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7.xml" ContentType="application/vnd.openxmlformats-officedocument.presentationml.tags+xml"/>
  <Override PartName="/ppt/notesSlides/notesSlide36.xml" ContentType="application/vnd.openxmlformats-officedocument.presentationml.notesSlide+xml"/>
  <Override PartName="/ppt/tags/tag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82" r:id="rId1"/>
    <p:sldMasterId id="2147484255" r:id="rId2"/>
  </p:sldMasterIdLst>
  <p:notesMasterIdLst>
    <p:notesMasterId r:id="rId51"/>
  </p:notesMasterIdLst>
  <p:handoutMasterIdLst>
    <p:handoutMasterId r:id="rId52"/>
  </p:handoutMasterIdLst>
  <p:sldIdLst>
    <p:sldId id="1303" r:id="rId3"/>
    <p:sldId id="1297" r:id="rId4"/>
    <p:sldId id="1167" r:id="rId5"/>
    <p:sldId id="1187" r:id="rId6"/>
    <p:sldId id="1247" r:id="rId7"/>
    <p:sldId id="1189" r:id="rId8"/>
    <p:sldId id="1190" r:id="rId9"/>
    <p:sldId id="1292" r:id="rId10"/>
    <p:sldId id="1252" r:id="rId11"/>
    <p:sldId id="1293" r:id="rId12"/>
    <p:sldId id="1299" r:id="rId13"/>
    <p:sldId id="1298" r:id="rId14"/>
    <p:sldId id="1300" r:id="rId15"/>
    <p:sldId id="1284" r:id="rId16"/>
    <p:sldId id="1269" r:id="rId17"/>
    <p:sldId id="1285" r:id="rId18"/>
    <p:sldId id="1276" r:id="rId19"/>
    <p:sldId id="1286" r:id="rId20"/>
    <p:sldId id="1200" r:id="rId21"/>
    <p:sldId id="1289" r:id="rId22"/>
    <p:sldId id="1280" r:id="rId23"/>
    <p:sldId id="1275" r:id="rId24"/>
    <p:sldId id="1301" r:id="rId25"/>
    <p:sldId id="1287" r:id="rId26"/>
    <p:sldId id="1262" r:id="rId27"/>
    <p:sldId id="1230" r:id="rId28"/>
    <p:sldId id="1229" r:id="rId29"/>
    <p:sldId id="1203" r:id="rId30"/>
    <p:sldId id="1233" r:id="rId31"/>
    <p:sldId id="1268" r:id="rId32"/>
    <p:sldId id="1267" r:id="rId33"/>
    <p:sldId id="1196" r:id="rId34"/>
    <p:sldId id="1279" r:id="rId35"/>
    <p:sldId id="1281" r:id="rId36"/>
    <p:sldId id="1278" r:id="rId37"/>
    <p:sldId id="1288" r:id="rId38"/>
    <p:sldId id="1274" r:id="rId39"/>
    <p:sldId id="1202" r:id="rId40"/>
    <p:sldId id="1264" r:id="rId41"/>
    <p:sldId id="1209" r:id="rId42"/>
    <p:sldId id="1272" r:id="rId43"/>
    <p:sldId id="1254" r:id="rId44"/>
    <p:sldId id="1296" r:id="rId45"/>
    <p:sldId id="1302" r:id="rId46"/>
    <p:sldId id="1218" r:id="rId47"/>
    <p:sldId id="1160" r:id="rId48"/>
    <p:sldId id="1244" r:id="rId49"/>
    <p:sldId id="1282" r:id="rId50"/>
  </p:sldIdLst>
  <p:sldSz cx="12436475" cy="6994525"/>
  <p:notesSz cx="6858000" cy="92964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genda" id="{924EAF7C-7F8A-4729-AB27-FCBAF70FB57B}">
          <p14:sldIdLst>
            <p14:sldId id="1303"/>
            <p14:sldId id="1297"/>
            <p14:sldId id="1167"/>
          </p14:sldIdLst>
        </p14:section>
        <p14:section name="Trends" id="{E2BE7196-72E6-4ADF-B111-BD1CE13A77A8}">
          <p14:sldIdLst>
            <p14:sldId id="1187"/>
          </p14:sldIdLst>
        </p14:section>
        <p14:section name="WS at heart of Cloud OS" id="{3C42A203-60E1-4D7E-B39C-4A6EEB86612D}">
          <p14:sldIdLst>
            <p14:sldId id="1247"/>
            <p14:sldId id="1189"/>
            <p14:sldId id="1190"/>
          </p14:sldIdLst>
        </p14:section>
        <p14:section name="WS momentum" id="{B622FD37-AAA0-4224-B405-07DFAAC3B17A}">
          <p14:sldIdLst>
            <p14:sldId id="1292"/>
            <p14:sldId id="1252"/>
          </p14:sldIdLst>
        </p14:section>
        <p14:section name="WS capabilitiies - overview+drill-down" id="{79AE3A3D-5975-4608-B77B-8E3F27F14659}">
          <p14:sldIdLst>
            <p14:sldId id="1293"/>
            <p14:sldId id="1299"/>
            <p14:sldId id="1298"/>
            <p14:sldId id="1300"/>
            <p14:sldId id="1284"/>
            <p14:sldId id="1269"/>
            <p14:sldId id="1285"/>
            <p14:sldId id="1276"/>
            <p14:sldId id="1286"/>
            <p14:sldId id="1200"/>
            <p14:sldId id="1289"/>
            <p14:sldId id="1280"/>
            <p14:sldId id="1275"/>
            <p14:sldId id="1301"/>
            <p14:sldId id="1287"/>
            <p14:sldId id="1262"/>
            <p14:sldId id="1230"/>
            <p14:sldId id="1229"/>
            <p14:sldId id="1203"/>
            <p14:sldId id="1233"/>
            <p14:sldId id="1268"/>
            <p14:sldId id="1267"/>
            <p14:sldId id="1196"/>
            <p14:sldId id="1279"/>
            <p14:sldId id="1281"/>
            <p14:sldId id="1278"/>
            <p14:sldId id="1288"/>
            <p14:sldId id="1274"/>
            <p14:sldId id="1202"/>
            <p14:sldId id="1264"/>
            <p14:sldId id="1209"/>
            <p14:sldId id="1272"/>
          </p14:sldIdLst>
        </p14:section>
        <p14:section name="Close-out" id="{CABEAD1D-6BBE-4D6C-B779-7D7E953B86CF}">
          <p14:sldIdLst>
            <p14:sldId id="1254"/>
            <p14:sldId id="1296"/>
            <p14:sldId id="1302"/>
            <p14:sldId id="1218"/>
            <p14:sldId id="1160"/>
          </p14:sldIdLst>
        </p14:section>
        <p14:section name="Appendix" id="{E22DECBE-F0DC-4EB4-A373-709726F514B3}">
          <p14:sldIdLst>
            <p14:sldId id="1244"/>
            <p14:sldId id="1282"/>
          </p14:sldIdLst>
        </p14:section>
      </p14:sectionLst>
    </p:ex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3413" userDrawn="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302">
          <p15:clr>
            <a:srgbClr val="A4A3A4"/>
          </p15:clr>
        </p15:guide>
        <p15:guide id="10" orient="horz" pos="4104">
          <p15:clr>
            <a:srgbClr val="A4A3A4"/>
          </p15:clr>
        </p15:guide>
        <p15:guide id="11" pos="173">
          <p15:clr>
            <a:srgbClr val="A4A3A4"/>
          </p15:clr>
        </p15:guide>
        <p15:guide id="12" pos="1325">
          <p15:clr>
            <a:srgbClr val="A4A3A4"/>
          </p15:clr>
        </p15:guide>
        <p15:guide id="13" pos="7661">
          <p15:clr>
            <a:srgbClr val="A4A3A4"/>
          </p15:clr>
        </p15:guide>
        <p15:guide id="14" pos="749">
          <p15:clr>
            <a:srgbClr val="A4A3A4"/>
          </p15:clr>
        </p15:guide>
        <p15:guide id="15" pos="7085">
          <p15:clr>
            <a:srgbClr val="A4A3A4"/>
          </p15:clr>
        </p15:guide>
        <p15:guide id="16" pos="3629">
          <p15:clr>
            <a:srgbClr val="A4A3A4"/>
          </p15:clr>
        </p15:guide>
        <p15:guide id="17" pos="1901">
          <p15:clr>
            <a:srgbClr val="A4A3A4"/>
          </p15:clr>
        </p15:guide>
        <p15:guide id="18" pos="2477">
          <p15:clr>
            <a:srgbClr val="A4A3A4"/>
          </p15:clr>
        </p15:guide>
        <p15:guide id="19" pos="4205">
          <p15:clr>
            <a:srgbClr val="A4A3A4"/>
          </p15:clr>
        </p15:guide>
        <p15:guide id="20" pos="4781">
          <p15:clr>
            <a:srgbClr val="A4A3A4"/>
          </p15:clr>
        </p15:guide>
        <p15:guide id="21" pos="5333" userDrawn="1">
          <p15:clr>
            <a:srgbClr val="A4A3A4"/>
          </p15:clr>
        </p15:guide>
        <p15:guide id="22" pos="6509">
          <p15:clr>
            <a:srgbClr val="A4A3A4"/>
          </p15:clr>
        </p15:guide>
        <p15:guide id="23" pos="3053">
          <p15:clr>
            <a:srgbClr val="A4A3A4"/>
          </p15:clr>
        </p15:guide>
        <p15:guide id="24" pos="5909" userDrawn="1">
          <p15:clr>
            <a:srgbClr val="A4A3A4"/>
          </p15:clr>
        </p15:guide>
        <p15:guide id="25" pos="288">
          <p15:clr>
            <a:srgbClr val="A4A3A4"/>
          </p15:clr>
        </p15:guide>
        <p15:guide id="26" pos="7546">
          <p15:clr>
            <a:srgbClr val="A4A3A4"/>
          </p15:clr>
        </p15:guide>
        <p15:guide id="27" orient="horz" pos="3237">
          <p15:clr>
            <a:srgbClr val="A4A3A4"/>
          </p15:clr>
        </p15:guide>
        <p15:guide id="28" pos="3917"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7B"/>
    <a:srgbClr val="969696"/>
    <a:srgbClr val="EFEFEF"/>
    <a:srgbClr val="333333"/>
    <a:srgbClr val="7FB7DF"/>
    <a:srgbClr val="717171"/>
    <a:srgbClr val="BFBFBF"/>
    <a:srgbClr val="A8A8A8"/>
    <a:srgbClr val="CC00CC"/>
    <a:srgbClr val="00B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97" autoAdjust="0"/>
    <p:restoredTop sz="57195" autoAdjust="0"/>
  </p:normalViewPr>
  <p:slideViewPr>
    <p:cSldViewPr snapToGrid="0">
      <p:cViewPr varScale="1">
        <p:scale>
          <a:sx n="51" d="100"/>
          <a:sy n="51" d="100"/>
        </p:scale>
        <p:origin x="1950" y="84"/>
      </p:cViewPr>
      <p:guideLst>
        <p:guide orient="horz" pos="187"/>
        <p:guide orient="horz" pos="763"/>
        <p:guide orient="horz" pos="1339"/>
        <p:guide orient="horz" pos="3413"/>
        <p:guide orient="horz" pos="4219"/>
        <p:guide orient="horz" pos="3643"/>
        <p:guide orient="horz" pos="3067"/>
        <p:guide orient="horz" pos="1915"/>
        <p:guide orient="horz" pos="302"/>
        <p:guide orient="horz" pos="4104"/>
        <p:guide pos="173"/>
        <p:guide pos="1325"/>
        <p:guide pos="7661"/>
        <p:guide pos="749"/>
        <p:guide pos="7085"/>
        <p:guide pos="3629"/>
        <p:guide pos="1901"/>
        <p:guide pos="2477"/>
        <p:guide pos="4205"/>
        <p:guide pos="4781"/>
        <p:guide pos="5333"/>
        <p:guide pos="6509"/>
        <p:guide pos="3053"/>
        <p:guide pos="5909"/>
        <p:guide pos="288"/>
        <p:guide pos="7546"/>
        <p:guide orient="horz" pos="3237"/>
        <p:guide pos="3917"/>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66" d="100"/>
          <a:sy n="66" d="100"/>
        </p:scale>
        <p:origin x="3492" y="48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r>
              <a:rPr lang="en-US" dirty="0" smtClean="0">
                <a:gradFill>
                  <a:gsLst>
                    <a:gs pos="0">
                      <a:schemeClr val="tx1">
                        <a:lumMod val="50000"/>
                      </a:schemeClr>
                    </a:gs>
                    <a:gs pos="100000">
                      <a:schemeClr val="tx1">
                        <a:lumMod val="50000"/>
                      </a:schemeClr>
                    </a:gs>
                  </a:gsLst>
                  <a:lin ang="5400000" scaled="0"/>
                </a:gradFill>
                <a:latin typeface="Segoe UI" pitchFamily="34" charset="0"/>
              </a:rPr>
              <a:t>Server &amp; Tools Business</a:t>
            </a:r>
            <a:endParaRPr lang="en-US" dirty="0">
              <a:gradFill>
                <a:gsLst>
                  <a:gs pos="0">
                    <a:schemeClr val="tx1">
                      <a:lumMod val="50000"/>
                    </a:schemeClr>
                  </a:gs>
                  <a:gs pos="100000">
                    <a:schemeClr val="tx1">
                      <a:lumMod val="50000"/>
                    </a:schemeClr>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3/11/2014</a:t>
            </a:fld>
            <a:endParaRPr lang="en-US" dirty="0">
              <a:latin typeface="Segoe UI" pitchFamily="34" charset="0"/>
            </a:endParaRPr>
          </a:p>
        </p:txBody>
      </p:sp>
      <p:sp>
        <p:nvSpPr>
          <p:cNvPr id="8" name="Footer Placeholder 7"/>
          <p:cNvSpPr>
            <a:spLocks noGrp="1"/>
          </p:cNvSpPr>
          <p:nvPr>
            <p:ph type="ftr" sz="quarter" idx="2"/>
          </p:nvPr>
        </p:nvSpPr>
        <p:spPr>
          <a:xfrm>
            <a:off x="0" y="8829966"/>
            <a:ext cx="5795010" cy="337975"/>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80" y="8829967"/>
            <a:ext cx="1072833" cy="46482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gradFill>
                  <a:gsLst>
                    <a:gs pos="0">
                      <a:schemeClr val="tx1">
                        <a:lumMod val="50000"/>
                      </a:schemeClr>
                    </a:gs>
                    <a:gs pos="100000">
                      <a:schemeClr val="tx1">
                        <a:lumMod val="50000"/>
                      </a:schemeClr>
                    </a:gs>
                  </a:gsLst>
                  <a:lin ang="5400000" scaled="0"/>
                </a:gradFill>
                <a:latin typeface="Segoe UI" pitchFamily="34" charset="0"/>
              </a:defRPr>
            </a:lvl1pPr>
          </a:lstStyle>
          <a:p>
            <a:r>
              <a:rPr lang="en-US" smtClean="0"/>
              <a:t>Server &amp; Tools Business</a:t>
            </a:r>
            <a:endParaRPr lang="en-US" dirty="0"/>
          </a:p>
        </p:txBody>
      </p:sp>
      <p:sp>
        <p:nvSpPr>
          <p:cNvPr id="9" name="Slide Image Placeholder 8"/>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831580"/>
            <a:ext cx="5920740" cy="361897"/>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3/11/2014</a:t>
            </a:fld>
            <a:endParaRPr lang="en-US" dirty="0"/>
          </a:p>
        </p:txBody>
      </p:sp>
      <p:sp>
        <p:nvSpPr>
          <p:cNvPr id="12" name="Notes Placeholder 11"/>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10" y="8829967"/>
            <a:ext cx="947103" cy="46482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704850"/>
            <a:ext cx="6276975" cy="3530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DC085-01C1-104B-B9F5-5B4D945073A0}" type="slidenum">
              <a:rPr lang="en-US" smtClean="0">
                <a:solidFill>
                  <a:prstClr val="black">
                    <a:alpha val="99000"/>
                  </a:prstClr>
                </a:solidFill>
              </a:rPr>
              <a:pPr/>
              <a:t>2</a:t>
            </a:fld>
            <a:endParaRPr lang="en-US">
              <a:solidFill>
                <a:prstClr val="black">
                  <a:alpha val="99000"/>
                </a:prstClr>
              </a:solidFill>
            </a:endParaRPr>
          </a:p>
        </p:txBody>
      </p:sp>
    </p:spTree>
    <p:extLst>
      <p:ext uri="{BB962C8B-B14F-4D97-AF65-F5344CB8AC3E}">
        <p14:creationId xmlns:p14="http://schemas.microsoft.com/office/powerpoint/2010/main" val="2245737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Server &amp; Tools Business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DD54B50-BD2D-4439-B660-2C4C0CE96548}" type="datetime1">
              <a:rPr lang="en-US" smtClean="0"/>
              <a:t>3/11/2014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733210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t>3/11/2014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483330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1AD1F8-85C8-4BEF-8FD3-D9F35D614EDB}" type="slidenum">
              <a:rPr lang="en-US" smtClean="0"/>
              <a:t>15</a:t>
            </a:fld>
            <a:endParaRPr lang="en-US" dirty="0"/>
          </a:p>
        </p:txBody>
      </p:sp>
    </p:spTree>
    <p:extLst>
      <p:ext uri="{BB962C8B-B14F-4D97-AF65-F5344CB8AC3E}">
        <p14:creationId xmlns:p14="http://schemas.microsoft.com/office/powerpoint/2010/main" val="4288943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lnSpc>
                <a:spcPct val="100000"/>
              </a:lnSpc>
              <a:spcAft>
                <a:spcPts val="0"/>
              </a:spcAft>
              <a:defRPr/>
            </a:pPr>
            <a:endParaRPr lang="en-US" dirty="0"/>
          </a:p>
        </p:txBody>
      </p:sp>
      <p:sp>
        <p:nvSpPr>
          <p:cNvPr id="4" name="Header Placeholder 3"/>
          <p:cNvSpPr>
            <a:spLocks noGrp="1"/>
          </p:cNvSpPr>
          <p:nvPr>
            <p:ph type="hdr" sz="quarter" idx="10"/>
          </p:nvPr>
        </p:nvSpPr>
        <p:spPr/>
        <p:txBody>
          <a:bodyPr/>
          <a:lstStyle/>
          <a:p>
            <a:r>
              <a:rPr lang="en-US" smtClean="0"/>
              <a:t>Server &amp; Tools Business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5FD8125-F60F-4E57-A598-CA6E61E9E499}" type="datetime1">
              <a:rPr lang="en-US" smtClean="0"/>
              <a:t>3/11/2014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649411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defTabSz="905585" fontAlgn="base">
              <a:spcBef>
                <a:spcPct val="30000"/>
              </a:spcBef>
              <a:spcAft>
                <a:spcPct val="0"/>
              </a:spcAft>
              <a:defRPr/>
            </a:pPr>
            <a:endParaRPr lang="en-US" dirty="0"/>
          </a:p>
        </p:txBody>
      </p:sp>
      <p:sp>
        <p:nvSpPr>
          <p:cNvPr id="5" name="Date Placeholder 7"/>
          <p:cNvSpPr>
            <a:spLocks noGrp="1"/>
          </p:cNvSpPr>
          <p:nvPr>
            <p:ph type="dt" idx="1"/>
          </p:nvPr>
        </p:nvSpPr>
        <p:spPr>
          <a:xfrm>
            <a:off x="1" y="0"/>
            <a:ext cx="2971697" cy="464504"/>
          </a:xfrm>
        </p:spPr>
        <p:txBody>
          <a:bodyPr/>
          <a:lstStyle/>
          <a:p>
            <a:pPr algn="l"/>
            <a:fld id="{D5010A51-A839-417E-828F-30CDA28FC0BF}" type="datetime1">
              <a:rPr lang="en-US" sz="1000">
                <a:solidFill>
                  <a:prstClr val="black"/>
                </a:solidFill>
                <a:ea typeface="Segoe UI" pitchFamily="34" charset="0"/>
                <a:cs typeface="Segoe UI" pitchFamily="34" charset="0"/>
              </a:rPr>
              <a:pPr algn="l"/>
              <a:t>3/11/2014</a:t>
            </a:fld>
            <a:endParaRPr lang="en-US" sz="1000" dirty="0">
              <a:solidFill>
                <a:prstClr val="black"/>
              </a:solidFill>
              <a:ea typeface="Segoe UI" pitchFamily="34" charset="0"/>
              <a:cs typeface="Segoe UI" pitchFamily="34" charset="0"/>
            </a:endParaRPr>
          </a:p>
        </p:txBody>
      </p:sp>
      <p:sp>
        <p:nvSpPr>
          <p:cNvPr id="6" name="Rectangle 7"/>
          <p:cNvSpPr>
            <a:spLocks noGrp="1" noChangeArrowheads="1"/>
          </p:cNvSpPr>
          <p:nvPr>
            <p:ph type="sldNum" sz="quarter" idx="5"/>
          </p:nvPr>
        </p:nvSpPr>
        <p:spPr bwMode="auto">
          <a:xfrm>
            <a:off x="3884615" y="8829967"/>
            <a:ext cx="2971800" cy="46482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17</a:t>
            </a:fld>
            <a:endParaRPr lang="en-US" b="1" dirty="0">
              <a:solidFill>
                <a:prstClr val="black"/>
              </a:solidFill>
            </a:endParaRPr>
          </a:p>
        </p:txBody>
      </p:sp>
    </p:spTree>
    <p:extLst>
      <p:ext uri="{BB962C8B-B14F-4D97-AF65-F5344CB8AC3E}">
        <p14:creationId xmlns:p14="http://schemas.microsoft.com/office/powerpoint/2010/main" val="3773006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defTabSz="905585" fontAlgn="base">
              <a:spcBef>
                <a:spcPct val="30000"/>
              </a:spcBef>
              <a:spcAft>
                <a:spcPct val="0"/>
              </a:spcAft>
              <a:defRPr/>
            </a:pPr>
            <a:endParaRPr lang="en-US" dirty="0"/>
          </a:p>
        </p:txBody>
      </p:sp>
      <p:sp>
        <p:nvSpPr>
          <p:cNvPr id="5" name="Date Placeholder 7"/>
          <p:cNvSpPr>
            <a:spLocks noGrp="1"/>
          </p:cNvSpPr>
          <p:nvPr>
            <p:ph type="dt" idx="1"/>
          </p:nvPr>
        </p:nvSpPr>
        <p:spPr>
          <a:xfrm>
            <a:off x="1" y="0"/>
            <a:ext cx="2971697" cy="464504"/>
          </a:xfrm>
        </p:spPr>
        <p:txBody>
          <a:bodyPr/>
          <a:lstStyle/>
          <a:p>
            <a:pPr algn="l"/>
            <a:fld id="{D5010A51-A839-417E-828F-30CDA28FC0BF}" type="datetime1">
              <a:rPr lang="en-US" sz="1000">
                <a:solidFill>
                  <a:prstClr val="black"/>
                </a:solidFill>
                <a:ea typeface="Segoe UI" pitchFamily="34" charset="0"/>
                <a:cs typeface="Segoe UI" pitchFamily="34" charset="0"/>
              </a:rPr>
              <a:pPr algn="l"/>
              <a:t>3/11/2014</a:t>
            </a:fld>
            <a:endParaRPr lang="en-US" sz="1000" dirty="0">
              <a:solidFill>
                <a:prstClr val="black"/>
              </a:solidFill>
              <a:ea typeface="Segoe UI" pitchFamily="34" charset="0"/>
              <a:cs typeface="Segoe UI" pitchFamily="34" charset="0"/>
            </a:endParaRPr>
          </a:p>
        </p:txBody>
      </p:sp>
      <p:sp>
        <p:nvSpPr>
          <p:cNvPr id="6" name="Rectangle 7"/>
          <p:cNvSpPr>
            <a:spLocks noGrp="1" noChangeArrowheads="1"/>
          </p:cNvSpPr>
          <p:nvPr>
            <p:ph type="sldNum" sz="quarter" idx="5"/>
          </p:nvPr>
        </p:nvSpPr>
        <p:spPr bwMode="auto">
          <a:xfrm>
            <a:off x="3884615" y="8829967"/>
            <a:ext cx="2971800" cy="46482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18</a:t>
            </a:fld>
            <a:endParaRPr lang="en-US" b="1" dirty="0">
              <a:solidFill>
                <a:prstClr val="black"/>
              </a:solidFill>
            </a:endParaRPr>
          </a:p>
        </p:txBody>
      </p:sp>
    </p:spTree>
    <p:extLst>
      <p:ext uri="{BB962C8B-B14F-4D97-AF65-F5344CB8AC3E}">
        <p14:creationId xmlns:p14="http://schemas.microsoft.com/office/powerpoint/2010/main" val="2068310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t>3/11/2014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483330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DCFA46-ADEB-4648-9A53-7812A87392A0}" type="slidenum">
              <a:rPr lang="en-US" smtClean="0"/>
              <a:pPr>
                <a:defRPr/>
              </a:pPr>
              <a:t>20</a:t>
            </a:fld>
            <a:endParaRPr lang="en-US"/>
          </a:p>
        </p:txBody>
      </p:sp>
    </p:spTree>
    <p:extLst>
      <p:ext uri="{BB962C8B-B14F-4D97-AF65-F5344CB8AC3E}">
        <p14:creationId xmlns:p14="http://schemas.microsoft.com/office/powerpoint/2010/main" val="2280127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95325"/>
            <a:ext cx="6200775" cy="3487738"/>
          </a:xfrm>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21</a:t>
            </a:fld>
            <a:endParaRPr lang="en-US" dirty="0"/>
          </a:p>
        </p:txBody>
      </p:sp>
    </p:spTree>
    <p:extLst>
      <p:ext uri="{BB962C8B-B14F-4D97-AF65-F5344CB8AC3E}">
        <p14:creationId xmlns:p14="http://schemas.microsoft.com/office/powerpoint/2010/main" val="873830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Server &amp; Tools Business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DE492BC-C913-4F26-A710-C056601C1384}" type="datetime1">
              <a:rPr lang="en-US" smtClean="0"/>
              <a:t>3/11/2014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62313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Segoe UI" pitchFamily="34" charset="0"/>
              <a:ea typeface="Segoe UI" pitchFamily="34" charset="0"/>
              <a:cs typeface="Segoe UI" pitchFamily="34" charset="0"/>
            </a:endParaRPr>
          </a:p>
        </p:txBody>
      </p:sp>
      <p:sp>
        <p:nvSpPr>
          <p:cNvPr id="5" name="Date Placeholder 7"/>
          <p:cNvSpPr>
            <a:spLocks noGrp="1"/>
          </p:cNvSpPr>
          <p:nvPr>
            <p:ph type="dt" idx="1"/>
          </p:nvPr>
        </p:nvSpPr>
        <p:spPr>
          <a:xfrm>
            <a:off x="0" y="0"/>
            <a:ext cx="3043238" cy="472890"/>
          </a:xfrm>
        </p:spPr>
        <p:txBody>
          <a:bodyPr/>
          <a:lstStyle/>
          <a:p>
            <a:pPr algn="l"/>
            <a:fld id="{D5010A51-A839-417E-828F-30CDA28FC0BF}" type="datetime1">
              <a:rPr lang="en-US" sz="1000" smtClean="0">
                <a:solidFill>
                  <a:prstClr val="black"/>
                </a:solidFill>
                <a:latin typeface="Segoe UI" pitchFamily="34" charset="0"/>
                <a:ea typeface="Segoe UI" pitchFamily="34" charset="0"/>
                <a:cs typeface="Segoe UI" pitchFamily="34" charset="0"/>
              </a:rPr>
              <a:pPr algn="l"/>
              <a:t>3/11/2014</a:t>
            </a:fld>
            <a:endParaRPr lang="en-US" sz="1000" dirty="0">
              <a:solidFill>
                <a:prstClr val="black"/>
              </a:solidFill>
              <a:latin typeface="Segoe UI" pitchFamily="34" charset="0"/>
              <a:ea typeface="Segoe UI" pitchFamily="34" charset="0"/>
              <a:cs typeface="Segoe UI" pitchFamily="34" charset="0"/>
            </a:endParaRPr>
          </a:p>
        </p:txBody>
      </p:sp>
      <p:sp>
        <p:nvSpPr>
          <p:cNvPr id="6" name="Rectangle 7"/>
          <p:cNvSpPr>
            <a:spLocks noGrp="1" noChangeArrowheads="1"/>
          </p:cNvSpPr>
          <p:nvPr>
            <p:ph type="sldNum" sz="quarter" idx="5"/>
          </p:nvPr>
        </p:nvSpPr>
        <p:spPr bwMode="auto">
          <a:xfrm>
            <a:off x="3978134" y="8989396"/>
            <a:ext cx="3043343" cy="473213"/>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3</a:t>
            </a:fld>
            <a:endParaRPr lang="en-US" b="1" dirty="0">
              <a:solidFill>
                <a:prstClr val="black"/>
              </a:solidFill>
            </a:endParaRPr>
          </a:p>
        </p:txBody>
      </p:sp>
    </p:spTree>
    <p:extLst>
      <p:ext uri="{BB962C8B-B14F-4D97-AF65-F5344CB8AC3E}">
        <p14:creationId xmlns:p14="http://schemas.microsoft.com/office/powerpoint/2010/main" val="3179319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t>3/11/2014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483330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Windows Server Management Marketing</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55EBC58-09D9-4B78-95AC-B6FEDDC77A8C}" type="datetime1">
              <a:rPr lang="en-US" smtClean="0">
                <a:solidFill>
                  <a:prstClr val="black"/>
                </a:solidFill>
              </a:rPr>
              <a:pPr/>
              <a:t>3/11/2014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37317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330200" y="696913"/>
            <a:ext cx="6197600" cy="3486150"/>
          </a:xfrm>
          <a:ln/>
        </p:spPr>
      </p:sp>
      <p:sp>
        <p:nvSpPr>
          <p:cNvPr id="3" name="Notes Placeholder 2"/>
          <p:cNvSpPr>
            <a:spLocks noGrp="1"/>
          </p:cNvSpPr>
          <p:nvPr>
            <p:ph type="body" idx="1"/>
          </p:nvPr>
        </p:nvSpPr>
        <p:spPr/>
        <p:txBody>
          <a:bodyPr>
            <a:normAutofit/>
          </a:bodyPr>
          <a:lstStyle/>
          <a:p>
            <a:pPr eaLnBrk="1" hangingPunct="1">
              <a:defRPr/>
            </a:pPr>
            <a:endParaRPr lang="en-US" dirty="0"/>
          </a:p>
        </p:txBody>
      </p:sp>
      <p:sp>
        <p:nvSpPr>
          <p:cNvPr id="69636" name="Slide Number Placeholder 3"/>
          <p:cNvSpPr>
            <a:spLocks noGrp="1"/>
          </p:cNvSpPr>
          <p:nvPr>
            <p:ph type="sldNum" sz="quarter" idx="5"/>
          </p:nvPr>
        </p:nvSpPr>
        <p:spPr>
          <a:noFill/>
        </p:spPr>
        <p:txBody>
          <a:bodyPr/>
          <a:lstStyle/>
          <a:p>
            <a:fld id="{6BCE5E73-AB88-418D-9D86-DD4421D5C8C0}" type="slidenum">
              <a:rPr lang="en-US" smtClean="0">
                <a:latin typeface="Arial" pitchFamily="34" charset="0"/>
                <a:cs typeface="Arial" pitchFamily="34" charset="0"/>
              </a:rPr>
              <a:pPr/>
              <a:t>26</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551688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330200" y="696913"/>
            <a:ext cx="6197600" cy="3486150"/>
          </a:xfrm>
          <a:ln/>
        </p:spPr>
      </p:sp>
      <p:sp>
        <p:nvSpPr>
          <p:cNvPr id="3" name="Notes Placeholder 2"/>
          <p:cNvSpPr>
            <a:spLocks noGrp="1"/>
          </p:cNvSpPr>
          <p:nvPr>
            <p:ph type="body" idx="1"/>
          </p:nvPr>
        </p:nvSpPr>
        <p:spPr/>
        <p:txBody>
          <a:bodyPr>
            <a:normAutofit/>
          </a:bodyPr>
          <a:lstStyle/>
          <a:p>
            <a:pPr eaLnBrk="1" hangingPunct="1">
              <a:defRPr/>
            </a:pPr>
            <a:endParaRPr lang="en-US" dirty="0"/>
          </a:p>
        </p:txBody>
      </p:sp>
      <p:sp>
        <p:nvSpPr>
          <p:cNvPr id="87044" name="Slide Number Placeholder 3"/>
          <p:cNvSpPr>
            <a:spLocks noGrp="1"/>
          </p:cNvSpPr>
          <p:nvPr>
            <p:ph type="sldNum" sz="quarter" idx="5"/>
          </p:nvPr>
        </p:nvSpPr>
        <p:spPr>
          <a:noFill/>
        </p:spPr>
        <p:txBody>
          <a:bodyPr/>
          <a:lstStyle/>
          <a:p>
            <a:fld id="{947DBD82-F0FE-4155-8B1C-A1EFA02732FE}" type="slidenum">
              <a:rPr lang="en-US" smtClean="0">
                <a:latin typeface="Arial" pitchFamily="34" charset="0"/>
                <a:cs typeface="Arial" pitchFamily="34" charset="0"/>
              </a:rPr>
              <a:pPr/>
              <a:t>27</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620584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pPr>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t>3/11/2014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483330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1113C-4562-491F-9C66-EB585D508009}" type="slidenum">
              <a:rPr lang="en-US" smtClean="0">
                <a:solidFill>
                  <a:prstClr val="black"/>
                </a:solidFill>
              </a:rPr>
              <a:pPr/>
              <a:t>29</a:t>
            </a:fld>
            <a:endParaRPr lang="en-US" dirty="0">
              <a:solidFill>
                <a:prstClr val="black"/>
              </a:solidFill>
            </a:endParaRPr>
          </a:p>
        </p:txBody>
      </p:sp>
      <p:sp>
        <p:nvSpPr>
          <p:cNvPr id="5" name="Date Placeholder 2"/>
          <p:cNvSpPr>
            <a:spLocks noGrp="1"/>
          </p:cNvSpPr>
          <p:nvPr>
            <p:ph type="dt" idx="1"/>
          </p:nvPr>
        </p:nvSpPr>
        <p:spPr>
          <a:xfrm>
            <a:off x="3884754" y="0"/>
            <a:ext cx="2971697" cy="464504"/>
          </a:xfrm>
          <a:prstGeom prst="rect">
            <a:avLst/>
          </a:prstGeom>
        </p:spPr>
        <p:txBody>
          <a:bodyPr vert="horz" lIns="89584" tIns="44792" rIns="89584" bIns="44792" rtlCol="0"/>
          <a:lstStyle>
            <a:lvl1pPr algn="r">
              <a:defRPr sz="1000">
                <a:latin typeface="Segoe UI" pitchFamily="34" charset="0"/>
              </a:defRPr>
            </a:lvl1pPr>
          </a:lstStyle>
          <a:p>
            <a:fld id="{6B3FCC46-4A3C-492B-8752-B72CB4344902}" type="datetimeFigureOut">
              <a:rPr lang="en-US" smtClean="0"/>
              <a:pPr/>
              <a:t>3/11/2014</a:t>
            </a:fld>
            <a:endParaRPr lang="en-US" dirty="0"/>
          </a:p>
        </p:txBody>
      </p:sp>
    </p:spTree>
    <p:extLst>
      <p:ext uri="{BB962C8B-B14F-4D97-AF65-F5344CB8AC3E}">
        <p14:creationId xmlns:p14="http://schemas.microsoft.com/office/powerpoint/2010/main" val="2671463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40340-289C-48F4-8CF9-BB6318331079}" type="slidenum">
              <a:rPr lang="en-US" smtClean="0"/>
              <a:pPr/>
              <a:t>30</a:t>
            </a:fld>
            <a:endParaRPr lang="en-US" dirty="0"/>
          </a:p>
        </p:txBody>
      </p:sp>
    </p:spTree>
    <p:extLst>
      <p:ext uri="{BB962C8B-B14F-4D97-AF65-F5344CB8AC3E}">
        <p14:creationId xmlns:p14="http://schemas.microsoft.com/office/powerpoint/2010/main" val="131119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spcBef>
                <a:spcPts val="245"/>
              </a:spcBef>
            </a:pPr>
            <a:endParaRPr lang="en-US" dirty="0"/>
          </a:p>
        </p:txBody>
      </p:sp>
      <p:sp>
        <p:nvSpPr>
          <p:cNvPr id="5" name="Slide Number Placeholder 3"/>
          <p:cNvSpPr>
            <a:spLocks noGrp="1"/>
          </p:cNvSpPr>
          <p:nvPr>
            <p:ph type="sldNum" sz="quarter" idx="5"/>
          </p:nvPr>
        </p:nvSpPr>
        <p:spPr>
          <a:xfrm>
            <a:off x="3884754" y="8830312"/>
            <a:ext cx="2971697" cy="464504"/>
          </a:xfrm>
        </p:spPr>
        <p:txBody>
          <a:bodyPr/>
          <a:lstStyle/>
          <a:p>
            <a:fld id="{8B263312-38AA-4E1E-B2B5-0F8F122B24FE}" type="slidenum">
              <a:rPr lang="en-US" smtClean="0"/>
              <a:pPr/>
              <a:t>31</a:t>
            </a:fld>
            <a:endParaRPr lang="en-US" dirty="0"/>
          </a:p>
        </p:txBody>
      </p:sp>
      <p:sp>
        <p:nvSpPr>
          <p:cNvPr id="6" name="Date Placeholder 2"/>
          <p:cNvSpPr>
            <a:spLocks noGrp="1"/>
          </p:cNvSpPr>
          <p:nvPr>
            <p:ph type="dt" idx="1"/>
          </p:nvPr>
        </p:nvSpPr>
        <p:spPr>
          <a:xfrm>
            <a:off x="3884754" y="0"/>
            <a:ext cx="2971697" cy="464504"/>
          </a:xfrm>
          <a:prstGeom prst="rect">
            <a:avLst/>
          </a:prstGeom>
        </p:spPr>
        <p:txBody>
          <a:bodyPr vert="horz" lIns="89584" tIns="44792" rIns="89584" bIns="44792" rtlCol="0"/>
          <a:lstStyle>
            <a:lvl1pPr algn="r">
              <a:defRPr sz="1000">
                <a:latin typeface="Segoe UI" pitchFamily="34" charset="0"/>
              </a:defRPr>
            </a:lvl1pPr>
          </a:lstStyle>
          <a:p>
            <a:fld id="{6B3FCC46-4A3C-492B-8752-B72CB4344902}" type="datetimeFigureOut">
              <a:rPr lang="en-US" smtClean="0"/>
              <a:pPr/>
              <a:t>3/11/2014</a:t>
            </a:fld>
            <a:endParaRPr lang="en-US" dirty="0"/>
          </a:p>
        </p:txBody>
      </p:sp>
    </p:spTree>
    <p:extLst>
      <p:ext uri="{BB962C8B-B14F-4D97-AF65-F5344CB8AC3E}">
        <p14:creationId xmlns:p14="http://schemas.microsoft.com/office/powerpoint/2010/main" val="2808187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8EDD587-6646-4EBE-9E91-10C7D898D9C6}" type="datetime1">
              <a:rPr lang="en-US" smtClean="0"/>
              <a:t>3/11/2014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1528053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5" name="Rectangle 2"/>
          <p:cNvSpPr>
            <a:spLocks noGrp="1" noChangeArrowheads="1"/>
          </p:cNvSpPr>
          <p:nvPr>
            <p:ph type="hdr" sz="quarter"/>
          </p:nvPr>
        </p:nvSpPr>
        <p:spPr bwMode="auto">
          <a:xfrm>
            <a:off x="1" y="0"/>
            <a:ext cx="3200400" cy="46482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Hybrid Applications</a:t>
            </a:r>
          </a:p>
          <a:p>
            <a:pPr>
              <a:defRPr/>
            </a:pPr>
            <a:r>
              <a:rPr lang="en-US" dirty="0" smtClean="0">
                <a:solidFill>
                  <a:prstClr val="black"/>
                </a:solidFill>
              </a:rPr>
              <a:t>Windows Server “8” Beta Release and Windows Azure</a:t>
            </a:r>
            <a:endParaRPr lang="en-US" dirty="0">
              <a:solidFill>
                <a:prstClr val="black"/>
              </a:solidFill>
            </a:endParaRPr>
          </a:p>
        </p:txBody>
      </p:sp>
      <p:sp>
        <p:nvSpPr>
          <p:cNvPr id="6" name="Rectangle 3"/>
          <p:cNvSpPr>
            <a:spLocks noGrp="1" noChangeArrowheads="1"/>
          </p:cNvSpPr>
          <p:nvPr>
            <p:ph type="dt" idx="1"/>
          </p:nvPr>
        </p:nvSpPr>
        <p:spPr bwMode="auto">
          <a:xfrm>
            <a:off x="3884614" y="0"/>
            <a:ext cx="2971800" cy="46482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endParaRPr lang="en-US" dirty="0">
              <a:solidFill>
                <a:prstClr val="black"/>
              </a:solidFill>
            </a:endParaRPr>
          </a:p>
        </p:txBody>
      </p:sp>
      <p:sp>
        <p:nvSpPr>
          <p:cNvPr id="7" name="Rectangle 7"/>
          <p:cNvSpPr>
            <a:spLocks noGrp="1" noChangeArrowheads="1"/>
          </p:cNvSpPr>
          <p:nvPr>
            <p:ph type="sldNum" sz="quarter" idx="5"/>
          </p:nvPr>
        </p:nvSpPr>
        <p:spPr bwMode="auto">
          <a:xfrm>
            <a:off x="3884614" y="8829967"/>
            <a:ext cx="2971800" cy="464820"/>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33</a:t>
            </a:fld>
            <a:endParaRPr lang="en-US" b="1" dirty="0">
              <a:solidFill>
                <a:prstClr val="black"/>
              </a:solidFill>
            </a:endParaRPr>
          </a:p>
        </p:txBody>
      </p:sp>
    </p:spTree>
    <p:extLst>
      <p:ext uri="{BB962C8B-B14F-4D97-AF65-F5344CB8AC3E}">
        <p14:creationId xmlns:p14="http://schemas.microsoft.com/office/powerpoint/2010/main" val="230086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0886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0886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20198E2-0CF1-4DBD-A3A6-82B02410FF1B}" type="datetime1">
              <a:rPr lang="en-US" smtClean="0">
                <a:solidFill>
                  <a:prstClr val="black"/>
                </a:solidFill>
              </a:rPr>
              <a:pPr/>
              <a:t>3/11/2014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688082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5" name="Rectangle 7"/>
          <p:cNvSpPr>
            <a:spLocks noGrp="1" noChangeArrowheads="1"/>
          </p:cNvSpPr>
          <p:nvPr>
            <p:ph type="sldNum" sz="quarter" idx="5"/>
          </p:nvPr>
        </p:nvSpPr>
        <p:spPr bwMode="auto">
          <a:xfrm>
            <a:off x="3884615" y="8829967"/>
            <a:ext cx="2971800" cy="46482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34</a:t>
            </a:fld>
            <a:endParaRPr lang="en-US" b="1" dirty="0">
              <a:solidFill>
                <a:prstClr val="black"/>
              </a:solidFill>
            </a:endParaRPr>
          </a:p>
        </p:txBody>
      </p:sp>
      <p:sp>
        <p:nvSpPr>
          <p:cNvPr id="6" name="Rectangle 3"/>
          <p:cNvSpPr>
            <a:spLocks noGrp="1" noChangeArrowheads="1"/>
          </p:cNvSpPr>
          <p:nvPr>
            <p:ph type="dt" idx="1"/>
          </p:nvPr>
        </p:nvSpPr>
        <p:spPr bwMode="auto">
          <a:xfrm>
            <a:off x="3884615" y="0"/>
            <a:ext cx="2971800" cy="46482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endParaRPr lang="en-US" dirty="0">
              <a:solidFill>
                <a:prstClr val="black"/>
              </a:solidFill>
            </a:endParaRPr>
          </a:p>
        </p:txBody>
      </p:sp>
      <p:sp>
        <p:nvSpPr>
          <p:cNvPr id="7" name="Rectangle 2"/>
          <p:cNvSpPr>
            <a:spLocks noGrp="1" noChangeArrowheads="1"/>
          </p:cNvSpPr>
          <p:nvPr>
            <p:ph type="hdr" sz="quarter"/>
          </p:nvPr>
        </p:nvSpPr>
        <p:spPr bwMode="auto">
          <a:xfrm>
            <a:off x="2" y="0"/>
            <a:ext cx="3200400" cy="46482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Every App, Any Cloud</a:t>
            </a:r>
          </a:p>
          <a:p>
            <a:pPr>
              <a:defRPr/>
            </a:pPr>
            <a:r>
              <a:rPr lang="en-US" dirty="0" smtClean="0">
                <a:solidFill>
                  <a:prstClr val="black"/>
                </a:solidFill>
              </a:rPr>
              <a:t>Scalable and Elastic Application Platform Overview</a:t>
            </a:r>
          </a:p>
          <a:p>
            <a:pPr>
              <a:defRPr/>
            </a:pPr>
            <a:r>
              <a:rPr lang="en-US" dirty="0" smtClean="0">
                <a:solidFill>
                  <a:prstClr val="black"/>
                </a:solidFill>
              </a:rPr>
              <a:t>Windows Server </a:t>
            </a:r>
            <a:r>
              <a:rPr lang="en-US" dirty="0">
                <a:solidFill>
                  <a:prstClr val="black"/>
                </a:solidFill>
              </a:rPr>
              <a:t>2012 </a:t>
            </a:r>
          </a:p>
        </p:txBody>
      </p:sp>
    </p:spTree>
    <p:extLst>
      <p:ext uri="{BB962C8B-B14F-4D97-AF65-F5344CB8AC3E}">
        <p14:creationId xmlns:p14="http://schemas.microsoft.com/office/powerpoint/2010/main" val="25473725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spcAft>
                <a:spcPts val="600"/>
              </a:spcAft>
            </a:pPr>
            <a:endParaRPr lang="en-US" dirty="0"/>
          </a:p>
        </p:txBody>
      </p:sp>
      <p:sp>
        <p:nvSpPr>
          <p:cNvPr id="5" name="Rectangle 7"/>
          <p:cNvSpPr>
            <a:spLocks noGrp="1" noChangeArrowheads="1"/>
          </p:cNvSpPr>
          <p:nvPr>
            <p:ph type="sldNum" sz="quarter" idx="5"/>
          </p:nvPr>
        </p:nvSpPr>
        <p:spPr bwMode="auto">
          <a:xfrm>
            <a:off x="3884614" y="8829967"/>
            <a:ext cx="2971800" cy="464820"/>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35</a:t>
            </a:fld>
            <a:endParaRPr lang="en-US" b="1" dirty="0">
              <a:solidFill>
                <a:prstClr val="black"/>
              </a:solidFill>
            </a:endParaRPr>
          </a:p>
        </p:txBody>
      </p:sp>
      <p:sp>
        <p:nvSpPr>
          <p:cNvPr id="6" name="Rectangle 3"/>
          <p:cNvSpPr>
            <a:spLocks noGrp="1" noChangeArrowheads="1"/>
          </p:cNvSpPr>
          <p:nvPr>
            <p:ph type="dt" idx="1"/>
          </p:nvPr>
        </p:nvSpPr>
        <p:spPr bwMode="auto">
          <a:xfrm>
            <a:off x="3884614" y="0"/>
            <a:ext cx="2971800" cy="46482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endParaRPr lang="en-US" dirty="0">
              <a:solidFill>
                <a:prstClr val="black"/>
              </a:solidFill>
            </a:endParaRPr>
          </a:p>
        </p:txBody>
      </p:sp>
      <p:sp>
        <p:nvSpPr>
          <p:cNvPr id="7" name="Rectangle 2"/>
          <p:cNvSpPr>
            <a:spLocks noGrp="1" noChangeArrowheads="1"/>
          </p:cNvSpPr>
          <p:nvPr>
            <p:ph type="hdr" sz="quarter"/>
          </p:nvPr>
        </p:nvSpPr>
        <p:spPr bwMode="auto">
          <a:xfrm>
            <a:off x="1" y="0"/>
            <a:ext cx="3200400" cy="46482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Every App, Any Cloud</a:t>
            </a:r>
          </a:p>
          <a:p>
            <a:pPr>
              <a:defRPr/>
            </a:pPr>
            <a:r>
              <a:rPr lang="en-US" dirty="0" smtClean="0">
                <a:solidFill>
                  <a:prstClr val="black"/>
                </a:solidFill>
              </a:rPr>
              <a:t>Scalable and Elastic Application Platform Overview</a:t>
            </a:r>
          </a:p>
          <a:p>
            <a:pPr>
              <a:defRPr/>
            </a:pPr>
            <a:r>
              <a:rPr lang="en-US" dirty="0" smtClean="0">
                <a:solidFill>
                  <a:prstClr val="black"/>
                </a:solidFill>
              </a:rPr>
              <a:t>Windows Server </a:t>
            </a:r>
            <a:r>
              <a:rPr lang="en-US" dirty="0">
                <a:gradFill>
                  <a:gsLst>
                    <a:gs pos="0">
                      <a:prstClr val="black">
                        <a:lumMod val="50000"/>
                      </a:prstClr>
                    </a:gs>
                    <a:gs pos="100000">
                      <a:prstClr val="black">
                        <a:lumMod val="50000"/>
                      </a:prstClr>
                    </a:gs>
                  </a:gsLst>
                  <a:lin ang="5400000" scaled="0"/>
                </a:gradFill>
              </a:rPr>
              <a:t>2012 </a:t>
            </a:r>
            <a:endParaRPr lang="en-US" dirty="0">
              <a:solidFill>
                <a:prstClr val="black"/>
              </a:solidFill>
            </a:endParaRPr>
          </a:p>
        </p:txBody>
      </p:sp>
    </p:spTree>
    <p:extLst>
      <p:ext uri="{BB962C8B-B14F-4D97-AF65-F5344CB8AC3E}">
        <p14:creationId xmlns:p14="http://schemas.microsoft.com/office/powerpoint/2010/main" val="1248536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FFDA06-43B3-45C9-BF06-ADAA2A7D01D4}" type="datetime1">
              <a:rPr lang="en-US" smtClean="0"/>
              <a:t>3/11/2014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1312445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
          </p:nvPr>
        </p:nvSpPr>
        <p:spPr>
          <a:xfrm>
            <a:off x="1" y="0"/>
            <a:ext cx="2971697" cy="464504"/>
          </a:xfrm>
        </p:spPr>
        <p:txBody>
          <a:bodyPr/>
          <a:lstStyle/>
          <a:p>
            <a:pPr algn="l"/>
            <a:fld id="{D5010A51-A839-417E-828F-30CDA28FC0BF}" type="datetime1">
              <a:rPr lang="en-US" sz="1000">
                <a:solidFill>
                  <a:prstClr val="black"/>
                </a:solidFill>
                <a:ea typeface="Segoe UI" pitchFamily="34" charset="0"/>
                <a:cs typeface="Segoe UI" pitchFamily="34" charset="0"/>
              </a:rPr>
              <a:pPr algn="l"/>
              <a:t>3/11/2014</a:t>
            </a:fld>
            <a:endParaRPr lang="en-US" sz="1000" dirty="0">
              <a:solidFill>
                <a:prstClr val="black"/>
              </a:solidFill>
              <a:ea typeface="Segoe UI" pitchFamily="34" charset="0"/>
              <a:cs typeface="Segoe UI" pitchFamily="34" charset="0"/>
            </a:endParaRPr>
          </a:p>
        </p:txBody>
      </p:sp>
      <p:sp>
        <p:nvSpPr>
          <p:cNvPr id="9" name="Rectangle 7"/>
          <p:cNvSpPr>
            <a:spLocks noGrp="1" noChangeArrowheads="1"/>
          </p:cNvSpPr>
          <p:nvPr>
            <p:ph type="sldNum" sz="quarter" idx="5"/>
          </p:nvPr>
        </p:nvSpPr>
        <p:spPr bwMode="auto">
          <a:xfrm>
            <a:off x="3884615" y="8829967"/>
            <a:ext cx="2971800" cy="46482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37</a:t>
            </a:fld>
            <a:endParaRPr lang="en-US" b="1" dirty="0">
              <a:solidFill>
                <a:prstClr val="black"/>
              </a:solidFill>
            </a:endParaRPr>
          </a:p>
        </p:txBody>
      </p:sp>
    </p:spTree>
    <p:extLst>
      <p:ext uri="{BB962C8B-B14F-4D97-AF65-F5344CB8AC3E}">
        <p14:creationId xmlns:p14="http://schemas.microsoft.com/office/powerpoint/2010/main" val="552436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pPr>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t>3/11/2014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2483330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29320754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
          </p:nvPr>
        </p:nvSpPr>
        <p:spPr>
          <a:xfrm>
            <a:off x="1" y="0"/>
            <a:ext cx="2971697" cy="464504"/>
          </a:xfrm>
        </p:spPr>
        <p:txBody>
          <a:bodyPr/>
          <a:lstStyle/>
          <a:p>
            <a:pPr algn="l"/>
            <a:fld id="{D5010A51-A839-417E-828F-30CDA28FC0BF}" type="datetime1">
              <a:rPr lang="en-US" sz="1000">
                <a:solidFill>
                  <a:prstClr val="black"/>
                </a:solidFill>
                <a:ea typeface="Segoe UI" pitchFamily="34" charset="0"/>
                <a:cs typeface="Segoe UI" pitchFamily="34" charset="0"/>
              </a:rPr>
              <a:pPr algn="l"/>
              <a:t>3/11/2014</a:t>
            </a:fld>
            <a:endParaRPr lang="en-US" sz="1000" dirty="0">
              <a:solidFill>
                <a:prstClr val="black"/>
              </a:solidFill>
              <a:ea typeface="Segoe UI" pitchFamily="34" charset="0"/>
              <a:cs typeface="Segoe UI" pitchFamily="34" charset="0"/>
            </a:endParaRPr>
          </a:p>
        </p:txBody>
      </p:sp>
      <p:sp>
        <p:nvSpPr>
          <p:cNvPr id="9" name="Rectangle 7"/>
          <p:cNvSpPr>
            <a:spLocks noGrp="1" noChangeArrowheads="1"/>
          </p:cNvSpPr>
          <p:nvPr>
            <p:ph type="sldNum" sz="quarter" idx="5"/>
          </p:nvPr>
        </p:nvSpPr>
        <p:spPr bwMode="auto">
          <a:xfrm>
            <a:off x="3884615" y="8829967"/>
            <a:ext cx="2971800" cy="46482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40</a:t>
            </a:fld>
            <a:endParaRPr lang="en-US" b="1" dirty="0">
              <a:solidFill>
                <a:prstClr val="black"/>
              </a:solidFill>
            </a:endParaRPr>
          </a:p>
        </p:txBody>
      </p:sp>
    </p:spTree>
    <p:extLst>
      <p:ext uri="{BB962C8B-B14F-4D97-AF65-F5344CB8AC3E}">
        <p14:creationId xmlns:p14="http://schemas.microsoft.com/office/powerpoint/2010/main" val="2735155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
          </p:nvPr>
        </p:nvSpPr>
        <p:spPr>
          <a:xfrm>
            <a:off x="1" y="0"/>
            <a:ext cx="2971697" cy="464504"/>
          </a:xfrm>
        </p:spPr>
        <p:txBody>
          <a:bodyPr/>
          <a:lstStyle/>
          <a:p>
            <a:pPr algn="l"/>
            <a:fld id="{D5010A51-A839-417E-828F-30CDA28FC0BF}" type="datetime1">
              <a:rPr lang="en-US" sz="1000">
                <a:solidFill>
                  <a:prstClr val="black"/>
                </a:solidFill>
                <a:ea typeface="Segoe UI" pitchFamily="34" charset="0"/>
                <a:cs typeface="Segoe UI" pitchFamily="34" charset="0"/>
              </a:rPr>
              <a:pPr algn="l"/>
              <a:t>3/11/2014</a:t>
            </a:fld>
            <a:endParaRPr lang="en-US" sz="1000" dirty="0">
              <a:solidFill>
                <a:prstClr val="black"/>
              </a:solidFill>
              <a:ea typeface="Segoe UI" pitchFamily="34" charset="0"/>
              <a:cs typeface="Segoe UI" pitchFamily="34" charset="0"/>
            </a:endParaRPr>
          </a:p>
        </p:txBody>
      </p:sp>
      <p:sp>
        <p:nvSpPr>
          <p:cNvPr id="9" name="Rectangle 7"/>
          <p:cNvSpPr>
            <a:spLocks noGrp="1" noChangeArrowheads="1"/>
          </p:cNvSpPr>
          <p:nvPr>
            <p:ph type="sldNum" sz="quarter" idx="5"/>
          </p:nvPr>
        </p:nvSpPr>
        <p:spPr bwMode="auto">
          <a:xfrm>
            <a:off x="3884615" y="8829967"/>
            <a:ext cx="2971800" cy="46482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41</a:t>
            </a:fld>
            <a:endParaRPr lang="en-US" b="1" dirty="0">
              <a:solidFill>
                <a:prstClr val="black"/>
              </a:solidFill>
            </a:endParaRPr>
          </a:p>
        </p:txBody>
      </p:sp>
    </p:spTree>
    <p:extLst>
      <p:ext uri="{BB962C8B-B14F-4D97-AF65-F5344CB8AC3E}">
        <p14:creationId xmlns:p14="http://schemas.microsoft.com/office/powerpoint/2010/main" val="4054435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a:spcAft>
                <a:spcPts val="0"/>
              </a:spcAft>
              <a:defRPr/>
            </a:pPr>
            <a:endParaRPr lang="en-US" dirty="0">
              <a:latin typeface="Segoe UI" pitchFamily="34" charset="0"/>
              <a:ea typeface="Segoe UI" pitchFamily="34" charset="0"/>
              <a:cs typeface="Segoe UI" pitchFamily="34" charset="0"/>
            </a:endParaRPr>
          </a:p>
        </p:txBody>
      </p:sp>
      <p:sp>
        <p:nvSpPr>
          <p:cNvPr id="4" name="Header Placeholder 3"/>
          <p:cNvSpPr>
            <a:spLocks noGrp="1"/>
          </p:cNvSpPr>
          <p:nvPr>
            <p:ph type="hdr" sz="quarter" idx="10"/>
          </p:nvPr>
        </p:nvSpPr>
        <p:spPr/>
        <p:txBody>
          <a:bodyPr/>
          <a:lstStyle/>
          <a:p>
            <a:r>
              <a:rPr lang="en-US" smtClean="0"/>
              <a:t>Server &amp; Tools Business</a:t>
            </a:r>
            <a:endParaRPr lang="en-US" dirty="0"/>
          </a:p>
        </p:txBody>
      </p:sp>
      <p:sp>
        <p:nvSpPr>
          <p:cNvPr id="5" name="Footer Placeholder 4"/>
          <p:cNvSpPr>
            <a:spLocks noGrp="1"/>
          </p:cNvSpPr>
          <p:nvPr>
            <p:ph type="ftr" sz="quarter" idx="11"/>
          </p:nvPr>
        </p:nvSpPr>
        <p:spPr/>
        <p:txBody>
          <a:bodyPr/>
          <a:lstStyle/>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AD82C76-7E01-4000-90AF-87ABA149C241}" type="datetime1">
              <a:rPr lang="en-US" smtClean="0"/>
              <a:t>3/11/2014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3446611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C2EE978-79CB-4D4A-A922-84E1D5E52FB6}" type="datetime1">
              <a:rPr lang="en-US" smtClean="0">
                <a:solidFill>
                  <a:prstClr val="black"/>
                </a:solidFill>
              </a:rPr>
              <a:pPr/>
              <a:t>3/11/2014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463258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
        <p:nvSpPr>
          <p:cNvPr id="5" name="Slide Image Placeholder 4"/>
          <p:cNvSpPr>
            <a:spLocks noGrp="1" noRot="1" noChangeAspect="1"/>
          </p:cNvSpPr>
          <p:nvPr>
            <p:ph type="sldImg"/>
          </p:nvPr>
        </p:nvSpPr>
        <p:spPr/>
      </p:sp>
      <p:sp>
        <p:nvSpPr>
          <p:cNvPr id="8" name="Notes Placeholder 7"/>
          <p:cNvSpPr>
            <a:spLocks noGrp="1"/>
          </p:cNvSpPr>
          <p:nvPr>
            <p:ph type="body" sz="quarter" idx="11"/>
          </p:nvPr>
        </p:nvSpPr>
        <p:spPr/>
        <p:txBody>
          <a:bodyPr/>
          <a:lstStyle/>
          <a:p>
            <a:endParaRPr lang="en-US" dirty="0"/>
          </a:p>
        </p:txBody>
      </p:sp>
      <p:sp>
        <p:nvSpPr>
          <p:cNvPr id="10" name="Notes Placeholder 9"/>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0766795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331788" y="698500"/>
            <a:ext cx="6205537" cy="3490913"/>
          </a:xfrm>
          <a:noFill/>
          <a:ln>
            <a:solidFill>
              <a:srgbClr val="000000"/>
            </a:solidFill>
            <a:miter lim="800000"/>
            <a:headEnd/>
            <a:tailEnd/>
          </a:ln>
        </p:spPr>
      </p:sp>
      <p:sp>
        <p:nvSpPr>
          <p:cNvPr id="129027" name="Notes Placeholder 2"/>
          <p:cNvSpPr>
            <a:spLocks noGrp="1"/>
          </p:cNvSpPr>
          <p:nvPr>
            <p:ph type="body" idx="1"/>
          </p:nvPr>
        </p:nvSpPr>
        <p:spPr bwMode="auto">
          <a:xfrm>
            <a:off x="686110" y="4420869"/>
            <a:ext cx="5498206" cy="4044117"/>
          </a:xfrm>
        </p:spPr>
        <p:txBody>
          <a:bodyPr/>
          <a:lstStyle/>
          <a:p>
            <a:pPr marL="174250" indent="-174250">
              <a:spcBef>
                <a:spcPct val="0"/>
              </a:spcBef>
              <a:buFontTx/>
              <a:buChar char="-"/>
              <a:defRPr/>
            </a:pPr>
            <a:endParaRPr lang="en-US" dirty="0"/>
          </a:p>
        </p:txBody>
      </p:sp>
      <p:sp>
        <p:nvSpPr>
          <p:cNvPr id="3" name="Footer Placeholder 2"/>
          <p:cNvSpPr>
            <a:spLocks noGrp="1"/>
          </p:cNvSpPr>
          <p:nvPr>
            <p:ph type="ftr" sz="quarter" idx="11"/>
          </p:nvPr>
        </p:nvSpPr>
        <p:spPr>
          <a:xfrm>
            <a:off x="1" y="8842376"/>
            <a:ext cx="2977081" cy="465138"/>
          </a:xfrm>
          <a:prstGeom prst="rect">
            <a:avLst/>
          </a:prstGeom>
        </p:spPr>
        <p:txBody>
          <a:bodyPr/>
          <a:lstStyle/>
          <a:p>
            <a:pPr marL="391599" defTabSz="898351"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1599" defTabSz="898351"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2" name="Date Placeholder 1"/>
          <p:cNvSpPr>
            <a:spLocks noGrp="1"/>
          </p:cNvSpPr>
          <p:nvPr>
            <p:ph type="dt" idx="12"/>
          </p:nvPr>
        </p:nvSpPr>
        <p:spPr/>
        <p:txBody>
          <a:bodyPr/>
          <a:lstStyle/>
          <a:p>
            <a:pPr>
              <a:defRPr/>
            </a:pPr>
            <a:fld id="{8D61B10C-F7B5-463B-977D-F81135528FD5}" type="datetime1">
              <a:rPr lang="en-US" smtClean="0"/>
              <a:t>3/11/2014</a:t>
            </a:fld>
            <a:endParaRPr lang="en-US"/>
          </a:p>
        </p:txBody>
      </p:sp>
      <p:sp>
        <p:nvSpPr>
          <p:cNvPr id="4" name="Slide Number Placeholder 3"/>
          <p:cNvSpPr>
            <a:spLocks noGrp="1"/>
          </p:cNvSpPr>
          <p:nvPr>
            <p:ph type="sldNum" sz="quarter" idx="13"/>
          </p:nvPr>
        </p:nvSpPr>
        <p:spPr/>
        <p:txBody>
          <a:bodyPr/>
          <a:lstStyle/>
          <a:p>
            <a:fld id="{0EC9E9D6-92A0-482B-A603-C9BA7FFB8190}" type="slidenum">
              <a:rPr lang="en-US" smtClean="0">
                <a:latin typeface="Segoe UI" pitchFamily="34" charset="0"/>
                <a:ea typeface="Segoe UI" pitchFamily="34" charset="0"/>
                <a:cs typeface="Segoe UI" pitchFamily="34" charset="0"/>
              </a:rPr>
              <a:t>45</a:t>
            </a:fld>
            <a:endParaRPr lang="en-US" dirty="0">
              <a:latin typeface="Segoe UI" pitchFamily="34" charset="0"/>
              <a:ea typeface="Segoe UI" pitchFamily="34" charset="0"/>
              <a:cs typeface="Segoe UI" pitchFamily="34" charset="0"/>
            </a:endParaRPr>
          </a:p>
        </p:txBody>
      </p:sp>
      <p:sp>
        <p:nvSpPr>
          <p:cNvPr id="5" name="Header Placeholder 4"/>
          <p:cNvSpPr>
            <a:spLocks noGrp="1"/>
          </p:cNvSpPr>
          <p:nvPr>
            <p:ph type="hdr" sz="quarter" idx="14"/>
          </p:nvPr>
        </p:nvSpPr>
        <p:spPr/>
        <p:txBody>
          <a:bodyPr/>
          <a:lstStyle/>
          <a:p>
            <a:r>
              <a:rPr lang="en-US" smtClean="0">
                <a:latin typeface="Segoe UI" pitchFamily="34" charset="0"/>
                <a:ea typeface="Segoe UI" pitchFamily="34" charset="0"/>
                <a:cs typeface="Segoe UI" pitchFamily="34" charset="0"/>
              </a:rPr>
              <a:t>System Center Marketing</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726418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6482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3/11/2014 1:03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46</a:t>
            </a:fld>
            <a:endParaRPr lang="en-US" dirty="0">
              <a:solidFill>
                <a:prstClr val="black"/>
              </a:solidFill>
            </a:endParaRPr>
          </a:p>
        </p:txBody>
      </p:sp>
      <p:sp>
        <p:nvSpPr>
          <p:cNvPr id="8" name="Footer Placeholder 3"/>
          <p:cNvSpPr>
            <a:spLocks noGrp="1"/>
          </p:cNvSpPr>
          <p:nvPr>
            <p:ph type="ftr" sz="quarter" idx="4"/>
          </p:nvPr>
        </p:nvSpPr>
        <p:spPr>
          <a:xfrm>
            <a:off x="0" y="8829967"/>
            <a:ext cx="6248400" cy="46482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801804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84AD0D-785C-415D-9709-F0B25A9FEB51}" type="datetime1">
              <a:rPr lang="en-US" smtClean="0"/>
              <a:t>3/11/2014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31319400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6482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3/11/2014 1:03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48</a:t>
            </a:fld>
            <a:endParaRPr lang="en-US" dirty="0">
              <a:solidFill>
                <a:prstClr val="black"/>
              </a:solidFill>
            </a:endParaRPr>
          </a:p>
        </p:txBody>
      </p:sp>
      <p:sp>
        <p:nvSpPr>
          <p:cNvPr id="8" name="Footer Placeholder 3"/>
          <p:cNvSpPr>
            <a:spLocks noGrp="1"/>
          </p:cNvSpPr>
          <p:nvPr>
            <p:ph type="ftr" sz="quarter" idx="4"/>
          </p:nvPr>
        </p:nvSpPr>
        <p:spPr>
          <a:xfrm>
            <a:off x="0" y="8829967"/>
            <a:ext cx="6248400" cy="46482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80180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52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52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0182ACC-037E-4A24-BA3D-5251629EBA85}" type="datetime1">
              <a:rPr lang="en-US" smtClean="0">
                <a:solidFill>
                  <a:prstClr val="black"/>
                </a:solidFill>
              </a:rPr>
              <a:pPr/>
              <a:t>3/11/2014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337043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807">
              <a:spcAft>
                <a:spcPts val="1176"/>
              </a:spcAft>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52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52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0182ACC-037E-4A24-BA3D-5251629EBA85}" type="datetime1">
              <a:rPr lang="en-US" smtClean="0">
                <a:solidFill>
                  <a:prstClr val="black"/>
                </a:solidFill>
              </a:rPr>
              <a:pPr/>
              <a:t>3/11/2014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11364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defTabSz="913807">
              <a:spcAft>
                <a:spcPts val="333"/>
              </a:spcAft>
              <a:defRPr/>
            </a:pPr>
            <a:endParaRPr lang="en-US" dirty="0"/>
          </a:p>
        </p:txBody>
      </p:sp>
      <p:sp>
        <p:nvSpPr>
          <p:cNvPr id="52228" name="Slide Number Placeholder 3"/>
          <p:cNvSpPr txBox="1">
            <a:spLocks noGrp="1"/>
          </p:cNvSpPr>
          <p:nvPr/>
        </p:nvSpPr>
        <p:spPr bwMode="auto">
          <a:xfrm>
            <a:off x="3970340" y="8976836"/>
            <a:ext cx="3038475" cy="472890"/>
          </a:xfrm>
          <a:prstGeom prst="rect">
            <a:avLst/>
          </a:prstGeom>
          <a:noFill/>
          <a:ln w="9525">
            <a:noFill/>
            <a:miter lim="800000"/>
            <a:headEnd/>
            <a:tailEnd/>
          </a:ln>
        </p:spPr>
        <p:txBody>
          <a:bodyPr lIns="93164" tIns="46582" rIns="93164" bIns="46582" anchor="b"/>
          <a:lstStyle/>
          <a:p>
            <a:pPr algn="r" defTabSz="914292" fontAlgn="base">
              <a:spcBef>
                <a:spcPct val="0"/>
              </a:spcBef>
              <a:spcAft>
                <a:spcPct val="0"/>
              </a:spcAft>
            </a:pPr>
            <a:fld id="{65281CD0-DDE0-484B-ACC4-F707860D4FA2}" type="slidenum">
              <a:rPr lang="en-US" sz="1200">
                <a:solidFill>
                  <a:srgbClr val="000000"/>
                </a:solidFill>
                <a:cs typeface="Segoe UI" pitchFamily="34" charset="0"/>
              </a:rPr>
              <a:pPr algn="r" defTabSz="914292" fontAlgn="base">
                <a:spcBef>
                  <a:spcPct val="0"/>
                </a:spcBef>
                <a:spcAft>
                  <a:spcPct val="0"/>
                </a:spcAft>
              </a:pPr>
              <a:t>8</a:t>
            </a:fld>
            <a:endParaRPr lang="en-US" sz="1200" dirty="0">
              <a:solidFill>
                <a:srgbClr val="000000"/>
              </a:solidFill>
              <a:cs typeface="Segoe UI" pitchFamily="34" charset="0"/>
            </a:endParaRPr>
          </a:p>
        </p:txBody>
      </p:sp>
    </p:spTree>
    <p:extLst>
      <p:ext uri="{BB962C8B-B14F-4D97-AF65-F5344CB8AC3E}">
        <p14:creationId xmlns:p14="http://schemas.microsoft.com/office/powerpoint/2010/main" val="109367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AAE71A6-FCDD-402D-AFEB-A9E61B030A5B}" type="datetime1">
              <a:rPr lang="en-US" smtClean="0"/>
              <a:t>3/11/2014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202470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AD82C76-7E01-4000-90AF-87ABA149C241}" type="datetime1">
              <a:rPr lang="en-US" smtClean="0">
                <a:solidFill>
                  <a:prstClr val="black"/>
                </a:solidFill>
              </a:rPr>
              <a:pPr/>
              <a:t>3/11/2014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544557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567786" y="6272351"/>
            <a:ext cx="1411108" cy="302280"/>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3" y="0"/>
            <a:ext cx="12436477" cy="6994525"/>
          </a:xfrm>
          <a:prstGeom prst="rect">
            <a:avLst/>
          </a:prstGeom>
        </p:spPr>
      </p:pic>
      <p:sp>
        <p:nvSpPr>
          <p:cNvPr id="13" name="Rectangle 12"/>
          <p:cNvSpPr/>
          <p:nvPr userDrawn="1"/>
        </p:nvSpPr>
        <p:spPr bwMode="gray">
          <a:xfrm>
            <a:off x="274702" y="2125637"/>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4702" y="2123899"/>
            <a:ext cx="7315200" cy="18305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ltGray">
          <a:xfrm>
            <a:off x="274702" y="3954441"/>
            <a:ext cx="7315200"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16895779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2826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8"/>
            <a:ext cx="11887199" cy="1995931"/>
          </a:xfrm>
        </p:spPr>
        <p:txBody>
          <a:bodyPr/>
          <a:lstStyle>
            <a:lvl1pPr marL="0" indent="0">
              <a:buNone/>
              <a:defRPr sz="3299">
                <a:gradFill>
                  <a:gsLst>
                    <a:gs pos="1250">
                      <a:srgbClr val="000000"/>
                    </a:gs>
                    <a:gs pos="100000">
                      <a:srgbClr val="000000"/>
                    </a:gs>
                  </a:gsLst>
                  <a:lin ang="5400000" scaled="0"/>
                </a:gradFill>
                <a:latin typeface="Segoe UI" pitchFamily="34" charset="0"/>
                <a:cs typeface="Segoe UI" pitchFamily="34" charset="0"/>
              </a:defRPr>
            </a:lvl1pPr>
            <a:lvl2pPr marL="346487" indent="0">
              <a:buNone/>
              <a:defRPr>
                <a:gradFill>
                  <a:gsLst>
                    <a:gs pos="1250">
                      <a:srgbClr val="000000"/>
                    </a:gs>
                    <a:gs pos="100000">
                      <a:srgbClr val="000000"/>
                    </a:gs>
                  </a:gsLst>
                  <a:lin ang="5400000" scaled="0"/>
                </a:gradFill>
                <a:latin typeface="Segoe UI" pitchFamily="34" charset="0"/>
                <a:cs typeface="Segoe UI" pitchFamily="34" charset="0"/>
              </a:defRPr>
            </a:lvl2pPr>
            <a:lvl3pPr marL="584494" indent="0">
              <a:buNone/>
              <a:defRPr>
                <a:gradFill>
                  <a:gsLst>
                    <a:gs pos="1250">
                      <a:srgbClr val="000000"/>
                    </a:gs>
                    <a:gs pos="100000">
                      <a:srgbClr val="000000"/>
                    </a:gs>
                  </a:gsLst>
                  <a:lin ang="5400000" scaled="0"/>
                </a:gradFill>
                <a:latin typeface="Segoe UI" pitchFamily="34" charset="0"/>
                <a:cs typeface="Segoe UI" pitchFamily="34" charset="0"/>
              </a:defRPr>
            </a:lvl3pPr>
            <a:lvl4pPr marL="814406"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795"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2596936"/>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2865266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Title Slide_Option 2">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226781" y="841933"/>
            <a:ext cx="6294113" cy="5294466"/>
          </a:xfrm>
          <a:prstGeom prst="rect">
            <a:avLst/>
          </a:prstGeom>
        </p:spPr>
      </p:pic>
      <p:sp>
        <p:nvSpPr>
          <p:cNvPr id="4" name="Rectangle 1"/>
          <p:cNvSpPr/>
          <p:nvPr userDrawn="1"/>
        </p:nvSpPr>
        <p:spPr bwMode="auto">
          <a:xfrm>
            <a:off x="-127" y="0"/>
            <a:ext cx="12436605" cy="6994525"/>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38" tIns="46620" rIns="93238" bIns="46620" numCol="1" rtlCol="0" anchor="ctr" anchorCtr="0" compatLnSpc="1">
            <a:prstTxWarp prst="textNoShape">
              <a:avLst/>
            </a:prstTxWarp>
          </a:bodyPr>
          <a:lstStyle/>
          <a:p>
            <a:pPr algn="ctr" defTabSz="932082" fontAlgn="base">
              <a:lnSpc>
                <a:spcPct val="90000"/>
              </a:lnSpc>
              <a:spcBef>
                <a:spcPct val="0"/>
              </a:spcBef>
              <a:spcAft>
                <a:spcPct val="0"/>
              </a:spcAft>
            </a:pPr>
            <a:endParaRPr lang="en-US" sz="2000" spc="-51"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214998" y="2151539"/>
            <a:ext cx="5695057" cy="2034095"/>
          </a:xfrm>
        </p:spPr>
        <p:txBody>
          <a:bodyPr anchor="b" anchorCtr="0"/>
          <a:lstStyle>
            <a:lvl1pPr>
              <a:defRPr sz="7298"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214998" y="4507583"/>
            <a:ext cx="5695057" cy="508524"/>
          </a:xfrm>
        </p:spPr>
        <p:txBody>
          <a:bodyPr>
            <a:noAutofit/>
          </a:bodyPr>
          <a:lstStyle>
            <a:lvl1pPr marL="0" indent="0">
              <a:spcBef>
                <a:spcPts val="0"/>
              </a:spcBef>
              <a:buNone/>
              <a:defRPr sz="2900" spc="-71"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7725039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0" y="0"/>
            <a:ext cx="12436475" cy="6994525"/>
          </a:xfrm>
          <a:prstGeom prst="rect">
            <a:avLst/>
          </a:prstGeom>
          <a:noFill/>
        </p:spPr>
        <p:txBody>
          <a:bodyPr lIns="279834" tIns="279834" rIns="279834">
            <a:noAutofit/>
          </a:bodyPr>
          <a:lstStyle>
            <a:lvl1pPr marL="0" indent="0">
              <a:buNone/>
              <a:defRPr sz="2400"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522875" y="938270"/>
            <a:ext cx="5125829" cy="511798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26473" tIns="886140" rIns="1259252" bIns="886140" numCol="1" anchor="ctr" anchorCtr="0" compatLnSpc="1">
            <a:prstTxWarp prst="textNoShape">
              <a:avLst/>
            </a:prstTxWarp>
            <a:noAutofit/>
          </a:bodyPr>
          <a:lstStyle>
            <a:lvl1pPr algn="l">
              <a:defRPr lang="en-US" sz="6099" b="0" kern="1200" cap="none" spc="-204"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32600"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10683134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3" y="0"/>
            <a:ext cx="12436477" cy="6994525"/>
          </a:xfrm>
          <a:prstGeom prst="rect">
            <a:avLst/>
          </a:prstGeom>
        </p:spPr>
      </p:pic>
      <p:sp>
        <p:nvSpPr>
          <p:cNvPr id="13" name="Rectangle 12"/>
          <p:cNvSpPr/>
          <p:nvPr userDrawn="1"/>
        </p:nvSpPr>
        <p:spPr bwMode="gray">
          <a:xfrm>
            <a:off x="274702" y="2125637"/>
            <a:ext cx="7315200" cy="36576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702" y="2123899"/>
            <a:ext cx="7315200" cy="1830538"/>
          </a:xfrm>
          <a:noFill/>
        </p:spPr>
        <p:txBody>
          <a:bodyPr lIns="146304" tIns="91440" rIns="146304" bIns="91440" anchor="t" anchorCtr="0"/>
          <a:lstStyle>
            <a:lvl1pPr>
              <a:defRPr sz="54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74702" y="3954441"/>
            <a:ext cx="7315200" cy="1825625"/>
          </a:xfrm>
        </p:spPr>
        <p:txBody>
          <a:bodyPr tIns="109728" bIns="109728">
            <a:noAutofit/>
          </a:bodyPr>
          <a:lstStyle>
            <a:lvl1pPr marL="0" indent="0">
              <a:spcBef>
                <a:spcPts val="0"/>
              </a:spcBef>
              <a:buNone/>
              <a:defRPr sz="3200">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16913455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3" y="0"/>
            <a:ext cx="12436477" cy="6994525"/>
          </a:xfrm>
          <a:prstGeom prst="rect">
            <a:avLst/>
          </a:prstGeom>
        </p:spPr>
      </p:pic>
      <p:sp>
        <p:nvSpPr>
          <p:cNvPr id="13" name="Rectangle 12"/>
          <p:cNvSpPr/>
          <p:nvPr userDrawn="1"/>
        </p:nvSpPr>
        <p:spPr bwMode="gray">
          <a:xfrm>
            <a:off x="274702" y="2125637"/>
            <a:ext cx="7315200" cy="365760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702" y="2123899"/>
            <a:ext cx="7315200" cy="1830538"/>
          </a:xfrm>
          <a:noFill/>
        </p:spPr>
        <p:txBody>
          <a:bodyPr lIns="146304" tIns="91440" rIns="146304" bIns="91440" anchor="t" anchorCtr="0"/>
          <a:lstStyle>
            <a:lvl1pPr>
              <a:defRPr sz="54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74702" y="3954441"/>
            <a:ext cx="7315200" cy="1825625"/>
          </a:xfrm>
        </p:spPr>
        <p:txBody>
          <a:bodyPr tIns="109728" bIns="109728">
            <a:noAutofit/>
          </a:bodyPr>
          <a:lstStyle>
            <a:lvl1pPr marL="0" indent="0">
              <a:spcBef>
                <a:spcPts val="0"/>
              </a:spcBef>
              <a:buNone/>
              <a:defRPr sz="3200">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416761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3" y="0"/>
            <a:ext cx="12436477" cy="6994525"/>
          </a:xfrm>
          <a:prstGeom prst="rect">
            <a:avLst/>
          </a:prstGeom>
        </p:spPr>
      </p:pic>
      <p:sp>
        <p:nvSpPr>
          <p:cNvPr id="13" name="Rectangle 12"/>
          <p:cNvSpPr/>
          <p:nvPr userDrawn="1"/>
        </p:nvSpPr>
        <p:spPr bwMode="gray">
          <a:xfrm>
            <a:off x="274702" y="2125637"/>
            <a:ext cx="7315200" cy="3657600"/>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702" y="2123899"/>
            <a:ext cx="7315200" cy="1830538"/>
          </a:xfrm>
          <a:noFill/>
        </p:spPr>
        <p:txBody>
          <a:bodyPr lIns="146304" tIns="91440" rIns="146304" bIns="91440" anchor="t" anchorCtr="0"/>
          <a:lstStyle>
            <a:lvl1pPr>
              <a:defRPr sz="54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74702" y="3954441"/>
            <a:ext cx="7315200" cy="1825625"/>
          </a:xfrm>
        </p:spPr>
        <p:txBody>
          <a:bodyPr tIns="109728" bIns="109728">
            <a:noAutofit/>
          </a:bodyPr>
          <a:lstStyle>
            <a:lvl1pPr marL="0" indent="0">
              <a:spcBef>
                <a:spcPts val="0"/>
              </a:spcBef>
              <a:buNone/>
              <a:defRPr sz="3200">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685424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171"/>
            <a:ext cx="12436475" cy="6992181"/>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
        <p:nvSpPr>
          <p:cNvPr id="10" name="Rectangle 9"/>
          <p:cNvSpPr/>
          <p:nvPr userDrawn="1"/>
        </p:nvSpPr>
        <p:spPr bwMode="gray">
          <a:xfrm>
            <a:off x="274702" y="1211263"/>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ltGray">
          <a:xfrm>
            <a:off x="274638" y="1211263"/>
            <a:ext cx="7315200" cy="182880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ltGray">
          <a:xfrm>
            <a:off x="274702" y="3030538"/>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618279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171"/>
            <a:ext cx="12436475" cy="6992181"/>
          </a:xfrm>
          <a:prstGeom prst="rect">
            <a:avLst/>
          </a:prstGeom>
        </p:spPr>
      </p:pic>
      <p:sp>
        <p:nvSpPr>
          <p:cNvPr id="10" name="Rectangle 9"/>
          <p:cNvSpPr/>
          <p:nvPr userDrawn="1"/>
        </p:nvSpPr>
        <p:spPr bwMode="gray">
          <a:xfrm>
            <a:off x="274702" y="1211263"/>
            <a:ext cx="7315200" cy="3657600"/>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74638" y="1211263"/>
            <a:ext cx="7315200" cy="1828804"/>
          </a:xfrm>
          <a:noFill/>
        </p:spPr>
        <p:txBody>
          <a:bodyPr lIns="146304" tIns="91440" rIns="146304" bIns="91440" anchor="t" anchorCtr="0"/>
          <a:lstStyle>
            <a:lvl1pPr>
              <a:defRPr sz="60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74702" y="3030538"/>
            <a:ext cx="7315200" cy="1830388"/>
          </a:xfrm>
          <a:noFill/>
        </p:spPr>
        <p:txBody>
          <a:bodyPr lIns="146304" tIns="109728" rIns="146304" bIns="109728">
            <a:noAutofit/>
          </a:bodyPr>
          <a:lstStyle>
            <a:lvl1pPr marL="0" indent="0">
              <a:spcBef>
                <a:spcPts val="0"/>
              </a:spcBef>
              <a:buNone/>
              <a:defRPr sz="3200"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Tree>
    <p:extLst>
      <p:ext uri="{BB962C8B-B14F-4D97-AF65-F5344CB8AC3E}">
        <p14:creationId xmlns:p14="http://schemas.microsoft.com/office/powerpoint/2010/main" val="4088496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171"/>
            <a:ext cx="12436475" cy="6992181"/>
          </a:xfrm>
          <a:prstGeom prst="rect">
            <a:avLst/>
          </a:prstGeom>
        </p:spPr>
      </p:pic>
      <p:sp>
        <p:nvSpPr>
          <p:cNvPr id="10" name="Rectangle 9"/>
          <p:cNvSpPr/>
          <p:nvPr userDrawn="1"/>
        </p:nvSpPr>
        <p:spPr bwMode="gray">
          <a:xfrm>
            <a:off x="274702" y="1211263"/>
            <a:ext cx="7315200" cy="36576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74638" y="1211263"/>
            <a:ext cx="7315200" cy="1828804"/>
          </a:xfrm>
          <a:noFill/>
        </p:spPr>
        <p:txBody>
          <a:bodyPr lIns="146304" tIns="91440" rIns="146304" bIns="91440" anchor="t" anchorCtr="0"/>
          <a:lstStyle>
            <a:lvl1pPr>
              <a:defRPr sz="60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74702" y="3030538"/>
            <a:ext cx="7315200" cy="1830388"/>
          </a:xfrm>
          <a:noFill/>
        </p:spPr>
        <p:txBody>
          <a:bodyPr lIns="146304" tIns="109728" rIns="146304" bIns="109728">
            <a:noAutofit/>
          </a:bodyPr>
          <a:lstStyle>
            <a:lvl1pPr marL="0" indent="0">
              <a:spcBef>
                <a:spcPts val="0"/>
              </a:spcBef>
              <a:buNone/>
              <a:defRPr sz="3200"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Tree>
    <p:extLst>
      <p:ext uri="{BB962C8B-B14F-4D97-AF65-F5344CB8AC3E}">
        <p14:creationId xmlns:p14="http://schemas.microsoft.com/office/powerpoint/2010/main" val="31529530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171"/>
            <a:ext cx="12436475" cy="6992181"/>
          </a:xfrm>
          <a:prstGeom prst="rect">
            <a:avLst/>
          </a:prstGeom>
        </p:spPr>
      </p:pic>
      <p:sp>
        <p:nvSpPr>
          <p:cNvPr id="10" name="Rectangle 9"/>
          <p:cNvSpPr/>
          <p:nvPr userDrawn="1"/>
        </p:nvSpPr>
        <p:spPr bwMode="gray">
          <a:xfrm>
            <a:off x="274702" y="1211263"/>
            <a:ext cx="7315200" cy="365760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74638" y="1211263"/>
            <a:ext cx="7315200" cy="1828804"/>
          </a:xfrm>
          <a:noFill/>
        </p:spPr>
        <p:txBody>
          <a:bodyPr lIns="146304" tIns="91440" rIns="146304" bIns="91440" anchor="t" anchorCtr="0"/>
          <a:lstStyle>
            <a:lvl1pPr>
              <a:defRPr sz="60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74702" y="3030538"/>
            <a:ext cx="7315200" cy="1830388"/>
          </a:xfrm>
          <a:noFill/>
        </p:spPr>
        <p:txBody>
          <a:bodyPr lIns="146304" tIns="109728" rIns="146304" bIns="109728">
            <a:noAutofit/>
          </a:bodyPr>
          <a:lstStyle>
            <a:lvl1pPr marL="0" indent="0">
              <a:spcBef>
                <a:spcPts val="0"/>
              </a:spcBef>
              <a:buNone/>
              <a:defRPr sz="3200"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Tree>
    <p:extLst>
      <p:ext uri="{BB962C8B-B14F-4D97-AF65-F5344CB8AC3E}">
        <p14:creationId xmlns:p14="http://schemas.microsoft.com/office/powerpoint/2010/main" val="3598874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chemeClr val="tx1">
                      <a:lumMod val="50000"/>
                    </a:schemeClr>
                  </a:gs>
                  <a:gs pos="100000">
                    <a:schemeClr val="tx1">
                      <a:lumMod val="50000"/>
                    </a:scheme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200" spc="-100"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8151736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0641423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chemeClr val="tx1">
                      <a:lumMod val="50000"/>
                    </a:schemeClr>
                  </a:gs>
                  <a:gs pos="100000">
                    <a:schemeClr val="tx1">
                      <a:lumMod val="50000"/>
                    </a:scheme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200" spc="-100"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994716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chemeClr val="tx1">
                      <a:lumMod val="50000"/>
                    </a:schemeClr>
                  </a:gs>
                  <a:gs pos="100000">
                    <a:schemeClr val="tx1">
                      <a:lumMod val="50000"/>
                    </a:scheme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200" spc="-100"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050911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chemeClr val="bg1">
                      <a:lumMod val="50000"/>
                    </a:schemeClr>
                  </a:gs>
                  <a:gs pos="100000">
                    <a:schemeClr val="bg1">
                      <a:lumMod val="50000"/>
                    </a:scheme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4095669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slide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chemeClr val="bg1">
                      <a:lumMod val="50000"/>
                    </a:schemeClr>
                  </a:gs>
                  <a:gs pos="100000">
                    <a:schemeClr val="bg1">
                      <a:lumMod val="50000"/>
                    </a:scheme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516516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slide 2">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chemeClr val="bg1">
                      <a:lumMod val="50000"/>
                    </a:schemeClr>
                  </a:gs>
                  <a:gs pos="100000">
                    <a:schemeClr val="bg1">
                      <a:lumMod val="50000"/>
                    </a:scheme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5115041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Demo slide 2">
    <p:bg>
      <p:bgPr>
        <a:solidFill>
          <a:schemeClr val="accent4"/>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chemeClr val="tx1"/>
                  </a:gs>
                  <a:gs pos="100000">
                    <a:schemeClr val="tx1"/>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4382388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7227616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3080408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bg1"/>
                    </a:gs>
                    <a:gs pos="100000">
                      <a:schemeClr val="bg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5018622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16843143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1545929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2050423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0087127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Video slide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00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3757436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1768140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accent4"/>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18983383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32342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accent3"/>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3441299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Title Slide_Option 2">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226781" y="841933"/>
            <a:ext cx="6294113" cy="5294466"/>
          </a:xfrm>
          <a:prstGeom prst="rect">
            <a:avLst/>
          </a:prstGeom>
        </p:spPr>
      </p:pic>
      <p:sp>
        <p:nvSpPr>
          <p:cNvPr id="4" name="Rectangle 1"/>
          <p:cNvSpPr/>
          <p:nvPr userDrawn="1"/>
        </p:nvSpPr>
        <p:spPr bwMode="auto">
          <a:xfrm>
            <a:off x="-128" y="0"/>
            <a:ext cx="12436605" cy="6994525"/>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1" tIns="46627" rIns="93251" bIns="46627" numCol="1" rtlCol="0" anchor="ctr" anchorCtr="0" compatLnSpc="1">
            <a:prstTxWarp prst="textNoShape">
              <a:avLst/>
            </a:prstTxWarp>
          </a:bodyPr>
          <a:lstStyle/>
          <a:p>
            <a:pPr algn="ctr" defTabSz="932261" fontAlgn="base">
              <a:lnSpc>
                <a:spcPct val="90000"/>
              </a:lnSpc>
              <a:spcBef>
                <a:spcPct val="0"/>
              </a:spcBef>
              <a:spcAft>
                <a:spcPct val="0"/>
              </a:spcAft>
            </a:pPr>
            <a:endParaRPr lang="en-US" sz="2000" spc="-51"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214997" y="2151538"/>
            <a:ext cx="5695057" cy="2034095"/>
          </a:xfrm>
        </p:spPr>
        <p:txBody>
          <a:bodyPr anchor="b" anchorCtr="0"/>
          <a:lstStyle>
            <a:lvl1pPr>
              <a:defRPr sz="7300"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214997" y="4507583"/>
            <a:ext cx="5695057" cy="508524"/>
          </a:xfrm>
        </p:spPr>
        <p:txBody>
          <a:bodyPr>
            <a:noAutofit/>
          </a:bodyPr>
          <a:lstStyle>
            <a:lvl1pPr marL="0" indent="0">
              <a:spcBef>
                <a:spcPts val="0"/>
              </a:spcBef>
              <a:buNone/>
              <a:defRPr sz="2900" spc="-71"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9135194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9" y="1212853"/>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1999"/>
            </a:lvl2pPr>
            <a:lvl3pPr marL="228488" indent="0">
              <a:buNone/>
              <a:defRPr/>
            </a:lvl3pPr>
            <a:lvl4pPr marL="456975" indent="0">
              <a:buNone/>
              <a:defRPr/>
            </a:lvl4pPr>
            <a:lvl5pPr marL="685463"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5971039"/>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867073" y="6287387"/>
            <a:ext cx="1005839" cy="195077"/>
          </a:xfrm>
          <a:prstGeom prst="rect">
            <a:avLst/>
          </a:prstGeom>
        </p:spPr>
      </p:pic>
      <p:sp>
        <p:nvSpPr>
          <p:cNvPr id="4" name="Text Placeholder 4"/>
          <p:cNvSpPr>
            <a:spLocks noGrp="1"/>
          </p:cNvSpPr>
          <p:nvPr>
            <p:ph type="body" sz="quarter" idx="12" hasCustomPrompt="1"/>
          </p:nvPr>
        </p:nvSpPr>
        <p:spPr>
          <a:xfrm>
            <a:off x="276541" y="3954458"/>
            <a:ext cx="6399212" cy="1830388"/>
          </a:xfrm>
          <a:noFill/>
        </p:spPr>
        <p:txBody>
          <a:bodyPr lIns="146286" tIns="109714" rIns="146286" bIns="109714">
            <a:noAutofit/>
          </a:bodyPr>
          <a:lstStyle>
            <a:lvl1pPr marL="0" indent="0">
              <a:spcBef>
                <a:spcPts val="0"/>
              </a:spcBef>
              <a:buNone/>
              <a:defRPr sz="3498" spc="0" baseline="0">
                <a:solidFill>
                  <a:srgbClr val="00188F"/>
                </a:solidFill>
                <a:latin typeface="+mj-lt"/>
              </a:defRPr>
            </a:lvl1pPr>
          </a:lstStyle>
          <a:p>
            <a:pPr lvl="0"/>
            <a:r>
              <a:rPr lang="en-US" dirty="0" smtClean="0"/>
              <a:t>Speaker Name</a:t>
            </a:r>
          </a:p>
        </p:txBody>
      </p:sp>
      <p:sp>
        <p:nvSpPr>
          <p:cNvPr id="5" name="Title 1"/>
          <p:cNvSpPr>
            <a:spLocks noGrp="1"/>
          </p:cNvSpPr>
          <p:nvPr>
            <p:ph type="title" hasCustomPrompt="1"/>
          </p:nvPr>
        </p:nvSpPr>
        <p:spPr>
          <a:xfrm>
            <a:off x="274703" y="2117165"/>
            <a:ext cx="10058336" cy="1015384"/>
          </a:xfrm>
          <a:noFill/>
        </p:spPr>
        <p:txBody>
          <a:bodyPr lIns="146286" tIns="91429" rIns="146286" bIns="91429" anchor="t" anchorCtr="0"/>
          <a:lstStyle>
            <a:lvl1pPr>
              <a:defRPr sz="5998" spc="-101" baseline="0">
                <a:solidFill>
                  <a:srgbClr val="00188F"/>
                </a:solidFill>
              </a:defRPr>
            </a:lvl1pPr>
          </a:lstStyle>
          <a:p>
            <a:r>
              <a:rPr lang="en-US" dirty="0" smtClean="0"/>
              <a:t>Presentation title</a:t>
            </a:r>
            <a:endParaRPr lang="en-US" dirty="0"/>
          </a:p>
        </p:txBody>
      </p:sp>
      <p:pic>
        <p:nvPicPr>
          <p:cNvPr id="6" name="Picture 5" descr="Azure_logo_wht-03.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581" y="571215"/>
            <a:ext cx="2651731" cy="391456"/>
          </a:xfrm>
          <a:prstGeom prst="rect">
            <a:avLst/>
          </a:prstGeom>
        </p:spPr>
      </p:pic>
    </p:spTree>
    <p:extLst>
      <p:ext uri="{BB962C8B-B14F-4D97-AF65-F5344CB8AC3E}">
        <p14:creationId xmlns:p14="http://schemas.microsoft.com/office/powerpoint/2010/main" val="4167540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523733"/>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a:xfrm>
            <a:off x="855008" y="6482889"/>
            <a:ext cx="2798207" cy="372394"/>
          </a:xfrm>
          <a:prstGeom prst="rect">
            <a:avLst/>
          </a:prstGeom>
        </p:spPr>
        <p:txBody>
          <a:bodyPr/>
          <a:lstStyle/>
          <a:p>
            <a:fld id="{71EB6F26-9E9F-45CC-B2BA-8730E3D2B85B}" type="datetimeFigureOut">
              <a:rPr lang="en-US" smtClean="0"/>
              <a:t>3/11/2014</a:t>
            </a:fld>
            <a:endParaRPr lang="en-US"/>
          </a:p>
        </p:txBody>
      </p:sp>
      <p:sp>
        <p:nvSpPr>
          <p:cNvPr id="5" name="Footer Placeholder 4"/>
          <p:cNvSpPr>
            <a:spLocks noGrp="1"/>
          </p:cNvSpPr>
          <p:nvPr>
            <p:ph type="ftr" sz="quarter" idx="11"/>
          </p:nvPr>
        </p:nvSpPr>
        <p:spPr>
          <a:xfrm>
            <a:off x="4119583" y="6482889"/>
            <a:ext cx="4197310"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83260" y="6482889"/>
            <a:ext cx="2798207" cy="372394"/>
          </a:xfrm>
          <a:prstGeom prst="rect">
            <a:avLst/>
          </a:prstGeom>
        </p:spPr>
        <p:txBody>
          <a:bodyPr/>
          <a:lstStyle/>
          <a:p>
            <a:fld id="{A1EEDEF4-CED9-4B83-87C5-8846F350ABB3}" type="slidenum">
              <a:rPr lang="en-US" smtClean="0"/>
              <a:t>‹#›</a:t>
            </a:fld>
            <a:endParaRPr lang="en-US"/>
          </a:p>
        </p:txBody>
      </p:sp>
    </p:spTree>
    <p:extLst>
      <p:ext uri="{BB962C8B-B14F-4D97-AF65-F5344CB8AC3E}">
        <p14:creationId xmlns:p14="http://schemas.microsoft.com/office/powerpoint/2010/main" val="21643946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567786" y="6272351"/>
            <a:ext cx="1411108" cy="302280"/>
          </a:xfrm>
          <a:prstGeom prst="rect">
            <a:avLst/>
          </a:prstGeom>
        </p:spPr>
      </p:pic>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3333">
                      <a:schemeClr val="tx2"/>
                    </a:gs>
                    <a:gs pos="39000">
                      <a:schemeClr val="tx2"/>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13327710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6482918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2311432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accent4"/>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1502252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accent3"/>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40331715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
        <p:nvSpPr>
          <p:cNvPr id="12" name="Rectangle 11"/>
          <p:cNvSpPr/>
          <p:nvPr userDrawn="1"/>
        </p:nvSpPr>
        <p:spPr bwMode="gray">
          <a:xfrm>
            <a:off x="274703" y="1211263"/>
            <a:ext cx="7315200" cy="45720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4639" y="1211263"/>
            <a:ext cx="7315200" cy="2286680"/>
          </a:xfrm>
          <a:noFill/>
        </p:spPr>
        <p:txBody>
          <a:bodyPr lIns="146304" tIns="91440" rIns="146304" bIns="91440" anchor="t" anchorCtr="0"/>
          <a:lstStyle>
            <a:lvl1pPr>
              <a:defRPr sz="5999"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ltGray">
          <a:xfrm>
            <a:off x="274703" y="3497943"/>
            <a:ext cx="7315200" cy="2285320"/>
          </a:xfrm>
          <a:noFill/>
        </p:spPr>
        <p:txBody>
          <a:bodyPr lIns="146304" tIns="109728" rIns="146304" bIns="109728">
            <a:noAutofit/>
          </a:bodyPr>
          <a:lstStyle>
            <a:lvl1pPr marL="0" indent="0">
              <a:spcBef>
                <a:spcPts val="0"/>
              </a:spcBef>
              <a:buNone/>
              <a:defRPr sz="3199"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1537474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
        <p:nvSpPr>
          <p:cNvPr id="12" name="Rectangle 11"/>
          <p:cNvSpPr/>
          <p:nvPr userDrawn="1"/>
        </p:nvSpPr>
        <p:spPr bwMode="gray">
          <a:xfrm>
            <a:off x="274702" y="1211263"/>
            <a:ext cx="7315200" cy="45720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4638" y="1211263"/>
            <a:ext cx="7315200" cy="2286680"/>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ltGray">
          <a:xfrm>
            <a:off x="274702" y="3497943"/>
            <a:ext cx="7315200" cy="2285320"/>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sp>
        <p:nvSpPr>
          <p:cNvPr id="12" name="Rectangle 11"/>
          <p:cNvSpPr/>
          <p:nvPr userDrawn="1"/>
        </p:nvSpPr>
        <p:spPr bwMode="gray">
          <a:xfrm>
            <a:off x="274703" y="1211263"/>
            <a:ext cx="7315200" cy="45720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639" y="1211264"/>
            <a:ext cx="7315200" cy="2249719"/>
          </a:xfrm>
          <a:noFill/>
        </p:spPr>
        <p:txBody>
          <a:bodyPr lIns="146304" tIns="91440" rIns="146304" bIns="91440" anchor="t" anchorCtr="0"/>
          <a:lstStyle>
            <a:lvl1pPr>
              <a:defRPr sz="5999" spc="-100"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74703" y="3483430"/>
            <a:ext cx="7315200" cy="2277387"/>
          </a:xfrm>
          <a:noFill/>
        </p:spPr>
        <p:txBody>
          <a:bodyPr lIns="146304" tIns="109728" rIns="146304" bIns="109728">
            <a:noAutofit/>
          </a:bodyPr>
          <a:lstStyle>
            <a:lvl1pPr marL="0" indent="0">
              <a:spcBef>
                <a:spcPts val="0"/>
              </a:spcBef>
              <a:buNone/>
              <a:defRPr sz="3199"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12910079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sp>
        <p:nvSpPr>
          <p:cNvPr id="12" name="Rectangle 11"/>
          <p:cNvSpPr/>
          <p:nvPr userDrawn="1"/>
        </p:nvSpPr>
        <p:spPr bwMode="gray">
          <a:xfrm>
            <a:off x="274703" y="1211263"/>
            <a:ext cx="7315200" cy="457200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639" y="1211264"/>
            <a:ext cx="7315200" cy="2249719"/>
          </a:xfrm>
          <a:noFill/>
        </p:spPr>
        <p:txBody>
          <a:bodyPr lIns="146304" tIns="91440" rIns="146304" bIns="91440" anchor="t" anchorCtr="0"/>
          <a:lstStyle>
            <a:lvl1pPr>
              <a:defRPr sz="5999" spc="-100"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74703" y="3483430"/>
            <a:ext cx="7315200" cy="2277387"/>
          </a:xfrm>
          <a:noFill/>
        </p:spPr>
        <p:txBody>
          <a:bodyPr lIns="146304" tIns="109728" rIns="146304" bIns="109728">
            <a:noAutofit/>
          </a:bodyPr>
          <a:lstStyle>
            <a:lvl1pPr marL="0" indent="0">
              <a:spcBef>
                <a:spcPts val="0"/>
              </a:spcBef>
              <a:buNone/>
              <a:defRPr sz="3199"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38005149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sp>
        <p:nvSpPr>
          <p:cNvPr id="12" name="Rectangle 11"/>
          <p:cNvSpPr/>
          <p:nvPr userDrawn="1"/>
        </p:nvSpPr>
        <p:spPr bwMode="gray">
          <a:xfrm>
            <a:off x="274703" y="1211263"/>
            <a:ext cx="7315200" cy="4572000"/>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639" y="1211264"/>
            <a:ext cx="7315200" cy="2249719"/>
          </a:xfrm>
          <a:noFill/>
        </p:spPr>
        <p:txBody>
          <a:bodyPr lIns="146304" tIns="91440" rIns="146304" bIns="91440" anchor="t" anchorCtr="0"/>
          <a:lstStyle>
            <a:lvl1pPr>
              <a:defRPr sz="5999" spc="-100"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74703" y="3483430"/>
            <a:ext cx="7315200" cy="2277387"/>
          </a:xfrm>
          <a:noFill/>
        </p:spPr>
        <p:txBody>
          <a:bodyPr lIns="146304" tIns="109728" rIns="146304" bIns="109728">
            <a:noAutofit/>
          </a:bodyPr>
          <a:lstStyle>
            <a:lvl1pPr marL="0" indent="0">
              <a:spcBef>
                <a:spcPts val="0"/>
              </a:spcBef>
              <a:buNone/>
              <a:defRPr sz="3199"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41814169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436477" cy="6994525"/>
          </a:xfrm>
          <a:prstGeom prst="rect">
            <a:avLst/>
          </a:prstGeom>
        </p:spPr>
      </p:pic>
      <p:sp>
        <p:nvSpPr>
          <p:cNvPr id="13" name="Rectangle 12"/>
          <p:cNvSpPr/>
          <p:nvPr userDrawn="1"/>
        </p:nvSpPr>
        <p:spPr bwMode="gray">
          <a:xfrm>
            <a:off x="274703" y="2125637"/>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4703" y="2123899"/>
            <a:ext cx="7315200" cy="1830538"/>
          </a:xfrm>
          <a:noFill/>
        </p:spPr>
        <p:txBody>
          <a:bodyPr lIns="146304" tIns="91440" rIns="146304" bIns="91440" anchor="t" anchorCtr="0"/>
          <a:lstStyle>
            <a:lvl1pPr>
              <a:defRPr sz="53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ltGray">
          <a:xfrm>
            <a:off x="274703" y="3954442"/>
            <a:ext cx="7315200" cy="1825625"/>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8247100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436477" cy="6994525"/>
          </a:xfrm>
          <a:prstGeom prst="rect">
            <a:avLst/>
          </a:prstGeom>
        </p:spPr>
      </p:pic>
      <p:sp>
        <p:nvSpPr>
          <p:cNvPr id="13" name="Rectangle 12"/>
          <p:cNvSpPr/>
          <p:nvPr userDrawn="1"/>
        </p:nvSpPr>
        <p:spPr bwMode="gray">
          <a:xfrm>
            <a:off x="274703" y="2125637"/>
            <a:ext cx="7315200" cy="36576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703" y="2123899"/>
            <a:ext cx="7315200" cy="1830538"/>
          </a:xfrm>
          <a:noFill/>
        </p:spPr>
        <p:txBody>
          <a:bodyPr lIns="146304" tIns="91440" rIns="146304" bIns="91440" anchor="t" anchorCtr="0"/>
          <a:lstStyle>
            <a:lvl1pPr>
              <a:defRPr sz="5399"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74703" y="3954442"/>
            <a:ext cx="7315200" cy="1825625"/>
          </a:xfrm>
        </p:spPr>
        <p:txBody>
          <a:bodyPr tIns="109728" bIns="109728">
            <a:noAutofit/>
          </a:bodyPr>
          <a:lstStyle>
            <a:lvl1pPr marL="0" indent="0">
              <a:spcBef>
                <a:spcPts val="0"/>
              </a:spcBef>
              <a:buNone/>
              <a:defRPr sz="3199">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15165734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436477" cy="6994525"/>
          </a:xfrm>
          <a:prstGeom prst="rect">
            <a:avLst/>
          </a:prstGeom>
        </p:spPr>
      </p:pic>
      <p:sp>
        <p:nvSpPr>
          <p:cNvPr id="13" name="Rectangle 12"/>
          <p:cNvSpPr/>
          <p:nvPr userDrawn="1"/>
        </p:nvSpPr>
        <p:spPr bwMode="gray">
          <a:xfrm>
            <a:off x="274703" y="2125637"/>
            <a:ext cx="7315200" cy="365760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703" y="2123899"/>
            <a:ext cx="7315200" cy="1830538"/>
          </a:xfrm>
          <a:noFill/>
        </p:spPr>
        <p:txBody>
          <a:bodyPr lIns="146304" tIns="91440" rIns="146304" bIns="91440" anchor="t" anchorCtr="0"/>
          <a:lstStyle>
            <a:lvl1pPr>
              <a:defRPr sz="5399"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74703" y="3954442"/>
            <a:ext cx="7315200" cy="1825625"/>
          </a:xfrm>
        </p:spPr>
        <p:txBody>
          <a:bodyPr tIns="109728" bIns="109728">
            <a:noAutofit/>
          </a:bodyPr>
          <a:lstStyle>
            <a:lvl1pPr marL="0" indent="0">
              <a:spcBef>
                <a:spcPts val="0"/>
              </a:spcBef>
              <a:buNone/>
              <a:defRPr sz="3199">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35811305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436477" cy="6994525"/>
          </a:xfrm>
          <a:prstGeom prst="rect">
            <a:avLst/>
          </a:prstGeom>
        </p:spPr>
      </p:pic>
      <p:sp>
        <p:nvSpPr>
          <p:cNvPr id="13" name="Rectangle 12"/>
          <p:cNvSpPr/>
          <p:nvPr userDrawn="1"/>
        </p:nvSpPr>
        <p:spPr bwMode="gray">
          <a:xfrm>
            <a:off x="274703" y="2125637"/>
            <a:ext cx="7315200" cy="3657600"/>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703" y="2123899"/>
            <a:ext cx="7315200" cy="1830538"/>
          </a:xfrm>
          <a:noFill/>
        </p:spPr>
        <p:txBody>
          <a:bodyPr lIns="146304" tIns="91440" rIns="146304" bIns="91440" anchor="t" anchorCtr="0"/>
          <a:lstStyle>
            <a:lvl1pPr>
              <a:defRPr sz="5399"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74703" y="3954442"/>
            <a:ext cx="7315200" cy="1825625"/>
          </a:xfrm>
        </p:spPr>
        <p:txBody>
          <a:bodyPr tIns="109728" bIns="109728">
            <a:noAutofit/>
          </a:bodyPr>
          <a:lstStyle>
            <a:lvl1pPr marL="0" indent="0">
              <a:spcBef>
                <a:spcPts val="0"/>
              </a:spcBef>
              <a:buNone/>
              <a:defRPr sz="3199">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3301589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2"/>
            <a:ext cx="12436475" cy="6992181"/>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
        <p:nvSpPr>
          <p:cNvPr id="10" name="Rectangle 9"/>
          <p:cNvSpPr/>
          <p:nvPr userDrawn="1"/>
        </p:nvSpPr>
        <p:spPr bwMode="gray">
          <a:xfrm>
            <a:off x="274703" y="1211264"/>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ltGray">
          <a:xfrm>
            <a:off x="274639" y="1211263"/>
            <a:ext cx="7315200" cy="1828804"/>
          </a:xfrm>
          <a:noFill/>
        </p:spPr>
        <p:txBody>
          <a:bodyPr lIns="146304" tIns="91440" rIns="146304" bIns="91440" anchor="t" anchorCtr="0"/>
          <a:lstStyle>
            <a:lvl1pPr>
              <a:defRPr sz="5999"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ltGray">
          <a:xfrm>
            <a:off x="274703" y="3030538"/>
            <a:ext cx="7315200" cy="1830388"/>
          </a:xfrm>
          <a:noFill/>
        </p:spPr>
        <p:txBody>
          <a:bodyPr lIns="146304" tIns="109728" rIns="146304" bIns="109728">
            <a:noAutofit/>
          </a:bodyPr>
          <a:lstStyle>
            <a:lvl1pPr marL="0" indent="0">
              <a:spcBef>
                <a:spcPts val="0"/>
              </a:spcBef>
              <a:buNone/>
              <a:defRPr sz="3199"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5121507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2"/>
            <a:ext cx="12436475" cy="6992181"/>
          </a:xfrm>
          <a:prstGeom prst="rect">
            <a:avLst/>
          </a:prstGeom>
        </p:spPr>
      </p:pic>
      <p:sp>
        <p:nvSpPr>
          <p:cNvPr id="10" name="Rectangle 9"/>
          <p:cNvSpPr/>
          <p:nvPr userDrawn="1"/>
        </p:nvSpPr>
        <p:spPr bwMode="gray">
          <a:xfrm>
            <a:off x="274703" y="1211264"/>
            <a:ext cx="7315200" cy="3657600"/>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74639" y="1211263"/>
            <a:ext cx="7315200" cy="1828804"/>
          </a:xfrm>
          <a:noFill/>
        </p:spPr>
        <p:txBody>
          <a:bodyPr lIns="146304" tIns="91440" rIns="146304" bIns="91440" anchor="t" anchorCtr="0"/>
          <a:lstStyle>
            <a:lvl1pPr>
              <a:defRPr sz="5999"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74703" y="3030538"/>
            <a:ext cx="7315200" cy="1830388"/>
          </a:xfrm>
          <a:noFill/>
        </p:spPr>
        <p:txBody>
          <a:bodyPr lIns="146304" tIns="109728" rIns="146304" bIns="109728">
            <a:noAutofit/>
          </a:bodyPr>
          <a:lstStyle>
            <a:lvl1pPr marL="0" indent="0">
              <a:spcBef>
                <a:spcPts val="0"/>
              </a:spcBef>
              <a:buNone/>
              <a:defRPr sz="3199"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Tree>
    <p:extLst>
      <p:ext uri="{BB962C8B-B14F-4D97-AF65-F5344CB8AC3E}">
        <p14:creationId xmlns:p14="http://schemas.microsoft.com/office/powerpoint/2010/main" val="40973014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2"/>
            <a:ext cx="12436475" cy="6992181"/>
          </a:xfrm>
          <a:prstGeom prst="rect">
            <a:avLst/>
          </a:prstGeom>
        </p:spPr>
      </p:pic>
      <p:sp>
        <p:nvSpPr>
          <p:cNvPr id="10" name="Rectangle 9"/>
          <p:cNvSpPr/>
          <p:nvPr userDrawn="1"/>
        </p:nvSpPr>
        <p:spPr bwMode="gray">
          <a:xfrm>
            <a:off x="274703" y="1211264"/>
            <a:ext cx="7315200" cy="36576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74639" y="1211263"/>
            <a:ext cx="7315200" cy="1828804"/>
          </a:xfrm>
          <a:noFill/>
        </p:spPr>
        <p:txBody>
          <a:bodyPr lIns="146304" tIns="91440" rIns="146304" bIns="91440" anchor="t" anchorCtr="0"/>
          <a:lstStyle>
            <a:lvl1pPr>
              <a:defRPr sz="5999"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74703" y="3030538"/>
            <a:ext cx="7315200" cy="1830388"/>
          </a:xfrm>
          <a:noFill/>
        </p:spPr>
        <p:txBody>
          <a:bodyPr lIns="146304" tIns="109728" rIns="146304" bIns="109728">
            <a:noAutofit/>
          </a:bodyPr>
          <a:lstStyle>
            <a:lvl1pPr marL="0" indent="0">
              <a:spcBef>
                <a:spcPts val="0"/>
              </a:spcBef>
              <a:buNone/>
              <a:defRPr sz="3199"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Tree>
    <p:extLst>
      <p:ext uri="{BB962C8B-B14F-4D97-AF65-F5344CB8AC3E}">
        <p14:creationId xmlns:p14="http://schemas.microsoft.com/office/powerpoint/2010/main" val="1617696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sp>
        <p:nvSpPr>
          <p:cNvPr id="12" name="Rectangle 11"/>
          <p:cNvSpPr/>
          <p:nvPr userDrawn="1"/>
        </p:nvSpPr>
        <p:spPr bwMode="gray">
          <a:xfrm>
            <a:off x="274702" y="1211263"/>
            <a:ext cx="7315200" cy="45720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638" y="1211263"/>
            <a:ext cx="7315200" cy="2249719"/>
          </a:xfrm>
          <a:noFill/>
        </p:spPr>
        <p:txBody>
          <a:bodyPr lIns="146304" tIns="91440" rIns="146304" bIns="91440" anchor="t" anchorCtr="0"/>
          <a:lstStyle>
            <a:lvl1pPr>
              <a:defRPr sz="6000" spc="-100"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74702" y="3483429"/>
            <a:ext cx="7315200" cy="2277387"/>
          </a:xfrm>
          <a:noFill/>
        </p:spPr>
        <p:txBody>
          <a:bodyPr lIns="146304" tIns="109728" rIns="146304" bIns="109728">
            <a:noAutofit/>
          </a:bodyPr>
          <a:lstStyle>
            <a:lvl1pPr marL="0" indent="0">
              <a:spcBef>
                <a:spcPts val="0"/>
              </a:spcBef>
              <a:buNone/>
              <a:defRPr sz="3200"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3385103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2"/>
            <a:ext cx="12436475" cy="6992181"/>
          </a:xfrm>
          <a:prstGeom prst="rect">
            <a:avLst/>
          </a:prstGeom>
        </p:spPr>
      </p:pic>
      <p:sp>
        <p:nvSpPr>
          <p:cNvPr id="10" name="Rectangle 9"/>
          <p:cNvSpPr/>
          <p:nvPr userDrawn="1"/>
        </p:nvSpPr>
        <p:spPr bwMode="gray">
          <a:xfrm>
            <a:off x="274703" y="1211264"/>
            <a:ext cx="7315200" cy="365760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74639" y="1211263"/>
            <a:ext cx="7315200" cy="1828804"/>
          </a:xfrm>
          <a:noFill/>
        </p:spPr>
        <p:txBody>
          <a:bodyPr lIns="146304" tIns="91440" rIns="146304" bIns="91440" anchor="t" anchorCtr="0"/>
          <a:lstStyle>
            <a:lvl1pPr>
              <a:defRPr sz="5999"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74703" y="3030538"/>
            <a:ext cx="7315200" cy="1830388"/>
          </a:xfrm>
          <a:noFill/>
        </p:spPr>
        <p:txBody>
          <a:bodyPr lIns="146304" tIns="109728" rIns="146304" bIns="109728">
            <a:noAutofit/>
          </a:bodyPr>
          <a:lstStyle>
            <a:lvl1pPr marL="0" indent="0">
              <a:spcBef>
                <a:spcPts val="0"/>
              </a:spcBef>
              <a:buNone/>
              <a:defRPr sz="3199"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Tree>
    <p:extLst>
      <p:ext uri="{BB962C8B-B14F-4D97-AF65-F5344CB8AC3E}">
        <p14:creationId xmlns:p14="http://schemas.microsoft.com/office/powerpoint/2010/main" val="38640819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10058401" cy="1829593"/>
          </a:xfrm>
          <a:noFill/>
        </p:spPr>
        <p:txBody>
          <a:bodyPr lIns="182880" tIns="146304" rIns="182880" bIns="146304">
            <a:noAutofit/>
          </a:bodyPr>
          <a:lstStyle>
            <a:lvl1pPr marL="0" indent="0">
              <a:spcBef>
                <a:spcPts val="0"/>
              </a:spcBef>
              <a:buNone/>
              <a:defRPr sz="359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625700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198" spc="-100"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10058401" cy="1829593"/>
          </a:xfrm>
          <a:noFill/>
        </p:spPr>
        <p:txBody>
          <a:bodyPr lIns="182880" tIns="146304" rIns="182880" bIns="146304">
            <a:noAutofit/>
          </a:bodyPr>
          <a:lstStyle>
            <a:lvl1pPr marL="0" indent="0">
              <a:spcBef>
                <a:spcPts val="0"/>
              </a:spcBef>
              <a:buNone/>
              <a:defRPr sz="359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2831872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198" spc="-100"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10058401" cy="1829593"/>
          </a:xfrm>
          <a:noFill/>
        </p:spPr>
        <p:txBody>
          <a:bodyPr lIns="182880" tIns="146304" rIns="182880" bIns="146304">
            <a:noAutofit/>
          </a:bodyPr>
          <a:lstStyle>
            <a:lvl1pPr marL="0" indent="0">
              <a:spcBef>
                <a:spcPts val="0"/>
              </a:spcBef>
              <a:buNone/>
              <a:defRPr sz="359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220155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198" spc="-100"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10058401" cy="1829593"/>
          </a:xfrm>
          <a:noFill/>
        </p:spPr>
        <p:txBody>
          <a:bodyPr lIns="182880" tIns="146304" rIns="182880" bIns="146304">
            <a:noAutofit/>
          </a:bodyPr>
          <a:lstStyle>
            <a:lvl1pPr marL="0" indent="0">
              <a:spcBef>
                <a:spcPts val="0"/>
              </a:spcBef>
              <a:buNone/>
              <a:defRPr sz="359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8360073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10058401" cy="1829593"/>
          </a:xfrm>
          <a:noFill/>
        </p:spPr>
        <p:txBody>
          <a:bodyPr lIns="182880" tIns="146304" rIns="182880" bIns="146304">
            <a:noAutofit/>
          </a:bodyPr>
          <a:lstStyle>
            <a:lvl1pPr marL="0" indent="0">
              <a:spcBef>
                <a:spcPts val="0"/>
              </a:spcBef>
              <a:buNone/>
              <a:defRPr sz="359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0420601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emo slide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10058401" cy="1829593"/>
          </a:xfrm>
          <a:noFill/>
        </p:spPr>
        <p:txBody>
          <a:bodyPr lIns="182880" tIns="146304" rIns="182880" bIns="146304">
            <a:noAutofit/>
          </a:bodyPr>
          <a:lstStyle>
            <a:lvl1pPr marL="0" indent="0">
              <a:spcBef>
                <a:spcPts val="0"/>
              </a:spcBef>
              <a:buNone/>
              <a:defRPr sz="3599"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2382581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Demo slide 2">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10058401" cy="1829593"/>
          </a:xfrm>
          <a:noFill/>
        </p:spPr>
        <p:txBody>
          <a:bodyPr lIns="182880" tIns="146304" rIns="182880" bIns="146304">
            <a:noAutofit/>
          </a:bodyPr>
          <a:lstStyle>
            <a:lvl1pPr marL="0" indent="0">
              <a:spcBef>
                <a:spcPts val="0"/>
              </a:spcBef>
              <a:buNone/>
              <a:defRPr sz="3599"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0172688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Demo slide 2">
    <p:bg>
      <p:bgPr>
        <a:solidFill>
          <a:schemeClr val="accent4"/>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10058401" cy="1829593"/>
          </a:xfrm>
          <a:noFill/>
        </p:spPr>
        <p:txBody>
          <a:bodyPr lIns="182880" tIns="146304" rIns="182880" bIns="146304">
            <a:noAutofit/>
          </a:bodyPr>
          <a:lstStyle>
            <a:lvl1pPr marL="0" indent="0">
              <a:spcBef>
                <a:spcPts val="0"/>
              </a:spcBef>
              <a:buNone/>
              <a:defRPr sz="3599"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7730262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978243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sp>
        <p:nvSpPr>
          <p:cNvPr id="12" name="Rectangle 11"/>
          <p:cNvSpPr/>
          <p:nvPr userDrawn="1"/>
        </p:nvSpPr>
        <p:spPr bwMode="gray">
          <a:xfrm>
            <a:off x="274702" y="1211263"/>
            <a:ext cx="7315200" cy="457200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638" y="1211263"/>
            <a:ext cx="7315200" cy="2249719"/>
          </a:xfrm>
          <a:noFill/>
        </p:spPr>
        <p:txBody>
          <a:bodyPr lIns="146304" tIns="91440" rIns="146304" bIns="91440" anchor="t" anchorCtr="0"/>
          <a:lstStyle>
            <a:lvl1pPr>
              <a:defRPr sz="6000" spc="-100"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74702" y="3483429"/>
            <a:ext cx="7315200" cy="2277387"/>
          </a:xfrm>
          <a:noFill/>
        </p:spPr>
        <p:txBody>
          <a:bodyPr lIns="146304" tIns="109728" rIns="146304" bIns="109728">
            <a:noAutofit/>
          </a:bodyPr>
          <a:lstStyle>
            <a:lvl1pPr marL="0" indent="0">
              <a:spcBef>
                <a:spcPts val="0"/>
              </a:spcBef>
              <a:buNone/>
              <a:defRPr sz="3200"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23562365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18172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5412117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bg1"/>
                    </a:gs>
                    <a:gs pos="100000">
                      <a:schemeClr val="bg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5534493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733347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7758501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7878978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Video slide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00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037531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9055957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72436807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7295722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sp>
        <p:nvSpPr>
          <p:cNvPr id="12" name="Rectangle 11"/>
          <p:cNvSpPr/>
          <p:nvPr userDrawn="1"/>
        </p:nvSpPr>
        <p:spPr bwMode="gray">
          <a:xfrm>
            <a:off x="274702" y="1211263"/>
            <a:ext cx="7315200" cy="4572000"/>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638" y="1211263"/>
            <a:ext cx="7315200" cy="2249719"/>
          </a:xfrm>
          <a:noFill/>
        </p:spPr>
        <p:txBody>
          <a:bodyPr lIns="146304" tIns="91440" rIns="146304" bIns="91440" anchor="t" anchorCtr="0"/>
          <a:lstStyle>
            <a:lvl1pPr>
              <a:defRPr sz="6000" spc="-100"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74702" y="3483429"/>
            <a:ext cx="7315200" cy="2277387"/>
          </a:xfrm>
          <a:noFill/>
        </p:spPr>
        <p:txBody>
          <a:bodyPr lIns="146304" tIns="109728" rIns="146304" bIns="109728">
            <a:noAutofit/>
          </a:bodyPr>
          <a:lstStyle>
            <a:lvl1pPr marL="0" indent="0">
              <a:spcBef>
                <a:spcPts val="0"/>
              </a:spcBef>
              <a:buNone/>
              <a:defRPr sz="3200"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6702913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4909877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4555657"/>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6222"/>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3143844"/>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2829460"/>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6435768"/>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23401353"/>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896240"/>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70544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45415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55992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9" Type="http://schemas.openxmlformats.org/officeDocument/2006/relationships/slideLayout" Target="../slideLayouts/slideLayout92.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34" Type="http://schemas.openxmlformats.org/officeDocument/2006/relationships/slideLayout" Target="../slideLayouts/slideLayout87.xml"/><Relationship Id="rId42" Type="http://schemas.openxmlformats.org/officeDocument/2006/relationships/slideLayout" Target="../slideLayouts/slideLayout95.xml"/><Relationship Id="rId47" Type="http://schemas.openxmlformats.org/officeDocument/2006/relationships/slideLayout" Target="../slideLayouts/slideLayout100.xml"/><Relationship Id="rId50" Type="http://schemas.openxmlformats.org/officeDocument/2006/relationships/slideLayout" Target="../slideLayouts/slideLayout103.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slideLayout" Target="../slideLayouts/slideLayout86.xml"/><Relationship Id="rId38" Type="http://schemas.openxmlformats.org/officeDocument/2006/relationships/slideLayout" Target="../slideLayouts/slideLayout91.xml"/><Relationship Id="rId46" Type="http://schemas.openxmlformats.org/officeDocument/2006/relationships/slideLayout" Target="../slideLayouts/slideLayout99.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41" Type="http://schemas.openxmlformats.org/officeDocument/2006/relationships/slideLayout" Target="../slideLayouts/slideLayout94.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slideLayout" Target="../slideLayouts/slideLayout85.xml"/><Relationship Id="rId37" Type="http://schemas.openxmlformats.org/officeDocument/2006/relationships/slideLayout" Target="../slideLayouts/slideLayout90.xml"/><Relationship Id="rId40" Type="http://schemas.openxmlformats.org/officeDocument/2006/relationships/slideLayout" Target="../slideLayouts/slideLayout93.xml"/><Relationship Id="rId45" Type="http://schemas.openxmlformats.org/officeDocument/2006/relationships/slideLayout" Target="../slideLayouts/slideLayout98.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36" Type="http://schemas.openxmlformats.org/officeDocument/2006/relationships/slideLayout" Target="../slideLayouts/slideLayout89.xml"/><Relationship Id="rId49" Type="http://schemas.openxmlformats.org/officeDocument/2006/relationships/slideLayout" Target="../slideLayouts/slideLayout102.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4" Type="http://schemas.openxmlformats.org/officeDocument/2006/relationships/slideLayout" Target="../slideLayouts/slideLayout97.xml"/><Relationship Id="rId52" Type="http://schemas.openxmlformats.org/officeDocument/2006/relationships/theme" Target="../theme/theme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 Id="rId35" Type="http://schemas.openxmlformats.org/officeDocument/2006/relationships/slideLayout" Target="../slideLayouts/slideLayout88.xml"/><Relationship Id="rId43" Type="http://schemas.openxmlformats.org/officeDocument/2006/relationships/slideLayout" Target="../slideLayouts/slideLayout96.xml"/><Relationship Id="rId48" Type="http://schemas.openxmlformats.org/officeDocument/2006/relationships/slideLayout" Target="../slideLayouts/slideLayout101.xml"/><Relationship Id="rId8" Type="http://schemas.openxmlformats.org/officeDocument/2006/relationships/slideLayout" Target="../slideLayouts/slideLayout61.xml"/><Relationship Id="rId51"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83" r:id="rId2"/>
    <p:sldLayoutId id="2147484196" r:id="rId3"/>
    <p:sldLayoutId id="2147484197" r:id="rId4"/>
    <p:sldLayoutId id="2147484198" r:id="rId5"/>
    <p:sldLayoutId id="2147484162" r:id="rId6"/>
    <p:sldLayoutId id="2147484201" r:id="rId7"/>
    <p:sldLayoutId id="2147484220" r:id="rId8"/>
    <p:sldLayoutId id="2147484221" r:id="rId9"/>
    <p:sldLayoutId id="2147484191" r:id="rId10"/>
    <p:sldLayoutId id="2147484202" r:id="rId11"/>
    <p:sldLayoutId id="2147484203" r:id="rId12"/>
    <p:sldLayoutId id="2147484204" r:id="rId13"/>
    <p:sldLayoutId id="2147484193" r:id="rId14"/>
    <p:sldLayoutId id="2147484205" r:id="rId15"/>
    <p:sldLayoutId id="2147484206" r:id="rId16"/>
    <p:sldLayoutId id="2147484207" r:id="rId17"/>
    <p:sldLayoutId id="2147484105" r:id="rId18"/>
    <p:sldLayoutId id="2147484208" r:id="rId19"/>
    <p:sldLayoutId id="2147484209" r:id="rId20"/>
    <p:sldLayoutId id="2147484210" r:id="rId21"/>
    <p:sldLayoutId id="2147484184" r:id="rId22"/>
    <p:sldLayoutId id="2147484211" r:id="rId23"/>
    <p:sldLayoutId id="2147484212" r:id="rId24"/>
    <p:sldLayoutId id="2147484213" r:id="rId25"/>
    <p:sldLayoutId id="2147484182" r:id="rId26"/>
    <p:sldLayoutId id="2147484214" r:id="rId27"/>
    <p:sldLayoutId id="2147484215" r:id="rId28"/>
    <p:sldLayoutId id="2147484216" r:id="rId29"/>
    <p:sldLayoutId id="2147484185" r:id="rId30"/>
    <p:sldLayoutId id="2147484217" r:id="rId31"/>
    <p:sldLayoutId id="2147484218" r:id="rId32"/>
    <p:sldLayoutId id="2147484219" r:id="rId33"/>
    <p:sldLayoutId id="2147484130" r:id="rId34"/>
    <p:sldLayoutId id="2147484101" r:id="rId35"/>
    <p:sldLayoutId id="2147484102" r:id="rId36"/>
    <p:sldLayoutId id="2147484195" r:id="rId37"/>
    <p:sldLayoutId id="2147484098" r:id="rId38"/>
    <p:sldLayoutId id="2147484086" r:id="rId39"/>
    <p:sldLayoutId id="2147484100" r:id="rId40"/>
    <p:sldLayoutId id="2147484089" r:id="rId41"/>
    <p:sldLayoutId id="2147484092" r:id="rId42"/>
    <p:sldLayoutId id="2147484093" r:id="rId43"/>
    <p:sldLayoutId id="2147484127" r:id="rId44"/>
    <p:sldLayoutId id="2147484128" r:id="rId45"/>
    <p:sldLayoutId id="2147484129" r:id="rId46"/>
    <p:sldLayoutId id="2147484194" r:id="rId47"/>
    <p:sldLayoutId id="2147484094" r:id="rId48"/>
    <p:sldLayoutId id="2147484096" r:id="rId49"/>
    <p:sldLayoutId id="2147484253" r:id="rId50"/>
    <p:sldLayoutId id="2147484307" r:id="rId51"/>
    <p:sldLayoutId id="2147484308" r:id="rId52"/>
    <p:sldLayoutId id="2147484309" r:id="rId5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7461079"/>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 id="2147484267" r:id="rId12"/>
    <p:sldLayoutId id="2147484268" r:id="rId13"/>
    <p:sldLayoutId id="2147484269" r:id="rId14"/>
    <p:sldLayoutId id="2147484270" r:id="rId15"/>
    <p:sldLayoutId id="2147484271" r:id="rId16"/>
    <p:sldLayoutId id="2147484272" r:id="rId17"/>
    <p:sldLayoutId id="2147484273" r:id="rId18"/>
    <p:sldLayoutId id="2147484274" r:id="rId19"/>
    <p:sldLayoutId id="2147484275" r:id="rId20"/>
    <p:sldLayoutId id="2147484276" r:id="rId21"/>
    <p:sldLayoutId id="2147484277" r:id="rId22"/>
    <p:sldLayoutId id="2147484278" r:id="rId23"/>
    <p:sldLayoutId id="2147484279" r:id="rId24"/>
    <p:sldLayoutId id="2147484280" r:id="rId25"/>
    <p:sldLayoutId id="2147484281" r:id="rId26"/>
    <p:sldLayoutId id="2147484282" r:id="rId27"/>
    <p:sldLayoutId id="2147484283" r:id="rId28"/>
    <p:sldLayoutId id="2147484284" r:id="rId29"/>
    <p:sldLayoutId id="2147484285" r:id="rId30"/>
    <p:sldLayoutId id="2147484286" r:id="rId31"/>
    <p:sldLayoutId id="2147484287" r:id="rId32"/>
    <p:sldLayoutId id="2147484288" r:id="rId33"/>
    <p:sldLayoutId id="2147484289" r:id="rId34"/>
    <p:sldLayoutId id="2147484290" r:id="rId35"/>
    <p:sldLayoutId id="2147484291" r:id="rId36"/>
    <p:sldLayoutId id="2147484292" r:id="rId37"/>
    <p:sldLayoutId id="2147484293" r:id="rId38"/>
    <p:sldLayoutId id="2147484294" r:id="rId39"/>
    <p:sldLayoutId id="2147484295" r:id="rId40"/>
    <p:sldLayoutId id="2147484296" r:id="rId41"/>
    <p:sldLayoutId id="2147484297" r:id="rId42"/>
    <p:sldLayoutId id="2147484298" r:id="rId43"/>
    <p:sldLayoutId id="2147484299" r:id="rId44"/>
    <p:sldLayoutId id="2147484300" r:id="rId45"/>
    <p:sldLayoutId id="2147484301" r:id="rId46"/>
    <p:sldLayoutId id="2147484302" r:id="rId47"/>
    <p:sldLayoutId id="2147484303" r:id="rId48"/>
    <p:sldLayoutId id="2147484304" r:id="rId49"/>
    <p:sldLayoutId id="2147484305" r:id="rId50"/>
    <p:sldLayoutId id="2147484306" r:id="rId51"/>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2.xml"/><Relationship Id="rId6" Type="http://schemas.microsoft.com/office/2007/relationships/hdphoto" Target="../media/hdphoto5.wdp"/><Relationship Id="rId5" Type="http://schemas.openxmlformats.org/officeDocument/2006/relationships/image" Target="../media/image26.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9.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2.xml"/><Relationship Id="rId6" Type="http://schemas.openxmlformats.org/officeDocument/2006/relationships/image" Target="../media/image10.png"/><Relationship Id="rId5" Type="http://schemas.openxmlformats.org/officeDocument/2006/relationships/hyperlink" Target="http://www.microsoft.com/sqlserverlabs" TargetMode="Externa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2.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hyperlink" Target="http://contosoweb.grey.com/" TargetMode="External"/><Relationship Id="rId2" Type="http://schemas.openxmlformats.org/officeDocument/2006/relationships/notesSlide" Target="../notesSlides/notesSlide21.xml"/><Relationship Id="rId1" Type="http://schemas.openxmlformats.org/officeDocument/2006/relationships/slideLayout" Target="../slideLayouts/slideLayout42.xml"/><Relationship Id="rId4" Type="http://schemas.openxmlformats.org/officeDocument/2006/relationships/hyperlink" Target="http://contosoweb.green.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4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2.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1.xml"/><Relationship Id="rId1" Type="http://schemas.openxmlformats.org/officeDocument/2006/relationships/slideLayout" Target="../slideLayouts/slideLayout4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4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33.xml"/><Relationship Id="rId5" Type="http://schemas.openxmlformats.org/officeDocument/2006/relationships/slideLayout" Target="../slideLayouts/slideLayout42.xml"/><Relationship Id="rId4" Type="http://schemas.openxmlformats.org/officeDocument/2006/relationships/tags" Target="../tags/tag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2.xml"/><Relationship Id="rId1" Type="http://schemas.openxmlformats.org/officeDocument/2006/relationships/tags" Target="../tags/tag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2.xml"/><Relationship Id="rId1" Type="http://schemas.openxmlformats.org/officeDocument/2006/relationships/tags" Target="../tags/tag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5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8" Type="http://schemas.openxmlformats.org/officeDocument/2006/relationships/hyperlink" Target="http://aka.ms/azRocks" TargetMode="External"/><Relationship Id="rId3" Type="http://schemas.openxmlformats.org/officeDocument/2006/relationships/hyperlink" Target="http://aka.ms/VTUG-Win2012r2" TargetMode="External"/><Relationship Id="rId7" Type="http://schemas.openxmlformats.org/officeDocument/2006/relationships/hyperlink" Target="http://aka.ms/VTUG-Cloud" TargetMode="External"/><Relationship Id="rId2" Type="http://schemas.openxmlformats.org/officeDocument/2006/relationships/notesSlide" Target="../notesSlides/notesSlide40.xml"/><Relationship Id="rId1" Type="http://schemas.openxmlformats.org/officeDocument/2006/relationships/slideLayout" Target="../slideLayouts/slideLayout38.xml"/><Relationship Id="rId6" Type="http://schemas.openxmlformats.org/officeDocument/2006/relationships/hyperlink" Target="http://blogs.technet.com/server-cloud" TargetMode="External"/><Relationship Id="rId11" Type="http://schemas.openxmlformats.org/officeDocument/2006/relationships/hyperlink" Target="NULL" TargetMode="External"/><Relationship Id="rId5" Type="http://schemas.openxmlformats.org/officeDocument/2006/relationships/hyperlink" Target="http://itproguru.com/" TargetMode="External"/><Relationship Id="rId10" Type="http://schemas.openxmlformats.org/officeDocument/2006/relationships/hyperlink" Target="NULL" TargetMode="External"/><Relationship Id="rId4" Type="http://schemas.openxmlformats.org/officeDocument/2006/relationships/hyperlink" Target="http://aka.ms/2012r2-01" TargetMode="External"/><Relationship Id="rId9" Type="http://schemas.openxmlformats.org/officeDocument/2006/relationships/hyperlink" Target="http://www.microsoft.com/en-us/server-cloud/windows-server/windows-server-2012-r2.aspx"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3" Type="http://schemas.openxmlformats.org/officeDocument/2006/relationships/hyperlink" Target="http://aka.ms/2012r2-02" TargetMode="External"/><Relationship Id="rId2" Type="http://schemas.openxmlformats.org/officeDocument/2006/relationships/notesSlide" Target="../notesSlides/notesSlide42.xml"/><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microsoft.com/office/2007/relationships/hdphoto" Target="../media/hdphoto2.wdp"/><Relationship Id="rId11" Type="http://schemas.openxmlformats.org/officeDocument/2006/relationships/image" Target="../media/image24.gif"/><Relationship Id="rId5" Type="http://schemas.openxmlformats.org/officeDocument/2006/relationships/image" Target="../media/image20.png"/><Relationship Id="rId10" Type="http://schemas.openxmlformats.org/officeDocument/2006/relationships/image" Target="../media/image23.png"/><Relationship Id="rId4" Type="http://schemas.microsoft.com/office/2007/relationships/hdphoto" Target="../media/hdphoto1.wdp"/><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3" y="1567339"/>
            <a:ext cx="12434710" cy="1688724"/>
          </a:xfrm>
        </p:spPr>
        <p:txBody>
          <a:bodyPr>
            <a:normAutofit fontScale="85000" lnSpcReduction="20000"/>
          </a:bodyPr>
          <a:lstStyle/>
          <a:p>
            <a:r>
              <a:rPr lang="en-US" sz="4080" dirty="0"/>
              <a:t>Charitable Giving Campaign</a:t>
            </a:r>
          </a:p>
          <a:p>
            <a:r>
              <a:rPr lang="en-US" sz="2856" dirty="0"/>
              <a:t>Exclusively for VTUG members</a:t>
            </a:r>
          </a:p>
          <a:p>
            <a:endParaRPr lang="en-US" sz="2856" dirty="0"/>
          </a:p>
          <a:p>
            <a:r>
              <a:rPr lang="en-US" sz="2856"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44" y="6359978"/>
            <a:ext cx="1929222" cy="51940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9130" y="6039717"/>
            <a:ext cx="3108791" cy="1143549"/>
          </a:xfrm>
          <a:prstGeom prst="rect">
            <a:avLst/>
          </a:prstGeom>
        </p:spPr>
      </p:pic>
      <p:sp>
        <p:nvSpPr>
          <p:cNvPr id="7" name="Subtitle 2"/>
          <p:cNvSpPr txBox="1">
            <a:spLocks/>
          </p:cNvSpPr>
          <p:nvPr/>
        </p:nvSpPr>
        <p:spPr>
          <a:xfrm>
            <a:off x="292144" y="165379"/>
            <a:ext cx="9326033" cy="1688724"/>
          </a:xfrm>
          <a:prstGeom prst="rect">
            <a:avLst/>
          </a:prstGeom>
        </p:spPr>
        <p:txBody>
          <a:bodyPr vert="horz" lIns="93260" tIns="46630" rIns="93260" bIns="4663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896" dirty="0">
                <a:solidFill>
                  <a:srgbClr val="0070C0"/>
                </a:solidFill>
              </a:rPr>
              <a:t>Learn. Give. Inspire.</a:t>
            </a:r>
          </a:p>
        </p:txBody>
      </p:sp>
      <p:sp>
        <p:nvSpPr>
          <p:cNvPr id="2" name="Rectangle 1"/>
          <p:cNvSpPr/>
          <p:nvPr/>
        </p:nvSpPr>
        <p:spPr>
          <a:xfrm>
            <a:off x="882" y="2951193"/>
            <a:ext cx="12434710" cy="1246721"/>
          </a:xfrm>
          <a:prstGeom prst="rect">
            <a:avLst/>
          </a:prstGeom>
        </p:spPr>
        <p:txBody>
          <a:bodyPr wrap="square">
            <a:spAutoFit/>
          </a:bodyPr>
          <a:lstStyle/>
          <a:p>
            <a:pPr algn="ctr"/>
            <a:r>
              <a:rPr lang="en-US" sz="1836" dirty="0">
                <a:latin typeface="Calibri" panose="020F0502020204030204" pitchFamily="34" charset="0"/>
                <a:ea typeface="Calibri" panose="020F0502020204030204" pitchFamily="34" charset="0"/>
                <a:cs typeface="Times New Roman" panose="02020603050405020304" pitchFamily="18" charset="0"/>
              </a:rPr>
              <a:t>For every download of </a:t>
            </a:r>
          </a:p>
          <a:p>
            <a:pPr algn="ctr"/>
            <a:r>
              <a:rPr lang="en-US" sz="1836" dirty="0">
                <a:latin typeface="Calibri" panose="020F0502020204030204" pitchFamily="34" charset="0"/>
                <a:ea typeface="Calibri" panose="020F0502020204030204" pitchFamily="34" charset="0"/>
                <a:cs typeface="Times New Roman" panose="02020603050405020304" pitchFamily="18" charset="0"/>
              </a:rPr>
              <a:t>Window Server 2012 R2 or Hyper-V 2012 R2 </a:t>
            </a:r>
          </a:p>
          <a:p>
            <a:pPr algn="ctr"/>
            <a:r>
              <a:rPr lang="en-US" sz="1836" dirty="0">
                <a:latin typeface="Calibri" panose="020F0502020204030204" pitchFamily="34" charset="0"/>
                <a:ea typeface="Calibri" panose="020F0502020204030204" pitchFamily="34" charset="0"/>
                <a:cs typeface="Times New Roman" panose="02020603050405020304" pitchFamily="18" charset="0"/>
              </a:rPr>
              <a:t>Microsoft will donate </a:t>
            </a:r>
            <a:r>
              <a:rPr lang="en-US" sz="1836" b="1" dirty="0">
                <a:latin typeface="Calibri" panose="020F0502020204030204" pitchFamily="34" charset="0"/>
                <a:ea typeface="Calibri" panose="020F0502020204030204" pitchFamily="34" charset="0"/>
                <a:cs typeface="Times New Roman" panose="02020603050405020304" pitchFamily="18" charset="0"/>
              </a:rPr>
              <a:t>USD $2 </a:t>
            </a:r>
            <a:r>
              <a:rPr lang="en-US" sz="1836" dirty="0">
                <a:latin typeface="Calibri" panose="020F0502020204030204" pitchFamily="34" charset="0"/>
                <a:ea typeface="Calibri" panose="020F0502020204030204" pitchFamily="34" charset="0"/>
                <a:cs typeface="Times New Roman" panose="02020603050405020304" pitchFamily="18" charset="0"/>
              </a:rPr>
              <a:t>to the </a:t>
            </a:r>
          </a:p>
          <a:p>
            <a:pPr algn="ctr"/>
            <a:r>
              <a:rPr lang="en-US" sz="1836" dirty="0">
                <a:latin typeface="Calibri" panose="020F0502020204030204" pitchFamily="34" charset="0"/>
                <a:ea typeface="Calibri" panose="020F0502020204030204" pitchFamily="34" charset="0"/>
                <a:cs typeface="Times New Roman" panose="02020603050405020304" pitchFamily="18" charset="0"/>
              </a:rPr>
              <a:t>American Cancer Society organization</a:t>
            </a:r>
          </a:p>
        </p:txBody>
      </p:sp>
      <p:sp>
        <p:nvSpPr>
          <p:cNvPr id="4" name="Rectangle 3"/>
          <p:cNvSpPr/>
          <p:nvPr/>
        </p:nvSpPr>
        <p:spPr>
          <a:xfrm>
            <a:off x="880" y="4603690"/>
            <a:ext cx="12434710" cy="670512"/>
          </a:xfrm>
          <a:prstGeom prst="rect">
            <a:avLst/>
          </a:prstGeom>
        </p:spPr>
        <p:txBody>
          <a:bodyPr wrap="square">
            <a:spAutoFit/>
          </a:bodyPr>
          <a:lstStyle/>
          <a:p>
            <a:pPr algn="ctr"/>
            <a:r>
              <a:rPr lang="en-US" sz="3672" dirty="0">
                <a:latin typeface="Calibri" panose="020F0502020204030204" pitchFamily="34" charset="0"/>
                <a:ea typeface="Calibri" panose="020F0502020204030204" pitchFamily="34" charset="0"/>
                <a:cs typeface="Times New Roman" panose="02020603050405020304" pitchFamily="18" charset="0"/>
              </a:rPr>
              <a:t>aka.ms/VTUG-Give</a:t>
            </a:r>
            <a:endParaRPr lang="en-US" sz="3672" dirty="0"/>
          </a:p>
        </p:txBody>
      </p:sp>
      <p:sp>
        <p:nvSpPr>
          <p:cNvPr id="9" name="Rectangle 8"/>
          <p:cNvSpPr/>
          <p:nvPr/>
        </p:nvSpPr>
        <p:spPr>
          <a:xfrm>
            <a:off x="4529564" y="5214227"/>
            <a:ext cx="3700074" cy="382308"/>
          </a:xfrm>
          <a:prstGeom prst="rect">
            <a:avLst/>
          </a:prstGeom>
        </p:spPr>
        <p:txBody>
          <a:bodyPr wrap="none">
            <a:spAutoFit/>
          </a:bodyPr>
          <a:lstStyle/>
          <a:p>
            <a:r>
              <a:rPr lang="en-US" sz="1836" dirty="0"/>
              <a:t>October 18 – November 18, 2013</a:t>
            </a:r>
          </a:p>
        </p:txBody>
      </p:sp>
    </p:spTree>
    <p:extLst>
      <p:ext uri="{BB962C8B-B14F-4D97-AF65-F5344CB8AC3E}">
        <p14:creationId xmlns:p14="http://schemas.microsoft.com/office/powerpoint/2010/main" val="3942865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283108" y="1188674"/>
            <a:ext cx="11887199" cy="5484814"/>
          </a:xfrm>
          <a:prstGeom prst="rect">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13748" fontAlgn="base">
              <a:lnSpc>
                <a:spcPct val="90000"/>
              </a:lnSpc>
              <a:spcBef>
                <a:spcPct val="0"/>
              </a:spcBef>
              <a:spcAft>
                <a:spcPct val="0"/>
              </a:spcAft>
            </a:pPr>
            <a:endParaRPr lang="en-US" sz="2000" spc="-50" dirty="0">
              <a:gradFill>
                <a:gsLst>
                  <a:gs pos="1250">
                    <a:srgbClr val="FFFFFF"/>
                  </a:gs>
                  <a:gs pos="10417">
                    <a:srgbClr val="FFFFFF"/>
                  </a:gs>
                </a:gsLst>
                <a:lin ang="5400000" scaled="0"/>
              </a:gradFill>
            </a:endParaRPr>
          </a:p>
        </p:txBody>
      </p:sp>
      <p:sp>
        <p:nvSpPr>
          <p:cNvPr id="22" name="Rectangle 21"/>
          <p:cNvSpPr/>
          <p:nvPr/>
        </p:nvSpPr>
        <p:spPr bwMode="auto">
          <a:xfrm>
            <a:off x="690154" y="2135738"/>
            <a:ext cx="3657600"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1258888" defTabSz="913748" fontAlgn="base">
              <a:lnSpc>
                <a:spcPct val="90000"/>
              </a:lnSpc>
              <a:spcBef>
                <a:spcPct val="0"/>
              </a:spcBef>
              <a:spcAft>
                <a:spcPts val="1800"/>
              </a:spcAft>
            </a:pPr>
            <a:r>
              <a:rPr lang="en-US" sz="2400" dirty="0">
                <a:gradFill flip="none" rotWithShape="1">
                  <a:gsLst>
                    <a:gs pos="0">
                      <a:schemeClr val="bg1"/>
                    </a:gs>
                    <a:gs pos="100000">
                      <a:schemeClr val="bg1"/>
                    </a:gs>
                  </a:gsLst>
                  <a:lin ang="10800000" scaled="1"/>
                  <a:tileRect/>
                </a:gradFill>
              </a:rPr>
              <a:t>Server virtualization </a:t>
            </a:r>
            <a:r>
              <a:rPr lang="en-US" sz="2400" dirty="0" smtClean="0">
                <a:gradFill flip="none" rotWithShape="1">
                  <a:gsLst>
                    <a:gs pos="0">
                      <a:schemeClr val="bg1"/>
                    </a:gs>
                    <a:gs pos="100000">
                      <a:schemeClr val="bg1"/>
                    </a:gs>
                  </a:gsLst>
                  <a:lin ang="10800000" scaled="1"/>
                  <a:tileRect/>
                </a:gradFill>
              </a:rPr>
              <a:t/>
            </a:r>
            <a:br>
              <a:rPr lang="en-US" sz="2400" dirty="0" smtClean="0">
                <a:gradFill flip="none" rotWithShape="1">
                  <a:gsLst>
                    <a:gs pos="0">
                      <a:schemeClr val="bg1"/>
                    </a:gs>
                    <a:gs pos="100000">
                      <a:schemeClr val="bg1"/>
                    </a:gs>
                  </a:gsLst>
                  <a:lin ang="10800000" scaled="1"/>
                  <a:tileRect/>
                </a:gradFill>
              </a:rPr>
            </a:br>
            <a:r>
              <a:rPr lang="en-US" sz="2400" dirty="0" smtClean="0">
                <a:gradFill flip="none" rotWithShape="1">
                  <a:gsLst>
                    <a:gs pos="0">
                      <a:schemeClr val="bg1"/>
                    </a:gs>
                    <a:gs pos="100000">
                      <a:schemeClr val="bg1"/>
                    </a:gs>
                  </a:gsLst>
                  <a:lin ang="10800000" scaled="1"/>
                  <a:tileRect/>
                </a:gradFill>
              </a:rPr>
              <a:t/>
            </a:r>
            <a:br>
              <a:rPr lang="en-US" sz="2400" dirty="0" smtClean="0">
                <a:gradFill flip="none" rotWithShape="1">
                  <a:gsLst>
                    <a:gs pos="0">
                      <a:schemeClr val="bg1"/>
                    </a:gs>
                    <a:gs pos="100000">
                      <a:schemeClr val="bg1"/>
                    </a:gs>
                  </a:gsLst>
                  <a:lin ang="10800000" scaled="1"/>
                  <a:tileRect/>
                </a:gradFill>
              </a:rPr>
            </a:br>
            <a:endParaRPr lang="en-US" sz="1700" spc="-50" dirty="0">
              <a:gradFill flip="none" rotWithShape="1">
                <a:gsLst>
                  <a:gs pos="0">
                    <a:schemeClr val="bg1"/>
                  </a:gs>
                  <a:gs pos="100000">
                    <a:schemeClr val="bg1"/>
                  </a:gs>
                </a:gsLst>
                <a:lin ang="10800000" scaled="1"/>
                <a:tileRect/>
              </a:gradFill>
            </a:endParaRPr>
          </a:p>
        </p:txBody>
      </p:sp>
      <p:sp>
        <p:nvSpPr>
          <p:cNvPr id="8" name="Rectangle 7"/>
          <p:cNvSpPr/>
          <p:nvPr/>
        </p:nvSpPr>
        <p:spPr bwMode="auto">
          <a:xfrm>
            <a:off x="283107" y="1188674"/>
            <a:ext cx="11887200" cy="641418"/>
          </a:xfrm>
          <a:prstGeom prst="rect">
            <a:avLst/>
          </a:prstGeom>
          <a:solidFill>
            <a:schemeClr val="bg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6630" rIns="0" bIns="46630" numCol="1" spcCol="0" rtlCol="0" fromWordArt="0" anchor="ctr" anchorCtr="0" forceAA="0" compatLnSpc="1">
            <a:prstTxWarp prst="textNoShape">
              <a:avLst/>
            </a:prstTxWarp>
            <a:noAutofit/>
          </a:bodyPr>
          <a:lstStyle/>
          <a:p>
            <a:pPr defTabSz="932293" fontAlgn="base">
              <a:spcBef>
                <a:spcPct val="0"/>
              </a:spcBef>
              <a:spcAft>
                <a:spcPct val="0"/>
              </a:spcAft>
            </a:pPr>
            <a:r>
              <a:rPr lang="en-US" sz="2800" dirty="0" smtClean="0">
                <a:gradFill>
                  <a:gsLst>
                    <a:gs pos="0">
                      <a:srgbClr val="FFFFFF"/>
                    </a:gs>
                    <a:gs pos="100000">
                      <a:srgbClr val="FFFFFF"/>
                    </a:gs>
                  </a:gsLst>
                  <a:lin ang="5400000" scaled="0"/>
                </a:gradFill>
                <a:latin typeface="Segoe UI Light"/>
              </a:rPr>
              <a:t>Windows Server 2012 R2 capabilities </a:t>
            </a:r>
            <a:endParaRPr lang="en-US" sz="2800" dirty="0">
              <a:gradFill>
                <a:gsLst>
                  <a:gs pos="0">
                    <a:srgbClr val="FFFFFF"/>
                  </a:gs>
                  <a:gs pos="100000">
                    <a:srgbClr val="FFFFFF"/>
                  </a:gs>
                </a:gsLst>
                <a:lin ang="5400000" scaled="0"/>
              </a:gradFill>
              <a:latin typeface="Segoe UI Light"/>
            </a:endParaRPr>
          </a:p>
        </p:txBody>
      </p:sp>
      <p:sp>
        <p:nvSpPr>
          <p:cNvPr id="26" name="Rectangle 25"/>
          <p:cNvSpPr/>
          <p:nvPr/>
        </p:nvSpPr>
        <p:spPr bwMode="auto">
          <a:xfrm>
            <a:off x="4390621" y="2135738"/>
            <a:ext cx="3657600"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914400" defTabSz="913748" fontAlgn="base">
              <a:lnSpc>
                <a:spcPct val="90000"/>
              </a:lnSpc>
              <a:spcBef>
                <a:spcPct val="0"/>
              </a:spcBef>
              <a:spcAft>
                <a:spcPts val="1800"/>
              </a:spcAft>
            </a:pPr>
            <a:r>
              <a:rPr lang="en-US" sz="2400" dirty="0" smtClean="0">
                <a:gradFill flip="none" rotWithShape="1">
                  <a:gsLst>
                    <a:gs pos="0">
                      <a:schemeClr val="bg1"/>
                    </a:gs>
                    <a:gs pos="100000">
                      <a:schemeClr val="bg1"/>
                    </a:gs>
                  </a:gsLst>
                  <a:lin ang="10800000" scaled="1"/>
                  <a:tileRect/>
                </a:gradFill>
              </a:rPr>
              <a:t>Storage</a:t>
            </a:r>
            <a:endParaRPr lang="en-US" sz="2400" dirty="0">
              <a:gradFill flip="none" rotWithShape="1">
                <a:gsLst>
                  <a:gs pos="0">
                    <a:schemeClr val="bg1"/>
                  </a:gs>
                  <a:gs pos="100000">
                    <a:schemeClr val="bg1"/>
                  </a:gs>
                </a:gsLst>
                <a:lin ang="10800000" scaled="1"/>
                <a:tileRect/>
              </a:gradFill>
            </a:endParaRPr>
          </a:p>
        </p:txBody>
      </p:sp>
      <p:sp useBgFill="1">
        <p:nvSpPr>
          <p:cNvPr id="13" name="Rectangle 12"/>
          <p:cNvSpPr/>
          <p:nvPr/>
        </p:nvSpPr>
        <p:spPr bwMode="auto">
          <a:xfrm>
            <a:off x="12164203" y="0"/>
            <a:ext cx="272272" cy="699452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7" name="Rectangle 26"/>
          <p:cNvSpPr/>
          <p:nvPr/>
        </p:nvSpPr>
        <p:spPr bwMode="auto">
          <a:xfrm>
            <a:off x="8091088" y="2135738"/>
            <a:ext cx="3657600"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914400" defTabSz="913748" fontAlgn="base">
              <a:lnSpc>
                <a:spcPct val="90000"/>
              </a:lnSpc>
              <a:spcBef>
                <a:spcPct val="0"/>
              </a:spcBef>
              <a:spcAft>
                <a:spcPts val="1800"/>
              </a:spcAft>
            </a:pPr>
            <a:r>
              <a:rPr lang="en-US" sz="2400" dirty="0" smtClean="0">
                <a:gradFill flip="none" rotWithShape="1">
                  <a:gsLst>
                    <a:gs pos="0">
                      <a:schemeClr val="bg1"/>
                    </a:gs>
                    <a:gs pos="100000">
                      <a:schemeClr val="bg1"/>
                    </a:gs>
                  </a:gsLst>
                  <a:lin ang="10800000" scaled="1"/>
                  <a:tileRect/>
                </a:gradFill>
              </a:rPr>
              <a:t>Networking</a:t>
            </a:r>
            <a:endParaRPr lang="en-US" sz="1700" spc="-50" dirty="0">
              <a:gradFill flip="none" rotWithShape="1">
                <a:gsLst>
                  <a:gs pos="0">
                    <a:schemeClr val="bg1"/>
                  </a:gs>
                  <a:gs pos="100000">
                    <a:schemeClr val="bg1"/>
                  </a:gs>
                </a:gsLst>
                <a:lin ang="10800000" scaled="1"/>
                <a:tileRect/>
              </a:gradFill>
            </a:endParaRPr>
          </a:p>
        </p:txBody>
      </p:sp>
      <p:sp>
        <p:nvSpPr>
          <p:cNvPr id="31" name="Title 1"/>
          <p:cNvSpPr>
            <a:spLocks noGrp="1"/>
          </p:cNvSpPr>
          <p:nvPr>
            <p:ph type="title"/>
          </p:nvPr>
        </p:nvSpPr>
        <p:spPr>
          <a:xfrm>
            <a:off x="274639" y="295274"/>
            <a:ext cx="11889564" cy="917575"/>
          </a:xfrm>
        </p:spPr>
        <p:txBody>
          <a:bodyPr/>
          <a:lstStyle/>
          <a:p>
            <a:r>
              <a:rPr lang="en-US" dirty="0" smtClean="0"/>
              <a:t>Windows Server 2012 R2: </a:t>
            </a:r>
            <a:r>
              <a:rPr lang="en-US" dirty="0"/>
              <a:t>O</a:t>
            </a:r>
            <a:r>
              <a:rPr lang="en-US" dirty="0" smtClean="0"/>
              <a:t>verview</a:t>
            </a:r>
            <a:endParaRPr lang="en-US" dirty="0"/>
          </a:p>
        </p:txBody>
      </p:sp>
      <p:sp>
        <p:nvSpPr>
          <p:cNvPr id="32" name="Rectangle 31"/>
          <p:cNvSpPr/>
          <p:nvPr/>
        </p:nvSpPr>
        <p:spPr bwMode="auto">
          <a:xfrm>
            <a:off x="3441037" y="4190807"/>
            <a:ext cx="2764891"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1198563" defTabSz="913748" fontAlgn="base">
              <a:lnSpc>
                <a:spcPct val="90000"/>
              </a:lnSpc>
              <a:spcBef>
                <a:spcPct val="0"/>
              </a:spcBef>
              <a:spcAft>
                <a:spcPts val="1800"/>
              </a:spcAft>
            </a:pPr>
            <a:r>
              <a:rPr lang="en-US" sz="1600" dirty="0">
                <a:gradFill flip="none" rotWithShape="1">
                  <a:gsLst>
                    <a:gs pos="0">
                      <a:schemeClr val="bg1"/>
                    </a:gs>
                    <a:gs pos="100000">
                      <a:schemeClr val="bg1"/>
                    </a:gs>
                  </a:gsLst>
                  <a:lin ang="10800000" scaled="1"/>
                  <a:tileRect/>
                </a:gradFill>
              </a:rPr>
              <a:t>Web and application platform</a:t>
            </a:r>
            <a:endParaRPr lang="en-US" spc="-50" dirty="0">
              <a:gradFill flip="none" rotWithShape="1">
                <a:gsLst>
                  <a:gs pos="0">
                    <a:schemeClr val="bg1"/>
                  </a:gs>
                  <a:gs pos="100000">
                    <a:schemeClr val="bg1"/>
                  </a:gs>
                </a:gsLst>
                <a:lin ang="10800000" scaled="1"/>
                <a:tileRect/>
              </a:gradFill>
            </a:endParaRPr>
          </a:p>
        </p:txBody>
      </p:sp>
      <p:sp>
        <p:nvSpPr>
          <p:cNvPr id="35" name="Rectangle 34"/>
          <p:cNvSpPr/>
          <p:nvPr/>
        </p:nvSpPr>
        <p:spPr bwMode="auto">
          <a:xfrm>
            <a:off x="6251879" y="4190807"/>
            <a:ext cx="2742219"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1198563" defTabSz="913748" fontAlgn="base">
              <a:lnSpc>
                <a:spcPct val="90000"/>
              </a:lnSpc>
              <a:spcBef>
                <a:spcPct val="0"/>
              </a:spcBef>
              <a:spcAft>
                <a:spcPts val="1800"/>
              </a:spcAft>
            </a:pPr>
            <a:r>
              <a:rPr lang="en-US" sz="1600" dirty="0">
                <a:gradFill flip="none" rotWithShape="1">
                  <a:gsLst>
                    <a:gs pos="0">
                      <a:schemeClr val="bg1"/>
                    </a:gs>
                    <a:gs pos="100000">
                      <a:schemeClr val="bg1"/>
                    </a:gs>
                  </a:gsLst>
                  <a:lin ang="10800000" scaled="1"/>
                  <a:tileRect/>
                </a:gradFill>
              </a:rPr>
              <a:t>Access and information </a:t>
            </a:r>
            <a:r>
              <a:rPr lang="en-US" sz="1600" dirty="0" smtClean="0">
                <a:gradFill flip="none" rotWithShape="1">
                  <a:gsLst>
                    <a:gs pos="0">
                      <a:schemeClr val="bg1"/>
                    </a:gs>
                    <a:gs pos="100000">
                      <a:schemeClr val="bg1"/>
                    </a:gs>
                  </a:gsLst>
                  <a:lin ang="10800000" scaled="1"/>
                  <a:tileRect/>
                </a:gradFill>
              </a:rPr>
              <a:t>protection</a:t>
            </a:r>
            <a:endParaRPr lang="en-US" dirty="0">
              <a:gradFill flip="none" rotWithShape="1">
                <a:gsLst>
                  <a:gs pos="0">
                    <a:schemeClr val="bg1"/>
                  </a:gs>
                  <a:gs pos="100000">
                    <a:schemeClr val="bg1"/>
                  </a:gs>
                </a:gsLst>
                <a:lin ang="10800000" scaled="1"/>
                <a:tileRect/>
              </a:gradFill>
            </a:endParaRPr>
          </a:p>
        </p:txBody>
      </p:sp>
      <p:sp>
        <p:nvSpPr>
          <p:cNvPr id="29" name="Rectangle 28"/>
          <p:cNvSpPr/>
          <p:nvPr/>
        </p:nvSpPr>
        <p:spPr bwMode="auto">
          <a:xfrm>
            <a:off x="690155" y="4190807"/>
            <a:ext cx="2719549"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974725" defTabSz="913748" fontAlgn="base">
              <a:lnSpc>
                <a:spcPct val="90000"/>
              </a:lnSpc>
              <a:spcBef>
                <a:spcPct val="0"/>
              </a:spcBef>
              <a:spcAft>
                <a:spcPts val="1800"/>
              </a:spcAft>
            </a:pPr>
            <a:r>
              <a:rPr lang="en-US" sz="1600" dirty="0">
                <a:gradFill flip="none" rotWithShape="1">
                  <a:gsLst>
                    <a:gs pos="0">
                      <a:schemeClr val="bg1"/>
                    </a:gs>
                    <a:gs pos="100000">
                      <a:schemeClr val="bg1"/>
                    </a:gs>
                  </a:gsLst>
                  <a:lin ang="10800000" scaled="1"/>
                  <a:tileRect/>
                </a:gradFill>
              </a:rPr>
              <a:t>Server </a:t>
            </a:r>
            <a:r>
              <a:rPr lang="en-US" sz="1600" dirty="0" smtClean="0">
                <a:gradFill flip="none" rotWithShape="1">
                  <a:gsLst>
                    <a:gs pos="0">
                      <a:schemeClr val="bg1"/>
                    </a:gs>
                    <a:gs pos="100000">
                      <a:schemeClr val="bg1"/>
                    </a:gs>
                  </a:gsLst>
                  <a:lin ang="10800000" scaled="1"/>
                  <a:tileRect/>
                </a:gradFill>
              </a:rPr>
              <a:t>management and automation</a:t>
            </a:r>
            <a:endParaRPr lang="en-US" sz="1600" spc="-50" dirty="0">
              <a:gradFill flip="none" rotWithShape="1">
                <a:gsLst>
                  <a:gs pos="0">
                    <a:schemeClr val="bg1"/>
                  </a:gs>
                  <a:gs pos="100000">
                    <a:schemeClr val="bg1"/>
                  </a:gs>
                </a:gsLst>
                <a:lin ang="10800000" scaled="1"/>
                <a:tileRect/>
              </a:gradFill>
            </a:endParaRPr>
          </a:p>
        </p:txBody>
      </p:sp>
      <p:sp>
        <p:nvSpPr>
          <p:cNvPr id="37" name="Rectangle 36"/>
          <p:cNvSpPr/>
          <p:nvPr/>
        </p:nvSpPr>
        <p:spPr bwMode="auto">
          <a:xfrm>
            <a:off x="9032741" y="4190807"/>
            <a:ext cx="2719549"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914400" defTabSz="913748" fontAlgn="base">
              <a:lnSpc>
                <a:spcPct val="90000"/>
              </a:lnSpc>
              <a:spcBef>
                <a:spcPct val="0"/>
              </a:spcBef>
              <a:spcAft>
                <a:spcPts val="1800"/>
              </a:spcAft>
            </a:pPr>
            <a:r>
              <a:rPr lang="en-US" sz="1600" dirty="0">
                <a:gradFill flip="none" rotWithShape="1">
                  <a:gsLst>
                    <a:gs pos="0">
                      <a:schemeClr val="bg1"/>
                    </a:gs>
                    <a:gs pos="100000">
                      <a:schemeClr val="bg1"/>
                    </a:gs>
                  </a:gsLst>
                  <a:lin ang="10800000" scaled="1"/>
                  <a:tileRect/>
                </a:gradFill>
              </a:rPr>
              <a:t>Virtual desktop infrastructure</a:t>
            </a:r>
          </a:p>
        </p:txBody>
      </p:sp>
      <p:grpSp>
        <p:nvGrpSpPr>
          <p:cNvPr id="39" name="Group 285"/>
          <p:cNvGrpSpPr>
            <a:grpSpLocks noChangeAspect="1"/>
          </p:cNvGrpSpPr>
          <p:nvPr/>
        </p:nvGrpSpPr>
        <p:grpSpPr bwMode="auto">
          <a:xfrm>
            <a:off x="1024166" y="2328057"/>
            <a:ext cx="759661" cy="602241"/>
            <a:chOff x="-2809" y="2598"/>
            <a:chExt cx="2104" cy="1668"/>
          </a:xfrm>
          <a:solidFill>
            <a:schemeClr val="bg1"/>
          </a:solidFill>
        </p:grpSpPr>
        <p:sp>
          <p:nvSpPr>
            <p:cNvPr id="40" name="Freeform 287"/>
            <p:cNvSpPr>
              <a:spLocks/>
            </p:cNvSpPr>
            <p:nvPr/>
          </p:nvSpPr>
          <p:spPr bwMode="auto">
            <a:xfrm>
              <a:off x="-1595" y="2672"/>
              <a:ext cx="105" cy="117"/>
            </a:xfrm>
            <a:custGeom>
              <a:avLst/>
              <a:gdLst>
                <a:gd name="T0" fmla="*/ 200 w 210"/>
                <a:gd name="T1" fmla="*/ 0 h 232"/>
                <a:gd name="T2" fmla="*/ 210 w 210"/>
                <a:gd name="T3" fmla="*/ 68 h 232"/>
                <a:gd name="T4" fmla="*/ 68 w 210"/>
                <a:gd name="T5" fmla="*/ 89 h 232"/>
                <a:gd name="T6" fmla="*/ 68 w 210"/>
                <a:gd name="T7" fmla="*/ 232 h 232"/>
                <a:gd name="T8" fmla="*/ 0 w 210"/>
                <a:gd name="T9" fmla="*/ 232 h 232"/>
                <a:gd name="T10" fmla="*/ 0 w 210"/>
                <a:gd name="T11" fmla="*/ 31 h 232"/>
                <a:gd name="T12" fmla="*/ 29 w 210"/>
                <a:gd name="T13" fmla="*/ 27 h 232"/>
                <a:gd name="T14" fmla="*/ 200 w 210"/>
                <a:gd name="T15" fmla="*/ 0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232">
                  <a:moveTo>
                    <a:pt x="200" y="0"/>
                  </a:moveTo>
                  <a:lnTo>
                    <a:pt x="210" y="68"/>
                  </a:lnTo>
                  <a:lnTo>
                    <a:pt x="68" y="89"/>
                  </a:lnTo>
                  <a:lnTo>
                    <a:pt x="68" y="232"/>
                  </a:lnTo>
                  <a:lnTo>
                    <a:pt x="0" y="232"/>
                  </a:lnTo>
                  <a:lnTo>
                    <a:pt x="0" y="31"/>
                  </a:lnTo>
                  <a:lnTo>
                    <a:pt x="29" y="27"/>
                  </a:lnTo>
                  <a:lnTo>
                    <a:pt x="2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3" name="Freeform 288"/>
            <p:cNvSpPr>
              <a:spLocks noEditPoints="1"/>
            </p:cNvSpPr>
            <p:nvPr/>
          </p:nvSpPr>
          <p:spPr bwMode="auto">
            <a:xfrm>
              <a:off x="-1600" y="2845"/>
              <a:ext cx="39" cy="1159"/>
            </a:xfrm>
            <a:custGeom>
              <a:avLst/>
              <a:gdLst>
                <a:gd name="T0" fmla="*/ 1 w 76"/>
                <a:gd name="T1" fmla="*/ 1946 h 2319"/>
                <a:gd name="T2" fmla="*/ 70 w 76"/>
                <a:gd name="T3" fmla="*/ 1946 h 2319"/>
                <a:gd name="T4" fmla="*/ 69 w 76"/>
                <a:gd name="T5" fmla="*/ 2319 h 2319"/>
                <a:gd name="T6" fmla="*/ 0 w 76"/>
                <a:gd name="T7" fmla="*/ 2319 h 2319"/>
                <a:gd name="T8" fmla="*/ 1 w 76"/>
                <a:gd name="T9" fmla="*/ 1946 h 2319"/>
                <a:gd name="T10" fmla="*/ 2 w 76"/>
                <a:gd name="T11" fmla="*/ 1459 h 2319"/>
                <a:gd name="T12" fmla="*/ 71 w 76"/>
                <a:gd name="T13" fmla="*/ 1459 h 2319"/>
                <a:gd name="T14" fmla="*/ 70 w 76"/>
                <a:gd name="T15" fmla="*/ 1833 h 2319"/>
                <a:gd name="T16" fmla="*/ 1 w 76"/>
                <a:gd name="T17" fmla="*/ 1833 h 2319"/>
                <a:gd name="T18" fmla="*/ 2 w 76"/>
                <a:gd name="T19" fmla="*/ 1459 h 2319"/>
                <a:gd name="T20" fmla="*/ 5 w 76"/>
                <a:gd name="T21" fmla="*/ 972 h 2319"/>
                <a:gd name="T22" fmla="*/ 74 w 76"/>
                <a:gd name="T23" fmla="*/ 972 h 2319"/>
                <a:gd name="T24" fmla="*/ 72 w 76"/>
                <a:gd name="T25" fmla="*/ 1346 h 2319"/>
                <a:gd name="T26" fmla="*/ 3 w 76"/>
                <a:gd name="T27" fmla="*/ 1346 h 2319"/>
                <a:gd name="T28" fmla="*/ 5 w 76"/>
                <a:gd name="T29" fmla="*/ 972 h 2319"/>
                <a:gd name="T30" fmla="*/ 6 w 76"/>
                <a:gd name="T31" fmla="*/ 487 h 2319"/>
                <a:gd name="T32" fmla="*/ 75 w 76"/>
                <a:gd name="T33" fmla="*/ 487 h 2319"/>
                <a:gd name="T34" fmla="*/ 74 w 76"/>
                <a:gd name="T35" fmla="*/ 860 h 2319"/>
                <a:gd name="T36" fmla="*/ 5 w 76"/>
                <a:gd name="T37" fmla="*/ 860 h 2319"/>
                <a:gd name="T38" fmla="*/ 6 w 76"/>
                <a:gd name="T39" fmla="*/ 487 h 2319"/>
                <a:gd name="T40" fmla="*/ 7 w 76"/>
                <a:gd name="T41" fmla="*/ 0 h 2319"/>
                <a:gd name="T42" fmla="*/ 76 w 76"/>
                <a:gd name="T43" fmla="*/ 0 h 2319"/>
                <a:gd name="T44" fmla="*/ 75 w 76"/>
                <a:gd name="T45" fmla="*/ 374 h 2319"/>
                <a:gd name="T46" fmla="*/ 6 w 76"/>
                <a:gd name="T47" fmla="*/ 374 h 2319"/>
                <a:gd name="T48" fmla="*/ 7 w 76"/>
                <a:gd name="T49" fmla="*/ 0 h 2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2319">
                  <a:moveTo>
                    <a:pt x="1" y="1946"/>
                  </a:moveTo>
                  <a:lnTo>
                    <a:pt x="70" y="1946"/>
                  </a:lnTo>
                  <a:lnTo>
                    <a:pt x="69" y="2319"/>
                  </a:lnTo>
                  <a:lnTo>
                    <a:pt x="0" y="2319"/>
                  </a:lnTo>
                  <a:lnTo>
                    <a:pt x="1" y="1946"/>
                  </a:lnTo>
                  <a:close/>
                  <a:moveTo>
                    <a:pt x="2" y="1459"/>
                  </a:moveTo>
                  <a:lnTo>
                    <a:pt x="71" y="1459"/>
                  </a:lnTo>
                  <a:lnTo>
                    <a:pt x="70" y="1833"/>
                  </a:lnTo>
                  <a:lnTo>
                    <a:pt x="1" y="1833"/>
                  </a:lnTo>
                  <a:lnTo>
                    <a:pt x="2" y="1459"/>
                  </a:lnTo>
                  <a:close/>
                  <a:moveTo>
                    <a:pt x="5" y="972"/>
                  </a:moveTo>
                  <a:lnTo>
                    <a:pt x="74" y="972"/>
                  </a:lnTo>
                  <a:lnTo>
                    <a:pt x="72" y="1346"/>
                  </a:lnTo>
                  <a:lnTo>
                    <a:pt x="3" y="1346"/>
                  </a:lnTo>
                  <a:lnTo>
                    <a:pt x="5" y="972"/>
                  </a:lnTo>
                  <a:close/>
                  <a:moveTo>
                    <a:pt x="6" y="487"/>
                  </a:moveTo>
                  <a:lnTo>
                    <a:pt x="75" y="487"/>
                  </a:lnTo>
                  <a:lnTo>
                    <a:pt x="74" y="860"/>
                  </a:lnTo>
                  <a:lnTo>
                    <a:pt x="5" y="860"/>
                  </a:lnTo>
                  <a:lnTo>
                    <a:pt x="6" y="487"/>
                  </a:lnTo>
                  <a:close/>
                  <a:moveTo>
                    <a:pt x="7" y="0"/>
                  </a:moveTo>
                  <a:lnTo>
                    <a:pt x="76" y="0"/>
                  </a:lnTo>
                  <a:lnTo>
                    <a:pt x="75" y="374"/>
                  </a:lnTo>
                  <a:lnTo>
                    <a:pt x="6" y="374"/>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4" name="Freeform 289"/>
            <p:cNvSpPr>
              <a:spLocks/>
            </p:cNvSpPr>
            <p:nvPr/>
          </p:nvSpPr>
          <p:spPr bwMode="auto">
            <a:xfrm>
              <a:off x="-1600" y="4062"/>
              <a:ext cx="106" cy="120"/>
            </a:xfrm>
            <a:custGeom>
              <a:avLst/>
              <a:gdLst>
                <a:gd name="T0" fmla="*/ 0 w 210"/>
                <a:gd name="T1" fmla="*/ 0 h 239"/>
                <a:gd name="T2" fmla="*/ 69 w 210"/>
                <a:gd name="T3" fmla="*/ 0 h 239"/>
                <a:gd name="T4" fmla="*/ 69 w 210"/>
                <a:gd name="T5" fmla="*/ 144 h 239"/>
                <a:gd name="T6" fmla="*/ 210 w 210"/>
                <a:gd name="T7" fmla="*/ 171 h 239"/>
                <a:gd name="T8" fmla="*/ 198 w 210"/>
                <a:gd name="T9" fmla="*/ 239 h 239"/>
                <a:gd name="T10" fmla="*/ 28 w 210"/>
                <a:gd name="T11" fmla="*/ 207 h 239"/>
                <a:gd name="T12" fmla="*/ 0 w 210"/>
                <a:gd name="T13" fmla="*/ 201 h 239"/>
                <a:gd name="T14" fmla="*/ 0 w 210"/>
                <a:gd name="T15" fmla="*/ 0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239">
                  <a:moveTo>
                    <a:pt x="0" y="0"/>
                  </a:moveTo>
                  <a:lnTo>
                    <a:pt x="69" y="0"/>
                  </a:lnTo>
                  <a:lnTo>
                    <a:pt x="69" y="144"/>
                  </a:lnTo>
                  <a:lnTo>
                    <a:pt x="210" y="171"/>
                  </a:lnTo>
                  <a:lnTo>
                    <a:pt x="198" y="239"/>
                  </a:lnTo>
                  <a:lnTo>
                    <a:pt x="28" y="207"/>
                  </a:lnTo>
                  <a:lnTo>
                    <a:pt x="0" y="2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5" name="Freeform 290"/>
            <p:cNvSpPr>
              <a:spLocks noEditPoints="1"/>
            </p:cNvSpPr>
            <p:nvPr/>
          </p:nvSpPr>
          <p:spPr bwMode="auto">
            <a:xfrm>
              <a:off x="-1450" y="4158"/>
              <a:ext cx="601" cy="108"/>
            </a:xfrm>
            <a:custGeom>
              <a:avLst/>
              <a:gdLst>
                <a:gd name="T0" fmla="*/ 451 w 1202"/>
                <a:gd name="T1" fmla="*/ 82 h 216"/>
                <a:gd name="T2" fmla="*/ 788 w 1202"/>
                <a:gd name="T3" fmla="*/ 145 h 216"/>
                <a:gd name="T4" fmla="*/ 776 w 1202"/>
                <a:gd name="T5" fmla="*/ 212 h 216"/>
                <a:gd name="T6" fmla="*/ 438 w 1202"/>
                <a:gd name="T7" fmla="*/ 150 h 216"/>
                <a:gd name="T8" fmla="*/ 451 w 1202"/>
                <a:gd name="T9" fmla="*/ 82 h 216"/>
                <a:gd name="T10" fmla="*/ 1178 w 1202"/>
                <a:gd name="T11" fmla="*/ 4 h 216"/>
                <a:gd name="T12" fmla="*/ 1202 w 1202"/>
                <a:gd name="T13" fmla="*/ 68 h 216"/>
                <a:gd name="T14" fmla="*/ 893 w 1202"/>
                <a:gd name="T15" fmla="*/ 216 h 216"/>
                <a:gd name="T16" fmla="*/ 869 w 1202"/>
                <a:gd name="T17" fmla="*/ 152 h 216"/>
                <a:gd name="T18" fmla="*/ 1178 w 1202"/>
                <a:gd name="T19" fmla="*/ 4 h 216"/>
                <a:gd name="T20" fmla="*/ 13 w 1202"/>
                <a:gd name="T21" fmla="*/ 0 h 216"/>
                <a:gd name="T22" fmla="*/ 350 w 1202"/>
                <a:gd name="T23" fmla="*/ 63 h 216"/>
                <a:gd name="T24" fmla="*/ 338 w 1202"/>
                <a:gd name="T25" fmla="*/ 131 h 216"/>
                <a:gd name="T26" fmla="*/ 0 w 1202"/>
                <a:gd name="T27" fmla="*/ 68 h 216"/>
                <a:gd name="T28" fmla="*/ 13 w 1202"/>
                <a:gd name="T2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2" h="216">
                  <a:moveTo>
                    <a:pt x="451" y="82"/>
                  </a:moveTo>
                  <a:lnTo>
                    <a:pt x="788" y="145"/>
                  </a:lnTo>
                  <a:lnTo>
                    <a:pt x="776" y="212"/>
                  </a:lnTo>
                  <a:lnTo>
                    <a:pt x="438" y="150"/>
                  </a:lnTo>
                  <a:lnTo>
                    <a:pt x="451" y="82"/>
                  </a:lnTo>
                  <a:close/>
                  <a:moveTo>
                    <a:pt x="1178" y="4"/>
                  </a:moveTo>
                  <a:lnTo>
                    <a:pt x="1202" y="68"/>
                  </a:lnTo>
                  <a:lnTo>
                    <a:pt x="893" y="216"/>
                  </a:lnTo>
                  <a:lnTo>
                    <a:pt x="869" y="152"/>
                  </a:lnTo>
                  <a:lnTo>
                    <a:pt x="1178" y="4"/>
                  </a:lnTo>
                  <a:close/>
                  <a:moveTo>
                    <a:pt x="13" y="0"/>
                  </a:moveTo>
                  <a:lnTo>
                    <a:pt x="350" y="63"/>
                  </a:lnTo>
                  <a:lnTo>
                    <a:pt x="338" y="131"/>
                  </a:lnTo>
                  <a:lnTo>
                    <a:pt x="0" y="68"/>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6" name="Freeform 291"/>
            <p:cNvSpPr>
              <a:spLocks/>
            </p:cNvSpPr>
            <p:nvPr/>
          </p:nvSpPr>
          <p:spPr bwMode="auto">
            <a:xfrm>
              <a:off x="-814" y="4029"/>
              <a:ext cx="101" cy="140"/>
            </a:xfrm>
            <a:custGeom>
              <a:avLst/>
              <a:gdLst>
                <a:gd name="T0" fmla="*/ 133 w 202"/>
                <a:gd name="T1" fmla="*/ 0 h 280"/>
                <a:gd name="T2" fmla="*/ 202 w 202"/>
                <a:gd name="T3" fmla="*/ 0 h 280"/>
                <a:gd name="T4" fmla="*/ 202 w 202"/>
                <a:gd name="T5" fmla="*/ 196 h 280"/>
                <a:gd name="T6" fmla="*/ 180 w 202"/>
                <a:gd name="T7" fmla="*/ 206 h 280"/>
                <a:gd name="T8" fmla="*/ 25 w 202"/>
                <a:gd name="T9" fmla="*/ 280 h 280"/>
                <a:gd name="T10" fmla="*/ 0 w 202"/>
                <a:gd name="T11" fmla="*/ 216 h 280"/>
                <a:gd name="T12" fmla="*/ 133 w 202"/>
                <a:gd name="T13" fmla="*/ 154 h 280"/>
                <a:gd name="T14" fmla="*/ 133 w 202"/>
                <a:gd name="T15" fmla="*/ 0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80">
                  <a:moveTo>
                    <a:pt x="133" y="0"/>
                  </a:moveTo>
                  <a:lnTo>
                    <a:pt x="202" y="0"/>
                  </a:lnTo>
                  <a:lnTo>
                    <a:pt x="202" y="196"/>
                  </a:lnTo>
                  <a:lnTo>
                    <a:pt x="180" y="206"/>
                  </a:lnTo>
                  <a:lnTo>
                    <a:pt x="25" y="280"/>
                  </a:lnTo>
                  <a:lnTo>
                    <a:pt x="0" y="216"/>
                  </a:lnTo>
                  <a:lnTo>
                    <a:pt x="133" y="154"/>
                  </a:lnTo>
                  <a:lnTo>
                    <a:pt x="1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8" name="Freeform 292"/>
            <p:cNvSpPr>
              <a:spLocks noEditPoints="1"/>
            </p:cNvSpPr>
            <p:nvPr/>
          </p:nvSpPr>
          <p:spPr bwMode="auto">
            <a:xfrm>
              <a:off x="-747" y="2873"/>
              <a:ext cx="42" cy="1103"/>
            </a:xfrm>
            <a:custGeom>
              <a:avLst/>
              <a:gdLst>
                <a:gd name="T0" fmla="*/ 3 w 85"/>
                <a:gd name="T1" fmla="*/ 1849 h 2205"/>
                <a:gd name="T2" fmla="*/ 72 w 85"/>
                <a:gd name="T3" fmla="*/ 1849 h 2205"/>
                <a:gd name="T4" fmla="*/ 69 w 85"/>
                <a:gd name="T5" fmla="*/ 2205 h 2205"/>
                <a:gd name="T6" fmla="*/ 0 w 85"/>
                <a:gd name="T7" fmla="*/ 2205 h 2205"/>
                <a:gd name="T8" fmla="*/ 3 w 85"/>
                <a:gd name="T9" fmla="*/ 1849 h 2205"/>
                <a:gd name="T10" fmla="*/ 5 w 85"/>
                <a:gd name="T11" fmla="*/ 1388 h 2205"/>
                <a:gd name="T12" fmla="*/ 74 w 85"/>
                <a:gd name="T13" fmla="*/ 1388 h 2205"/>
                <a:gd name="T14" fmla="*/ 72 w 85"/>
                <a:gd name="T15" fmla="*/ 1743 h 2205"/>
                <a:gd name="T16" fmla="*/ 3 w 85"/>
                <a:gd name="T17" fmla="*/ 1743 h 2205"/>
                <a:gd name="T18" fmla="*/ 5 w 85"/>
                <a:gd name="T19" fmla="*/ 1388 h 2205"/>
                <a:gd name="T20" fmla="*/ 9 w 85"/>
                <a:gd name="T21" fmla="*/ 925 h 2205"/>
                <a:gd name="T22" fmla="*/ 78 w 85"/>
                <a:gd name="T23" fmla="*/ 925 h 2205"/>
                <a:gd name="T24" fmla="*/ 76 w 85"/>
                <a:gd name="T25" fmla="*/ 1280 h 2205"/>
                <a:gd name="T26" fmla="*/ 7 w 85"/>
                <a:gd name="T27" fmla="*/ 1280 h 2205"/>
                <a:gd name="T28" fmla="*/ 9 w 85"/>
                <a:gd name="T29" fmla="*/ 925 h 2205"/>
                <a:gd name="T30" fmla="*/ 12 w 85"/>
                <a:gd name="T31" fmla="*/ 463 h 2205"/>
                <a:gd name="T32" fmla="*/ 81 w 85"/>
                <a:gd name="T33" fmla="*/ 463 h 2205"/>
                <a:gd name="T34" fmla="*/ 78 w 85"/>
                <a:gd name="T35" fmla="*/ 819 h 2205"/>
                <a:gd name="T36" fmla="*/ 9 w 85"/>
                <a:gd name="T37" fmla="*/ 819 h 2205"/>
                <a:gd name="T38" fmla="*/ 12 w 85"/>
                <a:gd name="T39" fmla="*/ 463 h 2205"/>
                <a:gd name="T40" fmla="*/ 16 w 85"/>
                <a:gd name="T41" fmla="*/ 0 h 2205"/>
                <a:gd name="T42" fmla="*/ 85 w 85"/>
                <a:gd name="T43" fmla="*/ 0 h 2205"/>
                <a:gd name="T44" fmla="*/ 82 w 85"/>
                <a:gd name="T45" fmla="*/ 357 h 2205"/>
                <a:gd name="T46" fmla="*/ 13 w 85"/>
                <a:gd name="T47" fmla="*/ 357 h 2205"/>
                <a:gd name="T48" fmla="*/ 16 w 85"/>
                <a:gd name="T49" fmla="*/ 0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2205">
                  <a:moveTo>
                    <a:pt x="3" y="1849"/>
                  </a:moveTo>
                  <a:lnTo>
                    <a:pt x="72" y="1849"/>
                  </a:lnTo>
                  <a:lnTo>
                    <a:pt x="69" y="2205"/>
                  </a:lnTo>
                  <a:lnTo>
                    <a:pt x="0" y="2205"/>
                  </a:lnTo>
                  <a:lnTo>
                    <a:pt x="3" y="1849"/>
                  </a:lnTo>
                  <a:close/>
                  <a:moveTo>
                    <a:pt x="5" y="1388"/>
                  </a:moveTo>
                  <a:lnTo>
                    <a:pt x="74" y="1388"/>
                  </a:lnTo>
                  <a:lnTo>
                    <a:pt x="72" y="1743"/>
                  </a:lnTo>
                  <a:lnTo>
                    <a:pt x="3" y="1743"/>
                  </a:lnTo>
                  <a:lnTo>
                    <a:pt x="5" y="1388"/>
                  </a:lnTo>
                  <a:close/>
                  <a:moveTo>
                    <a:pt x="9" y="925"/>
                  </a:moveTo>
                  <a:lnTo>
                    <a:pt x="78" y="925"/>
                  </a:lnTo>
                  <a:lnTo>
                    <a:pt x="76" y="1280"/>
                  </a:lnTo>
                  <a:lnTo>
                    <a:pt x="7" y="1280"/>
                  </a:lnTo>
                  <a:lnTo>
                    <a:pt x="9" y="925"/>
                  </a:lnTo>
                  <a:close/>
                  <a:moveTo>
                    <a:pt x="12" y="463"/>
                  </a:moveTo>
                  <a:lnTo>
                    <a:pt x="81" y="463"/>
                  </a:lnTo>
                  <a:lnTo>
                    <a:pt x="78" y="819"/>
                  </a:lnTo>
                  <a:lnTo>
                    <a:pt x="9" y="819"/>
                  </a:lnTo>
                  <a:lnTo>
                    <a:pt x="12" y="463"/>
                  </a:lnTo>
                  <a:close/>
                  <a:moveTo>
                    <a:pt x="16" y="0"/>
                  </a:moveTo>
                  <a:lnTo>
                    <a:pt x="85" y="0"/>
                  </a:lnTo>
                  <a:lnTo>
                    <a:pt x="82" y="357"/>
                  </a:lnTo>
                  <a:lnTo>
                    <a:pt x="13" y="357"/>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9" name="Freeform 293"/>
            <p:cNvSpPr>
              <a:spLocks/>
            </p:cNvSpPr>
            <p:nvPr/>
          </p:nvSpPr>
          <p:spPr bwMode="auto">
            <a:xfrm>
              <a:off x="-807" y="2683"/>
              <a:ext cx="102" cy="136"/>
            </a:xfrm>
            <a:custGeom>
              <a:avLst/>
              <a:gdLst>
                <a:gd name="T0" fmla="*/ 23 w 206"/>
                <a:gd name="T1" fmla="*/ 0 h 273"/>
                <a:gd name="T2" fmla="*/ 183 w 206"/>
                <a:gd name="T3" fmla="*/ 67 h 273"/>
                <a:gd name="T4" fmla="*/ 206 w 206"/>
                <a:gd name="T5" fmla="*/ 76 h 273"/>
                <a:gd name="T6" fmla="*/ 206 w 206"/>
                <a:gd name="T7" fmla="*/ 100 h 273"/>
                <a:gd name="T8" fmla="*/ 205 w 206"/>
                <a:gd name="T9" fmla="*/ 273 h 273"/>
                <a:gd name="T10" fmla="*/ 136 w 206"/>
                <a:gd name="T11" fmla="*/ 271 h 273"/>
                <a:gd name="T12" fmla="*/ 137 w 206"/>
                <a:gd name="T13" fmla="*/ 122 h 273"/>
                <a:gd name="T14" fmla="*/ 0 w 206"/>
                <a:gd name="T15" fmla="*/ 66 h 273"/>
                <a:gd name="T16" fmla="*/ 23 w 206"/>
                <a:gd name="T1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73">
                  <a:moveTo>
                    <a:pt x="23" y="0"/>
                  </a:moveTo>
                  <a:lnTo>
                    <a:pt x="183" y="67"/>
                  </a:lnTo>
                  <a:lnTo>
                    <a:pt x="206" y="76"/>
                  </a:lnTo>
                  <a:lnTo>
                    <a:pt x="206" y="100"/>
                  </a:lnTo>
                  <a:lnTo>
                    <a:pt x="205" y="273"/>
                  </a:lnTo>
                  <a:lnTo>
                    <a:pt x="136" y="271"/>
                  </a:lnTo>
                  <a:lnTo>
                    <a:pt x="137" y="122"/>
                  </a:lnTo>
                  <a:lnTo>
                    <a:pt x="0" y="66"/>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0" name="Freeform 294"/>
            <p:cNvSpPr>
              <a:spLocks noEditPoints="1"/>
            </p:cNvSpPr>
            <p:nvPr/>
          </p:nvSpPr>
          <p:spPr bwMode="auto">
            <a:xfrm>
              <a:off x="-1445" y="2598"/>
              <a:ext cx="602" cy="100"/>
            </a:xfrm>
            <a:custGeom>
              <a:avLst/>
              <a:gdLst>
                <a:gd name="T0" fmla="*/ 336 w 1203"/>
                <a:gd name="T1" fmla="*/ 81 h 201"/>
                <a:gd name="T2" fmla="*/ 347 w 1203"/>
                <a:gd name="T3" fmla="*/ 149 h 201"/>
                <a:gd name="T4" fmla="*/ 11 w 1203"/>
                <a:gd name="T5" fmla="*/ 201 h 201"/>
                <a:gd name="T6" fmla="*/ 0 w 1203"/>
                <a:gd name="T7" fmla="*/ 133 h 201"/>
                <a:gd name="T8" fmla="*/ 336 w 1203"/>
                <a:gd name="T9" fmla="*/ 81 h 201"/>
                <a:gd name="T10" fmla="*/ 771 w 1203"/>
                <a:gd name="T11" fmla="*/ 12 h 201"/>
                <a:gd name="T12" fmla="*/ 783 w 1203"/>
                <a:gd name="T13" fmla="*/ 80 h 201"/>
                <a:gd name="T14" fmla="*/ 448 w 1203"/>
                <a:gd name="T15" fmla="*/ 133 h 201"/>
                <a:gd name="T16" fmla="*/ 437 w 1203"/>
                <a:gd name="T17" fmla="*/ 66 h 201"/>
                <a:gd name="T18" fmla="*/ 771 w 1203"/>
                <a:gd name="T19" fmla="*/ 12 h 201"/>
                <a:gd name="T20" fmla="*/ 889 w 1203"/>
                <a:gd name="T21" fmla="*/ 0 h 201"/>
                <a:gd name="T22" fmla="*/ 1203 w 1203"/>
                <a:gd name="T23" fmla="*/ 131 h 201"/>
                <a:gd name="T24" fmla="*/ 1180 w 1203"/>
                <a:gd name="T25" fmla="*/ 196 h 201"/>
                <a:gd name="T26" fmla="*/ 866 w 1203"/>
                <a:gd name="T27" fmla="*/ 66 h 201"/>
                <a:gd name="T28" fmla="*/ 889 w 1203"/>
                <a:gd name="T2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3" h="201">
                  <a:moveTo>
                    <a:pt x="336" y="81"/>
                  </a:moveTo>
                  <a:lnTo>
                    <a:pt x="347" y="149"/>
                  </a:lnTo>
                  <a:lnTo>
                    <a:pt x="11" y="201"/>
                  </a:lnTo>
                  <a:lnTo>
                    <a:pt x="0" y="133"/>
                  </a:lnTo>
                  <a:lnTo>
                    <a:pt x="336" y="81"/>
                  </a:lnTo>
                  <a:close/>
                  <a:moveTo>
                    <a:pt x="771" y="12"/>
                  </a:moveTo>
                  <a:lnTo>
                    <a:pt x="783" y="80"/>
                  </a:lnTo>
                  <a:lnTo>
                    <a:pt x="448" y="133"/>
                  </a:lnTo>
                  <a:lnTo>
                    <a:pt x="437" y="66"/>
                  </a:lnTo>
                  <a:lnTo>
                    <a:pt x="771" y="12"/>
                  </a:lnTo>
                  <a:close/>
                  <a:moveTo>
                    <a:pt x="889" y="0"/>
                  </a:moveTo>
                  <a:lnTo>
                    <a:pt x="1203" y="131"/>
                  </a:lnTo>
                  <a:lnTo>
                    <a:pt x="1180" y="196"/>
                  </a:lnTo>
                  <a:lnTo>
                    <a:pt x="866" y="66"/>
                  </a:lnTo>
                  <a:lnTo>
                    <a:pt x="8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1" name="Freeform 295"/>
            <p:cNvSpPr>
              <a:spLocks noEditPoints="1"/>
            </p:cNvSpPr>
            <p:nvPr/>
          </p:nvSpPr>
          <p:spPr bwMode="auto">
            <a:xfrm>
              <a:off x="-1542" y="2659"/>
              <a:ext cx="775" cy="1550"/>
            </a:xfrm>
            <a:custGeom>
              <a:avLst/>
              <a:gdLst>
                <a:gd name="T0" fmla="*/ 67 w 1550"/>
                <a:gd name="T1" fmla="*/ 1862 h 3101"/>
                <a:gd name="T2" fmla="*/ 67 w 1550"/>
                <a:gd name="T3" fmla="*/ 2848 h 3101"/>
                <a:gd name="T4" fmla="*/ 929 w 1550"/>
                <a:gd name="T5" fmla="*/ 3008 h 3101"/>
                <a:gd name="T6" fmla="*/ 937 w 1550"/>
                <a:gd name="T7" fmla="*/ 1909 h 3101"/>
                <a:gd name="T8" fmla="*/ 67 w 1550"/>
                <a:gd name="T9" fmla="*/ 1862 h 3101"/>
                <a:gd name="T10" fmla="*/ 67 w 1550"/>
                <a:gd name="T11" fmla="*/ 1591 h 3101"/>
                <a:gd name="T12" fmla="*/ 67 w 1550"/>
                <a:gd name="T13" fmla="*/ 1790 h 3101"/>
                <a:gd name="T14" fmla="*/ 937 w 1550"/>
                <a:gd name="T15" fmla="*/ 1832 h 3101"/>
                <a:gd name="T16" fmla="*/ 937 w 1550"/>
                <a:gd name="T17" fmla="*/ 1609 h 3101"/>
                <a:gd name="T18" fmla="*/ 67 w 1550"/>
                <a:gd name="T19" fmla="*/ 1591 h 3101"/>
                <a:gd name="T20" fmla="*/ 942 w 1550"/>
                <a:gd name="T21" fmla="*/ 1303 h 3101"/>
                <a:gd name="T22" fmla="*/ 71 w 1550"/>
                <a:gd name="T23" fmla="*/ 1316 h 3101"/>
                <a:gd name="T24" fmla="*/ 67 w 1550"/>
                <a:gd name="T25" fmla="*/ 1519 h 3101"/>
                <a:gd name="T26" fmla="*/ 942 w 1550"/>
                <a:gd name="T27" fmla="*/ 1532 h 3101"/>
                <a:gd name="T28" fmla="*/ 942 w 1550"/>
                <a:gd name="T29" fmla="*/ 1303 h 3101"/>
                <a:gd name="T30" fmla="*/ 946 w 1550"/>
                <a:gd name="T31" fmla="*/ 1003 h 3101"/>
                <a:gd name="T32" fmla="*/ 71 w 1550"/>
                <a:gd name="T33" fmla="*/ 1045 h 3101"/>
                <a:gd name="T34" fmla="*/ 71 w 1550"/>
                <a:gd name="T35" fmla="*/ 1248 h 3101"/>
                <a:gd name="T36" fmla="*/ 942 w 1550"/>
                <a:gd name="T37" fmla="*/ 1228 h 3101"/>
                <a:gd name="T38" fmla="*/ 946 w 1550"/>
                <a:gd name="T39" fmla="*/ 1003 h 3101"/>
                <a:gd name="T40" fmla="*/ 946 w 1550"/>
                <a:gd name="T41" fmla="*/ 699 h 3101"/>
                <a:gd name="T42" fmla="*/ 71 w 1550"/>
                <a:gd name="T43" fmla="*/ 774 h 3101"/>
                <a:gd name="T44" fmla="*/ 71 w 1550"/>
                <a:gd name="T45" fmla="*/ 977 h 3101"/>
                <a:gd name="T46" fmla="*/ 946 w 1550"/>
                <a:gd name="T47" fmla="*/ 928 h 3101"/>
                <a:gd name="T48" fmla="*/ 946 w 1550"/>
                <a:gd name="T49" fmla="*/ 699 h 3101"/>
                <a:gd name="T50" fmla="*/ 946 w 1550"/>
                <a:gd name="T51" fmla="*/ 399 h 3101"/>
                <a:gd name="T52" fmla="*/ 75 w 1550"/>
                <a:gd name="T53" fmla="*/ 504 h 3101"/>
                <a:gd name="T54" fmla="*/ 75 w 1550"/>
                <a:gd name="T55" fmla="*/ 707 h 3101"/>
                <a:gd name="T56" fmla="*/ 946 w 1550"/>
                <a:gd name="T57" fmla="*/ 622 h 3101"/>
                <a:gd name="T58" fmla="*/ 946 w 1550"/>
                <a:gd name="T59" fmla="*/ 399 h 3101"/>
                <a:gd name="T60" fmla="*/ 950 w 1550"/>
                <a:gd name="T61" fmla="*/ 93 h 3101"/>
                <a:gd name="T62" fmla="*/ 75 w 1550"/>
                <a:gd name="T63" fmla="*/ 229 h 3101"/>
                <a:gd name="T64" fmla="*/ 75 w 1550"/>
                <a:gd name="T65" fmla="*/ 432 h 3101"/>
                <a:gd name="T66" fmla="*/ 946 w 1550"/>
                <a:gd name="T67" fmla="*/ 318 h 3101"/>
                <a:gd name="T68" fmla="*/ 950 w 1550"/>
                <a:gd name="T69" fmla="*/ 93 h 3101"/>
                <a:gd name="T70" fmla="*/ 1034 w 1550"/>
                <a:gd name="T71" fmla="*/ 0 h 3101"/>
                <a:gd name="T72" fmla="*/ 1550 w 1550"/>
                <a:gd name="T73" fmla="*/ 225 h 3101"/>
                <a:gd name="T74" fmla="*/ 1533 w 1550"/>
                <a:gd name="T75" fmla="*/ 2839 h 3101"/>
                <a:gd name="T76" fmla="*/ 1013 w 1550"/>
                <a:gd name="T77" fmla="*/ 3101 h 3101"/>
                <a:gd name="T78" fmla="*/ 0 w 1550"/>
                <a:gd name="T79" fmla="*/ 2903 h 3101"/>
                <a:gd name="T80" fmla="*/ 7 w 1550"/>
                <a:gd name="T81" fmla="*/ 170 h 3101"/>
                <a:gd name="T82" fmla="*/ 1034 w 1550"/>
                <a:gd name="T83" fmla="*/ 0 h 3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0" h="3101">
                  <a:moveTo>
                    <a:pt x="67" y="1862"/>
                  </a:moveTo>
                  <a:lnTo>
                    <a:pt x="67" y="2848"/>
                  </a:lnTo>
                  <a:lnTo>
                    <a:pt x="929" y="3008"/>
                  </a:lnTo>
                  <a:lnTo>
                    <a:pt x="937" y="1909"/>
                  </a:lnTo>
                  <a:lnTo>
                    <a:pt x="67" y="1862"/>
                  </a:lnTo>
                  <a:close/>
                  <a:moveTo>
                    <a:pt x="67" y="1591"/>
                  </a:moveTo>
                  <a:lnTo>
                    <a:pt x="67" y="1790"/>
                  </a:lnTo>
                  <a:lnTo>
                    <a:pt x="937" y="1832"/>
                  </a:lnTo>
                  <a:lnTo>
                    <a:pt x="937" y="1609"/>
                  </a:lnTo>
                  <a:lnTo>
                    <a:pt x="67" y="1591"/>
                  </a:lnTo>
                  <a:close/>
                  <a:moveTo>
                    <a:pt x="942" y="1303"/>
                  </a:moveTo>
                  <a:lnTo>
                    <a:pt x="71" y="1316"/>
                  </a:lnTo>
                  <a:lnTo>
                    <a:pt x="67" y="1519"/>
                  </a:lnTo>
                  <a:lnTo>
                    <a:pt x="942" y="1532"/>
                  </a:lnTo>
                  <a:lnTo>
                    <a:pt x="942" y="1303"/>
                  </a:lnTo>
                  <a:close/>
                  <a:moveTo>
                    <a:pt x="946" y="1003"/>
                  </a:moveTo>
                  <a:lnTo>
                    <a:pt x="71" y="1045"/>
                  </a:lnTo>
                  <a:lnTo>
                    <a:pt x="71" y="1248"/>
                  </a:lnTo>
                  <a:lnTo>
                    <a:pt x="942" y="1228"/>
                  </a:lnTo>
                  <a:lnTo>
                    <a:pt x="946" y="1003"/>
                  </a:lnTo>
                  <a:close/>
                  <a:moveTo>
                    <a:pt x="946" y="699"/>
                  </a:moveTo>
                  <a:lnTo>
                    <a:pt x="71" y="774"/>
                  </a:lnTo>
                  <a:lnTo>
                    <a:pt x="71" y="977"/>
                  </a:lnTo>
                  <a:lnTo>
                    <a:pt x="946" y="928"/>
                  </a:lnTo>
                  <a:lnTo>
                    <a:pt x="946" y="699"/>
                  </a:lnTo>
                  <a:close/>
                  <a:moveTo>
                    <a:pt x="946" y="399"/>
                  </a:moveTo>
                  <a:lnTo>
                    <a:pt x="75" y="504"/>
                  </a:lnTo>
                  <a:lnTo>
                    <a:pt x="75" y="707"/>
                  </a:lnTo>
                  <a:lnTo>
                    <a:pt x="946" y="622"/>
                  </a:lnTo>
                  <a:lnTo>
                    <a:pt x="946" y="399"/>
                  </a:lnTo>
                  <a:close/>
                  <a:moveTo>
                    <a:pt x="950" y="93"/>
                  </a:moveTo>
                  <a:lnTo>
                    <a:pt x="75" y="229"/>
                  </a:lnTo>
                  <a:lnTo>
                    <a:pt x="75" y="432"/>
                  </a:lnTo>
                  <a:lnTo>
                    <a:pt x="946" y="318"/>
                  </a:lnTo>
                  <a:lnTo>
                    <a:pt x="950" y="93"/>
                  </a:lnTo>
                  <a:close/>
                  <a:moveTo>
                    <a:pt x="1034" y="0"/>
                  </a:moveTo>
                  <a:lnTo>
                    <a:pt x="1550" y="225"/>
                  </a:lnTo>
                  <a:lnTo>
                    <a:pt x="1533" y="2839"/>
                  </a:lnTo>
                  <a:lnTo>
                    <a:pt x="1013" y="3101"/>
                  </a:lnTo>
                  <a:lnTo>
                    <a:pt x="0" y="2903"/>
                  </a:lnTo>
                  <a:lnTo>
                    <a:pt x="7" y="170"/>
                  </a:lnTo>
                  <a:lnTo>
                    <a:pt x="10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2" name="Freeform 296"/>
            <p:cNvSpPr>
              <a:spLocks/>
            </p:cNvSpPr>
            <p:nvPr/>
          </p:nvSpPr>
          <p:spPr bwMode="auto">
            <a:xfrm>
              <a:off x="-2309" y="3112"/>
              <a:ext cx="1119" cy="603"/>
            </a:xfrm>
            <a:custGeom>
              <a:avLst/>
              <a:gdLst>
                <a:gd name="T0" fmla="*/ 1047 w 2239"/>
                <a:gd name="T1" fmla="*/ 0 h 1206"/>
                <a:gd name="T2" fmla="*/ 2239 w 2239"/>
                <a:gd name="T3" fmla="*/ 603 h 1206"/>
                <a:gd name="T4" fmla="*/ 1047 w 2239"/>
                <a:gd name="T5" fmla="*/ 1206 h 1206"/>
                <a:gd name="T6" fmla="*/ 1047 w 2239"/>
                <a:gd name="T7" fmla="*/ 967 h 1206"/>
                <a:gd name="T8" fmla="*/ 0 w 2239"/>
                <a:gd name="T9" fmla="*/ 967 h 1206"/>
                <a:gd name="T10" fmla="*/ 0 w 2239"/>
                <a:gd name="T11" fmla="*/ 239 h 1206"/>
                <a:gd name="T12" fmla="*/ 1047 w 2239"/>
                <a:gd name="T13" fmla="*/ 239 h 1206"/>
                <a:gd name="T14" fmla="*/ 1047 w 2239"/>
                <a:gd name="T15" fmla="*/ 0 h 1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9" h="1206">
                  <a:moveTo>
                    <a:pt x="1047" y="0"/>
                  </a:moveTo>
                  <a:lnTo>
                    <a:pt x="2239" y="603"/>
                  </a:lnTo>
                  <a:lnTo>
                    <a:pt x="1047" y="1206"/>
                  </a:lnTo>
                  <a:lnTo>
                    <a:pt x="1047" y="967"/>
                  </a:lnTo>
                  <a:lnTo>
                    <a:pt x="0" y="967"/>
                  </a:lnTo>
                  <a:lnTo>
                    <a:pt x="0" y="239"/>
                  </a:lnTo>
                  <a:lnTo>
                    <a:pt x="1047" y="239"/>
                  </a:lnTo>
                  <a:lnTo>
                    <a:pt x="10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3" name="Freeform 297"/>
            <p:cNvSpPr>
              <a:spLocks noEditPoints="1"/>
            </p:cNvSpPr>
            <p:nvPr/>
          </p:nvSpPr>
          <p:spPr bwMode="auto">
            <a:xfrm>
              <a:off x="-2335" y="3102"/>
              <a:ext cx="1139" cy="623"/>
            </a:xfrm>
            <a:custGeom>
              <a:avLst/>
              <a:gdLst>
                <a:gd name="T0" fmla="*/ 1072 w 2279"/>
                <a:gd name="T1" fmla="*/ 41 h 1247"/>
                <a:gd name="T2" fmla="*/ 1072 w 2279"/>
                <a:gd name="T3" fmla="*/ 273 h 1247"/>
                <a:gd name="T4" fmla="*/ 25 w 2279"/>
                <a:gd name="T5" fmla="*/ 273 h 1247"/>
                <a:gd name="T6" fmla="*/ 25 w 2279"/>
                <a:gd name="T7" fmla="*/ 975 h 1247"/>
                <a:gd name="T8" fmla="*/ 1072 w 2279"/>
                <a:gd name="T9" fmla="*/ 975 h 1247"/>
                <a:gd name="T10" fmla="*/ 1072 w 2279"/>
                <a:gd name="T11" fmla="*/ 1207 h 1247"/>
                <a:gd name="T12" fmla="*/ 2223 w 2279"/>
                <a:gd name="T13" fmla="*/ 624 h 1247"/>
                <a:gd name="T14" fmla="*/ 1072 w 2279"/>
                <a:gd name="T15" fmla="*/ 41 h 1247"/>
                <a:gd name="T16" fmla="*/ 1047 w 2279"/>
                <a:gd name="T17" fmla="*/ 0 h 1247"/>
                <a:gd name="T18" fmla="*/ 1066 w 2279"/>
                <a:gd name="T19" fmla="*/ 9 h 1247"/>
                <a:gd name="T20" fmla="*/ 2257 w 2279"/>
                <a:gd name="T21" fmla="*/ 612 h 1247"/>
                <a:gd name="T22" fmla="*/ 2279 w 2279"/>
                <a:gd name="T23" fmla="*/ 624 h 1247"/>
                <a:gd name="T24" fmla="*/ 2257 w 2279"/>
                <a:gd name="T25" fmla="*/ 635 h 1247"/>
                <a:gd name="T26" fmla="*/ 1066 w 2279"/>
                <a:gd name="T27" fmla="*/ 1238 h 1247"/>
                <a:gd name="T28" fmla="*/ 1047 w 2279"/>
                <a:gd name="T29" fmla="*/ 1247 h 1247"/>
                <a:gd name="T30" fmla="*/ 1047 w 2279"/>
                <a:gd name="T31" fmla="*/ 1001 h 1247"/>
                <a:gd name="T32" fmla="*/ 0 w 2279"/>
                <a:gd name="T33" fmla="*/ 1001 h 1247"/>
                <a:gd name="T34" fmla="*/ 0 w 2279"/>
                <a:gd name="T35" fmla="*/ 247 h 1247"/>
                <a:gd name="T36" fmla="*/ 1047 w 2279"/>
                <a:gd name="T37" fmla="*/ 247 h 1247"/>
                <a:gd name="T38" fmla="*/ 1047 w 2279"/>
                <a:gd name="T39"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79" h="1247">
                  <a:moveTo>
                    <a:pt x="1072" y="41"/>
                  </a:moveTo>
                  <a:lnTo>
                    <a:pt x="1072" y="273"/>
                  </a:lnTo>
                  <a:lnTo>
                    <a:pt x="25" y="273"/>
                  </a:lnTo>
                  <a:lnTo>
                    <a:pt x="25" y="975"/>
                  </a:lnTo>
                  <a:lnTo>
                    <a:pt x="1072" y="975"/>
                  </a:lnTo>
                  <a:lnTo>
                    <a:pt x="1072" y="1207"/>
                  </a:lnTo>
                  <a:lnTo>
                    <a:pt x="2223" y="624"/>
                  </a:lnTo>
                  <a:lnTo>
                    <a:pt x="1072" y="41"/>
                  </a:lnTo>
                  <a:close/>
                  <a:moveTo>
                    <a:pt x="1047" y="0"/>
                  </a:moveTo>
                  <a:lnTo>
                    <a:pt x="1066" y="9"/>
                  </a:lnTo>
                  <a:lnTo>
                    <a:pt x="2257" y="612"/>
                  </a:lnTo>
                  <a:lnTo>
                    <a:pt x="2279" y="624"/>
                  </a:lnTo>
                  <a:lnTo>
                    <a:pt x="2257" y="635"/>
                  </a:lnTo>
                  <a:lnTo>
                    <a:pt x="1066" y="1238"/>
                  </a:lnTo>
                  <a:lnTo>
                    <a:pt x="1047" y="1247"/>
                  </a:lnTo>
                  <a:lnTo>
                    <a:pt x="1047" y="1001"/>
                  </a:lnTo>
                  <a:lnTo>
                    <a:pt x="0" y="1001"/>
                  </a:lnTo>
                  <a:lnTo>
                    <a:pt x="0" y="247"/>
                  </a:lnTo>
                  <a:lnTo>
                    <a:pt x="1047" y="247"/>
                  </a:lnTo>
                  <a:lnTo>
                    <a:pt x="10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4" name="Freeform 298"/>
            <p:cNvSpPr>
              <a:spLocks noEditPoints="1"/>
            </p:cNvSpPr>
            <p:nvPr/>
          </p:nvSpPr>
          <p:spPr bwMode="auto">
            <a:xfrm>
              <a:off x="-2809" y="2626"/>
              <a:ext cx="775" cy="1551"/>
            </a:xfrm>
            <a:custGeom>
              <a:avLst/>
              <a:gdLst>
                <a:gd name="T0" fmla="*/ 68 w 1550"/>
                <a:gd name="T1" fmla="*/ 1861 h 3101"/>
                <a:gd name="T2" fmla="*/ 68 w 1550"/>
                <a:gd name="T3" fmla="*/ 2848 h 3101"/>
                <a:gd name="T4" fmla="*/ 930 w 1550"/>
                <a:gd name="T5" fmla="*/ 3007 h 3101"/>
                <a:gd name="T6" fmla="*/ 939 w 1550"/>
                <a:gd name="T7" fmla="*/ 1909 h 3101"/>
                <a:gd name="T8" fmla="*/ 68 w 1550"/>
                <a:gd name="T9" fmla="*/ 1861 h 3101"/>
                <a:gd name="T10" fmla="*/ 68 w 1550"/>
                <a:gd name="T11" fmla="*/ 1591 h 3101"/>
                <a:gd name="T12" fmla="*/ 68 w 1550"/>
                <a:gd name="T13" fmla="*/ 1790 h 3101"/>
                <a:gd name="T14" fmla="*/ 939 w 1550"/>
                <a:gd name="T15" fmla="*/ 1832 h 3101"/>
                <a:gd name="T16" fmla="*/ 939 w 1550"/>
                <a:gd name="T17" fmla="*/ 1607 h 3101"/>
                <a:gd name="T18" fmla="*/ 68 w 1550"/>
                <a:gd name="T19" fmla="*/ 1591 h 3101"/>
                <a:gd name="T20" fmla="*/ 942 w 1550"/>
                <a:gd name="T21" fmla="*/ 1303 h 3101"/>
                <a:gd name="T22" fmla="*/ 72 w 1550"/>
                <a:gd name="T23" fmla="*/ 1316 h 3101"/>
                <a:gd name="T24" fmla="*/ 68 w 1550"/>
                <a:gd name="T25" fmla="*/ 1519 h 3101"/>
                <a:gd name="T26" fmla="*/ 942 w 1550"/>
                <a:gd name="T27" fmla="*/ 1532 h 3101"/>
                <a:gd name="T28" fmla="*/ 942 w 1550"/>
                <a:gd name="T29" fmla="*/ 1303 h 3101"/>
                <a:gd name="T30" fmla="*/ 946 w 1550"/>
                <a:gd name="T31" fmla="*/ 1003 h 3101"/>
                <a:gd name="T32" fmla="*/ 72 w 1550"/>
                <a:gd name="T33" fmla="*/ 1045 h 3101"/>
                <a:gd name="T34" fmla="*/ 72 w 1550"/>
                <a:gd name="T35" fmla="*/ 1248 h 3101"/>
                <a:gd name="T36" fmla="*/ 942 w 1550"/>
                <a:gd name="T37" fmla="*/ 1226 h 3101"/>
                <a:gd name="T38" fmla="*/ 946 w 1550"/>
                <a:gd name="T39" fmla="*/ 1003 h 3101"/>
                <a:gd name="T40" fmla="*/ 946 w 1550"/>
                <a:gd name="T41" fmla="*/ 699 h 3101"/>
                <a:gd name="T42" fmla="*/ 72 w 1550"/>
                <a:gd name="T43" fmla="*/ 774 h 3101"/>
                <a:gd name="T44" fmla="*/ 72 w 1550"/>
                <a:gd name="T45" fmla="*/ 977 h 3101"/>
                <a:gd name="T46" fmla="*/ 946 w 1550"/>
                <a:gd name="T47" fmla="*/ 926 h 3101"/>
                <a:gd name="T48" fmla="*/ 946 w 1550"/>
                <a:gd name="T49" fmla="*/ 699 h 3101"/>
                <a:gd name="T50" fmla="*/ 946 w 1550"/>
                <a:gd name="T51" fmla="*/ 399 h 3101"/>
                <a:gd name="T52" fmla="*/ 77 w 1550"/>
                <a:gd name="T53" fmla="*/ 503 h 3101"/>
                <a:gd name="T54" fmla="*/ 77 w 1550"/>
                <a:gd name="T55" fmla="*/ 706 h 3101"/>
                <a:gd name="T56" fmla="*/ 946 w 1550"/>
                <a:gd name="T57" fmla="*/ 622 h 3101"/>
                <a:gd name="T58" fmla="*/ 946 w 1550"/>
                <a:gd name="T59" fmla="*/ 399 h 3101"/>
                <a:gd name="T60" fmla="*/ 951 w 1550"/>
                <a:gd name="T61" fmla="*/ 93 h 3101"/>
                <a:gd name="T62" fmla="*/ 77 w 1550"/>
                <a:gd name="T63" fmla="*/ 229 h 3101"/>
                <a:gd name="T64" fmla="*/ 77 w 1550"/>
                <a:gd name="T65" fmla="*/ 432 h 3101"/>
                <a:gd name="T66" fmla="*/ 946 w 1550"/>
                <a:gd name="T67" fmla="*/ 318 h 3101"/>
                <a:gd name="T68" fmla="*/ 951 w 1550"/>
                <a:gd name="T69" fmla="*/ 93 h 3101"/>
                <a:gd name="T70" fmla="*/ 1036 w 1550"/>
                <a:gd name="T71" fmla="*/ 0 h 3101"/>
                <a:gd name="T72" fmla="*/ 1550 w 1550"/>
                <a:gd name="T73" fmla="*/ 225 h 3101"/>
                <a:gd name="T74" fmla="*/ 1534 w 1550"/>
                <a:gd name="T75" fmla="*/ 2839 h 3101"/>
                <a:gd name="T76" fmla="*/ 1014 w 1550"/>
                <a:gd name="T77" fmla="*/ 3101 h 3101"/>
                <a:gd name="T78" fmla="*/ 0 w 1550"/>
                <a:gd name="T79" fmla="*/ 2903 h 3101"/>
                <a:gd name="T80" fmla="*/ 9 w 1550"/>
                <a:gd name="T81" fmla="*/ 170 h 3101"/>
                <a:gd name="T82" fmla="*/ 1036 w 1550"/>
                <a:gd name="T83" fmla="*/ 0 h 3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0" h="3101">
                  <a:moveTo>
                    <a:pt x="68" y="1861"/>
                  </a:moveTo>
                  <a:lnTo>
                    <a:pt x="68" y="2848"/>
                  </a:lnTo>
                  <a:lnTo>
                    <a:pt x="930" y="3007"/>
                  </a:lnTo>
                  <a:lnTo>
                    <a:pt x="939" y="1909"/>
                  </a:lnTo>
                  <a:lnTo>
                    <a:pt x="68" y="1861"/>
                  </a:lnTo>
                  <a:close/>
                  <a:moveTo>
                    <a:pt x="68" y="1591"/>
                  </a:moveTo>
                  <a:lnTo>
                    <a:pt x="68" y="1790"/>
                  </a:lnTo>
                  <a:lnTo>
                    <a:pt x="939" y="1832"/>
                  </a:lnTo>
                  <a:lnTo>
                    <a:pt x="939" y="1607"/>
                  </a:lnTo>
                  <a:lnTo>
                    <a:pt x="68" y="1591"/>
                  </a:lnTo>
                  <a:close/>
                  <a:moveTo>
                    <a:pt x="942" y="1303"/>
                  </a:moveTo>
                  <a:lnTo>
                    <a:pt x="72" y="1316"/>
                  </a:lnTo>
                  <a:lnTo>
                    <a:pt x="68" y="1519"/>
                  </a:lnTo>
                  <a:lnTo>
                    <a:pt x="942" y="1532"/>
                  </a:lnTo>
                  <a:lnTo>
                    <a:pt x="942" y="1303"/>
                  </a:lnTo>
                  <a:close/>
                  <a:moveTo>
                    <a:pt x="946" y="1003"/>
                  </a:moveTo>
                  <a:lnTo>
                    <a:pt x="72" y="1045"/>
                  </a:lnTo>
                  <a:lnTo>
                    <a:pt x="72" y="1248"/>
                  </a:lnTo>
                  <a:lnTo>
                    <a:pt x="942" y="1226"/>
                  </a:lnTo>
                  <a:lnTo>
                    <a:pt x="946" y="1003"/>
                  </a:lnTo>
                  <a:close/>
                  <a:moveTo>
                    <a:pt x="946" y="699"/>
                  </a:moveTo>
                  <a:lnTo>
                    <a:pt x="72" y="774"/>
                  </a:lnTo>
                  <a:lnTo>
                    <a:pt x="72" y="977"/>
                  </a:lnTo>
                  <a:lnTo>
                    <a:pt x="946" y="926"/>
                  </a:lnTo>
                  <a:lnTo>
                    <a:pt x="946" y="699"/>
                  </a:lnTo>
                  <a:close/>
                  <a:moveTo>
                    <a:pt x="946" y="399"/>
                  </a:moveTo>
                  <a:lnTo>
                    <a:pt x="77" y="503"/>
                  </a:lnTo>
                  <a:lnTo>
                    <a:pt x="77" y="706"/>
                  </a:lnTo>
                  <a:lnTo>
                    <a:pt x="946" y="622"/>
                  </a:lnTo>
                  <a:lnTo>
                    <a:pt x="946" y="399"/>
                  </a:lnTo>
                  <a:close/>
                  <a:moveTo>
                    <a:pt x="951" y="93"/>
                  </a:moveTo>
                  <a:lnTo>
                    <a:pt x="77" y="229"/>
                  </a:lnTo>
                  <a:lnTo>
                    <a:pt x="77" y="432"/>
                  </a:lnTo>
                  <a:lnTo>
                    <a:pt x="946" y="318"/>
                  </a:lnTo>
                  <a:lnTo>
                    <a:pt x="951" y="93"/>
                  </a:lnTo>
                  <a:close/>
                  <a:moveTo>
                    <a:pt x="1036" y="0"/>
                  </a:moveTo>
                  <a:lnTo>
                    <a:pt x="1550" y="225"/>
                  </a:lnTo>
                  <a:lnTo>
                    <a:pt x="1534" y="2839"/>
                  </a:lnTo>
                  <a:lnTo>
                    <a:pt x="1014" y="3101"/>
                  </a:lnTo>
                  <a:lnTo>
                    <a:pt x="0" y="2903"/>
                  </a:lnTo>
                  <a:lnTo>
                    <a:pt x="9" y="170"/>
                  </a:lnTo>
                  <a:lnTo>
                    <a:pt x="10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grpSp>
      <p:grpSp>
        <p:nvGrpSpPr>
          <p:cNvPr id="74" name="Group 4"/>
          <p:cNvGrpSpPr>
            <a:grpSpLocks noChangeAspect="1"/>
          </p:cNvGrpSpPr>
          <p:nvPr/>
        </p:nvGrpSpPr>
        <p:grpSpPr bwMode="auto">
          <a:xfrm>
            <a:off x="4612515" y="2263515"/>
            <a:ext cx="579146" cy="644577"/>
            <a:chOff x="212" y="877"/>
            <a:chExt cx="1726" cy="1921"/>
          </a:xfrm>
        </p:grpSpPr>
        <p:grpSp>
          <p:nvGrpSpPr>
            <p:cNvPr id="75" name="Group 205"/>
            <p:cNvGrpSpPr>
              <a:grpSpLocks/>
            </p:cNvGrpSpPr>
            <p:nvPr/>
          </p:nvGrpSpPr>
          <p:grpSpPr bwMode="auto">
            <a:xfrm>
              <a:off x="763" y="877"/>
              <a:ext cx="1175" cy="1737"/>
              <a:chOff x="763" y="877"/>
              <a:chExt cx="1175" cy="1737"/>
            </a:xfrm>
          </p:grpSpPr>
          <p:sp>
            <p:nvSpPr>
              <p:cNvPr id="422" name="Freeform 6"/>
              <p:cNvSpPr>
                <a:spLocks noEditPoints="1"/>
              </p:cNvSpPr>
              <p:nvPr/>
            </p:nvSpPr>
            <p:spPr bwMode="auto">
              <a:xfrm>
                <a:off x="763" y="877"/>
                <a:ext cx="1175" cy="1737"/>
              </a:xfrm>
              <a:custGeom>
                <a:avLst/>
                <a:gdLst>
                  <a:gd name="T0" fmla="*/ 250 w 2350"/>
                  <a:gd name="T1" fmla="*/ 3304 h 3475"/>
                  <a:gd name="T2" fmla="*/ 975 w 2350"/>
                  <a:gd name="T3" fmla="*/ 3380 h 3475"/>
                  <a:gd name="T4" fmla="*/ 1822 w 2350"/>
                  <a:gd name="T5" fmla="*/ 3350 h 3475"/>
                  <a:gd name="T6" fmla="*/ 2312 w 2350"/>
                  <a:gd name="T7" fmla="*/ 3230 h 3475"/>
                  <a:gd name="T8" fmla="*/ 2248 w 2350"/>
                  <a:gd name="T9" fmla="*/ 3355 h 3475"/>
                  <a:gd name="T10" fmla="*/ 1654 w 2350"/>
                  <a:gd name="T11" fmla="*/ 3457 h 3475"/>
                  <a:gd name="T12" fmla="*/ 786 w 2350"/>
                  <a:gd name="T13" fmla="*/ 3463 h 3475"/>
                  <a:gd name="T14" fmla="*/ 145 w 2350"/>
                  <a:gd name="T15" fmla="*/ 3369 h 3475"/>
                  <a:gd name="T16" fmla="*/ 5 w 2350"/>
                  <a:gd name="T17" fmla="*/ 2319 h 3475"/>
                  <a:gd name="T18" fmla="*/ 379 w 2350"/>
                  <a:gd name="T19" fmla="*/ 2451 h 3475"/>
                  <a:gd name="T20" fmla="*/ 1176 w 2350"/>
                  <a:gd name="T21" fmla="*/ 2505 h 3475"/>
                  <a:gd name="T22" fmla="*/ 1971 w 2350"/>
                  <a:gd name="T23" fmla="*/ 2451 h 3475"/>
                  <a:gd name="T24" fmla="*/ 2346 w 2350"/>
                  <a:gd name="T25" fmla="*/ 2319 h 3475"/>
                  <a:gd name="T26" fmla="*/ 2350 w 2350"/>
                  <a:gd name="T27" fmla="*/ 2353 h 3475"/>
                  <a:gd name="T28" fmla="*/ 2346 w 2350"/>
                  <a:gd name="T29" fmla="*/ 2963 h 3475"/>
                  <a:gd name="T30" fmla="*/ 2251 w 2350"/>
                  <a:gd name="T31" fmla="*/ 3138 h 3475"/>
                  <a:gd name="T32" fmla="*/ 1673 w 2350"/>
                  <a:gd name="T33" fmla="*/ 3276 h 3475"/>
                  <a:gd name="T34" fmla="*/ 771 w 2350"/>
                  <a:gd name="T35" fmla="*/ 3282 h 3475"/>
                  <a:gd name="T36" fmla="*/ 121 w 2350"/>
                  <a:gd name="T37" fmla="*/ 3181 h 3475"/>
                  <a:gd name="T38" fmla="*/ 96 w 2350"/>
                  <a:gd name="T39" fmla="*/ 3132 h 3475"/>
                  <a:gd name="T40" fmla="*/ 0 w 2350"/>
                  <a:gd name="T41" fmla="*/ 2930 h 3475"/>
                  <a:gd name="T42" fmla="*/ 67 w 2350"/>
                  <a:gd name="T43" fmla="*/ 1487 h 3475"/>
                  <a:gd name="T44" fmla="*/ 610 w 2350"/>
                  <a:gd name="T45" fmla="*/ 1598 h 3475"/>
                  <a:gd name="T46" fmla="*/ 1472 w 2350"/>
                  <a:gd name="T47" fmla="*/ 1616 h 3475"/>
                  <a:gd name="T48" fmla="*/ 2156 w 2350"/>
                  <a:gd name="T49" fmla="*/ 1531 h 3475"/>
                  <a:gd name="T50" fmla="*/ 2350 w 2350"/>
                  <a:gd name="T51" fmla="*/ 1420 h 3475"/>
                  <a:gd name="T52" fmla="*/ 2350 w 2350"/>
                  <a:gd name="T53" fmla="*/ 1542 h 3475"/>
                  <a:gd name="T54" fmla="*/ 2332 w 2350"/>
                  <a:gd name="T55" fmla="*/ 2107 h 3475"/>
                  <a:gd name="T56" fmla="*/ 2125 w 2350"/>
                  <a:gd name="T57" fmla="*/ 2329 h 3475"/>
                  <a:gd name="T58" fmla="*/ 1383 w 2350"/>
                  <a:gd name="T59" fmla="*/ 2410 h 3475"/>
                  <a:gd name="T60" fmla="*/ 506 w 2350"/>
                  <a:gd name="T61" fmla="*/ 2376 h 3475"/>
                  <a:gd name="T62" fmla="*/ 121 w 2350"/>
                  <a:gd name="T63" fmla="*/ 2297 h 3475"/>
                  <a:gd name="T64" fmla="*/ 60 w 2350"/>
                  <a:gd name="T65" fmla="*/ 2183 h 3475"/>
                  <a:gd name="T66" fmla="*/ 0 w 2350"/>
                  <a:gd name="T67" fmla="*/ 1951 h 3475"/>
                  <a:gd name="T68" fmla="*/ 195 w 2350"/>
                  <a:gd name="T69" fmla="*/ 558 h 3475"/>
                  <a:gd name="T70" fmla="*/ 878 w 2350"/>
                  <a:gd name="T71" fmla="*/ 643 h 3475"/>
                  <a:gd name="T72" fmla="*/ 1740 w 2350"/>
                  <a:gd name="T73" fmla="*/ 624 h 3475"/>
                  <a:gd name="T74" fmla="*/ 2284 w 2350"/>
                  <a:gd name="T75" fmla="*/ 512 h 3475"/>
                  <a:gd name="T76" fmla="*/ 2350 w 2350"/>
                  <a:gd name="T77" fmla="*/ 565 h 3475"/>
                  <a:gd name="T78" fmla="*/ 2350 w 2350"/>
                  <a:gd name="T79" fmla="*/ 1191 h 3475"/>
                  <a:gd name="T80" fmla="*/ 2324 w 2350"/>
                  <a:gd name="T81" fmla="*/ 1240 h 3475"/>
                  <a:gd name="T82" fmla="*/ 2065 w 2350"/>
                  <a:gd name="T83" fmla="*/ 1460 h 3475"/>
                  <a:gd name="T84" fmla="*/ 1281 w 2350"/>
                  <a:gd name="T85" fmla="*/ 1531 h 3475"/>
                  <a:gd name="T86" fmla="*/ 427 w 2350"/>
                  <a:gd name="T87" fmla="*/ 1485 h 3475"/>
                  <a:gd name="T88" fmla="*/ 119 w 2350"/>
                  <a:gd name="T89" fmla="*/ 1412 h 3475"/>
                  <a:gd name="T90" fmla="*/ 43 w 2350"/>
                  <a:gd name="T91" fmla="*/ 1269 h 3475"/>
                  <a:gd name="T92" fmla="*/ 0 w 2350"/>
                  <a:gd name="T93" fmla="*/ 846 h 3475"/>
                  <a:gd name="T94" fmla="*/ 1620 w 2350"/>
                  <a:gd name="T95" fmla="*/ 32 h 3475"/>
                  <a:gd name="T96" fmla="*/ 1803 w 2350"/>
                  <a:gd name="T97" fmla="*/ 111 h 3475"/>
                  <a:gd name="T98" fmla="*/ 2072 w 2350"/>
                  <a:gd name="T99" fmla="*/ 223 h 3475"/>
                  <a:gd name="T100" fmla="*/ 2350 w 2350"/>
                  <a:gd name="T101" fmla="*/ 356 h 3475"/>
                  <a:gd name="T102" fmla="*/ 2039 w 2350"/>
                  <a:gd name="T103" fmla="*/ 492 h 3475"/>
                  <a:gd name="T104" fmla="*/ 1276 w 2350"/>
                  <a:gd name="T105" fmla="*/ 558 h 3475"/>
                  <a:gd name="T106" fmla="*/ 451 w 2350"/>
                  <a:gd name="T107" fmla="*/ 516 h 3475"/>
                  <a:gd name="T108" fmla="*/ 18 w 2350"/>
                  <a:gd name="T109" fmla="*/ 390 h 3475"/>
                  <a:gd name="T110" fmla="*/ 174 w 2350"/>
                  <a:gd name="T111" fmla="*/ 248 h 3475"/>
                  <a:gd name="T112" fmla="*/ 563 w 2350"/>
                  <a:gd name="T113" fmla="*/ 84 h 3475"/>
                  <a:gd name="T114" fmla="*/ 964 w 2350"/>
                  <a:gd name="T115" fmla="*/ 7 h 3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50" h="3475">
                    <a:moveTo>
                      <a:pt x="0" y="3177"/>
                    </a:moveTo>
                    <a:lnTo>
                      <a:pt x="5" y="3195"/>
                    </a:lnTo>
                    <a:lnTo>
                      <a:pt x="18" y="3212"/>
                    </a:lnTo>
                    <a:lnTo>
                      <a:pt x="39" y="3230"/>
                    </a:lnTo>
                    <a:lnTo>
                      <a:pt x="67" y="3246"/>
                    </a:lnTo>
                    <a:lnTo>
                      <a:pt x="103" y="3261"/>
                    </a:lnTo>
                    <a:lnTo>
                      <a:pt x="145" y="3276"/>
                    </a:lnTo>
                    <a:lnTo>
                      <a:pt x="195" y="3292"/>
                    </a:lnTo>
                    <a:lnTo>
                      <a:pt x="250" y="3304"/>
                    </a:lnTo>
                    <a:lnTo>
                      <a:pt x="311" y="3317"/>
                    </a:lnTo>
                    <a:lnTo>
                      <a:pt x="379" y="3329"/>
                    </a:lnTo>
                    <a:lnTo>
                      <a:pt x="451" y="3339"/>
                    </a:lnTo>
                    <a:lnTo>
                      <a:pt x="528" y="3350"/>
                    </a:lnTo>
                    <a:lnTo>
                      <a:pt x="610" y="3358"/>
                    </a:lnTo>
                    <a:lnTo>
                      <a:pt x="696" y="3365"/>
                    </a:lnTo>
                    <a:lnTo>
                      <a:pt x="786" y="3372"/>
                    </a:lnTo>
                    <a:lnTo>
                      <a:pt x="878" y="3377"/>
                    </a:lnTo>
                    <a:lnTo>
                      <a:pt x="975" y="3380"/>
                    </a:lnTo>
                    <a:lnTo>
                      <a:pt x="1074" y="3383"/>
                    </a:lnTo>
                    <a:lnTo>
                      <a:pt x="1176" y="3384"/>
                    </a:lnTo>
                    <a:lnTo>
                      <a:pt x="1276" y="3383"/>
                    </a:lnTo>
                    <a:lnTo>
                      <a:pt x="1375" y="3380"/>
                    </a:lnTo>
                    <a:lnTo>
                      <a:pt x="1472" y="3377"/>
                    </a:lnTo>
                    <a:lnTo>
                      <a:pt x="1564" y="3372"/>
                    </a:lnTo>
                    <a:lnTo>
                      <a:pt x="1654" y="3365"/>
                    </a:lnTo>
                    <a:lnTo>
                      <a:pt x="1740" y="3358"/>
                    </a:lnTo>
                    <a:lnTo>
                      <a:pt x="1822" y="3350"/>
                    </a:lnTo>
                    <a:lnTo>
                      <a:pt x="1899" y="3339"/>
                    </a:lnTo>
                    <a:lnTo>
                      <a:pt x="1971" y="3329"/>
                    </a:lnTo>
                    <a:lnTo>
                      <a:pt x="2039" y="3317"/>
                    </a:lnTo>
                    <a:lnTo>
                      <a:pt x="2101" y="3304"/>
                    </a:lnTo>
                    <a:lnTo>
                      <a:pt x="2156" y="3292"/>
                    </a:lnTo>
                    <a:lnTo>
                      <a:pt x="2206" y="3276"/>
                    </a:lnTo>
                    <a:lnTo>
                      <a:pt x="2248" y="3261"/>
                    </a:lnTo>
                    <a:lnTo>
                      <a:pt x="2284" y="3246"/>
                    </a:lnTo>
                    <a:lnTo>
                      <a:pt x="2312" y="3230"/>
                    </a:lnTo>
                    <a:lnTo>
                      <a:pt x="2333" y="3212"/>
                    </a:lnTo>
                    <a:lnTo>
                      <a:pt x="2346" y="3195"/>
                    </a:lnTo>
                    <a:lnTo>
                      <a:pt x="2350" y="3177"/>
                    </a:lnTo>
                    <a:lnTo>
                      <a:pt x="2350" y="3272"/>
                    </a:lnTo>
                    <a:lnTo>
                      <a:pt x="2346" y="3289"/>
                    </a:lnTo>
                    <a:lnTo>
                      <a:pt x="2333" y="3307"/>
                    </a:lnTo>
                    <a:lnTo>
                      <a:pt x="2312" y="3323"/>
                    </a:lnTo>
                    <a:lnTo>
                      <a:pt x="2284" y="3339"/>
                    </a:lnTo>
                    <a:lnTo>
                      <a:pt x="2248" y="3355"/>
                    </a:lnTo>
                    <a:lnTo>
                      <a:pt x="2206" y="3369"/>
                    </a:lnTo>
                    <a:lnTo>
                      <a:pt x="2156" y="3384"/>
                    </a:lnTo>
                    <a:lnTo>
                      <a:pt x="2101" y="3396"/>
                    </a:lnTo>
                    <a:lnTo>
                      <a:pt x="2039" y="3409"/>
                    </a:lnTo>
                    <a:lnTo>
                      <a:pt x="1971" y="3421"/>
                    </a:lnTo>
                    <a:lnTo>
                      <a:pt x="1899" y="3431"/>
                    </a:lnTo>
                    <a:lnTo>
                      <a:pt x="1822" y="3441"/>
                    </a:lnTo>
                    <a:lnTo>
                      <a:pt x="1740" y="3449"/>
                    </a:lnTo>
                    <a:lnTo>
                      <a:pt x="1654" y="3457"/>
                    </a:lnTo>
                    <a:lnTo>
                      <a:pt x="1564" y="3463"/>
                    </a:lnTo>
                    <a:lnTo>
                      <a:pt x="1472" y="3468"/>
                    </a:lnTo>
                    <a:lnTo>
                      <a:pt x="1375" y="3471"/>
                    </a:lnTo>
                    <a:lnTo>
                      <a:pt x="1276" y="3473"/>
                    </a:lnTo>
                    <a:lnTo>
                      <a:pt x="1176" y="3475"/>
                    </a:lnTo>
                    <a:lnTo>
                      <a:pt x="1074" y="3473"/>
                    </a:lnTo>
                    <a:lnTo>
                      <a:pt x="975" y="3471"/>
                    </a:lnTo>
                    <a:lnTo>
                      <a:pt x="878" y="3468"/>
                    </a:lnTo>
                    <a:lnTo>
                      <a:pt x="786" y="3463"/>
                    </a:lnTo>
                    <a:lnTo>
                      <a:pt x="696" y="3457"/>
                    </a:lnTo>
                    <a:lnTo>
                      <a:pt x="610" y="3449"/>
                    </a:lnTo>
                    <a:lnTo>
                      <a:pt x="528" y="3441"/>
                    </a:lnTo>
                    <a:lnTo>
                      <a:pt x="451" y="3431"/>
                    </a:lnTo>
                    <a:lnTo>
                      <a:pt x="379" y="3421"/>
                    </a:lnTo>
                    <a:lnTo>
                      <a:pt x="311" y="3409"/>
                    </a:lnTo>
                    <a:lnTo>
                      <a:pt x="250" y="3396"/>
                    </a:lnTo>
                    <a:lnTo>
                      <a:pt x="195" y="3384"/>
                    </a:lnTo>
                    <a:lnTo>
                      <a:pt x="145" y="3369"/>
                    </a:lnTo>
                    <a:lnTo>
                      <a:pt x="103" y="3355"/>
                    </a:lnTo>
                    <a:lnTo>
                      <a:pt x="67" y="3339"/>
                    </a:lnTo>
                    <a:lnTo>
                      <a:pt x="39" y="3323"/>
                    </a:lnTo>
                    <a:lnTo>
                      <a:pt x="18" y="3307"/>
                    </a:lnTo>
                    <a:lnTo>
                      <a:pt x="5" y="3289"/>
                    </a:lnTo>
                    <a:lnTo>
                      <a:pt x="0" y="3272"/>
                    </a:lnTo>
                    <a:lnTo>
                      <a:pt x="0" y="3177"/>
                    </a:lnTo>
                    <a:close/>
                    <a:moveTo>
                      <a:pt x="0" y="2302"/>
                    </a:moveTo>
                    <a:lnTo>
                      <a:pt x="5" y="2319"/>
                    </a:lnTo>
                    <a:lnTo>
                      <a:pt x="18" y="2337"/>
                    </a:lnTo>
                    <a:lnTo>
                      <a:pt x="39" y="2353"/>
                    </a:lnTo>
                    <a:lnTo>
                      <a:pt x="67" y="2369"/>
                    </a:lnTo>
                    <a:lnTo>
                      <a:pt x="103" y="2385"/>
                    </a:lnTo>
                    <a:lnTo>
                      <a:pt x="145" y="2400"/>
                    </a:lnTo>
                    <a:lnTo>
                      <a:pt x="195" y="2414"/>
                    </a:lnTo>
                    <a:lnTo>
                      <a:pt x="250" y="2427"/>
                    </a:lnTo>
                    <a:lnTo>
                      <a:pt x="311" y="2439"/>
                    </a:lnTo>
                    <a:lnTo>
                      <a:pt x="379" y="2451"/>
                    </a:lnTo>
                    <a:lnTo>
                      <a:pt x="451" y="2462"/>
                    </a:lnTo>
                    <a:lnTo>
                      <a:pt x="528" y="2471"/>
                    </a:lnTo>
                    <a:lnTo>
                      <a:pt x="610" y="2480"/>
                    </a:lnTo>
                    <a:lnTo>
                      <a:pt x="696" y="2487"/>
                    </a:lnTo>
                    <a:lnTo>
                      <a:pt x="786" y="2493"/>
                    </a:lnTo>
                    <a:lnTo>
                      <a:pt x="878" y="2498"/>
                    </a:lnTo>
                    <a:lnTo>
                      <a:pt x="975" y="2502"/>
                    </a:lnTo>
                    <a:lnTo>
                      <a:pt x="1074" y="2503"/>
                    </a:lnTo>
                    <a:lnTo>
                      <a:pt x="1176" y="2505"/>
                    </a:lnTo>
                    <a:lnTo>
                      <a:pt x="1276" y="2503"/>
                    </a:lnTo>
                    <a:lnTo>
                      <a:pt x="1375" y="2502"/>
                    </a:lnTo>
                    <a:lnTo>
                      <a:pt x="1472" y="2498"/>
                    </a:lnTo>
                    <a:lnTo>
                      <a:pt x="1564" y="2493"/>
                    </a:lnTo>
                    <a:lnTo>
                      <a:pt x="1654" y="2487"/>
                    </a:lnTo>
                    <a:lnTo>
                      <a:pt x="1740" y="2480"/>
                    </a:lnTo>
                    <a:lnTo>
                      <a:pt x="1822" y="2471"/>
                    </a:lnTo>
                    <a:lnTo>
                      <a:pt x="1899" y="2462"/>
                    </a:lnTo>
                    <a:lnTo>
                      <a:pt x="1971" y="2451"/>
                    </a:lnTo>
                    <a:lnTo>
                      <a:pt x="2039" y="2439"/>
                    </a:lnTo>
                    <a:lnTo>
                      <a:pt x="2101" y="2427"/>
                    </a:lnTo>
                    <a:lnTo>
                      <a:pt x="2156" y="2414"/>
                    </a:lnTo>
                    <a:lnTo>
                      <a:pt x="2206" y="2400"/>
                    </a:lnTo>
                    <a:lnTo>
                      <a:pt x="2248" y="2385"/>
                    </a:lnTo>
                    <a:lnTo>
                      <a:pt x="2284" y="2369"/>
                    </a:lnTo>
                    <a:lnTo>
                      <a:pt x="2312" y="2353"/>
                    </a:lnTo>
                    <a:lnTo>
                      <a:pt x="2333" y="2337"/>
                    </a:lnTo>
                    <a:lnTo>
                      <a:pt x="2346" y="2319"/>
                    </a:lnTo>
                    <a:lnTo>
                      <a:pt x="2350" y="2302"/>
                    </a:lnTo>
                    <a:lnTo>
                      <a:pt x="2350" y="2302"/>
                    </a:lnTo>
                    <a:lnTo>
                      <a:pt x="2350" y="2303"/>
                    </a:lnTo>
                    <a:lnTo>
                      <a:pt x="2350" y="2304"/>
                    </a:lnTo>
                    <a:lnTo>
                      <a:pt x="2350" y="2311"/>
                    </a:lnTo>
                    <a:lnTo>
                      <a:pt x="2350" y="2317"/>
                    </a:lnTo>
                    <a:lnTo>
                      <a:pt x="2350" y="2326"/>
                    </a:lnTo>
                    <a:lnTo>
                      <a:pt x="2350" y="2338"/>
                    </a:lnTo>
                    <a:lnTo>
                      <a:pt x="2350" y="2353"/>
                    </a:lnTo>
                    <a:lnTo>
                      <a:pt x="2350" y="2373"/>
                    </a:lnTo>
                    <a:lnTo>
                      <a:pt x="2350" y="2396"/>
                    </a:lnTo>
                    <a:lnTo>
                      <a:pt x="2350" y="2424"/>
                    </a:lnTo>
                    <a:lnTo>
                      <a:pt x="2350" y="2955"/>
                    </a:lnTo>
                    <a:lnTo>
                      <a:pt x="2350" y="2955"/>
                    </a:lnTo>
                    <a:lnTo>
                      <a:pt x="2350" y="2955"/>
                    </a:lnTo>
                    <a:lnTo>
                      <a:pt x="2349" y="2956"/>
                    </a:lnTo>
                    <a:lnTo>
                      <a:pt x="2348" y="2958"/>
                    </a:lnTo>
                    <a:lnTo>
                      <a:pt x="2346" y="2963"/>
                    </a:lnTo>
                    <a:lnTo>
                      <a:pt x="2342" y="2969"/>
                    </a:lnTo>
                    <a:lnTo>
                      <a:pt x="2338" y="2977"/>
                    </a:lnTo>
                    <a:lnTo>
                      <a:pt x="2332" y="2988"/>
                    </a:lnTo>
                    <a:lnTo>
                      <a:pt x="2324" y="3002"/>
                    </a:lnTo>
                    <a:lnTo>
                      <a:pt x="2314" y="3021"/>
                    </a:lnTo>
                    <a:lnTo>
                      <a:pt x="2303" y="3043"/>
                    </a:lnTo>
                    <a:lnTo>
                      <a:pt x="2289" y="3070"/>
                    </a:lnTo>
                    <a:lnTo>
                      <a:pt x="2271" y="3102"/>
                    </a:lnTo>
                    <a:lnTo>
                      <a:pt x="2251" y="3138"/>
                    </a:lnTo>
                    <a:lnTo>
                      <a:pt x="2229" y="3181"/>
                    </a:lnTo>
                    <a:lnTo>
                      <a:pt x="2181" y="3196"/>
                    </a:lnTo>
                    <a:lnTo>
                      <a:pt x="2125" y="3210"/>
                    </a:lnTo>
                    <a:lnTo>
                      <a:pt x="2065" y="3224"/>
                    </a:lnTo>
                    <a:lnTo>
                      <a:pt x="1997" y="3237"/>
                    </a:lnTo>
                    <a:lnTo>
                      <a:pt x="1923" y="3248"/>
                    </a:lnTo>
                    <a:lnTo>
                      <a:pt x="1844" y="3259"/>
                    </a:lnTo>
                    <a:lnTo>
                      <a:pt x="1761" y="3268"/>
                    </a:lnTo>
                    <a:lnTo>
                      <a:pt x="1673" y="3276"/>
                    </a:lnTo>
                    <a:lnTo>
                      <a:pt x="1579" y="3282"/>
                    </a:lnTo>
                    <a:lnTo>
                      <a:pt x="1484" y="3288"/>
                    </a:lnTo>
                    <a:lnTo>
                      <a:pt x="1383" y="3292"/>
                    </a:lnTo>
                    <a:lnTo>
                      <a:pt x="1281" y="3295"/>
                    </a:lnTo>
                    <a:lnTo>
                      <a:pt x="1176" y="3295"/>
                    </a:lnTo>
                    <a:lnTo>
                      <a:pt x="1070" y="3295"/>
                    </a:lnTo>
                    <a:lnTo>
                      <a:pt x="967" y="3292"/>
                    </a:lnTo>
                    <a:lnTo>
                      <a:pt x="867" y="3288"/>
                    </a:lnTo>
                    <a:lnTo>
                      <a:pt x="771" y="3282"/>
                    </a:lnTo>
                    <a:lnTo>
                      <a:pt x="678" y="3276"/>
                    </a:lnTo>
                    <a:lnTo>
                      <a:pt x="590" y="3268"/>
                    </a:lnTo>
                    <a:lnTo>
                      <a:pt x="506" y="3259"/>
                    </a:lnTo>
                    <a:lnTo>
                      <a:pt x="427" y="3248"/>
                    </a:lnTo>
                    <a:lnTo>
                      <a:pt x="353" y="3237"/>
                    </a:lnTo>
                    <a:lnTo>
                      <a:pt x="286" y="3224"/>
                    </a:lnTo>
                    <a:lnTo>
                      <a:pt x="225" y="3210"/>
                    </a:lnTo>
                    <a:lnTo>
                      <a:pt x="170" y="3196"/>
                    </a:lnTo>
                    <a:lnTo>
                      <a:pt x="121" y="3181"/>
                    </a:lnTo>
                    <a:lnTo>
                      <a:pt x="121" y="3181"/>
                    </a:lnTo>
                    <a:lnTo>
                      <a:pt x="121" y="3180"/>
                    </a:lnTo>
                    <a:lnTo>
                      <a:pt x="121" y="3178"/>
                    </a:lnTo>
                    <a:lnTo>
                      <a:pt x="119" y="3176"/>
                    </a:lnTo>
                    <a:lnTo>
                      <a:pt x="118" y="3173"/>
                    </a:lnTo>
                    <a:lnTo>
                      <a:pt x="114" y="3166"/>
                    </a:lnTo>
                    <a:lnTo>
                      <a:pt x="110" y="3158"/>
                    </a:lnTo>
                    <a:lnTo>
                      <a:pt x="104" y="3146"/>
                    </a:lnTo>
                    <a:lnTo>
                      <a:pt x="96" y="3132"/>
                    </a:lnTo>
                    <a:lnTo>
                      <a:pt x="86" y="3113"/>
                    </a:lnTo>
                    <a:lnTo>
                      <a:pt x="74" y="3091"/>
                    </a:lnTo>
                    <a:lnTo>
                      <a:pt x="60" y="3064"/>
                    </a:lnTo>
                    <a:lnTo>
                      <a:pt x="43" y="3033"/>
                    </a:lnTo>
                    <a:lnTo>
                      <a:pt x="23" y="2997"/>
                    </a:lnTo>
                    <a:lnTo>
                      <a:pt x="0" y="2955"/>
                    </a:lnTo>
                    <a:lnTo>
                      <a:pt x="0" y="2945"/>
                    </a:lnTo>
                    <a:lnTo>
                      <a:pt x="0" y="2938"/>
                    </a:lnTo>
                    <a:lnTo>
                      <a:pt x="0" y="2930"/>
                    </a:lnTo>
                    <a:lnTo>
                      <a:pt x="0" y="2884"/>
                    </a:lnTo>
                    <a:lnTo>
                      <a:pt x="0" y="2860"/>
                    </a:lnTo>
                    <a:lnTo>
                      <a:pt x="0" y="2832"/>
                    </a:lnTo>
                    <a:lnTo>
                      <a:pt x="0" y="2302"/>
                    </a:lnTo>
                    <a:close/>
                    <a:moveTo>
                      <a:pt x="0" y="1420"/>
                    </a:moveTo>
                    <a:lnTo>
                      <a:pt x="5" y="1438"/>
                    </a:lnTo>
                    <a:lnTo>
                      <a:pt x="18" y="1454"/>
                    </a:lnTo>
                    <a:lnTo>
                      <a:pt x="39" y="1471"/>
                    </a:lnTo>
                    <a:lnTo>
                      <a:pt x="67" y="1487"/>
                    </a:lnTo>
                    <a:lnTo>
                      <a:pt x="103" y="1502"/>
                    </a:lnTo>
                    <a:lnTo>
                      <a:pt x="145" y="1517"/>
                    </a:lnTo>
                    <a:lnTo>
                      <a:pt x="195" y="1531"/>
                    </a:lnTo>
                    <a:lnTo>
                      <a:pt x="250" y="1545"/>
                    </a:lnTo>
                    <a:lnTo>
                      <a:pt x="311" y="1557"/>
                    </a:lnTo>
                    <a:lnTo>
                      <a:pt x="379" y="1569"/>
                    </a:lnTo>
                    <a:lnTo>
                      <a:pt x="451" y="1580"/>
                    </a:lnTo>
                    <a:lnTo>
                      <a:pt x="528" y="1589"/>
                    </a:lnTo>
                    <a:lnTo>
                      <a:pt x="610" y="1598"/>
                    </a:lnTo>
                    <a:lnTo>
                      <a:pt x="696" y="1605"/>
                    </a:lnTo>
                    <a:lnTo>
                      <a:pt x="786" y="1612"/>
                    </a:lnTo>
                    <a:lnTo>
                      <a:pt x="878" y="1616"/>
                    </a:lnTo>
                    <a:lnTo>
                      <a:pt x="975" y="1620"/>
                    </a:lnTo>
                    <a:lnTo>
                      <a:pt x="1074" y="1622"/>
                    </a:lnTo>
                    <a:lnTo>
                      <a:pt x="1176" y="1623"/>
                    </a:lnTo>
                    <a:lnTo>
                      <a:pt x="1276" y="1622"/>
                    </a:lnTo>
                    <a:lnTo>
                      <a:pt x="1375" y="1620"/>
                    </a:lnTo>
                    <a:lnTo>
                      <a:pt x="1472" y="1616"/>
                    </a:lnTo>
                    <a:lnTo>
                      <a:pt x="1564" y="1612"/>
                    </a:lnTo>
                    <a:lnTo>
                      <a:pt x="1654" y="1605"/>
                    </a:lnTo>
                    <a:lnTo>
                      <a:pt x="1740" y="1598"/>
                    </a:lnTo>
                    <a:lnTo>
                      <a:pt x="1822" y="1589"/>
                    </a:lnTo>
                    <a:lnTo>
                      <a:pt x="1899" y="1580"/>
                    </a:lnTo>
                    <a:lnTo>
                      <a:pt x="1971" y="1569"/>
                    </a:lnTo>
                    <a:lnTo>
                      <a:pt x="2039" y="1557"/>
                    </a:lnTo>
                    <a:lnTo>
                      <a:pt x="2101" y="1545"/>
                    </a:lnTo>
                    <a:lnTo>
                      <a:pt x="2156" y="1531"/>
                    </a:lnTo>
                    <a:lnTo>
                      <a:pt x="2206" y="1517"/>
                    </a:lnTo>
                    <a:lnTo>
                      <a:pt x="2248" y="1502"/>
                    </a:lnTo>
                    <a:lnTo>
                      <a:pt x="2284" y="1487"/>
                    </a:lnTo>
                    <a:lnTo>
                      <a:pt x="2312" y="1471"/>
                    </a:lnTo>
                    <a:lnTo>
                      <a:pt x="2333" y="1454"/>
                    </a:lnTo>
                    <a:lnTo>
                      <a:pt x="2346" y="1438"/>
                    </a:lnTo>
                    <a:lnTo>
                      <a:pt x="2350" y="1420"/>
                    </a:lnTo>
                    <a:lnTo>
                      <a:pt x="2350" y="1420"/>
                    </a:lnTo>
                    <a:lnTo>
                      <a:pt x="2350" y="1420"/>
                    </a:lnTo>
                    <a:lnTo>
                      <a:pt x="2350" y="1422"/>
                    </a:lnTo>
                    <a:lnTo>
                      <a:pt x="2350" y="1429"/>
                    </a:lnTo>
                    <a:lnTo>
                      <a:pt x="2350" y="1436"/>
                    </a:lnTo>
                    <a:lnTo>
                      <a:pt x="2350" y="1444"/>
                    </a:lnTo>
                    <a:lnTo>
                      <a:pt x="2350" y="1457"/>
                    </a:lnTo>
                    <a:lnTo>
                      <a:pt x="2350" y="1472"/>
                    </a:lnTo>
                    <a:lnTo>
                      <a:pt x="2350" y="1490"/>
                    </a:lnTo>
                    <a:lnTo>
                      <a:pt x="2350" y="1514"/>
                    </a:lnTo>
                    <a:lnTo>
                      <a:pt x="2350" y="1542"/>
                    </a:lnTo>
                    <a:lnTo>
                      <a:pt x="2350" y="2072"/>
                    </a:lnTo>
                    <a:lnTo>
                      <a:pt x="2350" y="2072"/>
                    </a:lnTo>
                    <a:lnTo>
                      <a:pt x="2350" y="2073"/>
                    </a:lnTo>
                    <a:lnTo>
                      <a:pt x="2349" y="2074"/>
                    </a:lnTo>
                    <a:lnTo>
                      <a:pt x="2348" y="2077"/>
                    </a:lnTo>
                    <a:lnTo>
                      <a:pt x="2346" y="2080"/>
                    </a:lnTo>
                    <a:lnTo>
                      <a:pt x="2342" y="2087"/>
                    </a:lnTo>
                    <a:lnTo>
                      <a:pt x="2338" y="2095"/>
                    </a:lnTo>
                    <a:lnTo>
                      <a:pt x="2332" y="2107"/>
                    </a:lnTo>
                    <a:lnTo>
                      <a:pt x="2324" y="2121"/>
                    </a:lnTo>
                    <a:lnTo>
                      <a:pt x="2314" y="2140"/>
                    </a:lnTo>
                    <a:lnTo>
                      <a:pt x="2303" y="2162"/>
                    </a:lnTo>
                    <a:lnTo>
                      <a:pt x="2289" y="2189"/>
                    </a:lnTo>
                    <a:lnTo>
                      <a:pt x="2271" y="2220"/>
                    </a:lnTo>
                    <a:lnTo>
                      <a:pt x="2251" y="2256"/>
                    </a:lnTo>
                    <a:lnTo>
                      <a:pt x="2229" y="2298"/>
                    </a:lnTo>
                    <a:lnTo>
                      <a:pt x="2181" y="2313"/>
                    </a:lnTo>
                    <a:lnTo>
                      <a:pt x="2125" y="2329"/>
                    </a:lnTo>
                    <a:lnTo>
                      <a:pt x="2065" y="2341"/>
                    </a:lnTo>
                    <a:lnTo>
                      <a:pt x="1997" y="2354"/>
                    </a:lnTo>
                    <a:lnTo>
                      <a:pt x="1923" y="2366"/>
                    </a:lnTo>
                    <a:lnTo>
                      <a:pt x="1844" y="2376"/>
                    </a:lnTo>
                    <a:lnTo>
                      <a:pt x="1761" y="2386"/>
                    </a:lnTo>
                    <a:lnTo>
                      <a:pt x="1673" y="2394"/>
                    </a:lnTo>
                    <a:lnTo>
                      <a:pt x="1579" y="2401"/>
                    </a:lnTo>
                    <a:lnTo>
                      <a:pt x="1484" y="2407"/>
                    </a:lnTo>
                    <a:lnTo>
                      <a:pt x="1383" y="2410"/>
                    </a:lnTo>
                    <a:lnTo>
                      <a:pt x="1281" y="2413"/>
                    </a:lnTo>
                    <a:lnTo>
                      <a:pt x="1176" y="2414"/>
                    </a:lnTo>
                    <a:lnTo>
                      <a:pt x="1070" y="2413"/>
                    </a:lnTo>
                    <a:lnTo>
                      <a:pt x="967" y="2410"/>
                    </a:lnTo>
                    <a:lnTo>
                      <a:pt x="867" y="2407"/>
                    </a:lnTo>
                    <a:lnTo>
                      <a:pt x="771" y="2401"/>
                    </a:lnTo>
                    <a:lnTo>
                      <a:pt x="678" y="2394"/>
                    </a:lnTo>
                    <a:lnTo>
                      <a:pt x="590" y="2386"/>
                    </a:lnTo>
                    <a:lnTo>
                      <a:pt x="506" y="2376"/>
                    </a:lnTo>
                    <a:lnTo>
                      <a:pt x="427" y="2366"/>
                    </a:lnTo>
                    <a:lnTo>
                      <a:pt x="353" y="2354"/>
                    </a:lnTo>
                    <a:lnTo>
                      <a:pt x="286" y="2341"/>
                    </a:lnTo>
                    <a:lnTo>
                      <a:pt x="225" y="2329"/>
                    </a:lnTo>
                    <a:lnTo>
                      <a:pt x="170" y="2313"/>
                    </a:lnTo>
                    <a:lnTo>
                      <a:pt x="121" y="2298"/>
                    </a:lnTo>
                    <a:lnTo>
                      <a:pt x="121" y="2298"/>
                    </a:lnTo>
                    <a:lnTo>
                      <a:pt x="121" y="2298"/>
                    </a:lnTo>
                    <a:lnTo>
                      <a:pt x="121" y="2297"/>
                    </a:lnTo>
                    <a:lnTo>
                      <a:pt x="119" y="2295"/>
                    </a:lnTo>
                    <a:lnTo>
                      <a:pt x="118" y="2290"/>
                    </a:lnTo>
                    <a:lnTo>
                      <a:pt x="114" y="2284"/>
                    </a:lnTo>
                    <a:lnTo>
                      <a:pt x="110" y="2276"/>
                    </a:lnTo>
                    <a:lnTo>
                      <a:pt x="104" y="2264"/>
                    </a:lnTo>
                    <a:lnTo>
                      <a:pt x="96" y="2249"/>
                    </a:lnTo>
                    <a:lnTo>
                      <a:pt x="86" y="2232"/>
                    </a:lnTo>
                    <a:lnTo>
                      <a:pt x="74" y="2210"/>
                    </a:lnTo>
                    <a:lnTo>
                      <a:pt x="60" y="2183"/>
                    </a:lnTo>
                    <a:lnTo>
                      <a:pt x="43" y="2151"/>
                    </a:lnTo>
                    <a:lnTo>
                      <a:pt x="23" y="2114"/>
                    </a:lnTo>
                    <a:lnTo>
                      <a:pt x="0" y="2072"/>
                    </a:lnTo>
                    <a:lnTo>
                      <a:pt x="0" y="2064"/>
                    </a:lnTo>
                    <a:lnTo>
                      <a:pt x="0" y="2057"/>
                    </a:lnTo>
                    <a:lnTo>
                      <a:pt x="0" y="2048"/>
                    </a:lnTo>
                    <a:lnTo>
                      <a:pt x="0" y="2002"/>
                    </a:lnTo>
                    <a:lnTo>
                      <a:pt x="0" y="1979"/>
                    </a:lnTo>
                    <a:lnTo>
                      <a:pt x="0" y="1951"/>
                    </a:lnTo>
                    <a:lnTo>
                      <a:pt x="0" y="1420"/>
                    </a:lnTo>
                    <a:close/>
                    <a:moveTo>
                      <a:pt x="0" y="444"/>
                    </a:moveTo>
                    <a:lnTo>
                      <a:pt x="5" y="461"/>
                    </a:lnTo>
                    <a:lnTo>
                      <a:pt x="18" y="478"/>
                    </a:lnTo>
                    <a:lnTo>
                      <a:pt x="39" y="496"/>
                    </a:lnTo>
                    <a:lnTo>
                      <a:pt x="67" y="512"/>
                    </a:lnTo>
                    <a:lnTo>
                      <a:pt x="103" y="529"/>
                    </a:lnTo>
                    <a:lnTo>
                      <a:pt x="145" y="544"/>
                    </a:lnTo>
                    <a:lnTo>
                      <a:pt x="195" y="558"/>
                    </a:lnTo>
                    <a:lnTo>
                      <a:pt x="250" y="571"/>
                    </a:lnTo>
                    <a:lnTo>
                      <a:pt x="311" y="583"/>
                    </a:lnTo>
                    <a:lnTo>
                      <a:pt x="379" y="595"/>
                    </a:lnTo>
                    <a:lnTo>
                      <a:pt x="451" y="607"/>
                    </a:lnTo>
                    <a:lnTo>
                      <a:pt x="528" y="616"/>
                    </a:lnTo>
                    <a:lnTo>
                      <a:pt x="610" y="624"/>
                    </a:lnTo>
                    <a:lnTo>
                      <a:pt x="696" y="632"/>
                    </a:lnTo>
                    <a:lnTo>
                      <a:pt x="786" y="638"/>
                    </a:lnTo>
                    <a:lnTo>
                      <a:pt x="878" y="643"/>
                    </a:lnTo>
                    <a:lnTo>
                      <a:pt x="975" y="646"/>
                    </a:lnTo>
                    <a:lnTo>
                      <a:pt x="1074" y="649"/>
                    </a:lnTo>
                    <a:lnTo>
                      <a:pt x="1176" y="650"/>
                    </a:lnTo>
                    <a:lnTo>
                      <a:pt x="1276" y="649"/>
                    </a:lnTo>
                    <a:lnTo>
                      <a:pt x="1375" y="646"/>
                    </a:lnTo>
                    <a:lnTo>
                      <a:pt x="1472" y="643"/>
                    </a:lnTo>
                    <a:lnTo>
                      <a:pt x="1564" y="638"/>
                    </a:lnTo>
                    <a:lnTo>
                      <a:pt x="1654" y="632"/>
                    </a:lnTo>
                    <a:lnTo>
                      <a:pt x="1740" y="624"/>
                    </a:lnTo>
                    <a:lnTo>
                      <a:pt x="1822" y="616"/>
                    </a:lnTo>
                    <a:lnTo>
                      <a:pt x="1899" y="607"/>
                    </a:lnTo>
                    <a:lnTo>
                      <a:pt x="1971" y="595"/>
                    </a:lnTo>
                    <a:lnTo>
                      <a:pt x="2039" y="583"/>
                    </a:lnTo>
                    <a:lnTo>
                      <a:pt x="2101" y="571"/>
                    </a:lnTo>
                    <a:lnTo>
                      <a:pt x="2156" y="558"/>
                    </a:lnTo>
                    <a:lnTo>
                      <a:pt x="2206" y="544"/>
                    </a:lnTo>
                    <a:lnTo>
                      <a:pt x="2248" y="529"/>
                    </a:lnTo>
                    <a:lnTo>
                      <a:pt x="2284" y="512"/>
                    </a:lnTo>
                    <a:lnTo>
                      <a:pt x="2312" y="496"/>
                    </a:lnTo>
                    <a:lnTo>
                      <a:pt x="2333" y="478"/>
                    </a:lnTo>
                    <a:lnTo>
                      <a:pt x="2346" y="461"/>
                    </a:lnTo>
                    <a:lnTo>
                      <a:pt x="2350" y="444"/>
                    </a:lnTo>
                    <a:lnTo>
                      <a:pt x="2350" y="444"/>
                    </a:lnTo>
                    <a:lnTo>
                      <a:pt x="2350" y="445"/>
                    </a:lnTo>
                    <a:lnTo>
                      <a:pt x="2350" y="446"/>
                    </a:lnTo>
                    <a:lnTo>
                      <a:pt x="2350" y="537"/>
                    </a:lnTo>
                    <a:lnTo>
                      <a:pt x="2350" y="565"/>
                    </a:lnTo>
                    <a:lnTo>
                      <a:pt x="2350" y="597"/>
                    </a:lnTo>
                    <a:lnTo>
                      <a:pt x="2350" y="636"/>
                    </a:lnTo>
                    <a:lnTo>
                      <a:pt x="2350" y="680"/>
                    </a:lnTo>
                    <a:lnTo>
                      <a:pt x="2350" y="730"/>
                    </a:lnTo>
                    <a:lnTo>
                      <a:pt x="2350" y="789"/>
                    </a:lnTo>
                    <a:lnTo>
                      <a:pt x="2350" y="925"/>
                    </a:lnTo>
                    <a:lnTo>
                      <a:pt x="2350" y="1004"/>
                    </a:lnTo>
                    <a:lnTo>
                      <a:pt x="2350" y="1093"/>
                    </a:lnTo>
                    <a:lnTo>
                      <a:pt x="2350" y="1191"/>
                    </a:lnTo>
                    <a:lnTo>
                      <a:pt x="2350" y="1191"/>
                    </a:lnTo>
                    <a:lnTo>
                      <a:pt x="2350" y="1191"/>
                    </a:lnTo>
                    <a:lnTo>
                      <a:pt x="2349" y="1192"/>
                    </a:lnTo>
                    <a:lnTo>
                      <a:pt x="2348" y="1194"/>
                    </a:lnTo>
                    <a:lnTo>
                      <a:pt x="2346" y="1199"/>
                    </a:lnTo>
                    <a:lnTo>
                      <a:pt x="2342" y="1205"/>
                    </a:lnTo>
                    <a:lnTo>
                      <a:pt x="2338" y="1213"/>
                    </a:lnTo>
                    <a:lnTo>
                      <a:pt x="2332" y="1225"/>
                    </a:lnTo>
                    <a:lnTo>
                      <a:pt x="2324" y="1240"/>
                    </a:lnTo>
                    <a:lnTo>
                      <a:pt x="2314" y="1257"/>
                    </a:lnTo>
                    <a:lnTo>
                      <a:pt x="2303" y="1279"/>
                    </a:lnTo>
                    <a:lnTo>
                      <a:pt x="2289" y="1306"/>
                    </a:lnTo>
                    <a:lnTo>
                      <a:pt x="2271" y="1338"/>
                    </a:lnTo>
                    <a:lnTo>
                      <a:pt x="2251" y="1375"/>
                    </a:lnTo>
                    <a:lnTo>
                      <a:pt x="2229" y="1417"/>
                    </a:lnTo>
                    <a:lnTo>
                      <a:pt x="2181" y="1432"/>
                    </a:lnTo>
                    <a:lnTo>
                      <a:pt x="2125" y="1446"/>
                    </a:lnTo>
                    <a:lnTo>
                      <a:pt x="2065" y="1460"/>
                    </a:lnTo>
                    <a:lnTo>
                      <a:pt x="1997" y="1473"/>
                    </a:lnTo>
                    <a:lnTo>
                      <a:pt x="1923" y="1485"/>
                    </a:lnTo>
                    <a:lnTo>
                      <a:pt x="1844" y="1495"/>
                    </a:lnTo>
                    <a:lnTo>
                      <a:pt x="1761" y="1504"/>
                    </a:lnTo>
                    <a:lnTo>
                      <a:pt x="1673" y="1513"/>
                    </a:lnTo>
                    <a:lnTo>
                      <a:pt x="1579" y="1518"/>
                    </a:lnTo>
                    <a:lnTo>
                      <a:pt x="1484" y="1524"/>
                    </a:lnTo>
                    <a:lnTo>
                      <a:pt x="1383" y="1529"/>
                    </a:lnTo>
                    <a:lnTo>
                      <a:pt x="1281" y="1531"/>
                    </a:lnTo>
                    <a:lnTo>
                      <a:pt x="1176" y="1531"/>
                    </a:lnTo>
                    <a:lnTo>
                      <a:pt x="1070" y="1531"/>
                    </a:lnTo>
                    <a:lnTo>
                      <a:pt x="967" y="1529"/>
                    </a:lnTo>
                    <a:lnTo>
                      <a:pt x="867" y="1524"/>
                    </a:lnTo>
                    <a:lnTo>
                      <a:pt x="771" y="1518"/>
                    </a:lnTo>
                    <a:lnTo>
                      <a:pt x="678" y="1513"/>
                    </a:lnTo>
                    <a:lnTo>
                      <a:pt x="590" y="1504"/>
                    </a:lnTo>
                    <a:lnTo>
                      <a:pt x="506" y="1495"/>
                    </a:lnTo>
                    <a:lnTo>
                      <a:pt x="427" y="1485"/>
                    </a:lnTo>
                    <a:lnTo>
                      <a:pt x="353" y="1473"/>
                    </a:lnTo>
                    <a:lnTo>
                      <a:pt x="286" y="1460"/>
                    </a:lnTo>
                    <a:lnTo>
                      <a:pt x="225" y="1446"/>
                    </a:lnTo>
                    <a:lnTo>
                      <a:pt x="170" y="1432"/>
                    </a:lnTo>
                    <a:lnTo>
                      <a:pt x="121" y="1417"/>
                    </a:lnTo>
                    <a:lnTo>
                      <a:pt x="121" y="1417"/>
                    </a:lnTo>
                    <a:lnTo>
                      <a:pt x="121" y="1416"/>
                    </a:lnTo>
                    <a:lnTo>
                      <a:pt x="121" y="1415"/>
                    </a:lnTo>
                    <a:lnTo>
                      <a:pt x="119" y="1412"/>
                    </a:lnTo>
                    <a:lnTo>
                      <a:pt x="118" y="1409"/>
                    </a:lnTo>
                    <a:lnTo>
                      <a:pt x="114" y="1402"/>
                    </a:lnTo>
                    <a:lnTo>
                      <a:pt x="110" y="1394"/>
                    </a:lnTo>
                    <a:lnTo>
                      <a:pt x="104" y="1382"/>
                    </a:lnTo>
                    <a:lnTo>
                      <a:pt x="96" y="1368"/>
                    </a:lnTo>
                    <a:lnTo>
                      <a:pt x="86" y="1349"/>
                    </a:lnTo>
                    <a:lnTo>
                      <a:pt x="74" y="1327"/>
                    </a:lnTo>
                    <a:lnTo>
                      <a:pt x="60" y="1300"/>
                    </a:lnTo>
                    <a:lnTo>
                      <a:pt x="43" y="1269"/>
                    </a:lnTo>
                    <a:lnTo>
                      <a:pt x="23" y="1233"/>
                    </a:lnTo>
                    <a:lnTo>
                      <a:pt x="0" y="1191"/>
                    </a:lnTo>
                    <a:lnTo>
                      <a:pt x="0" y="1098"/>
                    </a:lnTo>
                    <a:lnTo>
                      <a:pt x="0" y="1070"/>
                    </a:lnTo>
                    <a:lnTo>
                      <a:pt x="0" y="1036"/>
                    </a:lnTo>
                    <a:lnTo>
                      <a:pt x="0" y="998"/>
                    </a:lnTo>
                    <a:lnTo>
                      <a:pt x="0" y="954"/>
                    </a:lnTo>
                    <a:lnTo>
                      <a:pt x="0" y="903"/>
                    </a:lnTo>
                    <a:lnTo>
                      <a:pt x="0" y="846"/>
                    </a:lnTo>
                    <a:lnTo>
                      <a:pt x="0" y="444"/>
                    </a:lnTo>
                    <a:close/>
                    <a:moveTo>
                      <a:pt x="1176" y="0"/>
                    </a:moveTo>
                    <a:lnTo>
                      <a:pt x="1248" y="2"/>
                    </a:lnTo>
                    <a:lnTo>
                      <a:pt x="1319" y="4"/>
                    </a:lnTo>
                    <a:lnTo>
                      <a:pt x="1387" y="7"/>
                    </a:lnTo>
                    <a:lnTo>
                      <a:pt x="1452" y="12"/>
                    </a:lnTo>
                    <a:lnTo>
                      <a:pt x="1513" y="18"/>
                    </a:lnTo>
                    <a:lnTo>
                      <a:pt x="1569" y="24"/>
                    </a:lnTo>
                    <a:lnTo>
                      <a:pt x="1620" y="32"/>
                    </a:lnTo>
                    <a:lnTo>
                      <a:pt x="1666" y="41"/>
                    </a:lnTo>
                    <a:lnTo>
                      <a:pt x="1705" y="51"/>
                    </a:lnTo>
                    <a:lnTo>
                      <a:pt x="1739" y="61"/>
                    </a:lnTo>
                    <a:lnTo>
                      <a:pt x="1767" y="73"/>
                    </a:lnTo>
                    <a:lnTo>
                      <a:pt x="1787" y="84"/>
                    </a:lnTo>
                    <a:lnTo>
                      <a:pt x="1799" y="96"/>
                    </a:lnTo>
                    <a:lnTo>
                      <a:pt x="1803" y="109"/>
                    </a:lnTo>
                    <a:lnTo>
                      <a:pt x="1803" y="109"/>
                    </a:lnTo>
                    <a:lnTo>
                      <a:pt x="1803" y="111"/>
                    </a:lnTo>
                    <a:lnTo>
                      <a:pt x="1803" y="115"/>
                    </a:lnTo>
                    <a:lnTo>
                      <a:pt x="1803" y="123"/>
                    </a:lnTo>
                    <a:lnTo>
                      <a:pt x="1803" y="136"/>
                    </a:lnTo>
                    <a:lnTo>
                      <a:pt x="1803" y="156"/>
                    </a:lnTo>
                    <a:lnTo>
                      <a:pt x="1803" y="184"/>
                    </a:lnTo>
                    <a:lnTo>
                      <a:pt x="1877" y="192"/>
                    </a:lnTo>
                    <a:lnTo>
                      <a:pt x="1947" y="201"/>
                    </a:lnTo>
                    <a:lnTo>
                      <a:pt x="2011" y="212"/>
                    </a:lnTo>
                    <a:lnTo>
                      <a:pt x="2072" y="223"/>
                    </a:lnTo>
                    <a:lnTo>
                      <a:pt x="2126" y="235"/>
                    </a:lnTo>
                    <a:lnTo>
                      <a:pt x="2177" y="248"/>
                    </a:lnTo>
                    <a:lnTo>
                      <a:pt x="2221" y="262"/>
                    </a:lnTo>
                    <a:lnTo>
                      <a:pt x="2259" y="276"/>
                    </a:lnTo>
                    <a:lnTo>
                      <a:pt x="2291" y="291"/>
                    </a:lnTo>
                    <a:lnTo>
                      <a:pt x="2317" y="306"/>
                    </a:lnTo>
                    <a:lnTo>
                      <a:pt x="2335" y="322"/>
                    </a:lnTo>
                    <a:lnTo>
                      <a:pt x="2347" y="339"/>
                    </a:lnTo>
                    <a:lnTo>
                      <a:pt x="2350" y="356"/>
                    </a:lnTo>
                    <a:lnTo>
                      <a:pt x="2346" y="374"/>
                    </a:lnTo>
                    <a:lnTo>
                      <a:pt x="2333" y="390"/>
                    </a:lnTo>
                    <a:lnTo>
                      <a:pt x="2312" y="407"/>
                    </a:lnTo>
                    <a:lnTo>
                      <a:pt x="2284" y="423"/>
                    </a:lnTo>
                    <a:lnTo>
                      <a:pt x="2248" y="439"/>
                    </a:lnTo>
                    <a:lnTo>
                      <a:pt x="2206" y="453"/>
                    </a:lnTo>
                    <a:lnTo>
                      <a:pt x="2156" y="467"/>
                    </a:lnTo>
                    <a:lnTo>
                      <a:pt x="2101" y="481"/>
                    </a:lnTo>
                    <a:lnTo>
                      <a:pt x="2039" y="492"/>
                    </a:lnTo>
                    <a:lnTo>
                      <a:pt x="1971" y="504"/>
                    </a:lnTo>
                    <a:lnTo>
                      <a:pt x="1899" y="516"/>
                    </a:lnTo>
                    <a:lnTo>
                      <a:pt x="1822" y="525"/>
                    </a:lnTo>
                    <a:lnTo>
                      <a:pt x="1740" y="533"/>
                    </a:lnTo>
                    <a:lnTo>
                      <a:pt x="1654" y="540"/>
                    </a:lnTo>
                    <a:lnTo>
                      <a:pt x="1564" y="547"/>
                    </a:lnTo>
                    <a:lnTo>
                      <a:pt x="1472" y="552"/>
                    </a:lnTo>
                    <a:lnTo>
                      <a:pt x="1375" y="555"/>
                    </a:lnTo>
                    <a:lnTo>
                      <a:pt x="1276" y="558"/>
                    </a:lnTo>
                    <a:lnTo>
                      <a:pt x="1176" y="559"/>
                    </a:lnTo>
                    <a:lnTo>
                      <a:pt x="1074" y="558"/>
                    </a:lnTo>
                    <a:lnTo>
                      <a:pt x="975" y="555"/>
                    </a:lnTo>
                    <a:lnTo>
                      <a:pt x="878" y="552"/>
                    </a:lnTo>
                    <a:lnTo>
                      <a:pt x="786" y="547"/>
                    </a:lnTo>
                    <a:lnTo>
                      <a:pt x="696" y="540"/>
                    </a:lnTo>
                    <a:lnTo>
                      <a:pt x="610" y="533"/>
                    </a:lnTo>
                    <a:lnTo>
                      <a:pt x="528" y="525"/>
                    </a:lnTo>
                    <a:lnTo>
                      <a:pt x="451" y="516"/>
                    </a:lnTo>
                    <a:lnTo>
                      <a:pt x="379" y="504"/>
                    </a:lnTo>
                    <a:lnTo>
                      <a:pt x="311" y="492"/>
                    </a:lnTo>
                    <a:lnTo>
                      <a:pt x="250" y="481"/>
                    </a:lnTo>
                    <a:lnTo>
                      <a:pt x="195" y="467"/>
                    </a:lnTo>
                    <a:lnTo>
                      <a:pt x="145" y="453"/>
                    </a:lnTo>
                    <a:lnTo>
                      <a:pt x="103" y="439"/>
                    </a:lnTo>
                    <a:lnTo>
                      <a:pt x="67" y="423"/>
                    </a:lnTo>
                    <a:lnTo>
                      <a:pt x="39" y="407"/>
                    </a:lnTo>
                    <a:lnTo>
                      <a:pt x="18" y="390"/>
                    </a:lnTo>
                    <a:lnTo>
                      <a:pt x="5" y="374"/>
                    </a:lnTo>
                    <a:lnTo>
                      <a:pt x="0" y="356"/>
                    </a:lnTo>
                    <a:lnTo>
                      <a:pt x="4" y="339"/>
                    </a:lnTo>
                    <a:lnTo>
                      <a:pt x="15" y="322"/>
                    </a:lnTo>
                    <a:lnTo>
                      <a:pt x="34" y="306"/>
                    </a:lnTo>
                    <a:lnTo>
                      <a:pt x="60" y="291"/>
                    </a:lnTo>
                    <a:lnTo>
                      <a:pt x="91" y="276"/>
                    </a:lnTo>
                    <a:lnTo>
                      <a:pt x="130" y="262"/>
                    </a:lnTo>
                    <a:lnTo>
                      <a:pt x="174" y="248"/>
                    </a:lnTo>
                    <a:lnTo>
                      <a:pt x="224" y="235"/>
                    </a:lnTo>
                    <a:lnTo>
                      <a:pt x="279" y="223"/>
                    </a:lnTo>
                    <a:lnTo>
                      <a:pt x="339" y="212"/>
                    </a:lnTo>
                    <a:lnTo>
                      <a:pt x="404" y="201"/>
                    </a:lnTo>
                    <a:lnTo>
                      <a:pt x="474" y="192"/>
                    </a:lnTo>
                    <a:lnTo>
                      <a:pt x="547" y="184"/>
                    </a:lnTo>
                    <a:lnTo>
                      <a:pt x="547" y="109"/>
                    </a:lnTo>
                    <a:lnTo>
                      <a:pt x="552" y="96"/>
                    </a:lnTo>
                    <a:lnTo>
                      <a:pt x="563" y="84"/>
                    </a:lnTo>
                    <a:lnTo>
                      <a:pt x="583" y="73"/>
                    </a:lnTo>
                    <a:lnTo>
                      <a:pt x="611" y="61"/>
                    </a:lnTo>
                    <a:lnTo>
                      <a:pt x="645" y="51"/>
                    </a:lnTo>
                    <a:lnTo>
                      <a:pt x="685" y="41"/>
                    </a:lnTo>
                    <a:lnTo>
                      <a:pt x="731" y="32"/>
                    </a:lnTo>
                    <a:lnTo>
                      <a:pt x="782" y="24"/>
                    </a:lnTo>
                    <a:lnTo>
                      <a:pt x="839" y="18"/>
                    </a:lnTo>
                    <a:lnTo>
                      <a:pt x="898" y="12"/>
                    </a:lnTo>
                    <a:lnTo>
                      <a:pt x="964" y="7"/>
                    </a:lnTo>
                    <a:lnTo>
                      <a:pt x="1031" y="4"/>
                    </a:lnTo>
                    <a:lnTo>
                      <a:pt x="1102" y="2"/>
                    </a:lnTo>
                    <a:lnTo>
                      <a:pt x="1176" y="0"/>
                    </a:lnTo>
                    <a:close/>
                  </a:path>
                </a:pathLst>
              </a:custGeom>
              <a:solidFill>
                <a:schemeClr val="accent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23" name="Line 7"/>
              <p:cNvSpPr>
                <a:spLocks noChangeShapeType="1"/>
              </p:cNvSpPr>
              <p:nvPr/>
            </p:nvSpPr>
            <p:spPr bwMode="auto">
              <a:xfrm flipH="1" flipV="1">
                <a:off x="1300" y="2128"/>
                <a:ext cx="5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24" name="Line 8"/>
              <p:cNvSpPr>
                <a:spLocks noChangeShapeType="1"/>
              </p:cNvSpPr>
              <p:nvPr/>
            </p:nvSpPr>
            <p:spPr bwMode="auto">
              <a:xfrm flipH="1" flipV="1">
                <a:off x="1250" y="2128"/>
                <a:ext cx="5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25" name="Line 9"/>
              <p:cNvSpPr>
                <a:spLocks noChangeShapeType="1"/>
              </p:cNvSpPr>
              <p:nvPr/>
            </p:nvSpPr>
            <p:spPr bwMode="auto">
              <a:xfrm flipH="1" flipV="1">
                <a:off x="1202" y="2125"/>
                <a:ext cx="48"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26" name="Line 10"/>
              <p:cNvSpPr>
                <a:spLocks noChangeShapeType="1"/>
              </p:cNvSpPr>
              <p:nvPr/>
            </p:nvSpPr>
            <p:spPr bwMode="auto">
              <a:xfrm flipH="1" flipV="1">
                <a:off x="1156" y="2123"/>
                <a:ext cx="46"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27" name="Line 11"/>
              <p:cNvSpPr>
                <a:spLocks noChangeShapeType="1"/>
              </p:cNvSpPr>
              <p:nvPr/>
            </p:nvSpPr>
            <p:spPr bwMode="auto">
              <a:xfrm flipH="1" flipV="1">
                <a:off x="1111" y="2120"/>
                <a:ext cx="45"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28" name="Line 12"/>
              <p:cNvSpPr>
                <a:spLocks noChangeShapeType="1"/>
              </p:cNvSpPr>
              <p:nvPr/>
            </p:nvSpPr>
            <p:spPr bwMode="auto">
              <a:xfrm flipH="1" flipV="1">
                <a:off x="1068" y="2117"/>
                <a:ext cx="43"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29" name="Line 13"/>
              <p:cNvSpPr>
                <a:spLocks noChangeShapeType="1"/>
              </p:cNvSpPr>
              <p:nvPr/>
            </p:nvSpPr>
            <p:spPr bwMode="auto">
              <a:xfrm flipH="1" flipV="1">
                <a:off x="1027" y="2112"/>
                <a:ext cx="41"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30" name="Line 14"/>
              <p:cNvSpPr>
                <a:spLocks noChangeShapeType="1"/>
              </p:cNvSpPr>
              <p:nvPr/>
            </p:nvSpPr>
            <p:spPr bwMode="auto">
              <a:xfrm flipH="1" flipV="1">
                <a:off x="988" y="2107"/>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31" name="Line 15"/>
              <p:cNvSpPr>
                <a:spLocks noChangeShapeType="1"/>
              </p:cNvSpPr>
              <p:nvPr/>
            </p:nvSpPr>
            <p:spPr bwMode="auto">
              <a:xfrm flipH="1" flipV="1">
                <a:off x="952" y="2102"/>
                <a:ext cx="36"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32" name="Line 16"/>
              <p:cNvSpPr>
                <a:spLocks noChangeShapeType="1"/>
              </p:cNvSpPr>
              <p:nvPr/>
            </p:nvSpPr>
            <p:spPr bwMode="auto">
              <a:xfrm flipH="1" flipV="1">
                <a:off x="918" y="2096"/>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33" name="Line 17"/>
              <p:cNvSpPr>
                <a:spLocks noChangeShapeType="1"/>
              </p:cNvSpPr>
              <p:nvPr/>
            </p:nvSpPr>
            <p:spPr bwMode="auto">
              <a:xfrm flipH="1" flipV="1">
                <a:off x="887" y="2090"/>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34" name="Line 18"/>
              <p:cNvSpPr>
                <a:spLocks noChangeShapeType="1"/>
              </p:cNvSpPr>
              <p:nvPr/>
            </p:nvSpPr>
            <p:spPr bwMode="auto">
              <a:xfrm flipH="1" flipV="1">
                <a:off x="860" y="2083"/>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35" name="Line 19"/>
              <p:cNvSpPr>
                <a:spLocks noChangeShapeType="1"/>
              </p:cNvSpPr>
              <p:nvPr/>
            </p:nvSpPr>
            <p:spPr bwMode="auto">
              <a:xfrm flipH="1" flipV="1">
                <a:off x="835" y="2076"/>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36" name="Line 20"/>
              <p:cNvSpPr>
                <a:spLocks noChangeShapeType="1"/>
              </p:cNvSpPr>
              <p:nvPr/>
            </p:nvSpPr>
            <p:spPr bwMode="auto">
              <a:xfrm flipH="1" flipV="1">
                <a:off x="814" y="2069"/>
                <a:ext cx="21"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37" name="Line 21"/>
              <p:cNvSpPr>
                <a:spLocks noChangeShapeType="1"/>
              </p:cNvSpPr>
              <p:nvPr/>
            </p:nvSpPr>
            <p:spPr bwMode="auto">
              <a:xfrm flipH="1" flipV="1">
                <a:off x="796" y="2061"/>
                <a:ext cx="18"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38" name="Line 22"/>
              <p:cNvSpPr>
                <a:spLocks noChangeShapeType="1"/>
              </p:cNvSpPr>
              <p:nvPr/>
            </p:nvSpPr>
            <p:spPr bwMode="auto">
              <a:xfrm flipH="1" flipV="1">
                <a:off x="782" y="2053"/>
                <a:ext cx="14"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39" name="Line 23"/>
              <p:cNvSpPr>
                <a:spLocks noChangeShapeType="1"/>
              </p:cNvSpPr>
              <p:nvPr/>
            </p:nvSpPr>
            <p:spPr bwMode="auto">
              <a:xfrm flipH="1" flipV="1">
                <a:off x="771" y="2045"/>
                <a:ext cx="1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40" name="Line 24"/>
              <p:cNvSpPr>
                <a:spLocks noChangeShapeType="1"/>
              </p:cNvSpPr>
              <p:nvPr/>
            </p:nvSpPr>
            <p:spPr bwMode="auto">
              <a:xfrm flipH="1" flipV="1">
                <a:off x="765" y="2036"/>
                <a:ext cx="6"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41" name="Line 25"/>
              <p:cNvSpPr>
                <a:spLocks noChangeShapeType="1"/>
              </p:cNvSpPr>
              <p:nvPr/>
            </p:nvSpPr>
            <p:spPr bwMode="auto">
              <a:xfrm flipH="1" flipV="1">
                <a:off x="763" y="2027"/>
                <a:ext cx="2"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42" name="Line 26"/>
              <p:cNvSpPr>
                <a:spLocks noChangeShapeType="1"/>
              </p:cNvSpPr>
              <p:nvPr/>
            </p:nvSpPr>
            <p:spPr bwMode="auto">
              <a:xfrm>
                <a:off x="763" y="2027"/>
                <a:ext cx="0" cy="26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43" name="Line 27"/>
              <p:cNvSpPr>
                <a:spLocks noChangeShapeType="1"/>
              </p:cNvSpPr>
              <p:nvPr/>
            </p:nvSpPr>
            <p:spPr bwMode="auto">
              <a:xfrm>
                <a:off x="763" y="2293"/>
                <a:ext cx="0" cy="1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44" name="Line 28"/>
              <p:cNvSpPr>
                <a:spLocks noChangeShapeType="1"/>
              </p:cNvSpPr>
              <p:nvPr/>
            </p:nvSpPr>
            <p:spPr bwMode="auto">
              <a:xfrm>
                <a:off x="763" y="2307"/>
                <a:ext cx="0" cy="1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45" name="Line 29"/>
              <p:cNvSpPr>
                <a:spLocks noChangeShapeType="1"/>
              </p:cNvSpPr>
              <p:nvPr/>
            </p:nvSpPr>
            <p:spPr bwMode="auto">
              <a:xfrm>
                <a:off x="763" y="2318"/>
                <a:ext cx="0" cy="2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46" name="Line 30"/>
              <p:cNvSpPr>
                <a:spLocks noChangeShapeType="1"/>
              </p:cNvSpPr>
              <p:nvPr/>
            </p:nvSpPr>
            <p:spPr bwMode="auto">
              <a:xfrm>
                <a:off x="763" y="2342"/>
                <a:ext cx="0"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47" name="Line 31"/>
              <p:cNvSpPr>
                <a:spLocks noChangeShapeType="1"/>
              </p:cNvSpPr>
              <p:nvPr/>
            </p:nvSpPr>
            <p:spPr bwMode="auto">
              <a:xfrm>
                <a:off x="763" y="2346"/>
                <a:ext cx="0"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48" name="Line 32"/>
              <p:cNvSpPr>
                <a:spLocks noChangeShapeType="1"/>
              </p:cNvSpPr>
              <p:nvPr/>
            </p:nvSpPr>
            <p:spPr bwMode="auto">
              <a:xfrm>
                <a:off x="763" y="2349"/>
                <a:ext cx="0"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49" name="Line 33"/>
              <p:cNvSpPr>
                <a:spLocks noChangeShapeType="1"/>
              </p:cNvSpPr>
              <p:nvPr/>
            </p:nvSpPr>
            <p:spPr bwMode="auto">
              <a:xfrm>
                <a:off x="763" y="2354"/>
                <a:ext cx="11" cy="2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50" name="Line 34"/>
              <p:cNvSpPr>
                <a:spLocks noChangeShapeType="1"/>
              </p:cNvSpPr>
              <p:nvPr/>
            </p:nvSpPr>
            <p:spPr bwMode="auto">
              <a:xfrm>
                <a:off x="774" y="2375"/>
                <a:ext cx="10" cy="1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51" name="Line 35"/>
              <p:cNvSpPr>
                <a:spLocks noChangeShapeType="1"/>
              </p:cNvSpPr>
              <p:nvPr/>
            </p:nvSpPr>
            <p:spPr bwMode="auto">
              <a:xfrm>
                <a:off x="784" y="2393"/>
                <a:ext cx="8" cy="1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52" name="Line 36"/>
              <p:cNvSpPr>
                <a:spLocks noChangeShapeType="1"/>
              </p:cNvSpPr>
              <p:nvPr/>
            </p:nvSpPr>
            <p:spPr bwMode="auto">
              <a:xfrm>
                <a:off x="792" y="2409"/>
                <a:ext cx="7" cy="1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53" name="Line 37"/>
              <p:cNvSpPr>
                <a:spLocks noChangeShapeType="1"/>
              </p:cNvSpPr>
              <p:nvPr/>
            </p:nvSpPr>
            <p:spPr bwMode="auto">
              <a:xfrm>
                <a:off x="799" y="2422"/>
                <a:ext cx="7" cy="1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54" name="Line 38"/>
              <p:cNvSpPr>
                <a:spLocks noChangeShapeType="1"/>
              </p:cNvSpPr>
              <p:nvPr/>
            </p:nvSpPr>
            <p:spPr bwMode="auto">
              <a:xfrm>
                <a:off x="806" y="2433"/>
                <a:ext cx="4"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55" name="Line 39"/>
              <p:cNvSpPr>
                <a:spLocks noChangeShapeType="1"/>
              </p:cNvSpPr>
              <p:nvPr/>
            </p:nvSpPr>
            <p:spPr bwMode="auto">
              <a:xfrm>
                <a:off x="810" y="2442"/>
                <a:ext cx="4"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56" name="Line 40"/>
              <p:cNvSpPr>
                <a:spLocks noChangeShapeType="1"/>
              </p:cNvSpPr>
              <p:nvPr/>
            </p:nvSpPr>
            <p:spPr bwMode="auto">
              <a:xfrm>
                <a:off x="814" y="2449"/>
                <a:ext cx="3"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57" name="Line 41"/>
              <p:cNvSpPr>
                <a:spLocks noChangeShapeType="1"/>
              </p:cNvSpPr>
              <p:nvPr/>
            </p:nvSpPr>
            <p:spPr bwMode="auto">
              <a:xfrm>
                <a:off x="817" y="2455"/>
                <a:ext cx="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58" name="Line 42"/>
              <p:cNvSpPr>
                <a:spLocks noChangeShapeType="1"/>
              </p:cNvSpPr>
              <p:nvPr/>
            </p:nvSpPr>
            <p:spPr bwMode="auto">
              <a:xfrm>
                <a:off x="820" y="2459"/>
                <a:ext cx="1"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59" name="Line 43"/>
              <p:cNvSpPr>
                <a:spLocks noChangeShapeType="1"/>
              </p:cNvSpPr>
              <p:nvPr/>
            </p:nvSpPr>
            <p:spPr bwMode="auto">
              <a:xfrm>
                <a:off x="821" y="2463"/>
                <a:ext cx="1"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60" name="Line 44"/>
              <p:cNvSpPr>
                <a:spLocks noChangeShapeType="1"/>
              </p:cNvSpPr>
              <p:nvPr/>
            </p:nvSpPr>
            <p:spPr bwMode="auto">
              <a:xfrm>
                <a:off x="822" y="2465"/>
                <a:ext cx="1"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61" name="Line 45"/>
              <p:cNvSpPr>
                <a:spLocks noChangeShapeType="1"/>
              </p:cNvSpPr>
              <p:nvPr/>
            </p:nvSpPr>
            <p:spPr bwMode="auto">
              <a:xfrm>
                <a:off x="823" y="2466"/>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62" name="Line 46"/>
              <p:cNvSpPr>
                <a:spLocks noChangeShapeType="1"/>
              </p:cNvSpPr>
              <p:nvPr/>
            </p:nvSpPr>
            <p:spPr bwMode="auto">
              <a:xfrm>
                <a:off x="823" y="2466"/>
                <a:ext cx="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63" name="Line 47"/>
              <p:cNvSpPr>
                <a:spLocks noChangeShapeType="1"/>
              </p:cNvSpPr>
              <p:nvPr/>
            </p:nvSpPr>
            <p:spPr bwMode="auto">
              <a:xfrm>
                <a:off x="823" y="2467"/>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64" name="Line 48"/>
              <p:cNvSpPr>
                <a:spLocks noChangeShapeType="1"/>
              </p:cNvSpPr>
              <p:nvPr/>
            </p:nvSpPr>
            <p:spPr bwMode="auto">
              <a:xfrm>
                <a:off x="823" y="2467"/>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65" name="Line 49"/>
              <p:cNvSpPr>
                <a:spLocks noChangeShapeType="1"/>
              </p:cNvSpPr>
              <p:nvPr/>
            </p:nvSpPr>
            <p:spPr bwMode="auto">
              <a:xfrm>
                <a:off x="848" y="2474"/>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66" name="Line 50"/>
              <p:cNvSpPr>
                <a:spLocks noChangeShapeType="1"/>
              </p:cNvSpPr>
              <p:nvPr/>
            </p:nvSpPr>
            <p:spPr bwMode="auto">
              <a:xfrm>
                <a:off x="875" y="2481"/>
                <a:ext cx="30"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67" name="Line 51"/>
              <p:cNvSpPr>
                <a:spLocks noChangeShapeType="1"/>
              </p:cNvSpPr>
              <p:nvPr/>
            </p:nvSpPr>
            <p:spPr bwMode="auto">
              <a:xfrm>
                <a:off x="905" y="2488"/>
                <a:ext cx="34"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68" name="Line 52"/>
              <p:cNvSpPr>
                <a:spLocks noChangeShapeType="1"/>
              </p:cNvSpPr>
              <p:nvPr/>
            </p:nvSpPr>
            <p:spPr bwMode="auto">
              <a:xfrm>
                <a:off x="939" y="2495"/>
                <a:ext cx="37"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69" name="Line 53"/>
              <p:cNvSpPr>
                <a:spLocks noChangeShapeType="1"/>
              </p:cNvSpPr>
              <p:nvPr/>
            </p:nvSpPr>
            <p:spPr bwMode="auto">
              <a:xfrm>
                <a:off x="976" y="2501"/>
                <a:ext cx="40"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70" name="Line 54"/>
              <p:cNvSpPr>
                <a:spLocks noChangeShapeType="1"/>
              </p:cNvSpPr>
              <p:nvPr/>
            </p:nvSpPr>
            <p:spPr bwMode="auto">
              <a:xfrm>
                <a:off x="1016" y="2506"/>
                <a:ext cx="42"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71" name="Line 55"/>
              <p:cNvSpPr>
                <a:spLocks noChangeShapeType="1"/>
              </p:cNvSpPr>
              <p:nvPr/>
            </p:nvSpPr>
            <p:spPr bwMode="auto">
              <a:xfrm>
                <a:off x="1058" y="2511"/>
                <a:ext cx="4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72" name="Line 56"/>
              <p:cNvSpPr>
                <a:spLocks noChangeShapeType="1"/>
              </p:cNvSpPr>
              <p:nvPr/>
            </p:nvSpPr>
            <p:spPr bwMode="auto">
              <a:xfrm>
                <a:off x="1101" y="2515"/>
                <a:ext cx="47"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73" name="Line 57"/>
              <p:cNvSpPr>
                <a:spLocks noChangeShapeType="1"/>
              </p:cNvSpPr>
              <p:nvPr/>
            </p:nvSpPr>
            <p:spPr bwMode="auto">
              <a:xfrm>
                <a:off x="1148" y="2518"/>
                <a:ext cx="48"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74" name="Line 58"/>
              <p:cNvSpPr>
                <a:spLocks noChangeShapeType="1"/>
              </p:cNvSpPr>
              <p:nvPr/>
            </p:nvSpPr>
            <p:spPr bwMode="auto">
              <a:xfrm>
                <a:off x="1196" y="2521"/>
                <a:ext cx="5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75" name="Line 59"/>
              <p:cNvSpPr>
                <a:spLocks noChangeShapeType="1"/>
              </p:cNvSpPr>
              <p:nvPr/>
            </p:nvSpPr>
            <p:spPr bwMode="auto">
              <a:xfrm>
                <a:off x="1246" y="2522"/>
                <a:ext cx="51"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76" name="Line 60"/>
              <p:cNvSpPr>
                <a:spLocks noChangeShapeType="1"/>
              </p:cNvSpPr>
              <p:nvPr/>
            </p:nvSpPr>
            <p:spPr bwMode="auto">
              <a:xfrm>
                <a:off x="1297" y="2524"/>
                <a:ext cx="53"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77" name="Line 61"/>
              <p:cNvSpPr>
                <a:spLocks noChangeShapeType="1"/>
              </p:cNvSpPr>
              <p:nvPr/>
            </p:nvSpPr>
            <p:spPr bwMode="auto">
              <a:xfrm>
                <a:off x="1350" y="2524"/>
                <a:ext cx="53"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78" name="Line 62"/>
              <p:cNvSpPr>
                <a:spLocks noChangeShapeType="1"/>
              </p:cNvSpPr>
              <p:nvPr/>
            </p:nvSpPr>
            <p:spPr bwMode="auto">
              <a:xfrm flipV="1">
                <a:off x="1403" y="2522"/>
                <a:ext cx="51"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79" name="Line 63"/>
              <p:cNvSpPr>
                <a:spLocks noChangeShapeType="1"/>
              </p:cNvSpPr>
              <p:nvPr/>
            </p:nvSpPr>
            <p:spPr bwMode="auto">
              <a:xfrm flipV="1">
                <a:off x="1454" y="2521"/>
                <a:ext cx="5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80" name="Line 64"/>
              <p:cNvSpPr>
                <a:spLocks noChangeShapeType="1"/>
              </p:cNvSpPr>
              <p:nvPr/>
            </p:nvSpPr>
            <p:spPr bwMode="auto">
              <a:xfrm flipV="1">
                <a:off x="1504" y="2518"/>
                <a:ext cx="48"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81" name="Line 65"/>
              <p:cNvSpPr>
                <a:spLocks noChangeShapeType="1"/>
              </p:cNvSpPr>
              <p:nvPr/>
            </p:nvSpPr>
            <p:spPr bwMode="auto">
              <a:xfrm flipV="1">
                <a:off x="1552" y="2515"/>
                <a:ext cx="47"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82" name="Line 66"/>
              <p:cNvSpPr>
                <a:spLocks noChangeShapeType="1"/>
              </p:cNvSpPr>
              <p:nvPr/>
            </p:nvSpPr>
            <p:spPr bwMode="auto">
              <a:xfrm flipV="1">
                <a:off x="1599" y="2511"/>
                <a:ext cx="44"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83" name="Line 67"/>
              <p:cNvSpPr>
                <a:spLocks noChangeShapeType="1"/>
              </p:cNvSpPr>
              <p:nvPr/>
            </p:nvSpPr>
            <p:spPr bwMode="auto">
              <a:xfrm flipV="1">
                <a:off x="1643" y="2506"/>
                <a:ext cx="42"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84" name="Line 68"/>
              <p:cNvSpPr>
                <a:spLocks noChangeShapeType="1"/>
              </p:cNvSpPr>
              <p:nvPr/>
            </p:nvSpPr>
            <p:spPr bwMode="auto">
              <a:xfrm flipV="1">
                <a:off x="1685" y="2501"/>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85" name="Line 69"/>
              <p:cNvSpPr>
                <a:spLocks noChangeShapeType="1"/>
              </p:cNvSpPr>
              <p:nvPr/>
            </p:nvSpPr>
            <p:spPr bwMode="auto">
              <a:xfrm flipV="1">
                <a:off x="1724" y="2495"/>
                <a:ext cx="37"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86" name="Line 70"/>
              <p:cNvSpPr>
                <a:spLocks noChangeShapeType="1"/>
              </p:cNvSpPr>
              <p:nvPr/>
            </p:nvSpPr>
            <p:spPr bwMode="auto">
              <a:xfrm flipV="1">
                <a:off x="1761" y="2488"/>
                <a:ext cx="34"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87" name="Line 71"/>
              <p:cNvSpPr>
                <a:spLocks noChangeShapeType="1"/>
              </p:cNvSpPr>
              <p:nvPr/>
            </p:nvSpPr>
            <p:spPr bwMode="auto">
              <a:xfrm flipV="1">
                <a:off x="1795" y="2481"/>
                <a:ext cx="30"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88" name="Line 72"/>
              <p:cNvSpPr>
                <a:spLocks noChangeShapeType="1"/>
              </p:cNvSpPr>
              <p:nvPr/>
            </p:nvSpPr>
            <p:spPr bwMode="auto">
              <a:xfrm flipV="1">
                <a:off x="1825" y="2474"/>
                <a:ext cx="28"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89" name="Line 73"/>
              <p:cNvSpPr>
                <a:spLocks noChangeShapeType="1"/>
              </p:cNvSpPr>
              <p:nvPr/>
            </p:nvSpPr>
            <p:spPr bwMode="auto">
              <a:xfrm flipV="1">
                <a:off x="1853" y="2467"/>
                <a:ext cx="24"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90" name="Line 74"/>
              <p:cNvSpPr>
                <a:spLocks noChangeShapeType="1"/>
              </p:cNvSpPr>
              <p:nvPr/>
            </p:nvSpPr>
            <p:spPr bwMode="auto">
              <a:xfrm flipV="1">
                <a:off x="1877" y="2445"/>
                <a:ext cx="11" cy="2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91" name="Line 75"/>
              <p:cNvSpPr>
                <a:spLocks noChangeShapeType="1"/>
              </p:cNvSpPr>
              <p:nvPr/>
            </p:nvSpPr>
            <p:spPr bwMode="auto">
              <a:xfrm flipV="1">
                <a:off x="1888" y="2427"/>
                <a:ext cx="10" cy="1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92" name="Line 76"/>
              <p:cNvSpPr>
                <a:spLocks noChangeShapeType="1"/>
              </p:cNvSpPr>
              <p:nvPr/>
            </p:nvSpPr>
            <p:spPr bwMode="auto">
              <a:xfrm flipV="1">
                <a:off x="1898" y="2412"/>
                <a:ext cx="9" cy="1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93" name="Line 77"/>
              <p:cNvSpPr>
                <a:spLocks noChangeShapeType="1"/>
              </p:cNvSpPr>
              <p:nvPr/>
            </p:nvSpPr>
            <p:spPr bwMode="auto">
              <a:xfrm flipV="1">
                <a:off x="1907" y="2398"/>
                <a:ext cx="7" cy="1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94" name="Line 78"/>
              <p:cNvSpPr>
                <a:spLocks noChangeShapeType="1"/>
              </p:cNvSpPr>
              <p:nvPr/>
            </p:nvSpPr>
            <p:spPr bwMode="auto">
              <a:xfrm flipV="1">
                <a:off x="1914" y="2387"/>
                <a:ext cx="6" cy="1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95" name="Line 79"/>
              <p:cNvSpPr>
                <a:spLocks noChangeShapeType="1"/>
              </p:cNvSpPr>
              <p:nvPr/>
            </p:nvSpPr>
            <p:spPr bwMode="auto">
              <a:xfrm flipV="1">
                <a:off x="1920" y="2378"/>
                <a:ext cx="4"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96" name="Line 80"/>
              <p:cNvSpPr>
                <a:spLocks noChangeShapeType="1"/>
              </p:cNvSpPr>
              <p:nvPr/>
            </p:nvSpPr>
            <p:spPr bwMode="auto">
              <a:xfrm flipV="1">
                <a:off x="1924" y="2371"/>
                <a:ext cx="4"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97" name="Line 81"/>
              <p:cNvSpPr>
                <a:spLocks noChangeShapeType="1"/>
              </p:cNvSpPr>
              <p:nvPr/>
            </p:nvSpPr>
            <p:spPr bwMode="auto">
              <a:xfrm flipV="1">
                <a:off x="1928" y="2365"/>
                <a:ext cx="3"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98" name="Line 82"/>
              <p:cNvSpPr>
                <a:spLocks noChangeShapeType="1"/>
              </p:cNvSpPr>
              <p:nvPr/>
            </p:nvSpPr>
            <p:spPr bwMode="auto">
              <a:xfrm flipV="1">
                <a:off x="1931" y="2361"/>
                <a:ext cx="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99" name="Line 83"/>
              <p:cNvSpPr>
                <a:spLocks noChangeShapeType="1"/>
              </p:cNvSpPr>
              <p:nvPr/>
            </p:nvSpPr>
            <p:spPr bwMode="auto">
              <a:xfrm flipV="1">
                <a:off x="1934" y="2358"/>
                <a:ext cx="1"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00" name="Line 84"/>
              <p:cNvSpPr>
                <a:spLocks noChangeShapeType="1"/>
              </p:cNvSpPr>
              <p:nvPr/>
            </p:nvSpPr>
            <p:spPr bwMode="auto">
              <a:xfrm flipV="1">
                <a:off x="1935" y="2356"/>
                <a:ext cx="2"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01" name="Line 85"/>
              <p:cNvSpPr>
                <a:spLocks noChangeShapeType="1"/>
              </p:cNvSpPr>
              <p:nvPr/>
            </p:nvSpPr>
            <p:spPr bwMode="auto">
              <a:xfrm flipV="1">
                <a:off x="1937" y="2354"/>
                <a:ext cx="0"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02" name="Line 86"/>
              <p:cNvSpPr>
                <a:spLocks noChangeShapeType="1"/>
              </p:cNvSpPr>
              <p:nvPr/>
            </p:nvSpPr>
            <p:spPr bwMode="auto">
              <a:xfrm flipV="1">
                <a:off x="1937" y="2354"/>
                <a:ext cx="1"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03" name="Line 87"/>
              <p:cNvSpPr>
                <a:spLocks noChangeShapeType="1"/>
              </p:cNvSpPr>
              <p:nvPr/>
            </p:nvSpPr>
            <p:spPr bwMode="auto">
              <a:xfrm>
                <a:off x="1938" y="2354"/>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04" name="Line 88"/>
              <p:cNvSpPr>
                <a:spLocks noChangeShapeType="1"/>
              </p:cNvSpPr>
              <p:nvPr/>
            </p:nvSpPr>
            <p:spPr bwMode="auto">
              <a:xfrm>
                <a:off x="1938" y="2354"/>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05" name="Line 89"/>
              <p:cNvSpPr>
                <a:spLocks noChangeShapeType="1"/>
              </p:cNvSpPr>
              <p:nvPr/>
            </p:nvSpPr>
            <p:spPr bwMode="auto">
              <a:xfrm flipV="1">
                <a:off x="1938" y="2089"/>
                <a:ext cx="0" cy="26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06" name="Line 90"/>
              <p:cNvSpPr>
                <a:spLocks noChangeShapeType="1"/>
              </p:cNvSpPr>
              <p:nvPr/>
            </p:nvSpPr>
            <p:spPr bwMode="auto">
              <a:xfrm flipV="1">
                <a:off x="1938" y="2075"/>
                <a:ext cx="0" cy="1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07" name="Line 91"/>
              <p:cNvSpPr>
                <a:spLocks noChangeShapeType="1"/>
              </p:cNvSpPr>
              <p:nvPr/>
            </p:nvSpPr>
            <p:spPr bwMode="auto">
              <a:xfrm flipV="1">
                <a:off x="1938" y="2063"/>
                <a:ext cx="0" cy="1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08" name="Line 92"/>
              <p:cNvSpPr>
                <a:spLocks noChangeShapeType="1"/>
              </p:cNvSpPr>
              <p:nvPr/>
            </p:nvSpPr>
            <p:spPr bwMode="auto">
              <a:xfrm flipV="1">
                <a:off x="1938" y="2053"/>
                <a:ext cx="0" cy="1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09" name="Line 93"/>
              <p:cNvSpPr>
                <a:spLocks noChangeShapeType="1"/>
              </p:cNvSpPr>
              <p:nvPr/>
            </p:nvSpPr>
            <p:spPr bwMode="auto">
              <a:xfrm flipV="1">
                <a:off x="1938" y="2045"/>
                <a:ext cx="0"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10" name="Line 94"/>
              <p:cNvSpPr>
                <a:spLocks noChangeShapeType="1"/>
              </p:cNvSpPr>
              <p:nvPr/>
            </p:nvSpPr>
            <p:spPr bwMode="auto">
              <a:xfrm flipV="1">
                <a:off x="1938" y="2040"/>
                <a:ext cx="0"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11" name="Line 95"/>
              <p:cNvSpPr>
                <a:spLocks noChangeShapeType="1"/>
              </p:cNvSpPr>
              <p:nvPr/>
            </p:nvSpPr>
            <p:spPr bwMode="auto">
              <a:xfrm flipV="1">
                <a:off x="1938" y="2035"/>
                <a:ext cx="0"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12" name="Line 96"/>
              <p:cNvSpPr>
                <a:spLocks noChangeShapeType="1"/>
              </p:cNvSpPr>
              <p:nvPr/>
            </p:nvSpPr>
            <p:spPr bwMode="auto">
              <a:xfrm flipV="1">
                <a:off x="1938" y="2032"/>
                <a:ext cx="0"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13" name="Line 97"/>
              <p:cNvSpPr>
                <a:spLocks noChangeShapeType="1"/>
              </p:cNvSpPr>
              <p:nvPr/>
            </p:nvSpPr>
            <p:spPr bwMode="auto">
              <a:xfrm flipV="1">
                <a:off x="1938" y="2029"/>
                <a:ext cx="0"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14" name="Line 98"/>
              <p:cNvSpPr>
                <a:spLocks noChangeShapeType="1"/>
              </p:cNvSpPr>
              <p:nvPr/>
            </p:nvSpPr>
            <p:spPr bwMode="auto">
              <a:xfrm flipV="1">
                <a:off x="1938" y="2028"/>
                <a:ext cx="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15" name="Line 99"/>
              <p:cNvSpPr>
                <a:spLocks noChangeShapeType="1"/>
              </p:cNvSpPr>
              <p:nvPr/>
            </p:nvSpPr>
            <p:spPr bwMode="auto">
              <a:xfrm flipV="1">
                <a:off x="1938" y="2027"/>
                <a:ext cx="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16" name="Line 100"/>
              <p:cNvSpPr>
                <a:spLocks noChangeShapeType="1"/>
              </p:cNvSpPr>
              <p:nvPr/>
            </p:nvSpPr>
            <p:spPr bwMode="auto">
              <a:xfrm>
                <a:off x="1938" y="2027"/>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17" name="Line 101"/>
              <p:cNvSpPr>
                <a:spLocks noChangeShapeType="1"/>
              </p:cNvSpPr>
              <p:nvPr/>
            </p:nvSpPr>
            <p:spPr bwMode="auto">
              <a:xfrm flipH="1">
                <a:off x="1935" y="2027"/>
                <a:ext cx="3"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18" name="Line 102"/>
              <p:cNvSpPr>
                <a:spLocks noChangeShapeType="1"/>
              </p:cNvSpPr>
              <p:nvPr/>
            </p:nvSpPr>
            <p:spPr bwMode="auto">
              <a:xfrm flipH="1">
                <a:off x="1929" y="2036"/>
                <a:ext cx="6"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19" name="Line 103"/>
              <p:cNvSpPr>
                <a:spLocks noChangeShapeType="1"/>
              </p:cNvSpPr>
              <p:nvPr/>
            </p:nvSpPr>
            <p:spPr bwMode="auto">
              <a:xfrm flipH="1">
                <a:off x="1918" y="2045"/>
                <a:ext cx="1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20" name="Line 104"/>
              <p:cNvSpPr>
                <a:spLocks noChangeShapeType="1"/>
              </p:cNvSpPr>
              <p:nvPr/>
            </p:nvSpPr>
            <p:spPr bwMode="auto">
              <a:xfrm flipH="1">
                <a:off x="1904" y="2053"/>
                <a:ext cx="14"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21" name="Line 105"/>
              <p:cNvSpPr>
                <a:spLocks noChangeShapeType="1"/>
              </p:cNvSpPr>
              <p:nvPr/>
            </p:nvSpPr>
            <p:spPr bwMode="auto">
              <a:xfrm flipH="1">
                <a:off x="1886" y="2061"/>
                <a:ext cx="18"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22" name="Line 106"/>
              <p:cNvSpPr>
                <a:spLocks noChangeShapeType="1"/>
              </p:cNvSpPr>
              <p:nvPr/>
            </p:nvSpPr>
            <p:spPr bwMode="auto">
              <a:xfrm flipH="1">
                <a:off x="1865" y="2069"/>
                <a:ext cx="21"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23" name="Line 107"/>
              <p:cNvSpPr>
                <a:spLocks noChangeShapeType="1"/>
              </p:cNvSpPr>
              <p:nvPr/>
            </p:nvSpPr>
            <p:spPr bwMode="auto">
              <a:xfrm flipH="1">
                <a:off x="1840" y="2076"/>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24" name="Line 108"/>
              <p:cNvSpPr>
                <a:spLocks noChangeShapeType="1"/>
              </p:cNvSpPr>
              <p:nvPr/>
            </p:nvSpPr>
            <p:spPr bwMode="auto">
              <a:xfrm flipH="1">
                <a:off x="1813" y="2083"/>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25" name="Line 109"/>
              <p:cNvSpPr>
                <a:spLocks noChangeShapeType="1"/>
              </p:cNvSpPr>
              <p:nvPr/>
            </p:nvSpPr>
            <p:spPr bwMode="auto">
              <a:xfrm flipH="1">
                <a:off x="1782" y="2090"/>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26" name="Line 110"/>
              <p:cNvSpPr>
                <a:spLocks noChangeShapeType="1"/>
              </p:cNvSpPr>
              <p:nvPr/>
            </p:nvSpPr>
            <p:spPr bwMode="auto">
              <a:xfrm flipH="1">
                <a:off x="1748" y="2096"/>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27" name="Line 111"/>
              <p:cNvSpPr>
                <a:spLocks noChangeShapeType="1"/>
              </p:cNvSpPr>
              <p:nvPr/>
            </p:nvSpPr>
            <p:spPr bwMode="auto">
              <a:xfrm flipH="1">
                <a:off x="1712" y="2102"/>
                <a:ext cx="36"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28" name="Line 112"/>
              <p:cNvSpPr>
                <a:spLocks noChangeShapeType="1"/>
              </p:cNvSpPr>
              <p:nvPr/>
            </p:nvSpPr>
            <p:spPr bwMode="auto">
              <a:xfrm flipH="1">
                <a:off x="1673" y="2107"/>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29" name="Line 113"/>
              <p:cNvSpPr>
                <a:spLocks noChangeShapeType="1"/>
              </p:cNvSpPr>
              <p:nvPr/>
            </p:nvSpPr>
            <p:spPr bwMode="auto">
              <a:xfrm flipH="1">
                <a:off x="1633" y="2112"/>
                <a:ext cx="40"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30" name="Line 114"/>
              <p:cNvSpPr>
                <a:spLocks noChangeShapeType="1"/>
              </p:cNvSpPr>
              <p:nvPr/>
            </p:nvSpPr>
            <p:spPr bwMode="auto">
              <a:xfrm flipH="1">
                <a:off x="1590" y="2117"/>
                <a:ext cx="43"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31" name="Line 115"/>
              <p:cNvSpPr>
                <a:spLocks noChangeShapeType="1"/>
              </p:cNvSpPr>
              <p:nvPr/>
            </p:nvSpPr>
            <p:spPr bwMode="auto">
              <a:xfrm flipH="1">
                <a:off x="1545" y="2120"/>
                <a:ext cx="45"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32" name="Line 116"/>
              <p:cNvSpPr>
                <a:spLocks noChangeShapeType="1"/>
              </p:cNvSpPr>
              <p:nvPr/>
            </p:nvSpPr>
            <p:spPr bwMode="auto">
              <a:xfrm flipH="1">
                <a:off x="1499" y="2123"/>
                <a:ext cx="46"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33" name="Line 117"/>
              <p:cNvSpPr>
                <a:spLocks noChangeShapeType="1"/>
              </p:cNvSpPr>
              <p:nvPr/>
            </p:nvSpPr>
            <p:spPr bwMode="auto">
              <a:xfrm flipH="1">
                <a:off x="1450" y="2125"/>
                <a:ext cx="49"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34" name="Line 118"/>
              <p:cNvSpPr>
                <a:spLocks noChangeShapeType="1"/>
              </p:cNvSpPr>
              <p:nvPr/>
            </p:nvSpPr>
            <p:spPr bwMode="auto">
              <a:xfrm flipH="1">
                <a:off x="1401" y="2128"/>
                <a:ext cx="49"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35" name="Line 119"/>
              <p:cNvSpPr>
                <a:spLocks noChangeShapeType="1"/>
              </p:cNvSpPr>
              <p:nvPr/>
            </p:nvSpPr>
            <p:spPr bwMode="auto">
              <a:xfrm flipH="1">
                <a:off x="1350" y="2128"/>
                <a:ext cx="51"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36" name="Line 120"/>
              <p:cNvSpPr>
                <a:spLocks noChangeShapeType="1"/>
              </p:cNvSpPr>
              <p:nvPr/>
            </p:nvSpPr>
            <p:spPr bwMode="auto">
              <a:xfrm flipH="1" flipV="1">
                <a:off x="1300" y="1688"/>
                <a:ext cx="5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37" name="Line 121"/>
              <p:cNvSpPr>
                <a:spLocks noChangeShapeType="1"/>
              </p:cNvSpPr>
              <p:nvPr/>
            </p:nvSpPr>
            <p:spPr bwMode="auto">
              <a:xfrm flipH="1" flipV="1">
                <a:off x="1250" y="1686"/>
                <a:ext cx="50"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38" name="Line 122"/>
              <p:cNvSpPr>
                <a:spLocks noChangeShapeType="1"/>
              </p:cNvSpPr>
              <p:nvPr/>
            </p:nvSpPr>
            <p:spPr bwMode="auto">
              <a:xfrm flipH="1" flipV="1">
                <a:off x="1202" y="1685"/>
                <a:ext cx="48"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39" name="Line 123"/>
              <p:cNvSpPr>
                <a:spLocks noChangeShapeType="1"/>
              </p:cNvSpPr>
              <p:nvPr/>
            </p:nvSpPr>
            <p:spPr bwMode="auto">
              <a:xfrm flipH="1" flipV="1">
                <a:off x="1156" y="1682"/>
                <a:ext cx="46"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40" name="Line 124"/>
              <p:cNvSpPr>
                <a:spLocks noChangeShapeType="1"/>
              </p:cNvSpPr>
              <p:nvPr/>
            </p:nvSpPr>
            <p:spPr bwMode="auto">
              <a:xfrm flipH="1" flipV="1">
                <a:off x="1111" y="1679"/>
                <a:ext cx="45"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41" name="Line 125"/>
              <p:cNvSpPr>
                <a:spLocks noChangeShapeType="1"/>
              </p:cNvSpPr>
              <p:nvPr/>
            </p:nvSpPr>
            <p:spPr bwMode="auto">
              <a:xfrm flipH="1" flipV="1">
                <a:off x="1068" y="1675"/>
                <a:ext cx="4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42" name="Line 126"/>
              <p:cNvSpPr>
                <a:spLocks noChangeShapeType="1"/>
              </p:cNvSpPr>
              <p:nvPr/>
            </p:nvSpPr>
            <p:spPr bwMode="auto">
              <a:xfrm flipH="1" flipV="1">
                <a:off x="1027" y="1671"/>
                <a:ext cx="41"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43" name="Line 127"/>
              <p:cNvSpPr>
                <a:spLocks noChangeShapeType="1"/>
              </p:cNvSpPr>
              <p:nvPr/>
            </p:nvSpPr>
            <p:spPr bwMode="auto">
              <a:xfrm flipH="1" flipV="1">
                <a:off x="988" y="1667"/>
                <a:ext cx="39"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44" name="Line 128"/>
              <p:cNvSpPr>
                <a:spLocks noChangeShapeType="1"/>
              </p:cNvSpPr>
              <p:nvPr/>
            </p:nvSpPr>
            <p:spPr bwMode="auto">
              <a:xfrm flipH="1" flipV="1">
                <a:off x="952" y="1661"/>
                <a:ext cx="36"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45" name="Line 129"/>
              <p:cNvSpPr>
                <a:spLocks noChangeShapeType="1"/>
              </p:cNvSpPr>
              <p:nvPr/>
            </p:nvSpPr>
            <p:spPr bwMode="auto">
              <a:xfrm flipH="1" flipV="1">
                <a:off x="918" y="1655"/>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46" name="Line 130"/>
              <p:cNvSpPr>
                <a:spLocks noChangeShapeType="1"/>
              </p:cNvSpPr>
              <p:nvPr/>
            </p:nvSpPr>
            <p:spPr bwMode="auto">
              <a:xfrm flipH="1" flipV="1">
                <a:off x="887" y="1649"/>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47" name="Line 131"/>
              <p:cNvSpPr>
                <a:spLocks noChangeShapeType="1"/>
              </p:cNvSpPr>
              <p:nvPr/>
            </p:nvSpPr>
            <p:spPr bwMode="auto">
              <a:xfrm flipH="1" flipV="1">
                <a:off x="860" y="1642"/>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48" name="Line 132"/>
              <p:cNvSpPr>
                <a:spLocks noChangeShapeType="1"/>
              </p:cNvSpPr>
              <p:nvPr/>
            </p:nvSpPr>
            <p:spPr bwMode="auto">
              <a:xfrm flipH="1" flipV="1">
                <a:off x="835" y="1635"/>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49" name="Line 133"/>
              <p:cNvSpPr>
                <a:spLocks noChangeShapeType="1"/>
              </p:cNvSpPr>
              <p:nvPr/>
            </p:nvSpPr>
            <p:spPr bwMode="auto">
              <a:xfrm flipH="1" flipV="1">
                <a:off x="814" y="1628"/>
                <a:ext cx="21"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50" name="Line 134"/>
              <p:cNvSpPr>
                <a:spLocks noChangeShapeType="1"/>
              </p:cNvSpPr>
              <p:nvPr/>
            </p:nvSpPr>
            <p:spPr bwMode="auto">
              <a:xfrm flipH="1" flipV="1">
                <a:off x="796" y="1620"/>
                <a:ext cx="18"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51" name="Line 135"/>
              <p:cNvSpPr>
                <a:spLocks noChangeShapeType="1"/>
              </p:cNvSpPr>
              <p:nvPr/>
            </p:nvSpPr>
            <p:spPr bwMode="auto">
              <a:xfrm flipH="1" flipV="1">
                <a:off x="782" y="1612"/>
                <a:ext cx="14"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52" name="Line 136"/>
              <p:cNvSpPr>
                <a:spLocks noChangeShapeType="1"/>
              </p:cNvSpPr>
              <p:nvPr/>
            </p:nvSpPr>
            <p:spPr bwMode="auto">
              <a:xfrm flipH="1" flipV="1">
                <a:off x="771" y="1604"/>
                <a:ext cx="1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53" name="Line 137"/>
              <p:cNvSpPr>
                <a:spLocks noChangeShapeType="1"/>
              </p:cNvSpPr>
              <p:nvPr/>
            </p:nvSpPr>
            <p:spPr bwMode="auto">
              <a:xfrm flipH="1" flipV="1">
                <a:off x="765" y="1595"/>
                <a:ext cx="6"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54" name="Line 138"/>
              <p:cNvSpPr>
                <a:spLocks noChangeShapeType="1"/>
              </p:cNvSpPr>
              <p:nvPr/>
            </p:nvSpPr>
            <p:spPr bwMode="auto">
              <a:xfrm flipH="1" flipV="1">
                <a:off x="763" y="1587"/>
                <a:ext cx="2"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55" name="Line 139"/>
              <p:cNvSpPr>
                <a:spLocks noChangeShapeType="1"/>
              </p:cNvSpPr>
              <p:nvPr/>
            </p:nvSpPr>
            <p:spPr bwMode="auto">
              <a:xfrm>
                <a:off x="763" y="1587"/>
                <a:ext cx="0" cy="26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56" name="Line 140"/>
              <p:cNvSpPr>
                <a:spLocks noChangeShapeType="1"/>
              </p:cNvSpPr>
              <p:nvPr/>
            </p:nvSpPr>
            <p:spPr bwMode="auto">
              <a:xfrm>
                <a:off x="763" y="1852"/>
                <a:ext cx="0" cy="1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57" name="Line 141"/>
              <p:cNvSpPr>
                <a:spLocks noChangeShapeType="1"/>
              </p:cNvSpPr>
              <p:nvPr/>
            </p:nvSpPr>
            <p:spPr bwMode="auto">
              <a:xfrm>
                <a:off x="763" y="1866"/>
                <a:ext cx="0" cy="1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58" name="Line 142"/>
              <p:cNvSpPr>
                <a:spLocks noChangeShapeType="1"/>
              </p:cNvSpPr>
              <p:nvPr/>
            </p:nvSpPr>
            <p:spPr bwMode="auto">
              <a:xfrm>
                <a:off x="763" y="1878"/>
                <a:ext cx="0" cy="2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59" name="Line 143"/>
              <p:cNvSpPr>
                <a:spLocks noChangeShapeType="1"/>
              </p:cNvSpPr>
              <p:nvPr/>
            </p:nvSpPr>
            <p:spPr bwMode="auto">
              <a:xfrm>
                <a:off x="763" y="1900"/>
                <a:ext cx="0"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60" name="Line 144"/>
              <p:cNvSpPr>
                <a:spLocks noChangeShapeType="1"/>
              </p:cNvSpPr>
              <p:nvPr/>
            </p:nvSpPr>
            <p:spPr bwMode="auto">
              <a:xfrm>
                <a:off x="763" y="1905"/>
                <a:ext cx="0"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61" name="Line 145"/>
              <p:cNvSpPr>
                <a:spLocks noChangeShapeType="1"/>
              </p:cNvSpPr>
              <p:nvPr/>
            </p:nvSpPr>
            <p:spPr bwMode="auto">
              <a:xfrm>
                <a:off x="763" y="1908"/>
                <a:ext cx="0"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62" name="Line 146"/>
              <p:cNvSpPr>
                <a:spLocks noChangeShapeType="1"/>
              </p:cNvSpPr>
              <p:nvPr/>
            </p:nvSpPr>
            <p:spPr bwMode="auto">
              <a:xfrm>
                <a:off x="763" y="1913"/>
                <a:ext cx="11" cy="2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63" name="Line 147"/>
              <p:cNvSpPr>
                <a:spLocks noChangeShapeType="1"/>
              </p:cNvSpPr>
              <p:nvPr/>
            </p:nvSpPr>
            <p:spPr bwMode="auto">
              <a:xfrm>
                <a:off x="774" y="1934"/>
                <a:ext cx="10" cy="1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64" name="Line 148"/>
              <p:cNvSpPr>
                <a:spLocks noChangeShapeType="1"/>
              </p:cNvSpPr>
              <p:nvPr/>
            </p:nvSpPr>
            <p:spPr bwMode="auto">
              <a:xfrm>
                <a:off x="784" y="1952"/>
                <a:ext cx="8" cy="1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65" name="Line 149"/>
              <p:cNvSpPr>
                <a:spLocks noChangeShapeType="1"/>
              </p:cNvSpPr>
              <p:nvPr/>
            </p:nvSpPr>
            <p:spPr bwMode="auto">
              <a:xfrm>
                <a:off x="792" y="1968"/>
                <a:ext cx="7" cy="1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66" name="Line 150"/>
              <p:cNvSpPr>
                <a:spLocks noChangeShapeType="1"/>
              </p:cNvSpPr>
              <p:nvPr/>
            </p:nvSpPr>
            <p:spPr bwMode="auto">
              <a:xfrm>
                <a:off x="799" y="1981"/>
                <a:ext cx="7" cy="1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67" name="Line 151"/>
              <p:cNvSpPr>
                <a:spLocks noChangeShapeType="1"/>
              </p:cNvSpPr>
              <p:nvPr/>
            </p:nvSpPr>
            <p:spPr bwMode="auto">
              <a:xfrm>
                <a:off x="806" y="1992"/>
                <a:ext cx="4"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68" name="Line 152"/>
              <p:cNvSpPr>
                <a:spLocks noChangeShapeType="1"/>
              </p:cNvSpPr>
              <p:nvPr/>
            </p:nvSpPr>
            <p:spPr bwMode="auto">
              <a:xfrm>
                <a:off x="810" y="2001"/>
                <a:ext cx="4"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69" name="Line 153"/>
              <p:cNvSpPr>
                <a:spLocks noChangeShapeType="1"/>
              </p:cNvSpPr>
              <p:nvPr/>
            </p:nvSpPr>
            <p:spPr bwMode="auto">
              <a:xfrm>
                <a:off x="814" y="2009"/>
                <a:ext cx="3"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70" name="Line 154"/>
              <p:cNvSpPr>
                <a:spLocks noChangeShapeType="1"/>
              </p:cNvSpPr>
              <p:nvPr/>
            </p:nvSpPr>
            <p:spPr bwMode="auto">
              <a:xfrm>
                <a:off x="817" y="2015"/>
                <a:ext cx="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71" name="Line 155"/>
              <p:cNvSpPr>
                <a:spLocks noChangeShapeType="1"/>
              </p:cNvSpPr>
              <p:nvPr/>
            </p:nvSpPr>
            <p:spPr bwMode="auto">
              <a:xfrm>
                <a:off x="820" y="2019"/>
                <a:ext cx="1"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72" name="Line 156"/>
              <p:cNvSpPr>
                <a:spLocks noChangeShapeType="1"/>
              </p:cNvSpPr>
              <p:nvPr/>
            </p:nvSpPr>
            <p:spPr bwMode="auto">
              <a:xfrm>
                <a:off x="821" y="2022"/>
                <a:ext cx="1"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73" name="Line 157"/>
              <p:cNvSpPr>
                <a:spLocks noChangeShapeType="1"/>
              </p:cNvSpPr>
              <p:nvPr/>
            </p:nvSpPr>
            <p:spPr bwMode="auto">
              <a:xfrm>
                <a:off x="822" y="2024"/>
                <a:ext cx="1"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74" name="Line 158"/>
              <p:cNvSpPr>
                <a:spLocks noChangeShapeType="1"/>
              </p:cNvSpPr>
              <p:nvPr/>
            </p:nvSpPr>
            <p:spPr bwMode="auto">
              <a:xfrm>
                <a:off x="823" y="2025"/>
                <a:ext cx="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75" name="Line 159"/>
              <p:cNvSpPr>
                <a:spLocks noChangeShapeType="1"/>
              </p:cNvSpPr>
              <p:nvPr/>
            </p:nvSpPr>
            <p:spPr bwMode="auto">
              <a:xfrm>
                <a:off x="823" y="2026"/>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76" name="Line 160"/>
              <p:cNvSpPr>
                <a:spLocks noChangeShapeType="1"/>
              </p:cNvSpPr>
              <p:nvPr/>
            </p:nvSpPr>
            <p:spPr bwMode="auto">
              <a:xfrm>
                <a:off x="823" y="2026"/>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77" name="Line 161"/>
              <p:cNvSpPr>
                <a:spLocks noChangeShapeType="1"/>
              </p:cNvSpPr>
              <p:nvPr/>
            </p:nvSpPr>
            <p:spPr bwMode="auto">
              <a:xfrm>
                <a:off x="823" y="2026"/>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78" name="Line 162"/>
              <p:cNvSpPr>
                <a:spLocks noChangeShapeType="1"/>
              </p:cNvSpPr>
              <p:nvPr/>
            </p:nvSpPr>
            <p:spPr bwMode="auto">
              <a:xfrm>
                <a:off x="848" y="2033"/>
                <a:ext cx="27"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79" name="Line 163"/>
              <p:cNvSpPr>
                <a:spLocks noChangeShapeType="1"/>
              </p:cNvSpPr>
              <p:nvPr/>
            </p:nvSpPr>
            <p:spPr bwMode="auto">
              <a:xfrm>
                <a:off x="875" y="2041"/>
                <a:ext cx="30"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80" name="Line 164"/>
              <p:cNvSpPr>
                <a:spLocks noChangeShapeType="1"/>
              </p:cNvSpPr>
              <p:nvPr/>
            </p:nvSpPr>
            <p:spPr bwMode="auto">
              <a:xfrm>
                <a:off x="905" y="2047"/>
                <a:ext cx="34"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81" name="Line 165"/>
              <p:cNvSpPr>
                <a:spLocks noChangeShapeType="1"/>
              </p:cNvSpPr>
              <p:nvPr/>
            </p:nvSpPr>
            <p:spPr bwMode="auto">
              <a:xfrm>
                <a:off x="939" y="2054"/>
                <a:ext cx="37"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82" name="Line 166"/>
              <p:cNvSpPr>
                <a:spLocks noChangeShapeType="1"/>
              </p:cNvSpPr>
              <p:nvPr/>
            </p:nvSpPr>
            <p:spPr bwMode="auto">
              <a:xfrm>
                <a:off x="976" y="2059"/>
                <a:ext cx="40"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83" name="Line 167"/>
              <p:cNvSpPr>
                <a:spLocks noChangeShapeType="1"/>
              </p:cNvSpPr>
              <p:nvPr/>
            </p:nvSpPr>
            <p:spPr bwMode="auto">
              <a:xfrm>
                <a:off x="1016" y="2065"/>
                <a:ext cx="42"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84" name="Line 168"/>
              <p:cNvSpPr>
                <a:spLocks noChangeShapeType="1"/>
              </p:cNvSpPr>
              <p:nvPr/>
            </p:nvSpPr>
            <p:spPr bwMode="auto">
              <a:xfrm>
                <a:off x="1058" y="2069"/>
                <a:ext cx="4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85" name="Line 169"/>
              <p:cNvSpPr>
                <a:spLocks noChangeShapeType="1"/>
              </p:cNvSpPr>
              <p:nvPr/>
            </p:nvSpPr>
            <p:spPr bwMode="auto">
              <a:xfrm>
                <a:off x="1101" y="2073"/>
                <a:ext cx="47"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86" name="Line 170"/>
              <p:cNvSpPr>
                <a:spLocks noChangeShapeType="1"/>
              </p:cNvSpPr>
              <p:nvPr/>
            </p:nvSpPr>
            <p:spPr bwMode="auto">
              <a:xfrm>
                <a:off x="1148" y="2077"/>
                <a:ext cx="48"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87" name="Line 171"/>
              <p:cNvSpPr>
                <a:spLocks noChangeShapeType="1"/>
              </p:cNvSpPr>
              <p:nvPr/>
            </p:nvSpPr>
            <p:spPr bwMode="auto">
              <a:xfrm>
                <a:off x="1196" y="2080"/>
                <a:ext cx="50"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88" name="Line 172"/>
              <p:cNvSpPr>
                <a:spLocks noChangeShapeType="1"/>
              </p:cNvSpPr>
              <p:nvPr/>
            </p:nvSpPr>
            <p:spPr bwMode="auto">
              <a:xfrm>
                <a:off x="1246" y="2082"/>
                <a:ext cx="51"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89" name="Line 173"/>
              <p:cNvSpPr>
                <a:spLocks noChangeShapeType="1"/>
              </p:cNvSpPr>
              <p:nvPr/>
            </p:nvSpPr>
            <p:spPr bwMode="auto">
              <a:xfrm>
                <a:off x="1297" y="2083"/>
                <a:ext cx="53"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90" name="Line 174"/>
              <p:cNvSpPr>
                <a:spLocks noChangeShapeType="1"/>
              </p:cNvSpPr>
              <p:nvPr/>
            </p:nvSpPr>
            <p:spPr bwMode="auto">
              <a:xfrm flipV="1">
                <a:off x="1350" y="2083"/>
                <a:ext cx="53"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91" name="Line 175"/>
              <p:cNvSpPr>
                <a:spLocks noChangeShapeType="1"/>
              </p:cNvSpPr>
              <p:nvPr/>
            </p:nvSpPr>
            <p:spPr bwMode="auto">
              <a:xfrm flipV="1">
                <a:off x="1403" y="2082"/>
                <a:ext cx="51"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92" name="Line 176"/>
              <p:cNvSpPr>
                <a:spLocks noChangeShapeType="1"/>
              </p:cNvSpPr>
              <p:nvPr/>
            </p:nvSpPr>
            <p:spPr bwMode="auto">
              <a:xfrm flipV="1">
                <a:off x="1454" y="2080"/>
                <a:ext cx="50"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93" name="Line 177"/>
              <p:cNvSpPr>
                <a:spLocks noChangeShapeType="1"/>
              </p:cNvSpPr>
              <p:nvPr/>
            </p:nvSpPr>
            <p:spPr bwMode="auto">
              <a:xfrm flipV="1">
                <a:off x="1504" y="2077"/>
                <a:ext cx="48"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94" name="Line 178"/>
              <p:cNvSpPr>
                <a:spLocks noChangeShapeType="1"/>
              </p:cNvSpPr>
              <p:nvPr/>
            </p:nvSpPr>
            <p:spPr bwMode="auto">
              <a:xfrm flipV="1">
                <a:off x="1552" y="2073"/>
                <a:ext cx="47"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95" name="Line 179"/>
              <p:cNvSpPr>
                <a:spLocks noChangeShapeType="1"/>
              </p:cNvSpPr>
              <p:nvPr/>
            </p:nvSpPr>
            <p:spPr bwMode="auto">
              <a:xfrm flipV="1">
                <a:off x="1599" y="2069"/>
                <a:ext cx="44"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96" name="Line 180"/>
              <p:cNvSpPr>
                <a:spLocks noChangeShapeType="1"/>
              </p:cNvSpPr>
              <p:nvPr/>
            </p:nvSpPr>
            <p:spPr bwMode="auto">
              <a:xfrm flipV="1">
                <a:off x="1643" y="2065"/>
                <a:ext cx="42"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97" name="Line 181"/>
              <p:cNvSpPr>
                <a:spLocks noChangeShapeType="1"/>
              </p:cNvSpPr>
              <p:nvPr/>
            </p:nvSpPr>
            <p:spPr bwMode="auto">
              <a:xfrm flipV="1">
                <a:off x="1685" y="2059"/>
                <a:ext cx="39"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98" name="Line 182"/>
              <p:cNvSpPr>
                <a:spLocks noChangeShapeType="1"/>
              </p:cNvSpPr>
              <p:nvPr/>
            </p:nvSpPr>
            <p:spPr bwMode="auto">
              <a:xfrm flipV="1">
                <a:off x="1724" y="2054"/>
                <a:ext cx="37"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99" name="Line 183"/>
              <p:cNvSpPr>
                <a:spLocks noChangeShapeType="1"/>
              </p:cNvSpPr>
              <p:nvPr/>
            </p:nvSpPr>
            <p:spPr bwMode="auto">
              <a:xfrm flipV="1">
                <a:off x="1761" y="2047"/>
                <a:ext cx="34"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00" name="Line 184"/>
              <p:cNvSpPr>
                <a:spLocks noChangeShapeType="1"/>
              </p:cNvSpPr>
              <p:nvPr/>
            </p:nvSpPr>
            <p:spPr bwMode="auto">
              <a:xfrm flipV="1">
                <a:off x="1795" y="2041"/>
                <a:ext cx="30"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01" name="Line 185"/>
              <p:cNvSpPr>
                <a:spLocks noChangeShapeType="1"/>
              </p:cNvSpPr>
              <p:nvPr/>
            </p:nvSpPr>
            <p:spPr bwMode="auto">
              <a:xfrm flipV="1">
                <a:off x="1825" y="2033"/>
                <a:ext cx="28"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02" name="Line 186"/>
              <p:cNvSpPr>
                <a:spLocks noChangeShapeType="1"/>
              </p:cNvSpPr>
              <p:nvPr/>
            </p:nvSpPr>
            <p:spPr bwMode="auto">
              <a:xfrm flipV="1">
                <a:off x="1853" y="2026"/>
                <a:ext cx="24"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03" name="Line 187"/>
              <p:cNvSpPr>
                <a:spLocks noChangeShapeType="1"/>
              </p:cNvSpPr>
              <p:nvPr/>
            </p:nvSpPr>
            <p:spPr bwMode="auto">
              <a:xfrm flipV="1">
                <a:off x="1877" y="2005"/>
                <a:ext cx="11" cy="2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04" name="Line 188"/>
              <p:cNvSpPr>
                <a:spLocks noChangeShapeType="1"/>
              </p:cNvSpPr>
              <p:nvPr/>
            </p:nvSpPr>
            <p:spPr bwMode="auto">
              <a:xfrm flipV="1">
                <a:off x="1888" y="1987"/>
                <a:ext cx="10" cy="1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05" name="Line 189"/>
              <p:cNvSpPr>
                <a:spLocks noChangeShapeType="1"/>
              </p:cNvSpPr>
              <p:nvPr/>
            </p:nvSpPr>
            <p:spPr bwMode="auto">
              <a:xfrm flipV="1">
                <a:off x="1898" y="1971"/>
                <a:ext cx="9" cy="1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06" name="Line 190"/>
              <p:cNvSpPr>
                <a:spLocks noChangeShapeType="1"/>
              </p:cNvSpPr>
              <p:nvPr/>
            </p:nvSpPr>
            <p:spPr bwMode="auto">
              <a:xfrm flipV="1">
                <a:off x="1907" y="1957"/>
                <a:ext cx="7" cy="1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07" name="Line 191"/>
              <p:cNvSpPr>
                <a:spLocks noChangeShapeType="1"/>
              </p:cNvSpPr>
              <p:nvPr/>
            </p:nvSpPr>
            <p:spPr bwMode="auto">
              <a:xfrm flipV="1">
                <a:off x="1914" y="1946"/>
                <a:ext cx="6" cy="1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08" name="Line 192"/>
              <p:cNvSpPr>
                <a:spLocks noChangeShapeType="1"/>
              </p:cNvSpPr>
              <p:nvPr/>
            </p:nvSpPr>
            <p:spPr bwMode="auto">
              <a:xfrm flipV="1">
                <a:off x="1920" y="1937"/>
                <a:ext cx="4"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09" name="Line 193"/>
              <p:cNvSpPr>
                <a:spLocks noChangeShapeType="1"/>
              </p:cNvSpPr>
              <p:nvPr/>
            </p:nvSpPr>
            <p:spPr bwMode="auto">
              <a:xfrm flipV="1">
                <a:off x="1924" y="1930"/>
                <a:ext cx="4"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10" name="Line 194"/>
              <p:cNvSpPr>
                <a:spLocks noChangeShapeType="1"/>
              </p:cNvSpPr>
              <p:nvPr/>
            </p:nvSpPr>
            <p:spPr bwMode="auto">
              <a:xfrm flipV="1">
                <a:off x="1928" y="1924"/>
                <a:ext cx="3"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11" name="Line 195"/>
              <p:cNvSpPr>
                <a:spLocks noChangeShapeType="1"/>
              </p:cNvSpPr>
              <p:nvPr/>
            </p:nvSpPr>
            <p:spPr bwMode="auto">
              <a:xfrm flipV="1">
                <a:off x="1931" y="1920"/>
                <a:ext cx="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12" name="Line 196"/>
              <p:cNvSpPr>
                <a:spLocks noChangeShapeType="1"/>
              </p:cNvSpPr>
              <p:nvPr/>
            </p:nvSpPr>
            <p:spPr bwMode="auto">
              <a:xfrm flipV="1">
                <a:off x="1934" y="1917"/>
                <a:ext cx="1"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13" name="Line 197"/>
              <p:cNvSpPr>
                <a:spLocks noChangeShapeType="1"/>
              </p:cNvSpPr>
              <p:nvPr/>
            </p:nvSpPr>
            <p:spPr bwMode="auto">
              <a:xfrm flipV="1">
                <a:off x="1935" y="1915"/>
                <a:ext cx="2"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14" name="Line 198"/>
              <p:cNvSpPr>
                <a:spLocks noChangeShapeType="1"/>
              </p:cNvSpPr>
              <p:nvPr/>
            </p:nvSpPr>
            <p:spPr bwMode="auto">
              <a:xfrm flipV="1">
                <a:off x="1937" y="1914"/>
                <a:ext cx="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15" name="Line 199"/>
              <p:cNvSpPr>
                <a:spLocks noChangeShapeType="1"/>
              </p:cNvSpPr>
              <p:nvPr/>
            </p:nvSpPr>
            <p:spPr bwMode="auto">
              <a:xfrm flipV="1">
                <a:off x="1937" y="1913"/>
                <a:ext cx="1"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16" name="Line 200"/>
              <p:cNvSpPr>
                <a:spLocks noChangeShapeType="1"/>
              </p:cNvSpPr>
              <p:nvPr/>
            </p:nvSpPr>
            <p:spPr bwMode="auto">
              <a:xfrm flipV="1">
                <a:off x="1938" y="1913"/>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17" name="Line 201"/>
              <p:cNvSpPr>
                <a:spLocks noChangeShapeType="1"/>
              </p:cNvSpPr>
              <p:nvPr/>
            </p:nvSpPr>
            <p:spPr bwMode="auto">
              <a:xfrm>
                <a:off x="1938" y="1913"/>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18" name="Line 202"/>
              <p:cNvSpPr>
                <a:spLocks noChangeShapeType="1"/>
              </p:cNvSpPr>
              <p:nvPr/>
            </p:nvSpPr>
            <p:spPr bwMode="auto">
              <a:xfrm flipV="1">
                <a:off x="1938" y="1647"/>
                <a:ext cx="0" cy="26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19" name="Line 203"/>
              <p:cNvSpPr>
                <a:spLocks noChangeShapeType="1"/>
              </p:cNvSpPr>
              <p:nvPr/>
            </p:nvSpPr>
            <p:spPr bwMode="auto">
              <a:xfrm flipV="1">
                <a:off x="1938" y="1633"/>
                <a:ext cx="0" cy="1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20" name="Line 204"/>
              <p:cNvSpPr>
                <a:spLocks noChangeShapeType="1"/>
              </p:cNvSpPr>
              <p:nvPr/>
            </p:nvSpPr>
            <p:spPr bwMode="auto">
              <a:xfrm flipV="1">
                <a:off x="1938" y="1622"/>
                <a:ext cx="0" cy="1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grpSp>
        <p:grpSp>
          <p:nvGrpSpPr>
            <p:cNvPr id="76" name="Group 406"/>
            <p:cNvGrpSpPr>
              <a:grpSpLocks/>
            </p:cNvGrpSpPr>
            <p:nvPr/>
          </p:nvGrpSpPr>
          <p:grpSpPr bwMode="auto">
            <a:xfrm>
              <a:off x="763" y="877"/>
              <a:ext cx="1175" cy="811"/>
              <a:chOff x="763" y="877"/>
              <a:chExt cx="1175" cy="811"/>
            </a:xfrm>
          </p:grpSpPr>
          <p:sp>
            <p:nvSpPr>
              <p:cNvPr id="222" name="Line 206"/>
              <p:cNvSpPr>
                <a:spLocks noChangeShapeType="1"/>
              </p:cNvSpPr>
              <p:nvPr/>
            </p:nvSpPr>
            <p:spPr bwMode="auto">
              <a:xfrm flipV="1">
                <a:off x="1938" y="1612"/>
                <a:ext cx="0" cy="1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23" name="Line 207"/>
              <p:cNvSpPr>
                <a:spLocks noChangeShapeType="1"/>
              </p:cNvSpPr>
              <p:nvPr/>
            </p:nvSpPr>
            <p:spPr bwMode="auto">
              <a:xfrm flipV="1">
                <a:off x="1938" y="1605"/>
                <a:ext cx="0"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24" name="Line 208"/>
              <p:cNvSpPr>
                <a:spLocks noChangeShapeType="1"/>
              </p:cNvSpPr>
              <p:nvPr/>
            </p:nvSpPr>
            <p:spPr bwMode="auto">
              <a:xfrm flipV="1">
                <a:off x="1938" y="1598"/>
                <a:ext cx="0"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25" name="Line 209"/>
              <p:cNvSpPr>
                <a:spLocks noChangeShapeType="1"/>
              </p:cNvSpPr>
              <p:nvPr/>
            </p:nvSpPr>
            <p:spPr bwMode="auto">
              <a:xfrm flipV="1">
                <a:off x="1938" y="1594"/>
                <a:ext cx="0"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26" name="Line 210"/>
              <p:cNvSpPr>
                <a:spLocks noChangeShapeType="1"/>
              </p:cNvSpPr>
              <p:nvPr/>
            </p:nvSpPr>
            <p:spPr bwMode="auto">
              <a:xfrm flipV="1">
                <a:off x="1938" y="1591"/>
                <a:ext cx="0"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27" name="Line 211"/>
              <p:cNvSpPr>
                <a:spLocks noChangeShapeType="1"/>
              </p:cNvSpPr>
              <p:nvPr/>
            </p:nvSpPr>
            <p:spPr bwMode="auto">
              <a:xfrm flipV="1">
                <a:off x="1938" y="1587"/>
                <a:ext cx="0"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28" name="Line 212"/>
              <p:cNvSpPr>
                <a:spLocks noChangeShapeType="1"/>
              </p:cNvSpPr>
              <p:nvPr/>
            </p:nvSpPr>
            <p:spPr bwMode="auto">
              <a:xfrm flipV="1">
                <a:off x="1938" y="1587"/>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29" name="Line 213"/>
              <p:cNvSpPr>
                <a:spLocks noChangeShapeType="1"/>
              </p:cNvSpPr>
              <p:nvPr/>
            </p:nvSpPr>
            <p:spPr bwMode="auto">
              <a:xfrm>
                <a:off x="1938" y="1587"/>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30" name="Line 214"/>
              <p:cNvSpPr>
                <a:spLocks noChangeShapeType="1"/>
              </p:cNvSpPr>
              <p:nvPr/>
            </p:nvSpPr>
            <p:spPr bwMode="auto">
              <a:xfrm>
                <a:off x="1938" y="1587"/>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31" name="Line 215"/>
              <p:cNvSpPr>
                <a:spLocks noChangeShapeType="1"/>
              </p:cNvSpPr>
              <p:nvPr/>
            </p:nvSpPr>
            <p:spPr bwMode="auto">
              <a:xfrm flipH="1">
                <a:off x="1935" y="1587"/>
                <a:ext cx="3"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32" name="Line 216"/>
              <p:cNvSpPr>
                <a:spLocks noChangeShapeType="1"/>
              </p:cNvSpPr>
              <p:nvPr/>
            </p:nvSpPr>
            <p:spPr bwMode="auto">
              <a:xfrm flipH="1">
                <a:off x="1929" y="1595"/>
                <a:ext cx="6"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33" name="Line 217"/>
              <p:cNvSpPr>
                <a:spLocks noChangeShapeType="1"/>
              </p:cNvSpPr>
              <p:nvPr/>
            </p:nvSpPr>
            <p:spPr bwMode="auto">
              <a:xfrm flipH="1">
                <a:off x="1918" y="1604"/>
                <a:ext cx="1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34" name="Line 218"/>
              <p:cNvSpPr>
                <a:spLocks noChangeShapeType="1"/>
              </p:cNvSpPr>
              <p:nvPr/>
            </p:nvSpPr>
            <p:spPr bwMode="auto">
              <a:xfrm flipH="1">
                <a:off x="1904" y="1612"/>
                <a:ext cx="14"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35" name="Line 219"/>
              <p:cNvSpPr>
                <a:spLocks noChangeShapeType="1"/>
              </p:cNvSpPr>
              <p:nvPr/>
            </p:nvSpPr>
            <p:spPr bwMode="auto">
              <a:xfrm flipH="1">
                <a:off x="1886" y="1620"/>
                <a:ext cx="18"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36" name="Line 220"/>
              <p:cNvSpPr>
                <a:spLocks noChangeShapeType="1"/>
              </p:cNvSpPr>
              <p:nvPr/>
            </p:nvSpPr>
            <p:spPr bwMode="auto">
              <a:xfrm flipH="1">
                <a:off x="1865" y="1628"/>
                <a:ext cx="21"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37" name="Line 221"/>
              <p:cNvSpPr>
                <a:spLocks noChangeShapeType="1"/>
              </p:cNvSpPr>
              <p:nvPr/>
            </p:nvSpPr>
            <p:spPr bwMode="auto">
              <a:xfrm flipH="1">
                <a:off x="1840" y="1635"/>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38" name="Line 222"/>
              <p:cNvSpPr>
                <a:spLocks noChangeShapeType="1"/>
              </p:cNvSpPr>
              <p:nvPr/>
            </p:nvSpPr>
            <p:spPr bwMode="auto">
              <a:xfrm flipH="1">
                <a:off x="1813" y="1642"/>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39" name="Line 223"/>
              <p:cNvSpPr>
                <a:spLocks noChangeShapeType="1"/>
              </p:cNvSpPr>
              <p:nvPr/>
            </p:nvSpPr>
            <p:spPr bwMode="auto">
              <a:xfrm flipH="1">
                <a:off x="1782" y="1649"/>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40" name="Line 224"/>
              <p:cNvSpPr>
                <a:spLocks noChangeShapeType="1"/>
              </p:cNvSpPr>
              <p:nvPr/>
            </p:nvSpPr>
            <p:spPr bwMode="auto">
              <a:xfrm flipH="1">
                <a:off x="1748" y="1655"/>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41" name="Line 225"/>
              <p:cNvSpPr>
                <a:spLocks noChangeShapeType="1"/>
              </p:cNvSpPr>
              <p:nvPr/>
            </p:nvSpPr>
            <p:spPr bwMode="auto">
              <a:xfrm flipH="1">
                <a:off x="1712" y="1661"/>
                <a:ext cx="36"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42" name="Line 226"/>
              <p:cNvSpPr>
                <a:spLocks noChangeShapeType="1"/>
              </p:cNvSpPr>
              <p:nvPr/>
            </p:nvSpPr>
            <p:spPr bwMode="auto">
              <a:xfrm flipH="1">
                <a:off x="1673" y="1667"/>
                <a:ext cx="39"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43" name="Line 227"/>
              <p:cNvSpPr>
                <a:spLocks noChangeShapeType="1"/>
              </p:cNvSpPr>
              <p:nvPr/>
            </p:nvSpPr>
            <p:spPr bwMode="auto">
              <a:xfrm flipH="1">
                <a:off x="1633" y="1671"/>
                <a:ext cx="40"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44" name="Line 228"/>
              <p:cNvSpPr>
                <a:spLocks noChangeShapeType="1"/>
              </p:cNvSpPr>
              <p:nvPr/>
            </p:nvSpPr>
            <p:spPr bwMode="auto">
              <a:xfrm flipH="1">
                <a:off x="1590" y="1675"/>
                <a:ext cx="4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45" name="Line 229"/>
              <p:cNvSpPr>
                <a:spLocks noChangeShapeType="1"/>
              </p:cNvSpPr>
              <p:nvPr/>
            </p:nvSpPr>
            <p:spPr bwMode="auto">
              <a:xfrm flipH="1">
                <a:off x="1545" y="1679"/>
                <a:ext cx="45"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46" name="Line 230"/>
              <p:cNvSpPr>
                <a:spLocks noChangeShapeType="1"/>
              </p:cNvSpPr>
              <p:nvPr/>
            </p:nvSpPr>
            <p:spPr bwMode="auto">
              <a:xfrm flipH="1">
                <a:off x="1499" y="1682"/>
                <a:ext cx="46"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47" name="Line 231"/>
              <p:cNvSpPr>
                <a:spLocks noChangeShapeType="1"/>
              </p:cNvSpPr>
              <p:nvPr/>
            </p:nvSpPr>
            <p:spPr bwMode="auto">
              <a:xfrm flipH="1">
                <a:off x="1450" y="1685"/>
                <a:ext cx="49"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48" name="Line 232"/>
              <p:cNvSpPr>
                <a:spLocks noChangeShapeType="1"/>
              </p:cNvSpPr>
              <p:nvPr/>
            </p:nvSpPr>
            <p:spPr bwMode="auto">
              <a:xfrm flipH="1">
                <a:off x="1401" y="1686"/>
                <a:ext cx="49"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49" name="Line 233"/>
              <p:cNvSpPr>
                <a:spLocks noChangeShapeType="1"/>
              </p:cNvSpPr>
              <p:nvPr/>
            </p:nvSpPr>
            <p:spPr bwMode="auto">
              <a:xfrm flipH="1">
                <a:off x="1350" y="1688"/>
                <a:ext cx="51"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50" name="Line 234"/>
              <p:cNvSpPr>
                <a:spLocks noChangeShapeType="1"/>
              </p:cNvSpPr>
              <p:nvPr/>
            </p:nvSpPr>
            <p:spPr bwMode="auto">
              <a:xfrm flipH="1" flipV="1">
                <a:off x="1300" y="1201"/>
                <a:ext cx="5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51" name="Line 235"/>
              <p:cNvSpPr>
                <a:spLocks noChangeShapeType="1"/>
              </p:cNvSpPr>
              <p:nvPr/>
            </p:nvSpPr>
            <p:spPr bwMode="auto">
              <a:xfrm flipH="1" flipV="1">
                <a:off x="1250" y="1200"/>
                <a:ext cx="5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52" name="Line 236"/>
              <p:cNvSpPr>
                <a:spLocks noChangeShapeType="1"/>
              </p:cNvSpPr>
              <p:nvPr/>
            </p:nvSpPr>
            <p:spPr bwMode="auto">
              <a:xfrm flipH="1" flipV="1">
                <a:off x="1202" y="1198"/>
                <a:ext cx="48"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53" name="Line 237"/>
              <p:cNvSpPr>
                <a:spLocks noChangeShapeType="1"/>
              </p:cNvSpPr>
              <p:nvPr/>
            </p:nvSpPr>
            <p:spPr bwMode="auto">
              <a:xfrm flipH="1" flipV="1">
                <a:off x="1156" y="1196"/>
                <a:ext cx="46"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54" name="Line 238"/>
              <p:cNvSpPr>
                <a:spLocks noChangeShapeType="1"/>
              </p:cNvSpPr>
              <p:nvPr/>
            </p:nvSpPr>
            <p:spPr bwMode="auto">
              <a:xfrm flipH="1" flipV="1">
                <a:off x="1111" y="1193"/>
                <a:ext cx="45"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55" name="Line 239"/>
              <p:cNvSpPr>
                <a:spLocks noChangeShapeType="1"/>
              </p:cNvSpPr>
              <p:nvPr/>
            </p:nvSpPr>
            <p:spPr bwMode="auto">
              <a:xfrm flipH="1" flipV="1">
                <a:off x="1068" y="1189"/>
                <a:ext cx="4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56" name="Line 240"/>
              <p:cNvSpPr>
                <a:spLocks noChangeShapeType="1"/>
              </p:cNvSpPr>
              <p:nvPr/>
            </p:nvSpPr>
            <p:spPr bwMode="auto">
              <a:xfrm flipH="1" flipV="1">
                <a:off x="1027" y="1185"/>
                <a:ext cx="41"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57" name="Line 241"/>
              <p:cNvSpPr>
                <a:spLocks noChangeShapeType="1"/>
              </p:cNvSpPr>
              <p:nvPr/>
            </p:nvSpPr>
            <p:spPr bwMode="auto">
              <a:xfrm flipH="1" flipV="1">
                <a:off x="988" y="1180"/>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58" name="Line 242"/>
              <p:cNvSpPr>
                <a:spLocks noChangeShapeType="1"/>
              </p:cNvSpPr>
              <p:nvPr/>
            </p:nvSpPr>
            <p:spPr bwMode="auto">
              <a:xfrm flipH="1" flipV="1">
                <a:off x="952" y="1174"/>
                <a:ext cx="36"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59" name="Line 243"/>
              <p:cNvSpPr>
                <a:spLocks noChangeShapeType="1"/>
              </p:cNvSpPr>
              <p:nvPr/>
            </p:nvSpPr>
            <p:spPr bwMode="auto">
              <a:xfrm flipH="1" flipV="1">
                <a:off x="918" y="1168"/>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60" name="Line 244"/>
              <p:cNvSpPr>
                <a:spLocks noChangeShapeType="1"/>
              </p:cNvSpPr>
              <p:nvPr/>
            </p:nvSpPr>
            <p:spPr bwMode="auto">
              <a:xfrm flipH="1" flipV="1">
                <a:off x="887" y="1162"/>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61" name="Line 245"/>
              <p:cNvSpPr>
                <a:spLocks noChangeShapeType="1"/>
              </p:cNvSpPr>
              <p:nvPr/>
            </p:nvSpPr>
            <p:spPr bwMode="auto">
              <a:xfrm flipH="1" flipV="1">
                <a:off x="860" y="1155"/>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62" name="Line 246"/>
              <p:cNvSpPr>
                <a:spLocks noChangeShapeType="1"/>
              </p:cNvSpPr>
              <p:nvPr/>
            </p:nvSpPr>
            <p:spPr bwMode="auto">
              <a:xfrm flipH="1" flipV="1">
                <a:off x="835" y="1148"/>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63" name="Line 247"/>
              <p:cNvSpPr>
                <a:spLocks noChangeShapeType="1"/>
              </p:cNvSpPr>
              <p:nvPr/>
            </p:nvSpPr>
            <p:spPr bwMode="auto">
              <a:xfrm flipH="1" flipV="1">
                <a:off x="814" y="1141"/>
                <a:ext cx="21"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64" name="Line 248"/>
              <p:cNvSpPr>
                <a:spLocks noChangeShapeType="1"/>
              </p:cNvSpPr>
              <p:nvPr/>
            </p:nvSpPr>
            <p:spPr bwMode="auto">
              <a:xfrm flipH="1" flipV="1">
                <a:off x="796" y="1133"/>
                <a:ext cx="18"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65" name="Line 249"/>
              <p:cNvSpPr>
                <a:spLocks noChangeShapeType="1"/>
              </p:cNvSpPr>
              <p:nvPr/>
            </p:nvSpPr>
            <p:spPr bwMode="auto">
              <a:xfrm flipH="1" flipV="1">
                <a:off x="782" y="1124"/>
                <a:ext cx="14"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66" name="Line 250"/>
              <p:cNvSpPr>
                <a:spLocks noChangeShapeType="1"/>
              </p:cNvSpPr>
              <p:nvPr/>
            </p:nvSpPr>
            <p:spPr bwMode="auto">
              <a:xfrm flipH="1" flipV="1">
                <a:off x="771" y="1116"/>
                <a:ext cx="1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67" name="Line 251"/>
              <p:cNvSpPr>
                <a:spLocks noChangeShapeType="1"/>
              </p:cNvSpPr>
              <p:nvPr/>
            </p:nvSpPr>
            <p:spPr bwMode="auto">
              <a:xfrm flipH="1" flipV="1">
                <a:off x="765" y="1107"/>
                <a:ext cx="6"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68" name="Line 252"/>
              <p:cNvSpPr>
                <a:spLocks noChangeShapeType="1"/>
              </p:cNvSpPr>
              <p:nvPr/>
            </p:nvSpPr>
            <p:spPr bwMode="auto">
              <a:xfrm flipH="1" flipV="1">
                <a:off x="763" y="1098"/>
                <a:ext cx="2"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69" name="Line 253"/>
              <p:cNvSpPr>
                <a:spLocks noChangeShapeType="1"/>
              </p:cNvSpPr>
              <p:nvPr/>
            </p:nvSpPr>
            <p:spPr bwMode="auto">
              <a:xfrm>
                <a:off x="763" y="1098"/>
                <a:ext cx="0" cy="20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70" name="Line 254"/>
              <p:cNvSpPr>
                <a:spLocks noChangeShapeType="1"/>
              </p:cNvSpPr>
              <p:nvPr/>
            </p:nvSpPr>
            <p:spPr bwMode="auto">
              <a:xfrm>
                <a:off x="763" y="1299"/>
                <a:ext cx="0" cy="2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71" name="Line 255"/>
              <p:cNvSpPr>
                <a:spLocks noChangeShapeType="1"/>
              </p:cNvSpPr>
              <p:nvPr/>
            </p:nvSpPr>
            <p:spPr bwMode="auto">
              <a:xfrm>
                <a:off x="763" y="1328"/>
                <a:ext cx="0" cy="2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72" name="Line 256"/>
              <p:cNvSpPr>
                <a:spLocks noChangeShapeType="1"/>
              </p:cNvSpPr>
              <p:nvPr/>
            </p:nvSpPr>
            <p:spPr bwMode="auto">
              <a:xfrm>
                <a:off x="763" y="1354"/>
                <a:ext cx="0" cy="2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73" name="Line 257"/>
              <p:cNvSpPr>
                <a:spLocks noChangeShapeType="1"/>
              </p:cNvSpPr>
              <p:nvPr/>
            </p:nvSpPr>
            <p:spPr bwMode="auto">
              <a:xfrm>
                <a:off x="763" y="1376"/>
                <a:ext cx="0" cy="1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74" name="Line 258"/>
              <p:cNvSpPr>
                <a:spLocks noChangeShapeType="1"/>
              </p:cNvSpPr>
              <p:nvPr/>
            </p:nvSpPr>
            <p:spPr bwMode="auto">
              <a:xfrm>
                <a:off x="763" y="1394"/>
                <a:ext cx="0" cy="1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75" name="Line 259"/>
              <p:cNvSpPr>
                <a:spLocks noChangeShapeType="1"/>
              </p:cNvSpPr>
              <p:nvPr/>
            </p:nvSpPr>
            <p:spPr bwMode="auto">
              <a:xfrm>
                <a:off x="763" y="1411"/>
                <a:ext cx="0" cy="1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76" name="Line 260"/>
              <p:cNvSpPr>
                <a:spLocks noChangeShapeType="1"/>
              </p:cNvSpPr>
              <p:nvPr/>
            </p:nvSpPr>
            <p:spPr bwMode="auto">
              <a:xfrm>
                <a:off x="763" y="1425"/>
                <a:ext cx="0" cy="4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77" name="Line 261"/>
              <p:cNvSpPr>
                <a:spLocks noChangeShapeType="1"/>
              </p:cNvSpPr>
              <p:nvPr/>
            </p:nvSpPr>
            <p:spPr bwMode="auto">
              <a:xfrm>
                <a:off x="763" y="1472"/>
                <a:ext cx="11" cy="2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78" name="Line 262"/>
              <p:cNvSpPr>
                <a:spLocks noChangeShapeType="1"/>
              </p:cNvSpPr>
              <p:nvPr/>
            </p:nvSpPr>
            <p:spPr bwMode="auto">
              <a:xfrm>
                <a:off x="774" y="1493"/>
                <a:ext cx="10" cy="1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79" name="Line 263"/>
              <p:cNvSpPr>
                <a:spLocks noChangeShapeType="1"/>
              </p:cNvSpPr>
              <p:nvPr/>
            </p:nvSpPr>
            <p:spPr bwMode="auto">
              <a:xfrm>
                <a:off x="784" y="1511"/>
                <a:ext cx="8" cy="1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80" name="Line 264"/>
              <p:cNvSpPr>
                <a:spLocks noChangeShapeType="1"/>
              </p:cNvSpPr>
              <p:nvPr/>
            </p:nvSpPr>
            <p:spPr bwMode="auto">
              <a:xfrm>
                <a:off x="792" y="1527"/>
                <a:ext cx="7" cy="1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81" name="Line 265"/>
              <p:cNvSpPr>
                <a:spLocks noChangeShapeType="1"/>
              </p:cNvSpPr>
              <p:nvPr/>
            </p:nvSpPr>
            <p:spPr bwMode="auto">
              <a:xfrm>
                <a:off x="799" y="1540"/>
                <a:ext cx="7" cy="1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82" name="Line 266"/>
              <p:cNvSpPr>
                <a:spLocks noChangeShapeType="1"/>
              </p:cNvSpPr>
              <p:nvPr/>
            </p:nvSpPr>
            <p:spPr bwMode="auto">
              <a:xfrm>
                <a:off x="806" y="1551"/>
                <a:ext cx="4"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83" name="Line 267"/>
              <p:cNvSpPr>
                <a:spLocks noChangeShapeType="1"/>
              </p:cNvSpPr>
              <p:nvPr/>
            </p:nvSpPr>
            <p:spPr bwMode="auto">
              <a:xfrm>
                <a:off x="810" y="1560"/>
                <a:ext cx="4"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84" name="Line 268"/>
              <p:cNvSpPr>
                <a:spLocks noChangeShapeType="1"/>
              </p:cNvSpPr>
              <p:nvPr/>
            </p:nvSpPr>
            <p:spPr bwMode="auto">
              <a:xfrm>
                <a:off x="814" y="1567"/>
                <a:ext cx="3"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85" name="Line 269"/>
              <p:cNvSpPr>
                <a:spLocks noChangeShapeType="1"/>
              </p:cNvSpPr>
              <p:nvPr/>
            </p:nvSpPr>
            <p:spPr bwMode="auto">
              <a:xfrm>
                <a:off x="817" y="1573"/>
                <a:ext cx="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86" name="Line 270"/>
              <p:cNvSpPr>
                <a:spLocks noChangeShapeType="1"/>
              </p:cNvSpPr>
              <p:nvPr/>
            </p:nvSpPr>
            <p:spPr bwMode="auto">
              <a:xfrm>
                <a:off x="820" y="1577"/>
                <a:ext cx="1"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87" name="Line 271"/>
              <p:cNvSpPr>
                <a:spLocks noChangeShapeType="1"/>
              </p:cNvSpPr>
              <p:nvPr/>
            </p:nvSpPr>
            <p:spPr bwMode="auto">
              <a:xfrm>
                <a:off x="821" y="1581"/>
                <a:ext cx="1"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88" name="Line 272"/>
              <p:cNvSpPr>
                <a:spLocks noChangeShapeType="1"/>
              </p:cNvSpPr>
              <p:nvPr/>
            </p:nvSpPr>
            <p:spPr bwMode="auto">
              <a:xfrm>
                <a:off x="822" y="1583"/>
                <a:ext cx="1"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89" name="Line 273"/>
              <p:cNvSpPr>
                <a:spLocks noChangeShapeType="1"/>
              </p:cNvSpPr>
              <p:nvPr/>
            </p:nvSpPr>
            <p:spPr bwMode="auto">
              <a:xfrm>
                <a:off x="823" y="1584"/>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90" name="Line 274"/>
              <p:cNvSpPr>
                <a:spLocks noChangeShapeType="1"/>
              </p:cNvSpPr>
              <p:nvPr/>
            </p:nvSpPr>
            <p:spPr bwMode="auto">
              <a:xfrm>
                <a:off x="823" y="1584"/>
                <a:ext cx="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91" name="Line 275"/>
              <p:cNvSpPr>
                <a:spLocks noChangeShapeType="1"/>
              </p:cNvSpPr>
              <p:nvPr/>
            </p:nvSpPr>
            <p:spPr bwMode="auto">
              <a:xfrm>
                <a:off x="823" y="1585"/>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92" name="Line 276"/>
              <p:cNvSpPr>
                <a:spLocks noChangeShapeType="1"/>
              </p:cNvSpPr>
              <p:nvPr/>
            </p:nvSpPr>
            <p:spPr bwMode="auto">
              <a:xfrm>
                <a:off x="823" y="1585"/>
                <a:ext cx="25"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93" name="Line 277"/>
              <p:cNvSpPr>
                <a:spLocks noChangeShapeType="1"/>
              </p:cNvSpPr>
              <p:nvPr/>
            </p:nvSpPr>
            <p:spPr bwMode="auto">
              <a:xfrm>
                <a:off x="848" y="1593"/>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94" name="Line 278"/>
              <p:cNvSpPr>
                <a:spLocks noChangeShapeType="1"/>
              </p:cNvSpPr>
              <p:nvPr/>
            </p:nvSpPr>
            <p:spPr bwMode="auto">
              <a:xfrm>
                <a:off x="875" y="1600"/>
                <a:ext cx="30"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95" name="Line 279"/>
              <p:cNvSpPr>
                <a:spLocks noChangeShapeType="1"/>
              </p:cNvSpPr>
              <p:nvPr/>
            </p:nvSpPr>
            <p:spPr bwMode="auto">
              <a:xfrm>
                <a:off x="905" y="1607"/>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96" name="Line 280"/>
              <p:cNvSpPr>
                <a:spLocks noChangeShapeType="1"/>
              </p:cNvSpPr>
              <p:nvPr/>
            </p:nvSpPr>
            <p:spPr bwMode="auto">
              <a:xfrm>
                <a:off x="939" y="1613"/>
                <a:ext cx="37"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97" name="Line 281"/>
              <p:cNvSpPr>
                <a:spLocks noChangeShapeType="1"/>
              </p:cNvSpPr>
              <p:nvPr/>
            </p:nvSpPr>
            <p:spPr bwMode="auto">
              <a:xfrm>
                <a:off x="976" y="1619"/>
                <a:ext cx="40"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98" name="Line 282"/>
              <p:cNvSpPr>
                <a:spLocks noChangeShapeType="1"/>
              </p:cNvSpPr>
              <p:nvPr/>
            </p:nvSpPr>
            <p:spPr bwMode="auto">
              <a:xfrm>
                <a:off x="1016" y="1624"/>
                <a:ext cx="42"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99" name="Line 283"/>
              <p:cNvSpPr>
                <a:spLocks noChangeShapeType="1"/>
              </p:cNvSpPr>
              <p:nvPr/>
            </p:nvSpPr>
            <p:spPr bwMode="auto">
              <a:xfrm>
                <a:off x="1058" y="1629"/>
                <a:ext cx="4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00" name="Line 284"/>
              <p:cNvSpPr>
                <a:spLocks noChangeShapeType="1"/>
              </p:cNvSpPr>
              <p:nvPr/>
            </p:nvSpPr>
            <p:spPr bwMode="auto">
              <a:xfrm>
                <a:off x="1101" y="1633"/>
                <a:ext cx="47"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01" name="Line 285"/>
              <p:cNvSpPr>
                <a:spLocks noChangeShapeType="1"/>
              </p:cNvSpPr>
              <p:nvPr/>
            </p:nvSpPr>
            <p:spPr bwMode="auto">
              <a:xfrm>
                <a:off x="1148" y="1636"/>
                <a:ext cx="48"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02" name="Line 286"/>
              <p:cNvSpPr>
                <a:spLocks noChangeShapeType="1"/>
              </p:cNvSpPr>
              <p:nvPr/>
            </p:nvSpPr>
            <p:spPr bwMode="auto">
              <a:xfrm>
                <a:off x="1196" y="1639"/>
                <a:ext cx="50"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03" name="Line 287"/>
              <p:cNvSpPr>
                <a:spLocks noChangeShapeType="1"/>
              </p:cNvSpPr>
              <p:nvPr/>
            </p:nvSpPr>
            <p:spPr bwMode="auto">
              <a:xfrm>
                <a:off x="1246" y="1641"/>
                <a:ext cx="51"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04" name="Line 288"/>
              <p:cNvSpPr>
                <a:spLocks noChangeShapeType="1"/>
              </p:cNvSpPr>
              <p:nvPr/>
            </p:nvSpPr>
            <p:spPr bwMode="auto">
              <a:xfrm>
                <a:off x="1297" y="1642"/>
                <a:ext cx="53"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05" name="Line 289"/>
              <p:cNvSpPr>
                <a:spLocks noChangeShapeType="1"/>
              </p:cNvSpPr>
              <p:nvPr/>
            </p:nvSpPr>
            <p:spPr bwMode="auto">
              <a:xfrm>
                <a:off x="1350" y="1642"/>
                <a:ext cx="53"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06" name="Line 290"/>
              <p:cNvSpPr>
                <a:spLocks noChangeShapeType="1"/>
              </p:cNvSpPr>
              <p:nvPr/>
            </p:nvSpPr>
            <p:spPr bwMode="auto">
              <a:xfrm flipV="1">
                <a:off x="1403" y="1641"/>
                <a:ext cx="51"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07" name="Line 291"/>
              <p:cNvSpPr>
                <a:spLocks noChangeShapeType="1"/>
              </p:cNvSpPr>
              <p:nvPr/>
            </p:nvSpPr>
            <p:spPr bwMode="auto">
              <a:xfrm flipV="1">
                <a:off x="1454" y="1639"/>
                <a:ext cx="50"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08" name="Line 292"/>
              <p:cNvSpPr>
                <a:spLocks noChangeShapeType="1"/>
              </p:cNvSpPr>
              <p:nvPr/>
            </p:nvSpPr>
            <p:spPr bwMode="auto">
              <a:xfrm flipV="1">
                <a:off x="1504" y="1636"/>
                <a:ext cx="48"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09" name="Line 293"/>
              <p:cNvSpPr>
                <a:spLocks noChangeShapeType="1"/>
              </p:cNvSpPr>
              <p:nvPr/>
            </p:nvSpPr>
            <p:spPr bwMode="auto">
              <a:xfrm flipV="1">
                <a:off x="1552" y="1633"/>
                <a:ext cx="47"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10" name="Line 294"/>
              <p:cNvSpPr>
                <a:spLocks noChangeShapeType="1"/>
              </p:cNvSpPr>
              <p:nvPr/>
            </p:nvSpPr>
            <p:spPr bwMode="auto">
              <a:xfrm flipV="1">
                <a:off x="1599" y="1629"/>
                <a:ext cx="44"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11" name="Line 295"/>
              <p:cNvSpPr>
                <a:spLocks noChangeShapeType="1"/>
              </p:cNvSpPr>
              <p:nvPr/>
            </p:nvSpPr>
            <p:spPr bwMode="auto">
              <a:xfrm flipV="1">
                <a:off x="1643" y="1624"/>
                <a:ext cx="42"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12" name="Line 296"/>
              <p:cNvSpPr>
                <a:spLocks noChangeShapeType="1"/>
              </p:cNvSpPr>
              <p:nvPr/>
            </p:nvSpPr>
            <p:spPr bwMode="auto">
              <a:xfrm flipV="1">
                <a:off x="1685" y="1619"/>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13" name="Line 297"/>
              <p:cNvSpPr>
                <a:spLocks noChangeShapeType="1"/>
              </p:cNvSpPr>
              <p:nvPr/>
            </p:nvSpPr>
            <p:spPr bwMode="auto">
              <a:xfrm flipV="1">
                <a:off x="1724" y="1613"/>
                <a:ext cx="37"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14" name="Line 298"/>
              <p:cNvSpPr>
                <a:spLocks noChangeShapeType="1"/>
              </p:cNvSpPr>
              <p:nvPr/>
            </p:nvSpPr>
            <p:spPr bwMode="auto">
              <a:xfrm flipV="1">
                <a:off x="1761" y="1607"/>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15" name="Line 299"/>
              <p:cNvSpPr>
                <a:spLocks noChangeShapeType="1"/>
              </p:cNvSpPr>
              <p:nvPr/>
            </p:nvSpPr>
            <p:spPr bwMode="auto">
              <a:xfrm flipV="1">
                <a:off x="1795" y="1600"/>
                <a:ext cx="30"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16" name="Line 300"/>
              <p:cNvSpPr>
                <a:spLocks noChangeShapeType="1"/>
              </p:cNvSpPr>
              <p:nvPr/>
            </p:nvSpPr>
            <p:spPr bwMode="auto">
              <a:xfrm flipV="1">
                <a:off x="1825" y="1593"/>
                <a:ext cx="28"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17" name="Line 301"/>
              <p:cNvSpPr>
                <a:spLocks noChangeShapeType="1"/>
              </p:cNvSpPr>
              <p:nvPr/>
            </p:nvSpPr>
            <p:spPr bwMode="auto">
              <a:xfrm flipV="1">
                <a:off x="1853" y="1585"/>
                <a:ext cx="24"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18" name="Line 302"/>
              <p:cNvSpPr>
                <a:spLocks noChangeShapeType="1"/>
              </p:cNvSpPr>
              <p:nvPr/>
            </p:nvSpPr>
            <p:spPr bwMode="auto">
              <a:xfrm flipV="1">
                <a:off x="1877" y="1564"/>
                <a:ext cx="11" cy="2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19" name="Line 303"/>
              <p:cNvSpPr>
                <a:spLocks noChangeShapeType="1"/>
              </p:cNvSpPr>
              <p:nvPr/>
            </p:nvSpPr>
            <p:spPr bwMode="auto">
              <a:xfrm flipV="1">
                <a:off x="1888" y="1545"/>
                <a:ext cx="10" cy="1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20" name="Line 304"/>
              <p:cNvSpPr>
                <a:spLocks noChangeShapeType="1"/>
              </p:cNvSpPr>
              <p:nvPr/>
            </p:nvSpPr>
            <p:spPr bwMode="auto">
              <a:xfrm flipV="1">
                <a:off x="1898" y="1530"/>
                <a:ext cx="9" cy="1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21" name="Line 305"/>
              <p:cNvSpPr>
                <a:spLocks noChangeShapeType="1"/>
              </p:cNvSpPr>
              <p:nvPr/>
            </p:nvSpPr>
            <p:spPr bwMode="auto">
              <a:xfrm flipV="1">
                <a:off x="1907" y="1516"/>
                <a:ext cx="7" cy="1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22" name="Line 306"/>
              <p:cNvSpPr>
                <a:spLocks noChangeShapeType="1"/>
              </p:cNvSpPr>
              <p:nvPr/>
            </p:nvSpPr>
            <p:spPr bwMode="auto">
              <a:xfrm flipV="1">
                <a:off x="1914" y="1505"/>
                <a:ext cx="6" cy="1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23" name="Line 307"/>
              <p:cNvSpPr>
                <a:spLocks noChangeShapeType="1"/>
              </p:cNvSpPr>
              <p:nvPr/>
            </p:nvSpPr>
            <p:spPr bwMode="auto">
              <a:xfrm flipV="1">
                <a:off x="1920" y="1496"/>
                <a:ext cx="4"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24" name="Line 308"/>
              <p:cNvSpPr>
                <a:spLocks noChangeShapeType="1"/>
              </p:cNvSpPr>
              <p:nvPr/>
            </p:nvSpPr>
            <p:spPr bwMode="auto">
              <a:xfrm flipV="1">
                <a:off x="1924" y="1489"/>
                <a:ext cx="4"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25" name="Line 309"/>
              <p:cNvSpPr>
                <a:spLocks noChangeShapeType="1"/>
              </p:cNvSpPr>
              <p:nvPr/>
            </p:nvSpPr>
            <p:spPr bwMode="auto">
              <a:xfrm flipV="1">
                <a:off x="1928" y="1483"/>
                <a:ext cx="3"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26" name="Line 310"/>
              <p:cNvSpPr>
                <a:spLocks noChangeShapeType="1"/>
              </p:cNvSpPr>
              <p:nvPr/>
            </p:nvSpPr>
            <p:spPr bwMode="auto">
              <a:xfrm flipV="1">
                <a:off x="1931" y="1479"/>
                <a:ext cx="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27" name="Line 311"/>
              <p:cNvSpPr>
                <a:spLocks noChangeShapeType="1"/>
              </p:cNvSpPr>
              <p:nvPr/>
            </p:nvSpPr>
            <p:spPr bwMode="auto">
              <a:xfrm flipV="1">
                <a:off x="1934" y="1476"/>
                <a:ext cx="1"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28" name="Line 312"/>
              <p:cNvSpPr>
                <a:spLocks noChangeShapeType="1"/>
              </p:cNvSpPr>
              <p:nvPr/>
            </p:nvSpPr>
            <p:spPr bwMode="auto">
              <a:xfrm flipV="1">
                <a:off x="1935" y="1474"/>
                <a:ext cx="2"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29" name="Line 313"/>
              <p:cNvSpPr>
                <a:spLocks noChangeShapeType="1"/>
              </p:cNvSpPr>
              <p:nvPr/>
            </p:nvSpPr>
            <p:spPr bwMode="auto">
              <a:xfrm flipV="1">
                <a:off x="1937" y="1472"/>
                <a:ext cx="0"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30" name="Line 314"/>
              <p:cNvSpPr>
                <a:spLocks noChangeShapeType="1"/>
              </p:cNvSpPr>
              <p:nvPr/>
            </p:nvSpPr>
            <p:spPr bwMode="auto">
              <a:xfrm flipV="1">
                <a:off x="1937" y="1472"/>
                <a:ext cx="1"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31" name="Line 315"/>
              <p:cNvSpPr>
                <a:spLocks noChangeShapeType="1"/>
              </p:cNvSpPr>
              <p:nvPr/>
            </p:nvSpPr>
            <p:spPr bwMode="auto">
              <a:xfrm>
                <a:off x="1938" y="1472"/>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32" name="Line 316"/>
              <p:cNvSpPr>
                <a:spLocks noChangeShapeType="1"/>
              </p:cNvSpPr>
              <p:nvPr/>
            </p:nvSpPr>
            <p:spPr bwMode="auto">
              <a:xfrm>
                <a:off x="1938" y="1472"/>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33" name="Line 317"/>
              <p:cNvSpPr>
                <a:spLocks noChangeShapeType="1"/>
              </p:cNvSpPr>
              <p:nvPr/>
            </p:nvSpPr>
            <p:spPr bwMode="auto">
              <a:xfrm flipV="1">
                <a:off x="1938" y="1423"/>
                <a:ext cx="0" cy="4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34" name="Line 318"/>
              <p:cNvSpPr>
                <a:spLocks noChangeShapeType="1"/>
              </p:cNvSpPr>
              <p:nvPr/>
            </p:nvSpPr>
            <p:spPr bwMode="auto">
              <a:xfrm flipV="1">
                <a:off x="1938" y="1379"/>
                <a:ext cx="0" cy="4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35" name="Line 319"/>
              <p:cNvSpPr>
                <a:spLocks noChangeShapeType="1"/>
              </p:cNvSpPr>
              <p:nvPr/>
            </p:nvSpPr>
            <p:spPr bwMode="auto">
              <a:xfrm flipV="1">
                <a:off x="1938" y="1339"/>
                <a:ext cx="0" cy="4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36" name="Line 320"/>
              <p:cNvSpPr>
                <a:spLocks noChangeShapeType="1"/>
              </p:cNvSpPr>
              <p:nvPr/>
            </p:nvSpPr>
            <p:spPr bwMode="auto">
              <a:xfrm flipV="1">
                <a:off x="1938" y="1271"/>
                <a:ext cx="0" cy="6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37" name="Line 321"/>
              <p:cNvSpPr>
                <a:spLocks noChangeShapeType="1"/>
              </p:cNvSpPr>
              <p:nvPr/>
            </p:nvSpPr>
            <p:spPr bwMode="auto">
              <a:xfrm flipV="1">
                <a:off x="1938" y="1242"/>
                <a:ext cx="0" cy="2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38" name="Line 322"/>
              <p:cNvSpPr>
                <a:spLocks noChangeShapeType="1"/>
              </p:cNvSpPr>
              <p:nvPr/>
            </p:nvSpPr>
            <p:spPr bwMode="auto">
              <a:xfrm flipV="1">
                <a:off x="1938" y="1217"/>
                <a:ext cx="0" cy="2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39" name="Line 323"/>
              <p:cNvSpPr>
                <a:spLocks noChangeShapeType="1"/>
              </p:cNvSpPr>
              <p:nvPr/>
            </p:nvSpPr>
            <p:spPr bwMode="auto">
              <a:xfrm flipV="1">
                <a:off x="1938" y="1194"/>
                <a:ext cx="0" cy="2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40" name="Line 324"/>
              <p:cNvSpPr>
                <a:spLocks noChangeShapeType="1"/>
              </p:cNvSpPr>
              <p:nvPr/>
            </p:nvSpPr>
            <p:spPr bwMode="auto">
              <a:xfrm flipV="1">
                <a:off x="1938" y="1175"/>
                <a:ext cx="0" cy="1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41" name="Line 325"/>
              <p:cNvSpPr>
                <a:spLocks noChangeShapeType="1"/>
              </p:cNvSpPr>
              <p:nvPr/>
            </p:nvSpPr>
            <p:spPr bwMode="auto">
              <a:xfrm flipV="1">
                <a:off x="1938" y="1159"/>
                <a:ext cx="0" cy="1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42" name="Line 326"/>
              <p:cNvSpPr>
                <a:spLocks noChangeShapeType="1"/>
              </p:cNvSpPr>
              <p:nvPr/>
            </p:nvSpPr>
            <p:spPr bwMode="auto">
              <a:xfrm flipV="1">
                <a:off x="1938" y="1145"/>
                <a:ext cx="0" cy="1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43" name="Line 327"/>
              <p:cNvSpPr>
                <a:spLocks noChangeShapeType="1"/>
              </p:cNvSpPr>
              <p:nvPr/>
            </p:nvSpPr>
            <p:spPr bwMode="auto">
              <a:xfrm flipV="1">
                <a:off x="1938" y="1099"/>
                <a:ext cx="0" cy="4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44" name="Line 328"/>
              <p:cNvSpPr>
                <a:spLocks noChangeShapeType="1"/>
              </p:cNvSpPr>
              <p:nvPr/>
            </p:nvSpPr>
            <p:spPr bwMode="auto">
              <a:xfrm flipV="1">
                <a:off x="1938" y="1099"/>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45" name="Line 329"/>
              <p:cNvSpPr>
                <a:spLocks noChangeShapeType="1"/>
              </p:cNvSpPr>
              <p:nvPr/>
            </p:nvSpPr>
            <p:spPr bwMode="auto">
              <a:xfrm flipV="1">
                <a:off x="1938" y="1098"/>
                <a:ext cx="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46" name="Line 330"/>
              <p:cNvSpPr>
                <a:spLocks noChangeShapeType="1"/>
              </p:cNvSpPr>
              <p:nvPr/>
            </p:nvSpPr>
            <p:spPr bwMode="auto">
              <a:xfrm>
                <a:off x="1938" y="1098"/>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47" name="Line 331"/>
              <p:cNvSpPr>
                <a:spLocks noChangeShapeType="1"/>
              </p:cNvSpPr>
              <p:nvPr/>
            </p:nvSpPr>
            <p:spPr bwMode="auto">
              <a:xfrm flipH="1">
                <a:off x="1935" y="1098"/>
                <a:ext cx="3"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48" name="Line 332"/>
              <p:cNvSpPr>
                <a:spLocks noChangeShapeType="1"/>
              </p:cNvSpPr>
              <p:nvPr/>
            </p:nvSpPr>
            <p:spPr bwMode="auto">
              <a:xfrm flipH="1">
                <a:off x="1929" y="1107"/>
                <a:ext cx="6"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49" name="Line 333"/>
              <p:cNvSpPr>
                <a:spLocks noChangeShapeType="1"/>
              </p:cNvSpPr>
              <p:nvPr/>
            </p:nvSpPr>
            <p:spPr bwMode="auto">
              <a:xfrm flipH="1">
                <a:off x="1918" y="1116"/>
                <a:ext cx="1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50" name="Line 334"/>
              <p:cNvSpPr>
                <a:spLocks noChangeShapeType="1"/>
              </p:cNvSpPr>
              <p:nvPr/>
            </p:nvSpPr>
            <p:spPr bwMode="auto">
              <a:xfrm flipH="1">
                <a:off x="1904" y="1124"/>
                <a:ext cx="14"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51" name="Line 335"/>
              <p:cNvSpPr>
                <a:spLocks noChangeShapeType="1"/>
              </p:cNvSpPr>
              <p:nvPr/>
            </p:nvSpPr>
            <p:spPr bwMode="auto">
              <a:xfrm flipH="1">
                <a:off x="1886" y="1133"/>
                <a:ext cx="18"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52" name="Line 336"/>
              <p:cNvSpPr>
                <a:spLocks noChangeShapeType="1"/>
              </p:cNvSpPr>
              <p:nvPr/>
            </p:nvSpPr>
            <p:spPr bwMode="auto">
              <a:xfrm flipH="1">
                <a:off x="1865" y="1141"/>
                <a:ext cx="21"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53" name="Line 337"/>
              <p:cNvSpPr>
                <a:spLocks noChangeShapeType="1"/>
              </p:cNvSpPr>
              <p:nvPr/>
            </p:nvSpPr>
            <p:spPr bwMode="auto">
              <a:xfrm flipH="1">
                <a:off x="1840" y="1148"/>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54" name="Line 338"/>
              <p:cNvSpPr>
                <a:spLocks noChangeShapeType="1"/>
              </p:cNvSpPr>
              <p:nvPr/>
            </p:nvSpPr>
            <p:spPr bwMode="auto">
              <a:xfrm flipH="1">
                <a:off x="1813" y="1155"/>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55" name="Line 339"/>
              <p:cNvSpPr>
                <a:spLocks noChangeShapeType="1"/>
              </p:cNvSpPr>
              <p:nvPr/>
            </p:nvSpPr>
            <p:spPr bwMode="auto">
              <a:xfrm flipH="1">
                <a:off x="1782" y="1162"/>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56" name="Line 340"/>
              <p:cNvSpPr>
                <a:spLocks noChangeShapeType="1"/>
              </p:cNvSpPr>
              <p:nvPr/>
            </p:nvSpPr>
            <p:spPr bwMode="auto">
              <a:xfrm flipH="1">
                <a:off x="1748" y="1168"/>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57" name="Line 341"/>
              <p:cNvSpPr>
                <a:spLocks noChangeShapeType="1"/>
              </p:cNvSpPr>
              <p:nvPr/>
            </p:nvSpPr>
            <p:spPr bwMode="auto">
              <a:xfrm flipH="1">
                <a:off x="1712" y="1174"/>
                <a:ext cx="36"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58" name="Line 342"/>
              <p:cNvSpPr>
                <a:spLocks noChangeShapeType="1"/>
              </p:cNvSpPr>
              <p:nvPr/>
            </p:nvSpPr>
            <p:spPr bwMode="auto">
              <a:xfrm flipH="1">
                <a:off x="1673" y="1180"/>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59" name="Line 343"/>
              <p:cNvSpPr>
                <a:spLocks noChangeShapeType="1"/>
              </p:cNvSpPr>
              <p:nvPr/>
            </p:nvSpPr>
            <p:spPr bwMode="auto">
              <a:xfrm flipH="1">
                <a:off x="1633" y="1185"/>
                <a:ext cx="40"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60" name="Line 344"/>
              <p:cNvSpPr>
                <a:spLocks noChangeShapeType="1"/>
              </p:cNvSpPr>
              <p:nvPr/>
            </p:nvSpPr>
            <p:spPr bwMode="auto">
              <a:xfrm flipH="1">
                <a:off x="1590" y="1189"/>
                <a:ext cx="4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61" name="Line 345"/>
              <p:cNvSpPr>
                <a:spLocks noChangeShapeType="1"/>
              </p:cNvSpPr>
              <p:nvPr/>
            </p:nvSpPr>
            <p:spPr bwMode="auto">
              <a:xfrm flipH="1">
                <a:off x="1545" y="1193"/>
                <a:ext cx="45"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62" name="Line 346"/>
              <p:cNvSpPr>
                <a:spLocks noChangeShapeType="1"/>
              </p:cNvSpPr>
              <p:nvPr/>
            </p:nvSpPr>
            <p:spPr bwMode="auto">
              <a:xfrm flipH="1">
                <a:off x="1499" y="1196"/>
                <a:ext cx="46"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63" name="Line 347"/>
              <p:cNvSpPr>
                <a:spLocks noChangeShapeType="1"/>
              </p:cNvSpPr>
              <p:nvPr/>
            </p:nvSpPr>
            <p:spPr bwMode="auto">
              <a:xfrm flipH="1">
                <a:off x="1450" y="1198"/>
                <a:ext cx="49"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64" name="Line 348"/>
              <p:cNvSpPr>
                <a:spLocks noChangeShapeType="1"/>
              </p:cNvSpPr>
              <p:nvPr/>
            </p:nvSpPr>
            <p:spPr bwMode="auto">
              <a:xfrm flipH="1">
                <a:off x="1401" y="1200"/>
                <a:ext cx="49"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65" name="Line 349"/>
              <p:cNvSpPr>
                <a:spLocks noChangeShapeType="1"/>
              </p:cNvSpPr>
              <p:nvPr/>
            </p:nvSpPr>
            <p:spPr bwMode="auto">
              <a:xfrm flipH="1">
                <a:off x="1350" y="1201"/>
                <a:ext cx="51"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66" name="Line 350"/>
              <p:cNvSpPr>
                <a:spLocks noChangeShapeType="1"/>
              </p:cNvSpPr>
              <p:nvPr/>
            </p:nvSpPr>
            <p:spPr bwMode="auto">
              <a:xfrm flipV="1">
                <a:off x="1350" y="1155"/>
                <a:ext cx="51"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67" name="Line 351"/>
              <p:cNvSpPr>
                <a:spLocks noChangeShapeType="1"/>
              </p:cNvSpPr>
              <p:nvPr/>
            </p:nvSpPr>
            <p:spPr bwMode="auto">
              <a:xfrm flipV="1">
                <a:off x="1401" y="1154"/>
                <a:ext cx="49"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68" name="Line 352"/>
              <p:cNvSpPr>
                <a:spLocks noChangeShapeType="1"/>
              </p:cNvSpPr>
              <p:nvPr/>
            </p:nvSpPr>
            <p:spPr bwMode="auto">
              <a:xfrm flipV="1">
                <a:off x="1450" y="1152"/>
                <a:ext cx="49"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69" name="Line 353"/>
              <p:cNvSpPr>
                <a:spLocks noChangeShapeType="1"/>
              </p:cNvSpPr>
              <p:nvPr/>
            </p:nvSpPr>
            <p:spPr bwMode="auto">
              <a:xfrm flipV="1">
                <a:off x="1499" y="1150"/>
                <a:ext cx="46"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70" name="Line 354"/>
              <p:cNvSpPr>
                <a:spLocks noChangeShapeType="1"/>
              </p:cNvSpPr>
              <p:nvPr/>
            </p:nvSpPr>
            <p:spPr bwMode="auto">
              <a:xfrm flipV="1">
                <a:off x="1545" y="1147"/>
                <a:ext cx="45"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71" name="Line 355"/>
              <p:cNvSpPr>
                <a:spLocks noChangeShapeType="1"/>
              </p:cNvSpPr>
              <p:nvPr/>
            </p:nvSpPr>
            <p:spPr bwMode="auto">
              <a:xfrm flipV="1">
                <a:off x="1590" y="1143"/>
                <a:ext cx="4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72" name="Line 356"/>
              <p:cNvSpPr>
                <a:spLocks noChangeShapeType="1"/>
              </p:cNvSpPr>
              <p:nvPr/>
            </p:nvSpPr>
            <p:spPr bwMode="auto">
              <a:xfrm flipV="1">
                <a:off x="1633" y="1139"/>
                <a:ext cx="40"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73" name="Line 357"/>
              <p:cNvSpPr>
                <a:spLocks noChangeShapeType="1"/>
              </p:cNvSpPr>
              <p:nvPr/>
            </p:nvSpPr>
            <p:spPr bwMode="auto">
              <a:xfrm flipV="1">
                <a:off x="1673" y="1134"/>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74" name="Line 358"/>
              <p:cNvSpPr>
                <a:spLocks noChangeShapeType="1"/>
              </p:cNvSpPr>
              <p:nvPr/>
            </p:nvSpPr>
            <p:spPr bwMode="auto">
              <a:xfrm flipV="1">
                <a:off x="1712" y="1129"/>
                <a:ext cx="36"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75" name="Line 359"/>
              <p:cNvSpPr>
                <a:spLocks noChangeShapeType="1"/>
              </p:cNvSpPr>
              <p:nvPr/>
            </p:nvSpPr>
            <p:spPr bwMode="auto">
              <a:xfrm flipV="1">
                <a:off x="1748" y="1123"/>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76" name="Line 360"/>
              <p:cNvSpPr>
                <a:spLocks noChangeShapeType="1"/>
              </p:cNvSpPr>
              <p:nvPr/>
            </p:nvSpPr>
            <p:spPr bwMode="auto">
              <a:xfrm flipV="1">
                <a:off x="1782" y="1117"/>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77" name="Line 361"/>
              <p:cNvSpPr>
                <a:spLocks noChangeShapeType="1"/>
              </p:cNvSpPr>
              <p:nvPr/>
            </p:nvSpPr>
            <p:spPr bwMode="auto">
              <a:xfrm flipV="1">
                <a:off x="1813" y="1110"/>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78" name="Line 362"/>
              <p:cNvSpPr>
                <a:spLocks noChangeShapeType="1"/>
              </p:cNvSpPr>
              <p:nvPr/>
            </p:nvSpPr>
            <p:spPr bwMode="auto">
              <a:xfrm flipV="1">
                <a:off x="1840" y="1103"/>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79" name="Line 363"/>
              <p:cNvSpPr>
                <a:spLocks noChangeShapeType="1"/>
              </p:cNvSpPr>
              <p:nvPr/>
            </p:nvSpPr>
            <p:spPr bwMode="auto">
              <a:xfrm flipV="1">
                <a:off x="1865" y="1096"/>
                <a:ext cx="21"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80" name="Line 364"/>
              <p:cNvSpPr>
                <a:spLocks noChangeShapeType="1"/>
              </p:cNvSpPr>
              <p:nvPr/>
            </p:nvSpPr>
            <p:spPr bwMode="auto">
              <a:xfrm flipV="1">
                <a:off x="1886" y="1088"/>
                <a:ext cx="18"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81" name="Line 365"/>
              <p:cNvSpPr>
                <a:spLocks noChangeShapeType="1"/>
              </p:cNvSpPr>
              <p:nvPr/>
            </p:nvSpPr>
            <p:spPr bwMode="auto">
              <a:xfrm flipV="1">
                <a:off x="1904" y="1080"/>
                <a:ext cx="14"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82" name="Line 366"/>
              <p:cNvSpPr>
                <a:spLocks noChangeShapeType="1"/>
              </p:cNvSpPr>
              <p:nvPr/>
            </p:nvSpPr>
            <p:spPr bwMode="auto">
              <a:xfrm flipV="1">
                <a:off x="1918" y="1071"/>
                <a:ext cx="11"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83" name="Line 367"/>
              <p:cNvSpPr>
                <a:spLocks noChangeShapeType="1"/>
              </p:cNvSpPr>
              <p:nvPr/>
            </p:nvSpPr>
            <p:spPr bwMode="auto">
              <a:xfrm flipV="1">
                <a:off x="1929" y="1063"/>
                <a:ext cx="6"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84" name="Line 368"/>
              <p:cNvSpPr>
                <a:spLocks noChangeShapeType="1"/>
              </p:cNvSpPr>
              <p:nvPr/>
            </p:nvSpPr>
            <p:spPr bwMode="auto">
              <a:xfrm flipV="1">
                <a:off x="1935" y="1055"/>
                <a:ext cx="3"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85" name="Line 369"/>
              <p:cNvSpPr>
                <a:spLocks noChangeShapeType="1"/>
              </p:cNvSpPr>
              <p:nvPr/>
            </p:nvSpPr>
            <p:spPr bwMode="auto">
              <a:xfrm flipH="1" flipV="1">
                <a:off x="1936" y="1046"/>
                <a:ext cx="2"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86" name="Line 370"/>
              <p:cNvSpPr>
                <a:spLocks noChangeShapeType="1"/>
              </p:cNvSpPr>
              <p:nvPr/>
            </p:nvSpPr>
            <p:spPr bwMode="auto">
              <a:xfrm flipH="1" flipV="1">
                <a:off x="1930" y="1038"/>
                <a:ext cx="6"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87" name="Line 371"/>
              <p:cNvSpPr>
                <a:spLocks noChangeShapeType="1"/>
              </p:cNvSpPr>
              <p:nvPr/>
            </p:nvSpPr>
            <p:spPr bwMode="auto">
              <a:xfrm flipH="1" flipV="1">
                <a:off x="1921" y="1029"/>
                <a:ext cx="9"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88" name="Line 372"/>
              <p:cNvSpPr>
                <a:spLocks noChangeShapeType="1"/>
              </p:cNvSpPr>
              <p:nvPr/>
            </p:nvSpPr>
            <p:spPr bwMode="auto">
              <a:xfrm flipH="1" flipV="1">
                <a:off x="1908" y="1022"/>
                <a:ext cx="13"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89" name="Line 373"/>
              <p:cNvSpPr>
                <a:spLocks noChangeShapeType="1"/>
              </p:cNvSpPr>
              <p:nvPr/>
            </p:nvSpPr>
            <p:spPr bwMode="auto">
              <a:xfrm flipH="1" flipV="1">
                <a:off x="1892" y="1014"/>
                <a:ext cx="16"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90" name="Line 374"/>
              <p:cNvSpPr>
                <a:spLocks noChangeShapeType="1"/>
              </p:cNvSpPr>
              <p:nvPr/>
            </p:nvSpPr>
            <p:spPr bwMode="auto">
              <a:xfrm flipH="1" flipV="1">
                <a:off x="1873" y="1007"/>
                <a:ext cx="19"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91" name="Line 375"/>
              <p:cNvSpPr>
                <a:spLocks noChangeShapeType="1"/>
              </p:cNvSpPr>
              <p:nvPr/>
            </p:nvSpPr>
            <p:spPr bwMode="auto">
              <a:xfrm flipH="1" flipV="1">
                <a:off x="1851" y="1000"/>
                <a:ext cx="22"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92" name="Line 376"/>
              <p:cNvSpPr>
                <a:spLocks noChangeShapeType="1"/>
              </p:cNvSpPr>
              <p:nvPr/>
            </p:nvSpPr>
            <p:spPr bwMode="auto">
              <a:xfrm flipH="1" flipV="1">
                <a:off x="1826" y="994"/>
                <a:ext cx="25"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93" name="Line 377"/>
              <p:cNvSpPr>
                <a:spLocks noChangeShapeType="1"/>
              </p:cNvSpPr>
              <p:nvPr/>
            </p:nvSpPr>
            <p:spPr bwMode="auto">
              <a:xfrm flipH="1" flipV="1">
                <a:off x="1798" y="988"/>
                <a:ext cx="28"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94" name="Line 378"/>
              <p:cNvSpPr>
                <a:spLocks noChangeShapeType="1"/>
              </p:cNvSpPr>
              <p:nvPr/>
            </p:nvSpPr>
            <p:spPr bwMode="auto">
              <a:xfrm flipH="1" flipV="1">
                <a:off x="1768" y="982"/>
                <a:ext cx="30"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95" name="Line 379"/>
              <p:cNvSpPr>
                <a:spLocks noChangeShapeType="1"/>
              </p:cNvSpPr>
              <p:nvPr/>
            </p:nvSpPr>
            <p:spPr bwMode="auto">
              <a:xfrm flipH="1" flipV="1">
                <a:off x="1736" y="977"/>
                <a:ext cx="32"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96" name="Line 380"/>
              <p:cNvSpPr>
                <a:spLocks noChangeShapeType="1"/>
              </p:cNvSpPr>
              <p:nvPr/>
            </p:nvSpPr>
            <p:spPr bwMode="auto">
              <a:xfrm flipH="1" flipV="1">
                <a:off x="1701" y="972"/>
                <a:ext cx="35"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97" name="Line 381"/>
              <p:cNvSpPr>
                <a:spLocks noChangeShapeType="1"/>
              </p:cNvSpPr>
              <p:nvPr/>
            </p:nvSpPr>
            <p:spPr bwMode="auto">
              <a:xfrm flipH="1" flipV="1">
                <a:off x="1664" y="968"/>
                <a:ext cx="37"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98" name="Line 382"/>
              <p:cNvSpPr>
                <a:spLocks noChangeShapeType="1"/>
              </p:cNvSpPr>
              <p:nvPr/>
            </p:nvSpPr>
            <p:spPr bwMode="auto">
              <a:xfrm flipV="1">
                <a:off x="1664" y="954"/>
                <a:ext cx="0" cy="1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99" name="Line 383"/>
              <p:cNvSpPr>
                <a:spLocks noChangeShapeType="1"/>
              </p:cNvSpPr>
              <p:nvPr/>
            </p:nvSpPr>
            <p:spPr bwMode="auto">
              <a:xfrm flipV="1">
                <a:off x="1664" y="944"/>
                <a:ext cx="0" cy="1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00" name="Line 384"/>
              <p:cNvSpPr>
                <a:spLocks noChangeShapeType="1"/>
              </p:cNvSpPr>
              <p:nvPr/>
            </p:nvSpPr>
            <p:spPr bwMode="auto">
              <a:xfrm flipV="1">
                <a:off x="1664" y="938"/>
                <a:ext cx="0"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01" name="Line 385"/>
              <p:cNvSpPr>
                <a:spLocks noChangeShapeType="1"/>
              </p:cNvSpPr>
              <p:nvPr/>
            </p:nvSpPr>
            <p:spPr bwMode="auto">
              <a:xfrm flipV="1">
                <a:off x="1664" y="934"/>
                <a:ext cx="0"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02" name="Line 386"/>
              <p:cNvSpPr>
                <a:spLocks noChangeShapeType="1"/>
              </p:cNvSpPr>
              <p:nvPr/>
            </p:nvSpPr>
            <p:spPr bwMode="auto">
              <a:xfrm flipV="1">
                <a:off x="1664" y="932"/>
                <a:ext cx="0"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03" name="Line 387"/>
              <p:cNvSpPr>
                <a:spLocks noChangeShapeType="1"/>
              </p:cNvSpPr>
              <p:nvPr/>
            </p:nvSpPr>
            <p:spPr bwMode="auto">
              <a:xfrm flipV="1">
                <a:off x="1664" y="931"/>
                <a:ext cx="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04" name="Line 388"/>
              <p:cNvSpPr>
                <a:spLocks noChangeShapeType="1"/>
              </p:cNvSpPr>
              <p:nvPr/>
            </p:nvSpPr>
            <p:spPr bwMode="auto">
              <a:xfrm>
                <a:off x="1664" y="931"/>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05" name="Line 389"/>
              <p:cNvSpPr>
                <a:spLocks noChangeShapeType="1"/>
              </p:cNvSpPr>
              <p:nvPr/>
            </p:nvSpPr>
            <p:spPr bwMode="auto">
              <a:xfrm flipH="1" flipV="1">
                <a:off x="1662" y="925"/>
                <a:ext cx="2"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06" name="Line 390"/>
              <p:cNvSpPr>
                <a:spLocks noChangeShapeType="1"/>
              </p:cNvSpPr>
              <p:nvPr/>
            </p:nvSpPr>
            <p:spPr bwMode="auto">
              <a:xfrm flipH="1" flipV="1">
                <a:off x="1656" y="919"/>
                <a:ext cx="6"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07" name="Line 391"/>
              <p:cNvSpPr>
                <a:spLocks noChangeShapeType="1"/>
              </p:cNvSpPr>
              <p:nvPr/>
            </p:nvSpPr>
            <p:spPr bwMode="auto">
              <a:xfrm flipH="1" flipV="1">
                <a:off x="1646" y="913"/>
                <a:ext cx="10"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08" name="Line 392"/>
              <p:cNvSpPr>
                <a:spLocks noChangeShapeType="1"/>
              </p:cNvSpPr>
              <p:nvPr/>
            </p:nvSpPr>
            <p:spPr bwMode="auto">
              <a:xfrm flipH="1" flipV="1">
                <a:off x="1632" y="907"/>
                <a:ext cx="1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09" name="Line 393"/>
              <p:cNvSpPr>
                <a:spLocks noChangeShapeType="1"/>
              </p:cNvSpPr>
              <p:nvPr/>
            </p:nvSpPr>
            <p:spPr bwMode="auto">
              <a:xfrm flipH="1" flipV="1">
                <a:off x="1615" y="902"/>
                <a:ext cx="17"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10" name="Line 394"/>
              <p:cNvSpPr>
                <a:spLocks noChangeShapeType="1"/>
              </p:cNvSpPr>
              <p:nvPr/>
            </p:nvSpPr>
            <p:spPr bwMode="auto">
              <a:xfrm flipH="1" flipV="1">
                <a:off x="1595" y="897"/>
                <a:ext cx="20"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11" name="Line 395"/>
              <p:cNvSpPr>
                <a:spLocks noChangeShapeType="1"/>
              </p:cNvSpPr>
              <p:nvPr/>
            </p:nvSpPr>
            <p:spPr bwMode="auto">
              <a:xfrm flipH="1" flipV="1">
                <a:off x="1573" y="892"/>
                <a:ext cx="22"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12" name="Line 396"/>
              <p:cNvSpPr>
                <a:spLocks noChangeShapeType="1"/>
              </p:cNvSpPr>
              <p:nvPr/>
            </p:nvSpPr>
            <p:spPr bwMode="auto">
              <a:xfrm flipH="1" flipV="1">
                <a:off x="1547" y="888"/>
                <a:ext cx="26"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13" name="Line 397"/>
              <p:cNvSpPr>
                <a:spLocks noChangeShapeType="1"/>
              </p:cNvSpPr>
              <p:nvPr/>
            </p:nvSpPr>
            <p:spPr bwMode="auto">
              <a:xfrm flipH="1" flipV="1">
                <a:off x="1519" y="885"/>
                <a:ext cx="28"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14" name="Line 398"/>
              <p:cNvSpPr>
                <a:spLocks noChangeShapeType="1"/>
              </p:cNvSpPr>
              <p:nvPr/>
            </p:nvSpPr>
            <p:spPr bwMode="auto">
              <a:xfrm flipH="1" flipV="1">
                <a:off x="1489" y="883"/>
                <a:ext cx="30"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15" name="Line 399"/>
              <p:cNvSpPr>
                <a:spLocks noChangeShapeType="1"/>
              </p:cNvSpPr>
              <p:nvPr/>
            </p:nvSpPr>
            <p:spPr bwMode="auto">
              <a:xfrm flipH="1" flipV="1">
                <a:off x="1456" y="880"/>
                <a:ext cx="33"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16" name="Line 400"/>
              <p:cNvSpPr>
                <a:spLocks noChangeShapeType="1"/>
              </p:cNvSpPr>
              <p:nvPr/>
            </p:nvSpPr>
            <p:spPr bwMode="auto">
              <a:xfrm flipH="1" flipV="1">
                <a:off x="1422" y="878"/>
                <a:ext cx="34"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17" name="Line 401"/>
              <p:cNvSpPr>
                <a:spLocks noChangeShapeType="1"/>
              </p:cNvSpPr>
              <p:nvPr/>
            </p:nvSpPr>
            <p:spPr bwMode="auto">
              <a:xfrm flipH="1" flipV="1">
                <a:off x="1387" y="877"/>
                <a:ext cx="35"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18" name="Line 402"/>
              <p:cNvSpPr>
                <a:spLocks noChangeShapeType="1"/>
              </p:cNvSpPr>
              <p:nvPr/>
            </p:nvSpPr>
            <p:spPr bwMode="auto">
              <a:xfrm flipH="1" flipV="1">
                <a:off x="1350" y="877"/>
                <a:ext cx="37"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19" name="Line 403"/>
              <p:cNvSpPr>
                <a:spLocks noChangeShapeType="1"/>
              </p:cNvSpPr>
              <p:nvPr/>
            </p:nvSpPr>
            <p:spPr bwMode="auto">
              <a:xfrm flipH="1">
                <a:off x="1314" y="877"/>
                <a:ext cx="36"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20" name="Line 404"/>
              <p:cNvSpPr>
                <a:spLocks noChangeShapeType="1"/>
              </p:cNvSpPr>
              <p:nvPr/>
            </p:nvSpPr>
            <p:spPr bwMode="auto">
              <a:xfrm flipH="1">
                <a:off x="1278" y="877"/>
                <a:ext cx="36"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21" name="Line 405"/>
              <p:cNvSpPr>
                <a:spLocks noChangeShapeType="1"/>
              </p:cNvSpPr>
              <p:nvPr/>
            </p:nvSpPr>
            <p:spPr bwMode="auto">
              <a:xfrm flipH="1">
                <a:off x="1244" y="878"/>
                <a:ext cx="34"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grpSp>
        <p:sp>
          <p:nvSpPr>
            <p:cNvPr id="77" name="Line 407"/>
            <p:cNvSpPr>
              <a:spLocks noChangeShapeType="1"/>
            </p:cNvSpPr>
            <p:nvPr/>
          </p:nvSpPr>
          <p:spPr bwMode="auto">
            <a:xfrm flipH="1">
              <a:off x="1212" y="880"/>
              <a:ext cx="32"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78" name="Line 408"/>
            <p:cNvSpPr>
              <a:spLocks noChangeShapeType="1"/>
            </p:cNvSpPr>
            <p:nvPr/>
          </p:nvSpPr>
          <p:spPr bwMode="auto">
            <a:xfrm flipH="1">
              <a:off x="1182" y="883"/>
              <a:ext cx="30"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79" name="Line 409"/>
            <p:cNvSpPr>
              <a:spLocks noChangeShapeType="1"/>
            </p:cNvSpPr>
            <p:nvPr/>
          </p:nvSpPr>
          <p:spPr bwMode="auto">
            <a:xfrm flipH="1">
              <a:off x="1153" y="885"/>
              <a:ext cx="29"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80" name="Line 410"/>
            <p:cNvSpPr>
              <a:spLocks noChangeShapeType="1"/>
            </p:cNvSpPr>
            <p:nvPr/>
          </p:nvSpPr>
          <p:spPr bwMode="auto">
            <a:xfrm flipH="1">
              <a:off x="1128" y="888"/>
              <a:ext cx="25"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81" name="Line 411"/>
            <p:cNvSpPr>
              <a:spLocks noChangeShapeType="1"/>
            </p:cNvSpPr>
            <p:nvPr/>
          </p:nvSpPr>
          <p:spPr bwMode="auto">
            <a:xfrm flipH="1">
              <a:off x="1105" y="892"/>
              <a:ext cx="23"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82" name="Line 412"/>
            <p:cNvSpPr>
              <a:spLocks noChangeShapeType="1"/>
            </p:cNvSpPr>
            <p:nvPr/>
          </p:nvSpPr>
          <p:spPr bwMode="auto">
            <a:xfrm flipH="1">
              <a:off x="1085" y="897"/>
              <a:ext cx="20"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83" name="Line 413"/>
            <p:cNvSpPr>
              <a:spLocks noChangeShapeType="1"/>
            </p:cNvSpPr>
            <p:nvPr/>
          </p:nvSpPr>
          <p:spPr bwMode="auto">
            <a:xfrm flipH="1">
              <a:off x="1068" y="902"/>
              <a:ext cx="17"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84" name="Line 414"/>
            <p:cNvSpPr>
              <a:spLocks noChangeShapeType="1"/>
            </p:cNvSpPr>
            <p:nvPr/>
          </p:nvSpPr>
          <p:spPr bwMode="auto">
            <a:xfrm flipH="1">
              <a:off x="1054" y="907"/>
              <a:ext cx="1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85" name="Line 415"/>
            <p:cNvSpPr>
              <a:spLocks noChangeShapeType="1"/>
            </p:cNvSpPr>
            <p:nvPr/>
          </p:nvSpPr>
          <p:spPr bwMode="auto">
            <a:xfrm flipH="1">
              <a:off x="1044" y="913"/>
              <a:ext cx="10"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86" name="Line 416"/>
            <p:cNvSpPr>
              <a:spLocks noChangeShapeType="1"/>
            </p:cNvSpPr>
            <p:nvPr/>
          </p:nvSpPr>
          <p:spPr bwMode="auto">
            <a:xfrm flipH="1">
              <a:off x="1038" y="919"/>
              <a:ext cx="6"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87" name="Line 417"/>
            <p:cNvSpPr>
              <a:spLocks noChangeShapeType="1"/>
            </p:cNvSpPr>
            <p:nvPr/>
          </p:nvSpPr>
          <p:spPr bwMode="auto">
            <a:xfrm flipH="1">
              <a:off x="1036" y="925"/>
              <a:ext cx="2"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88" name="Line 418"/>
            <p:cNvSpPr>
              <a:spLocks noChangeShapeType="1"/>
            </p:cNvSpPr>
            <p:nvPr/>
          </p:nvSpPr>
          <p:spPr bwMode="auto">
            <a:xfrm>
              <a:off x="1036" y="931"/>
              <a:ext cx="0" cy="3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89" name="Line 419"/>
            <p:cNvSpPr>
              <a:spLocks noChangeShapeType="1"/>
            </p:cNvSpPr>
            <p:nvPr/>
          </p:nvSpPr>
          <p:spPr bwMode="auto">
            <a:xfrm>
              <a:off x="1036" y="965"/>
              <a:ext cx="0"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90" name="Line 420"/>
            <p:cNvSpPr>
              <a:spLocks noChangeShapeType="1"/>
            </p:cNvSpPr>
            <p:nvPr/>
          </p:nvSpPr>
          <p:spPr bwMode="auto">
            <a:xfrm>
              <a:off x="1036" y="967"/>
              <a:ext cx="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91" name="Line 421"/>
            <p:cNvSpPr>
              <a:spLocks noChangeShapeType="1"/>
            </p:cNvSpPr>
            <p:nvPr/>
          </p:nvSpPr>
          <p:spPr bwMode="auto">
            <a:xfrm>
              <a:off x="1036" y="968"/>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92" name="Line 422"/>
            <p:cNvSpPr>
              <a:spLocks noChangeShapeType="1"/>
            </p:cNvSpPr>
            <p:nvPr/>
          </p:nvSpPr>
          <p:spPr bwMode="auto">
            <a:xfrm flipH="1">
              <a:off x="999" y="968"/>
              <a:ext cx="37"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93" name="Line 423"/>
            <p:cNvSpPr>
              <a:spLocks noChangeShapeType="1"/>
            </p:cNvSpPr>
            <p:nvPr/>
          </p:nvSpPr>
          <p:spPr bwMode="auto">
            <a:xfrm flipH="1">
              <a:off x="964" y="972"/>
              <a:ext cx="35"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94" name="Line 424"/>
            <p:cNvSpPr>
              <a:spLocks noChangeShapeType="1"/>
            </p:cNvSpPr>
            <p:nvPr/>
          </p:nvSpPr>
          <p:spPr bwMode="auto">
            <a:xfrm flipH="1">
              <a:off x="932" y="977"/>
              <a:ext cx="32"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95" name="Line 425"/>
            <p:cNvSpPr>
              <a:spLocks noChangeShapeType="1"/>
            </p:cNvSpPr>
            <p:nvPr/>
          </p:nvSpPr>
          <p:spPr bwMode="auto">
            <a:xfrm flipH="1">
              <a:off x="902" y="982"/>
              <a:ext cx="30"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96" name="Line 426"/>
            <p:cNvSpPr>
              <a:spLocks noChangeShapeType="1"/>
            </p:cNvSpPr>
            <p:nvPr/>
          </p:nvSpPr>
          <p:spPr bwMode="auto">
            <a:xfrm flipH="1">
              <a:off x="875" y="988"/>
              <a:ext cx="27"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97" name="Line 427"/>
            <p:cNvSpPr>
              <a:spLocks noChangeShapeType="1"/>
            </p:cNvSpPr>
            <p:nvPr/>
          </p:nvSpPr>
          <p:spPr bwMode="auto">
            <a:xfrm flipH="1">
              <a:off x="849" y="994"/>
              <a:ext cx="26"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98" name="Line 428"/>
            <p:cNvSpPr>
              <a:spLocks noChangeShapeType="1"/>
            </p:cNvSpPr>
            <p:nvPr/>
          </p:nvSpPr>
          <p:spPr bwMode="auto">
            <a:xfrm flipH="1">
              <a:off x="827" y="1000"/>
              <a:ext cx="22"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99" name="Line 429"/>
            <p:cNvSpPr>
              <a:spLocks noChangeShapeType="1"/>
            </p:cNvSpPr>
            <p:nvPr/>
          </p:nvSpPr>
          <p:spPr bwMode="auto">
            <a:xfrm flipH="1">
              <a:off x="808" y="1007"/>
              <a:ext cx="19"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00" name="Line 430"/>
            <p:cNvSpPr>
              <a:spLocks noChangeShapeType="1"/>
            </p:cNvSpPr>
            <p:nvPr/>
          </p:nvSpPr>
          <p:spPr bwMode="auto">
            <a:xfrm flipH="1">
              <a:off x="792" y="1014"/>
              <a:ext cx="16"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01" name="Line 431"/>
            <p:cNvSpPr>
              <a:spLocks noChangeShapeType="1"/>
            </p:cNvSpPr>
            <p:nvPr/>
          </p:nvSpPr>
          <p:spPr bwMode="auto">
            <a:xfrm flipH="1">
              <a:off x="779" y="1022"/>
              <a:ext cx="13"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02" name="Line 432"/>
            <p:cNvSpPr>
              <a:spLocks noChangeShapeType="1"/>
            </p:cNvSpPr>
            <p:nvPr/>
          </p:nvSpPr>
          <p:spPr bwMode="auto">
            <a:xfrm flipH="1">
              <a:off x="770" y="1029"/>
              <a:ext cx="9"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03" name="Line 433"/>
            <p:cNvSpPr>
              <a:spLocks noChangeShapeType="1"/>
            </p:cNvSpPr>
            <p:nvPr/>
          </p:nvSpPr>
          <p:spPr bwMode="auto">
            <a:xfrm flipH="1">
              <a:off x="764" y="1038"/>
              <a:ext cx="6"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04" name="Line 434"/>
            <p:cNvSpPr>
              <a:spLocks noChangeShapeType="1"/>
            </p:cNvSpPr>
            <p:nvPr/>
          </p:nvSpPr>
          <p:spPr bwMode="auto">
            <a:xfrm flipH="1">
              <a:off x="763" y="1046"/>
              <a:ext cx="1"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05" name="Line 435"/>
            <p:cNvSpPr>
              <a:spLocks noChangeShapeType="1"/>
            </p:cNvSpPr>
            <p:nvPr/>
          </p:nvSpPr>
          <p:spPr bwMode="auto">
            <a:xfrm>
              <a:off x="763" y="1055"/>
              <a:ext cx="2"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06" name="Line 436"/>
            <p:cNvSpPr>
              <a:spLocks noChangeShapeType="1"/>
            </p:cNvSpPr>
            <p:nvPr/>
          </p:nvSpPr>
          <p:spPr bwMode="auto">
            <a:xfrm>
              <a:off x="765" y="1063"/>
              <a:ext cx="6"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07" name="Line 437"/>
            <p:cNvSpPr>
              <a:spLocks noChangeShapeType="1"/>
            </p:cNvSpPr>
            <p:nvPr/>
          </p:nvSpPr>
          <p:spPr bwMode="auto">
            <a:xfrm>
              <a:off x="771" y="1071"/>
              <a:ext cx="11"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08" name="Line 438"/>
            <p:cNvSpPr>
              <a:spLocks noChangeShapeType="1"/>
            </p:cNvSpPr>
            <p:nvPr/>
          </p:nvSpPr>
          <p:spPr bwMode="auto">
            <a:xfrm>
              <a:off x="782" y="1080"/>
              <a:ext cx="14"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09" name="Line 439"/>
            <p:cNvSpPr>
              <a:spLocks noChangeShapeType="1"/>
            </p:cNvSpPr>
            <p:nvPr/>
          </p:nvSpPr>
          <p:spPr bwMode="auto">
            <a:xfrm>
              <a:off x="796" y="1088"/>
              <a:ext cx="18"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10" name="Line 440"/>
            <p:cNvSpPr>
              <a:spLocks noChangeShapeType="1"/>
            </p:cNvSpPr>
            <p:nvPr/>
          </p:nvSpPr>
          <p:spPr bwMode="auto">
            <a:xfrm>
              <a:off x="814" y="1096"/>
              <a:ext cx="21"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11" name="Line 441"/>
            <p:cNvSpPr>
              <a:spLocks noChangeShapeType="1"/>
            </p:cNvSpPr>
            <p:nvPr/>
          </p:nvSpPr>
          <p:spPr bwMode="auto">
            <a:xfrm>
              <a:off x="835" y="1103"/>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12" name="Line 442"/>
            <p:cNvSpPr>
              <a:spLocks noChangeShapeType="1"/>
            </p:cNvSpPr>
            <p:nvPr/>
          </p:nvSpPr>
          <p:spPr bwMode="auto">
            <a:xfrm>
              <a:off x="860" y="1110"/>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13" name="Line 443"/>
            <p:cNvSpPr>
              <a:spLocks noChangeShapeType="1"/>
            </p:cNvSpPr>
            <p:nvPr/>
          </p:nvSpPr>
          <p:spPr bwMode="auto">
            <a:xfrm>
              <a:off x="887" y="1117"/>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14" name="Line 444"/>
            <p:cNvSpPr>
              <a:spLocks noChangeShapeType="1"/>
            </p:cNvSpPr>
            <p:nvPr/>
          </p:nvSpPr>
          <p:spPr bwMode="auto">
            <a:xfrm>
              <a:off x="918" y="1123"/>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15" name="Line 445"/>
            <p:cNvSpPr>
              <a:spLocks noChangeShapeType="1"/>
            </p:cNvSpPr>
            <p:nvPr/>
          </p:nvSpPr>
          <p:spPr bwMode="auto">
            <a:xfrm>
              <a:off x="952" y="1129"/>
              <a:ext cx="36"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16" name="Line 446"/>
            <p:cNvSpPr>
              <a:spLocks noChangeShapeType="1"/>
            </p:cNvSpPr>
            <p:nvPr/>
          </p:nvSpPr>
          <p:spPr bwMode="auto">
            <a:xfrm>
              <a:off x="988" y="1134"/>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17" name="Line 447"/>
            <p:cNvSpPr>
              <a:spLocks noChangeShapeType="1"/>
            </p:cNvSpPr>
            <p:nvPr/>
          </p:nvSpPr>
          <p:spPr bwMode="auto">
            <a:xfrm>
              <a:off x="1027" y="1139"/>
              <a:ext cx="41"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18" name="Line 448"/>
            <p:cNvSpPr>
              <a:spLocks noChangeShapeType="1"/>
            </p:cNvSpPr>
            <p:nvPr/>
          </p:nvSpPr>
          <p:spPr bwMode="auto">
            <a:xfrm>
              <a:off x="1068" y="1143"/>
              <a:ext cx="4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19" name="Line 449"/>
            <p:cNvSpPr>
              <a:spLocks noChangeShapeType="1"/>
            </p:cNvSpPr>
            <p:nvPr/>
          </p:nvSpPr>
          <p:spPr bwMode="auto">
            <a:xfrm>
              <a:off x="1111" y="1147"/>
              <a:ext cx="45"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20" name="Line 450"/>
            <p:cNvSpPr>
              <a:spLocks noChangeShapeType="1"/>
            </p:cNvSpPr>
            <p:nvPr/>
          </p:nvSpPr>
          <p:spPr bwMode="auto">
            <a:xfrm>
              <a:off x="1156" y="1150"/>
              <a:ext cx="46"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21" name="Line 451"/>
            <p:cNvSpPr>
              <a:spLocks noChangeShapeType="1"/>
            </p:cNvSpPr>
            <p:nvPr/>
          </p:nvSpPr>
          <p:spPr bwMode="auto">
            <a:xfrm>
              <a:off x="1202" y="1152"/>
              <a:ext cx="48"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22" name="Line 452"/>
            <p:cNvSpPr>
              <a:spLocks noChangeShapeType="1"/>
            </p:cNvSpPr>
            <p:nvPr/>
          </p:nvSpPr>
          <p:spPr bwMode="auto">
            <a:xfrm>
              <a:off x="1250" y="1154"/>
              <a:ext cx="5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23" name="Line 453"/>
            <p:cNvSpPr>
              <a:spLocks noChangeShapeType="1"/>
            </p:cNvSpPr>
            <p:nvPr/>
          </p:nvSpPr>
          <p:spPr bwMode="auto">
            <a:xfrm>
              <a:off x="1300" y="1155"/>
              <a:ext cx="5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24" name="Line 454"/>
            <p:cNvSpPr>
              <a:spLocks noChangeShapeType="1"/>
            </p:cNvSpPr>
            <p:nvPr/>
          </p:nvSpPr>
          <p:spPr bwMode="auto">
            <a:xfrm flipH="1" flipV="1">
              <a:off x="1300" y="2568"/>
              <a:ext cx="5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25" name="Line 455"/>
            <p:cNvSpPr>
              <a:spLocks noChangeShapeType="1"/>
            </p:cNvSpPr>
            <p:nvPr/>
          </p:nvSpPr>
          <p:spPr bwMode="auto">
            <a:xfrm flipH="1" flipV="1">
              <a:off x="1250" y="2567"/>
              <a:ext cx="5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26" name="Line 456"/>
            <p:cNvSpPr>
              <a:spLocks noChangeShapeType="1"/>
            </p:cNvSpPr>
            <p:nvPr/>
          </p:nvSpPr>
          <p:spPr bwMode="auto">
            <a:xfrm flipH="1" flipV="1">
              <a:off x="1202" y="2565"/>
              <a:ext cx="48"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27" name="Line 457"/>
            <p:cNvSpPr>
              <a:spLocks noChangeShapeType="1"/>
            </p:cNvSpPr>
            <p:nvPr/>
          </p:nvSpPr>
          <p:spPr bwMode="auto">
            <a:xfrm flipH="1" flipV="1">
              <a:off x="1156" y="2563"/>
              <a:ext cx="46"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28" name="Line 458"/>
            <p:cNvSpPr>
              <a:spLocks noChangeShapeType="1"/>
            </p:cNvSpPr>
            <p:nvPr/>
          </p:nvSpPr>
          <p:spPr bwMode="auto">
            <a:xfrm flipH="1" flipV="1">
              <a:off x="1111" y="2559"/>
              <a:ext cx="45"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29" name="Line 459"/>
            <p:cNvSpPr>
              <a:spLocks noChangeShapeType="1"/>
            </p:cNvSpPr>
            <p:nvPr/>
          </p:nvSpPr>
          <p:spPr bwMode="auto">
            <a:xfrm flipH="1" flipV="1">
              <a:off x="1068" y="2556"/>
              <a:ext cx="43"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30" name="Line 460"/>
            <p:cNvSpPr>
              <a:spLocks noChangeShapeType="1"/>
            </p:cNvSpPr>
            <p:nvPr/>
          </p:nvSpPr>
          <p:spPr bwMode="auto">
            <a:xfrm flipH="1" flipV="1">
              <a:off x="1027" y="2551"/>
              <a:ext cx="41"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31" name="Line 461"/>
            <p:cNvSpPr>
              <a:spLocks noChangeShapeType="1"/>
            </p:cNvSpPr>
            <p:nvPr/>
          </p:nvSpPr>
          <p:spPr bwMode="auto">
            <a:xfrm flipH="1" flipV="1">
              <a:off x="988" y="2546"/>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32" name="Line 462"/>
            <p:cNvSpPr>
              <a:spLocks noChangeShapeType="1"/>
            </p:cNvSpPr>
            <p:nvPr/>
          </p:nvSpPr>
          <p:spPr bwMode="auto">
            <a:xfrm flipH="1" flipV="1">
              <a:off x="952" y="2541"/>
              <a:ext cx="36"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33" name="Line 463"/>
            <p:cNvSpPr>
              <a:spLocks noChangeShapeType="1"/>
            </p:cNvSpPr>
            <p:nvPr/>
          </p:nvSpPr>
          <p:spPr bwMode="auto">
            <a:xfrm flipH="1" flipV="1">
              <a:off x="918" y="2535"/>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34" name="Line 464"/>
            <p:cNvSpPr>
              <a:spLocks noChangeShapeType="1"/>
            </p:cNvSpPr>
            <p:nvPr/>
          </p:nvSpPr>
          <p:spPr bwMode="auto">
            <a:xfrm flipH="1" flipV="1">
              <a:off x="887" y="2529"/>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35" name="Line 465"/>
            <p:cNvSpPr>
              <a:spLocks noChangeShapeType="1"/>
            </p:cNvSpPr>
            <p:nvPr/>
          </p:nvSpPr>
          <p:spPr bwMode="auto">
            <a:xfrm flipH="1" flipV="1">
              <a:off x="860" y="2522"/>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36" name="Line 466"/>
            <p:cNvSpPr>
              <a:spLocks noChangeShapeType="1"/>
            </p:cNvSpPr>
            <p:nvPr/>
          </p:nvSpPr>
          <p:spPr bwMode="auto">
            <a:xfrm flipH="1" flipV="1">
              <a:off x="835" y="2515"/>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37" name="Line 467"/>
            <p:cNvSpPr>
              <a:spLocks noChangeShapeType="1"/>
            </p:cNvSpPr>
            <p:nvPr/>
          </p:nvSpPr>
          <p:spPr bwMode="auto">
            <a:xfrm flipH="1" flipV="1">
              <a:off x="814" y="2507"/>
              <a:ext cx="2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38" name="Line 468"/>
            <p:cNvSpPr>
              <a:spLocks noChangeShapeType="1"/>
            </p:cNvSpPr>
            <p:nvPr/>
          </p:nvSpPr>
          <p:spPr bwMode="auto">
            <a:xfrm flipH="1" flipV="1">
              <a:off x="796" y="2500"/>
              <a:ext cx="18"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39" name="Line 469"/>
            <p:cNvSpPr>
              <a:spLocks noChangeShapeType="1"/>
            </p:cNvSpPr>
            <p:nvPr/>
          </p:nvSpPr>
          <p:spPr bwMode="auto">
            <a:xfrm flipH="1" flipV="1">
              <a:off x="782" y="2491"/>
              <a:ext cx="14"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40" name="Line 470"/>
            <p:cNvSpPr>
              <a:spLocks noChangeShapeType="1"/>
            </p:cNvSpPr>
            <p:nvPr/>
          </p:nvSpPr>
          <p:spPr bwMode="auto">
            <a:xfrm flipH="1" flipV="1">
              <a:off x="771" y="2483"/>
              <a:ext cx="1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41" name="Line 471"/>
            <p:cNvSpPr>
              <a:spLocks noChangeShapeType="1"/>
            </p:cNvSpPr>
            <p:nvPr/>
          </p:nvSpPr>
          <p:spPr bwMode="auto">
            <a:xfrm flipH="1" flipV="1">
              <a:off x="765" y="2474"/>
              <a:ext cx="6"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42" name="Line 472"/>
            <p:cNvSpPr>
              <a:spLocks noChangeShapeType="1"/>
            </p:cNvSpPr>
            <p:nvPr/>
          </p:nvSpPr>
          <p:spPr bwMode="auto">
            <a:xfrm flipH="1" flipV="1">
              <a:off x="763" y="2465"/>
              <a:ext cx="2"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43" name="Line 473"/>
            <p:cNvSpPr>
              <a:spLocks noChangeShapeType="1"/>
            </p:cNvSpPr>
            <p:nvPr/>
          </p:nvSpPr>
          <p:spPr bwMode="auto">
            <a:xfrm>
              <a:off x="763" y="2465"/>
              <a:ext cx="0" cy="4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44" name="Line 474"/>
            <p:cNvSpPr>
              <a:spLocks noChangeShapeType="1"/>
            </p:cNvSpPr>
            <p:nvPr/>
          </p:nvSpPr>
          <p:spPr bwMode="auto">
            <a:xfrm>
              <a:off x="763" y="2512"/>
              <a:ext cx="2"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45" name="Line 475"/>
            <p:cNvSpPr>
              <a:spLocks noChangeShapeType="1"/>
            </p:cNvSpPr>
            <p:nvPr/>
          </p:nvSpPr>
          <p:spPr bwMode="auto">
            <a:xfrm>
              <a:off x="765" y="2521"/>
              <a:ext cx="6"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46" name="Line 476"/>
            <p:cNvSpPr>
              <a:spLocks noChangeShapeType="1"/>
            </p:cNvSpPr>
            <p:nvPr/>
          </p:nvSpPr>
          <p:spPr bwMode="auto">
            <a:xfrm>
              <a:off x="771" y="2530"/>
              <a:ext cx="1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47" name="Line 477"/>
            <p:cNvSpPr>
              <a:spLocks noChangeShapeType="1"/>
            </p:cNvSpPr>
            <p:nvPr/>
          </p:nvSpPr>
          <p:spPr bwMode="auto">
            <a:xfrm>
              <a:off x="782" y="2538"/>
              <a:ext cx="14"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48" name="Line 478"/>
            <p:cNvSpPr>
              <a:spLocks noChangeShapeType="1"/>
            </p:cNvSpPr>
            <p:nvPr/>
          </p:nvSpPr>
          <p:spPr bwMode="auto">
            <a:xfrm>
              <a:off x="796" y="2546"/>
              <a:ext cx="18"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49" name="Line 479"/>
            <p:cNvSpPr>
              <a:spLocks noChangeShapeType="1"/>
            </p:cNvSpPr>
            <p:nvPr/>
          </p:nvSpPr>
          <p:spPr bwMode="auto">
            <a:xfrm>
              <a:off x="814" y="2554"/>
              <a:ext cx="21"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50" name="Line 480"/>
            <p:cNvSpPr>
              <a:spLocks noChangeShapeType="1"/>
            </p:cNvSpPr>
            <p:nvPr/>
          </p:nvSpPr>
          <p:spPr bwMode="auto">
            <a:xfrm>
              <a:off x="835" y="2561"/>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51" name="Line 481"/>
            <p:cNvSpPr>
              <a:spLocks noChangeShapeType="1"/>
            </p:cNvSpPr>
            <p:nvPr/>
          </p:nvSpPr>
          <p:spPr bwMode="auto">
            <a:xfrm>
              <a:off x="860" y="2568"/>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52" name="Line 482"/>
            <p:cNvSpPr>
              <a:spLocks noChangeShapeType="1"/>
            </p:cNvSpPr>
            <p:nvPr/>
          </p:nvSpPr>
          <p:spPr bwMode="auto">
            <a:xfrm>
              <a:off x="887" y="2575"/>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53" name="Line 483"/>
            <p:cNvSpPr>
              <a:spLocks noChangeShapeType="1"/>
            </p:cNvSpPr>
            <p:nvPr/>
          </p:nvSpPr>
          <p:spPr bwMode="auto">
            <a:xfrm>
              <a:off x="918" y="2581"/>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54" name="Line 484"/>
            <p:cNvSpPr>
              <a:spLocks noChangeShapeType="1"/>
            </p:cNvSpPr>
            <p:nvPr/>
          </p:nvSpPr>
          <p:spPr bwMode="auto">
            <a:xfrm>
              <a:off x="952" y="2587"/>
              <a:ext cx="36"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55" name="Line 485"/>
            <p:cNvSpPr>
              <a:spLocks noChangeShapeType="1"/>
            </p:cNvSpPr>
            <p:nvPr/>
          </p:nvSpPr>
          <p:spPr bwMode="auto">
            <a:xfrm>
              <a:off x="988" y="2592"/>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56" name="Line 486"/>
            <p:cNvSpPr>
              <a:spLocks noChangeShapeType="1"/>
            </p:cNvSpPr>
            <p:nvPr/>
          </p:nvSpPr>
          <p:spPr bwMode="auto">
            <a:xfrm>
              <a:off x="1027" y="2597"/>
              <a:ext cx="41"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57" name="Line 487"/>
            <p:cNvSpPr>
              <a:spLocks noChangeShapeType="1"/>
            </p:cNvSpPr>
            <p:nvPr/>
          </p:nvSpPr>
          <p:spPr bwMode="auto">
            <a:xfrm>
              <a:off x="1068" y="2601"/>
              <a:ext cx="4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58" name="Line 488"/>
            <p:cNvSpPr>
              <a:spLocks noChangeShapeType="1"/>
            </p:cNvSpPr>
            <p:nvPr/>
          </p:nvSpPr>
          <p:spPr bwMode="auto">
            <a:xfrm>
              <a:off x="1111" y="2605"/>
              <a:ext cx="45"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59" name="Line 489"/>
            <p:cNvSpPr>
              <a:spLocks noChangeShapeType="1"/>
            </p:cNvSpPr>
            <p:nvPr/>
          </p:nvSpPr>
          <p:spPr bwMode="auto">
            <a:xfrm>
              <a:off x="1156" y="2608"/>
              <a:ext cx="46"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60" name="Line 490"/>
            <p:cNvSpPr>
              <a:spLocks noChangeShapeType="1"/>
            </p:cNvSpPr>
            <p:nvPr/>
          </p:nvSpPr>
          <p:spPr bwMode="auto">
            <a:xfrm>
              <a:off x="1202" y="2610"/>
              <a:ext cx="48"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61" name="Line 491"/>
            <p:cNvSpPr>
              <a:spLocks noChangeShapeType="1"/>
            </p:cNvSpPr>
            <p:nvPr/>
          </p:nvSpPr>
          <p:spPr bwMode="auto">
            <a:xfrm>
              <a:off x="1250" y="2612"/>
              <a:ext cx="5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62" name="Line 492"/>
            <p:cNvSpPr>
              <a:spLocks noChangeShapeType="1"/>
            </p:cNvSpPr>
            <p:nvPr/>
          </p:nvSpPr>
          <p:spPr bwMode="auto">
            <a:xfrm>
              <a:off x="1300" y="2613"/>
              <a:ext cx="5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63" name="Line 493"/>
            <p:cNvSpPr>
              <a:spLocks noChangeShapeType="1"/>
            </p:cNvSpPr>
            <p:nvPr/>
          </p:nvSpPr>
          <p:spPr bwMode="auto">
            <a:xfrm flipV="1">
              <a:off x="1350" y="2613"/>
              <a:ext cx="51"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64" name="Line 494"/>
            <p:cNvSpPr>
              <a:spLocks noChangeShapeType="1"/>
            </p:cNvSpPr>
            <p:nvPr/>
          </p:nvSpPr>
          <p:spPr bwMode="auto">
            <a:xfrm flipV="1">
              <a:off x="1401" y="2612"/>
              <a:ext cx="49"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65" name="Line 495"/>
            <p:cNvSpPr>
              <a:spLocks noChangeShapeType="1"/>
            </p:cNvSpPr>
            <p:nvPr/>
          </p:nvSpPr>
          <p:spPr bwMode="auto">
            <a:xfrm flipV="1">
              <a:off x="1450" y="2610"/>
              <a:ext cx="49"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66" name="Line 496"/>
            <p:cNvSpPr>
              <a:spLocks noChangeShapeType="1"/>
            </p:cNvSpPr>
            <p:nvPr/>
          </p:nvSpPr>
          <p:spPr bwMode="auto">
            <a:xfrm flipV="1">
              <a:off x="1499" y="2608"/>
              <a:ext cx="46"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67" name="Line 497"/>
            <p:cNvSpPr>
              <a:spLocks noChangeShapeType="1"/>
            </p:cNvSpPr>
            <p:nvPr/>
          </p:nvSpPr>
          <p:spPr bwMode="auto">
            <a:xfrm flipV="1">
              <a:off x="1545" y="2605"/>
              <a:ext cx="45"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68" name="Line 498"/>
            <p:cNvSpPr>
              <a:spLocks noChangeShapeType="1"/>
            </p:cNvSpPr>
            <p:nvPr/>
          </p:nvSpPr>
          <p:spPr bwMode="auto">
            <a:xfrm flipV="1">
              <a:off x="1590" y="2601"/>
              <a:ext cx="4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69" name="Line 499"/>
            <p:cNvSpPr>
              <a:spLocks noChangeShapeType="1"/>
            </p:cNvSpPr>
            <p:nvPr/>
          </p:nvSpPr>
          <p:spPr bwMode="auto">
            <a:xfrm flipV="1">
              <a:off x="1633" y="2597"/>
              <a:ext cx="40"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70" name="Line 500"/>
            <p:cNvSpPr>
              <a:spLocks noChangeShapeType="1"/>
            </p:cNvSpPr>
            <p:nvPr/>
          </p:nvSpPr>
          <p:spPr bwMode="auto">
            <a:xfrm flipV="1">
              <a:off x="1673" y="2592"/>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71" name="Line 501"/>
            <p:cNvSpPr>
              <a:spLocks noChangeShapeType="1"/>
            </p:cNvSpPr>
            <p:nvPr/>
          </p:nvSpPr>
          <p:spPr bwMode="auto">
            <a:xfrm flipV="1">
              <a:off x="1712" y="2587"/>
              <a:ext cx="36"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72" name="Line 502"/>
            <p:cNvSpPr>
              <a:spLocks noChangeShapeType="1"/>
            </p:cNvSpPr>
            <p:nvPr/>
          </p:nvSpPr>
          <p:spPr bwMode="auto">
            <a:xfrm flipV="1">
              <a:off x="1748" y="2581"/>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73" name="Line 503"/>
            <p:cNvSpPr>
              <a:spLocks noChangeShapeType="1"/>
            </p:cNvSpPr>
            <p:nvPr/>
          </p:nvSpPr>
          <p:spPr bwMode="auto">
            <a:xfrm flipV="1">
              <a:off x="1782" y="2575"/>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74" name="Line 504"/>
            <p:cNvSpPr>
              <a:spLocks noChangeShapeType="1"/>
            </p:cNvSpPr>
            <p:nvPr/>
          </p:nvSpPr>
          <p:spPr bwMode="auto">
            <a:xfrm flipV="1">
              <a:off x="1813" y="2568"/>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75" name="Line 505"/>
            <p:cNvSpPr>
              <a:spLocks noChangeShapeType="1"/>
            </p:cNvSpPr>
            <p:nvPr/>
          </p:nvSpPr>
          <p:spPr bwMode="auto">
            <a:xfrm flipV="1">
              <a:off x="1840" y="2561"/>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76" name="Line 506"/>
            <p:cNvSpPr>
              <a:spLocks noChangeShapeType="1"/>
            </p:cNvSpPr>
            <p:nvPr/>
          </p:nvSpPr>
          <p:spPr bwMode="auto">
            <a:xfrm flipV="1">
              <a:off x="1865" y="2554"/>
              <a:ext cx="21"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77" name="Line 507"/>
            <p:cNvSpPr>
              <a:spLocks noChangeShapeType="1"/>
            </p:cNvSpPr>
            <p:nvPr/>
          </p:nvSpPr>
          <p:spPr bwMode="auto">
            <a:xfrm flipV="1">
              <a:off x="1886" y="2546"/>
              <a:ext cx="18"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78" name="Line 508"/>
            <p:cNvSpPr>
              <a:spLocks noChangeShapeType="1"/>
            </p:cNvSpPr>
            <p:nvPr/>
          </p:nvSpPr>
          <p:spPr bwMode="auto">
            <a:xfrm flipV="1">
              <a:off x="1904" y="2538"/>
              <a:ext cx="14"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79" name="Line 509"/>
            <p:cNvSpPr>
              <a:spLocks noChangeShapeType="1"/>
            </p:cNvSpPr>
            <p:nvPr/>
          </p:nvSpPr>
          <p:spPr bwMode="auto">
            <a:xfrm flipV="1">
              <a:off x="1918" y="2530"/>
              <a:ext cx="1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80" name="Line 510"/>
            <p:cNvSpPr>
              <a:spLocks noChangeShapeType="1"/>
            </p:cNvSpPr>
            <p:nvPr/>
          </p:nvSpPr>
          <p:spPr bwMode="auto">
            <a:xfrm flipV="1">
              <a:off x="1929" y="2521"/>
              <a:ext cx="6"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81" name="Line 511"/>
            <p:cNvSpPr>
              <a:spLocks noChangeShapeType="1"/>
            </p:cNvSpPr>
            <p:nvPr/>
          </p:nvSpPr>
          <p:spPr bwMode="auto">
            <a:xfrm flipV="1">
              <a:off x="1935" y="2512"/>
              <a:ext cx="3"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82" name="Line 512"/>
            <p:cNvSpPr>
              <a:spLocks noChangeShapeType="1"/>
            </p:cNvSpPr>
            <p:nvPr/>
          </p:nvSpPr>
          <p:spPr bwMode="auto">
            <a:xfrm flipV="1">
              <a:off x="1938" y="2465"/>
              <a:ext cx="0" cy="4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83" name="Line 513"/>
            <p:cNvSpPr>
              <a:spLocks noChangeShapeType="1"/>
            </p:cNvSpPr>
            <p:nvPr/>
          </p:nvSpPr>
          <p:spPr bwMode="auto">
            <a:xfrm flipH="1">
              <a:off x="1935" y="2465"/>
              <a:ext cx="3"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84" name="Line 514"/>
            <p:cNvSpPr>
              <a:spLocks noChangeShapeType="1"/>
            </p:cNvSpPr>
            <p:nvPr/>
          </p:nvSpPr>
          <p:spPr bwMode="auto">
            <a:xfrm flipH="1">
              <a:off x="1929" y="2474"/>
              <a:ext cx="6"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85" name="Line 515"/>
            <p:cNvSpPr>
              <a:spLocks noChangeShapeType="1"/>
            </p:cNvSpPr>
            <p:nvPr/>
          </p:nvSpPr>
          <p:spPr bwMode="auto">
            <a:xfrm flipH="1">
              <a:off x="1918" y="2483"/>
              <a:ext cx="1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86" name="Line 516"/>
            <p:cNvSpPr>
              <a:spLocks noChangeShapeType="1"/>
            </p:cNvSpPr>
            <p:nvPr/>
          </p:nvSpPr>
          <p:spPr bwMode="auto">
            <a:xfrm flipH="1">
              <a:off x="1904" y="2491"/>
              <a:ext cx="14"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87" name="Line 517"/>
            <p:cNvSpPr>
              <a:spLocks noChangeShapeType="1"/>
            </p:cNvSpPr>
            <p:nvPr/>
          </p:nvSpPr>
          <p:spPr bwMode="auto">
            <a:xfrm flipH="1">
              <a:off x="1886" y="2500"/>
              <a:ext cx="18"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88" name="Line 518"/>
            <p:cNvSpPr>
              <a:spLocks noChangeShapeType="1"/>
            </p:cNvSpPr>
            <p:nvPr/>
          </p:nvSpPr>
          <p:spPr bwMode="auto">
            <a:xfrm flipH="1">
              <a:off x="1865" y="2507"/>
              <a:ext cx="2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89" name="Line 519"/>
            <p:cNvSpPr>
              <a:spLocks noChangeShapeType="1"/>
            </p:cNvSpPr>
            <p:nvPr/>
          </p:nvSpPr>
          <p:spPr bwMode="auto">
            <a:xfrm flipH="1">
              <a:off x="1840" y="2515"/>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90" name="Line 520"/>
            <p:cNvSpPr>
              <a:spLocks noChangeShapeType="1"/>
            </p:cNvSpPr>
            <p:nvPr/>
          </p:nvSpPr>
          <p:spPr bwMode="auto">
            <a:xfrm flipH="1">
              <a:off x="1813" y="2522"/>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91" name="Line 521"/>
            <p:cNvSpPr>
              <a:spLocks noChangeShapeType="1"/>
            </p:cNvSpPr>
            <p:nvPr/>
          </p:nvSpPr>
          <p:spPr bwMode="auto">
            <a:xfrm flipH="1">
              <a:off x="1782" y="2529"/>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92" name="Line 522"/>
            <p:cNvSpPr>
              <a:spLocks noChangeShapeType="1"/>
            </p:cNvSpPr>
            <p:nvPr/>
          </p:nvSpPr>
          <p:spPr bwMode="auto">
            <a:xfrm flipH="1">
              <a:off x="1748" y="2535"/>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93" name="Line 523"/>
            <p:cNvSpPr>
              <a:spLocks noChangeShapeType="1"/>
            </p:cNvSpPr>
            <p:nvPr/>
          </p:nvSpPr>
          <p:spPr bwMode="auto">
            <a:xfrm flipH="1">
              <a:off x="1712" y="2541"/>
              <a:ext cx="36"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94" name="Line 524"/>
            <p:cNvSpPr>
              <a:spLocks noChangeShapeType="1"/>
            </p:cNvSpPr>
            <p:nvPr/>
          </p:nvSpPr>
          <p:spPr bwMode="auto">
            <a:xfrm flipH="1">
              <a:off x="1673" y="2546"/>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95" name="Line 525"/>
            <p:cNvSpPr>
              <a:spLocks noChangeShapeType="1"/>
            </p:cNvSpPr>
            <p:nvPr/>
          </p:nvSpPr>
          <p:spPr bwMode="auto">
            <a:xfrm flipH="1">
              <a:off x="1633" y="2551"/>
              <a:ext cx="40"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96" name="Line 526"/>
            <p:cNvSpPr>
              <a:spLocks noChangeShapeType="1"/>
            </p:cNvSpPr>
            <p:nvPr/>
          </p:nvSpPr>
          <p:spPr bwMode="auto">
            <a:xfrm flipH="1">
              <a:off x="1590" y="2556"/>
              <a:ext cx="43"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97" name="Line 527"/>
            <p:cNvSpPr>
              <a:spLocks noChangeShapeType="1"/>
            </p:cNvSpPr>
            <p:nvPr/>
          </p:nvSpPr>
          <p:spPr bwMode="auto">
            <a:xfrm flipH="1">
              <a:off x="1545" y="2559"/>
              <a:ext cx="45"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98" name="Line 528"/>
            <p:cNvSpPr>
              <a:spLocks noChangeShapeType="1"/>
            </p:cNvSpPr>
            <p:nvPr/>
          </p:nvSpPr>
          <p:spPr bwMode="auto">
            <a:xfrm flipH="1">
              <a:off x="1499" y="2563"/>
              <a:ext cx="46"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99" name="Line 529"/>
            <p:cNvSpPr>
              <a:spLocks noChangeShapeType="1"/>
            </p:cNvSpPr>
            <p:nvPr/>
          </p:nvSpPr>
          <p:spPr bwMode="auto">
            <a:xfrm flipH="1">
              <a:off x="1450" y="2565"/>
              <a:ext cx="49"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00" name="Line 530"/>
            <p:cNvSpPr>
              <a:spLocks noChangeShapeType="1"/>
            </p:cNvSpPr>
            <p:nvPr/>
          </p:nvSpPr>
          <p:spPr bwMode="auto">
            <a:xfrm flipH="1">
              <a:off x="1401" y="2567"/>
              <a:ext cx="49"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01" name="Line 531"/>
            <p:cNvSpPr>
              <a:spLocks noChangeShapeType="1"/>
            </p:cNvSpPr>
            <p:nvPr/>
          </p:nvSpPr>
          <p:spPr bwMode="auto">
            <a:xfrm flipH="1">
              <a:off x="1350" y="2568"/>
              <a:ext cx="51"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02" name="Freeform 532"/>
            <p:cNvSpPr>
              <a:spLocks/>
            </p:cNvSpPr>
            <p:nvPr/>
          </p:nvSpPr>
          <p:spPr bwMode="auto">
            <a:xfrm>
              <a:off x="257" y="1444"/>
              <a:ext cx="890" cy="106"/>
            </a:xfrm>
            <a:custGeom>
              <a:avLst/>
              <a:gdLst>
                <a:gd name="T0" fmla="*/ 311 w 1780"/>
                <a:gd name="T1" fmla="*/ 0 h 211"/>
                <a:gd name="T2" fmla="*/ 367 w 1780"/>
                <a:gd name="T3" fmla="*/ 0 h 211"/>
                <a:gd name="T4" fmla="*/ 505 w 1780"/>
                <a:gd name="T5" fmla="*/ 0 h 211"/>
                <a:gd name="T6" fmla="*/ 593 w 1780"/>
                <a:gd name="T7" fmla="*/ 0 h 211"/>
                <a:gd name="T8" fmla="*/ 701 w 1780"/>
                <a:gd name="T9" fmla="*/ 0 h 211"/>
                <a:gd name="T10" fmla="*/ 833 w 1780"/>
                <a:gd name="T11" fmla="*/ 0 h 211"/>
                <a:gd name="T12" fmla="*/ 1082 w 1780"/>
                <a:gd name="T13" fmla="*/ 0 h 211"/>
                <a:gd name="T14" fmla="*/ 1285 w 1780"/>
                <a:gd name="T15" fmla="*/ 0 h 211"/>
                <a:gd name="T16" fmla="*/ 1521 w 1780"/>
                <a:gd name="T17" fmla="*/ 0 h 211"/>
                <a:gd name="T18" fmla="*/ 1550 w 1780"/>
                <a:gd name="T19" fmla="*/ 6 h 211"/>
                <a:gd name="T20" fmla="*/ 1577 w 1780"/>
                <a:gd name="T21" fmla="*/ 20 h 211"/>
                <a:gd name="T22" fmla="*/ 1578 w 1780"/>
                <a:gd name="T23" fmla="*/ 21 h 211"/>
                <a:gd name="T24" fmla="*/ 1580 w 1780"/>
                <a:gd name="T25" fmla="*/ 22 h 211"/>
                <a:gd name="T26" fmla="*/ 1587 w 1780"/>
                <a:gd name="T27" fmla="*/ 29 h 211"/>
                <a:gd name="T28" fmla="*/ 1603 w 1780"/>
                <a:gd name="T29" fmla="*/ 40 h 211"/>
                <a:gd name="T30" fmla="*/ 1627 w 1780"/>
                <a:gd name="T31" fmla="*/ 59 h 211"/>
                <a:gd name="T32" fmla="*/ 1663 w 1780"/>
                <a:gd name="T33" fmla="*/ 87 h 211"/>
                <a:gd name="T34" fmla="*/ 1713 w 1780"/>
                <a:gd name="T35" fmla="*/ 127 h 211"/>
                <a:gd name="T36" fmla="*/ 1780 w 1780"/>
                <a:gd name="T37" fmla="*/ 180 h 211"/>
                <a:gd name="T38" fmla="*/ 1726 w 1780"/>
                <a:gd name="T39" fmla="*/ 164 h 211"/>
                <a:gd name="T40" fmla="*/ 138 w 1780"/>
                <a:gd name="T41" fmla="*/ 162 h 211"/>
                <a:gd name="T42" fmla="*/ 65 w 1780"/>
                <a:gd name="T43" fmla="*/ 175 h 211"/>
                <a:gd name="T44" fmla="*/ 2 w 1780"/>
                <a:gd name="T45" fmla="*/ 211 h 211"/>
                <a:gd name="T46" fmla="*/ 2 w 1780"/>
                <a:gd name="T47" fmla="*/ 211 h 211"/>
                <a:gd name="T48" fmla="*/ 0 w 1780"/>
                <a:gd name="T49" fmla="*/ 211 h 211"/>
                <a:gd name="T50" fmla="*/ 1 w 1780"/>
                <a:gd name="T51" fmla="*/ 211 h 211"/>
                <a:gd name="T52" fmla="*/ 7 w 1780"/>
                <a:gd name="T53" fmla="*/ 206 h 211"/>
                <a:gd name="T54" fmla="*/ 17 w 1780"/>
                <a:gd name="T55" fmla="*/ 198 h 211"/>
                <a:gd name="T56" fmla="*/ 36 w 1780"/>
                <a:gd name="T57" fmla="*/ 183 h 211"/>
                <a:gd name="T58" fmla="*/ 66 w 1780"/>
                <a:gd name="T59" fmla="*/ 160 h 211"/>
                <a:gd name="T60" fmla="*/ 110 w 1780"/>
                <a:gd name="T61" fmla="*/ 126 h 211"/>
                <a:gd name="T62" fmla="*/ 168 w 1780"/>
                <a:gd name="T63" fmla="*/ 80 h 211"/>
                <a:gd name="T64" fmla="*/ 244 w 1780"/>
                <a:gd name="T65" fmla="*/ 20 h 211"/>
                <a:gd name="T66" fmla="*/ 271 w 1780"/>
                <a:gd name="T67" fmla="*/ 6 h 211"/>
                <a:gd name="T68" fmla="*/ 301 w 1780"/>
                <a:gd name="T69" fmla="*/ 0 h 211"/>
                <a:gd name="T70" fmla="*/ 301 w 1780"/>
                <a:gd name="T71" fmla="*/ 0 h 211"/>
                <a:gd name="T72" fmla="*/ 303 w 1780"/>
                <a:gd name="T7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80" h="211">
                  <a:moveTo>
                    <a:pt x="307" y="0"/>
                  </a:moveTo>
                  <a:lnTo>
                    <a:pt x="311" y="0"/>
                  </a:lnTo>
                  <a:lnTo>
                    <a:pt x="350" y="0"/>
                  </a:lnTo>
                  <a:lnTo>
                    <a:pt x="367" y="0"/>
                  </a:lnTo>
                  <a:lnTo>
                    <a:pt x="387" y="0"/>
                  </a:lnTo>
                  <a:lnTo>
                    <a:pt x="505" y="0"/>
                  </a:lnTo>
                  <a:lnTo>
                    <a:pt x="546" y="0"/>
                  </a:lnTo>
                  <a:lnTo>
                    <a:pt x="593" y="0"/>
                  </a:lnTo>
                  <a:lnTo>
                    <a:pt x="644" y="0"/>
                  </a:lnTo>
                  <a:lnTo>
                    <a:pt x="701" y="0"/>
                  </a:lnTo>
                  <a:lnTo>
                    <a:pt x="764" y="0"/>
                  </a:lnTo>
                  <a:lnTo>
                    <a:pt x="833" y="0"/>
                  </a:lnTo>
                  <a:lnTo>
                    <a:pt x="993" y="0"/>
                  </a:lnTo>
                  <a:lnTo>
                    <a:pt x="1082" y="0"/>
                  </a:lnTo>
                  <a:lnTo>
                    <a:pt x="1180" y="0"/>
                  </a:lnTo>
                  <a:lnTo>
                    <a:pt x="1285" y="0"/>
                  </a:lnTo>
                  <a:lnTo>
                    <a:pt x="1398" y="0"/>
                  </a:lnTo>
                  <a:lnTo>
                    <a:pt x="1521" y="0"/>
                  </a:lnTo>
                  <a:lnTo>
                    <a:pt x="1535" y="2"/>
                  </a:lnTo>
                  <a:lnTo>
                    <a:pt x="1550" y="6"/>
                  </a:lnTo>
                  <a:lnTo>
                    <a:pt x="1565" y="13"/>
                  </a:lnTo>
                  <a:lnTo>
                    <a:pt x="1577" y="20"/>
                  </a:lnTo>
                  <a:lnTo>
                    <a:pt x="1577" y="20"/>
                  </a:lnTo>
                  <a:lnTo>
                    <a:pt x="1578" y="21"/>
                  </a:lnTo>
                  <a:lnTo>
                    <a:pt x="1578" y="21"/>
                  </a:lnTo>
                  <a:lnTo>
                    <a:pt x="1580" y="22"/>
                  </a:lnTo>
                  <a:lnTo>
                    <a:pt x="1584" y="24"/>
                  </a:lnTo>
                  <a:lnTo>
                    <a:pt x="1587" y="29"/>
                  </a:lnTo>
                  <a:lnTo>
                    <a:pt x="1594" y="34"/>
                  </a:lnTo>
                  <a:lnTo>
                    <a:pt x="1603" y="40"/>
                  </a:lnTo>
                  <a:lnTo>
                    <a:pt x="1613" y="49"/>
                  </a:lnTo>
                  <a:lnTo>
                    <a:pt x="1627" y="59"/>
                  </a:lnTo>
                  <a:lnTo>
                    <a:pt x="1643" y="72"/>
                  </a:lnTo>
                  <a:lnTo>
                    <a:pt x="1663" y="87"/>
                  </a:lnTo>
                  <a:lnTo>
                    <a:pt x="1687" y="106"/>
                  </a:lnTo>
                  <a:lnTo>
                    <a:pt x="1713" y="127"/>
                  </a:lnTo>
                  <a:lnTo>
                    <a:pt x="1745" y="152"/>
                  </a:lnTo>
                  <a:lnTo>
                    <a:pt x="1780" y="180"/>
                  </a:lnTo>
                  <a:lnTo>
                    <a:pt x="1754" y="170"/>
                  </a:lnTo>
                  <a:lnTo>
                    <a:pt x="1726" y="164"/>
                  </a:lnTo>
                  <a:lnTo>
                    <a:pt x="1697" y="162"/>
                  </a:lnTo>
                  <a:lnTo>
                    <a:pt x="138" y="162"/>
                  </a:lnTo>
                  <a:lnTo>
                    <a:pt x="100" y="166"/>
                  </a:lnTo>
                  <a:lnTo>
                    <a:pt x="65" y="175"/>
                  </a:lnTo>
                  <a:lnTo>
                    <a:pt x="33" y="191"/>
                  </a:lnTo>
                  <a:lnTo>
                    <a:pt x="2" y="211"/>
                  </a:lnTo>
                  <a:lnTo>
                    <a:pt x="2" y="211"/>
                  </a:lnTo>
                  <a:lnTo>
                    <a:pt x="2" y="211"/>
                  </a:lnTo>
                  <a:lnTo>
                    <a:pt x="0" y="211"/>
                  </a:lnTo>
                  <a:lnTo>
                    <a:pt x="0" y="211"/>
                  </a:lnTo>
                  <a:lnTo>
                    <a:pt x="1" y="211"/>
                  </a:lnTo>
                  <a:lnTo>
                    <a:pt x="1" y="211"/>
                  </a:lnTo>
                  <a:lnTo>
                    <a:pt x="3" y="209"/>
                  </a:lnTo>
                  <a:lnTo>
                    <a:pt x="7" y="206"/>
                  </a:lnTo>
                  <a:lnTo>
                    <a:pt x="10" y="203"/>
                  </a:lnTo>
                  <a:lnTo>
                    <a:pt x="17" y="198"/>
                  </a:lnTo>
                  <a:lnTo>
                    <a:pt x="26" y="191"/>
                  </a:lnTo>
                  <a:lnTo>
                    <a:pt x="36" y="183"/>
                  </a:lnTo>
                  <a:lnTo>
                    <a:pt x="50" y="173"/>
                  </a:lnTo>
                  <a:lnTo>
                    <a:pt x="66" y="160"/>
                  </a:lnTo>
                  <a:lnTo>
                    <a:pt x="86" y="145"/>
                  </a:lnTo>
                  <a:lnTo>
                    <a:pt x="110" y="126"/>
                  </a:lnTo>
                  <a:lnTo>
                    <a:pt x="136" y="105"/>
                  </a:lnTo>
                  <a:lnTo>
                    <a:pt x="168" y="80"/>
                  </a:lnTo>
                  <a:lnTo>
                    <a:pt x="203" y="52"/>
                  </a:lnTo>
                  <a:lnTo>
                    <a:pt x="244" y="20"/>
                  </a:lnTo>
                  <a:lnTo>
                    <a:pt x="255" y="13"/>
                  </a:lnTo>
                  <a:lnTo>
                    <a:pt x="271" y="6"/>
                  </a:lnTo>
                  <a:lnTo>
                    <a:pt x="286" y="2"/>
                  </a:lnTo>
                  <a:lnTo>
                    <a:pt x="301" y="0"/>
                  </a:lnTo>
                  <a:lnTo>
                    <a:pt x="301" y="0"/>
                  </a:lnTo>
                  <a:lnTo>
                    <a:pt x="301" y="0"/>
                  </a:lnTo>
                  <a:lnTo>
                    <a:pt x="302" y="0"/>
                  </a:lnTo>
                  <a:lnTo>
                    <a:pt x="303" y="0"/>
                  </a:lnTo>
                  <a:lnTo>
                    <a:pt x="307" y="0"/>
                  </a:lnTo>
                  <a:close/>
                </a:path>
              </a:pathLst>
            </a:custGeom>
            <a:solidFill>
              <a:srgbClr val="000094"/>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03" name="Freeform 533"/>
            <p:cNvSpPr>
              <a:spLocks noEditPoints="1"/>
            </p:cNvSpPr>
            <p:nvPr/>
          </p:nvSpPr>
          <p:spPr bwMode="auto">
            <a:xfrm>
              <a:off x="233" y="1410"/>
              <a:ext cx="961" cy="123"/>
            </a:xfrm>
            <a:custGeom>
              <a:avLst/>
              <a:gdLst>
                <a:gd name="T0" fmla="*/ 338 w 1921"/>
                <a:gd name="T1" fmla="*/ 32 h 247"/>
                <a:gd name="T2" fmla="*/ 311 w 1921"/>
                <a:gd name="T3" fmla="*/ 42 h 247"/>
                <a:gd name="T4" fmla="*/ 302 w 1921"/>
                <a:gd name="T5" fmla="*/ 48 h 247"/>
                <a:gd name="T6" fmla="*/ 261 w 1921"/>
                <a:gd name="T7" fmla="*/ 79 h 247"/>
                <a:gd name="T8" fmla="*/ 224 w 1921"/>
                <a:gd name="T9" fmla="*/ 109 h 247"/>
                <a:gd name="T10" fmla="*/ 191 w 1921"/>
                <a:gd name="T11" fmla="*/ 135 h 247"/>
                <a:gd name="T12" fmla="*/ 153 w 1921"/>
                <a:gd name="T13" fmla="*/ 164 h 247"/>
                <a:gd name="T14" fmla="*/ 1762 w 1921"/>
                <a:gd name="T15" fmla="*/ 162 h 247"/>
                <a:gd name="T16" fmla="*/ 1724 w 1921"/>
                <a:gd name="T17" fmla="*/ 132 h 247"/>
                <a:gd name="T18" fmla="*/ 1681 w 1921"/>
                <a:gd name="T19" fmla="*/ 98 h 247"/>
                <a:gd name="T20" fmla="*/ 1650 w 1921"/>
                <a:gd name="T21" fmla="*/ 74 h 247"/>
                <a:gd name="T22" fmla="*/ 1632 w 1921"/>
                <a:gd name="T23" fmla="*/ 59 h 247"/>
                <a:gd name="T24" fmla="*/ 1621 w 1921"/>
                <a:gd name="T25" fmla="*/ 51 h 247"/>
                <a:gd name="T26" fmla="*/ 1617 w 1921"/>
                <a:gd name="T27" fmla="*/ 46 h 247"/>
                <a:gd name="T28" fmla="*/ 1617 w 1921"/>
                <a:gd name="T29" fmla="*/ 48 h 247"/>
                <a:gd name="T30" fmla="*/ 1608 w 1921"/>
                <a:gd name="T31" fmla="*/ 42 h 247"/>
                <a:gd name="T32" fmla="*/ 1582 w 1921"/>
                <a:gd name="T33" fmla="*/ 32 h 247"/>
                <a:gd name="T34" fmla="*/ 350 w 1921"/>
                <a:gd name="T35" fmla="*/ 31 h 247"/>
                <a:gd name="T36" fmla="*/ 1570 w 1921"/>
                <a:gd name="T37" fmla="*/ 0 h 247"/>
                <a:gd name="T38" fmla="*/ 1591 w 1921"/>
                <a:gd name="T39" fmla="*/ 2 h 247"/>
                <a:gd name="T40" fmla="*/ 1621 w 1921"/>
                <a:gd name="T41" fmla="*/ 13 h 247"/>
                <a:gd name="T42" fmla="*/ 1636 w 1921"/>
                <a:gd name="T43" fmla="*/ 23 h 247"/>
                <a:gd name="T44" fmla="*/ 1639 w 1921"/>
                <a:gd name="T45" fmla="*/ 24 h 247"/>
                <a:gd name="T46" fmla="*/ 1643 w 1921"/>
                <a:gd name="T47" fmla="*/ 29 h 247"/>
                <a:gd name="T48" fmla="*/ 1654 w 1921"/>
                <a:gd name="T49" fmla="*/ 37 h 247"/>
                <a:gd name="T50" fmla="*/ 1673 w 1921"/>
                <a:gd name="T51" fmla="*/ 52 h 247"/>
                <a:gd name="T52" fmla="*/ 1703 w 1921"/>
                <a:gd name="T53" fmla="*/ 76 h 247"/>
                <a:gd name="T54" fmla="*/ 1746 w 1921"/>
                <a:gd name="T55" fmla="*/ 109 h 247"/>
                <a:gd name="T56" fmla="*/ 1804 w 1921"/>
                <a:gd name="T57" fmla="*/ 155 h 247"/>
                <a:gd name="T58" fmla="*/ 1921 w 1921"/>
                <a:gd name="T59" fmla="*/ 247 h 247"/>
                <a:gd name="T60" fmla="*/ 1820 w 1921"/>
                <a:gd name="T61" fmla="*/ 207 h 247"/>
                <a:gd name="T62" fmla="*/ 1820 w 1921"/>
                <a:gd name="T63" fmla="*/ 207 h 247"/>
                <a:gd name="T64" fmla="*/ 1782 w 1921"/>
                <a:gd name="T65" fmla="*/ 196 h 247"/>
                <a:gd name="T66" fmla="*/ 168 w 1921"/>
                <a:gd name="T67" fmla="*/ 193 h 247"/>
                <a:gd name="T68" fmla="*/ 138 w 1921"/>
                <a:gd name="T69" fmla="*/ 199 h 247"/>
                <a:gd name="T70" fmla="*/ 104 w 1921"/>
                <a:gd name="T71" fmla="*/ 212 h 247"/>
                <a:gd name="T72" fmla="*/ 75 w 1921"/>
                <a:gd name="T73" fmla="*/ 228 h 247"/>
                <a:gd name="T74" fmla="*/ 57 w 1921"/>
                <a:gd name="T75" fmla="*/ 242 h 247"/>
                <a:gd name="T76" fmla="*/ 41 w 1921"/>
                <a:gd name="T77" fmla="*/ 213 h 247"/>
                <a:gd name="T78" fmla="*/ 40 w 1921"/>
                <a:gd name="T79" fmla="*/ 213 h 247"/>
                <a:gd name="T80" fmla="*/ 45 w 1921"/>
                <a:gd name="T81" fmla="*/ 210 h 247"/>
                <a:gd name="T82" fmla="*/ 58 w 1921"/>
                <a:gd name="T83" fmla="*/ 199 h 247"/>
                <a:gd name="T84" fmla="*/ 82 w 1921"/>
                <a:gd name="T85" fmla="*/ 181 h 247"/>
                <a:gd name="T86" fmla="*/ 117 w 1921"/>
                <a:gd name="T87" fmla="*/ 153 h 247"/>
                <a:gd name="T88" fmla="*/ 169 w 1921"/>
                <a:gd name="T89" fmla="*/ 113 h 247"/>
                <a:gd name="T90" fmla="*/ 202 w 1921"/>
                <a:gd name="T91" fmla="*/ 87 h 247"/>
                <a:gd name="T92" fmla="*/ 239 w 1921"/>
                <a:gd name="T93" fmla="*/ 57 h 247"/>
                <a:gd name="T94" fmla="*/ 283 w 1921"/>
                <a:gd name="T95" fmla="*/ 23 h 247"/>
                <a:gd name="T96" fmla="*/ 299 w 1921"/>
                <a:gd name="T97" fmla="*/ 13 h 247"/>
                <a:gd name="T98" fmla="*/ 329 w 1921"/>
                <a:gd name="T99" fmla="*/ 2 h 247"/>
                <a:gd name="T100" fmla="*/ 350 w 1921"/>
                <a:gd name="T101"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1" h="247">
                  <a:moveTo>
                    <a:pt x="350" y="31"/>
                  </a:moveTo>
                  <a:lnTo>
                    <a:pt x="338" y="32"/>
                  </a:lnTo>
                  <a:lnTo>
                    <a:pt x="327" y="36"/>
                  </a:lnTo>
                  <a:lnTo>
                    <a:pt x="311" y="42"/>
                  </a:lnTo>
                  <a:lnTo>
                    <a:pt x="311" y="42"/>
                  </a:lnTo>
                  <a:lnTo>
                    <a:pt x="302" y="48"/>
                  </a:lnTo>
                  <a:lnTo>
                    <a:pt x="282" y="63"/>
                  </a:lnTo>
                  <a:lnTo>
                    <a:pt x="261" y="79"/>
                  </a:lnTo>
                  <a:lnTo>
                    <a:pt x="241" y="94"/>
                  </a:lnTo>
                  <a:lnTo>
                    <a:pt x="224" y="109"/>
                  </a:lnTo>
                  <a:lnTo>
                    <a:pt x="206" y="122"/>
                  </a:lnTo>
                  <a:lnTo>
                    <a:pt x="191" y="135"/>
                  </a:lnTo>
                  <a:lnTo>
                    <a:pt x="163" y="156"/>
                  </a:lnTo>
                  <a:lnTo>
                    <a:pt x="153" y="164"/>
                  </a:lnTo>
                  <a:lnTo>
                    <a:pt x="168" y="162"/>
                  </a:lnTo>
                  <a:lnTo>
                    <a:pt x="1762" y="162"/>
                  </a:lnTo>
                  <a:lnTo>
                    <a:pt x="1751" y="153"/>
                  </a:lnTo>
                  <a:lnTo>
                    <a:pt x="1724" y="132"/>
                  </a:lnTo>
                  <a:lnTo>
                    <a:pt x="1701" y="113"/>
                  </a:lnTo>
                  <a:lnTo>
                    <a:pt x="1681" y="98"/>
                  </a:lnTo>
                  <a:lnTo>
                    <a:pt x="1664" y="85"/>
                  </a:lnTo>
                  <a:lnTo>
                    <a:pt x="1650" y="74"/>
                  </a:lnTo>
                  <a:lnTo>
                    <a:pt x="1640" y="66"/>
                  </a:lnTo>
                  <a:lnTo>
                    <a:pt x="1632" y="59"/>
                  </a:lnTo>
                  <a:lnTo>
                    <a:pt x="1626" y="55"/>
                  </a:lnTo>
                  <a:lnTo>
                    <a:pt x="1621" y="51"/>
                  </a:lnTo>
                  <a:lnTo>
                    <a:pt x="1618" y="49"/>
                  </a:lnTo>
                  <a:lnTo>
                    <a:pt x="1617" y="46"/>
                  </a:lnTo>
                  <a:lnTo>
                    <a:pt x="1615" y="46"/>
                  </a:lnTo>
                  <a:lnTo>
                    <a:pt x="1617" y="48"/>
                  </a:lnTo>
                  <a:lnTo>
                    <a:pt x="1613" y="44"/>
                  </a:lnTo>
                  <a:lnTo>
                    <a:pt x="1608" y="42"/>
                  </a:lnTo>
                  <a:lnTo>
                    <a:pt x="1593" y="36"/>
                  </a:lnTo>
                  <a:lnTo>
                    <a:pt x="1582" y="32"/>
                  </a:lnTo>
                  <a:lnTo>
                    <a:pt x="1570" y="31"/>
                  </a:lnTo>
                  <a:lnTo>
                    <a:pt x="350" y="31"/>
                  </a:lnTo>
                  <a:close/>
                  <a:moveTo>
                    <a:pt x="350" y="0"/>
                  </a:moveTo>
                  <a:lnTo>
                    <a:pt x="1570" y="0"/>
                  </a:lnTo>
                  <a:lnTo>
                    <a:pt x="1584" y="1"/>
                  </a:lnTo>
                  <a:lnTo>
                    <a:pt x="1591" y="2"/>
                  </a:lnTo>
                  <a:lnTo>
                    <a:pt x="1606" y="7"/>
                  </a:lnTo>
                  <a:lnTo>
                    <a:pt x="1621" y="13"/>
                  </a:lnTo>
                  <a:lnTo>
                    <a:pt x="1627" y="16"/>
                  </a:lnTo>
                  <a:lnTo>
                    <a:pt x="1636" y="23"/>
                  </a:lnTo>
                  <a:lnTo>
                    <a:pt x="1638" y="24"/>
                  </a:lnTo>
                  <a:lnTo>
                    <a:pt x="1639" y="24"/>
                  </a:lnTo>
                  <a:lnTo>
                    <a:pt x="1640" y="27"/>
                  </a:lnTo>
                  <a:lnTo>
                    <a:pt x="1643" y="29"/>
                  </a:lnTo>
                  <a:lnTo>
                    <a:pt x="1648" y="32"/>
                  </a:lnTo>
                  <a:lnTo>
                    <a:pt x="1654" y="37"/>
                  </a:lnTo>
                  <a:lnTo>
                    <a:pt x="1662" y="44"/>
                  </a:lnTo>
                  <a:lnTo>
                    <a:pt x="1673" y="52"/>
                  </a:lnTo>
                  <a:lnTo>
                    <a:pt x="1687" y="63"/>
                  </a:lnTo>
                  <a:lnTo>
                    <a:pt x="1703" y="76"/>
                  </a:lnTo>
                  <a:lnTo>
                    <a:pt x="1723" y="91"/>
                  </a:lnTo>
                  <a:lnTo>
                    <a:pt x="1746" y="109"/>
                  </a:lnTo>
                  <a:lnTo>
                    <a:pt x="1773" y="130"/>
                  </a:lnTo>
                  <a:lnTo>
                    <a:pt x="1804" y="155"/>
                  </a:lnTo>
                  <a:lnTo>
                    <a:pt x="1839" y="183"/>
                  </a:lnTo>
                  <a:lnTo>
                    <a:pt x="1921" y="247"/>
                  </a:lnTo>
                  <a:lnTo>
                    <a:pt x="1823" y="209"/>
                  </a:lnTo>
                  <a:lnTo>
                    <a:pt x="1820" y="207"/>
                  </a:lnTo>
                  <a:lnTo>
                    <a:pt x="1820" y="207"/>
                  </a:lnTo>
                  <a:lnTo>
                    <a:pt x="1820" y="207"/>
                  </a:lnTo>
                  <a:lnTo>
                    <a:pt x="1803" y="202"/>
                  </a:lnTo>
                  <a:lnTo>
                    <a:pt x="1782" y="196"/>
                  </a:lnTo>
                  <a:lnTo>
                    <a:pt x="1768" y="193"/>
                  </a:lnTo>
                  <a:lnTo>
                    <a:pt x="168" y="193"/>
                  </a:lnTo>
                  <a:lnTo>
                    <a:pt x="152" y="196"/>
                  </a:lnTo>
                  <a:lnTo>
                    <a:pt x="138" y="199"/>
                  </a:lnTo>
                  <a:lnTo>
                    <a:pt x="120" y="205"/>
                  </a:lnTo>
                  <a:lnTo>
                    <a:pt x="104" y="212"/>
                  </a:lnTo>
                  <a:lnTo>
                    <a:pt x="87" y="220"/>
                  </a:lnTo>
                  <a:lnTo>
                    <a:pt x="75" y="228"/>
                  </a:lnTo>
                  <a:lnTo>
                    <a:pt x="62" y="239"/>
                  </a:lnTo>
                  <a:lnTo>
                    <a:pt x="57" y="242"/>
                  </a:lnTo>
                  <a:lnTo>
                    <a:pt x="0" y="242"/>
                  </a:lnTo>
                  <a:lnTo>
                    <a:pt x="41" y="213"/>
                  </a:lnTo>
                  <a:lnTo>
                    <a:pt x="38" y="214"/>
                  </a:lnTo>
                  <a:lnTo>
                    <a:pt x="40" y="213"/>
                  </a:lnTo>
                  <a:lnTo>
                    <a:pt x="42" y="212"/>
                  </a:lnTo>
                  <a:lnTo>
                    <a:pt x="45" y="210"/>
                  </a:lnTo>
                  <a:lnTo>
                    <a:pt x="51" y="205"/>
                  </a:lnTo>
                  <a:lnTo>
                    <a:pt x="58" y="199"/>
                  </a:lnTo>
                  <a:lnTo>
                    <a:pt x="69" y="191"/>
                  </a:lnTo>
                  <a:lnTo>
                    <a:pt x="82" y="181"/>
                  </a:lnTo>
                  <a:lnTo>
                    <a:pt x="98" y="168"/>
                  </a:lnTo>
                  <a:lnTo>
                    <a:pt x="117" y="153"/>
                  </a:lnTo>
                  <a:lnTo>
                    <a:pt x="141" y="134"/>
                  </a:lnTo>
                  <a:lnTo>
                    <a:pt x="169" y="113"/>
                  </a:lnTo>
                  <a:lnTo>
                    <a:pt x="184" y="100"/>
                  </a:lnTo>
                  <a:lnTo>
                    <a:pt x="202" y="87"/>
                  </a:lnTo>
                  <a:lnTo>
                    <a:pt x="219" y="72"/>
                  </a:lnTo>
                  <a:lnTo>
                    <a:pt x="239" y="57"/>
                  </a:lnTo>
                  <a:lnTo>
                    <a:pt x="260" y="41"/>
                  </a:lnTo>
                  <a:lnTo>
                    <a:pt x="283" y="23"/>
                  </a:lnTo>
                  <a:lnTo>
                    <a:pt x="294" y="16"/>
                  </a:lnTo>
                  <a:lnTo>
                    <a:pt x="299" y="13"/>
                  </a:lnTo>
                  <a:lnTo>
                    <a:pt x="314" y="7"/>
                  </a:lnTo>
                  <a:lnTo>
                    <a:pt x="329" y="2"/>
                  </a:lnTo>
                  <a:lnTo>
                    <a:pt x="336" y="1"/>
                  </a:lnTo>
                  <a:lnTo>
                    <a:pt x="350"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04" name="Freeform 534"/>
            <p:cNvSpPr>
              <a:spLocks/>
            </p:cNvSpPr>
            <p:nvPr/>
          </p:nvSpPr>
          <p:spPr bwMode="auto">
            <a:xfrm>
              <a:off x="220" y="1556"/>
              <a:ext cx="993" cy="1234"/>
            </a:xfrm>
            <a:custGeom>
              <a:avLst/>
              <a:gdLst>
                <a:gd name="T0" fmla="*/ 214 w 1987"/>
                <a:gd name="T1" fmla="*/ 0 h 2468"/>
                <a:gd name="T2" fmla="*/ 1773 w 1987"/>
                <a:gd name="T3" fmla="*/ 0 h 2468"/>
                <a:gd name="T4" fmla="*/ 1812 w 1987"/>
                <a:gd name="T5" fmla="*/ 3 h 2468"/>
                <a:gd name="T6" fmla="*/ 1848 w 1987"/>
                <a:gd name="T7" fmla="*/ 14 h 2468"/>
                <a:gd name="T8" fmla="*/ 1880 w 1987"/>
                <a:gd name="T9" fmla="*/ 29 h 2468"/>
                <a:gd name="T10" fmla="*/ 1911 w 1987"/>
                <a:gd name="T11" fmla="*/ 50 h 2468"/>
                <a:gd name="T12" fmla="*/ 1936 w 1987"/>
                <a:gd name="T13" fmla="*/ 77 h 2468"/>
                <a:gd name="T14" fmla="*/ 1957 w 1987"/>
                <a:gd name="T15" fmla="*/ 106 h 2468"/>
                <a:gd name="T16" fmla="*/ 1974 w 1987"/>
                <a:gd name="T17" fmla="*/ 140 h 2468"/>
                <a:gd name="T18" fmla="*/ 1983 w 1987"/>
                <a:gd name="T19" fmla="*/ 176 h 2468"/>
                <a:gd name="T20" fmla="*/ 1987 w 1987"/>
                <a:gd name="T21" fmla="*/ 214 h 2468"/>
                <a:gd name="T22" fmla="*/ 1987 w 1987"/>
                <a:gd name="T23" fmla="*/ 2253 h 2468"/>
                <a:gd name="T24" fmla="*/ 1983 w 1987"/>
                <a:gd name="T25" fmla="*/ 2292 h 2468"/>
                <a:gd name="T26" fmla="*/ 1974 w 1987"/>
                <a:gd name="T27" fmla="*/ 2328 h 2468"/>
                <a:gd name="T28" fmla="*/ 1957 w 1987"/>
                <a:gd name="T29" fmla="*/ 2362 h 2468"/>
                <a:gd name="T30" fmla="*/ 1936 w 1987"/>
                <a:gd name="T31" fmla="*/ 2392 h 2468"/>
                <a:gd name="T32" fmla="*/ 1911 w 1987"/>
                <a:gd name="T33" fmla="*/ 2418 h 2468"/>
                <a:gd name="T34" fmla="*/ 1880 w 1987"/>
                <a:gd name="T35" fmla="*/ 2439 h 2468"/>
                <a:gd name="T36" fmla="*/ 1848 w 1987"/>
                <a:gd name="T37" fmla="*/ 2455 h 2468"/>
                <a:gd name="T38" fmla="*/ 1812 w 1987"/>
                <a:gd name="T39" fmla="*/ 2464 h 2468"/>
                <a:gd name="T40" fmla="*/ 1773 w 1987"/>
                <a:gd name="T41" fmla="*/ 2468 h 2468"/>
                <a:gd name="T42" fmla="*/ 214 w 1987"/>
                <a:gd name="T43" fmla="*/ 2468 h 2468"/>
                <a:gd name="T44" fmla="*/ 175 w 1987"/>
                <a:gd name="T45" fmla="*/ 2464 h 2468"/>
                <a:gd name="T46" fmla="*/ 139 w 1987"/>
                <a:gd name="T47" fmla="*/ 2455 h 2468"/>
                <a:gd name="T48" fmla="*/ 106 w 1987"/>
                <a:gd name="T49" fmla="*/ 2439 h 2468"/>
                <a:gd name="T50" fmla="*/ 76 w 1987"/>
                <a:gd name="T51" fmla="*/ 2418 h 2468"/>
                <a:gd name="T52" fmla="*/ 50 w 1987"/>
                <a:gd name="T53" fmla="*/ 2392 h 2468"/>
                <a:gd name="T54" fmla="*/ 29 w 1987"/>
                <a:gd name="T55" fmla="*/ 2362 h 2468"/>
                <a:gd name="T56" fmla="*/ 13 w 1987"/>
                <a:gd name="T57" fmla="*/ 2328 h 2468"/>
                <a:gd name="T58" fmla="*/ 4 w 1987"/>
                <a:gd name="T59" fmla="*/ 2292 h 2468"/>
                <a:gd name="T60" fmla="*/ 0 w 1987"/>
                <a:gd name="T61" fmla="*/ 2253 h 2468"/>
                <a:gd name="T62" fmla="*/ 0 w 1987"/>
                <a:gd name="T63" fmla="*/ 2252 h 2468"/>
                <a:gd name="T64" fmla="*/ 0 w 1987"/>
                <a:gd name="T65" fmla="*/ 2251 h 2468"/>
                <a:gd name="T66" fmla="*/ 0 w 1987"/>
                <a:gd name="T67" fmla="*/ 2249 h 2468"/>
                <a:gd name="T68" fmla="*/ 0 w 1987"/>
                <a:gd name="T69" fmla="*/ 2245 h 2468"/>
                <a:gd name="T70" fmla="*/ 0 w 1987"/>
                <a:gd name="T71" fmla="*/ 2239 h 2468"/>
                <a:gd name="T72" fmla="*/ 0 w 1987"/>
                <a:gd name="T73" fmla="*/ 2232 h 2468"/>
                <a:gd name="T74" fmla="*/ 0 w 1987"/>
                <a:gd name="T75" fmla="*/ 2224 h 2468"/>
                <a:gd name="T76" fmla="*/ 0 w 1987"/>
                <a:gd name="T77" fmla="*/ 1977 h 2468"/>
                <a:gd name="T78" fmla="*/ 0 w 1987"/>
                <a:gd name="T79" fmla="*/ 1931 h 2468"/>
                <a:gd name="T80" fmla="*/ 0 w 1987"/>
                <a:gd name="T81" fmla="*/ 1880 h 2468"/>
                <a:gd name="T82" fmla="*/ 0 w 1987"/>
                <a:gd name="T83" fmla="*/ 1824 h 2468"/>
                <a:gd name="T84" fmla="*/ 0 w 1987"/>
                <a:gd name="T85" fmla="*/ 1460 h 2468"/>
                <a:gd name="T86" fmla="*/ 0 w 1987"/>
                <a:gd name="T87" fmla="*/ 1369 h 2468"/>
                <a:gd name="T88" fmla="*/ 0 w 1987"/>
                <a:gd name="T89" fmla="*/ 1272 h 2468"/>
                <a:gd name="T90" fmla="*/ 0 w 1987"/>
                <a:gd name="T91" fmla="*/ 1167 h 2468"/>
                <a:gd name="T92" fmla="*/ 0 w 1987"/>
                <a:gd name="T93" fmla="*/ 1055 h 2468"/>
                <a:gd name="T94" fmla="*/ 0 w 1987"/>
                <a:gd name="T95" fmla="*/ 214 h 2468"/>
                <a:gd name="T96" fmla="*/ 4 w 1987"/>
                <a:gd name="T97" fmla="*/ 176 h 2468"/>
                <a:gd name="T98" fmla="*/ 13 w 1987"/>
                <a:gd name="T99" fmla="*/ 140 h 2468"/>
                <a:gd name="T100" fmla="*/ 29 w 1987"/>
                <a:gd name="T101" fmla="*/ 106 h 2468"/>
                <a:gd name="T102" fmla="*/ 50 w 1987"/>
                <a:gd name="T103" fmla="*/ 77 h 2468"/>
                <a:gd name="T104" fmla="*/ 76 w 1987"/>
                <a:gd name="T105" fmla="*/ 50 h 2468"/>
                <a:gd name="T106" fmla="*/ 106 w 1987"/>
                <a:gd name="T107" fmla="*/ 29 h 2468"/>
                <a:gd name="T108" fmla="*/ 139 w 1987"/>
                <a:gd name="T109" fmla="*/ 14 h 2468"/>
                <a:gd name="T110" fmla="*/ 175 w 1987"/>
                <a:gd name="T111" fmla="*/ 3 h 2468"/>
                <a:gd name="T112" fmla="*/ 214 w 1987"/>
                <a:gd name="T113" fmla="*/ 0 h 2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7" h="2468">
                  <a:moveTo>
                    <a:pt x="214" y="0"/>
                  </a:moveTo>
                  <a:lnTo>
                    <a:pt x="1773" y="0"/>
                  </a:lnTo>
                  <a:lnTo>
                    <a:pt x="1812" y="3"/>
                  </a:lnTo>
                  <a:lnTo>
                    <a:pt x="1848" y="14"/>
                  </a:lnTo>
                  <a:lnTo>
                    <a:pt x="1880" y="29"/>
                  </a:lnTo>
                  <a:lnTo>
                    <a:pt x="1911" y="50"/>
                  </a:lnTo>
                  <a:lnTo>
                    <a:pt x="1936" y="77"/>
                  </a:lnTo>
                  <a:lnTo>
                    <a:pt x="1957" y="106"/>
                  </a:lnTo>
                  <a:lnTo>
                    <a:pt x="1974" y="140"/>
                  </a:lnTo>
                  <a:lnTo>
                    <a:pt x="1983" y="176"/>
                  </a:lnTo>
                  <a:lnTo>
                    <a:pt x="1987" y="214"/>
                  </a:lnTo>
                  <a:lnTo>
                    <a:pt x="1987" y="2253"/>
                  </a:lnTo>
                  <a:lnTo>
                    <a:pt x="1983" y="2292"/>
                  </a:lnTo>
                  <a:lnTo>
                    <a:pt x="1974" y="2328"/>
                  </a:lnTo>
                  <a:lnTo>
                    <a:pt x="1957" y="2362"/>
                  </a:lnTo>
                  <a:lnTo>
                    <a:pt x="1936" y="2392"/>
                  </a:lnTo>
                  <a:lnTo>
                    <a:pt x="1911" y="2418"/>
                  </a:lnTo>
                  <a:lnTo>
                    <a:pt x="1880" y="2439"/>
                  </a:lnTo>
                  <a:lnTo>
                    <a:pt x="1848" y="2455"/>
                  </a:lnTo>
                  <a:lnTo>
                    <a:pt x="1812" y="2464"/>
                  </a:lnTo>
                  <a:lnTo>
                    <a:pt x="1773" y="2468"/>
                  </a:lnTo>
                  <a:lnTo>
                    <a:pt x="214" y="2468"/>
                  </a:lnTo>
                  <a:lnTo>
                    <a:pt x="175" y="2464"/>
                  </a:lnTo>
                  <a:lnTo>
                    <a:pt x="139" y="2455"/>
                  </a:lnTo>
                  <a:lnTo>
                    <a:pt x="106" y="2439"/>
                  </a:lnTo>
                  <a:lnTo>
                    <a:pt x="76" y="2418"/>
                  </a:lnTo>
                  <a:lnTo>
                    <a:pt x="50" y="2392"/>
                  </a:lnTo>
                  <a:lnTo>
                    <a:pt x="29" y="2362"/>
                  </a:lnTo>
                  <a:lnTo>
                    <a:pt x="13" y="2328"/>
                  </a:lnTo>
                  <a:lnTo>
                    <a:pt x="4" y="2292"/>
                  </a:lnTo>
                  <a:lnTo>
                    <a:pt x="0" y="2253"/>
                  </a:lnTo>
                  <a:lnTo>
                    <a:pt x="0" y="2252"/>
                  </a:lnTo>
                  <a:lnTo>
                    <a:pt x="0" y="2251"/>
                  </a:lnTo>
                  <a:lnTo>
                    <a:pt x="0" y="2249"/>
                  </a:lnTo>
                  <a:lnTo>
                    <a:pt x="0" y="2245"/>
                  </a:lnTo>
                  <a:lnTo>
                    <a:pt x="0" y="2239"/>
                  </a:lnTo>
                  <a:lnTo>
                    <a:pt x="0" y="2232"/>
                  </a:lnTo>
                  <a:lnTo>
                    <a:pt x="0" y="2224"/>
                  </a:lnTo>
                  <a:lnTo>
                    <a:pt x="0" y="1977"/>
                  </a:lnTo>
                  <a:lnTo>
                    <a:pt x="0" y="1931"/>
                  </a:lnTo>
                  <a:lnTo>
                    <a:pt x="0" y="1880"/>
                  </a:lnTo>
                  <a:lnTo>
                    <a:pt x="0" y="1824"/>
                  </a:lnTo>
                  <a:lnTo>
                    <a:pt x="0" y="1460"/>
                  </a:lnTo>
                  <a:lnTo>
                    <a:pt x="0" y="1369"/>
                  </a:lnTo>
                  <a:lnTo>
                    <a:pt x="0" y="1272"/>
                  </a:lnTo>
                  <a:lnTo>
                    <a:pt x="0" y="1167"/>
                  </a:lnTo>
                  <a:lnTo>
                    <a:pt x="0" y="1055"/>
                  </a:lnTo>
                  <a:lnTo>
                    <a:pt x="0" y="214"/>
                  </a:lnTo>
                  <a:lnTo>
                    <a:pt x="4" y="176"/>
                  </a:lnTo>
                  <a:lnTo>
                    <a:pt x="13" y="140"/>
                  </a:lnTo>
                  <a:lnTo>
                    <a:pt x="29" y="106"/>
                  </a:lnTo>
                  <a:lnTo>
                    <a:pt x="50" y="77"/>
                  </a:lnTo>
                  <a:lnTo>
                    <a:pt x="76" y="50"/>
                  </a:lnTo>
                  <a:lnTo>
                    <a:pt x="106" y="29"/>
                  </a:lnTo>
                  <a:lnTo>
                    <a:pt x="139" y="14"/>
                  </a:lnTo>
                  <a:lnTo>
                    <a:pt x="175" y="3"/>
                  </a:lnTo>
                  <a:lnTo>
                    <a:pt x="214" y="0"/>
                  </a:lnTo>
                  <a:close/>
                </a:path>
              </a:pathLst>
            </a:custGeom>
            <a:solidFill>
              <a:srgbClr val="000094"/>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05" name="Freeform 535"/>
            <p:cNvSpPr>
              <a:spLocks noEditPoints="1"/>
            </p:cNvSpPr>
            <p:nvPr/>
          </p:nvSpPr>
          <p:spPr bwMode="auto">
            <a:xfrm>
              <a:off x="212" y="1548"/>
              <a:ext cx="1009" cy="1250"/>
            </a:xfrm>
            <a:custGeom>
              <a:avLst/>
              <a:gdLst>
                <a:gd name="T0" fmla="*/ 192 w 2018"/>
                <a:gd name="T1" fmla="*/ 33 h 2499"/>
                <a:gd name="T2" fmla="*/ 133 w 2018"/>
                <a:gd name="T3" fmla="*/ 55 h 2499"/>
                <a:gd name="T4" fmla="*/ 89 w 2018"/>
                <a:gd name="T5" fmla="*/ 89 h 2499"/>
                <a:gd name="T6" fmla="*/ 66 w 2018"/>
                <a:gd name="T7" fmla="*/ 116 h 2499"/>
                <a:gd name="T8" fmla="*/ 40 w 2018"/>
                <a:gd name="T9" fmla="*/ 172 h 2499"/>
                <a:gd name="T10" fmla="*/ 31 w 2018"/>
                <a:gd name="T11" fmla="*/ 2290 h 2499"/>
                <a:gd name="T12" fmla="*/ 47 w 2018"/>
                <a:gd name="T13" fmla="*/ 2345 h 2499"/>
                <a:gd name="T14" fmla="*/ 66 w 2018"/>
                <a:gd name="T15" fmla="*/ 2382 h 2499"/>
                <a:gd name="T16" fmla="*/ 104 w 2018"/>
                <a:gd name="T17" fmla="*/ 2423 h 2499"/>
                <a:gd name="T18" fmla="*/ 133 w 2018"/>
                <a:gd name="T19" fmla="*/ 2442 h 2499"/>
                <a:gd name="T20" fmla="*/ 192 w 2018"/>
                <a:gd name="T21" fmla="*/ 2464 h 2499"/>
                <a:gd name="T22" fmla="*/ 1788 w 2018"/>
                <a:gd name="T23" fmla="*/ 2468 h 2499"/>
                <a:gd name="T24" fmla="*/ 1845 w 2018"/>
                <a:gd name="T25" fmla="*/ 2458 h 2499"/>
                <a:gd name="T26" fmla="*/ 1901 w 2018"/>
                <a:gd name="T27" fmla="*/ 2431 h 2499"/>
                <a:gd name="T28" fmla="*/ 1928 w 2018"/>
                <a:gd name="T29" fmla="*/ 2409 h 2499"/>
                <a:gd name="T30" fmla="*/ 1950 w 2018"/>
                <a:gd name="T31" fmla="*/ 2382 h 2499"/>
                <a:gd name="T32" fmla="*/ 1977 w 2018"/>
                <a:gd name="T33" fmla="*/ 2325 h 2499"/>
                <a:gd name="T34" fmla="*/ 1986 w 2018"/>
                <a:gd name="T35" fmla="*/ 2268 h 2499"/>
                <a:gd name="T36" fmla="*/ 1983 w 2018"/>
                <a:gd name="T37" fmla="*/ 193 h 2499"/>
                <a:gd name="T38" fmla="*/ 1961 w 2018"/>
                <a:gd name="T39" fmla="*/ 134 h 2499"/>
                <a:gd name="T40" fmla="*/ 1942 w 2018"/>
                <a:gd name="T41" fmla="*/ 104 h 2499"/>
                <a:gd name="T42" fmla="*/ 1900 w 2018"/>
                <a:gd name="T43" fmla="*/ 66 h 2499"/>
                <a:gd name="T44" fmla="*/ 1845 w 2018"/>
                <a:gd name="T45" fmla="*/ 39 h 2499"/>
                <a:gd name="T46" fmla="*/ 1810 w 2018"/>
                <a:gd name="T47" fmla="*/ 31 h 2499"/>
                <a:gd name="T48" fmla="*/ 1810 w 2018"/>
                <a:gd name="T49" fmla="*/ 0 h 2499"/>
                <a:gd name="T50" fmla="*/ 1858 w 2018"/>
                <a:gd name="T51" fmla="*/ 10 h 2499"/>
                <a:gd name="T52" fmla="*/ 1914 w 2018"/>
                <a:gd name="T53" fmla="*/ 37 h 2499"/>
                <a:gd name="T54" fmla="*/ 1950 w 2018"/>
                <a:gd name="T55" fmla="*/ 67 h 2499"/>
                <a:gd name="T56" fmla="*/ 1979 w 2018"/>
                <a:gd name="T57" fmla="*/ 103 h 2499"/>
                <a:gd name="T58" fmla="*/ 2006 w 2018"/>
                <a:gd name="T59" fmla="*/ 159 h 2499"/>
                <a:gd name="T60" fmla="*/ 2017 w 2018"/>
                <a:gd name="T61" fmla="*/ 207 h 2499"/>
                <a:gd name="T62" fmla="*/ 2017 w 2018"/>
                <a:gd name="T63" fmla="*/ 2290 h 2499"/>
                <a:gd name="T64" fmla="*/ 1999 w 2018"/>
                <a:gd name="T65" fmla="*/ 2358 h 2499"/>
                <a:gd name="T66" fmla="*/ 1976 w 2018"/>
                <a:gd name="T67" fmla="*/ 2400 h 2499"/>
                <a:gd name="T68" fmla="*/ 1935 w 2018"/>
                <a:gd name="T69" fmla="*/ 2445 h 2499"/>
                <a:gd name="T70" fmla="*/ 1897 w 2018"/>
                <a:gd name="T71" fmla="*/ 2471 h 2499"/>
                <a:gd name="T72" fmla="*/ 1837 w 2018"/>
                <a:gd name="T73" fmla="*/ 2493 h 2499"/>
                <a:gd name="T74" fmla="*/ 1788 w 2018"/>
                <a:gd name="T75" fmla="*/ 2499 h 2499"/>
                <a:gd name="T76" fmla="*/ 185 w 2018"/>
                <a:gd name="T77" fmla="*/ 2494 h 2499"/>
                <a:gd name="T78" fmla="*/ 139 w 2018"/>
                <a:gd name="T79" fmla="*/ 2480 h 2499"/>
                <a:gd name="T80" fmla="*/ 98 w 2018"/>
                <a:gd name="T81" fmla="*/ 2457 h 2499"/>
                <a:gd name="T82" fmla="*/ 52 w 2018"/>
                <a:gd name="T83" fmla="*/ 2416 h 2499"/>
                <a:gd name="T84" fmla="*/ 27 w 2018"/>
                <a:gd name="T85" fmla="*/ 2377 h 2499"/>
                <a:gd name="T86" fmla="*/ 5 w 2018"/>
                <a:gd name="T87" fmla="*/ 2318 h 2499"/>
                <a:gd name="T88" fmla="*/ 3 w 2018"/>
                <a:gd name="T89" fmla="*/ 186 h 2499"/>
                <a:gd name="T90" fmla="*/ 17 w 2018"/>
                <a:gd name="T91" fmla="*/ 139 h 2499"/>
                <a:gd name="T92" fmla="*/ 41 w 2018"/>
                <a:gd name="T93" fmla="*/ 99 h 2499"/>
                <a:gd name="T94" fmla="*/ 82 w 2018"/>
                <a:gd name="T95" fmla="*/ 53 h 2499"/>
                <a:gd name="T96" fmla="*/ 120 w 2018"/>
                <a:gd name="T97" fmla="*/ 26 h 2499"/>
                <a:gd name="T98" fmla="*/ 180 w 2018"/>
                <a:gd name="T99" fmla="*/ 4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8" h="2499">
                  <a:moveTo>
                    <a:pt x="206" y="31"/>
                  </a:moveTo>
                  <a:lnTo>
                    <a:pt x="192" y="33"/>
                  </a:lnTo>
                  <a:lnTo>
                    <a:pt x="192" y="33"/>
                  </a:lnTo>
                  <a:lnTo>
                    <a:pt x="171" y="39"/>
                  </a:lnTo>
                  <a:lnTo>
                    <a:pt x="152" y="46"/>
                  </a:lnTo>
                  <a:lnTo>
                    <a:pt x="133" y="55"/>
                  </a:lnTo>
                  <a:lnTo>
                    <a:pt x="117" y="66"/>
                  </a:lnTo>
                  <a:lnTo>
                    <a:pt x="104" y="75"/>
                  </a:lnTo>
                  <a:lnTo>
                    <a:pt x="89" y="89"/>
                  </a:lnTo>
                  <a:lnTo>
                    <a:pt x="75" y="104"/>
                  </a:lnTo>
                  <a:lnTo>
                    <a:pt x="66" y="116"/>
                  </a:lnTo>
                  <a:lnTo>
                    <a:pt x="66" y="116"/>
                  </a:lnTo>
                  <a:lnTo>
                    <a:pt x="56" y="134"/>
                  </a:lnTo>
                  <a:lnTo>
                    <a:pt x="47" y="152"/>
                  </a:lnTo>
                  <a:lnTo>
                    <a:pt x="40" y="172"/>
                  </a:lnTo>
                  <a:lnTo>
                    <a:pt x="34" y="193"/>
                  </a:lnTo>
                  <a:lnTo>
                    <a:pt x="31" y="207"/>
                  </a:lnTo>
                  <a:lnTo>
                    <a:pt x="31" y="2290"/>
                  </a:lnTo>
                  <a:lnTo>
                    <a:pt x="34" y="2307"/>
                  </a:lnTo>
                  <a:lnTo>
                    <a:pt x="40" y="2325"/>
                  </a:lnTo>
                  <a:lnTo>
                    <a:pt x="47" y="2345"/>
                  </a:lnTo>
                  <a:lnTo>
                    <a:pt x="56" y="2364"/>
                  </a:lnTo>
                  <a:lnTo>
                    <a:pt x="66" y="2382"/>
                  </a:lnTo>
                  <a:lnTo>
                    <a:pt x="66" y="2382"/>
                  </a:lnTo>
                  <a:lnTo>
                    <a:pt x="75" y="2394"/>
                  </a:lnTo>
                  <a:lnTo>
                    <a:pt x="89" y="2409"/>
                  </a:lnTo>
                  <a:lnTo>
                    <a:pt x="104" y="2423"/>
                  </a:lnTo>
                  <a:lnTo>
                    <a:pt x="115" y="2431"/>
                  </a:lnTo>
                  <a:lnTo>
                    <a:pt x="115" y="2431"/>
                  </a:lnTo>
                  <a:lnTo>
                    <a:pt x="133" y="2442"/>
                  </a:lnTo>
                  <a:lnTo>
                    <a:pt x="152" y="2451"/>
                  </a:lnTo>
                  <a:lnTo>
                    <a:pt x="171" y="2458"/>
                  </a:lnTo>
                  <a:lnTo>
                    <a:pt x="192" y="2464"/>
                  </a:lnTo>
                  <a:lnTo>
                    <a:pt x="206" y="2466"/>
                  </a:lnTo>
                  <a:lnTo>
                    <a:pt x="229" y="2468"/>
                  </a:lnTo>
                  <a:lnTo>
                    <a:pt x="1788" y="2468"/>
                  </a:lnTo>
                  <a:lnTo>
                    <a:pt x="1810" y="2466"/>
                  </a:lnTo>
                  <a:lnTo>
                    <a:pt x="1824" y="2464"/>
                  </a:lnTo>
                  <a:lnTo>
                    <a:pt x="1845" y="2458"/>
                  </a:lnTo>
                  <a:lnTo>
                    <a:pt x="1865" y="2451"/>
                  </a:lnTo>
                  <a:lnTo>
                    <a:pt x="1884" y="2442"/>
                  </a:lnTo>
                  <a:lnTo>
                    <a:pt x="1901" y="2431"/>
                  </a:lnTo>
                  <a:lnTo>
                    <a:pt x="1901" y="2431"/>
                  </a:lnTo>
                  <a:lnTo>
                    <a:pt x="1913" y="2423"/>
                  </a:lnTo>
                  <a:lnTo>
                    <a:pt x="1928" y="2409"/>
                  </a:lnTo>
                  <a:lnTo>
                    <a:pt x="1942" y="2394"/>
                  </a:lnTo>
                  <a:lnTo>
                    <a:pt x="1950" y="2382"/>
                  </a:lnTo>
                  <a:lnTo>
                    <a:pt x="1950" y="2382"/>
                  </a:lnTo>
                  <a:lnTo>
                    <a:pt x="1961" y="2364"/>
                  </a:lnTo>
                  <a:lnTo>
                    <a:pt x="1970" y="2345"/>
                  </a:lnTo>
                  <a:lnTo>
                    <a:pt x="1977" y="2325"/>
                  </a:lnTo>
                  <a:lnTo>
                    <a:pt x="1983" y="2307"/>
                  </a:lnTo>
                  <a:lnTo>
                    <a:pt x="1985" y="2290"/>
                  </a:lnTo>
                  <a:lnTo>
                    <a:pt x="1986" y="2268"/>
                  </a:lnTo>
                  <a:lnTo>
                    <a:pt x="1986" y="229"/>
                  </a:lnTo>
                  <a:lnTo>
                    <a:pt x="1985" y="207"/>
                  </a:lnTo>
                  <a:lnTo>
                    <a:pt x="1983" y="193"/>
                  </a:lnTo>
                  <a:lnTo>
                    <a:pt x="1977" y="172"/>
                  </a:lnTo>
                  <a:lnTo>
                    <a:pt x="1970" y="152"/>
                  </a:lnTo>
                  <a:lnTo>
                    <a:pt x="1961" y="134"/>
                  </a:lnTo>
                  <a:lnTo>
                    <a:pt x="1950" y="116"/>
                  </a:lnTo>
                  <a:lnTo>
                    <a:pt x="1950" y="116"/>
                  </a:lnTo>
                  <a:lnTo>
                    <a:pt x="1942" y="104"/>
                  </a:lnTo>
                  <a:lnTo>
                    <a:pt x="1928" y="89"/>
                  </a:lnTo>
                  <a:lnTo>
                    <a:pt x="1913" y="75"/>
                  </a:lnTo>
                  <a:lnTo>
                    <a:pt x="1900" y="66"/>
                  </a:lnTo>
                  <a:lnTo>
                    <a:pt x="1884" y="55"/>
                  </a:lnTo>
                  <a:lnTo>
                    <a:pt x="1865" y="46"/>
                  </a:lnTo>
                  <a:lnTo>
                    <a:pt x="1845" y="39"/>
                  </a:lnTo>
                  <a:lnTo>
                    <a:pt x="1824" y="33"/>
                  </a:lnTo>
                  <a:lnTo>
                    <a:pt x="1824" y="33"/>
                  </a:lnTo>
                  <a:lnTo>
                    <a:pt x="1810" y="31"/>
                  </a:lnTo>
                  <a:lnTo>
                    <a:pt x="206" y="31"/>
                  </a:lnTo>
                  <a:close/>
                  <a:moveTo>
                    <a:pt x="206" y="0"/>
                  </a:moveTo>
                  <a:lnTo>
                    <a:pt x="1810" y="0"/>
                  </a:lnTo>
                  <a:lnTo>
                    <a:pt x="1831" y="3"/>
                  </a:lnTo>
                  <a:lnTo>
                    <a:pt x="1837" y="4"/>
                  </a:lnTo>
                  <a:lnTo>
                    <a:pt x="1858" y="10"/>
                  </a:lnTo>
                  <a:lnTo>
                    <a:pt x="1878" y="17"/>
                  </a:lnTo>
                  <a:lnTo>
                    <a:pt x="1897" y="26"/>
                  </a:lnTo>
                  <a:lnTo>
                    <a:pt x="1914" y="37"/>
                  </a:lnTo>
                  <a:lnTo>
                    <a:pt x="1919" y="40"/>
                  </a:lnTo>
                  <a:lnTo>
                    <a:pt x="1935" y="53"/>
                  </a:lnTo>
                  <a:lnTo>
                    <a:pt x="1950" y="67"/>
                  </a:lnTo>
                  <a:lnTo>
                    <a:pt x="1964" y="82"/>
                  </a:lnTo>
                  <a:lnTo>
                    <a:pt x="1976" y="99"/>
                  </a:lnTo>
                  <a:lnTo>
                    <a:pt x="1979" y="103"/>
                  </a:lnTo>
                  <a:lnTo>
                    <a:pt x="1990" y="121"/>
                  </a:lnTo>
                  <a:lnTo>
                    <a:pt x="1999" y="139"/>
                  </a:lnTo>
                  <a:lnTo>
                    <a:pt x="2006" y="159"/>
                  </a:lnTo>
                  <a:lnTo>
                    <a:pt x="2012" y="180"/>
                  </a:lnTo>
                  <a:lnTo>
                    <a:pt x="2013" y="186"/>
                  </a:lnTo>
                  <a:lnTo>
                    <a:pt x="2017" y="207"/>
                  </a:lnTo>
                  <a:lnTo>
                    <a:pt x="2018" y="229"/>
                  </a:lnTo>
                  <a:lnTo>
                    <a:pt x="2018" y="2268"/>
                  </a:lnTo>
                  <a:lnTo>
                    <a:pt x="2017" y="2290"/>
                  </a:lnTo>
                  <a:lnTo>
                    <a:pt x="2012" y="2318"/>
                  </a:lnTo>
                  <a:lnTo>
                    <a:pt x="2006" y="2338"/>
                  </a:lnTo>
                  <a:lnTo>
                    <a:pt x="1999" y="2358"/>
                  </a:lnTo>
                  <a:lnTo>
                    <a:pt x="1990" y="2377"/>
                  </a:lnTo>
                  <a:lnTo>
                    <a:pt x="1979" y="2395"/>
                  </a:lnTo>
                  <a:lnTo>
                    <a:pt x="1976" y="2400"/>
                  </a:lnTo>
                  <a:lnTo>
                    <a:pt x="1964" y="2416"/>
                  </a:lnTo>
                  <a:lnTo>
                    <a:pt x="1950" y="2431"/>
                  </a:lnTo>
                  <a:lnTo>
                    <a:pt x="1935" y="2445"/>
                  </a:lnTo>
                  <a:lnTo>
                    <a:pt x="1919" y="2457"/>
                  </a:lnTo>
                  <a:lnTo>
                    <a:pt x="1914" y="2461"/>
                  </a:lnTo>
                  <a:lnTo>
                    <a:pt x="1897" y="2471"/>
                  </a:lnTo>
                  <a:lnTo>
                    <a:pt x="1878" y="2480"/>
                  </a:lnTo>
                  <a:lnTo>
                    <a:pt x="1858" y="2487"/>
                  </a:lnTo>
                  <a:lnTo>
                    <a:pt x="1837" y="2493"/>
                  </a:lnTo>
                  <a:lnTo>
                    <a:pt x="1831" y="2494"/>
                  </a:lnTo>
                  <a:lnTo>
                    <a:pt x="1810" y="2498"/>
                  </a:lnTo>
                  <a:lnTo>
                    <a:pt x="1788" y="2499"/>
                  </a:lnTo>
                  <a:lnTo>
                    <a:pt x="229" y="2499"/>
                  </a:lnTo>
                  <a:lnTo>
                    <a:pt x="206" y="2498"/>
                  </a:lnTo>
                  <a:lnTo>
                    <a:pt x="185" y="2494"/>
                  </a:lnTo>
                  <a:lnTo>
                    <a:pt x="180" y="2493"/>
                  </a:lnTo>
                  <a:lnTo>
                    <a:pt x="159" y="2487"/>
                  </a:lnTo>
                  <a:lnTo>
                    <a:pt x="139" y="2480"/>
                  </a:lnTo>
                  <a:lnTo>
                    <a:pt x="120" y="2471"/>
                  </a:lnTo>
                  <a:lnTo>
                    <a:pt x="103" y="2461"/>
                  </a:lnTo>
                  <a:lnTo>
                    <a:pt x="98" y="2457"/>
                  </a:lnTo>
                  <a:lnTo>
                    <a:pt x="82" y="2445"/>
                  </a:lnTo>
                  <a:lnTo>
                    <a:pt x="66" y="2431"/>
                  </a:lnTo>
                  <a:lnTo>
                    <a:pt x="52" y="2416"/>
                  </a:lnTo>
                  <a:lnTo>
                    <a:pt x="41" y="2400"/>
                  </a:lnTo>
                  <a:lnTo>
                    <a:pt x="37" y="2395"/>
                  </a:lnTo>
                  <a:lnTo>
                    <a:pt x="27" y="2377"/>
                  </a:lnTo>
                  <a:lnTo>
                    <a:pt x="17" y="2358"/>
                  </a:lnTo>
                  <a:lnTo>
                    <a:pt x="10" y="2338"/>
                  </a:lnTo>
                  <a:lnTo>
                    <a:pt x="5" y="2318"/>
                  </a:lnTo>
                  <a:lnTo>
                    <a:pt x="0" y="2290"/>
                  </a:lnTo>
                  <a:lnTo>
                    <a:pt x="0" y="207"/>
                  </a:lnTo>
                  <a:lnTo>
                    <a:pt x="3" y="186"/>
                  </a:lnTo>
                  <a:lnTo>
                    <a:pt x="5" y="180"/>
                  </a:lnTo>
                  <a:lnTo>
                    <a:pt x="10" y="159"/>
                  </a:lnTo>
                  <a:lnTo>
                    <a:pt x="17" y="139"/>
                  </a:lnTo>
                  <a:lnTo>
                    <a:pt x="27" y="121"/>
                  </a:lnTo>
                  <a:lnTo>
                    <a:pt x="37" y="103"/>
                  </a:lnTo>
                  <a:lnTo>
                    <a:pt x="41" y="99"/>
                  </a:lnTo>
                  <a:lnTo>
                    <a:pt x="52" y="82"/>
                  </a:lnTo>
                  <a:lnTo>
                    <a:pt x="66" y="67"/>
                  </a:lnTo>
                  <a:lnTo>
                    <a:pt x="82" y="53"/>
                  </a:lnTo>
                  <a:lnTo>
                    <a:pt x="98" y="40"/>
                  </a:lnTo>
                  <a:lnTo>
                    <a:pt x="103" y="37"/>
                  </a:lnTo>
                  <a:lnTo>
                    <a:pt x="120" y="26"/>
                  </a:lnTo>
                  <a:lnTo>
                    <a:pt x="139" y="17"/>
                  </a:lnTo>
                  <a:lnTo>
                    <a:pt x="159" y="10"/>
                  </a:lnTo>
                  <a:lnTo>
                    <a:pt x="180" y="4"/>
                  </a:lnTo>
                  <a:lnTo>
                    <a:pt x="185" y="3"/>
                  </a:lnTo>
                  <a:lnTo>
                    <a:pt x="206"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06" name="Freeform 536"/>
            <p:cNvSpPr>
              <a:spLocks/>
            </p:cNvSpPr>
            <p:nvPr/>
          </p:nvSpPr>
          <p:spPr bwMode="auto">
            <a:xfrm>
              <a:off x="279" y="1616"/>
              <a:ext cx="874" cy="1114"/>
            </a:xfrm>
            <a:custGeom>
              <a:avLst/>
              <a:gdLst>
                <a:gd name="T0" fmla="*/ 95 w 1749"/>
                <a:gd name="T1" fmla="*/ 0 h 2229"/>
                <a:gd name="T2" fmla="*/ 1654 w 1749"/>
                <a:gd name="T3" fmla="*/ 0 h 2229"/>
                <a:gd name="T4" fmla="*/ 1679 w 1749"/>
                <a:gd name="T5" fmla="*/ 3 h 2229"/>
                <a:gd name="T6" fmla="*/ 1702 w 1749"/>
                <a:gd name="T7" fmla="*/ 13 h 2229"/>
                <a:gd name="T8" fmla="*/ 1721 w 1749"/>
                <a:gd name="T9" fmla="*/ 28 h 2229"/>
                <a:gd name="T10" fmla="*/ 1736 w 1749"/>
                <a:gd name="T11" fmla="*/ 46 h 2229"/>
                <a:gd name="T12" fmla="*/ 1745 w 1749"/>
                <a:gd name="T13" fmla="*/ 70 h 2229"/>
                <a:gd name="T14" fmla="*/ 1749 w 1749"/>
                <a:gd name="T15" fmla="*/ 94 h 2229"/>
                <a:gd name="T16" fmla="*/ 1749 w 1749"/>
                <a:gd name="T17" fmla="*/ 2133 h 2229"/>
                <a:gd name="T18" fmla="*/ 1745 w 1749"/>
                <a:gd name="T19" fmla="*/ 2158 h 2229"/>
                <a:gd name="T20" fmla="*/ 1736 w 1749"/>
                <a:gd name="T21" fmla="*/ 2181 h 2229"/>
                <a:gd name="T22" fmla="*/ 1721 w 1749"/>
                <a:gd name="T23" fmla="*/ 2200 h 2229"/>
                <a:gd name="T24" fmla="*/ 1702 w 1749"/>
                <a:gd name="T25" fmla="*/ 2215 h 2229"/>
                <a:gd name="T26" fmla="*/ 1679 w 1749"/>
                <a:gd name="T27" fmla="*/ 2225 h 2229"/>
                <a:gd name="T28" fmla="*/ 1654 w 1749"/>
                <a:gd name="T29" fmla="*/ 2229 h 2229"/>
                <a:gd name="T30" fmla="*/ 95 w 1749"/>
                <a:gd name="T31" fmla="*/ 2229 h 2229"/>
                <a:gd name="T32" fmla="*/ 70 w 1749"/>
                <a:gd name="T33" fmla="*/ 2225 h 2229"/>
                <a:gd name="T34" fmla="*/ 48 w 1749"/>
                <a:gd name="T35" fmla="*/ 2215 h 2229"/>
                <a:gd name="T36" fmla="*/ 28 w 1749"/>
                <a:gd name="T37" fmla="*/ 2200 h 2229"/>
                <a:gd name="T38" fmla="*/ 13 w 1749"/>
                <a:gd name="T39" fmla="*/ 2181 h 2229"/>
                <a:gd name="T40" fmla="*/ 4 w 1749"/>
                <a:gd name="T41" fmla="*/ 2158 h 2229"/>
                <a:gd name="T42" fmla="*/ 0 w 1749"/>
                <a:gd name="T43" fmla="*/ 2133 h 2229"/>
                <a:gd name="T44" fmla="*/ 0 w 1749"/>
                <a:gd name="T45" fmla="*/ 1294 h 2229"/>
                <a:gd name="T46" fmla="*/ 0 w 1749"/>
                <a:gd name="T47" fmla="*/ 1181 h 2229"/>
                <a:gd name="T48" fmla="*/ 0 w 1749"/>
                <a:gd name="T49" fmla="*/ 1076 h 2229"/>
                <a:gd name="T50" fmla="*/ 0 w 1749"/>
                <a:gd name="T51" fmla="*/ 978 h 2229"/>
                <a:gd name="T52" fmla="*/ 0 w 1749"/>
                <a:gd name="T53" fmla="*/ 887 h 2229"/>
                <a:gd name="T54" fmla="*/ 0 w 1749"/>
                <a:gd name="T55" fmla="*/ 523 h 2229"/>
                <a:gd name="T56" fmla="*/ 0 w 1749"/>
                <a:gd name="T57" fmla="*/ 467 h 2229"/>
                <a:gd name="T58" fmla="*/ 0 w 1749"/>
                <a:gd name="T59" fmla="*/ 416 h 2229"/>
                <a:gd name="T60" fmla="*/ 0 w 1749"/>
                <a:gd name="T61" fmla="*/ 370 h 2229"/>
                <a:gd name="T62" fmla="*/ 0 w 1749"/>
                <a:gd name="T63" fmla="*/ 123 h 2229"/>
                <a:gd name="T64" fmla="*/ 0 w 1749"/>
                <a:gd name="T65" fmla="*/ 115 h 2229"/>
                <a:gd name="T66" fmla="*/ 0 w 1749"/>
                <a:gd name="T67" fmla="*/ 108 h 2229"/>
                <a:gd name="T68" fmla="*/ 0 w 1749"/>
                <a:gd name="T69" fmla="*/ 103 h 2229"/>
                <a:gd name="T70" fmla="*/ 0 w 1749"/>
                <a:gd name="T71" fmla="*/ 100 h 2229"/>
                <a:gd name="T72" fmla="*/ 0 w 1749"/>
                <a:gd name="T73" fmla="*/ 98 h 2229"/>
                <a:gd name="T74" fmla="*/ 0 w 1749"/>
                <a:gd name="T75" fmla="*/ 95 h 2229"/>
                <a:gd name="T76" fmla="*/ 0 w 1749"/>
                <a:gd name="T77" fmla="*/ 94 h 2229"/>
                <a:gd name="T78" fmla="*/ 4 w 1749"/>
                <a:gd name="T79" fmla="*/ 70 h 2229"/>
                <a:gd name="T80" fmla="*/ 13 w 1749"/>
                <a:gd name="T81" fmla="*/ 46 h 2229"/>
                <a:gd name="T82" fmla="*/ 28 w 1749"/>
                <a:gd name="T83" fmla="*/ 28 h 2229"/>
                <a:gd name="T84" fmla="*/ 48 w 1749"/>
                <a:gd name="T85" fmla="*/ 13 h 2229"/>
                <a:gd name="T86" fmla="*/ 70 w 1749"/>
                <a:gd name="T87" fmla="*/ 3 h 2229"/>
                <a:gd name="T88" fmla="*/ 95 w 1749"/>
                <a:gd name="T89" fmla="*/ 0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9" h="2229">
                  <a:moveTo>
                    <a:pt x="95" y="0"/>
                  </a:moveTo>
                  <a:lnTo>
                    <a:pt x="1654" y="0"/>
                  </a:lnTo>
                  <a:lnTo>
                    <a:pt x="1679" y="3"/>
                  </a:lnTo>
                  <a:lnTo>
                    <a:pt x="1702" y="13"/>
                  </a:lnTo>
                  <a:lnTo>
                    <a:pt x="1721" y="28"/>
                  </a:lnTo>
                  <a:lnTo>
                    <a:pt x="1736" y="46"/>
                  </a:lnTo>
                  <a:lnTo>
                    <a:pt x="1745" y="70"/>
                  </a:lnTo>
                  <a:lnTo>
                    <a:pt x="1749" y="94"/>
                  </a:lnTo>
                  <a:lnTo>
                    <a:pt x="1749" y="2133"/>
                  </a:lnTo>
                  <a:lnTo>
                    <a:pt x="1745" y="2158"/>
                  </a:lnTo>
                  <a:lnTo>
                    <a:pt x="1736" y="2181"/>
                  </a:lnTo>
                  <a:lnTo>
                    <a:pt x="1721" y="2200"/>
                  </a:lnTo>
                  <a:lnTo>
                    <a:pt x="1702" y="2215"/>
                  </a:lnTo>
                  <a:lnTo>
                    <a:pt x="1679" y="2225"/>
                  </a:lnTo>
                  <a:lnTo>
                    <a:pt x="1654" y="2229"/>
                  </a:lnTo>
                  <a:lnTo>
                    <a:pt x="95" y="2229"/>
                  </a:lnTo>
                  <a:lnTo>
                    <a:pt x="70" y="2225"/>
                  </a:lnTo>
                  <a:lnTo>
                    <a:pt x="48" y="2215"/>
                  </a:lnTo>
                  <a:lnTo>
                    <a:pt x="28" y="2200"/>
                  </a:lnTo>
                  <a:lnTo>
                    <a:pt x="13" y="2181"/>
                  </a:lnTo>
                  <a:lnTo>
                    <a:pt x="4" y="2158"/>
                  </a:lnTo>
                  <a:lnTo>
                    <a:pt x="0" y="2133"/>
                  </a:lnTo>
                  <a:lnTo>
                    <a:pt x="0" y="1294"/>
                  </a:lnTo>
                  <a:lnTo>
                    <a:pt x="0" y="1181"/>
                  </a:lnTo>
                  <a:lnTo>
                    <a:pt x="0" y="1076"/>
                  </a:lnTo>
                  <a:lnTo>
                    <a:pt x="0" y="978"/>
                  </a:lnTo>
                  <a:lnTo>
                    <a:pt x="0" y="887"/>
                  </a:lnTo>
                  <a:lnTo>
                    <a:pt x="0" y="523"/>
                  </a:lnTo>
                  <a:lnTo>
                    <a:pt x="0" y="467"/>
                  </a:lnTo>
                  <a:lnTo>
                    <a:pt x="0" y="416"/>
                  </a:lnTo>
                  <a:lnTo>
                    <a:pt x="0" y="370"/>
                  </a:lnTo>
                  <a:lnTo>
                    <a:pt x="0" y="123"/>
                  </a:lnTo>
                  <a:lnTo>
                    <a:pt x="0" y="115"/>
                  </a:lnTo>
                  <a:lnTo>
                    <a:pt x="0" y="108"/>
                  </a:lnTo>
                  <a:lnTo>
                    <a:pt x="0" y="103"/>
                  </a:lnTo>
                  <a:lnTo>
                    <a:pt x="0" y="100"/>
                  </a:lnTo>
                  <a:lnTo>
                    <a:pt x="0" y="98"/>
                  </a:lnTo>
                  <a:lnTo>
                    <a:pt x="0" y="95"/>
                  </a:lnTo>
                  <a:lnTo>
                    <a:pt x="0" y="94"/>
                  </a:lnTo>
                  <a:lnTo>
                    <a:pt x="4" y="70"/>
                  </a:lnTo>
                  <a:lnTo>
                    <a:pt x="13" y="46"/>
                  </a:lnTo>
                  <a:lnTo>
                    <a:pt x="28" y="28"/>
                  </a:lnTo>
                  <a:lnTo>
                    <a:pt x="48" y="13"/>
                  </a:lnTo>
                  <a:lnTo>
                    <a:pt x="70" y="3"/>
                  </a:lnTo>
                  <a:lnTo>
                    <a:pt x="95"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07" name="Freeform 537"/>
            <p:cNvSpPr>
              <a:spLocks noEditPoints="1"/>
            </p:cNvSpPr>
            <p:nvPr/>
          </p:nvSpPr>
          <p:spPr bwMode="auto">
            <a:xfrm>
              <a:off x="271" y="1608"/>
              <a:ext cx="890" cy="1131"/>
            </a:xfrm>
            <a:custGeom>
              <a:avLst/>
              <a:gdLst>
                <a:gd name="T0" fmla="*/ 93 w 1780"/>
                <a:gd name="T1" fmla="*/ 32 h 2260"/>
                <a:gd name="T2" fmla="*/ 66 w 1780"/>
                <a:gd name="T3" fmla="*/ 45 h 2260"/>
                <a:gd name="T4" fmla="*/ 45 w 1780"/>
                <a:gd name="T5" fmla="*/ 66 h 2260"/>
                <a:gd name="T6" fmla="*/ 33 w 1780"/>
                <a:gd name="T7" fmla="*/ 93 h 2260"/>
                <a:gd name="T8" fmla="*/ 31 w 1780"/>
                <a:gd name="T9" fmla="*/ 2148 h 2260"/>
                <a:gd name="T10" fmla="*/ 37 w 1780"/>
                <a:gd name="T11" fmla="*/ 2178 h 2260"/>
                <a:gd name="T12" fmla="*/ 55 w 1780"/>
                <a:gd name="T13" fmla="*/ 2204 h 2260"/>
                <a:gd name="T14" fmla="*/ 79 w 1780"/>
                <a:gd name="T15" fmla="*/ 2222 h 2260"/>
                <a:gd name="T16" fmla="*/ 110 w 1780"/>
                <a:gd name="T17" fmla="*/ 2229 h 2260"/>
                <a:gd name="T18" fmla="*/ 1684 w 1780"/>
                <a:gd name="T19" fmla="*/ 2226 h 2260"/>
                <a:gd name="T20" fmla="*/ 1715 w 1780"/>
                <a:gd name="T21" fmla="*/ 2213 h 2260"/>
                <a:gd name="T22" fmla="*/ 1734 w 1780"/>
                <a:gd name="T23" fmla="*/ 2194 h 2260"/>
                <a:gd name="T24" fmla="*/ 1746 w 1780"/>
                <a:gd name="T25" fmla="*/ 2163 h 2260"/>
                <a:gd name="T26" fmla="*/ 1748 w 1780"/>
                <a:gd name="T27" fmla="*/ 109 h 2260"/>
                <a:gd name="T28" fmla="*/ 1741 w 1780"/>
                <a:gd name="T29" fmla="*/ 79 h 2260"/>
                <a:gd name="T30" fmla="*/ 1725 w 1780"/>
                <a:gd name="T31" fmla="*/ 54 h 2260"/>
                <a:gd name="T32" fmla="*/ 1699 w 1780"/>
                <a:gd name="T33" fmla="*/ 37 h 2260"/>
                <a:gd name="T34" fmla="*/ 1669 w 1780"/>
                <a:gd name="T35" fmla="*/ 31 h 2260"/>
                <a:gd name="T36" fmla="*/ 110 w 1780"/>
                <a:gd name="T37" fmla="*/ 0 h 2260"/>
                <a:gd name="T38" fmla="*/ 1688 w 1780"/>
                <a:gd name="T39" fmla="*/ 1 h 2260"/>
                <a:gd name="T40" fmla="*/ 1712 w 1780"/>
                <a:gd name="T41" fmla="*/ 8 h 2260"/>
                <a:gd name="T42" fmla="*/ 1733 w 1780"/>
                <a:gd name="T43" fmla="*/ 21 h 2260"/>
                <a:gd name="T44" fmla="*/ 1759 w 1780"/>
                <a:gd name="T45" fmla="*/ 46 h 2260"/>
                <a:gd name="T46" fmla="*/ 1771 w 1780"/>
                <a:gd name="T47" fmla="*/ 66 h 2260"/>
                <a:gd name="T48" fmla="*/ 1778 w 1780"/>
                <a:gd name="T49" fmla="*/ 91 h 2260"/>
                <a:gd name="T50" fmla="*/ 1780 w 1780"/>
                <a:gd name="T51" fmla="*/ 2148 h 2260"/>
                <a:gd name="T52" fmla="*/ 1776 w 1780"/>
                <a:gd name="T53" fmla="*/ 2174 h 2260"/>
                <a:gd name="T54" fmla="*/ 1762 w 1780"/>
                <a:gd name="T55" fmla="*/ 2208 h 2260"/>
                <a:gd name="T56" fmla="*/ 1747 w 1780"/>
                <a:gd name="T57" fmla="*/ 2226 h 2260"/>
                <a:gd name="T58" fmla="*/ 1729 w 1780"/>
                <a:gd name="T59" fmla="*/ 2241 h 2260"/>
                <a:gd name="T60" fmla="*/ 1695 w 1780"/>
                <a:gd name="T61" fmla="*/ 2257 h 2260"/>
                <a:gd name="T62" fmla="*/ 1669 w 1780"/>
                <a:gd name="T63" fmla="*/ 2260 h 2260"/>
                <a:gd name="T64" fmla="*/ 91 w 1780"/>
                <a:gd name="T65" fmla="*/ 2258 h 2260"/>
                <a:gd name="T66" fmla="*/ 66 w 1780"/>
                <a:gd name="T67" fmla="*/ 2251 h 2260"/>
                <a:gd name="T68" fmla="*/ 47 w 1780"/>
                <a:gd name="T69" fmla="*/ 2238 h 2260"/>
                <a:gd name="T70" fmla="*/ 21 w 1780"/>
                <a:gd name="T71" fmla="*/ 2212 h 2260"/>
                <a:gd name="T72" fmla="*/ 8 w 1780"/>
                <a:gd name="T73" fmla="*/ 2191 h 2260"/>
                <a:gd name="T74" fmla="*/ 1 w 1780"/>
                <a:gd name="T75" fmla="*/ 2167 h 2260"/>
                <a:gd name="T76" fmla="*/ 0 w 1780"/>
                <a:gd name="T77" fmla="*/ 109 h 2260"/>
                <a:gd name="T78" fmla="*/ 2 w 1780"/>
                <a:gd name="T79" fmla="*/ 84 h 2260"/>
                <a:gd name="T80" fmla="*/ 17 w 1780"/>
                <a:gd name="T81" fmla="*/ 51 h 2260"/>
                <a:gd name="T82" fmla="*/ 33 w 1780"/>
                <a:gd name="T83" fmla="*/ 32 h 2260"/>
                <a:gd name="T84" fmla="*/ 51 w 1780"/>
                <a:gd name="T85" fmla="*/ 17 h 2260"/>
                <a:gd name="T86" fmla="*/ 84 w 1780"/>
                <a:gd name="T87" fmla="*/ 2 h 2260"/>
                <a:gd name="T88" fmla="*/ 110 w 1780"/>
                <a:gd name="T89"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0" h="2260">
                  <a:moveTo>
                    <a:pt x="110" y="31"/>
                  </a:moveTo>
                  <a:lnTo>
                    <a:pt x="93" y="32"/>
                  </a:lnTo>
                  <a:lnTo>
                    <a:pt x="79" y="37"/>
                  </a:lnTo>
                  <a:lnTo>
                    <a:pt x="66" y="45"/>
                  </a:lnTo>
                  <a:lnTo>
                    <a:pt x="55" y="54"/>
                  </a:lnTo>
                  <a:lnTo>
                    <a:pt x="45" y="66"/>
                  </a:lnTo>
                  <a:lnTo>
                    <a:pt x="37" y="79"/>
                  </a:lnTo>
                  <a:lnTo>
                    <a:pt x="33" y="93"/>
                  </a:lnTo>
                  <a:lnTo>
                    <a:pt x="31" y="109"/>
                  </a:lnTo>
                  <a:lnTo>
                    <a:pt x="31" y="2148"/>
                  </a:lnTo>
                  <a:lnTo>
                    <a:pt x="33" y="2164"/>
                  </a:lnTo>
                  <a:lnTo>
                    <a:pt x="37" y="2178"/>
                  </a:lnTo>
                  <a:lnTo>
                    <a:pt x="45" y="2194"/>
                  </a:lnTo>
                  <a:lnTo>
                    <a:pt x="55" y="2204"/>
                  </a:lnTo>
                  <a:lnTo>
                    <a:pt x="66" y="2213"/>
                  </a:lnTo>
                  <a:lnTo>
                    <a:pt x="79" y="2222"/>
                  </a:lnTo>
                  <a:lnTo>
                    <a:pt x="94" y="2226"/>
                  </a:lnTo>
                  <a:lnTo>
                    <a:pt x="110" y="2229"/>
                  </a:lnTo>
                  <a:lnTo>
                    <a:pt x="1669" y="2229"/>
                  </a:lnTo>
                  <a:lnTo>
                    <a:pt x="1684" y="2226"/>
                  </a:lnTo>
                  <a:lnTo>
                    <a:pt x="1699" y="2222"/>
                  </a:lnTo>
                  <a:lnTo>
                    <a:pt x="1715" y="2213"/>
                  </a:lnTo>
                  <a:lnTo>
                    <a:pt x="1725" y="2204"/>
                  </a:lnTo>
                  <a:lnTo>
                    <a:pt x="1734" y="2194"/>
                  </a:lnTo>
                  <a:lnTo>
                    <a:pt x="1741" y="2178"/>
                  </a:lnTo>
                  <a:lnTo>
                    <a:pt x="1746" y="2163"/>
                  </a:lnTo>
                  <a:lnTo>
                    <a:pt x="1748" y="2148"/>
                  </a:lnTo>
                  <a:lnTo>
                    <a:pt x="1748" y="109"/>
                  </a:lnTo>
                  <a:lnTo>
                    <a:pt x="1746" y="94"/>
                  </a:lnTo>
                  <a:lnTo>
                    <a:pt x="1741" y="79"/>
                  </a:lnTo>
                  <a:lnTo>
                    <a:pt x="1734" y="65"/>
                  </a:lnTo>
                  <a:lnTo>
                    <a:pt x="1725" y="54"/>
                  </a:lnTo>
                  <a:lnTo>
                    <a:pt x="1715" y="45"/>
                  </a:lnTo>
                  <a:lnTo>
                    <a:pt x="1699" y="37"/>
                  </a:lnTo>
                  <a:lnTo>
                    <a:pt x="1685" y="32"/>
                  </a:lnTo>
                  <a:lnTo>
                    <a:pt x="1669" y="31"/>
                  </a:lnTo>
                  <a:lnTo>
                    <a:pt x="110" y="31"/>
                  </a:lnTo>
                  <a:close/>
                  <a:moveTo>
                    <a:pt x="110" y="0"/>
                  </a:moveTo>
                  <a:lnTo>
                    <a:pt x="1669" y="0"/>
                  </a:lnTo>
                  <a:lnTo>
                    <a:pt x="1688" y="1"/>
                  </a:lnTo>
                  <a:lnTo>
                    <a:pt x="1695" y="2"/>
                  </a:lnTo>
                  <a:lnTo>
                    <a:pt x="1712" y="8"/>
                  </a:lnTo>
                  <a:lnTo>
                    <a:pt x="1729" y="17"/>
                  </a:lnTo>
                  <a:lnTo>
                    <a:pt x="1733" y="21"/>
                  </a:lnTo>
                  <a:lnTo>
                    <a:pt x="1747" y="32"/>
                  </a:lnTo>
                  <a:lnTo>
                    <a:pt x="1759" y="46"/>
                  </a:lnTo>
                  <a:lnTo>
                    <a:pt x="1762" y="51"/>
                  </a:lnTo>
                  <a:lnTo>
                    <a:pt x="1771" y="66"/>
                  </a:lnTo>
                  <a:lnTo>
                    <a:pt x="1776" y="84"/>
                  </a:lnTo>
                  <a:lnTo>
                    <a:pt x="1778" y="91"/>
                  </a:lnTo>
                  <a:lnTo>
                    <a:pt x="1780" y="109"/>
                  </a:lnTo>
                  <a:lnTo>
                    <a:pt x="1780" y="2148"/>
                  </a:lnTo>
                  <a:lnTo>
                    <a:pt x="1778" y="2167"/>
                  </a:lnTo>
                  <a:lnTo>
                    <a:pt x="1776" y="2174"/>
                  </a:lnTo>
                  <a:lnTo>
                    <a:pt x="1771" y="2191"/>
                  </a:lnTo>
                  <a:lnTo>
                    <a:pt x="1762" y="2208"/>
                  </a:lnTo>
                  <a:lnTo>
                    <a:pt x="1759" y="2212"/>
                  </a:lnTo>
                  <a:lnTo>
                    <a:pt x="1747" y="2226"/>
                  </a:lnTo>
                  <a:lnTo>
                    <a:pt x="1733" y="2238"/>
                  </a:lnTo>
                  <a:lnTo>
                    <a:pt x="1729" y="2241"/>
                  </a:lnTo>
                  <a:lnTo>
                    <a:pt x="1712" y="2251"/>
                  </a:lnTo>
                  <a:lnTo>
                    <a:pt x="1695" y="2257"/>
                  </a:lnTo>
                  <a:lnTo>
                    <a:pt x="1688" y="2258"/>
                  </a:lnTo>
                  <a:lnTo>
                    <a:pt x="1669" y="2260"/>
                  </a:lnTo>
                  <a:lnTo>
                    <a:pt x="110" y="2260"/>
                  </a:lnTo>
                  <a:lnTo>
                    <a:pt x="91" y="2258"/>
                  </a:lnTo>
                  <a:lnTo>
                    <a:pt x="84" y="2257"/>
                  </a:lnTo>
                  <a:lnTo>
                    <a:pt x="66" y="2251"/>
                  </a:lnTo>
                  <a:lnTo>
                    <a:pt x="51" y="2241"/>
                  </a:lnTo>
                  <a:lnTo>
                    <a:pt x="47" y="2238"/>
                  </a:lnTo>
                  <a:lnTo>
                    <a:pt x="33" y="2226"/>
                  </a:lnTo>
                  <a:lnTo>
                    <a:pt x="21" y="2212"/>
                  </a:lnTo>
                  <a:lnTo>
                    <a:pt x="17" y="2208"/>
                  </a:lnTo>
                  <a:lnTo>
                    <a:pt x="8" y="2191"/>
                  </a:lnTo>
                  <a:lnTo>
                    <a:pt x="2" y="2174"/>
                  </a:lnTo>
                  <a:lnTo>
                    <a:pt x="1" y="2167"/>
                  </a:lnTo>
                  <a:lnTo>
                    <a:pt x="0" y="2148"/>
                  </a:lnTo>
                  <a:lnTo>
                    <a:pt x="0" y="109"/>
                  </a:lnTo>
                  <a:lnTo>
                    <a:pt x="1" y="91"/>
                  </a:lnTo>
                  <a:lnTo>
                    <a:pt x="2" y="84"/>
                  </a:lnTo>
                  <a:lnTo>
                    <a:pt x="8" y="66"/>
                  </a:lnTo>
                  <a:lnTo>
                    <a:pt x="17" y="51"/>
                  </a:lnTo>
                  <a:lnTo>
                    <a:pt x="21" y="46"/>
                  </a:lnTo>
                  <a:lnTo>
                    <a:pt x="33" y="32"/>
                  </a:lnTo>
                  <a:lnTo>
                    <a:pt x="47" y="21"/>
                  </a:lnTo>
                  <a:lnTo>
                    <a:pt x="51" y="17"/>
                  </a:lnTo>
                  <a:lnTo>
                    <a:pt x="66" y="8"/>
                  </a:lnTo>
                  <a:lnTo>
                    <a:pt x="84" y="2"/>
                  </a:lnTo>
                  <a:lnTo>
                    <a:pt x="91" y="1"/>
                  </a:lnTo>
                  <a:lnTo>
                    <a:pt x="110"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08" name="Freeform 538"/>
            <p:cNvSpPr>
              <a:spLocks/>
            </p:cNvSpPr>
            <p:nvPr/>
          </p:nvSpPr>
          <p:spPr bwMode="auto">
            <a:xfrm>
              <a:off x="368" y="1735"/>
              <a:ext cx="697" cy="700"/>
            </a:xfrm>
            <a:custGeom>
              <a:avLst/>
              <a:gdLst>
                <a:gd name="T0" fmla="*/ 769 w 1395"/>
                <a:gd name="T1" fmla="*/ 3 h 1400"/>
                <a:gd name="T2" fmla="*/ 906 w 1395"/>
                <a:gd name="T3" fmla="*/ 31 h 1400"/>
                <a:gd name="T4" fmla="*/ 1030 w 1395"/>
                <a:gd name="T5" fmla="*/ 85 h 1400"/>
                <a:gd name="T6" fmla="*/ 1141 w 1395"/>
                <a:gd name="T7" fmla="*/ 159 h 1400"/>
                <a:gd name="T8" fmla="*/ 1236 w 1395"/>
                <a:gd name="T9" fmla="*/ 255 h 1400"/>
                <a:gd name="T10" fmla="*/ 1311 w 1395"/>
                <a:gd name="T11" fmla="*/ 367 h 1400"/>
                <a:gd name="T12" fmla="*/ 1364 w 1395"/>
                <a:gd name="T13" fmla="*/ 492 h 1400"/>
                <a:gd name="T14" fmla="*/ 1392 w 1395"/>
                <a:gd name="T15" fmla="*/ 628 h 1400"/>
                <a:gd name="T16" fmla="*/ 1392 w 1395"/>
                <a:gd name="T17" fmla="*/ 771 h 1400"/>
                <a:gd name="T18" fmla="*/ 1364 w 1395"/>
                <a:gd name="T19" fmla="*/ 908 h 1400"/>
                <a:gd name="T20" fmla="*/ 1311 w 1395"/>
                <a:gd name="T21" fmla="*/ 1034 h 1400"/>
                <a:gd name="T22" fmla="*/ 1236 w 1395"/>
                <a:gd name="T23" fmla="*/ 1146 h 1400"/>
                <a:gd name="T24" fmla="*/ 1141 w 1395"/>
                <a:gd name="T25" fmla="*/ 1240 h 1400"/>
                <a:gd name="T26" fmla="*/ 1030 w 1395"/>
                <a:gd name="T27" fmla="*/ 1316 h 1400"/>
                <a:gd name="T28" fmla="*/ 906 w 1395"/>
                <a:gd name="T29" fmla="*/ 1368 h 1400"/>
                <a:gd name="T30" fmla="*/ 769 w 1395"/>
                <a:gd name="T31" fmla="*/ 1396 h 1400"/>
                <a:gd name="T32" fmla="*/ 627 w 1395"/>
                <a:gd name="T33" fmla="*/ 1396 h 1400"/>
                <a:gd name="T34" fmla="*/ 559 w 1395"/>
                <a:gd name="T35" fmla="*/ 1387 h 1400"/>
                <a:gd name="T36" fmla="*/ 560 w 1395"/>
                <a:gd name="T37" fmla="*/ 1385 h 1400"/>
                <a:gd name="T38" fmla="*/ 564 w 1395"/>
                <a:gd name="T39" fmla="*/ 1377 h 1400"/>
                <a:gd name="T40" fmla="*/ 571 w 1395"/>
                <a:gd name="T41" fmla="*/ 1360 h 1400"/>
                <a:gd name="T42" fmla="*/ 585 w 1395"/>
                <a:gd name="T43" fmla="*/ 1330 h 1400"/>
                <a:gd name="T44" fmla="*/ 606 w 1395"/>
                <a:gd name="T45" fmla="*/ 1284 h 1400"/>
                <a:gd name="T46" fmla="*/ 630 w 1395"/>
                <a:gd name="T47" fmla="*/ 1224 h 1400"/>
                <a:gd name="T48" fmla="*/ 640 w 1395"/>
                <a:gd name="T49" fmla="*/ 1166 h 1400"/>
                <a:gd name="T50" fmla="*/ 634 w 1395"/>
                <a:gd name="T51" fmla="*/ 1111 h 1400"/>
                <a:gd name="T52" fmla="*/ 615 w 1395"/>
                <a:gd name="T53" fmla="*/ 1063 h 1400"/>
                <a:gd name="T54" fmla="*/ 581 w 1395"/>
                <a:gd name="T55" fmla="*/ 1029 h 1400"/>
                <a:gd name="T56" fmla="*/ 533 w 1395"/>
                <a:gd name="T57" fmla="*/ 1009 h 1400"/>
                <a:gd name="T58" fmla="*/ 475 w 1395"/>
                <a:gd name="T59" fmla="*/ 1009 h 1400"/>
                <a:gd name="T60" fmla="*/ 413 w 1395"/>
                <a:gd name="T61" fmla="*/ 1030 h 1400"/>
                <a:gd name="T62" fmla="*/ 359 w 1395"/>
                <a:gd name="T63" fmla="*/ 1072 h 1400"/>
                <a:gd name="T64" fmla="*/ 359 w 1395"/>
                <a:gd name="T65" fmla="*/ 1072 h 1400"/>
                <a:gd name="T66" fmla="*/ 355 w 1395"/>
                <a:gd name="T67" fmla="*/ 1075 h 1400"/>
                <a:gd name="T68" fmla="*/ 348 w 1395"/>
                <a:gd name="T69" fmla="*/ 1083 h 1400"/>
                <a:gd name="T70" fmla="*/ 333 w 1395"/>
                <a:gd name="T71" fmla="*/ 1098 h 1400"/>
                <a:gd name="T72" fmla="*/ 307 w 1395"/>
                <a:gd name="T73" fmla="*/ 1122 h 1400"/>
                <a:gd name="T74" fmla="*/ 271 w 1395"/>
                <a:gd name="T75" fmla="*/ 1159 h 1400"/>
                <a:gd name="T76" fmla="*/ 220 w 1395"/>
                <a:gd name="T77" fmla="*/ 1210 h 1400"/>
                <a:gd name="T78" fmla="*/ 137 w 1395"/>
                <a:gd name="T79" fmla="*/ 1117 h 1400"/>
                <a:gd name="T80" fmla="*/ 73 w 1395"/>
                <a:gd name="T81" fmla="*/ 1010 h 1400"/>
                <a:gd name="T82" fmla="*/ 27 w 1395"/>
                <a:gd name="T83" fmla="*/ 893 h 1400"/>
                <a:gd name="T84" fmla="*/ 4 w 1395"/>
                <a:gd name="T85" fmla="*/ 767 h 1400"/>
                <a:gd name="T86" fmla="*/ 4 w 1395"/>
                <a:gd name="T87" fmla="*/ 628 h 1400"/>
                <a:gd name="T88" fmla="*/ 32 w 1395"/>
                <a:gd name="T89" fmla="*/ 492 h 1400"/>
                <a:gd name="T90" fmla="*/ 84 w 1395"/>
                <a:gd name="T91" fmla="*/ 367 h 1400"/>
                <a:gd name="T92" fmla="*/ 159 w 1395"/>
                <a:gd name="T93" fmla="*/ 255 h 1400"/>
                <a:gd name="T94" fmla="*/ 254 w 1395"/>
                <a:gd name="T95" fmla="*/ 159 h 1400"/>
                <a:gd name="T96" fmla="*/ 366 w 1395"/>
                <a:gd name="T97" fmla="*/ 85 h 1400"/>
                <a:gd name="T98" fmla="*/ 490 w 1395"/>
                <a:gd name="T99" fmla="*/ 31 h 1400"/>
                <a:gd name="T100" fmla="*/ 627 w 1395"/>
                <a:gd name="T101" fmla="*/ 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95" h="1400">
                  <a:moveTo>
                    <a:pt x="698" y="0"/>
                  </a:moveTo>
                  <a:lnTo>
                    <a:pt x="769" y="3"/>
                  </a:lnTo>
                  <a:lnTo>
                    <a:pt x="838" y="14"/>
                  </a:lnTo>
                  <a:lnTo>
                    <a:pt x="906" y="31"/>
                  </a:lnTo>
                  <a:lnTo>
                    <a:pt x="970" y="55"/>
                  </a:lnTo>
                  <a:lnTo>
                    <a:pt x="1030" y="85"/>
                  </a:lnTo>
                  <a:lnTo>
                    <a:pt x="1087" y="120"/>
                  </a:lnTo>
                  <a:lnTo>
                    <a:pt x="1141" y="159"/>
                  </a:lnTo>
                  <a:lnTo>
                    <a:pt x="1191" y="205"/>
                  </a:lnTo>
                  <a:lnTo>
                    <a:pt x="1236" y="255"/>
                  </a:lnTo>
                  <a:lnTo>
                    <a:pt x="1276" y="309"/>
                  </a:lnTo>
                  <a:lnTo>
                    <a:pt x="1311" y="367"/>
                  </a:lnTo>
                  <a:lnTo>
                    <a:pt x="1341" y="428"/>
                  </a:lnTo>
                  <a:lnTo>
                    <a:pt x="1364" y="492"/>
                  </a:lnTo>
                  <a:lnTo>
                    <a:pt x="1381" y="559"/>
                  </a:lnTo>
                  <a:lnTo>
                    <a:pt x="1392" y="628"/>
                  </a:lnTo>
                  <a:lnTo>
                    <a:pt x="1395" y="700"/>
                  </a:lnTo>
                  <a:lnTo>
                    <a:pt x="1392" y="771"/>
                  </a:lnTo>
                  <a:lnTo>
                    <a:pt x="1381" y="841"/>
                  </a:lnTo>
                  <a:lnTo>
                    <a:pt x="1364" y="908"/>
                  </a:lnTo>
                  <a:lnTo>
                    <a:pt x="1341" y="972"/>
                  </a:lnTo>
                  <a:lnTo>
                    <a:pt x="1311" y="1034"/>
                  </a:lnTo>
                  <a:lnTo>
                    <a:pt x="1276" y="1091"/>
                  </a:lnTo>
                  <a:lnTo>
                    <a:pt x="1236" y="1146"/>
                  </a:lnTo>
                  <a:lnTo>
                    <a:pt x="1191" y="1195"/>
                  </a:lnTo>
                  <a:lnTo>
                    <a:pt x="1141" y="1240"/>
                  </a:lnTo>
                  <a:lnTo>
                    <a:pt x="1087" y="1281"/>
                  </a:lnTo>
                  <a:lnTo>
                    <a:pt x="1030" y="1316"/>
                  </a:lnTo>
                  <a:lnTo>
                    <a:pt x="970" y="1345"/>
                  </a:lnTo>
                  <a:lnTo>
                    <a:pt x="906" y="1368"/>
                  </a:lnTo>
                  <a:lnTo>
                    <a:pt x="838" y="1386"/>
                  </a:lnTo>
                  <a:lnTo>
                    <a:pt x="769" y="1396"/>
                  </a:lnTo>
                  <a:lnTo>
                    <a:pt x="698" y="1400"/>
                  </a:lnTo>
                  <a:lnTo>
                    <a:pt x="627" y="1396"/>
                  </a:lnTo>
                  <a:lnTo>
                    <a:pt x="559" y="1387"/>
                  </a:lnTo>
                  <a:lnTo>
                    <a:pt x="559" y="1387"/>
                  </a:lnTo>
                  <a:lnTo>
                    <a:pt x="559" y="1386"/>
                  </a:lnTo>
                  <a:lnTo>
                    <a:pt x="560" y="1385"/>
                  </a:lnTo>
                  <a:lnTo>
                    <a:pt x="561" y="1381"/>
                  </a:lnTo>
                  <a:lnTo>
                    <a:pt x="564" y="1377"/>
                  </a:lnTo>
                  <a:lnTo>
                    <a:pt x="566" y="1370"/>
                  </a:lnTo>
                  <a:lnTo>
                    <a:pt x="571" y="1360"/>
                  </a:lnTo>
                  <a:lnTo>
                    <a:pt x="577" y="1347"/>
                  </a:lnTo>
                  <a:lnTo>
                    <a:pt x="585" y="1330"/>
                  </a:lnTo>
                  <a:lnTo>
                    <a:pt x="594" y="1309"/>
                  </a:lnTo>
                  <a:lnTo>
                    <a:pt x="606" y="1284"/>
                  </a:lnTo>
                  <a:lnTo>
                    <a:pt x="619" y="1253"/>
                  </a:lnTo>
                  <a:lnTo>
                    <a:pt x="630" y="1224"/>
                  </a:lnTo>
                  <a:lnTo>
                    <a:pt x="637" y="1195"/>
                  </a:lnTo>
                  <a:lnTo>
                    <a:pt x="640" y="1166"/>
                  </a:lnTo>
                  <a:lnTo>
                    <a:pt x="638" y="1138"/>
                  </a:lnTo>
                  <a:lnTo>
                    <a:pt x="634" y="1111"/>
                  </a:lnTo>
                  <a:lnTo>
                    <a:pt x="627" y="1086"/>
                  </a:lnTo>
                  <a:lnTo>
                    <a:pt x="615" y="1063"/>
                  </a:lnTo>
                  <a:lnTo>
                    <a:pt x="600" y="1044"/>
                  </a:lnTo>
                  <a:lnTo>
                    <a:pt x="581" y="1029"/>
                  </a:lnTo>
                  <a:lnTo>
                    <a:pt x="559" y="1016"/>
                  </a:lnTo>
                  <a:lnTo>
                    <a:pt x="533" y="1009"/>
                  </a:lnTo>
                  <a:lnTo>
                    <a:pt x="505" y="1006"/>
                  </a:lnTo>
                  <a:lnTo>
                    <a:pt x="475" y="1009"/>
                  </a:lnTo>
                  <a:lnTo>
                    <a:pt x="444" y="1017"/>
                  </a:lnTo>
                  <a:lnTo>
                    <a:pt x="413" y="1030"/>
                  </a:lnTo>
                  <a:lnTo>
                    <a:pt x="384" y="1049"/>
                  </a:lnTo>
                  <a:lnTo>
                    <a:pt x="359" y="1072"/>
                  </a:lnTo>
                  <a:lnTo>
                    <a:pt x="359" y="1072"/>
                  </a:lnTo>
                  <a:lnTo>
                    <a:pt x="359" y="1072"/>
                  </a:lnTo>
                  <a:lnTo>
                    <a:pt x="357" y="1073"/>
                  </a:lnTo>
                  <a:lnTo>
                    <a:pt x="355" y="1075"/>
                  </a:lnTo>
                  <a:lnTo>
                    <a:pt x="352" y="1078"/>
                  </a:lnTo>
                  <a:lnTo>
                    <a:pt x="348" y="1083"/>
                  </a:lnTo>
                  <a:lnTo>
                    <a:pt x="341" y="1089"/>
                  </a:lnTo>
                  <a:lnTo>
                    <a:pt x="333" y="1098"/>
                  </a:lnTo>
                  <a:lnTo>
                    <a:pt x="321" y="1108"/>
                  </a:lnTo>
                  <a:lnTo>
                    <a:pt x="307" y="1122"/>
                  </a:lnTo>
                  <a:lnTo>
                    <a:pt x="291" y="1139"/>
                  </a:lnTo>
                  <a:lnTo>
                    <a:pt x="271" y="1159"/>
                  </a:lnTo>
                  <a:lnTo>
                    <a:pt x="247" y="1183"/>
                  </a:lnTo>
                  <a:lnTo>
                    <a:pt x="220" y="1210"/>
                  </a:lnTo>
                  <a:lnTo>
                    <a:pt x="177" y="1166"/>
                  </a:lnTo>
                  <a:lnTo>
                    <a:pt x="137" y="1117"/>
                  </a:lnTo>
                  <a:lnTo>
                    <a:pt x="102" y="1065"/>
                  </a:lnTo>
                  <a:lnTo>
                    <a:pt x="73" y="1010"/>
                  </a:lnTo>
                  <a:lnTo>
                    <a:pt x="47" y="953"/>
                  </a:lnTo>
                  <a:lnTo>
                    <a:pt x="27" y="893"/>
                  </a:lnTo>
                  <a:lnTo>
                    <a:pt x="12" y="831"/>
                  </a:lnTo>
                  <a:lnTo>
                    <a:pt x="4" y="767"/>
                  </a:lnTo>
                  <a:lnTo>
                    <a:pt x="0" y="700"/>
                  </a:lnTo>
                  <a:lnTo>
                    <a:pt x="4" y="628"/>
                  </a:lnTo>
                  <a:lnTo>
                    <a:pt x="14" y="559"/>
                  </a:lnTo>
                  <a:lnTo>
                    <a:pt x="32" y="492"/>
                  </a:lnTo>
                  <a:lnTo>
                    <a:pt x="55" y="428"/>
                  </a:lnTo>
                  <a:lnTo>
                    <a:pt x="84" y="367"/>
                  </a:lnTo>
                  <a:lnTo>
                    <a:pt x="119" y="309"/>
                  </a:lnTo>
                  <a:lnTo>
                    <a:pt x="159" y="255"/>
                  </a:lnTo>
                  <a:lnTo>
                    <a:pt x="205" y="205"/>
                  </a:lnTo>
                  <a:lnTo>
                    <a:pt x="254" y="159"/>
                  </a:lnTo>
                  <a:lnTo>
                    <a:pt x="307" y="120"/>
                  </a:lnTo>
                  <a:lnTo>
                    <a:pt x="366" y="85"/>
                  </a:lnTo>
                  <a:lnTo>
                    <a:pt x="426" y="55"/>
                  </a:lnTo>
                  <a:lnTo>
                    <a:pt x="490" y="31"/>
                  </a:lnTo>
                  <a:lnTo>
                    <a:pt x="557" y="14"/>
                  </a:lnTo>
                  <a:lnTo>
                    <a:pt x="627" y="3"/>
                  </a:lnTo>
                  <a:lnTo>
                    <a:pt x="698" y="0"/>
                  </a:lnTo>
                  <a:close/>
                </a:path>
              </a:pathLst>
            </a:custGeom>
            <a:solidFill>
              <a:srgbClr val="000094"/>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09" name="Freeform 539"/>
            <p:cNvSpPr>
              <a:spLocks noEditPoints="1"/>
            </p:cNvSpPr>
            <p:nvPr/>
          </p:nvSpPr>
          <p:spPr bwMode="auto">
            <a:xfrm>
              <a:off x="360" y="1728"/>
              <a:ext cx="713" cy="716"/>
            </a:xfrm>
            <a:custGeom>
              <a:avLst/>
              <a:gdLst>
                <a:gd name="T0" fmla="*/ 511 w 1427"/>
                <a:gd name="T1" fmla="*/ 61 h 1431"/>
                <a:gd name="T2" fmla="*/ 329 w 1427"/>
                <a:gd name="T3" fmla="*/ 149 h 1431"/>
                <a:gd name="T4" fmla="*/ 208 w 1427"/>
                <a:gd name="T5" fmla="*/ 255 h 1431"/>
                <a:gd name="T6" fmla="*/ 115 w 1427"/>
                <a:gd name="T7" fmla="*/ 388 h 1431"/>
                <a:gd name="T8" fmla="*/ 45 w 1427"/>
                <a:gd name="T9" fmla="*/ 580 h 1431"/>
                <a:gd name="T10" fmla="*/ 35 w 1427"/>
                <a:gd name="T11" fmla="*/ 790 h 1431"/>
                <a:gd name="T12" fmla="*/ 89 w 1427"/>
                <a:gd name="T13" fmla="*/ 991 h 1431"/>
                <a:gd name="T14" fmla="*/ 175 w 1427"/>
                <a:gd name="T15" fmla="*/ 1136 h 1431"/>
                <a:gd name="T16" fmla="*/ 288 w 1427"/>
                <a:gd name="T17" fmla="*/ 1150 h 1431"/>
                <a:gd name="T18" fmla="*/ 363 w 1427"/>
                <a:gd name="T19" fmla="*/ 1077 h 1431"/>
                <a:gd name="T20" fmla="*/ 456 w 1427"/>
                <a:gd name="T21" fmla="*/ 1016 h 1431"/>
                <a:gd name="T22" fmla="*/ 548 w 1427"/>
                <a:gd name="T23" fmla="*/ 1008 h 1431"/>
                <a:gd name="T24" fmla="*/ 628 w 1427"/>
                <a:gd name="T25" fmla="*/ 1051 h 1431"/>
                <a:gd name="T26" fmla="*/ 670 w 1427"/>
                <a:gd name="T27" fmla="*/ 1154 h 1431"/>
                <a:gd name="T28" fmla="*/ 655 w 1427"/>
                <a:gd name="T29" fmla="*/ 1259 h 1431"/>
                <a:gd name="T30" fmla="*/ 608 w 1427"/>
                <a:gd name="T31" fmla="*/ 1365 h 1431"/>
                <a:gd name="T32" fmla="*/ 677 w 1427"/>
                <a:gd name="T33" fmla="*/ 1399 h 1431"/>
                <a:gd name="T34" fmla="*/ 881 w 1427"/>
                <a:gd name="T35" fmla="*/ 1379 h 1431"/>
                <a:gd name="T36" fmla="*/ 1068 w 1427"/>
                <a:gd name="T37" fmla="*/ 1299 h 1431"/>
                <a:gd name="T38" fmla="*/ 1195 w 1427"/>
                <a:gd name="T39" fmla="*/ 1199 h 1431"/>
                <a:gd name="T40" fmla="*/ 1295 w 1427"/>
                <a:gd name="T41" fmla="*/ 1071 h 1431"/>
                <a:gd name="T42" fmla="*/ 1374 w 1427"/>
                <a:gd name="T43" fmla="*/ 883 h 1431"/>
                <a:gd name="T44" fmla="*/ 1394 w 1427"/>
                <a:gd name="T45" fmla="*/ 679 h 1431"/>
                <a:gd name="T46" fmla="*/ 1365 w 1427"/>
                <a:gd name="T47" fmla="*/ 514 h 1431"/>
                <a:gd name="T48" fmla="*/ 1276 w 1427"/>
                <a:gd name="T49" fmla="*/ 330 h 1431"/>
                <a:gd name="T50" fmla="*/ 1146 w 1427"/>
                <a:gd name="T51" fmla="*/ 186 h 1431"/>
                <a:gd name="T52" fmla="*/ 978 w 1427"/>
                <a:gd name="T53" fmla="*/ 85 h 1431"/>
                <a:gd name="T54" fmla="*/ 749 w 1427"/>
                <a:gd name="T55" fmla="*/ 31 h 1431"/>
                <a:gd name="T56" fmla="*/ 860 w 1427"/>
                <a:gd name="T57" fmla="*/ 15 h 1431"/>
                <a:gd name="T58" fmla="*/ 1109 w 1427"/>
                <a:gd name="T59" fmla="*/ 120 h 1431"/>
                <a:gd name="T60" fmla="*/ 1262 w 1427"/>
                <a:gd name="T61" fmla="*/ 258 h 1431"/>
                <a:gd name="T62" fmla="*/ 1357 w 1427"/>
                <a:gd name="T63" fmla="*/ 405 h 1431"/>
                <a:gd name="T64" fmla="*/ 1412 w 1427"/>
                <a:gd name="T65" fmla="*/ 574 h 1431"/>
                <a:gd name="T66" fmla="*/ 1419 w 1427"/>
                <a:gd name="T67" fmla="*/ 821 h 1431"/>
                <a:gd name="T68" fmla="*/ 1357 w 1427"/>
                <a:gd name="T69" fmla="*/ 1024 h 1431"/>
                <a:gd name="T70" fmla="*/ 1262 w 1427"/>
                <a:gd name="T71" fmla="*/ 1171 h 1431"/>
                <a:gd name="T72" fmla="*/ 1114 w 1427"/>
                <a:gd name="T73" fmla="*/ 1306 h 1431"/>
                <a:gd name="T74" fmla="*/ 959 w 1427"/>
                <a:gd name="T75" fmla="*/ 1387 h 1431"/>
                <a:gd name="T76" fmla="*/ 749 w 1427"/>
                <a:gd name="T77" fmla="*/ 1430 h 1431"/>
                <a:gd name="T78" fmla="*/ 551 w 1427"/>
                <a:gd name="T79" fmla="*/ 1414 h 1431"/>
                <a:gd name="T80" fmla="*/ 567 w 1427"/>
                <a:gd name="T81" fmla="*/ 1379 h 1431"/>
                <a:gd name="T82" fmla="*/ 600 w 1427"/>
                <a:gd name="T83" fmla="*/ 1305 h 1431"/>
                <a:gd name="T84" fmla="*/ 635 w 1427"/>
                <a:gd name="T85" fmla="*/ 1212 h 1431"/>
                <a:gd name="T86" fmla="*/ 618 w 1427"/>
                <a:gd name="T87" fmla="*/ 1090 h 1431"/>
                <a:gd name="T88" fmla="*/ 573 w 1427"/>
                <a:gd name="T89" fmla="*/ 1049 h 1431"/>
                <a:gd name="T90" fmla="*/ 485 w 1427"/>
                <a:gd name="T91" fmla="*/ 1041 h 1431"/>
                <a:gd name="T92" fmla="*/ 385 w 1427"/>
                <a:gd name="T93" fmla="*/ 1099 h 1431"/>
                <a:gd name="T94" fmla="*/ 311 w 1427"/>
                <a:gd name="T95" fmla="*/ 1172 h 1431"/>
                <a:gd name="T96" fmla="*/ 175 w 1427"/>
                <a:gd name="T97" fmla="*/ 1185 h 1431"/>
                <a:gd name="T98" fmla="*/ 75 w 1427"/>
                <a:gd name="T99" fmla="*/ 1036 h 1431"/>
                <a:gd name="T100" fmla="*/ 15 w 1427"/>
                <a:gd name="T101" fmla="*/ 861 h 1431"/>
                <a:gd name="T102" fmla="*/ 7 w 1427"/>
                <a:gd name="T103" fmla="*/ 608 h 1431"/>
                <a:gd name="T104" fmla="*/ 55 w 1427"/>
                <a:gd name="T105" fmla="*/ 437 h 1431"/>
                <a:gd name="T106" fmla="*/ 143 w 1427"/>
                <a:gd name="T107" fmla="*/ 285 h 1431"/>
                <a:gd name="T108" fmla="*/ 284 w 1427"/>
                <a:gd name="T109" fmla="*/ 143 h 1431"/>
                <a:gd name="T110" fmla="*/ 434 w 1427"/>
                <a:gd name="T111" fmla="*/ 56 h 1431"/>
                <a:gd name="T112" fmla="*/ 677 w 1427"/>
                <a:gd name="T11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7" h="1431">
                  <a:moveTo>
                    <a:pt x="677" y="31"/>
                  </a:moveTo>
                  <a:lnTo>
                    <a:pt x="607" y="38"/>
                  </a:lnTo>
                  <a:lnTo>
                    <a:pt x="579" y="44"/>
                  </a:lnTo>
                  <a:lnTo>
                    <a:pt x="579" y="44"/>
                  </a:lnTo>
                  <a:lnTo>
                    <a:pt x="545" y="51"/>
                  </a:lnTo>
                  <a:lnTo>
                    <a:pt x="511" y="61"/>
                  </a:lnTo>
                  <a:lnTo>
                    <a:pt x="480" y="72"/>
                  </a:lnTo>
                  <a:lnTo>
                    <a:pt x="447" y="85"/>
                  </a:lnTo>
                  <a:lnTo>
                    <a:pt x="417" y="99"/>
                  </a:lnTo>
                  <a:lnTo>
                    <a:pt x="386" y="114"/>
                  </a:lnTo>
                  <a:lnTo>
                    <a:pt x="357" y="131"/>
                  </a:lnTo>
                  <a:lnTo>
                    <a:pt x="329" y="149"/>
                  </a:lnTo>
                  <a:lnTo>
                    <a:pt x="329" y="149"/>
                  </a:lnTo>
                  <a:lnTo>
                    <a:pt x="306" y="165"/>
                  </a:lnTo>
                  <a:lnTo>
                    <a:pt x="280" y="186"/>
                  </a:lnTo>
                  <a:lnTo>
                    <a:pt x="255" y="208"/>
                  </a:lnTo>
                  <a:lnTo>
                    <a:pt x="230" y="232"/>
                  </a:lnTo>
                  <a:lnTo>
                    <a:pt x="208" y="255"/>
                  </a:lnTo>
                  <a:lnTo>
                    <a:pt x="186" y="281"/>
                  </a:lnTo>
                  <a:lnTo>
                    <a:pt x="165" y="307"/>
                  </a:lnTo>
                  <a:lnTo>
                    <a:pt x="148" y="330"/>
                  </a:lnTo>
                  <a:lnTo>
                    <a:pt x="148" y="330"/>
                  </a:lnTo>
                  <a:lnTo>
                    <a:pt x="131" y="359"/>
                  </a:lnTo>
                  <a:lnTo>
                    <a:pt x="115" y="388"/>
                  </a:lnTo>
                  <a:lnTo>
                    <a:pt x="98" y="418"/>
                  </a:lnTo>
                  <a:lnTo>
                    <a:pt x="84" y="450"/>
                  </a:lnTo>
                  <a:lnTo>
                    <a:pt x="73" y="481"/>
                  </a:lnTo>
                  <a:lnTo>
                    <a:pt x="61" y="514"/>
                  </a:lnTo>
                  <a:lnTo>
                    <a:pt x="52" y="546"/>
                  </a:lnTo>
                  <a:lnTo>
                    <a:pt x="45" y="580"/>
                  </a:lnTo>
                  <a:lnTo>
                    <a:pt x="45" y="580"/>
                  </a:lnTo>
                  <a:lnTo>
                    <a:pt x="39" y="608"/>
                  </a:lnTo>
                  <a:lnTo>
                    <a:pt x="35" y="644"/>
                  </a:lnTo>
                  <a:lnTo>
                    <a:pt x="32" y="679"/>
                  </a:lnTo>
                  <a:lnTo>
                    <a:pt x="32" y="753"/>
                  </a:lnTo>
                  <a:lnTo>
                    <a:pt x="35" y="790"/>
                  </a:lnTo>
                  <a:lnTo>
                    <a:pt x="40" y="826"/>
                  </a:lnTo>
                  <a:lnTo>
                    <a:pt x="46" y="855"/>
                  </a:lnTo>
                  <a:lnTo>
                    <a:pt x="54" y="890"/>
                  </a:lnTo>
                  <a:lnTo>
                    <a:pt x="63" y="924"/>
                  </a:lnTo>
                  <a:lnTo>
                    <a:pt x="76" y="958"/>
                  </a:lnTo>
                  <a:lnTo>
                    <a:pt x="89" y="991"/>
                  </a:lnTo>
                  <a:lnTo>
                    <a:pt x="104" y="1023"/>
                  </a:lnTo>
                  <a:lnTo>
                    <a:pt x="120" y="1053"/>
                  </a:lnTo>
                  <a:lnTo>
                    <a:pt x="139" y="1084"/>
                  </a:lnTo>
                  <a:lnTo>
                    <a:pt x="139" y="1084"/>
                  </a:lnTo>
                  <a:lnTo>
                    <a:pt x="154" y="1108"/>
                  </a:lnTo>
                  <a:lnTo>
                    <a:pt x="175" y="1136"/>
                  </a:lnTo>
                  <a:lnTo>
                    <a:pt x="197" y="1163"/>
                  </a:lnTo>
                  <a:lnTo>
                    <a:pt x="221" y="1189"/>
                  </a:lnTo>
                  <a:lnTo>
                    <a:pt x="236" y="1203"/>
                  </a:lnTo>
                  <a:lnTo>
                    <a:pt x="248" y="1190"/>
                  </a:lnTo>
                  <a:lnTo>
                    <a:pt x="270" y="1169"/>
                  </a:lnTo>
                  <a:lnTo>
                    <a:pt x="288" y="1150"/>
                  </a:lnTo>
                  <a:lnTo>
                    <a:pt x="304" y="1134"/>
                  </a:lnTo>
                  <a:lnTo>
                    <a:pt x="318" y="1121"/>
                  </a:lnTo>
                  <a:lnTo>
                    <a:pt x="328" y="1109"/>
                  </a:lnTo>
                  <a:lnTo>
                    <a:pt x="337" y="1101"/>
                  </a:lnTo>
                  <a:lnTo>
                    <a:pt x="362" y="1077"/>
                  </a:lnTo>
                  <a:lnTo>
                    <a:pt x="363" y="1077"/>
                  </a:lnTo>
                  <a:lnTo>
                    <a:pt x="378" y="1062"/>
                  </a:lnTo>
                  <a:lnTo>
                    <a:pt x="396" y="1048"/>
                  </a:lnTo>
                  <a:lnTo>
                    <a:pt x="400" y="1044"/>
                  </a:lnTo>
                  <a:lnTo>
                    <a:pt x="418" y="1034"/>
                  </a:lnTo>
                  <a:lnTo>
                    <a:pt x="436" y="1024"/>
                  </a:lnTo>
                  <a:lnTo>
                    <a:pt x="456" y="1016"/>
                  </a:lnTo>
                  <a:lnTo>
                    <a:pt x="475" y="1010"/>
                  </a:lnTo>
                  <a:lnTo>
                    <a:pt x="482" y="1009"/>
                  </a:lnTo>
                  <a:lnTo>
                    <a:pt x="501" y="1007"/>
                  </a:lnTo>
                  <a:lnTo>
                    <a:pt x="520" y="1006"/>
                  </a:lnTo>
                  <a:lnTo>
                    <a:pt x="541" y="1007"/>
                  </a:lnTo>
                  <a:lnTo>
                    <a:pt x="548" y="1008"/>
                  </a:lnTo>
                  <a:lnTo>
                    <a:pt x="568" y="1013"/>
                  </a:lnTo>
                  <a:lnTo>
                    <a:pt x="586" y="1020"/>
                  </a:lnTo>
                  <a:lnTo>
                    <a:pt x="590" y="1023"/>
                  </a:lnTo>
                  <a:lnTo>
                    <a:pt x="606" y="1031"/>
                  </a:lnTo>
                  <a:lnTo>
                    <a:pt x="618" y="1041"/>
                  </a:lnTo>
                  <a:lnTo>
                    <a:pt x="628" y="1051"/>
                  </a:lnTo>
                  <a:lnTo>
                    <a:pt x="644" y="1072"/>
                  </a:lnTo>
                  <a:lnTo>
                    <a:pt x="648" y="1077"/>
                  </a:lnTo>
                  <a:lnTo>
                    <a:pt x="659" y="1104"/>
                  </a:lnTo>
                  <a:lnTo>
                    <a:pt x="666" y="1133"/>
                  </a:lnTo>
                  <a:lnTo>
                    <a:pt x="667" y="1139"/>
                  </a:lnTo>
                  <a:lnTo>
                    <a:pt x="670" y="1154"/>
                  </a:lnTo>
                  <a:lnTo>
                    <a:pt x="670" y="1186"/>
                  </a:lnTo>
                  <a:lnTo>
                    <a:pt x="669" y="1203"/>
                  </a:lnTo>
                  <a:lnTo>
                    <a:pt x="665" y="1219"/>
                  </a:lnTo>
                  <a:lnTo>
                    <a:pt x="664" y="1225"/>
                  </a:lnTo>
                  <a:lnTo>
                    <a:pt x="660" y="1241"/>
                  </a:lnTo>
                  <a:lnTo>
                    <a:pt x="655" y="1259"/>
                  </a:lnTo>
                  <a:lnTo>
                    <a:pt x="648" y="1275"/>
                  </a:lnTo>
                  <a:lnTo>
                    <a:pt x="638" y="1298"/>
                  </a:lnTo>
                  <a:lnTo>
                    <a:pt x="629" y="1318"/>
                  </a:lnTo>
                  <a:lnTo>
                    <a:pt x="621" y="1337"/>
                  </a:lnTo>
                  <a:lnTo>
                    <a:pt x="614" y="1352"/>
                  </a:lnTo>
                  <a:lnTo>
                    <a:pt x="608" y="1365"/>
                  </a:lnTo>
                  <a:lnTo>
                    <a:pt x="603" y="1375"/>
                  </a:lnTo>
                  <a:lnTo>
                    <a:pt x="600" y="1385"/>
                  </a:lnTo>
                  <a:lnTo>
                    <a:pt x="597" y="1390"/>
                  </a:lnTo>
                  <a:lnTo>
                    <a:pt x="608" y="1392"/>
                  </a:lnTo>
                  <a:lnTo>
                    <a:pt x="642" y="1396"/>
                  </a:lnTo>
                  <a:lnTo>
                    <a:pt x="677" y="1399"/>
                  </a:lnTo>
                  <a:lnTo>
                    <a:pt x="713" y="1400"/>
                  </a:lnTo>
                  <a:lnTo>
                    <a:pt x="749" y="1399"/>
                  </a:lnTo>
                  <a:lnTo>
                    <a:pt x="819" y="1392"/>
                  </a:lnTo>
                  <a:lnTo>
                    <a:pt x="847" y="1386"/>
                  </a:lnTo>
                  <a:lnTo>
                    <a:pt x="847" y="1386"/>
                  </a:lnTo>
                  <a:lnTo>
                    <a:pt x="881" y="1379"/>
                  </a:lnTo>
                  <a:lnTo>
                    <a:pt x="914" y="1369"/>
                  </a:lnTo>
                  <a:lnTo>
                    <a:pt x="946" y="1358"/>
                  </a:lnTo>
                  <a:lnTo>
                    <a:pt x="978" y="1345"/>
                  </a:lnTo>
                  <a:lnTo>
                    <a:pt x="1009" y="1331"/>
                  </a:lnTo>
                  <a:lnTo>
                    <a:pt x="1038" y="1316"/>
                  </a:lnTo>
                  <a:lnTo>
                    <a:pt x="1068" y="1299"/>
                  </a:lnTo>
                  <a:lnTo>
                    <a:pt x="1097" y="1281"/>
                  </a:lnTo>
                  <a:lnTo>
                    <a:pt x="1097" y="1281"/>
                  </a:lnTo>
                  <a:lnTo>
                    <a:pt x="1119" y="1264"/>
                  </a:lnTo>
                  <a:lnTo>
                    <a:pt x="1146" y="1243"/>
                  </a:lnTo>
                  <a:lnTo>
                    <a:pt x="1171" y="1223"/>
                  </a:lnTo>
                  <a:lnTo>
                    <a:pt x="1195" y="1199"/>
                  </a:lnTo>
                  <a:lnTo>
                    <a:pt x="1218" y="1175"/>
                  </a:lnTo>
                  <a:lnTo>
                    <a:pt x="1240" y="1149"/>
                  </a:lnTo>
                  <a:lnTo>
                    <a:pt x="1261" y="1122"/>
                  </a:lnTo>
                  <a:lnTo>
                    <a:pt x="1276" y="1100"/>
                  </a:lnTo>
                  <a:lnTo>
                    <a:pt x="1276" y="1100"/>
                  </a:lnTo>
                  <a:lnTo>
                    <a:pt x="1295" y="1071"/>
                  </a:lnTo>
                  <a:lnTo>
                    <a:pt x="1311" y="1042"/>
                  </a:lnTo>
                  <a:lnTo>
                    <a:pt x="1328" y="1011"/>
                  </a:lnTo>
                  <a:lnTo>
                    <a:pt x="1342" y="981"/>
                  </a:lnTo>
                  <a:lnTo>
                    <a:pt x="1353" y="950"/>
                  </a:lnTo>
                  <a:lnTo>
                    <a:pt x="1365" y="917"/>
                  </a:lnTo>
                  <a:lnTo>
                    <a:pt x="1374" y="883"/>
                  </a:lnTo>
                  <a:lnTo>
                    <a:pt x="1381" y="849"/>
                  </a:lnTo>
                  <a:lnTo>
                    <a:pt x="1381" y="849"/>
                  </a:lnTo>
                  <a:lnTo>
                    <a:pt x="1387" y="821"/>
                  </a:lnTo>
                  <a:lnTo>
                    <a:pt x="1394" y="752"/>
                  </a:lnTo>
                  <a:lnTo>
                    <a:pt x="1395" y="715"/>
                  </a:lnTo>
                  <a:lnTo>
                    <a:pt x="1394" y="679"/>
                  </a:lnTo>
                  <a:lnTo>
                    <a:pt x="1391" y="644"/>
                  </a:lnTo>
                  <a:lnTo>
                    <a:pt x="1387" y="608"/>
                  </a:lnTo>
                  <a:lnTo>
                    <a:pt x="1381" y="580"/>
                  </a:lnTo>
                  <a:lnTo>
                    <a:pt x="1381" y="580"/>
                  </a:lnTo>
                  <a:lnTo>
                    <a:pt x="1374" y="546"/>
                  </a:lnTo>
                  <a:lnTo>
                    <a:pt x="1365" y="514"/>
                  </a:lnTo>
                  <a:lnTo>
                    <a:pt x="1353" y="481"/>
                  </a:lnTo>
                  <a:lnTo>
                    <a:pt x="1342" y="450"/>
                  </a:lnTo>
                  <a:lnTo>
                    <a:pt x="1328" y="418"/>
                  </a:lnTo>
                  <a:lnTo>
                    <a:pt x="1311" y="388"/>
                  </a:lnTo>
                  <a:lnTo>
                    <a:pt x="1295" y="359"/>
                  </a:lnTo>
                  <a:lnTo>
                    <a:pt x="1276" y="330"/>
                  </a:lnTo>
                  <a:lnTo>
                    <a:pt x="1276" y="330"/>
                  </a:lnTo>
                  <a:lnTo>
                    <a:pt x="1261" y="307"/>
                  </a:lnTo>
                  <a:lnTo>
                    <a:pt x="1240" y="281"/>
                  </a:lnTo>
                  <a:lnTo>
                    <a:pt x="1218" y="255"/>
                  </a:lnTo>
                  <a:lnTo>
                    <a:pt x="1171" y="208"/>
                  </a:lnTo>
                  <a:lnTo>
                    <a:pt x="1146" y="186"/>
                  </a:lnTo>
                  <a:lnTo>
                    <a:pt x="1119" y="165"/>
                  </a:lnTo>
                  <a:lnTo>
                    <a:pt x="1097" y="149"/>
                  </a:lnTo>
                  <a:lnTo>
                    <a:pt x="1097" y="149"/>
                  </a:lnTo>
                  <a:lnTo>
                    <a:pt x="1038" y="114"/>
                  </a:lnTo>
                  <a:lnTo>
                    <a:pt x="1009" y="99"/>
                  </a:lnTo>
                  <a:lnTo>
                    <a:pt x="978" y="85"/>
                  </a:lnTo>
                  <a:lnTo>
                    <a:pt x="946" y="72"/>
                  </a:lnTo>
                  <a:lnTo>
                    <a:pt x="881" y="51"/>
                  </a:lnTo>
                  <a:lnTo>
                    <a:pt x="847" y="44"/>
                  </a:lnTo>
                  <a:lnTo>
                    <a:pt x="847" y="44"/>
                  </a:lnTo>
                  <a:lnTo>
                    <a:pt x="819" y="38"/>
                  </a:lnTo>
                  <a:lnTo>
                    <a:pt x="749" y="31"/>
                  </a:lnTo>
                  <a:lnTo>
                    <a:pt x="677" y="31"/>
                  </a:lnTo>
                  <a:close/>
                  <a:moveTo>
                    <a:pt x="677" y="0"/>
                  </a:moveTo>
                  <a:lnTo>
                    <a:pt x="749" y="0"/>
                  </a:lnTo>
                  <a:lnTo>
                    <a:pt x="819" y="7"/>
                  </a:lnTo>
                  <a:lnTo>
                    <a:pt x="853" y="14"/>
                  </a:lnTo>
                  <a:lnTo>
                    <a:pt x="860" y="15"/>
                  </a:lnTo>
                  <a:lnTo>
                    <a:pt x="894" y="22"/>
                  </a:lnTo>
                  <a:lnTo>
                    <a:pt x="959" y="43"/>
                  </a:lnTo>
                  <a:lnTo>
                    <a:pt x="991" y="56"/>
                  </a:lnTo>
                  <a:lnTo>
                    <a:pt x="1022" y="70"/>
                  </a:lnTo>
                  <a:lnTo>
                    <a:pt x="1051" y="85"/>
                  </a:lnTo>
                  <a:lnTo>
                    <a:pt x="1109" y="120"/>
                  </a:lnTo>
                  <a:lnTo>
                    <a:pt x="1114" y="123"/>
                  </a:lnTo>
                  <a:lnTo>
                    <a:pt x="1141" y="143"/>
                  </a:lnTo>
                  <a:lnTo>
                    <a:pt x="1168" y="164"/>
                  </a:lnTo>
                  <a:lnTo>
                    <a:pt x="1193" y="186"/>
                  </a:lnTo>
                  <a:lnTo>
                    <a:pt x="1240" y="233"/>
                  </a:lnTo>
                  <a:lnTo>
                    <a:pt x="1262" y="258"/>
                  </a:lnTo>
                  <a:lnTo>
                    <a:pt x="1283" y="285"/>
                  </a:lnTo>
                  <a:lnTo>
                    <a:pt x="1302" y="312"/>
                  </a:lnTo>
                  <a:lnTo>
                    <a:pt x="1305" y="317"/>
                  </a:lnTo>
                  <a:lnTo>
                    <a:pt x="1324" y="346"/>
                  </a:lnTo>
                  <a:lnTo>
                    <a:pt x="1340" y="375"/>
                  </a:lnTo>
                  <a:lnTo>
                    <a:pt x="1357" y="405"/>
                  </a:lnTo>
                  <a:lnTo>
                    <a:pt x="1371" y="437"/>
                  </a:lnTo>
                  <a:lnTo>
                    <a:pt x="1382" y="468"/>
                  </a:lnTo>
                  <a:lnTo>
                    <a:pt x="1394" y="501"/>
                  </a:lnTo>
                  <a:lnTo>
                    <a:pt x="1403" y="534"/>
                  </a:lnTo>
                  <a:lnTo>
                    <a:pt x="1410" y="567"/>
                  </a:lnTo>
                  <a:lnTo>
                    <a:pt x="1412" y="574"/>
                  </a:lnTo>
                  <a:lnTo>
                    <a:pt x="1419" y="608"/>
                  </a:lnTo>
                  <a:lnTo>
                    <a:pt x="1422" y="644"/>
                  </a:lnTo>
                  <a:lnTo>
                    <a:pt x="1426" y="679"/>
                  </a:lnTo>
                  <a:lnTo>
                    <a:pt x="1427" y="715"/>
                  </a:lnTo>
                  <a:lnTo>
                    <a:pt x="1426" y="752"/>
                  </a:lnTo>
                  <a:lnTo>
                    <a:pt x="1419" y="821"/>
                  </a:lnTo>
                  <a:lnTo>
                    <a:pt x="1410" y="862"/>
                  </a:lnTo>
                  <a:lnTo>
                    <a:pt x="1403" y="896"/>
                  </a:lnTo>
                  <a:lnTo>
                    <a:pt x="1394" y="930"/>
                  </a:lnTo>
                  <a:lnTo>
                    <a:pt x="1382" y="963"/>
                  </a:lnTo>
                  <a:lnTo>
                    <a:pt x="1371" y="994"/>
                  </a:lnTo>
                  <a:lnTo>
                    <a:pt x="1357" y="1024"/>
                  </a:lnTo>
                  <a:lnTo>
                    <a:pt x="1340" y="1055"/>
                  </a:lnTo>
                  <a:lnTo>
                    <a:pt x="1324" y="1084"/>
                  </a:lnTo>
                  <a:lnTo>
                    <a:pt x="1305" y="1113"/>
                  </a:lnTo>
                  <a:lnTo>
                    <a:pt x="1302" y="1118"/>
                  </a:lnTo>
                  <a:lnTo>
                    <a:pt x="1283" y="1144"/>
                  </a:lnTo>
                  <a:lnTo>
                    <a:pt x="1262" y="1171"/>
                  </a:lnTo>
                  <a:lnTo>
                    <a:pt x="1240" y="1197"/>
                  </a:lnTo>
                  <a:lnTo>
                    <a:pt x="1217" y="1221"/>
                  </a:lnTo>
                  <a:lnTo>
                    <a:pt x="1193" y="1245"/>
                  </a:lnTo>
                  <a:lnTo>
                    <a:pt x="1168" y="1266"/>
                  </a:lnTo>
                  <a:lnTo>
                    <a:pt x="1141" y="1287"/>
                  </a:lnTo>
                  <a:lnTo>
                    <a:pt x="1114" y="1306"/>
                  </a:lnTo>
                  <a:lnTo>
                    <a:pt x="1109" y="1310"/>
                  </a:lnTo>
                  <a:lnTo>
                    <a:pt x="1080" y="1329"/>
                  </a:lnTo>
                  <a:lnTo>
                    <a:pt x="1051" y="1345"/>
                  </a:lnTo>
                  <a:lnTo>
                    <a:pt x="1022" y="1360"/>
                  </a:lnTo>
                  <a:lnTo>
                    <a:pt x="991" y="1374"/>
                  </a:lnTo>
                  <a:lnTo>
                    <a:pt x="959" y="1387"/>
                  </a:lnTo>
                  <a:lnTo>
                    <a:pt x="926" y="1399"/>
                  </a:lnTo>
                  <a:lnTo>
                    <a:pt x="894" y="1408"/>
                  </a:lnTo>
                  <a:lnTo>
                    <a:pt x="860" y="1415"/>
                  </a:lnTo>
                  <a:lnTo>
                    <a:pt x="853" y="1416"/>
                  </a:lnTo>
                  <a:lnTo>
                    <a:pt x="819" y="1423"/>
                  </a:lnTo>
                  <a:lnTo>
                    <a:pt x="749" y="1430"/>
                  </a:lnTo>
                  <a:lnTo>
                    <a:pt x="713" y="1431"/>
                  </a:lnTo>
                  <a:lnTo>
                    <a:pt x="677" y="1430"/>
                  </a:lnTo>
                  <a:lnTo>
                    <a:pt x="642" y="1428"/>
                  </a:lnTo>
                  <a:lnTo>
                    <a:pt x="608" y="1423"/>
                  </a:lnTo>
                  <a:lnTo>
                    <a:pt x="572" y="1417"/>
                  </a:lnTo>
                  <a:lnTo>
                    <a:pt x="551" y="1414"/>
                  </a:lnTo>
                  <a:lnTo>
                    <a:pt x="560" y="1395"/>
                  </a:lnTo>
                  <a:lnTo>
                    <a:pt x="560" y="1394"/>
                  </a:lnTo>
                  <a:lnTo>
                    <a:pt x="561" y="1392"/>
                  </a:lnTo>
                  <a:lnTo>
                    <a:pt x="562" y="1388"/>
                  </a:lnTo>
                  <a:lnTo>
                    <a:pt x="565" y="1385"/>
                  </a:lnTo>
                  <a:lnTo>
                    <a:pt x="567" y="1379"/>
                  </a:lnTo>
                  <a:lnTo>
                    <a:pt x="571" y="1372"/>
                  </a:lnTo>
                  <a:lnTo>
                    <a:pt x="574" y="1362"/>
                  </a:lnTo>
                  <a:lnTo>
                    <a:pt x="579" y="1352"/>
                  </a:lnTo>
                  <a:lnTo>
                    <a:pt x="585" y="1339"/>
                  </a:lnTo>
                  <a:lnTo>
                    <a:pt x="592" y="1324"/>
                  </a:lnTo>
                  <a:lnTo>
                    <a:pt x="600" y="1305"/>
                  </a:lnTo>
                  <a:lnTo>
                    <a:pt x="609" y="1285"/>
                  </a:lnTo>
                  <a:lnTo>
                    <a:pt x="620" y="1262"/>
                  </a:lnTo>
                  <a:lnTo>
                    <a:pt x="625" y="1246"/>
                  </a:lnTo>
                  <a:lnTo>
                    <a:pt x="631" y="1228"/>
                  </a:lnTo>
                  <a:lnTo>
                    <a:pt x="635" y="1212"/>
                  </a:lnTo>
                  <a:lnTo>
                    <a:pt x="635" y="1212"/>
                  </a:lnTo>
                  <a:lnTo>
                    <a:pt x="637" y="1203"/>
                  </a:lnTo>
                  <a:lnTo>
                    <a:pt x="638" y="1186"/>
                  </a:lnTo>
                  <a:lnTo>
                    <a:pt x="638" y="1154"/>
                  </a:lnTo>
                  <a:lnTo>
                    <a:pt x="637" y="1144"/>
                  </a:lnTo>
                  <a:lnTo>
                    <a:pt x="630" y="1116"/>
                  </a:lnTo>
                  <a:lnTo>
                    <a:pt x="618" y="1090"/>
                  </a:lnTo>
                  <a:lnTo>
                    <a:pt x="606" y="1073"/>
                  </a:lnTo>
                  <a:lnTo>
                    <a:pt x="596" y="1063"/>
                  </a:lnTo>
                  <a:lnTo>
                    <a:pt x="588" y="1057"/>
                  </a:lnTo>
                  <a:lnTo>
                    <a:pt x="589" y="1059"/>
                  </a:lnTo>
                  <a:lnTo>
                    <a:pt x="587" y="1057"/>
                  </a:lnTo>
                  <a:lnTo>
                    <a:pt x="573" y="1049"/>
                  </a:lnTo>
                  <a:lnTo>
                    <a:pt x="573" y="1049"/>
                  </a:lnTo>
                  <a:lnTo>
                    <a:pt x="555" y="1042"/>
                  </a:lnTo>
                  <a:lnTo>
                    <a:pt x="540" y="1038"/>
                  </a:lnTo>
                  <a:lnTo>
                    <a:pt x="520" y="1037"/>
                  </a:lnTo>
                  <a:lnTo>
                    <a:pt x="501" y="1038"/>
                  </a:lnTo>
                  <a:lnTo>
                    <a:pt x="485" y="1041"/>
                  </a:lnTo>
                  <a:lnTo>
                    <a:pt x="469" y="1045"/>
                  </a:lnTo>
                  <a:lnTo>
                    <a:pt x="449" y="1053"/>
                  </a:lnTo>
                  <a:lnTo>
                    <a:pt x="431" y="1063"/>
                  </a:lnTo>
                  <a:lnTo>
                    <a:pt x="414" y="1072"/>
                  </a:lnTo>
                  <a:lnTo>
                    <a:pt x="400" y="1084"/>
                  </a:lnTo>
                  <a:lnTo>
                    <a:pt x="385" y="1099"/>
                  </a:lnTo>
                  <a:lnTo>
                    <a:pt x="384" y="1099"/>
                  </a:lnTo>
                  <a:lnTo>
                    <a:pt x="360" y="1123"/>
                  </a:lnTo>
                  <a:lnTo>
                    <a:pt x="350" y="1132"/>
                  </a:lnTo>
                  <a:lnTo>
                    <a:pt x="340" y="1143"/>
                  </a:lnTo>
                  <a:lnTo>
                    <a:pt x="326" y="1156"/>
                  </a:lnTo>
                  <a:lnTo>
                    <a:pt x="311" y="1172"/>
                  </a:lnTo>
                  <a:lnTo>
                    <a:pt x="292" y="1191"/>
                  </a:lnTo>
                  <a:lnTo>
                    <a:pt x="270" y="1212"/>
                  </a:lnTo>
                  <a:lnTo>
                    <a:pt x="246" y="1236"/>
                  </a:lnTo>
                  <a:lnTo>
                    <a:pt x="235" y="1247"/>
                  </a:lnTo>
                  <a:lnTo>
                    <a:pt x="199" y="1211"/>
                  </a:lnTo>
                  <a:lnTo>
                    <a:pt x="175" y="1185"/>
                  </a:lnTo>
                  <a:lnTo>
                    <a:pt x="153" y="1158"/>
                  </a:lnTo>
                  <a:lnTo>
                    <a:pt x="132" y="1130"/>
                  </a:lnTo>
                  <a:lnTo>
                    <a:pt x="113" y="1101"/>
                  </a:lnTo>
                  <a:lnTo>
                    <a:pt x="110" y="1097"/>
                  </a:lnTo>
                  <a:lnTo>
                    <a:pt x="91" y="1066"/>
                  </a:lnTo>
                  <a:lnTo>
                    <a:pt x="75" y="1036"/>
                  </a:lnTo>
                  <a:lnTo>
                    <a:pt x="60" y="1003"/>
                  </a:lnTo>
                  <a:lnTo>
                    <a:pt x="47" y="971"/>
                  </a:lnTo>
                  <a:lnTo>
                    <a:pt x="34" y="937"/>
                  </a:lnTo>
                  <a:lnTo>
                    <a:pt x="25" y="903"/>
                  </a:lnTo>
                  <a:lnTo>
                    <a:pt x="17" y="868"/>
                  </a:lnTo>
                  <a:lnTo>
                    <a:pt x="15" y="861"/>
                  </a:lnTo>
                  <a:lnTo>
                    <a:pt x="8" y="826"/>
                  </a:lnTo>
                  <a:lnTo>
                    <a:pt x="4" y="790"/>
                  </a:lnTo>
                  <a:lnTo>
                    <a:pt x="0" y="753"/>
                  </a:lnTo>
                  <a:lnTo>
                    <a:pt x="0" y="679"/>
                  </a:lnTo>
                  <a:lnTo>
                    <a:pt x="4" y="644"/>
                  </a:lnTo>
                  <a:lnTo>
                    <a:pt x="7" y="608"/>
                  </a:lnTo>
                  <a:lnTo>
                    <a:pt x="14" y="574"/>
                  </a:lnTo>
                  <a:lnTo>
                    <a:pt x="15" y="567"/>
                  </a:lnTo>
                  <a:lnTo>
                    <a:pt x="22" y="534"/>
                  </a:lnTo>
                  <a:lnTo>
                    <a:pt x="32" y="501"/>
                  </a:lnTo>
                  <a:lnTo>
                    <a:pt x="43" y="468"/>
                  </a:lnTo>
                  <a:lnTo>
                    <a:pt x="55" y="437"/>
                  </a:lnTo>
                  <a:lnTo>
                    <a:pt x="69" y="405"/>
                  </a:lnTo>
                  <a:lnTo>
                    <a:pt x="85" y="375"/>
                  </a:lnTo>
                  <a:lnTo>
                    <a:pt x="102" y="346"/>
                  </a:lnTo>
                  <a:lnTo>
                    <a:pt x="119" y="317"/>
                  </a:lnTo>
                  <a:lnTo>
                    <a:pt x="123" y="312"/>
                  </a:lnTo>
                  <a:lnTo>
                    <a:pt x="143" y="285"/>
                  </a:lnTo>
                  <a:lnTo>
                    <a:pt x="164" y="258"/>
                  </a:lnTo>
                  <a:lnTo>
                    <a:pt x="186" y="233"/>
                  </a:lnTo>
                  <a:lnTo>
                    <a:pt x="208" y="209"/>
                  </a:lnTo>
                  <a:lnTo>
                    <a:pt x="232" y="186"/>
                  </a:lnTo>
                  <a:lnTo>
                    <a:pt x="258" y="164"/>
                  </a:lnTo>
                  <a:lnTo>
                    <a:pt x="284" y="143"/>
                  </a:lnTo>
                  <a:lnTo>
                    <a:pt x="312" y="123"/>
                  </a:lnTo>
                  <a:lnTo>
                    <a:pt x="316" y="120"/>
                  </a:lnTo>
                  <a:lnTo>
                    <a:pt x="344" y="102"/>
                  </a:lnTo>
                  <a:lnTo>
                    <a:pt x="374" y="85"/>
                  </a:lnTo>
                  <a:lnTo>
                    <a:pt x="404" y="70"/>
                  </a:lnTo>
                  <a:lnTo>
                    <a:pt x="434" y="56"/>
                  </a:lnTo>
                  <a:lnTo>
                    <a:pt x="467" y="43"/>
                  </a:lnTo>
                  <a:lnTo>
                    <a:pt x="498" y="32"/>
                  </a:lnTo>
                  <a:lnTo>
                    <a:pt x="532" y="22"/>
                  </a:lnTo>
                  <a:lnTo>
                    <a:pt x="566" y="15"/>
                  </a:lnTo>
                  <a:lnTo>
                    <a:pt x="607" y="7"/>
                  </a:lnTo>
                  <a:lnTo>
                    <a:pt x="677"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10" name="Freeform 540"/>
            <p:cNvSpPr>
              <a:spLocks/>
            </p:cNvSpPr>
            <p:nvPr/>
          </p:nvSpPr>
          <p:spPr bwMode="auto">
            <a:xfrm>
              <a:off x="613" y="1982"/>
              <a:ext cx="207" cy="207"/>
            </a:xfrm>
            <a:custGeom>
              <a:avLst/>
              <a:gdLst>
                <a:gd name="T0" fmla="*/ 207 w 413"/>
                <a:gd name="T1" fmla="*/ 0 h 415"/>
                <a:gd name="T2" fmla="*/ 244 w 413"/>
                <a:gd name="T3" fmla="*/ 3 h 415"/>
                <a:gd name="T4" fmla="*/ 278 w 413"/>
                <a:gd name="T5" fmla="*/ 13 h 415"/>
                <a:gd name="T6" fmla="*/ 311 w 413"/>
                <a:gd name="T7" fmla="*/ 28 h 415"/>
                <a:gd name="T8" fmla="*/ 340 w 413"/>
                <a:gd name="T9" fmla="*/ 49 h 415"/>
                <a:gd name="T10" fmla="*/ 364 w 413"/>
                <a:gd name="T11" fmla="*/ 73 h 415"/>
                <a:gd name="T12" fmla="*/ 385 w 413"/>
                <a:gd name="T13" fmla="*/ 102 h 415"/>
                <a:gd name="T14" fmla="*/ 401 w 413"/>
                <a:gd name="T15" fmla="*/ 135 h 415"/>
                <a:gd name="T16" fmla="*/ 410 w 413"/>
                <a:gd name="T17" fmla="*/ 170 h 415"/>
                <a:gd name="T18" fmla="*/ 413 w 413"/>
                <a:gd name="T19" fmla="*/ 207 h 415"/>
                <a:gd name="T20" fmla="*/ 410 w 413"/>
                <a:gd name="T21" fmla="*/ 245 h 415"/>
                <a:gd name="T22" fmla="*/ 401 w 413"/>
                <a:gd name="T23" fmla="*/ 280 h 415"/>
                <a:gd name="T24" fmla="*/ 385 w 413"/>
                <a:gd name="T25" fmla="*/ 312 h 415"/>
                <a:gd name="T26" fmla="*/ 364 w 413"/>
                <a:gd name="T27" fmla="*/ 341 h 415"/>
                <a:gd name="T28" fmla="*/ 340 w 413"/>
                <a:gd name="T29" fmla="*/ 366 h 415"/>
                <a:gd name="T30" fmla="*/ 311 w 413"/>
                <a:gd name="T31" fmla="*/ 386 h 415"/>
                <a:gd name="T32" fmla="*/ 278 w 413"/>
                <a:gd name="T33" fmla="*/ 402 h 415"/>
                <a:gd name="T34" fmla="*/ 244 w 413"/>
                <a:gd name="T35" fmla="*/ 411 h 415"/>
                <a:gd name="T36" fmla="*/ 207 w 413"/>
                <a:gd name="T37" fmla="*/ 415 h 415"/>
                <a:gd name="T38" fmla="*/ 170 w 413"/>
                <a:gd name="T39" fmla="*/ 411 h 415"/>
                <a:gd name="T40" fmla="*/ 135 w 413"/>
                <a:gd name="T41" fmla="*/ 402 h 415"/>
                <a:gd name="T42" fmla="*/ 102 w 413"/>
                <a:gd name="T43" fmla="*/ 386 h 415"/>
                <a:gd name="T44" fmla="*/ 74 w 413"/>
                <a:gd name="T45" fmla="*/ 366 h 415"/>
                <a:gd name="T46" fmla="*/ 48 w 413"/>
                <a:gd name="T47" fmla="*/ 341 h 415"/>
                <a:gd name="T48" fmla="*/ 28 w 413"/>
                <a:gd name="T49" fmla="*/ 312 h 415"/>
                <a:gd name="T50" fmla="*/ 13 w 413"/>
                <a:gd name="T51" fmla="*/ 280 h 415"/>
                <a:gd name="T52" fmla="*/ 4 w 413"/>
                <a:gd name="T53" fmla="*/ 245 h 415"/>
                <a:gd name="T54" fmla="*/ 0 w 413"/>
                <a:gd name="T55" fmla="*/ 207 h 415"/>
                <a:gd name="T56" fmla="*/ 4 w 413"/>
                <a:gd name="T57" fmla="*/ 170 h 415"/>
                <a:gd name="T58" fmla="*/ 13 w 413"/>
                <a:gd name="T59" fmla="*/ 135 h 415"/>
                <a:gd name="T60" fmla="*/ 28 w 413"/>
                <a:gd name="T61" fmla="*/ 102 h 415"/>
                <a:gd name="T62" fmla="*/ 48 w 413"/>
                <a:gd name="T63" fmla="*/ 73 h 415"/>
                <a:gd name="T64" fmla="*/ 74 w 413"/>
                <a:gd name="T65" fmla="*/ 49 h 415"/>
                <a:gd name="T66" fmla="*/ 102 w 413"/>
                <a:gd name="T67" fmla="*/ 28 h 415"/>
                <a:gd name="T68" fmla="*/ 135 w 413"/>
                <a:gd name="T69" fmla="*/ 13 h 415"/>
                <a:gd name="T70" fmla="*/ 170 w 413"/>
                <a:gd name="T71" fmla="*/ 3 h 415"/>
                <a:gd name="T72" fmla="*/ 207 w 413"/>
                <a:gd name="T73"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3" h="415">
                  <a:moveTo>
                    <a:pt x="207" y="0"/>
                  </a:moveTo>
                  <a:lnTo>
                    <a:pt x="244" y="3"/>
                  </a:lnTo>
                  <a:lnTo>
                    <a:pt x="278" y="13"/>
                  </a:lnTo>
                  <a:lnTo>
                    <a:pt x="311" y="28"/>
                  </a:lnTo>
                  <a:lnTo>
                    <a:pt x="340" y="49"/>
                  </a:lnTo>
                  <a:lnTo>
                    <a:pt x="364" y="73"/>
                  </a:lnTo>
                  <a:lnTo>
                    <a:pt x="385" y="102"/>
                  </a:lnTo>
                  <a:lnTo>
                    <a:pt x="401" y="135"/>
                  </a:lnTo>
                  <a:lnTo>
                    <a:pt x="410" y="170"/>
                  </a:lnTo>
                  <a:lnTo>
                    <a:pt x="413" y="207"/>
                  </a:lnTo>
                  <a:lnTo>
                    <a:pt x="410" y="245"/>
                  </a:lnTo>
                  <a:lnTo>
                    <a:pt x="401" y="280"/>
                  </a:lnTo>
                  <a:lnTo>
                    <a:pt x="385" y="312"/>
                  </a:lnTo>
                  <a:lnTo>
                    <a:pt x="364" y="341"/>
                  </a:lnTo>
                  <a:lnTo>
                    <a:pt x="340" y="366"/>
                  </a:lnTo>
                  <a:lnTo>
                    <a:pt x="311" y="386"/>
                  </a:lnTo>
                  <a:lnTo>
                    <a:pt x="278" y="402"/>
                  </a:lnTo>
                  <a:lnTo>
                    <a:pt x="244" y="411"/>
                  </a:lnTo>
                  <a:lnTo>
                    <a:pt x="207" y="415"/>
                  </a:lnTo>
                  <a:lnTo>
                    <a:pt x="170" y="411"/>
                  </a:lnTo>
                  <a:lnTo>
                    <a:pt x="135" y="402"/>
                  </a:lnTo>
                  <a:lnTo>
                    <a:pt x="102" y="386"/>
                  </a:lnTo>
                  <a:lnTo>
                    <a:pt x="74" y="366"/>
                  </a:lnTo>
                  <a:lnTo>
                    <a:pt x="48" y="341"/>
                  </a:lnTo>
                  <a:lnTo>
                    <a:pt x="28" y="312"/>
                  </a:lnTo>
                  <a:lnTo>
                    <a:pt x="13" y="280"/>
                  </a:lnTo>
                  <a:lnTo>
                    <a:pt x="4" y="245"/>
                  </a:lnTo>
                  <a:lnTo>
                    <a:pt x="0" y="207"/>
                  </a:lnTo>
                  <a:lnTo>
                    <a:pt x="4" y="170"/>
                  </a:lnTo>
                  <a:lnTo>
                    <a:pt x="13" y="135"/>
                  </a:lnTo>
                  <a:lnTo>
                    <a:pt x="28" y="102"/>
                  </a:lnTo>
                  <a:lnTo>
                    <a:pt x="48" y="73"/>
                  </a:lnTo>
                  <a:lnTo>
                    <a:pt x="74" y="49"/>
                  </a:lnTo>
                  <a:lnTo>
                    <a:pt x="102" y="28"/>
                  </a:lnTo>
                  <a:lnTo>
                    <a:pt x="135" y="13"/>
                  </a:lnTo>
                  <a:lnTo>
                    <a:pt x="170" y="3"/>
                  </a:lnTo>
                  <a:lnTo>
                    <a:pt x="207"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11" name="Freeform 541"/>
            <p:cNvSpPr>
              <a:spLocks noEditPoints="1"/>
            </p:cNvSpPr>
            <p:nvPr/>
          </p:nvSpPr>
          <p:spPr bwMode="auto">
            <a:xfrm>
              <a:off x="606" y="1974"/>
              <a:ext cx="222" cy="224"/>
            </a:xfrm>
            <a:custGeom>
              <a:avLst/>
              <a:gdLst>
                <a:gd name="T0" fmla="*/ 167 w 445"/>
                <a:gd name="T1" fmla="*/ 38 h 446"/>
                <a:gd name="T2" fmla="*/ 112 w 445"/>
                <a:gd name="T3" fmla="*/ 65 h 446"/>
                <a:gd name="T4" fmla="*/ 74 w 445"/>
                <a:gd name="T5" fmla="*/ 101 h 446"/>
                <a:gd name="T6" fmla="*/ 55 w 445"/>
                <a:gd name="T7" fmla="*/ 129 h 446"/>
                <a:gd name="T8" fmla="*/ 35 w 445"/>
                <a:gd name="T9" fmla="*/ 184 h 446"/>
                <a:gd name="T10" fmla="*/ 34 w 445"/>
                <a:gd name="T11" fmla="*/ 257 h 446"/>
                <a:gd name="T12" fmla="*/ 55 w 445"/>
                <a:gd name="T13" fmla="*/ 314 h 446"/>
                <a:gd name="T14" fmla="*/ 74 w 445"/>
                <a:gd name="T15" fmla="*/ 344 h 446"/>
                <a:gd name="T16" fmla="*/ 112 w 445"/>
                <a:gd name="T17" fmla="*/ 380 h 446"/>
                <a:gd name="T18" fmla="*/ 167 w 445"/>
                <a:gd name="T19" fmla="*/ 407 h 446"/>
                <a:gd name="T20" fmla="*/ 222 w 445"/>
                <a:gd name="T21" fmla="*/ 415 h 446"/>
                <a:gd name="T22" fmla="*/ 277 w 445"/>
                <a:gd name="T23" fmla="*/ 407 h 446"/>
                <a:gd name="T24" fmla="*/ 330 w 445"/>
                <a:gd name="T25" fmla="*/ 380 h 446"/>
                <a:gd name="T26" fmla="*/ 370 w 445"/>
                <a:gd name="T27" fmla="*/ 344 h 446"/>
                <a:gd name="T28" fmla="*/ 389 w 445"/>
                <a:gd name="T29" fmla="*/ 314 h 446"/>
                <a:gd name="T30" fmla="*/ 410 w 445"/>
                <a:gd name="T31" fmla="*/ 257 h 446"/>
                <a:gd name="T32" fmla="*/ 412 w 445"/>
                <a:gd name="T33" fmla="*/ 201 h 446"/>
                <a:gd name="T34" fmla="*/ 398 w 445"/>
                <a:gd name="T35" fmla="*/ 148 h 446"/>
                <a:gd name="T36" fmla="*/ 378 w 445"/>
                <a:gd name="T37" fmla="*/ 113 h 446"/>
                <a:gd name="T38" fmla="*/ 342 w 445"/>
                <a:gd name="T39" fmla="*/ 73 h 446"/>
                <a:gd name="T40" fmla="*/ 314 w 445"/>
                <a:gd name="T41" fmla="*/ 55 h 446"/>
                <a:gd name="T42" fmla="*/ 259 w 445"/>
                <a:gd name="T43" fmla="*/ 34 h 446"/>
                <a:gd name="T44" fmla="*/ 201 w 445"/>
                <a:gd name="T45" fmla="*/ 0 h 446"/>
                <a:gd name="T46" fmla="*/ 270 w 445"/>
                <a:gd name="T47" fmla="*/ 4 h 446"/>
                <a:gd name="T48" fmla="*/ 327 w 445"/>
                <a:gd name="T49" fmla="*/ 25 h 446"/>
                <a:gd name="T50" fmla="*/ 364 w 445"/>
                <a:gd name="T51" fmla="*/ 51 h 446"/>
                <a:gd name="T52" fmla="*/ 404 w 445"/>
                <a:gd name="T53" fmla="*/ 95 h 446"/>
                <a:gd name="T54" fmla="*/ 427 w 445"/>
                <a:gd name="T55" fmla="*/ 135 h 446"/>
                <a:gd name="T56" fmla="*/ 444 w 445"/>
                <a:gd name="T57" fmla="*/ 201 h 446"/>
                <a:gd name="T58" fmla="*/ 440 w 445"/>
                <a:gd name="T59" fmla="*/ 264 h 446"/>
                <a:gd name="T60" fmla="*/ 427 w 445"/>
                <a:gd name="T61" fmla="*/ 310 h 446"/>
                <a:gd name="T62" fmla="*/ 404 w 445"/>
                <a:gd name="T63" fmla="*/ 349 h 446"/>
                <a:gd name="T64" fmla="*/ 348 w 445"/>
                <a:gd name="T65" fmla="*/ 405 h 446"/>
                <a:gd name="T66" fmla="*/ 308 w 445"/>
                <a:gd name="T67" fmla="*/ 429 h 446"/>
                <a:gd name="T68" fmla="*/ 263 w 445"/>
                <a:gd name="T69" fmla="*/ 442 h 446"/>
                <a:gd name="T70" fmla="*/ 201 w 445"/>
                <a:gd name="T71" fmla="*/ 445 h 446"/>
                <a:gd name="T72" fmla="*/ 154 w 445"/>
                <a:gd name="T73" fmla="*/ 436 h 446"/>
                <a:gd name="T74" fmla="*/ 99 w 445"/>
                <a:gd name="T75" fmla="*/ 409 h 446"/>
                <a:gd name="T76" fmla="*/ 64 w 445"/>
                <a:gd name="T77" fmla="*/ 380 h 446"/>
                <a:gd name="T78" fmla="*/ 36 w 445"/>
                <a:gd name="T79" fmla="*/ 345 h 446"/>
                <a:gd name="T80" fmla="*/ 10 w 445"/>
                <a:gd name="T81" fmla="*/ 290 h 446"/>
                <a:gd name="T82" fmla="*/ 0 w 445"/>
                <a:gd name="T83" fmla="*/ 243 h 446"/>
                <a:gd name="T84" fmla="*/ 10 w 445"/>
                <a:gd name="T85" fmla="*/ 154 h 446"/>
                <a:gd name="T86" fmla="*/ 36 w 445"/>
                <a:gd name="T87" fmla="*/ 100 h 446"/>
                <a:gd name="T88" fmla="*/ 64 w 445"/>
                <a:gd name="T89" fmla="*/ 64 h 446"/>
                <a:gd name="T90" fmla="*/ 99 w 445"/>
                <a:gd name="T91" fmla="*/ 36 h 446"/>
                <a:gd name="T92" fmla="*/ 154 w 445"/>
                <a:gd name="T93" fmla="*/ 9 h 446"/>
                <a:gd name="T94" fmla="*/ 201 w 445"/>
                <a:gd name="T9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5" h="446">
                  <a:moveTo>
                    <a:pt x="201" y="31"/>
                  </a:moveTo>
                  <a:lnTo>
                    <a:pt x="187" y="34"/>
                  </a:lnTo>
                  <a:lnTo>
                    <a:pt x="167" y="38"/>
                  </a:lnTo>
                  <a:lnTo>
                    <a:pt x="148" y="45"/>
                  </a:lnTo>
                  <a:lnTo>
                    <a:pt x="130" y="55"/>
                  </a:lnTo>
                  <a:lnTo>
                    <a:pt x="112" y="65"/>
                  </a:lnTo>
                  <a:lnTo>
                    <a:pt x="102" y="73"/>
                  </a:lnTo>
                  <a:lnTo>
                    <a:pt x="87" y="86"/>
                  </a:lnTo>
                  <a:lnTo>
                    <a:pt x="74" y="101"/>
                  </a:lnTo>
                  <a:lnTo>
                    <a:pt x="66" y="113"/>
                  </a:lnTo>
                  <a:lnTo>
                    <a:pt x="66" y="113"/>
                  </a:lnTo>
                  <a:lnTo>
                    <a:pt x="55" y="129"/>
                  </a:lnTo>
                  <a:lnTo>
                    <a:pt x="46" y="148"/>
                  </a:lnTo>
                  <a:lnTo>
                    <a:pt x="39" y="166"/>
                  </a:lnTo>
                  <a:lnTo>
                    <a:pt x="35" y="184"/>
                  </a:lnTo>
                  <a:lnTo>
                    <a:pt x="32" y="201"/>
                  </a:lnTo>
                  <a:lnTo>
                    <a:pt x="32" y="243"/>
                  </a:lnTo>
                  <a:lnTo>
                    <a:pt x="34" y="257"/>
                  </a:lnTo>
                  <a:lnTo>
                    <a:pt x="39" y="277"/>
                  </a:lnTo>
                  <a:lnTo>
                    <a:pt x="46" y="297"/>
                  </a:lnTo>
                  <a:lnTo>
                    <a:pt x="55" y="314"/>
                  </a:lnTo>
                  <a:lnTo>
                    <a:pt x="66" y="332"/>
                  </a:lnTo>
                  <a:lnTo>
                    <a:pt x="66" y="332"/>
                  </a:lnTo>
                  <a:lnTo>
                    <a:pt x="74" y="344"/>
                  </a:lnTo>
                  <a:lnTo>
                    <a:pt x="87" y="358"/>
                  </a:lnTo>
                  <a:lnTo>
                    <a:pt x="102" y="372"/>
                  </a:lnTo>
                  <a:lnTo>
                    <a:pt x="112" y="380"/>
                  </a:lnTo>
                  <a:lnTo>
                    <a:pt x="130" y="390"/>
                  </a:lnTo>
                  <a:lnTo>
                    <a:pt x="148" y="400"/>
                  </a:lnTo>
                  <a:lnTo>
                    <a:pt x="167" y="407"/>
                  </a:lnTo>
                  <a:lnTo>
                    <a:pt x="187" y="411"/>
                  </a:lnTo>
                  <a:lnTo>
                    <a:pt x="201" y="414"/>
                  </a:lnTo>
                  <a:lnTo>
                    <a:pt x="222" y="415"/>
                  </a:lnTo>
                  <a:lnTo>
                    <a:pt x="243" y="414"/>
                  </a:lnTo>
                  <a:lnTo>
                    <a:pt x="259" y="411"/>
                  </a:lnTo>
                  <a:lnTo>
                    <a:pt x="277" y="407"/>
                  </a:lnTo>
                  <a:lnTo>
                    <a:pt x="295" y="400"/>
                  </a:lnTo>
                  <a:lnTo>
                    <a:pt x="314" y="390"/>
                  </a:lnTo>
                  <a:lnTo>
                    <a:pt x="330" y="380"/>
                  </a:lnTo>
                  <a:lnTo>
                    <a:pt x="330" y="380"/>
                  </a:lnTo>
                  <a:lnTo>
                    <a:pt x="342" y="372"/>
                  </a:lnTo>
                  <a:lnTo>
                    <a:pt x="370" y="344"/>
                  </a:lnTo>
                  <a:lnTo>
                    <a:pt x="378" y="332"/>
                  </a:lnTo>
                  <a:lnTo>
                    <a:pt x="378" y="332"/>
                  </a:lnTo>
                  <a:lnTo>
                    <a:pt x="389" y="314"/>
                  </a:lnTo>
                  <a:lnTo>
                    <a:pt x="398" y="297"/>
                  </a:lnTo>
                  <a:lnTo>
                    <a:pt x="405" y="277"/>
                  </a:lnTo>
                  <a:lnTo>
                    <a:pt x="410" y="257"/>
                  </a:lnTo>
                  <a:lnTo>
                    <a:pt x="412" y="243"/>
                  </a:lnTo>
                  <a:lnTo>
                    <a:pt x="413" y="222"/>
                  </a:lnTo>
                  <a:lnTo>
                    <a:pt x="412" y="201"/>
                  </a:lnTo>
                  <a:lnTo>
                    <a:pt x="409" y="184"/>
                  </a:lnTo>
                  <a:lnTo>
                    <a:pt x="405" y="166"/>
                  </a:lnTo>
                  <a:lnTo>
                    <a:pt x="398" y="148"/>
                  </a:lnTo>
                  <a:lnTo>
                    <a:pt x="389" y="129"/>
                  </a:lnTo>
                  <a:lnTo>
                    <a:pt x="378" y="113"/>
                  </a:lnTo>
                  <a:lnTo>
                    <a:pt x="378" y="113"/>
                  </a:lnTo>
                  <a:lnTo>
                    <a:pt x="370" y="101"/>
                  </a:lnTo>
                  <a:lnTo>
                    <a:pt x="356" y="86"/>
                  </a:lnTo>
                  <a:lnTo>
                    <a:pt x="342" y="73"/>
                  </a:lnTo>
                  <a:lnTo>
                    <a:pt x="330" y="65"/>
                  </a:lnTo>
                  <a:lnTo>
                    <a:pt x="330" y="65"/>
                  </a:lnTo>
                  <a:lnTo>
                    <a:pt x="314" y="55"/>
                  </a:lnTo>
                  <a:lnTo>
                    <a:pt x="295" y="45"/>
                  </a:lnTo>
                  <a:lnTo>
                    <a:pt x="277" y="38"/>
                  </a:lnTo>
                  <a:lnTo>
                    <a:pt x="259" y="34"/>
                  </a:lnTo>
                  <a:lnTo>
                    <a:pt x="243" y="31"/>
                  </a:lnTo>
                  <a:lnTo>
                    <a:pt x="201" y="31"/>
                  </a:lnTo>
                  <a:close/>
                  <a:moveTo>
                    <a:pt x="201" y="0"/>
                  </a:moveTo>
                  <a:lnTo>
                    <a:pt x="243" y="0"/>
                  </a:lnTo>
                  <a:lnTo>
                    <a:pt x="263" y="3"/>
                  </a:lnTo>
                  <a:lnTo>
                    <a:pt x="270" y="4"/>
                  </a:lnTo>
                  <a:lnTo>
                    <a:pt x="290" y="9"/>
                  </a:lnTo>
                  <a:lnTo>
                    <a:pt x="308" y="16"/>
                  </a:lnTo>
                  <a:lnTo>
                    <a:pt x="327" y="25"/>
                  </a:lnTo>
                  <a:lnTo>
                    <a:pt x="343" y="36"/>
                  </a:lnTo>
                  <a:lnTo>
                    <a:pt x="348" y="39"/>
                  </a:lnTo>
                  <a:lnTo>
                    <a:pt x="364" y="51"/>
                  </a:lnTo>
                  <a:lnTo>
                    <a:pt x="378" y="64"/>
                  </a:lnTo>
                  <a:lnTo>
                    <a:pt x="392" y="79"/>
                  </a:lnTo>
                  <a:lnTo>
                    <a:pt x="404" y="95"/>
                  </a:lnTo>
                  <a:lnTo>
                    <a:pt x="407" y="100"/>
                  </a:lnTo>
                  <a:lnTo>
                    <a:pt x="418" y="116"/>
                  </a:lnTo>
                  <a:lnTo>
                    <a:pt x="427" y="135"/>
                  </a:lnTo>
                  <a:lnTo>
                    <a:pt x="434" y="154"/>
                  </a:lnTo>
                  <a:lnTo>
                    <a:pt x="439" y="173"/>
                  </a:lnTo>
                  <a:lnTo>
                    <a:pt x="444" y="201"/>
                  </a:lnTo>
                  <a:lnTo>
                    <a:pt x="445" y="222"/>
                  </a:lnTo>
                  <a:lnTo>
                    <a:pt x="444" y="243"/>
                  </a:lnTo>
                  <a:lnTo>
                    <a:pt x="440" y="264"/>
                  </a:lnTo>
                  <a:lnTo>
                    <a:pt x="439" y="270"/>
                  </a:lnTo>
                  <a:lnTo>
                    <a:pt x="434" y="290"/>
                  </a:lnTo>
                  <a:lnTo>
                    <a:pt x="427" y="310"/>
                  </a:lnTo>
                  <a:lnTo>
                    <a:pt x="418" y="327"/>
                  </a:lnTo>
                  <a:lnTo>
                    <a:pt x="407" y="345"/>
                  </a:lnTo>
                  <a:lnTo>
                    <a:pt x="404" y="349"/>
                  </a:lnTo>
                  <a:lnTo>
                    <a:pt x="392" y="366"/>
                  </a:lnTo>
                  <a:lnTo>
                    <a:pt x="364" y="394"/>
                  </a:lnTo>
                  <a:lnTo>
                    <a:pt x="348" y="405"/>
                  </a:lnTo>
                  <a:lnTo>
                    <a:pt x="343" y="409"/>
                  </a:lnTo>
                  <a:lnTo>
                    <a:pt x="327" y="419"/>
                  </a:lnTo>
                  <a:lnTo>
                    <a:pt x="308" y="429"/>
                  </a:lnTo>
                  <a:lnTo>
                    <a:pt x="290" y="436"/>
                  </a:lnTo>
                  <a:lnTo>
                    <a:pt x="270" y="440"/>
                  </a:lnTo>
                  <a:lnTo>
                    <a:pt x="263" y="442"/>
                  </a:lnTo>
                  <a:lnTo>
                    <a:pt x="243" y="445"/>
                  </a:lnTo>
                  <a:lnTo>
                    <a:pt x="222" y="446"/>
                  </a:lnTo>
                  <a:lnTo>
                    <a:pt x="201" y="445"/>
                  </a:lnTo>
                  <a:lnTo>
                    <a:pt x="180" y="442"/>
                  </a:lnTo>
                  <a:lnTo>
                    <a:pt x="174" y="440"/>
                  </a:lnTo>
                  <a:lnTo>
                    <a:pt x="154" y="436"/>
                  </a:lnTo>
                  <a:lnTo>
                    <a:pt x="136" y="429"/>
                  </a:lnTo>
                  <a:lnTo>
                    <a:pt x="117" y="419"/>
                  </a:lnTo>
                  <a:lnTo>
                    <a:pt x="99" y="409"/>
                  </a:lnTo>
                  <a:lnTo>
                    <a:pt x="95" y="405"/>
                  </a:lnTo>
                  <a:lnTo>
                    <a:pt x="80" y="394"/>
                  </a:lnTo>
                  <a:lnTo>
                    <a:pt x="64" y="380"/>
                  </a:lnTo>
                  <a:lnTo>
                    <a:pt x="52" y="366"/>
                  </a:lnTo>
                  <a:lnTo>
                    <a:pt x="40" y="349"/>
                  </a:lnTo>
                  <a:lnTo>
                    <a:pt x="36" y="345"/>
                  </a:lnTo>
                  <a:lnTo>
                    <a:pt x="26" y="327"/>
                  </a:lnTo>
                  <a:lnTo>
                    <a:pt x="17" y="310"/>
                  </a:lnTo>
                  <a:lnTo>
                    <a:pt x="10" y="290"/>
                  </a:lnTo>
                  <a:lnTo>
                    <a:pt x="5" y="270"/>
                  </a:lnTo>
                  <a:lnTo>
                    <a:pt x="4" y="264"/>
                  </a:lnTo>
                  <a:lnTo>
                    <a:pt x="0" y="243"/>
                  </a:lnTo>
                  <a:lnTo>
                    <a:pt x="0" y="201"/>
                  </a:lnTo>
                  <a:lnTo>
                    <a:pt x="5" y="173"/>
                  </a:lnTo>
                  <a:lnTo>
                    <a:pt x="10" y="154"/>
                  </a:lnTo>
                  <a:lnTo>
                    <a:pt x="17" y="135"/>
                  </a:lnTo>
                  <a:lnTo>
                    <a:pt x="26" y="116"/>
                  </a:lnTo>
                  <a:lnTo>
                    <a:pt x="36" y="100"/>
                  </a:lnTo>
                  <a:lnTo>
                    <a:pt x="40" y="95"/>
                  </a:lnTo>
                  <a:lnTo>
                    <a:pt x="52" y="79"/>
                  </a:lnTo>
                  <a:lnTo>
                    <a:pt x="64" y="64"/>
                  </a:lnTo>
                  <a:lnTo>
                    <a:pt x="80" y="51"/>
                  </a:lnTo>
                  <a:lnTo>
                    <a:pt x="95" y="39"/>
                  </a:lnTo>
                  <a:lnTo>
                    <a:pt x="99" y="36"/>
                  </a:lnTo>
                  <a:lnTo>
                    <a:pt x="117" y="25"/>
                  </a:lnTo>
                  <a:lnTo>
                    <a:pt x="136" y="16"/>
                  </a:lnTo>
                  <a:lnTo>
                    <a:pt x="154" y="9"/>
                  </a:lnTo>
                  <a:lnTo>
                    <a:pt x="174" y="4"/>
                  </a:lnTo>
                  <a:lnTo>
                    <a:pt x="180" y="3"/>
                  </a:lnTo>
                  <a:lnTo>
                    <a:pt x="201"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12" name="Freeform 542"/>
            <p:cNvSpPr>
              <a:spLocks/>
            </p:cNvSpPr>
            <p:nvPr/>
          </p:nvSpPr>
          <p:spPr bwMode="auto">
            <a:xfrm>
              <a:off x="337" y="2266"/>
              <a:ext cx="322" cy="406"/>
            </a:xfrm>
            <a:custGeom>
              <a:avLst/>
              <a:gdLst>
                <a:gd name="T0" fmla="*/ 582 w 644"/>
                <a:gd name="T1" fmla="*/ 1 h 811"/>
                <a:gd name="T2" fmla="*/ 609 w 644"/>
                <a:gd name="T3" fmla="*/ 13 h 811"/>
                <a:gd name="T4" fmla="*/ 633 w 644"/>
                <a:gd name="T5" fmla="*/ 44 h 811"/>
                <a:gd name="T6" fmla="*/ 644 w 644"/>
                <a:gd name="T7" fmla="*/ 90 h 811"/>
                <a:gd name="T8" fmla="*/ 637 w 644"/>
                <a:gd name="T9" fmla="*/ 142 h 811"/>
                <a:gd name="T10" fmla="*/ 627 w 644"/>
                <a:gd name="T11" fmla="*/ 168 h 811"/>
                <a:gd name="T12" fmla="*/ 626 w 644"/>
                <a:gd name="T13" fmla="*/ 170 h 811"/>
                <a:gd name="T14" fmla="*/ 623 w 644"/>
                <a:gd name="T15" fmla="*/ 178 h 811"/>
                <a:gd name="T16" fmla="*/ 614 w 644"/>
                <a:gd name="T17" fmla="*/ 197 h 811"/>
                <a:gd name="T18" fmla="*/ 600 w 644"/>
                <a:gd name="T19" fmla="*/ 228 h 811"/>
                <a:gd name="T20" fmla="*/ 578 w 644"/>
                <a:gd name="T21" fmla="*/ 278 h 811"/>
                <a:gd name="T22" fmla="*/ 563 w 644"/>
                <a:gd name="T23" fmla="*/ 311 h 811"/>
                <a:gd name="T24" fmla="*/ 563 w 644"/>
                <a:gd name="T25" fmla="*/ 312 h 811"/>
                <a:gd name="T26" fmla="*/ 561 w 644"/>
                <a:gd name="T27" fmla="*/ 318 h 811"/>
                <a:gd name="T28" fmla="*/ 555 w 644"/>
                <a:gd name="T29" fmla="*/ 330 h 811"/>
                <a:gd name="T30" fmla="*/ 546 w 644"/>
                <a:gd name="T31" fmla="*/ 351 h 811"/>
                <a:gd name="T32" fmla="*/ 530 w 644"/>
                <a:gd name="T33" fmla="*/ 384 h 811"/>
                <a:gd name="T34" fmla="*/ 509 w 644"/>
                <a:gd name="T35" fmla="*/ 431 h 811"/>
                <a:gd name="T36" fmla="*/ 481 w 644"/>
                <a:gd name="T37" fmla="*/ 496 h 811"/>
                <a:gd name="T38" fmla="*/ 443 w 644"/>
                <a:gd name="T39" fmla="*/ 580 h 811"/>
                <a:gd name="T40" fmla="*/ 400 w 644"/>
                <a:gd name="T41" fmla="*/ 671 h 811"/>
                <a:gd name="T42" fmla="*/ 350 w 644"/>
                <a:gd name="T43" fmla="*/ 739 h 811"/>
                <a:gd name="T44" fmla="*/ 289 w 644"/>
                <a:gd name="T45" fmla="*/ 784 h 811"/>
                <a:gd name="T46" fmla="*/ 224 w 644"/>
                <a:gd name="T47" fmla="*/ 808 h 811"/>
                <a:gd name="T48" fmla="*/ 153 w 644"/>
                <a:gd name="T49" fmla="*/ 808 h 811"/>
                <a:gd name="T50" fmla="*/ 81 w 644"/>
                <a:gd name="T51" fmla="*/ 776 h 811"/>
                <a:gd name="T52" fmla="*/ 34 w 644"/>
                <a:gd name="T53" fmla="*/ 730 h 811"/>
                <a:gd name="T54" fmla="*/ 7 w 644"/>
                <a:gd name="T55" fmla="*/ 672 h 811"/>
                <a:gd name="T56" fmla="*/ 0 w 644"/>
                <a:gd name="T57" fmla="*/ 607 h 811"/>
                <a:gd name="T58" fmla="*/ 13 w 644"/>
                <a:gd name="T59" fmla="*/ 540 h 811"/>
                <a:gd name="T60" fmla="*/ 45 w 644"/>
                <a:gd name="T61" fmla="*/ 471 h 811"/>
                <a:gd name="T62" fmla="*/ 98 w 644"/>
                <a:gd name="T63" fmla="*/ 407 h 811"/>
                <a:gd name="T64" fmla="*/ 98 w 644"/>
                <a:gd name="T65" fmla="*/ 405 h 811"/>
                <a:gd name="T66" fmla="*/ 100 w 644"/>
                <a:gd name="T67" fmla="*/ 403 h 811"/>
                <a:gd name="T68" fmla="*/ 107 w 644"/>
                <a:gd name="T69" fmla="*/ 396 h 811"/>
                <a:gd name="T70" fmla="*/ 121 w 644"/>
                <a:gd name="T71" fmla="*/ 383 h 811"/>
                <a:gd name="T72" fmla="*/ 143 w 644"/>
                <a:gd name="T73" fmla="*/ 361 h 811"/>
                <a:gd name="T74" fmla="*/ 176 w 644"/>
                <a:gd name="T75" fmla="*/ 329 h 811"/>
                <a:gd name="T76" fmla="*/ 223 w 644"/>
                <a:gd name="T77" fmla="*/ 283 h 811"/>
                <a:gd name="T78" fmla="*/ 284 w 644"/>
                <a:gd name="T79" fmla="*/ 222 h 811"/>
                <a:gd name="T80" fmla="*/ 322 w 644"/>
                <a:gd name="T81" fmla="*/ 185 h 811"/>
                <a:gd name="T82" fmla="*/ 323 w 644"/>
                <a:gd name="T83" fmla="*/ 184 h 811"/>
                <a:gd name="T84" fmla="*/ 328 w 644"/>
                <a:gd name="T85" fmla="*/ 179 h 811"/>
                <a:gd name="T86" fmla="*/ 338 w 644"/>
                <a:gd name="T87" fmla="*/ 168 h 811"/>
                <a:gd name="T88" fmla="*/ 358 w 644"/>
                <a:gd name="T89" fmla="*/ 149 h 811"/>
                <a:gd name="T90" fmla="*/ 387 w 644"/>
                <a:gd name="T91" fmla="*/ 120 h 811"/>
                <a:gd name="T92" fmla="*/ 430 w 644"/>
                <a:gd name="T93" fmla="*/ 77 h 811"/>
                <a:gd name="T94" fmla="*/ 483 w 644"/>
                <a:gd name="T95" fmla="*/ 28 h 811"/>
                <a:gd name="T96" fmla="*/ 539 w 644"/>
                <a:gd name="T97" fmla="*/ 3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811">
                  <a:moveTo>
                    <a:pt x="565" y="0"/>
                  </a:moveTo>
                  <a:lnTo>
                    <a:pt x="582" y="1"/>
                  </a:lnTo>
                  <a:lnTo>
                    <a:pt x="597" y="6"/>
                  </a:lnTo>
                  <a:lnTo>
                    <a:pt x="609" y="13"/>
                  </a:lnTo>
                  <a:lnTo>
                    <a:pt x="623" y="25"/>
                  </a:lnTo>
                  <a:lnTo>
                    <a:pt x="633" y="44"/>
                  </a:lnTo>
                  <a:lnTo>
                    <a:pt x="640" y="65"/>
                  </a:lnTo>
                  <a:lnTo>
                    <a:pt x="644" y="90"/>
                  </a:lnTo>
                  <a:lnTo>
                    <a:pt x="642" y="115"/>
                  </a:lnTo>
                  <a:lnTo>
                    <a:pt x="637" y="142"/>
                  </a:lnTo>
                  <a:lnTo>
                    <a:pt x="627" y="168"/>
                  </a:lnTo>
                  <a:lnTo>
                    <a:pt x="627" y="168"/>
                  </a:lnTo>
                  <a:lnTo>
                    <a:pt x="627" y="169"/>
                  </a:lnTo>
                  <a:lnTo>
                    <a:pt x="626" y="170"/>
                  </a:lnTo>
                  <a:lnTo>
                    <a:pt x="625" y="173"/>
                  </a:lnTo>
                  <a:lnTo>
                    <a:pt x="623" y="178"/>
                  </a:lnTo>
                  <a:lnTo>
                    <a:pt x="619" y="186"/>
                  </a:lnTo>
                  <a:lnTo>
                    <a:pt x="614" y="197"/>
                  </a:lnTo>
                  <a:lnTo>
                    <a:pt x="609" y="211"/>
                  </a:lnTo>
                  <a:lnTo>
                    <a:pt x="600" y="228"/>
                  </a:lnTo>
                  <a:lnTo>
                    <a:pt x="590" y="250"/>
                  </a:lnTo>
                  <a:lnTo>
                    <a:pt x="578" y="278"/>
                  </a:lnTo>
                  <a:lnTo>
                    <a:pt x="563" y="311"/>
                  </a:lnTo>
                  <a:lnTo>
                    <a:pt x="563" y="311"/>
                  </a:lnTo>
                  <a:lnTo>
                    <a:pt x="563" y="311"/>
                  </a:lnTo>
                  <a:lnTo>
                    <a:pt x="563" y="312"/>
                  </a:lnTo>
                  <a:lnTo>
                    <a:pt x="562" y="315"/>
                  </a:lnTo>
                  <a:lnTo>
                    <a:pt x="561" y="318"/>
                  </a:lnTo>
                  <a:lnTo>
                    <a:pt x="558" y="323"/>
                  </a:lnTo>
                  <a:lnTo>
                    <a:pt x="555" y="330"/>
                  </a:lnTo>
                  <a:lnTo>
                    <a:pt x="551" y="339"/>
                  </a:lnTo>
                  <a:lnTo>
                    <a:pt x="546" y="351"/>
                  </a:lnTo>
                  <a:lnTo>
                    <a:pt x="539" y="366"/>
                  </a:lnTo>
                  <a:lnTo>
                    <a:pt x="530" y="384"/>
                  </a:lnTo>
                  <a:lnTo>
                    <a:pt x="521" y="405"/>
                  </a:lnTo>
                  <a:lnTo>
                    <a:pt x="509" y="431"/>
                  </a:lnTo>
                  <a:lnTo>
                    <a:pt x="497" y="461"/>
                  </a:lnTo>
                  <a:lnTo>
                    <a:pt x="481" y="496"/>
                  </a:lnTo>
                  <a:lnTo>
                    <a:pt x="463" y="536"/>
                  </a:lnTo>
                  <a:lnTo>
                    <a:pt x="443" y="580"/>
                  </a:lnTo>
                  <a:lnTo>
                    <a:pt x="421" y="630"/>
                  </a:lnTo>
                  <a:lnTo>
                    <a:pt x="400" y="671"/>
                  </a:lnTo>
                  <a:lnTo>
                    <a:pt x="377" y="707"/>
                  </a:lnTo>
                  <a:lnTo>
                    <a:pt x="350" y="739"/>
                  </a:lnTo>
                  <a:lnTo>
                    <a:pt x="321" y="765"/>
                  </a:lnTo>
                  <a:lnTo>
                    <a:pt x="289" y="784"/>
                  </a:lnTo>
                  <a:lnTo>
                    <a:pt x="256" y="800"/>
                  </a:lnTo>
                  <a:lnTo>
                    <a:pt x="224" y="808"/>
                  </a:lnTo>
                  <a:lnTo>
                    <a:pt x="190" y="811"/>
                  </a:lnTo>
                  <a:lnTo>
                    <a:pt x="153" y="808"/>
                  </a:lnTo>
                  <a:lnTo>
                    <a:pt x="116" y="796"/>
                  </a:lnTo>
                  <a:lnTo>
                    <a:pt x="81" y="776"/>
                  </a:lnTo>
                  <a:lnTo>
                    <a:pt x="55" y="755"/>
                  </a:lnTo>
                  <a:lnTo>
                    <a:pt x="34" y="730"/>
                  </a:lnTo>
                  <a:lnTo>
                    <a:pt x="17" y="703"/>
                  </a:lnTo>
                  <a:lnTo>
                    <a:pt x="7" y="672"/>
                  </a:lnTo>
                  <a:lnTo>
                    <a:pt x="1" y="641"/>
                  </a:lnTo>
                  <a:lnTo>
                    <a:pt x="0" y="607"/>
                  </a:lnTo>
                  <a:lnTo>
                    <a:pt x="3" y="573"/>
                  </a:lnTo>
                  <a:lnTo>
                    <a:pt x="13" y="540"/>
                  </a:lnTo>
                  <a:lnTo>
                    <a:pt x="27" y="505"/>
                  </a:lnTo>
                  <a:lnTo>
                    <a:pt x="45" y="471"/>
                  </a:lnTo>
                  <a:lnTo>
                    <a:pt x="69" y="438"/>
                  </a:lnTo>
                  <a:lnTo>
                    <a:pt x="98" y="407"/>
                  </a:lnTo>
                  <a:lnTo>
                    <a:pt x="98" y="407"/>
                  </a:lnTo>
                  <a:lnTo>
                    <a:pt x="98" y="405"/>
                  </a:lnTo>
                  <a:lnTo>
                    <a:pt x="99" y="405"/>
                  </a:lnTo>
                  <a:lnTo>
                    <a:pt x="100" y="403"/>
                  </a:lnTo>
                  <a:lnTo>
                    <a:pt x="104" y="401"/>
                  </a:lnTo>
                  <a:lnTo>
                    <a:pt x="107" y="396"/>
                  </a:lnTo>
                  <a:lnTo>
                    <a:pt x="113" y="390"/>
                  </a:lnTo>
                  <a:lnTo>
                    <a:pt x="121" y="383"/>
                  </a:lnTo>
                  <a:lnTo>
                    <a:pt x="130" y="373"/>
                  </a:lnTo>
                  <a:lnTo>
                    <a:pt x="143" y="361"/>
                  </a:lnTo>
                  <a:lnTo>
                    <a:pt x="158" y="346"/>
                  </a:lnTo>
                  <a:lnTo>
                    <a:pt x="176" y="329"/>
                  </a:lnTo>
                  <a:lnTo>
                    <a:pt x="197" y="308"/>
                  </a:lnTo>
                  <a:lnTo>
                    <a:pt x="223" y="283"/>
                  </a:lnTo>
                  <a:lnTo>
                    <a:pt x="251" y="254"/>
                  </a:lnTo>
                  <a:lnTo>
                    <a:pt x="284" y="222"/>
                  </a:lnTo>
                  <a:lnTo>
                    <a:pt x="322" y="185"/>
                  </a:lnTo>
                  <a:lnTo>
                    <a:pt x="322" y="185"/>
                  </a:lnTo>
                  <a:lnTo>
                    <a:pt x="322" y="185"/>
                  </a:lnTo>
                  <a:lnTo>
                    <a:pt x="323" y="184"/>
                  </a:lnTo>
                  <a:lnTo>
                    <a:pt x="324" y="182"/>
                  </a:lnTo>
                  <a:lnTo>
                    <a:pt x="328" y="179"/>
                  </a:lnTo>
                  <a:lnTo>
                    <a:pt x="332" y="175"/>
                  </a:lnTo>
                  <a:lnTo>
                    <a:pt x="338" y="168"/>
                  </a:lnTo>
                  <a:lnTo>
                    <a:pt x="346" y="159"/>
                  </a:lnTo>
                  <a:lnTo>
                    <a:pt x="358" y="149"/>
                  </a:lnTo>
                  <a:lnTo>
                    <a:pt x="371" y="136"/>
                  </a:lnTo>
                  <a:lnTo>
                    <a:pt x="387" y="120"/>
                  </a:lnTo>
                  <a:lnTo>
                    <a:pt x="407" y="100"/>
                  </a:lnTo>
                  <a:lnTo>
                    <a:pt x="430" y="77"/>
                  </a:lnTo>
                  <a:lnTo>
                    <a:pt x="458" y="50"/>
                  </a:lnTo>
                  <a:lnTo>
                    <a:pt x="483" y="28"/>
                  </a:lnTo>
                  <a:lnTo>
                    <a:pt x="511" y="13"/>
                  </a:lnTo>
                  <a:lnTo>
                    <a:pt x="539" y="3"/>
                  </a:lnTo>
                  <a:lnTo>
                    <a:pt x="565" y="0"/>
                  </a:lnTo>
                  <a:close/>
                </a:path>
              </a:pathLst>
            </a:custGeom>
            <a:solidFill>
              <a:srgbClr val="000094"/>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13" name="Freeform 543"/>
            <p:cNvSpPr>
              <a:spLocks noEditPoints="1"/>
            </p:cNvSpPr>
            <p:nvPr/>
          </p:nvSpPr>
          <p:spPr bwMode="auto">
            <a:xfrm>
              <a:off x="329" y="2259"/>
              <a:ext cx="338" cy="421"/>
            </a:xfrm>
            <a:custGeom>
              <a:avLst/>
              <a:gdLst>
                <a:gd name="T0" fmla="*/ 533 w 676"/>
                <a:gd name="T1" fmla="*/ 43 h 843"/>
                <a:gd name="T2" fmla="*/ 487 w 676"/>
                <a:gd name="T3" fmla="*/ 77 h 843"/>
                <a:gd name="T4" fmla="*/ 408 w 676"/>
                <a:gd name="T5" fmla="*/ 155 h 843"/>
                <a:gd name="T6" fmla="*/ 350 w 676"/>
                <a:gd name="T7" fmla="*/ 212 h 843"/>
                <a:gd name="T8" fmla="*/ 276 w 676"/>
                <a:gd name="T9" fmla="*/ 284 h 843"/>
                <a:gd name="T10" fmla="*/ 180 w 676"/>
                <a:gd name="T11" fmla="*/ 379 h 843"/>
                <a:gd name="T12" fmla="*/ 130 w 676"/>
                <a:gd name="T13" fmla="*/ 430 h 843"/>
                <a:gd name="T14" fmla="*/ 104 w 676"/>
                <a:gd name="T15" fmla="*/ 457 h 843"/>
                <a:gd name="T16" fmla="*/ 47 w 676"/>
                <a:gd name="T17" fmla="*/ 552 h 843"/>
                <a:gd name="T18" fmla="*/ 33 w 676"/>
                <a:gd name="T19" fmla="*/ 648 h 843"/>
                <a:gd name="T20" fmla="*/ 61 w 676"/>
                <a:gd name="T21" fmla="*/ 732 h 843"/>
                <a:gd name="T22" fmla="*/ 108 w 676"/>
                <a:gd name="T23" fmla="*/ 778 h 843"/>
                <a:gd name="T24" fmla="*/ 181 w 676"/>
                <a:gd name="T25" fmla="*/ 809 h 843"/>
                <a:gd name="T26" fmla="*/ 251 w 676"/>
                <a:gd name="T27" fmla="*/ 805 h 843"/>
                <a:gd name="T28" fmla="*/ 315 w 676"/>
                <a:gd name="T29" fmla="*/ 775 h 843"/>
                <a:gd name="T30" fmla="*/ 369 w 676"/>
                <a:gd name="T31" fmla="*/ 727 h 843"/>
                <a:gd name="T32" fmla="*/ 403 w 676"/>
                <a:gd name="T33" fmla="*/ 680 h 843"/>
                <a:gd name="T34" fmla="*/ 448 w 676"/>
                <a:gd name="T35" fmla="*/ 583 h 843"/>
                <a:gd name="T36" fmla="*/ 489 w 676"/>
                <a:gd name="T37" fmla="*/ 490 h 843"/>
                <a:gd name="T38" fmla="*/ 519 w 676"/>
                <a:gd name="T39" fmla="*/ 424 h 843"/>
                <a:gd name="T40" fmla="*/ 547 w 676"/>
                <a:gd name="T41" fmla="*/ 360 h 843"/>
                <a:gd name="T42" fmla="*/ 565 w 676"/>
                <a:gd name="T43" fmla="*/ 320 h 843"/>
                <a:gd name="T44" fmla="*/ 595 w 676"/>
                <a:gd name="T45" fmla="*/ 254 h 843"/>
                <a:gd name="T46" fmla="*/ 619 w 676"/>
                <a:gd name="T47" fmla="*/ 201 h 843"/>
                <a:gd name="T48" fmla="*/ 628 w 676"/>
                <a:gd name="T49" fmla="*/ 180 h 843"/>
                <a:gd name="T50" fmla="*/ 630 w 676"/>
                <a:gd name="T51" fmla="*/ 176 h 843"/>
                <a:gd name="T52" fmla="*/ 643 w 676"/>
                <a:gd name="T53" fmla="*/ 92 h 843"/>
                <a:gd name="T54" fmla="*/ 626 w 676"/>
                <a:gd name="T55" fmla="*/ 49 h 843"/>
                <a:gd name="T56" fmla="*/ 600 w 676"/>
                <a:gd name="T57" fmla="*/ 32 h 843"/>
                <a:gd name="T58" fmla="*/ 594 w 676"/>
                <a:gd name="T59" fmla="*/ 0 h 843"/>
                <a:gd name="T60" fmla="*/ 628 w 676"/>
                <a:gd name="T61" fmla="*/ 10 h 843"/>
                <a:gd name="T62" fmla="*/ 652 w 676"/>
                <a:gd name="T63" fmla="*/ 32 h 843"/>
                <a:gd name="T64" fmla="*/ 675 w 676"/>
                <a:gd name="T65" fmla="*/ 92 h 843"/>
                <a:gd name="T66" fmla="*/ 668 w 676"/>
                <a:gd name="T67" fmla="*/ 166 h 843"/>
                <a:gd name="T68" fmla="*/ 656 w 676"/>
                <a:gd name="T69" fmla="*/ 197 h 843"/>
                <a:gd name="T70" fmla="*/ 643 w 676"/>
                <a:gd name="T71" fmla="*/ 225 h 843"/>
                <a:gd name="T72" fmla="*/ 616 w 676"/>
                <a:gd name="T73" fmla="*/ 285 h 843"/>
                <a:gd name="T74" fmla="*/ 593 w 676"/>
                <a:gd name="T75" fmla="*/ 338 h 843"/>
                <a:gd name="T76" fmla="*/ 560 w 676"/>
                <a:gd name="T77" fmla="*/ 410 h 843"/>
                <a:gd name="T78" fmla="*/ 535 w 676"/>
                <a:gd name="T79" fmla="*/ 467 h 843"/>
                <a:gd name="T80" fmla="*/ 500 w 676"/>
                <a:gd name="T81" fmla="*/ 546 h 843"/>
                <a:gd name="T82" fmla="*/ 452 w 676"/>
                <a:gd name="T83" fmla="*/ 652 h 843"/>
                <a:gd name="T84" fmla="*/ 420 w 676"/>
                <a:gd name="T85" fmla="*/ 712 h 843"/>
                <a:gd name="T86" fmla="*/ 377 w 676"/>
                <a:gd name="T87" fmla="*/ 764 h 843"/>
                <a:gd name="T88" fmla="*/ 328 w 676"/>
                <a:gd name="T89" fmla="*/ 804 h 843"/>
                <a:gd name="T90" fmla="*/ 241 w 676"/>
                <a:gd name="T91" fmla="*/ 839 h 843"/>
                <a:gd name="T92" fmla="*/ 172 w 676"/>
                <a:gd name="T93" fmla="*/ 839 h 843"/>
                <a:gd name="T94" fmla="*/ 90 w 676"/>
                <a:gd name="T95" fmla="*/ 804 h 843"/>
                <a:gd name="T96" fmla="*/ 32 w 676"/>
                <a:gd name="T97" fmla="*/ 745 h 843"/>
                <a:gd name="T98" fmla="*/ 4 w 676"/>
                <a:gd name="T99" fmla="*/ 672 h 843"/>
                <a:gd name="T100" fmla="*/ 4 w 676"/>
                <a:gd name="T101" fmla="*/ 591 h 843"/>
                <a:gd name="T102" fmla="*/ 42 w 676"/>
                <a:gd name="T103" fmla="*/ 488 h 843"/>
                <a:gd name="T104" fmla="*/ 104 w 676"/>
                <a:gd name="T105" fmla="*/ 411 h 843"/>
                <a:gd name="T106" fmla="*/ 110 w 676"/>
                <a:gd name="T107" fmla="*/ 404 h 843"/>
                <a:gd name="T108" fmla="*/ 177 w 676"/>
                <a:gd name="T109" fmla="*/ 339 h 843"/>
                <a:gd name="T110" fmla="*/ 270 w 676"/>
                <a:gd name="T111" fmla="*/ 246 h 843"/>
                <a:gd name="T112" fmla="*/ 328 w 676"/>
                <a:gd name="T113" fmla="*/ 188 h 843"/>
                <a:gd name="T114" fmla="*/ 401 w 676"/>
                <a:gd name="T115" fmla="*/ 116 h 843"/>
                <a:gd name="T116" fmla="*/ 476 w 676"/>
                <a:gd name="T117" fmla="*/ 43 h 843"/>
                <a:gd name="T118" fmla="*/ 521 w 676"/>
                <a:gd name="T119" fmla="*/ 1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6" h="843">
                  <a:moveTo>
                    <a:pt x="570" y="31"/>
                  </a:moveTo>
                  <a:lnTo>
                    <a:pt x="560" y="32"/>
                  </a:lnTo>
                  <a:lnTo>
                    <a:pt x="547" y="37"/>
                  </a:lnTo>
                  <a:lnTo>
                    <a:pt x="533" y="43"/>
                  </a:lnTo>
                  <a:lnTo>
                    <a:pt x="521" y="50"/>
                  </a:lnTo>
                  <a:lnTo>
                    <a:pt x="508" y="57"/>
                  </a:lnTo>
                  <a:lnTo>
                    <a:pt x="498" y="65"/>
                  </a:lnTo>
                  <a:lnTo>
                    <a:pt x="487" y="77"/>
                  </a:lnTo>
                  <a:lnTo>
                    <a:pt x="462" y="100"/>
                  </a:lnTo>
                  <a:lnTo>
                    <a:pt x="441" y="121"/>
                  </a:lnTo>
                  <a:lnTo>
                    <a:pt x="423" y="138"/>
                  </a:lnTo>
                  <a:lnTo>
                    <a:pt x="408" y="155"/>
                  </a:lnTo>
                  <a:lnTo>
                    <a:pt x="395" y="168"/>
                  </a:lnTo>
                  <a:lnTo>
                    <a:pt x="383" y="178"/>
                  </a:lnTo>
                  <a:lnTo>
                    <a:pt x="350" y="211"/>
                  </a:lnTo>
                  <a:lnTo>
                    <a:pt x="350" y="212"/>
                  </a:lnTo>
                  <a:lnTo>
                    <a:pt x="329" y="232"/>
                  </a:lnTo>
                  <a:lnTo>
                    <a:pt x="311" y="250"/>
                  </a:lnTo>
                  <a:lnTo>
                    <a:pt x="292" y="268"/>
                  </a:lnTo>
                  <a:lnTo>
                    <a:pt x="276" y="284"/>
                  </a:lnTo>
                  <a:lnTo>
                    <a:pt x="247" y="314"/>
                  </a:lnTo>
                  <a:lnTo>
                    <a:pt x="221" y="339"/>
                  </a:lnTo>
                  <a:lnTo>
                    <a:pt x="199" y="361"/>
                  </a:lnTo>
                  <a:lnTo>
                    <a:pt x="180" y="379"/>
                  </a:lnTo>
                  <a:lnTo>
                    <a:pt x="166" y="394"/>
                  </a:lnTo>
                  <a:lnTo>
                    <a:pt x="138" y="422"/>
                  </a:lnTo>
                  <a:lnTo>
                    <a:pt x="132" y="426"/>
                  </a:lnTo>
                  <a:lnTo>
                    <a:pt x="130" y="430"/>
                  </a:lnTo>
                  <a:lnTo>
                    <a:pt x="128" y="431"/>
                  </a:lnTo>
                  <a:lnTo>
                    <a:pt x="126" y="432"/>
                  </a:lnTo>
                  <a:lnTo>
                    <a:pt x="126" y="433"/>
                  </a:lnTo>
                  <a:lnTo>
                    <a:pt x="104" y="457"/>
                  </a:lnTo>
                  <a:lnTo>
                    <a:pt x="87" y="479"/>
                  </a:lnTo>
                  <a:lnTo>
                    <a:pt x="72" y="501"/>
                  </a:lnTo>
                  <a:lnTo>
                    <a:pt x="58" y="527"/>
                  </a:lnTo>
                  <a:lnTo>
                    <a:pt x="47" y="552"/>
                  </a:lnTo>
                  <a:lnTo>
                    <a:pt x="39" y="578"/>
                  </a:lnTo>
                  <a:lnTo>
                    <a:pt x="34" y="599"/>
                  </a:lnTo>
                  <a:lnTo>
                    <a:pt x="32" y="622"/>
                  </a:lnTo>
                  <a:lnTo>
                    <a:pt x="33" y="648"/>
                  </a:lnTo>
                  <a:lnTo>
                    <a:pt x="35" y="669"/>
                  </a:lnTo>
                  <a:lnTo>
                    <a:pt x="40" y="689"/>
                  </a:lnTo>
                  <a:lnTo>
                    <a:pt x="49" y="711"/>
                  </a:lnTo>
                  <a:lnTo>
                    <a:pt x="61" y="732"/>
                  </a:lnTo>
                  <a:lnTo>
                    <a:pt x="61" y="732"/>
                  </a:lnTo>
                  <a:lnTo>
                    <a:pt x="72" y="747"/>
                  </a:lnTo>
                  <a:lnTo>
                    <a:pt x="89" y="764"/>
                  </a:lnTo>
                  <a:lnTo>
                    <a:pt x="108" y="778"/>
                  </a:lnTo>
                  <a:lnTo>
                    <a:pt x="131" y="792"/>
                  </a:lnTo>
                  <a:lnTo>
                    <a:pt x="131" y="792"/>
                  </a:lnTo>
                  <a:lnTo>
                    <a:pt x="158" y="803"/>
                  </a:lnTo>
                  <a:lnTo>
                    <a:pt x="181" y="809"/>
                  </a:lnTo>
                  <a:lnTo>
                    <a:pt x="207" y="811"/>
                  </a:lnTo>
                  <a:lnTo>
                    <a:pt x="223" y="810"/>
                  </a:lnTo>
                  <a:lnTo>
                    <a:pt x="237" y="808"/>
                  </a:lnTo>
                  <a:lnTo>
                    <a:pt x="251" y="805"/>
                  </a:lnTo>
                  <a:lnTo>
                    <a:pt x="284" y="794"/>
                  </a:lnTo>
                  <a:lnTo>
                    <a:pt x="300" y="785"/>
                  </a:lnTo>
                  <a:lnTo>
                    <a:pt x="315" y="775"/>
                  </a:lnTo>
                  <a:lnTo>
                    <a:pt x="315" y="775"/>
                  </a:lnTo>
                  <a:lnTo>
                    <a:pt x="326" y="768"/>
                  </a:lnTo>
                  <a:lnTo>
                    <a:pt x="341" y="756"/>
                  </a:lnTo>
                  <a:lnTo>
                    <a:pt x="355" y="742"/>
                  </a:lnTo>
                  <a:lnTo>
                    <a:pt x="369" y="727"/>
                  </a:lnTo>
                  <a:lnTo>
                    <a:pt x="382" y="712"/>
                  </a:lnTo>
                  <a:lnTo>
                    <a:pt x="391" y="699"/>
                  </a:lnTo>
                  <a:lnTo>
                    <a:pt x="391" y="699"/>
                  </a:lnTo>
                  <a:lnTo>
                    <a:pt x="403" y="680"/>
                  </a:lnTo>
                  <a:lnTo>
                    <a:pt x="413" y="661"/>
                  </a:lnTo>
                  <a:lnTo>
                    <a:pt x="424" y="640"/>
                  </a:lnTo>
                  <a:lnTo>
                    <a:pt x="437" y="611"/>
                  </a:lnTo>
                  <a:lnTo>
                    <a:pt x="448" y="583"/>
                  </a:lnTo>
                  <a:lnTo>
                    <a:pt x="460" y="557"/>
                  </a:lnTo>
                  <a:lnTo>
                    <a:pt x="470" y="534"/>
                  </a:lnTo>
                  <a:lnTo>
                    <a:pt x="480" y="511"/>
                  </a:lnTo>
                  <a:lnTo>
                    <a:pt x="489" y="490"/>
                  </a:lnTo>
                  <a:lnTo>
                    <a:pt x="497" y="472"/>
                  </a:lnTo>
                  <a:lnTo>
                    <a:pt x="505" y="454"/>
                  </a:lnTo>
                  <a:lnTo>
                    <a:pt x="512" y="438"/>
                  </a:lnTo>
                  <a:lnTo>
                    <a:pt x="519" y="424"/>
                  </a:lnTo>
                  <a:lnTo>
                    <a:pt x="525" y="410"/>
                  </a:lnTo>
                  <a:lnTo>
                    <a:pt x="531" y="397"/>
                  </a:lnTo>
                  <a:lnTo>
                    <a:pt x="540" y="376"/>
                  </a:lnTo>
                  <a:lnTo>
                    <a:pt x="547" y="360"/>
                  </a:lnTo>
                  <a:lnTo>
                    <a:pt x="553" y="346"/>
                  </a:lnTo>
                  <a:lnTo>
                    <a:pt x="564" y="325"/>
                  </a:lnTo>
                  <a:lnTo>
                    <a:pt x="565" y="321"/>
                  </a:lnTo>
                  <a:lnTo>
                    <a:pt x="565" y="320"/>
                  </a:lnTo>
                  <a:lnTo>
                    <a:pt x="566" y="320"/>
                  </a:lnTo>
                  <a:lnTo>
                    <a:pt x="577" y="295"/>
                  </a:lnTo>
                  <a:lnTo>
                    <a:pt x="587" y="272"/>
                  </a:lnTo>
                  <a:lnTo>
                    <a:pt x="595" y="254"/>
                  </a:lnTo>
                  <a:lnTo>
                    <a:pt x="602" y="236"/>
                  </a:lnTo>
                  <a:lnTo>
                    <a:pt x="609" y="223"/>
                  </a:lnTo>
                  <a:lnTo>
                    <a:pt x="614" y="212"/>
                  </a:lnTo>
                  <a:lnTo>
                    <a:pt x="619" y="201"/>
                  </a:lnTo>
                  <a:lnTo>
                    <a:pt x="622" y="194"/>
                  </a:lnTo>
                  <a:lnTo>
                    <a:pt x="624" y="188"/>
                  </a:lnTo>
                  <a:lnTo>
                    <a:pt x="627" y="184"/>
                  </a:lnTo>
                  <a:lnTo>
                    <a:pt x="628" y="180"/>
                  </a:lnTo>
                  <a:lnTo>
                    <a:pt x="629" y="178"/>
                  </a:lnTo>
                  <a:lnTo>
                    <a:pt x="629" y="177"/>
                  </a:lnTo>
                  <a:lnTo>
                    <a:pt x="630" y="176"/>
                  </a:lnTo>
                  <a:lnTo>
                    <a:pt x="630" y="176"/>
                  </a:lnTo>
                  <a:lnTo>
                    <a:pt x="638" y="154"/>
                  </a:lnTo>
                  <a:lnTo>
                    <a:pt x="642" y="136"/>
                  </a:lnTo>
                  <a:lnTo>
                    <a:pt x="644" y="114"/>
                  </a:lnTo>
                  <a:lnTo>
                    <a:pt x="643" y="92"/>
                  </a:lnTo>
                  <a:lnTo>
                    <a:pt x="641" y="79"/>
                  </a:lnTo>
                  <a:lnTo>
                    <a:pt x="641" y="79"/>
                  </a:lnTo>
                  <a:lnTo>
                    <a:pt x="634" y="60"/>
                  </a:lnTo>
                  <a:lnTo>
                    <a:pt x="626" y="49"/>
                  </a:lnTo>
                  <a:lnTo>
                    <a:pt x="617" y="40"/>
                  </a:lnTo>
                  <a:lnTo>
                    <a:pt x="615" y="39"/>
                  </a:lnTo>
                  <a:lnTo>
                    <a:pt x="610" y="36"/>
                  </a:lnTo>
                  <a:lnTo>
                    <a:pt x="600" y="32"/>
                  </a:lnTo>
                  <a:lnTo>
                    <a:pt x="594" y="31"/>
                  </a:lnTo>
                  <a:lnTo>
                    <a:pt x="570" y="31"/>
                  </a:lnTo>
                  <a:close/>
                  <a:moveTo>
                    <a:pt x="570" y="0"/>
                  </a:moveTo>
                  <a:lnTo>
                    <a:pt x="594" y="0"/>
                  </a:lnTo>
                  <a:lnTo>
                    <a:pt x="606" y="2"/>
                  </a:lnTo>
                  <a:lnTo>
                    <a:pt x="613" y="3"/>
                  </a:lnTo>
                  <a:lnTo>
                    <a:pt x="623" y="7"/>
                  </a:lnTo>
                  <a:lnTo>
                    <a:pt x="628" y="10"/>
                  </a:lnTo>
                  <a:lnTo>
                    <a:pt x="635" y="15"/>
                  </a:lnTo>
                  <a:lnTo>
                    <a:pt x="635" y="15"/>
                  </a:lnTo>
                  <a:lnTo>
                    <a:pt x="649" y="28"/>
                  </a:lnTo>
                  <a:lnTo>
                    <a:pt x="652" y="32"/>
                  </a:lnTo>
                  <a:lnTo>
                    <a:pt x="663" y="47"/>
                  </a:lnTo>
                  <a:lnTo>
                    <a:pt x="670" y="66"/>
                  </a:lnTo>
                  <a:lnTo>
                    <a:pt x="671" y="72"/>
                  </a:lnTo>
                  <a:lnTo>
                    <a:pt x="675" y="92"/>
                  </a:lnTo>
                  <a:lnTo>
                    <a:pt x="676" y="114"/>
                  </a:lnTo>
                  <a:lnTo>
                    <a:pt x="673" y="136"/>
                  </a:lnTo>
                  <a:lnTo>
                    <a:pt x="672" y="143"/>
                  </a:lnTo>
                  <a:lnTo>
                    <a:pt x="668" y="166"/>
                  </a:lnTo>
                  <a:lnTo>
                    <a:pt x="658" y="190"/>
                  </a:lnTo>
                  <a:lnTo>
                    <a:pt x="658" y="191"/>
                  </a:lnTo>
                  <a:lnTo>
                    <a:pt x="657" y="193"/>
                  </a:lnTo>
                  <a:lnTo>
                    <a:pt x="656" y="197"/>
                  </a:lnTo>
                  <a:lnTo>
                    <a:pt x="654" y="201"/>
                  </a:lnTo>
                  <a:lnTo>
                    <a:pt x="651" y="207"/>
                  </a:lnTo>
                  <a:lnTo>
                    <a:pt x="648" y="214"/>
                  </a:lnTo>
                  <a:lnTo>
                    <a:pt x="643" y="225"/>
                  </a:lnTo>
                  <a:lnTo>
                    <a:pt x="638" y="236"/>
                  </a:lnTo>
                  <a:lnTo>
                    <a:pt x="631" y="249"/>
                  </a:lnTo>
                  <a:lnTo>
                    <a:pt x="624" y="267"/>
                  </a:lnTo>
                  <a:lnTo>
                    <a:pt x="616" y="285"/>
                  </a:lnTo>
                  <a:lnTo>
                    <a:pt x="606" y="307"/>
                  </a:lnTo>
                  <a:lnTo>
                    <a:pt x="594" y="333"/>
                  </a:lnTo>
                  <a:lnTo>
                    <a:pt x="594" y="334"/>
                  </a:lnTo>
                  <a:lnTo>
                    <a:pt x="593" y="338"/>
                  </a:lnTo>
                  <a:lnTo>
                    <a:pt x="582" y="359"/>
                  </a:lnTo>
                  <a:lnTo>
                    <a:pt x="577" y="373"/>
                  </a:lnTo>
                  <a:lnTo>
                    <a:pt x="570" y="389"/>
                  </a:lnTo>
                  <a:lnTo>
                    <a:pt x="560" y="410"/>
                  </a:lnTo>
                  <a:lnTo>
                    <a:pt x="554" y="423"/>
                  </a:lnTo>
                  <a:lnTo>
                    <a:pt x="549" y="437"/>
                  </a:lnTo>
                  <a:lnTo>
                    <a:pt x="542" y="451"/>
                  </a:lnTo>
                  <a:lnTo>
                    <a:pt x="535" y="467"/>
                  </a:lnTo>
                  <a:lnTo>
                    <a:pt x="526" y="485"/>
                  </a:lnTo>
                  <a:lnTo>
                    <a:pt x="518" y="503"/>
                  </a:lnTo>
                  <a:lnTo>
                    <a:pt x="509" y="524"/>
                  </a:lnTo>
                  <a:lnTo>
                    <a:pt x="500" y="546"/>
                  </a:lnTo>
                  <a:lnTo>
                    <a:pt x="489" y="570"/>
                  </a:lnTo>
                  <a:lnTo>
                    <a:pt x="477" y="595"/>
                  </a:lnTo>
                  <a:lnTo>
                    <a:pt x="466" y="623"/>
                  </a:lnTo>
                  <a:lnTo>
                    <a:pt x="452" y="652"/>
                  </a:lnTo>
                  <a:lnTo>
                    <a:pt x="453" y="652"/>
                  </a:lnTo>
                  <a:lnTo>
                    <a:pt x="443" y="673"/>
                  </a:lnTo>
                  <a:lnTo>
                    <a:pt x="432" y="693"/>
                  </a:lnTo>
                  <a:lnTo>
                    <a:pt x="420" y="712"/>
                  </a:lnTo>
                  <a:lnTo>
                    <a:pt x="417" y="717"/>
                  </a:lnTo>
                  <a:lnTo>
                    <a:pt x="404" y="734"/>
                  </a:lnTo>
                  <a:lnTo>
                    <a:pt x="391" y="749"/>
                  </a:lnTo>
                  <a:lnTo>
                    <a:pt x="377" y="764"/>
                  </a:lnTo>
                  <a:lnTo>
                    <a:pt x="363" y="778"/>
                  </a:lnTo>
                  <a:lnTo>
                    <a:pt x="348" y="790"/>
                  </a:lnTo>
                  <a:lnTo>
                    <a:pt x="333" y="801"/>
                  </a:lnTo>
                  <a:lnTo>
                    <a:pt x="328" y="804"/>
                  </a:lnTo>
                  <a:lnTo>
                    <a:pt x="313" y="815"/>
                  </a:lnTo>
                  <a:lnTo>
                    <a:pt x="297" y="823"/>
                  </a:lnTo>
                  <a:lnTo>
                    <a:pt x="264" y="834"/>
                  </a:lnTo>
                  <a:lnTo>
                    <a:pt x="241" y="839"/>
                  </a:lnTo>
                  <a:lnTo>
                    <a:pt x="223" y="841"/>
                  </a:lnTo>
                  <a:lnTo>
                    <a:pt x="207" y="843"/>
                  </a:lnTo>
                  <a:lnTo>
                    <a:pt x="179" y="840"/>
                  </a:lnTo>
                  <a:lnTo>
                    <a:pt x="172" y="839"/>
                  </a:lnTo>
                  <a:lnTo>
                    <a:pt x="145" y="832"/>
                  </a:lnTo>
                  <a:lnTo>
                    <a:pt x="118" y="822"/>
                  </a:lnTo>
                  <a:lnTo>
                    <a:pt x="114" y="818"/>
                  </a:lnTo>
                  <a:lnTo>
                    <a:pt x="90" y="804"/>
                  </a:lnTo>
                  <a:lnTo>
                    <a:pt x="67" y="787"/>
                  </a:lnTo>
                  <a:lnTo>
                    <a:pt x="49" y="769"/>
                  </a:lnTo>
                  <a:lnTo>
                    <a:pt x="35" y="749"/>
                  </a:lnTo>
                  <a:lnTo>
                    <a:pt x="32" y="745"/>
                  </a:lnTo>
                  <a:lnTo>
                    <a:pt x="20" y="724"/>
                  </a:lnTo>
                  <a:lnTo>
                    <a:pt x="11" y="701"/>
                  </a:lnTo>
                  <a:lnTo>
                    <a:pt x="5" y="678"/>
                  </a:lnTo>
                  <a:lnTo>
                    <a:pt x="4" y="672"/>
                  </a:lnTo>
                  <a:lnTo>
                    <a:pt x="2" y="648"/>
                  </a:lnTo>
                  <a:lnTo>
                    <a:pt x="0" y="622"/>
                  </a:lnTo>
                  <a:lnTo>
                    <a:pt x="3" y="598"/>
                  </a:lnTo>
                  <a:lnTo>
                    <a:pt x="4" y="591"/>
                  </a:lnTo>
                  <a:lnTo>
                    <a:pt x="10" y="565"/>
                  </a:lnTo>
                  <a:lnTo>
                    <a:pt x="18" y="539"/>
                  </a:lnTo>
                  <a:lnTo>
                    <a:pt x="28" y="514"/>
                  </a:lnTo>
                  <a:lnTo>
                    <a:pt x="42" y="488"/>
                  </a:lnTo>
                  <a:lnTo>
                    <a:pt x="59" y="464"/>
                  </a:lnTo>
                  <a:lnTo>
                    <a:pt x="62" y="459"/>
                  </a:lnTo>
                  <a:lnTo>
                    <a:pt x="82" y="434"/>
                  </a:lnTo>
                  <a:lnTo>
                    <a:pt x="104" y="411"/>
                  </a:lnTo>
                  <a:lnTo>
                    <a:pt x="104" y="410"/>
                  </a:lnTo>
                  <a:lnTo>
                    <a:pt x="105" y="409"/>
                  </a:lnTo>
                  <a:lnTo>
                    <a:pt x="108" y="408"/>
                  </a:lnTo>
                  <a:lnTo>
                    <a:pt x="110" y="404"/>
                  </a:lnTo>
                  <a:lnTo>
                    <a:pt x="116" y="399"/>
                  </a:lnTo>
                  <a:lnTo>
                    <a:pt x="144" y="372"/>
                  </a:lnTo>
                  <a:lnTo>
                    <a:pt x="158" y="356"/>
                  </a:lnTo>
                  <a:lnTo>
                    <a:pt x="177" y="339"/>
                  </a:lnTo>
                  <a:lnTo>
                    <a:pt x="199" y="317"/>
                  </a:lnTo>
                  <a:lnTo>
                    <a:pt x="224" y="292"/>
                  </a:lnTo>
                  <a:lnTo>
                    <a:pt x="254" y="262"/>
                  </a:lnTo>
                  <a:lnTo>
                    <a:pt x="270" y="246"/>
                  </a:lnTo>
                  <a:lnTo>
                    <a:pt x="289" y="228"/>
                  </a:lnTo>
                  <a:lnTo>
                    <a:pt x="307" y="209"/>
                  </a:lnTo>
                  <a:lnTo>
                    <a:pt x="328" y="190"/>
                  </a:lnTo>
                  <a:lnTo>
                    <a:pt x="328" y="188"/>
                  </a:lnTo>
                  <a:lnTo>
                    <a:pt x="361" y="156"/>
                  </a:lnTo>
                  <a:lnTo>
                    <a:pt x="373" y="145"/>
                  </a:lnTo>
                  <a:lnTo>
                    <a:pt x="385" y="133"/>
                  </a:lnTo>
                  <a:lnTo>
                    <a:pt x="401" y="116"/>
                  </a:lnTo>
                  <a:lnTo>
                    <a:pt x="419" y="99"/>
                  </a:lnTo>
                  <a:lnTo>
                    <a:pt x="440" y="78"/>
                  </a:lnTo>
                  <a:lnTo>
                    <a:pt x="465" y="54"/>
                  </a:lnTo>
                  <a:lnTo>
                    <a:pt x="476" y="43"/>
                  </a:lnTo>
                  <a:lnTo>
                    <a:pt x="489" y="32"/>
                  </a:lnTo>
                  <a:lnTo>
                    <a:pt x="494" y="29"/>
                  </a:lnTo>
                  <a:lnTo>
                    <a:pt x="508" y="21"/>
                  </a:lnTo>
                  <a:lnTo>
                    <a:pt x="521" y="14"/>
                  </a:lnTo>
                  <a:lnTo>
                    <a:pt x="535" y="8"/>
                  </a:lnTo>
                  <a:lnTo>
                    <a:pt x="549" y="3"/>
                  </a:lnTo>
                  <a:lnTo>
                    <a:pt x="570"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14" name="Freeform 544"/>
            <p:cNvSpPr>
              <a:spLocks/>
            </p:cNvSpPr>
            <p:nvPr/>
          </p:nvSpPr>
          <p:spPr bwMode="auto">
            <a:xfrm>
              <a:off x="385" y="2522"/>
              <a:ext cx="100" cy="101"/>
            </a:xfrm>
            <a:custGeom>
              <a:avLst/>
              <a:gdLst>
                <a:gd name="T0" fmla="*/ 94 w 200"/>
                <a:gd name="T1" fmla="*/ 0 h 200"/>
                <a:gd name="T2" fmla="*/ 116 w 200"/>
                <a:gd name="T3" fmla="*/ 0 h 200"/>
                <a:gd name="T4" fmla="*/ 137 w 200"/>
                <a:gd name="T5" fmla="*/ 5 h 200"/>
                <a:gd name="T6" fmla="*/ 158 w 200"/>
                <a:gd name="T7" fmla="*/ 16 h 200"/>
                <a:gd name="T8" fmla="*/ 174 w 200"/>
                <a:gd name="T9" fmla="*/ 32 h 200"/>
                <a:gd name="T10" fmla="*/ 188 w 200"/>
                <a:gd name="T11" fmla="*/ 51 h 200"/>
                <a:gd name="T12" fmla="*/ 196 w 200"/>
                <a:gd name="T13" fmla="*/ 71 h 200"/>
                <a:gd name="T14" fmla="*/ 200 w 200"/>
                <a:gd name="T15" fmla="*/ 93 h 200"/>
                <a:gd name="T16" fmla="*/ 200 w 200"/>
                <a:gd name="T17" fmla="*/ 115 h 200"/>
                <a:gd name="T18" fmla="*/ 194 w 200"/>
                <a:gd name="T19" fmla="*/ 136 h 200"/>
                <a:gd name="T20" fmla="*/ 184 w 200"/>
                <a:gd name="T21" fmla="*/ 156 h 200"/>
                <a:gd name="T22" fmla="*/ 167 w 200"/>
                <a:gd name="T23" fmla="*/ 173 h 200"/>
                <a:gd name="T24" fmla="*/ 150 w 200"/>
                <a:gd name="T25" fmla="*/ 186 h 200"/>
                <a:gd name="T26" fmla="*/ 129 w 200"/>
                <a:gd name="T27" fmla="*/ 195 h 200"/>
                <a:gd name="T28" fmla="*/ 108 w 200"/>
                <a:gd name="T29" fmla="*/ 200 h 200"/>
                <a:gd name="T30" fmla="*/ 86 w 200"/>
                <a:gd name="T31" fmla="*/ 199 h 200"/>
                <a:gd name="T32" fmla="*/ 63 w 200"/>
                <a:gd name="T33" fmla="*/ 193 h 200"/>
                <a:gd name="T34" fmla="*/ 42 w 200"/>
                <a:gd name="T35" fmla="*/ 181 h 200"/>
                <a:gd name="T36" fmla="*/ 26 w 200"/>
                <a:gd name="T37" fmla="*/ 166 h 200"/>
                <a:gd name="T38" fmla="*/ 12 w 200"/>
                <a:gd name="T39" fmla="*/ 148 h 200"/>
                <a:gd name="T40" fmla="*/ 4 w 200"/>
                <a:gd name="T41" fmla="*/ 128 h 200"/>
                <a:gd name="T42" fmla="*/ 0 w 200"/>
                <a:gd name="T43" fmla="*/ 107 h 200"/>
                <a:gd name="T44" fmla="*/ 2 w 200"/>
                <a:gd name="T45" fmla="*/ 85 h 200"/>
                <a:gd name="T46" fmla="*/ 7 w 200"/>
                <a:gd name="T47" fmla="*/ 63 h 200"/>
                <a:gd name="T48" fmla="*/ 18 w 200"/>
                <a:gd name="T49" fmla="*/ 43 h 200"/>
                <a:gd name="T50" fmla="*/ 34 w 200"/>
                <a:gd name="T51" fmla="*/ 25 h 200"/>
                <a:gd name="T52" fmla="*/ 52 w 200"/>
                <a:gd name="T53" fmla="*/ 12 h 200"/>
                <a:gd name="T54" fmla="*/ 72 w 200"/>
                <a:gd name="T55" fmla="*/ 3 h 200"/>
                <a:gd name="T56" fmla="*/ 94 w 200"/>
                <a:gd name="T5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200">
                  <a:moveTo>
                    <a:pt x="94" y="0"/>
                  </a:moveTo>
                  <a:lnTo>
                    <a:pt x="116" y="0"/>
                  </a:lnTo>
                  <a:lnTo>
                    <a:pt x="137" y="5"/>
                  </a:lnTo>
                  <a:lnTo>
                    <a:pt x="158" y="16"/>
                  </a:lnTo>
                  <a:lnTo>
                    <a:pt x="174" y="32"/>
                  </a:lnTo>
                  <a:lnTo>
                    <a:pt x="188" y="51"/>
                  </a:lnTo>
                  <a:lnTo>
                    <a:pt x="196" y="71"/>
                  </a:lnTo>
                  <a:lnTo>
                    <a:pt x="200" y="93"/>
                  </a:lnTo>
                  <a:lnTo>
                    <a:pt x="200" y="115"/>
                  </a:lnTo>
                  <a:lnTo>
                    <a:pt x="194" y="136"/>
                  </a:lnTo>
                  <a:lnTo>
                    <a:pt x="184" y="156"/>
                  </a:lnTo>
                  <a:lnTo>
                    <a:pt x="167" y="173"/>
                  </a:lnTo>
                  <a:lnTo>
                    <a:pt x="150" y="186"/>
                  </a:lnTo>
                  <a:lnTo>
                    <a:pt x="129" y="195"/>
                  </a:lnTo>
                  <a:lnTo>
                    <a:pt x="108" y="200"/>
                  </a:lnTo>
                  <a:lnTo>
                    <a:pt x="86" y="199"/>
                  </a:lnTo>
                  <a:lnTo>
                    <a:pt x="63" y="193"/>
                  </a:lnTo>
                  <a:lnTo>
                    <a:pt x="42" y="181"/>
                  </a:lnTo>
                  <a:lnTo>
                    <a:pt x="26" y="166"/>
                  </a:lnTo>
                  <a:lnTo>
                    <a:pt x="12" y="148"/>
                  </a:lnTo>
                  <a:lnTo>
                    <a:pt x="4" y="128"/>
                  </a:lnTo>
                  <a:lnTo>
                    <a:pt x="0" y="107"/>
                  </a:lnTo>
                  <a:lnTo>
                    <a:pt x="2" y="85"/>
                  </a:lnTo>
                  <a:lnTo>
                    <a:pt x="7" y="63"/>
                  </a:lnTo>
                  <a:lnTo>
                    <a:pt x="18" y="43"/>
                  </a:lnTo>
                  <a:lnTo>
                    <a:pt x="34" y="25"/>
                  </a:lnTo>
                  <a:lnTo>
                    <a:pt x="52" y="12"/>
                  </a:lnTo>
                  <a:lnTo>
                    <a:pt x="72" y="3"/>
                  </a:lnTo>
                  <a:lnTo>
                    <a:pt x="94" y="0"/>
                  </a:lnTo>
                  <a:close/>
                </a:path>
              </a:pathLst>
            </a:custGeom>
            <a:solidFill>
              <a:srgbClr val="000094"/>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15" name="Freeform 545"/>
            <p:cNvSpPr>
              <a:spLocks noEditPoints="1"/>
            </p:cNvSpPr>
            <p:nvPr/>
          </p:nvSpPr>
          <p:spPr bwMode="auto">
            <a:xfrm>
              <a:off x="377" y="2514"/>
              <a:ext cx="116" cy="116"/>
            </a:xfrm>
            <a:custGeom>
              <a:avLst/>
              <a:gdLst>
                <a:gd name="T0" fmla="*/ 102 w 232"/>
                <a:gd name="T1" fmla="*/ 34 h 232"/>
                <a:gd name="T2" fmla="*/ 69 w 232"/>
                <a:gd name="T3" fmla="*/ 47 h 232"/>
                <a:gd name="T4" fmla="*/ 47 w 232"/>
                <a:gd name="T5" fmla="*/ 69 h 232"/>
                <a:gd name="T6" fmla="*/ 39 w 232"/>
                <a:gd name="T7" fmla="*/ 84 h 232"/>
                <a:gd name="T8" fmla="*/ 32 w 232"/>
                <a:gd name="T9" fmla="*/ 116 h 232"/>
                <a:gd name="T10" fmla="*/ 37 w 232"/>
                <a:gd name="T11" fmla="*/ 146 h 232"/>
                <a:gd name="T12" fmla="*/ 54 w 232"/>
                <a:gd name="T13" fmla="*/ 174 h 232"/>
                <a:gd name="T14" fmla="*/ 83 w 232"/>
                <a:gd name="T15" fmla="*/ 195 h 232"/>
                <a:gd name="T16" fmla="*/ 99 w 232"/>
                <a:gd name="T17" fmla="*/ 200 h 232"/>
                <a:gd name="T18" fmla="*/ 131 w 232"/>
                <a:gd name="T19" fmla="*/ 200 h 232"/>
                <a:gd name="T20" fmla="*/ 163 w 232"/>
                <a:gd name="T21" fmla="*/ 186 h 232"/>
                <a:gd name="T22" fmla="*/ 175 w 232"/>
                <a:gd name="T23" fmla="*/ 177 h 232"/>
                <a:gd name="T24" fmla="*/ 187 w 232"/>
                <a:gd name="T25" fmla="*/ 165 h 232"/>
                <a:gd name="T26" fmla="*/ 195 w 232"/>
                <a:gd name="T27" fmla="*/ 149 h 232"/>
                <a:gd name="T28" fmla="*/ 201 w 232"/>
                <a:gd name="T29" fmla="*/ 118 h 232"/>
                <a:gd name="T30" fmla="*/ 195 w 232"/>
                <a:gd name="T31" fmla="*/ 87 h 232"/>
                <a:gd name="T32" fmla="*/ 187 w 232"/>
                <a:gd name="T33" fmla="*/ 69 h 232"/>
                <a:gd name="T34" fmla="*/ 165 w 232"/>
                <a:gd name="T35" fmla="*/ 46 h 232"/>
                <a:gd name="T36" fmla="*/ 149 w 232"/>
                <a:gd name="T37" fmla="*/ 38 h 232"/>
                <a:gd name="T38" fmla="*/ 118 w 232"/>
                <a:gd name="T39" fmla="*/ 32 h 232"/>
                <a:gd name="T40" fmla="*/ 137 w 232"/>
                <a:gd name="T41" fmla="*/ 3 h 232"/>
                <a:gd name="T42" fmla="*/ 162 w 232"/>
                <a:gd name="T43" fmla="*/ 8 h 232"/>
                <a:gd name="T44" fmla="*/ 201 w 232"/>
                <a:gd name="T45" fmla="*/ 35 h 232"/>
                <a:gd name="T46" fmla="*/ 216 w 232"/>
                <a:gd name="T47" fmla="*/ 56 h 232"/>
                <a:gd name="T48" fmla="*/ 230 w 232"/>
                <a:gd name="T49" fmla="*/ 92 h 232"/>
                <a:gd name="T50" fmla="*/ 232 w 232"/>
                <a:gd name="T51" fmla="*/ 118 h 232"/>
                <a:gd name="T52" fmla="*/ 230 w 232"/>
                <a:gd name="T53" fmla="*/ 144 h 232"/>
                <a:gd name="T54" fmla="*/ 221 w 232"/>
                <a:gd name="T55" fmla="*/ 167 h 232"/>
                <a:gd name="T56" fmla="*/ 197 w 232"/>
                <a:gd name="T57" fmla="*/ 200 h 232"/>
                <a:gd name="T58" fmla="*/ 176 w 232"/>
                <a:gd name="T59" fmla="*/ 215 h 232"/>
                <a:gd name="T60" fmla="*/ 140 w 232"/>
                <a:gd name="T61" fmla="*/ 230 h 232"/>
                <a:gd name="T62" fmla="*/ 114 w 232"/>
                <a:gd name="T63" fmla="*/ 232 h 232"/>
                <a:gd name="T64" fmla="*/ 89 w 232"/>
                <a:gd name="T65" fmla="*/ 229 h 232"/>
                <a:gd name="T66" fmla="*/ 65 w 232"/>
                <a:gd name="T67" fmla="*/ 219 h 232"/>
                <a:gd name="T68" fmla="*/ 49 w 232"/>
                <a:gd name="T69" fmla="*/ 210 h 232"/>
                <a:gd name="T70" fmla="*/ 20 w 232"/>
                <a:gd name="T71" fmla="*/ 181 h 232"/>
                <a:gd name="T72" fmla="*/ 8 w 232"/>
                <a:gd name="T73" fmla="*/ 159 h 232"/>
                <a:gd name="T74" fmla="*/ 1 w 232"/>
                <a:gd name="T75" fmla="*/ 134 h 232"/>
                <a:gd name="T76" fmla="*/ 2 w 232"/>
                <a:gd name="T77" fmla="*/ 96 h 232"/>
                <a:gd name="T78" fmla="*/ 9 w 232"/>
                <a:gd name="T79" fmla="*/ 71 h 232"/>
                <a:gd name="T80" fmla="*/ 21 w 232"/>
                <a:gd name="T81" fmla="*/ 52 h 232"/>
                <a:gd name="T82" fmla="*/ 36 w 232"/>
                <a:gd name="T83" fmla="*/ 33 h 232"/>
                <a:gd name="T84" fmla="*/ 56 w 232"/>
                <a:gd name="T85" fmla="*/ 18 h 232"/>
                <a:gd name="T86" fmla="*/ 92 w 232"/>
                <a:gd name="T87" fmla="*/ 4 h 232"/>
                <a:gd name="T88" fmla="*/ 118 w 232"/>
                <a:gd name="T8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2" h="232">
                  <a:moveTo>
                    <a:pt x="118" y="32"/>
                  </a:moveTo>
                  <a:lnTo>
                    <a:pt x="102" y="34"/>
                  </a:lnTo>
                  <a:lnTo>
                    <a:pt x="86" y="38"/>
                  </a:lnTo>
                  <a:lnTo>
                    <a:pt x="69" y="47"/>
                  </a:lnTo>
                  <a:lnTo>
                    <a:pt x="58" y="55"/>
                  </a:lnTo>
                  <a:lnTo>
                    <a:pt x="47" y="69"/>
                  </a:lnTo>
                  <a:lnTo>
                    <a:pt x="37" y="84"/>
                  </a:lnTo>
                  <a:lnTo>
                    <a:pt x="39" y="84"/>
                  </a:lnTo>
                  <a:lnTo>
                    <a:pt x="33" y="101"/>
                  </a:lnTo>
                  <a:lnTo>
                    <a:pt x="32" y="116"/>
                  </a:lnTo>
                  <a:lnTo>
                    <a:pt x="33" y="132"/>
                  </a:lnTo>
                  <a:lnTo>
                    <a:pt x="37" y="146"/>
                  </a:lnTo>
                  <a:lnTo>
                    <a:pt x="46" y="163"/>
                  </a:lnTo>
                  <a:lnTo>
                    <a:pt x="54" y="174"/>
                  </a:lnTo>
                  <a:lnTo>
                    <a:pt x="68" y="186"/>
                  </a:lnTo>
                  <a:lnTo>
                    <a:pt x="83" y="195"/>
                  </a:lnTo>
                  <a:lnTo>
                    <a:pt x="83" y="194"/>
                  </a:lnTo>
                  <a:lnTo>
                    <a:pt x="99" y="200"/>
                  </a:lnTo>
                  <a:lnTo>
                    <a:pt x="114" y="201"/>
                  </a:lnTo>
                  <a:lnTo>
                    <a:pt x="131" y="200"/>
                  </a:lnTo>
                  <a:lnTo>
                    <a:pt x="146" y="195"/>
                  </a:lnTo>
                  <a:lnTo>
                    <a:pt x="163" y="186"/>
                  </a:lnTo>
                  <a:lnTo>
                    <a:pt x="163" y="186"/>
                  </a:lnTo>
                  <a:lnTo>
                    <a:pt x="175" y="177"/>
                  </a:lnTo>
                  <a:lnTo>
                    <a:pt x="187" y="165"/>
                  </a:lnTo>
                  <a:lnTo>
                    <a:pt x="187" y="165"/>
                  </a:lnTo>
                  <a:lnTo>
                    <a:pt x="196" y="149"/>
                  </a:lnTo>
                  <a:lnTo>
                    <a:pt x="195" y="149"/>
                  </a:lnTo>
                  <a:lnTo>
                    <a:pt x="200" y="134"/>
                  </a:lnTo>
                  <a:lnTo>
                    <a:pt x="201" y="118"/>
                  </a:lnTo>
                  <a:lnTo>
                    <a:pt x="200" y="102"/>
                  </a:lnTo>
                  <a:lnTo>
                    <a:pt x="195" y="87"/>
                  </a:lnTo>
                  <a:lnTo>
                    <a:pt x="187" y="69"/>
                  </a:lnTo>
                  <a:lnTo>
                    <a:pt x="187" y="69"/>
                  </a:lnTo>
                  <a:lnTo>
                    <a:pt x="179" y="57"/>
                  </a:lnTo>
                  <a:lnTo>
                    <a:pt x="165" y="46"/>
                  </a:lnTo>
                  <a:lnTo>
                    <a:pt x="165" y="46"/>
                  </a:lnTo>
                  <a:lnTo>
                    <a:pt x="149" y="38"/>
                  </a:lnTo>
                  <a:lnTo>
                    <a:pt x="134" y="34"/>
                  </a:lnTo>
                  <a:lnTo>
                    <a:pt x="118" y="32"/>
                  </a:lnTo>
                  <a:close/>
                  <a:moveTo>
                    <a:pt x="118" y="0"/>
                  </a:moveTo>
                  <a:lnTo>
                    <a:pt x="137" y="3"/>
                  </a:lnTo>
                  <a:lnTo>
                    <a:pt x="144" y="4"/>
                  </a:lnTo>
                  <a:lnTo>
                    <a:pt x="162" y="8"/>
                  </a:lnTo>
                  <a:lnTo>
                    <a:pt x="183" y="20"/>
                  </a:lnTo>
                  <a:lnTo>
                    <a:pt x="201" y="35"/>
                  </a:lnTo>
                  <a:lnTo>
                    <a:pt x="212" y="52"/>
                  </a:lnTo>
                  <a:lnTo>
                    <a:pt x="216" y="56"/>
                  </a:lnTo>
                  <a:lnTo>
                    <a:pt x="224" y="74"/>
                  </a:lnTo>
                  <a:lnTo>
                    <a:pt x="230" y="92"/>
                  </a:lnTo>
                  <a:lnTo>
                    <a:pt x="231" y="98"/>
                  </a:lnTo>
                  <a:lnTo>
                    <a:pt x="232" y="118"/>
                  </a:lnTo>
                  <a:lnTo>
                    <a:pt x="231" y="137"/>
                  </a:lnTo>
                  <a:lnTo>
                    <a:pt x="230" y="144"/>
                  </a:lnTo>
                  <a:lnTo>
                    <a:pt x="224" y="162"/>
                  </a:lnTo>
                  <a:lnTo>
                    <a:pt x="221" y="167"/>
                  </a:lnTo>
                  <a:lnTo>
                    <a:pt x="212" y="182"/>
                  </a:lnTo>
                  <a:lnTo>
                    <a:pt x="197" y="200"/>
                  </a:lnTo>
                  <a:lnTo>
                    <a:pt x="181" y="211"/>
                  </a:lnTo>
                  <a:lnTo>
                    <a:pt x="176" y="215"/>
                  </a:lnTo>
                  <a:lnTo>
                    <a:pt x="159" y="224"/>
                  </a:lnTo>
                  <a:lnTo>
                    <a:pt x="140" y="230"/>
                  </a:lnTo>
                  <a:lnTo>
                    <a:pt x="134" y="231"/>
                  </a:lnTo>
                  <a:lnTo>
                    <a:pt x="114" y="232"/>
                  </a:lnTo>
                  <a:lnTo>
                    <a:pt x="95" y="230"/>
                  </a:lnTo>
                  <a:lnTo>
                    <a:pt x="89" y="229"/>
                  </a:lnTo>
                  <a:lnTo>
                    <a:pt x="70" y="223"/>
                  </a:lnTo>
                  <a:lnTo>
                    <a:pt x="65" y="219"/>
                  </a:lnTo>
                  <a:lnTo>
                    <a:pt x="49" y="211"/>
                  </a:lnTo>
                  <a:lnTo>
                    <a:pt x="49" y="210"/>
                  </a:lnTo>
                  <a:lnTo>
                    <a:pt x="32" y="196"/>
                  </a:lnTo>
                  <a:lnTo>
                    <a:pt x="20" y="181"/>
                  </a:lnTo>
                  <a:lnTo>
                    <a:pt x="16" y="176"/>
                  </a:lnTo>
                  <a:lnTo>
                    <a:pt x="8" y="159"/>
                  </a:lnTo>
                  <a:lnTo>
                    <a:pt x="2" y="141"/>
                  </a:lnTo>
                  <a:lnTo>
                    <a:pt x="1" y="134"/>
                  </a:lnTo>
                  <a:lnTo>
                    <a:pt x="0" y="116"/>
                  </a:lnTo>
                  <a:lnTo>
                    <a:pt x="2" y="96"/>
                  </a:lnTo>
                  <a:lnTo>
                    <a:pt x="4" y="90"/>
                  </a:lnTo>
                  <a:lnTo>
                    <a:pt x="9" y="71"/>
                  </a:lnTo>
                  <a:lnTo>
                    <a:pt x="13" y="67"/>
                  </a:lnTo>
                  <a:lnTo>
                    <a:pt x="21" y="52"/>
                  </a:lnTo>
                  <a:lnTo>
                    <a:pt x="22" y="50"/>
                  </a:lnTo>
                  <a:lnTo>
                    <a:pt x="36" y="33"/>
                  </a:lnTo>
                  <a:lnTo>
                    <a:pt x="51" y="21"/>
                  </a:lnTo>
                  <a:lnTo>
                    <a:pt x="56" y="18"/>
                  </a:lnTo>
                  <a:lnTo>
                    <a:pt x="74" y="8"/>
                  </a:lnTo>
                  <a:lnTo>
                    <a:pt x="92" y="4"/>
                  </a:lnTo>
                  <a:lnTo>
                    <a:pt x="99" y="3"/>
                  </a:lnTo>
                  <a:lnTo>
                    <a:pt x="118"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16" name="Freeform 546"/>
            <p:cNvSpPr>
              <a:spLocks/>
            </p:cNvSpPr>
            <p:nvPr/>
          </p:nvSpPr>
          <p:spPr bwMode="auto">
            <a:xfrm>
              <a:off x="312" y="1644"/>
              <a:ext cx="65" cy="65"/>
            </a:xfrm>
            <a:custGeom>
              <a:avLst/>
              <a:gdLst>
                <a:gd name="T0" fmla="*/ 65 w 129"/>
                <a:gd name="T1" fmla="*/ 0 h 130"/>
                <a:gd name="T2" fmla="*/ 85 w 129"/>
                <a:gd name="T3" fmla="*/ 3 h 130"/>
                <a:gd name="T4" fmla="*/ 102 w 129"/>
                <a:gd name="T5" fmla="*/ 13 h 130"/>
                <a:gd name="T6" fmla="*/ 116 w 129"/>
                <a:gd name="T7" fmla="*/ 27 h 130"/>
                <a:gd name="T8" fmla="*/ 126 w 129"/>
                <a:gd name="T9" fmla="*/ 45 h 130"/>
                <a:gd name="T10" fmla="*/ 129 w 129"/>
                <a:gd name="T11" fmla="*/ 66 h 130"/>
                <a:gd name="T12" fmla="*/ 126 w 129"/>
                <a:gd name="T13" fmla="*/ 86 h 130"/>
                <a:gd name="T14" fmla="*/ 116 w 129"/>
                <a:gd name="T15" fmla="*/ 103 h 130"/>
                <a:gd name="T16" fmla="*/ 102 w 129"/>
                <a:gd name="T17" fmla="*/ 117 h 130"/>
                <a:gd name="T18" fmla="*/ 85 w 129"/>
                <a:gd name="T19" fmla="*/ 127 h 130"/>
                <a:gd name="T20" fmla="*/ 65 w 129"/>
                <a:gd name="T21" fmla="*/ 130 h 130"/>
                <a:gd name="T22" fmla="*/ 44 w 129"/>
                <a:gd name="T23" fmla="*/ 127 h 130"/>
                <a:gd name="T24" fmla="*/ 26 w 129"/>
                <a:gd name="T25" fmla="*/ 117 h 130"/>
                <a:gd name="T26" fmla="*/ 12 w 129"/>
                <a:gd name="T27" fmla="*/ 103 h 130"/>
                <a:gd name="T28" fmla="*/ 3 w 129"/>
                <a:gd name="T29" fmla="*/ 86 h 130"/>
                <a:gd name="T30" fmla="*/ 0 w 129"/>
                <a:gd name="T31" fmla="*/ 66 h 130"/>
                <a:gd name="T32" fmla="*/ 3 w 129"/>
                <a:gd name="T33" fmla="*/ 45 h 130"/>
                <a:gd name="T34" fmla="*/ 12 w 129"/>
                <a:gd name="T35" fmla="*/ 27 h 130"/>
                <a:gd name="T36" fmla="*/ 26 w 129"/>
                <a:gd name="T37" fmla="*/ 13 h 130"/>
                <a:gd name="T38" fmla="*/ 44 w 129"/>
                <a:gd name="T39" fmla="*/ 3 h 130"/>
                <a:gd name="T40" fmla="*/ 65 w 129"/>
                <a:gd name="T4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30">
                  <a:moveTo>
                    <a:pt x="65" y="0"/>
                  </a:moveTo>
                  <a:lnTo>
                    <a:pt x="85" y="3"/>
                  </a:lnTo>
                  <a:lnTo>
                    <a:pt x="102" y="13"/>
                  </a:lnTo>
                  <a:lnTo>
                    <a:pt x="116" y="27"/>
                  </a:lnTo>
                  <a:lnTo>
                    <a:pt x="126" y="45"/>
                  </a:lnTo>
                  <a:lnTo>
                    <a:pt x="129" y="66"/>
                  </a:lnTo>
                  <a:lnTo>
                    <a:pt x="126" y="86"/>
                  </a:lnTo>
                  <a:lnTo>
                    <a:pt x="116" y="103"/>
                  </a:lnTo>
                  <a:lnTo>
                    <a:pt x="102" y="117"/>
                  </a:lnTo>
                  <a:lnTo>
                    <a:pt x="85" y="127"/>
                  </a:lnTo>
                  <a:lnTo>
                    <a:pt x="65" y="130"/>
                  </a:lnTo>
                  <a:lnTo>
                    <a:pt x="44" y="127"/>
                  </a:lnTo>
                  <a:lnTo>
                    <a:pt x="26" y="117"/>
                  </a:lnTo>
                  <a:lnTo>
                    <a:pt x="12" y="103"/>
                  </a:lnTo>
                  <a:lnTo>
                    <a:pt x="3" y="86"/>
                  </a:lnTo>
                  <a:lnTo>
                    <a:pt x="0" y="66"/>
                  </a:lnTo>
                  <a:lnTo>
                    <a:pt x="3" y="45"/>
                  </a:lnTo>
                  <a:lnTo>
                    <a:pt x="12" y="27"/>
                  </a:lnTo>
                  <a:lnTo>
                    <a:pt x="26" y="13"/>
                  </a:lnTo>
                  <a:lnTo>
                    <a:pt x="44" y="3"/>
                  </a:lnTo>
                  <a:lnTo>
                    <a:pt x="65" y="0"/>
                  </a:lnTo>
                  <a:close/>
                </a:path>
              </a:pathLst>
            </a:custGeom>
            <a:solidFill>
              <a:srgbClr val="000094"/>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17" name="Freeform 547"/>
            <p:cNvSpPr>
              <a:spLocks noEditPoints="1"/>
            </p:cNvSpPr>
            <p:nvPr/>
          </p:nvSpPr>
          <p:spPr bwMode="auto">
            <a:xfrm>
              <a:off x="305" y="1636"/>
              <a:ext cx="80" cy="81"/>
            </a:xfrm>
            <a:custGeom>
              <a:avLst/>
              <a:gdLst>
                <a:gd name="T0" fmla="*/ 70 w 161"/>
                <a:gd name="T1" fmla="*/ 32 h 162"/>
                <a:gd name="T2" fmla="*/ 53 w 161"/>
                <a:gd name="T3" fmla="*/ 39 h 162"/>
                <a:gd name="T4" fmla="*/ 40 w 161"/>
                <a:gd name="T5" fmla="*/ 51 h 162"/>
                <a:gd name="T6" fmla="*/ 33 w 161"/>
                <a:gd name="T7" fmla="*/ 71 h 162"/>
                <a:gd name="T8" fmla="*/ 33 w 161"/>
                <a:gd name="T9" fmla="*/ 92 h 162"/>
                <a:gd name="T10" fmla="*/ 40 w 161"/>
                <a:gd name="T11" fmla="*/ 108 h 162"/>
                <a:gd name="T12" fmla="*/ 53 w 161"/>
                <a:gd name="T13" fmla="*/ 121 h 162"/>
                <a:gd name="T14" fmla="*/ 74 w 161"/>
                <a:gd name="T15" fmla="*/ 129 h 162"/>
                <a:gd name="T16" fmla="*/ 89 w 161"/>
                <a:gd name="T17" fmla="*/ 129 h 162"/>
                <a:gd name="T18" fmla="*/ 110 w 161"/>
                <a:gd name="T19" fmla="*/ 121 h 162"/>
                <a:gd name="T20" fmla="*/ 119 w 161"/>
                <a:gd name="T21" fmla="*/ 110 h 162"/>
                <a:gd name="T22" fmla="*/ 129 w 161"/>
                <a:gd name="T23" fmla="*/ 89 h 162"/>
                <a:gd name="T24" fmla="*/ 129 w 161"/>
                <a:gd name="T25" fmla="*/ 74 h 162"/>
                <a:gd name="T26" fmla="*/ 119 w 161"/>
                <a:gd name="T27" fmla="*/ 50 h 162"/>
                <a:gd name="T28" fmla="*/ 116 w 161"/>
                <a:gd name="T29" fmla="*/ 45 h 162"/>
                <a:gd name="T30" fmla="*/ 100 w 161"/>
                <a:gd name="T31" fmla="*/ 35 h 162"/>
                <a:gd name="T32" fmla="*/ 81 w 161"/>
                <a:gd name="T33" fmla="*/ 31 h 162"/>
                <a:gd name="T34" fmla="*/ 94 w 161"/>
                <a:gd name="T35" fmla="*/ 1 h 162"/>
                <a:gd name="T36" fmla="*/ 112 w 161"/>
                <a:gd name="T37" fmla="*/ 5 h 162"/>
                <a:gd name="T38" fmla="*/ 129 w 161"/>
                <a:gd name="T39" fmla="*/ 15 h 162"/>
                <a:gd name="T40" fmla="*/ 149 w 161"/>
                <a:gd name="T41" fmla="*/ 37 h 162"/>
                <a:gd name="T42" fmla="*/ 158 w 161"/>
                <a:gd name="T43" fmla="*/ 61 h 162"/>
                <a:gd name="T44" fmla="*/ 161 w 161"/>
                <a:gd name="T45" fmla="*/ 81 h 162"/>
                <a:gd name="T46" fmla="*/ 158 w 161"/>
                <a:gd name="T47" fmla="*/ 101 h 162"/>
                <a:gd name="T48" fmla="*/ 149 w 161"/>
                <a:gd name="T49" fmla="*/ 123 h 162"/>
                <a:gd name="T50" fmla="*/ 129 w 161"/>
                <a:gd name="T51" fmla="*/ 145 h 162"/>
                <a:gd name="T52" fmla="*/ 112 w 161"/>
                <a:gd name="T53" fmla="*/ 155 h 162"/>
                <a:gd name="T54" fmla="*/ 94 w 161"/>
                <a:gd name="T55" fmla="*/ 159 h 162"/>
                <a:gd name="T56" fmla="*/ 67 w 161"/>
                <a:gd name="T57" fmla="*/ 159 h 162"/>
                <a:gd name="T58" fmla="*/ 48 w 161"/>
                <a:gd name="T59" fmla="*/ 155 h 162"/>
                <a:gd name="T60" fmla="*/ 33 w 161"/>
                <a:gd name="T61" fmla="*/ 145 h 162"/>
                <a:gd name="T62" fmla="*/ 16 w 161"/>
                <a:gd name="T63" fmla="*/ 128 h 162"/>
                <a:gd name="T64" fmla="*/ 6 w 161"/>
                <a:gd name="T65" fmla="*/ 113 h 162"/>
                <a:gd name="T66" fmla="*/ 2 w 161"/>
                <a:gd name="T67" fmla="*/ 94 h 162"/>
                <a:gd name="T68" fmla="*/ 2 w 161"/>
                <a:gd name="T69" fmla="*/ 67 h 162"/>
                <a:gd name="T70" fmla="*/ 6 w 161"/>
                <a:gd name="T71" fmla="*/ 49 h 162"/>
                <a:gd name="T72" fmla="*/ 16 w 161"/>
                <a:gd name="T73" fmla="*/ 32 h 162"/>
                <a:gd name="T74" fmla="*/ 33 w 161"/>
                <a:gd name="T75" fmla="*/ 15 h 162"/>
                <a:gd name="T76" fmla="*/ 48 w 161"/>
                <a:gd name="T77" fmla="*/ 5 h 162"/>
                <a:gd name="T78" fmla="*/ 67 w 161"/>
                <a:gd name="T79" fmla="*/ 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162">
                  <a:moveTo>
                    <a:pt x="81" y="31"/>
                  </a:moveTo>
                  <a:lnTo>
                    <a:pt x="70" y="32"/>
                  </a:lnTo>
                  <a:lnTo>
                    <a:pt x="61" y="35"/>
                  </a:lnTo>
                  <a:lnTo>
                    <a:pt x="53" y="39"/>
                  </a:lnTo>
                  <a:lnTo>
                    <a:pt x="46" y="45"/>
                  </a:lnTo>
                  <a:lnTo>
                    <a:pt x="40" y="51"/>
                  </a:lnTo>
                  <a:lnTo>
                    <a:pt x="35" y="61"/>
                  </a:lnTo>
                  <a:lnTo>
                    <a:pt x="33" y="71"/>
                  </a:lnTo>
                  <a:lnTo>
                    <a:pt x="32" y="81"/>
                  </a:lnTo>
                  <a:lnTo>
                    <a:pt x="33" y="92"/>
                  </a:lnTo>
                  <a:lnTo>
                    <a:pt x="35" y="100"/>
                  </a:lnTo>
                  <a:lnTo>
                    <a:pt x="40" y="108"/>
                  </a:lnTo>
                  <a:lnTo>
                    <a:pt x="46" y="115"/>
                  </a:lnTo>
                  <a:lnTo>
                    <a:pt x="53" y="121"/>
                  </a:lnTo>
                  <a:lnTo>
                    <a:pt x="61" y="125"/>
                  </a:lnTo>
                  <a:lnTo>
                    <a:pt x="74" y="129"/>
                  </a:lnTo>
                  <a:lnTo>
                    <a:pt x="81" y="130"/>
                  </a:lnTo>
                  <a:lnTo>
                    <a:pt x="89" y="129"/>
                  </a:lnTo>
                  <a:lnTo>
                    <a:pt x="100" y="125"/>
                  </a:lnTo>
                  <a:lnTo>
                    <a:pt x="110" y="121"/>
                  </a:lnTo>
                  <a:lnTo>
                    <a:pt x="116" y="115"/>
                  </a:lnTo>
                  <a:lnTo>
                    <a:pt x="119" y="110"/>
                  </a:lnTo>
                  <a:lnTo>
                    <a:pt x="125" y="100"/>
                  </a:lnTo>
                  <a:lnTo>
                    <a:pt x="129" y="89"/>
                  </a:lnTo>
                  <a:lnTo>
                    <a:pt x="130" y="81"/>
                  </a:lnTo>
                  <a:lnTo>
                    <a:pt x="129" y="74"/>
                  </a:lnTo>
                  <a:lnTo>
                    <a:pt x="125" y="61"/>
                  </a:lnTo>
                  <a:lnTo>
                    <a:pt x="119" y="50"/>
                  </a:lnTo>
                  <a:lnTo>
                    <a:pt x="119" y="50"/>
                  </a:lnTo>
                  <a:lnTo>
                    <a:pt x="116" y="45"/>
                  </a:lnTo>
                  <a:lnTo>
                    <a:pt x="110" y="39"/>
                  </a:lnTo>
                  <a:lnTo>
                    <a:pt x="100" y="35"/>
                  </a:lnTo>
                  <a:lnTo>
                    <a:pt x="91" y="32"/>
                  </a:lnTo>
                  <a:lnTo>
                    <a:pt x="81" y="31"/>
                  </a:lnTo>
                  <a:close/>
                  <a:moveTo>
                    <a:pt x="81" y="0"/>
                  </a:moveTo>
                  <a:lnTo>
                    <a:pt x="94" y="1"/>
                  </a:lnTo>
                  <a:lnTo>
                    <a:pt x="101" y="2"/>
                  </a:lnTo>
                  <a:lnTo>
                    <a:pt x="112" y="5"/>
                  </a:lnTo>
                  <a:lnTo>
                    <a:pt x="124" y="11"/>
                  </a:lnTo>
                  <a:lnTo>
                    <a:pt x="129" y="15"/>
                  </a:lnTo>
                  <a:lnTo>
                    <a:pt x="138" y="23"/>
                  </a:lnTo>
                  <a:lnTo>
                    <a:pt x="149" y="37"/>
                  </a:lnTo>
                  <a:lnTo>
                    <a:pt x="154" y="49"/>
                  </a:lnTo>
                  <a:lnTo>
                    <a:pt x="158" y="61"/>
                  </a:lnTo>
                  <a:lnTo>
                    <a:pt x="159" y="67"/>
                  </a:lnTo>
                  <a:lnTo>
                    <a:pt x="161" y="81"/>
                  </a:lnTo>
                  <a:lnTo>
                    <a:pt x="159" y="94"/>
                  </a:lnTo>
                  <a:lnTo>
                    <a:pt x="158" y="101"/>
                  </a:lnTo>
                  <a:lnTo>
                    <a:pt x="154" y="113"/>
                  </a:lnTo>
                  <a:lnTo>
                    <a:pt x="149" y="123"/>
                  </a:lnTo>
                  <a:lnTo>
                    <a:pt x="138" y="137"/>
                  </a:lnTo>
                  <a:lnTo>
                    <a:pt x="129" y="145"/>
                  </a:lnTo>
                  <a:lnTo>
                    <a:pt x="124" y="149"/>
                  </a:lnTo>
                  <a:lnTo>
                    <a:pt x="112" y="155"/>
                  </a:lnTo>
                  <a:lnTo>
                    <a:pt x="101" y="158"/>
                  </a:lnTo>
                  <a:lnTo>
                    <a:pt x="94" y="159"/>
                  </a:lnTo>
                  <a:lnTo>
                    <a:pt x="81" y="162"/>
                  </a:lnTo>
                  <a:lnTo>
                    <a:pt x="67" y="159"/>
                  </a:lnTo>
                  <a:lnTo>
                    <a:pt x="61" y="158"/>
                  </a:lnTo>
                  <a:lnTo>
                    <a:pt x="48" y="155"/>
                  </a:lnTo>
                  <a:lnTo>
                    <a:pt x="38" y="149"/>
                  </a:lnTo>
                  <a:lnTo>
                    <a:pt x="33" y="145"/>
                  </a:lnTo>
                  <a:lnTo>
                    <a:pt x="24" y="137"/>
                  </a:lnTo>
                  <a:lnTo>
                    <a:pt x="16" y="128"/>
                  </a:lnTo>
                  <a:lnTo>
                    <a:pt x="12" y="123"/>
                  </a:lnTo>
                  <a:lnTo>
                    <a:pt x="6" y="113"/>
                  </a:lnTo>
                  <a:lnTo>
                    <a:pt x="3" y="101"/>
                  </a:lnTo>
                  <a:lnTo>
                    <a:pt x="2" y="94"/>
                  </a:lnTo>
                  <a:lnTo>
                    <a:pt x="0" y="81"/>
                  </a:lnTo>
                  <a:lnTo>
                    <a:pt x="2" y="67"/>
                  </a:lnTo>
                  <a:lnTo>
                    <a:pt x="3" y="61"/>
                  </a:lnTo>
                  <a:lnTo>
                    <a:pt x="6" y="49"/>
                  </a:lnTo>
                  <a:lnTo>
                    <a:pt x="12" y="37"/>
                  </a:lnTo>
                  <a:lnTo>
                    <a:pt x="16" y="32"/>
                  </a:lnTo>
                  <a:lnTo>
                    <a:pt x="24" y="23"/>
                  </a:lnTo>
                  <a:lnTo>
                    <a:pt x="33" y="15"/>
                  </a:lnTo>
                  <a:lnTo>
                    <a:pt x="38" y="11"/>
                  </a:lnTo>
                  <a:lnTo>
                    <a:pt x="48" y="5"/>
                  </a:lnTo>
                  <a:lnTo>
                    <a:pt x="61" y="2"/>
                  </a:lnTo>
                  <a:lnTo>
                    <a:pt x="67" y="1"/>
                  </a:lnTo>
                  <a:lnTo>
                    <a:pt x="81"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18" name="Freeform 548"/>
            <p:cNvSpPr>
              <a:spLocks/>
            </p:cNvSpPr>
            <p:nvPr/>
          </p:nvSpPr>
          <p:spPr bwMode="auto">
            <a:xfrm>
              <a:off x="1060" y="1644"/>
              <a:ext cx="64" cy="65"/>
            </a:xfrm>
            <a:custGeom>
              <a:avLst/>
              <a:gdLst>
                <a:gd name="T0" fmla="*/ 63 w 128"/>
                <a:gd name="T1" fmla="*/ 0 h 130"/>
                <a:gd name="T2" fmla="*/ 84 w 128"/>
                <a:gd name="T3" fmla="*/ 3 h 130"/>
                <a:gd name="T4" fmla="*/ 103 w 128"/>
                <a:gd name="T5" fmla="*/ 13 h 130"/>
                <a:gd name="T6" fmla="*/ 117 w 128"/>
                <a:gd name="T7" fmla="*/ 27 h 130"/>
                <a:gd name="T8" fmla="*/ 125 w 128"/>
                <a:gd name="T9" fmla="*/ 45 h 130"/>
                <a:gd name="T10" fmla="*/ 128 w 128"/>
                <a:gd name="T11" fmla="*/ 66 h 130"/>
                <a:gd name="T12" fmla="*/ 125 w 128"/>
                <a:gd name="T13" fmla="*/ 86 h 130"/>
                <a:gd name="T14" fmla="*/ 117 w 128"/>
                <a:gd name="T15" fmla="*/ 103 h 130"/>
                <a:gd name="T16" fmla="*/ 103 w 128"/>
                <a:gd name="T17" fmla="*/ 117 h 130"/>
                <a:gd name="T18" fmla="*/ 84 w 128"/>
                <a:gd name="T19" fmla="*/ 127 h 130"/>
                <a:gd name="T20" fmla="*/ 63 w 128"/>
                <a:gd name="T21" fmla="*/ 130 h 130"/>
                <a:gd name="T22" fmla="*/ 43 w 128"/>
                <a:gd name="T23" fmla="*/ 127 h 130"/>
                <a:gd name="T24" fmla="*/ 26 w 128"/>
                <a:gd name="T25" fmla="*/ 117 h 130"/>
                <a:gd name="T26" fmla="*/ 12 w 128"/>
                <a:gd name="T27" fmla="*/ 103 h 130"/>
                <a:gd name="T28" fmla="*/ 2 w 128"/>
                <a:gd name="T29" fmla="*/ 86 h 130"/>
                <a:gd name="T30" fmla="*/ 0 w 128"/>
                <a:gd name="T31" fmla="*/ 66 h 130"/>
                <a:gd name="T32" fmla="*/ 2 w 128"/>
                <a:gd name="T33" fmla="*/ 45 h 130"/>
                <a:gd name="T34" fmla="*/ 12 w 128"/>
                <a:gd name="T35" fmla="*/ 27 h 130"/>
                <a:gd name="T36" fmla="*/ 26 w 128"/>
                <a:gd name="T37" fmla="*/ 13 h 130"/>
                <a:gd name="T38" fmla="*/ 43 w 128"/>
                <a:gd name="T39" fmla="*/ 3 h 130"/>
                <a:gd name="T40" fmla="*/ 63 w 128"/>
                <a:gd name="T4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30">
                  <a:moveTo>
                    <a:pt x="63" y="0"/>
                  </a:moveTo>
                  <a:lnTo>
                    <a:pt x="84" y="3"/>
                  </a:lnTo>
                  <a:lnTo>
                    <a:pt x="103" y="13"/>
                  </a:lnTo>
                  <a:lnTo>
                    <a:pt x="117" y="27"/>
                  </a:lnTo>
                  <a:lnTo>
                    <a:pt x="125" y="45"/>
                  </a:lnTo>
                  <a:lnTo>
                    <a:pt x="128" y="66"/>
                  </a:lnTo>
                  <a:lnTo>
                    <a:pt x="125" y="86"/>
                  </a:lnTo>
                  <a:lnTo>
                    <a:pt x="117" y="103"/>
                  </a:lnTo>
                  <a:lnTo>
                    <a:pt x="103" y="117"/>
                  </a:lnTo>
                  <a:lnTo>
                    <a:pt x="84" y="127"/>
                  </a:lnTo>
                  <a:lnTo>
                    <a:pt x="63" y="130"/>
                  </a:lnTo>
                  <a:lnTo>
                    <a:pt x="43" y="127"/>
                  </a:lnTo>
                  <a:lnTo>
                    <a:pt x="26" y="117"/>
                  </a:lnTo>
                  <a:lnTo>
                    <a:pt x="12" y="103"/>
                  </a:lnTo>
                  <a:lnTo>
                    <a:pt x="2" y="86"/>
                  </a:lnTo>
                  <a:lnTo>
                    <a:pt x="0" y="66"/>
                  </a:lnTo>
                  <a:lnTo>
                    <a:pt x="2" y="45"/>
                  </a:lnTo>
                  <a:lnTo>
                    <a:pt x="12" y="27"/>
                  </a:lnTo>
                  <a:lnTo>
                    <a:pt x="26" y="13"/>
                  </a:lnTo>
                  <a:lnTo>
                    <a:pt x="43" y="3"/>
                  </a:lnTo>
                  <a:lnTo>
                    <a:pt x="63" y="0"/>
                  </a:lnTo>
                  <a:close/>
                </a:path>
              </a:pathLst>
            </a:custGeom>
            <a:solidFill>
              <a:srgbClr val="000094"/>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19" name="Freeform 549"/>
            <p:cNvSpPr>
              <a:spLocks noEditPoints="1"/>
            </p:cNvSpPr>
            <p:nvPr/>
          </p:nvSpPr>
          <p:spPr bwMode="auto">
            <a:xfrm>
              <a:off x="1052" y="1636"/>
              <a:ext cx="80" cy="81"/>
            </a:xfrm>
            <a:custGeom>
              <a:avLst/>
              <a:gdLst>
                <a:gd name="T0" fmla="*/ 69 w 160"/>
                <a:gd name="T1" fmla="*/ 32 h 162"/>
                <a:gd name="T2" fmla="*/ 51 w 160"/>
                <a:gd name="T3" fmla="*/ 39 h 162"/>
                <a:gd name="T4" fmla="*/ 41 w 160"/>
                <a:gd name="T5" fmla="*/ 50 h 162"/>
                <a:gd name="T6" fmla="*/ 32 w 160"/>
                <a:gd name="T7" fmla="*/ 71 h 162"/>
                <a:gd name="T8" fmla="*/ 32 w 160"/>
                <a:gd name="T9" fmla="*/ 92 h 162"/>
                <a:gd name="T10" fmla="*/ 41 w 160"/>
                <a:gd name="T11" fmla="*/ 110 h 162"/>
                <a:gd name="T12" fmla="*/ 51 w 160"/>
                <a:gd name="T13" fmla="*/ 121 h 162"/>
                <a:gd name="T14" fmla="*/ 72 w 160"/>
                <a:gd name="T15" fmla="*/ 129 h 162"/>
                <a:gd name="T16" fmla="*/ 78 w 160"/>
                <a:gd name="T17" fmla="*/ 130 h 162"/>
                <a:gd name="T18" fmla="*/ 98 w 160"/>
                <a:gd name="T19" fmla="*/ 125 h 162"/>
                <a:gd name="T20" fmla="*/ 114 w 160"/>
                <a:gd name="T21" fmla="*/ 115 h 162"/>
                <a:gd name="T22" fmla="*/ 123 w 160"/>
                <a:gd name="T23" fmla="*/ 100 h 162"/>
                <a:gd name="T24" fmla="*/ 128 w 160"/>
                <a:gd name="T25" fmla="*/ 81 h 162"/>
                <a:gd name="T26" fmla="*/ 123 w 160"/>
                <a:gd name="T27" fmla="*/ 61 h 162"/>
                <a:gd name="T28" fmla="*/ 114 w 160"/>
                <a:gd name="T29" fmla="*/ 45 h 162"/>
                <a:gd name="T30" fmla="*/ 98 w 160"/>
                <a:gd name="T31" fmla="*/ 35 h 162"/>
                <a:gd name="T32" fmla="*/ 78 w 160"/>
                <a:gd name="T33" fmla="*/ 31 h 162"/>
                <a:gd name="T34" fmla="*/ 92 w 160"/>
                <a:gd name="T35" fmla="*/ 1 h 162"/>
                <a:gd name="T36" fmla="*/ 111 w 160"/>
                <a:gd name="T37" fmla="*/ 5 h 162"/>
                <a:gd name="T38" fmla="*/ 126 w 160"/>
                <a:gd name="T39" fmla="*/ 15 h 162"/>
                <a:gd name="T40" fmla="*/ 147 w 160"/>
                <a:gd name="T41" fmla="*/ 37 h 162"/>
                <a:gd name="T42" fmla="*/ 156 w 160"/>
                <a:gd name="T43" fmla="*/ 61 h 162"/>
                <a:gd name="T44" fmla="*/ 160 w 160"/>
                <a:gd name="T45" fmla="*/ 81 h 162"/>
                <a:gd name="T46" fmla="*/ 156 w 160"/>
                <a:gd name="T47" fmla="*/ 101 h 162"/>
                <a:gd name="T48" fmla="*/ 147 w 160"/>
                <a:gd name="T49" fmla="*/ 123 h 162"/>
                <a:gd name="T50" fmla="*/ 126 w 160"/>
                <a:gd name="T51" fmla="*/ 145 h 162"/>
                <a:gd name="T52" fmla="*/ 111 w 160"/>
                <a:gd name="T53" fmla="*/ 155 h 162"/>
                <a:gd name="T54" fmla="*/ 92 w 160"/>
                <a:gd name="T55" fmla="*/ 159 h 162"/>
                <a:gd name="T56" fmla="*/ 65 w 160"/>
                <a:gd name="T57" fmla="*/ 159 h 162"/>
                <a:gd name="T58" fmla="*/ 45 w 160"/>
                <a:gd name="T59" fmla="*/ 155 h 162"/>
                <a:gd name="T60" fmla="*/ 31 w 160"/>
                <a:gd name="T61" fmla="*/ 145 h 162"/>
                <a:gd name="T62" fmla="*/ 11 w 160"/>
                <a:gd name="T63" fmla="*/ 123 h 162"/>
                <a:gd name="T64" fmla="*/ 2 w 160"/>
                <a:gd name="T65" fmla="*/ 101 h 162"/>
                <a:gd name="T66" fmla="*/ 0 w 160"/>
                <a:gd name="T67" fmla="*/ 81 h 162"/>
                <a:gd name="T68" fmla="*/ 2 w 160"/>
                <a:gd name="T69" fmla="*/ 61 h 162"/>
                <a:gd name="T70" fmla="*/ 11 w 160"/>
                <a:gd name="T71" fmla="*/ 37 h 162"/>
                <a:gd name="T72" fmla="*/ 31 w 160"/>
                <a:gd name="T73" fmla="*/ 15 h 162"/>
                <a:gd name="T74" fmla="*/ 45 w 160"/>
                <a:gd name="T75" fmla="*/ 5 h 162"/>
                <a:gd name="T76" fmla="*/ 65 w 160"/>
                <a:gd name="T77" fmla="*/ 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62">
                  <a:moveTo>
                    <a:pt x="78" y="31"/>
                  </a:moveTo>
                  <a:lnTo>
                    <a:pt x="69" y="32"/>
                  </a:lnTo>
                  <a:lnTo>
                    <a:pt x="59" y="35"/>
                  </a:lnTo>
                  <a:lnTo>
                    <a:pt x="51" y="39"/>
                  </a:lnTo>
                  <a:lnTo>
                    <a:pt x="44" y="45"/>
                  </a:lnTo>
                  <a:lnTo>
                    <a:pt x="41" y="50"/>
                  </a:lnTo>
                  <a:lnTo>
                    <a:pt x="35" y="61"/>
                  </a:lnTo>
                  <a:lnTo>
                    <a:pt x="32" y="71"/>
                  </a:lnTo>
                  <a:lnTo>
                    <a:pt x="31" y="81"/>
                  </a:lnTo>
                  <a:lnTo>
                    <a:pt x="32" y="92"/>
                  </a:lnTo>
                  <a:lnTo>
                    <a:pt x="35" y="100"/>
                  </a:lnTo>
                  <a:lnTo>
                    <a:pt x="41" y="110"/>
                  </a:lnTo>
                  <a:lnTo>
                    <a:pt x="44" y="115"/>
                  </a:lnTo>
                  <a:lnTo>
                    <a:pt x="51" y="121"/>
                  </a:lnTo>
                  <a:lnTo>
                    <a:pt x="59" y="125"/>
                  </a:lnTo>
                  <a:lnTo>
                    <a:pt x="72" y="129"/>
                  </a:lnTo>
                  <a:lnTo>
                    <a:pt x="72" y="129"/>
                  </a:lnTo>
                  <a:lnTo>
                    <a:pt x="78" y="130"/>
                  </a:lnTo>
                  <a:lnTo>
                    <a:pt x="85" y="129"/>
                  </a:lnTo>
                  <a:lnTo>
                    <a:pt x="98" y="125"/>
                  </a:lnTo>
                  <a:lnTo>
                    <a:pt x="108" y="120"/>
                  </a:lnTo>
                  <a:lnTo>
                    <a:pt x="114" y="115"/>
                  </a:lnTo>
                  <a:lnTo>
                    <a:pt x="118" y="110"/>
                  </a:lnTo>
                  <a:lnTo>
                    <a:pt x="123" y="100"/>
                  </a:lnTo>
                  <a:lnTo>
                    <a:pt x="127" y="89"/>
                  </a:lnTo>
                  <a:lnTo>
                    <a:pt x="128" y="81"/>
                  </a:lnTo>
                  <a:lnTo>
                    <a:pt x="127" y="74"/>
                  </a:lnTo>
                  <a:lnTo>
                    <a:pt x="123" y="61"/>
                  </a:lnTo>
                  <a:lnTo>
                    <a:pt x="118" y="50"/>
                  </a:lnTo>
                  <a:lnTo>
                    <a:pt x="114" y="45"/>
                  </a:lnTo>
                  <a:lnTo>
                    <a:pt x="108" y="40"/>
                  </a:lnTo>
                  <a:lnTo>
                    <a:pt x="98" y="35"/>
                  </a:lnTo>
                  <a:lnTo>
                    <a:pt x="88" y="32"/>
                  </a:lnTo>
                  <a:lnTo>
                    <a:pt x="78" y="31"/>
                  </a:lnTo>
                  <a:close/>
                  <a:moveTo>
                    <a:pt x="78" y="0"/>
                  </a:moveTo>
                  <a:lnTo>
                    <a:pt x="92" y="1"/>
                  </a:lnTo>
                  <a:lnTo>
                    <a:pt x="98" y="2"/>
                  </a:lnTo>
                  <a:lnTo>
                    <a:pt x="111" y="5"/>
                  </a:lnTo>
                  <a:lnTo>
                    <a:pt x="121" y="11"/>
                  </a:lnTo>
                  <a:lnTo>
                    <a:pt x="126" y="15"/>
                  </a:lnTo>
                  <a:lnTo>
                    <a:pt x="136" y="23"/>
                  </a:lnTo>
                  <a:lnTo>
                    <a:pt x="147" y="37"/>
                  </a:lnTo>
                  <a:lnTo>
                    <a:pt x="153" y="49"/>
                  </a:lnTo>
                  <a:lnTo>
                    <a:pt x="156" y="61"/>
                  </a:lnTo>
                  <a:lnTo>
                    <a:pt x="157" y="67"/>
                  </a:lnTo>
                  <a:lnTo>
                    <a:pt x="160" y="81"/>
                  </a:lnTo>
                  <a:lnTo>
                    <a:pt x="157" y="94"/>
                  </a:lnTo>
                  <a:lnTo>
                    <a:pt x="156" y="101"/>
                  </a:lnTo>
                  <a:lnTo>
                    <a:pt x="153" y="113"/>
                  </a:lnTo>
                  <a:lnTo>
                    <a:pt x="147" y="123"/>
                  </a:lnTo>
                  <a:lnTo>
                    <a:pt x="136" y="137"/>
                  </a:lnTo>
                  <a:lnTo>
                    <a:pt x="126" y="145"/>
                  </a:lnTo>
                  <a:lnTo>
                    <a:pt x="121" y="149"/>
                  </a:lnTo>
                  <a:lnTo>
                    <a:pt x="111" y="155"/>
                  </a:lnTo>
                  <a:lnTo>
                    <a:pt x="98" y="158"/>
                  </a:lnTo>
                  <a:lnTo>
                    <a:pt x="92" y="159"/>
                  </a:lnTo>
                  <a:lnTo>
                    <a:pt x="78" y="162"/>
                  </a:lnTo>
                  <a:lnTo>
                    <a:pt x="65" y="159"/>
                  </a:lnTo>
                  <a:lnTo>
                    <a:pt x="59" y="158"/>
                  </a:lnTo>
                  <a:lnTo>
                    <a:pt x="45" y="155"/>
                  </a:lnTo>
                  <a:lnTo>
                    <a:pt x="36" y="149"/>
                  </a:lnTo>
                  <a:lnTo>
                    <a:pt x="31" y="145"/>
                  </a:lnTo>
                  <a:lnTo>
                    <a:pt x="22" y="137"/>
                  </a:lnTo>
                  <a:lnTo>
                    <a:pt x="11" y="123"/>
                  </a:lnTo>
                  <a:lnTo>
                    <a:pt x="6" y="113"/>
                  </a:lnTo>
                  <a:lnTo>
                    <a:pt x="2" y="101"/>
                  </a:lnTo>
                  <a:lnTo>
                    <a:pt x="1" y="94"/>
                  </a:lnTo>
                  <a:lnTo>
                    <a:pt x="0" y="81"/>
                  </a:lnTo>
                  <a:lnTo>
                    <a:pt x="1" y="67"/>
                  </a:lnTo>
                  <a:lnTo>
                    <a:pt x="2" y="61"/>
                  </a:lnTo>
                  <a:lnTo>
                    <a:pt x="6" y="49"/>
                  </a:lnTo>
                  <a:lnTo>
                    <a:pt x="11" y="37"/>
                  </a:lnTo>
                  <a:lnTo>
                    <a:pt x="22" y="23"/>
                  </a:lnTo>
                  <a:lnTo>
                    <a:pt x="31" y="15"/>
                  </a:lnTo>
                  <a:lnTo>
                    <a:pt x="36" y="11"/>
                  </a:lnTo>
                  <a:lnTo>
                    <a:pt x="45" y="5"/>
                  </a:lnTo>
                  <a:lnTo>
                    <a:pt x="59" y="2"/>
                  </a:lnTo>
                  <a:lnTo>
                    <a:pt x="65" y="1"/>
                  </a:lnTo>
                  <a:lnTo>
                    <a:pt x="78"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20" name="Freeform 550"/>
            <p:cNvSpPr>
              <a:spLocks/>
            </p:cNvSpPr>
            <p:nvPr/>
          </p:nvSpPr>
          <p:spPr bwMode="auto">
            <a:xfrm>
              <a:off x="1060" y="2633"/>
              <a:ext cx="64" cy="66"/>
            </a:xfrm>
            <a:custGeom>
              <a:avLst/>
              <a:gdLst>
                <a:gd name="T0" fmla="*/ 63 w 128"/>
                <a:gd name="T1" fmla="*/ 0 h 132"/>
                <a:gd name="T2" fmla="*/ 84 w 128"/>
                <a:gd name="T3" fmla="*/ 4 h 132"/>
                <a:gd name="T4" fmla="*/ 103 w 128"/>
                <a:gd name="T5" fmla="*/ 13 h 132"/>
                <a:gd name="T6" fmla="*/ 117 w 128"/>
                <a:gd name="T7" fmla="*/ 27 h 132"/>
                <a:gd name="T8" fmla="*/ 125 w 128"/>
                <a:gd name="T9" fmla="*/ 46 h 132"/>
                <a:gd name="T10" fmla="*/ 128 w 128"/>
                <a:gd name="T11" fmla="*/ 65 h 132"/>
                <a:gd name="T12" fmla="*/ 125 w 128"/>
                <a:gd name="T13" fmla="*/ 86 h 132"/>
                <a:gd name="T14" fmla="*/ 117 w 128"/>
                <a:gd name="T15" fmla="*/ 104 h 132"/>
                <a:gd name="T16" fmla="*/ 103 w 128"/>
                <a:gd name="T17" fmla="*/ 119 h 132"/>
                <a:gd name="T18" fmla="*/ 84 w 128"/>
                <a:gd name="T19" fmla="*/ 128 h 132"/>
                <a:gd name="T20" fmla="*/ 63 w 128"/>
                <a:gd name="T21" fmla="*/ 132 h 132"/>
                <a:gd name="T22" fmla="*/ 43 w 128"/>
                <a:gd name="T23" fmla="*/ 128 h 132"/>
                <a:gd name="T24" fmla="*/ 26 w 128"/>
                <a:gd name="T25" fmla="*/ 119 h 132"/>
                <a:gd name="T26" fmla="*/ 12 w 128"/>
                <a:gd name="T27" fmla="*/ 104 h 132"/>
                <a:gd name="T28" fmla="*/ 2 w 128"/>
                <a:gd name="T29" fmla="*/ 86 h 132"/>
                <a:gd name="T30" fmla="*/ 0 w 128"/>
                <a:gd name="T31" fmla="*/ 65 h 132"/>
                <a:gd name="T32" fmla="*/ 2 w 128"/>
                <a:gd name="T33" fmla="*/ 46 h 132"/>
                <a:gd name="T34" fmla="*/ 12 w 128"/>
                <a:gd name="T35" fmla="*/ 27 h 132"/>
                <a:gd name="T36" fmla="*/ 26 w 128"/>
                <a:gd name="T37" fmla="*/ 13 h 132"/>
                <a:gd name="T38" fmla="*/ 43 w 128"/>
                <a:gd name="T39" fmla="*/ 4 h 132"/>
                <a:gd name="T40" fmla="*/ 63 w 128"/>
                <a:gd name="T4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32">
                  <a:moveTo>
                    <a:pt x="63" y="0"/>
                  </a:moveTo>
                  <a:lnTo>
                    <a:pt x="84" y="4"/>
                  </a:lnTo>
                  <a:lnTo>
                    <a:pt x="103" y="13"/>
                  </a:lnTo>
                  <a:lnTo>
                    <a:pt x="117" y="27"/>
                  </a:lnTo>
                  <a:lnTo>
                    <a:pt x="125" y="46"/>
                  </a:lnTo>
                  <a:lnTo>
                    <a:pt x="128" y="65"/>
                  </a:lnTo>
                  <a:lnTo>
                    <a:pt x="125" y="86"/>
                  </a:lnTo>
                  <a:lnTo>
                    <a:pt x="117" y="104"/>
                  </a:lnTo>
                  <a:lnTo>
                    <a:pt x="103" y="119"/>
                  </a:lnTo>
                  <a:lnTo>
                    <a:pt x="84" y="128"/>
                  </a:lnTo>
                  <a:lnTo>
                    <a:pt x="63" y="132"/>
                  </a:lnTo>
                  <a:lnTo>
                    <a:pt x="43" y="128"/>
                  </a:lnTo>
                  <a:lnTo>
                    <a:pt x="26" y="119"/>
                  </a:lnTo>
                  <a:lnTo>
                    <a:pt x="12" y="104"/>
                  </a:lnTo>
                  <a:lnTo>
                    <a:pt x="2" y="86"/>
                  </a:lnTo>
                  <a:lnTo>
                    <a:pt x="0" y="65"/>
                  </a:lnTo>
                  <a:lnTo>
                    <a:pt x="2" y="46"/>
                  </a:lnTo>
                  <a:lnTo>
                    <a:pt x="12" y="27"/>
                  </a:lnTo>
                  <a:lnTo>
                    <a:pt x="26" y="13"/>
                  </a:lnTo>
                  <a:lnTo>
                    <a:pt x="43" y="4"/>
                  </a:lnTo>
                  <a:lnTo>
                    <a:pt x="63" y="0"/>
                  </a:lnTo>
                  <a:close/>
                </a:path>
              </a:pathLst>
            </a:custGeom>
            <a:solidFill>
              <a:srgbClr val="000094"/>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21" name="Freeform 551"/>
            <p:cNvSpPr>
              <a:spLocks noEditPoints="1"/>
            </p:cNvSpPr>
            <p:nvPr/>
          </p:nvSpPr>
          <p:spPr bwMode="auto">
            <a:xfrm>
              <a:off x="1052" y="2625"/>
              <a:ext cx="80" cy="82"/>
            </a:xfrm>
            <a:custGeom>
              <a:avLst/>
              <a:gdLst>
                <a:gd name="T0" fmla="*/ 69 w 160"/>
                <a:gd name="T1" fmla="*/ 33 h 163"/>
                <a:gd name="T2" fmla="*/ 51 w 160"/>
                <a:gd name="T3" fmla="*/ 40 h 163"/>
                <a:gd name="T4" fmla="*/ 41 w 160"/>
                <a:gd name="T5" fmla="*/ 51 h 163"/>
                <a:gd name="T6" fmla="*/ 35 w 160"/>
                <a:gd name="T7" fmla="*/ 62 h 163"/>
                <a:gd name="T8" fmla="*/ 31 w 160"/>
                <a:gd name="T9" fmla="*/ 80 h 163"/>
                <a:gd name="T10" fmla="*/ 35 w 160"/>
                <a:gd name="T11" fmla="*/ 100 h 163"/>
                <a:gd name="T12" fmla="*/ 41 w 160"/>
                <a:gd name="T13" fmla="*/ 111 h 163"/>
                <a:gd name="T14" fmla="*/ 51 w 160"/>
                <a:gd name="T15" fmla="*/ 122 h 163"/>
                <a:gd name="T16" fmla="*/ 72 w 160"/>
                <a:gd name="T17" fmla="*/ 130 h 163"/>
                <a:gd name="T18" fmla="*/ 78 w 160"/>
                <a:gd name="T19" fmla="*/ 132 h 163"/>
                <a:gd name="T20" fmla="*/ 98 w 160"/>
                <a:gd name="T21" fmla="*/ 127 h 163"/>
                <a:gd name="T22" fmla="*/ 114 w 160"/>
                <a:gd name="T23" fmla="*/ 117 h 163"/>
                <a:gd name="T24" fmla="*/ 118 w 160"/>
                <a:gd name="T25" fmla="*/ 111 h 163"/>
                <a:gd name="T26" fmla="*/ 127 w 160"/>
                <a:gd name="T27" fmla="*/ 89 h 163"/>
                <a:gd name="T28" fmla="*/ 127 w 160"/>
                <a:gd name="T29" fmla="*/ 75 h 163"/>
                <a:gd name="T30" fmla="*/ 123 w 160"/>
                <a:gd name="T31" fmla="*/ 62 h 163"/>
                <a:gd name="T32" fmla="*/ 118 w 160"/>
                <a:gd name="T33" fmla="*/ 51 h 163"/>
                <a:gd name="T34" fmla="*/ 107 w 160"/>
                <a:gd name="T35" fmla="*/ 41 h 163"/>
                <a:gd name="T36" fmla="*/ 88 w 160"/>
                <a:gd name="T37" fmla="*/ 33 h 163"/>
                <a:gd name="T38" fmla="*/ 78 w 160"/>
                <a:gd name="T39" fmla="*/ 0 h 163"/>
                <a:gd name="T40" fmla="*/ 98 w 160"/>
                <a:gd name="T41" fmla="*/ 2 h 163"/>
                <a:gd name="T42" fmla="*/ 121 w 160"/>
                <a:gd name="T43" fmla="*/ 12 h 163"/>
                <a:gd name="T44" fmla="*/ 136 w 160"/>
                <a:gd name="T45" fmla="*/ 23 h 163"/>
                <a:gd name="T46" fmla="*/ 147 w 160"/>
                <a:gd name="T47" fmla="*/ 38 h 163"/>
                <a:gd name="T48" fmla="*/ 156 w 160"/>
                <a:gd name="T49" fmla="*/ 62 h 163"/>
                <a:gd name="T50" fmla="*/ 160 w 160"/>
                <a:gd name="T51" fmla="*/ 80 h 163"/>
                <a:gd name="T52" fmla="*/ 156 w 160"/>
                <a:gd name="T53" fmla="*/ 100 h 163"/>
                <a:gd name="T54" fmla="*/ 147 w 160"/>
                <a:gd name="T55" fmla="*/ 123 h 163"/>
                <a:gd name="T56" fmla="*/ 136 w 160"/>
                <a:gd name="T57" fmla="*/ 139 h 163"/>
                <a:gd name="T58" fmla="*/ 121 w 160"/>
                <a:gd name="T59" fmla="*/ 150 h 163"/>
                <a:gd name="T60" fmla="*/ 98 w 160"/>
                <a:gd name="T61" fmla="*/ 160 h 163"/>
                <a:gd name="T62" fmla="*/ 78 w 160"/>
                <a:gd name="T63" fmla="*/ 163 h 163"/>
                <a:gd name="T64" fmla="*/ 59 w 160"/>
                <a:gd name="T65" fmla="*/ 160 h 163"/>
                <a:gd name="T66" fmla="*/ 36 w 160"/>
                <a:gd name="T67" fmla="*/ 150 h 163"/>
                <a:gd name="T68" fmla="*/ 22 w 160"/>
                <a:gd name="T69" fmla="*/ 139 h 163"/>
                <a:gd name="T70" fmla="*/ 11 w 160"/>
                <a:gd name="T71" fmla="*/ 123 h 163"/>
                <a:gd name="T72" fmla="*/ 2 w 160"/>
                <a:gd name="T73" fmla="*/ 100 h 163"/>
                <a:gd name="T74" fmla="*/ 0 w 160"/>
                <a:gd name="T75" fmla="*/ 80 h 163"/>
                <a:gd name="T76" fmla="*/ 2 w 160"/>
                <a:gd name="T77" fmla="*/ 62 h 163"/>
                <a:gd name="T78" fmla="*/ 11 w 160"/>
                <a:gd name="T79" fmla="*/ 38 h 163"/>
                <a:gd name="T80" fmla="*/ 22 w 160"/>
                <a:gd name="T81" fmla="*/ 23 h 163"/>
                <a:gd name="T82" fmla="*/ 36 w 160"/>
                <a:gd name="T83" fmla="*/ 12 h 163"/>
                <a:gd name="T84" fmla="*/ 59 w 160"/>
                <a:gd name="T85" fmla="*/ 2 h 163"/>
                <a:gd name="T86" fmla="*/ 78 w 160"/>
                <a:gd name="T8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63">
                  <a:moveTo>
                    <a:pt x="78" y="31"/>
                  </a:moveTo>
                  <a:lnTo>
                    <a:pt x="69" y="33"/>
                  </a:lnTo>
                  <a:lnTo>
                    <a:pt x="59" y="35"/>
                  </a:lnTo>
                  <a:lnTo>
                    <a:pt x="51" y="40"/>
                  </a:lnTo>
                  <a:lnTo>
                    <a:pt x="44" y="45"/>
                  </a:lnTo>
                  <a:lnTo>
                    <a:pt x="41" y="51"/>
                  </a:lnTo>
                  <a:lnTo>
                    <a:pt x="41" y="51"/>
                  </a:lnTo>
                  <a:lnTo>
                    <a:pt x="35" y="62"/>
                  </a:lnTo>
                  <a:lnTo>
                    <a:pt x="32" y="72"/>
                  </a:lnTo>
                  <a:lnTo>
                    <a:pt x="31" y="80"/>
                  </a:lnTo>
                  <a:lnTo>
                    <a:pt x="32" y="91"/>
                  </a:lnTo>
                  <a:lnTo>
                    <a:pt x="35" y="100"/>
                  </a:lnTo>
                  <a:lnTo>
                    <a:pt x="41" y="111"/>
                  </a:lnTo>
                  <a:lnTo>
                    <a:pt x="41" y="111"/>
                  </a:lnTo>
                  <a:lnTo>
                    <a:pt x="44" y="117"/>
                  </a:lnTo>
                  <a:lnTo>
                    <a:pt x="51" y="122"/>
                  </a:lnTo>
                  <a:lnTo>
                    <a:pt x="59" y="127"/>
                  </a:lnTo>
                  <a:lnTo>
                    <a:pt x="72" y="130"/>
                  </a:lnTo>
                  <a:lnTo>
                    <a:pt x="72" y="130"/>
                  </a:lnTo>
                  <a:lnTo>
                    <a:pt x="78" y="132"/>
                  </a:lnTo>
                  <a:lnTo>
                    <a:pt x="85" y="130"/>
                  </a:lnTo>
                  <a:lnTo>
                    <a:pt x="98" y="127"/>
                  </a:lnTo>
                  <a:lnTo>
                    <a:pt x="107" y="121"/>
                  </a:lnTo>
                  <a:lnTo>
                    <a:pt x="114" y="117"/>
                  </a:lnTo>
                  <a:lnTo>
                    <a:pt x="118" y="111"/>
                  </a:lnTo>
                  <a:lnTo>
                    <a:pt x="118" y="111"/>
                  </a:lnTo>
                  <a:lnTo>
                    <a:pt x="123" y="100"/>
                  </a:lnTo>
                  <a:lnTo>
                    <a:pt x="127" y="89"/>
                  </a:lnTo>
                  <a:lnTo>
                    <a:pt x="128" y="80"/>
                  </a:lnTo>
                  <a:lnTo>
                    <a:pt x="127" y="75"/>
                  </a:lnTo>
                  <a:lnTo>
                    <a:pt x="127" y="75"/>
                  </a:lnTo>
                  <a:lnTo>
                    <a:pt x="123" y="62"/>
                  </a:lnTo>
                  <a:lnTo>
                    <a:pt x="118" y="51"/>
                  </a:lnTo>
                  <a:lnTo>
                    <a:pt x="118" y="51"/>
                  </a:lnTo>
                  <a:lnTo>
                    <a:pt x="114" y="45"/>
                  </a:lnTo>
                  <a:lnTo>
                    <a:pt x="107" y="41"/>
                  </a:lnTo>
                  <a:lnTo>
                    <a:pt x="98" y="35"/>
                  </a:lnTo>
                  <a:lnTo>
                    <a:pt x="88" y="33"/>
                  </a:lnTo>
                  <a:lnTo>
                    <a:pt x="78" y="31"/>
                  </a:lnTo>
                  <a:close/>
                  <a:moveTo>
                    <a:pt x="78" y="0"/>
                  </a:moveTo>
                  <a:lnTo>
                    <a:pt x="92" y="1"/>
                  </a:lnTo>
                  <a:lnTo>
                    <a:pt x="98" y="2"/>
                  </a:lnTo>
                  <a:lnTo>
                    <a:pt x="111" y="6"/>
                  </a:lnTo>
                  <a:lnTo>
                    <a:pt x="121" y="12"/>
                  </a:lnTo>
                  <a:lnTo>
                    <a:pt x="126" y="15"/>
                  </a:lnTo>
                  <a:lnTo>
                    <a:pt x="136" y="23"/>
                  </a:lnTo>
                  <a:lnTo>
                    <a:pt x="143" y="34"/>
                  </a:lnTo>
                  <a:lnTo>
                    <a:pt x="147" y="38"/>
                  </a:lnTo>
                  <a:lnTo>
                    <a:pt x="153" y="49"/>
                  </a:lnTo>
                  <a:lnTo>
                    <a:pt x="156" y="62"/>
                  </a:lnTo>
                  <a:lnTo>
                    <a:pt x="157" y="68"/>
                  </a:lnTo>
                  <a:lnTo>
                    <a:pt x="160" y="80"/>
                  </a:lnTo>
                  <a:lnTo>
                    <a:pt x="157" y="93"/>
                  </a:lnTo>
                  <a:lnTo>
                    <a:pt x="156" y="100"/>
                  </a:lnTo>
                  <a:lnTo>
                    <a:pt x="153" y="113"/>
                  </a:lnTo>
                  <a:lnTo>
                    <a:pt x="147" y="123"/>
                  </a:lnTo>
                  <a:lnTo>
                    <a:pt x="143" y="128"/>
                  </a:lnTo>
                  <a:lnTo>
                    <a:pt x="136" y="139"/>
                  </a:lnTo>
                  <a:lnTo>
                    <a:pt x="126" y="147"/>
                  </a:lnTo>
                  <a:lnTo>
                    <a:pt x="121" y="150"/>
                  </a:lnTo>
                  <a:lnTo>
                    <a:pt x="111" y="156"/>
                  </a:lnTo>
                  <a:lnTo>
                    <a:pt x="98" y="160"/>
                  </a:lnTo>
                  <a:lnTo>
                    <a:pt x="92" y="161"/>
                  </a:lnTo>
                  <a:lnTo>
                    <a:pt x="78" y="163"/>
                  </a:lnTo>
                  <a:lnTo>
                    <a:pt x="65" y="161"/>
                  </a:lnTo>
                  <a:lnTo>
                    <a:pt x="59" y="160"/>
                  </a:lnTo>
                  <a:lnTo>
                    <a:pt x="45" y="156"/>
                  </a:lnTo>
                  <a:lnTo>
                    <a:pt x="36" y="150"/>
                  </a:lnTo>
                  <a:lnTo>
                    <a:pt x="31" y="147"/>
                  </a:lnTo>
                  <a:lnTo>
                    <a:pt x="22" y="139"/>
                  </a:lnTo>
                  <a:lnTo>
                    <a:pt x="15" y="128"/>
                  </a:lnTo>
                  <a:lnTo>
                    <a:pt x="11" y="123"/>
                  </a:lnTo>
                  <a:lnTo>
                    <a:pt x="6" y="113"/>
                  </a:lnTo>
                  <a:lnTo>
                    <a:pt x="2" y="100"/>
                  </a:lnTo>
                  <a:lnTo>
                    <a:pt x="1" y="93"/>
                  </a:lnTo>
                  <a:lnTo>
                    <a:pt x="0" y="80"/>
                  </a:lnTo>
                  <a:lnTo>
                    <a:pt x="1" y="68"/>
                  </a:lnTo>
                  <a:lnTo>
                    <a:pt x="2" y="62"/>
                  </a:lnTo>
                  <a:lnTo>
                    <a:pt x="6" y="49"/>
                  </a:lnTo>
                  <a:lnTo>
                    <a:pt x="11" y="38"/>
                  </a:lnTo>
                  <a:lnTo>
                    <a:pt x="15" y="34"/>
                  </a:lnTo>
                  <a:lnTo>
                    <a:pt x="22" y="23"/>
                  </a:lnTo>
                  <a:lnTo>
                    <a:pt x="31" y="15"/>
                  </a:lnTo>
                  <a:lnTo>
                    <a:pt x="36" y="12"/>
                  </a:lnTo>
                  <a:lnTo>
                    <a:pt x="45" y="6"/>
                  </a:lnTo>
                  <a:lnTo>
                    <a:pt x="59" y="2"/>
                  </a:lnTo>
                  <a:lnTo>
                    <a:pt x="65" y="1"/>
                  </a:lnTo>
                  <a:lnTo>
                    <a:pt x="78"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grpSp>
      <p:grpSp>
        <p:nvGrpSpPr>
          <p:cNvPr id="621" name="Group 4"/>
          <p:cNvGrpSpPr>
            <a:grpSpLocks noChangeAspect="1"/>
          </p:cNvGrpSpPr>
          <p:nvPr/>
        </p:nvGrpSpPr>
        <p:grpSpPr bwMode="auto">
          <a:xfrm>
            <a:off x="885941" y="4410101"/>
            <a:ext cx="762978" cy="670532"/>
            <a:chOff x="240" y="1130"/>
            <a:chExt cx="1890" cy="1661"/>
          </a:xfrm>
          <a:solidFill>
            <a:schemeClr val="bg1"/>
          </a:solidFill>
        </p:grpSpPr>
        <p:sp>
          <p:nvSpPr>
            <p:cNvPr id="622" name="Freeform 6"/>
            <p:cNvSpPr>
              <a:spLocks noEditPoints="1"/>
            </p:cNvSpPr>
            <p:nvPr/>
          </p:nvSpPr>
          <p:spPr bwMode="auto">
            <a:xfrm>
              <a:off x="240" y="1241"/>
              <a:ext cx="1401" cy="1550"/>
            </a:xfrm>
            <a:custGeom>
              <a:avLst/>
              <a:gdLst>
                <a:gd name="T0" fmla="*/ 2595 w 2803"/>
                <a:gd name="T1" fmla="*/ 410 h 3100"/>
                <a:gd name="T2" fmla="*/ 255 w 2803"/>
                <a:gd name="T3" fmla="*/ 0 h 3100"/>
                <a:gd name="T4" fmla="*/ 260 w 2803"/>
                <a:gd name="T5" fmla="*/ 2 h 3100"/>
                <a:gd name="T6" fmla="*/ 286 w 2803"/>
                <a:gd name="T7" fmla="*/ 4 h 3100"/>
                <a:gd name="T8" fmla="*/ 340 w 2803"/>
                <a:gd name="T9" fmla="*/ 11 h 3100"/>
                <a:gd name="T10" fmla="*/ 435 w 2803"/>
                <a:gd name="T11" fmla="*/ 23 h 3100"/>
                <a:gd name="T12" fmla="*/ 584 w 2803"/>
                <a:gd name="T13" fmla="*/ 42 h 3100"/>
                <a:gd name="T14" fmla="*/ 800 w 2803"/>
                <a:gd name="T15" fmla="*/ 68 h 3100"/>
                <a:gd name="T16" fmla="*/ 1092 w 2803"/>
                <a:gd name="T17" fmla="*/ 105 h 3100"/>
                <a:gd name="T18" fmla="*/ 1473 w 2803"/>
                <a:gd name="T19" fmla="*/ 153 h 3100"/>
                <a:gd name="T20" fmla="*/ 1957 w 2803"/>
                <a:gd name="T21" fmla="*/ 214 h 3100"/>
                <a:gd name="T22" fmla="*/ 2553 w 2803"/>
                <a:gd name="T23" fmla="*/ 288 h 3100"/>
                <a:gd name="T24" fmla="*/ 2803 w 2803"/>
                <a:gd name="T25" fmla="*/ 403 h 3100"/>
                <a:gd name="T26" fmla="*/ 2802 w 2803"/>
                <a:gd name="T27" fmla="*/ 410 h 3100"/>
                <a:gd name="T28" fmla="*/ 2798 w 2803"/>
                <a:gd name="T29" fmla="*/ 438 h 3100"/>
                <a:gd name="T30" fmla="*/ 2791 w 2803"/>
                <a:gd name="T31" fmla="*/ 498 h 3100"/>
                <a:gd name="T32" fmla="*/ 2779 w 2803"/>
                <a:gd name="T33" fmla="*/ 606 h 3100"/>
                <a:gd name="T34" fmla="*/ 2760 w 2803"/>
                <a:gd name="T35" fmla="*/ 774 h 3100"/>
                <a:gd name="T36" fmla="*/ 2732 w 2803"/>
                <a:gd name="T37" fmla="*/ 1015 h 3100"/>
                <a:gd name="T38" fmla="*/ 2695 w 2803"/>
                <a:gd name="T39" fmla="*/ 1343 h 3100"/>
                <a:gd name="T40" fmla="*/ 2646 w 2803"/>
                <a:gd name="T41" fmla="*/ 1771 h 3100"/>
                <a:gd name="T42" fmla="*/ 2583 w 2803"/>
                <a:gd name="T43" fmla="*/ 2313 h 3100"/>
                <a:gd name="T44" fmla="*/ 2580 w 2803"/>
                <a:gd name="T45" fmla="*/ 2317 h 3100"/>
                <a:gd name="T46" fmla="*/ 2562 w 2803"/>
                <a:gd name="T47" fmla="*/ 2344 h 3100"/>
                <a:gd name="T48" fmla="*/ 2510 w 2803"/>
                <a:gd name="T49" fmla="*/ 2416 h 3100"/>
                <a:gd name="T50" fmla="*/ 2467 w 2803"/>
                <a:gd name="T51" fmla="*/ 2476 h 3100"/>
                <a:gd name="T52" fmla="*/ 2449 w 2803"/>
                <a:gd name="T53" fmla="*/ 2472 h 3100"/>
                <a:gd name="T54" fmla="*/ 2387 w 2803"/>
                <a:gd name="T55" fmla="*/ 2460 h 3100"/>
                <a:gd name="T56" fmla="*/ 2250 w 2803"/>
                <a:gd name="T57" fmla="*/ 2432 h 3100"/>
                <a:gd name="T58" fmla="*/ 2354 w 2803"/>
                <a:gd name="T59" fmla="*/ 2574 h 3100"/>
                <a:gd name="T60" fmla="*/ 2354 w 2803"/>
                <a:gd name="T61" fmla="*/ 2734 h 3100"/>
                <a:gd name="T62" fmla="*/ 2245 w 2803"/>
                <a:gd name="T63" fmla="*/ 2880 h 3100"/>
                <a:gd name="T64" fmla="*/ 2047 w 2803"/>
                <a:gd name="T65" fmla="*/ 2996 h 3100"/>
                <a:gd name="T66" fmla="*/ 1781 w 2803"/>
                <a:gd name="T67" fmla="*/ 3072 h 3100"/>
                <a:gd name="T68" fmla="*/ 1465 w 2803"/>
                <a:gd name="T69" fmla="*/ 3100 h 3100"/>
                <a:gd name="T70" fmla="*/ 1150 w 2803"/>
                <a:gd name="T71" fmla="*/ 3072 h 3100"/>
                <a:gd name="T72" fmla="*/ 882 w 2803"/>
                <a:gd name="T73" fmla="*/ 2996 h 3100"/>
                <a:gd name="T74" fmla="*/ 684 w 2803"/>
                <a:gd name="T75" fmla="*/ 2880 h 3100"/>
                <a:gd name="T76" fmla="*/ 575 w 2803"/>
                <a:gd name="T77" fmla="*/ 2734 h 3100"/>
                <a:gd name="T78" fmla="*/ 575 w 2803"/>
                <a:gd name="T79" fmla="*/ 2573 h 3100"/>
                <a:gd name="T80" fmla="*/ 685 w 2803"/>
                <a:gd name="T81" fmla="*/ 2428 h 3100"/>
                <a:gd name="T82" fmla="*/ 885 w 2803"/>
                <a:gd name="T83" fmla="*/ 2310 h 3100"/>
                <a:gd name="T84" fmla="*/ 1155 w 2803"/>
                <a:gd name="T85" fmla="*/ 2234 h 3100"/>
                <a:gd name="T86" fmla="*/ 1230 w 2803"/>
                <a:gd name="T87" fmla="*/ 2222 h 3100"/>
                <a:gd name="T88" fmla="*/ 1218 w 2803"/>
                <a:gd name="T89" fmla="*/ 2219 h 3100"/>
                <a:gd name="T90" fmla="*/ 1181 w 2803"/>
                <a:gd name="T91" fmla="*/ 2212 h 3100"/>
                <a:gd name="T92" fmla="*/ 1104 w 2803"/>
                <a:gd name="T93" fmla="*/ 2196 h 3100"/>
                <a:gd name="T94" fmla="*/ 973 w 2803"/>
                <a:gd name="T95" fmla="*/ 2168 h 3100"/>
                <a:gd name="T96" fmla="*/ 774 w 2803"/>
                <a:gd name="T97" fmla="*/ 2127 h 3100"/>
                <a:gd name="T98" fmla="*/ 491 w 2803"/>
                <a:gd name="T99" fmla="*/ 2069 h 3100"/>
                <a:gd name="T100" fmla="*/ 111 w 2803"/>
                <a:gd name="T101" fmla="*/ 1990 h 3100"/>
                <a:gd name="T102" fmla="*/ 0 w 2803"/>
                <a:gd name="T103" fmla="*/ 1966 h 3100"/>
                <a:gd name="T104" fmla="*/ 1 w 2803"/>
                <a:gd name="T105" fmla="*/ 1956 h 3100"/>
                <a:gd name="T106" fmla="*/ 6 w 2803"/>
                <a:gd name="T107" fmla="*/ 1924 h 3100"/>
                <a:gd name="T108" fmla="*/ 15 w 2803"/>
                <a:gd name="T109" fmla="*/ 1856 h 3100"/>
                <a:gd name="T110" fmla="*/ 30 w 2803"/>
                <a:gd name="T111" fmla="*/ 1740 h 3100"/>
                <a:gd name="T112" fmla="*/ 52 w 2803"/>
                <a:gd name="T113" fmla="*/ 1565 h 3100"/>
                <a:gd name="T114" fmla="*/ 84 w 2803"/>
                <a:gd name="T115" fmla="*/ 1314 h 3100"/>
                <a:gd name="T116" fmla="*/ 127 w 2803"/>
                <a:gd name="T117" fmla="*/ 979 h 3100"/>
                <a:gd name="T118" fmla="*/ 184 w 2803"/>
                <a:gd name="T119" fmla="*/ 545 h 3100"/>
                <a:gd name="T120" fmla="*/ 254 w 2803"/>
                <a:gd name="T121" fmla="*/ 0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3" h="3100">
                  <a:moveTo>
                    <a:pt x="351" y="114"/>
                  </a:moveTo>
                  <a:lnTo>
                    <a:pt x="107" y="1872"/>
                  </a:lnTo>
                  <a:lnTo>
                    <a:pt x="2383" y="2301"/>
                  </a:lnTo>
                  <a:lnTo>
                    <a:pt x="2595" y="410"/>
                  </a:lnTo>
                  <a:lnTo>
                    <a:pt x="351" y="114"/>
                  </a:lnTo>
                  <a:close/>
                  <a:moveTo>
                    <a:pt x="254" y="0"/>
                  </a:moveTo>
                  <a:lnTo>
                    <a:pt x="255" y="0"/>
                  </a:lnTo>
                  <a:lnTo>
                    <a:pt x="255" y="0"/>
                  </a:lnTo>
                  <a:lnTo>
                    <a:pt x="255" y="0"/>
                  </a:lnTo>
                  <a:lnTo>
                    <a:pt x="256" y="0"/>
                  </a:lnTo>
                  <a:lnTo>
                    <a:pt x="258" y="0"/>
                  </a:lnTo>
                  <a:lnTo>
                    <a:pt x="260" y="2"/>
                  </a:lnTo>
                  <a:lnTo>
                    <a:pt x="265" y="2"/>
                  </a:lnTo>
                  <a:lnTo>
                    <a:pt x="270" y="3"/>
                  </a:lnTo>
                  <a:lnTo>
                    <a:pt x="276" y="4"/>
                  </a:lnTo>
                  <a:lnTo>
                    <a:pt x="286" y="4"/>
                  </a:lnTo>
                  <a:lnTo>
                    <a:pt x="295" y="6"/>
                  </a:lnTo>
                  <a:lnTo>
                    <a:pt x="307" y="7"/>
                  </a:lnTo>
                  <a:lnTo>
                    <a:pt x="322" y="8"/>
                  </a:lnTo>
                  <a:lnTo>
                    <a:pt x="340" y="11"/>
                  </a:lnTo>
                  <a:lnTo>
                    <a:pt x="359" y="13"/>
                  </a:lnTo>
                  <a:lnTo>
                    <a:pt x="381" y="16"/>
                  </a:lnTo>
                  <a:lnTo>
                    <a:pt x="406" y="20"/>
                  </a:lnTo>
                  <a:lnTo>
                    <a:pt x="435" y="23"/>
                  </a:lnTo>
                  <a:lnTo>
                    <a:pt x="467" y="27"/>
                  </a:lnTo>
                  <a:lnTo>
                    <a:pt x="503" y="31"/>
                  </a:lnTo>
                  <a:lnTo>
                    <a:pt x="542" y="36"/>
                  </a:lnTo>
                  <a:lnTo>
                    <a:pt x="584" y="42"/>
                  </a:lnTo>
                  <a:lnTo>
                    <a:pt x="632" y="47"/>
                  </a:lnTo>
                  <a:lnTo>
                    <a:pt x="683" y="54"/>
                  </a:lnTo>
                  <a:lnTo>
                    <a:pt x="739" y="61"/>
                  </a:lnTo>
                  <a:lnTo>
                    <a:pt x="800" y="68"/>
                  </a:lnTo>
                  <a:lnTo>
                    <a:pt x="865" y="77"/>
                  </a:lnTo>
                  <a:lnTo>
                    <a:pt x="935" y="85"/>
                  </a:lnTo>
                  <a:lnTo>
                    <a:pt x="1011" y="96"/>
                  </a:lnTo>
                  <a:lnTo>
                    <a:pt x="1092" y="105"/>
                  </a:lnTo>
                  <a:lnTo>
                    <a:pt x="1178" y="116"/>
                  </a:lnTo>
                  <a:lnTo>
                    <a:pt x="1271" y="128"/>
                  </a:lnTo>
                  <a:lnTo>
                    <a:pt x="1369" y="140"/>
                  </a:lnTo>
                  <a:lnTo>
                    <a:pt x="1473" y="153"/>
                  </a:lnTo>
                  <a:lnTo>
                    <a:pt x="1584" y="167"/>
                  </a:lnTo>
                  <a:lnTo>
                    <a:pt x="1701" y="182"/>
                  </a:lnTo>
                  <a:lnTo>
                    <a:pt x="1825" y="197"/>
                  </a:lnTo>
                  <a:lnTo>
                    <a:pt x="1957" y="214"/>
                  </a:lnTo>
                  <a:lnTo>
                    <a:pt x="2095" y="231"/>
                  </a:lnTo>
                  <a:lnTo>
                    <a:pt x="2239" y="248"/>
                  </a:lnTo>
                  <a:lnTo>
                    <a:pt x="2392" y="268"/>
                  </a:lnTo>
                  <a:lnTo>
                    <a:pt x="2553" y="288"/>
                  </a:lnTo>
                  <a:lnTo>
                    <a:pt x="2721" y="309"/>
                  </a:lnTo>
                  <a:lnTo>
                    <a:pt x="2803" y="403"/>
                  </a:lnTo>
                  <a:lnTo>
                    <a:pt x="2803" y="403"/>
                  </a:lnTo>
                  <a:lnTo>
                    <a:pt x="2803" y="403"/>
                  </a:lnTo>
                  <a:lnTo>
                    <a:pt x="2803" y="403"/>
                  </a:lnTo>
                  <a:lnTo>
                    <a:pt x="2802" y="405"/>
                  </a:lnTo>
                  <a:lnTo>
                    <a:pt x="2802" y="407"/>
                  </a:lnTo>
                  <a:lnTo>
                    <a:pt x="2802" y="410"/>
                  </a:lnTo>
                  <a:lnTo>
                    <a:pt x="2802" y="415"/>
                  </a:lnTo>
                  <a:lnTo>
                    <a:pt x="2800" y="420"/>
                  </a:lnTo>
                  <a:lnTo>
                    <a:pt x="2799" y="428"/>
                  </a:lnTo>
                  <a:lnTo>
                    <a:pt x="2798" y="438"/>
                  </a:lnTo>
                  <a:lnTo>
                    <a:pt x="2797" y="449"/>
                  </a:lnTo>
                  <a:lnTo>
                    <a:pt x="2796" y="463"/>
                  </a:lnTo>
                  <a:lnTo>
                    <a:pt x="2794" y="479"/>
                  </a:lnTo>
                  <a:lnTo>
                    <a:pt x="2791" y="498"/>
                  </a:lnTo>
                  <a:lnTo>
                    <a:pt x="2789" y="520"/>
                  </a:lnTo>
                  <a:lnTo>
                    <a:pt x="2786" y="545"/>
                  </a:lnTo>
                  <a:lnTo>
                    <a:pt x="2783" y="574"/>
                  </a:lnTo>
                  <a:lnTo>
                    <a:pt x="2779" y="606"/>
                  </a:lnTo>
                  <a:lnTo>
                    <a:pt x="2775" y="642"/>
                  </a:lnTo>
                  <a:lnTo>
                    <a:pt x="2771" y="681"/>
                  </a:lnTo>
                  <a:lnTo>
                    <a:pt x="2765" y="726"/>
                  </a:lnTo>
                  <a:lnTo>
                    <a:pt x="2760" y="774"/>
                  </a:lnTo>
                  <a:lnTo>
                    <a:pt x="2753" y="827"/>
                  </a:lnTo>
                  <a:lnTo>
                    <a:pt x="2748" y="884"/>
                  </a:lnTo>
                  <a:lnTo>
                    <a:pt x="2740" y="947"/>
                  </a:lnTo>
                  <a:lnTo>
                    <a:pt x="2732" y="1015"/>
                  </a:lnTo>
                  <a:lnTo>
                    <a:pt x="2724" y="1088"/>
                  </a:lnTo>
                  <a:lnTo>
                    <a:pt x="2714" y="1167"/>
                  </a:lnTo>
                  <a:lnTo>
                    <a:pt x="2705" y="1252"/>
                  </a:lnTo>
                  <a:lnTo>
                    <a:pt x="2695" y="1343"/>
                  </a:lnTo>
                  <a:lnTo>
                    <a:pt x="2683" y="1439"/>
                  </a:lnTo>
                  <a:lnTo>
                    <a:pt x="2671" y="1544"/>
                  </a:lnTo>
                  <a:lnTo>
                    <a:pt x="2658" y="1654"/>
                  </a:lnTo>
                  <a:lnTo>
                    <a:pt x="2646" y="1771"/>
                  </a:lnTo>
                  <a:lnTo>
                    <a:pt x="2631" y="1895"/>
                  </a:lnTo>
                  <a:lnTo>
                    <a:pt x="2616" y="2027"/>
                  </a:lnTo>
                  <a:lnTo>
                    <a:pt x="2600" y="2166"/>
                  </a:lnTo>
                  <a:lnTo>
                    <a:pt x="2583" y="2313"/>
                  </a:lnTo>
                  <a:lnTo>
                    <a:pt x="2583" y="2313"/>
                  </a:lnTo>
                  <a:lnTo>
                    <a:pt x="2583" y="2314"/>
                  </a:lnTo>
                  <a:lnTo>
                    <a:pt x="2581" y="2315"/>
                  </a:lnTo>
                  <a:lnTo>
                    <a:pt x="2580" y="2317"/>
                  </a:lnTo>
                  <a:lnTo>
                    <a:pt x="2578" y="2321"/>
                  </a:lnTo>
                  <a:lnTo>
                    <a:pt x="2573" y="2325"/>
                  </a:lnTo>
                  <a:lnTo>
                    <a:pt x="2569" y="2333"/>
                  </a:lnTo>
                  <a:lnTo>
                    <a:pt x="2562" y="2344"/>
                  </a:lnTo>
                  <a:lnTo>
                    <a:pt x="2553" y="2356"/>
                  </a:lnTo>
                  <a:lnTo>
                    <a:pt x="2541" y="2372"/>
                  </a:lnTo>
                  <a:lnTo>
                    <a:pt x="2526" y="2392"/>
                  </a:lnTo>
                  <a:lnTo>
                    <a:pt x="2510" y="2416"/>
                  </a:lnTo>
                  <a:lnTo>
                    <a:pt x="2490" y="2444"/>
                  </a:lnTo>
                  <a:lnTo>
                    <a:pt x="2467" y="2476"/>
                  </a:lnTo>
                  <a:lnTo>
                    <a:pt x="2467" y="2476"/>
                  </a:lnTo>
                  <a:lnTo>
                    <a:pt x="2467" y="2476"/>
                  </a:lnTo>
                  <a:lnTo>
                    <a:pt x="2464" y="2476"/>
                  </a:lnTo>
                  <a:lnTo>
                    <a:pt x="2462" y="2475"/>
                  </a:lnTo>
                  <a:lnTo>
                    <a:pt x="2457" y="2475"/>
                  </a:lnTo>
                  <a:lnTo>
                    <a:pt x="2449" y="2472"/>
                  </a:lnTo>
                  <a:lnTo>
                    <a:pt x="2440" y="2470"/>
                  </a:lnTo>
                  <a:lnTo>
                    <a:pt x="2426" y="2468"/>
                  </a:lnTo>
                  <a:lnTo>
                    <a:pt x="2409" y="2464"/>
                  </a:lnTo>
                  <a:lnTo>
                    <a:pt x="2387" y="2460"/>
                  </a:lnTo>
                  <a:lnTo>
                    <a:pt x="2362" y="2455"/>
                  </a:lnTo>
                  <a:lnTo>
                    <a:pt x="2330" y="2448"/>
                  </a:lnTo>
                  <a:lnTo>
                    <a:pt x="2293" y="2440"/>
                  </a:lnTo>
                  <a:lnTo>
                    <a:pt x="2250" y="2432"/>
                  </a:lnTo>
                  <a:lnTo>
                    <a:pt x="2284" y="2465"/>
                  </a:lnTo>
                  <a:lnTo>
                    <a:pt x="2314" y="2501"/>
                  </a:lnTo>
                  <a:lnTo>
                    <a:pt x="2337" y="2537"/>
                  </a:lnTo>
                  <a:lnTo>
                    <a:pt x="2354" y="2574"/>
                  </a:lnTo>
                  <a:lnTo>
                    <a:pt x="2365" y="2613"/>
                  </a:lnTo>
                  <a:lnTo>
                    <a:pt x="2368" y="2654"/>
                  </a:lnTo>
                  <a:lnTo>
                    <a:pt x="2365" y="2695"/>
                  </a:lnTo>
                  <a:lnTo>
                    <a:pt x="2354" y="2734"/>
                  </a:lnTo>
                  <a:lnTo>
                    <a:pt x="2336" y="2773"/>
                  </a:lnTo>
                  <a:lnTo>
                    <a:pt x="2312" y="2810"/>
                  </a:lnTo>
                  <a:lnTo>
                    <a:pt x="2281" y="2845"/>
                  </a:lnTo>
                  <a:lnTo>
                    <a:pt x="2245" y="2880"/>
                  </a:lnTo>
                  <a:lnTo>
                    <a:pt x="2203" y="2912"/>
                  </a:lnTo>
                  <a:lnTo>
                    <a:pt x="2156" y="2942"/>
                  </a:lnTo>
                  <a:lnTo>
                    <a:pt x="2104" y="2969"/>
                  </a:lnTo>
                  <a:lnTo>
                    <a:pt x="2047" y="2996"/>
                  </a:lnTo>
                  <a:lnTo>
                    <a:pt x="1986" y="3019"/>
                  </a:lnTo>
                  <a:lnTo>
                    <a:pt x="1921" y="3039"/>
                  </a:lnTo>
                  <a:lnTo>
                    <a:pt x="1853" y="3058"/>
                  </a:lnTo>
                  <a:lnTo>
                    <a:pt x="1781" y="3072"/>
                  </a:lnTo>
                  <a:lnTo>
                    <a:pt x="1705" y="3085"/>
                  </a:lnTo>
                  <a:lnTo>
                    <a:pt x="1628" y="3093"/>
                  </a:lnTo>
                  <a:lnTo>
                    <a:pt x="1548" y="3099"/>
                  </a:lnTo>
                  <a:lnTo>
                    <a:pt x="1465" y="3100"/>
                  </a:lnTo>
                  <a:lnTo>
                    <a:pt x="1382" y="3099"/>
                  </a:lnTo>
                  <a:lnTo>
                    <a:pt x="1302" y="3093"/>
                  </a:lnTo>
                  <a:lnTo>
                    <a:pt x="1224" y="3085"/>
                  </a:lnTo>
                  <a:lnTo>
                    <a:pt x="1150" y="3072"/>
                  </a:lnTo>
                  <a:lnTo>
                    <a:pt x="1077" y="3058"/>
                  </a:lnTo>
                  <a:lnTo>
                    <a:pt x="1008" y="3039"/>
                  </a:lnTo>
                  <a:lnTo>
                    <a:pt x="943" y="3019"/>
                  </a:lnTo>
                  <a:lnTo>
                    <a:pt x="882" y="2996"/>
                  </a:lnTo>
                  <a:lnTo>
                    <a:pt x="825" y="2969"/>
                  </a:lnTo>
                  <a:lnTo>
                    <a:pt x="772" y="2942"/>
                  </a:lnTo>
                  <a:lnTo>
                    <a:pt x="725" y="2912"/>
                  </a:lnTo>
                  <a:lnTo>
                    <a:pt x="684" y="2880"/>
                  </a:lnTo>
                  <a:lnTo>
                    <a:pt x="647" y="2845"/>
                  </a:lnTo>
                  <a:lnTo>
                    <a:pt x="616" y="2810"/>
                  </a:lnTo>
                  <a:lnTo>
                    <a:pt x="592" y="2773"/>
                  </a:lnTo>
                  <a:lnTo>
                    <a:pt x="575" y="2734"/>
                  </a:lnTo>
                  <a:lnTo>
                    <a:pt x="563" y="2695"/>
                  </a:lnTo>
                  <a:lnTo>
                    <a:pt x="560" y="2654"/>
                  </a:lnTo>
                  <a:lnTo>
                    <a:pt x="563" y="2612"/>
                  </a:lnTo>
                  <a:lnTo>
                    <a:pt x="575" y="2573"/>
                  </a:lnTo>
                  <a:lnTo>
                    <a:pt x="593" y="2534"/>
                  </a:lnTo>
                  <a:lnTo>
                    <a:pt x="617" y="2496"/>
                  </a:lnTo>
                  <a:lnTo>
                    <a:pt x="648" y="2461"/>
                  </a:lnTo>
                  <a:lnTo>
                    <a:pt x="685" y="2428"/>
                  </a:lnTo>
                  <a:lnTo>
                    <a:pt x="727" y="2395"/>
                  </a:lnTo>
                  <a:lnTo>
                    <a:pt x="774" y="2364"/>
                  </a:lnTo>
                  <a:lnTo>
                    <a:pt x="827" y="2337"/>
                  </a:lnTo>
                  <a:lnTo>
                    <a:pt x="885" y="2310"/>
                  </a:lnTo>
                  <a:lnTo>
                    <a:pt x="947" y="2288"/>
                  </a:lnTo>
                  <a:lnTo>
                    <a:pt x="1013" y="2267"/>
                  </a:lnTo>
                  <a:lnTo>
                    <a:pt x="1082" y="2248"/>
                  </a:lnTo>
                  <a:lnTo>
                    <a:pt x="1155" y="2234"/>
                  </a:lnTo>
                  <a:lnTo>
                    <a:pt x="1231" y="2222"/>
                  </a:lnTo>
                  <a:lnTo>
                    <a:pt x="1231" y="2222"/>
                  </a:lnTo>
                  <a:lnTo>
                    <a:pt x="1231" y="2222"/>
                  </a:lnTo>
                  <a:lnTo>
                    <a:pt x="1230" y="2222"/>
                  </a:lnTo>
                  <a:lnTo>
                    <a:pt x="1229" y="2221"/>
                  </a:lnTo>
                  <a:lnTo>
                    <a:pt x="1226" y="2221"/>
                  </a:lnTo>
                  <a:lnTo>
                    <a:pt x="1223" y="2220"/>
                  </a:lnTo>
                  <a:lnTo>
                    <a:pt x="1218" y="2219"/>
                  </a:lnTo>
                  <a:lnTo>
                    <a:pt x="1212" y="2218"/>
                  </a:lnTo>
                  <a:lnTo>
                    <a:pt x="1203" y="2216"/>
                  </a:lnTo>
                  <a:lnTo>
                    <a:pt x="1193" y="2214"/>
                  </a:lnTo>
                  <a:lnTo>
                    <a:pt x="1181" y="2212"/>
                  </a:lnTo>
                  <a:lnTo>
                    <a:pt x="1166" y="2208"/>
                  </a:lnTo>
                  <a:lnTo>
                    <a:pt x="1148" y="2205"/>
                  </a:lnTo>
                  <a:lnTo>
                    <a:pt x="1128" y="2200"/>
                  </a:lnTo>
                  <a:lnTo>
                    <a:pt x="1104" y="2196"/>
                  </a:lnTo>
                  <a:lnTo>
                    <a:pt x="1077" y="2190"/>
                  </a:lnTo>
                  <a:lnTo>
                    <a:pt x="1046" y="2184"/>
                  </a:lnTo>
                  <a:lnTo>
                    <a:pt x="1012" y="2176"/>
                  </a:lnTo>
                  <a:lnTo>
                    <a:pt x="973" y="2168"/>
                  </a:lnTo>
                  <a:lnTo>
                    <a:pt x="930" y="2160"/>
                  </a:lnTo>
                  <a:lnTo>
                    <a:pt x="883" y="2150"/>
                  </a:lnTo>
                  <a:lnTo>
                    <a:pt x="831" y="2139"/>
                  </a:lnTo>
                  <a:lnTo>
                    <a:pt x="774" y="2127"/>
                  </a:lnTo>
                  <a:lnTo>
                    <a:pt x="711" y="2114"/>
                  </a:lnTo>
                  <a:lnTo>
                    <a:pt x="644" y="2100"/>
                  </a:lnTo>
                  <a:lnTo>
                    <a:pt x="570" y="2086"/>
                  </a:lnTo>
                  <a:lnTo>
                    <a:pt x="491" y="2069"/>
                  </a:lnTo>
                  <a:lnTo>
                    <a:pt x="406" y="2051"/>
                  </a:lnTo>
                  <a:lnTo>
                    <a:pt x="314" y="2033"/>
                  </a:lnTo>
                  <a:lnTo>
                    <a:pt x="217" y="2012"/>
                  </a:lnTo>
                  <a:lnTo>
                    <a:pt x="111" y="1990"/>
                  </a:lnTo>
                  <a:lnTo>
                    <a:pt x="0" y="1967"/>
                  </a:lnTo>
                  <a:lnTo>
                    <a:pt x="0" y="1967"/>
                  </a:lnTo>
                  <a:lnTo>
                    <a:pt x="0" y="1967"/>
                  </a:lnTo>
                  <a:lnTo>
                    <a:pt x="0" y="1966"/>
                  </a:lnTo>
                  <a:lnTo>
                    <a:pt x="0" y="1965"/>
                  </a:lnTo>
                  <a:lnTo>
                    <a:pt x="0" y="1964"/>
                  </a:lnTo>
                  <a:lnTo>
                    <a:pt x="1" y="1960"/>
                  </a:lnTo>
                  <a:lnTo>
                    <a:pt x="1" y="1956"/>
                  </a:lnTo>
                  <a:lnTo>
                    <a:pt x="2" y="1950"/>
                  </a:lnTo>
                  <a:lnTo>
                    <a:pt x="3" y="1943"/>
                  </a:lnTo>
                  <a:lnTo>
                    <a:pt x="5" y="1934"/>
                  </a:lnTo>
                  <a:lnTo>
                    <a:pt x="6" y="1924"/>
                  </a:lnTo>
                  <a:lnTo>
                    <a:pt x="7" y="1910"/>
                  </a:lnTo>
                  <a:lnTo>
                    <a:pt x="9" y="1895"/>
                  </a:lnTo>
                  <a:lnTo>
                    <a:pt x="11" y="1877"/>
                  </a:lnTo>
                  <a:lnTo>
                    <a:pt x="15" y="1856"/>
                  </a:lnTo>
                  <a:lnTo>
                    <a:pt x="17" y="1832"/>
                  </a:lnTo>
                  <a:lnTo>
                    <a:pt x="21" y="1804"/>
                  </a:lnTo>
                  <a:lnTo>
                    <a:pt x="25" y="1775"/>
                  </a:lnTo>
                  <a:lnTo>
                    <a:pt x="30" y="1740"/>
                  </a:lnTo>
                  <a:lnTo>
                    <a:pt x="34" y="1702"/>
                  </a:lnTo>
                  <a:lnTo>
                    <a:pt x="40" y="1661"/>
                  </a:lnTo>
                  <a:lnTo>
                    <a:pt x="46" y="1615"/>
                  </a:lnTo>
                  <a:lnTo>
                    <a:pt x="52" y="1565"/>
                  </a:lnTo>
                  <a:lnTo>
                    <a:pt x="60" y="1509"/>
                  </a:lnTo>
                  <a:lnTo>
                    <a:pt x="67" y="1450"/>
                  </a:lnTo>
                  <a:lnTo>
                    <a:pt x="76" y="1384"/>
                  </a:lnTo>
                  <a:lnTo>
                    <a:pt x="84" y="1314"/>
                  </a:lnTo>
                  <a:lnTo>
                    <a:pt x="94" y="1240"/>
                  </a:lnTo>
                  <a:lnTo>
                    <a:pt x="104" y="1158"/>
                  </a:lnTo>
                  <a:lnTo>
                    <a:pt x="116" y="1072"/>
                  </a:lnTo>
                  <a:lnTo>
                    <a:pt x="127" y="979"/>
                  </a:lnTo>
                  <a:lnTo>
                    <a:pt x="140" y="881"/>
                  </a:lnTo>
                  <a:lnTo>
                    <a:pt x="154" y="776"/>
                  </a:lnTo>
                  <a:lnTo>
                    <a:pt x="169" y="664"/>
                  </a:lnTo>
                  <a:lnTo>
                    <a:pt x="184" y="545"/>
                  </a:lnTo>
                  <a:lnTo>
                    <a:pt x="200" y="420"/>
                  </a:lnTo>
                  <a:lnTo>
                    <a:pt x="217" y="287"/>
                  </a:lnTo>
                  <a:lnTo>
                    <a:pt x="235" y="148"/>
                  </a:lnTo>
                  <a:lnTo>
                    <a:pt x="2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23" name="Freeform 7"/>
            <p:cNvSpPr>
              <a:spLocks/>
            </p:cNvSpPr>
            <p:nvPr/>
          </p:nvSpPr>
          <p:spPr bwMode="auto">
            <a:xfrm>
              <a:off x="1392" y="1609"/>
              <a:ext cx="124" cy="366"/>
            </a:xfrm>
            <a:custGeom>
              <a:avLst/>
              <a:gdLst>
                <a:gd name="T0" fmla="*/ 248 w 248"/>
                <a:gd name="T1" fmla="*/ 0 h 809"/>
                <a:gd name="T2" fmla="*/ 248 w 248"/>
                <a:gd name="T3" fmla="*/ 809 h 809"/>
                <a:gd name="T4" fmla="*/ 0 w 248"/>
                <a:gd name="T5" fmla="*/ 763 h 809"/>
                <a:gd name="T6" fmla="*/ 0 w 248"/>
                <a:gd name="T7" fmla="*/ 40 h 809"/>
                <a:gd name="T8" fmla="*/ 248 w 248"/>
                <a:gd name="T9" fmla="*/ 0 h 809"/>
              </a:gdLst>
              <a:ahLst/>
              <a:cxnLst>
                <a:cxn ang="0">
                  <a:pos x="T0" y="T1"/>
                </a:cxn>
                <a:cxn ang="0">
                  <a:pos x="T2" y="T3"/>
                </a:cxn>
                <a:cxn ang="0">
                  <a:pos x="T4" y="T5"/>
                </a:cxn>
                <a:cxn ang="0">
                  <a:pos x="T6" y="T7"/>
                </a:cxn>
                <a:cxn ang="0">
                  <a:pos x="T8" y="T9"/>
                </a:cxn>
              </a:cxnLst>
              <a:rect l="0" t="0" r="r" b="b"/>
              <a:pathLst>
                <a:path w="248" h="809">
                  <a:moveTo>
                    <a:pt x="248" y="0"/>
                  </a:moveTo>
                  <a:lnTo>
                    <a:pt x="248" y="809"/>
                  </a:lnTo>
                  <a:lnTo>
                    <a:pt x="0" y="763"/>
                  </a:lnTo>
                  <a:lnTo>
                    <a:pt x="0" y="40"/>
                  </a:lnTo>
                  <a:lnTo>
                    <a:pt x="248"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24" name="Freeform 8"/>
            <p:cNvSpPr>
              <a:spLocks/>
            </p:cNvSpPr>
            <p:nvPr/>
          </p:nvSpPr>
          <p:spPr bwMode="auto">
            <a:xfrm>
              <a:off x="385" y="1291"/>
              <a:ext cx="331" cy="1075"/>
            </a:xfrm>
            <a:custGeom>
              <a:avLst/>
              <a:gdLst>
                <a:gd name="T0" fmla="*/ 661 w 661"/>
                <a:gd name="T1" fmla="*/ 0 h 2151"/>
                <a:gd name="T2" fmla="*/ 661 w 661"/>
                <a:gd name="T3" fmla="*/ 2151 h 2151"/>
                <a:gd name="T4" fmla="*/ 0 w 661"/>
                <a:gd name="T5" fmla="*/ 2031 h 2151"/>
                <a:gd name="T6" fmla="*/ 0 w 661"/>
                <a:gd name="T7" fmla="*/ 109 h 2151"/>
                <a:gd name="T8" fmla="*/ 661 w 661"/>
                <a:gd name="T9" fmla="*/ 0 h 2151"/>
              </a:gdLst>
              <a:ahLst/>
              <a:cxnLst>
                <a:cxn ang="0">
                  <a:pos x="T0" y="T1"/>
                </a:cxn>
                <a:cxn ang="0">
                  <a:pos x="T2" y="T3"/>
                </a:cxn>
                <a:cxn ang="0">
                  <a:pos x="T4" y="T5"/>
                </a:cxn>
                <a:cxn ang="0">
                  <a:pos x="T6" y="T7"/>
                </a:cxn>
                <a:cxn ang="0">
                  <a:pos x="T8" y="T9"/>
                </a:cxn>
              </a:cxnLst>
              <a:rect l="0" t="0" r="r" b="b"/>
              <a:pathLst>
                <a:path w="661" h="2151">
                  <a:moveTo>
                    <a:pt x="661" y="0"/>
                  </a:moveTo>
                  <a:lnTo>
                    <a:pt x="661" y="2151"/>
                  </a:lnTo>
                  <a:lnTo>
                    <a:pt x="0" y="2031"/>
                  </a:lnTo>
                  <a:lnTo>
                    <a:pt x="0" y="109"/>
                  </a:lnTo>
                  <a:lnTo>
                    <a:pt x="66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25" name="Freeform 9"/>
            <p:cNvSpPr>
              <a:spLocks noEditPoints="1"/>
            </p:cNvSpPr>
            <p:nvPr/>
          </p:nvSpPr>
          <p:spPr bwMode="auto">
            <a:xfrm>
              <a:off x="367" y="1270"/>
              <a:ext cx="1210" cy="1118"/>
            </a:xfrm>
            <a:custGeom>
              <a:avLst/>
              <a:gdLst>
                <a:gd name="T0" fmla="*/ 679 w 2419"/>
                <a:gd name="T1" fmla="*/ 1377 h 2235"/>
                <a:gd name="T2" fmla="*/ 1330 w 2419"/>
                <a:gd name="T3" fmla="*/ 1853 h 2235"/>
                <a:gd name="T4" fmla="*/ 1646 w 2419"/>
                <a:gd name="T5" fmla="*/ 1643 h 2235"/>
                <a:gd name="T6" fmla="*/ 1981 w 2419"/>
                <a:gd name="T7" fmla="*/ 1170 h 2235"/>
                <a:gd name="T8" fmla="*/ 1981 w 2419"/>
                <a:gd name="T9" fmla="*/ 1170 h 2235"/>
                <a:gd name="T10" fmla="*/ 679 w 2419"/>
                <a:gd name="T11" fmla="*/ 1158 h 2235"/>
                <a:gd name="T12" fmla="*/ 2272 w 2419"/>
                <a:gd name="T13" fmla="*/ 1402 h 2235"/>
                <a:gd name="T14" fmla="*/ 1114 w 2419"/>
                <a:gd name="T15" fmla="*/ 1224 h 2235"/>
                <a:gd name="T16" fmla="*/ 1649 w 2419"/>
                <a:gd name="T17" fmla="*/ 1099 h 2235"/>
                <a:gd name="T18" fmla="*/ 1649 w 2419"/>
                <a:gd name="T19" fmla="*/ 1099 h 2235"/>
                <a:gd name="T20" fmla="*/ 2044 w 2419"/>
                <a:gd name="T21" fmla="*/ 1080 h 2235"/>
                <a:gd name="T22" fmla="*/ 2272 w 2419"/>
                <a:gd name="T23" fmla="*/ 1121 h 2235"/>
                <a:gd name="T24" fmla="*/ 2229 w 2419"/>
                <a:gd name="T25" fmla="*/ 996 h 2235"/>
                <a:gd name="T26" fmla="*/ 2044 w 2419"/>
                <a:gd name="T27" fmla="*/ 986 h 2235"/>
                <a:gd name="T28" fmla="*/ 2044 w 2419"/>
                <a:gd name="T29" fmla="*/ 986 h 2235"/>
                <a:gd name="T30" fmla="*/ 1740 w 2419"/>
                <a:gd name="T31" fmla="*/ 1067 h 2235"/>
                <a:gd name="T32" fmla="*/ 1333 w 2419"/>
                <a:gd name="T33" fmla="*/ 1077 h 2235"/>
                <a:gd name="T34" fmla="*/ 52 w 2419"/>
                <a:gd name="T35" fmla="*/ 951 h 2235"/>
                <a:gd name="T36" fmla="*/ 2272 w 2419"/>
                <a:gd name="T37" fmla="*/ 920 h 2235"/>
                <a:gd name="T38" fmla="*/ 2272 w 2419"/>
                <a:gd name="T39" fmla="*/ 920 h 2235"/>
                <a:gd name="T40" fmla="*/ 2044 w 2419"/>
                <a:gd name="T41" fmla="*/ 962 h 2235"/>
                <a:gd name="T42" fmla="*/ 1653 w 2419"/>
                <a:gd name="T43" fmla="*/ 949 h 2235"/>
                <a:gd name="T44" fmla="*/ 2232 w 2419"/>
                <a:gd name="T45" fmla="*/ 851 h 2235"/>
                <a:gd name="T46" fmla="*/ 1333 w 2419"/>
                <a:gd name="T47" fmla="*/ 802 h 2235"/>
                <a:gd name="T48" fmla="*/ 1333 w 2419"/>
                <a:gd name="T49" fmla="*/ 802 h 2235"/>
                <a:gd name="T50" fmla="*/ 2044 w 2419"/>
                <a:gd name="T51" fmla="*/ 867 h 2235"/>
                <a:gd name="T52" fmla="*/ 2232 w 2419"/>
                <a:gd name="T53" fmla="*/ 836 h 2235"/>
                <a:gd name="T54" fmla="*/ 1653 w 2419"/>
                <a:gd name="T55" fmla="*/ 742 h 2235"/>
                <a:gd name="T56" fmla="*/ 679 w 2419"/>
                <a:gd name="T57" fmla="*/ 723 h 2235"/>
                <a:gd name="T58" fmla="*/ 679 w 2419"/>
                <a:gd name="T59" fmla="*/ 723 h 2235"/>
                <a:gd name="T60" fmla="*/ 2044 w 2419"/>
                <a:gd name="T61" fmla="*/ 777 h 2235"/>
                <a:gd name="T62" fmla="*/ 2232 w 2419"/>
                <a:gd name="T63" fmla="*/ 761 h 2235"/>
                <a:gd name="T64" fmla="*/ 1117 w 2419"/>
                <a:gd name="T65" fmla="*/ 661 h 2235"/>
                <a:gd name="T66" fmla="*/ 1743 w 2419"/>
                <a:gd name="T67" fmla="*/ 614 h 2235"/>
                <a:gd name="T68" fmla="*/ 1743 w 2419"/>
                <a:gd name="T69" fmla="*/ 614 h 2235"/>
                <a:gd name="T70" fmla="*/ 2044 w 2419"/>
                <a:gd name="T71" fmla="*/ 679 h 2235"/>
                <a:gd name="T72" fmla="*/ 52 w 2419"/>
                <a:gd name="T73" fmla="*/ 705 h 2235"/>
                <a:gd name="T74" fmla="*/ 1653 w 2419"/>
                <a:gd name="T75" fmla="*/ 507 h 2235"/>
                <a:gd name="T76" fmla="*/ 1336 w 2419"/>
                <a:gd name="T77" fmla="*/ 482 h 2235"/>
                <a:gd name="T78" fmla="*/ 1336 w 2419"/>
                <a:gd name="T79" fmla="*/ 482 h 2235"/>
                <a:gd name="T80" fmla="*/ 1336 w 2419"/>
                <a:gd name="T81" fmla="*/ 442 h 2235"/>
                <a:gd name="T82" fmla="*/ 52 w 2419"/>
                <a:gd name="T83" fmla="*/ 507 h 2235"/>
                <a:gd name="T84" fmla="*/ 52 w 2419"/>
                <a:gd name="T85" fmla="*/ 166 h 2235"/>
                <a:gd name="T86" fmla="*/ 744 w 2419"/>
                <a:gd name="T87" fmla="*/ 0 h 2235"/>
                <a:gd name="T88" fmla="*/ 1655 w 2419"/>
                <a:gd name="T89" fmla="*/ 391 h 2235"/>
                <a:gd name="T90" fmla="*/ 1984 w 2419"/>
                <a:gd name="T91" fmla="*/ 598 h 2235"/>
                <a:gd name="T92" fmla="*/ 2294 w 2419"/>
                <a:gd name="T93" fmla="*/ 679 h 2235"/>
                <a:gd name="T94" fmla="*/ 2229 w 2419"/>
                <a:gd name="T95" fmla="*/ 1411 h 2235"/>
                <a:gd name="T96" fmla="*/ 1977 w 2419"/>
                <a:gd name="T97" fmla="*/ 1594 h 2235"/>
                <a:gd name="T98" fmla="*/ 1371 w 2419"/>
                <a:gd name="T99" fmla="*/ 1903 h 2235"/>
                <a:gd name="T100" fmla="*/ 0 w 2419"/>
                <a:gd name="T101" fmla="*/ 2091 h 2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19" h="2235">
                  <a:moveTo>
                    <a:pt x="49" y="1340"/>
                  </a:moveTo>
                  <a:lnTo>
                    <a:pt x="47" y="2053"/>
                  </a:lnTo>
                  <a:lnTo>
                    <a:pt x="672" y="2167"/>
                  </a:lnTo>
                  <a:lnTo>
                    <a:pt x="679" y="1377"/>
                  </a:lnTo>
                  <a:lnTo>
                    <a:pt x="49" y="1340"/>
                  </a:lnTo>
                  <a:close/>
                  <a:moveTo>
                    <a:pt x="1114" y="1265"/>
                  </a:moveTo>
                  <a:lnTo>
                    <a:pt x="1108" y="1812"/>
                  </a:lnTo>
                  <a:lnTo>
                    <a:pt x="1330" y="1853"/>
                  </a:lnTo>
                  <a:lnTo>
                    <a:pt x="1333" y="1277"/>
                  </a:lnTo>
                  <a:lnTo>
                    <a:pt x="1114" y="1265"/>
                  </a:lnTo>
                  <a:close/>
                  <a:moveTo>
                    <a:pt x="1649" y="1215"/>
                  </a:moveTo>
                  <a:lnTo>
                    <a:pt x="1646" y="1643"/>
                  </a:lnTo>
                  <a:lnTo>
                    <a:pt x="1737" y="1663"/>
                  </a:lnTo>
                  <a:lnTo>
                    <a:pt x="1740" y="1221"/>
                  </a:lnTo>
                  <a:lnTo>
                    <a:pt x="1649" y="1215"/>
                  </a:lnTo>
                  <a:close/>
                  <a:moveTo>
                    <a:pt x="1981" y="1170"/>
                  </a:moveTo>
                  <a:lnTo>
                    <a:pt x="1977" y="1502"/>
                  </a:lnTo>
                  <a:lnTo>
                    <a:pt x="2041" y="1512"/>
                  </a:lnTo>
                  <a:lnTo>
                    <a:pt x="2044" y="1174"/>
                  </a:lnTo>
                  <a:lnTo>
                    <a:pt x="1981" y="1170"/>
                  </a:lnTo>
                  <a:close/>
                  <a:moveTo>
                    <a:pt x="49" y="1146"/>
                  </a:moveTo>
                  <a:lnTo>
                    <a:pt x="49" y="1293"/>
                  </a:lnTo>
                  <a:lnTo>
                    <a:pt x="679" y="1321"/>
                  </a:lnTo>
                  <a:lnTo>
                    <a:pt x="679" y="1158"/>
                  </a:lnTo>
                  <a:lnTo>
                    <a:pt x="49" y="1146"/>
                  </a:lnTo>
                  <a:close/>
                  <a:moveTo>
                    <a:pt x="2229" y="1136"/>
                  </a:moveTo>
                  <a:lnTo>
                    <a:pt x="2229" y="1393"/>
                  </a:lnTo>
                  <a:lnTo>
                    <a:pt x="2272" y="1402"/>
                  </a:lnTo>
                  <a:lnTo>
                    <a:pt x="2272" y="1136"/>
                  </a:lnTo>
                  <a:lnTo>
                    <a:pt x="2229" y="1136"/>
                  </a:lnTo>
                  <a:close/>
                  <a:moveTo>
                    <a:pt x="1114" y="1114"/>
                  </a:moveTo>
                  <a:lnTo>
                    <a:pt x="1114" y="1224"/>
                  </a:lnTo>
                  <a:lnTo>
                    <a:pt x="1333" y="1237"/>
                  </a:lnTo>
                  <a:lnTo>
                    <a:pt x="1333" y="1118"/>
                  </a:lnTo>
                  <a:lnTo>
                    <a:pt x="1114" y="1114"/>
                  </a:lnTo>
                  <a:close/>
                  <a:moveTo>
                    <a:pt x="1649" y="1099"/>
                  </a:moveTo>
                  <a:lnTo>
                    <a:pt x="1649" y="1183"/>
                  </a:lnTo>
                  <a:lnTo>
                    <a:pt x="1740" y="1190"/>
                  </a:lnTo>
                  <a:lnTo>
                    <a:pt x="1740" y="1099"/>
                  </a:lnTo>
                  <a:lnTo>
                    <a:pt x="1649" y="1099"/>
                  </a:lnTo>
                  <a:close/>
                  <a:moveTo>
                    <a:pt x="1981" y="1077"/>
                  </a:moveTo>
                  <a:lnTo>
                    <a:pt x="1981" y="1146"/>
                  </a:lnTo>
                  <a:lnTo>
                    <a:pt x="2044" y="1149"/>
                  </a:lnTo>
                  <a:lnTo>
                    <a:pt x="2044" y="1080"/>
                  </a:lnTo>
                  <a:lnTo>
                    <a:pt x="1981" y="1077"/>
                  </a:lnTo>
                  <a:close/>
                  <a:moveTo>
                    <a:pt x="2229" y="1065"/>
                  </a:moveTo>
                  <a:lnTo>
                    <a:pt x="2229" y="1118"/>
                  </a:lnTo>
                  <a:lnTo>
                    <a:pt x="2272" y="1121"/>
                  </a:lnTo>
                  <a:lnTo>
                    <a:pt x="2272" y="1065"/>
                  </a:lnTo>
                  <a:lnTo>
                    <a:pt x="2229" y="1065"/>
                  </a:lnTo>
                  <a:close/>
                  <a:moveTo>
                    <a:pt x="2272" y="993"/>
                  </a:moveTo>
                  <a:lnTo>
                    <a:pt x="2229" y="996"/>
                  </a:lnTo>
                  <a:lnTo>
                    <a:pt x="2229" y="1049"/>
                  </a:lnTo>
                  <a:lnTo>
                    <a:pt x="2272" y="1049"/>
                  </a:lnTo>
                  <a:lnTo>
                    <a:pt x="2272" y="993"/>
                  </a:lnTo>
                  <a:close/>
                  <a:moveTo>
                    <a:pt x="2044" y="986"/>
                  </a:moveTo>
                  <a:lnTo>
                    <a:pt x="1984" y="989"/>
                  </a:lnTo>
                  <a:lnTo>
                    <a:pt x="1981" y="1055"/>
                  </a:lnTo>
                  <a:lnTo>
                    <a:pt x="2044" y="1055"/>
                  </a:lnTo>
                  <a:lnTo>
                    <a:pt x="2044" y="986"/>
                  </a:lnTo>
                  <a:close/>
                  <a:moveTo>
                    <a:pt x="1740" y="976"/>
                  </a:moveTo>
                  <a:lnTo>
                    <a:pt x="1653" y="980"/>
                  </a:lnTo>
                  <a:lnTo>
                    <a:pt x="1653" y="1067"/>
                  </a:lnTo>
                  <a:lnTo>
                    <a:pt x="1740" y="1067"/>
                  </a:lnTo>
                  <a:lnTo>
                    <a:pt x="1740" y="976"/>
                  </a:lnTo>
                  <a:close/>
                  <a:moveTo>
                    <a:pt x="1114" y="962"/>
                  </a:moveTo>
                  <a:lnTo>
                    <a:pt x="1114" y="1074"/>
                  </a:lnTo>
                  <a:lnTo>
                    <a:pt x="1333" y="1077"/>
                  </a:lnTo>
                  <a:lnTo>
                    <a:pt x="1333" y="962"/>
                  </a:lnTo>
                  <a:lnTo>
                    <a:pt x="1114" y="962"/>
                  </a:lnTo>
                  <a:close/>
                  <a:moveTo>
                    <a:pt x="679" y="942"/>
                  </a:moveTo>
                  <a:lnTo>
                    <a:pt x="52" y="951"/>
                  </a:lnTo>
                  <a:lnTo>
                    <a:pt x="49" y="1096"/>
                  </a:lnTo>
                  <a:lnTo>
                    <a:pt x="679" y="1102"/>
                  </a:lnTo>
                  <a:lnTo>
                    <a:pt x="679" y="942"/>
                  </a:lnTo>
                  <a:close/>
                  <a:moveTo>
                    <a:pt x="2272" y="920"/>
                  </a:moveTo>
                  <a:lnTo>
                    <a:pt x="2232" y="924"/>
                  </a:lnTo>
                  <a:lnTo>
                    <a:pt x="2229" y="974"/>
                  </a:lnTo>
                  <a:lnTo>
                    <a:pt x="2272" y="974"/>
                  </a:lnTo>
                  <a:lnTo>
                    <a:pt x="2272" y="920"/>
                  </a:lnTo>
                  <a:close/>
                  <a:moveTo>
                    <a:pt x="2044" y="893"/>
                  </a:moveTo>
                  <a:lnTo>
                    <a:pt x="1984" y="895"/>
                  </a:lnTo>
                  <a:lnTo>
                    <a:pt x="1984" y="964"/>
                  </a:lnTo>
                  <a:lnTo>
                    <a:pt x="2044" y="962"/>
                  </a:lnTo>
                  <a:lnTo>
                    <a:pt x="2044" y="893"/>
                  </a:lnTo>
                  <a:close/>
                  <a:moveTo>
                    <a:pt x="1740" y="858"/>
                  </a:moveTo>
                  <a:lnTo>
                    <a:pt x="1653" y="861"/>
                  </a:lnTo>
                  <a:lnTo>
                    <a:pt x="1653" y="949"/>
                  </a:lnTo>
                  <a:lnTo>
                    <a:pt x="1740" y="946"/>
                  </a:lnTo>
                  <a:lnTo>
                    <a:pt x="1740" y="858"/>
                  </a:lnTo>
                  <a:close/>
                  <a:moveTo>
                    <a:pt x="2276" y="848"/>
                  </a:moveTo>
                  <a:lnTo>
                    <a:pt x="2232" y="851"/>
                  </a:lnTo>
                  <a:lnTo>
                    <a:pt x="2232" y="905"/>
                  </a:lnTo>
                  <a:lnTo>
                    <a:pt x="2272" y="902"/>
                  </a:lnTo>
                  <a:lnTo>
                    <a:pt x="2276" y="848"/>
                  </a:lnTo>
                  <a:close/>
                  <a:moveTo>
                    <a:pt x="1333" y="802"/>
                  </a:moveTo>
                  <a:lnTo>
                    <a:pt x="1114" y="811"/>
                  </a:lnTo>
                  <a:lnTo>
                    <a:pt x="1114" y="924"/>
                  </a:lnTo>
                  <a:lnTo>
                    <a:pt x="1333" y="917"/>
                  </a:lnTo>
                  <a:lnTo>
                    <a:pt x="1333" y="802"/>
                  </a:lnTo>
                  <a:close/>
                  <a:moveTo>
                    <a:pt x="2044" y="799"/>
                  </a:moveTo>
                  <a:lnTo>
                    <a:pt x="1984" y="804"/>
                  </a:lnTo>
                  <a:lnTo>
                    <a:pt x="1984" y="871"/>
                  </a:lnTo>
                  <a:lnTo>
                    <a:pt x="2044" y="867"/>
                  </a:lnTo>
                  <a:lnTo>
                    <a:pt x="2044" y="799"/>
                  </a:lnTo>
                  <a:close/>
                  <a:moveTo>
                    <a:pt x="2276" y="777"/>
                  </a:moveTo>
                  <a:lnTo>
                    <a:pt x="2232" y="783"/>
                  </a:lnTo>
                  <a:lnTo>
                    <a:pt x="2232" y="836"/>
                  </a:lnTo>
                  <a:lnTo>
                    <a:pt x="2276" y="830"/>
                  </a:lnTo>
                  <a:lnTo>
                    <a:pt x="2276" y="777"/>
                  </a:lnTo>
                  <a:close/>
                  <a:moveTo>
                    <a:pt x="1740" y="735"/>
                  </a:moveTo>
                  <a:lnTo>
                    <a:pt x="1653" y="742"/>
                  </a:lnTo>
                  <a:lnTo>
                    <a:pt x="1653" y="830"/>
                  </a:lnTo>
                  <a:lnTo>
                    <a:pt x="1740" y="826"/>
                  </a:lnTo>
                  <a:lnTo>
                    <a:pt x="1740" y="735"/>
                  </a:lnTo>
                  <a:close/>
                  <a:moveTo>
                    <a:pt x="679" y="723"/>
                  </a:moveTo>
                  <a:lnTo>
                    <a:pt x="52" y="755"/>
                  </a:lnTo>
                  <a:lnTo>
                    <a:pt x="52" y="902"/>
                  </a:lnTo>
                  <a:lnTo>
                    <a:pt x="679" y="886"/>
                  </a:lnTo>
                  <a:lnTo>
                    <a:pt x="679" y="723"/>
                  </a:lnTo>
                  <a:close/>
                  <a:moveTo>
                    <a:pt x="2044" y="705"/>
                  </a:moveTo>
                  <a:lnTo>
                    <a:pt x="1984" y="710"/>
                  </a:lnTo>
                  <a:lnTo>
                    <a:pt x="1984" y="779"/>
                  </a:lnTo>
                  <a:lnTo>
                    <a:pt x="2044" y="777"/>
                  </a:lnTo>
                  <a:lnTo>
                    <a:pt x="2044" y="705"/>
                  </a:lnTo>
                  <a:close/>
                  <a:moveTo>
                    <a:pt x="2276" y="701"/>
                  </a:moveTo>
                  <a:lnTo>
                    <a:pt x="2232" y="708"/>
                  </a:lnTo>
                  <a:lnTo>
                    <a:pt x="2232" y="761"/>
                  </a:lnTo>
                  <a:lnTo>
                    <a:pt x="2276" y="757"/>
                  </a:lnTo>
                  <a:lnTo>
                    <a:pt x="2276" y="701"/>
                  </a:lnTo>
                  <a:close/>
                  <a:moveTo>
                    <a:pt x="1336" y="641"/>
                  </a:moveTo>
                  <a:lnTo>
                    <a:pt x="1117" y="661"/>
                  </a:lnTo>
                  <a:lnTo>
                    <a:pt x="1114" y="773"/>
                  </a:lnTo>
                  <a:lnTo>
                    <a:pt x="1333" y="761"/>
                  </a:lnTo>
                  <a:lnTo>
                    <a:pt x="1336" y="641"/>
                  </a:lnTo>
                  <a:close/>
                  <a:moveTo>
                    <a:pt x="1743" y="614"/>
                  </a:moveTo>
                  <a:lnTo>
                    <a:pt x="1653" y="626"/>
                  </a:lnTo>
                  <a:lnTo>
                    <a:pt x="1653" y="714"/>
                  </a:lnTo>
                  <a:lnTo>
                    <a:pt x="1740" y="705"/>
                  </a:lnTo>
                  <a:lnTo>
                    <a:pt x="1743" y="614"/>
                  </a:lnTo>
                  <a:close/>
                  <a:moveTo>
                    <a:pt x="2044" y="610"/>
                  </a:moveTo>
                  <a:lnTo>
                    <a:pt x="1984" y="620"/>
                  </a:lnTo>
                  <a:lnTo>
                    <a:pt x="1984" y="688"/>
                  </a:lnTo>
                  <a:lnTo>
                    <a:pt x="2044" y="679"/>
                  </a:lnTo>
                  <a:lnTo>
                    <a:pt x="2044" y="610"/>
                  </a:lnTo>
                  <a:close/>
                  <a:moveTo>
                    <a:pt x="682" y="504"/>
                  </a:moveTo>
                  <a:lnTo>
                    <a:pt x="52" y="558"/>
                  </a:lnTo>
                  <a:lnTo>
                    <a:pt x="52" y="705"/>
                  </a:lnTo>
                  <a:lnTo>
                    <a:pt x="679" y="667"/>
                  </a:lnTo>
                  <a:lnTo>
                    <a:pt x="682" y="504"/>
                  </a:lnTo>
                  <a:close/>
                  <a:moveTo>
                    <a:pt x="1743" y="492"/>
                  </a:moveTo>
                  <a:lnTo>
                    <a:pt x="1653" y="507"/>
                  </a:lnTo>
                  <a:lnTo>
                    <a:pt x="1653" y="595"/>
                  </a:lnTo>
                  <a:lnTo>
                    <a:pt x="1743" y="583"/>
                  </a:lnTo>
                  <a:lnTo>
                    <a:pt x="1743" y="492"/>
                  </a:lnTo>
                  <a:close/>
                  <a:moveTo>
                    <a:pt x="1336" y="482"/>
                  </a:moveTo>
                  <a:lnTo>
                    <a:pt x="1117" y="511"/>
                  </a:lnTo>
                  <a:lnTo>
                    <a:pt x="1117" y="620"/>
                  </a:lnTo>
                  <a:lnTo>
                    <a:pt x="1336" y="601"/>
                  </a:lnTo>
                  <a:lnTo>
                    <a:pt x="1336" y="482"/>
                  </a:lnTo>
                  <a:close/>
                  <a:moveTo>
                    <a:pt x="1336" y="322"/>
                  </a:moveTo>
                  <a:lnTo>
                    <a:pt x="1117" y="357"/>
                  </a:lnTo>
                  <a:lnTo>
                    <a:pt x="1117" y="469"/>
                  </a:lnTo>
                  <a:lnTo>
                    <a:pt x="1336" y="442"/>
                  </a:lnTo>
                  <a:lnTo>
                    <a:pt x="1336" y="322"/>
                  </a:lnTo>
                  <a:close/>
                  <a:moveTo>
                    <a:pt x="682" y="286"/>
                  </a:moveTo>
                  <a:lnTo>
                    <a:pt x="52" y="364"/>
                  </a:lnTo>
                  <a:lnTo>
                    <a:pt x="52" y="507"/>
                  </a:lnTo>
                  <a:lnTo>
                    <a:pt x="682" y="447"/>
                  </a:lnTo>
                  <a:lnTo>
                    <a:pt x="682" y="286"/>
                  </a:lnTo>
                  <a:close/>
                  <a:moveTo>
                    <a:pt x="684" y="66"/>
                  </a:moveTo>
                  <a:lnTo>
                    <a:pt x="52" y="166"/>
                  </a:lnTo>
                  <a:lnTo>
                    <a:pt x="52" y="310"/>
                  </a:lnTo>
                  <a:lnTo>
                    <a:pt x="684" y="229"/>
                  </a:lnTo>
                  <a:lnTo>
                    <a:pt x="684" y="66"/>
                  </a:lnTo>
                  <a:close/>
                  <a:moveTo>
                    <a:pt x="744" y="0"/>
                  </a:moveTo>
                  <a:lnTo>
                    <a:pt x="1120" y="163"/>
                  </a:lnTo>
                  <a:lnTo>
                    <a:pt x="1120" y="317"/>
                  </a:lnTo>
                  <a:lnTo>
                    <a:pt x="1383" y="273"/>
                  </a:lnTo>
                  <a:lnTo>
                    <a:pt x="1655" y="391"/>
                  </a:lnTo>
                  <a:lnTo>
                    <a:pt x="1653" y="476"/>
                  </a:lnTo>
                  <a:lnTo>
                    <a:pt x="1778" y="458"/>
                  </a:lnTo>
                  <a:lnTo>
                    <a:pt x="1984" y="545"/>
                  </a:lnTo>
                  <a:lnTo>
                    <a:pt x="1984" y="598"/>
                  </a:lnTo>
                  <a:lnTo>
                    <a:pt x="2072" y="583"/>
                  </a:lnTo>
                  <a:lnTo>
                    <a:pt x="2232" y="652"/>
                  </a:lnTo>
                  <a:lnTo>
                    <a:pt x="2232" y="692"/>
                  </a:lnTo>
                  <a:lnTo>
                    <a:pt x="2294" y="679"/>
                  </a:lnTo>
                  <a:lnTo>
                    <a:pt x="2419" y="733"/>
                  </a:lnTo>
                  <a:lnTo>
                    <a:pt x="2417" y="1362"/>
                  </a:lnTo>
                  <a:lnTo>
                    <a:pt x="2291" y="1424"/>
                  </a:lnTo>
                  <a:lnTo>
                    <a:pt x="2229" y="1411"/>
                  </a:lnTo>
                  <a:lnTo>
                    <a:pt x="2229" y="1462"/>
                  </a:lnTo>
                  <a:lnTo>
                    <a:pt x="2066" y="1543"/>
                  </a:lnTo>
                  <a:lnTo>
                    <a:pt x="1977" y="1525"/>
                  </a:lnTo>
                  <a:lnTo>
                    <a:pt x="1977" y="1594"/>
                  </a:lnTo>
                  <a:lnTo>
                    <a:pt x="1769" y="1696"/>
                  </a:lnTo>
                  <a:lnTo>
                    <a:pt x="1646" y="1674"/>
                  </a:lnTo>
                  <a:lnTo>
                    <a:pt x="1642" y="1765"/>
                  </a:lnTo>
                  <a:lnTo>
                    <a:pt x="1371" y="1903"/>
                  </a:lnTo>
                  <a:lnTo>
                    <a:pt x="1108" y="1850"/>
                  </a:lnTo>
                  <a:lnTo>
                    <a:pt x="1104" y="2047"/>
                  </a:lnTo>
                  <a:lnTo>
                    <a:pt x="732" y="2235"/>
                  </a:lnTo>
                  <a:lnTo>
                    <a:pt x="0" y="2091"/>
                  </a:lnTo>
                  <a:lnTo>
                    <a:pt x="5" y="123"/>
                  </a:lnTo>
                  <a:lnTo>
                    <a:pt x="744" y="0"/>
                  </a:lnTo>
                  <a:close/>
                </a:path>
              </a:pathLst>
            </a:custGeom>
            <a:grp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26" name="Freeform 10"/>
            <p:cNvSpPr>
              <a:spLocks/>
            </p:cNvSpPr>
            <p:nvPr/>
          </p:nvSpPr>
          <p:spPr bwMode="auto">
            <a:xfrm>
              <a:off x="1052" y="1138"/>
              <a:ext cx="1071" cy="525"/>
            </a:xfrm>
            <a:custGeom>
              <a:avLst/>
              <a:gdLst>
                <a:gd name="T0" fmla="*/ 1143 w 2142"/>
                <a:gd name="T1" fmla="*/ 3 h 1050"/>
                <a:gd name="T2" fmla="*/ 1350 w 2142"/>
                <a:gd name="T3" fmla="*/ 42 h 1050"/>
                <a:gd name="T4" fmla="*/ 1508 w 2142"/>
                <a:gd name="T5" fmla="*/ 104 h 1050"/>
                <a:gd name="T6" fmla="*/ 1566 w 2142"/>
                <a:gd name="T7" fmla="*/ 134 h 1050"/>
                <a:gd name="T8" fmla="*/ 1697 w 2142"/>
                <a:gd name="T9" fmla="*/ 222 h 1050"/>
                <a:gd name="T10" fmla="*/ 1862 w 2142"/>
                <a:gd name="T11" fmla="*/ 384 h 1050"/>
                <a:gd name="T12" fmla="*/ 1973 w 2142"/>
                <a:gd name="T13" fmla="*/ 546 h 1050"/>
                <a:gd name="T14" fmla="*/ 1995 w 2142"/>
                <a:gd name="T15" fmla="*/ 591 h 1050"/>
                <a:gd name="T16" fmla="*/ 2000 w 2142"/>
                <a:gd name="T17" fmla="*/ 601 h 1050"/>
                <a:gd name="T18" fmla="*/ 2142 w 2142"/>
                <a:gd name="T19" fmla="*/ 538 h 1050"/>
                <a:gd name="T20" fmla="*/ 2117 w 2142"/>
                <a:gd name="T21" fmla="*/ 777 h 1050"/>
                <a:gd name="T22" fmla="*/ 2046 w 2142"/>
                <a:gd name="T23" fmla="*/ 988 h 1050"/>
                <a:gd name="T24" fmla="*/ 1936 w 2142"/>
                <a:gd name="T25" fmla="*/ 939 h 1050"/>
                <a:gd name="T26" fmla="*/ 1800 w 2142"/>
                <a:gd name="T27" fmla="*/ 807 h 1050"/>
                <a:gd name="T28" fmla="*/ 1842 w 2142"/>
                <a:gd name="T29" fmla="*/ 679 h 1050"/>
                <a:gd name="T30" fmla="*/ 1839 w 2142"/>
                <a:gd name="T31" fmla="*/ 675 h 1050"/>
                <a:gd name="T32" fmla="*/ 1835 w 2142"/>
                <a:gd name="T33" fmla="*/ 664 h 1050"/>
                <a:gd name="T34" fmla="*/ 1792 w 2142"/>
                <a:gd name="T35" fmla="*/ 587 h 1050"/>
                <a:gd name="T36" fmla="*/ 1686 w 2142"/>
                <a:gd name="T37" fmla="*/ 450 h 1050"/>
                <a:gd name="T38" fmla="*/ 1547 w 2142"/>
                <a:gd name="T39" fmla="*/ 330 h 1050"/>
                <a:gd name="T40" fmla="*/ 1468 w 2142"/>
                <a:gd name="T41" fmla="*/ 281 h 1050"/>
                <a:gd name="T42" fmla="*/ 1406 w 2142"/>
                <a:gd name="T43" fmla="*/ 251 h 1050"/>
                <a:gd name="T44" fmla="*/ 1243 w 2142"/>
                <a:gd name="T45" fmla="*/ 197 h 1050"/>
                <a:gd name="T46" fmla="*/ 1069 w 2142"/>
                <a:gd name="T47" fmla="*/ 177 h 1050"/>
                <a:gd name="T48" fmla="*/ 979 w 2142"/>
                <a:gd name="T49" fmla="*/ 179 h 1050"/>
                <a:gd name="T50" fmla="*/ 816 w 2142"/>
                <a:gd name="T51" fmla="*/ 208 h 1050"/>
                <a:gd name="T52" fmla="*/ 630 w 2142"/>
                <a:gd name="T53" fmla="*/ 283 h 1050"/>
                <a:gd name="T54" fmla="*/ 465 w 2142"/>
                <a:gd name="T55" fmla="*/ 401 h 1050"/>
                <a:gd name="T56" fmla="*/ 329 w 2142"/>
                <a:gd name="T57" fmla="*/ 558 h 1050"/>
                <a:gd name="T58" fmla="*/ 241 w 2142"/>
                <a:gd name="T59" fmla="*/ 719 h 1050"/>
                <a:gd name="T60" fmla="*/ 197 w 2142"/>
                <a:gd name="T61" fmla="*/ 863 h 1050"/>
                <a:gd name="T62" fmla="*/ 181 w 2142"/>
                <a:gd name="T63" fmla="*/ 965 h 1050"/>
                <a:gd name="T64" fmla="*/ 177 w 2142"/>
                <a:gd name="T65" fmla="*/ 1014 h 1050"/>
                <a:gd name="T66" fmla="*/ 177 w 2142"/>
                <a:gd name="T67" fmla="*/ 1046 h 1050"/>
                <a:gd name="T68" fmla="*/ 0 w 2142"/>
                <a:gd name="T69" fmla="*/ 1046 h 1050"/>
                <a:gd name="T70" fmla="*/ 2 w 2142"/>
                <a:gd name="T71" fmla="*/ 997 h 1050"/>
                <a:gd name="T72" fmla="*/ 8 w 2142"/>
                <a:gd name="T73" fmla="*/ 919 h 1050"/>
                <a:gd name="T74" fmla="*/ 38 w 2142"/>
                <a:gd name="T75" fmla="*/ 771 h 1050"/>
                <a:gd name="T76" fmla="*/ 107 w 2142"/>
                <a:gd name="T77" fmla="*/ 589 h 1050"/>
                <a:gd name="T78" fmla="*/ 231 w 2142"/>
                <a:gd name="T79" fmla="*/ 393 h 1050"/>
                <a:gd name="T80" fmla="*/ 363 w 2142"/>
                <a:gd name="T81" fmla="*/ 256 h 1050"/>
                <a:gd name="T82" fmla="*/ 528 w 2142"/>
                <a:gd name="T83" fmla="*/ 139 h 1050"/>
                <a:gd name="T84" fmla="*/ 621 w 2142"/>
                <a:gd name="T85" fmla="*/ 90 h 1050"/>
                <a:gd name="T86" fmla="*/ 720 w 2142"/>
                <a:gd name="T87" fmla="*/ 53 h 1050"/>
                <a:gd name="T88" fmla="*/ 789 w 2142"/>
                <a:gd name="T89" fmla="*/ 32 h 1050"/>
                <a:gd name="T90" fmla="*/ 859 w 2142"/>
                <a:gd name="T91" fmla="*/ 17 h 1050"/>
                <a:gd name="T92" fmla="*/ 965 w 2142"/>
                <a:gd name="T93" fmla="*/ 3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42" h="1050">
                  <a:moveTo>
                    <a:pt x="1036" y="0"/>
                  </a:moveTo>
                  <a:lnTo>
                    <a:pt x="1072" y="0"/>
                  </a:lnTo>
                  <a:lnTo>
                    <a:pt x="1143" y="3"/>
                  </a:lnTo>
                  <a:lnTo>
                    <a:pt x="1213" y="12"/>
                  </a:lnTo>
                  <a:lnTo>
                    <a:pt x="1282" y="25"/>
                  </a:lnTo>
                  <a:lnTo>
                    <a:pt x="1350" y="42"/>
                  </a:lnTo>
                  <a:lnTo>
                    <a:pt x="1415" y="64"/>
                  </a:lnTo>
                  <a:lnTo>
                    <a:pt x="1477" y="90"/>
                  </a:lnTo>
                  <a:lnTo>
                    <a:pt x="1508" y="104"/>
                  </a:lnTo>
                  <a:lnTo>
                    <a:pt x="1537" y="119"/>
                  </a:lnTo>
                  <a:lnTo>
                    <a:pt x="1552" y="126"/>
                  </a:lnTo>
                  <a:lnTo>
                    <a:pt x="1566" y="134"/>
                  </a:lnTo>
                  <a:lnTo>
                    <a:pt x="1594" y="151"/>
                  </a:lnTo>
                  <a:lnTo>
                    <a:pt x="1648" y="186"/>
                  </a:lnTo>
                  <a:lnTo>
                    <a:pt x="1697" y="222"/>
                  </a:lnTo>
                  <a:lnTo>
                    <a:pt x="1759" y="275"/>
                  </a:lnTo>
                  <a:lnTo>
                    <a:pt x="1814" y="329"/>
                  </a:lnTo>
                  <a:lnTo>
                    <a:pt x="1862" y="384"/>
                  </a:lnTo>
                  <a:lnTo>
                    <a:pt x="1905" y="439"/>
                  </a:lnTo>
                  <a:lnTo>
                    <a:pt x="1942" y="493"/>
                  </a:lnTo>
                  <a:lnTo>
                    <a:pt x="1973" y="546"/>
                  </a:lnTo>
                  <a:lnTo>
                    <a:pt x="1983" y="568"/>
                  </a:lnTo>
                  <a:lnTo>
                    <a:pt x="1993" y="586"/>
                  </a:lnTo>
                  <a:lnTo>
                    <a:pt x="1995" y="591"/>
                  </a:lnTo>
                  <a:lnTo>
                    <a:pt x="1998" y="595"/>
                  </a:lnTo>
                  <a:lnTo>
                    <a:pt x="1999" y="599"/>
                  </a:lnTo>
                  <a:lnTo>
                    <a:pt x="2000" y="601"/>
                  </a:lnTo>
                  <a:lnTo>
                    <a:pt x="2001" y="603"/>
                  </a:lnTo>
                  <a:lnTo>
                    <a:pt x="2001" y="603"/>
                  </a:lnTo>
                  <a:lnTo>
                    <a:pt x="2142" y="538"/>
                  </a:lnTo>
                  <a:lnTo>
                    <a:pt x="2140" y="620"/>
                  </a:lnTo>
                  <a:lnTo>
                    <a:pt x="2131" y="700"/>
                  </a:lnTo>
                  <a:lnTo>
                    <a:pt x="2117" y="777"/>
                  </a:lnTo>
                  <a:lnTo>
                    <a:pt x="2099" y="850"/>
                  </a:lnTo>
                  <a:lnTo>
                    <a:pt x="2075" y="921"/>
                  </a:lnTo>
                  <a:lnTo>
                    <a:pt x="2046" y="988"/>
                  </a:lnTo>
                  <a:lnTo>
                    <a:pt x="2013" y="1050"/>
                  </a:lnTo>
                  <a:lnTo>
                    <a:pt x="1976" y="991"/>
                  </a:lnTo>
                  <a:lnTo>
                    <a:pt x="1936" y="939"/>
                  </a:lnTo>
                  <a:lnTo>
                    <a:pt x="1893" y="889"/>
                  </a:lnTo>
                  <a:lnTo>
                    <a:pt x="1848" y="846"/>
                  </a:lnTo>
                  <a:lnTo>
                    <a:pt x="1800" y="807"/>
                  </a:lnTo>
                  <a:lnTo>
                    <a:pt x="1751" y="773"/>
                  </a:lnTo>
                  <a:lnTo>
                    <a:pt x="1701" y="745"/>
                  </a:lnTo>
                  <a:lnTo>
                    <a:pt x="1842" y="679"/>
                  </a:lnTo>
                  <a:lnTo>
                    <a:pt x="1842" y="678"/>
                  </a:lnTo>
                  <a:lnTo>
                    <a:pt x="1841" y="677"/>
                  </a:lnTo>
                  <a:lnTo>
                    <a:pt x="1839" y="675"/>
                  </a:lnTo>
                  <a:lnTo>
                    <a:pt x="1838" y="672"/>
                  </a:lnTo>
                  <a:lnTo>
                    <a:pt x="1837" y="668"/>
                  </a:lnTo>
                  <a:lnTo>
                    <a:pt x="1835" y="664"/>
                  </a:lnTo>
                  <a:lnTo>
                    <a:pt x="1827" y="648"/>
                  </a:lnTo>
                  <a:lnTo>
                    <a:pt x="1818" y="631"/>
                  </a:lnTo>
                  <a:lnTo>
                    <a:pt x="1792" y="587"/>
                  </a:lnTo>
                  <a:lnTo>
                    <a:pt x="1761" y="541"/>
                  </a:lnTo>
                  <a:lnTo>
                    <a:pt x="1727" y="496"/>
                  </a:lnTo>
                  <a:lnTo>
                    <a:pt x="1686" y="450"/>
                  </a:lnTo>
                  <a:lnTo>
                    <a:pt x="1640" y="405"/>
                  </a:lnTo>
                  <a:lnTo>
                    <a:pt x="1589" y="361"/>
                  </a:lnTo>
                  <a:lnTo>
                    <a:pt x="1547" y="330"/>
                  </a:lnTo>
                  <a:lnTo>
                    <a:pt x="1502" y="302"/>
                  </a:lnTo>
                  <a:lnTo>
                    <a:pt x="1479" y="288"/>
                  </a:lnTo>
                  <a:lnTo>
                    <a:pt x="1468" y="281"/>
                  </a:lnTo>
                  <a:lnTo>
                    <a:pt x="1455" y="275"/>
                  </a:lnTo>
                  <a:lnTo>
                    <a:pt x="1431" y="263"/>
                  </a:lnTo>
                  <a:lnTo>
                    <a:pt x="1406" y="251"/>
                  </a:lnTo>
                  <a:lnTo>
                    <a:pt x="1353" y="229"/>
                  </a:lnTo>
                  <a:lnTo>
                    <a:pt x="1299" y="212"/>
                  </a:lnTo>
                  <a:lnTo>
                    <a:pt x="1243" y="197"/>
                  </a:lnTo>
                  <a:lnTo>
                    <a:pt x="1186" y="186"/>
                  </a:lnTo>
                  <a:lnTo>
                    <a:pt x="1127" y="179"/>
                  </a:lnTo>
                  <a:lnTo>
                    <a:pt x="1069" y="177"/>
                  </a:lnTo>
                  <a:lnTo>
                    <a:pt x="1039" y="177"/>
                  </a:lnTo>
                  <a:lnTo>
                    <a:pt x="1009" y="177"/>
                  </a:lnTo>
                  <a:lnTo>
                    <a:pt x="979" y="179"/>
                  </a:lnTo>
                  <a:lnTo>
                    <a:pt x="949" y="182"/>
                  </a:lnTo>
                  <a:lnTo>
                    <a:pt x="881" y="191"/>
                  </a:lnTo>
                  <a:lnTo>
                    <a:pt x="816" y="208"/>
                  </a:lnTo>
                  <a:lnTo>
                    <a:pt x="752" y="228"/>
                  </a:lnTo>
                  <a:lnTo>
                    <a:pt x="690" y="253"/>
                  </a:lnTo>
                  <a:lnTo>
                    <a:pt x="630" y="283"/>
                  </a:lnTo>
                  <a:lnTo>
                    <a:pt x="574" y="317"/>
                  </a:lnTo>
                  <a:lnTo>
                    <a:pt x="521" y="354"/>
                  </a:lnTo>
                  <a:lnTo>
                    <a:pt x="465" y="401"/>
                  </a:lnTo>
                  <a:lnTo>
                    <a:pt x="413" y="451"/>
                  </a:lnTo>
                  <a:lnTo>
                    <a:pt x="369" y="504"/>
                  </a:lnTo>
                  <a:lnTo>
                    <a:pt x="329" y="558"/>
                  </a:lnTo>
                  <a:lnTo>
                    <a:pt x="294" y="613"/>
                  </a:lnTo>
                  <a:lnTo>
                    <a:pt x="265" y="667"/>
                  </a:lnTo>
                  <a:lnTo>
                    <a:pt x="241" y="719"/>
                  </a:lnTo>
                  <a:lnTo>
                    <a:pt x="223" y="770"/>
                  </a:lnTo>
                  <a:lnTo>
                    <a:pt x="208" y="818"/>
                  </a:lnTo>
                  <a:lnTo>
                    <a:pt x="197" y="863"/>
                  </a:lnTo>
                  <a:lnTo>
                    <a:pt x="189" y="904"/>
                  </a:lnTo>
                  <a:lnTo>
                    <a:pt x="184" y="941"/>
                  </a:lnTo>
                  <a:lnTo>
                    <a:pt x="181" y="965"/>
                  </a:lnTo>
                  <a:lnTo>
                    <a:pt x="179" y="987"/>
                  </a:lnTo>
                  <a:lnTo>
                    <a:pt x="177" y="1006"/>
                  </a:lnTo>
                  <a:lnTo>
                    <a:pt x="177" y="1014"/>
                  </a:lnTo>
                  <a:lnTo>
                    <a:pt x="177" y="1021"/>
                  </a:lnTo>
                  <a:lnTo>
                    <a:pt x="177" y="1037"/>
                  </a:lnTo>
                  <a:lnTo>
                    <a:pt x="177" y="1046"/>
                  </a:lnTo>
                  <a:lnTo>
                    <a:pt x="176" y="1050"/>
                  </a:lnTo>
                  <a:lnTo>
                    <a:pt x="0" y="1050"/>
                  </a:lnTo>
                  <a:lnTo>
                    <a:pt x="0" y="1046"/>
                  </a:lnTo>
                  <a:lnTo>
                    <a:pt x="0" y="1035"/>
                  </a:lnTo>
                  <a:lnTo>
                    <a:pt x="0" y="1015"/>
                  </a:lnTo>
                  <a:lnTo>
                    <a:pt x="2" y="997"/>
                  </a:lnTo>
                  <a:lnTo>
                    <a:pt x="3" y="974"/>
                  </a:lnTo>
                  <a:lnTo>
                    <a:pt x="5" y="949"/>
                  </a:lnTo>
                  <a:lnTo>
                    <a:pt x="8" y="919"/>
                  </a:lnTo>
                  <a:lnTo>
                    <a:pt x="15" y="874"/>
                  </a:lnTo>
                  <a:lnTo>
                    <a:pt x="24" y="825"/>
                  </a:lnTo>
                  <a:lnTo>
                    <a:pt x="38" y="771"/>
                  </a:lnTo>
                  <a:lnTo>
                    <a:pt x="55" y="714"/>
                  </a:lnTo>
                  <a:lnTo>
                    <a:pt x="78" y="652"/>
                  </a:lnTo>
                  <a:lnTo>
                    <a:pt x="107" y="589"/>
                  </a:lnTo>
                  <a:lnTo>
                    <a:pt x="142" y="523"/>
                  </a:lnTo>
                  <a:lnTo>
                    <a:pt x="183" y="459"/>
                  </a:lnTo>
                  <a:lnTo>
                    <a:pt x="231" y="393"/>
                  </a:lnTo>
                  <a:lnTo>
                    <a:pt x="271" y="346"/>
                  </a:lnTo>
                  <a:lnTo>
                    <a:pt x="315" y="300"/>
                  </a:lnTo>
                  <a:lnTo>
                    <a:pt x="363" y="256"/>
                  </a:lnTo>
                  <a:lnTo>
                    <a:pt x="415" y="213"/>
                  </a:lnTo>
                  <a:lnTo>
                    <a:pt x="470" y="174"/>
                  </a:lnTo>
                  <a:lnTo>
                    <a:pt x="528" y="139"/>
                  </a:lnTo>
                  <a:lnTo>
                    <a:pt x="559" y="121"/>
                  </a:lnTo>
                  <a:lnTo>
                    <a:pt x="590" y="105"/>
                  </a:lnTo>
                  <a:lnTo>
                    <a:pt x="621" y="90"/>
                  </a:lnTo>
                  <a:lnTo>
                    <a:pt x="653" y="77"/>
                  </a:lnTo>
                  <a:lnTo>
                    <a:pt x="686" y="64"/>
                  </a:lnTo>
                  <a:lnTo>
                    <a:pt x="720" y="53"/>
                  </a:lnTo>
                  <a:lnTo>
                    <a:pt x="737" y="47"/>
                  </a:lnTo>
                  <a:lnTo>
                    <a:pt x="754" y="42"/>
                  </a:lnTo>
                  <a:lnTo>
                    <a:pt x="789" y="32"/>
                  </a:lnTo>
                  <a:lnTo>
                    <a:pt x="823" y="24"/>
                  </a:lnTo>
                  <a:lnTo>
                    <a:pt x="840" y="20"/>
                  </a:lnTo>
                  <a:lnTo>
                    <a:pt x="859" y="17"/>
                  </a:lnTo>
                  <a:lnTo>
                    <a:pt x="894" y="11"/>
                  </a:lnTo>
                  <a:lnTo>
                    <a:pt x="930" y="7"/>
                  </a:lnTo>
                  <a:lnTo>
                    <a:pt x="965" y="3"/>
                  </a:lnTo>
                  <a:lnTo>
                    <a:pt x="1001" y="1"/>
                  </a:lnTo>
                  <a:lnTo>
                    <a:pt x="1036"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27" name="Freeform 11"/>
            <p:cNvSpPr>
              <a:spLocks noEditPoints="1"/>
            </p:cNvSpPr>
            <p:nvPr/>
          </p:nvSpPr>
          <p:spPr bwMode="auto">
            <a:xfrm>
              <a:off x="1044" y="1130"/>
              <a:ext cx="1086" cy="548"/>
            </a:xfrm>
            <a:custGeom>
              <a:avLst/>
              <a:gdLst>
                <a:gd name="T0" fmla="*/ 1471 w 2172"/>
                <a:gd name="T1" fmla="*/ 308 h 1096"/>
                <a:gd name="T2" fmla="*/ 607 w 2172"/>
                <a:gd name="T3" fmla="*/ 103 h 1096"/>
                <a:gd name="T4" fmla="*/ 662 w 2172"/>
                <a:gd name="T5" fmla="*/ 79 h 1096"/>
                <a:gd name="T6" fmla="*/ 751 w 2172"/>
                <a:gd name="T7" fmla="*/ 47 h 1096"/>
                <a:gd name="T8" fmla="*/ 1051 w 2172"/>
                <a:gd name="T9" fmla="*/ 31 h 1096"/>
                <a:gd name="T10" fmla="*/ 981 w 2172"/>
                <a:gd name="T11" fmla="*/ 35 h 1096"/>
                <a:gd name="T12" fmla="*/ 808 w 2172"/>
                <a:gd name="T13" fmla="*/ 63 h 1096"/>
                <a:gd name="T14" fmla="*/ 708 w 2172"/>
                <a:gd name="T15" fmla="*/ 95 h 1096"/>
                <a:gd name="T16" fmla="*/ 612 w 2172"/>
                <a:gd name="T17" fmla="*/ 136 h 1096"/>
                <a:gd name="T18" fmla="*/ 439 w 2172"/>
                <a:gd name="T19" fmla="*/ 242 h 1096"/>
                <a:gd name="T20" fmla="*/ 161 w 2172"/>
                <a:gd name="T21" fmla="*/ 562 h 1096"/>
                <a:gd name="T22" fmla="*/ 49 w 2172"/>
                <a:gd name="T23" fmla="*/ 873 h 1096"/>
                <a:gd name="T24" fmla="*/ 31 w 2172"/>
                <a:gd name="T25" fmla="*/ 1022 h 1096"/>
                <a:gd name="T26" fmla="*/ 178 w 2172"/>
                <a:gd name="T27" fmla="*/ 1013 h 1096"/>
                <a:gd name="T28" fmla="*/ 192 w 2172"/>
                <a:gd name="T29" fmla="*/ 901 h 1096"/>
                <a:gd name="T30" fmla="*/ 287 w 2172"/>
                <a:gd name="T31" fmla="*/ 636 h 1096"/>
                <a:gd name="T32" fmla="*/ 527 w 2172"/>
                <a:gd name="T33" fmla="*/ 359 h 1096"/>
                <a:gd name="T34" fmla="*/ 899 w 2172"/>
                <a:gd name="T35" fmla="*/ 193 h 1096"/>
                <a:gd name="T36" fmla="*/ 1005 w 2172"/>
                <a:gd name="T37" fmla="*/ 179 h 1096"/>
                <a:gd name="T38" fmla="*/ 1113 w 2172"/>
                <a:gd name="T39" fmla="*/ 178 h 1096"/>
                <a:gd name="T40" fmla="*/ 1428 w 2172"/>
                <a:gd name="T41" fmla="*/ 253 h 1096"/>
                <a:gd name="T42" fmla="*/ 1490 w 2172"/>
                <a:gd name="T43" fmla="*/ 283 h 1096"/>
                <a:gd name="T44" fmla="*/ 1569 w 2172"/>
                <a:gd name="T45" fmla="*/ 333 h 1096"/>
                <a:gd name="T46" fmla="*/ 1754 w 2172"/>
                <a:gd name="T47" fmla="*/ 502 h 1096"/>
                <a:gd name="T48" fmla="*/ 1857 w 2172"/>
                <a:gd name="T49" fmla="*/ 658 h 1096"/>
                <a:gd name="T50" fmla="*/ 1864 w 2172"/>
                <a:gd name="T51" fmla="*/ 709 h 1096"/>
                <a:gd name="T52" fmla="*/ 1973 w 2172"/>
                <a:gd name="T53" fmla="*/ 957 h 1096"/>
                <a:gd name="T54" fmla="*/ 2123 w 2172"/>
                <a:gd name="T55" fmla="*/ 762 h 1096"/>
                <a:gd name="T56" fmla="*/ 2001 w 2172"/>
                <a:gd name="T57" fmla="*/ 625 h 1096"/>
                <a:gd name="T58" fmla="*/ 2000 w 2172"/>
                <a:gd name="T59" fmla="*/ 621 h 1096"/>
                <a:gd name="T60" fmla="*/ 1924 w 2172"/>
                <a:gd name="T61" fmla="*/ 489 h 1096"/>
                <a:gd name="T62" fmla="*/ 1656 w 2172"/>
                <a:gd name="T63" fmla="*/ 217 h 1096"/>
                <a:gd name="T64" fmla="*/ 1548 w 2172"/>
                <a:gd name="T65" fmla="*/ 150 h 1096"/>
                <a:gd name="T66" fmla="*/ 1423 w 2172"/>
                <a:gd name="T67" fmla="*/ 95 h 1096"/>
                <a:gd name="T68" fmla="*/ 1051 w 2172"/>
                <a:gd name="T69" fmla="*/ 31 h 1096"/>
                <a:gd name="T70" fmla="*/ 1297 w 2172"/>
                <a:gd name="T71" fmla="*/ 26 h 1096"/>
                <a:gd name="T72" fmla="*/ 1558 w 2172"/>
                <a:gd name="T73" fmla="*/ 121 h 1096"/>
                <a:gd name="T74" fmla="*/ 1700 w 2172"/>
                <a:gd name="T75" fmla="*/ 209 h 1096"/>
                <a:gd name="T76" fmla="*/ 1950 w 2172"/>
                <a:gd name="T77" fmla="*/ 471 h 1096"/>
                <a:gd name="T78" fmla="*/ 2024 w 2172"/>
                <a:gd name="T79" fmla="*/ 600 h 1096"/>
                <a:gd name="T80" fmla="*/ 2153 w 2172"/>
                <a:gd name="T81" fmla="*/ 771 h 1096"/>
                <a:gd name="T82" fmla="*/ 1982 w 2172"/>
                <a:gd name="T83" fmla="*/ 1021 h 1096"/>
                <a:gd name="T84" fmla="*/ 1709 w 2172"/>
                <a:gd name="T85" fmla="*/ 774 h 1096"/>
                <a:gd name="T86" fmla="*/ 1779 w 2172"/>
                <a:gd name="T87" fmla="*/ 587 h 1096"/>
                <a:gd name="T88" fmla="*/ 1556 w 2172"/>
                <a:gd name="T89" fmla="*/ 361 h 1096"/>
                <a:gd name="T90" fmla="*/ 1464 w 2172"/>
                <a:gd name="T91" fmla="*/ 305 h 1096"/>
                <a:gd name="T92" fmla="*/ 1415 w 2172"/>
                <a:gd name="T93" fmla="*/ 281 h 1096"/>
                <a:gd name="T94" fmla="*/ 1113 w 2172"/>
                <a:gd name="T95" fmla="*/ 209 h 1096"/>
                <a:gd name="T96" fmla="*/ 979 w 2172"/>
                <a:gd name="T97" fmla="*/ 212 h 1096"/>
                <a:gd name="T98" fmla="*/ 742 w 2172"/>
                <a:gd name="T99" fmla="*/ 271 h 1096"/>
                <a:gd name="T100" fmla="*/ 427 w 2172"/>
                <a:gd name="T101" fmla="*/ 491 h 1096"/>
                <a:gd name="T102" fmla="*/ 277 w 2172"/>
                <a:gd name="T103" fmla="*/ 728 h 1096"/>
                <a:gd name="T104" fmla="*/ 213 w 2172"/>
                <a:gd name="T105" fmla="*/ 965 h 1096"/>
                <a:gd name="T106" fmla="*/ 208 w 2172"/>
                <a:gd name="T107" fmla="*/ 1022 h 1096"/>
                <a:gd name="T108" fmla="*/ 0 w 2172"/>
                <a:gd name="T109" fmla="*/ 1022 h 1096"/>
                <a:gd name="T110" fmla="*/ 12 w 2172"/>
                <a:gd name="T111" fmla="*/ 903 h 1096"/>
                <a:gd name="T112" fmla="*/ 85 w 2172"/>
                <a:gd name="T113" fmla="*/ 646 h 1096"/>
                <a:gd name="T114" fmla="*/ 319 w 2172"/>
                <a:gd name="T115" fmla="*/ 305 h 1096"/>
                <a:gd name="T116" fmla="*/ 567 w 2172"/>
                <a:gd name="T117" fmla="*/ 124 h 1096"/>
                <a:gd name="T118" fmla="*/ 679 w 2172"/>
                <a:gd name="T119" fmla="*/ 72 h 1096"/>
                <a:gd name="T120" fmla="*/ 766 w 2172"/>
                <a:gd name="T121" fmla="*/ 44 h 1096"/>
                <a:gd name="T122" fmla="*/ 891 w 2172"/>
                <a:gd name="T123" fmla="*/ 15 h 1096"/>
                <a:gd name="T124" fmla="*/ 1046 w 2172"/>
                <a:gd name="T125"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2" h="1096">
                  <a:moveTo>
                    <a:pt x="1475" y="311"/>
                  </a:moveTo>
                  <a:lnTo>
                    <a:pt x="1486" y="318"/>
                  </a:lnTo>
                  <a:lnTo>
                    <a:pt x="1475" y="311"/>
                  </a:lnTo>
                  <a:lnTo>
                    <a:pt x="1475" y="311"/>
                  </a:lnTo>
                  <a:close/>
                  <a:moveTo>
                    <a:pt x="1471" y="308"/>
                  </a:moveTo>
                  <a:lnTo>
                    <a:pt x="1475" y="311"/>
                  </a:lnTo>
                  <a:lnTo>
                    <a:pt x="1475" y="311"/>
                  </a:lnTo>
                  <a:lnTo>
                    <a:pt x="1471" y="308"/>
                  </a:lnTo>
                  <a:close/>
                  <a:moveTo>
                    <a:pt x="977" y="212"/>
                  </a:moveTo>
                  <a:lnTo>
                    <a:pt x="968" y="213"/>
                  </a:lnTo>
                  <a:lnTo>
                    <a:pt x="977" y="212"/>
                  </a:lnTo>
                  <a:lnTo>
                    <a:pt x="977" y="212"/>
                  </a:lnTo>
                  <a:close/>
                  <a:moveTo>
                    <a:pt x="1523" y="103"/>
                  </a:moveTo>
                  <a:lnTo>
                    <a:pt x="1530" y="106"/>
                  </a:lnTo>
                  <a:lnTo>
                    <a:pt x="1523" y="103"/>
                  </a:lnTo>
                  <a:close/>
                  <a:moveTo>
                    <a:pt x="607" y="103"/>
                  </a:moveTo>
                  <a:lnTo>
                    <a:pt x="604" y="105"/>
                  </a:lnTo>
                  <a:lnTo>
                    <a:pt x="599" y="108"/>
                  </a:lnTo>
                  <a:lnTo>
                    <a:pt x="607" y="103"/>
                  </a:lnTo>
                  <a:close/>
                  <a:moveTo>
                    <a:pt x="634" y="90"/>
                  </a:moveTo>
                  <a:lnTo>
                    <a:pt x="631" y="93"/>
                  </a:lnTo>
                  <a:lnTo>
                    <a:pt x="630" y="93"/>
                  </a:lnTo>
                  <a:lnTo>
                    <a:pt x="634" y="90"/>
                  </a:lnTo>
                  <a:close/>
                  <a:moveTo>
                    <a:pt x="662" y="79"/>
                  </a:moveTo>
                  <a:lnTo>
                    <a:pt x="660" y="80"/>
                  </a:lnTo>
                  <a:lnTo>
                    <a:pt x="656" y="81"/>
                  </a:lnTo>
                  <a:lnTo>
                    <a:pt x="662" y="79"/>
                  </a:lnTo>
                  <a:close/>
                  <a:moveTo>
                    <a:pt x="696" y="66"/>
                  </a:moveTo>
                  <a:lnTo>
                    <a:pt x="692" y="67"/>
                  </a:lnTo>
                  <a:lnTo>
                    <a:pt x="688" y="69"/>
                  </a:lnTo>
                  <a:lnTo>
                    <a:pt x="696" y="66"/>
                  </a:lnTo>
                  <a:close/>
                  <a:moveTo>
                    <a:pt x="751" y="47"/>
                  </a:moveTo>
                  <a:lnTo>
                    <a:pt x="750" y="48"/>
                  </a:lnTo>
                  <a:lnTo>
                    <a:pt x="748" y="48"/>
                  </a:lnTo>
                  <a:lnTo>
                    <a:pt x="751" y="47"/>
                  </a:lnTo>
                  <a:close/>
                  <a:moveTo>
                    <a:pt x="804" y="32"/>
                  </a:moveTo>
                  <a:lnTo>
                    <a:pt x="802" y="33"/>
                  </a:lnTo>
                  <a:lnTo>
                    <a:pt x="800" y="33"/>
                  </a:lnTo>
                  <a:lnTo>
                    <a:pt x="804" y="32"/>
                  </a:lnTo>
                  <a:close/>
                  <a:moveTo>
                    <a:pt x="1051" y="31"/>
                  </a:moveTo>
                  <a:lnTo>
                    <a:pt x="1017" y="33"/>
                  </a:lnTo>
                  <a:lnTo>
                    <a:pt x="1032" y="32"/>
                  </a:lnTo>
                  <a:lnTo>
                    <a:pt x="1016" y="33"/>
                  </a:lnTo>
                  <a:lnTo>
                    <a:pt x="997" y="33"/>
                  </a:lnTo>
                  <a:lnTo>
                    <a:pt x="983" y="34"/>
                  </a:lnTo>
                  <a:lnTo>
                    <a:pt x="962" y="35"/>
                  </a:lnTo>
                  <a:lnTo>
                    <a:pt x="960" y="36"/>
                  </a:lnTo>
                  <a:lnTo>
                    <a:pt x="981" y="35"/>
                  </a:lnTo>
                  <a:lnTo>
                    <a:pt x="962" y="36"/>
                  </a:lnTo>
                  <a:lnTo>
                    <a:pt x="953" y="38"/>
                  </a:lnTo>
                  <a:lnTo>
                    <a:pt x="910" y="43"/>
                  </a:lnTo>
                  <a:lnTo>
                    <a:pt x="891" y="46"/>
                  </a:lnTo>
                  <a:lnTo>
                    <a:pt x="877" y="48"/>
                  </a:lnTo>
                  <a:lnTo>
                    <a:pt x="859" y="51"/>
                  </a:lnTo>
                  <a:lnTo>
                    <a:pt x="841" y="55"/>
                  </a:lnTo>
                  <a:lnTo>
                    <a:pt x="808" y="63"/>
                  </a:lnTo>
                  <a:lnTo>
                    <a:pt x="808" y="63"/>
                  </a:lnTo>
                  <a:lnTo>
                    <a:pt x="774" y="73"/>
                  </a:lnTo>
                  <a:lnTo>
                    <a:pt x="758" y="78"/>
                  </a:lnTo>
                  <a:lnTo>
                    <a:pt x="758" y="78"/>
                  </a:lnTo>
                  <a:lnTo>
                    <a:pt x="740" y="84"/>
                  </a:lnTo>
                  <a:lnTo>
                    <a:pt x="724" y="89"/>
                  </a:lnTo>
                  <a:lnTo>
                    <a:pt x="708" y="94"/>
                  </a:lnTo>
                  <a:lnTo>
                    <a:pt x="708" y="95"/>
                  </a:lnTo>
                  <a:lnTo>
                    <a:pt x="691" y="101"/>
                  </a:lnTo>
                  <a:lnTo>
                    <a:pt x="675" y="106"/>
                  </a:lnTo>
                  <a:lnTo>
                    <a:pt x="675" y="108"/>
                  </a:lnTo>
                  <a:lnTo>
                    <a:pt x="659" y="114"/>
                  </a:lnTo>
                  <a:lnTo>
                    <a:pt x="642" y="121"/>
                  </a:lnTo>
                  <a:lnTo>
                    <a:pt x="642" y="121"/>
                  </a:lnTo>
                  <a:lnTo>
                    <a:pt x="627" y="128"/>
                  </a:lnTo>
                  <a:lnTo>
                    <a:pt x="612" y="136"/>
                  </a:lnTo>
                  <a:lnTo>
                    <a:pt x="612" y="136"/>
                  </a:lnTo>
                  <a:lnTo>
                    <a:pt x="580" y="152"/>
                  </a:lnTo>
                  <a:lnTo>
                    <a:pt x="565" y="160"/>
                  </a:lnTo>
                  <a:lnTo>
                    <a:pt x="558" y="164"/>
                  </a:lnTo>
                  <a:lnTo>
                    <a:pt x="551" y="168"/>
                  </a:lnTo>
                  <a:lnTo>
                    <a:pt x="492" y="205"/>
                  </a:lnTo>
                  <a:lnTo>
                    <a:pt x="492" y="205"/>
                  </a:lnTo>
                  <a:lnTo>
                    <a:pt x="439" y="242"/>
                  </a:lnTo>
                  <a:lnTo>
                    <a:pt x="389" y="282"/>
                  </a:lnTo>
                  <a:lnTo>
                    <a:pt x="341" y="327"/>
                  </a:lnTo>
                  <a:lnTo>
                    <a:pt x="296" y="373"/>
                  </a:lnTo>
                  <a:lnTo>
                    <a:pt x="259" y="420"/>
                  </a:lnTo>
                  <a:lnTo>
                    <a:pt x="220" y="469"/>
                  </a:lnTo>
                  <a:lnTo>
                    <a:pt x="191" y="514"/>
                  </a:lnTo>
                  <a:lnTo>
                    <a:pt x="191" y="514"/>
                  </a:lnTo>
                  <a:lnTo>
                    <a:pt x="161" y="562"/>
                  </a:lnTo>
                  <a:lnTo>
                    <a:pt x="136" y="611"/>
                  </a:lnTo>
                  <a:lnTo>
                    <a:pt x="114" y="658"/>
                  </a:lnTo>
                  <a:lnTo>
                    <a:pt x="96" y="706"/>
                  </a:lnTo>
                  <a:lnTo>
                    <a:pt x="80" y="750"/>
                  </a:lnTo>
                  <a:lnTo>
                    <a:pt x="68" y="792"/>
                  </a:lnTo>
                  <a:lnTo>
                    <a:pt x="57" y="834"/>
                  </a:lnTo>
                  <a:lnTo>
                    <a:pt x="49" y="873"/>
                  </a:lnTo>
                  <a:lnTo>
                    <a:pt x="49" y="873"/>
                  </a:lnTo>
                  <a:lnTo>
                    <a:pt x="43" y="903"/>
                  </a:lnTo>
                  <a:lnTo>
                    <a:pt x="38" y="937"/>
                  </a:lnTo>
                  <a:lnTo>
                    <a:pt x="35" y="965"/>
                  </a:lnTo>
                  <a:lnTo>
                    <a:pt x="34" y="991"/>
                  </a:lnTo>
                  <a:lnTo>
                    <a:pt x="34" y="991"/>
                  </a:lnTo>
                  <a:lnTo>
                    <a:pt x="33" y="1002"/>
                  </a:lnTo>
                  <a:lnTo>
                    <a:pt x="33" y="1013"/>
                  </a:lnTo>
                  <a:lnTo>
                    <a:pt x="31" y="1022"/>
                  </a:lnTo>
                  <a:lnTo>
                    <a:pt x="30" y="1031"/>
                  </a:lnTo>
                  <a:lnTo>
                    <a:pt x="31" y="1031"/>
                  </a:lnTo>
                  <a:lnTo>
                    <a:pt x="31" y="1051"/>
                  </a:lnTo>
                  <a:lnTo>
                    <a:pt x="176" y="1051"/>
                  </a:lnTo>
                  <a:lnTo>
                    <a:pt x="176" y="1050"/>
                  </a:lnTo>
                  <a:lnTo>
                    <a:pt x="177" y="1037"/>
                  </a:lnTo>
                  <a:lnTo>
                    <a:pt x="177" y="1020"/>
                  </a:lnTo>
                  <a:lnTo>
                    <a:pt x="178" y="1013"/>
                  </a:lnTo>
                  <a:lnTo>
                    <a:pt x="179" y="1000"/>
                  </a:lnTo>
                  <a:lnTo>
                    <a:pt x="179" y="992"/>
                  </a:lnTo>
                  <a:lnTo>
                    <a:pt x="181" y="982"/>
                  </a:lnTo>
                  <a:lnTo>
                    <a:pt x="182" y="969"/>
                  </a:lnTo>
                  <a:lnTo>
                    <a:pt x="184" y="955"/>
                  </a:lnTo>
                  <a:lnTo>
                    <a:pt x="184" y="955"/>
                  </a:lnTo>
                  <a:lnTo>
                    <a:pt x="187" y="929"/>
                  </a:lnTo>
                  <a:lnTo>
                    <a:pt x="192" y="901"/>
                  </a:lnTo>
                  <a:lnTo>
                    <a:pt x="193" y="894"/>
                  </a:lnTo>
                  <a:lnTo>
                    <a:pt x="200" y="862"/>
                  </a:lnTo>
                  <a:lnTo>
                    <a:pt x="209" y="831"/>
                  </a:lnTo>
                  <a:lnTo>
                    <a:pt x="220" y="792"/>
                  </a:lnTo>
                  <a:lnTo>
                    <a:pt x="232" y="754"/>
                  </a:lnTo>
                  <a:lnTo>
                    <a:pt x="248" y="716"/>
                  </a:lnTo>
                  <a:lnTo>
                    <a:pt x="267" y="676"/>
                  </a:lnTo>
                  <a:lnTo>
                    <a:pt x="287" y="636"/>
                  </a:lnTo>
                  <a:lnTo>
                    <a:pt x="311" y="595"/>
                  </a:lnTo>
                  <a:lnTo>
                    <a:pt x="315" y="591"/>
                  </a:lnTo>
                  <a:lnTo>
                    <a:pt x="342" y="549"/>
                  </a:lnTo>
                  <a:lnTo>
                    <a:pt x="372" y="510"/>
                  </a:lnTo>
                  <a:lnTo>
                    <a:pt x="405" y="469"/>
                  </a:lnTo>
                  <a:lnTo>
                    <a:pt x="442" y="431"/>
                  </a:lnTo>
                  <a:lnTo>
                    <a:pt x="482" y="395"/>
                  </a:lnTo>
                  <a:lnTo>
                    <a:pt x="527" y="359"/>
                  </a:lnTo>
                  <a:lnTo>
                    <a:pt x="571" y="327"/>
                  </a:lnTo>
                  <a:lnTo>
                    <a:pt x="575" y="323"/>
                  </a:lnTo>
                  <a:lnTo>
                    <a:pt x="625" y="294"/>
                  </a:lnTo>
                  <a:lnTo>
                    <a:pt x="675" y="266"/>
                  </a:lnTo>
                  <a:lnTo>
                    <a:pt x="729" y="242"/>
                  </a:lnTo>
                  <a:lnTo>
                    <a:pt x="784" y="221"/>
                  </a:lnTo>
                  <a:lnTo>
                    <a:pt x="841" y="205"/>
                  </a:lnTo>
                  <a:lnTo>
                    <a:pt x="899" y="193"/>
                  </a:lnTo>
                  <a:lnTo>
                    <a:pt x="906" y="191"/>
                  </a:lnTo>
                  <a:lnTo>
                    <a:pt x="934" y="187"/>
                  </a:lnTo>
                  <a:lnTo>
                    <a:pt x="961" y="183"/>
                  </a:lnTo>
                  <a:lnTo>
                    <a:pt x="961" y="183"/>
                  </a:lnTo>
                  <a:lnTo>
                    <a:pt x="973" y="182"/>
                  </a:lnTo>
                  <a:lnTo>
                    <a:pt x="979" y="181"/>
                  </a:lnTo>
                  <a:lnTo>
                    <a:pt x="993" y="180"/>
                  </a:lnTo>
                  <a:lnTo>
                    <a:pt x="1005" y="179"/>
                  </a:lnTo>
                  <a:lnTo>
                    <a:pt x="994" y="180"/>
                  </a:lnTo>
                  <a:lnTo>
                    <a:pt x="1009" y="179"/>
                  </a:lnTo>
                  <a:lnTo>
                    <a:pt x="1023" y="178"/>
                  </a:lnTo>
                  <a:lnTo>
                    <a:pt x="1028" y="176"/>
                  </a:lnTo>
                  <a:lnTo>
                    <a:pt x="1024" y="178"/>
                  </a:lnTo>
                  <a:lnTo>
                    <a:pt x="1054" y="176"/>
                  </a:lnTo>
                  <a:lnTo>
                    <a:pt x="1085" y="178"/>
                  </a:lnTo>
                  <a:lnTo>
                    <a:pt x="1113" y="178"/>
                  </a:lnTo>
                  <a:lnTo>
                    <a:pt x="1142" y="180"/>
                  </a:lnTo>
                  <a:lnTo>
                    <a:pt x="1203" y="187"/>
                  </a:lnTo>
                  <a:lnTo>
                    <a:pt x="1204" y="187"/>
                  </a:lnTo>
                  <a:lnTo>
                    <a:pt x="1258" y="198"/>
                  </a:lnTo>
                  <a:lnTo>
                    <a:pt x="1265" y="199"/>
                  </a:lnTo>
                  <a:lnTo>
                    <a:pt x="1321" y="213"/>
                  </a:lnTo>
                  <a:lnTo>
                    <a:pt x="1375" y="232"/>
                  </a:lnTo>
                  <a:lnTo>
                    <a:pt x="1428" y="253"/>
                  </a:lnTo>
                  <a:lnTo>
                    <a:pt x="1439" y="259"/>
                  </a:lnTo>
                  <a:lnTo>
                    <a:pt x="1452" y="265"/>
                  </a:lnTo>
                  <a:lnTo>
                    <a:pt x="1448" y="263"/>
                  </a:lnTo>
                  <a:lnTo>
                    <a:pt x="1454" y="266"/>
                  </a:lnTo>
                  <a:lnTo>
                    <a:pt x="1464" y="271"/>
                  </a:lnTo>
                  <a:lnTo>
                    <a:pt x="1477" y="277"/>
                  </a:lnTo>
                  <a:lnTo>
                    <a:pt x="1477" y="277"/>
                  </a:lnTo>
                  <a:lnTo>
                    <a:pt x="1490" y="283"/>
                  </a:lnTo>
                  <a:lnTo>
                    <a:pt x="1492" y="284"/>
                  </a:lnTo>
                  <a:lnTo>
                    <a:pt x="1491" y="284"/>
                  </a:lnTo>
                  <a:lnTo>
                    <a:pt x="1502" y="291"/>
                  </a:lnTo>
                  <a:lnTo>
                    <a:pt x="1513" y="297"/>
                  </a:lnTo>
                  <a:lnTo>
                    <a:pt x="1517" y="300"/>
                  </a:lnTo>
                  <a:lnTo>
                    <a:pt x="1526" y="305"/>
                  </a:lnTo>
                  <a:lnTo>
                    <a:pt x="1526" y="305"/>
                  </a:lnTo>
                  <a:lnTo>
                    <a:pt x="1569" y="333"/>
                  </a:lnTo>
                  <a:lnTo>
                    <a:pt x="1573" y="336"/>
                  </a:lnTo>
                  <a:lnTo>
                    <a:pt x="1614" y="366"/>
                  </a:lnTo>
                  <a:lnTo>
                    <a:pt x="1617" y="368"/>
                  </a:lnTo>
                  <a:lnTo>
                    <a:pt x="1615" y="366"/>
                  </a:lnTo>
                  <a:lnTo>
                    <a:pt x="1654" y="399"/>
                  </a:lnTo>
                  <a:lnTo>
                    <a:pt x="1689" y="432"/>
                  </a:lnTo>
                  <a:lnTo>
                    <a:pt x="1723" y="467"/>
                  </a:lnTo>
                  <a:lnTo>
                    <a:pt x="1754" y="502"/>
                  </a:lnTo>
                  <a:lnTo>
                    <a:pt x="1755" y="504"/>
                  </a:lnTo>
                  <a:lnTo>
                    <a:pt x="1755" y="502"/>
                  </a:lnTo>
                  <a:lnTo>
                    <a:pt x="1780" y="536"/>
                  </a:lnTo>
                  <a:lnTo>
                    <a:pt x="1804" y="570"/>
                  </a:lnTo>
                  <a:lnTo>
                    <a:pt x="1807" y="575"/>
                  </a:lnTo>
                  <a:lnTo>
                    <a:pt x="1828" y="608"/>
                  </a:lnTo>
                  <a:lnTo>
                    <a:pt x="1846" y="640"/>
                  </a:lnTo>
                  <a:lnTo>
                    <a:pt x="1857" y="658"/>
                  </a:lnTo>
                  <a:lnTo>
                    <a:pt x="1864" y="673"/>
                  </a:lnTo>
                  <a:lnTo>
                    <a:pt x="1867" y="680"/>
                  </a:lnTo>
                  <a:lnTo>
                    <a:pt x="1868" y="684"/>
                  </a:lnTo>
                  <a:lnTo>
                    <a:pt x="1868" y="684"/>
                  </a:lnTo>
                  <a:lnTo>
                    <a:pt x="1871" y="687"/>
                  </a:lnTo>
                  <a:lnTo>
                    <a:pt x="1871" y="688"/>
                  </a:lnTo>
                  <a:lnTo>
                    <a:pt x="1877" y="702"/>
                  </a:lnTo>
                  <a:lnTo>
                    <a:pt x="1864" y="709"/>
                  </a:lnTo>
                  <a:lnTo>
                    <a:pt x="1750" y="762"/>
                  </a:lnTo>
                  <a:lnTo>
                    <a:pt x="1766" y="771"/>
                  </a:lnTo>
                  <a:lnTo>
                    <a:pt x="1810" y="800"/>
                  </a:lnTo>
                  <a:lnTo>
                    <a:pt x="1814" y="803"/>
                  </a:lnTo>
                  <a:lnTo>
                    <a:pt x="1856" y="836"/>
                  </a:lnTo>
                  <a:lnTo>
                    <a:pt x="1897" y="872"/>
                  </a:lnTo>
                  <a:lnTo>
                    <a:pt x="1935" y="912"/>
                  </a:lnTo>
                  <a:lnTo>
                    <a:pt x="1973" y="957"/>
                  </a:lnTo>
                  <a:lnTo>
                    <a:pt x="2007" y="1004"/>
                  </a:lnTo>
                  <a:lnTo>
                    <a:pt x="2010" y="1008"/>
                  </a:lnTo>
                  <a:lnTo>
                    <a:pt x="2027" y="1036"/>
                  </a:lnTo>
                  <a:lnTo>
                    <a:pt x="2043" y="1005"/>
                  </a:lnTo>
                  <a:lnTo>
                    <a:pt x="2068" y="948"/>
                  </a:lnTo>
                  <a:lnTo>
                    <a:pt x="2091" y="887"/>
                  </a:lnTo>
                  <a:lnTo>
                    <a:pt x="2109" y="824"/>
                  </a:lnTo>
                  <a:lnTo>
                    <a:pt x="2123" y="762"/>
                  </a:lnTo>
                  <a:lnTo>
                    <a:pt x="2133" y="696"/>
                  </a:lnTo>
                  <a:lnTo>
                    <a:pt x="2140" y="626"/>
                  </a:lnTo>
                  <a:lnTo>
                    <a:pt x="2141" y="591"/>
                  </a:lnTo>
                  <a:lnTo>
                    <a:pt x="2141" y="578"/>
                  </a:lnTo>
                  <a:lnTo>
                    <a:pt x="2023" y="633"/>
                  </a:lnTo>
                  <a:lnTo>
                    <a:pt x="2007" y="640"/>
                  </a:lnTo>
                  <a:lnTo>
                    <a:pt x="2004" y="629"/>
                  </a:lnTo>
                  <a:lnTo>
                    <a:pt x="2001" y="625"/>
                  </a:lnTo>
                  <a:lnTo>
                    <a:pt x="2001" y="625"/>
                  </a:lnTo>
                  <a:lnTo>
                    <a:pt x="2001" y="625"/>
                  </a:lnTo>
                  <a:lnTo>
                    <a:pt x="2002" y="624"/>
                  </a:lnTo>
                  <a:lnTo>
                    <a:pt x="2002" y="624"/>
                  </a:lnTo>
                  <a:lnTo>
                    <a:pt x="2001" y="625"/>
                  </a:lnTo>
                  <a:lnTo>
                    <a:pt x="2001" y="624"/>
                  </a:lnTo>
                  <a:lnTo>
                    <a:pt x="2000" y="622"/>
                  </a:lnTo>
                  <a:lnTo>
                    <a:pt x="2000" y="621"/>
                  </a:lnTo>
                  <a:lnTo>
                    <a:pt x="1997" y="616"/>
                  </a:lnTo>
                  <a:lnTo>
                    <a:pt x="1994" y="609"/>
                  </a:lnTo>
                  <a:lnTo>
                    <a:pt x="1994" y="609"/>
                  </a:lnTo>
                  <a:lnTo>
                    <a:pt x="1984" y="590"/>
                  </a:lnTo>
                  <a:lnTo>
                    <a:pt x="1975" y="570"/>
                  </a:lnTo>
                  <a:lnTo>
                    <a:pt x="1951" y="529"/>
                  </a:lnTo>
                  <a:lnTo>
                    <a:pt x="1924" y="489"/>
                  </a:lnTo>
                  <a:lnTo>
                    <a:pt x="1924" y="489"/>
                  </a:lnTo>
                  <a:lnTo>
                    <a:pt x="1899" y="452"/>
                  </a:lnTo>
                  <a:lnTo>
                    <a:pt x="1866" y="411"/>
                  </a:lnTo>
                  <a:lnTo>
                    <a:pt x="1832" y="369"/>
                  </a:lnTo>
                  <a:lnTo>
                    <a:pt x="1791" y="329"/>
                  </a:lnTo>
                  <a:lnTo>
                    <a:pt x="1749" y="289"/>
                  </a:lnTo>
                  <a:lnTo>
                    <a:pt x="1703" y="251"/>
                  </a:lnTo>
                  <a:lnTo>
                    <a:pt x="1678" y="230"/>
                  </a:lnTo>
                  <a:lnTo>
                    <a:pt x="1656" y="217"/>
                  </a:lnTo>
                  <a:lnTo>
                    <a:pt x="1656" y="217"/>
                  </a:lnTo>
                  <a:lnTo>
                    <a:pt x="1601" y="180"/>
                  </a:lnTo>
                  <a:lnTo>
                    <a:pt x="1575" y="164"/>
                  </a:lnTo>
                  <a:lnTo>
                    <a:pt x="1575" y="164"/>
                  </a:lnTo>
                  <a:lnTo>
                    <a:pt x="1560" y="156"/>
                  </a:lnTo>
                  <a:lnTo>
                    <a:pt x="1560" y="156"/>
                  </a:lnTo>
                  <a:lnTo>
                    <a:pt x="1546" y="149"/>
                  </a:lnTo>
                  <a:lnTo>
                    <a:pt x="1548" y="150"/>
                  </a:lnTo>
                  <a:lnTo>
                    <a:pt x="1544" y="148"/>
                  </a:lnTo>
                  <a:lnTo>
                    <a:pt x="1531" y="142"/>
                  </a:lnTo>
                  <a:lnTo>
                    <a:pt x="1517" y="135"/>
                  </a:lnTo>
                  <a:lnTo>
                    <a:pt x="1517" y="135"/>
                  </a:lnTo>
                  <a:lnTo>
                    <a:pt x="1486" y="121"/>
                  </a:lnTo>
                  <a:lnTo>
                    <a:pt x="1486" y="120"/>
                  </a:lnTo>
                  <a:lnTo>
                    <a:pt x="1455" y="108"/>
                  </a:lnTo>
                  <a:lnTo>
                    <a:pt x="1423" y="95"/>
                  </a:lnTo>
                  <a:lnTo>
                    <a:pt x="1358" y="73"/>
                  </a:lnTo>
                  <a:lnTo>
                    <a:pt x="1291" y="56"/>
                  </a:lnTo>
                  <a:lnTo>
                    <a:pt x="1226" y="43"/>
                  </a:lnTo>
                  <a:lnTo>
                    <a:pt x="1192" y="39"/>
                  </a:lnTo>
                  <a:lnTo>
                    <a:pt x="1158" y="35"/>
                  </a:lnTo>
                  <a:lnTo>
                    <a:pt x="1123" y="32"/>
                  </a:lnTo>
                  <a:lnTo>
                    <a:pt x="1087" y="32"/>
                  </a:lnTo>
                  <a:lnTo>
                    <a:pt x="1051" y="31"/>
                  </a:lnTo>
                  <a:close/>
                  <a:moveTo>
                    <a:pt x="1046" y="0"/>
                  </a:moveTo>
                  <a:lnTo>
                    <a:pt x="1064" y="0"/>
                  </a:lnTo>
                  <a:lnTo>
                    <a:pt x="1088" y="1"/>
                  </a:lnTo>
                  <a:lnTo>
                    <a:pt x="1123" y="1"/>
                  </a:lnTo>
                  <a:lnTo>
                    <a:pt x="1158" y="4"/>
                  </a:lnTo>
                  <a:lnTo>
                    <a:pt x="1192" y="8"/>
                  </a:lnTo>
                  <a:lnTo>
                    <a:pt x="1230" y="14"/>
                  </a:lnTo>
                  <a:lnTo>
                    <a:pt x="1297" y="26"/>
                  </a:lnTo>
                  <a:lnTo>
                    <a:pt x="1304" y="27"/>
                  </a:lnTo>
                  <a:lnTo>
                    <a:pt x="1370" y="44"/>
                  </a:lnTo>
                  <a:lnTo>
                    <a:pt x="1436" y="66"/>
                  </a:lnTo>
                  <a:lnTo>
                    <a:pt x="1468" y="79"/>
                  </a:lnTo>
                  <a:lnTo>
                    <a:pt x="1499" y="93"/>
                  </a:lnTo>
                  <a:lnTo>
                    <a:pt x="1530" y="106"/>
                  </a:lnTo>
                  <a:lnTo>
                    <a:pt x="1544" y="113"/>
                  </a:lnTo>
                  <a:lnTo>
                    <a:pt x="1558" y="121"/>
                  </a:lnTo>
                  <a:lnTo>
                    <a:pt x="1558" y="121"/>
                  </a:lnTo>
                  <a:lnTo>
                    <a:pt x="1573" y="128"/>
                  </a:lnTo>
                  <a:lnTo>
                    <a:pt x="1575" y="129"/>
                  </a:lnTo>
                  <a:lnTo>
                    <a:pt x="1589" y="137"/>
                  </a:lnTo>
                  <a:lnTo>
                    <a:pt x="1617" y="155"/>
                  </a:lnTo>
                  <a:lnTo>
                    <a:pt x="1669" y="188"/>
                  </a:lnTo>
                  <a:lnTo>
                    <a:pt x="1673" y="191"/>
                  </a:lnTo>
                  <a:lnTo>
                    <a:pt x="1700" y="209"/>
                  </a:lnTo>
                  <a:lnTo>
                    <a:pt x="1723" y="227"/>
                  </a:lnTo>
                  <a:lnTo>
                    <a:pt x="1771" y="267"/>
                  </a:lnTo>
                  <a:lnTo>
                    <a:pt x="1813" y="307"/>
                  </a:lnTo>
                  <a:lnTo>
                    <a:pt x="1853" y="347"/>
                  </a:lnTo>
                  <a:lnTo>
                    <a:pt x="1890" y="391"/>
                  </a:lnTo>
                  <a:lnTo>
                    <a:pt x="1889" y="391"/>
                  </a:lnTo>
                  <a:lnTo>
                    <a:pt x="1921" y="430"/>
                  </a:lnTo>
                  <a:lnTo>
                    <a:pt x="1950" y="471"/>
                  </a:lnTo>
                  <a:lnTo>
                    <a:pt x="1953" y="476"/>
                  </a:lnTo>
                  <a:lnTo>
                    <a:pt x="1980" y="516"/>
                  </a:lnTo>
                  <a:lnTo>
                    <a:pt x="2001" y="555"/>
                  </a:lnTo>
                  <a:lnTo>
                    <a:pt x="2013" y="577"/>
                  </a:lnTo>
                  <a:lnTo>
                    <a:pt x="2022" y="595"/>
                  </a:lnTo>
                  <a:lnTo>
                    <a:pt x="2022" y="596"/>
                  </a:lnTo>
                  <a:lnTo>
                    <a:pt x="2023" y="596"/>
                  </a:lnTo>
                  <a:lnTo>
                    <a:pt x="2024" y="600"/>
                  </a:lnTo>
                  <a:lnTo>
                    <a:pt x="2152" y="540"/>
                  </a:lnTo>
                  <a:lnTo>
                    <a:pt x="2172" y="530"/>
                  </a:lnTo>
                  <a:lnTo>
                    <a:pt x="2172" y="582"/>
                  </a:lnTo>
                  <a:lnTo>
                    <a:pt x="2172" y="591"/>
                  </a:lnTo>
                  <a:lnTo>
                    <a:pt x="2171" y="626"/>
                  </a:lnTo>
                  <a:lnTo>
                    <a:pt x="2164" y="696"/>
                  </a:lnTo>
                  <a:lnTo>
                    <a:pt x="2154" y="764"/>
                  </a:lnTo>
                  <a:lnTo>
                    <a:pt x="2153" y="771"/>
                  </a:lnTo>
                  <a:lnTo>
                    <a:pt x="2138" y="836"/>
                  </a:lnTo>
                  <a:lnTo>
                    <a:pt x="2119" y="899"/>
                  </a:lnTo>
                  <a:lnTo>
                    <a:pt x="2097" y="960"/>
                  </a:lnTo>
                  <a:lnTo>
                    <a:pt x="2071" y="1018"/>
                  </a:lnTo>
                  <a:lnTo>
                    <a:pt x="2041" y="1074"/>
                  </a:lnTo>
                  <a:lnTo>
                    <a:pt x="2029" y="1096"/>
                  </a:lnTo>
                  <a:lnTo>
                    <a:pt x="2015" y="1074"/>
                  </a:lnTo>
                  <a:lnTo>
                    <a:pt x="1982" y="1021"/>
                  </a:lnTo>
                  <a:lnTo>
                    <a:pt x="1982" y="1021"/>
                  </a:lnTo>
                  <a:lnTo>
                    <a:pt x="1951" y="979"/>
                  </a:lnTo>
                  <a:lnTo>
                    <a:pt x="1913" y="934"/>
                  </a:lnTo>
                  <a:lnTo>
                    <a:pt x="1875" y="894"/>
                  </a:lnTo>
                  <a:lnTo>
                    <a:pt x="1834" y="858"/>
                  </a:lnTo>
                  <a:lnTo>
                    <a:pt x="1795" y="827"/>
                  </a:lnTo>
                  <a:lnTo>
                    <a:pt x="1754" y="800"/>
                  </a:lnTo>
                  <a:lnTo>
                    <a:pt x="1709" y="774"/>
                  </a:lnTo>
                  <a:lnTo>
                    <a:pt x="1682" y="759"/>
                  </a:lnTo>
                  <a:lnTo>
                    <a:pt x="1710" y="747"/>
                  </a:lnTo>
                  <a:lnTo>
                    <a:pt x="1836" y="688"/>
                  </a:lnTo>
                  <a:lnTo>
                    <a:pt x="1836" y="687"/>
                  </a:lnTo>
                  <a:lnTo>
                    <a:pt x="1820" y="655"/>
                  </a:lnTo>
                  <a:lnTo>
                    <a:pt x="1799" y="621"/>
                  </a:lnTo>
                  <a:lnTo>
                    <a:pt x="1779" y="587"/>
                  </a:lnTo>
                  <a:lnTo>
                    <a:pt x="1779" y="587"/>
                  </a:lnTo>
                  <a:lnTo>
                    <a:pt x="1758" y="557"/>
                  </a:lnTo>
                  <a:lnTo>
                    <a:pt x="1731" y="522"/>
                  </a:lnTo>
                  <a:lnTo>
                    <a:pt x="1731" y="522"/>
                  </a:lnTo>
                  <a:lnTo>
                    <a:pt x="1701" y="489"/>
                  </a:lnTo>
                  <a:lnTo>
                    <a:pt x="1667" y="454"/>
                  </a:lnTo>
                  <a:lnTo>
                    <a:pt x="1632" y="421"/>
                  </a:lnTo>
                  <a:lnTo>
                    <a:pt x="1595" y="390"/>
                  </a:lnTo>
                  <a:lnTo>
                    <a:pt x="1556" y="361"/>
                  </a:lnTo>
                  <a:lnTo>
                    <a:pt x="1556" y="361"/>
                  </a:lnTo>
                  <a:lnTo>
                    <a:pt x="1509" y="330"/>
                  </a:lnTo>
                  <a:lnTo>
                    <a:pt x="1500" y="325"/>
                  </a:lnTo>
                  <a:lnTo>
                    <a:pt x="1500" y="326"/>
                  </a:lnTo>
                  <a:lnTo>
                    <a:pt x="1487" y="318"/>
                  </a:lnTo>
                  <a:lnTo>
                    <a:pt x="1475" y="311"/>
                  </a:lnTo>
                  <a:lnTo>
                    <a:pt x="1475" y="310"/>
                  </a:lnTo>
                  <a:lnTo>
                    <a:pt x="1464" y="305"/>
                  </a:lnTo>
                  <a:lnTo>
                    <a:pt x="1463" y="305"/>
                  </a:lnTo>
                  <a:lnTo>
                    <a:pt x="1452" y="299"/>
                  </a:lnTo>
                  <a:lnTo>
                    <a:pt x="1440" y="294"/>
                  </a:lnTo>
                  <a:lnTo>
                    <a:pt x="1440" y="294"/>
                  </a:lnTo>
                  <a:lnTo>
                    <a:pt x="1427" y="288"/>
                  </a:lnTo>
                  <a:lnTo>
                    <a:pt x="1415" y="282"/>
                  </a:lnTo>
                  <a:lnTo>
                    <a:pt x="1405" y="277"/>
                  </a:lnTo>
                  <a:lnTo>
                    <a:pt x="1415" y="281"/>
                  </a:lnTo>
                  <a:lnTo>
                    <a:pt x="1362" y="260"/>
                  </a:lnTo>
                  <a:lnTo>
                    <a:pt x="1308" y="242"/>
                  </a:lnTo>
                  <a:lnTo>
                    <a:pt x="1252" y="228"/>
                  </a:lnTo>
                  <a:lnTo>
                    <a:pt x="1252" y="228"/>
                  </a:lnTo>
                  <a:lnTo>
                    <a:pt x="1198" y="217"/>
                  </a:lnTo>
                  <a:lnTo>
                    <a:pt x="1198" y="217"/>
                  </a:lnTo>
                  <a:lnTo>
                    <a:pt x="1142" y="211"/>
                  </a:lnTo>
                  <a:lnTo>
                    <a:pt x="1113" y="209"/>
                  </a:lnTo>
                  <a:lnTo>
                    <a:pt x="1084" y="209"/>
                  </a:lnTo>
                  <a:lnTo>
                    <a:pt x="1054" y="207"/>
                  </a:lnTo>
                  <a:lnTo>
                    <a:pt x="1024" y="209"/>
                  </a:lnTo>
                  <a:lnTo>
                    <a:pt x="1024" y="207"/>
                  </a:lnTo>
                  <a:lnTo>
                    <a:pt x="1009" y="210"/>
                  </a:lnTo>
                  <a:lnTo>
                    <a:pt x="994" y="211"/>
                  </a:lnTo>
                  <a:lnTo>
                    <a:pt x="994" y="210"/>
                  </a:lnTo>
                  <a:lnTo>
                    <a:pt x="979" y="212"/>
                  </a:lnTo>
                  <a:lnTo>
                    <a:pt x="979" y="212"/>
                  </a:lnTo>
                  <a:lnTo>
                    <a:pt x="977" y="212"/>
                  </a:lnTo>
                  <a:lnTo>
                    <a:pt x="966" y="213"/>
                  </a:lnTo>
                  <a:lnTo>
                    <a:pt x="934" y="218"/>
                  </a:lnTo>
                  <a:lnTo>
                    <a:pt x="908" y="222"/>
                  </a:lnTo>
                  <a:lnTo>
                    <a:pt x="854" y="234"/>
                  </a:lnTo>
                  <a:lnTo>
                    <a:pt x="797" y="250"/>
                  </a:lnTo>
                  <a:lnTo>
                    <a:pt x="742" y="271"/>
                  </a:lnTo>
                  <a:lnTo>
                    <a:pt x="688" y="295"/>
                  </a:lnTo>
                  <a:lnTo>
                    <a:pt x="637" y="322"/>
                  </a:lnTo>
                  <a:lnTo>
                    <a:pt x="588" y="352"/>
                  </a:lnTo>
                  <a:lnTo>
                    <a:pt x="588" y="352"/>
                  </a:lnTo>
                  <a:lnTo>
                    <a:pt x="545" y="383"/>
                  </a:lnTo>
                  <a:lnTo>
                    <a:pt x="504" y="416"/>
                  </a:lnTo>
                  <a:lnTo>
                    <a:pt x="464" y="453"/>
                  </a:lnTo>
                  <a:lnTo>
                    <a:pt x="427" y="491"/>
                  </a:lnTo>
                  <a:lnTo>
                    <a:pt x="397" y="526"/>
                  </a:lnTo>
                  <a:lnTo>
                    <a:pt x="396" y="530"/>
                  </a:lnTo>
                  <a:lnTo>
                    <a:pt x="364" y="571"/>
                  </a:lnTo>
                  <a:lnTo>
                    <a:pt x="340" y="608"/>
                  </a:lnTo>
                  <a:lnTo>
                    <a:pt x="340" y="608"/>
                  </a:lnTo>
                  <a:lnTo>
                    <a:pt x="316" y="648"/>
                  </a:lnTo>
                  <a:lnTo>
                    <a:pt x="294" y="689"/>
                  </a:lnTo>
                  <a:lnTo>
                    <a:pt x="277" y="728"/>
                  </a:lnTo>
                  <a:lnTo>
                    <a:pt x="261" y="766"/>
                  </a:lnTo>
                  <a:lnTo>
                    <a:pt x="248" y="804"/>
                  </a:lnTo>
                  <a:lnTo>
                    <a:pt x="238" y="839"/>
                  </a:lnTo>
                  <a:lnTo>
                    <a:pt x="229" y="874"/>
                  </a:lnTo>
                  <a:lnTo>
                    <a:pt x="223" y="902"/>
                  </a:lnTo>
                  <a:lnTo>
                    <a:pt x="218" y="929"/>
                  </a:lnTo>
                  <a:lnTo>
                    <a:pt x="214" y="959"/>
                  </a:lnTo>
                  <a:lnTo>
                    <a:pt x="213" y="965"/>
                  </a:lnTo>
                  <a:lnTo>
                    <a:pt x="214" y="960"/>
                  </a:lnTo>
                  <a:lnTo>
                    <a:pt x="213" y="969"/>
                  </a:lnTo>
                  <a:lnTo>
                    <a:pt x="212" y="982"/>
                  </a:lnTo>
                  <a:lnTo>
                    <a:pt x="210" y="992"/>
                  </a:lnTo>
                  <a:lnTo>
                    <a:pt x="210" y="994"/>
                  </a:lnTo>
                  <a:lnTo>
                    <a:pt x="209" y="1005"/>
                  </a:lnTo>
                  <a:lnTo>
                    <a:pt x="209" y="1013"/>
                  </a:lnTo>
                  <a:lnTo>
                    <a:pt x="208" y="1022"/>
                  </a:lnTo>
                  <a:lnTo>
                    <a:pt x="208" y="1022"/>
                  </a:lnTo>
                  <a:lnTo>
                    <a:pt x="208" y="1037"/>
                  </a:lnTo>
                  <a:lnTo>
                    <a:pt x="207" y="1050"/>
                  </a:lnTo>
                  <a:lnTo>
                    <a:pt x="207" y="1064"/>
                  </a:lnTo>
                  <a:lnTo>
                    <a:pt x="206" y="1068"/>
                  </a:lnTo>
                  <a:lnTo>
                    <a:pt x="205" y="1082"/>
                  </a:lnTo>
                  <a:lnTo>
                    <a:pt x="0" y="1082"/>
                  </a:lnTo>
                  <a:lnTo>
                    <a:pt x="0" y="1022"/>
                  </a:lnTo>
                  <a:lnTo>
                    <a:pt x="2" y="1013"/>
                  </a:lnTo>
                  <a:lnTo>
                    <a:pt x="2" y="1002"/>
                  </a:lnTo>
                  <a:lnTo>
                    <a:pt x="3" y="990"/>
                  </a:lnTo>
                  <a:lnTo>
                    <a:pt x="3" y="989"/>
                  </a:lnTo>
                  <a:lnTo>
                    <a:pt x="4" y="965"/>
                  </a:lnTo>
                  <a:lnTo>
                    <a:pt x="9" y="933"/>
                  </a:lnTo>
                  <a:lnTo>
                    <a:pt x="9" y="933"/>
                  </a:lnTo>
                  <a:lnTo>
                    <a:pt x="12" y="903"/>
                  </a:lnTo>
                  <a:lnTo>
                    <a:pt x="19" y="866"/>
                  </a:lnTo>
                  <a:lnTo>
                    <a:pt x="20" y="860"/>
                  </a:lnTo>
                  <a:lnTo>
                    <a:pt x="28" y="821"/>
                  </a:lnTo>
                  <a:lnTo>
                    <a:pt x="39" y="782"/>
                  </a:lnTo>
                  <a:lnTo>
                    <a:pt x="39" y="782"/>
                  </a:lnTo>
                  <a:lnTo>
                    <a:pt x="51" y="738"/>
                  </a:lnTo>
                  <a:lnTo>
                    <a:pt x="67" y="693"/>
                  </a:lnTo>
                  <a:lnTo>
                    <a:pt x="85" y="646"/>
                  </a:lnTo>
                  <a:lnTo>
                    <a:pt x="108" y="598"/>
                  </a:lnTo>
                  <a:lnTo>
                    <a:pt x="132" y="549"/>
                  </a:lnTo>
                  <a:lnTo>
                    <a:pt x="162" y="501"/>
                  </a:lnTo>
                  <a:lnTo>
                    <a:pt x="166" y="497"/>
                  </a:lnTo>
                  <a:lnTo>
                    <a:pt x="198" y="447"/>
                  </a:lnTo>
                  <a:lnTo>
                    <a:pt x="235" y="400"/>
                  </a:lnTo>
                  <a:lnTo>
                    <a:pt x="275" y="351"/>
                  </a:lnTo>
                  <a:lnTo>
                    <a:pt x="319" y="305"/>
                  </a:lnTo>
                  <a:lnTo>
                    <a:pt x="368" y="260"/>
                  </a:lnTo>
                  <a:lnTo>
                    <a:pt x="420" y="218"/>
                  </a:lnTo>
                  <a:lnTo>
                    <a:pt x="474" y="180"/>
                  </a:lnTo>
                  <a:lnTo>
                    <a:pt x="479" y="176"/>
                  </a:lnTo>
                  <a:lnTo>
                    <a:pt x="535" y="142"/>
                  </a:lnTo>
                  <a:lnTo>
                    <a:pt x="535" y="142"/>
                  </a:lnTo>
                  <a:lnTo>
                    <a:pt x="552" y="132"/>
                  </a:lnTo>
                  <a:lnTo>
                    <a:pt x="567" y="124"/>
                  </a:lnTo>
                  <a:lnTo>
                    <a:pt x="598" y="109"/>
                  </a:lnTo>
                  <a:lnTo>
                    <a:pt x="604" y="105"/>
                  </a:lnTo>
                  <a:lnTo>
                    <a:pt x="614" y="100"/>
                  </a:lnTo>
                  <a:lnTo>
                    <a:pt x="629" y="94"/>
                  </a:lnTo>
                  <a:lnTo>
                    <a:pt x="631" y="93"/>
                  </a:lnTo>
                  <a:lnTo>
                    <a:pt x="660" y="80"/>
                  </a:lnTo>
                  <a:lnTo>
                    <a:pt x="664" y="79"/>
                  </a:lnTo>
                  <a:lnTo>
                    <a:pt x="679" y="72"/>
                  </a:lnTo>
                  <a:lnTo>
                    <a:pt x="692" y="67"/>
                  </a:lnTo>
                  <a:lnTo>
                    <a:pt x="697" y="66"/>
                  </a:lnTo>
                  <a:lnTo>
                    <a:pt x="712" y="61"/>
                  </a:lnTo>
                  <a:lnTo>
                    <a:pt x="730" y="55"/>
                  </a:lnTo>
                  <a:lnTo>
                    <a:pt x="747" y="49"/>
                  </a:lnTo>
                  <a:lnTo>
                    <a:pt x="750" y="48"/>
                  </a:lnTo>
                  <a:lnTo>
                    <a:pt x="766" y="43"/>
                  </a:lnTo>
                  <a:lnTo>
                    <a:pt x="766" y="44"/>
                  </a:lnTo>
                  <a:lnTo>
                    <a:pt x="799" y="34"/>
                  </a:lnTo>
                  <a:lnTo>
                    <a:pt x="802" y="33"/>
                  </a:lnTo>
                  <a:lnTo>
                    <a:pt x="835" y="25"/>
                  </a:lnTo>
                  <a:lnTo>
                    <a:pt x="831" y="26"/>
                  </a:lnTo>
                  <a:lnTo>
                    <a:pt x="836" y="25"/>
                  </a:lnTo>
                  <a:lnTo>
                    <a:pt x="853" y="22"/>
                  </a:lnTo>
                  <a:lnTo>
                    <a:pt x="871" y="18"/>
                  </a:lnTo>
                  <a:lnTo>
                    <a:pt x="891" y="15"/>
                  </a:lnTo>
                  <a:lnTo>
                    <a:pt x="908" y="12"/>
                  </a:lnTo>
                  <a:lnTo>
                    <a:pt x="942" y="8"/>
                  </a:lnTo>
                  <a:lnTo>
                    <a:pt x="942" y="8"/>
                  </a:lnTo>
                  <a:lnTo>
                    <a:pt x="962" y="5"/>
                  </a:lnTo>
                  <a:lnTo>
                    <a:pt x="979" y="4"/>
                  </a:lnTo>
                  <a:lnTo>
                    <a:pt x="997" y="2"/>
                  </a:lnTo>
                  <a:lnTo>
                    <a:pt x="1016" y="2"/>
                  </a:lnTo>
                  <a:lnTo>
                    <a:pt x="1046"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28" name="Freeform 12"/>
            <p:cNvSpPr>
              <a:spLocks/>
            </p:cNvSpPr>
            <p:nvPr/>
          </p:nvSpPr>
          <p:spPr bwMode="auto">
            <a:xfrm>
              <a:off x="1031" y="1732"/>
              <a:ext cx="1071" cy="526"/>
            </a:xfrm>
            <a:custGeom>
              <a:avLst/>
              <a:gdLst>
                <a:gd name="T0" fmla="*/ 205 w 2142"/>
                <a:gd name="T1" fmla="*/ 112 h 1051"/>
                <a:gd name="T2" fmla="*/ 342 w 2142"/>
                <a:gd name="T3" fmla="*/ 243 h 1051"/>
                <a:gd name="T4" fmla="*/ 301 w 2142"/>
                <a:gd name="T5" fmla="*/ 372 h 1051"/>
                <a:gd name="T6" fmla="*/ 302 w 2142"/>
                <a:gd name="T7" fmla="*/ 375 h 1051"/>
                <a:gd name="T8" fmla="*/ 308 w 2142"/>
                <a:gd name="T9" fmla="*/ 386 h 1051"/>
                <a:gd name="T10" fmla="*/ 350 w 2142"/>
                <a:gd name="T11" fmla="*/ 463 h 1051"/>
                <a:gd name="T12" fmla="*/ 456 w 2142"/>
                <a:gd name="T13" fmla="*/ 600 h 1051"/>
                <a:gd name="T14" fmla="*/ 594 w 2142"/>
                <a:gd name="T15" fmla="*/ 719 h 1051"/>
                <a:gd name="T16" fmla="*/ 675 w 2142"/>
                <a:gd name="T17" fmla="*/ 769 h 1051"/>
                <a:gd name="T18" fmla="*/ 737 w 2142"/>
                <a:gd name="T19" fmla="*/ 798 h 1051"/>
                <a:gd name="T20" fmla="*/ 898 w 2142"/>
                <a:gd name="T21" fmla="*/ 852 h 1051"/>
                <a:gd name="T22" fmla="*/ 1074 w 2142"/>
                <a:gd name="T23" fmla="*/ 874 h 1051"/>
                <a:gd name="T24" fmla="*/ 1163 w 2142"/>
                <a:gd name="T25" fmla="*/ 871 h 1051"/>
                <a:gd name="T26" fmla="*/ 1326 w 2142"/>
                <a:gd name="T27" fmla="*/ 842 h 1051"/>
                <a:gd name="T28" fmla="*/ 1511 w 2142"/>
                <a:gd name="T29" fmla="*/ 766 h 1051"/>
                <a:gd name="T30" fmla="*/ 1677 w 2142"/>
                <a:gd name="T31" fmla="*/ 649 h 1051"/>
                <a:gd name="T32" fmla="*/ 1814 w 2142"/>
                <a:gd name="T33" fmla="*/ 492 h 1051"/>
                <a:gd name="T34" fmla="*/ 1900 w 2142"/>
                <a:gd name="T35" fmla="*/ 331 h 1051"/>
                <a:gd name="T36" fmla="*/ 1945 w 2142"/>
                <a:gd name="T37" fmla="*/ 187 h 1051"/>
                <a:gd name="T38" fmla="*/ 1961 w 2142"/>
                <a:gd name="T39" fmla="*/ 85 h 1051"/>
                <a:gd name="T40" fmla="*/ 1964 w 2142"/>
                <a:gd name="T41" fmla="*/ 36 h 1051"/>
                <a:gd name="T42" fmla="*/ 1965 w 2142"/>
                <a:gd name="T43" fmla="*/ 3 h 1051"/>
                <a:gd name="T44" fmla="*/ 2142 w 2142"/>
                <a:gd name="T45" fmla="*/ 4 h 1051"/>
                <a:gd name="T46" fmla="*/ 2141 w 2142"/>
                <a:gd name="T47" fmla="*/ 52 h 1051"/>
                <a:gd name="T48" fmla="*/ 2134 w 2142"/>
                <a:gd name="T49" fmla="*/ 131 h 1051"/>
                <a:gd name="T50" fmla="*/ 2104 w 2142"/>
                <a:gd name="T51" fmla="*/ 279 h 1051"/>
                <a:gd name="T52" fmla="*/ 2035 w 2142"/>
                <a:gd name="T53" fmla="*/ 461 h 1051"/>
                <a:gd name="T54" fmla="*/ 1911 w 2142"/>
                <a:gd name="T55" fmla="*/ 656 h 1051"/>
                <a:gd name="T56" fmla="*/ 1778 w 2142"/>
                <a:gd name="T57" fmla="*/ 794 h 1051"/>
                <a:gd name="T58" fmla="*/ 1613 w 2142"/>
                <a:gd name="T59" fmla="*/ 912 h 1051"/>
                <a:gd name="T60" fmla="*/ 1520 w 2142"/>
                <a:gd name="T61" fmla="*/ 959 h 1051"/>
                <a:gd name="T62" fmla="*/ 1422 w 2142"/>
                <a:gd name="T63" fmla="*/ 997 h 1051"/>
                <a:gd name="T64" fmla="*/ 1354 w 2142"/>
                <a:gd name="T65" fmla="*/ 1018 h 1051"/>
                <a:gd name="T66" fmla="*/ 1284 w 2142"/>
                <a:gd name="T67" fmla="*/ 1033 h 1051"/>
                <a:gd name="T68" fmla="*/ 1177 w 2142"/>
                <a:gd name="T69" fmla="*/ 1047 h 1051"/>
                <a:gd name="T70" fmla="*/ 1070 w 2142"/>
                <a:gd name="T71" fmla="*/ 1050 h 1051"/>
                <a:gd name="T72" fmla="*/ 859 w 2142"/>
                <a:gd name="T73" fmla="*/ 1024 h 1051"/>
                <a:gd name="T74" fmla="*/ 664 w 2142"/>
                <a:gd name="T75" fmla="*/ 960 h 1051"/>
                <a:gd name="T76" fmla="*/ 590 w 2142"/>
                <a:gd name="T77" fmla="*/ 924 h 1051"/>
                <a:gd name="T78" fmla="*/ 495 w 2142"/>
                <a:gd name="T79" fmla="*/ 864 h 1051"/>
                <a:gd name="T80" fmla="*/ 327 w 2142"/>
                <a:gd name="T81" fmla="*/ 722 h 1051"/>
                <a:gd name="T82" fmla="*/ 201 w 2142"/>
                <a:gd name="T83" fmla="*/ 556 h 1051"/>
                <a:gd name="T84" fmla="*/ 149 w 2142"/>
                <a:gd name="T85" fmla="*/ 464 h 1051"/>
                <a:gd name="T86" fmla="*/ 142 w 2142"/>
                <a:gd name="T87" fmla="*/ 451 h 1051"/>
                <a:gd name="T88" fmla="*/ 140 w 2142"/>
                <a:gd name="T89" fmla="*/ 446 h 1051"/>
                <a:gd name="T90" fmla="*/ 10 w 2142"/>
                <a:gd name="T91" fmla="*/ 350 h 1051"/>
                <a:gd name="T92" fmla="*/ 68 w 2142"/>
                <a:gd name="T93" fmla="*/ 129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42" h="1051">
                  <a:moveTo>
                    <a:pt x="130" y="0"/>
                  </a:moveTo>
                  <a:lnTo>
                    <a:pt x="166" y="58"/>
                  </a:lnTo>
                  <a:lnTo>
                    <a:pt x="205" y="112"/>
                  </a:lnTo>
                  <a:lnTo>
                    <a:pt x="249" y="160"/>
                  </a:lnTo>
                  <a:lnTo>
                    <a:pt x="294" y="204"/>
                  </a:lnTo>
                  <a:lnTo>
                    <a:pt x="342" y="243"/>
                  </a:lnTo>
                  <a:lnTo>
                    <a:pt x="391" y="276"/>
                  </a:lnTo>
                  <a:lnTo>
                    <a:pt x="441" y="305"/>
                  </a:lnTo>
                  <a:lnTo>
                    <a:pt x="301" y="372"/>
                  </a:lnTo>
                  <a:lnTo>
                    <a:pt x="301" y="372"/>
                  </a:lnTo>
                  <a:lnTo>
                    <a:pt x="301" y="373"/>
                  </a:lnTo>
                  <a:lnTo>
                    <a:pt x="302" y="375"/>
                  </a:lnTo>
                  <a:lnTo>
                    <a:pt x="303" y="378"/>
                  </a:lnTo>
                  <a:lnTo>
                    <a:pt x="305" y="382"/>
                  </a:lnTo>
                  <a:lnTo>
                    <a:pt x="308" y="386"/>
                  </a:lnTo>
                  <a:lnTo>
                    <a:pt x="316" y="401"/>
                  </a:lnTo>
                  <a:lnTo>
                    <a:pt x="325" y="420"/>
                  </a:lnTo>
                  <a:lnTo>
                    <a:pt x="350" y="463"/>
                  </a:lnTo>
                  <a:lnTo>
                    <a:pt x="380" y="508"/>
                  </a:lnTo>
                  <a:lnTo>
                    <a:pt x="415" y="554"/>
                  </a:lnTo>
                  <a:lnTo>
                    <a:pt x="456" y="600"/>
                  </a:lnTo>
                  <a:lnTo>
                    <a:pt x="501" y="645"/>
                  </a:lnTo>
                  <a:lnTo>
                    <a:pt x="553" y="688"/>
                  </a:lnTo>
                  <a:lnTo>
                    <a:pt x="594" y="719"/>
                  </a:lnTo>
                  <a:lnTo>
                    <a:pt x="639" y="748"/>
                  </a:lnTo>
                  <a:lnTo>
                    <a:pt x="663" y="762"/>
                  </a:lnTo>
                  <a:lnTo>
                    <a:pt x="675" y="769"/>
                  </a:lnTo>
                  <a:lnTo>
                    <a:pt x="686" y="774"/>
                  </a:lnTo>
                  <a:lnTo>
                    <a:pt x="711" y="787"/>
                  </a:lnTo>
                  <a:lnTo>
                    <a:pt x="737" y="798"/>
                  </a:lnTo>
                  <a:lnTo>
                    <a:pt x="788" y="820"/>
                  </a:lnTo>
                  <a:lnTo>
                    <a:pt x="842" y="839"/>
                  </a:lnTo>
                  <a:lnTo>
                    <a:pt x="898" y="852"/>
                  </a:lnTo>
                  <a:lnTo>
                    <a:pt x="956" y="864"/>
                  </a:lnTo>
                  <a:lnTo>
                    <a:pt x="1014" y="871"/>
                  </a:lnTo>
                  <a:lnTo>
                    <a:pt x="1074" y="874"/>
                  </a:lnTo>
                  <a:lnTo>
                    <a:pt x="1104" y="874"/>
                  </a:lnTo>
                  <a:lnTo>
                    <a:pt x="1134" y="873"/>
                  </a:lnTo>
                  <a:lnTo>
                    <a:pt x="1163" y="871"/>
                  </a:lnTo>
                  <a:lnTo>
                    <a:pt x="1192" y="868"/>
                  </a:lnTo>
                  <a:lnTo>
                    <a:pt x="1260" y="858"/>
                  </a:lnTo>
                  <a:lnTo>
                    <a:pt x="1326" y="842"/>
                  </a:lnTo>
                  <a:lnTo>
                    <a:pt x="1391" y="821"/>
                  </a:lnTo>
                  <a:lnTo>
                    <a:pt x="1453" y="796"/>
                  </a:lnTo>
                  <a:lnTo>
                    <a:pt x="1511" y="766"/>
                  </a:lnTo>
                  <a:lnTo>
                    <a:pt x="1567" y="733"/>
                  </a:lnTo>
                  <a:lnTo>
                    <a:pt x="1620" y="696"/>
                  </a:lnTo>
                  <a:lnTo>
                    <a:pt x="1677" y="649"/>
                  </a:lnTo>
                  <a:lnTo>
                    <a:pt x="1728" y="599"/>
                  </a:lnTo>
                  <a:lnTo>
                    <a:pt x="1774" y="546"/>
                  </a:lnTo>
                  <a:lnTo>
                    <a:pt x="1814" y="492"/>
                  </a:lnTo>
                  <a:lnTo>
                    <a:pt x="1848" y="438"/>
                  </a:lnTo>
                  <a:lnTo>
                    <a:pt x="1877" y="384"/>
                  </a:lnTo>
                  <a:lnTo>
                    <a:pt x="1900" y="331"/>
                  </a:lnTo>
                  <a:lnTo>
                    <a:pt x="1919" y="280"/>
                  </a:lnTo>
                  <a:lnTo>
                    <a:pt x="1934" y="232"/>
                  </a:lnTo>
                  <a:lnTo>
                    <a:pt x="1945" y="187"/>
                  </a:lnTo>
                  <a:lnTo>
                    <a:pt x="1953" y="145"/>
                  </a:lnTo>
                  <a:lnTo>
                    <a:pt x="1958" y="109"/>
                  </a:lnTo>
                  <a:lnTo>
                    <a:pt x="1961" y="85"/>
                  </a:lnTo>
                  <a:lnTo>
                    <a:pt x="1963" y="63"/>
                  </a:lnTo>
                  <a:lnTo>
                    <a:pt x="1964" y="44"/>
                  </a:lnTo>
                  <a:lnTo>
                    <a:pt x="1964" y="36"/>
                  </a:lnTo>
                  <a:lnTo>
                    <a:pt x="1964" y="28"/>
                  </a:lnTo>
                  <a:lnTo>
                    <a:pt x="1965" y="13"/>
                  </a:lnTo>
                  <a:lnTo>
                    <a:pt x="1965" y="3"/>
                  </a:lnTo>
                  <a:lnTo>
                    <a:pt x="1965" y="0"/>
                  </a:lnTo>
                  <a:lnTo>
                    <a:pt x="2142" y="0"/>
                  </a:lnTo>
                  <a:lnTo>
                    <a:pt x="2142" y="4"/>
                  </a:lnTo>
                  <a:lnTo>
                    <a:pt x="2141" y="16"/>
                  </a:lnTo>
                  <a:lnTo>
                    <a:pt x="2141" y="34"/>
                  </a:lnTo>
                  <a:lnTo>
                    <a:pt x="2141" y="52"/>
                  </a:lnTo>
                  <a:lnTo>
                    <a:pt x="2139" y="75"/>
                  </a:lnTo>
                  <a:lnTo>
                    <a:pt x="2136" y="102"/>
                  </a:lnTo>
                  <a:lnTo>
                    <a:pt x="2134" y="131"/>
                  </a:lnTo>
                  <a:lnTo>
                    <a:pt x="2127" y="175"/>
                  </a:lnTo>
                  <a:lnTo>
                    <a:pt x="2118" y="225"/>
                  </a:lnTo>
                  <a:lnTo>
                    <a:pt x="2104" y="279"/>
                  </a:lnTo>
                  <a:lnTo>
                    <a:pt x="2087" y="337"/>
                  </a:lnTo>
                  <a:lnTo>
                    <a:pt x="2064" y="398"/>
                  </a:lnTo>
                  <a:lnTo>
                    <a:pt x="2035" y="461"/>
                  </a:lnTo>
                  <a:lnTo>
                    <a:pt x="2001" y="526"/>
                  </a:lnTo>
                  <a:lnTo>
                    <a:pt x="1960" y="592"/>
                  </a:lnTo>
                  <a:lnTo>
                    <a:pt x="1911" y="656"/>
                  </a:lnTo>
                  <a:lnTo>
                    <a:pt x="1871" y="704"/>
                  </a:lnTo>
                  <a:lnTo>
                    <a:pt x="1827" y="750"/>
                  </a:lnTo>
                  <a:lnTo>
                    <a:pt x="1778" y="794"/>
                  </a:lnTo>
                  <a:lnTo>
                    <a:pt x="1727" y="836"/>
                  </a:lnTo>
                  <a:lnTo>
                    <a:pt x="1672" y="875"/>
                  </a:lnTo>
                  <a:lnTo>
                    <a:pt x="1613" y="912"/>
                  </a:lnTo>
                  <a:lnTo>
                    <a:pt x="1583" y="928"/>
                  </a:lnTo>
                  <a:lnTo>
                    <a:pt x="1552" y="944"/>
                  </a:lnTo>
                  <a:lnTo>
                    <a:pt x="1520" y="959"/>
                  </a:lnTo>
                  <a:lnTo>
                    <a:pt x="1488" y="973"/>
                  </a:lnTo>
                  <a:lnTo>
                    <a:pt x="1455" y="985"/>
                  </a:lnTo>
                  <a:lnTo>
                    <a:pt x="1422" y="997"/>
                  </a:lnTo>
                  <a:lnTo>
                    <a:pt x="1404" y="1003"/>
                  </a:lnTo>
                  <a:lnTo>
                    <a:pt x="1388" y="1008"/>
                  </a:lnTo>
                  <a:lnTo>
                    <a:pt x="1354" y="1018"/>
                  </a:lnTo>
                  <a:lnTo>
                    <a:pt x="1318" y="1026"/>
                  </a:lnTo>
                  <a:lnTo>
                    <a:pt x="1301" y="1030"/>
                  </a:lnTo>
                  <a:lnTo>
                    <a:pt x="1284" y="1033"/>
                  </a:lnTo>
                  <a:lnTo>
                    <a:pt x="1248" y="1039"/>
                  </a:lnTo>
                  <a:lnTo>
                    <a:pt x="1213" y="1044"/>
                  </a:lnTo>
                  <a:lnTo>
                    <a:pt x="1177" y="1047"/>
                  </a:lnTo>
                  <a:lnTo>
                    <a:pt x="1142" y="1050"/>
                  </a:lnTo>
                  <a:lnTo>
                    <a:pt x="1106" y="1051"/>
                  </a:lnTo>
                  <a:lnTo>
                    <a:pt x="1070" y="1050"/>
                  </a:lnTo>
                  <a:lnTo>
                    <a:pt x="999" y="1046"/>
                  </a:lnTo>
                  <a:lnTo>
                    <a:pt x="929" y="1038"/>
                  </a:lnTo>
                  <a:lnTo>
                    <a:pt x="859" y="1024"/>
                  </a:lnTo>
                  <a:lnTo>
                    <a:pt x="793" y="1007"/>
                  </a:lnTo>
                  <a:lnTo>
                    <a:pt x="727" y="985"/>
                  </a:lnTo>
                  <a:lnTo>
                    <a:pt x="664" y="960"/>
                  </a:lnTo>
                  <a:lnTo>
                    <a:pt x="635" y="946"/>
                  </a:lnTo>
                  <a:lnTo>
                    <a:pt x="605" y="932"/>
                  </a:lnTo>
                  <a:lnTo>
                    <a:pt x="590" y="924"/>
                  </a:lnTo>
                  <a:lnTo>
                    <a:pt x="576" y="915"/>
                  </a:lnTo>
                  <a:lnTo>
                    <a:pt x="547" y="899"/>
                  </a:lnTo>
                  <a:lnTo>
                    <a:pt x="495" y="864"/>
                  </a:lnTo>
                  <a:lnTo>
                    <a:pt x="444" y="827"/>
                  </a:lnTo>
                  <a:lnTo>
                    <a:pt x="383" y="775"/>
                  </a:lnTo>
                  <a:lnTo>
                    <a:pt x="327" y="722"/>
                  </a:lnTo>
                  <a:lnTo>
                    <a:pt x="279" y="666"/>
                  </a:lnTo>
                  <a:lnTo>
                    <a:pt x="236" y="610"/>
                  </a:lnTo>
                  <a:lnTo>
                    <a:pt x="201" y="556"/>
                  </a:lnTo>
                  <a:lnTo>
                    <a:pt x="170" y="505"/>
                  </a:lnTo>
                  <a:lnTo>
                    <a:pt x="158" y="483"/>
                  </a:lnTo>
                  <a:lnTo>
                    <a:pt x="149" y="464"/>
                  </a:lnTo>
                  <a:lnTo>
                    <a:pt x="147" y="459"/>
                  </a:lnTo>
                  <a:lnTo>
                    <a:pt x="145" y="454"/>
                  </a:lnTo>
                  <a:lnTo>
                    <a:pt x="142" y="451"/>
                  </a:lnTo>
                  <a:lnTo>
                    <a:pt x="141" y="448"/>
                  </a:lnTo>
                  <a:lnTo>
                    <a:pt x="141" y="447"/>
                  </a:lnTo>
                  <a:lnTo>
                    <a:pt x="140" y="446"/>
                  </a:lnTo>
                  <a:lnTo>
                    <a:pt x="0" y="513"/>
                  </a:lnTo>
                  <a:lnTo>
                    <a:pt x="2" y="430"/>
                  </a:lnTo>
                  <a:lnTo>
                    <a:pt x="10" y="350"/>
                  </a:lnTo>
                  <a:lnTo>
                    <a:pt x="24" y="273"/>
                  </a:lnTo>
                  <a:lnTo>
                    <a:pt x="44" y="199"/>
                  </a:lnTo>
                  <a:lnTo>
                    <a:pt x="68" y="129"/>
                  </a:lnTo>
                  <a:lnTo>
                    <a:pt x="96" y="63"/>
                  </a:lnTo>
                  <a:lnTo>
                    <a:pt x="13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29" name="Freeform 13"/>
            <p:cNvSpPr>
              <a:spLocks noEditPoints="1"/>
            </p:cNvSpPr>
            <p:nvPr/>
          </p:nvSpPr>
          <p:spPr bwMode="auto">
            <a:xfrm>
              <a:off x="1023" y="1717"/>
              <a:ext cx="1087" cy="548"/>
            </a:xfrm>
            <a:custGeom>
              <a:avLst/>
              <a:gdLst>
                <a:gd name="T0" fmla="*/ 734 w 2174"/>
                <a:gd name="T1" fmla="*/ 803 h 1096"/>
                <a:gd name="T2" fmla="*/ 179 w 2174"/>
                <a:gd name="T3" fmla="*/ 486 h 1096"/>
                <a:gd name="T4" fmla="*/ 1994 w 2174"/>
                <a:gd name="T5" fmla="*/ 96 h 1096"/>
                <a:gd name="T6" fmla="*/ 1973 w 2174"/>
                <a:gd name="T7" fmla="*/ 234 h 1096"/>
                <a:gd name="T8" fmla="*/ 1862 w 2174"/>
                <a:gd name="T9" fmla="*/ 501 h 1096"/>
                <a:gd name="T10" fmla="*/ 1645 w 2174"/>
                <a:gd name="T11" fmla="*/ 739 h 1096"/>
                <a:gd name="T12" fmla="*/ 1332 w 2174"/>
                <a:gd name="T13" fmla="*/ 892 h 1096"/>
                <a:gd name="T14" fmla="*/ 1165 w 2174"/>
                <a:gd name="T15" fmla="*/ 918 h 1096"/>
                <a:gd name="T16" fmla="*/ 969 w 2174"/>
                <a:gd name="T17" fmla="*/ 909 h 1096"/>
                <a:gd name="T18" fmla="*/ 733 w 2174"/>
                <a:gd name="T19" fmla="*/ 838 h 1096"/>
                <a:gd name="T20" fmla="*/ 671 w 2174"/>
                <a:gd name="T21" fmla="*/ 805 h 1096"/>
                <a:gd name="T22" fmla="*/ 560 w 2174"/>
                <a:gd name="T23" fmla="*/ 731 h 1096"/>
                <a:gd name="T24" fmla="*/ 366 w 2174"/>
                <a:gd name="T25" fmla="*/ 522 h 1096"/>
                <a:gd name="T26" fmla="*/ 310 w 2174"/>
                <a:gd name="T27" fmla="*/ 423 h 1096"/>
                <a:gd name="T28" fmla="*/ 423 w 2174"/>
                <a:gd name="T29" fmla="*/ 334 h 1096"/>
                <a:gd name="T30" fmla="*/ 201 w 2174"/>
                <a:gd name="T31" fmla="*/ 140 h 1096"/>
                <a:gd name="T32" fmla="*/ 64 w 2174"/>
                <a:gd name="T33" fmla="*/ 272 h 1096"/>
                <a:gd name="T34" fmla="*/ 32 w 2174"/>
                <a:gd name="T35" fmla="*/ 517 h 1096"/>
                <a:gd name="T36" fmla="*/ 179 w 2174"/>
                <a:gd name="T37" fmla="*/ 488 h 1096"/>
                <a:gd name="T38" fmla="*/ 274 w 2174"/>
                <a:gd name="T39" fmla="*/ 644 h 1096"/>
                <a:gd name="T40" fmla="*/ 496 w 2174"/>
                <a:gd name="T41" fmla="*/ 865 h 1096"/>
                <a:gd name="T42" fmla="*/ 614 w 2174"/>
                <a:gd name="T43" fmla="*/ 941 h 1096"/>
                <a:gd name="T44" fmla="*/ 749 w 2174"/>
                <a:gd name="T45" fmla="*/ 1002 h 1096"/>
                <a:gd name="T46" fmla="*/ 1086 w 2174"/>
                <a:gd name="T47" fmla="*/ 1065 h 1096"/>
                <a:gd name="T48" fmla="*/ 1262 w 2174"/>
                <a:gd name="T49" fmla="*/ 1054 h 1096"/>
                <a:gd name="T50" fmla="*/ 1331 w 2174"/>
                <a:gd name="T51" fmla="*/ 1041 h 1096"/>
                <a:gd name="T52" fmla="*/ 1448 w 2174"/>
                <a:gd name="T53" fmla="*/ 1007 h 1096"/>
                <a:gd name="T54" fmla="*/ 1561 w 2174"/>
                <a:gd name="T55" fmla="*/ 960 h 1096"/>
                <a:gd name="T56" fmla="*/ 1784 w 2174"/>
                <a:gd name="T57" fmla="*/ 814 h 1096"/>
                <a:gd name="T58" fmla="*/ 1983 w 2174"/>
                <a:gd name="T59" fmla="*/ 583 h 1096"/>
                <a:gd name="T60" fmla="*/ 2116 w 2174"/>
                <a:gd name="T61" fmla="*/ 262 h 1096"/>
                <a:gd name="T62" fmla="*/ 2141 w 2174"/>
                <a:gd name="T63" fmla="*/ 94 h 1096"/>
                <a:gd name="T64" fmla="*/ 192 w 2174"/>
                <a:gd name="T65" fmla="*/ 74 h 1096"/>
                <a:gd name="T66" fmla="*/ 464 w 2174"/>
                <a:gd name="T67" fmla="*/ 321 h 1096"/>
                <a:gd name="T68" fmla="*/ 355 w 2174"/>
                <a:gd name="T69" fmla="*/ 443 h 1096"/>
                <a:gd name="T70" fmla="*/ 505 w 2174"/>
                <a:gd name="T71" fmla="*/ 641 h 1096"/>
                <a:gd name="T72" fmla="*/ 687 w 2174"/>
                <a:gd name="T73" fmla="*/ 779 h 1096"/>
                <a:gd name="T74" fmla="*/ 749 w 2174"/>
                <a:gd name="T75" fmla="*/ 810 h 1096"/>
                <a:gd name="T76" fmla="*/ 1030 w 2174"/>
                <a:gd name="T77" fmla="*/ 886 h 1096"/>
                <a:gd name="T78" fmla="*/ 1150 w 2174"/>
                <a:gd name="T79" fmla="*/ 888 h 1096"/>
                <a:gd name="T80" fmla="*/ 1262 w 2174"/>
                <a:gd name="T81" fmla="*/ 875 h 1096"/>
                <a:gd name="T82" fmla="*/ 1584 w 2174"/>
                <a:gd name="T83" fmla="*/ 745 h 1096"/>
                <a:gd name="T84" fmla="*/ 1833 w 2174"/>
                <a:gd name="T85" fmla="*/ 489 h 1096"/>
                <a:gd name="T86" fmla="*/ 1937 w 2174"/>
                <a:gd name="T87" fmla="*/ 258 h 1096"/>
                <a:gd name="T88" fmla="*/ 1962 w 2174"/>
                <a:gd name="T89" fmla="*/ 115 h 1096"/>
                <a:gd name="T90" fmla="*/ 2174 w 2174"/>
                <a:gd name="T91" fmla="*/ 15 h 1096"/>
                <a:gd name="T92" fmla="*/ 2171 w 2174"/>
                <a:gd name="T93" fmla="*/ 107 h 1096"/>
                <a:gd name="T94" fmla="*/ 2135 w 2174"/>
                <a:gd name="T95" fmla="*/ 313 h 1096"/>
                <a:gd name="T96" fmla="*/ 1978 w 2174"/>
                <a:gd name="T97" fmla="*/ 644 h 1096"/>
                <a:gd name="T98" fmla="*/ 1699 w 2174"/>
                <a:gd name="T99" fmla="*/ 917 h 1096"/>
                <a:gd name="T100" fmla="*/ 1559 w 2174"/>
                <a:gd name="T101" fmla="*/ 996 h 1096"/>
                <a:gd name="T102" fmla="*/ 1478 w 2174"/>
                <a:gd name="T103" fmla="*/ 1030 h 1096"/>
                <a:gd name="T104" fmla="*/ 1374 w 2174"/>
                <a:gd name="T105" fmla="*/ 1063 h 1096"/>
                <a:gd name="T106" fmla="*/ 1303 w 2174"/>
                <a:gd name="T107" fmla="*/ 1077 h 1096"/>
                <a:gd name="T108" fmla="*/ 1195 w 2174"/>
                <a:gd name="T109" fmla="*/ 1092 h 1096"/>
                <a:gd name="T110" fmla="*/ 1015 w 2174"/>
                <a:gd name="T111" fmla="*/ 1092 h 1096"/>
                <a:gd name="T112" fmla="*/ 675 w 2174"/>
                <a:gd name="T113" fmla="*/ 1004 h 1096"/>
                <a:gd name="T114" fmla="*/ 599 w 2174"/>
                <a:gd name="T115" fmla="*/ 967 h 1096"/>
                <a:gd name="T116" fmla="*/ 555 w 2174"/>
                <a:gd name="T117" fmla="*/ 942 h 1096"/>
                <a:gd name="T118" fmla="*/ 320 w 2174"/>
                <a:gd name="T119" fmla="*/ 748 h 1096"/>
                <a:gd name="T120" fmla="*/ 171 w 2174"/>
                <a:gd name="T121" fmla="*/ 538 h 1096"/>
                <a:gd name="T122" fmla="*/ 0 w 2174"/>
                <a:gd name="T123" fmla="*/ 567 h 1096"/>
                <a:gd name="T124" fmla="*/ 21 w 2174"/>
                <a:gd name="T125" fmla="*/ 326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4" h="1096">
                  <a:moveTo>
                    <a:pt x="615" y="976"/>
                  </a:moveTo>
                  <a:lnTo>
                    <a:pt x="620" y="979"/>
                  </a:lnTo>
                  <a:lnTo>
                    <a:pt x="622" y="980"/>
                  </a:lnTo>
                  <a:lnTo>
                    <a:pt x="615" y="976"/>
                  </a:lnTo>
                  <a:close/>
                  <a:moveTo>
                    <a:pt x="718" y="794"/>
                  </a:moveTo>
                  <a:lnTo>
                    <a:pt x="722" y="796"/>
                  </a:lnTo>
                  <a:lnTo>
                    <a:pt x="734" y="803"/>
                  </a:lnTo>
                  <a:lnTo>
                    <a:pt x="718" y="794"/>
                  </a:lnTo>
                  <a:close/>
                  <a:moveTo>
                    <a:pt x="710" y="791"/>
                  </a:moveTo>
                  <a:lnTo>
                    <a:pt x="718" y="794"/>
                  </a:lnTo>
                  <a:lnTo>
                    <a:pt x="716" y="794"/>
                  </a:lnTo>
                  <a:lnTo>
                    <a:pt x="710" y="791"/>
                  </a:lnTo>
                  <a:close/>
                  <a:moveTo>
                    <a:pt x="173" y="477"/>
                  </a:moveTo>
                  <a:lnTo>
                    <a:pt x="179" y="486"/>
                  </a:lnTo>
                  <a:lnTo>
                    <a:pt x="176" y="481"/>
                  </a:lnTo>
                  <a:lnTo>
                    <a:pt x="173" y="477"/>
                  </a:lnTo>
                  <a:close/>
                  <a:moveTo>
                    <a:pt x="1996" y="46"/>
                  </a:moveTo>
                  <a:lnTo>
                    <a:pt x="1996" y="74"/>
                  </a:lnTo>
                  <a:lnTo>
                    <a:pt x="1995" y="84"/>
                  </a:lnTo>
                  <a:lnTo>
                    <a:pt x="1995" y="93"/>
                  </a:lnTo>
                  <a:lnTo>
                    <a:pt x="1994" y="96"/>
                  </a:lnTo>
                  <a:lnTo>
                    <a:pt x="1995" y="94"/>
                  </a:lnTo>
                  <a:lnTo>
                    <a:pt x="1993" y="115"/>
                  </a:lnTo>
                  <a:lnTo>
                    <a:pt x="1989" y="141"/>
                  </a:lnTo>
                  <a:lnTo>
                    <a:pt x="1987" y="166"/>
                  </a:lnTo>
                  <a:lnTo>
                    <a:pt x="1981" y="196"/>
                  </a:lnTo>
                  <a:lnTo>
                    <a:pt x="1980" y="202"/>
                  </a:lnTo>
                  <a:lnTo>
                    <a:pt x="1973" y="234"/>
                  </a:lnTo>
                  <a:lnTo>
                    <a:pt x="1965" y="266"/>
                  </a:lnTo>
                  <a:lnTo>
                    <a:pt x="1954" y="304"/>
                  </a:lnTo>
                  <a:lnTo>
                    <a:pt x="1941" y="342"/>
                  </a:lnTo>
                  <a:lnTo>
                    <a:pt x="1926" y="381"/>
                  </a:lnTo>
                  <a:lnTo>
                    <a:pt x="1907" y="421"/>
                  </a:lnTo>
                  <a:lnTo>
                    <a:pt x="1886" y="461"/>
                  </a:lnTo>
                  <a:lnTo>
                    <a:pt x="1862" y="501"/>
                  </a:lnTo>
                  <a:lnTo>
                    <a:pt x="1859" y="506"/>
                  </a:lnTo>
                  <a:lnTo>
                    <a:pt x="1831" y="547"/>
                  </a:lnTo>
                  <a:lnTo>
                    <a:pt x="1802" y="586"/>
                  </a:lnTo>
                  <a:lnTo>
                    <a:pt x="1767" y="626"/>
                  </a:lnTo>
                  <a:lnTo>
                    <a:pt x="1730" y="665"/>
                  </a:lnTo>
                  <a:lnTo>
                    <a:pt x="1690" y="702"/>
                  </a:lnTo>
                  <a:lnTo>
                    <a:pt x="1645" y="739"/>
                  </a:lnTo>
                  <a:lnTo>
                    <a:pt x="1602" y="770"/>
                  </a:lnTo>
                  <a:lnTo>
                    <a:pt x="1597" y="773"/>
                  </a:lnTo>
                  <a:lnTo>
                    <a:pt x="1548" y="803"/>
                  </a:lnTo>
                  <a:lnTo>
                    <a:pt x="1497" y="830"/>
                  </a:lnTo>
                  <a:lnTo>
                    <a:pt x="1444" y="854"/>
                  </a:lnTo>
                  <a:lnTo>
                    <a:pt x="1388" y="874"/>
                  </a:lnTo>
                  <a:lnTo>
                    <a:pt x="1332" y="892"/>
                  </a:lnTo>
                  <a:lnTo>
                    <a:pt x="1274" y="904"/>
                  </a:lnTo>
                  <a:lnTo>
                    <a:pt x="1268" y="905"/>
                  </a:lnTo>
                  <a:lnTo>
                    <a:pt x="1210" y="913"/>
                  </a:lnTo>
                  <a:lnTo>
                    <a:pt x="1194" y="916"/>
                  </a:lnTo>
                  <a:lnTo>
                    <a:pt x="1179" y="917"/>
                  </a:lnTo>
                  <a:lnTo>
                    <a:pt x="1179" y="916"/>
                  </a:lnTo>
                  <a:lnTo>
                    <a:pt x="1165" y="918"/>
                  </a:lnTo>
                  <a:lnTo>
                    <a:pt x="1150" y="919"/>
                  </a:lnTo>
                  <a:lnTo>
                    <a:pt x="1120" y="919"/>
                  </a:lnTo>
                  <a:lnTo>
                    <a:pt x="1105" y="920"/>
                  </a:lnTo>
                  <a:lnTo>
                    <a:pt x="1090" y="920"/>
                  </a:lnTo>
                  <a:lnTo>
                    <a:pt x="1060" y="919"/>
                  </a:lnTo>
                  <a:lnTo>
                    <a:pt x="1030" y="917"/>
                  </a:lnTo>
                  <a:lnTo>
                    <a:pt x="969" y="909"/>
                  </a:lnTo>
                  <a:lnTo>
                    <a:pt x="914" y="898"/>
                  </a:lnTo>
                  <a:lnTo>
                    <a:pt x="909" y="897"/>
                  </a:lnTo>
                  <a:lnTo>
                    <a:pt x="852" y="882"/>
                  </a:lnTo>
                  <a:lnTo>
                    <a:pt x="799" y="864"/>
                  </a:lnTo>
                  <a:lnTo>
                    <a:pt x="747" y="842"/>
                  </a:lnTo>
                  <a:lnTo>
                    <a:pt x="747" y="843"/>
                  </a:lnTo>
                  <a:lnTo>
                    <a:pt x="733" y="838"/>
                  </a:lnTo>
                  <a:lnTo>
                    <a:pt x="722" y="832"/>
                  </a:lnTo>
                  <a:lnTo>
                    <a:pt x="722" y="832"/>
                  </a:lnTo>
                  <a:lnTo>
                    <a:pt x="709" y="825"/>
                  </a:lnTo>
                  <a:lnTo>
                    <a:pt x="684" y="812"/>
                  </a:lnTo>
                  <a:lnTo>
                    <a:pt x="683" y="812"/>
                  </a:lnTo>
                  <a:lnTo>
                    <a:pt x="671" y="805"/>
                  </a:lnTo>
                  <a:lnTo>
                    <a:pt x="671" y="805"/>
                  </a:lnTo>
                  <a:lnTo>
                    <a:pt x="648" y="792"/>
                  </a:lnTo>
                  <a:lnTo>
                    <a:pt x="643" y="788"/>
                  </a:lnTo>
                  <a:lnTo>
                    <a:pt x="647" y="792"/>
                  </a:lnTo>
                  <a:lnTo>
                    <a:pt x="605" y="764"/>
                  </a:lnTo>
                  <a:lnTo>
                    <a:pt x="600" y="761"/>
                  </a:lnTo>
                  <a:lnTo>
                    <a:pt x="578" y="745"/>
                  </a:lnTo>
                  <a:lnTo>
                    <a:pt x="560" y="731"/>
                  </a:lnTo>
                  <a:lnTo>
                    <a:pt x="520" y="696"/>
                  </a:lnTo>
                  <a:lnTo>
                    <a:pt x="483" y="663"/>
                  </a:lnTo>
                  <a:lnTo>
                    <a:pt x="451" y="629"/>
                  </a:lnTo>
                  <a:lnTo>
                    <a:pt x="420" y="594"/>
                  </a:lnTo>
                  <a:lnTo>
                    <a:pt x="394" y="561"/>
                  </a:lnTo>
                  <a:lnTo>
                    <a:pt x="369" y="527"/>
                  </a:lnTo>
                  <a:lnTo>
                    <a:pt x="366" y="522"/>
                  </a:lnTo>
                  <a:lnTo>
                    <a:pt x="345" y="489"/>
                  </a:lnTo>
                  <a:lnTo>
                    <a:pt x="328" y="458"/>
                  </a:lnTo>
                  <a:lnTo>
                    <a:pt x="325" y="452"/>
                  </a:lnTo>
                  <a:lnTo>
                    <a:pt x="326" y="457"/>
                  </a:lnTo>
                  <a:lnTo>
                    <a:pt x="321" y="446"/>
                  </a:lnTo>
                  <a:lnTo>
                    <a:pt x="317" y="438"/>
                  </a:lnTo>
                  <a:lnTo>
                    <a:pt x="310" y="423"/>
                  </a:lnTo>
                  <a:lnTo>
                    <a:pt x="304" y="412"/>
                  </a:lnTo>
                  <a:lnTo>
                    <a:pt x="303" y="408"/>
                  </a:lnTo>
                  <a:lnTo>
                    <a:pt x="302" y="403"/>
                  </a:lnTo>
                  <a:lnTo>
                    <a:pt x="302" y="404"/>
                  </a:lnTo>
                  <a:lnTo>
                    <a:pt x="299" y="392"/>
                  </a:lnTo>
                  <a:lnTo>
                    <a:pt x="310" y="388"/>
                  </a:lnTo>
                  <a:lnTo>
                    <a:pt x="423" y="334"/>
                  </a:lnTo>
                  <a:lnTo>
                    <a:pt x="406" y="325"/>
                  </a:lnTo>
                  <a:lnTo>
                    <a:pt x="364" y="296"/>
                  </a:lnTo>
                  <a:lnTo>
                    <a:pt x="359" y="293"/>
                  </a:lnTo>
                  <a:lnTo>
                    <a:pt x="317" y="260"/>
                  </a:lnTo>
                  <a:lnTo>
                    <a:pt x="277" y="224"/>
                  </a:lnTo>
                  <a:lnTo>
                    <a:pt x="238" y="183"/>
                  </a:lnTo>
                  <a:lnTo>
                    <a:pt x="201" y="140"/>
                  </a:lnTo>
                  <a:lnTo>
                    <a:pt x="166" y="92"/>
                  </a:lnTo>
                  <a:lnTo>
                    <a:pt x="163" y="87"/>
                  </a:lnTo>
                  <a:lnTo>
                    <a:pt x="147" y="61"/>
                  </a:lnTo>
                  <a:lnTo>
                    <a:pt x="131" y="91"/>
                  </a:lnTo>
                  <a:lnTo>
                    <a:pt x="106" y="148"/>
                  </a:lnTo>
                  <a:lnTo>
                    <a:pt x="83" y="209"/>
                  </a:lnTo>
                  <a:lnTo>
                    <a:pt x="64" y="272"/>
                  </a:lnTo>
                  <a:lnTo>
                    <a:pt x="49" y="338"/>
                  </a:lnTo>
                  <a:lnTo>
                    <a:pt x="49" y="338"/>
                  </a:lnTo>
                  <a:lnTo>
                    <a:pt x="39" y="400"/>
                  </a:lnTo>
                  <a:lnTo>
                    <a:pt x="36" y="435"/>
                  </a:lnTo>
                  <a:lnTo>
                    <a:pt x="33" y="470"/>
                  </a:lnTo>
                  <a:lnTo>
                    <a:pt x="32" y="506"/>
                  </a:lnTo>
                  <a:lnTo>
                    <a:pt x="32" y="517"/>
                  </a:lnTo>
                  <a:lnTo>
                    <a:pt x="149" y="462"/>
                  </a:lnTo>
                  <a:lnTo>
                    <a:pt x="163" y="455"/>
                  </a:lnTo>
                  <a:lnTo>
                    <a:pt x="172" y="474"/>
                  </a:lnTo>
                  <a:lnTo>
                    <a:pt x="171" y="472"/>
                  </a:lnTo>
                  <a:lnTo>
                    <a:pt x="173" y="477"/>
                  </a:lnTo>
                  <a:lnTo>
                    <a:pt x="169" y="468"/>
                  </a:lnTo>
                  <a:lnTo>
                    <a:pt x="179" y="488"/>
                  </a:lnTo>
                  <a:lnTo>
                    <a:pt x="184" y="497"/>
                  </a:lnTo>
                  <a:lnTo>
                    <a:pt x="189" y="506"/>
                  </a:lnTo>
                  <a:lnTo>
                    <a:pt x="200" y="528"/>
                  </a:lnTo>
                  <a:lnTo>
                    <a:pt x="223" y="567"/>
                  </a:lnTo>
                  <a:lnTo>
                    <a:pt x="248" y="607"/>
                  </a:lnTo>
                  <a:lnTo>
                    <a:pt x="248" y="607"/>
                  </a:lnTo>
                  <a:lnTo>
                    <a:pt x="274" y="644"/>
                  </a:lnTo>
                  <a:lnTo>
                    <a:pt x="307" y="687"/>
                  </a:lnTo>
                  <a:lnTo>
                    <a:pt x="306" y="687"/>
                  </a:lnTo>
                  <a:lnTo>
                    <a:pt x="342" y="726"/>
                  </a:lnTo>
                  <a:lnTo>
                    <a:pt x="382" y="768"/>
                  </a:lnTo>
                  <a:lnTo>
                    <a:pt x="425" y="808"/>
                  </a:lnTo>
                  <a:lnTo>
                    <a:pt x="470" y="846"/>
                  </a:lnTo>
                  <a:lnTo>
                    <a:pt x="496" y="865"/>
                  </a:lnTo>
                  <a:lnTo>
                    <a:pt x="516" y="880"/>
                  </a:lnTo>
                  <a:lnTo>
                    <a:pt x="516" y="880"/>
                  </a:lnTo>
                  <a:lnTo>
                    <a:pt x="570" y="916"/>
                  </a:lnTo>
                  <a:lnTo>
                    <a:pt x="570" y="916"/>
                  </a:lnTo>
                  <a:lnTo>
                    <a:pt x="584" y="923"/>
                  </a:lnTo>
                  <a:lnTo>
                    <a:pt x="600" y="933"/>
                  </a:lnTo>
                  <a:lnTo>
                    <a:pt x="614" y="941"/>
                  </a:lnTo>
                  <a:lnTo>
                    <a:pt x="628" y="948"/>
                  </a:lnTo>
                  <a:lnTo>
                    <a:pt x="628" y="948"/>
                  </a:lnTo>
                  <a:lnTo>
                    <a:pt x="643" y="955"/>
                  </a:lnTo>
                  <a:lnTo>
                    <a:pt x="657" y="963"/>
                  </a:lnTo>
                  <a:lnTo>
                    <a:pt x="657" y="963"/>
                  </a:lnTo>
                  <a:lnTo>
                    <a:pt x="687" y="976"/>
                  </a:lnTo>
                  <a:lnTo>
                    <a:pt x="749" y="1002"/>
                  </a:lnTo>
                  <a:lnTo>
                    <a:pt x="815" y="1024"/>
                  </a:lnTo>
                  <a:lnTo>
                    <a:pt x="881" y="1041"/>
                  </a:lnTo>
                  <a:lnTo>
                    <a:pt x="948" y="1053"/>
                  </a:lnTo>
                  <a:lnTo>
                    <a:pt x="980" y="1058"/>
                  </a:lnTo>
                  <a:lnTo>
                    <a:pt x="1015" y="1061"/>
                  </a:lnTo>
                  <a:lnTo>
                    <a:pt x="1051" y="1064"/>
                  </a:lnTo>
                  <a:lnTo>
                    <a:pt x="1086" y="1065"/>
                  </a:lnTo>
                  <a:lnTo>
                    <a:pt x="1156" y="1065"/>
                  </a:lnTo>
                  <a:lnTo>
                    <a:pt x="1176" y="1063"/>
                  </a:lnTo>
                  <a:lnTo>
                    <a:pt x="1192" y="1063"/>
                  </a:lnTo>
                  <a:lnTo>
                    <a:pt x="1212" y="1060"/>
                  </a:lnTo>
                  <a:lnTo>
                    <a:pt x="1228" y="1059"/>
                  </a:lnTo>
                  <a:lnTo>
                    <a:pt x="1262" y="1054"/>
                  </a:lnTo>
                  <a:lnTo>
                    <a:pt x="1262" y="1054"/>
                  </a:lnTo>
                  <a:lnTo>
                    <a:pt x="1283" y="1051"/>
                  </a:lnTo>
                  <a:lnTo>
                    <a:pt x="1298" y="1048"/>
                  </a:lnTo>
                  <a:lnTo>
                    <a:pt x="1299" y="1048"/>
                  </a:lnTo>
                  <a:lnTo>
                    <a:pt x="1314" y="1045"/>
                  </a:lnTo>
                  <a:lnTo>
                    <a:pt x="1319" y="1043"/>
                  </a:lnTo>
                  <a:lnTo>
                    <a:pt x="1326" y="1042"/>
                  </a:lnTo>
                  <a:lnTo>
                    <a:pt x="1331" y="1041"/>
                  </a:lnTo>
                  <a:lnTo>
                    <a:pt x="1331" y="1041"/>
                  </a:lnTo>
                  <a:lnTo>
                    <a:pt x="1366" y="1033"/>
                  </a:lnTo>
                  <a:lnTo>
                    <a:pt x="1401" y="1024"/>
                  </a:lnTo>
                  <a:lnTo>
                    <a:pt x="1401" y="1025"/>
                  </a:lnTo>
                  <a:lnTo>
                    <a:pt x="1416" y="1019"/>
                  </a:lnTo>
                  <a:lnTo>
                    <a:pt x="1433" y="1013"/>
                  </a:lnTo>
                  <a:lnTo>
                    <a:pt x="1448" y="1007"/>
                  </a:lnTo>
                  <a:lnTo>
                    <a:pt x="1466" y="1002"/>
                  </a:lnTo>
                  <a:lnTo>
                    <a:pt x="1481" y="995"/>
                  </a:lnTo>
                  <a:lnTo>
                    <a:pt x="1498" y="989"/>
                  </a:lnTo>
                  <a:lnTo>
                    <a:pt x="1530" y="975"/>
                  </a:lnTo>
                  <a:lnTo>
                    <a:pt x="1547" y="967"/>
                  </a:lnTo>
                  <a:lnTo>
                    <a:pt x="1551" y="965"/>
                  </a:lnTo>
                  <a:lnTo>
                    <a:pt x="1561" y="960"/>
                  </a:lnTo>
                  <a:lnTo>
                    <a:pt x="1592" y="944"/>
                  </a:lnTo>
                  <a:lnTo>
                    <a:pt x="1622" y="929"/>
                  </a:lnTo>
                  <a:lnTo>
                    <a:pt x="1652" y="910"/>
                  </a:lnTo>
                  <a:lnTo>
                    <a:pt x="1682" y="892"/>
                  </a:lnTo>
                  <a:lnTo>
                    <a:pt x="1682" y="892"/>
                  </a:lnTo>
                  <a:lnTo>
                    <a:pt x="1734" y="855"/>
                  </a:lnTo>
                  <a:lnTo>
                    <a:pt x="1784" y="814"/>
                  </a:lnTo>
                  <a:lnTo>
                    <a:pt x="1832" y="769"/>
                  </a:lnTo>
                  <a:lnTo>
                    <a:pt x="1877" y="723"/>
                  </a:lnTo>
                  <a:lnTo>
                    <a:pt x="1898" y="699"/>
                  </a:lnTo>
                  <a:lnTo>
                    <a:pt x="1916" y="677"/>
                  </a:lnTo>
                  <a:lnTo>
                    <a:pt x="1949" y="631"/>
                  </a:lnTo>
                  <a:lnTo>
                    <a:pt x="1949" y="631"/>
                  </a:lnTo>
                  <a:lnTo>
                    <a:pt x="1983" y="583"/>
                  </a:lnTo>
                  <a:lnTo>
                    <a:pt x="2011" y="533"/>
                  </a:lnTo>
                  <a:lnTo>
                    <a:pt x="2038" y="484"/>
                  </a:lnTo>
                  <a:lnTo>
                    <a:pt x="2058" y="437"/>
                  </a:lnTo>
                  <a:lnTo>
                    <a:pt x="2078" y="390"/>
                  </a:lnTo>
                  <a:lnTo>
                    <a:pt x="2093" y="345"/>
                  </a:lnTo>
                  <a:lnTo>
                    <a:pt x="2106" y="305"/>
                  </a:lnTo>
                  <a:lnTo>
                    <a:pt x="2116" y="262"/>
                  </a:lnTo>
                  <a:lnTo>
                    <a:pt x="2124" y="226"/>
                  </a:lnTo>
                  <a:lnTo>
                    <a:pt x="2135" y="158"/>
                  </a:lnTo>
                  <a:lnTo>
                    <a:pt x="2135" y="158"/>
                  </a:lnTo>
                  <a:lnTo>
                    <a:pt x="2140" y="104"/>
                  </a:lnTo>
                  <a:lnTo>
                    <a:pt x="2137" y="124"/>
                  </a:lnTo>
                  <a:lnTo>
                    <a:pt x="2140" y="103"/>
                  </a:lnTo>
                  <a:lnTo>
                    <a:pt x="2141" y="94"/>
                  </a:lnTo>
                  <a:lnTo>
                    <a:pt x="2142" y="80"/>
                  </a:lnTo>
                  <a:lnTo>
                    <a:pt x="2142" y="46"/>
                  </a:lnTo>
                  <a:lnTo>
                    <a:pt x="1996" y="46"/>
                  </a:lnTo>
                  <a:close/>
                  <a:moveTo>
                    <a:pt x="145" y="0"/>
                  </a:moveTo>
                  <a:lnTo>
                    <a:pt x="159" y="23"/>
                  </a:lnTo>
                  <a:lnTo>
                    <a:pt x="192" y="74"/>
                  </a:lnTo>
                  <a:lnTo>
                    <a:pt x="192" y="74"/>
                  </a:lnTo>
                  <a:lnTo>
                    <a:pt x="223" y="118"/>
                  </a:lnTo>
                  <a:lnTo>
                    <a:pt x="259" y="162"/>
                  </a:lnTo>
                  <a:lnTo>
                    <a:pt x="298" y="202"/>
                  </a:lnTo>
                  <a:lnTo>
                    <a:pt x="338" y="239"/>
                  </a:lnTo>
                  <a:lnTo>
                    <a:pt x="376" y="267"/>
                  </a:lnTo>
                  <a:lnTo>
                    <a:pt x="419" y="296"/>
                  </a:lnTo>
                  <a:lnTo>
                    <a:pt x="464" y="321"/>
                  </a:lnTo>
                  <a:lnTo>
                    <a:pt x="490" y="336"/>
                  </a:lnTo>
                  <a:lnTo>
                    <a:pt x="464" y="349"/>
                  </a:lnTo>
                  <a:lnTo>
                    <a:pt x="337" y="408"/>
                  </a:lnTo>
                  <a:lnTo>
                    <a:pt x="337" y="410"/>
                  </a:lnTo>
                  <a:lnTo>
                    <a:pt x="345" y="426"/>
                  </a:lnTo>
                  <a:lnTo>
                    <a:pt x="350" y="434"/>
                  </a:lnTo>
                  <a:lnTo>
                    <a:pt x="355" y="443"/>
                  </a:lnTo>
                  <a:lnTo>
                    <a:pt x="374" y="476"/>
                  </a:lnTo>
                  <a:lnTo>
                    <a:pt x="395" y="509"/>
                  </a:lnTo>
                  <a:lnTo>
                    <a:pt x="395" y="509"/>
                  </a:lnTo>
                  <a:lnTo>
                    <a:pt x="415" y="539"/>
                  </a:lnTo>
                  <a:lnTo>
                    <a:pt x="443" y="575"/>
                  </a:lnTo>
                  <a:lnTo>
                    <a:pt x="473" y="607"/>
                  </a:lnTo>
                  <a:lnTo>
                    <a:pt x="505" y="641"/>
                  </a:lnTo>
                  <a:lnTo>
                    <a:pt x="542" y="675"/>
                  </a:lnTo>
                  <a:lnTo>
                    <a:pt x="579" y="707"/>
                  </a:lnTo>
                  <a:lnTo>
                    <a:pt x="600" y="723"/>
                  </a:lnTo>
                  <a:lnTo>
                    <a:pt x="617" y="735"/>
                  </a:lnTo>
                  <a:lnTo>
                    <a:pt x="617" y="735"/>
                  </a:lnTo>
                  <a:lnTo>
                    <a:pt x="663" y="765"/>
                  </a:lnTo>
                  <a:lnTo>
                    <a:pt x="687" y="779"/>
                  </a:lnTo>
                  <a:lnTo>
                    <a:pt x="698" y="785"/>
                  </a:lnTo>
                  <a:lnTo>
                    <a:pt x="698" y="785"/>
                  </a:lnTo>
                  <a:lnTo>
                    <a:pt x="709" y="791"/>
                  </a:lnTo>
                  <a:lnTo>
                    <a:pt x="716" y="794"/>
                  </a:lnTo>
                  <a:lnTo>
                    <a:pt x="735" y="804"/>
                  </a:lnTo>
                  <a:lnTo>
                    <a:pt x="746" y="809"/>
                  </a:lnTo>
                  <a:lnTo>
                    <a:pt x="749" y="810"/>
                  </a:lnTo>
                  <a:lnTo>
                    <a:pt x="760" y="815"/>
                  </a:lnTo>
                  <a:lnTo>
                    <a:pt x="811" y="835"/>
                  </a:lnTo>
                  <a:lnTo>
                    <a:pt x="865" y="854"/>
                  </a:lnTo>
                  <a:lnTo>
                    <a:pt x="921" y="869"/>
                  </a:lnTo>
                  <a:lnTo>
                    <a:pt x="921" y="869"/>
                  </a:lnTo>
                  <a:lnTo>
                    <a:pt x="974" y="879"/>
                  </a:lnTo>
                  <a:lnTo>
                    <a:pt x="1030" y="886"/>
                  </a:lnTo>
                  <a:lnTo>
                    <a:pt x="1060" y="888"/>
                  </a:lnTo>
                  <a:lnTo>
                    <a:pt x="1090" y="889"/>
                  </a:lnTo>
                  <a:lnTo>
                    <a:pt x="1089" y="888"/>
                  </a:lnTo>
                  <a:lnTo>
                    <a:pt x="1091" y="889"/>
                  </a:lnTo>
                  <a:lnTo>
                    <a:pt x="1105" y="889"/>
                  </a:lnTo>
                  <a:lnTo>
                    <a:pt x="1120" y="888"/>
                  </a:lnTo>
                  <a:lnTo>
                    <a:pt x="1150" y="888"/>
                  </a:lnTo>
                  <a:lnTo>
                    <a:pt x="1165" y="887"/>
                  </a:lnTo>
                  <a:lnTo>
                    <a:pt x="1178" y="886"/>
                  </a:lnTo>
                  <a:lnTo>
                    <a:pt x="1187" y="885"/>
                  </a:lnTo>
                  <a:lnTo>
                    <a:pt x="1179" y="886"/>
                  </a:lnTo>
                  <a:lnTo>
                    <a:pt x="1194" y="885"/>
                  </a:lnTo>
                  <a:lnTo>
                    <a:pt x="1207" y="884"/>
                  </a:lnTo>
                  <a:lnTo>
                    <a:pt x="1262" y="875"/>
                  </a:lnTo>
                  <a:lnTo>
                    <a:pt x="1319" y="863"/>
                  </a:lnTo>
                  <a:lnTo>
                    <a:pt x="1376" y="846"/>
                  </a:lnTo>
                  <a:lnTo>
                    <a:pt x="1432" y="825"/>
                  </a:lnTo>
                  <a:lnTo>
                    <a:pt x="1485" y="801"/>
                  </a:lnTo>
                  <a:lnTo>
                    <a:pt x="1535" y="774"/>
                  </a:lnTo>
                  <a:lnTo>
                    <a:pt x="1584" y="745"/>
                  </a:lnTo>
                  <a:lnTo>
                    <a:pt x="1584" y="745"/>
                  </a:lnTo>
                  <a:lnTo>
                    <a:pt x="1627" y="715"/>
                  </a:lnTo>
                  <a:lnTo>
                    <a:pt x="1668" y="680"/>
                  </a:lnTo>
                  <a:lnTo>
                    <a:pt x="1708" y="644"/>
                  </a:lnTo>
                  <a:lnTo>
                    <a:pt x="1745" y="605"/>
                  </a:lnTo>
                  <a:lnTo>
                    <a:pt x="1778" y="567"/>
                  </a:lnTo>
                  <a:lnTo>
                    <a:pt x="1809" y="525"/>
                  </a:lnTo>
                  <a:lnTo>
                    <a:pt x="1833" y="489"/>
                  </a:lnTo>
                  <a:lnTo>
                    <a:pt x="1833" y="489"/>
                  </a:lnTo>
                  <a:lnTo>
                    <a:pt x="1857" y="449"/>
                  </a:lnTo>
                  <a:lnTo>
                    <a:pt x="1879" y="407"/>
                  </a:lnTo>
                  <a:lnTo>
                    <a:pt x="1898" y="368"/>
                  </a:lnTo>
                  <a:lnTo>
                    <a:pt x="1913" y="329"/>
                  </a:lnTo>
                  <a:lnTo>
                    <a:pt x="1925" y="291"/>
                  </a:lnTo>
                  <a:lnTo>
                    <a:pt x="1937" y="258"/>
                  </a:lnTo>
                  <a:lnTo>
                    <a:pt x="1945" y="221"/>
                  </a:lnTo>
                  <a:lnTo>
                    <a:pt x="1952" y="189"/>
                  </a:lnTo>
                  <a:lnTo>
                    <a:pt x="1952" y="189"/>
                  </a:lnTo>
                  <a:lnTo>
                    <a:pt x="1956" y="166"/>
                  </a:lnTo>
                  <a:lnTo>
                    <a:pt x="1960" y="138"/>
                  </a:lnTo>
                  <a:lnTo>
                    <a:pt x="1960" y="136"/>
                  </a:lnTo>
                  <a:lnTo>
                    <a:pt x="1962" y="115"/>
                  </a:lnTo>
                  <a:lnTo>
                    <a:pt x="1964" y="92"/>
                  </a:lnTo>
                  <a:lnTo>
                    <a:pt x="1964" y="84"/>
                  </a:lnTo>
                  <a:lnTo>
                    <a:pt x="1965" y="74"/>
                  </a:lnTo>
                  <a:lnTo>
                    <a:pt x="1965" y="38"/>
                  </a:lnTo>
                  <a:lnTo>
                    <a:pt x="1966" y="32"/>
                  </a:lnTo>
                  <a:lnTo>
                    <a:pt x="1966" y="15"/>
                  </a:lnTo>
                  <a:lnTo>
                    <a:pt x="2174" y="15"/>
                  </a:lnTo>
                  <a:lnTo>
                    <a:pt x="2174" y="32"/>
                  </a:lnTo>
                  <a:lnTo>
                    <a:pt x="2173" y="39"/>
                  </a:lnTo>
                  <a:lnTo>
                    <a:pt x="2173" y="79"/>
                  </a:lnTo>
                  <a:lnTo>
                    <a:pt x="2172" y="85"/>
                  </a:lnTo>
                  <a:lnTo>
                    <a:pt x="2172" y="94"/>
                  </a:lnTo>
                  <a:lnTo>
                    <a:pt x="2170" y="107"/>
                  </a:lnTo>
                  <a:lnTo>
                    <a:pt x="2171" y="107"/>
                  </a:lnTo>
                  <a:lnTo>
                    <a:pt x="2168" y="132"/>
                  </a:lnTo>
                  <a:lnTo>
                    <a:pt x="2165" y="163"/>
                  </a:lnTo>
                  <a:lnTo>
                    <a:pt x="2160" y="194"/>
                  </a:lnTo>
                  <a:lnTo>
                    <a:pt x="2155" y="229"/>
                  </a:lnTo>
                  <a:lnTo>
                    <a:pt x="2153" y="236"/>
                  </a:lnTo>
                  <a:lnTo>
                    <a:pt x="2144" y="274"/>
                  </a:lnTo>
                  <a:lnTo>
                    <a:pt x="2135" y="313"/>
                  </a:lnTo>
                  <a:lnTo>
                    <a:pt x="2121" y="358"/>
                  </a:lnTo>
                  <a:lnTo>
                    <a:pt x="2106" y="403"/>
                  </a:lnTo>
                  <a:lnTo>
                    <a:pt x="2087" y="450"/>
                  </a:lnTo>
                  <a:lnTo>
                    <a:pt x="2065" y="498"/>
                  </a:lnTo>
                  <a:lnTo>
                    <a:pt x="2040" y="546"/>
                  </a:lnTo>
                  <a:lnTo>
                    <a:pt x="2011" y="595"/>
                  </a:lnTo>
                  <a:lnTo>
                    <a:pt x="1978" y="644"/>
                  </a:lnTo>
                  <a:lnTo>
                    <a:pt x="1974" y="648"/>
                  </a:lnTo>
                  <a:lnTo>
                    <a:pt x="1940" y="696"/>
                  </a:lnTo>
                  <a:lnTo>
                    <a:pt x="1899" y="745"/>
                  </a:lnTo>
                  <a:lnTo>
                    <a:pt x="1854" y="791"/>
                  </a:lnTo>
                  <a:lnTo>
                    <a:pt x="1806" y="835"/>
                  </a:lnTo>
                  <a:lnTo>
                    <a:pt x="1752" y="879"/>
                  </a:lnTo>
                  <a:lnTo>
                    <a:pt x="1699" y="917"/>
                  </a:lnTo>
                  <a:lnTo>
                    <a:pt x="1695" y="920"/>
                  </a:lnTo>
                  <a:lnTo>
                    <a:pt x="1665" y="939"/>
                  </a:lnTo>
                  <a:lnTo>
                    <a:pt x="1637" y="956"/>
                  </a:lnTo>
                  <a:lnTo>
                    <a:pt x="1605" y="973"/>
                  </a:lnTo>
                  <a:lnTo>
                    <a:pt x="1576" y="988"/>
                  </a:lnTo>
                  <a:lnTo>
                    <a:pt x="1576" y="988"/>
                  </a:lnTo>
                  <a:lnTo>
                    <a:pt x="1559" y="996"/>
                  </a:lnTo>
                  <a:lnTo>
                    <a:pt x="1543" y="1004"/>
                  </a:lnTo>
                  <a:lnTo>
                    <a:pt x="1527" y="1011"/>
                  </a:lnTo>
                  <a:lnTo>
                    <a:pt x="1511" y="1018"/>
                  </a:lnTo>
                  <a:lnTo>
                    <a:pt x="1511" y="1018"/>
                  </a:lnTo>
                  <a:lnTo>
                    <a:pt x="1494" y="1024"/>
                  </a:lnTo>
                  <a:lnTo>
                    <a:pt x="1478" y="1029"/>
                  </a:lnTo>
                  <a:lnTo>
                    <a:pt x="1478" y="1030"/>
                  </a:lnTo>
                  <a:lnTo>
                    <a:pt x="1461" y="1036"/>
                  </a:lnTo>
                  <a:lnTo>
                    <a:pt x="1443" y="1042"/>
                  </a:lnTo>
                  <a:lnTo>
                    <a:pt x="1443" y="1042"/>
                  </a:lnTo>
                  <a:lnTo>
                    <a:pt x="1426" y="1048"/>
                  </a:lnTo>
                  <a:lnTo>
                    <a:pt x="1410" y="1053"/>
                  </a:lnTo>
                  <a:lnTo>
                    <a:pt x="1409" y="1053"/>
                  </a:lnTo>
                  <a:lnTo>
                    <a:pt x="1374" y="1063"/>
                  </a:lnTo>
                  <a:lnTo>
                    <a:pt x="1377" y="1061"/>
                  </a:lnTo>
                  <a:lnTo>
                    <a:pt x="1373" y="1063"/>
                  </a:lnTo>
                  <a:lnTo>
                    <a:pt x="1338" y="1071"/>
                  </a:lnTo>
                  <a:lnTo>
                    <a:pt x="1332" y="1072"/>
                  </a:lnTo>
                  <a:lnTo>
                    <a:pt x="1323" y="1075"/>
                  </a:lnTo>
                  <a:lnTo>
                    <a:pt x="1319" y="1075"/>
                  </a:lnTo>
                  <a:lnTo>
                    <a:pt x="1303" y="1077"/>
                  </a:lnTo>
                  <a:lnTo>
                    <a:pt x="1303" y="1077"/>
                  </a:lnTo>
                  <a:lnTo>
                    <a:pt x="1283" y="1082"/>
                  </a:lnTo>
                  <a:lnTo>
                    <a:pt x="1268" y="1084"/>
                  </a:lnTo>
                  <a:lnTo>
                    <a:pt x="1267" y="1084"/>
                  </a:lnTo>
                  <a:lnTo>
                    <a:pt x="1231" y="1089"/>
                  </a:lnTo>
                  <a:lnTo>
                    <a:pt x="1212" y="1091"/>
                  </a:lnTo>
                  <a:lnTo>
                    <a:pt x="1195" y="1092"/>
                  </a:lnTo>
                  <a:lnTo>
                    <a:pt x="1186" y="1094"/>
                  </a:lnTo>
                  <a:lnTo>
                    <a:pt x="1176" y="1094"/>
                  </a:lnTo>
                  <a:lnTo>
                    <a:pt x="1160" y="1095"/>
                  </a:lnTo>
                  <a:lnTo>
                    <a:pt x="1152" y="1096"/>
                  </a:lnTo>
                  <a:lnTo>
                    <a:pt x="1086" y="1096"/>
                  </a:lnTo>
                  <a:lnTo>
                    <a:pt x="1051" y="1095"/>
                  </a:lnTo>
                  <a:lnTo>
                    <a:pt x="1015" y="1092"/>
                  </a:lnTo>
                  <a:lnTo>
                    <a:pt x="980" y="1089"/>
                  </a:lnTo>
                  <a:lnTo>
                    <a:pt x="943" y="1083"/>
                  </a:lnTo>
                  <a:lnTo>
                    <a:pt x="877" y="1071"/>
                  </a:lnTo>
                  <a:lnTo>
                    <a:pt x="870" y="1069"/>
                  </a:lnTo>
                  <a:lnTo>
                    <a:pt x="802" y="1052"/>
                  </a:lnTo>
                  <a:lnTo>
                    <a:pt x="737" y="1030"/>
                  </a:lnTo>
                  <a:lnTo>
                    <a:pt x="675" y="1004"/>
                  </a:lnTo>
                  <a:lnTo>
                    <a:pt x="675" y="1005"/>
                  </a:lnTo>
                  <a:lnTo>
                    <a:pt x="645" y="991"/>
                  </a:lnTo>
                  <a:lnTo>
                    <a:pt x="653" y="995"/>
                  </a:lnTo>
                  <a:lnTo>
                    <a:pt x="630" y="983"/>
                  </a:lnTo>
                  <a:lnTo>
                    <a:pt x="620" y="979"/>
                  </a:lnTo>
                  <a:lnTo>
                    <a:pt x="614" y="975"/>
                  </a:lnTo>
                  <a:lnTo>
                    <a:pt x="599" y="967"/>
                  </a:lnTo>
                  <a:lnTo>
                    <a:pt x="585" y="959"/>
                  </a:lnTo>
                  <a:lnTo>
                    <a:pt x="593" y="964"/>
                  </a:lnTo>
                  <a:lnTo>
                    <a:pt x="584" y="958"/>
                  </a:lnTo>
                  <a:lnTo>
                    <a:pt x="571" y="951"/>
                  </a:lnTo>
                  <a:lnTo>
                    <a:pt x="558" y="944"/>
                  </a:lnTo>
                  <a:lnTo>
                    <a:pt x="561" y="945"/>
                  </a:lnTo>
                  <a:lnTo>
                    <a:pt x="555" y="942"/>
                  </a:lnTo>
                  <a:lnTo>
                    <a:pt x="504" y="909"/>
                  </a:lnTo>
                  <a:lnTo>
                    <a:pt x="499" y="905"/>
                  </a:lnTo>
                  <a:lnTo>
                    <a:pt x="474" y="887"/>
                  </a:lnTo>
                  <a:lnTo>
                    <a:pt x="451" y="870"/>
                  </a:lnTo>
                  <a:lnTo>
                    <a:pt x="403" y="830"/>
                  </a:lnTo>
                  <a:lnTo>
                    <a:pt x="360" y="789"/>
                  </a:lnTo>
                  <a:lnTo>
                    <a:pt x="320" y="748"/>
                  </a:lnTo>
                  <a:lnTo>
                    <a:pt x="283" y="707"/>
                  </a:lnTo>
                  <a:lnTo>
                    <a:pt x="252" y="665"/>
                  </a:lnTo>
                  <a:lnTo>
                    <a:pt x="223" y="624"/>
                  </a:lnTo>
                  <a:lnTo>
                    <a:pt x="219" y="620"/>
                  </a:lnTo>
                  <a:lnTo>
                    <a:pt x="194" y="579"/>
                  </a:lnTo>
                  <a:lnTo>
                    <a:pt x="173" y="543"/>
                  </a:lnTo>
                  <a:lnTo>
                    <a:pt x="171" y="538"/>
                  </a:lnTo>
                  <a:lnTo>
                    <a:pt x="172" y="542"/>
                  </a:lnTo>
                  <a:lnTo>
                    <a:pt x="161" y="519"/>
                  </a:lnTo>
                  <a:lnTo>
                    <a:pt x="155" y="509"/>
                  </a:lnTo>
                  <a:lnTo>
                    <a:pt x="153" y="503"/>
                  </a:lnTo>
                  <a:lnTo>
                    <a:pt x="149" y="497"/>
                  </a:lnTo>
                  <a:lnTo>
                    <a:pt x="23" y="556"/>
                  </a:lnTo>
                  <a:lnTo>
                    <a:pt x="0" y="567"/>
                  </a:lnTo>
                  <a:lnTo>
                    <a:pt x="1" y="543"/>
                  </a:lnTo>
                  <a:lnTo>
                    <a:pt x="1" y="506"/>
                  </a:lnTo>
                  <a:lnTo>
                    <a:pt x="2" y="470"/>
                  </a:lnTo>
                  <a:lnTo>
                    <a:pt x="5" y="435"/>
                  </a:lnTo>
                  <a:lnTo>
                    <a:pt x="8" y="400"/>
                  </a:lnTo>
                  <a:lnTo>
                    <a:pt x="20" y="332"/>
                  </a:lnTo>
                  <a:lnTo>
                    <a:pt x="21" y="326"/>
                  </a:lnTo>
                  <a:lnTo>
                    <a:pt x="36" y="259"/>
                  </a:lnTo>
                  <a:lnTo>
                    <a:pt x="54" y="196"/>
                  </a:lnTo>
                  <a:lnTo>
                    <a:pt x="77" y="135"/>
                  </a:lnTo>
                  <a:lnTo>
                    <a:pt x="102" y="78"/>
                  </a:lnTo>
                  <a:lnTo>
                    <a:pt x="133" y="23"/>
                  </a:lnTo>
                  <a:lnTo>
                    <a:pt x="14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grpSp>
      <p:grpSp>
        <p:nvGrpSpPr>
          <p:cNvPr id="630" name="Group 629"/>
          <p:cNvGrpSpPr/>
          <p:nvPr/>
        </p:nvGrpSpPr>
        <p:grpSpPr>
          <a:xfrm flipH="1">
            <a:off x="3532008" y="4362139"/>
            <a:ext cx="664121" cy="746660"/>
            <a:chOff x="949316" y="2331477"/>
            <a:chExt cx="1812135" cy="1920353"/>
          </a:xfrm>
        </p:grpSpPr>
        <p:pic>
          <p:nvPicPr>
            <p:cNvPr id="631" name="Picture 630" descr="Untitled-1.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49316" y="2331477"/>
              <a:ext cx="1812135" cy="1920353"/>
            </a:xfrm>
            <a:prstGeom prst="rect">
              <a:avLst/>
            </a:prstGeom>
          </p:spPr>
        </p:pic>
        <p:pic>
          <p:nvPicPr>
            <p:cNvPr id="633" name="Picture 5"/>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bwMode="auto">
            <a:xfrm>
              <a:off x="1574850" y="2472670"/>
              <a:ext cx="576384" cy="261660"/>
            </a:xfrm>
            <a:prstGeom prst="rect">
              <a:avLst/>
            </a:prstGeom>
            <a:noFill/>
          </p:spPr>
        </p:pic>
      </p:grpSp>
      <p:grpSp>
        <p:nvGrpSpPr>
          <p:cNvPr id="634" name="Group 633"/>
          <p:cNvGrpSpPr/>
          <p:nvPr/>
        </p:nvGrpSpPr>
        <p:grpSpPr bwMode="black">
          <a:xfrm>
            <a:off x="6440410" y="4347147"/>
            <a:ext cx="919760" cy="865456"/>
            <a:chOff x="2462213" y="1598613"/>
            <a:chExt cx="4222750" cy="3667125"/>
          </a:xfrm>
          <a:solidFill>
            <a:schemeClr val="bg1"/>
          </a:solidFill>
        </p:grpSpPr>
        <p:sp>
          <p:nvSpPr>
            <p:cNvPr id="635" name="Rectangle 6"/>
            <p:cNvSpPr>
              <a:spLocks noChangeArrowheads="1"/>
            </p:cNvSpPr>
            <p:nvPr/>
          </p:nvSpPr>
          <p:spPr bwMode="black">
            <a:xfrm>
              <a:off x="5564188" y="3346451"/>
              <a:ext cx="1158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36" name="Rectangle 7"/>
            <p:cNvSpPr>
              <a:spLocks noChangeArrowheads="1"/>
            </p:cNvSpPr>
            <p:nvPr/>
          </p:nvSpPr>
          <p:spPr bwMode="black">
            <a:xfrm>
              <a:off x="5795963" y="3346451"/>
              <a:ext cx="11271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37" name="Rectangle 8"/>
            <p:cNvSpPr>
              <a:spLocks noChangeArrowheads="1"/>
            </p:cNvSpPr>
            <p:nvPr/>
          </p:nvSpPr>
          <p:spPr bwMode="black">
            <a:xfrm>
              <a:off x="3092451" y="3346451"/>
              <a:ext cx="1158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38" name="Rectangle 9"/>
            <p:cNvSpPr>
              <a:spLocks noChangeArrowheads="1"/>
            </p:cNvSpPr>
            <p:nvPr/>
          </p:nvSpPr>
          <p:spPr bwMode="black">
            <a:xfrm>
              <a:off x="3324226" y="3346451"/>
              <a:ext cx="11747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39"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40"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41"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42"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43"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44"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45"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46"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47"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48"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49"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50"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51"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52"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53"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54"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55"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56" name="Oval 27"/>
            <p:cNvSpPr>
              <a:spLocks noChangeArrowheads="1"/>
            </p:cNvSpPr>
            <p:nvPr/>
          </p:nvSpPr>
          <p:spPr bwMode="black">
            <a:xfrm>
              <a:off x="6224588"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57" name="Oval 28"/>
            <p:cNvSpPr>
              <a:spLocks noChangeArrowheads="1"/>
            </p:cNvSpPr>
            <p:nvPr/>
          </p:nvSpPr>
          <p:spPr bwMode="black">
            <a:xfrm>
              <a:off x="6453188"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58" name="Oval 29"/>
            <p:cNvSpPr>
              <a:spLocks noChangeArrowheads="1"/>
            </p:cNvSpPr>
            <p:nvPr/>
          </p:nvSpPr>
          <p:spPr bwMode="black">
            <a:xfrm>
              <a:off x="6340476"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59"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60"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grpSp>
      <p:sp>
        <p:nvSpPr>
          <p:cNvPr id="661" name="Freeform 78"/>
          <p:cNvSpPr>
            <a:spLocks noChangeAspect="1" noEditPoints="1"/>
          </p:cNvSpPr>
          <p:nvPr/>
        </p:nvSpPr>
        <p:spPr bwMode="black">
          <a:xfrm>
            <a:off x="9139002" y="4347148"/>
            <a:ext cx="834817" cy="798932"/>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chemeClr val="bg1"/>
          </a:solidFill>
          <a:ln>
            <a:noFill/>
          </a:ln>
        </p:spPr>
        <p:txBody>
          <a:bodyPr vert="horz" wrap="square" lIns="82305" tIns="41153" rIns="82305" bIns="41153" numCol="1" anchor="t" anchorCtr="0" compatLnSpc="1">
            <a:prstTxWarp prst="textNoShape">
              <a:avLst/>
            </a:prstTxWarp>
          </a:bodyPr>
          <a:lstStyle/>
          <a:p>
            <a:pPr defTabSz="914400"/>
            <a:endParaRPr lang="en-US" sz="1600">
              <a:gradFill flip="none" rotWithShape="1">
                <a:gsLst>
                  <a:gs pos="0">
                    <a:schemeClr val="bg1"/>
                  </a:gs>
                  <a:gs pos="100000">
                    <a:schemeClr val="bg1"/>
                  </a:gs>
                </a:gsLst>
                <a:lin ang="10800000" scaled="1"/>
                <a:tileRect/>
              </a:gradFill>
            </a:endParaRPr>
          </a:p>
        </p:txBody>
      </p:sp>
      <p:sp>
        <p:nvSpPr>
          <p:cNvPr id="662" name="Rectangle 661"/>
          <p:cNvSpPr/>
          <p:nvPr/>
        </p:nvSpPr>
        <p:spPr bwMode="auto">
          <a:xfrm>
            <a:off x="801898" y="3332009"/>
            <a:ext cx="3545855" cy="6703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en-US" sz="1400" dirty="0">
                <a:gradFill>
                  <a:gsLst>
                    <a:gs pos="0">
                      <a:srgbClr val="EFEFEF"/>
                    </a:gs>
                    <a:gs pos="100000">
                      <a:srgbClr val="EFEFEF"/>
                    </a:gs>
                  </a:gsLst>
                  <a:lin ang="5400000" scaled="0"/>
                </a:gradFill>
                <a:latin typeface="Segoe UI Light"/>
              </a:rPr>
              <a:t>New levels of performance </a:t>
            </a:r>
            <a:br>
              <a:rPr lang="en-US" sz="1400" dirty="0">
                <a:gradFill>
                  <a:gsLst>
                    <a:gs pos="0">
                      <a:srgbClr val="EFEFEF"/>
                    </a:gs>
                    <a:gs pos="100000">
                      <a:srgbClr val="EFEFEF"/>
                    </a:gs>
                  </a:gsLst>
                  <a:lin ang="5400000" scaled="0"/>
                </a:gradFill>
                <a:latin typeface="Segoe UI Light"/>
              </a:rPr>
            </a:br>
            <a:r>
              <a:rPr lang="en-US" sz="1400" dirty="0">
                <a:gradFill>
                  <a:gsLst>
                    <a:gs pos="0">
                      <a:srgbClr val="EFEFEF"/>
                    </a:gs>
                    <a:gs pos="100000">
                      <a:srgbClr val="EFEFEF"/>
                    </a:gs>
                  </a:gsLst>
                  <a:lin ang="5400000" scaled="0"/>
                </a:gradFill>
                <a:latin typeface="Segoe UI Light"/>
              </a:rPr>
              <a:t>and cross-platform </a:t>
            </a:r>
            <a:r>
              <a:rPr lang="en-US" sz="1400" dirty="0" smtClean="0">
                <a:gradFill>
                  <a:gsLst>
                    <a:gs pos="0">
                      <a:srgbClr val="EFEFEF"/>
                    </a:gs>
                    <a:gs pos="100000">
                      <a:srgbClr val="EFEFEF"/>
                    </a:gs>
                  </a:gsLst>
                  <a:lin ang="5400000" scaled="0"/>
                </a:gradFill>
                <a:latin typeface="Segoe UI Light"/>
              </a:rPr>
              <a:t>support</a:t>
            </a:r>
            <a:endParaRPr lang="en-US" sz="1400" dirty="0">
              <a:gradFill>
                <a:gsLst>
                  <a:gs pos="0">
                    <a:srgbClr val="EFEFEF"/>
                  </a:gs>
                  <a:gs pos="100000">
                    <a:srgbClr val="EFEFEF"/>
                  </a:gs>
                </a:gsLst>
                <a:lin ang="5400000" scaled="0"/>
              </a:gradFill>
              <a:latin typeface="Segoe UI Light"/>
            </a:endParaRPr>
          </a:p>
        </p:txBody>
      </p:sp>
      <p:sp>
        <p:nvSpPr>
          <p:cNvPr id="664" name="Rectangle 663"/>
          <p:cNvSpPr/>
          <p:nvPr/>
        </p:nvSpPr>
        <p:spPr bwMode="auto">
          <a:xfrm>
            <a:off x="4380349" y="3332009"/>
            <a:ext cx="3366164" cy="6703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en-US" sz="1400" dirty="0">
                <a:gradFill>
                  <a:gsLst>
                    <a:gs pos="0">
                      <a:srgbClr val="EFEFEF"/>
                    </a:gs>
                    <a:gs pos="100000">
                      <a:srgbClr val="EFEFEF"/>
                    </a:gs>
                  </a:gsLst>
                  <a:lin ang="5400000" scaled="0"/>
                </a:gradFill>
                <a:latin typeface="Segoe UI Light"/>
              </a:rPr>
              <a:t>High performance and resiliency at a fraction of the </a:t>
            </a:r>
            <a:r>
              <a:rPr lang="en-US" sz="1400" dirty="0" smtClean="0">
                <a:gradFill>
                  <a:gsLst>
                    <a:gs pos="0">
                      <a:srgbClr val="EFEFEF"/>
                    </a:gs>
                    <a:gs pos="100000">
                      <a:srgbClr val="EFEFEF"/>
                    </a:gs>
                  </a:gsLst>
                  <a:lin ang="5400000" scaled="0"/>
                </a:gradFill>
                <a:latin typeface="Segoe UI Light"/>
              </a:rPr>
              <a:t>cost</a:t>
            </a:r>
            <a:endParaRPr lang="en-US" sz="1400" dirty="0">
              <a:gradFill>
                <a:gsLst>
                  <a:gs pos="0">
                    <a:srgbClr val="EFEFEF"/>
                  </a:gs>
                  <a:gs pos="100000">
                    <a:srgbClr val="EFEFEF"/>
                  </a:gs>
                </a:gsLst>
                <a:lin ang="5400000" scaled="0"/>
              </a:gradFill>
              <a:latin typeface="Segoe UI Light"/>
            </a:endParaRPr>
          </a:p>
        </p:txBody>
      </p:sp>
      <p:sp>
        <p:nvSpPr>
          <p:cNvPr id="665" name="Rectangle 664"/>
          <p:cNvSpPr/>
          <p:nvPr/>
        </p:nvSpPr>
        <p:spPr bwMode="auto">
          <a:xfrm>
            <a:off x="690143" y="5319163"/>
            <a:ext cx="2612219" cy="86426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en-US" sz="1400" dirty="0">
                <a:gradFill>
                  <a:gsLst>
                    <a:gs pos="0">
                      <a:srgbClr val="EFEFEF"/>
                    </a:gs>
                    <a:gs pos="100000">
                      <a:srgbClr val="EFEFEF"/>
                    </a:gs>
                  </a:gsLst>
                  <a:lin ang="5400000" scaled="0"/>
                </a:gradFill>
                <a:latin typeface="Segoe UI Light"/>
              </a:rPr>
              <a:t>Increased management efficiency for a diverse </a:t>
            </a:r>
            <a:r>
              <a:rPr lang="en-US" sz="1400" dirty="0" smtClean="0">
                <a:gradFill>
                  <a:gsLst>
                    <a:gs pos="0">
                      <a:srgbClr val="EFEFEF"/>
                    </a:gs>
                    <a:gs pos="100000">
                      <a:srgbClr val="EFEFEF"/>
                    </a:gs>
                  </a:gsLst>
                  <a:lin ang="5400000" scaled="0"/>
                </a:gradFill>
                <a:latin typeface="Segoe UI Light"/>
              </a:rPr>
              <a:t>datacenter</a:t>
            </a:r>
            <a:endParaRPr lang="en-US" sz="1400" dirty="0">
              <a:gradFill>
                <a:gsLst>
                  <a:gs pos="0">
                    <a:srgbClr val="EFEFEF"/>
                  </a:gs>
                  <a:gs pos="100000">
                    <a:srgbClr val="EFEFEF"/>
                  </a:gs>
                </a:gsLst>
                <a:lin ang="5400000" scaled="0"/>
              </a:gradFill>
              <a:latin typeface="Segoe UI Light"/>
            </a:endParaRPr>
          </a:p>
        </p:txBody>
      </p:sp>
      <p:sp>
        <p:nvSpPr>
          <p:cNvPr id="666" name="Rectangle 665"/>
          <p:cNvSpPr/>
          <p:nvPr/>
        </p:nvSpPr>
        <p:spPr bwMode="auto">
          <a:xfrm>
            <a:off x="3475037" y="5319163"/>
            <a:ext cx="2612219" cy="86426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en-US" sz="1400" dirty="0">
                <a:gradFill>
                  <a:gsLst>
                    <a:gs pos="0">
                      <a:srgbClr val="EFEFEF"/>
                    </a:gs>
                    <a:gs pos="100000">
                      <a:srgbClr val="EFEFEF"/>
                    </a:gs>
                  </a:gsLst>
                  <a:lin ang="5400000" scaled="0"/>
                </a:gradFill>
                <a:latin typeface="Segoe UI Light"/>
              </a:rPr>
              <a:t>M</a:t>
            </a:r>
            <a:r>
              <a:rPr lang="en-US" sz="1400" dirty="0" smtClean="0">
                <a:gradFill>
                  <a:gsLst>
                    <a:gs pos="0">
                      <a:srgbClr val="EFEFEF"/>
                    </a:gs>
                    <a:gs pos="100000">
                      <a:srgbClr val="EFEFEF"/>
                    </a:gs>
                  </a:gsLst>
                  <a:lin ang="5400000" scaled="0"/>
                </a:gradFill>
                <a:latin typeface="Segoe UI Light"/>
              </a:rPr>
              <a:t>odern apps built and deployed to scale on-premises </a:t>
            </a:r>
            <a:r>
              <a:rPr lang="en-US" sz="1400" dirty="0">
                <a:gradFill>
                  <a:gsLst>
                    <a:gs pos="0">
                      <a:srgbClr val="EFEFEF"/>
                    </a:gs>
                    <a:gs pos="100000">
                      <a:srgbClr val="EFEFEF"/>
                    </a:gs>
                  </a:gsLst>
                  <a:lin ang="5400000" scaled="0"/>
                </a:gradFill>
                <a:latin typeface="Segoe UI Light"/>
              </a:rPr>
              <a:t>and in the </a:t>
            </a:r>
            <a:r>
              <a:rPr lang="en-US" sz="1400" dirty="0" smtClean="0">
                <a:gradFill>
                  <a:gsLst>
                    <a:gs pos="0">
                      <a:srgbClr val="EFEFEF"/>
                    </a:gs>
                    <a:gs pos="100000">
                      <a:srgbClr val="EFEFEF"/>
                    </a:gs>
                  </a:gsLst>
                  <a:lin ang="5400000" scaled="0"/>
                </a:gradFill>
                <a:latin typeface="Segoe UI Light"/>
              </a:rPr>
              <a:t>cloud</a:t>
            </a:r>
            <a:endParaRPr lang="en-US" sz="1400" dirty="0">
              <a:gradFill>
                <a:gsLst>
                  <a:gs pos="0">
                    <a:srgbClr val="EFEFEF"/>
                  </a:gs>
                  <a:gs pos="100000">
                    <a:srgbClr val="EFEFEF"/>
                  </a:gs>
                </a:gsLst>
                <a:lin ang="5400000" scaled="0"/>
              </a:gradFill>
              <a:latin typeface="Segoe UI Light"/>
            </a:endParaRPr>
          </a:p>
        </p:txBody>
      </p:sp>
      <p:sp>
        <p:nvSpPr>
          <p:cNvPr id="667" name="Rectangle 666"/>
          <p:cNvSpPr/>
          <p:nvPr/>
        </p:nvSpPr>
        <p:spPr bwMode="auto">
          <a:xfrm>
            <a:off x="6235490" y="5319163"/>
            <a:ext cx="2612219" cy="86426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en-US" sz="1400" dirty="0" smtClean="0">
                <a:gradFill>
                  <a:gsLst>
                    <a:gs pos="0">
                      <a:srgbClr val="EFEFEF"/>
                    </a:gs>
                    <a:gs pos="100000">
                      <a:srgbClr val="EFEFEF"/>
                    </a:gs>
                  </a:gsLst>
                  <a:lin ang="5400000" scaled="0"/>
                </a:gradFill>
                <a:latin typeface="Segoe UI Light"/>
              </a:rPr>
              <a:t>Consistent and flexible user </a:t>
            </a:r>
            <a:r>
              <a:rPr lang="en-US" sz="1400" dirty="0">
                <a:gradFill>
                  <a:gsLst>
                    <a:gs pos="0">
                      <a:srgbClr val="EFEFEF"/>
                    </a:gs>
                    <a:gs pos="100000">
                      <a:srgbClr val="EFEFEF"/>
                    </a:gs>
                  </a:gsLst>
                  <a:lin ang="5400000" scaled="0"/>
                </a:gradFill>
                <a:latin typeface="Segoe UI Light"/>
              </a:rPr>
              <a:t>access to corporate resources </a:t>
            </a:r>
            <a:r>
              <a:rPr lang="en-US" sz="1400" dirty="0" smtClean="0">
                <a:gradFill>
                  <a:gsLst>
                    <a:gs pos="0">
                      <a:srgbClr val="EFEFEF"/>
                    </a:gs>
                    <a:gs pos="100000">
                      <a:srgbClr val="EFEFEF"/>
                    </a:gs>
                  </a:gsLst>
                  <a:lin ang="5400000" scaled="0"/>
                </a:gradFill>
                <a:latin typeface="Segoe UI Light"/>
              </a:rPr>
              <a:t>while protecting data</a:t>
            </a:r>
            <a:endParaRPr lang="en-US" sz="1400" dirty="0">
              <a:gradFill>
                <a:gsLst>
                  <a:gs pos="0">
                    <a:srgbClr val="EFEFEF"/>
                  </a:gs>
                  <a:gs pos="100000">
                    <a:srgbClr val="EFEFEF"/>
                  </a:gs>
                </a:gsLst>
                <a:lin ang="5400000" scaled="0"/>
              </a:gradFill>
              <a:latin typeface="Segoe UI Light"/>
            </a:endParaRPr>
          </a:p>
        </p:txBody>
      </p:sp>
      <p:sp>
        <p:nvSpPr>
          <p:cNvPr id="668" name="Rectangle 667"/>
          <p:cNvSpPr/>
          <p:nvPr/>
        </p:nvSpPr>
        <p:spPr bwMode="auto">
          <a:xfrm>
            <a:off x="9037637" y="5513062"/>
            <a:ext cx="2612219" cy="6703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en-US" sz="1400" dirty="0" smtClean="0">
                <a:gradFill>
                  <a:gsLst>
                    <a:gs pos="0">
                      <a:srgbClr val="EFEFEF"/>
                    </a:gs>
                    <a:gs pos="100000">
                      <a:srgbClr val="EFEFEF"/>
                    </a:gs>
                  </a:gsLst>
                  <a:lin ang="5400000" scaled="0"/>
                </a:gradFill>
                <a:latin typeface="Segoe UI Light"/>
              </a:rPr>
              <a:t>Great performance, easy to deploy and cost-effective</a:t>
            </a:r>
            <a:endParaRPr lang="en-US" sz="1400" dirty="0">
              <a:gradFill>
                <a:gsLst>
                  <a:gs pos="0">
                    <a:srgbClr val="EFEFEF"/>
                  </a:gs>
                  <a:gs pos="100000">
                    <a:srgbClr val="EFEFEF"/>
                  </a:gs>
                </a:gsLst>
                <a:lin ang="5400000" scaled="0"/>
              </a:gradFill>
              <a:latin typeface="Segoe UI Light"/>
            </a:endParaRPr>
          </a:p>
        </p:txBody>
      </p:sp>
      <p:grpSp>
        <p:nvGrpSpPr>
          <p:cNvPr id="669" name="Group 4"/>
          <p:cNvGrpSpPr>
            <a:grpSpLocks noChangeAspect="1"/>
          </p:cNvGrpSpPr>
          <p:nvPr/>
        </p:nvGrpSpPr>
        <p:grpSpPr bwMode="auto">
          <a:xfrm>
            <a:off x="8261955" y="2248526"/>
            <a:ext cx="770505" cy="749508"/>
            <a:chOff x="348" y="1130"/>
            <a:chExt cx="1688" cy="1642"/>
          </a:xfrm>
          <a:solidFill>
            <a:schemeClr val="bg1"/>
          </a:solidFill>
        </p:grpSpPr>
        <p:sp>
          <p:nvSpPr>
            <p:cNvPr id="670" name="Freeform 6"/>
            <p:cNvSpPr>
              <a:spLocks noEditPoints="1"/>
            </p:cNvSpPr>
            <p:nvPr/>
          </p:nvSpPr>
          <p:spPr bwMode="auto">
            <a:xfrm>
              <a:off x="923" y="1429"/>
              <a:ext cx="538" cy="455"/>
            </a:xfrm>
            <a:custGeom>
              <a:avLst/>
              <a:gdLst>
                <a:gd name="T0" fmla="*/ 284 w 1076"/>
                <a:gd name="T1" fmla="*/ 58 h 910"/>
                <a:gd name="T2" fmla="*/ 81 w 1076"/>
                <a:gd name="T3" fmla="*/ 60 h 910"/>
                <a:gd name="T4" fmla="*/ 63 w 1076"/>
                <a:gd name="T5" fmla="*/ 88 h 910"/>
                <a:gd name="T6" fmla="*/ 63 w 1076"/>
                <a:gd name="T7" fmla="*/ 214 h 910"/>
                <a:gd name="T8" fmla="*/ 63 w 1076"/>
                <a:gd name="T9" fmla="*/ 548 h 910"/>
                <a:gd name="T10" fmla="*/ 65 w 1076"/>
                <a:gd name="T11" fmla="*/ 712 h 910"/>
                <a:gd name="T12" fmla="*/ 93 w 1076"/>
                <a:gd name="T13" fmla="*/ 730 h 910"/>
                <a:gd name="T14" fmla="*/ 94 w 1076"/>
                <a:gd name="T15" fmla="*/ 730 h 910"/>
                <a:gd name="T16" fmla="*/ 103 w 1076"/>
                <a:gd name="T17" fmla="*/ 730 h 910"/>
                <a:gd name="T18" fmla="*/ 342 w 1076"/>
                <a:gd name="T19" fmla="*/ 730 h 910"/>
                <a:gd name="T20" fmla="*/ 633 w 1076"/>
                <a:gd name="T21" fmla="*/ 730 h 910"/>
                <a:gd name="T22" fmla="*/ 885 w 1076"/>
                <a:gd name="T23" fmla="*/ 730 h 910"/>
                <a:gd name="T24" fmla="*/ 1006 w 1076"/>
                <a:gd name="T25" fmla="*/ 722 h 910"/>
                <a:gd name="T26" fmla="*/ 1015 w 1076"/>
                <a:gd name="T27" fmla="*/ 88 h 910"/>
                <a:gd name="T28" fmla="*/ 997 w 1076"/>
                <a:gd name="T29" fmla="*/ 60 h 910"/>
                <a:gd name="T30" fmla="*/ 985 w 1076"/>
                <a:gd name="T31" fmla="*/ 58 h 910"/>
                <a:gd name="T32" fmla="*/ 979 w 1076"/>
                <a:gd name="T33" fmla="*/ 58 h 910"/>
                <a:gd name="T34" fmla="*/ 959 w 1076"/>
                <a:gd name="T35" fmla="*/ 58 h 910"/>
                <a:gd name="T36" fmla="*/ 814 w 1076"/>
                <a:gd name="T37" fmla="*/ 58 h 910"/>
                <a:gd name="T38" fmla="*/ 689 w 1076"/>
                <a:gd name="T39" fmla="*/ 58 h 910"/>
                <a:gd name="T40" fmla="*/ 514 w 1076"/>
                <a:gd name="T41" fmla="*/ 58 h 910"/>
                <a:gd name="T42" fmla="*/ 403 w 1076"/>
                <a:gd name="T43" fmla="*/ 0 h 910"/>
                <a:gd name="T44" fmla="*/ 593 w 1076"/>
                <a:gd name="T45" fmla="*/ 0 h 910"/>
                <a:gd name="T46" fmla="*/ 1042 w 1076"/>
                <a:gd name="T47" fmla="*/ 0 h 910"/>
                <a:gd name="T48" fmla="*/ 1073 w 1076"/>
                <a:gd name="T49" fmla="*/ 20 h 910"/>
                <a:gd name="T50" fmla="*/ 1076 w 1076"/>
                <a:gd name="T51" fmla="*/ 196 h 910"/>
                <a:gd name="T52" fmla="*/ 1076 w 1076"/>
                <a:gd name="T53" fmla="*/ 440 h 910"/>
                <a:gd name="T54" fmla="*/ 1076 w 1076"/>
                <a:gd name="T55" fmla="*/ 754 h 910"/>
                <a:gd name="T56" fmla="*/ 1055 w 1076"/>
                <a:gd name="T57" fmla="*/ 786 h 910"/>
                <a:gd name="T58" fmla="*/ 730 w 1076"/>
                <a:gd name="T59" fmla="*/ 788 h 910"/>
                <a:gd name="T60" fmla="*/ 730 w 1076"/>
                <a:gd name="T61" fmla="*/ 798 h 910"/>
                <a:gd name="T62" fmla="*/ 731 w 1076"/>
                <a:gd name="T63" fmla="*/ 841 h 910"/>
                <a:gd name="T64" fmla="*/ 737 w 1076"/>
                <a:gd name="T65" fmla="*/ 848 h 910"/>
                <a:gd name="T66" fmla="*/ 757 w 1076"/>
                <a:gd name="T67" fmla="*/ 867 h 910"/>
                <a:gd name="T68" fmla="*/ 801 w 1076"/>
                <a:gd name="T69" fmla="*/ 910 h 910"/>
                <a:gd name="T70" fmla="*/ 294 w 1076"/>
                <a:gd name="T71" fmla="*/ 909 h 910"/>
                <a:gd name="T72" fmla="*/ 300 w 1076"/>
                <a:gd name="T73" fmla="*/ 903 h 910"/>
                <a:gd name="T74" fmla="*/ 322 w 1076"/>
                <a:gd name="T75" fmla="*/ 883 h 910"/>
                <a:gd name="T76" fmla="*/ 367 w 1076"/>
                <a:gd name="T77" fmla="*/ 840 h 910"/>
                <a:gd name="T78" fmla="*/ 367 w 1076"/>
                <a:gd name="T79" fmla="*/ 836 h 910"/>
                <a:gd name="T80" fmla="*/ 22 w 1076"/>
                <a:gd name="T81" fmla="*/ 786 h 910"/>
                <a:gd name="T82" fmla="*/ 0 w 1076"/>
                <a:gd name="T83" fmla="*/ 754 h 910"/>
                <a:gd name="T84" fmla="*/ 0 w 1076"/>
                <a:gd name="T85" fmla="*/ 555 h 910"/>
                <a:gd name="T86" fmla="*/ 0 w 1076"/>
                <a:gd name="T87" fmla="*/ 280 h 910"/>
                <a:gd name="T88" fmla="*/ 0 w 1076"/>
                <a:gd name="T89" fmla="*/ 34 h 910"/>
                <a:gd name="T90" fmla="*/ 22 w 1076"/>
                <a:gd name="T91" fmla="*/ 2 h 910"/>
                <a:gd name="T92" fmla="*/ 37 w 1076"/>
                <a:gd name="T93" fmla="*/ 0 h 910"/>
                <a:gd name="T94" fmla="*/ 52 w 1076"/>
                <a:gd name="T95" fmla="*/ 0 h 910"/>
                <a:gd name="T96" fmla="*/ 97 w 1076"/>
                <a:gd name="T97" fmla="*/ 0 h 910"/>
                <a:gd name="T98" fmla="*/ 162 w 1076"/>
                <a:gd name="T99" fmla="*/ 0 h 910"/>
                <a:gd name="T100" fmla="*/ 303 w 1076"/>
                <a:gd name="T101" fmla="*/ 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6" h="910">
                  <a:moveTo>
                    <a:pt x="445" y="58"/>
                  </a:moveTo>
                  <a:lnTo>
                    <a:pt x="368" y="58"/>
                  </a:lnTo>
                  <a:lnTo>
                    <a:pt x="284" y="58"/>
                  </a:lnTo>
                  <a:lnTo>
                    <a:pt x="192" y="58"/>
                  </a:lnTo>
                  <a:lnTo>
                    <a:pt x="93" y="58"/>
                  </a:lnTo>
                  <a:lnTo>
                    <a:pt x="81" y="60"/>
                  </a:lnTo>
                  <a:lnTo>
                    <a:pt x="72" y="66"/>
                  </a:lnTo>
                  <a:lnTo>
                    <a:pt x="65" y="76"/>
                  </a:lnTo>
                  <a:lnTo>
                    <a:pt x="63" y="88"/>
                  </a:lnTo>
                  <a:lnTo>
                    <a:pt x="63" y="165"/>
                  </a:lnTo>
                  <a:lnTo>
                    <a:pt x="63" y="187"/>
                  </a:lnTo>
                  <a:lnTo>
                    <a:pt x="63" y="214"/>
                  </a:lnTo>
                  <a:lnTo>
                    <a:pt x="63" y="246"/>
                  </a:lnTo>
                  <a:lnTo>
                    <a:pt x="63" y="482"/>
                  </a:lnTo>
                  <a:lnTo>
                    <a:pt x="63" y="548"/>
                  </a:lnTo>
                  <a:lnTo>
                    <a:pt x="63" y="620"/>
                  </a:lnTo>
                  <a:lnTo>
                    <a:pt x="63" y="700"/>
                  </a:lnTo>
                  <a:lnTo>
                    <a:pt x="65" y="712"/>
                  </a:lnTo>
                  <a:lnTo>
                    <a:pt x="72" y="722"/>
                  </a:lnTo>
                  <a:lnTo>
                    <a:pt x="81" y="728"/>
                  </a:lnTo>
                  <a:lnTo>
                    <a:pt x="93" y="730"/>
                  </a:lnTo>
                  <a:lnTo>
                    <a:pt x="93" y="730"/>
                  </a:lnTo>
                  <a:lnTo>
                    <a:pt x="93" y="730"/>
                  </a:lnTo>
                  <a:lnTo>
                    <a:pt x="94" y="730"/>
                  </a:lnTo>
                  <a:lnTo>
                    <a:pt x="96" y="730"/>
                  </a:lnTo>
                  <a:lnTo>
                    <a:pt x="99" y="730"/>
                  </a:lnTo>
                  <a:lnTo>
                    <a:pt x="103" y="730"/>
                  </a:lnTo>
                  <a:lnTo>
                    <a:pt x="264" y="730"/>
                  </a:lnTo>
                  <a:lnTo>
                    <a:pt x="301" y="730"/>
                  </a:lnTo>
                  <a:lnTo>
                    <a:pt x="342" y="730"/>
                  </a:lnTo>
                  <a:lnTo>
                    <a:pt x="499" y="730"/>
                  </a:lnTo>
                  <a:lnTo>
                    <a:pt x="563" y="730"/>
                  </a:lnTo>
                  <a:lnTo>
                    <a:pt x="633" y="730"/>
                  </a:lnTo>
                  <a:lnTo>
                    <a:pt x="710" y="730"/>
                  </a:lnTo>
                  <a:lnTo>
                    <a:pt x="794" y="730"/>
                  </a:lnTo>
                  <a:lnTo>
                    <a:pt x="885" y="730"/>
                  </a:lnTo>
                  <a:lnTo>
                    <a:pt x="985" y="730"/>
                  </a:lnTo>
                  <a:lnTo>
                    <a:pt x="997" y="728"/>
                  </a:lnTo>
                  <a:lnTo>
                    <a:pt x="1006" y="722"/>
                  </a:lnTo>
                  <a:lnTo>
                    <a:pt x="1012" y="712"/>
                  </a:lnTo>
                  <a:lnTo>
                    <a:pt x="1015" y="700"/>
                  </a:lnTo>
                  <a:lnTo>
                    <a:pt x="1015" y="88"/>
                  </a:lnTo>
                  <a:lnTo>
                    <a:pt x="1012" y="76"/>
                  </a:lnTo>
                  <a:lnTo>
                    <a:pt x="1006" y="66"/>
                  </a:lnTo>
                  <a:lnTo>
                    <a:pt x="997" y="60"/>
                  </a:lnTo>
                  <a:lnTo>
                    <a:pt x="985" y="58"/>
                  </a:lnTo>
                  <a:lnTo>
                    <a:pt x="985" y="58"/>
                  </a:lnTo>
                  <a:lnTo>
                    <a:pt x="985" y="58"/>
                  </a:lnTo>
                  <a:lnTo>
                    <a:pt x="984" y="58"/>
                  </a:lnTo>
                  <a:lnTo>
                    <a:pt x="982" y="58"/>
                  </a:lnTo>
                  <a:lnTo>
                    <a:pt x="979" y="58"/>
                  </a:lnTo>
                  <a:lnTo>
                    <a:pt x="974" y="58"/>
                  </a:lnTo>
                  <a:lnTo>
                    <a:pt x="967" y="58"/>
                  </a:lnTo>
                  <a:lnTo>
                    <a:pt x="959" y="58"/>
                  </a:lnTo>
                  <a:lnTo>
                    <a:pt x="948" y="58"/>
                  </a:lnTo>
                  <a:lnTo>
                    <a:pt x="935" y="58"/>
                  </a:lnTo>
                  <a:lnTo>
                    <a:pt x="814" y="58"/>
                  </a:lnTo>
                  <a:lnTo>
                    <a:pt x="777" y="58"/>
                  </a:lnTo>
                  <a:lnTo>
                    <a:pt x="736" y="58"/>
                  </a:lnTo>
                  <a:lnTo>
                    <a:pt x="689" y="58"/>
                  </a:lnTo>
                  <a:lnTo>
                    <a:pt x="636" y="58"/>
                  </a:lnTo>
                  <a:lnTo>
                    <a:pt x="579" y="58"/>
                  </a:lnTo>
                  <a:lnTo>
                    <a:pt x="514" y="58"/>
                  </a:lnTo>
                  <a:lnTo>
                    <a:pt x="445" y="58"/>
                  </a:lnTo>
                  <a:close/>
                  <a:moveTo>
                    <a:pt x="350" y="0"/>
                  </a:moveTo>
                  <a:lnTo>
                    <a:pt x="403" y="0"/>
                  </a:lnTo>
                  <a:lnTo>
                    <a:pt x="460" y="0"/>
                  </a:lnTo>
                  <a:lnTo>
                    <a:pt x="524" y="0"/>
                  </a:lnTo>
                  <a:lnTo>
                    <a:pt x="593" y="0"/>
                  </a:lnTo>
                  <a:lnTo>
                    <a:pt x="841" y="0"/>
                  </a:lnTo>
                  <a:lnTo>
                    <a:pt x="938" y="0"/>
                  </a:lnTo>
                  <a:lnTo>
                    <a:pt x="1042" y="0"/>
                  </a:lnTo>
                  <a:lnTo>
                    <a:pt x="1055" y="2"/>
                  </a:lnTo>
                  <a:lnTo>
                    <a:pt x="1066" y="9"/>
                  </a:lnTo>
                  <a:lnTo>
                    <a:pt x="1073" y="20"/>
                  </a:lnTo>
                  <a:lnTo>
                    <a:pt x="1076" y="34"/>
                  </a:lnTo>
                  <a:lnTo>
                    <a:pt x="1076" y="164"/>
                  </a:lnTo>
                  <a:lnTo>
                    <a:pt x="1076" y="196"/>
                  </a:lnTo>
                  <a:lnTo>
                    <a:pt x="1076" y="233"/>
                  </a:lnTo>
                  <a:lnTo>
                    <a:pt x="1076" y="276"/>
                  </a:lnTo>
                  <a:lnTo>
                    <a:pt x="1076" y="440"/>
                  </a:lnTo>
                  <a:lnTo>
                    <a:pt x="1076" y="508"/>
                  </a:lnTo>
                  <a:lnTo>
                    <a:pt x="1076" y="582"/>
                  </a:lnTo>
                  <a:lnTo>
                    <a:pt x="1076" y="754"/>
                  </a:lnTo>
                  <a:lnTo>
                    <a:pt x="1073" y="768"/>
                  </a:lnTo>
                  <a:lnTo>
                    <a:pt x="1066" y="779"/>
                  </a:lnTo>
                  <a:lnTo>
                    <a:pt x="1055" y="786"/>
                  </a:lnTo>
                  <a:lnTo>
                    <a:pt x="1042" y="788"/>
                  </a:lnTo>
                  <a:lnTo>
                    <a:pt x="730" y="788"/>
                  </a:lnTo>
                  <a:lnTo>
                    <a:pt x="730" y="788"/>
                  </a:lnTo>
                  <a:lnTo>
                    <a:pt x="730" y="789"/>
                  </a:lnTo>
                  <a:lnTo>
                    <a:pt x="730" y="792"/>
                  </a:lnTo>
                  <a:lnTo>
                    <a:pt x="730" y="798"/>
                  </a:lnTo>
                  <a:lnTo>
                    <a:pt x="730" y="840"/>
                  </a:lnTo>
                  <a:lnTo>
                    <a:pt x="730" y="840"/>
                  </a:lnTo>
                  <a:lnTo>
                    <a:pt x="731" y="841"/>
                  </a:lnTo>
                  <a:lnTo>
                    <a:pt x="732" y="842"/>
                  </a:lnTo>
                  <a:lnTo>
                    <a:pt x="733" y="843"/>
                  </a:lnTo>
                  <a:lnTo>
                    <a:pt x="737" y="848"/>
                  </a:lnTo>
                  <a:lnTo>
                    <a:pt x="741" y="852"/>
                  </a:lnTo>
                  <a:lnTo>
                    <a:pt x="748" y="859"/>
                  </a:lnTo>
                  <a:lnTo>
                    <a:pt x="757" y="867"/>
                  </a:lnTo>
                  <a:lnTo>
                    <a:pt x="769" y="878"/>
                  </a:lnTo>
                  <a:lnTo>
                    <a:pt x="784" y="893"/>
                  </a:lnTo>
                  <a:lnTo>
                    <a:pt x="801" y="910"/>
                  </a:lnTo>
                  <a:lnTo>
                    <a:pt x="293" y="910"/>
                  </a:lnTo>
                  <a:lnTo>
                    <a:pt x="293" y="910"/>
                  </a:lnTo>
                  <a:lnTo>
                    <a:pt x="294" y="909"/>
                  </a:lnTo>
                  <a:lnTo>
                    <a:pt x="295" y="908"/>
                  </a:lnTo>
                  <a:lnTo>
                    <a:pt x="297" y="906"/>
                  </a:lnTo>
                  <a:lnTo>
                    <a:pt x="300" y="903"/>
                  </a:lnTo>
                  <a:lnTo>
                    <a:pt x="305" y="899"/>
                  </a:lnTo>
                  <a:lnTo>
                    <a:pt x="312" y="892"/>
                  </a:lnTo>
                  <a:lnTo>
                    <a:pt x="322" y="883"/>
                  </a:lnTo>
                  <a:lnTo>
                    <a:pt x="334" y="872"/>
                  </a:lnTo>
                  <a:lnTo>
                    <a:pt x="348" y="858"/>
                  </a:lnTo>
                  <a:lnTo>
                    <a:pt x="367" y="840"/>
                  </a:lnTo>
                  <a:lnTo>
                    <a:pt x="367" y="840"/>
                  </a:lnTo>
                  <a:lnTo>
                    <a:pt x="367" y="839"/>
                  </a:lnTo>
                  <a:lnTo>
                    <a:pt x="367" y="836"/>
                  </a:lnTo>
                  <a:lnTo>
                    <a:pt x="367" y="788"/>
                  </a:lnTo>
                  <a:lnTo>
                    <a:pt x="36" y="788"/>
                  </a:lnTo>
                  <a:lnTo>
                    <a:pt x="22" y="786"/>
                  </a:lnTo>
                  <a:lnTo>
                    <a:pt x="11" y="779"/>
                  </a:lnTo>
                  <a:lnTo>
                    <a:pt x="3" y="768"/>
                  </a:lnTo>
                  <a:lnTo>
                    <a:pt x="0" y="754"/>
                  </a:lnTo>
                  <a:lnTo>
                    <a:pt x="0" y="624"/>
                  </a:lnTo>
                  <a:lnTo>
                    <a:pt x="0" y="592"/>
                  </a:lnTo>
                  <a:lnTo>
                    <a:pt x="0" y="555"/>
                  </a:lnTo>
                  <a:lnTo>
                    <a:pt x="0" y="512"/>
                  </a:lnTo>
                  <a:lnTo>
                    <a:pt x="0" y="348"/>
                  </a:lnTo>
                  <a:lnTo>
                    <a:pt x="0" y="280"/>
                  </a:lnTo>
                  <a:lnTo>
                    <a:pt x="0" y="206"/>
                  </a:lnTo>
                  <a:lnTo>
                    <a:pt x="0" y="124"/>
                  </a:lnTo>
                  <a:lnTo>
                    <a:pt x="0" y="34"/>
                  </a:lnTo>
                  <a:lnTo>
                    <a:pt x="3" y="20"/>
                  </a:lnTo>
                  <a:lnTo>
                    <a:pt x="11" y="9"/>
                  </a:lnTo>
                  <a:lnTo>
                    <a:pt x="22" y="2"/>
                  </a:lnTo>
                  <a:lnTo>
                    <a:pt x="36" y="0"/>
                  </a:lnTo>
                  <a:lnTo>
                    <a:pt x="36" y="0"/>
                  </a:lnTo>
                  <a:lnTo>
                    <a:pt x="37" y="0"/>
                  </a:lnTo>
                  <a:lnTo>
                    <a:pt x="42" y="0"/>
                  </a:lnTo>
                  <a:lnTo>
                    <a:pt x="46" y="0"/>
                  </a:lnTo>
                  <a:lnTo>
                    <a:pt x="52" y="0"/>
                  </a:lnTo>
                  <a:lnTo>
                    <a:pt x="59" y="0"/>
                  </a:lnTo>
                  <a:lnTo>
                    <a:pt x="70" y="0"/>
                  </a:lnTo>
                  <a:lnTo>
                    <a:pt x="97" y="0"/>
                  </a:lnTo>
                  <a:lnTo>
                    <a:pt x="115" y="0"/>
                  </a:lnTo>
                  <a:lnTo>
                    <a:pt x="136" y="0"/>
                  </a:lnTo>
                  <a:lnTo>
                    <a:pt x="162" y="0"/>
                  </a:lnTo>
                  <a:lnTo>
                    <a:pt x="191" y="0"/>
                  </a:lnTo>
                  <a:lnTo>
                    <a:pt x="223" y="0"/>
                  </a:lnTo>
                  <a:lnTo>
                    <a:pt x="303" y="0"/>
                  </a:lnTo>
                  <a:lnTo>
                    <a:pt x="3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71" name="Freeform 7"/>
            <p:cNvSpPr>
              <a:spLocks/>
            </p:cNvSpPr>
            <p:nvPr/>
          </p:nvSpPr>
          <p:spPr bwMode="auto">
            <a:xfrm>
              <a:off x="1006" y="1130"/>
              <a:ext cx="371" cy="99"/>
            </a:xfrm>
            <a:custGeom>
              <a:avLst/>
              <a:gdLst>
                <a:gd name="T0" fmla="*/ 371 w 741"/>
                <a:gd name="T1" fmla="*/ 0 h 199"/>
                <a:gd name="T2" fmla="*/ 421 w 741"/>
                <a:gd name="T3" fmla="*/ 2 h 199"/>
                <a:gd name="T4" fmla="*/ 470 w 741"/>
                <a:gd name="T5" fmla="*/ 9 h 199"/>
                <a:gd name="T6" fmla="*/ 520 w 741"/>
                <a:gd name="T7" fmla="*/ 22 h 199"/>
                <a:gd name="T8" fmla="*/ 568 w 741"/>
                <a:gd name="T9" fmla="*/ 38 h 199"/>
                <a:gd name="T10" fmla="*/ 615 w 741"/>
                <a:gd name="T11" fmla="*/ 59 h 199"/>
                <a:gd name="T12" fmla="*/ 659 w 741"/>
                <a:gd name="T13" fmla="*/ 86 h 199"/>
                <a:gd name="T14" fmla="*/ 702 w 741"/>
                <a:gd name="T15" fmla="*/ 118 h 199"/>
                <a:gd name="T16" fmla="*/ 741 w 741"/>
                <a:gd name="T17" fmla="*/ 154 h 199"/>
                <a:gd name="T18" fmla="*/ 696 w 741"/>
                <a:gd name="T19" fmla="*/ 199 h 199"/>
                <a:gd name="T20" fmla="*/ 659 w 741"/>
                <a:gd name="T21" fmla="*/ 165 h 199"/>
                <a:gd name="T22" fmla="*/ 619 w 741"/>
                <a:gd name="T23" fmla="*/ 136 h 199"/>
                <a:gd name="T24" fmla="*/ 577 w 741"/>
                <a:gd name="T25" fmla="*/ 113 h 199"/>
                <a:gd name="T26" fmla="*/ 533 w 741"/>
                <a:gd name="T27" fmla="*/ 93 h 199"/>
                <a:gd name="T28" fmla="*/ 488 w 741"/>
                <a:gd name="T29" fmla="*/ 79 h 199"/>
                <a:gd name="T30" fmla="*/ 441 w 741"/>
                <a:gd name="T31" fmla="*/ 70 h 199"/>
                <a:gd name="T32" fmla="*/ 394 w 741"/>
                <a:gd name="T33" fmla="*/ 65 h 199"/>
                <a:gd name="T34" fmla="*/ 347 w 741"/>
                <a:gd name="T35" fmla="*/ 65 h 199"/>
                <a:gd name="T36" fmla="*/ 300 w 741"/>
                <a:gd name="T37" fmla="*/ 70 h 199"/>
                <a:gd name="T38" fmla="*/ 254 w 741"/>
                <a:gd name="T39" fmla="*/ 79 h 199"/>
                <a:gd name="T40" fmla="*/ 208 w 741"/>
                <a:gd name="T41" fmla="*/ 93 h 199"/>
                <a:gd name="T42" fmla="*/ 165 w 741"/>
                <a:gd name="T43" fmla="*/ 113 h 199"/>
                <a:gd name="T44" fmla="*/ 123 w 741"/>
                <a:gd name="T45" fmla="*/ 136 h 199"/>
                <a:gd name="T46" fmla="*/ 83 w 741"/>
                <a:gd name="T47" fmla="*/ 165 h 199"/>
                <a:gd name="T48" fmla="*/ 45 w 741"/>
                <a:gd name="T49" fmla="*/ 199 h 199"/>
                <a:gd name="T50" fmla="*/ 0 w 741"/>
                <a:gd name="T51" fmla="*/ 154 h 199"/>
                <a:gd name="T52" fmla="*/ 40 w 741"/>
                <a:gd name="T53" fmla="*/ 118 h 199"/>
                <a:gd name="T54" fmla="*/ 82 w 741"/>
                <a:gd name="T55" fmla="*/ 86 h 199"/>
                <a:gd name="T56" fmla="*/ 127 w 741"/>
                <a:gd name="T57" fmla="*/ 59 h 199"/>
                <a:gd name="T58" fmla="*/ 173 w 741"/>
                <a:gd name="T59" fmla="*/ 38 h 199"/>
                <a:gd name="T60" fmla="*/ 221 w 741"/>
                <a:gd name="T61" fmla="*/ 22 h 199"/>
                <a:gd name="T62" fmla="*/ 270 w 741"/>
                <a:gd name="T63" fmla="*/ 9 h 199"/>
                <a:gd name="T64" fmla="*/ 321 w 741"/>
                <a:gd name="T65" fmla="*/ 2 h 199"/>
                <a:gd name="T66" fmla="*/ 371 w 741"/>
                <a:gd name="T67"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1" h="199">
                  <a:moveTo>
                    <a:pt x="371" y="0"/>
                  </a:moveTo>
                  <a:lnTo>
                    <a:pt x="421" y="2"/>
                  </a:lnTo>
                  <a:lnTo>
                    <a:pt x="470" y="9"/>
                  </a:lnTo>
                  <a:lnTo>
                    <a:pt x="520" y="22"/>
                  </a:lnTo>
                  <a:lnTo>
                    <a:pt x="568" y="38"/>
                  </a:lnTo>
                  <a:lnTo>
                    <a:pt x="615" y="59"/>
                  </a:lnTo>
                  <a:lnTo>
                    <a:pt x="659" y="86"/>
                  </a:lnTo>
                  <a:lnTo>
                    <a:pt x="702" y="118"/>
                  </a:lnTo>
                  <a:lnTo>
                    <a:pt x="741" y="154"/>
                  </a:lnTo>
                  <a:lnTo>
                    <a:pt x="696" y="199"/>
                  </a:lnTo>
                  <a:lnTo>
                    <a:pt x="659" y="165"/>
                  </a:lnTo>
                  <a:lnTo>
                    <a:pt x="619" y="136"/>
                  </a:lnTo>
                  <a:lnTo>
                    <a:pt x="577" y="113"/>
                  </a:lnTo>
                  <a:lnTo>
                    <a:pt x="533" y="93"/>
                  </a:lnTo>
                  <a:lnTo>
                    <a:pt x="488" y="79"/>
                  </a:lnTo>
                  <a:lnTo>
                    <a:pt x="441" y="70"/>
                  </a:lnTo>
                  <a:lnTo>
                    <a:pt x="394" y="65"/>
                  </a:lnTo>
                  <a:lnTo>
                    <a:pt x="347" y="65"/>
                  </a:lnTo>
                  <a:lnTo>
                    <a:pt x="300" y="70"/>
                  </a:lnTo>
                  <a:lnTo>
                    <a:pt x="254" y="79"/>
                  </a:lnTo>
                  <a:lnTo>
                    <a:pt x="208" y="93"/>
                  </a:lnTo>
                  <a:lnTo>
                    <a:pt x="165" y="113"/>
                  </a:lnTo>
                  <a:lnTo>
                    <a:pt x="123" y="136"/>
                  </a:lnTo>
                  <a:lnTo>
                    <a:pt x="83" y="165"/>
                  </a:lnTo>
                  <a:lnTo>
                    <a:pt x="45" y="199"/>
                  </a:lnTo>
                  <a:lnTo>
                    <a:pt x="0" y="154"/>
                  </a:lnTo>
                  <a:lnTo>
                    <a:pt x="40" y="118"/>
                  </a:lnTo>
                  <a:lnTo>
                    <a:pt x="82" y="86"/>
                  </a:lnTo>
                  <a:lnTo>
                    <a:pt x="127" y="59"/>
                  </a:lnTo>
                  <a:lnTo>
                    <a:pt x="173" y="38"/>
                  </a:lnTo>
                  <a:lnTo>
                    <a:pt x="221" y="22"/>
                  </a:lnTo>
                  <a:lnTo>
                    <a:pt x="270" y="9"/>
                  </a:lnTo>
                  <a:lnTo>
                    <a:pt x="321" y="2"/>
                  </a:lnTo>
                  <a:lnTo>
                    <a:pt x="3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72" name="Freeform 8"/>
            <p:cNvSpPr>
              <a:spLocks/>
            </p:cNvSpPr>
            <p:nvPr/>
          </p:nvSpPr>
          <p:spPr bwMode="auto">
            <a:xfrm>
              <a:off x="1052" y="1201"/>
              <a:ext cx="280" cy="81"/>
            </a:xfrm>
            <a:custGeom>
              <a:avLst/>
              <a:gdLst>
                <a:gd name="T0" fmla="*/ 281 w 562"/>
                <a:gd name="T1" fmla="*/ 0 h 162"/>
                <a:gd name="T2" fmla="*/ 326 w 562"/>
                <a:gd name="T3" fmla="*/ 3 h 162"/>
                <a:gd name="T4" fmla="*/ 369 w 562"/>
                <a:gd name="T5" fmla="*/ 11 h 162"/>
                <a:gd name="T6" fmla="*/ 412 w 562"/>
                <a:gd name="T7" fmla="*/ 23 h 162"/>
                <a:gd name="T8" fmla="*/ 453 w 562"/>
                <a:gd name="T9" fmla="*/ 40 h 162"/>
                <a:gd name="T10" fmla="*/ 491 w 562"/>
                <a:gd name="T11" fmla="*/ 61 h 162"/>
                <a:gd name="T12" fmla="*/ 528 w 562"/>
                <a:gd name="T13" fmla="*/ 87 h 162"/>
                <a:gd name="T14" fmla="*/ 562 w 562"/>
                <a:gd name="T15" fmla="*/ 117 h 162"/>
                <a:gd name="T16" fmla="*/ 516 w 562"/>
                <a:gd name="T17" fmla="*/ 162 h 162"/>
                <a:gd name="T18" fmla="*/ 483 w 562"/>
                <a:gd name="T19" fmla="*/ 133 h 162"/>
                <a:gd name="T20" fmla="*/ 447 w 562"/>
                <a:gd name="T21" fmla="*/ 109 h 162"/>
                <a:gd name="T22" fmla="*/ 408 w 562"/>
                <a:gd name="T23" fmla="*/ 90 h 162"/>
                <a:gd name="T24" fmla="*/ 367 w 562"/>
                <a:gd name="T25" fmla="*/ 76 h 162"/>
                <a:gd name="T26" fmla="*/ 324 w 562"/>
                <a:gd name="T27" fmla="*/ 68 h 162"/>
                <a:gd name="T28" fmla="*/ 281 w 562"/>
                <a:gd name="T29" fmla="*/ 65 h 162"/>
                <a:gd name="T30" fmla="*/ 237 w 562"/>
                <a:gd name="T31" fmla="*/ 68 h 162"/>
                <a:gd name="T32" fmla="*/ 194 w 562"/>
                <a:gd name="T33" fmla="*/ 76 h 162"/>
                <a:gd name="T34" fmla="*/ 153 w 562"/>
                <a:gd name="T35" fmla="*/ 90 h 162"/>
                <a:gd name="T36" fmla="*/ 114 w 562"/>
                <a:gd name="T37" fmla="*/ 109 h 162"/>
                <a:gd name="T38" fmla="*/ 78 w 562"/>
                <a:gd name="T39" fmla="*/ 133 h 162"/>
                <a:gd name="T40" fmla="*/ 45 w 562"/>
                <a:gd name="T41" fmla="*/ 162 h 162"/>
                <a:gd name="T42" fmla="*/ 0 w 562"/>
                <a:gd name="T43" fmla="*/ 117 h 162"/>
                <a:gd name="T44" fmla="*/ 33 w 562"/>
                <a:gd name="T45" fmla="*/ 87 h 162"/>
                <a:gd name="T46" fmla="*/ 70 w 562"/>
                <a:gd name="T47" fmla="*/ 61 h 162"/>
                <a:gd name="T48" fmla="*/ 109 w 562"/>
                <a:gd name="T49" fmla="*/ 40 h 162"/>
                <a:gd name="T50" fmla="*/ 149 w 562"/>
                <a:gd name="T51" fmla="*/ 23 h 162"/>
                <a:gd name="T52" fmla="*/ 192 w 562"/>
                <a:gd name="T53" fmla="*/ 11 h 162"/>
                <a:gd name="T54" fmla="*/ 236 w 562"/>
                <a:gd name="T55" fmla="*/ 3 h 162"/>
                <a:gd name="T56" fmla="*/ 281 w 562"/>
                <a:gd name="T5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2" h="162">
                  <a:moveTo>
                    <a:pt x="281" y="0"/>
                  </a:moveTo>
                  <a:lnTo>
                    <a:pt x="326" y="3"/>
                  </a:lnTo>
                  <a:lnTo>
                    <a:pt x="369" y="11"/>
                  </a:lnTo>
                  <a:lnTo>
                    <a:pt x="412" y="23"/>
                  </a:lnTo>
                  <a:lnTo>
                    <a:pt x="453" y="40"/>
                  </a:lnTo>
                  <a:lnTo>
                    <a:pt x="491" y="61"/>
                  </a:lnTo>
                  <a:lnTo>
                    <a:pt x="528" y="87"/>
                  </a:lnTo>
                  <a:lnTo>
                    <a:pt x="562" y="117"/>
                  </a:lnTo>
                  <a:lnTo>
                    <a:pt x="516" y="162"/>
                  </a:lnTo>
                  <a:lnTo>
                    <a:pt x="483" y="133"/>
                  </a:lnTo>
                  <a:lnTo>
                    <a:pt x="447" y="109"/>
                  </a:lnTo>
                  <a:lnTo>
                    <a:pt x="408" y="90"/>
                  </a:lnTo>
                  <a:lnTo>
                    <a:pt x="367" y="76"/>
                  </a:lnTo>
                  <a:lnTo>
                    <a:pt x="324" y="68"/>
                  </a:lnTo>
                  <a:lnTo>
                    <a:pt x="281" y="65"/>
                  </a:lnTo>
                  <a:lnTo>
                    <a:pt x="237" y="68"/>
                  </a:lnTo>
                  <a:lnTo>
                    <a:pt x="194" y="76"/>
                  </a:lnTo>
                  <a:lnTo>
                    <a:pt x="153" y="90"/>
                  </a:lnTo>
                  <a:lnTo>
                    <a:pt x="114" y="109"/>
                  </a:lnTo>
                  <a:lnTo>
                    <a:pt x="78" y="133"/>
                  </a:lnTo>
                  <a:lnTo>
                    <a:pt x="45" y="162"/>
                  </a:lnTo>
                  <a:lnTo>
                    <a:pt x="0" y="117"/>
                  </a:lnTo>
                  <a:lnTo>
                    <a:pt x="33" y="87"/>
                  </a:lnTo>
                  <a:lnTo>
                    <a:pt x="70" y="61"/>
                  </a:lnTo>
                  <a:lnTo>
                    <a:pt x="109" y="40"/>
                  </a:lnTo>
                  <a:lnTo>
                    <a:pt x="149" y="23"/>
                  </a:lnTo>
                  <a:lnTo>
                    <a:pt x="192" y="11"/>
                  </a:lnTo>
                  <a:lnTo>
                    <a:pt x="236" y="3"/>
                  </a:lnTo>
                  <a:lnTo>
                    <a:pt x="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73" name="Freeform 9"/>
            <p:cNvSpPr>
              <a:spLocks/>
            </p:cNvSpPr>
            <p:nvPr/>
          </p:nvSpPr>
          <p:spPr bwMode="auto">
            <a:xfrm>
              <a:off x="1093" y="1272"/>
              <a:ext cx="197" cy="64"/>
            </a:xfrm>
            <a:custGeom>
              <a:avLst/>
              <a:gdLst>
                <a:gd name="T0" fmla="*/ 198 w 395"/>
                <a:gd name="T1" fmla="*/ 0 h 127"/>
                <a:gd name="T2" fmla="*/ 233 w 395"/>
                <a:gd name="T3" fmla="*/ 3 h 127"/>
                <a:gd name="T4" fmla="*/ 269 w 395"/>
                <a:gd name="T5" fmla="*/ 9 h 127"/>
                <a:gd name="T6" fmla="*/ 302 w 395"/>
                <a:gd name="T7" fmla="*/ 20 h 127"/>
                <a:gd name="T8" fmla="*/ 335 w 395"/>
                <a:gd name="T9" fmla="*/ 37 h 127"/>
                <a:gd name="T10" fmla="*/ 367 w 395"/>
                <a:gd name="T11" fmla="*/ 57 h 127"/>
                <a:gd name="T12" fmla="*/ 395 w 395"/>
                <a:gd name="T13" fmla="*/ 82 h 127"/>
                <a:gd name="T14" fmla="*/ 350 w 395"/>
                <a:gd name="T15" fmla="*/ 127 h 127"/>
                <a:gd name="T16" fmla="*/ 323 w 395"/>
                <a:gd name="T17" fmla="*/ 104 h 127"/>
                <a:gd name="T18" fmla="*/ 294 w 395"/>
                <a:gd name="T19" fmla="*/ 87 h 127"/>
                <a:gd name="T20" fmla="*/ 262 w 395"/>
                <a:gd name="T21" fmla="*/ 74 h 127"/>
                <a:gd name="T22" fmla="*/ 231 w 395"/>
                <a:gd name="T23" fmla="*/ 67 h 127"/>
                <a:gd name="T24" fmla="*/ 198 w 395"/>
                <a:gd name="T25" fmla="*/ 64 h 127"/>
                <a:gd name="T26" fmla="*/ 164 w 395"/>
                <a:gd name="T27" fmla="*/ 67 h 127"/>
                <a:gd name="T28" fmla="*/ 132 w 395"/>
                <a:gd name="T29" fmla="*/ 74 h 127"/>
                <a:gd name="T30" fmla="*/ 102 w 395"/>
                <a:gd name="T31" fmla="*/ 87 h 127"/>
                <a:gd name="T32" fmla="*/ 72 w 395"/>
                <a:gd name="T33" fmla="*/ 104 h 127"/>
                <a:gd name="T34" fmla="*/ 45 w 395"/>
                <a:gd name="T35" fmla="*/ 127 h 127"/>
                <a:gd name="T36" fmla="*/ 0 w 395"/>
                <a:gd name="T37" fmla="*/ 82 h 127"/>
                <a:gd name="T38" fmla="*/ 29 w 395"/>
                <a:gd name="T39" fmla="*/ 57 h 127"/>
                <a:gd name="T40" fmla="*/ 60 w 395"/>
                <a:gd name="T41" fmla="*/ 37 h 127"/>
                <a:gd name="T42" fmla="*/ 92 w 395"/>
                <a:gd name="T43" fmla="*/ 20 h 127"/>
                <a:gd name="T44" fmla="*/ 126 w 395"/>
                <a:gd name="T45" fmla="*/ 9 h 127"/>
                <a:gd name="T46" fmla="*/ 162 w 395"/>
                <a:gd name="T47" fmla="*/ 3 h 127"/>
                <a:gd name="T48" fmla="*/ 198 w 395"/>
                <a:gd name="T4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127">
                  <a:moveTo>
                    <a:pt x="198" y="0"/>
                  </a:moveTo>
                  <a:lnTo>
                    <a:pt x="233" y="3"/>
                  </a:lnTo>
                  <a:lnTo>
                    <a:pt x="269" y="9"/>
                  </a:lnTo>
                  <a:lnTo>
                    <a:pt x="302" y="20"/>
                  </a:lnTo>
                  <a:lnTo>
                    <a:pt x="335" y="37"/>
                  </a:lnTo>
                  <a:lnTo>
                    <a:pt x="367" y="57"/>
                  </a:lnTo>
                  <a:lnTo>
                    <a:pt x="395" y="82"/>
                  </a:lnTo>
                  <a:lnTo>
                    <a:pt x="350" y="127"/>
                  </a:lnTo>
                  <a:lnTo>
                    <a:pt x="323" y="104"/>
                  </a:lnTo>
                  <a:lnTo>
                    <a:pt x="294" y="87"/>
                  </a:lnTo>
                  <a:lnTo>
                    <a:pt x="262" y="74"/>
                  </a:lnTo>
                  <a:lnTo>
                    <a:pt x="231" y="67"/>
                  </a:lnTo>
                  <a:lnTo>
                    <a:pt x="198" y="64"/>
                  </a:lnTo>
                  <a:lnTo>
                    <a:pt x="164" y="67"/>
                  </a:lnTo>
                  <a:lnTo>
                    <a:pt x="132" y="74"/>
                  </a:lnTo>
                  <a:lnTo>
                    <a:pt x="102" y="87"/>
                  </a:lnTo>
                  <a:lnTo>
                    <a:pt x="72" y="104"/>
                  </a:lnTo>
                  <a:lnTo>
                    <a:pt x="45" y="127"/>
                  </a:lnTo>
                  <a:lnTo>
                    <a:pt x="0" y="82"/>
                  </a:lnTo>
                  <a:lnTo>
                    <a:pt x="29" y="57"/>
                  </a:lnTo>
                  <a:lnTo>
                    <a:pt x="60" y="37"/>
                  </a:lnTo>
                  <a:lnTo>
                    <a:pt x="92" y="20"/>
                  </a:lnTo>
                  <a:lnTo>
                    <a:pt x="126" y="9"/>
                  </a:lnTo>
                  <a:lnTo>
                    <a:pt x="162" y="3"/>
                  </a:lnTo>
                  <a:lnTo>
                    <a:pt x="1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74" name="Freeform 10"/>
            <p:cNvSpPr>
              <a:spLocks/>
            </p:cNvSpPr>
            <p:nvPr/>
          </p:nvSpPr>
          <p:spPr bwMode="auto">
            <a:xfrm>
              <a:off x="1142" y="1340"/>
              <a:ext cx="100" cy="44"/>
            </a:xfrm>
            <a:custGeom>
              <a:avLst/>
              <a:gdLst>
                <a:gd name="T0" fmla="*/ 101 w 200"/>
                <a:gd name="T1" fmla="*/ 0 h 87"/>
                <a:gd name="T2" fmla="*/ 129 w 200"/>
                <a:gd name="T3" fmla="*/ 3 h 87"/>
                <a:gd name="T4" fmla="*/ 154 w 200"/>
                <a:gd name="T5" fmla="*/ 10 h 87"/>
                <a:gd name="T6" fmla="*/ 179 w 200"/>
                <a:gd name="T7" fmla="*/ 23 h 87"/>
                <a:gd name="T8" fmla="*/ 200 w 200"/>
                <a:gd name="T9" fmla="*/ 41 h 87"/>
                <a:gd name="T10" fmla="*/ 155 w 200"/>
                <a:gd name="T11" fmla="*/ 87 h 87"/>
                <a:gd name="T12" fmla="*/ 142 w 200"/>
                <a:gd name="T13" fmla="*/ 76 h 87"/>
                <a:gd name="T14" fmla="*/ 126 w 200"/>
                <a:gd name="T15" fmla="*/ 68 h 87"/>
                <a:gd name="T16" fmla="*/ 109 w 200"/>
                <a:gd name="T17" fmla="*/ 65 h 87"/>
                <a:gd name="T18" fmla="*/ 92 w 200"/>
                <a:gd name="T19" fmla="*/ 65 h 87"/>
                <a:gd name="T20" fmla="*/ 75 w 200"/>
                <a:gd name="T21" fmla="*/ 68 h 87"/>
                <a:gd name="T22" fmla="*/ 60 w 200"/>
                <a:gd name="T23" fmla="*/ 76 h 87"/>
                <a:gd name="T24" fmla="*/ 46 w 200"/>
                <a:gd name="T25" fmla="*/ 87 h 87"/>
                <a:gd name="T26" fmla="*/ 0 w 200"/>
                <a:gd name="T27" fmla="*/ 41 h 87"/>
                <a:gd name="T28" fmla="*/ 22 w 200"/>
                <a:gd name="T29" fmla="*/ 23 h 87"/>
                <a:gd name="T30" fmla="*/ 47 w 200"/>
                <a:gd name="T31" fmla="*/ 10 h 87"/>
                <a:gd name="T32" fmla="*/ 72 w 200"/>
                <a:gd name="T33" fmla="*/ 3 h 87"/>
                <a:gd name="T34" fmla="*/ 101 w 200"/>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87">
                  <a:moveTo>
                    <a:pt x="101" y="0"/>
                  </a:moveTo>
                  <a:lnTo>
                    <a:pt x="129" y="3"/>
                  </a:lnTo>
                  <a:lnTo>
                    <a:pt x="154" y="10"/>
                  </a:lnTo>
                  <a:lnTo>
                    <a:pt x="179" y="23"/>
                  </a:lnTo>
                  <a:lnTo>
                    <a:pt x="200" y="41"/>
                  </a:lnTo>
                  <a:lnTo>
                    <a:pt x="155" y="87"/>
                  </a:lnTo>
                  <a:lnTo>
                    <a:pt x="142" y="76"/>
                  </a:lnTo>
                  <a:lnTo>
                    <a:pt x="126" y="68"/>
                  </a:lnTo>
                  <a:lnTo>
                    <a:pt x="109" y="65"/>
                  </a:lnTo>
                  <a:lnTo>
                    <a:pt x="92" y="65"/>
                  </a:lnTo>
                  <a:lnTo>
                    <a:pt x="75" y="68"/>
                  </a:lnTo>
                  <a:lnTo>
                    <a:pt x="60" y="76"/>
                  </a:lnTo>
                  <a:lnTo>
                    <a:pt x="46" y="87"/>
                  </a:lnTo>
                  <a:lnTo>
                    <a:pt x="0" y="41"/>
                  </a:lnTo>
                  <a:lnTo>
                    <a:pt x="22" y="23"/>
                  </a:lnTo>
                  <a:lnTo>
                    <a:pt x="47" y="10"/>
                  </a:lnTo>
                  <a:lnTo>
                    <a:pt x="72" y="3"/>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75" name="Freeform 11"/>
            <p:cNvSpPr>
              <a:spLocks noEditPoints="1"/>
            </p:cNvSpPr>
            <p:nvPr/>
          </p:nvSpPr>
          <p:spPr bwMode="auto">
            <a:xfrm>
              <a:off x="1499" y="2317"/>
              <a:ext cx="537" cy="455"/>
            </a:xfrm>
            <a:custGeom>
              <a:avLst/>
              <a:gdLst>
                <a:gd name="T0" fmla="*/ 93 w 1075"/>
                <a:gd name="T1" fmla="*/ 59 h 910"/>
                <a:gd name="T2" fmla="*/ 65 w 1075"/>
                <a:gd name="T3" fmla="*/ 77 h 910"/>
                <a:gd name="T4" fmla="*/ 63 w 1075"/>
                <a:gd name="T5" fmla="*/ 89 h 910"/>
                <a:gd name="T6" fmla="*/ 63 w 1075"/>
                <a:gd name="T7" fmla="*/ 187 h 910"/>
                <a:gd name="T8" fmla="*/ 63 w 1075"/>
                <a:gd name="T9" fmla="*/ 282 h 910"/>
                <a:gd name="T10" fmla="*/ 63 w 1075"/>
                <a:gd name="T11" fmla="*/ 483 h 910"/>
                <a:gd name="T12" fmla="*/ 63 w 1075"/>
                <a:gd name="T13" fmla="*/ 701 h 910"/>
                <a:gd name="T14" fmla="*/ 81 w 1075"/>
                <a:gd name="T15" fmla="*/ 728 h 910"/>
                <a:gd name="T16" fmla="*/ 93 w 1075"/>
                <a:gd name="T17" fmla="*/ 730 h 910"/>
                <a:gd name="T18" fmla="*/ 99 w 1075"/>
                <a:gd name="T19" fmla="*/ 730 h 910"/>
                <a:gd name="T20" fmla="*/ 130 w 1075"/>
                <a:gd name="T21" fmla="*/ 730 h 910"/>
                <a:gd name="T22" fmla="*/ 300 w 1075"/>
                <a:gd name="T23" fmla="*/ 730 h 910"/>
                <a:gd name="T24" fmla="*/ 440 w 1075"/>
                <a:gd name="T25" fmla="*/ 730 h 910"/>
                <a:gd name="T26" fmla="*/ 633 w 1075"/>
                <a:gd name="T27" fmla="*/ 730 h 910"/>
                <a:gd name="T28" fmla="*/ 885 w 1075"/>
                <a:gd name="T29" fmla="*/ 730 h 910"/>
                <a:gd name="T30" fmla="*/ 1005 w 1075"/>
                <a:gd name="T31" fmla="*/ 722 h 910"/>
                <a:gd name="T32" fmla="*/ 1014 w 1075"/>
                <a:gd name="T33" fmla="*/ 88 h 910"/>
                <a:gd name="T34" fmla="*/ 996 w 1075"/>
                <a:gd name="T35" fmla="*/ 61 h 910"/>
                <a:gd name="T36" fmla="*/ 984 w 1075"/>
                <a:gd name="T37" fmla="*/ 59 h 910"/>
                <a:gd name="T38" fmla="*/ 979 w 1075"/>
                <a:gd name="T39" fmla="*/ 59 h 910"/>
                <a:gd name="T40" fmla="*/ 948 w 1075"/>
                <a:gd name="T41" fmla="*/ 59 h 910"/>
                <a:gd name="T42" fmla="*/ 777 w 1075"/>
                <a:gd name="T43" fmla="*/ 59 h 910"/>
                <a:gd name="T44" fmla="*/ 636 w 1075"/>
                <a:gd name="T45" fmla="*/ 59 h 910"/>
                <a:gd name="T46" fmla="*/ 445 w 1075"/>
                <a:gd name="T47" fmla="*/ 59 h 910"/>
                <a:gd name="T48" fmla="*/ 36 w 1075"/>
                <a:gd name="T49" fmla="*/ 0 h 910"/>
                <a:gd name="T50" fmla="*/ 59 w 1075"/>
                <a:gd name="T51" fmla="*/ 0 h 910"/>
                <a:gd name="T52" fmla="*/ 115 w 1075"/>
                <a:gd name="T53" fmla="*/ 0 h 910"/>
                <a:gd name="T54" fmla="*/ 190 w 1075"/>
                <a:gd name="T55" fmla="*/ 0 h 910"/>
                <a:gd name="T56" fmla="*/ 350 w 1075"/>
                <a:gd name="T57" fmla="*/ 0 h 910"/>
                <a:gd name="T58" fmla="*/ 524 w 1075"/>
                <a:gd name="T59" fmla="*/ 0 h 910"/>
                <a:gd name="T60" fmla="*/ 938 w 1075"/>
                <a:gd name="T61" fmla="*/ 0 h 910"/>
                <a:gd name="T62" fmla="*/ 1066 w 1075"/>
                <a:gd name="T63" fmla="*/ 10 h 910"/>
                <a:gd name="T64" fmla="*/ 1075 w 1075"/>
                <a:gd name="T65" fmla="*/ 136 h 910"/>
                <a:gd name="T66" fmla="*/ 1075 w 1075"/>
                <a:gd name="T67" fmla="*/ 276 h 910"/>
                <a:gd name="T68" fmla="*/ 1075 w 1075"/>
                <a:gd name="T69" fmla="*/ 440 h 910"/>
                <a:gd name="T70" fmla="*/ 1066 w 1075"/>
                <a:gd name="T71" fmla="*/ 779 h 910"/>
                <a:gd name="T72" fmla="*/ 730 w 1075"/>
                <a:gd name="T73" fmla="*/ 789 h 910"/>
                <a:gd name="T74" fmla="*/ 730 w 1075"/>
                <a:gd name="T75" fmla="*/ 793 h 910"/>
                <a:gd name="T76" fmla="*/ 730 w 1075"/>
                <a:gd name="T77" fmla="*/ 841 h 910"/>
                <a:gd name="T78" fmla="*/ 736 w 1075"/>
                <a:gd name="T79" fmla="*/ 848 h 910"/>
                <a:gd name="T80" fmla="*/ 757 w 1075"/>
                <a:gd name="T81" fmla="*/ 868 h 910"/>
                <a:gd name="T82" fmla="*/ 801 w 1075"/>
                <a:gd name="T83" fmla="*/ 910 h 910"/>
                <a:gd name="T84" fmla="*/ 768 w 1075"/>
                <a:gd name="T85" fmla="*/ 910 h 910"/>
                <a:gd name="T86" fmla="*/ 627 w 1075"/>
                <a:gd name="T87" fmla="*/ 910 h 910"/>
                <a:gd name="T88" fmla="*/ 293 w 1075"/>
                <a:gd name="T89" fmla="*/ 910 h 910"/>
                <a:gd name="T90" fmla="*/ 300 w 1075"/>
                <a:gd name="T91" fmla="*/ 904 h 910"/>
                <a:gd name="T92" fmla="*/ 322 w 1075"/>
                <a:gd name="T93" fmla="*/ 883 h 910"/>
                <a:gd name="T94" fmla="*/ 367 w 1075"/>
                <a:gd name="T95" fmla="*/ 841 h 910"/>
                <a:gd name="T96" fmla="*/ 367 w 1075"/>
                <a:gd name="T97" fmla="*/ 837 h 910"/>
                <a:gd name="T98" fmla="*/ 367 w 1075"/>
                <a:gd name="T99" fmla="*/ 808 h 910"/>
                <a:gd name="T100" fmla="*/ 22 w 1075"/>
                <a:gd name="T101" fmla="*/ 786 h 910"/>
                <a:gd name="T102" fmla="*/ 0 w 1075"/>
                <a:gd name="T103" fmla="*/ 755 h 910"/>
                <a:gd name="T104" fmla="*/ 0 w 1075"/>
                <a:gd name="T105" fmla="*/ 555 h 910"/>
                <a:gd name="T106" fmla="*/ 0 w 1075"/>
                <a:gd name="T107" fmla="*/ 280 h 910"/>
                <a:gd name="T108" fmla="*/ 0 w 1075"/>
                <a:gd name="T109" fmla="*/ 34 h 910"/>
                <a:gd name="T110" fmla="*/ 22 w 1075"/>
                <a:gd name="T111" fmla="*/ 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5" h="910">
                  <a:moveTo>
                    <a:pt x="283" y="59"/>
                  </a:moveTo>
                  <a:lnTo>
                    <a:pt x="191" y="59"/>
                  </a:lnTo>
                  <a:lnTo>
                    <a:pt x="93" y="59"/>
                  </a:lnTo>
                  <a:lnTo>
                    <a:pt x="81" y="61"/>
                  </a:lnTo>
                  <a:lnTo>
                    <a:pt x="72" y="68"/>
                  </a:lnTo>
                  <a:lnTo>
                    <a:pt x="65" y="77"/>
                  </a:lnTo>
                  <a:lnTo>
                    <a:pt x="63" y="88"/>
                  </a:lnTo>
                  <a:lnTo>
                    <a:pt x="63" y="88"/>
                  </a:lnTo>
                  <a:lnTo>
                    <a:pt x="63" y="89"/>
                  </a:lnTo>
                  <a:lnTo>
                    <a:pt x="63" y="90"/>
                  </a:lnTo>
                  <a:lnTo>
                    <a:pt x="63" y="165"/>
                  </a:lnTo>
                  <a:lnTo>
                    <a:pt x="63" y="187"/>
                  </a:lnTo>
                  <a:lnTo>
                    <a:pt x="63" y="215"/>
                  </a:lnTo>
                  <a:lnTo>
                    <a:pt x="63" y="246"/>
                  </a:lnTo>
                  <a:lnTo>
                    <a:pt x="63" y="282"/>
                  </a:lnTo>
                  <a:lnTo>
                    <a:pt x="63" y="323"/>
                  </a:lnTo>
                  <a:lnTo>
                    <a:pt x="63" y="371"/>
                  </a:lnTo>
                  <a:lnTo>
                    <a:pt x="63" y="483"/>
                  </a:lnTo>
                  <a:lnTo>
                    <a:pt x="63" y="549"/>
                  </a:lnTo>
                  <a:lnTo>
                    <a:pt x="63" y="621"/>
                  </a:lnTo>
                  <a:lnTo>
                    <a:pt x="63" y="701"/>
                  </a:lnTo>
                  <a:lnTo>
                    <a:pt x="65" y="712"/>
                  </a:lnTo>
                  <a:lnTo>
                    <a:pt x="72" y="722"/>
                  </a:lnTo>
                  <a:lnTo>
                    <a:pt x="81" y="728"/>
                  </a:lnTo>
                  <a:lnTo>
                    <a:pt x="93" y="730"/>
                  </a:lnTo>
                  <a:lnTo>
                    <a:pt x="93" y="730"/>
                  </a:lnTo>
                  <a:lnTo>
                    <a:pt x="93" y="730"/>
                  </a:lnTo>
                  <a:lnTo>
                    <a:pt x="94" y="730"/>
                  </a:lnTo>
                  <a:lnTo>
                    <a:pt x="96" y="730"/>
                  </a:lnTo>
                  <a:lnTo>
                    <a:pt x="99" y="730"/>
                  </a:lnTo>
                  <a:lnTo>
                    <a:pt x="103" y="730"/>
                  </a:lnTo>
                  <a:lnTo>
                    <a:pt x="119" y="730"/>
                  </a:lnTo>
                  <a:lnTo>
                    <a:pt x="130" y="730"/>
                  </a:lnTo>
                  <a:lnTo>
                    <a:pt x="143" y="730"/>
                  </a:lnTo>
                  <a:lnTo>
                    <a:pt x="264" y="730"/>
                  </a:lnTo>
                  <a:lnTo>
                    <a:pt x="300" y="730"/>
                  </a:lnTo>
                  <a:lnTo>
                    <a:pt x="342" y="730"/>
                  </a:lnTo>
                  <a:lnTo>
                    <a:pt x="388" y="730"/>
                  </a:lnTo>
                  <a:lnTo>
                    <a:pt x="440" y="730"/>
                  </a:lnTo>
                  <a:lnTo>
                    <a:pt x="499" y="730"/>
                  </a:lnTo>
                  <a:lnTo>
                    <a:pt x="562" y="730"/>
                  </a:lnTo>
                  <a:lnTo>
                    <a:pt x="633" y="730"/>
                  </a:lnTo>
                  <a:lnTo>
                    <a:pt x="710" y="730"/>
                  </a:lnTo>
                  <a:lnTo>
                    <a:pt x="794" y="730"/>
                  </a:lnTo>
                  <a:lnTo>
                    <a:pt x="885" y="730"/>
                  </a:lnTo>
                  <a:lnTo>
                    <a:pt x="985" y="730"/>
                  </a:lnTo>
                  <a:lnTo>
                    <a:pt x="996" y="728"/>
                  </a:lnTo>
                  <a:lnTo>
                    <a:pt x="1005" y="722"/>
                  </a:lnTo>
                  <a:lnTo>
                    <a:pt x="1011" y="712"/>
                  </a:lnTo>
                  <a:lnTo>
                    <a:pt x="1014" y="701"/>
                  </a:lnTo>
                  <a:lnTo>
                    <a:pt x="1014" y="88"/>
                  </a:lnTo>
                  <a:lnTo>
                    <a:pt x="1011" y="77"/>
                  </a:lnTo>
                  <a:lnTo>
                    <a:pt x="1005" y="68"/>
                  </a:lnTo>
                  <a:lnTo>
                    <a:pt x="996" y="61"/>
                  </a:lnTo>
                  <a:lnTo>
                    <a:pt x="985" y="59"/>
                  </a:lnTo>
                  <a:lnTo>
                    <a:pt x="985" y="59"/>
                  </a:lnTo>
                  <a:lnTo>
                    <a:pt x="984" y="59"/>
                  </a:lnTo>
                  <a:lnTo>
                    <a:pt x="984" y="59"/>
                  </a:lnTo>
                  <a:lnTo>
                    <a:pt x="982" y="59"/>
                  </a:lnTo>
                  <a:lnTo>
                    <a:pt x="979" y="59"/>
                  </a:lnTo>
                  <a:lnTo>
                    <a:pt x="973" y="59"/>
                  </a:lnTo>
                  <a:lnTo>
                    <a:pt x="959" y="59"/>
                  </a:lnTo>
                  <a:lnTo>
                    <a:pt x="948" y="59"/>
                  </a:lnTo>
                  <a:lnTo>
                    <a:pt x="933" y="59"/>
                  </a:lnTo>
                  <a:lnTo>
                    <a:pt x="814" y="59"/>
                  </a:lnTo>
                  <a:lnTo>
                    <a:pt x="777" y="59"/>
                  </a:lnTo>
                  <a:lnTo>
                    <a:pt x="736" y="59"/>
                  </a:lnTo>
                  <a:lnTo>
                    <a:pt x="689" y="59"/>
                  </a:lnTo>
                  <a:lnTo>
                    <a:pt x="636" y="59"/>
                  </a:lnTo>
                  <a:lnTo>
                    <a:pt x="579" y="59"/>
                  </a:lnTo>
                  <a:lnTo>
                    <a:pt x="514" y="59"/>
                  </a:lnTo>
                  <a:lnTo>
                    <a:pt x="445" y="59"/>
                  </a:lnTo>
                  <a:lnTo>
                    <a:pt x="367" y="59"/>
                  </a:lnTo>
                  <a:lnTo>
                    <a:pt x="283" y="59"/>
                  </a:lnTo>
                  <a:close/>
                  <a:moveTo>
                    <a:pt x="36" y="0"/>
                  </a:moveTo>
                  <a:lnTo>
                    <a:pt x="36" y="0"/>
                  </a:lnTo>
                  <a:lnTo>
                    <a:pt x="51" y="0"/>
                  </a:lnTo>
                  <a:lnTo>
                    <a:pt x="59" y="0"/>
                  </a:lnTo>
                  <a:lnTo>
                    <a:pt x="69" y="0"/>
                  </a:lnTo>
                  <a:lnTo>
                    <a:pt x="97" y="0"/>
                  </a:lnTo>
                  <a:lnTo>
                    <a:pt x="115" y="0"/>
                  </a:lnTo>
                  <a:lnTo>
                    <a:pt x="136" y="0"/>
                  </a:lnTo>
                  <a:lnTo>
                    <a:pt x="162" y="0"/>
                  </a:lnTo>
                  <a:lnTo>
                    <a:pt x="190" y="0"/>
                  </a:lnTo>
                  <a:lnTo>
                    <a:pt x="223" y="0"/>
                  </a:lnTo>
                  <a:lnTo>
                    <a:pt x="303" y="0"/>
                  </a:lnTo>
                  <a:lnTo>
                    <a:pt x="350" y="0"/>
                  </a:lnTo>
                  <a:lnTo>
                    <a:pt x="403" y="0"/>
                  </a:lnTo>
                  <a:lnTo>
                    <a:pt x="460" y="0"/>
                  </a:lnTo>
                  <a:lnTo>
                    <a:pt x="524" y="0"/>
                  </a:lnTo>
                  <a:lnTo>
                    <a:pt x="593" y="0"/>
                  </a:lnTo>
                  <a:lnTo>
                    <a:pt x="841" y="0"/>
                  </a:lnTo>
                  <a:lnTo>
                    <a:pt x="938" y="0"/>
                  </a:lnTo>
                  <a:lnTo>
                    <a:pt x="1041" y="0"/>
                  </a:lnTo>
                  <a:lnTo>
                    <a:pt x="1054" y="3"/>
                  </a:lnTo>
                  <a:lnTo>
                    <a:pt x="1066" y="10"/>
                  </a:lnTo>
                  <a:lnTo>
                    <a:pt x="1073" y="20"/>
                  </a:lnTo>
                  <a:lnTo>
                    <a:pt x="1075" y="34"/>
                  </a:lnTo>
                  <a:lnTo>
                    <a:pt x="1075" y="136"/>
                  </a:lnTo>
                  <a:lnTo>
                    <a:pt x="1075" y="164"/>
                  </a:lnTo>
                  <a:lnTo>
                    <a:pt x="1075" y="234"/>
                  </a:lnTo>
                  <a:lnTo>
                    <a:pt x="1075" y="276"/>
                  </a:lnTo>
                  <a:lnTo>
                    <a:pt x="1075" y="325"/>
                  </a:lnTo>
                  <a:lnTo>
                    <a:pt x="1075" y="380"/>
                  </a:lnTo>
                  <a:lnTo>
                    <a:pt x="1075" y="440"/>
                  </a:lnTo>
                  <a:lnTo>
                    <a:pt x="1075" y="755"/>
                  </a:lnTo>
                  <a:lnTo>
                    <a:pt x="1073" y="769"/>
                  </a:lnTo>
                  <a:lnTo>
                    <a:pt x="1066" y="779"/>
                  </a:lnTo>
                  <a:lnTo>
                    <a:pt x="1054" y="786"/>
                  </a:lnTo>
                  <a:lnTo>
                    <a:pt x="1041" y="789"/>
                  </a:lnTo>
                  <a:lnTo>
                    <a:pt x="730" y="789"/>
                  </a:lnTo>
                  <a:lnTo>
                    <a:pt x="730" y="789"/>
                  </a:lnTo>
                  <a:lnTo>
                    <a:pt x="730" y="790"/>
                  </a:lnTo>
                  <a:lnTo>
                    <a:pt x="730" y="793"/>
                  </a:lnTo>
                  <a:lnTo>
                    <a:pt x="730" y="841"/>
                  </a:lnTo>
                  <a:lnTo>
                    <a:pt x="730" y="841"/>
                  </a:lnTo>
                  <a:lnTo>
                    <a:pt x="730" y="841"/>
                  </a:lnTo>
                  <a:lnTo>
                    <a:pt x="731" y="842"/>
                  </a:lnTo>
                  <a:lnTo>
                    <a:pt x="733" y="844"/>
                  </a:lnTo>
                  <a:lnTo>
                    <a:pt x="736" y="848"/>
                  </a:lnTo>
                  <a:lnTo>
                    <a:pt x="741" y="853"/>
                  </a:lnTo>
                  <a:lnTo>
                    <a:pt x="748" y="859"/>
                  </a:lnTo>
                  <a:lnTo>
                    <a:pt x="757" y="868"/>
                  </a:lnTo>
                  <a:lnTo>
                    <a:pt x="768" y="879"/>
                  </a:lnTo>
                  <a:lnTo>
                    <a:pt x="783" y="893"/>
                  </a:lnTo>
                  <a:lnTo>
                    <a:pt x="801" y="910"/>
                  </a:lnTo>
                  <a:lnTo>
                    <a:pt x="787" y="910"/>
                  </a:lnTo>
                  <a:lnTo>
                    <a:pt x="780" y="910"/>
                  </a:lnTo>
                  <a:lnTo>
                    <a:pt x="768" y="910"/>
                  </a:lnTo>
                  <a:lnTo>
                    <a:pt x="692" y="910"/>
                  </a:lnTo>
                  <a:lnTo>
                    <a:pt x="662" y="910"/>
                  </a:lnTo>
                  <a:lnTo>
                    <a:pt x="627" y="910"/>
                  </a:lnTo>
                  <a:lnTo>
                    <a:pt x="293" y="910"/>
                  </a:lnTo>
                  <a:lnTo>
                    <a:pt x="293" y="910"/>
                  </a:lnTo>
                  <a:lnTo>
                    <a:pt x="293" y="910"/>
                  </a:lnTo>
                  <a:lnTo>
                    <a:pt x="295" y="909"/>
                  </a:lnTo>
                  <a:lnTo>
                    <a:pt x="297" y="907"/>
                  </a:lnTo>
                  <a:lnTo>
                    <a:pt x="300" y="904"/>
                  </a:lnTo>
                  <a:lnTo>
                    <a:pt x="305" y="899"/>
                  </a:lnTo>
                  <a:lnTo>
                    <a:pt x="312" y="893"/>
                  </a:lnTo>
                  <a:lnTo>
                    <a:pt x="322" y="883"/>
                  </a:lnTo>
                  <a:lnTo>
                    <a:pt x="333" y="872"/>
                  </a:lnTo>
                  <a:lnTo>
                    <a:pt x="348" y="858"/>
                  </a:lnTo>
                  <a:lnTo>
                    <a:pt x="367" y="841"/>
                  </a:lnTo>
                  <a:lnTo>
                    <a:pt x="367" y="840"/>
                  </a:lnTo>
                  <a:lnTo>
                    <a:pt x="367" y="839"/>
                  </a:lnTo>
                  <a:lnTo>
                    <a:pt x="367" y="837"/>
                  </a:lnTo>
                  <a:lnTo>
                    <a:pt x="367" y="831"/>
                  </a:lnTo>
                  <a:lnTo>
                    <a:pt x="367" y="822"/>
                  </a:lnTo>
                  <a:lnTo>
                    <a:pt x="367" y="808"/>
                  </a:lnTo>
                  <a:lnTo>
                    <a:pt x="367" y="789"/>
                  </a:lnTo>
                  <a:lnTo>
                    <a:pt x="36" y="789"/>
                  </a:lnTo>
                  <a:lnTo>
                    <a:pt x="22" y="786"/>
                  </a:lnTo>
                  <a:lnTo>
                    <a:pt x="11" y="779"/>
                  </a:lnTo>
                  <a:lnTo>
                    <a:pt x="3" y="769"/>
                  </a:lnTo>
                  <a:lnTo>
                    <a:pt x="0" y="755"/>
                  </a:lnTo>
                  <a:lnTo>
                    <a:pt x="0" y="653"/>
                  </a:lnTo>
                  <a:lnTo>
                    <a:pt x="0" y="625"/>
                  </a:lnTo>
                  <a:lnTo>
                    <a:pt x="0" y="555"/>
                  </a:lnTo>
                  <a:lnTo>
                    <a:pt x="0" y="513"/>
                  </a:lnTo>
                  <a:lnTo>
                    <a:pt x="0" y="349"/>
                  </a:lnTo>
                  <a:lnTo>
                    <a:pt x="0" y="280"/>
                  </a:lnTo>
                  <a:lnTo>
                    <a:pt x="0" y="206"/>
                  </a:lnTo>
                  <a:lnTo>
                    <a:pt x="0" y="124"/>
                  </a:lnTo>
                  <a:lnTo>
                    <a:pt x="0" y="34"/>
                  </a:lnTo>
                  <a:lnTo>
                    <a:pt x="3" y="20"/>
                  </a:lnTo>
                  <a:lnTo>
                    <a:pt x="11" y="10"/>
                  </a:lnTo>
                  <a:lnTo>
                    <a:pt x="22" y="3"/>
                  </a:lnTo>
                  <a:lnTo>
                    <a:pt x="36" y="0"/>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76" name="Freeform 12"/>
            <p:cNvSpPr>
              <a:spLocks/>
            </p:cNvSpPr>
            <p:nvPr/>
          </p:nvSpPr>
          <p:spPr bwMode="auto">
            <a:xfrm>
              <a:off x="1582" y="2018"/>
              <a:ext cx="370" cy="99"/>
            </a:xfrm>
            <a:custGeom>
              <a:avLst/>
              <a:gdLst>
                <a:gd name="T0" fmla="*/ 370 w 741"/>
                <a:gd name="T1" fmla="*/ 0 h 199"/>
                <a:gd name="T2" fmla="*/ 422 w 741"/>
                <a:gd name="T3" fmla="*/ 3 h 199"/>
                <a:gd name="T4" fmla="*/ 473 w 741"/>
                <a:gd name="T5" fmla="*/ 10 h 199"/>
                <a:gd name="T6" fmla="*/ 523 w 741"/>
                <a:gd name="T7" fmla="*/ 23 h 199"/>
                <a:gd name="T8" fmla="*/ 571 w 741"/>
                <a:gd name="T9" fmla="*/ 40 h 199"/>
                <a:gd name="T10" fmla="*/ 617 w 741"/>
                <a:gd name="T11" fmla="*/ 62 h 199"/>
                <a:gd name="T12" fmla="*/ 661 w 741"/>
                <a:gd name="T13" fmla="*/ 88 h 199"/>
                <a:gd name="T14" fmla="*/ 702 w 741"/>
                <a:gd name="T15" fmla="*/ 119 h 199"/>
                <a:gd name="T16" fmla="*/ 741 w 741"/>
                <a:gd name="T17" fmla="*/ 154 h 199"/>
                <a:gd name="T18" fmla="*/ 696 w 741"/>
                <a:gd name="T19" fmla="*/ 199 h 199"/>
                <a:gd name="T20" fmla="*/ 662 w 741"/>
                <a:gd name="T21" fmla="*/ 168 h 199"/>
                <a:gd name="T22" fmla="*/ 625 w 741"/>
                <a:gd name="T23" fmla="*/ 141 h 199"/>
                <a:gd name="T24" fmla="*/ 587 w 741"/>
                <a:gd name="T25" fmla="*/ 119 h 199"/>
                <a:gd name="T26" fmla="*/ 546 w 741"/>
                <a:gd name="T27" fmla="*/ 99 h 199"/>
                <a:gd name="T28" fmla="*/ 504 w 741"/>
                <a:gd name="T29" fmla="*/ 84 h 199"/>
                <a:gd name="T30" fmla="*/ 461 w 741"/>
                <a:gd name="T31" fmla="*/ 73 h 199"/>
                <a:gd name="T32" fmla="*/ 416 w 741"/>
                <a:gd name="T33" fmla="*/ 67 h 199"/>
                <a:gd name="T34" fmla="*/ 370 w 741"/>
                <a:gd name="T35" fmla="*/ 65 h 199"/>
                <a:gd name="T36" fmla="*/ 325 w 741"/>
                <a:gd name="T37" fmla="*/ 67 h 199"/>
                <a:gd name="T38" fmla="*/ 280 w 741"/>
                <a:gd name="T39" fmla="*/ 73 h 199"/>
                <a:gd name="T40" fmla="*/ 237 w 741"/>
                <a:gd name="T41" fmla="*/ 84 h 199"/>
                <a:gd name="T42" fmla="*/ 195 w 741"/>
                <a:gd name="T43" fmla="*/ 99 h 199"/>
                <a:gd name="T44" fmla="*/ 154 w 741"/>
                <a:gd name="T45" fmla="*/ 119 h 199"/>
                <a:gd name="T46" fmla="*/ 116 w 741"/>
                <a:gd name="T47" fmla="*/ 141 h 199"/>
                <a:gd name="T48" fmla="*/ 79 w 741"/>
                <a:gd name="T49" fmla="*/ 168 h 199"/>
                <a:gd name="T50" fmla="*/ 45 w 741"/>
                <a:gd name="T51" fmla="*/ 199 h 199"/>
                <a:gd name="T52" fmla="*/ 0 w 741"/>
                <a:gd name="T53" fmla="*/ 154 h 199"/>
                <a:gd name="T54" fmla="*/ 38 w 741"/>
                <a:gd name="T55" fmla="*/ 119 h 199"/>
                <a:gd name="T56" fmla="*/ 80 w 741"/>
                <a:gd name="T57" fmla="*/ 88 h 199"/>
                <a:gd name="T58" fmla="*/ 124 w 741"/>
                <a:gd name="T59" fmla="*/ 62 h 199"/>
                <a:gd name="T60" fmla="*/ 170 w 741"/>
                <a:gd name="T61" fmla="*/ 40 h 199"/>
                <a:gd name="T62" fmla="*/ 217 w 741"/>
                <a:gd name="T63" fmla="*/ 23 h 199"/>
                <a:gd name="T64" fmla="*/ 267 w 741"/>
                <a:gd name="T65" fmla="*/ 10 h 199"/>
                <a:gd name="T66" fmla="*/ 319 w 741"/>
                <a:gd name="T67" fmla="*/ 3 h 199"/>
                <a:gd name="T68" fmla="*/ 370 w 741"/>
                <a:gd name="T6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1" h="199">
                  <a:moveTo>
                    <a:pt x="370" y="0"/>
                  </a:moveTo>
                  <a:lnTo>
                    <a:pt x="422" y="3"/>
                  </a:lnTo>
                  <a:lnTo>
                    <a:pt x="473" y="10"/>
                  </a:lnTo>
                  <a:lnTo>
                    <a:pt x="523" y="23"/>
                  </a:lnTo>
                  <a:lnTo>
                    <a:pt x="571" y="40"/>
                  </a:lnTo>
                  <a:lnTo>
                    <a:pt x="617" y="62"/>
                  </a:lnTo>
                  <a:lnTo>
                    <a:pt x="661" y="88"/>
                  </a:lnTo>
                  <a:lnTo>
                    <a:pt x="702" y="119"/>
                  </a:lnTo>
                  <a:lnTo>
                    <a:pt x="741" y="154"/>
                  </a:lnTo>
                  <a:lnTo>
                    <a:pt x="696" y="199"/>
                  </a:lnTo>
                  <a:lnTo>
                    <a:pt x="662" y="168"/>
                  </a:lnTo>
                  <a:lnTo>
                    <a:pt x="625" y="141"/>
                  </a:lnTo>
                  <a:lnTo>
                    <a:pt x="587" y="119"/>
                  </a:lnTo>
                  <a:lnTo>
                    <a:pt x="546" y="99"/>
                  </a:lnTo>
                  <a:lnTo>
                    <a:pt x="504" y="84"/>
                  </a:lnTo>
                  <a:lnTo>
                    <a:pt x="461" y="73"/>
                  </a:lnTo>
                  <a:lnTo>
                    <a:pt x="416" y="67"/>
                  </a:lnTo>
                  <a:lnTo>
                    <a:pt x="370" y="65"/>
                  </a:lnTo>
                  <a:lnTo>
                    <a:pt x="325" y="67"/>
                  </a:lnTo>
                  <a:lnTo>
                    <a:pt x="280" y="73"/>
                  </a:lnTo>
                  <a:lnTo>
                    <a:pt x="237" y="84"/>
                  </a:lnTo>
                  <a:lnTo>
                    <a:pt x="195" y="99"/>
                  </a:lnTo>
                  <a:lnTo>
                    <a:pt x="154" y="119"/>
                  </a:lnTo>
                  <a:lnTo>
                    <a:pt x="116" y="141"/>
                  </a:lnTo>
                  <a:lnTo>
                    <a:pt x="79" y="168"/>
                  </a:lnTo>
                  <a:lnTo>
                    <a:pt x="45" y="199"/>
                  </a:lnTo>
                  <a:lnTo>
                    <a:pt x="0" y="154"/>
                  </a:lnTo>
                  <a:lnTo>
                    <a:pt x="38" y="119"/>
                  </a:lnTo>
                  <a:lnTo>
                    <a:pt x="80" y="88"/>
                  </a:lnTo>
                  <a:lnTo>
                    <a:pt x="124" y="62"/>
                  </a:lnTo>
                  <a:lnTo>
                    <a:pt x="170" y="40"/>
                  </a:lnTo>
                  <a:lnTo>
                    <a:pt x="217" y="23"/>
                  </a:lnTo>
                  <a:lnTo>
                    <a:pt x="267" y="10"/>
                  </a:lnTo>
                  <a:lnTo>
                    <a:pt x="319" y="3"/>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77" name="Freeform 13"/>
            <p:cNvSpPr>
              <a:spLocks/>
            </p:cNvSpPr>
            <p:nvPr/>
          </p:nvSpPr>
          <p:spPr bwMode="auto">
            <a:xfrm>
              <a:off x="1626" y="2090"/>
              <a:ext cx="281" cy="81"/>
            </a:xfrm>
            <a:custGeom>
              <a:avLst/>
              <a:gdLst>
                <a:gd name="T0" fmla="*/ 281 w 562"/>
                <a:gd name="T1" fmla="*/ 0 h 162"/>
                <a:gd name="T2" fmla="*/ 326 w 562"/>
                <a:gd name="T3" fmla="*/ 3 h 162"/>
                <a:gd name="T4" fmla="*/ 370 w 562"/>
                <a:gd name="T5" fmla="*/ 11 h 162"/>
                <a:gd name="T6" fmla="*/ 413 w 562"/>
                <a:gd name="T7" fmla="*/ 23 h 162"/>
                <a:gd name="T8" fmla="*/ 453 w 562"/>
                <a:gd name="T9" fmla="*/ 39 h 162"/>
                <a:gd name="T10" fmla="*/ 492 w 562"/>
                <a:gd name="T11" fmla="*/ 61 h 162"/>
                <a:gd name="T12" fmla="*/ 529 w 562"/>
                <a:gd name="T13" fmla="*/ 86 h 162"/>
                <a:gd name="T14" fmla="*/ 562 w 562"/>
                <a:gd name="T15" fmla="*/ 116 h 162"/>
                <a:gd name="T16" fmla="*/ 517 w 562"/>
                <a:gd name="T17" fmla="*/ 162 h 162"/>
                <a:gd name="T18" fmla="*/ 486 w 562"/>
                <a:gd name="T19" fmla="*/ 135 h 162"/>
                <a:gd name="T20" fmla="*/ 452 w 562"/>
                <a:gd name="T21" fmla="*/ 111 h 162"/>
                <a:gd name="T22" fmla="*/ 416 w 562"/>
                <a:gd name="T23" fmla="*/ 93 h 162"/>
                <a:gd name="T24" fmla="*/ 378 w 562"/>
                <a:gd name="T25" fmla="*/ 79 h 162"/>
                <a:gd name="T26" fmla="*/ 340 w 562"/>
                <a:gd name="T27" fmla="*/ 70 h 162"/>
                <a:gd name="T28" fmla="*/ 301 w 562"/>
                <a:gd name="T29" fmla="*/ 65 h 162"/>
                <a:gd name="T30" fmla="*/ 261 w 562"/>
                <a:gd name="T31" fmla="*/ 65 h 162"/>
                <a:gd name="T32" fmla="*/ 222 w 562"/>
                <a:gd name="T33" fmla="*/ 70 h 162"/>
                <a:gd name="T34" fmla="*/ 184 w 562"/>
                <a:gd name="T35" fmla="*/ 79 h 162"/>
                <a:gd name="T36" fmla="*/ 147 w 562"/>
                <a:gd name="T37" fmla="*/ 93 h 162"/>
                <a:gd name="T38" fmla="*/ 111 w 562"/>
                <a:gd name="T39" fmla="*/ 111 h 162"/>
                <a:gd name="T40" fmla="*/ 77 w 562"/>
                <a:gd name="T41" fmla="*/ 135 h 162"/>
                <a:gd name="T42" fmla="*/ 46 w 562"/>
                <a:gd name="T43" fmla="*/ 162 h 162"/>
                <a:gd name="T44" fmla="*/ 0 w 562"/>
                <a:gd name="T45" fmla="*/ 116 h 162"/>
                <a:gd name="T46" fmla="*/ 34 w 562"/>
                <a:gd name="T47" fmla="*/ 86 h 162"/>
                <a:gd name="T48" fmla="*/ 71 w 562"/>
                <a:gd name="T49" fmla="*/ 61 h 162"/>
                <a:gd name="T50" fmla="*/ 109 w 562"/>
                <a:gd name="T51" fmla="*/ 39 h 162"/>
                <a:gd name="T52" fmla="*/ 150 w 562"/>
                <a:gd name="T53" fmla="*/ 23 h 162"/>
                <a:gd name="T54" fmla="*/ 193 w 562"/>
                <a:gd name="T55" fmla="*/ 11 h 162"/>
                <a:gd name="T56" fmla="*/ 236 w 562"/>
                <a:gd name="T57" fmla="*/ 3 h 162"/>
                <a:gd name="T58" fmla="*/ 281 w 562"/>
                <a:gd name="T5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2" h="162">
                  <a:moveTo>
                    <a:pt x="281" y="0"/>
                  </a:moveTo>
                  <a:lnTo>
                    <a:pt x="326" y="3"/>
                  </a:lnTo>
                  <a:lnTo>
                    <a:pt x="370" y="11"/>
                  </a:lnTo>
                  <a:lnTo>
                    <a:pt x="413" y="23"/>
                  </a:lnTo>
                  <a:lnTo>
                    <a:pt x="453" y="39"/>
                  </a:lnTo>
                  <a:lnTo>
                    <a:pt x="492" y="61"/>
                  </a:lnTo>
                  <a:lnTo>
                    <a:pt x="529" y="86"/>
                  </a:lnTo>
                  <a:lnTo>
                    <a:pt x="562" y="116"/>
                  </a:lnTo>
                  <a:lnTo>
                    <a:pt x="517" y="162"/>
                  </a:lnTo>
                  <a:lnTo>
                    <a:pt x="486" y="135"/>
                  </a:lnTo>
                  <a:lnTo>
                    <a:pt x="452" y="111"/>
                  </a:lnTo>
                  <a:lnTo>
                    <a:pt x="416" y="93"/>
                  </a:lnTo>
                  <a:lnTo>
                    <a:pt x="378" y="79"/>
                  </a:lnTo>
                  <a:lnTo>
                    <a:pt x="340" y="70"/>
                  </a:lnTo>
                  <a:lnTo>
                    <a:pt x="301" y="65"/>
                  </a:lnTo>
                  <a:lnTo>
                    <a:pt x="261" y="65"/>
                  </a:lnTo>
                  <a:lnTo>
                    <a:pt x="222" y="70"/>
                  </a:lnTo>
                  <a:lnTo>
                    <a:pt x="184" y="79"/>
                  </a:lnTo>
                  <a:lnTo>
                    <a:pt x="147" y="93"/>
                  </a:lnTo>
                  <a:lnTo>
                    <a:pt x="111" y="111"/>
                  </a:lnTo>
                  <a:lnTo>
                    <a:pt x="77" y="135"/>
                  </a:lnTo>
                  <a:lnTo>
                    <a:pt x="46" y="162"/>
                  </a:lnTo>
                  <a:lnTo>
                    <a:pt x="0" y="116"/>
                  </a:lnTo>
                  <a:lnTo>
                    <a:pt x="34" y="86"/>
                  </a:lnTo>
                  <a:lnTo>
                    <a:pt x="71" y="61"/>
                  </a:lnTo>
                  <a:lnTo>
                    <a:pt x="109" y="39"/>
                  </a:lnTo>
                  <a:lnTo>
                    <a:pt x="150" y="23"/>
                  </a:lnTo>
                  <a:lnTo>
                    <a:pt x="193" y="11"/>
                  </a:lnTo>
                  <a:lnTo>
                    <a:pt x="236" y="3"/>
                  </a:lnTo>
                  <a:lnTo>
                    <a:pt x="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78" name="Freeform 14"/>
            <p:cNvSpPr>
              <a:spLocks/>
            </p:cNvSpPr>
            <p:nvPr/>
          </p:nvSpPr>
          <p:spPr bwMode="auto">
            <a:xfrm>
              <a:off x="1669" y="2161"/>
              <a:ext cx="197" cy="63"/>
            </a:xfrm>
            <a:custGeom>
              <a:avLst/>
              <a:gdLst>
                <a:gd name="T0" fmla="*/ 197 w 395"/>
                <a:gd name="T1" fmla="*/ 0 h 127"/>
                <a:gd name="T2" fmla="*/ 234 w 395"/>
                <a:gd name="T3" fmla="*/ 2 h 127"/>
                <a:gd name="T4" fmla="*/ 270 w 395"/>
                <a:gd name="T5" fmla="*/ 9 h 127"/>
                <a:gd name="T6" fmla="*/ 304 w 395"/>
                <a:gd name="T7" fmla="*/ 20 h 127"/>
                <a:gd name="T8" fmla="*/ 337 w 395"/>
                <a:gd name="T9" fmla="*/ 37 h 127"/>
                <a:gd name="T10" fmla="*/ 367 w 395"/>
                <a:gd name="T11" fmla="*/ 57 h 127"/>
                <a:gd name="T12" fmla="*/ 395 w 395"/>
                <a:gd name="T13" fmla="*/ 82 h 127"/>
                <a:gd name="T14" fmla="*/ 350 w 395"/>
                <a:gd name="T15" fmla="*/ 127 h 127"/>
                <a:gd name="T16" fmla="*/ 324 w 395"/>
                <a:gd name="T17" fmla="*/ 104 h 127"/>
                <a:gd name="T18" fmla="*/ 295 w 395"/>
                <a:gd name="T19" fmla="*/ 87 h 127"/>
                <a:gd name="T20" fmla="*/ 263 w 395"/>
                <a:gd name="T21" fmla="*/ 74 h 127"/>
                <a:gd name="T22" fmla="*/ 232 w 395"/>
                <a:gd name="T23" fmla="*/ 66 h 127"/>
                <a:gd name="T24" fmla="*/ 197 w 395"/>
                <a:gd name="T25" fmla="*/ 63 h 127"/>
                <a:gd name="T26" fmla="*/ 163 w 395"/>
                <a:gd name="T27" fmla="*/ 66 h 127"/>
                <a:gd name="T28" fmla="*/ 130 w 395"/>
                <a:gd name="T29" fmla="*/ 74 h 127"/>
                <a:gd name="T30" fmla="*/ 99 w 395"/>
                <a:gd name="T31" fmla="*/ 87 h 127"/>
                <a:gd name="T32" fmla="*/ 71 w 395"/>
                <a:gd name="T33" fmla="*/ 104 h 127"/>
                <a:gd name="T34" fmla="*/ 45 w 395"/>
                <a:gd name="T35" fmla="*/ 127 h 127"/>
                <a:gd name="T36" fmla="*/ 0 w 395"/>
                <a:gd name="T37" fmla="*/ 82 h 127"/>
                <a:gd name="T38" fmla="*/ 28 w 395"/>
                <a:gd name="T39" fmla="*/ 57 h 127"/>
                <a:gd name="T40" fmla="*/ 57 w 395"/>
                <a:gd name="T41" fmla="*/ 37 h 127"/>
                <a:gd name="T42" fmla="*/ 90 w 395"/>
                <a:gd name="T43" fmla="*/ 20 h 127"/>
                <a:gd name="T44" fmla="*/ 125 w 395"/>
                <a:gd name="T45" fmla="*/ 9 h 127"/>
                <a:gd name="T46" fmla="*/ 160 w 395"/>
                <a:gd name="T47" fmla="*/ 2 h 127"/>
                <a:gd name="T48" fmla="*/ 197 w 395"/>
                <a:gd name="T4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127">
                  <a:moveTo>
                    <a:pt x="197" y="0"/>
                  </a:moveTo>
                  <a:lnTo>
                    <a:pt x="234" y="2"/>
                  </a:lnTo>
                  <a:lnTo>
                    <a:pt x="270" y="9"/>
                  </a:lnTo>
                  <a:lnTo>
                    <a:pt x="304" y="20"/>
                  </a:lnTo>
                  <a:lnTo>
                    <a:pt x="337" y="37"/>
                  </a:lnTo>
                  <a:lnTo>
                    <a:pt x="367" y="57"/>
                  </a:lnTo>
                  <a:lnTo>
                    <a:pt x="395" y="82"/>
                  </a:lnTo>
                  <a:lnTo>
                    <a:pt x="350" y="127"/>
                  </a:lnTo>
                  <a:lnTo>
                    <a:pt x="324" y="104"/>
                  </a:lnTo>
                  <a:lnTo>
                    <a:pt x="295" y="87"/>
                  </a:lnTo>
                  <a:lnTo>
                    <a:pt x="263" y="74"/>
                  </a:lnTo>
                  <a:lnTo>
                    <a:pt x="232" y="66"/>
                  </a:lnTo>
                  <a:lnTo>
                    <a:pt x="197" y="63"/>
                  </a:lnTo>
                  <a:lnTo>
                    <a:pt x="163" y="66"/>
                  </a:lnTo>
                  <a:lnTo>
                    <a:pt x="130" y="74"/>
                  </a:lnTo>
                  <a:lnTo>
                    <a:pt x="99" y="87"/>
                  </a:lnTo>
                  <a:lnTo>
                    <a:pt x="71" y="104"/>
                  </a:lnTo>
                  <a:lnTo>
                    <a:pt x="45" y="127"/>
                  </a:lnTo>
                  <a:lnTo>
                    <a:pt x="0" y="82"/>
                  </a:lnTo>
                  <a:lnTo>
                    <a:pt x="28" y="57"/>
                  </a:lnTo>
                  <a:lnTo>
                    <a:pt x="57" y="37"/>
                  </a:lnTo>
                  <a:lnTo>
                    <a:pt x="90" y="20"/>
                  </a:lnTo>
                  <a:lnTo>
                    <a:pt x="125" y="9"/>
                  </a:lnTo>
                  <a:lnTo>
                    <a:pt x="160" y="2"/>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79" name="Freeform 15"/>
            <p:cNvSpPr>
              <a:spLocks/>
            </p:cNvSpPr>
            <p:nvPr/>
          </p:nvSpPr>
          <p:spPr bwMode="auto">
            <a:xfrm>
              <a:off x="1717" y="2228"/>
              <a:ext cx="100" cy="44"/>
            </a:xfrm>
            <a:custGeom>
              <a:avLst/>
              <a:gdLst>
                <a:gd name="T0" fmla="*/ 100 w 200"/>
                <a:gd name="T1" fmla="*/ 0 h 87"/>
                <a:gd name="T2" fmla="*/ 129 w 200"/>
                <a:gd name="T3" fmla="*/ 3 h 87"/>
                <a:gd name="T4" fmla="*/ 154 w 200"/>
                <a:gd name="T5" fmla="*/ 11 h 87"/>
                <a:gd name="T6" fmla="*/ 179 w 200"/>
                <a:gd name="T7" fmla="*/ 24 h 87"/>
                <a:gd name="T8" fmla="*/ 200 w 200"/>
                <a:gd name="T9" fmla="*/ 42 h 87"/>
                <a:gd name="T10" fmla="*/ 155 w 200"/>
                <a:gd name="T11" fmla="*/ 87 h 87"/>
                <a:gd name="T12" fmla="*/ 141 w 200"/>
                <a:gd name="T13" fmla="*/ 77 h 87"/>
                <a:gd name="T14" fmla="*/ 125 w 200"/>
                <a:gd name="T15" fmla="*/ 69 h 87"/>
                <a:gd name="T16" fmla="*/ 109 w 200"/>
                <a:gd name="T17" fmla="*/ 65 h 87"/>
                <a:gd name="T18" fmla="*/ 92 w 200"/>
                <a:gd name="T19" fmla="*/ 65 h 87"/>
                <a:gd name="T20" fmla="*/ 75 w 200"/>
                <a:gd name="T21" fmla="*/ 69 h 87"/>
                <a:gd name="T22" fmla="*/ 60 w 200"/>
                <a:gd name="T23" fmla="*/ 77 h 87"/>
                <a:gd name="T24" fmla="*/ 45 w 200"/>
                <a:gd name="T25" fmla="*/ 87 h 87"/>
                <a:gd name="T26" fmla="*/ 0 w 200"/>
                <a:gd name="T27" fmla="*/ 42 h 87"/>
                <a:gd name="T28" fmla="*/ 22 w 200"/>
                <a:gd name="T29" fmla="*/ 24 h 87"/>
                <a:gd name="T30" fmla="*/ 47 w 200"/>
                <a:gd name="T31" fmla="*/ 11 h 87"/>
                <a:gd name="T32" fmla="*/ 72 w 200"/>
                <a:gd name="T33" fmla="*/ 3 h 87"/>
                <a:gd name="T34" fmla="*/ 100 w 200"/>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87">
                  <a:moveTo>
                    <a:pt x="100" y="0"/>
                  </a:moveTo>
                  <a:lnTo>
                    <a:pt x="129" y="3"/>
                  </a:lnTo>
                  <a:lnTo>
                    <a:pt x="154" y="11"/>
                  </a:lnTo>
                  <a:lnTo>
                    <a:pt x="179" y="24"/>
                  </a:lnTo>
                  <a:lnTo>
                    <a:pt x="200" y="42"/>
                  </a:lnTo>
                  <a:lnTo>
                    <a:pt x="155" y="87"/>
                  </a:lnTo>
                  <a:lnTo>
                    <a:pt x="141" y="77"/>
                  </a:lnTo>
                  <a:lnTo>
                    <a:pt x="125" y="69"/>
                  </a:lnTo>
                  <a:lnTo>
                    <a:pt x="109" y="65"/>
                  </a:lnTo>
                  <a:lnTo>
                    <a:pt x="92" y="65"/>
                  </a:lnTo>
                  <a:lnTo>
                    <a:pt x="75" y="69"/>
                  </a:lnTo>
                  <a:lnTo>
                    <a:pt x="60" y="77"/>
                  </a:lnTo>
                  <a:lnTo>
                    <a:pt x="45" y="87"/>
                  </a:lnTo>
                  <a:lnTo>
                    <a:pt x="0" y="42"/>
                  </a:lnTo>
                  <a:lnTo>
                    <a:pt x="22" y="24"/>
                  </a:lnTo>
                  <a:lnTo>
                    <a:pt x="47" y="11"/>
                  </a:lnTo>
                  <a:lnTo>
                    <a:pt x="72" y="3"/>
                  </a:lnTo>
                  <a:lnTo>
                    <a:pt x="1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80" name="Freeform 16"/>
            <p:cNvSpPr>
              <a:spLocks noEditPoints="1"/>
            </p:cNvSpPr>
            <p:nvPr/>
          </p:nvSpPr>
          <p:spPr bwMode="auto">
            <a:xfrm>
              <a:off x="348" y="2317"/>
              <a:ext cx="538" cy="455"/>
            </a:xfrm>
            <a:custGeom>
              <a:avLst/>
              <a:gdLst>
                <a:gd name="T0" fmla="*/ 93 w 1075"/>
                <a:gd name="T1" fmla="*/ 59 h 910"/>
                <a:gd name="T2" fmla="*/ 66 w 1075"/>
                <a:gd name="T3" fmla="*/ 77 h 910"/>
                <a:gd name="T4" fmla="*/ 64 w 1075"/>
                <a:gd name="T5" fmla="*/ 89 h 910"/>
                <a:gd name="T6" fmla="*/ 64 w 1075"/>
                <a:gd name="T7" fmla="*/ 118 h 910"/>
                <a:gd name="T8" fmla="*/ 64 w 1075"/>
                <a:gd name="T9" fmla="*/ 187 h 910"/>
                <a:gd name="T10" fmla="*/ 64 w 1075"/>
                <a:gd name="T11" fmla="*/ 282 h 910"/>
                <a:gd name="T12" fmla="*/ 64 w 1075"/>
                <a:gd name="T13" fmla="*/ 483 h 910"/>
                <a:gd name="T14" fmla="*/ 64 w 1075"/>
                <a:gd name="T15" fmla="*/ 701 h 910"/>
                <a:gd name="T16" fmla="*/ 81 w 1075"/>
                <a:gd name="T17" fmla="*/ 728 h 910"/>
                <a:gd name="T18" fmla="*/ 93 w 1075"/>
                <a:gd name="T19" fmla="*/ 730 h 910"/>
                <a:gd name="T20" fmla="*/ 99 w 1075"/>
                <a:gd name="T21" fmla="*/ 730 h 910"/>
                <a:gd name="T22" fmla="*/ 130 w 1075"/>
                <a:gd name="T23" fmla="*/ 730 h 910"/>
                <a:gd name="T24" fmla="*/ 300 w 1075"/>
                <a:gd name="T25" fmla="*/ 730 h 910"/>
                <a:gd name="T26" fmla="*/ 441 w 1075"/>
                <a:gd name="T27" fmla="*/ 730 h 910"/>
                <a:gd name="T28" fmla="*/ 633 w 1075"/>
                <a:gd name="T29" fmla="*/ 730 h 910"/>
                <a:gd name="T30" fmla="*/ 885 w 1075"/>
                <a:gd name="T31" fmla="*/ 730 h 910"/>
                <a:gd name="T32" fmla="*/ 1005 w 1075"/>
                <a:gd name="T33" fmla="*/ 722 h 910"/>
                <a:gd name="T34" fmla="*/ 1015 w 1075"/>
                <a:gd name="T35" fmla="*/ 88 h 910"/>
                <a:gd name="T36" fmla="*/ 996 w 1075"/>
                <a:gd name="T37" fmla="*/ 61 h 910"/>
                <a:gd name="T38" fmla="*/ 984 w 1075"/>
                <a:gd name="T39" fmla="*/ 59 h 910"/>
                <a:gd name="T40" fmla="*/ 979 w 1075"/>
                <a:gd name="T41" fmla="*/ 59 h 910"/>
                <a:gd name="T42" fmla="*/ 948 w 1075"/>
                <a:gd name="T43" fmla="*/ 59 h 910"/>
                <a:gd name="T44" fmla="*/ 777 w 1075"/>
                <a:gd name="T45" fmla="*/ 59 h 910"/>
                <a:gd name="T46" fmla="*/ 636 w 1075"/>
                <a:gd name="T47" fmla="*/ 59 h 910"/>
                <a:gd name="T48" fmla="*/ 445 w 1075"/>
                <a:gd name="T49" fmla="*/ 59 h 910"/>
                <a:gd name="T50" fmla="*/ 36 w 1075"/>
                <a:gd name="T51" fmla="*/ 0 h 910"/>
                <a:gd name="T52" fmla="*/ 59 w 1075"/>
                <a:gd name="T53" fmla="*/ 0 h 910"/>
                <a:gd name="T54" fmla="*/ 115 w 1075"/>
                <a:gd name="T55" fmla="*/ 0 h 910"/>
                <a:gd name="T56" fmla="*/ 191 w 1075"/>
                <a:gd name="T57" fmla="*/ 0 h 910"/>
                <a:gd name="T58" fmla="*/ 350 w 1075"/>
                <a:gd name="T59" fmla="*/ 0 h 910"/>
                <a:gd name="T60" fmla="*/ 524 w 1075"/>
                <a:gd name="T61" fmla="*/ 0 h 910"/>
                <a:gd name="T62" fmla="*/ 938 w 1075"/>
                <a:gd name="T63" fmla="*/ 0 h 910"/>
                <a:gd name="T64" fmla="*/ 1066 w 1075"/>
                <a:gd name="T65" fmla="*/ 10 h 910"/>
                <a:gd name="T66" fmla="*/ 1075 w 1075"/>
                <a:gd name="T67" fmla="*/ 136 h 910"/>
                <a:gd name="T68" fmla="*/ 1075 w 1075"/>
                <a:gd name="T69" fmla="*/ 276 h 910"/>
                <a:gd name="T70" fmla="*/ 1075 w 1075"/>
                <a:gd name="T71" fmla="*/ 583 h 910"/>
                <a:gd name="T72" fmla="*/ 1073 w 1075"/>
                <a:gd name="T73" fmla="*/ 769 h 910"/>
                <a:gd name="T74" fmla="*/ 1041 w 1075"/>
                <a:gd name="T75" fmla="*/ 789 h 910"/>
                <a:gd name="T76" fmla="*/ 730 w 1075"/>
                <a:gd name="T77" fmla="*/ 790 h 910"/>
                <a:gd name="T78" fmla="*/ 730 w 1075"/>
                <a:gd name="T79" fmla="*/ 808 h 910"/>
                <a:gd name="T80" fmla="*/ 730 w 1075"/>
                <a:gd name="T81" fmla="*/ 841 h 910"/>
                <a:gd name="T82" fmla="*/ 733 w 1075"/>
                <a:gd name="T83" fmla="*/ 844 h 910"/>
                <a:gd name="T84" fmla="*/ 748 w 1075"/>
                <a:gd name="T85" fmla="*/ 859 h 910"/>
                <a:gd name="T86" fmla="*/ 783 w 1075"/>
                <a:gd name="T87" fmla="*/ 893 h 910"/>
                <a:gd name="T88" fmla="*/ 780 w 1075"/>
                <a:gd name="T89" fmla="*/ 910 h 910"/>
                <a:gd name="T90" fmla="*/ 662 w 1075"/>
                <a:gd name="T91" fmla="*/ 910 h 910"/>
                <a:gd name="T92" fmla="*/ 293 w 1075"/>
                <a:gd name="T93" fmla="*/ 910 h 910"/>
                <a:gd name="T94" fmla="*/ 296 w 1075"/>
                <a:gd name="T95" fmla="*/ 907 h 910"/>
                <a:gd name="T96" fmla="*/ 313 w 1075"/>
                <a:gd name="T97" fmla="*/ 893 h 910"/>
                <a:gd name="T98" fmla="*/ 348 w 1075"/>
                <a:gd name="T99" fmla="*/ 858 h 910"/>
                <a:gd name="T100" fmla="*/ 367 w 1075"/>
                <a:gd name="T101" fmla="*/ 839 h 910"/>
                <a:gd name="T102" fmla="*/ 36 w 1075"/>
                <a:gd name="T103" fmla="*/ 789 h 910"/>
                <a:gd name="T104" fmla="*/ 3 w 1075"/>
                <a:gd name="T105" fmla="*/ 769 h 910"/>
                <a:gd name="T106" fmla="*/ 0 w 1075"/>
                <a:gd name="T107" fmla="*/ 625 h 910"/>
                <a:gd name="T108" fmla="*/ 0 w 1075"/>
                <a:gd name="T109" fmla="*/ 464 h 910"/>
                <a:gd name="T110" fmla="*/ 0 w 1075"/>
                <a:gd name="T111" fmla="*/ 34 h 910"/>
                <a:gd name="T112" fmla="*/ 23 w 1075"/>
                <a:gd name="T113" fmla="*/ 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5" h="910">
                  <a:moveTo>
                    <a:pt x="283" y="59"/>
                  </a:moveTo>
                  <a:lnTo>
                    <a:pt x="192" y="59"/>
                  </a:lnTo>
                  <a:lnTo>
                    <a:pt x="93" y="59"/>
                  </a:lnTo>
                  <a:lnTo>
                    <a:pt x="81" y="61"/>
                  </a:lnTo>
                  <a:lnTo>
                    <a:pt x="72" y="68"/>
                  </a:lnTo>
                  <a:lnTo>
                    <a:pt x="66" y="77"/>
                  </a:lnTo>
                  <a:lnTo>
                    <a:pt x="64" y="88"/>
                  </a:lnTo>
                  <a:lnTo>
                    <a:pt x="64" y="88"/>
                  </a:lnTo>
                  <a:lnTo>
                    <a:pt x="64" y="89"/>
                  </a:lnTo>
                  <a:lnTo>
                    <a:pt x="64" y="90"/>
                  </a:lnTo>
                  <a:lnTo>
                    <a:pt x="64" y="107"/>
                  </a:lnTo>
                  <a:lnTo>
                    <a:pt x="64" y="118"/>
                  </a:lnTo>
                  <a:lnTo>
                    <a:pt x="64" y="130"/>
                  </a:lnTo>
                  <a:lnTo>
                    <a:pt x="64" y="165"/>
                  </a:lnTo>
                  <a:lnTo>
                    <a:pt x="64" y="187"/>
                  </a:lnTo>
                  <a:lnTo>
                    <a:pt x="64" y="215"/>
                  </a:lnTo>
                  <a:lnTo>
                    <a:pt x="64" y="246"/>
                  </a:lnTo>
                  <a:lnTo>
                    <a:pt x="64" y="282"/>
                  </a:lnTo>
                  <a:lnTo>
                    <a:pt x="64" y="323"/>
                  </a:lnTo>
                  <a:lnTo>
                    <a:pt x="64" y="371"/>
                  </a:lnTo>
                  <a:lnTo>
                    <a:pt x="64" y="483"/>
                  </a:lnTo>
                  <a:lnTo>
                    <a:pt x="64" y="549"/>
                  </a:lnTo>
                  <a:lnTo>
                    <a:pt x="64" y="621"/>
                  </a:lnTo>
                  <a:lnTo>
                    <a:pt x="64" y="701"/>
                  </a:lnTo>
                  <a:lnTo>
                    <a:pt x="66" y="712"/>
                  </a:lnTo>
                  <a:lnTo>
                    <a:pt x="72" y="722"/>
                  </a:lnTo>
                  <a:lnTo>
                    <a:pt x="81" y="728"/>
                  </a:lnTo>
                  <a:lnTo>
                    <a:pt x="93" y="730"/>
                  </a:lnTo>
                  <a:lnTo>
                    <a:pt x="93" y="730"/>
                  </a:lnTo>
                  <a:lnTo>
                    <a:pt x="93" y="730"/>
                  </a:lnTo>
                  <a:lnTo>
                    <a:pt x="94" y="730"/>
                  </a:lnTo>
                  <a:lnTo>
                    <a:pt x="96" y="730"/>
                  </a:lnTo>
                  <a:lnTo>
                    <a:pt x="99" y="730"/>
                  </a:lnTo>
                  <a:lnTo>
                    <a:pt x="104" y="730"/>
                  </a:lnTo>
                  <a:lnTo>
                    <a:pt x="119" y="730"/>
                  </a:lnTo>
                  <a:lnTo>
                    <a:pt x="130" y="730"/>
                  </a:lnTo>
                  <a:lnTo>
                    <a:pt x="143" y="730"/>
                  </a:lnTo>
                  <a:lnTo>
                    <a:pt x="264" y="730"/>
                  </a:lnTo>
                  <a:lnTo>
                    <a:pt x="300" y="730"/>
                  </a:lnTo>
                  <a:lnTo>
                    <a:pt x="342" y="730"/>
                  </a:lnTo>
                  <a:lnTo>
                    <a:pt x="388" y="730"/>
                  </a:lnTo>
                  <a:lnTo>
                    <a:pt x="441" y="730"/>
                  </a:lnTo>
                  <a:lnTo>
                    <a:pt x="499" y="730"/>
                  </a:lnTo>
                  <a:lnTo>
                    <a:pt x="563" y="730"/>
                  </a:lnTo>
                  <a:lnTo>
                    <a:pt x="633" y="730"/>
                  </a:lnTo>
                  <a:lnTo>
                    <a:pt x="710" y="730"/>
                  </a:lnTo>
                  <a:lnTo>
                    <a:pt x="794" y="730"/>
                  </a:lnTo>
                  <a:lnTo>
                    <a:pt x="885" y="730"/>
                  </a:lnTo>
                  <a:lnTo>
                    <a:pt x="985" y="730"/>
                  </a:lnTo>
                  <a:lnTo>
                    <a:pt x="996" y="728"/>
                  </a:lnTo>
                  <a:lnTo>
                    <a:pt x="1005" y="722"/>
                  </a:lnTo>
                  <a:lnTo>
                    <a:pt x="1012" y="712"/>
                  </a:lnTo>
                  <a:lnTo>
                    <a:pt x="1015" y="701"/>
                  </a:lnTo>
                  <a:lnTo>
                    <a:pt x="1015" y="88"/>
                  </a:lnTo>
                  <a:lnTo>
                    <a:pt x="1012" y="77"/>
                  </a:lnTo>
                  <a:lnTo>
                    <a:pt x="1005" y="68"/>
                  </a:lnTo>
                  <a:lnTo>
                    <a:pt x="996" y="61"/>
                  </a:lnTo>
                  <a:lnTo>
                    <a:pt x="985" y="59"/>
                  </a:lnTo>
                  <a:lnTo>
                    <a:pt x="985" y="59"/>
                  </a:lnTo>
                  <a:lnTo>
                    <a:pt x="984" y="59"/>
                  </a:lnTo>
                  <a:lnTo>
                    <a:pt x="984" y="59"/>
                  </a:lnTo>
                  <a:lnTo>
                    <a:pt x="982" y="59"/>
                  </a:lnTo>
                  <a:lnTo>
                    <a:pt x="979" y="59"/>
                  </a:lnTo>
                  <a:lnTo>
                    <a:pt x="974" y="59"/>
                  </a:lnTo>
                  <a:lnTo>
                    <a:pt x="958" y="59"/>
                  </a:lnTo>
                  <a:lnTo>
                    <a:pt x="948" y="59"/>
                  </a:lnTo>
                  <a:lnTo>
                    <a:pt x="934" y="59"/>
                  </a:lnTo>
                  <a:lnTo>
                    <a:pt x="814" y="59"/>
                  </a:lnTo>
                  <a:lnTo>
                    <a:pt x="777" y="59"/>
                  </a:lnTo>
                  <a:lnTo>
                    <a:pt x="736" y="59"/>
                  </a:lnTo>
                  <a:lnTo>
                    <a:pt x="689" y="59"/>
                  </a:lnTo>
                  <a:lnTo>
                    <a:pt x="636" y="59"/>
                  </a:lnTo>
                  <a:lnTo>
                    <a:pt x="579" y="59"/>
                  </a:lnTo>
                  <a:lnTo>
                    <a:pt x="514" y="59"/>
                  </a:lnTo>
                  <a:lnTo>
                    <a:pt x="445" y="59"/>
                  </a:lnTo>
                  <a:lnTo>
                    <a:pt x="367" y="59"/>
                  </a:lnTo>
                  <a:lnTo>
                    <a:pt x="283" y="59"/>
                  </a:lnTo>
                  <a:close/>
                  <a:moveTo>
                    <a:pt x="36" y="0"/>
                  </a:moveTo>
                  <a:lnTo>
                    <a:pt x="36" y="0"/>
                  </a:lnTo>
                  <a:lnTo>
                    <a:pt x="51" y="0"/>
                  </a:lnTo>
                  <a:lnTo>
                    <a:pt x="59" y="0"/>
                  </a:lnTo>
                  <a:lnTo>
                    <a:pt x="70" y="0"/>
                  </a:lnTo>
                  <a:lnTo>
                    <a:pt x="96" y="0"/>
                  </a:lnTo>
                  <a:lnTo>
                    <a:pt x="115" y="0"/>
                  </a:lnTo>
                  <a:lnTo>
                    <a:pt x="136" y="0"/>
                  </a:lnTo>
                  <a:lnTo>
                    <a:pt x="162" y="0"/>
                  </a:lnTo>
                  <a:lnTo>
                    <a:pt x="191" y="0"/>
                  </a:lnTo>
                  <a:lnTo>
                    <a:pt x="223" y="0"/>
                  </a:lnTo>
                  <a:lnTo>
                    <a:pt x="303" y="0"/>
                  </a:lnTo>
                  <a:lnTo>
                    <a:pt x="350" y="0"/>
                  </a:lnTo>
                  <a:lnTo>
                    <a:pt x="403" y="0"/>
                  </a:lnTo>
                  <a:lnTo>
                    <a:pt x="460" y="0"/>
                  </a:lnTo>
                  <a:lnTo>
                    <a:pt x="524" y="0"/>
                  </a:lnTo>
                  <a:lnTo>
                    <a:pt x="593" y="0"/>
                  </a:lnTo>
                  <a:lnTo>
                    <a:pt x="841" y="0"/>
                  </a:lnTo>
                  <a:lnTo>
                    <a:pt x="938" y="0"/>
                  </a:lnTo>
                  <a:lnTo>
                    <a:pt x="1041" y="0"/>
                  </a:lnTo>
                  <a:lnTo>
                    <a:pt x="1055" y="3"/>
                  </a:lnTo>
                  <a:lnTo>
                    <a:pt x="1066" y="10"/>
                  </a:lnTo>
                  <a:lnTo>
                    <a:pt x="1073" y="20"/>
                  </a:lnTo>
                  <a:lnTo>
                    <a:pt x="1075" y="34"/>
                  </a:lnTo>
                  <a:lnTo>
                    <a:pt x="1075" y="136"/>
                  </a:lnTo>
                  <a:lnTo>
                    <a:pt x="1075" y="164"/>
                  </a:lnTo>
                  <a:lnTo>
                    <a:pt x="1075" y="234"/>
                  </a:lnTo>
                  <a:lnTo>
                    <a:pt x="1075" y="276"/>
                  </a:lnTo>
                  <a:lnTo>
                    <a:pt x="1075" y="440"/>
                  </a:lnTo>
                  <a:lnTo>
                    <a:pt x="1075" y="508"/>
                  </a:lnTo>
                  <a:lnTo>
                    <a:pt x="1075" y="583"/>
                  </a:lnTo>
                  <a:lnTo>
                    <a:pt x="1075" y="665"/>
                  </a:lnTo>
                  <a:lnTo>
                    <a:pt x="1075" y="755"/>
                  </a:lnTo>
                  <a:lnTo>
                    <a:pt x="1073" y="769"/>
                  </a:lnTo>
                  <a:lnTo>
                    <a:pt x="1066" y="779"/>
                  </a:lnTo>
                  <a:lnTo>
                    <a:pt x="1055" y="786"/>
                  </a:lnTo>
                  <a:lnTo>
                    <a:pt x="1041" y="789"/>
                  </a:lnTo>
                  <a:lnTo>
                    <a:pt x="730" y="789"/>
                  </a:lnTo>
                  <a:lnTo>
                    <a:pt x="730" y="789"/>
                  </a:lnTo>
                  <a:lnTo>
                    <a:pt x="730" y="790"/>
                  </a:lnTo>
                  <a:lnTo>
                    <a:pt x="730" y="793"/>
                  </a:lnTo>
                  <a:lnTo>
                    <a:pt x="730" y="798"/>
                  </a:lnTo>
                  <a:lnTo>
                    <a:pt x="730" y="808"/>
                  </a:lnTo>
                  <a:lnTo>
                    <a:pt x="730" y="822"/>
                  </a:lnTo>
                  <a:lnTo>
                    <a:pt x="730" y="841"/>
                  </a:lnTo>
                  <a:lnTo>
                    <a:pt x="730" y="841"/>
                  </a:lnTo>
                  <a:lnTo>
                    <a:pt x="730" y="841"/>
                  </a:lnTo>
                  <a:lnTo>
                    <a:pt x="731" y="842"/>
                  </a:lnTo>
                  <a:lnTo>
                    <a:pt x="733" y="844"/>
                  </a:lnTo>
                  <a:lnTo>
                    <a:pt x="736" y="848"/>
                  </a:lnTo>
                  <a:lnTo>
                    <a:pt x="741" y="853"/>
                  </a:lnTo>
                  <a:lnTo>
                    <a:pt x="748" y="859"/>
                  </a:lnTo>
                  <a:lnTo>
                    <a:pt x="757" y="868"/>
                  </a:lnTo>
                  <a:lnTo>
                    <a:pt x="769" y="879"/>
                  </a:lnTo>
                  <a:lnTo>
                    <a:pt x="783" y="893"/>
                  </a:lnTo>
                  <a:lnTo>
                    <a:pt x="801" y="910"/>
                  </a:lnTo>
                  <a:lnTo>
                    <a:pt x="787" y="910"/>
                  </a:lnTo>
                  <a:lnTo>
                    <a:pt x="780" y="910"/>
                  </a:lnTo>
                  <a:lnTo>
                    <a:pt x="769" y="910"/>
                  </a:lnTo>
                  <a:lnTo>
                    <a:pt x="692" y="910"/>
                  </a:lnTo>
                  <a:lnTo>
                    <a:pt x="662" y="910"/>
                  </a:lnTo>
                  <a:lnTo>
                    <a:pt x="627" y="910"/>
                  </a:lnTo>
                  <a:lnTo>
                    <a:pt x="293" y="910"/>
                  </a:lnTo>
                  <a:lnTo>
                    <a:pt x="293" y="910"/>
                  </a:lnTo>
                  <a:lnTo>
                    <a:pt x="293" y="910"/>
                  </a:lnTo>
                  <a:lnTo>
                    <a:pt x="294" y="909"/>
                  </a:lnTo>
                  <a:lnTo>
                    <a:pt x="296" y="907"/>
                  </a:lnTo>
                  <a:lnTo>
                    <a:pt x="300" y="904"/>
                  </a:lnTo>
                  <a:lnTo>
                    <a:pt x="305" y="899"/>
                  </a:lnTo>
                  <a:lnTo>
                    <a:pt x="313" y="893"/>
                  </a:lnTo>
                  <a:lnTo>
                    <a:pt x="322" y="883"/>
                  </a:lnTo>
                  <a:lnTo>
                    <a:pt x="333" y="872"/>
                  </a:lnTo>
                  <a:lnTo>
                    <a:pt x="348" y="858"/>
                  </a:lnTo>
                  <a:lnTo>
                    <a:pt x="367" y="841"/>
                  </a:lnTo>
                  <a:lnTo>
                    <a:pt x="367" y="840"/>
                  </a:lnTo>
                  <a:lnTo>
                    <a:pt x="367" y="839"/>
                  </a:lnTo>
                  <a:lnTo>
                    <a:pt x="367" y="837"/>
                  </a:lnTo>
                  <a:lnTo>
                    <a:pt x="367" y="789"/>
                  </a:lnTo>
                  <a:lnTo>
                    <a:pt x="36" y="789"/>
                  </a:lnTo>
                  <a:lnTo>
                    <a:pt x="23" y="786"/>
                  </a:lnTo>
                  <a:lnTo>
                    <a:pt x="11" y="779"/>
                  </a:lnTo>
                  <a:lnTo>
                    <a:pt x="3" y="769"/>
                  </a:lnTo>
                  <a:lnTo>
                    <a:pt x="0" y="755"/>
                  </a:lnTo>
                  <a:lnTo>
                    <a:pt x="0" y="653"/>
                  </a:lnTo>
                  <a:lnTo>
                    <a:pt x="0" y="625"/>
                  </a:lnTo>
                  <a:lnTo>
                    <a:pt x="0" y="555"/>
                  </a:lnTo>
                  <a:lnTo>
                    <a:pt x="0" y="513"/>
                  </a:lnTo>
                  <a:lnTo>
                    <a:pt x="0" y="464"/>
                  </a:lnTo>
                  <a:lnTo>
                    <a:pt x="0" y="409"/>
                  </a:lnTo>
                  <a:lnTo>
                    <a:pt x="0" y="349"/>
                  </a:lnTo>
                  <a:lnTo>
                    <a:pt x="0" y="34"/>
                  </a:lnTo>
                  <a:lnTo>
                    <a:pt x="3" y="20"/>
                  </a:lnTo>
                  <a:lnTo>
                    <a:pt x="11" y="10"/>
                  </a:lnTo>
                  <a:lnTo>
                    <a:pt x="23" y="3"/>
                  </a:lnTo>
                  <a:lnTo>
                    <a:pt x="36" y="0"/>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81" name="Freeform 17"/>
            <p:cNvSpPr>
              <a:spLocks/>
            </p:cNvSpPr>
            <p:nvPr/>
          </p:nvSpPr>
          <p:spPr bwMode="auto">
            <a:xfrm>
              <a:off x="431" y="2018"/>
              <a:ext cx="370" cy="99"/>
            </a:xfrm>
            <a:custGeom>
              <a:avLst/>
              <a:gdLst>
                <a:gd name="T0" fmla="*/ 370 w 741"/>
                <a:gd name="T1" fmla="*/ 0 h 199"/>
                <a:gd name="T2" fmla="*/ 422 w 741"/>
                <a:gd name="T3" fmla="*/ 3 h 199"/>
                <a:gd name="T4" fmla="*/ 474 w 741"/>
                <a:gd name="T5" fmla="*/ 10 h 199"/>
                <a:gd name="T6" fmla="*/ 523 w 741"/>
                <a:gd name="T7" fmla="*/ 23 h 199"/>
                <a:gd name="T8" fmla="*/ 571 w 741"/>
                <a:gd name="T9" fmla="*/ 40 h 199"/>
                <a:gd name="T10" fmla="*/ 617 w 741"/>
                <a:gd name="T11" fmla="*/ 62 h 199"/>
                <a:gd name="T12" fmla="*/ 661 w 741"/>
                <a:gd name="T13" fmla="*/ 88 h 199"/>
                <a:gd name="T14" fmla="*/ 702 w 741"/>
                <a:gd name="T15" fmla="*/ 119 h 199"/>
                <a:gd name="T16" fmla="*/ 741 w 741"/>
                <a:gd name="T17" fmla="*/ 154 h 199"/>
                <a:gd name="T18" fmla="*/ 696 w 741"/>
                <a:gd name="T19" fmla="*/ 199 h 199"/>
                <a:gd name="T20" fmla="*/ 662 w 741"/>
                <a:gd name="T21" fmla="*/ 168 h 199"/>
                <a:gd name="T22" fmla="*/ 625 w 741"/>
                <a:gd name="T23" fmla="*/ 141 h 199"/>
                <a:gd name="T24" fmla="*/ 587 w 741"/>
                <a:gd name="T25" fmla="*/ 119 h 199"/>
                <a:gd name="T26" fmla="*/ 546 w 741"/>
                <a:gd name="T27" fmla="*/ 99 h 199"/>
                <a:gd name="T28" fmla="*/ 504 w 741"/>
                <a:gd name="T29" fmla="*/ 84 h 199"/>
                <a:gd name="T30" fmla="*/ 461 w 741"/>
                <a:gd name="T31" fmla="*/ 73 h 199"/>
                <a:gd name="T32" fmla="*/ 416 w 741"/>
                <a:gd name="T33" fmla="*/ 67 h 199"/>
                <a:gd name="T34" fmla="*/ 370 w 741"/>
                <a:gd name="T35" fmla="*/ 65 h 199"/>
                <a:gd name="T36" fmla="*/ 325 w 741"/>
                <a:gd name="T37" fmla="*/ 67 h 199"/>
                <a:gd name="T38" fmla="*/ 280 w 741"/>
                <a:gd name="T39" fmla="*/ 73 h 199"/>
                <a:gd name="T40" fmla="*/ 237 w 741"/>
                <a:gd name="T41" fmla="*/ 84 h 199"/>
                <a:gd name="T42" fmla="*/ 195 w 741"/>
                <a:gd name="T43" fmla="*/ 99 h 199"/>
                <a:gd name="T44" fmla="*/ 154 w 741"/>
                <a:gd name="T45" fmla="*/ 119 h 199"/>
                <a:gd name="T46" fmla="*/ 116 w 741"/>
                <a:gd name="T47" fmla="*/ 141 h 199"/>
                <a:gd name="T48" fmla="*/ 79 w 741"/>
                <a:gd name="T49" fmla="*/ 168 h 199"/>
                <a:gd name="T50" fmla="*/ 45 w 741"/>
                <a:gd name="T51" fmla="*/ 199 h 199"/>
                <a:gd name="T52" fmla="*/ 0 w 741"/>
                <a:gd name="T53" fmla="*/ 154 h 199"/>
                <a:gd name="T54" fmla="*/ 38 w 741"/>
                <a:gd name="T55" fmla="*/ 119 h 199"/>
                <a:gd name="T56" fmla="*/ 80 w 741"/>
                <a:gd name="T57" fmla="*/ 88 h 199"/>
                <a:gd name="T58" fmla="*/ 124 w 741"/>
                <a:gd name="T59" fmla="*/ 62 h 199"/>
                <a:gd name="T60" fmla="*/ 170 w 741"/>
                <a:gd name="T61" fmla="*/ 40 h 199"/>
                <a:gd name="T62" fmla="*/ 217 w 741"/>
                <a:gd name="T63" fmla="*/ 23 h 199"/>
                <a:gd name="T64" fmla="*/ 268 w 741"/>
                <a:gd name="T65" fmla="*/ 10 h 199"/>
                <a:gd name="T66" fmla="*/ 319 w 741"/>
                <a:gd name="T67" fmla="*/ 3 h 199"/>
                <a:gd name="T68" fmla="*/ 370 w 741"/>
                <a:gd name="T6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1" h="199">
                  <a:moveTo>
                    <a:pt x="370" y="0"/>
                  </a:moveTo>
                  <a:lnTo>
                    <a:pt x="422" y="3"/>
                  </a:lnTo>
                  <a:lnTo>
                    <a:pt x="474" y="10"/>
                  </a:lnTo>
                  <a:lnTo>
                    <a:pt x="523" y="23"/>
                  </a:lnTo>
                  <a:lnTo>
                    <a:pt x="571" y="40"/>
                  </a:lnTo>
                  <a:lnTo>
                    <a:pt x="617" y="62"/>
                  </a:lnTo>
                  <a:lnTo>
                    <a:pt x="661" y="88"/>
                  </a:lnTo>
                  <a:lnTo>
                    <a:pt x="702" y="119"/>
                  </a:lnTo>
                  <a:lnTo>
                    <a:pt x="741" y="154"/>
                  </a:lnTo>
                  <a:lnTo>
                    <a:pt x="696" y="199"/>
                  </a:lnTo>
                  <a:lnTo>
                    <a:pt x="662" y="168"/>
                  </a:lnTo>
                  <a:lnTo>
                    <a:pt x="625" y="141"/>
                  </a:lnTo>
                  <a:lnTo>
                    <a:pt x="587" y="119"/>
                  </a:lnTo>
                  <a:lnTo>
                    <a:pt x="546" y="99"/>
                  </a:lnTo>
                  <a:lnTo>
                    <a:pt x="504" y="84"/>
                  </a:lnTo>
                  <a:lnTo>
                    <a:pt x="461" y="73"/>
                  </a:lnTo>
                  <a:lnTo>
                    <a:pt x="416" y="67"/>
                  </a:lnTo>
                  <a:lnTo>
                    <a:pt x="370" y="65"/>
                  </a:lnTo>
                  <a:lnTo>
                    <a:pt x="325" y="67"/>
                  </a:lnTo>
                  <a:lnTo>
                    <a:pt x="280" y="73"/>
                  </a:lnTo>
                  <a:lnTo>
                    <a:pt x="237" y="84"/>
                  </a:lnTo>
                  <a:lnTo>
                    <a:pt x="195" y="99"/>
                  </a:lnTo>
                  <a:lnTo>
                    <a:pt x="154" y="119"/>
                  </a:lnTo>
                  <a:lnTo>
                    <a:pt x="116" y="141"/>
                  </a:lnTo>
                  <a:lnTo>
                    <a:pt x="79" y="168"/>
                  </a:lnTo>
                  <a:lnTo>
                    <a:pt x="45" y="199"/>
                  </a:lnTo>
                  <a:lnTo>
                    <a:pt x="0" y="154"/>
                  </a:lnTo>
                  <a:lnTo>
                    <a:pt x="38" y="119"/>
                  </a:lnTo>
                  <a:lnTo>
                    <a:pt x="80" y="88"/>
                  </a:lnTo>
                  <a:lnTo>
                    <a:pt x="124" y="62"/>
                  </a:lnTo>
                  <a:lnTo>
                    <a:pt x="170" y="40"/>
                  </a:lnTo>
                  <a:lnTo>
                    <a:pt x="217" y="23"/>
                  </a:lnTo>
                  <a:lnTo>
                    <a:pt x="268" y="10"/>
                  </a:lnTo>
                  <a:lnTo>
                    <a:pt x="319" y="3"/>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82" name="Freeform 18"/>
            <p:cNvSpPr>
              <a:spLocks/>
            </p:cNvSpPr>
            <p:nvPr/>
          </p:nvSpPr>
          <p:spPr bwMode="auto">
            <a:xfrm>
              <a:off x="476" y="2090"/>
              <a:ext cx="280" cy="81"/>
            </a:xfrm>
            <a:custGeom>
              <a:avLst/>
              <a:gdLst>
                <a:gd name="T0" fmla="*/ 281 w 562"/>
                <a:gd name="T1" fmla="*/ 0 h 162"/>
                <a:gd name="T2" fmla="*/ 326 w 562"/>
                <a:gd name="T3" fmla="*/ 3 h 162"/>
                <a:gd name="T4" fmla="*/ 370 w 562"/>
                <a:gd name="T5" fmla="*/ 11 h 162"/>
                <a:gd name="T6" fmla="*/ 413 w 562"/>
                <a:gd name="T7" fmla="*/ 23 h 162"/>
                <a:gd name="T8" fmla="*/ 453 w 562"/>
                <a:gd name="T9" fmla="*/ 39 h 162"/>
                <a:gd name="T10" fmla="*/ 492 w 562"/>
                <a:gd name="T11" fmla="*/ 61 h 162"/>
                <a:gd name="T12" fmla="*/ 529 w 562"/>
                <a:gd name="T13" fmla="*/ 86 h 162"/>
                <a:gd name="T14" fmla="*/ 562 w 562"/>
                <a:gd name="T15" fmla="*/ 116 h 162"/>
                <a:gd name="T16" fmla="*/ 517 w 562"/>
                <a:gd name="T17" fmla="*/ 162 h 162"/>
                <a:gd name="T18" fmla="*/ 486 w 562"/>
                <a:gd name="T19" fmla="*/ 135 h 162"/>
                <a:gd name="T20" fmla="*/ 452 w 562"/>
                <a:gd name="T21" fmla="*/ 111 h 162"/>
                <a:gd name="T22" fmla="*/ 416 w 562"/>
                <a:gd name="T23" fmla="*/ 93 h 162"/>
                <a:gd name="T24" fmla="*/ 378 w 562"/>
                <a:gd name="T25" fmla="*/ 79 h 162"/>
                <a:gd name="T26" fmla="*/ 340 w 562"/>
                <a:gd name="T27" fmla="*/ 70 h 162"/>
                <a:gd name="T28" fmla="*/ 301 w 562"/>
                <a:gd name="T29" fmla="*/ 65 h 162"/>
                <a:gd name="T30" fmla="*/ 262 w 562"/>
                <a:gd name="T31" fmla="*/ 65 h 162"/>
                <a:gd name="T32" fmla="*/ 223 w 562"/>
                <a:gd name="T33" fmla="*/ 70 h 162"/>
                <a:gd name="T34" fmla="*/ 185 w 562"/>
                <a:gd name="T35" fmla="*/ 79 h 162"/>
                <a:gd name="T36" fmla="*/ 147 w 562"/>
                <a:gd name="T37" fmla="*/ 93 h 162"/>
                <a:gd name="T38" fmla="*/ 111 w 562"/>
                <a:gd name="T39" fmla="*/ 111 h 162"/>
                <a:gd name="T40" fmla="*/ 77 w 562"/>
                <a:gd name="T41" fmla="*/ 135 h 162"/>
                <a:gd name="T42" fmla="*/ 46 w 562"/>
                <a:gd name="T43" fmla="*/ 162 h 162"/>
                <a:gd name="T44" fmla="*/ 0 w 562"/>
                <a:gd name="T45" fmla="*/ 116 h 162"/>
                <a:gd name="T46" fmla="*/ 34 w 562"/>
                <a:gd name="T47" fmla="*/ 86 h 162"/>
                <a:gd name="T48" fmla="*/ 71 w 562"/>
                <a:gd name="T49" fmla="*/ 61 h 162"/>
                <a:gd name="T50" fmla="*/ 109 w 562"/>
                <a:gd name="T51" fmla="*/ 39 h 162"/>
                <a:gd name="T52" fmla="*/ 150 w 562"/>
                <a:gd name="T53" fmla="*/ 23 h 162"/>
                <a:gd name="T54" fmla="*/ 193 w 562"/>
                <a:gd name="T55" fmla="*/ 11 h 162"/>
                <a:gd name="T56" fmla="*/ 236 w 562"/>
                <a:gd name="T57" fmla="*/ 3 h 162"/>
                <a:gd name="T58" fmla="*/ 281 w 562"/>
                <a:gd name="T5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2" h="162">
                  <a:moveTo>
                    <a:pt x="281" y="0"/>
                  </a:moveTo>
                  <a:lnTo>
                    <a:pt x="326" y="3"/>
                  </a:lnTo>
                  <a:lnTo>
                    <a:pt x="370" y="11"/>
                  </a:lnTo>
                  <a:lnTo>
                    <a:pt x="413" y="23"/>
                  </a:lnTo>
                  <a:lnTo>
                    <a:pt x="453" y="39"/>
                  </a:lnTo>
                  <a:lnTo>
                    <a:pt x="492" y="61"/>
                  </a:lnTo>
                  <a:lnTo>
                    <a:pt x="529" y="86"/>
                  </a:lnTo>
                  <a:lnTo>
                    <a:pt x="562" y="116"/>
                  </a:lnTo>
                  <a:lnTo>
                    <a:pt x="517" y="162"/>
                  </a:lnTo>
                  <a:lnTo>
                    <a:pt x="486" y="135"/>
                  </a:lnTo>
                  <a:lnTo>
                    <a:pt x="452" y="111"/>
                  </a:lnTo>
                  <a:lnTo>
                    <a:pt x="416" y="93"/>
                  </a:lnTo>
                  <a:lnTo>
                    <a:pt x="378" y="79"/>
                  </a:lnTo>
                  <a:lnTo>
                    <a:pt x="340" y="70"/>
                  </a:lnTo>
                  <a:lnTo>
                    <a:pt x="301" y="65"/>
                  </a:lnTo>
                  <a:lnTo>
                    <a:pt x="262" y="65"/>
                  </a:lnTo>
                  <a:lnTo>
                    <a:pt x="223" y="70"/>
                  </a:lnTo>
                  <a:lnTo>
                    <a:pt x="185" y="79"/>
                  </a:lnTo>
                  <a:lnTo>
                    <a:pt x="147" y="93"/>
                  </a:lnTo>
                  <a:lnTo>
                    <a:pt x="111" y="111"/>
                  </a:lnTo>
                  <a:lnTo>
                    <a:pt x="77" y="135"/>
                  </a:lnTo>
                  <a:lnTo>
                    <a:pt x="46" y="162"/>
                  </a:lnTo>
                  <a:lnTo>
                    <a:pt x="0" y="116"/>
                  </a:lnTo>
                  <a:lnTo>
                    <a:pt x="34" y="86"/>
                  </a:lnTo>
                  <a:lnTo>
                    <a:pt x="71" y="61"/>
                  </a:lnTo>
                  <a:lnTo>
                    <a:pt x="109" y="39"/>
                  </a:lnTo>
                  <a:lnTo>
                    <a:pt x="150" y="23"/>
                  </a:lnTo>
                  <a:lnTo>
                    <a:pt x="193" y="11"/>
                  </a:lnTo>
                  <a:lnTo>
                    <a:pt x="236" y="3"/>
                  </a:lnTo>
                  <a:lnTo>
                    <a:pt x="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83" name="Freeform 19"/>
            <p:cNvSpPr>
              <a:spLocks/>
            </p:cNvSpPr>
            <p:nvPr/>
          </p:nvSpPr>
          <p:spPr bwMode="auto">
            <a:xfrm>
              <a:off x="518" y="2161"/>
              <a:ext cx="197" cy="63"/>
            </a:xfrm>
            <a:custGeom>
              <a:avLst/>
              <a:gdLst>
                <a:gd name="T0" fmla="*/ 197 w 395"/>
                <a:gd name="T1" fmla="*/ 0 h 127"/>
                <a:gd name="T2" fmla="*/ 234 w 395"/>
                <a:gd name="T3" fmla="*/ 2 h 127"/>
                <a:gd name="T4" fmla="*/ 270 w 395"/>
                <a:gd name="T5" fmla="*/ 9 h 127"/>
                <a:gd name="T6" fmla="*/ 305 w 395"/>
                <a:gd name="T7" fmla="*/ 20 h 127"/>
                <a:gd name="T8" fmla="*/ 337 w 395"/>
                <a:gd name="T9" fmla="*/ 37 h 127"/>
                <a:gd name="T10" fmla="*/ 367 w 395"/>
                <a:gd name="T11" fmla="*/ 57 h 127"/>
                <a:gd name="T12" fmla="*/ 395 w 395"/>
                <a:gd name="T13" fmla="*/ 82 h 127"/>
                <a:gd name="T14" fmla="*/ 350 w 395"/>
                <a:gd name="T15" fmla="*/ 127 h 127"/>
                <a:gd name="T16" fmla="*/ 324 w 395"/>
                <a:gd name="T17" fmla="*/ 104 h 127"/>
                <a:gd name="T18" fmla="*/ 295 w 395"/>
                <a:gd name="T19" fmla="*/ 87 h 127"/>
                <a:gd name="T20" fmla="*/ 264 w 395"/>
                <a:gd name="T21" fmla="*/ 74 h 127"/>
                <a:gd name="T22" fmla="*/ 232 w 395"/>
                <a:gd name="T23" fmla="*/ 66 h 127"/>
                <a:gd name="T24" fmla="*/ 197 w 395"/>
                <a:gd name="T25" fmla="*/ 63 h 127"/>
                <a:gd name="T26" fmla="*/ 163 w 395"/>
                <a:gd name="T27" fmla="*/ 66 h 127"/>
                <a:gd name="T28" fmla="*/ 130 w 395"/>
                <a:gd name="T29" fmla="*/ 74 h 127"/>
                <a:gd name="T30" fmla="*/ 100 w 395"/>
                <a:gd name="T31" fmla="*/ 87 h 127"/>
                <a:gd name="T32" fmla="*/ 71 w 395"/>
                <a:gd name="T33" fmla="*/ 104 h 127"/>
                <a:gd name="T34" fmla="*/ 45 w 395"/>
                <a:gd name="T35" fmla="*/ 127 h 127"/>
                <a:gd name="T36" fmla="*/ 0 w 395"/>
                <a:gd name="T37" fmla="*/ 82 h 127"/>
                <a:gd name="T38" fmla="*/ 28 w 395"/>
                <a:gd name="T39" fmla="*/ 57 h 127"/>
                <a:gd name="T40" fmla="*/ 58 w 395"/>
                <a:gd name="T41" fmla="*/ 37 h 127"/>
                <a:gd name="T42" fmla="*/ 90 w 395"/>
                <a:gd name="T43" fmla="*/ 20 h 127"/>
                <a:gd name="T44" fmla="*/ 124 w 395"/>
                <a:gd name="T45" fmla="*/ 9 h 127"/>
                <a:gd name="T46" fmla="*/ 160 w 395"/>
                <a:gd name="T47" fmla="*/ 2 h 127"/>
                <a:gd name="T48" fmla="*/ 197 w 395"/>
                <a:gd name="T4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127">
                  <a:moveTo>
                    <a:pt x="197" y="0"/>
                  </a:moveTo>
                  <a:lnTo>
                    <a:pt x="234" y="2"/>
                  </a:lnTo>
                  <a:lnTo>
                    <a:pt x="270" y="9"/>
                  </a:lnTo>
                  <a:lnTo>
                    <a:pt x="305" y="20"/>
                  </a:lnTo>
                  <a:lnTo>
                    <a:pt x="337" y="37"/>
                  </a:lnTo>
                  <a:lnTo>
                    <a:pt x="367" y="57"/>
                  </a:lnTo>
                  <a:lnTo>
                    <a:pt x="395" y="82"/>
                  </a:lnTo>
                  <a:lnTo>
                    <a:pt x="350" y="127"/>
                  </a:lnTo>
                  <a:lnTo>
                    <a:pt x="324" y="104"/>
                  </a:lnTo>
                  <a:lnTo>
                    <a:pt x="295" y="87"/>
                  </a:lnTo>
                  <a:lnTo>
                    <a:pt x="264" y="74"/>
                  </a:lnTo>
                  <a:lnTo>
                    <a:pt x="232" y="66"/>
                  </a:lnTo>
                  <a:lnTo>
                    <a:pt x="197" y="63"/>
                  </a:lnTo>
                  <a:lnTo>
                    <a:pt x="163" y="66"/>
                  </a:lnTo>
                  <a:lnTo>
                    <a:pt x="130" y="74"/>
                  </a:lnTo>
                  <a:lnTo>
                    <a:pt x="100" y="87"/>
                  </a:lnTo>
                  <a:lnTo>
                    <a:pt x="71" y="104"/>
                  </a:lnTo>
                  <a:lnTo>
                    <a:pt x="45" y="127"/>
                  </a:lnTo>
                  <a:lnTo>
                    <a:pt x="0" y="82"/>
                  </a:lnTo>
                  <a:lnTo>
                    <a:pt x="28" y="57"/>
                  </a:lnTo>
                  <a:lnTo>
                    <a:pt x="58" y="37"/>
                  </a:lnTo>
                  <a:lnTo>
                    <a:pt x="90" y="20"/>
                  </a:lnTo>
                  <a:lnTo>
                    <a:pt x="124" y="9"/>
                  </a:lnTo>
                  <a:lnTo>
                    <a:pt x="160" y="2"/>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84" name="Freeform 20"/>
            <p:cNvSpPr>
              <a:spLocks/>
            </p:cNvSpPr>
            <p:nvPr/>
          </p:nvSpPr>
          <p:spPr bwMode="auto">
            <a:xfrm>
              <a:off x="566" y="2228"/>
              <a:ext cx="100" cy="44"/>
            </a:xfrm>
            <a:custGeom>
              <a:avLst/>
              <a:gdLst>
                <a:gd name="T0" fmla="*/ 99 w 199"/>
                <a:gd name="T1" fmla="*/ 0 h 87"/>
                <a:gd name="T2" fmla="*/ 128 w 199"/>
                <a:gd name="T3" fmla="*/ 3 h 87"/>
                <a:gd name="T4" fmla="*/ 153 w 199"/>
                <a:gd name="T5" fmla="*/ 11 h 87"/>
                <a:gd name="T6" fmla="*/ 178 w 199"/>
                <a:gd name="T7" fmla="*/ 24 h 87"/>
                <a:gd name="T8" fmla="*/ 199 w 199"/>
                <a:gd name="T9" fmla="*/ 42 h 87"/>
                <a:gd name="T10" fmla="*/ 154 w 199"/>
                <a:gd name="T11" fmla="*/ 87 h 87"/>
                <a:gd name="T12" fmla="*/ 140 w 199"/>
                <a:gd name="T13" fmla="*/ 77 h 87"/>
                <a:gd name="T14" fmla="*/ 125 w 199"/>
                <a:gd name="T15" fmla="*/ 69 h 87"/>
                <a:gd name="T16" fmla="*/ 108 w 199"/>
                <a:gd name="T17" fmla="*/ 65 h 87"/>
                <a:gd name="T18" fmla="*/ 91 w 199"/>
                <a:gd name="T19" fmla="*/ 65 h 87"/>
                <a:gd name="T20" fmla="*/ 74 w 199"/>
                <a:gd name="T21" fmla="*/ 69 h 87"/>
                <a:gd name="T22" fmla="*/ 58 w 199"/>
                <a:gd name="T23" fmla="*/ 77 h 87"/>
                <a:gd name="T24" fmla="*/ 45 w 199"/>
                <a:gd name="T25" fmla="*/ 87 h 87"/>
                <a:gd name="T26" fmla="*/ 0 w 199"/>
                <a:gd name="T27" fmla="*/ 42 h 87"/>
                <a:gd name="T28" fmla="*/ 21 w 199"/>
                <a:gd name="T29" fmla="*/ 24 h 87"/>
                <a:gd name="T30" fmla="*/ 46 w 199"/>
                <a:gd name="T31" fmla="*/ 11 h 87"/>
                <a:gd name="T32" fmla="*/ 71 w 199"/>
                <a:gd name="T33" fmla="*/ 3 h 87"/>
                <a:gd name="T34" fmla="*/ 99 w 199"/>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87">
                  <a:moveTo>
                    <a:pt x="99" y="0"/>
                  </a:moveTo>
                  <a:lnTo>
                    <a:pt x="128" y="3"/>
                  </a:lnTo>
                  <a:lnTo>
                    <a:pt x="153" y="11"/>
                  </a:lnTo>
                  <a:lnTo>
                    <a:pt x="178" y="24"/>
                  </a:lnTo>
                  <a:lnTo>
                    <a:pt x="199" y="42"/>
                  </a:lnTo>
                  <a:lnTo>
                    <a:pt x="154" y="87"/>
                  </a:lnTo>
                  <a:lnTo>
                    <a:pt x="140" y="77"/>
                  </a:lnTo>
                  <a:lnTo>
                    <a:pt x="125" y="69"/>
                  </a:lnTo>
                  <a:lnTo>
                    <a:pt x="108" y="65"/>
                  </a:lnTo>
                  <a:lnTo>
                    <a:pt x="91" y="65"/>
                  </a:lnTo>
                  <a:lnTo>
                    <a:pt x="74" y="69"/>
                  </a:lnTo>
                  <a:lnTo>
                    <a:pt x="58" y="77"/>
                  </a:lnTo>
                  <a:lnTo>
                    <a:pt x="45" y="87"/>
                  </a:lnTo>
                  <a:lnTo>
                    <a:pt x="0" y="42"/>
                  </a:lnTo>
                  <a:lnTo>
                    <a:pt x="21" y="24"/>
                  </a:lnTo>
                  <a:lnTo>
                    <a:pt x="46" y="11"/>
                  </a:lnTo>
                  <a:lnTo>
                    <a:pt x="71"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85" name="Freeform 21"/>
            <p:cNvSpPr>
              <a:spLocks noEditPoints="1"/>
            </p:cNvSpPr>
            <p:nvPr/>
          </p:nvSpPr>
          <p:spPr bwMode="auto">
            <a:xfrm>
              <a:off x="881" y="1972"/>
              <a:ext cx="294" cy="293"/>
            </a:xfrm>
            <a:custGeom>
              <a:avLst/>
              <a:gdLst>
                <a:gd name="T0" fmla="*/ 83 w 587"/>
                <a:gd name="T1" fmla="*/ 489 h 587"/>
                <a:gd name="T2" fmla="*/ 97 w 587"/>
                <a:gd name="T3" fmla="*/ 504 h 587"/>
                <a:gd name="T4" fmla="*/ 14 w 587"/>
                <a:gd name="T5" fmla="*/ 587 h 587"/>
                <a:gd name="T6" fmla="*/ 0 w 587"/>
                <a:gd name="T7" fmla="*/ 572 h 587"/>
                <a:gd name="T8" fmla="*/ 83 w 587"/>
                <a:gd name="T9" fmla="*/ 489 h 587"/>
                <a:gd name="T10" fmla="*/ 206 w 587"/>
                <a:gd name="T11" fmla="*/ 366 h 587"/>
                <a:gd name="T12" fmla="*/ 220 w 587"/>
                <a:gd name="T13" fmla="*/ 381 h 587"/>
                <a:gd name="T14" fmla="*/ 137 w 587"/>
                <a:gd name="T15" fmla="*/ 464 h 587"/>
                <a:gd name="T16" fmla="*/ 123 w 587"/>
                <a:gd name="T17" fmla="*/ 449 h 587"/>
                <a:gd name="T18" fmla="*/ 206 w 587"/>
                <a:gd name="T19" fmla="*/ 366 h 587"/>
                <a:gd name="T20" fmla="*/ 328 w 587"/>
                <a:gd name="T21" fmla="*/ 245 h 587"/>
                <a:gd name="T22" fmla="*/ 342 w 587"/>
                <a:gd name="T23" fmla="*/ 259 h 587"/>
                <a:gd name="T24" fmla="*/ 259 w 587"/>
                <a:gd name="T25" fmla="*/ 342 h 587"/>
                <a:gd name="T26" fmla="*/ 245 w 587"/>
                <a:gd name="T27" fmla="*/ 328 h 587"/>
                <a:gd name="T28" fmla="*/ 328 w 587"/>
                <a:gd name="T29" fmla="*/ 245 h 587"/>
                <a:gd name="T30" fmla="*/ 451 w 587"/>
                <a:gd name="T31" fmla="*/ 122 h 587"/>
                <a:gd name="T32" fmla="*/ 465 w 587"/>
                <a:gd name="T33" fmla="*/ 136 h 587"/>
                <a:gd name="T34" fmla="*/ 382 w 587"/>
                <a:gd name="T35" fmla="*/ 219 h 587"/>
                <a:gd name="T36" fmla="*/ 368 w 587"/>
                <a:gd name="T37" fmla="*/ 205 h 587"/>
                <a:gd name="T38" fmla="*/ 451 w 587"/>
                <a:gd name="T39" fmla="*/ 122 h 587"/>
                <a:gd name="T40" fmla="*/ 573 w 587"/>
                <a:gd name="T41" fmla="*/ 0 h 587"/>
                <a:gd name="T42" fmla="*/ 587 w 587"/>
                <a:gd name="T43" fmla="*/ 14 h 587"/>
                <a:gd name="T44" fmla="*/ 504 w 587"/>
                <a:gd name="T45" fmla="*/ 97 h 587"/>
                <a:gd name="T46" fmla="*/ 490 w 587"/>
                <a:gd name="T47" fmla="*/ 83 h 587"/>
                <a:gd name="T48" fmla="*/ 573 w 587"/>
                <a:gd name="T49"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7" h="587">
                  <a:moveTo>
                    <a:pt x="83" y="489"/>
                  </a:moveTo>
                  <a:lnTo>
                    <a:pt x="97" y="504"/>
                  </a:lnTo>
                  <a:lnTo>
                    <a:pt x="14" y="587"/>
                  </a:lnTo>
                  <a:lnTo>
                    <a:pt x="0" y="572"/>
                  </a:lnTo>
                  <a:lnTo>
                    <a:pt x="83" y="489"/>
                  </a:lnTo>
                  <a:close/>
                  <a:moveTo>
                    <a:pt x="206" y="366"/>
                  </a:moveTo>
                  <a:lnTo>
                    <a:pt x="220" y="381"/>
                  </a:lnTo>
                  <a:lnTo>
                    <a:pt x="137" y="464"/>
                  </a:lnTo>
                  <a:lnTo>
                    <a:pt x="123" y="449"/>
                  </a:lnTo>
                  <a:lnTo>
                    <a:pt x="206" y="366"/>
                  </a:lnTo>
                  <a:close/>
                  <a:moveTo>
                    <a:pt x="328" y="245"/>
                  </a:moveTo>
                  <a:lnTo>
                    <a:pt x="342" y="259"/>
                  </a:lnTo>
                  <a:lnTo>
                    <a:pt x="259" y="342"/>
                  </a:lnTo>
                  <a:lnTo>
                    <a:pt x="245" y="328"/>
                  </a:lnTo>
                  <a:lnTo>
                    <a:pt x="328" y="245"/>
                  </a:lnTo>
                  <a:close/>
                  <a:moveTo>
                    <a:pt x="451" y="122"/>
                  </a:moveTo>
                  <a:lnTo>
                    <a:pt x="465" y="136"/>
                  </a:lnTo>
                  <a:lnTo>
                    <a:pt x="382" y="219"/>
                  </a:lnTo>
                  <a:lnTo>
                    <a:pt x="368" y="205"/>
                  </a:lnTo>
                  <a:lnTo>
                    <a:pt x="451" y="122"/>
                  </a:lnTo>
                  <a:close/>
                  <a:moveTo>
                    <a:pt x="573" y="0"/>
                  </a:moveTo>
                  <a:lnTo>
                    <a:pt x="587" y="14"/>
                  </a:lnTo>
                  <a:lnTo>
                    <a:pt x="504" y="97"/>
                  </a:lnTo>
                  <a:lnTo>
                    <a:pt x="490" y="83"/>
                  </a:lnTo>
                  <a:lnTo>
                    <a:pt x="5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86" name="Freeform 22"/>
            <p:cNvSpPr>
              <a:spLocks noEditPoints="1"/>
            </p:cNvSpPr>
            <p:nvPr/>
          </p:nvSpPr>
          <p:spPr bwMode="auto">
            <a:xfrm>
              <a:off x="900" y="2270"/>
              <a:ext cx="578" cy="11"/>
            </a:xfrm>
            <a:custGeom>
              <a:avLst/>
              <a:gdLst>
                <a:gd name="T0" fmla="*/ 1039 w 1157"/>
                <a:gd name="T1" fmla="*/ 0 h 20"/>
                <a:gd name="T2" fmla="*/ 1157 w 1157"/>
                <a:gd name="T3" fmla="*/ 0 h 20"/>
                <a:gd name="T4" fmla="*/ 1157 w 1157"/>
                <a:gd name="T5" fmla="*/ 20 h 20"/>
                <a:gd name="T6" fmla="*/ 1039 w 1157"/>
                <a:gd name="T7" fmla="*/ 20 h 20"/>
                <a:gd name="T8" fmla="*/ 1039 w 1157"/>
                <a:gd name="T9" fmla="*/ 0 h 20"/>
                <a:gd name="T10" fmla="*/ 866 w 1157"/>
                <a:gd name="T11" fmla="*/ 0 h 20"/>
                <a:gd name="T12" fmla="*/ 984 w 1157"/>
                <a:gd name="T13" fmla="*/ 0 h 20"/>
                <a:gd name="T14" fmla="*/ 984 w 1157"/>
                <a:gd name="T15" fmla="*/ 20 h 20"/>
                <a:gd name="T16" fmla="*/ 866 w 1157"/>
                <a:gd name="T17" fmla="*/ 20 h 20"/>
                <a:gd name="T18" fmla="*/ 866 w 1157"/>
                <a:gd name="T19" fmla="*/ 0 h 20"/>
                <a:gd name="T20" fmla="*/ 693 w 1157"/>
                <a:gd name="T21" fmla="*/ 0 h 20"/>
                <a:gd name="T22" fmla="*/ 810 w 1157"/>
                <a:gd name="T23" fmla="*/ 0 h 20"/>
                <a:gd name="T24" fmla="*/ 810 w 1157"/>
                <a:gd name="T25" fmla="*/ 20 h 20"/>
                <a:gd name="T26" fmla="*/ 693 w 1157"/>
                <a:gd name="T27" fmla="*/ 20 h 20"/>
                <a:gd name="T28" fmla="*/ 693 w 1157"/>
                <a:gd name="T29" fmla="*/ 0 h 20"/>
                <a:gd name="T30" fmla="*/ 519 w 1157"/>
                <a:gd name="T31" fmla="*/ 0 h 20"/>
                <a:gd name="T32" fmla="*/ 637 w 1157"/>
                <a:gd name="T33" fmla="*/ 0 h 20"/>
                <a:gd name="T34" fmla="*/ 637 w 1157"/>
                <a:gd name="T35" fmla="*/ 20 h 20"/>
                <a:gd name="T36" fmla="*/ 519 w 1157"/>
                <a:gd name="T37" fmla="*/ 20 h 20"/>
                <a:gd name="T38" fmla="*/ 519 w 1157"/>
                <a:gd name="T39" fmla="*/ 0 h 20"/>
                <a:gd name="T40" fmla="*/ 346 w 1157"/>
                <a:gd name="T41" fmla="*/ 0 h 20"/>
                <a:gd name="T42" fmla="*/ 464 w 1157"/>
                <a:gd name="T43" fmla="*/ 0 h 20"/>
                <a:gd name="T44" fmla="*/ 464 w 1157"/>
                <a:gd name="T45" fmla="*/ 20 h 20"/>
                <a:gd name="T46" fmla="*/ 346 w 1157"/>
                <a:gd name="T47" fmla="*/ 20 h 20"/>
                <a:gd name="T48" fmla="*/ 346 w 1157"/>
                <a:gd name="T49" fmla="*/ 0 h 20"/>
                <a:gd name="T50" fmla="*/ 173 w 1157"/>
                <a:gd name="T51" fmla="*/ 0 h 20"/>
                <a:gd name="T52" fmla="*/ 291 w 1157"/>
                <a:gd name="T53" fmla="*/ 0 h 20"/>
                <a:gd name="T54" fmla="*/ 291 w 1157"/>
                <a:gd name="T55" fmla="*/ 20 h 20"/>
                <a:gd name="T56" fmla="*/ 173 w 1157"/>
                <a:gd name="T57" fmla="*/ 20 h 20"/>
                <a:gd name="T58" fmla="*/ 173 w 1157"/>
                <a:gd name="T59" fmla="*/ 0 h 20"/>
                <a:gd name="T60" fmla="*/ 0 w 1157"/>
                <a:gd name="T61" fmla="*/ 0 h 20"/>
                <a:gd name="T62" fmla="*/ 118 w 1157"/>
                <a:gd name="T63" fmla="*/ 0 h 20"/>
                <a:gd name="T64" fmla="*/ 118 w 1157"/>
                <a:gd name="T65" fmla="*/ 20 h 20"/>
                <a:gd name="T66" fmla="*/ 0 w 1157"/>
                <a:gd name="T67" fmla="*/ 20 h 20"/>
                <a:gd name="T68" fmla="*/ 0 w 1157"/>
                <a:gd name="T6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7" h="20">
                  <a:moveTo>
                    <a:pt x="1039" y="0"/>
                  </a:moveTo>
                  <a:lnTo>
                    <a:pt x="1157" y="0"/>
                  </a:lnTo>
                  <a:lnTo>
                    <a:pt x="1157" y="20"/>
                  </a:lnTo>
                  <a:lnTo>
                    <a:pt x="1039" y="20"/>
                  </a:lnTo>
                  <a:lnTo>
                    <a:pt x="1039" y="0"/>
                  </a:lnTo>
                  <a:close/>
                  <a:moveTo>
                    <a:pt x="866" y="0"/>
                  </a:moveTo>
                  <a:lnTo>
                    <a:pt x="984" y="0"/>
                  </a:lnTo>
                  <a:lnTo>
                    <a:pt x="984" y="20"/>
                  </a:lnTo>
                  <a:lnTo>
                    <a:pt x="866" y="20"/>
                  </a:lnTo>
                  <a:lnTo>
                    <a:pt x="866" y="0"/>
                  </a:lnTo>
                  <a:close/>
                  <a:moveTo>
                    <a:pt x="693" y="0"/>
                  </a:moveTo>
                  <a:lnTo>
                    <a:pt x="810" y="0"/>
                  </a:lnTo>
                  <a:lnTo>
                    <a:pt x="810" y="20"/>
                  </a:lnTo>
                  <a:lnTo>
                    <a:pt x="693" y="20"/>
                  </a:lnTo>
                  <a:lnTo>
                    <a:pt x="693" y="0"/>
                  </a:lnTo>
                  <a:close/>
                  <a:moveTo>
                    <a:pt x="519" y="0"/>
                  </a:moveTo>
                  <a:lnTo>
                    <a:pt x="637" y="0"/>
                  </a:lnTo>
                  <a:lnTo>
                    <a:pt x="637" y="20"/>
                  </a:lnTo>
                  <a:lnTo>
                    <a:pt x="519" y="20"/>
                  </a:lnTo>
                  <a:lnTo>
                    <a:pt x="519" y="0"/>
                  </a:lnTo>
                  <a:close/>
                  <a:moveTo>
                    <a:pt x="346" y="0"/>
                  </a:moveTo>
                  <a:lnTo>
                    <a:pt x="464" y="0"/>
                  </a:lnTo>
                  <a:lnTo>
                    <a:pt x="464" y="20"/>
                  </a:lnTo>
                  <a:lnTo>
                    <a:pt x="346" y="20"/>
                  </a:lnTo>
                  <a:lnTo>
                    <a:pt x="346" y="0"/>
                  </a:lnTo>
                  <a:close/>
                  <a:moveTo>
                    <a:pt x="173" y="0"/>
                  </a:moveTo>
                  <a:lnTo>
                    <a:pt x="291" y="0"/>
                  </a:lnTo>
                  <a:lnTo>
                    <a:pt x="291" y="20"/>
                  </a:lnTo>
                  <a:lnTo>
                    <a:pt x="173" y="20"/>
                  </a:lnTo>
                  <a:lnTo>
                    <a:pt x="173" y="0"/>
                  </a:lnTo>
                  <a:close/>
                  <a:moveTo>
                    <a:pt x="0" y="0"/>
                  </a:moveTo>
                  <a:lnTo>
                    <a:pt x="118" y="0"/>
                  </a:lnTo>
                  <a:lnTo>
                    <a:pt x="118" y="20"/>
                  </a:lnTo>
                  <a:lnTo>
                    <a:pt x="0" y="2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87" name="Freeform 23"/>
            <p:cNvSpPr>
              <a:spLocks noEditPoints="1"/>
            </p:cNvSpPr>
            <p:nvPr/>
          </p:nvSpPr>
          <p:spPr bwMode="auto">
            <a:xfrm>
              <a:off x="1196" y="1969"/>
              <a:ext cx="293" cy="293"/>
            </a:xfrm>
            <a:custGeom>
              <a:avLst/>
              <a:gdLst>
                <a:gd name="T0" fmla="*/ 504 w 587"/>
                <a:gd name="T1" fmla="*/ 489 h 586"/>
                <a:gd name="T2" fmla="*/ 587 w 587"/>
                <a:gd name="T3" fmla="*/ 572 h 586"/>
                <a:gd name="T4" fmla="*/ 573 w 587"/>
                <a:gd name="T5" fmla="*/ 586 h 586"/>
                <a:gd name="T6" fmla="*/ 490 w 587"/>
                <a:gd name="T7" fmla="*/ 504 h 586"/>
                <a:gd name="T8" fmla="*/ 504 w 587"/>
                <a:gd name="T9" fmla="*/ 489 h 586"/>
                <a:gd name="T10" fmla="*/ 382 w 587"/>
                <a:gd name="T11" fmla="*/ 367 h 586"/>
                <a:gd name="T12" fmla="*/ 465 w 587"/>
                <a:gd name="T13" fmla="*/ 450 h 586"/>
                <a:gd name="T14" fmla="*/ 451 w 587"/>
                <a:gd name="T15" fmla="*/ 465 h 586"/>
                <a:gd name="T16" fmla="*/ 368 w 587"/>
                <a:gd name="T17" fmla="*/ 382 h 586"/>
                <a:gd name="T18" fmla="*/ 382 w 587"/>
                <a:gd name="T19" fmla="*/ 367 h 586"/>
                <a:gd name="T20" fmla="*/ 259 w 587"/>
                <a:gd name="T21" fmla="*/ 245 h 586"/>
                <a:gd name="T22" fmla="*/ 342 w 587"/>
                <a:gd name="T23" fmla="*/ 327 h 586"/>
                <a:gd name="T24" fmla="*/ 328 w 587"/>
                <a:gd name="T25" fmla="*/ 342 h 586"/>
                <a:gd name="T26" fmla="*/ 245 w 587"/>
                <a:gd name="T27" fmla="*/ 259 h 586"/>
                <a:gd name="T28" fmla="*/ 259 w 587"/>
                <a:gd name="T29" fmla="*/ 245 h 586"/>
                <a:gd name="T30" fmla="*/ 137 w 587"/>
                <a:gd name="T31" fmla="*/ 123 h 586"/>
                <a:gd name="T32" fmla="*/ 220 w 587"/>
                <a:gd name="T33" fmla="*/ 206 h 586"/>
                <a:gd name="T34" fmla="*/ 206 w 587"/>
                <a:gd name="T35" fmla="*/ 220 h 586"/>
                <a:gd name="T36" fmla="*/ 123 w 587"/>
                <a:gd name="T37" fmla="*/ 137 h 586"/>
                <a:gd name="T38" fmla="*/ 137 w 587"/>
                <a:gd name="T39" fmla="*/ 123 h 586"/>
                <a:gd name="T40" fmla="*/ 14 w 587"/>
                <a:gd name="T41" fmla="*/ 0 h 586"/>
                <a:gd name="T42" fmla="*/ 97 w 587"/>
                <a:gd name="T43" fmla="*/ 83 h 586"/>
                <a:gd name="T44" fmla="*/ 83 w 587"/>
                <a:gd name="T45" fmla="*/ 97 h 586"/>
                <a:gd name="T46" fmla="*/ 0 w 587"/>
                <a:gd name="T47" fmla="*/ 14 h 586"/>
                <a:gd name="T48" fmla="*/ 14 w 587"/>
                <a:gd name="T49"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7" h="586">
                  <a:moveTo>
                    <a:pt x="504" y="489"/>
                  </a:moveTo>
                  <a:lnTo>
                    <a:pt x="587" y="572"/>
                  </a:lnTo>
                  <a:lnTo>
                    <a:pt x="573" y="586"/>
                  </a:lnTo>
                  <a:lnTo>
                    <a:pt x="490" y="504"/>
                  </a:lnTo>
                  <a:lnTo>
                    <a:pt x="504" y="489"/>
                  </a:lnTo>
                  <a:close/>
                  <a:moveTo>
                    <a:pt x="382" y="367"/>
                  </a:moveTo>
                  <a:lnTo>
                    <a:pt x="465" y="450"/>
                  </a:lnTo>
                  <a:lnTo>
                    <a:pt x="451" y="465"/>
                  </a:lnTo>
                  <a:lnTo>
                    <a:pt x="368" y="382"/>
                  </a:lnTo>
                  <a:lnTo>
                    <a:pt x="382" y="367"/>
                  </a:lnTo>
                  <a:close/>
                  <a:moveTo>
                    <a:pt x="259" y="245"/>
                  </a:moveTo>
                  <a:lnTo>
                    <a:pt x="342" y="327"/>
                  </a:lnTo>
                  <a:lnTo>
                    <a:pt x="328" y="342"/>
                  </a:lnTo>
                  <a:lnTo>
                    <a:pt x="245" y="259"/>
                  </a:lnTo>
                  <a:lnTo>
                    <a:pt x="259" y="245"/>
                  </a:lnTo>
                  <a:close/>
                  <a:moveTo>
                    <a:pt x="137" y="123"/>
                  </a:moveTo>
                  <a:lnTo>
                    <a:pt x="220" y="206"/>
                  </a:lnTo>
                  <a:lnTo>
                    <a:pt x="206" y="220"/>
                  </a:lnTo>
                  <a:lnTo>
                    <a:pt x="123" y="137"/>
                  </a:lnTo>
                  <a:lnTo>
                    <a:pt x="137" y="123"/>
                  </a:lnTo>
                  <a:close/>
                  <a:moveTo>
                    <a:pt x="14" y="0"/>
                  </a:moveTo>
                  <a:lnTo>
                    <a:pt x="97" y="83"/>
                  </a:lnTo>
                  <a:lnTo>
                    <a:pt x="83" y="97"/>
                  </a:lnTo>
                  <a:lnTo>
                    <a:pt x="0" y="14"/>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grpSp>
      <p:sp>
        <p:nvSpPr>
          <p:cNvPr id="688" name="Rectangle 687"/>
          <p:cNvSpPr/>
          <p:nvPr/>
        </p:nvSpPr>
        <p:spPr bwMode="auto">
          <a:xfrm>
            <a:off x="8098832" y="3332009"/>
            <a:ext cx="3366164" cy="6703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en-US" sz="1400" dirty="0">
                <a:gradFill>
                  <a:gsLst>
                    <a:gs pos="0">
                      <a:srgbClr val="EFEFEF"/>
                    </a:gs>
                    <a:gs pos="100000">
                      <a:srgbClr val="EFEFEF"/>
                    </a:gs>
                  </a:gsLst>
                  <a:lin ang="5400000" scaled="0"/>
                </a:gradFill>
                <a:latin typeface="Segoe UI Light"/>
              </a:rPr>
              <a:t>Hybrid networking with </a:t>
            </a:r>
            <a:r>
              <a:rPr lang="en-US" sz="1400" dirty="0" smtClean="0">
                <a:gradFill>
                  <a:gsLst>
                    <a:gs pos="0">
                      <a:srgbClr val="EFEFEF"/>
                    </a:gs>
                    <a:gs pos="100000">
                      <a:srgbClr val="EFEFEF"/>
                    </a:gs>
                  </a:gsLst>
                  <a:lin ang="5400000" scaled="0"/>
                </a:gradFill>
                <a:latin typeface="Segoe UI Light"/>
              </a:rPr>
              <a:t>breakthrough </a:t>
            </a:r>
            <a:r>
              <a:rPr lang="en-US" sz="1400" dirty="0">
                <a:gradFill>
                  <a:gsLst>
                    <a:gs pos="0">
                      <a:srgbClr val="EFEFEF"/>
                    </a:gs>
                    <a:gs pos="100000">
                      <a:srgbClr val="EFEFEF"/>
                    </a:gs>
                  </a:gsLst>
                  <a:lin ang="5400000" scaled="0"/>
                </a:gradFill>
                <a:latin typeface="Segoe UI Light"/>
              </a:rPr>
              <a:t>levels of </a:t>
            </a:r>
            <a:r>
              <a:rPr lang="en-US" sz="1400" dirty="0" smtClean="0">
                <a:gradFill>
                  <a:gsLst>
                    <a:gs pos="0">
                      <a:srgbClr val="EFEFEF"/>
                    </a:gs>
                    <a:gs pos="100000">
                      <a:srgbClr val="EFEFEF"/>
                    </a:gs>
                  </a:gsLst>
                  <a:lin ang="5400000" scaled="0"/>
                </a:gradFill>
                <a:latin typeface="Segoe UI Light"/>
              </a:rPr>
              <a:t>flexibility </a:t>
            </a:r>
            <a:r>
              <a:rPr lang="en-US" sz="1400" dirty="0">
                <a:gradFill>
                  <a:gsLst>
                    <a:gs pos="0">
                      <a:srgbClr val="EFEFEF"/>
                    </a:gs>
                    <a:gs pos="100000">
                      <a:srgbClr val="EFEFEF"/>
                    </a:gs>
                  </a:gsLst>
                  <a:lin ang="5400000" scaled="0"/>
                </a:gradFill>
                <a:latin typeface="Segoe UI Light"/>
              </a:rPr>
              <a:t>and </a:t>
            </a:r>
            <a:r>
              <a:rPr lang="en-US" sz="1400" dirty="0" smtClean="0">
                <a:gradFill>
                  <a:gsLst>
                    <a:gs pos="0">
                      <a:srgbClr val="EFEFEF"/>
                    </a:gs>
                    <a:gs pos="100000">
                      <a:srgbClr val="EFEFEF"/>
                    </a:gs>
                  </a:gsLst>
                  <a:lin ang="5400000" scaled="0"/>
                </a:gradFill>
                <a:latin typeface="Segoe UI Light"/>
              </a:rPr>
              <a:t>performance</a:t>
            </a:r>
            <a:endParaRPr lang="en-US" sz="1400" dirty="0">
              <a:gradFill>
                <a:gsLst>
                  <a:gs pos="0">
                    <a:srgbClr val="EFEFEF"/>
                  </a:gs>
                  <a:gs pos="100000">
                    <a:srgbClr val="EFEFEF"/>
                  </a:gs>
                </a:gsLst>
                <a:lin ang="5400000" scaled="0"/>
              </a:gradFill>
              <a:latin typeface="Segoe UI Light"/>
            </a:endParaRPr>
          </a:p>
        </p:txBody>
      </p:sp>
    </p:spTree>
    <p:extLst>
      <p:ext uri="{BB962C8B-B14F-4D97-AF65-F5344CB8AC3E}">
        <p14:creationId xmlns:p14="http://schemas.microsoft.com/office/powerpoint/2010/main" val="352085021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 presetClass="entr" presetSubtype="4"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additive="base">
                                        <p:cTn id="17" dur="500" fill="hold"/>
                                        <p:tgtEl>
                                          <p:spTgt spid="74"/>
                                        </p:tgtEl>
                                        <p:attrNameLst>
                                          <p:attrName>ppt_x</p:attrName>
                                        </p:attrNameLst>
                                      </p:cBhvr>
                                      <p:tavLst>
                                        <p:tav tm="0">
                                          <p:val>
                                            <p:strVal val="#ppt_x"/>
                                          </p:val>
                                        </p:tav>
                                        <p:tav tm="100000">
                                          <p:val>
                                            <p:strVal val="#ppt_x"/>
                                          </p:val>
                                        </p:tav>
                                      </p:tavLst>
                                    </p:anim>
                                    <p:anim calcmode="lin" valueType="num">
                                      <p:cBhvr additive="base">
                                        <p:cTn id="18" dur="500" fill="hold"/>
                                        <p:tgtEl>
                                          <p:spTgt spid="7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21"/>
                                        </p:tgtEl>
                                        <p:attrNameLst>
                                          <p:attrName>style.visibility</p:attrName>
                                        </p:attrNameLst>
                                      </p:cBhvr>
                                      <p:to>
                                        <p:strVal val="visible"/>
                                      </p:to>
                                    </p:set>
                                    <p:anim calcmode="lin" valueType="num">
                                      <p:cBhvr additive="base">
                                        <p:cTn id="21" dur="500" fill="hold"/>
                                        <p:tgtEl>
                                          <p:spTgt spid="621"/>
                                        </p:tgtEl>
                                        <p:attrNameLst>
                                          <p:attrName>ppt_x</p:attrName>
                                        </p:attrNameLst>
                                      </p:cBhvr>
                                      <p:tavLst>
                                        <p:tav tm="0">
                                          <p:val>
                                            <p:strVal val="#ppt_x"/>
                                          </p:val>
                                        </p:tav>
                                        <p:tav tm="100000">
                                          <p:val>
                                            <p:strVal val="#ppt_x"/>
                                          </p:val>
                                        </p:tav>
                                      </p:tavLst>
                                    </p:anim>
                                    <p:anim calcmode="lin" valueType="num">
                                      <p:cBhvr additive="base">
                                        <p:cTn id="22" dur="500" fill="hold"/>
                                        <p:tgtEl>
                                          <p:spTgt spid="62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30"/>
                                        </p:tgtEl>
                                        <p:attrNameLst>
                                          <p:attrName>style.visibility</p:attrName>
                                        </p:attrNameLst>
                                      </p:cBhvr>
                                      <p:to>
                                        <p:strVal val="visible"/>
                                      </p:to>
                                    </p:set>
                                    <p:anim calcmode="lin" valueType="num">
                                      <p:cBhvr additive="base">
                                        <p:cTn id="25" dur="500" fill="hold"/>
                                        <p:tgtEl>
                                          <p:spTgt spid="630"/>
                                        </p:tgtEl>
                                        <p:attrNameLst>
                                          <p:attrName>ppt_x</p:attrName>
                                        </p:attrNameLst>
                                      </p:cBhvr>
                                      <p:tavLst>
                                        <p:tav tm="0">
                                          <p:val>
                                            <p:strVal val="#ppt_x"/>
                                          </p:val>
                                        </p:tav>
                                        <p:tav tm="100000">
                                          <p:val>
                                            <p:strVal val="#ppt_x"/>
                                          </p:val>
                                        </p:tav>
                                      </p:tavLst>
                                    </p:anim>
                                    <p:anim calcmode="lin" valueType="num">
                                      <p:cBhvr additive="base">
                                        <p:cTn id="26" dur="500" fill="hold"/>
                                        <p:tgtEl>
                                          <p:spTgt spid="63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34"/>
                                        </p:tgtEl>
                                        <p:attrNameLst>
                                          <p:attrName>style.visibility</p:attrName>
                                        </p:attrNameLst>
                                      </p:cBhvr>
                                      <p:to>
                                        <p:strVal val="visible"/>
                                      </p:to>
                                    </p:set>
                                    <p:anim calcmode="lin" valueType="num">
                                      <p:cBhvr additive="base">
                                        <p:cTn id="29" dur="500" fill="hold"/>
                                        <p:tgtEl>
                                          <p:spTgt spid="634"/>
                                        </p:tgtEl>
                                        <p:attrNameLst>
                                          <p:attrName>ppt_x</p:attrName>
                                        </p:attrNameLst>
                                      </p:cBhvr>
                                      <p:tavLst>
                                        <p:tav tm="0">
                                          <p:val>
                                            <p:strVal val="#ppt_x"/>
                                          </p:val>
                                        </p:tav>
                                        <p:tav tm="100000">
                                          <p:val>
                                            <p:strVal val="#ppt_x"/>
                                          </p:val>
                                        </p:tav>
                                      </p:tavLst>
                                    </p:anim>
                                    <p:anim calcmode="lin" valueType="num">
                                      <p:cBhvr additive="base">
                                        <p:cTn id="30" dur="500" fill="hold"/>
                                        <p:tgtEl>
                                          <p:spTgt spid="63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34"/>
                                        </p:tgtEl>
                                        <p:attrNameLst>
                                          <p:attrName>style.visibility</p:attrName>
                                        </p:attrNameLst>
                                      </p:cBhvr>
                                      <p:to>
                                        <p:strVal val="visible"/>
                                      </p:to>
                                    </p:set>
                                    <p:anim calcmode="lin" valueType="num">
                                      <p:cBhvr additive="base">
                                        <p:cTn id="33" dur="500" fill="hold"/>
                                        <p:tgtEl>
                                          <p:spTgt spid="634"/>
                                        </p:tgtEl>
                                        <p:attrNameLst>
                                          <p:attrName>ppt_x</p:attrName>
                                        </p:attrNameLst>
                                      </p:cBhvr>
                                      <p:tavLst>
                                        <p:tav tm="0">
                                          <p:val>
                                            <p:strVal val="#ppt_x"/>
                                          </p:val>
                                        </p:tav>
                                        <p:tav tm="100000">
                                          <p:val>
                                            <p:strVal val="#ppt_x"/>
                                          </p:val>
                                        </p:tav>
                                      </p:tavLst>
                                    </p:anim>
                                    <p:anim calcmode="lin" valueType="num">
                                      <p:cBhvr additive="base">
                                        <p:cTn id="34" dur="500" fill="hold"/>
                                        <p:tgtEl>
                                          <p:spTgt spid="63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61"/>
                                        </p:tgtEl>
                                        <p:attrNameLst>
                                          <p:attrName>style.visibility</p:attrName>
                                        </p:attrNameLst>
                                      </p:cBhvr>
                                      <p:to>
                                        <p:strVal val="visible"/>
                                      </p:to>
                                    </p:set>
                                    <p:anim calcmode="lin" valueType="num">
                                      <p:cBhvr additive="base">
                                        <p:cTn id="37" dur="500" fill="hold"/>
                                        <p:tgtEl>
                                          <p:spTgt spid="661"/>
                                        </p:tgtEl>
                                        <p:attrNameLst>
                                          <p:attrName>ppt_x</p:attrName>
                                        </p:attrNameLst>
                                      </p:cBhvr>
                                      <p:tavLst>
                                        <p:tav tm="0">
                                          <p:val>
                                            <p:strVal val="#ppt_x"/>
                                          </p:val>
                                        </p:tav>
                                        <p:tav tm="100000">
                                          <p:val>
                                            <p:strVal val="#ppt_x"/>
                                          </p:val>
                                        </p:tav>
                                      </p:tavLst>
                                    </p:anim>
                                    <p:anim calcmode="lin" valueType="num">
                                      <p:cBhvr additive="base">
                                        <p:cTn id="38" dur="500" fill="hold"/>
                                        <p:tgtEl>
                                          <p:spTgt spid="661"/>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662"/>
                                        </p:tgtEl>
                                        <p:attrNameLst>
                                          <p:attrName>style.visibility</p:attrName>
                                        </p:attrNameLst>
                                      </p:cBhvr>
                                      <p:to>
                                        <p:strVal val="visible"/>
                                      </p:to>
                                    </p:set>
                                    <p:anim calcmode="lin" valueType="num">
                                      <p:cBhvr additive="base">
                                        <p:cTn id="41" dur="750" fill="hold"/>
                                        <p:tgtEl>
                                          <p:spTgt spid="662"/>
                                        </p:tgtEl>
                                        <p:attrNameLst>
                                          <p:attrName>ppt_x</p:attrName>
                                        </p:attrNameLst>
                                      </p:cBhvr>
                                      <p:tavLst>
                                        <p:tav tm="0">
                                          <p:val>
                                            <p:strVal val="#ppt_x"/>
                                          </p:val>
                                        </p:tav>
                                        <p:tav tm="100000">
                                          <p:val>
                                            <p:strVal val="#ppt_x"/>
                                          </p:val>
                                        </p:tav>
                                      </p:tavLst>
                                    </p:anim>
                                    <p:anim calcmode="lin" valueType="num">
                                      <p:cBhvr additive="base">
                                        <p:cTn id="42" dur="750" fill="hold"/>
                                        <p:tgtEl>
                                          <p:spTgt spid="662"/>
                                        </p:tgtEl>
                                        <p:attrNameLst>
                                          <p:attrName>ppt_y</p:attrName>
                                        </p:attrNameLst>
                                      </p:cBhvr>
                                      <p:tavLst>
                                        <p:tav tm="0">
                                          <p:val>
                                            <p:strVal val="1+#ppt_h/2"/>
                                          </p:val>
                                        </p:tav>
                                        <p:tav tm="100000">
                                          <p:val>
                                            <p:strVal val="#ppt_y"/>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664"/>
                                        </p:tgtEl>
                                        <p:attrNameLst>
                                          <p:attrName>style.visibility</p:attrName>
                                        </p:attrNameLst>
                                      </p:cBhvr>
                                      <p:to>
                                        <p:strVal val="visible"/>
                                      </p:to>
                                    </p:set>
                                    <p:anim calcmode="lin" valueType="num">
                                      <p:cBhvr additive="base">
                                        <p:cTn id="45" dur="750" fill="hold"/>
                                        <p:tgtEl>
                                          <p:spTgt spid="664"/>
                                        </p:tgtEl>
                                        <p:attrNameLst>
                                          <p:attrName>ppt_x</p:attrName>
                                        </p:attrNameLst>
                                      </p:cBhvr>
                                      <p:tavLst>
                                        <p:tav tm="0">
                                          <p:val>
                                            <p:strVal val="#ppt_x"/>
                                          </p:val>
                                        </p:tav>
                                        <p:tav tm="100000">
                                          <p:val>
                                            <p:strVal val="#ppt_x"/>
                                          </p:val>
                                        </p:tav>
                                      </p:tavLst>
                                    </p:anim>
                                    <p:anim calcmode="lin" valueType="num">
                                      <p:cBhvr additive="base">
                                        <p:cTn id="46" dur="750" fill="hold"/>
                                        <p:tgtEl>
                                          <p:spTgt spid="664"/>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665"/>
                                        </p:tgtEl>
                                        <p:attrNameLst>
                                          <p:attrName>style.visibility</p:attrName>
                                        </p:attrNameLst>
                                      </p:cBhvr>
                                      <p:to>
                                        <p:strVal val="visible"/>
                                      </p:to>
                                    </p:set>
                                    <p:anim calcmode="lin" valueType="num">
                                      <p:cBhvr additive="base">
                                        <p:cTn id="49" dur="750" fill="hold"/>
                                        <p:tgtEl>
                                          <p:spTgt spid="665"/>
                                        </p:tgtEl>
                                        <p:attrNameLst>
                                          <p:attrName>ppt_x</p:attrName>
                                        </p:attrNameLst>
                                      </p:cBhvr>
                                      <p:tavLst>
                                        <p:tav tm="0">
                                          <p:val>
                                            <p:strVal val="#ppt_x"/>
                                          </p:val>
                                        </p:tav>
                                        <p:tav tm="100000">
                                          <p:val>
                                            <p:strVal val="#ppt_x"/>
                                          </p:val>
                                        </p:tav>
                                      </p:tavLst>
                                    </p:anim>
                                    <p:anim calcmode="lin" valueType="num">
                                      <p:cBhvr additive="base">
                                        <p:cTn id="50" dur="750" fill="hold"/>
                                        <p:tgtEl>
                                          <p:spTgt spid="665"/>
                                        </p:tgtEl>
                                        <p:attrNameLst>
                                          <p:attrName>ppt_y</p:attrName>
                                        </p:attrNameLst>
                                      </p:cBhvr>
                                      <p:tavLst>
                                        <p:tav tm="0">
                                          <p:val>
                                            <p:strVal val="1+#ppt_h/2"/>
                                          </p:val>
                                        </p:tav>
                                        <p:tav tm="100000">
                                          <p:val>
                                            <p:strVal val="#ppt_y"/>
                                          </p:val>
                                        </p:tav>
                                      </p:tavLst>
                                    </p:anim>
                                  </p:childTnLst>
                                </p:cTn>
                              </p:par>
                              <p:par>
                                <p:cTn id="51" presetID="2" presetClass="entr" presetSubtype="4" decel="100000" fill="hold" grpId="0" nodeType="withEffect">
                                  <p:stCondLst>
                                    <p:cond delay="0"/>
                                  </p:stCondLst>
                                  <p:childTnLst>
                                    <p:set>
                                      <p:cBhvr>
                                        <p:cTn id="52" dur="1" fill="hold">
                                          <p:stCondLst>
                                            <p:cond delay="0"/>
                                          </p:stCondLst>
                                        </p:cTn>
                                        <p:tgtEl>
                                          <p:spTgt spid="666"/>
                                        </p:tgtEl>
                                        <p:attrNameLst>
                                          <p:attrName>style.visibility</p:attrName>
                                        </p:attrNameLst>
                                      </p:cBhvr>
                                      <p:to>
                                        <p:strVal val="visible"/>
                                      </p:to>
                                    </p:set>
                                    <p:anim calcmode="lin" valueType="num">
                                      <p:cBhvr additive="base">
                                        <p:cTn id="53" dur="750" fill="hold"/>
                                        <p:tgtEl>
                                          <p:spTgt spid="666"/>
                                        </p:tgtEl>
                                        <p:attrNameLst>
                                          <p:attrName>ppt_x</p:attrName>
                                        </p:attrNameLst>
                                      </p:cBhvr>
                                      <p:tavLst>
                                        <p:tav tm="0">
                                          <p:val>
                                            <p:strVal val="#ppt_x"/>
                                          </p:val>
                                        </p:tav>
                                        <p:tav tm="100000">
                                          <p:val>
                                            <p:strVal val="#ppt_x"/>
                                          </p:val>
                                        </p:tav>
                                      </p:tavLst>
                                    </p:anim>
                                    <p:anim calcmode="lin" valueType="num">
                                      <p:cBhvr additive="base">
                                        <p:cTn id="54" dur="750" fill="hold"/>
                                        <p:tgtEl>
                                          <p:spTgt spid="666"/>
                                        </p:tgtEl>
                                        <p:attrNameLst>
                                          <p:attrName>ppt_y</p:attrName>
                                        </p:attrNameLst>
                                      </p:cBhvr>
                                      <p:tavLst>
                                        <p:tav tm="0">
                                          <p:val>
                                            <p:strVal val="1+#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667"/>
                                        </p:tgtEl>
                                        <p:attrNameLst>
                                          <p:attrName>style.visibility</p:attrName>
                                        </p:attrNameLst>
                                      </p:cBhvr>
                                      <p:to>
                                        <p:strVal val="visible"/>
                                      </p:to>
                                    </p:set>
                                    <p:anim calcmode="lin" valueType="num">
                                      <p:cBhvr additive="base">
                                        <p:cTn id="57" dur="750" fill="hold"/>
                                        <p:tgtEl>
                                          <p:spTgt spid="667"/>
                                        </p:tgtEl>
                                        <p:attrNameLst>
                                          <p:attrName>ppt_x</p:attrName>
                                        </p:attrNameLst>
                                      </p:cBhvr>
                                      <p:tavLst>
                                        <p:tav tm="0">
                                          <p:val>
                                            <p:strVal val="#ppt_x"/>
                                          </p:val>
                                        </p:tav>
                                        <p:tav tm="100000">
                                          <p:val>
                                            <p:strVal val="#ppt_x"/>
                                          </p:val>
                                        </p:tav>
                                      </p:tavLst>
                                    </p:anim>
                                    <p:anim calcmode="lin" valueType="num">
                                      <p:cBhvr additive="base">
                                        <p:cTn id="58" dur="750" fill="hold"/>
                                        <p:tgtEl>
                                          <p:spTgt spid="667"/>
                                        </p:tgtEl>
                                        <p:attrNameLst>
                                          <p:attrName>ppt_y</p:attrName>
                                        </p:attrNameLst>
                                      </p:cBhvr>
                                      <p:tavLst>
                                        <p:tav tm="0">
                                          <p:val>
                                            <p:strVal val="1+#ppt_h/2"/>
                                          </p:val>
                                        </p:tav>
                                        <p:tav tm="100000">
                                          <p:val>
                                            <p:strVal val="#ppt_y"/>
                                          </p:val>
                                        </p:tav>
                                      </p:tavLst>
                                    </p:anim>
                                  </p:childTnLst>
                                </p:cTn>
                              </p:par>
                              <p:par>
                                <p:cTn id="59" presetID="2" presetClass="entr" presetSubtype="4" decel="100000" fill="hold" grpId="0" nodeType="withEffect">
                                  <p:stCondLst>
                                    <p:cond delay="0"/>
                                  </p:stCondLst>
                                  <p:childTnLst>
                                    <p:set>
                                      <p:cBhvr>
                                        <p:cTn id="60" dur="1" fill="hold">
                                          <p:stCondLst>
                                            <p:cond delay="0"/>
                                          </p:stCondLst>
                                        </p:cTn>
                                        <p:tgtEl>
                                          <p:spTgt spid="668"/>
                                        </p:tgtEl>
                                        <p:attrNameLst>
                                          <p:attrName>style.visibility</p:attrName>
                                        </p:attrNameLst>
                                      </p:cBhvr>
                                      <p:to>
                                        <p:strVal val="visible"/>
                                      </p:to>
                                    </p:set>
                                    <p:anim calcmode="lin" valueType="num">
                                      <p:cBhvr additive="base">
                                        <p:cTn id="61" dur="750" fill="hold"/>
                                        <p:tgtEl>
                                          <p:spTgt spid="668"/>
                                        </p:tgtEl>
                                        <p:attrNameLst>
                                          <p:attrName>ppt_x</p:attrName>
                                        </p:attrNameLst>
                                      </p:cBhvr>
                                      <p:tavLst>
                                        <p:tav tm="0">
                                          <p:val>
                                            <p:strVal val="#ppt_x"/>
                                          </p:val>
                                        </p:tav>
                                        <p:tav tm="100000">
                                          <p:val>
                                            <p:strVal val="#ppt_x"/>
                                          </p:val>
                                        </p:tav>
                                      </p:tavLst>
                                    </p:anim>
                                    <p:anim calcmode="lin" valueType="num">
                                      <p:cBhvr additive="base">
                                        <p:cTn id="62" dur="750" fill="hold"/>
                                        <p:tgtEl>
                                          <p:spTgt spid="66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69"/>
                                        </p:tgtEl>
                                        <p:attrNameLst>
                                          <p:attrName>style.visibility</p:attrName>
                                        </p:attrNameLst>
                                      </p:cBhvr>
                                      <p:to>
                                        <p:strVal val="visible"/>
                                      </p:to>
                                    </p:set>
                                    <p:anim calcmode="lin" valueType="num">
                                      <p:cBhvr additive="base">
                                        <p:cTn id="65" dur="500" fill="hold"/>
                                        <p:tgtEl>
                                          <p:spTgt spid="669"/>
                                        </p:tgtEl>
                                        <p:attrNameLst>
                                          <p:attrName>ppt_x</p:attrName>
                                        </p:attrNameLst>
                                      </p:cBhvr>
                                      <p:tavLst>
                                        <p:tav tm="0">
                                          <p:val>
                                            <p:strVal val="#ppt_x"/>
                                          </p:val>
                                        </p:tav>
                                        <p:tav tm="100000">
                                          <p:val>
                                            <p:strVal val="#ppt_x"/>
                                          </p:val>
                                        </p:tav>
                                      </p:tavLst>
                                    </p:anim>
                                    <p:anim calcmode="lin" valueType="num">
                                      <p:cBhvr additive="base">
                                        <p:cTn id="66" dur="500" fill="hold"/>
                                        <p:tgtEl>
                                          <p:spTgt spid="669"/>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688"/>
                                        </p:tgtEl>
                                        <p:attrNameLst>
                                          <p:attrName>style.visibility</p:attrName>
                                        </p:attrNameLst>
                                      </p:cBhvr>
                                      <p:to>
                                        <p:strVal val="visible"/>
                                      </p:to>
                                    </p:set>
                                    <p:anim calcmode="lin" valueType="num">
                                      <p:cBhvr additive="base">
                                        <p:cTn id="69" dur="750" fill="hold"/>
                                        <p:tgtEl>
                                          <p:spTgt spid="688"/>
                                        </p:tgtEl>
                                        <p:attrNameLst>
                                          <p:attrName>ppt_x</p:attrName>
                                        </p:attrNameLst>
                                      </p:cBhvr>
                                      <p:tavLst>
                                        <p:tav tm="0">
                                          <p:val>
                                            <p:strVal val="#ppt_x"/>
                                          </p:val>
                                        </p:tav>
                                        <p:tav tm="100000">
                                          <p:val>
                                            <p:strVal val="#ppt_x"/>
                                          </p:val>
                                        </p:tav>
                                      </p:tavLst>
                                    </p:anim>
                                    <p:anim calcmode="lin" valueType="num">
                                      <p:cBhvr additive="base">
                                        <p:cTn id="70" dur="750" fill="hold"/>
                                        <p:tgtEl>
                                          <p:spTgt spid="6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661" grpId="0" animBg="1"/>
      <p:bldP spid="662" grpId="0"/>
      <p:bldP spid="664" grpId="0"/>
      <p:bldP spid="665" grpId="0"/>
      <p:bldP spid="666" grpId="0"/>
      <p:bldP spid="667" grpId="0"/>
      <p:bldP spid="668" grpId="0"/>
      <p:bldP spid="6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LOOK!</a:t>
            </a:r>
            <a:br>
              <a:rPr lang="en-US" dirty="0" smtClean="0"/>
            </a:br>
            <a:r>
              <a:rPr lang="en-US" dirty="0" smtClean="0"/>
              <a:t>Storage Spaces</a:t>
            </a:r>
            <a:br>
              <a:rPr lang="en-US" dirty="0" smtClean="0"/>
            </a:br>
            <a:endParaRPr lang="en-US" dirty="0"/>
          </a:p>
        </p:txBody>
      </p:sp>
      <p:sp>
        <p:nvSpPr>
          <p:cNvPr id="4" name="Text Placeholder 3"/>
          <p:cNvSpPr>
            <a:spLocks noGrp="1"/>
          </p:cNvSpPr>
          <p:nvPr>
            <p:ph type="body" sz="quarter" idx="12"/>
          </p:nvPr>
        </p:nvSpPr>
        <p:spPr/>
        <p:txBody>
          <a:bodyPr/>
          <a:lstStyle/>
          <a:p>
            <a:r>
              <a:rPr lang="en-US" sz="4400" b="1" dirty="0" smtClean="0">
                <a:solidFill>
                  <a:schemeClr val="tx1"/>
                </a:solidFill>
              </a:rPr>
              <a:t>Thin Provisioning</a:t>
            </a:r>
          </a:p>
          <a:p>
            <a:r>
              <a:rPr lang="en-US" sz="4400" b="1" dirty="0" smtClean="0">
                <a:solidFill>
                  <a:schemeClr val="tx1"/>
                </a:solidFill>
              </a:rPr>
              <a:t>Virtual Storage Stack on Physical Server!</a:t>
            </a:r>
            <a:endParaRPr lang="en-US" sz="4400" b="1" dirty="0">
              <a:solidFill>
                <a:schemeClr val="tx1"/>
              </a:solidFill>
            </a:endParaRPr>
          </a:p>
        </p:txBody>
      </p:sp>
    </p:spTree>
    <p:extLst>
      <p:ext uri="{BB962C8B-B14F-4D97-AF65-F5344CB8AC3E}">
        <p14:creationId xmlns:p14="http://schemas.microsoft.com/office/powerpoint/2010/main" val="12199537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Try It Yourself!!!</a:t>
            </a:r>
            <a:br>
              <a:rPr lang="en-US" dirty="0" smtClean="0"/>
            </a:br>
            <a:r>
              <a:rPr lang="en-US" dirty="0" smtClean="0"/>
              <a:t>RDP Now!</a:t>
            </a:r>
            <a:endParaRPr lang="en-US" dirty="0"/>
          </a:p>
        </p:txBody>
      </p:sp>
      <p:sp>
        <p:nvSpPr>
          <p:cNvPr id="4" name="Text Placeholder 3"/>
          <p:cNvSpPr>
            <a:spLocks noGrp="1"/>
          </p:cNvSpPr>
          <p:nvPr>
            <p:ph type="body" sz="quarter" idx="12"/>
          </p:nvPr>
        </p:nvSpPr>
        <p:spPr>
          <a:xfrm>
            <a:off x="274702" y="3483429"/>
            <a:ext cx="7374606" cy="2301909"/>
          </a:xfrm>
        </p:spPr>
        <p:txBody>
          <a:bodyPr/>
          <a:lstStyle/>
          <a:p>
            <a:r>
              <a:rPr lang="en-US" sz="4400" b="1" dirty="0" smtClean="0"/>
              <a:t>CampRD.cloudapp.net:3389</a:t>
            </a:r>
          </a:p>
          <a:p>
            <a:r>
              <a:rPr lang="en-US" sz="4400" b="1" dirty="0" smtClean="0"/>
              <a:t>User</a:t>
            </a:r>
            <a:r>
              <a:rPr lang="en-US" sz="4400" b="1" dirty="0"/>
              <a:t>: </a:t>
            </a:r>
            <a:r>
              <a:rPr lang="en-US" sz="4400" b="1" dirty="0" err="1"/>
              <a:t>contoso</a:t>
            </a:r>
            <a:r>
              <a:rPr lang="en-US" sz="4400" b="1" dirty="0"/>
              <a:t>\</a:t>
            </a:r>
            <a:r>
              <a:rPr lang="en-US" sz="4400" b="1" dirty="0" err="1"/>
              <a:t>vtug</a:t>
            </a:r>
            <a:endParaRPr lang="en-US" sz="4400" b="1" dirty="0" smtClean="0"/>
          </a:p>
          <a:p>
            <a:r>
              <a:rPr lang="en-US" sz="4400" b="1" dirty="0" smtClean="0"/>
              <a:t>Pass:  guru</a:t>
            </a:r>
            <a:endParaRPr lang="en-US" sz="4400" b="1" dirty="0"/>
          </a:p>
        </p:txBody>
      </p:sp>
    </p:spTree>
    <p:extLst>
      <p:ext uri="{BB962C8B-B14F-4D97-AF65-F5344CB8AC3E}">
        <p14:creationId xmlns:p14="http://schemas.microsoft.com/office/powerpoint/2010/main" val="3538625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3" y="1567339"/>
            <a:ext cx="12434710" cy="1688724"/>
          </a:xfrm>
        </p:spPr>
        <p:txBody>
          <a:bodyPr>
            <a:normAutofit fontScale="85000" lnSpcReduction="20000"/>
          </a:bodyPr>
          <a:lstStyle/>
          <a:p>
            <a:r>
              <a:rPr lang="en-US" sz="4080" dirty="0"/>
              <a:t>Charitable Giving Campaign</a:t>
            </a:r>
          </a:p>
          <a:p>
            <a:r>
              <a:rPr lang="en-US" sz="2856" dirty="0"/>
              <a:t>Exclusively for VTUG members</a:t>
            </a:r>
          </a:p>
          <a:p>
            <a:endParaRPr lang="en-US" sz="2856" dirty="0"/>
          </a:p>
          <a:p>
            <a:r>
              <a:rPr lang="en-US" sz="2856"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44" y="6359978"/>
            <a:ext cx="1929222" cy="51940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9130" y="6039717"/>
            <a:ext cx="3108791" cy="1143549"/>
          </a:xfrm>
          <a:prstGeom prst="rect">
            <a:avLst/>
          </a:prstGeom>
        </p:spPr>
      </p:pic>
      <p:sp>
        <p:nvSpPr>
          <p:cNvPr id="7" name="Subtitle 2"/>
          <p:cNvSpPr txBox="1">
            <a:spLocks/>
          </p:cNvSpPr>
          <p:nvPr/>
        </p:nvSpPr>
        <p:spPr>
          <a:xfrm>
            <a:off x="292144" y="165379"/>
            <a:ext cx="9326033" cy="1688724"/>
          </a:xfrm>
          <a:prstGeom prst="rect">
            <a:avLst/>
          </a:prstGeom>
        </p:spPr>
        <p:txBody>
          <a:bodyPr vert="horz" lIns="93260" tIns="46630" rIns="93260" bIns="4663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896" dirty="0">
                <a:solidFill>
                  <a:srgbClr val="0070C0"/>
                </a:solidFill>
              </a:rPr>
              <a:t>Learn. Give. Inspire.</a:t>
            </a:r>
          </a:p>
        </p:txBody>
      </p:sp>
      <p:sp>
        <p:nvSpPr>
          <p:cNvPr id="2" name="Rectangle 1"/>
          <p:cNvSpPr/>
          <p:nvPr/>
        </p:nvSpPr>
        <p:spPr>
          <a:xfrm>
            <a:off x="882" y="2951193"/>
            <a:ext cx="12434710" cy="1246721"/>
          </a:xfrm>
          <a:prstGeom prst="rect">
            <a:avLst/>
          </a:prstGeom>
        </p:spPr>
        <p:txBody>
          <a:bodyPr wrap="square">
            <a:spAutoFit/>
          </a:bodyPr>
          <a:lstStyle/>
          <a:p>
            <a:pPr algn="ctr"/>
            <a:r>
              <a:rPr lang="en-US" sz="1836" dirty="0">
                <a:latin typeface="Calibri" panose="020F0502020204030204" pitchFamily="34" charset="0"/>
                <a:ea typeface="Calibri" panose="020F0502020204030204" pitchFamily="34" charset="0"/>
                <a:cs typeface="Times New Roman" panose="02020603050405020304" pitchFamily="18" charset="0"/>
              </a:rPr>
              <a:t>For every download of </a:t>
            </a:r>
          </a:p>
          <a:p>
            <a:pPr algn="ctr"/>
            <a:r>
              <a:rPr lang="en-US" sz="1836" dirty="0">
                <a:latin typeface="Calibri" panose="020F0502020204030204" pitchFamily="34" charset="0"/>
                <a:ea typeface="Calibri" panose="020F0502020204030204" pitchFamily="34" charset="0"/>
                <a:cs typeface="Times New Roman" panose="02020603050405020304" pitchFamily="18" charset="0"/>
              </a:rPr>
              <a:t>Window Server 2012 R2 or Hyper-V 2012 R2 </a:t>
            </a:r>
          </a:p>
          <a:p>
            <a:pPr algn="ctr"/>
            <a:r>
              <a:rPr lang="en-US" sz="1836" dirty="0">
                <a:latin typeface="Calibri" panose="020F0502020204030204" pitchFamily="34" charset="0"/>
                <a:ea typeface="Calibri" panose="020F0502020204030204" pitchFamily="34" charset="0"/>
                <a:cs typeface="Times New Roman" panose="02020603050405020304" pitchFamily="18" charset="0"/>
              </a:rPr>
              <a:t>Microsoft will donate </a:t>
            </a:r>
            <a:r>
              <a:rPr lang="en-US" sz="1836" b="1" dirty="0">
                <a:latin typeface="Calibri" panose="020F0502020204030204" pitchFamily="34" charset="0"/>
                <a:ea typeface="Calibri" panose="020F0502020204030204" pitchFamily="34" charset="0"/>
                <a:cs typeface="Times New Roman" panose="02020603050405020304" pitchFamily="18" charset="0"/>
              </a:rPr>
              <a:t>USD $2 </a:t>
            </a:r>
            <a:r>
              <a:rPr lang="en-US" sz="1836" dirty="0">
                <a:latin typeface="Calibri" panose="020F0502020204030204" pitchFamily="34" charset="0"/>
                <a:ea typeface="Calibri" panose="020F0502020204030204" pitchFamily="34" charset="0"/>
                <a:cs typeface="Times New Roman" panose="02020603050405020304" pitchFamily="18" charset="0"/>
              </a:rPr>
              <a:t>to the </a:t>
            </a:r>
          </a:p>
          <a:p>
            <a:pPr algn="ctr"/>
            <a:r>
              <a:rPr lang="en-US" sz="1836" dirty="0">
                <a:latin typeface="Calibri" panose="020F0502020204030204" pitchFamily="34" charset="0"/>
                <a:ea typeface="Calibri" panose="020F0502020204030204" pitchFamily="34" charset="0"/>
                <a:cs typeface="Times New Roman" panose="02020603050405020304" pitchFamily="18" charset="0"/>
              </a:rPr>
              <a:t>American Cancer Society organization</a:t>
            </a:r>
          </a:p>
        </p:txBody>
      </p:sp>
      <p:sp>
        <p:nvSpPr>
          <p:cNvPr id="4" name="Rectangle 3"/>
          <p:cNvSpPr/>
          <p:nvPr/>
        </p:nvSpPr>
        <p:spPr>
          <a:xfrm>
            <a:off x="880" y="4603690"/>
            <a:ext cx="12434710" cy="670512"/>
          </a:xfrm>
          <a:prstGeom prst="rect">
            <a:avLst/>
          </a:prstGeom>
        </p:spPr>
        <p:txBody>
          <a:bodyPr wrap="square">
            <a:spAutoFit/>
          </a:bodyPr>
          <a:lstStyle/>
          <a:p>
            <a:pPr algn="ctr"/>
            <a:r>
              <a:rPr lang="en-US" sz="3672" dirty="0">
                <a:latin typeface="Calibri" panose="020F0502020204030204" pitchFamily="34" charset="0"/>
                <a:ea typeface="Calibri" panose="020F0502020204030204" pitchFamily="34" charset="0"/>
                <a:cs typeface="Times New Roman" panose="02020603050405020304" pitchFamily="18" charset="0"/>
              </a:rPr>
              <a:t>aka.ms/VTUG-Give</a:t>
            </a:r>
            <a:endParaRPr lang="en-US" sz="3672" dirty="0"/>
          </a:p>
        </p:txBody>
      </p:sp>
      <p:sp>
        <p:nvSpPr>
          <p:cNvPr id="9" name="Rectangle 8"/>
          <p:cNvSpPr/>
          <p:nvPr/>
        </p:nvSpPr>
        <p:spPr>
          <a:xfrm>
            <a:off x="4529564" y="5214227"/>
            <a:ext cx="3700074" cy="382308"/>
          </a:xfrm>
          <a:prstGeom prst="rect">
            <a:avLst/>
          </a:prstGeom>
        </p:spPr>
        <p:txBody>
          <a:bodyPr wrap="none">
            <a:spAutoFit/>
          </a:bodyPr>
          <a:lstStyle/>
          <a:p>
            <a:r>
              <a:rPr lang="en-US" sz="1836" dirty="0"/>
              <a:t>October 18 – November 18, 2013</a:t>
            </a:r>
          </a:p>
        </p:txBody>
      </p:sp>
    </p:spTree>
    <p:extLst>
      <p:ext uri="{BB962C8B-B14F-4D97-AF65-F5344CB8AC3E}">
        <p14:creationId xmlns:p14="http://schemas.microsoft.com/office/powerpoint/2010/main" val="2411072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ox"/>
          <p:cNvSpPr/>
          <p:nvPr/>
        </p:nvSpPr>
        <p:spPr bwMode="auto">
          <a:xfrm>
            <a:off x="3416579"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71" dirty="0">
              <a:gradFill>
                <a:gsLst>
                  <a:gs pos="0">
                    <a:srgbClr val="505050"/>
                  </a:gs>
                  <a:gs pos="100000">
                    <a:srgbClr val="505050"/>
                  </a:gs>
                </a:gsLst>
                <a:lin ang="5400000" scaled="0"/>
              </a:gradFill>
            </a:endParaRPr>
          </a:p>
        </p:txBody>
      </p:sp>
      <p:sp>
        <p:nvSpPr>
          <p:cNvPr id="15" name="2 box"/>
          <p:cNvSpPr/>
          <p:nvPr/>
        </p:nvSpPr>
        <p:spPr bwMode="auto">
          <a:xfrm>
            <a:off x="6309951"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16" name="3 box"/>
          <p:cNvSpPr/>
          <p:nvPr/>
        </p:nvSpPr>
        <p:spPr bwMode="auto">
          <a:xfrm>
            <a:off x="9203323"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grpSp>
        <p:nvGrpSpPr>
          <p:cNvPr id="10" name="1st text"/>
          <p:cNvGrpSpPr/>
          <p:nvPr/>
        </p:nvGrpSpPr>
        <p:grpSpPr>
          <a:xfrm>
            <a:off x="3416579" y="3895259"/>
            <a:ext cx="2658989" cy="4951217"/>
            <a:chOff x="3515080" y="3819227"/>
            <a:chExt cx="2606040" cy="4854575"/>
          </a:xfrm>
        </p:grpSpPr>
        <p:sp>
          <p:nvSpPr>
            <p:cNvPr id="35" name="Rectangle 34"/>
            <p:cNvSpPr/>
            <p:nvPr/>
          </p:nvSpPr>
          <p:spPr bwMode="auto">
            <a:xfrm>
              <a:off x="3515080" y="6190651"/>
              <a:ext cx="2606040" cy="248315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36" bIns="91440" numCol="1" rtlCol="0" anchor="t" anchorCtr="0" compatLnSpc="1">
              <a:prstTxWarp prst="textNoShape">
                <a:avLst/>
              </a:prstTxWarp>
              <a:noAutofit/>
            </a:bodyPr>
            <a:lstStyle/>
            <a:p>
              <a:pPr>
                <a:lnSpc>
                  <a:spcPct val="90000"/>
                </a:lnSpc>
                <a:spcBef>
                  <a:spcPts val="612"/>
                </a:spcBef>
                <a:defRPr/>
              </a:pPr>
              <a:r>
                <a:rPr lang="en-US" spc="-71" dirty="0" smtClean="0">
                  <a:gradFill>
                    <a:gsLst>
                      <a:gs pos="0">
                        <a:srgbClr val="00188F"/>
                      </a:gs>
                      <a:gs pos="100000">
                        <a:srgbClr val="00188F"/>
                      </a:gs>
                    </a:gsLst>
                    <a:lin ang="5400000" scaled="0"/>
                  </a:gradFill>
                </a:rPr>
                <a:t>Enterprise-class scale </a:t>
              </a:r>
              <a:br>
                <a:rPr lang="en-US" spc="-71" dirty="0" smtClean="0">
                  <a:gradFill>
                    <a:gsLst>
                      <a:gs pos="0">
                        <a:srgbClr val="00188F"/>
                      </a:gs>
                      <a:gs pos="100000">
                        <a:srgbClr val="00188F"/>
                      </a:gs>
                    </a:gsLst>
                    <a:lin ang="5400000" scaled="0"/>
                  </a:gradFill>
                </a:rPr>
              </a:br>
              <a:r>
                <a:rPr lang="en-US" spc="-71" dirty="0" smtClean="0">
                  <a:gradFill>
                    <a:gsLst>
                      <a:gs pos="0">
                        <a:srgbClr val="00188F"/>
                      </a:gs>
                      <a:gs pos="100000">
                        <a:srgbClr val="00188F"/>
                      </a:gs>
                    </a:gsLst>
                    <a:lin ang="5400000" scaled="0"/>
                  </a:gradFill>
                </a:rPr>
                <a:t>and performance.</a:t>
              </a:r>
              <a:endParaRPr lang="en-US" spc="-71" dirty="0">
                <a:gradFill>
                  <a:gsLst>
                    <a:gs pos="0">
                      <a:srgbClr val="00188F"/>
                    </a:gs>
                    <a:gs pos="100000">
                      <a:srgbClr val="00188F"/>
                    </a:gs>
                  </a:gsLst>
                  <a:lin ang="5400000" scaled="0"/>
                </a:gradFill>
              </a:endParaRPr>
            </a:p>
          </p:txBody>
        </p:sp>
        <p:sp>
          <p:nvSpPr>
            <p:cNvPr id="40" name="Rectangle 39"/>
            <p:cNvSpPr/>
            <p:nvPr/>
          </p:nvSpPr>
          <p:spPr bwMode="auto">
            <a:xfrm>
              <a:off x="3515080" y="3819227"/>
              <a:ext cx="2606040" cy="105015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a:gradFill>
                    <a:gsLst>
                      <a:gs pos="0">
                        <a:srgbClr val="505050"/>
                      </a:gs>
                      <a:gs pos="100000">
                        <a:srgbClr val="505050"/>
                      </a:gs>
                    </a:gsLst>
                    <a:lin ang="5400000" scaled="0"/>
                  </a:gradFill>
                </a:rPr>
                <a:t>Support for demanding, critical business </a:t>
              </a:r>
              <a:r>
                <a:rPr lang="en-US" spc="-51" dirty="0" smtClean="0">
                  <a:gradFill>
                    <a:gsLst>
                      <a:gs pos="0">
                        <a:srgbClr val="505050"/>
                      </a:gs>
                      <a:gs pos="100000">
                        <a:srgbClr val="505050"/>
                      </a:gs>
                    </a:gsLst>
                    <a:lin ang="5400000" scaled="0"/>
                  </a:gradFill>
                </a:rPr>
                <a:t>workloads</a:t>
              </a:r>
              <a:endParaRPr lang="en-US" spc="-51" dirty="0">
                <a:gradFill>
                  <a:gsLst>
                    <a:gs pos="0">
                      <a:srgbClr val="505050"/>
                    </a:gs>
                    <a:gs pos="100000">
                      <a:srgbClr val="505050"/>
                    </a:gs>
                  </a:gsLst>
                  <a:lin ang="5400000" scaled="0"/>
                </a:gradFill>
              </a:endParaRPr>
            </a:p>
          </p:txBody>
        </p:sp>
      </p:grpSp>
      <p:grpSp>
        <p:nvGrpSpPr>
          <p:cNvPr id="11" name="2nd text"/>
          <p:cNvGrpSpPr/>
          <p:nvPr/>
        </p:nvGrpSpPr>
        <p:grpSpPr>
          <a:xfrm>
            <a:off x="6309951" y="3895259"/>
            <a:ext cx="2658989" cy="4955314"/>
            <a:chOff x="6282517" y="3819227"/>
            <a:chExt cx="2606040" cy="4858592"/>
          </a:xfrm>
        </p:grpSpPr>
        <p:sp>
          <p:nvSpPr>
            <p:cNvPr id="36" name="Rectangle 35"/>
            <p:cNvSpPr/>
            <p:nvPr/>
          </p:nvSpPr>
          <p:spPr bwMode="auto">
            <a:xfrm>
              <a:off x="6282517" y="6190651"/>
              <a:ext cx="2606040" cy="248716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36" bIns="91440" numCol="1" rtlCol="0" anchor="t" anchorCtr="0" compatLnSpc="1">
              <a:prstTxWarp prst="textNoShape">
                <a:avLst/>
              </a:prstTxWarp>
              <a:noAutofit/>
            </a:bodyPr>
            <a:lstStyle/>
            <a:p>
              <a:pPr>
                <a:lnSpc>
                  <a:spcPct val="90000"/>
                </a:lnSpc>
                <a:spcBef>
                  <a:spcPts val="612"/>
                </a:spcBef>
                <a:defRPr/>
              </a:pPr>
              <a:r>
                <a:rPr lang="en-US" spc="-71" dirty="0">
                  <a:gradFill>
                    <a:gsLst>
                      <a:gs pos="0">
                        <a:srgbClr val="00188F"/>
                      </a:gs>
                      <a:gs pos="100000">
                        <a:srgbClr val="00188F"/>
                      </a:gs>
                    </a:gsLst>
                    <a:lin ang="5400000" scaled="0"/>
                  </a:gradFill>
                </a:rPr>
                <a:t>Virtual machine </a:t>
              </a:r>
              <a:r>
                <a:rPr lang="en-US" spc="-71" dirty="0" smtClean="0">
                  <a:gradFill>
                    <a:gsLst>
                      <a:gs pos="0">
                        <a:srgbClr val="00188F"/>
                      </a:gs>
                      <a:gs pos="100000">
                        <a:srgbClr val="00188F"/>
                      </a:gs>
                    </a:gsLst>
                    <a:lin ang="5400000" scaled="0"/>
                  </a:gradFill>
                </a:rPr>
                <a:t>mobility.</a:t>
              </a:r>
              <a:endParaRPr lang="en-US" spc="-71" dirty="0">
                <a:gradFill>
                  <a:gsLst>
                    <a:gs pos="0">
                      <a:srgbClr val="00188F"/>
                    </a:gs>
                    <a:gs pos="100000">
                      <a:srgbClr val="00188F"/>
                    </a:gs>
                  </a:gsLst>
                  <a:lin ang="5400000" scaled="0"/>
                </a:gradFill>
              </a:endParaRPr>
            </a:p>
          </p:txBody>
        </p:sp>
        <p:sp>
          <p:nvSpPr>
            <p:cNvPr id="42" name="Rectangle 41"/>
            <p:cNvSpPr/>
            <p:nvPr/>
          </p:nvSpPr>
          <p:spPr bwMode="auto">
            <a:xfrm>
              <a:off x="6282517" y="3819227"/>
              <a:ext cx="2606040" cy="105015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a:gradFill>
                    <a:gsLst>
                      <a:gs pos="0">
                        <a:srgbClr val="505050"/>
                      </a:gs>
                      <a:gs pos="100000">
                        <a:srgbClr val="505050"/>
                      </a:gs>
                    </a:gsLst>
                    <a:lin ang="5400000" scaled="0"/>
                  </a:gradFill>
                </a:rPr>
                <a:t>Increased flexibility </a:t>
              </a:r>
              <a:r>
                <a:rPr lang="en-US" spc="-51" dirty="0" smtClean="0">
                  <a:gradFill>
                    <a:gsLst>
                      <a:gs pos="0">
                        <a:srgbClr val="505050"/>
                      </a:gs>
                      <a:gs pos="100000">
                        <a:srgbClr val="505050"/>
                      </a:gs>
                    </a:gsLst>
                    <a:lin ang="5400000" scaled="0"/>
                  </a:gradFill>
                </a:rPr>
                <a:t/>
              </a:r>
              <a:br>
                <a:rPr lang="en-US" spc="-51" dirty="0" smtClean="0">
                  <a:gradFill>
                    <a:gsLst>
                      <a:gs pos="0">
                        <a:srgbClr val="505050"/>
                      </a:gs>
                      <a:gs pos="100000">
                        <a:srgbClr val="505050"/>
                      </a:gs>
                    </a:gsLst>
                    <a:lin ang="5400000" scaled="0"/>
                  </a:gradFill>
                </a:rPr>
              </a:br>
              <a:r>
                <a:rPr lang="en-US" spc="-51" dirty="0" smtClean="0">
                  <a:gradFill>
                    <a:gsLst>
                      <a:gs pos="0">
                        <a:srgbClr val="505050"/>
                      </a:gs>
                      <a:gs pos="100000">
                        <a:srgbClr val="505050"/>
                      </a:gs>
                    </a:gsLst>
                    <a:lin ang="5400000" scaled="0"/>
                  </a:gradFill>
                </a:rPr>
                <a:t>to </a:t>
              </a:r>
              <a:r>
                <a:rPr lang="en-US" spc="-51" dirty="0">
                  <a:gradFill>
                    <a:gsLst>
                      <a:gs pos="0">
                        <a:srgbClr val="505050"/>
                      </a:gs>
                      <a:gs pos="100000">
                        <a:srgbClr val="505050"/>
                      </a:gs>
                    </a:gsLst>
                    <a:lin ang="5400000" scaled="0"/>
                  </a:gradFill>
                </a:rPr>
                <a:t>move resources </a:t>
              </a:r>
              <a:r>
                <a:rPr lang="en-US" spc="-51" dirty="0" smtClean="0">
                  <a:gradFill>
                    <a:gsLst>
                      <a:gs pos="0">
                        <a:srgbClr val="505050"/>
                      </a:gs>
                      <a:gs pos="100000">
                        <a:srgbClr val="505050"/>
                      </a:gs>
                    </a:gsLst>
                    <a:lin ang="5400000" scaled="0"/>
                  </a:gradFill>
                </a:rPr>
                <a:t/>
              </a:r>
              <a:br>
                <a:rPr lang="en-US" spc="-51" dirty="0" smtClean="0">
                  <a:gradFill>
                    <a:gsLst>
                      <a:gs pos="0">
                        <a:srgbClr val="505050"/>
                      </a:gs>
                      <a:gs pos="100000">
                        <a:srgbClr val="505050"/>
                      </a:gs>
                    </a:gsLst>
                    <a:lin ang="5400000" scaled="0"/>
                  </a:gradFill>
                </a:rPr>
              </a:br>
              <a:r>
                <a:rPr lang="en-US" spc="-51" dirty="0" smtClean="0">
                  <a:gradFill>
                    <a:gsLst>
                      <a:gs pos="0">
                        <a:srgbClr val="505050"/>
                      </a:gs>
                      <a:gs pos="100000">
                        <a:srgbClr val="505050"/>
                      </a:gs>
                    </a:gsLst>
                    <a:lin ang="5400000" scaled="0"/>
                  </a:gradFill>
                </a:rPr>
                <a:t>and workloads</a:t>
              </a:r>
            </a:p>
          </p:txBody>
        </p:sp>
      </p:grpSp>
      <p:grpSp>
        <p:nvGrpSpPr>
          <p:cNvPr id="12" name="3rd text"/>
          <p:cNvGrpSpPr/>
          <p:nvPr/>
        </p:nvGrpSpPr>
        <p:grpSpPr>
          <a:xfrm>
            <a:off x="9195210" y="3895259"/>
            <a:ext cx="2667102" cy="4947204"/>
            <a:chOff x="9042002" y="3819227"/>
            <a:chExt cx="2613991" cy="4850640"/>
          </a:xfrm>
        </p:grpSpPr>
        <p:sp>
          <p:nvSpPr>
            <p:cNvPr id="37" name="Rectangle 36"/>
            <p:cNvSpPr/>
            <p:nvPr/>
          </p:nvSpPr>
          <p:spPr bwMode="auto">
            <a:xfrm>
              <a:off x="9042002" y="6182699"/>
              <a:ext cx="2606040" cy="248716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36" bIns="91440" numCol="1" rtlCol="0" anchor="t" anchorCtr="0" compatLnSpc="1">
              <a:prstTxWarp prst="textNoShape">
                <a:avLst/>
              </a:prstTxWarp>
              <a:noAutofit/>
            </a:bodyPr>
            <a:lstStyle/>
            <a:p>
              <a:pPr>
                <a:lnSpc>
                  <a:spcPct val="90000"/>
                </a:lnSpc>
                <a:spcBef>
                  <a:spcPts val="612"/>
                </a:spcBef>
                <a:defRPr/>
              </a:pPr>
              <a:r>
                <a:rPr lang="en-US" spc="-71" dirty="0">
                  <a:gradFill>
                    <a:gsLst>
                      <a:gs pos="0">
                        <a:srgbClr val="00188F"/>
                      </a:gs>
                      <a:gs pos="100000">
                        <a:srgbClr val="00188F"/>
                      </a:gs>
                    </a:gsLst>
                    <a:lin ang="5400000" scaled="0"/>
                  </a:gradFill>
                </a:rPr>
                <a:t>First-class citizen guest support for </a:t>
              </a:r>
              <a:r>
                <a:rPr lang="en-US" spc="-71" dirty="0" smtClean="0">
                  <a:gradFill>
                    <a:gsLst>
                      <a:gs pos="0">
                        <a:srgbClr val="00188F"/>
                      </a:gs>
                      <a:gs pos="100000">
                        <a:srgbClr val="00188F"/>
                      </a:gs>
                    </a:gsLst>
                    <a:lin ang="5400000" scaled="0"/>
                  </a:gradFill>
                </a:rPr>
                <a:t>Linux.</a:t>
              </a:r>
              <a:endParaRPr lang="en-US" spc="-71" dirty="0">
                <a:gradFill>
                  <a:gsLst>
                    <a:gs pos="0">
                      <a:srgbClr val="00188F"/>
                    </a:gs>
                    <a:gs pos="100000">
                      <a:srgbClr val="00188F"/>
                    </a:gs>
                  </a:gsLst>
                  <a:lin ang="5400000" scaled="0"/>
                </a:gradFill>
              </a:endParaRPr>
            </a:p>
          </p:txBody>
        </p:sp>
        <p:sp>
          <p:nvSpPr>
            <p:cNvPr id="41" name="Rectangle 40"/>
            <p:cNvSpPr/>
            <p:nvPr/>
          </p:nvSpPr>
          <p:spPr bwMode="auto">
            <a:xfrm>
              <a:off x="9049953" y="3819227"/>
              <a:ext cx="2606040" cy="80572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a:gradFill>
                    <a:gsLst>
                      <a:gs pos="0">
                        <a:srgbClr val="505050"/>
                      </a:gs>
                      <a:gs pos="100000">
                        <a:srgbClr val="505050"/>
                      </a:gs>
                    </a:gsLst>
                    <a:lin ang="5400000" scaled="0"/>
                  </a:gradFill>
                </a:rPr>
                <a:t>Leverage existing </a:t>
              </a:r>
              <a:r>
                <a:rPr lang="en-US" spc="-51" dirty="0" smtClean="0">
                  <a:gradFill>
                    <a:gsLst>
                      <a:gs pos="0">
                        <a:srgbClr val="505050"/>
                      </a:gs>
                      <a:gs pos="100000">
                        <a:srgbClr val="505050"/>
                      </a:gs>
                    </a:gsLst>
                    <a:lin ang="5400000" scaled="0"/>
                  </a:gradFill>
                </a:rPr>
                <a:t>cross-platform investments</a:t>
              </a:r>
              <a:endParaRPr lang="en-US" spc="-51" dirty="0">
                <a:gradFill>
                  <a:gsLst>
                    <a:gs pos="0">
                      <a:srgbClr val="505050"/>
                    </a:gs>
                    <a:gs pos="100000">
                      <a:srgbClr val="505050"/>
                    </a:gs>
                  </a:gsLst>
                  <a:lin ang="5400000" scaled="0"/>
                </a:gradFill>
              </a:endParaRPr>
            </a:p>
          </p:txBody>
        </p:sp>
      </p:grpSp>
      <p:sp>
        <p:nvSpPr>
          <p:cNvPr id="67" name="1 after"/>
          <p:cNvSpPr/>
          <p:nvPr/>
        </p:nvSpPr>
        <p:spPr bwMode="auto">
          <a:xfrm>
            <a:off x="3236918" y="4903750"/>
            <a:ext cx="2871782" cy="131028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Best-in-class performance </a:t>
            </a:r>
            <a:br>
              <a:rPr lang="en-US" sz="1200" spc="-20" dirty="0" smtClean="0">
                <a:gradFill>
                  <a:gsLst>
                    <a:gs pos="0">
                      <a:srgbClr val="505050"/>
                    </a:gs>
                    <a:gs pos="100000">
                      <a:srgbClr val="505050"/>
                    </a:gs>
                  </a:gsLst>
                  <a:lin ang="5400000" scaled="0"/>
                </a:gradFill>
              </a:rPr>
            </a:br>
            <a:r>
              <a:rPr lang="en-US" sz="1200" spc="-20" dirty="0" smtClean="0">
                <a:gradFill>
                  <a:gsLst>
                    <a:gs pos="0">
                      <a:srgbClr val="505050"/>
                    </a:gs>
                    <a:gs pos="100000">
                      <a:srgbClr val="505050"/>
                    </a:gs>
                  </a:gsLst>
                  <a:lin ang="5400000" scaled="0"/>
                </a:gradFill>
              </a:rPr>
              <a:t>for Microsoft workloads</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Industry-leading 64 TB </a:t>
            </a:r>
            <a:br>
              <a:rPr lang="en-US" sz="1200" spc="-20" dirty="0" smtClean="0">
                <a:gradFill>
                  <a:gsLst>
                    <a:gs pos="0">
                      <a:srgbClr val="505050"/>
                    </a:gs>
                    <a:gs pos="100000">
                      <a:srgbClr val="505050"/>
                    </a:gs>
                  </a:gsLst>
                  <a:lin ang="5400000" scaled="0"/>
                </a:gradFill>
              </a:rPr>
            </a:br>
            <a:r>
              <a:rPr lang="en-US" sz="1200" spc="-20" dirty="0" smtClean="0">
                <a:gradFill>
                  <a:gsLst>
                    <a:gs pos="0">
                      <a:srgbClr val="505050"/>
                    </a:gs>
                    <a:gs pos="100000">
                      <a:srgbClr val="505050"/>
                    </a:gs>
                  </a:gsLst>
                  <a:lin ang="5400000" scaled="0"/>
                </a:gradFill>
              </a:rPr>
              <a:t>VHDX virtual disk with dynamic resize</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High-performance live migrations with compression or RDMA offload</a:t>
            </a:r>
            <a:endParaRPr lang="en-US" sz="1200" spc="-20" dirty="0">
              <a:gradFill>
                <a:gsLst>
                  <a:gs pos="0">
                    <a:srgbClr val="505050"/>
                  </a:gs>
                  <a:gs pos="100000">
                    <a:srgbClr val="505050"/>
                  </a:gs>
                </a:gsLst>
                <a:lin ang="5400000" scaled="0"/>
              </a:gradFill>
            </a:endParaRPr>
          </a:p>
        </p:txBody>
      </p:sp>
      <p:sp>
        <p:nvSpPr>
          <p:cNvPr id="68" name="2 after"/>
          <p:cNvSpPr/>
          <p:nvPr/>
        </p:nvSpPr>
        <p:spPr bwMode="auto">
          <a:xfrm>
            <a:off x="6301879" y="4903750"/>
            <a:ext cx="2658811" cy="140203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Industry-first shared-nothing </a:t>
            </a:r>
            <a:r>
              <a:rPr lang="en-US" sz="1200" spc="-20" dirty="0">
                <a:gradFill>
                  <a:gsLst>
                    <a:gs pos="0">
                      <a:srgbClr val="505050"/>
                    </a:gs>
                    <a:gs pos="100000">
                      <a:srgbClr val="505050"/>
                    </a:gs>
                  </a:gsLst>
                  <a:lin ang="5400000" scaled="0"/>
                </a:gradFill>
              </a:rPr>
              <a:t>live </a:t>
            </a:r>
            <a:r>
              <a:rPr lang="en-US" sz="1200" spc="-20" dirty="0" smtClean="0">
                <a:gradFill>
                  <a:gsLst>
                    <a:gs pos="0">
                      <a:srgbClr val="505050"/>
                    </a:gs>
                    <a:gs pos="100000">
                      <a:srgbClr val="505050"/>
                    </a:gs>
                  </a:gsLst>
                  <a:lin ang="5400000" scaled="0"/>
                </a:gradFill>
              </a:rPr>
              <a:t>migration</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F</a:t>
            </a:r>
            <a:r>
              <a:rPr lang="en-US" sz="1200" spc="-20" dirty="0" smtClean="0">
                <a:gradFill>
                  <a:gsLst>
                    <a:gs pos="0">
                      <a:srgbClr val="505050"/>
                    </a:gs>
                    <a:gs pos="100000">
                      <a:srgbClr val="505050"/>
                    </a:gs>
                  </a:gsLst>
                  <a:lin ang="5400000" scaled="0"/>
                </a:gradFill>
              </a:rPr>
              <a:t>lexible guest clustering options including shared </a:t>
            </a:r>
            <a:br>
              <a:rPr lang="en-US" sz="1200" spc="-20" dirty="0" smtClean="0">
                <a:gradFill>
                  <a:gsLst>
                    <a:gs pos="0">
                      <a:srgbClr val="505050"/>
                    </a:gs>
                    <a:gs pos="100000">
                      <a:srgbClr val="505050"/>
                    </a:gs>
                  </a:gsLst>
                  <a:lin ang="5400000" scaled="0"/>
                </a:gradFill>
              </a:rPr>
            </a:br>
            <a:r>
              <a:rPr lang="en-US" sz="1200" spc="-20" dirty="0" smtClean="0">
                <a:gradFill>
                  <a:gsLst>
                    <a:gs pos="0">
                      <a:srgbClr val="505050"/>
                    </a:gs>
                    <a:gs pos="100000">
                      <a:srgbClr val="505050"/>
                    </a:gs>
                  </a:gsLst>
                  <a:lin ang="5400000" scaled="0"/>
                </a:gradFill>
              </a:rPr>
              <a:t>VHDX files</a:t>
            </a:r>
          </a:p>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Multi-node Hyper-V Replica with configurable replication frequency  </a:t>
            </a:r>
            <a:endParaRPr lang="en-US" sz="1200" spc="-20" dirty="0">
              <a:gradFill>
                <a:gsLst>
                  <a:gs pos="0">
                    <a:srgbClr val="505050"/>
                  </a:gs>
                  <a:gs pos="100000">
                    <a:srgbClr val="505050"/>
                  </a:gs>
                </a:gsLst>
                <a:lin ang="5400000" scaled="0"/>
              </a:gradFill>
            </a:endParaRPr>
          </a:p>
        </p:txBody>
      </p:sp>
      <p:sp>
        <p:nvSpPr>
          <p:cNvPr id="69" name="3 after"/>
          <p:cNvSpPr/>
          <p:nvPr/>
        </p:nvSpPr>
        <p:spPr bwMode="auto">
          <a:xfrm>
            <a:off x="9203323" y="4903750"/>
            <a:ext cx="2658989" cy="106675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Full Dynamic Memory support for </a:t>
            </a:r>
            <a:r>
              <a:rPr lang="en-US" sz="1200" spc="-20" dirty="0" smtClean="0">
                <a:gradFill>
                  <a:gsLst>
                    <a:gs pos="0">
                      <a:srgbClr val="505050"/>
                    </a:gs>
                    <a:gs pos="100000">
                      <a:srgbClr val="505050"/>
                    </a:gs>
                  </a:gsLst>
                  <a:lin ang="5400000" scaled="0"/>
                </a:gradFill>
              </a:rPr>
              <a:t>Linux</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Linux </a:t>
            </a:r>
            <a:r>
              <a:rPr lang="en-US" sz="1200" spc="-20" dirty="0">
                <a:gradFill>
                  <a:gsLst>
                    <a:gs pos="0">
                      <a:srgbClr val="505050"/>
                    </a:gs>
                    <a:gs pos="100000">
                      <a:srgbClr val="505050"/>
                    </a:gs>
                  </a:gsLst>
                  <a:lin ang="5400000" scaled="0"/>
                </a:gradFill>
              </a:rPr>
              <a:t>i</a:t>
            </a:r>
            <a:r>
              <a:rPr lang="en-US" sz="1200" spc="-20" dirty="0" smtClean="0">
                <a:gradFill>
                  <a:gsLst>
                    <a:gs pos="0">
                      <a:srgbClr val="505050"/>
                    </a:gs>
                    <a:gs pos="100000">
                      <a:srgbClr val="505050"/>
                    </a:gs>
                  </a:gsLst>
                  <a:lin ang="5400000" scaled="0"/>
                </a:gradFill>
              </a:rPr>
              <a:t>ntegration </a:t>
            </a:r>
            <a:br>
              <a:rPr lang="en-US" sz="1200" spc="-20" dirty="0" smtClean="0">
                <a:gradFill>
                  <a:gsLst>
                    <a:gs pos="0">
                      <a:srgbClr val="505050"/>
                    </a:gs>
                    <a:gs pos="100000">
                      <a:srgbClr val="505050"/>
                    </a:gs>
                  </a:gsLst>
                  <a:lin ang="5400000" scaled="0"/>
                </a:gradFill>
              </a:rPr>
            </a:br>
            <a:r>
              <a:rPr lang="en-US" sz="1200" spc="-20" dirty="0" smtClean="0">
                <a:gradFill>
                  <a:gsLst>
                    <a:gs pos="0">
                      <a:srgbClr val="505050"/>
                    </a:gs>
                    <a:gs pos="100000">
                      <a:srgbClr val="505050"/>
                    </a:gs>
                  </a:gsLst>
                  <a:lin ang="5400000" scaled="0"/>
                </a:gradFill>
              </a:rPr>
              <a:t>services </a:t>
            </a:r>
            <a:r>
              <a:rPr lang="en-US" sz="1200" spc="-20" dirty="0">
                <a:gradFill>
                  <a:gsLst>
                    <a:gs pos="0">
                      <a:srgbClr val="505050"/>
                    </a:gs>
                    <a:gs pos="100000">
                      <a:srgbClr val="505050"/>
                    </a:gs>
                  </a:gsLst>
                  <a:lin ang="5400000" scaled="0"/>
                </a:gradFill>
              </a:rPr>
              <a:t>included in </a:t>
            </a:r>
            <a:r>
              <a:rPr lang="en-US" sz="1200" spc="-20" dirty="0" smtClean="0">
                <a:gradFill>
                  <a:gsLst>
                    <a:gs pos="0">
                      <a:srgbClr val="505050"/>
                    </a:gs>
                    <a:gs pos="100000">
                      <a:srgbClr val="505050"/>
                    </a:gs>
                  </a:gsLst>
                  <a:lin ang="5400000" scaled="0"/>
                </a:gradFill>
              </a:rPr>
              <a:t/>
            </a:r>
            <a:br>
              <a:rPr lang="en-US" sz="1200" spc="-20" dirty="0" smtClean="0">
                <a:gradFill>
                  <a:gsLst>
                    <a:gs pos="0">
                      <a:srgbClr val="505050"/>
                    </a:gs>
                    <a:gs pos="100000">
                      <a:srgbClr val="505050"/>
                    </a:gs>
                  </a:gsLst>
                  <a:lin ang="5400000" scaled="0"/>
                </a:gradFill>
              </a:rPr>
            </a:br>
            <a:r>
              <a:rPr lang="en-US" sz="1200" spc="-20" dirty="0" smtClean="0">
                <a:gradFill>
                  <a:gsLst>
                    <a:gs pos="0">
                      <a:srgbClr val="505050"/>
                    </a:gs>
                    <a:gs pos="100000">
                      <a:srgbClr val="505050"/>
                    </a:gs>
                  </a:gsLst>
                  <a:lin ang="5400000" scaled="0"/>
                </a:gradFill>
              </a:rPr>
              <a:t>key </a:t>
            </a:r>
            <a:r>
              <a:rPr lang="en-US" sz="1200" spc="-20" dirty="0">
                <a:gradFill>
                  <a:gsLst>
                    <a:gs pos="0">
                      <a:srgbClr val="505050"/>
                    </a:gs>
                    <a:gs pos="100000">
                      <a:srgbClr val="505050"/>
                    </a:gs>
                  </a:gsLst>
                  <a:lin ang="5400000" scaled="0"/>
                </a:gradFill>
              </a:rPr>
              <a:t>standard </a:t>
            </a:r>
            <a:r>
              <a:rPr lang="en-US" sz="1200" spc="-20" dirty="0" smtClean="0">
                <a:gradFill>
                  <a:gsLst>
                    <a:gs pos="0">
                      <a:srgbClr val="505050"/>
                    </a:gs>
                    <a:gs pos="100000">
                      <a:srgbClr val="505050"/>
                    </a:gs>
                  </a:gsLst>
                  <a:lin ang="5400000" scaled="0"/>
                </a:gradFill>
              </a:rPr>
              <a:t>distributions</a:t>
            </a:r>
            <a:endParaRPr lang="en-US" sz="1200" spc="-20" dirty="0">
              <a:gradFill>
                <a:gsLst>
                  <a:gs pos="0">
                    <a:srgbClr val="505050"/>
                  </a:gs>
                  <a:gs pos="100000">
                    <a:srgbClr val="505050"/>
                  </a:gs>
                </a:gsLst>
                <a:lin ang="5400000" scaled="0"/>
              </a:gradFill>
            </a:endParaRPr>
          </a:p>
        </p:txBody>
      </p:sp>
      <p:grpSp>
        <p:nvGrpSpPr>
          <p:cNvPr id="14" name="Group 13"/>
          <p:cNvGrpSpPr/>
          <p:nvPr/>
        </p:nvGrpSpPr>
        <p:grpSpPr>
          <a:xfrm>
            <a:off x="-5073525" y="2893178"/>
            <a:ext cx="16980209" cy="1002079"/>
            <a:chOff x="-4972496" y="7611796"/>
            <a:chExt cx="16642079" cy="982520"/>
          </a:xfrm>
        </p:grpSpPr>
        <p:sp>
          <p:nvSpPr>
            <p:cNvPr id="61" name="grey banner"/>
            <p:cNvSpPr txBox="1"/>
            <p:nvPr/>
          </p:nvSpPr>
          <p:spPr>
            <a:xfrm>
              <a:off x="3348543" y="7611797"/>
              <a:ext cx="8321040" cy="982519"/>
            </a:xfrm>
            <a:prstGeom prst="rect">
              <a:avLst/>
            </a:prstGeom>
            <a:solidFill>
              <a:schemeClr val="bg2"/>
            </a:solidFill>
          </p:spPr>
          <p:txBody>
            <a:bodyPr wrap="square" lIns="182880" tIns="182880" rIns="0" bIns="137160" rtlCol="0" anchor="ctr" anchorCtr="0">
              <a:noAutofit/>
            </a:bodyPr>
            <a:lstStyle/>
            <a:p>
              <a:pPr>
                <a:lnSpc>
                  <a:spcPct val="90000"/>
                </a:lnSpc>
              </a:pPr>
              <a:r>
                <a:rPr lang="en-US" sz="4100" spc="-51" dirty="0">
                  <a:gradFill>
                    <a:gsLst>
                      <a:gs pos="0">
                        <a:srgbClr val="EFEFEF"/>
                      </a:gs>
                      <a:gs pos="100000">
                        <a:srgbClr val="EFEFEF"/>
                      </a:gs>
                    </a:gsLst>
                    <a:lin ang="5400000" scaled="0"/>
                  </a:gradFill>
                  <a:latin typeface="Segoe UI Light"/>
                </a:rPr>
                <a:t>IT demands</a:t>
              </a:r>
            </a:p>
          </p:txBody>
        </p:sp>
        <p:sp>
          <p:nvSpPr>
            <p:cNvPr id="64" name="blue banner"/>
            <p:cNvSpPr txBox="1"/>
            <p:nvPr/>
          </p:nvSpPr>
          <p:spPr>
            <a:xfrm>
              <a:off x="-4972496" y="7611796"/>
              <a:ext cx="8321040" cy="982519"/>
            </a:xfrm>
            <a:prstGeom prst="rect">
              <a:avLst/>
            </a:prstGeom>
            <a:solidFill>
              <a:schemeClr val="accent1"/>
            </a:solidFill>
          </p:spPr>
          <p:txBody>
            <a:bodyPr wrap="square" lIns="182880" tIns="182880" rIns="0" bIns="137160" rtlCol="0" anchor="ctr" anchorCtr="0">
              <a:noAutofit/>
            </a:bodyPr>
            <a:lstStyle/>
            <a:p>
              <a:pPr>
                <a:lnSpc>
                  <a:spcPct val="90000"/>
                </a:lnSpc>
              </a:pPr>
              <a:r>
                <a:rPr lang="en-US" sz="4100" spc="-51" dirty="0">
                  <a:gradFill>
                    <a:gsLst>
                      <a:gs pos="0">
                        <a:srgbClr val="EFEFEF"/>
                      </a:gs>
                      <a:gs pos="100000">
                        <a:srgbClr val="EFEFEF"/>
                      </a:gs>
                    </a:gsLst>
                    <a:lin ang="5400000" scaled="0"/>
                  </a:gradFill>
                  <a:latin typeface="Segoe UI Light"/>
                </a:rPr>
                <a:t>Windows Server 2012 R2 delivers</a:t>
              </a:r>
            </a:p>
          </p:txBody>
        </p:sp>
      </p:grpSp>
      <p:sp useBgFill="1">
        <p:nvSpPr>
          <p:cNvPr id="38" name="Rectangle 37"/>
          <p:cNvSpPr/>
          <p:nvPr/>
        </p:nvSpPr>
        <p:spPr bwMode="auto">
          <a:xfrm>
            <a:off x="4" y="1126895"/>
            <a:ext cx="3416576" cy="586763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pc="-51" dirty="0">
              <a:solidFill>
                <a:schemeClr val="tx1"/>
              </a:solidFill>
            </a:endParaRPr>
          </a:p>
        </p:txBody>
      </p:sp>
      <p:sp>
        <p:nvSpPr>
          <p:cNvPr id="4" name="Rectangle 3"/>
          <p:cNvSpPr/>
          <p:nvPr/>
        </p:nvSpPr>
        <p:spPr bwMode="auto">
          <a:xfrm>
            <a:off x="531279" y="4538680"/>
            <a:ext cx="2705639" cy="1889160"/>
          </a:xfrm>
          <a:prstGeom prst="rect">
            <a:avLst/>
          </a:prstGeom>
          <a:solidFill>
            <a:srgbClr val="000000">
              <a:alpha val="7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en-US" sz="2900" spc="-122" dirty="0">
                <a:gradFill>
                  <a:gsLst>
                    <a:gs pos="0">
                      <a:srgbClr val="EFEFEF"/>
                    </a:gs>
                    <a:gs pos="100000">
                      <a:srgbClr val="EFEFEF"/>
                    </a:gs>
                  </a:gsLst>
                  <a:lin ang="5400000" scaled="0"/>
                </a:gradFill>
                <a:latin typeface="Segoe UI Light"/>
              </a:rPr>
              <a:t>New levels of performance </a:t>
            </a:r>
            <a:r>
              <a:rPr lang="en-US" sz="2900" spc="-122" dirty="0" smtClean="0">
                <a:gradFill>
                  <a:gsLst>
                    <a:gs pos="0">
                      <a:srgbClr val="EFEFEF"/>
                    </a:gs>
                    <a:gs pos="100000">
                      <a:srgbClr val="EFEFEF"/>
                    </a:gs>
                  </a:gsLst>
                  <a:lin ang="5400000" scaled="0"/>
                </a:gradFill>
                <a:latin typeface="Segoe UI Light"/>
              </a:rPr>
              <a:t>and cross-platform support</a:t>
            </a:r>
            <a:endParaRPr lang="en-US" sz="2900" spc="-122" dirty="0">
              <a:gradFill>
                <a:gsLst>
                  <a:gs pos="0">
                    <a:srgbClr val="EFEFEF"/>
                  </a:gs>
                  <a:gs pos="100000">
                    <a:srgbClr val="EFEFEF"/>
                  </a:gs>
                </a:gsLst>
                <a:lin ang="5400000" scaled="0"/>
              </a:gradFill>
              <a:latin typeface="Segoe UI Light"/>
            </a:endParaRPr>
          </a:p>
        </p:txBody>
      </p:sp>
      <p:sp useBgFill="1">
        <p:nvSpPr>
          <p:cNvPr id="94" name="Rectangle 93"/>
          <p:cNvSpPr/>
          <p:nvPr/>
        </p:nvSpPr>
        <p:spPr bwMode="auto">
          <a:xfrm>
            <a:off x="11892817" y="1126896"/>
            <a:ext cx="543658" cy="586762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grpSp>
        <p:nvGrpSpPr>
          <p:cNvPr id="238" name="Group 285"/>
          <p:cNvGrpSpPr>
            <a:grpSpLocks noChangeAspect="1"/>
          </p:cNvGrpSpPr>
          <p:nvPr/>
        </p:nvGrpSpPr>
        <p:grpSpPr bwMode="auto">
          <a:xfrm>
            <a:off x="574463" y="2133185"/>
            <a:ext cx="2609530" cy="2068773"/>
            <a:chOff x="-2809" y="2598"/>
            <a:chExt cx="2104" cy="1668"/>
          </a:xfrm>
        </p:grpSpPr>
        <p:sp>
          <p:nvSpPr>
            <p:cNvPr id="241" name="Freeform 287"/>
            <p:cNvSpPr>
              <a:spLocks/>
            </p:cNvSpPr>
            <p:nvPr/>
          </p:nvSpPr>
          <p:spPr bwMode="auto">
            <a:xfrm>
              <a:off x="-1595" y="2672"/>
              <a:ext cx="105" cy="117"/>
            </a:xfrm>
            <a:custGeom>
              <a:avLst/>
              <a:gdLst>
                <a:gd name="T0" fmla="*/ 200 w 210"/>
                <a:gd name="T1" fmla="*/ 0 h 232"/>
                <a:gd name="T2" fmla="*/ 210 w 210"/>
                <a:gd name="T3" fmla="*/ 68 h 232"/>
                <a:gd name="T4" fmla="*/ 68 w 210"/>
                <a:gd name="T5" fmla="*/ 89 h 232"/>
                <a:gd name="T6" fmla="*/ 68 w 210"/>
                <a:gd name="T7" fmla="*/ 232 h 232"/>
                <a:gd name="T8" fmla="*/ 0 w 210"/>
                <a:gd name="T9" fmla="*/ 232 h 232"/>
                <a:gd name="T10" fmla="*/ 0 w 210"/>
                <a:gd name="T11" fmla="*/ 31 h 232"/>
                <a:gd name="T12" fmla="*/ 29 w 210"/>
                <a:gd name="T13" fmla="*/ 27 h 232"/>
                <a:gd name="T14" fmla="*/ 200 w 210"/>
                <a:gd name="T15" fmla="*/ 0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232">
                  <a:moveTo>
                    <a:pt x="200" y="0"/>
                  </a:moveTo>
                  <a:lnTo>
                    <a:pt x="210" y="68"/>
                  </a:lnTo>
                  <a:lnTo>
                    <a:pt x="68" y="89"/>
                  </a:lnTo>
                  <a:lnTo>
                    <a:pt x="68" y="232"/>
                  </a:lnTo>
                  <a:lnTo>
                    <a:pt x="0" y="232"/>
                  </a:lnTo>
                  <a:lnTo>
                    <a:pt x="0" y="31"/>
                  </a:lnTo>
                  <a:lnTo>
                    <a:pt x="29" y="27"/>
                  </a:lnTo>
                  <a:lnTo>
                    <a:pt x="200"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2" name="Freeform 288"/>
            <p:cNvSpPr>
              <a:spLocks noEditPoints="1"/>
            </p:cNvSpPr>
            <p:nvPr/>
          </p:nvSpPr>
          <p:spPr bwMode="auto">
            <a:xfrm>
              <a:off x="-1600" y="2845"/>
              <a:ext cx="39" cy="1159"/>
            </a:xfrm>
            <a:custGeom>
              <a:avLst/>
              <a:gdLst>
                <a:gd name="T0" fmla="*/ 1 w 76"/>
                <a:gd name="T1" fmla="*/ 1946 h 2319"/>
                <a:gd name="T2" fmla="*/ 70 w 76"/>
                <a:gd name="T3" fmla="*/ 1946 h 2319"/>
                <a:gd name="T4" fmla="*/ 69 w 76"/>
                <a:gd name="T5" fmla="*/ 2319 h 2319"/>
                <a:gd name="T6" fmla="*/ 0 w 76"/>
                <a:gd name="T7" fmla="*/ 2319 h 2319"/>
                <a:gd name="T8" fmla="*/ 1 w 76"/>
                <a:gd name="T9" fmla="*/ 1946 h 2319"/>
                <a:gd name="T10" fmla="*/ 2 w 76"/>
                <a:gd name="T11" fmla="*/ 1459 h 2319"/>
                <a:gd name="T12" fmla="*/ 71 w 76"/>
                <a:gd name="T13" fmla="*/ 1459 h 2319"/>
                <a:gd name="T14" fmla="*/ 70 w 76"/>
                <a:gd name="T15" fmla="*/ 1833 h 2319"/>
                <a:gd name="T16" fmla="*/ 1 w 76"/>
                <a:gd name="T17" fmla="*/ 1833 h 2319"/>
                <a:gd name="T18" fmla="*/ 2 w 76"/>
                <a:gd name="T19" fmla="*/ 1459 h 2319"/>
                <a:gd name="T20" fmla="*/ 5 w 76"/>
                <a:gd name="T21" fmla="*/ 972 h 2319"/>
                <a:gd name="T22" fmla="*/ 74 w 76"/>
                <a:gd name="T23" fmla="*/ 972 h 2319"/>
                <a:gd name="T24" fmla="*/ 72 w 76"/>
                <a:gd name="T25" fmla="*/ 1346 h 2319"/>
                <a:gd name="T26" fmla="*/ 3 w 76"/>
                <a:gd name="T27" fmla="*/ 1346 h 2319"/>
                <a:gd name="T28" fmla="*/ 5 w 76"/>
                <a:gd name="T29" fmla="*/ 972 h 2319"/>
                <a:gd name="T30" fmla="*/ 6 w 76"/>
                <a:gd name="T31" fmla="*/ 487 h 2319"/>
                <a:gd name="T32" fmla="*/ 75 w 76"/>
                <a:gd name="T33" fmla="*/ 487 h 2319"/>
                <a:gd name="T34" fmla="*/ 74 w 76"/>
                <a:gd name="T35" fmla="*/ 860 h 2319"/>
                <a:gd name="T36" fmla="*/ 5 w 76"/>
                <a:gd name="T37" fmla="*/ 860 h 2319"/>
                <a:gd name="T38" fmla="*/ 6 w 76"/>
                <a:gd name="T39" fmla="*/ 487 h 2319"/>
                <a:gd name="T40" fmla="*/ 7 w 76"/>
                <a:gd name="T41" fmla="*/ 0 h 2319"/>
                <a:gd name="T42" fmla="*/ 76 w 76"/>
                <a:gd name="T43" fmla="*/ 0 h 2319"/>
                <a:gd name="T44" fmla="*/ 75 w 76"/>
                <a:gd name="T45" fmla="*/ 374 h 2319"/>
                <a:gd name="T46" fmla="*/ 6 w 76"/>
                <a:gd name="T47" fmla="*/ 374 h 2319"/>
                <a:gd name="T48" fmla="*/ 7 w 76"/>
                <a:gd name="T49" fmla="*/ 0 h 2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2319">
                  <a:moveTo>
                    <a:pt x="1" y="1946"/>
                  </a:moveTo>
                  <a:lnTo>
                    <a:pt x="70" y="1946"/>
                  </a:lnTo>
                  <a:lnTo>
                    <a:pt x="69" y="2319"/>
                  </a:lnTo>
                  <a:lnTo>
                    <a:pt x="0" y="2319"/>
                  </a:lnTo>
                  <a:lnTo>
                    <a:pt x="1" y="1946"/>
                  </a:lnTo>
                  <a:close/>
                  <a:moveTo>
                    <a:pt x="2" y="1459"/>
                  </a:moveTo>
                  <a:lnTo>
                    <a:pt x="71" y="1459"/>
                  </a:lnTo>
                  <a:lnTo>
                    <a:pt x="70" y="1833"/>
                  </a:lnTo>
                  <a:lnTo>
                    <a:pt x="1" y="1833"/>
                  </a:lnTo>
                  <a:lnTo>
                    <a:pt x="2" y="1459"/>
                  </a:lnTo>
                  <a:close/>
                  <a:moveTo>
                    <a:pt x="5" y="972"/>
                  </a:moveTo>
                  <a:lnTo>
                    <a:pt x="74" y="972"/>
                  </a:lnTo>
                  <a:lnTo>
                    <a:pt x="72" y="1346"/>
                  </a:lnTo>
                  <a:lnTo>
                    <a:pt x="3" y="1346"/>
                  </a:lnTo>
                  <a:lnTo>
                    <a:pt x="5" y="972"/>
                  </a:lnTo>
                  <a:close/>
                  <a:moveTo>
                    <a:pt x="6" y="487"/>
                  </a:moveTo>
                  <a:lnTo>
                    <a:pt x="75" y="487"/>
                  </a:lnTo>
                  <a:lnTo>
                    <a:pt x="74" y="860"/>
                  </a:lnTo>
                  <a:lnTo>
                    <a:pt x="5" y="860"/>
                  </a:lnTo>
                  <a:lnTo>
                    <a:pt x="6" y="487"/>
                  </a:lnTo>
                  <a:close/>
                  <a:moveTo>
                    <a:pt x="7" y="0"/>
                  </a:moveTo>
                  <a:lnTo>
                    <a:pt x="76" y="0"/>
                  </a:lnTo>
                  <a:lnTo>
                    <a:pt x="75" y="374"/>
                  </a:lnTo>
                  <a:lnTo>
                    <a:pt x="6" y="374"/>
                  </a:lnTo>
                  <a:lnTo>
                    <a:pt x="7"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3" name="Freeform 289"/>
            <p:cNvSpPr>
              <a:spLocks/>
            </p:cNvSpPr>
            <p:nvPr/>
          </p:nvSpPr>
          <p:spPr bwMode="auto">
            <a:xfrm>
              <a:off x="-1600" y="4062"/>
              <a:ext cx="106" cy="120"/>
            </a:xfrm>
            <a:custGeom>
              <a:avLst/>
              <a:gdLst>
                <a:gd name="T0" fmla="*/ 0 w 210"/>
                <a:gd name="T1" fmla="*/ 0 h 239"/>
                <a:gd name="T2" fmla="*/ 69 w 210"/>
                <a:gd name="T3" fmla="*/ 0 h 239"/>
                <a:gd name="T4" fmla="*/ 69 w 210"/>
                <a:gd name="T5" fmla="*/ 144 h 239"/>
                <a:gd name="T6" fmla="*/ 210 w 210"/>
                <a:gd name="T7" fmla="*/ 171 h 239"/>
                <a:gd name="T8" fmla="*/ 198 w 210"/>
                <a:gd name="T9" fmla="*/ 239 h 239"/>
                <a:gd name="T10" fmla="*/ 28 w 210"/>
                <a:gd name="T11" fmla="*/ 207 h 239"/>
                <a:gd name="T12" fmla="*/ 0 w 210"/>
                <a:gd name="T13" fmla="*/ 201 h 239"/>
                <a:gd name="T14" fmla="*/ 0 w 210"/>
                <a:gd name="T15" fmla="*/ 0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239">
                  <a:moveTo>
                    <a:pt x="0" y="0"/>
                  </a:moveTo>
                  <a:lnTo>
                    <a:pt x="69" y="0"/>
                  </a:lnTo>
                  <a:lnTo>
                    <a:pt x="69" y="144"/>
                  </a:lnTo>
                  <a:lnTo>
                    <a:pt x="210" y="171"/>
                  </a:lnTo>
                  <a:lnTo>
                    <a:pt x="198" y="239"/>
                  </a:lnTo>
                  <a:lnTo>
                    <a:pt x="28" y="207"/>
                  </a:lnTo>
                  <a:lnTo>
                    <a:pt x="0" y="201"/>
                  </a:lnTo>
                  <a:lnTo>
                    <a:pt x="0"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4" name="Freeform 290"/>
            <p:cNvSpPr>
              <a:spLocks noEditPoints="1"/>
            </p:cNvSpPr>
            <p:nvPr/>
          </p:nvSpPr>
          <p:spPr bwMode="auto">
            <a:xfrm>
              <a:off x="-1450" y="4158"/>
              <a:ext cx="601" cy="108"/>
            </a:xfrm>
            <a:custGeom>
              <a:avLst/>
              <a:gdLst>
                <a:gd name="T0" fmla="*/ 451 w 1202"/>
                <a:gd name="T1" fmla="*/ 82 h 216"/>
                <a:gd name="T2" fmla="*/ 788 w 1202"/>
                <a:gd name="T3" fmla="*/ 145 h 216"/>
                <a:gd name="T4" fmla="*/ 776 w 1202"/>
                <a:gd name="T5" fmla="*/ 212 h 216"/>
                <a:gd name="T6" fmla="*/ 438 w 1202"/>
                <a:gd name="T7" fmla="*/ 150 h 216"/>
                <a:gd name="T8" fmla="*/ 451 w 1202"/>
                <a:gd name="T9" fmla="*/ 82 h 216"/>
                <a:gd name="T10" fmla="*/ 1178 w 1202"/>
                <a:gd name="T11" fmla="*/ 4 h 216"/>
                <a:gd name="T12" fmla="*/ 1202 w 1202"/>
                <a:gd name="T13" fmla="*/ 68 h 216"/>
                <a:gd name="T14" fmla="*/ 893 w 1202"/>
                <a:gd name="T15" fmla="*/ 216 h 216"/>
                <a:gd name="T16" fmla="*/ 869 w 1202"/>
                <a:gd name="T17" fmla="*/ 152 h 216"/>
                <a:gd name="T18" fmla="*/ 1178 w 1202"/>
                <a:gd name="T19" fmla="*/ 4 h 216"/>
                <a:gd name="T20" fmla="*/ 13 w 1202"/>
                <a:gd name="T21" fmla="*/ 0 h 216"/>
                <a:gd name="T22" fmla="*/ 350 w 1202"/>
                <a:gd name="T23" fmla="*/ 63 h 216"/>
                <a:gd name="T24" fmla="*/ 338 w 1202"/>
                <a:gd name="T25" fmla="*/ 131 h 216"/>
                <a:gd name="T26" fmla="*/ 0 w 1202"/>
                <a:gd name="T27" fmla="*/ 68 h 216"/>
                <a:gd name="T28" fmla="*/ 13 w 1202"/>
                <a:gd name="T2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2" h="216">
                  <a:moveTo>
                    <a:pt x="451" y="82"/>
                  </a:moveTo>
                  <a:lnTo>
                    <a:pt x="788" y="145"/>
                  </a:lnTo>
                  <a:lnTo>
                    <a:pt x="776" y="212"/>
                  </a:lnTo>
                  <a:lnTo>
                    <a:pt x="438" y="150"/>
                  </a:lnTo>
                  <a:lnTo>
                    <a:pt x="451" y="82"/>
                  </a:lnTo>
                  <a:close/>
                  <a:moveTo>
                    <a:pt x="1178" y="4"/>
                  </a:moveTo>
                  <a:lnTo>
                    <a:pt x="1202" y="68"/>
                  </a:lnTo>
                  <a:lnTo>
                    <a:pt x="893" y="216"/>
                  </a:lnTo>
                  <a:lnTo>
                    <a:pt x="869" y="152"/>
                  </a:lnTo>
                  <a:lnTo>
                    <a:pt x="1178" y="4"/>
                  </a:lnTo>
                  <a:close/>
                  <a:moveTo>
                    <a:pt x="13" y="0"/>
                  </a:moveTo>
                  <a:lnTo>
                    <a:pt x="350" y="63"/>
                  </a:lnTo>
                  <a:lnTo>
                    <a:pt x="338" y="131"/>
                  </a:lnTo>
                  <a:lnTo>
                    <a:pt x="0" y="68"/>
                  </a:lnTo>
                  <a:lnTo>
                    <a:pt x="13"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5" name="Freeform 291"/>
            <p:cNvSpPr>
              <a:spLocks/>
            </p:cNvSpPr>
            <p:nvPr/>
          </p:nvSpPr>
          <p:spPr bwMode="auto">
            <a:xfrm>
              <a:off x="-814" y="4029"/>
              <a:ext cx="101" cy="140"/>
            </a:xfrm>
            <a:custGeom>
              <a:avLst/>
              <a:gdLst>
                <a:gd name="T0" fmla="*/ 133 w 202"/>
                <a:gd name="T1" fmla="*/ 0 h 280"/>
                <a:gd name="T2" fmla="*/ 202 w 202"/>
                <a:gd name="T3" fmla="*/ 0 h 280"/>
                <a:gd name="T4" fmla="*/ 202 w 202"/>
                <a:gd name="T5" fmla="*/ 196 h 280"/>
                <a:gd name="T6" fmla="*/ 180 w 202"/>
                <a:gd name="T7" fmla="*/ 206 h 280"/>
                <a:gd name="T8" fmla="*/ 25 w 202"/>
                <a:gd name="T9" fmla="*/ 280 h 280"/>
                <a:gd name="T10" fmla="*/ 0 w 202"/>
                <a:gd name="T11" fmla="*/ 216 h 280"/>
                <a:gd name="T12" fmla="*/ 133 w 202"/>
                <a:gd name="T13" fmla="*/ 154 h 280"/>
                <a:gd name="T14" fmla="*/ 133 w 202"/>
                <a:gd name="T15" fmla="*/ 0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80">
                  <a:moveTo>
                    <a:pt x="133" y="0"/>
                  </a:moveTo>
                  <a:lnTo>
                    <a:pt x="202" y="0"/>
                  </a:lnTo>
                  <a:lnTo>
                    <a:pt x="202" y="196"/>
                  </a:lnTo>
                  <a:lnTo>
                    <a:pt x="180" y="206"/>
                  </a:lnTo>
                  <a:lnTo>
                    <a:pt x="25" y="280"/>
                  </a:lnTo>
                  <a:lnTo>
                    <a:pt x="0" y="216"/>
                  </a:lnTo>
                  <a:lnTo>
                    <a:pt x="133" y="154"/>
                  </a:lnTo>
                  <a:lnTo>
                    <a:pt x="133"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6" name="Freeform 292"/>
            <p:cNvSpPr>
              <a:spLocks noEditPoints="1"/>
            </p:cNvSpPr>
            <p:nvPr/>
          </p:nvSpPr>
          <p:spPr bwMode="auto">
            <a:xfrm>
              <a:off x="-747" y="2873"/>
              <a:ext cx="42" cy="1103"/>
            </a:xfrm>
            <a:custGeom>
              <a:avLst/>
              <a:gdLst>
                <a:gd name="T0" fmla="*/ 3 w 85"/>
                <a:gd name="T1" fmla="*/ 1849 h 2205"/>
                <a:gd name="T2" fmla="*/ 72 w 85"/>
                <a:gd name="T3" fmla="*/ 1849 h 2205"/>
                <a:gd name="T4" fmla="*/ 69 w 85"/>
                <a:gd name="T5" fmla="*/ 2205 h 2205"/>
                <a:gd name="T6" fmla="*/ 0 w 85"/>
                <a:gd name="T7" fmla="*/ 2205 h 2205"/>
                <a:gd name="T8" fmla="*/ 3 w 85"/>
                <a:gd name="T9" fmla="*/ 1849 h 2205"/>
                <a:gd name="T10" fmla="*/ 5 w 85"/>
                <a:gd name="T11" fmla="*/ 1388 h 2205"/>
                <a:gd name="T12" fmla="*/ 74 w 85"/>
                <a:gd name="T13" fmla="*/ 1388 h 2205"/>
                <a:gd name="T14" fmla="*/ 72 w 85"/>
                <a:gd name="T15" fmla="*/ 1743 h 2205"/>
                <a:gd name="T16" fmla="*/ 3 w 85"/>
                <a:gd name="T17" fmla="*/ 1743 h 2205"/>
                <a:gd name="T18" fmla="*/ 5 w 85"/>
                <a:gd name="T19" fmla="*/ 1388 h 2205"/>
                <a:gd name="T20" fmla="*/ 9 w 85"/>
                <a:gd name="T21" fmla="*/ 925 h 2205"/>
                <a:gd name="T22" fmla="*/ 78 w 85"/>
                <a:gd name="T23" fmla="*/ 925 h 2205"/>
                <a:gd name="T24" fmla="*/ 76 w 85"/>
                <a:gd name="T25" fmla="*/ 1280 h 2205"/>
                <a:gd name="T26" fmla="*/ 7 w 85"/>
                <a:gd name="T27" fmla="*/ 1280 h 2205"/>
                <a:gd name="T28" fmla="*/ 9 w 85"/>
                <a:gd name="T29" fmla="*/ 925 h 2205"/>
                <a:gd name="T30" fmla="*/ 12 w 85"/>
                <a:gd name="T31" fmla="*/ 463 h 2205"/>
                <a:gd name="T32" fmla="*/ 81 w 85"/>
                <a:gd name="T33" fmla="*/ 463 h 2205"/>
                <a:gd name="T34" fmla="*/ 78 w 85"/>
                <a:gd name="T35" fmla="*/ 819 h 2205"/>
                <a:gd name="T36" fmla="*/ 9 w 85"/>
                <a:gd name="T37" fmla="*/ 819 h 2205"/>
                <a:gd name="T38" fmla="*/ 12 w 85"/>
                <a:gd name="T39" fmla="*/ 463 h 2205"/>
                <a:gd name="T40" fmla="*/ 16 w 85"/>
                <a:gd name="T41" fmla="*/ 0 h 2205"/>
                <a:gd name="T42" fmla="*/ 85 w 85"/>
                <a:gd name="T43" fmla="*/ 0 h 2205"/>
                <a:gd name="T44" fmla="*/ 82 w 85"/>
                <a:gd name="T45" fmla="*/ 357 h 2205"/>
                <a:gd name="T46" fmla="*/ 13 w 85"/>
                <a:gd name="T47" fmla="*/ 357 h 2205"/>
                <a:gd name="T48" fmla="*/ 16 w 85"/>
                <a:gd name="T49" fmla="*/ 0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2205">
                  <a:moveTo>
                    <a:pt x="3" y="1849"/>
                  </a:moveTo>
                  <a:lnTo>
                    <a:pt x="72" y="1849"/>
                  </a:lnTo>
                  <a:lnTo>
                    <a:pt x="69" y="2205"/>
                  </a:lnTo>
                  <a:lnTo>
                    <a:pt x="0" y="2205"/>
                  </a:lnTo>
                  <a:lnTo>
                    <a:pt x="3" y="1849"/>
                  </a:lnTo>
                  <a:close/>
                  <a:moveTo>
                    <a:pt x="5" y="1388"/>
                  </a:moveTo>
                  <a:lnTo>
                    <a:pt x="74" y="1388"/>
                  </a:lnTo>
                  <a:lnTo>
                    <a:pt x="72" y="1743"/>
                  </a:lnTo>
                  <a:lnTo>
                    <a:pt x="3" y="1743"/>
                  </a:lnTo>
                  <a:lnTo>
                    <a:pt x="5" y="1388"/>
                  </a:lnTo>
                  <a:close/>
                  <a:moveTo>
                    <a:pt x="9" y="925"/>
                  </a:moveTo>
                  <a:lnTo>
                    <a:pt x="78" y="925"/>
                  </a:lnTo>
                  <a:lnTo>
                    <a:pt x="76" y="1280"/>
                  </a:lnTo>
                  <a:lnTo>
                    <a:pt x="7" y="1280"/>
                  </a:lnTo>
                  <a:lnTo>
                    <a:pt x="9" y="925"/>
                  </a:lnTo>
                  <a:close/>
                  <a:moveTo>
                    <a:pt x="12" y="463"/>
                  </a:moveTo>
                  <a:lnTo>
                    <a:pt x="81" y="463"/>
                  </a:lnTo>
                  <a:lnTo>
                    <a:pt x="78" y="819"/>
                  </a:lnTo>
                  <a:lnTo>
                    <a:pt x="9" y="819"/>
                  </a:lnTo>
                  <a:lnTo>
                    <a:pt x="12" y="463"/>
                  </a:lnTo>
                  <a:close/>
                  <a:moveTo>
                    <a:pt x="16" y="0"/>
                  </a:moveTo>
                  <a:lnTo>
                    <a:pt x="85" y="0"/>
                  </a:lnTo>
                  <a:lnTo>
                    <a:pt x="82" y="357"/>
                  </a:lnTo>
                  <a:lnTo>
                    <a:pt x="13" y="357"/>
                  </a:lnTo>
                  <a:lnTo>
                    <a:pt x="16"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7" name="Freeform 293"/>
            <p:cNvSpPr>
              <a:spLocks/>
            </p:cNvSpPr>
            <p:nvPr/>
          </p:nvSpPr>
          <p:spPr bwMode="auto">
            <a:xfrm>
              <a:off x="-807" y="2683"/>
              <a:ext cx="102" cy="136"/>
            </a:xfrm>
            <a:custGeom>
              <a:avLst/>
              <a:gdLst>
                <a:gd name="T0" fmla="*/ 23 w 206"/>
                <a:gd name="T1" fmla="*/ 0 h 273"/>
                <a:gd name="T2" fmla="*/ 183 w 206"/>
                <a:gd name="T3" fmla="*/ 67 h 273"/>
                <a:gd name="T4" fmla="*/ 206 w 206"/>
                <a:gd name="T5" fmla="*/ 76 h 273"/>
                <a:gd name="T6" fmla="*/ 206 w 206"/>
                <a:gd name="T7" fmla="*/ 100 h 273"/>
                <a:gd name="T8" fmla="*/ 205 w 206"/>
                <a:gd name="T9" fmla="*/ 273 h 273"/>
                <a:gd name="T10" fmla="*/ 136 w 206"/>
                <a:gd name="T11" fmla="*/ 271 h 273"/>
                <a:gd name="T12" fmla="*/ 137 w 206"/>
                <a:gd name="T13" fmla="*/ 122 h 273"/>
                <a:gd name="T14" fmla="*/ 0 w 206"/>
                <a:gd name="T15" fmla="*/ 66 h 273"/>
                <a:gd name="T16" fmla="*/ 23 w 206"/>
                <a:gd name="T1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73">
                  <a:moveTo>
                    <a:pt x="23" y="0"/>
                  </a:moveTo>
                  <a:lnTo>
                    <a:pt x="183" y="67"/>
                  </a:lnTo>
                  <a:lnTo>
                    <a:pt x="206" y="76"/>
                  </a:lnTo>
                  <a:lnTo>
                    <a:pt x="206" y="100"/>
                  </a:lnTo>
                  <a:lnTo>
                    <a:pt x="205" y="273"/>
                  </a:lnTo>
                  <a:lnTo>
                    <a:pt x="136" y="271"/>
                  </a:lnTo>
                  <a:lnTo>
                    <a:pt x="137" y="122"/>
                  </a:lnTo>
                  <a:lnTo>
                    <a:pt x="0" y="66"/>
                  </a:lnTo>
                  <a:lnTo>
                    <a:pt x="23"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8" name="Freeform 294"/>
            <p:cNvSpPr>
              <a:spLocks noEditPoints="1"/>
            </p:cNvSpPr>
            <p:nvPr/>
          </p:nvSpPr>
          <p:spPr bwMode="auto">
            <a:xfrm>
              <a:off x="-1445" y="2598"/>
              <a:ext cx="602" cy="100"/>
            </a:xfrm>
            <a:custGeom>
              <a:avLst/>
              <a:gdLst>
                <a:gd name="T0" fmla="*/ 336 w 1203"/>
                <a:gd name="T1" fmla="*/ 81 h 201"/>
                <a:gd name="T2" fmla="*/ 347 w 1203"/>
                <a:gd name="T3" fmla="*/ 149 h 201"/>
                <a:gd name="T4" fmla="*/ 11 w 1203"/>
                <a:gd name="T5" fmla="*/ 201 h 201"/>
                <a:gd name="T6" fmla="*/ 0 w 1203"/>
                <a:gd name="T7" fmla="*/ 133 h 201"/>
                <a:gd name="T8" fmla="*/ 336 w 1203"/>
                <a:gd name="T9" fmla="*/ 81 h 201"/>
                <a:gd name="T10" fmla="*/ 771 w 1203"/>
                <a:gd name="T11" fmla="*/ 12 h 201"/>
                <a:gd name="T12" fmla="*/ 783 w 1203"/>
                <a:gd name="T13" fmla="*/ 80 h 201"/>
                <a:gd name="T14" fmla="*/ 448 w 1203"/>
                <a:gd name="T15" fmla="*/ 133 h 201"/>
                <a:gd name="T16" fmla="*/ 437 w 1203"/>
                <a:gd name="T17" fmla="*/ 66 h 201"/>
                <a:gd name="T18" fmla="*/ 771 w 1203"/>
                <a:gd name="T19" fmla="*/ 12 h 201"/>
                <a:gd name="T20" fmla="*/ 889 w 1203"/>
                <a:gd name="T21" fmla="*/ 0 h 201"/>
                <a:gd name="T22" fmla="*/ 1203 w 1203"/>
                <a:gd name="T23" fmla="*/ 131 h 201"/>
                <a:gd name="T24" fmla="*/ 1180 w 1203"/>
                <a:gd name="T25" fmla="*/ 196 h 201"/>
                <a:gd name="T26" fmla="*/ 866 w 1203"/>
                <a:gd name="T27" fmla="*/ 66 h 201"/>
                <a:gd name="T28" fmla="*/ 889 w 1203"/>
                <a:gd name="T2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3" h="201">
                  <a:moveTo>
                    <a:pt x="336" y="81"/>
                  </a:moveTo>
                  <a:lnTo>
                    <a:pt x="347" y="149"/>
                  </a:lnTo>
                  <a:lnTo>
                    <a:pt x="11" y="201"/>
                  </a:lnTo>
                  <a:lnTo>
                    <a:pt x="0" y="133"/>
                  </a:lnTo>
                  <a:lnTo>
                    <a:pt x="336" y="81"/>
                  </a:lnTo>
                  <a:close/>
                  <a:moveTo>
                    <a:pt x="771" y="12"/>
                  </a:moveTo>
                  <a:lnTo>
                    <a:pt x="783" y="80"/>
                  </a:lnTo>
                  <a:lnTo>
                    <a:pt x="448" y="133"/>
                  </a:lnTo>
                  <a:lnTo>
                    <a:pt x="437" y="66"/>
                  </a:lnTo>
                  <a:lnTo>
                    <a:pt x="771" y="12"/>
                  </a:lnTo>
                  <a:close/>
                  <a:moveTo>
                    <a:pt x="889" y="0"/>
                  </a:moveTo>
                  <a:lnTo>
                    <a:pt x="1203" y="131"/>
                  </a:lnTo>
                  <a:lnTo>
                    <a:pt x="1180" y="196"/>
                  </a:lnTo>
                  <a:lnTo>
                    <a:pt x="866" y="66"/>
                  </a:lnTo>
                  <a:lnTo>
                    <a:pt x="889"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9" name="Freeform 295"/>
            <p:cNvSpPr>
              <a:spLocks noEditPoints="1"/>
            </p:cNvSpPr>
            <p:nvPr/>
          </p:nvSpPr>
          <p:spPr bwMode="auto">
            <a:xfrm>
              <a:off x="-1542" y="2659"/>
              <a:ext cx="775" cy="1550"/>
            </a:xfrm>
            <a:custGeom>
              <a:avLst/>
              <a:gdLst>
                <a:gd name="T0" fmla="*/ 67 w 1550"/>
                <a:gd name="T1" fmla="*/ 1862 h 3101"/>
                <a:gd name="T2" fmla="*/ 67 w 1550"/>
                <a:gd name="T3" fmla="*/ 2848 h 3101"/>
                <a:gd name="T4" fmla="*/ 929 w 1550"/>
                <a:gd name="T5" fmla="*/ 3008 h 3101"/>
                <a:gd name="T6" fmla="*/ 937 w 1550"/>
                <a:gd name="T7" fmla="*/ 1909 h 3101"/>
                <a:gd name="T8" fmla="*/ 67 w 1550"/>
                <a:gd name="T9" fmla="*/ 1862 h 3101"/>
                <a:gd name="T10" fmla="*/ 67 w 1550"/>
                <a:gd name="T11" fmla="*/ 1591 h 3101"/>
                <a:gd name="T12" fmla="*/ 67 w 1550"/>
                <a:gd name="T13" fmla="*/ 1790 h 3101"/>
                <a:gd name="T14" fmla="*/ 937 w 1550"/>
                <a:gd name="T15" fmla="*/ 1832 h 3101"/>
                <a:gd name="T16" fmla="*/ 937 w 1550"/>
                <a:gd name="T17" fmla="*/ 1609 h 3101"/>
                <a:gd name="T18" fmla="*/ 67 w 1550"/>
                <a:gd name="T19" fmla="*/ 1591 h 3101"/>
                <a:gd name="T20" fmla="*/ 942 w 1550"/>
                <a:gd name="T21" fmla="*/ 1303 h 3101"/>
                <a:gd name="T22" fmla="*/ 71 w 1550"/>
                <a:gd name="T23" fmla="*/ 1316 h 3101"/>
                <a:gd name="T24" fmla="*/ 67 w 1550"/>
                <a:gd name="T25" fmla="*/ 1519 h 3101"/>
                <a:gd name="T26" fmla="*/ 942 w 1550"/>
                <a:gd name="T27" fmla="*/ 1532 h 3101"/>
                <a:gd name="T28" fmla="*/ 942 w 1550"/>
                <a:gd name="T29" fmla="*/ 1303 h 3101"/>
                <a:gd name="T30" fmla="*/ 946 w 1550"/>
                <a:gd name="T31" fmla="*/ 1003 h 3101"/>
                <a:gd name="T32" fmla="*/ 71 w 1550"/>
                <a:gd name="T33" fmla="*/ 1045 h 3101"/>
                <a:gd name="T34" fmla="*/ 71 w 1550"/>
                <a:gd name="T35" fmla="*/ 1248 h 3101"/>
                <a:gd name="T36" fmla="*/ 942 w 1550"/>
                <a:gd name="T37" fmla="*/ 1228 h 3101"/>
                <a:gd name="T38" fmla="*/ 946 w 1550"/>
                <a:gd name="T39" fmla="*/ 1003 h 3101"/>
                <a:gd name="T40" fmla="*/ 946 w 1550"/>
                <a:gd name="T41" fmla="*/ 699 h 3101"/>
                <a:gd name="T42" fmla="*/ 71 w 1550"/>
                <a:gd name="T43" fmla="*/ 774 h 3101"/>
                <a:gd name="T44" fmla="*/ 71 w 1550"/>
                <a:gd name="T45" fmla="*/ 977 h 3101"/>
                <a:gd name="T46" fmla="*/ 946 w 1550"/>
                <a:gd name="T47" fmla="*/ 928 h 3101"/>
                <a:gd name="T48" fmla="*/ 946 w 1550"/>
                <a:gd name="T49" fmla="*/ 699 h 3101"/>
                <a:gd name="T50" fmla="*/ 946 w 1550"/>
                <a:gd name="T51" fmla="*/ 399 h 3101"/>
                <a:gd name="T52" fmla="*/ 75 w 1550"/>
                <a:gd name="T53" fmla="*/ 504 h 3101"/>
                <a:gd name="T54" fmla="*/ 75 w 1550"/>
                <a:gd name="T55" fmla="*/ 707 h 3101"/>
                <a:gd name="T56" fmla="*/ 946 w 1550"/>
                <a:gd name="T57" fmla="*/ 622 h 3101"/>
                <a:gd name="T58" fmla="*/ 946 w 1550"/>
                <a:gd name="T59" fmla="*/ 399 h 3101"/>
                <a:gd name="T60" fmla="*/ 950 w 1550"/>
                <a:gd name="T61" fmla="*/ 93 h 3101"/>
                <a:gd name="T62" fmla="*/ 75 w 1550"/>
                <a:gd name="T63" fmla="*/ 229 h 3101"/>
                <a:gd name="T64" fmla="*/ 75 w 1550"/>
                <a:gd name="T65" fmla="*/ 432 h 3101"/>
                <a:gd name="T66" fmla="*/ 946 w 1550"/>
                <a:gd name="T67" fmla="*/ 318 h 3101"/>
                <a:gd name="T68" fmla="*/ 950 w 1550"/>
                <a:gd name="T69" fmla="*/ 93 h 3101"/>
                <a:gd name="T70" fmla="*/ 1034 w 1550"/>
                <a:gd name="T71" fmla="*/ 0 h 3101"/>
                <a:gd name="T72" fmla="*/ 1550 w 1550"/>
                <a:gd name="T73" fmla="*/ 225 h 3101"/>
                <a:gd name="T74" fmla="*/ 1533 w 1550"/>
                <a:gd name="T75" fmla="*/ 2839 h 3101"/>
                <a:gd name="T76" fmla="*/ 1013 w 1550"/>
                <a:gd name="T77" fmla="*/ 3101 h 3101"/>
                <a:gd name="T78" fmla="*/ 0 w 1550"/>
                <a:gd name="T79" fmla="*/ 2903 h 3101"/>
                <a:gd name="T80" fmla="*/ 7 w 1550"/>
                <a:gd name="T81" fmla="*/ 170 h 3101"/>
                <a:gd name="T82" fmla="*/ 1034 w 1550"/>
                <a:gd name="T83" fmla="*/ 0 h 3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0" h="3101">
                  <a:moveTo>
                    <a:pt x="67" y="1862"/>
                  </a:moveTo>
                  <a:lnTo>
                    <a:pt x="67" y="2848"/>
                  </a:lnTo>
                  <a:lnTo>
                    <a:pt x="929" y="3008"/>
                  </a:lnTo>
                  <a:lnTo>
                    <a:pt x="937" y="1909"/>
                  </a:lnTo>
                  <a:lnTo>
                    <a:pt x="67" y="1862"/>
                  </a:lnTo>
                  <a:close/>
                  <a:moveTo>
                    <a:pt x="67" y="1591"/>
                  </a:moveTo>
                  <a:lnTo>
                    <a:pt x="67" y="1790"/>
                  </a:lnTo>
                  <a:lnTo>
                    <a:pt x="937" y="1832"/>
                  </a:lnTo>
                  <a:lnTo>
                    <a:pt x="937" y="1609"/>
                  </a:lnTo>
                  <a:lnTo>
                    <a:pt x="67" y="1591"/>
                  </a:lnTo>
                  <a:close/>
                  <a:moveTo>
                    <a:pt x="942" y="1303"/>
                  </a:moveTo>
                  <a:lnTo>
                    <a:pt x="71" y="1316"/>
                  </a:lnTo>
                  <a:lnTo>
                    <a:pt x="67" y="1519"/>
                  </a:lnTo>
                  <a:lnTo>
                    <a:pt x="942" y="1532"/>
                  </a:lnTo>
                  <a:lnTo>
                    <a:pt x="942" y="1303"/>
                  </a:lnTo>
                  <a:close/>
                  <a:moveTo>
                    <a:pt x="946" y="1003"/>
                  </a:moveTo>
                  <a:lnTo>
                    <a:pt x="71" y="1045"/>
                  </a:lnTo>
                  <a:lnTo>
                    <a:pt x="71" y="1248"/>
                  </a:lnTo>
                  <a:lnTo>
                    <a:pt x="942" y="1228"/>
                  </a:lnTo>
                  <a:lnTo>
                    <a:pt x="946" y="1003"/>
                  </a:lnTo>
                  <a:close/>
                  <a:moveTo>
                    <a:pt x="946" y="699"/>
                  </a:moveTo>
                  <a:lnTo>
                    <a:pt x="71" y="774"/>
                  </a:lnTo>
                  <a:lnTo>
                    <a:pt x="71" y="977"/>
                  </a:lnTo>
                  <a:lnTo>
                    <a:pt x="946" y="928"/>
                  </a:lnTo>
                  <a:lnTo>
                    <a:pt x="946" y="699"/>
                  </a:lnTo>
                  <a:close/>
                  <a:moveTo>
                    <a:pt x="946" y="399"/>
                  </a:moveTo>
                  <a:lnTo>
                    <a:pt x="75" y="504"/>
                  </a:lnTo>
                  <a:lnTo>
                    <a:pt x="75" y="707"/>
                  </a:lnTo>
                  <a:lnTo>
                    <a:pt x="946" y="622"/>
                  </a:lnTo>
                  <a:lnTo>
                    <a:pt x="946" y="399"/>
                  </a:lnTo>
                  <a:close/>
                  <a:moveTo>
                    <a:pt x="950" y="93"/>
                  </a:moveTo>
                  <a:lnTo>
                    <a:pt x="75" y="229"/>
                  </a:lnTo>
                  <a:lnTo>
                    <a:pt x="75" y="432"/>
                  </a:lnTo>
                  <a:lnTo>
                    <a:pt x="946" y="318"/>
                  </a:lnTo>
                  <a:lnTo>
                    <a:pt x="950" y="93"/>
                  </a:lnTo>
                  <a:close/>
                  <a:moveTo>
                    <a:pt x="1034" y="0"/>
                  </a:moveTo>
                  <a:lnTo>
                    <a:pt x="1550" y="225"/>
                  </a:lnTo>
                  <a:lnTo>
                    <a:pt x="1533" y="2839"/>
                  </a:lnTo>
                  <a:lnTo>
                    <a:pt x="1013" y="3101"/>
                  </a:lnTo>
                  <a:lnTo>
                    <a:pt x="0" y="2903"/>
                  </a:lnTo>
                  <a:lnTo>
                    <a:pt x="7" y="170"/>
                  </a:lnTo>
                  <a:lnTo>
                    <a:pt x="1034"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0" name="Freeform 296"/>
            <p:cNvSpPr>
              <a:spLocks/>
            </p:cNvSpPr>
            <p:nvPr/>
          </p:nvSpPr>
          <p:spPr bwMode="auto">
            <a:xfrm>
              <a:off x="-2309" y="3112"/>
              <a:ext cx="1119" cy="603"/>
            </a:xfrm>
            <a:custGeom>
              <a:avLst/>
              <a:gdLst>
                <a:gd name="T0" fmla="*/ 1047 w 2239"/>
                <a:gd name="T1" fmla="*/ 0 h 1206"/>
                <a:gd name="T2" fmla="*/ 2239 w 2239"/>
                <a:gd name="T3" fmla="*/ 603 h 1206"/>
                <a:gd name="T4" fmla="*/ 1047 w 2239"/>
                <a:gd name="T5" fmla="*/ 1206 h 1206"/>
                <a:gd name="T6" fmla="*/ 1047 w 2239"/>
                <a:gd name="T7" fmla="*/ 967 h 1206"/>
                <a:gd name="T8" fmla="*/ 0 w 2239"/>
                <a:gd name="T9" fmla="*/ 967 h 1206"/>
                <a:gd name="T10" fmla="*/ 0 w 2239"/>
                <a:gd name="T11" fmla="*/ 239 h 1206"/>
                <a:gd name="T12" fmla="*/ 1047 w 2239"/>
                <a:gd name="T13" fmla="*/ 239 h 1206"/>
                <a:gd name="T14" fmla="*/ 1047 w 2239"/>
                <a:gd name="T15" fmla="*/ 0 h 1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9" h="1206">
                  <a:moveTo>
                    <a:pt x="1047" y="0"/>
                  </a:moveTo>
                  <a:lnTo>
                    <a:pt x="2239" y="603"/>
                  </a:lnTo>
                  <a:lnTo>
                    <a:pt x="1047" y="1206"/>
                  </a:lnTo>
                  <a:lnTo>
                    <a:pt x="1047" y="967"/>
                  </a:lnTo>
                  <a:lnTo>
                    <a:pt x="0" y="967"/>
                  </a:lnTo>
                  <a:lnTo>
                    <a:pt x="0" y="239"/>
                  </a:lnTo>
                  <a:lnTo>
                    <a:pt x="1047" y="239"/>
                  </a:lnTo>
                  <a:lnTo>
                    <a:pt x="1047"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1" name="Freeform 297"/>
            <p:cNvSpPr>
              <a:spLocks noEditPoints="1"/>
            </p:cNvSpPr>
            <p:nvPr/>
          </p:nvSpPr>
          <p:spPr bwMode="auto">
            <a:xfrm>
              <a:off x="-2335" y="3102"/>
              <a:ext cx="1139" cy="623"/>
            </a:xfrm>
            <a:custGeom>
              <a:avLst/>
              <a:gdLst>
                <a:gd name="T0" fmla="*/ 1072 w 2279"/>
                <a:gd name="T1" fmla="*/ 41 h 1247"/>
                <a:gd name="T2" fmla="*/ 1072 w 2279"/>
                <a:gd name="T3" fmla="*/ 273 h 1247"/>
                <a:gd name="T4" fmla="*/ 25 w 2279"/>
                <a:gd name="T5" fmla="*/ 273 h 1247"/>
                <a:gd name="T6" fmla="*/ 25 w 2279"/>
                <a:gd name="T7" fmla="*/ 975 h 1247"/>
                <a:gd name="T8" fmla="*/ 1072 w 2279"/>
                <a:gd name="T9" fmla="*/ 975 h 1247"/>
                <a:gd name="T10" fmla="*/ 1072 w 2279"/>
                <a:gd name="T11" fmla="*/ 1207 h 1247"/>
                <a:gd name="T12" fmla="*/ 2223 w 2279"/>
                <a:gd name="T13" fmla="*/ 624 h 1247"/>
                <a:gd name="T14" fmla="*/ 1072 w 2279"/>
                <a:gd name="T15" fmla="*/ 41 h 1247"/>
                <a:gd name="T16" fmla="*/ 1047 w 2279"/>
                <a:gd name="T17" fmla="*/ 0 h 1247"/>
                <a:gd name="T18" fmla="*/ 1066 w 2279"/>
                <a:gd name="T19" fmla="*/ 9 h 1247"/>
                <a:gd name="T20" fmla="*/ 2257 w 2279"/>
                <a:gd name="T21" fmla="*/ 612 h 1247"/>
                <a:gd name="T22" fmla="*/ 2279 w 2279"/>
                <a:gd name="T23" fmla="*/ 624 h 1247"/>
                <a:gd name="T24" fmla="*/ 2257 w 2279"/>
                <a:gd name="T25" fmla="*/ 635 h 1247"/>
                <a:gd name="T26" fmla="*/ 1066 w 2279"/>
                <a:gd name="T27" fmla="*/ 1238 h 1247"/>
                <a:gd name="T28" fmla="*/ 1047 w 2279"/>
                <a:gd name="T29" fmla="*/ 1247 h 1247"/>
                <a:gd name="T30" fmla="*/ 1047 w 2279"/>
                <a:gd name="T31" fmla="*/ 1001 h 1247"/>
                <a:gd name="T32" fmla="*/ 0 w 2279"/>
                <a:gd name="T33" fmla="*/ 1001 h 1247"/>
                <a:gd name="T34" fmla="*/ 0 w 2279"/>
                <a:gd name="T35" fmla="*/ 247 h 1247"/>
                <a:gd name="T36" fmla="*/ 1047 w 2279"/>
                <a:gd name="T37" fmla="*/ 247 h 1247"/>
                <a:gd name="T38" fmla="*/ 1047 w 2279"/>
                <a:gd name="T39"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79" h="1247">
                  <a:moveTo>
                    <a:pt x="1072" y="41"/>
                  </a:moveTo>
                  <a:lnTo>
                    <a:pt x="1072" y="273"/>
                  </a:lnTo>
                  <a:lnTo>
                    <a:pt x="25" y="273"/>
                  </a:lnTo>
                  <a:lnTo>
                    <a:pt x="25" y="975"/>
                  </a:lnTo>
                  <a:lnTo>
                    <a:pt x="1072" y="975"/>
                  </a:lnTo>
                  <a:lnTo>
                    <a:pt x="1072" y="1207"/>
                  </a:lnTo>
                  <a:lnTo>
                    <a:pt x="2223" y="624"/>
                  </a:lnTo>
                  <a:lnTo>
                    <a:pt x="1072" y="41"/>
                  </a:lnTo>
                  <a:close/>
                  <a:moveTo>
                    <a:pt x="1047" y="0"/>
                  </a:moveTo>
                  <a:lnTo>
                    <a:pt x="1066" y="9"/>
                  </a:lnTo>
                  <a:lnTo>
                    <a:pt x="2257" y="612"/>
                  </a:lnTo>
                  <a:lnTo>
                    <a:pt x="2279" y="624"/>
                  </a:lnTo>
                  <a:lnTo>
                    <a:pt x="2257" y="635"/>
                  </a:lnTo>
                  <a:lnTo>
                    <a:pt x="1066" y="1238"/>
                  </a:lnTo>
                  <a:lnTo>
                    <a:pt x="1047" y="1247"/>
                  </a:lnTo>
                  <a:lnTo>
                    <a:pt x="1047" y="1001"/>
                  </a:lnTo>
                  <a:lnTo>
                    <a:pt x="0" y="1001"/>
                  </a:lnTo>
                  <a:lnTo>
                    <a:pt x="0" y="247"/>
                  </a:lnTo>
                  <a:lnTo>
                    <a:pt x="1047" y="247"/>
                  </a:lnTo>
                  <a:lnTo>
                    <a:pt x="104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2" name="Freeform 298"/>
            <p:cNvSpPr>
              <a:spLocks noEditPoints="1"/>
            </p:cNvSpPr>
            <p:nvPr/>
          </p:nvSpPr>
          <p:spPr bwMode="auto">
            <a:xfrm>
              <a:off x="-2809" y="2626"/>
              <a:ext cx="775" cy="1551"/>
            </a:xfrm>
            <a:custGeom>
              <a:avLst/>
              <a:gdLst>
                <a:gd name="T0" fmla="*/ 68 w 1550"/>
                <a:gd name="T1" fmla="*/ 1861 h 3101"/>
                <a:gd name="T2" fmla="*/ 68 w 1550"/>
                <a:gd name="T3" fmla="*/ 2848 h 3101"/>
                <a:gd name="T4" fmla="*/ 930 w 1550"/>
                <a:gd name="T5" fmla="*/ 3007 h 3101"/>
                <a:gd name="T6" fmla="*/ 939 w 1550"/>
                <a:gd name="T7" fmla="*/ 1909 h 3101"/>
                <a:gd name="T8" fmla="*/ 68 w 1550"/>
                <a:gd name="T9" fmla="*/ 1861 h 3101"/>
                <a:gd name="T10" fmla="*/ 68 w 1550"/>
                <a:gd name="T11" fmla="*/ 1591 h 3101"/>
                <a:gd name="T12" fmla="*/ 68 w 1550"/>
                <a:gd name="T13" fmla="*/ 1790 h 3101"/>
                <a:gd name="T14" fmla="*/ 939 w 1550"/>
                <a:gd name="T15" fmla="*/ 1832 h 3101"/>
                <a:gd name="T16" fmla="*/ 939 w 1550"/>
                <a:gd name="T17" fmla="*/ 1607 h 3101"/>
                <a:gd name="T18" fmla="*/ 68 w 1550"/>
                <a:gd name="T19" fmla="*/ 1591 h 3101"/>
                <a:gd name="T20" fmla="*/ 942 w 1550"/>
                <a:gd name="T21" fmla="*/ 1303 h 3101"/>
                <a:gd name="T22" fmla="*/ 72 w 1550"/>
                <a:gd name="T23" fmla="*/ 1316 h 3101"/>
                <a:gd name="T24" fmla="*/ 68 w 1550"/>
                <a:gd name="T25" fmla="*/ 1519 h 3101"/>
                <a:gd name="T26" fmla="*/ 942 w 1550"/>
                <a:gd name="T27" fmla="*/ 1532 h 3101"/>
                <a:gd name="T28" fmla="*/ 942 w 1550"/>
                <a:gd name="T29" fmla="*/ 1303 h 3101"/>
                <a:gd name="T30" fmla="*/ 946 w 1550"/>
                <a:gd name="T31" fmla="*/ 1003 h 3101"/>
                <a:gd name="T32" fmla="*/ 72 w 1550"/>
                <a:gd name="T33" fmla="*/ 1045 h 3101"/>
                <a:gd name="T34" fmla="*/ 72 w 1550"/>
                <a:gd name="T35" fmla="*/ 1248 h 3101"/>
                <a:gd name="T36" fmla="*/ 942 w 1550"/>
                <a:gd name="T37" fmla="*/ 1226 h 3101"/>
                <a:gd name="T38" fmla="*/ 946 w 1550"/>
                <a:gd name="T39" fmla="*/ 1003 h 3101"/>
                <a:gd name="T40" fmla="*/ 946 w 1550"/>
                <a:gd name="T41" fmla="*/ 699 h 3101"/>
                <a:gd name="T42" fmla="*/ 72 w 1550"/>
                <a:gd name="T43" fmla="*/ 774 h 3101"/>
                <a:gd name="T44" fmla="*/ 72 w 1550"/>
                <a:gd name="T45" fmla="*/ 977 h 3101"/>
                <a:gd name="T46" fmla="*/ 946 w 1550"/>
                <a:gd name="T47" fmla="*/ 926 h 3101"/>
                <a:gd name="T48" fmla="*/ 946 w 1550"/>
                <a:gd name="T49" fmla="*/ 699 h 3101"/>
                <a:gd name="T50" fmla="*/ 946 w 1550"/>
                <a:gd name="T51" fmla="*/ 399 h 3101"/>
                <a:gd name="T52" fmla="*/ 77 w 1550"/>
                <a:gd name="T53" fmla="*/ 503 h 3101"/>
                <a:gd name="T54" fmla="*/ 77 w 1550"/>
                <a:gd name="T55" fmla="*/ 706 h 3101"/>
                <a:gd name="T56" fmla="*/ 946 w 1550"/>
                <a:gd name="T57" fmla="*/ 622 h 3101"/>
                <a:gd name="T58" fmla="*/ 946 w 1550"/>
                <a:gd name="T59" fmla="*/ 399 h 3101"/>
                <a:gd name="T60" fmla="*/ 951 w 1550"/>
                <a:gd name="T61" fmla="*/ 93 h 3101"/>
                <a:gd name="T62" fmla="*/ 77 w 1550"/>
                <a:gd name="T63" fmla="*/ 229 h 3101"/>
                <a:gd name="T64" fmla="*/ 77 w 1550"/>
                <a:gd name="T65" fmla="*/ 432 h 3101"/>
                <a:gd name="T66" fmla="*/ 946 w 1550"/>
                <a:gd name="T67" fmla="*/ 318 h 3101"/>
                <a:gd name="T68" fmla="*/ 951 w 1550"/>
                <a:gd name="T69" fmla="*/ 93 h 3101"/>
                <a:gd name="T70" fmla="*/ 1036 w 1550"/>
                <a:gd name="T71" fmla="*/ 0 h 3101"/>
                <a:gd name="T72" fmla="*/ 1550 w 1550"/>
                <a:gd name="T73" fmla="*/ 225 h 3101"/>
                <a:gd name="T74" fmla="*/ 1534 w 1550"/>
                <a:gd name="T75" fmla="*/ 2839 h 3101"/>
                <a:gd name="T76" fmla="*/ 1014 w 1550"/>
                <a:gd name="T77" fmla="*/ 3101 h 3101"/>
                <a:gd name="T78" fmla="*/ 0 w 1550"/>
                <a:gd name="T79" fmla="*/ 2903 h 3101"/>
                <a:gd name="T80" fmla="*/ 9 w 1550"/>
                <a:gd name="T81" fmla="*/ 170 h 3101"/>
                <a:gd name="T82" fmla="*/ 1036 w 1550"/>
                <a:gd name="T83" fmla="*/ 0 h 3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0" h="3101">
                  <a:moveTo>
                    <a:pt x="68" y="1861"/>
                  </a:moveTo>
                  <a:lnTo>
                    <a:pt x="68" y="2848"/>
                  </a:lnTo>
                  <a:lnTo>
                    <a:pt x="930" y="3007"/>
                  </a:lnTo>
                  <a:lnTo>
                    <a:pt x="939" y="1909"/>
                  </a:lnTo>
                  <a:lnTo>
                    <a:pt x="68" y="1861"/>
                  </a:lnTo>
                  <a:close/>
                  <a:moveTo>
                    <a:pt x="68" y="1591"/>
                  </a:moveTo>
                  <a:lnTo>
                    <a:pt x="68" y="1790"/>
                  </a:lnTo>
                  <a:lnTo>
                    <a:pt x="939" y="1832"/>
                  </a:lnTo>
                  <a:lnTo>
                    <a:pt x="939" y="1607"/>
                  </a:lnTo>
                  <a:lnTo>
                    <a:pt x="68" y="1591"/>
                  </a:lnTo>
                  <a:close/>
                  <a:moveTo>
                    <a:pt x="942" y="1303"/>
                  </a:moveTo>
                  <a:lnTo>
                    <a:pt x="72" y="1316"/>
                  </a:lnTo>
                  <a:lnTo>
                    <a:pt x="68" y="1519"/>
                  </a:lnTo>
                  <a:lnTo>
                    <a:pt x="942" y="1532"/>
                  </a:lnTo>
                  <a:lnTo>
                    <a:pt x="942" y="1303"/>
                  </a:lnTo>
                  <a:close/>
                  <a:moveTo>
                    <a:pt x="946" y="1003"/>
                  </a:moveTo>
                  <a:lnTo>
                    <a:pt x="72" y="1045"/>
                  </a:lnTo>
                  <a:lnTo>
                    <a:pt x="72" y="1248"/>
                  </a:lnTo>
                  <a:lnTo>
                    <a:pt x="942" y="1226"/>
                  </a:lnTo>
                  <a:lnTo>
                    <a:pt x="946" y="1003"/>
                  </a:lnTo>
                  <a:close/>
                  <a:moveTo>
                    <a:pt x="946" y="699"/>
                  </a:moveTo>
                  <a:lnTo>
                    <a:pt x="72" y="774"/>
                  </a:lnTo>
                  <a:lnTo>
                    <a:pt x="72" y="977"/>
                  </a:lnTo>
                  <a:lnTo>
                    <a:pt x="946" y="926"/>
                  </a:lnTo>
                  <a:lnTo>
                    <a:pt x="946" y="699"/>
                  </a:lnTo>
                  <a:close/>
                  <a:moveTo>
                    <a:pt x="946" y="399"/>
                  </a:moveTo>
                  <a:lnTo>
                    <a:pt x="77" y="503"/>
                  </a:lnTo>
                  <a:lnTo>
                    <a:pt x="77" y="706"/>
                  </a:lnTo>
                  <a:lnTo>
                    <a:pt x="946" y="622"/>
                  </a:lnTo>
                  <a:lnTo>
                    <a:pt x="946" y="399"/>
                  </a:lnTo>
                  <a:close/>
                  <a:moveTo>
                    <a:pt x="951" y="93"/>
                  </a:moveTo>
                  <a:lnTo>
                    <a:pt x="77" y="229"/>
                  </a:lnTo>
                  <a:lnTo>
                    <a:pt x="77" y="432"/>
                  </a:lnTo>
                  <a:lnTo>
                    <a:pt x="946" y="318"/>
                  </a:lnTo>
                  <a:lnTo>
                    <a:pt x="951" y="93"/>
                  </a:lnTo>
                  <a:close/>
                  <a:moveTo>
                    <a:pt x="1036" y="0"/>
                  </a:moveTo>
                  <a:lnTo>
                    <a:pt x="1550" y="225"/>
                  </a:lnTo>
                  <a:lnTo>
                    <a:pt x="1534" y="2839"/>
                  </a:lnTo>
                  <a:lnTo>
                    <a:pt x="1014" y="3101"/>
                  </a:lnTo>
                  <a:lnTo>
                    <a:pt x="0" y="2903"/>
                  </a:lnTo>
                  <a:lnTo>
                    <a:pt x="9" y="170"/>
                  </a:lnTo>
                  <a:lnTo>
                    <a:pt x="1036"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4" name="Freeform 651"/>
          <p:cNvSpPr>
            <a:spLocks noChangeAspect="1" noEditPoints="1"/>
          </p:cNvSpPr>
          <p:nvPr/>
        </p:nvSpPr>
        <p:spPr bwMode="auto">
          <a:xfrm>
            <a:off x="3564347" y="5036694"/>
            <a:ext cx="371117" cy="780256"/>
          </a:xfrm>
          <a:custGeom>
            <a:avLst/>
            <a:gdLst>
              <a:gd name="T0" fmla="*/ 190 w 190"/>
              <a:gd name="T1" fmla="*/ 96 h 400"/>
              <a:gd name="T2" fmla="*/ 179 w 190"/>
              <a:gd name="T3" fmla="*/ 79 h 400"/>
              <a:gd name="T4" fmla="*/ 185 w 190"/>
              <a:gd name="T5" fmla="*/ 66 h 400"/>
              <a:gd name="T6" fmla="*/ 166 w 190"/>
              <a:gd name="T7" fmla="*/ 48 h 400"/>
              <a:gd name="T8" fmla="*/ 168 w 190"/>
              <a:gd name="T9" fmla="*/ 41 h 400"/>
              <a:gd name="T10" fmla="*/ 150 w 190"/>
              <a:gd name="T11" fmla="*/ 23 h 400"/>
              <a:gd name="T12" fmla="*/ 143 w 190"/>
              <a:gd name="T13" fmla="*/ 24 h 400"/>
              <a:gd name="T14" fmla="*/ 125 w 190"/>
              <a:gd name="T15" fmla="*/ 6 h 400"/>
              <a:gd name="T16" fmla="*/ 112 w 190"/>
              <a:gd name="T17" fmla="*/ 11 h 400"/>
              <a:gd name="T18" fmla="*/ 95 w 190"/>
              <a:gd name="T19" fmla="*/ 0 h 400"/>
              <a:gd name="T20" fmla="*/ 78 w 190"/>
              <a:gd name="T21" fmla="*/ 11 h 400"/>
              <a:gd name="T22" fmla="*/ 65 w 190"/>
              <a:gd name="T23" fmla="*/ 6 h 400"/>
              <a:gd name="T24" fmla="*/ 47 w 190"/>
              <a:gd name="T25" fmla="*/ 24 h 400"/>
              <a:gd name="T26" fmla="*/ 40 w 190"/>
              <a:gd name="T27" fmla="*/ 23 h 400"/>
              <a:gd name="T28" fmla="*/ 22 w 190"/>
              <a:gd name="T29" fmla="*/ 41 h 400"/>
              <a:gd name="T30" fmla="*/ 24 w 190"/>
              <a:gd name="T31" fmla="*/ 48 h 400"/>
              <a:gd name="T32" fmla="*/ 5 w 190"/>
              <a:gd name="T33" fmla="*/ 66 h 400"/>
              <a:gd name="T34" fmla="*/ 11 w 190"/>
              <a:gd name="T35" fmla="*/ 79 h 400"/>
              <a:gd name="T36" fmla="*/ 0 w 190"/>
              <a:gd name="T37" fmla="*/ 96 h 400"/>
              <a:gd name="T38" fmla="*/ 0 w 190"/>
              <a:gd name="T39" fmla="*/ 96 h 400"/>
              <a:gd name="T40" fmla="*/ 0 w 190"/>
              <a:gd name="T41" fmla="*/ 96 h 400"/>
              <a:gd name="T42" fmla="*/ 0 w 190"/>
              <a:gd name="T43" fmla="*/ 96 h 400"/>
              <a:gd name="T44" fmla="*/ 0 w 190"/>
              <a:gd name="T45" fmla="*/ 96 h 400"/>
              <a:gd name="T46" fmla="*/ 11 w 190"/>
              <a:gd name="T47" fmla="*/ 112 h 400"/>
              <a:gd name="T48" fmla="*/ 5 w 190"/>
              <a:gd name="T49" fmla="*/ 125 h 400"/>
              <a:gd name="T50" fmla="*/ 24 w 190"/>
              <a:gd name="T51" fmla="*/ 143 h 400"/>
              <a:gd name="T52" fmla="*/ 22 w 190"/>
              <a:gd name="T53" fmla="*/ 150 h 400"/>
              <a:gd name="T54" fmla="*/ 40 w 190"/>
              <a:gd name="T55" fmla="*/ 168 h 400"/>
              <a:gd name="T56" fmla="*/ 47 w 190"/>
              <a:gd name="T57" fmla="*/ 167 h 400"/>
              <a:gd name="T58" fmla="*/ 60 w 190"/>
              <a:gd name="T59" fmla="*/ 184 h 400"/>
              <a:gd name="T60" fmla="*/ 14 w 190"/>
              <a:gd name="T61" fmla="*/ 389 h 400"/>
              <a:gd name="T62" fmla="*/ 45 w 190"/>
              <a:gd name="T63" fmla="*/ 368 h 400"/>
              <a:gd name="T64" fmla="*/ 65 w 190"/>
              <a:gd name="T65" fmla="*/ 400 h 400"/>
              <a:gd name="T66" fmla="*/ 95 w 190"/>
              <a:gd name="T67" fmla="*/ 266 h 400"/>
              <a:gd name="T68" fmla="*/ 125 w 190"/>
              <a:gd name="T69" fmla="*/ 400 h 400"/>
              <a:gd name="T70" fmla="*/ 145 w 190"/>
              <a:gd name="T71" fmla="*/ 368 h 400"/>
              <a:gd name="T72" fmla="*/ 176 w 190"/>
              <a:gd name="T73" fmla="*/ 389 h 400"/>
              <a:gd name="T74" fmla="*/ 130 w 190"/>
              <a:gd name="T75" fmla="*/ 184 h 400"/>
              <a:gd name="T76" fmla="*/ 143 w 190"/>
              <a:gd name="T77" fmla="*/ 167 h 400"/>
              <a:gd name="T78" fmla="*/ 150 w 190"/>
              <a:gd name="T79" fmla="*/ 168 h 400"/>
              <a:gd name="T80" fmla="*/ 168 w 190"/>
              <a:gd name="T81" fmla="*/ 150 h 400"/>
              <a:gd name="T82" fmla="*/ 166 w 190"/>
              <a:gd name="T83" fmla="*/ 143 h 400"/>
              <a:gd name="T84" fmla="*/ 185 w 190"/>
              <a:gd name="T85" fmla="*/ 125 h 400"/>
              <a:gd name="T86" fmla="*/ 179 w 190"/>
              <a:gd name="T87" fmla="*/ 112 h 400"/>
              <a:gd name="T88" fmla="*/ 190 w 190"/>
              <a:gd name="T89" fmla="*/ 96 h 400"/>
              <a:gd name="T90" fmla="*/ 95 w 190"/>
              <a:gd name="T91" fmla="*/ 155 h 400"/>
              <a:gd name="T92" fmla="*/ 36 w 190"/>
              <a:gd name="T93" fmla="*/ 96 h 400"/>
              <a:gd name="T94" fmla="*/ 95 w 190"/>
              <a:gd name="T95" fmla="*/ 36 h 400"/>
              <a:gd name="T96" fmla="*/ 154 w 190"/>
              <a:gd name="T97" fmla="*/ 96 h 400"/>
              <a:gd name="T98" fmla="*/ 95 w 190"/>
              <a:gd name="T99" fmla="*/ 15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 h="400">
                <a:moveTo>
                  <a:pt x="190" y="96"/>
                </a:moveTo>
                <a:cubicBezTo>
                  <a:pt x="190" y="88"/>
                  <a:pt x="186" y="82"/>
                  <a:pt x="179" y="79"/>
                </a:cubicBezTo>
                <a:cubicBezTo>
                  <a:pt x="183" y="75"/>
                  <a:pt x="185" y="71"/>
                  <a:pt x="185" y="66"/>
                </a:cubicBezTo>
                <a:cubicBezTo>
                  <a:pt x="185" y="56"/>
                  <a:pt x="176" y="48"/>
                  <a:pt x="166" y="48"/>
                </a:cubicBezTo>
                <a:cubicBezTo>
                  <a:pt x="167" y="46"/>
                  <a:pt x="168" y="43"/>
                  <a:pt x="168" y="41"/>
                </a:cubicBezTo>
                <a:cubicBezTo>
                  <a:pt x="168" y="31"/>
                  <a:pt x="160" y="23"/>
                  <a:pt x="150" y="23"/>
                </a:cubicBezTo>
                <a:cubicBezTo>
                  <a:pt x="147" y="23"/>
                  <a:pt x="145" y="23"/>
                  <a:pt x="143" y="24"/>
                </a:cubicBezTo>
                <a:cubicBezTo>
                  <a:pt x="143" y="14"/>
                  <a:pt x="135" y="6"/>
                  <a:pt x="125" y="6"/>
                </a:cubicBezTo>
                <a:cubicBezTo>
                  <a:pt x="120" y="6"/>
                  <a:pt x="115" y="8"/>
                  <a:pt x="112" y="11"/>
                </a:cubicBezTo>
                <a:cubicBezTo>
                  <a:pt x="109" y="5"/>
                  <a:pt x="103" y="0"/>
                  <a:pt x="95" y="0"/>
                </a:cubicBezTo>
                <a:cubicBezTo>
                  <a:pt x="87" y="0"/>
                  <a:pt x="81" y="5"/>
                  <a:pt x="78" y="11"/>
                </a:cubicBezTo>
                <a:cubicBezTo>
                  <a:pt x="75" y="8"/>
                  <a:pt x="70" y="6"/>
                  <a:pt x="65" y="6"/>
                </a:cubicBezTo>
                <a:cubicBezTo>
                  <a:pt x="55" y="6"/>
                  <a:pt x="47" y="14"/>
                  <a:pt x="47" y="24"/>
                </a:cubicBezTo>
                <a:cubicBezTo>
                  <a:pt x="45" y="23"/>
                  <a:pt x="43" y="23"/>
                  <a:pt x="40" y="23"/>
                </a:cubicBezTo>
                <a:cubicBezTo>
                  <a:pt x="30" y="23"/>
                  <a:pt x="22" y="31"/>
                  <a:pt x="22" y="41"/>
                </a:cubicBezTo>
                <a:cubicBezTo>
                  <a:pt x="22" y="43"/>
                  <a:pt x="23" y="46"/>
                  <a:pt x="24" y="48"/>
                </a:cubicBezTo>
                <a:cubicBezTo>
                  <a:pt x="14" y="48"/>
                  <a:pt x="5" y="56"/>
                  <a:pt x="5" y="66"/>
                </a:cubicBezTo>
                <a:cubicBezTo>
                  <a:pt x="5" y="71"/>
                  <a:pt x="7" y="75"/>
                  <a:pt x="11" y="79"/>
                </a:cubicBezTo>
                <a:cubicBezTo>
                  <a:pt x="4" y="82"/>
                  <a:pt x="0" y="88"/>
                  <a:pt x="0" y="96"/>
                </a:cubicBezTo>
                <a:cubicBezTo>
                  <a:pt x="0" y="96"/>
                  <a:pt x="0" y="96"/>
                  <a:pt x="0" y="96"/>
                </a:cubicBezTo>
                <a:cubicBezTo>
                  <a:pt x="0" y="96"/>
                  <a:pt x="0" y="96"/>
                  <a:pt x="0" y="96"/>
                </a:cubicBezTo>
                <a:cubicBezTo>
                  <a:pt x="0" y="96"/>
                  <a:pt x="0" y="96"/>
                  <a:pt x="0" y="96"/>
                </a:cubicBezTo>
                <a:cubicBezTo>
                  <a:pt x="0" y="96"/>
                  <a:pt x="0" y="96"/>
                  <a:pt x="0" y="96"/>
                </a:cubicBezTo>
                <a:cubicBezTo>
                  <a:pt x="0" y="103"/>
                  <a:pt x="4" y="110"/>
                  <a:pt x="11" y="112"/>
                </a:cubicBezTo>
                <a:cubicBezTo>
                  <a:pt x="7" y="116"/>
                  <a:pt x="5" y="120"/>
                  <a:pt x="5" y="125"/>
                </a:cubicBezTo>
                <a:cubicBezTo>
                  <a:pt x="5" y="135"/>
                  <a:pt x="14" y="143"/>
                  <a:pt x="24" y="143"/>
                </a:cubicBezTo>
                <a:cubicBezTo>
                  <a:pt x="23" y="145"/>
                  <a:pt x="22" y="148"/>
                  <a:pt x="22" y="150"/>
                </a:cubicBezTo>
                <a:cubicBezTo>
                  <a:pt x="22" y="160"/>
                  <a:pt x="30" y="168"/>
                  <a:pt x="40" y="168"/>
                </a:cubicBezTo>
                <a:cubicBezTo>
                  <a:pt x="43" y="168"/>
                  <a:pt x="45" y="168"/>
                  <a:pt x="47" y="167"/>
                </a:cubicBezTo>
                <a:cubicBezTo>
                  <a:pt x="47" y="175"/>
                  <a:pt x="53" y="182"/>
                  <a:pt x="60" y="184"/>
                </a:cubicBezTo>
                <a:cubicBezTo>
                  <a:pt x="14" y="389"/>
                  <a:pt x="14" y="389"/>
                  <a:pt x="14" y="389"/>
                </a:cubicBezTo>
                <a:cubicBezTo>
                  <a:pt x="45" y="368"/>
                  <a:pt x="45" y="368"/>
                  <a:pt x="45" y="368"/>
                </a:cubicBezTo>
                <a:cubicBezTo>
                  <a:pt x="65" y="400"/>
                  <a:pt x="65" y="400"/>
                  <a:pt x="65" y="400"/>
                </a:cubicBezTo>
                <a:cubicBezTo>
                  <a:pt x="95" y="266"/>
                  <a:pt x="95" y="266"/>
                  <a:pt x="95" y="266"/>
                </a:cubicBezTo>
                <a:cubicBezTo>
                  <a:pt x="125" y="400"/>
                  <a:pt x="125" y="400"/>
                  <a:pt x="125" y="400"/>
                </a:cubicBezTo>
                <a:cubicBezTo>
                  <a:pt x="145" y="368"/>
                  <a:pt x="145" y="368"/>
                  <a:pt x="145" y="368"/>
                </a:cubicBezTo>
                <a:cubicBezTo>
                  <a:pt x="176" y="389"/>
                  <a:pt x="176" y="389"/>
                  <a:pt x="176" y="389"/>
                </a:cubicBezTo>
                <a:cubicBezTo>
                  <a:pt x="130" y="184"/>
                  <a:pt x="130" y="184"/>
                  <a:pt x="130" y="184"/>
                </a:cubicBezTo>
                <a:cubicBezTo>
                  <a:pt x="137" y="182"/>
                  <a:pt x="143" y="175"/>
                  <a:pt x="143" y="167"/>
                </a:cubicBezTo>
                <a:cubicBezTo>
                  <a:pt x="145" y="168"/>
                  <a:pt x="147" y="168"/>
                  <a:pt x="150" y="168"/>
                </a:cubicBezTo>
                <a:cubicBezTo>
                  <a:pt x="160" y="168"/>
                  <a:pt x="168" y="160"/>
                  <a:pt x="168" y="150"/>
                </a:cubicBezTo>
                <a:cubicBezTo>
                  <a:pt x="168" y="148"/>
                  <a:pt x="167" y="145"/>
                  <a:pt x="166" y="143"/>
                </a:cubicBezTo>
                <a:cubicBezTo>
                  <a:pt x="176" y="143"/>
                  <a:pt x="185" y="135"/>
                  <a:pt x="185" y="125"/>
                </a:cubicBezTo>
                <a:cubicBezTo>
                  <a:pt x="185" y="120"/>
                  <a:pt x="183" y="116"/>
                  <a:pt x="179" y="112"/>
                </a:cubicBezTo>
                <a:cubicBezTo>
                  <a:pt x="186" y="110"/>
                  <a:pt x="190" y="103"/>
                  <a:pt x="190" y="96"/>
                </a:cubicBezTo>
                <a:close/>
                <a:moveTo>
                  <a:pt x="95" y="155"/>
                </a:moveTo>
                <a:cubicBezTo>
                  <a:pt x="62" y="155"/>
                  <a:pt x="36" y="128"/>
                  <a:pt x="36" y="96"/>
                </a:cubicBezTo>
                <a:cubicBezTo>
                  <a:pt x="36" y="63"/>
                  <a:pt x="62" y="36"/>
                  <a:pt x="95" y="36"/>
                </a:cubicBezTo>
                <a:cubicBezTo>
                  <a:pt x="128" y="36"/>
                  <a:pt x="154" y="63"/>
                  <a:pt x="154" y="96"/>
                </a:cubicBezTo>
                <a:cubicBezTo>
                  <a:pt x="154" y="128"/>
                  <a:pt x="128" y="155"/>
                  <a:pt x="95" y="155"/>
                </a:cubicBezTo>
                <a:close/>
              </a:path>
            </a:pathLst>
          </a:custGeom>
          <a:solidFill>
            <a:schemeClr val="tx1">
              <a:lumMod val="50000"/>
              <a:lumOff val="50000"/>
            </a:schemeClr>
          </a:solidFill>
          <a:ln>
            <a:noFill/>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119" name="Title 2"/>
          <p:cNvSpPr txBox="1">
            <a:spLocks/>
          </p:cNvSpPr>
          <p:nvPr/>
        </p:nvSpPr>
        <p:spPr>
          <a:xfrm>
            <a:off x="261939" y="292082"/>
            <a:ext cx="11375536" cy="932563"/>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02" normalizeH="0" baseline="0" noProof="0" dirty="0" smtClean="0">
                <a:ln w="3175">
                  <a:noFill/>
                </a:ln>
                <a:solidFill>
                  <a:schemeClr val="tx1"/>
                </a:solidFill>
                <a:effectLst/>
                <a:uLnTx/>
                <a:uFillTx/>
                <a:latin typeface="Segoe UI Light"/>
                <a:ea typeface="+mn-ea"/>
                <a:cs typeface="Arial" charset="0"/>
              </a:rPr>
              <a:t>Server virtualization</a:t>
            </a:r>
            <a:endParaRPr kumimoji="0" lang="en-US" sz="5400" b="0" i="0" u="none" strike="noStrike" kern="1200" cap="none" spc="-102" normalizeH="0" baseline="0" noProof="0" dirty="0">
              <a:ln w="3175">
                <a:noFill/>
              </a:ln>
              <a:solidFill>
                <a:schemeClr val="tx1"/>
              </a:solidFill>
              <a:effectLst/>
              <a:uLnTx/>
              <a:uFillTx/>
              <a:latin typeface="Segoe UI Light"/>
              <a:ea typeface="+mn-ea"/>
              <a:cs typeface="Arial" charset="0"/>
            </a:endParaRPr>
          </a:p>
        </p:txBody>
      </p:sp>
      <p:sp>
        <p:nvSpPr>
          <p:cNvPr id="120" name="Freeform 5"/>
          <p:cNvSpPr>
            <a:spLocks noEditPoints="1"/>
          </p:cNvSpPr>
          <p:nvPr/>
        </p:nvSpPr>
        <p:spPr bwMode="auto">
          <a:xfrm>
            <a:off x="6530387" y="5003829"/>
            <a:ext cx="397365" cy="662454"/>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rgbClr val="A8A8A8"/>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Freeform 58"/>
          <p:cNvSpPr>
            <a:spLocks noEditPoints="1"/>
          </p:cNvSpPr>
          <p:nvPr/>
        </p:nvSpPr>
        <p:spPr bwMode="black">
          <a:xfrm>
            <a:off x="9380537" y="5015861"/>
            <a:ext cx="533483" cy="559961"/>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A8A8A8"/>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47" name="Rectangle 46"/>
          <p:cNvSpPr/>
          <p:nvPr/>
        </p:nvSpPr>
        <p:spPr bwMode="auto">
          <a:xfrm>
            <a:off x="0" y="6427839"/>
            <a:ext cx="12436475" cy="56668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200473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238"/>
                                        </p:tgtEl>
                                        <p:attrNameLst>
                                          <p:attrName>style.visibility</p:attrName>
                                        </p:attrNameLst>
                                      </p:cBhvr>
                                      <p:to>
                                        <p:strVal val="visible"/>
                                      </p:to>
                                    </p:set>
                                    <p:anim calcmode="lin" valueType="num">
                                      <p:cBhvr additive="base">
                                        <p:cTn id="11" dur="500" fill="hold"/>
                                        <p:tgtEl>
                                          <p:spTgt spid="238"/>
                                        </p:tgtEl>
                                        <p:attrNameLst>
                                          <p:attrName>ppt_x</p:attrName>
                                        </p:attrNameLst>
                                      </p:cBhvr>
                                      <p:tavLst>
                                        <p:tav tm="0">
                                          <p:val>
                                            <p:strVal val="#ppt_x"/>
                                          </p:val>
                                        </p:tav>
                                        <p:tav tm="100000">
                                          <p:val>
                                            <p:strVal val="#ppt_x"/>
                                          </p:val>
                                        </p:tav>
                                      </p:tavLst>
                                    </p:anim>
                                    <p:anim calcmode="lin" valueType="num">
                                      <p:cBhvr additive="base">
                                        <p:cTn id="12" dur="500" fill="hold"/>
                                        <p:tgtEl>
                                          <p:spTgt spid="23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750"/>
                            </p:stCondLst>
                            <p:childTnLst>
                              <p:par>
                                <p:cTn id="18" presetID="2" presetClass="entr" presetSubtype="8" decel="10000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000" fill="hold"/>
                                        <p:tgtEl>
                                          <p:spTgt spid="16"/>
                                        </p:tgtEl>
                                        <p:attrNameLst>
                                          <p:attrName>ppt_x</p:attrName>
                                        </p:attrNameLst>
                                      </p:cBhvr>
                                      <p:tavLst>
                                        <p:tav tm="0">
                                          <p:val>
                                            <p:strVal val="0-#ppt_w/2"/>
                                          </p:val>
                                        </p:tav>
                                        <p:tav tm="100000">
                                          <p:val>
                                            <p:strVal val="#ppt_x"/>
                                          </p:val>
                                        </p:tav>
                                      </p:tavLst>
                                    </p:anim>
                                    <p:anim calcmode="lin" valueType="num">
                                      <p:cBhvr additive="base">
                                        <p:cTn id="21" dur="10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0-#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4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fill="hold"/>
                                        <p:tgtEl>
                                          <p:spTgt spid="3"/>
                                        </p:tgtEl>
                                        <p:attrNameLst>
                                          <p:attrName>ppt_x</p:attrName>
                                        </p:attrNameLst>
                                      </p:cBhvr>
                                      <p:tavLst>
                                        <p:tav tm="0">
                                          <p:val>
                                            <p:strVal val="0-#ppt_w/2"/>
                                          </p:val>
                                        </p:tav>
                                        <p:tav tm="100000">
                                          <p:val>
                                            <p:strVal val="#ppt_x"/>
                                          </p:val>
                                        </p:tav>
                                      </p:tavLst>
                                    </p:anim>
                                    <p:anim calcmode="lin" valueType="num">
                                      <p:cBhvr additive="base">
                                        <p:cTn id="29" dur="10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8" decel="100000" fill="hold" nodeType="withEffect">
                                  <p:stCondLst>
                                    <p:cond delay="10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900" fill="hold"/>
                                        <p:tgtEl>
                                          <p:spTgt spid="14"/>
                                        </p:tgtEl>
                                        <p:attrNameLst>
                                          <p:attrName>ppt_x</p:attrName>
                                        </p:attrNameLst>
                                      </p:cBhvr>
                                      <p:tavLst>
                                        <p:tav tm="0">
                                          <p:val>
                                            <p:strVal val="0-#ppt_w/2"/>
                                          </p:val>
                                        </p:tav>
                                        <p:tav tm="100000">
                                          <p:val>
                                            <p:strVal val="#ppt_x"/>
                                          </p:val>
                                        </p:tav>
                                      </p:tavLst>
                                    </p:anim>
                                    <p:anim calcmode="lin" valueType="num">
                                      <p:cBhvr additive="base">
                                        <p:cTn id="33" dur="900" fill="hold"/>
                                        <p:tgtEl>
                                          <p:spTgt spid="14"/>
                                        </p:tgtEl>
                                        <p:attrNameLst>
                                          <p:attrName>ppt_y</p:attrName>
                                        </p:attrNameLst>
                                      </p:cBhvr>
                                      <p:tavLst>
                                        <p:tav tm="0">
                                          <p:val>
                                            <p:strVal val="#ppt_y"/>
                                          </p:val>
                                        </p:tav>
                                        <p:tav tm="100000">
                                          <p:val>
                                            <p:strVal val="#ppt_y"/>
                                          </p:val>
                                        </p:tav>
                                      </p:tavLst>
                                    </p:anim>
                                  </p:childTnLst>
                                </p:cTn>
                              </p:par>
                              <p:par>
                                <p:cTn id="34" presetID="2" presetClass="entr" presetSubtype="4" decel="100000" fill="hold" nodeType="withEffect">
                                  <p:stCondLst>
                                    <p:cond delay="100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fill="hold"/>
                                        <p:tgtEl>
                                          <p:spTgt spid="10"/>
                                        </p:tgtEl>
                                        <p:attrNameLst>
                                          <p:attrName>ppt_x</p:attrName>
                                        </p:attrNameLst>
                                      </p:cBhvr>
                                      <p:tavLst>
                                        <p:tav tm="0">
                                          <p:val>
                                            <p:strVal val="#ppt_x"/>
                                          </p:val>
                                        </p:tav>
                                        <p:tav tm="100000">
                                          <p:val>
                                            <p:strVal val="#ppt_x"/>
                                          </p:val>
                                        </p:tav>
                                      </p:tavLst>
                                    </p:anim>
                                    <p:anim calcmode="lin" valueType="num">
                                      <p:cBhvr additive="base">
                                        <p:cTn id="37" dur="100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4" decel="100000" fill="hold" nodeType="withEffect">
                                  <p:stCondLst>
                                    <p:cond delay="110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ppt_x"/>
                                          </p:val>
                                        </p:tav>
                                        <p:tav tm="100000">
                                          <p:val>
                                            <p:strVal val="#ppt_x"/>
                                          </p:val>
                                        </p:tav>
                                      </p:tavLst>
                                    </p:anim>
                                    <p:anim calcmode="lin" valueType="num">
                                      <p:cBhvr additive="base">
                                        <p:cTn id="41" dur="10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decel="100000" fill="hold" nodeType="withEffect">
                                  <p:stCondLst>
                                    <p:cond delay="12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000" fill="hold"/>
                                        <p:tgtEl>
                                          <p:spTgt spid="12"/>
                                        </p:tgtEl>
                                        <p:attrNameLst>
                                          <p:attrName>ppt_x</p:attrName>
                                        </p:attrNameLst>
                                      </p:cBhvr>
                                      <p:tavLst>
                                        <p:tav tm="0">
                                          <p:val>
                                            <p:strVal val="#ppt_x"/>
                                          </p:val>
                                        </p:tav>
                                        <p:tav tm="100000">
                                          <p:val>
                                            <p:strVal val="#ppt_x"/>
                                          </p:val>
                                        </p:tav>
                                      </p:tavLst>
                                    </p:anim>
                                    <p:anim calcmode="lin" valueType="num">
                                      <p:cBhvr additive="base">
                                        <p:cTn id="4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3" presetClass="path" presetSubtype="0" decel="100000" fill="hold" nodeType="clickEffect">
                                  <p:stCondLst>
                                    <p:cond delay="0"/>
                                  </p:stCondLst>
                                  <p:childTnLst>
                                    <p:animMotion origin="layout" path="M 6.25E-7 4.81481E-6 L 0.6832 4.81481E-6 " pathEditMode="relative" rAng="0" ptsTypes="AA">
                                      <p:cBhvr>
                                        <p:cTn id="49" dur="900" fill="hold"/>
                                        <p:tgtEl>
                                          <p:spTgt spid="14"/>
                                        </p:tgtEl>
                                        <p:attrNameLst>
                                          <p:attrName>ppt_x</p:attrName>
                                          <p:attrName>ppt_y</p:attrName>
                                        </p:attrNameLst>
                                      </p:cBhvr>
                                      <p:rCtr x="34154" y="0"/>
                                    </p:animMotion>
                                  </p:childTnLst>
                                </p:cTn>
                              </p:par>
                              <p:par>
                                <p:cTn id="50" presetID="64" presetClass="path" presetSubtype="0" decel="100000" fill="hold" nodeType="withEffect">
                                  <p:stCondLst>
                                    <p:cond delay="250"/>
                                  </p:stCondLst>
                                  <p:childTnLst>
                                    <p:animMotion origin="layout" path="M -2.29167E-6 -2.59259E-6 L -2.29167E-6 -0.34629 " pathEditMode="relative" rAng="0" ptsTypes="AA">
                                      <p:cBhvr>
                                        <p:cTn id="51" dur="650" fill="hold"/>
                                        <p:tgtEl>
                                          <p:spTgt spid="10"/>
                                        </p:tgtEl>
                                        <p:attrNameLst>
                                          <p:attrName>ppt_x</p:attrName>
                                          <p:attrName>ppt_y</p:attrName>
                                        </p:attrNameLst>
                                      </p:cBhvr>
                                      <p:rCtr x="0" y="-17315"/>
                                    </p:animMotion>
                                  </p:childTnLst>
                                </p:cTn>
                              </p:par>
                              <p:par>
                                <p:cTn id="52" presetID="2" presetClass="entr" presetSubtype="4" decel="100000" fill="hold" grpId="0" nodeType="withEffect">
                                  <p:stCondLst>
                                    <p:cond delay="25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650" fill="hold"/>
                                        <p:tgtEl>
                                          <p:spTgt spid="44"/>
                                        </p:tgtEl>
                                        <p:attrNameLst>
                                          <p:attrName>ppt_x</p:attrName>
                                        </p:attrNameLst>
                                      </p:cBhvr>
                                      <p:tavLst>
                                        <p:tav tm="0">
                                          <p:val>
                                            <p:strVal val="#ppt_x"/>
                                          </p:val>
                                        </p:tav>
                                        <p:tav tm="100000">
                                          <p:val>
                                            <p:strVal val="#ppt_x"/>
                                          </p:val>
                                        </p:tav>
                                      </p:tavLst>
                                    </p:anim>
                                    <p:anim calcmode="lin" valueType="num">
                                      <p:cBhvr additive="base">
                                        <p:cTn id="55" dur="650" fill="hold"/>
                                        <p:tgtEl>
                                          <p:spTgt spid="44"/>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500"/>
                                  </p:stCondLst>
                                  <p:childTnLst>
                                    <p:set>
                                      <p:cBhvr>
                                        <p:cTn id="57" dur="1" fill="hold">
                                          <p:stCondLst>
                                            <p:cond delay="0"/>
                                          </p:stCondLst>
                                        </p:cTn>
                                        <p:tgtEl>
                                          <p:spTgt spid="67"/>
                                        </p:tgtEl>
                                        <p:attrNameLst>
                                          <p:attrName>style.visibility</p:attrName>
                                        </p:attrNameLst>
                                      </p:cBhvr>
                                      <p:to>
                                        <p:strVal val="visible"/>
                                      </p:to>
                                    </p:set>
                                    <p:anim calcmode="lin" valueType="num">
                                      <p:cBhvr additive="base">
                                        <p:cTn id="58" dur="650" fill="hold"/>
                                        <p:tgtEl>
                                          <p:spTgt spid="67"/>
                                        </p:tgtEl>
                                        <p:attrNameLst>
                                          <p:attrName>ppt_x</p:attrName>
                                        </p:attrNameLst>
                                      </p:cBhvr>
                                      <p:tavLst>
                                        <p:tav tm="0">
                                          <p:val>
                                            <p:strVal val="#ppt_x"/>
                                          </p:val>
                                        </p:tav>
                                        <p:tav tm="100000">
                                          <p:val>
                                            <p:strVal val="#ppt_x"/>
                                          </p:val>
                                        </p:tav>
                                      </p:tavLst>
                                    </p:anim>
                                    <p:anim calcmode="lin" valueType="num">
                                      <p:cBhvr additive="base">
                                        <p:cTn id="59" dur="65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64" presetClass="path" presetSubtype="0" decel="100000" fill="hold" nodeType="clickEffect">
                                  <p:stCondLst>
                                    <p:cond delay="0"/>
                                  </p:stCondLst>
                                  <p:childTnLst>
                                    <p:animMotion origin="layout" path="M 4.58333E-6 -1.11111E-6 L 4.58333E-6 -0.34606 " pathEditMode="relative" rAng="0" ptsTypes="AA">
                                      <p:cBhvr>
                                        <p:cTn id="63" dur="650" fill="hold"/>
                                        <p:tgtEl>
                                          <p:spTgt spid="11"/>
                                        </p:tgtEl>
                                        <p:attrNameLst>
                                          <p:attrName>ppt_x</p:attrName>
                                          <p:attrName>ppt_y</p:attrName>
                                        </p:attrNameLst>
                                      </p:cBhvr>
                                      <p:rCtr x="0" y="-17315"/>
                                    </p:animMotion>
                                  </p:childTnLst>
                                </p:cTn>
                              </p:par>
                              <p:par>
                                <p:cTn id="64" presetID="2" presetClass="entr" presetSubtype="4" decel="100000" fill="hold" grpId="0" nodeType="withEffect">
                                  <p:stCondLst>
                                    <p:cond delay="250"/>
                                  </p:stCondLst>
                                  <p:childTnLst>
                                    <p:set>
                                      <p:cBhvr>
                                        <p:cTn id="65" dur="1" fill="hold">
                                          <p:stCondLst>
                                            <p:cond delay="0"/>
                                          </p:stCondLst>
                                        </p:cTn>
                                        <p:tgtEl>
                                          <p:spTgt spid="68"/>
                                        </p:tgtEl>
                                        <p:attrNameLst>
                                          <p:attrName>style.visibility</p:attrName>
                                        </p:attrNameLst>
                                      </p:cBhvr>
                                      <p:to>
                                        <p:strVal val="visible"/>
                                      </p:to>
                                    </p:set>
                                    <p:anim calcmode="lin" valueType="num">
                                      <p:cBhvr additive="base">
                                        <p:cTn id="66" dur="650" fill="hold"/>
                                        <p:tgtEl>
                                          <p:spTgt spid="68"/>
                                        </p:tgtEl>
                                        <p:attrNameLst>
                                          <p:attrName>ppt_x</p:attrName>
                                        </p:attrNameLst>
                                      </p:cBhvr>
                                      <p:tavLst>
                                        <p:tav tm="0">
                                          <p:val>
                                            <p:strVal val="#ppt_x"/>
                                          </p:val>
                                        </p:tav>
                                        <p:tav tm="100000">
                                          <p:val>
                                            <p:strVal val="#ppt_x"/>
                                          </p:val>
                                        </p:tav>
                                      </p:tavLst>
                                    </p:anim>
                                    <p:anim calcmode="lin" valueType="num">
                                      <p:cBhvr additive="base">
                                        <p:cTn id="67" dur="650" fill="hold"/>
                                        <p:tgtEl>
                                          <p:spTgt spid="68"/>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250"/>
                                  </p:stCondLst>
                                  <p:childTnLst>
                                    <p:set>
                                      <p:cBhvr>
                                        <p:cTn id="69" dur="1" fill="hold">
                                          <p:stCondLst>
                                            <p:cond delay="0"/>
                                          </p:stCondLst>
                                        </p:cTn>
                                        <p:tgtEl>
                                          <p:spTgt spid="120"/>
                                        </p:tgtEl>
                                        <p:attrNameLst>
                                          <p:attrName>style.visibility</p:attrName>
                                        </p:attrNameLst>
                                      </p:cBhvr>
                                      <p:to>
                                        <p:strVal val="visible"/>
                                      </p:to>
                                    </p:set>
                                    <p:anim calcmode="lin" valueType="num">
                                      <p:cBhvr additive="base">
                                        <p:cTn id="70" dur="650" fill="hold"/>
                                        <p:tgtEl>
                                          <p:spTgt spid="120"/>
                                        </p:tgtEl>
                                        <p:attrNameLst>
                                          <p:attrName>ppt_x</p:attrName>
                                        </p:attrNameLst>
                                      </p:cBhvr>
                                      <p:tavLst>
                                        <p:tav tm="0">
                                          <p:val>
                                            <p:strVal val="#ppt_x"/>
                                          </p:val>
                                        </p:tav>
                                        <p:tav tm="100000">
                                          <p:val>
                                            <p:strVal val="#ppt_x"/>
                                          </p:val>
                                        </p:tav>
                                      </p:tavLst>
                                    </p:anim>
                                    <p:anim calcmode="lin" valueType="num">
                                      <p:cBhvr additive="base">
                                        <p:cTn id="71" dur="65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64" presetClass="path" presetSubtype="0" decel="100000" fill="hold" nodeType="clickEffect">
                                  <p:stCondLst>
                                    <p:cond delay="0"/>
                                  </p:stCondLst>
                                  <p:childTnLst>
                                    <p:animMotion origin="layout" path="M 1.45833E-6 -1.11111E-6 L 1.45833E-6 -0.34606 " pathEditMode="relative" rAng="0" ptsTypes="AA">
                                      <p:cBhvr>
                                        <p:cTn id="75" dur="650" fill="hold"/>
                                        <p:tgtEl>
                                          <p:spTgt spid="12"/>
                                        </p:tgtEl>
                                        <p:attrNameLst>
                                          <p:attrName>ppt_x</p:attrName>
                                          <p:attrName>ppt_y</p:attrName>
                                        </p:attrNameLst>
                                      </p:cBhvr>
                                      <p:rCtr x="0" y="-17315"/>
                                    </p:animMotion>
                                  </p:childTnLst>
                                </p:cTn>
                              </p:par>
                              <p:par>
                                <p:cTn id="76" presetID="2" presetClass="entr" presetSubtype="4" decel="100000" fill="hold" grpId="0" nodeType="withEffect">
                                  <p:stCondLst>
                                    <p:cond delay="250"/>
                                  </p:stCondLst>
                                  <p:childTnLst>
                                    <p:set>
                                      <p:cBhvr>
                                        <p:cTn id="77" dur="1" fill="hold">
                                          <p:stCondLst>
                                            <p:cond delay="0"/>
                                          </p:stCondLst>
                                        </p:cTn>
                                        <p:tgtEl>
                                          <p:spTgt spid="69"/>
                                        </p:tgtEl>
                                        <p:attrNameLst>
                                          <p:attrName>style.visibility</p:attrName>
                                        </p:attrNameLst>
                                      </p:cBhvr>
                                      <p:to>
                                        <p:strVal val="visible"/>
                                      </p:to>
                                    </p:set>
                                    <p:anim calcmode="lin" valueType="num">
                                      <p:cBhvr additive="base">
                                        <p:cTn id="78" dur="650" fill="hold"/>
                                        <p:tgtEl>
                                          <p:spTgt spid="69"/>
                                        </p:tgtEl>
                                        <p:attrNameLst>
                                          <p:attrName>ppt_x</p:attrName>
                                        </p:attrNameLst>
                                      </p:cBhvr>
                                      <p:tavLst>
                                        <p:tav tm="0">
                                          <p:val>
                                            <p:strVal val="#ppt_x"/>
                                          </p:val>
                                        </p:tav>
                                        <p:tav tm="100000">
                                          <p:val>
                                            <p:strVal val="#ppt_x"/>
                                          </p:val>
                                        </p:tav>
                                      </p:tavLst>
                                    </p:anim>
                                    <p:anim calcmode="lin" valueType="num">
                                      <p:cBhvr additive="base">
                                        <p:cTn id="79" dur="650" fill="hold"/>
                                        <p:tgtEl>
                                          <p:spTgt spid="69"/>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25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650" fill="hold"/>
                                        <p:tgtEl>
                                          <p:spTgt spid="48"/>
                                        </p:tgtEl>
                                        <p:attrNameLst>
                                          <p:attrName>ppt_x</p:attrName>
                                        </p:attrNameLst>
                                      </p:cBhvr>
                                      <p:tavLst>
                                        <p:tav tm="0">
                                          <p:val>
                                            <p:strVal val="#ppt_x"/>
                                          </p:val>
                                        </p:tav>
                                        <p:tav tm="100000">
                                          <p:val>
                                            <p:strVal val="#ppt_x"/>
                                          </p:val>
                                        </p:tav>
                                      </p:tavLst>
                                    </p:anim>
                                    <p:anim calcmode="lin" valueType="num">
                                      <p:cBhvr additive="base">
                                        <p:cTn id="83" dur="65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67" grpId="0"/>
      <p:bldP spid="68" grpId="0"/>
      <p:bldP spid="69" grpId="0"/>
      <p:bldP spid="38" grpId="0" animBg="1"/>
      <p:bldP spid="4" grpId="0" animBg="1"/>
      <p:bldP spid="94" grpId="0" animBg="1"/>
      <p:bldP spid="44" grpId="0" animBg="1"/>
      <p:bldP spid="120" grpId="0" animBg="1"/>
      <p:bldP spid="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itle 2"/>
          <p:cNvSpPr txBox="1">
            <a:spLocks/>
          </p:cNvSpPr>
          <p:nvPr/>
        </p:nvSpPr>
        <p:spPr>
          <a:xfrm>
            <a:off x="261939" y="292082"/>
            <a:ext cx="9844324" cy="932563"/>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lang="en-US" sz="5400" dirty="0" smtClean="0">
                <a:solidFill>
                  <a:schemeClr val="tx1"/>
                </a:solidFill>
                <a:latin typeface="Segoe UI Light"/>
              </a:rPr>
              <a:t>High-performance live migration</a:t>
            </a:r>
            <a:endParaRPr kumimoji="0" lang="en-US" sz="5400" b="0" i="0" u="none" strike="noStrike" kern="1200" cap="none" spc="-102" normalizeH="0" baseline="0" noProof="0" dirty="0">
              <a:ln w="3175">
                <a:noFill/>
              </a:ln>
              <a:solidFill>
                <a:schemeClr val="tx1"/>
              </a:solidFill>
              <a:effectLst/>
              <a:uLnTx/>
              <a:uFillTx/>
              <a:latin typeface="Segoe UI Light"/>
            </a:endParaRPr>
          </a:p>
        </p:txBody>
      </p:sp>
      <p:sp>
        <p:nvSpPr>
          <p:cNvPr id="11" name="Rectangle 10"/>
          <p:cNvSpPr/>
          <p:nvPr/>
        </p:nvSpPr>
        <p:spPr>
          <a:xfrm>
            <a:off x="394570" y="1712302"/>
            <a:ext cx="5013069" cy="46418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40" tIns="146271" rIns="91420" bIns="182840" numCol="1" rtlCol="0" anchor="t" anchorCtr="0" compatLnSpc="1">
            <a:prstTxWarp prst="textNoShape">
              <a:avLst/>
            </a:prstTxWarp>
          </a:bodyPr>
          <a:lstStyle/>
          <a:p>
            <a:pPr fontAlgn="base">
              <a:spcBef>
                <a:spcPts val="1200"/>
              </a:spcBef>
              <a:spcAft>
                <a:spcPct val="0"/>
              </a:spcAft>
              <a:defRPr/>
            </a:pPr>
            <a:r>
              <a:rPr lang="en-US" sz="2000" dirty="0" smtClean="0">
                <a:gradFill>
                  <a:gsLst>
                    <a:gs pos="62500">
                      <a:schemeClr val="tx1"/>
                    </a:gs>
                    <a:gs pos="40000">
                      <a:schemeClr val="tx1"/>
                    </a:gs>
                  </a:gsLst>
                  <a:lin ang="5400000" scaled="0"/>
                </a:gradFill>
                <a:latin typeface="Segoe UI Semibold" panose="020B0702040204020203" pitchFamily="34" charset="0"/>
              </a:rPr>
              <a:t>Accelerate live </a:t>
            </a:r>
            <a:r>
              <a:rPr lang="en-US" sz="2000" dirty="0">
                <a:gradFill>
                  <a:gsLst>
                    <a:gs pos="62500">
                      <a:schemeClr val="tx1"/>
                    </a:gs>
                    <a:gs pos="40000">
                      <a:schemeClr val="tx1"/>
                    </a:gs>
                  </a:gsLst>
                  <a:lin ang="5400000" scaled="0"/>
                </a:gradFill>
                <a:latin typeface="Segoe UI Semibold" panose="020B0702040204020203" pitchFamily="34" charset="0"/>
              </a:rPr>
              <a:t>m</a:t>
            </a:r>
            <a:r>
              <a:rPr lang="en-US" sz="2000" dirty="0" smtClean="0">
                <a:gradFill>
                  <a:gsLst>
                    <a:gs pos="62500">
                      <a:schemeClr val="tx1"/>
                    </a:gs>
                    <a:gs pos="40000">
                      <a:schemeClr val="tx1"/>
                    </a:gs>
                  </a:gsLst>
                  <a:lin ang="5400000" scaled="0"/>
                </a:gradFill>
                <a:latin typeface="Segoe UI Semibold" panose="020B0702040204020203" pitchFamily="34" charset="0"/>
              </a:rPr>
              <a:t>igration performance with compression or RDMA-capable network adapters</a:t>
            </a:r>
          </a:p>
          <a:p>
            <a:pPr fontAlgn="base">
              <a:spcBef>
                <a:spcPts val="1200"/>
              </a:spcBef>
              <a:spcAft>
                <a:spcPct val="0"/>
              </a:spcAft>
              <a:defRPr/>
            </a:pPr>
            <a:r>
              <a:rPr lang="en-US" dirty="0" smtClean="0">
                <a:gradFill>
                  <a:gsLst>
                    <a:gs pos="62500">
                      <a:srgbClr val="505050"/>
                    </a:gs>
                    <a:gs pos="40000">
                      <a:srgbClr val="505050"/>
                    </a:gs>
                  </a:gsLst>
                  <a:lin ang="5400000" scaled="0"/>
                </a:gradFill>
              </a:rPr>
              <a:t>For &lt;10GBit network connectivity, live migration compression delivers superior performance – 2x acceleration for most workloads</a:t>
            </a:r>
          </a:p>
          <a:p>
            <a:pPr fontAlgn="base">
              <a:spcBef>
                <a:spcPts val="1200"/>
              </a:spcBef>
              <a:spcAft>
                <a:spcPct val="0"/>
              </a:spcAft>
              <a:defRPr/>
            </a:pPr>
            <a:r>
              <a:rPr lang="en-US" dirty="0" smtClean="0">
                <a:gradFill>
                  <a:gsLst>
                    <a:gs pos="62500">
                      <a:srgbClr val="505050"/>
                    </a:gs>
                    <a:gs pos="40000">
                      <a:srgbClr val="505050"/>
                    </a:gs>
                  </a:gsLst>
                  <a:lin ang="5400000" scaled="0"/>
                </a:gradFill>
              </a:rPr>
              <a:t>For &gt;10GBit networks, Remote </a:t>
            </a:r>
            <a:r>
              <a:rPr lang="en-US" dirty="0">
                <a:gradFill>
                  <a:gsLst>
                    <a:gs pos="62500">
                      <a:srgbClr val="505050"/>
                    </a:gs>
                    <a:gs pos="40000">
                      <a:srgbClr val="505050"/>
                    </a:gs>
                  </a:gsLst>
                  <a:lin ang="5400000" scaled="0"/>
                </a:gradFill>
              </a:rPr>
              <a:t>d</a:t>
            </a:r>
            <a:r>
              <a:rPr lang="en-US" dirty="0" smtClean="0">
                <a:gradFill>
                  <a:gsLst>
                    <a:gs pos="62500">
                      <a:srgbClr val="505050"/>
                    </a:gs>
                    <a:gs pos="40000">
                      <a:srgbClr val="505050"/>
                    </a:gs>
                  </a:gsLst>
                  <a:lin ang="5400000" scaled="0"/>
                </a:gradFill>
              </a:rPr>
              <a:t>irect </a:t>
            </a:r>
            <a:r>
              <a:rPr lang="en-US" dirty="0">
                <a:gradFill>
                  <a:gsLst>
                    <a:gs pos="62500">
                      <a:srgbClr val="505050"/>
                    </a:gs>
                    <a:gs pos="40000">
                      <a:srgbClr val="505050"/>
                    </a:gs>
                  </a:gsLst>
                  <a:lin ang="5400000" scaled="0"/>
                </a:gradFill>
              </a:rPr>
              <a:t>m</a:t>
            </a:r>
            <a:r>
              <a:rPr lang="en-US" dirty="0" smtClean="0">
                <a:gradFill>
                  <a:gsLst>
                    <a:gs pos="62500">
                      <a:srgbClr val="505050"/>
                    </a:gs>
                    <a:gs pos="40000">
                      <a:srgbClr val="505050"/>
                    </a:gs>
                  </a:gsLst>
                  <a:lin ang="5400000" scaled="0"/>
                </a:gradFill>
              </a:rPr>
              <a:t>emory </a:t>
            </a:r>
            <a:r>
              <a:rPr lang="en-US" dirty="0">
                <a:gradFill>
                  <a:gsLst>
                    <a:gs pos="62500">
                      <a:srgbClr val="505050"/>
                    </a:gs>
                    <a:gs pos="40000">
                      <a:srgbClr val="505050"/>
                    </a:gs>
                  </a:gsLst>
                  <a:lin ang="5400000" scaled="0"/>
                </a:gradFill>
              </a:rPr>
              <a:t>a</a:t>
            </a:r>
            <a:r>
              <a:rPr lang="en-US" dirty="0" smtClean="0">
                <a:gradFill>
                  <a:gsLst>
                    <a:gs pos="62500">
                      <a:srgbClr val="505050"/>
                    </a:gs>
                    <a:gs pos="40000">
                      <a:srgbClr val="505050"/>
                    </a:gs>
                  </a:gsLst>
                  <a:lin ang="5400000" scaled="0"/>
                </a:gradFill>
              </a:rPr>
              <a:t>ccess (RDMA) offload delivers the highest performance with low CPU </a:t>
            </a:r>
            <a:r>
              <a:rPr lang="en-US" dirty="0">
                <a:gradFill>
                  <a:gsLst>
                    <a:gs pos="62500">
                      <a:srgbClr val="505050"/>
                    </a:gs>
                    <a:gs pos="40000">
                      <a:srgbClr val="505050"/>
                    </a:gs>
                  </a:gsLst>
                  <a:lin ang="5400000" scaled="0"/>
                </a:gradFill>
              </a:rPr>
              <a:t>utilization </a:t>
            </a:r>
            <a:r>
              <a:rPr lang="en-US" dirty="0" smtClean="0">
                <a:gradFill>
                  <a:gsLst>
                    <a:gs pos="62500">
                      <a:srgbClr val="505050"/>
                    </a:gs>
                    <a:gs pos="40000">
                      <a:srgbClr val="505050"/>
                    </a:gs>
                  </a:gsLst>
                  <a:lin ang="5400000" scaled="0"/>
                </a:gradFill>
              </a:rPr>
              <a:t>and transfer speeds of up </a:t>
            </a:r>
            <a:r>
              <a:rPr lang="en-US" dirty="0">
                <a:gradFill>
                  <a:gsLst>
                    <a:gs pos="62500">
                      <a:srgbClr val="505050"/>
                    </a:gs>
                    <a:gs pos="40000">
                      <a:srgbClr val="505050"/>
                    </a:gs>
                  </a:gsLst>
                  <a:lin ang="5400000" scaled="0"/>
                </a:gradFill>
              </a:rPr>
              <a:t>to </a:t>
            </a:r>
            <a:r>
              <a:rPr lang="en-US" dirty="0" smtClean="0">
                <a:gradFill>
                  <a:gsLst>
                    <a:gs pos="62500">
                      <a:srgbClr val="505050"/>
                    </a:gs>
                    <a:gs pos="40000">
                      <a:srgbClr val="505050"/>
                    </a:gs>
                  </a:gsLst>
                  <a:lin ang="5400000" scaled="0"/>
                </a:gradFill>
              </a:rPr>
              <a:t>56Gb/s</a:t>
            </a:r>
            <a:endParaRPr lang="en-US" dirty="0">
              <a:gradFill>
                <a:gsLst>
                  <a:gs pos="62500">
                    <a:srgbClr val="505050"/>
                  </a:gs>
                  <a:gs pos="40000">
                    <a:srgbClr val="505050"/>
                  </a:gs>
                </a:gsLst>
                <a:lin ang="5400000" scaled="0"/>
              </a:gradFill>
            </a:endParaRPr>
          </a:p>
          <a:p>
            <a:pPr fontAlgn="base">
              <a:spcBef>
                <a:spcPts val="1200"/>
              </a:spcBef>
              <a:spcAft>
                <a:spcPct val="0"/>
              </a:spcAft>
              <a:defRPr/>
            </a:pPr>
            <a:r>
              <a:rPr lang="en-US" dirty="0">
                <a:gradFill>
                  <a:gsLst>
                    <a:gs pos="62500">
                      <a:srgbClr val="505050"/>
                    </a:gs>
                    <a:gs pos="40000">
                      <a:srgbClr val="505050"/>
                    </a:gs>
                  </a:gsLst>
                  <a:lin ang="5400000" scaled="0"/>
                </a:gradFill>
              </a:rPr>
              <a:t>Windows Server 2012 R2 supports </a:t>
            </a:r>
            <a:r>
              <a:rPr lang="en-US" dirty="0" err="1">
                <a:gradFill>
                  <a:gsLst>
                    <a:gs pos="62500">
                      <a:srgbClr val="505050"/>
                    </a:gs>
                    <a:gs pos="40000">
                      <a:srgbClr val="505050"/>
                    </a:gs>
                  </a:gsLst>
                  <a:lin ang="5400000" scaled="0"/>
                </a:gradFill>
              </a:rPr>
              <a:t>RoCE</a:t>
            </a:r>
            <a:r>
              <a:rPr lang="en-US" dirty="0">
                <a:gradFill>
                  <a:gsLst>
                    <a:gs pos="62500">
                      <a:srgbClr val="505050"/>
                    </a:gs>
                    <a:gs pos="40000">
                      <a:srgbClr val="505050"/>
                    </a:gs>
                  </a:gsLst>
                  <a:lin ang="5400000" scaled="0"/>
                </a:gradFill>
              </a:rPr>
              <a:t>, </a:t>
            </a:r>
            <a:r>
              <a:rPr lang="en-US" dirty="0" err="1">
                <a:gradFill>
                  <a:gsLst>
                    <a:gs pos="62500">
                      <a:srgbClr val="505050"/>
                    </a:gs>
                    <a:gs pos="40000">
                      <a:srgbClr val="505050"/>
                    </a:gs>
                  </a:gsLst>
                  <a:lin ang="5400000" scaled="0"/>
                </a:gradFill>
              </a:rPr>
              <a:t>iWARP</a:t>
            </a:r>
            <a:r>
              <a:rPr lang="en-US" dirty="0">
                <a:gradFill>
                  <a:gsLst>
                    <a:gs pos="62500">
                      <a:srgbClr val="505050"/>
                    </a:gs>
                    <a:gs pos="40000">
                      <a:srgbClr val="505050"/>
                    </a:gs>
                  </a:gsLst>
                  <a:lin ang="5400000" scaled="0"/>
                </a:gradFill>
              </a:rPr>
              <a:t> </a:t>
            </a:r>
            <a:r>
              <a:rPr lang="en-US" dirty="0" smtClean="0">
                <a:gradFill>
                  <a:gsLst>
                    <a:gs pos="62500">
                      <a:srgbClr val="505050"/>
                    </a:gs>
                    <a:gs pos="40000">
                      <a:srgbClr val="505050"/>
                    </a:gs>
                  </a:gsLst>
                  <a:lin ang="5400000" scaled="0"/>
                </a:gradFill>
              </a:rPr>
              <a:t>and </a:t>
            </a:r>
            <a:r>
              <a:rPr lang="en-US" dirty="0" err="1">
                <a:gradFill>
                  <a:gsLst>
                    <a:gs pos="62500">
                      <a:srgbClr val="505050"/>
                    </a:gs>
                    <a:gs pos="40000">
                      <a:srgbClr val="505050"/>
                    </a:gs>
                  </a:gsLst>
                  <a:lin ang="5400000" scaled="0"/>
                </a:gradFill>
              </a:rPr>
              <a:t>Infiniband</a:t>
            </a:r>
            <a:r>
              <a:rPr lang="en-US" dirty="0">
                <a:gradFill>
                  <a:gsLst>
                    <a:gs pos="62500">
                      <a:srgbClr val="505050"/>
                    </a:gs>
                    <a:gs pos="40000">
                      <a:srgbClr val="505050"/>
                    </a:gs>
                  </a:gsLst>
                  <a:lin ang="5400000" scaled="0"/>
                </a:gradFill>
              </a:rPr>
              <a:t> RDMA </a:t>
            </a:r>
            <a:r>
              <a:rPr lang="en-US" dirty="0" smtClean="0">
                <a:gradFill>
                  <a:gsLst>
                    <a:gs pos="62500">
                      <a:srgbClr val="505050"/>
                    </a:gs>
                    <a:gs pos="40000">
                      <a:srgbClr val="505050"/>
                    </a:gs>
                  </a:gsLst>
                  <a:lin ang="5400000" scaled="0"/>
                </a:gradFill>
              </a:rPr>
              <a:t>solutions</a:t>
            </a:r>
            <a:endParaRPr lang="en-US" dirty="0">
              <a:gradFill>
                <a:gsLst>
                  <a:gs pos="62500">
                    <a:srgbClr val="505050"/>
                  </a:gs>
                  <a:gs pos="40000">
                    <a:srgbClr val="505050"/>
                  </a:gs>
                </a:gsLst>
                <a:lin ang="5400000" scaled="0"/>
              </a:gradFill>
            </a:endParaRPr>
          </a:p>
        </p:txBody>
      </p:sp>
      <p:sp>
        <p:nvSpPr>
          <p:cNvPr id="33" name="Rectangle 32"/>
          <p:cNvSpPr/>
          <p:nvPr/>
        </p:nvSpPr>
        <p:spPr bwMode="auto">
          <a:xfrm>
            <a:off x="5449240" y="1746699"/>
            <a:ext cx="1518246" cy="438943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548420" tIns="146246" rIns="182806" bIns="146246" anchor="t" anchorCtr="0"/>
          <a:lstStyle/>
          <a:p>
            <a:pPr>
              <a:lnSpc>
                <a:spcPct val="90000"/>
              </a:lnSpc>
            </a:pPr>
            <a:endParaRPr lang="en-US" sz="1999" spc="-30" dirty="0">
              <a:gradFill>
                <a:gsLst>
                  <a:gs pos="4583">
                    <a:srgbClr val="EFEFEF"/>
                  </a:gs>
                  <a:gs pos="12500">
                    <a:srgbClr val="EFEFEF"/>
                  </a:gs>
                </a:gsLst>
                <a:lin ang="5400000" scaled="0"/>
              </a:gradFill>
            </a:endParaRPr>
          </a:p>
        </p:txBody>
      </p:sp>
      <p:sp>
        <p:nvSpPr>
          <p:cNvPr id="17" name="Rectangle 16"/>
          <p:cNvSpPr/>
          <p:nvPr/>
        </p:nvSpPr>
        <p:spPr bwMode="auto">
          <a:xfrm>
            <a:off x="5545423" y="4198822"/>
            <a:ext cx="1325880" cy="1325880"/>
          </a:xfrm>
          <a:prstGeom prst="rect">
            <a:avLst/>
          </a:prstGeom>
          <a:noFill/>
          <a:ln w="41275" cap="sq">
            <a:solidFill>
              <a:schemeClr val="accent2"/>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5" name="Rectangle 24"/>
          <p:cNvSpPr/>
          <p:nvPr/>
        </p:nvSpPr>
        <p:spPr bwMode="auto">
          <a:xfrm>
            <a:off x="10643592" y="1746699"/>
            <a:ext cx="1518246" cy="438943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548420" tIns="146246" rIns="182806" bIns="146246" anchor="t" anchorCtr="0"/>
          <a:lstStyle/>
          <a:p>
            <a:pPr>
              <a:lnSpc>
                <a:spcPct val="90000"/>
              </a:lnSpc>
            </a:pPr>
            <a:endParaRPr lang="en-US" sz="1999" spc="-30" dirty="0">
              <a:gradFill>
                <a:gsLst>
                  <a:gs pos="4583">
                    <a:srgbClr val="EFEFEF"/>
                  </a:gs>
                  <a:gs pos="12500">
                    <a:srgbClr val="EFEFEF"/>
                  </a:gs>
                </a:gsLst>
                <a:lin ang="5400000" scaled="0"/>
              </a:gradFill>
            </a:endParaRPr>
          </a:p>
        </p:txBody>
      </p:sp>
      <p:grpSp>
        <p:nvGrpSpPr>
          <p:cNvPr id="8" name="Group 7"/>
          <p:cNvGrpSpPr/>
          <p:nvPr/>
        </p:nvGrpSpPr>
        <p:grpSpPr>
          <a:xfrm>
            <a:off x="7040732" y="1746699"/>
            <a:ext cx="3518534" cy="1987340"/>
            <a:chOff x="7154313" y="2377071"/>
            <a:chExt cx="3518534" cy="1987340"/>
          </a:xfrm>
        </p:grpSpPr>
        <p:sp>
          <p:nvSpPr>
            <p:cNvPr id="14" name="Rectangle 13"/>
            <p:cNvSpPr/>
            <p:nvPr/>
          </p:nvSpPr>
          <p:spPr bwMode="auto">
            <a:xfrm>
              <a:off x="7154313" y="2377071"/>
              <a:ext cx="3518534" cy="198734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548420" tIns="146246" rIns="182806" bIns="146246" anchor="t" anchorCtr="0"/>
            <a:lstStyle/>
            <a:p>
              <a:pPr>
                <a:lnSpc>
                  <a:spcPct val="90000"/>
                </a:lnSpc>
              </a:pPr>
              <a:endParaRPr lang="en-US" sz="1999" spc="-30" dirty="0">
                <a:gradFill>
                  <a:gsLst>
                    <a:gs pos="4583">
                      <a:srgbClr val="EFEFEF"/>
                    </a:gs>
                    <a:gs pos="12500">
                      <a:srgbClr val="EFEFEF"/>
                    </a:gs>
                  </a:gsLst>
                  <a:lin ang="5400000" scaled="0"/>
                </a:gradFill>
              </a:endParaRPr>
            </a:p>
          </p:txBody>
        </p:sp>
        <p:pic>
          <p:nvPicPr>
            <p:cNvPr id="13" name="Picture 12"/>
            <p:cNvPicPr>
              <a:picLocks noChangeAspect="1"/>
            </p:cNvPicPr>
            <p:nvPr/>
          </p:nvPicPr>
          <p:blipFill>
            <a:blip r:embed="rId3" cstate="print"/>
            <a:srcRect/>
            <a:stretch>
              <a:fillRect/>
            </a:stretch>
          </p:blipFill>
          <p:spPr bwMode="auto">
            <a:xfrm>
              <a:off x="9243513" y="2607389"/>
              <a:ext cx="846791" cy="637927"/>
            </a:xfrm>
            <a:prstGeom prst="rect">
              <a:avLst/>
            </a:prstGeom>
            <a:noFill/>
            <a:ln w="9525">
              <a:noFill/>
              <a:miter lim="800000"/>
              <a:headEnd/>
              <a:tailEnd/>
            </a:ln>
          </p:spPr>
        </p:pic>
        <p:grpSp>
          <p:nvGrpSpPr>
            <p:cNvPr id="2" name="Group 1"/>
            <p:cNvGrpSpPr/>
            <p:nvPr/>
          </p:nvGrpSpPr>
          <p:grpSpPr>
            <a:xfrm>
              <a:off x="7369763" y="2505821"/>
              <a:ext cx="1418334" cy="809551"/>
              <a:chOff x="3763636" y="4466563"/>
              <a:chExt cx="1418334" cy="809551"/>
            </a:xfrm>
          </p:grpSpPr>
          <p:pic>
            <p:nvPicPr>
              <p:cNvPr id="15" name="Picture 14"/>
              <p:cNvPicPr>
                <a:picLocks noChangeAspect="1"/>
              </p:cNvPicPr>
              <p:nvPr/>
            </p:nvPicPr>
            <p:blipFill>
              <a:blip r:embed="rId4" cstate="email"/>
              <a:srcRect/>
              <a:stretch>
                <a:fillRect/>
              </a:stretch>
            </p:blipFill>
            <p:spPr bwMode="auto">
              <a:xfrm>
                <a:off x="3763636" y="4466563"/>
                <a:ext cx="726977" cy="809551"/>
              </a:xfrm>
              <a:prstGeom prst="rect">
                <a:avLst/>
              </a:prstGeom>
              <a:noFill/>
              <a:ln w="9525">
                <a:noFill/>
                <a:miter lim="800000"/>
                <a:headEnd/>
                <a:tailEnd/>
              </a:ln>
            </p:spPr>
          </p:pic>
          <p:pic>
            <p:nvPicPr>
              <p:cNvPr id="16" name="Picture 15"/>
              <p:cNvPicPr>
                <a:picLocks noChangeAspect="1"/>
              </p:cNvPicPr>
              <p:nvPr/>
            </p:nvPicPr>
            <p:blipFill>
              <a:blip r:embed="rId4" cstate="email"/>
              <a:srcRect/>
              <a:stretch>
                <a:fillRect/>
              </a:stretch>
            </p:blipFill>
            <p:spPr bwMode="auto">
              <a:xfrm>
                <a:off x="4454992" y="4466563"/>
                <a:ext cx="726978" cy="809551"/>
              </a:xfrm>
              <a:prstGeom prst="rect">
                <a:avLst/>
              </a:prstGeom>
              <a:noFill/>
              <a:ln w="9525">
                <a:noFill/>
                <a:miter lim="800000"/>
                <a:headEnd/>
                <a:tailEnd/>
              </a:ln>
            </p:spPr>
          </p:pic>
        </p:grpSp>
        <p:sp>
          <p:nvSpPr>
            <p:cNvPr id="3" name="Up Arrow 2"/>
            <p:cNvSpPr/>
            <p:nvPr/>
          </p:nvSpPr>
          <p:spPr bwMode="auto">
            <a:xfrm rot="10800000">
              <a:off x="8486037" y="2852650"/>
              <a:ext cx="328614" cy="663428"/>
            </a:xfrm>
            <a:prstGeom prst="upArrow">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9" name="Up Arrow 18"/>
            <p:cNvSpPr/>
            <p:nvPr/>
          </p:nvSpPr>
          <p:spPr bwMode="auto">
            <a:xfrm rot="10800000">
              <a:off x="10055537" y="2852650"/>
              <a:ext cx="328614" cy="663428"/>
            </a:xfrm>
            <a:prstGeom prst="upArrow">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smtClean="0">
                  <a:gradFill>
                    <a:gsLst>
                      <a:gs pos="0">
                        <a:srgbClr val="FFFFFF"/>
                      </a:gs>
                      <a:gs pos="100000">
                        <a:srgbClr val="FFFFFF"/>
                      </a:gs>
                    </a:gsLst>
                    <a:lin ang="5400000" scaled="0"/>
                  </a:gradFill>
                </a:rPr>
                <a:t> </a:t>
              </a:r>
              <a:endParaRPr lang="en-US" sz="2000" dirty="0">
                <a:gradFill>
                  <a:gsLst>
                    <a:gs pos="0">
                      <a:srgbClr val="FFFFFF"/>
                    </a:gs>
                    <a:gs pos="100000">
                      <a:srgbClr val="FFFFFF"/>
                    </a:gs>
                  </a:gsLst>
                  <a:lin ang="5400000" scaled="0"/>
                </a:gradFill>
              </a:endParaRPr>
            </a:p>
          </p:txBody>
        </p:sp>
        <p:sp>
          <p:nvSpPr>
            <p:cNvPr id="20" name="TextBox 19"/>
            <p:cNvSpPr txBox="1">
              <a:spLocks noChangeArrowheads="1"/>
            </p:cNvSpPr>
            <p:nvPr/>
          </p:nvSpPr>
          <p:spPr bwMode="auto">
            <a:xfrm>
              <a:off x="7566484" y="3244127"/>
              <a:ext cx="1024893" cy="286306"/>
            </a:xfrm>
            <a:prstGeom prst="rect">
              <a:avLst/>
            </a:prstGeom>
            <a:noFill/>
            <a:ln w="9525">
              <a:noFill/>
              <a:miter lim="800000"/>
              <a:headEnd/>
              <a:tailEnd/>
            </a:ln>
          </p:spPr>
          <p:txBody>
            <a:bodyPr>
              <a:spAutoFit/>
            </a:bodyPr>
            <a:lstStyle/>
            <a:p>
              <a:pPr algn="ctr"/>
              <a:r>
                <a:rPr lang="en-US" sz="1224" b="1" dirty="0">
                  <a:gradFill>
                    <a:gsLst>
                      <a:gs pos="0">
                        <a:srgbClr val="EFEFEF"/>
                      </a:gs>
                      <a:gs pos="100000">
                        <a:srgbClr val="EFEFEF"/>
                      </a:gs>
                    </a:gsLst>
                    <a:lin ang="5400000" scaled="0"/>
                  </a:gradFill>
                  <a:ea typeface="Segoe UI" pitchFamily="34" charset="0"/>
                </a:rPr>
                <a:t>Compute</a:t>
              </a:r>
            </a:p>
          </p:txBody>
        </p:sp>
        <p:sp>
          <p:nvSpPr>
            <p:cNvPr id="21" name="TextBox 20"/>
            <p:cNvSpPr txBox="1">
              <a:spLocks noChangeArrowheads="1"/>
            </p:cNvSpPr>
            <p:nvPr/>
          </p:nvSpPr>
          <p:spPr bwMode="auto">
            <a:xfrm>
              <a:off x="9192511" y="3244127"/>
              <a:ext cx="948794" cy="286306"/>
            </a:xfrm>
            <a:prstGeom prst="rect">
              <a:avLst/>
            </a:prstGeom>
            <a:noFill/>
            <a:ln w="9525">
              <a:noFill/>
              <a:miter lim="800000"/>
              <a:headEnd/>
              <a:tailEnd/>
            </a:ln>
          </p:spPr>
          <p:txBody>
            <a:bodyPr>
              <a:spAutoFit/>
            </a:bodyPr>
            <a:lstStyle/>
            <a:p>
              <a:pPr algn="ctr"/>
              <a:r>
                <a:rPr lang="en-US" sz="1224" b="1" dirty="0">
                  <a:gradFill>
                    <a:gsLst>
                      <a:gs pos="0">
                        <a:srgbClr val="EFEFEF"/>
                      </a:gs>
                      <a:gs pos="100000">
                        <a:srgbClr val="EFEFEF"/>
                      </a:gs>
                    </a:gsLst>
                    <a:lin ang="5400000" scaled="0"/>
                  </a:gradFill>
                  <a:ea typeface="Segoe UI" pitchFamily="34" charset="0"/>
                </a:rPr>
                <a:t>Network</a:t>
              </a:r>
            </a:p>
          </p:txBody>
        </p:sp>
      </p:grpSp>
      <p:pic>
        <p:nvPicPr>
          <p:cNvPr id="29" name="Picture 28"/>
          <p:cNvPicPr>
            <a:picLocks noChangeAspect="1"/>
          </p:cNvPicPr>
          <p:nvPr/>
        </p:nvPicPr>
        <p:blipFill>
          <a:blip r:embed="rId3" cstate="print"/>
          <a:srcRect/>
          <a:stretch>
            <a:fillRect/>
          </a:stretch>
        </p:blipFill>
        <p:spPr bwMode="auto">
          <a:xfrm>
            <a:off x="10947893" y="4316393"/>
            <a:ext cx="846791" cy="637927"/>
          </a:xfrm>
          <a:prstGeom prst="rect">
            <a:avLst/>
          </a:prstGeom>
          <a:noFill/>
          <a:ln w="9525">
            <a:noFill/>
            <a:miter lim="800000"/>
            <a:headEnd/>
            <a:tailEnd/>
          </a:ln>
        </p:spPr>
      </p:pic>
      <p:sp>
        <p:nvSpPr>
          <p:cNvPr id="30" name="TextBox 29"/>
          <p:cNvSpPr txBox="1">
            <a:spLocks noChangeArrowheads="1"/>
          </p:cNvSpPr>
          <p:nvPr/>
        </p:nvSpPr>
        <p:spPr bwMode="auto">
          <a:xfrm>
            <a:off x="10900073" y="4914956"/>
            <a:ext cx="948794" cy="469103"/>
          </a:xfrm>
          <a:prstGeom prst="rect">
            <a:avLst/>
          </a:prstGeom>
          <a:noFill/>
          <a:ln w="9525">
            <a:noFill/>
            <a:miter lim="800000"/>
            <a:headEnd/>
            <a:tailEnd/>
          </a:ln>
        </p:spPr>
        <p:txBody>
          <a:bodyPr>
            <a:spAutoFit/>
          </a:bodyPr>
          <a:lstStyle/>
          <a:p>
            <a:pPr algn="ctr"/>
            <a:r>
              <a:rPr lang="en-US" sz="1224" b="1" smtClean="0">
                <a:gradFill>
                  <a:gsLst>
                    <a:gs pos="0">
                      <a:srgbClr val="EFEFEF"/>
                    </a:gs>
                    <a:gs pos="100000">
                      <a:srgbClr val="EFEFEF"/>
                    </a:gs>
                  </a:gsLst>
                  <a:lin ang="5400000" scaled="0"/>
                </a:gradFill>
                <a:ea typeface="Segoe UI" pitchFamily="34" charset="0"/>
              </a:rPr>
              <a:t>Network</a:t>
            </a:r>
          </a:p>
          <a:p>
            <a:pPr algn="ctr"/>
            <a:r>
              <a:rPr lang="en-US" sz="1224" b="1" smtClean="0">
                <a:gradFill>
                  <a:gsLst>
                    <a:gs pos="0">
                      <a:srgbClr val="EFEFEF"/>
                    </a:gs>
                    <a:gs pos="100000">
                      <a:srgbClr val="EFEFEF"/>
                    </a:gs>
                  </a:gsLst>
                  <a:lin ang="5400000" scaled="0"/>
                </a:gradFill>
                <a:ea typeface="Segoe UI" pitchFamily="34" charset="0"/>
              </a:rPr>
              <a:t>adapter</a:t>
            </a:r>
            <a:endParaRPr lang="en-US" sz="1224" b="1" dirty="0">
              <a:gradFill>
                <a:gsLst>
                  <a:gs pos="0">
                    <a:srgbClr val="EFEFEF"/>
                  </a:gs>
                  <a:gs pos="100000">
                    <a:srgbClr val="EFEFEF"/>
                  </a:gs>
                </a:gsLst>
                <a:lin ang="5400000" scaled="0"/>
              </a:gradFill>
              <a:ea typeface="Segoe UI" pitchFamily="34" charset="0"/>
            </a:endParaRPr>
          </a:p>
        </p:txBody>
      </p:sp>
      <p:sp>
        <p:nvSpPr>
          <p:cNvPr id="31" name="TextBox 30"/>
          <p:cNvSpPr txBox="1">
            <a:spLocks noChangeArrowheads="1"/>
          </p:cNvSpPr>
          <p:nvPr/>
        </p:nvSpPr>
        <p:spPr bwMode="auto">
          <a:xfrm>
            <a:off x="10900073" y="3457918"/>
            <a:ext cx="948794" cy="469103"/>
          </a:xfrm>
          <a:prstGeom prst="rect">
            <a:avLst/>
          </a:prstGeom>
          <a:noFill/>
          <a:ln w="9525">
            <a:noFill/>
            <a:miter lim="800000"/>
            <a:headEnd/>
            <a:tailEnd/>
          </a:ln>
        </p:spPr>
        <p:txBody>
          <a:bodyPr>
            <a:spAutoFit/>
          </a:bodyPr>
          <a:lstStyle/>
          <a:p>
            <a:pPr algn="ctr"/>
            <a:r>
              <a:rPr lang="en-US" sz="1224" b="1" smtClean="0">
                <a:gradFill>
                  <a:gsLst>
                    <a:gs pos="0">
                      <a:srgbClr val="EFEFEF"/>
                    </a:gs>
                    <a:gs pos="100000">
                      <a:srgbClr val="EFEFEF"/>
                    </a:gs>
                  </a:gsLst>
                  <a:lin ang="5400000" scaled="0"/>
                </a:gradFill>
                <a:ea typeface="Segoe UI" pitchFamily="34" charset="0"/>
              </a:rPr>
              <a:t>Virtual</a:t>
            </a:r>
            <a:br>
              <a:rPr lang="en-US" sz="1224" b="1" smtClean="0">
                <a:gradFill>
                  <a:gsLst>
                    <a:gs pos="0">
                      <a:srgbClr val="EFEFEF"/>
                    </a:gs>
                    <a:gs pos="100000">
                      <a:srgbClr val="EFEFEF"/>
                    </a:gs>
                  </a:gsLst>
                  <a:lin ang="5400000" scaled="0"/>
                </a:gradFill>
                <a:ea typeface="Segoe UI" pitchFamily="34" charset="0"/>
              </a:rPr>
            </a:br>
            <a:r>
              <a:rPr lang="en-US" sz="1224" b="1" smtClean="0">
                <a:gradFill>
                  <a:gsLst>
                    <a:gs pos="0">
                      <a:srgbClr val="EFEFEF"/>
                    </a:gs>
                    <a:gs pos="100000">
                      <a:srgbClr val="EFEFEF"/>
                    </a:gs>
                  </a:gsLst>
                  <a:lin ang="5400000" scaled="0"/>
                </a:gradFill>
                <a:ea typeface="Segoe UI" pitchFamily="34" charset="0"/>
              </a:rPr>
              <a:t>machine</a:t>
            </a:r>
            <a:endParaRPr lang="en-US" sz="1224" b="1" dirty="0">
              <a:gradFill>
                <a:gsLst>
                  <a:gs pos="0">
                    <a:srgbClr val="EFEFEF"/>
                  </a:gs>
                  <a:gs pos="100000">
                    <a:srgbClr val="EFEFEF"/>
                  </a:gs>
                </a:gsLst>
                <a:lin ang="5400000" scaled="0"/>
              </a:gradFill>
              <a:ea typeface="Segoe UI" pitchFamily="34" charset="0"/>
            </a:endParaRPr>
          </a:p>
        </p:txBody>
      </p:sp>
      <p:sp>
        <p:nvSpPr>
          <p:cNvPr id="32" name="TextBox 31"/>
          <p:cNvSpPr txBox="1">
            <a:spLocks noChangeArrowheads="1"/>
          </p:cNvSpPr>
          <p:nvPr/>
        </p:nvSpPr>
        <p:spPr bwMode="auto">
          <a:xfrm>
            <a:off x="10643592" y="5564739"/>
            <a:ext cx="1518245" cy="523220"/>
          </a:xfrm>
          <a:prstGeom prst="rect">
            <a:avLst/>
          </a:prstGeom>
          <a:noFill/>
          <a:ln w="9525">
            <a:noFill/>
            <a:miter lim="800000"/>
            <a:headEnd/>
            <a:tailEnd/>
          </a:ln>
        </p:spPr>
        <p:txBody>
          <a:bodyPr wrap="square">
            <a:spAutoFit/>
          </a:bodyPr>
          <a:lstStyle/>
          <a:p>
            <a:pPr algn="ctr"/>
            <a:r>
              <a:rPr lang="en-US" sz="1400" b="1" smtClean="0">
                <a:gradFill>
                  <a:gsLst>
                    <a:gs pos="0">
                      <a:srgbClr val="EFEFEF"/>
                    </a:gs>
                    <a:gs pos="100000">
                      <a:srgbClr val="EFEFEF"/>
                    </a:gs>
                  </a:gsLst>
                  <a:lin ang="5400000" scaled="0"/>
                </a:gradFill>
                <a:ea typeface="Segoe UI" pitchFamily="34" charset="0"/>
              </a:rPr>
              <a:t>Server running</a:t>
            </a:r>
            <a:br>
              <a:rPr lang="en-US" sz="1400" b="1" smtClean="0">
                <a:gradFill>
                  <a:gsLst>
                    <a:gs pos="0">
                      <a:srgbClr val="EFEFEF"/>
                    </a:gs>
                    <a:gs pos="100000">
                      <a:srgbClr val="EFEFEF"/>
                    </a:gs>
                  </a:gsLst>
                  <a:lin ang="5400000" scaled="0"/>
                </a:gradFill>
                <a:ea typeface="Segoe UI" pitchFamily="34" charset="0"/>
              </a:rPr>
            </a:br>
            <a:r>
              <a:rPr lang="en-US" sz="1400" b="1" smtClean="0">
                <a:gradFill>
                  <a:gsLst>
                    <a:gs pos="0">
                      <a:srgbClr val="EFEFEF"/>
                    </a:gs>
                    <a:gs pos="100000">
                      <a:srgbClr val="EFEFEF"/>
                    </a:gs>
                  </a:gsLst>
                  <a:lin ang="5400000" scaled="0"/>
                </a:gradFill>
                <a:ea typeface="Segoe UI" pitchFamily="34" charset="0"/>
              </a:rPr>
              <a:t>Hyper-V</a:t>
            </a:r>
            <a:endParaRPr lang="en-US" sz="1400" b="1" dirty="0">
              <a:gradFill>
                <a:gsLst>
                  <a:gs pos="0">
                    <a:srgbClr val="EFEFEF"/>
                  </a:gs>
                  <a:gs pos="100000">
                    <a:srgbClr val="EFEFEF"/>
                  </a:gs>
                </a:gsLst>
                <a:lin ang="5400000" scaled="0"/>
              </a:gradFill>
              <a:ea typeface="Segoe UI" pitchFamily="34" charset="0"/>
            </a:endParaRPr>
          </a:p>
        </p:txBody>
      </p:sp>
      <p:pic>
        <p:nvPicPr>
          <p:cNvPr id="35" name="Picture 34"/>
          <p:cNvPicPr>
            <a:picLocks noChangeAspect="1"/>
          </p:cNvPicPr>
          <p:nvPr/>
        </p:nvPicPr>
        <p:blipFill>
          <a:blip r:embed="rId3" cstate="print"/>
          <a:srcRect/>
          <a:stretch>
            <a:fillRect/>
          </a:stretch>
        </p:blipFill>
        <p:spPr bwMode="auto">
          <a:xfrm>
            <a:off x="5753541" y="4316393"/>
            <a:ext cx="846791" cy="637927"/>
          </a:xfrm>
          <a:prstGeom prst="rect">
            <a:avLst/>
          </a:prstGeom>
          <a:noFill/>
          <a:ln w="9525">
            <a:noFill/>
            <a:miter lim="800000"/>
            <a:headEnd/>
            <a:tailEnd/>
          </a:ln>
        </p:spPr>
      </p:pic>
      <p:sp>
        <p:nvSpPr>
          <p:cNvPr id="36" name="TextBox 35"/>
          <p:cNvSpPr txBox="1">
            <a:spLocks noChangeArrowheads="1"/>
          </p:cNvSpPr>
          <p:nvPr/>
        </p:nvSpPr>
        <p:spPr bwMode="auto">
          <a:xfrm>
            <a:off x="5705721" y="4914956"/>
            <a:ext cx="948794" cy="469103"/>
          </a:xfrm>
          <a:prstGeom prst="rect">
            <a:avLst/>
          </a:prstGeom>
          <a:noFill/>
          <a:ln w="9525">
            <a:noFill/>
            <a:miter lim="800000"/>
            <a:headEnd/>
            <a:tailEnd/>
          </a:ln>
        </p:spPr>
        <p:txBody>
          <a:bodyPr>
            <a:spAutoFit/>
          </a:bodyPr>
          <a:lstStyle/>
          <a:p>
            <a:pPr algn="ctr"/>
            <a:r>
              <a:rPr lang="en-US" sz="1224" b="1" smtClean="0">
                <a:gradFill>
                  <a:gsLst>
                    <a:gs pos="0">
                      <a:srgbClr val="EFEFEF"/>
                    </a:gs>
                    <a:gs pos="100000">
                      <a:srgbClr val="EFEFEF"/>
                    </a:gs>
                  </a:gsLst>
                  <a:lin ang="5400000" scaled="0"/>
                </a:gradFill>
                <a:ea typeface="Segoe UI" pitchFamily="34" charset="0"/>
              </a:rPr>
              <a:t>Network</a:t>
            </a:r>
          </a:p>
          <a:p>
            <a:pPr algn="ctr"/>
            <a:r>
              <a:rPr lang="en-US" sz="1224" b="1" smtClean="0">
                <a:gradFill>
                  <a:gsLst>
                    <a:gs pos="0">
                      <a:srgbClr val="EFEFEF"/>
                    </a:gs>
                    <a:gs pos="100000">
                      <a:srgbClr val="EFEFEF"/>
                    </a:gs>
                  </a:gsLst>
                  <a:lin ang="5400000" scaled="0"/>
                </a:gradFill>
                <a:ea typeface="Segoe UI" pitchFamily="34" charset="0"/>
              </a:rPr>
              <a:t>adapter</a:t>
            </a:r>
            <a:endParaRPr lang="en-US" sz="1224" b="1" dirty="0">
              <a:gradFill>
                <a:gsLst>
                  <a:gs pos="0">
                    <a:srgbClr val="EFEFEF"/>
                  </a:gs>
                  <a:gs pos="100000">
                    <a:srgbClr val="EFEFEF"/>
                  </a:gs>
                </a:gsLst>
                <a:lin ang="5400000" scaled="0"/>
              </a:gradFill>
              <a:ea typeface="Segoe UI" pitchFamily="34" charset="0"/>
            </a:endParaRPr>
          </a:p>
        </p:txBody>
      </p:sp>
      <p:sp>
        <p:nvSpPr>
          <p:cNvPr id="37" name="TextBox 36"/>
          <p:cNvSpPr txBox="1">
            <a:spLocks noChangeArrowheads="1"/>
          </p:cNvSpPr>
          <p:nvPr/>
        </p:nvSpPr>
        <p:spPr bwMode="auto">
          <a:xfrm>
            <a:off x="5705721" y="3457918"/>
            <a:ext cx="948794" cy="469103"/>
          </a:xfrm>
          <a:prstGeom prst="rect">
            <a:avLst/>
          </a:prstGeom>
          <a:noFill/>
          <a:ln w="9525">
            <a:noFill/>
            <a:miter lim="800000"/>
            <a:headEnd/>
            <a:tailEnd/>
          </a:ln>
        </p:spPr>
        <p:txBody>
          <a:bodyPr>
            <a:spAutoFit/>
          </a:bodyPr>
          <a:lstStyle/>
          <a:p>
            <a:pPr algn="ctr"/>
            <a:r>
              <a:rPr lang="en-US" sz="1224" b="1" smtClean="0">
                <a:gradFill>
                  <a:gsLst>
                    <a:gs pos="0">
                      <a:srgbClr val="EFEFEF"/>
                    </a:gs>
                    <a:gs pos="100000">
                      <a:srgbClr val="EFEFEF"/>
                    </a:gs>
                  </a:gsLst>
                  <a:lin ang="5400000" scaled="0"/>
                </a:gradFill>
                <a:ea typeface="Segoe UI" pitchFamily="34" charset="0"/>
              </a:rPr>
              <a:t>Virtual</a:t>
            </a:r>
            <a:br>
              <a:rPr lang="en-US" sz="1224" b="1" smtClean="0">
                <a:gradFill>
                  <a:gsLst>
                    <a:gs pos="0">
                      <a:srgbClr val="EFEFEF"/>
                    </a:gs>
                    <a:gs pos="100000">
                      <a:srgbClr val="EFEFEF"/>
                    </a:gs>
                  </a:gsLst>
                  <a:lin ang="5400000" scaled="0"/>
                </a:gradFill>
                <a:ea typeface="Segoe UI" pitchFamily="34" charset="0"/>
              </a:rPr>
            </a:br>
            <a:r>
              <a:rPr lang="en-US" sz="1224" b="1" smtClean="0">
                <a:gradFill>
                  <a:gsLst>
                    <a:gs pos="0">
                      <a:srgbClr val="EFEFEF"/>
                    </a:gs>
                    <a:gs pos="100000">
                      <a:srgbClr val="EFEFEF"/>
                    </a:gs>
                  </a:gsLst>
                  <a:lin ang="5400000" scaled="0"/>
                </a:gradFill>
                <a:ea typeface="Segoe UI" pitchFamily="34" charset="0"/>
              </a:rPr>
              <a:t>machine</a:t>
            </a:r>
            <a:endParaRPr lang="en-US" sz="1224" b="1" dirty="0">
              <a:gradFill>
                <a:gsLst>
                  <a:gs pos="0">
                    <a:srgbClr val="EFEFEF"/>
                  </a:gs>
                  <a:gs pos="100000">
                    <a:srgbClr val="EFEFEF"/>
                  </a:gs>
                </a:gsLst>
                <a:lin ang="5400000" scaled="0"/>
              </a:gradFill>
              <a:ea typeface="Segoe UI" pitchFamily="34" charset="0"/>
            </a:endParaRPr>
          </a:p>
        </p:txBody>
      </p:sp>
      <p:sp>
        <p:nvSpPr>
          <p:cNvPr id="38" name="TextBox 37"/>
          <p:cNvSpPr txBox="1">
            <a:spLocks noChangeArrowheads="1"/>
          </p:cNvSpPr>
          <p:nvPr/>
        </p:nvSpPr>
        <p:spPr bwMode="auto">
          <a:xfrm>
            <a:off x="5449240" y="5564739"/>
            <a:ext cx="1518245" cy="523220"/>
          </a:xfrm>
          <a:prstGeom prst="rect">
            <a:avLst/>
          </a:prstGeom>
          <a:noFill/>
          <a:ln w="9525">
            <a:noFill/>
            <a:miter lim="800000"/>
            <a:headEnd/>
            <a:tailEnd/>
          </a:ln>
        </p:spPr>
        <p:txBody>
          <a:bodyPr wrap="square">
            <a:spAutoFit/>
          </a:bodyPr>
          <a:lstStyle/>
          <a:p>
            <a:pPr algn="ctr"/>
            <a:r>
              <a:rPr lang="en-US" sz="1400" b="1" smtClean="0">
                <a:gradFill>
                  <a:gsLst>
                    <a:gs pos="0">
                      <a:srgbClr val="EFEFEF"/>
                    </a:gs>
                    <a:gs pos="100000">
                      <a:srgbClr val="EFEFEF"/>
                    </a:gs>
                  </a:gsLst>
                  <a:lin ang="5400000" scaled="0"/>
                </a:gradFill>
                <a:ea typeface="Segoe UI" pitchFamily="34" charset="0"/>
              </a:rPr>
              <a:t>Server running</a:t>
            </a:r>
            <a:br>
              <a:rPr lang="en-US" sz="1400" b="1" smtClean="0">
                <a:gradFill>
                  <a:gsLst>
                    <a:gs pos="0">
                      <a:srgbClr val="EFEFEF"/>
                    </a:gs>
                    <a:gs pos="100000">
                      <a:srgbClr val="EFEFEF"/>
                    </a:gs>
                  </a:gsLst>
                  <a:lin ang="5400000" scaled="0"/>
                </a:gradFill>
                <a:ea typeface="Segoe UI" pitchFamily="34" charset="0"/>
              </a:rPr>
            </a:br>
            <a:r>
              <a:rPr lang="en-US" sz="1400" b="1" smtClean="0">
                <a:gradFill>
                  <a:gsLst>
                    <a:gs pos="0">
                      <a:srgbClr val="EFEFEF"/>
                    </a:gs>
                    <a:gs pos="100000">
                      <a:srgbClr val="EFEFEF"/>
                    </a:gs>
                  </a:gsLst>
                  <a:lin ang="5400000" scaled="0"/>
                </a:gradFill>
                <a:ea typeface="Segoe UI" pitchFamily="34" charset="0"/>
              </a:rPr>
              <a:t>Hyper-V</a:t>
            </a:r>
            <a:endParaRPr lang="en-US" sz="1400" b="1" dirty="0">
              <a:gradFill>
                <a:gsLst>
                  <a:gs pos="0">
                    <a:srgbClr val="EFEFEF"/>
                  </a:gs>
                  <a:gs pos="100000">
                    <a:srgbClr val="EFEFEF"/>
                  </a:gs>
                </a:gsLst>
                <a:lin ang="5400000" scaled="0"/>
              </a:gradFill>
              <a:ea typeface="Segoe UI" pitchFamily="34" charset="0"/>
            </a:endParaRPr>
          </a:p>
        </p:txBody>
      </p:sp>
      <p:sp>
        <p:nvSpPr>
          <p:cNvPr id="40" name="Rectangle 39"/>
          <p:cNvSpPr/>
          <p:nvPr/>
        </p:nvSpPr>
        <p:spPr bwMode="auto">
          <a:xfrm>
            <a:off x="10708348" y="4198822"/>
            <a:ext cx="1325880" cy="1325880"/>
          </a:xfrm>
          <a:prstGeom prst="rect">
            <a:avLst/>
          </a:prstGeom>
          <a:noFill/>
          <a:ln w="41275" cap="sq">
            <a:solidFill>
              <a:schemeClr val="accent2"/>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1" name="Rectangle 40"/>
          <p:cNvSpPr/>
          <p:nvPr/>
        </p:nvSpPr>
        <p:spPr bwMode="auto">
          <a:xfrm>
            <a:off x="5545423" y="1864093"/>
            <a:ext cx="1325880" cy="2194085"/>
          </a:xfrm>
          <a:prstGeom prst="rect">
            <a:avLst/>
          </a:prstGeom>
          <a:noFill/>
          <a:ln w="41275" cap="sq">
            <a:solidFill>
              <a:schemeClr val="accent3"/>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2" name="Rectangle 41"/>
          <p:cNvSpPr/>
          <p:nvPr/>
        </p:nvSpPr>
        <p:spPr bwMode="auto">
          <a:xfrm>
            <a:off x="10708348" y="1864093"/>
            <a:ext cx="1325880" cy="2194085"/>
          </a:xfrm>
          <a:prstGeom prst="rect">
            <a:avLst/>
          </a:prstGeom>
          <a:noFill/>
          <a:ln w="41275" cap="sq">
            <a:solidFill>
              <a:schemeClr val="accent3"/>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8" name="Rectangle 17"/>
          <p:cNvSpPr/>
          <p:nvPr/>
        </p:nvSpPr>
        <p:spPr bwMode="auto">
          <a:xfrm>
            <a:off x="6871303" y="4402605"/>
            <a:ext cx="3837045" cy="425056"/>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4" name="Rectangle 43"/>
          <p:cNvSpPr/>
          <p:nvPr/>
        </p:nvSpPr>
        <p:spPr bwMode="auto">
          <a:xfrm>
            <a:off x="6871303" y="4889628"/>
            <a:ext cx="3837045" cy="425056"/>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2" name="TextBox 21"/>
          <p:cNvSpPr txBox="1"/>
          <p:nvPr/>
        </p:nvSpPr>
        <p:spPr>
          <a:xfrm>
            <a:off x="7836203" y="4843623"/>
            <a:ext cx="1938672" cy="517065"/>
          </a:xfrm>
          <a:prstGeom prst="rect">
            <a:avLst/>
          </a:prstGeom>
          <a:noFill/>
        </p:spPr>
        <p:txBody>
          <a:bodyPr wrap="none" lIns="182880" tIns="146304" rIns="182880" bIns="146304" rtlCol="0">
            <a:spAutoFit/>
          </a:bodyPr>
          <a:lstStyle/>
          <a:p>
            <a:pPr algn="ctr">
              <a:lnSpc>
                <a:spcPct val="90000"/>
              </a:lnSpc>
            </a:pPr>
            <a:r>
              <a:rPr lang="en-US" sz="1600" smtClean="0">
                <a:gradFill>
                  <a:gsLst>
                    <a:gs pos="2917">
                      <a:schemeClr val="tx1"/>
                    </a:gs>
                    <a:gs pos="30000">
                      <a:schemeClr val="tx1"/>
                    </a:gs>
                  </a:gsLst>
                  <a:lin ang="5400000" scaled="0"/>
                </a:gradFill>
              </a:rPr>
              <a:t>20GB Connection</a:t>
            </a:r>
            <a:endParaRPr lang="en-US" sz="1600" dirty="0" smtClean="0">
              <a:gradFill>
                <a:gsLst>
                  <a:gs pos="2917">
                    <a:schemeClr val="tx1"/>
                  </a:gs>
                  <a:gs pos="30000">
                    <a:schemeClr val="tx1"/>
                  </a:gs>
                </a:gsLst>
                <a:lin ang="5400000" scaled="0"/>
              </a:gradFill>
            </a:endParaRPr>
          </a:p>
        </p:txBody>
      </p:sp>
      <p:sp>
        <p:nvSpPr>
          <p:cNvPr id="46" name="TextBox 45"/>
          <p:cNvSpPr txBox="1"/>
          <p:nvPr/>
        </p:nvSpPr>
        <p:spPr>
          <a:xfrm>
            <a:off x="7519706" y="4356600"/>
            <a:ext cx="2571666" cy="517065"/>
          </a:xfrm>
          <a:prstGeom prst="rect">
            <a:avLst/>
          </a:prstGeom>
          <a:noFill/>
        </p:spPr>
        <p:txBody>
          <a:bodyPr wrap="none" lIns="182880" tIns="146304" rIns="182880" bIns="146304" rtlCol="0">
            <a:spAutoFit/>
          </a:bodyPr>
          <a:lstStyle/>
          <a:p>
            <a:pPr algn="ctr">
              <a:lnSpc>
                <a:spcPct val="90000"/>
              </a:lnSpc>
            </a:pPr>
            <a:r>
              <a:rPr lang="en-US" sz="1600" smtClean="0">
                <a:gradFill>
                  <a:gsLst>
                    <a:gs pos="2917">
                      <a:schemeClr val="tx1"/>
                    </a:gs>
                    <a:gs pos="30000">
                      <a:schemeClr val="tx1"/>
                    </a:gs>
                  </a:gsLst>
                  <a:lin ang="5400000" scaled="0"/>
                </a:gradFill>
              </a:rPr>
              <a:t>Fast network connection</a:t>
            </a:r>
            <a:endParaRPr lang="en-US" sz="1600" dirty="0" smtClean="0">
              <a:gradFill>
                <a:gsLst>
                  <a:gs pos="2917">
                    <a:schemeClr val="tx1"/>
                  </a:gs>
                  <a:gs pos="30000">
                    <a:schemeClr val="tx1"/>
                  </a:gs>
                </a:gsLst>
                <a:lin ang="5400000" scaled="0"/>
              </a:gradFill>
            </a:endParaRPr>
          </a:p>
        </p:txBody>
      </p:sp>
      <p:sp>
        <p:nvSpPr>
          <p:cNvPr id="47" name="TextBox 46"/>
          <p:cNvSpPr txBox="1"/>
          <p:nvPr/>
        </p:nvSpPr>
        <p:spPr>
          <a:xfrm>
            <a:off x="7142488" y="5300038"/>
            <a:ext cx="3326102" cy="461665"/>
          </a:xfrm>
          <a:prstGeom prst="rect">
            <a:avLst/>
          </a:prstGeom>
          <a:noFill/>
        </p:spPr>
        <p:txBody>
          <a:bodyPr wrap="none" lIns="182880" tIns="146304" rIns="182880" bIns="146304" rtlCol="0">
            <a:spAutoFit/>
          </a:bodyPr>
          <a:lstStyle/>
          <a:p>
            <a:pPr algn="ctr">
              <a:lnSpc>
                <a:spcPct val="90000"/>
              </a:lnSpc>
            </a:pPr>
            <a:r>
              <a:rPr lang="en-US" sz="1200" smtClean="0">
                <a:gradFill>
                  <a:gsLst>
                    <a:gs pos="2917">
                      <a:schemeClr val="tx1"/>
                    </a:gs>
                    <a:gs pos="30000">
                      <a:schemeClr val="tx1"/>
                    </a:gs>
                  </a:gsLst>
                  <a:lin ang="5400000" scaled="0"/>
                </a:gradFill>
              </a:rPr>
              <a:t>GbE (Gigabit Ethernet) network connectivity</a:t>
            </a:r>
            <a:endParaRPr lang="en-US" sz="1200" dirty="0" smtClean="0">
              <a:gradFill>
                <a:gsLst>
                  <a:gs pos="2917">
                    <a:schemeClr val="tx1"/>
                  </a:gs>
                  <a:gs pos="30000">
                    <a:schemeClr val="tx1"/>
                  </a:gs>
                </a:gsLst>
                <a:lin ang="5400000" scaled="0"/>
              </a:gradFill>
            </a:endParaRPr>
          </a:p>
        </p:txBody>
      </p:sp>
      <p:sp>
        <p:nvSpPr>
          <p:cNvPr id="23" name="Rectangle 22"/>
          <p:cNvSpPr/>
          <p:nvPr/>
        </p:nvSpPr>
        <p:spPr bwMode="auto">
          <a:xfrm>
            <a:off x="7051811" y="3810989"/>
            <a:ext cx="3528927" cy="2015360"/>
          </a:xfrm>
          <a:prstGeom prst="rect">
            <a:avLst/>
          </a:prstGeom>
          <a:noFill/>
          <a:ln w="44450">
            <a:solidFill>
              <a:schemeClr val="accent3"/>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6" name="Right Arrow 25"/>
          <p:cNvSpPr/>
          <p:nvPr/>
        </p:nvSpPr>
        <p:spPr bwMode="auto">
          <a:xfrm>
            <a:off x="7745191" y="3984094"/>
            <a:ext cx="571007" cy="309338"/>
          </a:xfrm>
          <a:prstGeom prst="rightArrow">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0" name="Right Arrow 49"/>
          <p:cNvSpPr/>
          <p:nvPr/>
        </p:nvSpPr>
        <p:spPr bwMode="auto">
          <a:xfrm>
            <a:off x="8507923" y="3984094"/>
            <a:ext cx="571007" cy="309338"/>
          </a:xfrm>
          <a:prstGeom prst="rightArrow">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1" name="Right Arrow 50"/>
          <p:cNvSpPr/>
          <p:nvPr/>
        </p:nvSpPr>
        <p:spPr bwMode="auto">
          <a:xfrm>
            <a:off x="9270655" y="3984094"/>
            <a:ext cx="571007" cy="309338"/>
          </a:xfrm>
          <a:prstGeom prst="rightArrow">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3" name="TextBox 52"/>
          <p:cNvSpPr txBox="1"/>
          <p:nvPr/>
        </p:nvSpPr>
        <p:spPr>
          <a:xfrm>
            <a:off x="7183198" y="2989608"/>
            <a:ext cx="3266151" cy="738664"/>
          </a:xfrm>
          <a:prstGeom prst="rect">
            <a:avLst/>
          </a:prstGeom>
          <a:noFill/>
        </p:spPr>
        <p:txBody>
          <a:bodyPr wrap="none" lIns="182880" tIns="146304" rIns="182880" bIns="146304" rtlCol="0">
            <a:spAutoFit/>
          </a:bodyPr>
          <a:lstStyle/>
          <a:p>
            <a:pPr algn="ctr">
              <a:lnSpc>
                <a:spcPct val="90000"/>
              </a:lnSpc>
            </a:pPr>
            <a:r>
              <a:rPr lang="en-US" sz="1600" smtClean="0">
                <a:gradFill>
                  <a:gsLst>
                    <a:gs pos="2917">
                      <a:schemeClr val="bg1"/>
                    </a:gs>
                    <a:gs pos="30000">
                      <a:schemeClr val="bg1"/>
                    </a:gs>
                  </a:gsLst>
                  <a:lin ang="5400000" scaled="0"/>
                </a:gradFill>
              </a:rPr>
              <a:t>RDMA delivers low latency CPU </a:t>
            </a:r>
            <a:br>
              <a:rPr lang="en-US" sz="1600" smtClean="0">
                <a:gradFill>
                  <a:gsLst>
                    <a:gs pos="2917">
                      <a:schemeClr val="bg1"/>
                    </a:gs>
                    <a:gs pos="30000">
                      <a:schemeClr val="bg1"/>
                    </a:gs>
                  </a:gsLst>
                  <a:lin ang="5400000" scaled="0"/>
                </a:gradFill>
              </a:rPr>
            </a:br>
            <a:r>
              <a:rPr lang="en-US" sz="1600" smtClean="0">
                <a:gradFill>
                  <a:gsLst>
                    <a:gs pos="2917">
                      <a:schemeClr val="bg1"/>
                    </a:gs>
                    <a:gs pos="30000">
                      <a:schemeClr val="bg1"/>
                    </a:gs>
                  </a:gsLst>
                  <a:lin ang="5400000" scaled="0"/>
                </a:gradFill>
              </a:rPr>
              <a:t>and network utilization.</a:t>
            </a:r>
            <a:endParaRPr lang="en-US" sz="1600" dirty="0" smtClean="0">
              <a:gradFill>
                <a:gsLst>
                  <a:gs pos="2917">
                    <a:schemeClr val="bg1"/>
                  </a:gs>
                  <a:gs pos="30000">
                    <a:schemeClr val="bg1"/>
                  </a:gs>
                </a:gsLst>
                <a:lin ang="5400000" scaled="0"/>
              </a:gradFill>
            </a:endParaRPr>
          </a:p>
        </p:txBody>
      </p:sp>
      <p:sp>
        <p:nvSpPr>
          <p:cNvPr id="58" name="Freeform 5"/>
          <p:cNvSpPr>
            <a:spLocks noEditPoints="1"/>
          </p:cNvSpPr>
          <p:nvPr/>
        </p:nvSpPr>
        <p:spPr bwMode="auto">
          <a:xfrm>
            <a:off x="5819180" y="2061327"/>
            <a:ext cx="791756" cy="1319950"/>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
          <p:cNvSpPr>
            <a:spLocks noEditPoints="1"/>
          </p:cNvSpPr>
          <p:nvPr/>
        </p:nvSpPr>
        <p:spPr bwMode="auto">
          <a:xfrm>
            <a:off x="10971437" y="2061327"/>
            <a:ext cx="791756" cy="1319950"/>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7687527" y="6348141"/>
            <a:ext cx="2254697" cy="193899"/>
          </a:xfrm>
          <a:prstGeom prst="rect">
            <a:avLst/>
          </a:prstGeom>
          <a:noFill/>
        </p:spPr>
        <p:txBody>
          <a:bodyPr wrap="square" lIns="0" tIns="0" rIns="0" bIns="0" rtlCol="0">
            <a:spAutoFit/>
          </a:bodyPr>
          <a:lstStyle/>
          <a:p>
            <a:pPr>
              <a:lnSpc>
                <a:spcPct val="90000"/>
              </a:lnSpc>
              <a:spcBef>
                <a:spcPct val="50000"/>
              </a:spcBef>
              <a:buClr>
                <a:schemeClr val="accent2"/>
              </a:buClr>
            </a:pPr>
            <a:r>
              <a:rPr lang="en-US" sz="1400" dirty="0">
                <a:solidFill>
                  <a:schemeClr val="tx2"/>
                </a:solidFill>
                <a:latin typeface="+mj-lt"/>
              </a:rPr>
              <a:t>L</a:t>
            </a:r>
            <a:r>
              <a:rPr lang="en-US" sz="1400" dirty="0" smtClean="0">
                <a:solidFill>
                  <a:schemeClr val="tx2"/>
                </a:solidFill>
                <a:latin typeface="+mj-lt"/>
              </a:rPr>
              <a:t>ive migration with RDMA</a:t>
            </a:r>
            <a:endParaRPr lang="en-US" sz="1400" dirty="0">
              <a:solidFill>
                <a:schemeClr val="tx2"/>
              </a:solidFill>
              <a:latin typeface="+mj-lt"/>
            </a:endParaRPr>
          </a:p>
        </p:txBody>
      </p:sp>
    </p:spTree>
    <p:extLst>
      <p:ext uri="{BB962C8B-B14F-4D97-AF65-F5344CB8AC3E}">
        <p14:creationId xmlns:p14="http://schemas.microsoft.com/office/powerpoint/2010/main" val="418621097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source box"/>
          <p:cNvGrpSpPr/>
          <p:nvPr/>
        </p:nvGrpSpPr>
        <p:grpSpPr>
          <a:xfrm>
            <a:off x="5494035" y="1205724"/>
            <a:ext cx="1518246" cy="2931650"/>
            <a:chOff x="5601640" y="1899100"/>
            <a:chExt cx="1518246" cy="2931650"/>
          </a:xfrm>
        </p:grpSpPr>
        <p:sp>
          <p:nvSpPr>
            <p:cNvPr id="5" name="Rectangle 4"/>
            <p:cNvSpPr/>
            <p:nvPr/>
          </p:nvSpPr>
          <p:spPr bwMode="auto">
            <a:xfrm>
              <a:off x="5601640" y="1899100"/>
              <a:ext cx="1518246" cy="29316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548420" tIns="146246" rIns="182806" bIns="146246" anchor="t" anchorCtr="0"/>
            <a:lstStyle/>
            <a:p>
              <a:pPr>
                <a:lnSpc>
                  <a:spcPct val="90000"/>
                </a:lnSpc>
              </a:pPr>
              <a:endParaRPr lang="en-US" sz="1999" spc="-30" dirty="0">
                <a:gradFill>
                  <a:gsLst>
                    <a:gs pos="4583">
                      <a:srgbClr val="EFEFEF"/>
                    </a:gs>
                    <a:gs pos="12500">
                      <a:srgbClr val="EFEFEF"/>
                    </a:gs>
                  </a:gsLst>
                  <a:lin ang="5400000" scaled="0"/>
                </a:gradFill>
              </a:endParaRPr>
            </a:p>
          </p:txBody>
        </p:sp>
        <p:sp>
          <p:nvSpPr>
            <p:cNvPr id="10" name="TextBox 9"/>
            <p:cNvSpPr txBox="1">
              <a:spLocks noChangeArrowheads="1"/>
            </p:cNvSpPr>
            <p:nvPr/>
          </p:nvSpPr>
          <p:spPr bwMode="auto">
            <a:xfrm>
              <a:off x="5601640" y="4140655"/>
              <a:ext cx="1518245" cy="615553"/>
            </a:xfrm>
            <a:prstGeom prst="rect">
              <a:avLst/>
            </a:prstGeom>
            <a:noFill/>
            <a:ln w="9525">
              <a:noFill/>
              <a:miter lim="800000"/>
              <a:headEnd/>
              <a:tailEnd/>
            </a:ln>
          </p:spPr>
          <p:txBody>
            <a:bodyPr wrap="square">
              <a:spAutoFit/>
            </a:bodyPr>
            <a:lstStyle/>
            <a:p>
              <a:pPr algn="ctr"/>
              <a:r>
                <a:rPr lang="en-US" sz="1600" b="1" smtClean="0">
                  <a:gradFill>
                    <a:gsLst>
                      <a:gs pos="0">
                        <a:srgbClr val="EFEFEF"/>
                      </a:gs>
                      <a:gs pos="100000">
                        <a:srgbClr val="EFEFEF"/>
                      </a:gs>
                    </a:gsLst>
                    <a:lin ang="5400000" scaled="0"/>
                  </a:gradFill>
                  <a:ea typeface="Segoe UI" pitchFamily="34" charset="0"/>
                </a:rPr>
                <a:t>SOURCE</a:t>
              </a:r>
            </a:p>
            <a:p>
              <a:pPr algn="ctr"/>
              <a:r>
                <a:rPr lang="en-US" smtClean="0">
                  <a:gradFill>
                    <a:gsLst>
                      <a:gs pos="0">
                        <a:srgbClr val="EFEFEF"/>
                      </a:gs>
                      <a:gs pos="100000">
                        <a:srgbClr val="EFEFEF"/>
                      </a:gs>
                    </a:gsLst>
                    <a:lin ang="5400000" scaled="0"/>
                  </a:gradFill>
                  <a:ea typeface="Segoe UI" pitchFamily="34" charset="0"/>
                </a:rPr>
                <a:t>Hyper-V</a:t>
              </a:r>
              <a:endParaRPr lang="en-US" dirty="0">
                <a:gradFill>
                  <a:gsLst>
                    <a:gs pos="0">
                      <a:srgbClr val="EFEFEF"/>
                    </a:gs>
                    <a:gs pos="100000">
                      <a:srgbClr val="EFEFEF"/>
                    </a:gs>
                  </a:gsLst>
                  <a:lin ang="5400000" scaled="0"/>
                </a:gradFill>
                <a:ea typeface="Segoe UI" pitchFamily="34" charset="0"/>
              </a:endParaRPr>
            </a:p>
          </p:txBody>
        </p:sp>
      </p:grpSp>
      <p:grpSp>
        <p:nvGrpSpPr>
          <p:cNvPr id="31" name="dest box"/>
          <p:cNvGrpSpPr/>
          <p:nvPr/>
        </p:nvGrpSpPr>
        <p:grpSpPr>
          <a:xfrm>
            <a:off x="10643592" y="1205724"/>
            <a:ext cx="1518246" cy="2931650"/>
            <a:chOff x="10643592" y="1899100"/>
            <a:chExt cx="1518246" cy="2931650"/>
          </a:xfrm>
        </p:grpSpPr>
        <p:sp>
          <p:nvSpPr>
            <p:cNvPr id="13" name="Rectangle 12"/>
            <p:cNvSpPr/>
            <p:nvPr/>
          </p:nvSpPr>
          <p:spPr bwMode="auto">
            <a:xfrm>
              <a:off x="10643592" y="1899100"/>
              <a:ext cx="1518246" cy="29316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548420" tIns="146246" rIns="182806" bIns="146246" anchor="t" anchorCtr="0"/>
            <a:lstStyle/>
            <a:p>
              <a:pPr>
                <a:lnSpc>
                  <a:spcPct val="90000"/>
                </a:lnSpc>
              </a:pPr>
              <a:endParaRPr lang="en-US" sz="1999" spc="-30" dirty="0">
                <a:gradFill>
                  <a:gsLst>
                    <a:gs pos="4583">
                      <a:srgbClr val="EFEFEF"/>
                    </a:gs>
                    <a:gs pos="12500">
                      <a:srgbClr val="EFEFEF"/>
                    </a:gs>
                  </a:gsLst>
                  <a:lin ang="5400000" scaled="0"/>
                </a:gradFill>
              </a:endParaRPr>
            </a:p>
          </p:txBody>
        </p:sp>
        <p:sp>
          <p:nvSpPr>
            <p:cNvPr id="14" name="TextBox 13"/>
            <p:cNvSpPr txBox="1">
              <a:spLocks noChangeArrowheads="1"/>
            </p:cNvSpPr>
            <p:nvPr/>
          </p:nvSpPr>
          <p:spPr bwMode="auto">
            <a:xfrm>
              <a:off x="10643592" y="4142907"/>
              <a:ext cx="1518245" cy="615553"/>
            </a:xfrm>
            <a:prstGeom prst="rect">
              <a:avLst/>
            </a:prstGeom>
            <a:noFill/>
            <a:ln w="9525">
              <a:noFill/>
              <a:miter lim="800000"/>
              <a:headEnd/>
              <a:tailEnd/>
            </a:ln>
          </p:spPr>
          <p:txBody>
            <a:bodyPr wrap="square" lIns="0" rIns="0">
              <a:spAutoFit/>
            </a:bodyPr>
            <a:lstStyle/>
            <a:p>
              <a:pPr algn="ctr"/>
              <a:r>
                <a:rPr lang="en-US" sz="1600" b="1" smtClean="0">
                  <a:gradFill>
                    <a:gsLst>
                      <a:gs pos="0">
                        <a:srgbClr val="EFEFEF"/>
                      </a:gs>
                      <a:gs pos="100000">
                        <a:srgbClr val="EFEFEF"/>
                      </a:gs>
                    </a:gsLst>
                    <a:lin ang="5400000" scaled="0"/>
                  </a:gradFill>
                  <a:ea typeface="Segoe UI" pitchFamily="34" charset="0"/>
                </a:rPr>
                <a:t>DESTINATION</a:t>
              </a:r>
            </a:p>
            <a:p>
              <a:pPr algn="ctr"/>
              <a:r>
                <a:rPr lang="en-US" smtClean="0">
                  <a:gradFill>
                    <a:gsLst>
                      <a:gs pos="0">
                        <a:srgbClr val="EFEFEF"/>
                      </a:gs>
                      <a:gs pos="100000">
                        <a:srgbClr val="EFEFEF"/>
                      </a:gs>
                    </a:gsLst>
                    <a:lin ang="5400000" scaled="0"/>
                  </a:gradFill>
                  <a:ea typeface="Segoe UI" pitchFamily="34" charset="0"/>
                </a:rPr>
                <a:t>Hyper-V</a:t>
              </a:r>
              <a:endParaRPr lang="en-US" dirty="0">
                <a:gradFill>
                  <a:gsLst>
                    <a:gs pos="0">
                      <a:srgbClr val="EFEFEF"/>
                    </a:gs>
                    <a:gs pos="100000">
                      <a:srgbClr val="EFEFEF"/>
                    </a:gs>
                  </a:gsLst>
                  <a:lin ang="5400000" scaled="0"/>
                </a:gradFill>
                <a:ea typeface="Segoe UI" pitchFamily="34" charset="0"/>
              </a:endParaRPr>
            </a:p>
          </p:txBody>
        </p:sp>
      </p:grpSp>
      <p:grpSp>
        <p:nvGrpSpPr>
          <p:cNvPr id="32" name="source DEVICE box"/>
          <p:cNvGrpSpPr/>
          <p:nvPr/>
        </p:nvGrpSpPr>
        <p:grpSpPr>
          <a:xfrm>
            <a:off x="5487340" y="4623662"/>
            <a:ext cx="1518245" cy="2024333"/>
            <a:chOff x="5601639" y="4686172"/>
            <a:chExt cx="1518245" cy="2024333"/>
          </a:xfrm>
          <a:solidFill>
            <a:schemeClr val="tx2">
              <a:lumMod val="20000"/>
              <a:lumOff val="80000"/>
            </a:schemeClr>
          </a:solidFill>
        </p:grpSpPr>
        <p:sp>
          <p:nvSpPr>
            <p:cNvPr id="22" name="Freeform 21"/>
            <p:cNvSpPr/>
            <p:nvPr/>
          </p:nvSpPr>
          <p:spPr bwMode="auto">
            <a:xfrm>
              <a:off x="5636525" y="5196217"/>
              <a:ext cx="1433015" cy="1378424"/>
            </a:xfrm>
            <a:custGeom>
              <a:avLst/>
              <a:gdLst>
                <a:gd name="connsiteX0" fmla="*/ 0 w 1433015"/>
                <a:gd name="connsiteY0" fmla="*/ 13648 h 1378424"/>
                <a:gd name="connsiteX1" fmla="*/ 0 w 1433015"/>
                <a:gd name="connsiteY1" fmla="*/ 1173707 h 1378424"/>
                <a:gd name="connsiteX2" fmla="*/ 204717 w 1433015"/>
                <a:gd name="connsiteY2" fmla="*/ 1323833 h 1378424"/>
                <a:gd name="connsiteX3" fmla="*/ 586854 w 1433015"/>
                <a:gd name="connsiteY3" fmla="*/ 1378424 h 1378424"/>
                <a:gd name="connsiteX4" fmla="*/ 955344 w 1433015"/>
                <a:gd name="connsiteY4" fmla="*/ 1378424 h 1378424"/>
                <a:gd name="connsiteX5" fmla="*/ 1269242 w 1433015"/>
                <a:gd name="connsiteY5" fmla="*/ 1296537 h 1378424"/>
                <a:gd name="connsiteX6" fmla="*/ 1433015 w 1433015"/>
                <a:gd name="connsiteY6" fmla="*/ 1214651 h 1378424"/>
                <a:gd name="connsiteX7" fmla="*/ 1433015 w 1433015"/>
                <a:gd name="connsiteY7" fmla="*/ 0 h 1378424"/>
                <a:gd name="connsiteX8" fmla="*/ 0 w 1433015"/>
                <a:gd name="connsiteY8" fmla="*/ 13648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3015" h="1378424">
                  <a:moveTo>
                    <a:pt x="0" y="13648"/>
                  </a:moveTo>
                  <a:lnTo>
                    <a:pt x="0" y="1173707"/>
                  </a:lnTo>
                  <a:lnTo>
                    <a:pt x="204717" y="1323833"/>
                  </a:lnTo>
                  <a:lnTo>
                    <a:pt x="586854" y="1378424"/>
                  </a:lnTo>
                  <a:lnTo>
                    <a:pt x="955344" y="1378424"/>
                  </a:lnTo>
                  <a:lnTo>
                    <a:pt x="1269242" y="1296537"/>
                  </a:lnTo>
                  <a:lnTo>
                    <a:pt x="1433015" y="1214651"/>
                  </a:lnTo>
                  <a:lnTo>
                    <a:pt x="1433015" y="0"/>
                  </a:lnTo>
                  <a:lnTo>
                    <a:pt x="0" y="13648"/>
                  </a:lnTo>
                  <a:close/>
                </a:path>
              </a:pathLst>
            </a:cu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6" name="Freeform 11"/>
            <p:cNvSpPr>
              <a:spLocks noChangeAspect="1" noEditPoints="1"/>
            </p:cNvSpPr>
            <p:nvPr/>
          </p:nvSpPr>
          <p:spPr bwMode="auto">
            <a:xfrm>
              <a:off x="5601639" y="4686172"/>
              <a:ext cx="1518245" cy="2024333"/>
            </a:xfrm>
            <a:custGeom>
              <a:avLst/>
              <a:gdLst>
                <a:gd name="T0" fmla="*/ 231 w 231"/>
                <a:gd name="T1" fmla="*/ 62 h 308"/>
                <a:gd name="T2" fmla="*/ 0 w 231"/>
                <a:gd name="T3" fmla="*/ 62 h 308"/>
                <a:gd name="T4" fmla="*/ 0 w 231"/>
                <a:gd name="T5" fmla="*/ 261 h 308"/>
                <a:gd name="T6" fmla="*/ 231 w 231"/>
                <a:gd name="T7" fmla="*/ 261 h 308"/>
                <a:gd name="T8" fmla="*/ 231 w 231"/>
                <a:gd name="T9" fmla="*/ 62 h 308"/>
                <a:gd name="T10" fmla="*/ 215 w 231"/>
                <a:gd name="T11" fmla="*/ 255 h 308"/>
                <a:gd name="T12" fmla="*/ 15 w 231"/>
                <a:gd name="T13" fmla="*/ 255 h 308"/>
                <a:gd name="T14" fmla="*/ 15 w 231"/>
                <a:gd name="T15" fmla="*/ 87 h 308"/>
                <a:gd name="T16" fmla="*/ 115 w 231"/>
                <a:gd name="T17" fmla="*/ 106 h 308"/>
                <a:gd name="T18" fmla="*/ 215 w 231"/>
                <a:gd name="T19" fmla="*/ 87 h 308"/>
                <a:gd name="T20" fmla="*/ 215 w 231"/>
                <a:gd name="T21" fmla="*/ 25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308">
                  <a:moveTo>
                    <a:pt x="231" y="62"/>
                  </a:moveTo>
                  <a:cubicBezTo>
                    <a:pt x="153" y="0"/>
                    <a:pt x="6" y="40"/>
                    <a:pt x="0" y="62"/>
                  </a:cubicBezTo>
                  <a:cubicBezTo>
                    <a:pt x="0" y="78"/>
                    <a:pt x="0" y="246"/>
                    <a:pt x="0" y="261"/>
                  </a:cubicBezTo>
                  <a:cubicBezTo>
                    <a:pt x="31" y="308"/>
                    <a:pt x="197" y="308"/>
                    <a:pt x="231" y="261"/>
                  </a:cubicBezTo>
                  <a:cubicBezTo>
                    <a:pt x="231" y="246"/>
                    <a:pt x="231" y="78"/>
                    <a:pt x="231" y="62"/>
                  </a:cubicBezTo>
                  <a:close/>
                  <a:moveTo>
                    <a:pt x="215" y="255"/>
                  </a:moveTo>
                  <a:cubicBezTo>
                    <a:pt x="187" y="289"/>
                    <a:pt x="40" y="292"/>
                    <a:pt x="15" y="255"/>
                  </a:cubicBezTo>
                  <a:cubicBezTo>
                    <a:pt x="15" y="240"/>
                    <a:pt x="15" y="93"/>
                    <a:pt x="15" y="87"/>
                  </a:cubicBezTo>
                  <a:cubicBezTo>
                    <a:pt x="34" y="99"/>
                    <a:pt x="72" y="106"/>
                    <a:pt x="115" y="106"/>
                  </a:cubicBezTo>
                  <a:cubicBezTo>
                    <a:pt x="159" y="106"/>
                    <a:pt x="197" y="99"/>
                    <a:pt x="215" y="87"/>
                  </a:cubicBezTo>
                  <a:cubicBezTo>
                    <a:pt x="215" y="93"/>
                    <a:pt x="215" y="255"/>
                    <a:pt x="215" y="255"/>
                  </a:cubicBezTo>
                  <a:close/>
                </a:path>
              </a:pathLst>
            </a:custGeom>
            <a:grpFill/>
            <a:ln>
              <a:noFill/>
            </a:ln>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Segoe"/>
              </a:endParaRPr>
            </a:p>
          </p:txBody>
        </p:sp>
      </p:grpSp>
      <p:grpSp>
        <p:nvGrpSpPr>
          <p:cNvPr id="33" name="target DEVICE box"/>
          <p:cNvGrpSpPr/>
          <p:nvPr/>
        </p:nvGrpSpPr>
        <p:grpSpPr>
          <a:xfrm>
            <a:off x="10637663" y="4623662"/>
            <a:ext cx="1518245" cy="2024333"/>
            <a:chOff x="10637663" y="4686172"/>
            <a:chExt cx="1518245" cy="2024333"/>
          </a:xfrm>
          <a:solidFill>
            <a:schemeClr val="tx2">
              <a:lumMod val="20000"/>
              <a:lumOff val="80000"/>
            </a:schemeClr>
          </a:solidFill>
        </p:grpSpPr>
        <p:sp>
          <p:nvSpPr>
            <p:cNvPr id="25" name="Freeform 24"/>
            <p:cNvSpPr/>
            <p:nvPr/>
          </p:nvSpPr>
          <p:spPr bwMode="auto">
            <a:xfrm>
              <a:off x="10672549" y="5196217"/>
              <a:ext cx="1433015" cy="1378424"/>
            </a:xfrm>
            <a:custGeom>
              <a:avLst/>
              <a:gdLst>
                <a:gd name="connsiteX0" fmla="*/ 0 w 1433015"/>
                <a:gd name="connsiteY0" fmla="*/ 13648 h 1378424"/>
                <a:gd name="connsiteX1" fmla="*/ 0 w 1433015"/>
                <a:gd name="connsiteY1" fmla="*/ 1173707 h 1378424"/>
                <a:gd name="connsiteX2" fmla="*/ 204717 w 1433015"/>
                <a:gd name="connsiteY2" fmla="*/ 1323833 h 1378424"/>
                <a:gd name="connsiteX3" fmla="*/ 586854 w 1433015"/>
                <a:gd name="connsiteY3" fmla="*/ 1378424 h 1378424"/>
                <a:gd name="connsiteX4" fmla="*/ 955344 w 1433015"/>
                <a:gd name="connsiteY4" fmla="*/ 1378424 h 1378424"/>
                <a:gd name="connsiteX5" fmla="*/ 1269242 w 1433015"/>
                <a:gd name="connsiteY5" fmla="*/ 1296537 h 1378424"/>
                <a:gd name="connsiteX6" fmla="*/ 1433015 w 1433015"/>
                <a:gd name="connsiteY6" fmla="*/ 1214651 h 1378424"/>
                <a:gd name="connsiteX7" fmla="*/ 1433015 w 1433015"/>
                <a:gd name="connsiteY7" fmla="*/ 0 h 1378424"/>
                <a:gd name="connsiteX8" fmla="*/ 0 w 1433015"/>
                <a:gd name="connsiteY8" fmla="*/ 13648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3015" h="1378424">
                  <a:moveTo>
                    <a:pt x="0" y="13648"/>
                  </a:moveTo>
                  <a:lnTo>
                    <a:pt x="0" y="1173707"/>
                  </a:lnTo>
                  <a:lnTo>
                    <a:pt x="204717" y="1323833"/>
                  </a:lnTo>
                  <a:lnTo>
                    <a:pt x="586854" y="1378424"/>
                  </a:lnTo>
                  <a:lnTo>
                    <a:pt x="955344" y="1378424"/>
                  </a:lnTo>
                  <a:lnTo>
                    <a:pt x="1269242" y="1296537"/>
                  </a:lnTo>
                  <a:lnTo>
                    <a:pt x="1433015" y="1214651"/>
                  </a:lnTo>
                  <a:lnTo>
                    <a:pt x="1433015" y="0"/>
                  </a:lnTo>
                  <a:lnTo>
                    <a:pt x="0" y="13648"/>
                  </a:lnTo>
                  <a:close/>
                </a:path>
              </a:pathLst>
            </a:cu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6" name="Freeform 11"/>
            <p:cNvSpPr>
              <a:spLocks noChangeAspect="1" noEditPoints="1"/>
            </p:cNvSpPr>
            <p:nvPr/>
          </p:nvSpPr>
          <p:spPr bwMode="auto">
            <a:xfrm>
              <a:off x="10637663" y="4686172"/>
              <a:ext cx="1518245" cy="2024333"/>
            </a:xfrm>
            <a:custGeom>
              <a:avLst/>
              <a:gdLst>
                <a:gd name="T0" fmla="*/ 231 w 231"/>
                <a:gd name="T1" fmla="*/ 62 h 308"/>
                <a:gd name="T2" fmla="*/ 0 w 231"/>
                <a:gd name="T3" fmla="*/ 62 h 308"/>
                <a:gd name="T4" fmla="*/ 0 w 231"/>
                <a:gd name="T5" fmla="*/ 261 h 308"/>
                <a:gd name="T6" fmla="*/ 231 w 231"/>
                <a:gd name="T7" fmla="*/ 261 h 308"/>
                <a:gd name="T8" fmla="*/ 231 w 231"/>
                <a:gd name="T9" fmla="*/ 62 h 308"/>
                <a:gd name="T10" fmla="*/ 215 w 231"/>
                <a:gd name="T11" fmla="*/ 255 h 308"/>
                <a:gd name="T12" fmla="*/ 15 w 231"/>
                <a:gd name="T13" fmla="*/ 255 h 308"/>
                <a:gd name="T14" fmla="*/ 15 w 231"/>
                <a:gd name="T15" fmla="*/ 87 h 308"/>
                <a:gd name="T16" fmla="*/ 115 w 231"/>
                <a:gd name="T17" fmla="*/ 106 h 308"/>
                <a:gd name="T18" fmla="*/ 215 w 231"/>
                <a:gd name="T19" fmla="*/ 87 h 308"/>
                <a:gd name="T20" fmla="*/ 215 w 231"/>
                <a:gd name="T21" fmla="*/ 25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308">
                  <a:moveTo>
                    <a:pt x="231" y="62"/>
                  </a:moveTo>
                  <a:cubicBezTo>
                    <a:pt x="153" y="0"/>
                    <a:pt x="6" y="40"/>
                    <a:pt x="0" y="62"/>
                  </a:cubicBezTo>
                  <a:cubicBezTo>
                    <a:pt x="0" y="78"/>
                    <a:pt x="0" y="246"/>
                    <a:pt x="0" y="261"/>
                  </a:cubicBezTo>
                  <a:cubicBezTo>
                    <a:pt x="31" y="308"/>
                    <a:pt x="197" y="308"/>
                    <a:pt x="231" y="261"/>
                  </a:cubicBezTo>
                  <a:cubicBezTo>
                    <a:pt x="231" y="246"/>
                    <a:pt x="231" y="78"/>
                    <a:pt x="231" y="62"/>
                  </a:cubicBezTo>
                  <a:close/>
                  <a:moveTo>
                    <a:pt x="215" y="255"/>
                  </a:moveTo>
                  <a:cubicBezTo>
                    <a:pt x="187" y="289"/>
                    <a:pt x="40" y="292"/>
                    <a:pt x="15" y="255"/>
                  </a:cubicBezTo>
                  <a:cubicBezTo>
                    <a:pt x="15" y="240"/>
                    <a:pt x="15" y="93"/>
                    <a:pt x="15" y="87"/>
                  </a:cubicBezTo>
                  <a:cubicBezTo>
                    <a:pt x="34" y="99"/>
                    <a:pt x="72" y="106"/>
                    <a:pt x="115" y="106"/>
                  </a:cubicBezTo>
                  <a:cubicBezTo>
                    <a:pt x="159" y="106"/>
                    <a:pt x="197" y="99"/>
                    <a:pt x="215" y="87"/>
                  </a:cubicBezTo>
                  <a:cubicBezTo>
                    <a:pt x="215" y="93"/>
                    <a:pt x="215" y="255"/>
                    <a:pt x="215" y="255"/>
                  </a:cubicBezTo>
                  <a:close/>
                </a:path>
              </a:pathLst>
            </a:custGeom>
            <a:grpFill/>
            <a:ln>
              <a:noFill/>
            </a:ln>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Segoe"/>
              </a:endParaRPr>
            </a:p>
          </p:txBody>
        </p:sp>
      </p:grpSp>
      <p:sp>
        <p:nvSpPr>
          <p:cNvPr id="40" name="TextBox 39"/>
          <p:cNvSpPr txBox="1">
            <a:spLocks noChangeArrowheads="1"/>
          </p:cNvSpPr>
          <p:nvPr/>
        </p:nvSpPr>
        <p:spPr bwMode="auto">
          <a:xfrm>
            <a:off x="10938173" y="2840742"/>
            <a:ext cx="948794" cy="469103"/>
          </a:xfrm>
          <a:prstGeom prst="rect">
            <a:avLst/>
          </a:prstGeom>
          <a:noFill/>
          <a:ln w="9525">
            <a:noFill/>
            <a:miter lim="800000"/>
            <a:headEnd/>
            <a:tailEnd/>
          </a:ln>
        </p:spPr>
        <p:txBody>
          <a:bodyPr>
            <a:spAutoFit/>
          </a:bodyPr>
          <a:lstStyle/>
          <a:p>
            <a:pPr algn="ctr"/>
            <a:r>
              <a:rPr lang="en-US" sz="1224" b="1" smtClean="0">
                <a:gradFill>
                  <a:gsLst>
                    <a:gs pos="0">
                      <a:srgbClr val="EFEFEF"/>
                    </a:gs>
                    <a:gs pos="100000">
                      <a:srgbClr val="EFEFEF"/>
                    </a:gs>
                  </a:gsLst>
                  <a:lin ang="5400000" scaled="0"/>
                </a:gradFill>
                <a:ea typeface="Segoe UI" pitchFamily="34" charset="0"/>
              </a:rPr>
              <a:t>Virtual</a:t>
            </a:r>
            <a:br>
              <a:rPr lang="en-US" sz="1224" b="1" smtClean="0">
                <a:gradFill>
                  <a:gsLst>
                    <a:gs pos="0">
                      <a:srgbClr val="EFEFEF"/>
                    </a:gs>
                    <a:gs pos="100000">
                      <a:srgbClr val="EFEFEF"/>
                    </a:gs>
                  </a:gsLst>
                  <a:lin ang="5400000" scaled="0"/>
                </a:gradFill>
                <a:ea typeface="Segoe UI" pitchFamily="34" charset="0"/>
              </a:rPr>
            </a:br>
            <a:r>
              <a:rPr lang="en-US" sz="1224" b="1" smtClean="0">
                <a:gradFill>
                  <a:gsLst>
                    <a:gs pos="0">
                      <a:srgbClr val="EFEFEF"/>
                    </a:gs>
                    <a:gs pos="100000">
                      <a:srgbClr val="EFEFEF"/>
                    </a:gs>
                  </a:gsLst>
                  <a:lin ang="5400000" scaled="0"/>
                </a:gradFill>
                <a:ea typeface="Segoe UI" pitchFamily="34" charset="0"/>
              </a:rPr>
              <a:t>machine</a:t>
            </a:r>
            <a:endParaRPr lang="en-US" sz="1224" b="1" dirty="0">
              <a:gradFill>
                <a:gsLst>
                  <a:gs pos="0">
                    <a:srgbClr val="EFEFEF"/>
                  </a:gs>
                  <a:gs pos="100000">
                    <a:srgbClr val="EFEFEF"/>
                  </a:gs>
                </a:gsLst>
                <a:lin ang="5400000" scaled="0"/>
              </a:gradFill>
              <a:ea typeface="Segoe UI" pitchFamily="34" charset="0"/>
            </a:endParaRPr>
          </a:p>
        </p:txBody>
      </p:sp>
      <p:sp>
        <p:nvSpPr>
          <p:cNvPr id="41" name="TextBox 40"/>
          <p:cNvSpPr txBox="1">
            <a:spLocks noChangeArrowheads="1"/>
          </p:cNvSpPr>
          <p:nvPr/>
        </p:nvSpPr>
        <p:spPr bwMode="auto">
          <a:xfrm>
            <a:off x="5743821" y="2840742"/>
            <a:ext cx="948794" cy="469103"/>
          </a:xfrm>
          <a:prstGeom prst="rect">
            <a:avLst/>
          </a:prstGeom>
          <a:noFill/>
          <a:ln w="9525">
            <a:noFill/>
            <a:miter lim="800000"/>
            <a:headEnd/>
            <a:tailEnd/>
          </a:ln>
        </p:spPr>
        <p:txBody>
          <a:bodyPr>
            <a:spAutoFit/>
          </a:bodyPr>
          <a:lstStyle/>
          <a:p>
            <a:pPr algn="ctr"/>
            <a:r>
              <a:rPr lang="en-US" sz="1224" b="1" smtClean="0">
                <a:gradFill>
                  <a:gsLst>
                    <a:gs pos="0">
                      <a:srgbClr val="EFEFEF"/>
                    </a:gs>
                    <a:gs pos="100000">
                      <a:srgbClr val="EFEFEF"/>
                    </a:gs>
                  </a:gsLst>
                  <a:lin ang="5400000" scaled="0"/>
                </a:gradFill>
                <a:ea typeface="Segoe UI" pitchFamily="34" charset="0"/>
              </a:rPr>
              <a:t>Virtual</a:t>
            </a:r>
            <a:br>
              <a:rPr lang="en-US" sz="1224" b="1" smtClean="0">
                <a:gradFill>
                  <a:gsLst>
                    <a:gs pos="0">
                      <a:srgbClr val="EFEFEF"/>
                    </a:gs>
                    <a:gs pos="100000">
                      <a:srgbClr val="EFEFEF"/>
                    </a:gs>
                  </a:gsLst>
                  <a:lin ang="5400000" scaled="0"/>
                </a:gradFill>
                <a:ea typeface="Segoe UI" pitchFamily="34" charset="0"/>
              </a:rPr>
            </a:br>
            <a:r>
              <a:rPr lang="en-US" sz="1224" b="1" smtClean="0">
                <a:gradFill>
                  <a:gsLst>
                    <a:gs pos="0">
                      <a:srgbClr val="EFEFEF"/>
                    </a:gs>
                    <a:gs pos="100000">
                      <a:srgbClr val="EFEFEF"/>
                    </a:gs>
                  </a:gsLst>
                  <a:lin ang="5400000" scaled="0"/>
                </a:gradFill>
                <a:ea typeface="Segoe UI" pitchFamily="34" charset="0"/>
              </a:rPr>
              <a:t>machine</a:t>
            </a:r>
            <a:endParaRPr lang="en-US" sz="1224" b="1" dirty="0">
              <a:gradFill>
                <a:gsLst>
                  <a:gs pos="0">
                    <a:srgbClr val="EFEFEF"/>
                  </a:gs>
                  <a:gs pos="100000">
                    <a:srgbClr val="EFEFEF"/>
                  </a:gs>
                </a:gsLst>
                <a:lin ang="5400000" scaled="0"/>
              </a:gradFill>
              <a:ea typeface="Segoe UI" pitchFamily="34" charset="0"/>
            </a:endParaRPr>
          </a:p>
        </p:txBody>
      </p:sp>
      <p:sp>
        <p:nvSpPr>
          <p:cNvPr id="42" name="Rectangle 41"/>
          <p:cNvSpPr/>
          <p:nvPr/>
        </p:nvSpPr>
        <p:spPr bwMode="auto">
          <a:xfrm>
            <a:off x="5583523" y="1310418"/>
            <a:ext cx="1325880" cy="2051798"/>
          </a:xfrm>
          <a:prstGeom prst="rect">
            <a:avLst/>
          </a:prstGeom>
          <a:noFill/>
          <a:ln w="41275" cap="sq">
            <a:solidFill>
              <a:schemeClr val="bg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3" name="Rectangle 42"/>
          <p:cNvSpPr/>
          <p:nvPr/>
        </p:nvSpPr>
        <p:spPr bwMode="auto">
          <a:xfrm>
            <a:off x="10746448" y="1310418"/>
            <a:ext cx="1325880" cy="2062928"/>
          </a:xfrm>
          <a:prstGeom prst="rect">
            <a:avLst/>
          </a:prstGeom>
          <a:noFill/>
          <a:ln w="41275" cap="sq">
            <a:solidFill>
              <a:schemeClr val="bg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7" name="TextBox 46"/>
          <p:cNvSpPr txBox="1">
            <a:spLocks noChangeArrowheads="1"/>
          </p:cNvSpPr>
          <p:nvPr/>
        </p:nvSpPr>
        <p:spPr bwMode="auto">
          <a:xfrm>
            <a:off x="5477669" y="5912362"/>
            <a:ext cx="1518245" cy="615553"/>
          </a:xfrm>
          <a:prstGeom prst="rect">
            <a:avLst/>
          </a:prstGeom>
          <a:noFill/>
          <a:ln w="9525">
            <a:noFill/>
            <a:miter lim="800000"/>
            <a:headEnd/>
            <a:tailEnd/>
          </a:ln>
        </p:spPr>
        <p:txBody>
          <a:bodyPr wrap="square">
            <a:spAutoFit/>
          </a:bodyPr>
          <a:lstStyle/>
          <a:p>
            <a:pPr algn="ctr"/>
            <a:r>
              <a:rPr lang="en-US" sz="1600" b="1" smtClean="0">
                <a:gradFill>
                  <a:gsLst>
                    <a:gs pos="0">
                      <a:schemeClr val="tx2">
                        <a:lumMod val="50000"/>
                      </a:schemeClr>
                    </a:gs>
                    <a:gs pos="100000">
                      <a:schemeClr val="tx2">
                        <a:lumMod val="50000"/>
                      </a:schemeClr>
                    </a:gs>
                  </a:gsLst>
                  <a:lin ang="5400000" scaled="0"/>
                </a:gradFill>
                <a:ea typeface="Segoe UI" pitchFamily="34" charset="0"/>
              </a:rPr>
              <a:t>SOURCE</a:t>
            </a:r>
          </a:p>
          <a:p>
            <a:pPr algn="ctr"/>
            <a:r>
              <a:rPr lang="en-US" smtClean="0">
                <a:gradFill>
                  <a:gsLst>
                    <a:gs pos="0">
                      <a:schemeClr val="tx2">
                        <a:lumMod val="50000"/>
                      </a:schemeClr>
                    </a:gs>
                    <a:gs pos="100000">
                      <a:schemeClr val="tx2">
                        <a:lumMod val="50000"/>
                      </a:schemeClr>
                    </a:gs>
                  </a:gsLst>
                  <a:lin ang="5400000" scaled="0"/>
                </a:gradFill>
                <a:ea typeface="Segoe UI" pitchFamily="34" charset="0"/>
              </a:rPr>
              <a:t>device</a:t>
            </a:r>
            <a:endParaRPr lang="en-US" dirty="0">
              <a:gradFill>
                <a:gsLst>
                  <a:gs pos="0">
                    <a:schemeClr val="tx2">
                      <a:lumMod val="50000"/>
                    </a:schemeClr>
                  </a:gs>
                  <a:gs pos="100000">
                    <a:schemeClr val="tx2">
                      <a:lumMod val="50000"/>
                    </a:schemeClr>
                  </a:gs>
                </a:gsLst>
                <a:lin ang="5400000" scaled="0"/>
              </a:gradFill>
              <a:ea typeface="Segoe UI" pitchFamily="34" charset="0"/>
            </a:endParaRPr>
          </a:p>
        </p:txBody>
      </p:sp>
      <p:sp>
        <p:nvSpPr>
          <p:cNvPr id="48" name="TextBox 47"/>
          <p:cNvSpPr txBox="1">
            <a:spLocks noChangeArrowheads="1"/>
          </p:cNvSpPr>
          <p:nvPr/>
        </p:nvSpPr>
        <p:spPr bwMode="auto">
          <a:xfrm>
            <a:off x="10637662" y="5912362"/>
            <a:ext cx="1518245" cy="615553"/>
          </a:xfrm>
          <a:prstGeom prst="rect">
            <a:avLst/>
          </a:prstGeom>
          <a:noFill/>
          <a:ln w="9525">
            <a:noFill/>
            <a:miter lim="800000"/>
            <a:headEnd/>
            <a:tailEnd/>
          </a:ln>
        </p:spPr>
        <p:txBody>
          <a:bodyPr wrap="square" lIns="0" rIns="0">
            <a:spAutoFit/>
          </a:bodyPr>
          <a:lstStyle/>
          <a:p>
            <a:pPr algn="ctr"/>
            <a:r>
              <a:rPr lang="en-US" sz="1600" b="1" smtClean="0">
                <a:gradFill>
                  <a:gsLst>
                    <a:gs pos="0">
                      <a:schemeClr val="tx2">
                        <a:lumMod val="50000"/>
                      </a:schemeClr>
                    </a:gs>
                    <a:gs pos="100000">
                      <a:schemeClr val="tx2">
                        <a:lumMod val="50000"/>
                      </a:schemeClr>
                    </a:gs>
                  </a:gsLst>
                  <a:lin ang="5400000" scaled="0"/>
                </a:gradFill>
                <a:ea typeface="Segoe UI" pitchFamily="34" charset="0"/>
              </a:rPr>
              <a:t>DESTINATION</a:t>
            </a:r>
          </a:p>
          <a:p>
            <a:pPr algn="ctr"/>
            <a:r>
              <a:rPr lang="en-US" smtClean="0">
                <a:gradFill>
                  <a:gsLst>
                    <a:gs pos="0">
                      <a:schemeClr val="tx2">
                        <a:lumMod val="50000"/>
                      </a:schemeClr>
                    </a:gs>
                    <a:gs pos="100000">
                      <a:schemeClr val="tx2">
                        <a:lumMod val="50000"/>
                      </a:schemeClr>
                    </a:gs>
                  </a:gsLst>
                  <a:lin ang="5400000" scaled="0"/>
                </a:gradFill>
                <a:ea typeface="Segoe UI" pitchFamily="34" charset="0"/>
              </a:rPr>
              <a:t>device</a:t>
            </a:r>
            <a:endParaRPr lang="en-US" dirty="0">
              <a:gradFill>
                <a:gsLst>
                  <a:gs pos="0">
                    <a:schemeClr val="tx2">
                      <a:lumMod val="50000"/>
                    </a:schemeClr>
                  </a:gs>
                  <a:gs pos="100000">
                    <a:schemeClr val="tx2">
                      <a:lumMod val="50000"/>
                    </a:schemeClr>
                  </a:gs>
                </a:gsLst>
                <a:lin ang="5400000" scaled="0"/>
              </a:gradFill>
              <a:ea typeface="Segoe UI" pitchFamily="34" charset="0"/>
            </a:endParaRPr>
          </a:p>
        </p:txBody>
      </p:sp>
      <p:sp>
        <p:nvSpPr>
          <p:cNvPr id="2" name="Title 1"/>
          <p:cNvSpPr>
            <a:spLocks noGrp="1"/>
          </p:cNvSpPr>
          <p:nvPr>
            <p:ph type="title"/>
          </p:nvPr>
        </p:nvSpPr>
        <p:spPr/>
        <p:txBody>
          <a:bodyPr/>
          <a:lstStyle/>
          <a:p>
            <a:pPr lvl="0"/>
            <a:r>
              <a:rPr lang="en-US" dirty="0" smtClean="0"/>
              <a:t>Workload mobility</a:t>
            </a:r>
            <a:br>
              <a:rPr lang="en-US" dirty="0" smtClean="0"/>
            </a:br>
            <a:endParaRPr lang="en-US" dirty="0"/>
          </a:p>
        </p:txBody>
      </p:sp>
      <p:sp>
        <p:nvSpPr>
          <p:cNvPr id="3" name="Rectangle 2"/>
          <p:cNvSpPr/>
          <p:nvPr/>
        </p:nvSpPr>
        <p:spPr>
          <a:xfrm>
            <a:off x="457200" y="1211263"/>
            <a:ext cx="4876676" cy="514115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40" tIns="146271" rIns="91420" bIns="182840" numCol="1" rtlCol="0" anchor="t" anchorCtr="0" compatLnSpc="1">
            <a:prstTxWarp prst="textNoShape">
              <a:avLst/>
            </a:prstTxWarp>
          </a:bodyPr>
          <a:lstStyle/>
          <a:p>
            <a:pPr fontAlgn="base">
              <a:spcBef>
                <a:spcPts val="1200"/>
              </a:spcBef>
              <a:spcAft>
                <a:spcPct val="0"/>
              </a:spcAft>
              <a:defRPr/>
            </a:pPr>
            <a:r>
              <a:rPr lang="en-US" sz="2400" dirty="0" smtClean="0">
                <a:gradFill>
                  <a:gsLst>
                    <a:gs pos="62500">
                      <a:schemeClr val="tx1"/>
                    </a:gs>
                    <a:gs pos="40000">
                      <a:schemeClr val="tx1"/>
                    </a:gs>
                  </a:gsLst>
                  <a:lin ang="5400000" scaled="0"/>
                </a:gradFill>
                <a:latin typeface="Segoe UI Semibold" panose="020B0702040204020203" pitchFamily="34" charset="0"/>
              </a:rPr>
              <a:t>Shared-nothing </a:t>
            </a:r>
            <a:r>
              <a:rPr lang="en-US" sz="2400" dirty="0">
                <a:gradFill>
                  <a:gsLst>
                    <a:gs pos="62500">
                      <a:schemeClr val="tx1"/>
                    </a:gs>
                    <a:gs pos="40000">
                      <a:schemeClr val="tx1"/>
                    </a:gs>
                  </a:gsLst>
                  <a:lin ang="5400000" scaled="0"/>
                </a:gradFill>
                <a:latin typeface="Segoe UI Semibold" panose="020B0702040204020203" pitchFamily="34" charset="0"/>
              </a:rPr>
              <a:t>live migration</a:t>
            </a:r>
          </a:p>
          <a:p>
            <a:pPr fontAlgn="base">
              <a:spcBef>
                <a:spcPts val="1200"/>
              </a:spcBef>
              <a:spcAft>
                <a:spcPct val="0"/>
              </a:spcAft>
              <a:defRPr/>
            </a:pPr>
            <a:r>
              <a:rPr lang="en-US" sz="2000" dirty="0" smtClean="0">
                <a:gradFill>
                  <a:gsLst>
                    <a:gs pos="62500">
                      <a:srgbClr val="505050"/>
                    </a:gs>
                    <a:gs pos="40000">
                      <a:srgbClr val="505050"/>
                    </a:gs>
                  </a:gsLst>
                  <a:lin ang="5400000" scaled="0"/>
                </a:gradFill>
              </a:rPr>
              <a:t>Benefits:</a:t>
            </a:r>
            <a:endParaRPr lang="en-US" sz="2000" dirty="0">
              <a:gradFill>
                <a:gsLst>
                  <a:gs pos="62500">
                    <a:srgbClr val="505050"/>
                  </a:gs>
                  <a:gs pos="40000">
                    <a:srgbClr val="505050"/>
                  </a:gs>
                </a:gsLst>
                <a:lin ang="5400000" scaled="0"/>
              </a:gradFill>
            </a:endParaRPr>
          </a:p>
          <a:p>
            <a:pPr marL="228600" indent="-228600" fontAlgn="base">
              <a:spcBef>
                <a:spcPts val="1200"/>
              </a:spcBef>
              <a:spcAft>
                <a:spcPct val="0"/>
              </a:spcAft>
              <a:buFont typeface="Arial" panose="020B0604020202020204" pitchFamily="34" charset="0"/>
              <a:buChar char="•"/>
              <a:defRPr/>
            </a:pPr>
            <a:r>
              <a:rPr lang="en-US" sz="2000" dirty="0">
                <a:gradFill>
                  <a:gsLst>
                    <a:gs pos="62500">
                      <a:srgbClr val="505050"/>
                    </a:gs>
                    <a:gs pos="40000">
                      <a:srgbClr val="505050"/>
                    </a:gs>
                  </a:gsLst>
                  <a:lin ang="5400000" scaled="0"/>
                </a:gradFill>
              </a:rPr>
              <a:t>Increase flexibility of virtual </a:t>
            </a:r>
            <a:r>
              <a:rPr lang="en-US" sz="2000" dirty="0" smtClean="0">
                <a:gradFill>
                  <a:gsLst>
                    <a:gs pos="62500">
                      <a:srgbClr val="505050"/>
                    </a:gs>
                    <a:gs pos="40000">
                      <a:srgbClr val="505050"/>
                    </a:gs>
                  </a:gsLst>
                  <a:lin ang="5400000" scaled="0"/>
                </a:gradFill>
              </a:rPr>
              <a:t/>
            </a:r>
            <a:br>
              <a:rPr lang="en-US" sz="2000" dirty="0" smtClean="0">
                <a:gradFill>
                  <a:gsLst>
                    <a:gs pos="62500">
                      <a:srgbClr val="505050"/>
                    </a:gs>
                    <a:gs pos="40000">
                      <a:srgbClr val="505050"/>
                    </a:gs>
                  </a:gsLst>
                  <a:lin ang="5400000" scaled="0"/>
                </a:gradFill>
              </a:rPr>
            </a:br>
            <a:r>
              <a:rPr lang="en-US" sz="2000" dirty="0" smtClean="0">
                <a:gradFill>
                  <a:gsLst>
                    <a:gs pos="62500">
                      <a:srgbClr val="505050"/>
                    </a:gs>
                    <a:gs pos="40000">
                      <a:srgbClr val="505050"/>
                    </a:gs>
                  </a:gsLst>
                  <a:lin ang="5400000" scaled="0"/>
                </a:gradFill>
              </a:rPr>
              <a:t>machine placement.</a:t>
            </a:r>
            <a:endParaRPr lang="en-US" sz="2000" dirty="0">
              <a:gradFill>
                <a:gsLst>
                  <a:gs pos="62500">
                    <a:srgbClr val="505050"/>
                  </a:gs>
                  <a:gs pos="40000">
                    <a:srgbClr val="505050"/>
                  </a:gs>
                </a:gsLst>
                <a:lin ang="5400000" scaled="0"/>
              </a:gradFill>
            </a:endParaRPr>
          </a:p>
          <a:p>
            <a:pPr marL="228600" indent="-228600" fontAlgn="base">
              <a:spcBef>
                <a:spcPts val="1200"/>
              </a:spcBef>
              <a:spcAft>
                <a:spcPct val="0"/>
              </a:spcAft>
              <a:buFont typeface="Arial" panose="020B0604020202020204" pitchFamily="34" charset="0"/>
              <a:buChar char="•"/>
              <a:defRPr/>
            </a:pPr>
            <a:r>
              <a:rPr lang="en-US" sz="2000" dirty="0">
                <a:gradFill>
                  <a:gsLst>
                    <a:gs pos="62500">
                      <a:srgbClr val="505050"/>
                    </a:gs>
                    <a:gs pos="40000">
                      <a:srgbClr val="505050"/>
                    </a:gs>
                  </a:gsLst>
                  <a:lin ang="5400000" scaled="0"/>
                </a:gradFill>
              </a:rPr>
              <a:t>Increase administrator </a:t>
            </a:r>
            <a:r>
              <a:rPr lang="en-US" sz="2000" dirty="0" smtClean="0">
                <a:gradFill>
                  <a:gsLst>
                    <a:gs pos="62500">
                      <a:srgbClr val="505050"/>
                    </a:gs>
                    <a:gs pos="40000">
                      <a:srgbClr val="505050"/>
                    </a:gs>
                  </a:gsLst>
                  <a:lin ang="5400000" scaled="0"/>
                </a:gradFill>
              </a:rPr>
              <a:t>efficiency.</a:t>
            </a:r>
            <a:endParaRPr lang="en-US" sz="2000" dirty="0">
              <a:gradFill>
                <a:gsLst>
                  <a:gs pos="62500">
                    <a:srgbClr val="505050"/>
                  </a:gs>
                  <a:gs pos="40000">
                    <a:srgbClr val="505050"/>
                  </a:gs>
                </a:gsLst>
                <a:lin ang="5400000" scaled="0"/>
              </a:gradFill>
            </a:endParaRPr>
          </a:p>
          <a:p>
            <a:pPr marL="228600" indent="-228600" fontAlgn="base">
              <a:spcBef>
                <a:spcPts val="1200"/>
              </a:spcBef>
              <a:spcAft>
                <a:spcPct val="0"/>
              </a:spcAft>
              <a:buFont typeface="Arial" panose="020B0604020202020204" pitchFamily="34" charset="0"/>
              <a:buChar char="•"/>
              <a:defRPr/>
            </a:pPr>
            <a:r>
              <a:rPr lang="en-US" sz="2000" dirty="0">
                <a:gradFill>
                  <a:gsLst>
                    <a:gs pos="62500">
                      <a:srgbClr val="505050"/>
                    </a:gs>
                    <a:gs pos="40000">
                      <a:srgbClr val="505050"/>
                    </a:gs>
                  </a:gsLst>
                  <a:lin ang="5400000" scaled="0"/>
                </a:gradFill>
              </a:rPr>
              <a:t>Reduce downtime for migrations across cluster </a:t>
            </a:r>
            <a:r>
              <a:rPr lang="en-US" sz="2000" dirty="0" smtClean="0">
                <a:gradFill>
                  <a:gsLst>
                    <a:gs pos="62500">
                      <a:srgbClr val="505050"/>
                    </a:gs>
                    <a:gs pos="40000">
                      <a:srgbClr val="505050"/>
                    </a:gs>
                  </a:gsLst>
                  <a:lin ang="5400000" scaled="0"/>
                </a:gradFill>
              </a:rPr>
              <a:t>boundaries.</a:t>
            </a:r>
            <a:endParaRPr lang="en-US" sz="2000" dirty="0">
              <a:gradFill>
                <a:gsLst>
                  <a:gs pos="62500">
                    <a:srgbClr val="505050"/>
                  </a:gs>
                  <a:gs pos="40000">
                    <a:srgbClr val="505050"/>
                  </a:gs>
                </a:gsLst>
                <a:lin ang="5400000" scaled="0"/>
              </a:gradFill>
            </a:endParaRPr>
          </a:p>
        </p:txBody>
      </p:sp>
      <p:cxnSp>
        <p:nvCxnSpPr>
          <p:cNvPr id="51" name="Elbow Connector 50"/>
          <p:cNvCxnSpPr/>
          <p:nvPr/>
        </p:nvCxnSpPr>
        <p:spPr>
          <a:xfrm>
            <a:off x="6288044" y="4463371"/>
            <a:ext cx="4339383" cy="965736"/>
          </a:xfrm>
          <a:prstGeom prst="bentConnector3">
            <a:avLst>
              <a:gd name="adj1" fmla="val 50000"/>
            </a:avLst>
          </a:prstGeom>
          <a:ln w="47625" cmpd="sng">
            <a:solidFill>
              <a:schemeClr val="tx2">
                <a:lumMod val="50000"/>
              </a:schemeClr>
            </a:solidFill>
            <a:prstDash val="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a:off x="7026056" y="6140450"/>
            <a:ext cx="3601371" cy="5413"/>
          </a:xfrm>
          <a:prstGeom prst="straightConnector1">
            <a:avLst/>
          </a:prstGeom>
          <a:ln w="19050" cmpd="sng">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3" name="Left Data Path Arrow"/>
          <p:cNvCxnSpPr/>
          <p:nvPr/>
        </p:nvCxnSpPr>
        <p:spPr>
          <a:xfrm>
            <a:off x="6253157" y="4137374"/>
            <a:ext cx="0" cy="652340"/>
          </a:xfrm>
          <a:prstGeom prst="straightConnector1">
            <a:avLst/>
          </a:prstGeom>
          <a:ln w="38100" cmpd="sng">
            <a:solidFill>
              <a:schemeClr val="tx1"/>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54" name="Line Dest HV to TD"/>
          <p:cNvCxnSpPr/>
          <p:nvPr/>
        </p:nvCxnSpPr>
        <p:spPr>
          <a:xfrm>
            <a:off x="11402248" y="4159686"/>
            <a:ext cx="7140" cy="630028"/>
          </a:xfrm>
          <a:prstGeom prst="line">
            <a:avLst/>
          </a:prstGeom>
          <a:ln w="38100" cmpd="sng">
            <a:solidFill>
              <a:schemeClr val="tx1"/>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sp>
        <p:nvSpPr>
          <p:cNvPr id="57" name="New Data Dot"/>
          <p:cNvSpPr/>
          <p:nvPr/>
        </p:nvSpPr>
        <p:spPr bwMode="auto">
          <a:xfrm>
            <a:off x="11355810" y="2141842"/>
            <a:ext cx="274688" cy="274577"/>
          </a:xfrm>
          <a:prstGeom prst="ellipse">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b" anchorCtr="0" compatLnSpc="1">
            <a:prstTxWarp prst="textNoShape">
              <a:avLst/>
            </a:prstTxWarp>
          </a:bodyPr>
          <a:lstStyle/>
          <a:p>
            <a:pPr algn="ctr" defTabSz="932472" fontAlgn="base">
              <a:lnSpc>
                <a:spcPct val="90000"/>
              </a:lnSpc>
              <a:spcBef>
                <a:spcPct val="0"/>
              </a:spcBef>
              <a:spcAft>
                <a:spcPct val="0"/>
              </a:spcAft>
            </a:pPr>
            <a:endParaRPr lang="en-US" sz="1400" spc="-51" dirty="0">
              <a:solidFill>
                <a:srgbClr val="3C3C3C"/>
              </a:solidFill>
            </a:endParaRPr>
          </a:p>
        </p:txBody>
      </p:sp>
      <p:sp>
        <p:nvSpPr>
          <p:cNvPr id="62" name="Mirror Data Dot"/>
          <p:cNvSpPr/>
          <p:nvPr/>
        </p:nvSpPr>
        <p:spPr bwMode="auto">
          <a:xfrm>
            <a:off x="6206549" y="2293439"/>
            <a:ext cx="274688" cy="274577"/>
          </a:xfrm>
          <a:prstGeom prst="ellipse">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b" anchorCtr="0" compatLnSpc="1">
            <a:prstTxWarp prst="textNoShape">
              <a:avLst/>
            </a:prstTxWarp>
          </a:bodyPr>
          <a:lstStyle/>
          <a:p>
            <a:pPr algn="ctr" defTabSz="932472" fontAlgn="base">
              <a:lnSpc>
                <a:spcPct val="90000"/>
              </a:lnSpc>
              <a:spcBef>
                <a:spcPct val="0"/>
              </a:spcBef>
              <a:spcAft>
                <a:spcPct val="0"/>
              </a:spcAft>
            </a:pPr>
            <a:endParaRPr lang="en-US" sz="1400" spc="-51" dirty="0">
              <a:solidFill>
                <a:srgbClr val="3C3C3C"/>
              </a:solidFill>
            </a:endParaRPr>
          </a:p>
        </p:txBody>
      </p:sp>
      <p:sp>
        <p:nvSpPr>
          <p:cNvPr id="63" name="Left Data Dot"/>
          <p:cNvSpPr/>
          <p:nvPr/>
        </p:nvSpPr>
        <p:spPr bwMode="auto">
          <a:xfrm>
            <a:off x="6198997" y="2262144"/>
            <a:ext cx="274688" cy="274577"/>
          </a:xfrm>
          <a:prstGeom prst="ellipse">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b" anchorCtr="0" compatLnSpc="1">
            <a:prstTxWarp prst="textNoShape">
              <a:avLst/>
            </a:prstTxWarp>
          </a:bodyPr>
          <a:lstStyle/>
          <a:p>
            <a:pPr algn="ctr" defTabSz="932472" fontAlgn="base">
              <a:lnSpc>
                <a:spcPct val="90000"/>
              </a:lnSpc>
              <a:spcBef>
                <a:spcPct val="0"/>
              </a:spcBef>
              <a:spcAft>
                <a:spcPct val="0"/>
              </a:spcAft>
            </a:pPr>
            <a:endParaRPr lang="en-US" sz="1400" spc="-51" dirty="0">
              <a:solidFill>
                <a:srgbClr val="3C3C3C"/>
              </a:solidFill>
            </a:endParaRPr>
          </a:p>
        </p:txBody>
      </p:sp>
      <p:grpSp>
        <p:nvGrpSpPr>
          <p:cNvPr id="64" name="IP Connection"/>
          <p:cNvGrpSpPr/>
          <p:nvPr/>
        </p:nvGrpSpPr>
        <p:grpSpPr>
          <a:xfrm>
            <a:off x="7012259" y="3241189"/>
            <a:ext cx="3631332" cy="407306"/>
            <a:chOff x="8115505" y="3706473"/>
            <a:chExt cx="1505859" cy="70760"/>
          </a:xfrm>
        </p:grpSpPr>
        <p:cxnSp>
          <p:nvCxnSpPr>
            <p:cNvPr id="65" name="Straight Arrow Connector 64"/>
            <p:cNvCxnSpPr/>
            <p:nvPr/>
          </p:nvCxnSpPr>
          <p:spPr>
            <a:xfrm>
              <a:off x="8115505" y="3706473"/>
              <a:ext cx="1505859" cy="0"/>
            </a:xfrm>
            <a:prstGeom prst="straightConnector1">
              <a:avLst/>
            </a:prstGeom>
            <a:ln w="47625" cmpd="sng">
              <a:solidFill>
                <a:schemeClr val="tx1"/>
              </a:solidFill>
              <a:prstDash val="dot"/>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8624088" y="3727507"/>
              <a:ext cx="488691" cy="49726"/>
            </a:xfrm>
            <a:prstGeom prst="rect">
              <a:avLst/>
            </a:prstGeom>
          </p:spPr>
          <p:txBody>
            <a:bodyPr wrap="none">
              <a:spAutoFit/>
            </a:bodyPr>
            <a:lstStyle/>
            <a:p>
              <a:pPr algn="ctr" defTabSz="932472" fontAlgn="base">
                <a:lnSpc>
                  <a:spcPct val="90000"/>
                </a:lnSpc>
                <a:spcBef>
                  <a:spcPct val="0"/>
                </a:spcBef>
                <a:spcAft>
                  <a:spcPct val="0"/>
                </a:spcAft>
              </a:pPr>
              <a:r>
                <a:rPr lang="en-US" sz="1400" spc="-51" dirty="0">
                  <a:gradFill>
                    <a:gsLst>
                      <a:gs pos="0">
                        <a:schemeClr val="tx2">
                          <a:lumMod val="50000"/>
                        </a:schemeClr>
                      </a:gs>
                      <a:gs pos="100000">
                        <a:schemeClr val="tx2">
                          <a:lumMod val="50000"/>
                        </a:schemeClr>
                      </a:gs>
                    </a:gsLst>
                    <a:lin ang="5400000" scaled="0"/>
                  </a:gradFill>
                </a:rPr>
                <a:t>IP connection</a:t>
              </a:r>
            </a:p>
          </p:txBody>
        </p:sp>
      </p:grpSp>
      <p:grpSp>
        <p:nvGrpSpPr>
          <p:cNvPr id="67" name="Config Data"/>
          <p:cNvGrpSpPr/>
          <p:nvPr/>
        </p:nvGrpSpPr>
        <p:grpSpPr>
          <a:xfrm>
            <a:off x="7012260" y="2090867"/>
            <a:ext cx="3625404" cy="921283"/>
            <a:chOff x="7476634" y="3210552"/>
            <a:chExt cx="2562977" cy="478973"/>
          </a:xfrm>
        </p:grpSpPr>
        <p:sp>
          <p:nvSpPr>
            <p:cNvPr id="68" name="Arrow Config Data"/>
            <p:cNvSpPr/>
            <p:nvPr/>
          </p:nvSpPr>
          <p:spPr bwMode="auto">
            <a:xfrm>
              <a:off x="7476634" y="3210552"/>
              <a:ext cx="2562977" cy="478973"/>
            </a:xfrm>
            <a:prstGeom prst="rightArrow">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32472" fontAlgn="base">
                <a:lnSpc>
                  <a:spcPct val="90000"/>
                </a:lnSpc>
                <a:spcBef>
                  <a:spcPct val="0"/>
                </a:spcBef>
                <a:spcAft>
                  <a:spcPct val="0"/>
                </a:spcAft>
              </a:pPr>
              <a:endParaRPr lang="en-US" sz="1200" spc="-51" dirty="0">
                <a:solidFill>
                  <a:srgbClr val="3C3C3C"/>
                </a:solidFill>
              </a:endParaRPr>
            </a:p>
          </p:txBody>
        </p:sp>
        <p:sp>
          <p:nvSpPr>
            <p:cNvPr id="69" name="Config Data"/>
            <p:cNvSpPr/>
            <p:nvPr/>
          </p:nvSpPr>
          <p:spPr>
            <a:xfrm>
              <a:off x="8045089" y="3362652"/>
              <a:ext cx="1423845" cy="177614"/>
            </a:xfrm>
            <a:prstGeom prst="rect">
              <a:avLst/>
            </a:prstGeom>
          </p:spPr>
          <p:txBody>
            <a:bodyPr wrap="none">
              <a:spAutoFit/>
            </a:bodyPr>
            <a:lstStyle/>
            <a:p>
              <a:pPr algn="ctr" defTabSz="932472" fontAlgn="base">
                <a:lnSpc>
                  <a:spcPct val="90000"/>
                </a:lnSpc>
                <a:spcBef>
                  <a:spcPct val="0"/>
                </a:spcBef>
                <a:spcAft>
                  <a:spcPct val="0"/>
                </a:spcAft>
              </a:pPr>
              <a:r>
                <a:rPr lang="en-US" spc="-51" dirty="0">
                  <a:gradFill>
                    <a:gsLst>
                      <a:gs pos="0">
                        <a:schemeClr val="tx2">
                          <a:lumMod val="50000"/>
                        </a:schemeClr>
                      </a:gs>
                      <a:gs pos="100000">
                        <a:schemeClr val="tx2">
                          <a:lumMod val="50000"/>
                        </a:schemeClr>
                      </a:gs>
                    </a:gsLst>
                    <a:lin ang="5400000" scaled="0"/>
                  </a:gradFill>
                </a:rPr>
                <a:t> Configuration data</a:t>
              </a:r>
            </a:p>
          </p:txBody>
        </p:sp>
      </p:grpSp>
      <p:grpSp>
        <p:nvGrpSpPr>
          <p:cNvPr id="70" name="Memory"/>
          <p:cNvGrpSpPr/>
          <p:nvPr/>
        </p:nvGrpSpPr>
        <p:grpSpPr>
          <a:xfrm>
            <a:off x="7012261" y="2084731"/>
            <a:ext cx="3625403" cy="927417"/>
            <a:chOff x="7455478" y="3370254"/>
            <a:chExt cx="2597872" cy="178184"/>
          </a:xfrm>
        </p:grpSpPr>
        <p:sp>
          <p:nvSpPr>
            <p:cNvPr id="71" name="Arrow Memory"/>
            <p:cNvSpPr/>
            <p:nvPr/>
          </p:nvSpPr>
          <p:spPr bwMode="auto">
            <a:xfrm>
              <a:off x="7455478" y="3370254"/>
              <a:ext cx="2597872" cy="178184"/>
            </a:xfrm>
            <a:prstGeom prst="rightArrow">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32472" fontAlgn="base">
                <a:lnSpc>
                  <a:spcPct val="90000"/>
                </a:lnSpc>
                <a:spcBef>
                  <a:spcPct val="0"/>
                </a:spcBef>
                <a:spcAft>
                  <a:spcPct val="0"/>
                </a:spcAft>
              </a:pPr>
              <a:endParaRPr lang="en-US" sz="1200" spc="-51" dirty="0">
                <a:solidFill>
                  <a:srgbClr val="3C3C3C"/>
                </a:solidFill>
              </a:endParaRPr>
            </a:p>
          </p:txBody>
        </p:sp>
        <p:sp>
          <p:nvSpPr>
            <p:cNvPr id="72" name="Memory"/>
            <p:cNvSpPr/>
            <p:nvPr/>
          </p:nvSpPr>
          <p:spPr>
            <a:xfrm>
              <a:off x="8109181" y="3427169"/>
              <a:ext cx="1279339" cy="65638"/>
            </a:xfrm>
            <a:prstGeom prst="rect">
              <a:avLst/>
            </a:prstGeom>
          </p:spPr>
          <p:txBody>
            <a:bodyPr wrap="none">
              <a:spAutoFit/>
            </a:bodyPr>
            <a:lstStyle/>
            <a:p>
              <a:pPr algn="ctr" defTabSz="932472" fontAlgn="base">
                <a:lnSpc>
                  <a:spcPct val="90000"/>
                </a:lnSpc>
                <a:spcBef>
                  <a:spcPct val="0"/>
                </a:spcBef>
                <a:spcAft>
                  <a:spcPct val="0"/>
                </a:spcAft>
              </a:pPr>
              <a:r>
                <a:rPr lang="en-US" spc="-51" dirty="0">
                  <a:gradFill>
                    <a:gsLst>
                      <a:gs pos="0">
                        <a:schemeClr val="tx2">
                          <a:lumMod val="50000"/>
                        </a:schemeClr>
                      </a:gs>
                      <a:gs pos="100000">
                        <a:schemeClr val="tx2">
                          <a:lumMod val="50000"/>
                        </a:schemeClr>
                      </a:gs>
                    </a:gsLst>
                    <a:lin ang="5400000" scaled="0"/>
                  </a:gradFill>
                </a:rPr>
                <a:t>Memory content</a:t>
              </a:r>
            </a:p>
          </p:txBody>
        </p:sp>
      </p:grpSp>
      <p:grpSp>
        <p:nvGrpSpPr>
          <p:cNvPr id="73" name="Modified Memory Pages"/>
          <p:cNvGrpSpPr/>
          <p:nvPr/>
        </p:nvGrpSpPr>
        <p:grpSpPr>
          <a:xfrm>
            <a:off x="7009114" y="2066576"/>
            <a:ext cx="3628548" cy="966275"/>
            <a:chOff x="7416216" y="3379063"/>
            <a:chExt cx="2583328" cy="156941"/>
          </a:xfrm>
        </p:grpSpPr>
        <p:sp>
          <p:nvSpPr>
            <p:cNvPr id="74" name="Arrow Modified Memory Pages"/>
            <p:cNvSpPr/>
            <p:nvPr/>
          </p:nvSpPr>
          <p:spPr bwMode="auto">
            <a:xfrm>
              <a:off x="7416216" y="3379063"/>
              <a:ext cx="2583328" cy="156941"/>
            </a:xfrm>
            <a:prstGeom prst="rightArrow">
              <a:avLst/>
            </a:prstGeom>
            <a:solidFill>
              <a:srgbClr val="7FBA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32472" fontAlgn="base">
                <a:lnSpc>
                  <a:spcPct val="90000"/>
                </a:lnSpc>
                <a:spcBef>
                  <a:spcPct val="0"/>
                </a:spcBef>
                <a:spcAft>
                  <a:spcPct val="0"/>
                </a:spcAft>
              </a:pPr>
              <a:endParaRPr lang="en-US" sz="1200" spc="-51" dirty="0">
                <a:solidFill>
                  <a:srgbClr val="3C3C3C"/>
                </a:solidFill>
              </a:endParaRPr>
            </a:p>
          </p:txBody>
        </p:sp>
        <p:sp>
          <p:nvSpPr>
            <p:cNvPr id="75" name="Modified Memory Pages"/>
            <p:cNvSpPr/>
            <p:nvPr/>
          </p:nvSpPr>
          <p:spPr>
            <a:xfrm>
              <a:off x="7953509" y="3432085"/>
              <a:ext cx="1607007" cy="50988"/>
            </a:xfrm>
            <a:prstGeom prst="rect">
              <a:avLst/>
            </a:prstGeom>
          </p:spPr>
          <p:txBody>
            <a:bodyPr wrap="none">
              <a:spAutoFit/>
            </a:bodyPr>
            <a:lstStyle/>
            <a:p>
              <a:pPr algn="ctr" defTabSz="932472" fontAlgn="base">
                <a:lnSpc>
                  <a:spcPct val="90000"/>
                </a:lnSpc>
                <a:spcBef>
                  <a:spcPct val="0"/>
                </a:spcBef>
                <a:spcAft>
                  <a:spcPct val="0"/>
                </a:spcAft>
              </a:pPr>
              <a:r>
                <a:rPr lang="en-US" sz="1600" spc="-51" dirty="0">
                  <a:gradFill>
                    <a:gsLst>
                      <a:gs pos="0">
                        <a:schemeClr val="tx2">
                          <a:lumMod val="50000"/>
                        </a:schemeClr>
                      </a:gs>
                      <a:gs pos="100000">
                        <a:schemeClr val="tx2">
                          <a:lumMod val="50000"/>
                        </a:schemeClr>
                      </a:gs>
                    </a:gsLst>
                    <a:lin ang="5400000" scaled="0"/>
                  </a:gradFill>
                </a:rPr>
                <a:t>Modified memory pages</a:t>
              </a:r>
            </a:p>
          </p:txBody>
        </p:sp>
      </p:grpSp>
      <p:sp>
        <p:nvSpPr>
          <p:cNvPr id="76" name="TB RW to Source"/>
          <p:cNvSpPr/>
          <p:nvPr/>
        </p:nvSpPr>
        <p:spPr bwMode="auto">
          <a:xfrm>
            <a:off x="7105650" y="6199141"/>
            <a:ext cx="3409950" cy="53464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r>
              <a:rPr lang="en-US" sz="1600" dirty="0">
                <a:gradFill>
                  <a:gsLst>
                    <a:gs pos="0">
                      <a:schemeClr val="bg1"/>
                    </a:gs>
                    <a:gs pos="100000">
                      <a:schemeClr val="bg1"/>
                    </a:gs>
                  </a:gsLst>
                  <a:lin ang="5400000" scaled="0"/>
                </a:gradFill>
                <a:latin typeface="Segoe UI Light"/>
                <a:cs typeface="Segoe UI Light"/>
              </a:rPr>
              <a:t>Reads and writes go to </a:t>
            </a:r>
            <a:r>
              <a:rPr lang="en-US" sz="1600">
                <a:gradFill>
                  <a:gsLst>
                    <a:gs pos="0">
                      <a:schemeClr val="bg1"/>
                    </a:gs>
                    <a:gs pos="100000">
                      <a:schemeClr val="bg1"/>
                    </a:gs>
                  </a:gsLst>
                  <a:lin ang="5400000" scaled="0"/>
                </a:gradFill>
                <a:latin typeface="Segoe UI Light"/>
                <a:cs typeface="Segoe UI Light"/>
              </a:rPr>
              <a:t>the </a:t>
            </a:r>
            <a:r>
              <a:rPr lang="en-US" sz="1600" smtClean="0">
                <a:gradFill>
                  <a:gsLst>
                    <a:gs pos="0">
                      <a:schemeClr val="bg1"/>
                    </a:gs>
                    <a:gs pos="100000">
                      <a:schemeClr val="bg1"/>
                    </a:gs>
                  </a:gsLst>
                  <a:lin ang="5400000" scaled="0"/>
                </a:gradFill>
                <a:latin typeface="Segoe UI Light"/>
                <a:cs typeface="Segoe UI Light"/>
              </a:rPr>
              <a:t>source VHD.</a:t>
            </a:r>
            <a:endParaRPr lang="en-US" sz="1600" dirty="0">
              <a:gradFill>
                <a:gsLst>
                  <a:gs pos="0">
                    <a:schemeClr val="bg1"/>
                  </a:gs>
                  <a:gs pos="100000">
                    <a:schemeClr val="bg1"/>
                  </a:gs>
                </a:gsLst>
                <a:lin ang="5400000" scaled="0"/>
              </a:gradFill>
              <a:latin typeface="Segoe UI Light"/>
              <a:cs typeface="Segoe UI Light"/>
            </a:endParaRPr>
          </a:p>
        </p:txBody>
      </p:sp>
      <p:sp>
        <p:nvSpPr>
          <p:cNvPr id="77" name="TB LM Begins"/>
          <p:cNvSpPr/>
          <p:nvPr/>
        </p:nvSpPr>
        <p:spPr bwMode="auto">
          <a:xfrm>
            <a:off x="7105650" y="6199141"/>
            <a:ext cx="3409950" cy="53464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r>
              <a:rPr lang="en-US" sz="1600" dirty="0">
                <a:gradFill>
                  <a:gsLst>
                    <a:gs pos="0">
                      <a:schemeClr val="bg1"/>
                    </a:gs>
                    <a:gs pos="100000">
                      <a:schemeClr val="bg1"/>
                    </a:gs>
                  </a:gsLst>
                  <a:lin ang="5400000" scaled="0"/>
                </a:gradFill>
                <a:latin typeface="Segoe UI Light"/>
                <a:cs typeface="Segoe UI Light"/>
              </a:rPr>
              <a:t>Reads and writes go to the source VHD. </a:t>
            </a:r>
            <a:r>
              <a:rPr lang="en-US" sz="1600" dirty="0" smtClean="0">
                <a:gradFill>
                  <a:gsLst>
                    <a:gs pos="0">
                      <a:schemeClr val="bg1"/>
                    </a:gs>
                    <a:gs pos="100000">
                      <a:schemeClr val="bg1"/>
                    </a:gs>
                  </a:gsLst>
                  <a:lin ang="5400000" scaled="0"/>
                </a:gradFill>
                <a:latin typeface="Segoe UI Light"/>
                <a:cs typeface="Segoe UI Light"/>
              </a:rPr>
              <a:t>Live </a:t>
            </a:r>
            <a:r>
              <a:rPr lang="en-US" sz="1600" dirty="0">
                <a:gradFill>
                  <a:gsLst>
                    <a:gs pos="0">
                      <a:schemeClr val="bg1"/>
                    </a:gs>
                    <a:gs pos="100000">
                      <a:schemeClr val="bg1"/>
                    </a:gs>
                  </a:gsLst>
                  <a:lin ang="5400000" scaled="0"/>
                </a:gradFill>
                <a:latin typeface="Segoe UI Light"/>
                <a:cs typeface="Segoe UI Light"/>
              </a:rPr>
              <a:t>Migration begins.</a:t>
            </a:r>
          </a:p>
        </p:txBody>
      </p:sp>
      <p:sp>
        <p:nvSpPr>
          <p:cNvPr id="78" name="TB Copy Disk"/>
          <p:cNvSpPr/>
          <p:nvPr/>
        </p:nvSpPr>
        <p:spPr bwMode="auto">
          <a:xfrm>
            <a:off x="7105650" y="6199141"/>
            <a:ext cx="3409950" cy="53464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r>
              <a:rPr lang="en-US" sz="1600" dirty="0">
                <a:gradFill>
                  <a:gsLst>
                    <a:gs pos="0">
                      <a:schemeClr val="bg1"/>
                    </a:gs>
                    <a:gs pos="100000">
                      <a:schemeClr val="bg1"/>
                    </a:gs>
                  </a:gsLst>
                  <a:lin ang="5400000" scaled="0"/>
                </a:gradFill>
                <a:latin typeface="Segoe UI Light"/>
                <a:cs typeface="Segoe UI Light"/>
              </a:rPr>
              <a:t>Disk contents are copied to new destination VHD.</a:t>
            </a:r>
          </a:p>
        </p:txBody>
      </p:sp>
      <p:sp>
        <p:nvSpPr>
          <p:cNvPr id="79" name="TB Mirror and Copy Changes"/>
          <p:cNvSpPr/>
          <p:nvPr/>
        </p:nvSpPr>
        <p:spPr bwMode="auto">
          <a:xfrm>
            <a:off x="7105650" y="6199141"/>
            <a:ext cx="3409950" cy="53464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r>
              <a:rPr lang="en-US" sz="1600" dirty="0">
                <a:gradFill>
                  <a:gsLst>
                    <a:gs pos="0">
                      <a:schemeClr val="bg1"/>
                    </a:gs>
                    <a:gs pos="100000">
                      <a:schemeClr val="bg1"/>
                    </a:gs>
                  </a:gsLst>
                  <a:lin ang="5400000" scaled="0"/>
                </a:gradFill>
                <a:latin typeface="Segoe UI Light"/>
                <a:cs typeface="Segoe UI Light"/>
              </a:rPr>
              <a:t>Disk writes are mirrored; </a:t>
            </a:r>
            <a:br>
              <a:rPr lang="en-US" sz="1600" dirty="0">
                <a:gradFill>
                  <a:gsLst>
                    <a:gs pos="0">
                      <a:schemeClr val="bg1"/>
                    </a:gs>
                    <a:gs pos="100000">
                      <a:schemeClr val="bg1"/>
                    </a:gs>
                  </a:gsLst>
                  <a:lin ang="5400000" scaled="0"/>
                </a:gradFill>
                <a:latin typeface="Segoe UI Light"/>
                <a:cs typeface="Segoe UI Light"/>
              </a:rPr>
            </a:br>
            <a:r>
              <a:rPr lang="en-US" sz="1600" dirty="0">
                <a:gradFill>
                  <a:gsLst>
                    <a:gs pos="0">
                      <a:schemeClr val="bg1"/>
                    </a:gs>
                    <a:gs pos="100000">
                      <a:schemeClr val="bg1"/>
                    </a:gs>
                  </a:gsLst>
                  <a:lin ang="5400000" scaled="0"/>
                </a:gradFill>
                <a:latin typeface="Segoe UI Light"/>
                <a:cs typeface="Segoe UI Light"/>
              </a:rPr>
              <a:t>outstanding changes are replicated.</a:t>
            </a:r>
          </a:p>
        </p:txBody>
      </p:sp>
      <p:sp>
        <p:nvSpPr>
          <p:cNvPr id="80" name="LM Arrow"/>
          <p:cNvSpPr/>
          <p:nvPr/>
        </p:nvSpPr>
        <p:spPr bwMode="auto">
          <a:xfrm>
            <a:off x="7012259" y="1155334"/>
            <a:ext cx="3625404" cy="856249"/>
          </a:xfrm>
          <a:prstGeom prst="rightArrow">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r>
              <a:rPr lang="en-US" b="1" spc="-51" dirty="0" smtClean="0">
                <a:gradFill>
                  <a:gsLst>
                    <a:gs pos="0">
                      <a:schemeClr val="tx2">
                        <a:lumMod val="50000"/>
                      </a:schemeClr>
                    </a:gs>
                    <a:gs pos="100000">
                      <a:schemeClr val="tx2">
                        <a:lumMod val="50000"/>
                      </a:schemeClr>
                    </a:gs>
                  </a:gsLst>
                  <a:lin ang="5400000" scaled="0"/>
                </a:gradFill>
              </a:rPr>
              <a:t>    Live </a:t>
            </a:r>
            <a:r>
              <a:rPr lang="en-US" b="1" spc="-51" dirty="0">
                <a:gradFill>
                  <a:gsLst>
                    <a:gs pos="0">
                      <a:schemeClr val="tx2">
                        <a:lumMod val="50000"/>
                      </a:schemeClr>
                    </a:gs>
                    <a:gs pos="100000">
                      <a:schemeClr val="tx2">
                        <a:lumMod val="50000"/>
                      </a:schemeClr>
                    </a:gs>
                  </a:gsLst>
                  <a:lin ang="5400000" scaled="0"/>
                </a:gradFill>
              </a:rPr>
              <a:t>m</a:t>
            </a:r>
            <a:r>
              <a:rPr lang="en-US" b="1" spc="-51" dirty="0" smtClean="0">
                <a:gradFill>
                  <a:gsLst>
                    <a:gs pos="0">
                      <a:schemeClr val="tx2">
                        <a:lumMod val="50000"/>
                      </a:schemeClr>
                    </a:gs>
                    <a:gs pos="100000">
                      <a:schemeClr val="tx2">
                        <a:lumMod val="50000"/>
                      </a:schemeClr>
                    </a:gs>
                  </a:gsLst>
                  <a:lin ang="5400000" scaled="0"/>
                </a:gradFill>
              </a:rPr>
              <a:t>igration</a:t>
            </a:r>
            <a:endParaRPr lang="en-US" b="1" spc="-51" dirty="0">
              <a:gradFill>
                <a:gsLst>
                  <a:gs pos="0">
                    <a:schemeClr val="tx2">
                      <a:lumMod val="50000"/>
                    </a:schemeClr>
                  </a:gs>
                  <a:gs pos="100000">
                    <a:schemeClr val="tx2">
                      <a:lumMod val="50000"/>
                    </a:schemeClr>
                  </a:gs>
                </a:gsLst>
                <a:lin ang="5400000" scaled="0"/>
              </a:gradFill>
            </a:endParaRPr>
          </a:p>
        </p:txBody>
      </p:sp>
      <p:sp>
        <p:nvSpPr>
          <p:cNvPr id="124" name="TB LM Continues"/>
          <p:cNvSpPr/>
          <p:nvPr/>
        </p:nvSpPr>
        <p:spPr bwMode="auto">
          <a:xfrm>
            <a:off x="7105650" y="6199141"/>
            <a:ext cx="3409950" cy="53464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r>
              <a:rPr lang="en-US" sz="1600" dirty="0">
                <a:gradFill>
                  <a:gsLst>
                    <a:gs pos="0">
                      <a:schemeClr val="bg1"/>
                    </a:gs>
                    <a:gs pos="100000">
                      <a:schemeClr val="bg1"/>
                    </a:gs>
                  </a:gsLst>
                  <a:lin ang="5400000" scaled="0"/>
                </a:gradFill>
                <a:latin typeface="Segoe UI Light"/>
                <a:cs typeface="Segoe UI Light"/>
              </a:rPr>
              <a:t>Live </a:t>
            </a:r>
            <a:r>
              <a:rPr lang="en-US" sz="1600">
                <a:gradFill>
                  <a:gsLst>
                    <a:gs pos="0">
                      <a:schemeClr val="bg1"/>
                    </a:gs>
                    <a:gs pos="100000">
                      <a:schemeClr val="bg1"/>
                    </a:gs>
                  </a:gsLst>
                  <a:lin ang="5400000" scaled="0"/>
                </a:gradFill>
                <a:latin typeface="Segoe UI Light"/>
                <a:cs typeface="Segoe UI Light"/>
              </a:rPr>
              <a:t>Migration continues.</a:t>
            </a:r>
            <a:endParaRPr lang="en-US" sz="1600" dirty="0">
              <a:gradFill>
                <a:gsLst>
                  <a:gs pos="0">
                    <a:schemeClr val="bg1"/>
                  </a:gs>
                  <a:gs pos="100000">
                    <a:schemeClr val="bg1"/>
                  </a:gs>
                </a:gsLst>
                <a:lin ang="5400000" scaled="0"/>
              </a:gradFill>
              <a:latin typeface="Segoe UI Light"/>
              <a:cs typeface="Segoe UI Light"/>
            </a:endParaRPr>
          </a:p>
        </p:txBody>
      </p:sp>
      <p:sp>
        <p:nvSpPr>
          <p:cNvPr id="125" name="TB LM Completes"/>
          <p:cNvSpPr/>
          <p:nvPr/>
        </p:nvSpPr>
        <p:spPr bwMode="auto">
          <a:xfrm>
            <a:off x="7105650" y="6199141"/>
            <a:ext cx="3409950" cy="53464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r>
              <a:rPr lang="en-US" sz="1600" dirty="0">
                <a:gradFill>
                  <a:gsLst>
                    <a:gs pos="0">
                      <a:schemeClr val="bg1"/>
                    </a:gs>
                    <a:gs pos="100000">
                      <a:schemeClr val="bg1"/>
                    </a:gs>
                  </a:gsLst>
                  <a:lin ang="5400000" scaled="0"/>
                </a:gradFill>
                <a:latin typeface="Segoe UI Light"/>
                <a:cs typeface="Segoe UI Light"/>
              </a:rPr>
              <a:t>Live m</a:t>
            </a:r>
            <a:r>
              <a:rPr lang="en-US" sz="1600" dirty="0" smtClean="0">
                <a:gradFill>
                  <a:gsLst>
                    <a:gs pos="0">
                      <a:schemeClr val="bg1"/>
                    </a:gs>
                    <a:gs pos="100000">
                      <a:schemeClr val="bg1"/>
                    </a:gs>
                  </a:gsLst>
                  <a:lin ang="5400000" scaled="0"/>
                </a:gradFill>
                <a:latin typeface="Segoe UI Light"/>
                <a:cs typeface="Segoe UI Light"/>
              </a:rPr>
              <a:t>igration </a:t>
            </a:r>
            <a:r>
              <a:rPr lang="en-US" sz="1600" dirty="0">
                <a:gradFill>
                  <a:gsLst>
                    <a:gs pos="0">
                      <a:schemeClr val="bg1"/>
                    </a:gs>
                    <a:gs pos="100000">
                      <a:schemeClr val="bg1"/>
                    </a:gs>
                  </a:gsLst>
                  <a:lin ang="5400000" scaled="0"/>
                </a:gradFill>
                <a:latin typeface="Segoe UI Light"/>
                <a:cs typeface="Segoe UI Light"/>
              </a:rPr>
              <a:t>completes.</a:t>
            </a:r>
          </a:p>
        </p:txBody>
      </p:sp>
      <p:sp>
        <p:nvSpPr>
          <p:cNvPr id="15" name="hyperV2"/>
          <p:cNvSpPr>
            <a:spLocks noEditPoints="1"/>
          </p:cNvSpPr>
          <p:nvPr/>
        </p:nvSpPr>
        <p:spPr bwMode="auto">
          <a:xfrm>
            <a:off x="11013532" y="1494951"/>
            <a:ext cx="791756" cy="1319950"/>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
          <p:cNvSpPr>
            <a:spLocks noEditPoints="1"/>
          </p:cNvSpPr>
          <p:nvPr/>
        </p:nvSpPr>
        <p:spPr bwMode="auto">
          <a:xfrm>
            <a:off x="5857280" y="1482251"/>
            <a:ext cx="791756" cy="1319950"/>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3"/>
          <p:cNvSpPr/>
          <p:nvPr/>
        </p:nvSpPr>
        <p:spPr bwMode="auto">
          <a:xfrm>
            <a:off x="5734050" y="5092700"/>
            <a:ext cx="1006475" cy="771525"/>
          </a:xfrm>
          <a:custGeom>
            <a:avLst/>
            <a:gdLst>
              <a:gd name="connsiteX0" fmla="*/ 155575 w 1006475"/>
              <a:gd name="connsiteY0" fmla="*/ 0 h 771525"/>
              <a:gd name="connsiteX1" fmla="*/ 0 w 1006475"/>
              <a:gd name="connsiteY1" fmla="*/ 657225 h 771525"/>
              <a:gd name="connsiteX2" fmla="*/ 3175 w 1006475"/>
              <a:gd name="connsiteY2" fmla="*/ 762000 h 771525"/>
              <a:gd name="connsiteX3" fmla="*/ 1000125 w 1006475"/>
              <a:gd name="connsiteY3" fmla="*/ 771525 h 771525"/>
              <a:gd name="connsiteX4" fmla="*/ 1006475 w 1006475"/>
              <a:gd name="connsiteY4" fmla="*/ 558800 h 771525"/>
              <a:gd name="connsiteX5" fmla="*/ 854075 w 1006475"/>
              <a:gd name="connsiteY5" fmla="*/ 3175 h 771525"/>
              <a:gd name="connsiteX6" fmla="*/ 155575 w 1006475"/>
              <a:gd name="connsiteY6" fmla="*/ 0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475" h="771525">
                <a:moveTo>
                  <a:pt x="155575" y="0"/>
                </a:moveTo>
                <a:lnTo>
                  <a:pt x="0" y="657225"/>
                </a:lnTo>
                <a:cubicBezTo>
                  <a:pt x="1058" y="692150"/>
                  <a:pt x="2117" y="727075"/>
                  <a:pt x="3175" y="762000"/>
                </a:cubicBezTo>
                <a:lnTo>
                  <a:pt x="1000125" y="771525"/>
                </a:lnTo>
                <a:lnTo>
                  <a:pt x="1006475" y="558800"/>
                </a:lnTo>
                <a:lnTo>
                  <a:pt x="854075" y="3175"/>
                </a:lnTo>
                <a:lnTo>
                  <a:pt x="155575" y="0"/>
                </a:lnTo>
                <a:close/>
              </a:path>
            </a:pathLst>
          </a:cu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5" name="Freeform 144"/>
          <p:cNvSpPr/>
          <p:nvPr/>
        </p:nvSpPr>
        <p:spPr bwMode="auto">
          <a:xfrm>
            <a:off x="10902580" y="5092700"/>
            <a:ext cx="1006475" cy="771525"/>
          </a:xfrm>
          <a:custGeom>
            <a:avLst/>
            <a:gdLst>
              <a:gd name="connsiteX0" fmla="*/ 155575 w 1006475"/>
              <a:gd name="connsiteY0" fmla="*/ 0 h 771525"/>
              <a:gd name="connsiteX1" fmla="*/ 0 w 1006475"/>
              <a:gd name="connsiteY1" fmla="*/ 657225 h 771525"/>
              <a:gd name="connsiteX2" fmla="*/ 3175 w 1006475"/>
              <a:gd name="connsiteY2" fmla="*/ 762000 h 771525"/>
              <a:gd name="connsiteX3" fmla="*/ 1000125 w 1006475"/>
              <a:gd name="connsiteY3" fmla="*/ 771525 h 771525"/>
              <a:gd name="connsiteX4" fmla="*/ 1006475 w 1006475"/>
              <a:gd name="connsiteY4" fmla="*/ 558800 h 771525"/>
              <a:gd name="connsiteX5" fmla="*/ 854075 w 1006475"/>
              <a:gd name="connsiteY5" fmla="*/ 3175 h 771525"/>
              <a:gd name="connsiteX6" fmla="*/ 155575 w 1006475"/>
              <a:gd name="connsiteY6" fmla="*/ 0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475" h="771525">
                <a:moveTo>
                  <a:pt x="155575" y="0"/>
                </a:moveTo>
                <a:lnTo>
                  <a:pt x="0" y="657225"/>
                </a:lnTo>
                <a:cubicBezTo>
                  <a:pt x="1058" y="692150"/>
                  <a:pt x="2117" y="727075"/>
                  <a:pt x="3175" y="762000"/>
                </a:cubicBezTo>
                <a:lnTo>
                  <a:pt x="1000125" y="771525"/>
                </a:lnTo>
                <a:lnTo>
                  <a:pt x="1006475" y="558800"/>
                </a:lnTo>
                <a:lnTo>
                  <a:pt x="854075" y="3175"/>
                </a:lnTo>
                <a:lnTo>
                  <a:pt x="155575" y="0"/>
                </a:lnTo>
                <a:close/>
              </a:path>
            </a:pathLst>
          </a:custGeom>
          <a:solidFill>
            <a:schemeClr val="tx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1" name="source VHD"/>
          <p:cNvSpPr>
            <a:spLocks noEditPoints="1"/>
          </p:cNvSpPr>
          <p:nvPr/>
        </p:nvSpPr>
        <p:spPr bwMode="auto">
          <a:xfrm>
            <a:off x="5704881" y="5063093"/>
            <a:ext cx="1083162" cy="832700"/>
          </a:xfrm>
          <a:custGeom>
            <a:avLst/>
            <a:gdLst>
              <a:gd name="T0" fmla="*/ 443 w 702"/>
              <a:gd name="T1" fmla="*/ 135 h 539"/>
              <a:gd name="T2" fmla="*/ 485 w 702"/>
              <a:gd name="T3" fmla="*/ 145 h 539"/>
              <a:gd name="T4" fmla="*/ 495 w 702"/>
              <a:gd name="T5" fmla="*/ 205 h 539"/>
              <a:gd name="T6" fmla="*/ 454 w 702"/>
              <a:gd name="T7" fmla="*/ 217 h 539"/>
              <a:gd name="T8" fmla="*/ 351 w 702"/>
              <a:gd name="T9" fmla="*/ 57 h 539"/>
              <a:gd name="T10" fmla="*/ 351 w 702"/>
              <a:gd name="T11" fmla="*/ 321 h 539"/>
              <a:gd name="T12" fmla="*/ 414 w 702"/>
              <a:gd name="T13" fmla="*/ 111 h 539"/>
              <a:gd name="T14" fmla="*/ 474 w 702"/>
              <a:gd name="T15" fmla="*/ 241 h 539"/>
              <a:gd name="T16" fmla="*/ 528 w 702"/>
              <a:gd name="T17" fmla="*/ 173 h 539"/>
              <a:gd name="T18" fmla="*/ 414 w 702"/>
              <a:gd name="T19" fmla="*/ 111 h 539"/>
              <a:gd name="T20" fmla="*/ 316 w 702"/>
              <a:gd name="T21" fmla="*/ 241 h 539"/>
              <a:gd name="T22" fmla="*/ 366 w 702"/>
              <a:gd name="T23" fmla="*/ 188 h 539"/>
              <a:gd name="T24" fmla="*/ 399 w 702"/>
              <a:gd name="T25" fmla="*/ 241 h 539"/>
              <a:gd name="T26" fmla="*/ 360 w 702"/>
              <a:gd name="T27" fmla="*/ 111 h 539"/>
              <a:gd name="T28" fmla="*/ 314 w 702"/>
              <a:gd name="T29" fmla="*/ 164 h 539"/>
              <a:gd name="T30" fmla="*/ 287 w 702"/>
              <a:gd name="T31" fmla="*/ 112 h 539"/>
              <a:gd name="T32" fmla="*/ 185 w 702"/>
              <a:gd name="T33" fmla="*/ 112 h 539"/>
              <a:gd name="T34" fmla="*/ 227 w 702"/>
              <a:gd name="T35" fmla="*/ 241 h 539"/>
              <a:gd name="T36" fmla="*/ 249 w 702"/>
              <a:gd name="T37" fmla="*/ 112 h 539"/>
              <a:gd name="T38" fmla="*/ 215 w 702"/>
              <a:gd name="T39" fmla="*/ 215 h 539"/>
              <a:gd name="T40" fmla="*/ 214 w 702"/>
              <a:gd name="T41" fmla="*/ 203 h 539"/>
              <a:gd name="T42" fmla="*/ 185 w 702"/>
              <a:gd name="T43" fmla="*/ 112 h 539"/>
              <a:gd name="T44" fmla="*/ 700 w 702"/>
              <a:gd name="T45" fmla="*/ 532 h 539"/>
              <a:gd name="T46" fmla="*/ 693 w 702"/>
              <a:gd name="T47" fmla="*/ 539 h 539"/>
              <a:gd name="T48" fmla="*/ 482 w 702"/>
              <a:gd name="T49" fmla="*/ 539 h 539"/>
              <a:gd name="T50" fmla="*/ 87 w 702"/>
              <a:gd name="T51" fmla="*/ 539 h 539"/>
              <a:gd name="T52" fmla="*/ 1 w 702"/>
              <a:gd name="T53" fmla="*/ 532 h 539"/>
              <a:gd name="T54" fmla="*/ 8 w 702"/>
              <a:gd name="T55" fmla="*/ 415 h 539"/>
              <a:gd name="T56" fmla="*/ 220 w 702"/>
              <a:gd name="T57" fmla="*/ 415 h 539"/>
              <a:gd name="T58" fmla="*/ 615 w 702"/>
              <a:gd name="T59" fmla="*/ 415 h 539"/>
              <a:gd name="T60" fmla="*/ 700 w 702"/>
              <a:gd name="T61" fmla="*/ 422 h 539"/>
              <a:gd name="T62" fmla="*/ 76 w 702"/>
              <a:gd name="T63" fmla="*/ 455 h 539"/>
              <a:gd name="T64" fmla="*/ 76 w 702"/>
              <a:gd name="T65" fmla="*/ 499 h 539"/>
              <a:gd name="T66" fmla="*/ 492 w 702"/>
              <a:gd name="T67" fmla="*/ 476 h 539"/>
              <a:gd name="T68" fmla="*/ 447 w 702"/>
              <a:gd name="T69" fmla="*/ 476 h 539"/>
              <a:gd name="T70" fmla="*/ 492 w 702"/>
              <a:gd name="T71" fmla="*/ 476 h 539"/>
              <a:gd name="T72" fmla="*/ 547 w 702"/>
              <a:gd name="T73" fmla="*/ 455 h 539"/>
              <a:gd name="T74" fmla="*/ 547 w 702"/>
              <a:gd name="T75" fmla="*/ 499 h 539"/>
              <a:gd name="T76" fmla="*/ 646 w 702"/>
              <a:gd name="T77" fmla="*/ 476 h 539"/>
              <a:gd name="T78" fmla="*/ 603 w 702"/>
              <a:gd name="T79" fmla="*/ 476 h 539"/>
              <a:gd name="T80" fmla="*/ 646 w 702"/>
              <a:gd name="T81" fmla="*/ 476 h 539"/>
              <a:gd name="T82" fmla="*/ 21 w 702"/>
              <a:gd name="T83" fmla="*/ 317 h 539"/>
              <a:gd name="T84" fmla="*/ 108 w 702"/>
              <a:gd name="T85" fmla="*/ 5 h 539"/>
              <a:gd name="T86" fmla="*/ 134 w 702"/>
              <a:gd name="T87" fmla="*/ 0 h 539"/>
              <a:gd name="T88" fmla="*/ 430 w 702"/>
              <a:gd name="T89" fmla="*/ 0 h 539"/>
              <a:gd name="T90" fmla="*/ 590 w 702"/>
              <a:gd name="T91" fmla="*/ 1 h 539"/>
              <a:gd name="T92" fmla="*/ 613 w 702"/>
              <a:gd name="T93" fmla="*/ 75 h 539"/>
              <a:gd name="T94" fmla="*/ 700 w 702"/>
              <a:gd name="T95" fmla="*/ 387 h 539"/>
              <a:gd name="T96" fmla="*/ 611 w 702"/>
              <a:gd name="T97" fmla="*/ 397 h 539"/>
              <a:gd name="T98" fmla="*/ 328 w 702"/>
              <a:gd name="T99" fmla="*/ 397 h 539"/>
              <a:gd name="T100" fmla="*/ 8 w 702"/>
              <a:gd name="T101" fmla="*/ 397 h 539"/>
              <a:gd name="T102" fmla="*/ 103 w 702"/>
              <a:gd name="T103" fmla="*/ 189 h 539"/>
              <a:gd name="T104" fmla="*/ 599 w 702"/>
              <a:gd name="T105" fmla="*/ 189 h 539"/>
              <a:gd name="T106" fmla="*/ 103 w 702"/>
              <a:gd name="T107" fmla="*/ 189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2" h="539">
                <a:moveTo>
                  <a:pt x="454" y="217"/>
                </a:moveTo>
                <a:cubicBezTo>
                  <a:pt x="449" y="183"/>
                  <a:pt x="447" y="167"/>
                  <a:pt x="443" y="135"/>
                </a:cubicBezTo>
                <a:cubicBezTo>
                  <a:pt x="449" y="135"/>
                  <a:pt x="451" y="135"/>
                  <a:pt x="456" y="135"/>
                </a:cubicBezTo>
                <a:cubicBezTo>
                  <a:pt x="468" y="135"/>
                  <a:pt x="478" y="138"/>
                  <a:pt x="485" y="145"/>
                </a:cubicBezTo>
                <a:cubicBezTo>
                  <a:pt x="493" y="152"/>
                  <a:pt x="498" y="162"/>
                  <a:pt x="500" y="174"/>
                </a:cubicBezTo>
                <a:cubicBezTo>
                  <a:pt x="502" y="187"/>
                  <a:pt x="500" y="197"/>
                  <a:pt x="495" y="205"/>
                </a:cubicBezTo>
                <a:cubicBezTo>
                  <a:pt x="489" y="213"/>
                  <a:pt x="480" y="216"/>
                  <a:pt x="468" y="216"/>
                </a:cubicBezTo>
                <a:cubicBezTo>
                  <a:pt x="462" y="217"/>
                  <a:pt x="459" y="217"/>
                  <a:pt x="454" y="217"/>
                </a:cubicBezTo>
                <a:close/>
                <a:moveTo>
                  <a:pt x="123" y="189"/>
                </a:moveTo>
                <a:cubicBezTo>
                  <a:pt x="123" y="116"/>
                  <a:pt x="225" y="57"/>
                  <a:pt x="351" y="57"/>
                </a:cubicBezTo>
                <a:cubicBezTo>
                  <a:pt x="477" y="57"/>
                  <a:pt x="579" y="116"/>
                  <a:pt x="579" y="189"/>
                </a:cubicBezTo>
                <a:cubicBezTo>
                  <a:pt x="579" y="262"/>
                  <a:pt x="477" y="321"/>
                  <a:pt x="351" y="321"/>
                </a:cubicBezTo>
                <a:cubicBezTo>
                  <a:pt x="225" y="321"/>
                  <a:pt x="123" y="262"/>
                  <a:pt x="123" y="189"/>
                </a:cubicBezTo>
                <a:close/>
                <a:moveTo>
                  <a:pt x="414" y="111"/>
                </a:moveTo>
                <a:cubicBezTo>
                  <a:pt x="418" y="154"/>
                  <a:pt x="423" y="197"/>
                  <a:pt x="428" y="241"/>
                </a:cubicBezTo>
                <a:cubicBezTo>
                  <a:pt x="447" y="241"/>
                  <a:pt x="456" y="241"/>
                  <a:pt x="474" y="241"/>
                </a:cubicBezTo>
                <a:cubicBezTo>
                  <a:pt x="495" y="241"/>
                  <a:pt x="510" y="234"/>
                  <a:pt x="520" y="222"/>
                </a:cubicBezTo>
                <a:cubicBezTo>
                  <a:pt x="530" y="210"/>
                  <a:pt x="532" y="193"/>
                  <a:pt x="528" y="173"/>
                </a:cubicBezTo>
                <a:cubicBezTo>
                  <a:pt x="520" y="131"/>
                  <a:pt x="497" y="111"/>
                  <a:pt x="456" y="111"/>
                </a:cubicBezTo>
                <a:cubicBezTo>
                  <a:pt x="439" y="111"/>
                  <a:pt x="431" y="111"/>
                  <a:pt x="414" y="111"/>
                </a:cubicBezTo>
                <a:close/>
                <a:moveTo>
                  <a:pt x="287" y="241"/>
                </a:moveTo>
                <a:cubicBezTo>
                  <a:pt x="298" y="241"/>
                  <a:pt x="304" y="241"/>
                  <a:pt x="316" y="241"/>
                </a:cubicBezTo>
                <a:cubicBezTo>
                  <a:pt x="316" y="220"/>
                  <a:pt x="315" y="209"/>
                  <a:pt x="315" y="189"/>
                </a:cubicBezTo>
                <a:cubicBezTo>
                  <a:pt x="335" y="188"/>
                  <a:pt x="345" y="188"/>
                  <a:pt x="366" y="188"/>
                </a:cubicBezTo>
                <a:cubicBezTo>
                  <a:pt x="367" y="209"/>
                  <a:pt x="368" y="220"/>
                  <a:pt x="369" y="241"/>
                </a:cubicBezTo>
                <a:cubicBezTo>
                  <a:pt x="381" y="241"/>
                  <a:pt x="387" y="241"/>
                  <a:pt x="399" y="241"/>
                </a:cubicBezTo>
                <a:cubicBezTo>
                  <a:pt x="394" y="197"/>
                  <a:pt x="390" y="154"/>
                  <a:pt x="387" y="111"/>
                </a:cubicBezTo>
                <a:cubicBezTo>
                  <a:pt x="376" y="111"/>
                  <a:pt x="371" y="111"/>
                  <a:pt x="360" y="111"/>
                </a:cubicBezTo>
                <a:cubicBezTo>
                  <a:pt x="362" y="132"/>
                  <a:pt x="362" y="143"/>
                  <a:pt x="364" y="163"/>
                </a:cubicBezTo>
                <a:cubicBezTo>
                  <a:pt x="344" y="163"/>
                  <a:pt x="334" y="163"/>
                  <a:pt x="314" y="164"/>
                </a:cubicBezTo>
                <a:cubicBezTo>
                  <a:pt x="313" y="143"/>
                  <a:pt x="313" y="133"/>
                  <a:pt x="312" y="112"/>
                </a:cubicBezTo>
                <a:cubicBezTo>
                  <a:pt x="302" y="112"/>
                  <a:pt x="297" y="112"/>
                  <a:pt x="287" y="112"/>
                </a:cubicBezTo>
                <a:cubicBezTo>
                  <a:pt x="288" y="155"/>
                  <a:pt x="288" y="198"/>
                  <a:pt x="287" y="241"/>
                </a:cubicBezTo>
                <a:close/>
                <a:moveTo>
                  <a:pt x="185" y="112"/>
                </a:moveTo>
                <a:cubicBezTo>
                  <a:pt x="186" y="155"/>
                  <a:pt x="188" y="198"/>
                  <a:pt x="194" y="241"/>
                </a:cubicBezTo>
                <a:cubicBezTo>
                  <a:pt x="207" y="241"/>
                  <a:pt x="214" y="241"/>
                  <a:pt x="227" y="241"/>
                </a:cubicBezTo>
                <a:cubicBezTo>
                  <a:pt x="246" y="198"/>
                  <a:pt x="261" y="157"/>
                  <a:pt x="274" y="112"/>
                </a:cubicBezTo>
                <a:cubicBezTo>
                  <a:pt x="264" y="112"/>
                  <a:pt x="259" y="112"/>
                  <a:pt x="249" y="112"/>
                </a:cubicBezTo>
                <a:cubicBezTo>
                  <a:pt x="240" y="149"/>
                  <a:pt x="234" y="167"/>
                  <a:pt x="220" y="202"/>
                </a:cubicBezTo>
                <a:cubicBezTo>
                  <a:pt x="218" y="207"/>
                  <a:pt x="216" y="211"/>
                  <a:pt x="215" y="215"/>
                </a:cubicBezTo>
                <a:cubicBezTo>
                  <a:pt x="215" y="215"/>
                  <a:pt x="215" y="215"/>
                  <a:pt x="215" y="215"/>
                </a:cubicBezTo>
                <a:cubicBezTo>
                  <a:pt x="215" y="211"/>
                  <a:pt x="215" y="207"/>
                  <a:pt x="214" y="203"/>
                </a:cubicBezTo>
                <a:cubicBezTo>
                  <a:pt x="210" y="167"/>
                  <a:pt x="207" y="149"/>
                  <a:pt x="205" y="112"/>
                </a:cubicBezTo>
                <a:cubicBezTo>
                  <a:pt x="197" y="112"/>
                  <a:pt x="193" y="112"/>
                  <a:pt x="185" y="112"/>
                </a:cubicBezTo>
                <a:close/>
                <a:moveTo>
                  <a:pt x="700" y="422"/>
                </a:moveTo>
                <a:cubicBezTo>
                  <a:pt x="700" y="458"/>
                  <a:pt x="700" y="495"/>
                  <a:pt x="700" y="532"/>
                </a:cubicBezTo>
                <a:cubicBezTo>
                  <a:pt x="700" y="534"/>
                  <a:pt x="699" y="535"/>
                  <a:pt x="699" y="537"/>
                </a:cubicBezTo>
                <a:cubicBezTo>
                  <a:pt x="697" y="539"/>
                  <a:pt x="695" y="539"/>
                  <a:pt x="693" y="539"/>
                </a:cubicBezTo>
                <a:cubicBezTo>
                  <a:pt x="678" y="539"/>
                  <a:pt x="662" y="539"/>
                  <a:pt x="646" y="539"/>
                </a:cubicBezTo>
                <a:cubicBezTo>
                  <a:pt x="592" y="539"/>
                  <a:pt x="536" y="539"/>
                  <a:pt x="482" y="539"/>
                </a:cubicBezTo>
                <a:cubicBezTo>
                  <a:pt x="410" y="539"/>
                  <a:pt x="340" y="539"/>
                  <a:pt x="271" y="539"/>
                </a:cubicBezTo>
                <a:cubicBezTo>
                  <a:pt x="209" y="539"/>
                  <a:pt x="148" y="539"/>
                  <a:pt x="87" y="539"/>
                </a:cubicBezTo>
                <a:cubicBezTo>
                  <a:pt x="61" y="539"/>
                  <a:pt x="35" y="539"/>
                  <a:pt x="8" y="539"/>
                </a:cubicBezTo>
                <a:cubicBezTo>
                  <a:pt x="5" y="539"/>
                  <a:pt x="1" y="535"/>
                  <a:pt x="1" y="532"/>
                </a:cubicBezTo>
                <a:cubicBezTo>
                  <a:pt x="1" y="495"/>
                  <a:pt x="1" y="458"/>
                  <a:pt x="1" y="422"/>
                </a:cubicBezTo>
                <a:cubicBezTo>
                  <a:pt x="1" y="416"/>
                  <a:pt x="5" y="415"/>
                  <a:pt x="8" y="415"/>
                </a:cubicBezTo>
                <a:cubicBezTo>
                  <a:pt x="24" y="415"/>
                  <a:pt x="40" y="415"/>
                  <a:pt x="56" y="415"/>
                </a:cubicBezTo>
                <a:cubicBezTo>
                  <a:pt x="110" y="415"/>
                  <a:pt x="166" y="415"/>
                  <a:pt x="220" y="415"/>
                </a:cubicBezTo>
                <a:cubicBezTo>
                  <a:pt x="291" y="415"/>
                  <a:pt x="361" y="415"/>
                  <a:pt x="431" y="415"/>
                </a:cubicBezTo>
                <a:cubicBezTo>
                  <a:pt x="492" y="415"/>
                  <a:pt x="554" y="415"/>
                  <a:pt x="615" y="415"/>
                </a:cubicBezTo>
                <a:cubicBezTo>
                  <a:pt x="641" y="415"/>
                  <a:pt x="667" y="415"/>
                  <a:pt x="693" y="415"/>
                </a:cubicBezTo>
                <a:cubicBezTo>
                  <a:pt x="697" y="415"/>
                  <a:pt x="700" y="416"/>
                  <a:pt x="700" y="422"/>
                </a:cubicBezTo>
                <a:close/>
                <a:moveTo>
                  <a:pt x="99" y="476"/>
                </a:moveTo>
                <a:cubicBezTo>
                  <a:pt x="99" y="464"/>
                  <a:pt x="89" y="455"/>
                  <a:pt x="76" y="455"/>
                </a:cubicBezTo>
                <a:cubicBezTo>
                  <a:pt x="64" y="455"/>
                  <a:pt x="56" y="464"/>
                  <a:pt x="56" y="476"/>
                </a:cubicBezTo>
                <a:cubicBezTo>
                  <a:pt x="56" y="488"/>
                  <a:pt x="64" y="499"/>
                  <a:pt x="76" y="499"/>
                </a:cubicBezTo>
                <a:cubicBezTo>
                  <a:pt x="89" y="499"/>
                  <a:pt x="99" y="488"/>
                  <a:pt x="99" y="476"/>
                </a:cubicBezTo>
                <a:close/>
                <a:moveTo>
                  <a:pt x="492" y="476"/>
                </a:moveTo>
                <a:cubicBezTo>
                  <a:pt x="492" y="464"/>
                  <a:pt x="482" y="455"/>
                  <a:pt x="470" y="455"/>
                </a:cubicBezTo>
                <a:cubicBezTo>
                  <a:pt x="457" y="455"/>
                  <a:pt x="447" y="464"/>
                  <a:pt x="447" y="476"/>
                </a:cubicBezTo>
                <a:cubicBezTo>
                  <a:pt x="447" y="488"/>
                  <a:pt x="457" y="499"/>
                  <a:pt x="470" y="499"/>
                </a:cubicBezTo>
                <a:cubicBezTo>
                  <a:pt x="482" y="499"/>
                  <a:pt x="492" y="488"/>
                  <a:pt x="492" y="476"/>
                </a:cubicBezTo>
                <a:close/>
                <a:moveTo>
                  <a:pt x="569" y="476"/>
                </a:moveTo>
                <a:cubicBezTo>
                  <a:pt x="569" y="464"/>
                  <a:pt x="559" y="455"/>
                  <a:pt x="547" y="455"/>
                </a:cubicBezTo>
                <a:cubicBezTo>
                  <a:pt x="534" y="455"/>
                  <a:pt x="524" y="464"/>
                  <a:pt x="524" y="476"/>
                </a:cubicBezTo>
                <a:cubicBezTo>
                  <a:pt x="524" y="488"/>
                  <a:pt x="534" y="499"/>
                  <a:pt x="547" y="499"/>
                </a:cubicBezTo>
                <a:cubicBezTo>
                  <a:pt x="559" y="499"/>
                  <a:pt x="569" y="488"/>
                  <a:pt x="569" y="476"/>
                </a:cubicBezTo>
                <a:close/>
                <a:moveTo>
                  <a:pt x="646" y="476"/>
                </a:moveTo>
                <a:cubicBezTo>
                  <a:pt x="646" y="464"/>
                  <a:pt x="638" y="455"/>
                  <a:pt x="625" y="455"/>
                </a:cubicBezTo>
                <a:cubicBezTo>
                  <a:pt x="613" y="455"/>
                  <a:pt x="603" y="464"/>
                  <a:pt x="603" y="476"/>
                </a:cubicBezTo>
                <a:cubicBezTo>
                  <a:pt x="603" y="488"/>
                  <a:pt x="613" y="499"/>
                  <a:pt x="625" y="499"/>
                </a:cubicBezTo>
                <a:cubicBezTo>
                  <a:pt x="638" y="499"/>
                  <a:pt x="646" y="488"/>
                  <a:pt x="646" y="476"/>
                </a:cubicBezTo>
                <a:close/>
                <a:moveTo>
                  <a:pt x="1" y="387"/>
                </a:moveTo>
                <a:cubicBezTo>
                  <a:pt x="8" y="364"/>
                  <a:pt x="15" y="339"/>
                  <a:pt x="21" y="317"/>
                </a:cubicBezTo>
                <a:cubicBezTo>
                  <a:pt x="40" y="250"/>
                  <a:pt x="57" y="185"/>
                  <a:pt x="76" y="119"/>
                </a:cubicBezTo>
                <a:cubicBezTo>
                  <a:pt x="87" y="82"/>
                  <a:pt x="97" y="43"/>
                  <a:pt x="108" y="5"/>
                </a:cubicBezTo>
                <a:cubicBezTo>
                  <a:pt x="110" y="1"/>
                  <a:pt x="113" y="0"/>
                  <a:pt x="115" y="0"/>
                </a:cubicBezTo>
                <a:cubicBezTo>
                  <a:pt x="122" y="0"/>
                  <a:pt x="127" y="0"/>
                  <a:pt x="134" y="0"/>
                </a:cubicBezTo>
                <a:cubicBezTo>
                  <a:pt x="197" y="0"/>
                  <a:pt x="260" y="0"/>
                  <a:pt x="321" y="0"/>
                </a:cubicBezTo>
                <a:cubicBezTo>
                  <a:pt x="358" y="0"/>
                  <a:pt x="395" y="0"/>
                  <a:pt x="430" y="0"/>
                </a:cubicBezTo>
                <a:cubicBezTo>
                  <a:pt x="482" y="0"/>
                  <a:pt x="534" y="0"/>
                  <a:pt x="587" y="0"/>
                </a:cubicBezTo>
                <a:cubicBezTo>
                  <a:pt x="589" y="0"/>
                  <a:pt x="590" y="0"/>
                  <a:pt x="590" y="1"/>
                </a:cubicBezTo>
                <a:cubicBezTo>
                  <a:pt x="592" y="1"/>
                  <a:pt x="592" y="3"/>
                  <a:pt x="594" y="5"/>
                </a:cubicBezTo>
                <a:cubicBezTo>
                  <a:pt x="599" y="29"/>
                  <a:pt x="606" y="52"/>
                  <a:pt x="613" y="75"/>
                </a:cubicBezTo>
                <a:cubicBezTo>
                  <a:pt x="631" y="141"/>
                  <a:pt x="650" y="206"/>
                  <a:pt x="669" y="273"/>
                </a:cubicBezTo>
                <a:cubicBezTo>
                  <a:pt x="679" y="311"/>
                  <a:pt x="690" y="348"/>
                  <a:pt x="700" y="387"/>
                </a:cubicBezTo>
                <a:cubicBezTo>
                  <a:pt x="702" y="392"/>
                  <a:pt x="697" y="397"/>
                  <a:pt x="693" y="397"/>
                </a:cubicBezTo>
                <a:cubicBezTo>
                  <a:pt x="665" y="397"/>
                  <a:pt x="638" y="397"/>
                  <a:pt x="611" y="397"/>
                </a:cubicBezTo>
                <a:cubicBezTo>
                  <a:pt x="543" y="397"/>
                  <a:pt x="475" y="397"/>
                  <a:pt x="409" y="397"/>
                </a:cubicBezTo>
                <a:cubicBezTo>
                  <a:pt x="381" y="397"/>
                  <a:pt x="354" y="397"/>
                  <a:pt x="328" y="397"/>
                </a:cubicBezTo>
                <a:cubicBezTo>
                  <a:pt x="265" y="397"/>
                  <a:pt x="202" y="397"/>
                  <a:pt x="139" y="397"/>
                </a:cubicBezTo>
                <a:cubicBezTo>
                  <a:pt x="96" y="397"/>
                  <a:pt x="52" y="397"/>
                  <a:pt x="8" y="397"/>
                </a:cubicBezTo>
                <a:cubicBezTo>
                  <a:pt x="5" y="397"/>
                  <a:pt x="0" y="392"/>
                  <a:pt x="1" y="387"/>
                </a:cubicBezTo>
                <a:close/>
                <a:moveTo>
                  <a:pt x="103" y="189"/>
                </a:moveTo>
                <a:cubicBezTo>
                  <a:pt x="103" y="273"/>
                  <a:pt x="214" y="341"/>
                  <a:pt x="351" y="341"/>
                </a:cubicBezTo>
                <a:cubicBezTo>
                  <a:pt x="488" y="341"/>
                  <a:pt x="599" y="273"/>
                  <a:pt x="599" y="189"/>
                </a:cubicBezTo>
                <a:cubicBezTo>
                  <a:pt x="599" y="105"/>
                  <a:pt x="488" y="37"/>
                  <a:pt x="351" y="37"/>
                </a:cubicBezTo>
                <a:cubicBezTo>
                  <a:pt x="214" y="37"/>
                  <a:pt x="103" y="105"/>
                  <a:pt x="103" y="18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arget VHD"/>
          <p:cNvSpPr>
            <a:spLocks noEditPoints="1"/>
          </p:cNvSpPr>
          <p:nvPr/>
        </p:nvSpPr>
        <p:spPr bwMode="auto">
          <a:xfrm>
            <a:off x="10855204" y="5063093"/>
            <a:ext cx="1083162" cy="832700"/>
          </a:xfrm>
          <a:custGeom>
            <a:avLst/>
            <a:gdLst>
              <a:gd name="T0" fmla="*/ 443 w 702"/>
              <a:gd name="T1" fmla="*/ 135 h 539"/>
              <a:gd name="T2" fmla="*/ 485 w 702"/>
              <a:gd name="T3" fmla="*/ 145 h 539"/>
              <a:gd name="T4" fmla="*/ 495 w 702"/>
              <a:gd name="T5" fmla="*/ 205 h 539"/>
              <a:gd name="T6" fmla="*/ 454 w 702"/>
              <a:gd name="T7" fmla="*/ 217 h 539"/>
              <a:gd name="T8" fmla="*/ 351 w 702"/>
              <a:gd name="T9" fmla="*/ 57 h 539"/>
              <a:gd name="T10" fmla="*/ 351 w 702"/>
              <a:gd name="T11" fmla="*/ 321 h 539"/>
              <a:gd name="T12" fmla="*/ 414 w 702"/>
              <a:gd name="T13" fmla="*/ 111 h 539"/>
              <a:gd name="T14" fmla="*/ 474 w 702"/>
              <a:gd name="T15" fmla="*/ 241 h 539"/>
              <a:gd name="T16" fmla="*/ 528 w 702"/>
              <a:gd name="T17" fmla="*/ 173 h 539"/>
              <a:gd name="T18" fmla="*/ 414 w 702"/>
              <a:gd name="T19" fmla="*/ 111 h 539"/>
              <a:gd name="T20" fmla="*/ 316 w 702"/>
              <a:gd name="T21" fmla="*/ 241 h 539"/>
              <a:gd name="T22" fmla="*/ 366 w 702"/>
              <a:gd name="T23" fmla="*/ 188 h 539"/>
              <a:gd name="T24" fmla="*/ 399 w 702"/>
              <a:gd name="T25" fmla="*/ 241 h 539"/>
              <a:gd name="T26" fmla="*/ 360 w 702"/>
              <a:gd name="T27" fmla="*/ 111 h 539"/>
              <a:gd name="T28" fmla="*/ 314 w 702"/>
              <a:gd name="T29" fmla="*/ 164 h 539"/>
              <a:gd name="T30" fmla="*/ 287 w 702"/>
              <a:gd name="T31" fmla="*/ 112 h 539"/>
              <a:gd name="T32" fmla="*/ 185 w 702"/>
              <a:gd name="T33" fmla="*/ 112 h 539"/>
              <a:gd name="T34" fmla="*/ 227 w 702"/>
              <a:gd name="T35" fmla="*/ 241 h 539"/>
              <a:gd name="T36" fmla="*/ 249 w 702"/>
              <a:gd name="T37" fmla="*/ 112 h 539"/>
              <a:gd name="T38" fmla="*/ 215 w 702"/>
              <a:gd name="T39" fmla="*/ 215 h 539"/>
              <a:gd name="T40" fmla="*/ 214 w 702"/>
              <a:gd name="T41" fmla="*/ 203 h 539"/>
              <a:gd name="T42" fmla="*/ 185 w 702"/>
              <a:gd name="T43" fmla="*/ 112 h 539"/>
              <a:gd name="T44" fmla="*/ 700 w 702"/>
              <a:gd name="T45" fmla="*/ 532 h 539"/>
              <a:gd name="T46" fmla="*/ 693 w 702"/>
              <a:gd name="T47" fmla="*/ 539 h 539"/>
              <a:gd name="T48" fmla="*/ 482 w 702"/>
              <a:gd name="T49" fmla="*/ 539 h 539"/>
              <a:gd name="T50" fmla="*/ 87 w 702"/>
              <a:gd name="T51" fmla="*/ 539 h 539"/>
              <a:gd name="T52" fmla="*/ 1 w 702"/>
              <a:gd name="T53" fmla="*/ 532 h 539"/>
              <a:gd name="T54" fmla="*/ 8 w 702"/>
              <a:gd name="T55" fmla="*/ 415 h 539"/>
              <a:gd name="T56" fmla="*/ 220 w 702"/>
              <a:gd name="T57" fmla="*/ 415 h 539"/>
              <a:gd name="T58" fmla="*/ 615 w 702"/>
              <a:gd name="T59" fmla="*/ 415 h 539"/>
              <a:gd name="T60" fmla="*/ 700 w 702"/>
              <a:gd name="T61" fmla="*/ 422 h 539"/>
              <a:gd name="T62" fmla="*/ 76 w 702"/>
              <a:gd name="T63" fmla="*/ 455 h 539"/>
              <a:gd name="T64" fmla="*/ 76 w 702"/>
              <a:gd name="T65" fmla="*/ 499 h 539"/>
              <a:gd name="T66" fmla="*/ 492 w 702"/>
              <a:gd name="T67" fmla="*/ 476 h 539"/>
              <a:gd name="T68" fmla="*/ 447 w 702"/>
              <a:gd name="T69" fmla="*/ 476 h 539"/>
              <a:gd name="T70" fmla="*/ 492 w 702"/>
              <a:gd name="T71" fmla="*/ 476 h 539"/>
              <a:gd name="T72" fmla="*/ 547 w 702"/>
              <a:gd name="T73" fmla="*/ 455 h 539"/>
              <a:gd name="T74" fmla="*/ 547 w 702"/>
              <a:gd name="T75" fmla="*/ 499 h 539"/>
              <a:gd name="T76" fmla="*/ 646 w 702"/>
              <a:gd name="T77" fmla="*/ 476 h 539"/>
              <a:gd name="T78" fmla="*/ 603 w 702"/>
              <a:gd name="T79" fmla="*/ 476 h 539"/>
              <a:gd name="T80" fmla="*/ 646 w 702"/>
              <a:gd name="T81" fmla="*/ 476 h 539"/>
              <a:gd name="T82" fmla="*/ 21 w 702"/>
              <a:gd name="T83" fmla="*/ 317 h 539"/>
              <a:gd name="T84" fmla="*/ 108 w 702"/>
              <a:gd name="T85" fmla="*/ 5 h 539"/>
              <a:gd name="T86" fmla="*/ 134 w 702"/>
              <a:gd name="T87" fmla="*/ 0 h 539"/>
              <a:gd name="T88" fmla="*/ 430 w 702"/>
              <a:gd name="T89" fmla="*/ 0 h 539"/>
              <a:gd name="T90" fmla="*/ 590 w 702"/>
              <a:gd name="T91" fmla="*/ 1 h 539"/>
              <a:gd name="T92" fmla="*/ 613 w 702"/>
              <a:gd name="T93" fmla="*/ 75 h 539"/>
              <a:gd name="T94" fmla="*/ 700 w 702"/>
              <a:gd name="T95" fmla="*/ 387 h 539"/>
              <a:gd name="T96" fmla="*/ 611 w 702"/>
              <a:gd name="T97" fmla="*/ 397 h 539"/>
              <a:gd name="T98" fmla="*/ 328 w 702"/>
              <a:gd name="T99" fmla="*/ 397 h 539"/>
              <a:gd name="T100" fmla="*/ 8 w 702"/>
              <a:gd name="T101" fmla="*/ 397 h 539"/>
              <a:gd name="T102" fmla="*/ 103 w 702"/>
              <a:gd name="T103" fmla="*/ 189 h 539"/>
              <a:gd name="T104" fmla="*/ 599 w 702"/>
              <a:gd name="T105" fmla="*/ 189 h 539"/>
              <a:gd name="T106" fmla="*/ 103 w 702"/>
              <a:gd name="T107" fmla="*/ 189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2" h="539">
                <a:moveTo>
                  <a:pt x="454" y="217"/>
                </a:moveTo>
                <a:cubicBezTo>
                  <a:pt x="449" y="183"/>
                  <a:pt x="447" y="167"/>
                  <a:pt x="443" y="135"/>
                </a:cubicBezTo>
                <a:cubicBezTo>
                  <a:pt x="449" y="135"/>
                  <a:pt x="451" y="135"/>
                  <a:pt x="456" y="135"/>
                </a:cubicBezTo>
                <a:cubicBezTo>
                  <a:pt x="468" y="135"/>
                  <a:pt x="478" y="138"/>
                  <a:pt x="485" y="145"/>
                </a:cubicBezTo>
                <a:cubicBezTo>
                  <a:pt x="493" y="152"/>
                  <a:pt x="498" y="162"/>
                  <a:pt x="500" y="174"/>
                </a:cubicBezTo>
                <a:cubicBezTo>
                  <a:pt x="502" y="187"/>
                  <a:pt x="500" y="197"/>
                  <a:pt x="495" y="205"/>
                </a:cubicBezTo>
                <a:cubicBezTo>
                  <a:pt x="489" y="213"/>
                  <a:pt x="480" y="216"/>
                  <a:pt x="468" y="216"/>
                </a:cubicBezTo>
                <a:cubicBezTo>
                  <a:pt x="462" y="217"/>
                  <a:pt x="459" y="217"/>
                  <a:pt x="454" y="217"/>
                </a:cubicBezTo>
                <a:close/>
                <a:moveTo>
                  <a:pt x="123" y="189"/>
                </a:moveTo>
                <a:cubicBezTo>
                  <a:pt x="123" y="116"/>
                  <a:pt x="225" y="57"/>
                  <a:pt x="351" y="57"/>
                </a:cubicBezTo>
                <a:cubicBezTo>
                  <a:pt x="477" y="57"/>
                  <a:pt x="579" y="116"/>
                  <a:pt x="579" y="189"/>
                </a:cubicBezTo>
                <a:cubicBezTo>
                  <a:pt x="579" y="262"/>
                  <a:pt x="477" y="321"/>
                  <a:pt x="351" y="321"/>
                </a:cubicBezTo>
                <a:cubicBezTo>
                  <a:pt x="225" y="321"/>
                  <a:pt x="123" y="262"/>
                  <a:pt x="123" y="189"/>
                </a:cubicBezTo>
                <a:close/>
                <a:moveTo>
                  <a:pt x="414" y="111"/>
                </a:moveTo>
                <a:cubicBezTo>
                  <a:pt x="418" y="154"/>
                  <a:pt x="423" y="197"/>
                  <a:pt x="428" y="241"/>
                </a:cubicBezTo>
                <a:cubicBezTo>
                  <a:pt x="447" y="241"/>
                  <a:pt x="456" y="241"/>
                  <a:pt x="474" y="241"/>
                </a:cubicBezTo>
                <a:cubicBezTo>
                  <a:pt x="495" y="241"/>
                  <a:pt x="510" y="234"/>
                  <a:pt x="520" y="222"/>
                </a:cubicBezTo>
                <a:cubicBezTo>
                  <a:pt x="530" y="210"/>
                  <a:pt x="532" y="193"/>
                  <a:pt x="528" y="173"/>
                </a:cubicBezTo>
                <a:cubicBezTo>
                  <a:pt x="520" y="131"/>
                  <a:pt x="497" y="111"/>
                  <a:pt x="456" y="111"/>
                </a:cubicBezTo>
                <a:cubicBezTo>
                  <a:pt x="439" y="111"/>
                  <a:pt x="431" y="111"/>
                  <a:pt x="414" y="111"/>
                </a:cubicBezTo>
                <a:close/>
                <a:moveTo>
                  <a:pt x="287" y="241"/>
                </a:moveTo>
                <a:cubicBezTo>
                  <a:pt x="298" y="241"/>
                  <a:pt x="304" y="241"/>
                  <a:pt x="316" y="241"/>
                </a:cubicBezTo>
                <a:cubicBezTo>
                  <a:pt x="316" y="220"/>
                  <a:pt x="315" y="209"/>
                  <a:pt x="315" y="189"/>
                </a:cubicBezTo>
                <a:cubicBezTo>
                  <a:pt x="335" y="188"/>
                  <a:pt x="345" y="188"/>
                  <a:pt x="366" y="188"/>
                </a:cubicBezTo>
                <a:cubicBezTo>
                  <a:pt x="367" y="209"/>
                  <a:pt x="368" y="220"/>
                  <a:pt x="369" y="241"/>
                </a:cubicBezTo>
                <a:cubicBezTo>
                  <a:pt x="381" y="241"/>
                  <a:pt x="387" y="241"/>
                  <a:pt x="399" y="241"/>
                </a:cubicBezTo>
                <a:cubicBezTo>
                  <a:pt x="394" y="197"/>
                  <a:pt x="390" y="154"/>
                  <a:pt x="387" y="111"/>
                </a:cubicBezTo>
                <a:cubicBezTo>
                  <a:pt x="376" y="111"/>
                  <a:pt x="371" y="111"/>
                  <a:pt x="360" y="111"/>
                </a:cubicBezTo>
                <a:cubicBezTo>
                  <a:pt x="362" y="132"/>
                  <a:pt x="362" y="143"/>
                  <a:pt x="364" y="163"/>
                </a:cubicBezTo>
                <a:cubicBezTo>
                  <a:pt x="344" y="163"/>
                  <a:pt x="334" y="163"/>
                  <a:pt x="314" y="164"/>
                </a:cubicBezTo>
                <a:cubicBezTo>
                  <a:pt x="313" y="143"/>
                  <a:pt x="313" y="133"/>
                  <a:pt x="312" y="112"/>
                </a:cubicBezTo>
                <a:cubicBezTo>
                  <a:pt x="302" y="112"/>
                  <a:pt x="297" y="112"/>
                  <a:pt x="287" y="112"/>
                </a:cubicBezTo>
                <a:cubicBezTo>
                  <a:pt x="288" y="155"/>
                  <a:pt x="288" y="198"/>
                  <a:pt x="287" y="241"/>
                </a:cubicBezTo>
                <a:close/>
                <a:moveTo>
                  <a:pt x="185" y="112"/>
                </a:moveTo>
                <a:cubicBezTo>
                  <a:pt x="186" y="155"/>
                  <a:pt x="188" y="198"/>
                  <a:pt x="194" y="241"/>
                </a:cubicBezTo>
                <a:cubicBezTo>
                  <a:pt x="207" y="241"/>
                  <a:pt x="214" y="241"/>
                  <a:pt x="227" y="241"/>
                </a:cubicBezTo>
                <a:cubicBezTo>
                  <a:pt x="246" y="198"/>
                  <a:pt x="261" y="157"/>
                  <a:pt x="274" y="112"/>
                </a:cubicBezTo>
                <a:cubicBezTo>
                  <a:pt x="264" y="112"/>
                  <a:pt x="259" y="112"/>
                  <a:pt x="249" y="112"/>
                </a:cubicBezTo>
                <a:cubicBezTo>
                  <a:pt x="240" y="149"/>
                  <a:pt x="234" y="167"/>
                  <a:pt x="220" y="202"/>
                </a:cubicBezTo>
                <a:cubicBezTo>
                  <a:pt x="218" y="207"/>
                  <a:pt x="216" y="211"/>
                  <a:pt x="215" y="215"/>
                </a:cubicBezTo>
                <a:cubicBezTo>
                  <a:pt x="215" y="215"/>
                  <a:pt x="215" y="215"/>
                  <a:pt x="215" y="215"/>
                </a:cubicBezTo>
                <a:cubicBezTo>
                  <a:pt x="215" y="211"/>
                  <a:pt x="215" y="207"/>
                  <a:pt x="214" y="203"/>
                </a:cubicBezTo>
                <a:cubicBezTo>
                  <a:pt x="210" y="167"/>
                  <a:pt x="207" y="149"/>
                  <a:pt x="205" y="112"/>
                </a:cubicBezTo>
                <a:cubicBezTo>
                  <a:pt x="197" y="112"/>
                  <a:pt x="193" y="112"/>
                  <a:pt x="185" y="112"/>
                </a:cubicBezTo>
                <a:close/>
                <a:moveTo>
                  <a:pt x="700" y="422"/>
                </a:moveTo>
                <a:cubicBezTo>
                  <a:pt x="700" y="458"/>
                  <a:pt x="700" y="495"/>
                  <a:pt x="700" y="532"/>
                </a:cubicBezTo>
                <a:cubicBezTo>
                  <a:pt x="700" y="534"/>
                  <a:pt x="699" y="535"/>
                  <a:pt x="699" y="537"/>
                </a:cubicBezTo>
                <a:cubicBezTo>
                  <a:pt x="697" y="539"/>
                  <a:pt x="695" y="539"/>
                  <a:pt x="693" y="539"/>
                </a:cubicBezTo>
                <a:cubicBezTo>
                  <a:pt x="678" y="539"/>
                  <a:pt x="662" y="539"/>
                  <a:pt x="646" y="539"/>
                </a:cubicBezTo>
                <a:cubicBezTo>
                  <a:pt x="592" y="539"/>
                  <a:pt x="536" y="539"/>
                  <a:pt x="482" y="539"/>
                </a:cubicBezTo>
                <a:cubicBezTo>
                  <a:pt x="410" y="539"/>
                  <a:pt x="340" y="539"/>
                  <a:pt x="271" y="539"/>
                </a:cubicBezTo>
                <a:cubicBezTo>
                  <a:pt x="209" y="539"/>
                  <a:pt x="148" y="539"/>
                  <a:pt x="87" y="539"/>
                </a:cubicBezTo>
                <a:cubicBezTo>
                  <a:pt x="61" y="539"/>
                  <a:pt x="35" y="539"/>
                  <a:pt x="8" y="539"/>
                </a:cubicBezTo>
                <a:cubicBezTo>
                  <a:pt x="5" y="539"/>
                  <a:pt x="1" y="535"/>
                  <a:pt x="1" y="532"/>
                </a:cubicBezTo>
                <a:cubicBezTo>
                  <a:pt x="1" y="495"/>
                  <a:pt x="1" y="458"/>
                  <a:pt x="1" y="422"/>
                </a:cubicBezTo>
                <a:cubicBezTo>
                  <a:pt x="1" y="416"/>
                  <a:pt x="5" y="415"/>
                  <a:pt x="8" y="415"/>
                </a:cubicBezTo>
                <a:cubicBezTo>
                  <a:pt x="24" y="415"/>
                  <a:pt x="40" y="415"/>
                  <a:pt x="56" y="415"/>
                </a:cubicBezTo>
                <a:cubicBezTo>
                  <a:pt x="110" y="415"/>
                  <a:pt x="166" y="415"/>
                  <a:pt x="220" y="415"/>
                </a:cubicBezTo>
                <a:cubicBezTo>
                  <a:pt x="291" y="415"/>
                  <a:pt x="361" y="415"/>
                  <a:pt x="431" y="415"/>
                </a:cubicBezTo>
                <a:cubicBezTo>
                  <a:pt x="492" y="415"/>
                  <a:pt x="554" y="415"/>
                  <a:pt x="615" y="415"/>
                </a:cubicBezTo>
                <a:cubicBezTo>
                  <a:pt x="641" y="415"/>
                  <a:pt x="667" y="415"/>
                  <a:pt x="693" y="415"/>
                </a:cubicBezTo>
                <a:cubicBezTo>
                  <a:pt x="697" y="415"/>
                  <a:pt x="700" y="416"/>
                  <a:pt x="700" y="422"/>
                </a:cubicBezTo>
                <a:close/>
                <a:moveTo>
                  <a:pt x="99" y="476"/>
                </a:moveTo>
                <a:cubicBezTo>
                  <a:pt x="99" y="464"/>
                  <a:pt x="89" y="455"/>
                  <a:pt x="76" y="455"/>
                </a:cubicBezTo>
                <a:cubicBezTo>
                  <a:pt x="64" y="455"/>
                  <a:pt x="56" y="464"/>
                  <a:pt x="56" y="476"/>
                </a:cubicBezTo>
                <a:cubicBezTo>
                  <a:pt x="56" y="488"/>
                  <a:pt x="64" y="499"/>
                  <a:pt x="76" y="499"/>
                </a:cubicBezTo>
                <a:cubicBezTo>
                  <a:pt x="89" y="499"/>
                  <a:pt x="99" y="488"/>
                  <a:pt x="99" y="476"/>
                </a:cubicBezTo>
                <a:close/>
                <a:moveTo>
                  <a:pt x="492" y="476"/>
                </a:moveTo>
                <a:cubicBezTo>
                  <a:pt x="492" y="464"/>
                  <a:pt x="482" y="455"/>
                  <a:pt x="470" y="455"/>
                </a:cubicBezTo>
                <a:cubicBezTo>
                  <a:pt x="457" y="455"/>
                  <a:pt x="447" y="464"/>
                  <a:pt x="447" y="476"/>
                </a:cubicBezTo>
                <a:cubicBezTo>
                  <a:pt x="447" y="488"/>
                  <a:pt x="457" y="499"/>
                  <a:pt x="470" y="499"/>
                </a:cubicBezTo>
                <a:cubicBezTo>
                  <a:pt x="482" y="499"/>
                  <a:pt x="492" y="488"/>
                  <a:pt x="492" y="476"/>
                </a:cubicBezTo>
                <a:close/>
                <a:moveTo>
                  <a:pt x="569" y="476"/>
                </a:moveTo>
                <a:cubicBezTo>
                  <a:pt x="569" y="464"/>
                  <a:pt x="559" y="455"/>
                  <a:pt x="547" y="455"/>
                </a:cubicBezTo>
                <a:cubicBezTo>
                  <a:pt x="534" y="455"/>
                  <a:pt x="524" y="464"/>
                  <a:pt x="524" y="476"/>
                </a:cubicBezTo>
                <a:cubicBezTo>
                  <a:pt x="524" y="488"/>
                  <a:pt x="534" y="499"/>
                  <a:pt x="547" y="499"/>
                </a:cubicBezTo>
                <a:cubicBezTo>
                  <a:pt x="559" y="499"/>
                  <a:pt x="569" y="488"/>
                  <a:pt x="569" y="476"/>
                </a:cubicBezTo>
                <a:close/>
                <a:moveTo>
                  <a:pt x="646" y="476"/>
                </a:moveTo>
                <a:cubicBezTo>
                  <a:pt x="646" y="464"/>
                  <a:pt x="638" y="455"/>
                  <a:pt x="625" y="455"/>
                </a:cubicBezTo>
                <a:cubicBezTo>
                  <a:pt x="613" y="455"/>
                  <a:pt x="603" y="464"/>
                  <a:pt x="603" y="476"/>
                </a:cubicBezTo>
                <a:cubicBezTo>
                  <a:pt x="603" y="488"/>
                  <a:pt x="613" y="499"/>
                  <a:pt x="625" y="499"/>
                </a:cubicBezTo>
                <a:cubicBezTo>
                  <a:pt x="638" y="499"/>
                  <a:pt x="646" y="488"/>
                  <a:pt x="646" y="476"/>
                </a:cubicBezTo>
                <a:close/>
                <a:moveTo>
                  <a:pt x="1" y="387"/>
                </a:moveTo>
                <a:cubicBezTo>
                  <a:pt x="8" y="364"/>
                  <a:pt x="15" y="339"/>
                  <a:pt x="21" y="317"/>
                </a:cubicBezTo>
                <a:cubicBezTo>
                  <a:pt x="40" y="250"/>
                  <a:pt x="57" y="185"/>
                  <a:pt x="76" y="119"/>
                </a:cubicBezTo>
                <a:cubicBezTo>
                  <a:pt x="87" y="82"/>
                  <a:pt x="97" y="43"/>
                  <a:pt x="108" y="5"/>
                </a:cubicBezTo>
                <a:cubicBezTo>
                  <a:pt x="110" y="1"/>
                  <a:pt x="113" y="0"/>
                  <a:pt x="115" y="0"/>
                </a:cubicBezTo>
                <a:cubicBezTo>
                  <a:pt x="122" y="0"/>
                  <a:pt x="127" y="0"/>
                  <a:pt x="134" y="0"/>
                </a:cubicBezTo>
                <a:cubicBezTo>
                  <a:pt x="197" y="0"/>
                  <a:pt x="260" y="0"/>
                  <a:pt x="321" y="0"/>
                </a:cubicBezTo>
                <a:cubicBezTo>
                  <a:pt x="358" y="0"/>
                  <a:pt x="395" y="0"/>
                  <a:pt x="430" y="0"/>
                </a:cubicBezTo>
                <a:cubicBezTo>
                  <a:pt x="482" y="0"/>
                  <a:pt x="534" y="0"/>
                  <a:pt x="587" y="0"/>
                </a:cubicBezTo>
                <a:cubicBezTo>
                  <a:pt x="589" y="0"/>
                  <a:pt x="590" y="0"/>
                  <a:pt x="590" y="1"/>
                </a:cubicBezTo>
                <a:cubicBezTo>
                  <a:pt x="592" y="1"/>
                  <a:pt x="592" y="3"/>
                  <a:pt x="594" y="5"/>
                </a:cubicBezTo>
                <a:cubicBezTo>
                  <a:pt x="599" y="29"/>
                  <a:pt x="606" y="52"/>
                  <a:pt x="613" y="75"/>
                </a:cubicBezTo>
                <a:cubicBezTo>
                  <a:pt x="631" y="141"/>
                  <a:pt x="650" y="206"/>
                  <a:pt x="669" y="273"/>
                </a:cubicBezTo>
                <a:cubicBezTo>
                  <a:pt x="679" y="311"/>
                  <a:pt x="690" y="348"/>
                  <a:pt x="700" y="387"/>
                </a:cubicBezTo>
                <a:cubicBezTo>
                  <a:pt x="702" y="392"/>
                  <a:pt x="697" y="397"/>
                  <a:pt x="693" y="397"/>
                </a:cubicBezTo>
                <a:cubicBezTo>
                  <a:pt x="665" y="397"/>
                  <a:pt x="638" y="397"/>
                  <a:pt x="611" y="397"/>
                </a:cubicBezTo>
                <a:cubicBezTo>
                  <a:pt x="543" y="397"/>
                  <a:pt x="475" y="397"/>
                  <a:pt x="409" y="397"/>
                </a:cubicBezTo>
                <a:cubicBezTo>
                  <a:pt x="381" y="397"/>
                  <a:pt x="354" y="397"/>
                  <a:pt x="328" y="397"/>
                </a:cubicBezTo>
                <a:cubicBezTo>
                  <a:pt x="265" y="397"/>
                  <a:pt x="202" y="397"/>
                  <a:pt x="139" y="397"/>
                </a:cubicBezTo>
                <a:cubicBezTo>
                  <a:pt x="96" y="397"/>
                  <a:pt x="52" y="397"/>
                  <a:pt x="8" y="397"/>
                </a:cubicBezTo>
                <a:cubicBezTo>
                  <a:pt x="5" y="397"/>
                  <a:pt x="0" y="392"/>
                  <a:pt x="1" y="387"/>
                </a:cubicBezTo>
                <a:close/>
                <a:moveTo>
                  <a:pt x="103" y="189"/>
                </a:moveTo>
                <a:cubicBezTo>
                  <a:pt x="103" y="273"/>
                  <a:pt x="214" y="341"/>
                  <a:pt x="351" y="341"/>
                </a:cubicBezTo>
                <a:cubicBezTo>
                  <a:pt x="488" y="341"/>
                  <a:pt x="599" y="273"/>
                  <a:pt x="599" y="189"/>
                </a:cubicBezTo>
                <a:cubicBezTo>
                  <a:pt x="599" y="105"/>
                  <a:pt x="488" y="37"/>
                  <a:pt x="351" y="37"/>
                </a:cubicBezTo>
                <a:cubicBezTo>
                  <a:pt x="214" y="37"/>
                  <a:pt x="103" y="105"/>
                  <a:pt x="103" y="18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9" name="bbb"/>
          <p:cNvGrpSpPr/>
          <p:nvPr/>
        </p:nvGrpSpPr>
        <p:grpSpPr>
          <a:xfrm>
            <a:off x="5895459" y="1940034"/>
            <a:ext cx="690840" cy="750350"/>
            <a:chOff x="7942985" y="2528605"/>
            <a:chExt cx="523153" cy="568218"/>
          </a:xfrm>
        </p:grpSpPr>
        <p:sp>
          <p:nvSpPr>
            <p:cNvPr id="38" name="Rectangle 37"/>
            <p:cNvSpPr/>
            <p:nvPr/>
          </p:nvSpPr>
          <p:spPr bwMode="auto">
            <a:xfrm>
              <a:off x="7978775" y="2559050"/>
              <a:ext cx="450850" cy="511175"/>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7" name="config data"/>
            <p:cNvSpPr>
              <a:spLocks noChangeAspect="1" noEditPoints="1"/>
            </p:cNvSpPr>
            <p:nvPr/>
          </p:nvSpPr>
          <p:spPr bwMode="auto">
            <a:xfrm>
              <a:off x="7942985" y="2528605"/>
              <a:ext cx="523153" cy="568218"/>
            </a:xfrm>
            <a:custGeom>
              <a:avLst/>
              <a:gdLst>
                <a:gd name="T0" fmla="*/ 22 w 113"/>
                <a:gd name="T1" fmla="*/ 34 h 123"/>
                <a:gd name="T2" fmla="*/ 29 w 113"/>
                <a:gd name="T3" fmla="*/ 28 h 123"/>
                <a:gd name="T4" fmla="*/ 81 w 113"/>
                <a:gd name="T5" fmla="*/ 28 h 123"/>
                <a:gd name="T6" fmla="*/ 87 w 113"/>
                <a:gd name="T7" fmla="*/ 34 h 123"/>
                <a:gd name="T8" fmla="*/ 81 w 113"/>
                <a:gd name="T9" fmla="*/ 40 h 123"/>
                <a:gd name="T10" fmla="*/ 29 w 113"/>
                <a:gd name="T11" fmla="*/ 40 h 123"/>
                <a:gd name="T12" fmla="*/ 22 w 113"/>
                <a:gd name="T13" fmla="*/ 34 h 123"/>
                <a:gd name="T14" fmla="*/ 29 w 113"/>
                <a:gd name="T15" fmla="*/ 67 h 123"/>
                <a:gd name="T16" fmla="*/ 81 w 113"/>
                <a:gd name="T17" fmla="*/ 67 h 123"/>
                <a:gd name="T18" fmla="*/ 87 w 113"/>
                <a:gd name="T19" fmla="*/ 60 h 123"/>
                <a:gd name="T20" fmla="*/ 81 w 113"/>
                <a:gd name="T21" fmla="*/ 54 h 123"/>
                <a:gd name="T22" fmla="*/ 29 w 113"/>
                <a:gd name="T23" fmla="*/ 54 h 123"/>
                <a:gd name="T24" fmla="*/ 22 w 113"/>
                <a:gd name="T25" fmla="*/ 60 h 123"/>
                <a:gd name="T26" fmla="*/ 29 w 113"/>
                <a:gd name="T27" fmla="*/ 67 h 123"/>
                <a:gd name="T28" fmla="*/ 29 w 113"/>
                <a:gd name="T29" fmla="*/ 93 h 123"/>
                <a:gd name="T30" fmla="*/ 81 w 113"/>
                <a:gd name="T31" fmla="*/ 93 h 123"/>
                <a:gd name="T32" fmla="*/ 87 w 113"/>
                <a:gd name="T33" fmla="*/ 87 h 123"/>
                <a:gd name="T34" fmla="*/ 81 w 113"/>
                <a:gd name="T35" fmla="*/ 81 h 123"/>
                <a:gd name="T36" fmla="*/ 29 w 113"/>
                <a:gd name="T37" fmla="*/ 81 h 123"/>
                <a:gd name="T38" fmla="*/ 22 w 113"/>
                <a:gd name="T39" fmla="*/ 87 h 123"/>
                <a:gd name="T40" fmla="*/ 29 w 113"/>
                <a:gd name="T41" fmla="*/ 93 h 123"/>
                <a:gd name="T42" fmla="*/ 113 w 113"/>
                <a:gd name="T43" fmla="*/ 17 h 123"/>
                <a:gd name="T44" fmla="*/ 113 w 113"/>
                <a:gd name="T45" fmla="*/ 106 h 123"/>
                <a:gd name="T46" fmla="*/ 113 w 113"/>
                <a:gd name="T47" fmla="*/ 106 h 123"/>
                <a:gd name="T48" fmla="*/ 96 w 113"/>
                <a:gd name="T49" fmla="*/ 123 h 123"/>
                <a:gd name="T50" fmla="*/ 18 w 113"/>
                <a:gd name="T51" fmla="*/ 123 h 123"/>
                <a:gd name="T52" fmla="*/ 0 w 113"/>
                <a:gd name="T53" fmla="*/ 106 h 123"/>
                <a:gd name="T54" fmla="*/ 0 w 113"/>
                <a:gd name="T55" fmla="*/ 106 h 123"/>
                <a:gd name="T56" fmla="*/ 0 w 113"/>
                <a:gd name="T57" fmla="*/ 17 h 123"/>
                <a:gd name="T58" fmla="*/ 18 w 113"/>
                <a:gd name="T59" fmla="*/ 0 h 123"/>
                <a:gd name="T60" fmla="*/ 96 w 113"/>
                <a:gd name="T61" fmla="*/ 0 h 123"/>
                <a:gd name="T62" fmla="*/ 113 w 113"/>
                <a:gd name="T63" fmla="*/ 17 h 123"/>
                <a:gd name="T64" fmla="*/ 101 w 113"/>
                <a:gd name="T65" fmla="*/ 18 h 123"/>
                <a:gd name="T66" fmla="*/ 95 w 113"/>
                <a:gd name="T67" fmla="*/ 12 h 123"/>
                <a:gd name="T68" fmla="*/ 18 w 113"/>
                <a:gd name="T69" fmla="*/ 12 h 123"/>
                <a:gd name="T70" fmla="*/ 13 w 113"/>
                <a:gd name="T71" fmla="*/ 18 h 123"/>
                <a:gd name="T72" fmla="*/ 13 w 113"/>
                <a:gd name="T73" fmla="*/ 105 h 123"/>
                <a:gd name="T74" fmla="*/ 18 w 113"/>
                <a:gd name="T75" fmla="*/ 111 h 123"/>
                <a:gd name="T76" fmla="*/ 95 w 113"/>
                <a:gd name="T77" fmla="*/ 111 h 123"/>
                <a:gd name="T78" fmla="*/ 101 w 113"/>
                <a:gd name="T79" fmla="*/ 105 h 123"/>
                <a:gd name="T80" fmla="*/ 101 w 113"/>
                <a:gd name="T81" fmla="*/ 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 h="123">
                  <a:moveTo>
                    <a:pt x="22" y="34"/>
                  </a:moveTo>
                  <a:cubicBezTo>
                    <a:pt x="22" y="30"/>
                    <a:pt x="25" y="28"/>
                    <a:pt x="29" y="28"/>
                  </a:cubicBezTo>
                  <a:cubicBezTo>
                    <a:pt x="81" y="28"/>
                    <a:pt x="81" y="28"/>
                    <a:pt x="81" y="28"/>
                  </a:cubicBezTo>
                  <a:cubicBezTo>
                    <a:pt x="85" y="28"/>
                    <a:pt x="87" y="30"/>
                    <a:pt x="87" y="34"/>
                  </a:cubicBezTo>
                  <a:cubicBezTo>
                    <a:pt x="87" y="37"/>
                    <a:pt x="85" y="40"/>
                    <a:pt x="81" y="40"/>
                  </a:cubicBezTo>
                  <a:cubicBezTo>
                    <a:pt x="29" y="40"/>
                    <a:pt x="29" y="40"/>
                    <a:pt x="29" y="40"/>
                  </a:cubicBezTo>
                  <a:cubicBezTo>
                    <a:pt x="25" y="40"/>
                    <a:pt x="22" y="37"/>
                    <a:pt x="22" y="34"/>
                  </a:cubicBezTo>
                  <a:close/>
                  <a:moveTo>
                    <a:pt x="29" y="67"/>
                  </a:moveTo>
                  <a:cubicBezTo>
                    <a:pt x="81" y="67"/>
                    <a:pt x="81" y="67"/>
                    <a:pt x="81" y="67"/>
                  </a:cubicBezTo>
                  <a:cubicBezTo>
                    <a:pt x="85" y="67"/>
                    <a:pt x="87" y="64"/>
                    <a:pt x="87" y="60"/>
                  </a:cubicBezTo>
                  <a:cubicBezTo>
                    <a:pt x="87" y="57"/>
                    <a:pt x="85" y="54"/>
                    <a:pt x="81" y="54"/>
                  </a:cubicBezTo>
                  <a:cubicBezTo>
                    <a:pt x="29" y="54"/>
                    <a:pt x="29" y="54"/>
                    <a:pt x="29" y="54"/>
                  </a:cubicBezTo>
                  <a:cubicBezTo>
                    <a:pt x="25" y="54"/>
                    <a:pt x="22" y="57"/>
                    <a:pt x="22" y="60"/>
                  </a:cubicBezTo>
                  <a:cubicBezTo>
                    <a:pt x="22" y="64"/>
                    <a:pt x="25" y="67"/>
                    <a:pt x="29" y="67"/>
                  </a:cubicBezTo>
                  <a:close/>
                  <a:moveTo>
                    <a:pt x="29" y="93"/>
                  </a:moveTo>
                  <a:cubicBezTo>
                    <a:pt x="81" y="93"/>
                    <a:pt x="81" y="93"/>
                    <a:pt x="81" y="93"/>
                  </a:cubicBezTo>
                  <a:cubicBezTo>
                    <a:pt x="85" y="93"/>
                    <a:pt x="87" y="90"/>
                    <a:pt x="87" y="87"/>
                  </a:cubicBezTo>
                  <a:cubicBezTo>
                    <a:pt x="87" y="84"/>
                    <a:pt x="85" y="81"/>
                    <a:pt x="81" y="81"/>
                  </a:cubicBezTo>
                  <a:cubicBezTo>
                    <a:pt x="29" y="81"/>
                    <a:pt x="29" y="81"/>
                    <a:pt x="29" y="81"/>
                  </a:cubicBezTo>
                  <a:cubicBezTo>
                    <a:pt x="25" y="81"/>
                    <a:pt x="22" y="84"/>
                    <a:pt x="22" y="87"/>
                  </a:cubicBezTo>
                  <a:cubicBezTo>
                    <a:pt x="22" y="90"/>
                    <a:pt x="25" y="93"/>
                    <a:pt x="29" y="93"/>
                  </a:cubicBezTo>
                  <a:close/>
                  <a:moveTo>
                    <a:pt x="113" y="17"/>
                  </a:moveTo>
                  <a:cubicBezTo>
                    <a:pt x="113" y="106"/>
                    <a:pt x="113" y="106"/>
                    <a:pt x="113" y="106"/>
                  </a:cubicBezTo>
                  <a:cubicBezTo>
                    <a:pt x="113" y="106"/>
                    <a:pt x="113" y="106"/>
                    <a:pt x="113" y="106"/>
                  </a:cubicBezTo>
                  <a:cubicBezTo>
                    <a:pt x="113" y="115"/>
                    <a:pt x="105" y="123"/>
                    <a:pt x="96" y="123"/>
                  </a:cubicBezTo>
                  <a:cubicBezTo>
                    <a:pt x="18" y="123"/>
                    <a:pt x="18" y="123"/>
                    <a:pt x="18" y="123"/>
                  </a:cubicBezTo>
                  <a:cubicBezTo>
                    <a:pt x="8" y="123"/>
                    <a:pt x="0" y="115"/>
                    <a:pt x="0" y="106"/>
                  </a:cubicBezTo>
                  <a:cubicBezTo>
                    <a:pt x="0" y="106"/>
                    <a:pt x="0" y="106"/>
                    <a:pt x="0" y="106"/>
                  </a:cubicBezTo>
                  <a:cubicBezTo>
                    <a:pt x="0" y="17"/>
                    <a:pt x="0" y="17"/>
                    <a:pt x="0" y="17"/>
                  </a:cubicBezTo>
                  <a:cubicBezTo>
                    <a:pt x="0" y="8"/>
                    <a:pt x="8" y="0"/>
                    <a:pt x="18" y="0"/>
                  </a:cubicBezTo>
                  <a:cubicBezTo>
                    <a:pt x="96" y="0"/>
                    <a:pt x="96" y="0"/>
                    <a:pt x="96" y="0"/>
                  </a:cubicBezTo>
                  <a:cubicBezTo>
                    <a:pt x="105" y="0"/>
                    <a:pt x="113" y="8"/>
                    <a:pt x="113" y="17"/>
                  </a:cubicBezTo>
                  <a:close/>
                  <a:moveTo>
                    <a:pt x="101" y="18"/>
                  </a:moveTo>
                  <a:cubicBezTo>
                    <a:pt x="101" y="15"/>
                    <a:pt x="98" y="12"/>
                    <a:pt x="95" y="12"/>
                  </a:cubicBezTo>
                  <a:cubicBezTo>
                    <a:pt x="18" y="12"/>
                    <a:pt x="18" y="12"/>
                    <a:pt x="18" y="12"/>
                  </a:cubicBezTo>
                  <a:cubicBezTo>
                    <a:pt x="15" y="12"/>
                    <a:pt x="13" y="15"/>
                    <a:pt x="13" y="18"/>
                  </a:cubicBezTo>
                  <a:cubicBezTo>
                    <a:pt x="13" y="105"/>
                    <a:pt x="13" y="105"/>
                    <a:pt x="13" y="105"/>
                  </a:cubicBezTo>
                  <a:cubicBezTo>
                    <a:pt x="13" y="108"/>
                    <a:pt x="15" y="111"/>
                    <a:pt x="18" y="111"/>
                  </a:cubicBezTo>
                  <a:cubicBezTo>
                    <a:pt x="95" y="111"/>
                    <a:pt x="95" y="111"/>
                    <a:pt x="95" y="111"/>
                  </a:cubicBezTo>
                  <a:cubicBezTo>
                    <a:pt x="98" y="111"/>
                    <a:pt x="101" y="108"/>
                    <a:pt x="101" y="105"/>
                  </a:cubicBezTo>
                  <a:lnTo>
                    <a:pt x="101" y="18"/>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82" name="Memory"/>
          <p:cNvSpPr/>
          <p:nvPr/>
        </p:nvSpPr>
        <p:spPr bwMode="auto">
          <a:xfrm rot="5400000">
            <a:off x="6096827" y="1969223"/>
            <a:ext cx="283464" cy="1197864"/>
          </a:xfrm>
          <a:prstGeom prst="rect">
            <a:avLst/>
          </a:prstGeom>
          <a:solidFill>
            <a:schemeClr val="accent4"/>
          </a:solidFill>
          <a:ln w="31750" cap="sq">
            <a:solidFill>
              <a:schemeClr val="accent4">
                <a:lumMod val="75000"/>
              </a:schemeClr>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rtlCol="0" anchor="ctr" anchorCtr="0" compatLnSpc="1">
            <a:prstTxWarp prst="textNoShape">
              <a:avLst/>
            </a:prstTxWarp>
            <a:normAutofit/>
          </a:bodyPr>
          <a:lstStyle/>
          <a:p>
            <a:pPr algn="ctr" defTabSz="932472" fontAlgn="base">
              <a:spcBef>
                <a:spcPct val="0"/>
              </a:spcBef>
              <a:spcAft>
                <a:spcPct val="0"/>
              </a:spcAft>
            </a:pPr>
            <a:r>
              <a:rPr lang="en-US" sz="1200" spc="300" dirty="0">
                <a:gradFill>
                  <a:gsLst>
                    <a:gs pos="0">
                      <a:schemeClr val="bg1"/>
                    </a:gs>
                    <a:gs pos="100000">
                      <a:schemeClr val="bg1"/>
                    </a:gs>
                  </a:gsLst>
                  <a:lin ang="5400000" scaled="0"/>
                </a:gradFill>
                <a:cs typeface="Segoe light"/>
              </a:rPr>
              <a:t>MEMORY</a:t>
            </a:r>
          </a:p>
        </p:txBody>
      </p:sp>
      <p:sp>
        <p:nvSpPr>
          <p:cNvPr id="83" name="Memory"/>
          <p:cNvSpPr/>
          <p:nvPr/>
        </p:nvSpPr>
        <p:spPr bwMode="auto">
          <a:xfrm rot="5400000">
            <a:off x="6093333" y="1967901"/>
            <a:ext cx="286915" cy="1201400"/>
          </a:xfrm>
          <a:prstGeom prst="rect">
            <a:avLst/>
          </a:prstGeom>
          <a:solidFill>
            <a:schemeClr val="accent4"/>
          </a:solidFill>
          <a:ln w="31750" cap="sq">
            <a:solidFill>
              <a:schemeClr val="accent4">
                <a:lumMod val="75000"/>
              </a:schemeClr>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rtlCol="0" anchor="ctr" anchorCtr="0" compatLnSpc="1">
            <a:prstTxWarp prst="textNoShape">
              <a:avLst/>
            </a:prstTxWarp>
            <a:normAutofit/>
          </a:bodyPr>
          <a:lstStyle/>
          <a:p>
            <a:pPr algn="ctr" defTabSz="932472" fontAlgn="base">
              <a:spcBef>
                <a:spcPct val="0"/>
              </a:spcBef>
              <a:spcAft>
                <a:spcPct val="0"/>
              </a:spcAft>
            </a:pPr>
            <a:r>
              <a:rPr lang="en-US" sz="1200" spc="300" dirty="0">
                <a:gradFill>
                  <a:gsLst>
                    <a:gs pos="0">
                      <a:schemeClr val="bg1"/>
                    </a:gs>
                    <a:gs pos="100000">
                      <a:schemeClr val="bg1"/>
                    </a:gs>
                  </a:gsLst>
                  <a:lin ang="5400000" scaled="0"/>
                </a:gradFill>
                <a:cs typeface="Segoe light"/>
              </a:rPr>
              <a:t>MEMORY</a:t>
            </a:r>
          </a:p>
        </p:txBody>
      </p:sp>
      <p:grpSp>
        <p:nvGrpSpPr>
          <p:cNvPr id="84" name="Mem Updates"/>
          <p:cNvGrpSpPr/>
          <p:nvPr/>
        </p:nvGrpSpPr>
        <p:grpSpPr>
          <a:xfrm rot="5400000">
            <a:off x="6158409" y="2052759"/>
            <a:ext cx="146315" cy="1032349"/>
            <a:chOff x="7092892" y="2449270"/>
            <a:chExt cx="280412" cy="1979274"/>
          </a:xfrm>
        </p:grpSpPr>
        <p:sp>
          <p:nvSpPr>
            <p:cNvPr id="85" name="Mem Updates 5"/>
            <p:cNvSpPr/>
            <p:nvPr/>
          </p:nvSpPr>
          <p:spPr bwMode="auto">
            <a:xfrm>
              <a:off x="7092913" y="4148042"/>
              <a:ext cx="280391" cy="280502"/>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32472" fontAlgn="base">
                <a:lnSpc>
                  <a:spcPct val="90000"/>
                </a:lnSpc>
                <a:spcBef>
                  <a:spcPct val="0"/>
                </a:spcBef>
                <a:spcAft>
                  <a:spcPct val="0"/>
                </a:spcAft>
              </a:pPr>
              <a:endParaRPr lang="en-US" sz="1200" spc="-51" dirty="0">
                <a:solidFill>
                  <a:srgbClr val="3C3C3C"/>
                </a:solidFill>
              </a:endParaRPr>
            </a:p>
          </p:txBody>
        </p:sp>
        <p:sp>
          <p:nvSpPr>
            <p:cNvPr id="86" name="Mem Updates 4"/>
            <p:cNvSpPr/>
            <p:nvPr/>
          </p:nvSpPr>
          <p:spPr bwMode="auto">
            <a:xfrm>
              <a:off x="7092905" y="2449270"/>
              <a:ext cx="280391" cy="280502"/>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32472" fontAlgn="base">
                <a:lnSpc>
                  <a:spcPct val="90000"/>
                </a:lnSpc>
                <a:spcBef>
                  <a:spcPct val="0"/>
                </a:spcBef>
                <a:spcAft>
                  <a:spcPct val="0"/>
                </a:spcAft>
              </a:pPr>
              <a:endParaRPr lang="en-US" sz="1200" spc="-51" dirty="0">
                <a:solidFill>
                  <a:srgbClr val="3C3C3C"/>
                </a:solidFill>
              </a:endParaRPr>
            </a:p>
          </p:txBody>
        </p:sp>
        <p:sp>
          <p:nvSpPr>
            <p:cNvPr id="87" name="Mem Updates 3"/>
            <p:cNvSpPr/>
            <p:nvPr/>
          </p:nvSpPr>
          <p:spPr bwMode="auto">
            <a:xfrm>
              <a:off x="7092903" y="2865962"/>
              <a:ext cx="280391" cy="280502"/>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32472" fontAlgn="base">
                <a:lnSpc>
                  <a:spcPct val="90000"/>
                </a:lnSpc>
                <a:spcBef>
                  <a:spcPct val="0"/>
                </a:spcBef>
                <a:spcAft>
                  <a:spcPct val="0"/>
                </a:spcAft>
              </a:pPr>
              <a:endParaRPr lang="en-US" sz="1200" spc="-51" dirty="0">
                <a:solidFill>
                  <a:srgbClr val="3C3C3C"/>
                </a:solidFill>
              </a:endParaRPr>
            </a:p>
          </p:txBody>
        </p:sp>
        <p:sp>
          <p:nvSpPr>
            <p:cNvPr id="88" name="Mem Updates 2"/>
            <p:cNvSpPr/>
            <p:nvPr/>
          </p:nvSpPr>
          <p:spPr bwMode="auto">
            <a:xfrm>
              <a:off x="7092903" y="3303312"/>
              <a:ext cx="280391" cy="280502"/>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32472" fontAlgn="base">
                <a:lnSpc>
                  <a:spcPct val="90000"/>
                </a:lnSpc>
                <a:spcBef>
                  <a:spcPct val="0"/>
                </a:spcBef>
                <a:spcAft>
                  <a:spcPct val="0"/>
                </a:spcAft>
              </a:pPr>
              <a:endParaRPr lang="en-US" sz="1200" spc="-51" dirty="0">
                <a:solidFill>
                  <a:srgbClr val="3C3C3C"/>
                </a:solidFill>
              </a:endParaRPr>
            </a:p>
          </p:txBody>
        </p:sp>
        <p:sp>
          <p:nvSpPr>
            <p:cNvPr id="89" name="Mem Updates 1"/>
            <p:cNvSpPr/>
            <p:nvPr/>
          </p:nvSpPr>
          <p:spPr bwMode="auto">
            <a:xfrm>
              <a:off x="7092892" y="3728545"/>
              <a:ext cx="280391" cy="280502"/>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32472" fontAlgn="base">
                <a:lnSpc>
                  <a:spcPct val="90000"/>
                </a:lnSpc>
                <a:spcBef>
                  <a:spcPct val="0"/>
                </a:spcBef>
                <a:spcAft>
                  <a:spcPct val="0"/>
                </a:spcAft>
              </a:pPr>
              <a:endParaRPr lang="en-US" sz="1200" spc="-51" dirty="0">
                <a:solidFill>
                  <a:srgbClr val="3C3C3C"/>
                </a:solidFill>
              </a:endParaRPr>
            </a:p>
          </p:txBody>
        </p:sp>
      </p:grpSp>
      <p:grpSp>
        <p:nvGrpSpPr>
          <p:cNvPr id="90" name="Group 89"/>
          <p:cNvGrpSpPr/>
          <p:nvPr/>
        </p:nvGrpSpPr>
        <p:grpSpPr>
          <a:xfrm rot="16200000">
            <a:off x="6138452" y="2030773"/>
            <a:ext cx="192507" cy="1079218"/>
            <a:chOff x="7074113" y="3290602"/>
            <a:chExt cx="146799" cy="823306"/>
          </a:xfrm>
        </p:grpSpPr>
        <p:sp>
          <p:nvSpPr>
            <p:cNvPr id="134" name="Rectangle 133"/>
            <p:cNvSpPr/>
            <p:nvPr/>
          </p:nvSpPr>
          <p:spPr bwMode="auto">
            <a:xfrm>
              <a:off x="7074113" y="3290602"/>
              <a:ext cx="146799" cy="823306"/>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32472" fontAlgn="base">
                <a:lnSpc>
                  <a:spcPct val="90000"/>
                </a:lnSpc>
                <a:spcBef>
                  <a:spcPct val="0"/>
                </a:spcBef>
                <a:spcAft>
                  <a:spcPct val="0"/>
                </a:spcAft>
              </a:pPr>
              <a:endParaRPr lang="en-US" sz="1200" spc="-51" dirty="0">
                <a:solidFill>
                  <a:srgbClr val="3C3C3C"/>
                </a:solidFill>
              </a:endParaRPr>
            </a:p>
          </p:txBody>
        </p:sp>
        <p:sp>
          <p:nvSpPr>
            <p:cNvPr id="91" name="Rectangle 90"/>
            <p:cNvSpPr/>
            <p:nvPr/>
          </p:nvSpPr>
          <p:spPr bwMode="auto">
            <a:xfrm>
              <a:off x="7092915" y="3982057"/>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32472" fontAlgn="base">
                <a:lnSpc>
                  <a:spcPct val="90000"/>
                </a:lnSpc>
                <a:spcBef>
                  <a:spcPct val="0"/>
                </a:spcBef>
                <a:spcAft>
                  <a:spcPct val="0"/>
                </a:spcAft>
              </a:pPr>
              <a:endParaRPr lang="en-US" sz="1200" spc="-51" dirty="0">
                <a:solidFill>
                  <a:srgbClr val="3C3C3C"/>
                </a:solidFill>
              </a:endParaRPr>
            </a:p>
          </p:txBody>
        </p:sp>
        <p:sp>
          <p:nvSpPr>
            <p:cNvPr id="92" name="Rectangle 91"/>
            <p:cNvSpPr/>
            <p:nvPr/>
          </p:nvSpPr>
          <p:spPr bwMode="auto">
            <a:xfrm>
              <a:off x="7092908" y="3302909"/>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32472" fontAlgn="base">
                <a:lnSpc>
                  <a:spcPct val="90000"/>
                </a:lnSpc>
                <a:spcBef>
                  <a:spcPct val="0"/>
                </a:spcBef>
                <a:spcAft>
                  <a:spcPct val="0"/>
                </a:spcAft>
              </a:pPr>
              <a:endParaRPr lang="en-US" sz="1200" spc="-51" dirty="0">
                <a:solidFill>
                  <a:srgbClr val="3C3C3C"/>
                </a:solidFill>
              </a:endParaRPr>
            </a:p>
          </p:txBody>
        </p:sp>
        <p:sp>
          <p:nvSpPr>
            <p:cNvPr id="93" name="Rectangle 92"/>
            <p:cNvSpPr/>
            <p:nvPr/>
          </p:nvSpPr>
          <p:spPr bwMode="auto">
            <a:xfrm>
              <a:off x="7092908" y="3472696"/>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32472" fontAlgn="base">
                <a:lnSpc>
                  <a:spcPct val="90000"/>
                </a:lnSpc>
                <a:spcBef>
                  <a:spcPct val="0"/>
                </a:spcBef>
                <a:spcAft>
                  <a:spcPct val="0"/>
                </a:spcAft>
              </a:pPr>
              <a:endParaRPr lang="en-US" sz="1200" spc="-51" dirty="0">
                <a:solidFill>
                  <a:srgbClr val="3C3C3C"/>
                </a:solidFill>
              </a:endParaRPr>
            </a:p>
          </p:txBody>
        </p:sp>
        <p:sp>
          <p:nvSpPr>
            <p:cNvPr id="94" name="Rectangle 93"/>
            <p:cNvSpPr/>
            <p:nvPr/>
          </p:nvSpPr>
          <p:spPr bwMode="auto">
            <a:xfrm>
              <a:off x="7092908" y="3642483"/>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32472" fontAlgn="base">
                <a:lnSpc>
                  <a:spcPct val="90000"/>
                </a:lnSpc>
                <a:spcBef>
                  <a:spcPct val="0"/>
                </a:spcBef>
                <a:spcAft>
                  <a:spcPct val="0"/>
                </a:spcAft>
              </a:pPr>
              <a:endParaRPr lang="en-US" sz="1200" spc="-51" dirty="0">
                <a:solidFill>
                  <a:srgbClr val="3C3C3C"/>
                </a:solidFill>
              </a:endParaRPr>
            </a:p>
          </p:txBody>
        </p:sp>
        <p:sp>
          <p:nvSpPr>
            <p:cNvPr id="95" name="Rectangle 94"/>
            <p:cNvSpPr/>
            <p:nvPr/>
          </p:nvSpPr>
          <p:spPr bwMode="auto">
            <a:xfrm>
              <a:off x="7092894" y="3812270"/>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32472" fontAlgn="base">
                <a:lnSpc>
                  <a:spcPct val="90000"/>
                </a:lnSpc>
                <a:spcBef>
                  <a:spcPct val="0"/>
                </a:spcBef>
                <a:spcAft>
                  <a:spcPct val="0"/>
                </a:spcAft>
              </a:pPr>
              <a:endParaRPr lang="en-US" sz="1200" spc="-51" dirty="0">
                <a:solidFill>
                  <a:srgbClr val="3C3C3C"/>
                </a:solidFill>
              </a:endParaRPr>
            </a:p>
          </p:txBody>
        </p:sp>
      </p:grpSp>
    </p:spTree>
    <p:extLst>
      <p:ext uri="{BB962C8B-B14F-4D97-AF65-F5344CB8AC3E}">
        <p14:creationId xmlns:p14="http://schemas.microsoft.com/office/powerpoint/2010/main" val="577448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3.9954E-6 -0.00386 L -0.00868 0.4369 " pathEditMode="relative" rAng="0" ptsTypes="AA">
                                      <p:cBhvr>
                                        <p:cTn id="6" dur="3000" fill="hold"/>
                                        <p:tgtEl>
                                          <p:spTgt spid="63"/>
                                        </p:tgtEl>
                                        <p:attrNameLst>
                                          <p:attrName>ppt_x</p:attrName>
                                          <p:attrName>ppt_y</p:attrName>
                                        </p:attrNameLst>
                                      </p:cBhvr>
                                      <p:rCtr x="-574" y="21834"/>
                                    </p:animMotion>
                                  </p:childTnLst>
                                </p:cTn>
                              </p:par>
                            </p:childTnLst>
                          </p:cTn>
                        </p:par>
                        <p:par>
                          <p:cTn id="7" fill="hold">
                            <p:stCondLst>
                              <p:cond delay="3000"/>
                            </p:stCondLst>
                            <p:childTnLst>
                              <p:par>
                                <p:cTn id="8" presetID="1" presetClass="entr" presetSubtype="0" fill="hold" grpId="0" nodeType="afterEffect">
                                  <p:stCondLst>
                                    <p:cond delay="0"/>
                                  </p:stCondLst>
                                  <p:childTnLst>
                                    <p:set>
                                      <p:cBhvr>
                                        <p:cTn id="9" dur="1" fill="hold">
                                          <p:stCondLst>
                                            <p:cond delay="0"/>
                                          </p:stCondLst>
                                        </p:cTn>
                                        <p:tgtEl>
                                          <p:spTgt spid="77"/>
                                        </p:tgtEl>
                                        <p:attrNameLst>
                                          <p:attrName>style.visibility</p:attrName>
                                        </p:attrNameLst>
                                      </p:cBhvr>
                                      <p:to>
                                        <p:strVal val="visible"/>
                                      </p:to>
                                    </p:set>
                                  </p:childTnLst>
                                </p:cTn>
                              </p:par>
                            </p:childTnLst>
                          </p:cTn>
                        </p:par>
                        <p:par>
                          <p:cTn id="10" fill="hold">
                            <p:stCondLst>
                              <p:cond delay="3000"/>
                            </p:stCondLst>
                            <p:childTnLst>
                              <p:par>
                                <p:cTn id="11" presetID="22" presetClass="entr" presetSubtype="8"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wipe(left)">
                                      <p:cBhvr>
                                        <p:cTn id="13" dur="500"/>
                                        <p:tgtEl>
                                          <p:spTgt spid="80"/>
                                        </p:tgtEl>
                                      </p:cBhvr>
                                    </p:animEffect>
                                  </p:childTnLst>
                                </p:cTn>
                              </p:par>
                            </p:childTnLst>
                          </p:cTn>
                        </p:par>
                        <p:par>
                          <p:cTn id="14" fill="hold">
                            <p:stCondLst>
                              <p:cond delay="3500"/>
                            </p:stCondLst>
                            <p:childTnLst>
                              <p:par>
                                <p:cTn id="15" presetID="16" presetClass="entr" presetSubtype="37"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barn(outVertical)">
                                      <p:cBhvr>
                                        <p:cTn id="17" dur="500"/>
                                        <p:tgtEl>
                                          <p:spTgt spid="64"/>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childTnLst>
                          </p:cTn>
                        </p:par>
                        <p:par>
                          <p:cTn id="22" fill="hold">
                            <p:stCondLst>
                              <p:cond delay="4500"/>
                            </p:stCondLst>
                            <p:childTnLst>
                              <p:par>
                                <p:cTn id="23" presetID="22" presetClass="entr" presetSubtype="8" fill="hold"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left)">
                                      <p:cBhvr>
                                        <p:cTn id="25" dur="500"/>
                                        <p:tgtEl>
                                          <p:spTgt spid="67"/>
                                        </p:tgtEl>
                                      </p:cBhvr>
                                    </p:animEffect>
                                  </p:childTnLst>
                                </p:cTn>
                              </p:par>
                            </p:childTnLst>
                          </p:cTn>
                        </p:par>
                        <p:par>
                          <p:cTn id="26" fill="hold">
                            <p:stCondLst>
                              <p:cond delay="5000"/>
                            </p:stCondLst>
                            <p:childTnLst>
                              <p:par>
                                <p:cTn id="27" presetID="50" presetClass="path" presetSubtype="0" accel="50000" decel="50000" fill="hold" nodeType="afterEffect">
                                  <p:stCondLst>
                                    <p:cond delay="0"/>
                                  </p:stCondLst>
                                  <p:childTnLst>
                                    <p:animMotion origin="layout" path="M 2.91805E-6 -2.39219E-6 C 0.03089 0.01385 0.32754 0.03405 0.41371 0.00023 " pathEditMode="relative" rAng="0" ptsTypes="AA">
                                      <p:cBhvr>
                                        <p:cTn id="28" dur="3000" fill="hold"/>
                                        <p:tgtEl>
                                          <p:spTgt spid="39"/>
                                        </p:tgtEl>
                                        <p:attrNameLst>
                                          <p:attrName>ppt_x</p:attrName>
                                          <p:attrName>ppt_y</p:attrName>
                                        </p:attrNameLst>
                                      </p:cBhvr>
                                      <p:rCtr x="20679" y="931"/>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500"/>
                                        <p:tgtEl>
                                          <p:spTgt spid="78"/>
                                        </p:tgtEl>
                                      </p:cBhvr>
                                    </p:animEffect>
                                  </p:childTnLst>
                                </p:cTn>
                              </p:par>
                              <p:par>
                                <p:cTn id="34" presetID="10" presetClass="exit" presetSubtype="0" fill="hold" nodeType="withEffect">
                                  <p:stCondLst>
                                    <p:cond delay="0"/>
                                  </p:stCondLst>
                                  <p:childTnLst>
                                    <p:animEffect transition="out" filter="fade">
                                      <p:cBhvr>
                                        <p:cTn id="35" dur="500"/>
                                        <p:tgtEl>
                                          <p:spTgt spid="67"/>
                                        </p:tgtEl>
                                      </p:cBhvr>
                                    </p:animEffect>
                                    <p:set>
                                      <p:cBhvr>
                                        <p:cTn id="36" dur="1" fill="hold">
                                          <p:stCondLst>
                                            <p:cond delay="499"/>
                                          </p:stCondLst>
                                        </p:cTn>
                                        <p:tgtEl>
                                          <p:spTgt spid="67"/>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9"/>
                                        </p:tgtEl>
                                      </p:cBhvr>
                                    </p:animEffect>
                                    <p:set>
                                      <p:cBhvr>
                                        <p:cTn id="39" dur="1" fill="hold">
                                          <p:stCondLst>
                                            <p:cond delay="499"/>
                                          </p:stCondLst>
                                        </p:cTn>
                                        <p:tgtEl>
                                          <p:spTgt spid="39"/>
                                        </p:tgtEl>
                                        <p:attrNameLst>
                                          <p:attrName>style.visibility</p:attrName>
                                        </p:attrNameLst>
                                      </p:cBhvr>
                                      <p:to>
                                        <p:strVal val="hidden"/>
                                      </p:to>
                                    </p:se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50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63"/>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fade">
                                      <p:cBhvr>
                                        <p:cTn id="50" dur="500"/>
                                        <p:tgtEl>
                                          <p:spTgt spid="79"/>
                                        </p:tgtEl>
                                      </p:cBhvr>
                                    </p:animEffect>
                                  </p:childTnLst>
                                </p:cTn>
                              </p:par>
                              <p:par>
                                <p:cTn id="51" presetID="22" presetClass="entr" presetSubtype="8"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left)">
                                      <p:cBhvr>
                                        <p:cTn id="53" dur="500"/>
                                        <p:tgtEl>
                                          <p:spTgt spid="51"/>
                                        </p:tgtEl>
                                      </p:cBhvr>
                                    </p:animEffect>
                                  </p:childTnLst>
                                </p:cTn>
                              </p:par>
                              <p:par>
                                <p:cTn id="54" presetID="1" presetClass="entr" presetSubtype="0" fill="hold" grpId="2" nodeType="withEffect">
                                  <p:stCondLst>
                                    <p:cond delay="0"/>
                                  </p:stCondLst>
                                  <p:childTnLst>
                                    <p:set>
                                      <p:cBhvr>
                                        <p:cTn id="55" dur="1" fill="hold">
                                          <p:stCondLst>
                                            <p:cond delay="0"/>
                                          </p:stCondLst>
                                        </p:cTn>
                                        <p:tgtEl>
                                          <p:spTgt spid="63"/>
                                        </p:tgtEl>
                                        <p:attrNameLst>
                                          <p:attrName>style.visibility</p:attrName>
                                        </p:attrNameLst>
                                      </p:cBhvr>
                                      <p:to>
                                        <p:strVal val="visible"/>
                                      </p:to>
                                    </p:set>
                                  </p:childTnLst>
                                </p:cTn>
                              </p:par>
                              <p:par>
                                <p:cTn id="56" presetID="0" presetClass="path" presetSubtype="0" repeatCount="indefinite" accel="50000" decel="50000" fill="hold" grpId="0" nodeType="withEffect">
                                  <p:stCondLst>
                                    <p:cond delay="0"/>
                                  </p:stCondLst>
                                  <p:childTnLst>
                                    <p:animMotion origin="layout" path="M -0.00012 -7.08125E-7 C -0.00012 0.07966 -0.00663 0.21493 -0.00651 0.29415 C 0.10455 0.29573 0.0563 0.29119 0.16748 0.29301 C 0.17016 0.34657 0.16825 0.38175 0.16978 0.42942 C 0.21292 0.43123 0.37197 0.42942 0.40746 0.43327 " pathEditMode="relative" rAng="0" ptsTypes="AAAAA">
                                      <p:cBhvr>
                                        <p:cTn id="57" dur="2000" fill="hold"/>
                                        <p:tgtEl>
                                          <p:spTgt spid="62"/>
                                        </p:tgtEl>
                                        <p:attrNameLst>
                                          <p:attrName>ppt_x</p:attrName>
                                          <p:attrName>ppt_y</p:attrName>
                                        </p:attrNameLst>
                                      </p:cBhvr>
                                      <p:rCtr x="20054" y="21652"/>
                                    </p:animMotion>
                                  </p:childTnLst>
                                </p:cTn>
                              </p:par>
                              <p:par>
                                <p:cTn id="58" presetID="0" presetClass="path" presetSubtype="0" repeatCount="indefinite" accel="50000" decel="50000" fill="hold" grpId="3" nodeType="withEffect">
                                  <p:stCondLst>
                                    <p:cond delay="0"/>
                                  </p:stCondLst>
                                  <p:childTnLst>
                                    <p:animMotion origin="layout" path="M 3.9954E-6 -1.44349E-6 L -0.00868 0.4369 " pathEditMode="relative" rAng="0" ptsTypes="AA">
                                      <p:cBhvr>
                                        <p:cTn id="59" dur="2000" fill="hold"/>
                                        <p:tgtEl>
                                          <p:spTgt spid="63"/>
                                        </p:tgtEl>
                                        <p:attrNameLst>
                                          <p:attrName>ppt_x</p:attrName>
                                          <p:attrName>ppt_y</p:attrName>
                                        </p:attrNameLst>
                                      </p:cBhvr>
                                      <p:rCtr x="-294" y="21630"/>
                                    </p:animMotion>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24"/>
                                        </p:tgtEl>
                                        <p:attrNameLst>
                                          <p:attrName>style.visibility</p:attrName>
                                        </p:attrNameLst>
                                      </p:cBhvr>
                                      <p:to>
                                        <p:strVal val="visible"/>
                                      </p:to>
                                    </p:set>
                                    <p:animEffect transition="in" filter="fade">
                                      <p:cBhvr>
                                        <p:cTn id="64" dur="500"/>
                                        <p:tgtEl>
                                          <p:spTgt spid="124"/>
                                        </p:tgtEl>
                                      </p:cBhvr>
                                    </p:animEffect>
                                  </p:childTnLst>
                                </p:cTn>
                              </p:par>
                              <p:par>
                                <p:cTn id="65" presetID="10" presetClass="exit" presetSubtype="0" fill="hold" nodeType="withEffect">
                                  <p:stCondLst>
                                    <p:cond delay="0"/>
                                  </p:stCondLst>
                                  <p:childTnLst>
                                    <p:animEffect transition="out" filter="fade">
                                      <p:cBhvr>
                                        <p:cTn id="66" dur="500"/>
                                        <p:tgtEl>
                                          <p:spTgt spid="52"/>
                                        </p:tgtEl>
                                      </p:cBhvr>
                                    </p:animEffect>
                                    <p:set>
                                      <p:cBhvr>
                                        <p:cTn id="67" dur="1" fill="hold">
                                          <p:stCondLst>
                                            <p:cond delay="499"/>
                                          </p:stCondLst>
                                        </p:cTn>
                                        <p:tgtEl>
                                          <p:spTgt spid="52"/>
                                        </p:tgtEl>
                                        <p:attrNameLst>
                                          <p:attrName>style.visibility</p:attrName>
                                        </p:attrNameLst>
                                      </p:cBhvr>
                                      <p:to>
                                        <p:strVal val="hidden"/>
                                      </p:to>
                                    </p:set>
                                  </p:childTnLst>
                                </p:cTn>
                              </p:par>
                              <p:par>
                                <p:cTn id="68" presetID="22" presetClass="entr" presetSubtype="8" fill="hold"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left)">
                                      <p:cBhvr>
                                        <p:cTn id="70" dur="500"/>
                                        <p:tgtEl>
                                          <p:spTgt spid="7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fade">
                                      <p:cBhvr>
                                        <p:cTn id="73" dur="500"/>
                                        <p:tgtEl>
                                          <p:spTgt spid="83"/>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fade">
                                      <p:cBhvr>
                                        <p:cTn id="77" dur="500"/>
                                        <p:tgtEl>
                                          <p:spTgt spid="82"/>
                                        </p:tgtEl>
                                      </p:cBhvr>
                                    </p:animEffect>
                                  </p:childTnLst>
                                </p:cTn>
                              </p:par>
                              <p:par>
                                <p:cTn id="78" presetID="10" presetClass="exit" presetSubtype="0" fill="hold" nodeType="withEffect">
                                  <p:stCondLst>
                                    <p:cond delay="0"/>
                                  </p:stCondLst>
                                  <p:childTnLst>
                                    <p:animEffect transition="out" filter="fade">
                                      <p:cBhvr>
                                        <p:cTn id="79" dur="500"/>
                                        <p:tgtEl>
                                          <p:spTgt spid="67"/>
                                        </p:tgtEl>
                                      </p:cBhvr>
                                    </p:animEffect>
                                    <p:set>
                                      <p:cBhvr>
                                        <p:cTn id="80" dur="1" fill="hold">
                                          <p:stCondLst>
                                            <p:cond delay="499"/>
                                          </p:stCondLst>
                                        </p:cTn>
                                        <p:tgtEl>
                                          <p:spTgt spid="67"/>
                                        </p:tgtEl>
                                        <p:attrNameLst>
                                          <p:attrName>style.visibility</p:attrName>
                                        </p:attrNameLst>
                                      </p:cBhvr>
                                      <p:to>
                                        <p:strVal val="hidden"/>
                                      </p:to>
                                    </p:set>
                                  </p:childTnLst>
                                </p:cTn>
                              </p:par>
                            </p:childTnLst>
                          </p:cTn>
                        </p:par>
                        <p:par>
                          <p:cTn id="81" fill="hold">
                            <p:stCondLst>
                              <p:cond delay="1000"/>
                            </p:stCondLst>
                            <p:childTnLst>
                              <p:par>
                                <p:cTn id="82" presetID="42" presetClass="path" presetSubtype="0" accel="50000" decel="50000" fill="hold" grpId="1" nodeType="afterEffect">
                                  <p:stCondLst>
                                    <p:cond delay="0"/>
                                  </p:stCondLst>
                                  <p:childTnLst>
                                    <p:animMotion origin="layout" path="M 5.6676E-7 4.53926E-7 L 0.41575 0.00658 " pathEditMode="relative" rAng="0" ptsTypes="AA">
                                      <p:cBhvr>
                                        <p:cTn id="83" dur="2000" fill="hold"/>
                                        <p:tgtEl>
                                          <p:spTgt spid="82"/>
                                        </p:tgtEl>
                                        <p:attrNameLst>
                                          <p:attrName>ppt_x</p:attrName>
                                          <p:attrName>ppt_y</p:attrName>
                                        </p:attrNameLst>
                                      </p:cBhvr>
                                      <p:rCtr x="20781" y="318"/>
                                    </p:animMotion>
                                  </p:childTnLst>
                                </p:cTn>
                              </p:par>
                            </p:childTnLst>
                          </p:cTn>
                        </p:par>
                        <p:par>
                          <p:cTn id="84" fill="hold">
                            <p:stCondLst>
                              <p:cond delay="3000"/>
                            </p:stCondLst>
                            <p:childTnLst>
                              <p:par>
                                <p:cTn id="85" presetID="10" presetClass="exit" presetSubtype="0" fill="hold" nodeType="afterEffect">
                                  <p:stCondLst>
                                    <p:cond delay="0"/>
                                  </p:stCondLst>
                                  <p:childTnLst>
                                    <p:animEffect transition="out" filter="fade">
                                      <p:cBhvr>
                                        <p:cTn id="86" dur="500"/>
                                        <p:tgtEl>
                                          <p:spTgt spid="70"/>
                                        </p:tgtEl>
                                      </p:cBhvr>
                                    </p:animEffect>
                                    <p:set>
                                      <p:cBhvr>
                                        <p:cTn id="87" dur="1" fill="hold">
                                          <p:stCondLst>
                                            <p:cond delay="499"/>
                                          </p:stCondLst>
                                        </p:cTn>
                                        <p:tgtEl>
                                          <p:spTgt spid="70"/>
                                        </p:tgtEl>
                                        <p:attrNameLst>
                                          <p:attrName>style.visibility</p:attrName>
                                        </p:attrNameLst>
                                      </p:cBhvr>
                                      <p:to>
                                        <p:strVal val="hidden"/>
                                      </p:to>
                                    </p:set>
                                  </p:childTnLst>
                                </p:cTn>
                              </p:par>
                            </p:childTnLst>
                          </p:cTn>
                        </p:par>
                        <p:par>
                          <p:cTn id="88" fill="hold">
                            <p:stCondLst>
                              <p:cond delay="3500"/>
                            </p:stCondLst>
                            <p:childTnLst>
                              <p:par>
                                <p:cTn id="89" presetID="22" presetClass="entr" presetSubtype="8" fill="hold"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par>
                                <p:cTn id="92" presetID="22" presetClass="entr" presetSubtype="8" fill="hold" nodeType="with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wipe(left)">
                                      <p:cBhvr>
                                        <p:cTn id="94" dur="500"/>
                                        <p:tgtEl>
                                          <p:spTgt spid="73"/>
                                        </p:tgtEl>
                                      </p:cBhvr>
                                    </p:animEffect>
                                  </p:childTnLst>
                                </p:cTn>
                              </p:par>
                            </p:childTnLst>
                          </p:cTn>
                        </p:par>
                        <p:par>
                          <p:cTn id="95" fill="hold">
                            <p:stCondLst>
                              <p:cond delay="4000"/>
                            </p:stCondLst>
                            <p:childTnLst>
                              <p:par>
                                <p:cTn id="96" presetID="10" presetClass="entr" presetSubtype="0" fill="hold" nodeType="afterEffect">
                                  <p:stCondLst>
                                    <p:cond delay="0"/>
                                  </p:stCondLst>
                                  <p:childTnLst>
                                    <p:set>
                                      <p:cBhvr>
                                        <p:cTn id="97" dur="1" fill="hold">
                                          <p:stCondLst>
                                            <p:cond delay="0"/>
                                          </p:stCondLst>
                                        </p:cTn>
                                        <p:tgtEl>
                                          <p:spTgt spid="84"/>
                                        </p:tgtEl>
                                        <p:attrNameLst>
                                          <p:attrName>style.visibility</p:attrName>
                                        </p:attrNameLst>
                                      </p:cBhvr>
                                      <p:to>
                                        <p:strVal val="visible"/>
                                      </p:to>
                                    </p:set>
                                    <p:animEffect transition="in" filter="fade">
                                      <p:cBhvr>
                                        <p:cTn id="98" dur="500"/>
                                        <p:tgtEl>
                                          <p:spTgt spid="84"/>
                                        </p:tgtEl>
                                      </p:cBhvr>
                                    </p:animEffect>
                                  </p:childTnLst>
                                </p:cTn>
                              </p:par>
                            </p:childTnLst>
                          </p:cTn>
                        </p:par>
                        <p:par>
                          <p:cTn id="99" fill="hold">
                            <p:stCondLst>
                              <p:cond delay="4500"/>
                            </p:stCondLst>
                            <p:childTnLst>
                              <p:par>
                                <p:cTn id="100" presetID="10" presetClass="entr" presetSubtype="0"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fade">
                                      <p:cBhvr>
                                        <p:cTn id="102" dur="500"/>
                                        <p:tgtEl>
                                          <p:spTgt spid="90"/>
                                        </p:tgtEl>
                                      </p:cBhvr>
                                    </p:animEffect>
                                  </p:childTnLst>
                                </p:cTn>
                              </p:par>
                            </p:childTnLst>
                          </p:cTn>
                        </p:par>
                        <p:par>
                          <p:cTn id="103" fill="hold">
                            <p:stCondLst>
                              <p:cond delay="5000"/>
                            </p:stCondLst>
                            <p:childTnLst>
                              <p:par>
                                <p:cTn id="104" presetID="42" presetClass="path" presetSubtype="0" accel="50000" decel="50000" fill="hold" nodeType="afterEffect">
                                  <p:stCondLst>
                                    <p:cond delay="0"/>
                                  </p:stCondLst>
                                  <p:childTnLst>
                                    <p:animMotion origin="layout" path="M -1.18969E-6 3.49069E-6 L 0.41588 0.00408 " pathEditMode="relative" rAng="0" ptsTypes="AA">
                                      <p:cBhvr>
                                        <p:cTn id="105" dur="2000" fill="hold"/>
                                        <p:tgtEl>
                                          <p:spTgt spid="84"/>
                                        </p:tgtEl>
                                        <p:attrNameLst>
                                          <p:attrName>ppt_x</p:attrName>
                                          <p:attrName>ppt_y</p:attrName>
                                        </p:attrNameLst>
                                      </p:cBhvr>
                                      <p:rCtr x="20794" y="204"/>
                                    </p:animMotion>
                                  </p:childTnLst>
                                </p:cTn>
                              </p:par>
                            </p:childTnLst>
                          </p:cTn>
                        </p:par>
                        <p:par>
                          <p:cTn id="106" fill="hold">
                            <p:stCondLst>
                              <p:cond delay="7000"/>
                            </p:stCondLst>
                            <p:childTnLst>
                              <p:par>
                                <p:cTn id="107" presetID="10" presetClass="exit" presetSubtype="0" fill="hold" nodeType="afterEffect">
                                  <p:stCondLst>
                                    <p:cond delay="0"/>
                                  </p:stCondLst>
                                  <p:childTnLst>
                                    <p:animEffect transition="out" filter="fade">
                                      <p:cBhvr>
                                        <p:cTn id="108" dur="500"/>
                                        <p:tgtEl>
                                          <p:spTgt spid="84"/>
                                        </p:tgtEl>
                                      </p:cBhvr>
                                    </p:animEffect>
                                    <p:set>
                                      <p:cBhvr>
                                        <p:cTn id="109" dur="1" fill="hold">
                                          <p:stCondLst>
                                            <p:cond delay="499"/>
                                          </p:stCondLst>
                                        </p:cTn>
                                        <p:tgtEl>
                                          <p:spTgt spid="84"/>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90"/>
                                        </p:tgtEl>
                                      </p:cBhvr>
                                    </p:animEffect>
                                    <p:set>
                                      <p:cBhvr>
                                        <p:cTn id="112" dur="1" fill="hold">
                                          <p:stCondLst>
                                            <p:cond delay="499"/>
                                          </p:stCondLst>
                                        </p:cTn>
                                        <p:tgtEl>
                                          <p:spTgt spid="90"/>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1000"/>
                                        <p:tgtEl>
                                          <p:spTgt spid="73"/>
                                        </p:tgtEl>
                                      </p:cBhvr>
                                    </p:animEffect>
                                    <p:set>
                                      <p:cBhvr>
                                        <p:cTn id="115" dur="1" fill="hold">
                                          <p:stCondLst>
                                            <p:cond delay="999"/>
                                          </p:stCondLst>
                                        </p:cTn>
                                        <p:tgtEl>
                                          <p:spTgt spid="73"/>
                                        </p:tgtEl>
                                        <p:attrNameLst>
                                          <p:attrName>style.visibility</p:attrName>
                                        </p:attrNameLst>
                                      </p:cBhvr>
                                      <p:to>
                                        <p:strVal val="hidden"/>
                                      </p:to>
                                    </p:set>
                                  </p:childTnLst>
                                </p:cTn>
                              </p:par>
                            </p:childTnLst>
                          </p:cTn>
                        </p:par>
                        <p:par>
                          <p:cTn id="116" fill="hold">
                            <p:stCondLst>
                              <p:cond delay="8000"/>
                            </p:stCondLst>
                            <p:childTnLst>
                              <p:par>
                                <p:cTn id="117" presetID="10" presetClass="exit" presetSubtype="0" fill="hold" grpId="2" nodeType="afterEffect">
                                  <p:stCondLst>
                                    <p:cond delay="0"/>
                                  </p:stCondLst>
                                  <p:childTnLst>
                                    <p:animEffect transition="out" filter="fade">
                                      <p:cBhvr>
                                        <p:cTn id="118" dur="500"/>
                                        <p:tgtEl>
                                          <p:spTgt spid="82"/>
                                        </p:tgtEl>
                                      </p:cBhvr>
                                    </p:animEffect>
                                    <p:set>
                                      <p:cBhvr>
                                        <p:cTn id="119" dur="1" fill="hold">
                                          <p:stCondLst>
                                            <p:cond delay="499"/>
                                          </p:stCondLst>
                                        </p:cTn>
                                        <p:tgtEl>
                                          <p:spTgt spid="82"/>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83"/>
                                        </p:tgtEl>
                                      </p:cBhvr>
                                    </p:animEffect>
                                    <p:set>
                                      <p:cBhvr>
                                        <p:cTn id="122" dur="1" fill="hold">
                                          <p:stCondLst>
                                            <p:cond delay="499"/>
                                          </p:stCondLst>
                                        </p:cTn>
                                        <p:tgtEl>
                                          <p:spTgt spid="83"/>
                                        </p:tgtEl>
                                        <p:attrNameLst>
                                          <p:attrName>style.visibility</p:attrName>
                                        </p:attrNameLst>
                                      </p:cBhvr>
                                      <p:to>
                                        <p:strVal val="hidden"/>
                                      </p:to>
                                    </p:set>
                                  </p:childTnLst>
                                </p:cTn>
                              </p:par>
                            </p:childTnLst>
                          </p:cTn>
                        </p:par>
                        <p:par>
                          <p:cTn id="123" fill="hold">
                            <p:stCondLst>
                              <p:cond delay="8500"/>
                            </p:stCondLst>
                            <p:childTnLst>
                              <p:par>
                                <p:cTn id="124" presetID="10" presetClass="entr" presetSubtype="0" fill="hold" grpId="0" nodeType="afterEffect">
                                  <p:stCondLst>
                                    <p:cond delay="0"/>
                                  </p:stCondLst>
                                  <p:childTnLst>
                                    <p:set>
                                      <p:cBhvr>
                                        <p:cTn id="125" dur="1" fill="hold">
                                          <p:stCondLst>
                                            <p:cond delay="0"/>
                                          </p:stCondLst>
                                        </p:cTn>
                                        <p:tgtEl>
                                          <p:spTgt spid="125"/>
                                        </p:tgtEl>
                                        <p:attrNameLst>
                                          <p:attrName>style.visibility</p:attrName>
                                        </p:attrNameLst>
                                      </p:cBhvr>
                                      <p:to>
                                        <p:strVal val="visible"/>
                                      </p:to>
                                    </p:set>
                                    <p:animEffect transition="in" filter="fade">
                                      <p:cBhvr>
                                        <p:cTn id="126" dur="500"/>
                                        <p:tgtEl>
                                          <p:spTgt spid="125"/>
                                        </p:tgtEl>
                                      </p:cBhvr>
                                    </p:animEffect>
                                  </p:childTnLst>
                                </p:cTn>
                              </p:par>
                              <p:par>
                                <p:cTn id="127" presetID="10" presetClass="exit" presetSubtype="0" fill="hold" grpId="2" nodeType="withEffect">
                                  <p:stCondLst>
                                    <p:cond delay="0"/>
                                  </p:stCondLst>
                                  <p:childTnLst>
                                    <p:animEffect transition="out" filter="fade">
                                      <p:cBhvr>
                                        <p:cTn id="128" dur="500"/>
                                        <p:tgtEl>
                                          <p:spTgt spid="80"/>
                                        </p:tgtEl>
                                      </p:cBhvr>
                                    </p:animEffect>
                                    <p:set>
                                      <p:cBhvr>
                                        <p:cTn id="129" dur="1" fill="hold">
                                          <p:stCondLst>
                                            <p:cond delay="499"/>
                                          </p:stCondLst>
                                        </p:cTn>
                                        <p:tgtEl>
                                          <p:spTgt spid="80"/>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62"/>
                                        </p:tgtEl>
                                      </p:cBhvr>
                                    </p:animEffect>
                                    <p:set>
                                      <p:cBhvr>
                                        <p:cTn id="132" dur="1" fill="hold">
                                          <p:stCondLst>
                                            <p:cond delay="499"/>
                                          </p:stCondLst>
                                        </p:cTn>
                                        <p:tgtEl>
                                          <p:spTgt spid="62"/>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500"/>
                                        <p:tgtEl>
                                          <p:spTgt spid="64"/>
                                        </p:tgtEl>
                                      </p:cBhvr>
                                    </p:animEffect>
                                    <p:set>
                                      <p:cBhvr>
                                        <p:cTn id="135" dur="1" fill="hold">
                                          <p:stCondLst>
                                            <p:cond delay="499"/>
                                          </p:stCondLst>
                                        </p:cTn>
                                        <p:tgtEl>
                                          <p:spTgt spid="64"/>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80"/>
                                        </p:tgtEl>
                                      </p:cBhvr>
                                    </p:animEffect>
                                    <p:set>
                                      <p:cBhvr>
                                        <p:cTn id="138" dur="1" fill="hold">
                                          <p:stCondLst>
                                            <p:cond delay="499"/>
                                          </p:stCondLst>
                                        </p:cTn>
                                        <p:tgtEl>
                                          <p:spTgt spid="80"/>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53"/>
                                        </p:tgtEl>
                                        <p:attrNameLst>
                                          <p:attrName>style.visibility</p:attrName>
                                        </p:attrNameLst>
                                      </p:cBhvr>
                                      <p:to>
                                        <p:strVal val="hidden"/>
                                      </p:to>
                                    </p:set>
                                  </p:childTnLst>
                                </p:cTn>
                              </p:par>
                              <p:par>
                                <p:cTn id="141" presetID="1" presetClass="exit" presetSubtype="0" fill="hold" grpId="4" nodeType="withEffect">
                                  <p:stCondLst>
                                    <p:cond delay="0"/>
                                  </p:stCondLst>
                                  <p:childTnLst>
                                    <p:set>
                                      <p:cBhvr>
                                        <p:cTn id="142" dur="1" fill="hold">
                                          <p:stCondLst>
                                            <p:cond delay="0"/>
                                          </p:stCondLst>
                                        </p:cTn>
                                        <p:tgtEl>
                                          <p:spTgt spid="63"/>
                                        </p:tgtEl>
                                        <p:attrNameLst>
                                          <p:attrName>style.visibility</p:attrName>
                                        </p:attrNameLst>
                                      </p:cBhvr>
                                      <p:to>
                                        <p:strVal val="hidden"/>
                                      </p:to>
                                    </p:set>
                                  </p:childTnLst>
                                </p:cTn>
                              </p:par>
                              <p:par>
                                <p:cTn id="143" presetID="1" presetClass="exit" presetSubtype="0" fill="hold" grpId="2" nodeType="withEffect">
                                  <p:stCondLst>
                                    <p:cond delay="0"/>
                                  </p:stCondLst>
                                  <p:childTnLst>
                                    <p:set>
                                      <p:cBhvr>
                                        <p:cTn id="144" dur="1" fill="hold">
                                          <p:stCondLst>
                                            <p:cond delay="0"/>
                                          </p:stCondLst>
                                        </p:cTn>
                                        <p:tgtEl>
                                          <p:spTgt spid="62"/>
                                        </p:tgtEl>
                                        <p:attrNameLst>
                                          <p:attrName>style.visibility</p:attrName>
                                        </p:attrNameLst>
                                      </p:cBhvr>
                                      <p:to>
                                        <p:strVal val="hidden"/>
                                      </p:to>
                                    </p:set>
                                  </p:childTnLst>
                                </p:cTn>
                              </p:par>
                              <p:par>
                                <p:cTn id="145" presetID="22" presetClass="entr" presetSubtype="1" fill="hold" nodeType="with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wipe(up)">
                                      <p:cBhvr>
                                        <p:cTn id="147" dur="500"/>
                                        <p:tgtEl>
                                          <p:spTgt spid="54"/>
                                        </p:tgtEl>
                                      </p:cBhvr>
                                    </p:animEffect>
                                  </p:childTnLst>
                                </p:cTn>
                              </p:par>
                              <p:par>
                                <p:cTn id="148" presetID="1" presetClass="entr" presetSubtype="0" fill="hold" grpId="1" nodeType="withEffect">
                                  <p:stCondLst>
                                    <p:cond delay="0"/>
                                  </p:stCondLst>
                                  <p:childTnLst>
                                    <p:set>
                                      <p:cBhvr>
                                        <p:cTn id="149" dur="1" fill="hold">
                                          <p:stCondLst>
                                            <p:cond delay="0"/>
                                          </p:stCondLst>
                                        </p:cTn>
                                        <p:tgtEl>
                                          <p:spTgt spid="57"/>
                                        </p:tgtEl>
                                        <p:attrNameLst>
                                          <p:attrName>style.visibility</p:attrName>
                                        </p:attrNameLst>
                                      </p:cBhvr>
                                      <p:to>
                                        <p:strVal val="visible"/>
                                      </p:to>
                                    </p:set>
                                  </p:childTnLst>
                                </p:cTn>
                              </p:par>
                              <p:par>
                                <p:cTn id="150" presetID="42" presetClass="path" presetSubtype="0" repeatCount="indefinite" accel="50000" decel="50000" fill="hold" grpId="0" nodeType="withEffect">
                                  <p:stCondLst>
                                    <p:cond delay="0"/>
                                  </p:stCondLst>
                                  <p:childTnLst>
                                    <p:animMotion origin="layout" path="M -0.00268 0.00227 L 9.82895E-7 0.44644 " pathEditMode="relative" rAng="0" ptsTypes="AA">
                                      <p:cBhvr>
                                        <p:cTn id="151" dur="3000" fill="hold"/>
                                        <p:tgtEl>
                                          <p:spTgt spid="57"/>
                                        </p:tgtEl>
                                        <p:attrNameLst>
                                          <p:attrName>ppt_x</p:attrName>
                                          <p:attrName>ppt_y</p:attrName>
                                        </p:attrNameLst>
                                      </p:cBhvr>
                                      <p:rCtr x="128" y="22197"/>
                                    </p:animMotion>
                                  </p:childTnLst>
                                </p:cTn>
                              </p:par>
                              <p:par>
                                <p:cTn id="152" presetID="10" presetClass="exit" presetSubtype="0" fill="hold" grpId="0" nodeType="withEffect">
                                  <p:stCondLst>
                                    <p:cond delay="0"/>
                                  </p:stCondLst>
                                  <p:childTnLst>
                                    <p:animEffect transition="out" filter="fade">
                                      <p:cBhvr>
                                        <p:cTn id="153" dur="500"/>
                                        <p:tgtEl>
                                          <p:spTgt spid="21"/>
                                        </p:tgtEl>
                                      </p:cBhvr>
                                    </p:animEffect>
                                    <p:set>
                                      <p:cBhvr>
                                        <p:cTn id="154" dur="1" fill="hold">
                                          <p:stCondLst>
                                            <p:cond delay="499"/>
                                          </p:stCondLst>
                                        </p:cTn>
                                        <p:tgtEl>
                                          <p:spTgt spid="21"/>
                                        </p:tgtEl>
                                        <p:attrNameLst>
                                          <p:attrName>style.visibility</p:attrName>
                                        </p:attrNameLst>
                                      </p:cBhvr>
                                      <p:to>
                                        <p:strVal val="hidden"/>
                                      </p:to>
                                    </p:set>
                                  </p:childTnLst>
                                </p:cTn>
                              </p:par>
                              <p:par>
                                <p:cTn id="155" presetID="10" presetClass="exit" presetSubtype="0" fill="hold" grpId="0" nodeType="withEffect">
                                  <p:stCondLst>
                                    <p:cond delay="0"/>
                                  </p:stCondLst>
                                  <p:childTnLst>
                                    <p:animEffect transition="out" filter="fade">
                                      <p:cBhvr>
                                        <p:cTn id="156" dur="500"/>
                                        <p:tgtEl>
                                          <p:spTgt spid="44"/>
                                        </p:tgtEl>
                                      </p:cBhvr>
                                    </p:animEffect>
                                    <p:set>
                                      <p:cBhvr>
                                        <p:cTn id="157" dur="1" fill="hold">
                                          <p:stCondLst>
                                            <p:cond delay="499"/>
                                          </p:stCondLst>
                                        </p:cTn>
                                        <p:tgtEl>
                                          <p:spTgt spid="44"/>
                                        </p:tgtEl>
                                        <p:attrNameLst>
                                          <p:attrName>style.visibility</p:attrName>
                                        </p:attrNameLst>
                                      </p:cBhvr>
                                      <p:to>
                                        <p:strVal val="hidden"/>
                                      </p:to>
                                    </p:set>
                                  </p:childTnLst>
                                </p:cTn>
                              </p:par>
                              <p:par>
                                <p:cTn id="158" presetID="10" presetClass="exit" presetSubtype="0" fill="hold" grpId="0" nodeType="withEffect">
                                  <p:stCondLst>
                                    <p:cond delay="0"/>
                                  </p:stCondLst>
                                  <p:childTnLst>
                                    <p:animEffect transition="out" filter="fade">
                                      <p:cBhvr>
                                        <p:cTn id="159" dur="500"/>
                                        <p:tgtEl>
                                          <p:spTgt spid="42"/>
                                        </p:tgtEl>
                                      </p:cBhvr>
                                    </p:animEffect>
                                    <p:set>
                                      <p:cBhvr>
                                        <p:cTn id="160" dur="1" fill="hold">
                                          <p:stCondLst>
                                            <p:cond delay="499"/>
                                          </p:stCondLst>
                                        </p:cTn>
                                        <p:tgtEl>
                                          <p:spTgt spid="42"/>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30"/>
                                        </p:tgtEl>
                                      </p:cBhvr>
                                    </p:animEffect>
                                    <p:set>
                                      <p:cBhvr>
                                        <p:cTn id="163" dur="1" fill="hold">
                                          <p:stCondLst>
                                            <p:cond delay="499"/>
                                          </p:stCondLst>
                                        </p:cTn>
                                        <p:tgtEl>
                                          <p:spTgt spid="30"/>
                                        </p:tgtEl>
                                        <p:attrNameLst>
                                          <p:attrName>style.visibility</p:attrName>
                                        </p:attrNameLst>
                                      </p:cBhvr>
                                      <p:to>
                                        <p:strVal val="hidden"/>
                                      </p:to>
                                    </p:set>
                                  </p:childTnLst>
                                </p:cTn>
                              </p:par>
                              <p:par>
                                <p:cTn id="164" presetID="10" presetClass="exit" presetSubtype="0" fill="hold" grpId="0" nodeType="withEffect">
                                  <p:stCondLst>
                                    <p:cond delay="0"/>
                                  </p:stCondLst>
                                  <p:childTnLst>
                                    <p:animEffect transition="out" filter="fade">
                                      <p:cBhvr>
                                        <p:cTn id="165" dur="500"/>
                                        <p:tgtEl>
                                          <p:spTgt spid="41"/>
                                        </p:tgtEl>
                                      </p:cBhvr>
                                    </p:animEffect>
                                    <p:set>
                                      <p:cBhvr>
                                        <p:cTn id="166" dur="1" fill="hold">
                                          <p:stCondLst>
                                            <p:cond delay="499"/>
                                          </p:stCondLst>
                                        </p:cTn>
                                        <p:tgtEl>
                                          <p:spTgt spid="41"/>
                                        </p:tgtEl>
                                        <p:attrNameLst>
                                          <p:attrName>style.visibility</p:attrName>
                                        </p:attrNameLst>
                                      </p:cBhvr>
                                      <p:to>
                                        <p:strVal val="hidden"/>
                                      </p:to>
                                    </p:set>
                                  </p:childTnLst>
                                </p:cTn>
                              </p:par>
                              <p:par>
                                <p:cTn id="167" presetID="10" presetClass="exit" presetSubtype="0" fill="hold" grpId="3" nodeType="withEffect">
                                  <p:stCondLst>
                                    <p:cond delay="0"/>
                                  </p:stCondLst>
                                  <p:childTnLst>
                                    <p:animEffect transition="out" filter="fade">
                                      <p:cBhvr>
                                        <p:cTn id="168" dur="500"/>
                                        <p:tgtEl>
                                          <p:spTgt spid="62"/>
                                        </p:tgtEl>
                                      </p:cBhvr>
                                    </p:animEffect>
                                    <p:set>
                                      <p:cBhvr>
                                        <p:cTn id="169" dur="1" fill="hold">
                                          <p:stCondLst>
                                            <p:cond delay="499"/>
                                          </p:stCondLst>
                                        </p:cTn>
                                        <p:tgtEl>
                                          <p:spTgt spid="62"/>
                                        </p:tgtEl>
                                        <p:attrNameLst>
                                          <p:attrName>style.visibility</p:attrName>
                                        </p:attrNameLst>
                                      </p:cBhvr>
                                      <p:to>
                                        <p:strVal val="hidden"/>
                                      </p:to>
                                    </p:set>
                                  </p:childTnLst>
                                </p:cTn>
                              </p:par>
                              <p:par>
                                <p:cTn id="170" presetID="10" presetClass="exit" presetSubtype="0" fill="hold" grpId="0" nodeType="withEffect">
                                  <p:stCondLst>
                                    <p:cond delay="0"/>
                                  </p:stCondLst>
                                  <p:childTnLst>
                                    <p:animEffect transition="out" filter="fade">
                                      <p:cBhvr>
                                        <p:cTn id="171" dur="500"/>
                                        <p:tgtEl>
                                          <p:spTgt spid="47"/>
                                        </p:tgtEl>
                                      </p:cBhvr>
                                    </p:animEffect>
                                    <p:set>
                                      <p:cBhvr>
                                        <p:cTn id="172" dur="1" fill="hold">
                                          <p:stCondLst>
                                            <p:cond delay="499"/>
                                          </p:stCondLst>
                                        </p:cTn>
                                        <p:tgtEl>
                                          <p:spTgt spid="47"/>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500"/>
                                        <p:tgtEl>
                                          <p:spTgt spid="32"/>
                                        </p:tgtEl>
                                      </p:cBhvr>
                                    </p:animEffect>
                                    <p:set>
                                      <p:cBhvr>
                                        <p:cTn id="175" dur="1" fill="hold">
                                          <p:stCondLst>
                                            <p:cond delay="499"/>
                                          </p:stCondLst>
                                        </p:cTn>
                                        <p:tgtEl>
                                          <p:spTgt spid="32"/>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51"/>
                                        </p:tgtEl>
                                      </p:cBhvr>
                                    </p:animEffect>
                                    <p:set>
                                      <p:cBhvr>
                                        <p:cTn id="178" dur="1" fill="hold">
                                          <p:stCondLst>
                                            <p:cond delay="499"/>
                                          </p:stCondLst>
                                        </p:cTn>
                                        <p:tgtEl>
                                          <p:spTgt spid="51"/>
                                        </p:tgtEl>
                                        <p:attrNameLst>
                                          <p:attrName>style.visibility</p:attrName>
                                        </p:attrNameLst>
                                      </p:cBhvr>
                                      <p:to>
                                        <p:strVal val="hidden"/>
                                      </p:to>
                                    </p:set>
                                  </p:childTnLst>
                                </p:cTn>
                              </p:par>
                              <p:par>
                                <p:cTn id="179" presetID="10" presetClass="exit" presetSubtype="0" fill="hold" grpId="0" nodeType="withEffect">
                                  <p:stCondLst>
                                    <p:cond delay="0"/>
                                  </p:stCondLst>
                                  <p:childTnLst>
                                    <p:animEffect transition="out" filter="fade">
                                      <p:cBhvr>
                                        <p:cTn id="180" dur="500"/>
                                        <p:tgtEl>
                                          <p:spTgt spid="144"/>
                                        </p:tgtEl>
                                      </p:cBhvr>
                                    </p:animEffect>
                                    <p:set>
                                      <p:cBhvr>
                                        <p:cTn id="181" dur="1" fill="hold">
                                          <p:stCondLst>
                                            <p:cond delay="499"/>
                                          </p:stCondLst>
                                        </p:cTn>
                                        <p:tgtEl>
                                          <p:spTgt spid="1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P spid="47" grpId="0"/>
      <p:bldP spid="57" grpId="0" animBg="1"/>
      <p:bldP spid="57" grpId="1" animBg="1"/>
      <p:bldP spid="62" grpId="0" animBg="1"/>
      <p:bldP spid="62" grpId="1" animBg="1"/>
      <p:bldP spid="62" grpId="2" animBg="1"/>
      <p:bldP spid="62" grpId="3" animBg="1"/>
      <p:bldP spid="63" grpId="0" animBg="1"/>
      <p:bldP spid="63" grpId="1" animBg="1"/>
      <p:bldP spid="63" grpId="2" animBg="1"/>
      <p:bldP spid="63" grpId="3" animBg="1"/>
      <p:bldP spid="63" grpId="4" animBg="1"/>
      <p:bldP spid="77" grpId="0" animBg="1"/>
      <p:bldP spid="78" grpId="0" animBg="1"/>
      <p:bldP spid="79" grpId="0" animBg="1"/>
      <p:bldP spid="80" grpId="0" animBg="1"/>
      <p:bldP spid="80" grpId="1" animBg="1"/>
      <p:bldP spid="80" grpId="2" animBg="1"/>
      <p:bldP spid="124" grpId="0" animBg="1"/>
      <p:bldP spid="125" grpId="0" animBg="1"/>
      <p:bldP spid="44" grpId="0" animBg="1"/>
      <p:bldP spid="144" grpId="0" animBg="1"/>
      <p:bldP spid="21" grpId="0" animBg="1"/>
      <p:bldP spid="82" grpId="0" animBg="1"/>
      <p:bldP spid="82" grpId="1" animBg="1"/>
      <p:bldP spid="82" grpId="2" animBg="1"/>
      <p:bldP spid="83" grpId="0" animBg="1"/>
      <p:bldP spid="8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Oval 88"/>
          <p:cNvSpPr/>
          <p:nvPr/>
        </p:nvSpPr>
        <p:spPr bwMode="auto">
          <a:xfrm>
            <a:off x="4930637" y="5019667"/>
            <a:ext cx="1249424" cy="1248923"/>
          </a:xfrm>
          <a:prstGeom prst="ellipse">
            <a:avLst/>
          </a:prstGeom>
          <a:solidFill>
            <a:srgbClr val="7FBA00"/>
          </a:solidFill>
          <a:ln w="38100" cmpd="sng">
            <a:solidFill>
              <a:schemeClr val="accent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lnSpc>
                <a:spcPct val="90000"/>
              </a:lnSpc>
              <a:spcBef>
                <a:spcPct val="0"/>
              </a:spcBef>
              <a:spcAft>
                <a:spcPct val="0"/>
              </a:spcAft>
            </a:pPr>
            <a:r>
              <a:rPr lang="en-US" sz="1400" b="1" spc="-51" dirty="0">
                <a:gradFill>
                  <a:gsLst>
                    <a:gs pos="0">
                      <a:srgbClr val="FFFFFF"/>
                    </a:gs>
                    <a:gs pos="100000">
                      <a:srgbClr val="FFFFFF"/>
                    </a:gs>
                  </a:gsLst>
                  <a:lin ang="16200000" scaled="1"/>
                </a:gradFill>
              </a:rPr>
              <a:t>Physical</a:t>
            </a:r>
          </a:p>
          <a:p>
            <a:pPr algn="ctr" defTabSz="932472" fontAlgn="base">
              <a:lnSpc>
                <a:spcPct val="90000"/>
              </a:lnSpc>
              <a:spcBef>
                <a:spcPct val="0"/>
              </a:spcBef>
              <a:spcAft>
                <a:spcPct val="0"/>
              </a:spcAft>
            </a:pPr>
            <a:r>
              <a:rPr lang="en-US" sz="1400" b="1" spc="-51" dirty="0">
                <a:gradFill>
                  <a:gsLst>
                    <a:gs pos="0">
                      <a:srgbClr val="FFFFFF"/>
                    </a:gs>
                    <a:gs pos="100000">
                      <a:srgbClr val="FFFFFF"/>
                    </a:gs>
                  </a:gsLst>
                  <a:lin ang="16200000" scaled="1"/>
                </a:gradFill>
              </a:rPr>
              <a:t>memory</a:t>
            </a:r>
          </a:p>
          <a:p>
            <a:pPr algn="ctr" defTabSz="932472" fontAlgn="base">
              <a:lnSpc>
                <a:spcPct val="90000"/>
              </a:lnSpc>
              <a:spcBef>
                <a:spcPct val="0"/>
              </a:spcBef>
              <a:spcAft>
                <a:spcPct val="0"/>
              </a:spcAft>
            </a:pPr>
            <a:r>
              <a:rPr lang="en-US" sz="1400" b="1" spc="-51" dirty="0">
                <a:gradFill>
                  <a:gsLst>
                    <a:gs pos="0">
                      <a:srgbClr val="FFFFFF"/>
                    </a:gs>
                    <a:gs pos="100000">
                      <a:srgbClr val="FFFFFF"/>
                    </a:gs>
                  </a:gsLst>
                  <a:lin ang="16200000" scaled="1"/>
                </a:gradFill>
              </a:rPr>
              <a:t>pool</a:t>
            </a:r>
          </a:p>
        </p:txBody>
      </p:sp>
      <p:sp>
        <p:nvSpPr>
          <p:cNvPr id="114" name="Oval 113"/>
          <p:cNvSpPr/>
          <p:nvPr/>
        </p:nvSpPr>
        <p:spPr bwMode="auto">
          <a:xfrm>
            <a:off x="4930636" y="5025788"/>
            <a:ext cx="1249424" cy="1248923"/>
          </a:xfrm>
          <a:prstGeom prst="ellipse">
            <a:avLst/>
          </a:prstGeom>
          <a:gradFill flip="none" rotWithShape="1">
            <a:gsLst>
              <a:gs pos="0">
                <a:schemeClr val="accent2"/>
              </a:gs>
              <a:gs pos="90000">
                <a:schemeClr val="accent2"/>
              </a:gs>
              <a:gs pos="91000">
                <a:srgbClr val="FFFFFE"/>
              </a:gs>
            </a:gsLst>
            <a:lin ang="16200000" scaled="1"/>
            <a:tileRect/>
          </a:gradFill>
          <a:ln w="38100" cmpd="sng">
            <a:solidFill>
              <a:srgbClr val="7FBA0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lnSpc>
                <a:spcPct val="90000"/>
              </a:lnSpc>
              <a:spcBef>
                <a:spcPct val="0"/>
              </a:spcBef>
              <a:spcAft>
                <a:spcPct val="0"/>
              </a:spcAft>
            </a:pPr>
            <a:r>
              <a:rPr lang="en-US" sz="1400" b="1" spc="-51" dirty="0">
                <a:gradFill>
                  <a:gsLst>
                    <a:gs pos="0">
                      <a:srgbClr val="FFFFFF"/>
                    </a:gs>
                    <a:gs pos="100000">
                      <a:srgbClr val="FFFFFF"/>
                    </a:gs>
                  </a:gsLst>
                  <a:lin ang="16200000" scaled="1"/>
                </a:gradFill>
              </a:rPr>
              <a:t>Physical</a:t>
            </a:r>
          </a:p>
          <a:p>
            <a:pPr algn="ctr" defTabSz="932472" fontAlgn="base">
              <a:lnSpc>
                <a:spcPct val="90000"/>
              </a:lnSpc>
              <a:spcBef>
                <a:spcPct val="0"/>
              </a:spcBef>
              <a:spcAft>
                <a:spcPct val="0"/>
              </a:spcAft>
            </a:pPr>
            <a:r>
              <a:rPr lang="en-US" sz="1400" b="1" spc="-51" dirty="0">
                <a:gradFill>
                  <a:gsLst>
                    <a:gs pos="0">
                      <a:srgbClr val="FFFFFF"/>
                    </a:gs>
                    <a:gs pos="100000">
                      <a:srgbClr val="FFFFFF"/>
                    </a:gs>
                  </a:gsLst>
                  <a:lin ang="16200000" scaled="1"/>
                </a:gradFill>
              </a:rPr>
              <a:t>memory</a:t>
            </a:r>
          </a:p>
          <a:p>
            <a:pPr algn="ctr" defTabSz="932472" fontAlgn="base">
              <a:lnSpc>
                <a:spcPct val="90000"/>
              </a:lnSpc>
              <a:spcBef>
                <a:spcPct val="0"/>
              </a:spcBef>
              <a:spcAft>
                <a:spcPct val="0"/>
              </a:spcAft>
            </a:pPr>
            <a:r>
              <a:rPr lang="en-US" sz="1400" b="1" spc="-51" dirty="0">
                <a:gradFill>
                  <a:gsLst>
                    <a:gs pos="0">
                      <a:srgbClr val="FFFFFF"/>
                    </a:gs>
                    <a:gs pos="100000">
                      <a:srgbClr val="FFFFFF"/>
                    </a:gs>
                  </a:gsLst>
                  <a:lin ang="16200000" scaled="1"/>
                </a:gradFill>
              </a:rPr>
              <a:t>pool</a:t>
            </a:r>
          </a:p>
        </p:txBody>
      </p:sp>
      <p:sp>
        <p:nvSpPr>
          <p:cNvPr id="117" name="Oval 116"/>
          <p:cNvSpPr/>
          <p:nvPr/>
        </p:nvSpPr>
        <p:spPr bwMode="auto">
          <a:xfrm>
            <a:off x="4930637" y="5024686"/>
            <a:ext cx="1249424" cy="1248923"/>
          </a:xfrm>
          <a:prstGeom prst="ellipse">
            <a:avLst/>
          </a:prstGeom>
          <a:gradFill flip="none" rotWithShape="1">
            <a:gsLst>
              <a:gs pos="0">
                <a:schemeClr val="accent2"/>
              </a:gs>
              <a:gs pos="78000">
                <a:schemeClr val="accent2">
                  <a:shade val="67500"/>
                  <a:satMod val="115000"/>
                </a:schemeClr>
              </a:gs>
              <a:gs pos="79000">
                <a:srgbClr val="FFFFFE"/>
              </a:gs>
              <a:gs pos="77000">
                <a:schemeClr val="accent2"/>
              </a:gs>
            </a:gsLst>
            <a:lin ang="16200000" scaled="1"/>
            <a:tileRect/>
          </a:gradFill>
          <a:ln w="38100" cmpd="sng">
            <a:solidFill>
              <a:schemeClr val="accent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lnSpc>
                <a:spcPct val="90000"/>
              </a:lnSpc>
              <a:spcBef>
                <a:spcPct val="0"/>
              </a:spcBef>
              <a:spcAft>
                <a:spcPct val="0"/>
              </a:spcAft>
            </a:pPr>
            <a:r>
              <a:rPr lang="en-US" sz="1400" b="1" spc="-51" dirty="0">
                <a:gradFill>
                  <a:gsLst>
                    <a:gs pos="0">
                      <a:srgbClr val="FFFFFF"/>
                    </a:gs>
                    <a:gs pos="100000">
                      <a:srgbClr val="FFFFFF"/>
                    </a:gs>
                  </a:gsLst>
                  <a:lin ang="16200000" scaled="1"/>
                </a:gradFill>
              </a:rPr>
              <a:t>Physical</a:t>
            </a:r>
          </a:p>
          <a:p>
            <a:pPr algn="ctr" defTabSz="932472" fontAlgn="base">
              <a:lnSpc>
                <a:spcPct val="90000"/>
              </a:lnSpc>
              <a:spcBef>
                <a:spcPct val="0"/>
              </a:spcBef>
              <a:spcAft>
                <a:spcPct val="0"/>
              </a:spcAft>
            </a:pPr>
            <a:r>
              <a:rPr lang="en-US" sz="1400" b="1" spc="-51" dirty="0">
                <a:gradFill>
                  <a:gsLst>
                    <a:gs pos="0">
                      <a:srgbClr val="FFFFFF"/>
                    </a:gs>
                    <a:gs pos="100000">
                      <a:srgbClr val="FFFFFF"/>
                    </a:gs>
                  </a:gsLst>
                  <a:lin ang="16200000" scaled="1"/>
                </a:gradFill>
              </a:rPr>
              <a:t>memory</a:t>
            </a:r>
          </a:p>
          <a:p>
            <a:pPr algn="ctr" defTabSz="932472" fontAlgn="base">
              <a:lnSpc>
                <a:spcPct val="90000"/>
              </a:lnSpc>
              <a:spcBef>
                <a:spcPct val="0"/>
              </a:spcBef>
              <a:spcAft>
                <a:spcPct val="0"/>
              </a:spcAft>
            </a:pPr>
            <a:r>
              <a:rPr lang="en-US" sz="1400" b="1" spc="-51" dirty="0">
                <a:gradFill>
                  <a:gsLst>
                    <a:gs pos="0">
                      <a:srgbClr val="FFFFFF"/>
                    </a:gs>
                    <a:gs pos="100000">
                      <a:srgbClr val="FFFFFF"/>
                    </a:gs>
                  </a:gsLst>
                  <a:lin ang="16200000" scaled="1"/>
                </a:gradFill>
              </a:rPr>
              <a:t>pool</a:t>
            </a:r>
          </a:p>
        </p:txBody>
      </p:sp>
      <p:grpSp>
        <p:nvGrpSpPr>
          <p:cNvPr id="23" name="RAM pool"/>
          <p:cNvGrpSpPr/>
          <p:nvPr/>
        </p:nvGrpSpPr>
        <p:grpSpPr>
          <a:xfrm>
            <a:off x="5466000" y="5830448"/>
            <a:ext cx="1570594" cy="874873"/>
            <a:chOff x="5466000" y="5500248"/>
            <a:chExt cx="1570594" cy="874873"/>
          </a:xfrm>
        </p:grpSpPr>
        <p:sp>
          <p:nvSpPr>
            <p:cNvPr id="25" name="Freeform 71"/>
            <p:cNvSpPr>
              <a:spLocks/>
            </p:cNvSpPr>
            <p:nvPr/>
          </p:nvSpPr>
          <p:spPr bwMode="auto">
            <a:xfrm>
              <a:off x="5466000" y="5500248"/>
              <a:ext cx="1570594" cy="874873"/>
            </a:xfrm>
            <a:custGeom>
              <a:avLst/>
              <a:gdLst>
                <a:gd name="T0" fmla="*/ 1070 w 1110"/>
                <a:gd name="T1" fmla="*/ 0 h 617"/>
                <a:gd name="T2" fmla="*/ 438 w 1110"/>
                <a:gd name="T3" fmla="*/ 10 h 617"/>
                <a:gd name="T4" fmla="*/ 428 w 1110"/>
                <a:gd name="T5" fmla="*/ 95 h 617"/>
                <a:gd name="T6" fmla="*/ 214 w 1110"/>
                <a:gd name="T7" fmla="*/ 139 h 617"/>
                <a:gd name="T8" fmla="*/ 214 w 1110"/>
                <a:gd name="T9" fmla="*/ 204 h 617"/>
                <a:gd name="T10" fmla="*/ 0 w 1110"/>
                <a:gd name="T11" fmla="*/ 258 h 617"/>
                <a:gd name="T12" fmla="*/ 0 w 1110"/>
                <a:gd name="T13" fmla="*/ 494 h 617"/>
                <a:gd name="T14" fmla="*/ 32 w 1110"/>
                <a:gd name="T15" fmla="*/ 578 h 617"/>
                <a:gd name="T16" fmla="*/ 72 w 1110"/>
                <a:gd name="T17" fmla="*/ 617 h 617"/>
                <a:gd name="T18" fmla="*/ 110 w 1110"/>
                <a:gd name="T19" fmla="*/ 617 h 617"/>
                <a:gd name="T20" fmla="*/ 153 w 1110"/>
                <a:gd name="T21" fmla="*/ 617 h 617"/>
                <a:gd name="T22" fmla="*/ 190 w 1110"/>
                <a:gd name="T23" fmla="*/ 617 h 617"/>
                <a:gd name="T24" fmla="*/ 216 w 1110"/>
                <a:gd name="T25" fmla="*/ 612 h 617"/>
                <a:gd name="T26" fmla="*/ 258 w 1110"/>
                <a:gd name="T27" fmla="*/ 612 h 617"/>
                <a:gd name="T28" fmla="*/ 283 w 1110"/>
                <a:gd name="T29" fmla="*/ 617 h 617"/>
                <a:gd name="T30" fmla="*/ 323 w 1110"/>
                <a:gd name="T31" fmla="*/ 617 h 617"/>
                <a:gd name="T32" fmla="*/ 363 w 1110"/>
                <a:gd name="T33" fmla="*/ 617 h 617"/>
                <a:gd name="T34" fmla="*/ 404 w 1110"/>
                <a:gd name="T35" fmla="*/ 617 h 617"/>
                <a:gd name="T36" fmla="*/ 427 w 1110"/>
                <a:gd name="T37" fmla="*/ 613 h 617"/>
                <a:gd name="T38" fmla="*/ 452 w 1110"/>
                <a:gd name="T39" fmla="*/ 617 h 617"/>
                <a:gd name="T40" fmla="*/ 494 w 1110"/>
                <a:gd name="T41" fmla="*/ 617 h 617"/>
                <a:gd name="T42" fmla="*/ 532 w 1110"/>
                <a:gd name="T43" fmla="*/ 617 h 617"/>
                <a:gd name="T44" fmla="*/ 551 w 1110"/>
                <a:gd name="T45" fmla="*/ 613 h 617"/>
                <a:gd name="T46" fmla="*/ 592 w 1110"/>
                <a:gd name="T47" fmla="*/ 613 h 617"/>
                <a:gd name="T48" fmla="*/ 614 w 1110"/>
                <a:gd name="T49" fmla="*/ 617 h 617"/>
                <a:gd name="T50" fmla="*/ 651 w 1110"/>
                <a:gd name="T51" fmla="*/ 564 h 617"/>
                <a:gd name="T52" fmla="*/ 651 w 1110"/>
                <a:gd name="T53" fmla="*/ 536 h 617"/>
                <a:gd name="T54" fmla="*/ 681 w 1110"/>
                <a:gd name="T55" fmla="*/ 509 h 617"/>
                <a:gd name="T56" fmla="*/ 725 w 1110"/>
                <a:gd name="T57" fmla="*/ 510 h 617"/>
                <a:gd name="T58" fmla="*/ 748 w 1110"/>
                <a:gd name="T59" fmla="*/ 515 h 617"/>
                <a:gd name="T60" fmla="*/ 785 w 1110"/>
                <a:gd name="T61" fmla="*/ 515 h 617"/>
                <a:gd name="T62" fmla="*/ 827 w 1110"/>
                <a:gd name="T63" fmla="*/ 515 h 617"/>
                <a:gd name="T64" fmla="*/ 865 w 1110"/>
                <a:gd name="T65" fmla="*/ 461 h 617"/>
                <a:gd name="T66" fmla="*/ 865 w 1110"/>
                <a:gd name="T67" fmla="*/ 433 h 617"/>
                <a:gd name="T68" fmla="*/ 895 w 1110"/>
                <a:gd name="T69" fmla="*/ 407 h 617"/>
                <a:gd name="T70" fmla="*/ 939 w 1110"/>
                <a:gd name="T71" fmla="*/ 408 h 617"/>
                <a:gd name="T72" fmla="*/ 980 w 1110"/>
                <a:gd name="T73" fmla="*/ 409 h 617"/>
                <a:gd name="T74" fmla="*/ 1001 w 1110"/>
                <a:gd name="T75" fmla="*/ 412 h 617"/>
                <a:gd name="T76" fmla="*/ 1020 w 1110"/>
                <a:gd name="T77" fmla="*/ 408 h 617"/>
                <a:gd name="T78" fmla="*/ 1042 w 1110"/>
                <a:gd name="T79" fmla="*/ 412 h 617"/>
                <a:gd name="T80" fmla="*/ 1079 w 1110"/>
                <a:gd name="T81" fmla="*/ 359 h 617"/>
                <a:gd name="T82" fmla="*/ 1079 w 1110"/>
                <a:gd name="T83" fmla="*/ 330 h 617"/>
                <a:gd name="T84" fmla="*/ 1110 w 1110"/>
                <a:gd name="T85" fmla="*/ 298 h 617"/>
                <a:gd name="T86" fmla="*/ 1110 w 1110"/>
                <a:gd name="T87" fmla="*/ 37 h 617"/>
                <a:gd name="T88" fmla="*/ 1078 w 1110"/>
                <a:gd name="T89"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0" h="617">
                  <a:moveTo>
                    <a:pt x="1073" y="0"/>
                  </a:moveTo>
                  <a:cubicBezTo>
                    <a:pt x="1071" y="0"/>
                    <a:pt x="1071" y="0"/>
                    <a:pt x="1071" y="0"/>
                  </a:cubicBezTo>
                  <a:cubicBezTo>
                    <a:pt x="1070" y="0"/>
                    <a:pt x="1070" y="0"/>
                    <a:pt x="1070" y="0"/>
                  </a:cubicBezTo>
                  <a:cubicBezTo>
                    <a:pt x="769" y="0"/>
                    <a:pt x="769" y="0"/>
                    <a:pt x="769" y="0"/>
                  </a:cubicBezTo>
                  <a:cubicBezTo>
                    <a:pt x="467" y="0"/>
                    <a:pt x="467" y="0"/>
                    <a:pt x="467" y="0"/>
                  </a:cubicBezTo>
                  <a:cubicBezTo>
                    <a:pt x="460" y="0"/>
                    <a:pt x="447" y="0"/>
                    <a:pt x="438" y="10"/>
                  </a:cubicBezTo>
                  <a:cubicBezTo>
                    <a:pt x="428" y="19"/>
                    <a:pt x="428" y="32"/>
                    <a:pt x="428" y="39"/>
                  </a:cubicBezTo>
                  <a:cubicBezTo>
                    <a:pt x="428" y="54"/>
                    <a:pt x="428" y="69"/>
                    <a:pt x="428" y="84"/>
                  </a:cubicBezTo>
                  <a:cubicBezTo>
                    <a:pt x="428" y="95"/>
                    <a:pt x="428" y="95"/>
                    <a:pt x="428" y="95"/>
                  </a:cubicBezTo>
                  <a:cubicBezTo>
                    <a:pt x="428" y="98"/>
                    <a:pt x="428" y="100"/>
                    <a:pt x="428" y="102"/>
                  </a:cubicBezTo>
                  <a:cubicBezTo>
                    <a:pt x="369" y="102"/>
                    <a:pt x="310" y="102"/>
                    <a:pt x="251" y="102"/>
                  </a:cubicBezTo>
                  <a:cubicBezTo>
                    <a:pt x="228" y="102"/>
                    <a:pt x="214" y="115"/>
                    <a:pt x="214" y="139"/>
                  </a:cubicBezTo>
                  <a:cubicBezTo>
                    <a:pt x="214" y="153"/>
                    <a:pt x="214" y="168"/>
                    <a:pt x="214" y="182"/>
                  </a:cubicBezTo>
                  <a:cubicBezTo>
                    <a:pt x="214" y="198"/>
                    <a:pt x="214" y="198"/>
                    <a:pt x="214" y="198"/>
                  </a:cubicBezTo>
                  <a:cubicBezTo>
                    <a:pt x="214" y="200"/>
                    <a:pt x="214" y="202"/>
                    <a:pt x="214" y="204"/>
                  </a:cubicBezTo>
                  <a:cubicBezTo>
                    <a:pt x="39" y="204"/>
                    <a:pt x="39" y="204"/>
                    <a:pt x="39" y="204"/>
                  </a:cubicBezTo>
                  <a:cubicBezTo>
                    <a:pt x="13" y="204"/>
                    <a:pt x="0" y="217"/>
                    <a:pt x="0" y="243"/>
                  </a:cubicBezTo>
                  <a:cubicBezTo>
                    <a:pt x="0" y="248"/>
                    <a:pt x="0" y="253"/>
                    <a:pt x="0" y="258"/>
                  </a:cubicBezTo>
                  <a:cubicBezTo>
                    <a:pt x="0" y="264"/>
                    <a:pt x="0" y="264"/>
                    <a:pt x="0" y="264"/>
                  </a:cubicBezTo>
                  <a:cubicBezTo>
                    <a:pt x="0" y="322"/>
                    <a:pt x="0" y="322"/>
                    <a:pt x="0" y="322"/>
                  </a:cubicBezTo>
                  <a:cubicBezTo>
                    <a:pt x="0" y="494"/>
                    <a:pt x="0" y="494"/>
                    <a:pt x="0" y="494"/>
                  </a:cubicBezTo>
                  <a:cubicBezTo>
                    <a:pt x="0" y="518"/>
                    <a:pt x="10" y="530"/>
                    <a:pt x="32" y="533"/>
                  </a:cubicBezTo>
                  <a:cubicBezTo>
                    <a:pt x="32" y="545"/>
                    <a:pt x="32" y="557"/>
                    <a:pt x="32" y="570"/>
                  </a:cubicBezTo>
                  <a:cubicBezTo>
                    <a:pt x="32" y="578"/>
                    <a:pt x="32" y="578"/>
                    <a:pt x="32" y="578"/>
                  </a:cubicBezTo>
                  <a:cubicBezTo>
                    <a:pt x="32" y="604"/>
                    <a:pt x="44" y="617"/>
                    <a:pt x="70" y="617"/>
                  </a:cubicBezTo>
                  <a:cubicBezTo>
                    <a:pt x="72" y="617"/>
                    <a:pt x="72" y="617"/>
                    <a:pt x="72" y="617"/>
                  </a:cubicBezTo>
                  <a:cubicBezTo>
                    <a:pt x="72" y="617"/>
                    <a:pt x="72" y="617"/>
                    <a:pt x="72" y="617"/>
                  </a:cubicBezTo>
                  <a:cubicBezTo>
                    <a:pt x="73" y="617"/>
                    <a:pt x="73" y="617"/>
                    <a:pt x="73" y="617"/>
                  </a:cubicBezTo>
                  <a:cubicBezTo>
                    <a:pt x="79" y="617"/>
                    <a:pt x="85" y="615"/>
                    <a:pt x="90" y="613"/>
                  </a:cubicBezTo>
                  <a:cubicBezTo>
                    <a:pt x="98" y="617"/>
                    <a:pt x="107" y="617"/>
                    <a:pt x="110" y="617"/>
                  </a:cubicBezTo>
                  <a:cubicBezTo>
                    <a:pt x="112" y="617"/>
                    <a:pt x="114" y="617"/>
                    <a:pt x="117" y="617"/>
                  </a:cubicBezTo>
                  <a:cubicBezTo>
                    <a:pt x="123" y="616"/>
                    <a:pt x="128" y="615"/>
                    <a:pt x="132" y="613"/>
                  </a:cubicBezTo>
                  <a:cubicBezTo>
                    <a:pt x="138" y="615"/>
                    <a:pt x="144" y="617"/>
                    <a:pt x="153" y="617"/>
                  </a:cubicBezTo>
                  <a:cubicBezTo>
                    <a:pt x="154" y="617"/>
                    <a:pt x="156" y="617"/>
                    <a:pt x="157" y="617"/>
                  </a:cubicBezTo>
                  <a:cubicBezTo>
                    <a:pt x="164" y="617"/>
                    <a:pt x="169" y="615"/>
                    <a:pt x="174" y="612"/>
                  </a:cubicBezTo>
                  <a:cubicBezTo>
                    <a:pt x="179" y="615"/>
                    <a:pt x="184" y="616"/>
                    <a:pt x="190" y="617"/>
                  </a:cubicBezTo>
                  <a:cubicBezTo>
                    <a:pt x="192" y="617"/>
                    <a:pt x="193" y="617"/>
                    <a:pt x="195" y="617"/>
                  </a:cubicBezTo>
                  <a:cubicBezTo>
                    <a:pt x="196" y="617"/>
                    <a:pt x="197" y="617"/>
                    <a:pt x="198" y="617"/>
                  </a:cubicBezTo>
                  <a:cubicBezTo>
                    <a:pt x="205" y="617"/>
                    <a:pt x="211" y="615"/>
                    <a:pt x="216" y="612"/>
                  </a:cubicBezTo>
                  <a:cubicBezTo>
                    <a:pt x="224" y="617"/>
                    <a:pt x="233" y="617"/>
                    <a:pt x="236" y="617"/>
                  </a:cubicBezTo>
                  <a:cubicBezTo>
                    <a:pt x="238" y="617"/>
                    <a:pt x="240" y="617"/>
                    <a:pt x="242" y="617"/>
                  </a:cubicBezTo>
                  <a:cubicBezTo>
                    <a:pt x="248" y="616"/>
                    <a:pt x="253" y="615"/>
                    <a:pt x="258" y="612"/>
                  </a:cubicBezTo>
                  <a:cubicBezTo>
                    <a:pt x="263" y="615"/>
                    <a:pt x="270" y="617"/>
                    <a:pt x="279" y="617"/>
                  </a:cubicBezTo>
                  <a:cubicBezTo>
                    <a:pt x="280" y="617"/>
                    <a:pt x="281" y="617"/>
                    <a:pt x="282" y="617"/>
                  </a:cubicBezTo>
                  <a:cubicBezTo>
                    <a:pt x="282" y="617"/>
                    <a:pt x="283" y="617"/>
                    <a:pt x="283" y="617"/>
                  </a:cubicBezTo>
                  <a:cubicBezTo>
                    <a:pt x="290" y="617"/>
                    <a:pt x="296" y="615"/>
                    <a:pt x="301" y="612"/>
                  </a:cubicBezTo>
                  <a:cubicBezTo>
                    <a:pt x="306" y="615"/>
                    <a:pt x="313" y="617"/>
                    <a:pt x="321" y="617"/>
                  </a:cubicBezTo>
                  <a:cubicBezTo>
                    <a:pt x="323" y="617"/>
                    <a:pt x="323" y="617"/>
                    <a:pt x="323" y="617"/>
                  </a:cubicBezTo>
                  <a:cubicBezTo>
                    <a:pt x="324" y="617"/>
                    <a:pt x="325" y="617"/>
                    <a:pt x="326" y="617"/>
                  </a:cubicBezTo>
                  <a:cubicBezTo>
                    <a:pt x="332" y="617"/>
                    <a:pt x="338" y="615"/>
                    <a:pt x="343" y="613"/>
                  </a:cubicBezTo>
                  <a:cubicBezTo>
                    <a:pt x="348" y="615"/>
                    <a:pt x="355" y="617"/>
                    <a:pt x="363" y="617"/>
                  </a:cubicBezTo>
                  <a:cubicBezTo>
                    <a:pt x="365" y="617"/>
                    <a:pt x="367" y="617"/>
                    <a:pt x="369" y="617"/>
                  </a:cubicBezTo>
                  <a:cubicBezTo>
                    <a:pt x="375" y="616"/>
                    <a:pt x="380" y="615"/>
                    <a:pt x="385" y="612"/>
                  </a:cubicBezTo>
                  <a:cubicBezTo>
                    <a:pt x="390" y="615"/>
                    <a:pt x="397" y="617"/>
                    <a:pt x="404" y="617"/>
                  </a:cubicBezTo>
                  <a:cubicBezTo>
                    <a:pt x="405" y="617"/>
                    <a:pt x="406" y="617"/>
                    <a:pt x="406" y="617"/>
                  </a:cubicBezTo>
                  <a:cubicBezTo>
                    <a:pt x="408" y="617"/>
                    <a:pt x="409" y="617"/>
                    <a:pt x="410" y="617"/>
                  </a:cubicBezTo>
                  <a:cubicBezTo>
                    <a:pt x="416" y="617"/>
                    <a:pt x="422" y="615"/>
                    <a:pt x="427" y="613"/>
                  </a:cubicBezTo>
                  <a:cubicBezTo>
                    <a:pt x="432" y="615"/>
                    <a:pt x="439" y="617"/>
                    <a:pt x="448" y="617"/>
                  </a:cubicBezTo>
                  <a:cubicBezTo>
                    <a:pt x="449" y="617"/>
                    <a:pt x="450" y="617"/>
                    <a:pt x="451" y="617"/>
                  </a:cubicBezTo>
                  <a:cubicBezTo>
                    <a:pt x="452" y="617"/>
                    <a:pt x="452" y="617"/>
                    <a:pt x="452" y="617"/>
                  </a:cubicBezTo>
                  <a:cubicBezTo>
                    <a:pt x="458" y="617"/>
                    <a:pt x="464" y="615"/>
                    <a:pt x="469" y="613"/>
                  </a:cubicBezTo>
                  <a:cubicBezTo>
                    <a:pt x="474" y="615"/>
                    <a:pt x="480" y="617"/>
                    <a:pt x="489" y="617"/>
                  </a:cubicBezTo>
                  <a:cubicBezTo>
                    <a:pt x="491" y="617"/>
                    <a:pt x="492" y="617"/>
                    <a:pt x="494" y="617"/>
                  </a:cubicBezTo>
                  <a:cubicBezTo>
                    <a:pt x="501" y="617"/>
                    <a:pt x="506" y="615"/>
                    <a:pt x="511" y="612"/>
                  </a:cubicBezTo>
                  <a:cubicBezTo>
                    <a:pt x="516" y="615"/>
                    <a:pt x="523" y="617"/>
                    <a:pt x="532" y="617"/>
                  </a:cubicBezTo>
                  <a:cubicBezTo>
                    <a:pt x="532" y="617"/>
                    <a:pt x="532" y="617"/>
                    <a:pt x="532" y="617"/>
                  </a:cubicBezTo>
                  <a:cubicBezTo>
                    <a:pt x="533" y="617"/>
                    <a:pt x="533" y="617"/>
                    <a:pt x="533" y="617"/>
                  </a:cubicBezTo>
                  <a:cubicBezTo>
                    <a:pt x="533" y="617"/>
                    <a:pt x="534" y="617"/>
                    <a:pt x="535" y="617"/>
                  </a:cubicBezTo>
                  <a:cubicBezTo>
                    <a:pt x="541" y="617"/>
                    <a:pt x="547" y="615"/>
                    <a:pt x="551" y="613"/>
                  </a:cubicBezTo>
                  <a:cubicBezTo>
                    <a:pt x="556" y="615"/>
                    <a:pt x="563" y="617"/>
                    <a:pt x="571" y="617"/>
                  </a:cubicBezTo>
                  <a:cubicBezTo>
                    <a:pt x="572" y="617"/>
                    <a:pt x="574" y="617"/>
                    <a:pt x="575" y="617"/>
                  </a:cubicBezTo>
                  <a:cubicBezTo>
                    <a:pt x="582" y="617"/>
                    <a:pt x="587" y="615"/>
                    <a:pt x="592" y="613"/>
                  </a:cubicBezTo>
                  <a:cubicBezTo>
                    <a:pt x="598" y="615"/>
                    <a:pt x="604" y="617"/>
                    <a:pt x="613" y="617"/>
                  </a:cubicBezTo>
                  <a:cubicBezTo>
                    <a:pt x="613" y="617"/>
                    <a:pt x="613" y="617"/>
                    <a:pt x="613" y="617"/>
                  </a:cubicBezTo>
                  <a:cubicBezTo>
                    <a:pt x="614" y="617"/>
                    <a:pt x="614" y="617"/>
                    <a:pt x="614" y="617"/>
                  </a:cubicBezTo>
                  <a:cubicBezTo>
                    <a:pt x="615" y="617"/>
                    <a:pt x="615" y="617"/>
                    <a:pt x="615" y="617"/>
                  </a:cubicBezTo>
                  <a:cubicBezTo>
                    <a:pt x="637" y="617"/>
                    <a:pt x="651" y="603"/>
                    <a:pt x="651" y="580"/>
                  </a:cubicBezTo>
                  <a:cubicBezTo>
                    <a:pt x="651" y="575"/>
                    <a:pt x="651" y="569"/>
                    <a:pt x="651" y="564"/>
                  </a:cubicBezTo>
                  <a:cubicBezTo>
                    <a:pt x="651" y="556"/>
                    <a:pt x="651" y="556"/>
                    <a:pt x="651" y="556"/>
                  </a:cubicBezTo>
                  <a:cubicBezTo>
                    <a:pt x="651" y="546"/>
                    <a:pt x="651" y="546"/>
                    <a:pt x="651" y="546"/>
                  </a:cubicBezTo>
                  <a:cubicBezTo>
                    <a:pt x="651" y="543"/>
                    <a:pt x="651" y="540"/>
                    <a:pt x="651" y="536"/>
                  </a:cubicBezTo>
                  <a:cubicBezTo>
                    <a:pt x="651" y="533"/>
                    <a:pt x="651" y="533"/>
                    <a:pt x="651" y="533"/>
                  </a:cubicBezTo>
                  <a:cubicBezTo>
                    <a:pt x="652" y="533"/>
                    <a:pt x="652" y="533"/>
                    <a:pt x="652" y="533"/>
                  </a:cubicBezTo>
                  <a:cubicBezTo>
                    <a:pt x="667" y="531"/>
                    <a:pt x="677" y="522"/>
                    <a:pt x="681" y="509"/>
                  </a:cubicBezTo>
                  <a:cubicBezTo>
                    <a:pt x="686" y="513"/>
                    <a:pt x="693" y="515"/>
                    <a:pt x="703" y="515"/>
                  </a:cubicBezTo>
                  <a:cubicBezTo>
                    <a:pt x="704" y="515"/>
                    <a:pt x="706" y="515"/>
                    <a:pt x="709" y="515"/>
                  </a:cubicBezTo>
                  <a:cubicBezTo>
                    <a:pt x="715" y="514"/>
                    <a:pt x="720" y="513"/>
                    <a:pt x="725" y="510"/>
                  </a:cubicBezTo>
                  <a:cubicBezTo>
                    <a:pt x="730" y="513"/>
                    <a:pt x="737" y="515"/>
                    <a:pt x="746" y="515"/>
                  </a:cubicBezTo>
                  <a:cubicBezTo>
                    <a:pt x="748" y="515"/>
                    <a:pt x="748" y="515"/>
                    <a:pt x="748" y="515"/>
                  </a:cubicBezTo>
                  <a:cubicBezTo>
                    <a:pt x="748" y="515"/>
                    <a:pt x="748" y="515"/>
                    <a:pt x="748" y="515"/>
                  </a:cubicBezTo>
                  <a:cubicBezTo>
                    <a:pt x="748" y="515"/>
                    <a:pt x="749" y="515"/>
                    <a:pt x="749" y="515"/>
                  </a:cubicBezTo>
                  <a:cubicBezTo>
                    <a:pt x="755" y="514"/>
                    <a:pt x="761" y="513"/>
                    <a:pt x="765" y="511"/>
                  </a:cubicBezTo>
                  <a:cubicBezTo>
                    <a:pt x="770" y="513"/>
                    <a:pt x="777" y="515"/>
                    <a:pt x="785" y="515"/>
                  </a:cubicBezTo>
                  <a:cubicBezTo>
                    <a:pt x="786" y="515"/>
                    <a:pt x="788" y="515"/>
                    <a:pt x="790" y="515"/>
                  </a:cubicBezTo>
                  <a:cubicBezTo>
                    <a:pt x="796" y="514"/>
                    <a:pt x="801" y="513"/>
                    <a:pt x="806" y="510"/>
                  </a:cubicBezTo>
                  <a:cubicBezTo>
                    <a:pt x="811" y="513"/>
                    <a:pt x="818" y="515"/>
                    <a:pt x="827" y="515"/>
                  </a:cubicBezTo>
                  <a:cubicBezTo>
                    <a:pt x="828" y="515"/>
                    <a:pt x="829" y="515"/>
                    <a:pt x="830" y="515"/>
                  </a:cubicBezTo>
                  <a:cubicBezTo>
                    <a:pt x="851" y="514"/>
                    <a:pt x="865" y="501"/>
                    <a:pt x="865" y="479"/>
                  </a:cubicBezTo>
                  <a:cubicBezTo>
                    <a:pt x="865" y="473"/>
                    <a:pt x="865" y="467"/>
                    <a:pt x="865" y="461"/>
                  </a:cubicBezTo>
                  <a:cubicBezTo>
                    <a:pt x="865" y="459"/>
                    <a:pt x="865" y="456"/>
                    <a:pt x="865" y="454"/>
                  </a:cubicBezTo>
                  <a:cubicBezTo>
                    <a:pt x="865" y="445"/>
                    <a:pt x="865" y="445"/>
                    <a:pt x="865" y="445"/>
                  </a:cubicBezTo>
                  <a:cubicBezTo>
                    <a:pt x="865" y="441"/>
                    <a:pt x="865" y="437"/>
                    <a:pt x="865" y="433"/>
                  </a:cubicBezTo>
                  <a:cubicBezTo>
                    <a:pt x="865" y="431"/>
                    <a:pt x="865" y="431"/>
                    <a:pt x="865" y="431"/>
                  </a:cubicBezTo>
                  <a:cubicBezTo>
                    <a:pt x="866" y="431"/>
                    <a:pt x="868" y="431"/>
                    <a:pt x="869" y="430"/>
                  </a:cubicBezTo>
                  <a:cubicBezTo>
                    <a:pt x="882" y="428"/>
                    <a:pt x="892" y="419"/>
                    <a:pt x="895" y="407"/>
                  </a:cubicBezTo>
                  <a:cubicBezTo>
                    <a:pt x="900" y="410"/>
                    <a:pt x="907" y="412"/>
                    <a:pt x="917" y="412"/>
                  </a:cubicBezTo>
                  <a:cubicBezTo>
                    <a:pt x="918" y="412"/>
                    <a:pt x="920" y="412"/>
                    <a:pt x="922" y="412"/>
                  </a:cubicBezTo>
                  <a:cubicBezTo>
                    <a:pt x="928" y="412"/>
                    <a:pt x="934" y="411"/>
                    <a:pt x="939" y="408"/>
                  </a:cubicBezTo>
                  <a:cubicBezTo>
                    <a:pt x="947" y="413"/>
                    <a:pt x="955" y="413"/>
                    <a:pt x="959" y="413"/>
                  </a:cubicBezTo>
                  <a:cubicBezTo>
                    <a:pt x="960" y="413"/>
                    <a:pt x="962" y="412"/>
                    <a:pt x="965" y="412"/>
                  </a:cubicBezTo>
                  <a:cubicBezTo>
                    <a:pt x="970" y="412"/>
                    <a:pt x="975" y="411"/>
                    <a:pt x="980" y="409"/>
                  </a:cubicBezTo>
                  <a:cubicBezTo>
                    <a:pt x="985" y="411"/>
                    <a:pt x="992" y="412"/>
                    <a:pt x="1000" y="412"/>
                  </a:cubicBezTo>
                  <a:cubicBezTo>
                    <a:pt x="1000" y="412"/>
                    <a:pt x="1000" y="412"/>
                    <a:pt x="1000" y="412"/>
                  </a:cubicBezTo>
                  <a:cubicBezTo>
                    <a:pt x="1001" y="412"/>
                    <a:pt x="1001" y="412"/>
                    <a:pt x="1001" y="412"/>
                  </a:cubicBezTo>
                  <a:cubicBezTo>
                    <a:pt x="1001" y="412"/>
                    <a:pt x="1001" y="412"/>
                    <a:pt x="1001" y="412"/>
                  </a:cubicBezTo>
                  <a:cubicBezTo>
                    <a:pt x="1002" y="412"/>
                    <a:pt x="1002" y="412"/>
                    <a:pt x="1003" y="412"/>
                  </a:cubicBezTo>
                  <a:cubicBezTo>
                    <a:pt x="1010" y="412"/>
                    <a:pt x="1015" y="411"/>
                    <a:pt x="1020" y="408"/>
                  </a:cubicBezTo>
                  <a:cubicBezTo>
                    <a:pt x="1026" y="411"/>
                    <a:pt x="1033" y="412"/>
                    <a:pt x="1041" y="412"/>
                  </a:cubicBezTo>
                  <a:cubicBezTo>
                    <a:pt x="1042" y="412"/>
                    <a:pt x="1042" y="412"/>
                    <a:pt x="1042" y="412"/>
                  </a:cubicBezTo>
                  <a:cubicBezTo>
                    <a:pt x="1042" y="412"/>
                    <a:pt x="1042" y="412"/>
                    <a:pt x="1042" y="412"/>
                  </a:cubicBezTo>
                  <a:cubicBezTo>
                    <a:pt x="1043" y="412"/>
                    <a:pt x="1043" y="412"/>
                    <a:pt x="1044" y="412"/>
                  </a:cubicBezTo>
                  <a:cubicBezTo>
                    <a:pt x="1065" y="412"/>
                    <a:pt x="1079" y="399"/>
                    <a:pt x="1079" y="377"/>
                  </a:cubicBezTo>
                  <a:cubicBezTo>
                    <a:pt x="1079" y="371"/>
                    <a:pt x="1079" y="365"/>
                    <a:pt x="1079" y="359"/>
                  </a:cubicBezTo>
                  <a:cubicBezTo>
                    <a:pt x="1079" y="357"/>
                    <a:pt x="1079" y="354"/>
                    <a:pt x="1079" y="352"/>
                  </a:cubicBezTo>
                  <a:cubicBezTo>
                    <a:pt x="1079" y="344"/>
                    <a:pt x="1079" y="344"/>
                    <a:pt x="1079" y="344"/>
                  </a:cubicBezTo>
                  <a:cubicBezTo>
                    <a:pt x="1079" y="340"/>
                    <a:pt x="1079" y="335"/>
                    <a:pt x="1079" y="330"/>
                  </a:cubicBezTo>
                  <a:cubicBezTo>
                    <a:pt x="1079" y="329"/>
                    <a:pt x="1079" y="329"/>
                    <a:pt x="1079" y="329"/>
                  </a:cubicBezTo>
                  <a:cubicBezTo>
                    <a:pt x="1080" y="329"/>
                    <a:pt x="1081" y="328"/>
                    <a:pt x="1082" y="328"/>
                  </a:cubicBezTo>
                  <a:cubicBezTo>
                    <a:pt x="1098" y="326"/>
                    <a:pt x="1109" y="314"/>
                    <a:pt x="1110" y="298"/>
                  </a:cubicBezTo>
                  <a:cubicBezTo>
                    <a:pt x="1110" y="296"/>
                    <a:pt x="1110" y="294"/>
                    <a:pt x="1110" y="292"/>
                  </a:cubicBezTo>
                  <a:cubicBezTo>
                    <a:pt x="1110" y="291"/>
                    <a:pt x="1110" y="291"/>
                    <a:pt x="1110" y="291"/>
                  </a:cubicBezTo>
                  <a:cubicBezTo>
                    <a:pt x="1110" y="206"/>
                    <a:pt x="1110" y="122"/>
                    <a:pt x="1110" y="37"/>
                  </a:cubicBezTo>
                  <a:cubicBezTo>
                    <a:pt x="1110" y="36"/>
                    <a:pt x="1110" y="36"/>
                    <a:pt x="1110" y="36"/>
                  </a:cubicBezTo>
                  <a:cubicBezTo>
                    <a:pt x="1110" y="35"/>
                    <a:pt x="1110" y="33"/>
                    <a:pt x="1110" y="32"/>
                  </a:cubicBezTo>
                  <a:cubicBezTo>
                    <a:pt x="1109" y="13"/>
                    <a:pt x="1097" y="1"/>
                    <a:pt x="1078" y="0"/>
                  </a:cubicBezTo>
                  <a:cubicBezTo>
                    <a:pt x="1076" y="0"/>
                    <a:pt x="1074" y="0"/>
                    <a:pt x="107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6" name="Freeform 55"/>
            <p:cNvSpPr>
              <a:spLocks noEditPoints="1"/>
            </p:cNvSpPr>
            <p:nvPr/>
          </p:nvSpPr>
          <p:spPr bwMode="auto">
            <a:xfrm>
              <a:off x="5494034" y="5534645"/>
              <a:ext cx="1514551" cy="812800"/>
            </a:xfrm>
            <a:custGeom>
              <a:avLst/>
              <a:gdLst>
                <a:gd name="T0" fmla="*/ 2351 w 3992"/>
                <a:gd name="T1" fmla="*/ 1823 h 2141"/>
                <a:gd name="T2" fmla="*/ 0 w 3992"/>
                <a:gd name="T3" fmla="*/ 903 h 2141"/>
                <a:gd name="T4" fmla="*/ 2348 w 3992"/>
                <a:gd name="T5" fmla="*/ 768 h 2141"/>
                <a:gd name="T6" fmla="*/ 1995 w 3992"/>
                <a:gd name="T7" fmla="*/ 384 h 2141"/>
                <a:gd name="T8" fmla="*/ 2336 w 3992"/>
                <a:gd name="T9" fmla="*/ 696 h 2141"/>
                <a:gd name="T10" fmla="*/ 3131 w 3992"/>
                <a:gd name="T11" fmla="*/ 1440 h 2141"/>
                <a:gd name="T12" fmla="*/ 3187 w 3992"/>
                <a:gd name="T13" fmla="*/ 416 h 2141"/>
                <a:gd name="T14" fmla="*/ 1664 w 3992"/>
                <a:gd name="T15" fmla="*/ 0 h 2141"/>
                <a:gd name="T16" fmla="*/ 3184 w 3992"/>
                <a:gd name="T17" fmla="*/ 315 h 2141"/>
                <a:gd name="T18" fmla="*/ 3961 w 3992"/>
                <a:gd name="T19" fmla="*/ 1055 h 2141"/>
                <a:gd name="T20" fmla="*/ 539 w 3992"/>
                <a:gd name="T21" fmla="*/ 1903 h 2141"/>
                <a:gd name="T22" fmla="*/ 497 w 3992"/>
                <a:gd name="T23" fmla="*/ 2138 h 2141"/>
                <a:gd name="T24" fmla="*/ 3070 w 3992"/>
                <a:gd name="T25" fmla="*/ 1518 h 2141"/>
                <a:gd name="T26" fmla="*/ 3026 w 3992"/>
                <a:gd name="T27" fmla="*/ 1754 h 2141"/>
                <a:gd name="T28" fmla="*/ 1741 w 3992"/>
                <a:gd name="T29" fmla="*/ 1862 h 2141"/>
                <a:gd name="T30" fmla="*/ 1801 w 3992"/>
                <a:gd name="T31" fmla="*/ 2101 h 2141"/>
                <a:gd name="T32" fmla="*/ 2227 w 3992"/>
                <a:gd name="T33" fmla="*/ 1862 h 2141"/>
                <a:gd name="T34" fmla="*/ 2220 w 3992"/>
                <a:gd name="T35" fmla="*/ 2138 h 2141"/>
                <a:gd name="T36" fmla="*/ 3679 w 3992"/>
                <a:gd name="T37" fmla="*/ 1094 h 2141"/>
                <a:gd name="T38" fmla="*/ 3676 w 3992"/>
                <a:gd name="T39" fmla="*/ 1370 h 2141"/>
                <a:gd name="T40" fmla="*/ 2880 w 3992"/>
                <a:gd name="T41" fmla="*/ 1479 h 2141"/>
                <a:gd name="T42" fmla="*/ 2911 w 3992"/>
                <a:gd name="T43" fmla="*/ 1716 h 2141"/>
                <a:gd name="T44" fmla="*/ 907 w 3992"/>
                <a:gd name="T45" fmla="*/ 1902 h 2141"/>
                <a:gd name="T46" fmla="*/ 1010 w 3992"/>
                <a:gd name="T47" fmla="*/ 2100 h 2141"/>
                <a:gd name="T48" fmla="*/ 1424 w 3992"/>
                <a:gd name="T49" fmla="*/ 1862 h 2141"/>
                <a:gd name="T50" fmla="*/ 1488 w 3992"/>
                <a:gd name="T51" fmla="*/ 2096 h 2141"/>
                <a:gd name="T52" fmla="*/ 2049 w 3992"/>
                <a:gd name="T53" fmla="*/ 1862 h 2141"/>
                <a:gd name="T54" fmla="*/ 2107 w 3992"/>
                <a:gd name="T55" fmla="*/ 2001 h 2141"/>
                <a:gd name="T56" fmla="*/ 3306 w 3992"/>
                <a:gd name="T57" fmla="*/ 1232 h 2141"/>
                <a:gd name="T58" fmla="*/ 3409 w 3992"/>
                <a:gd name="T59" fmla="*/ 1130 h 2141"/>
                <a:gd name="T60" fmla="*/ 3816 w 3992"/>
                <a:gd name="T61" fmla="*/ 1094 h 2141"/>
                <a:gd name="T62" fmla="*/ 3874 w 3992"/>
                <a:gd name="T63" fmla="*/ 1327 h 2141"/>
                <a:gd name="T64" fmla="*/ 2502 w 3992"/>
                <a:gd name="T65" fmla="*/ 1519 h 2141"/>
                <a:gd name="T66" fmla="*/ 2605 w 3992"/>
                <a:gd name="T67" fmla="*/ 1719 h 2141"/>
                <a:gd name="T68" fmla="*/ 748 w 3992"/>
                <a:gd name="T69" fmla="*/ 1903 h 2141"/>
                <a:gd name="T70" fmla="*/ 851 w 3992"/>
                <a:gd name="T71" fmla="*/ 2101 h 2141"/>
                <a:gd name="T72" fmla="*/ 591 w 3992"/>
                <a:gd name="T73" fmla="*/ 1903 h 2141"/>
                <a:gd name="T74" fmla="*/ 694 w 3992"/>
                <a:gd name="T75" fmla="*/ 2097 h 2141"/>
                <a:gd name="T76" fmla="*/ 3463 w 3992"/>
                <a:gd name="T77" fmla="*/ 1137 h 2141"/>
                <a:gd name="T78" fmla="*/ 3567 w 3992"/>
                <a:gd name="T79" fmla="*/ 1133 h 2141"/>
                <a:gd name="T80" fmla="*/ 2659 w 3992"/>
                <a:gd name="T81" fmla="*/ 1523 h 2141"/>
                <a:gd name="T82" fmla="*/ 2763 w 3992"/>
                <a:gd name="T83" fmla="*/ 1617 h 2141"/>
                <a:gd name="T84" fmla="*/ 119 w 3992"/>
                <a:gd name="T85" fmla="*/ 1907 h 2141"/>
                <a:gd name="T86" fmla="*/ 223 w 3992"/>
                <a:gd name="T87" fmla="*/ 2001 h 2141"/>
                <a:gd name="T88" fmla="*/ 1114 w 3992"/>
                <a:gd name="T89" fmla="*/ 1862 h 2141"/>
                <a:gd name="T90" fmla="*/ 1172 w 3992"/>
                <a:gd name="T91" fmla="*/ 2097 h 2141"/>
                <a:gd name="T92" fmla="*/ 1589 w 3992"/>
                <a:gd name="T93" fmla="*/ 1862 h 2141"/>
                <a:gd name="T94" fmla="*/ 1643 w 3992"/>
                <a:gd name="T95" fmla="*/ 2099 h 2141"/>
                <a:gd name="T96" fmla="*/ 1905 w 3992"/>
                <a:gd name="T97" fmla="*/ 1862 h 2141"/>
                <a:gd name="T98" fmla="*/ 1959 w 3992"/>
                <a:gd name="T99" fmla="*/ 2095 h 2141"/>
                <a:gd name="T100" fmla="*/ 1227 w 3992"/>
                <a:gd name="T101" fmla="*/ 1904 h 2141"/>
                <a:gd name="T102" fmla="*/ 1330 w 3992"/>
                <a:gd name="T103" fmla="*/ 1900 h 2141"/>
                <a:gd name="T104" fmla="*/ 278 w 3992"/>
                <a:gd name="T105" fmla="*/ 1907 h 2141"/>
                <a:gd name="T106" fmla="*/ 380 w 3992"/>
                <a:gd name="T107" fmla="*/ 1899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92" h="2141">
                  <a:moveTo>
                    <a:pt x="2384" y="803"/>
                  </a:moveTo>
                  <a:cubicBezTo>
                    <a:pt x="2384" y="807"/>
                    <a:pt x="2384" y="811"/>
                    <a:pt x="2384" y="815"/>
                  </a:cubicBezTo>
                  <a:cubicBezTo>
                    <a:pt x="2384" y="1135"/>
                    <a:pt x="2384" y="1455"/>
                    <a:pt x="2384" y="1775"/>
                  </a:cubicBezTo>
                  <a:cubicBezTo>
                    <a:pt x="2384" y="1780"/>
                    <a:pt x="2384" y="1784"/>
                    <a:pt x="2384" y="1789"/>
                  </a:cubicBezTo>
                  <a:cubicBezTo>
                    <a:pt x="2382" y="1809"/>
                    <a:pt x="2372" y="1821"/>
                    <a:pt x="2351" y="1823"/>
                  </a:cubicBezTo>
                  <a:cubicBezTo>
                    <a:pt x="2341" y="1824"/>
                    <a:pt x="2330" y="1824"/>
                    <a:pt x="2319" y="1824"/>
                  </a:cubicBezTo>
                  <a:cubicBezTo>
                    <a:pt x="1567" y="1824"/>
                    <a:pt x="816" y="1824"/>
                    <a:pt x="64" y="1824"/>
                  </a:cubicBezTo>
                  <a:cubicBezTo>
                    <a:pt x="62" y="1824"/>
                    <a:pt x="61" y="1824"/>
                    <a:pt x="60" y="1824"/>
                  </a:cubicBezTo>
                  <a:cubicBezTo>
                    <a:pt x="8" y="1824"/>
                    <a:pt x="0" y="1816"/>
                    <a:pt x="0" y="1765"/>
                  </a:cubicBezTo>
                  <a:cubicBezTo>
                    <a:pt x="0" y="1478"/>
                    <a:pt x="0" y="1191"/>
                    <a:pt x="0" y="903"/>
                  </a:cubicBezTo>
                  <a:cubicBezTo>
                    <a:pt x="0" y="877"/>
                    <a:pt x="0" y="851"/>
                    <a:pt x="0" y="825"/>
                  </a:cubicBezTo>
                  <a:cubicBezTo>
                    <a:pt x="0" y="776"/>
                    <a:pt x="8" y="768"/>
                    <a:pt x="56" y="768"/>
                  </a:cubicBezTo>
                  <a:cubicBezTo>
                    <a:pt x="435" y="768"/>
                    <a:pt x="814" y="768"/>
                    <a:pt x="1192" y="768"/>
                  </a:cubicBezTo>
                  <a:cubicBezTo>
                    <a:pt x="1568" y="768"/>
                    <a:pt x="1944" y="768"/>
                    <a:pt x="2320" y="768"/>
                  </a:cubicBezTo>
                  <a:cubicBezTo>
                    <a:pt x="2330" y="768"/>
                    <a:pt x="2339" y="768"/>
                    <a:pt x="2348" y="768"/>
                  </a:cubicBezTo>
                  <a:cubicBezTo>
                    <a:pt x="2371" y="770"/>
                    <a:pt x="2382" y="780"/>
                    <a:pt x="2384" y="803"/>
                  </a:cubicBezTo>
                  <a:close/>
                  <a:moveTo>
                    <a:pt x="3187" y="416"/>
                  </a:moveTo>
                  <a:cubicBezTo>
                    <a:pt x="3186" y="397"/>
                    <a:pt x="3175" y="386"/>
                    <a:pt x="3157" y="385"/>
                  </a:cubicBezTo>
                  <a:cubicBezTo>
                    <a:pt x="3148" y="384"/>
                    <a:pt x="3138" y="384"/>
                    <a:pt x="3129" y="384"/>
                  </a:cubicBezTo>
                  <a:cubicBezTo>
                    <a:pt x="2751" y="384"/>
                    <a:pt x="2373" y="384"/>
                    <a:pt x="1995" y="384"/>
                  </a:cubicBezTo>
                  <a:cubicBezTo>
                    <a:pt x="1614" y="384"/>
                    <a:pt x="1234" y="384"/>
                    <a:pt x="853" y="384"/>
                  </a:cubicBezTo>
                  <a:cubicBezTo>
                    <a:pt x="815" y="384"/>
                    <a:pt x="804" y="394"/>
                    <a:pt x="804" y="433"/>
                  </a:cubicBezTo>
                  <a:cubicBezTo>
                    <a:pt x="804" y="507"/>
                    <a:pt x="804" y="581"/>
                    <a:pt x="804" y="655"/>
                  </a:cubicBezTo>
                  <a:cubicBezTo>
                    <a:pt x="804" y="696"/>
                    <a:pt x="804" y="696"/>
                    <a:pt x="846" y="696"/>
                  </a:cubicBezTo>
                  <a:cubicBezTo>
                    <a:pt x="1342" y="696"/>
                    <a:pt x="1839" y="696"/>
                    <a:pt x="2336" y="696"/>
                  </a:cubicBezTo>
                  <a:cubicBezTo>
                    <a:pt x="2350" y="696"/>
                    <a:pt x="2365" y="695"/>
                    <a:pt x="2379" y="699"/>
                  </a:cubicBezTo>
                  <a:cubicBezTo>
                    <a:pt x="2427" y="713"/>
                    <a:pt x="2456" y="753"/>
                    <a:pt x="2456" y="806"/>
                  </a:cubicBezTo>
                  <a:cubicBezTo>
                    <a:pt x="2456" y="1005"/>
                    <a:pt x="2456" y="1205"/>
                    <a:pt x="2456" y="1404"/>
                  </a:cubicBezTo>
                  <a:cubicBezTo>
                    <a:pt x="2456" y="1440"/>
                    <a:pt x="2456" y="1440"/>
                    <a:pt x="2491" y="1440"/>
                  </a:cubicBezTo>
                  <a:cubicBezTo>
                    <a:pt x="2704" y="1440"/>
                    <a:pt x="2918" y="1440"/>
                    <a:pt x="3131" y="1440"/>
                  </a:cubicBezTo>
                  <a:cubicBezTo>
                    <a:pt x="3140" y="1440"/>
                    <a:pt x="3150" y="1440"/>
                    <a:pt x="3159" y="1439"/>
                  </a:cubicBezTo>
                  <a:cubicBezTo>
                    <a:pt x="3176" y="1436"/>
                    <a:pt x="3186" y="1425"/>
                    <a:pt x="3187" y="1408"/>
                  </a:cubicBezTo>
                  <a:cubicBezTo>
                    <a:pt x="3188" y="1400"/>
                    <a:pt x="3188" y="1393"/>
                    <a:pt x="3188" y="1386"/>
                  </a:cubicBezTo>
                  <a:cubicBezTo>
                    <a:pt x="3188" y="1070"/>
                    <a:pt x="3188" y="754"/>
                    <a:pt x="3188" y="438"/>
                  </a:cubicBezTo>
                  <a:cubicBezTo>
                    <a:pt x="3188" y="430"/>
                    <a:pt x="3188" y="423"/>
                    <a:pt x="3187" y="416"/>
                  </a:cubicBezTo>
                  <a:close/>
                  <a:moveTo>
                    <a:pt x="3992" y="35"/>
                  </a:moveTo>
                  <a:cubicBezTo>
                    <a:pt x="3990" y="13"/>
                    <a:pt x="3979" y="2"/>
                    <a:pt x="3956" y="0"/>
                  </a:cubicBezTo>
                  <a:cubicBezTo>
                    <a:pt x="3947" y="0"/>
                    <a:pt x="3938" y="0"/>
                    <a:pt x="3928" y="0"/>
                  </a:cubicBezTo>
                  <a:cubicBezTo>
                    <a:pt x="3552" y="0"/>
                    <a:pt x="3176" y="0"/>
                    <a:pt x="2800" y="0"/>
                  </a:cubicBezTo>
                  <a:cubicBezTo>
                    <a:pt x="2422" y="0"/>
                    <a:pt x="2043" y="0"/>
                    <a:pt x="1664" y="0"/>
                  </a:cubicBezTo>
                  <a:cubicBezTo>
                    <a:pt x="1616" y="0"/>
                    <a:pt x="1608" y="8"/>
                    <a:pt x="1608" y="57"/>
                  </a:cubicBezTo>
                  <a:cubicBezTo>
                    <a:pt x="1608" y="128"/>
                    <a:pt x="1608" y="199"/>
                    <a:pt x="1608" y="269"/>
                  </a:cubicBezTo>
                  <a:cubicBezTo>
                    <a:pt x="1608" y="312"/>
                    <a:pt x="1608" y="312"/>
                    <a:pt x="1650" y="312"/>
                  </a:cubicBezTo>
                  <a:cubicBezTo>
                    <a:pt x="2146" y="312"/>
                    <a:pt x="2642" y="312"/>
                    <a:pt x="3138" y="312"/>
                  </a:cubicBezTo>
                  <a:cubicBezTo>
                    <a:pt x="3153" y="312"/>
                    <a:pt x="3169" y="311"/>
                    <a:pt x="3184" y="315"/>
                  </a:cubicBezTo>
                  <a:cubicBezTo>
                    <a:pt x="3231" y="329"/>
                    <a:pt x="3260" y="368"/>
                    <a:pt x="3260" y="420"/>
                  </a:cubicBezTo>
                  <a:cubicBezTo>
                    <a:pt x="3260" y="621"/>
                    <a:pt x="3260" y="822"/>
                    <a:pt x="3260" y="1022"/>
                  </a:cubicBezTo>
                  <a:cubicBezTo>
                    <a:pt x="3260" y="1056"/>
                    <a:pt x="3260" y="1056"/>
                    <a:pt x="3293" y="1056"/>
                  </a:cubicBezTo>
                  <a:cubicBezTo>
                    <a:pt x="3508" y="1056"/>
                    <a:pt x="3723" y="1056"/>
                    <a:pt x="3937" y="1056"/>
                  </a:cubicBezTo>
                  <a:cubicBezTo>
                    <a:pt x="3945" y="1056"/>
                    <a:pt x="3953" y="1056"/>
                    <a:pt x="3961" y="1055"/>
                  </a:cubicBezTo>
                  <a:cubicBezTo>
                    <a:pt x="3979" y="1052"/>
                    <a:pt x="3990" y="1042"/>
                    <a:pt x="3991" y="1023"/>
                  </a:cubicBezTo>
                  <a:cubicBezTo>
                    <a:pt x="3992" y="1017"/>
                    <a:pt x="3992" y="1011"/>
                    <a:pt x="3992" y="1005"/>
                  </a:cubicBezTo>
                  <a:cubicBezTo>
                    <a:pt x="3992" y="686"/>
                    <a:pt x="3992" y="368"/>
                    <a:pt x="3992" y="49"/>
                  </a:cubicBezTo>
                  <a:cubicBezTo>
                    <a:pt x="3992" y="44"/>
                    <a:pt x="3992" y="40"/>
                    <a:pt x="3992" y="35"/>
                  </a:cubicBezTo>
                  <a:close/>
                  <a:moveTo>
                    <a:pt x="539" y="1903"/>
                  </a:moveTo>
                  <a:cubicBezTo>
                    <a:pt x="539" y="1891"/>
                    <a:pt x="537" y="1879"/>
                    <a:pt x="527" y="1872"/>
                  </a:cubicBezTo>
                  <a:cubicBezTo>
                    <a:pt x="504" y="1856"/>
                    <a:pt x="478" y="1859"/>
                    <a:pt x="454" y="1867"/>
                  </a:cubicBezTo>
                  <a:cubicBezTo>
                    <a:pt x="434" y="1873"/>
                    <a:pt x="432" y="1892"/>
                    <a:pt x="432" y="1911"/>
                  </a:cubicBezTo>
                  <a:cubicBezTo>
                    <a:pt x="432" y="1966"/>
                    <a:pt x="432" y="2020"/>
                    <a:pt x="432" y="2075"/>
                  </a:cubicBezTo>
                  <a:cubicBezTo>
                    <a:pt x="432" y="2132"/>
                    <a:pt x="440" y="2139"/>
                    <a:pt x="497" y="2138"/>
                  </a:cubicBezTo>
                  <a:cubicBezTo>
                    <a:pt x="526" y="2137"/>
                    <a:pt x="538" y="2126"/>
                    <a:pt x="539" y="2097"/>
                  </a:cubicBezTo>
                  <a:cubicBezTo>
                    <a:pt x="539" y="2065"/>
                    <a:pt x="539" y="2033"/>
                    <a:pt x="539" y="2001"/>
                  </a:cubicBezTo>
                  <a:cubicBezTo>
                    <a:pt x="539" y="1968"/>
                    <a:pt x="539" y="1935"/>
                    <a:pt x="539" y="1903"/>
                  </a:cubicBezTo>
                  <a:close/>
                  <a:moveTo>
                    <a:pt x="3070" y="1616"/>
                  </a:moveTo>
                  <a:cubicBezTo>
                    <a:pt x="3070" y="1583"/>
                    <a:pt x="3070" y="1551"/>
                    <a:pt x="3070" y="1518"/>
                  </a:cubicBezTo>
                  <a:cubicBezTo>
                    <a:pt x="3069" y="1492"/>
                    <a:pt x="3057" y="1480"/>
                    <a:pt x="3032" y="1478"/>
                  </a:cubicBezTo>
                  <a:cubicBezTo>
                    <a:pt x="3025" y="1478"/>
                    <a:pt x="3018" y="1478"/>
                    <a:pt x="3012" y="1478"/>
                  </a:cubicBezTo>
                  <a:cubicBezTo>
                    <a:pt x="2977" y="1479"/>
                    <a:pt x="2966" y="1489"/>
                    <a:pt x="2966" y="1524"/>
                  </a:cubicBezTo>
                  <a:cubicBezTo>
                    <a:pt x="2966" y="1581"/>
                    <a:pt x="2966" y="1638"/>
                    <a:pt x="2966" y="1696"/>
                  </a:cubicBezTo>
                  <a:cubicBezTo>
                    <a:pt x="2966" y="1749"/>
                    <a:pt x="2972" y="1755"/>
                    <a:pt x="3026" y="1754"/>
                  </a:cubicBezTo>
                  <a:cubicBezTo>
                    <a:pt x="3058" y="1753"/>
                    <a:pt x="3069" y="1742"/>
                    <a:pt x="3070" y="1710"/>
                  </a:cubicBezTo>
                  <a:cubicBezTo>
                    <a:pt x="3070" y="1679"/>
                    <a:pt x="3070" y="1647"/>
                    <a:pt x="3070" y="1616"/>
                  </a:cubicBezTo>
                  <a:cubicBezTo>
                    <a:pt x="3070" y="1616"/>
                    <a:pt x="3070" y="1616"/>
                    <a:pt x="3070" y="1616"/>
                  </a:cubicBezTo>
                  <a:close/>
                  <a:moveTo>
                    <a:pt x="1765" y="1862"/>
                  </a:moveTo>
                  <a:cubicBezTo>
                    <a:pt x="1757" y="1862"/>
                    <a:pt x="1749" y="1862"/>
                    <a:pt x="1741" y="1862"/>
                  </a:cubicBezTo>
                  <a:cubicBezTo>
                    <a:pt x="1710" y="1863"/>
                    <a:pt x="1698" y="1874"/>
                    <a:pt x="1698" y="1905"/>
                  </a:cubicBezTo>
                  <a:cubicBezTo>
                    <a:pt x="1698" y="1936"/>
                    <a:pt x="1698" y="1967"/>
                    <a:pt x="1698" y="1999"/>
                  </a:cubicBezTo>
                  <a:cubicBezTo>
                    <a:pt x="1698" y="2024"/>
                    <a:pt x="1698" y="2049"/>
                    <a:pt x="1698" y="2075"/>
                  </a:cubicBezTo>
                  <a:cubicBezTo>
                    <a:pt x="1698" y="2134"/>
                    <a:pt x="1705" y="2140"/>
                    <a:pt x="1764" y="2138"/>
                  </a:cubicBezTo>
                  <a:cubicBezTo>
                    <a:pt x="1788" y="2137"/>
                    <a:pt x="1801" y="2125"/>
                    <a:pt x="1801" y="2101"/>
                  </a:cubicBezTo>
                  <a:cubicBezTo>
                    <a:pt x="1802" y="2033"/>
                    <a:pt x="1802" y="1966"/>
                    <a:pt x="1801" y="1899"/>
                  </a:cubicBezTo>
                  <a:cubicBezTo>
                    <a:pt x="1801" y="1876"/>
                    <a:pt x="1788" y="1864"/>
                    <a:pt x="1765" y="1862"/>
                  </a:cubicBezTo>
                  <a:close/>
                  <a:moveTo>
                    <a:pt x="2266" y="2001"/>
                  </a:moveTo>
                  <a:cubicBezTo>
                    <a:pt x="2266" y="1968"/>
                    <a:pt x="2266" y="1935"/>
                    <a:pt x="2266" y="1903"/>
                  </a:cubicBezTo>
                  <a:cubicBezTo>
                    <a:pt x="2265" y="1876"/>
                    <a:pt x="2253" y="1864"/>
                    <a:pt x="2227" y="1862"/>
                  </a:cubicBezTo>
                  <a:cubicBezTo>
                    <a:pt x="2220" y="1862"/>
                    <a:pt x="2213" y="1862"/>
                    <a:pt x="2207" y="1862"/>
                  </a:cubicBezTo>
                  <a:cubicBezTo>
                    <a:pt x="2173" y="1863"/>
                    <a:pt x="2162" y="1873"/>
                    <a:pt x="2162" y="1907"/>
                  </a:cubicBezTo>
                  <a:cubicBezTo>
                    <a:pt x="2162" y="1967"/>
                    <a:pt x="2162" y="2028"/>
                    <a:pt x="2162" y="2089"/>
                  </a:cubicBezTo>
                  <a:cubicBezTo>
                    <a:pt x="2162" y="2130"/>
                    <a:pt x="2171" y="2138"/>
                    <a:pt x="2212" y="2138"/>
                  </a:cubicBezTo>
                  <a:cubicBezTo>
                    <a:pt x="2214" y="2138"/>
                    <a:pt x="2217" y="2138"/>
                    <a:pt x="2220" y="2138"/>
                  </a:cubicBezTo>
                  <a:cubicBezTo>
                    <a:pt x="2255" y="2138"/>
                    <a:pt x="2266" y="2127"/>
                    <a:pt x="2266" y="2091"/>
                  </a:cubicBezTo>
                  <a:cubicBezTo>
                    <a:pt x="2266" y="2061"/>
                    <a:pt x="2266" y="2031"/>
                    <a:pt x="2266" y="2001"/>
                  </a:cubicBezTo>
                  <a:cubicBezTo>
                    <a:pt x="2266" y="2001"/>
                    <a:pt x="2266" y="2001"/>
                    <a:pt x="2266" y="2001"/>
                  </a:cubicBezTo>
                  <a:close/>
                  <a:moveTo>
                    <a:pt x="3715" y="1133"/>
                  </a:moveTo>
                  <a:cubicBezTo>
                    <a:pt x="3715" y="1108"/>
                    <a:pt x="3703" y="1096"/>
                    <a:pt x="3679" y="1094"/>
                  </a:cubicBezTo>
                  <a:cubicBezTo>
                    <a:pt x="3671" y="1094"/>
                    <a:pt x="3664" y="1094"/>
                    <a:pt x="3657" y="1094"/>
                  </a:cubicBezTo>
                  <a:cubicBezTo>
                    <a:pt x="3624" y="1095"/>
                    <a:pt x="3612" y="1106"/>
                    <a:pt x="3612" y="1139"/>
                  </a:cubicBezTo>
                  <a:cubicBezTo>
                    <a:pt x="3612" y="1198"/>
                    <a:pt x="3612" y="1256"/>
                    <a:pt x="3612" y="1315"/>
                  </a:cubicBezTo>
                  <a:cubicBezTo>
                    <a:pt x="3612" y="1363"/>
                    <a:pt x="3620" y="1370"/>
                    <a:pt x="3668" y="1370"/>
                  </a:cubicBezTo>
                  <a:cubicBezTo>
                    <a:pt x="3671" y="1370"/>
                    <a:pt x="3673" y="1370"/>
                    <a:pt x="3676" y="1370"/>
                  </a:cubicBezTo>
                  <a:cubicBezTo>
                    <a:pt x="3703" y="1369"/>
                    <a:pt x="3715" y="1358"/>
                    <a:pt x="3715" y="1331"/>
                  </a:cubicBezTo>
                  <a:cubicBezTo>
                    <a:pt x="3715" y="1298"/>
                    <a:pt x="3715" y="1265"/>
                    <a:pt x="3715" y="1233"/>
                  </a:cubicBezTo>
                  <a:cubicBezTo>
                    <a:pt x="3715" y="1199"/>
                    <a:pt x="3715" y="1166"/>
                    <a:pt x="3715" y="1133"/>
                  </a:cubicBezTo>
                  <a:close/>
                  <a:moveTo>
                    <a:pt x="2911" y="1514"/>
                  </a:moveTo>
                  <a:cubicBezTo>
                    <a:pt x="2911" y="1494"/>
                    <a:pt x="2900" y="1482"/>
                    <a:pt x="2880" y="1479"/>
                  </a:cubicBezTo>
                  <a:cubicBezTo>
                    <a:pt x="2871" y="1478"/>
                    <a:pt x="2861" y="1478"/>
                    <a:pt x="2852" y="1478"/>
                  </a:cubicBezTo>
                  <a:cubicBezTo>
                    <a:pt x="2820" y="1479"/>
                    <a:pt x="2808" y="1490"/>
                    <a:pt x="2808" y="1522"/>
                  </a:cubicBezTo>
                  <a:cubicBezTo>
                    <a:pt x="2808" y="1579"/>
                    <a:pt x="2808" y="1635"/>
                    <a:pt x="2808" y="1692"/>
                  </a:cubicBezTo>
                  <a:cubicBezTo>
                    <a:pt x="2808" y="1749"/>
                    <a:pt x="2815" y="1756"/>
                    <a:pt x="2873" y="1754"/>
                  </a:cubicBezTo>
                  <a:cubicBezTo>
                    <a:pt x="2899" y="1753"/>
                    <a:pt x="2911" y="1742"/>
                    <a:pt x="2911" y="1716"/>
                  </a:cubicBezTo>
                  <a:cubicBezTo>
                    <a:pt x="2911" y="1682"/>
                    <a:pt x="2911" y="1649"/>
                    <a:pt x="2911" y="1616"/>
                  </a:cubicBezTo>
                  <a:cubicBezTo>
                    <a:pt x="2911" y="1582"/>
                    <a:pt x="2911" y="1548"/>
                    <a:pt x="2911" y="1514"/>
                  </a:cubicBezTo>
                  <a:close/>
                  <a:moveTo>
                    <a:pt x="972" y="1862"/>
                  </a:moveTo>
                  <a:cubicBezTo>
                    <a:pt x="963" y="1862"/>
                    <a:pt x="954" y="1862"/>
                    <a:pt x="944" y="1862"/>
                  </a:cubicBezTo>
                  <a:cubicBezTo>
                    <a:pt x="919" y="1864"/>
                    <a:pt x="907" y="1876"/>
                    <a:pt x="907" y="1902"/>
                  </a:cubicBezTo>
                  <a:cubicBezTo>
                    <a:pt x="907" y="1934"/>
                    <a:pt x="907" y="1967"/>
                    <a:pt x="907" y="2000"/>
                  </a:cubicBezTo>
                  <a:cubicBezTo>
                    <a:pt x="907" y="2026"/>
                    <a:pt x="907" y="2053"/>
                    <a:pt x="907" y="2079"/>
                  </a:cubicBezTo>
                  <a:cubicBezTo>
                    <a:pt x="907" y="2133"/>
                    <a:pt x="913" y="2139"/>
                    <a:pt x="967" y="2138"/>
                  </a:cubicBezTo>
                  <a:cubicBezTo>
                    <a:pt x="968" y="2138"/>
                    <a:pt x="970" y="2138"/>
                    <a:pt x="971" y="2138"/>
                  </a:cubicBezTo>
                  <a:cubicBezTo>
                    <a:pt x="997" y="2137"/>
                    <a:pt x="1009" y="2126"/>
                    <a:pt x="1010" y="2100"/>
                  </a:cubicBezTo>
                  <a:cubicBezTo>
                    <a:pt x="1010" y="2033"/>
                    <a:pt x="1010" y="1967"/>
                    <a:pt x="1010" y="1900"/>
                  </a:cubicBezTo>
                  <a:cubicBezTo>
                    <a:pt x="1009" y="1876"/>
                    <a:pt x="997" y="1864"/>
                    <a:pt x="972" y="1862"/>
                  </a:cubicBezTo>
                  <a:close/>
                  <a:moveTo>
                    <a:pt x="1488" y="1900"/>
                  </a:moveTo>
                  <a:cubicBezTo>
                    <a:pt x="1487" y="1877"/>
                    <a:pt x="1475" y="1865"/>
                    <a:pt x="1452" y="1863"/>
                  </a:cubicBezTo>
                  <a:cubicBezTo>
                    <a:pt x="1443" y="1862"/>
                    <a:pt x="1433" y="1862"/>
                    <a:pt x="1424" y="1862"/>
                  </a:cubicBezTo>
                  <a:cubicBezTo>
                    <a:pt x="1395" y="1864"/>
                    <a:pt x="1383" y="1875"/>
                    <a:pt x="1383" y="1904"/>
                  </a:cubicBezTo>
                  <a:cubicBezTo>
                    <a:pt x="1383" y="1967"/>
                    <a:pt x="1383" y="2030"/>
                    <a:pt x="1383" y="2092"/>
                  </a:cubicBezTo>
                  <a:cubicBezTo>
                    <a:pt x="1383" y="2127"/>
                    <a:pt x="1393" y="2138"/>
                    <a:pt x="1428" y="2138"/>
                  </a:cubicBezTo>
                  <a:cubicBezTo>
                    <a:pt x="1434" y="2138"/>
                    <a:pt x="1440" y="2138"/>
                    <a:pt x="1446" y="2138"/>
                  </a:cubicBezTo>
                  <a:cubicBezTo>
                    <a:pt x="1476" y="2137"/>
                    <a:pt x="1487" y="2126"/>
                    <a:pt x="1488" y="2096"/>
                  </a:cubicBezTo>
                  <a:cubicBezTo>
                    <a:pt x="1488" y="2064"/>
                    <a:pt x="1488" y="2032"/>
                    <a:pt x="1488" y="2000"/>
                  </a:cubicBezTo>
                  <a:cubicBezTo>
                    <a:pt x="1488" y="1967"/>
                    <a:pt x="1488" y="1934"/>
                    <a:pt x="1488" y="1900"/>
                  </a:cubicBezTo>
                  <a:close/>
                  <a:moveTo>
                    <a:pt x="2107" y="1899"/>
                  </a:moveTo>
                  <a:cubicBezTo>
                    <a:pt x="2107" y="1877"/>
                    <a:pt x="2095" y="1865"/>
                    <a:pt x="2075" y="1863"/>
                  </a:cubicBezTo>
                  <a:cubicBezTo>
                    <a:pt x="2066" y="1862"/>
                    <a:pt x="2057" y="1862"/>
                    <a:pt x="2049" y="1862"/>
                  </a:cubicBezTo>
                  <a:cubicBezTo>
                    <a:pt x="2016" y="1863"/>
                    <a:pt x="2004" y="1874"/>
                    <a:pt x="2004" y="1907"/>
                  </a:cubicBezTo>
                  <a:cubicBezTo>
                    <a:pt x="2004" y="1963"/>
                    <a:pt x="2004" y="2019"/>
                    <a:pt x="2004" y="2075"/>
                  </a:cubicBezTo>
                  <a:cubicBezTo>
                    <a:pt x="2004" y="2133"/>
                    <a:pt x="2011" y="2140"/>
                    <a:pt x="2068" y="2138"/>
                  </a:cubicBezTo>
                  <a:cubicBezTo>
                    <a:pt x="2095" y="2137"/>
                    <a:pt x="2107" y="2126"/>
                    <a:pt x="2107" y="2098"/>
                  </a:cubicBezTo>
                  <a:cubicBezTo>
                    <a:pt x="2107" y="2066"/>
                    <a:pt x="2107" y="2033"/>
                    <a:pt x="2107" y="2001"/>
                  </a:cubicBezTo>
                  <a:cubicBezTo>
                    <a:pt x="2107" y="1967"/>
                    <a:pt x="2107" y="1933"/>
                    <a:pt x="2107" y="1899"/>
                  </a:cubicBezTo>
                  <a:close/>
                  <a:moveTo>
                    <a:pt x="3374" y="1095"/>
                  </a:moveTo>
                  <a:cubicBezTo>
                    <a:pt x="3365" y="1094"/>
                    <a:pt x="3356" y="1094"/>
                    <a:pt x="3348" y="1094"/>
                  </a:cubicBezTo>
                  <a:cubicBezTo>
                    <a:pt x="3318" y="1095"/>
                    <a:pt x="3307" y="1107"/>
                    <a:pt x="3306" y="1136"/>
                  </a:cubicBezTo>
                  <a:cubicBezTo>
                    <a:pt x="3306" y="1168"/>
                    <a:pt x="3306" y="1200"/>
                    <a:pt x="3306" y="1232"/>
                  </a:cubicBezTo>
                  <a:cubicBezTo>
                    <a:pt x="3306" y="1232"/>
                    <a:pt x="3306" y="1232"/>
                    <a:pt x="3306" y="1232"/>
                  </a:cubicBezTo>
                  <a:cubicBezTo>
                    <a:pt x="3306" y="1257"/>
                    <a:pt x="3306" y="1283"/>
                    <a:pt x="3306" y="1308"/>
                  </a:cubicBezTo>
                  <a:cubicBezTo>
                    <a:pt x="3306" y="1366"/>
                    <a:pt x="3313" y="1372"/>
                    <a:pt x="3371" y="1370"/>
                  </a:cubicBezTo>
                  <a:cubicBezTo>
                    <a:pt x="3396" y="1369"/>
                    <a:pt x="3409" y="1358"/>
                    <a:pt x="3409" y="1334"/>
                  </a:cubicBezTo>
                  <a:cubicBezTo>
                    <a:pt x="3410" y="1266"/>
                    <a:pt x="3410" y="1198"/>
                    <a:pt x="3409" y="1130"/>
                  </a:cubicBezTo>
                  <a:cubicBezTo>
                    <a:pt x="3409" y="1108"/>
                    <a:pt x="3396" y="1096"/>
                    <a:pt x="3374" y="1095"/>
                  </a:cubicBezTo>
                  <a:close/>
                  <a:moveTo>
                    <a:pt x="3874" y="1233"/>
                  </a:moveTo>
                  <a:cubicBezTo>
                    <a:pt x="3874" y="1200"/>
                    <a:pt x="3874" y="1167"/>
                    <a:pt x="3874" y="1135"/>
                  </a:cubicBezTo>
                  <a:cubicBezTo>
                    <a:pt x="3873" y="1108"/>
                    <a:pt x="3861" y="1096"/>
                    <a:pt x="3834" y="1094"/>
                  </a:cubicBezTo>
                  <a:cubicBezTo>
                    <a:pt x="3828" y="1094"/>
                    <a:pt x="3822" y="1094"/>
                    <a:pt x="3816" y="1094"/>
                  </a:cubicBezTo>
                  <a:cubicBezTo>
                    <a:pt x="3781" y="1095"/>
                    <a:pt x="3770" y="1105"/>
                    <a:pt x="3770" y="1141"/>
                  </a:cubicBezTo>
                  <a:cubicBezTo>
                    <a:pt x="3770" y="1200"/>
                    <a:pt x="3770" y="1260"/>
                    <a:pt x="3770" y="1319"/>
                  </a:cubicBezTo>
                  <a:cubicBezTo>
                    <a:pt x="3770" y="1362"/>
                    <a:pt x="3778" y="1370"/>
                    <a:pt x="3822" y="1370"/>
                  </a:cubicBezTo>
                  <a:cubicBezTo>
                    <a:pt x="3824" y="1370"/>
                    <a:pt x="3827" y="1370"/>
                    <a:pt x="3830" y="1370"/>
                  </a:cubicBezTo>
                  <a:cubicBezTo>
                    <a:pt x="3861" y="1369"/>
                    <a:pt x="3873" y="1358"/>
                    <a:pt x="3874" y="1327"/>
                  </a:cubicBezTo>
                  <a:cubicBezTo>
                    <a:pt x="3874" y="1295"/>
                    <a:pt x="3874" y="1264"/>
                    <a:pt x="3874" y="1233"/>
                  </a:cubicBezTo>
                  <a:cubicBezTo>
                    <a:pt x="3874" y="1233"/>
                    <a:pt x="3874" y="1233"/>
                    <a:pt x="3874" y="1233"/>
                  </a:cubicBezTo>
                  <a:close/>
                  <a:moveTo>
                    <a:pt x="2570" y="1479"/>
                  </a:moveTo>
                  <a:cubicBezTo>
                    <a:pt x="2561" y="1478"/>
                    <a:pt x="2552" y="1478"/>
                    <a:pt x="2543" y="1478"/>
                  </a:cubicBezTo>
                  <a:cubicBezTo>
                    <a:pt x="2514" y="1479"/>
                    <a:pt x="2503" y="1491"/>
                    <a:pt x="2502" y="1519"/>
                  </a:cubicBezTo>
                  <a:cubicBezTo>
                    <a:pt x="2502" y="1551"/>
                    <a:pt x="2502" y="1583"/>
                    <a:pt x="2502" y="1615"/>
                  </a:cubicBezTo>
                  <a:cubicBezTo>
                    <a:pt x="2502" y="1615"/>
                    <a:pt x="2502" y="1615"/>
                    <a:pt x="2502" y="1615"/>
                  </a:cubicBezTo>
                  <a:cubicBezTo>
                    <a:pt x="2502" y="1640"/>
                    <a:pt x="2502" y="1666"/>
                    <a:pt x="2502" y="1691"/>
                  </a:cubicBezTo>
                  <a:cubicBezTo>
                    <a:pt x="2502" y="1750"/>
                    <a:pt x="2509" y="1756"/>
                    <a:pt x="2568" y="1754"/>
                  </a:cubicBezTo>
                  <a:cubicBezTo>
                    <a:pt x="2591" y="1753"/>
                    <a:pt x="2605" y="1742"/>
                    <a:pt x="2605" y="1719"/>
                  </a:cubicBezTo>
                  <a:cubicBezTo>
                    <a:pt x="2606" y="1650"/>
                    <a:pt x="2606" y="1581"/>
                    <a:pt x="2605" y="1513"/>
                  </a:cubicBezTo>
                  <a:cubicBezTo>
                    <a:pt x="2605" y="1492"/>
                    <a:pt x="2591" y="1480"/>
                    <a:pt x="2570" y="1479"/>
                  </a:cubicBezTo>
                  <a:close/>
                  <a:moveTo>
                    <a:pt x="817" y="1863"/>
                  </a:moveTo>
                  <a:cubicBezTo>
                    <a:pt x="808" y="1862"/>
                    <a:pt x="798" y="1862"/>
                    <a:pt x="789" y="1862"/>
                  </a:cubicBezTo>
                  <a:cubicBezTo>
                    <a:pt x="761" y="1863"/>
                    <a:pt x="749" y="1875"/>
                    <a:pt x="748" y="1903"/>
                  </a:cubicBezTo>
                  <a:cubicBezTo>
                    <a:pt x="748" y="1935"/>
                    <a:pt x="748" y="1967"/>
                    <a:pt x="748" y="1999"/>
                  </a:cubicBezTo>
                  <a:cubicBezTo>
                    <a:pt x="748" y="1999"/>
                    <a:pt x="748" y="1999"/>
                    <a:pt x="748" y="1999"/>
                  </a:cubicBezTo>
                  <a:cubicBezTo>
                    <a:pt x="748" y="2024"/>
                    <a:pt x="748" y="2050"/>
                    <a:pt x="748" y="2075"/>
                  </a:cubicBezTo>
                  <a:cubicBezTo>
                    <a:pt x="748" y="2133"/>
                    <a:pt x="756" y="2140"/>
                    <a:pt x="814" y="2138"/>
                  </a:cubicBezTo>
                  <a:cubicBezTo>
                    <a:pt x="839" y="2137"/>
                    <a:pt x="851" y="2126"/>
                    <a:pt x="851" y="2101"/>
                  </a:cubicBezTo>
                  <a:cubicBezTo>
                    <a:pt x="852" y="2033"/>
                    <a:pt x="852" y="1966"/>
                    <a:pt x="851" y="1899"/>
                  </a:cubicBezTo>
                  <a:cubicBezTo>
                    <a:pt x="851" y="1876"/>
                    <a:pt x="839" y="1865"/>
                    <a:pt x="817" y="1863"/>
                  </a:cubicBezTo>
                  <a:close/>
                  <a:moveTo>
                    <a:pt x="652" y="1862"/>
                  </a:moveTo>
                  <a:cubicBezTo>
                    <a:pt x="644" y="1862"/>
                    <a:pt x="637" y="1862"/>
                    <a:pt x="630" y="1862"/>
                  </a:cubicBezTo>
                  <a:cubicBezTo>
                    <a:pt x="603" y="1864"/>
                    <a:pt x="591" y="1876"/>
                    <a:pt x="591" y="1903"/>
                  </a:cubicBezTo>
                  <a:cubicBezTo>
                    <a:pt x="591" y="1935"/>
                    <a:pt x="591" y="1967"/>
                    <a:pt x="591" y="1999"/>
                  </a:cubicBezTo>
                  <a:cubicBezTo>
                    <a:pt x="591" y="2032"/>
                    <a:pt x="591" y="2066"/>
                    <a:pt x="591" y="2099"/>
                  </a:cubicBezTo>
                  <a:cubicBezTo>
                    <a:pt x="591" y="2125"/>
                    <a:pt x="603" y="2137"/>
                    <a:pt x="629" y="2138"/>
                  </a:cubicBezTo>
                  <a:cubicBezTo>
                    <a:pt x="637" y="2138"/>
                    <a:pt x="645" y="2138"/>
                    <a:pt x="653" y="2138"/>
                  </a:cubicBezTo>
                  <a:cubicBezTo>
                    <a:pt x="683" y="2137"/>
                    <a:pt x="694" y="2126"/>
                    <a:pt x="694" y="2097"/>
                  </a:cubicBezTo>
                  <a:cubicBezTo>
                    <a:pt x="695" y="2033"/>
                    <a:pt x="695" y="1969"/>
                    <a:pt x="695" y="1905"/>
                  </a:cubicBezTo>
                  <a:cubicBezTo>
                    <a:pt x="694" y="1874"/>
                    <a:pt x="682" y="1863"/>
                    <a:pt x="652" y="1862"/>
                  </a:cubicBezTo>
                  <a:close/>
                  <a:moveTo>
                    <a:pt x="3530" y="1094"/>
                  </a:moveTo>
                  <a:cubicBezTo>
                    <a:pt x="3522" y="1094"/>
                    <a:pt x="3514" y="1094"/>
                    <a:pt x="3506" y="1094"/>
                  </a:cubicBezTo>
                  <a:cubicBezTo>
                    <a:pt x="3476" y="1095"/>
                    <a:pt x="3464" y="1107"/>
                    <a:pt x="3463" y="1137"/>
                  </a:cubicBezTo>
                  <a:cubicBezTo>
                    <a:pt x="3463" y="1168"/>
                    <a:pt x="3463" y="1200"/>
                    <a:pt x="3463" y="1231"/>
                  </a:cubicBezTo>
                  <a:cubicBezTo>
                    <a:pt x="3463" y="1256"/>
                    <a:pt x="3463" y="1282"/>
                    <a:pt x="3463" y="1307"/>
                  </a:cubicBezTo>
                  <a:cubicBezTo>
                    <a:pt x="3463" y="1365"/>
                    <a:pt x="3471" y="1373"/>
                    <a:pt x="3529" y="1370"/>
                  </a:cubicBezTo>
                  <a:cubicBezTo>
                    <a:pt x="3554" y="1369"/>
                    <a:pt x="3567" y="1357"/>
                    <a:pt x="3567" y="1333"/>
                  </a:cubicBezTo>
                  <a:cubicBezTo>
                    <a:pt x="3567" y="1266"/>
                    <a:pt x="3567" y="1199"/>
                    <a:pt x="3567" y="1133"/>
                  </a:cubicBezTo>
                  <a:cubicBezTo>
                    <a:pt x="3567" y="1108"/>
                    <a:pt x="3554" y="1096"/>
                    <a:pt x="3530" y="1094"/>
                  </a:cubicBezTo>
                  <a:close/>
                  <a:moveTo>
                    <a:pt x="2763" y="1517"/>
                  </a:moveTo>
                  <a:cubicBezTo>
                    <a:pt x="2762" y="1492"/>
                    <a:pt x="2751" y="1480"/>
                    <a:pt x="2726" y="1478"/>
                  </a:cubicBezTo>
                  <a:cubicBezTo>
                    <a:pt x="2719" y="1478"/>
                    <a:pt x="2711" y="1478"/>
                    <a:pt x="2704" y="1478"/>
                  </a:cubicBezTo>
                  <a:cubicBezTo>
                    <a:pt x="2671" y="1479"/>
                    <a:pt x="2659" y="1491"/>
                    <a:pt x="2659" y="1523"/>
                  </a:cubicBezTo>
                  <a:cubicBezTo>
                    <a:pt x="2659" y="1581"/>
                    <a:pt x="2659" y="1639"/>
                    <a:pt x="2659" y="1697"/>
                  </a:cubicBezTo>
                  <a:cubicBezTo>
                    <a:pt x="2659" y="1747"/>
                    <a:pt x="2667" y="1755"/>
                    <a:pt x="2717" y="1754"/>
                  </a:cubicBezTo>
                  <a:cubicBezTo>
                    <a:pt x="2719" y="1754"/>
                    <a:pt x="2720" y="1754"/>
                    <a:pt x="2721" y="1754"/>
                  </a:cubicBezTo>
                  <a:cubicBezTo>
                    <a:pt x="2751" y="1753"/>
                    <a:pt x="2763" y="1742"/>
                    <a:pt x="2763" y="1713"/>
                  </a:cubicBezTo>
                  <a:cubicBezTo>
                    <a:pt x="2763" y="1681"/>
                    <a:pt x="2763" y="1649"/>
                    <a:pt x="2763" y="1617"/>
                  </a:cubicBezTo>
                  <a:cubicBezTo>
                    <a:pt x="2763" y="1583"/>
                    <a:pt x="2763" y="1550"/>
                    <a:pt x="2763" y="1517"/>
                  </a:cubicBezTo>
                  <a:close/>
                  <a:moveTo>
                    <a:pt x="223" y="1901"/>
                  </a:moveTo>
                  <a:cubicBezTo>
                    <a:pt x="222" y="1876"/>
                    <a:pt x="210" y="1864"/>
                    <a:pt x="186" y="1862"/>
                  </a:cubicBezTo>
                  <a:cubicBezTo>
                    <a:pt x="179" y="1862"/>
                    <a:pt x="171" y="1862"/>
                    <a:pt x="164" y="1862"/>
                  </a:cubicBezTo>
                  <a:cubicBezTo>
                    <a:pt x="131" y="1863"/>
                    <a:pt x="119" y="1874"/>
                    <a:pt x="119" y="1907"/>
                  </a:cubicBezTo>
                  <a:cubicBezTo>
                    <a:pt x="119" y="1965"/>
                    <a:pt x="119" y="2023"/>
                    <a:pt x="119" y="2081"/>
                  </a:cubicBezTo>
                  <a:cubicBezTo>
                    <a:pt x="119" y="2131"/>
                    <a:pt x="127" y="2139"/>
                    <a:pt x="177" y="2138"/>
                  </a:cubicBezTo>
                  <a:cubicBezTo>
                    <a:pt x="179" y="2138"/>
                    <a:pt x="180" y="2138"/>
                    <a:pt x="181" y="2138"/>
                  </a:cubicBezTo>
                  <a:cubicBezTo>
                    <a:pt x="211" y="2137"/>
                    <a:pt x="223" y="2126"/>
                    <a:pt x="223" y="2097"/>
                  </a:cubicBezTo>
                  <a:cubicBezTo>
                    <a:pt x="223" y="2065"/>
                    <a:pt x="223" y="2033"/>
                    <a:pt x="223" y="2001"/>
                  </a:cubicBezTo>
                  <a:cubicBezTo>
                    <a:pt x="223" y="1967"/>
                    <a:pt x="223" y="1934"/>
                    <a:pt x="223" y="1901"/>
                  </a:cubicBezTo>
                  <a:close/>
                  <a:moveTo>
                    <a:pt x="1172" y="2002"/>
                  </a:moveTo>
                  <a:cubicBezTo>
                    <a:pt x="1172" y="1968"/>
                    <a:pt x="1172" y="1934"/>
                    <a:pt x="1172" y="1900"/>
                  </a:cubicBezTo>
                  <a:cubicBezTo>
                    <a:pt x="1171" y="1876"/>
                    <a:pt x="1160" y="1864"/>
                    <a:pt x="1136" y="1862"/>
                  </a:cubicBezTo>
                  <a:cubicBezTo>
                    <a:pt x="1129" y="1862"/>
                    <a:pt x="1122" y="1862"/>
                    <a:pt x="1114" y="1862"/>
                  </a:cubicBezTo>
                  <a:cubicBezTo>
                    <a:pt x="1081" y="1863"/>
                    <a:pt x="1068" y="1874"/>
                    <a:pt x="1068" y="1908"/>
                  </a:cubicBezTo>
                  <a:cubicBezTo>
                    <a:pt x="1068" y="1969"/>
                    <a:pt x="1068" y="2029"/>
                    <a:pt x="1068" y="2090"/>
                  </a:cubicBezTo>
                  <a:cubicBezTo>
                    <a:pt x="1068" y="2127"/>
                    <a:pt x="1080" y="2138"/>
                    <a:pt x="1116" y="2138"/>
                  </a:cubicBezTo>
                  <a:cubicBezTo>
                    <a:pt x="1121" y="2138"/>
                    <a:pt x="1126" y="2138"/>
                    <a:pt x="1132" y="2138"/>
                  </a:cubicBezTo>
                  <a:cubicBezTo>
                    <a:pt x="1160" y="2137"/>
                    <a:pt x="1171" y="2126"/>
                    <a:pt x="1172" y="2097"/>
                  </a:cubicBezTo>
                  <a:cubicBezTo>
                    <a:pt x="1172" y="2065"/>
                    <a:pt x="1172" y="2034"/>
                    <a:pt x="1172" y="2002"/>
                  </a:cubicBezTo>
                  <a:cubicBezTo>
                    <a:pt x="1172" y="2002"/>
                    <a:pt x="1172" y="2002"/>
                    <a:pt x="1172" y="2002"/>
                  </a:cubicBezTo>
                  <a:close/>
                  <a:moveTo>
                    <a:pt x="1643" y="1899"/>
                  </a:moveTo>
                  <a:cubicBezTo>
                    <a:pt x="1643" y="1876"/>
                    <a:pt x="1632" y="1865"/>
                    <a:pt x="1609" y="1863"/>
                  </a:cubicBezTo>
                  <a:cubicBezTo>
                    <a:pt x="1602" y="1862"/>
                    <a:pt x="1596" y="1862"/>
                    <a:pt x="1589" y="1862"/>
                  </a:cubicBezTo>
                  <a:cubicBezTo>
                    <a:pt x="1551" y="1862"/>
                    <a:pt x="1539" y="1874"/>
                    <a:pt x="1539" y="1911"/>
                  </a:cubicBezTo>
                  <a:cubicBezTo>
                    <a:pt x="1539" y="1966"/>
                    <a:pt x="1539" y="2022"/>
                    <a:pt x="1539" y="2077"/>
                  </a:cubicBezTo>
                  <a:cubicBezTo>
                    <a:pt x="1539" y="2131"/>
                    <a:pt x="1547" y="2139"/>
                    <a:pt x="1602" y="2138"/>
                  </a:cubicBezTo>
                  <a:cubicBezTo>
                    <a:pt x="1603" y="2138"/>
                    <a:pt x="1603" y="2138"/>
                    <a:pt x="1604" y="2138"/>
                  </a:cubicBezTo>
                  <a:cubicBezTo>
                    <a:pt x="1632" y="2137"/>
                    <a:pt x="1643" y="2127"/>
                    <a:pt x="1643" y="2099"/>
                  </a:cubicBezTo>
                  <a:cubicBezTo>
                    <a:pt x="1643" y="2066"/>
                    <a:pt x="1643" y="2033"/>
                    <a:pt x="1643" y="2001"/>
                  </a:cubicBezTo>
                  <a:cubicBezTo>
                    <a:pt x="1643" y="1967"/>
                    <a:pt x="1643" y="1933"/>
                    <a:pt x="1643" y="1899"/>
                  </a:cubicBezTo>
                  <a:close/>
                  <a:moveTo>
                    <a:pt x="1959" y="1901"/>
                  </a:moveTo>
                  <a:cubicBezTo>
                    <a:pt x="1959" y="1877"/>
                    <a:pt x="1947" y="1865"/>
                    <a:pt x="1923" y="1862"/>
                  </a:cubicBezTo>
                  <a:cubicBezTo>
                    <a:pt x="1917" y="1862"/>
                    <a:pt x="1911" y="1862"/>
                    <a:pt x="1905" y="1862"/>
                  </a:cubicBezTo>
                  <a:cubicBezTo>
                    <a:pt x="1867" y="1862"/>
                    <a:pt x="1855" y="1873"/>
                    <a:pt x="1855" y="1911"/>
                  </a:cubicBezTo>
                  <a:cubicBezTo>
                    <a:pt x="1855" y="1969"/>
                    <a:pt x="1855" y="2028"/>
                    <a:pt x="1855" y="2087"/>
                  </a:cubicBezTo>
                  <a:cubicBezTo>
                    <a:pt x="1855" y="2129"/>
                    <a:pt x="1865" y="2138"/>
                    <a:pt x="1907" y="2138"/>
                  </a:cubicBezTo>
                  <a:cubicBezTo>
                    <a:pt x="1910" y="2138"/>
                    <a:pt x="1914" y="2138"/>
                    <a:pt x="1917" y="2138"/>
                  </a:cubicBezTo>
                  <a:cubicBezTo>
                    <a:pt x="1948" y="2137"/>
                    <a:pt x="1959" y="2126"/>
                    <a:pt x="1959" y="2095"/>
                  </a:cubicBezTo>
                  <a:cubicBezTo>
                    <a:pt x="1959" y="2064"/>
                    <a:pt x="1959" y="2032"/>
                    <a:pt x="1959" y="2001"/>
                  </a:cubicBezTo>
                  <a:cubicBezTo>
                    <a:pt x="1959" y="1968"/>
                    <a:pt x="1959" y="1934"/>
                    <a:pt x="1959" y="1901"/>
                  </a:cubicBezTo>
                  <a:close/>
                  <a:moveTo>
                    <a:pt x="1294" y="1863"/>
                  </a:moveTo>
                  <a:cubicBezTo>
                    <a:pt x="1285" y="1862"/>
                    <a:pt x="1277" y="1862"/>
                    <a:pt x="1268" y="1862"/>
                  </a:cubicBezTo>
                  <a:cubicBezTo>
                    <a:pt x="1238" y="1863"/>
                    <a:pt x="1227" y="1874"/>
                    <a:pt x="1227" y="1904"/>
                  </a:cubicBezTo>
                  <a:cubicBezTo>
                    <a:pt x="1227" y="1936"/>
                    <a:pt x="1227" y="1968"/>
                    <a:pt x="1227" y="2000"/>
                  </a:cubicBezTo>
                  <a:cubicBezTo>
                    <a:pt x="1227" y="2025"/>
                    <a:pt x="1227" y="2051"/>
                    <a:pt x="1227" y="2076"/>
                  </a:cubicBezTo>
                  <a:cubicBezTo>
                    <a:pt x="1227" y="2134"/>
                    <a:pt x="1233" y="2140"/>
                    <a:pt x="1291" y="2138"/>
                  </a:cubicBezTo>
                  <a:cubicBezTo>
                    <a:pt x="1316" y="2137"/>
                    <a:pt x="1330" y="2125"/>
                    <a:pt x="1330" y="2100"/>
                  </a:cubicBezTo>
                  <a:cubicBezTo>
                    <a:pt x="1331" y="2033"/>
                    <a:pt x="1331" y="1966"/>
                    <a:pt x="1330" y="1900"/>
                  </a:cubicBezTo>
                  <a:cubicBezTo>
                    <a:pt x="1330" y="1877"/>
                    <a:pt x="1317" y="1865"/>
                    <a:pt x="1294" y="1863"/>
                  </a:cubicBezTo>
                  <a:close/>
                  <a:moveTo>
                    <a:pt x="380" y="1899"/>
                  </a:moveTo>
                  <a:cubicBezTo>
                    <a:pt x="379" y="1877"/>
                    <a:pt x="368" y="1866"/>
                    <a:pt x="347" y="1863"/>
                  </a:cubicBezTo>
                  <a:cubicBezTo>
                    <a:pt x="339" y="1862"/>
                    <a:pt x="331" y="1862"/>
                    <a:pt x="323" y="1862"/>
                  </a:cubicBezTo>
                  <a:cubicBezTo>
                    <a:pt x="288" y="1863"/>
                    <a:pt x="278" y="1872"/>
                    <a:pt x="278" y="1907"/>
                  </a:cubicBezTo>
                  <a:cubicBezTo>
                    <a:pt x="278" y="1964"/>
                    <a:pt x="278" y="2020"/>
                    <a:pt x="278" y="2077"/>
                  </a:cubicBezTo>
                  <a:cubicBezTo>
                    <a:pt x="278" y="2134"/>
                    <a:pt x="285" y="2141"/>
                    <a:pt x="343" y="2138"/>
                  </a:cubicBezTo>
                  <a:cubicBezTo>
                    <a:pt x="368" y="2136"/>
                    <a:pt x="379" y="2125"/>
                    <a:pt x="380" y="2100"/>
                  </a:cubicBezTo>
                  <a:cubicBezTo>
                    <a:pt x="380" y="2067"/>
                    <a:pt x="380" y="2034"/>
                    <a:pt x="380" y="2001"/>
                  </a:cubicBezTo>
                  <a:cubicBezTo>
                    <a:pt x="380" y="1967"/>
                    <a:pt x="380" y="1933"/>
                    <a:pt x="380" y="1899"/>
                  </a:cubicBezTo>
                  <a:close/>
                </a:path>
              </a:pathLst>
            </a:custGeom>
            <a:solidFill>
              <a:srgbClr val="292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nvGrpSpPr>
          <p:cNvPr id="28" name="source box"/>
          <p:cNvGrpSpPr/>
          <p:nvPr/>
        </p:nvGrpSpPr>
        <p:grpSpPr>
          <a:xfrm>
            <a:off x="5494035" y="1205724"/>
            <a:ext cx="1518246" cy="2931650"/>
            <a:chOff x="5601640" y="1899100"/>
            <a:chExt cx="1518246" cy="2931650"/>
          </a:xfrm>
        </p:grpSpPr>
        <p:sp>
          <p:nvSpPr>
            <p:cNvPr id="29" name="Rectangle 28"/>
            <p:cNvSpPr/>
            <p:nvPr/>
          </p:nvSpPr>
          <p:spPr bwMode="auto">
            <a:xfrm>
              <a:off x="5601640" y="1899100"/>
              <a:ext cx="1518246" cy="29316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548420" tIns="146246" rIns="182806" bIns="146246" anchor="t" anchorCtr="0"/>
            <a:lstStyle/>
            <a:p>
              <a:pPr>
                <a:lnSpc>
                  <a:spcPct val="90000"/>
                </a:lnSpc>
              </a:pPr>
              <a:endParaRPr lang="en-US" sz="1999" spc="-30" dirty="0">
                <a:gradFill>
                  <a:gsLst>
                    <a:gs pos="4583">
                      <a:srgbClr val="EFEFEF"/>
                    </a:gs>
                    <a:gs pos="12500">
                      <a:srgbClr val="EFEFEF"/>
                    </a:gs>
                  </a:gsLst>
                  <a:lin ang="5400000" scaled="0"/>
                </a:gradFill>
              </a:endParaRPr>
            </a:p>
          </p:txBody>
        </p:sp>
        <p:sp>
          <p:nvSpPr>
            <p:cNvPr id="30" name="TextBox 29"/>
            <p:cNvSpPr txBox="1">
              <a:spLocks noChangeArrowheads="1"/>
            </p:cNvSpPr>
            <p:nvPr/>
          </p:nvSpPr>
          <p:spPr bwMode="auto">
            <a:xfrm>
              <a:off x="5601640" y="4140655"/>
              <a:ext cx="1518245" cy="584775"/>
            </a:xfrm>
            <a:prstGeom prst="rect">
              <a:avLst/>
            </a:prstGeom>
            <a:noFill/>
            <a:ln w="9525">
              <a:noFill/>
              <a:miter lim="800000"/>
              <a:headEnd/>
              <a:tailEnd/>
            </a:ln>
          </p:spPr>
          <p:txBody>
            <a:bodyPr wrap="square">
              <a:spAutoFit/>
            </a:bodyPr>
            <a:lstStyle/>
            <a:p>
              <a:pPr algn="ctr"/>
              <a:r>
                <a:rPr lang="en-US" sz="1600" b="1" smtClean="0">
                  <a:gradFill>
                    <a:gsLst>
                      <a:gs pos="0">
                        <a:srgbClr val="EFEFEF"/>
                      </a:gs>
                      <a:gs pos="100000">
                        <a:srgbClr val="EFEFEF"/>
                      </a:gs>
                    </a:gsLst>
                    <a:lin ang="5400000" scaled="0"/>
                  </a:gradFill>
                  <a:ea typeface="Segoe UI" pitchFamily="34" charset="0"/>
                </a:rPr>
                <a:t>Virtual</a:t>
              </a:r>
              <a:br>
                <a:rPr lang="en-US" sz="1600" b="1" smtClean="0">
                  <a:gradFill>
                    <a:gsLst>
                      <a:gs pos="0">
                        <a:srgbClr val="EFEFEF"/>
                      </a:gs>
                      <a:gs pos="100000">
                        <a:srgbClr val="EFEFEF"/>
                      </a:gs>
                    </a:gsLst>
                    <a:lin ang="5400000" scaled="0"/>
                  </a:gradFill>
                  <a:ea typeface="Segoe UI" pitchFamily="34" charset="0"/>
                </a:rPr>
              </a:br>
              <a:r>
                <a:rPr lang="en-US" sz="1600" b="1" smtClean="0">
                  <a:gradFill>
                    <a:gsLst>
                      <a:gs pos="0">
                        <a:srgbClr val="EFEFEF"/>
                      </a:gs>
                      <a:gs pos="100000">
                        <a:srgbClr val="EFEFEF"/>
                      </a:gs>
                    </a:gsLst>
                    <a:lin ang="5400000" scaled="0"/>
                  </a:gradFill>
                  <a:ea typeface="Segoe UI" pitchFamily="34" charset="0"/>
                </a:rPr>
                <a:t>Machine 1</a:t>
              </a:r>
            </a:p>
          </p:txBody>
        </p:sp>
      </p:grpSp>
      <p:sp>
        <p:nvSpPr>
          <p:cNvPr id="37" name="Rectangle 36"/>
          <p:cNvSpPr/>
          <p:nvPr/>
        </p:nvSpPr>
        <p:spPr bwMode="auto">
          <a:xfrm>
            <a:off x="5628155" y="1328018"/>
            <a:ext cx="1222223" cy="1975786"/>
          </a:xfrm>
          <a:prstGeom prst="rect">
            <a:avLst/>
          </a:prstGeom>
          <a:solidFill>
            <a:schemeClr val="tx1">
              <a:lumMod val="20000"/>
              <a:lumOff val="80000"/>
            </a:schemeClr>
          </a:solidFill>
          <a:ln>
            <a:solidFill>
              <a:schemeClr val="tx1">
                <a:lumMod val="40000"/>
                <a:lumOff val="6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3274" tIns="46637" rIns="93274" bIns="46637" numCol="1" rtlCol="0" anchor="t" anchorCtr="0" compatLnSpc="1">
            <a:prstTxWarp prst="textNoShape">
              <a:avLst/>
            </a:prstTxWarp>
          </a:bodyPr>
          <a:lstStyle/>
          <a:p>
            <a:pPr algn="ctr" defTabSz="932472" fontAlgn="base">
              <a:lnSpc>
                <a:spcPct val="90000"/>
              </a:lnSpc>
              <a:spcBef>
                <a:spcPct val="0"/>
              </a:spcBef>
              <a:spcAft>
                <a:spcPct val="0"/>
              </a:spcAft>
            </a:pPr>
            <a:r>
              <a:rPr lang="en-US" sz="1200" b="1" spc="-51" smtClean="0">
                <a:solidFill>
                  <a:srgbClr val="7FBA00">
                    <a:lumMod val="75000"/>
                  </a:srgbClr>
                </a:solidFill>
              </a:rPr>
              <a:t>MAXIMUM</a:t>
            </a:r>
          </a:p>
          <a:p>
            <a:pPr algn="ctr" defTabSz="932472" fontAlgn="base">
              <a:lnSpc>
                <a:spcPct val="90000"/>
              </a:lnSpc>
              <a:spcBef>
                <a:spcPct val="0"/>
              </a:spcBef>
              <a:spcAft>
                <a:spcPct val="0"/>
              </a:spcAft>
            </a:pPr>
            <a:r>
              <a:rPr lang="en-US" sz="1200" b="1" spc="-51" smtClean="0">
                <a:solidFill>
                  <a:srgbClr val="7FBA00">
                    <a:lumMod val="75000"/>
                  </a:srgbClr>
                </a:solidFill>
              </a:rPr>
              <a:t>MEMORY</a:t>
            </a:r>
            <a:endParaRPr lang="en-US" sz="1200" b="1" spc="-51" dirty="0">
              <a:solidFill>
                <a:srgbClr val="7FBA00">
                  <a:lumMod val="75000"/>
                </a:srgbClr>
              </a:solidFill>
            </a:endParaRPr>
          </a:p>
        </p:txBody>
      </p:sp>
      <p:sp>
        <p:nvSpPr>
          <p:cNvPr id="41" name="Rectangle 40"/>
          <p:cNvSpPr/>
          <p:nvPr/>
        </p:nvSpPr>
        <p:spPr bwMode="auto">
          <a:xfrm>
            <a:off x="5628155" y="1591287"/>
            <a:ext cx="1222223" cy="1712517"/>
          </a:xfrm>
          <a:prstGeom prst="rect">
            <a:avLst/>
          </a:prstGeom>
          <a:solidFill>
            <a:schemeClr val="tx1">
              <a:lumMod val="20000"/>
              <a:lumOff val="80000"/>
            </a:schemeClr>
          </a:solidFill>
          <a:ln>
            <a:solidFill>
              <a:schemeClr val="tx1">
                <a:lumMod val="40000"/>
                <a:lumOff val="6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3274" tIns="46637" rIns="93274" bIns="46637" numCol="1" rtlCol="0" anchor="t" anchorCtr="0" compatLnSpc="1">
            <a:prstTxWarp prst="textNoShape">
              <a:avLst/>
            </a:prstTxWarp>
          </a:bodyPr>
          <a:lstStyle/>
          <a:p>
            <a:pPr algn="ctr" defTabSz="932472" fontAlgn="base">
              <a:lnSpc>
                <a:spcPct val="90000"/>
              </a:lnSpc>
              <a:spcBef>
                <a:spcPct val="0"/>
              </a:spcBef>
              <a:spcAft>
                <a:spcPct val="0"/>
              </a:spcAft>
            </a:pPr>
            <a:r>
              <a:rPr lang="en-US" sz="1200" b="1" spc="-51" smtClean="0">
                <a:solidFill>
                  <a:srgbClr val="7FBA00">
                    <a:lumMod val="75000"/>
                  </a:srgbClr>
                </a:solidFill>
              </a:rPr>
              <a:t>MAXIMUM</a:t>
            </a:r>
          </a:p>
          <a:p>
            <a:pPr algn="ctr" defTabSz="932472" fontAlgn="base">
              <a:lnSpc>
                <a:spcPct val="90000"/>
              </a:lnSpc>
              <a:spcBef>
                <a:spcPct val="0"/>
              </a:spcBef>
              <a:spcAft>
                <a:spcPct val="0"/>
              </a:spcAft>
            </a:pPr>
            <a:r>
              <a:rPr lang="en-US" sz="1200" b="1" spc="-51" smtClean="0">
                <a:solidFill>
                  <a:srgbClr val="7FBA00">
                    <a:lumMod val="75000"/>
                  </a:srgbClr>
                </a:solidFill>
              </a:rPr>
              <a:t>MEMORY</a:t>
            </a:r>
            <a:endParaRPr lang="en-US" sz="1200" b="1" spc="-51" dirty="0">
              <a:solidFill>
                <a:srgbClr val="7FBA00">
                  <a:lumMod val="75000"/>
                </a:srgbClr>
              </a:solidFill>
            </a:endParaRPr>
          </a:p>
        </p:txBody>
      </p:sp>
      <p:sp>
        <p:nvSpPr>
          <p:cNvPr id="31" name="Trapezoid 30"/>
          <p:cNvSpPr/>
          <p:nvPr/>
        </p:nvSpPr>
        <p:spPr bwMode="auto">
          <a:xfrm>
            <a:off x="5334000" y="4257999"/>
            <a:ext cx="1854200" cy="512961"/>
          </a:xfrm>
          <a:prstGeom prst="trapezoid">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smtClean="0">
                <a:gradFill>
                  <a:gsLst>
                    <a:gs pos="0">
                      <a:srgbClr val="FFFFFF"/>
                    </a:gs>
                    <a:gs pos="100000">
                      <a:srgbClr val="FFFFFF"/>
                    </a:gs>
                  </a:gsLst>
                  <a:lin ang="5400000" scaled="0"/>
                </a:gradFill>
              </a:rPr>
              <a:t>Hyper-V</a:t>
            </a:r>
            <a:endParaRPr lang="en-US" sz="2000" dirty="0">
              <a:gradFill>
                <a:gsLst>
                  <a:gs pos="0">
                    <a:srgbClr val="FFFFFF"/>
                  </a:gs>
                  <a:gs pos="100000">
                    <a:srgbClr val="FFFFFF"/>
                  </a:gs>
                </a:gsLst>
                <a:lin ang="5400000" scaled="0"/>
              </a:gradFill>
            </a:endParaRPr>
          </a:p>
        </p:txBody>
      </p:sp>
      <p:sp>
        <p:nvSpPr>
          <p:cNvPr id="5" name="Rectangle 4"/>
          <p:cNvSpPr/>
          <p:nvPr/>
        </p:nvSpPr>
        <p:spPr bwMode="auto">
          <a:xfrm>
            <a:off x="7017460" y="2495345"/>
            <a:ext cx="1700813" cy="798051"/>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defTabSz="932472" fontAlgn="base">
              <a:lnSpc>
                <a:spcPct val="90000"/>
              </a:lnSpc>
              <a:spcBef>
                <a:spcPct val="0"/>
              </a:spcBef>
              <a:spcAft>
                <a:spcPct val="0"/>
              </a:spcAft>
            </a:pPr>
            <a:r>
              <a:rPr lang="en-US" sz="1200" spc="-51" dirty="0">
                <a:gradFill>
                  <a:gsLst>
                    <a:gs pos="0">
                      <a:srgbClr val="505050">
                        <a:lumMod val="50000"/>
                      </a:srgbClr>
                    </a:gs>
                    <a:gs pos="100000">
                      <a:srgbClr val="505050">
                        <a:lumMod val="50000"/>
                      </a:srgbClr>
                    </a:gs>
                  </a:gsLst>
                  <a:lin ang="16200000" scaled="1"/>
                </a:gradFill>
              </a:rPr>
              <a:t>Administrator can increase maximum memory without a restart</a:t>
            </a:r>
          </a:p>
        </p:txBody>
      </p:sp>
      <p:sp>
        <p:nvSpPr>
          <p:cNvPr id="32" name="Rectangle 31"/>
          <p:cNvSpPr/>
          <p:nvPr/>
        </p:nvSpPr>
        <p:spPr>
          <a:xfrm>
            <a:off x="415275" y="1310418"/>
            <a:ext cx="4876676" cy="213686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40" tIns="146271" rIns="91420" bIns="182840" numCol="1" rtlCol="0" anchor="t" anchorCtr="0" compatLnSpc="1">
            <a:prstTxWarp prst="textNoShape">
              <a:avLst/>
            </a:prstTxWarp>
          </a:bodyPr>
          <a:lstStyle/>
          <a:p>
            <a:pPr fontAlgn="base">
              <a:spcBef>
                <a:spcPts val="600"/>
              </a:spcBef>
              <a:spcAft>
                <a:spcPct val="0"/>
              </a:spcAft>
              <a:defRPr/>
            </a:pPr>
            <a:endParaRPr lang="en-US" sz="100" dirty="0" smtClean="0">
              <a:gradFill>
                <a:gsLst>
                  <a:gs pos="62500">
                    <a:srgbClr val="505050"/>
                  </a:gs>
                  <a:gs pos="40000">
                    <a:srgbClr val="505050"/>
                  </a:gs>
                </a:gsLst>
                <a:lin ang="5400000" scaled="0"/>
              </a:gradFill>
            </a:endParaRPr>
          </a:p>
          <a:p>
            <a:pPr fontAlgn="base">
              <a:spcBef>
                <a:spcPts val="1200"/>
              </a:spcBef>
              <a:spcAft>
                <a:spcPct val="0"/>
              </a:spcAft>
              <a:defRPr/>
            </a:pPr>
            <a:r>
              <a:rPr lang="en-US" sz="2400">
                <a:gradFill>
                  <a:gsLst>
                    <a:gs pos="62500">
                      <a:srgbClr val="505050"/>
                    </a:gs>
                    <a:gs pos="40000">
                      <a:srgbClr val="505050"/>
                    </a:gs>
                  </a:gsLst>
                  <a:lin ang="5400000" scaled="0"/>
                </a:gradFill>
                <a:latin typeface="Segoe UI Semibold" panose="020B0702040204020203" pitchFamily="34" charset="0"/>
              </a:rPr>
              <a:t>Dynamic Memory </a:t>
            </a:r>
          </a:p>
          <a:p>
            <a:pPr fontAlgn="base">
              <a:spcBef>
                <a:spcPts val="1200"/>
              </a:spcBef>
              <a:spcAft>
                <a:spcPct val="0"/>
              </a:spcAft>
              <a:defRPr/>
            </a:pPr>
            <a:r>
              <a:rPr lang="en-US" sz="2000">
                <a:gradFill>
                  <a:gsLst>
                    <a:gs pos="62500">
                      <a:srgbClr val="505050"/>
                    </a:gs>
                    <a:gs pos="40000">
                      <a:srgbClr val="505050"/>
                    </a:gs>
                  </a:gsLst>
                  <a:lin ang="5400000" scaled="0"/>
                </a:gradFill>
              </a:rPr>
              <a:t>Reallocates memory automatically among running virtual machines</a:t>
            </a:r>
          </a:p>
          <a:p>
            <a:pPr fontAlgn="base">
              <a:spcBef>
                <a:spcPts val="1200"/>
              </a:spcBef>
              <a:spcAft>
                <a:spcPct val="0"/>
              </a:spcAft>
              <a:defRPr/>
            </a:pPr>
            <a:r>
              <a:rPr lang="en-US" sz="2000">
                <a:gradFill>
                  <a:gsLst>
                    <a:gs pos="62500">
                      <a:srgbClr val="505050"/>
                    </a:gs>
                    <a:gs pos="40000">
                      <a:srgbClr val="505050"/>
                    </a:gs>
                  </a:gsLst>
                  <a:lin ang="5400000" scaled="0"/>
                </a:gradFill>
              </a:rPr>
              <a:t>New in R2: Support for Linux VHD’s</a:t>
            </a:r>
          </a:p>
        </p:txBody>
      </p:sp>
      <p:sp>
        <p:nvSpPr>
          <p:cNvPr id="33" name="Rectangle 32"/>
          <p:cNvSpPr/>
          <p:nvPr/>
        </p:nvSpPr>
        <p:spPr>
          <a:xfrm>
            <a:off x="415275" y="3405906"/>
            <a:ext cx="4876676" cy="213686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40" tIns="146271" rIns="91420" bIns="182840" numCol="1" rtlCol="0" anchor="t" anchorCtr="0" compatLnSpc="1">
            <a:prstTxWarp prst="textNoShape">
              <a:avLst/>
            </a:prstTxWarp>
          </a:bodyPr>
          <a:lstStyle/>
          <a:p>
            <a:pPr fontAlgn="base">
              <a:spcBef>
                <a:spcPts val="600"/>
              </a:spcBef>
              <a:spcAft>
                <a:spcPct val="0"/>
              </a:spcAft>
              <a:defRPr/>
            </a:pPr>
            <a:endParaRPr lang="en-US" sz="100" dirty="0" smtClean="0">
              <a:gradFill>
                <a:gsLst>
                  <a:gs pos="62500">
                    <a:srgbClr val="505050"/>
                  </a:gs>
                  <a:gs pos="40000">
                    <a:srgbClr val="505050"/>
                  </a:gs>
                </a:gsLst>
                <a:lin ang="5400000" scaled="0"/>
              </a:gradFill>
            </a:endParaRPr>
          </a:p>
          <a:p>
            <a:pPr fontAlgn="base">
              <a:spcBef>
                <a:spcPts val="1200"/>
              </a:spcBef>
              <a:spcAft>
                <a:spcPct val="0"/>
              </a:spcAft>
              <a:defRPr/>
            </a:pPr>
            <a:r>
              <a:rPr lang="en-US" sz="2400">
                <a:gradFill>
                  <a:gsLst>
                    <a:gs pos="62500">
                      <a:srgbClr val="505050"/>
                    </a:gs>
                    <a:gs pos="40000">
                      <a:srgbClr val="505050"/>
                    </a:gs>
                  </a:gsLst>
                  <a:lin ang="5400000" scaled="0"/>
                </a:gradFill>
                <a:latin typeface="Segoe UI Semibold" panose="020B0702040204020203" pitchFamily="34" charset="0"/>
              </a:rPr>
              <a:t>Windows Server 2012 improvements</a:t>
            </a:r>
          </a:p>
          <a:p>
            <a:pPr fontAlgn="base">
              <a:spcBef>
                <a:spcPts val="1200"/>
              </a:spcBef>
              <a:spcAft>
                <a:spcPct val="0"/>
              </a:spcAft>
              <a:defRPr/>
            </a:pPr>
            <a:r>
              <a:rPr lang="en-US" sz="2000">
                <a:gradFill>
                  <a:gsLst>
                    <a:gs pos="62500">
                      <a:srgbClr val="505050"/>
                    </a:gs>
                    <a:gs pos="40000">
                      <a:srgbClr val="505050"/>
                    </a:gs>
                  </a:gsLst>
                  <a:lin ang="5400000" scaled="0"/>
                </a:gradFill>
              </a:rPr>
              <a:t>Minimum memory </a:t>
            </a:r>
          </a:p>
          <a:p>
            <a:pPr fontAlgn="base">
              <a:spcBef>
                <a:spcPts val="1200"/>
              </a:spcBef>
              <a:spcAft>
                <a:spcPct val="0"/>
              </a:spcAft>
              <a:defRPr/>
            </a:pPr>
            <a:r>
              <a:rPr lang="en-US" sz="2000">
                <a:gradFill>
                  <a:gsLst>
                    <a:gs pos="62500">
                      <a:srgbClr val="505050"/>
                    </a:gs>
                    <a:gs pos="40000">
                      <a:srgbClr val="505050"/>
                    </a:gs>
                  </a:gsLst>
                  <a:lin ang="5400000" scaled="0"/>
                </a:gradFill>
              </a:rPr>
              <a:t>Hyper‑V smart paging</a:t>
            </a:r>
          </a:p>
          <a:p>
            <a:pPr fontAlgn="base">
              <a:spcBef>
                <a:spcPts val="1200"/>
              </a:spcBef>
              <a:spcAft>
                <a:spcPct val="0"/>
              </a:spcAft>
              <a:defRPr/>
            </a:pPr>
            <a:r>
              <a:rPr lang="en-US" sz="2000">
                <a:gradFill>
                  <a:gsLst>
                    <a:gs pos="62500">
                      <a:srgbClr val="505050"/>
                    </a:gs>
                    <a:gs pos="40000">
                      <a:srgbClr val="505050"/>
                    </a:gs>
                  </a:gsLst>
                  <a:lin ang="5400000" scaled="0"/>
                </a:gradFill>
              </a:rPr>
              <a:t>Memory ballooning</a:t>
            </a:r>
          </a:p>
          <a:p>
            <a:pPr fontAlgn="base">
              <a:spcBef>
                <a:spcPts val="1200"/>
              </a:spcBef>
              <a:spcAft>
                <a:spcPct val="0"/>
              </a:spcAft>
              <a:defRPr/>
            </a:pPr>
            <a:r>
              <a:rPr lang="en-US" sz="2000">
                <a:gradFill>
                  <a:gsLst>
                    <a:gs pos="62500">
                      <a:srgbClr val="505050"/>
                    </a:gs>
                    <a:gs pos="40000">
                      <a:srgbClr val="505050"/>
                    </a:gs>
                  </a:gsLst>
                  <a:lin ang="5400000" scaled="0"/>
                </a:gradFill>
              </a:rPr>
              <a:t>Runtime configuration</a:t>
            </a:r>
          </a:p>
        </p:txBody>
      </p:sp>
      <p:sp>
        <p:nvSpPr>
          <p:cNvPr id="40" name="Rectangle 39"/>
          <p:cNvSpPr/>
          <p:nvPr/>
        </p:nvSpPr>
        <p:spPr bwMode="auto">
          <a:xfrm>
            <a:off x="5633334" y="2423160"/>
            <a:ext cx="1217045" cy="881255"/>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74" tIns="46637" rIns="93274" bIns="46637" numCol="1" rtlCol="0" anchor="t" anchorCtr="0" compatLnSpc="1">
            <a:prstTxWarp prst="textNoShape">
              <a:avLst/>
            </a:prstTxWarp>
          </a:bodyPr>
          <a:lstStyle/>
          <a:p>
            <a:pPr algn="ctr" defTabSz="932472" fontAlgn="base">
              <a:lnSpc>
                <a:spcPct val="90000"/>
              </a:lnSpc>
              <a:spcBef>
                <a:spcPct val="0"/>
              </a:spcBef>
              <a:spcAft>
                <a:spcPct val="0"/>
              </a:spcAft>
            </a:pPr>
            <a:r>
              <a:rPr lang="en-US" sz="1200" spc="-51" smtClean="0">
                <a:gradFill>
                  <a:gsLst>
                    <a:gs pos="0">
                      <a:srgbClr val="FFFFFF"/>
                    </a:gs>
                    <a:gs pos="100000">
                      <a:srgbClr val="FFFFFF"/>
                    </a:gs>
                  </a:gsLst>
                  <a:lin ang="16200000" scaled="1"/>
                </a:gradFill>
              </a:rPr>
              <a:t>MINIMUM MEMORY</a:t>
            </a:r>
            <a:endParaRPr lang="en-US" sz="1200" spc="-51" dirty="0">
              <a:gradFill>
                <a:gsLst>
                  <a:gs pos="0">
                    <a:srgbClr val="FFFFFF"/>
                  </a:gs>
                  <a:gs pos="100000">
                    <a:srgbClr val="FFFFFF"/>
                  </a:gs>
                </a:gsLst>
                <a:lin ang="16200000" scaled="1"/>
              </a:gradFill>
            </a:endParaRPr>
          </a:p>
        </p:txBody>
      </p:sp>
      <p:sp>
        <p:nvSpPr>
          <p:cNvPr id="43" name="Rectangle 42"/>
          <p:cNvSpPr/>
          <p:nvPr/>
        </p:nvSpPr>
        <p:spPr bwMode="auto">
          <a:xfrm>
            <a:off x="5630824" y="1927605"/>
            <a:ext cx="729549" cy="319847"/>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74" tIns="46637" rIns="93274" bIns="46637" numCol="1" rtlCol="0" anchor="t" anchorCtr="0" compatLnSpc="1">
            <a:prstTxWarp prst="textNoShape">
              <a:avLst/>
            </a:prstTxWarp>
          </a:bodyPr>
          <a:lstStyle/>
          <a:p>
            <a:pPr algn="ctr" defTabSz="932472" fontAlgn="base">
              <a:lnSpc>
                <a:spcPct val="90000"/>
              </a:lnSpc>
              <a:spcBef>
                <a:spcPct val="0"/>
              </a:spcBef>
              <a:spcAft>
                <a:spcPct val="0"/>
              </a:spcAft>
            </a:pPr>
            <a:endParaRPr lang="en-US" sz="1200" spc="-51" dirty="0">
              <a:solidFill>
                <a:srgbClr val="FFFFFE"/>
              </a:solidFill>
            </a:endParaRPr>
          </a:p>
        </p:txBody>
      </p:sp>
      <p:sp>
        <p:nvSpPr>
          <p:cNvPr id="44" name="Rectangle 43"/>
          <p:cNvSpPr/>
          <p:nvPr/>
        </p:nvSpPr>
        <p:spPr bwMode="auto">
          <a:xfrm>
            <a:off x="5630824" y="1936199"/>
            <a:ext cx="1219555" cy="512100"/>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74" tIns="46637" rIns="93274" bIns="46637" numCol="1" rtlCol="0" anchor="t" anchorCtr="0" compatLnSpc="1">
            <a:prstTxWarp prst="textNoShape">
              <a:avLst/>
            </a:prstTxWarp>
          </a:bodyPr>
          <a:lstStyle/>
          <a:p>
            <a:pPr algn="ctr" defTabSz="932472" fontAlgn="base">
              <a:lnSpc>
                <a:spcPct val="90000"/>
              </a:lnSpc>
              <a:spcBef>
                <a:spcPct val="0"/>
              </a:spcBef>
              <a:spcAft>
                <a:spcPct val="0"/>
              </a:spcAft>
            </a:pPr>
            <a:endParaRPr lang="en-US" sz="1200" spc="-51" dirty="0">
              <a:solidFill>
                <a:srgbClr val="FFFFFE"/>
              </a:solidFill>
            </a:endParaRPr>
          </a:p>
        </p:txBody>
      </p:sp>
      <p:graphicFrame>
        <p:nvGraphicFramePr>
          <p:cNvPr id="45" name="Table 44"/>
          <p:cNvGraphicFramePr>
            <a:graphicFrameLocks noGrp="1"/>
          </p:cNvGraphicFramePr>
          <p:nvPr>
            <p:extLst/>
          </p:nvPr>
        </p:nvGraphicFramePr>
        <p:xfrm>
          <a:off x="5645349" y="1498622"/>
          <a:ext cx="2820789" cy="306620"/>
        </p:xfrm>
        <a:graphic>
          <a:graphicData uri="http://schemas.openxmlformats.org/drawingml/2006/table">
            <a:tbl>
              <a:tblPr firstRow="1" bandRow="1">
                <a:tableStyleId>{5C22544A-7EE6-4342-B048-85BDC9FD1C3A}</a:tableStyleId>
              </a:tblPr>
              <a:tblGrid>
                <a:gridCol w="2820789"/>
              </a:tblGrid>
              <a:tr h="233151">
                <a:tc>
                  <a:txBody>
                    <a:bodyPr/>
                    <a:lstStyle/>
                    <a:p>
                      <a:pPr marL="0" algn="r" defTabSz="932742" rtl="0" eaLnBrk="1" latinLnBrk="0" hangingPunct="1"/>
                      <a:r>
                        <a:rPr lang="en-US" sz="1400" b="1" kern="1200" dirty="0" smtClean="0">
                          <a:gradFill>
                            <a:gsLst>
                              <a:gs pos="0">
                                <a:schemeClr val="tx2">
                                  <a:lumMod val="50000"/>
                                </a:schemeClr>
                              </a:gs>
                              <a:gs pos="100000">
                                <a:schemeClr val="tx2">
                                  <a:lumMod val="50000"/>
                                </a:schemeClr>
                              </a:gs>
                            </a:gsLst>
                            <a:lin ang="16200000" scaled="1"/>
                          </a:gradFill>
                          <a:latin typeface="+mn-lt"/>
                          <a:ea typeface="+mn-ea"/>
                          <a:cs typeface="+mn-cs"/>
                        </a:rPr>
                        <a:t>Memory in use</a:t>
                      </a:r>
                      <a:endParaRPr lang="en-US" sz="1400" b="1" kern="1200" dirty="0">
                        <a:gradFill>
                          <a:gsLst>
                            <a:gs pos="0">
                              <a:schemeClr val="tx2">
                                <a:lumMod val="50000"/>
                              </a:schemeClr>
                            </a:gs>
                            <a:gs pos="100000">
                              <a:schemeClr val="tx2">
                                <a:lumMod val="50000"/>
                              </a:schemeClr>
                            </a:gs>
                          </a:gsLst>
                          <a:lin ang="16200000" scaled="1"/>
                        </a:gradFill>
                        <a:latin typeface="+mn-lt"/>
                        <a:ea typeface="+mn-ea"/>
                        <a:cs typeface="+mn-cs"/>
                      </a:endParaRPr>
                    </a:p>
                  </a:txBody>
                  <a:tcPr marL="93298" marR="93298" marT="46630" marB="46630" anchor="b">
                    <a:lnL w="12700" cmpd="sng">
                      <a:noFill/>
                    </a:lnL>
                    <a:lnR w="12700" cmpd="sng">
                      <a:noFill/>
                    </a:lnR>
                    <a:lnT w="12700" cmpd="sng">
                      <a:noFill/>
                    </a:lnT>
                    <a:lnB w="38100" cap="flat" cmpd="sng" algn="ctr">
                      <a:solidFill>
                        <a:srgbClr val="19191A"/>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6" name="Power Button"/>
          <p:cNvSpPr/>
          <p:nvPr/>
        </p:nvSpPr>
        <p:spPr bwMode="auto">
          <a:xfrm>
            <a:off x="6828451" y="3973097"/>
            <a:ext cx="91297" cy="91260"/>
          </a:xfrm>
          <a:prstGeom prst="ellipse">
            <a:avLst/>
          </a:prstGeom>
          <a:solidFill>
            <a:schemeClr val="bg1"/>
          </a:solidFill>
          <a:ln>
            <a:solidFill>
              <a:schemeClr val="bg1">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b" anchorCtr="0" compatLnSpc="1">
            <a:prstTxWarp prst="textNoShape">
              <a:avLst/>
            </a:prstTxWarp>
          </a:bodyPr>
          <a:lstStyle/>
          <a:p>
            <a:pPr algn="ctr" defTabSz="932472" fontAlgn="base">
              <a:lnSpc>
                <a:spcPct val="90000"/>
              </a:lnSpc>
              <a:spcBef>
                <a:spcPct val="0"/>
              </a:spcBef>
              <a:spcAft>
                <a:spcPct val="0"/>
              </a:spcAft>
            </a:pPr>
            <a:endParaRPr lang="en-US" sz="1400" spc="-51" dirty="0">
              <a:solidFill>
                <a:srgbClr val="3C3C3C"/>
              </a:solidFill>
            </a:endParaRPr>
          </a:p>
        </p:txBody>
      </p:sp>
      <p:sp>
        <p:nvSpPr>
          <p:cNvPr id="47" name="Power Button On"/>
          <p:cNvSpPr/>
          <p:nvPr/>
        </p:nvSpPr>
        <p:spPr bwMode="auto">
          <a:xfrm rot="1140000">
            <a:off x="6771412" y="3925569"/>
            <a:ext cx="210139" cy="198304"/>
          </a:xfrm>
          <a:prstGeom prst="star4">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b" anchorCtr="0" compatLnSpc="1">
            <a:prstTxWarp prst="textNoShape">
              <a:avLst/>
            </a:prstTxWarp>
          </a:bodyPr>
          <a:lstStyle/>
          <a:p>
            <a:pPr algn="ctr" defTabSz="932472" fontAlgn="base">
              <a:lnSpc>
                <a:spcPct val="90000"/>
              </a:lnSpc>
              <a:spcBef>
                <a:spcPct val="0"/>
              </a:spcBef>
              <a:spcAft>
                <a:spcPct val="0"/>
              </a:spcAft>
            </a:pPr>
            <a:endParaRPr lang="en-US" sz="1400" spc="-51" dirty="0">
              <a:solidFill>
                <a:srgbClr val="3C3C3C"/>
              </a:solidFill>
            </a:endParaRPr>
          </a:p>
        </p:txBody>
      </p:sp>
      <p:sp>
        <p:nvSpPr>
          <p:cNvPr id="48" name="Rectangle 47"/>
          <p:cNvSpPr/>
          <p:nvPr/>
        </p:nvSpPr>
        <p:spPr bwMode="auto">
          <a:xfrm>
            <a:off x="5583523" y="1328018"/>
            <a:ext cx="1325880" cy="2034197"/>
          </a:xfrm>
          <a:prstGeom prst="rect">
            <a:avLst/>
          </a:prstGeom>
          <a:noFill/>
          <a:ln w="41275" cap="sq">
            <a:solidFill>
              <a:schemeClr val="bg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aphicFrame>
        <p:nvGraphicFramePr>
          <p:cNvPr id="42" name="Table 41"/>
          <p:cNvGraphicFramePr>
            <a:graphicFrameLocks noGrp="1"/>
          </p:cNvGraphicFramePr>
          <p:nvPr>
            <p:extLst/>
          </p:nvPr>
        </p:nvGraphicFramePr>
        <p:xfrm>
          <a:off x="5621940" y="2125663"/>
          <a:ext cx="2844198" cy="306620"/>
        </p:xfrm>
        <a:graphic>
          <a:graphicData uri="http://schemas.openxmlformats.org/drawingml/2006/table">
            <a:tbl>
              <a:tblPr firstRow="1" bandRow="1">
                <a:tableStyleId>{5C22544A-7EE6-4342-B048-85BDC9FD1C3A}</a:tableStyleId>
              </a:tblPr>
              <a:tblGrid>
                <a:gridCol w="2844198"/>
              </a:tblGrid>
              <a:tr h="233151">
                <a:tc>
                  <a:txBody>
                    <a:bodyPr/>
                    <a:lstStyle/>
                    <a:p>
                      <a:pPr algn="r"/>
                      <a:r>
                        <a:rPr lang="en-US" sz="1400" dirty="0" smtClean="0">
                          <a:gradFill>
                            <a:gsLst>
                              <a:gs pos="0">
                                <a:schemeClr val="tx2">
                                  <a:lumMod val="50000"/>
                                </a:schemeClr>
                              </a:gs>
                              <a:gs pos="100000">
                                <a:schemeClr val="tx2">
                                  <a:lumMod val="50000"/>
                                </a:schemeClr>
                              </a:gs>
                            </a:gsLst>
                            <a:lin ang="16200000" scaled="1"/>
                          </a:gradFill>
                        </a:rPr>
                        <a:t>Memory in use</a:t>
                      </a:r>
                      <a:endParaRPr lang="en-US" sz="1400" dirty="0">
                        <a:gradFill>
                          <a:gsLst>
                            <a:gs pos="0">
                              <a:schemeClr val="tx2">
                                <a:lumMod val="50000"/>
                              </a:schemeClr>
                            </a:gs>
                            <a:gs pos="100000">
                              <a:schemeClr val="tx2">
                                <a:lumMod val="50000"/>
                              </a:schemeClr>
                            </a:gs>
                          </a:gsLst>
                          <a:lin ang="16200000" scaled="1"/>
                        </a:gradFill>
                      </a:endParaRPr>
                    </a:p>
                  </a:txBody>
                  <a:tcPr marL="93298" marR="93298" marT="46630" marB="46630" anchor="b">
                    <a:lnL w="12700" cmpd="sng">
                      <a:noFill/>
                    </a:lnL>
                    <a:lnR w="12700" cmpd="sng">
                      <a:noFill/>
                    </a:lnR>
                    <a:lnT w="12700" cmpd="sng">
                      <a:noFill/>
                    </a:lnT>
                    <a:lnB w="38100" cap="flat" cmpd="sng" algn="ctr">
                      <a:solidFill>
                        <a:srgbClr val="19191A"/>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7" name="Title 2"/>
          <p:cNvSpPr txBox="1">
            <a:spLocks/>
          </p:cNvSpPr>
          <p:nvPr/>
        </p:nvSpPr>
        <p:spPr>
          <a:xfrm>
            <a:off x="261939" y="292082"/>
            <a:ext cx="11375536" cy="932563"/>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lang="en-US" sz="5400" dirty="0" smtClean="0">
                <a:solidFill>
                  <a:schemeClr val="tx1"/>
                </a:solidFill>
                <a:latin typeface="Segoe UI Light"/>
              </a:rPr>
              <a:t>Dynamic Memory</a:t>
            </a:r>
            <a:endParaRPr kumimoji="0" lang="en-US" sz="5400" b="0" i="0" u="none" strike="noStrike" kern="1200" cap="none" spc="-102" normalizeH="0" baseline="0" noProof="0" dirty="0">
              <a:ln w="3175">
                <a:noFill/>
              </a:ln>
              <a:solidFill>
                <a:schemeClr val="tx1"/>
              </a:solidFill>
              <a:effectLst/>
              <a:uLnTx/>
              <a:uFillTx/>
              <a:latin typeface="Segoe UI Light"/>
            </a:endParaRPr>
          </a:p>
        </p:txBody>
      </p:sp>
    </p:spTree>
    <p:extLst>
      <p:ext uri="{BB962C8B-B14F-4D97-AF65-F5344CB8AC3E}">
        <p14:creationId xmlns:p14="http://schemas.microsoft.com/office/powerpoint/2010/main" val="1206965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500"/>
                                        <p:tgtEl>
                                          <p:spTgt spid="117"/>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circle(out)">
                                      <p:cBhvr>
                                        <p:cTn id="18" dur="750"/>
                                        <p:tgtEl>
                                          <p:spTgt spid="47"/>
                                        </p:tgtEl>
                                      </p:cBhvr>
                                    </p:animEffect>
                                  </p:childTnLst>
                                </p:cTn>
                              </p:par>
                              <p:par>
                                <p:cTn id="19" presetID="10" presetClass="exit" presetSubtype="0" fill="hold" grpId="0" nodeType="withEffect">
                                  <p:stCondLst>
                                    <p:cond delay="0"/>
                                  </p:stCondLst>
                                  <p:childTnLst>
                                    <p:animEffect transition="out" filter="fade">
                                      <p:cBhvr>
                                        <p:cTn id="20" dur="500"/>
                                        <p:tgtEl>
                                          <p:spTgt spid="46"/>
                                        </p:tgtEl>
                                      </p:cBhvr>
                                    </p:animEffect>
                                    <p:set>
                                      <p:cBhvr>
                                        <p:cTn id="21" dur="1" fill="hold">
                                          <p:stCondLst>
                                            <p:cond delay="499"/>
                                          </p:stCondLst>
                                        </p:cTn>
                                        <p:tgtEl>
                                          <p:spTgt spid="46"/>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750"/>
                            </p:stCondLst>
                            <p:childTnLst>
                              <p:par>
                                <p:cTn id="29" presetID="10" presetClass="exit" presetSubtype="0" fill="hold" nodeType="afterEffect">
                                  <p:stCondLst>
                                    <p:cond delay="1000"/>
                                  </p:stCondLst>
                                  <p:childTnLst>
                                    <p:animEffect transition="out" filter="fade">
                                      <p:cBhvr>
                                        <p:cTn id="30" dur="500"/>
                                        <p:tgtEl>
                                          <p:spTgt spid="42"/>
                                        </p:tgtEl>
                                      </p:cBhvr>
                                    </p:animEffect>
                                    <p:set>
                                      <p:cBhvr>
                                        <p:cTn id="31" dur="1" fill="hold">
                                          <p:stCondLst>
                                            <p:cond delay="499"/>
                                          </p:stCondLst>
                                        </p:cTn>
                                        <p:tgtEl>
                                          <p:spTgt spid="42"/>
                                        </p:tgtEl>
                                        <p:attrNameLst>
                                          <p:attrName>style.visibility</p:attrName>
                                        </p:attrNameLst>
                                      </p:cBhvr>
                                      <p:to>
                                        <p:strVal val="hidden"/>
                                      </p:to>
                                    </p:set>
                                  </p:childTnLst>
                                </p:cTn>
                              </p:par>
                              <p:par>
                                <p:cTn id="32" presetID="10" presetClass="entr" presetSubtype="0" fill="hold" grpId="0" nodeType="withEffect">
                                  <p:stCondLst>
                                    <p:cond delay="100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ntr" presetSubtype="0" fill="hold" nodeType="withEffect">
                                  <p:stCondLst>
                                    <p:cond delay="100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par>
                          <p:cTn id="38" fill="hold">
                            <p:stCondLst>
                              <p:cond delay="2250"/>
                            </p:stCondLst>
                            <p:childTnLst>
                              <p:par>
                                <p:cTn id="39" presetID="10" presetClass="exit" presetSubtype="0" fill="hold" grpId="0" nodeType="afterEffect">
                                  <p:stCondLst>
                                    <p:cond delay="0"/>
                                  </p:stCondLst>
                                  <p:childTnLst>
                                    <p:animEffect transition="out" filter="fade">
                                      <p:cBhvr>
                                        <p:cTn id="40" dur="500"/>
                                        <p:tgtEl>
                                          <p:spTgt spid="41"/>
                                        </p:tgtEl>
                                      </p:cBhvr>
                                    </p:animEffect>
                                    <p:set>
                                      <p:cBhvr>
                                        <p:cTn id="41" dur="1" fill="hold">
                                          <p:stCondLst>
                                            <p:cond delay="499"/>
                                          </p:stCondLst>
                                        </p:cTn>
                                        <p:tgtEl>
                                          <p:spTgt spid="41"/>
                                        </p:tgtEl>
                                        <p:attrNameLst>
                                          <p:attrName>style.visibility</p:attrName>
                                        </p:attrNameLst>
                                      </p:cBhvr>
                                      <p:to>
                                        <p:strVal val="hidden"/>
                                      </p:to>
                                    </p:set>
                                  </p:childTnLst>
                                </p:cTn>
                              </p:par>
                            </p:childTnLst>
                          </p:cTn>
                        </p:par>
                        <p:par>
                          <p:cTn id="42" fill="hold">
                            <p:stCondLst>
                              <p:cond delay="2750"/>
                            </p:stCondLst>
                            <p:childTnLst>
                              <p:par>
                                <p:cTn id="43" presetID="10" presetClass="entr" presetSubtype="0" fill="hold" grpId="0" nodeType="afterEffect">
                                  <p:stCondLst>
                                    <p:cond delay="100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xit" presetSubtype="0" fill="hold" grpId="0" nodeType="withEffect">
                                  <p:stCondLst>
                                    <p:cond delay="0"/>
                                  </p:stCondLst>
                                  <p:childTnLst>
                                    <p:animEffect transition="out" filter="fade">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7" grpId="0" animBg="1"/>
      <p:bldP spid="37" grpId="0" animBg="1"/>
      <p:bldP spid="41" grpId="0" animBg="1"/>
      <p:bldP spid="5" grpId="0" animBg="1"/>
      <p:bldP spid="43" grpId="0" animBg="1"/>
      <p:bldP spid="44" grpId="0" animBg="1"/>
      <p:bldP spid="46" grpId="0" animBg="1"/>
      <p:bldP spid="47" grpId="0"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5971435" y="3937564"/>
            <a:ext cx="1474705" cy="295593"/>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lIns="93278" tIns="46639" rIns="93278" bIns="46639">
            <a:spAutoFit/>
          </a:bodyPr>
          <a:lstStyle/>
          <a:p>
            <a:pPr marL="9669" lvl="1" algn="ctr" fontAlgn="base">
              <a:lnSpc>
                <a:spcPct val="90000"/>
              </a:lnSpc>
              <a:spcBef>
                <a:spcPts val="204"/>
              </a:spcBef>
              <a:spcAft>
                <a:spcPts val="102"/>
              </a:spcAft>
              <a:defRPr/>
            </a:pPr>
            <a:r>
              <a:rPr lang="en-US" sz="1400" b="1" dirty="0">
                <a:solidFill>
                  <a:srgbClr val="FFFFFE"/>
                </a:solidFill>
                <a:latin typeface="Segoe UI Light"/>
              </a:rPr>
              <a:t>Hyper‑V</a:t>
            </a:r>
          </a:p>
        </p:txBody>
      </p:sp>
      <p:sp>
        <p:nvSpPr>
          <p:cNvPr id="91" name="Rectangle 90"/>
          <p:cNvSpPr/>
          <p:nvPr/>
        </p:nvSpPr>
        <p:spPr bwMode="auto">
          <a:xfrm>
            <a:off x="5975535" y="1699400"/>
            <a:ext cx="907336" cy="1986343"/>
          </a:xfrm>
          <a:prstGeom prst="rect">
            <a:avLst/>
          </a:prstGeom>
          <a:solidFill>
            <a:schemeClr val="accent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3274" tIns="46637" rIns="93274" bIns="46637" numCol="1" rtlCol="0" anchor="b" anchorCtr="0" compatLnSpc="1">
            <a:prstTxWarp prst="textNoShape">
              <a:avLst/>
            </a:prstTxWarp>
          </a:bodyPr>
          <a:lstStyle/>
          <a:p>
            <a:pPr algn="ctr" defTabSz="932472" fontAlgn="base">
              <a:lnSpc>
                <a:spcPct val="90000"/>
              </a:lnSpc>
              <a:spcBef>
                <a:spcPct val="0"/>
              </a:spcBef>
              <a:spcAft>
                <a:spcPct val="0"/>
              </a:spcAft>
            </a:pPr>
            <a:r>
              <a:rPr lang="en-US" sz="1400" b="1" spc="-51" dirty="0">
                <a:gradFill>
                  <a:gsLst>
                    <a:gs pos="0">
                      <a:srgbClr val="FFFFFF"/>
                    </a:gs>
                    <a:gs pos="100000">
                      <a:srgbClr val="FFFFFF"/>
                    </a:gs>
                  </a:gsLst>
                  <a:lin ang="16200000" scaled="1"/>
                </a:gradFill>
              </a:rPr>
              <a:t>VM1</a:t>
            </a:r>
          </a:p>
        </p:txBody>
      </p:sp>
      <p:sp>
        <p:nvSpPr>
          <p:cNvPr id="120" name="Rectangle 119"/>
          <p:cNvSpPr/>
          <p:nvPr/>
        </p:nvSpPr>
        <p:spPr bwMode="auto">
          <a:xfrm>
            <a:off x="6050132" y="1771410"/>
            <a:ext cx="758952" cy="1201483"/>
          </a:xfrm>
          <a:prstGeom prst="rect">
            <a:avLst/>
          </a:prstGeom>
          <a:solidFill>
            <a:schemeClr val="tx1">
              <a:lumMod val="20000"/>
              <a:lumOff val="80000"/>
            </a:scheme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3274" tIns="46637" rIns="93274" bIns="46637" numCol="1" rtlCol="0" anchor="t" anchorCtr="0" compatLnSpc="1">
            <a:prstTxWarp prst="textNoShape">
              <a:avLst/>
            </a:prstTxWarp>
          </a:bodyPr>
          <a:lstStyle/>
          <a:p>
            <a:pPr algn="ctr" defTabSz="932472" fontAlgn="base">
              <a:lnSpc>
                <a:spcPct val="90000"/>
              </a:lnSpc>
              <a:spcBef>
                <a:spcPct val="0"/>
              </a:spcBef>
              <a:spcAft>
                <a:spcPct val="0"/>
              </a:spcAft>
            </a:pPr>
            <a:r>
              <a:rPr lang="en-US" sz="900" b="1" spc="-51" dirty="0">
                <a:solidFill>
                  <a:srgbClr val="7FBA00">
                    <a:lumMod val="75000"/>
                  </a:srgbClr>
                </a:solidFill>
              </a:rPr>
              <a:t>Maximum</a:t>
            </a:r>
          </a:p>
          <a:p>
            <a:pPr algn="ctr" defTabSz="932472" fontAlgn="base">
              <a:lnSpc>
                <a:spcPct val="90000"/>
              </a:lnSpc>
              <a:spcBef>
                <a:spcPct val="0"/>
              </a:spcBef>
              <a:spcAft>
                <a:spcPct val="0"/>
              </a:spcAft>
            </a:pPr>
            <a:r>
              <a:rPr lang="en-US" sz="900" b="1" spc="-51" dirty="0">
                <a:solidFill>
                  <a:srgbClr val="7FBA00">
                    <a:lumMod val="75000"/>
                  </a:srgbClr>
                </a:solidFill>
              </a:rPr>
              <a:t>memory</a:t>
            </a:r>
          </a:p>
        </p:txBody>
      </p:sp>
      <p:sp>
        <p:nvSpPr>
          <p:cNvPr id="29" name="TEXT VM starts with paging"/>
          <p:cNvSpPr>
            <a:spLocks noChangeArrowheads="1"/>
          </p:cNvSpPr>
          <p:nvPr/>
        </p:nvSpPr>
        <p:spPr bwMode="auto">
          <a:xfrm>
            <a:off x="5984993" y="5952285"/>
            <a:ext cx="5440958" cy="831822"/>
          </a:xfrm>
          <a:prstGeom prst="rect">
            <a:avLst/>
          </a:prstGeom>
          <a:noFill/>
          <a:ln w="9525">
            <a:noFill/>
            <a:miter lim="800000"/>
            <a:headEnd/>
            <a:tailEnd/>
          </a:ln>
        </p:spPr>
        <p:txBody>
          <a:bodyPr lIns="77710" tIns="38855" rIns="77710" bIns="38855">
            <a:spAutoFit/>
          </a:bodyPr>
          <a:lstStyle/>
          <a:p>
            <a:pPr algn="ctr"/>
            <a:r>
              <a:rPr lang="en-US" sz="2400" dirty="0">
                <a:solidFill>
                  <a:srgbClr val="505050"/>
                </a:solidFill>
                <a:latin typeface="Segoe UI Light"/>
              </a:rPr>
              <a:t>Virtual machine starting with </a:t>
            </a:r>
            <a:br>
              <a:rPr lang="en-US" sz="2400" dirty="0">
                <a:solidFill>
                  <a:srgbClr val="505050"/>
                </a:solidFill>
                <a:latin typeface="Segoe UI Light"/>
              </a:rPr>
            </a:br>
            <a:r>
              <a:rPr lang="en-US" sz="2400" dirty="0">
                <a:solidFill>
                  <a:srgbClr val="505050"/>
                </a:solidFill>
                <a:latin typeface="Segoe UI Light"/>
              </a:rPr>
              <a:t>Hyper‑V smart paging</a:t>
            </a:r>
          </a:p>
        </p:txBody>
      </p:sp>
      <p:sp>
        <p:nvSpPr>
          <p:cNvPr id="92" name="Rectangle 91"/>
          <p:cNvSpPr/>
          <p:nvPr/>
        </p:nvSpPr>
        <p:spPr bwMode="auto">
          <a:xfrm>
            <a:off x="6052303" y="2722555"/>
            <a:ext cx="758952" cy="689349"/>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74" tIns="46637" rIns="93274" bIns="46637" numCol="1" rtlCol="0" anchor="t" anchorCtr="0" compatLnSpc="1">
            <a:prstTxWarp prst="textNoShape">
              <a:avLst/>
            </a:prstTxWarp>
          </a:bodyPr>
          <a:lstStyle/>
          <a:p>
            <a:pPr algn="ctr" defTabSz="932472" fontAlgn="base">
              <a:lnSpc>
                <a:spcPct val="90000"/>
              </a:lnSpc>
              <a:spcBef>
                <a:spcPct val="0"/>
              </a:spcBef>
              <a:spcAft>
                <a:spcPct val="0"/>
              </a:spcAft>
            </a:pPr>
            <a:r>
              <a:rPr lang="en-US" sz="900" spc="-51" dirty="0">
                <a:gradFill>
                  <a:gsLst>
                    <a:gs pos="0">
                      <a:srgbClr val="FFFFFF"/>
                    </a:gs>
                    <a:gs pos="100000">
                      <a:srgbClr val="FFFFFE"/>
                    </a:gs>
                  </a:gsLst>
                  <a:lin ang="16200000" scaled="1"/>
                </a:gradFill>
              </a:rPr>
              <a:t>Minimum</a:t>
            </a:r>
          </a:p>
          <a:p>
            <a:pPr algn="ctr" defTabSz="932472" fontAlgn="base">
              <a:lnSpc>
                <a:spcPct val="90000"/>
              </a:lnSpc>
              <a:spcBef>
                <a:spcPct val="0"/>
              </a:spcBef>
              <a:spcAft>
                <a:spcPct val="0"/>
              </a:spcAft>
            </a:pPr>
            <a:r>
              <a:rPr lang="en-US" sz="900" spc="-51" dirty="0">
                <a:gradFill>
                  <a:gsLst>
                    <a:gs pos="0">
                      <a:srgbClr val="FFFFFF"/>
                    </a:gs>
                    <a:gs pos="100000">
                      <a:srgbClr val="FFFFFE"/>
                    </a:gs>
                  </a:gsLst>
                  <a:lin ang="16200000" scaled="1"/>
                </a:gradFill>
              </a:rPr>
              <a:t>memory</a:t>
            </a:r>
          </a:p>
        </p:txBody>
      </p:sp>
      <p:sp>
        <p:nvSpPr>
          <p:cNvPr id="115" name="Rectangle 114"/>
          <p:cNvSpPr/>
          <p:nvPr/>
        </p:nvSpPr>
        <p:spPr bwMode="auto">
          <a:xfrm>
            <a:off x="6050132" y="2203265"/>
            <a:ext cx="758952" cy="526305"/>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74" tIns="46637" rIns="93274" bIns="46637" numCol="1" rtlCol="0" anchor="t" anchorCtr="0" compatLnSpc="1">
            <a:prstTxWarp prst="textNoShape">
              <a:avLst/>
            </a:prstTxWarp>
          </a:bodyPr>
          <a:lstStyle/>
          <a:p>
            <a:pPr algn="ctr" defTabSz="932472" fontAlgn="base">
              <a:lnSpc>
                <a:spcPct val="90000"/>
              </a:lnSpc>
              <a:spcBef>
                <a:spcPct val="0"/>
              </a:spcBef>
              <a:spcAft>
                <a:spcPct val="0"/>
              </a:spcAft>
            </a:pPr>
            <a:endParaRPr lang="en-US" sz="1200" spc="-51" dirty="0">
              <a:solidFill>
                <a:srgbClr val="FFFFFE"/>
              </a:solidFill>
            </a:endParaRPr>
          </a:p>
        </p:txBody>
      </p:sp>
      <p:grpSp>
        <p:nvGrpSpPr>
          <p:cNvPr id="121" name="Group 120"/>
          <p:cNvGrpSpPr/>
          <p:nvPr/>
        </p:nvGrpSpPr>
        <p:grpSpPr>
          <a:xfrm>
            <a:off x="10071211" y="1699401"/>
            <a:ext cx="909074" cy="1990146"/>
            <a:chOff x="6015300" y="923366"/>
            <a:chExt cx="1084729" cy="2375648"/>
          </a:xfrm>
        </p:grpSpPr>
        <p:sp>
          <p:nvSpPr>
            <p:cNvPr id="122" name="Rectangle 121"/>
            <p:cNvSpPr/>
            <p:nvPr/>
          </p:nvSpPr>
          <p:spPr bwMode="auto">
            <a:xfrm>
              <a:off x="6015300" y="923366"/>
              <a:ext cx="1084729" cy="2375648"/>
            </a:xfrm>
            <a:prstGeom prst="rect">
              <a:avLst/>
            </a:prstGeom>
            <a:solidFill>
              <a:schemeClr val="accent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b" anchorCtr="0" compatLnSpc="1">
              <a:prstTxWarp prst="textNoShape">
                <a:avLst/>
              </a:prstTxWarp>
            </a:bodyPr>
            <a:lstStyle/>
            <a:p>
              <a:pPr algn="ctr" defTabSz="932472" fontAlgn="base">
                <a:lnSpc>
                  <a:spcPct val="90000"/>
                </a:lnSpc>
                <a:spcBef>
                  <a:spcPct val="0"/>
                </a:spcBef>
                <a:spcAft>
                  <a:spcPct val="0"/>
                </a:spcAft>
              </a:pPr>
              <a:r>
                <a:rPr lang="en-US" sz="1400" b="1" spc="-51" dirty="0">
                  <a:gradFill>
                    <a:gsLst>
                      <a:gs pos="0">
                        <a:srgbClr val="FFFFFF"/>
                      </a:gs>
                      <a:gs pos="100000">
                        <a:srgbClr val="FFFFFF"/>
                      </a:gs>
                    </a:gsLst>
                    <a:lin ang="16200000" scaled="1"/>
                  </a:gradFill>
                </a:rPr>
                <a:t>VMn</a:t>
              </a:r>
            </a:p>
          </p:txBody>
        </p:sp>
        <p:sp>
          <p:nvSpPr>
            <p:cNvPr id="123" name="Rectangle 122"/>
            <p:cNvSpPr/>
            <p:nvPr/>
          </p:nvSpPr>
          <p:spPr bwMode="auto">
            <a:xfrm>
              <a:off x="6100991" y="2147050"/>
              <a:ext cx="905600" cy="824455"/>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32472" fontAlgn="base">
                <a:lnSpc>
                  <a:spcPct val="90000"/>
                </a:lnSpc>
                <a:spcBef>
                  <a:spcPct val="0"/>
                </a:spcBef>
                <a:spcAft>
                  <a:spcPct val="0"/>
                </a:spcAft>
              </a:pPr>
              <a:r>
                <a:rPr lang="en-US" sz="900" spc="-51" dirty="0">
                  <a:gradFill>
                    <a:gsLst>
                      <a:gs pos="0">
                        <a:srgbClr val="FFFFFF"/>
                      </a:gs>
                      <a:gs pos="100000">
                        <a:srgbClr val="FFFFFE"/>
                      </a:gs>
                    </a:gsLst>
                    <a:lin ang="16200000" scaled="1"/>
                  </a:gradFill>
                </a:rPr>
                <a:t>Minimum</a:t>
              </a:r>
            </a:p>
            <a:p>
              <a:pPr algn="ctr" defTabSz="932472" fontAlgn="base">
                <a:lnSpc>
                  <a:spcPct val="90000"/>
                </a:lnSpc>
                <a:spcBef>
                  <a:spcPct val="0"/>
                </a:spcBef>
                <a:spcAft>
                  <a:spcPct val="0"/>
                </a:spcAft>
              </a:pPr>
              <a:r>
                <a:rPr lang="en-US" sz="900" spc="-51" dirty="0">
                  <a:gradFill>
                    <a:gsLst>
                      <a:gs pos="0">
                        <a:srgbClr val="FFFFFF"/>
                      </a:gs>
                      <a:gs pos="100000">
                        <a:srgbClr val="FFFFFE"/>
                      </a:gs>
                    </a:gsLst>
                    <a:lin ang="16200000" scaled="1"/>
                  </a:gradFill>
                </a:rPr>
                <a:t>memory</a:t>
              </a:r>
            </a:p>
          </p:txBody>
        </p:sp>
        <p:sp>
          <p:nvSpPr>
            <p:cNvPr id="124" name="Rectangle 123"/>
            <p:cNvSpPr/>
            <p:nvPr/>
          </p:nvSpPr>
          <p:spPr bwMode="auto">
            <a:xfrm>
              <a:off x="6100991" y="1368426"/>
              <a:ext cx="905600" cy="787258"/>
            </a:xfrm>
            <a:prstGeom prst="rect">
              <a:avLst/>
            </a:prstGeom>
            <a:solidFill>
              <a:schemeClr val="tx1">
                <a:lumMod val="20000"/>
                <a:lumOff val="80000"/>
              </a:scheme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32472" fontAlgn="base">
                <a:lnSpc>
                  <a:spcPct val="90000"/>
                </a:lnSpc>
                <a:spcBef>
                  <a:spcPct val="0"/>
                </a:spcBef>
                <a:spcAft>
                  <a:spcPct val="0"/>
                </a:spcAft>
              </a:pPr>
              <a:r>
                <a:rPr lang="en-US" sz="900" b="1" spc="-51" dirty="0">
                  <a:solidFill>
                    <a:srgbClr val="7FBA00">
                      <a:lumMod val="75000"/>
                    </a:srgbClr>
                  </a:solidFill>
                </a:rPr>
                <a:t>Maximum</a:t>
              </a:r>
            </a:p>
            <a:p>
              <a:pPr algn="ctr" defTabSz="932472" fontAlgn="base">
                <a:lnSpc>
                  <a:spcPct val="90000"/>
                </a:lnSpc>
                <a:spcBef>
                  <a:spcPct val="0"/>
                </a:spcBef>
                <a:spcAft>
                  <a:spcPct val="0"/>
                </a:spcAft>
              </a:pPr>
              <a:r>
                <a:rPr lang="en-US" sz="900" b="1" spc="-51" dirty="0">
                  <a:solidFill>
                    <a:srgbClr val="7FBA00">
                      <a:lumMod val="75000"/>
                    </a:srgbClr>
                  </a:solidFill>
                </a:rPr>
                <a:t>memory</a:t>
              </a:r>
            </a:p>
          </p:txBody>
        </p:sp>
      </p:grpSp>
      <p:grpSp>
        <p:nvGrpSpPr>
          <p:cNvPr id="126" name="Group 125"/>
          <p:cNvGrpSpPr/>
          <p:nvPr/>
        </p:nvGrpSpPr>
        <p:grpSpPr>
          <a:xfrm>
            <a:off x="8142402" y="1699400"/>
            <a:ext cx="919640" cy="2013279"/>
            <a:chOff x="6015300" y="923366"/>
            <a:chExt cx="1084729" cy="2375648"/>
          </a:xfrm>
        </p:grpSpPr>
        <p:sp>
          <p:nvSpPr>
            <p:cNvPr id="127" name="Rectangle 126"/>
            <p:cNvSpPr/>
            <p:nvPr/>
          </p:nvSpPr>
          <p:spPr bwMode="auto">
            <a:xfrm>
              <a:off x="6015300" y="923366"/>
              <a:ext cx="1084729" cy="2375648"/>
            </a:xfrm>
            <a:prstGeom prst="rect">
              <a:avLst/>
            </a:prstGeom>
            <a:solidFill>
              <a:schemeClr val="accent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b" anchorCtr="0" compatLnSpc="1">
              <a:prstTxWarp prst="textNoShape">
                <a:avLst/>
              </a:prstTxWarp>
            </a:bodyPr>
            <a:lstStyle/>
            <a:p>
              <a:pPr algn="ctr" defTabSz="932472" fontAlgn="base">
                <a:lnSpc>
                  <a:spcPct val="90000"/>
                </a:lnSpc>
                <a:spcBef>
                  <a:spcPct val="0"/>
                </a:spcBef>
                <a:spcAft>
                  <a:spcPct val="0"/>
                </a:spcAft>
              </a:pPr>
              <a:r>
                <a:rPr lang="en-US" sz="1400" b="1" spc="-51" dirty="0">
                  <a:gradFill>
                    <a:gsLst>
                      <a:gs pos="0">
                        <a:srgbClr val="FFFFFF"/>
                      </a:gs>
                      <a:gs pos="100000">
                        <a:srgbClr val="FFFFFF"/>
                      </a:gs>
                    </a:gsLst>
                    <a:lin ang="16200000" scaled="1"/>
                  </a:gradFill>
                </a:rPr>
                <a:t>VM2</a:t>
              </a:r>
            </a:p>
          </p:txBody>
        </p:sp>
        <p:sp>
          <p:nvSpPr>
            <p:cNvPr id="128" name="Rectangle 127"/>
            <p:cNvSpPr/>
            <p:nvPr/>
          </p:nvSpPr>
          <p:spPr bwMode="auto">
            <a:xfrm>
              <a:off x="6122875" y="1084720"/>
              <a:ext cx="878559" cy="1070964"/>
            </a:xfrm>
            <a:prstGeom prst="rect">
              <a:avLst/>
            </a:prstGeom>
            <a:solidFill>
              <a:schemeClr val="tx1">
                <a:lumMod val="20000"/>
                <a:lumOff val="80000"/>
              </a:scheme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32472" fontAlgn="base">
                <a:lnSpc>
                  <a:spcPct val="90000"/>
                </a:lnSpc>
                <a:spcBef>
                  <a:spcPct val="0"/>
                </a:spcBef>
                <a:spcAft>
                  <a:spcPct val="0"/>
                </a:spcAft>
              </a:pPr>
              <a:r>
                <a:rPr lang="en-US" sz="900" b="1" spc="-51" dirty="0">
                  <a:solidFill>
                    <a:srgbClr val="7FBA00">
                      <a:lumMod val="75000"/>
                    </a:srgbClr>
                  </a:solidFill>
                </a:rPr>
                <a:t>Maximum</a:t>
              </a:r>
            </a:p>
            <a:p>
              <a:pPr algn="ctr" defTabSz="932472" fontAlgn="base">
                <a:lnSpc>
                  <a:spcPct val="90000"/>
                </a:lnSpc>
                <a:spcBef>
                  <a:spcPct val="0"/>
                </a:spcBef>
                <a:spcAft>
                  <a:spcPct val="0"/>
                </a:spcAft>
              </a:pPr>
              <a:r>
                <a:rPr lang="en-US" sz="900" b="1" spc="-51" dirty="0">
                  <a:solidFill>
                    <a:srgbClr val="7FBA00">
                      <a:lumMod val="75000"/>
                    </a:srgbClr>
                  </a:solidFill>
                </a:rPr>
                <a:t>memory</a:t>
              </a:r>
            </a:p>
          </p:txBody>
        </p:sp>
        <p:sp>
          <p:nvSpPr>
            <p:cNvPr id="129" name="Rectangle 128"/>
            <p:cNvSpPr/>
            <p:nvPr/>
          </p:nvSpPr>
          <p:spPr bwMode="auto">
            <a:xfrm>
              <a:off x="6122880" y="1840004"/>
              <a:ext cx="878559" cy="1131502"/>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32472" fontAlgn="base">
                <a:lnSpc>
                  <a:spcPct val="90000"/>
                </a:lnSpc>
                <a:spcBef>
                  <a:spcPct val="0"/>
                </a:spcBef>
                <a:spcAft>
                  <a:spcPct val="0"/>
                </a:spcAft>
              </a:pPr>
              <a:r>
                <a:rPr lang="en-US" sz="900" spc="-51" dirty="0">
                  <a:gradFill>
                    <a:gsLst>
                      <a:gs pos="0">
                        <a:srgbClr val="FFFFFF"/>
                      </a:gs>
                      <a:gs pos="100000">
                        <a:srgbClr val="FFFFFE"/>
                      </a:gs>
                    </a:gsLst>
                    <a:lin ang="16200000" scaled="1"/>
                  </a:gradFill>
                </a:rPr>
                <a:t>Minimum</a:t>
              </a:r>
            </a:p>
            <a:p>
              <a:pPr algn="ctr" defTabSz="932472" fontAlgn="base">
                <a:lnSpc>
                  <a:spcPct val="90000"/>
                </a:lnSpc>
                <a:spcBef>
                  <a:spcPct val="0"/>
                </a:spcBef>
                <a:spcAft>
                  <a:spcPct val="0"/>
                </a:spcAft>
              </a:pPr>
              <a:r>
                <a:rPr lang="en-US" sz="900" spc="-51" dirty="0">
                  <a:gradFill>
                    <a:gsLst>
                      <a:gs pos="0">
                        <a:srgbClr val="FFFFFF"/>
                      </a:gs>
                      <a:gs pos="100000">
                        <a:srgbClr val="FFFFFE"/>
                      </a:gs>
                    </a:gsLst>
                    <a:lin ang="16200000" scaled="1"/>
                  </a:gradFill>
                </a:rPr>
                <a:t>memory</a:t>
              </a:r>
            </a:p>
          </p:txBody>
        </p:sp>
      </p:grpSp>
      <p:sp>
        <p:nvSpPr>
          <p:cNvPr id="38" name="Physical Memory starting point"/>
          <p:cNvSpPr/>
          <p:nvPr/>
        </p:nvSpPr>
        <p:spPr bwMode="auto">
          <a:xfrm>
            <a:off x="5957793" y="4426448"/>
            <a:ext cx="1033272" cy="1024128"/>
          </a:xfrm>
          <a:prstGeom prst="ellipse">
            <a:avLst/>
          </a:prstGeom>
          <a:gradFill flip="none" rotWithShape="1">
            <a:gsLst>
              <a:gs pos="0">
                <a:schemeClr val="accent2"/>
              </a:gs>
              <a:gs pos="80000">
                <a:schemeClr val="accent2"/>
              </a:gs>
              <a:gs pos="82000">
                <a:srgbClr val="FFFFFE"/>
              </a:gs>
            </a:gsLst>
            <a:lin ang="16200000" scaled="1"/>
            <a:tileRect/>
          </a:gradFill>
          <a:ln w="38100" cmpd="sng">
            <a:solidFill>
              <a:schemeClr val="accent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32472" fontAlgn="base">
              <a:lnSpc>
                <a:spcPct val="90000"/>
              </a:lnSpc>
              <a:spcBef>
                <a:spcPct val="0"/>
              </a:spcBef>
              <a:spcAft>
                <a:spcPct val="0"/>
              </a:spcAft>
            </a:pPr>
            <a:r>
              <a:rPr lang="en-US" sz="1000" b="1" spc="-51" dirty="0">
                <a:gradFill>
                  <a:gsLst>
                    <a:gs pos="0">
                      <a:srgbClr val="505050">
                        <a:lumMod val="50000"/>
                      </a:srgbClr>
                    </a:gs>
                    <a:gs pos="100000">
                      <a:srgbClr val="505050">
                        <a:lumMod val="50000"/>
                      </a:srgbClr>
                    </a:gs>
                  </a:gsLst>
                  <a:lin ang="16200000" scaled="1"/>
                </a:gradFill>
              </a:rPr>
              <a:t>Physical</a:t>
            </a:r>
          </a:p>
          <a:p>
            <a:pPr algn="ctr" defTabSz="932472" fontAlgn="base">
              <a:lnSpc>
                <a:spcPct val="90000"/>
              </a:lnSpc>
              <a:spcBef>
                <a:spcPct val="0"/>
              </a:spcBef>
              <a:spcAft>
                <a:spcPct val="0"/>
              </a:spcAft>
            </a:pPr>
            <a:r>
              <a:rPr lang="en-US" sz="1000" b="1" spc="-51" dirty="0">
                <a:gradFill>
                  <a:gsLst>
                    <a:gs pos="0">
                      <a:srgbClr val="505050">
                        <a:lumMod val="50000"/>
                      </a:srgbClr>
                    </a:gs>
                    <a:gs pos="100000">
                      <a:srgbClr val="505050">
                        <a:lumMod val="50000"/>
                      </a:srgbClr>
                    </a:gs>
                  </a:gsLst>
                  <a:lin ang="16200000" scaled="1"/>
                </a:gradFill>
              </a:rPr>
              <a:t>memory</a:t>
            </a:r>
          </a:p>
          <a:p>
            <a:pPr algn="ctr" defTabSz="932472" fontAlgn="base">
              <a:lnSpc>
                <a:spcPct val="90000"/>
              </a:lnSpc>
              <a:spcBef>
                <a:spcPct val="0"/>
              </a:spcBef>
              <a:spcAft>
                <a:spcPct val="0"/>
              </a:spcAft>
            </a:pPr>
            <a:r>
              <a:rPr lang="en-US" sz="1000" b="1" spc="-51" dirty="0">
                <a:gradFill>
                  <a:gsLst>
                    <a:gs pos="0">
                      <a:srgbClr val="505050">
                        <a:lumMod val="50000"/>
                      </a:srgbClr>
                    </a:gs>
                    <a:gs pos="100000">
                      <a:srgbClr val="505050">
                        <a:lumMod val="50000"/>
                      </a:srgbClr>
                    </a:gs>
                  </a:gsLst>
                  <a:lin ang="16200000" scaled="1"/>
                </a:gradFill>
              </a:rPr>
              <a:t>pool</a:t>
            </a:r>
          </a:p>
        </p:txBody>
      </p:sp>
      <p:sp>
        <p:nvSpPr>
          <p:cNvPr id="130" name="Physical Memory Pool almost empty"/>
          <p:cNvSpPr/>
          <p:nvPr/>
        </p:nvSpPr>
        <p:spPr bwMode="auto">
          <a:xfrm>
            <a:off x="5957793" y="4426448"/>
            <a:ext cx="1033272" cy="1024128"/>
          </a:xfrm>
          <a:prstGeom prst="ellipse">
            <a:avLst/>
          </a:prstGeom>
          <a:gradFill flip="none" rotWithShape="1">
            <a:gsLst>
              <a:gs pos="13000">
                <a:srgbClr val="FFFFFF"/>
              </a:gs>
              <a:gs pos="12000">
                <a:schemeClr val="accent2"/>
              </a:gs>
              <a:gs pos="100000">
                <a:srgbClr val="FFFFFE"/>
              </a:gs>
            </a:gsLst>
            <a:lin ang="16200000" scaled="1"/>
            <a:tileRect/>
          </a:gradFill>
          <a:ln w="38100" cmpd="sng">
            <a:solidFill>
              <a:schemeClr val="accent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lnSpc>
                <a:spcPct val="90000"/>
              </a:lnSpc>
              <a:spcBef>
                <a:spcPct val="0"/>
              </a:spcBef>
              <a:spcAft>
                <a:spcPct val="0"/>
              </a:spcAft>
            </a:pPr>
            <a:r>
              <a:rPr lang="en-US" sz="1000" b="1" spc="-51" dirty="0">
                <a:gradFill>
                  <a:gsLst>
                    <a:gs pos="0">
                      <a:srgbClr val="505050">
                        <a:lumMod val="50000"/>
                      </a:srgbClr>
                    </a:gs>
                    <a:gs pos="100000">
                      <a:srgbClr val="505050">
                        <a:lumMod val="50000"/>
                      </a:srgbClr>
                    </a:gs>
                  </a:gsLst>
                  <a:lin ang="16200000" scaled="1"/>
                </a:gradFill>
              </a:rPr>
              <a:t>Physical</a:t>
            </a:r>
          </a:p>
          <a:p>
            <a:pPr algn="ctr" defTabSz="932472" fontAlgn="base">
              <a:lnSpc>
                <a:spcPct val="90000"/>
              </a:lnSpc>
              <a:spcBef>
                <a:spcPct val="0"/>
              </a:spcBef>
              <a:spcAft>
                <a:spcPct val="0"/>
              </a:spcAft>
            </a:pPr>
            <a:r>
              <a:rPr lang="en-US" sz="1000" b="1" spc="-51" dirty="0">
                <a:gradFill>
                  <a:gsLst>
                    <a:gs pos="0">
                      <a:srgbClr val="505050">
                        <a:lumMod val="50000"/>
                      </a:srgbClr>
                    </a:gs>
                    <a:gs pos="100000">
                      <a:srgbClr val="505050">
                        <a:lumMod val="50000"/>
                      </a:srgbClr>
                    </a:gs>
                  </a:gsLst>
                  <a:lin ang="16200000" scaled="1"/>
                </a:gradFill>
              </a:rPr>
              <a:t>memory</a:t>
            </a:r>
          </a:p>
          <a:p>
            <a:pPr algn="ctr" defTabSz="932472" fontAlgn="base">
              <a:lnSpc>
                <a:spcPct val="90000"/>
              </a:lnSpc>
              <a:spcBef>
                <a:spcPct val="0"/>
              </a:spcBef>
              <a:spcAft>
                <a:spcPct val="0"/>
              </a:spcAft>
            </a:pPr>
            <a:r>
              <a:rPr lang="en-US" sz="1000" b="1" spc="-51" dirty="0">
                <a:gradFill>
                  <a:gsLst>
                    <a:gs pos="0">
                      <a:srgbClr val="505050">
                        <a:lumMod val="50000"/>
                      </a:srgbClr>
                    </a:gs>
                    <a:gs pos="100000">
                      <a:srgbClr val="505050">
                        <a:lumMod val="50000"/>
                      </a:srgbClr>
                    </a:gs>
                  </a:gsLst>
                  <a:lin ang="16200000" scaled="1"/>
                </a:gradFill>
              </a:rPr>
              <a:t>pool</a:t>
            </a:r>
          </a:p>
        </p:txBody>
      </p:sp>
      <p:sp>
        <p:nvSpPr>
          <p:cNvPr id="131" name="Physical Memory Pool empty"/>
          <p:cNvSpPr/>
          <p:nvPr/>
        </p:nvSpPr>
        <p:spPr bwMode="auto">
          <a:xfrm>
            <a:off x="5957793" y="4426448"/>
            <a:ext cx="1033272" cy="1024128"/>
          </a:xfrm>
          <a:prstGeom prst="ellipse">
            <a:avLst/>
          </a:prstGeom>
          <a:gradFill flip="none" rotWithShape="1">
            <a:gsLst>
              <a:gs pos="0">
                <a:srgbClr val="FFFFFE"/>
              </a:gs>
              <a:gs pos="100000">
                <a:srgbClr val="FFFFFE"/>
              </a:gs>
            </a:gsLst>
            <a:lin ang="16200000" scaled="1"/>
            <a:tileRect/>
          </a:gradFill>
          <a:ln w="38100" cmpd="sng">
            <a:solidFill>
              <a:schemeClr val="accent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lnSpc>
                <a:spcPct val="90000"/>
              </a:lnSpc>
              <a:spcBef>
                <a:spcPct val="0"/>
              </a:spcBef>
              <a:spcAft>
                <a:spcPct val="0"/>
              </a:spcAft>
            </a:pPr>
            <a:r>
              <a:rPr lang="en-US" sz="1000" b="1" spc="-51" dirty="0">
                <a:gradFill>
                  <a:gsLst>
                    <a:gs pos="0">
                      <a:srgbClr val="505050">
                        <a:lumMod val="50000"/>
                      </a:srgbClr>
                    </a:gs>
                    <a:gs pos="100000">
                      <a:srgbClr val="505050">
                        <a:lumMod val="50000"/>
                      </a:srgbClr>
                    </a:gs>
                  </a:gsLst>
                  <a:lin ang="16200000" scaled="1"/>
                </a:gradFill>
              </a:rPr>
              <a:t>Physical</a:t>
            </a:r>
          </a:p>
          <a:p>
            <a:pPr algn="ctr" defTabSz="932472" fontAlgn="base">
              <a:lnSpc>
                <a:spcPct val="90000"/>
              </a:lnSpc>
              <a:spcBef>
                <a:spcPct val="0"/>
              </a:spcBef>
              <a:spcAft>
                <a:spcPct val="0"/>
              </a:spcAft>
            </a:pPr>
            <a:r>
              <a:rPr lang="en-US" sz="1000" b="1" spc="-51" dirty="0">
                <a:gradFill>
                  <a:gsLst>
                    <a:gs pos="0">
                      <a:srgbClr val="505050">
                        <a:lumMod val="50000"/>
                      </a:srgbClr>
                    </a:gs>
                    <a:gs pos="100000">
                      <a:srgbClr val="505050">
                        <a:lumMod val="50000"/>
                      </a:srgbClr>
                    </a:gs>
                  </a:gsLst>
                  <a:lin ang="16200000" scaled="1"/>
                </a:gradFill>
              </a:rPr>
              <a:t>memory</a:t>
            </a:r>
          </a:p>
          <a:p>
            <a:pPr algn="ctr" defTabSz="932472" fontAlgn="base">
              <a:lnSpc>
                <a:spcPct val="90000"/>
              </a:lnSpc>
              <a:spcBef>
                <a:spcPct val="0"/>
              </a:spcBef>
              <a:spcAft>
                <a:spcPct val="0"/>
              </a:spcAft>
            </a:pPr>
            <a:r>
              <a:rPr lang="en-US" sz="1000" b="1" spc="-51" dirty="0">
                <a:gradFill>
                  <a:gsLst>
                    <a:gs pos="0">
                      <a:srgbClr val="505050">
                        <a:lumMod val="50000"/>
                      </a:srgbClr>
                    </a:gs>
                    <a:gs pos="100000">
                      <a:srgbClr val="505050">
                        <a:lumMod val="50000"/>
                      </a:srgbClr>
                    </a:gs>
                  </a:gsLst>
                  <a:lin ang="16200000" scaled="1"/>
                </a:gradFill>
              </a:rPr>
              <a:t>pool</a:t>
            </a:r>
          </a:p>
        </p:txBody>
      </p:sp>
      <p:sp>
        <p:nvSpPr>
          <p:cNvPr id="132" name="Rectangle 131"/>
          <p:cNvSpPr/>
          <p:nvPr/>
        </p:nvSpPr>
        <p:spPr bwMode="auto">
          <a:xfrm>
            <a:off x="10143026" y="2494527"/>
            <a:ext cx="758952" cy="235043"/>
          </a:xfrm>
          <a:prstGeom prst="rect">
            <a:avLst/>
          </a:prstGeom>
          <a:solidFill>
            <a:schemeClr val="accent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74" tIns="46637" rIns="93274" bIns="46637" numCol="1" rtlCol="0" anchor="t" anchorCtr="0" compatLnSpc="1">
            <a:prstTxWarp prst="textNoShape">
              <a:avLst/>
            </a:prstTxWarp>
          </a:bodyPr>
          <a:lstStyle/>
          <a:p>
            <a:pPr algn="ctr" defTabSz="932472" fontAlgn="base">
              <a:lnSpc>
                <a:spcPct val="90000"/>
              </a:lnSpc>
              <a:spcBef>
                <a:spcPct val="0"/>
              </a:spcBef>
              <a:spcAft>
                <a:spcPct val="0"/>
              </a:spcAft>
            </a:pPr>
            <a:endParaRPr lang="en-US" sz="1200" spc="-51" dirty="0">
              <a:solidFill>
                <a:srgbClr val="FFFFFE"/>
              </a:solidFill>
            </a:endParaRPr>
          </a:p>
        </p:txBody>
      </p:sp>
      <p:graphicFrame>
        <p:nvGraphicFramePr>
          <p:cNvPr id="133" name="Table 132"/>
          <p:cNvGraphicFramePr>
            <a:graphicFrameLocks noGrp="1"/>
          </p:cNvGraphicFramePr>
          <p:nvPr>
            <p:extLst/>
          </p:nvPr>
        </p:nvGraphicFramePr>
        <p:xfrm>
          <a:off x="10157862" y="2129500"/>
          <a:ext cx="1958474" cy="374203"/>
        </p:xfrm>
        <a:graphic>
          <a:graphicData uri="http://schemas.openxmlformats.org/drawingml/2006/table">
            <a:tbl>
              <a:tblPr firstRow="1" bandRow="1">
                <a:tableStyleId>{5C22544A-7EE6-4342-B048-85BDC9FD1C3A}</a:tableStyleId>
              </a:tblPr>
              <a:tblGrid>
                <a:gridCol w="1958474"/>
              </a:tblGrid>
              <a:tr h="374203">
                <a:tc>
                  <a:txBody>
                    <a:bodyPr/>
                    <a:lstStyle/>
                    <a:p>
                      <a:pPr algn="r"/>
                      <a:r>
                        <a:rPr lang="en-US" sz="900" dirty="0" smtClean="0">
                          <a:gradFill>
                            <a:gsLst>
                              <a:gs pos="0">
                                <a:schemeClr val="tx2">
                                  <a:lumMod val="50000"/>
                                </a:schemeClr>
                              </a:gs>
                              <a:gs pos="100000">
                                <a:schemeClr val="tx2">
                                  <a:lumMod val="50000"/>
                                </a:schemeClr>
                              </a:gs>
                            </a:gsLst>
                            <a:lin ang="16200000" scaled="1"/>
                          </a:gradFill>
                        </a:rPr>
                        <a:t>Startup increases</a:t>
                      </a:r>
                    </a:p>
                    <a:p>
                      <a:pPr algn="r"/>
                      <a:r>
                        <a:rPr lang="en-US" sz="900" baseline="0" dirty="0" smtClean="0">
                          <a:gradFill>
                            <a:gsLst>
                              <a:gs pos="0">
                                <a:schemeClr val="tx2">
                                  <a:lumMod val="50000"/>
                                </a:schemeClr>
                              </a:gs>
                              <a:gs pos="100000">
                                <a:schemeClr val="tx2">
                                  <a:lumMod val="50000"/>
                                </a:schemeClr>
                              </a:gs>
                            </a:gsLst>
                            <a:lin ang="16200000" scaled="1"/>
                          </a:gradFill>
                        </a:rPr>
                        <a:t> m</a:t>
                      </a:r>
                      <a:r>
                        <a:rPr lang="en-US" sz="900" dirty="0" smtClean="0">
                          <a:gradFill>
                            <a:gsLst>
                              <a:gs pos="0">
                                <a:schemeClr val="tx2">
                                  <a:lumMod val="50000"/>
                                </a:schemeClr>
                              </a:gs>
                              <a:gs pos="100000">
                                <a:schemeClr val="tx2">
                                  <a:lumMod val="50000"/>
                                </a:schemeClr>
                              </a:gs>
                            </a:gsLst>
                            <a:lin ang="16200000" scaled="1"/>
                          </a:gradFill>
                        </a:rPr>
                        <a:t>emory in use</a:t>
                      </a:r>
                      <a:endParaRPr lang="en-US" sz="900" dirty="0">
                        <a:gradFill>
                          <a:gsLst>
                            <a:gs pos="0">
                              <a:schemeClr val="tx2">
                                <a:lumMod val="50000"/>
                              </a:schemeClr>
                            </a:gs>
                            <a:gs pos="100000">
                              <a:schemeClr val="tx2">
                                <a:lumMod val="50000"/>
                              </a:schemeClr>
                            </a:gs>
                          </a:gsLst>
                          <a:lin ang="16200000" scaled="1"/>
                        </a:gradFill>
                      </a:endParaRPr>
                    </a:p>
                  </a:txBody>
                  <a:tcPr marL="93298" marR="93298" marT="46630" marB="46630" anchor="b">
                    <a:lnL w="12700" cmpd="sng">
                      <a:noFill/>
                    </a:lnL>
                    <a:lnR w="12700" cmpd="sng">
                      <a:noFill/>
                    </a:lnR>
                    <a:lnT w="12700" cmpd="sng">
                      <a:noFill/>
                    </a:lnT>
                    <a:lnB w="38100" cap="flat" cmpd="sng" algn="ctr">
                      <a:solidFill>
                        <a:srgbClr val="19191A"/>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6" name="Rectangle 135"/>
          <p:cNvSpPr/>
          <p:nvPr/>
        </p:nvSpPr>
        <p:spPr bwMode="auto">
          <a:xfrm>
            <a:off x="7694156" y="3939563"/>
            <a:ext cx="1515691" cy="798051"/>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defTabSz="932472" fontAlgn="base">
              <a:lnSpc>
                <a:spcPct val="90000"/>
              </a:lnSpc>
              <a:spcBef>
                <a:spcPct val="0"/>
              </a:spcBef>
              <a:spcAft>
                <a:spcPct val="0"/>
              </a:spcAft>
            </a:pPr>
            <a:r>
              <a:rPr lang="en-US" sz="1200" spc="-51" dirty="0">
                <a:solidFill>
                  <a:srgbClr val="3C3C3C"/>
                </a:solidFill>
              </a:rPr>
              <a:t>Paging file provides additional memory for startup</a:t>
            </a:r>
          </a:p>
        </p:txBody>
      </p:sp>
      <p:sp>
        <p:nvSpPr>
          <p:cNvPr id="42" name="TEXT Recover paged memory"/>
          <p:cNvSpPr>
            <a:spLocks noChangeArrowheads="1"/>
          </p:cNvSpPr>
          <p:nvPr/>
        </p:nvSpPr>
        <p:spPr bwMode="auto">
          <a:xfrm>
            <a:off x="6086523" y="5952285"/>
            <a:ext cx="5068212" cy="831822"/>
          </a:xfrm>
          <a:prstGeom prst="rect">
            <a:avLst/>
          </a:prstGeom>
          <a:noFill/>
          <a:ln w="9525">
            <a:noFill/>
            <a:miter lim="800000"/>
            <a:headEnd/>
            <a:tailEnd/>
          </a:ln>
        </p:spPr>
        <p:txBody>
          <a:bodyPr wrap="square" lIns="77710" tIns="38855" rIns="77710" bIns="38855">
            <a:spAutoFit/>
          </a:bodyPr>
          <a:lstStyle/>
          <a:p>
            <a:pPr algn="ctr"/>
            <a:r>
              <a:rPr lang="en-US" sz="2400" dirty="0">
                <a:solidFill>
                  <a:srgbClr val="505050"/>
                </a:solidFill>
                <a:latin typeface="Segoe UI Light"/>
              </a:rPr>
              <a:t>Removing paged memory after virtual machine restart</a:t>
            </a:r>
          </a:p>
        </p:txBody>
      </p:sp>
      <p:sp>
        <p:nvSpPr>
          <p:cNvPr id="43" name="Power Button On"/>
          <p:cNvSpPr/>
          <p:nvPr/>
        </p:nvSpPr>
        <p:spPr bwMode="auto">
          <a:xfrm rot="1140000">
            <a:off x="6665794" y="3458535"/>
            <a:ext cx="210139" cy="198304"/>
          </a:xfrm>
          <a:prstGeom prst="star4">
            <a:avLst/>
          </a:prstGeom>
          <a:solidFill>
            <a:srgbClr val="7FBA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b" anchorCtr="0" compatLnSpc="1">
            <a:prstTxWarp prst="textNoShape">
              <a:avLst/>
            </a:prstTxWarp>
          </a:bodyPr>
          <a:lstStyle/>
          <a:p>
            <a:pPr algn="ctr" defTabSz="932472" fontAlgn="base">
              <a:lnSpc>
                <a:spcPct val="90000"/>
              </a:lnSpc>
              <a:spcBef>
                <a:spcPct val="0"/>
              </a:spcBef>
              <a:spcAft>
                <a:spcPct val="0"/>
              </a:spcAft>
            </a:pPr>
            <a:endParaRPr lang="en-US" sz="1400" spc="-51" dirty="0">
              <a:solidFill>
                <a:srgbClr val="3C3C3C"/>
              </a:solidFill>
            </a:endParaRPr>
          </a:p>
        </p:txBody>
      </p:sp>
      <p:sp>
        <p:nvSpPr>
          <p:cNvPr id="44" name="Power Button On"/>
          <p:cNvSpPr/>
          <p:nvPr/>
        </p:nvSpPr>
        <p:spPr bwMode="auto">
          <a:xfrm rot="1140000">
            <a:off x="8835633" y="3486512"/>
            <a:ext cx="210139" cy="198304"/>
          </a:xfrm>
          <a:prstGeom prst="star4">
            <a:avLst/>
          </a:prstGeom>
          <a:solidFill>
            <a:srgbClr val="7FBA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b" anchorCtr="0" compatLnSpc="1">
            <a:prstTxWarp prst="textNoShape">
              <a:avLst/>
            </a:prstTxWarp>
          </a:bodyPr>
          <a:lstStyle/>
          <a:p>
            <a:pPr algn="ctr" defTabSz="932472" fontAlgn="base">
              <a:lnSpc>
                <a:spcPct val="90000"/>
              </a:lnSpc>
              <a:spcBef>
                <a:spcPct val="0"/>
              </a:spcBef>
              <a:spcAft>
                <a:spcPct val="0"/>
              </a:spcAft>
            </a:pPr>
            <a:endParaRPr lang="en-US" sz="1400" spc="-51" dirty="0">
              <a:solidFill>
                <a:srgbClr val="3C3C3C"/>
              </a:solidFill>
            </a:endParaRPr>
          </a:p>
        </p:txBody>
      </p:sp>
      <p:sp>
        <p:nvSpPr>
          <p:cNvPr id="36" name="Power Button"/>
          <p:cNvSpPr/>
          <p:nvPr/>
        </p:nvSpPr>
        <p:spPr bwMode="auto">
          <a:xfrm>
            <a:off x="10810681" y="3527834"/>
            <a:ext cx="91297" cy="91260"/>
          </a:xfrm>
          <a:prstGeom prst="ellipse">
            <a:avLst/>
          </a:prstGeom>
          <a:solidFill>
            <a:schemeClr val="bg1"/>
          </a:solidFill>
          <a:ln>
            <a:solidFill>
              <a:schemeClr val="bg1">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b" anchorCtr="0" compatLnSpc="1">
            <a:prstTxWarp prst="textNoShape">
              <a:avLst/>
            </a:prstTxWarp>
          </a:bodyPr>
          <a:lstStyle/>
          <a:p>
            <a:pPr algn="ctr" defTabSz="932472" fontAlgn="base">
              <a:lnSpc>
                <a:spcPct val="90000"/>
              </a:lnSpc>
              <a:spcBef>
                <a:spcPct val="0"/>
              </a:spcBef>
              <a:spcAft>
                <a:spcPct val="0"/>
              </a:spcAft>
            </a:pPr>
            <a:endParaRPr lang="en-US" sz="1400" spc="-51" dirty="0">
              <a:solidFill>
                <a:srgbClr val="3C3C3C"/>
              </a:solidFill>
            </a:endParaRPr>
          </a:p>
        </p:txBody>
      </p:sp>
      <p:sp>
        <p:nvSpPr>
          <p:cNvPr id="37" name="Power Button On"/>
          <p:cNvSpPr/>
          <p:nvPr/>
        </p:nvSpPr>
        <p:spPr bwMode="auto">
          <a:xfrm rot="1140000">
            <a:off x="10755134" y="3473312"/>
            <a:ext cx="210139" cy="198304"/>
          </a:xfrm>
          <a:prstGeom prst="star4">
            <a:avLst/>
          </a:prstGeom>
          <a:solidFill>
            <a:srgbClr val="7FBA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b" anchorCtr="0" compatLnSpc="1">
            <a:prstTxWarp prst="textNoShape">
              <a:avLst/>
            </a:prstTxWarp>
          </a:bodyPr>
          <a:lstStyle/>
          <a:p>
            <a:pPr algn="ctr" defTabSz="932472" fontAlgn="base">
              <a:lnSpc>
                <a:spcPct val="90000"/>
              </a:lnSpc>
              <a:spcBef>
                <a:spcPct val="0"/>
              </a:spcBef>
              <a:spcAft>
                <a:spcPct val="0"/>
              </a:spcAft>
            </a:pPr>
            <a:endParaRPr lang="en-US" sz="1400" spc="-51" dirty="0">
              <a:solidFill>
                <a:srgbClr val="3C3C3C"/>
              </a:solidFill>
            </a:endParaRPr>
          </a:p>
        </p:txBody>
      </p:sp>
      <p:sp>
        <p:nvSpPr>
          <p:cNvPr id="39" name="Rectangle 38"/>
          <p:cNvSpPr/>
          <p:nvPr/>
        </p:nvSpPr>
        <p:spPr bwMode="auto">
          <a:xfrm>
            <a:off x="7705726" y="3939563"/>
            <a:ext cx="1515691" cy="798051"/>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defTabSz="932472" fontAlgn="base">
              <a:lnSpc>
                <a:spcPct val="90000"/>
              </a:lnSpc>
              <a:spcBef>
                <a:spcPct val="0"/>
              </a:spcBef>
              <a:spcAft>
                <a:spcPct val="0"/>
              </a:spcAft>
            </a:pPr>
            <a:r>
              <a:rPr lang="en-US" sz="1200" spc="-51" dirty="0">
                <a:solidFill>
                  <a:srgbClr val="3C3C3C"/>
                </a:solidFill>
              </a:rPr>
              <a:t>Memory reclaimed after startup</a:t>
            </a:r>
          </a:p>
        </p:txBody>
      </p:sp>
      <p:sp>
        <p:nvSpPr>
          <p:cNvPr id="47" name="Physical Memory Pool almost empty"/>
          <p:cNvSpPr/>
          <p:nvPr/>
        </p:nvSpPr>
        <p:spPr bwMode="auto">
          <a:xfrm>
            <a:off x="5957793" y="4426448"/>
            <a:ext cx="1033272" cy="1024128"/>
          </a:xfrm>
          <a:prstGeom prst="ellipse">
            <a:avLst/>
          </a:prstGeom>
          <a:gradFill flip="none" rotWithShape="1">
            <a:gsLst>
              <a:gs pos="12000">
                <a:srgbClr val="FFFFFF"/>
              </a:gs>
              <a:gs pos="11000">
                <a:schemeClr val="accent2"/>
              </a:gs>
              <a:gs pos="100000">
                <a:srgbClr val="FFFFFE"/>
              </a:gs>
            </a:gsLst>
            <a:lin ang="16200000" scaled="1"/>
            <a:tileRect/>
          </a:gradFill>
          <a:ln w="38100" cmpd="sng">
            <a:solidFill>
              <a:schemeClr val="accent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lnSpc>
                <a:spcPct val="90000"/>
              </a:lnSpc>
              <a:spcBef>
                <a:spcPct val="0"/>
              </a:spcBef>
              <a:spcAft>
                <a:spcPct val="0"/>
              </a:spcAft>
            </a:pPr>
            <a:r>
              <a:rPr lang="en-US" sz="1000" b="1" spc="-51" dirty="0">
                <a:gradFill>
                  <a:gsLst>
                    <a:gs pos="0">
                      <a:srgbClr val="505050">
                        <a:lumMod val="50000"/>
                      </a:srgbClr>
                    </a:gs>
                    <a:gs pos="100000">
                      <a:srgbClr val="505050">
                        <a:lumMod val="50000"/>
                      </a:srgbClr>
                    </a:gs>
                  </a:gsLst>
                  <a:lin ang="16200000" scaled="1"/>
                </a:gradFill>
              </a:rPr>
              <a:t>Physical</a:t>
            </a:r>
          </a:p>
          <a:p>
            <a:pPr algn="ctr" defTabSz="932472" fontAlgn="base">
              <a:lnSpc>
                <a:spcPct val="90000"/>
              </a:lnSpc>
              <a:spcBef>
                <a:spcPct val="0"/>
              </a:spcBef>
              <a:spcAft>
                <a:spcPct val="0"/>
              </a:spcAft>
            </a:pPr>
            <a:r>
              <a:rPr lang="en-US" sz="1000" b="1" spc="-51" dirty="0">
                <a:gradFill>
                  <a:gsLst>
                    <a:gs pos="0">
                      <a:srgbClr val="505050">
                        <a:lumMod val="50000"/>
                      </a:srgbClr>
                    </a:gs>
                    <a:gs pos="100000">
                      <a:srgbClr val="505050">
                        <a:lumMod val="50000"/>
                      </a:srgbClr>
                    </a:gs>
                  </a:gsLst>
                  <a:lin ang="16200000" scaled="1"/>
                </a:gradFill>
              </a:rPr>
              <a:t>memory</a:t>
            </a:r>
          </a:p>
          <a:p>
            <a:pPr algn="ctr" defTabSz="932472" fontAlgn="base">
              <a:lnSpc>
                <a:spcPct val="90000"/>
              </a:lnSpc>
              <a:spcBef>
                <a:spcPct val="0"/>
              </a:spcBef>
              <a:spcAft>
                <a:spcPct val="0"/>
              </a:spcAft>
            </a:pPr>
            <a:r>
              <a:rPr lang="en-US" sz="1000" b="1" spc="-51" dirty="0">
                <a:gradFill>
                  <a:gsLst>
                    <a:gs pos="0">
                      <a:srgbClr val="505050">
                        <a:lumMod val="50000"/>
                      </a:srgbClr>
                    </a:gs>
                    <a:gs pos="100000">
                      <a:srgbClr val="505050">
                        <a:lumMod val="50000"/>
                      </a:srgbClr>
                    </a:gs>
                  </a:gsLst>
                  <a:lin ang="16200000" scaled="1"/>
                </a:gradFill>
              </a:rPr>
              <a:t>pool</a:t>
            </a:r>
          </a:p>
        </p:txBody>
      </p:sp>
      <p:graphicFrame>
        <p:nvGraphicFramePr>
          <p:cNvPr id="48" name="Table 47"/>
          <p:cNvGraphicFramePr>
            <a:graphicFrameLocks noGrp="1"/>
          </p:cNvGraphicFramePr>
          <p:nvPr>
            <p:extLst/>
          </p:nvPr>
        </p:nvGraphicFramePr>
        <p:xfrm>
          <a:off x="10157862" y="2359349"/>
          <a:ext cx="1955356" cy="374203"/>
        </p:xfrm>
        <a:graphic>
          <a:graphicData uri="http://schemas.openxmlformats.org/drawingml/2006/table">
            <a:tbl>
              <a:tblPr firstRow="1" bandRow="1">
                <a:tableStyleId>{5C22544A-7EE6-4342-B048-85BDC9FD1C3A}</a:tableStyleId>
              </a:tblPr>
              <a:tblGrid>
                <a:gridCol w="1955356"/>
              </a:tblGrid>
              <a:tr h="374203">
                <a:tc>
                  <a:txBody>
                    <a:bodyPr/>
                    <a:lstStyle/>
                    <a:p>
                      <a:pPr algn="r"/>
                      <a:r>
                        <a:rPr lang="en-US" sz="900" dirty="0" smtClean="0">
                          <a:gradFill>
                            <a:gsLst>
                              <a:gs pos="0">
                                <a:schemeClr val="tx2">
                                  <a:lumMod val="50000"/>
                                </a:schemeClr>
                              </a:gs>
                              <a:gs pos="100000">
                                <a:schemeClr val="tx2">
                                  <a:lumMod val="50000"/>
                                </a:schemeClr>
                              </a:gs>
                            </a:gsLst>
                            <a:lin ang="16200000" scaled="1"/>
                          </a:gradFill>
                        </a:rPr>
                        <a:t>Memory in use</a:t>
                      </a:r>
                    </a:p>
                    <a:p>
                      <a:pPr algn="r"/>
                      <a:r>
                        <a:rPr lang="en-US" sz="900" dirty="0" smtClean="0">
                          <a:gradFill>
                            <a:gsLst>
                              <a:gs pos="0">
                                <a:schemeClr val="tx2">
                                  <a:lumMod val="50000"/>
                                </a:schemeClr>
                              </a:gs>
                              <a:gs pos="100000">
                                <a:schemeClr val="tx2">
                                  <a:lumMod val="50000"/>
                                </a:schemeClr>
                              </a:gs>
                            </a:gsLst>
                            <a:lin ang="16200000" scaled="1"/>
                          </a:gradFill>
                        </a:rPr>
                        <a:t>after startup</a:t>
                      </a:r>
                      <a:endParaRPr lang="en-US" sz="900" dirty="0">
                        <a:gradFill>
                          <a:gsLst>
                            <a:gs pos="0">
                              <a:schemeClr val="tx2">
                                <a:lumMod val="50000"/>
                              </a:schemeClr>
                            </a:gs>
                            <a:gs pos="100000">
                              <a:schemeClr val="tx2">
                                <a:lumMod val="50000"/>
                              </a:schemeClr>
                            </a:gs>
                          </a:gsLst>
                          <a:lin ang="16200000" scaled="1"/>
                        </a:gradFill>
                      </a:endParaRPr>
                    </a:p>
                  </a:txBody>
                  <a:tcPr marL="93298" marR="93298" marT="46630" marB="46630" anchor="b">
                    <a:lnL w="12700" cmpd="sng">
                      <a:noFill/>
                    </a:lnL>
                    <a:lnR w="12700" cmpd="sng">
                      <a:noFill/>
                    </a:lnR>
                    <a:lnT w="12700" cmpd="sng">
                      <a:noFill/>
                    </a:lnT>
                    <a:lnB w="38100" cap="flat" cmpd="sng" algn="ctr">
                      <a:solidFill>
                        <a:srgbClr val="19191A"/>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0" name="Title 2"/>
          <p:cNvSpPr txBox="1">
            <a:spLocks/>
          </p:cNvSpPr>
          <p:nvPr/>
        </p:nvSpPr>
        <p:spPr>
          <a:xfrm>
            <a:off x="261939" y="292082"/>
            <a:ext cx="11375536" cy="932563"/>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a:defRPr/>
            </a:pPr>
            <a:r>
              <a:rPr sz="5400" dirty="0">
                <a:solidFill>
                  <a:schemeClr val="tx1"/>
                </a:solidFill>
              </a:rPr>
              <a:t>Dynamic Memory</a:t>
            </a:r>
          </a:p>
        </p:txBody>
      </p:sp>
      <p:grpSp>
        <p:nvGrpSpPr>
          <p:cNvPr id="46" name="RAM pool"/>
          <p:cNvGrpSpPr/>
          <p:nvPr/>
        </p:nvGrpSpPr>
        <p:grpSpPr>
          <a:xfrm>
            <a:off x="6400456" y="5018375"/>
            <a:ext cx="1570594" cy="874873"/>
            <a:chOff x="5466000" y="5500248"/>
            <a:chExt cx="1570594" cy="874873"/>
          </a:xfrm>
        </p:grpSpPr>
        <p:sp>
          <p:nvSpPr>
            <p:cNvPr id="50" name="Freeform 71"/>
            <p:cNvSpPr>
              <a:spLocks/>
            </p:cNvSpPr>
            <p:nvPr/>
          </p:nvSpPr>
          <p:spPr bwMode="auto">
            <a:xfrm>
              <a:off x="5466000" y="5500248"/>
              <a:ext cx="1570594" cy="874873"/>
            </a:xfrm>
            <a:custGeom>
              <a:avLst/>
              <a:gdLst>
                <a:gd name="T0" fmla="*/ 1070 w 1110"/>
                <a:gd name="T1" fmla="*/ 0 h 617"/>
                <a:gd name="T2" fmla="*/ 438 w 1110"/>
                <a:gd name="T3" fmla="*/ 10 h 617"/>
                <a:gd name="T4" fmla="*/ 428 w 1110"/>
                <a:gd name="T5" fmla="*/ 95 h 617"/>
                <a:gd name="T6" fmla="*/ 214 w 1110"/>
                <a:gd name="T7" fmla="*/ 139 h 617"/>
                <a:gd name="T8" fmla="*/ 214 w 1110"/>
                <a:gd name="T9" fmla="*/ 204 h 617"/>
                <a:gd name="T10" fmla="*/ 0 w 1110"/>
                <a:gd name="T11" fmla="*/ 258 h 617"/>
                <a:gd name="T12" fmla="*/ 0 w 1110"/>
                <a:gd name="T13" fmla="*/ 494 h 617"/>
                <a:gd name="T14" fmla="*/ 32 w 1110"/>
                <a:gd name="T15" fmla="*/ 578 h 617"/>
                <a:gd name="T16" fmla="*/ 72 w 1110"/>
                <a:gd name="T17" fmla="*/ 617 h 617"/>
                <a:gd name="T18" fmla="*/ 110 w 1110"/>
                <a:gd name="T19" fmla="*/ 617 h 617"/>
                <a:gd name="T20" fmla="*/ 153 w 1110"/>
                <a:gd name="T21" fmla="*/ 617 h 617"/>
                <a:gd name="T22" fmla="*/ 190 w 1110"/>
                <a:gd name="T23" fmla="*/ 617 h 617"/>
                <a:gd name="T24" fmla="*/ 216 w 1110"/>
                <a:gd name="T25" fmla="*/ 612 h 617"/>
                <a:gd name="T26" fmla="*/ 258 w 1110"/>
                <a:gd name="T27" fmla="*/ 612 h 617"/>
                <a:gd name="T28" fmla="*/ 283 w 1110"/>
                <a:gd name="T29" fmla="*/ 617 h 617"/>
                <a:gd name="T30" fmla="*/ 323 w 1110"/>
                <a:gd name="T31" fmla="*/ 617 h 617"/>
                <a:gd name="T32" fmla="*/ 363 w 1110"/>
                <a:gd name="T33" fmla="*/ 617 h 617"/>
                <a:gd name="T34" fmla="*/ 404 w 1110"/>
                <a:gd name="T35" fmla="*/ 617 h 617"/>
                <a:gd name="T36" fmla="*/ 427 w 1110"/>
                <a:gd name="T37" fmla="*/ 613 h 617"/>
                <a:gd name="T38" fmla="*/ 452 w 1110"/>
                <a:gd name="T39" fmla="*/ 617 h 617"/>
                <a:gd name="T40" fmla="*/ 494 w 1110"/>
                <a:gd name="T41" fmla="*/ 617 h 617"/>
                <a:gd name="T42" fmla="*/ 532 w 1110"/>
                <a:gd name="T43" fmla="*/ 617 h 617"/>
                <a:gd name="T44" fmla="*/ 551 w 1110"/>
                <a:gd name="T45" fmla="*/ 613 h 617"/>
                <a:gd name="T46" fmla="*/ 592 w 1110"/>
                <a:gd name="T47" fmla="*/ 613 h 617"/>
                <a:gd name="T48" fmla="*/ 614 w 1110"/>
                <a:gd name="T49" fmla="*/ 617 h 617"/>
                <a:gd name="T50" fmla="*/ 651 w 1110"/>
                <a:gd name="T51" fmla="*/ 564 h 617"/>
                <a:gd name="T52" fmla="*/ 651 w 1110"/>
                <a:gd name="T53" fmla="*/ 536 h 617"/>
                <a:gd name="T54" fmla="*/ 681 w 1110"/>
                <a:gd name="T55" fmla="*/ 509 h 617"/>
                <a:gd name="T56" fmla="*/ 725 w 1110"/>
                <a:gd name="T57" fmla="*/ 510 h 617"/>
                <a:gd name="T58" fmla="*/ 748 w 1110"/>
                <a:gd name="T59" fmla="*/ 515 h 617"/>
                <a:gd name="T60" fmla="*/ 785 w 1110"/>
                <a:gd name="T61" fmla="*/ 515 h 617"/>
                <a:gd name="T62" fmla="*/ 827 w 1110"/>
                <a:gd name="T63" fmla="*/ 515 h 617"/>
                <a:gd name="T64" fmla="*/ 865 w 1110"/>
                <a:gd name="T65" fmla="*/ 461 h 617"/>
                <a:gd name="T66" fmla="*/ 865 w 1110"/>
                <a:gd name="T67" fmla="*/ 433 h 617"/>
                <a:gd name="T68" fmla="*/ 895 w 1110"/>
                <a:gd name="T69" fmla="*/ 407 h 617"/>
                <a:gd name="T70" fmla="*/ 939 w 1110"/>
                <a:gd name="T71" fmla="*/ 408 h 617"/>
                <a:gd name="T72" fmla="*/ 980 w 1110"/>
                <a:gd name="T73" fmla="*/ 409 h 617"/>
                <a:gd name="T74" fmla="*/ 1001 w 1110"/>
                <a:gd name="T75" fmla="*/ 412 h 617"/>
                <a:gd name="T76" fmla="*/ 1020 w 1110"/>
                <a:gd name="T77" fmla="*/ 408 h 617"/>
                <a:gd name="T78" fmla="*/ 1042 w 1110"/>
                <a:gd name="T79" fmla="*/ 412 h 617"/>
                <a:gd name="T80" fmla="*/ 1079 w 1110"/>
                <a:gd name="T81" fmla="*/ 359 h 617"/>
                <a:gd name="T82" fmla="*/ 1079 w 1110"/>
                <a:gd name="T83" fmla="*/ 330 h 617"/>
                <a:gd name="T84" fmla="*/ 1110 w 1110"/>
                <a:gd name="T85" fmla="*/ 298 h 617"/>
                <a:gd name="T86" fmla="*/ 1110 w 1110"/>
                <a:gd name="T87" fmla="*/ 37 h 617"/>
                <a:gd name="T88" fmla="*/ 1078 w 1110"/>
                <a:gd name="T89"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0" h="617">
                  <a:moveTo>
                    <a:pt x="1073" y="0"/>
                  </a:moveTo>
                  <a:cubicBezTo>
                    <a:pt x="1071" y="0"/>
                    <a:pt x="1071" y="0"/>
                    <a:pt x="1071" y="0"/>
                  </a:cubicBezTo>
                  <a:cubicBezTo>
                    <a:pt x="1070" y="0"/>
                    <a:pt x="1070" y="0"/>
                    <a:pt x="1070" y="0"/>
                  </a:cubicBezTo>
                  <a:cubicBezTo>
                    <a:pt x="769" y="0"/>
                    <a:pt x="769" y="0"/>
                    <a:pt x="769" y="0"/>
                  </a:cubicBezTo>
                  <a:cubicBezTo>
                    <a:pt x="467" y="0"/>
                    <a:pt x="467" y="0"/>
                    <a:pt x="467" y="0"/>
                  </a:cubicBezTo>
                  <a:cubicBezTo>
                    <a:pt x="460" y="0"/>
                    <a:pt x="447" y="0"/>
                    <a:pt x="438" y="10"/>
                  </a:cubicBezTo>
                  <a:cubicBezTo>
                    <a:pt x="428" y="19"/>
                    <a:pt x="428" y="32"/>
                    <a:pt x="428" y="39"/>
                  </a:cubicBezTo>
                  <a:cubicBezTo>
                    <a:pt x="428" y="54"/>
                    <a:pt x="428" y="69"/>
                    <a:pt x="428" y="84"/>
                  </a:cubicBezTo>
                  <a:cubicBezTo>
                    <a:pt x="428" y="95"/>
                    <a:pt x="428" y="95"/>
                    <a:pt x="428" y="95"/>
                  </a:cubicBezTo>
                  <a:cubicBezTo>
                    <a:pt x="428" y="98"/>
                    <a:pt x="428" y="100"/>
                    <a:pt x="428" y="102"/>
                  </a:cubicBezTo>
                  <a:cubicBezTo>
                    <a:pt x="369" y="102"/>
                    <a:pt x="310" y="102"/>
                    <a:pt x="251" y="102"/>
                  </a:cubicBezTo>
                  <a:cubicBezTo>
                    <a:pt x="228" y="102"/>
                    <a:pt x="214" y="115"/>
                    <a:pt x="214" y="139"/>
                  </a:cubicBezTo>
                  <a:cubicBezTo>
                    <a:pt x="214" y="153"/>
                    <a:pt x="214" y="168"/>
                    <a:pt x="214" y="182"/>
                  </a:cubicBezTo>
                  <a:cubicBezTo>
                    <a:pt x="214" y="198"/>
                    <a:pt x="214" y="198"/>
                    <a:pt x="214" y="198"/>
                  </a:cubicBezTo>
                  <a:cubicBezTo>
                    <a:pt x="214" y="200"/>
                    <a:pt x="214" y="202"/>
                    <a:pt x="214" y="204"/>
                  </a:cubicBezTo>
                  <a:cubicBezTo>
                    <a:pt x="39" y="204"/>
                    <a:pt x="39" y="204"/>
                    <a:pt x="39" y="204"/>
                  </a:cubicBezTo>
                  <a:cubicBezTo>
                    <a:pt x="13" y="204"/>
                    <a:pt x="0" y="217"/>
                    <a:pt x="0" y="243"/>
                  </a:cubicBezTo>
                  <a:cubicBezTo>
                    <a:pt x="0" y="248"/>
                    <a:pt x="0" y="253"/>
                    <a:pt x="0" y="258"/>
                  </a:cubicBezTo>
                  <a:cubicBezTo>
                    <a:pt x="0" y="264"/>
                    <a:pt x="0" y="264"/>
                    <a:pt x="0" y="264"/>
                  </a:cubicBezTo>
                  <a:cubicBezTo>
                    <a:pt x="0" y="322"/>
                    <a:pt x="0" y="322"/>
                    <a:pt x="0" y="322"/>
                  </a:cubicBezTo>
                  <a:cubicBezTo>
                    <a:pt x="0" y="494"/>
                    <a:pt x="0" y="494"/>
                    <a:pt x="0" y="494"/>
                  </a:cubicBezTo>
                  <a:cubicBezTo>
                    <a:pt x="0" y="518"/>
                    <a:pt x="10" y="530"/>
                    <a:pt x="32" y="533"/>
                  </a:cubicBezTo>
                  <a:cubicBezTo>
                    <a:pt x="32" y="545"/>
                    <a:pt x="32" y="557"/>
                    <a:pt x="32" y="570"/>
                  </a:cubicBezTo>
                  <a:cubicBezTo>
                    <a:pt x="32" y="578"/>
                    <a:pt x="32" y="578"/>
                    <a:pt x="32" y="578"/>
                  </a:cubicBezTo>
                  <a:cubicBezTo>
                    <a:pt x="32" y="604"/>
                    <a:pt x="44" y="617"/>
                    <a:pt x="70" y="617"/>
                  </a:cubicBezTo>
                  <a:cubicBezTo>
                    <a:pt x="72" y="617"/>
                    <a:pt x="72" y="617"/>
                    <a:pt x="72" y="617"/>
                  </a:cubicBezTo>
                  <a:cubicBezTo>
                    <a:pt x="72" y="617"/>
                    <a:pt x="72" y="617"/>
                    <a:pt x="72" y="617"/>
                  </a:cubicBezTo>
                  <a:cubicBezTo>
                    <a:pt x="73" y="617"/>
                    <a:pt x="73" y="617"/>
                    <a:pt x="73" y="617"/>
                  </a:cubicBezTo>
                  <a:cubicBezTo>
                    <a:pt x="79" y="617"/>
                    <a:pt x="85" y="615"/>
                    <a:pt x="90" y="613"/>
                  </a:cubicBezTo>
                  <a:cubicBezTo>
                    <a:pt x="98" y="617"/>
                    <a:pt x="107" y="617"/>
                    <a:pt x="110" y="617"/>
                  </a:cubicBezTo>
                  <a:cubicBezTo>
                    <a:pt x="112" y="617"/>
                    <a:pt x="114" y="617"/>
                    <a:pt x="117" y="617"/>
                  </a:cubicBezTo>
                  <a:cubicBezTo>
                    <a:pt x="123" y="616"/>
                    <a:pt x="128" y="615"/>
                    <a:pt x="132" y="613"/>
                  </a:cubicBezTo>
                  <a:cubicBezTo>
                    <a:pt x="138" y="615"/>
                    <a:pt x="144" y="617"/>
                    <a:pt x="153" y="617"/>
                  </a:cubicBezTo>
                  <a:cubicBezTo>
                    <a:pt x="154" y="617"/>
                    <a:pt x="156" y="617"/>
                    <a:pt x="157" y="617"/>
                  </a:cubicBezTo>
                  <a:cubicBezTo>
                    <a:pt x="164" y="617"/>
                    <a:pt x="169" y="615"/>
                    <a:pt x="174" y="612"/>
                  </a:cubicBezTo>
                  <a:cubicBezTo>
                    <a:pt x="179" y="615"/>
                    <a:pt x="184" y="616"/>
                    <a:pt x="190" y="617"/>
                  </a:cubicBezTo>
                  <a:cubicBezTo>
                    <a:pt x="192" y="617"/>
                    <a:pt x="193" y="617"/>
                    <a:pt x="195" y="617"/>
                  </a:cubicBezTo>
                  <a:cubicBezTo>
                    <a:pt x="196" y="617"/>
                    <a:pt x="197" y="617"/>
                    <a:pt x="198" y="617"/>
                  </a:cubicBezTo>
                  <a:cubicBezTo>
                    <a:pt x="205" y="617"/>
                    <a:pt x="211" y="615"/>
                    <a:pt x="216" y="612"/>
                  </a:cubicBezTo>
                  <a:cubicBezTo>
                    <a:pt x="224" y="617"/>
                    <a:pt x="233" y="617"/>
                    <a:pt x="236" y="617"/>
                  </a:cubicBezTo>
                  <a:cubicBezTo>
                    <a:pt x="238" y="617"/>
                    <a:pt x="240" y="617"/>
                    <a:pt x="242" y="617"/>
                  </a:cubicBezTo>
                  <a:cubicBezTo>
                    <a:pt x="248" y="616"/>
                    <a:pt x="253" y="615"/>
                    <a:pt x="258" y="612"/>
                  </a:cubicBezTo>
                  <a:cubicBezTo>
                    <a:pt x="263" y="615"/>
                    <a:pt x="270" y="617"/>
                    <a:pt x="279" y="617"/>
                  </a:cubicBezTo>
                  <a:cubicBezTo>
                    <a:pt x="280" y="617"/>
                    <a:pt x="281" y="617"/>
                    <a:pt x="282" y="617"/>
                  </a:cubicBezTo>
                  <a:cubicBezTo>
                    <a:pt x="282" y="617"/>
                    <a:pt x="283" y="617"/>
                    <a:pt x="283" y="617"/>
                  </a:cubicBezTo>
                  <a:cubicBezTo>
                    <a:pt x="290" y="617"/>
                    <a:pt x="296" y="615"/>
                    <a:pt x="301" y="612"/>
                  </a:cubicBezTo>
                  <a:cubicBezTo>
                    <a:pt x="306" y="615"/>
                    <a:pt x="313" y="617"/>
                    <a:pt x="321" y="617"/>
                  </a:cubicBezTo>
                  <a:cubicBezTo>
                    <a:pt x="323" y="617"/>
                    <a:pt x="323" y="617"/>
                    <a:pt x="323" y="617"/>
                  </a:cubicBezTo>
                  <a:cubicBezTo>
                    <a:pt x="324" y="617"/>
                    <a:pt x="325" y="617"/>
                    <a:pt x="326" y="617"/>
                  </a:cubicBezTo>
                  <a:cubicBezTo>
                    <a:pt x="332" y="617"/>
                    <a:pt x="338" y="615"/>
                    <a:pt x="343" y="613"/>
                  </a:cubicBezTo>
                  <a:cubicBezTo>
                    <a:pt x="348" y="615"/>
                    <a:pt x="355" y="617"/>
                    <a:pt x="363" y="617"/>
                  </a:cubicBezTo>
                  <a:cubicBezTo>
                    <a:pt x="365" y="617"/>
                    <a:pt x="367" y="617"/>
                    <a:pt x="369" y="617"/>
                  </a:cubicBezTo>
                  <a:cubicBezTo>
                    <a:pt x="375" y="616"/>
                    <a:pt x="380" y="615"/>
                    <a:pt x="385" y="612"/>
                  </a:cubicBezTo>
                  <a:cubicBezTo>
                    <a:pt x="390" y="615"/>
                    <a:pt x="397" y="617"/>
                    <a:pt x="404" y="617"/>
                  </a:cubicBezTo>
                  <a:cubicBezTo>
                    <a:pt x="405" y="617"/>
                    <a:pt x="406" y="617"/>
                    <a:pt x="406" y="617"/>
                  </a:cubicBezTo>
                  <a:cubicBezTo>
                    <a:pt x="408" y="617"/>
                    <a:pt x="409" y="617"/>
                    <a:pt x="410" y="617"/>
                  </a:cubicBezTo>
                  <a:cubicBezTo>
                    <a:pt x="416" y="617"/>
                    <a:pt x="422" y="615"/>
                    <a:pt x="427" y="613"/>
                  </a:cubicBezTo>
                  <a:cubicBezTo>
                    <a:pt x="432" y="615"/>
                    <a:pt x="439" y="617"/>
                    <a:pt x="448" y="617"/>
                  </a:cubicBezTo>
                  <a:cubicBezTo>
                    <a:pt x="449" y="617"/>
                    <a:pt x="450" y="617"/>
                    <a:pt x="451" y="617"/>
                  </a:cubicBezTo>
                  <a:cubicBezTo>
                    <a:pt x="452" y="617"/>
                    <a:pt x="452" y="617"/>
                    <a:pt x="452" y="617"/>
                  </a:cubicBezTo>
                  <a:cubicBezTo>
                    <a:pt x="458" y="617"/>
                    <a:pt x="464" y="615"/>
                    <a:pt x="469" y="613"/>
                  </a:cubicBezTo>
                  <a:cubicBezTo>
                    <a:pt x="474" y="615"/>
                    <a:pt x="480" y="617"/>
                    <a:pt x="489" y="617"/>
                  </a:cubicBezTo>
                  <a:cubicBezTo>
                    <a:pt x="491" y="617"/>
                    <a:pt x="492" y="617"/>
                    <a:pt x="494" y="617"/>
                  </a:cubicBezTo>
                  <a:cubicBezTo>
                    <a:pt x="501" y="617"/>
                    <a:pt x="506" y="615"/>
                    <a:pt x="511" y="612"/>
                  </a:cubicBezTo>
                  <a:cubicBezTo>
                    <a:pt x="516" y="615"/>
                    <a:pt x="523" y="617"/>
                    <a:pt x="532" y="617"/>
                  </a:cubicBezTo>
                  <a:cubicBezTo>
                    <a:pt x="532" y="617"/>
                    <a:pt x="532" y="617"/>
                    <a:pt x="532" y="617"/>
                  </a:cubicBezTo>
                  <a:cubicBezTo>
                    <a:pt x="533" y="617"/>
                    <a:pt x="533" y="617"/>
                    <a:pt x="533" y="617"/>
                  </a:cubicBezTo>
                  <a:cubicBezTo>
                    <a:pt x="533" y="617"/>
                    <a:pt x="534" y="617"/>
                    <a:pt x="535" y="617"/>
                  </a:cubicBezTo>
                  <a:cubicBezTo>
                    <a:pt x="541" y="617"/>
                    <a:pt x="547" y="615"/>
                    <a:pt x="551" y="613"/>
                  </a:cubicBezTo>
                  <a:cubicBezTo>
                    <a:pt x="556" y="615"/>
                    <a:pt x="563" y="617"/>
                    <a:pt x="571" y="617"/>
                  </a:cubicBezTo>
                  <a:cubicBezTo>
                    <a:pt x="572" y="617"/>
                    <a:pt x="574" y="617"/>
                    <a:pt x="575" y="617"/>
                  </a:cubicBezTo>
                  <a:cubicBezTo>
                    <a:pt x="582" y="617"/>
                    <a:pt x="587" y="615"/>
                    <a:pt x="592" y="613"/>
                  </a:cubicBezTo>
                  <a:cubicBezTo>
                    <a:pt x="598" y="615"/>
                    <a:pt x="604" y="617"/>
                    <a:pt x="613" y="617"/>
                  </a:cubicBezTo>
                  <a:cubicBezTo>
                    <a:pt x="613" y="617"/>
                    <a:pt x="613" y="617"/>
                    <a:pt x="613" y="617"/>
                  </a:cubicBezTo>
                  <a:cubicBezTo>
                    <a:pt x="614" y="617"/>
                    <a:pt x="614" y="617"/>
                    <a:pt x="614" y="617"/>
                  </a:cubicBezTo>
                  <a:cubicBezTo>
                    <a:pt x="615" y="617"/>
                    <a:pt x="615" y="617"/>
                    <a:pt x="615" y="617"/>
                  </a:cubicBezTo>
                  <a:cubicBezTo>
                    <a:pt x="637" y="617"/>
                    <a:pt x="651" y="603"/>
                    <a:pt x="651" y="580"/>
                  </a:cubicBezTo>
                  <a:cubicBezTo>
                    <a:pt x="651" y="575"/>
                    <a:pt x="651" y="569"/>
                    <a:pt x="651" y="564"/>
                  </a:cubicBezTo>
                  <a:cubicBezTo>
                    <a:pt x="651" y="556"/>
                    <a:pt x="651" y="556"/>
                    <a:pt x="651" y="556"/>
                  </a:cubicBezTo>
                  <a:cubicBezTo>
                    <a:pt x="651" y="546"/>
                    <a:pt x="651" y="546"/>
                    <a:pt x="651" y="546"/>
                  </a:cubicBezTo>
                  <a:cubicBezTo>
                    <a:pt x="651" y="543"/>
                    <a:pt x="651" y="540"/>
                    <a:pt x="651" y="536"/>
                  </a:cubicBezTo>
                  <a:cubicBezTo>
                    <a:pt x="651" y="533"/>
                    <a:pt x="651" y="533"/>
                    <a:pt x="651" y="533"/>
                  </a:cubicBezTo>
                  <a:cubicBezTo>
                    <a:pt x="652" y="533"/>
                    <a:pt x="652" y="533"/>
                    <a:pt x="652" y="533"/>
                  </a:cubicBezTo>
                  <a:cubicBezTo>
                    <a:pt x="667" y="531"/>
                    <a:pt x="677" y="522"/>
                    <a:pt x="681" y="509"/>
                  </a:cubicBezTo>
                  <a:cubicBezTo>
                    <a:pt x="686" y="513"/>
                    <a:pt x="693" y="515"/>
                    <a:pt x="703" y="515"/>
                  </a:cubicBezTo>
                  <a:cubicBezTo>
                    <a:pt x="704" y="515"/>
                    <a:pt x="706" y="515"/>
                    <a:pt x="709" y="515"/>
                  </a:cubicBezTo>
                  <a:cubicBezTo>
                    <a:pt x="715" y="514"/>
                    <a:pt x="720" y="513"/>
                    <a:pt x="725" y="510"/>
                  </a:cubicBezTo>
                  <a:cubicBezTo>
                    <a:pt x="730" y="513"/>
                    <a:pt x="737" y="515"/>
                    <a:pt x="746" y="515"/>
                  </a:cubicBezTo>
                  <a:cubicBezTo>
                    <a:pt x="748" y="515"/>
                    <a:pt x="748" y="515"/>
                    <a:pt x="748" y="515"/>
                  </a:cubicBezTo>
                  <a:cubicBezTo>
                    <a:pt x="748" y="515"/>
                    <a:pt x="748" y="515"/>
                    <a:pt x="748" y="515"/>
                  </a:cubicBezTo>
                  <a:cubicBezTo>
                    <a:pt x="748" y="515"/>
                    <a:pt x="749" y="515"/>
                    <a:pt x="749" y="515"/>
                  </a:cubicBezTo>
                  <a:cubicBezTo>
                    <a:pt x="755" y="514"/>
                    <a:pt x="761" y="513"/>
                    <a:pt x="765" y="511"/>
                  </a:cubicBezTo>
                  <a:cubicBezTo>
                    <a:pt x="770" y="513"/>
                    <a:pt x="777" y="515"/>
                    <a:pt x="785" y="515"/>
                  </a:cubicBezTo>
                  <a:cubicBezTo>
                    <a:pt x="786" y="515"/>
                    <a:pt x="788" y="515"/>
                    <a:pt x="790" y="515"/>
                  </a:cubicBezTo>
                  <a:cubicBezTo>
                    <a:pt x="796" y="514"/>
                    <a:pt x="801" y="513"/>
                    <a:pt x="806" y="510"/>
                  </a:cubicBezTo>
                  <a:cubicBezTo>
                    <a:pt x="811" y="513"/>
                    <a:pt x="818" y="515"/>
                    <a:pt x="827" y="515"/>
                  </a:cubicBezTo>
                  <a:cubicBezTo>
                    <a:pt x="828" y="515"/>
                    <a:pt x="829" y="515"/>
                    <a:pt x="830" y="515"/>
                  </a:cubicBezTo>
                  <a:cubicBezTo>
                    <a:pt x="851" y="514"/>
                    <a:pt x="865" y="501"/>
                    <a:pt x="865" y="479"/>
                  </a:cubicBezTo>
                  <a:cubicBezTo>
                    <a:pt x="865" y="473"/>
                    <a:pt x="865" y="467"/>
                    <a:pt x="865" y="461"/>
                  </a:cubicBezTo>
                  <a:cubicBezTo>
                    <a:pt x="865" y="459"/>
                    <a:pt x="865" y="456"/>
                    <a:pt x="865" y="454"/>
                  </a:cubicBezTo>
                  <a:cubicBezTo>
                    <a:pt x="865" y="445"/>
                    <a:pt x="865" y="445"/>
                    <a:pt x="865" y="445"/>
                  </a:cubicBezTo>
                  <a:cubicBezTo>
                    <a:pt x="865" y="441"/>
                    <a:pt x="865" y="437"/>
                    <a:pt x="865" y="433"/>
                  </a:cubicBezTo>
                  <a:cubicBezTo>
                    <a:pt x="865" y="431"/>
                    <a:pt x="865" y="431"/>
                    <a:pt x="865" y="431"/>
                  </a:cubicBezTo>
                  <a:cubicBezTo>
                    <a:pt x="866" y="431"/>
                    <a:pt x="868" y="431"/>
                    <a:pt x="869" y="430"/>
                  </a:cubicBezTo>
                  <a:cubicBezTo>
                    <a:pt x="882" y="428"/>
                    <a:pt x="892" y="419"/>
                    <a:pt x="895" y="407"/>
                  </a:cubicBezTo>
                  <a:cubicBezTo>
                    <a:pt x="900" y="410"/>
                    <a:pt x="907" y="412"/>
                    <a:pt x="917" y="412"/>
                  </a:cubicBezTo>
                  <a:cubicBezTo>
                    <a:pt x="918" y="412"/>
                    <a:pt x="920" y="412"/>
                    <a:pt x="922" y="412"/>
                  </a:cubicBezTo>
                  <a:cubicBezTo>
                    <a:pt x="928" y="412"/>
                    <a:pt x="934" y="411"/>
                    <a:pt x="939" y="408"/>
                  </a:cubicBezTo>
                  <a:cubicBezTo>
                    <a:pt x="947" y="413"/>
                    <a:pt x="955" y="413"/>
                    <a:pt x="959" y="413"/>
                  </a:cubicBezTo>
                  <a:cubicBezTo>
                    <a:pt x="960" y="413"/>
                    <a:pt x="962" y="412"/>
                    <a:pt x="965" y="412"/>
                  </a:cubicBezTo>
                  <a:cubicBezTo>
                    <a:pt x="970" y="412"/>
                    <a:pt x="975" y="411"/>
                    <a:pt x="980" y="409"/>
                  </a:cubicBezTo>
                  <a:cubicBezTo>
                    <a:pt x="985" y="411"/>
                    <a:pt x="992" y="412"/>
                    <a:pt x="1000" y="412"/>
                  </a:cubicBezTo>
                  <a:cubicBezTo>
                    <a:pt x="1000" y="412"/>
                    <a:pt x="1000" y="412"/>
                    <a:pt x="1000" y="412"/>
                  </a:cubicBezTo>
                  <a:cubicBezTo>
                    <a:pt x="1001" y="412"/>
                    <a:pt x="1001" y="412"/>
                    <a:pt x="1001" y="412"/>
                  </a:cubicBezTo>
                  <a:cubicBezTo>
                    <a:pt x="1001" y="412"/>
                    <a:pt x="1001" y="412"/>
                    <a:pt x="1001" y="412"/>
                  </a:cubicBezTo>
                  <a:cubicBezTo>
                    <a:pt x="1002" y="412"/>
                    <a:pt x="1002" y="412"/>
                    <a:pt x="1003" y="412"/>
                  </a:cubicBezTo>
                  <a:cubicBezTo>
                    <a:pt x="1010" y="412"/>
                    <a:pt x="1015" y="411"/>
                    <a:pt x="1020" y="408"/>
                  </a:cubicBezTo>
                  <a:cubicBezTo>
                    <a:pt x="1026" y="411"/>
                    <a:pt x="1033" y="412"/>
                    <a:pt x="1041" y="412"/>
                  </a:cubicBezTo>
                  <a:cubicBezTo>
                    <a:pt x="1042" y="412"/>
                    <a:pt x="1042" y="412"/>
                    <a:pt x="1042" y="412"/>
                  </a:cubicBezTo>
                  <a:cubicBezTo>
                    <a:pt x="1042" y="412"/>
                    <a:pt x="1042" y="412"/>
                    <a:pt x="1042" y="412"/>
                  </a:cubicBezTo>
                  <a:cubicBezTo>
                    <a:pt x="1043" y="412"/>
                    <a:pt x="1043" y="412"/>
                    <a:pt x="1044" y="412"/>
                  </a:cubicBezTo>
                  <a:cubicBezTo>
                    <a:pt x="1065" y="412"/>
                    <a:pt x="1079" y="399"/>
                    <a:pt x="1079" y="377"/>
                  </a:cubicBezTo>
                  <a:cubicBezTo>
                    <a:pt x="1079" y="371"/>
                    <a:pt x="1079" y="365"/>
                    <a:pt x="1079" y="359"/>
                  </a:cubicBezTo>
                  <a:cubicBezTo>
                    <a:pt x="1079" y="357"/>
                    <a:pt x="1079" y="354"/>
                    <a:pt x="1079" y="352"/>
                  </a:cubicBezTo>
                  <a:cubicBezTo>
                    <a:pt x="1079" y="344"/>
                    <a:pt x="1079" y="344"/>
                    <a:pt x="1079" y="344"/>
                  </a:cubicBezTo>
                  <a:cubicBezTo>
                    <a:pt x="1079" y="340"/>
                    <a:pt x="1079" y="335"/>
                    <a:pt x="1079" y="330"/>
                  </a:cubicBezTo>
                  <a:cubicBezTo>
                    <a:pt x="1079" y="329"/>
                    <a:pt x="1079" y="329"/>
                    <a:pt x="1079" y="329"/>
                  </a:cubicBezTo>
                  <a:cubicBezTo>
                    <a:pt x="1080" y="329"/>
                    <a:pt x="1081" y="328"/>
                    <a:pt x="1082" y="328"/>
                  </a:cubicBezTo>
                  <a:cubicBezTo>
                    <a:pt x="1098" y="326"/>
                    <a:pt x="1109" y="314"/>
                    <a:pt x="1110" y="298"/>
                  </a:cubicBezTo>
                  <a:cubicBezTo>
                    <a:pt x="1110" y="296"/>
                    <a:pt x="1110" y="294"/>
                    <a:pt x="1110" y="292"/>
                  </a:cubicBezTo>
                  <a:cubicBezTo>
                    <a:pt x="1110" y="291"/>
                    <a:pt x="1110" y="291"/>
                    <a:pt x="1110" y="291"/>
                  </a:cubicBezTo>
                  <a:cubicBezTo>
                    <a:pt x="1110" y="206"/>
                    <a:pt x="1110" y="122"/>
                    <a:pt x="1110" y="37"/>
                  </a:cubicBezTo>
                  <a:cubicBezTo>
                    <a:pt x="1110" y="36"/>
                    <a:pt x="1110" y="36"/>
                    <a:pt x="1110" y="36"/>
                  </a:cubicBezTo>
                  <a:cubicBezTo>
                    <a:pt x="1110" y="35"/>
                    <a:pt x="1110" y="33"/>
                    <a:pt x="1110" y="32"/>
                  </a:cubicBezTo>
                  <a:cubicBezTo>
                    <a:pt x="1109" y="13"/>
                    <a:pt x="1097" y="1"/>
                    <a:pt x="1078" y="0"/>
                  </a:cubicBezTo>
                  <a:cubicBezTo>
                    <a:pt x="1076" y="0"/>
                    <a:pt x="1074" y="0"/>
                    <a:pt x="107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1" name="Freeform 55"/>
            <p:cNvSpPr>
              <a:spLocks noEditPoints="1"/>
            </p:cNvSpPr>
            <p:nvPr/>
          </p:nvSpPr>
          <p:spPr bwMode="auto">
            <a:xfrm>
              <a:off x="5494034" y="5534645"/>
              <a:ext cx="1514551" cy="812800"/>
            </a:xfrm>
            <a:custGeom>
              <a:avLst/>
              <a:gdLst>
                <a:gd name="T0" fmla="*/ 2351 w 3992"/>
                <a:gd name="T1" fmla="*/ 1823 h 2141"/>
                <a:gd name="T2" fmla="*/ 0 w 3992"/>
                <a:gd name="T3" fmla="*/ 903 h 2141"/>
                <a:gd name="T4" fmla="*/ 2348 w 3992"/>
                <a:gd name="T5" fmla="*/ 768 h 2141"/>
                <a:gd name="T6" fmla="*/ 1995 w 3992"/>
                <a:gd name="T7" fmla="*/ 384 h 2141"/>
                <a:gd name="T8" fmla="*/ 2336 w 3992"/>
                <a:gd name="T9" fmla="*/ 696 h 2141"/>
                <a:gd name="T10" fmla="*/ 3131 w 3992"/>
                <a:gd name="T11" fmla="*/ 1440 h 2141"/>
                <a:gd name="T12" fmla="*/ 3187 w 3992"/>
                <a:gd name="T13" fmla="*/ 416 h 2141"/>
                <a:gd name="T14" fmla="*/ 1664 w 3992"/>
                <a:gd name="T15" fmla="*/ 0 h 2141"/>
                <a:gd name="T16" fmla="*/ 3184 w 3992"/>
                <a:gd name="T17" fmla="*/ 315 h 2141"/>
                <a:gd name="T18" fmla="*/ 3961 w 3992"/>
                <a:gd name="T19" fmla="*/ 1055 h 2141"/>
                <a:gd name="T20" fmla="*/ 539 w 3992"/>
                <a:gd name="T21" fmla="*/ 1903 h 2141"/>
                <a:gd name="T22" fmla="*/ 497 w 3992"/>
                <a:gd name="T23" fmla="*/ 2138 h 2141"/>
                <a:gd name="T24" fmla="*/ 3070 w 3992"/>
                <a:gd name="T25" fmla="*/ 1518 h 2141"/>
                <a:gd name="T26" fmla="*/ 3026 w 3992"/>
                <a:gd name="T27" fmla="*/ 1754 h 2141"/>
                <a:gd name="T28" fmla="*/ 1741 w 3992"/>
                <a:gd name="T29" fmla="*/ 1862 h 2141"/>
                <a:gd name="T30" fmla="*/ 1801 w 3992"/>
                <a:gd name="T31" fmla="*/ 2101 h 2141"/>
                <a:gd name="T32" fmla="*/ 2227 w 3992"/>
                <a:gd name="T33" fmla="*/ 1862 h 2141"/>
                <a:gd name="T34" fmla="*/ 2220 w 3992"/>
                <a:gd name="T35" fmla="*/ 2138 h 2141"/>
                <a:gd name="T36" fmla="*/ 3679 w 3992"/>
                <a:gd name="T37" fmla="*/ 1094 h 2141"/>
                <a:gd name="T38" fmla="*/ 3676 w 3992"/>
                <a:gd name="T39" fmla="*/ 1370 h 2141"/>
                <a:gd name="T40" fmla="*/ 2880 w 3992"/>
                <a:gd name="T41" fmla="*/ 1479 h 2141"/>
                <a:gd name="T42" fmla="*/ 2911 w 3992"/>
                <a:gd name="T43" fmla="*/ 1716 h 2141"/>
                <a:gd name="T44" fmla="*/ 907 w 3992"/>
                <a:gd name="T45" fmla="*/ 1902 h 2141"/>
                <a:gd name="T46" fmla="*/ 1010 w 3992"/>
                <a:gd name="T47" fmla="*/ 2100 h 2141"/>
                <a:gd name="T48" fmla="*/ 1424 w 3992"/>
                <a:gd name="T49" fmla="*/ 1862 h 2141"/>
                <a:gd name="T50" fmla="*/ 1488 w 3992"/>
                <a:gd name="T51" fmla="*/ 2096 h 2141"/>
                <a:gd name="T52" fmla="*/ 2049 w 3992"/>
                <a:gd name="T53" fmla="*/ 1862 h 2141"/>
                <a:gd name="T54" fmla="*/ 2107 w 3992"/>
                <a:gd name="T55" fmla="*/ 2001 h 2141"/>
                <a:gd name="T56" fmla="*/ 3306 w 3992"/>
                <a:gd name="T57" fmla="*/ 1232 h 2141"/>
                <a:gd name="T58" fmla="*/ 3409 w 3992"/>
                <a:gd name="T59" fmla="*/ 1130 h 2141"/>
                <a:gd name="T60" fmla="*/ 3816 w 3992"/>
                <a:gd name="T61" fmla="*/ 1094 h 2141"/>
                <a:gd name="T62" fmla="*/ 3874 w 3992"/>
                <a:gd name="T63" fmla="*/ 1327 h 2141"/>
                <a:gd name="T64" fmla="*/ 2502 w 3992"/>
                <a:gd name="T65" fmla="*/ 1519 h 2141"/>
                <a:gd name="T66" fmla="*/ 2605 w 3992"/>
                <a:gd name="T67" fmla="*/ 1719 h 2141"/>
                <a:gd name="T68" fmla="*/ 748 w 3992"/>
                <a:gd name="T69" fmla="*/ 1903 h 2141"/>
                <a:gd name="T70" fmla="*/ 851 w 3992"/>
                <a:gd name="T71" fmla="*/ 2101 h 2141"/>
                <a:gd name="T72" fmla="*/ 591 w 3992"/>
                <a:gd name="T73" fmla="*/ 1903 h 2141"/>
                <a:gd name="T74" fmla="*/ 694 w 3992"/>
                <a:gd name="T75" fmla="*/ 2097 h 2141"/>
                <a:gd name="T76" fmla="*/ 3463 w 3992"/>
                <a:gd name="T77" fmla="*/ 1137 h 2141"/>
                <a:gd name="T78" fmla="*/ 3567 w 3992"/>
                <a:gd name="T79" fmla="*/ 1133 h 2141"/>
                <a:gd name="T80" fmla="*/ 2659 w 3992"/>
                <a:gd name="T81" fmla="*/ 1523 h 2141"/>
                <a:gd name="T82" fmla="*/ 2763 w 3992"/>
                <a:gd name="T83" fmla="*/ 1617 h 2141"/>
                <a:gd name="T84" fmla="*/ 119 w 3992"/>
                <a:gd name="T85" fmla="*/ 1907 h 2141"/>
                <a:gd name="T86" fmla="*/ 223 w 3992"/>
                <a:gd name="T87" fmla="*/ 2001 h 2141"/>
                <a:gd name="T88" fmla="*/ 1114 w 3992"/>
                <a:gd name="T89" fmla="*/ 1862 h 2141"/>
                <a:gd name="T90" fmla="*/ 1172 w 3992"/>
                <a:gd name="T91" fmla="*/ 2097 h 2141"/>
                <a:gd name="T92" fmla="*/ 1589 w 3992"/>
                <a:gd name="T93" fmla="*/ 1862 h 2141"/>
                <a:gd name="T94" fmla="*/ 1643 w 3992"/>
                <a:gd name="T95" fmla="*/ 2099 h 2141"/>
                <a:gd name="T96" fmla="*/ 1905 w 3992"/>
                <a:gd name="T97" fmla="*/ 1862 h 2141"/>
                <a:gd name="T98" fmla="*/ 1959 w 3992"/>
                <a:gd name="T99" fmla="*/ 2095 h 2141"/>
                <a:gd name="T100" fmla="*/ 1227 w 3992"/>
                <a:gd name="T101" fmla="*/ 1904 h 2141"/>
                <a:gd name="T102" fmla="*/ 1330 w 3992"/>
                <a:gd name="T103" fmla="*/ 1900 h 2141"/>
                <a:gd name="T104" fmla="*/ 278 w 3992"/>
                <a:gd name="T105" fmla="*/ 1907 h 2141"/>
                <a:gd name="T106" fmla="*/ 380 w 3992"/>
                <a:gd name="T107" fmla="*/ 1899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92" h="2141">
                  <a:moveTo>
                    <a:pt x="2384" y="803"/>
                  </a:moveTo>
                  <a:cubicBezTo>
                    <a:pt x="2384" y="807"/>
                    <a:pt x="2384" y="811"/>
                    <a:pt x="2384" y="815"/>
                  </a:cubicBezTo>
                  <a:cubicBezTo>
                    <a:pt x="2384" y="1135"/>
                    <a:pt x="2384" y="1455"/>
                    <a:pt x="2384" y="1775"/>
                  </a:cubicBezTo>
                  <a:cubicBezTo>
                    <a:pt x="2384" y="1780"/>
                    <a:pt x="2384" y="1784"/>
                    <a:pt x="2384" y="1789"/>
                  </a:cubicBezTo>
                  <a:cubicBezTo>
                    <a:pt x="2382" y="1809"/>
                    <a:pt x="2372" y="1821"/>
                    <a:pt x="2351" y="1823"/>
                  </a:cubicBezTo>
                  <a:cubicBezTo>
                    <a:pt x="2341" y="1824"/>
                    <a:pt x="2330" y="1824"/>
                    <a:pt x="2319" y="1824"/>
                  </a:cubicBezTo>
                  <a:cubicBezTo>
                    <a:pt x="1567" y="1824"/>
                    <a:pt x="816" y="1824"/>
                    <a:pt x="64" y="1824"/>
                  </a:cubicBezTo>
                  <a:cubicBezTo>
                    <a:pt x="62" y="1824"/>
                    <a:pt x="61" y="1824"/>
                    <a:pt x="60" y="1824"/>
                  </a:cubicBezTo>
                  <a:cubicBezTo>
                    <a:pt x="8" y="1824"/>
                    <a:pt x="0" y="1816"/>
                    <a:pt x="0" y="1765"/>
                  </a:cubicBezTo>
                  <a:cubicBezTo>
                    <a:pt x="0" y="1478"/>
                    <a:pt x="0" y="1191"/>
                    <a:pt x="0" y="903"/>
                  </a:cubicBezTo>
                  <a:cubicBezTo>
                    <a:pt x="0" y="877"/>
                    <a:pt x="0" y="851"/>
                    <a:pt x="0" y="825"/>
                  </a:cubicBezTo>
                  <a:cubicBezTo>
                    <a:pt x="0" y="776"/>
                    <a:pt x="8" y="768"/>
                    <a:pt x="56" y="768"/>
                  </a:cubicBezTo>
                  <a:cubicBezTo>
                    <a:pt x="435" y="768"/>
                    <a:pt x="814" y="768"/>
                    <a:pt x="1192" y="768"/>
                  </a:cubicBezTo>
                  <a:cubicBezTo>
                    <a:pt x="1568" y="768"/>
                    <a:pt x="1944" y="768"/>
                    <a:pt x="2320" y="768"/>
                  </a:cubicBezTo>
                  <a:cubicBezTo>
                    <a:pt x="2330" y="768"/>
                    <a:pt x="2339" y="768"/>
                    <a:pt x="2348" y="768"/>
                  </a:cubicBezTo>
                  <a:cubicBezTo>
                    <a:pt x="2371" y="770"/>
                    <a:pt x="2382" y="780"/>
                    <a:pt x="2384" y="803"/>
                  </a:cubicBezTo>
                  <a:close/>
                  <a:moveTo>
                    <a:pt x="3187" y="416"/>
                  </a:moveTo>
                  <a:cubicBezTo>
                    <a:pt x="3186" y="397"/>
                    <a:pt x="3175" y="386"/>
                    <a:pt x="3157" y="385"/>
                  </a:cubicBezTo>
                  <a:cubicBezTo>
                    <a:pt x="3148" y="384"/>
                    <a:pt x="3138" y="384"/>
                    <a:pt x="3129" y="384"/>
                  </a:cubicBezTo>
                  <a:cubicBezTo>
                    <a:pt x="2751" y="384"/>
                    <a:pt x="2373" y="384"/>
                    <a:pt x="1995" y="384"/>
                  </a:cubicBezTo>
                  <a:cubicBezTo>
                    <a:pt x="1614" y="384"/>
                    <a:pt x="1234" y="384"/>
                    <a:pt x="853" y="384"/>
                  </a:cubicBezTo>
                  <a:cubicBezTo>
                    <a:pt x="815" y="384"/>
                    <a:pt x="804" y="394"/>
                    <a:pt x="804" y="433"/>
                  </a:cubicBezTo>
                  <a:cubicBezTo>
                    <a:pt x="804" y="507"/>
                    <a:pt x="804" y="581"/>
                    <a:pt x="804" y="655"/>
                  </a:cubicBezTo>
                  <a:cubicBezTo>
                    <a:pt x="804" y="696"/>
                    <a:pt x="804" y="696"/>
                    <a:pt x="846" y="696"/>
                  </a:cubicBezTo>
                  <a:cubicBezTo>
                    <a:pt x="1342" y="696"/>
                    <a:pt x="1839" y="696"/>
                    <a:pt x="2336" y="696"/>
                  </a:cubicBezTo>
                  <a:cubicBezTo>
                    <a:pt x="2350" y="696"/>
                    <a:pt x="2365" y="695"/>
                    <a:pt x="2379" y="699"/>
                  </a:cubicBezTo>
                  <a:cubicBezTo>
                    <a:pt x="2427" y="713"/>
                    <a:pt x="2456" y="753"/>
                    <a:pt x="2456" y="806"/>
                  </a:cubicBezTo>
                  <a:cubicBezTo>
                    <a:pt x="2456" y="1005"/>
                    <a:pt x="2456" y="1205"/>
                    <a:pt x="2456" y="1404"/>
                  </a:cubicBezTo>
                  <a:cubicBezTo>
                    <a:pt x="2456" y="1440"/>
                    <a:pt x="2456" y="1440"/>
                    <a:pt x="2491" y="1440"/>
                  </a:cubicBezTo>
                  <a:cubicBezTo>
                    <a:pt x="2704" y="1440"/>
                    <a:pt x="2918" y="1440"/>
                    <a:pt x="3131" y="1440"/>
                  </a:cubicBezTo>
                  <a:cubicBezTo>
                    <a:pt x="3140" y="1440"/>
                    <a:pt x="3150" y="1440"/>
                    <a:pt x="3159" y="1439"/>
                  </a:cubicBezTo>
                  <a:cubicBezTo>
                    <a:pt x="3176" y="1436"/>
                    <a:pt x="3186" y="1425"/>
                    <a:pt x="3187" y="1408"/>
                  </a:cubicBezTo>
                  <a:cubicBezTo>
                    <a:pt x="3188" y="1400"/>
                    <a:pt x="3188" y="1393"/>
                    <a:pt x="3188" y="1386"/>
                  </a:cubicBezTo>
                  <a:cubicBezTo>
                    <a:pt x="3188" y="1070"/>
                    <a:pt x="3188" y="754"/>
                    <a:pt x="3188" y="438"/>
                  </a:cubicBezTo>
                  <a:cubicBezTo>
                    <a:pt x="3188" y="430"/>
                    <a:pt x="3188" y="423"/>
                    <a:pt x="3187" y="416"/>
                  </a:cubicBezTo>
                  <a:close/>
                  <a:moveTo>
                    <a:pt x="3992" y="35"/>
                  </a:moveTo>
                  <a:cubicBezTo>
                    <a:pt x="3990" y="13"/>
                    <a:pt x="3979" y="2"/>
                    <a:pt x="3956" y="0"/>
                  </a:cubicBezTo>
                  <a:cubicBezTo>
                    <a:pt x="3947" y="0"/>
                    <a:pt x="3938" y="0"/>
                    <a:pt x="3928" y="0"/>
                  </a:cubicBezTo>
                  <a:cubicBezTo>
                    <a:pt x="3552" y="0"/>
                    <a:pt x="3176" y="0"/>
                    <a:pt x="2800" y="0"/>
                  </a:cubicBezTo>
                  <a:cubicBezTo>
                    <a:pt x="2422" y="0"/>
                    <a:pt x="2043" y="0"/>
                    <a:pt x="1664" y="0"/>
                  </a:cubicBezTo>
                  <a:cubicBezTo>
                    <a:pt x="1616" y="0"/>
                    <a:pt x="1608" y="8"/>
                    <a:pt x="1608" y="57"/>
                  </a:cubicBezTo>
                  <a:cubicBezTo>
                    <a:pt x="1608" y="128"/>
                    <a:pt x="1608" y="199"/>
                    <a:pt x="1608" y="269"/>
                  </a:cubicBezTo>
                  <a:cubicBezTo>
                    <a:pt x="1608" y="312"/>
                    <a:pt x="1608" y="312"/>
                    <a:pt x="1650" y="312"/>
                  </a:cubicBezTo>
                  <a:cubicBezTo>
                    <a:pt x="2146" y="312"/>
                    <a:pt x="2642" y="312"/>
                    <a:pt x="3138" y="312"/>
                  </a:cubicBezTo>
                  <a:cubicBezTo>
                    <a:pt x="3153" y="312"/>
                    <a:pt x="3169" y="311"/>
                    <a:pt x="3184" y="315"/>
                  </a:cubicBezTo>
                  <a:cubicBezTo>
                    <a:pt x="3231" y="329"/>
                    <a:pt x="3260" y="368"/>
                    <a:pt x="3260" y="420"/>
                  </a:cubicBezTo>
                  <a:cubicBezTo>
                    <a:pt x="3260" y="621"/>
                    <a:pt x="3260" y="822"/>
                    <a:pt x="3260" y="1022"/>
                  </a:cubicBezTo>
                  <a:cubicBezTo>
                    <a:pt x="3260" y="1056"/>
                    <a:pt x="3260" y="1056"/>
                    <a:pt x="3293" y="1056"/>
                  </a:cubicBezTo>
                  <a:cubicBezTo>
                    <a:pt x="3508" y="1056"/>
                    <a:pt x="3723" y="1056"/>
                    <a:pt x="3937" y="1056"/>
                  </a:cubicBezTo>
                  <a:cubicBezTo>
                    <a:pt x="3945" y="1056"/>
                    <a:pt x="3953" y="1056"/>
                    <a:pt x="3961" y="1055"/>
                  </a:cubicBezTo>
                  <a:cubicBezTo>
                    <a:pt x="3979" y="1052"/>
                    <a:pt x="3990" y="1042"/>
                    <a:pt x="3991" y="1023"/>
                  </a:cubicBezTo>
                  <a:cubicBezTo>
                    <a:pt x="3992" y="1017"/>
                    <a:pt x="3992" y="1011"/>
                    <a:pt x="3992" y="1005"/>
                  </a:cubicBezTo>
                  <a:cubicBezTo>
                    <a:pt x="3992" y="686"/>
                    <a:pt x="3992" y="368"/>
                    <a:pt x="3992" y="49"/>
                  </a:cubicBezTo>
                  <a:cubicBezTo>
                    <a:pt x="3992" y="44"/>
                    <a:pt x="3992" y="40"/>
                    <a:pt x="3992" y="35"/>
                  </a:cubicBezTo>
                  <a:close/>
                  <a:moveTo>
                    <a:pt x="539" y="1903"/>
                  </a:moveTo>
                  <a:cubicBezTo>
                    <a:pt x="539" y="1891"/>
                    <a:pt x="537" y="1879"/>
                    <a:pt x="527" y="1872"/>
                  </a:cubicBezTo>
                  <a:cubicBezTo>
                    <a:pt x="504" y="1856"/>
                    <a:pt x="478" y="1859"/>
                    <a:pt x="454" y="1867"/>
                  </a:cubicBezTo>
                  <a:cubicBezTo>
                    <a:pt x="434" y="1873"/>
                    <a:pt x="432" y="1892"/>
                    <a:pt x="432" y="1911"/>
                  </a:cubicBezTo>
                  <a:cubicBezTo>
                    <a:pt x="432" y="1966"/>
                    <a:pt x="432" y="2020"/>
                    <a:pt x="432" y="2075"/>
                  </a:cubicBezTo>
                  <a:cubicBezTo>
                    <a:pt x="432" y="2132"/>
                    <a:pt x="440" y="2139"/>
                    <a:pt x="497" y="2138"/>
                  </a:cubicBezTo>
                  <a:cubicBezTo>
                    <a:pt x="526" y="2137"/>
                    <a:pt x="538" y="2126"/>
                    <a:pt x="539" y="2097"/>
                  </a:cubicBezTo>
                  <a:cubicBezTo>
                    <a:pt x="539" y="2065"/>
                    <a:pt x="539" y="2033"/>
                    <a:pt x="539" y="2001"/>
                  </a:cubicBezTo>
                  <a:cubicBezTo>
                    <a:pt x="539" y="1968"/>
                    <a:pt x="539" y="1935"/>
                    <a:pt x="539" y="1903"/>
                  </a:cubicBezTo>
                  <a:close/>
                  <a:moveTo>
                    <a:pt x="3070" y="1616"/>
                  </a:moveTo>
                  <a:cubicBezTo>
                    <a:pt x="3070" y="1583"/>
                    <a:pt x="3070" y="1551"/>
                    <a:pt x="3070" y="1518"/>
                  </a:cubicBezTo>
                  <a:cubicBezTo>
                    <a:pt x="3069" y="1492"/>
                    <a:pt x="3057" y="1480"/>
                    <a:pt x="3032" y="1478"/>
                  </a:cubicBezTo>
                  <a:cubicBezTo>
                    <a:pt x="3025" y="1478"/>
                    <a:pt x="3018" y="1478"/>
                    <a:pt x="3012" y="1478"/>
                  </a:cubicBezTo>
                  <a:cubicBezTo>
                    <a:pt x="2977" y="1479"/>
                    <a:pt x="2966" y="1489"/>
                    <a:pt x="2966" y="1524"/>
                  </a:cubicBezTo>
                  <a:cubicBezTo>
                    <a:pt x="2966" y="1581"/>
                    <a:pt x="2966" y="1638"/>
                    <a:pt x="2966" y="1696"/>
                  </a:cubicBezTo>
                  <a:cubicBezTo>
                    <a:pt x="2966" y="1749"/>
                    <a:pt x="2972" y="1755"/>
                    <a:pt x="3026" y="1754"/>
                  </a:cubicBezTo>
                  <a:cubicBezTo>
                    <a:pt x="3058" y="1753"/>
                    <a:pt x="3069" y="1742"/>
                    <a:pt x="3070" y="1710"/>
                  </a:cubicBezTo>
                  <a:cubicBezTo>
                    <a:pt x="3070" y="1679"/>
                    <a:pt x="3070" y="1647"/>
                    <a:pt x="3070" y="1616"/>
                  </a:cubicBezTo>
                  <a:cubicBezTo>
                    <a:pt x="3070" y="1616"/>
                    <a:pt x="3070" y="1616"/>
                    <a:pt x="3070" y="1616"/>
                  </a:cubicBezTo>
                  <a:close/>
                  <a:moveTo>
                    <a:pt x="1765" y="1862"/>
                  </a:moveTo>
                  <a:cubicBezTo>
                    <a:pt x="1757" y="1862"/>
                    <a:pt x="1749" y="1862"/>
                    <a:pt x="1741" y="1862"/>
                  </a:cubicBezTo>
                  <a:cubicBezTo>
                    <a:pt x="1710" y="1863"/>
                    <a:pt x="1698" y="1874"/>
                    <a:pt x="1698" y="1905"/>
                  </a:cubicBezTo>
                  <a:cubicBezTo>
                    <a:pt x="1698" y="1936"/>
                    <a:pt x="1698" y="1967"/>
                    <a:pt x="1698" y="1999"/>
                  </a:cubicBezTo>
                  <a:cubicBezTo>
                    <a:pt x="1698" y="2024"/>
                    <a:pt x="1698" y="2049"/>
                    <a:pt x="1698" y="2075"/>
                  </a:cubicBezTo>
                  <a:cubicBezTo>
                    <a:pt x="1698" y="2134"/>
                    <a:pt x="1705" y="2140"/>
                    <a:pt x="1764" y="2138"/>
                  </a:cubicBezTo>
                  <a:cubicBezTo>
                    <a:pt x="1788" y="2137"/>
                    <a:pt x="1801" y="2125"/>
                    <a:pt x="1801" y="2101"/>
                  </a:cubicBezTo>
                  <a:cubicBezTo>
                    <a:pt x="1802" y="2033"/>
                    <a:pt x="1802" y="1966"/>
                    <a:pt x="1801" y="1899"/>
                  </a:cubicBezTo>
                  <a:cubicBezTo>
                    <a:pt x="1801" y="1876"/>
                    <a:pt x="1788" y="1864"/>
                    <a:pt x="1765" y="1862"/>
                  </a:cubicBezTo>
                  <a:close/>
                  <a:moveTo>
                    <a:pt x="2266" y="2001"/>
                  </a:moveTo>
                  <a:cubicBezTo>
                    <a:pt x="2266" y="1968"/>
                    <a:pt x="2266" y="1935"/>
                    <a:pt x="2266" y="1903"/>
                  </a:cubicBezTo>
                  <a:cubicBezTo>
                    <a:pt x="2265" y="1876"/>
                    <a:pt x="2253" y="1864"/>
                    <a:pt x="2227" y="1862"/>
                  </a:cubicBezTo>
                  <a:cubicBezTo>
                    <a:pt x="2220" y="1862"/>
                    <a:pt x="2213" y="1862"/>
                    <a:pt x="2207" y="1862"/>
                  </a:cubicBezTo>
                  <a:cubicBezTo>
                    <a:pt x="2173" y="1863"/>
                    <a:pt x="2162" y="1873"/>
                    <a:pt x="2162" y="1907"/>
                  </a:cubicBezTo>
                  <a:cubicBezTo>
                    <a:pt x="2162" y="1967"/>
                    <a:pt x="2162" y="2028"/>
                    <a:pt x="2162" y="2089"/>
                  </a:cubicBezTo>
                  <a:cubicBezTo>
                    <a:pt x="2162" y="2130"/>
                    <a:pt x="2171" y="2138"/>
                    <a:pt x="2212" y="2138"/>
                  </a:cubicBezTo>
                  <a:cubicBezTo>
                    <a:pt x="2214" y="2138"/>
                    <a:pt x="2217" y="2138"/>
                    <a:pt x="2220" y="2138"/>
                  </a:cubicBezTo>
                  <a:cubicBezTo>
                    <a:pt x="2255" y="2138"/>
                    <a:pt x="2266" y="2127"/>
                    <a:pt x="2266" y="2091"/>
                  </a:cubicBezTo>
                  <a:cubicBezTo>
                    <a:pt x="2266" y="2061"/>
                    <a:pt x="2266" y="2031"/>
                    <a:pt x="2266" y="2001"/>
                  </a:cubicBezTo>
                  <a:cubicBezTo>
                    <a:pt x="2266" y="2001"/>
                    <a:pt x="2266" y="2001"/>
                    <a:pt x="2266" y="2001"/>
                  </a:cubicBezTo>
                  <a:close/>
                  <a:moveTo>
                    <a:pt x="3715" y="1133"/>
                  </a:moveTo>
                  <a:cubicBezTo>
                    <a:pt x="3715" y="1108"/>
                    <a:pt x="3703" y="1096"/>
                    <a:pt x="3679" y="1094"/>
                  </a:cubicBezTo>
                  <a:cubicBezTo>
                    <a:pt x="3671" y="1094"/>
                    <a:pt x="3664" y="1094"/>
                    <a:pt x="3657" y="1094"/>
                  </a:cubicBezTo>
                  <a:cubicBezTo>
                    <a:pt x="3624" y="1095"/>
                    <a:pt x="3612" y="1106"/>
                    <a:pt x="3612" y="1139"/>
                  </a:cubicBezTo>
                  <a:cubicBezTo>
                    <a:pt x="3612" y="1198"/>
                    <a:pt x="3612" y="1256"/>
                    <a:pt x="3612" y="1315"/>
                  </a:cubicBezTo>
                  <a:cubicBezTo>
                    <a:pt x="3612" y="1363"/>
                    <a:pt x="3620" y="1370"/>
                    <a:pt x="3668" y="1370"/>
                  </a:cubicBezTo>
                  <a:cubicBezTo>
                    <a:pt x="3671" y="1370"/>
                    <a:pt x="3673" y="1370"/>
                    <a:pt x="3676" y="1370"/>
                  </a:cubicBezTo>
                  <a:cubicBezTo>
                    <a:pt x="3703" y="1369"/>
                    <a:pt x="3715" y="1358"/>
                    <a:pt x="3715" y="1331"/>
                  </a:cubicBezTo>
                  <a:cubicBezTo>
                    <a:pt x="3715" y="1298"/>
                    <a:pt x="3715" y="1265"/>
                    <a:pt x="3715" y="1233"/>
                  </a:cubicBezTo>
                  <a:cubicBezTo>
                    <a:pt x="3715" y="1199"/>
                    <a:pt x="3715" y="1166"/>
                    <a:pt x="3715" y="1133"/>
                  </a:cubicBezTo>
                  <a:close/>
                  <a:moveTo>
                    <a:pt x="2911" y="1514"/>
                  </a:moveTo>
                  <a:cubicBezTo>
                    <a:pt x="2911" y="1494"/>
                    <a:pt x="2900" y="1482"/>
                    <a:pt x="2880" y="1479"/>
                  </a:cubicBezTo>
                  <a:cubicBezTo>
                    <a:pt x="2871" y="1478"/>
                    <a:pt x="2861" y="1478"/>
                    <a:pt x="2852" y="1478"/>
                  </a:cubicBezTo>
                  <a:cubicBezTo>
                    <a:pt x="2820" y="1479"/>
                    <a:pt x="2808" y="1490"/>
                    <a:pt x="2808" y="1522"/>
                  </a:cubicBezTo>
                  <a:cubicBezTo>
                    <a:pt x="2808" y="1579"/>
                    <a:pt x="2808" y="1635"/>
                    <a:pt x="2808" y="1692"/>
                  </a:cubicBezTo>
                  <a:cubicBezTo>
                    <a:pt x="2808" y="1749"/>
                    <a:pt x="2815" y="1756"/>
                    <a:pt x="2873" y="1754"/>
                  </a:cubicBezTo>
                  <a:cubicBezTo>
                    <a:pt x="2899" y="1753"/>
                    <a:pt x="2911" y="1742"/>
                    <a:pt x="2911" y="1716"/>
                  </a:cubicBezTo>
                  <a:cubicBezTo>
                    <a:pt x="2911" y="1682"/>
                    <a:pt x="2911" y="1649"/>
                    <a:pt x="2911" y="1616"/>
                  </a:cubicBezTo>
                  <a:cubicBezTo>
                    <a:pt x="2911" y="1582"/>
                    <a:pt x="2911" y="1548"/>
                    <a:pt x="2911" y="1514"/>
                  </a:cubicBezTo>
                  <a:close/>
                  <a:moveTo>
                    <a:pt x="972" y="1862"/>
                  </a:moveTo>
                  <a:cubicBezTo>
                    <a:pt x="963" y="1862"/>
                    <a:pt x="954" y="1862"/>
                    <a:pt x="944" y="1862"/>
                  </a:cubicBezTo>
                  <a:cubicBezTo>
                    <a:pt x="919" y="1864"/>
                    <a:pt x="907" y="1876"/>
                    <a:pt x="907" y="1902"/>
                  </a:cubicBezTo>
                  <a:cubicBezTo>
                    <a:pt x="907" y="1934"/>
                    <a:pt x="907" y="1967"/>
                    <a:pt x="907" y="2000"/>
                  </a:cubicBezTo>
                  <a:cubicBezTo>
                    <a:pt x="907" y="2026"/>
                    <a:pt x="907" y="2053"/>
                    <a:pt x="907" y="2079"/>
                  </a:cubicBezTo>
                  <a:cubicBezTo>
                    <a:pt x="907" y="2133"/>
                    <a:pt x="913" y="2139"/>
                    <a:pt x="967" y="2138"/>
                  </a:cubicBezTo>
                  <a:cubicBezTo>
                    <a:pt x="968" y="2138"/>
                    <a:pt x="970" y="2138"/>
                    <a:pt x="971" y="2138"/>
                  </a:cubicBezTo>
                  <a:cubicBezTo>
                    <a:pt x="997" y="2137"/>
                    <a:pt x="1009" y="2126"/>
                    <a:pt x="1010" y="2100"/>
                  </a:cubicBezTo>
                  <a:cubicBezTo>
                    <a:pt x="1010" y="2033"/>
                    <a:pt x="1010" y="1967"/>
                    <a:pt x="1010" y="1900"/>
                  </a:cubicBezTo>
                  <a:cubicBezTo>
                    <a:pt x="1009" y="1876"/>
                    <a:pt x="997" y="1864"/>
                    <a:pt x="972" y="1862"/>
                  </a:cubicBezTo>
                  <a:close/>
                  <a:moveTo>
                    <a:pt x="1488" y="1900"/>
                  </a:moveTo>
                  <a:cubicBezTo>
                    <a:pt x="1487" y="1877"/>
                    <a:pt x="1475" y="1865"/>
                    <a:pt x="1452" y="1863"/>
                  </a:cubicBezTo>
                  <a:cubicBezTo>
                    <a:pt x="1443" y="1862"/>
                    <a:pt x="1433" y="1862"/>
                    <a:pt x="1424" y="1862"/>
                  </a:cubicBezTo>
                  <a:cubicBezTo>
                    <a:pt x="1395" y="1864"/>
                    <a:pt x="1383" y="1875"/>
                    <a:pt x="1383" y="1904"/>
                  </a:cubicBezTo>
                  <a:cubicBezTo>
                    <a:pt x="1383" y="1967"/>
                    <a:pt x="1383" y="2030"/>
                    <a:pt x="1383" y="2092"/>
                  </a:cubicBezTo>
                  <a:cubicBezTo>
                    <a:pt x="1383" y="2127"/>
                    <a:pt x="1393" y="2138"/>
                    <a:pt x="1428" y="2138"/>
                  </a:cubicBezTo>
                  <a:cubicBezTo>
                    <a:pt x="1434" y="2138"/>
                    <a:pt x="1440" y="2138"/>
                    <a:pt x="1446" y="2138"/>
                  </a:cubicBezTo>
                  <a:cubicBezTo>
                    <a:pt x="1476" y="2137"/>
                    <a:pt x="1487" y="2126"/>
                    <a:pt x="1488" y="2096"/>
                  </a:cubicBezTo>
                  <a:cubicBezTo>
                    <a:pt x="1488" y="2064"/>
                    <a:pt x="1488" y="2032"/>
                    <a:pt x="1488" y="2000"/>
                  </a:cubicBezTo>
                  <a:cubicBezTo>
                    <a:pt x="1488" y="1967"/>
                    <a:pt x="1488" y="1934"/>
                    <a:pt x="1488" y="1900"/>
                  </a:cubicBezTo>
                  <a:close/>
                  <a:moveTo>
                    <a:pt x="2107" y="1899"/>
                  </a:moveTo>
                  <a:cubicBezTo>
                    <a:pt x="2107" y="1877"/>
                    <a:pt x="2095" y="1865"/>
                    <a:pt x="2075" y="1863"/>
                  </a:cubicBezTo>
                  <a:cubicBezTo>
                    <a:pt x="2066" y="1862"/>
                    <a:pt x="2057" y="1862"/>
                    <a:pt x="2049" y="1862"/>
                  </a:cubicBezTo>
                  <a:cubicBezTo>
                    <a:pt x="2016" y="1863"/>
                    <a:pt x="2004" y="1874"/>
                    <a:pt x="2004" y="1907"/>
                  </a:cubicBezTo>
                  <a:cubicBezTo>
                    <a:pt x="2004" y="1963"/>
                    <a:pt x="2004" y="2019"/>
                    <a:pt x="2004" y="2075"/>
                  </a:cubicBezTo>
                  <a:cubicBezTo>
                    <a:pt x="2004" y="2133"/>
                    <a:pt x="2011" y="2140"/>
                    <a:pt x="2068" y="2138"/>
                  </a:cubicBezTo>
                  <a:cubicBezTo>
                    <a:pt x="2095" y="2137"/>
                    <a:pt x="2107" y="2126"/>
                    <a:pt x="2107" y="2098"/>
                  </a:cubicBezTo>
                  <a:cubicBezTo>
                    <a:pt x="2107" y="2066"/>
                    <a:pt x="2107" y="2033"/>
                    <a:pt x="2107" y="2001"/>
                  </a:cubicBezTo>
                  <a:cubicBezTo>
                    <a:pt x="2107" y="1967"/>
                    <a:pt x="2107" y="1933"/>
                    <a:pt x="2107" y="1899"/>
                  </a:cubicBezTo>
                  <a:close/>
                  <a:moveTo>
                    <a:pt x="3374" y="1095"/>
                  </a:moveTo>
                  <a:cubicBezTo>
                    <a:pt x="3365" y="1094"/>
                    <a:pt x="3356" y="1094"/>
                    <a:pt x="3348" y="1094"/>
                  </a:cubicBezTo>
                  <a:cubicBezTo>
                    <a:pt x="3318" y="1095"/>
                    <a:pt x="3307" y="1107"/>
                    <a:pt x="3306" y="1136"/>
                  </a:cubicBezTo>
                  <a:cubicBezTo>
                    <a:pt x="3306" y="1168"/>
                    <a:pt x="3306" y="1200"/>
                    <a:pt x="3306" y="1232"/>
                  </a:cubicBezTo>
                  <a:cubicBezTo>
                    <a:pt x="3306" y="1232"/>
                    <a:pt x="3306" y="1232"/>
                    <a:pt x="3306" y="1232"/>
                  </a:cubicBezTo>
                  <a:cubicBezTo>
                    <a:pt x="3306" y="1257"/>
                    <a:pt x="3306" y="1283"/>
                    <a:pt x="3306" y="1308"/>
                  </a:cubicBezTo>
                  <a:cubicBezTo>
                    <a:pt x="3306" y="1366"/>
                    <a:pt x="3313" y="1372"/>
                    <a:pt x="3371" y="1370"/>
                  </a:cubicBezTo>
                  <a:cubicBezTo>
                    <a:pt x="3396" y="1369"/>
                    <a:pt x="3409" y="1358"/>
                    <a:pt x="3409" y="1334"/>
                  </a:cubicBezTo>
                  <a:cubicBezTo>
                    <a:pt x="3410" y="1266"/>
                    <a:pt x="3410" y="1198"/>
                    <a:pt x="3409" y="1130"/>
                  </a:cubicBezTo>
                  <a:cubicBezTo>
                    <a:pt x="3409" y="1108"/>
                    <a:pt x="3396" y="1096"/>
                    <a:pt x="3374" y="1095"/>
                  </a:cubicBezTo>
                  <a:close/>
                  <a:moveTo>
                    <a:pt x="3874" y="1233"/>
                  </a:moveTo>
                  <a:cubicBezTo>
                    <a:pt x="3874" y="1200"/>
                    <a:pt x="3874" y="1167"/>
                    <a:pt x="3874" y="1135"/>
                  </a:cubicBezTo>
                  <a:cubicBezTo>
                    <a:pt x="3873" y="1108"/>
                    <a:pt x="3861" y="1096"/>
                    <a:pt x="3834" y="1094"/>
                  </a:cubicBezTo>
                  <a:cubicBezTo>
                    <a:pt x="3828" y="1094"/>
                    <a:pt x="3822" y="1094"/>
                    <a:pt x="3816" y="1094"/>
                  </a:cubicBezTo>
                  <a:cubicBezTo>
                    <a:pt x="3781" y="1095"/>
                    <a:pt x="3770" y="1105"/>
                    <a:pt x="3770" y="1141"/>
                  </a:cubicBezTo>
                  <a:cubicBezTo>
                    <a:pt x="3770" y="1200"/>
                    <a:pt x="3770" y="1260"/>
                    <a:pt x="3770" y="1319"/>
                  </a:cubicBezTo>
                  <a:cubicBezTo>
                    <a:pt x="3770" y="1362"/>
                    <a:pt x="3778" y="1370"/>
                    <a:pt x="3822" y="1370"/>
                  </a:cubicBezTo>
                  <a:cubicBezTo>
                    <a:pt x="3824" y="1370"/>
                    <a:pt x="3827" y="1370"/>
                    <a:pt x="3830" y="1370"/>
                  </a:cubicBezTo>
                  <a:cubicBezTo>
                    <a:pt x="3861" y="1369"/>
                    <a:pt x="3873" y="1358"/>
                    <a:pt x="3874" y="1327"/>
                  </a:cubicBezTo>
                  <a:cubicBezTo>
                    <a:pt x="3874" y="1295"/>
                    <a:pt x="3874" y="1264"/>
                    <a:pt x="3874" y="1233"/>
                  </a:cubicBezTo>
                  <a:cubicBezTo>
                    <a:pt x="3874" y="1233"/>
                    <a:pt x="3874" y="1233"/>
                    <a:pt x="3874" y="1233"/>
                  </a:cubicBezTo>
                  <a:close/>
                  <a:moveTo>
                    <a:pt x="2570" y="1479"/>
                  </a:moveTo>
                  <a:cubicBezTo>
                    <a:pt x="2561" y="1478"/>
                    <a:pt x="2552" y="1478"/>
                    <a:pt x="2543" y="1478"/>
                  </a:cubicBezTo>
                  <a:cubicBezTo>
                    <a:pt x="2514" y="1479"/>
                    <a:pt x="2503" y="1491"/>
                    <a:pt x="2502" y="1519"/>
                  </a:cubicBezTo>
                  <a:cubicBezTo>
                    <a:pt x="2502" y="1551"/>
                    <a:pt x="2502" y="1583"/>
                    <a:pt x="2502" y="1615"/>
                  </a:cubicBezTo>
                  <a:cubicBezTo>
                    <a:pt x="2502" y="1615"/>
                    <a:pt x="2502" y="1615"/>
                    <a:pt x="2502" y="1615"/>
                  </a:cubicBezTo>
                  <a:cubicBezTo>
                    <a:pt x="2502" y="1640"/>
                    <a:pt x="2502" y="1666"/>
                    <a:pt x="2502" y="1691"/>
                  </a:cubicBezTo>
                  <a:cubicBezTo>
                    <a:pt x="2502" y="1750"/>
                    <a:pt x="2509" y="1756"/>
                    <a:pt x="2568" y="1754"/>
                  </a:cubicBezTo>
                  <a:cubicBezTo>
                    <a:pt x="2591" y="1753"/>
                    <a:pt x="2605" y="1742"/>
                    <a:pt x="2605" y="1719"/>
                  </a:cubicBezTo>
                  <a:cubicBezTo>
                    <a:pt x="2606" y="1650"/>
                    <a:pt x="2606" y="1581"/>
                    <a:pt x="2605" y="1513"/>
                  </a:cubicBezTo>
                  <a:cubicBezTo>
                    <a:pt x="2605" y="1492"/>
                    <a:pt x="2591" y="1480"/>
                    <a:pt x="2570" y="1479"/>
                  </a:cubicBezTo>
                  <a:close/>
                  <a:moveTo>
                    <a:pt x="817" y="1863"/>
                  </a:moveTo>
                  <a:cubicBezTo>
                    <a:pt x="808" y="1862"/>
                    <a:pt x="798" y="1862"/>
                    <a:pt x="789" y="1862"/>
                  </a:cubicBezTo>
                  <a:cubicBezTo>
                    <a:pt x="761" y="1863"/>
                    <a:pt x="749" y="1875"/>
                    <a:pt x="748" y="1903"/>
                  </a:cubicBezTo>
                  <a:cubicBezTo>
                    <a:pt x="748" y="1935"/>
                    <a:pt x="748" y="1967"/>
                    <a:pt x="748" y="1999"/>
                  </a:cubicBezTo>
                  <a:cubicBezTo>
                    <a:pt x="748" y="1999"/>
                    <a:pt x="748" y="1999"/>
                    <a:pt x="748" y="1999"/>
                  </a:cubicBezTo>
                  <a:cubicBezTo>
                    <a:pt x="748" y="2024"/>
                    <a:pt x="748" y="2050"/>
                    <a:pt x="748" y="2075"/>
                  </a:cubicBezTo>
                  <a:cubicBezTo>
                    <a:pt x="748" y="2133"/>
                    <a:pt x="756" y="2140"/>
                    <a:pt x="814" y="2138"/>
                  </a:cubicBezTo>
                  <a:cubicBezTo>
                    <a:pt x="839" y="2137"/>
                    <a:pt x="851" y="2126"/>
                    <a:pt x="851" y="2101"/>
                  </a:cubicBezTo>
                  <a:cubicBezTo>
                    <a:pt x="852" y="2033"/>
                    <a:pt x="852" y="1966"/>
                    <a:pt x="851" y="1899"/>
                  </a:cubicBezTo>
                  <a:cubicBezTo>
                    <a:pt x="851" y="1876"/>
                    <a:pt x="839" y="1865"/>
                    <a:pt x="817" y="1863"/>
                  </a:cubicBezTo>
                  <a:close/>
                  <a:moveTo>
                    <a:pt x="652" y="1862"/>
                  </a:moveTo>
                  <a:cubicBezTo>
                    <a:pt x="644" y="1862"/>
                    <a:pt x="637" y="1862"/>
                    <a:pt x="630" y="1862"/>
                  </a:cubicBezTo>
                  <a:cubicBezTo>
                    <a:pt x="603" y="1864"/>
                    <a:pt x="591" y="1876"/>
                    <a:pt x="591" y="1903"/>
                  </a:cubicBezTo>
                  <a:cubicBezTo>
                    <a:pt x="591" y="1935"/>
                    <a:pt x="591" y="1967"/>
                    <a:pt x="591" y="1999"/>
                  </a:cubicBezTo>
                  <a:cubicBezTo>
                    <a:pt x="591" y="2032"/>
                    <a:pt x="591" y="2066"/>
                    <a:pt x="591" y="2099"/>
                  </a:cubicBezTo>
                  <a:cubicBezTo>
                    <a:pt x="591" y="2125"/>
                    <a:pt x="603" y="2137"/>
                    <a:pt x="629" y="2138"/>
                  </a:cubicBezTo>
                  <a:cubicBezTo>
                    <a:pt x="637" y="2138"/>
                    <a:pt x="645" y="2138"/>
                    <a:pt x="653" y="2138"/>
                  </a:cubicBezTo>
                  <a:cubicBezTo>
                    <a:pt x="683" y="2137"/>
                    <a:pt x="694" y="2126"/>
                    <a:pt x="694" y="2097"/>
                  </a:cubicBezTo>
                  <a:cubicBezTo>
                    <a:pt x="695" y="2033"/>
                    <a:pt x="695" y="1969"/>
                    <a:pt x="695" y="1905"/>
                  </a:cubicBezTo>
                  <a:cubicBezTo>
                    <a:pt x="694" y="1874"/>
                    <a:pt x="682" y="1863"/>
                    <a:pt x="652" y="1862"/>
                  </a:cubicBezTo>
                  <a:close/>
                  <a:moveTo>
                    <a:pt x="3530" y="1094"/>
                  </a:moveTo>
                  <a:cubicBezTo>
                    <a:pt x="3522" y="1094"/>
                    <a:pt x="3514" y="1094"/>
                    <a:pt x="3506" y="1094"/>
                  </a:cubicBezTo>
                  <a:cubicBezTo>
                    <a:pt x="3476" y="1095"/>
                    <a:pt x="3464" y="1107"/>
                    <a:pt x="3463" y="1137"/>
                  </a:cubicBezTo>
                  <a:cubicBezTo>
                    <a:pt x="3463" y="1168"/>
                    <a:pt x="3463" y="1200"/>
                    <a:pt x="3463" y="1231"/>
                  </a:cubicBezTo>
                  <a:cubicBezTo>
                    <a:pt x="3463" y="1256"/>
                    <a:pt x="3463" y="1282"/>
                    <a:pt x="3463" y="1307"/>
                  </a:cubicBezTo>
                  <a:cubicBezTo>
                    <a:pt x="3463" y="1365"/>
                    <a:pt x="3471" y="1373"/>
                    <a:pt x="3529" y="1370"/>
                  </a:cubicBezTo>
                  <a:cubicBezTo>
                    <a:pt x="3554" y="1369"/>
                    <a:pt x="3567" y="1357"/>
                    <a:pt x="3567" y="1333"/>
                  </a:cubicBezTo>
                  <a:cubicBezTo>
                    <a:pt x="3567" y="1266"/>
                    <a:pt x="3567" y="1199"/>
                    <a:pt x="3567" y="1133"/>
                  </a:cubicBezTo>
                  <a:cubicBezTo>
                    <a:pt x="3567" y="1108"/>
                    <a:pt x="3554" y="1096"/>
                    <a:pt x="3530" y="1094"/>
                  </a:cubicBezTo>
                  <a:close/>
                  <a:moveTo>
                    <a:pt x="2763" y="1517"/>
                  </a:moveTo>
                  <a:cubicBezTo>
                    <a:pt x="2762" y="1492"/>
                    <a:pt x="2751" y="1480"/>
                    <a:pt x="2726" y="1478"/>
                  </a:cubicBezTo>
                  <a:cubicBezTo>
                    <a:pt x="2719" y="1478"/>
                    <a:pt x="2711" y="1478"/>
                    <a:pt x="2704" y="1478"/>
                  </a:cubicBezTo>
                  <a:cubicBezTo>
                    <a:pt x="2671" y="1479"/>
                    <a:pt x="2659" y="1491"/>
                    <a:pt x="2659" y="1523"/>
                  </a:cubicBezTo>
                  <a:cubicBezTo>
                    <a:pt x="2659" y="1581"/>
                    <a:pt x="2659" y="1639"/>
                    <a:pt x="2659" y="1697"/>
                  </a:cubicBezTo>
                  <a:cubicBezTo>
                    <a:pt x="2659" y="1747"/>
                    <a:pt x="2667" y="1755"/>
                    <a:pt x="2717" y="1754"/>
                  </a:cubicBezTo>
                  <a:cubicBezTo>
                    <a:pt x="2719" y="1754"/>
                    <a:pt x="2720" y="1754"/>
                    <a:pt x="2721" y="1754"/>
                  </a:cubicBezTo>
                  <a:cubicBezTo>
                    <a:pt x="2751" y="1753"/>
                    <a:pt x="2763" y="1742"/>
                    <a:pt x="2763" y="1713"/>
                  </a:cubicBezTo>
                  <a:cubicBezTo>
                    <a:pt x="2763" y="1681"/>
                    <a:pt x="2763" y="1649"/>
                    <a:pt x="2763" y="1617"/>
                  </a:cubicBezTo>
                  <a:cubicBezTo>
                    <a:pt x="2763" y="1583"/>
                    <a:pt x="2763" y="1550"/>
                    <a:pt x="2763" y="1517"/>
                  </a:cubicBezTo>
                  <a:close/>
                  <a:moveTo>
                    <a:pt x="223" y="1901"/>
                  </a:moveTo>
                  <a:cubicBezTo>
                    <a:pt x="222" y="1876"/>
                    <a:pt x="210" y="1864"/>
                    <a:pt x="186" y="1862"/>
                  </a:cubicBezTo>
                  <a:cubicBezTo>
                    <a:pt x="179" y="1862"/>
                    <a:pt x="171" y="1862"/>
                    <a:pt x="164" y="1862"/>
                  </a:cubicBezTo>
                  <a:cubicBezTo>
                    <a:pt x="131" y="1863"/>
                    <a:pt x="119" y="1874"/>
                    <a:pt x="119" y="1907"/>
                  </a:cubicBezTo>
                  <a:cubicBezTo>
                    <a:pt x="119" y="1965"/>
                    <a:pt x="119" y="2023"/>
                    <a:pt x="119" y="2081"/>
                  </a:cubicBezTo>
                  <a:cubicBezTo>
                    <a:pt x="119" y="2131"/>
                    <a:pt x="127" y="2139"/>
                    <a:pt x="177" y="2138"/>
                  </a:cubicBezTo>
                  <a:cubicBezTo>
                    <a:pt x="179" y="2138"/>
                    <a:pt x="180" y="2138"/>
                    <a:pt x="181" y="2138"/>
                  </a:cubicBezTo>
                  <a:cubicBezTo>
                    <a:pt x="211" y="2137"/>
                    <a:pt x="223" y="2126"/>
                    <a:pt x="223" y="2097"/>
                  </a:cubicBezTo>
                  <a:cubicBezTo>
                    <a:pt x="223" y="2065"/>
                    <a:pt x="223" y="2033"/>
                    <a:pt x="223" y="2001"/>
                  </a:cubicBezTo>
                  <a:cubicBezTo>
                    <a:pt x="223" y="1967"/>
                    <a:pt x="223" y="1934"/>
                    <a:pt x="223" y="1901"/>
                  </a:cubicBezTo>
                  <a:close/>
                  <a:moveTo>
                    <a:pt x="1172" y="2002"/>
                  </a:moveTo>
                  <a:cubicBezTo>
                    <a:pt x="1172" y="1968"/>
                    <a:pt x="1172" y="1934"/>
                    <a:pt x="1172" y="1900"/>
                  </a:cubicBezTo>
                  <a:cubicBezTo>
                    <a:pt x="1171" y="1876"/>
                    <a:pt x="1160" y="1864"/>
                    <a:pt x="1136" y="1862"/>
                  </a:cubicBezTo>
                  <a:cubicBezTo>
                    <a:pt x="1129" y="1862"/>
                    <a:pt x="1122" y="1862"/>
                    <a:pt x="1114" y="1862"/>
                  </a:cubicBezTo>
                  <a:cubicBezTo>
                    <a:pt x="1081" y="1863"/>
                    <a:pt x="1068" y="1874"/>
                    <a:pt x="1068" y="1908"/>
                  </a:cubicBezTo>
                  <a:cubicBezTo>
                    <a:pt x="1068" y="1969"/>
                    <a:pt x="1068" y="2029"/>
                    <a:pt x="1068" y="2090"/>
                  </a:cubicBezTo>
                  <a:cubicBezTo>
                    <a:pt x="1068" y="2127"/>
                    <a:pt x="1080" y="2138"/>
                    <a:pt x="1116" y="2138"/>
                  </a:cubicBezTo>
                  <a:cubicBezTo>
                    <a:pt x="1121" y="2138"/>
                    <a:pt x="1126" y="2138"/>
                    <a:pt x="1132" y="2138"/>
                  </a:cubicBezTo>
                  <a:cubicBezTo>
                    <a:pt x="1160" y="2137"/>
                    <a:pt x="1171" y="2126"/>
                    <a:pt x="1172" y="2097"/>
                  </a:cubicBezTo>
                  <a:cubicBezTo>
                    <a:pt x="1172" y="2065"/>
                    <a:pt x="1172" y="2034"/>
                    <a:pt x="1172" y="2002"/>
                  </a:cubicBezTo>
                  <a:cubicBezTo>
                    <a:pt x="1172" y="2002"/>
                    <a:pt x="1172" y="2002"/>
                    <a:pt x="1172" y="2002"/>
                  </a:cubicBezTo>
                  <a:close/>
                  <a:moveTo>
                    <a:pt x="1643" y="1899"/>
                  </a:moveTo>
                  <a:cubicBezTo>
                    <a:pt x="1643" y="1876"/>
                    <a:pt x="1632" y="1865"/>
                    <a:pt x="1609" y="1863"/>
                  </a:cubicBezTo>
                  <a:cubicBezTo>
                    <a:pt x="1602" y="1862"/>
                    <a:pt x="1596" y="1862"/>
                    <a:pt x="1589" y="1862"/>
                  </a:cubicBezTo>
                  <a:cubicBezTo>
                    <a:pt x="1551" y="1862"/>
                    <a:pt x="1539" y="1874"/>
                    <a:pt x="1539" y="1911"/>
                  </a:cubicBezTo>
                  <a:cubicBezTo>
                    <a:pt x="1539" y="1966"/>
                    <a:pt x="1539" y="2022"/>
                    <a:pt x="1539" y="2077"/>
                  </a:cubicBezTo>
                  <a:cubicBezTo>
                    <a:pt x="1539" y="2131"/>
                    <a:pt x="1547" y="2139"/>
                    <a:pt x="1602" y="2138"/>
                  </a:cubicBezTo>
                  <a:cubicBezTo>
                    <a:pt x="1603" y="2138"/>
                    <a:pt x="1603" y="2138"/>
                    <a:pt x="1604" y="2138"/>
                  </a:cubicBezTo>
                  <a:cubicBezTo>
                    <a:pt x="1632" y="2137"/>
                    <a:pt x="1643" y="2127"/>
                    <a:pt x="1643" y="2099"/>
                  </a:cubicBezTo>
                  <a:cubicBezTo>
                    <a:pt x="1643" y="2066"/>
                    <a:pt x="1643" y="2033"/>
                    <a:pt x="1643" y="2001"/>
                  </a:cubicBezTo>
                  <a:cubicBezTo>
                    <a:pt x="1643" y="1967"/>
                    <a:pt x="1643" y="1933"/>
                    <a:pt x="1643" y="1899"/>
                  </a:cubicBezTo>
                  <a:close/>
                  <a:moveTo>
                    <a:pt x="1959" y="1901"/>
                  </a:moveTo>
                  <a:cubicBezTo>
                    <a:pt x="1959" y="1877"/>
                    <a:pt x="1947" y="1865"/>
                    <a:pt x="1923" y="1862"/>
                  </a:cubicBezTo>
                  <a:cubicBezTo>
                    <a:pt x="1917" y="1862"/>
                    <a:pt x="1911" y="1862"/>
                    <a:pt x="1905" y="1862"/>
                  </a:cubicBezTo>
                  <a:cubicBezTo>
                    <a:pt x="1867" y="1862"/>
                    <a:pt x="1855" y="1873"/>
                    <a:pt x="1855" y="1911"/>
                  </a:cubicBezTo>
                  <a:cubicBezTo>
                    <a:pt x="1855" y="1969"/>
                    <a:pt x="1855" y="2028"/>
                    <a:pt x="1855" y="2087"/>
                  </a:cubicBezTo>
                  <a:cubicBezTo>
                    <a:pt x="1855" y="2129"/>
                    <a:pt x="1865" y="2138"/>
                    <a:pt x="1907" y="2138"/>
                  </a:cubicBezTo>
                  <a:cubicBezTo>
                    <a:pt x="1910" y="2138"/>
                    <a:pt x="1914" y="2138"/>
                    <a:pt x="1917" y="2138"/>
                  </a:cubicBezTo>
                  <a:cubicBezTo>
                    <a:pt x="1948" y="2137"/>
                    <a:pt x="1959" y="2126"/>
                    <a:pt x="1959" y="2095"/>
                  </a:cubicBezTo>
                  <a:cubicBezTo>
                    <a:pt x="1959" y="2064"/>
                    <a:pt x="1959" y="2032"/>
                    <a:pt x="1959" y="2001"/>
                  </a:cubicBezTo>
                  <a:cubicBezTo>
                    <a:pt x="1959" y="1968"/>
                    <a:pt x="1959" y="1934"/>
                    <a:pt x="1959" y="1901"/>
                  </a:cubicBezTo>
                  <a:close/>
                  <a:moveTo>
                    <a:pt x="1294" y="1863"/>
                  </a:moveTo>
                  <a:cubicBezTo>
                    <a:pt x="1285" y="1862"/>
                    <a:pt x="1277" y="1862"/>
                    <a:pt x="1268" y="1862"/>
                  </a:cubicBezTo>
                  <a:cubicBezTo>
                    <a:pt x="1238" y="1863"/>
                    <a:pt x="1227" y="1874"/>
                    <a:pt x="1227" y="1904"/>
                  </a:cubicBezTo>
                  <a:cubicBezTo>
                    <a:pt x="1227" y="1936"/>
                    <a:pt x="1227" y="1968"/>
                    <a:pt x="1227" y="2000"/>
                  </a:cubicBezTo>
                  <a:cubicBezTo>
                    <a:pt x="1227" y="2025"/>
                    <a:pt x="1227" y="2051"/>
                    <a:pt x="1227" y="2076"/>
                  </a:cubicBezTo>
                  <a:cubicBezTo>
                    <a:pt x="1227" y="2134"/>
                    <a:pt x="1233" y="2140"/>
                    <a:pt x="1291" y="2138"/>
                  </a:cubicBezTo>
                  <a:cubicBezTo>
                    <a:pt x="1316" y="2137"/>
                    <a:pt x="1330" y="2125"/>
                    <a:pt x="1330" y="2100"/>
                  </a:cubicBezTo>
                  <a:cubicBezTo>
                    <a:pt x="1331" y="2033"/>
                    <a:pt x="1331" y="1966"/>
                    <a:pt x="1330" y="1900"/>
                  </a:cubicBezTo>
                  <a:cubicBezTo>
                    <a:pt x="1330" y="1877"/>
                    <a:pt x="1317" y="1865"/>
                    <a:pt x="1294" y="1863"/>
                  </a:cubicBezTo>
                  <a:close/>
                  <a:moveTo>
                    <a:pt x="380" y="1899"/>
                  </a:moveTo>
                  <a:cubicBezTo>
                    <a:pt x="379" y="1877"/>
                    <a:pt x="368" y="1866"/>
                    <a:pt x="347" y="1863"/>
                  </a:cubicBezTo>
                  <a:cubicBezTo>
                    <a:pt x="339" y="1862"/>
                    <a:pt x="331" y="1862"/>
                    <a:pt x="323" y="1862"/>
                  </a:cubicBezTo>
                  <a:cubicBezTo>
                    <a:pt x="288" y="1863"/>
                    <a:pt x="278" y="1872"/>
                    <a:pt x="278" y="1907"/>
                  </a:cubicBezTo>
                  <a:cubicBezTo>
                    <a:pt x="278" y="1964"/>
                    <a:pt x="278" y="2020"/>
                    <a:pt x="278" y="2077"/>
                  </a:cubicBezTo>
                  <a:cubicBezTo>
                    <a:pt x="278" y="2134"/>
                    <a:pt x="285" y="2141"/>
                    <a:pt x="343" y="2138"/>
                  </a:cubicBezTo>
                  <a:cubicBezTo>
                    <a:pt x="368" y="2136"/>
                    <a:pt x="379" y="2125"/>
                    <a:pt x="380" y="2100"/>
                  </a:cubicBezTo>
                  <a:cubicBezTo>
                    <a:pt x="380" y="2067"/>
                    <a:pt x="380" y="2034"/>
                    <a:pt x="380" y="2001"/>
                  </a:cubicBezTo>
                  <a:cubicBezTo>
                    <a:pt x="380" y="1967"/>
                    <a:pt x="380" y="1933"/>
                    <a:pt x="380" y="1899"/>
                  </a:cubicBezTo>
                  <a:close/>
                </a:path>
              </a:pathLst>
            </a:custGeom>
            <a:solidFill>
              <a:srgbClr val="292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sp>
        <p:nvSpPr>
          <p:cNvPr id="137" name="Freeform 79"/>
          <p:cNvSpPr>
            <a:spLocks noEditPoints="1"/>
          </p:cNvSpPr>
          <p:nvPr/>
        </p:nvSpPr>
        <p:spPr bwMode="black">
          <a:xfrm rot="16200000">
            <a:off x="7113286" y="4482837"/>
            <a:ext cx="458649" cy="569366"/>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2"/>
          </a:solidFill>
          <a:ln>
            <a:noFill/>
          </a:ln>
          <a:extLst/>
        </p:spPr>
        <p:txBody>
          <a:bodyPr vert="horz" wrap="square" lIns="83959" tIns="41980" rIns="83959" bIns="41980" numCol="1" anchor="t" anchorCtr="0" compatLnSpc="1">
            <a:prstTxWarp prst="textNoShape">
              <a:avLst/>
            </a:prstTxWarp>
          </a:bodyPr>
          <a:lstStyle/>
          <a:p>
            <a:endParaRPr lang="en-US" sz="1600" dirty="0">
              <a:solidFill>
                <a:srgbClr val="505050"/>
              </a:solidFill>
            </a:endParaRPr>
          </a:p>
        </p:txBody>
      </p:sp>
      <p:sp>
        <p:nvSpPr>
          <p:cNvPr id="53" name="Rectangle 52"/>
          <p:cNvSpPr/>
          <p:nvPr/>
        </p:nvSpPr>
        <p:spPr>
          <a:xfrm>
            <a:off x="415275" y="1310418"/>
            <a:ext cx="4876676" cy="213686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40" tIns="146271" rIns="91420" bIns="182840" numCol="1" rtlCol="0" anchor="t" anchorCtr="0" compatLnSpc="1">
            <a:prstTxWarp prst="textNoShape">
              <a:avLst/>
            </a:prstTxWarp>
          </a:bodyPr>
          <a:lstStyle/>
          <a:p>
            <a:pPr fontAlgn="base">
              <a:spcBef>
                <a:spcPts val="600"/>
              </a:spcBef>
              <a:spcAft>
                <a:spcPct val="0"/>
              </a:spcAft>
              <a:defRPr/>
            </a:pPr>
            <a:endParaRPr lang="en-US" sz="100" dirty="0" smtClean="0">
              <a:gradFill>
                <a:gsLst>
                  <a:gs pos="62500">
                    <a:srgbClr val="505050"/>
                  </a:gs>
                  <a:gs pos="40000">
                    <a:srgbClr val="505050"/>
                  </a:gs>
                </a:gsLst>
                <a:lin ang="5400000" scaled="0"/>
              </a:gradFill>
            </a:endParaRPr>
          </a:p>
          <a:p>
            <a:pPr fontAlgn="base">
              <a:spcBef>
                <a:spcPts val="1200"/>
              </a:spcBef>
              <a:spcAft>
                <a:spcPct val="0"/>
              </a:spcAft>
              <a:defRPr/>
            </a:pPr>
            <a:r>
              <a:rPr lang="en-US" sz="2400" dirty="0" smtClean="0">
                <a:gradFill>
                  <a:gsLst>
                    <a:gs pos="62500">
                      <a:srgbClr val="505050"/>
                    </a:gs>
                    <a:gs pos="40000">
                      <a:srgbClr val="505050"/>
                    </a:gs>
                  </a:gsLst>
                  <a:lin ang="5400000" scaled="0"/>
                </a:gradFill>
                <a:latin typeface="Segoe UI Semibold" panose="020B0702040204020203" pitchFamily="34" charset="0"/>
              </a:rPr>
              <a:t>Benefits </a:t>
            </a:r>
            <a:endParaRPr lang="en-US" sz="2400" dirty="0">
              <a:gradFill>
                <a:gsLst>
                  <a:gs pos="62500">
                    <a:srgbClr val="505050"/>
                  </a:gs>
                  <a:gs pos="40000">
                    <a:srgbClr val="505050"/>
                  </a:gs>
                </a:gsLst>
                <a:lin ang="5400000" scaled="0"/>
              </a:gradFill>
              <a:latin typeface="Segoe UI Semibold" panose="020B0702040204020203" pitchFamily="34" charset="0"/>
            </a:endParaRPr>
          </a:p>
          <a:p>
            <a:pPr fontAlgn="base">
              <a:spcBef>
                <a:spcPts val="1200"/>
              </a:spcBef>
              <a:spcAft>
                <a:spcPct val="0"/>
              </a:spcAft>
              <a:defRPr/>
            </a:pPr>
            <a:r>
              <a:rPr lang="en-US" sz="2000" dirty="0">
                <a:gradFill>
                  <a:gsLst>
                    <a:gs pos="62500">
                      <a:srgbClr val="505050"/>
                    </a:gs>
                    <a:gs pos="40000">
                      <a:srgbClr val="505050"/>
                    </a:gs>
                  </a:gsLst>
                  <a:lin ang="5400000" scaled="0"/>
                </a:gradFill>
              </a:rPr>
              <a:t>Higher consolidation </a:t>
            </a:r>
            <a:r>
              <a:rPr lang="en-US" sz="2000" dirty="0" smtClean="0">
                <a:gradFill>
                  <a:gsLst>
                    <a:gs pos="62500">
                      <a:srgbClr val="505050"/>
                    </a:gs>
                    <a:gs pos="40000">
                      <a:srgbClr val="505050"/>
                    </a:gs>
                  </a:gsLst>
                  <a:lin ang="5400000" scaled="0"/>
                </a:gradFill>
              </a:rPr>
              <a:t>numbers</a:t>
            </a:r>
            <a:endParaRPr lang="en-US" sz="2000" dirty="0">
              <a:gradFill>
                <a:gsLst>
                  <a:gs pos="62500">
                    <a:srgbClr val="505050"/>
                  </a:gs>
                  <a:gs pos="40000">
                    <a:srgbClr val="505050"/>
                  </a:gs>
                </a:gsLst>
                <a:lin ang="5400000" scaled="0"/>
              </a:gradFill>
            </a:endParaRPr>
          </a:p>
          <a:p>
            <a:pPr fontAlgn="base">
              <a:spcBef>
                <a:spcPts val="1200"/>
              </a:spcBef>
              <a:spcAft>
                <a:spcPct val="0"/>
              </a:spcAft>
              <a:defRPr/>
            </a:pPr>
            <a:r>
              <a:rPr lang="en-US" sz="2000" dirty="0">
                <a:gradFill>
                  <a:gsLst>
                    <a:gs pos="62500">
                      <a:srgbClr val="505050"/>
                    </a:gs>
                    <a:gs pos="40000">
                      <a:srgbClr val="505050"/>
                    </a:gs>
                  </a:gsLst>
                  <a:lin ang="5400000" scaled="0"/>
                </a:gradFill>
              </a:rPr>
              <a:t>Improved reliability of Hyper‑V </a:t>
            </a:r>
            <a:r>
              <a:rPr lang="en-US" sz="2000" dirty="0" smtClean="0">
                <a:gradFill>
                  <a:gsLst>
                    <a:gs pos="62500">
                      <a:srgbClr val="505050"/>
                    </a:gs>
                    <a:gs pos="40000">
                      <a:srgbClr val="505050"/>
                    </a:gs>
                  </a:gsLst>
                  <a:lin ang="5400000" scaled="0"/>
                </a:gradFill>
              </a:rPr>
              <a:t>operations</a:t>
            </a:r>
            <a:endParaRPr lang="en-US" sz="2000" dirty="0">
              <a:gradFill>
                <a:gsLst>
                  <a:gs pos="62500">
                    <a:srgbClr val="505050"/>
                  </a:gs>
                  <a:gs pos="40000">
                    <a:srgbClr val="505050"/>
                  </a:gs>
                </a:gsLst>
                <a:lin ang="5400000" scaled="0"/>
              </a:gradFill>
            </a:endParaRPr>
          </a:p>
          <a:p>
            <a:pPr fontAlgn="base">
              <a:spcBef>
                <a:spcPts val="1200"/>
              </a:spcBef>
              <a:spcAft>
                <a:spcPct val="0"/>
              </a:spcAft>
              <a:defRPr/>
            </a:pPr>
            <a:r>
              <a:rPr lang="en-US" sz="2000" dirty="0">
                <a:gradFill>
                  <a:gsLst>
                    <a:gs pos="62500">
                      <a:srgbClr val="505050"/>
                    </a:gs>
                    <a:gs pos="40000">
                      <a:srgbClr val="505050"/>
                    </a:gs>
                  </a:gsLst>
                  <a:lin ang="5400000" scaled="0"/>
                </a:gradFill>
              </a:rPr>
              <a:t>Ability to increase maximum memory configuration with minimal </a:t>
            </a:r>
            <a:r>
              <a:rPr lang="en-US" sz="2000" dirty="0" smtClean="0">
                <a:gradFill>
                  <a:gsLst>
                    <a:gs pos="62500">
                      <a:srgbClr val="505050"/>
                    </a:gs>
                    <a:gs pos="40000">
                      <a:srgbClr val="505050"/>
                    </a:gs>
                  </a:gsLst>
                  <a:lin ang="5400000" scaled="0"/>
                </a:gradFill>
              </a:rPr>
              <a:t>downtime</a:t>
            </a:r>
            <a:endParaRPr lang="en-US" sz="2000" dirty="0">
              <a:gradFill>
                <a:gsLst>
                  <a:gs pos="62500">
                    <a:srgbClr val="505050"/>
                  </a:gs>
                  <a:gs pos="40000">
                    <a:srgbClr val="505050"/>
                  </a:gs>
                </a:gsLst>
                <a:lin ang="5400000" scaled="0"/>
              </a:gradFill>
            </a:endParaRPr>
          </a:p>
        </p:txBody>
      </p:sp>
    </p:spTree>
    <p:extLst>
      <p:ext uri="{BB962C8B-B14F-4D97-AF65-F5344CB8AC3E}">
        <p14:creationId xmlns:p14="http://schemas.microsoft.com/office/powerpoint/2010/main" val="3584272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30"/>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par>
                          <p:cTn id="19" fill="hold">
                            <p:stCondLst>
                              <p:cond delay="0"/>
                            </p:stCondLst>
                            <p:childTnLst>
                              <p:par>
                                <p:cTn id="20" presetID="6" presetClass="entr" presetSubtype="32" fill="hold" grpId="0" nodeType="afterEffect">
                                  <p:stCondLst>
                                    <p:cond delay="1500"/>
                                  </p:stCondLst>
                                  <p:childTnLst>
                                    <p:set>
                                      <p:cBhvr>
                                        <p:cTn id="21" dur="1" fill="hold">
                                          <p:stCondLst>
                                            <p:cond delay="0"/>
                                          </p:stCondLst>
                                        </p:cTn>
                                        <p:tgtEl>
                                          <p:spTgt spid="37"/>
                                        </p:tgtEl>
                                        <p:attrNameLst>
                                          <p:attrName>style.visibility</p:attrName>
                                        </p:attrNameLst>
                                      </p:cBhvr>
                                      <p:to>
                                        <p:strVal val="visible"/>
                                      </p:to>
                                    </p:set>
                                    <p:animEffect transition="in" filter="circle(out)">
                                      <p:cBhvr>
                                        <p:cTn id="22" dur="750"/>
                                        <p:tgtEl>
                                          <p:spTgt spid="37"/>
                                        </p:tgtEl>
                                      </p:cBhvr>
                                    </p:animEffect>
                                  </p:childTnLst>
                                </p:cTn>
                              </p:par>
                              <p:par>
                                <p:cTn id="23" presetID="10" presetClass="exit" presetSubtype="0" fill="hold" grpId="0" nodeType="withEffect">
                                  <p:stCondLst>
                                    <p:cond delay="1500"/>
                                  </p:stCondLst>
                                  <p:childTnLst>
                                    <p:animEffect transition="out" filter="fade">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par>
                                <p:cTn id="26" presetID="10" presetClass="entr" presetSubtype="0" fill="hold" nodeType="withEffect">
                                  <p:stCondLst>
                                    <p:cond delay="1500"/>
                                  </p:stCondLst>
                                  <p:childTnLst>
                                    <p:set>
                                      <p:cBhvr>
                                        <p:cTn id="27" dur="1" fill="hold">
                                          <p:stCondLst>
                                            <p:cond delay="0"/>
                                          </p:stCondLst>
                                        </p:cTn>
                                        <p:tgtEl>
                                          <p:spTgt spid="133"/>
                                        </p:tgtEl>
                                        <p:attrNameLst>
                                          <p:attrName>style.visibility</p:attrName>
                                        </p:attrNameLst>
                                      </p:cBhvr>
                                      <p:to>
                                        <p:strVal val="visible"/>
                                      </p:to>
                                    </p:set>
                                    <p:animEffect transition="in" filter="fade">
                                      <p:cBhvr>
                                        <p:cTn id="28" dur="500"/>
                                        <p:tgtEl>
                                          <p:spTgt spid="133"/>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32"/>
                                        </p:tgtEl>
                                        <p:attrNameLst>
                                          <p:attrName>style.visibility</p:attrName>
                                        </p:attrNameLst>
                                      </p:cBhvr>
                                      <p:to>
                                        <p:strVal val="visible"/>
                                      </p:to>
                                    </p:set>
                                    <p:animEffect transition="in" filter="fade">
                                      <p:cBhvr>
                                        <p:cTn id="31" dur="500"/>
                                        <p:tgtEl>
                                          <p:spTgt spid="132"/>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131"/>
                                        </p:tgtEl>
                                        <p:attrNameLst>
                                          <p:attrName>style.visibility</p:attrName>
                                        </p:attrNameLst>
                                      </p:cBhvr>
                                      <p:to>
                                        <p:strVal val="visible"/>
                                      </p:to>
                                    </p:set>
                                    <p:animEffect transition="in" filter="fade">
                                      <p:cBhvr>
                                        <p:cTn id="35" dur="500"/>
                                        <p:tgtEl>
                                          <p:spTgt spid="131"/>
                                        </p:tgtEl>
                                      </p:cBhvr>
                                    </p:animEffect>
                                  </p:childTnLst>
                                </p:cTn>
                              </p:par>
                              <p:par>
                                <p:cTn id="36" presetID="10" presetClass="entr" presetSubtype="0" fill="hold" grpId="0" nodeType="withEffect">
                                  <p:stCondLst>
                                    <p:cond delay="1500"/>
                                  </p:stCondLst>
                                  <p:childTnLst>
                                    <p:set>
                                      <p:cBhvr>
                                        <p:cTn id="37" dur="1" fill="hold">
                                          <p:stCondLst>
                                            <p:cond delay="0"/>
                                          </p:stCondLst>
                                        </p:cTn>
                                        <p:tgtEl>
                                          <p:spTgt spid="136"/>
                                        </p:tgtEl>
                                        <p:attrNameLst>
                                          <p:attrName>style.visibility</p:attrName>
                                        </p:attrNameLst>
                                      </p:cBhvr>
                                      <p:to>
                                        <p:strVal val="visible"/>
                                      </p:to>
                                    </p:set>
                                    <p:animEffect transition="in" filter="fade">
                                      <p:cBhvr>
                                        <p:cTn id="38" dur="500"/>
                                        <p:tgtEl>
                                          <p:spTgt spid="136"/>
                                        </p:tgtEl>
                                      </p:cBhvr>
                                    </p:animEffect>
                                  </p:childTnLst>
                                </p:cTn>
                              </p:par>
                              <p:par>
                                <p:cTn id="39" presetID="10" presetClass="entr" presetSubtype="0" fill="hold" grpId="0" nodeType="withEffect">
                                  <p:stCondLst>
                                    <p:cond delay="1500"/>
                                  </p:stCondLst>
                                  <p:childTnLst>
                                    <p:set>
                                      <p:cBhvr>
                                        <p:cTn id="40" dur="1" fill="hold">
                                          <p:stCondLst>
                                            <p:cond delay="0"/>
                                          </p:stCondLst>
                                        </p:cTn>
                                        <p:tgtEl>
                                          <p:spTgt spid="137"/>
                                        </p:tgtEl>
                                        <p:attrNameLst>
                                          <p:attrName>style.visibility</p:attrName>
                                        </p:attrNameLst>
                                      </p:cBhvr>
                                      <p:to>
                                        <p:strVal val="visible"/>
                                      </p:to>
                                    </p:set>
                                    <p:animEffect transition="in" filter="fade">
                                      <p:cBhvr>
                                        <p:cTn id="41" dur="500"/>
                                        <p:tgtEl>
                                          <p:spTgt spid="137"/>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29"/>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childTnLst>
                          </p:cTn>
                        </p:par>
                        <p:par>
                          <p:cTn id="48" fill="hold">
                            <p:stCondLst>
                              <p:cond delay="0"/>
                            </p:stCondLst>
                            <p:childTnLst>
                              <p:par>
                                <p:cTn id="49" presetID="10" presetClass="exit" presetSubtype="0" fill="hold" nodeType="afterEffect">
                                  <p:stCondLst>
                                    <p:cond delay="1500"/>
                                  </p:stCondLst>
                                  <p:childTnLst>
                                    <p:animEffect transition="out" filter="fade">
                                      <p:cBhvr>
                                        <p:cTn id="50" dur="500"/>
                                        <p:tgtEl>
                                          <p:spTgt spid="133"/>
                                        </p:tgtEl>
                                      </p:cBhvr>
                                    </p:animEffect>
                                    <p:set>
                                      <p:cBhvr>
                                        <p:cTn id="51" dur="1" fill="hold">
                                          <p:stCondLst>
                                            <p:cond delay="499"/>
                                          </p:stCondLst>
                                        </p:cTn>
                                        <p:tgtEl>
                                          <p:spTgt spid="133"/>
                                        </p:tgtEl>
                                        <p:attrNameLst>
                                          <p:attrName>style.visibility</p:attrName>
                                        </p:attrNameLst>
                                      </p:cBhvr>
                                      <p:to>
                                        <p:strVal val="hidden"/>
                                      </p:to>
                                    </p:set>
                                  </p:childTnLst>
                                </p:cTn>
                              </p:par>
                              <p:par>
                                <p:cTn id="52" presetID="10" presetClass="exit" presetSubtype="0" fill="hold" grpId="1" nodeType="withEffect">
                                  <p:stCondLst>
                                    <p:cond delay="1500"/>
                                  </p:stCondLst>
                                  <p:childTnLst>
                                    <p:animEffect transition="out" filter="fade">
                                      <p:cBhvr>
                                        <p:cTn id="53" dur="500"/>
                                        <p:tgtEl>
                                          <p:spTgt spid="132"/>
                                        </p:tgtEl>
                                      </p:cBhvr>
                                    </p:animEffect>
                                    <p:set>
                                      <p:cBhvr>
                                        <p:cTn id="54" dur="1" fill="hold">
                                          <p:stCondLst>
                                            <p:cond delay="499"/>
                                          </p:stCondLst>
                                        </p:cTn>
                                        <p:tgtEl>
                                          <p:spTgt spid="132"/>
                                        </p:tgtEl>
                                        <p:attrNameLst>
                                          <p:attrName>style.visibility</p:attrName>
                                        </p:attrNameLst>
                                      </p:cBhvr>
                                      <p:to>
                                        <p:strVal val="hidden"/>
                                      </p:to>
                                    </p:set>
                                  </p:childTnLst>
                                </p:cTn>
                              </p:par>
                              <p:par>
                                <p:cTn id="55" presetID="10" presetClass="entr" presetSubtype="0" fill="hold" nodeType="withEffect">
                                  <p:stCondLst>
                                    <p:cond delay="150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cTn>
                              </p:par>
                            </p:childTnLst>
                          </p:cTn>
                        </p:par>
                        <p:par>
                          <p:cTn id="58" fill="hold">
                            <p:stCondLst>
                              <p:cond delay="2000"/>
                            </p:stCondLst>
                            <p:childTnLst>
                              <p:par>
                                <p:cTn id="59" presetID="10" presetClass="exit" presetSubtype="0" fill="hold" grpId="1" nodeType="afterEffect">
                                  <p:stCondLst>
                                    <p:cond delay="1500"/>
                                  </p:stCondLst>
                                  <p:childTnLst>
                                    <p:animEffect transition="out" filter="fade">
                                      <p:cBhvr>
                                        <p:cTn id="60" dur="500"/>
                                        <p:tgtEl>
                                          <p:spTgt spid="137"/>
                                        </p:tgtEl>
                                      </p:cBhvr>
                                    </p:animEffect>
                                    <p:set>
                                      <p:cBhvr>
                                        <p:cTn id="61" dur="1" fill="hold">
                                          <p:stCondLst>
                                            <p:cond delay="499"/>
                                          </p:stCondLst>
                                        </p:cTn>
                                        <p:tgtEl>
                                          <p:spTgt spid="137"/>
                                        </p:tgtEl>
                                        <p:attrNameLst>
                                          <p:attrName>style.visibility</p:attrName>
                                        </p:attrNameLst>
                                      </p:cBhvr>
                                      <p:to>
                                        <p:strVal val="hidden"/>
                                      </p:to>
                                    </p:set>
                                  </p:childTnLst>
                                </p:cTn>
                              </p:par>
                              <p:par>
                                <p:cTn id="62" presetID="10" presetClass="entr" presetSubtype="0" fill="hold" grpId="0" nodeType="withEffect">
                                  <p:stCondLst>
                                    <p:cond delay="150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par>
                                <p:cTn id="65" presetID="1" presetClass="entr" presetSubtype="0" fill="hold" grpId="0" nodeType="withEffect">
                                  <p:stCondLst>
                                    <p:cond delay="1500"/>
                                  </p:stCondLst>
                                  <p:childTnLst>
                                    <p:set>
                                      <p:cBhvr>
                                        <p:cTn id="6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130" grpId="0" animBg="1"/>
      <p:bldP spid="131" grpId="0" animBg="1"/>
      <p:bldP spid="132" grpId="0" animBg="1"/>
      <p:bldP spid="132" grpId="1" animBg="1"/>
      <p:bldP spid="136" grpId="0" animBg="1"/>
      <p:bldP spid="42" grpId="0"/>
      <p:bldP spid="44" grpId="0" animBg="1"/>
      <p:bldP spid="36" grpId="0" animBg="1"/>
      <p:bldP spid="37" grpId="0" animBg="1"/>
      <p:bldP spid="39" grpId="0" animBg="1"/>
      <p:bldP spid="47" grpId="0" animBg="1"/>
      <p:bldP spid="137" grpId="0" animBg="1"/>
      <p:bldP spid="13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ox"/>
          <p:cNvSpPr/>
          <p:nvPr/>
        </p:nvSpPr>
        <p:spPr bwMode="auto">
          <a:xfrm>
            <a:off x="3416579"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71" dirty="0">
              <a:gradFill>
                <a:gsLst>
                  <a:gs pos="0">
                    <a:srgbClr val="505050"/>
                  </a:gs>
                  <a:gs pos="100000">
                    <a:srgbClr val="505050"/>
                  </a:gs>
                </a:gsLst>
                <a:lin ang="5400000" scaled="0"/>
              </a:gradFill>
            </a:endParaRPr>
          </a:p>
        </p:txBody>
      </p:sp>
      <p:sp>
        <p:nvSpPr>
          <p:cNvPr id="15" name="2 box"/>
          <p:cNvSpPr/>
          <p:nvPr/>
        </p:nvSpPr>
        <p:spPr bwMode="auto">
          <a:xfrm>
            <a:off x="6309951"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16" name="3 box"/>
          <p:cNvSpPr/>
          <p:nvPr/>
        </p:nvSpPr>
        <p:spPr bwMode="auto">
          <a:xfrm>
            <a:off x="9203323"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grpSp>
        <p:nvGrpSpPr>
          <p:cNvPr id="10" name="1st text"/>
          <p:cNvGrpSpPr/>
          <p:nvPr/>
        </p:nvGrpSpPr>
        <p:grpSpPr>
          <a:xfrm>
            <a:off x="3416579" y="3895259"/>
            <a:ext cx="2658989" cy="4951217"/>
            <a:chOff x="3515080" y="3819227"/>
            <a:chExt cx="2606040" cy="4854575"/>
          </a:xfrm>
        </p:grpSpPr>
        <p:sp>
          <p:nvSpPr>
            <p:cNvPr id="35" name="Rectangle 34"/>
            <p:cNvSpPr/>
            <p:nvPr/>
          </p:nvSpPr>
          <p:spPr bwMode="auto">
            <a:xfrm>
              <a:off x="3515080" y="6190651"/>
              <a:ext cx="2606040" cy="248315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36" bIns="91440" numCol="1" rtlCol="0" anchor="t" anchorCtr="0" compatLnSpc="1">
              <a:prstTxWarp prst="textNoShape">
                <a:avLst/>
              </a:prstTxWarp>
              <a:noAutofit/>
            </a:bodyPr>
            <a:lstStyle/>
            <a:p>
              <a:pPr>
                <a:lnSpc>
                  <a:spcPct val="90000"/>
                </a:lnSpc>
                <a:spcBef>
                  <a:spcPts val="612"/>
                </a:spcBef>
                <a:defRPr/>
              </a:pPr>
              <a:r>
                <a:rPr lang="en-US" spc="-71" dirty="0" smtClean="0">
                  <a:gradFill>
                    <a:gsLst>
                      <a:gs pos="0">
                        <a:srgbClr val="00188F"/>
                      </a:gs>
                      <a:gs pos="100000">
                        <a:srgbClr val="00188F"/>
                      </a:gs>
                    </a:gsLst>
                    <a:lin ang="5400000" scaled="0"/>
                  </a:gradFill>
                </a:rPr>
                <a:t>High-performance storage </a:t>
              </a:r>
              <a:r>
                <a:rPr lang="en-US" spc="-71" dirty="0">
                  <a:gradFill>
                    <a:gsLst>
                      <a:gs pos="0">
                        <a:srgbClr val="00188F"/>
                      </a:gs>
                      <a:gs pos="100000">
                        <a:srgbClr val="00188F"/>
                      </a:gs>
                    </a:gsLst>
                    <a:lin ang="5400000" scaled="0"/>
                  </a:gradFill>
                </a:rPr>
                <a:t>on industry-standard </a:t>
              </a:r>
              <a:r>
                <a:rPr lang="en-US" spc="-71" dirty="0" smtClean="0">
                  <a:gradFill>
                    <a:gsLst>
                      <a:gs pos="0">
                        <a:srgbClr val="00188F"/>
                      </a:gs>
                      <a:gs pos="100000">
                        <a:srgbClr val="00188F"/>
                      </a:gs>
                    </a:gsLst>
                    <a:lin ang="5400000" scaled="0"/>
                  </a:gradFill>
                </a:rPr>
                <a:t>hardware.</a:t>
              </a:r>
              <a:endParaRPr lang="en-US" spc="-71" dirty="0">
                <a:gradFill>
                  <a:gsLst>
                    <a:gs pos="0">
                      <a:srgbClr val="00188F"/>
                    </a:gs>
                    <a:gs pos="100000">
                      <a:srgbClr val="00188F"/>
                    </a:gs>
                  </a:gsLst>
                  <a:lin ang="5400000" scaled="0"/>
                </a:gradFill>
              </a:endParaRPr>
            </a:p>
          </p:txBody>
        </p:sp>
        <p:sp>
          <p:nvSpPr>
            <p:cNvPr id="40" name="Rectangle 39"/>
            <p:cNvSpPr/>
            <p:nvPr/>
          </p:nvSpPr>
          <p:spPr bwMode="auto">
            <a:xfrm>
              <a:off x="3515080" y="3819227"/>
              <a:ext cx="2606040" cy="107106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a:gradFill>
                    <a:gsLst>
                      <a:gs pos="0">
                        <a:srgbClr val="505050"/>
                      </a:gs>
                      <a:gs pos="100000">
                        <a:srgbClr val="505050"/>
                      </a:gs>
                    </a:gsLst>
                    <a:lin ang="5400000" scaled="0"/>
                  </a:gradFill>
                </a:rPr>
                <a:t>Less expensive, enterprise-class </a:t>
              </a:r>
              <a:r>
                <a:rPr lang="en-US" spc="-51" dirty="0" smtClean="0">
                  <a:gradFill>
                    <a:gsLst>
                      <a:gs pos="0">
                        <a:srgbClr val="505050"/>
                      </a:gs>
                      <a:gs pos="100000">
                        <a:srgbClr val="505050"/>
                      </a:gs>
                    </a:gsLst>
                    <a:lin ang="5400000" scaled="0"/>
                  </a:gradFill>
                </a:rPr>
                <a:t/>
              </a:r>
              <a:br>
                <a:rPr lang="en-US" spc="-51" dirty="0" smtClean="0">
                  <a:gradFill>
                    <a:gsLst>
                      <a:gs pos="0">
                        <a:srgbClr val="505050"/>
                      </a:gs>
                      <a:gs pos="100000">
                        <a:srgbClr val="505050"/>
                      </a:gs>
                    </a:gsLst>
                    <a:lin ang="5400000" scaled="0"/>
                  </a:gradFill>
                </a:rPr>
              </a:br>
              <a:r>
                <a:rPr lang="en-US" spc="-51" dirty="0" smtClean="0">
                  <a:gradFill>
                    <a:gsLst>
                      <a:gs pos="0">
                        <a:srgbClr val="505050"/>
                      </a:gs>
                      <a:gs pos="100000">
                        <a:srgbClr val="505050"/>
                      </a:gs>
                    </a:gsLst>
                    <a:lin ang="5400000" scaled="0"/>
                  </a:gradFill>
                </a:rPr>
                <a:t>storage solution</a:t>
              </a:r>
              <a:endParaRPr lang="en-US" spc="-51" dirty="0">
                <a:gradFill>
                  <a:gsLst>
                    <a:gs pos="0">
                      <a:srgbClr val="505050"/>
                    </a:gs>
                    <a:gs pos="100000">
                      <a:srgbClr val="505050"/>
                    </a:gs>
                  </a:gsLst>
                  <a:lin ang="5400000" scaled="0"/>
                </a:gradFill>
              </a:endParaRPr>
            </a:p>
          </p:txBody>
        </p:sp>
      </p:grpSp>
      <p:grpSp>
        <p:nvGrpSpPr>
          <p:cNvPr id="11" name="2nd text"/>
          <p:cNvGrpSpPr/>
          <p:nvPr/>
        </p:nvGrpSpPr>
        <p:grpSpPr>
          <a:xfrm>
            <a:off x="6309951" y="3895259"/>
            <a:ext cx="2658989" cy="4942436"/>
            <a:chOff x="6282517" y="3819227"/>
            <a:chExt cx="2606040" cy="4845965"/>
          </a:xfrm>
        </p:grpSpPr>
        <p:sp>
          <p:nvSpPr>
            <p:cNvPr id="36" name="Rectangle 35"/>
            <p:cNvSpPr/>
            <p:nvPr/>
          </p:nvSpPr>
          <p:spPr bwMode="auto">
            <a:xfrm>
              <a:off x="6282517" y="6178024"/>
              <a:ext cx="2606040" cy="248716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36" bIns="91440" numCol="1" rtlCol="0" anchor="t" anchorCtr="0" compatLnSpc="1">
              <a:prstTxWarp prst="textNoShape">
                <a:avLst/>
              </a:prstTxWarp>
              <a:noAutofit/>
            </a:bodyPr>
            <a:lstStyle/>
            <a:p>
              <a:pPr>
                <a:lnSpc>
                  <a:spcPct val="90000"/>
                </a:lnSpc>
                <a:spcBef>
                  <a:spcPts val="612"/>
                </a:spcBef>
                <a:defRPr/>
              </a:pPr>
              <a:r>
                <a:rPr lang="en-US" spc="-71" dirty="0">
                  <a:gradFill>
                    <a:gsLst>
                      <a:gs pos="0">
                        <a:srgbClr val="00188F"/>
                      </a:gs>
                      <a:gs pos="100000">
                        <a:srgbClr val="00188F"/>
                      </a:gs>
                    </a:gsLst>
                    <a:lin ang="5400000" scaled="0"/>
                  </a:gradFill>
                </a:rPr>
                <a:t>Continuous application </a:t>
              </a:r>
              <a:r>
                <a:rPr lang="en-US" spc="-71" dirty="0" smtClean="0">
                  <a:gradFill>
                    <a:gsLst>
                      <a:gs pos="0">
                        <a:srgbClr val="00188F"/>
                      </a:gs>
                      <a:gs pos="100000">
                        <a:srgbClr val="00188F"/>
                      </a:gs>
                    </a:gsLst>
                    <a:lin ang="5400000" scaled="0"/>
                  </a:gradFill>
                </a:rPr>
                <a:t>availability and robust recovery.</a:t>
              </a:r>
              <a:endParaRPr lang="en-US" spc="-71" dirty="0">
                <a:gradFill>
                  <a:gsLst>
                    <a:gs pos="0">
                      <a:srgbClr val="00188F"/>
                    </a:gs>
                    <a:gs pos="100000">
                      <a:srgbClr val="00188F"/>
                    </a:gs>
                  </a:gsLst>
                  <a:lin ang="5400000" scaled="0"/>
                </a:gradFill>
              </a:endParaRPr>
            </a:p>
          </p:txBody>
        </p:sp>
        <p:sp>
          <p:nvSpPr>
            <p:cNvPr id="42" name="Rectangle 41"/>
            <p:cNvSpPr/>
            <p:nvPr/>
          </p:nvSpPr>
          <p:spPr bwMode="auto">
            <a:xfrm>
              <a:off x="6282517" y="3819227"/>
              <a:ext cx="2606040" cy="107106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a:gradFill>
                    <a:gsLst>
                      <a:gs pos="0">
                        <a:srgbClr val="505050"/>
                      </a:gs>
                      <a:gs pos="100000">
                        <a:srgbClr val="505050"/>
                      </a:gs>
                    </a:gsLst>
                    <a:lin ang="5400000" scaled="0"/>
                  </a:gradFill>
                </a:rPr>
                <a:t>Guaranteed high levels of Service Level Agreement (SLA</a:t>
              </a:r>
              <a:r>
                <a:rPr lang="en-US" spc="-51" dirty="0" smtClean="0">
                  <a:gradFill>
                    <a:gsLst>
                      <a:gs pos="0">
                        <a:srgbClr val="505050"/>
                      </a:gs>
                      <a:gs pos="100000">
                        <a:srgbClr val="505050"/>
                      </a:gs>
                    </a:gsLst>
                    <a:lin ang="5400000" scaled="0"/>
                  </a:gradFill>
                </a:rPr>
                <a:t>)</a:t>
              </a:r>
              <a:endParaRPr lang="en-US" spc="-51" dirty="0">
                <a:gradFill>
                  <a:gsLst>
                    <a:gs pos="0">
                      <a:srgbClr val="505050"/>
                    </a:gs>
                    <a:gs pos="100000">
                      <a:srgbClr val="505050"/>
                    </a:gs>
                  </a:gsLst>
                  <a:lin ang="5400000" scaled="0"/>
                </a:gradFill>
              </a:endParaRPr>
            </a:p>
          </p:txBody>
        </p:sp>
      </p:grpSp>
      <p:grpSp>
        <p:nvGrpSpPr>
          <p:cNvPr id="12" name="3rd text"/>
          <p:cNvGrpSpPr/>
          <p:nvPr/>
        </p:nvGrpSpPr>
        <p:grpSpPr>
          <a:xfrm>
            <a:off x="9195211" y="3895259"/>
            <a:ext cx="2750047" cy="4947204"/>
            <a:chOff x="9042002" y="3819227"/>
            <a:chExt cx="2695284" cy="4850640"/>
          </a:xfrm>
        </p:grpSpPr>
        <p:sp>
          <p:nvSpPr>
            <p:cNvPr id="37" name="Rectangle 36"/>
            <p:cNvSpPr/>
            <p:nvPr/>
          </p:nvSpPr>
          <p:spPr bwMode="auto">
            <a:xfrm>
              <a:off x="9042002" y="6182699"/>
              <a:ext cx="2695284" cy="248716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36" bIns="91440" numCol="1" rtlCol="0" anchor="t" anchorCtr="0" compatLnSpc="1">
              <a:prstTxWarp prst="textNoShape">
                <a:avLst/>
              </a:prstTxWarp>
              <a:noAutofit/>
            </a:bodyPr>
            <a:lstStyle/>
            <a:p>
              <a:pPr>
                <a:lnSpc>
                  <a:spcPct val="90000"/>
                </a:lnSpc>
                <a:spcBef>
                  <a:spcPts val="612"/>
                </a:spcBef>
                <a:defRPr/>
              </a:pPr>
              <a:r>
                <a:rPr lang="en-US" spc="-71" dirty="0">
                  <a:gradFill>
                    <a:gsLst>
                      <a:gs pos="0">
                        <a:srgbClr val="00188F"/>
                      </a:gs>
                      <a:gs pos="100000">
                        <a:srgbClr val="00188F"/>
                      </a:gs>
                    </a:gsLst>
                    <a:lin ang="5400000" scaled="0"/>
                  </a:gradFill>
                </a:rPr>
                <a:t>Comprehensive storage </a:t>
              </a:r>
              <a:r>
                <a:rPr lang="en-US" spc="-71" dirty="0" smtClean="0">
                  <a:gradFill>
                    <a:gsLst>
                      <a:gs pos="0">
                        <a:srgbClr val="00188F"/>
                      </a:gs>
                      <a:gs pos="100000">
                        <a:srgbClr val="00188F"/>
                      </a:gs>
                    </a:gsLst>
                    <a:lin ang="5400000" scaled="0"/>
                  </a:gradFill>
                </a:rPr>
                <a:t>management and backup.</a:t>
              </a:r>
              <a:endParaRPr lang="en-US" spc="-71" dirty="0">
                <a:gradFill>
                  <a:gsLst>
                    <a:gs pos="0">
                      <a:srgbClr val="00188F"/>
                    </a:gs>
                    <a:gs pos="100000">
                      <a:srgbClr val="00188F"/>
                    </a:gs>
                  </a:gsLst>
                  <a:lin ang="5400000" scaled="0"/>
                </a:gradFill>
              </a:endParaRPr>
            </a:p>
          </p:txBody>
        </p:sp>
        <p:sp>
          <p:nvSpPr>
            <p:cNvPr id="41" name="Rectangle 40"/>
            <p:cNvSpPr/>
            <p:nvPr/>
          </p:nvSpPr>
          <p:spPr bwMode="auto">
            <a:xfrm>
              <a:off x="9049953" y="3819227"/>
              <a:ext cx="2606040" cy="80572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a:gradFill>
                    <a:gsLst>
                      <a:gs pos="0">
                        <a:srgbClr val="505050"/>
                      </a:gs>
                      <a:gs pos="100000">
                        <a:srgbClr val="505050"/>
                      </a:gs>
                    </a:gsLst>
                    <a:lin ang="5400000" scaled="0"/>
                  </a:gradFill>
                </a:rPr>
                <a:t>Efficient management of storage </a:t>
              </a:r>
              <a:r>
                <a:rPr lang="en-US" spc="-51" dirty="0" smtClean="0">
                  <a:gradFill>
                    <a:gsLst>
                      <a:gs pos="0">
                        <a:srgbClr val="505050"/>
                      </a:gs>
                      <a:gs pos="100000">
                        <a:srgbClr val="505050"/>
                      </a:gs>
                    </a:gsLst>
                    <a:lin ang="5400000" scaled="0"/>
                  </a:gradFill>
                </a:rPr>
                <a:t>resources</a:t>
              </a:r>
              <a:endParaRPr lang="en-US" spc="-51" dirty="0">
                <a:gradFill>
                  <a:gsLst>
                    <a:gs pos="0">
                      <a:srgbClr val="505050"/>
                    </a:gs>
                    <a:gs pos="100000">
                      <a:srgbClr val="505050"/>
                    </a:gs>
                  </a:gsLst>
                  <a:lin ang="5400000" scaled="0"/>
                </a:gradFill>
              </a:endParaRPr>
            </a:p>
          </p:txBody>
        </p:sp>
      </p:grpSp>
      <p:sp>
        <p:nvSpPr>
          <p:cNvPr id="67" name="1 after"/>
          <p:cNvSpPr/>
          <p:nvPr/>
        </p:nvSpPr>
        <p:spPr bwMode="auto">
          <a:xfrm>
            <a:off x="3416579" y="5137878"/>
            <a:ext cx="2658776" cy="123389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Storage spaces for inbox storage virtualization with automatic tiering</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RDMA hardware offloading </a:t>
            </a:r>
            <a:r>
              <a:rPr lang="en-US" sz="1200" spc="-20" dirty="0" smtClean="0">
                <a:gradFill>
                  <a:gsLst>
                    <a:gs pos="0">
                      <a:srgbClr val="505050"/>
                    </a:gs>
                    <a:gs pos="100000">
                      <a:srgbClr val="505050"/>
                    </a:gs>
                  </a:gsLst>
                  <a:lin ang="5400000" scaled="0"/>
                </a:gradFill>
              </a:rPr>
              <a:t>significantly improving </a:t>
            </a:r>
            <a:r>
              <a:rPr lang="en-US" sz="1200" spc="-20" dirty="0">
                <a:gradFill>
                  <a:gsLst>
                    <a:gs pos="0">
                      <a:srgbClr val="505050"/>
                    </a:gs>
                    <a:gs pos="100000">
                      <a:srgbClr val="505050"/>
                    </a:gs>
                  </a:gsLst>
                  <a:lin ang="5400000" scaled="0"/>
                </a:gradFill>
              </a:rPr>
              <a:t>scale </a:t>
            </a:r>
            <a:r>
              <a:rPr lang="en-US" sz="1200" spc="-20" dirty="0" smtClean="0">
                <a:gradFill>
                  <a:gsLst>
                    <a:gs pos="0">
                      <a:srgbClr val="505050"/>
                    </a:gs>
                    <a:gs pos="100000">
                      <a:srgbClr val="505050"/>
                    </a:gs>
                  </a:gsLst>
                  <a:lin ang="5400000" scaled="0"/>
                </a:gradFill>
              </a:rPr>
              <a:t>for </a:t>
            </a:r>
            <a:r>
              <a:rPr lang="en-US" sz="1200" spc="-20" dirty="0">
                <a:gradFill>
                  <a:gsLst>
                    <a:gs pos="0">
                      <a:srgbClr val="505050"/>
                    </a:gs>
                    <a:gs pos="100000">
                      <a:srgbClr val="505050"/>
                    </a:gs>
                  </a:gsLst>
                  <a:lin ang="5400000" scaled="0"/>
                </a:gradFill>
              </a:rPr>
              <a:t>SMB </a:t>
            </a:r>
            <a:r>
              <a:rPr lang="en-US" sz="1200" spc="-20" dirty="0" smtClean="0">
                <a:gradFill>
                  <a:gsLst>
                    <a:gs pos="0">
                      <a:srgbClr val="505050"/>
                    </a:gs>
                    <a:gs pos="100000">
                      <a:srgbClr val="505050"/>
                    </a:gs>
                  </a:gsLst>
                  <a:lin ang="5400000" scaled="0"/>
                </a:gradFill>
              </a:rPr>
              <a:t>traffic</a:t>
            </a:r>
            <a:endParaRPr lang="en-US" sz="1200" spc="-20" dirty="0">
              <a:gradFill>
                <a:gsLst>
                  <a:gs pos="0">
                    <a:srgbClr val="505050"/>
                  </a:gs>
                  <a:gs pos="100000">
                    <a:srgbClr val="505050"/>
                  </a:gs>
                </a:gsLst>
                <a:lin ang="5400000" scaled="0"/>
              </a:gradFill>
            </a:endParaRPr>
          </a:p>
        </p:txBody>
      </p:sp>
      <p:sp>
        <p:nvSpPr>
          <p:cNvPr id="68" name="2 after"/>
          <p:cNvSpPr/>
          <p:nvPr/>
        </p:nvSpPr>
        <p:spPr bwMode="auto">
          <a:xfrm>
            <a:off x="6301879" y="5137878"/>
            <a:ext cx="2658811" cy="106675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SMB </a:t>
            </a:r>
            <a:r>
              <a:rPr lang="en-US" sz="1200" spc="-20" dirty="0" smtClean="0">
                <a:gradFill>
                  <a:gsLst>
                    <a:gs pos="0">
                      <a:srgbClr val="505050"/>
                    </a:gs>
                    <a:gs pos="100000">
                      <a:srgbClr val="505050"/>
                    </a:gs>
                  </a:gsLst>
                  <a:lin ang="5400000" scaled="0"/>
                </a:gradFill>
              </a:rPr>
              <a:t>transparent </a:t>
            </a:r>
            <a:r>
              <a:rPr lang="en-US" sz="1200" spc="-20" dirty="0">
                <a:gradFill>
                  <a:gsLst>
                    <a:gs pos="0">
                      <a:srgbClr val="505050"/>
                    </a:gs>
                    <a:gs pos="100000">
                      <a:srgbClr val="505050"/>
                    </a:gs>
                  </a:gsLst>
                  <a:lin ang="5400000" scaled="0"/>
                </a:gradFill>
              </a:rPr>
              <a:t>f</a:t>
            </a:r>
            <a:r>
              <a:rPr lang="en-US" sz="1200" spc="-20" dirty="0" smtClean="0">
                <a:gradFill>
                  <a:gsLst>
                    <a:gs pos="0">
                      <a:srgbClr val="505050"/>
                    </a:gs>
                    <a:gs pos="100000">
                      <a:srgbClr val="505050"/>
                    </a:gs>
                  </a:gsLst>
                  <a:lin ang="5400000" scaled="0"/>
                </a:gradFill>
              </a:rPr>
              <a:t>ailover for &lt; 25ms failover time</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Fine-grained, per-share </a:t>
            </a:r>
            <a:r>
              <a:rPr lang="en-US" sz="1200" spc="-20" dirty="0">
                <a:gradFill>
                  <a:gsLst>
                    <a:gs pos="0">
                      <a:srgbClr val="505050"/>
                    </a:gs>
                    <a:gs pos="100000">
                      <a:srgbClr val="505050"/>
                    </a:gs>
                  </a:gsLst>
                  <a:lin ang="5400000" scaled="0"/>
                </a:gradFill>
              </a:rPr>
              <a:t>SMB </a:t>
            </a:r>
            <a:r>
              <a:rPr lang="en-US" sz="1200" spc="-20" dirty="0" smtClean="0">
                <a:gradFill>
                  <a:gsLst>
                    <a:gs pos="0">
                      <a:srgbClr val="505050"/>
                    </a:gs>
                    <a:gs pos="100000">
                      <a:srgbClr val="505050"/>
                    </a:gs>
                  </a:gsLst>
                  <a:lin ang="5400000" scaled="0"/>
                </a:gradFill>
              </a:rPr>
              <a:t>scale-out</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Windows Azure Hyper-V Recovery Manager</a:t>
            </a:r>
            <a:endParaRPr lang="en-US" sz="1200" spc="-20" dirty="0">
              <a:gradFill>
                <a:gsLst>
                  <a:gs pos="0">
                    <a:srgbClr val="505050"/>
                  </a:gs>
                  <a:gs pos="100000">
                    <a:srgbClr val="505050"/>
                  </a:gs>
                </a:gsLst>
                <a:lin ang="5400000" scaled="0"/>
              </a:gradFill>
            </a:endParaRPr>
          </a:p>
        </p:txBody>
      </p:sp>
      <p:sp>
        <p:nvSpPr>
          <p:cNvPr id="69" name="3 after"/>
          <p:cNvSpPr/>
          <p:nvPr/>
        </p:nvSpPr>
        <p:spPr bwMode="auto">
          <a:xfrm>
            <a:off x="9203323" y="5137878"/>
            <a:ext cx="2658989" cy="106675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O</a:t>
            </a:r>
            <a:r>
              <a:rPr lang="en-US" sz="1200" spc="-20" dirty="0" smtClean="0">
                <a:gradFill>
                  <a:gsLst>
                    <a:gs pos="0">
                      <a:srgbClr val="505050"/>
                    </a:gs>
                    <a:gs pos="100000">
                      <a:srgbClr val="505050"/>
                    </a:gs>
                  </a:gsLst>
                  <a:lin ang="5400000" scaled="0"/>
                </a:gradFill>
              </a:rPr>
              <a:t>nline VHDX resize</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Storage </a:t>
            </a:r>
            <a:r>
              <a:rPr lang="en-US" sz="1200" spc="-20" dirty="0" err="1" smtClean="0">
                <a:gradFill>
                  <a:gsLst>
                    <a:gs pos="0">
                      <a:srgbClr val="505050"/>
                    </a:gs>
                    <a:gs pos="100000">
                      <a:srgbClr val="505050"/>
                    </a:gs>
                  </a:gsLst>
                  <a:lin ang="5400000" scaled="0"/>
                </a:gradFill>
              </a:rPr>
              <a:t>QoS</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Unified storage management</a:t>
            </a:r>
          </a:p>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Windows Azure Backup</a:t>
            </a:r>
            <a:endParaRPr lang="en-US" sz="1200" spc="-20" dirty="0">
              <a:gradFill>
                <a:gsLst>
                  <a:gs pos="0">
                    <a:srgbClr val="505050"/>
                  </a:gs>
                  <a:gs pos="100000">
                    <a:srgbClr val="505050"/>
                  </a:gs>
                </a:gsLst>
                <a:lin ang="5400000" scaled="0"/>
              </a:gradFill>
            </a:endParaRPr>
          </a:p>
        </p:txBody>
      </p:sp>
      <p:grpSp>
        <p:nvGrpSpPr>
          <p:cNvPr id="14" name="Group 13"/>
          <p:cNvGrpSpPr/>
          <p:nvPr/>
        </p:nvGrpSpPr>
        <p:grpSpPr>
          <a:xfrm>
            <a:off x="-5073525" y="2893178"/>
            <a:ext cx="16980209" cy="1002079"/>
            <a:chOff x="-4972496" y="7611796"/>
            <a:chExt cx="16642079" cy="982520"/>
          </a:xfrm>
        </p:grpSpPr>
        <p:sp>
          <p:nvSpPr>
            <p:cNvPr id="61" name="grey banner"/>
            <p:cNvSpPr txBox="1"/>
            <p:nvPr/>
          </p:nvSpPr>
          <p:spPr>
            <a:xfrm>
              <a:off x="3348543" y="7611797"/>
              <a:ext cx="8321040" cy="982519"/>
            </a:xfrm>
            <a:prstGeom prst="rect">
              <a:avLst/>
            </a:prstGeom>
            <a:solidFill>
              <a:schemeClr val="bg2"/>
            </a:solidFill>
          </p:spPr>
          <p:txBody>
            <a:bodyPr wrap="square" lIns="182880" tIns="182880" rIns="0" bIns="137160" rtlCol="0" anchor="ctr" anchorCtr="0">
              <a:noAutofit/>
            </a:bodyPr>
            <a:lstStyle/>
            <a:p>
              <a:pPr>
                <a:lnSpc>
                  <a:spcPct val="90000"/>
                </a:lnSpc>
              </a:pPr>
              <a:r>
                <a:rPr lang="en-US" sz="4100" spc="-51" dirty="0">
                  <a:gradFill>
                    <a:gsLst>
                      <a:gs pos="0">
                        <a:srgbClr val="EFEFEF"/>
                      </a:gs>
                      <a:gs pos="100000">
                        <a:srgbClr val="EFEFEF"/>
                      </a:gs>
                    </a:gsLst>
                    <a:lin ang="5400000" scaled="0"/>
                  </a:gradFill>
                  <a:latin typeface="Segoe UI Light"/>
                </a:rPr>
                <a:t>IT demands</a:t>
              </a:r>
            </a:p>
          </p:txBody>
        </p:sp>
        <p:sp>
          <p:nvSpPr>
            <p:cNvPr id="64" name="blue banner"/>
            <p:cNvSpPr txBox="1"/>
            <p:nvPr/>
          </p:nvSpPr>
          <p:spPr>
            <a:xfrm>
              <a:off x="-4972496" y="7611796"/>
              <a:ext cx="8321040" cy="982519"/>
            </a:xfrm>
            <a:prstGeom prst="rect">
              <a:avLst/>
            </a:prstGeom>
            <a:solidFill>
              <a:schemeClr val="accent1"/>
            </a:solidFill>
          </p:spPr>
          <p:txBody>
            <a:bodyPr wrap="square" lIns="182880" tIns="182880" rIns="0" bIns="137160" rtlCol="0" anchor="ctr" anchorCtr="0">
              <a:noAutofit/>
            </a:bodyPr>
            <a:lstStyle/>
            <a:p>
              <a:pPr>
                <a:lnSpc>
                  <a:spcPct val="90000"/>
                </a:lnSpc>
              </a:pPr>
              <a:r>
                <a:rPr lang="en-US" sz="4100" spc="-51" dirty="0">
                  <a:gradFill>
                    <a:gsLst>
                      <a:gs pos="0">
                        <a:srgbClr val="EFEFEF"/>
                      </a:gs>
                      <a:gs pos="100000">
                        <a:srgbClr val="EFEFEF"/>
                      </a:gs>
                    </a:gsLst>
                    <a:lin ang="5400000" scaled="0"/>
                  </a:gradFill>
                  <a:latin typeface="Segoe UI Light"/>
                </a:rPr>
                <a:t>Windows Server 2012 R2 delivers</a:t>
              </a:r>
            </a:p>
          </p:txBody>
        </p:sp>
      </p:grpSp>
      <p:sp useBgFill="1">
        <p:nvSpPr>
          <p:cNvPr id="38" name="Rectangle 37"/>
          <p:cNvSpPr/>
          <p:nvPr/>
        </p:nvSpPr>
        <p:spPr bwMode="auto">
          <a:xfrm>
            <a:off x="4" y="1126895"/>
            <a:ext cx="3416576" cy="586763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
        <p:nvSpPr>
          <p:cNvPr id="4" name="Rectangle 3"/>
          <p:cNvSpPr/>
          <p:nvPr/>
        </p:nvSpPr>
        <p:spPr bwMode="auto">
          <a:xfrm>
            <a:off x="531279" y="4981878"/>
            <a:ext cx="2705639" cy="1445962"/>
          </a:xfrm>
          <a:prstGeom prst="rect">
            <a:avLst/>
          </a:prstGeom>
          <a:solidFill>
            <a:srgbClr val="000000">
              <a:alpha val="7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en-US" sz="2800" spc="-122" dirty="0" smtClean="0">
                <a:gradFill>
                  <a:gsLst>
                    <a:gs pos="0">
                      <a:srgbClr val="EFEFEF"/>
                    </a:gs>
                    <a:gs pos="100000">
                      <a:srgbClr val="EFEFEF"/>
                    </a:gs>
                  </a:gsLst>
                  <a:lin ang="5400000" scaled="0"/>
                </a:gradFill>
                <a:latin typeface="Segoe UI Light"/>
              </a:rPr>
              <a:t>High performance </a:t>
            </a:r>
            <a:r>
              <a:rPr lang="en-US" sz="2800" spc="-122" dirty="0">
                <a:gradFill>
                  <a:gsLst>
                    <a:gs pos="0">
                      <a:srgbClr val="EFEFEF"/>
                    </a:gs>
                    <a:gs pos="100000">
                      <a:srgbClr val="EFEFEF"/>
                    </a:gs>
                  </a:gsLst>
                  <a:lin ang="5400000" scaled="0"/>
                </a:gradFill>
                <a:latin typeface="Segoe UI Light"/>
              </a:rPr>
              <a:t>and </a:t>
            </a:r>
            <a:r>
              <a:rPr lang="en-US" sz="2800" spc="-122" dirty="0" smtClean="0">
                <a:gradFill>
                  <a:gsLst>
                    <a:gs pos="0">
                      <a:srgbClr val="EFEFEF"/>
                    </a:gs>
                    <a:gs pos="100000">
                      <a:srgbClr val="EFEFEF"/>
                    </a:gs>
                  </a:gsLst>
                  <a:lin ang="5400000" scaled="0"/>
                </a:gradFill>
                <a:latin typeface="Segoe UI Light"/>
              </a:rPr>
              <a:t>resiliency </a:t>
            </a:r>
            <a:r>
              <a:rPr lang="en-US" sz="2800" spc="-122" dirty="0">
                <a:gradFill>
                  <a:gsLst>
                    <a:gs pos="0">
                      <a:srgbClr val="EFEFEF"/>
                    </a:gs>
                    <a:gs pos="100000">
                      <a:srgbClr val="EFEFEF"/>
                    </a:gs>
                  </a:gsLst>
                  <a:lin ang="5400000" scaled="0"/>
                </a:gradFill>
                <a:latin typeface="Segoe UI Light"/>
              </a:rPr>
              <a:t>at a fraction of the </a:t>
            </a:r>
            <a:r>
              <a:rPr lang="en-US" sz="2800" spc="-122" dirty="0" smtClean="0">
                <a:gradFill>
                  <a:gsLst>
                    <a:gs pos="0">
                      <a:srgbClr val="EFEFEF"/>
                    </a:gs>
                    <a:gs pos="100000">
                      <a:srgbClr val="EFEFEF"/>
                    </a:gs>
                  </a:gsLst>
                  <a:lin ang="5400000" scaled="0"/>
                </a:gradFill>
                <a:latin typeface="Segoe UI Light"/>
              </a:rPr>
              <a:t>cost</a:t>
            </a:r>
          </a:p>
        </p:txBody>
      </p:sp>
      <p:sp useBgFill="1">
        <p:nvSpPr>
          <p:cNvPr id="94" name="Rectangle 93"/>
          <p:cNvSpPr/>
          <p:nvPr/>
        </p:nvSpPr>
        <p:spPr bwMode="auto">
          <a:xfrm>
            <a:off x="11892817" y="1126896"/>
            <a:ext cx="543658" cy="586762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grpSp>
        <p:nvGrpSpPr>
          <p:cNvPr id="6" name="Group 4"/>
          <p:cNvGrpSpPr>
            <a:grpSpLocks noChangeAspect="1"/>
          </p:cNvGrpSpPr>
          <p:nvPr/>
        </p:nvGrpSpPr>
        <p:grpSpPr bwMode="auto">
          <a:xfrm>
            <a:off x="638852" y="1643594"/>
            <a:ext cx="2514183" cy="2798231"/>
            <a:chOff x="212" y="877"/>
            <a:chExt cx="1726" cy="1921"/>
          </a:xfrm>
        </p:grpSpPr>
        <p:grpSp>
          <p:nvGrpSpPr>
            <p:cNvPr id="8" name="Group 205"/>
            <p:cNvGrpSpPr>
              <a:grpSpLocks/>
            </p:cNvGrpSpPr>
            <p:nvPr/>
          </p:nvGrpSpPr>
          <p:grpSpPr bwMode="auto">
            <a:xfrm>
              <a:off x="763" y="877"/>
              <a:ext cx="1175" cy="1737"/>
              <a:chOff x="763" y="877"/>
              <a:chExt cx="1175" cy="1737"/>
            </a:xfrm>
          </p:grpSpPr>
          <p:sp>
            <p:nvSpPr>
              <p:cNvPr id="385" name="Freeform 6"/>
              <p:cNvSpPr>
                <a:spLocks noEditPoints="1"/>
              </p:cNvSpPr>
              <p:nvPr/>
            </p:nvSpPr>
            <p:spPr bwMode="auto">
              <a:xfrm>
                <a:off x="763" y="877"/>
                <a:ext cx="1175" cy="1737"/>
              </a:xfrm>
              <a:custGeom>
                <a:avLst/>
                <a:gdLst>
                  <a:gd name="T0" fmla="*/ 250 w 2350"/>
                  <a:gd name="T1" fmla="*/ 3304 h 3475"/>
                  <a:gd name="T2" fmla="*/ 975 w 2350"/>
                  <a:gd name="T3" fmla="*/ 3380 h 3475"/>
                  <a:gd name="T4" fmla="*/ 1822 w 2350"/>
                  <a:gd name="T5" fmla="*/ 3350 h 3475"/>
                  <a:gd name="T6" fmla="*/ 2312 w 2350"/>
                  <a:gd name="T7" fmla="*/ 3230 h 3475"/>
                  <a:gd name="T8" fmla="*/ 2248 w 2350"/>
                  <a:gd name="T9" fmla="*/ 3355 h 3475"/>
                  <a:gd name="T10" fmla="*/ 1654 w 2350"/>
                  <a:gd name="T11" fmla="*/ 3457 h 3475"/>
                  <a:gd name="T12" fmla="*/ 786 w 2350"/>
                  <a:gd name="T13" fmla="*/ 3463 h 3475"/>
                  <a:gd name="T14" fmla="*/ 145 w 2350"/>
                  <a:gd name="T15" fmla="*/ 3369 h 3475"/>
                  <a:gd name="T16" fmla="*/ 5 w 2350"/>
                  <a:gd name="T17" fmla="*/ 2319 h 3475"/>
                  <a:gd name="T18" fmla="*/ 379 w 2350"/>
                  <a:gd name="T19" fmla="*/ 2451 h 3475"/>
                  <a:gd name="T20" fmla="*/ 1176 w 2350"/>
                  <a:gd name="T21" fmla="*/ 2505 h 3475"/>
                  <a:gd name="T22" fmla="*/ 1971 w 2350"/>
                  <a:gd name="T23" fmla="*/ 2451 h 3475"/>
                  <a:gd name="T24" fmla="*/ 2346 w 2350"/>
                  <a:gd name="T25" fmla="*/ 2319 h 3475"/>
                  <a:gd name="T26" fmla="*/ 2350 w 2350"/>
                  <a:gd name="T27" fmla="*/ 2353 h 3475"/>
                  <a:gd name="T28" fmla="*/ 2346 w 2350"/>
                  <a:gd name="T29" fmla="*/ 2963 h 3475"/>
                  <a:gd name="T30" fmla="*/ 2251 w 2350"/>
                  <a:gd name="T31" fmla="*/ 3138 h 3475"/>
                  <a:gd name="T32" fmla="*/ 1673 w 2350"/>
                  <a:gd name="T33" fmla="*/ 3276 h 3475"/>
                  <a:gd name="T34" fmla="*/ 771 w 2350"/>
                  <a:gd name="T35" fmla="*/ 3282 h 3475"/>
                  <a:gd name="T36" fmla="*/ 121 w 2350"/>
                  <a:gd name="T37" fmla="*/ 3181 h 3475"/>
                  <a:gd name="T38" fmla="*/ 96 w 2350"/>
                  <a:gd name="T39" fmla="*/ 3132 h 3475"/>
                  <a:gd name="T40" fmla="*/ 0 w 2350"/>
                  <a:gd name="T41" fmla="*/ 2930 h 3475"/>
                  <a:gd name="T42" fmla="*/ 67 w 2350"/>
                  <a:gd name="T43" fmla="*/ 1487 h 3475"/>
                  <a:gd name="T44" fmla="*/ 610 w 2350"/>
                  <a:gd name="T45" fmla="*/ 1598 h 3475"/>
                  <a:gd name="T46" fmla="*/ 1472 w 2350"/>
                  <a:gd name="T47" fmla="*/ 1616 h 3475"/>
                  <a:gd name="T48" fmla="*/ 2156 w 2350"/>
                  <a:gd name="T49" fmla="*/ 1531 h 3475"/>
                  <a:gd name="T50" fmla="*/ 2350 w 2350"/>
                  <a:gd name="T51" fmla="*/ 1420 h 3475"/>
                  <a:gd name="T52" fmla="*/ 2350 w 2350"/>
                  <a:gd name="T53" fmla="*/ 1542 h 3475"/>
                  <a:gd name="T54" fmla="*/ 2332 w 2350"/>
                  <a:gd name="T55" fmla="*/ 2107 h 3475"/>
                  <a:gd name="T56" fmla="*/ 2125 w 2350"/>
                  <a:gd name="T57" fmla="*/ 2329 h 3475"/>
                  <a:gd name="T58" fmla="*/ 1383 w 2350"/>
                  <a:gd name="T59" fmla="*/ 2410 h 3475"/>
                  <a:gd name="T60" fmla="*/ 506 w 2350"/>
                  <a:gd name="T61" fmla="*/ 2376 h 3475"/>
                  <a:gd name="T62" fmla="*/ 121 w 2350"/>
                  <a:gd name="T63" fmla="*/ 2297 h 3475"/>
                  <a:gd name="T64" fmla="*/ 60 w 2350"/>
                  <a:gd name="T65" fmla="*/ 2183 h 3475"/>
                  <a:gd name="T66" fmla="*/ 0 w 2350"/>
                  <a:gd name="T67" fmla="*/ 1951 h 3475"/>
                  <a:gd name="T68" fmla="*/ 195 w 2350"/>
                  <a:gd name="T69" fmla="*/ 558 h 3475"/>
                  <a:gd name="T70" fmla="*/ 878 w 2350"/>
                  <a:gd name="T71" fmla="*/ 643 h 3475"/>
                  <a:gd name="T72" fmla="*/ 1740 w 2350"/>
                  <a:gd name="T73" fmla="*/ 624 h 3475"/>
                  <a:gd name="T74" fmla="*/ 2284 w 2350"/>
                  <a:gd name="T75" fmla="*/ 512 h 3475"/>
                  <a:gd name="T76" fmla="*/ 2350 w 2350"/>
                  <a:gd name="T77" fmla="*/ 565 h 3475"/>
                  <a:gd name="T78" fmla="*/ 2350 w 2350"/>
                  <a:gd name="T79" fmla="*/ 1191 h 3475"/>
                  <a:gd name="T80" fmla="*/ 2324 w 2350"/>
                  <a:gd name="T81" fmla="*/ 1240 h 3475"/>
                  <a:gd name="T82" fmla="*/ 2065 w 2350"/>
                  <a:gd name="T83" fmla="*/ 1460 h 3475"/>
                  <a:gd name="T84" fmla="*/ 1281 w 2350"/>
                  <a:gd name="T85" fmla="*/ 1531 h 3475"/>
                  <a:gd name="T86" fmla="*/ 427 w 2350"/>
                  <a:gd name="T87" fmla="*/ 1485 h 3475"/>
                  <a:gd name="T88" fmla="*/ 119 w 2350"/>
                  <a:gd name="T89" fmla="*/ 1412 h 3475"/>
                  <a:gd name="T90" fmla="*/ 43 w 2350"/>
                  <a:gd name="T91" fmla="*/ 1269 h 3475"/>
                  <a:gd name="T92" fmla="*/ 0 w 2350"/>
                  <a:gd name="T93" fmla="*/ 846 h 3475"/>
                  <a:gd name="T94" fmla="*/ 1620 w 2350"/>
                  <a:gd name="T95" fmla="*/ 32 h 3475"/>
                  <a:gd name="T96" fmla="*/ 1803 w 2350"/>
                  <a:gd name="T97" fmla="*/ 111 h 3475"/>
                  <a:gd name="T98" fmla="*/ 2072 w 2350"/>
                  <a:gd name="T99" fmla="*/ 223 h 3475"/>
                  <a:gd name="T100" fmla="*/ 2350 w 2350"/>
                  <a:gd name="T101" fmla="*/ 356 h 3475"/>
                  <a:gd name="T102" fmla="*/ 2039 w 2350"/>
                  <a:gd name="T103" fmla="*/ 492 h 3475"/>
                  <a:gd name="T104" fmla="*/ 1276 w 2350"/>
                  <a:gd name="T105" fmla="*/ 558 h 3475"/>
                  <a:gd name="T106" fmla="*/ 451 w 2350"/>
                  <a:gd name="T107" fmla="*/ 516 h 3475"/>
                  <a:gd name="T108" fmla="*/ 18 w 2350"/>
                  <a:gd name="T109" fmla="*/ 390 h 3475"/>
                  <a:gd name="T110" fmla="*/ 174 w 2350"/>
                  <a:gd name="T111" fmla="*/ 248 h 3475"/>
                  <a:gd name="T112" fmla="*/ 563 w 2350"/>
                  <a:gd name="T113" fmla="*/ 84 h 3475"/>
                  <a:gd name="T114" fmla="*/ 964 w 2350"/>
                  <a:gd name="T115" fmla="*/ 7 h 3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50" h="3475">
                    <a:moveTo>
                      <a:pt x="0" y="3177"/>
                    </a:moveTo>
                    <a:lnTo>
                      <a:pt x="5" y="3195"/>
                    </a:lnTo>
                    <a:lnTo>
                      <a:pt x="18" y="3212"/>
                    </a:lnTo>
                    <a:lnTo>
                      <a:pt x="39" y="3230"/>
                    </a:lnTo>
                    <a:lnTo>
                      <a:pt x="67" y="3246"/>
                    </a:lnTo>
                    <a:lnTo>
                      <a:pt x="103" y="3261"/>
                    </a:lnTo>
                    <a:lnTo>
                      <a:pt x="145" y="3276"/>
                    </a:lnTo>
                    <a:lnTo>
                      <a:pt x="195" y="3292"/>
                    </a:lnTo>
                    <a:lnTo>
                      <a:pt x="250" y="3304"/>
                    </a:lnTo>
                    <a:lnTo>
                      <a:pt x="311" y="3317"/>
                    </a:lnTo>
                    <a:lnTo>
                      <a:pt x="379" y="3329"/>
                    </a:lnTo>
                    <a:lnTo>
                      <a:pt x="451" y="3339"/>
                    </a:lnTo>
                    <a:lnTo>
                      <a:pt x="528" y="3350"/>
                    </a:lnTo>
                    <a:lnTo>
                      <a:pt x="610" y="3358"/>
                    </a:lnTo>
                    <a:lnTo>
                      <a:pt x="696" y="3365"/>
                    </a:lnTo>
                    <a:lnTo>
                      <a:pt x="786" y="3372"/>
                    </a:lnTo>
                    <a:lnTo>
                      <a:pt x="878" y="3377"/>
                    </a:lnTo>
                    <a:lnTo>
                      <a:pt x="975" y="3380"/>
                    </a:lnTo>
                    <a:lnTo>
                      <a:pt x="1074" y="3383"/>
                    </a:lnTo>
                    <a:lnTo>
                      <a:pt x="1176" y="3384"/>
                    </a:lnTo>
                    <a:lnTo>
                      <a:pt x="1276" y="3383"/>
                    </a:lnTo>
                    <a:lnTo>
                      <a:pt x="1375" y="3380"/>
                    </a:lnTo>
                    <a:lnTo>
                      <a:pt x="1472" y="3377"/>
                    </a:lnTo>
                    <a:lnTo>
                      <a:pt x="1564" y="3372"/>
                    </a:lnTo>
                    <a:lnTo>
                      <a:pt x="1654" y="3365"/>
                    </a:lnTo>
                    <a:lnTo>
                      <a:pt x="1740" y="3358"/>
                    </a:lnTo>
                    <a:lnTo>
                      <a:pt x="1822" y="3350"/>
                    </a:lnTo>
                    <a:lnTo>
                      <a:pt x="1899" y="3339"/>
                    </a:lnTo>
                    <a:lnTo>
                      <a:pt x="1971" y="3329"/>
                    </a:lnTo>
                    <a:lnTo>
                      <a:pt x="2039" y="3317"/>
                    </a:lnTo>
                    <a:lnTo>
                      <a:pt x="2101" y="3304"/>
                    </a:lnTo>
                    <a:lnTo>
                      <a:pt x="2156" y="3292"/>
                    </a:lnTo>
                    <a:lnTo>
                      <a:pt x="2206" y="3276"/>
                    </a:lnTo>
                    <a:lnTo>
                      <a:pt x="2248" y="3261"/>
                    </a:lnTo>
                    <a:lnTo>
                      <a:pt x="2284" y="3246"/>
                    </a:lnTo>
                    <a:lnTo>
                      <a:pt x="2312" y="3230"/>
                    </a:lnTo>
                    <a:lnTo>
                      <a:pt x="2333" y="3212"/>
                    </a:lnTo>
                    <a:lnTo>
                      <a:pt x="2346" y="3195"/>
                    </a:lnTo>
                    <a:lnTo>
                      <a:pt x="2350" y="3177"/>
                    </a:lnTo>
                    <a:lnTo>
                      <a:pt x="2350" y="3272"/>
                    </a:lnTo>
                    <a:lnTo>
                      <a:pt x="2346" y="3289"/>
                    </a:lnTo>
                    <a:lnTo>
                      <a:pt x="2333" y="3307"/>
                    </a:lnTo>
                    <a:lnTo>
                      <a:pt x="2312" y="3323"/>
                    </a:lnTo>
                    <a:lnTo>
                      <a:pt x="2284" y="3339"/>
                    </a:lnTo>
                    <a:lnTo>
                      <a:pt x="2248" y="3355"/>
                    </a:lnTo>
                    <a:lnTo>
                      <a:pt x="2206" y="3369"/>
                    </a:lnTo>
                    <a:lnTo>
                      <a:pt x="2156" y="3384"/>
                    </a:lnTo>
                    <a:lnTo>
                      <a:pt x="2101" y="3396"/>
                    </a:lnTo>
                    <a:lnTo>
                      <a:pt x="2039" y="3409"/>
                    </a:lnTo>
                    <a:lnTo>
                      <a:pt x="1971" y="3421"/>
                    </a:lnTo>
                    <a:lnTo>
                      <a:pt x="1899" y="3431"/>
                    </a:lnTo>
                    <a:lnTo>
                      <a:pt x="1822" y="3441"/>
                    </a:lnTo>
                    <a:lnTo>
                      <a:pt x="1740" y="3449"/>
                    </a:lnTo>
                    <a:lnTo>
                      <a:pt x="1654" y="3457"/>
                    </a:lnTo>
                    <a:lnTo>
                      <a:pt x="1564" y="3463"/>
                    </a:lnTo>
                    <a:lnTo>
                      <a:pt x="1472" y="3468"/>
                    </a:lnTo>
                    <a:lnTo>
                      <a:pt x="1375" y="3471"/>
                    </a:lnTo>
                    <a:lnTo>
                      <a:pt x="1276" y="3473"/>
                    </a:lnTo>
                    <a:lnTo>
                      <a:pt x="1176" y="3475"/>
                    </a:lnTo>
                    <a:lnTo>
                      <a:pt x="1074" y="3473"/>
                    </a:lnTo>
                    <a:lnTo>
                      <a:pt x="975" y="3471"/>
                    </a:lnTo>
                    <a:lnTo>
                      <a:pt x="878" y="3468"/>
                    </a:lnTo>
                    <a:lnTo>
                      <a:pt x="786" y="3463"/>
                    </a:lnTo>
                    <a:lnTo>
                      <a:pt x="696" y="3457"/>
                    </a:lnTo>
                    <a:lnTo>
                      <a:pt x="610" y="3449"/>
                    </a:lnTo>
                    <a:lnTo>
                      <a:pt x="528" y="3441"/>
                    </a:lnTo>
                    <a:lnTo>
                      <a:pt x="451" y="3431"/>
                    </a:lnTo>
                    <a:lnTo>
                      <a:pt x="379" y="3421"/>
                    </a:lnTo>
                    <a:lnTo>
                      <a:pt x="311" y="3409"/>
                    </a:lnTo>
                    <a:lnTo>
                      <a:pt x="250" y="3396"/>
                    </a:lnTo>
                    <a:lnTo>
                      <a:pt x="195" y="3384"/>
                    </a:lnTo>
                    <a:lnTo>
                      <a:pt x="145" y="3369"/>
                    </a:lnTo>
                    <a:lnTo>
                      <a:pt x="103" y="3355"/>
                    </a:lnTo>
                    <a:lnTo>
                      <a:pt x="67" y="3339"/>
                    </a:lnTo>
                    <a:lnTo>
                      <a:pt x="39" y="3323"/>
                    </a:lnTo>
                    <a:lnTo>
                      <a:pt x="18" y="3307"/>
                    </a:lnTo>
                    <a:lnTo>
                      <a:pt x="5" y="3289"/>
                    </a:lnTo>
                    <a:lnTo>
                      <a:pt x="0" y="3272"/>
                    </a:lnTo>
                    <a:lnTo>
                      <a:pt x="0" y="3177"/>
                    </a:lnTo>
                    <a:close/>
                    <a:moveTo>
                      <a:pt x="0" y="2302"/>
                    </a:moveTo>
                    <a:lnTo>
                      <a:pt x="5" y="2319"/>
                    </a:lnTo>
                    <a:lnTo>
                      <a:pt x="18" y="2337"/>
                    </a:lnTo>
                    <a:lnTo>
                      <a:pt x="39" y="2353"/>
                    </a:lnTo>
                    <a:lnTo>
                      <a:pt x="67" y="2369"/>
                    </a:lnTo>
                    <a:lnTo>
                      <a:pt x="103" y="2385"/>
                    </a:lnTo>
                    <a:lnTo>
                      <a:pt x="145" y="2400"/>
                    </a:lnTo>
                    <a:lnTo>
                      <a:pt x="195" y="2414"/>
                    </a:lnTo>
                    <a:lnTo>
                      <a:pt x="250" y="2427"/>
                    </a:lnTo>
                    <a:lnTo>
                      <a:pt x="311" y="2439"/>
                    </a:lnTo>
                    <a:lnTo>
                      <a:pt x="379" y="2451"/>
                    </a:lnTo>
                    <a:lnTo>
                      <a:pt x="451" y="2462"/>
                    </a:lnTo>
                    <a:lnTo>
                      <a:pt x="528" y="2471"/>
                    </a:lnTo>
                    <a:lnTo>
                      <a:pt x="610" y="2480"/>
                    </a:lnTo>
                    <a:lnTo>
                      <a:pt x="696" y="2487"/>
                    </a:lnTo>
                    <a:lnTo>
                      <a:pt x="786" y="2493"/>
                    </a:lnTo>
                    <a:lnTo>
                      <a:pt x="878" y="2498"/>
                    </a:lnTo>
                    <a:lnTo>
                      <a:pt x="975" y="2502"/>
                    </a:lnTo>
                    <a:lnTo>
                      <a:pt x="1074" y="2503"/>
                    </a:lnTo>
                    <a:lnTo>
                      <a:pt x="1176" y="2505"/>
                    </a:lnTo>
                    <a:lnTo>
                      <a:pt x="1276" y="2503"/>
                    </a:lnTo>
                    <a:lnTo>
                      <a:pt x="1375" y="2502"/>
                    </a:lnTo>
                    <a:lnTo>
                      <a:pt x="1472" y="2498"/>
                    </a:lnTo>
                    <a:lnTo>
                      <a:pt x="1564" y="2493"/>
                    </a:lnTo>
                    <a:lnTo>
                      <a:pt x="1654" y="2487"/>
                    </a:lnTo>
                    <a:lnTo>
                      <a:pt x="1740" y="2480"/>
                    </a:lnTo>
                    <a:lnTo>
                      <a:pt x="1822" y="2471"/>
                    </a:lnTo>
                    <a:lnTo>
                      <a:pt x="1899" y="2462"/>
                    </a:lnTo>
                    <a:lnTo>
                      <a:pt x="1971" y="2451"/>
                    </a:lnTo>
                    <a:lnTo>
                      <a:pt x="2039" y="2439"/>
                    </a:lnTo>
                    <a:lnTo>
                      <a:pt x="2101" y="2427"/>
                    </a:lnTo>
                    <a:lnTo>
                      <a:pt x="2156" y="2414"/>
                    </a:lnTo>
                    <a:lnTo>
                      <a:pt x="2206" y="2400"/>
                    </a:lnTo>
                    <a:lnTo>
                      <a:pt x="2248" y="2385"/>
                    </a:lnTo>
                    <a:lnTo>
                      <a:pt x="2284" y="2369"/>
                    </a:lnTo>
                    <a:lnTo>
                      <a:pt x="2312" y="2353"/>
                    </a:lnTo>
                    <a:lnTo>
                      <a:pt x="2333" y="2337"/>
                    </a:lnTo>
                    <a:lnTo>
                      <a:pt x="2346" y="2319"/>
                    </a:lnTo>
                    <a:lnTo>
                      <a:pt x="2350" y="2302"/>
                    </a:lnTo>
                    <a:lnTo>
                      <a:pt x="2350" y="2302"/>
                    </a:lnTo>
                    <a:lnTo>
                      <a:pt x="2350" y="2303"/>
                    </a:lnTo>
                    <a:lnTo>
                      <a:pt x="2350" y="2304"/>
                    </a:lnTo>
                    <a:lnTo>
                      <a:pt x="2350" y="2311"/>
                    </a:lnTo>
                    <a:lnTo>
                      <a:pt x="2350" y="2317"/>
                    </a:lnTo>
                    <a:lnTo>
                      <a:pt x="2350" y="2326"/>
                    </a:lnTo>
                    <a:lnTo>
                      <a:pt x="2350" y="2338"/>
                    </a:lnTo>
                    <a:lnTo>
                      <a:pt x="2350" y="2353"/>
                    </a:lnTo>
                    <a:lnTo>
                      <a:pt x="2350" y="2373"/>
                    </a:lnTo>
                    <a:lnTo>
                      <a:pt x="2350" y="2396"/>
                    </a:lnTo>
                    <a:lnTo>
                      <a:pt x="2350" y="2424"/>
                    </a:lnTo>
                    <a:lnTo>
                      <a:pt x="2350" y="2955"/>
                    </a:lnTo>
                    <a:lnTo>
                      <a:pt x="2350" y="2955"/>
                    </a:lnTo>
                    <a:lnTo>
                      <a:pt x="2350" y="2955"/>
                    </a:lnTo>
                    <a:lnTo>
                      <a:pt x="2349" y="2956"/>
                    </a:lnTo>
                    <a:lnTo>
                      <a:pt x="2348" y="2958"/>
                    </a:lnTo>
                    <a:lnTo>
                      <a:pt x="2346" y="2963"/>
                    </a:lnTo>
                    <a:lnTo>
                      <a:pt x="2342" y="2969"/>
                    </a:lnTo>
                    <a:lnTo>
                      <a:pt x="2338" y="2977"/>
                    </a:lnTo>
                    <a:lnTo>
                      <a:pt x="2332" y="2988"/>
                    </a:lnTo>
                    <a:lnTo>
                      <a:pt x="2324" y="3002"/>
                    </a:lnTo>
                    <a:lnTo>
                      <a:pt x="2314" y="3021"/>
                    </a:lnTo>
                    <a:lnTo>
                      <a:pt x="2303" y="3043"/>
                    </a:lnTo>
                    <a:lnTo>
                      <a:pt x="2289" y="3070"/>
                    </a:lnTo>
                    <a:lnTo>
                      <a:pt x="2271" y="3102"/>
                    </a:lnTo>
                    <a:lnTo>
                      <a:pt x="2251" y="3138"/>
                    </a:lnTo>
                    <a:lnTo>
                      <a:pt x="2229" y="3181"/>
                    </a:lnTo>
                    <a:lnTo>
                      <a:pt x="2181" y="3196"/>
                    </a:lnTo>
                    <a:lnTo>
                      <a:pt x="2125" y="3210"/>
                    </a:lnTo>
                    <a:lnTo>
                      <a:pt x="2065" y="3224"/>
                    </a:lnTo>
                    <a:lnTo>
                      <a:pt x="1997" y="3237"/>
                    </a:lnTo>
                    <a:lnTo>
                      <a:pt x="1923" y="3248"/>
                    </a:lnTo>
                    <a:lnTo>
                      <a:pt x="1844" y="3259"/>
                    </a:lnTo>
                    <a:lnTo>
                      <a:pt x="1761" y="3268"/>
                    </a:lnTo>
                    <a:lnTo>
                      <a:pt x="1673" y="3276"/>
                    </a:lnTo>
                    <a:lnTo>
                      <a:pt x="1579" y="3282"/>
                    </a:lnTo>
                    <a:lnTo>
                      <a:pt x="1484" y="3288"/>
                    </a:lnTo>
                    <a:lnTo>
                      <a:pt x="1383" y="3292"/>
                    </a:lnTo>
                    <a:lnTo>
                      <a:pt x="1281" y="3295"/>
                    </a:lnTo>
                    <a:lnTo>
                      <a:pt x="1176" y="3295"/>
                    </a:lnTo>
                    <a:lnTo>
                      <a:pt x="1070" y="3295"/>
                    </a:lnTo>
                    <a:lnTo>
                      <a:pt x="967" y="3292"/>
                    </a:lnTo>
                    <a:lnTo>
                      <a:pt x="867" y="3288"/>
                    </a:lnTo>
                    <a:lnTo>
                      <a:pt x="771" y="3282"/>
                    </a:lnTo>
                    <a:lnTo>
                      <a:pt x="678" y="3276"/>
                    </a:lnTo>
                    <a:lnTo>
                      <a:pt x="590" y="3268"/>
                    </a:lnTo>
                    <a:lnTo>
                      <a:pt x="506" y="3259"/>
                    </a:lnTo>
                    <a:lnTo>
                      <a:pt x="427" y="3248"/>
                    </a:lnTo>
                    <a:lnTo>
                      <a:pt x="353" y="3237"/>
                    </a:lnTo>
                    <a:lnTo>
                      <a:pt x="286" y="3224"/>
                    </a:lnTo>
                    <a:lnTo>
                      <a:pt x="225" y="3210"/>
                    </a:lnTo>
                    <a:lnTo>
                      <a:pt x="170" y="3196"/>
                    </a:lnTo>
                    <a:lnTo>
                      <a:pt x="121" y="3181"/>
                    </a:lnTo>
                    <a:lnTo>
                      <a:pt x="121" y="3181"/>
                    </a:lnTo>
                    <a:lnTo>
                      <a:pt x="121" y="3180"/>
                    </a:lnTo>
                    <a:lnTo>
                      <a:pt x="121" y="3178"/>
                    </a:lnTo>
                    <a:lnTo>
                      <a:pt x="119" y="3176"/>
                    </a:lnTo>
                    <a:lnTo>
                      <a:pt x="118" y="3173"/>
                    </a:lnTo>
                    <a:lnTo>
                      <a:pt x="114" y="3166"/>
                    </a:lnTo>
                    <a:lnTo>
                      <a:pt x="110" y="3158"/>
                    </a:lnTo>
                    <a:lnTo>
                      <a:pt x="104" y="3146"/>
                    </a:lnTo>
                    <a:lnTo>
                      <a:pt x="96" y="3132"/>
                    </a:lnTo>
                    <a:lnTo>
                      <a:pt x="86" y="3113"/>
                    </a:lnTo>
                    <a:lnTo>
                      <a:pt x="74" y="3091"/>
                    </a:lnTo>
                    <a:lnTo>
                      <a:pt x="60" y="3064"/>
                    </a:lnTo>
                    <a:lnTo>
                      <a:pt x="43" y="3033"/>
                    </a:lnTo>
                    <a:lnTo>
                      <a:pt x="23" y="2997"/>
                    </a:lnTo>
                    <a:lnTo>
                      <a:pt x="0" y="2955"/>
                    </a:lnTo>
                    <a:lnTo>
                      <a:pt x="0" y="2945"/>
                    </a:lnTo>
                    <a:lnTo>
                      <a:pt x="0" y="2938"/>
                    </a:lnTo>
                    <a:lnTo>
                      <a:pt x="0" y="2930"/>
                    </a:lnTo>
                    <a:lnTo>
                      <a:pt x="0" y="2884"/>
                    </a:lnTo>
                    <a:lnTo>
                      <a:pt x="0" y="2860"/>
                    </a:lnTo>
                    <a:lnTo>
                      <a:pt x="0" y="2832"/>
                    </a:lnTo>
                    <a:lnTo>
                      <a:pt x="0" y="2302"/>
                    </a:lnTo>
                    <a:close/>
                    <a:moveTo>
                      <a:pt x="0" y="1420"/>
                    </a:moveTo>
                    <a:lnTo>
                      <a:pt x="5" y="1438"/>
                    </a:lnTo>
                    <a:lnTo>
                      <a:pt x="18" y="1454"/>
                    </a:lnTo>
                    <a:lnTo>
                      <a:pt x="39" y="1471"/>
                    </a:lnTo>
                    <a:lnTo>
                      <a:pt x="67" y="1487"/>
                    </a:lnTo>
                    <a:lnTo>
                      <a:pt x="103" y="1502"/>
                    </a:lnTo>
                    <a:lnTo>
                      <a:pt x="145" y="1517"/>
                    </a:lnTo>
                    <a:lnTo>
                      <a:pt x="195" y="1531"/>
                    </a:lnTo>
                    <a:lnTo>
                      <a:pt x="250" y="1545"/>
                    </a:lnTo>
                    <a:lnTo>
                      <a:pt x="311" y="1557"/>
                    </a:lnTo>
                    <a:lnTo>
                      <a:pt x="379" y="1569"/>
                    </a:lnTo>
                    <a:lnTo>
                      <a:pt x="451" y="1580"/>
                    </a:lnTo>
                    <a:lnTo>
                      <a:pt x="528" y="1589"/>
                    </a:lnTo>
                    <a:lnTo>
                      <a:pt x="610" y="1598"/>
                    </a:lnTo>
                    <a:lnTo>
                      <a:pt x="696" y="1605"/>
                    </a:lnTo>
                    <a:lnTo>
                      <a:pt x="786" y="1612"/>
                    </a:lnTo>
                    <a:lnTo>
                      <a:pt x="878" y="1616"/>
                    </a:lnTo>
                    <a:lnTo>
                      <a:pt x="975" y="1620"/>
                    </a:lnTo>
                    <a:lnTo>
                      <a:pt x="1074" y="1622"/>
                    </a:lnTo>
                    <a:lnTo>
                      <a:pt x="1176" y="1623"/>
                    </a:lnTo>
                    <a:lnTo>
                      <a:pt x="1276" y="1622"/>
                    </a:lnTo>
                    <a:lnTo>
                      <a:pt x="1375" y="1620"/>
                    </a:lnTo>
                    <a:lnTo>
                      <a:pt x="1472" y="1616"/>
                    </a:lnTo>
                    <a:lnTo>
                      <a:pt x="1564" y="1612"/>
                    </a:lnTo>
                    <a:lnTo>
                      <a:pt x="1654" y="1605"/>
                    </a:lnTo>
                    <a:lnTo>
                      <a:pt x="1740" y="1598"/>
                    </a:lnTo>
                    <a:lnTo>
                      <a:pt x="1822" y="1589"/>
                    </a:lnTo>
                    <a:lnTo>
                      <a:pt x="1899" y="1580"/>
                    </a:lnTo>
                    <a:lnTo>
                      <a:pt x="1971" y="1569"/>
                    </a:lnTo>
                    <a:lnTo>
                      <a:pt x="2039" y="1557"/>
                    </a:lnTo>
                    <a:lnTo>
                      <a:pt x="2101" y="1545"/>
                    </a:lnTo>
                    <a:lnTo>
                      <a:pt x="2156" y="1531"/>
                    </a:lnTo>
                    <a:lnTo>
                      <a:pt x="2206" y="1517"/>
                    </a:lnTo>
                    <a:lnTo>
                      <a:pt x="2248" y="1502"/>
                    </a:lnTo>
                    <a:lnTo>
                      <a:pt x="2284" y="1487"/>
                    </a:lnTo>
                    <a:lnTo>
                      <a:pt x="2312" y="1471"/>
                    </a:lnTo>
                    <a:lnTo>
                      <a:pt x="2333" y="1454"/>
                    </a:lnTo>
                    <a:lnTo>
                      <a:pt x="2346" y="1438"/>
                    </a:lnTo>
                    <a:lnTo>
                      <a:pt x="2350" y="1420"/>
                    </a:lnTo>
                    <a:lnTo>
                      <a:pt x="2350" y="1420"/>
                    </a:lnTo>
                    <a:lnTo>
                      <a:pt x="2350" y="1420"/>
                    </a:lnTo>
                    <a:lnTo>
                      <a:pt x="2350" y="1422"/>
                    </a:lnTo>
                    <a:lnTo>
                      <a:pt x="2350" y="1429"/>
                    </a:lnTo>
                    <a:lnTo>
                      <a:pt x="2350" y="1436"/>
                    </a:lnTo>
                    <a:lnTo>
                      <a:pt x="2350" y="1444"/>
                    </a:lnTo>
                    <a:lnTo>
                      <a:pt x="2350" y="1457"/>
                    </a:lnTo>
                    <a:lnTo>
                      <a:pt x="2350" y="1472"/>
                    </a:lnTo>
                    <a:lnTo>
                      <a:pt x="2350" y="1490"/>
                    </a:lnTo>
                    <a:lnTo>
                      <a:pt x="2350" y="1514"/>
                    </a:lnTo>
                    <a:lnTo>
                      <a:pt x="2350" y="1542"/>
                    </a:lnTo>
                    <a:lnTo>
                      <a:pt x="2350" y="2072"/>
                    </a:lnTo>
                    <a:lnTo>
                      <a:pt x="2350" y="2072"/>
                    </a:lnTo>
                    <a:lnTo>
                      <a:pt x="2350" y="2073"/>
                    </a:lnTo>
                    <a:lnTo>
                      <a:pt x="2349" y="2074"/>
                    </a:lnTo>
                    <a:lnTo>
                      <a:pt x="2348" y="2077"/>
                    </a:lnTo>
                    <a:lnTo>
                      <a:pt x="2346" y="2080"/>
                    </a:lnTo>
                    <a:lnTo>
                      <a:pt x="2342" y="2087"/>
                    </a:lnTo>
                    <a:lnTo>
                      <a:pt x="2338" y="2095"/>
                    </a:lnTo>
                    <a:lnTo>
                      <a:pt x="2332" y="2107"/>
                    </a:lnTo>
                    <a:lnTo>
                      <a:pt x="2324" y="2121"/>
                    </a:lnTo>
                    <a:lnTo>
                      <a:pt x="2314" y="2140"/>
                    </a:lnTo>
                    <a:lnTo>
                      <a:pt x="2303" y="2162"/>
                    </a:lnTo>
                    <a:lnTo>
                      <a:pt x="2289" y="2189"/>
                    </a:lnTo>
                    <a:lnTo>
                      <a:pt x="2271" y="2220"/>
                    </a:lnTo>
                    <a:lnTo>
                      <a:pt x="2251" y="2256"/>
                    </a:lnTo>
                    <a:lnTo>
                      <a:pt x="2229" y="2298"/>
                    </a:lnTo>
                    <a:lnTo>
                      <a:pt x="2181" y="2313"/>
                    </a:lnTo>
                    <a:lnTo>
                      <a:pt x="2125" y="2329"/>
                    </a:lnTo>
                    <a:lnTo>
                      <a:pt x="2065" y="2341"/>
                    </a:lnTo>
                    <a:lnTo>
                      <a:pt x="1997" y="2354"/>
                    </a:lnTo>
                    <a:lnTo>
                      <a:pt x="1923" y="2366"/>
                    </a:lnTo>
                    <a:lnTo>
                      <a:pt x="1844" y="2376"/>
                    </a:lnTo>
                    <a:lnTo>
                      <a:pt x="1761" y="2386"/>
                    </a:lnTo>
                    <a:lnTo>
                      <a:pt x="1673" y="2394"/>
                    </a:lnTo>
                    <a:lnTo>
                      <a:pt x="1579" y="2401"/>
                    </a:lnTo>
                    <a:lnTo>
                      <a:pt x="1484" y="2407"/>
                    </a:lnTo>
                    <a:lnTo>
                      <a:pt x="1383" y="2410"/>
                    </a:lnTo>
                    <a:lnTo>
                      <a:pt x="1281" y="2413"/>
                    </a:lnTo>
                    <a:lnTo>
                      <a:pt x="1176" y="2414"/>
                    </a:lnTo>
                    <a:lnTo>
                      <a:pt x="1070" y="2413"/>
                    </a:lnTo>
                    <a:lnTo>
                      <a:pt x="967" y="2410"/>
                    </a:lnTo>
                    <a:lnTo>
                      <a:pt x="867" y="2407"/>
                    </a:lnTo>
                    <a:lnTo>
                      <a:pt x="771" y="2401"/>
                    </a:lnTo>
                    <a:lnTo>
                      <a:pt x="678" y="2394"/>
                    </a:lnTo>
                    <a:lnTo>
                      <a:pt x="590" y="2386"/>
                    </a:lnTo>
                    <a:lnTo>
                      <a:pt x="506" y="2376"/>
                    </a:lnTo>
                    <a:lnTo>
                      <a:pt x="427" y="2366"/>
                    </a:lnTo>
                    <a:lnTo>
                      <a:pt x="353" y="2354"/>
                    </a:lnTo>
                    <a:lnTo>
                      <a:pt x="286" y="2341"/>
                    </a:lnTo>
                    <a:lnTo>
                      <a:pt x="225" y="2329"/>
                    </a:lnTo>
                    <a:lnTo>
                      <a:pt x="170" y="2313"/>
                    </a:lnTo>
                    <a:lnTo>
                      <a:pt x="121" y="2298"/>
                    </a:lnTo>
                    <a:lnTo>
                      <a:pt x="121" y="2298"/>
                    </a:lnTo>
                    <a:lnTo>
                      <a:pt x="121" y="2298"/>
                    </a:lnTo>
                    <a:lnTo>
                      <a:pt x="121" y="2297"/>
                    </a:lnTo>
                    <a:lnTo>
                      <a:pt x="119" y="2295"/>
                    </a:lnTo>
                    <a:lnTo>
                      <a:pt x="118" y="2290"/>
                    </a:lnTo>
                    <a:lnTo>
                      <a:pt x="114" y="2284"/>
                    </a:lnTo>
                    <a:lnTo>
                      <a:pt x="110" y="2276"/>
                    </a:lnTo>
                    <a:lnTo>
                      <a:pt x="104" y="2264"/>
                    </a:lnTo>
                    <a:lnTo>
                      <a:pt x="96" y="2249"/>
                    </a:lnTo>
                    <a:lnTo>
                      <a:pt x="86" y="2232"/>
                    </a:lnTo>
                    <a:lnTo>
                      <a:pt x="74" y="2210"/>
                    </a:lnTo>
                    <a:lnTo>
                      <a:pt x="60" y="2183"/>
                    </a:lnTo>
                    <a:lnTo>
                      <a:pt x="43" y="2151"/>
                    </a:lnTo>
                    <a:lnTo>
                      <a:pt x="23" y="2114"/>
                    </a:lnTo>
                    <a:lnTo>
                      <a:pt x="0" y="2072"/>
                    </a:lnTo>
                    <a:lnTo>
                      <a:pt x="0" y="2064"/>
                    </a:lnTo>
                    <a:lnTo>
                      <a:pt x="0" y="2057"/>
                    </a:lnTo>
                    <a:lnTo>
                      <a:pt x="0" y="2048"/>
                    </a:lnTo>
                    <a:lnTo>
                      <a:pt x="0" y="2002"/>
                    </a:lnTo>
                    <a:lnTo>
                      <a:pt x="0" y="1979"/>
                    </a:lnTo>
                    <a:lnTo>
                      <a:pt x="0" y="1951"/>
                    </a:lnTo>
                    <a:lnTo>
                      <a:pt x="0" y="1420"/>
                    </a:lnTo>
                    <a:close/>
                    <a:moveTo>
                      <a:pt x="0" y="444"/>
                    </a:moveTo>
                    <a:lnTo>
                      <a:pt x="5" y="461"/>
                    </a:lnTo>
                    <a:lnTo>
                      <a:pt x="18" y="478"/>
                    </a:lnTo>
                    <a:lnTo>
                      <a:pt x="39" y="496"/>
                    </a:lnTo>
                    <a:lnTo>
                      <a:pt x="67" y="512"/>
                    </a:lnTo>
                    <a:lnTo>
                      <a:pt x="103" y="529"/>
                    </a:lnTo>
                    <a:lnTo>
                      <a:pt x="145" y="544"/>
                    </a:lnTo>
                    <a:lnTo>
                      <a:pt x="195" y="558"/>
                    </a:lnTo>
                    <a:lnTo>
                      <a:pt x="250" y="571"/>
                    </a:lnTo>
                    <a:lnTo>
                      <a:pt x="311" y="583"/>
                    </a:lnTo>
                    <a:lnTo>
                      <a:pt x="379" y="595"/>
                    </a:lnTo>
                    <a:lnTo>
                      <a:pt x="451" y="607"/>
                    </a:lnTo>
                    <a:lnTo>
                      <a:pt x="528" y="616"/>
                    </a:lnTo>
                    <a:lnTo>
                      <a:pt x="610" y="624"/>
                    </a:lnTo>
                    <a:lnTo>
                      <a:pt x="696" y="632"/>
                    </a:lnTo>
                    <a:lnTo>
                      <a:pt x="786" y="638"/>
                    </a:lnTo>
                    <a:lnTo>
                      <a:pt x="878" y="643"/>
                    </a:lnTo>
                    <a:lnTo>
                      <a:pt x="975" y="646"/>
                    </a:lnTo>
                    <a:lnTo>
                      <a:pt x="1074" y="649"/>
                    </a:lnTo>
                    <a:lnTo>
                      <a:pt x="1176" y="650"/>
                    </a:lnTo>
                    <a:lnTo>
                      <a:pt x="1276" y="649"/>
                    </a:lnTo>
                    <a:lnTo>
                      <a:pt x="1375" y="646"/>
                    </a:lnTo>
                    <a:lnTo>
                      <a:pt x="1472" y="643"/>
                    </a:lnTo>
                    <a:lnTo>
                      <a:pt x="1564" y="638"/>
                    </a:lnTo>
                    <a:lnTo>
                      <a:pt x="1654" y="632"/>
                    </a:lnTo>
                    <a:lnTo>
                      <a:pt x="1740" y="624"/>
                    </a:lnTo>
                    <a:lnTo>
                      <a:pt x="1822" y="616"/>
                    </a:lnTo>
                    <a:lnTo>
                      <a:pt x="1899" y="607"/>
                    </a:lnTo>
                    <a:lnTo>
                      <a:pt x="1971" y="595"/>
                    </a:lnTo>
                    <a:lnTo>
                      <a:pt x="2039" y="583"/>
                    </a:lnTo>
                    <a:lnTo>
                      <a:pt x="2101" y="571"/>
                    </a:lnTo>
                    <a:lnTo>
                      <a:pt x="2156" y="558"/>
                    </a:lnTo>
                    <a:lnTo>
                      <a:pt x="2206" y="544"/>
                    </a:lnTo>
                    <a:lnTo>
                      <a:pt x="2248" y="529"/>
                    </a:lnTo>
                    <a:lnTo>
                      <a:pt x="2284" y="512"/>
                    </a:lnTo>
                    <a:lnTo>
                      <a:pt x="2312" y="496"/>
                    </a:lnTo>
                    <a:lnTo>
                      <a:pt x="2333" y="478"/>
                    </a:lnTo>
                    <a:lnTo>
                      <a:pt x="2346" y="461"/>
                    </a:lnTo>
                    <a:lnTo>
                      <a:pt x="2350" y="444"/>
                    </a:lnTo>
                    <a:lnTo>
                      <a:pt x="2350" y="444"/>
                    </a:lnTo>
                    <a:lnTo>
                      <a:pt x="2350" y="445"/>
                    </a:lnTo>
                    <a:lnTo>
                      <a:pt x="2350" y="446"/>
                    </a:lnTo>
                    <a:lnTo>
                      <a:pt x="2350" y="537"/>
                    </a:lnTo>
                    <a:lnTo>
                      <a:pt x="2350" y="565"/>
                    </a:lnTo>
                    <a:lnTo>
                      <a:pt x="2350" y="597"/>
                    </a:lnTo>
                    <a:lnTo>
                      <a:pt x="2350" y="636"/>
                    </a:lnTo>
                    <a:lnTo>
                      <a:pt x="2350" y="680"/>
                    </a:lnTo>
                    <a:lnTo>
                      <a:pt x="2350" y="730"/>
                    </a:lnTo>
                    <a:lnTo>
                      <a:pt x="2350" y="789"/>
                    </a:lnTo>
                    <a:lnTo>
                      <a:pt x="2350" y="925"/>
                    </a:lnTo>
                    <a:lnTo>
                      <a:pt x="2350" y="1004"/>
                    </a:lnTo>
                    <a:lnTo>
                      <a:pt x="2350" y="1093"/>
                    </a:lnTo>
                    <a:lnTo>
                      <a:pt x="2350" y="1191"/>
                    </a:lnTo>
                    <a:lnTo>
                      <a:pt x="2350" y="1191"/>
                    </a:lnTo>
                    <a:lnTo>
                      <a:pt x="2350" y="1191"/>
                    </a:lnTo>
                    <a:lnTo>
                      <a:pt x="2349" y="1192"/>
                    </a:lnTo>
                    <a:lnTo>
                      <a:pt x="2348" y="1194"/>
                    </a:lnTo>
                    <a:lnTo>
                      <a:pt x="2346" y="1199"/>
                    </a:lnTo>
                    <a:lnTo>
                      <a:pt x="2342" y="1205"/>
                    </a:lnTo>
                    <a:lnTo>
                      <a:pt x="2338" y="1213"/>
                    </a:lnTo>
                    <a:lnTo>
                      <a:pt x="2332" y="1225"/>
                    </a:lnTo>
                    <a:lnTo>
                      <a:pt x="2324" y="1240"/>
                    </a:lnTo>
                    <a:lnTo>
                      <a:pt x="2314" y="1257"/>
                    </a:lnTo>
                    <a:lnTo>
                      <a:pt x="2303" y="1279"/>
                    </a:lnTo>
                    <a:lnTo>
                      <a:pt x="2289" y="1306"/>
                    </a:lnTo>
                    <a:lnTo>
                      <a:pt x="2271" y="1338"/>
                    </a:lnTo>
                    <a:lnTo>
                      <a:pt x="2251" y="1375"/>
                    </a:lnTo>
                    <a:lnTo>
                      <a:pt x="2229" y="1417"/>
                    </a:lnTo>
                    <a:lnTo>
                      <a:pt x="2181" y="1432"/>
                    </a:lnTo>
                    <a:lnTo>
                      <a:pt x="2125" y="1446"/>
                    </a:lnTo>
                    <a:lnTo>
                      <a:pt x="2065" y="1460"/>
                    </a:lnTo>
                    <a:lnTo>
                      <a:pt x="1997" y="1473"/>
                    </a:lnTo>
                    <a:lnTo>
                      <a:pt x="1923" y="1485"/>
                    </a:lnTo>
                    <a:lnTo>
                      <a:pt x="1844" y="1495"/>
                    </a:lnTo>
                    <a:lnTo>
                      <a:pt x="1761" y="1504"/>
                    </a:lnTo>
                    <a:lnTo>
                      <a:pt x="1673" y="1513"/>
                    </a:lnTo>
                    <a:lnTo>
                      <a:pt x="1579" y="1518"/>
                    </a:lnTo>
                    <a:lnTo>
                      <a:pt x="1484" y="1524"/>
                    </a:lnTo>
                    <a:lnTo>
                      <a:pt x="1383" y="1529"/>
                    </a:lnTo>
                    <a:lnTo>
                      <a:pt x="1281" y="1531"/>
                    </a:lnTo>
                    <a:lnTo>
                      <a:pt x="1176" y="1531"/>
                    </a:lnTo>
                    <a:lnTo>
                      <a:pt x="1070" y="1531"/>
                    </a:lnTo>
                    <a:lnTo>
                      <a:pt x="967" y="1529"/>
                    </a:lnTo>
                    <a:lnTo>
                      <a:pt x="867" y="1524"/>
                    </a:lnTo>
                    <a:lnTo>
                      <a:pt x="771" y="1518"/>
                    </a:lnTo>
                    <a:lnTo>
                      <a:pt x="678" y="1513"/>
                    </a:lnTo>
                    <a:lnTo>
                      <a:pt x="590" y="1504"/>
                    </a:lnTo>
                    <a:lnTo>
                      <a:pt x="506" y="1495"/>
                    </a:lnTo>
                    <a:lnTo>
                      <a:pt x="427" y="1485"/>
                    </a:lnTo>
                    <a:lnTo>
                      <a:pt x="353" y="1473"/>
                    </a:lnTo>
                    <a:lnTo>
                      <a:pt x="286" y="1460"/>
                    </a:lnTo>
                    <a:lnTo>
                      <a:pt x="225" y="1446"/>
                    </a:lnTo>
                    <a:lnTo>
                      <a:pt x="170" y="1432"/>
                    </a:lnTo>
                    <a:lnTo>
                      <a:pt x="121" y="1417"/>
                    </a:lnTo>
                    <a:lnTo>
                      <a:pt x="121" y="1417"/>
                    </a:lnTo>
                    <a:lnTo>
                      <a:pt x="121" y="1416"/>
                    </a:lnTo>
                    <a:lnTo>
                      <a:pt x="121" y="1415"/>
                    </a:lnTo>
                    <a:lnTo>
                      <a:pt x="119" y="1412"/>
                    </a:lnTo>
                    <a:lnTo>
                      <a:pt x="118" y="1409"/>
                    </a:lnTo>
                    <a:lnTo>
                      <a:pt x="114" y="1402"/>
                    </a:lnTo>
                    <a:lnTo>
                      <a:pt x="110" y="1394"/>
                    </a:lnTo>
                    <a:lnTo>
                      <a:pt x="104" y="1382"/>
                    </a:lnTo>
                    <a:lnTo>
                      <a:pt x="96" y="1368"/>
                    </a:lnTo>
                    <a:lnTo>
                      <a:pt x="86" y="1349"/>
                    </a:lnTo>
                    <a:lnTo>
                      <a:pt x="74" y="1327"/>
                    </a:lnTo>
                    <a:lnTo>
                      <a:pt x="60" y="1300"/>
                    </a:lnTo>
                    <a:lnTo>
                      <a:pt x="43" y="1269"/>
                    </a:lnTo>
                    <a:lnTo>
                      <a:pt x="23" y="1233"/>
                    </a:lnTo>
                    <a:lnTo>
                      <a:pt x="0" y="1191"/>
                    </a:lnTo>
                    <a:lnTo>
                      <a:pt x="0" y="1098"/>
                    </a:lnTo>
                    <a:lnTo>
                      <a:pt x="0" y="1070"/>
                    </a:lnTo>
                    <a:lnTo>
                      <a:pt x="0" y="1036"/>
                    </a:lnTo>
                    <a:lnTo>
                      <a:pt x="0" y="998"/>
                    </a:lnTo>
                    <a:lnTo>
                      <a:pt x="0" y="954"/>
                    </a:lnTo>
                    <a:lnTo>
                      <a:pt x="0" y="903"/>
                    </a:lnTo>
                    <a:lnTo>
                      <a:pt x="0" y="846"/>
                    </a:lnTo>
                    <a:lnTo>
                      <a:pt x="0" y="444"/>
                    </a:lnTo>
                    <a:close/>
                    <a:moveTo>
                      <a:pt x="1176" y="0"/>
                    </a:moveTo>
                    <a:lnTo>
                      <a:pt x="1248" y="2"/>
                    </a:lnTo>
                    <a:lnTo>
                      <a:pt x="1319" y="4"/>
                    </a:lnTo>
                    <a:lnTo>
                      <a:pt x="1387" y="7"/>
                    </a:lnTo>
                    <a:lnTo>
                      <a:pt x="1452" y="12"/>
                    </a:lnTo>
                    <a:lnTo>
                      <a:pt x="1513" y="18"/>
                    </a:lnTo>
                    <a:lnTo>
                      <a:pt x="1569" y="24"/>
                    </a:lnTo>
                    <a:lnTo>
                      <a:pt x="1620" y="32"/>
                    </a:lnTo>
                    <a:lnTo>
                      <a:pt x="1666" y="41"/>
                    </a:lnTo>
                    <a:lnTo>
                      <a:pt x="1705" y="51"/>
                    </a:lnTo>
                    <a:lnTo>
                      <a:pt x="1739" y="61"/>
                    </a:lnTo>
                    <a:lnTo>
                      <a:pt x="1767" y="73"/>
                    </a:lnTo>
                    <a:lnTo>
                      <a:pt x="1787" y="84"/>
                    </a:lnTo>
                    <a:lnTo>
                      <a:pt x="1799" y="96"/>
                    </a:lnTo>
                    <a:lnTo>
                      <a:pt x="1803" y="109"/>
                    </a:lnTo>
                    <a:lnTo>
                      <a:pt x="1803" y="109"/>
                    </a:lnTo>
                    <a:lnTo>
                      <a:pt x="1803" y="111"/>
                    </a:lnTo>
                    <a:lnTo>
                      <a:pt x="1803" y="115"/>
                    </a:lnTo>
                    <a:lnTo>
                      <a:pt x="1803" y="123"/>
                    </a:lnTo>
                    <a:lnTo>
                      <a:pt x="1803" y="136"/>
                    </a:lnTo>
                    <a:lnTo>
                      <a:pt x="1803" y="156"/>
                    </a:lnTo>
                    <a:lnTo>
                      <a:pt x="1803" y="184"/>
                    </a:lnTo>
                    <a:lnTo>
                      <a:pt x="1877" y="192"/>
                    </a:lnTo>
                    <a:lnTo>
                      <a:pt x="1947" y="201"/>
                    </a:lnTo>
                    <a:lnTo>
                      <a:pt x="2011" y="212"/>
                    </a:lnTo>
                    <a:lnTo>
                      <a:pt x="2072" y="223"/>
                    </a:lnTo>
                    <a:lnTo>
                      <a:pt x="2126" y="235"/>
                    </a:lnTo>
                    <a:lnTo>
                      <a:pt x="2177" y="248"/>
                    </a:lnTo>
                    <a:lnTo>
                      <a:pt x="2221" y="262"/>
                    </a:lnTo>
                    <a:lnTo>
                      <a:pt x="2259" y="276"/>
                    </a:lnTo>
                    <a:lnTo>
                      <a:pt x="2291" y="291"/>
                    </a:lnTo>
                    <a:lnTo>
                      <a:pt x="2317" y="306"/>
                    </a:lnTo>
                    <a:lnTo>
                      <a:pt x="2335" y="322"/>
                    </a:lnTo>
                    <a:lnTo>
                      <a:pt x="2347" y="339"/>
                    </a:lnTo>
                    <a:lnTo>
                      <a:pt x="2350" y="356"/>
                    </a:lnTo>
                    <a:lnTo>
                      <a:pt x="2346" y="374"/>
                    </a:lnTo>
                    <a:lnTo>
                      <a:pt x="2333" y="390"/>
                    </a:lnTo>
                    <a:lnTo>
                      <a:pt x="2312" y="407"/>
                    </a:lnTo>
                    <a:lnTo>
                      <a:pt x="2284" y="423"/>
                    </a:lnTo>
                    <a:lnTo>
                      <a:pt x="2248" y="439"/>
                    </a:lnTo>
                    <a:lnTo>
                      <a:pt x="2206" y="453"/>
                    </a:lnTo>
                    <a:lnTo>
                      <a:pt x="2156" y="467"/>
                    </a:lnTo>
                    <a:lnTo>
                      <a:pt x="2101" y="481"/>
                    </a:lnTo>
                    <a:lnTo>
                      <a:pt x="2039" y="492"/>
                    </a:lnTo>
                    <a:lnTo>
                      <a:pt x="1971" y="504"/>
                    </a:lnTo>
                    <a:lnTo>
                      <a:pt x="1899" y="516"/>
                    </a:lnTo>
                    <a:lnTo>
                      <a:pt x="1822" y="525"/>
                    </a:lnTo>
                    <a:lnTo>
                      <a:pt x="1740" y="533"/>
                    </a:lnTo>
                    <a:lnTo>
                      <a:pt x="1654" y="540"/>
                    </a:lnTo>
                    <a:lnTo>
                      <a:pt x="1564" y="547"/>
                    </a:lnTo>
                    <a:lnTo>
                      <a:pt x="1472" y="552"/>
                    </a:lnTo>
                    <a:lnTo>
                      <a:pt x="1375" y="555"/>
                    </a:lnTo>
                    <a:lnTo>
                      <a:pt x="1276" y="558"/>
                    </a:lnTo>
                    <a:lnTo>
                      <a:pt x="1176" y="559"/>
                    </a:lnTo>
                    <a:lnTo>
                      <a:pt x="1074" y="558"/>
                    </a:lnTo>
                    <a:lnTo>
                      <a:pt x="975" y="555"/>
                    </a:lnTo>
                    <a:lnTo>
                      <a:pt x="878" y="552"/>
                    </a:lnTo>
                    <a:lnTo>
                      <a:pt x="786" y="547"/>
                    </a:lnTo>
                    <a:lnTo>
                      <a:pt x="696" y="540"/>
                    </a:lnTo>
                    <a:lnTo>
                      <a:pt x="610" y="533"/>
                    </a:lnTo>
                    <a:lnTo>
                      <a:pt x="528" y="525"/>
                    </a:lnTo>
                    <a:lnTo>
                      <a:pt x="451" y="516"/>
                    </a:lnTo>
                    <a:lnTo>
                      <a:pt x="379" y="504"/>
                    </a:lnTo>
                    <a:lnTo>
                      <a:pt x="311" y="492"/>
                    </a:lnTo>
                    <a:lnTo>
                      <a:pt x="250" y="481"/>
                    </a:lnTo>
                    <a:lnTo>
                      <a:pt x="195" y="467"/>
                    </a:lnTo>
                    <a:lnTo>
                      <a:pt x="145" y="453"/>
                    </a:lnTo>
                    <a:lnTo>
                      <a:pt x="103" y="439"/>
                    </a:lnTo>
                    <a:lnTo>
                      <a:pt x="67" y="423"/>
                    </a:lnTo>
                    <a:lnTo>
                      <a:pt x="39" y="407"/>
                    </a:lnTo>
                    <a:lnTo>
                      <a:pt x="18" y="390"/>
                    </a:lnTo>
                    <a:lnTo>
                      <a:pt x="5" y="374"/>
                    </a:lnTo>
                    <a:lnTo>
                      <a:pt x="0" y="356"/>
                    </a:lnTo>
                    <a:lnTo>
                      <a:pt x="4" y="339"/>
                    </a:lnTo>
                    <a:lnTo>
                      <a:pt x="15" y="322"/>
                    </a:lnTo>
                    <a:lnTo>
                      <a:pt x="34" y="306"/>
                    </a:lnTo>
                    <a:lnTo>
                      <a:pt x="60" y="291"/>
                    </a:lnTo>
                    <a:lnTo>
                      <a:pt x="91" y="276"/>
                    </a:lnTo>
                    <a:lnTo>
                      <a:pt x="130" y="262"/>
                    </a:lnTo>
                    <a:lnTo>
                      <a:pt x="174" y="248"/>
                    </a:lnTo>
                    <a:lnTo>
                      <a:pt x="224" y="235"/>
                    </a:lnTo>
                    <a:lnTo>
                      <a:pt x="279" y="223"/>
                    </a:lnTo>
                    <a:lnTo>
                      <a:pt x="339" y="212"/>
                    </a:lnTo>
                    <a:lnTo>
                      <a:pt x="404" y="201"/>
                    </a:lnTo>
                    <a:lnTo>
                      <a:pt x="474" y="192"/>
                    </a:lnTo>
                    <a:lnTo>
                      <a:pt x="547" y="184"/>
                    </a:lnTo>
                    <a:lnTo>
                      <a:pt x="547" y="109"/>
                    </a:lnTo>
                    <a:lnTo>
                      <a:pt x="552" y="96"/>
                    </a:lnTo>
                    <a:lnTo>
                      <a:pt x="563" y="84"/>
                    </a:lnTo>
                    <a:lnTo>
                      <a:pt x="583" y="73"/>
                    </a:lnTo>
                    <a:lnTo>
                      <a:pt x="611" y="61"/>
                    </a:lnTo>
                    <a:lnTo>
                      <a:pt x="645" y="51"/>
                    </a:lnTo>
                    <a:lnTo>
                      <a:pt x="685" y="41"/>
                    </a:lnTo>
                    <a:lnTo>
                      <a:pt x="731" y="32"/>
                    </a:lnTo>
                    <a:lnTo>
                      <a:pt x="782" y="24"/>
                    </a:lnTo>
                    <a:lnTo>
                      <a:pt x="839" y="18"/>
                    </a:lnTo>
                    <a:lnTo>
                      <a:pt x="898" y="12"/>
                    </a:lnTo>
                    <a:lnTo>
                      <a:pt x="964" y="7"/>
                    </a:lnTo>
                    <a:lnTo>
                      <a:pt x="1031" y="4"/>
                    </a:lnTo>
                    <a:lnTo>
                      <a:pt x="1102" y="2"/>
                    </a:lnTo>
                    <a:lnTo>
                      <a:pt x="1176" y="0"/>
                    </a:lnTo>
                    <a:close/>
                  </a:path>
                </a:pathLst>
              </a:custGeom>
              <a:solidFill>
                <a:schemeClr val="accent1"/>
              </a:solidFill>
              <a:ln w="0">
                <a:solidFill>
                  <a:srgbClr val="1D3839"/>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6" name="Line 7"/>
              <p:cNvSpPr>
                <a:spLocks noChangeShapeType="1"/>
              </p:cNvSpPr>
              <p:nvPr/>
            </p:nvSpPr>
            <p:spPr bwMode="auto">
              <a:xfrm flipH="1" flipV="1">
                <a:off x="1300" y="2128"/>
                <a:ext cx="5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8"/>
              <p:cNvSpPr>
                <a:spLocks noChangeShapeType="1"/>
              </p:cNvSpPr>
              <p:nvPr/>
            </p:nvSpPr>
            <p:spPr bwMode="auto">
              <a:xfrm flipH="1" flipV="1">
                <a:off x="1250" y="2128"/>
                <a:ext cx="5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9"/>
              <p:cNvSpPr>
                <a:spLocks noChangeShapeType="1"/>
              </p:cNvSpPr>
              <p:nvPr/>
            </p:nvSpPr>
            <p:spPr bwMode="auto">
              <a:xfrm flipH="1" flipV="1">
                <a:off x="1202" y="2125"/>
                <a:ext cx="48"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10"/>
              <p:cNvSpPr>
                <a:spLocks noChangeShapeType="1"/>
              </p:cNvSpPr>
              <p:nvPr/>
            </p:nvSpPr>
            <p:spPr bwMode="auto">
              <a:xfrm flipH="1" flipV="1">
                <a:off x="1156" y="2123"/>
                <a:ext cx="46"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11"/>
              <p:cNvSpPr>
                <a:spLocks noChangeShapeType="1"/>
              </p:cNvSpPr>
              <p:nvPr/>
            </p:nvSpPr>
            <p:spPr bwMode="auto">
              <a:xfrm flipH="1" flipV="1">
                <a:off x="1111" y="2120"/>
                <a:ext cx="45"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12"/>
              <p:cNvSpPr>
                <a:spLocks noChangeShapeType="1"/>
              </p:cNvSpPr>
              <p:nvPr/>
            </p:nvSpPr>
            <p:spPr bwMode="auto">
              <a:xfrm flipH="1" flipV="1">
                <a:off x="1068" y="2117"/>
                <a:ext cx="43"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13"/>
              <p:cNvSpPr>
                <a:spLocks noChangeShapeType="1"/>
              </p:cNvSpPr>
              <p:nvPr/>
            </p:nvSpPr>
            <p:spPr bwMode="auto">
              <a:xfrm flipH="1" flipV="1">
                <a:off x="1027" y="2112"/>
                <a:ext cx="41"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14"/>
              <p:cNvSpPr>
                <a:spLocks noChangeShapeType="1"/>
              </p:cNvSpPr>
              <p:nvPr/>
            </p:nvSpPr>
            <p:spPr bwMode="auto">
              <a:xfrm flipH="1" flipV="1">
                <a:off x="988" y="2107"/>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15"/>
              <p:cNvSpPr>
                <a:spLocks noChangeShapeType="1"/>
              </p:cNvSpPr>
              <p:nvPr/>
            </p:nvSpPr>
            <p:spPr bwMode="auto">
              <a:xfrm flipH="1" flipV="1">
                <a:off x="952" y="2102"/>
                <a:ext cx="36"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16"/>
              <p:cNvSpPr>
                <a:spLocks noChangeShapeType="1"/>
              </p:cNvSpPr>
              <p:nvPr/>
            </p:nvSpPr>
            <p:spPr bwMode="auto">
              <a:xfrm flipH="1" flipV="1">
                <a:off x="918" y="2096"/>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17"/>
              <p:cNvSpPr>
                <a:spLocks noChangeShapeType="1"/>
              </p:cNvSpPr>
              <p:nvPr/>
            </p:nvSpPr>
            <p:spPr bwMode="auto">
              <a:xfrm flipH="1" flipV="1">
                <a:off x="887" y="2090"/>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18"/>
              <p:cNvSpPr>
                <a:spLocks noChangeShapeType="1"/>
              </p:cNvSpPr>
              <p:nvPr/>
            </p:nvSpPr>
            <p:spPr bwMode="auto">
              <a:xfrm flipH="1" flipV="1">
                <a:off x="860" y="2083"/>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19"/>
              <p:cNvSpPr>
                <a:spLocks noChangeShapeType="1"/>
              </p:cNvSpPr>
              <p:nvPr/>
            </p:nvSpPr>
            <p:spPr bwMode="auto">
              <a:xfrm flipH="1" flipV="1">
                <a:off x="835" y="2076"/>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20"/>
              <p:cNvSpPr>
                <a:spLocks noChangeShapeType="1"/>
              </p:cNvSpPr>
              <p:nvPr/>
            </p:nvSpPr>
            <p:spPr bwMode="auto">
              <a:xfrm flipH="1" flipV="1">
                <a:off x="814" y="2069"/>
                <a:ext cx="21"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21"/>
              <p:cNvSpPr>
                <a:spLocks noChangeShapeType="1"/>
              </p:cNvSpPr>
              <p:nvPr/>
            </p:nvSpPr>
            <p:spPr bwMode="auto">
              <a:xfrm flipH="1" flipV="1">
                <a:off x="796" y="2061"/>
                <a:ext cx="18"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Line 22"/>
              <p:cNvSpPr>
                <a:spLocks noChangeShapeType="1"/>
              </p:cNvSpPr>
              <p:nvPr/>
            </p:nvSpPr>
            <p:spPr bwMode="auto">
              <a:xfrm flipH="1" flipV="1">
                <a:off x="782" y="2053"/>
                <a:ext cx="14"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23"/>
              <p:cNvSpPr>
                <a:spLocks noChangeShapeType="1"/>
              </p:cNvSpPr>
              <p:nvPr/>
            </p:nvSpPr>
            <p:spPr bwMode="auto">
              <a:xfrm flipH="1" flipV="1">
                <a:off x="771" y="2045"/>
                <a:ext cx="1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24"/>
              <p:cNvSpPr>
                <a:spLocks noChangeShapeType="1"/>
              </p:cNvSpPr>
              <p:nvPr/>
            </p:nvSpPr>
            <p:spPr bwMode="auto">
              <a:xfrm flipH="1" flipV="1">
                <a:off x="765" y="2036"/>
                <a:ext cx="6"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25"/>
              <p:cNvSpPr>
                <a:spLocks noChangeShapeType="1"/>
              </p:cNvSpPr>
              <p:nvPr/>
            </p:nvSpPr>
            <p:spPr bwMode="auto">
              <a:xfrm flipH="1" flipV="1">
                <a:off x="763" y="2027"/>
                <a:ext cx="2"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26"/>
              <p:cNvSpPr>
                <a:spLocks noChangeShapeType="1"/>
              </p:cNvSpPr>
              <p:nvPr/>
            </p:nvSpPr>
            <p:spPr bwMode="auto">
              <a:xfrm>
                <a:off x="763" y="2027"/>
                <a:ext cx="0" cy="26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27"/>
              <p:cNvSpPr>
                <a:spLocks noChangeShapeType="1"/>
              </p:cNvSpPr>
              <p:nvPr/>
            </p:nvSpPr>
            <p:spPr bwMode="auto">
              <a:xfrm>
                <a:off x="763" y="2293"/>
                <a:ext cx="0" cy="1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28"/>
              <p:cNvSpPr>
                <a:spLocks noChangeShapeType="1"/>
              </p:cNvSpPr>
              <p:nvPr/>
            </p:nvSpPr>
            <p:spPr bwMode="auto">
              <a:xfrm>
                <a:off x="763" y="2307"/>
                <a:ext cx="0" cy="1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29"/>
              <p:cNvSpPr>
                <a:spLocks noChangeShapeType="1"/>
              </p:cNvSpPr>
              <p:nvPr/>
            </p:nvSpPr>
            <p:spPr bwMode="auto">
              <a:xfrm>
                <a:off x="763" y="2318"/>
                <a:ext cx="0" cy="2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30"/>
              <p:cNvSpPr>
                <a:spLocks noChangeShapeType="1"/>
              </p:cNvSpPr>
              <p:nvPr/>
            </p:nvSpPr>
            <p:spPr bwMode="auto">
              <a:xfrm>
                <a:off x="763" y="2342"/>
                <a:ext cx="0"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31"/>
              <p:cNvSpPr>
                <a:spLocks noChangeShapeType="1"/>
              </p:cNvSpPr>
              <p:nvPr/>
            </p:nvSpPr>
            <p:spPr bwMode="auto">
              <a:xfrm>
                <a:off x="763" y="2346"/>
                <a:ext cx="0"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32"/>
              <p:cNvSpPr>
                <a:spLocks noChangeShapeType="1"/>
              </p:cNvSpPr>
              <p:nvPr/>
            </p:nvSpPr>
            <p:spPr bwMode="auto">
              <a:xfrm>
                <a:off x="763" y="2349"/>
                <a:ext cx="0"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33"/>
              <p:cNvSpPr>
                <a:spLocks noChangeShapeType="1"/>
              </p:cNvSpPr>
              <p:nvPr/>
            </p:nvSpPr>
            <p:spPr bwMode="auto">
              <a:xfrm>
                <a:off x="763" y="2354"/>
                <a:ext cx="11" cy="2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34"/>
              <p:cNvSpPr>
                <a:spLocks noChangeShapeType="1"/>
              </p:cNvSpPr>
              <p:nvPr/>
            </p:nvSpPr>
            <p:spPr bwMode="auto">
              <a:xfrm>
                <a:off x="774" y="2375"/>
                <a:ext cx="10" cy="1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35"/>
              <p:cNvSpPr>
                <a:spLocks noChangeShapeType="1"/>
              </p:cNvSpPr>
              <p:nvPr/>
            </p:nvSpPr>
            <p:spPr bwMode="auto">
              <a:xfrm>
                <a:off x="784" y="2393"/>
                <a:ext cx="8" cy="1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36"/>
              <p:cNvSpPr>
                <a:spLocks noChangeShapeType="1"/>
              </p:cNvSpPr>
              <p:nvPr/>
            </p:nvSpPr>
            <p:spPr bwMode="auto">
              <a:xfrm>
                <a:off x="792" y="2409"/>
                <a:ext cx="7" cy="1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37"/>
              <p:cNvSpPr>
                <a:spLocks noChangeShapeType="1"/>
              </p:cNvSpPr>
              <p:nvPr/>
            </p:nvSpPr>
            <p:spPr bwMode="auto">
              <a:xfrm>
                <a:off x="799" y="2422"/>
                <a:ext cx="7" cy="1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38"/>
              <p:cNvSpPr>
                <a:spLocks noChangeShapeType="1"/>
              </p:cNvSpPr>
              <p:nvPr/>
            </p:nvSpPr>
            <p:spPr bwMode="auto">
              <a:xfrm>
                <a:off x="806" y="2433"/>
                <a:ext cx="4"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39"/>
              <p:cNvSpPr>
                <a:spLocks noChangeShapeType="1"/>
              </p:cNvSpPr>
              <p:nvPr/>
            </p:nvSpPr>
            <p:spPr bwMode="auto">
              <a:xfrm>
                <a:off x="810" y="2442"/>
                <a:ext cx="4"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40"/>
              <p:cNvSpPr>
                <a:spLocks noChangeShapeType="1"/>
              </p:cNvSpPr>
              <p:nvPr/>
            </p:nvSpPr>
            <p:spPr bwMode="auto">
              <a:xfrm>
                <a:off x="814" y="2449"/>
                <a:ext cx="3"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41"/>
              <p:cNvSpPr>
                <a:spLocks noChangeShapeType="1"/>
              </p:cNvSpPr>
              <p:nvPr/>
            </p:nvSpPr>
            <p:spPr bwMode="auto">
              <a:xfrm>
                <a:off x="817" y="2455"/>
                <a:ext cx="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42"/>
              <p:cNvSpPr>
                <a:spLocks noChangeShapeType="1"/>
              </p:cNvSpPr>
              <p:nvPr/>
            </p:nvSpPr>
            <p:spPr bwMode="auto">
              <a:xfrm>
                <a:off x="820" y="2459"/>
                <a:ext cx="1"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43"/>
              <p:cNvSpPr>
                <a:spLocks noChangeShapeType="1"/>
              </p:cNvSpPr>
              <p:nvPr/>
            </p:nvSpPr>
            <p:spPr bwMode="auto">
              <a:xfrm>
                <a:off x="821" y="2463"/>
                <a:ext cx="1"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44"/>
              <p:cNvSpPr>
                <a:spLocks noChangeShapeType="1"/>
              </p:cNvSpPr>
              <p:nvPr/>
            </p:nvSpPr>
            <p:spPr bwMode="auto">
              <a:xfrm>
                <a:off x="822" y="2465"/>
                <a:ext cx="1"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45"/>
              <p:cNvSpPr>
                <a:spLocks noChangeShapeType="1"/>
              </p:cNvSpPr>
              <p:nvPr/>
            </p:nvSpPr>
            <p:spPr bwMode="auto">
              <a:xfrm>
                <a:off x="823" y="2466"/>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46"/>
              <p:cNvSpPr>
                <a:spLocks noChangeShapeType="1"/>
              </p:cNvSpPr>
              <p:nvPr/>
            </p:nvSpPr>
            <p:spPr bwMode="auto">
              <a:xfrm>
                <a:off x="823" y="2466"/>
                <a:ext cx="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47"/>
              <p:cNvSpPr>
                <a:spLocks noChangeShapeType="1"/>
              </p:cNvSpPr>
              <p:nvPr/>
            </p:nvSpPr>
            <p:spPr bwMode="auto">
              <a:xfrm>
                <a:off x="823" y="2467"/>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48"/>
              <p:cNvSpPr>
                <a:spLocks noChangeShapeType="1"/>
              </p:cNvSpPr>
              <p:nvPr/>
            </p:nvSpPr>
            <p:spPr bwMode="auto">
              <a:xfrm>
                <a:off x="823" y="2467"/>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49"/>
              <p:cNvSpPr>
                <a:spLocks noChangeShapeType="1"/>
              </p:cNvSpPr>
              <p:nvPr/>
            </p:nvSpPr>
            <p:spPr bwMode="auto">
              <a:xfrm>
                <a:off x="848" y="2474"/>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50"/>
              <p:cNvSpPr>
                <a:spLocks noChangeShapeType="1"/>
              </p:cNvSpPr>
              <p:nvPr/>
            </p:nvSpPr>
            <p:spPr bwMode="auto">
              <a:xfrm>
                <a:off x="875" y="2481"/>
                <a:ext cx="30"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51"/>
              <p:cNvSpPr>
                <a:spLocks noChangeShapeType="1"/>
              </p:cNvSpPr>
              <p:nvPr/>
            </p:nvSpPr>
            <p:spPr bwMode="auto">
              <a:xfrm>
                <a:off x="905" y="2488"/>
                <a:ext cx="34"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52"/>
              <p:cNvSpPr>
                <a:spLocks noChangeShapeType="1"/>
              </p:cNvSpPr>
              <p:nvPr/>
            </p:nvSpPr>
            <p:spPr bwMode="auto">
              <a:xfrm>
                <a:off x="939" y="2495"/>
                <a:ext cx="37"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53"/>
              <p:cNvSpPr>
                <a:spLocks noChangeShapeType="1"/>
              </p:cNvSpPr>
              <p:nvPr/>
            </p:nvSpPr>
            <p:spPr bwMode="auto">
              <a:xfrm>
                <a:off x="976" y="2501"/>
                <a:ext cx="40"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54"/>
              <p:cNvSpPr>
                <a:spLocks noChangeShapeType="1"/>
              </p:cNvSpPr>
              <p:nvPr/>
            </p:nvSpPr>
            <p:spPr bwMode="auto">
              <a:xfrm>
                <a:off x="1016" y="2506"/>
                <a:ext cx="42"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55"/>
              <p:cNvSpPr>
                <a:spLocks noChangeShapeType="1"/>
              </p:cNvSpPr>
              <p:nvPr/>
            </p:nvSpPr>
            <p:spPr bwMode="auto">
              <a:xfrm>
                <a:off x="1058" y="2511"/>
                <a:ext cx="4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56"/>
              <p:cNvSpPr>
                <a:spLocks noChangeShapeType="1"/>
              </p:cNvSpPr>
              <p:nvPr/>
            </p:nvSpPr>
            <p:spPr bwMode="auto">
              <a:xfrm>
                <a:off x="1101" y="2515"/>
                <a:ext cx="47"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Line 57"/>
              <p:cNvSpPr>
                <a:spLocks noChangeShapeType="1"/>
              </p:cNvSpPr>
              <p:nvPr/>
            </p:nvSpPr>
            <p:spPr bwMode="auto">
              <a:xfrm>
                <a:off x="1148" y="2518"/>
                <a:ext cx="48"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Line 58"/>
              <p:cNvSpPr>
                <a:spLocks noChangeShapeType="1"/>
              </p:cNvSpPr>
              <p:nvPr/>
            </p:nvSpPr>
            <p:spPr bwMode="auto">
              <a:xfrm>
                <a:off x="1196" y="2521"/>
                <a:ext cx="5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Line 59"/>
              <p:cNvSpPr>
                <a:spLocks noChangeShapeType="1"/>
              </p:cNvSpPr>
              <p:nvPr/>
            </p:nvSpPr>
            <p:spPr bwMode="auto">
              <a:xfrm>
                <a:off x="1246" y="2522"/>
                <a:ext cx="51"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60"/>
              <p:cNvSpPr>
                <a:spLocks noChangeShapeType="1"/>
              </p:cNvSpPr>
              <p:nvPr/>
            </p:nvSpPr>
            <p:spPr bwMode="auto">
              <a:xfrm>
                <a:off x="1297" y="2524"/>
                <a:ext cx="53"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Line 61"/>
              <p:cNvSpPr>
                <a:spLocks noChangeShapeType="1"/>
              </p:cNvSpPr>
              <p:nvPr/>
            </p:nvSpPr>
            <p:spPr bwMode="auto">
              <a:xfrm>
                <a:off x="1350" y="2524"/>
                <a:ext cx="53"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62"/>
              <p:cNvSpPr>
                <a:spLocks noChangeShapeType="1"/>
              </p:cNvSpPr>
              <p:nvPr/>
            </p:nvSpPr>
            <p:spPr bwMode="auto">
              <a:xfrm flipV="1">
                <a:off x="1403" y="2522"/>
                <a:ext cx="51"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63"/>
              <p:cNvSpPr>
                <a:spLocks noChangeShapeType="1"/>
              </p:cNvSpPr>
              <p:nvPr/>
            </p:nvSpPr>
            <p:spPr bwMode="auto">
              <a:xfrm flipV="1">
                <a:off x="1454" y="2521"/>
                <a:ext cx="5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64"/>
              <p:cNvSpPr>
                <a:spLocks noChangeShapeType="1"/>
              </p:cNvSpPr>
              <p:nvPr/>
            </p:nvSpPr>
            <p:spPr bwMode="auto">
              <a:xfrm flipV="1">
                <a:off x="1504" y="2518"/>
                <a:ext cx="48"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65"/>
              <p:cNvSpPr>
                <a:spLocks noChangeShapeType="1"/>
              </p:cNvSpPr>
              <p:nvPr/>
            </p:nvSpPr>
            <p:spPr bwMode="auto">
              <a:xfrm flipV="1">
                <a:off x="1552" y="2515"/>
                <a:ext cx="47"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66"/>
              <p:cNvSpPr>
                <a:spLocks noChangeShapeType="1"/>
              </p:cNvSpPr>
              <p:nvPr/>
            </p:nvSpPr>
            <p:spPr bwMode="auto">
              <a:xfrm flipV="1">
                <a:off x="1599" y="2511"/>
                <a:ext cx="44"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67"/>
              <p:cNvSpPr>
                <a:spLocks noChangeShapeType="1"/>
              </p:cNvSpPr>
              <p:nvPr/>
            </p:nvSpPr>
            <p:spPr bwMode="auto">
              <a:xfrm flipV="1">
                <a:off x="1643" y="2506"/>
                <a:ext cx="42"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68"/>
              <p:cNvSpPr>
                <a:spLocks noChangeShapeType="1"/>
              </p:cNvSpPr>
              <p:nvPr/>
            </p:nvSpPr>
            <p:spPr bwMode="auto">
              <a:xfrm flipV="1">
                <a:off x="1685" y="2501"/>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Line 69"/>
              <p:cNvSpPr>
                <a:spLocks noChangeShapeType="1"/>
              </p:cNvSpPr>
              <p:nvPr/>
            </p:nvSpPr>
            <p:spPr bwMode="auto">
              <a:xfrm flipV="1">
                <a:off x="1724" y="2495"/>
                <a:ext cx="37"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70"/>
              <p:cNvSpPr>
                <a:spLocks noChangeShapeType="1"/>
              </p:cNvSpPr>
              <p:nvPr/>
            </p:nvSpPr>
            <p:spPr bwMode="auto">
              <a:xfrm flipV="1">
                <a:off x="1761" y="2488"/>
                <a:ext cx="34"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Line 71"/>
              <p:cNvSpPr>
                <a:spLocks noChangeShapeType="1"/>
              </p:cNvSpPr>
              <p:nvPr/>
            </p:nvSpPr>
            <p:spPr bwMode="auto">
              <a:xfrm flipV="1">
                <a:off x="1795" y="2481"/>
                <a:ext cx="30"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72"/>
              <p:cNvSpPr>
                <a:spLocks noChangeShapeType="1"/>
              </p:cNvSpPr>
              <p:nvPr/>
            </p:nvSpPr>
            <p:spPr bwMode="auto">
              <a:xfrm flipV="1">
                <a:off x="1825" y="2474"/>
                <a:ext cx="28"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Line 73"/>
              <p:cNvSpPr>
                <a:spLocks noChangeShapeType="1"/>
              </p:cNvSpPr>
              <p:nvPr/>
            </p:nvSpPr>
            <p:spPr bwMode="auto">
              <a:xfrm flipV="1">
                <a:off x="1853" y="2467"/>
                <a:ext cx="24"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74"/>
              <p:cNvSpPr>
                <a:spLocks noChangeShapeType="1"/>
              </p:cNvSpPr>
              <p:nvPr/>
            </p:nvSpPr>
            <p:spPr bwMode="auto">
              <a:xfrm flipV="1">
                <a:off x="1877" y="2445"/>
                <a:ext cx="11" cy="2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Line 75"/>
              <p:cNvSpPr>
                <a:spLocks noChangeShapeType="1"/>
              </p:cNvSpPr>
              <p:nvPr/>
            </p:nvSpPr>
            <p:spPr bwMode="auto">
              <a:xfrm flipV="1">
                <a:off x="1888" y="2427"/>
                <a:ext cx="10" cy="1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76"/>
              <p:cNvSpPr>
                <a:spLocks noChangeShapeType="1"/>
              </p:cNvSpPr>
              <p:nvPr/>
            </p:nvSpPr>
            <p:spPr bwMode="auto">
              <a:xfrm flipV="1">
                <a:off x="1898" y="2412"/>
                <a:ext cx="9" cy="1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Line 77"/>
              <p:cNvSpPr>
                <a:spLocks noChangeShapeType="1"/>
              </p:cNvSpPr>
              <p:nvPr/>
            </p:nvSpPr>
            <p:spPr bwMode="auto">
              <a:xfrm flipV="1">
                <a:off x="1907" y="2398"/>
                <a:ext cx="7" cy="1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Line 78"/>
              <p:cNvSpPr>
                <a:spLocks noChangeShapeType="1"/>
              </p:cNvSpPr>
              <p:nvPr/>
            </p:nvSpPr>
            <p:spPr bwMode="auto">
              <a:xfrm flipV="1">
                <a:off x="1914" y="2387"/>
                <a:ext cx="6" cy="1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8" name="Line 79"/>
              <p:cNvSpPr>
                <a:spLocks noChangeShapeType="1"/>
              </p:cNvSpPr>
              <p:nvPr/>
            </p:nvSpPr>
            <p:spPr bwMode="auto">
              <a:xfrm flipV="1">
                <a:off x="1920" y="2378"/>
                <a:ext cx="4"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80"/>
              <p:cNvSpPr>
                <a:spLocks noChangeShapeType="1"/>
              </p:cNvSpPr>
              <p:nvPr/>
            </p:nvSpPr>
            <p:spPr bwMode="auto">
              <a:xfrm flipV="1">
                <a:off x="1924" y="2371"/>
                <a:ext cx="4"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Line 81"/>
              <p:cNvSpPr>
                <a:spLocks noChangeShapeType="1"/>
              </p:cNvSpPr>
              <p:nvPr/>
            </p:nvSpPr>
            <p:spPr bwMode="auto">
              <a:xfrm flipV="1">
                <a:off x="1928" y="2365"/>
                <a:ext cx="3"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Line 82"/>
              <p:cNvSpPr>
                <a:spLocks noChangeShapeType="1"/>
              </p:cNvSpPr>
              <p:nvPr/>
            </p:nvSpPr>
            <p:spPr bwMode="auto">
              <a:xfrm flipV="1">
                <a:off x="1931" y="2361"/>
                <a:ext cx="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2" name="Line 83"/>
              <p:cNvSpPr>
                <a:spLocks noChangeShapeType="1"/>
              </p:cNvSpPr>
              <p:nvPr/>
            </p:nvSpPr>
            <p:spPr bwMode="auto">
              <a:xfrm flipV="1">
                <a:off x="1934" y="2358"/>
                <a:ext cx="1"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3" name="Line 84"/>
              <p:cNvSpPr>
                <a:spLocks noChangeShapeType="1"/>
              </p:cNvSpPr>
              <p:nvPr/>
            </p:nvSpPr>
            <p:spPr bwMode="auto">
              <a:xfrm flipV="1">
                <a:off x="1935" y="2356"/>
                <a:ext cx="2"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4" name="Line 85"/>
              <p:cNvSpPr>
                <a:spLocks noChangeShapeType="1"/>
              </p:cNvSpPr>
              <p:nvPr/>
            </p:nvSpPr>
            <p:spPr bwMode="auto">
              <a:xfrm flipV="1">
                <a:off x="1937" y="2354"/>
                <a:ext cx="0"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5" name="Line 86"/>
              <p:cNvSpPr>
                <a:spLocks noChangeShapeType="1"/>
              </p:cNvSpPr>
              <p:nvPr/>
            </p:nvSpPr>
            <p:spPr bwMode="auto">
              <a:xfrm flipV="1">
                <a:off x="1937" y="2354"/>
                <a:ext cx="1"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6" name="Line 87"/>
              <p:cNvSpPr>
                <a:spLocks noChangeShapeType="1"/>
              </p:cNvSpPr>
              <p:nvPr/>
            </p:nvSpPr>
            <p:spPr bwMode="auto">
              <a:xfrm>
                <a:off x="1938" y="2354"/>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7" name="Line 88"/>
              <p:cNvSpPr>
                <a:spLocks noChangeShapeType="1"/>
              </p:cNvSpPr>
              <p:nvPr/>
            </p:nvSpPr>
            <p:spPr bwMode="auto">
              <a:xfrm>
                <a:off x="1938" y="2354"/>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8" name="Line 89"/>
              <p:cNvSpPr>
                <a:spLocks noChangeShapeType="1"/>
              </p:cNvSpPr>
              <p:nvPr/>
            </p:nvSpPr>
            <p:spPr bwMode="auto">
              <a:xfrm flipV="1">
                <a:off x="1938" y="2089"/>
                <a:ext cx="0" cy="26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9" name="Line 90"/>
              <p:cNvSpPr>
                <a:spLocks noChangeShapeType="1"/>
              </p:cNvSpPr>
              <p:nvPr/>
            </p:nvSpPr>
            <p:spPr bwMode="auto">
              <a:xfrm flipV="1">
                <a:off x="1938" y="2075"/>
                <a:ext cx="0" cy="1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0" name="Line 91"/>
              <p:cNvSpPr>
                <a:spLocks noChangeShapeType="1"/>
              </p:cNvSpPr>
              <p:nvPr/>
            </p:nvSpPr>
            <p:spPr bwMode="auto">
              <a:xfrm flipV="1">
                <a:off x="1938" y="2063"/>
                <a:ext cx="0" cy="1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1" name="Line 92"/>
              <p:cNvSpPr>
                <a:spLocks noChangeShapeType="1"/>
              </p:cNvSpPr>
              <p:nvPr/>
            </p:nvSpPr>
            <p:spPr bwMode="auto">
              <a:xfrm flipV="1">
                <a:off x="1938" y="2053"/>
                <a:ext cx="0" cy="1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2" name="Line 93"/>
              <p:cNvSpPr>
                <a:spLocks noChangeShapeType="1"/>
              </p:cNvSpPr>
              <p:nvPr/>
            </p:nvSpPr>
            <p:spPr bwMode="auto">
              <a:xfrm flipV="1">
                <a:off x="1938" y="2045"/>
                <a:ext cx="0"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3" name="Line 94"/>
              <p:cNvSpPr>
                <a:spLocks noChangeShapeType="1"/>
              </p:cNvSpPr>
              <p:nvPr/>
            </p:nvSpPr>
            <p:spPr bwMode="auto">
              <a:xfrm flipV="1">
                <a:off x="1938" y="2040"/>
                <a:ext cx="0"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4" name="Line 95"/>
              <p:cNvSpPr>
                <a:spLocks noChangeShapeType="1"/>
              </p:cNvSpPr>
              <p:nvPr/>
            </p:nvSpPr>
            <p:spPr bwMode="auto">
              <a:xfrm flipV="1">
                <a:off x="1938" y="2035"/>
                <a:ext cx="0"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5" name="Line 96"/>
              <p:cNvSpPr>
                <a:spLocks noChangeShapeType="1"/>
              </p:cNvSpPr>
              <p:nvPr/>
            </p:nvSpPr>
            <p:spPr bwMode="auto">
              <a:xfrm flipV="1">
                <a:off x="1938" y="2032"/>
                <a:ext cx="0"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6" name="Line 97"/>
              <p:cNvSpPr>
                <a:spLocks noChangeShapeType="1"/>
              </p:cNvSpPr>
              <p:nvPr/>
            </p:nvSpPr>
            <p:spPr bwMode="auto">
              <a:xfrm flipV="1">
                <a:off x="1938" y="2029"/>
                <a:ext cx="0"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7" name="Line 98"/>
              <p:cNvSpPr>
                <a:spLocks noChangeShapeType="1"/>
              </p:cNvSpPr>
              <p:nvPr/>
            </p:nvSpPr>
            <p:spPr bwMode="auto">
              <a:xfrm flipV="1">
                <a:off x="1938" y="2028"/>
                <a:ext cx="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8" name="Line 99"/>
              <p:cNvSpPr>
                <a:spLocks noChangeShapeType="1"/>
              </p:cNvSpPr>
              <p:nvPr/>
            </p:nvSpPr>
            <p:spPr bwMode="auto">
              <a:xfrm flipV="1">
                <a:off x="1938" y="2027"/>
                <a:ext cx="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9" name="Line 100"/>
              <p:cNvSpPr>
                <a:spLocks noChangeShapeType="1"/>
              </p:cNvSpPr>
              <p:nvPr/>
            </p:nvSpPr>
            <p:spPr bwMode="auto">
              <a:xfrm>
                <a:off x="1938" y="2027"/>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0" name="Line 101"/>
              <p:cNvSpPr>
                <a:spLocks noChangeShapeType="1"/>
              </p:cNvSpPr>
              <p:nvPr/>
            </p:nvSpPr>
            <p:spPr bwMode="auto">
              <a:xfrm flipH="1">
                <a:off x="1935" y="2027"/>
                <a:ext cx="3"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1" name="Line 102"/>
              <p:cNvSpPr>
                <a:spLocks noChangeShapeType="1"/>
              </p:cNvSpPr>
              <p:nvPr/>
            </p:nvSpPr>
            <p:spPr bwMode="auto">
              <a:xfrm flipH="1">
                <a:off x="1929" y="2036"/>
                <a:ext cx="6"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2" name="Line 103"/>
              <p:cNvSpPr>
                <a:spLocks noChangeShapeType="1"/>
              </p:cNvSpPr>
              <p:nvPr/>
            </p:nvSpPr>
            <p:spPr bwMode="auto">
              <a:xfrm flipH="1">
                <a:off x="1918" y="2045"/>
                <a:ext cx="1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3" name="Line 104"/>
              <p:cNvSpPr>
                <a:spLocks noChangeShapeType="1"/>
              </p:cNvSpPr>
              <p:nvPr/>
            </p:nvSpPr>
            <p:spPr bwMode="auto">
              <a:xfrm flipH="1">
                <a:off x="1904" y="2053"/>
                <a:ext cx="14"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4" name="Line 105"/>
              <p:cNvSpPr>
                <a:spLocks noChangeShapeType="1"/>
              </p:cNvSpPr>
              <p:nvPr/>
            </p:nvSpPr>
            <p:spPr bwMode="auto">
              <a:xfrm flipH="1">
                <a:off x="1886" y="2061"/>
                <a:ext cx="18"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5" name="Line 106"/>
              <p:cNvSpPr>
                <a:spLocks noChangeShapeType="1"/>
              </p:cNvSpPr>
              <p:nvPr/>
            </p:nvSpPr>
            <p:spPr bwMode="auto">
              <a:xfrm flipH="1">
                <a:off x="1865" y="2069"/>
                <a:ext cx="21"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6" name="Line 107"/>
              <p:cNvSpPr>
                <a:spLocks noChangeShapeType="1"/>
              </p:cNvSpPr>
              <p:nvPr/>
            </p:nvSpPr>
            <p:spPr bwMode="auto">
              <a:xfrm flipH="1">
                <a:off x="1840" y="2076"/>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7" name="Line 108"/>
              <p:cNvSpPr>
                <a:spLocks noChangeShapeType="1"/>
              </p:cNvSpPr>
              <p:nvPr/>
            </p:nvSpPr>
            <p:spPr bwMode="auto">
              <a:xfrm flipH="1">
                <a:off x="1813" y="2083"/>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8" name="Line 109"/>
              <p:cNvSpPr>
                <a:spLocks noChangeShapeType="1"/>
              </p:cNvSpPr>
              <p:nvPr/>
            </p:nvSpPr>
            <p:spPr bwMode="auto">
              <a:xfrm flipH="1">
                <a:off x="1782" y="2090"/>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9" name="Line 110"/>
              <p:cNvSpPr>
                <a:spLocks noChangeShapeType="1"/>
              </p:cNvSpPr>
              <p:nvPr/>
            </p:nvSpPr>
            <p:spPr bwMode="auto">
              <a:xfrm flipH="1">
                <a:off x="1748" y="2096"/>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0" name="Line 111"/>
              <p:cNvSpPr>
                <a:spLocks noChangeShapeType="1"/>
              </p:cNvSpPr>
              <p:nvPr/>
            </p:nvSpPr>
            <p:spPr bwMode="auto">
              <a:xfrm flipH="1">
                <a:off x="1712" y="2102"/>
                <a:ext cx="36"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1" name="Line 112"/>
              <p:cNvSpPr>
                <a:spLocks noChangeShapeType="1"/>
              </p:cNvSpPr>
              <p:nvPr/>
            </p:nvSpPr>
            <p:spPr bwMode="auto">
              <a:xfrm flipH="1">
                <a:off x="1673" y="2107"/>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2" name="Line 113"/>
              <p:cNvSpPr>
                <a:spLocks noChangeShapeType="1"/>
              </p:cNvSpPr>
              <p:nvPr/>
            </p:nvSpPr>
            <p:spPr bwMode="auto">
              <a:xfrm flipH="1">
                <a:off x="1633" y="2112"/>
                <a:ext cx="40"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3" name="Line 114"/>
              <p:cNvSpPr>
                <a:spLocks noChangeShapeType="1"/>
              </p:cNvSpPr>
              <p:nvPr/>
            </p:nvSpPr>
            <p:spPr bwMode="auto">
              <a:xfrm flipH="1">
                <a:off x="1590" y="2117"/>
                <a:ext cx="43"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4" name="Line 115"/>
              <p:cNvSpPr>
                <a:spLocks noChangeShapeType="1"/>
              </p:cNvSpPr>
              <p:nvPr/>
            </p:nvSpPr>
            <p:spPr bwMode="auto">
              <a:xfrm flipH="1">
                <a:off x="1545" y="2120"/>
                <a:ext cx="45"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5" name="Line 116"/>
              <p:cNvSpPr>
                <a:spLocks noChangeShapeType="1"/>
              </p:cNvSpPr>
              <p:nvPr/>
            </p:nvSpPr>
            <p:spPr bwMode="auto">
              <a:xfrm flipH="1">
                <a:off x="1499" y="2123"/>
                <a:ext cx="46"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6" name="Line 117"/>
              <p:cNvSpPr>
                <a:spLocks noChangeShapeType="1"/>
              </p:cNvSpPr>
              <p:nvPr/>
            </p:nvSpPr>
            <p:spPr bwMode="auto">
              <a:xfrm flipH="1">
                <a:off x="1450" y="2125"/>
                <a:ext cx="49"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7" name="Line 118"/>
              <p:cNvSpPr>
                <a:spLocks noChangeShapeType="1"/>
              </p:cNvSpPr>
              <p:nvPr/>
            </p:nvSpPr>
            <p:spPr bwMode="auto">
              <a:xfrm flipH="1">
                <a:off x="1401" y="2128"/>
                <a:ext cx="49"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8" name="Line 119"/>
              <p:cNvSpPr>
                <a:spLocks noChangeShapeType="1"/>
              </p:cNvSpPr>
              <p:nvPr/>
            </p:nvSpPr>
            <p:spPr bwMode="auto">
              <a:xfrm flipH="1">
                <a:off x="1350" y="2128"/>
                <a:ext cx="51"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9" name="Line 120"/>
              <p:cNvSpPr>
                <a:spLocks noChangeShapeType="1"/>
              </p:cNvSpPr>
              <p:nvPr/>
            </p:nvSpPr>
            <p:spPr bwMode="auto">
              <a:xfrm flipH="1" flipV="1">
                <a:off x="1300" y="1688"/>
                <a:ext cx="5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0" name="Line 121"/>
              <p:cNvSpPr>
                <a:spLocks noChangeShapeType="1"/>
              </p:cNvSpPr>
              <p:nvPr/>
            </p:nvSpPr>
            <p:spPr bwMode="auto">
              <a:xfrm flipH="1" flipV="1">
                <a:off x="1250" y="1686"/>
                <a:ext cx="50"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1" name="Line 122"/>
              <p:cNvSpPr>
                <a:spLocks noChangeShapeType="1"/>
              </p:cNvSpPr>
              <p:nvPr/>
            </p:nvSpPr>
            <p:spPr bwMode="auto">
              <a:xfrm flipH="1" flipV="1">
                <a:off x="1202" y="1685"/>
                <a:ext cx="48"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2" name="Line 123"/>
              <p:cNvSpPr>
                <a:spLocks noChangeShapeType="1"/>
              </p:cNvSpPr>
              <p:nvPr/>
            </p:nvSpPr>
            <p:spPr bwMode="auto">
              <a:xfrm flipH="1" flipV="1">
                <a:off x="1156" y="1682"/>
                <a:ext cx="46"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3" name="Line 124"/>
              <p:cNvSpPr>
                <a:spLocks noChangeShapeType="1"/>
              </p:cNvSpPr>
              <p:nvPr/>
            </p:nvSpPr>
            <p:spPr bwMode="auto">
              <a:xfrm flipH="1" flipV="1">
                <a:off x="1111" y="1679"/>
                <a:ext cx="45"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4" name="Line 125"/>
              <p:cNvSpPr>
                <a:spLocks noChangeShapeType="1"/>
              </p:cNvSpPr>
              <p:nvPr/>
            </p:nvSpPr>
            <p:spPr bwMode="auto">
              <a:xfrm flipH="1" flipV="1">
                <a:off x="1068" y="1675"/>
                <a:ext cx="4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5" name="Line 126"/>
              <p:cNvSpPr>
                <a:spLocks noChangeShapeType="1"/>
              </p:cNvSpPr>
              <p:nvPr/>
            </p:nvSpPr>
            <p:spPr bwMode="auto">
              <a:xfrm flipH="1" flipV="1">
                <a:off x="1027" y="1671"/>
                <a:ext cx="41"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6" name="Line 127"/>
              <p:cNvSpPr>
                <a:spLocks noChangeShapeType="1"/>
              </p:cNvSpPr>
              <p:nvPr/>
            </p:nvSpPr>
            <p:spPr bwMode="auto">
              <a:xfrm flipH="1" flipV="1">
                <a:off x="988" y="1667"/>
                <a:ext cx="39"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7" name="Line 128"/>
              <p:cNvSpPr>
                <a:spLocks noChangeShapeType="1"/>
              </p:cNvSpPr>
              <p:nvPr/>
            </p:nvSpPr>
            <p:spPr bwMode="auto">
              <a:xfrm flipH="1" flipV="1">
                <a:off x="952" y="1661"/>
                <a:ext cx="36"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8" name="Line 129"/>
              <p:cNvSpPr>
                <a:spLocks noChangeShapeType="1"/>
              </p:cNvSpPr>
              <p:nvPr/>
            </p:nvSpPr>
            <p:spPr bwMode="auto">
              <a:xfrm flipH="1" flipV="1">
                <a:off x="918" y="1655"/>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9" name="Line 130"/>
              <p:cNvSpPr>
                <a:spLocks noChangeShapeType="1"/>
              </p:cNvSpPr>
              <p:nvPr/>
            </p:nvSpPr>
            <p:spPr bwMode="auto">
              <a:xfrm flipH="1" flipV="1">
                <a:off x="887" y="1649"/>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0" name="Line 131"/>
              <p:cNvSpPr>
                <a:spLocks noChangeShapeType="1"/>
              </p:cNvSpPr>
              <p:nvPr/>
            </p:nvSpPr>
            <p:spPr bwMode="auto">
              <a:xfrm flipH="1" flipV="1">
                <a:off x="860" y="1642"/>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1" name="Line 132"/>
              <p:cNvSpPr>
                <a:spLocks noChangeShapeType="1"/>
              </p:cNvSpPr>
              <p:nvPr/>
            </p:nvSpPr>
            <p:spPr bwMode="auto">
              <a:xfrm flipH="1" flipV="1">
                <a:off x="835" y="1635"/>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 name="Line 133"/>
              <p:cNvSpPr>
                <a:spLocks noChangeShapeType="1"/>
              </p:cNvSpPr>
              <p:nvPr/>
            </p:nvSpPr>
            <p:spPr bwMode="auto">
              <a:xfrm flipH="1" flipV="1">
                <a:off x="814" y="1628"/>
                <a:ext cx="21"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 name="Line 134"/>
              <p:cNvSpPr>
                <a:spLocks noChangeShapeType="1"/>
              </p:cNvSpPr>
              <p:nvPr/>
            </p:nvSpPr>
            <p:spPr bwMode="auto">
              <a:xfrm flipH="1" flipV="1">
                <a:off x="796" y="1620"/>
                <a:ext cx="18"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 name="Line 135"/>
              <p:cNvSpPr>
                <a:spLocks noChangeShapeType="1"/>
              </p:cNvSpPr>
              <p:nvPr/>
            </p:nvSpPr>
            <p:spPr bwMode="auto">
              <a:xfrm flipH="1" flipV="1">
                <a:off x="782" y="1612"/>
                <a:ext cx="14"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 name="Line 136"/>
              <p:cNvSpPr>
                <a:spLocks noChangeShapeType="1"/>
              </p:cNvSpPr>
              <p:nvPr/>
            </p:nvSpPr>
            <p:spPr bwMode="auto">
              <a:xfrm flipH="1" flipV="1">
                <a:off x="771" y="1604"/>
                <a:ext cx="1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 name="Line 137"/>
              <p:cNvSpPr>
                <a:spLocks noChangeShapeType="1"/>
              </p:cNvSpPr>
              <p:nvPr/>
            </p:nvSpPr>
            <p:spPr bwMode="auto">
              <a:xfrm flipH="1" flipV="1">
                <a:off x="765" y="1595"/>
                <a:ext cx="6"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 name="Line 138"/>
              <p:cNvSpPr>
                <a:spLocks noChangeShapeType="1"/>
              </p:cNvSpPr>
              <p:nvPr/>
            </p:nvSpPr>
            <p:spPr bwMode="auto">
              <a:xfrm flipH="1" flipV="1">
                <a:off x="763" y="1587"/>
                <a:ext cx="2"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 name="Line 139"/>
              <p:cNvSpPr>
                <a:spLocks noChangeShapeType="1"/>
              </p:cNvSpPr>
              <p:nvPr/>
            </p:nvSpPr>
            <p:spPr bwMode="auto">
              <a:xfrm>
                <a:off x="763" y="1587"/>
                <a:ext cx="0" cy="26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 name="Line 140"/>
              <p:cNvSpPr>
                <a:spLocks noChangeShapeType="1"/>
              </p:cNvSpPr>
              <p:nvPr/>
            </p:nvSpPr>
            <p:spPr bwMode="auto">
              <a:xfrm>
                <a:off x="763" y="1852"/>
                <a:ext cx="0" cy="1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 name="Line 141"/>
              <p:cNvSpPr>
                <a:spLocks noChangeShapeType="1"/>
              </p:cNvSpPr>
              <p:nvPr/>
            </p:nvSpPr>
            <p:spPr bwMode="auto">
              <a:xfrm>
                <a:off x="763" y="1866"/>
                <a:ext cx="0" cy="1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 name="Line 142"/>
              <p:cNvSpPr>
                <a:spLocks noChangeShapeType="1"/>
              </p:cNvSpPr>
              <p:nvPr/>
            </p:nvSpPr>
            <p:spPr bwMode="auto">
              <a:xfrm>
                <a:off x="763" y="1878"/>
                <a:ext cx="0" cy="2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 name="Line 143"/>
              <p:cNvSpPr>
                <a:spLocks noChangeShapeType="1"/>
              </p:cNvSpPr>
              <p:nvPr/>
            </p:nvSpPr>
            <p:spPr bwMode="auto">
              <a:xfrm>
                <a:off x="763" y="1900"/>
                <a:ext cx="0"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 name="Line 144"/>
              <p:cNvSpPr>
                <a:spLocks noChangeShapeType="1"/>
              </p:cNvSpPr>
              <p:nvPr/>
            </p:nvSpPr>
            <p:spPr bwMode="auto">
              <a:xfrm>
                <a:off x="763" y="1905"/>
                <a:ext cx="0"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 name="Line 145"/>
              <p:cNvSpPr>
                <a:spLocks noChangeShapeType="1"/>
              </p:cNvSpPr>
              <p:nvPr/>
            </p:nvSpPr>
            <p:spPr bwMode="auto">
              <a:xfrm>
                <a:off x="763" y="1908"/>
                <a:ext cx="0"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 name="Line 146"/>
              <p:cNvSpPr>
                <a:spLocks noChangeShapeType="1"/>
              </p:cNvSpPr>
              <p:nvPr/>
            </p:nvSpPr>
            <p:spPr bwMode="auto">
              <a:xfrm>
                <a:off x="763" y="1913"/>
                <a:ext cx="11" cy="2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 name="Line 147"/>
              <p:cNvSpPr>
                <a:spLocks noChangeShapeType="1"/>
              </p:cNvSpPr>
              <p:nvPr/>
            </p:nvSpPr>
            <p:spPr bwMode="auto">
              <a:xfrm>
                <a:off x="774" y="1934"/>
                <a:ext cx="10" cy="1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 name="Line 148"/>
              <p:cNvSpPr>
                <a:spLocks noChangeShapeType="1"/>
              </p:cNvSpPr>
              <p:nvPr/>
            </p:nvSpPr>
            <p:spPr bwMode="auto">
              <a:xfrm>
                <a:off x="784" y="1952"/>
                <a:ext cx="8" cy="1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 name="Line 149"/>
              <p:cNvSpPr>
                <a:spLocks noChangeShapeType="1"/>
              </p:cNvSpPr>
              <p:nvPr/>
            </p:nvSpPr>
            <p:spPr bwMode="auto">
              <a:xfrm>
                <a:off x="792" y="1968"/>
                <a:ext cx="7" cy="1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 name="Line 150"/>
              <p:cNvSpPr>
                <a:spLocks noChangeShapeType="1"/>
              </p:cNvSpPr>
              <p:nvPr/>
            </p:nvSpPr>
            <p:spPr bwMode="auto">
              <a:xfrm>
                <a:off x="799" y="1981"/>
                <a:ext cx="7" cy="1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 name="Line 151"/>
              <p:cNvSpPr>
                <a:spLocks noChangeShapeType="1"/>
              </p:cNvSpPr>
              <p:nvPr/>
            </p:nvSpPr>
            <p:spPr bwMode="auto">
              <a:xfrm>
                <a:off x="806" y="1992"/>
                <a:ext cx="4"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 name="Line 152"/>
              <p:cNvSpPr>
                <a:spLocks noChangeShapeType="1"/>
              </p:cNvSpPr>
              <p:nvPr/>
            </p:nvSpPr>
            <p:spPr bwMode="auto">
              <a:xfrm>
                <a:off x="810" y="2001"/>
                <a:ext cx="4"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 name="Line 153"/>
              <p:cNvSpPr>
                <a:spLocks noChangeShapeType="1"/>
              </p:cNvSpPr>
              <p:nvPr/>
            </p:nvSpPr>
            <p:spPr bwMode="auto">
              <a:xfrm>
                <a:off x="814" y="2009"/>
                <a:ext cx="3"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 name="Line 154"/>
              <p:cNvSpPr>
                <a:spLocks noChangeShapeType="1"/>
              </p:cNvSpPr>
              <p:nvPr/>
            </p:nvSpPr>
            <p:spPr bwMode="auto">
              <a:xfrm>
                <a:off x="817" y="2015"/>
                <a:ext cx="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 name="Line 155"/>
              <p:cNvSpPr>
                <a:spLocks noChangeShapeType="1"/>
              </p:cNvSpPr>
              <p:nvPr/>
            </p:nvSpPr>
            <p:spPr bwMode="auto">
              <a:xfrm>
                <a:off x="820" y="2019"/>
                <a:ext cx="1"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 name="Line 156"/>
              <p:cNvSpPr>
                <a:spLocks noChangeShapeType="1"/>
              </p:cNvSpPr>
              <p:nvPr/>
            </p:nvSpPr>
            <p:spPr bwMode="auto">
              <a:xfrm>
                <a:off x="821" y="2022"/>
                <a:ext cx="1"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 name="Line 157"/>
              <p:cNvSpPr>
                <a:spLocks noChangeShapeType="1"/>
              </p:cNvSpPr>
              <p:nvPr/>
            </p:nvSpPr>
            <p:spPr bwMode="auto">
              <a:xfrm>
                <a:off x="822" y="2024"/>
                <a:ext cx="1"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 name="Line 158"/>
              <p:cNvSpPr>
                <a:spLocks noChangeShapeType="1"/>
              </p:cNvSpPr>
              <p:nvPr/>
            </p:nvSpPr>
            <p:spPr bwMode="auto">
              <a:xfrm>
                <a:off x="823" y="2025"/>
                <a:ext cx="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 name="Line 159"/>
              <p:cNvSpPr>
                <a:spLocks noChangeShapeType="1"/>
              </p:cNvSpPr>
              <p:nvPr/>
            </p:nvSpPr>
            <p:spPr bwMode="auto">
              <a:xfrm>
                <a:off x="823" y="2026"/>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 name="Line 160"/>
              <p:cNvSpPr>
                <a:spLocks noChangeShapeType="1"/>
              </p:cNvSpPr>
              <p:nvPr/>
            </p:nvSpPr>
            <p:spPr bwMode="auto">
              <a:xfrm>
                <a:off x="823" y="2026"/>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 name="Line 161"/>
              <p:cNvSpPr>
                <a:spLocks noChangeShapeType="1"/>
              </p:cNvSpPr>
              <p:nvPr/>
            </p:nvSpPr>
            <p:spPr bwMode="auto">
              <a:xfrm>
                <a:off x="823" y="2026"/>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Line 162"/>
              <p:cNvSpPr>
                <a:spLocks noChangeShapeType="1"/>
              </p:cNvSpPr>
              <p:nvPr/>
            </p:nvSpPr>
            <p:spPr bwMode="auto">
              <a:xfrm>
                <a:off x="848" y="2033"/>
                <a:ext cx="27"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 name="Line 163"/>
              <p:cNvSpPr>
                <a:spLocks noChangeShapeType="1"/>
              </p:cNvSpPr>
              <p:nvPr/>
            </p:nvSpPr>
            <p:spPr bwMode="auto">
              <a:xfrm>
                <a:off x="875" y="2041"/>
                <a:ext cx="30"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 name="Line 164"/>
              <p:cNvSpPr>
                <a:spLocks noChangeShapeType="1"/>
              </p:cNvSpPr>
              <p:nvPr/>
            </p:nvSpPr>
            <p:spPr bwMode="auto">
              <a:xfrm>
                <a:off x="905" y="2047"/>
                <a:ext cx="34"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 name="Line 165"/>
              <p:cNvSpPr>
                <a:spLocks noChangeShapeType="1"/>
              </p:cNvSpPr>
              <p:nvPr/>
            </p:nvSpPr>
            <p:spPr bwMode="auto">
              <a:xfrm>
                <a:off x="939" y="2054"/>
                <a:ext cx="37"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 name="Line 166"/>
              <p:cNvSpPr>
                <a:spLocks noChangeShapeType="1"/>
              </p:cNvSpPr>
              <p:nvPr/>
            </p:nvSpPr>
            <p:spPr bwMode="auto">
              <a:xfrm>
                <a:off x="976" y="2059"/>
                <a:ext cx="40"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 name="Line 167"/>
              <p:cNvSpPr>
                <a:spLocks noChangeShapeType="1"/>
              </p:cNvSpPr>
              <p:nvPr/>
            </p:nvSpPr>
            <p:spPr bwMode="auto">
              <a:xfrm>
                <a:off x="1016" y="2065"/>
                <a:ext cx="42"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 name="Line 168"/>
              <p:cNvSpPr>
                <a:spLocks noChangeShapeType="1"/>
              </p:cNvSpPr>
              <p:nvPr/>
            </p:nvSpPr>
            <p:spPr bwMode="auto">
              <a:xfrm>
                <a:off x="1058" y="2069"/>
                <a:ext cx="4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 name="Line 169"/>
              <p:cNvSpPr>
                <a:spLocks noChangeShapeType="1"/>
              </p:cNvSpPr>
              <p:nvPr/>
            </p:nvSpPr>
            <p:spPr bwMode="auto">
              <a:xfrm>
                <a:off x="1101" y="2073"/>
                <a:ext cx="47"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 name="Line 170"/>
              <p:cNvSpPr>
                <a:spLocks noChangeShapeType="1"/>
              </p:cNvSpPr>
              <p:nvPr/>
            </p:nvSpPr>
            <p:spPr bwMode="auto">
              <a:xfrm>
                <a:off x="1148" y="2077"/>
                <a:ext cx="48"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 name="Line 171"/>
              <p:cNvSpPr>
                <a:spLocks noChangeShapeType="1"/>
              </p:cNvSpPr>
              <p:nvPr/>
            </p:nvSpPr>
            <p:spPr bwMode="auto">
              <a:xfrm>
                <a:off x="1196" y="2080"/>
                <a:ext cx="50"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 name="Line 172"/>
              <p:cNvSpPr>
                <a:spLocks noChangeShapeType="1"/>
              </p:cNvSpPr>
              <p:nvPr/>
            </p:nvSpPr>
            <p:spPr bwMode="auto">
              <a:xfrm>
                <a:off x="1246" y="2082"/>
                <a:ext cx="51"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 name="Line 173"/>
              <p:cNvSpPr>
                <a:spLocks noChangeShapeType="1"/>
              </p:cNvSpPr>
              <p:nvPr/>
            </p:nvSpPr>
            <p:spPr bwMode="auto">
              <a:xfrm>
                <a:off x="1297" y="2083"/>
                <a:ext cx="53"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 name="Line 174"/>
              <p:cNvSpPr>
                <a:spLocks noChangeShapeType="1"/>
              </p:cNvSpPr>
              <p:nvPr/>
            </p:nvSpPr>
            <p:spPr bwMode="auto">
              <a:xfrm flipV="1">
                <a:off x="1350" y="2083"/>
                <a:ext cx="53"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 name="Line 175"/>
              <p:cNvSpPr>
                <a:spLocks noChangeShapeType="1"/>
              </p:cNvSpPr>
              <p:nvPr/>
            </p:nvSpPr>
            <p:spPr bwMode="auto">
              <a:xfrm flipV="1">
                <a:off x="1403" y="2082"/>
                <a:ext cx="51"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 name="Line 176"/>
              <p:cNvSpPr>
                <a:spLocks noChangeShapeType="1"/>
              </p:cNvSpPr>
              <p:nvPr/>
            </p:nvSpPr>
            <p:spPr bwMode="auto">
              <a:xfrm flipV="1">
                <a:off x="1454" y="2080"/>
                <a:ext cx="50"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 name="Line 177"/>
              <p:cNvSpPr>
                <a:spLocks noChangeShapeType="1"/>
              </p:cNvSpPr>
              <p:nvPr/>
            </p:nvSpPr>
            <p:spPr bwMode="auto">
              <a:xfrm flipV="1">
                <a:off x="1504" y="2077"/>
                <a:ext cx="48"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 name="Line 178"/>
              <p:cNvSpPr>
                <a:spLocks noChangeShapeType="1"/>
              </p:cNvSpPr>
              <p:nvPr/>
            </p:nvSpPr>
            <p:spPr bwMode="auto">
              <a:xfrm flipV="1">
                <a:off x="1552" y="2073"/>
                <a:ext cx="47"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 name="Line 179"/>
              <p:cNvSpPr>
                <a:spLocks noChangeShapeType="1"/>
              </p:cNvSpPr>
              <p:nvPr/>
            </p:nvSpPr>
            <p:spPr bwMode="auto">
              <a:xfrm flipV="1">
                <a:off x="1599" y="2069"/>
                <a:ext cx="44"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 name="Line 180"/>
              <p:cNvSpPr>
                <a:spLocks noChangeShapeType="1"/>
              </p:cNvSpPr>
              <p:nvPr/>
            </p:nvSpPr>
            <p:spPr bwMode="auto">
              <a:xfrm flipV="1">
                <a:off x="1643" y="2065"/>
                <a:ext cx="42"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 name="Line 181"/>
              <p:cNvSpPr>
                <a:spLocks noChangeShapeType="1"/>
              </p:cNvSpPr>
              <p:nvPr/>
            </p:nvSpPr>
            <p:spPr bwMode="auto">
              <a:xfrm flipV="1">
                <a:off x="1685" y="2059"/>
                <a:ext cx="39"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 name="Line 182"/>
              <p:cNvSpPr>
                <a:spLocks noChangeShapeType="1"/>
              </p:cNvSpPr>
              <p:nvPr/>
            </p:nvSpPr>
            <p:spPr bwMode="auto">
              <a:xfrm flipV="1">
                <a:off x="1724" y="2054"/>
                <a:ext cx="37"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 name="Line 183"/>
              <p:cNvSpPr>
                <a:spLocks noChangeShapeType="1"/>
              </p:cNvSpPr>
              <p:nvPr/>
            </p:nvSpPr>
            <p:spPr bwMode="auto">
              <a:xfrm flipV="1">
                <a:off x="1761" y="2047"/>
                <a:ext cx="34"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 name="Line 184"/>
              <p:cNvSpPr>
                <a:spLocks noChangeShapeType="1"/>
              </p:cNvSpPr>
              <p:nvPr/>
            </p:nvSpPr>
            <p:spPr bwMode="auto">
              <a:xfrm flipV="1">
                <a:off x="1795" y="2041"/>
                <a:ext cx="30"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 name="Line 185"/>
              <p:cNvSpPr>
                <a:spLocks noChangeShapeType="1"/>
              </p:cNvSpPr>
              <p:nvPr/>
            </p:nvSpPr>
            <p:spPr bwMode="auto">
              <a:xfrm flipV="1">
                <a:off x="1825" y="2033"/>
                <a:ext cx="28"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 name="Line 186"/>
              <p:cNvSpPr>
                <a:spLocks noChangeShapeType="1"/>
              </p:cNvSpPr>
              <p:nvPr/>
            </p:nvSpPr>
            <p:spPr bwMode="auto">
              <a:xfrm flipV="1">
                <a:off x="1853" y="2026"/>
                <a:ext cx="24"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 name="Line 187"/>
              <p:cNvSpPr>
                <a:spLocks noChangeShapeType="1"/>
              </p:cNvSpPr>
              <p:nvPr/>
            </p:nvSpPr>
            <p:spPr bwMode="auto">
              <a:xfrm flipV="1">
                <a:off x="1877" y="2005"/>
                <a:ext cx="11" cy="2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 name="Line 188"/>
              <p:cNvSpPr>
                <a:spLocks noChangeShapeType="1"/>
              </p:cNvSpPr>
              <p:nvPr/>
            </p:nvSpPr>
            <p:spPr bwMode="auto">
              <a:xfrm flipV="1">
                <a:off x="1888" y="1987"/>
                <a:ext cx="10" cy="1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 name="Line 189"/>
              <p:cNvSpPr>
                <a:spLocks noChangeShapeType="1"/>
              </p:cNvSpPr>
              <p:nvPr/>
            </p:nvSpPr>
            <p:spPr bwMode="auto">
              <a:xfrm flipV="1">
                <a:off x="1898" y="1971"/>
                <a:ext cx="9" cy="1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 name="Line 190"/>
              <p:cNvSpPr>
                <a:spLocks noChangeShapeType="1"/>
              </p:cNvSpPr>
              <p:nvPr/>
            </p:nvSpPr>
            <p:spPr bwMode="auto">
              <a:xfrm flipV="1">
                <a:off x="1907" y="1957"/>
                <a:ext cx="7" cy="1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 name="Line 191"/>
              <p:cNvSpPr>
                <a:spLocks noChangeShapeType="1"/>
              </p:cNvSpPr>
              <p:nvPr/>
            </p:nvSpPr>
            <p:spPr bwMode="auto">
              <a:xfrm flipV="1">
                <a:off x="1914" y="1946"/>
                <a:ext cx="6" cy="1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 name="Line 192"/>
              <p:cNvSpPr>
                <a:spLocks noChangeShapeType="1"/>
              </p:cNvSpPr>
              <p:nvPr/>
            </p:nvSpPr>
            <p:spPr bwMode="auto">
              <a:xfrm flipV="1">
                <a:off x="1920" y="1937"/>
                <a:ext cx="4"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 name="Line 193"/>
              <p:cNvSpPr>
                <a:spLocks noChangeShapeType="1"/>
              </p:cNvSpPr>
              <p:nvPr/>
            </p:nvSpPr>
            <p:spPr bwMode="auto">
              <a:xfrm flipV="1">
                <a:off x="1924" y="1930"/>
                <a:ext cx="4"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 name="Line 194"/>
              <p:cNvSpPr>
                <a:spLocks noChangeShapeType="1"/>
              </p:cNvSpPr>
              <p:nvPr/>
            </p:nvSpPr>
            <p:spPr bwMode="auto">
              <a:xfrm flipV="1">
                <a:off x="1928" y="1924"/>
                <a:ext cx="3"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 name="Line 195"/>
              <p:cNvSpPr>
                <a:spLocks noChangeShapeType="1"/>
              </p:cNvSpPr>
              <p:nvPr/>
            </p:nvSpPr>
            <p:spPr bwMode="auto">
              <a:xfrm flipV="1">
                <a:off x="1931" y="1920"/>
                <a:ext cx="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 name="Line 196"/>
              <p:cNvSpPr>
                <a:spLocks noChangeShapeType="1"/>
              </p:cNvSpPr>
              <p:nvPr/>
            </p:nvSpPr>
            <p:spPr bwMode="auto">
              <a:xfrm flipV="1">
                <a:off x="1934" y="1917"/>
                <a:ext cx="1"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 name="Line 197"/>
              <p:cNvSpPr>
                <a:spLocks noChangeShapeType="1"/>
              </p:cNvSpPr>
              <p:nvPr/>
            </p:nvSpPr>
            <p:spPr bwMode="auto">
              <a:xfrm flipV="1">
                <a:off x="1935" y="1915"/>
                <a:ext cx="2"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 name="Line 198"/>
              <p:cNvSpPr>
                <a:spLocks noChangeShapeType="1"/>
              </p:cNvSpPr>
              <p:nvPr/>
            </p:nvSpPr>
            <p:spPr bwMode="auto">
              <a:xfrm flipV="1">
                <a:off x="1937" y="1914"/>
                <a:ext cx="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 name="Line 199"/>
              <p:cNvSpPr>
                <a:spLocks noChangeShapeType="1"/>
              </p:cNvSpPr>
              <p:nvPr/>
            </p:nvSpPr>
            <p:spPr bwMode="auto">
              <a:xfrm flipV="1">
                <a:off x="1937" y="1913"/>
                <a:ext cx="1"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 name="Line 200"/>
              <p:cNvSpPr>
                <a:spLocks noChangeShapeType="1"/>
              </p:cNvSpPr>
              <p:nvPr/>
            </p:nvSpPr>
            <p:spPr bwMode="auto">
              <a:xfrm flipV="1">
                <a:off x="1938" y="1913"/>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 name="Line 201"/>
              <p:cNvSpPr>
                <a:spLocks noChangeShapeType="1"/>
              </p:cNvSpPr>
              <p:nvPr/>
            </p:nvSpPr>
            <p:spPr bwMode="auto">
              <a:xfrm>
                <a:off x="1938" y="1913"/>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 name="Line 202"/>
              <p:cNvSpPr>
                <a:spLocks noChangeShapeType="1"/>
              </p:cNvSpPr>
              <p:nvPr/>
            </p:nvSpPr>
            <p:spPr bwMode="auto">
              <a:xfrm flipV="1">
                <a:off x="1938" y="1647"/>
                <a:ext cx="0" cy="26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 name="Line 203"/>
              <p:cNvSpPr>
                <a:spLocks noChangeShapeType="1"/>
              </p:cNvSpPr>
              <p:nvPr/>
            </p:nvSpPr>
            <p:spPr bwMode="auto">
              <a:xfrm flipV="1">
                <a:off x="1938" y="1633"/>
                <a:ext cx="0" cy="1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 name="Line 204"/>
              <p:cNvSpPr>
                <a:spLocks noChangeShapeType="1"/>
              </p:cNvSpPr>
              <p:nvPr/>
            </p:nvSpPr>
            <p:spPr bwMode="auto">
              <a:xfrm flipV="1">
                <a:off x="1938" y="1622"/>
                <a:ext cx="0" cy="1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9" name="Group 406"/>
            <p:cNvGrpSpPr>
              <a:grpSpLocks/>
            </p:cNvGrpSpPr>
            <p:nvPr/>
          </p:nvGrpSpPr>
          <p:grpSpPr bwMode="auto">
            <a:xfrm>
              <a:off x="763" y="877"/>
              <a:ext cx="1175" cy="811"/>
              <a:chOff x="763" y="877"/>
              <a:chExt cx="1175" cy="811"/>
            </a:xfrm>
          </p:grpSpPr>
          <p:sp>
            <p:nvSpPr>
              <p:cNvPr id="184" name="Line 206"/>
              <p:cNvSpPr>
                <a:spLocks noChangeShapeType="1"/>
              </p:cNvSpPr>
              <p:nvPr/>
            </p:nvSpPr>
            <p:spPr bwMode="auto">
              <a:xfrm flipV="1">
                <a:off x="1938" y="1612"/>
                <a:ext cx="0" cy="1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207"/>
              <p:cNvSpPr>
                <a:spLocks noChangeShapeType="1"/>
              </p:cNvSpPr>
              <p:nvPr/>
            </p:nvSpPr>
            <p:spPr bwMode="auto">
              <a:xfrm flipV="1">
                <a:off x="1938" y="1605"/>
                <a:ext cx="0"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208"/>
              <p:cNvSpPr>
                <a:spLocks noChangeShapeType="1"/>
              </p:cNvSpPr>
              <p:nvPr/>
            </p:nvSpPr>
            <p:spPr bwMode="auto">
              <a:xfrm flipV="1">
                <a:off x="1938" y="1598"/>
                <a:ext cx="0"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209"/>
              <p:cNvSpPr>
                <a:spLocks noChangeShapeType="1"/>
              </p:cNvSpPr>
              <p:nvPr/>
            </p:nvSpPr>
            <p:spPr bwMode="auto">
              <a:xfrm flipV="1">
                <a:off x="1938" y="1594"/>
                <a:ext cx="0"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210"/>
              <p:cNvSpPr>
                <a:spLocks noChangeShapeType="1"/>
              </p:cNvSpPr>
              <p:nvPr/>
            </p:nvSpPr>
            <p:spPr bwMode="auto">
              <a:xfrm flipV="1">
                <a:off x="1938" y="1591"/>
                <a:ext cx="0"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211"/>
              <p:cNvSpPr>
                <a:spLocks noChangeShapeType="1"/>
              </p:cNvSpPr>
              <p:nvPr/>
            </p:nvSpPr>
            <p:spPr bwMode="auto">
              <a:xfrm flipV="1">
                <a:off x="1938" y="1587"/>
                <a:ext cx="0"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212"/>
              <p:cNvSpPr>
                <a:spLocks noChangeShapeType="1"/>
              </p:cNvSpPr>
              <p:nvPr/>
            </p:nvSpPr>
            <p:spPr bwMode="auto">
              <a:xfrm flipV="1">
                <a:off x="1938" y="1587"/>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213"/>
              <p:cNvSpPr>
                <a:spLocks noChangeShapeType="1"/>
              </p:cNvSpPr>
              <p:nvPr/>
            </p:nvSpPr>
            <p:spPr bwMode="auto">
              <a:xfrm>
                <a:off x="1938" y="1587"/>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214"/>
              <p:cNvSpPr>
                <a:spLocks noChangeShapeType="1"/>
              </p:cNvSpPr>
              <p:nvPr/>
            </p:nvSpPr>
            <p:spPr bwMode="auto">
              <a:xfrm>
                <a:off x="1938" y="1587"/>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215"/>
              <p:cNvSpPr>
                <a:spLocks noChangeShapeType="1"/>
              </p:cNvSpPr>
              <p:nvPr/>
            </p:nvSpPr>
            <p:spPr bwMode="auto">
              <a:xfrm flipH="1">
                <a:off x="1935" y="1587"/>
                <a:ext cx="3"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216"/>
              <p:cNvSpPr>
                <a:spLocks noChangeShapeType="1"/>
              </p:cNvSpPr>
              <p:nvPr/>
            </p:nvSpPr>
            <p:spPr bwMode="auto">
              <a:xfrm flipH="1">
                <a:off x="1929" y="1595"/>
                <a:ext cx="6"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217"/>
              <p:cNvSpPr>
                <a:spLocks noChangeShapeType="1"/>
              </p:cNvSpPr>
              <p:nvPr/>
            </p:nvSpPr>
            <p:spPr bwMode="auto">
              <a:xfrm flipH="1">
                <a:off x="1918" y="1604"/>
                <a:ext cx="1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218"/>
              <p:cNvSpPr>
                <a:spLocks noChangeShapeType="1"/>
              </p:cNvSpPr>
              <p:nvPr/>
            </p:nvSpPr>
            <p:spPr bwMode="auto">
              <a:xfrm flipH="1">
                <a:off x="1904" y="1612"/>
                <a:ext cx="14"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219"/>
              <p:cNvSpPr>
                <a:spLocks noChangeShapeType="1"/>
              </p:cNvSpPr>
              <p:nvPr/>
            </p:nvSpPr>
            <p:spPr bwMode="auto">
              <a:xfrm flipH="1">
                <a:off x="1886" y="1620"/>
                <a:ext cx="18"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220"/>
              <p:cNvSpPr>
                <a:spLocks noChangeShapeType="1"/>
              </p:cNvSpPr>
              <p:nvPr/>
            </p:nvSpPr>
            <p:spPr bwMode="auto">
              <a:xfrm flipH="1">
                <a:off x="1865" y="1628"/>
                <a:ext cx="21"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221"/>
              <p:cNvSpPr>
                <a:spLocks noChangeShapeType="1"/>
              </p:cNvSpPr>
              <p:nvPr/>
            </p:nvSpPr>
            <p:spPr bwMode="auto">
              <a:xfrm flipH="1">
                <a:off x="1840" y="1635"/>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222"/>
              <p:cNvSpPr>
                <a:spLocks noChangeShapeType="1"/>
              </p:cNvSpPr>
              <p:nvPr/>
            </p:nvSpPr>
            <p:spPr bwMode="auto">
              <a:xfrm flipH="1">
                <a:off x="1813" y="1642"/>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223"/>
              <p:cNvSpPr>
                <a:spLocks noChangeShapeType="1"/>
              </p:cNvSpPr>
              <p:nvPr/>
            </p:nvSpPr>
            <p:spPr bwMode="auto">
              <a:xfrm flipH="1">
                <a:off x="1782" y="1649"/>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224"/>
              <p:cNvSpPr>
                <a:spLocks noChangeShapeType="1"/>
              </p:cNvSpPr>
              <p:nvPr/>
            </p:nvSpPr>
            <p:spPr bwMode="auto">
              <a:xfrm flipH="1">
                <a:off x="1748" y="1655"/>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225"/>
              <p:cNvSpPr>
                <a:spLocks noChangeShapeType="1"/>
              </p:cNvSpPr>
              <p:nvPr/>
            </p:nvSpPr>
            <p:spPr bwMode="auto">
              <a:xfrm flipH="1">
                <a:off x="1712" y="1661"/>
                <a:ext cx="36"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226"/>
              <p:cNvSpPr>
                <a:spLocks noChangeShapeType="1"/>
              </p:cNvSpPr>
              <p:nvPr/>
            </p:nvSpPr>
            <p:spPr bwMode="auto">
              <a:xfrm flipH="1">
                <a:off x="1673" y="1667"/>
                <a:ext cx="39"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227"/>
              <p:cNvSpPr>
                <a:spLocks noChangeShapeType="1"/>
              </p:cNvSpPr>
              <p:nvPr/>
            </p:nvSpPr>
            <p:spPr bwMode="auto">
              <a:xfrm flipH="1">
                <a:off x="1633" y="1671"/>
                <a:ext cx="40"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228"/>
              <p:cNvSpPr>
                <a:spLocks noChangeShapeType="1"/>
              </p:cNvSpPr>
              <p:nvPr/>
            </p:nvSpPr>
            <p:spPr bwMode="auto">
              <a:xfrm flipH="1">
                <a:off x="1590" y="1675"/>
                <a:ext cx="4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229"/>
              <p:cNvSpPr>
                <a:spLocks noChangeShapeType="1"/>
              </p:cNvSpPr>
              <p:nvPr/>
            </p:nvSpPr>
            <p:spPr bwMode="auto">
              <a:xfrm flipH="1">
                <a:off x="1545" y="1679"/>
                <a:ext cx="45"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230"/>
              <p:cNvSpPr>
                <a:spLocks noChangeShapeType="1"/>
              </p:cNvSpPr>
              <p:nvPr/>
            </p:nvSpPr>
            <p:spPr bwMode="auto">
              <a:xfrm flipH="1">
                <a:off x="1499" y="1682"/>
                <a:ext cx="46"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231"/>
              <p:cNvSpPr>
                <a:spLocks noChangeShapeType="1"/>
              </p:cNvSpPr>
              <p:nvPr/>
            </p:nvSpPr>
            <p:spPr bwMode="auto">
              <a:xfrm flipH="1">
                <a:off x="1450" y="1685"/>
                <a:ext cx="49"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232"/>
              <p:cNvSpPr>
                <a:spLocks noChangeShapeType="1"/>
              </p:cNvSpPr>
              <p:nvPr/>
            </p:nvSpPr>
            <p:spPr bwMode="auto">
              <a:xfrm flipH="1">
                <a:off x="1401" y="1686"/>
                <a:ext cx="49"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233"/>
              <p:cNvSpPr>
                <a:spLocks noChangeShapeType="1"/>
              </p:cNvSpPr>
              <p:nvPr/>
            </p:nvSpPr>
            <p:spPr bwMode="auto">
              <a:xfrm flipH="1">
                <a:off x="1350" y="1688"/>
                <a:ext cx="51"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234"/>
              <p:cNvSpPr>
                <a:spLocks noChangeShapeType="1"/>
              </p:cNvSpPr>
              <p:nvPr/>
            </p:nvSpPr>
            <p:spPr bwMode="auto">
              <a:xfrm flipH="1" flipV="1">
                <a:off x="1300" y="1201"/>
                <a:ext cx="5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235"/>
              <p:cNvSpPr>
                <a:spLocks noChangeShapeType="1"/>
              </p:cNvSpPr>
              <p:nvPr/>
            </p:nvSpPr>
            <p:spPr bwMode="auto">
              <a:xfrm flipH="1" flipV="1">
                <a:off x="1250" y="1200"/>
                <a:ext cx="5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236"/>
              <p:cNvSpPr>
                <a:spLocks noChangeShapeType="1"/>
              </p:cNvSpPr>
              <p:nvPr/>
            </p:nvSpPr>
            <p:spPr bwMode="auto">
              <a:xfrm flipH="1" flipV="1">
                <a:off x="1202" y="1198"/>
                <a:ext cx="48"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237"/>
              <p:cNvSpPr>
                <a:spLocks noChangeShapeType="1"/>
              </p:cNvSpPr>
              <p:nvPr/>
            </p:nvSpPr>
            <p:spPr bwMode="auto">
              <a:xfrm flipH="1" flipV="1">
                <a:off x="1156" y="1196"/>
                <a:ext cx="46"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238"/>
              <p:cNvSpPr>
                <a:spLocks noChangeShapeType="1"/>
              </p:cNvSpPr>
              <p:nvPr/>
            </p:nvSpPr>
            <p:spPr bwMode="auto">
              <a:xfrm flipH="1" flipV="1">
                <a:off x="1111" y="1193"/>
                <a:ext cx="45"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239"/>
              <p:cNvSpPr>
                <a:spLocks noChangeShapeType="1"/>
              </p:cNvSpPr>
              <p:nvPr/>
            </p:nvSpPr>
            <p:spPr bwMode="auto">
              <a:xfrm flipH="1" flipV="1">
                <a:off x="1068" y="1189"/>
                <a:ext cx="4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240"/>
              <p:cNvSpPr>
                <a:spLocks noChangeShapeType="1"/>
              </p:cNvSpPr>
              <p:nvPr/>
            </p:nvSpPr>
            <p:spPr bwMode="auto">
              <a:xfrm flipH="1" flipV="1">
                <a:off x="1027" y="1185"/>
                <a:ext cx="41"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241"/>
              <p:cNvSpPr>
                <a:spLocks noChangeShapeType="1"/>
              </p:cNvSpPr>
              <p:nvPr/>
            </p:nvSpPr>
            <p:spPr bwMode="auto">
              <a:xfrm flipH="1" flipV="1">
                <a:off x="988" y="1180"/>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242"/>
              <p:cNvSpPr>
                <a:spLocks noChangeShapeType="1"/>
              </p:cNvSpPr>
              <p:nvPr/>
            </p:nvSpPr>
            <p:spPr bwMode="auto">
              <a:xfrm flipH="1" flipV="1">
                <a:off x="952" y="1174"/>
                <a:ext cx="36"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243"/>
              <p:cNvSpPr>
                <a:spLocks noChangeShapeType="1"/>
              </p:cNvSpPr>
              <p:nvPr/>
            </p:nvSpPr>
            <p:spPr bwMode="auto">
              <a:xfrm flipH="1" flipV="1">
                <a:off x="918" y="1168"/>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244"/>
              <p:cNvSpPr>
                <a:spLocks noChangeShapeType="1"/>
              </p:cNvSpPr>
              <p:nvPr/>
            </p:nvSpPr>
            <p:spPr bwMode="auto">
              <a:xfrm flipH="1" flipV="1">
                <a:off x="887" y="1162"/>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245"/>
              <p:cNvSpPr>
                <a:spLocks noChangeShapeType="1"/>
              </p:cNvSpPr>
              <p:nvPr/>
            </p:nvSpPr>
            <p:spPr bwMode="auto">
              <a:xfrm flipH="1" flipV="1">
                <a:off x="860" y="1155"/>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246"/>
              <p:cNvSpPr>
                <a:spLocks noChangeShapeType="1"/>
              </p:cNvSpPr>
              <p:nvPr/>
            </p:nvSpPr>
            <p:spPr bwMode="auto">
              <a:xfrm flipH="1" flipV="1">
                <a:off x="835" y="1148"/>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247"/>
              <p:cNvSpPr>
                <a:spLocks noChangeShapeType="1"/>
              </p:cNvSpPr>
              <p:nvPr/>
            </p:nvSpPr>
            <p:spPr bwMode="auto">
              <a:xfrm flipH="1" flipV="1">
                <a:off x="814" y="1141"/>
                <a:ext cx="21"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248"/>
              <p:cNvSpPr>
                <a:spLocks noChangeShapeType="1"/>
              </p:cNvSpPr>
              <p:nvPr/>
            </p:nvSpPr>
            <p:spPr bwMode="auto">
              <a:xfrm flipH="1" flipV="1">
                <a:off x="796" y="1133"/>
                <a:ext cx="18"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249"/>
              <p:cNvSpPr>
                <a:spLocks noChangeShapeType="1"/>
              </p:cNvSpPr>
              <p:nvPr/>
            </p:nvSpPr>
            <p:spPr bwMode="auto">
              <a:xfrm flipH="1" flipV="1">
                <a:off x="782" y="1124"/>
                <a:ext cx="14"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250"/>
              <p:cNvSpPr>
                <a:spLocks noChangeShapeType="1"/>
              </p:cNvSpPr>
              <p:nvPr/>
            </p:nvSpPr>
            <p:spPr bwMode="auto">
              <a:xfrm flipH="1" flipV="1">
                <a:off x="771" y="1116"/>
                <a:ext cx="1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251"/>
              <p:cNvSpPr>
                <a:spLocks noChangeShapeType="1"/>
              </p:cNvSpPr>
              <p:nvPr/>
            </p:nvSpPr>
            <p:spPr bwMode="auto">
              <a:xfrm flipH="1" flipV="1">
                <a:off x="765" y="1107"/>
                <a:ext cx="6"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252"/>
              <p:cNvSpPr>
                <a:spLocks noChangeShapeType="1"/>
              </p:cNvSpPr>
              <p:nvPr/>
            </p:nvSpPr>
            <p:spPr bwMode="auto">
              <a:xfrm flipH="1" flipV="1">
                <a:off x="763" y="1098"/>
                <a:ext cx="2"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253"/>
              <p:cNvSpPr>
                <a:spLocks noChangeShapeType="1"/>
              </p:cNvSpPr>
              <p:nvPr/>
            </p:nvSpPr>
            <p:spPr bwMode="auto">
              <a:xfrm>
                <a:off x="763" y="1098"/>
                <a:ext cx="0" cy="20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254"/>
              <p:cNvSpPr>
                <a:spLocks noChangeShapeType="1"/>
              </p:cNvSpPr>
              <p:nvPr/>
            </p:nvSpPr>
            <p:spPr bwMode="auto">
              <a:xfrm>
                <a:off x="763" y="1299"/>
                <a:ext cx="0" cy="2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255"/>
              <p:cNvSpPr>
                <a:spLocks noChangeShapeType="1"/>
              </p:cNvSpPr>
              <p:nvPr/>
            </p:nvSpPr>
            <p:spPr bwMode="auto">
              <a:xfrm>
                <a:off x="763" y="1328"/>
                <a:ext cx="0" cy="2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256"/>
              <p:cNvSpPr>
                <a:spLocks noChangeShapeType="1"/>
              </p:cNvSpPr>
              <p:nvPr/>
            </p:nvSpPr>
            <p:spPr bwMode="auto">
              <a:xfrm>
                <a:off x="763" y="1354"/>
                <a:ext cx="0" cy="2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257"/>
              <p:cNvSpPr>
                <a:spLocks noChangeShapeType="1"/>
              </p:cNvSpPr>
              <p:nvPr/>
            </p:nvSpPr>
            <p:spPr bwMode="auto">
              <a:xfrm>
                <a:off x="763" y="1376"/>
                <a:ext cx="0" cy="1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258"/>
              <p:cNvSpPr>
                <a:spLocks noChangeShapeType="1"/>
              </p:cNvSpPr>
              <p:nvPr/>
            </p:nvSpPr>
            <p:spPr bwMode="auto">
              <a:xfrm>
                <a:off x="763" y="1394"/>
                <a:ext cx="0" cy="1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259"/>
              <p:cNvSpPr>
                <a:spLocks noChangeShapeType="1"/>
              </p:cNvSpPr>
              <p:nvPr/>
            </p:nvSpPr>
            <p:spPr bwMode="auto">
              <a:xfrm>
                <a:off x="763" y="1411"/>
                <a:ext cx="0" cy="1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260"/>
              <p:cNvSpPr>
                <a:spLocks noChangeShapeType="1"/>
              </p:cNvSpPr>
              <p:nvPr/>
            </p:nvSpPr>
            <p:spPr bwMode="auto">
              <a:xfrm>
                <a:off x="763" y="1425"/>
                <a:ext cx="0" cy="4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261"/>
              <p:cNvSpPr>
                <a:spLocks noChangeShapeType="1"/>
              </p:cNvSpPr>
              <p:nvPr/>
            </p:nvSpPr>
            <p:spPr bwMode="auto">
              <a:xfrm>
                <a:off x="763" y="1472"/>
                <a:ext cx="11" cy="2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262"/>
              <p:cNvSpPr>
                <a:spLocks noChangeShapeType="1"/>
              </p:cNvSpPr>
              <p:nvPr/>
            </p:nvSpPr>
            <p:spPr bwMode="auto">
              <a:xfrm>
                <a:off x="774" y="1493"/>
                <a:ext cx="10" cy="1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263"/>
              <p:cNvSpPr>
                <a:spLocks noChangeShapeType="1"/>
              </p:cNvSpPr>
              <p:nvPr/>
            </p:nvSpPr>
            <p:spPr bwMode="auto">
              <a:xfrm>
                <a:off x="784" y="1511"/>
                <a:ext cx="8" cy="1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264"/>
              <p:cNvSpPr>
                <a:spLocks noChangeShapeType="1"/>
              </p:cNvSpPr>
              <p:nvPr/>
            </p:nvSpPr>
            <p:spPr bwMode="auto">
              <a:xfrm>
                <a:off x="792" y="1527"/>
                <a:ext cx="7" cy="1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265"/>
              <p:cNvSpPr>
                <a:spLocks noChangeShapeType="1"/>
              </p:cNvSpPr>
              <p:nvPr/>
            </p:nvSpPr>
            <p:spPr bwMode="auto">
              <a:xfrm>
                <a:off x="799" y="1540"/>
                <a:ext cx="7" cy="1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266"/>
              <p:cNvSpPr>
                <a:spLocks noChangeShapeType="1"/>
              </p:cNvSpPr>
              <p:nvPr/>
            </p:nvSpPr>
            <p:spPr bwMode="auto">
              <a:xfrm>
                <a:off x="806" y="1551"/>
                <a:ext cx="4"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267"/>
              <p:cNvSpPr>
                <a:spLocks noChangeShapeType="1"/>
              </p:cNvSpPr>
              <p:nvPr/>
            </p:nvSpPr>
            <p:spPr bwMode="auto">
              <a:xfrm>
                <a:off x="810" y="1560"/>
                <a:ext cx="4"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268"/>
              <p:cNvSpPr>
                <a:spLocks noChangeShapeType="1"/>
              </p:cNvSpPr>
              <p:nvPr/>
            </p:nvSpPr>
            <p:spPr bwMode="auto">
              <a:xfrm>
                <a:off x="814" y="1567"/>
                <a:ext cx="3"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269"/>
              <p:cNvSpPr>
                <a:spLocks noChangeShapeType="1"/>
              </p:cNvSpPr>
              <p:nvPr/>
            </p:nvSpPr>
            <p:spPr bwMode="auto">
              <a:xfrm>
                <a:off x="817" y="1573"/>
                <a:ext cx="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270"/>
              <p:cNvSpPr>
                <a:spLocks noChangeShapeType="1"/>
              </p:cNvSpPr>
              <p:nvPr/>
            </p:nvSpPr>
            <p:spPr bwMode="auto">
              <a:xfrm>
                <a:off x="820" y="1577"/>
                <a:ext cx="1"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271"/>
              <p:cNvSpPr>
                <a:spLocks noChangeShapeType="1"/>
              </p:cNvSpPr>
              <p:nvPr/>
            </p:nvSpPr>
            <p:spPr bwMode="auto">
              <a:xfrm>
                <a:off x="821" y="1581"/>
                <a:ext cx="1"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272"/>
              <p:cNvSpPr>
                <a:spLocks noChangeShapeType="1"/>
              </p:cNvSpPr>
              <p:nvPr/>
            </p:nvSpPr>
            <p:spPr bwMode="auto">
              <a:xfrm>
                <a:off x="822" y="1583"/>
                <a:ext cx="1"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273"/>
              <p:cNvSpPr>
                <a:spLocks noChangeShapeType="1"/>
              </p:cNvSpPr>
              <p:nvPr/>
            </p:nvSpPr>
            <p:spPr bwMode="auto">
              <a:xfrm>
                <a:off x="823" y="1584"/>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274"/>
              <p:cNvSpPr>
                <a:spLocks noChangeShapeType="1"/>
              </p:cNvSpPr>
              <p:nvPr/>
            </p:nvSpPr>
            <p:spPr bwMode="auto">
              <a:xfrm>
                <a:off x="823" y="1584"/>
                <a:ext cx="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275"/>
              <p:cNvSpPr>
                <a:spLocks noChangeShapeType="1"/>
              </p:cNvSpPr>
              <p:nvPr/>
            </p:nvSpPr>
            <p:spPr bwMode="auto">
              <a:xfrm>
                <a:off x="823" y="1585"/>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276"/>
              <p:cNvSpPr>
                <a:spLocks noChangeShapeType="1"/>
              </p:cNvSpPr>
              <p:nvPr/>
            </p:nvSpPr>
            <p:spPr bwMode="auto">
              <a:xfrm>
                <a:off x="823" y="1585"/>
                <a:ext cx="25"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277"/>
              <p:cNvSpPr>
                <a:spLocks noChangeShapeType="1"/>
              </p:cNvSpPr>
              <p:nvPr/>
            </p:nvSpPr>
            <p:spPr bwMode="auto">
              <a:xfrm>
                <a:off x="848" y="1593"/>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278"/>
              <p:cNvSpPr>
                <a:spLocks noChangeShapeType="1"/>
              </p:cNvSpPr>
              <p:nvPr/>
            </p:nvSpPr>
            <p:spPr bwMode="auto">
              <a:xfrm>
                <a:off x="875" y="1600"/>
                <a:ext cx="30"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279"/>
              <p:cNvSpPr>
                <a:spLocks noChangeShapeType="1"/>
              </p:cNvSpPr>
              <p:nvPr/>
            </p:nvSpPr>
            <p:spPr bwMode="auto">
              <a:xfrm>
                <a:off x="905" y="1607"/>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280"/>
              <p:cNvSpPr>
                <a:spLocks noChangeShapeType="1"/>
              </p:cNvSpPr>
              <p:nvPr/>
            </p:nvSpPr>
            <p:spPr bwMode="auto">
              <a:xfrm>
                <a:off x="939" y="1613"/>
                <a:ext cx="37"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281"/>
              <p:cNvSpPr>
                <a:spLocks noChangeShapeType="1"/>
              </p:cNvSpPr>
              <p:nvPr/>
            </p:nvSpPr>
            <p:spPr bwMode="auto">
              <a:xfrm>
                <a:off x="976" y="1619"/>
                <a:ext cx="40"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282"/>
              <p:cNvSpPr>
                <a:spLocks noChangeShapeType="1"/>
              </p:cNvSpPr>
              <p:nvPr/>
            </p:nvSpPr>
            <p:spPr bwMode="auto">
              <a:xfrm>
                <a:off x="1016" y="1624"/>
                <a:ext cx="42"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283"/>
              <p:cNvSpPr>
                <a:spLocks noChangeShapeType="1"/>
              </p:cNvSpPr>
              <p:nvPr/>
            </p:nvSpPr>
            <p:spPr bwMode="auto">
              <a:xfrm>
                <a:off x="1058" y="1629"/>
                <a:ext cx="4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284"/>
              <p:cNvSpPr>
                <a:spLocks noChangeShapeType="1"/>
              </p:cNvSpPr>
              <p:nvPr/>
            </p:nvSpPr>
            <p:spPr bwMode="auto">
              <a:xfrm>
                <a:off x="1101" y="1633"/>
                <a:ext cx="47"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285"/>
              <p:cNvSpPr>
                <a:spLocks noChangeShapeType="1"/>
              </p:cNvSpPr>
              <p:nvPr/>
            </p:nvSpPr>
            <p:spPr bwMode="auto">
              <a:xfrm>
                <a:off x="1148" y="1636"/>
                <a:ext cx="48"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286"/>
              <p:cNvSpPr>
                <a:spLocks noChangeShapeType="1"/>
              </p:cNvSpPr>
              <p:nvPr/>
            </p:nvSpPr>
            <p:spPr bwMode="auto">
              <a:xfrm>
                <a:off x="1196" y="1639"/>
                <a:ext cx="50"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287"/>
              <p:cNvSpPr>
                <a:spLocks noChangeShapeType="1"/>
              </p:cNvSpPr>
              <p:nvPr/>
            </p:nvSpPr>
            <p:spPr bwMode="auto">
              <a:xfrm>
                <a:off x="1246" y="1641"/>
                <a:ext cx="51"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288"/>
              <p:cNvSpPr>
                <a:spLocks noChangeShapeType="1"/>
              </p:cNvSpPr>
              <p:nvPr/>
            </p:nvSpPr>
            <p:spPr bwMode="auto">
              <a:xfrm>
                <a:off x="1297" y="1642"/>
                <a:ext cx="53"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289"/>
              <p:cNvSpPr>
                <a:spLocks noChangeShapeType="1"/>
              </p:cNvSpPr>
              <p:nvPr/>
            </p:nvSpPr>
            <p:spPr bwMode="auto">
              <a:xfrm>
                <a:off x="1350" y="1642"/>
                <a:ext cx="53"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290"/>
              <p:cNvSpPr>
                <a:spLocks noChangeShapeType="1"/>
              </p:cNvSpPr>
              <p:nvPr/>
            </p:nvSpPr>
            <p:spPr bwMode="auto">
              <a:xfrm flipV="1">
                <a:off x="1403" y="1641"/>
                <a:ext cx="51"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291"/>
              <p:cNvSpPr>
                <a:spLocks noChangeShapeType="1"/>
              </p:cNvSpPr>
              <p:nvPr/>
            </p:nvSpPr>
            <p:spPr bwMode="auto">
              <a:xfrm flipV="1">
                <a:off x="1454" y="1639"/>
                <a:ext cx="50"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292"/>
              <p:cNvSpPr>
                <a:spLocks noChangeShapeType="1"/>
              </p:cNvSpPr>
              <p:nvPr/>
            </p:nvSpPr>
            <p:spPr bwMode="auto">
              <a:xfrm flipV="1">
                <a:off x="1504" y="1636"/>
                <a:ext cx="48"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293"/>
              <p:cNvSpPr>
                <a:spLocks noChangeShapeType="1"/>
              </p:cNvSpPr>
              <p:nvPr/>
            </p:nvSpPr>
            <p:spPr bwMode="auto">
              <a:xfrm flipV="1">
                <a:off x="1552" y="1633"/>
                <a:ext cx="47"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294"/>
              <p:cNvSpPr>
                <a:spLocks noChangeShapeType="1"/>
              </p:cNvSpPr>
              <p:nvPr/>
            </p:nvSpPr>
            <p:spPr bwMode="auto">
              <a:xfrm flipV="1">
                <a:off x="1599" y="1629"/>
                <a:ext cx="44"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295"/>
              <p:cNvSpPr>
                <a:spLocks noChangeShapeType="1"/>
              </p:cNvSpPr>
              <p:nvPr/>
            </p:nvSpPr>
            <p:spPr bwMode="auto">
              <a:xfrm flipV="1">
                <a:off x="1643" y="1624"/>
                <a:ext cx="42"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296"/>
              <p:cNvSpPr>
                <a:spLocks noChangeShapeType="1"/>
              </p:cNvSpPr>
              <p:nvPr/>
            </p:nvSpPr>
            <p:spPr bwMode="auto">
              <a:xfrm flipV="1">
                <a:off x="1685" y="1619"/>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297"/>
              <p:cNvSpPr>
                <a:spLocks noChangeShapeType="1"/>
              </p:cNvSpPr>
              <p:nvPr/>
            </p:nvSpPr>
            <p:spPr bwMode="auto">
              <a:xfrm flipV="1">
                <a:off x="1724" y="1613"/>
                <a:ext cx="37"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298"/>
              <p:cNvSpPr>
                <a:spLocks noChangeShapeType="1"/>
              </p:cNvSpPr>
              <p:nvPr/>
            </p:nvSpPr>
            <p:spPr bwMode="auto">
              <a:xfrm flipV="1">
                <a:off x="1761" y="1607"/>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299"/>
              <p:cNvSpPr>
                <a:spLocks noChangeShapeType="1"/>
              </p:cNvSpPr>
              <p:nvPr/>
            </p:nvSpPr>
            <p:spPr bwMode="auto">
              <a:xfrm flipV="1">
                <a:off x="1795" y="1600"/>
                <a:ext cx="30"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300"/>
              <p:cNvSpPr>
                <a:spLocks noChangeShapeType="1"/>
              </p:cNvSpPr>
              <p:nvPr/>
            </p:nvSpPr>
            <p:spPr bwMode="auto">
              <a:xfrm flipV="1">
                <a:off x="1825" y="1593"/>
                <a:ext cx="28"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301"/>
              <p:cNvSpPr>
                <a:spLocks noChangeShapeType="1"/>
              </p:cNvSpPr>
              <p:nvPr/>
            </p:nvSpPr>
            <p:spPr bwMode="auto">
              <a:xfrm flipV="1">
                <a:off x="1853" y="1585"/>
                <a:ext cx="24"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302"/>
              <p:cNvSpPr>
                <a:spLocks noChangeShapeType="1"/>
              </p:cNvSpPr>
              <p:nvPr/>
            </p:nvSpPr>
            <p:spPr bwMode="auto">
              <a:xfrm flipV="1">
                <a:off x="1877" y="1564"/>
                <a:ext cx="11" cy="2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303"/>
              <p:cNvSpPr>
                <a:spLocks noChangeShapeType="1"/>
              </p:cNvSpPr>
              <p:nvPr/>
            </p:nvSpPr>
            <p:spPr bwMode="auto">
              <a:xfrm flipV="1">
                <a:off x="1888" y="1545"/>
                <a:ext cx="10" cy="1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304"/>
              <p:cNvSpPr>
                <a:spLocks noChangeShapeType="1"/>
              </p:cNvSpPr>
              <p:nvPr/>
            </p:nvSpPr>
            <p:spPr bwMode="auto">
              <a:xfrm flipV="1">
                <a:off x="1898" y="1530"/>
                <a:ext cx="9" cy="1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305"/>
              <p:cNvSpPr>
                <a:spLocks noChangeShapeType="1"/>
              </p:cNvSpPr>
              <p:nvPr/>
            </p:nvSpPr>
            <p:spPr bwMode="auto">
              <a:xfrm flipV="1">
                <a:off x="1907" y="1516"/>
                <a:ext cx="7" cy="1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306"/>
              <p:cNvSpPr>
                <a:spLocks noChangeShapeType="1"/>
              </p:cNvSpPr>
              <p:nvPr/>
            </p:nvSpPr>
            <p:spPr bwMode="auto">
              <a:xfrm flipV="1">
                <a:off x="1914" y="1505"/>
                <a:ext cx="6" cy="1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307"/>
              <p:cNvSpPr>
                <a:spLocks noChangeShapeType="1"/>
              </p:cNvSpPr>
              <p:nvPr/>
            </p:nvSpPr>
            <p:spPr bwMode="auto">
              <a:xfrm flipV="1">
                <a:off x="1920" y="1496"/>
                <a:ext cx="4"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308"/>
              <p:cNvSpPr>
                <a:spLocks noChangeShapeType="1"/>
              </p:cNvSpPr>
              <p:nvPr/>
            </p:nvSpPr>
            <p:spPr bwMode="auto">
              <a:xfrm flipV="1">
                <a:off x="1924" y="1489"/>
                <a:ext cx="4"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Line 309"/>
              <p:cNvSpPr>
                <a:spLocks noChangeShapeType="1"/>
              </p:cNvSpPr>
              <p:nvPr/>
            </p:nvSpPr>
            <p:spPr bwMode="auto">
              <a:xfrm flipV="1">
                <a:off x="1928" y="1483"/>
                <a:ext cx="3"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 name="Line 310"/>
              <p:cNvSpPr>
                <a:spLocks noChangeShapeType="1"/>
              </p:cNvSpPr>
              <p:nvPr/>
            </p:nvSpPr>
            <p:spPr bwMode="auto">
              <a:xfrm flipV="1">
                <a:off x="1931" y="1479"/>
                <a:ext cx="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311"/>
              <p:cNvSpPr>
                <a:spLocks noChangeShapeType="1"/>
              </p:cNvSpPr>
              <p:nvPr/>
            </p:nvSpPr>
            <p:spPr bwMode="auto">
              <a:xfrm flipV="1">
                <a:off x="1934" y="1476"/>
                <a:ext cx="1"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312"/>
              <p:cNvSpPr>
                <a:spLocks noChangeShapeType="1"/>
              </p:cNvSpPr>
              <p:nvPr/>
            </p:nvSpPr>
            <p:spPr bwMode="auto">
              <a:xfrm flipV="1">
                <a:off x="1935" y="1474"/>
                <a:ext cx="2"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Line 313"/>
              <p:cNvSpPr>
                <a:spLocks noChangeShapeType="1"/>
              </p:cNvSpPr>
              <p:nvPr/>
            </p:nvSpPr>
            <p:spPr bwMode="auto">
              <a:xfrm flipV="1">
                <a:off x="1937" y="1472"/>
                <a:ext cx="0"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314"/>
              <p:cNvSpPr>
                <a:spLocks noChangeShapeType="1"/>
              </p:cNvSpPr>
              <p:nvPr/>
            </p:nvSpPr>
            <p:spPr bwMode="auto">
              <a:xfrm flipV="1">
                <a:off x="1937" y="1472"/>
                <a:ext cx="1"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315"/>
              <p:cNvSpPr>
                <a:spLocks noChangeShapeType="1"/>
              </p:cNvSpPr>
              <p:nvPr/>
            </p:nvSpPr>
            <p:spPr bwMode="auto">
              <a:xfrm>
                <a:off x="1938" y="1472"/>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316"/>
              <p:cNvSpPr>
                <a:spLocks noChangeShapeType="1"/>
              </p:cNvSpPr>
              <p:nvPr/>
            </p:nvSpPr>
            <p:spPr bwMode="auto">
              <a:xfrm>
                <a:off x="1938" y="1472"/>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Line 317"/>
              <p:cNvSpPr>
                <a:spLocks noChangeShapeType="1"/>
              </p:cNvSpPr>
              <p:nvPr/>
            </p:nvSpPr>
            <p:spPr bwMode="auto">
              <a:xfrm flipV="1">
                <a:off x="1938" y="1423"/>
                <a:ext cx="0" cy="4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318"/>
              <p:cNvSpPr>
                <a:spLocks noChangeShapeType="1"/>
              </p:cNvSpPr>
              <p:nvPr/>
            </p:nvSpPr>
            <p:spPr bwMode="auto">
              <a:xfrm flipV="1">
                <a:off x="1938" y="1379"/>
                <a:ext cx="0" cy="4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319"/>
              <p:cNvSpPr>
                <a:spLocks noChangeShapeType="1"/>
              </p:cNvSpPr>
              <p:nvPr/>
            </p:nvSpPr>
            <p:spPr bwMode="auto">
              <a:xfrm flipV="1">
                <a:off x="1938" y="1339"/>
                <a:ext cx="0" cy="4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320"/>
              <p:cNvSpPr>
                <a:spLocks noChangeShapeType="1"/>
              </p:cNvSpPr>
              <p:nvPr/>
            </p:nvSpPr>
            <p:spPr bwMode="auto">
              <a:xfrm flipV="1">
                <a:off x="1938" y="1271"/>
                <a:ext cx="0" cy="6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321"/>
              <p:cNvSpPr>
                <a:spLocks noChangeShapeType="1"/>
              </p:cNvSpPr>
              <p:nvPr/>
            </p:nvSpPr>
            <p:spPr bwMode="auto">
              <a:xfrm flipV="1">
                <a:off x="1938" y="1242"/>
                <a:ext cx="0" cy="2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322"/>
              <p:cNvSpPr>
                <a:spLocks noChangeShapeType="1"/>
              </p:cNvSpPr>
              <p:nvPr/>
            </p:nvSpPr>
            <p:spPr bwMode="auto">
              <a:xfrm flipV="1">
                <a:off x="1938" y="1217"/>
                <a:ext cx="0" cy="2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Line 323"/>
              <p:cNvSpPr>
                <a:spLocks noChangeShapeType="1"/>
              </p:cNvSpPr>
              <p:nvPr/>
            </p:nvSpPr>
            <p:spPr bwMode="auto">
              <a:xfrm flipV="1">
                <a:off x="1938" y="1194"/>
                <a:ext cx="0" cy="2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Line 324"/>
              <p:cNvSpPr>
                <a:spLocks noChangeShapeType="1"/>
              </p:cNvSpPr>
              <p:nvPr/>
            </p:nvSpPr>
            <p:spPr bwMode="auto">
              <a:xfrm flipV="1">
                <a:off x="1938" y="1175"/>
                <a:ext cx="0" cy="1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Line 325"/>
              <p:cNvSpPr>
                <a:spLocks noChangeShapeType="1"/>
              </p:cNvSpPr>
              <p:nvPr/>
            </p:nvSpPr>
            <p:spPr bwMode="auto">
              <a:xfrm flipV="1">
                <a:off x="1938" y="1159"/>
                <a:ext cx="0" cy="1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Line 326"/>
              <p:cNvSpPr>
                <a:spLocks noChangeShapeType="1"/>
              </p:cNvSpPr>
              <p:nvPr/>
            </p:nvSpPr>
            <p:spPr bwMode="auto">
              <a:xfrm flipV="1">
                <a:off x="1938" y="1145"/>
                <a:ext cx="0" cy="1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Line 327"/>
              <p:cNvSpPr>
                <a:spLocks noChangeShapeType="1"/>
              </p:cNvSpPr>
              <p:nvPr/>
            </p:nvSpPr>
            <p:spPr bwMode="auto">
              <a:xfrm flipV="1">
                <a:off x="1938" y="1099"/>
                <a:ext cx="0" cy="4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328"/>
              <p:cNvSpPr>
                <a:spLocks noChangeShapeType="1"/>
              </p:cNvSpPr>
              <p:nvPr/>
            </p:nvSpPr>
            <p:spPr bwMode="auto">
              <a:xfrm flipV="1">
                <a:off x="1938" y="1099"/>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329"/>
              <p:cNvSpPr>
                <a:spLocks noChangeShapeType="1"/>
              </p:cNvSpPr>
              <p:nvPr/>
            </p:nvSpPr>
            <p:spPr bwMode="auto">
              <a:xfrm flipV="1">
                <a:off x="1938" y="1098"/>
                <a:ext cx="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Line 330"/>
              <p:cNvSpPr>
                <a:spLocks noChangeShapeType="1"/>
              </p:cNvSpPr>
              <p:nvPr/>
            </p:nvSpPr>
            <p:spPr bwMode="auto">
              <a:xfrm>
                <a:off x="1938" y="1098"/>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331"/>
              <p:cNvSpPr>
                <a:spLocks noChangeShapeType="1"/>
              </p:cNvSpPr>
              <p:nvPr/>
            </p:nvSpPr>
            <p:spPr bwMode="auto">
              <a:xfrm flipH="1">
                <a:off x="1935" y="1098"/>
                <a:ext cx="3"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332"/>
              <p:cNvSpPr>
                <a:spLocks noChangeShapeType="1"/>
              </p:cNvSpPr>
              <p:nvPr/>
            </p:nvSpPr>
            <p:spPr bwMode="auto">
              <a:xfrm flipH="1">
                <a:off x="1929" y="1107"/>
                <a:ext cx="6"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Line 333"/>
              <p:cNvSpPr>
                <a:spLocks noChangeShapeType="1"/>
              </p:cNvSpPr>
              <p:nvPr/>
            </p:nvSpPr>
            <p:spPr bwMode="auto">
              <a:xfrm flipH="1">
                <a:off x="1918" y="1116"/>
                <a:ext cx="1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2" name="Line 334"/>
              <p:cNvSpPr>
                <a:spLocks noChangeShapeType="1"/>
              </p:cNvSpPr>
              <p:nvPr/>
            </p:nvSpPr>
            <p:spPr bwMode="auto">
              <a:xfrm flipH="1">
                <a:off x="1904" y="1124"/>
                <a:ext cx="14"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335"/>
              <p:cNvSpPr>
                <a:spLocks noChangeShapeType="1"/>
              </p:cNvSpPr>
              <p:nvPr/>
            </p:nvSpPr>
            <p:spPr bwMode="auto">
              <a:xfrm flipH="1">
                <a:off x="1886" y="1133"/>
                <a:ext cx="18"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336"/>
              <p:cNvSpPr>
                <a:spLocks noChangeShapeType="1"/>
              </p:cNvSpPr>
              <p:nvPr/>
            </p:nvSpPr>
            <p:spPr bwMode="auto">
              <a:xfrm flipH="1">
                <a:off x="1865" y="1141"/>
                <a:ext cx="21"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337"/>
              <p:cNvSpPr>
                <a:spLocks noChangeShapeType="1"/>
              </p:cNvSpPr>
              <p:nvPr/>
            </p:nvSpPr>
            <p:spPr bwMode="auto">
              <a:xfrm flipH="1">
                <a:off x="1840" y="1148"/>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338"/>
              <p:cNvSpPr>
                <a:spLocks noChangeShapeType="1"/>
              </p:cNvSpPr>
              <p:nvPr/>
            </p:nvSpPr>
            <p:spPr bwMode="auto">
              <a:xfrm flipH="1">
                <a:off x="1813" y="1155"/>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339"/>
              <p:cNvSpPr>
                <a:spLocks noChangeShapeType="1"/>
              </p:cNvSpPr>
              <p:nvPr/>
            </p:nvSpPr>
            <p:spPr bwMode="auto">
              <a:xfrm flipH="1">
                <a:off x="1782" y="1162"/>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340"/>
              <p:cNvSpPr>
                <a:spLocks noChangeShapeType="1"/>
              </p:cNvSpPr>
              <p:nvPr/>
            </p:nvSpPr>
            <p:spPr bwMode="auto">
              <a:xfrm flipH="1">
                <a:off x="1748" y="1168"/>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341"/>
              <p:cNvSpPr>
                <a:spLocks noChangeShapeType="1"/>
              </p:cNvSpPr>
              <p:nvPr/>
            </p:nvSpPr>
            <p:spPr bwMode="auto">
              <a:xfrm flipH="1">
                <a:off x="1712" y="1174"/>
                <a:ext cx="36"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342"/>
              <p:cNvSpPr>
                <a:spLocks noChangeShapeType="1"/>
              </p:cNvSpPr>
              <p:nvPr/>
            </p:nvSpPr>
            <p:spPr bwMode="auto">
              <a:xfrm flipH="1">
                <a:off x="1673" y="1180"/>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343"/>
              <p:cNvSpPr>
                <a:spLocks noChangeShapeType="1"/>
              </p:cNvSpPr>
              <p:nvPr/>
            </p:nvSpPr>
            <p:spPr bwMode="auto">
              <a:xfrm flipH="1">
                <a:off x="1633" y="1185"/>
                <a:ext cx="40"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344"/>
              <p:cNvSpPr>
                <a:spLocks noChangeShapeType="1"/>
              </p:cNvSpPr>
              <p:nvPr/>
            </p:nvSpPr>
            <p:spPr bwMode="auto">
              <a:xfrm flipH="1">
                <a:off x="1590" y="1189"/>
                <a:ext cx="4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345"/>
              <p:cNvSpPr>
                <a:spLocks noChangeShapeType="1"/>
              </p:cNvSpPr>
              <p:nvPr/>
            </p:nvSpPr>
            <p:spPr bwMode="auto">
              <a:xfrm flipH="1">
                <a:off x="1545" y="1193"/>
                <a:ext cx="45"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346"/>
              <p:cNvSpPr>
                <a:spLocks noChangeShapeType="1"/>
              </p:cNvSpPr>
              <p:nvPr/>
            </p:nvSpPr>
            <p:spPr bwMode="auto">
              <a:xfrm flipH="1">
                <a:off x="1499" y="1196"/>
                <a:ext cx="46"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347"/>
              <p:cNvSpPr>
                <a:spLocks noChangeShapeType="1"/>
              </p:cNvSpPr>
              <p:nvPr/>
            </p:nvSpPr>
            <p:spPr bwMode="auto">
              <a:xfrm flipH="1">
                <a:off x="1450" y="1198"/>
                <a:ext cx="49"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348"/>
              <p:cNvSpPr>
                <a:spLocks noChangeShapeType="1"/>
              </p:cNvSpPr>
              <p:nvPr/>
            </p:nvSpPr>
            <p:spPr bwMode="auto">
              <a:xfrm flipH="1">
                <a:off x="1401" y="1200"/>
                <a:ext cx="49"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349"/>
              <p:cNvSpPr>
                <a:spLocks noChangeShapeType="1"/>
              </p:cNvSpPr>
              <p:nvPr/>
            </p:nvSpPr>
            <p:spPr bwMode="auto">
              <a:xfrm flipH="1">
                <a:off x="1350" y="1201"/>
                <a:ext cx="51"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350"/>
              <p:cNvSpPr>
                <a:spLocks noChangeShapeType="1"/>
              </p:cNvSpPr>
              <p:nvPr/>
            </p:nvSpPr>
            <p:spPr bwMode="auto">
              <a:xfrm flipV="1">
                <a:off x="1350" y="1155"/>
                <a:ext cx="51"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351"/>
              <p:cNvSpPr>
                <a:spLocks noChangeShapeType="1"/>
              </p:cNvSpPr>
              <p:nvPr/>
            </p:nvSpPr>
            <p:spPr bwMode="auto">
              <a:xfrm flipV="1">
                <a:off x="1401" y="1154"/>
                <a:ext cx="49"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352"/>
              <p:cNvSpPr>
                <a:spLocks noChangeShapeType="1"/>
              </p:cNvSpPr>
              <p:nvPr/>
            </p:nvSpPr>
            <p:spPr bwMode="auto">
              <a:xfrm flipV="1">
                <a:off x="1450" y="1152"/>
                <a:ext cx="49"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353"/>
              <p:cNvSpPr>
                <a:spLocks noChangeShapeType="1"/>
              </p:cNvSpPr>
              <p:nvPr/>
            </p:nvSpPr>
            <p:spPr bwMode="auto">
              <a:xfrm flipV="1">
                <a:off x="1499" y="1150"/>
                <a:ext cx="46"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354"/>
              <p:cNvSpPr>
                <a:spLocks noChangeShapeType="1"/>
              </p:cNvSpPr>
              <p:nvPr/>
            </p:nvSpPr>
            <p:spPr bwMode="auto">
              <a:xfrm flipV="1">
                <a:off x="1545" y="1147"/>
                <a:ext cx="45"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355"/>
              <p:cNvSpPr>
                <a:spLocks noChangeShapeType="1"/>
              </p:cNvSpPr>
              <p:nvPr/>
            </p:nvSpPr>
            <p:spPr bwMode="auto">
              <a:xfrm flipV="1">
                <a:off x="1590" y="1143"/>
                <a:ext cx="4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356"/>
              <p:cNvSpPr>
                <a:spLocks noChangeShapeType="1"/>
              </p:cNvSpPr>
              <p:nvPr/>
            </p:nvSpPr>
            <p:spPr bwMode="auto">
              <a:xfrm flipV="1">
                <a:off x="1633" y="1139"/>
                <a:ext cx="40"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357"/>
              <p:cNvSpPr>
                <a:spLocks noChangeShapeType="1"/>
              </p:cNvSpPr>
              <p:nvPr/>
            </p:nvSpPr>
            <p:spPr bwMode="auto">
              <a:xfrm flipV="1">
                <a:off x="1673" y="1134"/>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358"/>
              <p:cNvSpPr>
                <a:spLocks noChangeShapeType="1"/>
              </p:cNvSpPr>
              <p:nvPr/>
            </p:nvSpPr>
            <p:spPr bwMode="auto">
              <a:xfrm flipV="1">
                <a:off x="1712" y="1129"/>
                <a:ext cx="36"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359"/>
              <p:cNvSpPr>
                <a:spLocks noChangeShapeType="1"/>
              </p:cNvSpPr>
              <p:nvPr/>
            </p:nvSpPr>
            <p:spPr bwMode="auto">
              <a:xfrm flipV="1">
                <a:off x="1748" y="1123"/>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360"/>
              <p:cNvSpPr>
                <a:spLocks noChangeShapeType="1"/>
              </p:cNvSpPr>
              <p:nvPr/>
            </p:nvSpPr>
            <p:spPr bwMode="auto">
              <a:xfrm flipV="1">
                <a:off x="1782" y="1117"/>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361"/>
              <p:cNvSpPr>
                <a:spLocks noChangeShapeType="1"/>
              </p:cNvSpPr>
              <p:nvPr/>
            </p:nvSpPr>
            <p:spPr bwMode="auto">
              <a:xfrm flipV="1">
                <a:off x="1813" y="1110"/>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362"/>
              <p:cNvSpPr>
                <a:spLocks noChangeShapeType="1"/>
              </p:cNvSpPr>
              <p:nvPr/>
            </p:nvSpPr>
            <p:spPr bwMode="auto">
              <a:xfrm flipV="1">
                <a:off x="1840" y="1103"/>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363"/>
              <p:cNvSpPr>
                <a:spLocks noChangeShapeType="1"/>
              </p:cNvSpPr>
              <p:nvPr/>
            </p:nvSpPr>
            <p:spPr bwMode="auto">
              <a:xfrm flipV="1">
                <a:off x="1865" y="1096"/>
                <a:ext cx="21"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364"/>
              <p:cNvSpPr>
                <a:spLocks noChangeShapeType="1"/>
              </p:cNvSpPr>
              <p:nvPr/>
            </p:nvSpPr>
            <p:spPr bwMode="auto">
              <a:xfrm flipV="1">
                <a:off x="1886" y="1088"/>
                <a:ext cx="18"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365"/>
              <p:cNvSpPr>
                <a:spLocks noChangeShapeType="1"/>
              </p:cNvSpPr>
              <p:nvPr/>
            </p:nvSpPr>
            <p:spPr bwMode="auto">
              <a:xfrm flipV="1">
                <a:off x="1904" y="1080"/>
                <a:ext cx="14"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366"/>
              <p:cNvSpPr>
                <a:spLocks noChangeShapeType="1"/>
              </p:cNvSpPr>
              <p:nvPr/>
            </p:nvSpPr>
            <p:spPr bwMode="auto">
              <a:xfrm flipV="1">
                <a:off x="1918" y="1071"/>
                <a:ext cx="11"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367"/>
              <p:cNvSpPr>
                <a:spLocks noChangeShapeType="1"/>
              </p:cNvSpPr>
              <p:nvPr/>
            </p:nvSpPr>
            <p:spPr bwMode="auto">
              <a:xfrm flipV="1">
                <a:off x="1929" y="1063"/>
                <a:ext cx="6"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368"/>
              <p:cNvSpPr>
                <a:spLocks noChangeShapeType="1"/>
              </p:cNvSpPr>
              <p:nvPr/>
            </p:nvSpPr>
            <p:spPr bwMode="auto">
              <a:xfrm flipV="1">
                <a:off x="1935" y="1055"/>
                <a:ext cx="3"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369"/>
              <p:cNvSpPr>
                <a:spLocks noChangeShapeType="1"/>
              </p:cNvSpPr>
              <p:nvPr/>
            </p:nvSpPr>
            <p:spPr bwMode="auto">
              <a:xfrm flipH="1" flipV="1">
                <a:off x="1936" y="1046"/>
                <a:ext cx="2"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370"/>
              <p:cNvSpPr>
                <a:spLocks noChangeShapeType="1"/>
              </p:cNvSpPr>
              <p:nvPr/>
            </p:nvSpPr>
            <p:spPr bwMode="auto">
              <a:xfrm flipH="1" flipV="1">
                <a:off x="1930" y="1038"/>
                <a:ext cx="6"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371"/>
              <p:cNvSpPr>
                <a:spLocks noChangeShapeType="1"/>
              </p:cNvSpPr>
              <p:nvPr/>
            </p:nvSpPr>
            <p:spPr bwMode="auto">
              <a:xfrm flipH="1" flipV="1">
                <a:off x="1921" y="1029"/>
                <a:ext cx="9"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372"/>
              <p:cNvSpPr>
                <a:spLocks noChangeShapeType="1"/>
              </p:cNvSpPr>
              <p:nvPr/>
            </p:nvSpPr>
            <p:spPr bwMode="auto">
              <a:xfrm flipH="1" flipV="1">
                <a:off x="1908" y="1022"/>
                <a:ext cx="13"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373"/>
              <p:cNvSpPr>
                <a:spLocks noChangeShapeType="1"/>
              </p:cNvSpPr>
              <p:nvPr/>
            </p:nvSpPr>
            <p:spPr bwMode="auto">
              <a:xfrm flipH="1" flipV="1">
                <a:off x="1892" y="1014"/>
                <a:ext cx="16"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374"/>
              <p:cNvSpPr>
                <a:spLocks noChangeShapeType="1"/>
              </p:cNvSpPr>
              <p:nvPr/>
            </p:nvSpPr>
            <p:spPr bwMode="auto">
              <a:xfrm flipH="1" flipV="1">
                <a:off x="1873" y="1007"/>
                <a:ext cx="19"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375"/>
              <p:cNvSpPr>
                <a:spLocks noChangeShapeType="1"/>
              </p:cNvSpPr>
              <p:nvPr/>
            </p:nvSpPr>
            <p:spPr bwMode="auto">
              <a:xfrm flipH="1" flipV="1">
                <a:off x="1851" y="1000"/>
                <a:ext cx="22"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376"/>
              <p:cNvSpPr>
                <a:spLocks noChangeShapeType="1"/>
              </p:cNvSpPr>
              <p:nvPr/>
            </p:nvSpPr>
            <p:spPr bwMode="auto">
              <a:xfrm flipH="1" flipV="1">
                <a:off x="1826" y="994"/>
                <a:ext cx="25"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377"/>
              <p:cNvSpPr>
                <a:spLocks noChangeShapeType="1"/>
              </p:cNvSpPr>
              <p:nvPr/>
            </p:nvSpPr>
            <p:spPr bwMode="auto">
              <a:xfrm flipH="1" flipV="1">
                <a:off x="1798" y="988"/>
                <a:ext cx="28"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378"/>
              <p:cNvSpPr>
                <a:spLocks noChangeShapeType="1"/>
              </p:cNvSpPr>
              <p:nvPr/>
            </p:nvSpPr>
            <p:spPr bwMode="auto">
              <a:xfrm flipH="1" flipV="1">
                <a:off x="1768" y="982"/>
                <a:ext cx="30"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379"/>
              <p:cNvSpPr>
                <a:spLocks noChangeShapeType="1"/>
              </p:cNvSpPr>
              <p:nvPr/>
            </p:nvSpPr>
            <p:spPr bwMode="auto">
              <a:xfrm flipH="1" flipV="1">
                <a:off x="1736" y="977"/>
                <a:ext cx="32"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380"/>
              <p:cNvSpPr>
                <a:spLocks noChangeShapeType="1"/>
              </p:cNvSpPr>
              <p:nvPr/>
            </p:nvSpPr>
            <p:spPr bwMode="auto">
              <a:xfrm flipH="1" flipV="1">
                <a:off x="1701" y="972"/>
                <a:ext cx="35"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381"/>
              <p:cNvSpPr>
                <a:spLocks noChangeShapeType="1"/>
              </p:cNvSpPr>
              <p:nvPr/>
            </p:nvSpPr>
            <p:spPr bwMode="auto">
              <a:xfrm flipH="1" flipV="1">
                <a:off x="1664" y="968"/>
                <a:ext cx="37"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382"/>
              <p:cNvSpPr>
                <a:spLocks noChangeShapeType="1"/>
              </p:cNvSpPr>
              <p:nvPr/>
            </p:nvSpPr>
            <p:spPr bwMode="auto">
              <a:xfrm flipV="1">
                <a:off x="1664" y="954"/>
                <a:ext cx="0" cy="1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383"/>
              <p:cNvSpPr>
                <a:spLocks noChangeShapeType="1"/>
              </p:cNvSpPr>
              <p:nvPr/>
            </p:nvSpPr>
            <p:spPr bwMode="auto">
              <a:xfrm flipV="1">
                <a:off x="1664" y="944"/>
                <a:ext cx="0" cy="1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384"/>
              <p:cNvSpPr>
                <a:spLocks noChangeShapeType="1"/>
              </p:cNvSpPr>
              <p:nvPr/>
            </p:nvSpPr>
            <p:spPr bwMode="auto">
              <a:xfrm flipV="1">
                <a:off x="1664" y="938"/>
                <a:ext cx="0"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385"/>
              <p:cNvSpPr>
                <a:spLocks noChangeShapeType="1"/>
              </p:cNvSpPr>
              <p:nvPr/>
            </p:nvSpPr>
            <p:spPr bwMode="auto">
              <a:xfrm flipV="1">
                <a:off x="1664" y="934"/>
                <a:ext cx="0"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386"/>
              <p:cNvSpPr>
                <a:spLocks noChangeShapeType="1"/>
              </p:cNvSpPr>
              <p:nvPr/>
            </p:nvSpPr>
            <p:spPr bwMode="auto">
              <a:xfrm flipV="1">
                <a:off x="1664" y="932"/>
                <a:ext cx="0"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387"/>
              <p:cNvSpPr>
                <a:spLocks noChangeShapeType="1"/>
              </p:cNvSpPr>
              <p:nvPr/>
            </p:nvSpPr>
            <p:spPr bwMode="auto">
              <a:xfrm flipV="1">
                <a:off x="1664" y="931"/>
                <a:ext cx="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388"/>
              <p:cNvSpPr>
                <a:spLocks noChangeShapeType="1"/>
              </p:cNvSpPr>
              <p:nvPr/>
            </p:nvSpPr>
            <p:spPr bwMode="auto">
              <a:xfrm>
                <a:off x="1664" y="931"/>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389"/>
              <p:cNvSpPr>
                <a:spLocks noChangeShapeType="1"/>
              </p:cNvSpPr>
              <p:nvPr/>
            </p:nvSpPr>
            <p:spPr bwMode="auto">
              <a:xfrm flipH="1" flipV="1">
                <a:off x="1662" y="925"/>
                <a:ext cx="2"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390"/>
              <p:cNvSpPr>
                <a:spLocks noChangeShapeType="1"/>
              </p:cNvSpPr>
              <p:nvPr/>
            </p:nvSpPr>
            <p:spPr bwMode="auto">
              <a:xfrm flipH="1" flipV="1">
                <a:off x="1656" y="919"/>
                <a:ext cx="6"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391"/>
              <p:cNvSpPr>
                <a:spLocks noChangeShapeType="1"/>
              </p:cNvSpPr>
              <p:nvPr/>
            </p:nvSpPr>
            <p:spPr bwMode="auto">
              <a:xfrm flipH="1" flipV="1">
                <a:off x="1646" y="913"/>
                <a:ext cx="10"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392"/>
              <p:cNvSpPr>
                <a:spLocks noChangeShapeType="1"/>
              </p:cNvSpPr>
              <p:nvPr/>
            </p:nvSpPr>
            <p:spPr bwMode="auto">
              <a:xfrm flipH="1" flipV="1">
                <a:off x="1632" y="907"/>
                <a:ext cx="1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393"/>
              <p:cNvSpPr>
                <a:spLocks noChangeShapeType="1"/>
              </p:cNvSpPr>
              <p:nvPr/>
            </p:nvSpPr>
            <p:spPr bwMode="auto">
              <a:xfrm flipH="1" flipV="1">
                <a:off x="1615" y="902"/>
                <a:ext cx="17"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394"/>
              <p:cNvSpPr>
                <a:spLocks noChangeShapeType="1"/>
              </p:cNvSpPr>
              <p:nvPr/>
            </p:nvSpPr>
            <p:spPr bwMode="auto">
              <a:xfrm flipH="1" flipV="1">
                <a:off x="1595" y="897"/>
                <a:ext cx="20"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395"/>
              <p:cNvSpPr>
                <a:spLocks noChangeShapeType="1"/>
              </p:cNvSpPr>
              <p:nvPr/>
            </p:nvSpPr>
            <p:spPr bwMode="auto">
              <a:xfrm flipH="1" flipV="1">
                <a:off x="1573" y="892"/>
                <a:ext cx="22"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396"/>
              <p:cNvSpPr>
                <a:spLocks noChangeShapeType="1"/>
              </p:cNvSpPr>
              <p:nvPr/>
            </p:nvSpPr>
            <p:spPr bwMode="auto">
              <a:xfrm flipH="1" flipV="1">
                <a:off x="1547" y="888"/>
                <a:ext cx="26"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397"/>
              <p:cNvSpPr>
                <a:spLocks noChangeShapeType="1"/>
              </p:cNvSpPr>
              <p:nvPr/>
            </p:nvSpPr>
            <p:spPr bwMode="auto">
              <a:xfrm flipH="1" flipV="1">
                <a:off x="1519" y="885"/>
                <a:ext cx="28"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398"/>
              <p:cNvSpPr>
                <a:spLocks noChangeShapeType="1"/>
              </p:cNvSpPr>
              <p:nvPr/>
            </p:nvSpPr>
            <p:spPr bwMode="auto">
              <a:xfrm flipH="1" flipV="1">
                <a:off x="1489" y="883"/>
                <a:ext cx="30"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399"/>
              <p:cNvSpPr>
                <a:spLocks noChangeShapeType="1"/>
              </p:cNvSpPr>
              <p:nvPr/>
            </p:nvSpPr>
            <p:spPr bwMode="auto">
              <a:xfrm flipH="1" flipV="1">
                <a:off x="1456" y="880"/>
                <a:ext cx="33"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400"/>
              <p:cNvSpPr>
                <a:spLocks noChangeShapeType="1"/>
              </p:cNvSpPr>
              <p:nvPr/>
            </p:nvSpPr>
            <p:spPr bwMode="auto">
              <a:xfrm flipH="1" flipV="1">
                <a:off x="1422" y="878"/>
                <a:ext cx="34"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401"/>
              <p:cNvSpPr>
                <a:spLocks noChangeShapeType="1"/>
              </p:cNvSpPr>
              <p:nvPr/>
            </p:nvSpPr>
            <p:spPr bwMode="auto">
              <a:xfrm flipH="1" flipV="1">
                <a:off x="1387" y="877"/>
                <a:ext cx="35"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402"/>
              <p:cNvSpPr>
                <a:spLocks noChangeShapeType="1"/>
              </p:cNvSpPr>
              <p:nvPr/>
            </p:nvSpPr>
            <p:spPr bwMode="auto">
              <a:xfrm flipH="1" flipV="1">
                <a:off x="1350" y="877"/>
                <a:ext cx="37"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403"/>
              <p:cNvSpPr>
                <a:spLocks noChangeShapeType="1"/>
              </p:cNvSpPr>
              <p:nvPr/>
            </p:nvSpPr>
            <p:spPr bwMode="auto">
              <a:xfrm flipH="1">
                <a:off x="1314" y="877"/>
                <a:ext cx="36"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404"/>
              <p:cNvSpPr>
                <a:spLocks noChangeShapeType="1"/>
              </p:cNvSpPr>
              <p:nvPr/>
            </p:nvSpPr>
            <p:spPr bwMode="auto">
              <a:xfrm flipH="1">
                <a:off x="1278" y="877"/>
                <a:ext cx="36"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405"/>
              <p:cNvSpPr>
                <a:spLocks noChangeShapeType="1"/>
              </p:cNvSpPr>
              <p:nvPr/>
            </p:nvSpPr>
            <p:spPr bwMode="auto">
              <a:xfrm flipH="1">
                <a:off x="1244" y="878"/>
                <a:ext cx="34"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3" name="Line 407"/>
            <p:cNvSpPr>
              <a:spLocks noChangeShapeType="1"/>
            </p:cNvSpPr>
            <p:nvPr/>
          </p:nvSpPr>
          <p:spPr bwMode="auto">
            <a:xfrm flipH="1">
              <a:off x="1212" y="880"/>
              <a:ext cx="32"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408"/>
            <p:cNvSpPr>
              <a:spLocks noChangeShapeType="1"/>
            </p:cNvSpPr>
            <p:nvPr/>
          </p:nvSpPr>
          <p:spPr bwMode="auto">
            <a:xfrm flipH="1">
              <a:off x="1182" y="883"/>
              <a:ext cx="30"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409"/>
            <p:cNvSpPr>
              <a:spLocks noChangeShapeType="1"/>
            </p:cNvSpPr>
            <p:nvPr/>
          </p:nvSpPr>
          <p:spPr bwMode="auto">
            <a:xfrm flipH="1">
              <a:off x="1153" y="885"/>
              <a:ext cx="29"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410"/>
            <p:cNvSpPr>
              <a:spLocks noChangeShapeType="1"/>
            </p:cNvSpPr>
            <p:nvPr/>
          </p:nvSpPr>
          <p:spPr bwMode="auto">
            <a:xfrm flipH="1">
              <a:off x="1128" y="888"/>
              <a:ext cx="25"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411"/>
            <p:cNvSpPr>
              <a:spLocks noChangeShapeType="1"/>
            </p:cNvSpPr>
            <p:nvPr/>
          </p:nvSpPr>
          <p:spPr bwMode="auto">
            <a:xfrm flipH="1">
              <a:off x="1105" y="892"/>
              <a:ext cx="23"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412"/>
            <p:cNvSpPr>
              <a:spLocks noChangeShapeType="1"/>
            </p:cNvSpPr>
            <p:nvPr/>
          </p:nvSpPr>
          <p:spPr bwMode="auto">
            <a:xfrm flipH="1">
              <a:off x="1085" y="897"/>
              <a:ext cx="20"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413"/>
            <p:cNvSpPr>
              <a:spLocks noChangeShapeType="1"/>
            </p:cNvSpPr>
            <p:nvPr/>
          </p:nvSpPr>
          <p:spPr bwMode="auto">
            <a:xfrm flipH="1">
              <a:off x="1068" y="902"/>
              <a:ext cx="17"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414"/>
            <p:cNvSpPr>
              <a:spLocks noChangeShapeType="1"/>
            </p:cNvSpPr>
            <p:nvPr/>
          </p:nvSpPr>
          <p:spPr bwMode="auto">
            <a:xfrm flipH="1">
              <a:off x="1054" y="907"/>
              <a:ext cx="1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415"/>
            <p:cNvSpPr>
              <a:spLocks noChangeShapeType="1"/>
            </p:cNvSpPr>
            <p:nvPr/>
          </p:nvSpPr>
          <p:spPr bwMode="auto">
            <a:xfrm flipH="1">
              <a:off x="1044" y="913"/>
              <a:ext cx="10"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416"/>
            <p:cNvSpPr>
              <a:spLocks noChangeShapeType="1"/>
            </p:cNvSpPr>
            <p:nvPr/>
          </p:nvSpPr>
          <p:spPr bwMode="auto">
            <a:xfrm flipH="1">
              <a:off x="1038" y="919"/>
              <a:ext cx="6"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417"/>
            <p:cNvSpPr>
              <a:spLocks noChangeShapeType="1"/>
            </p:cNvSpPr>
            <p:nvPr/>
          </p:nvSpPr>
          <p:spPr bwMode="auto">
            <a:xfrm flipH="1">
              <a:off x="1036" y="925"/>
              <a:ext cx="2"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418"/>
            <p:cNvSpPr>
              <a:spLocks noChangeShapeType="1"/>
            </p:cNvSpPr>
            <p:nvPr/>
          </p:nvSpPr>
          <p:spPr bwMode="auto">
            <a:xfrm>
              <a:off x="1036" y="931"/>
              <a:ext cx="0" cy="3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419"/>
            <p:cNvSpPr>
              <a:spLocks noChangeShapeType="1"/>
            </p:cNvSpPr>
            <p:nvPr/>
          </p:nvSpPr>
          <p:spPr bwMode="auto">
            <a:xfrm>
              <a:off x="1036" y="965"/>
              <a:ext cx="0"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420"/>
            <p:cNvSpPr>
              <a:spLocks noChangeShapeType="1"/>
            </p:cNvSpPr>
            <p:nvPr/>
          </p:nvSpPr>
          <p:spPr bwMode="auto">
            <a:xfrm>
              <a:off x="1036" y="967"/>
              <a:ext cx="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421"/>
            <p:cNvSpPr>
              <a:spLocks noChangeShapeType="1"/>
            </p:cNvSpPr>
            <p:nvPr/>
          </p:nvSpPr>
          <p:spPr bwMode="auto">
            <a:xfrm>
              <a:off x="1036" y="968"/>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422"/>
            <p:cNvSpPr>
              <a:spLocks noChangeShapeType="1"/>
            </p:cNvSpPr>
            <p:nvPr/>
          </p:nvSpPr>
          <p:spPr bwMode="auto">
            <a:xfrm flipH="1">
              <a:off x="999" y="968"/>
              <a:ext cx="37"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423"/>
            <p:cNvSpPr>
              <a:spLocks noChangeShapeType="1"/>
            </p:cNvSpPr>
            <p:nvPr/>
          </p:nvSpPr>
          <p:spPr bwMode="auto">
            <a:xfrm flipH="1">
              <a:off x="964" y="972"/>
              <a:ext cx="35"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424"/>
            <p:cNvSpPr>
              <a:spLocks noChangeShapeType="1"/>
            </p:cNvSpPr>
            <p:nvPr/>
          </p:nvSpPr>
          <p:spPr bwMode="auto">
            <a:xfrm flipH="1">
              <a:off x="932" y="977"/>
              <a:ext cx="32"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425"/>
            <p:cNvSpPr>
              <a:spLocks noChangeShapeType="1"/>
            </p:cNvSpPr>
            <p:nvPr/>
          </p:nvSpPr>
          <p:spPr bwMode="auto">
            <a:xfrm flipH="1">
              <a:off x="902" y="982"/>
              <a:ext cx="30"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426"/>
            <p:cNvSpPr>
              <a:spLocks noChangeShapeType="1"/>
            </p:cNvSpPr>
            <p:nvPr/>
          </p:nvSpPr>
          <p:spPr bwMode="auto">
            <a:xfrm flipH="1">
              <a:off x="875" y="988"/>
              <a:ext cx="27"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427"/>
            <p:cNvSpPr>
              <a:spLocks noChangeShapeType="1"/>
            </p:cNvSpPr>
            <p:nvPr/>
          </p:nvSpPr>
          <p:spPr bwMode="auto">
            <a:xfrm flipH="1">
              <a:off x="849" y="994"/>
              <a:ext cx="26"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428"/>
            <p:cNvSpPr>
              <a:spLocks noChangeShapeType="1"/>
            </p:cNvSpPr>
            <p:nvPr/>
          </p:nvSpPr>
          <p:spPr bwMode="auto">
            <a:xfrm flipH="1">
              <a:off x="827" y="1000"/>
              <a:ext cx="22"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429"/>
            <p:cNvSpPr>
              <a:spLocks noChangeShapeType="1"/>
            </p:cNvSpPr>
            <p:nvPr/>
          </p:nvSpPr>
          <p:spPr bwMode="auto">
            <a:xfrm flipH="1">
              <a:off x="808" y="1007"/>
              <a:ext cx="19"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430"/>
            <p:cNvSpPr>
              <a:spLocks noChangeShapeType="1"/>
            </p:cNvSpPr>
            <p:nvPr/>
          </p:nvSpPr>
          <p:spPr bwMode="auto">
            <a:xfrm flipH="1">
              <a:off x="792" y="1014"/>
              <a:ext cx="16"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431"/>
            <p:cNvSpPr>
              <a:spLocks noChangeShapeType="1"/>
            </p:cNvSpPr>
            <p:nvPr/>
          </p:nvSpPr>
          <p:spPr bwMode="auto">
            <a:xfrm flipH="1">
              <a:off x="779" y="1022"/>
              <a:ext cx="13"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432"/>
            <p:cNvSpPr>
              <a:spLocks noChangeShapeType="1"/>
            </p:cNvSpPr>
            <p:nvPr/>
          </p:nvSpPr>
          <p:spPr bwMode="auto">
            <a:xfrm flipH="1">
              <a:off x="770" y="1029"/>
              <a:ext cx="9"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433"/>
            <p:cNvSpPr>
              <a:spLocks noChangeShapeType="1"/>
            </p:cNvSpPr>
            <p:nvPr/>
          </p:nvSpPr>
          <p:spPr bwMode="auto">
            <a:xfrm flipH="1">
              <a:off x="764" y="1038"/>
              <a:ext cx="6"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434"/>
            <p:cNvSpPr>
              <a:spLocks noChangeShapeType="1"/>
            </p:cNvSpPr>
            <p:nvPr/>
          </p:nvSpPr>
          <p:spPr bwMode="auto">
            <a:xfrm flipH="1">
              <a:off x="763" y="1046"/>
              <a:ext cx="1"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435"/>
            <p:cNvSpPr>
              <a:spLocks noChangeShapeType="1"/>
            </p:cNvSpPr>
            <p:nvPr/>
          </p:nvSpPr>
          <p:spPr bwMode="auto">
            <a:xfrm>
              <a:off x="763" y="1055"/>
              <a:ext cx="2"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436"/>
            <p:cNvSpPr>
              <a:spLocks noChangeShapeType="1"/>
            </p:cNvSpPr>
            <p:nvPr/>
          </p:nvSpPr>
          <p:spPr bwMode="auto">
            <a:xfrm>
              <a:off x="765" y="1063"/>
              <a:ext cx="6"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437"/>
            <p:cNvSpPr>
              <a:spLocks noChangeShapeType="1"/>
            </p:cNvSpPr>
            <p:nvPr/>
          </p:nvSpPr>
          <p:spPr bwMode="auto">
            <a:xfrm>
              <a:off x="771" y="1071"/>
              <a:ext cx="11"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438"/>
            <p:cNvSpPr>
              <a:spLocks noChangeShapeType="1"/>
            </p:cNvSpPr>
            <p:nvPr/>
          </p:nvSpPr>
          <p:spPr bwMode="auto">
            <a:xfrm>
              <a:off x="782" y="1080"/>
              <a:ext cx="14"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439"/>
            <p:cNvSpPr>
              <a:spLocks noChangeShapeType="1"/>
            </p:cNvSpPr>
            <p:nvPr/>
          </p:nvSpPr>
          <p:spPr bwMode="auto">
            <a:xfrm>
              <a:off x="796" y="1088"/>
              <a:ext cx="18"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440"/>
            <p:cNvSpPr>
              <a:spLocks noChangeShapeType="1"/>
            </p:cNvSpPr>
            <p:nvPr/>
          </p:nvSpPr>
          <p:spPr bwMode="auto">
            <a:xfrm>
              <a:off x="814" y="1096"/>
              <a:ext cx="21"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441"/>
            <p:cNvSpPr>
              <a:spLocks noChangeShapeType="1"/>
            </p:cNvSpPr>
            <p:nvPr/>
          </p:nvSpPr>
          <p:spPr bwMode="auto">
            <a:xfrm>
              <a:off x="835" y="1103"/>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442"/>
            <p:cNvSpPr>
              <a:spLocks noChangeShapeType="1"/>
            </p:cNvSpPr>
            <p:nvPr/>
          </p:nvSpPr>
          <p:spPr bwMode="auto">
            <a:xfrm>
              <a:off x="860" y="1110"/>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443"/>
            <p:cNvSpPr>
              <a:spLocks noChangeShapeType="1"/>
            </p:cNvSpPr>
            <p:nvPr/>
          </p:nvSpPr>
          <p:spPr bwMode="auto">
            <a:xfrm>
              <a:off x="887" y="1117"/>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444"/>
            <p:cNvSpPr>
              <a:spLocks noChangeShapeType="1"/>
            </p:cNvSpPr>
            <p:nvPr/>
          </p:nvSpPr>
          <p:spPr bwMode="auto">
            <a:xfrm>
              <a:off x="918" y="1123"/>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445"/>
            <p:cNvSpPr>
              <a:spLocks noChangeShapeType="1"/>
            </p:cNvSpPr>
            <p:nvPr/>
          </p:nvSpPr>
          <p:spPr bwMode="auto">
            <a:xfrm>
              <a:off x="952" y="1129"/>
              <a:ext cx="36"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446"/>
            <p:cNvSpPr>
              <a:spLocks noChangeShapeType="1"/>
            </p:cNvSpPr>
            <p:nvPr/>
          </p:nvSpPr>
          <p:spPr bwMode="auto">
            <a:xfrm>
              <a:off x="988" y="1134"/>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447"/>
            <p:cNvSpPr>
              <a:spLocks noChangeShapeType="1"/>
            </p:cNvSpPr>
            <p:nvPr/>
          </p:nvSpPr>
          <p:spPr bwMode="auto">
            <a:xfrm>
              <a:off x="1027" y="1139"/>
              <a:ext cx="41"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448"/>
            <p:cNvSpPr>
              <a:spLocks noChangeShapeType="1"/>
            </p:cNvSpPr>
            <p:nvPr/>
          </p:nvSpPr>
          <p:spPr bwMode="auto">
            <a:xfrm>
              <a:off x="1068" y="1143"/>
              <a:ext cx="4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449"/>
            <p:cNvSpPr>
              <a:spLocks noChangeShapeType="1"/>
            </p:cNvSpPr>
            <p:nvPr/>
          </p:nvSpPr>
          <p:spPr bwMode="auto">
            <a:xfrm>
              <a:off x="1111" y="1147"/>
              <a:ext cx="45"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450"/>
            <p:cNvSpPr>
              <a:spLocks noChangeShapeType="1"/>
            </p:cNvSpPr>
            <p:nvPr/>
          </p:nvSpPr>
          <p:spPr bwMode="auto">
            <a:xfrm>
              <a:off x="1156" y="1150"/>
              <a:ext cx="46"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451"/>
            <p:cNvSpPr>
              <a:spLocks noChangeShapeType="1"/>
            </p:cNvSpPr>
            <p:nvPr/>
          </p:nvSpPr>
          <p:spPr bwMode="auto">
            <a:xfrm>
              <a:off x="1202" y="1152"/>
              <a:ext cx="48"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452"/>
            <p:cNvSpPr>
              <a:spLocks noChangeShapeType="1"/>
            </p:cNvSpPr>
            <p:nvPr/>
          </p:nvSpPr>
          <p:spPr bwMode="auto">
            <a:xfrm>
              <a:off x="1250" y="1154"/>
              <a:ext cx="5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453"/>
            <p:cNvSpPr>
              <a:spLocks noChangeShapeType="1"/>
            </p:cNvSpPr>
            <p:nvPr/>
          </p:nvSpPr>
          <p:spPr bwMode="auto">
            <a:xfrm>
              <a:off x="1300" y="1155"/>
              <a:ext cx="5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454"/>
            <p:cNvSpPr>
              <a:spLocks noChangeShapeType="1"/>
            </p:cNvSpPr>
            <p:nvPr/>
          </p:nvSpPr>
          <p:spPr bwMode="auto">
            <a:xfrm flipH="1" flipV="1">
              <a:off x="1300" y="2568"/>
              <a:ext cx="5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455"/>
            <p:cNvSpPr>
              <a:spLocks noChangeShapeType="1"/>
            </p:cNvSpPr>
            <p:nvPr/>
          </p:nvSpPr>
          <p:spPr bwMode="auto">
            <a:xfrm flipH="1" flipV="1">
              <a:off x="1250" y="2567"/>
              <a:ext cx="5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456"/>
            <p:cNvSpPr>
              <a:spLocks noChangeShapeType="1"/>
            </p:cNvSpPr>
            <p:nvPr/>
          </p:nvSpPr>
          <p:spPr bwMode="auto">
            <a:xfrm flipH="1" flipV="1">
              <a:off x="1202" y="2565"/>
              <a:ext cx="48"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457"/>
            <p:cNvSpPr>
              <a:spLocks noChangeShapeType="1"/>
            </p:cNvSpPr>
            <p:nvPr/>
          </p:nvSpPr>
          <p:spPr bwMode="auto">
            <a:xfrm flipH="1" flipV="1">
              <a:off x="1156" y="2563"/>
              <a:ext cx="46"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458"/>
            <p:cNvSpPr>
              <a:spLocks noChangeShapeType="1"/>
            </p:cNvSpPr>
            <p:nvPr/>
          </p:nvSpPr>
          <p:spPr bwMode="auto">
            <a:xfrm flipH="1" flipV="1">
              <a:off x="1111" y="2559"/>
              <a:ext cx="45"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459"/>
            <p:cNvSpPr>
              <a:spLocks noChangeShapeType="1"/>
            </p:cNvSpPr>
            <p:nvPr/>
          </p:nvSpPr>
          <p:spPr bwMode="auto">
            <a:xfrm flipH="1" flipV="1">
              <a:off x="1068" y="2556"/>
              <a:ext cx="43"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460"/>
            <p:cNvSpPr>
              <a:spLocks noChangeShapeType="1"/>
            </p:cNvSpPr>
            <p:nvPr/>
          </p:nvSpPr>
          <p:spPr bwMode="auto">
            <a:xfrm flipH="1" flipV="1">
              <a:off x="1027" y="2551"/>
              <a:ext cx="41"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461"/>
            <p:cNvSpPr>
              <a:spLocks noChangeShapeType="1"/>
            </p:cNvSpPr>
            <p:nvPr/>
          </p:nvSpPr>
          <p:spPr bwMode="auto">
            <a:xfrm flipH="1" flipV="1">
              <a:off x="988" y="2546"/>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462"/>
            <p:cNvSpPr>
              <a:spLocks noChangeShapeType="1"/>
            </p:cNvSpPr>
            <p:nvPr/>
          </p:nvSpPr>
          <p:spPr bwMode="auto">
            <a:xfrm flipH="1" flipV="1">
              <a:off x="952" y="2541"/>
              <a:ext cx="36"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463"/>
            <p:cNvSpPr>
              <a:spLocks noChangeShapeType="1"/>
            </p:cNvSpPr>
            <p:nvPr/>
          </p:nvSpPr>
          <p:spPr bwMode="auto">
            <a:xfrm flipH="1" flipV="1">
              <a:off x="918" y="2535"/>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464"/>
            <p:cNvSpPr>
              <a:spLocks noChangeShapeType="1"/>
            </p:cNvSpPr>
            <p:nvPr/>
          </p:nvSpPr>
          <p:spPr bwMode="auto">
            <a:xfrm flipH="1" flipV="1">
              <a:off x="887" y="2529"/>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465"/>
            <p:cNvSpPr>
              <a:spLocks noChangeShapeType="1"/>
            </p:cNvSpPr>
            <p:nvPr/>
          </p:nvSpPr>
          <p:spPr bwMode="auto">
            <a:xfrm flipH="1" flipV="1">
              <a:off x="860" y="2522"/>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466"/>
            <p:cNvSpPr>
              <a:spLocks noChangeShapeType="1"/>
            </p:cNvSpPr>
            <p:nvPr/>
          </p:nvSpPr>
          <p:spPr bwMode="auto">
            <a:xfrm flipH="1" flipV="1">
              <a:off x="835" y="2515"/>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467"/>
            <p:cNvSpPr>
              <a:spLocks noChangeShapeType="1"/>
            </p:cNvSpPr>
            <p:nvPr/>
          </p:nvSpPr>
          <p:spPr bwMode="auto">
            <a:xfrm flipH="1" flipV="1">
              <a:off x="814" y="2507"/>
              <a:ext cx="2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468"/>
            <p:cNvSpPr>
              <a:spLocks noChangeShapeType="1"/>
            </p:cNvSpPr>
            <p:nvPr/>
          </p:nvSpPr>
          <p:spPr bwMode="auto">
            <a:xfrm flipH="1" flipV="1">
              <a:off x="796" y="2500"/>
              <a:ext cx="18"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469"/>
            <p:cNvSpPr>
              <a:spLocks noChangeShapeType="1"/>
            </p:cNvSpPr>
            <p:nvPr/>
          </p:nvSpPr>
          <p:spPr bwMode="auto">
            <a:xfrm flipH="1" flipV="1">
              <a:off x="782" y="2491"/>
              <a:ext cx="14"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470"/>
            <p:cNvSpPr>
              <a:spLocks noChangeShapeType="1"/>
            </p:cNvSpPr>
            <p:nvPr/>
          </p:nvSpPr>
          <p:spPr bwMode="auto">
            <a:xfrm flipH="1" flipV="1">
              <a:off x="771" y="2483"/>
              <a:ext cx="1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471"/>
            <p:cNvSpPr>
              <a:spLocks noChangeShapeType="1"/>
            </p:cNvSpPr>
            <p:nvPr/>
          </p:nvSpPr>
          <p:spPr bwMode="auto">
            <a:xfrm flipH="1" flipV="1">
              <a:off x="765" y="2474"/>
              <a:ext cx="6"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472"/>
            <p:cNvSpPr>
              <a:spLocks noChangeShapeType="1"/>
            </p:cNvSpPr>
            <p:nvPr/>
          </p:nvSpPr>
          <p:spPr bwMode="auto">
            <a:xfrm flipH="1" flipV="1">
              <a:off x="763" y="2465"/>
              <a:ext cx="2"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473"/>
            <p:cNvSpPr>
              <a:spLocks noChangeShapeType="1"/>
            </p:cNvSpPr>
            <p:nvPr/>
          </p:nvSpPr>
          <p:spPr bwMode="auto">
            <a:xfrm>
              <a:off x="763" y="2465"/>
              <a:ext cx="0" cy="4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474"/>
            <p:cNvSpPr>
              <a:spLocks noChangeShapeType="1"/>
            </p:cNvSpPr>
            <p:nvPr/>
          </p:nvSpPr>
          <p:spPr bwMode="auto">
            <a:xfrm>
              <a:off x="763" y="2512"/>
              <a:ext cx="2"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475"/>
            <p:cNvSpPr>
              <a:spLocks noChangeShapeType="1"/>
            </p:cNvSpPr>
            <p:nvPr/>
          </p:nvSpPr>
          <p:spPr bwMode="auto">
            <a:xfrm>
              <a:off x="765" y="2521"/>
              <a:ext cx="6"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476"/>
            <p:cNvSpPr>
              <a:spLocks noChangeShapeType="1"/>
            </p:cNvSpPr>
            <p:nvPr/>
          </p:nvSpPr>
          <p:spPr bwMode="auto">
            <a:xfrm>
              <a:off x="771" y="2530"/>
              <a:ext cx="1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477"/>
            <p:cNvSpPr>
              <a:spLocks noChangeShapeType="1"/>
            </p:cNvSpPr>
            <p:nvPr/>
          </p:nvSpPr>
          <p:spPr bwMode="auto">
            <a:xfrm>
              <a:off x="782" y="2538"/>
              <a:ext cx="14"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478"/>
            <p:cNvSpPr>
              <a:spLocks noChangeShapeType="1"/>
            </p:cNvSpPr>
            <p:nvPr/>
          </p:nvSpPr>
          <p:spPr bwMode="auto">
            <a:xfrm>
              <a:off x="796" y="2546"/>
              <a:ext cx="18"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479"/>
            <p:cNvSpPr>
              <a:spLocks noChangeShapeType="1"/>
            </p:cNvSpPr>
            <p:nvPr/>
          </p:nvSpPr>
          <p:spPr bwMode="auto">
            <a:xfrm>
              <a:off x="814" y="2554"/>
              <a:ext cx="21"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480"/>
            <p:cNvSpPr>
              <a:spLocks noChangeShapeType="1"/>
            </p:cNvSpPr>
            <p:nvPr/>
          </p:nvSpPr>
          <p:spPr bwMode="auto">
            <a:xfrm>
              <a:off x="835" y="2561"/>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481"/>
            <p:cNvSpPr>
              <a:spLocks noChangeShapeType="1"/>
            </p:cNvSpPr>
            <p:nvPr/>
          </p:nvSpPr>
          <p:spPr bwMode="auto">
            <a:xfrm>
              <a:off x="860" y="2568"/>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482"/>
            <p:cNvSpPr>
              <a:spLocks noChangeShapeType="1"/>
            </p:cNvSpPr>
            <p:nvPr/>
          </p:nvSpPr>
          <p:spPr bwMode="auto">
            <a:xfrm>
              <a:off x="887" y="2575"/>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483"/>
            <p:cNvSpPr>
              <a:spLocks noChangeShapeType="1"/>
            </p:cNvSpPr>
            <p:nvPr/>
          </p:nvSpPr>
          <p:spPr bwMode="auto">
            <a:xfrm>
              <a:off x="918" y="2581"/>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484"/>
            <p:cNvSpPr>
              <a:spLocks noChangeShapeType="1"/>
            </p:cNvSpPr>
            <p:nvPr/>
          </p:nvSpPr>
          <p:spPr bwMode="auto">
            <a:xfrm>
              <a:off x="952" y="2587"/>
              <a:ext cx="36"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485"/>
            <p:cNvSpPr>
              <a:spLocks noChangeShapeType="1"/>
            </p:cNvSpPr>
            <p:nvPr/>
          </p:nvSpPr>
          <p:spPr bwMode="auto">
            <a:xfrm>
              <a:off x="988" y="2592"/>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486"/>
            <p:cNvSpPr>
              <a:spLocks noChangeShapeType="1"/>
            </p:cNvSpPr>
            <p:nvPr/>
          </p:nvSpPr>
          <p:spPr bwMode="auto">
            <a:xfrm>
              <a:off x="1027" y="2597"/>
              <a:ext cx="41"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487"/>
            <p:cNvSpPr>
              <a:spLocks noChangeShapeType="1"/>
            </p:cNvSpPr>
            <p:nvPr/>
          </p:nvSpPr>
          <p:spPr bwMode="auto">
            <a:xfrm>
              <a:off x="1068" y="2601"/>
              <a:ext cx="4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488"/>
            <p:cNvSpPr>
              <a:spLocks noChangeShapeType="1"/>
            </p:cNvSpPr>
            <p:nvPr/>
          </p:nvSpPr>
          <p:spPr bwMode="auto">
            <a:xfrm>
              <a:off x="1111" y="2605"/>
              <a:ext cx="45"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489"/>
            <p:cNvSpPr>
              <a:spLocks noChangeShapeType="1"/>
            </p:cNvSpPr>
            <p:nvPr/>
          </p:nvSpPr>
          <p:spPr bwMode="auto">
            <a:xfrm>
              <a:off x="1156" y="2608"/>
              <a:ext cx="46"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490"/>
            <p:cNvSpPr>
              <a:spLocks noChangeShapeType="1"/>
            </p:cNvSpPr>
            <p:nvPr/>
          </p:nvSpPr>
          <p:spPr bwMode="auto">
            <a:xfrm>
              <a:off x="1202" y="2610"/>
              <a:ext cx="48"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491"/>
            <p:cNvSpPr>
              <a:spLocks noChangeShapeType="1"/>
            </p:cNvSpPr>
            <p:nvPr/>
          </p:nvSpPr>
          <p:spPr bwMode="auto">
            <a:xfrm>
              <a:off x="1250" y="2612"/>
              <a:ext cx="5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492"/>
            <p:cNvSpPr>
              <a:spLocks noChangeShapeType="1"/>
            </p:cNvSpPr>
            <p:nvPr/>
          </p:nvSpPr>
          <p:spPr bwMode="auto">
            <a:xfrm>
              <a:off x="1300" y="2613"/>
              <a:ext cx="5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493"/>
            <p:cNvSpPr>
              <a:spLocks noChangeShapeType="1"/>
            </p:cNvSpPr>
            <p:nvPr/>
          </p:nvSpPr>
          <p:spPr bwMode="auto">
            <a:xfrm flipV="1">
              <a:off x="1350" y="2613"/>
              <a:ext cx="51"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494"/>
            <p:cNvSpPr>
              <a:spLocks noChangeShapeType="1"/>
            </p:cNvSpPr>
            <p:nvPr/>
          </p:nvSpPr>
          <p:spPr bwMode="auto">
            <a:xfrm flipV="1">
              <a:off x="1401" y="2612"/>
              <a:ext cx="49"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495"/>
            <p:cNvSpPr>
              <a:spLocks noChangeShapeType="1"/>
            </p:cNvSpPr>
            <p:nvPr/>
          </p:nvSpPr>
          <p:spPr bwMode="auto">
            <a:xfrm flipV="1">
              <a:off x="1450" y="2610"/>
              <a:ext cx="49"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496"/>
            <p:cNvSpPr>
              <a:spLocks noChangeShapeType="1"/>
            </p:cNvSpPr>
            <p:nvPr/>
          </p:nvSpPr>
          <p:spPr bwMode="auto">
            <a:xfrm flipV="1">
              <a:off x="1499" y="2608"/>
              <a:ext cx="46"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497"/>
            <p:cNvSpPr>
              <a:spLocks noChangeShapeType="1"/>
            </p:cNvSpPr>
            <p:nvPr/>
          </p:nvSpPr>
          <p:spPr bwMode="auto">
            <a:xfrm flipV="1">
              <a:off x="1545" y="2605"/>
              <a:ext cx="45"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498"/>
            <p:cNvSpPr>
              <a:spLocks noChangeShapeType="1"/>
            </p:cNvSpPr>
            <p:nvPr/>
          </p:nvSpPr>
          <p:spPr bwMode="auto">
            <a:xfrm flipV="1">
              <a:off x="1590" y="2601"/>
              <a:ext cx="4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499"/>
            <p:cNvSpPr>
              <a:spLocks noChangeShapeType="1"/>
            </p:cNvSpPr>
            <p:nvPr/>
          </p:nvSpPr>
          <p:spPr bwMode="auto">
            <a:xfrm flipV="1">
              <a:off x="1633" y="2597"/>
              <a:ext cx="40"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500"/>
            <p:cNvSpPr>
              <a:spLocks noChangeShapeType="1"/>
            </p:cNvSpPr>
            <p:nvPr/>
          </p:nvSpPr>
          <p:spPr bwMode="auto">
            <a:xfrm flipV="1">
              <a:off x="1673" y="2592"/>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501"/>
            <p:cNvSpPr>
              <a:spLocks noChangeShapeType="1"/>
            </p:cNvSpPr>
            <p:nvPr/>
          </p:nvSpPr>
          <p:spPr bwMode="auto">
            <a:xfrm flipV="1">
              <a:off x="1712" y="2587"/>
              <a:ext cx="36"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502"/>
            <p:cNvSpPr>
              <a:spLocks noChangeShapeType="1"/>
            </p:cNvSpPr>
            <p:nvPr/>
          </p:nvSpPr>
          <p:spPr bwMode="auto">
            <a:xfrm flipV="1">
              <a:off x="1748" y="2581"/>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503"/>
            <p:cNvSpPr>
              <a:spLocks noChangeShapeType="1"/>
            </p:cNvSpPr>
            <p:nvPr/>
          </p:nvSpPr>
          <p:spPr bwMode="auto">
            <a:xfrm flipV="1">
              <a:off x="1782" y="2575"/>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504"/>
            <p:cNvSpPr>
              <a:spLocks noChangeShapeType="1"/>
            </p:cNvSpPr>
            <p:nvPr/>
          </p:nvSpPr>
          <p:spPr bwMode="auto">
            <a:xfrm flipV="1">
              <a:off x="1813" y="2568"/>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505"/>
            <p:cNvSpPr>
              <a:spLocks noChangeShapeType="1"/>
            </p:cNvSpPr>
            <p:nvPr/>
          </p:nvSpPr>
          <p:spPr bwMode="auto">
            <a:xfrm flipV="1">
              <a:off x="1840" y="2561"/>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506"/>
            <p:cNvSpPr>
              <a:spLocks noChangeShapeType="1"/>
            </p:cNvSpPr>
            <p:nvPr/>
          </p:nvSpPr>
          <p:spPr bwMode="auto">
            <a:xfrm flipV="1">
              <a:off x="1865" y="2554"/>
              <a:ext cx="21"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507"/>
            <p:cNvSpPr>
              <a:spLocks noChangeShapeType="1"/>
            </p:cNvSpPr>
            <p:nvPr/>
          </p:nvSpPr>
          <p:spPr bwMode="auto">
            <a:xfrm flipV="1">
              <a:off x="1886" y="2546"/>
              <a:ext cx="18"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508"/>
            <p:cNvSpPr>
              <a:spLocks noChangeShapeType="1"/>
            </p:cNvSpPr>
            <p:nvPr/>
          </p:nvSpPr>
          <p:spPr bwMode="auto">
            <a:xfrm flipV="1">
              <a:off x="1904" y="2538"/>
              <a:ext cx="14"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509"/>
            <p:cNvSpPr>
              <a:spLocks noChangeShapeType="1"/>
            </p:cNvSpPr>
            <p:nvPr/>
          </p:nvSpPr>
          <p:spPr bwMode="auto">
            <a:xfrm flipV="1">
              <a:off x="1918" y="2530"/>
              <a:ext cx="1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510"/>
            <p:cNvSpPr>
              <a:spLocks noChangeShapeType="1"/>
            </p:cNvSpPr>
            <p:nvPr/>
          </p:nvSpPr>
          <p:spPr bwMode="auto">
            <a:xfrm flipV="1">
              <a:off x="1929" y="2521"/>
              <a:ext cx="6"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511"/>
            <p:cNvSpPr>
              <a:spLocks noChangeShapeType="1"/>
            </p:cNvSpPr>
            <p:nvPr/>
          </p:nvSpPr>
          <p:spPr bwMode="auto">
            <a:xfrm flipV="1">
              <a:off x="1935" y="2512"/>
              <a:ext cx="3"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512"/>
            <p:cNvSpPr>
              <a:spLocks noChangeShapeType="1"/>
            </p:cNvSpPr>
            <p:nvPr/>
          </p:nvSpPr>
          <p:spPr bwMode="auto">
            <a:xfrm flipV="1">
              <a:off x="1938" y="2465"/>
              <a:ext cx="0" cy="4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513"/>
            <p:cNvSpPr>
              <a:spLocks noChangeShapeType="1"/>
            </p:cNvSpPr>
            <p:nvPr/>
          </p:nvSpPr>
          <p:spPr bwMode="auto">
            <a:xfrm flipH="1">
              <a:off x="1935" y="2465"/>
              <a:ext cx="3"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514"/>
            <p:cNvSpPr>
              <a:spLocks noChangeShapeType="1"/>
            </p:cNvSpPr>
            <p:nvPr/>
          </p:nvSpPr>
          <p:spPr bwMode="auto">
            <a:xfrm flipH="1">
              <a:off x="1929" y="2474"/>
              <a:ext cx="6"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515"/>
            <p:cNvSpPr>
              <a:spLocks noChangeShapeType="1"/>
            </p:cNvSpPr>
            <p:nvPr/>
          </p:nvSpPr>
          <p:spPr bwMode="auto">
            <a:xfrm flipH="1">
              <a:off x="1918" y="2483"/>
              <a:ext cx="1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516"/>
            <p:cNvSpPr>
              <a:spLocks noChangeShapeType="1"/>
            </p:cNvSpPr>
            <p:nvPr/>
          </p:nvSpPr>
          <p:spPr bwMode="auto">
            <a:xfrm flipH="1">
              <a:off x="1904" y="2491"/>
              <a:ext cx="14"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517"/>
            <p:cNvSpPr>
              <a:spLocks noChangeShapeType="1"/>
            </p:cNvSpPr>
            <p:nvPr/>
          </p:nvSpPr>
          <p:spPr bwMode="auto">
            <a:xfrm flipH="1">
              <a:off x="1886" y="2500"/>
              <a:ext cx="18"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518"/>
            <p:cNvSpPr>
              <a:spLocks noChangeShapeType="1"/>
            </p:cNvSpPr>
            <p:nvPr/>
          </p:nvSpPr>
          <p:spPr bwMode="auto">
            <a:xfrm flipH="1">
              <a:off x="1865" y="2507"/>
              <a:ext cx="2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519"/>
            <p:cNvSpPr>
              <a:spLocks noChangeShapeType="1"/>
            </p:cNvSpPr>
            <p:nvPr/>
          </p:nvSpPr>
          <p:spPr bwMode="auto">
            <a:xfrm flipH="1">
              <a:off x="1840" y="2515"/>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520"/>
            <p:cNvSpPr>
              <a:spLocks noChangeShapeType="1"/>
            </p:cNvSpPr>
            <p:nvPr/>
          </p:nvSpPr>
          <p:spPr bwMode="auto">
            <a:xfrm flipH="1">
              <a:off x="1813" y="2522"/>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521"/>
            <p:cNvSpPr>
              <a:spLocks noChangeShapeType="1"/>
            </p:cNvSpPr>
            <p:nvPr/>
          </p:nvSpPr>
          <p:spPr bwMode="auto">
            <a:xfrm flipH="1">
              <a:off x="1782" y="2529"/>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522"/>
            <p:cNvSpPr>
              <a:spLocks noChangeShapeType="1"/>
            </p:cNvSpPr>
            <p:nvPr/>
          </p:nvSpPr>
          <p:spPr bwMode="auto">
            <a:xfrm flipH="1">
              <a:off x="1748" y="2535"/>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523"/>
            <p:cNvSpPr>
              <a:spLocks noChangeShapeType="1"/>
            </p:cNvSpPr>
            <p:nvPr/>
          </p:nvSpPr>
          <p:spPr bwMode="auto">
            <a:xfrm flipH="1">
              <a:off x="1712" y="2541"/>
              <a:ext cx="36"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524"/>
            <p:cNvSpPr>
              <a:spLocks noChangeShapeType="1"/>
            </p:cNvSpPr>
            <p:nvPr/>
          </p:nvSpPr>
          <p:spPr bwMode="auto">
            <a:xfrm flipH="1">
              <a:off x="1673" y="2546"/>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525"/>
            <p:cNvSpPr>
              <a:spLocks noChangeShapeType="1"/>
            </p:cNvSpPr>
            <p:nvPr/>
          </p:nvSpPr>
          <p:spPr bwMode="auto">
            <a:xfrm flipH="1">
              <a:off x="1633" y="2551"/>
              <a:ext cx="40"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526"/>
            <p:cNvSpPr>
              <a:spLocks noChangeShapeType="1"/>
            </p:cNvSpPr>
            <p:nvPr/>
          </p:nvSpPr>
          <p:spPr bwMode="auto">
            <a:xfrm flipH="1">
              <a:off x="1590" y="2556"/>
              <a:ext cx="43"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527"/>
            <p:cNvSpPr>
              <a:spLocks noChangeShapeType="1"/>
            </p:cNvSpPr>
            <p:nvPr/>
          </p:nvSpPr>
          <p:spPr bwMode="auto">
            <a:xfrm flipH="1">
              <a:off x="1545" y="2559"/>
              <a:ext cx="45"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528"/>
            <p:cNvSpPr>
              <a:spLocks noChangeShapeType="1"/>
            </p:cNvSpPr>
            <p:nvPr/>
          </p:nvSpPr>
          <p:spPr bwMode="auto">
            <a:xfrm flipH="1">
              <a:off x="1499" y="2563"/>
              <a:ext cx="46"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529"/>
            <p:cNvSpPr>
              <a:spLocks noChangeShapeType="1"/>
            </p:cNvSpPr>
            <p:nvPr/>
          </p:nvSpPr>
          <p:spPr bwMode="auto">
            <a:xfrm flipH="1">
              <a:off x="1450" y="2565"/>
              <a:ext cx="49"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530"/>
            <p:cNvSpPr>
              <a:spLocks noChangeShapeType="1"/>
            </p:cNvSpPr>
            <p:nvPr/>
          </p:nvSpPr>
          <p:spPr bwMode="auto">
            <a:xfrm flipH="1">
              <a:off x="1401" y="2567"/>
              <a:ext cx="49"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531"/>
            <p:cNvSpPr>
              <a:spLocks noChangeShapeType="1"/>
            </p:cNvSpPr>
            <p:nvPr/>
          </p:nvSpPr>
          <p:spPr bwMode="auto">
            <a:xfrm flipH="1">
              <a:off x="1350" y="2568"/>
              <a:ext cx="51"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Freeform 532"/>
            <p:cNvSpPr>
              <a:spLocks/>
            </p:cNvSpPr>
            <p:nvPr/>
          </p:nvSpPr>
          <p:spPr bwMode="auto">
            <a:xfrm>
              <a:off x="257" y="1444"/>
              <a:ext cx="890" cy="106"/>
            </a:xfrm>
            <a:custGeom>
              <a:avLst/>
              <a:gdLst>
                <a:gd name="T0" fmla="*/ 311 w 1780"/>
                <a:gd name="T1" fmla="*/ 0 h 211"/>
                <a:gd name="T2" fmla="*/ 367 w 1780"/>
                <a:gd name="T3" fmla="*/ 0 h 211"/>
                <a:gd name="T4" fmla="*/ 505 w 1780"/>
                <a:gd name="T5" fmla="*/ 0 h 211"/>
                <a:gd name="T6" fmla="*/ 593 w 1780"/>
                <a:gd name="T7" fmla="*/ 0 h 211"/>
                <a:gd name="T8" fmla="*/ 701 w 1780"/>
                <a:gd name="T9" fmla="*/ 0 h 211"/>
                <a:gd name="T10" fmla="*/ 833 w 1780"/>
                <a:gd name="T11" fmla="*/ 0 h 211"/>
                <a:gd name="T12" fmla="*/ 1082 w 1780"/>
                <a:gd name="T13" fmla="*/ 0 h 211"/>
                <a:gd name="T14" fmla="*/ 1285 w 1780"/>
                <a:gd name="T15" fmla="*/ 0 h 211"/>
                <a:gd name="T16" fmla="*/ 1521 w 1780"/>
                <a:gd name="T17" fmla="*/ 0 h 211"/>
                <a:gd name="T18" fmla="*/ 1550 w 1780"/>
                <a:gd name="T19" fmla="*/ 6 h 211"/>
                <a:gd name="T20" fmla="*/ 1577 w 1780"/>
                <a:gd name="T21" fmla="*/ 20 h 211"/>
                <a:gd name="T22" fmla="*/ 1578 w 1780"/>
                <a:gd name="T23" fmla="*/ 21 h 211"/>
                <a:gd name="T24" fmla="*/ 1580 w 1780"/>
                <a:gd name="T25" fmla="*/ 22 h 211"/>
                <a:gd name="T26" fmla="*/ 1587 w 1780"/>
                <a:gd name="T27" fmla="*/ 29 h 211"/>
                <a:gd name="T28" fmla="*/ 1603 w 1780"/>
                <a:gd name="T29" fmla="*/ 40 h 211"/>
                <a:gd name="T30" fmla="*/ 1627 w 1780"/>
                <a:gd name="T31" fmla="*/ 59 h 211"/>
                <a:gd name="T32" fmla="*/ 1663 w 1780"/>
                <a:gd name="T33" fmla="*/ 87 h 211"/>
                <a:gd name="T34" fmla="*/ 1713 w 1780"/>
                <a:gd name="T35" fmla="*/ 127 h 211"/>
                <a:gd name="T36" fmla="*/ 1780 w 1780"/>
                <a:gd name="T37" fmla="*/ 180 h 211"/>
                <a:gd name="T38" fmla="*/ 1726 w 1780"/>
                <a:gd name="T39" fmla="*/ 164 h 211"/>
                <a:gd name="T40" fmla="*/ 138 w 1780"/>
                <a:gd name="T41" fmla="*/ 162 h 211"/>
                <a:gd name="T42" fmla="*/ 65 w 1780"/>
                <a:gd name="T43" fmla="*/ 175 h 211"/>
                <a:gd name="T44" fmla="*/ 2 w 1780"/>
                <a:gd name="T45" fmla="*/ 211 h 211"/>
                <a:gd name="T46" fmla="*/ 2 w 1780"/>
                <a:gd name="T47" fmla="*/ 211 h 211"/>
                <a:gd name="T48" fmla="*/ 0 w 1780"/>
                <a:gd name="T49" fmla="*/ 211 h 211"/>
                <a:gd name="T50" fmla="*/ 1 w 1780"/>
                <a:gd name="T51" fmla="*/ 211 h 211"/>
                <a:gd name="T52" fmla="*/ 7 w 1780"/>
                <a:gd name="T53" fmla="*/ 206 h 211"/>
                <a:gd name="T54" fmla="*/ 17 w 1780"/>
                <a:gd name="T55" fmla="*/ 198 h 211"/>
                <a:gd name="T56" fmla="*/ 36 w 1780"/>
                <a:gd name="T57" fmla="*/ 183 h 211"/>
                <a:gd name="T58" fmla="*/ 66 w 1780"/>
                <a:gd name="T59" fmla="*/ 160 h 211"/>
                <a:gd name="T60" fmla="*/ 110 w 1780"/>
                <a:gd name="T61" fmla="*/ 126 h 211"/>
                <a:gd name="T62" fmla="*/ 168 w 1780"/>
                <a:gd name="T63" fmla="*/ 80 h 211"/>
                <a:gd name="T64" fmla="*/ 244 w 1780"/>
                <a:gd name="T65" fmla="*/ 20 h 211"/>
                <a:gd name="T66" fmla="*/ 271 w 1780"/>
                <a:gd name="T67" fmla="*/ 6 h 211"/>
                <a:gd name="T68" fmla="*/ 301 w 1780"/>
                <a:gd name="T69" fmla="*/ 0 h 211"/>
                <a:gd name="T70" fmla="*/ 301 w 1780"/>
                <a:gd name="T71" fmla="*/ 0 h 211"/>
                <a:gd name="T72" fmla="*/ 303 w 1780"/>
                <a:gd name="T7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80" h="211">
                  <a:moveTo>
                    <a:pt x="307" y="0"/>
                  </a:moveTo>
                  <a:lnTo>
                    <a:pt x="311" y="0"/>
                  </a:lnTo>
                  <a:lnTo>
                    <a:pt x="350" y="0"/>
                  </a:lnTo>
                  <a:lnTo>
                    <a:pt x="367" y="0"/>
                  </a:lnTo>
                  <a:lnTo>
                    <a:pt x="387" y="0"/>
                  </a:lnTo>
                  <a:lnTo>
                    <a:pt x="505" y="0"/>
                  </a:lnTo>
                  <a:lnTo>
                    <a:pt x="546" y="0"/>
                  </a:lnTo>
                  <a:lnTo>
                    <a:pt x="593" y="0"/>
                  </a:lnTo>
                  <a:lnTo>
                    <a:pt x="644" y="0"/>
                  </a:lnTo>
                  <a:lnTo>
                    <a:pt x="701" y="0"/>
                  </a:lnTo>
                  <a:lnTo>
                    <a:pt x="764" y="0"/>
                  </a:lnTo>
                  <a:lnTo>
                    <a:pt x="833" y="0"/>
                  </a:lnTo>
                  <a:lnTo>
                    <a:pt x="993" y="0"/>
                  </a:lnTo>
                  <a:lnTo>
                    <a:pt x="1082" y="0"/>
                  </a:lnTo>
                  <a:lnTo>
                    <a:pt x="1180" y="0"/>
                  </a:lnTo>
                  <a:lnTo>
                    <a:pt x="1285" y="0"/>
                  </a:lnTo>
                  <a:lnTo>
                    <a:pt x="1398" y="0"/>
                  </a:lnTo>
                  <a:lnTo>
                    <a:pt x="1521" y="0"/>
                  </a:lnTo>
                  <a:lnTo>
                    <a:pt x="1535" y="2"/>
                  </a:lnTo>
                  <a:lnTo>
                    <a:pt x="1550" y="6"/>
                  </a:lnTo>
                  <a:lnTo>
                    <a:pt x="1565" y="13"/>
                  </a:lnTo>
                  <a:lnTo>
                    <a:pt x="1577" y="20"/>
                  </a:lnTo>
                  <a:lnTo>
                    <a:pt x="1577" y="20"/>
                  </a:lnTo>
                  <a:lnTo>
                    <a:pt x="1578" y="21"/>
                  </a:lnTo>
                  <a:lnTo>
                    <a:pt x="1578" y="21"/>
                  </a:lnTo>
                  <a:lnTo>
                    <a:pt x="1580" y="22"/>
                  </a:lnTo>
                  <a:lnTo>
                    <a:pt x="1584" y="24"/>
                  </a:lnTo>
                  <a:lnTo>
                    <a:pt x="1587" y="29"/>
                  </a:lnTo>
                  <a:lnTo>
                    <a:pt x="1594" y="34"/>
                  </a:lnTo>
                  <a:lnTo>
                    <a:pt x="1603" y="40"/>
                  </a:lnTo>
                  <a:lnTo>
                    <a:pt x="1613" y="49"/>
                  </a:lnTo>
                  <a:lnTo>
                    <a:pt x="1627" y="59"/>
                  </a:lnTo>
                  <a:lnTo>
                    <a:pt x="1643" y="72"/>
                  </a:lnTo>
                  <a:lnTo>
                    <a:pt x="1663" y="87"/>
                  </a:lnTo>
                  <a:lnTo>
                    <a:pt x="1687" y="106"/>
                  </a:lnTo>
                  <a:lnTo>
                    <a:pt x="1713" y="127"/>
                  </a:lnTo>
                  <a:lnTo>
                    <a:pt x="1745" y="152"/>
                  </a:lnTo>
                  <a:lnTo>
                    <a:pt x="1780" y="180"/>
                  </a:lnTo>
                  <a:lnTo>
                    <a:pt x="1754" y="170"/>
                  </a:lnTo>
                  <a:lnTo>
                    <a:pt x="1726" y="164"/>
                  </a:lnTo>
                  <a:lnTo>
                    <a:pt x="1697" y="162"/>
                  </a:lnTo>
                  <a:lnTo>
                    <a:pt x="138" y="162"/>
                  </a:lnTo>
                  <a:lnTo>
                    <a:pt x="100" y="166"/>
                  </a:lnTo>
                  <a:lnTo>
                    <a:pt x="65" y="175"/>
                  </a:lnTo>
                  <a:lnTo>
                    <a:pt x="33" y="191"/>
                  </a:lnTo>
                  <a:lnTo>
                    <a:pt x="2" y="211"/>
                  </a:lnTo>
                  <a:lnTo>
                    <a:pt x="2" y="211"/>
                  </a:lnTo>
                  <a:lnTo>
                    <a:pt x="2" y="211"/>
                  </a:lnTo>
                  <a:lnTo>
                    <a:pt x="0" y="211"/>
                  </a:lnTo>
                  <a:lnTo>
                    <a:pt x="0" y="211"/>
                  </a:lnTo>
                  <a:lnTo>
                    <a:pt x="1" y="211"/>
                  </a:lnTo>
                  <a:lnTo>
                    <a:pt x="1" y="211"/>
                  </a:lnTo>
                  <a:lnTo>
                    <a:pt x="3" y="209"/>
                  </a:lnTo>
                  <a:lnTo>
                    <a:pt x="7" y="206"/>
                  </a:lnTo>
                  <a:lnTo>
                    <a:pt x="10" y="203"/>
                  </a:lnTo>
                  <a:lnTo>
                    <a:pt x="17" y="198"/>
                  </a:lnTo>
                  <a:lnTo>
                    <a:pt x="26" y="191"/>
                  </a:lnTo>
                  <a:lnTo>
                    <a:pt x="36" y="183"/>
                  </a:lnTo>
                  <a:lnTo>
                    <a:pt x="50" y="173"/>
                  </a:lnTo>
                  <a:lnTo>
                    <a:pt x="66" y="160"/>
                  </a:lnTo>
                  <a:lnTo>
                    <a:pt x="86" y="145"/>
                  </a:lnTo>
                  <a:lnTo>
                    <a:pt x="110" y="126"/>
                  </a:lnTo>
                  <a:lnTo>
                    <a:pt x="136" y="105"/>
                  </a:lnTo>
                  <a:lnTo>
                    <a:pt x="168" y="80"/>
                  </a:lnTo>
                  <a:lnTo>
                    <a:pt x="203" y="52"/>
                  </a:lnTo>
                  <a:lnTo>
                    <a:pt x="244" y="20"/>
                  </a:lnTo>
                  <a:lnTo>
                    <a:pt x="255" y="13"/>
                  </a:lnTo>
                  <a:lnTo>
                    <a:pt x="271" y="6"/>
                  </a:lnTo>
                  <a:lnTo>
                    <a:pt x="286" y="2"/>
                  </a:lnTo>
                  <a:lnTo>
                    <a:pt x="301" y="0"/>
                  </a:lnTo>
                  <a:lnTo>
                    <a:pt x="301" y="0"/>
                  </a:lnTo>
                  <a:lnTo>
                    <a:pt x="301" y="0"/>
                  </a:lnTo>
                  <a:lnTo>
                    <a:pt x="302" y="0"/>
                  </a:lnTo>
                  <a:lnTo>
                    <a:pt x="303" y="0"/>
                  </a:lnTo>
                  <a:lnTo>
                    <a:pt x="307" y="0"/>
                  </a:lnTo>
                  <a:close/>
                </a:path>
              </a:pathLst>
            </a:custGeom>
            <a:solidFill>
              <a:srgbClr val="000094"/>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 name="Freeform 533"/>
            <p:cNvSpPr>
              <a:spLocks noEditPoints="1"/>
            </p:cNvSpPr>
            <p:nvPr/>
          </p:nvSpPr>
          <p:spPr bwMode="auto">
            <a:xfrm>
              <a:off x="233" y="1410"/>
              <a:ext cx="961" cy="123"/>
            </a:xfrm>
            <a:custGeom>
              <a:avLst/>
              <a:gdLst>
                <a:gd name="T0" fmla="*/ 338 w 1921"/>
                <a:gd name="T1" fmla="*/ 32 h 247"/>
                <a:gd name="T2" fmla="*/ 311 w 1921"/>
                <a:gd name="T3" fmla="*/ 42 h 247"/>
                <a:gd name="T4" fmla="*/ 302 w 1921"/>
                <a:gd name="T5" fmla="*/ 48 h 247"/>
                <a:gd name="T6" fmla="*/ 261 w 1921"/>
                <a:gd name="T7" fmla="*/ 79 h 247"/>
                <a:gd name="T8" fmla="*/ 224 w 1921"/>
                <a:gd name="T9" fmla="*/ 109 h 247"/>
                <a:gd name="T10" fmla="*/ 191 w 1921"/>
                <a:gd name="T11" fmla="*/ 135 h 247"/>
                <a:gd name="T12" fmla="*/ 153 w 1921"/>
                <a:gd name="T13" fmla="*/ 164 h 247"/>
                <a:gd name="T14" fmla="*/ 1762 w 1921"/>
                <a:gd name="T15" fmla="*/ 162 h 247"/>
                <a:gd name="T16" fmla="*/ 1724 w 1921"/>
                <a:gd name="T17" fmla="*/ 132 h 247"/>
                <a:gd name="T18" fmla="*/ 1681 w 1921"/>
                <a:gd name="T19" fmla="*/ 98 h 247"/>
                <a:gd name="T20" fmla="*/ 1650 w 1921"/>
                <a:gd name="T21" fmla="*/ 74 h 247"/>
                <a:gd name="T22" fmla="*/ 1632 w 1921"/>
                <a:gd name="T23" fmla="*/ 59 h 247"/>
                <a:gd name="T24" fmla="*/ 1621 w 1921"/>
                <a:gd name="T25" fmla="*/ 51 h 247"/>
                <a:gd name="T26" fmla="*/ 1617 w 1921"/>
                <a:gd name="T27" fmla="*/ 46 h 247"/>
                <a:gd name="T28" fmla="*/ 1617 w 1921"/>
                <a:gd name="T29" fmla="*/ 48 h 247"/>
                <a:gd name="T30" fmla="*/ 1608 w 1921"/>
                <a:gd name="T31" fmla="*/ 42 h 247"/>
                <a:gd name="T32" fmla="*/ 1582 w 1921"/>
                <a:gd name="T33" fmla="*/ 32 h 247"/>
                <a:gd name="T34" fmla="*/ 350 w 1921"/>
                <a:gd name="T35" fmla="*/ 31 h 247"/>
                <a:gd name="T36" fmla="*/ 1570 w 1921"/>
                <a:gd name="T37" fmla="*/ 0 h 247"/>
                <a:gd name="T38" fmla="*/ 1591 w 1921"/>
                <a:gd name="T39" fmla="*/ 2 h 247"/>
                <a:gd name="T40" fmla="*/ 1621 w 1921"/>
                <a:gd name="T41" fmla="*/ 13 h 247"/>
                <a:gd name="T42" fmla="*/ 1636 w 1921"/>
                <a:gd name="T43" fmla="*/ 23 h 247"/>
                <a:gd name="T44" fmla="*/ 1639 w 1921"/>
                <a:gd name="T45" fmla="*/ 24 h 247"/>
                <a:gd name="T46" fmla="*/ 1643 w 1921"/>
                <a:gd name="T47" fmla="*/ 29 h 247"/>
                <a:gd name="T48" fmla="*/ 1654 w 1921"/>
                <a:gd name="T49" fmla="*/ 37 h 247"/>
                <a:gd name="T50" fmla="*/ 1673 w 1921"/>
                <a:gd name="T51" fmla="*/ 52 h 247"/>
                <a:gd name="T52" fmla="*/ 1703 w 1921"/>
                <a:gd name="T53" fmla="*/ 76 h 247"/>
                <a:gd name="T54" fmla="*/ 1746 w 1921"/>
                <a:gd name="T55" fmla="*/ 109 h 247"/>
                <a:gd name="T56" fmla="*/ 1804 w 1921"/>
                <a:gd name="T57" fmla="*/ 155 h 247"/>
                <a:gd name="T58" fmla="*/ 1921 w 1921"/>
                <a:gd name="T59" fmla="*/ 247 h 247"/>
                <a:gd name="T60" fmla="*/ 1820 w 1921"/>
                <a:gd name="T61" fmla="*/ 207 h 247"/>
                <a:gd name="T62" fmla="*/ 1820 w 1921"/>
                <a:gd name="T63" fmla="*/ 207 h 247"/>
                <a:gd name="T64" fmla="*/ 1782 w 1921"/>
                <a:gd name="T65" fmla="*/ 196 h 247"/>
                <a:gd name="T66" fmla="*/ 168 w 1921"/>
                <a:gd name="T67" fmla="*/ 193 h 247"/>
                <a:gd name="T68" fmla="*/ 138 w 1921"/>
                <a:gd name="T69" fmla="*/ 199 h 247"/>
                <a:gd name="T70" fmla="*/ 104 w 1921"/>
                <a:gd name="T71" fmla="*/ 212 h 247"/>
                <a:gd name="T72" fmla="*/ 75 w 1921"/>
                <a:gd name="T73" fmla="*/ 228 h 247"/>
                <a:gd name="T74" fmla="*/ 57 w 1921"/>
                <a:gd name="T75" fmla="*/ 242 h 247"/>
                <a:gd name="T76" fmla="*/ 41 w 1921"/>
                <a:gd name="T77" fmla="*/ 213 h 247"/>
                <a:gd name="T78" fmla="*/ 40 w 1921"/>
                <a:gd name="T79" fmla="*/ 213 h 247"/>
                <a:gd name="T80" fmla="*/ 45 w 1921"/>
                <a:gd name="T81" fmla="*/ 210 h 247"/>
                <a:gd name="T82" fmla="*/ 58 w 1921"/>
                <a:gd name="T83" fmla="*/ 199 h 247"/>
                <a:gd name="T84" fmla="*/ 82 w 1921"/>
                <a:gd name="T85" fmla="*/ 181 h 247"/>
                <a:gd name="T86" fmla="*/ 117 w 1921"/>
                <a:gd name="T87" fmla="*/ 153 h 247"/>
                <a:gd name="T88" fmla="*/ 169 w 1921"/>
                <a:gd name="T89" fmla="*/ 113 h 247"/>
                <a:gd name="T90" fmla="*/ 202 w 1921"/>
                <a:gd name="T91" fmla="*/ 87 h 247"/>
                <a:gd name="T92" fmla="*/ 239 w 1921"/>
                <a:gd name="T93" fmla="*/ 57 h 247"/>
                <a:gd name="T94" fmla="*/ 283 w 1921"/>
                <a:gd name="T95" fmla="*/ 23 h 247"/>
                <a:gd name="T96" fmla="*/ 299 w 1921"/>
                <a:gd name="T97" fmla="*/ 13 h 247"/>
                <a:gd name="T98" fmla="*/ 329 w 1921"/>
                <a:gd name="T99" fmla="*/ 2 h 247"/>
                <a:gd name="T100" fmla="*/ 350 w 1921"/>
                <a:gd name="T101"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1" h="247">
                  <a:moveTo>
                    <a:pt x="350" y="31"/>
                  </a:moveTo>
                  <a:lnTo>
                    <a:pt x="338" y="32"/>
                  </a:lnTo>
                  <a:lnTo>
                    <a:pt x="327" y="36"/>
                  </a:lnTo>
                  <a:lnTo>
                    <a:pt x="311" y="42"/>
                  </a:lnTo>
                  <a:lnTo>
                    <a:pt x="311" y="42"/>
                  </a:lnTo>
                  <a:lnTo>
                    <a:pt x="302" y="48"/>
                  </a:lnTo>
                  <a:lnTo>
                    <a:pt x="282" y="63"/>
                  </a:lnTo>
                  <a:lnTo>
                    <a:pt x="261" y="79"/>
                  </a:lnTo>
                  <a:lnTo>
                    <a:pt x="241" y="94"/>
                  </a:lnTo>
                  <a:lnTo>
                    <a:pt x="224" y="109"/>
                  </a:lnTo>
                  <a:lnTo>
                    <a:pt x="206" y="122"/>
                  </a:lnTo>
                  <a:lnTo>
                    <a:pt x="191" y="135"/>
                  </a:lnTo>
                  <a:lnTo>
                    <a:pt x="163" y="156"/>
                  </a:lnTo>
                  <a:lnTo>
                    <a:pt x="153" y="164"/>
                  </a:lnTo>
                  <a:lnTo>
                    <a:pt x="168" y="162"/>
                  </a:lnTo>
                  <a:lnTo>
                    <a:pt x="1762" y="162"/>
                  </a:lnTo>
                  <a:lnTo>
                    <a:pt x="1751" y="153"/>
                  </a:lnTo>
                  <a:lnTo>
                    <a:pt x="1724" y="132"/>
                  </a:lnTo>
                  <a:lnTo>
                    <a:pt x="1701" y="113"/>
                  </a:lnTo>
                  <a:lnTo>
                    <a:pt x="1681" y="98"/>
                  </a:lnTo>
                  <a:lnTo>
                    <a:pt x="1664" y="85"/>
                  </a:lnTo>
                  <a:lnTo>
                    <a:pt x="1650" y="74"/>
                  </a:lnTo>
                  <a:lnTo>
                    <a:pt x="1640" y="66"/>
                  </a:lnTo>
                  <a:lnTo>
                    <a:pt x="1632" y="59"/>
                  </a:lnTo>
                  <a:lnTo>
                    <a:pt x="1626" y="55"/>
                  </a:lnTo>
                  <a:lnTo>
                    <a:pt x="1621" y="51"/>
                  </a:lnTo>
                  <a:lnTo>
                    <a:pt x="1618" y="49"/>
                  </a:lnTo>
                  <a:lnTo>
                    <a:pt x="1617" y="46"/>
                  </a:lnTo>
                  <a:lnTo>
                    <a:pt x="1615" y="46"/>
                  </a:lnTo>
                  <a:lnTo>
                    <a:pt x="1617" y="48"/>
                  </a:lnTo>
                  <a:lnTo>
                    <a:pt x="1613" y="44"/>
                  </a:lnTo>
                  <a:lnTo>
                    <a:pt x="1608" y="42"/>
                  </a:lnTo>
                  <a:lnTo>
                    <a:pt x="1593" y="36"/>
                  </a:lnTo>
                  <a:lnTo>
                    <a:pt x="1582" y="32"/>
                  </a:lnTo>
                  <a:lnTo>
                    <a:pt x="1570" y="31"/>
                  </a:lnTo>
                  <a:lnTo>
                    <a:pt x="350" y="31"/>
                  </a:lnTo>
                  <a:close/>
                  <a:moveTo>
                    <a:pt x="350" y="0"/>
                  </a:moveTo>
                  <a:lnTo>
                    <a:pt x="1570" y="0"/>
                  </a:lnTo>
                  <a:lnTo>
                    <a:pt x="1584" y="1"/>
                  </a:lnTo>
                  <a:lnTo>
                    <a:pt x="1591" y="2"/>
                  </a:lnTo>
                  <a:lnTo>
                    <a:pt x="1606" y="7"/>
                  </a:lnTo>
                  <a:lnTo>
                    <a:pt x="1621" y="13"/>
                  </a:lnTo>
                  <a:lnTo>
                    <a:pt x="1627" y="16"/>
                  </a:lnTo>
                  <a:lnTo>
                    <a:pt x="1636" y="23"/>
                  </a:lnTo>
                  <a:lnTo>
                    <a:pt x="1638" y="24"/>
                  </a:lnTo>
                  <a:lnTo>
                    <a:pt x="1639" y="24"/>
                  </a:lnTo>
                  <a:lnTo>
                    <a:pt x="1640" y="27"/>
                  </a:lnTo>
                  <a:lnTo>
                    <a:pt x="1643" y="29"/>
                  </a:lnTo>
                  <a:lnTo>
                    <a:pt x="1648" y="32"/>
                  </a:lnTo>
                  <a:lnTo>
                    <a:pt x="1654" y="37"/>
                  </a:lnTo>
                  <a:lnTo>
                    <a:pt x="1662" y="44"/>
                  </a:lnTo>
                  <a:lnTo>
                    <a:pt x="1673" y="52"/>
                  </a:lnTo>
                  <a:lnTo>
                    <a:pt x="1687" y="63"/>
                  </a:lnTo>
                  <a:lnTo>
                    <a:pt x="1703" y="76"/>
                  </a:lnTo>
                  <a:lnTo>
                    <a:pt x="1723" y="91"/>
                  </a:lnTo>
                  <a:lnTo>
                    <a:pt x="1746" y="109"/>
                  </a:lnTo>
                  <a:lnTo>
                    <a:pt x="1773" y="130"/>
                  </a:lnTo>
                  <a:lnTo>
                    <a:pt x="1804" y="155"/>
                  </a:lnTo>
                  <a:lnTo>
                    <a:pt x="1839" y="183"/>
                  </a:lnTo>
                  <a:lnTo>
                    <a:pt x="1921" y="247"/>
                  </a:lnTo>
                  <a:lnTo>
                    <a:pt x="1823" y="209"/>
                  </a:lnTo>
                  <a:lnTo>
                    <a:pt x="1820" y="207"/>
                  </a:lnTo>
                  <a:lnTo>
                    <a:pt x="1820" y="207"/>
                  </a:lnTo>
                  <a:lnTo>
                    <a:pt x="1820" y="207"/>
                  </a:lnTo>
                  <a:lnTo>
                    <a:pt x="1803" y="202"/>
                  </a:lnTo>
                  <a:lnTo>
                    <a:pt x="1782" y="196"/>
                  </a:lnTo>
                  <a:lnTo>
                    <a:pt x="1768" y="193"/>
                  </a:lnTo>
                  <a:lnTo>
                    <a:pt x="168" y="193"/>
                  </a:lnTo>
                  <a:lnTo>
                    <a:pt x="152" y="196"/>
                  </a:lnTo>
                  <a:lnTo>
                    <a:pt x="138" y="199"/>
                  </a:lnTo>
                  <a:lnTo>
                    <a:pt x="120" y="205"/>
                  </a:lnTo>
                  <a:lnTo>
                    <a:pt x="104" y="212"/>
                  </a:lnTo>
                  <a:lnTo>
                    <a:pt x="87" y="220"/>
                  </a:lnTo>
                  <a:lnTo>
                    <a:pt x="75" y="228"/>
                  </a:lnTo>
                  <a:lnTo>
                    <a:pt x="62" y="239"/>
                  </a:lnTo>
                  <a:lnTo>
                    <a:pt x="57" y="242"/>
                  </a:lnTo>
                  <a:lnTo>
                    <a:pt x="0" y="242"/>
                  </a:lnTo>
                  <a:lnTo>
                    <a:pt x="41" y="213"/>
                  </a:lnTo>
                  <a:lnTo>
                    <a:pt x="38" y="214"/>
                  </a:lnTo>
                  <a:lnTo>
                    <a:pt x="40" y="213"/>
                  </a:lnTo>
                  <a:lnTo>
                    <a:pt x="42" y="212"/>
                  </a:lnTo>
                  <a:lnTo>
                    <a:pt x="45" y="210"/>
                  </a:lnTo>
                  <a:lnTo>
                    <a:pt x="51" y="205"/>
                  </a:lnTo>
                  <a:lnTo>
                    <a:pt x="58" y="199"/>
                  </a:lnTo>
                  <a:lnTo>
                    <a:pt x="69" y="191"/>
                  </a:lnTo>
                  <a:lnTo>
                    <a:pt x="82" y="181"/>
                  </a:lnTo>
                  <a:lnTo>
                    <a:pt x="98" y="168"/>
                  </a:lnTo>
                  <a:lnTo>
                    <a:pt x="117" y="153"/>
                  </a:lnTo>
                  <a:lnTo>
                    <a:pt x="141" y="134"/>
                  </a:lnTo>
                  <a:lnTo>
                    <a:pt x="169" y="113"/>
                  </a:lnTo>
                  <a:lnTo>
                    <a:pt x="184" y="100"/>
                  </a:lnTo>
                  <a:lnTo>
                    <a:pt x="202" y="87"/>
                  </a:lnTo>
                  <a:lnTo>
                    <a:pt x="219" y="72"/>
                  </a:lnTo>
                  <a:lnTo>
                    <a:pt x="239" y="57"/>
                  </a:lnTo>
                  <a:lnTo>
                    <a:pt x="260" y="41"/>
                  </a:lnTo>
                  <a:lnTo>
                    <a:pt x="283" y="23"/>
                  </a:lnTo>
                  <a:lnTo>
                    <a:pt x="294" y="16"/>
                  </a:lnTo>
                  <a:lnTo>
                    <a:pt x="299" y="13"/>
                  </a:lnTo>
                  <a:lnTo>
                    <a:pt x="314" y="7"/>
                  </a:lnTo>
                  <a:lnTo>
                    <a:pt x="329" y="2"/>
                  </a:lnTo>
                  <a:lnTo>
                    <a:pt x="336" y="1"/>
                  </a:lnTo>
                  <a:lnTo>
                    <a:pt x="35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6" name="Freeform 534"/>
            <p:cNvSpPr>
              <a:spLocks/>
            </p:cNvSpPr>
            <p:nvPr/>
          </p:nvSpPr>
          <p:spPr bwMode="auto">
            <a:xfrm>
              <a:off x="220" y="1556"/>
              <a:ext cx="993" cy="1234"/>
            </a:xfrm>
            <a:custGeom>
              <a:avLst/>
              <a:gdLst>
                <a:gd name="T0" fmla="*/ 214 w 1987"/>
                <a:gd name="T1" fmla="*/ 0 h 2468"/>
                <a:gd name="T2" fmla="*/ 1773 w 1987"/>
                <a:gd name="T3" fmla="*/ 0 h 2468"/>
                <a:gd name="T4" fmla="*/ 1812 w 1987"/>
                <a:gd name="T5" fmla="*/ 3 h 2468"/>
                <a:gd name="T6" fmla="*/ 1848 w 1987"/>
                <a:gd name="T7" fmla="*/ 14 h 2468"/>
                <a:gd name="T8" fmla="*/ 1880 w 1987"/>
                <a:gd name="T9" fmla="*/ 29 h 2468"/>
                <a:gd name="T10" fmla="*/ 1911 w 1987"/>
                <a:gd name="T11" fmla="*/ 50 h 2468"/>
                <a:gd name="T12" fmla="*/ 1936 w 1987"/>
                <a:gd name="T13" fmla="*/ 77 h 2468"/>
                <a:gd name="T14" fmla="*/ 1957 w 1987"/>
                <a:gd name="T15" fmla="*/ 106 h 2468"/>
                <a:gd name="T16" fmla="*/ 1974 w 1987"/>
                <a:gd name="T17" fmla="*/ 140 h 2468"/>
                <a:gd name="T18" fmla="*/ 1983 w 1987"/>
                <a:gd name="T19" fmla="*/ 176 h 2468"/>
                <a:gd name="T20" fmla="*/ 1987 w 1987"/>
                <a:gd name="T21" fmla="*/ 214 h 2468"/>
                <a:gd name="T22" fmla="*/ 1987 w 1987"/>
                <a:gd name="T23" fmla="*/ 2253 h 2468"/>
                <a:gd name="T24" fmla="*/ 1983 w 1987"/>
                <a:gd name="T25" fmla="*/ 2292 h 2468"/>
                <a:gd name="T26" fmla="*/ 1974 w 1987"/>
                <a:gd name="T27" fmla="*/ 2328 h 2468"/>
                <a:gd name="T28" fmla="*/ 1957 w 1987"/>
                <a:gd name="T29" fmla="*/ 2362 h 2468"/>
                <a:gd name="T30" fmla="*/ 1936 w 1987"/>
                <a:gd name="T31" fmla="*/ 2392 h 2468"/>
                <a:gd name="T32" fmla="*/ 1911 w 1987"/>
                <a:gd name="T33" fmla="*/ 2418 h 2468"/>
                <a:gd name="T34" fmla="*/ 1880 w 1987"/>
                <a:gd name="T35" fmla="*/ 2439 h 2468"/>
                <a:gd name="T36" fmla="*/ 1848 w 1987"/>
                <a:gd name="T37" fmla="*/ 2455 h 2468"/>
                <a:gd name="T38" fmla="*/ 1812 w 1987"/>
                <a:gd name="T39" fmla="*/ 2464 h 2468"/>
                <a:gd name="T40" fmla="*/ 1773 w 1987"/>
                <a:gd name="T41" fmla="*/ 2468 h 2468"/>
                <a:gd name="T42" fmla="*/ 214 w 1987"/>
                <a:gd name="T43" fmla="*/ 2468 h 2468"/>
                <a:gd name="T44" fmla="*/ 175 w 1987"/>
                <a:gd name="T45" fmla="*/ 2464 h 2468"/>
                <a:gd name="T46" fmla="*/ 139 w 1987"/>
                <a:gd name="T47" fmla="*/ 2455 h 2468"/>
                <a:gd name="T48" fmla="*/ 106 w 1987"/>
                <a:gd name="T49" fmla="*/ 2439 h 2468"/>
                <a:gd name="T50" fmla="*/ 76 w 1987"/>
                <a:gd name="T51" fmla="*/ 2418 h 2468"/>
                <a:gd name="T52" fmla="*/ 50 w 1987"/>
                <a:gd name="T53" fmla="*/ 2392 h 2468"/>
                <a:gd name="T54" fmla="*/ 29 w 1987"/>
                <a:gd name="T55" fmla="*/ 2362 h 2468"/>
                <a:gd name="T56" fmla="*/ 13 w 1987"/>
                <a:gd name="T57" fmla="*/ 2328 h 2468"/>
                <a:gd name="T58" fmla="*/ 4 w 1987"/>
                <a:gd name="T59" fmla="*/ 2292 h 2468"/>
                <a:gd name="T60" fmla="*/ 0 w 1987"/>
                <a:gd name="T61" fmla="*/ 2253 h 2468"/>
                <a:gd name="T62" fmla="*/ 0 w 1987"/>
                <a:gd name="T63" fmla="*/ 2252 h 2468"/>
                <a:gd name="T64" fmla="*/ 0 w 1987"/>
                <a:gd name="T65" fmla="*/ 2251 h 2468"/>
                <a:gd name="T66" fmla="*/ 0 w 1987"/>
                <a:gd name="T67" fmla="*/ 2249 h 2468"/>
                <a:gd name="T68" fmla="*/ 0 w 1987"/>
                <a:gd name="T69" fmla="*/ 2245 h 2468"/>
                <a:gd name="T70" fmla="*/ 0 w 1987"/>
                <a:gd name="T71" fmla="*/ 2239 h 2468"/>
                <a:gd name="T72" fmla="*/ 0 w 1987"/>
                <a:gd name="T73" fmla="*/ 2232 h 2468"/>
                <a:gd name="T74" fmla="*/ 0 w 1987"/>
                <a:gd name="T75" fmla="*/ 2224 h 2468"/>
                <a:gd name="T76" fmla="*/ 0 w 1987"/>
                <a:gd name="T77" fmla="*/ 1977 h 2468"/>
                <a:gd name="T78" fmla="*/ 0 w 1987"/>
                <a:gd name="T79" fmla="*/ 1931 h 2468"/>
                <a:gd name="T80" fmla="*/ 0 w 1987"/>
                <a:gd name="T81" fmla="*/ 1880 h 2468"/>
                <a:gd name="T82" fmla="*/ 0 w 1987"/>
                <a:gd name="T83" fmla="*/ 1824 h 2468"/>
                <a:gd name="T84" fmla="*/ 0 w 1987"/>
                <a:gd name="T85" fmla="*/ 1460 h 2468"/>
                <a:gd name="T86" fmla="*/ 0 w 1987"/>
                <a:gd name="T87" fmla="*/ 1369 h 2468"/>
                <a:gd name="T88" fmla="*/ 0 w 1987"/>
                <a:gd name="T89" fmla="*/ 1272 h 2468"/>
                <a:gd name="T90" fmla="*/ 0 w 1987"/>
                <a:gd name="T91" fmla="*/ 1167 h 2468"/>
                <a:gd name="T92" fmla="*/ 0 w 1987"/>
                <a:gd name="T93" fmla="*/ 1055 h 2468"/>
                <a:gd name="T94" fmla="*/ 0 w 1987"/>
                <a:gd name="T95" fmla="*/ 214 h 2468"/>
                <a:gd name="T96" fmla="*/ 4 w 1987"/>
                <a:gd name="T97" fmla="*/ 176 h 2468"/>
                <a:gd name="T98" fmla="*/ 13 w 1987"/>
                <a:gd name="T99" fmla="*/ 140 h 2468"/>
                <a:gd name="T100" fmla="*/ 29 w 1987"/>
                <a:gd name="T101" fmla="*/ 106 h 2468"/>
                <a:gd name="T102" fmla="*/ 50 w 1987"/>
                <a:gd name="T103" fmla="*/ 77 h 2468"/>
                <a:gd name="T104" fmla="*/ 76 w 1987"/>
                <a:gd name="T105" fmla="*/ 50 h 2468"/>
                <a:gd name="T106" fmla="*/ 106 w 1987"/>
                <a:gd name="T107" fmla="*/ 29 h 2468"/>
                <a:gd name="T108" fmla="*/ 139 w 1987"/>
                <a:gd name="T109" fmla="*/ 14 h 2468"/>
                <a:gd name="T110" fmla="*/ 175 w 1987"/>
                <a:gd name="T111" fmla="*/ 3 h 2468"/>
                <a:gd name="T112" fmla="*/ 214 w 1987"/>
                <a:gd name="T113" fmla="*/ 0 h 2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7" h="2468">
                  <a:moveTo>
                    <a:pt x="214" y="0"/>
                  </a:moveTo>
                  <a:lnTo>
                    <a:pt x="1773" y="0"/>
                  </a:lnTo>
                  <a:lnTo>
                    <a:pt x="1812" y="3"/>
                  </a:lnTo>
                  <a:lnTo>
                    <a:pt x="1848" y="14"/>
                  </a:lnTo>
                  <a:lnTo>
                    <a:pt x="1880" y="29"/>
                  </a:lnTo>
                  <a:lnTo>
                    <a:pt x="1911" y="50"/>
                  </a:lnTo>
                  <a:lnTo>
                    <a:pt x="1936" y="77"/>
                  </a:lnTo>
                  <a:lnTo>
                    <a:pt x="1957" y="106"/>
                  </a:lnTo>
                  <a:lnTo>
                    <a:pt x="1974" y="140"/>
                  </a:lnTo>
                  <a:lnTo>
                    <a:pt x="1983" y="176"/>
                  </a:lnTo>
                  <a:lnTo>
                    <a:pt x="1987" y="214"/>
                  </a:lnTo>
                  <a:lnTo>
                    <a:pt x="1987" y="2253"/>
                  </a:lnTo>
                  <a:lnTo>
                    <a:pt x="1983" y="2292"/>
                  </a:lnTo>
                  <a:lnTo>
                    <a:pt x="1974" y="2328"/>
                  </a:lnTo>
                  <a:lnTo>
                    <a:pt x="1957" y="2362"/>
                  </a:lnTo>
                  <a:lnTo>
                    <a:pt x="1936" y="2392"/>
                  </a:lnTo>
                  <a:lnTo>
                    <a:pt x="1911" y="2418"/>
                  </a:lnTo>
                  <a:lnTo>
                    <a:pt x="1880" y="2439"/>
                  </a:lnTo>
                  <a:lnTo>
                    <a:pt x="1848" y="2455"/>
                  </a:lnTo>
                  <a:lnTo>
                    <a:pt x="1812" y="2464"/>
                  </a:lnTo>
                  <a:lnTo>
                    <a:pt x="1773" y="2468"/>
                  </a:lnTo>
                  <a:lnTo>
                    <a:pt x="214" y="2468"/>
                  </a:lnTo>
                  <a:lnTo>
                    <a:pt x="175" y="2464"/>
                  </a:lnTo>
                  <a:lnTo>
                    <a:pt x="139" y="2455"/>
                  </a:lnTo>
                  <a:lnTo>
                    <a:pt x="106" y="2439"/>
                  </a:lnTo>
                  <a:lnTo>
                    <a:pt x="76" y="2418"/>
                  </a:lnTo>
                  <a:lnTo>
                    <a:pt x="50" y="2392"/>
                  </a:lnTo>
                  <a:lnTo>
                    <a:pt x="29" y="2362"/>
                  </a:lnTo>
                  <a:lnTo>
                    <a:pt x="13" y="2328"/>
                  </a:lnTo>
                  <a:lnTo>
                    <a:pt x="4" y="2292"/>
                  </a:lnTo>
                  <a:lnTo>
                    <a:pt x="0" y="2253"/>
                  </a:lnTo>
                  <a:lnTo>
                    <a:pt x="0" y="2252"/>
                  </a:lnTo>
                  <a:lnTo>
                    <a:pt x="0" y="2251"/>
                  </a:lnTo>
                  <a:lnTo>
                    <a:pt x="0" y="2249"/>
                  </a:lnTo>
                  <a:lnTo>
                    <a:pt x="0" y="2245"/>
                  </a:lnTo>
                  <a:lnTo>
                    <a:pt x="0" y="2239"/>
                  </a:lnTo>
                  <a:lnTo>
                    <a:pt x="0" y="2232"/>
                  </a:lnTo>
                  <a:lnTo>
                    <a:pt x="0" y="2224"/>
                  </a:lnTo>
                  <a:lnTo>
                    <a:pt x="0" y="1977"/>
                  </a:lnTo>
                  <a:lnTo>
                    <a:pt x="0" y="1931"/>
                  </a:lnTo>
                  <a:lnTo>
                    <a:pt x="0" y="1880"/>
                  </a:lnTo>
                  <a:lnTo>
                    <a:pt x="0" y="1824"/>
                  </a:lnTo>
                  <a:lnTo>
                    <a:pt x="0" y="1460"/>
                  </a:lnTo>
                  <a:lnTo>
                    <a:pt x="0" y="1369"/>
                  </a:lnTo>
                  <a:lnTo>
                    <a:pt x="0" y="1272"/>
                  </a:lnTo>
                  <a:lnTo>
                    <a:pt x="0" y="1167"/>
                  </a:lnTo>
                  <a:lnTo>
                    <a:pt x="0" y="1055"/>
                  </a:lnTo>
                  <a:lnTo>
                    <a:pt x="0" y="214"/>
                  </a:lnTo>
                  <a:lnTo>
                    <a:pt x="4" y="176"/>
                  </a:lnTo>
                  <a:lnTo>
                    <a:pt x="13" y="140"/>
                  </a:lnTo>
                  <a:lnTo>
                    <a:pt x="29" y="106"/>
                  </a:lnTo>
                  <a:lnTo>
                    <a:pt x="50" y="77"/>
                  </a:lnTo>
                  <a:lnTo>
                    <a:pt x="76" y="50"/>
                  </a:lnTo>
                  <a:lnTo>
                    <a:pt x="106" y="29"/>
                  </a:lnTo>
                  <a:lnTo>
                    <a:pt x="139" y="14"/>
                  </a:lnTo>
                  <a:lnTo>
                    <a:pt x="175" y="3"/>
                  </a:lnTo>
                  <a:lnTo>
                    <a:pt x="214" y="0"/>
                  </a:lnTo>
                  <a:close/>
                </a:path>
              </a:pathLst>
            </a:custGeom>
            <a:solidFill>
              <a:srgbClr val="000094"/>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7" name="Freeform 535"/>
            <p:cNvSpPr>
              <a:spLocks noEditPoints="1"/>
            </p:cNvSpPr>
            <p:nvPr/>
          </p:nvSpPr>
          <p:spPr bwMode="auto">
            <a:xfrm>
              <a:off x="212" y="1548"/>
              <a:ext cx="1009" cy="1250"/>
            </a:xfrm>
            <a:custGeom>
              <a:avLst/>
              <a:gdLst>
                <a:gd name="T0" fmla="*/ 192 w 2018"/>
                <a:gd name="T1" fmla="*/ 33 h 2499"/>
                <a:gd name="T2" fmla="*/ 133 w 2018"/>
                <a:gd name="T3" fmla="*/ 55 h 2499"/>
                <a:gd name="T4" fmla="*/ 89 w 2018"/>
                <a:gd name="T5" fmla="*/ 89 h 2499"/>
                <a:gd name="T6" fmla="*/ 66 w 2018"/>
                <a:gd name="T7" fmla="*/ 116 h 2499"/>
                <a:gd name="T8" fmla="*/ 40 w 2018"/>
                <a:gd name="T9" fmla="*/ 172 h 2499"/>
                <a:gd name="T10" fmla="*/ 31 w 2018"/>
                <a:gd name="T11" fmla="*/ 2290 h 2499"/>
                <a:gd name="T12" fmla="*/ 47 w 2018"/>
                <a:gd name="T13" fmla="*/ 2345 h 2499"/>
                <a:gd name="T14" fmla="*/ 66 w 2018"/>
                <a:gd name="T15" fmla="*/ 2382 h 2499"/>
                <a:gd name="T16" fmla="*/ 104 w 2018"/>
                <a:gd name="T17" fmla="*/ 2423 h 2499"/>
                <a:gd name="T18" fmla="*/ 133 w 2018"/>
                <a:gd name="T19" fmla="*/ 2442 h 2499"/>
                <a:gd name="T20" fmla="*/ 192 w 2018"/>
                <a:gd name="T21" fmla="*/ 2464 h 2499"/>
                <a:gd name="T22" fmla="*/ 1788 w 2018"/>
                <a:gd name="T23" fmla="*/ 2468 h 2499"/>
                <a:gd name="T24" fmla="*/ 1845 w 2018"/>
                <a:gd name="T25" fmla="*/ 2458 h 2499"/>
                <a:gd name="T26" fmla="*/ 1901 w 2018"/>
                <a:gd name="T27" fmla="*/ 2431 h 2499"/>
                <a:gd name="T28" fmla="*/ 1928 w 2018"/>
                <a:gd name="T29" fmla="*/ 2409 h 2499"/>
                <a:gd name="T30" fmla="*/ 1950 w 2018"/>
                <a:gd name="T31" fmla="*/ 2382 h 2499"/>
                <a:gd name="T32" fmla="*/ 1977 w 2018"/>
                <a:gd name="T33" fmla="*/ 2325 h 2499"/>
                <a:gd name="T34" fmla="*/ 1986 w 2018"/>
                <a:gd name="T35" fmla="*/ 2268 h 2499"/>
                <a:gd name="T36" fmla="*/ 1983 w 2018"/>
                <a:gd name="T37" fmla="*/ 193 h 2499"/>
                <a:gd name="T38" fmla="*/ 1961 w 2018"/>
                <a:gd name="T39" fmla="*/ 134 h 2499"/>
                <a:gd name="T40" fmla="*/ 1942 w 2018"/>
                <a:gd name="T41" fmla="*/ 104 h 2499"/>
                <a:gd name="T42" fmla="*/ 1900 w 2018"/>
                <a:gd name="T43" fmla="*/ 66 h 2499"/>
                <a:gd name="T44" fmla="*/ 1845 w 2018"/>
                <a:gd name="T45" fmla="*/ 39 h 2499"/>
                <a:gd name="T46" fmla="*/ 1810 w 2018"/>
                <a:gd name="T47" fmla="*/ 31 h 2499"/>
                <a:gd name="T48" fmla="*/ 1810 w 2018"/>
                <a:gd name="T49" fmla="*/ 0 h 2499"/>
                <a:gd name="T50" fmla="*/ 1858 w 2018"/>
                <a:gd name="T51" fmla="*/ 10 h 2499"/>
                <a:gd name="T52" fmla="*/ 1914 w 2018"/>
                <a:gd name="T53" fmla="*/ 37 h 2499"/>
                <a:gd name="T54" fmla="*/ 1950 w 2018"/>
                <a:gd name="T55" fmla="*/ 67 h 2499"/>
                <a:gd name="T56" fmla="*/ 1979 w 2018"/>
                <a:gd name="T57" fmla="*/ 103 h 2499"/>
                <a:gd name="T58" fmla="*/ 2006 w 2018"/>
                <a:gd name="T59" fmla="*/ 159 h 2499"/>
                <a:gd name="T60" fmla="*/ 2017 w 2018"/>
                <a:gd name="T61" fmla="*/ 207 h 2499"/>
                <a:gd name="T62" fmla="*/ 2017 w 2018"/>
                <a:gd name="T63" fmla="*/ 2290 h 2499"/>
                <a:gd name="T64" fmla="*/ 1999 w 2018"/>
                <a:gd name="T65" fmla="*/ 2358 h 2499"/>
                <a:gd name="T66" fmla="*/ 1976 w 2018"/>
                <a:gd name="T67" fmla="*/ 2400 h 2499"/>
                <a:gd name="T68" fmla="*/ 1935 w 2018"/>
                <a:gd name="T69" fmla="*/ 2445 h 2499"/>
                <a:gd name="T70" fmla="*/ 1897 w 2018"/>
                <a:gd name="T71" fmla="*/ 2471 h 2499"/>
                <a:gd name="T72" fmla="*/ 1837 w 2018"/>
                <a:gd name="T73" fmla="*/ 2493 h 2499"/>
                <a:gd name="T74" fmla="*/ 1788 w 2018"/>
                <a:gd name="T75" fmla="*/ 2499 h 2499"/>
                <a:gd name="T76" fmla="*/ 185 w 2018"/>
                <a:gd name="T77" fmla="*/ 2494 h 2499"/>
                <a:gd name="T78" fmla="*/ 139 w 2018"/>
                <a:gd name="T79" fmla="*/ 2480 h 2499"/>
                <a:gd name="T80" fmla="*/ 98 w 2018"/>
                <a:gd name="T81" fmla="*/ 2457 h 2499"/>
                <a:gd name="T82" fmla="*/ 52 w 2018"/>
                <a:gd name="T83" fmla="*/ 2416 h 2499"/>
                <a:gd name="T84" fmla="*/ 27 w 2018"/>
                <a:gd name="T85" fmla="*/ 2377 h 2499"/>
                <a:gd name="T86" fmla="*/ 5 w 2018"/>
                <a:gd name="T87" fmla="*/ 2318 h 2499"/>
                <a:gd name="T88" fmla="*/ 3 w 2018"/>
                <a:gd name="T89" fmla="*/ 186 h 2499"/>
                <a:gd name="T90" fmla="*/ 17 w 2018"/>
                <a:gd name="T91" fmla="*/ 139 h 2499"/>
                <a:gd name="T92" fmla="*/ 41 w 2018"/>
                <a:gd name="T93" fmla="*/ 99 h 2499"/>
                <a:gd name="T94" fmla="*/ 82 w 2018"/>
                <a:gd name="T95" fmla="*/ 53 h 2499"/>
                <a:gd name="T96" fmla="*/ 120 w 2018"/>
                <a:gd name="T97" fmla="*/ 26 h 2499"/>
                <a:gd name="T98" fmla="*/ 180 w 2018"/>
                <a:gd name="T99" fmla="*/ 4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8" h="2499">
                  <a:moveTo>
                    <a:pt x="206" y="31"/>
                  </a:moveTo>
                  <a:lnTo>
                    <a:pt x="192" y="33"/>
                  </a:lnTo>
                  <a:lnTo>
                    <a:pt x="192" y="33"/>
                  </a:lnTo>
                  <a:lnTo>
                    <a:pt x="171" y="39"/>
                  </a:lnTo>
                  <a:lnTo>
                    <a:pt x="152" y="46"/>
                  </a:lnTo>
                  <a:lnTo>
                    <a:pt x="133" y="55"/>
                  </a:lnTo>
                  <a:lnTo>
                    <a:pt x="117" y="66"/>
                  </a:lnTo>
                  <a:lnTo>
                    <a:pt x="104" y="75"/>
                  </a:lnTo>
                  <a:lnTo>
                    <a:pt x="89" y="89"/>
                  </a:lnTo>
                  <a:lnTo>
                    <a:pt x="75" y="104"/>
                  </a:lnTo>
                  <a:lnTo>
                    <a:pt x="66" y="116"/>
                  </a:lnTo>
                  <a:lnTo>
                    <a:pt x="66" y="116"/>
                  </a:lnTo>
                  <a:lnTo>
                    <a:pt x="56" y="134"/>
                  </a:lnTo>
                  <a:lnTo>
                    <a:pt x="47" y="152"/>
                  </a:lnTo>
                  <a:lnTo>
                    <a:pt x="40" y="172"/>
                  </a:lnTo>
                  <a:lnTo>
                    <a:pt x="34" y="193"/>
                  </a:lnTo>
                  <a:lnTo>
                    <a:pt x="31" y="207"/>
                  </a:lnTo>
                  <a:lnTo>
                    <a:pt x="31" y="2290"/>
                  </a:lnTo>
                  <a:lnTo>
                    <a:pt x="34" y="2307"/>
                  </a:lnTo>
                  <a:lnTo>
                    <a:pt x="40" y="2325"/>
                  </a:lnTo>
                  <a:lnTo>
                    <a:pt x="47" y="2345"/>
                  </a:lnTo>
                  <a:lnTo>
                    <a:pt x="56" y="2364"/>
                  </a:lnTo>
                  <a:lnTo>
                    <a:pt x="66" y="2382"/>
                  </a:lnTo>
                  <a:lnTo>
                    <a:pt x="66" y="2382"/>
                  </a:lnTo>
                  <a:lnTo>
                    <a:pt x="75" y="2394"/>
                  </a:lnTo>
                  <a:lnTo>
                    <a:pt x="89" y="2409"/>
                  </a:lnTo>
                  <a:lnTo>
                    <a:pt x="104" y="2423"/>
                  </a:lnTo>
                  <a:lnTo>
                    <a:pt x="115" y="2431"/>
                  </a:lnTo>
                  <a:lnTo>
                    <a:pt x="115" y="2431"/>
                  </a:lnTo>
                  <a:lnTo>
                    <a:pt x="133" y="2442"/>
                  </a:lnTo>
                  <a:lnTo>
                    <a:pt x="152" y="2451"/>
                  </a:lnTo>
                  <a:lnTo>
                    <a:pt x="171" y="2458"/>
                  </a:lnTo>
                  <a:lnTo>
                    <a:pt x="192" y="2464"/>
                  </a:lnTo>
                  <a:lnTo>
                    <a:pt x="206" y="2466"/>
                  </a:lnTo>
                  <a:lnTo>
                    <a:pt x="229" y="2468"/>
                  </a:lnTo>
                  <a:lnTo>
                    <a:pt x="1788" y="2468"/>
                  </a:lnTo>
                  <a:lnTo>
                    <a:pt x="1810" y="2466"/>
                  </a:lnTo>
                  <a:lnTo>
                    <a:pt x="1824" y="2464"/>
                  </a:lnTo>
                  <a:lnTo>
                    <a:pt x="1845" y="2458"/>
                  </a:lnTo>
                  <a:lnTo>
                    <a:pt x="1865" y="2451"/>
                  </a:lnTo>
                  <a:lnTo>
                    <a:pt x="1884" y="2442"/>
                  </a:lnTo>
                  <a:lnTo>
                    <a:pt x="1901" y="2431"/>
                  </a:lnTo>
                  <a:lnTo>
                    <a:pt x="1901" y="2431"/>
                  </a:lnTo>
                  <a:lnTo>
                    <a:pt x="1913" y="2423"/>
                  </a:lnTo>
                  <a:lnTo>
                    <a:pt x="1928" y="2409"/>
                  </a:lnTo>
                  <a:lnTo>
                    <a:pt x="1942" y="2394"/>
                  </a:lnTo>
                  <a:lnTo>
                    <a:pt x="1950" y="2382"/>
                  </a:lnTo>
                  <a:lnTo>
                    <a:pt x="1950" y="2382"/>
                  </a:lnTo>
                  <a:lnTo>
                    <a:pt x="1961" y="2364"/>
                  </a:lnTo>
                  <a:lnTo>
                    <a:pt x="1970" y="2345"/>
                  </a:lnTo>
                  <a:lnTo>
                    <a:pt x="1977" y="2325"/>
                  </a:lnTo>
                  <a:lnTo>
                    <a:pt x="1983" y="2307"/>
                  </a:lnTo>
                  <a:lnTo>
                    <a:pt x="1985" y="2290"/>
                  </a:lnTo>
                  <a:lnTo>
                    <a:pt x="1986" y="2268"/>
                  </a:lnTo>
                  <a:lnTo>
                    <a:pt x="1986" y="229"/>
                  </a:lnTo>
                  <a:lnTo>
                    <a:pt x="1985" y="207"/>
                  </a:lnTo>
                  <a:lnTo>
                    <a:pt x="1983" y="193"/>
                  </a:lnTo>
                  <a:lnTo>
                    <a:pt x="1977" y="172"/>
                  </a:lnTo>
                  <a:lnTo>
                    <a:pt x="1970" y="152"/>
                  </a:lnTo>
                  <a:lnTo>
                    <a:pt x="1961" y="134"/>
                  </a:lnTo>
                  <a:lnTo>
                    <a:pt x="1950" y="116"/>
                  </a:lnTo>
                  <a:lnTo>
                    <a:pt x="1950" y="116"/>
                  </a:lnTo>
                  <a:lnTo>
                    <a:pt x="1942" y="104"/>
                  </a:lnTo>
                  <a:lnTo>
                    <a:pt x="1928" y="89"/>
                  </a:lnTo>
                  <a:lnTo>
                    <a:pt x="1913" y="75"/>
                  </a:lnTo>
                  <a:lnTo>
                    <a:pt x="1900" y="66"/>
                  </a:lnTo>
                  <a:lnTo>
                    <a:pt x="1884" y="55"/>
                  </a:lnTo>
                  <a:lnTo>
                    <a:pt x="1865" y="46"/>
                  </a:lnTo>
                  <a:lnTo>
                    <a:pt x="1845" y="39"/>
                  </a:lnTo>
                  <a:lnTo>
                    <a:pt x="1824" y="33"/>
                  </a:lnTo>
                  <a:lnTo>
                    <a:pt x="1824" y="33"/>
                  </a:lnTo>
                  <a:lnTo>
                    <a:pt x="1810" y="31"/>
                  </a:lnTo>
                  <a:lnTo>
                    <a:pt x="206" y="31"/>
                  </a:lnTo>
                  <a:close/>
                  <a:moveTo>
                    <a:pt x="206" y="0"/>
                  </a:moveTo>
                  <a:lnTo>
                    <a:pt x="1810" y="0"/>
                  </a:lnTo>
                  <a:lnTo>
                    <a:pt x="1831" y="3"/>
                  </a:lnTo>
                  <a:lnTo>
                    <a:pt x="1837" y="4"/>
                  </a:lnTo>
                  <a:lnTo>
                    <a:pt x="1858" y="10"/>
                  </a:lnTo>
                  <a:lnTo>
                    <a:pt x="1878" y="17"/>
                  </a:lnTo>
                  <a:lnTo>
                    <a:pt x="1897" y="26"/>
                  </a:lnTo>
                  <a:lnTo>
                    <a:pt x="1914" y="37"/>
                  </a:lnTo>
                  <a:lnTo>
                    <a:pt x="1919" y="40"/>
                  </a:lnTo>
                  <a:lnTo>
                    <a:pt x="1935" y="53"/>
                  </a:lnTo>
                  <a:lnTo>
                    <a:pt x="1950" y="67"/>
                  </a:lnTo>
                  <a:lnTo>
                    <a:pt x="1964" y="82"/>
                  </a:lnTo>
                  <a:lnTo>
                    <a:pt x="1976" y="99"/>
                  </a:lnTo>
                  <a:lnTo>
                    <a:pt x="1979" y="103"/>
                  </a:lnTo>
                  <a:lnTo>
                    <a:pt x="1990" y="121"/>
                  </a:lnTo>
                  <a:lnTo>
                    <a:pt x="1999" y="139"/>
                  </a:lnTo>
                  <a:lnTo>
                    <a:pt x="2006" y="159"/>
                  </a:lnTo>
                  <a:lnTo>
                    <a:pt x="2012" y="180"/>
                  </a:lnTo>
                  <a:lnTo>
                    <a:pt x="2013" y="186"/>
                  </a:lnTo>
                  <a:lnTo>
                    <a:pt x="2017" y="207"/>
                  </a:lnTo>
                  <a:lnTo>
                    <a:pt x="2018" y="229"/>
                  </a:lnTo>
                  <a:lnTo>
                    <a:pt x="2018" y="2268"/>
                  </a:lnTo>
                  <a:lnTo>
                    <a:pt x="2017" y="2290"/>
                  </a:lnTo>
                  <a:lnTo>
                    <a:pt x="2012" y="2318"/>
                  </a:lnTo>
                  <a:lnTo>
                    <a:pt x="2006" y="2338"/>
                  </a:lnTo>
                  <a:lnTo>
                    <a:pt x="1999" y="2358"/>
                  </a:lnTo>
                  <a:lnTo>
                    <a:pt x="1990" y="2377"/>
                  </a:lnTo>
                  <a:lnTo>
                    <a:pt x="1979" y="2395"/>
                  </a:lnTo>
                  <a:lnTo>
                    <a:pt x="1976" y="2400"/>
                  </a:lnTo>
                  <a:lnTo>
                    <a:pt x="1964" y="2416"/>
                  </a:lnTo>
                  <a:lnTo>
                    <a:pt x="1950" y="2431"/>
                  </a:lnTo>
                  <a:lnTo>
                    <a:pt x="1935" y="2445"/>
                  </a:lnTo>
                  <a:lnTo>
                    <a:pt x="1919" y="2457"/>
                  </a:lnTo>
                  <a:lnTo>
                    <a:pt x="1914" y="2461"/>
                  </a:lnTo>
                  <a:lnTo>
                    <a:pt x="1897" y="2471"/>
                  </a:lnTo>
                  <a:lnTo>
                    <a:pt x="1878" y="2480"/>
                  </a:lnTo>
                  <a:lnTo>
                    <a:pt x="1858" y="2487"/>
                  </a:lnTo>
                  <a:lnTo>
                    <a:pt x="1837" y="2493"/>
                  </a:lnTo>
                  <a:lnTo>
                    <a:pt x="1831" y="2494"/>
                  </a:lnTo>
                  <a:lnTo>
                    <a:pt x="1810" y="2498"/>
                  </a:lnTo>
                  <a:lnTo>
                    <a:pt x="1788" y="2499"/>
                  </a:lnTo>
                  <a:lnTo>
                    <a:pt x="229" y="2499"/>
                  </a:lnTo>
                  <a:lnTo>
                    <a:pt x="206" y="2498"/>
                  </a:lnTo>
                  <a:lnTo>
                    <a:pt x="185" y="2494"/>
                  </a:lnTo>
                  <a:lnTo>
                    <a:pt x="180" y="2493"/>
                  </a:lnTo>
                  <a:lnTo>
                    <a:pt x="159" y="2487"/>
                  </a:lnTo>
                  <a:lnTo>
                    <a:pt x="139" y="2480"/>
                  </a:lnTo>
                  <a:lnTo>
                    <a:pt x="120" y="2471"/>
                  </a:lnTo>
                  <a:lnTo>
                    <a:pt x="103" y="2461"/>
                  </a:lnTo>
                  <a:lnTo>
                    <a:pt x="98" y="2457"/>
                  </a:lnTo>
                  <a:lnTo>
                    <a:pt x="82" y="2445"/>
                  </a:lnTo>
                  <a:lnTo>
                    <a:pt x="66" y="2431"/>
                  </a:lnTo>
                  <a:lnTo>
                    <a:pt x="52" y="2416"/>
                  </a:lnTo>
                  <a:lnTo>
                    <a:pt x="41" y="2400"/>
                  </a:lnTo>
                  <a:lnTo>
                    <a:pt x="37" y="2395"/>
                  </a:lnTo>
                  <a:lnTo>
                    <a:pt x="27" y="2377"/>
                  </a:lnTo>
                  <a:lnTo>
                    <a:pt x="17" y="2358"/>
                  </a:lnTo>
                  <a:lnTo>
                    <a:pt x="10" y="2338"/>
                  </a:lnTo>
                  <a:lnTo>
                    <a:pt x="5" y="2318"/>
                  </a:lnTo>
                  <a:lnTo>
                    <a:pt x="0" y="2290"/>
                  </a:lnTo>
                  <a:lnTo>
                    <a:pt x="0" y="207"/>
                  </a:lnTo>
                  <a:lnTo>
                    <a:pt x="3" y="186"/>
                  </a:lnTo>
                  <a:lnTo>
                    <a:pt x="5" y="180"/>
                  </a:lnTo>
                  <a:lnTo>
                    <a:pt x="10" y="159"/>
                  </a:lnTo>
                  <a:lnTo>
                    <a:pt x="17" y="139"/>
                  </a:lnTo>
                  <a:lnTo>
                    <a:pt x="27" y="121"/>
                  </a:lnTo>
                  <a:lnTo>
                    <a:pt x="37" y="103"/>
                  </a:lnTo>
                  <a:lnTo>
                    <a:pt x="41" y="99"/>
                  </a:lnTo>
                  <a:lnTo>
                    <a:pt x="52" y="82"/>
                  </a:lnTo>
                  <a:lnTo>
                    <a:pt x="66" y="67"/>
                  </a:lnTo>
                  <a:lnTo>
                    <a:pt x="82" y="53"/>
                  </a:lnTo>
                  <a:lnTo>
                    <a:pt x="98" y="40"/>
                  </a:lnTo>
                  <a:lnTo>
                    <a:pt x="103" y="37"/>
                  </a:lnTo>
                  <a:lnTo>
                    <a:pt x="120" y="26"/>
                  </a:lnTo>
                  <a:lnTo>
                    <a:pt x="139" y="17"/>
                  </a:lnTo>
                  <a:lnTo>
                    <a:pt x="159" y="10"/>
                  </a:lnTo>
                  <a:lnTo>
                    <a:pt x="180" y="4"/>
                  </a:lnTo>
                  <a:lnTo>
                    <a:pt x="185" y="3"/>
                  </a:lnTo>
                  <a:lnTo>
                    <a:pt x="20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8" name="Freeform 536"/>
            <p:cNvSpPr>
              <a:spLocks/>
            </p:cNvSpPr>
            <p:nvPr/>
          </p:nvSpPr>
          <p:spPr bwMode="auto">
            <a:xfrm>
              <a:off x="279" y="1616"/>
              <a:ext cx="874" cy="1114"/>
            </a:xfrm>
            <a:custGeom>
              <a:avLst/>
              <a:gdLst>
                <a:gd name="T0" fmla="*/ 95 w 1749"/>
                <a:gd name="T1" fmla="*/ 0 h 2229"/>
                <a:gd name="T2" fmla="*/ 1654 w 1749"/>
                <a:gd name="T3" fmla="*/ 0 h 2229"/>
                <a:gd name="T4" fmla="*/ 1679 w 1749"/>
                <a:gd name="T5" fmla="*/ 3 h 2229"/>
                <a:gd name="T6" fmla="*/ 1702 w 1749"/>
                <a:gd name="T7" fmla="*/ 13 h 2229"/>
                <a:gd name="T8" fmla="*/ 1721 w 1749"/>
                <a:gd name="T9" fmla="*/ 28 h 2229"/>
                <a:gd name="T10" fmla="*/ 1736 w 1749"/>
                <a:gd name="T11" fmla="*/ 46 h 2229"/>
                <a:gd name="T12" fmla="*/ 1745 w 1749"/>
                <a:gd name="T13" fmla="*/ 70 h 2229"/>
                <a:gd name="T14" fmla="*/ 1749 w 1749"/>
                <a:gd name="T15" fmla="*/ 94 h 2229"/>
                <a:gd name="T16" fmla="*/ 1749 w 1749"/>
                <a:gd name="T17" fmla="*/ 2133 h 2229"/>
                <a:gd name="T18" fmla="*/ 1745 w 1749"/>
                <a:gd name="T19" fmla="*/ 2158 h 2229"/>
                <a:gd name="T20" fmla="*/ 1736 w 1749"/>
                <a:gd name="T21" fmla="*/ 2181 h 2229"/>
                <a:gd name="T22" fmla="*/ 1721 w 1749"/>
                <a:gd name="T23" fmla="*/ 2200 h 2229"/>
                <a:gd name="T24" fmla="*/ 1702 w 1749"/>
                <a:gd name="T25" fmla="*/ 2215 h 2229"/>
                <a:gd name="T26" fmla="*/ 1679 w 1749"/>
                <a:gd name="T27" fmla="*/ 2225 h 2229"/>
                <a:gd name="T28" fmla="*/ 1654 w 1749"/>
                <a:gd name="T29" fmla="*/ 2229 h 2229"/>
                <a:gd name="T30" fmla="*/ 95 w 1749"/>
                <a:gd name="T31" fmla="*/ 2229 h 2229"/>
                <a:gd name="T32" fmla="*/ 70 w 1749"/>
                <a:gd name="T33" fmla="*/ 2225 h 2229"/>
                <a:gd name="T34" fmla="*/ 48 w 1749"/>
                <a:gd name="T35" fmla="*/ 2215 h 2229"/>
                <a:gd name="T36" fmla="*/ 28 w 1749"/>
                <a:gd name="T37" fmla="*/ 2200 h 2229"/>
                <a:gd name="T38" fmla="*/ 13 w 1749"/>
                <a:gd name="T39" fmla="*/ 2181 h 2229"/>
                <a:gd name="T40" fmla="*/ 4 w 1749"/>
                <a:gd name="T41" fmla="*/ 2158 h 2229"/>
                <a:gd name="T42" fmla="*/ 0 w 1749"/>
                <a:gd name="T43" fmla="*/ 2133 h 2229"/>
                <a:gd name="T44" fmla="*/ 0 w 1749"/>
                <a:gd name="T45" fmla="*/ 1294 h 2229"/>
                <a:gd name="T46" fmla="*/ 0 w 1749"/>
                <a:gd name="T47" fmla="*/ 1181 h 2229"/>
                <a:gd name="T48" fmla="*/ 0 w 1749"/>
                <a:gd name="T49" fmla="*/ 1076 h 2229"/>
                <a:gd name="T50" fmla="*/ 0 w 1749"/>
                <a:gd name="T51" fmla="*/ 978 h 2229"/>
                <a:gd name="T52" fmla="*/ 0 w 1749"/>
                <a:gd name="T53" fmla="*/ 887 h 2229"/>
                <a:gd name="T54" fmla="*/ 0 w 1749"/>
                <a:gd name="T55" fmla="*/ 523 h 2229"/>
                <a:gd name="T56" fmla="*/ 0 w 1749"/>
                <a:gd name="T57" fmla="*/ 467 h 2229"/>
                <a:gd name="T58" fmla="*/ 0 w 1749"/>
                <a:gd name="T59" fmla="*/ 416 h 2229"/>
                <a:gd name="T60" fmla="*/ 0 w 1749"/>
                <a:gd name="T61" fmla="*/ 370 h 2229"/>
                <a:gd name="T62" fmla="*/ 0 w 1749"/>
                <a:gd name="T63" fmla="*/ 123 h 2229"/>
                <a:gd name="T64" fmla="*/ 0 w 1749"/>
                <a:gd name="T65" fmla="*/ 115 h 2229"/>
                <a:gd name="T66" fmla="*/ 0 w 1749"/>
                <a:gd name="T67" fmla="*/ 108 h 2229"/>
                <a:gd name="T68" fmla="*/ 0 w 1749"/>
                <a:gd name="T69" fmla="*/ 103 h 2229"/>
                <a:gd name="T70" fmla="*/ 0 w 1749"/>
                <a:gd name="T71" fmla="*/ 100 h 2229"/>
                <a:gd name="T72" fmla="*/ 0 w 1749"/>
                <a:gd name="T73" fmla="*/ 98 h 2229"/>
                <a:gd name="T74" fmla="*/ 0 w 1749"/>
                <a:gd name="T75" fmla="*/ 95 h 2229"/>
                <a:gd name="T76" fmla="*/ 0 w 1749"/>
                <a:gd name="T77" fmla="*/ 94 h 2229"/>
                <a:gd name="T78" fmla="*/ 4 w 1749"/>
                <a:gd name="T79" fmla="*/ 70 h 2229"/>
                <a:gd name="T80" fmla="*/ 13 w 1749"/>
                <a:gd name="T81" fmla="*/ 46 h 2229"/>
                <a:gd name="T82" fmla="*/ 28 w 1749"/>
                <a:gd name="T83" fmla="*/ 28 h 2229"/>
                <a:gd name="T84" fmla="*/ 48 w 1749"/>
                <a:gd name="T85" fmla="*/ 13 h 2229"/>
                <a:gd name="T86" fmla="*/ 70 w 1749"/>
                <a:gd name="T87" fmla="*/ 3 h 2229"/>
                <a:gd name="T88" fmla="*/ 95 w 1749"/>
                <a:gd name="T89" fmla="*/ 0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9" h="2229">
                  <a:moveTo>
                    <a:pt x="95" y="0"/>
                  </a:moveTo>
                  <a:lnTo>
                    <a:pt x="1654" y="0"/>
                  </a:lnTo>
                  <a:lnTo>
                    <a:pt x="1679" y="3"/>
                  </a:lnTo>
                  <a:lnTo>
                    <a:pt x="1702" y="13"/>
                  </a:lnTo>
                  <a:lnTo>
                    <a:pt x="1721" y="28"/>
                  </a:lnTo>
                  <a:lnTo>
                    <a:pt x="1736" y="46"/>
                  </a:lnTo>
                  <a:lnTo>
                    <a:pt x="1745" y="70"/>
                  </a:lnTo>
                  <a:lnTo>
                    <a:pt x="1749" y="94"/>
                  </a:lnTo>
                  <a:lnTo>
                    <a:pt x="1749" y="2133"/>
                  </a:lnTo>
                  <a:lnTo>
                    <a:pt x="1745" y="2158"/>
                  </a:lnTo>
                  <a:lnTo>
                    <a:pt x="1736" y="2181"/>
                  </a:lnTo>
                  <a:lnTo>
                    <a:pt x="1721" y="2200"/>
                  </a:lnTo>
                  <a:lnTo>
                    <a:pt x="1702" y="2215"/>
                  </a:lnTo>
                  <a:lnTo>
                    <a:pt x="1679" y="2225"/>
                  </a:lnTo>
                  <a:lnTo>
                    <a:pt x="1654" y="2229"/>
                  </a:lnTo>
                  <a:lnTo>
                    <a:pt x="95" y="2229"/>
                  </a:lnTo>
                  <a:lnTo>
                    <a:pt x="70" y="2225"/>
                  </a:lnTo>
                  <a:lnTo>
                    <a:pt x="48" y="2215"/>
                  </a:lnTo>
                  <a:lnTo>
                    <a:pt x="28" y="2200"/>
                  </a:lnTo>
                  <a:lnTo>
                    <a:pt x="13" y="2181"/>
                  </a:lnTo>
                  <a:lnTo>
                    <a:pt x="4" y="2158"/>
                  </a:lnTo>
                  <a:lnTo>
                    <a:pt x="0" y="2133"/>
                  </a:lnTo>
                  <a:lnTo>
                    <a:pt x="0" y="1294"/>
                  </a:lnTo>
                  <a:lnTo>
                    <a:pt x="0" y="1181"/>
                  </a:lnTo>
                  <a:lnTo>
                    <a:pt x="0" y="1076"/>
                  </a:lnTo>
                  <a:lnTo>
                    <a:pt x="0" y="978"/>
                  </a:lnTo>
                  <a:lnTo>
                    <a:pt x="0" y="887"/>
                  </a:lnTo>
                  <a:lnTo>
                    <a:pt x="0" y="523"/>
                  </a:lnTo>
                  <a:lnTo>
                    <a:pt x="0" y="467"/>
                  </a:lnTo>
                  <a:lnTo>
                    <a:pt x="0" y="416"/>
                  </a:lnTo>
                  <a:lnTo>
                    <a:pt x="0" y="370"/>
                  </a:lnTo>
                  <a:lnTo>
                    <a:pt x="0" y="123"/>
                  </a:lnTo>
                  <a:lnTo>
                    <a:pt x="0" y="115"/>
                  </a:lnTo>
                  <a:lnTo>
                    <a:pt x="0" y="108"/>
                  </a:lnTo>
                  <a:lnTo>
                    <a:pt x="0" y="103"/>
                  </a:lnTo>
                  <a:lnTo>
                    <a:pt x="0" y="100"/>
                  </a:lnTo>
                  <a:lnTo>
                    <a:pt x="0" y="98"/>
                  </a:lnTo>
                  <a:lnTo>
                    <a:pt x="0" y="95"/>
                  </a:lnTo>
                  <a:lnTo>
                    <a:pt x="0" y="94"/>
                  </a:lnTo>
                  <a:lnTo>
                    <a:pt x="4" y="70"/>
                  </a:lnTo>
                  <a:lnTo>
                    <a:pt x="13" y="46"/>
                  </a:lnTo>
                  <a:lnTo>
                    <a:pt x="28" y="28"/>
                  </a:lnTo>
                  <a:lnTo>
                    <a:pt x="48" y="13"/>
                  </a:lnTo>
                  <a:lnTo>
                    <a:pt x="70" y="3"/>
                  </a:lnTo>
                  <a:lnTo>
                    <a:pt x="9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9" name="Freeform 537"/>
            <p:cNvSpPr>
              <a:spLocks noEditPoints="1"/>
            </p:cNvSpPr>
            <p:nvPr/>
          </p:nvSpPr>
          <p:spPr bwMode="auto">
            <a:xfrm>
              <a:off x="271" y="1608"/>
              <a:ext cx="890" cy="1131"/>
            </a:xfrm>
            <a:custGeom>
              <a:avLst/>
              <a:gdLst>
                <a:gd name="T0" fmla="*/ 93 w 1780"/>
                <a:gd name="T1" fmla="*/ 32 h 2260"/>
                <a:gd name="T2" fmla="*/ 66 w 1780"/>
                <a:gd name="T3" fmla="*/ 45 h 2260"/>
                <a:gd name="T4" fmla="*/ 45 w 1780"/>
                <a:gd name="T5" fmla="*/ 66 h 2260"/>
                <a:gd name="T6" fmla="*/ 33 w 1780"/>
                <a:gd name="T7" fmla="*/ 93 h 2260"/>
                <a:gd name="T8" fmla="*/ 31 w 1780"/>
                <a:gd name="T9" fmla="*/ 2148 h 2260"/>
                <a:gd name="T10" fmla="*/ 37 w 1780"/>
                <a:gd name="T11" fmla="*/ 2178 h 2260"/>
                <a:gd name="T12" fmla="*/ 55 w 1780"/>
                <a:gd name="T13" fmla="*/ 2204 h 2260"/>
                <a:gd name="T14" fmla="*/ 79 w 1780"/>
                <a:gd name="T15" fmla="*/ 2222 h 2260"/>
                <a:gd name="T16" fmla="*/ 110 w 1780"/>
                <a:gd name="T17" fmla="*/ 2229 h 2260"/>
                <a:gd name="T18" fmla="*/ 1684 w 1780"/>
                <a:gd name="T19" fmla="*/ 2226 h 2260"/>
                <a:gd name="T20" fmla="*/ 1715 w 1780"/>
                <a:gd name="T21" fmla="*/ 2213 h 2260"/>
                <a:gd name="T22" fmla="*/ 1734 w 1780"/>
                <a:gd name="T23" fmla="*/ 2194 h 2260"/>
                <a:gd name="T24" fmla="*/ 1746 w 1780"/>
                <a:gd name="T25" fmla="*/ 2163 h 2260"/>
                <a:gd name="T26" fmla="*/ 1748 w 1780"/>
                <a:gd name="T27" fmla="*/ 109 h 2260"/>
                <a:gd name="T28" fmla="*/ 1741 w 1780"/>
                <a:gd name="T29" fmla="*/ 79 h 2260"/>
                <a:gd name="T30" fmla="*/ 1725 w 1780"/>
                <a:gd name="T31" fmla="*/ 54 h 2260"/>
                <a:gd name="T32" fmla="*/ 1699 w 1780"/>
                <a:gd name="T33" fmla="*/ 37 h 2260"/>
                <a:gd name="T34" fmla="*/ 1669 w 1780"/>
                <a:gd name="T35" fmla="*/ 31 h 2260"/>
                <a:gd name="T36" fmla="*/ 110 w 1780"/>
                <a:gd name="T37" fmla="*/ 0 h 2260"/>
                <a:gd name="T38" fmla="*/ 1688 w 1780"/>
                <a:gd name="T39" fmla="*/ 1 h 2260"/>
                <a:gd name="T40" fmla="*/ 1712 w 1780"/>
                <a:gd name="T41" fmla="*/ 8 h 2260"/>
                <a:gd name="T42" fmla="*/ 1733 w 1780"/>
                <a:gd name="T43" fmla="*/ 21 h 2260"/>
                <a:gd name="T44" fmla="*/ 1759 w 1780"/>
                <a:gd name="T45" fmla="*/ 46 h 2260"/>
                <a:gd name="T46" fmla="*/ 1771 w 1780"/>
                <a:gd name="T47" fmla="*/ 66 h 2260"/>
                <a:gd name="T48" fmla="*/ 1778 w 1780"/>
                <a:gd name="T49" fmla="*/ 91 h 2260"/>
                <a:gd name="T50" fmla="*/ 1780 w 1780"/>
                <a:gd name="T51" fmla="*/ 2148 h 2260"/>
                <a:gd name="T52" fmla="*/ 1776 w 1780"/>
                <a:gd name="T53" fmla="*/ 2174 h 2260"/>
                <a:gd name="T54" fmla="*/ 1762 w 1780"/>
                <a:gd name="T55" fmla="*/ 2208 h 2260"/>
                <a:gd name="T56" fmla="*/ 1747 w 1780"/>
                <a:gd name="T57" fmla="*/ 2226 h 2260"/>
                <a:gd name="T58" fmla="*/ 1729 w 1780"/>
                <a:gd name="T59" fmla="*/ 2241 h 2260"/>
                <a:gd name="T60" fmla="*/ 1695 w 1780"/>
                <a:gd name="T61" fmla="*/ 2257 h 2260"/>
                <a:gd name="T62" fmla="*/ 1669 w 1780"/>
                <a:gd name="T63" fmla="*/ 2260 h 2260"/>
                <a:gd name="T64" fmla="*/ 91 w 1780"/>
                <a:gd name="T65" fmla="*/ 2258 h 2260"/>
                <a:gd name="T66" fmla="*/ 66 w 1780"/>
                <a:gd name="T67" fmla="*/ 2251 h 2260"/>
                <a:gd name="T68" fmla="*/ 47 w 1780"/>
                <a:gd name="T69" fmla="*/ 2238 h 2260"/>
                <a:gd name="T70" fmla="*/ 21 w 1780"/>
                <a:gd name="T71" fmla="*/ 2212 h 2260"/>
                <a:gd name="T72" fmla="*/ 8 w 1780"/>
                <a:gd name="T73" fmla="*/ 2191 h 2260"/>
                <a:gd name="T74" fmla="*/ 1 w 1780"/>
                <a:gd name="T75" fmla="*/ 2167 h 2260"/>
                <a:gd name="T76" fmla="*/ 0 w 1780"/>
                <a:gd name="T77" fmla="*/ 109 h 2260"/>
                <a:gd name="T78" fmla="*/ 2 w 1780"/>
                <a:gd name="T79" fmla="*/ 84 h 2260"/>
                <a:gd name="T80" fmla="*/ 17 w 1780"/>
                <a:gd name="T81" fmla="*/ 51 h 2260"/>
                <a:gd name="T82" fmla="*/ 33 w 1780"/>
                <a:gd name="T83" fmla="*/ 32 h 2260"/>
                <a:gd name="T84" fmla="*/ 51 w 1780"/>
                <a:gd name="T85" fmla="*/ 17 h 2260"/>
                <a:gd name="T86" fmla="*/ 84 w 1780"/>
                <a:gd name="T87" fmla="*/ 2 h 2260"/>
                <a:gd name="T88" fmla="*/ 110 w 1780"/>
                <a:gd name="T89"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0" h="2260">
                  <a:moveTo>
                    <a:pt x="110" y="31"/>
                  </a:moveTo>
                  <a:lnTo>
                    <a:pt x="93" y="32"/>
                  </a:lnTo>
                  <a:lnTo>
                    <a:pt x="79" y="37"/>
                  </a:lnTo>
                  <a:lnTo>
                    <a:pt x="66" y="45"/>
                  </a:lnTo>
                  <a:lnTo>
                    <a:pt x="55" y="54"/>
                  </a:lnTo>
                  <a:lnTo>
                    <a:pt x="45" y="66"/>
                  </a:lnTo>
                  <a:lnTo>
                    <a:pt x="37" y="79"/>
                  </a:lnTo>
                  <a:lnTo>
                    <a:pt x="33" y="93"/>
                  </a:lnTo>
                  <a:lnTo>
                    <a:pt x="31" y="109"/>
                  </a:lnTo>
                  <a:lnTo>
                    <a:pt x="31" y="2148"/>
                  </a:lnTo>
                  <a:lnTo>
                    <a:pt x="33" y="2164"/>
                  </a:lnTo>
                  <a:lnTo>
                    <a:pt x="37" y="2178"/>
                  </a:lnTo>
                  <a:lnTo>
                    <a:pt x="45" y="2194"/>
                  </a:lnTo>
                  <a:lnTo>
                    <a:pt x="55" y="2204"/>
                  </a:lnTo>
                  <a:lnTo>
                    <a:pt x="66" y="2213"/>
                  </a:lnTo>
                  <a:lnTo>
                    <a:pt x="79" y="2222"/>
                  </a:lnTo>
                  <a:lnTo>
                    <a:pt x="94" y="2226"/>
                  </a:lnTo>
                  <a:lnTo>
                    <a:pt x="110" y="2229"/>
                  </a:lnTo>
                  <a:lnTo>
                    <a:pt x="1669" y="2229"/>
                  </a:lnTo>
                  <a:lnTo>
                    <a:pt x="1684" y="2226"/>
                  </a:lnTo>
                  <a:lnTo>
                    <a:pt x="1699" y="2222"/>
                  </a:lnTo>
                  <a:lnTo>
                    <a:pt x="1715" y="2213"/>
                  </a:lnTo>
                  <a:lnTo>
                    <a:pt x="1725" y="2204"/>
                  </a:lnTo>
                  <a:lnTo>
                    <a:pt x="1734" y="2194"/>
                  </a:lnTo>
                  <a:lnTo>
                    <a:pt x="1741" y="2178"/>
                  </a:lnTo>
                  <a:lnTo>
                    <a:pt x="1746" y="2163"/>
                  </a:lnTo>
                  <a:lnTo>
                    <a:pt x="1748" y="2148"/>
                  </a:lnTo>
                  <a:lnTo>
                    <a:pt x="1748" y="109"/>
                  </a:lnTo>
                  <a:lnTo>
                    <a:pt x="1746" y="94"/>
                  </a:lnTo>
                  <a:lnTo>
                    <a:pt x="1741" y="79"/>
                  </a:lnTo>
                  <a:lnTo>
                    <a:pt x="1734" y="65"/>
                  </a:lnTo>
                  <a:lnTo>
                    <a:pt x="1725" y="54"/>
                  </a:lnTo>
                  <a:lnTo>
                    <a:pt x="1715" y="45"/>
                  </a:lnTo>
                  <a:lnTo>
                    <a:pt x="1699" y="37"/>
                  </a:lnTo>
                  <a:lnTo>
                    <a:pt x="1685" y="32"/>
                  </a:lnTo>
                  <a:lnTo>
                    <a:pt x="1669" y="31"/>
                  </a:lnTo>
                  <a:lnTo>
                    <a:pt x="110" y="31"/>
                  </a:lnTo>
                  <a:close/>
                  <a:moveTo>
                    <a:pt x="110" y="0"/>
                  </a:moveTo>
                  <a:lnTo>
                    <a:pt x="1669" y="0"/>
                  </a:lnTo>
                  <a:lnTo>
                    <a:pt x="1688" y="1"/>
                  </a:lnTo>
                  <a:lnTo>
                    <a:pt x="1695" y="2"/>
                  </a:lnTo>
                  <a:lnTo>
                    <a:pt x="1712" y="8"/>
                  </a:lnTo>
                  <a:lnTo>
                    <a:pt x="1729" y="17"/>
                  </a:lnTo>
                  <a:lnTo>
                    <a:pt x="1733" y="21"/>
                  </a:lnTo>
                  <a:lnTo>
                    <a:pt x="1747" y="32"/>
                  </a:lnTo>
                  <a:lnTo>
                    <a:pt x="1759" y="46"/>
                  </a:lnTo>
                  <a:lnTo>
                    <a:pt x="1762" y="51"/>
                  </a:lnTo>
                  <a:lnTo>
                    <a:pt x="1771" y="66"/>
                  </a:lnTo>
                  <a:lnTo>
                    <a:pt x="1776" y="84"/>
                  </a:lnTo>
                  <a:lnTo>
                    <a:pt x="1778" y="91"/>
                  </a:lnTo>
                  <a:lnTo>
                    <a:pt x="1780" y="109"/>
                  </a:lnTo>
                  <a:lnTo>
                    <a:pt x="1780" y="2148"/>
                  </a:lnTo>
                  <a:lnTo>
                    <a:pt x="1778" y="2167"/>
                  </a:lnTo>
                  <a:lnTo>
                    <a:pt x="1776" y="2174"/>
                  </a:lnTo>
                  <a:lnTo>
                    <a:pt x="1771" y="2191"/>
                  </a:lnTo>
                  <a:lnTo>
                    <a:pt x="1762" y="2208"/>
                  </a:lnTo>
                  <a:lnTo>
                    <a:pt x="1759" y="2212"/>
                  </a:lnTo>
                  <a:lnTo>
                    <a:pt x="1747" y="2226"/>
                  </a:lnTo>
                  <a:lnTo>
                    <a:pt x="1733" y="2238"/>
                  </a:lnTo>
                  <a:lnTo>
                    <a:pt x="1729" y="2241"/>
                  </a:lnTo>
                  <a:lnTo>
                    <a:pt x="1712" y="2251"/>
                  </a:lnTo>
                  <a:lnTo>
                    <a:pt x="1695" y="2257"/>
                  </a:lnTo>
                  <a:lnTo>
                    <a:pt x="1688" y="2258"/>
                  </a:lnTo>
                  <a:lnTo>
                    <a:pt x="1669" y="2260"/>
                  </a:lnTo>
                  <a:lnTo>
                    <a:pt x="110" y="2260"/>
                  </a:lnTo>
                  <a:lnTo>
                    <a:pt x="91" y="2258"/>
                  </a:lnTo>
                  <a:lnTo>
                    <a:pt x="84" y="2257"/>
                  </a:lnTo>
                  <a:lnTo>
                    <a:pt x="66" y="2251"/>
                  </a:lnTo>
                  <a:lnTo>
                    <a:pt x="51" y="2241"/>
                  </a:lnTo>
                  <a:lnTo>
                    <a:pt x="47" y="2238"/>
                  </a:lnTo>
                  <a:lnTo>
                    <a:pt x="33" y="2226"/>
                  </a:lnTo>
                  <a:lnTo>
                    <a:pt x="21" y="2212"/>
                  </a:lnTo>
                  <a:lnTo>
                    <a:pt x="17" y="2208"/>
                  </a:lnTo>
                  <a:lnTo>
                    <a:pt x="8" y="2191"/>
                  </a:lnTo>
                  <a:lnTo>
                    <a:pt x="2" y="2174"/>
                  </a:lnTo>
                  <a:lnTo>
                    <a:pt x="1" y="2167"/>
                  </a:lnTo>
                  <a:lnTo>
                    <a:pt x="0" y="2148"/>
                  </a:lnTo>
                  <a:lnTo>
                    <a:pt x="0" y="109"/>
                  </a:lnTo>
                  <a:lnTo>
                    <a:pt x="1" y="91"/>
                  </a:lnTo>
                  <a:lnTo>
                    <a:pt x="2" y="84"/>
                  </a:lnTo>
                  <a:lnTo>
                    <a:pt x="8" y="66"/>
                  </a:lnTo>
                  <a:lnTo>
                    <a:pt x="17" y="51"/>
                  </a:lnTo>
                  <a:lnTo>
                    <a:pt x="21" y="46"/>
                  </a:lnTo>
                  <a:lnTo>
                    <a:pt x="33" y="32"/>
                  </a:lnTo>
                  <a:lnTo>
                    <a:pt x="47" y="21"/>
                  </a:lnTo>
                  <a:lnTo>
                    <a:pt x="51" y="17"/>
                  </a:lnTo>
                  <a:lnTo>
                    <a:pt x="66" y="8"/>
                  </a:lnTo>
                  <a:lnTo>
                    <a:pt x="84" y="2"/>
                  </a:lnTo>
                  <a:lnTo>
                    <a:pt x="91" y="1"/>
                  </a:lnTo>
                  <a:lnTo>
                    <a:pt x="11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0" name="Freeform 538"/>
            <p:cNvSpPr>
              <a:spLocks/>
            </p:cNvSpPr>
            <p:nvPr/>
          </p:nvSpPr>
          <p:spPr bwMode="auto">
            <a:xfrm>
              <a:off x="368" y="1735"/>
              <a:ext cx="697" cy="700"/>
            </a:xfrm>
            <a:custGeom>
              <a:avLst/>
              <a:gdLst>
                <a:gd name="T0" fmla="*/ 769 w 1395"/>
                <a:gd name="T1" fmla="*/ 3 h 1400"/>
                <a:gd name="T2" fmla="*/ 906 w 1395"/>
                <a:gd name="T3" fmla="*/ 31 h 1400"/>
                <a:gd name="T4" fmla="*/ 1030 w 1395"/>
                <a:gd name="T5" fmla="*/ 85 h 1400"/>
                <a:gd name="T6" fmla="*/ 1141 w 1395"/>
                <a:gd name="T7" fmla="*/ 159 h 1400"/>
                <a:gd name="T8" fmla="*/ 1236 w 1395"/>
                <a:gd name="T9" fmla="*/ 255 h 1400"/>
                <a:gd name="T10" fmla="*/ 1311 w 1395"/>
                <a:gd name="T11" fmla="*/ 367 h 1400"/>
                <a:gd name="T12" fmla="*/ 1364 w 1395"/>
                <a:gd name="T13" fmla="*/ 492 h 1400"/>
                <a:gd name="T14" fmla="*/ 1392 w 1395"/>
                <a:gd name="T15" fmla="*/ 628 h 1400"/>
                <a:gd name="T16" fmla="*/ 1392 w 1395"/>
                <a:gd name="T17" fmla="*/ 771 h 1400"/>
                <a:gd name="T18" fmla="*/ 1364 w 1395"/>
                <a:gd name="T19" fmla="*/ 908 h 1400"/>
                <a:gd name="T20" fmla="*/ 1311 w 1395"/>
                <a:gd name="T21" fmla="*/ 1034 h 1400"/>
                <a:gd name="T22" fmla="*/ 1236 w 1395"/>
                <a:gd name="T23" fmla="*/ 1146 h 1400"/>
                <a:gd name="T24" fmla="*/ 1141 w 1395"/>
                <a:gd name="T25" fmla="*/ 1240 h 1400"/>
                <a:gd name="T26" fmla="*/ 1030 w 1395"/>
                <a:gd name="T27" fmla="*/ 1316 h 1400"/>
                <a:gd name="T28" fmla="*/ 906 w 1395"/>
                <a:gd name="T29" fmla="*/ 1368 h 1400"/>
                <a:gd name="T30" fmla="*/ 769 w 1395"/>
                <a:gd name="T31" fmla="*/ 1396 h 1400"/>
                <a:gd name="T32" fmla="*/ 627 w 1395"/>
                <a:gd name="T33" fmla="*/ 1396 h 1400"/>
                <a:gd name="T34" fmla="*/ 559 w 1395"/>
                <a:gd name="T35" fmla="*/ 1387 h 1400"/>
                <a:gd name="T36" fmla="*/ 560 w 1395"/>
                <a:gd name="T37" fmla="*/ 1385 h 1400"/>
                <a:gd name="T38" fmla="*/ 564 w 1395"/>
                <a:gd name="T39" fmla="*/ 1377 h 1400"/>
                <a:gd name="T40" fmla="*/ 571 w 1395"/>
                <a:gd name="T41" fmla="*/ 1360 h 1400"/>
                <a:gd name="T42" fmla="*/ 585 w 1395"/>
                <a:gd name="T43" fmla="*/ 1330 h 1400"/>
                <a:gd name="T44" fmla="*/ 606 w 1395"/>
                <a:gd name="T45" fmla="*/ 1284 h 1400"/>
                <a:gd name="T46" fmla="*/ 630 w 1395"/>
                <a:gd name="T47" fmla="*/ 1224 h 1400"/>
                <a:gd name="T48" fmla="*/ 640 w 1395"/>
                <a:gd name="T49" fmla="*/ 1166 h 1400"/>
                <a:gd name="T50" fmla="*/ 634 w 1395"/>
                <a:gd name="T51" fmla="*/ 1111 h 1400"/>
                <a:gd name="T52" fmla="*/ 615 w 1395"/>
                <a:gd name="T53" fmla="*/ 1063 h 1400"/>
                <a:gd name="T54" fmla="*/ 581 w 1395"/>
                <a:gd name="T55" fmla="*/ 1029 h 1400"/>
                <a:gd name="T56" fmla="*/ 533 w 1395"/>
                <a:gd name="T57" fmla="*/ 1009 h 1400"/>
                <a:gd name="T58" fmla="*/ 475 w 1395"/>
                <a:gd name="T59" fmla="*/ 1009 h 1400"/>
                <a:gd name="T60" fmla="*/ 413 w 1395"/>
                <a:gd name="T61" fmla="*/ 1030 h 1400"/>
                <a:gd name="T62" fmla="*/ 359 w 1395"/>
                <a:gd name="T63" fmla="*/ 1072 h 1400"/>
                <a:gd name="T64" fmla="*/ 359 w 1395"/>
                <a:gd name="T65" fmla="*/ 1072 h 1400"/>
                <a:gd name="T66" fmla="*/ 355 w 1395"/>
                <a:gd name="T67" fmla="*/ 1075 h 1400"/>
                <a:gd name="T68" fmla="*/ 348 w 1395"/>
                <a:gd name="T69" fmla="*/ 1083 h 1400"/>
                <a:gd name="T70" fmla="*/ 333 w 1395"/>
                <a:gd name="T71" fmla="*/ 1098 h 1400"/>
                <a:gd name="T72" fmla="*/ 307 w 1395"/>
                <a:gd name="T73" fmla="*/ 1122 h 1400"/>
                <a:gd name="T74" fmla="*/ 271 w 1395"/>
                <a:gd name="T75" fmla="*/ 1159 h 1400"/>
                <a:gd name="T76" fmla="*/ 220 w 1395"/>
                <a:gd name="T77" fmla="*/ 1210 h 1400"/>
                <a:gd name="T78" fmla="*/ 137 w 1395"/>
                <a:gd name="T79" fmla="*/ 1117 h 1400"/>
                <a:gd name="T80" fmla="*/ 73 w 1395"/>
                <a:gd name="T81" fmla="*/ 1010 h 1400"/>
                <a:gd name="T82" fmla="*/ 27 w 1395"/>
                <a:gd name="T83" fmla="*/ 893 h 1400"/>
                <a:gd name="T84" fmla="*/ 4 w 1395"/>
                <a:gd name="T85" fmla="*/ 767 h 1400"/>
                <a:gd name="T86" fmla="*/ 4 w 1395"/>
                <a:gd name="T87" fmla="*/ 628 h 1400"/>
                <a:gd name="T88" fmla="*/ 32 w 1395"/>
                <a:gd name="T89" fmla="*/ 492 h 1400"/>
                <a:gd name="T90" fmla="*/ 84 w 1395"/>
                <a:gd name="T91" fmla="*/ 367 h 1400"/>
                <a:gd name="T92" fmla="*/ 159 w 1395"/>
                <a:gd name="T93" fmla="*/ 255 h 1400"/>
                <a:gd name="T94" fmla="*/ 254 w 1395"/>
                <a:gd name="T95" fmla="*/ 159 h 1400"/>
                <a:gd name="T96" fmla="*/ 366 w 1395"/>
                <a:gd name="T97" fmla="*/ 85 h 1400"/>
                <a:gd name="T98" fmla="*/ 490 w 1395"/>
                <a:gd name="T99" fmla="*/ 31 h 1400"/>
                <a:gd name="T100" fmla="*/ 627 w 1395"/>
                <a:gd name="T101" fmla="*/ 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95" h="1400">
                  <a:moveTo>
                    <a:pt x="698" y="0"/>
                  </a:moveTo>
                  <a:lnTo>
                    <a:pt x="769" y="3"/>
                  </a:lnTo>
                  <a:lnTo>
                    <a:pt x="838" y="14"/>
                  </a:lnTo>
                  <a:lnTo>
                    <a:pt x="906" y="31"/>
                  </a:lnTo>
                  <a:lnTo>
                    <a:pt x="970" y="55"/>
                  </a:lnTo>
                  <a:lnTo>
                    <a:pt x="1030" y="85"/>
                  </a:lnTo>
                  <a:lnTo>
                    <a:pt x="1087" y="120"/>
                  </a:lnTo>
                  <a:lnTo>
                    <a:pt x="1141" y="159"/>
                  </a:lnTo>
                  <a:lnTo>
                    <a:pt x="1191" y="205"/>
                  </a:lnTo>
                  <a:lnTo>
                    <a:pt x="1236" y="255"/>
                  </a:lnTo>
                  <a:lnTo>
                    <a:pt x="1276" y="309"/>
                  </a:lnTo>
                  <a:lnTo>
                    <a:pt x="1311" y="367"/>
                  </a:lnTo>
                  <a:lnTo>
                    <a:pt x="1341" y="428"/>
                  </a:lnTo>
                  <a:lnTo>
                    <a:pt x="1364" y="492"/>
                  </a:lnTo>
                  <a:lnTo>
                    <a:pt x="1381" y="559"/>
                  </a:lnTo>
                  <a:lnTo>
                    <a:pt x="1392" y="628"/>
                  </a:lnTo>
                  <a:lnTo>
                    <a:pt x="1395" y="700"/>
                  </a:lnTo>
                  <a:lnTo>
                    <a:pt x="1392" y="771"/>
                  </a:lnTo>
                  <a:lnTo>
                    <a:pt x="1381" y="841"/>
                  </a:lnTo>
                  <a:lnTo>
                    <a:pt x="1364" y="908"/>
                  </a:lnTo>
                  <a:lnTo>
                    <a:pt x="1341" y="972"/>
                  </a:lnTo>
                  <a:lnTo>
                    <a:pt x="1311" y="1034"/>
                  </a:lnTo>
                  <a:lnTo>
                    <a:pt x="1276" y="1091"/>
                  </a:lnTo>
                  <a:lnTo>
                    <a:pt x="1236" y="1146"/>
                  </a:lnTo>
                  <a:lnTo>
                    <a:pt x="1191" y="1195"/>
                  </a:lnTo>
                  <a:lnTo>
                    <a:pt x="1141" y="1240"/>
                  </a:lnTo>
                  <a:lnTo>
                    <a:pt x="1087" y="1281"/>
                  </a:lnTo>
                  <a:lnTo>
                    <a:pt x="1030" y="1316"/>
                  </a:lnTo>
                  <a:lnTo>
                    <a:pt x="970" y="1345"/>
                  </a:lnTo>
                  <a:lnTo>
                    <a:pt x="906" y="1368"/>
                  </a:lnTo>
                  <a:lnTo>
                    <a:pt x="838" y="1386"/>
                  </a:lnTo>
                  <a:lnTo>
                    <a:pt x="769" y="1396"/>
                  </a:lnTo>
                  <a:lnTo>
                    <a:pt x="698" y="1400"/>
                  </a:lnTo>
                  <a:lnTo>
                    <a:pt x="627" y="1396"/>
                  </a:lnTo>
                  <a:lnTo>
                    <a:pt x="559" y="1387"/>
                  </a:lnTo>
                  <a:lnTo>
                    <a:pt x="559" y="1387"/>
                  </a:lnTo>
                  <a:lnTo>
                    <a:pt x="559" y="1386"/>
                  </a:lnTo>
                  <a:lnTo>
                    <a:pt x="560" y="1385"/>
                  </a:lnTo>
                  <a:lnTo>
                    <a:pt x="561" y="1381"/>
                  </a:lnTo>
                  <a:lnTo>
                    <a:pt x="564" y="1377"/>
                  </a:lnTo>
                  <a:lnTo>
                    <a:pt x="566" y="1370"/>
                  </a:lnTo>
                  <a:lnTo>
                    <a:pt x="571" y="1360"/>
                  </a:lnTo>
                  <a:lnTo>
                    <a:pt x="577" y="1347"/>
                  </a:lnTo>
                  <a:lnTo>
                    <a:pt x="585" y="1330"/>
                  </a:lnTo>
                  <a:lnTo>
                    <a:pt x="594" y="1309"/>
                  </a:lnTo>
                  <a:lnTo>
                    <a:pt x="606" y="1284"/>
                  </a:lnTo>
                  <a:lnTo>
                    <a:pt x="619" y="1253"/>
                  </a:lnTo>
                  <a:lnTo>
                    <a:pt x="630" y="1224"/>
                  </a:lnTo>
                  <a:lnTo>
                    <a:pt x="637" y="1195"/>
                  </a:lnTo>
                  <a:lnTo>
                    <a:pt x="640" y="1166"/>
                  </a:lnTo>
                  <a:lnTo>
                    <a:pt x="638" y="1138"/>
                  </a:lnTo>
                  <a:lnTo>
                    <a:pt x="634" y="1111"/>
                  </a:lnTo>
                  <a:lnTo>
                    <a:pt x="627" y="1086"/>
                  </a:lnTo>
                  <a:lnTo>
                    <a:pt x="615" y="1063"/>
                  </a:lnTo>
                  <a:lnTo>
                    <a:pt x="600" y="1044"/>
                  </a:lnTo>
                  <a:lnTo>
                    <a:pt x="581" y="1029"/>
                  </a:lnTo>
                  <a:lnTo>
                    <a:pt x="559" y="1016"/>
                  </a:lnTo>
                  <a:lnTo>
                    <a:pt x="533" y="1009"/>
                  </a:lnTo>
                  <a:lnTo>
                    <a:pt x="505" y="1006"/>
                  </a:lnTo>
                  <a:lnTo>
                    <a:pt x="475" y="1009"/>
                  </a:lnTo>
                  <a:lnTo>
                    <a:pt x="444" y="1017"/>
                  </a:lnTo>
                  <a:lnTo>
                    <a:pt x="413" y="1030"/>
                  </a:lnTo>
                  <a:lnTo>
                    <a:pt x="384" y="1049"/>
                  </a:lnTo>
                  <a:lnTo>
                    <a:pt x="359" y="1072"/>
                  </a:lnTo>
                  <a:lnTo>
                    <a:pt x="359" y="1072"/>
                  </a:lnTo>
                  <a:lnTo>
                    <a:pt x="359" y="1072"/>
                  </a:lnTo>
                  <a:lnTo>
                    <a:pt x="357" y="1073"/>
                  </a:lnTo>
                  <a:lnTo>
                    <a:pt x="355" y="1075"/>
                  </a:lnTo>
                  <a:lnTo>
                    <a:pt x="352" y="1078"/>
                  </a:lnTo>
                  <a:lnTo>
                    <a:pt x="348" y="1083"/>
                  </a:lnTo>
                  <a:lnTo>
                    <a:pt x="341" y="1089"/>
                  </a:lnTo>
                  <a:lnTo>
                    <a:pt x="333" y="1098"/>
                  </a:lnTo>
                  <a:lnTo>
                    <a:pt x="321" y="1108"/>
                  </a:lnTo>
                  <a:lnTo>
                    <a:pt x="307" y="1122"/>
                  </a:lnTo>
                  <a:lnTo>
                    <a:pt x="291" y="1139"/>
                  </a:lnTo>
                  <a:lnTo>
                    <a:pt x="271" y="1159"/>
                  </a:lnTo>
                  <a:lnTo>
                    <a:pt x="247" y="1183"/>
                  </a:lnTo>
                  <a:lnTo>
                    <a:pt x="220" y="1210"/>
                  </a:lnTo>
                  <a:lnTo>
                    <a:pt x="177" y="1166"/>
                  </a:lnTo>
                  <a:lnTo>
                    <a:pt x="137" y="1117"/>
                  </a:lnTo>
                  <a:lnTo>
                    <a:pt x="102" y="1065"/>
                  </a:lnTo>
                  <a:lnTo>
                    <a:pt x="73" y="1010"/>
                  </a:lnTo>
                  <a:lnTo>
                    <a:pt x="47" y="953"/>
                  </a:lnTo>
                  <a:lnTo>
                    <a:pt x="27" y="893"/>
                  </a:lnTo>
                  <a:lnTo>
                    <a:pt x="12" y="831"/>
                  </a:lnTo>
                  <a:lnTo>
                    <a:pt x="4" y="767"/>
                  </a:lnTo>
                  <a:lnTo>
                    <a:pt x="0" y="700"/>
                  </a:lnTo>
                  <a:lnTo>
                    <a:pt x="4" y="628"/>
                  </a:lnTo>
                  <a:lnTo>
                    <a:pt x="14" y="559"/>
                  </a:lnTo>
                  <a:lnTo>
                    <a:pt x="32" y="492"/>
                  </a:lnTo>
                  <a:lnTo>
                    <a:pt x="55" y="428"/>
                  </a:lnTo>
                  <a:lnTo>
                    <a:pt x="84" y="367"/>
                  </a:lnTo>
                  <a:lnTo>
                    <a:pt x="119" y="309"/>
                  </a:lnTo>
                  <a:lnTo>
                    <a:pt x="159" y="255"/>
                  </a:lnTo>
                  <a:lnTo>
                    <a:pt x="205" y="205"/>
                  </a:lnTo>
                  <a:lnTo>
                    <a:pt x="254" y="159"/>
                  </a:lnTo>
                  <a:lnTo>
                    <a:pt x="307" y="120"/>
                  </a:lnTo>
                  <a:lnTo>
                    <a:pt x="366" y="85"/>
                  </a:lnTo>
                  <a:lnTo>
                    <a:pt x="426" y="55"/>
                  </a:lnTo>
                  <a:lnTo>
                    <a:pt x="490" y="31"/>
                  </a:lnTo>
                  <a:lnTo>
                    <a:pt x="557" y="14"/>
                  </a:lnTo>
                  <a:lnTo>
                    <a:pt x="627" y="3"/>
                  </a:lnTo>
                  <a:lnTo>
                    <a:pt x="698" y="0"/>
                  </a:lnTo>
                  <a:close/>
                </a:path>
              </a:pathLst>
            </a:custGeom>
            <a:solidFill>
              <a:srgbClr val="000094"/>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 name="Freeform 539"/>
            <p:cNvSpPr>
              <a:spLocks noEditPoints="1"/>
            </p:cNvSpPr>
            <p:nvPr/>
          </p:nvSpPr>
          <p:spPr bwMode="auto">
            <a:xfrm>
              <a:off x="360" y="1728"/>
              <a:ext cx="713" cy="716"/>
            </a:xfrm>
            <a:custGeom>
              <a:avLst/>
              <a:gdLst>
                <a:gd name="T0" fmla="*/ 511 w 1427"/>
                <a:gd name="T1" fmla="*/ 61 h 1431"/>
                <a:gd name="T2" fmla="*/ 329 w 1427"/>
                <a:gd name="T3" fmla="*/ 149 h 1431"/>
                <a:gd name="T4" fmla="*/ 208 w 1427"/>
                <a:gd name="T5" fmla="*/ 255 h 1431"/>
                <a:gd name="T6" fmla="*/ 115 w 1427"/>
                <a:gd name="T7" fmla="*/ 388 h 1431"/>
                <a:gd name="T8" fmla="*/ 45 w 1427"/>
                <a:gd name="T9" fmla="*/ 580 h 1431"/>
                <a:gd name="T10" fmla="*/ 35 w 1427"/>
                <a:gd name="T11" fmla="*/ 790 h 1431"/>
                <a:gd name="T12" fmla="*/ 89 w 1427"/>
                <a:gd name="T13" fmla="*/ 991 h 1431"/>
                <a:gd name="T14" fmla="*/ 175 w 1427"/>
                <a:gd name="T15" fmla="*/ 1136 h 1431"/>
                <a:gd name="T16" fmla="*/ 288 w 1427"/>
                <a:gd name="T17" fmla="*/ 1150 h 1431"/>
                <a:gd name="T18" fmla="*/ 363 w 1427"/>
                <a:gd name="T19" fmla="*/ 1077 h 1431"/>
                <a:gd name="T20" fmla="*/ 456 w 1427"/>
                <a:gd name="T21" fmla="*/ 1016 h 1431"/>
                <a:gd name="T22" fmla="*/ 548 w 1427"/>
                <a:gd name="T23" fmla="*/ 1008 h 1431"/>
                <a:gd name="T24" fmla="*/ 628 w 1427"/>
                <a:gd name="T25" fmla="*/ 1051 h 1431"/>
                <a:gd name="T26" fmla="*/ 670 w 1427"/>
                <a:gd name="T27" fmla="*/ 1154 h 1431"/>
                <a:gd name="T28" fmla="*/ 655 w 1427"/>
                <a:gd name="T29" fmla="*/ 1259 h 1431"/>
                <a:gd name="T30" fmla="*/ 608 w 1427"/>
                <a:gd name="T31" fmla="*/ 1365 h 1431"/>
                <a:gd name="T32" fmla="*/ 677 w 1427"/>
                <a:gd name="T33" fmla="*/ 1399 h 1431"/>
                <a:gd name="T34" fmla="*/ 881 w 1427"/>
                <a:gd name="T35" fmla="*/ 1379 h 1431"/>
                <a:gd name="T36" fmla="*/ 1068 w 1427"/>
                <a:gd name="T37" fmla="*/ 1299 h 1431"/>
                <a:gd name="T38" fmla="*/ 1195 w 1427"/>
                <a:gd name="T39" fmla="*/ 1199 h 1431"/>
                <a:gd name="T40" fmla="*/ 1295 w 1427"/>
                <a:gd name="T41" fmla="*/ 1071 h 1431"/>
                <a:gd name="T42" fmla="*/ 1374 w 1427"/>
                <a:gd name="T43" fmla="*/ 883 h 1431"/>
                <a:gd name="T44" fmla="*/ 1394 w 1427"/>
                <a:gd name="T45" fmla="*/ 679 h 1431"/>
                <a:gd name="T46" fmla="*/ 1365 w 1427"/>
                <a:gd name="T47" fmla="*/ 514 h 1431"/>
                <a:gd name="T48" fmla="*/ 1276 w 1427"/>
                <a:gd name="T49" fmla="*/ 330 h 1431"/>
                <a:gd name="T50" fmla="*/ 1146 w 1427"/>
                <a:gd name="T51" fmla="*/ 186 h 1431"/>
                <a:gd name="T52" fmla="*/ 978 w 1427"/>
                <a:gd name="T53" fmla="*/ 85 h 1431"/>
                <a:gd name="T54" fmla="*/ 749 w 1427"/>
                <a:gd name="T55" fmla="*/ 31 h 1431"/>
                <a:gd name="T56" fmla="*/ 860 w 1427"/>
                <a:gd name="T57" fmla="*/ 15 h 1431"/>
                <a:gd name="T58" fmla="*/ 1109 w 1427"/>
                <a:gd name="T59" fmla="*/ 120 h 1431"/>
                <a:gd name="T60" fmla="*/ 1262 w 1427"/>
                <a:gd name="T61" fmla="*/ 258 h 1431"/>
                <a:gd name="T62" fmla="*/ 1357 w 1427"/>
                <a:gd name="T63" fmla="*/ 405 h 1431"/>
                <a:gd name="T64" fmla="*/ 1412 w 1427"/>
                <a:gd name="T65" fmla="*/ 574 h 1431"/>
                <a:gd name="T66" fmla="*/ 1419 w 1427"/>
                <a:gd name="T67" fmla="*/ 821 h 1431"/>
                <a:gd name="T68" fmla="*/ 1357 w 1427"/>
                <a:gd name="T69" fmla="*/ 1024 h 1431"/>
                <a:gd name="T70" fmla="*/ 1262 w 1427"/>
                <a:gd name="T71" fmla="*/ 1171 h 1431"/>
                <a:gd name="T72" fmla="*/ 1114 w 1427"/>
                <a:gd name="T73" fmla="*/ 1306 h 1431"/>
                <a:gd name="T74" fmla="*/ 959 w 1427"/>
                <a:gd name="T75" fmla="*/ 1387 h 1431"/>
                <a:gd name="T76" fmla="*/ 749 w 1427"/>
                <a:gd name="T77" fmla="*/ 1430 h 1431"/>
                <a:gd name="T78" fmla="*/ 551 w 1427"/>
                <a:gd name="T79" fmla="*/ 1414 h 1431"/>
                <a:gd name="T80" fmla="*/ 567 w 1427"/>
                <a:gd name="T81" fmla="*/ 1379 h 1431"/>
                <a:gd name="T82" fmla="*/ 600 w 1427"/>
                <a:gd name="T83" fmla="*/ 1305 h 1431"/>
                <a:gd name="T84" fmla="*/ 635 w 1427"/>
                <a:gd name="T85" fmla="*/ 1212 h 1431"/>
                <a:gd name="T86" fmla="*/ 618 w 1427"/>
                <a:gd name="T87" fmla="*/ 1090 h 1431"/>
                <a:gd name="T88" fmla="*/ 573 w 1427"/>
                <a:gd name="T89" fmla="*/ 1049 h 1431"/>
                <a:gd name="T90" fmla="*/ 485 w 1427"/>
                <a:gd name="T91" fmla="*/ 1041 h 1431"/>
                <a:gd name="T92" fmla="*/ 385 w 1427"/>
                <a:gd name="T93" fmla="*/ 1099 h 1431"/>
                <a:gd name="T94" fmla="*/ 311 w 1427"/>
                <a:gd name="T95" fmla="*/ 1172 h 1431"/>
                <a:gd name="T96" fmla="*/ 175 w 1427"/>
                <a:gd name="T97" fmla="*/ 1185 h 1431"/>
                <a:gd name="T98" fmla="*/ 75 w 1427"/>
                <a:gd name="T99" fmla="*/ 1036 h 1431"/>
                <a:gd name="T100" fmla="*/ 15 w 1427"/>
                <a:gd name="T101" fmla="*/ 861 h 1431"/>
                <a:gd name="T102" fmla="*/ 7 w 1427"/>
                <a:gd name="T103" fmla="*/ 608 h 1431"/>
                <a:gd name="T104" fmla="*/ 55 w 1427"/>
                <a:gd name="T105" fmla="*/ 437 h 1431"/>
                <a:gd name="T106" fmla="*/ 143 w 1427"/>
                <a:gd name="T107" fmla="*/ 285 h 1431"/>
                <a:gd name="T108" fmla="*/ 284 w 1427"/>
                <a:gd name="T109" fmla="*/ 143 h 1431"/>
                <a:gd name="T110" fmla="*/ 434 w 1427"/>
                <a:gd name="T111" fmla="*/ 56 h 1431"/>
                <a:gd name="T112" fmla="*/ 677 w 1427"/>
                <a:gd name="T11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7" h="1431">
                  <a:moveTo>
                    <a:pt x="677" y="31"/>
                  </a:moveTo>
                  <a:lnTo>
                    <a:pt x="607" y="38"/>
                  </a:lnTo>
                  <a:lnTo>
                    <a:pt x="579" y="44"/>
                  </a:lnTo>
                  <a:lnTo>
                    <a:pt x="579" y="44"/>
                  </a:lnTo>
                  <a:lnTo>
                    <a:pt x="545" y="51"/>
                  </a:lnTo>
                  <a:lnTo>
                    <a:pt x="511" y="61"/>
                  </a:lnTo>
                  <a:lnTo>
                    <a:pt x="480" y="72"/>
                  </a:lnTo>
                  <a:lnTo>
                    <a:pt x="447" y="85"/>
                  </a:lnTo>
                  <a:lnTo>
                    <a:pt x="417" y="99"/>
                  </a:lnTo>
                  <a:lnTo>
                    <a:pt x="386" y="114"/>
                  </a:lnTo>
                  <a:lnTo>
                    <a:pt x="357" y="131"/>
                  </a:lnTo>
                  <a:lnTo>
                    <a:pt x="329" y="149"/>
                  </a:lnTo>
                  <a:lnTo>
                    <a:pt x="329" y="149"/>
                  </a:lnTo>
                  <a:lnTo>
                    <a:pt x="306" y="165"/>
                  </a:lnTo>
                  <a:lnTo>
                    <a:pt x="280" y="186"/>
                  </a:lnTo>
                  <a:lnTo>
                    <a:pt x="255" y="208"/>
                  </a:lnTo>
                  <a:lnTo>
                    <a:pt x="230" y="232"/>
                  </a:lnTo>
                  <a:lnTo>
                    <a:pt x="208" y="255"/>
                  </a:lnTo>
                  <a:lnTo>
                    <a:pt x="186" y="281"/>
                  </a:lnTo>
                  <a:lnTo>
                    <a:pt x="165" y="307"/>
                  </a:lnTo>
                  <a:lnTo>
                    <a:pt x="148" y="330"/>
                  </a:lnTo>
                  <a:lnTo>
                    <a:pt x="148" y="330"/>
                  </a:lnTo>
                  <a:lnTo>
                    <a:pt x="131" y="359"/>
                  </a:lnTo>
                  <a:lnTo>
                    <a:pt x="115" y="388"/>
                  </a:lnTo>
                  <a:lnTo>
                    <a:pt x="98" y="418"/>
                  </a:lnTo>
                  <a:lnTo>
                    <a:pt x="84" y="450"/>
                  </a:lnTo>
                  <a:lnTo>
                    <a:pt x="73" y="481"/>
                  </a:lnTo>
                  <a:lnTo>
                    <a:pt x="61" y="514"/>
                  </a:lnTo>
                  <a:lnTo>
                    <a:pt x="52" y="546"/>
                  </a:lnTo>
                  <a:lnTo>
                    <a:pt x="45" y="580"/>
                  </a:lnTo>
                  <a:lnTo>
                    <a:pt x="45" y="580"/>
                  </a:lnTo>
                  <a:lnTo>
                    <a:pt x="39" y="608"/>
                  </a:lnTo>
                  <a:lnTo>
                    <a:pt x="35" y="644"/>
                  </a:lnTo>
                  <a:lnTo>
                    <a:pt x="32" y="679"/>
                  </a:lnTo>
                  <a:lnTo>
                    <a:pt x="32" y="753"/>
                  </a:lnTo>
                  <a:lnTo>
                    <a:pt x="35" y="790"/>
                  </a:lnTo>
                  <a:lnTo>
                    <a:pt x="40" y="826"/>
                  </a:lnTo>
                  <a:lnTo>
                    <a:pt x="46" y="855"/>
                  </a:lnTo>
                  <a:lnTo>
                    <a:pt x="54" y="890"/>
                  </a:lnTo>
                  <a:lnTo>
                    <a:pt x="63" y="924"/>
                  </a:lnTo>
                  <a:lnTo>
                    <a:pt x="76" y="958"/>
                  </a:lnTo>
                  <a:lnTo>
                    <a:pt x="89" y="991"/>
                  </a:lnTo>
                  <a:lnTo>
                    <a:pt x="104" y="1023"/>
                  </a:lnTo>
                  <a:lnTo>
                    <a:pt x="120" y="1053"/>
                  </a:lnTo>
                  <a:lnTo>
                    <a:pt x="139" y="1084"/>
                  </a:lnTo>
                  <a:lnTo>
                    <a:pt x="139" y="1084"/>
                  </a:lnTo>
                  <a:lnTo>
                    <a:pt x="154" y="1108"/>
                  </a:lnTo>
                  <a:lnTo>
                    <a:pt x="175" y="1136"/>
                  </a:lnTo>
                  <a:lnTo>
                    <a:pt x="197" y="1163"/>
                  </a:lnTo>
                  <a:lnTo>
                    <a:pt x="221" y="1189"/>
                  </a:lnTo>
                  <a:lnTo>
                    <a:pt x="236" y="1203"/>
                  </a:lnTo>
                  <a:lnTo>
                    <a:pt x="248" y="1190"/>
                  </a:lnTo>
                  <a:lnTo>
                    <a:pt x="270" y="1169"/>
                  </a:lnTo>
                  <a:lnTo>
                    <a:pt x="288" y="1150"/>
                  </a:lnTo>
                  <a:lnTo>
                    <a:pt x="304" y="1134"/>
                  </a:lnTo>
                  <a:lnTo>
                    <a:pt x="318" y="1121"/>
                  </a:lnTo>
                  <a:lnTo>
                    <a:pt x="328" y="1109"/>
                  </a:lnTo>
                  <a:lnTo>
                    <a:pt x="337" y="1101"/>
                  </a:lnTo>
                  <a:lnTo>
                    <a:pt x="362" y="1077"/>
                  </a:lnTo>
                  <a:lnTo>
                    <a:pt x="363" y="1077"/>
                  </a:lnTo>
                  <a:lnTo>
                    <a:pt x="378" y="1062"/>
                  </a:lnTo>
                  <a:lnTo>
                    <a:pt x="396" y="1048"/>
                  </a:lnTo>
                  <a:lnTo>
                    <a:pt x="400" y="1044"/>
                  </a:lnTo>
                  <a:lnTo>
                    <a:pt x="418" y="1034"/>
                  </a:lnTo>
                  <a:lnTo>
                    <a:pt x="436" y="1024"/>
                  </a:lnTo>
                  <a:lnTo>
                    <a:pt x="456" y="1016"/>
                  </a:lnTo>
                  <a:lnTo>
                    <a:pt x="475" y="1010"/>
                  </a:lnTo>
                  <a:lnTo>
                    <a:pt x="482" y="1009"/>
                  </a:lnTo>
                  <a:lnTo>
                    <a:pt x="501" y="1007"/>
                  </a:lnTo>
                  <a:lnTo>
                    <a:pt x="520" y="1006"/>
                  </a:lnTo>
                  <a:lnTo>
                    <a:pt x="541" y="1007"/>
                  </a:lnTo>
                  <a:lnTo>
                    <a:pt x="548" y="1008"/>
                  </a:lnTo>
                  <a:lnTo>
                    <a:pt x="568" y="1013"/>
                  </a:lnTo>
                  <a:lnTo>
                    <a:pt x="586" y="1020"/>
                  </a:lnTo>
                  <a:lnTo>
                    <a:pt x="590" y="1023"/>
                  </a:lnTo>
                  <a:lnTo>
                    <a:pt x="606" y="1031"/>
                  </a:lnTo>
                  <a:lnTo>
                    <a:pt x="618" y="1041"/>
                  </a:lnTo>
                  <a:lnTo>
                    <a:pt x="628" y="1051"/>
                  </a:lnTo>
                  <a:lnTo>
                    <a:pt x="644" y="1072"/>
                  </a:lnTo>
                  <a:lnTo>
                    <a:pt x="648" y="1077"/>
                  </a:lnTo>
                  <a:lnTo>
                    <a:pt x="659" y="1104"/>
                  </a:lnTo>
                  <a:lnTo>
                    <a:pt x="666" y="1133"/>
                  </a:lnTo>
                  <a:lnTo>
                    <a:pt x="667" y="1139"/>
                  </a:lnTo>
                  <a:lnTo>
                    <a:pt x="670" y="1154"/>
                  </a:lnTo>
                  <a:lnTo>
                    <a:pt x="670" y="1186"/>
                  </a:lnTo>
                  <a:lnTo>
                    <a:pt x="669" y="1203"/>
                  </a:lnTo>
                  <a:lnTo>
                    <a:pt x="665" y="1219"/>
                  </a:lnTo>
                  <a:lnTo>
                    <a:pt x="664" y="1225"/>
                  </a:lnTo>
                  <a:lnTo>
                    <a:pt x="660" y="1241"/>
                  </a:lnTo>
                  <a:lnTo>
                    <a:pt x="655" y="1259"/>
                  </a:lnTo>
                  <a:lnTo>
                    <a:pt x="648" y="1275"/>
                  </a:lnTo>
                  <a:lnTo>
                    <a:pt x="638" y="1298"/>
                  </a:lnTo>
                  <a:lnTo>
                    <a:pt x="629" y="1318"/>
                  </a:lnTo>
                  <a:lnTo>
                    <a:pt x="621" y="1337"/>
                  </a:lnTo>
                  <a:lnTo>
                    <a:pt x="614" y="1352"/>
                  </a:lnTo>
                  <a:lnTo>
                    <a:pt x="608" y="1365"/>
                  </a:lnTo>
                  <a:lnTo>
                    <a:pt x="603" y="1375"/>
                  </a:lnTo>
                  <a:lnTo>
                    <a:pt x="600" y="1385"/>
                  </a:lnTo>
                  <a:lnTo>
                    <a:pt x="597" y="1390"/>
                  </a:lnTo>
                  <a:lnTo>
                    <a:pt x="608" y="1392"/>
                  </a:lnTo>
                  <a:lnTo>
                    <a:pt x="642" y="1396"/>
                  </a:lnTo>
                  <a:lnTo>
                    <a:pt x="677" y="1399"/>
                  </a:lnTo>
                  <a:lnTo>
                    <a:pt x="713" y="1400"/>
                  </a:lnTo>
                  <a:lnTo>
                    <a:pt x="749" y="1399"/>
                  </a:lnTo>
                  <a:lnTo>
                    <a:pt x="819" y="1392"/>
                  </a:lnTo>
                  <a:lnTo>
                    <a:pt x="847" y="1386"/>
                  </a:lnTo>
                  <a:lnTo>
                    <a:pt x="847" y="1386"/>
                  </a:lnTo>
                  <a:lnTo>
                    <a:pt x="881" y="1379"/>
                  </a:lnTo>
                  <a:lnTo>
                    <a:pt x="914" y="1369"/>
                  </a:lnTo>
                  <a:lnTo>
                    <a:pt x="946" y="1358"/>
                  </a:lnTo>
                  <a:lnTo>
                    <a:pt x="978" y="1345"/>
                  </a:lnTo>
                  <a:lnTo>
                    <a:pt x="1009" y="1331"/>
                  </a:lnTo>
                  <a:lnTo>
                    <a:pt x="1038" y="1316"/>
                  </a:lnTo>
                  <a:lnTo>
                    <a:pt x="1068" y="1299"/>
                  </a:lnTo>
                  <a:lnTo>
                    <a:pt x="1097" y="1281"/>
                  </a:lnTo>
                  <a:lnTo>
                    <a:pt x="1097" y="1281"/>
                  </a:lnTo>
                  <a:lnTo>
                    <a:pt x="1119" y="1264"/>
                  </a:lnTo>
                  <a:lnTo>
                    <a:pt x="1146" y="1243"/>
                  </a:lnTo>
                  <a:lnTo>
                    <a:pt x="1171" y="1223"/>
                  </a:lnTo>
                  <a:lnTo>
                    <a:pt x="1195" y="1199"/>
                  </a:lnTo>
                  <a:lnTo>
                    <a:pt x="1218" y="1175"/>
                  </a:lnTo>
                  <a:lnTo>
                    <a:pt x="1240" y="1149"/>
                  </a:lnTo>
                  <a:lnTo>
                    <a:pt x="1261" y="1122"/>
                  </a:lnTo>
                  <a:lnTo>
                    <a:pt x="1276" y="1100"/>
                  </a:lnTo>
                  <a:lnTo>
                    <a:pt x="1276" y="1100"/>
                  </a:lnTo>
                  <a:lnTo>
                    <a:pt x="1295" y="1071"/>
                  </a:lnTo>
                  <a:lnTo>
                    <a:pt x="1311" y="1042"/>
                  </a:lnTo>
                  <a:lnTo>
                    <a:pt x="1328" y="1011"/>
                  </a:lnTo>
                  <a:lnTo>
                    <a:pt x="1342" y="981"/>
                  </a:lnTo>
                  <a:lnTo>
                    <a:pt x="1353" y="950"/>
                  </a:lnTo>
                  <a:lnTo>
                    <a:pt x="1365" y="917"/>
                  </a:lnTo>
                  <a:lnTo>
                    <a:pt x="1374" y="883"/>
                  </a:lnTo>
                  <a:lnTo>
                    <a:pt x="1381" y="849"/>
                  </a:lnTo>
                  <a:lnTo>
                    <a:pt x="1381" y="849"/>
                  </a:lnTo>
                  <a:lnTo>
                    <a:pt x="1387" y="821"/>
                  </a:lnTo>
                  <a:lnTo>
                    <a:pt x="1394" y="752"/>
                  </a:lnTo>
                  <a:lnTo>
                    <a:pt x="1395" y="715"/>
                  </a:lnTo>
                  <a:lnTo>
                    <a:pt x="1394" y="679"/>
                  </a:lnTo>
                  <a:lnTo>
                    <a:pt x="1391" y="644"/>
                  </a:lnTo>
                  <a:lnTo>
                    <a:pt x="1387" y="608"/>
                  </a:lnTo>
                  <a:lnTo>
                    <a:pt x="1381" y="580"/>
                  </a:lnTo>
                  <a:lnTo>
                    <a:pt x="1381" y="580"/>
                  </a:lnTo>
                  <a:lnTo>
                    <a:pt x="1374" y="546"/>
                  </a:lnTo>
                  <a:lnTo>
                    <a:pt x="1365" y="514"/>
                  </a:lnTo>
                  <a:lnTo>
                    <a:pt x="1353" y="481"/>
                  </a:lnTo>
                  <a:lnTo>
                    <a:pt x="1342" y="450"/>
                  </a:lnTo>
                  <a:lnTo>
                    <a:pt x="1328" y="418"/>
                  </a:lnTo>
                  <a:lnTo>
                    <a:pt x="1311" y="388"/>
                  </a:lnTo>
                  <a:lnTo>
                    <a:pt x="1295" y="359"/>
                  </a:lnTo>
                  <a:lnTo>
                    <a:pt x="1276" y="330"/>
                  </a:lnTo>
                  <a:lnTo>
                    <a:pt x="1276" y="330"/>
                  </a:lnTo>
                  <a:lnTo>
                    <a:pt x="1261" y="307"/>
                  </a:lnTo>
                  <a:lnTo>
                    <a:pt x="1240" y="281"/>
                  </a:lnTo>
                  <a:lnTo>
                    <a:pt x="1218" y="255"/>
                  </a:lnTo>
                  <a:lnTo>
                    <a:pt x="1171" y="208"/>
                  </a:lnTo>
                  <a:lnTo>
                    <a:pt x="1146" y="186"/>
                  </a:lnTo>
                  <a:lnTo>
                    <a:pt x="1119" y="165"/>
                  </a:lnTo>
                  <a:lnTo>
                    <a:pt x="1097" y="149"/>
                  </a:lnTo>
                  <a:lnTo>
                    <a:pt x="1097" y="149"/>
                  </a:lnTo>
                  <a:lnTo>
                    <a:pt x="1038" y="114"/>
                  </a:lnTo>
                  <a:lnTo>
                    <a:pt x="1009" y="99"/>
                  </a:lnTo>
                  <a:lnTo>
                    <a:pt x="978" y="85"/>
                  </a:lnTo>
                  <a:lnTo>
                    <a:pt x="946" y="72"/>
                  </a:lnTo>
                  <a:lnTo>
                    <a:pt x="881" y="51"/>
                  </a:lnTo>
                  <a:lnTo>
                    <a:pt x="847" y="44"/>
                  </a:lnTo>
                  <a:lnTo>
                    <a:pt x="847" y="44"/>
                  </a:lnTo>
                  <a:lnTo>
                    <a:pt x="819" y="38"/>
                  </a:lnTo>
                  <a:lnTo>
                    <a:pt x="749" y="31"/>
                  </a:lnTo>
                  <a:lnTo>
                    <a:pt x="677" y="31"/>
                  </a:lnTo>
                  <a:close/>
                  <a:moveTo>
                    <a:pt x="677" y="0"/>
                  </a:moveTo>
                  <a:lnTo>
                    <a:pt x="749" y="0"/>
                  </a:lnTo>
                  <a:lnTo>
                    <a:pt x="819" y="7"/>
                  </a:lnTo>
                  <a:lnTo>
                    <a:pt x="853" y="14"/>
                  </a:lnTo>
                  <a:lnTo>
                    <a:pt x="860" y="15"/>
                  </a:lnTo>
                  <a:lnTo>
                    <a:pt x="894" y="22"/>
                  </a:lnTo>
                  <a:lnTo>
                    <a:pt x="959" y="43"/>
                  </a:lnTo>
                  <a:lnTo>
                    <a:pt x="991" y="56"/>
                  </a:lnTo>
                  <a:lnTo>
                    <a:pt x="1022" y="70"/>
                  </a:lnTo>
                  <a:lnTo>
                    <a:pt x="1051" y="85"/>
                  </a:lnTo>
                  <a:lnTo>
                    <a:pt x="1109" y="120"/>
                  </a:lnTo>
                  <a:lnTo>
                    <a:pt x="1114" y="123"/>
                  </a:lnTo>
                  <a:lnTo>
                    <a:pt x="1141" y="143"/>
                  </a:lnTo>
                  <a:lnTo>
                    <a:pt x="1168" y="164"/>
                  </a:lnTo>
                  <a:lnTo>
                    <a:pt x="1193" y="186"/>
                  </a:lnTo>
                  <a:lnTo>
                    <a:pt x="1240" y="233"/>
                  </a:lnTo>
                  <a:lnTo>
                    <a:pt x="1262" y="258"/>
                  </a:lnTo>
                  <a:lnTo>
                    <a:pt x="1283" y="285"/>
                  </a:lnTo>
                  <a:lnTo>
                    <a:pt x="1302" y="312"/>
                  </a:lnTo>
                  <a:lnTo>
                    <a:pt x="1305" y="317"/>
                  </a:lnTo>
                  <a:lnTo>
                    <a:pt x="1324" y="346"/>
                  </a:lnTo>
                  <a:lnTo>
                    <a:pt x="1340" y="375"/>
                  </a:lnTo>
                  <a:lnTo>
                    <a:pt x="1357" y="405"/>
                  </a:lnTo>
                  <a:lnTo>
                    <a:pt x="1371" y="437"/>
                  </a:lnTo>
                  <a:lnTo>
                    <a:pt x="1382" y="468"/>
                  </a:lnTo>
                  <a:lnTo>
                    <a:pt x="1394" y="501"/>
                  </a:lnTo>
                  <a:lnTo>
                    <a:pt x="1403" y="534"/>
                  </a:lnTo>
                  <a:lnTo>
                    <a:pt x="1410" y="567"/>
                  </a:lnTo>
                  <a:lnTo>
                    <a:pt x="1412" y="574"/>
                  </a:lnTo>
                  <a:lnTo>
                    <a:pt x="1419" y="608"/>
                  </a:lnTo>
                  <a:lnTo>
                    <a:pt x="1422" y="644"/>
                  </a:lnTo>
                  <a:lnTo>
                    <a:pt x="1426" y="679"/>
                  </a:lnTo>
                  <a:lnTo>
                    <a:pt x="1427" y="715"/>
                  </a:lnTo>
                  <a:lnTo>
                    <a:pt x="1426" y="752"/>
                  </a:lnTo>
                  <a:lnTo>
                    <a:pt x="1419" y="821"/>
                  </a:lnTo>
                  <a:lnTo>
                    <a:pt x="1410" y="862"/>
                  </a:lnTo>
                  <a:lnTo>
                    <a:pt x="1403" y="896"/>
                  </a:lnTo>
                  <a:lnTo>
                    <a:pt x="1394" y="930"/>
                  </a:lnTo>
                  <a:lnTo>
                    <a:pt x="1382" y="963"/>
                  </a:lnTo>
                  <a:lnTo>
                    <a:pt x="1371" y="994"/>
                  </a:lnTo>
                  <a:lnTo>
                    <a:pt x="1357" y="1024"/>
                  </a:lnTo>
                  <a:lnTo>
                    <a:pt x="1340" y="1055"/>
                  </a:lnTo>
                  <a:lnTo>
                    <a:pt x="1324" y="1084"/>
                  </a:lnTo>
                  <a:lnTo>
                    <a:pt x="1305" y="1113"/>
                  </a:lnTo>
                  <a:lnTo>
                    <a:pt x="1302" y="1118"/>
                  </a:lnTo>
                  <a:lnTo>
                    <a:pt x="1283" y="1144"/>
                  </a:lnTo>
                  <a:lnTo>
                    <a:pt x="1262" y="1171"/>
                  </a:lnTo>
                  <a:lnTo>
                    <a:pt x="1240" y="1197"/>
                  </a:lnTo>
                  <a:lnTo>
                    <a:pt x="1217" y="1221"/>
                  </a:lnTo>
                  <a:lnTo>
                    <a:pt x="1193" y="1245"/>
                  </a:lnTo>
                  <a:lnTo>
                    <a:pt x="1168" y="1266"/>
                  </a:lnTo>
                  <a:lnTo>
                    <a:pt x="1141" y="1287"/>
                  </a:lnTo>
                  <a:lnTo>
                    <a:pt x="1114" y="1306"/>
                  </a:lnTo>
                  <a:lnTo>
                    <a:pt x="1109" y="1310"/>
                  </a:lnTo>
                  <a:lnTo>
                    <a:pt x="1080" y="1329"/>
                  </a:lnTo>
                  <a:lnTo>
                    <a:pt x="1051" y="1345"/>
                  </a:lnTo>
                  <a:lnTo>
                    <a:pt x="1022" y="1360"/>
                  </a:lnTo>
                  <a:lnTo>
                    <a:pt x="991" y="1374"/>
                  </a:lnTo>
                  <a:lnTo>
                    <a:pt x="959" y="1387"/>
                  </a:lnTo>
                  <a:lnTo>
                    <a:pt x="926" y="1399"/>
                  </a:lnTo>
                  <a:lnTo>
                    <a:pt x="894" y="1408"/>
                  </a:lnTo>
                  <a:lnTo>
                    <a:pt x="860" y="1415"/>
                  </a:lnTo>
                  <a:lnTo>
                    <a:pt x="853" y="1416"/>
                  </a:lnTo>
                  <a:lnTo>
                    <a:pt x="819" y="1423"/>
                  </a:lnTo>
                  <a:lnTo>
                    <a:pt x="749" y="1430"/>
                  </a:lnTo>
                  <a:lnTo>
                    <a:pt x="713" y="1431"/>
                  </a:lnTo>
                  <a:lnTo>
                    <a:pt x="677" y="1430"/>
                  </a:lnTo>
                  <a:lnTo>
                    <a:pt x="642" y="1428"/>
                  </a:lnTo>
                  <a:lnTo>
                    <a:pt x="608" y="1423"/>
                  </a:lnTo>
                  <a:lnTo>
                    <a:pt x="572" y="1417"/>
                  </a:lnTo>
                  <a:lnTo>
                    <a:pt x="551" y="1414"/>
                  </a:lnTo>
                  <a:lnTo>
                    <a:pt x="560" y="1395"/>
                  </a:lnTo>
                  <a:lnTo>
                    <a:pt x="560" y="1394"/>
                  </a:lnTo>
                  <a:lnTo>
                    <a:pt x="561" y="1392"/>
                  </a:lnTo>
                  <a:lnTo>
                    <a:pt x="562" y="1388"/>
                  </a:lnTo>
                  <a:lnTo>
                    <a:pt x="565" y="1385"/>
                  </a:lnTo>
                  <a:lnTo>
                    <a:pt x="567" y="1379"/>
                  </a:lnTo>
                  <a:lnTo>
                    <a:pt x="571" y="1372"/>
                  </a:lnTo>
                  <a:lnTo>
                    <a:pt x="574" y="1362"/>
                  </a:lnTo>
                  <a:lnTo>
                    <a:pt x="579" y="1352"/>
                  </a:lnTo>
                  <a:lnTo>
                    <a:pt x="585" y="1339"/>
                  </a:lnTo>
                  <a:lnTo>
                    <a:pt x="592" y="1324"/>
                  </a:lnTo>
                  <a:lnTo>
                    <a:pt x="600" y="1305"/>
                  </a:lnTo>
                  <a:lnTo>
                    <a:pt x="609" y="1285"/>
                  </a:lnTo>
                  <a:lnTo>
                    <a:pt x="620" y="1262"/>
                  </a:lnTo>
                  <a:lnTo>
                    <a:pt x="625" y="1246"/>
                  </a:lnTo>
                  <a:lnTo>
                    <a:pt x="631" y="1228"/>
                  </a:lnTo>
                  <a:lnTo>
                    <a:pt x="635" y="1212"/>
                  </a:lnTo>
                  <a:lnTo>
                    <a:pt x="635" y="1212"/>
                  </a:lnTo>
                  <a:lnTo>
                    <a:pt x="637" y="1203"/>
                  </a:lnTo>
                  <a:lnTo>
                    <a:pt x="638" y="1186"/>
                  </a:lnTo>
                  <a:lnTo>
                    <a:pt x="638" y="1154"/>
                  </a:lnTo>
                  <a:lnTo>
                    <a:pt x="637" y="1144"/>
                  </a:lnTo>
                  <a:lnTo>
                    <a:pt x="630" y="1116"/>
                  </a:lnTo>
                  <a:lnTo>
                    <a:pt x="618" y="1090"/>
                  </a:lnTo>
                  <a:lnTo>
                    <a:pt x="606" y="1073"/>
                  </a:lnTo>
                  <a:lnTo>
                    <a:pt x="596" y="1063"/>
                  </a:lnTo>
                  <a:lnTo>
                    <a:pt x="588" y="1057"/>
                  </a:lnTo>
                  <a:lnTo>
                    <a:pt x="589" y="1059"/>
                  </a:lnTo>
                  <a:lnTo>
                    <a:pt x="587" y="1057"/>
                  </a:lnTo>
                  <a:lnTo>
                    <a:pt x="573" y="1049"/>
                  </a:lnTo>
                  <a:lnTo>
                    <a:pt x="573" y="1049"/>
                  </a:lnTo>
                  <a:lnTo>
                    <a:pt x="555" y="1042"/>
                  </a:lnTo>
                  <a:lnTo>
                    <a:pt x="540" y="1038"/>
                  </a:lnTo>
                  <a:lnTo>
                    <a:pt x="520" y="1037"/>
                  </a:lnTo>
                  <a:lnTo>
                    <a:pt x="501" y="1038"/>
                  </a:lnTo>
                  <a:lnTo>
                    <a:pt x="485" y="1041"/>
                  </a:lnTo>
                  <a:lnTo>
                    <a:pt x="469" y="1045"/>
                  </a:lnTo>
                  <a:lnTo>
                    <a:pt x="449" y="1053"/>
                  </a:lnTo>
                  <a:lnTo>
                    <a:pt x="431" y="1063"/>
                  </a:lnTo>
                  <a:lnTo>
                    <a:pt x="414" y="1072"/>
                  </a:lnTo>
                  <a:lnTo>
                    <a:pt x="400" y="1084"/>
                  </a:lnTo>
                  <a:lnTo>
                    <a:pt x="385" y="1099"/>
                  </a:lnTo>
                  <a:lnTo>
                    <a:pt x="384" y="1099"/>
                  </a:lnTo>
                  <a:lnTo>
                    <a:pt x="360" y="1123"/>
                  </a:lnTo>
                  <a:lnTo>
                    <a:pt x="350" y="1132"/>
                  </a:lnTo>
                  <a:lnTo>
                    <a:pt x="340" y="1143"/>
                  </a:lnTo>
                  <a:lnTo>
                    <a:pt x="326" y="1156"/>
                  </a:lnTo>
                  <a:lnTo>
                    <a:pt x="311" y="1172"/>
                  </a:lnTo>
                  <a:lnTo>
                    <a:pt x="292" y="1191"/>
                  </a:lnTo>
                  <a:lnTo>
                    <a:pt x="270" y="1212"/>
                  </a:lnTo>
                  <a:lnTo>
                    <a:pt x="246" y="1236"/>
                  </a:lnTo>
                  <a:lnTo>
                    <a:pt x="235" y="1247"/>
                  </a:lnTo>
                  <a:lnTo>
                    <a:pt x="199" y="1211"/>
                  </a:lnTo>
                  <a:lnTo>
                    <a:pt x="175" y="1185"/>
                  </a:lnTo>
                  <a:lnTo>
                    <a:pt x="153" y="1158"/>
                  </a:lnTo>
                  <a:lnTo>
                    <a:pt x="132" y="1130"/>
                  </a:lnTo>
                  <a:lnTo>
                    <a:pt x="113" y="1101"/>
                  </a:lnTo>
                  <a:lnTo>
                    <a:pt x="110" y="1097"/>
                  </a:lnTo>
                  <a:lnTo>
                    <a:pt x="91" y="1066"/>
                  </a:lnTo>
                  <a:lnTo>
                    <a:pt x="75" y="1036"/>
                  </a:lnTo>
                  <a:lnTo>
                    <a:pt x="60" y="1003"/>
                  </a:lnTo>
                  <a:lnTo>
                    <a:pt x="47" y="971"/>
                  </a:lnTo>
                  <a:lnTo>
                    <a:pt x="34" y="937"/>
                  </a:lnTo>
                  <a:lnTo>
                    <a:pt x="25" y="903"/>
                  </a:lnTo>
                  <a:lnTo>
                    <a:pt x="17" y="868"/>
                  </a:lnTo>
                  <a:lnTo>
                    <a:pt x="15" y="861"/>
                  </a:lnTo>
                  <a:lnTo>
                    <a:pt x="8" y="826"/>
                  </a:lnTo>
                  <a:lnTo>
                    <a:pt x="4" y="790"/>
                  </a:lnTo>
                  <a:lnTo>
                    <a:pt x="0" y="753"/>
                  </a:lnTo>
                  <a:lnTo>
                    <a:pt x="0" y="679"/>
                  </a:lnTo>
                  <a:lnTo>
                    <a:pt x="4" y="644"/>
                  </a:lnTo>
                  <a:lnTo>
                    <a:pt x="7" y="608"/>
                  </a:lnTo>
                  <a:lnTo>
                    <a:pt x="14" y="574"/>
                  </a:lnTo>
                  <a:lnTo>
                    <a:pt x="15" y="567"/>
                  </a:lnTo>
                  <a:lnTo>
                    <a:pt x="22" y="534"/>
                  </a:lnTo>
                  <a:lnTo>
                    <a:pt x="32" y="501"/>
                  </a:lnTo>
                  <a:lnTo>
                    <a:pt x="43" y="468"/>
                  </a:lnTo>
                  <a:lnTo>
                    <a:pt x="55" y="437"/>
                  </a:lnTo>
                  <a:lnTo>
                    <a:pt x="69" y="405"/>
                  </a:lnTo>
                  <a:lnTo>
                    <a:pt x="85" y="375"/>
                  </a:lnTo>
                  <a:lnTo>
                    <a:pt x="102" y="346"/>
                  </a:lnTo>
                  <a:lnTo>
                    <a:pt x="119" y="317"/>
                  </a:lnTo>
                  <a:lnTo>
                    <a:pt x="123" y="312"/>
                  </a:lnTo>
                  <a:lnTo>
                    <a:pt x="143" y="285"/>
                  </a:lnTo>
                  <a:lnTo>
                    <a:pt x="164" y="258"/>
                  </a:lnTo>
                  <a:lnTo>
                    <a:pt x="186" y="233"/>
                  </a:lnTo>
                  <a:lnTo>
                    <a:pt x="208" y="209"/>
                  </a:lnTo>
                  <a:lnTo>
                    <a:pt x="232" y="186"/>
                  </a:lnTo>
                  <a:lnTo>
                    <a:pt x="258" y="164"/>
                  </a:lnTo>
                  <a:lnTo>
                    <a:pt x="284" y="143"/>
                  </a:lnTo>
                  <a:lnTo>
                    <a:pt x="312" y="123"/>
                  </a:lnTo>
                  <a:lnTo>
                    <a:pt x="316" y="120"/>
                  </a:lnTo>
                  <a:lnTo>
                    <a:pt x="344" y="102"/>
                  </a:lnTo>
                  <a:lnTo>
                    <a:pt x="374" y="85"/>
                  </a:lnTo>
                  <a:lnTo>
                    <a:pt x="404" y="70"/>
                  </a:lnTo>
                  <a:lnTo>
                    <a:pt x="434" y="56"/>
                  </a:lnTo>
                  <a:lnTo>
                    <a:pt x="467" y="43"/>
                  </a:lnTo>
                  <a:lnTo>
                    <a:pt x="498" y="32"/>
                  </a:lnTo>
                  <a:lnTo>
                    <a:pt x="532" y="22"/>
                  </a:lnTo>
                  <a:lnTo>
                    <a:pt x="566" y="15"/>
                  </a:lnTo>
                  <a:lnTo>
                    <a:pt x="607" y="7"/>
                  </a:lnTo>
                  <a:lnTo>
                    <a:pt x="6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 name="Freeform 540"/>
            <p:cNvSpPr>
              <a:spLocks/>
            </p:cNvSpPr>
            <p:nvPr/>
          </p:nvSpPr>
          <p:spPr bwMode="auto">
            <a:xfrm>
              <a:off x="613" y="1982"/>
              <a:ext cx="207" cy="207"/>
            </a:xfrm>
            <a:custGeom>
              <a:avLst/>
              <a:gdLst>
                <a:gd name="T0" fmla="*/ 207 w 413"/>
                <a:gd name="T1" fmla="*/ 0 h 415"/>
                <a:gd name="T2" fmla="*/ 244 w 413"/>
                <a:gd name="T3" fmla="*/ 3 h 415"/>
                <a:gd name="T4" fmla="*/ 278 w 413"/>
                <a:gd name="T5" fmla="*/ 13 h 415"/>
                <a:gd name="T6" fmla="*/ 311 w 413"/>
                <a:gd name="T7" fmla="*/ 28 h 415"/>
                <a:gd name="T8" fmla="*/ 340 w 413"/>
                <a:gd name="T9" fmla="*/ 49 h 415"/>
                <a:gd name="T10" fmla="*/ 364 w 413"/>
                <a:gd name="T11" fmla="*/ 73 h 415"/>
                <a:gd name="T12" fmla="*/ 385 w 413"/>
                <a:gd name="T13" fmla="*/ 102 h 415"/>
                <a:gd name="T14" fmla="*/ 401 w 413"/>
                <a:gd name="T15" fmla="*/ 135 h 415"/>
                <a:gd name="T16" fmla="*/ 410 w 413"/>
                <a:gd name="T17" fmla="*/ 170 h 415"/>
                <a:gd name="T18" fmla="*/ 413 w 413"/>
                <a:gd name="T19" fmla="*/ 207 h 415"/>
                <a:gd name="T20" fmla="*/ 410 w 413"/>
                <a:gd name="T21" fmla="*/ 245 h 415"/>
                <a:gd name="T22" fmla="*/ 401 w 413"/>
                <a:gd name="T23" fmla="*/ 280 h 415"/>
                <a:gd name="T24" fmla="*/ 385 w 413"/>
                <a:gd name="T25" fmla="*/ 312 h 415"/>
                <a:gd name="T26" fmla="*/ 364 w 413"/>
                <a:gd name="T27" fmla="*/ 341 h 415"/>
                <a:gd name="T28" fmla="*/ 340 w 413"/>
                <a:gd name="T29" fmla="*/ 366 h 415"/>
                <a:gd name="T30" fmla="*/ 311 w 413"/>
                <a:gd name="T31" fmla="*/ 386 h 415"/>
                <a:gd name="T32" fmla="*/ 278 w 413"/>
                <a:gd name="T33" fmla="*/ 402 h 415"/>
                <a:gd name="T34" fmla="*/ 244 w 413"/>
                <a:gd name="T35" fmla="*/ 411 h 415"/>
                <a:gd name="T36" fmla="*/ 207 w 413"/>
                <a:gd name="T37" fmla="*/ 415 h 415"/>
                <a:gd name="T38" fmla="*/ 170 w 413"/>
                <a:gd name="T39" fmla="*/ 411 h 415"/>
                <a:gd name="T40" fmla="*/ 135 w 413"/>
                <a:gd name="T41" fmla="*/ 402 h 415"/>
                <a:gd name="T42" fmla="*/ 102 w 413"/>
                <a:gd name="T43" fmla="*/ 386 h 415"/>
                <a:gd name="T44" fmla="*/ 74 w 413"/>
                <a:gd name="T45" fmla="*/ 366 h 415"/>
                <a:gd name="T46" fmla="*/ 48 w 413"/>
                <a:gd name="T47" fmla="*/ 341 h 415"/>
                <a:gd name="T48" fmla="*/ 28 w 413"/>
                <a:gd name="T49" fmla="*/ 312 h 415"/>
                <a:gd name="T50" fmla="*/ 13 w 413"/>
                <a:gd name="T51" fmla="*/ 280 h 415"/>
                <a:gd name="T52" fmla="*/ 4 w 413"/>
                <a:gd name="T53" fmla="*/ 245 h 415"/>
                <a:gd name="T54" fmla="*/ 0 w 413"/>
                <a:gd name="T55" fmla="*/ 207 h 415"/>
                <a:gd name="T56" fmla="*/ 4 w 413"/>
                <a:gd name="T57" fmla="*/ 170 h 415"/>
                <a:gd name="T58" fmla="*/ 13 w 413"/>
                <a:gd name="T59" fmla="*/ 135 h 415"/>
                <a:gd name="T60" fmla="*/ 28 w 413"/>
                <a:gd name="T61" fmla="*/ 102 h 415"/>
                <a:gd name="T62" fmla="*/ 48 w 413"/>
                <a:gd name="T63" fmla="*/ 73 h 415"/>
                <a:gd name="T64" fmla="*/ 74 w 413"/>
                <a:gd name="T65" fmla="*/ 49 h 415"/>
                <a:gd name="T66" fmla="*/ 102 w 413"/>
                <a:gd name="T67" fmla="*/ 28 h 415"/>
                <a:gd name="T68" fmla="*/ 135 w 413"/>
                <a:gd name="T69" fmla="*/ 13 h 415"/>
                <a:gd name="T70" fmla="*/ 170 w 413"/>
                <a:gd name="T71" fmla="*/ 3 h 415"/>
                <a:gd name="T72" fmla="*/ 207 w 413"/>
                <a:gd name="T73"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3" h="415">
                  <a:moveTo>
                    <a:pt x="207" y="0"/>
                  </a:moveTo>
                  <a:lnTo>
                    <a:pt x="244" y="3"/>
                  </a:lnTo>
                  <a:lnTo>
                    <a:pt x="278" y="13"/>
                  </a:lnTo>
                  <a:lnTo>
                    <a:pt x="311" y="28"/>
                  </a:lnTo>
                  <a:lnTo>
                    <a:pt x="340" y="49"/>
                  </a:lnTo>
                  <a:lnTo>
                    <a:pt x="364" y="73"/>
                  </a:lnTo>
                  <a:lnTo>
                    <a:pt x="385" y="102"/>
                  </a:lnTo>
                  <a:lnTo>
                    <a:pt x="401" y="135"/>
                  </a:lnTo>
                  <a:lnTo>
                    <a:pt x="410" y="170"/>
                  </a:lnTo>
                  <a:lnTo>
                    <a:pt x="413" y="207"/>
                  </a:lnTo>
                  <a:lnTo>
                    <a:pt x="410" y="245"/>
                  </a:lnTo>
                  <a:lnTo>
                    <a:pt x="401" y="280"/>
                  </a:lnTo>
                  <a:lnTo>
                    <a:pt x="385" y="312"/>
                  </a:lnTo>
                  <a:lnTo>
                    <a:pt x="364" y="341"/>
                  </a:lnTo>
                  <a:lnTo>
                    <a:pt x="340" y="366"/>
                  </a:lnTo>
                  <a:lnTo>
                    <a:pt x="311" y="386"/>
                  </a:lnTo>
                  <a:lnTo>
                    <a:pt x="278" y="402"/>
                  </a:lnTo>
                  <a:lnTo>
                    <a:pt x="244" y="411"/>
                  </a:lnTo>
                  <a:lnTo>
                    <a:pt x="207" y="415"/>
                  </a:lnTo>
                  <a:lnTo>
                    <a:pt x="170" y="411"/>
                  </a:lnTo>
                  <a:lnTo>
                    <a:pt x="135" y="402"/>
                  </a:lnTo>
                  <a:lnTo>
                    <a:pt x="102" y="386"/>
                  </a:lnTo>
                  <a:lnTo>
                    <a:pt x="74" y="366"/>
                  </a:lnTo>
                  <a:lnTo>
                    <a:pt x="48" y="341"/>
                  </a:lnTo>
                  <a:lnTo>
                    <a:pt x="28" y="312"/>
                  </a:lnTo>
                  <a:lnTo>
                    <a:pt x="13" y="280"/>
                  </a:lnTo>
                  <a:lnTo>
                    <a:pt x="4" y="245"/>
                  </a:lnTo>
                  <a:lnTo>
                    <a:pt x="0" y="207"/>
                  </a:lnTo>
                  <a:lnTo>
                    <a:pt x="4" y="170"/>
                  </a:lnTo>
                  <a:lnTo>
                    <a:pt x="13" y="135"/>
                  </a:lnTo>
                  <a:lnTo>
                    <a:pt x="28" y="102"/>
                  </a:lnTo>
                  <a:lnTo>
                    <a:pt x="48" y="73"/>
                  </a:lnTo>
                  <a:lnTo>
                    <a:pt x="74" y="49"/>
                  </a:lnTo>
                  <a:lnTo>
                    <a:pt x="102" y="28"/>
                  </a:lnTo>
                  <a:lnTo>
                    <a:pt x="135" y="13"/>
                  </a:lnTo>
                  <a:lnTo>
                    <a:pt x="170" y="3"/>
                  </a:lnTo>
                  <a:lnTo>
                    <a:pt x="20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 name="Freeform 541"/>
            <p:cNvSpPr>
              <a:spLocks noEditPoints="1"/>
            </p:cNvSpPr>
            <p:nvPr/>
          </p:nvSpPr>
          <p:spPr bwMode="auto">
            <a:xfrm>
              <a:off x="606" y="1974"/>
              <a:ext cx="222" cy="224"/>
            </a:xfrm>
            <a:custGeom>
              <a:avLst/>
              <a:gdLst>
                <a:gd name="T0" fmla="*/ 167 w 445"/>
                <a:gd name="T1" fmla="*/ 38 h 446"/>
                <a:gd name="T2" fmla="*/ 112 w 445"/>
                <a:gd name="T3" fmla="*/ 65 h 446"/>
                <a:gd name="T4" fmla="*/ 74 w 445"/>
                <a:gd name="T5" fmla="*/ 101 h 446"/>
                <a:gd name="T6" fmla="*/ 55 w 445"/>
                <a:gd name="T7" fmla="*/ 129 h 446"/>
                <a:gd name="T8" fmla="*/ 35 w 445"/>
                <a:gd name="T9" fmla="*/ 184 h 446"/>
                <a:gd name="T10" fmla="*/ 34 w 445"/>
                <a:gd name="T11" fmla="*/ 257 h 446"/>
                <a:gd name="T12" fmla="*/ 55 w 445"/>
                <a:gd name="T13" fmla="*/ 314 h 446"/>
                <a:gd name="T14" fmla="*/ 74 w 445"/>
                <a:gd name="T15" fmla="*/ 344 h 446"/>
                <a:gd name="T16" fmla="*/ 112 w 445"/>
                <a:gd name="T17" fmla="*/ 380 h 446"/>
                <a:gd name="T18" fmla="*/ 167 w 445"/>
                <a:gd name="T19" fmla="*/ 407 h 446"/>
                <a:gd name="T20" fmla="*/ 222 w 445"/>
                <a:gd name="T21" fmla="*/ 415 h 446"/>
                <a:gd name="T22" fmla="*/ 277 w 445"/>
                <a:gd name="T23" fmla="*/ 407 h 446"/>
                <a:gd name="T24" fmla="*/ 330 w 445"/>
                <a:gd name="T25" fmla="*/ 380 h 446"/>
                <a:gd name="T26" fmla="*/ 370 w 445"/>
                <a:gd name="T27" fmla="*/ 344 h 446"/>
                <a:gd name="T28" fmla="*/ 389 w 445"/>
                <a:gd name="T29" fmla="*/ 314 h 446"/>
                <a:gd name="T30" fmla="*/ 410 w 445"/>
                <a:gd name="T31" fmla="*/ 257 h 446"/>
                <a:gd name="T32" fmla="*/ 412 w 445"/>
                <a:gd name="T33" fmla="*/ 201 h 446"/>
                <a:gd name="T34" fmla="*/ 398 w 445"/>
                <a:gd name="T35" fmla="*/ 148 h 446"/>
                <a:gd name="T36" fmla="*/ 378 w 445"/>
                <a:gd name="T37" fmla="*/ 113 h 446"/>
                <a:gd name="T38" fmla="*/ 342 w 445"/>
                <a:gd name="T39" fmla="*/ 73 h 446"/>
                <a:gd name="T40" fmla="*/ 314 w 445"/>
                <a:gd name="T41" fmla="*/ 55 h 446"/>
                <a:gd name="T42" fmla="*/ 259 w 445"/>
                <a:gd name="T43" fmla="*/ 34 h 446"/>
                <a:gd name="T44" fmla="*/ 201 w 445"/>
                <a:gd name="T45" fmla="*/ 0 h 446"/>
                <a:gd name="T46" fmla="*/ 270 w 445"/>
                <a:gd name="T47" fmla="*/ 4 h 446"/>
                <a:gd name="T48" fmla="*/ 327 w 445"/>
                <a:gd name="T49" fmla="*/ 25 h 446"/>
                <a:gd name="T50" fmla="*/ 364 w 445"/>
                <a:gd name="T51" fmla="*/ 51 h 446"/>
                <a:gd name="T52" fmla="*/ 404 w 445"/>
                <a:gd name="T53" fmla="*/ 95 h 446"/>
                <a:gd name="T54" fmla="*/ 427 w 445"/>
                <a:gd name="T55" fmla="*/ 135 h 446"/>
                <a:gd name="T56" fmla="*/ 444 w 445"/>
                <a:gd name="T57" fmla="*/ 201 h 446"/>
                <a:gd name="T58" fmla="*/ 440 w 445"/>
                <a:gd name="T59" fmla="*/ 264 h 446"/>
                <a:gd name="T60" fmla="*/ 427 w 445"/>
                <a:gd name="T61" fmla="*/ 310 h 446"/>
                <a:gd name="T62" fmla="*/ 404 w 445"/>
                <a:gd name="T63" fmla="*/ 349 h 446"/>
                <a:gd name="T64" fmla="*/ 348 w 445"/>
                <a:gd name="T65" fmla="*/ 405 h 446"/>
                <a:gd name="T66" fmla="*/ 308 w 445"/>
                <a:gd name="T67" fmla="*/ 429 h 446"/>
                <a:gd name="T68" fmla="*/ 263 w 445"/>
                <a:gd name="T69" fmla="*/ 442 h 446"/>
                <a:gd name="T70" fmla="*/ 201 w 445"/>
                <a:gd name="T71" fmla="*/ 445 h 446"/>
                <a:gd name="T72" fmla="*/ 154 w 445"/>
                <a:gd name="T73" fmla="*/ 436 h 446"/>
                <a:gd name="T74" fmla="*/ 99 w 445"/>
                <a:gd name="T75" fmla="*/ 409 h 446"/>
                <a:gd name="T76" fmla="*/ 64 w 445"/>
                <a:gd name="T77" fmla="*/ 380 h 446"/>
                <a:gd name="T78" fmla="*/ 36 w 445"/>
                <a:gd name="T79" fmla="*/ 345 h 446"/>
                <a:gd name="T80" fmla="*/ 10 w 445"/>
                <a:gd name="T81" fmla="*/ 290 h 446"/>
                <a:gd name="T82" fmla="*/ 0 w 445"/>
                <a:gd name="T83" fmla="*/ 243 h 446"/>
                <a:gd name="T84" fmla="*/ 10 w 445"/>
                <a:gd name="T85" fmla="*/ 154 h 446"/>
                <a:gd name="T86" fmla="*/ 36 w 445"/>
                <a:gd name="T87" fmla="*/ 100 h 446"/>
                <a:gd name="T88" fmla="*/ 64 w 445"/>
                <a:gd name="T89" fmla="*/ 64 h 446"/>
                <a:gd name="T90" fmla="*/ 99 w 445"/>
                <a:gd name="T91" fmla="*/ 36 h 446"/>
                <a:gd name="T92" fmla="*/ 154 w 445"/>
                <a:gd name="T93" fmla="*/ 9 h 446"/>
                <a:gd name="T94" fmla="*/ 201 w 445"/>
                <a:gd name="T9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5" h="446">
                  <a:moveTo>
                    <a:pt x="201" y="31"/>
                  </a:moveTo>
                  <a:lnTo>
                    <a:pt x="187" y="34"/>
                  </a:lnTo>
                  <a:lnTo>
                    <a:pt x="167" y="38"/>
                  </a:lnTo>
                  <a:lnTo>
                    <a:pt x="148" y="45"/>
                  </a:lnTo>
                  <a:lnTo>
                    <a:pt x="130" y="55"/>
                  </a:lnTo>
                  <a:lnTo>
                    <a:pt x="112" y="65"/>
                  </a:lnTo>
                  <a:lnTo>
                    <a:pt x="102" y="73"/>
                  </a:lnTo>
                  <a:lnTo>
                    <a:pt x="87" y="86"/>
                  </a:lnTo>
                  <a:lnTo>
                    <a:pt x="74" y="101"/>
                  </a:lnTo>
                  <a:lnTo>
                    <a:pt x="66" y="113"/>
                  </a:lnTo>
                  <a:lnTo>
                    <a:pt x="66" y="113"/>
                  </a:lnTo>
                  <a:lnTo>
                    <a:pt x="55" y="129"/>
                  </a:lnTo>
                  <a:lnTo>
                    <a:pt x="46" y="148"/>
                  </a:lnTo>
                  <a:lnTo>
                    <a:pt x="39" y="166"/>
                  </a:lnTo>
                  <a:lnTo>
                    <a:pt x="35" y="184"/>
                  </a:lnTo>
                  <a:lnTo>
                    <a:pt x="32" y="201"/>
                  </a:lnTo>
                  <a:lnTo>
                    <a:pt x="32" y="243"/>
                  </a:lnTo>
                  <a:lnTo>
                    <a:pt x="34" y="257"/>
                  </a:lnTo>
                  <a:lnTo>
                    <a:pt x="39" y="277"/>
                  </a:lnTo>
                  <a:lnTo>
                    <a:pt x="46" y="297"/>
                  </a:lnTo>
                  <a:lnTo>
                    <a:pt x="55" y="314"/>
                  </a:lnTo>
                  <a:lnTo>
                    <a:pt x="66" y="332"/>
                  </a:lnTo>
                  <a:lnTo>
                    <a:pt x="66" y="332"/>
                  </a:lnTo>
                  <a:lnTo>
                    <a:pt x="74" y="344"/>
                  </a:lnTo>
                  <a:lnTo>
                    <a:pt x="87" y="358"/>
                  </a:lnTo>
                  <a:lnTo>
                    <a:pt x="102" y="372"/>
                  </a:lnTo>
                  <a:lnTo>
                    <a:pt x="112" y="380"/>
                  </a:lnTo>
                  <a:lnTo>
                    <a:pt x="130" y="390"/>
                  </a:lnTo>
                  <a:lnTo>
                    <a:pt x="148" y="400"/>
                  </a:lnTo>
                  <a:lnTo>
                    <a:pt x="167" y="407"/>
                  </a:lnTo>
                  <a:lnTo>
                    <a:pt x="187" y="411"/>
                  </a:lnTo>
                  <a:lnTo>
                    <a:pt x="201" y="414"/>
                  </a:lnTo>
                  <a:lnTo>
                    <a:pt x="222" y="415"/>
                  </a:lnTo>
                  <a:lnTo>
                    <a:pt x="243" y="414"/>
                  </a:lnTo>
                  <a:lnTo>
                    <a:pt x="259" y="411"/>
                  </a:lnTo>
                  <a:lnTo>
                    <a:pt x="277" y="407"/>
                  </a:lnTo>
                  <a:lnTo>
                    <a:pt x="295" y="400"/>
                  </a:lnTo>
                  <a:lnTo>
                    <a:pt x="314" y="390"/>
                  </a:lnTo>
                  <a:lnTo>
                    <a:pt x="330" y="380"/>
                  </a:lnTo>
                  <a:lnTo>
                    <a:pt x="330" y="380"/>
                  </a:lnTo>
                  <a:lnTo>
                    <a:pt x="342" y="372"/>
                  </a:lnTo>
                  <a:lnTo>
                    <a:pt x="370" y="344"/>
                  </a:lnTo>
                  <a:lnTo>
                    <a:pt x="378" y="332"/>
                  </a:lnTo>
                  <a:lnTo>
                    <a:pt x="378" y="332"/>
                  </a:lnTo>
                  <a:lnTo>
                    <a:pt x="389" y="314"/>
                  </a:lnTo>
                  <a:lnTo>
                    <a:pt x="398" y="297"/>
                  </a:lnTo>
                  <a:lnTo>
                    <a:pt x="405" y="277"/>
                  </a:lnTo>
                  <a:lnTo>
                    <a:pt x="410" y="257"/>
                  </a:lnTo>
                  <a:lnTo>
                    <a:pt x="412" y="243"/>
                  </a:lnTo>
                  <a:lnTo>
                    <a:pt x="413" y="222"/>
                  </a:lnTo>
                  <a:lnTo>
                    <a:pt x="412" y="201"/>
                  </a:lnTo>
                  <a:lnTo>
                    <a:pt x="409" y="184"/>
                  </a:lnTo>
                  <a:lnTo>
                    <a:pt x="405" y="166"/>
                  </a:lnTo>
                  <a:lnTo>
                    <a:pt x="398" y="148"/>
                  </a:lnTo>
                  <a:lnTo>
                    <a:pt x="389" y="129"/>
                  </a:lnTo>
                  <a:lnTo>
                    <a:pt x="378" y="113"/>
                  </a:lnTo>
                  <a:lnTo>
                    <a:pt x="378" y="113"/>
                  </a:lnTo>
                  <a:lnTo>
                    <a:pt x="370" y="101"/>
                  </a:lnTo>
                  <a:lnTo>
                    <a:pt x="356" y="86"/>
                  </a:lnTo>
                  <a:lnTo>
                    <a:pt x="342" y="73"/>
                  </a:lnTo>
                  <a:lnTo>
                    <a:pt x="330" y="65"/>
                  </a:lnTo>
                  <a:lnTo>
                    <a:pt x="330" y="65"/>
                  </a:lnTo>
                  <a:lnTo>
                    <a:pt x="314" y="55"/>
                  </a:lnTo>
                  <a:lnTo>
                    <a:pt x="295" y="45"/>
                  </a:lnTo>
                  <a:lnTo>
                    <a:pt x="277" y="38"/>
                  </a:lnTo>
                  <a:lnTo>
                    <a:pt x="259" y="34"/>
                  </a:lnTo>
                  <a:lnTo>
                    <a:pt x="243" y="31"/>
                  </a:lnTo>
                  <a:lnTo>
                    <a:pt x="201" y="31"/>
                  </a:lnTo>
                  <a:close/>
                  <a:moveTo>
                    <a:pt x="201" y="0"/>
                  </a:moveTo>
                  <a:lnTo>
                    <a:pt x="243" y="0"/>
                  </a:lnTo>
                  <a:lnTo>
                    <a:pt x="263" y="3"/>
                  </a:lnTo>
                  <a:lnTo>
                    <a:pt x="270" y="4"/>
                  </a:lnTo>
                  <a:lnTo>
                    <a:pt x="290" y="9"/>
                  </a:lnTo>
                  <a:lnTo>
                    <a:pt x="308" y="16"/>
                  </a:lnTo>
                  <a:lnTo>
                    <a:pt x="327" y="25"/>
                  </a:lnTo>
                  <a:lnTo>
                    <a:pt x="343" y="36"/>
                  </a:lnTo>
                  <a:lnTo>
                    <a:pt x="348" y="39"/>
                  </a:lnTo>
                  <a:lnTo>
                    <a:pt x="364" y="51"/>
                  </a:lnTo>
                  <a:lnTo>
                    <a:pt x="378" y="64"/>
                  </a:lnTo>
                  <a:lnTo>
                    <a:pt x="392" y="79"/>
                  </a:lnTo>
                  <a:lnTo>
                    <a:pt x="404" y="95"/>
                  </a:lnTo>
                  <a:lnTo>
                    <a:pt x="407" y="100"/>
                  </a:lnTo>
                  <a:lnTo>
                    <a:pt x="418" y="116"/>
                  </a:lnTo>
                  <a:lnTo>
                    <a:pt x="427" y="135"/>
                  </a:lnTo>
                  <a:lnTo>
                    <a:pt x="434" y="154"/>
                  </a:lnTo>
                  <a:lnTo>
                    <a:pt x="439" y="173"/>
                  </a:lnTo>
                  <a:lnTo>
                    <a:pt x="444" y="201"/>
                  </a:lnTo>
                  <a:lnTo>
                    <a:pt x="445" y="222"/>
                  </a:lnTo>
                  <a:lnTo>
                    <a:pt x="444" y="243"/>
                  </a:lnTo>
                  <a:lnTo>
                    <a:pt x="440" y="264"/>
                  </a:lnTo>
                  <a:lnTo>
                    <a:pt x="439" y="270"/>
                  </a:lnTo>
                  <a:lnTo>
                    <a:pt x="434" y="290"/>
                  </a:lnTo>
                  <a:lnTo>
                    <a:pt x="427" y="310"/>
                  </a:lnTo>
                  <a:lnTo>
                    <a:pt x="418" y="327"/>
                  </a:lnTo>
                  <a:lnTo>
                    <a:pt x="407" y="345"/>
                  </a:lnTo>
                  <a:lnTo>
                    <a:pt x="404" y="349"/>
                  </a:lnTo>
                  <a:lnTo>
                    <a:pt x="392" y="366"/>
                  </a:lnTo>
                  <a:lnTo>
                    <a:pt x="364" y="394"/>
                  </a:lnTo>
                  <a:lnTo>
                    <a:pt x="348" y="405"/>
                  </a:lnTo>
                  <a:lnTo>
                    <a:pt x="343" y="409"/>
                  </a:lnTo>
                  <a:lnTo>
                    <a:pt x="327" y="419"/>
                  </a:lnTo>
                  <a:lnTo>
                    <a:pt x="308" y="429"/>
                  </a:lnTo>
                  <a:lnTo>
                    <a:pt x="290" y="436"/>
                  </a:lnTo>
                  <a:lnTo>
                    <a:pt x="270" y="440"/>
                  </a:lnTo>
                  <a:lnTo>
                    <a:pt x="263" y="442"/>
                  </a:lnTo>
                  <a:lnTo>
                    <a:pt x="243" y="445"/>
                  </a:lnTo>
                  <a:lnTo>
                    <a:pt x="222" y="446"/>
                  </a:lnTo>
                  <a:lnTo>
                    <a:pt x="201" y="445"/>
                  </a:lnTo>
                  <a:lnTo>
                    <a:pt x="180" y="442"/>
                  </a:lnTo>
                  <a:lnTo>
                    <a:pt x="174" y="440"/>
                  </a:lnTo>
                  <a:lnTo>
                    <a:pt x="154" y="436"/>
                  </a:lnTo>
                  <a:lnTo>
                    <a:pt x="136" y="429"/>
                  </a:lnTo>
                  <a:lnTo>
                    <a:pt x="117" y="419"/>
                  </a:lnTo>
                  <a:lnTo>
                    <a:pt x="99" y="409"/>
                  </a:lnTo>
                  <a:lnTo>
                    <a:pt x="95" y="405"/>
                  </a:lnTo>
                  <a:lnTo>
                    <a:pt x="80" y="394"/>
                  </a:lnTo>
                  <a:lnTo>
                    <a:pt x="64" y="380"/>
                  </a:lnTo>
                  <a:lnTo>
                    <a:pt x="52" y="366"/>
                  </a:lnTo>
                  <a:lnTo>
                    <a:pt x="40" y="349"/>
                  </a:lnTo>
                  <a:lnTo>
                    <a:pt x="36" y="345"/>
                  </a:lnTo>
                  <a:lnTo>
                    <a:pt x="26" y="327"/>
                  </a:lnTo>
                  <a:lnTo>
                    <a:pt x="17" y="310"/>
                  </a:lnTo>
                  <a:lnTo>
                    <a:pt x="10" y="290"/>
                  </a:lnTo>
                  <a:lnTo>
                    <a:pt x="5" y="270"/>
                  </a:lnTo>
                  <a:lnTo>
                    <a:pt x="4" y="264"/>
                  </a:lnTo>
                  <a:lnTo>
                    <a:pt x="0" y="243"/>
                  </a:lnTo>
                  <a:lnTo>
                    <a:pt x="0" y="201"/>
                  </a:lnTo>
                  <a:lnTo>
                    <a:pt x="5" y="173"/>
                  </a:lnTo>
                  <a:lnTo>
                    <a:pt x="10" y="154"/>
                  </a:lnTo>
                  <a:lnTo>
                    <a:pt x="17" y="135"/>
                  </a:lnTo>
                  <a:lnTo>
                    <a:pt x="26" y="116"/>
                  </a:lnTo>
                  <a:lnTo>
                    <a:pt x="36" y="100"/>
                  </a:lnTo>
                  <a:lnTo>
                    <a:pt x="40" y="95"/>
                  </a:lnTo>
                  <a:lnTo>
                    <a:pt x="52" y="79"/>
                  </a:lnTo>
                  <a:lnTo>
                    <a:pt x="64" y="64"/>
                  </a:lnTo>
                  <a:lnTo>
                    <a:pt x="80" y="51"/>
                  </a:lnTo>
                  <a:lnTo>
                    <a:pt x="95" y="39"/>
                  </a:lnTo>
                  <a:lnTo>
                    <a:pt x="99" y="36"/>
                  </a:lnTo>
                  <a:lnTo>
                    <a:pt x="117" y="25"/>
                  </a:lnTo>
                  <a:lnTo>
                    <a:pt x="136" y="16"/>
                  </a:lnTo>
                  <a:lnTo>
                    <a:pt x="154" y="9"/>
                  </a:lnTo>
                  <a:lnTo>
                    <a:pt x="174" y="4"/>
                  </a:lnTo>
                  <a:lnTo>
                    <a:pt x="180" y="3"/>
                  </a:lnTo>
                  <a:lnTo>
                    <a:pt x="20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 name="Freeform 542"/>
            <p:cNvSpPr>
              <a:spLocks/>
            </p:cNvSpPr>
            <p:nvPr/>
          </p:nvSpPr>
          <p:spPr bwMode="auto">
            <a:xfrm>
              <a:off x="337" y="2266"/>
              <a:ext cx="322" cy="406"/>
            </a:xfrm>
            <a:custGeom>
              <a:avLst/>
              <a:gdLst>
                <a:gd name="T0" fmla="*/ 582 w 644"/>
                <a:gd name="T1" fmla="*/ 1 h 811"/>
                <a:gd name="T2" fmla="*/ 609 w 644"/>
                <a:gd name="T3" fmla="*/ 13 h 811"/>
                <a:gd name="T4" fmla="*/ 633 w 644"/>
                <a:gd name="T5" fmla="*/ 44 h 811"/>
                <a:gd name="T6" fmla="*/ 644 w 644"/>
                <a:gd name="T7" fmla="*/ 90 h 811"/>
                <a:gd name="T8" fmla="*/ 637 w 644"/>
                <a:gd name="T9" fmla="*/ 142 h 811"/>
                <a:gd name="T10" fmla="*/ 627 w 644"/>
                <a:gd name="T11" fmla="*/ 168 h 811"/>
                <a:gd name="T12" fmla="*/ 626 w 644"/>
                <a:gd name="T13" fmla="*/ 170 h 811"/>
                <a:gd name="T14" fmla="*/ 623 w 644"/>
                <a:gd name="T15" fmla="*/ 178 h 811"/>
                <a:gd name="T16" fmla="*/ 614 w 644"/>
                <a:gd name="T17" fmla="*/ 197 h 811"/>
                <a:gd name="T18" fmla="*/ 600 w 644"/>
                <a:gd name="T19" fmla="*/ 228 h 811"/>
                <a:gd name="T20" fmla="*/ 578 w 644"/>
                <a:gd name="T21" fmla="*/ 278 h 811"/>
                <a:gd name="T22" fmla="*/ 563 w 644"/>
                <a:gd name="T23" fmla="*/ 311 h 811"/>
                <a:gd name="T24" fmla="*/ 563 w 644"/>
                <a:gd name="T25" fmla="*/ 312 h 811"/>
                <a:gd name="T26" fmla="*/ 561 w 644"/>
                <a:gd name="T27" fmla="*/ 318 h 811"/>
                <a:gd name="T28" fmla="*/ 555 w 644"/>
                <a:gd name="T29" fmla="*/ 330 h 811"/>
                <a:gd name="T30" fmla="*/ 546 w 644"/>
                <a:gd name="T31" fmla="*/ 351 h 811"/>
                <a:gd name="T32" fmla="*/ 530 w 644"/>
                <a:gd name="T33" fmla="*/ 384 h 811"/>
                <a:gd name="T34" fmla="*/ 509 w 644"/>
                <a:gd name="T35" fmla="*/ 431 h 811"/>
                <a:gd name="T36" fmla="*/ 481 w 644"/>
                <a:gd name="T37" fmla="*/ 496 h 811"/>
                <a:gd name="T38" fmla="*/ 443 w 644"/>
                <a:gd name="T39" fmla="*/ 580 h 811"/>
                <a:gd name="T40" fmla="*/ 400 w 644"/>
                <a:gd name="T41" fmla="*/ 671 h 811"/>
                <a:gd name="T42" fmla="*/ 350 w 644"/>
                <a:gd name="T43" fmla="*/ 739 h 811"/>
                <a:gd name="T44" fmla="*/ 289 w 644"/>
                <a:gd name="T45" fmla="*/ 784 h 811"/>
                <a:gd name="T46" fmla="*/ 224 w 644"/>
                <a:gd name="T47" fmla="*/ 808 h 811"/>
                <a:gd name="T48" fmla="*/ 153 w 644"/>
                <a:gd name="T49" fmla="*/ 808 h 811"/>
                <a:gd name="T50" fmla="*/ 81 w 644"/>
                <a:gd name="T51" fmla="*/ 776 h 811"/>
                <a:gd name="T52" fmla="*/ 34 w 644"/>
                <a:gd name="T53" fmla="*/ 730 h 811"/>
                <a:gd name="T54" fmla="*/ 7 w 644"/>
                <a:gd name="T55" fmla="*/ 672 h 811"/>
                <a:gd name="T56" fmla="*/ 0 w 644"/>
                <a:gd name="T57" fmla="*/ 607 h 811"/>
                <a:gd name="T58" fmla="*/ 13 w 644"/>
                <a:gd name="T59" fmla="*/ 540 h 811"/>
                <a:gd name="T60" fmla="*/ 45 w 644"/>
                <a:gd name="T61" fmla="*/ 471 h 811"/>
                <a:gd name="T62" fmla="*/ 98 w 644"/>
                <a:gd name="T63" fmla="*/ 407 h 811"/>
                <a:gd name="T64" fmla="*/ 98 w 644"/>
                <a:gd name="T65" fmla="*/ 405 h 811"/>
                <a:gd name="T66" fmla="*/ 100 w 644"/>
                <a:gd name="T67" fmla="*/ 403 h 811"/>
                <a:gd name="T68" fmla="*/ 107 w 644"/>
                <a:gd name="T69" fmla="*/ 396 h 811"/>
                <a:gd name="T70" fmla="*/ 121 w 644"/>
                <a:gd name="T71" fmla="*/ 383 h 811"/>
                <a:gd name="T72" fmla="*/ 143 w 644"/>
                <a:gd name="T73" fmla="*/ 361 h 811"/>
                <a:gd name="T74" fmla="*/ 176 w 644"/>
                <a:gd name="T75" fmla="*/ 329 h 811"/>
                <a:gd name="T76" fmla="*/ 223 w 644"/>
                <a:gd name="T77" fmla="*/ 283 h 811"/>
                <a:gd name="T78" fmla="*/ 284 w 644"/>
                <a:gd name="T79" fmla="*/ 222 h 811"/>
                <a:gd name="T80" fmla="*/ 322 w 644"/>
                <a:gd name="T81" fmla="*/ 185 h 811"/>
                <a:gd name="T82" fmla="*/ 323 w 644"/>
                <a:gd name="T83" fmla="*/ 184 h 811"/>
                <a:gd name="T84" fmla="*/ 328 w 644"/>
                <a:gd name="T85" fmla="*/ 179 h 811"/>
                <a:gd name="T86" fmla="*/ 338 w 644"/>
                <a:gd name="T87" fmla="*/ 168 h 811"/>
                <a:gd name="T88" fmla="*/ 358 w 644"/>
                <a:gd name="T89" fmla="*/ 149 h 811"/>
                <a:gd name="T90" fmla="*/ 387 w 644"/>
                <a:gd name="T91" fmla="*/ 120 h 811"/>
                <a:gd name="T92" fmla="*/ 430 w 644"/>
                <a:gd name="T93" fmla="*/ 77 h 811"/>
                <a:gd name="T94" fmla="*/ 483 w 644"/>
                <a:gd name="T95" fmla="*/ 28 h 811"/>
                <a:gd name="T96" fmla="*/ 539 w 644"/>
                <a:gd name="T97" fmla="*/ 3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811">
                  <a:moveTo>
                    <a:pt x="565" y="0"/>
                  </a:moveTo>
                  <a:lnTo>
                    <a:pt x="582" y="1"/>
                  </a:lnTo>
                  <a:lnTo>
                    <a:pt x="597" y="6"/>
                  </a:lnTo>
                  <a:lnTo>
                    <a:pt x="609" y="13"/>
                  </a:lnTo>
                  <a:lnTo>
                    <a:pt x="623" y="25"/>
                  </a:lnTo>
                  <a:lnTo>
                    <a:pt x="633" y="44"/>
                  </a:lnTo>
                  <a:lnTo>
                    <a:pt x="640" y="65"/>
                  </a:lnTo>
                  <a:lnTo>
                    <a:pt x="644" y="90"/>
                  </a:lnTo>
                  <a:lnTo>
                    <a:pt x="642" y="115"/>
                  </a:lnTo>
                  <a:lnTo>
                    <a:pt x="637" y="142"/>
                  </a:lnTo>
                  <a:lnTo>
                    <a:pt x="627" y="168"/>
                  </a:lnTo>
                  <a:lnTo>
                    <a:pt x="627" y="168"/>
                  </a:lnTo>
                  <a:lnTo>
                    <a:pt x="627" y="169"/>
                  </a:lnTo>
                  <a:lnTo>
                    <a:pt x="626" y="170"/>
                  </a:lnTo>
                  <a:lnTo>
                    <a:pt x="625" y="173"/>
                  </a:lnTo>
                  <a:lnTo>
                    <a:pt x="623" y="178"/>
                  </a:lnTo>
                  <a:lnTo>
                    <a:pt x="619" y="186"/>
                  </a:lnTo>
                  <a:lnTo>
                    <a:pt x="614" y="197"/>
                  </a:lnTo>
                  <a:lnTo>
                    <a:pt x="609" y="211"/>
                  </a:lnTo>
                  <a:lnTo>
                    <a:pt x="600" y="228"/>
                  </a:lnTo>
                  <a:lnTo>
                    <a:pt x="590" y="250"/>
                  </a:lnTo>
                  <a:lnTo>
                    <a:pt x="578" y="278"/>
                  </a:lnTo>
                  <a:lnTo>
                    <a:pt x="563" y="311"/>
                  </a:lnTo>
                  <a:lnTo>
                    <a:pt x="563" y="311"/>
                  </a:lnTo>
                  <a:lnTo>
                    <a:pt x="563" y="311"/>
                  </a:lnTo>
                  <a:lnTo>
                    <a:pt x="563" y="312"/>
                  </a:lnTo>
                  <a:lnTo>
                    <a:pt x="562" y="315"/>
                  </a:lnTo>
                  <a:lnTo>
                    <a:pt x="561" y="318"/>
                  </a:lnTo>
                  <a:lnTo>
                    <a:pt x="558" y="323"/>
                  </a:lnTo>
                  <a:lnTo>
                    <a:pt x="555" y="330"/>
                  </a:lnTo>
                  <a:lnTo>
                    <a:pt x="551" y="339"/>
                  </a:lnTo>
                  <a:lnTo>
                    <a:pt x="546" y="351"/>
                  </a:lnTo>
                  <a:lnTo>
                    <a:pt x="539" y="366"/>
                  </a:lnTo>
                  <a:lnTo>
                    <a:pt x="530" y="384"/>
                  </a:lnTo>
                  <a:lnTo>
                    <a:pt x="521" y="405"/>
                  </a:lnTo>
                  <a:lnTo>
                    <a:pt x="509" y="431"/>
                  </a:lnTo>
                  <a:lnTo>
                    <a:pt x="497" y="461"/>
                  </a:lnTo>
                  <a:lnTo>
                    <a:pt x="481" y="496"/>
                  </a:lnTo>
                  <a:lnTo>
                    <a:pt x="463" y="536"/>
                  </a:lnTo>
                  <a:lnTo>
                    <a:pt x="443" y="580"/>
                  </a:lnTo>
                  <a:lnTo>
                    <a:pt x="421" y="630"/>
                  </a:lnTo>
                  <a:lnTo>
                    <a:pt x="400" y="671"/>
                  </a:lnTo>
                  <a:lnTo>
                    <a:pt x="377" y="707"/>
                  </a:lnTo>
                  <a:lnTo>
                    <a:pt x="350" y="739"/>
                  </a:lnTo>
                  <a:lnTo>
                    <a:pt x="321" y="765"/>
                  </a:lnTo>
                  <a:lnTo>
                    <a:pt x="289" y="784"/>
                  </a:lnTo>
                  <a:lnTo>
                    <a:pt x="256" y="800"/>
                  </a:lnTo>
                  <a:lnTo>
                    <a:pt x="224" y="808"/>
                  </a:lnTo>
                  <a:lnTo>
                    <a:pt x="190" y="811"/>
                  </a:lnTo>
                  <a:lnTo>
                    <a:pt x="153" y="808"/>
                  </a:lnTo>
                  <a:lnTo>
                    <a:pt x="116" y="796"/>
                  </a:lnTo>
                  <a:lnTo>
                    <a:pt x="81" y="776"/>
                  </a:lnTo>
                  <a:lnTo>
                    <a:pt x="55" y="755"/>
                  </a:lnTo>
                  <a:lnTo>
                    <a:pt x="34" y="730"/>
                  </a:lnTo>
                  <a:lnTo>
                    <a:pt x="17" y="703"/>
                  </a:lnTo>
                  <a:lnTo>
                    <a:pt x="7" y="672"/>
                  </a:lnTo>
                  <a:lnTo>
                    <a:pt x="1" y="641"/>
                  </a:lnTo>
                  <a:lnTo>
                    <a:pt x="0" y="607"/>
                  </a:lnTo>
                  <a:lnTo>
                    <a:pt x="3" y="573"/>
                  </a:lnTo>
                  <a:lnTo>
                    <a:pt x="13" y="540"/>
                  </a:lnTo>
                  <a:lnTo>
                    <a:pt x="27" y="505"/>
                  </a:lnTo>
                  <a:lnTo>
                    <a:pt x="45" y="471"/>
                  </a:lnTo>
                  <a:lnTo>
                    <a:pt x="69" y="438"/>
                  </a:lnTo>
                  <a:lnTo>
                    <a:pt x="98" y="407"/>
                  </a:lnTo>
                  <a:lnTo>
                    <a:pt x="98" y="407"/>
                  </a:lnTo>
                  <a:lnTo>
                    <a:pt x="98" y="405"/>
                  </a:lnTo>
                  <a:lnTo>
                    <a:pt x="99" y="405"/>
                  </a:lnTo>
                  <a:lnTo>
                    <a:pt x="100" y="403"/>
                  </a:lnTo>
                  <a:lnTo>
                    <a:pt x="104" y="401"/>
                  </a:lnTo>
                  <a:lnTo>
                    <a:pt x="107" y="396"/>
                  </a:lnTo>
                  <a:lnTo>
                    <a:pt x="113" y="390"/>
                  </a:lnTo>
                  <a:lnTo>
                    <a:pt x="121" y="383"/>
                  </a:lnTo>
                  <a:lnTo>
                    <a:pt x="130" y="373"/>
                  </a:lnTo>
                  <a:lnTo>
                    <a:pt x="143" y="361"/>
                  </a:lnTo>
                  <a:lnTo>
                    <a:pt x="158" y="346"/>
                  </a:lnTo>
                  <a:lnTo>
                    <a:pt x="176" y="329"/>
                  </a:lnTo>
                  <a:lnTo>
                    <a:pt x="197" y="308"/>
                  </a:lnTo>
                  <a:lnTo>
                    <a:pt x="223" y="283"/>
                  </a:lnTo>
                  <a:lnTo>
                    <a:pt x="251" y="254"/>
                  </a:lnTo>
                  <a:lnTo>
                    <a:pt x="284" y="222"/>
                  </a:lnTo>
                  <a:lnTo>
                    <a:pt x="322" y="185"/>
                  </a:lnTo>
                  <a:lnTo>
                    <a:pt x="322" y="185"/>
                  </a:lnTo>
                  <a:lnTo>
                    <a:pt x="322" y="185"/>
                  </a:lnTo>
                  <a:lnTo>
                    <a:pt x="323" y="184"/>
                  </a:lnTo>
                  <a:lnTo>
                    <a:pt x="324" y="182"/>
                  </a:lnTo>
                  <a:lnTo>
                    <a:pt x="328" y="179"/>
                  </a:lnTo>
                  <a:lnTo>
                    <a:pt x="332" y="175"/>
                  </a:lnTo>
                  <a:lnTo>
                    <a:pt x="338" y="168"/>
                  </a:lnTo>
                  <a:lnTo>
                    <a:pt x="346" y="159"/>
                  </a:lnTo>
                  <a:lnTo>
                    <a:pt x="358" y="149"/>
                  </a:lnTo>
                  <a:lnTo>
                    <a:pt x="371" y="136"/>
                  </a:lnTo>
                  <a:lnTo>
                    <a:pt x="387" y="120"/>
                  </a:lnTo>
                  <a:lnTo>
                    <a:pt x="407" y="100"/>
                  </a:lnTo>
                  <a:lnTo>
                    <a:pt x="430" y="77"/>
                  </a:lnTo>
                  <a:lnTo>
                    <a:pt x="458" y="50"/>
                  </a:lnTo>
                  <a:lnTo>
                    <a:pt x="483" y="28"/>
                  </a:lnTo>
                  <a:lnTo>
                    <a:pt x="511" y="13"/>
                  </a:lnTo>
                  <a:lnTo>
                    <a:pt x="539" y="3"/>
                  </a:lnTo>
                  <a:lnTo>
                    <a:pt x="565" y="0"/>
                  </a:lnTo>
                  <a:close/>
                </a:path>
              </a:pathLst>
            </a:custGeom>
            <a:solidFill>
              <a:srgbClr val="000094"/>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 name="Freeform 543"/>
            <p:cNvSpPr>
              <a:spLocks noEditPoints="1"/>
            </p:cNvSpPr>
            <p:nvPr/>
          </p:nvSpPr>
          <p:spPr bwMode="auto">
            <a:xfrm>
              <a:off x="329" y="2259"/>
              <a:ext cx="338" cy="421"/>
            </a:xfrm>
            <a:custGeom>
              <a:avLst/>
              <a:gdLst>
                <a:gd name="T0" fmla="*/ 533 w 676"/>
                <a:gd name="T1" fmla="*/ 43 h 843"/>
                <a:gd name="T2" fmla="*/ 487 w 676"/>
                <a:gd name="T3" fmla="*/ 77 h 843"/>
                <a:gd name="T4" fmla="*/ 408 w 676"/>
                <a:gd name="T5" fmla="*/ 155 h 843"/>
                <a:gd name="T6" fmla="*/ 350 w 676"/>
                <a:gd name="T7" fmla="*/ 212 h 843"/>
                <a:gd name="T8" fmla="*/ 276 w 676"/>
                <a:gd name="T9" fmla="*/ 284 h 843"/>
                <a:gd name="T10" fmla="*/ 180 w 676"/>
                <a:gd name="T11" fmla="*/ 379 h 843"/>
                <a:gd name="T12" fmla="*/ 130 w 676"/>
                <a:gd name="T13" fmla="*/ 430 h 843"/>
                <a:gd name="T14" fmla="*/ 104 w 676"/>
                <a:gd name="T15" fmla="*/ 457 h 843"/>
                <a:gd name="T16" fmla="*/ 47 w 676"/>
                <a:gd name="T17" fmla="*/ 552 h 843"/>
                <a:gd name="T18" fmla="*/ 33 w 676"/>
                <a:gd name="T19" fmla="*/ 648 h 843"/>
                <a:gd name="T20" fmla="*/ 61 w 676"/>
                <a:gd name="T21" fmla="*/ 732 h 843"/>
                <a:gd name="T22" fmla="*/ 108 w 676"/>
                <a:gd name="T23" fmla="*/ 778 h 843"/>
                <a:gd name="T24" fmla="*/ 181 w 676"/>
                <a:gd name="T25" fmla="*/ 809 h 843"/>
                <a:gd name="T26" fmla="*/ 251 w 676"/>
                <a:gd name="T27" fmla="*/ 805 h 843"/>
                <a:gd name="T28" fmla="*/ 315 w 676"/>
                <a:gd name="T29" fmla="*/ 775 h 843"/>
                <a:gd name="T30" fmla="*/ 369 w 676"/>
                <a:gd name="T31" fmla="*/ 727 h 843"/>
                <a:gd name="T32" fmla="*/ 403 w 676"/>
                <a:gd name="T33" fmla="*/ 680 h 843"/>
                <a:gd name="T34" fmla="*/ 448 w 676"/>
                <a:gd name="T35" fmla="*/ 583 h 843"/>
                <a:gd name="T36" fmla="*/ 489 w 676"/>
                <a:gd name="T37" fmla="*/ 490 h 843"/>
                <a:gd name="T38" fmla="*/ 519 w 676"/>
                <a:gd name="T39" fmla="*/ 424 h 843"/>
                <a:gd name="T40" fmla="*/ 547 w 676"/>
                <a:gd name="T41" fmla="*/ 360 h 843"/>
                <a:gd name="T42" fmla="*/ 565 w 676"/>
                <a:gd name="T43" fmla="*/ 320 h 843"/>
                <a:gd name="T44" fmla="*/ 595 w 676"/>
                <a:gd name="T45" fmla="*/ 254 h 843"/>
                <a:gd name="T46" fmla="*/ 619 w 676"/>
                <a:gd name="T47" fmla="*/ 201 h 843"/>
                <a:gd name="T48" fmla="*/ 628 w 676"/>
                <a:gd name="T49" fmla="*/ 180 h 843"/>
                <a:gd name="T50" fmla="*/ 630 w 676"/>
                <a:gd name="T51" fmla="*/ 176 h 843"/>
                <a:gd name="T52" fmla="*/ 643 w 676"/>
                <a:gd name="T53" fmla="*/ 92 h 843"/>
                <a:gd name="T54" fmla="*/ 626 w 676"/>
                <a:gd name="T55" fmla="*/ 49 h 843"/>
                <a:gd name="T56" fmla="*/ 600 w 676"/>
                <a:gd name="T57" fmla="*/ 32 h 843"/>
                <a:gd name="T58" fmla="*/ 594 w 676"/>
                <a:gd name="T59" fmla="*/ 0 h 843"/>
                <a:gd name="T60" fmla="*/ 628 w 676"/>
                <a:gd name="T61" fmla="*/ 10 h 843"/>
                <a:gd name="T62" fmla="*/ 652 w 676"/>
                <a:gd name="T63" fmla="*/ 32 h 843"/>
                <a:gd name="T64" fmla="*/ 675 w 676"/>
                <a:gd name="T65" fmla="*/ 92 h 843"/>
                <a:gd name="T66" fmla="*/ 668 w 676"/>
                <a:gd name="T67" fmla="*/ 166 h 843"/>
                <a:gd name="T68" fmla="*/ 656 w 676"/>
                <a:gd name="T69" fmla="*/ 197 h 843"/>
                <a:gd name="T70" fmla="*/ 643 w 676"/>
                <a:gd name="T71" fmla="*/ 225 h 843"/>
                <a:gd name="T72" fmla="*/ 616 w 676"/>
                <a:gd name="T73" fmla="*/ 285 h 843"/>
                <a:gd name="T74" fmla="*/ 593 w 676"/>
                <a:gd name="T75" fmla="*/ 338 h 843"/>
                <a:gd name="T76" fmla="*/ 560 w 676"/>
                <a:gd name="T77" fmla="*/ 410 h 843"/>
                <a:gd name="T78" fmla="*/ 535 w 676"/>
                <a:gd name="T79" fmla="*/ 467 h 843"/>
                <a:gd name="T80" fmla="*/ 500 w 676"/>
                <a:gd name="T81" fmla="*/ 546 h 843"/>
                <a:gd name="T82" fmla="*/ 452 w 676"/>
                <a:gd name="T83" fmla="*/ 652 h 843"/>
                <a:gd name="T84" fmla="*/ 420 w 676"/>
                <a:gd name="T85" fmla="*/ 712 h 843"/>
                <a:gd name="T86" fmla="*/ 377 w 676"/>
                <a:gd name="T87" fmla="*/ 764 h 843"/>
                <a:gd name="T88" fmla="*/ 328 w 676"/>
                <a:gd name="T89" fmla="*/ 804 h 843"/>
                <a:gd name="T90" fmla="*/ 241 w 676"/>
                <a:gd name="T91" fmla="*/ 839 h 843"/>
                <a:gd name="T92" fmla="*/ 172 w 676"/>
                <a:gd name="T93" fmla="*/ 839 h 843"/>
                <a:gd name="T94" fmla="*/ 90 w 676"/>
                <a:gd name="T95" fmla="*/ 804 h 843"/>
                <a:gd name="T96" fmla="*/ 32 w 676"/>
                <a:gd name="T97" fmla="*/ 745 h 843"/>
                <a:gd name="T98" fmla="*/ 4 w 676"/>
                <a:gd name="T99" fmla="*/ 672 h 843"/>
                <a:gd name="T100" fmla="*/ 4 w 676"/>
                <a:gd name="T101" fmla="*/ 591 h 843"/>
                <a:gd name="T102" fmla="*/ 42 w 676"/>
                <a:gd name="T103" fmla="*/ 488 h 843"/>
                <a:gd name="T104" fmla="*/ 104 w 676"/>
                <a:gd name="T105" fmla="*/ 411 h 843"/>
                <a:gd name="T106" fmla="*/ 110 w 676"/>
                <a:gd name="T107" fmla="*/ 404 h 843"/>
                <a:gd name="T108" fmla="*/ 177 w 676"/>
                <a:gd name="T109" fmla="*/ 339 h 843"/>
                <a:gd name="T110" fmla="*/ 270 w 676"/>
                <a:gd name="T111" fmla="*/ 246 h 843"/>
                <a:gd name="T112" fmla="*/ 328 w 676"/>
                <a:gd name="T113" fmla="*/ 188 h 843"/>
                <a:gd name="T114" fmla="*/ 401 w 676"/>
                <a:gd name="T115" fmla="*/ 116 h 843"/>
                <a:gd name="T116" fmla="*/ 476 w 676"/>
                <a:gd name="T117" fmla="*/ 43 h 843"/>
                <a:gd name="T118" fmla="*/ 521 w 676"/>
                <a:gd name="T119" fmla="*/ 1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6" h="843">
                  <a:moveTo>
                    <a:pt x="570" y="31"/>
                  </a:moveTo>
                  <a:lnTo>
                    <a:pt x="560" y="32"/>
                  </a:lnTo>
                  <a:lnTo>
                    <a:pt x="547" y="37"/>
                  </a:lnTo>
                  <a:lnTo>
                    <a:pt x="533" y="43"/>
                  </a:lnTo>
                  <a:lnTo>
                    <a:pt x="521" y="50"/>
                  </a:lnTo>
                  <a:lnTo>
                    <a:pt x="508" y="57"/>
                  </a:lnTo>
                  <a:lnTo>
                    <a:pt x="498" y="65"/>
                  </a:lnTo>
                  <a:lnTo>
                    <a:pt x="487" y="77"/>
                  </a:lnTo>
                  <a:lnTo>
                    <a:pt x="462" y="100"/>
                  </a:lnTo>
                  <a:lnTo>
                    <a:pt x="441" y="121"/>
                  </a:lnTo>
                  <a:lnTo>
                    <a:pt x="423" y="138"/>
                  </a:lnTo>
                  <a:lnTo>
                    <a:pt x="408" y="155"/>
                  </a:lnTo>
                  <a:lnTo>
                    <a:pt x="395" y="168"/>
                  </a:lnTo>
                  <a:lnTo>
                    <a:pt x="383" y="178"/>
                  </a:lnTo>
                  <a:lnTo>
                    <a:pt x="350" y="211"/>
                  </a:lnTo>
                  <a:lnTo>
                    <a:pt x="350" y="212"/>
                  </a:lnTo>
                  <a:lnTo>
                    <a:pt x="329" y="232"/>
                  </a:lnTo>
                  <a:lnTo>
                    <a:pt x="311" y="250"/>
                  </a:lnTo>
                  <a:lnTo>
                    <a:pt x="292" y="268"/>
                  </a:lnTo>
                  <a:lnTo>
                    <a:pt x="276" y="284"/>
                  </a:lnTo>
                  <a:lnTo>
                    <a:pt x="247" y="314"/>
                  </a:lnTo>
                  <a:lnTo>
                    <a:pt x="221" y="339"/>
                  </a:lnTo>
                  <a:lnTo>
                    <a:pt x="199" y="361"/>
                  </a:lnTo>
                  <a:lnTo>
                    <a:pt x="180" y="379"/>
                  </a:lnTo>
                  <a:lnTo>
                    <a:pt x="166" y="394"/>
                  </a:lnTo>
                  <a:lnTo>
                    <a:pt x="138" y="422"/>
                  </a:lnTo>
                  <a:lnTo>
                    <a:pt x="132" y="426"/>
                  </a:lnTo>
                  <a:lnTo>
                    <a:pt x="130" y="430"/>
                  </a:lnTo>
                  <a:lnTo>
                    <a:pt x="128" y="431"/>
                  </a:lnTo>
                  <a:lnTo>
                    <a:pt x="126" y="432"/>
                  </a:lnTo>
                  <a:lnTo>
                    <a:pt x="126" y="433"/>
                  </a:lnTo>
                  <a:lnTo>
                    <a:pt x="104" y="457"/>
                  </a:lnTo>
                  <a:lnTo>
                    <a:pt x="87" y="479"/>
                  </a:lnTo>
                  <a:lnTo>
                    <a:pt x="72" y="501"/>
                  </a:lnTo>
                  <a:lnTo>
                    <a:pt x="58" y="527"/>
                  </a:lnTo>
                  <a:lnTo>
                    <a:pt x="47" y="552"/>
                  </a:lnTo>
                  <a:lnTo>
                    <a:pt x="39" y="578"/>
                  </a:lnTo>
                  <a:lnTo>
                    <a:pt x="34" y="599"/>
                  </a:lnTo>
                  <a:lnTo>
                    <a:pt x="32" y="622"/>
                  </a:lnTo>
                  <a:lnTo>
                    <a:pt x="33" y="648"/>
                  </a:lnTo>
                  <a:lnTo>
                    <a:pt x="35" y="669"/>
                  </a:lnTo>
                  <a:lnTo>
                    <a:pt x="40" y="689"/>
                  </a:lnTo>
                  <a:lnTo>
                    <a:pt x="49" y="711"/>
                  </a:lnTo>
                  <a:lnTo>
                    <a:pt x="61" y="732"/>
                  </a:lnTo>
                  <a:lnTo>
                    <a:pt x="61" y="732"/>
                  </a:lnTo>
                  <a:lnTo>
                    <a:pt x="72" y="747"/>
                  </a:lnTo>
                  <a:lnTo>
                    <a:pt x="89" y="764"/>
                  </a:lnTo>
                  <a:lnTo>
                    <a:pt x="108" y="778"/>
                  </a:lnTo>
                  <a:lnTo>
                    <a:pt x="131" y="792"/>
                  </a:lnTo>
                  <a:lnTo>
                    <a:pt x="131" y="792"/>
                  </a:lnTo>
                  <a:lnTo>
                    <a:pt x="158" y="803"/>
                  </a:lnTo>
                  <a:lnTo>
                    <a:pt x="181" y="809"/>
                  </a:lnTo>
                  <a:lnTo>
                    <a:pt x="207" y="811"/>
                  </a:lnTo>
                  <a:lnTo>
                    <a:pt x="223" y="810"/>
                  </a:lnTo>
                  <a:lnTo>
                    <a:pt x="237" y="808"/>
                  </a:lnTo>
                  <a:lnTo>
                    <a:pt x="251" y="805"/>
                  </a:lnTo>
                  <a:lnTo>
                    <a:pt x="284" y="794"/>
                  </a:lnTo>
                  <a:lnTo>
                    <a:pt x="300" y="785"/>
                  </a:lnTo>
                  <a:lnTo>
                    <a:pt x="315" y="775"/>
                  </a:lnTo>
                  <a:lnTo>
                    <a:pt x="315" y="775"/>
                  </a:lnTo>
                  <a:lnTo>
                    <a:pt x="326" y="768"/>
                  </a:lnTo>
                  <a:lnTo>
                    <a:pt x="341" y="756"/>
                  </a:lnTo>
                  <a:lnTo>
                    <a:pt x="355" y="742"/>
                  </a:lnTo>
                  <a:lnTo>
                    <a:pt x="369" y="727"/>
                  </a:lnTo>
                  <a:lnTo>
                    <a:pt x="382" y="712"/>
                  </a:lnTo>
                  <a:lnTo>
                    <a:pt x="391" y="699"/>
                  </a:lnTo>
                  <a:lnTo>
                    <a:pt x="391" y="699"/>
                  </a:lnTo>
                  <a:lnTo>
                    <a:pt x="403" y="680"/>
                  </a:lnTo>
                  <a:lnTo>
                    <a:pt x="413" y="661"/>
                  </a:lnTo>
                  <a:lnTo>
                    <a:pt x="424" y="640"/>
                  </a:lnTo>
                  <a:lnTo>
                    <a:pt x="437" y="611"/>
                  </a:lnTo>
                  <a:lnTo>
                    <a:pt x="448" y="583"/>
                  </a:lnTo>
                  <a:lnTo>
                    <a:pt x="460" y="557"/>
                  </a:lnTo>
                  <a:lnTo>
                    <a:pt x="470" y="534"/>
                  </a:lnTo>
                  <a:lnTo>
                    <a:pt x="480" y="511"/>
                  </a:lnTo>
                  <a:lnTo>
                    <a:pt x="489" y="490"/>
                  </a:lnTo>
                  <a:lnTo>
                    <a:pt x="497" y="472"/>
                  </a:lnTo>
                  <a:lnTo>
                    <a:pt x="505" y="454"/>
                  </a:lnTo>
                  <a:lnTo>
                    <a:pt x="512" y="438"/>
                  </a:lnTo>
                  <a:lnTo>
                    <a:pt x="519" y="424"/>
                  </a:lnTo>
                  <a:lnTo>
                    <a:pt x="525" y="410"/>
                  </a:lnTo>
                  <a:lnTo>
                    <a:pt x="531" y="397"/>
                  </a:lnTo>
                  <a:lnTo>
                    <a:pt x="540" y="376"/>
                  </a:lnTo>
                  <a:lnTo>
                    <a:pt x="547" y="360"/>
                  </a:lnTo>
                  <a:lnTo>
                    <a:pt x="553" y="346"/>
                  </a:lnTo>
                  <a:lnTo>
                    <a:pt x="564" y="325"/>
                  </a:lnTo>
                  <a:lnTo>
                    <a:pt x="565" y="321"/>
                  </a:lnTo>
                  <a:lnTo>
                    <a:pt x="565" y="320"/>
                  </a:lnTo>
                  <a:lnTo>
                    <a:pt x="566" y="320"/>
                  </a:lnTo>
                  <a:lnTo>
                    <a:pt x="577" y="295"/>
                  </a:lnTo>
                  <a:lnTo>
                    <a:pt x="587" y="272"/>
                  </a:lnTo>
                  <a:lnTo>
                    <a:pt x="595" y="254"/>
                  </a:lnTo>
                  <a:lnTo>
                    <a:pt x="602" y="236"/>
                  </a:lnTo>
                  <a:lnTo>
                    <a:pt x="609" y="223"/>
                  </a:lnTo>
                  <a:lnTo>
                    <a:pt x="614" y="212"/>
                  </a:lnTo>
                  <a:lnTo>
                    <a:pt x="619" y="201"/>
                  </a:lnTo>
                  <a:lnTo>
                    <a:pt x="622" y="194"/>
                  </a:lnTo>
                  <a:lnTo>
                    <a:pt x="624" y="188"/>
                  </a:lnTo>
                  <a:lnTo>
                    <a:pt x="627" y="184"/>
                  </a:lnTo>
                  <a:lnTo>
                    <a:pt x="628" y="180"/>
                  </a:lnTo>
                  <a:lnTo>
                    <a:pt x="629" y="178"/>
                  </a:lnTo>
                  <a:lnTo>
                    <a:pt x="629" y="177"/>
                  </a:lnTo>
                  <a:lnTo>
                    <a:pt x="630" y="176"/>
                  </a:lnTo>
                  <a:lnTo>
                    <a:pt x="630" y="176"/>
                  </a:lnTo>
                  <a:lnTo>
                    <a:pt x="638" y="154"/>
                  </a:lnTo>
                  <a:lnTo>
                    <a:pt x="642" y="136"/>
                  </a:lnTo>
                  <a:lnTo>
                    <a:pt x="644" y="114"/>
                  </a:lnTo>
                  <a:lnTo>
                    <a:pt x="643" y="92"/>
                  </a:lnTo>
                  <a:lnTo>
                    <a:pt x="641" y="79"/>
                  </a:lnTo>
                  <a:lnTo>
                    <a:pt x="641" y="79"/>
                  </a:lnTo>
                  <a:lnTo>
                    <a:pt x="634" y="60"/>
                  </a:lnTo>
                  <a:lnTo>
                    <a:pt x="626" y="49"/>
                  </a:lnTo>
                  <a:lnTo>
                    <a:pt x="617" y="40"/>
                  </a:lnTo>
                  <a:lnTo>
                    <a:pt x="615" y="39"/>
                  </a:lnTo>
                  <a:lnTo>
                    <a:pt x="610" y="36"/>
                  </a:lnTo>
                  <a:lnTo>
                    <a:pt x="600" y="32"/>
                  </a:lnTo>
                  <a:lnTo>
                    <a:pt x="594" y="31"/>
                  </a:lnTo>
                  <a:lnTo>
                    <a:pt x="570" y="31"/>
                  </a:lnTo>
                  <a:close/>
                  <a:moveTo>
                    <a:pt x="570" y="0"/>
                  </a:moveTo>
                  <a:lnTo>
                    <a:pt x="594" y="0"/>
                  </a:lnTo>
                  <a:lnTo>
                    <a:pt x="606" y="2"/>
                  </a:lnTo>
                  <a:lnTo>
                    <a:pt x="613" y="3"/>
                  </a:lnTo>
                  <a:lnTo>
                    <a:pt x="623" y="7"/>
                  </a:lnTo>
                  <a:lnTo>
                    <a:pt x="628" y="10"/>
                  </a:lnTo>
                  <a:lnTo>
                    <a:pt x="635" y="15"/>
                  </a:lnTo>
                  <a:lnTo>
                    <a:pt x="635" y="15"/>
                  </a:lnTo>
                  <a:lnTo>
                    <a:pt x="649" y="28"/>
                  </a:lnTo>
                  <a:lnTo>
                    <a:pt x="652" y="32"/>
                  </a:lnTo>
                  <a:lnTo>
                    <a:pt x="663" y="47"/>
                  </a:lnTo>
                  <a:lnTo>
                    <a:pt x="670" y="66"/>
                  </a:lnTo>
                  <a:lnTo>
                    <a:pt x="671" y="72"/>
                  </a:lnTo>
                  <a:lnTo>
                    <a:pt x="675" y="92"/>
                  </a:lnTo>
                  <a:lnTo>
                    <a:pt x="676" y="114"/>
                  </a:lnTo>
                  <a:lnTo>
                    <a:pt x="673" y="136"/>
                  </a:lnTo>
                  <a:lnTo>
                    <a:pt x="672" y="143"/>
                  </a:lnTo>
                  <a:lnTo>
                    <a:pt x="668" y="166"/>
                  </a:lnTo>
                  <a:lnTo>
                    <a:pt x="658" y="190"/>
                  </a:lnTo>
                  <a:lnTo>
                    <a:pt x="658" y="191"/>
                  </a:lnTo>
                  <a:lnTo>
                    <a:pt x="657" y="193"/>
                  </a:lnTo>
                  <a:lnTo>
                    <a:pt x="656" y="197"/>
                  </a:lnTo>
                  <a:lnTo>
                    <a:pt x="654" y="201"/>
                  </a:lnTo>
                  <a:lnTo>
                    <a:pt x="651" y="207"/>
                  </a:lnTo>
                  <a:lnTo>
                    <a:pt x="648" y="214"/>
                  </a:lnTo>
                  <a:lnTo>
                    <a:pt x="643" y="225"/>
                  </a:lnTo>
                  <a:lnTo>
                    <a:pt x="638" y="236"/>
                  </a:lnTo>
                  <a:lnTo>
                    <a:pt x="631" y="249"/>
                  </a:lnTo>
                  <a:lnTo>
                    <a:pt x="624" y="267"/>
                  </a:lnTo>
                  <a:lnTo>
                    <a:pt x="616" y="285"/>
                  </a:lnTo>
                  <a:lnTo>
                    <a:pt x="606" y="307"/>
                  </a:lnTo>
                  <a:lnTo>
                    <a:pt x="594" y="333"/>
                  </a:lnTo>
                  <a:lnTo>
                    <a:pt x="594" y="334"/>
                  </a:lnTo>
                  <a:lnTo>
                    <a:pt x="593" y="338"/>
                  </a:lnTo>
                  <a:lnTo>
                    <a:pt x="582" y="359"/>
                  </a:lnTo>
                  <a:lnTo>
                    <a:pt x="577" y="373"/>
                  </a:lnTo>
                  <a:lnTo>
                    <a:pt x="570" y="389"/>
                  </a:lnTo>
                  <a:lnTo>
                    <a:pt x="560" y="410"/>
                  </a:lnTo>
                  <a:lnTo>
                    <a:pt x="554" y="423"/>
                  </a:lnTo>
                  <a:lnTo>
                    <a:pt x="549" y="437"/>
                  </a:lnTo>
                  <a:lnTo>
                    <a:pt x="542" y="451"/>
                  </a:lnTo>
                  <a:lnTo>
                    <a:pt x="535" y="467"/>
                  </a:lnTo>
                  <a:lnTo>
                    <a:pt x="526" y="485"/>
                  </a:lnTo>
                  <a:lnTo>
                    <a:pt x="518" y="503"/>
                  </a:lnTo>
                  <a:lnTo>
                    <a:pt x="509" y="524"/>
                  </a:lnTo>
                  <a:lnTo>
                    <a:pt x="500" y="546"/>
                  </a:lnTo>
                  <a:lnTo>
                    <a:pt x="489" y="570"/>
                  </a:lnTo>
                  <a:lnTo>
                    <a:pt x="477" y="595"/>
                  </a:lnTo>
                  <a:lnTo>
                    <a:pt x="466" y="623"/>
                  </a:lnTo>
                  <a:lnTo>
                    <a:pt x="452" y="652"/>
                  </a:lnTo>
                  <a:lnTo>
                    <a:pt x="453" y="652"/>
                  </a:lnTo>
                  <a:lnTo>
                    <a:pt x="443" y="673"/>
                  </a:lnTo>
                  <a:lnTo>
                    <a:pt x="432" y="693"/>
                  </a:lnTo>
                  <a:lnTo>
                    <a:pt x="420" y="712"/>
                  </a:lnTo>
                  <a:lnTo>
                    <a:pt x="417" y="717"/>
                  </a:lnTo>
                  <a:lnTo>
                    <a:pt x="404" y="734"/>
                  </a:lnTo>
                  <a:lnTo>
                    <a:pt x="391" y="749"/>
                  </a:lnTo>
                  <a:lnTo>
                    <a:pt x="377" y="764"/>
                  </a:lnTo>
                  <a:lnTo>
                    <a:pt x="363" y="778"/>
                  </a:lnTo>
                  <a:lnTo>
                    <a:pt x="348" y="790"/>
                  </a:lnTo>
                  <a:lnTo>
                    <a:pt x="333" y="801"/>
                  </a:lnTo>
                  <a:lnTo>
                    <a:pt x="328" y="804"/>
                  </a:lnTo>
                  <a:lnTo>
                    <a:pt x="313" y="815"/>
                  </a:lnTo>
                  <a:lnTo>
                    <a:pt x="297" y="823"/>
                  </a:lnTo>
                  <a:lnTo>
                    <a:pt x="264" y="834"/>
                  </a:lnTo>
                  <a:lnTo>
                    <a:pt x="241" y="839"/>
                  </a:lnTo>
                  <a:lnTo>
                    <a:pt x="223" y="841"/>
                  </a:lnTo>
                  <a:lnTo>
                    <a:pt x="207" y="843"/>
                  </a:lnTo>
                  <a:lnTo>
                    <a:pt x="179" y="840"/>
                  </a:lnTo>
                  <a:lnTo>
                    <a:pt x="172" y="839"/>
                  </a:lnTo>
                  <a:lnTo>
                    <a:pt x="145" y="832"/>
                  </a:lnTo>
                  <a:lnTo>
                    <a:pt x="118" y="822"/>
                  </a:lnTo>
                  <a:lnTo>
                    <a:pt x="114" y="818"/>
                  </a:lnTo>
                  <a:lnTo>
                    <a:pt x="90" y="804"/>
                  </a:lnTo>
                  <a:lnTo>
                    <a:pt x="67" y="787"/>
                  </a:lnTo>
                  <a:lnTo>
                    <a:pt x="49" y="769"/>
                  </a:lnTo>
                  <a:lnTo>
                    <a:pt x="35" y="749"/>
                  </a:lnTo>
                  <a:lnTo>
                    <a:pt x="32" y="745"/>
                  </a:lnTo>
                  <a:lnTo>
                    <a:pt x="20" y="724"/>
                  </a:lnTo>
                  <a:lnTo>
                    <a:pt x="11" y="701"/>
                  </a:lnTo>
                  <a:lnTo>
                    <a:pt x="5" y="678"/>
                  </a:lnTo>
                  <a:lnTo>
                    <a:pt x="4" y="672"/>
                  </a:lnTo>
                  <a:lnTo>
                    <a:pt x="2" y="648"/>
                  </a:lnTo>
                  <a:lnTo>
                    <a:pt x="0" y="622"/>
                  </a:lnTo>
                  <a:lnTo>
                    <a:pt x="3" y="598"/>
                  </a:lnTo>
                  <a:lnTo>
                    <a:pt x="4" y="591"/>
                  </a:lnTo>
                  <a:lnTo>
                    <a:pt x="10" y="565"/>
                  </a:lnTo>
                  <a:lnTo>
                    <a:pt x="18" y="539"/>
                  </a:lnTo>
                  <a:lnTo>
                    <a:pt x="28" y="514"/>
                  </a:lnTo>
                  <a:lnTo>
                    <a:pt x="42" y="488"/>
                  </a:lnTo>
                  <a:lnTo>
                    <a:pt x="59" y="464"/>
                  </a:lnTo>
                  <a:lnTo>
                    <a:pt x="62" y="459"/>
                  </a:lnTo>
                  <a:lnTo>
                    <a:pt x="82" y="434"/>
                  </a:lnTo>
                  <a:lnTo>
                    <a:pt x="104" y="411"/>
                  </a:lnTo>
                  <a:lnTo>
                    <a:pt x="104" y="410"/>
                  </a:lnTo>
                  <a:lnTo>
                    <a:pt x="105" y="409"/>
                  </a:lnTo>
                  <a:lnTo>
                    <a:pt x="108" y="408"/>
                  </a:lnTo>
                  <a:lnTo>
                    <a:pt x="110" y="404"/>
                  </a:lnTo>
                  <a:lnTo>
                    <a:pt x="116" y="399"/>
                  </a:lnTo>
                  <a:lnTo>
                    <a:pt x="144" y="372"/>
                  </a:lnTo>
                  <a:lnTo>
                    <a:pt x="158" y="356"/>
                  </a:lnTo>
                  <a:lnTo>
                    <a:pt x="177" y="339"/>
                  </a:lnTo>
                  <a:lnTo>
                    <a:pt x="199" y="317"/>
                  </a:lnTo>
                  <a:lnTo>
                    <a:pt x="224" y="292"/>
                  </a:lnTo>
                  <a:lnTo>
                    <a:pt x="254" y="262"/>
                  </a:lnTo>
                  <a:lnTo>
                    <a:pt x="270" y="246"/>
                  </a:lnTo>
                  <a:lnTo>
                    <a:pt x="289" y="228"/>
                  </a:lnTo>
                  <a:lnTo>
                    <a:pt x="307" y="209"/>
                  </a:lnTo>
                  <a:lnTo>
                    <a:pt x="328" y="190"/>
                  </a:lnTo>
                  <a:lnTo>
                    <a:pt x="328" y="188"/>
                  </a:lnTo>
                  <a:lnTo>
                    <a:pt x="361" y="156"/>
                  </a:lnTo>
                  <a:lnTo>
                    <a:pt x="373" y="145"/>
                  </a:lnTo>
                  <a:lnTo>
                    <a:pt x="385" y="133"/>
                  </a:lnTo>
                  <a:lnTo>
                    <a:pt x="401" y="116"/>
                  </a:lnTo>
                  <a:lnTo>
                    <a:pt x="419" y="99"/>
                  </a:lnTo>
                  <a:lnTo>
                    <a:pt x="440" y="78"/>
                  </a:lnTo>
                  <a:lnTo>
                    <a:pt x="465" y="54"/>
                  </a:lnTo>
                  <a:lnTo>
                    <a:pt x="476" y="43"/>
                  </a:lnTo>
                  <a:lnTo>
                    <a:pt x="489" y="32"/>
                  </a:lnTo>
                  <a:lnTo>
                    <a:pt x="494" y="29"/>
                  </a:lnTo>
                  <a:lnTo>
                    <a:pt x="508" y="21"/>
                  </a:lnTo>
                  <a:lnTo>
                    <a:pt x="521" y="14"/>
                  </a:lnTo>
                  <a:lnTo>
                    <a:pt x="535" y="8"/>
                  </a:lnTo>
                  <a:lnTo>
                    <a:pt x="549" y="3"/>
                  </a:lnTo>
                  <a:lnTo>
                    <a:pt x="57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 name="Freeform 544"/>
            <p:cNvSpPr>
              <a:spLocks/>
            </p:cNvSpPr>
            <p:nvPr/>
          </p:nvSpPr>
          <p:spPr bwMode="auto">
            <a:xfrm>
              <a:off x="385" y="2522"/>
              <a:ext cx="100" cy="101"/>
            </a:xfrm>
            <a:custGeom>
              <a:avLst/>
              <a:gdLst>
                <a:gd name="T0" fmla="*/ 94 w 200"/>
                <a:gd name="T1" fmla="*/ 0 h 200"/>
                <a:gd name="T2" fmla="*/ 116 w 200"/>
                <a:gd name="T3" fmla="*/ 0 h 200"/>
                <a:gd name="T4" fmla="*/ 137 w 200"/>
                <a:gd name="T5" fmla="*/ 5 h 200"/>
                <a:gd name="T6" fmla="*/ 158 w 200"/>
                <a:gd name="T7" fmla="*/ 16 h 200"/>
                <a:gd name="T8" fmla="*/ 174 w 200"/>
                <a:gd name="T9" fmla="*/ 32 h 200"/>
                <a:gd name="T10" fmla="*/ 188 w 200"/>
                <a:gd name="T11" fmla="*/ 51 h 200"/>
                <a:gd name="T12" fmla="*/ 196 w 200"/>
                <a:gd name="T13" fmla="*/ 71 h 200"/>
                <a:gd name="T14" fmla="*/ 200 w 200"/>
                <a:gd name="T15" fmla="*/ 93 h 200"/>
                <a:gd name="T16" fmla="*/ 200 w 200"/>
                <a:gd name="T17" fmla="*/ 115 h 200"/>
                <a:gd name="T18" fmla="*/ 194 w 200"/>
                <a:gd name="T19" fmla="*/ 136 h 200"/>
                <a:gd name="T20" fmla="*/ 184 w 200"/>
                <a:gd name="T21" fmla="*/ 156 h 200"/>
                <a:gd name="T22" fmla="*/ 167 w 200"/>
                <a:gd name="T23" fmla="*/ 173 h 200"/>
                <a:gd name="T24" fmla="*/ 150 w 200"/>
                <a:gd name="T25" fmla="*/ 186 h 200"/>
                <a:gd name="T26" fmla="*/ 129 w 200"/>
                <a:gd name="T27" fmla="*/ 195 h 200"/>
                <a:gd name="T28" fmla="*/ 108 w 200"/>
                <a:gd name="T29" fmla="*/ 200 h 200"/>
                <a:gd name="T30" fmla="*/ 86 w 200"/>
                <a:gd name="T31" fmla="*/ 199 h 200"/>
                <a:gd name="T32" fmla="*/ 63 w 200"/>
                <a:gd name="T33" fmla="*/ 193 h 200"/>
                <a:gd name="T34" fmla="*/ 42 w 200"/>
                <a:gd name="T35" fmla="*/ 181 h 200"/>
                <a:gd name="T36" fmla="*/ 26 w 200"/>
                <a:gd name="T37" fmla="*/ 166 h 200"/>
                <a:gd name="T38" fmla="*/ 12 w 200"/>
                <a:gd name="T39" fmla="*/ 148 h 200"/>
                <a:gd name="T40" fmla="*/ 4 w 200"/>
                <a:gd name="T41" fmla="*/ 128 h 200"/>
                <a:gd name="T42" fmla="*/ 0 w 200"/>
                <a:gd name="T43" fmla="*/ 107 h 200"/>
                <a:gd name="T44" fmla="*/ 2 w 200"/>
                <a:gd name="T45" fmla="*/ 85 h 200"/>
                <a:gd name="T46" fmla="*/ 7 w 200"/>
                <a:gd name="T47" fmla="*/ 63 h 200"/>
                <a:gd name="T48" fmla="*/ 18 w 200"/>
                <a:gd name="T49" fmla="*/ 43 h 200"/>
                <a:gd name="T50" fmla="*/ 34 w 200"/>
                <a:gd name="T51" fmla="*/ 25 h 200"/>
                <a:gd name="T52" fmla="*/ 52 w 200"/>
                <a:gd name="T53" fmla="*/ 12 h 200"/>
                <a:gd name="T54" fmla="*/ 72 w 200"/>
                <a:gd name="T55" fmla="*/ 3 h 200"/>
                <a:gd name="T56" fmla="*/ 94 w 200"/>
                <a:gd name="T5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200">
                  <a:moveTo>
                    <a:pt x="94" y="0"/>
                  </a:moveTo>
                  <a:lnTo>
                    <a:pt x="116" y="0"/>
                  </a:lnTo>
                  <a:lnTo>
                    <a:pt x="137" y="5"/>
                  </a:lnTo>
                  <a:lnTo>
                    <a:pt x="158" y="16"/>
                  </a:lnTo>
                  <a:lnTo>
                    <a:pt x="174" y="32"/>
                  </a:lnTo>
                  <a:lnTo>
                    <a:pt x="188" y="51"/>
                  </a:lnTo>
                  <a:lnTo>
                    <a:pt x="196" y="71"/>
                  </a:lnTo>
                  <a:lnTo>
                    <a:pt x="200" y="93"/>
                  </a:lnTo>
                  <a:lnTo>
                    <a:pt x="200" y="115"/>
                  </a:lnTo>
                  <a:lnTo>
                    <a:pt x="194" y="136"/>
                  </a:lnTo>
                  <a:lnTo>
                    <a:pt x="184" y="156"/>
                  </a:lnTo>
                  <a:lnTo>
                    <a:pt x="167" y="173"/>
                  </a:lnTo>
                  <a:lnTo>
                    <a:pt x="150" y="186"/>
                  </a:lnTo>
                  <a:lnTo>
                    <a:pt x="129" y="195"/>
                  </a:lnTo>
                  <a:lnTo>
                    <a:pt x="108" y="200"/>
                  </a:lnTo>
                  <a:lnTo>
                    <a:pt x="86" y="199"/>
                  </a:lnTo>
                  <a:lnTo>
                    <a:pt x="63" y="193"/>
                  </a:lnTo>
                  <a:lnTo>
                    <a:pt x="42" y="181"/>
                  </a:lnTo>
                  <a:lnTo>
                    <a:pt x="26" y="166"/>
                  </a:lnTo>
                  <a:lnTo>
                    <a:pt x="12" y="148"/>
                  </a:lnTo>
                  <a:lnTo>
                    <a:pt x="4" y="128"/>
                  </a:lnTo>
                  <a:lnTo>
                    <a:pt x="0" y="107"/>
                  </a:lnTo>
                  <a:lnTo>
                    <a:pt x="2" y="85"/>
                  </a:lnTo>
                  <a:lnTo>
                    <a:pt x="7" y="63"/>
                  </a:lnTo>
                  <a:lnTo>
                    <a:pt x="18" y="43"/>
                  </a:lnTo>
                  <a:lnTo>
                    <a:pt x="34" y="25"/>
                  </a:lnTo>
                  <a:lnTo>
                    <a:pt x="52" y="12"/>
                  </a:lnTo>
                  <a:lnTo>
                    <a:pt x="72" y="3"/>
                  </a:lnTo>
                  <a:lnTo>
                    <a:pt x="94" y="0"/>
                  </a:lnTo>
                  <a:close/>
                </a:path>
              </a:pathLst>
            </a:custGeom>
            <a:solidFill>
              <a:srgbClr val="000094"/>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 name="Freeform 545"/>
            <p:cNvSpPr>
              <a:spLocks noEditPoints="1"/>
            </p:cNvSpPr>
            <p:nvPr/>
          </p:nvSpPr>
          <p:spPr bwMode="auto">
            <a:xfrm>
              <a:off x="377" y="2514"/>
              <a:ext cx="116" cy="116"/>
            </a:xfrm>
            <a:custGeom>
              <a:avLst/>
              <a:gdLst>
                <a:gd name="T0" fmla="*/ 102 w 232"/>
                <a:gd name="T1" fmla="*/ 34 h 232"/>
                <a:gd name="T2" fmla="*/ 69 w 232"/>
                <a:gd name="T3" fmla="*/ 47 h 232"/>
                <a:gd name="T4" fmla="*/ 47 w 232"/>
                <a:gd name="T5" fmla="*/ 69 h 232"/>
                <a:gd name="T6" fmla="*/ 39 w 232"/>
                <a:gd name="T7" fmla="*/ 84 h 232"/>
                <a:gd name="T8" fmla="*/ 32 w 232"/>
                <a:gd name="T9" fmla="*/ 116 h 232"/>
                <a:gd name="T10" fmla="*/ 37 w 232"/>
                <a:gd name="T11" fmla="*/ 146 h 232"/>
                <a:gd name="T12" fmla="*/ 54 w 232"/>
                <a:gd name="T13" fmla="*/ 174 h 232"/>
                <a:gd name="T14" fmla="*/ 83 w 232"/>
                <a:gd name="T15" fmla="*/ 195 h 232"/>
                <a:gd name="T16" fmla="*/ 99 w 232"/>
                <a:gd name="T17" fmla="*/ 200 h 232"/>
                <a:gd name="T18" fmla="*/ 131 w 232"/>
                <a:gd name="T19" fmla="*/ 200 h 232"/>
                <a:gd name="T20" fmla="*/ 163 w 232"/>
                <a:gd name="T21" fmla="*/ 186 h 232"/>
                <a:gd name="T22" fmla="*/ 175 w 232"/>
                <a:gd name="T23" fmla="*/ 177 h 232"/>
                <a:gd name="T24" fmla="*/ 187 w 232"/>
                <a:gd name="T25" fmla="*/ 165 h 232"/>
                <a:gd name="T26" fmla="*/ 195 w 232"/>
                <a:gd name="T27" fmla="*/ 149 h 232"/>
                <a:gd name="T28" fmla="*/ 201 w 232"/>
                <a:gd name="T29" fmla="*/ 118 h 232"/>
                <a:gd name="T30" fmla="*/ 195 w 232"/>
                <a:gd name="T31" fmla="*/ 87 h 232"/>
                <a:gd name="T32" fmla="*/ 187 w 232"/>
                <a:gd name="T33" fmla="*/ 69 h 232"/>
                <a:gd name="T34" fmla="*/ 165 w 232"/>
                <a:gd name="T35" fmla="*/ 46 h 232"/>
                <a:gd name="T36" fmla="*/ 149 w 232"/>
                <a:gd name="T37" fmla="*/ 38 h 232"/>
                <a:gd name="T38" fmla="*/ 118 w 232"/>
                <a:gd name="T39" fmla="*/ 32 h 232"/>
                <a:gd name="T40" fmla="*/ 137 w 232"/>
                <a:gd name="T41" fmla="*/ 3 h 232"/>
                <a:gd name="T42" fmla="*/ 162 w 232"/>
                <a:gd name="T43" fmla="*/ 8 h 232"/>
                <a:gd name="T44" fmla="*/ 201 w 232"/>
                <a:gd name="T45" fmla="*/ 35 h 232"/>
                <a:gd name="T46" fmla="*/ 216 w 232"/>
                <a:gd name="T47" fmla="*/ 56 h 232"/>
                <a:gd name="T48" fmla="*/ 230 w 232"/>
                <a:gd name="T49" fmla="*/ 92 h 232"/>
                <a:gd name="T50" fmla="*/ 232 w 232"/>
                <a:gd name="T51" fmla="*/ 118 h 232"/>
                <a:gd name="T52" fmla="*/ 230 w 232"/>
                <a:gd name="T53" fmla="*/ 144 h 232"/>
                <a:gd name="T54" fmla="*/ 221 w 232"/>
                <a:gd name="T55" fmla="*/ 167 h 232"/>
                <a:gd name="T56" fmla="*/ 197 w 232"/>
                <a:gd name="T57" fmla="*/ 200 h 232"/>
                <a:gd name="T58" fmla="*/ 176 w 232"/>
                <a:gd name="T59" fmla="*/ 215 h 232"/>
                <a:gd name="T60" fmla="*/ 140 w 232"/>
                <a:gd name="T61" fmla="*/ 230 h 232"/>
                <a:gd name="T62" fmla="*/ 114 w 232"/>
                <a:gd name="T63" fmla="*/ 232 h 232"/>
                <a:gd name="T64" fmla="*/ 89 w 232"/>
                <a:gd name="T65" fmla="*/ 229 h 232"/>
                <a:gd name="T66" fmla="*/ 65 w 232"/>
                <a:gd name="T67" fmla="*/ 219 h 232"/>
                <a:gd name="T68" fmla="*/ 49 w 232"/>
                <a:gd name="T69" fmla="*/ 210 h 232"/>
                <a:gd name="T70" fmla="*/ 20 w 232"/>
                <a:gd name="T71" fmla="*/ 181 h 232"/>
                <a:gd name="T72" fmla="*/ 8 w 232"/>
                <a:gd name="T73" fmla="*/ 159 h 232"/>
                <a:gd name="T74" fmla="*/ 1 w 232"/>
                <a:gd name="T75" fmla="*/ 134 h 232"/>
                <a:gd name="T76" fmla="*/ 2 w 232"/>
                <a:gd name="T77" fmla="*/ 96 h 232"/>
                <a:gd name="T78" fmla="*/ 9 w 232"/>
                <a:gd name="T79" fmla="*/ 71 h 232"/>
                <a:gd name="T80" fmla="*/ 21 w 232"/>
                <a:gd name="T81" fmla="*/ 52 h 232"/>
                <a:gd name="T82" fmla="*/ 36 w 232"/>
                <a:gd name="T83" fmla="*/ 33 h 232"/>
                <a:gd name="T84" fmla="*/ 56 w 232"/>
                <a:gd name="T85" fmla="*/ 18 h 232"/>
                <a:gd name="T86" fmla="*/ 92 w 232"/>
                <a:gd name="T87" fmla="*/ 4 h 232"/>
                <a:gd name="T88" fmla="*/ 118 w 232"/>
                <a:gd name="T8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2" h="232">
                  <a:moveTo>
                    <a:pt x="118" y="32"/>
                  </a:moveTo>
                  <a:lnTo>
                    <a:pt x="102" y="34"/>
                  </a:lnTo>
                  <a:lnTo>
                    <a:pt x="86" y="38"/>
                  </a:lnTo>
                  <a:lnTo>
                    <a:pt x="69" y="47"/>
                  </a:lnTo>
                  <a:lnTo>
                    <a:pt x="58" y="55"/>
                  </a:lnTo>
                  <a:lnTo>
                    <a:pt x="47" y="69"/>
                  </a:lnTo>
                  <a:lnTo>
                    <a:pt x="37" y="84"/>
                  </a:lnTo>
                  <a:lnTo>
                    <a:pt x="39" y="84"/>
                  </a:lnTo>
                  <a:lnTo>
                    <a:pt x="33" y="101"/>
                  </a:lnTo>
                  <a:lnTo>
                    <a:pt x="32" y="116"/>
                  </a:lnTo>
                  <a:lnTo>
                    <a:pt x="33" y="132"/>
                  </a:lnTo>
                  <a:lnTo>
                    <a:pt x="37" y="146"/>
                  </a:lnTo>
                  <a:lnTo>
                    <a:pt x="46" y="163"/>
                  </a:lnTo>
                  <a:lnTo>
                    <a:pt x="54" y="174"/>
                  </a:lnTo>
                  <a:lnTo>
                    <a:pt x="68" y="186"/>
                  </a:lnTo>
                  <a:lnTo>
                    <a:pt x="83" y="195"/>
                  </a:lnTo>
                  <a:lnTo>
                    <a:pt x="83" y="194"/>
                  </a:lnTo>
                  <a:lnTo>
                    <a:pt x="99" y="200"/>
                  </a:lnTo>
                  <a:lnTo>
                    <a:pt x="114" y="201"/>
                  </a:lnTo>
                  <a:lnTo>
                    <a:pt x="131" y="200"/>
                  </a:lnTo>
                  <a:lnTo>
                    <a:pt x="146" y="195"/>
                  </a:lnTo>
                  <a:lnTo>
                    <a:pt x="163" y="186"/>
                  </a:lnTo>
                  <a:lnTo>
                    <a:pt x="163" y="186"/>
                  </a:lnTo>
                  <a:lnTo>
                    <a:pt x="175" y="177"/>
                  </a:lnTo>
                  <a:lnTo>
                    <a:pt x="187" y="165"/>
                  </a:lnTo>
                  <a:lnTo>
                    <a:pt x="187" y="165"/>
                  </a:lnTo>
                  <a:lnTo>
                    <a:pt x="196" y="149"/>
                  </a:lnTo>
                  <a:lnTo>
                    <a:pt x="195" y="149"/>
                  </a:lnTo>
                  <a:lnTo>
                    <a:pt x="200" y="134"/>
                  </a:lnTo>
                  <a:lnTo>
                    <a:pt x="201" y="118"/>
                  </a:lnTo>
                  <a:lnTo>
                    <a:pt x="200" y="102"/>
                  </a:lnTo>
                  <a:lnTo>
                    <a:pt x="195" y="87"/>
                  </a:lnTo>
                  <a:lnTo>
                    <a:pt x="187" y="69"/>
                  </a:lnTo>
                  <a:lnTo>
                    <a:pt x="187" y="69"/>
                  </a:lnTo>
                  <a:lnTo>
                    <a:pt x="179" y="57"/>
                  </a:lnTo>
                  <a:lnTo>
                    <a:pt x="165" y="46"/>
                  </a:lnTo>
                  <a:lnTo>
                    <a:pt x="165" y="46"/>
                  </a:lnTo>
                  <a:lnTo>
                    <a:pt x="149" y="38"/>
                  </a:lnTo>
                  <a:lnTo>
                    <a:pt x="134" y="34"/>
                  </a:lnTo>
                  <a:lnTo>
                    <a:pt x="118" y="32"/>
                  </a:lnTo>
                  <a:close/>
                  <a:moveTo>
                    <a:pt x="118" y="0"/>
                  </a:moveTo>
                  <a:lnTo>
                    <a:pt x="137" y="3"/>
                  </a:lnTo>
                  <a:lnTo>
                    <a:pt x="144" y="4"/>
                  </a:lnTo>
                  <a:lnTo>
                    <a:pt x="162" y="8"/>
                  </a:lnTo>
                  <a:lnTo>
                    <a:pt x="183" y="20"/>
                  </a:lnTo>
                  <a:lnTo>
                    <a:pt x="201" y="35"/>
                  </a:lnTo>
                  <a:lnTo>
                    <a:pt x="212" y="52"/>
                  </a:lnTo>
                  <a:lnTo>
                    <a:pt x="216" y="56"/>
                  </a:lnTo>
                  <a:lnTo>
                    <a:pt x="224" y="74"/>
                  </a:lnTo>
                  <a:lnTo>
                    <a:pt x="230" y="92"/>
                  </a:lnTo>
                  <a:lnTo>
                    <a:pt x="231" y="98"/>
                  </a:lnTo>
                  <a:lnTo>
                    <a:pt x="232" y="118"/>
                  </a:lnTo>
                  <a:lnTo>
                    <a:pt x="231" y="137"/>
                  </a:lnTo>
                  <a:lnTo>
                    <a:pt x="230" y="144"/>
                  </a:lnTo>
                  <a:lnTo>
                    <a:pt x="224" y="162"/>
                  </a:lnTo>
                  <a:lnTo>
                    <a:pt x="221" y="167"/>
                  </a:lnTo>
                  <a:lnTo>
                    <a:pt x="212" y="182"/>
                  </a:lnTo>
                  <a:lnTo>
                    <a:pt x="197" y="200"/>
                  </a:lnTo>
                  <a:lnTo>
                    <a:pt x="181" y="211"/>
                  </a:lnTo>
                  <a:lnTo>
                    <a:pt x="176" y="215"/>
                  </a:lnTo>
                  <a:lnTo>
                    <a:pt x="159" y="224"/>
                  </a:lnTo>
                  <a:lnTo>
                    <a:pt x="140" y="230"/>
                  </a:lnTo>
                  <a:lnTo>
                    <a:pt x="134" y="231"/>
                  </a:lnTo>
                  <a:lnTo>
                    <a:pt x="114" y="232"/>
                  </a:lnTo>
                  <a:lnTo>
                    <a:pt x="95" y="230"/>
                  </a:lnTo>
                  <a:lnTo>
                    <a:pt x="89" y="229"/>
                  </a:lnTo>
                  <a:lnTo>
                    <a:pt x="70" y="223"/>
                  </a:lnTo>
                  <a:lnTo>
                    <a:pt x="65" y="219"/>
                  </a:lnTo>
                  <a:lnTo>
                    <a:pt x="49" y="211"/>
                  </a:lnTo>
                  <a:lnTo>
                    <a:pt x="49" y="210"/>
                  </a:lnTo>
                  <a:lnTo>
                    <a:pt x="32" y="196"/>
                  </a:lnTo>
                  <a:lnTo>
                    <a:pt x="20" y="181"/>
                  </a:lnTo>
                  <a:lnTo>
                    <a:pt x="16" y="176"/>
                  </a:lnTo>
                  <a:lnTo>
                    <a:pt x="8" y="159"/>
                  </a:lnTo>
                  <a:lnTo>
                    <a:pt x="2" y="141"/>
                  </a:lnTo>
                  <a:lnTo>
                    <a:pt x="1" y="134"/>
                  </a:lnTo>
                  <a:lnTo>
                    <a:pt x="0" y="116"/>
                  </a:lnTo>
                  <a:lnTo>
                    <a:pt x="2" y="96"/>
                  </a:lnTo>
                  <a:lnTo>
                    <a:pt x="4" y="90"/>
                  </a:lnTo>
                  <a:lnTo>
                    <a:pt x="9" y="71"/>
                  </a:lnTo>
                  <a:lnTo>
                    <a:pt x="13" y="67"/>
                  </a:lnTo>
                  <a:lnTo>
                    <a:pt x="21" y="52"/>
                  </a:lnTo>
                  <a:lnTo>
                    <a:pt x="22" y="50"/>
                  </a:lnTo>
                  <a:lnTo>
                    <a:pt x="36" y="33"/>
                  </a:lnTo>
                  <a:lnTo>
                    <a:pt x="51" y="21"/>
                  </a:lnTo>
                  <a:lnTo>
                    <a:pt x="56" y="18"/>
                  </a:lnTo>
                  <a:lnTo>
                    <a:pt x="74" y="8"/>
                  </a:lnTo>
                  <a:lnTo>
                    <a:pt x="92" y="4"/>
                  </a:lnTo>
                  <a:lnTo>
                    <a:pt x="99" y="3"/>
                  </a:lnTo>
                  <a:lnTo>
                    <a:pt x="11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 name="Freeform 546"/>
            <p:cNvSpPr>
              <a:spLocks/>
            </p:cNvSpPr>
            <p:nvPr/>
          </p:nvSpPr>
          <p:spPr bwMode="auto">
            <a:xfrm>
              <a:off x="312" y="1644"/>
              <a:ext cx="65" cy="65"/>
            </a:xfrm>
            <a:custGeom>
              <a:avLst/>
              <a:gdLst>
                <a:gd name="T0" fmla="*/ 65 w 129"/>
                <a:gd name="T1" fmla="*/ 0 h 130"/>
                <a:gd name="T2" fmla="*/ 85 w 129"/>
                <a:gd name="T3" fmla="*/ 3 h 130"/>
                <a:gd name="T4" fmla="*/ 102 w 129"/>
                <a:gd name="T5" fmla="*/ 13 h 130"/>
                <a:gd name="T6" fmla="*/ 116 w 129"/>
                <a:gd name="T7" fmla="*/ 27 h 130"/>
                <a:gd name="T8" fmla="*/ 126 w 129"/>
                <a:gd name="T9" fmla="*/ 45 h 130"/>
                <a:gd name="T10" fmla="*/ 129 w 129"/>
                <a:gd name="T11" fmla="*/ 66 h 130"/>
                <a:gd name="T12" fmla="*/ 126 w 129"/>
                <a:gd name="T13" fmla="*/ 86 h 130"/>
                <a:gd name="T14" fmla="*/ 116 w 129"/>
                <a:gd name="T15" fmla="*/ 103 h 130"/>
                <a:gd name="T16" fmla="*/ 102 w 129"/>
                <a:gd name="T17" fmla="*/ 117 h 130"/>
                <a:gd name="T18" fmla="*/ 85 w 129"/>
                <a:gd name="T19" fmla="*/ 127 h 130"/>
                <a:gd name="T20" fmla="*/ 65 w 129"/>
                <a:gd name="T21" fmla="*/ 130 h 130"/>
                <a:gd name="T22" fmla="*/ 44 w 129"/>
                <a:gd name="T23" fmla="*/ 127 h 130"/>
                <a:gd name="T24" fmla="*/ 26 w 129"/>
                <a:gd name="T25" fmla="*/ 117 h 130"/>
                <a:gd name="T26" fmla="*/ 12 w 129"/>
                <a:gd name="T27" fmla="*/ 103 h 130"/>
                <a:gd name="T28" fmla="*/ 3 w 129"/>
                <a:gd name="T29" fmla="*/ 86 h 130"/>
                <a:gd name="T30" fmla="*/ 0 w 129"/>
                <a:gd name="T31" fmla="*/ 66 h 130"/>
                <a:gd name="T32" fmla="*/ 3 w 129"/>
                <a:gd name="T33" fmla="*/ 45 h 130"/>
                <a:gd name="T34" fmla="*/ 12 w 129"/>
                <a:gd name="T35" fmla="*/ 27 h 130"/>
                <a:gd name="T36" fmla="*/ 26 w 129"/>
                <a:gd name="T37" fmla="*/ 13 h 130"/>
                <a:gd name="T38" fmla="*/ 44 w 129"/>
                <a:gd name="T39" fmla="*/ 3 h 130"/>
                <a:gd name="T40" fmla="*/ 65 w 129"/>
                <a:gd name="T4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30">
                  <a:moveTo>
                    <a:pt x="65" y="0"/>
                  </a:moveTo>
                  <a:lnTo>
                    <a:pt x="85" y="3"/>
                  </a:lnTo>
                  <a:lnTo>
                    <a:pt x="102" y="13"/>
                  </a:lnTo>
                  <a:lnTo>
                    <a:pt x="116" y="27"/>
                  </a:lnTo>
                  <a:lnTo>
                    <a:pt x="126" y="45"/>
                  </a:lnTo>
                  <a:lnTo>
                    <a:pt x="129" y="66"/>
                  </a:lnTo>
                  <a:lnTo>
                    <a:pt x="126" y="86"/>
                  </a:lnTo>
                  <a:lnTo>
                    <a:pt x="116" y="103"/>
                  </a:lnTo>
                  <a:lnTo>
                    <a:pt x="102" y="117"/>
                  </a:lnTo>
                  <a:lnTo>
                    <a:pt x="85" y="127"/>
                  </a:lnTo>
                  <a:lnTo>
                    <a:pt x="65" y="130"/>
                  </a:lnTo>
                  <a:lnTo>
                    <a:pt x="44" y="127"/>
                  </a:lnTo>
                  <a:lnTo>
                    <a:pt x="26" y="117"/>
                  </a:lnTo>
                  <a:lnTo>
                    <a:pt x="12" y="103"/>
                  </a:lnTo>
                  <a:lnTo>
                    <a:pt x="3" y="86"/>
                  </a:lnTo>
                  <a:lnTo>
                    <a:pt x="0" y="66"/>
                  </a:lnTo>
                  <a:lnTo>
                    <a:pt x="3" y="45"/>
                  </a:lnTo>
                  <a:lnTo>
                    <a:pt x="12" y="27"/>
                  </a:lnTo>
                  <a:lnTo>
                    <a:pt x="26" y="13"/>
                  </a:lnTo>
                  <a:lnTo>
                    <a:pt x="44" y="3"/>
                  </a:lnTo>
                  <a:lnTo>
                    <a:pt x="65" y="0"/>
                  </a:lnTo>
                  <a:close/>
                </a:path>
              </a:pathLst>
            </a:custGeom>
            <a:solidFill>
              <a:srgbClr val="000094"/>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9" name="Freeform 547"/>
            <p:cNvSpPr>
              <a:spLocks noEditPoints="1"/>
            </p:cNvSpPr>
            <p:nvPr/>
          </p:nvSpPr>
          <p:spPr bwMode="auto">
            <a:xfrm>
              <a:off x="305" y="1636"/>
              <a:ext cx="80" cy="81"/>
            </a:xfrm>
            <a:custGeom>
              <a:avLst/>
              <a:gdLst>
                <a:gd name="T0" fmla="*/ 70 w 161"/>
                <a:gd name="T1" fmla="*/ 32 h 162"/>
                <a:gd name="T2" fmla="*/ 53 w 161"/>
                <a:gd name="T3" fmla="*/ 39 h 162"/>
                <a:gd name="T4" fmla="*/ 40 w 161"/>
                <a:gd name="T5" fmla="*/ 51 h 162"/>
                <a:gd name="T6" fmla="*/ 33 w 161"/>
                <a:gd name="T7" fmla="*/ 71 h 162"/>
                <a:gd name="T8" fmla="*/ 33 w 161"/>
                <a:gd name="T9" fmla="*/ 92 h 162"/>
                <a:gd name="T10" fmla="*/ 40 w 161"/>
                <a:gd name="T11" fmla="*/ 108 h 162"/>
                <a:gd name="T12" fmla="*/ 53 w 161"/>
                <a:gd name="T13" fmla="*/ 121 h 162"/>
                <a:gd name="T14" fmla="*/ 74 w 161"/>
                <a:gd name="T15" fmla="*/ 129 h 162"/>
                <a:gd name="T16" fmla="*/ 89 w 161"/>
                <a:gd name="T17" fmla="*/ 129 h 162"/>
                <a:gd name="T18" fmla="*/ 110 w 161"/>
                <a:gd name="T19" fmla="*/ 121 h 162"/>
                <a:gd name="T20" fmla="*/ 119 w 161"/>
                <a:gd name="T21" fmla="*/ 110 h 162"/>
                <a:gd name="T22" fmla="*/ 129 w 161"/>
                <a:gd name="T23" fmla="*/ 89 h 162"/>
                <a:gd name="T24" fmla="*/ 129 w 161"/>
                <a:gd name="T25" fmla="*/ 74 h 162"/>
                <a:gd name="T26" fmla="*/ 119 w 161"/>
                <a:gd name="T27" fmla="*/ 50 h 162"/>
                <a:gd name="T28" fmla="*/ 116 w 161"/>
                <a:gd name="T29" fmla="*/ 45 h 162"/>
                <a:gd name="T30" fmla="*/ 100 w 161"/>
                <a:gd name="T31" fmla="*/ 35 h 162"/>
                <a:gd name="T32" fmla="*/ 81 w 161"/>
                <a:gd name="T33" fmla="*/ 31 h 162"/>
                <a:gd name="T34" fmla="*/ 94 w 161"/>
                <a:gd name="T35" fmla="*/ 1 h 162"/>
                <a:gd name="T36" fmla="*/ 112 w 161"/>
                <a:gd name="T37" fmla="*/ 5 h 162"/>
                <a:gd name="T38" fmla="*/ 129 w 161"/>
                <a:gd name="T39" fmla="*/ 15 h 162"/>
                <a:gd name="T40" fmla="*/ 149 w 161"/>
                <a:gd name="T41" fmla="*/ 37 h 162"/>
                <a:gd name="T42" fmla="*/ 158 w 161"/>
                <a:gd name="T43" fmla="*/ 61 h 162"/>
                <a:gd name="T44" fmla="*/ 161 w 161"/>
                <a:gd name="T45" fmla="*/ 81 h 162"/>
                <a:gd name="T46" fmla="*/ 158 w 161"/>
                <a:gd name="T47" fmla="*/ 101 h 162"/>
                <a:gd name="T48" fmla="*/ 149 w 161"/>
                <a:gd name="T49" fmla="*/ 123 h 162"/>
                <a:gd name="T50" fmla="*/ 129 w 161"/>
                <a:gd name="T51" fmla="*/ 145 h 162"/>
                <a:gd name="T52" fmla="*/ 112 w 161"/>
                <a:gd name="T53" fmla="*/ 155 h 162"/>
                <a:gd name="T54" fmla="*/ 94 w 161"/>
                <a:gd name="T55" fmla="*/ 159 h 162"/>
                <a:gd name="T56" fmla="*/ 67 w 161"/>
                <a:gd name="T57" fmla="*/ 159 h 162"/>
                <a:gd name="T58" fmla="*/ 48 w 161"/>
                <a:gd name="T59" fmla="*/ 155 h 162"/>
                <a:gd name="T60" fmla="*/ 33 w 161"/>
                <a:gd name="T61" fmla="*/ 145 h 162"/>
                <a:gd name="T62" fmla="*/ 16 w 161"/>
                <a:gd name="T63" fmla="*/ 128 h 162"/>
                <a:gd name="T64" fmla="*/ 6 w 161"/>
                <a:gd name="T65" fmla="*/ 113 h 162"/>
                <a:gd name="T66" fmla="*/ 2 w 161"/>
                <a:gd name="T67" fmla="*/ 94 h 162"/>
                <a:gd name="T68" fmla="*/ 2 w 161"/>
                <a:gd name="T69" fmla="*/ 67 h 162"/>
                <a:gd name="T70" fmla="*/ 6 w 161"/>
                <a:gd name="T71" fmla="*/ 49 h 162"/>
                <a:gd name="T72" fmla="*/ 16 w 161"/>
                <a:gd name="T73" fmla="*/ 32 h 162"/>
                <a:gd name="T74" fmla="*/ 33 w 161"/>
                <a:gd name="T75" fmla="*/ 15 h 162"/>
                <a:gd name="T76" fmla="*/ 48 w 161"/>
                <a:gd name="T77" fmla="*/ 5 h 162"/>
                <a:gd name="T78" fmla="*/ 67 w 161"/>
                <a:gd name="T79" fmla="*/ 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162">
                  <a:moveTo>
                    <a:pt x="81" y="31"/>
                  </a:moveTo>
                  <a:lnTo>
                    <a:pt x="70" y="32"/>
                  </a:lnTo>
                  <a:lnTo>
                    <a:pt x="61" y="35"/>
                  </a:lnTo>
                  <a:lnTo>
                    <a:pt x="53" y="39"/>
                  </a:lnTo>
                  <a:lnTo>
                    <a:pt x="46" y="45"/>
                  </a:lnTo>
                  <a:lnTo>
                    <a:pt x="40" y="51"/>
                  </a:lnTo>
                  <a:lnTo>
                    <a:pt x="35" y="61"/>
                  </a:lnTo>
                  <a:lnTo>
                    <a:pt x="33" y="71"/>
                  </a:lnTo>
                  <a:lnTo>
                    <a:pt x="32" y="81"/>
                  </a:lnTo>
                  <a:lnTo>
                    <a:pt x="33" y="92"/>
                  </a:lnTo>
                  <a:lnTo>
                    <a:pt x="35" y="100"/>
                  </a:lnTo>
                  <a:lnTo>
                    <a:pt x="40" y="108"/>
                  </a:lnTo>
                  <a:lnTo>
                    <a:pt x="46" y="115"/>
                  </a:lnTo>
                  <a:lnTo>
                    <a:pt x="53" y="121"/>
                  </a:lnTo>
                  <a:lnTo>
                    <a:pt x="61" y="125"/>
                  </a:lnTo>
                  <a:lnTo>
                    <a:pt x="74" y="129"/>
                  </a:lnTo>
                  <a:lnTo>
                    <a:pt x="81" y="130"/>
                  </a:lnTo>
                  <a:lnTo>
                    <a:pt x="89" y="129"/>
                  </a:lnTo>
                  <a:lnTo>
                    <a:pt x="100" y="125"/>
                  </a:lnTo>
                  <a:lnTo>
                    <a:pt x="110" y="121"/>
                  </a:lnTo>
                  <a:lnTo>
                    <a:pt x="116" y="115"/>
                  </a:lnTo>
                  <a:lnTo>
                    <a:pt x="119" y="110"/>
                  </a:lnTo>
                  <a:lnTo>
                    <a:pt x="125" y="100"/>
                  </a:lnTo>
                  <a:lnTo>
                    <a:pt x="129" y="89"/>
                  </a:lnTo>
                  <a:lnTo>
                    <a:pt x="130" y="81"/>
                  </a:lnTo>
                  <a:lnTo>
                    <a:pt x="129" y="74"/>
                  </a:lnTo>
                  <a:lnTo>
                    <a:pt x="125" y="61"/>
                  </a:lnTo>
                  <a:lnTo>
                    <a:pt x="119" y="50"/>
                  </a:lnTo>
                  <a:lnTo>
                    <a:pt x="119" y="50"/>
                  </a:lnTo>
                  <a:lnTo>
                    <a:pt x="116" y="45"/>
                  </a:lnTo>
                  <a:lnTo>
                    <a:pt x="110" y="39"/>
                  </a:lnTo>
                  <a:lnTo>
                    <a:pt x="100" y="35"/>
                  </a:lnTo>
                  <a:lnTo>
                    <a:pt x="91" y="32"/>
                  </a:lnTo>
                  <a:lnTo>
                    <a:pt x="81" y="31"/>
                  </a:lnTo>
                  <a:close/>
                  <a:moveTo>
                    <a:pt x="81" y="0"/>
                  </a:moveTo>
                  <a:lnTo>
                    <a:pt x="94" y="1"/>
                  </a:lnTo>
                  <a:lnTo>
                    <a:pt x="101" y="2"/>
                  </a:lnTo>
                  <a:lnTo>
                    <a:pt x="112" y="5"/>
                  </a:lnTo>
                  <a:lnTo>
                    <a:pt x="124" y="11"/>
                  </a:lnTo>
                  <a:lnTo>
                    <a:pt x="129" y="15"/>
                  </a:lnTo>
                  <a:lnTo>
                    <a:pt x="138" y="23"/>
                  </a:lnTo>
                  <a:lnTo>
                    <a:pt x="149" y="37"/>
                  </a:lnTo>
                  <a:lnTo>
                    <a:pt x="154" y="49"/>
                  </a:lnTo>
                  <a:lnTo>
                    <a:pt x="158" y="61"/>
                  </a:lnTo>
                  <a:lnTo>
                    <a:pt x="159" y="67"/>
                  </a:lnTo>
                  <a:lnTo>
                    <a:pt x="161" y="81"/>
                  </a:lnTo>
                  <a:lnTo>
                    <a:pt x="159" y="94"/>
                  </a:lnTo>
                  <a:lnTo>
                    <a:pt x="158" y="101"/>
                  </a:lnTo>
                  <a:lnTo>
                    <a:pt x="154" y="113"/>
                  </a:lnTo>
                  <a:lnTo>
                    <a:pt x="149" y="123"/>
                  </a:lnTo>
                  <a:lnTo>
                    <a:pt x="138" y="137"/>
                  </a:lnTo>
                  <a:lnTo>
                    <a:pt x="129" y="145"/>
                  </a:lnTo>
                  <a:lnTo>
                    <a:pt x="124" y="149"/>
                  </a:lnTo>
                  <a:lnTo>
                    <a:pt x="112" y="155"/>
                  </a:lnTo>
                  <a:lnTo>
                    <a:pt x="101" y="158"/>
                  </a:lnTo>
                  <a:lnTo>
                    <a:pt x="94" y="159"/>
                  </a:lnTo>
                  <a:lnTo>
                    <a:pt x="81" y="162"/>
                  </a:lnTo>
                  <a:lnTo>
                    <a:pt x="67" y="159"/>
                  </a:lnTo>
                  <a:lnTo>
                    <a:pt x="61" y="158"/>
                  </a:lnTo>
                  <a:lnTo>
                    <a:pt x="48" y="155"/>
                  </a:lnTo>
                  <a:lnTo>
                    <a:pt x="38" y="149"/>
                  </a:lnTo>
                  <a:lnTo>
                    <a:pt x="33" y="145"/>
                  </a:lnTo>
                  <a:lnTo>
                    <a:pt x="24" y="137"/>
                  </a:lnTo>
                  <a:lnTo>
                    <a:pt x="16" y="128"/>
                  </a:lnTo>
                  <a:lnTo>
                    <a:pt x="12" y="123"/>
                  </a:lnTo>
                  <a:lnTo>
                    <a:pt x="6" y="113"/>
                  </a:lnTo>
                  <a:lnTo>
                    <a:pt x="3" y="101"/>
                  </a:lnTo>
                  <a:lnTo>
                    <a:pt x="2" y="94"/>
                  </a:lnTo>
                  <a:lnTo>
                    <a:pt x="0" y="81"/>
                  </a:lnTo>
                  <a:lnTo>
                    <a:pt x="2" y="67"/>
                  </a:lnTo>
                  <a:lnTo>
                    <a:pt x="3" y="61"/>
                  </a:lnTo>
                  <a:lnTo>
                    <a:pt x="6" y="49"/>
                  </a:lnTo>
                  <a:lnTo>
                    <a:pt x="12" y="37"/>
                  </a:lnTo>
                  <a:lnTo>
                    <a:pt x="16" y="32"/>
                  </a:lnTo>
                  <a:lnTo>
                    <a:pt x="24" y="23"/>
                  </a:lnTo>
                  <a:lnTo>
                    <a:pt x="33" y="15"/>
                  </a:lnTo>
                  <a:lnTo>
                    <a:pt x="38" y="11"/>
                  </a:lnTo>
                  <a:lnTo>
                    <a:pt x="48" y="5"/>
                  </a:lnTo>
                  <a:lnTo>
                    <a:pt x="61" y="2"/>
                  </a:lnTo>
                  <a:lnTo>
                    <a:pt x="67" y="1"/>
                  </a:lnTo>
                  <a:lnTo>
                    <a:pt x="8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0" name="Freeform 548"/>
            <p:cNvSpPr>
              <a:spLocks/>
            </p:cNvSpPr>
            <p:nvPr/>
          </p:nvSpPr>
          <p:spPr bwMode="auto">
            <a:xfrm>
              <a:off x="1060" y="1644"/>
              <a:ext cx="64" cy="65"/>
            </a:xfrm>
            <a:custGeom>
              <a:avLst/>
              <a:gdLst>
                <a:gd name="T0" fmla="*/ 63 w 128"/>
                <a:gd name="T1" fmla="*/ 0 h 130"/>
                <a:gd name="T2" fmla="*/ 84 w 128"/>
                <a:gd name="T3" fmla="*/ 3 h 130"/>
                <a:gd name="T4" fmla="*/ 103 w 128"/>
                <a:gd name="T5" fmla="*/ 13 h 130"/>
                <a:gd name="T6" fmla="*/ 117 w 128"/>
                <a:gd name="T7" fmla="*/ 27 h 130"/>
                <a:gd name="T8" fmla="*/ 125 w 128"/>
                <a:gd name="T9" fmla="*/ 45 h 130"/>
                <a:gd name="T10" fmla="*/ 128 w 128"/>
                <a:gd name="T11" fmla="*/ 66 h 130"/>
                <a:gd name="T12" fmla="*/ 125 w 128"/>
                <a:gd name="T13" fmla="*/ 86 h 130"/>
                <a:gd name="T14" fmla="*/ 117 w 128"/>
                <a:gd name="T15" fmla="*/ 103 h 130"/>
                <a:gd name="T16" fmla="*/ 103 w 128"/>
                <a:gd name="T17" fmla="*/ 117 h 130"/>
                <a:gd name="T18" fmla="*/ 84 w 128"/>
                <a:gd name="T19" fmla="*/ 127 h 130"/>
                <a:gd name="T20" fmla="*/ 63 w 128"/>
                <a:gd name="T21" fmla="*/ 130 h 130"/>
                <a:gd name="T22" fmla="*/ 43 w 128"/>
                <a:gd name="T23" fmla="*/ 127 h 130"/>
                <a:gd name="T24" fmla="*/ 26 w 128"/>
                <a:gd name="T25" fmla="*/ 117 h 130"/>
                <a:gd name="T26" fmla="*/ 12 w 128"/>
                <a:gd name="T27" fmla="*/ 103 h 130"/>
                <a:gd name="T28" fmla="*/ 2 w 128"/>
                <a:gd name="T29" fmla="*/ 86 h 130"/>
                <a:gd name="T30" fmla="*/ 0 w 128"/>
                <a:gd name="T31" fmla="*/ 66 h 130"/>
                <a:gd name="T32" fmla="*/ 2 w 128"/>
                <a:gd name="T33" fmla="*/ 45 h 130"/>
                <a:gd name="T34" fmla="*/ 12 w 128"/>
                <a:gd name="T35" fmla="*/ 27 h 130"/>
                <a:gd name="T36" fmla="*/ 26 w 128"/>
                <a:gd name="T37" fmla="*/ 13 h 130"/>
                <a:gd name="T38" fmla="*/ 43 w 128"/>
                <a:gd name="T39" fmla="*/ 3 h 130"/>
                <a:gd name="T40" fmla="*/ 63 w 128"/>
                <a:gd name="T4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30">
                  <a:moveTo>
                    <a:pt x="63" y="0"/>
                  </a:moveTo>
                  <a:lnTo>
                    <a:pt x="84" y="3"/>
                  </a:lnTo>
                  <a:lnTo>
                    <a:pt x="103" y="13"/>
                  </a:lnTo>
                  <a:lnTo>
                    <a:pt x="117" y="27"/>
                  </a:lnTo>
                  <a:lnTo>
                    <a:pt x="125" y="45"/>
                  </a:lnTo>
                  <a:lnTo>
                    <a:pt x="128" y="66"/>
                  </a:lnTo>
                  <a:lnTo>
                    <a:pt x="125" y="86"/>
                  </a:lnTo>
                  <a:lnTo>
                    <a:pt x="117" y="103"/>
                  </a:lnTo>
                  <a:lnTo>
                    <a:pt x="103" y="117"/>
                  </a:lnTo>
                  <a:lnTo>
                    <a:pt x="84" y="127"/>
                  </a:lnTo>
                  <a:lnTo>
                    <a:pt x="63" y="130"/>
                  </a:lnTo>
                  <a:lnTo>
                    <a:pt x="43" y="127"/>
                  </a:lnTo>
                  <a:lnTo>
                    <a:pt x="26" y="117"/>
                  </a:lnTo>
                  <a:lnTo>
                    <a:pt x="12" y="103"/>
                  </a:lnTo>
                  <a:lnTo>
                    <a:pt x="2" y="86"/>
                  </a:lnTo>
                  <a:lnTo>
                    <a:pt x="0" y="66"/>
                  </a:lnTo>
                  <a:lnTo>
                    <a:pt x="2" y="45"/>
                  </a:lnTo>
                  <a:lnTo>
                    <a:pt x="12" y="27"/>
                  </a:lnTo>
                  <a:lnTo>
                    <a:pt x="26" y="13"/>
                  </a:lnTo>
                  <a:lnTo>
                    <a:pt x="43" y="3"/>
                  </a:lnTo>
                  <a:lnTo>
                    <a:pt x="63" y="0"/>
                  </a:lnTo>
                  <a:close/>
                </a:path>
              </a:pathLst>
            </a:custGeom>
            <a:solidFill>
              <a:srgbClr val="000094"/>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1" name="Freeform 549"/>
            <p:cNvSpPr>
              <a:spLocks noEditPoints="1"/>
            </p:cNvSpPr>
            <p:nvPr/>
          </p:nvSpPr>
          <p:spPr bwMode="auto">
            <a:xfrm>
              <a:off x="1052" y="1636"/>
              <a:ext cx="80" cy="81"/>
            </a:xfrm>
            <a:custGeom>
              <a:avLst/>
              <a:gdLst>
                <a:gd name="T0" fmla="*/ 69 w 160"/>
                <a:gd name="T1" fmla="*/ 32 h 162"/>
                <a:gd name="T2" fmla="*/ 51 w 160"/>
                <a:gd name="T3" fmla="*/ 39 h 162"/>
                <a:gd name="T4" fmla="*/ 41 w 160"/>
                <a:gd name="T5" fmla="*/ 50 h 162"/>
                <a:gd name="T6" fmla="*/ 32 w 160"/>
                <a:gd name="T7" fmla="*/ 71 h 162"/>
                <a:gd name="T8" fmla="*/ 32 w 160"/>
                <a:gd name="T9" fmla="*/ 92 h 162"/>
                <a:gd name="T10" fmla="*/ 41 w 160"/>
                <a:gd name="T11" fmla="*/ 110 h 162"/>
                <a:gd name="T12" fmla="*/ 51 w 160"/>
                <a:gd name="T13" fmla="*/ 121 h 162"/>
                <a:gd name="T14" fmla="*/ 72 w 160"/>
                <a:gd name="T15" fmla="*/ 129 h 162"/>
                <a:gd name="T16" fmla="*/ 78 w 160"/>
                <a:gd name="T17" fmla="*/ 130 h 162"/>
                <a:gd name="T18" fmla="*/ 98 w 160"/>
                <a:gd name="T19" fmla="*/ 125 h 162"/>
                <a:gd name="T20" fmla="*/ 114 w 160"/>
                <a:gd name="T21" fmla="*/ 115 h 162"/>
                <a:gd name="T22" fmla="*/ 123 w 160"/>
                <a:gd name="T23" fmla="*/ 100 h 162"/>
                <a:gd name="T24" fmla="*/ 128 w 160"/>
                <a:gd name="T25" fmla="*/ 81 h 162"/>
                <a:gd name="T26" fmla="*/ 123 w 160"/>
                <a:gd name="T27" fmla="*/ 61 h 162"/>
                <a:gd name="T28" fmla="*/ 114 w 160"/>
                <a:gd name="T29" fmla="*/ 45 h 162"/>
                <a:gd name="T30" fmla="*/ 98 w 160"/>
                <a:gd name="T31" fmla="*/ 35 h 162"/>
                <a:gd name="T32" fmla="*/ 78 w 160"/>
                <a:gd name="T33" fmla="*/ 31 h 162"/>
                <a:gd name="T34" fmla="*/ 92 w 160"/>
                <a:gd name="T35" fmla="*/ 1 h 162"/>
                <a:gd name="T36" fmla="*/ 111 w 160"/>
                <a:gd name="T37" fmla="*/ 5 h 162"/>
                <a:gd name="T38" fmla="*/ 126 w 160"/>
                <a:gd name="T39" fmla="*/ 15 h 162"/>
                <a:gd name="T40" fmla="*/ 147 w 160"/>
                <a:gd name="T41" fmla="*/ 37 h 162"/>
                <a:gd name="T42" fmla="*/ 156 w 160"/>
                <a:gd name="T43" fmla="*/ 61 h 162"/>
                <a:gd name="T44" fmla="*/ 160 w 160"/>
                <a:gd name="T45" fmla="*/ 81 h 162"/>
                <a:gd name="T46" fmla="*/ 156 w 160"/>
                <a:gd name="T47" fmla="*/ 101 h 162"/>
                <a:gd name="T48" fmla="*/ 147 w 160"/>
                <a:gd name="T49" fmla="*/ 123 h 162"/>
                <a:gd name="T50" fmla="*/ 126 w 160"/>
                <a:gd name="T51" fmla="*/ 145 h 162"/>
                <a:gd name="T52" fmla="*/ 111 w 160"/>
                <a:gd name="T53" fmla="*/ 155 h 162"/>
                <a:gd name="T54" fmla="*/ 92 w 160"/>
                <a:gd name="T55" fmla="*/ 159 h 162"/>
                <a:gd name="T56" fmla="*/ 65 w 160"/>
                <a:gd name="T57" fmla="*/ 159 h 162"/>
                <a:gd name="T58" fmla="*/ 45 w 160"/>
                <a:gd name="T59" fmla="*/ 155 h 162"/>
                <a:gd name="T60" fmla="*/ 31 w 160"/>
                <a:gd name="T61" fmla="*/ 145 h 162"/>
                <a:gd name="T62" fmla="*/ 11 w 160"/>
                <a:gd name="T63" fmla="*/ 123 h 162"/>
                <a:gd name="T64" fmla="*/ 2 w 160"/>
                <a:gd name="T65" fmla="*/ 101 h 162"/>
                <a:gd name="T66" fmla="*/ 0 w 160"/>
                <a:gd name="T67" fmla="*/ 81 h 162"/>
                <a:gd name="T68" fmla="*/ 2 w 160"/>
                <a:gd name="T69" fmla="*/ 61 h 162"/>
                <a:gd name="T70" fmla="*/ 11 w 160"/>
                <a:gd name="T71" fmla="*/ 37 h 162"/>
                <a:gd name="T72" fmla="*/ 31 w 160"/>
                <a:gd name="T73" fmla="*/ 15 h 162"/>
                <a:gd name="T74" fmla="*/ 45 w 160"/>
                <a:gd name="T75" fmla="*/ 5 h 162"/>
                <a:gd name="T76" fmla="*/ 65 w 160"/>
                <a:gd name="T77" fmla="*/ 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62">
                  <a:moveTo>
                    <a:pt x="78" y="31"/>
                  </a:moveTo>
                  <a:lnTo>
                    <a:pt x="69" y="32"/>
                  </a:lnTo>
                  <a:lnTo>
                    <a:pt x="59" y="35"/>
                  </a:lnTo>
                  <a:lnTo>
                    <a:pt x="51" y="39"/>
                  </a:lnTo>
                  <a:lnTo>
                    <a:pt x="44" y="45"/>
                  </a:lnTo>
                  <a:lnTo>
                    <a:pt x="41" y="50"/>
                  </a:lnTo>
                  <a:lnTo>
                    <a:pt x="35" y="61"/>
                  </a:lnTo>
                  <a:lnTo>
                    <a:pt x="32" y="71"/>
                  </a:lnTo>
                  <a:lnTo>
                    <a:pt x="31" y="81"/>
                  </a:lnTo>
                  <a:lnTo>
                    <a:pt x="32" y="92"/>
                  </a:lnTo>
                  <a:lnTo>
                    <a:pt x="35" y="100"/>
                  </a:lnTo>
                  <a:lnTo>
                    <a:pt x="41" y="110"/>
                  </a:lnTo>
                  <a:lnTo>
                    <a:pt x="44" y="115"/>
                  </a:lnTo>
                  <a:lnTo>
                    <a:pt x="51" y="121"/>
                  </a:lnTo>
                  <a:lnTo>
                    <a:pt x="59" y="125"/>
                  </a:lnTo>
                  <a:lnTo>
                    <a:pt x="72" y="129"/>
                  </a:lnTo>
                  <a:lnTo>
                    <a:pt x="72" y="129"/>
                  </a:lnTo>
                  <a:lnTo>
                    <a:pt x="78" y="130"/>
                  </a:lnTo>
                  <a:lnTo>
                    <a:pt x="85" y="129"/>
                  </a:lnTo>
                  <a:lnTo>
                    <a:pt x="98" y="125"/>
                  </a:lnTo>
                  <a:lnTo>
                    <a:pt x="108" y="120"/>
                  </a:lnTo>
                  <a:lnTo>
                    <a:pt x="114" y="115"/>
                  </a:lnTo>
                  <a:lnTo>
                    <a:pt x="118" y="110"/>
                  </a:lnTo>
                  <a:lnTo>
                    <a:pt x="123" y="100"/>
                  </a:lnTo>
                  <a:lnTo>
                    <a:pt x="127" y="89"/>
                  </a:lnTo>
                  <a:lnTo>
                    <a:pt x="128" y="81"/>
                  </a:lnTo>
                  <a:lnTo>
                    <a:pt x="127" y="74"/>
                  </a:lnTo>
                  <a:lnTo>
                    <a:pt x="123" y="61"/>
                  </a:lnTo>
                  <a:lnTo>
                    <a:pt x="118" y="50"/>
                  </a:lnTo>
                  <a:lnTo>
                    <a:pt x="114" y="45"/>
                  </a:lnTo>
                  <a:lnTo>
                    <a:pt x="108" y="40"/>
                  </a:lnTo>
                  <a:lnTo>
                    <a:pt x="98" y="35"/>
                  </a:lnTo>
                  <a:lnTo>
                    <a:pt x="88" y="32"/>
                  </a:lnTo>
                  <a:lnTo>
                    <a:pt x="78" y="31"/>
                  </a:lnTo>
                  <a:close/>
                  <a:moveTo>
                    <a:pt x="78" y="0"/>
                  </a:moveTo>
                  <a:lnTo>
                    <a:pt x="92" y="1"/>
                  </a:lnTo>
                  <a:lnTo>
                    <a:pt x="98" y="2"/>
                  </a:lnTo>
                  <a:lnTo>
                    <a:pt x="111" y="5"/>
                  </a:lnTo>
                  <a:lnTo>
                    <a:pt x="121" y="11"/>
                  </a:lnTo>
                  <a:lnTo>
                    <a:pt x="126" y="15"/>
                  </a:lnTo>
                  <a:lnTo>
                    <a:pt x="136" y="23"/>
                  </a:lnTo>
                  <a:lnTo>
                    <a:pt x="147" y="37"/>
                  </a:lnTo>
                  <a:lnTo>
                    <a:pt x="153" y="49"/>
                  </a:lnTo>
                  <a:lnTo>
                    <a:pt x="156" y="61"/>
                  </a:lnTo>
                  <a:lnTo>
                    <a:pt x="157" y="67"/>
                  </a:lnTo>
                  <a:lnTo>
                    <a:pt x="160" y="81"/>
                  </a:lnTo>
                  <a:lnTo>
                    <a:pt x="157" y="94"/>
                  </a:lnTo>
                  <a:lnTo>
                    <a:pt x="156" y="101"/>
                  </a:lnTo>
                  <a:lnTo>
                    <a:pt x="153" y="113"/>
                  </a:lnTo>
                  <a:lnTo>
                    <a:pt x="147" y="123"/>
                  </a:lnTo>
                  <a:lnTo>
                    <a:pt x="136" y="137"/>
                  </a:lnTo>
                  <a:lnTo>
                    <a:pt x="126" y="145"/>
                  </a:lnTo>
                  <a:lnTo>
                    <a:pt x="121" y="149"/>
                  </a:lnTo>
                  <a:lnTo>
                    <a:pt x="111" y="155"/>
                  </a:lnTo>
                  <a:lnTo>
                    <a:pt x="98" y="158"/>
                  </a:lnTo>
                  <a:lnTo>
                    <a:pt x="92" y="159"/>
                  </a:lnTo>
                  <a:lnTo>
                    <a:pt x="78" y="162"/>
                  </a:lnTo>
                  <a:lnTo>
                    <a:pt x="65" y="159"/>
                  </a:lnTo>
                  <a:lnTo>
                    <a:pt x="59" y="158"/>
                  </a:lnTo>
                  <a:lnTo>
                    <a:pt x="45" y="155"/>
                  </a:lnTo>
                  <a:lnTo>
                    <a:pt x="36" y="149"/>
                  </a:lnTo>
                  <a:lnTo>
                    <a:pt x="31" y="145"/>
                  </a:lnTo>
                  <a:lnTo>
                    <a:pt x="22" y="137"/>
                  </a:lnTo>
                  <a:lnTo>
                    <a:pt x="11" y="123"/>
                  </a:lnTo>
                  <a:lnTo>
                    <a:pt x="6" y="113"/>
                  </a:lnTo>
                  <a:lnTo>
                    <a:pt x="2" y="101"/>
                  </a:lnTo>
                  <a:lnTo>
                    <a:pt x="1" y="94"/>
                  </a:lnTo>
                  <a:lnTo>
                    <a:pt x="0" y="81"/>
                  </a:lnTo>
                  <a:lnTo>
                    <a:pt x="1" y="67"/>
                  </a:lnTo>
                  <a:lnTo>
                    <a:pt x="2" y="61"/>
                  </a:lnTo>
                  <a:lnTo>
                    <a:pt x="6" y="49"/>
                  </a:lnTo>
                  <a:lnTo>
                    <a:pt x="11" y="37"/>
                  </a:lnTo>
                  <a:lnTo>
                    <a:pt x="22" y="23"/>
                  </a:lnTo>
                  <a:lnTo>
                    <a:pt x="31" y="15"/>
                  </a:lnTo>
                  <a:lnTo>
                    <a:pt x="36" y="11"/>
                  </a:lnTo>
                  <a:lnTo>
                    <a:pt x="45" y="5"/>
                  </a:lnTo>
                  <a:lnTo>
                    <a:pt x="59" y="2"/>
                  </a:lnTo>
                  <a:lnTo>
                    <a:pt x="65" y="1"/>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2" name="Freeform 550"/>
            <p:cNvSpPr>
              <a:spLocks/>
            </p:cNvSpPr>
            <p:nvPr/>
          </p:nvSpPr>
          <p:spPr bwMode="auto">
            <a:xfrm>
              <a:off x="1060" y="2633"/>
              <a:ext cx="64" cy="66"/>
            </a:xfrm>
            <a:custGeom>
              <a:avLst/>
              <a:gdLst>
                <a:gd name="T0" fmla="*/ 63 w 128"/>
                <a:gd name="T1" fmla="*/ 0 h 132"/>
                <a:gd name="T2" fmla="*/ 84 w 128"/>
                <a:gd name="T3" fmla="*/ 4 h 132"/>
                <a:gd name="T4" fmla="*/ 103 w 128"/>
                <a:gd name="T5" fmla="*/ 13 h 132"/>
                <a:gd name="T6" fmla="*/ 117 w 128"/>
                <a:gd name="T7" fmla="*/ 27 h 132"/>
                <a:gd name="T8" fmla="*/ 125 w 128"/>
                <a:gd name="T9" fmla="*/ 46 h 132"/>
                <a:gd name="T10" fmla="*/ 128 w 128"/>
                <a:gd name="T11" fmla="*/ 65 h 132"/>
                <a:gd name="T12" fmla="*/ 125 w 128"/>
                <a:gd name="T13" fmla="*/ 86 h 132"/>
                <a:gd name="T14" fmla="*/ 117 w 128"/>
                <a:gd name="T15" fmla="*/ 104 h 132"/>
                <a:gd name="T16" fmla="*/ 103 w 128"/>
                <a:gd name="T17" fmla="*/ 119 h 132"/>
                <a:gd name="T18" fmla="*/ 84 w 128"/>
                <a:gd name="T19" fmla="*/ 128 h 132"/>
                <a:gd name="T20" fmla="*/ 63 w 128"/>
                <a:gd name="T21" fmla="*/ 132 h 132"/>
                <a:gd name="T22" fmla="*/ 43 w 128"/>
                <a:gd name="T23" fmla="*/ 128 h 132"/>
                <a:gd name="T24" fmla="*/ 26 w 128"/>
                <a:gd name="T25" fmla="*/ 119 h 132"/>
                <a:gd name="T26" fmla="*/ 12 w 128"/>
                <a:gd name="T27" fmla="*/ 104 h 132"/>
                <a:gd name="T28" fmla="*/ 2 w 128"/>
                <a:gd name="T29" fmla="*/ 86 h 132"/>
                <a:gd name="T30" fmla="*/ 0 w 128"/>
                <a:gd name="T31" fmla="*/ 65 h 132"/>
                <a:gd name="T32" fmla="*/ 2 w 128"/>
                <a:gd name="T33" fmla="*/ 46 h 132"/>
                <a:gd name="T34" fmla="*/ 12 w 128"/>
                <a:gd name="T35" fmla="*/ 27 h 132"/>
                <a:gd name="T36" fmla="*/ 26 w 128"/>
                <a:gd name="T37" fmla="*/ 13 h 132"/>
                <a:gd name="T38" fmla="*/ 43 w 128"/>
                <a:gd name="T39" fmla="*/ 4 h 132"/>
                <a:gd name="T40" fmla="*/ 63 w 128"/>
                <a:gd name="T4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32">
                  <a:moveTo>
                    <a:pt x="63" y="0"/>
                  </a:moveTo>
                  <a:lnTo>
                    <a:pt x="84" y="4"/>
                  </a:lnTo>
                  <a:lnTo>
                    <a:pt x="103" y="13"/>
                  </a:lnTo>
                  <a:lnTo>
                    <a:pt x="117" y="27"/>
                  </a:lnTo>
                  <a:lnTo>
                    <a:pt x="125" y="46"/>
                  </a:lnTo>
                  <a:lnTo>
                    <a:pt x="128" y="65"/>
                  </a:lnTo>
                  <a:lnTo>
                    <a:pt x="125" y="86"/>
                  </a:lnTo>
                  <a:lnTo>
                    <a:pt x="117" y="104"/>
                  </a:lnTo>
                  <a:lnTo>
                    <a:pt x="103" y="119"/>
                  </a:lnTo>
                  <a:lnTo>
                    <a:pt x="84" y="128"/>
                  </a:lnTo>
                  <a:lnTo>
                    <a:pt x="63" y="132"/>
                  </a:lnTo>
                  <a:lnTo>
                    <a:pt x="43" y="128"/>
                  </a:lnTo>
                  <a:lnTo>
                    <a:pt x="26" y="119"/>
                  </a:lnTo>
                  <a:lnTo>
                    <a:pt x="12" y="104"/>
                  </a:lnTo>
                  <a:lnTo>
                    <a:pt x="2" y="86"/>
                  </a:lnTo>
                  <a:lnTo>
                    <a:pt x="0" y="65"/>
                  </a:lnTo>
                  <a:lnTo>
                    <a:pt x="2" y="46"/>
                  </a:lnTo>
                  <a:lnTo>
                    <a:pt x="12" y="27"/>
                  </a:lnTo>
                  <a:lnTo>
                    <a:pt x="26" y="13"/>
                  </a:lnTo>
                  <a:lnTo>
                    <a:pt x="43" y="4"/>
                  </a:lnTo>
                  <a:lnTo>
                    <a:pt x="63" y="0"/>
                  </a:lnTo>
                  <a:close/>
                </a:path>
              </a:pathLst>
            </a:custGeom>
            <a:solidFill>
              <a:srgbClr val="000094"/>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3" name="Freeform 551"/>
            <p:cNvSpPr>
              <a:spLocks noEditPoints="1"/>
            </p:cNvSpPr>
            <p:nvPr/>
          </p:nvSpPr>
          <p:spPr bwMode="auto">
            <a:xfrm>
              <a:off x="1052" y="2625"/>
              <a:ext cx="80" cy="82"/>
            </a:xfrm>
            <a:custGeom>
              <a:avLst/>
              <a:gdLst>
                <a:gd name="T0" fmla="*/ 69 w 160"/>
                <a:gd name="T1" fmla="*/ 33 h 163"/>
                <a:gd name="T2" fmla="*/ 51 w 160"/>
                <a:gd name="T3" fmla="*/ 40 h 163"/>
                <a:gd name="T4" fmla="*/ 41 w 160"/>
                <a:gd name="T5" fmla="*/ 51 h 163"/>
                <a:gd name="T6" fmla="*/ 35 w 160"/>
                <a:gd name="T7" fmla="*/ 62 h 163"/>
                <a:gd name="T8" fmla="*/ 31 w 160"/>
                <a:gd name="T9" fmla="*/ 80 h 163"/>
                <a:gd name="T10" fmla="*/ 35 w 160"/>
                <a:gd name="T11" fmla="*/ 100 h 163"/>
                <a:gd name="T12" fmla="*/ 41 w 160"/>
                <a:gd name="T13" fmla="*/ 111 h 163"/>
                <a:gd name="T14" fmla="*/ 51 w 160"/>
                <a:gd name="T15" fmla="*/ 122 h 163"/>
                <a:gd name="T16" fmla="*/ 72 w 160"/>
                <a:gd name="T17" fmla="*/ 130 h 163"/>
                <a:gd name="T18" fmla="*/ 78 w 160"/>
                <a:gd name="T19" fmla="*/ 132 h 163"/>
                <a:gd name="T20" fmla="*/ 98 w 160"/>
                <a:gd name="T21" fmla="*/ 127 h 163"/>
                <a:gd name="T22" fmla="*/ 114 w 160"/>
                <a:gd name="T23" fmla="*/ 117 h 163"/>
                <a:gd name="T24" fmla="*/ 118 w 160"/>
                <a:gd name="T25" fmla="*/ 111 h 163"/>
                <a:gd name="T26" fmla="*/ 127 w 160"/>
                <a:gd name="T27" fmla="*/ 89 h 163"/>
                <a:gd name="T28" fmla="*/ 127 w 160"/>
                <a:gd name="T29" fmla="*/ 75 h 163"/>
                <a:gd name="T30" fmla="*/ 123 w 160"/>
                <a:gd name="T31" fmla="*/ 62 h 163"/>
                <a:gd name="T32" fmla="*/ 118 w 160"/>
                <a:gd name="T33" fmla="*/ 51 h 163"/>
                <a:gd name="T34" fmla="*/ 107 w 160"/>
                <a:gd name="T35" fmla="*/ 41 h 163"/>
                <a:gd name="T36" fmla="*/ 88 w 160"/>
                <a:gd name="T37" fmla="*/ 33 h 163"/>
                <a:gd name="T38" fmla="*/ 78 w 160"/>
                <a:gd name="T39" fmla="*/ 0 h 163"/>
                <a:gd name="T40" fmla="*/ 98 w 160"/>
                <a:gd name="T41" fmla="*/ 2 h 163"/>
                <a:gd name="T42" fmla="*/ 121 w 160"/>
                <a:gd name="T43" fmla="*/ 12 h 163"/>
                <a:gd name="T44" fmla="*/ 136 w 160"/>
                <a:gd name="T45" fmla="*/ 23 h 163"/>
                <a:gd name="T46" fmla="*/ 147 w 160"/>
                <a:gd name="T47" fmla="*/ 38 h 163"/>
                <a:gd name="T48" fmla="*/ 156 w 160"/>
                <a:gd name="T49" fmla="*/ 62 h 163"/>
                <a:gd name="T50" fmla="*/ 160 w 160"/>
                <a:gd name="T51" fmla="*/ 80 h 163"/>
                <a:gd name="T52" fmla="*/ 156 w 160"/>
                <a:gd name="T53" fmla="*/ 100 h 163"/>
                <a:gd name="T54" fmla="*/ 147 w 160"/>
                <a:gd name="T55" fmla="*/ 123 h 163"/>
                <a:gd name="T56" fmla="*/ 136 w 160"/>
                <a:gd name="T57" fmla="*/ 139 h 163"/>
                <a:gd name="T58" fmla="*/ 121 w 160"/>
                <a:gd name="T59" fmla="*/ 150 h 163"/>
                <a:gd name="T60" fmla="*/ 98 w 160"/>
                <a:gd name="T61" fmla="*/ 160 h 163"/>
                <a:gd name="T62" fmla="*/ 78 w 160"/>
                <a:gd name="T63" fmla="*/ 163 h 163"/>
                <a:gd name="T64" fmla="*/ 59 w 160"/>
                <a:gd name="T65" fmla="*/ 160 h 163"/>
                <a:gd name="T66" fmla="*/ 36 w 160"/>
                <a:gd name="T67" fmla="*/ 150 h 163"/>
                <a:gd name="T68" fmla="*/ 22 w 160"/>
                <a:gd name="T69" fmla="*/ 139 h 163"/>
                <a:gd name="T70" fmla="*/ 11 w 160"/>
                <a:gd name="T71" fmla="*/ 123 h 163"/>
                <a:gd name="T72" fmla="*/ 2 w 160"/>
                <a:gd name="T73" fmla="*/ 100 h 163"/>
                <a:gd name="T74" fmla="*/ 0 w 160"/>
                <a:gd name="T75" fmla="*/ 80 h 163"/>
                <a:gd name="T76" fmla="*/ 2 w 160"/>
                <a:gd name="T77" fmla="*/ 62 h 163"/>
                <a:gd name="T78" fmla="*/ 11 w 160"/>
                <a:gd name="T79" fmla="*/ 38 h 163"/>
                <a:gd name="T80" fmla="*/ 22 w 160"/>
                <a:gd name="T81" fmla="*/ 23 h 163"/>
                <a:gd name="T82" fmla="*/ 36 w 160"/>
                <a:gd name="T83" fmla="*/ 12 h 163"/>
                <a:gd name="T84" fmla="*/ 59 w 160"/>
                <a:gd name="T85" fmla="*/ 2 h 163"/>
                <a:gd name="T86" fmla="*/ 78 w 160"/>
                <a:gd name="T8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63">
                  <a:moveTo>
                    <a:pt x="78" y="31"/>
                  </a:moveTo>
                  <a:lnTo>
                    <a:pt x="69" y="33"/>
                  </a:lnTo>
                  <a:lnTo>
                    <a:pt x="59" y="35"/>
                  </a:lnTo>
                  <a:lnTo>
                    <a:pt x="51" y="40"/>
                  </a:lnTo>
                  <a:lnTo>
                    <a:pt x="44" y="45"/>
                  </a:lnTo>
                  <a:lnTo>
                    <a:pt x="41" y="51"/>
                  </a:lnTo>
                  <a:lnTo>
                    <a:pt x="41" y="51"/>
                  </a:lnTo>
                  <a:lnTo>
                    <a:pt x="35" y="62"/>
                  </a:lnTo>
                  <a:lnTo>
                    <a:pt x="32" y="72"/>
                  </a:lnTo>
                  <a:lnTo>
                    <a:pt x="31" y="80"/>
                  </a:lnTo>
                  <a:lnTo>
                    <a:pt x="32" y="91"/>
                  </a:lnTo>
                  <a:lnTo>
                    <a:pt x="35" y="100"/>
                  </a:lnTo>
                  <a:lnTo>
                    <a:pt x="41" y="111"/>
                  </a:lnTo>
                  <a:lnTo>
                    <a:pt x="41" y="111"/>
                  </a:lnTo>
                  <a:lnTo>
                    <a:pt x="44" y="117"/>
                  </a:lnTo>
                  <a:lnTo>
                    <a:pt x="51" y="122"/>
                  </a:lnTo>
                  <a:lnTo>
                    <a:pt x="59" y="127"/>
                  </a:lnTo>
                  <a:lnTo>
                    <a:pt x="72" y="130"/>
                  </a:lnTo>
                  <a:lnTo>
                    <a:pt x="72" y="130"/>
                  </a:lnTo>
                  <a:lnTo>
                    <a:pt x="78" y="132"/>
                  </a:lnTo>
                  <a:lnTo>
                    <a:pt x="85" y="130"/>
                  </a:lnTo>
                  <a:lnTo>
                    <a:pt x="98" y="127"/>
                  </a:lnTo>
                  <a:lnTo>
                    <a:pt x="107" y="121"/>
                  </a:lnTo>
                  <a:lnTo>
                    <a:pt x="114" y="117"/>
                  </a:lnTo>
                  <a:lnTo>
                    <a:pt x="118" y="111"/>
                  </a:lnTo>
                  <a:lnTo>
                    <a:pt x="118" y="111"/>
                  </a:lnTo>
                  <a:lnTo>
                    <a:pt x="123" y="100"/>
                  </a:lnTo>
                  <a:lnTo>
                    <a:pt x="127" y="89"/>
                  </a:lnTo>
                  <a:lnTo>
                    <a:pt x="128" y="80"/>
                  </a:lnTo>
                  <a:lnTo>
                    <a:pt x="127" y="75"/>
                  </a:lnTo>
                  <a:lnTo>
                    <a:pt x="127" y="75"/>
                  </a:lnTo>
                  <a:lnTo>
                    <a:pt x="123" y="62"/>
                  </a:lnTo>
                  <a:lnTo>
                    <a:pt x="118" y="51"/>
                  </a:lnTo>
                  <a:lnTo>
                    <a:pt x="118" y="51"/>
                  </a:lnTo>
                  <a:lnTo>
                    <a:pt x="114" y="45"/>
                  </a:lnTo>
                  <a:lnTo>
                    <a:pt x="107" y="41"/>
                  </a:lnTo>
                  <a:lnTo>
                    <a:pt x="98" y="35"/>
                  </a:lnTo>
                  <a:lnTo>
                    <a:pt x="88" y="33"/>
                  </a:lnTo>
                  <a:lnTo>
                    <a:pt x="78" y="31"/>
                  </a:lnTo>
                  <a:close/>
                  <a:moveTo>
                    <a:pt x="78" y="0"/>
                  </a:moveTo>
                  <a:lnTo>
                    <a:pt x="92" y="1"/>
                  </a:lnTo>
                  <a:lnTo>
                    <a:pt x="98" y="2"/>
                  </a:lnTo>
                  <a:lnTo>
                    <a:pt x="111" y="6"/>
                  </a:lnTo>
                  <a:lnTo>
                    <a:pt x="121" y="12"/>
                  </a:lnTo>
                  <a:lnTo>
                    <a:pt x="126" y="15"/>
                  </a:lnTo>
                  <a:lnTo>
                    <a:pt x="136" y="23"/>
                  </a:lnTo>
                  <a:lnTo>
                    <a:pt x="143" y="34"/>
                  </a:lnTo>
                  <a:lnTo>
                    <a:pt x="147" y="38"/>
                  </a:lnTo>
                  <a:lnTo>
                    <a:pt x="153" y="49"/>
                  </a:lnTo>
                  <a:lnTo>
                    <a:pt x="156" y="62"/>
                  </a:lnTo>
                  <a:lnTo>
                    <a:pt x="157" y="68"/>
                  </a:lnTo>
                  <a:lnTo>
                    <a:pt x="160" y="80"/>
                  </a:lnTo>
                  <a:lnTo>
                    <a:pt x="157" y="93"/>
                  </a:lnTo>
                  <a:lnTo>
                    <a:pt x="156" y="100"/>
                  </a:lnTo>
                  <a:lnTo>
                    <a:pt x="153" y="113"/>
                  </a:lnTo>
                  <a:lnTo>
                    <a:pt x="147" y="123"/>
                  </a:lnTo>
                  <a:lnTo>
                    <a:pt x="143" y="128"/>
                  </a:lnTo>
                  <a:lnTo>
                    <a:pt x="136" y="139"/>
                  </a:lnTo>
                  <a:lnTo>
                    <a:pt x="126" y="147"/>
                  </a:lnTo>
                  <a:lnTo>
                    <a:pt x="121" y="150"/>
                  </a:lnTo>
                  <a:lnTo>
                    <a:pt x="111" y="156"/>
                  </a:lnTo>
                  <a:lnTo>
                    <a:pt x="98" y="160"/>
                  </a:lnTo>
                  <a:lnTo>
                    <a:pt x="92" y="161"/>
                  </a:lnTo>
                  <a:lnTo>
                    <a:pt x="78" y="163"/>
                  </a:lnTo>
                  <a:lnTo>
                    <a:pt x="65" y="161"/>
                  </a:lnTo>
                  <a:lnTo>
                    <a:pt x="59" y="160"/>
                  </a:lnTo>
                  <a:lnTo>
                    <a:pt x="45" y="156"/>
                  </a:lnTo>
                  <a:lnTo>
                    <a:pt x="36" y="150"/>
                  </a:lnTo>
                  <a:lnTo>
                    <a:pt x="31" y="147"/>
                  </a:lnTo>
                  <a:lnTo>
                    <a:pt x="22" y="139"/>
                  </a:lnTo>
                  <a:lnTo>
                    <a:pt x="15" y="128"/>
                  </a:lnTo>
                  <a:lnTo>
                    <a:pt x="11" y="123"/>
                  </a:lnTo>
                  <a:lnTo>
                    <a:pt x="6" y="113"/>
                  </a:lnTo>
                  <a:lnTo>
                    <a:pt x="2" y="100"/>
                  </a:lnTo>
                  <a:lnTo>
                    <a:pt x="1" y="93"/>
                  </a:lnTo>
                  <a:lnTo>
                    <a:pt x="0" y="80"/>
                  </a:lnTo>
                  <a:lnTo>
                    <a:pt x="1" y="68"/>
                  </a:lnTo>
                  <a:lnTo>
                    <a:pt x="2" y="62"/>
                  </a:lnTo>
                  <a:lnTo>
                    <a:pt x="6" y="49"/>
                  </a:lnTo>
                  <a:lnTo>
                    <a:pt x="11" y="38"/>
                  </a:lnTo>
                  <a:lnTo>
                    <a:pt x="15" y="34"/>
                  </a:lnTo>
                  <a:lnTo>
                    <a:pt x="22" y="23"/>
                  </a:lnTo>
                  <a:lnTo>
                    <a:pt x="31" y="15"/>
                  </a:lnTo>
                  <a:lnTo>
                    <a:pt x="36" y="12"/>
                  </a:lnTo>
                  <a:lnTo>
                    <a:pt x="45" y="6"/>
                  </a:lnTo>
                  <a:lnTo>
                    <a:pt x="59" y="2"/>
                  </a:lnTo>
                  <a:lnTo>
                    <a:pt x="65" y="1"/>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84" name="Title 2"/>
          <p:cNvSpPr txBox="1">
            <a:spLocks/>
          </p:cNvSpPr>
          <p:nvPr/>
        </p:nvSpPr>
        <p:spPr>
          <a:xfrm>
            <a:off x="261939" y="292082"/>
            <a:ext cx="11375536" cy="932563"/>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02" normalizeH="0" baseline="0" noProof="0" dirty="0" smtClean="0">
                <a:ln w="3175">
                  <a:noFill/>
                </a:ln>
                <a:solidFill>
                  <a:schemeClr val="tx1"/>
                </a:solidFill>
                <a:effectLst/>
                <a:uLnTx/>
                <a:uFillTx/>
                <a:latin typeface="Segoe UI Light"/>
                <a:ea typeface="+mn-ea"/>
                <a:cs typeface="Arial" charset="0"/>
              </a:rPr>
              <a:t>Storage</a:t>
            </a:r>
            <a:endParaRPr kumimoji="0" lang="en-US" sz="4400" b="0" i="0" u="none" strike="noStrike" kern="1200" cap="none" spc="-102" normalizeH="0" baseline="0" noProof="0" dirty="0">
              <a:ln w="3175">
                <a:noFill/>
              </a:ln>
              <a:solidFill>
                <a:schemeClr val="tx1"/>
              </a:solidFill>
              <a:effectLst/>
              <a:uLnTx/>
              <a:uFillTx/>
              <a:latin typeface="Segoe UI Light"/>
              <a:ea typeface="+mn-ea"/>
              <a:cs typeface="Arial" charset="0"/>
            </a:endParaRPr>
          </a:p>
        </p:txBody>
      </p:sp>
      <p:sp>
        <p:nvSpPr>
          <p:cNvPr id="586" name="Freeform 28"/>
          <p:cNvSpPr>
            <a:spLocks noChangeAspect="1" noEditPoints="1"/>
          </p:cNvSpPr>
          <p:nvPr/>
        </p:nvSpPr>
        <p:spPr bwMode="gray">
          <a:xfrm>
            <a:off x="3599544" y="5170172"/>
            <a:ext cx="569246" cy="480195"/>
          </a:xfrm>
          <a:custGeom>
            <a:avLst/>
            <a:gdLst>
              <a:gd name="T0" fmla="*/ 1302 w 1483"/>
              <a:gd name="T1" fmla="*/ 290 h 1251"/>
              <a:gd name="T2" fmla="*/ 1011 w 1483"/>
              <a:gd name="T3" fmla="*/ 177 h 1251"/>
              <a:gd name="T4" fmla="*/ 581 w 1483"/>
              <a:gd name="T5" fmla="*/ 0 h 1251"/>
              <a:gd name="T6" fmla="*/ 0 w 1483"/>
              <a:gd name="T7" fmla="*/ 243 h 1251"/>
              <a:gd name="T8" fmla="*/ 942 w 1483"/>
              <a:gd name="T9" fmla="*/ 1029 h 1251"/>
              <a:gd name="T10" fmla="*/ 1252 w 1483"/>
              <a:gd name="T11" fmla="*/ 892 h 1251"/>
              <a:gd name="T12" fmla="*/ 1483 w 1483"/>
              <a:gd name="T13" fmla="*/ 781 h 1251"/>
              <a:gd name="T14" fmla="*/ 600 w 1483"/>
              <a:gd name="T15" fmla="*/ 42 h 1251"/>
              <a:gd name="T16" fmla="*/ 600 w 1483"/>
              <a:gd name="T17" fmla="*/ 80 h 1251"/>
              <a:gd name="T18" fmla="*/ 942 w 1483"/>
              <a:gd name="T19" fmla="*/ 312 h 1251"/>
              <a:gd name="T20" fmla="*/ 583 w 1483"/>
              <a:gd name="T21" fmla="*/ 160 h 1251"/>
              <a:gd name="T22" fmla="*/ 942 w 1483"/>
              <a:gd name="T23" fmla="*/ 467 h 1251"/>
              <a:gd name="T24" fmla="*/ 583 w 1483"/>
              <a:gd name="T25" fmla="*/ 472 h 1251"/>
              <a:gd name="T26" fmla="*/ 583 w 1483"/>
              <a:gd name="T27" fmla="*/ 548 h 1251"/>
              <a:gd name="T28" fmla="*/ 942 w 1483"/>
              <a:gd name="T29" fmla="*/ 626 h 1251"/>
              <a:gd name="T30" fmla="*/ 583 w 1483"/>
              <a:gd name="T31" fmla="*/ 633 h 1251"/>
              <a:gd name="T32" fmla="*/ 942 w 1483"/>
              <a:gd name="T33" fmla="*/ 781 h 1251"/>
              <a:gd name="T34" fmla="*/ 583 w 1483"/>
              <a:gd name="T35" fmla="*/ 944 h 1251"/>
              <a:gd name="T36" fmla="*/ 583 w 1483"/>
              <a:gd name="T37" fmla="*/ 1022 h 1251"/>
              <a:gd name="T38" fmla="*/ 583 w 1483"/>
              <a:gd name="T39" fmla="*/ 1105 h 1251"/>
              <a:gd name="T40" fmla="*/ 583 w 1483"/>
              <a:gd name="T41" fmla="*/ 1178 h 1251"/>
              <a:gd name="T42" fmla="*/ 1252 w 1483"/>
              <a:gd name="T43" fmla="*/ 349 h 1251"/>
              <a:gd name="T44" fmla="*/ 1011 w 1483"/>
              <a:gd name="T45" fmla="*/ 288 h 1251"/>
              <a:gd name="T46" fmla="*/ 1011 w 1483"/>
              <a:gd name="T47" fmla="*/ 340 h 1251"/>
              <a:gd name="T48" fmla="*/ 1252 w 1483"/>
              <a:gd name="T49" fmla="*/ 465 h 1251"/>
              <a:gd name="T50" fmla="*/ 1011 w 1483"/>
              <a:gd name="T51" fmla="*/ 397 h 1251"/>
              <a:gd name="T52" fmla="*/ 1252 w 1483"/>
              <a:gd name="T53" fmla="*/ 571 h 1251"/>
              <a:gd name="T54" fmla="*/ 1011 w 1483"/>
              <a:gd name="T55" fmla="*/ 614 h 1251"/>
              <a:gd name="T56" fmla="*/ 1011 w 1483"/>
              <a:gd name="T57" fmla="*/ 663 h 1251"/>
              <a:gd name="T58" fmla="*/ 1252 w 1483"/>
              <a:gd name="T59" fmla="*/ 685 h 1251"/>
              <a:gd name="T60" fmla="*/ 1011 w 1483"/>
              <a:gd name="T61" fmla="*/ 722 h 1251"/>
              <a:gd name="T62" fmla="*/ 1252 w 1483"/>
              <a:gd name="T63" fmla="*/ 791 h 1251"/>
              <a:gd name="T64" fmla="*/ 1011 w 1483"/>
              <a:gd name="T65" fmla="*/ 989 h 1251"/>
              <a:gd name="T66" fmla="*/ 1252 w 1483"/>
              <a:gd name="T67" fmla="*/ 864 h 1251"/>
              <a:gd name="T68" fmla="*/ 1476 w 1483"/>
              <a:gd name="T69" fmla="*/ 401 h 1251"/>
              <a:gd name="T70" fmla="*/ 1311 w 1483"/>
              <a:gd name="T71" fmla="*/ 309 h 1251"/>
              <a:gd name="T72" fmla="*/ 1302 w 1483"/>
              <a:gd name="T73" fmla="*/ 824 h 1251"/>
              <a:gd name="T74" fmla="*/ 1481 w 1483"/>
              <a:gd name="T75" fmla="*/ 715 h 1251"/>
              <a:gd name="T76" fmla="*/ 1481 w 1483"/>
              <a:gd name="T77" fmla="*/ 692 h 1251"/>
              <a:gd name="T78" fmla="*/ 1302 w 1483"/>
              <a:gd name="T79" fmla="*/ 706 h 1251"/>
              <a:gd name="T80" fmla="*/ 1481 w 1483"/>
              <a:gd name="T81" fmla="*/ 666 h 1251"/>
              <a:gd name="T82" fmla="*/ 1302 w 1483"/>
              <a:gd name="T83" fmla="*/ 595 h 1251"/>
              <a:gd name="T84" fmla="*/ 1481 w 1483"/>
              <a:gd name="T85" fmla="*/ 567 h 1251"/>
              <a:gd name="T86" fmla="*/ 1481 w 1483"/>
              <a:gd name="T87" fmla="*/ 543 h 1251"/>
              <a:gd name="T88" fmla="*/ 1302 w 1483"/>
              <a:gd name="T89" fmla="*/ 479 h 1251"/>
              <a:gd name="T90" fmla="*/ 1481 w 1483"/>
              <a:gd name="T91" fmla="*/ 517 h 1251"/>
              <a:gd name="T92" fmla="*/ 1302 w 1483"/>
              <a:gd name="T93" fmla="*/ 368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3" h="1251">
                <a:moveTo>
                  <a:pt x="1481" y="425"/>
                </a:moveTo>
                <a:lnTo>
                  <a:pt x="1481" y="394"/>
                </a:lnTo>
                <a:lnTo>
                  <a:pt x="1302" y="290"/>
                </a:lnTo>
                <a:lnTo>
                  <a:pt x="1252" y="304"/>
                </a:lnTo>
                <a:lnTo>
                  <a:pt x="1252" y="316"/>
                </a:lnTo>
                <a:lnTo>
                  <a:pt x="1011" y="177"/>
                </a:lnTo>
                <a:lnTo>
                  <a:pt x="942" y="200"/>
                </a:lnTo>
                <a:lnTo>
                  <a:pt x="942" y="208"/>
                </a:lnTo>
                <a:lnTo>
                  <a:pt x="581" y="0"/>
                </a:lnTo>
                <a:lnTo>
                  <a:pt x="26" y="177"/>
                </a:lnTo>
                <a:lnTo>
                  <a:pt x="26" y="236"/>
                </a:lnTo>
                <a:lnTo>
                  <a:pt x="0" y="243"/>
                </a:lnTo>
                <a:lnTo>
                  <a:pt x="0" y="1067"/>
                </a:lnTo>
                <a:lnTo>
                  <a:pt x="560" y="1251"/>
                </a:lnTo>
                <a:lnTo>
                  <a:pt x="942" y="1029"/>
                </a:lnTo>
                <a:lnTo>
                  <a:pt x="942" y="1041"/>
                </a:lnTo>
                <a:lnTo>
                  <a:pt x="994" y="1041"/>
                </a:lnTo>
                <a:lnTo>
                  <a:pt x="1252" y="892"/>
                </a:lnTo>
                <a:lnTo>
                  <a:pt x="1252" y="895"/>
                </a:lnTo>
                <a:lnTo>
                  <a:pt x="1290" y="895"/>
                </a:lnTo>
                <a:lnTo>
                  <a:pt x="1483" y="781"/>
                </a:lnTo>
                <a:lnTo>
                  <a:pt x="1483" y="427"/>
                </a:lnTo>
                <a:lnTo>
                  <a:pt x="1481" y="425"/>
                </a:lnTo>
                <a:close/>
                <a:moveTo>
                  <a:pt x="600" y="42"/>
                </a:moveTo>
                <a:lnTo>
                  <a:pt x="942" y="229"/>
                </a:lnTo>
                <a:lnTo>
                  <a:pt x="942" y="255"/>
                </a:lnTo>
                <a:lnTo>
                  <a:pt x="600" y="80"/>
                </a:lnTo>
                <a:lnTo>
                  <a:pt x="600" y="42"/>
                </a:lnTo>
                <a:close/>
                <a:moveTo>
                  <a:pt x="583" y="160"/>
                </a:moveTo>
                <a:lnTo>
                  <a:pt x="942" y="312"/>
                </a:lnTo>
                <a:lnTo>
                  <a:pt x="942" y="363"/>
                </a:lnTo>
                <a:lnTo>
                  <a:pt x="583" y="234"/>
                </a:lnTo>
                <a:lnTo>
                  <a:pt x="583" y="160"/>
                </a:lnTo>
                <a:close/>
                <a:moveTo>
                  <a:pt x="583" y="316"/>
                </a:moveTo>
                <a:lnTo>
                  <a:pt x="942" y="418"/>
                </a:lnTo>
                <a:lnTo>
                  <a:pt x="942" y="467"/>
                </a:lnTo>
                <a:lnTo>
                  <a:pt x="583" y="394"/>
                </a:lnTo>
                <a:lnTo>
                  <a:pt x="583" y="316"/>
                </a:lnTo>
                <a:close/>
                <a:moveTo>
                  <a:pt x="583" y="472"/>
                </a:moveTo>
                <a:lnTo>
                  <a:pt x="942" y="524"/>
                </a:lnTo>
                <a:lnTo>
                  <a:pt x="942" y="571"/>
                </a:lnTo>
                <a:lnTo>
                  <a:pt x="583" y="548"/>
                </a:lnTo>
                <a:lnTo>
                  <a:pt x="583" y="472"/>
                </a:lnTo>
                <a:close/>
                <a:moveTo>
                  <a:pt x="583" y="633"/>
                </a:moveTo>
                <a:lnTo>
                  <a:pt x="942" y="626"/>
                </a:lnTo>
                <a:lnTo>
                  <a:pt x="942" y="678"/>
                </a:lnTo>
                <a:lnTo>
                  <a:pt x="583" y="706"/>
                </a:lnTo>
                <a:lnTo>
                  <a:pt x="583" y="633"/>
                </a:lnTo>
                <a:close/>
                <a:moveTo>
                  <a:pt x="583" y="789"/>
                </a:moveTo>
                <a:lnTo>
                  <a:pt x="942" y="732"/>
                </a:lnTo>
                <a:lnTo>
                  <a:pt x="942" y="781"/>
                </a:lnTo>
                <a:lnTo>
                  <a:pt x="583" y="862"/>
                </a:lnTo>
                <a:lnTo>
                  <a:pt x="583" y="789"/>
                </a:lnTo>
                <a:close/>
                <a:moveTo>
                  <a:pt x="583" y="944"/>
                </a:moveTo>
                <a:lnTo>
                  <a:pt x="942" y="838"/>
                </a:lnTo>
                <a:lnTo>
                  <a:pt x="942" y="885"/>
                </a:lnTo>
                <a:lnTo>
                  <a:pt x="583" y="1022"/>
                </a:lnTo>
                <a:lnTo>
                  <a:pt x="583" y="944"/>
                </a:lnTo>
                <a:close/>
                <a:moveTo>
                  <a:pt x="583" y="1178"/>
                </a:moveTo>
                <a:lnTo>
                  <a:pt x="583" y="1105"/>
                </a:lnTo>
                <a:lnTo>
                  <a:pt x="942" y="940"/>
                </a:lnTo>
                <a:lnTo>
                  <a:pt x="942" y="992"/>
                </a:lnTo>
                <a:lnTo>
                  <a:pt x="583" y="1178"/>
                </a:lnTo>
                <a:close/>
                <a:moveTo>
                  <a:pt x="1023" y="208"/>
                </a:moveTo>
                <a:lnTo>
                  <a:pt x="1252" y="333"/>
                </a:lnTo>
                <a:lnTo>
                  <a:pt x="1252" y="349"/>
                </a:lnTo>
                <a:lnTo>
                  <a:pt x="1023" y="234"/>
                </a:lnTo>
                <a:lnTo>
                  <a:pt x="1023" y="208"/>
                </a:lnTo>
                <a:close/>
                <a:moveTo>
                  <a:pt x="1011" y="288"/>
                </a:moveTo>
                <a:lnTo>
                  <a:pt x="1252" y="389"/>
                </a:lnTo>
                <a:lnTo>
                  <a:pt x="1252" y="427"/>
                </a:lnTo>
                <a:lnTo>
                  <a:pt x="1011" y="340"/>
                </a:lnTo>
                <a:lnTo>
                  <a:pt x="1011" y="288"/>
                </a:lnTo>
                <a:close/>
                <a:moveTo>
                  <a:pt x="1011" y="397"/>
                </a:moveTo>
                <a:lnTo>
                  <a:pt x="1252" y="465"/>
                </a:lnTo>
                <a:lnTo>
                  <a:pt x="1252" y="498"/>
                </a:lnTo>
                <a:lnTo>
                  <a:pt x="1011" y="448"/>
                </a:lnTo>
                <a:lnTo>
                  <a:pt x="1011" y="397"/>
                </a:lnTo>
                <a:close/>
                <a:moveTo>
                  <a:pt x="1011" y="503"/>
                </a:moveTo>
                <a:lnTo>
                  <a:pt x="1252" y="538"/>
                </a:lnTo>
                <a:lnTo>
                  <a:pt x="1252" y="571"/>
                </a:lnTo>
                <a:lnTo>
                  <a:pt x="1011" y="555"/>
                </a:lnTo>
                <a:lnTo>
                  <a:pt x="1011" y="503"/>
                </a:lnTo>
                <a:close/>
                <a:moveTo>
                  <a:pt x="1011" y="614"/>
                </a:moveTo>
                <a:lnTo>
                  <a:pt x="1252" y="609"/>
                </a:lnTo>
                <a:lnTo>
                  <a:pt x="1252" y="645"/>
                </a:lnTo>
                <a:lnTo>
                  <a:pt x="1011" y="663"/>
                </a:lnTo>
                <a:lnTo>
                  <a:pt x="1011" y="614"/>
                </a:lnTo>
                <a:close/>
                <a:moveTo>
                  <a:pt x="1011" y="722"/>
                </a:moveTo>
                <a:lnTo>
                  <a:pt x="1252" y="685"/>
                </a:lnTo>
                <a:lnTo>
                  <a:pt x="1252" y="718"/>
                </a:lnTo>
                <a:lnTo>
                  <a:pt x="1011" y="772"/>
                </a:lnTo>
                <a:lnTo>
                  <a:pt x="1011" y="722"/>
                </a:lnTo>
                <a:close/>
                <a:moveTo>
                  <a:pt x="1011" y="829"/>
                </a:moveTo>
                <a:lnTo>
                  <a:pt x="1252" y="756"/>
                </a:lnTo>
                <a:lnTo>
                  <a:pt x="1252" y="791"/>
                </a:lnTo>
                <a:lnTo>
                  <a:pt x="1011" y="883"/>
                </a:lnTo>
                <a:lnTo>
                  <a:pt x="1011" y="829"/>
                </a:lnTo>
                <a:close/>
                <a:moveTo>
                  <a:pt x="1011" y="989"/>
                </a:moveTo>
                <a:lnTo>
                  <a:pt x="1011" y="940"/>
                </a:lnTo>
                <a:lnTo>
                  <a:pt x="1252" y="829"/>
                </a:lnTo>
                <a:lnTo>
                  <a:pt x="1252" y="864"/>
                </a:lnTo>
                <a:lnTo>
                  <a:pt x="1011" y="989"/>
                </a:lnTo>
                <a:close/>
                <a:moveTo>
                  <a:pt x="1311" y="309"/>
                </a:moveTo>
                <a:lnTo>
                  <a:pt x="1476" y="401"/>
                </a:lnTo>
                <a:lnTo>
                  <a:pt x="1476" y="413"/>
                </a:lnTo>
                <a:lnTo>
                  <a:pt x="1311" y="328"/>
                </a:lnTo>
                <a:lnTo>
                  <a:pt x="1311" y="309"/>
                </a:lnTo>
                <a:close/>
                <a:moveTo>
                  <a:pt x="1481" y="767"/>
                </a:moveTo>
                <a:lnTo>
                  <a:pt x="1302" y="859"/>
                </a:lnTo>
                <a:lnTo>
                  <a:pt x="1302" y="824"/>
                </a:lnTo>
                <a:lnTo>
                  <a:pt x="1481" y="741"/>
                </a:lnTo>
                <a:lnTo>
                  <a:pt x="1481" y="767"/>
                </a:lnTo>
                <a:close/>
                <a:moveTo>
                  <a:pt x="1481" y="715"/>
                </a:moveTo>
                <a:lnTo>
                  <a:pt x="1302" y="784"/>
                </a:lnTo>
                <a:lnTo>
                  <a:pt x="1302" y="746"/>
                </a:lnTo>
                <a:lnTo>
                  <a:pt x="1481" y="692"/>
                </a:lnTo>
                <a:lnTo>
                  <a:pt x="1481" y="715"/>
                </a:lnTo>
                <a:close/>
                <a:moveTo>
                  <a:pt x="1481" y="666"/>
                </a:moveTo>
                <a:lnTo>
                  <a:pt x="1302" y="706"/>
                </a:lnTo>
                <a:lnTo>
                  <a:pt x="1302" y="670"/>
                </a:lnTo>
                <a:lnTo>
                  <a:pt x="1481" y="642"/>
                </a:lnTo>
                <a:lnTo>
                  <a:pt x="1481" y="666"/>
                </a:lnTo>
                <a:close/>
                <a:moveTo>
                  <a:pt x="1481" y="616"/>
                </a:moveTo>
                <a:lnTo>
                  <a:pt x="1302" y="630"/>
                </a:lnTo>
                <a:lnTo>
                  <a:pt x="1302" y="595"/>
                </a:lnTo>
                <a:lnTo>
                  <a:pt x="1481" y="593"/>
                </a:lnTo>
                <a:lnTo>
                  <a:pt x="1481" y="616"/>
                </a:lnTo>
                <a:close/>
                <a:moveTo>
                  <a:pt x="1481" y="567"/>
                </a:moveTo>
                <a:lnTo>
                  <a:pt x="1302" y="555"/>
                </a:lnTo>
                <a:lnTo>
                  <a:pt x="1302" y="519"/>
                </a:lnTo>
                <a:lnTo>
                  <a:pt x="1481" y="543"/>
                </a:lnTo>
                <a:lnTo>
                  <a:pt x="1481" y="567"/>
                </a:lnTo>
                <a:close/>
                <a:moveTo>
                  <a:pt x="1481" y="517"/>
                </a:moveTo>
                <a:lnTo>
                  <a:pt x="1302" y="479"/>
                </a:lnTo>
                <a:lnTo>
                  <a:pt x="1302" y="444"/>
                </a:lnTo>
                <a:lnTo>
                  <a:pt x="1481" y="493"/>
                </a:lnTo>
                <a:lnTo>
                  <a:pt x="1481" y="517"/>
                </a:lnTo>
                <a:close/>
                <a:moveTo>
                  <a:pt x="1481" y="467"/>
                </a:moveTo>
                <a:lnTo>
                  <a:pt x="1302" y="404"/>
                </a:lnTo>
                <a:lnTo>
                  <a:pt x="1302" y="368"/>
                </a:lnTo>
                <a:lnTo>
                  <a:pt x="1481" y="444"/>
                </a:lnTo>
                <a:lnTo>
                  <a:pt x="1481" y="467"/>
                </a:lnTo>
                <a:close/>
              </a:path>
            </a:pathLst>
          </a:custGeom>
          <a:solidFill>
            <a:srgbClr val="A8A8A8"/>
          </a:solidFill>
          <a:ln>
            <a:noFill/>
          </a:ln>
          <a:extLst/>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587" name="Freeform 79"/>
          <p:cNvSpPr>
            <a:spLocks noEditPoints="1"/>
          </p:cNvSpPr>
          <p:nvPr/>
        </p:nvSpPr>
        <p:spPr bwMode="black">
          <a:xfrm>
            <a:off x="9421014" y="5170173"/>
            <a:ext cx="416864" cy="56354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A8A8A8"/>
          </a:solidFill>
          <a:ln>
            <a:noFill/>
          </a:ln>
        </p:spPr>
        <p:txBody>
          <a:bodyPr vert="horz" wrap="square" lIns="0" tIns="41153" rIns="82305" bIns="41153"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grpSp>
        <p:nvGrpSpPr>
          <p:cNvPr id="2" name="Group 1"/>
          <p:cNvGrpSpPr/>
          <p:nvPr/>
        </p:nvGrpSpPr>
        <p:grpSpPr>
          <a:xfrm>
            <a:off x="6553226" y="5170173"/>
            <a:ext cx="426775" cy="699415"/>
            <a:chOff x="6553226" y="5170173"/>
            <a:chExt cx="426775" cy="699415"/>
          </a:xfrm>
        </p:grpSpPr>
        <p:sp>
          <p:nvSpPr>
            <p:cNvPr id="588" name="Freeform 352"/>
            <p:cNvSpPr>
              <a:spLocks/>
            </p:cNvSpPr>
            <p:nvPr/>
          </p:nvSpPr>
          <p:spPr bwMode="auto">
            <a:xfrm>
              <a:off x="6553226" y="5300802"/>
              <a:ext cx="426775" cy="568786"/>
            </a:xfrm>
            <a:custGeom>
              <a:avLst/>
              <a:gdLst>
                <a:gd name="T0" fmla="*/ 210 w 243"/>
                <a:gd name="T1" fmla="*/ 143 h 324"/>
                <a:gd name="T2" fmla="*/ 131 w 243"/>
                <a:gd name="T3" fmla="*/ 135 h 324"/>
                <a:gd name="T4" fmla="*/ 128 w 243"/>
                <a:gd name="T5" fmla="*/ 21 h 324"/>
                <a:gd name="T6" fmla="*/ 107 w 243"/>
                <a:gd name="T7" fmla="*/ 0 h 324"/>
                <a:gd name="T8" fmla="*/ 91 w 243"/>
                <a:gd name="T9" fmla="*/ 21 h 324"/>
                <a:gd name="T10" fmla="*/ 91 w 243"/>
                <a:gd name="T11" fmla="*/ 181 h 324"/>
                <a:gd name="T12" fmla="*/ 60 w 243"/>
                <a:gd name="T13" fmla="*/ 146 h 324"/>
                <a:gd name="T14" fmla="*/ 11 w 243"/>
                <a:gd name="T15" fmla="*/ 136 h 324"/>
                <a:gd name="T16" fmla="*/ 28 w 243"/>
                <a:gd name="T17" fmla="*/ 169 h 324"/>
                <a:gd name="T18" fmla="*/ 111 w 243"/>
                <a:gd name="T19" fmla="*/ 289 h 324"/>
                <a:gd name="T20" fmla="*/ 125 w 243"/>
                <a:gd name="T21" fmla="*/ 307 h 324"/>
                <a:gd name="T22" fmla="*/ 134 w 243"/>
                <a:gd name="T23" fmla="*/ 314 h 324"/>
                <a:gd name="T24" fmla="*/ 168 w 243"/>
                <a:gd name="T25" fmla="*/ 324 h 324"/>
                <a:gd name="T26" fmla="*/ 232 w 243"/>
                <a:gd name="T27" fmla="*/ 265 h 324"/>
                <a:gd name="T28" fmla="*/ 232 w 243"/>
                <a:gd name="T29" fmla="*/ 262 h 324"/>
                <a:gd name="T30" fmla="*/ 243 w 243"/>
                <a:gd name="T31" fmla="*/ 168 h 324"/>
                <a:gd name="T32" fmla="*/ 210 w 243"/>
                <a:gd name="T33" fmla="*/ 14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24">
                  <a:moveTo>
                    <a:pt x="210" y="143"/>
                  </a:moveTo>
                  <a:cubicBezTo>
                    <a:pt x="131" y="135"/>
                    <a:pt x="131" y="135"/>
                    <a:pt x="131" y="135"/>
                  </a:cubicBezTo>
                  <a:cubicBezTo>
                    <a:pt x="131" y="97"/>
                    <a:pt x="128" y="59"/>
                    <a:pt x="128" y="21"/>
                  </a:cubicBezTo>
                  <a:cubicBezTo>
                    <a:pt x="128" y="10"/>
                    <a:pt x="118" y="0"/>
                    <a:pt x="107" y="0"/>
                  </a:cubicBezTo>
                  <a:cubicBezTo>
                    <a:pt x="95" y="0"/>
                    <a:pt x="91" y="10"/>
                    <a:pt x="91" y="21"/>
                  </a:cubicBezTo>
                  <a:cubicBezTo>
                    <a:pt x="91" y="71"/>
                    <a:pt x="91" y="131"/>
                    <a:pt x="91" y="181"/>
                  </a:cubicBezTo>
                  <a:cubicBezTo>
                    <a:pt x="85" y="172"/>
                    <a:pt x="60" y="146"/>
                    <a:pt x="60" y="146"/>
                  </a:cubicBezTo>
                  <a:cubicBezTo>
                    <a:pt x="52" y="135"/>
                    <a:pt x="24" y="128"/>
                    <a:pt x="11" y="136"/>
                  </a:cubicBezTo>
                  <a:cubicBezTo>
                    <a:pt x="0" y="142"/>
                    <a:pt x="20" y="158"/>
                    <a:pt x="28" y="169"/>
                  </a:cubicBezTo>
                  <a:cubicBezTo>
                    <a:pt x="58" y="209"/>
                    <a:pt x="81" y="249"/>
                    <a:pt x="111" y="289"/>
                  </a:cubicBezTo>
                  <a:cubicBezTo>
                    <a:pt x="115" y="296"/>
                    <a:pt x="119" y="302"/>
                    <a:pt x="125" y="307"/>
                  </a:cubicBezTo>
                  <a:cubicBezTo>
                    <a:pt x="128" y="310"/>
                    <a:pt x="131" y="313"/>
                    <a:pt x="134" y="314"/>
                  </a:cubicBezTo>
                  <a:cubicBezTo>
                    <a:pt x="144" y="320"/>
                    <a:pt x="156" y="324"/>
                    <a:pt x="168" y="324"/>
                  </a:cubicBezTo>
                  <a:cubicBezTo>
                    <a:pt x="202" y="324"/>
                    <a:pt x="229" y="298"/>
                    <a:pt x="232" y="265"/>
                  </a:cubicBezTo>
                  <a:cubicBezTo>
                    <a:pt x="232" y="264"/>
                    <a:pt x="232" y="263"/>
                    <a:pt x="232" y="262"/>
                  </a:cubicBezTo>
                  <a:cubicBezTo>
                    <a:pt x="243" y="168"/>
                    <a:pt x="243" y="168"/>
                    <a:pt x="243" y="168"/>
                  </a:cubicBezTo>
                  <a:cubicBezTo>
                    <a:pt x="243" y="156"/>
                    <a:pt x="222" y="143"/>
                    <a:pt x="210" y="143"/>
                  </a:cubicBezTo>
                  <a:close/>
                </a:path>
              </a:pathLst>
            </a:custGeom>
            <a:solidFill>
              <a:srgbClr val="A8A8A8"/>
            </a:solidFill>
            <a:ln>
              <a:noFill/>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589" name="Freeform 353"/>
            <p:cNvSpPr>
              <a:spLocks/>
            </p:cNvSpPr>
            <p:nvPr/>
          </p:nvSpPr>
          <p:spPr bwMode="auto">
            <a:xfrm>
              <a:off x="6565122" y="5170173"/>
              <a:ext cx="341271" cy="335324"/>
            </a:xfrm>
            <a:custGeom>
              <a:avLst/>
              <a:gdLst>
                <a:gd name="T0" fmla="*/ 72 w 194"/>
                <a:gd name="T1" fmla="*/ 191 h 191"/>
                <a:gd name="T2" fmla="*/ 72 w 194"/>
                <a:gd name="T3" fmla="*/ 168 h 191"/>
                <a:gd name="T4" fmla="*/ 22 w 194"/>
                <a:gd name="T5" fmla="*/ 97 h 191"/>
                <a:gd name="T6" fmla="*/ 97 w 194"/>
                <a:gd name="T7" fmla="*/ 22 h 191"/>
                <a:gd name="T8" fmla="*/ 173 w 194"/>
                <a:gd name="T9" fmla="*/ 97 h 191"/>
                <a:gd name="T10" fmla="*/ 136 w 194"/>
                <a:gd name="T11" fmla="*/ 162 h 191"/>
                <a:gd name="T12" fmla="*/ 137 w 194"/>
                <a:gd name="T13" fmla="*/ 186 h 191"/>
                <a:gd name="T14" fmla="*/ 194 w 194"/>
                <a:gd name="T15" fmla="*/ 97 h 191"/>
                <a:gd name="T16" fmla="*/ 97 w 194"/>
                <a:gd name="T17" fmla="*/ 0 h 191"/>
                <a:gd name="T18" fmla="*/ 0 w 194"/>
                <a:gd name="T19" fmla="*/ 97 h 191"/>
                <a:gd name="T20" fmla="*/ 72 w 194"/>
                <a:gd name="T2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91">
                  <a:moveTo>
                    <a:pt x="72" y="191"/>
                  </a:moveTo>
                  <a:cubicBezTo>
                    <a:pt x="72" y="183"/>
                    <a:pt x="72" y="176"/>
                    <a:pt x="72" y="168"/>
                  </a:cubicBezTo>
                  <a:cubicBezTo>
                    <a:pt x="43" y="158"/>
                    <a:pt x="22" y="130"/>
                    <a:pt x="22" y="97"/>
                  </a:cubicBezTo>
                  <a:cubicBezTo>
                    <a:pt x="22" y="55"/>
                    <a:pt x="56" y="22"/>
                    <a:pt x="97" y="22"/>
                  </a:cubicBezTo>
                  <a:cubicBezTo>
                    <a:pt x="139" y="22"/>
                    <a:pt x="173" y="55"/>
                    <a:pt x="173" y="97"/>
                  </a:cubicBezTo>
                  <a:cubicBezTo>
                    <a:pt x="173" y="125"/>
                    <a:pt x="158" y="149"/>
                    <a:pt x="136" y="162"/>
                  </a:cubicBezTo>
                  <a:cubicBezTo>
                    <a:pt x="136" y="170"/>
                    <a:pt x="136" y="178"/>
                    <a:pt x="137" y="186"/>
                  </a:cubicBezTo>
                  <a:cubicBezTo>
                    <a:pt x="171" y="171"/>
                    <a:pt x="194" y="137"/>
                    <a:pt x="194" y="97"/>
                  </a:cubicBezTo>
                  <a:cubicBezTo>
                    <a:pt x="194" y="44"/>
                    <a:pt x="151" y="0"/>
                    <a:pt x="97" y="0"/>
                  </a:cubicBezTo>
                  <a:cubicBezTo>
                    <a:pt x="44" y="0"/>
                    <a:pt x="0" y="44"/>
                    <a:pt x="0" y="97"/>
                  </a:cubicBezTo>
                  <a:cubicBezTo>
                    <a:pt x="0" y="142"/>
                    <a:pt x="31" y="179"/>
                    <a:pt x="72" y="191"/>
                  </a:cubicBezTo>
                  <a:close/>
                </a:path>
              </a:pathLst>
            </a:custGeom>
            <a:solidFill>
              <a:srgbClr val="A8A8A8"/>
            </a:solidFill>
            <a:ln>
              <a:noFill/>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sp useBgFill="1">
        <p:nvSpPr>
          <p:cNvPr id="48" name="Rectangle 47"/>
          <p:cNvSpPr/>
          <p:nvPr/>
        </p:nvSpPr>
        <p:spPr bwMode="auto">
          <a:xfrm>
            <a:off x="-151352" y="6443372"/>
            <a:ext cx="12436475" cy="56668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1199974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750"/>
                            </p:stCondLst>
                            <p:childTnLst>
                              <p:par>
                                <p:cTn id="18" presetID="2" presetClass="entr" presetSubtype="8" decel="10000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000" fill="hold"/>
                                        <p:tgtEl>
                                          <p:spTgt spid="16"/>
                                        </p:tgtEl>
                                        <p:attrNameLst>
                                          <p:attrName>ppt_x</p:attrName>
                                        </p:attrNameLst>
                                      </p:cBhvr>
                                      <p:tavLst>
                                        <p:tav tm="0">
                                          <p:val>
                                            <p:strVal val="0-#ppt_w/2"/>
                                          </p:val>
                                        </p:tav>
                                        <p:tav tm="100000">
                                          <p:val>
                                            <p:strVal val="#ppt_x"/>
                                          </p:val>
                                        </p:tav>
                                      </p:tavLst>
                                    </p:anim>
                                    <p:anim calcmode="lin" valueType="num">
                                      <p:cBhvr additive="base">
                                        <p:cTn id="21" dur="10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0-#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fill="hold"/>
                                        <p:tgtEl>
                                          <p:spTgt spid="3"/>
                                        </p:tgtEl>
                                        <p:attrNameLst>
                                          <p:attrName>ppt_x</p:attrName>
                                        </p:attrNameLst>
                                      </p:cBhvr>
                                      <p:tavLst>
                                        <p:tav tm="0">
                                          <p:val>
                                            <p:strVal val="0-#ppt_w/2"/>
                                          </p:val>
                                        </p:tav>
                                        <p:tav tm="100000">
                                          <p:val>
                                            <p:strVal val="#ppt_x"/>
                                          </p:val>
                                        </p:tav>
                                      </p:tavLst>
                                    </p:anim>
                                    <p:anim calcmode="lin" valueType="num">
                                      <p:cBhvr additive="base">
                                        <p:cTn id="29" dur="10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8" decel="100000" fill="hold" nodeType="withEffect">
                                  <p:stCondLst>
                                    <p:cond delay="10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900" fill="hold"/>
                                        <p:tgtEl>
                                          <p:spTgt spid="14"/>
                                        </p:tgtEl>
                                        <p:attrNameLst>
                                          <p:attrName>ppt_x</p:attrName>
                                        </p:attrNameLst>
                                      </p:cBhvr>
                                      <p:tavLst>
                                        <p:tav tm="0">
                                          <p:val>
                                            <p:strVal val="0-#ppt_w/2"/>
                                          </p:val>
                                        </p:tav>
                                        <p:tav tm="100000">
                                          <p:val>
                                            <p:strVal val="#ppt_x"/>
                                          </p:val>
                                        </p:tav>
                                      </p:tavLst>
                                    </p:anim>
                                    <p:anim calcmode="lin" valueType="num">
                                      <p:cBhvr additive="base">
                                        <p:cTn id="33" dur="900" fill="hold"/>
                                        <p:tgtEl>
                                          <p:spTgt spid="14"/>
                                        </p:tgtEl>
                                        <p:attrNameLst>
                                          <p:attrName>ppt_y</p:attrName>
                                        </p:attrNameLst>
                                      </p:cBhvr>
                                      <p:tavLst>
                                        <p:tav tm="0">
                                          <p:val>
                                            <p:strVal val="#ppt_y"/>
                                          </p:val>
                                        </p:tav>
                                        <p:tav tm="100000">
                                          <p:val>
                                            <p:strVal val="#ppt_y"/>
                                          </p:val>
                                        </p:tav>
                                      </p:tavLst>
                                    </p:anim>
                                  </p:childTnLst>
                                </p:cTn>
                              </p:par>
                              <p:par>
                                <p:cTn id="34" presetID="2" presetClass="entr" presetSubtype="4" decel="100000" fill="hold" nodeType="withEffect">
                                  <p:stCondLst>
                                    <p:cond delay="100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fill="hold"/>
                                        <p:tgtEl>
                                          <p:spTgt spid="10"/>
                                        </p:tgtEl>
                                        <p:attrNameLst>
                                          <p:attrName>ppt_x</p:attrName>
                                        </p:attrNameLst>
                                      </p:cBhvr>
                                      <p:tavLst>
                                        <p:tav tm="0">
                                          <p:val>
                                            <p:strVal val="#ppt_x"/>
                                          </p:val>
                                        </p:tav>
                                        <p:tav tm="100000">
                                          <p:val>
                                            <p:strVal val="#ppt_x"/>
                                          </p:val>
                                        </p:tav>
                                      </p:tavLst>
                                    </p:anim>
                                    <p:anim calcmode="lin" valueType="num">
                                      <p:cBhvr additive="base">
                                        <p:cTn id="37" dur="100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4" decel="100000" fill="hold" nodeType="withEffect">
                                  <p:stCondLst>
                                    <p:cond delay="110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ppt_x"/>
                                          </p:val>
                                        </p:tav>
                                        <p:tav tm="100000">
                                          <p:val>
                                            <p:strVal val="#ppt_x"/>
                                          </p:val>
                                        </p:tav>
                                      </p:tavLst>
                                    </p:anim>
                                    <p:anim calcmode="lin" valueType="num">
                                      <p:cBhvr additive="base">
                                        <p:cTn id="41" dur="10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decel="100000" fill="hold" nodeType="withEffect">
                                  <p:stCondLst>
                                    <p:cond delay="12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000" fill="hold"/>
                                        <p:tgtEl>
                                          <p:spTgt spid="12"/>
                                        </p:tgtEl>
                                        <p:attrNameLst>
                                          <p:attrName>ppt_x</p:attrName>
                                        </p:attrNameLst>
                                      </p:cBhvr>
                                      <p:tavLst>
                                        <p:tav tm="0">
                                          <p:val>
                                            <p:strVal val="#ppt_x"/>
                                          </p:val>
                                        </p:tav>
                                        <p:tav tm="100000">
                                          <p:val>
                                            <p:strVal val="#ppt_x"/>
                                          </p:val>
                                        </p:tav>
                                      </p:tavLst>
                                    </p:anim>
                                    <p:anim calcmode="lin" valueType="num">
                                      <p:cBhvr additive="base">
                                        <p:cTn id="4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3" presetClass="path" presetSubtype="0" decel="100000" fill="hold" nodeType="clickEffect">
                                  <p:stCondLst>
                                    <p:cond delay="0"/>
                                  </p:stCondLst>
                                  <p:childTnLst>
                                    <p:animMotion origin="layout" path="M 6.25E-7 4.81481E-6 L 0.6832 4.81481E-6 " pathEditMode="relative" rAng="0" ptsTypes="AA">
                                      <p:cBhvr>
                                        <p:cTn id="49" dur="900" fill="hold"/>
                                        <p:tgtEl>
                                          <p:spTgt spid="14"/>
                                        </p:tgtEl>
                                        <p:attrNameLst>
                                          <p:attrName>ppt_x</p:attrName>
                                          <p:attrName>ppt_y</p:attrName>
                                        </p:attrNameLst>
                                      </p:cBhvr>
                                      <p:rCtr x="34154" y="0"/>
                                    </p:animMotion>
                                  </p:childTnLst>
                                </p:cTn>
                              </p:par>
                              <p:par>
                                <p:cTn id="50" presetID="64" presetClass="path" presetSubtype="0" decel="100000" fill="hold" nodeType="withEffect">
                                  <p:stCondLst>
                                    <p:cond delay="250"/>
                                  </p:stCondLst>
                                  <p:childTnLst>
                                    <p:animMotion origin="layout" path="M -2.29167E-6 -2.59259E-6 L -2.29167E-6 -0.34629 " pathEditMode="relative" rAng="0" ptsTypes="AA">
                                      <p:cBhvr>
                                        <p:cTn id="51" dur="650" fill="hold"/>
                                        <p:tgtEl>
                                          <p:spTgt spid="10"/>
                                        </p:tgtEl>
                                        <p:attrNameLst>
                                          <p:attrName>ppt_x</p:attrName>
                                          <p:attrName>ppt_y</p:attrName>
                                        </p:attrNameLst>
                                      </p:cBhvr>
                                      <p:rCtr x="0" y="-17315"/>
                                    </p:animMotion>
                                  </p:childTnLst>
                                </p:cTn>
                              </p:par>
                              <p:par>
                                <p:cTn id="52" presetID="2" presetClass="entr" presetSubtype="4" decel="100000" fill="hold" grpId="0" nodeType="withEffect">
                                  <p:stCondLst>
                                    <p:cond delay="500"/>
                                  </p:stCondLst>
                                  <p:childTnLst>
                                    <p:set>
                                      <p:cBhvr>
                                        <p:cTn id="53" dur="1" fill="hold">
                                          <p:stCondLst>
                                            <p:cond delay="0"/>
                                          </p:stCondLst>
                                        </p:cTn>
                                        <p:tgtEl>
                                          <p:spTgt spid="67"/>
                                        </p:tgtEl>
                                        <p:attrNameLst>
                                          <p:attrName>style.visibility</p:attrName>
                                        </p:attrNameLst>
                                      </p:cBhvr>
                                      <p:to>
                                        <p:strVal val="visible"/>
                                      </p:to>
                                    </p:set>
                                    <p:anim calcmode="lin" valueType="num">
                                      <p:cBhvr additive="base">
                                        <p:cTn id="54" dur="650" fill="hold"/>
                                        <p:tgtEl>
                                          <p:spTgt spid="67"/>
                                        </p:tgtEl>
                                        <p:attrNameLst>
                                          <p:attrName>ppt_x</p:attrName>
                                        </p:attrNameLst>
                                      </p:cBhvr>
                                      <p:tavLst>
                                        <p:tav tm="0">
                                          <p:val>
                                            <p:strVal val="#ppt_x"/>
                                          </p:val>
                                        </p:tav>
                                        <p:tav tm="100000">
                                          <p:val>
                                            <p:strVal val="#ppt_x"/>
                                          </p:val>
                                        </p:tav>
                                      </p:tavLst>
                                    </p:anim>
                                    <p:anim calcmode="lin" valueType="num">
                                      <p:cBhvr additive="base">
                                        <p:cTn id="55" dur="650" fill="hold"/>
                                        <p:tgtEl>
                                          <p:spTgt spid="67"/>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500"/>
                                  </p:stCondLst>
                                  <p:childTnLst>
                                    <p:set>
                                      <p:cBhvr>
                                        <p:cTn id="57" dur="1" fill="hold">
                                          <p:stCondLst>
                                            <p:cond delay="0"/>
                                          </p:stCondLst>
                                        </p:cTn>
                                        <p:tgtEl>
                                          <p:spTgt spid="586"/>
                                        </p:tgtEl>
                                        <p:attrNameLst>
                                          <p:attrName>style.visibility</p:attrName>
                                        </p:attrNameLst>
                                      </p:cBhvr>
                                      <p:to>
                                        <p:strVal val="visible"/>
                                      </p:to>
                                    </p:set>
                                    <p:anim calcmode="lin" valueType="num">
                                      <p:cBhvr additive="base">
                                        <p:cTn id="58" dur="650" fill="hold"/>
                                        <p:tgtEl>
                                          <p:spTgt spid="586"/>
                                        </p:tgtEl>
                                        <p:attrNameLst>
                                          <p:attrName>ppt_x</p:attrName>
                                        </p:attrNameLst>
                                      </p:cBhvr>
                                      <p:tavLst>
                                        <p:tav tm="0">
                                          <p:val>
                                            <p:strVal val="#ppt_x"/>
                                          </p:val>
                                        </p:tav>
                                        <p:tav tm="100000">
                                          <p:val>
                                            <p:strVal val="#ppt_x"/>
                                          </p:val>
                                        </p:tav>
                                      </p:tavLst>
                                    </p:anim>
                                    <p:anim calcmode="lin" valueType="num">
                                      <p:cBhvr additive="base">
                                        <p:cTn id="59" dur="650" fill="hold"/>
                                        <p:tgtEl>
                                          <p:spTgt spid="58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64" presetClass="path" presetSubtype="0" decel="100000" fill="hold" nodeType="clickEffect">
                                  <p:stCondLst>
                                    <p:cond delay="0"/>
                                  </p:stCondLst>
                                  <p:childTnLst>
                                    <p:animMotion origin="layout" path="M 4.58333E-6 -1.11111E-6 L 4.58333E-6 -0.34606 " pathEditMode="relative" rAng="0" ptsTypes="AA">
                                      <p:cBhvr>
                                        <p:cTn id="63" dur="650" fill="hold"/>
                                        <p:tgtEl>
                                          <p:spTgt spid="11"/>
                                        </p:tgtEl>
                                        <p:attrNameLst>
                                          <p:attrName>ppt_x</p:attrName>
                                          <p:attrName>ppt_y</p:attrName>
                                        </p:attrNameLst>
                                      </p:cBhvr>
                                      <p:rCtr x="0" y="-17315"/>
                                    </p:animMotion>
                                  </p:childTnLst>
                                </p:cTn>
                              </p:par>
                              <p:par>
                                <p:cTn id="64" presetID="2" presetClass="entr" presetSubtype="4" decel="100000" fill="hold" grpId="0" nodeType="withEffect">
                                  <p:stCondLst>
                                    <p:cond delay="250"/>
                                  </p:stCondLst>
                                  <p:childTnLst>
                                    <p:set>
                                      <p:cBhvr>
                                        <p:cTn id="65" dur="1" fill="hold">
                                          <p:stCondLst>
                                            <p:cond delay="0"/>
                                          </p:stCondLst>
                                        </p:cTn>
                                        <p:tgtEl>
                                          <p:spTgt spid="68"/>
                                        </p:tgtEl>
                                        <p:attrNameLst>
                                          <p:attrName>style.visibility</p:attrName>
                                        </p:attrNameLst>
                                      </p:cBhvr>
                                      <p:to>
                                        <p:strVal val="visible"/>
                                      </p:to>
                                    </p:set>
                                    <p:anim calcmode="lin" valueType="num">
                                      <p:cBhvr additive="base">
                                        <p:cTn id="66" dur="650" fill="hold"/>
                                        <p:tgtEl>
                                          <p:spTgt spid="68"/>
                                        </p:tgtEl>
                                        <p:attrNameLst>
                                          <p:attrName>ppt_x</p:attrName>
                                        </p:attrNameLst>
                                      </p:cBhvr>
                                      <p:tavLst>
                                        <p:tav tm="0">
                                          <p:val>
                                            <p:strVal val="#ppt_x"/>
                                          </p:val>
                                        </p:tav>
                                        <p:tav tm="100000">
                                          <p:val>
                                            <p:strVal val="#ppt_x"/>
                                          </p:val>
                                        </p:tav>
                                      </p:tavLst>
                                    </p:anim>
                                    <p:anim calcmode="lin" valueType="num">
                                      <p:cBhvr additive="base">
                                        <p:cTn id="67" dur="650" fill="hold"/>
                                        <p:tgtEl>
                                          <p:spTgt spid="68"/>
                                        </p:tgtEl>
                                        <p:attrNameLst>
                                          <p:attrName>ppt_y</p:attrName>
                                        </p:attrNameLst>
                                      </p:cBhvr>
                                      <p:tavLst>
                                        <p:tav tm="0">
                                          <p:val>
                                            <p:strVal val="1+#ppt_h/2"/>
                                          </p:val>
                                        </p:tav>
                                        <p:tav tm="100000">
                                          <p:val>
                                            <p:strVal val="#ppt_y"/>
                                          </p:val>
                                        </p:tav>
                                      </p:tavLst>
                                    </p:anim>
                                  </p:childTnLst>
                                </p:cTn>
                              </p:par>
                              <p:par>
                                <p:cTn id="68" presetID="2" presetClass="entr" presetSubtype="4" decel="100000" fill="hold" nodeType="withEffect">
                                  <p:stCondLst>
                                    <p:cond delay="250"/>
                                  </p:stCondLst>
                                  <p:childTnLst>
                                    <p:set>
                                      <p:cBhvr>
                                        <p:cTn id="69" dur="1" fill="hold">
                                          <p:stCondLst>
                                            <p:cond delay="0"/>
                                          </p:stCondLst>
                                        </p:cTn>
                                        <p:tgtEl>
                                          <p:spTgt spid="2"/>
                                        </p:tgtEl>
                                        <p:attrNameLst>
                                          <p:attrName>style.visibility</p:attrName>
                                        </p:attrNameLst>
                                      </p:cBhvr>
                                      <p:to>
                                        <p:strVal val="visible"/>
                                      </p:to>
                                    </p:set>
                                    <p:anim calcmode="lin" valueType="num">
                                      <p:cBhvr additive="base">
                                        <p:cTn id="70" dur="650" fill="hold"/>
                                        <p:tgtEl>
                                          <p:spTgt spid="2"/>
                                        </p:tgtEl>
                                        <p:attrNameLst>
                                          <p:attrName>ppt_x</p:attrName>
                                        </p:attrNameLst>
                                      </p:cBhvr>
                                      <p:tavLst>
                                        <p:tav tm="0">
                                          <p:val>
                                            <p:strVal val="#ppt_x"/>
                                          </p:val>
                                        </p:tav>
                                        <p:tav tm="100000">
                                          <p:val>
                                            <p:strVal val="#ppt_x"/>
                                          </p:val>
                                        </p:tav>
                                      </p:tavLst>
                                    </p:anim>
                                    <p:anim calcmode="lin" valueType="num">
                                      <p:cBhvr additive="base">
                                        <p:cTn id="71" dur="6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64" presetClass="path" presetSubtype="0" decel="100000" fill="hold" nodeType="clickEffect">
                                  <p:stCondLst>
                                    <p:cond delay="0"/>
                                  </p:stCondLst>
                                  <p:childTnLst>
                                    <p:animMotion origin="layout" path="M 4.88384E-6 3.51339E-6 L 4.88384E-6 -0.34612 " pathEditMode="relative" rAng="0" ptsTypes="AA">
                                      <p:cBhvr>
                                        <p:cTn id="75" dur="650" fill="hold"/>
                                        <p:tgtEl>
                                          <p:spTgt spid="12"/>
                                        </p:tgtEl>
                                        <p:attrNameLst>
                                          <p:attrName>ppt_x</p:attrName>
                                          <p:attrName>ppt_y</p:attrName>
                                        </p:attrNameLst>
                                      </p:cBhvr>
                                      <p:rCtr x="0" y="-17317"/>
                                    </p:animMotion>
                                  </p:childTnLst>
                                </p:cTn>
                              </p:par>
                              <p:par>
                                <p:cTn id="76" presetID="2" presetClass="entr" presetSubtype="4" decel="100000" fill="hold" grpId="0" nodeType="withEffect">
                                  <p:stCondLst>
                                    <p:cond delay="250"/>
                                  </p:stCondLst>
                                  <p:childTnLst>
                                    <p:set>
                                      <p:cBhvr>
                                        <p:cTn id="77" dur="1" fill="hold">
                                          <p:stCondLst>
                                            <p:cond delay="0"/>
                                          </p:stCondLst>
                                        </p:cTn>
                                        <p:tgtEl>
                                          <p:spTgt spid="69"/>
                                        </p:tgtEl>
                                        <p:attrNameLst>
                                          <p:attrName>style.visibility</p:attrName>
                                        </p:attrNameLst>
                                      </p:cBhvr>
                                      <p:to>
                                        <p:strVal val="visible"/>
                                      </p:to>
                                    </p:set>
                                    <p:anim calcmode="lin" valueType="num">
                                      <p:cBhvr additive="base">
                                        <p:cTn id="78" dur="650" fill="hold"/>
                                        <p:tgtEl>
                                          <p:spTgt spid="69"/>
                                        </p:tgtEl>
                                        <p:attrNameLst>
                                          <p:attrName>ppt_x</p:attrName>
                                        </p:attrNameLst>
                                      </p:cBhvr>
                                      <p:tavLst>
                                        <p:tav tm="0">
                                          <p:val>
                                            <p:strVal val="#ppt_x"/>
                                          </p:val>
                                        </p:tav>
                                        <p:tav tm="100000">
                                          <p:val>
                                            <p:strVal val="#ppt_x"/>
                                          </p:val>
                                        </p:tav>
                                      </p:tavLst>
                                    </p:anim>
                                    <p:anim calcmode="lin" valueType="num">
                                      <p:cBhvr additive="base">
                                        <p:cTn id="79" dur="650" fill="hold"/>
                                        <p:tgtEl>
                                          <p:spTgt spid="69"/>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500"/>
                                  </p:stCondLst>
                                  <p:childTnLst>
                                    <p:set>
                                      <p:cBhvr>
                                        <p:cTn id="81" dur="1" fill="hold">
                                          <p:stCondLst>
                                            <p:cond delay="0"/>
                                          </p:stCondLst>
                                        </p:cTn>
                                        <p:tgtEl>
                                          <p:spTgt spid="587"/>
                                        </p:tgtEl>
                                        <p:attrNameLst>
                                          <p:attrName>style.visibility</p:attrName>
                                        </p:attrNameLst>
                                      </p:cBhvr>
                                      <p:to>
                                        <p:strVal val="visible"/>
                                      </p:to>
                                    </p:set>
                                    <p:anim calcmode="lin" valueType="num">
                                      <p:cBhvr additive="base">
                                        <p:cTn id="82" dur="650" fill="hold"/>
                                        <p:tgtEl>
                                          <p:spTgt spid="587"/>
                                        </p:tgtEl>
                                        <p:attrNameLst>
                                          <p:attrName>ppt_x</p:attrName>
                                        </p:attrNameLst>
                                      </p:cBhvr>
                                      <p:tavLst>
                                        <p:tav tm="0">
                                          <p:val>
                                            <p:strVal val="#ppt_x"/>
                                          </p:val>
                                        </p:tav>
                                        <p:tav tm="100000">
                                          <p:val>
                                            <p:strVal val="#ppt_x"/>
                                          </p:val>
                                        </p:tav>
                                      </p:tavLst>
                                    </p:anim>
                                    <p:anim calcmode="lin" valueType="num">
                                      <p:cBhvr additive="base">
                                        <p:cTn id="83" dur="650" fill="hold"/>
                                        <p:tgtEl>
                                          <p:spTgt spid="5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67" grpId="0"/>
      <p:bldP spid="68" grpId="0"/>
      <p:bldP spid="69" grpId="0"/>
      <p:bldP spid="38" grpId="0" animBg="1"/>
      <p:bldP spid="4" grpId="0" animBg="1"/>
      <p:bldP spid="94" grpId="0" animBg="1"/>
      <p:bldP spid="586" grpId="0" animBg="1"/>
      <p:bldP spid="58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326" y="2798005"/>
            <a:ext cx="4390948" cy="1826866"/>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lIns="93010" tIns="46504" rIns="93010" bIns="46504" rtlCol="0" anchor="b" anchorCtr="0"/>
          <a:lstStyle/>
          <a:p>
            <a:pPr marL="348797" indent="-348797" defTabSz="697687" eaLnBrk="0" fontAlgn="base" hangingPunct="0">
              <a:spcBef>
                <a:spcPct val="0"/>
              </a:spcBef>
              <a:spcAft>
                <a:spcPct val="0"/>
              </a:spcAft>
            </a:pPr>
            <a:r>
              <a:rPr lang="en-US" sz="2141" spc="-52" dirty="0">
                <a:gradFill>
                  <a:gsLst>
                    <a:gs pos="0">
                      <a:srgbClr val="FFFFFF"/>
                    </a:gs>
                    <a:gs pos="100000">
                      <a:srgbClr val="FFFFFF"/>
                    </a:gs>
                  </a:gsLst>
                  <a:lin ang="5400000" scaled="0"/>
                </a:gradFill>
                <a:ea typeface="Segoe UI" pitchFamily="34" charset="0"/>
                <a:cs typeface="Segoe UI" pitchFamily="34" charset="0"/>
              </a:rPr>
              <a:t>Dan Stolts</a:t>
            </a:r>
            <a:r>
              <a:rPr lang="en-US" sz="1530" spc="-52" dirty="0">
                <a:solidFill>
                  <a:srgbClr val="FFFF00"/>
                </a:solidFill>
                <a:ea typeface="Segoe UI" pitchFamily="34" charset="0"/>
                <a:cs typeface="Segoe UI" pitchFamily="34" charset="0"/>
              </a:rPr>
              <a:t>, MCT, MCSA, MCITP, MCSE…</a:t>
            </a:r>
            <a:endParaRPr lang="en-US" sz="2141" dirty="0">
              <a:solidFill>
                <a:srgbClr val="FFFF00"/>
              </a:solidFill>
            </a:endParaRPr>
          </a:p>
          <a:p>
            <a:pPr marL="348797" indent="-348797" defTabSz="697687" eaLnBrk="0" fontAlgn="base" hangingPunct="0">
              <a:spcBef>
                <a:spcPct val="0"/>
              </a:spcBef>
              <a:spcAft>
                <a:spcPct val="0"/>
              </a:spcAft>
            </a:pPr>
            <a:r>
              <a:rPr lang="en-US" sz="1606" dirty="0">
                <a:solidFill>
                  <a:srgbClr val="FFFFFF"/>
                </a:solidFill>
              </a:rPr>
              <a:t>Microsoft – </a:t>
            </a:r>
            <a:r>
              <a:rPr lang="en-US" sz="1600" dirty="0"/>
              <a:t>Chief Technology </a:t>
            </a:r>
            <a:r>
              <a:rPr lang="en-US" sz="1600" dirty="0" smtClean="0"/>
              <a:t>Strategist</a:t>
            </a:r>
            <a:endParaRPr lang="en-US" sz="1606" dirty="0">
              <a:solidFill>
                <a:srgbClr val="FFFFFF"/>
              </a:solidFill>
            </a:endParaRPr>
          </a:p>
          <a:p>
            <a:pPr marL="348797" indent="-348797" defTabSz="697687" eaLnBrk="0" fontAlgn="base" hangingPunct="0">
              <a:spcBef>
                <a:spcPct val="0"/>
              </a:spcBef>
              <a:spcAft>
                <a:spcPct val="0"/>
              </a:spcAft>
            </a:pPr>
            <a:r>
              <a:rPr lang="en-US" sz="2447" dirty="0">
                <a:solidFill>
                  <a:srgbClr val="FFFFFF"/>
                </a:solidFill>
              </a:rPr>
              <a:t>http://ITProGuru.com</a:t>
            </a:r>
          </a:p>
          <a:p>
            <a:pPr marL="348797" indent="-348797" defTabSz="697687" eaLnBrk="0" fontAlgn="base" hangingPunct="0">
              <a:spcBef>
                <a:spcPct val="0"/>
              </a:spcBef>
              <a:spcAft>
                <a:spcPct val="0"/>
              </a:spcAft>
            </a:pPr>
            <a:r>
              <a:rPr lang="en-US" sz="1496" dirty="0">
                <a:solidFill>
                  <a:srgbClr val="FFFFFF"/>
                </a:solidFill>
                <a:ea typeface="Segoe UI" pitchFamily="34" charset="0"/>
                <a:cs typeface="Segoe UI" pitchFamily="34" charset="0"/>
              </a:rPr>
              <a:t>@</a:t>
            </a:r>
            <a:r>
              <a:rPr lang="en-US" sz="1496" b="1" dirty="0">
                <a:solidFill>
                  <a:srgbClr val="FFFFFF"/>
                </a:solidFill>
                <a:ea typeface="Segoe UI" pitchFamily="34" charset="0"/>
                <a:cs typeface="Segoe UI" pitchFamily="34" charset="0"/>
              </a:rPr>
              <a:t>itproguru</a:t>
            </a:r>
          </a:p>
          <a:p>
            <a:pPr marL="348797" indent="-348797" defTabSz="697687" eaLnBrk="0" fontAlgn="base" hangingPunct="0">
              <a:spcBef>
                <a:spcPct val="0"/>
              </a:spcBef>
              <a:spcAft>
                <a:spcPct val="0"/>
              </a:spcAft>
            </a:pPr>
            <a:r>
              <a:rPr lang="en-US" sz="1378" dirty="0">
                <a:solidFill>
                  <a:srgbClr val="FFFFFF"/>
                </a:solidFill>
                <a:ea typeface="Segoe UI" pitchFamily="34" charset="0"/>
                <a:cs typeface="Segoe UI" pitchFamily="34" charset="0"/>
              </a:rPr>
              <a:t>CT, MA, ME, NH, VT, NY (upstate)</a:t>
            </a:r>
          </a:p>
          <a:p>
            <a:pPr marL="348797" indent="-348797" defTabSz="697687" eaLnBrk="0" fontAlgn="base" hangingPunct="0">
              <a:spcBef>
                <a:spcPct val="0"/>
              </a:spcBef>
              <a:spcAft>
                <a:spcPct val="0"/>
              </a:spcAft>
            </a:pPr>
            <a:r>
              <a:rPr lang="en-US" sz="1122" dirty="0">
                <a:solidFill>
                  <a:srgbClr val="FFFFFF"/>
                </a:solidFill>
              </a:rPr>
              <a:t>http://blogs.technet.com/DanStolts</a:t>
            </a:r>
            <a:endParaRPr lang="en-US" sz="1378" dirty="0">
              <a:solidFill>
                <a:srgbClr val="FFFFFF"/>
              </a:solidFill>
              <a:ea typeface="Segoe UI" pitchFamily="34" charset="0"/>
              <a:cs typeface="Segoe UI" pitchFamily="34" charset="0"/>
            </a:endParaRPr>
          </a:p>
        </p:txBody>
      </p:sp>
      <p:sp>
        <p:nvSpPr>
          <p:cNvPr id="5" name="Rectangle 4"/>
          <p:cNvSpPr/>
          <p:nvPr/>
        </p:nvSpPr>
        <p:spPr bwMode="auto">
          <a:xfrm>
            <a:off x="2925076" y="2798005"/>
            <a:ext cx="1991184" cy="1826866"/>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21" tIns="46508" rIns="46508" bIns="93021" numCol="1" spcCol="0" rtlCol="0" fromWordArt="0" anchor="b" anchorCtr="0" forceAA="0" compatLnSpc="1">
            <a:prstTxWarp prst="textNoShape">
              <a:avLst/>
            </a:prstTxWarp>
            <a:noAutofit/>
          </a:bodyPr>
          <a:lstStyle/>
          <a:p>
            <a:pPr defTabSz="929816" eaLnBrk="0" fontAlgn="base" hangingPunct="0">
              <a:spcBef>
                <a:spcPct val="0"/>
              </a:spcBef>
              <a:spcAft>
                <a:spcPct val="0"/>
              </a:spcAft>
            </a:pPr>
            <a:r>
              <a:rPr lang="en-US" sz="1530" spc="-52" dirty="0">
                <a:gradFill>
                  <a:gsLst>
                    <a:gs pos="0">
                      <a:srgbClr val="FFFFFF"/>
                    </a:gs>
                    <a:gs pos="100000">
                      <a:srgbClr val="FFFFFF"/>
                    </a:gs>
                  </a:gsLst>
                  <a:lin ang="5400000" scaled="0"/>
                </a:gradFill>
                <a:ea typeface="Segoe UI" pitchFamily="34" charset="0"/>
                <a:cs typeface="Segoe UI" pitchFamily="34" charset="0"/>
              </a:rPr>
              <a:t>Virtualization</a:t>
            </a:r>
          </a:p>
          <a:p>
            <a:pPr defTabSz="929816" eaLnBrk="0" fontAlgn="base" hangingPunct="0">
              <a:spcBef>
                <a:spcPct val="0"/>
              </a:spcBef>
              <a:spcAft>
                <a:spcPct val="0"/>
              </a:spcAft>
            </a:pPr>
            <a:r>
              <a:rPr lang="en-US" sz="1530" spc="-52" dirty="0">
                <a:gradFill>
                  <a:gsLst>
                    <a:gs pos="0">
                      <a:srgbClr val="FFFFFF"/>
                    </a:gs>
                    <a:gs pos="100000">
                      <a:srgbClr val="FFFFFF"/>
                    </a:gs>
                  </a:gsLst>
                  <a:lin ang="5400000" scaled="0"/>
                </a:gradFill>
                <a:ea typeface="Segoe UI" pitchFamily="34" charset="0"/>
                <a:cs typeface="Segoe UI" pitchFamily="34" charset="0"/>
              </a:rPr>
              <a:t>Cloud</a:t>
            </a:r>
          </a:p>
          <a:p>
            <a:pPr defTabSz="929816" eaLnBrk="0" fontAlgn="base" hangingPunct="0">
              <a:spcBef>
                <a:spcPct val="0"/>
              </a:spcBef>
              <a:spcAft>
                <a:spcPct val="0"/>
              </a:spcAft>
            </a:pPr>
            <a:r>
              <a:rPr lang="en-US" sz="1530" spc="-52" dirty="0">
                <a:gradFill>
                  <a:gsLst>
                    <a:gs pos="0">
                      <a:srgbClr val="FFFFFF"/>
                    </a:gs>
                    <a:gs pos="100000">
                      <a:srgbClr val="FFFFFF"/>
                    </a:gs>
                  </a:gsLst>
                  <a:lin ang="5400000" scaled="0"/>
                </a:gradFill>
                <a:ea typeface="Segoe UI" pitchFamily="34" charset="0"/>
                <a:cs typeface="Segoe UI" pitchFamily="34" charset="0"/>
              </a:rPr>
              <a:t>System Center</a:t>
            </a:r>
          </a:p>
          <a:p>
            <a:pPr defTabSz="929816" eaLnBrk="0" fontAlgn="base" hangingPunct="0">
              <a:spcBef>
                <a:spcPct val="0"/>
              </a:spcBef>
              <a:spcAft>
                <a:spcPct val="0"/>
              </a:spcAft>
            </a:pPr>
            <a:r>
              <a:rPr lang="en-US" sz="1530" spc="-52" dirty="0">
                <a:gradFill>
                  <a:gsLst>
                    <a:gs pos="0">
                      <a:srgbClr val="FFFFFF"/>
                    </a:gs>
                    <a:gs pos="100000">
                      <a:srgbClr val="FFFFFF"/>
                    </a:gs>
                  </a:gsLst>
                  <a:lin ang="5400000" scaled="0"/>
                </a:gradFill>
                <a:ea typeface="Segoe UI" pitchFamily="34" charset="0"/>
                <a:cs typeface="Segoe UI" pitchFamily="34" charset="0"/>
              </a:rPr>
              <a:t>Management</a:t>
            </a:r>
          </a:p>
          <a:p>
            <a:pPr defTabSz="929816" eaLnBrk="0" fontAlgn="base" hangingPunct="0">
              <a:spcBef>
                <a:spcPct val="0"/>
              </a:spcBef>
              <a:spcAft>
                <a:spcPct val="0"/>
              </a:spcAft>
            </a:pPr>
            <a:r>
              <a:rPr lang="en-US" sz="1530" spc="-52" dirty="0">
                <a:gradFill>
                  <a:gsLst>
                    <a:gs pos="0">
                      <a:srgbClr val="FFFFFF"/>
                    </a:gs>
                    <a:gs pos="100000">
                      <a:srgbClr val="FFFFFF"/>
                    </a:gs>
                  </a:gsLst>
                  <a:lin ang="5400000" scaled="0"/>
                </a:gradFill>
                <a:ea typeface="Segoe UI" pitchFamily="34" charset="0"/>
                <a:cs typeface="Segoe UI" pitchFamily="34" charset="0"/>
              </a:rPr>
              <a:t>Infrastructure</a:t>
            </a:r>
          </a:p>
          <a:p>
            <a:pPr defTabSz="929816" eaLnBrk="0" fontAlgn="base" hangingPunct="0">
              <a:spcBef>
                <a:spcPct val="0"/>
              </a:spcBef>
              <a:spcAft>
                <a:spcPct val="0"/>
              </a:spcAft>
            </a:pPr>
            <a:r>
              <a:rPr lang="en-US" sz="1530" spc="-52" dirty="0">
                <a:gradFill>
                  <a:gsLst>
                    <a:gs pos="0">
                      <a:srgbClr val="FFFFFF"/>
                    </a:gs>
                    <a:gs pos="100000">
                      <a:srgbClr val="FFFFFF"/>
                    </a:gs>
                  </a:gsLst>
                  <a:lin ang="5400000" scaled="0"/>
                </a:gradFill>
                <a:ea typeface="Segoe UI" pitchFamily="34" charset="0"/>
                <a:cs typeface="Segoe UI" pitchFamily="34" charset="0"/>
              </a:rPr>
              <a:t>Security</a:t>
            </a:r>
          </a:p>
        </p:txBody>
      </p:sp>
      <p:sp>
        <p:nvSpPr>
          <p:cNvPr id="6" name="Rectangle 5"/>
          <p:cNvSpPr/>
          <p:nvPr/>
        </p:nvSpPr>
        <p:spPr bwMode="auto">
          <a:xfrm>
            <a:off x="9435559" y="2798005"/>
            <a:ext cx="1412150" cy="182686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21" tIns="46508" rIns="46508" bIns="93021" numCol="1" spcCol="0" rtlCol="0" fromWordArt="0" anchor="b" anchorCtr="0" forceAA="0" compatLnSpc="1">
            <a:prstTxWarp prst="textNoShape">
              <a:avLst/>
            </a:prstTxWarp>
            <a:noAutofit/>
          </a:bodyPr>
          <a:lstStyle/>
          <a:p>
            <a:pPr defTabSz="929816" eaLnBrk="0" fontAlgn="base" hangingPunct="0">
              <a:spcBef>
                <a:spcPct val="0"/>
              </a:spcBef>
              <a:spcAft>
                <a:spcPct val="0"/>
              </a:spcAft>
            </a:pPr>
            <a:endParaRPr lang="en-US" sz="1378" spc="-52"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2955691" y="1281158"/>
            <a:ext cx="1960570" cy="1438019"/>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21" tIns="46508" rIns="46508" bIns="93021" numCol="1" spcCol="0" rtlCol="0" fromWordArt="0" anchor="b" anchorCtr="0" forceAA="0" compatLnSpc="1">
            <a:prstTxWarp prst="textNoShape">
              <a:avLst/>
            </a:prstTxWarp>
            <a:noAutofit/>
          </a:bodyPr>
          <a:lstStyle/>
          <a:p>
            <a:pPr defTabSz="929816" eaLnBrk="0" fontAlgn="base" hangingPunct="0">
              <a:spcBef>
                <a:spcPct val="0"/>
              </a:spcBef>
              <a:spcAft>
                <a:spcPct val="0"/>
              </a:spcAft>
            </a:pPr>
            <a:endParaRPr lang="en-US" sz="1378" spc="-52"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5000852" y="1268723"/>
            <a:ext cx="5800865" cy="1438019"/>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21" tIns="46508" rIns="46508" bIns="93021" numCol="1" spcCol="0" rtlCol="0" fromWordArt="0" anchor="b" anchorCtr="0" forceAA="0" compatLnSpc="1">
            <a:prstTxWarp prst="textNoShape">
              <a:avLst/>
            </a:prstTxWarp>
            <a:noAutofit/>
          </a:bodyPr>
          <a:lstStyle/>
          <a:p>
            <a:pPr defTabSz="929816" eaLnBrk="0" fontAlgn="base" hangingPunct="0">
              <a:spcBef>
                <a:spcPct val="0"/>
              </a:spcBef>
              <a:spcAft>
                <a:spcPct val="0"/>
              </a:spcAft>
            </a:pPr>
            <a:endParaRPr lang="en-US" sz="1020" spc="-52" dirty="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785" y="3071657"/>
            <a:ext cx="1550040" cy="1553215"/>
          </a:xfrm>
          <a:prstGeom prst="rect">
            <a:avLst/>
          </a:prstGeom>
        </p:spPr>
      </p:pic>
      <p:sp>
        <p:nvSpPr>
          <p:cNvPr id="2" name="TextBox 1"/>
          <p:cNvSpPr txBox="1"/>
          <p:nvPr/>
        </p:nvSpPr>
        <p:spPr>
          <a:xfrm>
            <a:off x="5062474" y="1187811"/>
            <a:ext cx="5800865" cy="1453335"/>
          </a:xfrm>
          <a:prstGeom prst="rect">
            <a:avLst/>
          </a:prstGeom>
          <a:noFill/>
        </p:spPr>
        <p:txBody>
          <a:bodyPr wrap="square" lIns="69781" tIns="69781" rIns="69781" bIns="69781" rtlCol="0">
            <a:spAutoFit/>
          </a:bodyPr>
          <a:lstStyle/>
          <a:p>
            <a:pPr eaLnBrk="0" fontAlgn="base" hangingPunct="0">
              <a:spcBef>
                <a:spcPct val="0"/>
              </a:spcBef>
              <a:spcAft>
                <a:spcPct val="0"/>
              </a:spcAft>
            </a:pPr>
            <a:r>
              <a:rPr lang="en-US" sz="3264" b="1" dirty="0" smtClean="0">
                <a:solidFill>
                  <a:srgbClr val="505050"/>
                </a:solidFill>
              </a:rPr>
              <a:t>Windows Server 2012 R2</a:t>
            </a:r>
          </a:p>
          <a:p>
            <a:pPr eaLnBrk="0" fontAlgn="base" hangingPunct="0">
              <a:spcBef>
                <a:spcPct val="0"/>
              </a:spcBef>
              <a:spcAft>
                <a:spcPct val="0"/>
              </a:spcAft>
            </a:pPr>
            <a:r>
              <a:rPr lang="en-US" sz="3264" b="1" dirty="0" smtClean="0">
                <a:solidFill>
                  <a:srgbClr val="505050"/>
                </a:solidFill>
              </a:rPr>
              <a:t>Launch!</a:t>
            </a:r>
            <a:r>
              <a:rPr lang="en-US" sz="2000" dirty="0">
                <a:solidFill>
                  <a:srgbClr val="505050"/>
                </a:solidFill>
              </a:rPr>
              <a:t/>
            </a:r>
            <a:br>
              <a:rPr lang="en-US" sz="2000" dirty="0">
                <a:solidFill>
                  <a:srgbClr val="505050"/>
                </a:solidFill>
              </a:rPr>
            </a:br>
            <a:r>
              <a:rPr lang="en-US" sz="2000" dirty="0" smtClean="0">
                <a:solidFill>
                  <a:srgbClr val="505050"/>
                </a:solidFill>
              </a:rPr>
              <a:t>Download http://aka.ms/VTUG-win2012r2</a:t>
            </a:r>
            <a:endParaRPr lang="en-US" sz="3264" dirty="0">
              <a:solidFill>
                <a:srgbClr val="FFFFFF"/>
              </a:solidFill>
              <a:latin typeface="Arial"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6763" y="1426256"/>
            <a:ext cx="1398426" cy="1211969"/>
          </a:xfrm>
          <a:prstGeom prst="rect">
            <a:avLst/>
          </a:prstGeom>
        </p:spPr>
      </p:pic>
      <p:sp>
        <p:nvSpPr>
          <p:cNvPr id="11" name="Rectangle 10"/>
          <p:cNvSpPr/>
          <p:nvPr/>
        </p:nvSpPr>
        <p:spPr bwMode="auto">
          <a:xfrm>
            <a:off x="2906323" y="4768858"/>
            <a:ext cx="6485462" cy="1493897"/>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21" tIns="46508" rIns="46508" bIns="93021" numCol="1" spcCol="0" rtlCol="0" fromWordArt="0" anchor="b" anchorCtr="0" forceAA="0" compatLnSpc="1">
            <a:prstTxWarp prst="textNoShape">
              <a:avLst/>
            </a:prstTxWarp>
            <a:noAutofit/>
          </a:bodyPr>
          <a:lstStyle/>
          <a:p>
            <a:pPr marL="348845" lvl="1" defTabSz="697687" eaLnBrk="0" fontAlgn="base" hangingPunct="0">
              <a:spcBef>
                <a:spcPct val="0"/>
              </a:spcBef>
              <a:spcAft>
                <a:spcPct val="0"/>
              </a:spcAft>
            </a:pPr>
            <a:endParaRPr lang="en-US" sz="1224" dirty="0">
              <a:solidFill>
                <a:srgbClr val="FFFFFF"/>
              </a:solidFill>
            </a:endParaRPr>
          </a:p>
        </p:txBody>
      </p:sp>
      <p:sp>
        <p:nvSpPr>
          <p:cNvPr id="13" name="TextBox 12"/>
          <p:cNvSpPr txBox="1"/>
          <p:nvPr/>
        </p:nvSpPr>
        <p:spPr>
          <a:xfrm>
            <a:off x="12339199" y="4905006"/>
            <a:ext cx="6401349" cy="1529265"/>
          </a:xfrm>
          <a:prstGeom prst="rect">
            <a:avLst/>
          </a:prstGeom>
        </p:spPr>
        <p:txBody>
          <a:bodyPr vert="horz" wrap="square" lIns="0" tIns="0" rIns="0" bIns="0" rtlCol="0">
            <a:spAutoFit/>
          </a:bodyPr>
          <a:lstStyle/>
          <a:p>
            <a:pPr defTabSz="697687" eaLnBrk="0" fontAlgn="base" hangingPunct="0">
              <a:lnSpc>
                <a:spcPct val="90000"/>
              </a:lnSpc>
              <a:spcBef>
                <a:spcPct val="20000"/>
              </a:spcBef>
              <a:spcAft>
                <a:spcPct val="0"/>
              </a:spcAft>
              <a:buClr>
                <a:srgbClr val="777777"/>
              </a:buClr>
              <a:buSzPct val="130000"/>
            </a:pPr>
            <a:r>
              <a:rPr lang="en-US" sz="2141" dirty="0">
                <a:solidFill>
                  <a:srgbClr val="FFFFFF"/>
                </a:solidFill>
              </a:rPr>
              <a:t>  </a:t>
            </a:r>
            <a:r>
              <a:rPr lang="en-US" sz="1530" b="1" dirty="0">
                <a:solidFill>
                  <a:srgbClr val="FFFFFF"/>
                </a:solidFill>
              </a:rPr>
              <a:t>More Jobs </a:t>
            </a:r>
            <a:r>
              <a:rPr lang="en-US" sz="1530" b="1" dirty="0">
                <a:solidFill>
                  <a:srgbClr val="FFFFFF"/>
                </a:solidFill>
                <a:sym typeface="Wingdings" pitchFamily="2" charset="2"/>
              </a:rPr>
              <a:t> </a:t>
            </a:r>
          </a:p>
          <a:p>
            <a:pPr marL="348845" lvl="1" defTabSz="697687" eaLnBrk="0" fontAlgn="base" hangingPunct="0">
              <a:spcBef>
                <a:spcPct val="0"/>
              </a:spcBef>
              <a:spcAft>
                <a:spcPct val="0"/>
              </a:spcAft>
            </a:pPr>
            <a:r>
              <a:rPr lang="en-US" sz="1378" dirty="0">
                <a:solidFill>
                  <a:srgbClr val="FFFFFF"/>
                </a:solidFill>
              </a:rPr>
              <a:t>Owner - Bay State Integrated Technology, Inc.  (</a:t>
            </a:r>
            <a:r>
              <a:rPr lang="en-US" sz="1378" u="sng" dirty="0">
                <a:solidFill>
                  <a:srgbClr val="000000"/>
                </a:solidFill>
              </a:rPr>
              <a:t>www.BayStateTechnology.com</a:t>
            </a:r>
            <a:r>
              <a:rPr lang="en-US" sz="1378" u="sng" dirty="0">
                <a:solidFill>
                  <a:srgbClr val="FFFFFF"/>
                </a:solidFill>
              </a:rPr>
              <a:t>)</a:t>
            </a:r>
            <a:endParaRPr lang="en-US" sz="1378" dirty="0">
              <a:solidFill>
                <a:srgbClr val="FFFFFF"/>
              </a:solidFill>
            </a:endParaRPr>
          </a:p>
          <a:p>
            <a:pPr marL="348845" lvl="1" defTabSz="697687" eaLnBrk="0" fontAlgn="base" hangingPunct="0">
              <a:spcBef>
                <a:spcPct val="0"/>
              </a:spcBef>
              <a:spcAft>
                <a:spcPct val="0"/>
              </a:spcAft>
            </a:pPr>
            <a:r>
              <a:rPr lang="en-US" sz="1378" dirty="0">
                <a:solidFill>
                  <a:srgbClr val="FFFFFF"/>
                </a:solidFill>
              </a:rPr>
              <a:t>President - Boston User Groups (</a:t>
            </a:r>
            <a:r>
              <a:rPr lang="en-US" sz="1378" u="sng" dirty="0">
                <a:solidFill>
                  <a:srgbClr val="000000"/>
                </a:solidFill>
              </a:rPr>
              <a:t>www.BostonUserGroups.org</a:t>
            </a:r>
            <a:r>
              <a:rPr lang="en-US" sz="1378" dirty="0">
                <a:solidFill>
                  <a:srgbClr val="FFFFFF"/>
                </a:solidFill>
              </a:rPr>
              <a:t>)</a:t>
            </a:r>
            <a:endParaRPr lang="en-US" sz="2141" dirty="0">
              <a:solidFill>
                <a:srgbClr val="FFFFFF"/>
              </a:solidFill>
            </a:endParaRPr>
          </a:p>
          <a:p>
            <a:pPr marL="348845" lvl="1" defTabSz="697687" eaLnBrk="0" fontAlgn="base" hangingPunct="0">
              <a:spcBef>
                <a:spcPct val="0"/>
              </a:spcBef>
              <a:spcAft>
                <a:spcPct val="0"/>
              </a:spcAft>
            </a:pPr>
            <a:r>
              <a:rPr lang="en-US" sz="1378" dirty="0">
                <a:solidFill>
                  <a:srgbClr val="FFFFFF"/>
                </a:solidFill>
              </a:rPr>
              <a:t>Cubmaster/Leader – Cub Scouts Pack 14, Lakeville, MA {</a:t>
            </a:r>
            <a:r>
              <a:rPr lang="en-US" sz="1378" dirty="0">
                <a:solidFill>
                  <a:srgbClr val="000000"/>
                </a:solidFill>
              </a:rPr>
              <a:t>LakevillePack14.com</a:t>
            </a:r>
            <a:r>
              <a:rPr lang="en-US" sz="1378" dirty="0">
                <a:solidFill>
                  <a:srgbClr val="FFFFFF"/>
                </a:solidFill>
              </a:rPr>
              <a:t>)</a:t>
            </a:r>
          </a:p>
          <a:p>
            <a:pPr marL="348845" lvl="1" defTabSz="697687" eaLnBrk="0" fontAlgn="base" hangingPunct="0">
              <a:spcBef>
                <a:spcPct val="0"/>
              </a:spcBef>
              <a:spcAft>
                <a:spcPct val="0"/>
              </a:spcAft>
            </a:pPr>
            <a:r>
              <a:rPr lang="en-US" sz="1378" dirty="0">
                <a:solidFill>
                  <a:srgbClr val="FFFFFF"/>
                </a:solidFill>
              </a:rPr>
              <a:t>Founder/Chairman - Virtualization Group Boston (</a:t>
            </a:r>
            <a:r>
              <a:rPr lang="en-US" sz="1378" u="sng" dirty="0">
                <a:solidFill>
                  <a:srgbClr val="000000"/>
                </a:solidFill>
              </a:rPr>
              <a:t>www.VirtG.com</a:t>
            </a:r>
            <a:r>
              <a:rPr lang="en-US" sz="1378" dirty="0">
                <a:solidFill>
                  <a:srgbClr val="FFFFFF"/>
                </a:solidFill>
              </a:rPr>
              <a:t>)</a:t>
            </a:r>
            <a:endParaRPr lang="en-US" sz="2141" dirty="0">
              <a:solidFill>
                <a:srgbClr val="FFFFFF"/>
              </a:solidFill>
            </a:endParaRPr>
          </a:p>
          <a:p>
            <a:pPr marL="348845" lvl="1" defTabSz="697687" eaLnBrk="0" fontAlgn="base" hangingPunct="0">
              <a:spcBef>
                <a:spcPct val="0"/>
              </a:spcBef>
              <a:spcAft>
                <a:spcPct val="0"/>
              </a:spcAft>
            </a:pPr>
            <a:r>
              <a:rPr lang="en-US" sz="1377" dirty="0">
                <a:solidFill>
                  <a:srgbClr val="FFFFFF"/>
                </a:solidFill>
              </a:rPr>
              <a:t>Founder/President – North East Leaders (</a:t>
            </a:r>
            <a:r>
              <a:rPr lang="en-US" sz="1377" u="sng" dirty="0">
                <a:solidFill>
                  <a:srgbClr val="000000"/>
                </a:solidFill>
              </a:rPr>
              <a:t>www.NELeaders.com</a:t>
            </a:r>
            <a:r>
              <a:rPr lang="en-US" sz="1377" dirty="0">
                <a:solidFill>
                  <a:srgbClr val="FFFFFF"/>
                </a:solidFill>
              </a:rPr>
              <a:t>)</a:t>
            </a:r>
          </a:p>
          <a:p>
            <a:pPr marL="348845" lvl="1" defTabSz="697687" eaLnBrk="0" fontAlgn="base" hangingPunct="0">
              <a:spcBef>
                <a:spcPct val="0"/>
              </a:spcBef>
              <a:spcAft>
                <a:spcPct val="0"/>
              </a:spcAft>
            </a:pPr>
            <a:endParaRPr lang="en-US" sz="1122" dirty="0">
              <a:solidFill>
                <a:srgbClr val="FFFFFF"/>
              </a:solidFill>
            </a:endParaRPr>
          </a:p>
        </p:txBody>
      </p:sp>
      <p:sp>
        <p:nvSpPr>
          <p:cNvPr id="14" name="Rectangle 13">
            <a:hlinkClick r:id="rId5"/>
          </p:cNvPr>
          <p:cNvSpPr/>
          <p:nvPr/>
        </p:nvSpPr>
        <p:spPr bwMode="auto">
          <a:xfrm>
            <a:off x="9477270" y="4744467"/>
            <a:ext cx="1412150" cy="149389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891" tIns="34891" rIns="34891" bIns="34891" numCol="1" spcCol="0" rtlCol="0" fromWordArt="0" anchor="b" anchorCtr="0" forceAA="0" compatLnSpc="1">
            <a:prstTxWarp prst="textNoShape">
              <a:avLst/>
            </a:prstTxWarp>
            <a:noAutofit/>
          </a:bodyPr>
          <a:lstStyle/>
          <a:p>
            <a:pPr defTabSz="523187" eaLnBrk="0" fontAlgn="base" hangingPunct="0">
              <a:spcBef>
                <a:spcPct val="0"/>
              </a:spcBef>
              <a:spcAft>
                <a:spcPct val="0"/>
              </a:spcAft>
            </a:pPr>
            <a:endParaRPr lang="en-US" sz="918" dirty="0">
              <a:solidFill>
                <a:srgbClr val="072B60"/>
              </a:solidFill>
              <a:ea typeface="Segoe UI" pitchFamily="34" charset="0"/>
              <a:cs typeface="Segoe UI" pitchFamily="34" charset="0"/>
            </a:endParaRPr>
          </a:p>
          <a:p>
            <a:pPr algn="ctr" defTabSz="523187" eaLnBrk="0" fontAlgn="base" hangingPunct="0">
              <a:spcBef>
                <a:spcPct val="0"/>
              </a:spcBef>
              <a:spcAft>
                <a:spcPct val="0"/>
              </a:spcAft>
            </a:pPr>
            <a:r>
              <a:rPr lang="en-US" sz="1785" dirty="0">
                <a:solidFill>
                  <a:srgbClr val="FFFFFF"/>
                </a:solidFill>
                <a:ea typeface="Segoe UI" pitchFamily="34" charset="0"/>
                <a:cs typeface="Segoe UI" pitchFamily="34" charset="0"/>
              </a:rPr>
              <a:t>@</a:t>
            </a:r>
            <a:r>
              <a:rPr lang="en-US" sz="1785" dirty="0" err="1">
                <a:solidFill>
                  <a:srgbClr val="FFFFFF"/>
                </a:solidFill>
                <a:ea typeface="Segoe UI" pitchFamily="34" charset="0"/>
                <a:cs typeface="Segoe UI" pitchFamily="34" charset="0"/>
              </a:rPr>
              <a:t>ITProGuru</a:t>
            </a:r>
            <a:endParaRPr lang="en-US" sz="1785" dirty="0">
              <a:solidFill>
                <a:srgbClr val="FFFFFF"/>
              </a:solidFill>
              <a:ea typeface="Segoe UI" pitchFamily="34" charset="0"/>
              <a:cs typeface="Segoe UI" pitchFamily="34" charset="0"/>
            </a:endParaRPr>
          </a:p>
        </p:txBody>
      </p:sp>
      <p:sp>
        <p:nvSpPr>
          <p:cNvPr id="15" name="Freeform 13"/>
          <p:cNvSpPr>
            <a:spLocks noEditPoints="1"/>
          </p:cNvSpPr>
          <p:nvPr/>
        </p:nvSpPr>
        <p:spPr bwMode="black">
          <a:xfrm>
            <a:off x="9827374" y="4905006"/>
            <a:ext cx="787244" cy="670283"/>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2797" tIns="31397" rIns="62797" bIns="31397" numCol="1" rtlCol="0" anchor="ctr" anchorCtr="0" compatLnSpc="1">
            <a:prstTxWarp prst="textNoShape">
              <a:avLst/>
            </a:prstTxWarp>
          </a:bodyPr>
          <a:lstStyle/>
          <a:p>
            <a:pPr defTabSz="565207" eaLnBrk="0" fontAlgn="base" hangingPunct="0">
              <a:spcBef>
                <a:spcPct val="0"/>
              </a:spcBef>
              <a:spcAft>
                <a:spcPct val="0"/>
              </a:spcAft>
            </a:pPr>
            <a:endParaRPr lang="en-US" sz="1072" spc="-93" dirty="0">
              <a:solidFill>
                <a:srgbClr val="FFFFFF"/>
              </a:solidFill>
              <a:latin typeface="Segoe Light" pitchFamily="34" charset="0"/>
            </a:endParaRPr>
          </a:p>
        </p:txBody>
      </p:sp>
      <p:sp>
        <p:nvSpPr>
          <p:cNvPr id="9" name="TextBox 8"/>
          <p:cNvSpPr txBox="1"/>
          <p:nvPr/>
        </p:nvSpPr>
        <p:spPr>
          <a:xfrm>
            <a:off x="2518612" y="4830842"/>
            <a:ext cx="6723842" cy="369332"/>
          </a:xfrm>
          <a:prstGeom prst="rect">
            <a:avLst/>
          </a:prstGeom>
          <a:noFill/>
        </p:spPr>
        <p:txBody>
          <a:bodyPr wrap="square" lIns="0" tIns="0" rIns="0" bIns="0" rtlCol="0">
            <a:spAutoFit/>
          </a:bodyPr>
          <a:lstStyle/>
          <a:p>
            <a:pPr algn="r"/>
            <a:r>
              <a:rPr lang="en-US" sz="2400" b="1" dirty="0" smtClean="0">
                <a:gradFill>
                  <a:gsLst>
                    <a:gs pos="0">
                      <a:srgbClr val="505050"/>
                    </a:gs>
                    <a:gs pos="86000">
                      <a:srgbClr val="505050"/>
                    </a:gs>
                  </a:gsLst>
                  <a:lin ang="5400000" scaled="0"/>
                </a:gradFill>
              </a:rPr>
              <a:t>Join Event Calendar </a:t>
            </a:r>
            <a:r>
              <a:rPr lang="en-US" sz="2400" b="1" dirty="0">
                <a:gradFill>
                  <a:gsLst>
                    <a:gs pos="0">
                      <a:srgbClr val="505050"/>
                    </a:gs>
                    <a:gs pos="86000">
                      <a:srgbClr val="505050"/>
                    </a:gs>
                  </a:gsLst>
                  <a:lin ang="5400000" scaled="0"/>
                </a:gradFill>
              </a:rPr>
              <a:t>- http://NEITPro.com</a:t>
            </a:r>
          </a:p>
        </p:txBody>
      </p:sp>
      <p:sp>
        <p:nvSpPr>
          <p:cNvPr id="16" name="TextBox 15"/>
          <p:cNvSpPr txBox="1"/>
          <p:nvPr/>
        </p:nvSpPr>
        <p:spPr>
          <a:xfrm>
            <a:off x="378220" y="6434271"/>
            <a:ext cx="11960979" cy="502125"/>
          </a:xfrm>
          <a:prstGeom prst="rect">
            <a:avLst/>
          </a:prstGeom>
          <a:noFill/>
        </p:spPr>
        <p:txBody>
          <a:bodyPr wrap="square" lIns="0" tIns="0" rIns="0" bIns="0" rtlCol="0">
            <a:spAutoFit/>
          </a:bodyPr>
          <a:lstStyle/>
          <a:p>
            <a:r>
              <a:rPr lang="en-US" sz="3263" dirty="0" smtClean="0">
                <a:solidFill>
                  <a:schemeClr val="bg1"/>
                </a:solidFill>
              </a:rPr>
              <a:t>Free Server in the Cloud - </a:t>
            </a:r>
            <a:r>
              <a:rPr lang="en-US" sz="3263" dirty="0">
                <a:solidFill>
                  <a:schemeClr val="bg1"/>
                </a:solidFill>
              </a:rPr>
              <a:t>http://aka.ms/IaaS</a:t>
            </a:r>
            <a:endParaRPr lang="en-US" sz="4079" dirty="0">
              <a:solidFill>
                <a:schemeClr val="bg1"/>
              </a:solidFill>
            </a:endParaRPr>
          </a:p>
        </p:txBody>
      </p:sp>
      <p:sp>
        <p:nvSpPr>
          <p:cNvPr id="17" name="Rectangle 16"/>
          <p:cNvSpPr/>
          <p:nvPr/>
        </p:nvSpPr>
        <p:spPr>
          <a:xfrm>
            <a:off x="658833" y="5247009"/>
            <a:ext cx="8790104" cy="461665"/>
          </a:xfrm>
          <a:prstGeom prst="rect">
            <a:avLst/>
          </a:prstGeom>
        </p:spPr>
        <p:txBody>
          <a:bodyPr wrap="square">
            <a:spAutoFit/>
          </a:bodyPr>
          <a:lstStyle/>
          <a:p>
            <a:pPr algn="r"/>
            <a:r>
              <a:rPr lang="en-US" sz="2400" b="1" dirty="0">
                <a:solidFill>
                  <a:srgbClr val="505050"/>
                </a:solidFill>
              </a:rPr>
              <a:t>HOL Guides: http://itproguru.com/hol/</a:t>
            </a:r>
          </a:p>
        </p:txBody>
      </p:sp>
      <p:sp>
        <p:nvSpPr>
          <p:cNvPr id="18" name="Rounded Rectangle 17"/>
          <p:cNvSpPr/>
          <p:nvPr/>
        </p:nvSpPr>
        <p:spPr bwMode="auto">
          <a:xfrm>
            <a:off x="9242454" y="65580"/>
            <a:ext cx="2796921" cy="1117600"/>
          </a:xfrm>
          <a:prstGeom prst="round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5559" y="321763"/>
            <a:ext cx="2476846" cy="666843"/>
          </a:xfrm>
          <a:prstGeom prst="rect">
            <a:avLst/>
          </a:prstGeom>
        </p:spPr>
      </p:pic>
    </p:spTree>
    <p:extLst>
      <p:ext uri="{BB962C8B-B14F-4D97-AF65-F5344CB8AC3E}">
        <p14:creationId xmlns:p14="http://schemas.microsoft.com/office/powerpoint/2010/main" val="372874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6177468" y="2149199"/>
            <a:ext cx="5241112" cy="4247148"/>
          </a:xfrm>
          <a:prstGeom prst="rect">
            <a:avLst/>
          </a:prstGeom>
          <a:noFill/>
          <a:ln w="38100" cap="sq">
            <a:solidFill>
              <a:schemeClr val="accent1"/>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365760" numCol="1" spcCol="0" rtlCol="0" fromWordArt="0" anchor="b" anchorCtr="0" forceAA="0" compatLnSpc="1">
            <a:prstTxWarp prst="textNoShape">
              <a:avLst/>
            </a:prstTxWarp>
            <a:noAutofit/>
          </a:bodyPr>
          <a:lstStyle/>
          <a:p>
            <a:pPr defTabSz="932290" fontAlgn="base">
              <a:lnSpc>
                <a:spcPct val="90000"/>
              </a:lnSpc>
              <a:spcBef>
                <a:spcPct val="0"/>
              </a:spcBef>
              <a:spcAft>
                <a:spcPct val="0"/>
              </a:spcAft>
            </a:pPr>
            <a:endParaRPr lang="en-US" sz="1632" dirty="0">
              <a:gradFill>
                <a:gsLst>
                  <a:gs pos="66372">
                    <a:schemeClr val="tx1"/>
                  </a:gs>
                  <a:gs pos="45000">
                    <a:schemeClr val="tx1"/>
                  </a:gs>
                </a:gsLst>
                <a:lin ang="5400000" scaled="0"/>
              </a:gradFill>
            </a:endParaRPr>
          </a:p>
        </p:txBody>
      </p:sp>
      <p:grpSp>
        <p:nvGrpSpPr>
          <p:cNvPr id="6" name="Group 5"/>
          <p:cNvGrpSpPr/>
          <p:nvPr/>
        </p:nvGrpSpPr>
        <p:grpSpPr>
          <a:xfrm>
            <a:off x="7624384" y="4976122"/>
            <a:ext cx="2226960" cy="1171185"/>
            <a:chOff x="8013033" y="5001244"/>
            <a:chExt cx="2226960" cy="1171185"/>
          </a:xfrm>
        </p:grpSpPr>
        <p:grpSp>
          <p:nvGrpSpPr>
            <p:cNvPr id="23" name="Group 22"/>
            <p:cNvGrpSpPr/>
            <p:nvPr/>
          </p:nvGrpSpPr>
          <p:grpSpPr>
            <a:xfrm>
              <a:off x="8320613" y="5515577"/>
              <a:ext cx="1611800" cy="656852"/>
              <a:chOff x="6038895" y="5525170"/>
              <a:chExt cx="1204246" cy="490763"/>
            </a:xfrm>
          </p:grpSpPr>
          <p:sp>
            <p:nvSpPr>
              <p:cNvPr id="49" name="Freeform 79"/>
              <p:cNvSpPr>
                <a:spLocks noEditPoints="1"/>
              </p:cNvSpPr>
              <p:nvPr/>
            </p:nvSpPr>
            <p:spPr bwMode="black">
              <a:xfrm>
                <a:off x="6459506" y="5525170"/>
                <a:ext cx="363024" cy="49076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1">
                  <a:lumMod val="20000"/>
                  <a:lumOff val="80000"/>
                </a:schemeClr>
              </a:solidFill>
              <a:ln>
                <a:noFill/>
              </a:ln>
            </p:spPr>
            <p:txBody>
              <a:bodyPr vert="horz" wrap="square" lIns="0" tIns="41972" rIns="83943" bIns="41972" numCol="1" anchor="t" anchorCtr="0" compatLnSpc="1">
                <a:prstTxWarp prst="textNoShape">
                  <a:avLst/>
                </a:prstTxWarp>
              </a:bodyPr>
              <a:lstStyle/>
              <a:p>
                <a:pPr algn="ctr" defTabSz="1243245"/>
                <a:endParaRPr lang="en-US" sz="1632">
                  <a:gradFill>
                    <a:gsLst>
                      <a:gs pos="0">
                        <a:srgbClr val="FFFFFF"/>
                      </a:gs>
                      <a:gs pos="100000">
                        <a:srgbClr val="FFFFFF"/>
                      </a:gs>
                    </a:gsLst>
                    <a:lin ang="5400000" scaled="0"/>
                  </a:gradFill>
                </a:endParaRPr>
              </a:p>
            </p:txBody>
          </p:sp>
          <p:sp>
            <p:nvSpPr>
              <p:cNvPr id="50" name="Freeform 79"/>
              <p:cNvSpPr>
                <a:spLocks noEditPoints="1"/>
              </p:cNvSpPr>
              <p:nvPr/>
            </p:nvSpPr>
            <p:spPr bwMode="black">
              <a:xfrm>
                <a:off x="6880117" y="5525170"/>
                <a:ext cx="363024" cy="49076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1">
                  <a:lumMod val="20000"/>
                  <a:lumOff val="80000"/>
                </a:schemeClr>
              </a:solidFill>
              <a:ln>
                <a:noFill/>
              </a:ln>
            </p:spPr>
            <p:txBody>
              <a:bodyPr vert="horz" wrap="square" lIns="0" tIns="41972" rIns="83943" bIns="41972" numCol="1" anchor="t" anchorCtr="0" compatLnSpc="1">
                <a:prstTxWarp prst="textNoShape">
                  <a:avLst/>
                </a:prstTxWarp>
              </a:bodyPr>
              <a:lstStyle/>
              <a:p>
                <a:pPr algn="ctr" defTabSz="1243245"/>
                <a:endParaRPr lang="en-US" sz="1632">
                  <a:gradFill>
                    <a:gsLst>
                      <a:gs pos="0">
                        <a:srgbClr val="FFFFFF"/>
                      </a:gs>
                      <a:gs pos="100000">
                        <a:srgbClr val="FFFFFF"/>
                      </a:gs>
                    </a:gsLst>
                    <a:lin ang="5400000" scaled="0"/>
                  </a:gradFill>
                </a:endParaRPr>
              </a:p>
            </p:txBody>
          </p:sp>
          <p:sp>
            <p:nvSpPr>
              <p:cNvPr id="51" name="Freeform 79"/>
              <p:cNvSpPr>
                <a:spLocks noEditPoints="1"/>
              </p:cNvSpPr>
              <p:nvPr/>
            </p:nvSpPr>
            <p:spPr bwMode="black">
              <a:xfrm>
                <a:off x="6038895" y="5525170"/>
                <a:ext cx="363024" cy="49076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1">
                  <a:lumMod val="20000"/>
                  <a:lumOff val="80000"/>
                </a:schemeClr>
              </a:solidFill>
              <a:ln>
                <a:noFill/>
              </a:ln>
            </p:spPr>
            <p:txBody>
              <a:bodyPr vert="horz" wrap="square" lIns="0" tIns="41972" rIns="83943" bIns="41972" numCol="1" anchor="t" anchorCtr="0" compatLnSpc="1">
                <a:prstTxWarp prst="textNoShape">
                  <a:avLst/>
                </a:prstTxWarp>
              </a:bodyPr>
              <a:lstStyle/>
              <a:p>
                <a:pPr algn="ctr" defTabSz="1243245"/>
                <a:endParaRPr lang="en-US" sz="1632">
                  <a:gradFill>
                    <a:gsLst>
                      <a:gs pos="0">
                        <a:srgbClr val="FFFFFF"/>
                      </a:gs>
                      <a:gs pos="100000">
                        <a:srgbClr val="FFFFFF"/>
                      </a:gs>
                    </a:gsLst>
                    <a:lin ang="5400000" scaled="0"/>
                  </a:gradFill>
                </a:endParaRPr>
              </a:p>
            </p:txBody>
          </p:sp>
        </p:grpSp>
        <p:sp>
          <p:nvSpPr>
            <p:cNvPr id="24" name="TextBox 23"/>
            <p:cNvSpPr txBox="1"/>
            <p:nvPr/>
          </p:nvSpPr>
          <p:spPr>
            <a:xfrm>
              <a:off x="8013033" y="5001244"/>
              <a:ext cx="2226960" cy="522948"/>
            </a:xfrm>
            <a:prstGeom prst="rect">
              <a:avLst/>
            </a:prstGeom>
            <a:noFill/>
          </p:spPr>
          <p:txBody>
            <a:bodyPr wrap="square" lIns="186521" tIns="149217" rIns="186521" bIns="149217" rtlCol="0">
              <a:spAutoFit/>
            </a:bodyPr>
            <a:lstStyle/>
            <a:p>
              <a:pPr algn="ctr">
                <a:lnSpc>
                  <a:spcPct val="90000"/>
                </a:lnSpc>
              </a:pPr>
              <a:r>
                <a:rPr lang="en-US" sz="1600" b="1" dirty="0" smtClean="0">
                  <a:solidFill>
                    <a:schemeClr val="accent1">
                      <a:lumMod val="20000"/>
                      <a:lumOff val="80000"/>
                    </a:schemeClr>
                  </a:solidFill>
                </a:rPr>
                <a:t>Hard Disk Drives</a:t>
              </a:r>
              <a:endParaRPr lang="en-US" sz="1600" b="1" dirty="0">
                <a:solidFill>
                  <a:schemeClr val="accent1">
                    <a:lumMod val="20000"/>
                    <a:lumOff val="80000"/>
                  </a:schemeClr>
                </a:solidFill>
              </a:endParaRPr>
            </a:p>
          </p:txBody>
        </p:sp>
      </p:grpSp>
      <p:sp>
        <p:nvSpPr>
          <p:cNvPr id="31" name="TextBox 30"/>
          <p:cNvSpPr txBox="1"/>
          <p:nvPr/>
        </p:nvSpPr>
        <p:spPr>
          <a:xfrm>
            <a:off x="6307118" y="3745090"/>
            <a:ext cx="1685006" cy="522948"/>
          </a:xfrm>
          <a:prstGeom prst="rect">
            <a:avLst/>
          </a:prstGeom>
          <a:noFill/>
        </p:spPr>
        <p:txBody>
          <a:bodyPr wrap="square" lIns="186521" tIns="149217" rIns="186521" bIns="149217" rtlCol="0">
            <a:spAutoFit/>
          </a:bodyPr>
          <a:lstStyle/>
          <a:p>
            <a:pPr algn="ctr">
              <a:lnSpc>
                <a:spcPct val="90000"/>
              </a:lnSpc>
            </a:pPr>
            <a:r>
              <a:rPr lang="en-US" sz="1600" b="1" dirty="0">
                <a:solidFill>
                  <a:schemeClr val="accent4"/>
                </a:solidFill>
              </a:rPr>
              <a:t>Hot data</a:t>
            </a:r>
          </a:p>
        </p:txBody>
      </p:sp>
      <p:sp>
        <p:nvSpPr>
          <p:cNvPr id="33" name="TextBox 32"/>
          <p:cNvSpPr txBox="1"/>
          <p:nvPr/>
        </p:nvSpPr>
        <p:spPr>
          <a:xfrm>
            <a:off x="9499528" y="4580744"/>
            <a:ext cx="1685006" cy="522948"/>
          </a:xfrm>
          <a:prstGeom prst="rect">
            <a:avLst/>
          </a:prstGeom>
          <a:noFill/>
        </p:spPr>
        <p:txBody>
          <a:bodyPr wrap="square" lIns="186521" tIns="149217" rIns="186521" bIns="149217" rtlCol="0">
            <a:spAutoFit/>
          </a:bodyPr>
          <a:lstStyle/>
          <a:p>
            <a:pPr algn="ctr">
              <a:lnSpc>
                <a:spcPct val="90000"/>
              </a:lnSpc>
            </a:pPr>
            <a:r>
              <a:rPr lang="en-US" sz="1600" b="1" dirty="0">
                <a:solidFill>
                  <a:schemeClr val="accent1">
                    <a:lumMod val="20000"/>
                    <a:lumOff val="80000"/>
                  </a:schemeClr>
                </a:solidFill>
              </a:rPr>
              <a:t>Cold data</a:t>
            </a:r>
          </a:p>
        </p:txBody>
      </p:sp>
      <p:grpSp>
        <p:nvGrpSpPr>
          <p:cNvPr id="7" name="Group 6"/>
          <p:cNvGrpSpPr/>
          <p:nvPr/>
        </p:nvGrpSpPr>
        <p:grpSpPr>
          <a:xfrm>
            <a:off x="7503470" y="2552914"/>
            <a:ext cx="2516916" cy="1010912"/>
            <a:chOff x="7868654" y="2761904"/>
            <a:chExt cx="2516916" cy="1010912"/>
          </a:xfrm>
          <a:solidFill>
            <a:schemeClr val="accent4"/>
          </a:solidFill>
        </p:grpSpPr>
        <p:sp>
          <p:nvSpPr>
            <p:cNvPr id="26" name="TextBox 25"/>
            <p:cNvSpPr txBox="1"/>
            <p:nvPr/>
          </p:nvSpPr>
          <p:spPr>
            <a:xfrm>
              <a:off x="7868654" y="2761904"/>
              <a:ext cx="2516916" cy="522948"/>
            </a:xfrm>
            <a:prstGeom prst="rect">
              <a:avLst/>
            </a:prstGeom>
            <a:noFill/>
          </p:spPr>
          <p:txBody>
            <a:bodyPr wrap="square" lIns="186521" tIns="149217" rIns="186521" bIns="149217" rtlCol="0">
              <a:spAutoFit/>
            </a:bodyPr>
            <a:lstStyle/>
            <a:p>
              <a:pPr algn="ctr">
                <a:lnSpc>
                  <a:spcPct val="90000"/>
                </a:lnSpc>
              </a:pPr>
              <a:r>
                <a:rPr lang="en-US" sz="1600" b="1" dirty="0" smtClean="0">
                  <a:solidFill>
                    <a:schemeClr val="accent4"/>
                  </a:solidFill>
                </a:rPr>
                <a:t>Solid State Drives</a:t>
              </a:r>
              <a:endParaRPr lang="en-US" sz="1600" b="1" dirty="0">
                <a:solidFill>
                  <a:schemeClr val="accent4"/>
                </a:solidFill>
              </a:endParaRPr>
            </a:p>
          </p:txBody>
        </p:sp>
        <p:grpSp>
          <p:nvGrpSpPr>
            <p:cNvPr id="27" name="Group 26"/>
            <p:cNvGrpSpPr/>
            <p:nvPr/>
          </p:nvGrpSpPr>
          <p:grpSpPr>
            <a:xfrm>
              <a:off x="8286656" y="3382871"/>
              <a:ext cx="1680912" cy="389945"/>
              <a:chOff x="3075589" y="5616340"/>
              <a:chExt cx="1329496" cy="308422"/>
            </a:xfrm>
            <a:grpFill/>
          </p:grpSpPr>
          <p:sp>
            <p:nvSpPr>
              <p:cNvPr id="28" name="Freeform 5"/>
              <p:cNvSpPr>
                <a:spLocks noChangeAspect="1" noEditPoints="1"/>
              </p:cNvSpPr>
              <p:nvPr/>
            </p:nvSpPr>
            <p:spPr bwMode="auto">
              <a:xfrm>
                <a:off x="3075589" y="5616340"/>
                <a:ext cx="399344" cy="308422"/>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grpFill/>
              <a:ln>
                <a:noFill/>
              </a:ln>
            </p:spPr>
            <p:txBody>
              <a:bodyPr vert="horz" wrap="square" lIns="93260" tIns="46630" rIns="93260" bIns="46630" numCol="1" anchor="t" anchorCtr="0" compatLnSpc="1">
                <a:prstTxWarp prst="textNoShape">
                  <a:avLst/>
                </a:prstTxWarp>
              </a:bodyPr>
              <a:lstStyle/>
              <a:p>
                <a:endParaRPr lang="en-US" sz="1836"/>
              </a:p>
            </p:txBody>
          </p:sp>
          <p:sp>
            <p:nvSpPr>
              <p:cNvPr id="29" name="Freeform 5"/>
              <p:cNvSpPr>
                <a:spLocks noChangeAspect="1" noEditPoints="1"/>
              </p:cNvSpPr>
              <p:nvPr/>
            </p:nvSpPr>
            <p:spPr bwMode="auto">
              <a:xfrm>
                <a:off x="3540665" y="5616340"/>
                <a:ext cx="399344" cy="308422"/>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grpFill/>
              <a:ln>
                <a:noFill/>
              </a:ln>
            </p:spPr>
            <p:txBody>
              <a:bodyPr vert="horz" wrap="square" lIns="93260" tIns="46630" rIns="93260" bIns="46630" numCol="1" anchor="t" anchorCtr="0" compatLnSpc="1">
                <a:prstTxWarp prst="textNoShape">
                  <a:avLst/>
                </a:prstTxWarp>
              </a:bodyPr>
              <a:lstStyle/>
              <a:p>
                <a:endParaRPr lang="en-US" sz="1836"/>
              </a:p>
            </p:txBody>
          </p:sp>
          <p:sp>
            <p:nvSpPr>
              <p:cNvPr id="30" name="Freeform 5"/>
              <p:cNvSpPr>
                <a:spLocks noChangeAspect="1" noEditPoints="1"/>
              </p:cNvSpPr>
              <p:nvPr/>
            </p:nvSpPr>
            <p:spPr bwMode="auto">
              <a:xfrm>
                <a:off x="4005741" y="5616340"/>
                <a:ext cx="399344" cy="308422"/>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grpFill/>
              <a:ln>
                <a:noFill/>
              </a:ln>
            </p:spPr>
            <p:txBody>
              <a:bodyPr vert="horz" wrap="square" lIns="93260" tIns="46630" rIns="93260" bIns="46630" numCol="1" anchor="t" anchorCtr="0" compatLnSpc="1">
                <a:prstTxWarp prst="textNoShape">
                  <a:avLst/>
                </a:prstTxWarp>
              </a:bodyPr>
              <a:lstStyle/>
              <a:p>
                <a:endParaRPr lang="en-US" sz="1836"/>
              </a:p>
            </p:txBody>
          </p:sp>
        </p:grpSp>
      </p:grpSp>
      <p:sp>
        <p:nvSpPr>
          <p:cNvPr id="3" name="Rectangle 2"/>
          <p:cNvSpPr/>
          <p:nvPr/>
        </p:nvSpPr>
        <p:spPr>
          <a:xfrm>
            <a:off x="7503470" y="1942098"/>
            <a:ext cx="2516916" cy="424732"/>
          </a:xfrm>
          <a:prstGeom prst="rect">
            <a:avLst/>
          </a:prstGeom>
          <a:solidFill>
            <a:schemeClr val="bg1"/>
          </a:solidFill>
          <a:ln w="38100">
            <a:solidFill>
              <a:schemeClr val="accent1"/>
            </a:solidFill>
            <a:prstDash val="sysDot"/>
          </a:ln>
        </p:spPr>
        <p:txBody>
          <a:bodyPr wrap="square">
            <a:spAutoFit/>
          </a:bodyPr>
          <a:lstStyle/>
          <a:p>
            <a:pPr algn="ctr">
              <a:lnSpc>
                <a:spcPct val="90000"/>
              </a:lnSpc>
            </a:pPr>
            <a:r>
              <a:rPr lang="en-US" sz="2400" spc="-51" dirty="0" smtClean="0">
                <a:gradFill>
                  <a:gsLst>
                    <a:gs pos="2917">
                      <a:schemeClr val="tx1"/>
                    </a:gs>
                    <a:gs pos="30000">
                      <a:schemeClr val="tx1"/>
                    </a:gs>
                  </a:gsLst>
                  <a:lin ang="5400000" scaled="0"/>
                </a:gradFill>
              </a:rPr>
              <a:t>Storage Spaces</a:t>
            </a:r>
            <a:endParaRPr lang="en-US" sz="2400" spc="-51" dirty="0">
              <a:gradFill>
                <a:gsLst>
                  <a:gs pos="2917">
                    <a:schemeClr val="tx1"/>
                  </a:gs>
                  <a:gs pos="30000">
                    <a:schemeClr val="tx1"/>
                  </a:gs>
                </a:gsLst>
                <a:lin ang="5400000" scaled="0"/>
              </a:gradFill>
            </a:endParaRPr>
          </a:p>
        </p:txBody>
      </p:sp>
      <p:grpSp>
        <p:nvGrpSpPr>
          <p:cNvPr id="8" name="Group 7"/>
          <p:cNvGrpSpPr/>
          <p:nvPr/>
        </p:nvGrpSpPr>
        <p:grpSpPr>
          <a:xfrm>
            <a:off x="7850615" y="3655374"/>
            <a:ext cx="1685006" cy="1363818"/>
            <a:chOff x="8426811" y="3792172"/>
            <a:chExt cx="1685006" cy="1363818"/>
          </a:xfrm>
        </p:grpSpPr>
        <p:grpSp>
          <p:nvGrpSpPr>
            <p:cNvPr id="32" name="Group 31"/>
            <p:cNvGrpSpPr/>
            <p:nvPr/>
          </p:nvGrpSpPr>
          <p:grpSpPr>
            <a:xfrm rot="3223520">
              <a:off x="8587405" y="3824053"/>
              <a:ext cx="1363818" cy="1300055"/>
              <a:chOff x="4986342" y="4965222"/>
              <a:chExt cx="1237408" cy="1043792"/>
            </a:xfrm>
          </p:grpSpPr>
          <p:sp>
            <p:nvSpPr>
              <p:cNvPr id="47" name="Freeform 15"/>
              <p:cNvSpPr>
                <a:spLocks/>
              </p:cNvSpPr>
              <p:nvPr/>
            </p:nvSpPr>
            <p:spPr bwMode="auto">
              <a:xfrm>
                <a:off x="5037229" y="4965222"/>
                <a:ext cx="1186521" cy="610637"/>
              </a:xfrm>
              <a:custGeom>
                <a:avLst/>
                <a:gdLst/>
                <a:ahLst/>
                <a:cxnLst>
                  <a:cxn ang="0">
                    <a:pos x="245" y="839"/>
                  </a:cxn>
                  <a:cxn ang="0">
                    <a:pos x="1075" y="175"/>
                  </a:cxn>
                  <a:cxn ang="0">
                    <a:pos x="1898" y="856"/>
                  </a:cxn>
                  <a:cxn ang="0">
                    <a:pos x="1790" y="834"/>
                  </a:cxn>
                  <a:cxn ang="0">
                    <a:pos x="2020" y="1156"/>
                  </a:cxn>
                  <a:cxn ang="0">
                    <a:pos x="2248" y="835"/>
                  </a:cxn>
                  <a:cxn ang="0">
                    <a:pos x="2143" y="857"/>
                  </a:cxn>
                  <a:cxn ang="0">
                    <a:pos x="1074" y="3"/>
                  </a:cxn>
                  <a:cxn ang="0">
                    <a:pos x="0" y="859"/>
                  </a:cxn>
                  <a:cxn ang="0">
                    <a:pos x="139" y="708"/>
                  </a:cxn>
                  <a:cxn ang="0">
                    <a:pos x="245" y="839"/>
                  </a:cxn>
                </a:cxnLst>
                <a:rect l="0" t="0" r="r" b="b"/>
                <a:pathLst>
                  <a:path w="2248" h="1156">
                    <a:moveTo>
                      <a:pt x="245" y="839"/>
                    </a:moveTo>
                    <a:cubicBezTo>
                      <a:pt x="245" y="839"/>
                      <a:pt x="269" y="175"/>
                      <a:pt x="1075" y="175"/>
                    </a:cubicBezTo>
                    <a:cubicBezTo>
                      <a:pt x="1833" y="175"/>
                      <a:pt x="1898" y="856"/>
                      <a:pt x="1898" y="856"/>
                    </a:cubicBezTo>
                    <a:cubicBezTo>
                      <a:pt x="1790" y="834"/>
                      <a:pt x="1790" y="834"/>
                      <a:pt x="1790" y="834"/>
                    </a:cubicBezTo>
                    <a:cubicBezTo>
                      <a:pt x="2020" y="1156"/>
                      <a:pt x="2020" y="1156"/>
                      <a:pt x="2020" y="1156"/>
                    </a:cubicBezTo>
                    <a:cubicBezTo>
                      <a:pt x="2248" y="835"/>
                      <a:pt x="2248" y="835"/>
                      <a:pt x="2248" y="835"/>
                    </a:cubicBezTo>
                    <a:cubicBezTo>
                      <a:pt x="2143" y="857"/>
                      <a:pt x="2143" y="857"/>
                      <a:pt x="2143" y="857"/>
                    </a:cubicBezTo>
                    <a:cubicBezTo>
                      <a:pt x="2143" y="857"/>
                      <a:pt x="2026" y="7"/>
                      <a:pt x="1074" y="3"/>
                    </a:cubicBezTo>
                    <a:cubicBezTo>
                      <a:pt x="124" y="0"/>
                      <a:pt x="0" y="859"/>
                      <a:pt x="0" y="859"/>
                    </a:cubicBezTo>
                    <a:cubicBezTo>
                      <a:pt x="139" y="708"/>
                      <a:pt x="139" y="708"/>
                      <a:pt x="139" y="708"/>
                    </a:cubicBezTo>
                    <a:lnTo>
                      <a:pt x="245" y="839"/>
                    </a:lnTo>
                    <a:close/>
                  </a:path>
                </a:pathLst>
              </a:custGeom>
              <a:solidFill>
                <a:schemeClr val="accent1">
                  <a:lumMod val="20000"/>
                  <a:lumOff val="80000"/>
                </a:schemeClr>
              </a:solidFill>
              <a:ln w="9525">
                <a:noFill/>
                <a:round/>
                <a:headEnd/>
                <a:tailEnd/>
              </a:ln>
            </p:spPr>
            <p:txBody>
              <a:bodyPr vert="horz" wrap="square" lIns="93260" tIns="46630" rIns="93260" bIns="46630" numCol="1" anchor="t" anchorCtr="0" compatLnSpc="1">
                <a:prstTxWarp prst="textNoShape">
                  <a:avLst/>
                </a:prstTxWarp>
              </a:bodyPr>
              <a:lstStyle/>
              <a:p>
                <a:endParaRPr lang="en-US" sz="1836"/>
              </a:p>
            </p:txBody>
          </p:sp>
          <p:sp>
            <p:nvSpPr>
              <p:cNvPr id="48" name="Freeform 16"/>
              <p:cNvSpPr>
                <a:spLocks/>
              </p:cNvSpPr>
              <p:nvPr/>
            </p:nvSpPr>
            <p:spPr bwMode="auto">
              <a:xfrm>
                <a:off x="4986342" y="5397136"/>
                <a:ext cx="1186521" cy="611878"/>
              </a:xfrm>
              <a:custGeom>
                <a:avLst/>
                <a:gdLst/>
                <a:ahLst/>
                <a:cxnLst>
                  <a:cxn ang="0">
                    <a:pos x="2248" y="302"/>
                  </a:cxn>
                  <a:cxn ang="0">
                    <a:pos x="1179" y="1156"/>
                  </a:cxn>
                  <a:cxn ang="0">
                    <a:pos x="104" y="300"/>
                  </a:cxn>
                  <a:cxn ang="0">
                    <a:pos x="0" y="322"/>
                  </a:cxn>
                  <a:cxn ang="0">
                    <a:pos x="227" y="0"/>
                  </a:cxn>
                  <a:cxn ang="0">
                    <a:pos x="454" y="322"/>
                  </a:cxn>
                  <a:cxn ang="0">
                    <a:pos x="349" y="300"/>
                  </a:cxn>
                  <a:cxn ang="0">
                    <a:pos x="1179" y="975"/>
                  </a:cxn>
                  <a:cxn ang="0">
                    <a:pos x="2003" y="320"/>
                  </a:cxn>
                  <a:cxn ang="0">
                    <a:pos x="2114" y="450"/>
                  </a:cxn>
                  <a:cxn ang="0">
                    <a:pos x="2248" y="302"/>
                  </a:cxn>
                </a:cxnLst>
                <a:rect l="0" t="0" r="r" b="b"/>
                <a:pathLst>
                  <a:path w="2248" h="1159">
                    <a:moveTo>
                      <a:pt x="2248" y="302"/>
                    </a:moveTo>
                    <a:cubicBezTo>
                      <a:pt x="2248" y="302"/>
                      <a:pt x="2131" y="1152"/>
                      <a:pt x="1179" y="1156"/>
                    </a:cubicBezTo>
                    <a:cubicBezTo>
                      <a:pt x="228" y="1159"/>
                      <a:pt x="104" y="300"/>
                      <a:pt x="104" y="300"/>
                    </a:cubicBezTo>
                    <a:cubicBezTo>
                      <a:pt x="0" y="322"/>
                      <a:pt x="0" y="322"/>
                      <a:pt x="0" y="322"/>
                    </a:cubicBezTo>
                    <a:cubicBezTo>
                      <a:pt x="227" y="0"/>
                      <a:pt x="227" y="0"/>
                      <a:pt x="227" y="0"/>
                    </a:cubicBezTo>
                    <a:cubicBezTo>
                      <a:pt x="454" y="322"/>
                      <a:pt x="454" y="322"/>
                      <a:pt x="454" y="322"/>
                    </a:cubicBezTo>
                    <a:cubicBezTo>
                      <a:pt x="349" y="300"/>
                      <a:pt x="349" y="300"/>
                      <a:pt x="349" y="300"/>
                    </a:cubicBezTo>
                    <a:cubicBezTo>
                      <a:pt x="349" y="300"/>
                      <a:pt x="374" y="975"/>
                      <a:pt x="1179" y="975"/>
                    </a:cubicBezTo>
                    <a:cubicBezTo>
                      <a:pt x="1938" y="975"/>
                      <a:pt x="2003" y="320"/>
                      <a:pt x="2003" y="320"/>
                    </a:cubicBezTo>
                    <a:cubicBezTo>
                      <a:pt x="2114" y="450"/>
                      <a:pt x="2114" y="450"/>
                      <a:pt x="2114" y="450"/>
                    </a:cubicBezTo>
                    <a:lnTo>
                      <a:pt x="2248" y="302"/>
                    </a:lnTo>
                    <a:close/>
                  </a:path>
                </a:pathLst>
              </a:custGeom>
              <a:solidFill>
                <a:schemeClr val="accent4"/>
              </a:solidFill>
              <a:ln w="9525">
                <a:noFill/>
                <a:round/>
                <a:headEnd/>
                <a:tailEnd/>
              </a:ln>
            </p:spPr>
            <p:txBody>
              <a:bodyPr vert="horz" wrap="square" lIns="93260" tIns="46630" rIns="93260" bIns="46630" numCol="1" anchor="t" anchorCtr="0" compatLnSpc="1">
                <a:prstTxWarp prst="textNoShape">
                  <a:avLst/>
                </a:prstTxWarp>
              </a:bodyPr>
              <a:lstStyle/>
              <a:p>
                <a:endParaRPr lang="en-US" sz="1836"/>
              </a:p>
            </p:txBody>
          </p:sp>
        </p:grpSp>
        <p:sp>
          <p:nvSpPr>
            <p:cNvPr id="93" name="TextBox 92"/>
            <p:cNvSpPr txBox="1"/>
            <p:nvPr/>
          </p:nvSpPr>
          <p:spPr>
            <a:xfrm>
              <a:off x="8426811" y="4101807"/>
              <a:ext cx="1685006" cy="744547"/>
            </a:xfrm>
            <a:prstGeom prst="rect">
              <a:avLst/>
            </a:prstGeom>
            <a:noFill/>
          </p:spPr>
          <p:txBody>
            <a:bodyPr wrap="square" lIns="186521" tIns="149217" rIns="186521" bIns="149217" rtlCol="0">
              <a:spAutoFit/>
            </a:bodyPr>
            <a:lstStyle/>
            <a:p>
              <a:pPr algn="ctr">
                <a:lnSpc>
                  <a:spcPct val="90000"/>
                </a:lnSpc>
              </a:pPr>
              <a:r>
                <a:rPr lang="en-US" sz="1600" b="1" dirty="0" smtClean="0">
                  <a:gradFill>
                    <a:gsLst>
                      <a:gs pos="2917">
                        <a:schemeClr val="tx1"/>
                      </a:gs>
                      <a:gs pos="30000">
                        <a:schemeClr val="tx1"/>
                      </a:gs>
                    </a:gsLst>
                    <a:lin ang="5400000" scaled="0"/>
                  </a:gradFill>
                </a:rPr>
                <a:t>Storage </a:t>
              </a:r>
              <a:r>
                <a:rPr lang="en-US" sz="1600" b="1" dirty="0" err="1" smtClean="0">
                  <a:gradFill>
                    <a:gsLst>
                      <a:gs pos="2917">
                        <a:schemeClr val="tx1"/>
                      </a:gs>
                      <a:gs pos="30000">
                        <a:schemeClr val="tx1"/>
                      </a:gs>
                    </a:gsLst>
                    <a:lin ang="5400000" scaled="0"/>
                  </a:gradFill>
                </a:rPr>
                <a:t>tiering</a:t>
              </a:r>
              <a:endParaRPr lang="en-US" sz="1600" b="1" dirty="0">
                <a:gradFill>
                  <a:gsLst>
                    <a:gs pos="2917">
                      <a:schemeClr val="tx1"/>
                    </a:gs>
                    <a:gs pos="30000">
                      <a:schemeClr val="tx1"/>
                    </a:gs>
                  </a:gsLst>
                  <a:lin ang="5400000" scaled="0"/>
                </a:gradFill>
              </a:endParaRPr>
            </a:p>
          </p:txBody>
        </p:sp>
      </p:grpSp>
      <p:sp>
        <p:nvSpPr>
          <p:cNvPr id="34" name="Freeform 22"/>
          <p:cNvSpPr>
            <a:spLocks noChangeAspect="1" noEditPoints="1"/>
          </p:cNvSpPr>
          <p:nvPr/>
        </p:nvSpPr>
        <p:spPr bwMode="auto">
          <a:xfrm>
            <a:off x="6881965" y="1190550"/>
            <a:ext cx="3301695" cy="492833"/>
          </a:xfrm>
          <a:custGeom>
            <a:avLst/>
            <a:gdLst>
              <a:gd name="T0" fmla="*/ 383 w 6029"/>
              <a:gd name="T1" fmla="*/ 425 h 864"/>
              <a:gd name="T2" fmla="*/ 864 w 6029"/>
              <a:gd name="T3" fmla="*/ 864 h 864"/>
              <a:gd name="T4" fmla="*/ 368 w 6029"/>
              <a:gd name="T5" fmla="*/ 69 h 864"/>
              <a:gd name="T6" fmla="*/ 368 w 6029"/>
              <a:gd name="T7" fmla="*/ 440 h 864"/>
              <a:gd name="T8" fmla="*/ 368 w 6029"/>
              <a:gd name="T9" fmla="*/ 440 h 864"/>
              <a:gd name="T10" fmla="*/ 1836 w 6029"/>
              <a:gd name="T11" fmla="*/ 200 h 864"/>
              <a:gd name="T12" fmla="*/ 1914 w 6029"/>
              <a:gd name="T13" fmla="*/ 200 h 864"/>
              <a:gd name="T14" fmla="*/ 1614 w 6029"/>
              <a:gd name="T15" fmla="*/ 607 h 864"/>
              <a:gd name="T16" fmla="*/ 1310 w 6029"/>
              <a:gd name="T17" fmla="*/ 606 h 864"/>
              <a:gd name="T18" fmla="*/ 1345 w 6029"/>
              <a:gd name="T19" fmla="*/ 692 h 864"/>
              <a:gd name="T20" fmla="*/ 1650 w 6029"/>
              <a:gd name="T21" fmla="*/ 692 h 864"/>
              <a:gd name="T22" fmla="*/ 1846 w 6029"/>
              <a:gd name="T23" fmla="*/ 321 h 864"/>
              <a:gd name="T24" fmla="*/ 2302 w 6029"/>
              <a:gd name="T25" fmla="*/ 465 h 864"/>
              <a:gd name="T26" fmla="*/ 2053 w 6029"/>
              <a:gd name="T27" fmla="*/ 383 h 864"/>
              <a:gd name="T28" fmla="*/ 2053 w 6029"/>
              <a:gd name="T29" fmla="*/ 692 h 864"/>
              <a:gd name="T30" fmla="*/ 2242 w 6029"/>
              <a:gd name="T31" fmla="*/ 480 h 864"/>
              <a:gd name="T32" fmla="*/ 2710 w 6029"/>
              <a:gd name="T33" fmla="*/ 143 h 864"/>
              <a:gd name="T34" fmla="*/ 2539 w 6029"/>
              <a:gd name="T35" fmla="*/ 312 h 864"/>
              <a:gd name="T36" fmla="*/ 2522 w 6029"/>
              <a:gd name="T37" fmla="*/ 701 h 864"/>
              <a:gd name="T38" fmla="*/ 2710 w 6029"/>
              <a:gd name="T39" fmla="*/ 692 h 864"/>
              <a:gd name="T40" fmla="*/ 2459 w 6029"/>
              <a:gd name="T41" fmla="*/ 613 h 864"/>
              <a:gd name="T42" fmla="*/ 2621 w 6029"/>
              <a:gd name="T43" fmla="*/ 393 h 864"/>
              <a:gd name="T44" fmla="*/ 3104 w 6029"/>
              <a:gd name="T45" fmla="*/ 364 h 864"/>
              <a:gd name="T46" fmla="*/ 2835 w 6029"/>
              <a:gd name="T47" fmla="*/ 648 h 864"/>
              <a:gd name="T48" fmla="*/ 3104 w 6029"/>
              <a:gd name="T49" fmla="*/ 364 h 864"/>
              <a:gd name="T50" fmla="*/ 2847 w 6029"/>
              <a:gd name="T51" fmla="*/ 509 h 864"/>
              <a:gd name="T52" fmla="*/ 3090 w 6029"/>
              <a:gd name="T53" fmla="*/ 507 h 864"/>
              <a:gd name="T54" fmla="*/ 3547 w 6029"/>
              <a:gd name="T55" fmla="*/ 620 h 864"/>
              <a:gd name="T56" fmla="*/ 3316 w 6029"/>
              <a:gd name="T57" fmla="*/ 620 h 864"/>
              <a:gd name="T58" fmla="*/ 3343 w 6029"/>
              <a:gd name="T59" fmla="*/ 692 h 864"/>
              <a:gd name="T60" fmla="*/ 3578 w 6029"/>
              <a:gd name="T61" fmla="*/ 692 h 864"/>
              <a:gd name="T62" fmla="*/ 3845 w 6029"/>
              <a:gd name="T63" fmla="*/ 484 h 864"/>
              <a:gd name="T64" fmla="*/ 3840 w 6029"/>
              <a:gd name="T65" fmla="*/ 363 h 864"/>
              <a:gd name="T66" fmla="*/ 3751 w 6029"/>
              <a:gd name="T67" fmla="*/ 343 h 864"/>
              <a:gd name="T68" fmla="*/ 3866 w 6029"/>
              <a:gd name="T69" fmla="*/ 564 h 864"/>
              <a:gd name="T70" fmla="*/ 3713 w 6029"/>
              <a:gd name="T71" fmla="*/ 678 h 864"/>
              <a:gd name="T72" fmla="*/ 3920 w 6029"/>
              <a:gd name="T73" fmla="*/ 531 h 864"/>
              <a:gd name="T74" fmla="*/ 4213 w 6029"/>
              <a:gd name="T75" fmla="*/ 339 h 864"/>
              <a:gd name="T76" fmla="*/ 4408 w 6029"/>
              <a:gd name="T77" fmla="*/ 251 h 864"/>
              <a:gd name="T78" fmla="*/ 4142 w 6029"/>
              <a:gd name="T79" fmla="*/ 303 h 864"/>
              <a:gd name="T80" fmla="*/ 4366 w 6029"/>
              <a:gd name="T81" fmla="*/ 568 h 864"/>
              <a:gd name="T82" fmla="*/ 4141 w 6029"/>
              <a:gd name="T83" fmla="*/ 671 h 864"/>
              <a:gd name="T84" fmla="*/ 4430 w 6029"/>
              <a:gd name="T85" fmla="*/ 561 h 864"/>
              <a:gd name="T86" fmla="*/ 4648 w 6029"/>
              <a:gd name="T87" fmla="*/ 312 h 864"/>
              <a:gd name="T88" fmla="*/ 4522 w 6029"/>
              <a:gd name="T89" fmla="*/ 649 h 864"/>
              <a:gd name="T90" fmla="*/ 4660 w 6029"/>
              <a:gd name="T91" fmla="*/ 650 h 864"/>
              <a:gd name="T92" fmla="*/ 4801 w 6029"/>
              <a:gd name="T93" fmla="*/ 490 h 864"/>
              <a:gd name="T94" fmla="*/ 4715 w 6029"/>
              <a:gd name="T95" fmla="*/ 391 h 864"/>
              <a:gd name="T96" fmla="*/ 5025 w 6029"/>
              <a:gd name="T97" fmla="*/ 315 h 864"/>
              <a:gd name="T98" fmla="*/ 4927 w 6029"/>
              <a:gd name="T99" fmla="*/ 321 h 864"/>
              <a:gd name="T100" fmla="*/ 4927 w 6029"/>
              <a:gd name="T101" fmla="*/ 503 h 864"/>
              <a:gd name="T102" fmla="*/ 5061 w 6029"/>
              <a:gd name="T103" fmla="*/ 320 h 864"/>
              <a:gd name="T104" fmla="*/ 5153 w 6029"/>
              <a:gd name="T105" fmla="*/ 321 h 864"/>
              <a:gd name="T106" fmla="*/ 5434 w 6029"/>
              <a:gd name="T107" fmla="*/ 321 h 864"/>
              <a:gd name="T108" fmla="*/ 5616 w 6029"/>
              <a:gd name="T109" fmla="*/ 312 h 864"/>
              <a:gd name="T110" fmla="*/ 5490 w 6029"/>
              <a:gd name="T111" fmla="*/ 649 h 864"/>
              <a:gd name="T112" fmla="*/ 5628 w 6029"/>
              <a:gd name="T113" fmla="*/ 650 h 864"/>
              <a:gd name="T114" fmla="*/ 5769 w 6029"/>
              <a:gd name="T115" fmla="*/ 490 h 864"/>
              <a:gd name="T116" fmla="*/ 5683 w 6029"/>
              <a:gd name="T117" fmla="*/ 391 h 864"/>
              <a:gd name="T118" fmla="*/ 5993 w 6029"/>
              <a:gd name="T119" fmla="*/ 315 h 864"/>
              <a:gd name="T120" fmla="*/ 5895 w 6029"/>
              <a:gd name="T121" fmla="*/ 321 h 864"/>
              <a:gd name="T122" fmla="*/ 5895 w 6029"/>
              <a:gd name="T123" fmla="*/ 503 h 864"/>
              <a:gd name="T124" fmla="*/ 6029 w 6029"/>
              <a:gd name="T125" fmla="*/ 32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29" h="864">
                <a:moveTo>
                  <a:pt x="383" y="67"/>
                </a:moveTo>
                <a:cubicBezTo>
                  <a:pt x="864" y="0"/>
                  <a:pt x="864" y="0"/>
                  <a:pt x="864" y="0"/>
                </a:cubicBezTo>
                <a:cubicBezTo>
                  <a:pt x="864" y="425"/>
                  <a:pt x="864" y="425"/>
                  <a:pt x="864" y="425"/>
                </a:cubicBezTo>
                <a:cubicBezTo>
                  <a:pt x="383" y="425"/>
                  <a:pt x="383" y="425"/>
                  <a:pt x="383" y="425"/>
                </a:cubicBezTo>
                <a:lnTo>
                  <a:pt x="383" y="67"/>
                </a:lnTo>
                <a:close/>
                <a:moveTo>
                  <a:pt x="383" y="440"/>
                </a:moveTo>
                <a:cubicBezTo>
                  <a:pt x="383" y="797"/>
                  <a:pt x="383" y="797"/>
                  <a:pt x="383" y="797"/>
                </a:cubicBezTo>
                <a:cubicBezTo>
                  <a:pt x="864" y="864"/>
                  <a:pt x="864" y="864"/>
                  <a:pt x="864" y="864"/>
                </a:cubicBezTo>
                <a:cubicBezTo>
                  <a:pt x="864" y="440"/>
                  <a:pt x="864" y="440"/>
                  <a:pt x="864" y="440"/>
                </a:cubicBezTo>
                <a:lnTo>
                  <a:pt x="383" y="440"/>
                </a:lnTo>
                <a:close/>
                <a:moveTo>
                  <a:pt x="368" y="425"/>
                </a:moveTo>
                <a:cubicBezTo>
                  <a:pt x="368" y="69"/>
                  <a:pt x="368" y="69"/>
                  <a:pt x="368" y="69"/>
                </a:cubicBezTo>
                <a:cubicBezTo>
                  <a:pt x="0" y="121"/>
                  <a:pt x="0" y="121"/>
                  <a:pt x="0" y="121"/>
                </a:cubicBezTo>
                <a:cubicBezTo>
                  <a:pt x="0" y="425"/>
                  <a:pt x="0" y="425"/>
                  <a:pt x="0" y="425"/>
                </a:cubicBezTo>
                <a:lnTo>
                  <a:pt x="368" y="425"/>
                </a:lnTo>
                <a:close/>
                <a:moveTo>
                  <a:pt x="368" y="440"/>
                </a:moveTo>
                <a:cubicBezTo>
                  <a:pt x="0" y="440"/>
                  <a:pt x="0" y="440"/>
                  <a:pt x="0" y="440"/>
                </a:cubicBezTo>
                <a:cubicBezTo>
                  <a:pt x="0" y="744"/>
                  <a:pt x="0" y="744"/>
                  <a:pt x="0" y="744"/>
                </a:cubicBezTo>
                <a:cubicBezTo>
                  <a:pt x="368" y="795"/>
                  <a:pt x="368" y="795"/>
                  <a:pt x="368" y="795"/>
                </a:cubicBezTo>
                <a:lnTo>
                  <a:pt x="368" y="440"/>
                </a:lnTo>
                <a:close/>
                <a:moveTo>
                  <a:pt x="1902" y="173"/>
                </a:moveTo>
                <a:cubicBezTo>
                  <a:pt x="1895" y="165"/>
                  <a:pt x="1886" y="161"/>
                  <a:pt x="1874" y="161"/>
                </a:cubicBezTo>
                <a:cubicBezTo>
                  <a:pt x="1863" y="161"/>
                  <a:pt x="1854" y="165"/>
                  <a:pt x="1847" y="173"/>
                </a:cubicBezTo>
                <a:cubicBezTo>
                  <a:pt x="1839" y="180"/>
                  <a:pt x="1836" y="189"/>
                  <a:pt x="1836" y="200"/>
                </a:cubicBezTo>
                <a:cubicBezTo>
                  <a:pt x="1836" y="211"/>
                  <a:pt x="1840" y="221"/>
                  <a:pt x="1847" y="228"/>
                </a:cubicBezTo>
                <a:cubicBezTo>
                  <a:pt x="1854" y="235"/>
                  <a:pt x="1864" y="238"/>
                  <a:pt x="1874" y="238"/>
                </a:cubicBezTo>
                <a:cubicBezTo>
                  <a:pt x="1885" y="238"/>
                  <a:pt x="1894" y="235"/>
                  <a:pt x="1902" y="227"/>
                </a:cubicBezTo>
                <a:cubicBezTo>
                  <a:pt x="1910" y="220"/>
                  <a:pt x="1914" y="211"/>
                  <a:pt x="1914" y="200"/>
                </a:cubicBezTo>
                <a:cubicBezTo>
                  <a:pt x="1914" y="189"/>
                  <a:pt x="1910" y="180"/>
                  <a:pt x="1902" y="173"/>
                </a:cubicBezTo>
                <a:close/>
                <a:moveTo>
                  <a:pt x="1731" y="173"/>
                </a:moveTo>
                <a:cubicBezTo>
                  <a:pt x="1615" y="607"/>
                  <a:pt x="1615" y="607"/>
                  <a:pt x="1615" y="607"/>
                </a:cubicBezTo>
                <a:cubicBezTo>
                  <a:pt x="1614" y="607"/>
                  <a:pt x="1614" y="607"/>
                  <a:pt x="1614" y="607"/>
                </a:cubicBezTo>
                <a:cubicBezTo>
                  <a:pt x="1495" y="173"/>
                  <a:pt x="1495" y="173"/>
                  <a:pt x="1495" y="173"/>
                </a:cubicBezTo>
                <a:cubicBezTo>
                  <a:pt x="1436" y="173"/>
                  <a:pt x="1436" y="173"/>
                  <a:pt x="1436" y="173"/>
                </a:cubicBezTo>
                <a:cubicBezTo>
                  <a:pt x="1311" y="606"/>
                  <a:pt x="1311" y="606"/>
                  <a:pt x="1311" y="606"/>
                </a:cubicBezTo>
                <a:cubicBezTo>
                  <a:pt x="1310" y="606"/>
                  <a:pt x="1310" y="606"/>
                  <a:pt x="1310" y="606"/>
                </a:cubicBezTo>
                <a:cubicBezTo>
                  <a:pt x="1190" y="173"/>
                  <a:pt x="1190" y="173"/>
                  <a:pt x="1190" y="173"/>
                </a:cubicBezTo>
                <a:cubicBezTo>
                  <a:pt x="1123" y="173"/>
                  <a:pt x="1123" y="173"/>
                  <a:pt x="1123" y="173"/>
                </a:cubicBezTo>
                <a:cubicBezTo>
                  <a:pt x="1275" y="692"/>
                  <a:pt x="1275" y="692"/>
                  <a:pt x="1275" y="692"/>
                </a:cubicBezTo>
                <a:cubicBezTo>
                  <a:pt x="1345" y="692"/>
                  <a:pt x="1345" y="692"/>
                  <a:pt x="1345" y="692"/>
                </a:cubicBezTo>
                <a:cubicBezTo>
                  <a:pt x="1461" y="281"/>
                  <a:pt x="1461" y="281"/>
                  <a:pt x="1461" y="281"/>
                </a:cubicBezTo>
                <a:cubicBezTo>
                  <a:pt x="1463" y="281"/>
                  <a:pt x="1463" y="281"/>
                  <a:pt x="1463" y="281"/>
                </a:cubicBezTo>
                <a:cubicBezTo>
                  <a:pt x="1579" y="692"/>
                  <a:pt x="1579" y="692"/>
                  <a:pt x="1579" y="692"/>
                </a:cubicBezTo>
                <a:cubicBezTo>
                  <a:pt x="1650" y="692"/>
                  <a:pt x="1650" y="692"/>
                  <a:pt x="1650" y="692"/>
                </a:cubicBezTo>
                <a:cubicBezTo>
                  <a:pt x="1796" y="173"/>
                  <a:pt x="1796" y="173"/>
                  <a:pt x="1796" y="173"/>
                </a:cubicBezTo>
                <a:lnTo>
                  <a:pt x="1731" y="173"/>
                </a:lnTo>
                <a:close/>
                <a:moveTo>
                  <a:pt x="1905" y="321"/>
                </a:moveTo>
                <a:cubicBezTo>
                  <a:pt x="1846" y="321"/>
                  <a:pt x="1846" y="321"/>
                  <a:pt x="1846" y="321"/>
                </a:cubicBezTo>
                <a:cubicBezTo>
                  <a:pt x="1846" y="692"/>
                  <a:pt x="1846" y="692"/>
                  <a:pt x="1846" y="692"/>
                </a:cubicBezTo>
                <a:cubicBezTo>
                  <a:pt x="1905" y="692"/>
                  <a:pt x="1905" y="692"/>
                  <a:pt x="1905" y="692"/>
                </a:cubicBezTo>
                <a:lnTo>
                  <a:pt x="1905" y="321"/>
                </a:lnTo>
                <a:close/>
                <a:moveTo>
                  <a:pt x="2302" y="465"/>
                </a:moveTo>
                <a:cubicBezTo>
                  <a:pt x="2302" y="416"/>
                  <a:pt x="2291" y="378"/>
                  <a:pt x="2269" y="352"/>
                </a:cubicBezTo>
                <a:cubicBezTo>
                  <a:pt x="2248" y="325"/>
                  <a:pt x="2217" y="312"/>
                  <a:pt x="2176" y="312"/>
                </a:cubicBezTo>
                <a:cubicBezTo>
                  <a:pt x="2123" y="312"/>
                  <a:pt x="2082" y="336"/>
                  <a:pt x="2055" y="383"/>
                </a:cubicBezTo>
                <a:cubicBezTo>
                  <a:pt x="2053" y="383"/>
                  <a:pt x="2053" y="383"/>
                  <a:pt x="2053" y="383"/>
                </a:cubicBezTo>
                <a:cubicBezTo>
                  <a:pt x="2053" y="321"/>
                  <a:pt x="2053" y="321"/>
                  <a:pt x="2053" y="321"/>
                </a:cubicBezTo>
                <a:cubicBezTo>
                  <a:pt x="1994" y="321"/>
                  <a:pt x="1994" y="321"/>
                  <a:pt x="1994" y="321"/>
                </a:cubicBezTo>
                <a:cubicBezTo>
                  <a:pt x="1994" y="692"/>
                  <a:pt x="1994" y="692"/>
                  <a:pt x="1994" y="692"/>
                </a:cubicBezTo>
                <a:cubicBezTo>
                  <a:pt x="2053" y="692"/>
                  <a:pt x="2053" y="692"/>
                  <a:pt x="2053" y="692"/>
                </a:cubicBezTo>
                <a:cubicBezTo>
                  <a:pt x="2053" y="480"/>
                  <a:pt x="2053" y="480"/>
                  <a:pt x="2053" y="480"/>
                </a:cubicBezTo>
                <a:cubicBezTo>
                  <a:pt x="2053" y="446"/>
                  <a:pt x="2063" y="418"/>
                  <a:pt x="2083" y="396"/>
                </a:cubicBezTo>
                <a:cubicBezTo>
                  <a:pt x="2102" y="374"/>
                  <a:pt x="2127" y="363"/>
                  <a:pt x="2156" y="363"/>
                </a:cubicBezTo>
                <a:cubicBezTo>
                  <a:pt x="2213" y="363"/>
                  <a:pt x="2242" y="402"/>
                  <a:pt x="2242" y="480"/>
                </a:cubicBezTo>
                <a:cubicBezTo>
                  <a:pt x="2242" y="692"/>
                  <a:pt x="2242" y="692"/>
                  <a:pt x="2242" y="692"/>
                </a:cubicBezTo>
                <a:cubicBezTo>
                  <a:pt x="2302" y="692"/>
                  <a:pt x="2302" y="692"/>
                  <a:pt x="2302" y="692"/>
                </a:cubicBezTo>
                <a:lnTo>
                  <a:pt x="2302" y="465"/>
                </a:lnTo>
                <a:close/>
                <a:moveTo>
                  <a:pt x="2710" y="143"/>
                </a:moveTo>
                <a:cubicBezTo>
                  <a:pt x="2651" y="143"/>
                  <a:pt x="2651" y="143"/>
                  <a:pt x="2651" y="143"/>
                </a:cubicBezTo>
                <a:cubicBezTo>
                  <a:pt x="2651" y="372"/>
                  <a:pt x="2651" y="372"/>
                  <a:pt x="2651" y="372"/>
                </a:cubicBezTo>
                <a:cubicBezTo>
                  <a:pt x="2650" y="372"/>
                  <a:pt x="2650" y="372"/>
                  <a:pt x="2650" y="372"/>
                </a:cubicBezTo>
                <a:cubicBezTo>
                  <a:pt x="2626" y="332"/>
                  <a:pt x="2589" y="312"/>
                  <a:pt x="2539" y="312"/>
                </a:cubicBezTo>
                <a:cubicBezTo>
                  <a:pt x="2487" y="312"/>
                  <a:pt x="2446" y="331"/>
                  <a:pt x="2415" y="368"/>
                </a:cubicBezTo>
                <a:cubicBezTo>
                  <a:pt x="2384" y="405"/>
                  <a:pt x="2369" y="454"/>
                  <a:pt x="2369" y="515"/>
                </a:cubicBezTo>
                <a:cubicBezTo>
                  <a:pt x="2369" y="572"/>
                  <a:pt x="2383" y="617"/>
                  <a:pt x="2410" y="650"/>
                </a:cubicBezTo>
                <a:cubicBezTo>
                  <a:pt x="2438" y="684"/>
                  <a:pt x="2475" y="701"/>
                  <a:pt x="2522" y="701"/>
                </a:cubicBezTo>
                <a:cubicBezTo>
                  <a:pt x="2580" y="701"/>
                  <a:pt x="2622" y="677"/>
                  <a:pt x="2650" y="629"/>
                </a:cubicBezTo>
                <a:cubicBezTo>
                  <a:pt x="2651" y="629"/>
                  <a:pt x="2651" y="629"/>
                  <a:pt x="2651" y="629"/>
                </a:cubicBezTo>
                <a:cubicBezTo>
                  <a:pt x="2651" y="692"/>
                  <a:pt x="2651" y="692"/>
                  <a:pt x="2651" y="692"/>
                </a:cubicBezTo>
                <a:cubicBezTo>
                  <a:pt x="2710" y="692"/>
                  <a:pt x="2710" y="692"/>
                  <a:pt x="2710" y="692"/>
                </a:cubicBezTo>
                <a:lnTo>
                  <a:pt x="2710" y="143"/>
                </a:lnTo>
                <a:close/>
                <a:moveTo>
                  <a:pt x="2620" y="615"/>
                </a:moveTo>
                <a:cubicBezTo>
                  <a:pt x="2599" y="638"/>
                  <a:pt x="2572" y="650"/>
                  <a:pt x="2539" y="650"/>
                </a:cubicBezTo>
                <a:cubicBezTo>
                  <a:pt x="2506" y="650"/>
                  <a:pt x="2479" y="638"/>
                  <a:pt x="2459" y="613"/>
                </a:cubicBezTo>
                <a:cubicBezTo>
                  <a:pt x="2440" y="588"/>
                  <a:pt x="2430" y="555"/>
                  <a:pt x="2430" y="512"/>
                </a:cubicBezTo>
                <a:cubicBezTo>
                  <a:pt x="2430" y="465"/>
                  <a:pt x="2440" y="429"/>
                  <a:pt x="2461" y="402"/>
                </a:cubicBezTo>
                <a:cubicBezTo>
                  <a:pt x="2482" y="376"/>
                  <a:pt x="2510" y="363"/>
                  <a:pt x="2546" y="363"/>
                </a:cubicBezTo>
                <a:cubicBezTo>
                  <a:pt x="2575" y="363"/>
                  <a:pt x="2600" y="373"/>
                  <a:pt x="2621" y="393"/>
                </a:cubicBezTo>
                <a:cubicBezTo>
                  <a:pt x="2641" y="413"/>
                  <a:pt x="2651" y="439"/>
                  <a:pt x="2651" y="469"/>
                </a:cubicBezTo>
                <a:cubicBezTo>
                  <a:pt x="2651" y="524"/>
                  <a:pt x="2651" y="524"/>
                  <a:pt x="2651" y="524"/>
                </a:cubicBezTo>
                <a:cubicBezTo>
                  <a:pt x="2651" y="561"/>
                  <a:pt x="2641" y="591"/>
                  <a:pt x="2620" y="615"/>
                </a:cubicBezTo>
                <a:close/>
                <a:moveTo>
                  <a:pt x="3104" y="364"/>
                </a:moveTo>
                <a:cubicBezTo>
                  <a:pt x="3073" y="329"/>
                  <a:pt x="3030" y="312"/>
                  <a:pt x="2975" y="312"/>
                </a:cubicBezTo>
                <a:cubicBezTo>
                  <a:pt x="2916" y="312"/>
                  <a:pt x="2870" y="330"/>
                  <a:pt x="2836" y="365"/>
                </a:cubicBezTo>
                <a:cubicBezTo>
                  <a:pt x="2803" y="401"/>
                  <a:pt x="2786" y="449"/>
                  <a:pt x="2786" y="511"/>
                </a:cubicBezTo>
                <a:cubicBezTo>
                  <a:pt x="2786" y="568"/>
                  <a:pt x="2802" y="614"/>
                  <a:pt x="2835" y="648"/>
                </a:cubicBezTo>
                <a:cubicBezTo>
                  <a:pt x="2868" y="683"/>
                  <a:pt x="2912" y="701"/>
                  <a:pt x="2966" y="701"/>
                </a:cubicBezTo>
                <a:cubicBezTo>
                  <a:pt x="3022" y="701"/>
                  <a:pt x="3067" y="683"/>
                  <a:pt x="3101" y="647"/>
                </a:cubicBezTo>
                <a:cubicBezTo>
                  <a:pt x="3134" y="611"/>
                  <a:pt x="3151" y="564"/>
                  <a:pt x="3151" y="505"/>
                </a:cubicBezTo>
                <a:cubicBezTo>
                  <a:pt x="3151" y="445"/>
                  <a:pt x="3135" y="398"/>
                  <a:pt x="3104" y="364"/>
                </a:cubicBezTo>
                <a:close/>
                <a:moveTo>
                  <a:pt x="3059" y="613"/>
                </a:moveTo>
                <a:cubicBezTo>
                  <a:pt x="3039" y="638"/>
                  <a:pt x="3009" y="650"/>
                  <a:pt x="2971" y="650"/>
                </a:cubicBezTo>
                <a:cubicBezTo>
                  <a:pt x="2933" y="650"/>
                  <a:pt x="2903" y="638"/>
                  <a:pt x="2880" y="613"/>
                </a:cubicBezTo>
                <a:cubicBezTo>
                  <a:pt x="2858" y="588"/>
                  <a:pt x="2847" y="553"/>
                  <a:pt x="2847" y="509"/>
                </a:cubicBezTo>
                <a:cubicBezTo>
                  <a:pt x="2847" y="462"/>
                  <a:pt x="2858" y="426"/>
                  <a:pt x="2880" y="401"/>
                </a:cubicBezTo>
                <a:cubicBezTo>
                  <a:pt x="2902" y="375"/>
                  <a:pt x="2933" y="363"/>
                  <a:pt x="2971" y="363"/>
                </a:cubicBezTo>
                <a:cubicBezTo>
                  <a:pt x="3009" y="363"/>
                  <a:pt x="3038" y="375"/>
                  <a:pt x="3059" y="400"/>
                </a:cubicBezTo>
                <a:cubicBezTo>
                  <a:pt x="3080" y="425"/>
                  <a:pt x="3090" y="461"/>
                  <a:pt x="3090" y="507"/>
                </a:cubicBezTo>
                <a:cubicBezTo>
                  <a:pt x="3090" y="553"/>
                  <a:pt x="3080" y="589"/>
                  <a:pt x="3059" y="613"/>
                </a:cubicBezTo>
                <a:close/>
                <a:moveTo>
                  <a:pt x="3631" y="321"/>
                </a:moveTo>
                <a:cubicBezTo>
                  <a:pt x="3550" y="620"/>
                  <a:pt x="3550" y="620"/>
                  <a:pt x="3550" y="620"/>
                </a:cubicBezTo>
                <a:cubicBezTo>
                  <a:pt x="3547" y="620"/>
                  <a:pt x="3547" y="620"/>
                  <a:pt x="3547" y="620"/>
                </a:cubicBezTo>
                <a:cubicBezTo>
                  <a:pt x="3464" y="321"/>
                  <a:pt x="3464" y="321"/>
                  <a:pt x="3464" y="321"/>
                </a:cubicBezTo>
                <a:cubicBezTo>
                  <a:pt x="3410" y="321"/>
                  <a:pt x="3410" y="321"/>
                  <a:pt x="3410" y="321"/>
                </a:cubicBezTo>
                <a:cubicBezTo>
                  <a:pt x="3319" y="620"/>
                  <a:pt x="3319" y="620"/>
                  <a:pt x="3319" y="620"/>
                </a:cubicBezTo>
                <a:cubicBezTo>
                  <a:pt x="3316" y="620"/>
                  <a:pt x="3316" y="620"/>
                  <a:pt x="3316" y="620"/>
                </a:cubicBezTo>
                <a:cubicBezTo>
                  <a:pt x="3234" y="321"/>
                  <a:pt x="3234" y="321"/>
                  <a:pt x="3234" y="321"/>
                </a:cubicBezTo>
                <a:cubicBezTo>
                  <a:pt x="3172" y="321"/>
                  <a:pt x="3172" y="321"/>
                  <a:pt x="3172" y="321"/>
                </a:cubicBezTo>
                <a:cubicBezTo>
                  <a:pt x="3284" y="692"/>
                  <a:pt x="3284" y="692"/>
                  <a:pt x="3284" y="692"/>
                </a:cubicBezTo>
                <a:cubicBezTo>
                  <a:pt x="3343" y="692"/>
                  <a:pt x="3343" y="692"/>
                  <a:pt x="3343" y="692"/>
                </a:cubicBezTo>
                <a:cubicBezTo>
                  <a:pt x="3433" y="404"/>
                  <a:pt x="3433" y="404"/>
                  <a:pt x="3433" y="404"/>
                </a:cubicBezTo>
                <a:cubicBezTo>
                  <a:pt x="3434" y="404"/>
                  <a:pt x="3434" y="404"/>
                  <a:pt x="3434" y="404"/>
                </a:cubicBezTo>
                <a:cubicBezTo>
                  <a:pt x="3517" y="692"/>
                  <a:pt x="3517" y="692"/>
                  <a:pt x="3517" y="692"/>
                </a:cubicBezTo>
                <a:cubicBezTo>
                  <a:pt x="3578" y="692"/>
                  <a:pt x="3578" y="692"/>
                  <a:pt x="3578" y="692"/>
                </a:cubicBezTo>
                <a:cubicBezTo>
                  <a:pt x="3690" y="321"/>
                  <a:pt x="3690" y="321"/>
                  <a:pt x="3690" y="321"/>
                </a:cubicBezTo>
                <a:lnTo>
                  <a:pt x="3631" y="321"/>
                </a:lnTo>
                <a:close/>
                <a:moveTo>
                  <a:pt x="3920" y="531"/>
                </a:moveTo>
                <a:cubicBezTo>
                  <a:pt x="3905" y="514"/>
                  <a:pt x="3881" y="499"/>
                  <a:pt x="3845" y="484"/>
                </a:cubicBezTo>
                <a:cubicBezTo>
                  <a:pt x="3817" y="472"/>
                  <a:pt x="3798" y="461"/>
                  <a:pt x="3789" y="452"/>
                </a:cubicBezTo>
                <a:cubicBezTo>
                  <a:pt x="3779" y="443"/>
                  <a:pt x="3775" y="431"/>
                  <a:pt x="3775" y="414"/>
                </a:cubicBezTo>
                <a:cubicBezTo>
                  <a:pt x="3775" y="399"/>
                  <a:pt x="3781" y="387"/>
                  <a:pt x="3793" y="377"/>
                </a:cubicBezTo>
                <a:cubicBezTo>
                  <a:pt x="3805" y="368"/>
                  <a:pt x="3820" y="363"/>
                  <a:pt x="3840" y="363"/>
                </a:cubicBezTo>
                <a:cubicBezTo>
                  <a:pt x="3872" y="363"/>
                  <a:pt x="3900" y="372"/>
                  <a:pt x="3924" y="389"/>
                </a:cubicBezTo>
                <a:cubicBezTo>
                  <a:pt x="3924" y="329"/>
                  <a:pt x="3924" y="329"/>
                  <a:pt x="3924" y="329"/>
                </a:cubicBezTo>
                <a:cubicBezTo>
                  <a:pt x="3900" y="318"/>
                  <a:pt x="3874" y="312"/>
                  <a:pt x="3845" y="312"/>
                </a:cubicBezTo>
                <a:cubicBezTo>
                  <a:pt x="3807" y="312"/>
                  <a:pt x="3776" y="322"/>
                  <a:pt x="3751" y="343"/>
                </a:cubicBezTo>
                <a:cubicBezTo>
                  <a:pt x="3726" y="363"/>
                  <a:pt x="3714" y="389"/>
                  <a:pt x="3714" y="420"/>
                </a:cubicBezTo>
                <a:cubicBezTo>
                  <a:pt x="3714" y="446"/>
                  <a:pt x="3721" y="467"/>
                  <a:pt x="3734" y="483"/>
                </a:cubicBezTo>
                <a:cubicBezTo>
                  <a:pt x="3748" y="499"/>
                  <a:pt x="3771" y="514"/>
                  <a:pt x="3804" y="528"/>
                </a:cubicBezTo>
                <a:cubicBezTo>
                  <a:pt x="3836" y="543"/>
                  <a:pt x="3857" y="555"/>
                  <a:pt x="3866" y="564"/>
                </a:cubicBezTo>
                <a:cubicBezTo>
                  <a:pt x="3876" y="573"/>
                  <a:pt x="3880" y="584"/>
                  <a:pt x="3880" y="598"/>
                </a:cubicBezTo>
                <a:cubicBezTo>
                  <a:pt x="3880" y="633"/>
                  <a:pt x="3857" y="650"/>
                  <a:pt x="3810" y="650"/>
                </a:cubicBezTo>
                <a:cubicBezTo>
                  <a:pt x="3775" y="650"/>
                  <a:pt x="3743" y="638"/>
                  <a:pt x="3713" y="615"/>
                </a:cubicBezTo>
                <a:cubicBezTo>
                  <a:pt x="3713" y="678"/>
                  <a:pt x="3713" y="678"/>
                  <a:pt x="3713" y="678"/>
                </a:cubicBezTo>
                <a:cubicBezTo>
                  <a:pt x="3740" y="693"/>
                  <a:pt x="3770" y="701"/>
                  <a:pt x="3805" y="701"/>
                </a:cubicBezTo>
                <a:cubicBezTo>
                  <a:pt x="3846" y="701"/>
                  <a:pt x="3879" y="691"/>
                  <a:pt x="3904" y="671"/>
                </a:cubicBezTo>
                <a:cubicBezTo>
                  <a:pt x="3929" y="651"/>
                  <a:pt x="3941" y="625"/>
                  <a:pt x="3941" y="592"/>
                </a:cubicBezTo>
                <a:cubicBezTo>
                  <a:pt x="3941" y="568"/>
                  <a:pt x="3934" y="547"/>
                  <a:pt x="3920" y="531"/>
                </a:cubicBezTo>
                <a:close/>
                <a:moveTo>
                  <a:pt x="4403" y="483"/>
                </a:moveTo>
                <a:cubicBezTo>
                  <a:pt x="4384" y="460"/>
                  <a:pt x="4352" y="436"/>
                  <a:pt x="4306" y="410"/>
                </a:cubicBezTo>
                <a:cubicBezTo>
                  <a:pt x="4276" y="393"/>
                  <a:pt x="4254" y="379"/>
                  <a:pt x="4241" y="369"/>
                </a:cubicBezTo>
                <a:cubicBezTo>
                  <a:pt x="4228" y="359"/>
                  <a:pt x="4219" y="349"/>
                  <a:pt x="4213" y="339"/>
                </a:cubicBezTo>
                <a:cubicBezTo>
                  <a:pt x="4208" y="328"/>
                  <a:pt x="4205" y="314"/>
                  <a:pt x="4205" y="297"/>
                </a:cubicBezTo>
                <a:cubicBezTo>
                  <a:pt x="4205" y="274"/>
                  <a:pt x="4214" y="255"/>
                  <a:pt x="4233" y="240"/>
                </a:cubicBezTo>
                <a:cubicBezTo>
                  <a:pt x="4251" y="226"/>
                  <a:pt x="4274" y="219"/>
                  <a:pt x="4303" y="219"/>
                </a:cubicBezTo>
                <a:cubicBezTo>
                  <a:pt x="4346" y="219"/>
                  <a:pt x="4381" y="229"/>
                  <a:pt x="4408" y="251"/>
                </a:cubicBezTo>
                <a:cubicBezTo>
                  <a:pt x="4408" y="183"/>
                  <a:pt x="4408" y="183"/>
                  <a:pt x="4408" y="183"/>
                </a:cubicBezTo>
                <a:cubicBezTo>
                  <a:pt x="4387" y="170"/>
                  <a:pt x="4353" y="164"/>
                  <a:pt x="4306" y="164"/>
                </a:cubicBezTo>
                <a:cubicBezTo>
                  <a:pt x="4258" y="164"/>
                  <a:pt x="4218" y="177"/>
                  <a:pt x="4188" y="203"/>
                </a:cubicBezTo>
                <a:cubicBezTo>
                  <a:pt x="4157" y="228"/>
                  <a:pt x="4142" y="262"/>
                  <a:pt x="4142" y="303"/>
                </a:cubicBezTo>
                <a:cubicBezTo>
                  <a:pt x="4142" y="334"/>
                  <a:pt x="4150" y="360"/>
                  <a:pt x="4167" y="382"/>
                </a:cubicBezTo>
                <a:cubicBezTo>
                  <a:pt x="4184" y="404"/>
                  <a:pt x="4214" y="427"/>
                  <a:pt x="4257" y="451"/>
                </a:cubicBezTo>
                <a:cubicBezTo>
                  <a:pt x="4301" y="476"/>
                  <a:pt x="4330" y="496"/>
                  <a:pt x="4345" y="512"/>
                </a:cubicBezTo>
                <a:cubicBezTo>
                  <a:pt x="4359" y="528"/>
                  <a:pt x="4366" y="546"/>
                  <a:pt x="4366" y="568"/>
                </a:cubicBezTo>
                <a:cubicBezTo>
                  <a:pt x="4366" y="620"/>
                  <a:pt x="4333" y="646"/>
                  <a:pt x="4266" y="646"/>
                </a:cubicBezTo>
                <a:cubicBezTo>
                  <a:pt x="4245" y="646"/>
                  <a:pt x="4223" y="641"/>
                  <a:pt x="4199" y="632"/>
                </a:cubicBezTo>
                <a:cubicBezTo>
                  <a:pt x="4175" y="623"/>
                  <a:pt x="4156" y="612"/>
                  <a:pt x="4141" y="599"/>
                </a:cubicBezTo>
                <a:cubicBezTo>
                  <a:pt x="4141" y="671"/>
                  <a:pt x="4141" y="671"/>
                  <a:pt x="4141" y="671"/>
                </a:cubicBezTo>
                <a:cubicBezTo>
                  <a:pt x="4151" y="678"/>
                  <a:pt x="4168" y="685"/>
                  <a:pt x="4192" y="691"/>
                </a:cubicBezTo>
                <a:cubicBezTo>
                  <a:pt x="4217" y="697"/>
                  <a:pt x="4239" y="701"/>
                  <a:pt x="4258" y="701"/>
                </a:cubicBezTo>
                <a:cubicBezTo>
                  <a:pt x="4311" y="701"/>
                  <a:pt x="4353" y="688"/>
                  <a:pt x="4384" y="663"/>
                </a:cubicBezTo>
                <a:cubicBezTo>
                  <a:pt x="4415" y="639"/>
                  <a:pt x="4430" y="604"/>
                  <a:pt x="4430" y="561"/>
                </a:cubicBezTo>
                <a:cubicBezTo>
                  <a:pt x="4430" y="531"/>
                  <a:pt x="4421" y="505"/>
                  <a:pt x="4403" y="483"/>
                </a:cubicBezTo>
                <a:close/>
                <a:moveTo>
                  <a:pt x="4801" y="490"/>
                </a:moveTo>
                <a:cubicBezTo>
                  <a:pt x="4801" y="434"/>
                  <a:pt x="4787" y="390"/>
                  <a:pt x="4760" y="359"/>
                </a:cubicBezTo>
                <a:cubicBezTo>
                  <a:pt x="4733" y="328"/>
                  <a:pt x="4696" y="312"/>
                  <a:pt x="4648" y="312"/>
                </a:cubicBezTo>
                <a:cubicBezTo>
                  <a:pt x="4616" y="312"/>
                  <a:pt x="4587" y="320"/>
                  <a:pt x="4561" y="337"/>
                </a:cubicBezTo>
                <a:cubicBezTo>
                  <a:pt x="4535" y="354"/>
                  <a:pt x="4514" y="377"/>
                  <a:pt x="4500" y="407"/>
                </a:cubicBezTo>
                <a:cubicBezTo>
                  <a:pt x="4485" y="438"/>
                  <a:pt x="4477" y="471"/>
                  <a:pt x="4477" y="508"/>
                </a:cubicBezTo>
                <a:cubicBezTo>
                  <a:pt x="4477" y="568"/>
                  <a:pt x="4492" y="615"/>
                  <a:pt x="4522" y="649"/>
                </a:cubicBezTo>
                <a:cubicBezTo>
                  <a:pt x="4552" y="684"/>
                  <a:pt x="4593" y="701"/>
                  <a:pt x="4646" y="701"/>
                </a:cubicBezTo>
                <a:cubicBezTo>
                  <a:pt x="4699" y="701"/>
                  <a:pt x="4742" y="689"/>
                  <a:pt x="4774" y="665"/>
                </a:cubicBezTo>
                <a:cubicBezTo>
                  <a:pt x="4774" y="610"/>
                  <a:pt x="4774" y="610"/>
                  <a:pt x="4774" y="610"/>
                </a:cubicBezTo>
                <a:cubicBezTo>
                  <a:pt x="4740" y="637"/>
                  <a:pt x="4702" y="650"/>
                  <a:pt x="4660" y="650"/>
                </a:cubicBezTo>
                <a:cubicBezTo>
                  <a:pt x="4622" y="650"/>
                  <a:pt x="4593" y="639"/>
                  <a:pt x="4572" y="617"/>
                </a:cubicBezTo>
                <a:cubicBezTo>
                  <a:pt x="4551" y="595"/>
                  <a:pt x="4540" y="563"/>
                  <a:pt x="4539" y="521"/>
                </a:cubicBezTo>
                <a:cubicBezTo>
                  <a:pt x="4801" y="521"/>
                  <a:pt x="4801" y="521"/>
                  <a:pt x="4801" y="521"/>
                </a:cubicBezTo>
                <a:lnTo>
                  <a:pt x="4801" y="490"/>
                </a:lnTo>
                <a:close/>
                <a:moveTo>
                  <a:pt x="4540" y="471"/>
                </a:moveTo>
                <a:cubicBezTo>
                  <a:pt x="4545" y="438"/>
                  <a:pt x="4557" y="412"/>
                  <a:pt x="4577" y="392"/>
                </a:cubicBezTo>
                <a:cubicBezTo>
                  <a:pt x="4596" y="373"/>
                  <a:pt x="4620" y="363"/>
                  <a:pt x="4647" y="363"/>
                </a:cubicBezTo>
                <a:cubicBezTo>
                  <a:pt x="4676" y="363"/>
                  <a:pt x="4699" y="372"/>
                  <a:pt x="4715" y="391"/>
                </a:cubicBezTo>
                <a:cubicBezTo>
                  <a:pt x="4731" y="410"/>
                  <a:pt x="4739" y="437"/>
                  <a:pt x="4740" y="471"/>
                </a:cubicBezTo>
                <a:lnTo>
                  <a:pt x="4540" y="471"/>
                </a:lnTo>
                <a:close/>
                <a:moveTo>
                  <a:pt x="5061" y="320"/>
                </a:moveTo>
                <a:cubicBezTo>
                  <a:pt x="5052" y="316"/>
                  <a:pt x="5041" y="315"/>
                  <a:pt x="5025" y="315"/>
                </a:cubicBezTo>
                <a:cubicBezTo>
                  <a:pt x="5003" y="315"/>
                  <a:pt x="4983" y="322"/>
                  <a:pt x="4966" y="337"/>
                </a:cubicBezTo>
                <a:cubicBezTo>
                  <a:pt x="4949" y="352"/>
                  <a:pt x="4936" y="372"/>
                  <a:pt x="4928" y="397"/>
                </a:cubicBezTo>
                <a:cubicBezTo>
                  <a:pt x="4927" y="397"/>
                  <a:pt x="4927" y="397"/>
                  <a:pt x="4927" y="397"/>
                </a:cubicBezTo>
                <a:cubicBezTo>
                  <a:pt x="4927" y="321"/>
                  <a:pt x="4927" y="321"/>
                  <a:pt x="4927" y="321"/>
                </a:cubicBezTo>
                <a:cubicBezTo>
                  <a:pt x="4867" y="321"/>
                  <a:pt x="4867" y="321"/>
                  <a:pt x="4867" y="321"/>
                </a:cubicBezTo>
                <a:cubicBezTo>
                  <a:pt x="4867" y="692"/>
                  <a:pt x="4867" y="692"/>
                  <a:pt x="4867" y="692"/>
                </a:cubicBezTo>
                <a:cubicBezTo>
                  <a:pt x="4927" y="692"/>
                  <a:pt x="4927" y="692"/>
                  <a:pt x="4927" y="692"/>
                </a:cubicBezTo>
                <a:cubicBezTo>
                  <a:pt x="4927" y="503"/>
                  <a:pt x="4927" y="503"/>
                  <a:pt x="4927" y="503"/>
                </a:cubicBezTo>
                <a:cubicBezTo>
                  <a:pt x="4927" y="463"/>
                  <a:pt x="4935" y="431"/>
                  <a:pt x="4951" y="406"/>
                </a:cubicBezTo>
                <a:cubicBezTo>
                  <a:pt x="4968" y="382"/>
                  <a:pt x="4989" y="369"/>
                  <a:pt x="5015" y="369"/>
                </a:cubicBezTo>
                <a:cubicBezTo>
                  <a:pt x="5035" y="369"/>
                  <a:pt x="5050" y="373"/>
                  <a:pt x="5061" y="381"/>
                </a:cubicBezTo>
                <a:lnTo>
                  <a:pt x="5061" y="320"/>
                </a:lnTo>
                <a:close/>
                <a:moveTo>
                  <a:pt x="5372" y="321"/>
                </a:moveTo>
                <a:cubicBezTo>
                  <a:pt x="5261" y="624"/>
                  <a:pt x="5261" y="624"/>
                  <a:pt x="5261" y="624"/>
                </a:cubicBezTo>
                <a:cubicBezTo>
                  <a:pt x="5259" y="624"/>
                  <a:pt x="5259" y="624"/>
                  <a:pt x="5259" y="624"/>
                </a:cubicBezTo>
                <a:cubicBezTo>
                  <a:pt x="5153" y="321"/>
                  <a:pt x="5153" y="321"/>
                  <a:pt x="5153" y="321"/>
                </a:cubicBezTo>
                <a:cubicBezTo>
                  <a:pt x="5088" y="321"/>
                  <a:pt x="5088" y="321"/>
                  <a:pt x="5088" y="321"/>
                </a:cubicBezTo>
                <a:cubicBezTo>
                  <a:pt x="5228" y="692"/>
                  <a:pt x="5228" y="692"/>
                  <a:pt x="5228" y="692"/>
                </a:cubicBezTo>
                <a:cubicBezTo>
                  <a:pt x="5286" y="692"/>
                  <a:pt x="5286" y="692"/>
                  <a:pt x="5286" y="692"/>
                </a:cubicBezTo>
                <a:cubicBezTo>
                  <a:pt x="5434" y="321"/>
                  <a:pt x="5434" y="321"/>
                  <a:pt x="5434" y="321"/>
                </a:cubicBezTo>
                <a:lnTo>
                  <a:pt x="5372" y="321"/>
                </a:lnTo>
                <a:close/>
                <a:moveTo>
                  <a:pt x="5769" y="490"/>
                </a:moveTo>
                <a:cubicBezTo>
                  <a:pt x="5769" y="434"/>
                  <a:pt x="5755" y="390"/>
                  <a:pt x="5728" y="359"/>
                </a:cubicBezTo>
                <a:cubicBezTo>
                  <a:pt x="5702" y="328"/>
                  <a:pt x="5664" y="312"/>
                  <a:pt x="5616" y="312"/>
                </a:cubicBezTo>
                <a:cubicBezTo>
                  <a:pt x="5584" y="312"/>
                  <a:pt x="5555" y="320"/>
                  <a:pt x="5529" y="337"/>
                </a:cubicBezTo>
                <a:cubicBezTo>
                  <a:pt x="5503" y="354"/>
                  <a:pt x="5483" y="377"/>
                  <a:pt x="5468" y="407"/>
                </a:cubicBezTo>
                <a:cubicBezTo>
                  <a:pt x="5453" y="438"/>
                  <a:pt x="5446" y="471"/>
                  <a:pt x="5446" y="508"/>
                </a:cubicBezTo>
                <a:cubicBezTo>
                  <a:pt x="5446" y="568"/>
                  <a:pt x="5460" y="615"/>
                  <a:pt x="5490" y="649"/>
                </a:cubicBezTo>
                <a:cubicBezTo>
                  <a:pt x="5520" y="684"/>
                  <a:pt x="5561" y="701"/>
                  <a:pt x="5614" y="701"/>
                </a:cubicBezTo>
                <a:cubicBezTo>
                  <a:pt x="5667" y="701"/>
                  <a:pt x="5710" y="689"/>
                  <a:pt x="5743" y="665"/>
                </a:cubicBezTo>
                <a:cubicBezTo>
                  <a:pt x="5743" y="610"/>
                  <a:pt x="5743" y="610"/>
                  <a:pt x="5743" y="610"/>
                </a:cubicBezTo>
                <a:cubicBezTo>
                  <a:pt x="5708" y="637"/>
                  <a:pt x="5670" y="650"/>
                  <a:pt x="5628" y="650"/>
                </a:cubicBezTo>
                <a:cubicBezTo>
                  <a:pt x="5591" y="650"/>
                  <a:pt x="5561" y="639"/>
                  <a:pt x="5540" y="617"/>
                </a:cubicBezTo>
                <a:cubicBezTo>
                  <a:pt x="5519" y="595"/>
                  <a:pt x="5508" y="563"/>
                  <a:pt x="5507" y="521"/>
                </a:cubicBezTo>
                <a:cubicBezTo>
                  <a:pt x="5769" y="521"/>
                  <a:pt x="5769" y="521"/>
                  <a:pt x="5769" y="521"/>
                </a:cubicBezTo>
                <a:lnTo>
                  <a:pt x="5769" y="490"/>
                </a:lnTo>
                <a:close/>
                <a:moveTo>
                  <a:pt x="5508" y="471"/>
                </a:moveTo>
                <a:cubicBezTo>
                  <a:pt x="5513" y="438"/>
                  <a:pt x="5525" y="412"/>
                  <a:pt x="5545" y="392"/>
                </a:cubicBezTo>
                <a:cubicBezTo>
                  <a:pt x="5564" y="373"/>
                  <a:pt x="5588" y="363"/>
                  <a:pt x="5615" y="363"/>
                </a:cubicBezTo>
                <a:cubicBezTo>
                  <a:pt x="5645" y="363"/>
                  <a:pt x="5667" y="372"/>
                  <a:pt x="5683" y="391"/>
                </a:cubicBezTo>
                <a:cubicBezTo>
                  <a:pt x="5699" y="410"/>
                  <a:pt x="5707" y="437"/>
                  <a:pt x="5708" y="471"/>
                </a:cubicBezTo>
                <a:lnTo>
                  <a:pt x="5508" y="471"/>
                </a:lnTo>
                <a:close/>
                <a:moveTo>
                  <a:pt x="6029" y="320"/>
                </a:moveTo>
                <a:cubicBezTo>
                  <a:pt x="6021" y="316"/>
                  <a:pt x="6009" y="315"/>
                  <a:pt x="5993" y="315"/>
                </a:cubicBezTo>
                <a:cubicBezTo>
                  <a:pt x="5971" y="315"/>
                  <a:pt x="5952" y="322"/>
                  <a:pt x="5934" y="337"/>
                </a:cubicBezTo>
                <a:cubicBezTo>
                  <a:pt x="5917" y="352"/>
                  <a:pt x="5905" y="372"/>
                  <a:pt x="5896" y="397"/>
                </a:cubicBezTo>
                <a:cubicBezTo>
                  <a:pt x="5895" y="397"/>
                  <a:pt x="5895" y="397"/>
                  <a:pt x="5895" y="397"/>
                </a:cubicBezTo>
                <a:cubicBezTo>
                  <a:pt x="5895" y="321"/>
                  <a:pt x="5895" y="321"/>
                  <a:pt x="5895" y="321"/>
                </a:cubicBezTo>
                <a:cubicBezTo>
                  <a:pt x="5836" y="321"/>
                  <a:pt x="5836" y="321"/>
                  <a:pt x="5836" y="321"/>
                </a:cubicBezTo>
                <a:cubicBezTo>
                  <a:pt x="5836" y="692"/>
                  <a:pt x="5836" y="692"/>
                  <a:pt x="5836" y="692"/>
                </a:cubicBezTo>
                <a:cubicBezTo>
                  <a:pt x="5895" y="692"/>
                  <a:pt x="5895" y="692"/>
                  <a:pt x="5895" y="692"/>
                </a:cubicBezTo>
                <a:cubicBezTo>
                  <a:pt x="5895" y="503"/>
                  <a:pt x="5895" y="503"/>
                  <a:pt x="5895" y="503"/>
                </a:cubicBezTo>
                <a:cubicBezTo>
                  <a:pt x="5895" y="463"/>
                  <a:pt x="5903" y="431"/>
                  <a:pt x="5920" y="406"/>
                </a:cubicBezTo>
                <a:cubicBezTo>
                  <a:pt x="5936" y="382"/>
                  <a:pt x="5957" y="369"/>
                  <a:pt x="5984" y="369"/>
                </a:cubicBezTo>
                <a:cubicBezTo>
                  <a:pt x="6003" y="369"/>
                  <a:pt x="6018" y="373"/>
                  <a:pt x="6029" y="381"/>
                </a:cubicBezTo>
                <a:lnTo>
                  <a:pt x="6029" y="32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1246340" y="2004593"/>
            <a:ext cx="4076700" cy="414629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40" tIns="146271" rIns="0" bIns="182840" numCol="1" rtlCol="0" anchor="t" anchorCtr="0" compatLnSpc="1">
            <a:prstTxWarp prst="textNoShape">
              <a:avLst/>
            </a:prstTxWarp>
          </a:bodyPr>
          <a:lstStyle/>
          <a:p>
            <a:pPr marL="170038" lvl="1" indent="-170038" defTabSz="471688">
              <a:lnSpc>
                <a:spcPct val="90000"/>
              </a:lnSpc>
              <a:spcBef>
                <a:spcPts val="1200"/>
              </a:spcBef>
              <a:spcAft>
                <a:spcPts val="1200"/>
              </a:spcAft>
              <a:buFont typeface="Arial" pitchFamily="34" charset="0"/>
              <a:buChar char="•"/>
            </a:pPr>
            <a:r>
              <a:rPr lang="en-US" sz="2000" dirty="0" smtClean="0">
                <a:solidFill>
                  <a:schemeClr val="bg2">
                    <a:lumMod val="75000"/>
                  </a:schemeClr>
                </a:solidFill>
                <a:cs typeface="Segoe UI" pitchFamily="34" charset="0"/>
              </a:rPr>
              <a:t>Inbox </a:t>
            </a:r>
            <a:r>
              <a:rPr lang="en-US" sz="2000" dirty="0">
                <a:solidFill>
                  <a:schemeClr val="bg2">
                    <a:lumMod val="75000"/>
                  </a:schemeClr>
                </a:solidFill>
                <a:cs typeface="Segoe UI" pitchFamily="34" charset="0"/>
              </a:rPr>
              <a:t>storage virtualization solution with automatic </a:t>
            </a:r>
            <a:r>
              <a:rPr lang="en-US" sz="2000" dirty="0" smtClean="0">
                <a:solidFill>
                  <a:schemeClr val="bg2">
                    <a:lumMod val="75000"/>
                  </a:schemeClr>
                </a:solidFill>
                <a:cs typeface="Segoe UI" pitchFamily="34" charset="0"/>
              </a:rPr>
              <a:t>tiering</a:t>
            </a:r>
          </a:p>
          <a:p>
            <a:pPr marL="170038" lvl="1" indent="-170038" defTabSz="471688">
              <a:lnSpc>
                <a:spcPct val="90000"/>
              </a:lnSpc>
              <a:spcBef>
                <a:spcPts val="1200"/>
              </a:spcBef>
              <a:spcAft>
                <a:spcPts val="1200"/>
              </a:spcAft>
              <a:buFont typeface="Arial" pitchFamily="34" charset="0"/>
              <a:buChar char="•"/>
            </a:pPr>
            <a:r>
              <a:rPr lang="en-US" sz="2000" dirty="0" smtClean="0">
                <a:solidFill>
                  <a:schemeClr val="bg2">
                    <a:lumMod val="75000"/>
                  </a:schemeClr>
                </a:solidFill>
                <a:cs typeface="Segoe UI Semibold" panose="020B0702040204020203" pitchFamily="34" charset="0"/>
              </a:rPr>
              <a:t>Improved </a:t>
            </a:r>
            <a:r>
              <a:rPr lang="en-US" sz="2000" dirty="0">
                <a:solidFill>
                  <a:schemeClr val="bg2">
                    <a:lumMod val="75000"/>
                  </a:schemeClr>
                </a:solidFill>
                <a:cs typeface="Segoe UI Semibold" panose="020B0702040204020203" pitchFamily="34" charset="0"/>
              </a:rPr>
              <a:t>storage </a:t>
            </a:r>
            <a:r>
              <a:rPr lang="en-US" sz="2000" dirty="0" smtClean="0">
                <a:solidFill>
                  <a:schemeClr val="bg2">
                    <a:lumMod val="75000"/>
                  </a:schemeClr>
                </a:solidFill>
                <a:cs typeface="Segoe UI Semibold" panose="020B0702040204020203" pitchFamily="34" charset="0"/>
              </a:rPr>
              <a:t>cost-performance </a:t>
            </a:r>
            <a:r>
              <a:rPr lang="en-US" sz="2000" dirty="0">
                <a:solidFill>
                  <a:schemeClr val="bg2">
                    <a:lumMod val="75000"/>
                  </a:schemeClr>
                </a:solidFill>
                <a:cs typeface="Segoe UI Semibold" panose="020B0702040204020203" pitchFamily="34" charset="0"/>
              </a:rPr>
              <a:t>with </a:t>
            </a:r>
            <a:br>
              <a:rPr lang="en-US" sz="2000" dirty="0">
                <a:solidFill>
                  <a:schemeClr val="bg2">
                    <a:lumMod val="75000"/>
                  </a:schemeClr>
                </a:solidFill>
                <a:cs typeface="Segoe UI Semibold" panose="020B0702040204020203" pitchFamily="34" charset="0"/>
              </a:rPr>
            </a:br>
            <a:r>
              <a:rPr lang="en-US" sz="2000" dirty="0">
                <a:solidFill>
                  <a:schemeClr val="bg2">
                    <a:lumMod val="75000"/>
                  </a:schemeClr>
                </a:solidFill>
                <a:cs typeface="Segoe UI Semibold" panose="020B0702040204020203" pitchFamily="34" charset="0"/>
              </a:rPr>
              <a:t>industry-standard </a:t>
            </a:r>
            <a:r>
              <a:rPr lang="en-US" sz="2000" dirty="0" smtClean="0">
                <a:solidFill>
                  <a:schemeClr val="bg2">
                    <a:lumMod val="75000"/>
                  </a:schemeClr>
                </a:solidFill>
                <a:cs typeface="Segoe UI Semibold" panose="020B0702040204020203" pitchFamily="34" charset="0"/>
              </a:rPr>
              <a:t>hardware</a:t>
            </a:r>
          </a:p>
          <a:p>
            <a:pPr marL="170038" lvl="1" indent="-170038" defTabSz="471688">
              <a:lnSpc>
                <a:spcPct val="90000"/>
              </a:lnSpc>
              <a:spcBef>
                <a:spcPts val="1200"/>
              </a:spcBef>
              <a:spcAft>
                <a:spcPts val="1200"/>
              </a:spcAft>
              <a:buFont typeface="Arial" pitchFamily="34" charset="0"/>
              <a:buChar char="•"/>
            </a:pPr>
            <a:r>
              <a:rPr lang="en-US" sz="2000" dirty="0" smtClean="0">
                <a:solidFill>
                  <a:schemeClr val="bg2">
                    <a:lumMod val="75000"/>
                  </a:schemeClr>
                </a:solidFill>
              </a:rPr>
              <a:t>Use </a:t>
            </a:r>
            <a:r>
              <a:rPr lang="en-US" sz="2000" dirty="0">
                <a:solidFill>
                  <a:schemeClr val="bg2">
                    <a:lumMod val="75000"/>
                  </a:schemeClr>
                </a:solidFill>
              </a:rPr>
              <a:t>solid-state drives (SSD) </a:t>
            </a:r>
            <a:r>
              <a:rPr lang="en-US" sz="2000" dirty="0" smtClean="0">
                <a:solidFill>
                  <a:schemeClr val="bg2">
                    <a:lumMod val="75000"/>
                  </a:schemeClr>
                </a:solidFill>
              </a:rPr>
              <a:t>and </a:t>
            </a:r>
            <a:r>
              <a:rPr lang="en-US" sz="2000" dirty="0">
                <a:solidFill>
                  <a:schemeClr val="bg2">
                    <a:lumMod val="75000"/>
                  </a:schemeClr>
                </a:solidFill>
              </a:rPr>
              <a:t>hard-disk drives (HDD) </a:t>
            </a:r>
            <a:r>
              <a:rPr lang="en-US" sz="2000" dirty="0" smtClean="0">
                <a:solidFill>
                  <a:schemeClr val="bg2">
                    <a:lumMod val="75000"/>
                  </a:schemeClr>
                </a:solidFill>
              </a:rPr>
              <a:t>in </a:t>
            </a:r>
            <a:r>
              <a:rPr lang="en-US" sz="2000" dirty="0">
                <a:solidFill>
                  <a:schemeClr val="bg2">
                    <a:lumMod val="75000"/>
                  </a:schemeClr>
                </a:solidFill>
              </a:rPr>
              <a:t>tiered storage </a:t>
            </a:r>
            <a:r>
              <a:rPr lang="en-US" sz="2000" dirty="0" smtClean="0">
                <a:solidFill>
                  <a:schemeClr val="bg2">
                    <a:lumMod val="75000"/>
                  </a:schemeClr>
                </a:solidFill>
              </a:rPr>
              <a:t>space</a:t>
            </a:r>
          </a:p>
          <a:p>
            <a:pPr marL="170038" lvl="1" indent="-170038" defTabSz="471688">
              <a:lnSpc>
                <a:spcPct val="90000"/>
              </a:lnSpc>
              <a:spcBef>
                <a:spcPts val="1200"/>
              </a:spcBef>
              <a:spcAft>
                <a:spcPts val="1200"/>
              </a:spcAft>
              <a:buFont typeface="Arial" pitchFamily="34" charset="0"/>
              <a:buChar char="•"/>
            </a:pPr>
            <a:r>
              <a:rPr lang="en-US" sz="2000" dirty="0" smtClean="0">
                <a:solidFill>
                  <a:schemeClr val="bg2">
                    <a:lumMod val="75000"/>
                  </a:schemeClr>
                </a:solidFill>
              </a:rPr>
              <a:t>Can </a:t>
            </a:r>
            <a:r>
              <a:rPr lang="en-US" sz="2000" dirty="0">
                <a:solidFill>
                  <a:schemeClr val="bg2">
                    <a:lumMod val="75000"/>
                  </a:schemeClr>
                </a:solidFill>
              </a:rPr>
              <a:t>“pin” high priority files </a:t>
            </a:r>
            <a:br>
              <a:rPr lang="en-US" sz="2000" dirty="0">
                <a:solidFill>
                  <a:schemeClr val="bg2">
                    <a:lumMod val="75000"/>
                  </a:schemeClr>
                </a:solidFill>
              </a:rPr>
            </a:br>
            <a:r>
              <a:rPr lang="en-US" sz="2000" dirty="0">
                <a:solidFill>
                  <a:schemeClr val="bg2">
                    <a:lumMod val="75000"/>
                  </a:schemeClr>
                </a:solidFill>
              </a:rPr>
              <a:t>to the SSD </a:t>
            </a:r>
            <a:r>
              <a:rPr lang="en-US" sz="2000" dirty="0" smtClean="0">
                <a:solidFill>
                  <a:schemeClr val="bg2">
                    <a:lumMod val="75000"/>
                  </a:schemeClr>
                </a:solidFill>
              </a:rPr>
              <a:t>tier</a:t>
            </a:r>
            <a:endParaRPr lang="en-US" sz="2400" dirty="0">
              <a:solidFill>
                <a:schemeClr val="bg2">
                  <a:lumMod val="75000"/>
                </a:schemeClr>
              </a:solidFill>
            </a:endParaRPr>
          </a:p>
          <a:p>
            <a:pPr defTabSz="932288" fontAlgn="base">
              <a:lnSpc>
                <a:spcPct val="90000"/>
              </a:lnSpc>
              <a:spcBef>
                <a:spcPts val="1200"/>
              </a:spcBef>
              <a:spcAft>
                <a:spcPts val="1200"/>
              </a:spcAft>
            </a:pPr>
            <a:r>
              <a:rPr lang="en-US" sz="2800" dirty="0" smtClean="0">
                <a:solidFill>
                  <a:schemeClr val="bg2">
                    <a:lumMod val="75000"/>
                  </a:schemeClr>
                </a:solidFill>
              </a:rPr>
              <a:t> </a:t>
            </a:r>
            <a:endParaRPr lang="en-US" sz="2800" dirty="0">
              <a:solidFill>
                <a:schemeClr val="bg2">
                  <a:lumMod val="75000"/>
                </a:schemeClr>
              </a:solidFill>
            </a:endParaRPr>
          </a:p>
        </p:txBody>
      </p:sp>
      <p:sp>
        <p:nvSpPr>
          <p:cNvPr id="36" name="Title 2"/>
          <p:cNvSpPr txBox="1">
            <a:spLocks/>
          </p:cNvSpPr>
          <p:nvPr/>
        </p:nvSpPr>
        <p:spPr>
          <a:xfrm>
            <a:off x="261939" y="292082"/>
            <a:ext cx="11375536" cy="932563"/>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02" normalizeH="0" baseline="0" noProof="0" dirty="0" smtClean="0">
                <a:ln w="3175">
                  <a:noFill/>
                </a:ln>
                <a:solidFill>
                  <a:schemeClr val="tx1"/>
                </a:solidFill>
                <a:effectLst/>
                <a:uLnTx/>
                <a:uFillTx/>
                <a:latin typeface="Segoe UI Light"/>
                <a:ea typeface="+mn-ea"/>
                <a:cs typeface="Arial" charset="0"/>
              </a:rPr>
              <a:t>Storage tiering</a:t>
            </a:r>
            <a:endParaRPr kumimoji="0" lang="en-US" sz="4400" b="0" i="0" u="none" strike="noStrike" kern="1200" cap="none" spc="-102" normalizeH="0" baseline="0" noProof="0" dirty="0">
              <a:ln w="3175">
                <a:noFill/>
              </a:ln>
              <a:solidFill>
                <a:schemeClr val="tx1"/>
              </a:solidFill>
              <a:effectLst/>
              <a:uLnTx/>
              <a:uFillTx/>
              <a:latin typeface="Segoe UI Light"/>
              <a:ea typeface="+mn-ea"/>
              <a:cs typeface="Arial" charset="0"/>
            </a:endParaRPr>
          </a:p>
        </p:txBody>
      </p:sp>
    </p:spTree>
    <p:extLst>
      <p:ext uri="{BB962C8B-B14F-4D97-AF65-F5344CB8AC3E}">
        <p14:creationId xmlns:p14="http://schemas.microsoft.com/office/powerpoint/2010/main" val="140222010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p:cNvSpPr txBox="1"/>
          <p:nvPr/>
        </p:nvSpPr>
        <p:spPr>
          <a:xfrm>
            <a:off x="1835339" y="2343551"/>
            <a:ext cx="1153635" cy="389093"/>
          </a:xfrm>
          <a:prstGeom prst="rect">
            <a:avLst/>
          </a:prstGeom>
          <a:noFill/>
        </p:spPr>
        <p:txBody>
          <a:bodyPr wrap="square" lIns="111012" tIns="55505" rIns="111012" bIns="55505" rtlCol="0">
            <a:spAutoFit/>
          </a:bodyPr>
          <a:lstStyle/>
          <a:p>
            <a:pPr algn="ctr"/>
            <a:r>
              <a:rPr lang="en-US" b="1" dirty="0" smtClean="0">
                <a:solidFill>
                  <a:srgbClr val="00187B"/>
                </a:solidFill>
              </a:rPr>
              <a:t>Sign up</a:t>
            </a:r>
            <a:endParaRPr lang="en-US" b="1" dirty="0">
              <a:solidFill>
                <a:srgbClr val="00187B"/>
              </a:solidFill>
            </a:endParaRPr>
          </a:p>
        </p:txBody>
      </p:sp>
      <p:grpSp>
        <p:nvGrpSpPr>
          <p:cNvPr id="33" name="Group 32"/>
          <p:cNvGrpSpPr/>
          <p:nvPr/>
        </p:nvGrpSpPr>
        <p:grpSpPr>
          <a:xfrm>
            <a:off x="372371" y="1349479"/>
            <a:ext cx="736601" cy="777875"/>
            <a:chOff x="252413" y="1214438"/>
            <a:chExt cx="736601" cy="777875"/>
          </a:xfrm>
        </p:grpSpPr>
        <p:sp>
          <p:nvSpPr>
            <p:cNvPr id="29" name="AutoShape 3"/>
            <p:cNvSpPr>
              <a:spLocks noChangeAspect="1" noChangeArrowheads="1" noTextEdit="1"/>
            </p:cNvSpPr>
            <p:nvPr/>
          </p:nvSpPr>
          <p:spPr bwMode="auto">
            <a:xfrm>
              <a:off x="271463" y="1214438"/>
              <a:ext cx="7175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5"/>
            <p:cNvSpPr>
              <a:spLocks/>
            </p:cNvSpPr>
            <p:nvPr/>
          </p:nvSpPr>
          <p:spPr bwMode="auto">
            <a:xfrm>
              <a:off x="252413" y="1303338"/>
              <a:ext cx="300038" cy="485775"/>
            </a:xfrm>
            <a:custGeom>
              <a:avLst/>
              <a:gdLst>
                <a:gd name="T0" fmla="*/ 295 w 463"/>
                <a:gd name="T1" fmla="*/ 587 h 753"/>
                <a:gd name="T2" fmla="*/ 456 w 463"/>
                <a:gd name="T3" fmla="*/ 349 h 753"/>
                <a:gd name="T4" fmla="*/ 395 w 463"/>
                <a:gd name="T5" fmla="*/ 320 h 753"/>
                <a:gd name="T6" fmla="*/ 463 w 463"/>
                <a:gd name="T7" fmla="*/ 258 h 753"/>
                <a:gd name="T8" fmla="*/ 432 w 463"/>
                <a:gd name="T9" fmla="*/ 121 h 753"/>
                <a:gd name="T10" fmla="*/ 440 w 463"/>
                <a:gd name="T11" fmla="*/ 51 h 753"/>
                <a:gd name="T12" fmla="*/ 320 w 463"/>
                <a:gd name="T13" fmla="*/ 0 h 753"/>
                <a:gd name="T14" fmla="*/ 151 w 463"/>
                <a:gd name="T15" fmla="*/ 169 h 753"/>
                <a:gd name="T16" fmla="*/ 233 w 463"/>
                <a:gd name="T17" fmla="*/ 313 h 753"/>
                <a:gd name="T18" fmla="*/ 58 w 463"/>
                <a:gd name="T19" fmla="*/ 489 h 753"/>
                <a:gd name="T20" fmla="*/ 43 w 463"/>
                <a:gd name="T21" fmla="*/ 662 h 753"/>
                <a:gd name="T22" fmla="*/ 74 w 463"/>
                <a:gd name="T23" fmla="*/ 597 h 753"/>
                <a:gd name="T24" fmla="*/ 83 w 463"/>
                <a:gd name="T25" fmla="*/ 684 h 753"/>
                <a:gd name="T26" fmla="*/ 246 w 463"/>
                <a:gd name="T27" fmla="*/ 753 h 753"/>
                <a:gd name="T28" fmla="*/ 295 w 463"/>
                <a:gd name="T29" fmla="*/ 587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3" h="753">
                  <a:moveTo>
                    <a:pt x="295" y="587"/>
                  </a:moveTo>
                  <a:cubicBezTo>
                    <a:pt x="340" y="484"/>
                    <a:pt x="386" y="404"/>
                    <a:pt x="456" y="349"/>
                  </a:cubicBezTo>
                  <a:cubicBezTo>
                    <a:pt x="437" y="337"/>
                    <a:pt x="417" y="327"/>
                    <a:pt x="395" y="320"/>
                  </a:cubicBezTo>
                  <a:cubicBezTo>
                    <a:pt x="423" y="306"/>
                    <a:pt x="447" y="284"/>
                    <a:pt x="463" y="258"/>
                  </a:cubicBezTo>
                  <a:cubicBezTo>
                    <a:pt x="443" y="215"/>
                    <a:pt x="432" y="169"/>
                    <a:pt x="432" y="121"/>
                  </a:cubicBezTo>
                  <a:cubicBezTo>
                    <a:pt x="432" y="97"/>
                    <a:pt x="435" y="73"/>
                    <a:pt x="440" y="51"/>
                  </a:cubicBezTo>
                  <a:cubicBezTo>
                    <a:pt x="410" y="20"/>
                    <a:pt x="367" y="0"/>
                    <a:pt x="320" y="0"/>
                  </a:cubicBezTo>
                  <a:cubicBezTo>
                    <a:pt x="227" y="0"/>
                    <a:pt x="151" y="76"/>
                    <a:pt x="151" y="169"/>
                  </a:cubicBezTo>
                  <a:cubicBezTo>
                    <a:pt x="151" y="230"/>
                    <a:pt x="184" y="284"/>
                    <a:pt x="233" y="313"/>
                  </a:cubicBezTo>
                  <a:cubicBezTo>
                    <a:pt x="149" y="331"/>
                    <a:pt x="105" y="382"/>
                    <a:pt x="58" y="489"/>
                  </a:cubicBezTo>
                  <a:cubicBezTo>
                    <a:pt x="0" y="625"/>
                    <a:pt x="43" y="662"/>
                    <a:pt x="43" y="662"/>
                  </a:cubicBezTo>
                  <a:cubicBezTo>
                    <a:pt x="74" y="597"/>
                    <a:pt x="74" y="597"/>
                    <a:pt x="74" y="597"/>
                  </a:cubicBezTo>
                  <a:cubicBezTo>
                    <a:pt x="83" y="684"/>
                    <a:pt x="83" y="684"/>
                    <a:pt x="83" y="684"/>
                  </a:cubicBezTo>
                  <a:cubicBezTo>
                    <a:pt x="83" y="684"/>
                    <a:pt x="126" y="736"/>
                    <a:pt x="246" y="753"/>
                  </a:cubicBezTo>
                  <a:cubicBezTo>
                    <a:pt x="251" y="709"/>
                    <a:pt x="266" y="654"/>
                    <a:pt x="295" y="58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6"/>
            <p:cNvSpPr>
              <a:spLocks/>
            </p:cNvSpPr>
            <p:nvPr/>
          </p:nvSpPr>
          <p:spPr bwMode="auto">
            <a:xfrm>
              <a:off x="422276" y="1214438"/>
              <a:ext cx="566738" cy="777875"/>
            </a:xfrm>
            <a:custGeom>
              <a:avLst/>
              <a:gdLst>
                <a:gd name="T0" fmla="*/ 606 w 877"/>
                <a:gd name="T1" fmla="*/ 490 h 1206"/>
                <a:gd name="T2" fmla="*/ 749 w 877"/>
                <a:gd name="T3" fmla="*/ 259 h 1206"/>
                <a:gd name="T4" fmla="*/ 491 w 877"/>
                <a:gd name="T5" fmla="*/ 0 h 1206"/>
                <a:gd name="T6" fmla="*/ 232 w 877"/>
                <a:gd name="T7" fmla="*/ 259 h 1206"/>
                <a:gd name="T8" fmla="*/ 358 w 877"/>
                <a:gd name="T9" fmla="*/ 481 h 1206"/>
                <a:gd name="T10" fmla="*/ 90 w 877"/>
                <a:gd name="T11" fmla="*/ 750 h 1206"/>
                <a:gd name="T12" fmla="*/ 66 w 877"/>
                <a:gd name="T13" fmla="*/ 1016 h 1206"/>
                <a:gd name="T14" fmla="*/ 113 w 877"/>
                <a:gd name="T15" fmla="*/ 916 h 1206"/>
                <a:gd name="T16" fmla="*/ 128 w 877"/>
                <a:gd name="T17" fmla="*/ 1049 h 1206"/>
                <a:gd name="T18" fmla="*/ 422 w 877"/>
                <a:gd name="T19" fmla="*/ 1161 h 1206"/>
                <a:gd name="T20" fmla="*/ 877 w 877"/>
                <a:gd name="T21" fmla="*/ 916 h 1206"/>
                <a:gd name="T22" fmla="*/ 606 w 877"/>
                <a:gd name="T23" fmla="*/ 4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7" h="1206">
                  <a:moveTo>
                    <a:pt x="606" y="490"/>
                  </a:moveTo>
                  <a:cubicBezTo>
                    <a:pt x="691" y="448"/>
                    <a:pt x="749" y="360"/>
                    <a:pt x="749" y="259"/>
                  </a:cubicBezTo>
                  <a:cubicBezTo>
                    <a:pt x="749" y="116"/>
                    <a:pt x="634" y="0"/>
                    <a:pt x="491" y="0"/>
                  </a:cubicBezTo>
                  <a:cubicBezTo>
                    <a:pt x="348" y="0"/>
                    <a:pt x="232" y="116"/>
                    <a:pt x="232" y="259"/>
                  </a:cubicBezTo>
                  <a:cubicBezTo>
                    <a:pt x="232" y="353"/>
                    <a:pt x="282" y="435"/>
                    <a:pt x="358" y="481"/>
                  </a:cubicBezTo>
                  <a:cubicBezTo>
                    <a:pt x="228" y="507"/>
                    <a:pt x="160" y="586"/>
                    <a:pt x="90" y="750"/>
                  </a:cubicBezTo>
                  <a:cubicBezTo>
                    <a:pt x="0" y="959"/>
                    <a:pt x="66" y="1016"/>
                    <a:pt x="66" y="1016"/>
                  </a:cubicBezTo>
                  <a:cubicBezTo>
                    <a:pt x="113" y="916"/>
                    <a:pt x="113" y="916"/>
                    <a:pt x="113" y="916"/>
                  </a:cubicBezTo>
                  <a:cubicBezTo>
                    <a:pt x="128" y="1049"/>
                    <a:pt x="128" y="1049"/>
                    <a:pt x="128" y="1049"/>
                  </a:cubicBezTo>
                  <a:cubicBezTo>
                    <a:pt x="128" y="1049"/>
                    <a:pt x="204" y="1142"/>
                    <a:pt x="422" y="1161"/>
                  </a:cubicBezTo>
                  <a:cubicBezTo>
                    <a:pt x="654" y="1181"/>
                    <a:pt x="877" y="1206"/>
                    <a:pt x="877" y="916"/>
                  </a:cubicBezTo>
                  <a:cubicBezTo>
                    <a:pt x="877" y="687"/>
                    <a:pt x="761" y="541"/>
                    <a:pt x="606" y="49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8" name="Group 37"/>
          <p:cNvGrpSpPr/>
          <p:nvPr/>
        </p:nvGrpSpPr>
        <p:grpSpPr>
          <a:xfrm>
            <a:off x="1859095" y="1285889"/>
            <a:ext cx="1153635" cy="1049072"/>
            <a:chOff x="1851471" y="3193430"/>
            <a:chExt cx="1487750" cy="1352904"/>
          </a:xfrm>
        </p:grpSpPr>
        <p:sp>
          <p:nvSpPr>
            <p:cNvPr id="96" name="Rectangle 95"/>
            <p:cNvSpPr/>
            <p:nvPr/>
          </p:nvSpPr>
          <p:spPr bwMode="auto">
            <a:xfrm>
              <a:off x="1851471" y="3193430"/>
              <a:ext cx="1487750" cy="135290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1" compatLnSpc="1">
              <a:prstTxWarp prst="textNoShape">
                <a:avLst/>
              </a:prstTxWarp>
            </a:bodyPr>
            <a:lstStyle/>
            <a:p>
              <a:pPr algn="ctr" defTabSz="932472" fontAlgn="base">
                <a:spcBef>
                  <a:spcPct val="0"/>
                </a:spcBef>
                <a:spcAft>
                  <a:spcPct val="0"/>
                </a:spcAft>
              </a:pPr>
              <a:endParaRPr lang="en-US" sz="2800" dirty="0">
                <a:gradFill>
                  <a:gsLst>
                    <a:gs pos="0">
                      <a:srgbClr val="FFFFFF"/>
                    </a:gs>
                    <a:gs pos="100000">
                      <a:srgbClr val="FFFFFF"/>
                    </a:gs>
                  </a:gsLst>
                  <a:lin ang="5400000" scaled="0"/>
                </a:gradFil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530" y="3302135"/>
              <a:ext cx="1267631" cy="1141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37" name="Straight Connector 136"/>
          <p:cNvCxnSpPr/>
          <p:nvPr/>
        </p:nvCxnSpPr>
        <p:spPr>
          <a:xfrm flipH="1">
            <a:off x="1218315" y="1738416"/>
            <a:ext cx="534110" cy="0"/>
          </a:xfrm>
          <a:prstGeom prst="line">
            <a:avLst/>
          </a:prstGeom>
          <a:ln w="60325">
            <a:solidFill>
              <a:schemeClr val="accent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40795" y="2978562"/>
            <a:ext cx="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09813" y="2867267"/>
            <a:ext cx="0"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bwMode="auto">
          <a:xfrm>
            <a:off x="9911343" y="4861982"/>
            <a:ext cx="2166778" cy="1368000"/>
          </a:xfrm>
          <a:prstGeom prst="rect">
            <a:avLst/>
          </a:prstGeom>
          <a:ln w="254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61" name="Rectangle 60"/>
          <p:cNvSpPr/>
          <p:nvPr/>
        </p:nvSpPr>
        <p:spPr bwMode="auto">
          <a:xfrm>
            <a:off x="7706887" y="4861982"/>
            <a:ext cx="2166778" cy="1368000"/>
          </a:xfrm>
          <a:prstGeom prst="rect">
            <a:avLst/>
          </a:prstGeom>
          <a:ln w="254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62" name="TextBox 61"/>
          <p:cNvSpPr txBox="1"/>
          <p:nvPr/>
        </p:nvSpPr>
        <p:spPr>
          <a:xfrm>
            <a:off x="7625773" y="6219178"/>
            <a:ext cx="4490027" cy="389093"/>
          </a:xfrm>
          <a:prstGeom prst="rect">
            <a:avLst/>
          </a:prstGeom>
          <a:noFill/>
        </p:spPr>
        <p:txBody>
          <a:bodyPr wrap="square" lIns="111012" tIns="55505" rIns="111012" bIns="55505" rtlCol="0">
            <a:spAutoFit/>
          </a:bodyPr>
          <a:lstStyle/>
          <a:p>
            <a:pPr algn="ctr"/>
            <a:r>
              <a:rPr lang="en-US" dirty="0" smtClean="0">
                <a:solidFill>
                  <a:srgbClr val="00187B"/>
                </a:solidFill>
              </a:rPr>
              <a:t>Datacenter B</a:t>
            </a:r>
          </a:p>
        </p:txBody>
      </p:sp>
      <p:sp>
        <p:nvSpPr>
          <p:cNvPr id="64" name="Freeform 19"/>
          <p:cNvSpPr>
            <a:spLocks/>
          </p:cNvSpPr>
          <p:nvPr/>
        </p:nvSpPr>
        <p:spPr bwMode="auto">
          <a:xfrm>
            <a:off x="10019956" y="4978886"/>
            <a:ext cx="1895819" cy="1152969"/>
          </a:xfrm>
          <a:custGeom>
            <a:avLst/>
            <a:gdLst>
              <a:gd name="T0" fmla="*/ 888 w 888"/>
              <a:gd name="T1" fmla="*/ 447 h 494"/>
              <a:gd name="T2" fmla="*/ 841 w 888"/>
              <a:gd name="T3" fmla="*/ 494 h 494"/>
              <a:gd name="T4" fmla="*/ 47 w 888"/>
              <a:gd name="T5" fmla="*/ 494 h 494"/>
              <a:gd name="T6" fmla="*/ 0 w 888"/>
              <a:gd name="T7" fmla="*/ 447 h 494"/>
              <a:gd name="T8" fmla="*/ 0 w 888"/>
              <a:gd name="T9" fmla="*/ 46 h 494"/>
              <a:gd name="T10" fmla="*/ 47 w 888"/>
              <a:gd name="T11" fmla="*/ 0 h 494"/>
              <a:gd name="T12" fmla="*/ 841 w 888"/>
              <a:gd name="T13" fmla="*/ 0 h 494"/>
              <a:gd name="T14" fmla="*/ 888 w 888"/>
              <a:gd name="T15" fmla="*/ 46 h 494"/>
              <a:gd name="T16" fmla="*/ 888 w 888"/>
              <a:gd name="T17" fmla="*/ 44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8" h="494">
                <a:moveTo>
                  <a:pt x="888" y="447"/>
                </a:moveTo>
                <a:cubicBezTo>
                  <a:pt x="888" y="473"/>
                  <a:pt x="867" y="494"/>
                  <a:pt x="841" y="494"/>
                </a:cubicBezTo>
                <a:cubicBezTo>
                  <a:pt x="47" y="494"/>
                  <a:pt x="47" y="494"/>
                  <a:pt x="47" y="494"/>
                </a:cubicBezTo>
                <a:cubicBezTo>
                  <a:pt x="21" y="494"/>
                  <a:pt x="0" y="473"/>
                  <a:pt x="0" y="447"/>
                </a:cubicBezTo>
                <a:cubicBezTo>
                  <a:pt x="0" y="46"/>
                  <a:pt x="0" y="46"/>
                  <a:pt x="0" y="46"/>
                </a:cubicBezTo>
                <a:cubicBezTo>
                  <a:pt x="0" y="21"/>
                  <a:pt x="21" y="0"/>
                  <a:pt x="47" y="0"/>
                </a:cubicBezTo>
                <a:cubicBezTo>
                  <a:pt x="841" y="0"/>
                  <a:pt x="841" y="0"/>
                  <a:pt x="841" y="0"/>
                </a:cubicBezTo>
                <a:cubicBezTo>
                  <a:pt x="867" y="0"/>
                  <a:pt x="888" y="21"/>
                  <a:pt x="888" y="46"/>
                </a:cubicBezTo>
                <a:lnTo>
                  <a:pt x="888" y="447"/>
                </a:lnTo>
                <a:close/>
              </a:path>
            </a:pathLst>
          </a:custGeom>
          <a:noFill/>
          <a:ln w="22225" cap="rnd">
            <a:solidFill>
              <a:schemeClr val="bg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8" name="Freeform 9"/>
          <p:cNvSpPr>
            <a:spLocks/>
          </p:cNvSpPr>
          <p:nvPr/>
        </p:nvSpPr>
        <p:spPr bwMode="auto">
          <a:xfrm>
            <a:off x="10436205" y="5409295"/>
            <a:ext cx="1030567" cy="277825"/>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chemeClr val="tx1">
              <a:lumMod val="40000"/>
              <a:lumOff val="60000"/>
            </a:schemeClr>
          </a:solidFill>
          <a:ln w="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9" name="Freeform 10"/>
          <p:cNvSpPr>
            <a:spLocks/>
          </p:cNvSpPr>
          <p:nvPr/>
        </p:nvSpPr>
        <p:spPr bwMode="auto">
          <a:xfrm>
            <a:off x="10436205" y="5114211"/>
            <a:ext cx="1030567" cy="277825"/>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chemeClr val="tx1">
              <a:lumMod val="40000"/>
              <a:lumOff val="60000"/>
            </a:schemeClr>
          </a:solidFill>
          <a:ln w="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70" name="Group 69"/>
          <p:cNvGrpSpPr/>
          <p:nvPr/>
        </p:nvGrpSpPr>
        <p:grpSpPr>
          <a:xfrm>
            <a:off x="10494665" y="5151514"/>
            <a:ext cx="918101" cy="202105"/>
            <a:chOff x="685800" y="4027488"/>
            <a:chExt cx="2617788" cy="576263"/>
          </a:xfrm>
        </p:grpSpPr>
        <p:sp>
          <p:nvSpPr>
            <p:cNvPr id="84" name="Rectangle 11"/>
            <p:cNvSpPr>
              <a:spLocks noChangeArrowheads="1"/>
            </p:cNvSpPr>
            <p:nvPr/>
          </p:nvSpPr>
          <p:spPr bwMode="auto">
            <a:xfrm>
              <a:off x="685800" y="4052888"/>
              <a:ext cx="85725" cy="550863"/>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5" name="Rectangle 12"/>
            <p:cNvSpPr>
              <a:spLocks noChangeArrowheads="1"/>
            </p:cNvSpPr>
            <p:nvPr/>
          </p:nvSpPr>
          <p:spPr bwMode="auto">
            <a:xfrm>
              <a:off x="3213100" y="4027488"/>
              <a:ext cx="90488" cy="546100"/>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6" name="Rectangle 15"/>
            <p:cNvSpPr>
              <a:spLocks noChangeArrowheads="1"/>
            </p:cNvSpPr>
            <p:nvPr/>
          </p:nvSpPr>
          <p:spPr bwMode="auto">
            <a:xfrm>
              <a:off x="2535238" y="4400551"/>
              <a:ext cx="546100" cy="79375"/>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7" name="Rectangle 16"/>
            <p:cNvSpPr>
              <a:spLocks noChangeArrowheads="1"/>
            </p:cNvSpPr>
            <p:nvPr/>
          </p:nvSpPr>
          <p:spPr bwMode="auto">
            <a:xfrm>
              <a:off x="2535238" y="4200526"/>
              <a:ext cx="546100" cy="87313"/>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1" name="Group 70"/>
          <p:cNvGrpSpPr/>
          <p:nvPr/>
        </p:nvGrpSpPr>
        <p:grpSpPr>
          <a:xfrm>
            <a:off x="10494665" y="5450495"/>
            <a:ext cx="918101" cy="202105"/>
            <a:chOff x="685800" y="4879976"/>
            <a:chExt cx="2617788" cy="576263"/>
          </a:xfrm>
        </p:grpSpPr>
        <p:sp>
          <p:nvSpPr>
            <p:cNvPr id="80" name="Rectangle 13"/>
            <p:cNvSpPr>
              <a:spLocks noChangeArrowheads="1"/>
            </p:cNvSpPr>
            <p:nvPr/>
          </p:nvSpPr>
          <p:spPr bwMode="auto">
            <a:xfrm>
              <a:off x="685800" y="4905376"/>
              <a:ext cx="85725" cy="550863"/>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1" name="Rectangle 14"/>
            <p:cNvSpPr>
              <a:spLocks noChangeArrowheads="1"/>
            </p:cNvSpPr>
            <p:nvPr/>
          </p:nvSpPr>
          <p:spPr bwMode="auto">
            <a:xfrm>
              <a:off x="3216275" y="4879976"/>
              <a:ext cx="87313" cy="546100"/>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2" name="Rectangle 17"/>
            <p:cNvSpPr>
              <a:spLocks noChangeArrowheads="1"/>
            </p:cNvSpPr>
            <p:nvPr/>
          </p:nvSpPr>
          <p:spPr bwMode="auto">
            <a:xfrm>
              <a:off x="2581275" y="5316538"/>
              <a:ext cx="546100" cy="79375"/>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3" name="Rectangle 18"/>
            <p:cNvSpPr>
              <a:spLocks noChangeArrowheads="1"/>
            </p:cNvSpPr>
            <p:nvPr/>
          </p:nvSpPr>
          <p:spPr bwMode="auto">
            <a:xfrm>
              <a:off x="2581275" y="5116513"/>
              <a:ext cx="546100" cy="87313"/>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72" name="Freeform 9"/>
          <p:cNvSpPr>
            <a:spLocks/>
          </p:cNvSpPr>
          <p:nvPr/>
        </p:nvSpPr>
        <p:spPr bwMode="auto">
          <a:xfrm>
            <a:off x="10437517" y="5700855"/>
            <a:ext cx="1030567" cy="277825"/>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chemeClr val="tx1">
              <a:lumMod val="40000"/>
              <a:lumOff val="60000"/>
            </a:schemeClr>
          </a:solidFill>
          <a:ln w="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73" name="Group 72"/>
          <p:cNvGrpSpPr/>
          <p:nvPr/>
        </p:nvGrpSpPr>
        <p:grpSpPr>
          <a:xfrm>
            <a:off x="10495977" y="5742055"/>
            <a:ext cx="918101" cy="202105"/>
            <a:chOff x="685800" y="4879976"/>
            <a:chExt cx="2617788" cy="576263"/>
          </a:xfrm>
        </p:grpSpPr>
        <p:sp>
          <p:nvSpPr>
            <p:cNvPr id="74" name="Rectangle 13"/>
            <p:cNvSpPr>
              <a:spLocks noChangeArrowheads="1"/>
            </p:cNvSpPr>
            <p:nvPr/>
          </p:nvSpPr>
          <p:spPr bwMode="auto">
            <a:xfrm>
              <a:off x="685800" y="4905376"/>
              <a:ext cx="85725" cy="550863"/>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5" name="Rectangle 14"/>
            <p:cNvSpPr>
              <a:spLocks noChangeArrowheads="1"/>
            </p:cNvSpPr>
            <p:nvPr/>
          </p:nvSpPr>
          <p:spPr bwMode="auto">
            <a:xfrm>
              <a:off x="3216275" y="4879976"/>
              <a:ext cx="87313" cy="546100"/>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7" name="Rectangle 17"/>
            <p:cNvSpPr>
              <a:spLocks noChangeArrowheads="1"/>
            </p:cNvSpPr>
            <p:nvPr/>
          </p:nvSpPr>
          <p:spPr bwMode="auto">
            <a:xfrm>
              <a:off x="2581275" y="5316538"/>
              <a:ext cx="546100" cy="79375"/>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9" name="Rectangle 18"/>
            <p:cNvSpPr>
              <a:spLocks noChangeArrowheads="1"/>
            </p:cNvSpPr>
            <p:nvPr/>
          </p:nvSpPr>
          <p:spPr bwMode="auto">
            <a:xfrm>
              <a:off x="2581275" y="5116513"/>
              <a:ext cx="546100" cy="87313"/>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88" name="TextBox 87"/>
          <p:cNvSpPr txBox="1"/>
          <p:nvPr/>
        </p:nvSpPr>
        <p:spPr>
          <a:xfrm>
            <a:off x="8333529" y="5180953"/>
            <a:ext cx="1546999" cy="758425"/>
          </a:xfrm>
          <a:prstGeom prst="rect">
            <a:avLst/>
          </a:prstGeom>
          <a:noFill/>
        </p:spPr>
        <p:txBody>
          <a:bodyPr wrap="square" lIns="111012" tIns="55505" rIns="111012" bIns="55505" rtlCol="0">
            <a:spAutoFit/>
          </a:bodyPr>
          <a:lstStyle/>
          <a:p>
            <a:r>
              <a:rPr lang="en-US" sz="1400" dirty="0" smtClean="0">
                <a:solidFill>
                  <a:schemeClr val="bg1"/>
                </a:solidFill>
              </a:rPr>
              <a:t>System Center </a:t>
            </a:r>
          </a:p>
          <a:p>
            <a:r>
              <a:rPr lang="en-US" sz="1400" dirty="0" smtClean="0">
                <a:solidFill>
                  <a:schemeClr val="bg1"/>
                </a:solidFill>
              </a:rPr>
              <a:t>Virtual  Machine</a:t>
            </a:r>
          </a:p>
          <a:p>
            <a:r>
              <a:rPr lang="en-US" sz="1400" dirty="0" smtClean="0">
                <a:solidFill>
                  <a:schemeClr val="bg1"/>
                </a:solidFill>
              </a:rPr>
              <a:t>Manager</a:t>
            </a:r>
            <a:endParaRPr lang="en-US" sz="1400" dirty="0">
              <a:solidFill>
                <a:schemeClr val="bg1"/>
              </a:solidFill>
            </a:endParaRPr>
          </a:p>
        </p:txBody>
      </p:sp>
      <p:sp>
        <p:nvSpPr>
          <p:cNvPr id="89" name="Freeform 5"/>
          <p:cNvSpPr>
            <a:spLocks noEditPoints="1"/>
          </p:cNvSpPr>
          <p:nvPr/>
        </p:nvSpPr>
        <p:spPr bwMode="auto">
          <a:xfrm>
            <a:off x="7848256" y="5059116"/>
            <a:ext cx="513347" cy="983136"/>
          </a:xfrm>
          <a:custGeom>
            <a:avLst/>
            <a:gdLst>
              <a:gd name="T0" fmla="*/ 39 w 347"/>
              <a:gd name="T1" fmla="*/ 575 h 666"/>
              <a:gd name="T2" fmla="*/ 39 w 347"/>
              <a:gd name="T3" fmla="*/ 598 h 666"/>
              <a:gd name="T4" fmla="*/ 308 w 347"/>
              <a:gd name="T5" fmla="*/ 598 h 666"/>
              <a:gd name="T6" fmla="*/ 308 w 347"/>
              <a:gd name="T7" fmla="*/ 575 h 666"/>
              <a:gd name="T8" fmla="*/ 39 w 347"/>
              <a:gd name="T9" fmla="*/ 575 h 666"/>
              <a:gd name="T10" fmla="*/ 39 w 347"/>
              <a:gd name="T11" fmla="*/ 524 h 666"/>
              <a:gd name="T12" fmla="*/ 39 w 347"/>
              <a:gd name="T13" fmla="*/ 547 h 666"/>
              <a:gd name="T14" fmla="*/ 93 w 347"/>
              <a:gd name="T15" fmla="*/ 547 h 666"/>
              <a:gd name="T16" fmla="*/ 93 w 347"/>
              <a:gd name="T17" fmla="*/ 524 h 666"/>
              <a:gd name="T18" fmla="*/ 39 w 347"/>
              <a:gd name="T19" fmla="*/ 524 h 666"/>
              <a:gd name="T20" fmla="*/ 39 w 347"/>
              <a:gd name="T21" fmla="*/ 472 h 666"/>
              <a:gd name="T22" fmla="*/ 39 w 347"/>
              <a:gd name="T23" fmla="*/ 496 h 666"/>
              <a:gd name="T24" fmla="*/ 93 w 347"/>
              <a:gd name="T25" fmla="*/ 496 h 666"/>
              <a:gd name="T26" fmla="*/ 93 w 347"/>
              <a:gd name="T27" fmla="*/ 472 h 666"/>
              <a:gd name="T28" fmla="*/ 39 w 347"/>
              <a:gd name="T29" fmla="*/ 472 h 666"/>
              <a:gd name="T30" fmla="*/ 39 w 347"/>
              <a:gd name="T31" fmla="*/ 124 h 666"/>
              <a:gd name="T32" fmla="*/ 39 w 347"/>
              <a:gd name="T33" fmla="*/ 158 h 666"/>
              <a:gd name="T34" fmla="*/ 308 w 347"/>
              <a:gd name="T35" fmla="*/ 158 h 666"/>
              <a:gd name="T36" fmla="*/ 308 w 347"/>
              <a:gd name="T37" fmla="*/ 124 h 666"/>
              <a:gd name="T38" fmla="*/ 39 w 347"/>
              <a:gd name="T39" fmla="*/ 124 h 666"/>
              <a:gd name="T40" fmla="*/ 39 w 347"/>
              <a:gd name="T41" fmla="*/ 68 h 666"/>
              <a:gd name="T42" fmla="*/ 39 w 347"/>
              <a:gd name="T43" fmla="*/ 103 h 666"/>
              <a:gd name="T44" fmla="*/ 308 w 347"/>
              <a:gd name="T45" fmla="*/ 103 h 666"/>
              <a:gd name="T46" fmla="*/ 308 w 347"/>
              <a:gd name="T47" fmla="*/ 68 h 666"/>
              <a:gd name="T48" fmla="*/ 39 w 347"/>
              <a:gd name="T49" fmla="*/ 68 h 666"/>
              <a:gd name="T50" fmla="*/ 46 w 347"/>
              <a:gd name="T51" fmla="*/ 0 h 666"/>
              <a:gd name="T52" fmla="*/ 301 w 347"/>
              <a:gd name="T53" fmla="*/ 0 h 666"/>
              <a:gd name="T54" fmla="*/ 347 w 347"/>
              <a:gd name="T55" fmla="*/ 40 h 666"/>
              <a:gd name="T56" fmla="*/ 347 w 347"/>
              <a:gd name="T57" fmla="*/ 626 h 666"/>
              <a:gd name="T58" fmla="*/ 301 w 347"/>
              <a:gd name="T59" fmla="*/ 666 h 666"/>
              <a:gd name="T60" fmla="*/ 46 w 347"/>
              <a:gd name="T61" fmla="*/ 666 h 666"/>
              <a:gd name="T62" fmla="*/ 0 w 347"/>
              <a:gd name="T63" fmla="*/ 626 h 666"/>
              <a:gd name="T64" fmla="*/ 0 w 347"/>
              <a:gd name="T65" fmla="*/ 40 h 666"/>
              <a:gd name="T66" fmla="*/ 46 w 347"/>
              <a:gd name="T6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666">
                <a:moveTo>
                  <a:pt x="39" y="575"/>
                </a:moveTo>
                <a:cubicBezTo>
                  <a:pt x="39" y="598"/>
                  <a:pt x="39" y="598"/>
                  <a:pt x="39" y="598"/>
                </a:cubicBezTo>
                <a:cubicBezTo>
                  <a:pt x="308" y="598"/>
                  <a:pt x="308" y="598"/>
                  <a:pt x="308" y="598"/>
                </a:cubicBezTo>
                <a:cubicBezTo>
                  <a:pt x="308" y="575"/>
                  <a:pt x="308" y="575"/>
                  <a:pt x="308" y="575"/>
                </a:cubicBezTo>
                <a:cubicBezTo>
                  <a:pt x="39" y="575"/>
                  <a:pt x="39" y="575"/>
                  <a:pt x="39" y="575"/>
                </a:cubicBezTo>
                <a:close/>
                <a:moveTo>
                  <a:pt x="39" y="524"/>
                </a:moveTo>
                <a:cubicBezTo>
                  <a:pt x="39" y="547"/>
                  <a:pt x="39" y="547"/>
                  <a:pt x="39" y="547"/>
                </a:cubicBezTo>
                <a:cubicBezTo>
                  <a:pt x="93" y="547"/>
                  <a:pt x="93" y="547"/>
                  <a:pt x="93" y="547"/>
                </a:cubicBezTo>
                <a:cubicBezTo>
                  <a:pt x="93" y="524"/>
                  <a:pt x="93" y="524"/>
                  <a:pt x="93" y="524"/>
                </a:cubicBezTo>
                <a:cubicBezTo>
                  <a:pt x="39" y="524"/>
                  <a:pt x="39" y="524"/>
                  <a:pt x="39" y="524"/>
                </a:cubicBezTo>
                <a:close/>
                <a:moveTo>
                  <a:pt x="39" y="472"/>
                </a:moveTo>
                <a:cubicBezTo>
                  <a:pt x="39" y="496"/>
                  <a:pt x="39" y="496"/>
                  <a:pt x="39" y="496"/>
                </a:cubicBezTo>
                <a:cubicBezTo>
                  <a:pt x="93" y="496"/>
                  <a:pt x="93" y="496"/>
                  <a:pt x="93" y="496"/>
                </a:cubicBezTo>
                <a:cubicBezTo>
                  <a:pt x="93" y="472"/>
                  <a:pt x="93" y="472"/>
                  <a:pt x="93" y="472"/>
                </a:cubicBezTo>
                <a:cubicBezTo>
                  <a:pt x="39" y="472"/>
                  <a:pt x="39" y="472"/>
                  <a:pt x="39" y="472"/>
                </a:cubicBezTo>
                <a:close/>
                <a:moveTo>
                  <a:pt x="39" y="124"/>
                </a:moveTo>
                <a:cubicBezTo>
                  <a:pt x="39" y="158"/>
                  <a:pt x="39" y="158"/>
                  <a:pt x="39" y="158"/>
                </a:cubicBezTo>
                <a:cubicBezTo>
                  <a:pt x="308" y="158"/>
                  <a:pt x="308" y="158"/>
                  <a:pt x="308" y="158"/>
                </a:cubicBezTo>
                <a:cubicBezTo>
                  <a:pt x="308" y="124"/>
                  <a:pt x="308" y="124"/>
                  <a:pt x="308" y="124"/>
                </a:cubicBezTo>
                <a:cubicBezTo>
                  <a:pt x="39" y="124"/>
                  <a:pt x="39" y="124"/>
                  <a:pt x="39" y="124"/>
                </a:cubicBezTo>
                <a:close/>
                <a:moveTo>
                  <a:pt x="39" y="68"/>
                </a:moveTo>
                <a:cubicBezTo>
                  <a:pt x="39" y="103"/>
                  <a:pt x="39" y="103"/>
                  <a:pt x="39" y="103"/>
                </a:cubicBezTo>
                <a:cubicBezTo>
                  <a:pt x="308" y="103"/>
                  <a:pt x="308" y="103"/>
                  <a:pt x="308" y="103"/>
                </a:cubicBezTo>
                <a:cubicBezTo>
                  <a:pt x="308" y="68"/>
                  <a:pt x="308" y="68"/>
                  <a:pt x="308" y="68"/>
                </a:cubicBezTo>
                <a:cubicBezTo>
                  <a:pt x="39" y="68"/>
                  <a:pt x="39" y="68"/>
                  <a:pt x="39" y="68"/>
                </a:cubicBezTo>
                <a:close/>
                <a:moveTo>
                  <a:pt x="46" y="0"/>
                </a:moveTo>
                <a:cubicBezTo>
                  <a:pt x="301" y="0"/>
                  <a:pt x="301" y="0"/>
                  <a:pt x="301" y="0"/>
                </a:cubicBezTo>
                <a:cubicBezTo>
                  <a:pt x="326" y="0"/>
                  <a:pt x="347" y="18"/>
                  <a:pt x="347" y="40"/>
                </a:cubicBezTo>
                <a:cubicBezTo>
                  <a:pt x="347" y="626"/>
                  <a:pt x="347" y="626"/>
                  <a:pt x="347" y="626"/>
                </a:cubicBezTo>
                <a:cubicBezTo>
                  <a:pt x="347" y="648"/>
                  <a:pt x="326" y="666"/>
                  <a:pt x="301" y="666"/>
                </a:cubicBezTo>
                <a:cubicBezTo>
                  <a:pt x="46" y="666"/>
                  <a:pt x="46" y="666"/>
                  <a:pt x="46" y="666"/>
                </a:cubicBezTo>
                <a:cubicBezTo>
                  <a:pt x="21" y="666"/>
                  <a:pt x="0" y="648"/>
                  <a:pt x="0" y="626"/>
                </a:cubicBezTo>
                <a:cubicBezTo>
                  <a:pt x="0" y="40"/>
                  <a:pt x="0" y="40"/>
                  <a:pt x="0" y="40"/>
                </a:cubicBezTo>
                <a:cubicBezTo>
                  <a:pt x="0" y="18"/>
                  <a:pt x="21" y="0"/>
                  <a:pt x="46" y="0"/>
                </a:cubicBezTo>
                <a:close/>
              </a:path>
            </a:pathLst>
          </a:custGeom>
          <a:solidFill>
            <a:schemeClr val="bg1"/>
          </a:solidFill>
          <a:ln w="1270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cxnSp>
        <p:nvCxnSpPr>
          <p:cNvPr id="97" name="Straight Connector 56"/>
          <p:cNvCxnSpPr/>
          <p:nvPr/>
        </p:nvCxnSpPr>
        <p:spPr>
          <a:xfrm rot="10800000" flipV="1">
            <a:off x="4555358" y="2283928"/>
            <a:ext cx="2955449" cy="710209"/>
          </a:xfrm>
          <a:prstGeom prst="bentConnector3">
            <a:avLst>
              <a:gd name="adj1" fmla="val 99139"/>
            </a:avLst>
          </a:prstGeom>
          <a:ln w="60325">
            <a:solidFill>
              <a:schemeClr val="accent2"/>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10895300" y="3149764"/>
            <a:ext cx="2461" cy="1559043"/>
          </a:xfrm>
          <a:prstGeom prst="line">
            <a:avLst/>
          </a:prstGeom>
          <a:ln w="114300">
            <a:solidFill>
              <a:schemeClr val="accent3"/>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9046949" y="3409616"/>
            <a:ext cx="1915027" cy="683264"/>
          </a:xfrm>
          <a:prstGeom prst="rect">
            <a:avLst/>
          </a:prstGeom>
          <a:noFill/>
        </p:spPr>
        <p:txBody>
          <a:bodyPr wrap="square" lIns="182880" tIns="146304" rIns="182880" bIns="146304" rtlCol="0">
            <a:spAutoFit/>
          </a:bodyPr>
          <a:lstStyle/>
          <a:p>
            <a:pPr algn="ctr">
              <a:lnSpc>
                <a:spcPct val="90000"/>
              </a:lnSpc>
            </a:pPr>
            <a:r>
              <a:rPr lang="en-GB" sz="1400" dirty="0" smtClean="0">
                <a:solidFill>
                  <a:schemeClr val="accent3"/>
                </a:solidFill>
              </a:rPr>
              <a:t>Hyper-V Replica replicates changes</a:t>
            </a:r>
          </a:p>
        </p:txBody>
      </p:sp>
      <p:grpSp>
        <p:nvGrpSpPr>
          <p:cNvPr id="108" name="Group 107"/>
          <p:cNvGrpSpPr/>
          <p:nvPr/>
        </p:nvGrpSpPr>
        <p:grpSpPr>
          <a:xfrm>
            <a:off x="5676285" y="2212306"/>
            <a:ext cx="379908" cy="250161"/>
            <a:chOff x="5416944" y="3344862"/>
            <a:chExt cx="1028279" cy="677101"/>
          </a:xfrm>
        </p:grpSpPr>
        <p:sp>
          <p:nvSpPr>
            <p:cNvPr id="109" name="Rectangle 108"/>
            <p:cNvSpPr/>
            <p:nvPr/>
          </p:nvSpPr>
          <p:spPr bwMode="auto">
            <a:xfrm>
              <a:off x="5416944" y="3344862"/>
              <a:ext cx="1028279" cy="677101"/>
            </a:xfrm>
            <a:prstGeom prst="rect">
              <a:avLst/>
            </a:prstGeom>
            <a:solidFill>
              <a:schemeClr val="bg1"/>
            </a:solidFill>
            <a:ln w="5080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grpSp>
          <p:nvGrpSpPr>
            <p:cNvPr id="110" name="Group 109"/>
            <p:cNvGrpSpPr/>
            <p:nvPr/>
          </p:nvGrpSpPr>
          <p:grpSpPr>
            <a:xfrm>
              <a:off x="5451552" y="3480839"/>
              <a:ext cx="959063" cy="402846"/>
              <a:chOff x="5451552" y="3480839"/>
              <a:chExt cx="959063" cy="402846"/>
            </a:xfrm>
          </p:grpSpPr>
          <p:cxnSp>
            <p:nvCxnSpPr>
              <p:cNvPr id="111" name="Straight Connector 110"/>
              <p:cNvCxnSpPr/>
              <p:nvPr/>
            </p:nvCxnSpPr>
            <p:spPr>
              <a:xfrm>
                <a:off x="5451552" y="3683413"/>
                <a:ext cx="332752"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5763339" y="3480839"/>
                <a:ext cx="133920" cy="204954"/>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871473" y="3480839"/>
                <a:ext cx="151689" cy="402846"/>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6072366" y="3683413"/>
                <a:ext cx="338249" cy="17"/>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6008330" y="3677014"/>
                <a:ext cx="90046" cy="204109"/>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120" name="TextBox 119"/>
          <p:cNvSpPr txBox="1"/>
          <p:nvPr/>
        </p:nvSpPr>
        <p:spPr>
          <a:xfrm>
            <a:off x="5220276" y="1520321"/>
            <a:ext cx="1429553" cy="683264"/>
          </a:xfrm>
          <a:prstGeom prst="rect">
            <a:avLst/>
          </a:prstGeom>
          <a:noFill/>
        </p:spPr>
        <p:txBody>
          <a:bodyPr wrap="square" lIns="182880" tIns="146304" rIns="182880" bIns="146304" rtlCol="0">
            <a:spAutoFit/>
          </a:bodyPr>
          <a:lstStyle/>
          <a:p>
            <a:pPr algn="ctr">
              <a:lnSpc>
                <a:spcPct val="90000"/>
              </a:lnSpc>
            </a:pPr>
            <a:r>
              <a:rPr lang="en-GB" sz="1400" dirty="0" smtClean="0">
                <a:solidFill>
                  <a:schemeClr val="accent2"/>
                </a:solidFill>
              </a:rPr>
              <a:t>Health Monitoring</a:t>
            </a:r>
          </a:p>
        </p:txBody>
      </p:sp>
      <p:cxnSp>
        <p:nvCxnSpPr>
          <p:cNvPr id="129" name="Straight Connector 56"/>
          <p:cNvCxnSpPr/>
          <p:nvPr/>
        </p:nvCxnSpPr>
        <p:spPr>
          <a:xfrm rot="10800000">
            <a:off x="4787355" y="4520137"/>
            <a:ext cx="2689874" cy="790054"/>
          </a:xfrm>
          <a:prstGeom prst="bentConnector3">
            <a:avLst>
              <a:gd name="adj1" fmla="val 99716"/>
            </a:avLst>
          </a:prstGeom>
          <a:ln w="60325">
            <a:solidFill>
              <a:schemeClr val="accent5"/>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4630551" y="5432763"/>
            <a:ext cx="2520905" cy="877163"/>
          </a:xfrm>
          <a:prstGeom prst="rect">
            <a:avLst/>
          </a:prstGeom>
          <a:noFill/>
        </p:spPr>
        <p:txBody>
          <a:bodyPr wrap="square" lIns="182880" tIns="146304" rIns="182880" bIns="146304" rtlCol="0">
            <a:spAutoFit/>
          </a:bodyPr>
          <a:lstStyle/>
          <a:p>
            <a:pPr algn="r">
              <a:lnSpc>
                <a:spcPct val="90000"/>
              </a:lnSpc>
            </a:pPr>
            <a:r>
              <a:rPr lang="en-GB" sz="1400" dirty="0" smtClean="0">
                <a:solidFill>
                  <a:schemeClr val="accent5"/>
                </a:solidFill>
              </a:rPr>
              <a:t>Orchestrates recovery plan for VMs or services in the event of an outage</a:t>
            </a:r>
          </a:p>
        </p:txBody>
      </p:sp>
      <p:pic>
        <p:nvPicPr>
          <p:cNvPr id="102" name="Picture 48" descr="C:\Users\sakuu\Documents\Ballmer MGX 2011\Tile Icons\Calendar Engineer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black">
          <a:xfrm>
            <a:off x="3973182" y="4053404"/>
            <a:ext cx="510672" cy="539274"/>
          </a:xfrm>
          <a:prstGeom prst="rect">
            <a:avLst/>
          </a:prstGeom>
          <a:noFill/>
          <a:extLst>
            <a:ext uri="{909E8E84-426E-40DD-AFC4-6F175D3DCCD1}">
              <a14:hiddenFill xmlns:a14="http://schemas.microsoft.com/office/drawing/2010/main">
                <a:solidFill>
                  <a:srgbClr val="FFFFFF"/>
                </a:solidFill>
              </a14:hiddenFill>
            </a:ext>
          </a:extLst>
        </p:spPr>
      </p:pic>
      <p:sp>
        <p:nvSpPr>
          <p:cNvPr id="128" name="TextBox 127"/>
          <p:cNvSpPr txBox="1"/>
          <p:nvPr/>
        </p:nvSpPr>
        <p:spPr>
          <a:xfrm>
            <a:off x="4195005" y="4200677"/>
            <a:ext cx="2286636" cy="489365"/>
          </a:xfrm>
          <a:prstGeom prst="rect">
            <a:avLst/>
          </a:prstGeom>
          <a:noFill/>
        </p:spPr>
        <p:txBody>
          <a:bodyPr wrap="square" lIns="182880" tIns="146304" rIns="182880" bIns="146304" rtlCol="0">
            <a:spAutoFit/>
          </a:bodyPr>
          <a:lstStyle/>
          <a:p>
            <a:pPr algn="r">
              <a:lnSpc>
                <a:spcPct val="90000"/>
              </a:lnSpc>
            </a:pPr>
            <a:r>
              <a:rPr lang="en-GB" sz="1400" dirty="0" smtClean="0">
                <a:solidFill>
                  <a:schemeClr val="bg1"/>
                </a:solidFill>
              </a:rPr>
              <a:t>Create a recovery plan </a:t>
            </a:r>
          </a:p>
        </p:txBody>
      </p:sp>
      <p:grpSp>
        <p:nvGrpSpPr>
          <p:cNvPr id="90" name="Group 89"/>
          <p:cNvGrpSpPr/>
          <p:nvPr/>
        </p:nvGrpSpPr>
        <p:grpSpPr>
          <a:xfrm>
            <a:off x="3434164" y="3106103"/>
            <a:ext cx="2432075" cy="1339256"/>
            <a:chOff x="3889540" y="900534"/>
            <a:chExt cx="3732583" cy="2055398"/>
          </a:xfrm>
        </p:grpSpPr>
        <p:sp>
          <p:nvSpPr>
            <p:cNvPr id="91" name="Freeform 128"/>
            <p:cNvSpPr>
              <a:spLocks noChangeAspect="1"/>
            </p:cNvSpPr>
            <p:nvPr/>
          </p:nvSpPr>
          <p:spPr bwMode="black">
            <a:xfrm>
              <a:off x="3889540" y="900534"/>
              <a:ext cx="3732583" cy="205539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extLst/>
          </p:spPr>
          <p:txBody>
            <a:bodyPr vert="horz" wrap="square" lIns="89642" tIns="44821" rIns="89642" bIns="44821" numCol="1" anchor="b" anchorCtr="1" compatLnSpc="1">
              <a:prstTxWarp prst="textNoShape">
                <a:avLst/>
              </a:prstTxWarp>
            </a:bodyPr>
            <a:lstStyle/>
            <a:p>
              <a:pPr defTabSz="914133"/>
              <a:endParaRPr lang="en-US" sz="1765" dirty="0">
                <a:solidFill>
                  <a:schemeClr val="bg1"/>
                </a:solidFill>
              </a:endParaRPr>
            </a:p>
          </p:txBody>
        </p:sp>
        <p:sp>
          <p:nvSpPr>
            <p:cNvPr id="92" name="Freeform 86"/>
            <p:cNvSpPr>
              <a:spLocks noEditPoints="1"/>
            </p:cNvSpPr>
            <p:nvPr/>
          </p:nvSpPr>
          <p:spPr bwMode="black">
            <a:xfrm>
              <a:off x="4519833" y="1934602"/>
              <a:ext cx="2892986" cy="386103"/>
            </a:xfrm>
            <a:custGeom>
              <a:avLst/>
              <a:gdLst>
                <a:gd name="T0" fmla="*/ 197 w 790"/>
                <a:gd name="T1" fmla="*/ 42 h 116"/>
                <a:gd name="T2" fmla="*/ 180 w 790"/>
                <a:gd name="T3" fmla="*/ 93 h 116"/>
                <a:gd name="T4" fmla="*/ 174 w 790"/>
                <a:gd name="T5" fmla="*/ 77 h 116"/>
                <a:gd name="T6" fmla="*/ 193 w 790"/>
                <a:gd name="T7" fmla="*/ 23 h 116"/>
                <a:gd name="T8" fmla="*/ 217 w 790"/>
                <a:gd name="T9" fmla="*/ 84 h 116"/>
                <a:gd name="T10" fmla="*/ 257 w 790"/>
                <a:gd name="T11" fmla="*/ 25 h 116"/>
                <a:gd name="T12" fmla="*/ 246 w 790"/>
                <a:gd name="T13" fmla="*/ 25 h 116"/>
                <a:gd name="T14" fmla="*/ 257 w 790"/>
                <a:gd name="T15" fmla="*/ 25 h 116"/>
                <a:gd name="T16" fmla="*/ 255 w 790"/>
                <a:gd name="T17" fmla="*/ 43 h 116"/>
                <a:gd name="T18" fmla="*/ 302 w 790"/>
                <a:gd name="T19" fmla="*/ 65 h 116"/>
                <a:gd name="T20" fmla="*/ 276 w 790"/>
                <a:gd name="T21" fmla="*/ 93 h 116"/>
                <a:gd name="T22" fmla="*/ 276 w 790"/>
                <a:gd name="T23" fmla="*/ 51 h 116"/>
                <a:gd name="T24" fmla="*/ 310 w 790"/>
                <a:gd name="T25" fmla="*/ 63 h 116"/>
                <a:gd name="T26" fmla="*/ 356 w 790"/>
                <a:gd name="T27" fmla="*/ 85 h 116"/>
                <a:gd name="T28" fmla="*/ 318 w 790"/>
                <a:gd name="T29" fmla="*/ 69 h 116"/>
                <a:gd name="T30" fmla="*/ 356 w 790"/>
                <a:gd name="T31" fmla="*/ 50 h 116"/>
                <a:gd name="T32" fmla="*/ 356 w 790"/>
                <a:gd name="T33" fmla="*/ 71 h 116"/>
                <a:gd name="T34" fmla="*/ 330 w 790"/>
                <a:gd name="T35" fmla="*/ 54 h 116"/>
                <a:gd name="T36" fmla="*/ 352 w 790"/>
                <a:gd name="T37" fmla="*/ 83 h 116"/>
                <a:gd name="T38" fmla="*/ 399 w 790"/>
                <a:gd name="T39" fmla="*/ 95 h 116"/>
                <a:gd name="T40" fmla="*/ 400 w 790"/>
                <a:gd name="T41" fmla="*/ 42 h 116"/>
                <a:gd name="T42" fmla="*/ 412 w 790"/>
                <a:gd name="T43" fmla="*/ 54 h 116"/>
                <a:gd name="T44" fmla="*/ 387 w 790"/>
                <a:gd name="T45" fmla="*/ 83 h 116"/>
                <a:gd name="T46" fmla="*/ 496 w 790"/>
                <a:gd name="T47" fmla="*/ 43 h 116"/>
                <a:gd name="T48" fmla="*/ 462 w 790"/>
                <a:gd name="T49" fmla="*/ 53 h 116"/>
                <a:gd name="T50" fmla="*/ 441 w 790"/>
                <a:gd name="T51" fmla="*/ 93 h 116"/>
                <a:gd name="T52" fmla="*/ 445 w 790"/>
                <a:gd name="T53" fmla="*/ 85 h 116"/>
                <a:gd name="T54" fmla="*/ 466 w 790"/>
                <a:gd name="T55" fmla="*/ 43 h 116"/>
                <a:gd name="T56" fmla="*/ 478 w 790"/>
                <a:gd name="T57" fmla="*/ 81 h 116"/>
                <a:gd name="T58" fmla="*/ 526 w 790"/>
                <a:gd name="T59" fmla="*/ 90 h 116"/>
                <a:gd name="T60" fmla="*/ 512 w 790"/>
                <a:gd name="T61" fmla="*/ 88 h 116"/>
                <a:gd name="T62" fmla="*/ 503 w 790"/>
                <a:gd name="T63" fmla="*/ 66 h 116"/>
                <a:gd name="T64" fmla="*/ 528 w 790"/>
                <a:gd name="T65" fmla="*/ 44 h 116"/>
                <a:gd name="T66" fmla="*/ 508 w 790"/>
                <a:gd name="T67" fmla="*/ 56 h 116"/>
                <a:gd name="T68" fmla="*/ 530 w 790"/>
                <a:gd name="T69" fmla="*/ 80 h 116"/>
                <a:gd name="T70" fmla="*/ 568 w 790"/>
                <a:gd name="T71" fmla="*/ 74 h 116"/>
                <a:gd name="T72" fmla="*/ 587 w 790"/>
                <a:gd name="T73" fmla="*/ 23 h 116"/>
                <a:gd name="T74" fmla="*/ 583 w 790"/>
                <a:gd name="T75" fmla="*/ 31 h 116"/>
                <a:gd name="T76" fmla="*/ 595 w 790"/>
                <a:gd name="T77" fmla="*/ 66 h 116"/>
                <a:gd name="T78" fmla="*/ 659 w 790"/>
                <a:gd name="T79" fmla="*/ 93 h 116"/>
                <a:gd name="T80" fmla="*/ 620 w 790"/>
                <a:gd name="T81" fmla="*/ 50 h 116"/>
                <a:gd name="T82" fmla="*/ 706 w 790"/>
                <a:gd name="T83" fmla="*/ 93 h 116"/>
                <a:gd name="T84" fmla="*/ 682 w 790"/>
                <a:gd name="T85" fmla="*/ 95 h 116"/>
                <a:gd name="T86" fmla="*/ 672 w 790"/>
                <a:gd name="T87" fmla="*/ 72 h 116"/>
                <a:gd name="T88" fmla="*/ 698 w 790"/>
                <a:gd name="T89" fmla="*/ 43 h 116"/>
                <a:gd name="T90" fmla="*/ 739 w 790"/>
                <a:gd name="T91" fmla="*/ 50 h 116"/>
                <a:gd name="T92" fmla="*/ 718 w 790"/>
                <a:gd name="T93" fmla="*/ 93 h 116"/>
                <a:gd name="T94" fmla="*/ 727 w 790"/>
                <a:gd name="T95" fmla="*/ 53 h 116"/>
                <a:gd name="T96" fmla="*/ 745 w 790"/>
                <a:gd name="T97" fmla="*/ 51 h 116"/>
                <a:gd name="T98" fmla="*/ 771 w 790"/>
                <a:gd name="T99" fmla="*/ 88 h 116"/>
                <a:gd name="T100" fmla="*/ 753 w 790"/>
                <a:gd name="T101" fmla="*/ 88 h 116"/>
                <a:gd name="T102" fmla="*/ 785 w 790"/>
                <a:gd name="T103" fmla="*/ 49 h 116"/>
                <a:gd name="T104" fmla="*/ 779 w 790"/>
                <a:gd name="T105" fmla="*/ 53 h 116"/>
                <a:gd name="T106" fmla="*/ 782 w 790"/>
                <a:gd name="T107" fmla="*/ 63 h 116"/>
                <a:gd name="T108" fmla="*/ 0 w 790"/>
                <a:gd name="T109" fmla="*/ 57 h 116"/>
                <a:gd name="T110" fmla="*/ 116 w 790"/>
                <a:gd name="T111" fmla="*/ 0 h 116"/>
                <a:gd name="T112" fmla="*/ 0 w 790"/>
                <a:gd name="T113" fmla="*/ 59 h 116"/>
                <a:gd name="T114" fmla="*/ 52 w 790"/>
                <a:gd name="T115" fmla="*/ 59 h 116"/>
                <a:gd name="T116" fmla="*/ 52 w 790"/>
                <a:gd name="T117"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0" h="116">
                  <a:moveTo>
                    <a:pt x="242" y="23"/>
                  </a:moveTo>
                  <a:cubicBezTo>
                    <a:pt x="222" y="93"/>
                    <a:pt x="222" y="93"/>
                    <a:pt x="222" y="93"/>
                  </a:cubicBezTo>
                  <a:cubicBezTo>
                    <a:pt x="212" y="93"/>
                    <a:pt x="212" y="93"/>
                    <a:pt x="212" y="93"/>
                  </a:cubicBezTo>
                  <a:cubicBezTo>
                    <a:pt x="197" y="42"/>
                    <a:pt x="197" y="42"/>
                    <a:pt x="197" y="42"/>
                  </a:cubicBezTo>
                  <a:cubicBezTo>
                    <a:pt x="197" y="40"/>
                    <a:pt x="196" y="37"/>
                    <a:pt x="196" y="35"/>
                  </a:cubicBezTo>
                  <a:cubicBezTo>
                    <a:pt x="196" y="35"/>
                    <a:pt x="196" y="35"/>
                    <a:pt x="196" y="35"/>
                  </a:cubicBezTo>
                  <a:cubicBezTo>
                    <a:pt x="196" y="37"/>
                    <a:pt x="195" y="39"/>
                    <a:pt x="195" y="42"/>
                  </a:cubicBezTo>
                  <a:cubicBezTo>
                    <a:pt x="180" y="93"/>
                    <a:pt x="180" y="93"/>
                    <a:pt x="180" y="93"/>
                  </a:cubicBezTo>
                  <a:cubicBezTo>
                    <a:pt x="171" y="93"/>
                    <a:pt x="171" y="93"/>
                    <a:pt x="171" y="93"/>
                  </a:cubicBezTo>
                  <a:cubicBezTo>
                    <a:pt x="150" y="23"/>
                    <a:pt x="150" y="23"/>
                    <a:pt x="150" y="23"/>
                  </a:cubicBezTo>
                  <a:cubicBezTo>
                    <a:pt x="159" y="23"/>
                    <a:pt x="159" y="23"/>
                    <a:pt x="159" y="23"/>
                  </a:cubicBezTo>
                  <a:cubicBezTo>
                    <a:pt x="174" y="77"/>
                    <a:pt x="174" y="77"/>
                    <a:pt x="174" y="77"/>
                  </a:cubicBezTo>
                  <a:cubicBezTo>
                    <a:pt x="175" y="79"/>
                    <a:pt x="175" y="82"/>
                    <a:pt x="175" y="84"/>
                  </a:cubicBezTo>
                  <a:cubicBezTo>
                    <a:pt x="175" y="84"/>
                    <a:pt x="175" y="84"/>
                    <a:pt x="175" y="84"/>
                  </a:cubicBezTo>
                  <a:cubicBezTo>
                    <a:pt x="176" y="82"/>
                    <a:pt x="176" y="80"/>
                    <a:pt x="177" y="77"/>
                  </a:cubicBezTo>
                  <a:cubicBezTo>
                    <a:pt x="193" y="23"/>
                    <a:pt x="193" y="23"/>
                    <a:pt x="193" y="23"/>
                  </a:cubicBezTo>
                  <a:cubicBezTo>
                    <a:pt x="201" y="23"/>
                    <a:pt x="201" y="23"/>
                    <a:pt x="201" y="23"/>
                  </a:cubicBezTo>
                  <a:cubicBezTo>
                    <a:pt x="215" y="77"/>
                    <a:pt x="215" y="77"/>
                    <a:pt x="215" y="77"/>
                  </a:cubicBezTo>
                  <a:cubicBezTo>
                    <a:pt x="216" y="79"/>
                    <a:pt x="216" y="82"/>
                    <a:pt x="217" y="84"/>
                  </a:cubicBezTo>
                  <a:cubicBezTo>
                    <a:pt x="217" y="84"/>
                    <a:pt x="217" y="84"/>
                    <a:pt x="217" y="84"/>
                  </a:cubicBezTo>
                  <a:cubicBezTo>
                    <a:pt x="217" y="82"/>
                    <a:pt x="217" y="80"/>
                    <a:pt x="218" y="77"/>
                  </a:cubicBezTo>
                  <a:cubicBezTo>
                    <a:pt x="233" y="23"/>
                    <a:pt x="233" y="23"/>
                    <a:pt x="233" y="23"/>
                  </a:cubicBezTo>
                  <a:lnTo>
                    <a:pt x="242" y="23"/>
                  </a:lnTo>
                  <a:close/>
                  <a:moveTo>
                    <a:pt x="257" y="25"/>
                  </a:moveTo>
                  <a:cubicBezTo>
                    <a:pt x="257" y="26"/>
                    <a:pt x="256" y="28"/>
                    <a:pt x="255" y="29"/>
                  </a:cubicBezTo>
                  <a:cubicBezTo>
                    <a:pt x="254" y="30"/>
                    <a:pt x="253" y="30"/>
                    <a:pt x="252" y="30"/>
                  </a:cubicBezTo>
                  <a:cubicBezTo>
                    <a:pt x="250" y="30"/>
                    <a:pt x="249" y="30"/>
                    <a:pt x="248" y="29"/>
                  </a:cubicBezTo>
                  <a:cubicBezTo>
                    <a:pt x="247" y="28"/>
                    <a:pt x="246" y="27"/>
                    <a:pt x="246" y="25"/>
                  </a:cubicBezTo>
                  <a:cubicBezTo>
                    <a:pt x="246" y="24"/>
                    <a:pt x="247" y="22"/>
                    <a:pt x="248" y="21"/>
                  </a:cubicBezTo>
                  <a:cubicBezTo>
                    <a:pt x="249" y="20"/>
                    <a:pt x="250" y="20"/>
                    <a:pt x="252" y="20"/>
                  </a:cubicBezTo>
                  <a:cubicBezTo>
                    <a:pt x="253" y="20"/>
                    <a:pt x="254" y="20"/>
                    <a:pt x="255" y="21"/>
                  </a:cubicBezTo>
                  <a:cubicBezTo>
                    <a:pt x="256" y="22"/>
                    <a:pt x="257" y="24"/>
                    <a:pt x="257" y="25"/>
                  </a:cubicBezTo>
                  <a:close/>
                  <a:moveTo>
                    <a:pt x="255" y="93"/>
                  </a:moveTo>
                  <a:cubicBezTo>
                    <a:pt x="247" y="93"/>
                    <a:pt x="247" y="93"/>
                    <a:pt x="247" y="93"/>
                  </a:cubicBezTo>
                  <a:cubicBezTo>
                    <a:pt x="247" y="43"/>
                    <a:pt x="247" y="43"/>
                    <a:pt x="247" y="43"/>
                  </a:cubicBezTo>
                  <a:cubicBezTo>
                    <a:pt x="255" y="43"/>
                    <a:pt x="255" y="43"/>
                    <a:pt x="255" y="43"/>
                  </a:cubicBezTo>
                  <a:lnTo>
                    <a:pt x="255" y="93"/>
                  </a:lnTo>
                  <a:close/>
                  <a:moveTo>
                    <a:pt x="310" y="93"/>
                  </a:moveTo>
                  <a:cubicBezTo>
                    <a:pt x="302" y="93"/>
                    <a:pt x="302" y="93"/>
                    <a:pt x="302" y="93"/>
                  </a:cubicBezTo>
                  <a:cubicBezTo>
                    <a:pt x="302" y="65"/>
                    <a:pt x="302" y="65"/>
                    <a:pt x="302" y="65"/>
                  </a:cubicBezTo>
                  <a:cubicBezTo>
                    <a:pt x="302" y="54"/>
                    <a:pt x="298" y="49"/>
                    <a:pt x="290" y="49"/>
                  </a:cubicBezTo>
                  <a:cubicBezTo>
                    <a:pt x="286" y="49"/>
                    <a:pt x="282" y="50"/>
                    <a:pt x="280" y="53"/>
                  </a:cubicBezTo>
                  <a:cubicBezTo>
                    <a:pt x="277" y="56"/>
                    <a:pt x="276" y="60"/>
                    <a:pt x="276" y="65"/>
                  </a:cubicBezTo>
                  <a:cubicBezTo>
                    <a:pt x="276" y="93"/>
                    <a:pt x="276" y="93"/>
                    <a:pt x="276" y="93"/>
                  </a:cubicBezTo>
                  <a:cubicBezTo>
                    <a:pt x="268" y="93"/>
                    <a:pt x="268" y="93"/>
                    <a:pt x="268" y="93"/>
                  </a:cubicBezTo>
                  <a:cubicBezTo>
                    <a:pt x="268" y="43"/>
                    <a:pt x="268" y="43"/>
                    <a:pt x="268" y="43"/>
                  </a:cubicBezTo>
                  <a:cubicBezTo>
                    <a:pt x="276" y="43"/>
                    <a:pt x="276" y="43"/>
                    <a:pt x="276" y="43"/>
                  </a:cubicBezTo>
                  <a:cubicBezTo>
                    <a:pt x="276" y="51"/>
                    <a:pt x="276" y="51"/>
                    <a:pt x="276" y="51"/>
                  </a:cubicBezTo>
                  <a:cubicBezTo>
                    <a:pt x="276" y="51"/>
                    <a:pt x="276" y="51"/>
                    <a:pt x="276" y="51"/>
                  </a:cubicBezTo>
                  <a:cubicBezTo>
                    <a:pt x="280" y="45"/>
                    <a:pt x="285" y="42"/>
                    <a:pt x="293" y="42"/>
                  </a:cubicBezTo>
                  <a:cubicBezTo>
                    <a:pt x="298" y="42"/>
                    <a:pt x="302" y="44"/>
                    <a:pt x="305" y="47"/>
                  </a:cubicBezTo>
                  <a:cubicBezTo>
                    <a:pt x="308" y="51"/>
                    <a:pt x="310" y="56"/>
                    <a:pt x="310" y="63"/>
                  </a:cubicBezTo>
                  <a:lnTo>
                    <a:pt x="310" y="93"/>
                  </a:lnTo>
                  <a:close/>
                  <a:moveTo>
                    <a:pt x="364" y="93"/>
                  </a:moveTo>
                  <a:cubicBezTo>
                    <a:pt x="356" y="93"/>
                    <a:pt x="356" y="93"/>
                    <a:pt x="356" y="93"/>
                  </a:cubicBezTo>
                  <a:cubicBezTo>
                    <a:pt x="356" y="85"/>
                    <a:pt x="356" y="85"/>
                    <a:pt x="356" y="85"/>
                  </a:cubicBezTo>
                  <a:cubicBezTo>
                    <a:pt x="356" y="85"/>
                    <a:pt x="356" y="85"/>
                    <a:pt x="356" y="85"/>
                  </a:cubicBezTo>
                  <a:cubicBezTo>
                    <a:pt x="352" y="91"/>
                    <a:pt x="346" y="95"/>
                    <a:pt x="339" y="95"/>
                  </a:cubicBezTo>
                  <a:cubicBezTo>
                    <a:pt x="332" y="95"/>
                    <a:pt x="327" y="92"/>
                    <a:pt x="324" y="88"/>
                  </a:cubicBezTo>
                  <a:cubicBezTo>
                    <a:pt x="320" y="84"/>
                    <a:pt x="318" y="77"/>
                    <a:pt x="318" y="69"/>
                  </a:cubicBezTo>
                  <a:cubicBezTo>
                    <a:pt x="318" y="61"/>
                    <a:pt x="320" y="54"/>
                    <a:pt x="324" y="49"/>
                  </a:cubicBezTo>
                  <a:cubicBezTo>
                    <a:pt x="328" y="44"/>
                    <a:pt x="334" y="42"/>
                    <a:pt x="341" y="42"/>
                  </a:cubicBezTo>
                  <a:cubicBezTo>
                    <a:pt x="348" y="42"/>
                    <a:pt x="353" y="45"/>
                    <a:pt x="356" y="50"/>
                  </a:cubicBezTo>
                  <a:cubicBezTo>
                    <a:pt x="356" y="50"/>
                    <a:pt x="356" y="50"/>
                    <a:pt x="356" y="50"/>
                  </a:cubicBezTo>
                  <a:cubicBezTo>
                    <a:pt x="356" y="19"/>
                    <a:pt x="356" y="19"/>
                    <a:pt x="356" y="19"/>
                  </a:cubicBezTo>
                  <a:cubicBezTo>
                    <a:pt x="364" y="19"/>
                    <a:pt x="364" y="19"/>
                    <a:pt x="364" y="19"/>
                  </a:cubicBezTo>
                  <a:lnTo>
                    <a:pt x="364" y="93"/>
                  </a:lnTo>
                  <a:close/>
                  <a:moveTo>
                    <a:pt x="356" y="71"/>
                  </a:moveTo>
                  <a:cubicBezTo>
                    <a:pt x="356" y="63"/>
                    <a:pt x="356" y="63"/>
                    <a:pt x="356" y="63"/>
                  </a:cubicBezTo>
                  <a:cubicBezTo>
                    <a:pt x="356" y="59"/>
                    <a:pt x="355" y="56"/>
                    <a:pt x="352" y="53"/>
                  </a:cubicBezTo>
                  <a:cubicBezTo>
                    <a:pt x="349" y="50"/>
                    <a:pt x="346" y="49"/>
                    <a:pt x="342" y="49"/>
                  </a:cubicBezTo>
                  <a:cubicBezTo>
                    <a:pt x="337" y="49"/>
                    <a:pt x="333" y="51"/>
                    <a:pt x="330" y="54"/>
                  </a:cubicBezTo>
                  <a:cubicBezTo>
                    <a:pt x="327" y="58"/>
                    <a:pt x="326" y="63"/>
                    <a:pt x="326" y="69"/>
                  </a:cubicBezTo>
                  <a:cubicBezTo>
                    <a:pt x="326" y="75"/>
                    <a:pt x="327" y="80"/>
                    <a:pt x="330" y="83"/>
                  </a:cubicBezTo>
                  <a:cubicBezTo>
                    <a:pt x="333" y="86"/>
                    <a:pt x="337" y="88"/>
                    <a:pt x="341" y="88"/>
                  </a:cubicBezTo>
                  <a:cubicBezTo>
                    <a:pt x="345" y="88"/>
                    <a:pt x="349" y="86"/>
                    <a:pt x="352" y="83"/>
                  </a:cubicBezTo>
                  <a:cubicBezTo>
                    <a:pt x="355" y="80"/>
                    <a:pt x="356" y="76"/>
                    <a:pt x="356" y="71"/>
                  </a:cubicBezTo>
                  <a:close/>
                  <a:moveTo>
                    <a:pt x="424" y="68"/>
                  </a:moveTo>
                  <a:cubicBezTo>
                    <a:pt x="424" y="76"/>
                    <a:pt x="422" y="83"/>
                    <a:pt x="417" y="87"/>
                  </a:cubicBezTo>
                  <a:cubicBezTo>
                    <a:pt x="413" y="92"/>
                    <a:pt x="407" y="95"/>
                    <a:pt x="399" y="95"/>
                  </a:cubicBezTo>
                  <a:cubicBezTo>
                    <a:pt x="392" y="95"/>
                    <a:pt x="386" y="92"/>
                    <a:pt x="381" y="87"/>
                  </a:cubicBezTo>
                  <a:cubicBezTo>
                    <a:pt x="377" y="83"/>
                    <a:pt x="375" y="77"/>
                    <a:pt x="375" y="69"/>
                  </a:cubicBezTo>
                  <a:cubicBezTo>
                    <a:pt x="375" y="60"/>
                    <a:pt x="377" y="53"/>
                    <a:pt x="382" y="49"/>
                  </a:cubicBezTo>
                  <a:cubicBezTo>
                    <a:pt x="387" y="44"/>
                    <a:pt x="393" y="42"/>
                    <a:pt x="400" y="42"/>
                  </a:cubicBezTo>
                  <a:cubicBezTo>
                    <a:pt x="408" y="42"/>
                    <a:pt x="414" y="44"/>
                    <a:pt x="418" y="49"/>
                  </a:cubicBezTo>
                  <a:cubicBezTo>
                    <a:pt x="422" y="53"/>
                    <a:pt x="424" y="60"/>
                    <a:pt x="424" y="68"/>
                  </a:cubicBezTo>
                  <a:close/>
                  <a:moveTo>
                    <a:pt x="416" y="68"/>
                  </a:moveTo>
                  <a:cubicBezTo>
                    <a:pt x="416" y="62"/>
                    <a:pt x="415" y="57"/>
                    <a:pt x="412" y="54"/>
                  </a:cubicBezTo>
                  <a:cubicBezTo>
                    <a:pt x="409" y="50"/>
                    <a:pt x="405" y="49"/>
                    <a:pt x="400" y="49"/>
                  </a:cubicBezTo>
                  <a:cubicBezTo>
                    <a:pt x="395" y="49"/>
                    <a:pt x="391" y="50"/>
                    <a:pt x="388" y="54"/>
                  </a:cubicBezTo>
                  <a:cubicBezTo>
                    <a:pt x="384" y="57"/>
                    <a:pt x="383" y="62"/>
                    <a:pt x="383" y="69"/>
                  </a:cubicBezTo>
                  <a:cubicBezTo>
                    <a:pt x="383" y="75"/>
                    <a:pt x="384" y="79"/>
                    <a:pt x="387" y="83"/>
                  </a:cubicBezTo>
                  <a:cubicBezTo>
                    <a:pt x="391" y="86"/>
                    <a:pt x="395" y="88"/>
                    <a:pt x="400" y="88"/>
                  </a:cubicBezTo>
                  <a:cubicBezTo>
                    <a:pt x="405" y="88"/>
                    <a:pt x="409" y="86"/>
                    <a:pt x="412" y="83"/>
                  </a:cubicBezTo>
                  <a:cubicBezTo>
                    <a:pt x="415" y="79"/>
                    <a:pt x="416" y="75"/>
                    <a:pt x="416" y="68"/>
                  </a:cubicBezTo>
                  <a:close/>
                  <a:moveTo>
                    <a:pt x="496" y="43"/>
                  </a:moveTo>
                  <a:cubicBezTo>
                    <a:pt x="481" y="93"/>
                    <a:pt x="481" y="93"/>
                    <a:pt x="481" y="93"/>
                  </a:cubicBezTo>
                  <a:cubicBezTo>
                    <a:pt x="473" y="93"/>
                    <a:pt x="473" y="93"/>
                    <a:pt x="473" y="93"/>
                  </a:cubicBezTo>
                  <a:cubicBezTo>
                    <a:pt x="462" y="57"/>
                    <a:pt x="462" y="57"/>
                    <a:pt x="462" y="57"/>
                  </a:cubicBezTo>
                  <a:cubicBezTo>
                    <a:pt x="462" y="56"/>
                    <a:pt x="462" y="55"/>
                    <a:pt x="462" y="53"/>
                  </a:cubicBezTo>
                  <a:cubicBezTo>
                    <a:pt x="461" y="53"/>
                    <a:pt x="461" y="53"/>
                    <a:pt x="461" y="53"/>
                  </a:cubicBezTo>
                  <a:cubicBezTo>
                    <a:pt x="461" y="54"/>
                    <a:pt x="461" y="55"/>
                    <a:pt x="460" y="57"/>
                  </a:cubicBezTo>
                  <a:cubicBezTo>
                    <a:pt x="449" y="93"/>
                    <a:pt x="449" y="93"/>
                    <a:pt x="449" y="93"/>
                  </a:cubicBezTo>
                  <a:cubicBezTo>
                    <a:pt x="441" y="93"/>
                    <a:pt x="441" y="93"/>
                    <a:pt x="441" y="93"/>
                  </a:cubicBezTo>
                  <a:cubicBezTo>
                    <a:pt x="426" y="43"/>
                    <a:pt x="426" y="43"/>
                    <a:pt x="426" y="43"/>
                  </a:cubicBezTo>
                  <a:cubicBezTo>
                    <a:pt x="434" y="43"/>
                    <a:pt x="434" y="43"/>
                    <a:pt x="434" y="43"/>
                  </a:cubicBezTo>
                  <a:cubicBezTo>
                    <a:pt x="445" y="81"/>
                    <a:pt x="445" y="81"/>
                    <a:pt x="445" y="81"/>
                  </a:cubicBezTo>
                  <a:cubicBezTo>
                    <a:pt x="445" y="82"/>
                    <a:pt x="445" y="84"/>
                    <a:pt x="445" y="85"/>
                  </a:cubicBezTo>
                  <a:cubicBezTo>
                    <a:pt x="446" y="85"/>
                    <a:pt x="446" y="85"/>
                    <a:pt x="446" y="85"/>
                  </a:cubicBezTo>
                  <a:cubicBezTo>
                    <a:pt x="446" y="84"/>
                    <a:pt x="446" y="83"/>
                    <a:pt x="447" y="81"/>
                  </a:cubicBezTo>
                  <a:cubicBezTo>
                    <a:pt x="458" y="43"/>
                    <a:pt x="458" y="43"/>
                    <a:pt x="458" y="43"/>
                  </a:cubicBezTo>
                  <a:cubicBezTo>
                    <a:pt x="466" y="43"/>
                    <a:pt x="466" y="43"/>
                    <a:pt x="466" y="43"/>
                  </a:cubicBezTo>
                  <a:cubicBezTo>
                    <a:pt x="476" y="81"/>
                    <a:pt x="476" y="81"/>
                    <a:pt x="476" y="81"/>
                  </a:cubicBezTo>
                  <a:cubicBezTo>
                    <a:pt x="476" y="82"/>
                    <a:pt x="477" y="84"/>
                    <a:pt x="477" y="86"/>
                  </a:cubicBezTo>
                  <a:cubicBezTo>
                    <a:pt x="477" y="86"/>
                    <a:pt x="477" y="86"/>
                    <a:pt x="477" y="86"/>
                  </a:cubicBezTo>
                  <a:cubicBezTo>
                    <a:pt x="477" y="84"/>
                    <a:pt x="477" y="83"/>
                    <a:pt x="478" y="81"/>
                  </a:cubicBezTo>
                  <a:cubicBezTo>
                    <a:pt x="488" y="43"/>
                    <a:pt x="488" y="43"/>
                    <a:pt x="488" y="43"/>
                  </a:cubicBezTo>
                  <a:lnTo>
                    <a:pt x="496" y="43"/>
                  </a:lnTo>
                  <a:close/>
                  <a:moveTo>
                    <a:pt x="530" y="80"/>
                  </a:moveTo>
                  <a:cubicBezTo>
                    <a:pt x="530" y="84"/>
                    <a:pt x="529" y="88"/>
                    <a:pt x="526" y="90"/>
                  </a:cubicBezTo>
                  <a:cubicBezTo>
                    <a:pt x="522" y="93"/>
                    <a:pt x="518" y="95"/>
                    <a:pt x="512" y="95"/>
                  </a:cubicBezTo>
                  <a:cubicBezTo>
                    <a:pt x="507" y="95"/>
                    <a:pt x="503" y="94"/>
                    <a:pt x="499" y="92"/>
                  </a:cubicBezTo>
                  <a:cubicBezTo>
                    <a:pt x="499" y="83"/>
                    <a:pt x="499" y="83"/>
                    <a:pt x="499" y="83"/>
                  </a:cubicBezTo>
                  <a:cubicBezTo>
                    <a:pt x="503" y="86"/>
                    <a:pt x="508" y="88"/>
                    <a:pt x="512" y="88"/>
                  </a:cubicBezTo>
                  <a:cubicBezTo>
                    <a:pt x="519" y="88"/>
                    <a:pt x="522" y="85"/>
                    <a:pt x="522" y="81"/>
                  </a:cubicBezTo>
                  <a:cubicBezTo>
                    <a:pt x="522" y="79"/>
                    <a:pt x="521" y="77"/>
                    <a:pt x="520" y="76"/>
                  </a:cubicBezTo>
                  <a:cubicBezTo>
                    <a:pt x="518" y="75"/>
                    <a:pt x="516" y="73"/>
                    <a:pt x="512" y="71"/>
                  </a:cubicBezTo>
                  <a:cubicBezTo>
                    <a:pt x="507" y="69"/>
                    <a:pt x="504" y="68"/>
                    <a:pt x="503" y="66"/>
                  </a:cubicBezTo>
                  <a:cubicBezTo>
                    <a:pt x="500" y="63"/>
                    <a:pt x="499" y="60"/>
                    <a:pt x="499" y="56"/>
                  </a:cubicBezTo>
                  <a:cubicBezTo>
                    <a:pt x="499" y="52"/>
                    <a:pt x="501" y="49"/>
                    <a:pt x="504" y="46"/>
                  </a:cubicBezTo>
                  <a:cubicBezTo>
                    <a:pt x="508" y="43"/>
                    <a:pt x="512" y="42"/>
                    <a:pt x="517" y="42"/>
                  </a:cubicBezTo>
                  <a:cubicBezTo>
                    <a:pt x="521" y="42"/>
                    <a:pt x="525" y="43"/>
                    <a:pt x="528" y="44"/>
                  </a:cubicBezTo>
                  <a:cubicBezTo>
                    <a:pt x="528" y="52"/>
                    <a:pt x="528" y="52"/>
                    <a:pt x="528" y="52"/>
                  </a:cubicBezTo>
                  <a:cubicBezTo>
                    <a:pt x="525" y="50"/>
                    <a:pt x="521" y="49"/>
                    <a:pt x="517" y="49"/>
                  </a:cubicBezTo>
                  <a:cubicBezTo>
                    <a:pt x="514" y="49"/>
                    <a:pt x="512" y="49"/>
                    <a:pt x="510" y="51"/>
                  </a:cubicBezTo>
                  <a:cubicBezTo>
                    <a:pt x="509" y="52"/>
                    <a:pt x="508" y="54"/>
                    <a:pt x="508" y="56"/>
                  </a:cubicBezTo>
                  <a:cubicBezTo>
                    <a:pt x="508" y="58"/>
                    <a:pt x="508" y="60"/>
                    <a:pt x="510" y="61"/>
                  </a:cubicBezTo>
                  <a:cubicBezTo>
                    <a:pt x="511" y="62"/>
                    <a:pt x="513" y="64"/>
                    <a:pt x="517" y="65"/>
                  </a:cubicBezTo>
                  <a:cubicBezTo>
                    <a:pt x="522" y="67"/>
                    <a:pt x="525" y="69"/>
                    <a:pt x="527" y="71"/>
                  </a:cubicBezTo>
                  <a:cubicBezTo>
                    <a:pt x="529" y="73"/>
                    <a:pt x="530" y="76"/>
                    <a:pt x="530" y="80"/>
                  </a:cubicBezTo>
                  <a:close/>
                  <a:moveTo>
                    <a:pt x="615" y="93"/>
                  </a:moveTo>
                  <a:cubicBezTo>
                    <a:pt x="605" y="93"/>
                    <a:pt x="605" y="93"/>
                    <a:pt x="605" y="93"/>
                  </a:cubicBezTo>
                  <a:cubicBezTo>
                    <a:pt x="598" y="74"/>
                    <a:pt x="598" y="74"/>
                    <a:pt x="598" y="74"/>
                  </a:cubicBezTo>
                  <a:cubicBezTo>
                    <a:pt x="568" y="74"/>
                    <a:pt x="568" y="74"/>
                    <a:pt x="568" y="74"/>
                  </a:cubicBezTo>
                  <a:cubicBezTo>
                    <a:pt x="561" y="93"/>
                    <a:pt x="561" y="93"/>
                    <a:pt x="561" y="93"/>
                  </a:cubicBezTo>
                  <a:cubicBezTo>
                    <a:pt x="552" y="93"/>
                    <a:pt x="552" y="93"/>
                    <a:pt x="552" y="93"/>
                  </a:cubicBezTo>
                  <a:cubicBezTo>
                    <a:pt x="579" y="23"/>
                    <a:pt x="579" y="23"/>
                    <a:pt x="579" y="23"/>
                  </a:cubicBezTo>
                  <a:cubicBezTo>
                    <a:pt x="587" y="23"/>
                    <a:pt x="587" y="23"/>
                    <a:pt x="587" y="23"/>
                  </a:cubicBezTo>
                  <a:lnTo>
                    <a:pt x="615" y="93"/>
                  </a:lnTo>
                  <a:close/>
                  <a:moveTo>
                    <a:pt x="595" y="66"/>
                  </a:moveTo>
                  <a:cubicBezTo>
                    <a:pt x="584" y="36"/>
                    <a:pt x="584" y="36"/>
                    <a:pt x="584" y="36"/>
                  </a:cubicBezTo>
                  <a:cubicBezTo>
                    <a:pt x="584" y="35"/>
                    <a:pt x="583" y="34"/>
                    <a:pt x="583" y="31"/>
                  </a:cubicBezTo>
                  <a:cubicBezTo>
                    <a:pt x="583" y="31"/>
                    <a:pt x="583" y="31"/>
                    <a:pt x="583" y="31"/>
                  </a:cubicBezTo>
                  <a:cubicBezTo>
                    <a:pt x="582" y="33"/>
                    <a:pt x="582" y="35"/>
                    <a:pt x="582" y="36"/>
                  </a:cubicBezTo>
                  <a:cubicBezTo>
                    <a:pt x="571" y="66"/>
                    <a:pt x="571" y="66"/>
                    <a:pt x="571" y="66"/>
                  </a:cubicBezTo>
                  <a:lnTo>
                    <a:pt x="595" y="66"/>
                  </a:lnTo>
                  <a:close/>
                  <a:moveTo>
                    <a:pt x="659" y="45"/>
                  </a:moveTo>
                  <a:cubicBezTo>
                    <a:pt x="629" y="87"/>
                    <a:pt x="629" y="87"/>
                    <a:pt x="629" y="87"/>
                  </a:cubicBezTo>
                  <a:cubicBezTo>
                    <a:pt x="659" y="87"/>
                    <a:pt x="659" y="87"/>
                    <a:pt x="659" y="87"/>
                  </a:cubicBezTo>
                  <a:cubicBezTo>
                    <a:pt x="659" y="93"/>
                    <a:pt x="659" y="93"/>
                    <a:pt x="659" y="93"/>
                  </a:cubicBezTo>
                  <a:cubicBezTo>
                    <a:pt x="617" y="93"/>
                    <a:pt x="617" y="93"/>
                    <a:pt x="617" y="93"/>
                  </a:cubicBezTo>
                  <a:cubicBezTo>
                    <a:pt x="617" y="91"/>
                    <a:pt x="617" y="91"/>
                    <a:pt x="617" y="91"/>
                  </a:cubicBezTo>
                  <a:cubicBezTo>
                    <a:pt x="647" y="50"/>
                    <a:pt x="647" y="50"/>
                    <a:pt x="647" y="50"/>
                  </a:cubicBezTo>
                  <a:cubicBezTo>
                    <a:pt x="620" y="50"/>
                    <a:pt x="620" y="50"/>
                    <a:pt x="620" y="50"/>
                  </a:cubicBezTo>
                  <a:cubicBezTo>
                    <a:pt x="620" y="43"/>
                    <a:pt x="620" y="43"/>
                    <a:pt x="620" y="43"/>
                  </a:cubicBezTo>
                  <a:cubicBezTo>
                    <a:pt x="659" y="43"/>
                    <a:pt x="659" y="43"/>
                    <a:pt x="659" y="43"/>
                  </a:cubicBezTo>
                  <a:lnTo>
                    <a:pt x="659" y="45"/>
                  </a:lnTo>
                  <a:close/>
                  <a:moveTo>
                    <a:pt x="706" y="93"/>
                  </a:moveTo>
                  <a:cubicBezTo>
                    <a:pt x="698" y="93"/>
                    <a:pt x="698" y="93"/>
                    <a:pt x="698" y="93"/>
                  </a:cubicBezTo>
                  <a:cubicBezTo>
                    <a:pt x="698" y="85"/>
                    <a:pt x="698" y="85"/>
                    <a:pt x="698" y="85"/>
                  </a:cubicBezTo>
                  <a:cubicBezTo>
                    <a:pt x="698" y="85"/>
                    <a:pt x="698" y="85"/>
                    <a:pt x="698" y="85"/>
                  </a:cubicBezTo>
                  <a:cubicBezTo>
                    <a:pt x="694" y="92"/>
                    <a:pt x="689" y="95"/>
                    <a:pt x="682" y="95"/>
                  </a:cubicBezTo>
                  <a:cubicBezTo>
                    <a:pt x="670" y="95"/>
                    <a:pt x="664" y="88"/>
                    <a:pt x="664" y="73"/>
                  </a:cubicBezTo>
                  <a:cubicBezTo>
                    <a:pt x="664" y="43"/>
                    <a:pt x="664" y="43"/>
                    <a:pt x="664" y="43"/>
                  </a:cubicBezTo>
                  <a:cubicBezTo>
                    <a:pt x="672" y="43"/>
                    <a:pt x="672" y="43"/>
                    <a:pt x="672" y="43"/>
                  </a:cubicBezTo>
                  <a:cubicBezTo>
                    <a:pt x="672" y="72"/>
                    <a:pt x="672" y="72"/>
                    <a:pt x="672" y="72"/>
                  </a:cubicBezTo>
                  <a:cubicBezTo>
                    <a:pt x="672" y="83"/>
                    <a:pt x="676" y="88"/>
                    <a:pt x="685" y="88"/>
                  </a:cubicBezTo>
                  <a:cubicBezTo>
                    <a:pt x="688" y="88"/>
                    <a:pt x="692" y="86"/>
                    <a:pt x="694" y="84"/>
                  </a:cubicBezTo>
                  <a:cubicBezTo>
                    <a:pt x="697" y="81"/>
                    <a:pt x="698" y="77"/>
                    <a:pt x="698" y="72"/>
                  </a:cubicBezTo>
                  <a:cubicBezTo>
                    <a:pt x="698" y="43"/>
                    <a:pt x="698" y="43"/>
                    <a:pt x="698" y="43"/>
                  </a:cubicBezTo>
                  <a:cubicBezTo>
                    <a:pt x="706" y="43"/>
                    <a:pt x="706" y="43"/>
                    <a:pt x="706" y="43"/>
                  </a:cubicBezTo>
                  <a:lnTo>
                    <a:pt x="706" y="93"/>
                  </a:lnTo>
                  <a:close/>
                  <a:moveTo>
                    <a:pt x="745" y="51"/>
                  </a:moveTo>
                  <a:cubicBezTo>
                    <a:pt x="743" y="50"/>
                    <a:pt x="741" y="50"/>
                    <a:pt x="739" y="50"/>
                  </a:cubicBezTo>
                  <a:cubicBezTo>
                    <a:pt x="735" y="50"/>
                    <a:pt x="733" y="51"/>
                    <a:pt x="730" y="54"/>
                  </a:cubicBezTo>
                  <a:cubicBezTo>
                    <a:pt x="728" y="57"/>
                    <a:pt x="726" y="62"/>
                    <a:pt x="726" y="68"/>
                  </a:cubicBezTo>
                  <a:cubicBezTo>
                    <a:pt x="726" y="93"/>
                    <a:pt x="726" y="93"/>
                    <a:pt x="726" y="93"/>
                  </a:cubicBezTo>
                  <a:cubicBezTo>
                    <a:pt x="718" y="93"/>
                    <a:pt x="718" y="93"/>
                    <a:pt x="718" y="93"/>
                  </a:cubicBezTo>
                  <a:cubicBezTo>
                    <a:pt x="718" y="43"/>
                    <a:pt x="718" y="43"/>
                    <a:pt x="718" y="43"/>
                  </a:cubicBezTo>
                  <a:cubicBezTo>
                    <a:pt x="726" y="43"/>
                    <a:pt x="726" y="43"/>
                    <a:pt x="726" y="43"/>
                  </a:cubicBezTo>
                  <a:cubicBezTo>
                    <a:pt x="726" y="53"/>
                    <a:pt x="726" y="53"/>
                    <a:pt x="726" y="53"/>
                  </a:cubicBezTo>
                  <a:cubicBezTo>
                    <a:pt x="727" y="53"/>
                    <a:pt x="727" y="53"/>
                    <a:pt x="727" y="53"/>
                  </a:cubicBezTo>
                  <a:cubicBezTo>
                    <a:pt x="728" y="50"/>
                    <a:pt x="730" y="47"/>
                    <a:pt x="732" y="45"/>
                  </a:cubicBezTo>
                  <a:cubicBezTo>
                    <a:pt x="734" y="43"/>
                    <a:pt x="737" y="42"/>
                    <a:pt x="740" y="42"/>
                  </a:cubicBezTo>
                  <a:cubicBezTo>
                    <a:pt x="742" y="42"/>
                    <a:pt x="744" y="42"/>
                    <a:pt x="745" y="43"/>
                  </a:cubicBezTo>
                  <a:lnTo>
                    <a:pt x="745" y="51"/>
                  </a:lnTo>
                  <a:close/>
                  <a:moveTo>
                    <a:pt x="790" y="70"/>
                  </a:moveTo>
                  <a:cubicBezTo>
                    <a:pt x="755" y="70"/>
                    <a:pt x="755" y="70"/>
                    <a:pt x="755" y="70"/>
                  </a:cubicBezTo>
                  <a:cubicBezTo>
                    <a:pt x="755" y="76"/>
                    <a:pt x="756" y="80"/>
                    <a:pt x="759" y="83"/>
                  </a:cubicBezTo>
                  <a:cubicBezTo>
                    <a:pt x="762" y="86"/>
                    <a:pt x="766" y="88"/>
                    <a:pt x="771" y="88"/>
                  </a:cubicBezTo>
                  <a:cubicBezTo>
                    <a:pt x="777" y="88"/>
                    <a:pt x="782" y="86"/>
                    <a:pt x="787" y="82"/>
                  </a:cubicBezTo>
                  <a:cubicBezTo>
                    <a:pt x="787" y="90"/>
                    <a:pt x="787" y="90"/>
                    <a:pt x="787" y="90"/>
                  </a:cubicBezTo>
                  <a:cubicBezTo>
                    <a:pt x="782" y="93"/>
                    <a:pt x="777" y="95"/>
                    <a:pt x="769" y="95"/>
                  </a:cubicBezTo>
                  <a:cubicBezTo>
                    <a:pt x="762" y="95"/>
                    <a:pt x="757" y="93"/>
                    <a:pt x="753" y="88"/>
                  </a:cubicBezTo>
                  <a:cubicBezTo>
                    <a:pt x="748" y="84"/>
                    <a:pt x="746" y="77"/>
                    <a:pt x="746" y="68"/>
                  </a:cubicBezTo>
                  <a:cubicBezTo>
                    <a:pt x="746" y="60"/>
                    <a:pt x="749" y="54"/>
                    <a:pt x="753" y="49"/>
                  </a:cubicBezTo>
                  <a:cubicBezTo>
                    <a:pt x="758" y="44"/>
                    <a:pt x="763" y="42"/>
                    <a:pt x="770" y="42"/>
                  </a:cubicBezTo>
                  <a:cubicBezTo>
                    <a:pt x="776" y="42"/>
                    <a:pt x="782" y="44"/>
                    <a:pt x="785" y="49"/>
                  </a:cubicBezTo>
                  <a:cubicBezTo>
                    <a:pt x="789" y="53"/>
                    <a:pt x="790" y="59"/>
                    <a:pt x="790" y="66"/>
                  </a:cubicBezTo>
                  <a:lnTo>
                    <a:pt x="790" y="70"/>
                  </a:lnTo>
                  <a:close/>
                  <a:moveTo>
                    <a:pt x="782" y="63"/>
                  </a:moveTo>
                  <a:cubicBezTo>
                    <a:pt x="782" y="59"/>
                    <a:pt x="781" y="55"/>
                    <a:pt x="779" y="53"/>
                  </a:cubicBezTo>
                  <a:cubicBezTo>
                    <a:pt x="777" y="50"/>
                    <a:pt x="773" y="49"/>
                    <a:pt x="769" y="49"/>
                  </a:cubicBezTo>
                  <a:cubicBezTo>
                    <a:pt x="766" y="49"/>
                    <a:pt x="762" y="50"/>
                    <a:pt x="760" y="53"/>
                  </a:cubicBezTo>
                  <a:cubicBezTo>
                    <a:pt x="757" y="55"/>
                    <a:pt x="755" y="59"/>
                    <a:pt x="755" y="63"/>
                  </a:cubicBezTo>
                  <a:lnTo>
                    <a:pt x="782" y="63"/>
                  </a:lnTo>
                  <a:close/>
                  <a:moveTo>
                    <a:pt x="50" y="57"/>
                  </a:moveTo>
                  <a:cubicBezTo>
                    <a:pt x="50" y="9"/>
                    <a:pt x="50" y="9"/>
                    <a:pt x="50" y="9"/>
                  </a:cubicBezTo>
                  <a:cubicBezTo>
                    <a:pt x="0" y="16"/>
                    <a:pt x="0" y="16"/>
                    <a:pt x="0" y="16"/>
                  </a:cubicBezTo>
                  <a:cubicBezTo>
                    <a:pt x="0" y="57"/>
                    <a:pt x="0" y="57"/>
                    <a:pt x="0" y="57"/>
                  </a:cubicBezTo>
                  <a:lnTo>
                    <a:pt x="50" y="57"/>
                  </a:lnTo>
                  <a:close/>
                  <a:moveTo>
                    <a:pt x="52" y="57"/>
                  </a:moveTo>
                  <a:cubicBezTo>
                    <a:pt x="116" y="57"/>
                    <a:pt x="116" y="57"/>
                    <a:pt x="116" y="57"/>
                  </a:cubicBezTo>
                  <a:cubicBezTo>
                    <a:pt x="116" y="0"/>
                    <a:pt x="116" y="0"/>
                    <a:pt x="116" y="0"/>
                  </a:cubicBezTo>
                  <a:cubicBezTo>
                    <a:pt x="52" y="9"/>
                    <a:pt x="52" y="9"/>
                    <a:pt x="52" y="9"/>
                  </a:cubicBezTo>
                  <a:lnTo>
                    <a:pt x="52" y="57"/>
                  </a:lnTo>
                  <a:close/>
                  <a:moveTo>
                    <a:pt x="50" y="59"/>
                  </a:moveTo>
                  <a:cubicBezTo>
                    <a:pt x="0" y="59"/>
                    <a:pt x="0" y="59"/>
                    <a:pt x="0" y="59"/>
                  </a:cubicBezTo>
                  <a:cubicBezTo>
                    <a:pt x="0" y="100"/>
                    <a:pt x="0" y="100"/>
                    <a:pt x="0" y="100"/>
                  </a:cubicBezTo>
                  <a:cubicBezTo>
                    <a:pt x="50" y="107"/>
                    <a:pt x="50" y="107"/>
                    <a:pt x="50" y="107"/>
                  </a:cubicBezTo>
                  <a:lnTo>
                    <a:pt x="50" y="59"/>
                  </a:lnTo>
                  <a:close/>
                  <a:moveTo>
                    <a:pt x="52" y="59"/>
                  </a:moveTo>
                  <a:cubicBezTo>
                    <a:pt x="52" y="107"/>
                    <a:pt x="52" y="107"/>
                    <a:pt x="52" y="107"/>
                  </a:cubicBezTo>
                  <a:cubicBezTo>
                    <a:pt x="116" y="116"/>
                    <a:pt x="116" y="116"/>
                    <a:pt x="116" y="116"/>
                  </a:cubicBezTo>
                  <a:cubicBezTo>
                    <a:pt x="116" y="59"/>
                    <a:pt x="116" y="59"/>
                    <a:pt x="116" y="59"/>
                  </a:cubicBezTo>
                  <a:lnTo>
                    <a:pt x="5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78" tIns="46639" rIns="93278" bIns="46639" numCol="1" anchor="t" anchorCtr="0" compatLnSpc="1">
              <a:prstTxWarp prst="textNoShape">
                <a:avLst/>
              </a:prstTxWarp>
            </a:bodyPr>
            <a:lstStyle/>
            <a:p>
              <a:endParaRPr lang="en-US">
                <a:solidFill>
                  <a:srgbClr val="505050"/>
                </a:solidFill>
              </a:endParaRPr>
            </a:p>
          </p:txBody>
        </p:sp>
      </p:grpSp>
      <p:pic>
        <p:nvPicPr>
          <p:cNvPr id="123" name="Picture 4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black">
          <a:xfrm>
            <a:off x="477841" y="2188306"/>
            <a:ext cx="992717" cy="1049072"/>
          </a:xfrm>
          <a:prstGeom prst="rect">
            <a:avLst/>
          </a:prstGeom>
          <a:noFill/>
          <a:extLst/>
        </p:spPr>
      </p:pic>
      <p:sp>
        <p:nvSpPr>
          <p:cNvPr id="125" name="TextBox 124"/>
          <p:cNvSpPr txBox="1"/>
          <p:nvPr/>
        </p:nvSpPr>
        <p:spPr>
          <a:xfrm>
            <a:off x="271388" y="3370089"/>
            <a:ext cx="1481037" cy="542981"/>
          </a:xfrm>
          <a:prstGeom prst="rect">
            <a:avLst/>
          </a:prstGeom>
          <a:noFill/>
        </p:spPr>
        <p:txBody>
          <a:bodyPr wrap="square" lIns="111012" tIns="55505" rIns="111012" bIns="55505" rtlCol="0">
            <a:spAutoFit/>
          </a:bodyPr>
          <a:lstStyle/>
          <a:p>
            <a:pPr algn="ctr"/>
            <a:r>
              <a:rPr lang="en-US" sz="1400" dirty="0" smtClean="0">
                <a:solidFill>
                  <a:srgbClr val="00187B"/>
                </a:solidFill>
              </a:rPr>
              <a:t>Create</a:t>
            </a:r>
          </a:p>
          <a:p>
            <a:pPr algn="ctr"/>
            <a:r>
              <a:rPr lang="en-US" sz="1400" dirty="0">
                <a:solidFill>
                  <a:srgbClr val="00187B"/>
                </a:solidFill>
              </a:rPr>
              <a:t>r</a:t>
            </a:r>
            <a:r>
              <a:rPr lang="en-US" sz="1400" dirty="0" smtClean="0">
                <a:solidFill>
                  <a:srgbClr val="00187B"/>
                </a:solidFill>
              </a:rPr>
              <a:t>ecovery plan</a:t>
            </a:r>
            <a:endParaRPr lang="en-US" sz="1400" dirty="0">
              <a:solidFill>
                <a:srgbClr val="00187B"/>
              </a:solidFill>
            </a:endParaRPr>
          </a:p>
        </p:txBody>
      </p:sp>
      <p:grpSp>
        <p:nvGrpSpPr>
          <p:cNvPr id="28" name="Group 27"/>
          <p:cNvGrpSpPr/>
          <p:nvPr/>
        </p:nvGrpSpPr>
        <p:grpSpPr>
          <a:xfrm>
            <a:off x="7625773" y="1335097"/>
            <a:ext cx="4352916" cy="1734829"/>
            <a:chOff x="7625773" y="1335097"/>
            <a:chExt cx="4352916" cy="1734829"/>
          </a:xfrm>
        </p:grpSpPr>
        <p:sp>
          <p:nvSpPr>
            <p:cNvPr id="288" name="Rectangle 287"/>
            <p:cNvSpPr/>
            <p:nvPr/>
          </p:nvSpPr>
          <p:spPr bwMode="auto">
            <a:xfrm>
              <a:off x="9811911" y="1701926"/>
              <a:ext cx="2166778" cy="1368000"/>
            </a:xfrm>
            <a:prstGeom prst="rect">
              <a:avLst/>
            </a:prstGeom>
            <a:ln w="254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289" name="Rectangle 288"/>
            <p:cNvSpPr/>
            <p:nvPr/>
          </p:nvSpPr>
          <p:spPr bwMode="auto">
            <a:xfrm>
              <a:off x="7640211" y="1701926"/>
              <a:ext cx="2166778" cy="1368000"/>
            </a:xfrm>
            <a:prstGeom prst="rect">
              <a:avLst/>
            </a:prstGeom>
            <a:ln w="254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290" name="TextBox 289"/>
            <p:cNvSpPr txBox="1"/>
            <p:nvPr/>
          </p:nvSpPr>
          <p:spPr>
            <a:xfrm>
              <a:off x="7625773" y="1335097"/>
              <a:ext cx="4352916" cy="389093"/>
            </a:xfrm>
            <a:prstGeom prst="rect">
              <a:avLst/>
            </a:prstGeom>
            <a:noFill/>
          </p:spPr>
          <p:txBody>
            <a:bodyPr wrap="square" lIns="111012" tIns="55505" rIns="111012" bIns="55505" rtlCol="0">
              <a:spAutoFit/>
            </a:bodyPr>
            <a:lstStyle/>
            <a:p>
              <a:pPr algn="ctr"/>
              <a:r>
                <a:rPr lang="en-US" dirty="0" smtClean="0">
                  <a:solidFill>
                    <a:srgbClr val="00187B"/>
                  </a:solidFill>
                </a:rPr>
                <a:t>Datacenter </a:t>
              </a:r>
              <a:r>
                <a:rPr lang="en-US" dirty="0">
                  <a:solidFill>
                    <a:srgbClr val="00187B"/>
                  </a:solidFill>
                </a:rPr>
                <a:t>A</a:t>
              </a:r>
              <a:endParaRPr lang="en-US" dirty="0" smtClean="0">
                <a:solidFill>
                  <a:srgbClr val="00187B"/>
                </a:solidFill>
              </a:endParaRPr>
            </a:p>
          </p:txBody>
        </p:sp>
        <p:grpSp>
          <p:nvGrpSpPr>
            <p:cNvPr id="291" name="Group 290"/>
            <p:cNvGrpSpPr/>
            <p:nvPr/>
          </p:nvGrpSpPr>
          <p:grpSpPr>
            <a:xfrm>
              <a:off x="9953280" y="1818830"/>
              <a:ext cx="1895819" cy="1152969"/>
              <a:chOff x="1009305" y="3638105"/>
              <a:chExt cx="1895819" cy="1152969"/>
            </a:xfrm>
          </p:grpSpPr>
          <p:sp>
            <p:nvSpPr>
              <p:cNvPr id="292" name="Freeform 19"/>
              <p:cNvSpPr>
                <a:spLocks/>
              </p:cNvSpPr>
              <p:nvPr/>
            </p:nvSpPr>
            <p:spPr bwMode="auto">
              <a:xfrm>
                <a:off x="1009305" y="3638105"/>
                <a:ext cx="1895819" cy="1152969"/>
              </a:xfrm>
              <a:custGeom>
                <a:avLst/>
                <a:gdLst>
                  <a:gd name="T0" fmla="*/ 888 w 888"/>
                  <a:gd name="T1" fmla="*/ 447 h 494"/>
                  <a:gd name="T2" fmla="*/ 841 w 888"/>
                  <a:gd name="T3" fmla="*/ 494 h 494"/>
                  <a:gd name="T4" fmla="*/ 47 w 888"/>
                  <a:gd name="T5" fmla="*/ 494 h 494"/>
                  <a:gd name="T6" fmla="*/ 0 w 888"/>
                  <a:gd name="T7" fmla="*/ 447 h 494"/>
                  <a:gd name="T8" fmla="*/ 0 w 888"/>
                  <a:gd name="T9" fmla="*/ 46 h 494"/>
                  <a:gd name="T10" fmla="*/ 47 w 888"/>
                  <a:gd name="T11" fmla="*/ 0 h 494"/>
                  <a:gd name="T12" fmla="*/ 841 w 888"/>
                  <a:gd name="T13" fmla="*/ 0 h 494"/>
                  <a:gd name="T14" fmla="*/ 888 w 888"/>
                  <a:gd name="T15" fmla="*/ 46 h 494"/>
                  <a:gd name="T16" fmla="*/ 888 w 888"/>
                  <a:gd name="T17" fmla="*/ 44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8" h="494">
                    <a:moveTo>
                      <a:pt x="888" y="447"/>
                    </a:moveTo>
                    <a:cubicBezTo>
                      <a:pt x="888" y="473"/>
                      <a:pt x="867" y="494"/>
                      <a:pt x="841" y="494"/>
                    </a:cubicBezTo>
                    <a:cubicBezTo>
                      <a:pt x="47" y="494"/>
                      <a:pt x="47" y="494"/>
                      <a:pt x="47" y="494"/>
                    </a:cubicBezTo>
                    <a:cubicBezTo>
                      <a:pt x="21" y="494"/>
                      <a:pt x="0" y="473"/>
                      <a:pt x="0" y="447"/>
                    </a:cubicBezTo>
                    <a:cubicBezTo>
                      <a:pt x="0" y="46"/>
                      <a:pt x="0" y="46"/>
                      <a:pt x="0" y="46"/>
                    </a:cubicBezTo>
                    <a:cubicBezTo>
                      <a:pt x="0" y="21"/>
                      <a:pt x="21" y="0"/>
                      <a:pt x="47" y="0"/>
                    </a:cubicBezTo>
                    <a:cubicBezTo>
                      <a:pt x="841" y="0"/>
                      <a:pt x="841" y="0"/>
                      <a:pt x="841" y="0"/>
                    </a:cubicBezTo>
                    <a:cubicBezTo>
                      <a:pt x="867" y="0"/>
                      <a:pt x="888" y="21"/>
                      <a:pt x="888" y="46"/>
                    </a:cubicBezTo>
                    <a:lnTo>
                      <a:pt x="888" y="447"/>
                    </a:lnTo>
                    <a:close/>
                  </a:path>
                </a:pathLst>
              </a:custGeom>
              <a:noFill/>
              <a:ln w="22225" cap="rnd">
                <a:solidFill>
                  <a:schemeClr val="bg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293" name="Group 292"/>
              <p:cNvGrpSpPr/>
              <p:nvPr/>
            </p:nvGrpSpPr>
            <p:grpSpPr>
              <a:xfrm>
                <a:off x="1425554" y="3773430"/>
                <a:ext cx="1031879" cy="864469"/>
                <a:chOff x="1425554" y="3757526"/>
                <a:chExt cx="1031879" cy="864469"/>
              </a:xfrm>
            </p:grpSpPr>
            <p:sp>
              <p:nvSpPr>
                <p:cNvPr id="294" name="Freeform 9"/>
                <p:cNvSpPr>
                  <a:spLocks/>
                </p:cNvSpPr>
                <p:nvPr/>
              </p:nvSpPr>
              <p:spPr bwMode="auto">
                <a:xfrm>
                  <a:off x="1425554" y="4052610"/>
                  <a:ext cx="1030567" cy="277825"/>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rgbClr val="FFFFFF"/>
                </a:solidFill>
                <a:ln w="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295" name="Freeform 10"/>
                <p:cNvSpPr>
                  <a:spLocks/>
                </p:cNvSpPr>
                <p:nvPr/>
              </p:nvSpPr>
              <p:spPr bwMode="auto">
                <a:xfrm>
                  <a:off x="1425554" y="3757526"/>
                  <a:ext cx="1030567" cy="277825"/>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rgbClr val="FFFFFF"/>
                </a:solidFill>
                <a:ln w="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296" name="Group 295"/>
                <p:cNvGrpSpPr/>
                <p:nvPr/>
              </p:nvGrpSpPr>
              <p:grpSpPr>
                <a:xfrm>
                  <a:off x="1484014" y="3794829"/>
                  <a:ext cx="918101" cy="202105"/>
                  <a:chOff x="685800" y="4027488"/>
                  <a:chExt cx="2617788" cy="576263"/>
                </a:xfrm>
              </p:grpSpPr>
              <p:sp>
                <p:nvSpPr>
                  <p:cNvPr id="308" name="Rectangle 11"/>
                  <p:cNvSpPr>
                    <a:spLocks noChangeArrowheads="1"/>
                  </p:cNvSpPr>
                  <p:nvPr/>
                </p:nvSpPr>
                <p:spPr bwMode="auto">
                  <a:xfrm>
                    <a:off x="685800" y="4052888"/>
                    <a:ext cx="85725" cy="550863"/>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9" name="Rectangle 12"/>
                  <p:cNvSpPr>
                    <a:spLocks noChangeArrowheads="1"/>
                  </p:cNvSpPr>
                  <p:nvPr/>
                </p:nvSpPr>
                <p:spPr bwMode="auto">
                  <a:xfrm>
                    <a:off x="3213100" y="4027488"/>
                    <a:ext cx="90488" cy="546100"/>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0" name="Rectangle 15"/>
                  <p:cNvSpPr>
                    <a:spLocks noChangeArrowheads="1"/>
                  </p:cNvSpPr>
                  <p:nvPr/>
                </p:nvSpPr>
                <p:spPr bwMode="auto">
                  <a:xfrm>
                    <a:off x="2535238" y="4400551"/>
                    <a:ext cx="546100" cy="79375"/>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1" name="Rectangle 16"/>
                  <p:cNvSpPr>
                    <a:spLocks noChangeArrowheads="1"/>
                  </p:cNvSpPr>
                  <p:nvPr/>
                </p:nvSpPr>
                <p:spPr bwMode="auto">
                  <a:xfrm>
                    <a:off x="2535238" y="4200526"/>
                    <a:ext cx="546100" cy="87313"/>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97" name="Group 296"/>
                <p:cNvGrpSpPr/>
                <p:nvPr/>
              </p:nvGrpSpPr>
              <p:grpSpPr>
                <a:xfrm>
                  <a:off x="1484014" y="4093810"/>
                  <a:ext cx="918101" cy="202105"/>
                  <a:chOff x="685800" y="4879976"/>
                  <a:chExt cx="2617788" cy="576263"/>
                </a:xfrm>
              </p:grpSpPr>
              <p:sp>
                <p:nvSpPr>
                  <p:cNvPr id="304" name="Rectangle 13"/>
                  <p:cNvSpPr>
                    <a:spLocks noChangeArrowheads="1"/>
                  </p:cNvSpPr>
                  <p:nvPr/>
                </p:nvSpPr>
                <p:spPr bwMode="auto">
                  <a:xfrm>
                    <a:off x="685800" y="4905376"/>
                    <a:ext cx="85725" cy="550863"/>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5" name="Rectangle 14"/>
                  <p:cNvSpPr>
                    <a:spLocks noChangeArrowheads="1"/>
                  </p:cNvSpPr>
                  <p:nvPr/>
                </p:nvSpPr>
                <p:spPr bwMode="auto">
                  <a:xfrm>
                    <a:off x="3216275" y="4879976"/>
                    <a:ext cx="87313" cy="546100"/>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6" name="Rectangle 17"/>
                  <p:cNvSpPr>
                    <a:spLocks noChangeArrowheads="1"/>
                  </p:cNvSpPr>
                  <p:nvPr/>
                </p:nvSpPr>
                <p:spPr bwMode="auto">
                  <a:xfrm>
                    <a:off x="2581275" y="5316538"/>
                    <a:ext cx="546100" cy="79375"/>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7" name="Rectangle 18"/>
                  <p:cNvSpPr>
                    <a:spLocks noChangeArrowheads="1"/>
                  </p:cNvSpPr>
                  <p:nvPr/>
                </p:nvSpPr>
                <p:spPr bwMode="auto">
                  <a:xfrm>
                    <a:off x="2581275" y="5116513"/>
                    <a:ext cx="546100" cy="87313"/>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298" name="Freeform 9"/>
                <p:cNvSpPr>
                  <a:spLocks/>
                </p:cNvSpPr>
                <p:nvPr/>
              </p:nvSpPr>
              <p:spPr bwMode="auto">
                <a:xfrm>
                  <a:off x="1426866" y="4344170"/>
                  <a:ext cx="1030567" cy="277825"/>
                </a:xfrm>
                <a:custGeom>
                  <a:avLst/>
                  <a:gdLst>
                    <a:gd name="T0" fmla="*/ 781 w 781"/>
                    <a:gd name="T1" fmla="*/ 158 h 210"/>
                    <a:gd name="T2" fmla="*/ 692 w 781"/>
                    <a:gd name="T3" fmla="*/ 210 h 210"/>
                    <a:gd name="T4" fmla="*/ 89 w 781"/>
                    <a:gd name="T5" fmla="*/ 210 h 210"/>
                    <a:gd name="T6" fmla="*/ 0 w 781"/>
                    <a:gd name="T7" fmla="*/ 158 h 210"/>
                    <a:gd name="T8" fmla="*/ 0 w 781"/>
                    <a:gd name="T9" fmla="*/ 49 h 210"/>
                    <a:gd name="T10" fmla="*/ 89 w 781"/>
                    <a:gd name="T11" fmla="*/ 4 h 210"/>
                    <a:gd name="T12" fmla="*/ 692 w 781"/>
                    <a:gd name="T13" fmla="*/ 4 h 210"/>
                    <a:gd name="T14" fmla="*/ 781 w 781"/>
                    <a:gd name="T15" fmla="*/ 49 h 210"/>
                    <a:gd name="T16" fmla="*/ 781 w 781"/>
                    <a:gd name="T17"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10">
                      <a:moveTo>
                        <a:pt x="781" y="158"/>
                      </a:moveTo>
                      <a:cubicBezTo>
                        <a:pt x="781" y="207"/>
                        <a:pt x="741" y="210"/>
                        <a:pt x="692" y="210"/>
                      </a:cubicBezTo>
                      <a:cubicBezTo>
                        <a:pt x="89" y="210"/>
                        <a:pt x="89" y="210"/>
                        <a:pt x="89" y="210"/>
                      </a:cubicBezTo>
                      <a:cubicBezTo>
                        <a:pt x="40" y="210"/>
                        <a:pt x="0" y="207"/>
                        <a:pt x="0" y="158"/>
                      </a:cubicBezTo>
                      <a:cubicBezTo>
                        <a:pt x="0" y="49"/>
                        <a:pt x="0" y="49"/>
                        <a:pt x="0" y="49"/>
                      </a:cubicBezTo>
                      <a:cubicBezTo>
                        <a:pt x="0" y="0"/>
                        <a:pt x="40" y="4"/>
                        <a:pt x="89" y="4"/>
                      </a:cubicBezTo>
                      <a:cubicBezTo>
                        <a:pt x="692" y="4"/>
                        <a:pt x="692" y="4"/>
                        <a:pt x="692" y="4"/>
                      </a:cubicBezTo>
                      <a:cubicBezTo>
                        <a:pt x="741" y="4"/>
                        <a:pt x="781" y="0"/>
                        <a:pt x="781" y="49"/>
                      </a:cubicBezTo>
                      <a:lnTo>
                        <a:pt x="781" y="158"/>
                      </a:lnTo>
                      <a:close/>
                    </a:path>
                  </a:pathLst>
                </a:custGeom>
                <a:solidFill>
                  <a:srgbClr val="FFFFFF"/>
                </a:solidFill>
                <a:ln w="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299" name="Group 298"/>
                <p:cNvGrpSpPr/>
                <p:nvPr/>
              </p:nvGrpSpPr>
              <p:grpSpPr>
                <a:xfrm>
                  <a:off x="1485326" y="4385370"/>
                  <a:ext cx="918101" cy="202105"/>
                  <a:chOff x="685800" y="4879976"/>
                  <a:chExt cx="2617788" cy="576263"/>
                </a:xfrm>
              </p:grpSpPr>
              <p:sp>
                <p:nvSpPr>
                  <p:cNvPr id="300" name="Rectangle 13"/>
                  <p:cNvSpPr>
                    <a:spLocks noChangeArrowheads="1"/>
                  </p:cNvSpPr>
                  <p:nvPr/>
                </p:nvSpPr>
                <p:spPr bwMode="auto">
                  <a:xfrm>
                    <a:off x="685800" y="4905376"/>
                    <a:ext cx="85725" cy="550863"/>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1" name="Rectangle 14"/>
                  <p:cNvSpPr>
                    <a:spLocks noChangeArrowheads="1"/>
                  </p:cNvSpPr>
                  <p:nvPr/>
                </p:nvSpPr>
                <p:spPr bwMode="auto">
                  <a:xfrm>
                    <a:off x="3216275" y="4879976"/>
                    <a:ext cx="87313" cy="546100"/>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2" name="Rectangle 17"/>
                  <p:cNvSpPr>
                    <a:spLocks noChangeArrowheads="1"/>
                  </p:cNvSpPr>
                  <p:nvPr/>
                </p:nvSpPr>
                <p:spPr bwMode="auto">
                  <a:xfrm>
                    <a:off x="2581275" y="5316538"/>
                    <a:ext cx="546100" cy="79375"/>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3" name="Rectangle 18"/>
                  <p:cNvSpPr>
                    <a:spLocks noChangeArrowheads="1"/>
                  </p:cNvSpPr>
                  <p:nvPr/>
                </p:nvSpPr>
                <p:spPr bwMode="auto">
                  <a:xfrm>
                    <a:off x="2581275" y="5116513"/>
                    <a:ext cx="546100" cy="87313"/>
                  </a:xfrm>
                  <a:prstGeom prst="rect">
                    <a:avLst/>
                  </a:prstGeom>
                  <a:solidFill>
                    <a:srgbClr val="00187B"/>
                  </a:solidFill>
                  <a:ln w="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312" name="TextBox 311"/>
            <p:cNvSpPr txBox="1"/>
            <p:nvPr/>
          </p:nvSpPr>
          <p:spPr>
            <a:xfrm>
              <a:off x="8266853" y="2020897"/>
              <a:ext cx="1546999" cy="758425"/>
            </a:xfrm>
            <a:prstGeom prst="rect">
              <a:avLst/>
            </a:prstGeom>
            <a:noFill/>
          </p:spPr>
          <p:txBody>
            <a:bodyPr wrap="square" lIns="111012" tIns="55505" rIns="111012" bIns="55505" rtlCol="0">
              <a:spAutoFit/>
            </a:bodyPr>
            <a:lstStyle/>
            <a:p>
              <a:r>
                <a:rPr lang="en-US" sz="1400" dirty="0" smtClean="0">
                  <a:solidFill>
                    <a:schemeClr val="bg1"/>
                  </a:solidFill>
                </a:rPr>
                <a:t>System Center </a:t>
              </a:r>
            </a:p>
            <a:p>
              <a:r>
                <a:rPr lang="en-US" sz="1400" dirty="0" smtClean="0">
                  <a:solidFill>
                    <a:schemeClr val="bg1"/>
                  </a:solidFill>
                </a:rPr>
                <a:t>Virtual  Machine</a:t>
              </a:r>
            </a:p>
            <a:p>
              <a:r>
                <a:rPr lang="en-US" sz="1400" dirty="0" smtClean="0">
                  <a:solidFill>
                    <a:schemeClr val="bg1"/>
                  </a:solidFill>
                </a:rPr>
                <a:t>Manager</a:t>
              </a:r>
              <a:endParaRPr lang="en-US" sz="1400" dirty="0">
                <a:solidFill>
                  <a:schemeClr val="bg1"/>
                </a:solidFill>
              </a:endParaRPr>
            </a:p>
          </p:txBody>
        </p:sp>
        <p:sp>
          <p:nvSpPr>
            <p:cNvPr id="313" name="Freeform 5"/>
            <p:cNvSpPr>
              <a:spLocks noEditPoints="1"/>
            </p:cNvSpPr>
            <p:nvPr/>
          </p:nvSpPr>
          <p:spPr bwMode="auto">
            <a:xfrm>
              <a:off x="7781580" y="1899060"/>
              <a:ext cx="513347" cy="983136"/>
            </a:xfrm>
            <a:custGeom>
              <a:avLst/>
              <a:gdLst>
                <a:gd name="T0" fmla="*/ 39 w 347"/>
                <a:gd name="T1" fmla="*/ 575 h 666"/>
                <a:gd name="T2" fmla="*/ 39 w 347"/>
                <a:gd name="T3" fmla="*/ 598 h 666"/>
                <a:gd name="T4" fmla="*/ 308 w 347"/>
                <a:gd name="T5" fmla="*/ 598 h 666"/>
                <a:gd name="T6" fmla="*/ 308 w 347"/>
                <a:gd name="T7" fmla="*/ 575 h 666"/>
                <a:gd name="T8" fmla="*/ 39 w 347"/>
                <a:gd name="T9" fmla="*/ 575 h 666"/>
                <a:gd name="T10" fmla="*/ 39 w 347"/>
                <a:gd name="T11" fmla="*/ 524 h 666"/>
                <a:gd name="T12" fmla="*/ 39 w 347"/>
                <a:gd name="T13" fmla="*/ 547 h 666"/>
                <a:gd name="T14" fmla="*/ 93 w 347"/>
                <a:gd name="T15" fmla="*/ 547 h 666"/>
                <a:gd name="T16" fmla="*/ 93 w 347"/>
                <a:gd name="T17" fmla="*/ 524 h 666"/>
                <a:gd name="T18" fmla="*/ 39 w 347"/>
                <a:gd name="T19" fmla="*/ 524 h 666"/>
                <a:gd name="T20" fmla="*/ 39 w 347"/>
                <a:gd name="T21" fmla="*/ 472 h 666"/>
                <a:gd name="T22" fmla="*/ 39 w 347"/>
                <a:gd name="T23" fmla="*/ 496 h 666"/>
                <a:gd name="T24" fmla="*/ 93 w 347"/>
                <a:gd name="T25" fmla="*/ 496 h 666"/>
                <a:gd name="T26" fmla="*/ 93 w 347"/>
                <a:gd name="T27" fmla="*/ 472 h 666"/>
                <a:gd name="T28" fmla="*/ 39 w 347"/>
                <a:gd name="T29" fmla="*/ 472 h 666"/>
                <a:gd name="T30" fmla="*/ 39 w 347"/>
                <a:gd name="T31" fmla="*/ 124 h 666"/>
                <a:gd name="T32" fmla="*/ 39 w 347"/>
                <a:gd name="T33" fmla="*/ 158 h 666"/>
                <a:gd name="T34" fmla="*/ 308 w 347"/>
                <a:gd name="T35" fmla="*/ 158 h 666"/>
                <a:gd name="T36" fmla="*/ 308 w 347"/>
                <a:gd name="T37" fmla="*/ 124 h 666"/>
                <a:gd name="T38" fmla="*/ 39 w 347"/>
                <a:gd name="T39" fmla="*/ 124 h 666"/>
                <a:gd name="T40" fmla="*/ 39 w 347"/>
                <a:gd name="T41" fmla="*/ 68 h 666"/>
                <a:gd name="T42" fmla="*/ 39 w 347"/>
                <a:gd name="T43" fmla="*/ 103 h 666"/>
                <a:gd name="T44" fmla="*/ 308 w 347"/>
                <a:gd name="T45" fmla="*/ 103 h 666"/>
                <a:gd name="T46" fmla="*/ 308 w 347"/>
                <a:gd name="T47" fmla="*/ 68 h 666"/>
                <a:gd name="T48" fmla="*/ 39 w 347"/>
                <a:gd name="T49" fmla="*/ 68 h 666"/>
                <a:gd name="T50" fmla="*/ 46 w 347"/>
                <a:gd name="T51" fmla="*/ 0 h 666"/>
                <a:gd name="T52" fmla="*/ 301 w 347"/>
                <a:gd name="T53" fmla="*/ 0 h 666"/>
                <a:gd name="T54" fmla="*/ 347 w 347"/>
                <a:gd name="T55" fmla="*/ 40 h 666"/>
                <a:gd name="T56" fmla="*/ 347 w 347"/>
                <a:gd name="T57" fmla="*/ 626 h 666"/>
                <a:gd name="T58" fmla="*/ 301 w 347"/>
                <a:gd name="T59" fmla="*/ 666 h 666"/>
                <a:gd name="T60" fmla="*/ 46 w 347"/>
                <a:gd name="T61" fmla="*/ 666 h 666"/>
                <a:gd name="T62" fmla="*/ 0 w 347"/>
                <a:gd name="T63" fmla="*/ 626 h 666"/>
                <a:gd name="T64" fmla="*/ 0 w 347"/>
                <a:gd name="T65" fmla="*/ 40 h 666"/>
                <a:gd name="T66" fmla="*/ 46 w 347"/>
                <a:gd name="T6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666">
                  <a:moveTo>
                    <a:pt x="39" y="575"/>
                  </a:moveTo>
                  <a:cubicBezTo>
                    <a:pt x="39" y="598"/>
                    <a:pt x="39" y="598"/>
                    <a:pt x="39" y="598"/>
                  </a:cubicBezTo>
                  <a:cubicBezTo>
                    <a:pt x="308" y="598"/>
                    <a:pt x="308" y="598"/>
                    <a:pt x="308" y="598"/>
                  </a:cubicBezTo>
                  <a:cubicBezTo>
                    <a:pt x="308" y="575"/>
                    <a:pt x="308" y="575"/>
                    <a:pt x="308" y="575"/>
                  </a:cubicBezTo>
                  <a:cubicBezTo>
                    <a:pt x="39" y="575"/>
                    <a:pt x="39" y="575"/>
                    <a:pt x="39" y="575"/>
                  </a:cubicBezTo>
                  <a:close/>
                  <a:moveTo>
                    <a:pt x="39" y="524"/>
                  </a:moveTo>
                  <a:cubicBezTo>
                    <a:pt x="39" y="547"/>
                    <a:pt x="39" y="547"/>
                    <a:pt x="39" y="547"/>
                  </a:cubicBezTo>
                  <a:cubicBezTo>
                    <a:pt x="93" y="547"/>
                    <a:pt x="93" y="547"/>
                    <a:pt x="93" y="547"/>
                  </a:cubicBezTo>
                  <a:cubicBezTo>
                    <a:pt x="93" y="524"/>
                    <a:pt x="93" y="524"/>
                    <a:pt x="93" y="524"/>
                  </a:cubicBezTo>
                  <a:cubicBezTo>
                    <a:pt x="39" y="524"/>
                    <a:pt x="39" y="524"/>
                    <a:pt x="39" y="524"/>
                  </a:cubicBezTo>
                  <a:close/>
                  <a:moveTo>
                    <a:pt x="39" y="472"/>
                  </a:moveTo>
                  <a:cubicBezTo>
                    <a:pt x="39" y="496"/>
                    <a:pt x="39" y="496"/>
                    <a:pt x="39" y="496"/>
                  </a:cubicBezTo>
                  <a:cubicBezTo>
                    <a:pt x="93" y="496"/>
                    <a:pt x="93" y="496"/>
                    <a:pt x="93" y="496"/>
                  </a:cubicBezTo>
                  <a:cubicBezTo>
                    <a:pt x="93" y="472"/>
                    <a:pt x="93" y="472"/>
                    <a:pt x="93" y="472"/>
                  </a:cubicBezTo>
                  <a:cubicBezTo>
                    <a:pt x="39" y="472"/>
                    <a:pt x="39" y="472"/>
                    <a:pt x="39" y="472"/>
                  </a:cubicBezTo>
                  <a:close/>
                  <a:moveTo>
                    <a:pt x="39" y="124"/>
                  </a:moveTo>
                  <a:cubicBezTo>
                    <a:pt x="39" y="158"/>
                    <a:pt x="39" y="158"/>
                    <a:pt x="39" y="158"/>
                  </a:cubicBezTo>
                  <a:cubicBezTo>
                    <a:pt x="308" y="158"/>
                    <a:pt x="308" y="158"/>
                    <a:pt x="308" y="158"/>
                  </a:cubicBezTo>
                  <a:cubicBezTo>
                    <a:pt x="308" y="124"/>
                    <a:pt x="308" y="124"/>
                    <a:pt x="308" y="124"/>
                  </a:cubicBezTo>
                  <a:cubicBezTo>
                    <a:pt x="39" y="124"/>
                    <a:pt x="39" y="124"/>
                    <a:pt x="39" y="124"/>
                  </a:cubicBezTo>
                  <a:close/>
                  <a:moveTo>
                    <a:pt x="39" y="68"/>
                  </a:moveTo>
                  <a:cubicBezTo>
                    <a:pt x="39" y="103"/>
                    <a:pt x="39" y="103"/>
                    <a:pt x="39" y="103"/>
                  </a:cubicBezTo>
                  <a:cubicBezTo>
                    <a:pt x="308" y="103"/>
                    <a:pt x="308" y="103"/>
                    <a:pt x="308" y="103"/>
                  </a:cubicBezTo>
                  <a:cubicBezTo>
                    <a:pt x="308" y="68"/>
                    <a:pt x="308" y="68"/>
                    <a:pt x="308" y="68"/>
                  </a:cubicBezTo>
                  <a:cubicBezTo>
                    <a:pt x="39" y="68"/>
                    <a:pt x="39" y="68"/>
                    <a:pt x="39" y="68"/>
                  </a:cubicBezTo>
                  <a:close/>
                  <a:moveTo>
                    <a:pt x="46" y="0"/>
                  </a:moveTo>
                  <a:cubicBezTo>
                    <a:pt x="301" y="0"/>
                    <a:pt x="301" y="0"/>
                    <a:pt x="301" y="0"/>
                  </a:cubicBezTo>
                  <a:cubicBezTo>
                    <a:pt x="326" y="0"/>
                    <a:pt x="347" y="18"/>
                    <a:pt x="347" y="40"/>
                  </a:cubicBezTo>
                  <a:cubicBezTo>
                    <a:pt x="347" y="626"/>
                    <a:pt x="347" y="626"/>
                    <a:pt x="347" y="626"/>
                  </a:cubicBezTo>
                  <a:cubicBezTo>
                    <a:pt x="347" y="648"/>
                    <a:pt x="326" y="666"/>
                    <a:pt x="301" y="666"/>
                  </a:cubicBezTo>
                  <a:cubicBezTo>
                    <a:pt x="46" y="666"/>
                    <a:pt x="46" y="666"/>
                    <a:pt x="46" y="666"/>
                  </a:cubicBezTo>
                  <a:cubicBezTo>
                    <a:pt x="21" y="666"/>
                    <a:pt x="0" y="648"/>
                    <a:pt x="0" y="626"/>
                  </a:cubicBezTo>
                  <a:cubicBezTo>
                    <a:pt x="0" y="40"/>
                    <a:pt x="0" y="40"/>
                    <a:pt x="0" y="40"/>
                  </a:cubicBezTo>
                  <a:cubicBezTo>
                    <a:pt x="0" y="18"/>
                    <a:pt x="21" y="0"/>
                    <a:pt x="46" y="0"/>
                  </a:cubicBezTo>
                  <a:close/>
                </a:path>
              </a:pathLst>
            </a:custGeom>
            <a:solidFill>
              <a:schemeClr val="bg1"/>
            </a:solidFill>
            <a:ln w="1270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0" name="TextBox 129"/>
            <p:cNvSpPr txBox="1"/>
            <p:nvPr/>
          </p:nvSpPr>
          <p:spPr>
            <a:xfrm>
              <a:off x="10475616" y="1935105"/>
              <a:ext cx="601001" cy="327538"/>
            </a:xfrm>
            <a:prstGeom prst="rect">
              <a:avLst/>
            </a:prstGeom>
            <a:noFill/>
          </p:spPr>
          <p:txBody>
            <a:bodyPr wrap="square" lIns="111012" tIns="55505" rIns="111012" bIns="55505" rtlCol="0">
              <a:spAutoFit/>
            </a:bodyPr>
            <a:lstStyle/>
            <a:p>
              <a:r>
                <a:rPr lang="en-US" sz="1400" b="1" dirty="0" smtClean="0">
                  <a:solidFill>
                    <a:schemeClr val="accent1"/>
                  </a:solidFill>
                </a:rPr>
                <a:t>AD</a:t>
              </a:r>
              <a:endParaRPr lang="en-US" sz="1400" b="1" dirty="0">
                <a:solidFill>
                  <a:schemeClr val="accent1"/>
                </a:solidFill>
              </a:endParaRPr>
            </a:p>
          </p:txBody>
        </p:sp>
        <p:sp>
          <p:nvSpPr>
            <p:cNvPr id="131" name="TextBox 130"/>
            <p:cNvSpPr txBox="1"/>
            <p:nvPr/>
          </p:nvSpPr>
          <p:spPr>
            <a:xfrm>
              <a:off x="10475616" y="2230380"/>
              <a:ext cx="601001" cy="327538"/>
            </a:xfrm>
            <a:prstGeom prst="rect">
              <a:avLst/>
            </a:prstGeom>
            <a:noFill/>
          </p:spPr>
          <p:txBody>
            <a:bodyPr wrap="square" lIns="111012" tIns="55505" rIns="111012" bIns="55505" rtlCol="0">
              <a:spAutoFit/>
            </a:bodyPr>
            <a:lstStyle/>
            <a:p>
              <a:r>
                <a:rPr lang="en-US" sz="1400" b="1" dirty="0" smtClean="0">
                  <a:solidFill>
                    <a:schemeClr val="accent1"/>
                  </a:solidFill>
                </a:rPr>
                <a:t>SQL</a:t>
              </a:r>
              <a:endParaRPr lang="en-US" sz="1400" b="1" dirty="0">
                <a:solidFill>
                  <a:schemeClr val="accent1"/>
                </a:solidFill>
              </a:endParaRPr>
            </a:p>
          </p:txBody>
        </p:sp>
        <p:sp>
          <p:nvSpPr>
            <p:cNvPr id="132" name="TextBox 131"/>
            <p:cNvSpPr txBox="1"/>
            <p:nvPr/>
          </p:nvSpPr>
          <p:spPr>
            <a:xfrm>
              <a:off x="10475616" y="2525655"/>
              <a:ext cx="617147" cy="327538"/>
            </a:xfrm>
            <a:prstGeom prst="rect">
              <a:avLst/>
            </a:prstGeom>
            <a:noFill/>
          </p:spPr>
          <p:txBody>
            <a:bodyPr wrap="square" lIns="111012" tIns="55505" rIns="111012" bIns="55505" rtlCol="0">
              <a:spAutoFit/>
            </a:bodyPr>
            <a:lstStyle/>
            <a:p>
              <a:r>
                <a:rPr lang="en-US" sz="1400" b="1" dirty="0" err="1" smtClean="0">
                  <a:solidFill>
                    <a:schemeClr val="accent1"/>
                  </a:solidFill>
                </a:rPr>
                <a:t>Exch</a:t>
              </a:r>
              <a:endParaRPr lang="en-US" sz="1400" b="1" dirty="0">
                <a:solidFill>
                  <a:schemeClr val="accent1"/>
                </a:solidFill>
              </a:endParaRPr>
            </a:p>
          </p:txBody>
        </p:sp>
      </p:grpSp>
      <p:cxnSp>
        <p:nvCxnSpPr>
          <p:cNvPr id="7" name="Elbow Connector 6"/>
          <p:cNvCxnSpPr/>
          <p:nvPr/>
        </p:nvCxnSpPr>
        <p:spPr>
          <a:xfrm rot="16200000" flipH="1">
            <a:off x="2935587" y="1886715"/>
            <a:ext cx="1504273" cy="1257565"/>
          </a:xfrm>
          <a:prstGeom prst="bentConnector3">
            <a:avLst>
              <a:gd name="adj1" fmla="val -60"/>
            </a:avLst>
          </a:prstGeom>
          <a:ln w="60325">
            <a:solidFill>
              <a:schemeClr val="accent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9" name="Elbow Connector 138"/>
          <p:cNvCxnSpPr/>
          <p:nvPr/>
        </p:nvCxnSpPr>
        <p:spPr>
          <a:xfrm>
            <a:off x="3165124" y="1761478"/>
            <a:ext cx="4616456" cy="321289"/>
          </a:xfrm>
          <a:prstGeom prst="bentConnector3">
            <a:avLst>
              <a:gd name="adj1" fmla="val 50000"/>
            </a:avLst>
          </a:prstGeom>
          <a:ln w="60325">
            <a:solidFill>
              <a:schemeClr val="accent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779203" y="2341582"/>
            <a:ext cx="1321541" cy="389093"/>
          </a:xfrm>
          <a:prstGeom prst="rect">
            <a:avLst/>
          </a:prstGeom>
          <a:noFill/>
        </p:spPr>
        <p:txBody>
          <a:bodyPr wrap="square" lIns="111012" tIns="55505" rIns="111012" bIns="55505" rtlCol="0">
            <a:spAutoFit/>
          </a:bodyPr>
          <a:lstStyle/>
          <a:p>
            <a:pPr algn="ctr"/>
            <a:r>
              <a:rPr lang="en-US" b="1" dirty="0" smtClean="0">
                <a:solidFill>
                  <a:srgbClr val="00187B"/>
                </a:solidFill>
              </a:rPr>
              <a:t>Configure</a:t>
            </a:r>
            <a:endParaRPr lang="en-US" sz="1400" b="1" dirty="0">
              <a:solidFill>
                <a:srgbClr val="00187B"/>
              </a:solidFill>
            </a:endParaRPr>
          </a:p>
        </p:txBody>
      </p:sp>
      <p:sp>
        <p:nvSpPr>
          <p:cNvPr id="171" name="TextBox 170"/>
          <p:cNvSpPr txBox="1"/>
          <p:nvPr/>
        </p:nvSpPr>
        <p:spPr>
          <a:xfrm>
            <a:off x="10505990" y="5067357"/>
            <a:ext cx="601001" cy="327538"/>
          </a:xfrm>
          <a:prstGeom prst="rect">
            <a:avLst/>
          </a:prstGeom>
          <a:noFill/>
        </p:spPr>
        <p:txBody>
          <a:bodyPr wrap="square" lIns="111012" tIns="55505" rIns="111012" bIns="55505" rtlCol="0">
            <a:spAutoFit/>
          </a:bodyPr>
          <a:lstStyle/>
          <a:p>
            <a:r>
              <a:rPr lang="en-US" sz="1400" b="1" dirty="0" smtClean="0">
                <a:solidFill>
                  <a:schemeClr val="accent1"/>
                </a:solidFill>
              </a:rPr>
              <a:t>AD</a:t>
            </a:r>
            <a:endParaRPr lang="en-US" sz="1400" b="1" dirty="0">
              <a:solidFill>
                <a:schemeClr val="accent1"/>
              </a:solidFill>
            </a:endParaRPr>
          </a:p>
        </p:txBody>
      </p:sp>
      <p:sp>
        <p:nvSpPr>
          <p:cNvPr id="172" name="TextBox 171"/>
          <p:cNvSpPr txBox="1"/>
          <p:nvPr/>
        </p:nvSpPr>
        <p:spPr>
          <a:xfrm>
            <a:off x="10505990" y="5362632"/>
            <a:ext cx="601001" cy="327538"/>
          </a:xfrm>
          <a:prstGeom prst="rect">
            <a:avLst/>
          </a:prstGeom>
          <a:noFill/>
        </p:spPr>
        <p:txBody>
          <a:bodyPr wrap="square" lIns="111012" tIns="55505" rIns="111012" bIns="55505" rtlCol="0">
            <a:spAutoFit/>
          </a:bodyPr>
          <a:lstStyle/>
          <a:p>
            <a:r>
              <a:rPr lang="en-US" sz="1400" b="1" dirty="0" smtClean="0">
                <a:solidFill>
                  <a:schemeClr val="accent1"/>
                </a:solidFill>
              </a:rPr>
              <a:t>SQL</a:t>
            </a:r>
            <a:endParaRPr lang="en-US" sz="1400" b="1" dirty="0">
              <a:solidFill>
                <a:schemeClr val="accent1"/>
              </a:solidFill>
            </a:endParaRPr>
          </a:p>
        </p:txBody>
      </p:sp>
      <p:sp>
        <p:nvSpPr>
          <p:cNvPr id="173" name="TextBox 172"/>
          <p:cNvSpPr txBox="1"/>
          <p:nvPr/>
        </p:nvSpPr>
        <p:spPr>
          <a:xfrm>
            <a:off x="10505990" y="5657907"/>
            <a:ext cx="617147" cy="327538"/>
          </a:xfrm>
          <a:prstGeom prst="rect">
            <a:avLst/>
          </a:prstGeom>
          <a:noFill/>
        </p:spPr>
        <p:txBody>
          <a:bodyPr wrap="square" lIns="111012" tIns="55505" rIns="111012" bIns="55505" rtlCol="0">
            <a:spAutoFit/>
          </a:bodyPr>
          <a:lstStyle/>
          <a:p>
            <a:r>
              <a:rPr lang="en-US" sz="1400" b="1" dirty="0" err="1" smtClean="0">
                <a:solidFill>
                  <a:schemeClr val="accent1"/>
                </a:solidFill>
              </a:rPr>
              <a:t>Exch</a:t>
            </a:r>
            <a:endParaRPr lang="en-US" sz="1400" b="1" dirty="0">
              <a:solidFill>
                <a:schemeClr val="accent1"/>
              </a:solidFill>
            </a:endParaRPr>
          </a:p>
        </p:txBody>
      </p:sp>
      <p:sp>
        <p:nvSpPr>
          <p:cNvPr id="98" name="Title 2"/>
          <p:cNvSpPr txBox="1">
            <a:spLocks/>
          </p:cNvSpPr>
          <p:nvPr/>
        </p:nvSpPr>
        <p:spPr>
          <a:xfrm>
            <a:off x="261939" y="292082"/>
            <a:ext cx="11375536" cy="794064"/>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2" normalizeH="0" baseline="0" noProof="0" dirty="0" smtClean="0">
                <a:ln w="3175">
                  <a:noFill/>
                </a:ln>
                <a:gradFill>
                  <a:gsLst>
                    <a:gs pos="1250">
                      <a:srgbClr val="00188F"/>
                    </a:gs>
                    <a:gs pos="100000">
                      <a:srgbClr val="00188F"/>
                    </a:gs>
                  </a:gsLst>
                  <a:lin ang="5400000" scaled="0"/>
                </a:gradFill>
                <a:effectLst/>
                <a:uLnTx/>
                <a:uFillTx/>
                <a:latin typeface="Segoe UI Light"/>
                <a:ea typeface="+mn-ea"/>
                <a:cs typeface="Arial" charset="0"/>
              </a:rPr>
              <a:t>Windows Azure Hyper-V Recovery Manager</a:t>
            </a:r>
            <a:endParaRPr kumimoji="0" lang="en-US" sz="4400" b="0" i="0" u="none" strike="noStrike" kern="1200" cap="none" spc="-102" normalizeH="0" baseline="0" noProof="0" dirty="0">
              <a:ln w="3175">
                <a:noFill/>
              </a:ln>
              <a:gradFill>
                <a:gsLst>
                  <a:gs pos="1250">
                    <a:srgbClr val="00188F"/>
                  </a:gs>
                  <a:gs pos="100000">
                    <a:srgbClr val="00188F"/>
                  </a:gs>
                </a:gsLst>
                <a:lin ang="5400000" scaled="0"/>
              </a:gradFill>
              <a:effectLst/>
              <a:uLnTx/>
              <a:uFillTx/>
              <a:latin typeface="Segoe UI Light"/>
              <a:ea typeface="+mn-ea"/>
              <a:cs typeface="Arial" charset="0"/>
            </a:endParaRPr>
          </a:p>
        </p:txBody>
      </p:sp>
    </p:spTree>
    <p:extLst>
      <p:ext uri="{BB962C8B-B14F-4D97-AF65-F5344CB8AC3E}">
        <p14:creationId xmlns:p14="http://schemas.microsoft.com/office/powerpoint/2010/main" val="4010145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left)">
                                      <p:cBhvr>
                                        <p:cTn id="7" dur="500"/>
                                        <p:tgtEl>
                                          <p:spTgt spid="137"/>
                                        </p:tgtEl>
                                      </p:cBhvr>
                                    </p:animEffect>
                                  </p:childTnLst>
                                </p:cTn>
                              </p:par>
                              <p:par>
                                <p:cTn id="8" presetID="22" presetClass="entr" presetSubtype="8"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wipe(left)">
                                      <p:cBhvr>
                                        <p:cTn id="16" dur="500"/>
                                        <p:tgtEl>
                                          <p:spTgt spid="7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1" nodeType="clickEffect">
                                  <p:stCondLst>
                                    <p:cond delay="0"/>
                                  </p:stCondLst>
                                  <p:childTnLst>
                                    <p:set>
                                      <p:cBhvr>
                                        <p:cTn id="20" dur="1" fill="hold">
                                          <p:stCondLst>
                                            <p:cond delay="0"/>
                                          </p:stCondLst>
                                        </p:cTn>
                                        <p:tgtEl>
                                          <p:spTgt spid="140"/>
                                        </p:tgtEl>
                                        <p:attrNameLst>
                                          <p:attrName>style.visibility</p:attrName>
                                        </p:attrNameLst>
                                      </p:cBhvr>
                                      <p:to>
                                        <p:strVal val="visible"/>
                                      </p:to>
                                    </p:set>
                                    <p:animEffect transition="in" filter="wipe(left)">
                                      <p:cBhvr>
                                        <p:cTn id="21" dur="500"/>
                                        <p:tgtEl>
                                          <p:spTgt spid="140"/>
                                        </p:tgtEl>
                                      </p:cBhvr>
                                    </p:animEffect>
                                  </p:childTnLst>
                                </p:cTn>
                              </p:par>
                              <p:par>
                                <p:cTn id="22" presetID="1" presetClass="exit" presetSubtype="0" fill="hold" nodeType="withEffect">
                                  <p:stCondLst>
                                    <p:cond delay="0"/>
                                  </p:stCondLst>
                                  <p:childTnLst>
                                    <p:set>
                                      <p:cBhvr>
                                        <p:cTn id="23" dur="1" fill="hold">
                                          <p:stCondLst>
                                            <p:cond delay="0"/>
                                          </p:stCondLst>
                                        </p:cTn>
                                        <p:tgtEl>
                                          <p:spTgt spid="7"/>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76"/>
                                        </p:tgtEl>
                                        <p:attrNameLst>
                                          <p:attrName>style.visibility</p:attrName>
                                        </p:attrNameLst>
                                      </p:cBhvr>
                                      <p:to>
                                        <p:strVal val="hidden"/>
                                      </p:to>
                                    </p:set>
                                  </p:childTnLst>
                                </p:cTn>
                              </p:par>
                              <p:par>
                                <p:cTn id="26" presetID="22" presetClass="entr" presetSubtype="8" fill="hold" nodeType="withEffect">
                                  <p:stCondLst>
                                    <p:cond delay="0"/>
                                  </p:stCondLst>
                                  <p:childTnLst>
                                    <p:set>
                                      <p:cBhvr>
                                        <p:cTn id="27" dur="1" fill="hold">
                                          <p:stCondLst>
                                            <p:cond delay="0"/>
                                          </p:stCondLst>
                                        </p:cTn>
                                        <p:tgtEl>
                                          <p:spTgt spid="139"/>
                                        </p:tgtEl>
                                        <p:attrNameLst>
                                          <p:attrName>style.visibility</p:attrName>
                                        </p:attrNameLst>
                                      </p:cBhvr>
                                      <p:to>
                                        <p:strVal val="visible"/>
                                      </p:to>
                                    </p:set>
                                    <p:animEffect transition="in" filter="wipe(left)">
                                      <p:cBhvr>
                                        <p:cTn id="28" dur="500"/>
                                        <p:tgtEl>
                                          <p:spTgt spid="13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4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3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37"/>
                                        </p:tgtEl>
                                        <p:attrNameLst>
                                          <p:attrName>style.visibility</p:attrName>
                                        </p:attrNameLst>
                                      </p:cBhvr>
                                      <p:to>
                                        <p:strVal val="hidden"/>
                                      </p:to>
                                    </p:set>
                                  </p:childTnLst>
                                </p:cTn>
                              </p:par>
                              <p:par>
                                <p:cTn id="39" presetID="22" presetClass="entr" presetSubtype="1" fill="hold" grpId="1" nodeType="withEffect">
                                  <p:stCondLst>
                                    <p:cond delay="0"/>
                                  </p:stCondLst>
                                  <p:childTnLst>
                                    <p:set>
                                      <p:cBhvr>
                                        <p:cTn id="40" dur="1" fill="hold">
                                          <p:stCondLst>
                                            <p:cond delay="0"/>
                                          </p:stCondLst>
                                        </p:cTn>
                                        <p:tgtEl>
                                          <p:spTgt spid="107"/>
                                        </p:tgtEl>
                                        <p:attrNameLst>
                                          <p:attrName>style.visibility</p:attrName>
                                        </p:attrNameLst>
                                      </p:cBhvr>
                                      <p:to>
                                        <p:strVal val="visible"/>
                                      </p:to>
                                    </p:set>
                                    <p:animEffect transition="in" filter="wipe(up)">
                                      <p:cBhvr>
                                        <p:cTn id="41" dur="500"/>
                                        <p:tgtEl>
                                          <p:spTgt spid="107"/>
                                        </p:tgtEl>
                                      </p:cBhvr>
                                    </p:animEffect>
                                  </p:childTnLst>
                                </p:cTn>
                              </p:par>
                              <p:par>
                                <p:cTn id="42" presetID="22" presetClass="entr" presetSubtype="1" fill="hold" nodeType="with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wipe(up)">
                                      <p:cBhvr>
                                        <p:cTn id="44" dur="500"/>
                                        <p:tgtEl>
                                          <p:spTgt spid="10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23"/>
                                        </p:tgtEl>
                                        <p:attrNameLst>
                                          <p:attrName>style.visibility</p:attrName>
                                        </p:attrNameLst>
                                      </p:cBhvr>
                                      <p:to>
                                        <p:strVal val="visible"/>
                                      </p:to>
                                    </p:set>
                                    <p:animEffect transition="in" filter="fade">
                                      <p:cBhvr>
                                        <p:cTn id="49" dur="500"/>
                                        <p:tgtEl>
                                          <p:spTgt spid="1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5"/>
                                        </p:tgtEl>
                                        <p:attrNameLst>
                                          <p:attrName>style.visibility</p:attrName>
                                        </p:attrNameLst>
                                      </p:cBhvr>
                                      <p:to>
                                        <p:strVal val="visible"/>
                                      </p:to>
                                    </p:set>
                                    <p:animEffect transition="in" filter="fade">
                                      <p:cBhvr>
                                        <p:cTn id="52" dur="500"/>
                                        <p:tgtEl>
                                          <p:spTgt spid="125"/>
                                        </p:tgtEl>
                                      </p:cBhvr>
                                    </p:animEffect>
                                  </p:childTnLst>
                                </p:cTn>
                              </p:par>
                              <p:par>
                                <p:cTn id="53" presetID="42" presetClass="path" presetSubtype="0" accel="50000" decel="50000" fill="hold" grpId="1" nodeType="withEffect">
                                  <p:stCondLst>
                                    <p:cond delay="0"/>
                                  </p:stCondLst>
                                  <p:childTnLst>
                                    <p:animMotion origin="layout" path="M -2.22875E-6 -3.65411E-6 L 0.16097 0.26896 " pathEditMode="relative" rAng="0" ptsTypes="AA">
                                      <p:cBhvr>
                                        <p:cTn id="54" dur="2000" fill="hold"/>
                                        <p:tgtEl>
                                          <p:spTgt spid="125"/>
                                        </p:tgtEl>
                                        <p:attrNameLst>
                                          <p:attrName>ppt_x</p:attrName>
                                          <p:attrName>ppt_y</p:attrName>
                                        </p:attrNameLst>
                                      </p:cBhvr>
                                      <p:rCtr x="8042" y="13436"/>
                                    </p:animMotion>
                                  </p:childTnLst>
                                </p:cTn>
                              </p:par>
                              <p:par>
                                <p:cTn id="55" presetID="42" presetClass="path" presetSubtype="0" accel="50000" decel="50000" fill="hold" nodeType="withEffect">
                                  <p:stCondLst>
                                    <p:cond delay="0"/>
                                  </p:stCondLst>
                                  <p:childTnLst>
                                    <p:animMotion origin="layout" path="M 1.34031E-6 -3.20018E-6 L 0.17105 0.2828 " pathEditMode="relative" rAng="0" ptsTypes="AA">
                                      <p:cBhvr>
                                        <p:cTn id="56" dur="2000" fill="hold"/>
                                        <p:tgtEl>
                                          <p:spTgt spid="123"/>
                                        </p:tgtEl>
                                        <p:attrNameLst>
                                          <p:attrName>ppt_x</p:attrName>
                                          <p:attrName>ppt_y</p:attrName>
                                        </p:attrNameLst>
                                      </p:cBhvr>
                                      <p:rCtr x="8552" y="14140"/>
                                    </p:animMotion>
                                  </p:childTnLst>
                                </p:cTn>
                              </p:par>
                            </p:childTnLst>
                          </p:cTn>
                        </p:par>
                        <p:par>
                          <p:cTn id="57" fill="hold">
                            <p:stCondLst>
                              <p:cond delay="2000"/>
                            </p:stCondLst>
                            <p:childTnLst>
                              <p:par>
                                <p:cTn id="58" presetID="22" presetClass="entr" presetSubtype="8"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left)">
                                      <p:cBhvr>
                                        <p:cTn id="60" dur="500"/>
                                        <p:tgtEl>
                                          <p:spTgt spid="97"/>
                                        </p:tgtEl>
                                      </p:cBhvr>
                                    </p:animEffect>
                                  </p:childTnLst>
                                </p:cTn>
                              </p:par>
                              <p:par>
                                <p:cTn id="61" presetID="22" presetClass="entr" presetSubtype="8" fill="hold" nodeType="with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wipe(left)">
                                      <p:cBhvr>
                                        <p:cTn id="63" dur="500"/>
                                        <p:tgtEl>
                                          <p:spTgt spid="108"/>
                                        </p:tgtEl>
                                      </p:cBhvr>
                                    </p:animEffect>
                                  </p:childTnLst>
                                </p:cTn>
                              </p:par>
                              <p:par>
                                <p:cTn id="64" presetID="22" presetClass="entr" presetSubtype="8" fill="hold" grpId="1" nodeType="withEffect">
                                  <p:stCondLst>
                                    <p:cond delay="0"/>
                                  </p:stCondLst>
                                  <p:childTnLst>
                                    <p:set>
                                      <p:cBhvr>
                                        <p:cTn id="65" dur="1" fill="hold">
                                          <p:stCondLst>
                                            <p:cond delay="0"/>
                                          </p:stCondLst>
                                        </p:cTn>
                                        <p:tgtEl>
                                          <p:spTgt spid="120"/>
                                        </p:tgtEl>
                                        <p:attrNameLst>
                                          <p:attrName>style.visibility</p:attrName>
                                        </p:attrNameLst>
                                      </p:cBhvr>
                                      <p:to>
                                        <p:strVal val="visible"/>
                                      </p:to>
                                    </p:set>
                                    <p:animEffect transition="in" filter="wipe(left)">
                                      <p:cBhvr>
                                        <p:cTn id="66" dur="500"/>
                                        <p:tgtEl>
                                          <p:spTgt spid="120"/>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xit" presetSubtype="0" fill="hold" nodeType="clickEffect">
                                  <p:stCondLst>
                                    <p:cond delay="0"/>
                                  </p:stCondLst>
                                  <p:childTnLst>
                                    <p:animEffect transition="out" filter="dissolve">
                                      <p:cBhvr>
                                        <p:cTn id="70" dur="1000"/>
                                        <p:tgtEl>
                                          <p:spTgt spid="108"/>
                                        </p:tgtEl>
                                      </p:cBhvr>
                                    </p:animEffect>
                                    <p:set>
                                      <p:cBhvr>
                                        <p:cTn id="71" dur="1" fill="hold">
                                          <p:stCondLst>
                                            <p:cond delay="999"/>
                                          </p:stCondLst>
                                        </p:cTn>
                                        <p:tgtEl>
                                          <p:spTgt spid="108"/>
                                        </p:tgtEl>
                                        <p:attrNameLst>
                                          <p:attrName>style.visibility</p:attrName>
                                        </p:attrNameLst>
                                      </p:cBhvr>
                                      <p:to>
                                        <p:strVal val="hidden"/>
                                      </p:to>
                                    </p:set>
                                  </p:childTnLst>
                                </p:cTn>
                              </p:par>
                              <p:par>
                                <p:cTn id="72" presetID="9" presetClass="exit" presetSubtype="0" fill="hold" grpId="0" nodeType="withEffect">
                                  <p:stCondLst>
                                    <p:cond delay="0"/>
                                  </p:stCondLst>
                                  <p:childTnLst>
                                    <p:animEffect transition="out" filter="dissolve">
                                      <p:cBhvr>
                                        <p:cTn id="73" dur="500"/>
                                        <p:tgtEl>
                                          <p:spTgt spid="107"/>
                                        </p:tgtEl>
                                      </p:cBhvr>
                                    </p:animEffect>
                                    <p:set>
                                      <p:cBhvr>
                                        <p:cTn id="74" dur="1" fill="hold">
                                          <p:stCondLst>
                                            <p:cond delay="499"/>
                                          </p:stCondLst>
                                        </p:cTn>
                                        <p:tgtEl>
                                          <p:spTgt spid="107"/>
                                        </p:tgtEl>
                                        <p:attrNameLst>
                                          <p:attrName>style.visibility</p:attrName>
                                        </p:attrNameLst>
                                      </p:cBhvr>
                                      <p:to>
                                        <p:strVal val="hidden"/>
                                      </p:to>
                                    </p:set>
                                  </p:childTnLst>
                                </p:cTn>
                              </p:par>
                              <p:par>
                                <p:cTn id="75" presetID="9" presetClass="exit" presetSubtype="0" fill="hold" nodeType="withEffect">
                                  <p:stCondLst>
                                    <p:cond delay="0"/>
                                  </p:stCondLst>
                                  <p:childTnLst>
                                    <p:animEffect transition="out" filter="dissolve">
                                      <p:cBhvr>
                                        <p:cTn id="76" dur="500"/>
                                        <p:tgtEl>
                                          <p:spTgt spid="103"/>
                                        </p:tgtEl>
                                      </p:cBhvr>
                                    </p:animEffect>
                                    <p:set>
                                      <p:cBhvr>
                                        <p:cTn id="77" dur="1" fill="hold">
                                          <p:stCondLst>
                                            <p:cond delay="499"/>
                                          </p:stCondLst>
                                        </p:cTn>
                                        <p:tgtEl>
                                          <p:spTgt spid="103"/>
                                        </p:tgtEl>
                                        <p:attrNameLst>
                                          <p:attrName>style.visibility</p:attrName>
                                        </p:attrNameLst>
                                      </p:cBhvr>
                                      <p:to>
                                        <p:strVal val="hidden"/>
                                      </p:to>
                                    </p:set>
                                  </p:childTnLst>
                                </p:cTn>
                              </p:par>
                              <p:par>
                                <p:cTn id="78" presetID="9" presetClass="exit" presetSubtype="0" fill="hold" nodeType="withEffect">
                                  <p:stCondLst>
                                    <p:cond delay="0"/>
                                  </p:stCondLst>
                                  <p:childTnLst>
                                    <p:animEffect transition="out" filter="dissolve">
                                      <p:cBhvr>
                                        <p:cTn id="79" dur="1000"/>
                                        <p:tgtEl>
                                          <p:spTgt spid="28"/>
                                        </p:tgtEl>
                                      </p:cBhvr>
                                    </p:animEffect>
                                    <p:set>
                                      <p:cBhvr>
                                        <p:cTn id="80" dur="1" fill="hold">
                                          <p:stCondLst>
                                            <p:cond delay="999"/>
                                          </p:stCondLst>
                                        </p:cTn>
                                        <p:tgtEl>
                                          <p:spTgt spid="28"/>
                                        </p:tgtEl>
                                        <p:attrNameLst>
                                          <p:attrName>style.visibility</p:attrName>
                                        </p:attrNameLst>
                                      </p:cBhvr>
                                      <p:to>
                                        <p:strVal val="hidden"/>
                                      </p:to>
                                    </p:set>
                                  </p:childTnLst>
                                </p:cTn>
                              </p:par>
                              <p:par>
                                <p:cTn id="81" presetID="9" presetClass="exit" presetSubtype="0" fill="hold" nodeType="withEffect">
                                  <p:stCondLst>
                                    <p:cond delay="0"/>
                                  </p:stCondLst>
                                  <p:childTnLst>
                                    <p:animEffect transition="out" filter="dissolve">
                                      <p:cBhvr>
                                        <p:cTn id="82" dur="500"/>
                                        <p:tgtEl>
                                          <p:spTgt spid="97"/>
                                        </p:tgtEl>
                                      </p:cBhvr>
                                    </p:animEffect>
                                    <p:set>
                                      <p:cBhvr>
                                        <p:cTn id="83" dur="1" fill="hold">
                                          <p:stCondLst>
                                            <p:cond delay="499"/>
                                          </p:stCondLst>
                                        </p:cTn>
                                        <p:tgtEl>
                                          <p:spTgt spid="97"/>
                                        </p:tgtEl>
                                        <p:attrNameLst>
                                          <p:attrName>style.visibility</p:attrName>
                                        </p:attrNameLst>
                                      </p:cBhvr>
                                      <p:to>
                                        <p:strVal val="hidden"/>
                                      </p:to>
                                    </p:set>
                                  </p:childTnLst>
                                </p:cTn>
                              </p:par>
                              <p:par>
                                <p:cTn id="84" presetID="9" presetClass="exit" presetSubtype="0" fill="hold" grpId="0" nodeType="withEffect">
                                  <p:stCondLst>
                                    <p:cond delay="0"/>
                                  </p:stCondLst>
                                  <p:childTnLst>
                                    <p:animEffect transition="out" filter="dissolve">
                                      <p:cBhvr>
                                        <p:cTn id="85" dur="500"/>
                                        <p:tgtEl>
                                          <p:spTgt spid="120"/>
                                        </p:tgtEl>
                                      </p:cBhvr>
                                    </p:animEffect>
                                    <p:set>
                                      <p:cBhvr>
                                        <p:cTn id="86" dur="1" fill="hold">
                                          <p:stCondLst>
                                            <p:cond delay="499"/>
                                          </p:stCondLst>
                                        </p:cTn>
                                        <p:tgtEl>
                                          <p:spTgt spid="120"/>
                                        </p:tgtEl>
                                        <p:attrNameLst>
                                          <p:attrName>style.visibility</p:attrName>
                                        </p:attrNameLst>
                                      </p:cBhvr>
                                      <p:to>
                                        <p:strVal val="hidden"/>
                                      </p:to>
                                    </p:set>
                                  </p:childTnLst>
                                </p:cTn>
                              </p:par>
                            </p:childTnLst>
                          </p:cTn>
                        </p:par>
                        <p:par>
                          <p:cTn id="87" fill="hold">
                            <p:stCondLst>
                              <p:cond delay="1000"/>
                            </p:stCondLst>
                            <p:childTnLst>
                              <p:par>
                                <p:cTn id="88" presetID="22" presetClass="entr" presetSubtype="8" fill="hold" nodeType="afterEffect">
                                  <p:stCondLst>
                                    <p:cond delay="0"/>
                                  </p:stCondLst>
                                  <p:childTnLst>
                                    <p:set>
                                      <p:cBhvr>
                                        <p:cTn id="89" dur="1" fill="hold">
                                          <p:stCondLst>
                                            <p:cond delay="0"/>
                                          </p:stCondLst>
                                        </p:cTn>
                                        <p:tgtEl>
                                          <p:spTgt spid="129"/>
                                        </p:tgtEl>
                                        <p:attrNameLst>
                                          <p:attrName>style.visibility</p:attrName>
                                        </p:attrNameLst>
                                      </p:cBhvr>
                                      <p:to>
                                        <p:strVal val="visible"/>
                                      </p:to>
                                    </p:set>
                                    <p:animEffect transition="in" filter="wipe(left)">
                                      <p:cBhvr>
                                        <p:cTn id="90" dur="500"/>
                                        <p:tgtEl>
                                          <p:spTgt spid="129"/>
                                        </p:tgtEl>
                                      </p:cBhvr>
                                    </p:animEffect>
                                  </p:childTnLst>
                                </p:cTn>
                              </p:par>
                              <p:par>
                                <p:cTn id="91" presetID="1" presetClass="exit" presetSubtype="0" fill="hold" grpId="2" nodeType="withEffect">
                                  <p:stCondLst>
                                    <p:cond delay="0"/>
                                  </p:stCondLst>
                                  <p:childTnLst>
                                    <p:set>
                                      <p:cBhvr>
                                        <p:cTn id="92" dur="1" fill="hold">
                                          <p:stCondLst>
                                            <p:cond delay="0"/>
                                          </p:stCondLst>
                                        </p:cTn>
                                        <p:tgtEl>
                                          <p:spTgt spid="125"/>
                                        </p:tgtEl>
                                        <p:attrNameLst>
                                          <p:attrName>style.visibility</p:attrName>
                                        </p:attrNameLst>
                                      </p:cBhvr>
                                      <p:to>
                                        <p:strVal val="hidden"/>
                                      </p:to>
                                    </p:set>
                                  </p:childTnLst>
                                </p:cTn>
                              </p:par>
                              <p:par>
                                <p:cTn id="93" presetID="22" presetClass="entr" presetSubtype="8" fill="hold" grpId="0" nodeType="withEffect">
                                  <p:stCondLst>
                                    <p:cond delay="0"/>
                                  </p:stCondLst>
                                  <p:childTnLst>
                                    <p:set>
                                      <p:cBhvr>
                                        <p:cTn id="94" dur="1" fill="hold">
                                          <p:stCondLst>
                                            <p:cond delay="0"/>
                                          </p:stCondLst>
                                        </p:cTn>
                                        <p:tgtEl>
                                          <p:spTgt spid="133"/>
                                        </p:tgtEl>
                                        <p:attrNameLst>
                                          <p:attrName>style.visibility</p:attrName>
                                        </p:attrNameLst>
                                      </p:cBhvr>
                                      <p:to>
                                        <p:strVal val="visible"/>
                                      </p:to>
                                    </p:set>
                                    <p:animEffect transition="in" filter="wipe(left)">
                                      <p:cBhvr>
                                        <p:cTn id="95" dur="500"/>
                                        <p:tgtEl>
                                          <p:spTgt spid="133"/>
                                        </p:tgtEl>
                                      </p:cBhvr>
                                    </p:animEffect>
                                  </p:childTnLst>
                                </p:cTn>
                              </p:par>
                            </p:childTnLst>
                          </p:cTn>
                        </p:par>
                        <p:par>
                          <p:cTn id="96" fill="hold">
                            <p:stCondLst>
                              <p:cond delay="1500"/>
                            </p:stCondLst>
                            <p:childTnLst>
                              <p:par>
                                <p:cTn id="97" presetID="10" presetClass="entr" presetSubtype="0" fill="hold" grpId="0"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fade">
                                      <p:cBhvr>
                                        <p:cTn id="99" dur="500"/>
                                        <p:tgtEl>
                                          <p:spTgt spid="171"/>
                                        </p:tgtEl>
                                      </p:cBhvr>
                                    </p:animEffect>
                                  </p:childTnLst>
                                </p:cTn>
                              </p:par>
                            </p:childTnLst>
                          </p:cTn>
                        </p:par>
                        <p:par>
                          <p:cTn id="100" fill="hold">
                            <p:stCondLst>
                              <p:cond delay="2000"/>
                            </p:stCondLst>
                            <p:childTnLst>
                              <p:par>
                                <p:cTn id="101" presetID="19" presetClass="emph" presetSubtype="0" fill="hold" grpId="0" nodeType="afterEffect">
                                  <p:stCondLst>
                                    <p:cond delay="0"/>
                                  </p:stCondLst>
                                  <p:childTnLst>
                                    <p:animClr clrSpc="rgb" dir="cw">
                                      <p:cBhvr override="childStyle">
                                        <p:cTn id="102" dur="500" fill="hold"/>
                                        <p:tgtEl>
                                          <p:spTgt spid="69"/>
                                        </p:tgtEl>
                                        <p:attrNameLst>
                                          <p:attrName>style.color</p:attrName>
                                        </p:attrNameLst>
                                      </p:cBhvr>
                                      <p:to>
                                        <a:schemeClr val="bg1"/>
                                      </p:to>
                                    </p:animClr>
                                    <p:animClr clrSpc="rgb" dir="cw">
                                      <p:cBhvr>
                                        <p:cTn id="103" dur="500" fill="hold"/>
                                        <p:tgtEl>
                                          <p:spTgt spid="69"/>
                                        </p:tgtEl>
                                        <p:attrNameLst>
                                          <p:attrName>fillcolor</p:attrName>
                                        </p:attrNameLst>
                                      </p:cBhvr>
                                      <p:to>
                                        <a:schemeClr val="bg1"/>
                                      </p:to>
                                    </p:animClr>
                                    <p:set>
                                      <p:cBhvr>
                                        <p:cTn id="104" dur="500" fill="hold"/>
                                        <p:tgtEl>
                                          <p:spTgt spid="69"/>
                                        </p:tgtEl>
                                        <p:attrNameLst>
                                          <p:attrName>fill.type</p:attrName>
                                        </p:attrNameLst>
                                      </p:cBhvr>
                                      <p:to>
                                        <p:strVal val="solid"/>
                                      </p:to>
                                    </p:set>
                                    <p:set>
                                      <p:cBhvr>
                                        <p:cTn id="105" dur="500" fill="hold"/>
                                        <p:tgtEl>
                                          <p:spTgt spid="69"/>
                                        </p:tgtEl>
                                        <p:attrNameLst>
                                          <p:attrName>fill.on</p:attrName>
                                        </p:attrNameLst>
                                      </p:cBhvr>
                                      <p:to>
                                        <p:strVal val="true"/>
                                      </p:to>
                                    </p:set>
                                  </p:childTnLst>
                                </p:cTn>
                              </p:par>
                            </p:childTnLst>
                          </p:cTn>
                        </p:par>
                        <p:par>
                          <p:cTn id="106" fill="hold">
                            <p:stCondLst>
                              <p:cond delay="2500"/>
                            </p:stCondLst>
                            <p:childTnLst>
                              <p:par>
                                <p:cTn id="107" presetID="10" presetClass="entr" presetSubtype="0" fill="hold" grpId="0" nodeType="afterEffect">
                                  <p:stCondLst>
                                    <p:cond delay="0"/>
                                  </p:stCondLst>
                                  <p:childTnLst>
                                    <p:set>
                                      <p:cBhvr>
                                        <p:cTn id="108" dur="1" fill="hold">
                                          <p:stCondLst>
                                            <p:cond delay="0"/>
                                          </p:stCondLst>
                                        </p:cTn>
                                        <p:tgtEl>
                                          <p:spTgt spid="172"/>
                                        </p:tgtEl>
                                        <p:attrNameLst>
                                          <p:attrName>style.visibility</p:attrName>
                                        </p:attrNameLst>
                                      </p:cBhvr>
                                      <p:to>
                                        <p:strVal val="visible"/>
                                      </p:to>
                                    </p:set>
                                    <p:animEffect transition="in" filter="fade">
                                      <p:cBhvr>
                                        <p:cTn id="109" dur="500"/>
                                        <p:tgtEl>
                                          <p:spTgt spid="172"/>
                                        </p:tgtEl>
                                      </p:cBhvr>
                                    </p:animEffect>
                                  </p:childTnLst>
                                </p:cTn>
                              </p:par>
                            </p:childTnLst>
                          </p:cTn>
                        </p:par>
                        <p:par>
                          <p:cTn id="110" fill="hold">
                            <p:stCondLst>
                              <p:cond delay="3000"/>
                            </p:stCondLst>
                            <p:childTnLst>
                              <p:par>
                                <p:cTn id="111" presetID="19" presetClass="emph" presetSubtype="0" fill="hold" grpId="0" nodeType="afterEffect">
                                  <p:stCondLst>
                                    <p:cond delay="0"/>
                                  </p:stCondLst>
                                  <p:childTnLst>
                                    <p:animClr clrSpc="rgb" dir="cw">
                                      <p:cBhvr override="childStyle">
                                        <p:cTn id="112" dur="500" fill="hold"/>
                                        <p:tgtEl>
                                          <p:spTgt spid="68"/>
                                        </p:tgtEl>
                                        <p:attrNameLst>
                                          <p:attrName>style.color</p:attrName>
                                        </p:attrNameLst>
                                      </p:cBhvr>
                                      <p:to>
                                        <a:schemeClr val="bg1"/>
                                      </p:to>
                                    </p:animClr>
                                    <p:animClr clrSpc="rgb" dir="cw">
                                      <p:cBhvr>
                                        <p:cTn id="113" dur="500" fill="hold"/>
                                        <p:tgtEl>
                                          <p:spTgt spid="68"/>
                                        </p:tgtEl>
                                        <p:attrNameLst>
                                          <p:attrName>fillcolor</p:attrName>
                                        </p:attrNameLst>
                                      </p:cBhvr>
                                      <p:to>
                                        <a:schemeClr val="bg1"/>
                                      </p:to>
                                    </p:animClr>
                                    <p:set>
                                      <p:cBhvr>
                                        <p:cTn id="114" dur="500" fill="hold"/>
                                        <p:tgtEl>
                                          <p:spTgt spid="68"/>
                                        </p:tgtEl>
                                        <p:attrNameLst>
                                          <p:attrName>fill.type</p:attrName>
                                        </p:attrNameLst>
                                      </p:cBhvr>
                                      <p:to>
                                        <p:strVal val="solid"/>
                                      </p:to>
                                    </p:set>
                                    <p:set>
                                      <p:cBhvr>
                                        <p:cTn id="115" dur="500" fill="hold"/>
                                        <p:tgtEl>
                                          <p:spTgt spid="68"/>
                                        </p:tgtEl>
                                        <p:attrNameLst>
                                          <p:attrName>fill.on</p:attrName>
                                        </p:attrNameLst>
                                      </p:cBhvr>
                                      <p:to>
                                        <p:strVal val="true"/>
                                      </p:to>
                                    </p:set>
                                  </p:childTnLst>
                                </p:cTn>
                              </p:par>
                            </p:childTnLst>
                          </p:cTn>
                        </p:par>
                        <p:par>
                          <p:cTn id="116" fill="hold">
                            <p:stCondLst>
                              <p:cond delay="3500"/>
                            </p:stCondLst>
                            <p:childTnLst>
                              <p:par>
                                <p:cTn id="117" presetID="10" presetClass="entr" presetSubtype="0" fill="hold" grpId="0" nodeType="afterEffect">
                                  <p:stCondLst>
                                    <p:cond delay="0"/>
                                  </p:stCondLst>
                                  <p:childTnLst>
                                    <p:set>
                                      <p:cBhvr>
                                        <p:cTn id="118" dur="1" fill="hold">
                                          <p:stCondLst>
                                            <p:cond delay="0"/>
                                          </p:stCondLst>
                                        </p:cTn>
                                        <p:tgtEl>
                                          <p:spTgt spid="173"/>
                                        </p:tgtEl>
                                        <p:attrNameLst>
                                          <p:attrName>style.visibility</p:attrName>
                                        </p:attrNameLst>
                                      </p:cBhvr>
                                      <p:to>
                                        <p:strVal val="visible"/>
                                      </p:to>
                                    </p:set>
                                    <p:animEffect transition="in" filter="fade">
                                      <p:cBhvr>
                                        <p:cTn id="119" dur="500"/>
                                        <p:tgtEl>
                                          <p:spTgt spid="173"/>
                                        </p:tgtEl>
                                      </p:cBhvr>
                                    </p:animEffect>
                                  </p:childTnLst>
                                </p:cTn>
                              </p:par>
                            </p:childTnLst>
                          </p:cTn>
                        </p:par>
                        <p:par>
                          <p:cTn id="120" fill="hold">
                            <p:stCondLst>
                              <p:cond delay="4000"/>
                            </p:stCondLst>
                            <p:childTnLst>
                              <p:par>
                                <p:cTn id="121" presetID="19" presetClass="emph" presetSubtype="0" fill="hold" grpId="0" nodeType="afterEffect">
                                  <p:stCondLst>
                                    <p:cond delay="0"/>
                                  </p:stCondLst>
                                  <p:childTnLst>
                                    <p:animClr clrSpc="rgb" dir="cw">
                                      <p:cBhvr override="childStyle">
                                        <p:cTn id="122" dur="500" fill="hold"/>
                                        <p:tgtEl>
                                          <p:spTgt spid="72"/>
                                        </p:tgtEl>
                                        <p:attrNameLst>
                                          <p:attrName>style.color</p:attrName>
                                        </p:attrNameLst>
                                      </p:cBhvr>
                                      <p:to>
                                        <a:schemeClr val="bg1"/>
                                      </p:to>
                                    </p:animClr>
                                    <p:animClr clrSpc="rgb" dir="cw">
                                      <p:cBhvr>
                                        <p:cTn id="123" dur="500" fill="hold"/>
                                        <p:tgtEl>
                                          <p:spTgt spid="72"/>
                                        </p:tgtEl>
                                        <p:attrNameLst>
                                          <p:attrName>fillcolor</p:attrName>
                                        </p:attrNameLst>
                                      </p:cBhvr>
                                      <p:to>
                                        <a:schemeClr val="bg1"/>
                                      </p:to>
                                    </p:animClr>
                                    <p:set>
                                      <p:cBhvr>
                                        <p:cTn id="124" dur="500" fill="hold"/>
                                        <p:tgtEl>
                                          <p:spTgt spid="72"/>
                                        </p:tgtEl>
                                        <p:attrNameLst>
                                          <p:attrName>fill.type</p:attrName>
                                        </p:attrNameLst>
                                      </p:cBhvr>
                                      <p:to>
                                        <p:strVal val="solid"/>
                                      </p:to>
                                    </p:set>
                                    <p:set>
                                      <p:cBhvr>
                                        <p:cTn id="125" dur="500" fill="hold"/>
                                        <p:tgtEl>
                                          <p:spTgt spid="7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6" grpId="1"/>
      <p:bldP spid="68" grpId="0" animBg="1"/>
      <p:bldP spid="69" grpId="0" animBg="1"/>
      <p:bldP spid="72" grpId="0" animBg="1"/>
      <p:bldP spid="107" grpId="0"/>
      <p:bldP spid="107" grpId="1"/>
      <p:bldP spid="120" grpId="0"/>
      <p:bldP spid="120" grpId="1"/>
      <p:bldP spid="133" grpId="0"/>
      <p:bldP spid="125" grpId="0"/>
      <p:bldP spid="125" grpId="1"/>
      <p:bldP spid="125" grpId="2"/>
      <p:bldP spid="140" grpId="0"/>
      <p:bldP spid="140" grpId="1"/>
      <p:bldP spid="171" grpId="0"/>
      <p:bldP spid="172" grpId="0"/>
      <p:bldP spid="1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rot="10800000" flipV="1">
            <a:off x="6246132" y="1674725"/>
            <a:ext cx="5486400" cy="753921"/>
          </a:xfrm>
          <a:prstGeom prst="rect">
            <a:avLst/>
          </a:prstGeom>
          <a:solidFill>
            <a:schemeClr val="accent4"/>
          </a:solidFill>
          <a:ln w="9525">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600"/>
            <a:r>
              <a:rPr lang="en-US" sz="2400" dirty="0" smtClean="0">
                <a:gradFill>
                  <a:gsLst>
                    <a:gs pos="0">
                      <a:schemeClr val="bg1"/>
                    </a:gs>
                    <a:gs pos="100000">
                      <a:schemeClr val="bg1"/>
                    </a:gs>
                  </a:gsLst>
                  <a:lin ang="5400000" scaled="1"/>
                </a:gradFill>
              </a:rPr>
              <a:t>Scenario 2</a:t>
            </a:r>
            <a:endParaRPr lang="en-US" sz="2400" dirty="0">
              <a:gradFill>
                <a:gsLst>
                  <a:gs pos="0">
                    <a:schemeClr val="bg1"/>
                  </a:gs>
                  <a:gs pos="100000">
                    <a:schemeClr val="bg1"/>
                  </a:gs>
                </a:gsLst>
                <a:lin ang="5400000" scaled="1"/>
              </a:gradFill>
            </a:endParaRPr>
          </a:p>
        </p:txBody>
      </p:sp>
      <p:sp>
        <p:nvSpPr>
          <p:cNvPr id="9" name="Rectangle 8"/>
          <p:cNvSpPr/>
          <p:nvPr/>
        </p:nvSpPr>
        <p:spPr>
          <a:xfrm>
            <a:off x="6246132" y="2459326"/>
            <a:ext cx="5486400" cy="3502183"/>
          </a:xfrm>
          <a:prstGeom prst="rect">
            <a:avLst/>
          </a:prstGeom>
          <a:solidFill>
            <a:schemeClr val="bg2">
              <a:lumMod val="20000"/>
              <a:lumOff val="80000"/>
            </a:schemeClr>
          </a:solidFill>
        </p:spPr>
        <p:txBody>
          <a:bodyPr wrap="square" lIns="274320" tIns="274320" rIns="274320" bIns="91279">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defTabSz="912600" fontAlgn="base">
              <a:spcAft>
                <a:spcPts val="1800"/>
              </a:spcAft>
            </a:pPr>
            <a:r>
              <a:rPr lang="en-US" sz="1600" dirty="0" smtClean="0">
                <a:solidFill>
                  <a:srgbClr val="505050"/>
                </a:solidFill>
              </a:rPr>
              <a:t>Currently using </a:t>
            </a:r>
            <a:r>
              <a:rPr lang="en-GB" sz="1600" dirty="0">
                <a:solidFill>
                  <a:srgbClr val="505050"/>
                </a:solidFill>
              </a:rPr>
              <a:t>System </a:t>
            </a:r>
            <a:r>
              <a:rPr lang="en-GB" sz="1600" dirty="0" err="1">
                <a:solidFill>
                  <a:srgbClr val="505050"/>
                </a:solidFill>
              </a:rPr>
              <a:t>Center</a:t>
            </a:r>
            <a:r>
              <a:rPr lang="en-GB" sz="1600" dirty="0">
                <a:solidFill>
                  <a:srgbClr val="505050"/>
                </a:solidFill>
              </a:rPr>
              <a:t> D</a:t>
            </a:r>
            <a:r>
              <a:rPr lang="en-GB" sz="1600" dirty="0" smtClean="0">
                <a:solidFill>
                  <a:srgbClr val="505050"/>
                </a:solidFill>
              </a:rPr>
              <a:t>ata </a:t>
            </a:r>
            <a:br>
              <a:rPr lang="en-GB" sz="1600" dirty="0" smtClean="0">
                <a:solidFill>
                  <a:srgbClr val="505050"/>
                </a:solidFill>
              </a:rPr>
            </a:br>
            <a:r>
              <a:rPr lang="en-GB" sz="1600" dirty="0" smtClean="0">
                <a:solidFill>
                  <a:srgbClr val="505050"/>
                </a:solidFill>
              </a:rPr>
              <a:t>Protection </a:t>
            </a:r>
            <a:r>
              <a:rPr lang="en-GB" sz="1600" dirty="0">
                <a:solidFill>
                  <a:srgbClr val="505050"/>
                </a:solidFill>
              </a:rPr>
              <a:t>Manager</a:t>
            </a:r>
            <a:r>
              <a:rPr lang="en-US" sz="1600" dirty="0" smtClean="0">
                <a:solidFill>
                  <a:srgbClr val="505050"/>
                </a:solidFill>
              </a:rPr>
              <a:t>.</a:t>
            </a:r>
          </a:p>
          <a:p>
            <a:pPr defTabSz="914363"/>
            <a:endParaRPr lang="en-US" dirty="0">
              <a:solidFill>
                <a:srgbClr val="505050"/>
              </a:solidFill>
            </a:endParaRPr>
          </a:p>
        </p:txBody>
      </p:sp>
      <p:sp>
        <p:nvSpPr>
          <p:cNvPr id="10" name="Rectangle 9"/>
          <p:cNvSpPr/>
          <p:nvPr/>
        </p:nvSpPr>
        <p:spPr>
          <a:xfrm>
            <a:off x="721747" y="2459326"/>
            <a:ext cx="5486400" cy="3502183"/>
          </a:xfrm>
          <a:prstGeom prst="rect">
            <a:avLst/>
          </a:prstGeom>
          <a:solidFill>
            <a:schemeClr val="bg2">
              <a:lumMod val="20000"/>
              <a:lumOff val="80000"/>
            </a:schemeClr>
          </a:solidFill>
        </p:spPr>
        <p:txBody>
          <a:bodyPr wrap="square" lIns="274320" tIns="274320" rIns="274320" bIns="91279">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defTabSz="912600" fontAlgn="base">
              <a:spcAft>
                <a:spcPts val="1800"/>
              </a:spcAft>
            </a:pPr>
            <a:r>
              <a:rPr lang="en-US" sz="1600" dirty="0" smtClean="0">
                <a:solidFill>
                  <a:srgbClr val="505050"/>
                </a:solidFill>
              </a:rPr>
              <a:t>Only a few servers that need protection</a:t>
            </a:r>
            <a:r>
              <a:rPr lang="en-US" sz="1600" dirty="0">
                <a:solidFill>
                  <a:srgbClr val="505050"/>
                </a:solidFill>
              </a:rPr>
              <a:t>.</a:t>
            </a:r>
          </a:p>
          <a:p>
            <a:pPr marL="0" lvl="1" defTabSz="912600" fontAlgn="base">
              <a:spcAft>
                <a:spcPts val="1800"/>
              </a:spcAft>
            </a:pPr>
            <a:r>
              <a:rPr lang="en-US" sz="1600" dirty="0" smtClean="0">
                <a:solidFill>
                  <a:srgbClr val="505050"/>
                </a:solidFill>
              </a:rPr>
              <a:t>Currently no back up solution </a:t>
            </a:r>
            <a:r>
              <a:rPr lang="en-US" sz="1600" dirty="0">
                <a:solidFill>
                  <a:srgbClr val="505050"/>
                </a:solidFill>
              </a:rPr>
              <a:t>or replacing a competing </a:t>
            </a:r>
            <a:r>
              <a:rPr lang="en-US" sz="1600" dirty="0" smtClean="0">
                <a:solidFill>
                  <a:srgbClr val="505050"/>
                </a:solidFill>
              </a:rPr>
              <a:t>product.</a:t>
            </a:r>
          </a:p>
          <a:p>
            <a:pPr marL="0" lvl="1" defTabSz="912600" fontAlgn="base">
              <a:spcAft>
                <a:spcPts val="1800"/>
              </a:spcAft>
            </a:pPr>
            <a:r>
              <a:rPr lang="en-US" sz="1600" dirty="0" smtClean="0">
                <a:solidFill>
                  <a:srgbClr val="505050"/>
                </a:solidFill>
              </a:rPr>
              <a:t>Use the Windows Server backup tools.</a:t>
            </a:r>
          </a:p>
          <a:p>
            <a:pPr marL="0" lvl="1" defTabSz="912600" fontAlgn="base">
              <a:spcAft>
                <a:spcPts val="1800"/>
              </a:spcAft>
            </a:pPr>
            <a:endParaRPr lang="en-US" sz="1600" dirty="0">
              <a:solidFill>
                <a:srgbClr val="505050"/>
              </a:solidFill>
            </a:endParaRPr>
          </a:p>
          <a:p>
            <a:pPr marL="0" lvl="1" defTabSz="912600" fontAlgn="base">
              <a:spcAft>
                <a:spcPts val="1800"/>
              </a:spcAft>
            </a:pPr>
            <a:endParaRPr lang="en-US" sz="1600" dirty="0">
              <a:solidFill>
                <a:srgbClr val="505050"/>
              </a:solidFill>
            </a:endParaRPr>
          </a:p>
          <a:p>
            <a:pPr marL="0" lvl="1" defTabSz="912600" fontAlgn="base">
              <a:spcAft>
                <a:spcPts val="1800"/>
              </a:spcAft>
            </a:pPr>
            <a:endParaRPr lang="en-US" sz="1600" dirty="0">
              <a:solidFill>
                <a:srgbClr val="505050"/>
              </a:solidFill>
            </a:endParaRPr>
          </a:p>
          <a:p>
            <a:pPr marL="0" lvl="1" defTabSz="912600" fontAlgn="base">
              <a:spcAft>
                <a:spcPts val="1800"/>
              </a:spcAft>
            </a:pPr>
            <a:endParaRPr lang="en-US" sz="1600" dirty="0">
              <a:solidFill>
                <a:srgbClr val="505050"/>
              </a:solidFill>
            </a:endParaRPr>
          </a:p>
        </p:txBody>
      </p:sp>
      <p:sp>
        <p:nvSpPr>
          <p:cNvPr id="11" name="Rectangle 10"/>
          <p:cNvSpPr>
            <a:spLocks noChangeArrowheads="1"/>
          </p:cNvSpPr>
          <p:nvPr/>
        </p:nvSpPr>
        <p:spPr bwMode="auto">
          <a:xfrm rot="10800000" flipV="1">
            <a:off x="707720" y="1674725"/>
            <a:ext cx="5500426" cy="753921"/>
          </a:xfrm>
          <a:prstGeom prst="rect">
            <a:avLst/>
          </a:prstGeom>
          <a:solidFill>
            <a:schemeClr val="accent1"/>
          </a:solidFill>
          <a:ln w="9525">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600"/>
            <a:r>
              <a:rPr lang="en-US" sz="2400" dirty="0" smtClean="0">
                <a:gradFill>
                  <a:gsLst>
                    <a:gs pos="0">
                      <a:schemeClr val="bg1"/>
                    </a:gs>
                    <a:gs pos="100000">
                      <a:schemeClr val="bg1"/>
                    </a:gs>
                  </a:gsLst>
                  <a:lin ang="5400000" scaled="1"/>
                </a:gradFill>
              </a:rPr>
              <a:t>Scenario 1</a:t>
            </a:r>
            <a:endParaRPr lang="en-US" sz="2400" dirty="0">
              <a:gradFill>
                <a:gsLst>
                  <a:gs pos="0">
                    <a:schemeClr val="bg1"/>
                  </a:gs>
                  <a:gs pos="100000">
                    <a:schemeClr val="bg1"/>
                  </a:gs>
                </a:gsLst>
                <a:lin ang="5400000" scaled="1"/>
              </a:gradFill>
            </a:endParaRPr>
          </a:p>
        </p:txBody>
      </p:sp>
      <p:sp>
        <p:nvSpPr>
          <p:cNvPr id="16" name="TextBox 15"/>
          <p:cNvSpPr txBox="1"/>
          <p:nvPr/>
        </p:nvSpPr>
        <p:spPr>
          <a:xfrm>
            <a:off x="6544971" y="5413288"/>
            <a:ext cx="1490601" cy="461665"/>
          </a:xfrm>
          <a:prstGeom prst="rect">
            <a:avLst/>
          </a:prstGeom>
          <a:noFill/>
        </p:spPr>
        <p:txBody>
          <a:bodyPr wrap="none" lIns="182880" tIns="146304" rIns="182880" bIns="146304" rtlCol="0">
            <a:spAutoFit/>
          </a:bodyPr>
          <a:lstStyle/>
          <a:p>
            <a:pPr>
              <a:lnSpc>
                <a:spcPct val="90000"/>
              </a:lnSpc>
            </a:pPr>
            <a:r>
              <a:rPr lang="en-GB" sz="1200" dirty="0" smtClean="0">
                <a:gradFill>
                  <a:gsLst>
                    <a:gs pos="2917">
                      <a:schemeClr val="tx1"/>
                    </a:gs>
                    <a:gs pos="30000">
                      <a:schemeClr val="tx1"/>
                    </a:gs>
                  </a:gsLst>
                  <a:lin ang="5400000" scaled="0"/>
                </a:gradFill>
              </a:rPr>
              <a:t>Protected Server</a:t>
            </a:r>
          </a:p>
        </p:txBody>
      </p:sp>
      <p:sp>
        <p:nvSpPr>
          <p:cNvPr id="17" name="TextBox 16"/>
          <p:cNvSpPr txBox="1"/>
          <p:nvPr/>
        </p:nvSpPr>
        <p:spPr>
          <a:xfrm>
            <a:off x="8346072" y="5413287"/>
            <a:ext cx="1169679" cy="461665"/>
          </a:xfrm>
          <a:prstGeom prst="rect">
            <a:avLst/>
          </a:prstGeom>
          <a:noFill/>
        </p:spPr>
        <p:txBody>
          <a:bodyPr wrap="none" lIns="182880" tIns="146304" rIns="182880" bIns="146304" rtlCol="0">
            <a:spAutoFit/>
          </a:bodyPr>
          <a:lstStyle/>
          <a:p>
            <a:pPr>
              <a:lnSpc>
                <a:spcPct val="90000"/>
              </a:lnSpc>
            </a:pPr>
            <a:r>
              <a:rPr lang="en-GB" sz="1200" dirty="0" smtClean="0">
                <a:gradFill>
                  <a:gsLst>
                    <a:gs pos="2917">
                      <a:schemeClr val="tx1"/>
                    </a:gs>
                    <a:gs pos="30000">
                      <a:schemeClr val="tx1"/>
                    </a:gs>
                  </a:gsLst>
                  <a:lin ang="5400000" scaled="0"/>
                </a:gradFill>
              </a:rPr>
              <a:t>DPM Server</a:t>
            </a:r>
          </a:p>
        </p:txBody>
      </p:sp>
      <p:cxnSp>
        <p:nvCxnSpPr>
          <p:cNvPr id="22" name="Straight Arrow Connector 21"/>
          <p:cNvCxnSpPr/>
          <p:nvPr/>
        </p:nvCxnSpPr>
        <p:spPr>
          <a:xfrm>
            <a:off x="9156216" y="4916351"/>
            <a:ext cx="529846" cy="1"/>
          </a:xfrm>
          <a:prstGeom prst="straightConnector1">
            <a:avLst/>
          </a:prstGeom>
          <a:ln w="4445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295878" y="5458246"/>
            <a:ext cx="1463029" cy="461665"/>
          </a:xfrm>
          <a:prstGeom prst="rect">
            <a:avLst/>
          </a:prstGeom>
          <a:noFill/>
        </p:spPr>
        <p:txBody>
          <a:bodyPr wrap="none" lIns="182880" tIns="146304" rIns="182880" bIns="146304" rtlCol="0">
            <a:spAutoFit/>
          </a:bodyPr>
          <a:lstStyle/>
          <a:p>
            <a:pPr>
              <a:lnSpc>
                <a:spcPct val="90000"/>
              </a:lnSpc>
            </a:pPr>
            <a:r>
              <a:rPr lang="en-GB" sz="1200" dirty="0" smtClean="0">
                <a:gradFill>
                  <a:gsLst>
                    <a:gs pos="2917">
                      <a:schemeClr val="tx1"/>
                    </a:gs>
                    <a:gs pos="30000">
                      <a:schemeClr val="tx1"/>
                    </a:gs>
                  </a:gsLst>
                  <a:lin ang="5400000" scaled="0"/>
                </a:gradFill>
              </a:rPr>
              <a:t>Windows Server</a:t>
            </a:r>
          </a:p>
        </p:txBody>
      </p:sp>
      <p:cxnSp>
        <p:nvCxnSpPr>
          <p:cNvPr id="26" name="Straight Arrow Connector 25"/>
          <p:cNvCxnSpPr/>
          <p:nvPr/>
        </p:nvCxnSpPr>
        <p:spPr>
          <a:xfrm>
            <a:off x="2514749" y="4998219"/>
            <a:ext cx="980418" cy="0"/>
          </a:xfrm>
          <a:prstGeom prst="straightConnector1">
            <a:avLst/>
          </a:prstGeom>
          <a:ln w="4445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Freeform 128"/>
          <p:cNvSpPr>
            <a:spLocks noChangeAspect="1"/>
          </p:cNvSpPr>
          <p:nvPr/>
        </p:nvSpPr>
        <p:spPr bwMode="black">
          <a:xfrm>
            <a:off x="9738560" y="4509946"/>
            <a:ext cx="1650242" cy="90872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extLst/>
        </p:spPr>
        <p:txBody>
          <a:bodyPr vert="horz" wrap="square" lIns="89642" tIns="44821" rIns="89642" bIns="44821" numCol="1" anchor="b" anchorCtr="1" compatLnSpc="1">
            <a:prstTxWarp prst="textNoShape">
              <a:avLst/>
            </a:prstTxWarp>
          </a:bodyPr>
          <a:lstStyle/>
          <a:p>
            <a:pPr defTabSz="914133"/>
            <a:endParaRPr lang="en-US" sz="1765" dirty="0">
              <a:solidFill>
                <a:schemeClr val="bg1"/>
              </a:solidFill>
            </a:endParaRPr>
          </a:p>
        </p:txBody>
      </p:sp>
      <p:sp>
        <p:nvSpPr>
          <p:cNvPr id="38" name="Freeform 86"/>
          <p:cNvSpPr>
            <a:spLocks noEditPoints="1"/>
          </p:cNvSpPr>
          <p:nvPr/>
        </p:nvSpPr>
        <p:spPr bwMode="black">
          <a:xfrm>
            <a:off x="9912880" y="5075582"/>
            <a:ext cx="1328133" cy="189582"/>
          </a:xfrm>
          <a:custGeom>
            <a:avLst/>
            <a:gdLst>
              <a:gd name="T0" fmla="*/ 197 w 790"/>
              <a:gd name="T1" fmla="*/ 42 h 116"/>
              <a:gd name="T2" fmla="*/ 180 w 790"/>
              <a:gd name="T3" fmla="*/ 93 h 116"/>
              <a:gd name="T4" fmla="*/ 174 w 790"/>
              <a:gd name="T5" fmla="*/ 77 h 116"/>
              <a:gd name="T6" fmla="*/ 193 w 790"/>
              <a:gd name="T7" fmla="*/ 23 h 116"/>
              <a:gd name="T8" fmla="*/ 217 w 790"/>
              <a:gd name="T9" fmla="*/ 84 h 116"/>
              <a:gd name="T10" fmla="*/ 257 w 790"/>
              <a:gd name="T11" fmla="*/ 25 h 116"/>
              <a:gd name="T12" fmla="*/ 246 w 790"/>
              <a:gd name="T13" fmla="*/ 25 h 116"/>
              <a:gd name="T14" fmla="*/ 257 w 790"/>
              <a:gd name="T15" fmla="*/ 25 h 116"/>
              <a:gd name="T16" fmla="*/ 255 w 790"/>
              <a:gd name="T17" fmla="*/ 43 h 116"/>
              <a:gd name="T18" fmla="*/ 302 w 790"/>
              <a:gd name="T19" fmla="*/ 65 h 116"/>
              <a:gd name="T20" fmla="*/ 276 w 790"/>
              <a:gd name="T21" fmla="*/ 93 h 116"/>
              <a:gd name="T22" fmla="*/ 276 w 790"/>
              <a:gd name="T23" fmla="*/ 51 h 116"/>
              <a:gd name="T24" fmla="*/ 310 w 790"/>
              <a:gd name="T25" fmla="*/ 63 h 116"/>
              <a:gd name="T26" fmla="*/ 356 w 790"/>
              <a:gd name="T27" fmla="*/ 85 h 116"/>
              <a:gd name="T28" fmla="*/ 318 w 790"/>
              <a:gd name="T29" fmla="*/ 69 h 116"/>
              <a:gd name="T30" fmla="*/ 356 w 790"/>
              <a:gd name="T31" fmla="*/ 50 h 116"/>
              <a:gd name="T32" fmla="*/ 356 w 790"/>
              <a:gd name="T33" fmla="*/ 71 h 116"/>
              <a:gd name="T34" fmla="*/ 330 w 790"/>
              <a:gd name="T35" fmla="*/ 54 h 116"/>
              <a:gd name="T36" fmla="*/ 352 w 790"/>
              <a:gd name="T37" fmla="*/ 83 h 116"/>
              <a:gd name="T38" fmla="*/ 399 w 790"/>
              <a:gd name="T39" fmla="*/ 95 h 116"/>
              <a:gd name="T40" fmla="*/ 400 w 790"/>
              <a:gd name="T41" fmla="*/ 42 h 116"/>
              <a:gd name="T42" fmla="*/ 412 w 790"/>
              <a:gd name="T43" fmla="*/ 54 h 116"/>
              <a:gd name="T44" fmla="*/ 387 w 790"/>
              <a:gd name="T45" fmla="*/ 83 h 116"/>
              <a:gd name="T46" fmla="*/ 496 w 790"/>
              <a:gd name="T47" fmla="*/ 43 h 116"/>
              <a:gd name="T48" fmla="*/ 462 w 790"/>
              <a:gd name="T49" fmla="*/ 53 h 116"/>
              <a:gd name="T50" fmla="*/ 441 w 790"/>
              <a:gd name="T51" fmla="*/ 93 h 116"/>
              <a:gd name="T52" fmla="*/ 445 w 790"/>
              <a:gd name="T53" fmla="*/ 85 h 116"/>
              <a:gd name="T54" fmla="*/ 466 w 790"/>
              <a:gd name="T55" fmla="*/ 43 h 116"/>
              <a:gd name="T56" fmla="*/ 478 w 790"/>
              <a:gd name="T57" fmla="*/ 81 h 116"/>
              <a:gd name="T58" fmla="*/ 526 w 790"/>
              <a:gd name="T59" fmla="*/ 90 h 116"/>
              <a:gd name="T60" fmla="*/ 512 w 790"/>
              <a:gd name="T61" fmla="*/ 88 h 116"/>
              <a:gd name="T62" fmla="*/ 503 w 790"/>
              <a:gd name="T63" fmla="*/ 66 h 116"/>
              <a:gd name="T64" fmla="*/ 528 w 790"/>
              <a:gd name="T65" fmla="*/ 44 h 116"/>
              <a:gd name="T66" fmla="*/ 508 w 790"/>
              <a:gd name="T67" fmla="*/ 56 h 116"/>
              <a:gd name="T68" fmla="*/ 530 w 790"/>
              <a:gd name="T69" fmla="*/ 80 h 116"/>
              <a:gd name="T70" fmla="*/ 568 w 790"/>
              <a:gd name="T71" fmla="*/ 74 h 116"/>
              <a:gd name="T72" fmla="*/ 587 w 790"/>
              <a:gd name="T73" fmla="*/ 23 h 116"/>
              <a:gd name="T74" fmla="*/ 583 w 790"/>
              <a:gd name="T75" fmla="*/ 31 h 116"/>
              <a:gd name="T76" fmla="*/ 595 w 790"/>
              <a:gd name="T77" fmla="*/ 66 h 116"/>
              <a:gd name="T78" fmla="*/ 659 w 790"/>
              <a:gd name="T79" fmla="*/ 93 h 116"/>
              <a:gd name="T80" fmla="*/ 620 w 790"/>
              <a:gd name="T81" fmla="*/ 50 h 116"/>
              <a:gd name="T82" fmla="*/ 706 w 790"/>
              <a:gd name="T83" fmla="*/ 93 h 116"/>
              <a:gd name="T84" fmla="*/ 682 w 790"/>
              <a:gd name="T85" fmla="*/ 95 h 116"/>
              <a:gd name="T86" fmla="*/ 672 w 790"/>
              <a:gd name="T87" fmla="*/ 72 h 116"/>
              <a:gd name="T88" fmla="*/ 698 w 790"/>
              <a:gd name="T89" fmla="*/ 43 h 116"/>
              <a:gd name="T90" fmla="*/ 739 w 790"/>
              <a:gd name="T91" fmla="*/ 50 h 116"/>
              <a:gd name="T92" fmla="*/ 718 w 790"/>
              <a:gd name="T93" fmla="*/ 93 h 116"/>
              <a:gd name="T94" fmla="*/ 727 w 790"/>
              <a:gd name="T95" fmla="*/ 53 h 116"/>
              <a:gd name="T96" fmla="*/ 745 w 790"/>
              <a:gd name="T97" fmla="*/ 51 h 116"/>
              <a:gd name="T98" fmla="*/ 771 w 790"/>
              <a:gd name="T99" fmla="*/ 88 h 116"/>
              <a:gd name="T100" fmla="*/ 753 w 790"/>
              <a:gd name="T101" fmla="*/ 88 h 116"/>
              <a:gd name="T102" fmla="*/ 785 w 790"/>
              <a:gd name="T103" fmla="*/ 49 h 116"/>
              <a:gd name="T104" fmla="*/ 779 w 790"/>
              <a:gd name="T105" fmla="*/ 53 h 116"/>
              <a:gd name="T106" fmla="*/ 782 w 790"/>
              <a:gd name="T107" fmla="*/ 63 h 116"/>
              <a:gd name="T108" fmla="*/ 0 w 790"/>
              <a:gd name="T109" fmla="*/ 57 h 116"/>
              <a:gd name="T110" fmla="*/ 116 w 790"/>
              <a:gd name="T111" fmla="*/ 0 h 116"/>
              <a:gd name="T112" fmla="*/ 0 w 790"/>
              <a:gd name="T113" fmla="*/ 59 h 116"/>
              <a:gd name="T114" fmla="*/ 52 w 790"/>
              <a:gd name="T115" fmla="*/ 59 h 116"/>
              <a:gd name="T116" fmla="*/ 52 w 790"/>
              <a:gd name="T117"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0" h="116">
                <a:moveTo>
                  <a:pt x="242" y="23"/>
                </a:moveTo>
                <a:cubicBezTo>
                  <a:pt x="222" y="93"/>
                  <a:pt x="222" y="93"/>
                  <a:pt x="222" y="93"/>
                </a:cubicBezTo>
                <a:cubicBezTo>
                  <a:pt x="212" y="93"/>
                  <a:pt x="212" y="93"/>
                  <a:pt x="212" y="93"/>
                </a:cubicBezTo>
                <a:cubicBezTo>
                  <a:pt x="197" y="42"/>
                  <a:pt x="197" y="42"/>
                  <a:pt x="197" y="42"/>
                </a:cubicBezTo>
                <a:cubicBezTo>
                  <a:pt x="197" y="40"/>
                  <a:pt x="196" y="37"/>
                  <a:pt x="196" y="35"/>
                </a:cubicBezTo>
                <a:cubicBezTo>
                  <a:pt x="196" y="35"/>
                  <a:pt x="196" y="35"/>
                  <a:pt x="196" y="35"/>
                </a:cubicBezTo>
                <a:cubicBezTo>
                  <a:pt x="196" y="37"/>
                  <a:pt x="195" y="39"/>
                  <a:pt x="195" y="42"/>
                </a:cubicBezTo>
                <a:cubicBezTo>
                  <a:pt x="180" y="93"/>
                  <a:pt x="180" y="93"/>
                  <a:pt x="180" y="93"/>
                </a:cubicBezTo>
                <a:cubicBezTo>
                  <a:pt x="171" y="93"/>
                  <a:pt x="171" y="93"/>
                  <a:pt x="171" y="93"/>
                </a:cubicBezTo>
                <a:cubicBezTo>
                  <a:pt x="150" y="23"/>
                  <a:pt x="150" y="23"/>
                  <a:pt x="150" y="23"/>
                </a:cubicBezTo>
                <a:cubicBezTo>
                  <a:pt x="159" y="23"/>
                  <a:pt x="159" y="23"/>
                  <a:pt x="159" y="23"/>
                </a:cubicBezTo>
                <a:cubicBezTo>
                  <a:pt x="174" y="77"/>
                  <a:pt x="174" y="77"/>
                  <a:pt x="174" y="77"/>
                </a:cubicBezTo>
                <a:cubicBezTo>
                  <a:pt x="175" y="79"/>
                  <a:pt x="175" y="82"/>
                  <a:pt x="175" y="84"/>
                </a:cubicBezTo>
                <a:cubicBezTo>
                  <a:pt x="175" y="84"/>
                  <a:pt x="175" y="84"/>
                  <a:pt x="175" y="84"/>
                </a:cubicBezTo>
                <a:cubicBezTo>
                  <a:pt x="176" y="82"/>
                  <a:pt x="176" y="80"/>
                  <a:pt x="177" y="77"/>
                </a:cubicBezTo>
                <a:cubicBezTo>
                  <a:pt x="193" y="23"/>
                  <a:pt x="193" y="23"/>
                  <a:pt x="193" y="23"/>
                </a:cubicBezTo>
                <a:cubicBezTo>
                  <a:pt x="201" y="23"/>
                  <a:pt x="201" y="23"/>
                  <a:pt x="201" y="23"/>
                </a:cubicBezTo>
                <a:cubicBezTo>
                  <a:pt x="215" y="77"/>
                  <a:pt x="215" y="77"/>
                  <a:pt x="215" y="77"/>
                </a:cubicBezTo>
                <a:cubicBezTo>
                  <a:pt x="216" y="79"/>
                  <a:pt x="216" y="82"/>
                  <a:pt x="217" y="84"/>
                </a:cubicBezTo>
                <a:cubicBezTo>
                  <a:pt x="217" y="84"/>
                  <a:pt x="217" y="84"/>
                  <a:pt x="217" y="84"/>
                </a:cubicBezTo>
                <a:cubicBezTo>
                  <a:pt x="217" y="82"/>
                  <a:pt x="217" y="80"/>
                  <a:pt x="218" y="77"/>
                </a:cubicBezTo>
                <a:cubicBezTo>
                  <a:pt x="233" y="23"/>
                  <a:pt x="233" y="23"/>
                  <a:pt x="233" y="23"/>
                </a:cubicBezTo>
                <a:lnTo>
                  <a:pt x="242" y="23"/>
                </a:lnTo>
                <a:close/>
                <a:moveTo>
                  <a:pt x="257" y="25"/>
                </a:moveTo>
                <a:cubicBezTo>
                  <a:pt x="257" y="26"/>
                  <a:pt x="256" y="28"/>
                  <a:pt x="255" y="29"/>
                </a:cubicBezTo>
                <a:cubicBezTo>
                  <a:pt x="254" y="30"/>
                  <a:pt x="253" y="30"/>
                  <a:pt x="252" y="30"/>
                </a:cubicBezTo>
                <a:cubicBezTo>
                  <a:pt x="250" y="30"/>
                  <a:pt x="249" y="30"/>
                  <a:pt x="248" y="29"/>
                </a:cubicBezTo>
                <a:cubicBezTo>
                  <a:pt x="247" y="28"/>
                  <a:pt x="246" y="27"/>
                  <a:pt x="246" y="25"/>
                </a:cubicBezTo>
                <a:cubicBezTo>
                  <a:pt x="246" y="24"/>
                  <a:pt x="247" y="22"/>
                  <a:pt x="248" y="21"/>
                </a:cubicBezTo>
                <a:cubicBezTo>
                  <a:pt x="249" y="20"/>
                  <a:pt x="250" y="20"/>
                  <a:pt x="252" y="20"/>
                </a:cubicBezTo>
                <a:cubicBezTo>
                  <a:pt x="253" y="20"/>
                  <a:pt x="254" y="20"/>
                  <a:pt x="255" y="21"/>
                </a:cubicBezTo>
                <a:cubicBezTo>
                  <a:pt x="256" y="22"/>
                  <a:pt x="257" y="24"/>
                  <a:pt x="257" y="25"/>
                </a:cubicBezTo>
                <a:close/>
                <a:moveTo>
                  <a:pt x="255" y="93"/>
                </a:moveTo>
                <a:cubicBezTo>
                  <a:pt x="247" y="93"/>
                  <a:pt x="247" y="93"/>
                  <a:pt x="247" y="93"/>
                </a:cubicBezTo>
                <a:cubicBezTo>
                  <a:pt x="247" y="43"/>
                  <a:pt x="247" y="43"/>
                  <a:pt x="247" y="43"/>
                </a:cubicBezTo>
                <a:cubicBezTo>
                  <a:pt x="255" y="43"/>
                  <a:pt x="255" y="43"/>
                  <a:pt x="255" y="43"/>
                </a:cubicBezTo>
                <a:lnTo>
                  <a:pt x="255" y="93"/>
                </a:lnTo>
                <a:close/>
                <a:moveTo>
                  <a:pt x="310" y="93"/>
                </a:moveTo>
                <a:cubicBezTo>
                  <a:pt x="302" y="93"/>
                  <a:pt x="302" y="93"/>
                  <a:pt x="302" y="93"/>
                </a:cubicBezTo>
                <a:cubicBezTo>
                  <a:pt x="302" y="65"/>
                  <a:pt x="302" y="65"/>
                  <a:pt x="302" y="65"/>
                </a:cubicBezTo>
                <a:cubicBezTo>
                  <a:pt x="302" y="54"/>
                  <a:pt x="298" y="49"/>
                  <a:pt x="290" y="49"/>
                </a:cubicBezTo>
                <a:cubicBezTo>
                  <a:pt x="286" y="49"/>
                  <a:pt x="282" y="50"/>
                  <a:pt x="280" y="53"/>
                </a:cubicBezTo>
                <a:cubicBezTo>
                  <a:pt x="277" y="56"/>
                  <a:pt x="276" y="60"/>
                  <a:pt x="276" y="65"/>
                </a:cubicBezTo>
                <a:cubicBezTo>
                  <a:pt x="276" y="93"/>
                  <a:pt x="276" y="93"/>
                  <a:pt x="276" y="93"/>
                </a:cubicBezTo>
                <a:cubicBezTo>
                  <a:pt x="268" y="93"/>
                  <a:pt x="268" y="93"/>
                  <a:pt x="268" y="93"/>
                </a:cubicBezTo>
                <a:cubicBezTo>
                  <a:pt x="268" y="43"/>
                  <a:pt x="268" y="43"/>
                  <a:pt x="268" y="43"/>
                </a:cubicBezTo>
                <a:cubicBezTo>
                  <a:pt x="276" y="43"/>
                  <a:pt x="276" y="43"/>
                  <a:pt x="276" y="43"/>
                </a:cubicBezTo>
                <a:cubicBezTo>
                  <a:pt x="276" y="51"/>
                  <a:pt x="276" y="51"/>
                  <a:pt x="276" y="51"/>
                </a:cubicBezTo>
                <a:cubicBezTo>
                  <a:pt x="276" y="51"/>
                  <a:pt x="276" y="51"/>
                  <a:pt x="276" y="51"/>
                </a:cubicBezTo>
                <a:cubicBezTo>
                  <a:pt x="280" y="45"/>
                  <a:pt x="285" y="42"/>
                  <a:pt x="293" y="42"/>
                </a:cubicBezTo>
                <a:cubicBezTo>
                  <a:pt x="298" y="42"/>
                  <a:pt x="302" y="44"/>
                  <a:pt x="305" y="47"/>
                </a:cubicBezTo>
                <a:cubicBezTo>
                  <a:pt x="308" y="51"/>
                  <a:pt x="310" y="56"/>
                  <a:pt x="310" y="63"/>
                </a:cubicBezTo>
                <a:lnTo>
                  <a:pt x="310" y="93"/>
                </a:lnTo>
                <a:close/>
                <a:moveTo>
                  <a:pt x="364" y="93"/>
                </a:moveTo>
                <a:cubicBezTo>
                  <a:pt x="356" y="93"/>
                  <a:pt x="356" y="93"/>
                  <a:pt x="356" y="93"/>
                </a:cubicBezTo>
                <a:cubicBezTo>
                  <a:pt x="356" y="85"/>
                  <a:pt x="356" y="85"/>
                  <a:pt x="356" y="85"/>
                </a:cubicBezTo>
                <a:cubicBezTo>
                  <a:pt x="356" y="85"/>
                  <a:pt x="356" y="85"/>
                  <a:pt x="356" y="85"/>
                </a:cubicBezTo>
                <a:cubicBezTo>
                  <a:pt x="352" y="91"/>
                  <a:pt x="346" y="95"/>
                  <a:pt x="339" y="95"/>
                </a:cubicBezTo>
                <a:cubicBezTo>
                  <a:pt x="332" y="95"/>
                  <a:pt x="327" y="92"/>
                  <a:pt x="324" y="88"/>
                </a:cubicBezTo>
                <a:cubicBezTo>
                  <a:pt x="320" y="84"/>
                  <a:pt x="318" y="77"/>
                  <a:pt x="318" y="69"/>
                </a:cubicBezTo>
                <a:cubicBezTo>
                  <a:pt x="318" y="61"/>
                  <a:pt x="320" y="54"/>
                  <a:pt x="324" y="49"/>
                </a:cubicBezTo>
                <a:cubicBezTo>
                  <a:pt x="328" y="44"/>
                  <a:pt x="334" y="42"/>
                  <a:pt x="341" y="42"/>
                </a:cubicBezTo>
                <a:cubicBezTo>
                  <a:pt x="348" y="42"/>
                  <a:pt x="353" y="45"/>
                  <a:pt x="356" y="50"/>
                </a:cubicBezTo>
                <a:cubicBezTo>
                  <a:pt x="356" y="50"/>
                  <a:pt x="356" y="50"/>
                  <a:pt x="356" y="50"/>
                </a:cubicBezTo>
                <a:cubicBezTo>
                  <a:pt x="356" y="19"/>
                  <a:pt x="356" y="19"/>
                  <a:pt x="356" y="19"/>
                </a:cubicBezTo>
                <a:cubicBezTo>
                  <a:pt x="364" y="19"/>
                  <a:pt x="364" y="19"/>
                  <a:pt x="364" y="19"/>
                </a:cubicBezTo>
                <a:lnTo>
                  <a:pt x="364" y="93"/>
                </a:lnTo>
                <a:close/>
                <a:moveTo>
                  <a:pt x="356" y="71"/>
                </a:moveTo>
                <a:cubicBezTo>
                  <a:pt x="356" y="63"/>
                  <a:pt x="356" y="63"/>
                  <a:pt x="356" y="63"/>
                </a:cubicBezTo>
                <a:cubicBezTo>
                  <a:pt x="356" y="59"/>
                  <a:pt x="355" y="56"/>
                  <a:pt x="352" y="53"/>
                </a:cubicBezTo>
                <a:cubicBezTo>
                  <a:pt x="349" y="50"/>
                  <a:pt x="346" y="49"/>
                  <a:pt x="342" y="49"/>
                </a:cubicBezTo>
                <a:cubicBezTo>
                  <a:pt x="337" y="49"/>
                  <a:pt x="333" y="51"/>
                  <a:pt x="330" y="54"/>
                </a:cubicBezTo>
                <a:cubicBezTo>
                  <a:pt x="327" y="58"/>
                  <a:pt x="326" y="63"/>
                  <a:pt x="326" y="69"/>
                </a:cubicBezTo>
                <a:cubicBezTo>
                  <a:pt x="326" y="75"/>
                  <a:pt x="327" y="80"/>
                  <a:pt x="330" y="83"/>
                </a:cubicBezTo>
                <a:cubicBezTo>
                  <a:pt x="333" y="86"/>
                  <a:pt x="337" y="88"/>
                  <a:pt x="341" y="88"/>
                </a:cubicBezTo>
                <a:cubicBezTo>
                  <a:pt x="345" y="88"/>
                  <a:pt x="349" y="86"/>
                  <a:pt x="352" y="83"/>
                </a:cubicBezTo>
                <a:cubicBezTo>
                  <a:pt x="355" y="80"/>
                  <a:pt x="356" y="76"/>
                  <a:pt x="356" y="71"/>
                </a:cubicBezTo>
                <a:close/>
                <a:moveTo>
                  <a:pt x="424" y="68"/>
                </a:moveTo>
                <a:cubicBezTo>
                  <a:pt x="424" y="76"/>
                  <a:pt x="422" y="83"/>
                  <a:pt x="417" y="87"/>
                </a:cubicBezTo>
                <a:cubicBezTo>
                  <a:pt x="413" y="92"/>
                  <a:pt x="407" y="95"/>
                  <a:pt x="399" y="95"/>
                </a:cubicBezTo>
                <a:cubicBezTo>
                  <a:pt x="392" y="95"/>
                  <a:pt x="386" y="92"/>
                  <a:pt x="381" y="87"/>
                </a:cubicBezTo>
                <a:cubicBezTo>
                  <a:pt x="377" y="83"/>
                  <a:pt x="375" y="77"/>
                  <a:pt x="375" y="69"/>
                </a:cubicBezTo>
                <a:cubicBezTo>
                  <a:pt x="375" y="60"/>
                  <a:pt x="377" y="53"/>
                  <a:pt x="382" y="49"/>
                </a:cubicBezTo>
                <a:cubicBezTo>
                  <a:pt x="387" y="44"/>
                  <a:pt x="393" y="42"/>
                  <a:pt x="400" y="42"/>
                </a:cubicBezTo>
                <a:cubicBezTo>
                  <a:pt x="408" y="42"/>
                  <a:pt x="414" y="44"/>
                  <a:pt x="418" y="49"/>
                </a:cubicBezTo>
                <a:cubicBezTo>
                  <a:pt x="422" y="53"/>
                  <a:pt x="424" y="60"/>
                  <a:pt x="424" y="68"/>
                </a:cubicBezTo>
                <a:close/>
                <a:moveTo>
                  <a:pt x="416" y="68"/>
                </a:moveTo>
                <a:cubicBezTo>
                  <a:pt x="416" y="62"/>
                  <a:pt x="415" y="57"/>
                  <a:pt x="412" y="54"/>
                </a:cubicBezTo>
                <a:cubicBezTo>
                  <a:pt x="409" y="50"/>
                  <a:pt x="405" y="49"/>
                  <a:pt x="400" y="49"/>
                </a:cubicBezTo>
                <a:cubicBezTo>
                  <a:pt x="395" y="49"/>
                  <a:pt x="391" y="50"/>
                  <a:pt x="388" y="54"/>
                </a:cubicBezTo>
                <a:cubicBezTo>
                  <a:pt x="384" y="57"/>
                  <a:pt x="383" y="62"/>
                  <a:pt x="383" y="69"/>
                </a:cubicBezTo>
                <a:cubicBezTo>
                  <a:pt x="383" y="75"/>
                  <a:pt x="384" y="79"/>
                  <a:pt x="387" y="83"/>
                </a:cubicBezTo>
                <a:cubicBezTo>
                  <a:pt x="391" y="86"/>
                  <a:pt x="395" y="88"/>
                  <a:pt x="400" y="88"/>
                </a:cubicBezTo>
                <a:cubicBezTo>
                  <a:pt x="405" y="88"/>
                  <a:pt x="409" y="86"/>
                  <a:pt x="412" y="83"/>
                </a:cubicBezTo>
                <a:cubicBezTo>
                  <a:pt x="415" y="79"/>
                  <a:pt x="416" y="75"/>
                  <a:pt x="416" y="68"/>
                </a:cubicBezTo>
                <a:close/>
                <a:moveTo>
                  <a:pt x="496" y="43"/>
                </a:moveTo>
                <a:cubicBezTo>
                  <a:pt x="481" y="93"/>
                  <a:pt x="481" y="93"/>
                  <a:pt x="481" y="93"/>
                </a:cubicBezTo>
                <a:cubicBezTo>
                  <a:pt x="473" y="93"/>
                  <a:pt x="473" y="93"/>
                  <a:pt x="473" y="93"/>
                </a:cubicBezTo>
                <a:cubicBezTo>
                  <a:pt x="462" y="57"/>
                  <a:pt x="462" y="57"/>
                  <a:pt x="462" y="57"/>
                </a:cubicBezTo>
                <a:cubicBezTo>
                  <a:pt x="462" y="56"/>
                  <a:pt x="462" y="55"/>
                  <a:pt x="462" y="53"/>
                </a:cubicBezTo>
                <a:cubicBezTo>
                  <a:pt x="461" y="53"/>
                  <a:pt x="461" y="53"/>
                  <a:pt x="461" y="53"/>
                </a:cubicBezTo>
                <a:cubicBezTo>
                  <a:pt x="461" y="54"/>
                  <a:pt x="461" y="55"/>
                  <a:pt x="460" y="57"/>
                </a:cubicBezTo>
                <a:cubicBezTo>
                  <a:pt x="449" y="93"/>
                  <a:pt x="449" y="93"/>
                  <a:pt x="449" y="93"/>
                </a:cubicBezTo>
                <a:cubicBezTo>
                  <a:pt x="441" y="93"/>
                  <a:pt x="441" y="93"/>
                  <a:pt x="441" y="93"/>
                </a:cubicBezTo>
                <a:cubicBezTo>
                  <a:pt x="426" y="43"/>
                  <a:pt x="426" y="43"/>
                  <a:pt x="426" y="43"/>
                </a:cubicBezTo>
                <a:cubicBezTo>
                  <a:pt x="434" y="43"/>
                  <a:pt x="434" y="43"/>
                  <a:pt x="434" y="43"/>
                </a:cubicBezTo>
                <a:cubicBezTo>
                  <a:pt x="445" y="81"/>
                  <a:pt x="445" y="81"/>
                  <a:pt x="445" y="81"/>
                </a:cubicBezTo>
                <a:cubicBezTo>
                  <a:pt x="445" y="82"/>
                  <a:pt x="445" y="84"/>
                  <a:pt x="445" y="85"/>
                </a:cubicBezTo>
                <a:cubicBezTo>
                  <a:pt x="446" y="85"/>
                  <a:pt x="446" y="85"/>
                  <a:pt x="446" y="85"/>
                </a:cubicBezTo>
                <a:cubicBezTo>
                  <a:pt x="446" y="84"/>
                  <a:pt x="446" y="83"/>
                  <a:pt x="447" y="81"/>
                </a:cubicBezTo>
                <a:cubicBezTo>
                  <a:pt x="458" y="43"/>
                  <a:pt x="458" y="43"/>
                  <a:pt x="458" y="43"/>
                </a:cubicBezTo>
                <a:cubicBezTo>
                  <a:pt x="466" y="43"/>
                  <a:pt x="466" y="43"/>
                  <a:pt x="466" y="43"/>
                </a:cubicBezTo>
                <a:cubicBezTo>
                  <a:pt x="476" y="81"/>
                  <a:pt x="476" y="81"/>
                  <a:pt x="476" y="81"/>
                </a:cubicBezTo>
                <a:cubicBezTo>
                  <a:pt x="476" y="82"/>
                  <a:pt x="477" y="84"/>
                  <a:pt x="477" y="86"/>
                </a:cubicBezTo>
                <a:cubicBezTo>
                  <a:pt x="477" y="86"/>
                  <a:pt x="477" y="86"/>
                  <a:pt x="477" y="86"/>
                </a:cubicBezTo>
                <a:cubicBezTo>
                  <a:pt x="477" y="84"/>
                  <a:pt x="477" y="83"/>
                  <a:pt x="478" y="81"/>
                </a:cubicBezTo>
                <a:cubicBezTo>
                  <a:pt x="488" y="43"/>
                  <a:pt x="488" y="43"/>
                  <a:pt x="488" y="43"/>
                </a:cubicBezTo>
                <a:lnTo>
                  <a:pt x="496" y="43"/>
                </a:lnTo>
                <a:close/>
                <a:moveTo>
                  <a:pt x="530" y="80"/>
                </a:moveTo>
                <a:cubicBezTo>
                  <a:pt x="530" y="84"/>
                  <a:pt x="529" y="88"/>
                  <a:pt x="526" y="90"/>
                </a:cubicBezTo>
                <a:cubicBezTo>
                  <a:pt x="522" y="93"/>
                  <a:pt x="518" y="95"/>
                  <a:pt x="512" y="95"/>
                </a:cubicBezTo>
                <a:cubicBezTo>
                  <a:pt x="507" y="95"/>
                  <a:pt x="503" y="94"/>
                  <a:pt x="499" y="92"/>
                </a:cubicBezTo>
                <a:cubicBezTo>
                  <a:pt x="499" y="83"/>
                  <a:pt x="499" y="83"/>
                  <a:pt x="499" y="83"/>
                </a:cubicBezTo>
                <a:cubicBezTo>
                  <a:pt x="503" y="86"/>
                  <a:pt x="508" y="88"/>
                  <a:pt x="512" y="88"/>
                </a:cubicBezTo>
                <a:cubicBezTo>
                  <a:pt x="519" y="88"/>
                  <a:pt x="522" y="85"/>
                  <a:pt x="522" y="81"/>
                </a:cubicBezTo>
                <a:cubicBezTo>
                  <a:pt x="522" y="79"/>
                  <a:pt x="521" y="77"/>
                  <a:pt x="520" y="76"/>
                </a:cubicBezTo>
                <a:cubicBezTo>
                  <a:pt x="518" y="75"/>
                  <a:pt x="516" y="73"/>
                  <a:pt x="512" y="71"/>
                </a:cubicBezTo>
                <a:cubicBezTo>
                  <a:pt x="507" y="69"/>
                  <a:pt x="504" y="68"/>
                  <a:pt x="503" y="66"/>
                </a:cubicBezTo>
                <a:cubicBezTo>
                  <a:pt x="500" y="63"/>
                  <a:pt x="499" y="60"/>
                  <a:pt x="499" y="56"/>
                </a:cubicBezTo>
                <a:cubicBezTo>
                  <a:pt x="499" y="52"/>
                  <a:pt x="501" y="49"/>
                  <a:pt x="504" y="46"/>
                </a:cubicBezTo>
                <a:cubicBezTo>
                  <a:pt x="508" y="43"/>
                  <a:pt x="512" y="42"/>
                  <a:pt x="517" y="42"/>
                </a:cubicBezTo>
                <a:cubicBezTo>
                  <a:pt x="521" y="42"/>
                  <a:pt x="525" y="43"/>
                  <a:pt x="528" y="44"/>
                </a:cubicBezTo>
                <a:cubicBezTo>
                  <a:pt x="528" y="52"/>
                  <a:pt x="528" y="52"/>
                  <a:pt x="528" y="52"/>
                </a:cubicBezTo>
                <a:cubicBezTo>
                  <a:pt x="525" y="50"/>
                  <a:pt x="521" y="49"/>
                  <a:pt x="517" y="49"/>
                </a:cubicBezTo>
                <a:cubicBezTo>
                  <a:pt x="514" y="49"/>
                  <a:pt x="512" y="49"/>
                  <a:pt x="510" y="51"/>
                </a:cubicBezTo>
                <a:cubicBezTo>
                  <a:pt x="509" y="52"/>
                  <a:pt x="508" y="54"/>
                  <a:pt x="508" y="56"/>
                </a:cubicBezTo>
                <a:cubicBezTo>
                  <a:pt x="508" y="58"/>
                  <a:pt x="508" y="60"/>
                  <a:pt x="510" y="61"/>
                </a:cubicBezTo>
                <a:cubicBezTo>
                  <a:pt x="511" y="62"/>
                  <a:pt x="513" y="64"/>
                  <a:pt x="517" y="65"/>
                </a:cubicBezTo>
                <a:cubicBezTo>
                  <a:pt x="522" y="67"/>
                  <a:pt x="525" y="69"/>
                  <a:pt x="527" y="71"/>
                </a:cubicBezTo>
                <a:cubicBezTo>
                  <a:pt x="529" y="73"/>
                  <a:pt x="530" y="76"/>
                  <a:pt x="530" y="80"/>
                </a:cubicBezTo>
                <a:close/>
                <a:moveTo>
                  <a:pt x="615" y="93"/>
                </a:moveTo>
                <a:cubicBezTo>
                  <a:pt x="605" y="93"/>
                  <a:pt x="605" y="93"/>
                  <a:pt x="605" y="93"/>
                </a:cubicBezTo>
                <a:cubicBezTo>
                  <a:pt x="598" y="74"/>
                  <a:pt x="598" y="74"/>
                  <a:pt x="598" y="74"/>
                </a:cubicBezTo>
                <a:cubicBezTo>
                  <a:pt x="568" y="74"/>
                  <a:pt x="568" y="74"/>
                  <a:pt x="568" y="74"/>
                </a:cubicBezTo>
                <a:cubicBezTo>
                  <a:pt x="561" y="93"/>
                  <a:pt x="561" y="93"/>
                  <a:pt x="561" y="93"/>
                </a:cubicBezTo>
                <a:cubicBezTo>
                  <a:pt x="552" y="93"/>
                  <a:pt x="552" y="93"/>
                  <a:pt x="552" y="93"/>
                </a:cubicBezTo>
                <a:cubicBezTo>
                  <a:pt x="579" y="23"/>
                  <a:pt x="579" y="23"/>
                  <a:pt x="579" y="23"/>
                </a:cubicBezTo>
                <a:cubicBezTo>
                  <a:pt x="587" y="23"/>
                  <a:pt x="587" y="23"/>
                  <a:pt x="587" y="23"/>
                </a:cubicBezTo>
                <a:lnTo>
                  <a:pt x="615" y="93"/>
                </a:lnTo>
                <a:close/>
                <a:moveTo>
                  <a:pt x="595" y="66"/>
                </a:moveTo>
                <a:cubicBezTo>
                  <a:pt x="584" y="36"/>
                  <a:pt x="584" y="36"/>
                  <a:pt x="584" y="36"/>
                </a:cubicBezTo>
                <a:cubicBezTo>
                  <a:pt x="584" y="35"/>
                  <a:pt x="583" y="34"/>
                  <a:pt x="583" y="31"/>
                </a:cubicBezTo>
                <a:cubicBezTo>
                  <a:pt x="583" y="31"/>
                  <a:pt x="583" y="31"/>
                  <a:pt x="583" y="31"/>
                </a:cubicBezTo>
                <a:cubicBezTo>
                  <a:pt x="582" y="33"/>
                  <a:pt x="582" y="35"/>
                  <a:pt x="582" y="36"/>
                </a:cubicBezTo>
                <a:cubicBezTo>
                  <a:pt x="571" y="66"/>
                  <a:pt x="571" y="66"/>
                  <a:pt x="571" y="66"/>
                </a:cubicBezTo>
                <a:lnTo>
                  <a:pt x="595" y="66"/>
                </a:lnTo>
                <a:close/>
                <a:moveTo>
                  <a:pt x="659" y="45"/>
                </a:moveTo>
                <a:cubicBezTo>
                  <a:pt x="629" y="87"/>
                  <a:pt x="629" y="87"/>
                  <a:pt x="629" y="87"/>
                </a:cubicBezTo>
                <a:cubicBezTo>
                  <a:pt x="659" y="87"/>
                  <a:pt x="659" y="87"/>
                  <a:pt x="659" y="87"/>
                </a:cubicBezTo>
                <a:cubicBezTo>
                  <a:pt x="659" y="93"/>
                  <a:pt x="659" y="93"/>
                  <a:pt x="659" y="93"/>
                </a:cubicBezTo>
                <a:cubicBezTo>
                  <a:pt x="617" y="93"/>
                  <a:pt x="617" y="93"/>
                  <a:pt x="617" y="93"/>
                </a:cubicBezTo>
                <a:cubicBezTo>
                  <a:pt x="617" y="91"/>
                  <a:pt x="617" y="91"/>
                  <a:pt x="617" y="91"/>
                </a:cubicBezTo>
                <a:cubicBezTo>
                  <a:pt x="647" y="50"/>
                  <a:pt x="647" y="50"/>
                  <a:pt x="647" y="50"/>
                </a:cubicBezTo>
                <a:cubicBezTo>
                  <a:pt x="620" y="50"/>
                  <a:pt x="620" y="50"/>
                  <a:pt x="620" y="50"/>
                </a:cubicBezTo>
                <a:cubicBezTo>
                  <a:pt x="620" y="43"/>
                  <a:pt x="620" y="43"/>
                  <a:pt x="620" y="43"/>
                </a:cubicBezTo>
                <a:cubicBezTo>
                  <a:pt x="659" y="43"/>
                  <a:pt x="659" y="43"/>
                  <a:pt x="659" y="43"/>
                </a:cubicBezTo>
                <a:lnTo>
                  <a:pt x="659" y="45"/>
                </a:lnTo>
                <a:close/>
                <a:moveTo>
                  <a:pt x="706" y="93"/>
                </a:moveTo>
                <a:cubicBezTo>
                  <a:pt x="698" y="93"/>
                  <a:pt x="698" y="93"/>
                  <a:pt x="698" y="93"/>
                </a:cubicBezTo>
                <a:cubicBezTo>
                  <a:pt x="698" y="85"/>
                  <a:pt x="698" y="85"/>
                  <a:pt x="698" y="85"/>
                </a:cubicBezTo>
                <a:cubicBezTo>
                  <a:pt x="698" y="85"/>
                  <a:pt x="698" y="85"/>
                  <a:pt x="698" y="85"/>
                </a:cubicBezTo>
                <a:cubicBezTo>
                  <a:pt x="694" y="92"/>
                  <a:pt x="689" y="95"/>
                  <a:pt x="682" y="95"/>
                </a:cubicBezTo>
                <a:cubicBezTo>
                  <a:pt x="670" y="95"/>
                  <a:pt x="664" y="88"/>
                  <a:pt x="664" y="73"/>
                </a:cubicBezTo>
                <a:cubicBezTo>
                  <a:pt x="664" y="43"/>
                  <a:pt x="664" y="43"/>
                  <a:pt x="664" y="43"/>
                </a:cubicBezTo>
                <a:cubicBezTo>
                  <a:pt x="672" y="43"/>
                  <a:pt x="672" y="43"/>
                  <a:pt x="672" y="43"/>
                </a:cubicBezTo>
                <a:cubicBezTo>
                  <a:pt x="672" y="72"/>
                  <a:pt x="672" y="72"/>
                  <a:pt x="672" y="72"/>
                </a:cubicBezTo>
                <a:cubicBezTo>
                  <a:pt x="672" y="83"/>
                  <a:pt x="676" y="88"/>
                  <a:pt x="685" y="88"/>
                </a:cubicBezTo>
                <a:cubicBezTo>
                  <a:pt x="688" y="88"/>
                  <a:pt x="692" y="86"/>
                  <a:pt x="694" y="84"/>
                </a:cubicBezTo>
                <a:cubicBezTo>
                  <a:pt x="697" y="81"/>
                  <a:pt x="698" y="77"/>
                  <a:pt x="698" y="72"/>
                </a:cubicBezTo>
                <a:cubicBezTo>
                  <a:pt x="698" y="43"/>
                  <a:pt x="698" y="43"/>
                  <a:pt x="698" y="43"/>
                </a:cubicBezTo>
                <a:cubicBezTo>
                  <a:pt x="706" y="43"/>
                  <a:pt x="706" y="43"/>
                  <a:pt x="706" y="43"/>
                </a:cubicBezTo>
                <a:lnTo>
                  <a:pt x="706" y="93"/>
                </a:lnTo>
                <a:close/>
                <a:moveTo>
                  <a:pt x="745" y="51"/>
                </a:moveTo>
                <a:cubicBezTo>
                  <a:pt x="743" y="50"/>
                  <a:pt x="741" y="50"/>
                  <a:pt x="739" y="50"/>
                </a:cubicBezTo>
                <a:cubicBezTo>
                  <a:pt x="735" y="50"/>
                  <a:pt x="733" y="51"/>
                  <a:pt x="730" y="54"/>
                </a:cubicBezTo>
                <a:cubicBezTo>
                  <a:pt x="728" y="57"/>
                  <a:pt x="726" y="62"/>
                  <a:pt x="726" y="68"/>
                </a:cubicBezTo>
                <a:cubicBezTo>
                  <a:pt x="726" y="93"/>
                  <a:pt x="726" y="93"/>
                  <a:pt x="726" y="93"/>
                </a:cubicBezTo>
                <a:cubicBezTo>
                  <a:pt x="718" y="93"/>
                  <a:pt x="718" y="93"/>
                  <a:pt x="718" y="93"/>
                </a:cubicBezTo>
                <a:cubicBezTo>
                  <a:pt x="718" y="43"/>
                  <a:pt x="718" y="43"/>
                  <a:pt x="718" y="43"/>
                </a:cubicBezTo>
                <a:cubicBezTo>
                  <a:pt x="726" y="43"/>
                  <a:pt x="726" y="43"/>
                  <a:pt x="726" y="43"/>
                </a:cubicBezTo>
                <a:cubicBezTo>
                  <a:pt x="726" y="53"/>
                  <a:pt x="726" y="53"/>
                  <a:pt x="726" y="53"/>
                </a:cubicBezTo>
                <a:cubicBezTo>
                  <a:pt x="727" y="53"/>
                  <a:pt x="727" y="53"/>
                  <a:pt x="727" y="53"/>
                </a:cubicBezTo>
                <a:cubicBezTo>
                  <a:pt x="728" y="50"/>
                  <a:pt x="730" y="47"/>
                  <a:pt x="732" y="45"/>
                </a:cubicBezTo>
                <a:cubicBezTo>
                  <a:pt x="734" y="43"/>
                  <a:pt x="737" y="42"/>
                  <a:pt x="740" y="42"/>
                </a:cubicBezTo>
                <a:cubicBezTo>
                  <a:pt x="742" y="42"/>
                  <a:pt x="744" y="42"/>
                  <a:pt x="745" y="43"/>
                </a:cubicBezTo>
                <a:lnTo>
                  <a:pt x="745" y="51"/>
                </a:lnTo>
                <a:close/>
                <a:moveTo>
                  <a:pt x="790" y="70"/>
                </a:moveTo>
                <a:cubicBezTo>
                  <a:pt x="755" y="70"/>
                  <a:pt x="755" y="70"/>
                  <a:pt x="755" y="70"/>
                </a:cubicBezTo>
                <a:cubicBezTo>
                  <a:pt x="755" y="76"/>
                  <a:pt x="756" y="80"/>
                  <a:pt x="759" y="83"/>
                </a:cubicBezTo>
                <a:cubicBezTo>
                  <a:pt x="762" y="86"/>
                  <a:pt x="766" y="88"/>
                  <a:pt x="771" y="88"/>
                </a:cubicBezTo>
                <a:cubicBezTo>
                  <a:pt x="777" y="88"/>
                  <a:pt x="782" y="86"/>
                  <a:pt x="787" y="82"/>
                </a:cubicBezTo>
                <a:cubicBezTo>
                  <a:pt x="787" y="90"/>
                  <a:pt x="787" y="90"/>
                  <a:pt x="787" y="90"/>
                </a:cubicBezTo>
                <a:cubicBezTo>
                  <a:pt x="782" y="93"/>
                  <a:pt x="777" y="95"/>
                  <a:pt x="769" y="95"/>
                </a:cubicBezTo>
                <a:cubicBezTo>
                  <a:pt x="762" y="95"/>
                  <a:pt x="757" y="93"/>
                  <a:pt x="753" y="88"/>
                </a:cubicBezTo>
                <a:cubicBezTo>
                  <a:pt x="748" y="84"/>
                  <a:pt x="746" y="77"/>
                  <a:pt x="746" y="68"/>
                </a:cubicBezTo>
                <a:cubicBezTo>
                  <a:pt x="746" y="60"/>
                  <a:pt x="749" y="54"/>
                  <a:pt x="753" y="49"/>
                </a:cubicBezTo>
                <a:cubicBezTo>
                  <a:pt x="758" y="44"/>
                  <a:pt x="763" y="42"/>
                  <a:pt x="770" y="42"/>
                </a:cubicBezTo>
                <a:cubicBezTo>
                  <a:pt x="776" y="42"/>
                  <a:pt x="782" y="44"/>
                  <a:pt x="785" y="49"/>
                </a:cubicBezTo>
                <a:cubicBezTo>
                  <a:pt x="789" y="53"/>
                  <a:pt x="790" y="59"/>
                  <a:pt x="790" y="66"/>
                </a:cubicBezTo>
                <a:lnTo>
                  <a:pt x="790" y="70"/>
                </a:lnTo>
                <a:close/>
                <a:moveTo>
                  <a:pt x="782" y="63"/>
                </a:moveTo>
                <a:cubicBezTo>
                  <a:pt x="782" y="59"/>
                  <a:pt x="781" y="55"/>
                  <a:pt x="779" y="53"/>
                </a:cubicBezTo>
                <a:cubicBezTo>
                  <a:pt x="777" y="50"/>
                  <a:pt x="773" y="49"/>
                  <a:pt x="769" y="49"/>
                </a:cubicBezTo>
                <a:cubicBezTo>
                  <a:pt x="766" y="49"/>
                  <a:pt x="762" y="50"/>
                  <a:pt x="760" y="53"/>
                </a:cubicBezTo>
                <a:cubicBezTo>
                  <a:pt x="757" y="55"/>
                  <a:pt x="755" y="59"/>
                  <a:pt x="755" y="63"/>
                </a:cubicBezTo>
                <a:lnTo>
                  <a:pt x="782" y="63"/>
                </a:lnTo>
                <a:close/>
                <a:moveTo>
                  <a:pt x="50" y="57"/>
                </a:moveTo>
                <a:cubicBezTo>
                  <a:pt x="50" y="9"/>
                  <a:pt x="50" y="9"/>
                  <a:pt x="50" y="9"/>
                </a:cubicBezTo>
                <a:cubicBezTo>
                  <a:pt x="0" y="16"/>
                  <a:pt x="0" y="16"/>
                  <a:pt x="0" y="16"/>
                </a:cubicBezTo>
                <a:cubicBezTo>
                  <a:pt x="0" y="57"/>
                  <a:pt x="0" y="57"/>
                  <a:pt x="0" y="57"/>
                </a:cubicBezTo>
                <a:lnTo>
                  <a:pt x="50" y="57"/>
                </a:lnTo>
                <a:close/>
                <a:moveTo>
                  <a:pt x="52" y="57"/>
                </a:moveTo>
                <a:cubicBezTo>
                  <a:pt x="116" y="57"/>
                  <a:pt x="116" y="57"/>
                  <a:pt x="116" y="57"/>
                </a:cubicBezTo>
                <a:cubicBezTo>
                  <a:pt x="116" y="0"/>
                  <a:pt x="116" y="0"/>
                  <a:pt x="116" y="0"/>
                </a:cubicBezTo>
                <a:cubicBezTo>
                  <a:pt x="52" y="9"/>
                  <a:pt x="52" y="9"/>
                  <a:pt x="52" y="9"/>
                </a:cubicBezTo>
                <a:lnTo>
                  <a:pt x="52" y="57"/>
                </a:lnTo>
                <a:close/>
                <a:moveTo>
                  <a:pt x="50" y="59"/>
                </a:moveTo>
                <a:cubicBezTo>
                  <a:pt x="0" y="59"/>
                  <a:pt x="0" y="59"/>
                  <a:pt x="0" y="59"/>
                </a:cubicBezTo>
                <a:cubicBezTo>
                  <a:pt x="0" y="100"/>
                  <a:pt x="0" y="100"/>
                  <a:pt x="0" y="100"/>
                </a:cubicBezTo>
                <a:cubicBezTo>
                  <a:pt x="50" y="107"/>
                  <a:pt x="50" y="107"/>
                  <a:pt x="50" y="107"/>
                </a:cubicBezTo>
                <a:lnTo>
                  <a:pt x="50" y="59"/>
                </a:lnTo>
                <a:close/>
                <a:moveTo>
                  <a:pt x="52" y="59"/>
                </a:moveTo>
                <a:cubicBezTo>
                  <a:pt x="52" y="107"/>
                  <a:pt x="52" y="107"/>
                  <a:pt x="52" y="107"/>
                </a:cubicBezTo>
                <a:cubicBezTo>
                  <a:pt x="116" y="116"/>
                  <a:pt x="116" y="116"/>
                  <a:pt x="116" y="116"/>
                </a:cubicBezTo>
                <a:cubicBezTo>
                  <a:pt x="116" y="59"/>
                  <a:pt x="116" y="59"/>
                  <a:pt x="116" y="59"/>
                </a:cubicBezTo>
                <a:lnTo>
                  <a:pt x="5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78" tIns="46639" rIns="93278" bIns="46639" numCol="1" anchor="t" anchorCtr="0" compatLnSpc="1">
            <a:prstTxWarp prst="textNoShape">
              <a:avLst/>
            </a:prstTxWarp>
          </a:bodyPr>
          <a:lstStyle/>
          <a:p>
            <a:endParaRPr lang="en-US">
              <a:solidFill>
                <a:srgbClr val="505050"/>
              </a:solidFill>
            </a:endParaRPr>
          </a:p>
        </p:txBody>
      </p:sp>
      <p:sp>
        <p:nvSpPr>
          <p:cNvPr id="39" name="Freeform 128"/>
          <p:cNvSpPr>
            <a:spLocks noChangeAspect="1"/>
          </p:cNvSpPr>
          <p:nvPr/>
        </p:nvSpPr>
        <p:spPr bwMode="black">
          <a:xfrm>
            <a:off x="3599974" y="4509946"/>
            <a:ext cx="1650242" cy="90872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extLst/>
        </p:spPr>
        <p:txBody>
          <a:bodyPr vert="horz" wrap="square" lIns="89642" tIns="44821" rIns="89642" bIns="44821" numCol="1" anchor="b" anchorCtr="1" compatLnSpc="1">
            <a:prstTxWarp prst="textNoShape">
              <a:avLst/>
            </a:prstTxWarp>
          </a:bodyPr>
          <a:lstStyle/>
          <a:p>
            <a:pPr defTabSz="914133"/>
            <a:endParaRPr lang="en-US" sz="1765" dirty="0">
              <a:solidFill>
                <a:schemeClr val="bg1"/>
              </a:solidFill>
            </a:endParaRPr>
          </a:p>
        </p:txBody>
      </p:sp>
      <p:sp>
        <p:nvSpPr>
          <p:cNvPr id="40" name="Freeform 86"/>
          <p:cNvSpPr>
            <a:spLocks noEditPoints="1"/>
          </p:cNvSpPr>
          <p:nvPr/>
        </p:nvSpPr>
        <p:spPr bwMode="black">
          <a:xfrm>
            <a:off x="3774294" y="5084735"/>
            <a:ext cx="1328133" cy="189582"/>
          </a:xfrm>
          <a:custGeom>
            <a:avLst/>
            <a:gdLst>
              <a:gd name="T0" fmla="*/ 197 w 790"/>
              <a:gd name="T1" fmla="*/ 42 h 116"/>
              <a:gd name="T2" fmla="*/ 180 w 790"/>
              <a:gd name="T3" fmla="*/ 93 h 116"/>
              <a:gd name="T4" fmla="*/ 174 w 790"/>
              <a:gd name="T5" fmla="*/ 77 h 116"/>
              <a:gd name="T6" fmla="*/ 193 w 790"/>
              <a:gd name="T7" fmla="*/ 23 h 116"/>
              <a:gd name="T8" fmla="*/ 217 w 790"/>
              <a:gd name="T9" fmla="*/ 84 h 116"/>
              <a:gd name="T10" fmla="*/ 257 w 790"/>
              <a:gd name="T11" fmla="*/ 25 h 116"/>
              <a:gd name="T12" fmla="*/ 246 w 790"/>
              <a:gd name="T13" fmla="*/ 25 h 116"/>
              <a:gd name="T14" fmla="*/ 257 w 790"/>
              <a:gd name="T15" fmla="*/ 25 h 116"/>
              <a:gd name="T16" fmla="*/ 255 w 790"/>
              <a:gd name="T17" fmla="*/ 43 h 116"/>
              <a:gd name="T18" fmla="*/ 302 w 790"/>
              <a:gd name="T19" fmla="*/ 65 h 116"/>
              <a:gd name="T20" fmla="*/ 276 w 790"/>
              <a:gd name="T21" fmla="*/ 93 h 116"/>
              <a:gd name="T22" fmla="*/ 276 w 790"/>
              <a:gd name="T23" fmla="*/ 51 h 116"/>
              <a:gd name="T24" fmla="*/ 310 w 790"/>
              <a:gd name="T25" fmla="*/ 63 h 116"/>
              <a:gd name="T26" fmla="*/ 356 w 790"/>
              <a:gd name="T27" fmla="*/ 85 h 116"/>
              <a:gd name="T28" fmla="*/ 318 w 790"/>
              <a:gd name="T29" fmla="*/ 69 h 116"/>
              <a:gd name="T30" fmla="*/ 356 w 790"/>
              <a:gd name="T31" fmla="*/ 50 h 116"/>
              <a:gd name="T32" fmla="*/ 356 w 790"/>
              <a:gd name="T33" fmla="*/ 71 h 116"/>
              <a:gd name="T34" fmla="*/ 330 w 790"/>
              <a:gd name="T35" fmla="*/ 54 h 116"/>
              <a:gd name="T36" fmla="*/ 352 w 790"/>
              <a:gd name="T37" fmla="*/ 83 h 116"/>
              <a:gd name="T38" fmla="*/ 399 w 790"/>
              <a:gd name="T39" fmla="*/ 95 h 116"/>
              <a:gd name="T40" fmla="*/ 400 w 790"/>
              <a:gd name="T41" fmla="*/ 42 h 116"/>
              <a:gd name="T42" fmla="*/ 412 w 790"/>
              <a:gd name="T43" fmla="*/ 54 h 116"/>
              <a:gd name="T44" fmla="*/ 387 w 790"/>
              <a:gd name="T45" fmla="*/ 83 h 116"/>
              <a:gd name="T46" fmla="*/ 496 w 790"/>
              <a:gd name="T47" fmla="*/ 43 h 116"/>
              <a:gd name="T48" fmla="*/ 462 w 790"/>
              <a:gd name="T49" fmla="*/ 53 h 116"/>
              <a:gd name="T50" fmla="*/ 441 w 790"/>
              <a:gd name="T51" fmla="*/ 93 h 116"/>
              <a:gd name="T52" fmla="*/ 445 w 790"/>
              <a:gd name="T53" fmla="*/ 85 h 116"/>
              <a:gd name="T54" fmla="*/ 466 w 790"/>
              <a:gd name="T55" fmla="*/ 43 h 116"/>
              <a:gd name="T56" fmla="*/ 478 w 790"/>
              <a:gd name="T57" fmla="*/ 81 h 116"/>
              <a:gd name="T58" fmla="*/ 526 w 790"/>
              <a:gd name="T59" fmla="*/ 90 h 116"/>
              <a:gd name="T60" fmla="*/ 512 w 790"/>
              <a:gd name="T61" fmla="*/ 88 h 116"/>
              <a:gd name="T62" fmla="*/ 503 w 790"/>
              <a:gd name="T63" fmla="*/ 66 h 116"/>
              <a:gd name="T64" fmla="*/ 528 w 790"/>
              <a:gd name="T65" fmla="*/ 44 h 116"/>
              <a:gd name="T66" fmla="*/ 508 w 790"/>
              <a:gd name="T67" fmla="*/ 56 h 116"/>
              <a:gd name="T68" fmla="*/ 530 w 790"/>
              <a:gd name="T69" fmla="*/ 80 h 116"/>
              <a:gd name="T70" fmla="*/ 568 w 790"/>
              <a:gd name="T71" fmla="*/ 74 h 116"/>
              <a:gd name="T72" fmla="*/ 587 w 790"/>
              <a:gd name="T73" fmla="*/ 23 h 116"/>
              <a:gd name="T74" fmla="*/ 583 w 790"/>
              <a:gd name="T75" fmla="*/ 31 h 116"/>
              <a:gd name="T76" fmla="*/ 595 w 790"/>
              <a:gd name="T77" fmla="*/ 66 h 116"/>
              <a:gd name="T78" fmla="*/ 659 w 790"/>
              <a:gd name="T79" fmla="*/ 93 h 116"/>
              <a:gd name="T80" fmla="*/ 620 w 790"/>
              <a:gd name="T81" fmla="*/ 50 h 116"/>
              <a:gd name="T82" fmla="*/ 706 w 790"/>
              <a:gd name="T83" fmla="*/ 93 h 116"/>
              <a:gd name="T84" fmla="*/ 682 w 790"/>
              <a:gd name="T85" fmla="*/ 95 h 116"/>
              <a:gd name="T86" fmla="*/ 672 w 790"/>
              <a:gd name="T87" fmla="*/ 72 h 116"/>
              <a:gd name="T88" fmla="*/ 698 w 790"/>
              <a:gd name="T89" fmla="*/ 43 h 116"/>
              <a:gd name="T90" fmla="*/ 739 w 790"/>
              <a:gd name="T91" fmla="*/ 50 h 116"/>
              <a:gd name="T92" fmla="*/ 718 w 790"/>
              <a:gd name="T93" fmla="*/ 93 h 116"/>
              <a:gd name="T94" fmla="*/ 727 w 790"/>
              <a:gd name="T95" fmla="*/ 53 h 116"/>
              <a:gd name="T96" fmla="*/ 745 w 790"/>
              <a:gd name="T97" fmla="*/ 51 h 116"/>
              <a:gd name="T98" fmla="*/ 771 w 790"/>
              <a:gd name="T99" fmla="*/ 88 h 116"/>
              <a:gd name="T100" fmla="*/ 753 w 790"/>
              <a:gd name="T101" fmla="*/ 88 h 116"/>
              <a:gd name="T102" fmla="*/ 785 w 790"/>
              <a:gd name="T103" fmla="*/ 49 h 116"/>
              <a:gd name="T104" fmla="*/ 779 w 790"/>
              <a:gd name="T105" fmla="*/ 53 h 116"/>
              <a:gd name="T106" fmla="*/ 782 w 790"/>
              <a:gd name="T107" fmla="*/ 63 h 116"/>
              <a:gd name="T108" fmla="*/ 0 w 790"/>
              <a:gd name="T109" fmla="*/ 57 h 116"/>
              <a:gd name="T110" fmla="*/ 116 w 790"/>
              <a:gd name="T111" fmla="*/ 0 h 116"/>
              <a:gd name="T112" fmla="*/ 0 w 790"/>
              <a:gd name="T113" fmla="*/ 59 h 116"/>
              <a:gd name="T114" fmla="*/ 52 w 790"/>
              <a:gd name="T115" fmla="*/ 59 h 116"/>
              <a:gd name="T116" fmla="*/ 52 w 790"/>
              <a:gd name="T117"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0" h="116">
                <a:moveTo>
                  <a:pt x="242" y="23"/>
                </a:moveTo>
                <a:cubicBezTo>
                  <a:pt x="222" y="93"/>
                  <a:pt x="222" y="93"/>
                  <a:pt x="222" y="93"/>
                </a:cubicBezTo>
                <a:cubicBezTo>
                  <a:pt x="212" y="93"/>
                  <a:pt x="212" y="93"/>
                  <a:pt x="212" y="93"/>
                </a:cubicBezTo>
                <a:cubicBezTo>
                  <a:pt x="197" y="42"/>
                  <a:pt x="197" y="42"/>
                  <a:pt x="197" y="42"/>
                </a:cubicBezTo>
                <a:cubicBezTo>
                  <a:pt x="197" y="40"/>
                  <a:pt x="196" y="37"/>
                  <a:pt x="196" y="35"/>
                </a:cubicBezTo>
                <a:cubicBezTo>
                  <a:pt x="196" y="35"/>
                  <a:pt x="196" y="35"/>
                  <a:pt x="196" y="35"/>
                </a:cubicBezTo>
                <a:cubicBezTo>
                  <a:pt x="196" y="37"/>
                  <a:pt x="195" y="39"/>
                  <a:pt x="195" y="42"/>
                </a:cubicBezTo>
                <a:cubicBezTo>
                  <a:pt x="180" y="93"/>
                  <a:pt x="180" y="93"/>
                  <a:pt x="180" y="93"/>
                </a:cubicBezTo>
                <a:cubicBezTo>
                  <a:pt x="171" y="93"/>
                  <a:pt x="171" y="93"/>
                  <a:pt x="171" y="93"/>
                </a:cubicBezTo>
                <a:cubicBezTo>
                  <a:pt x="150" y="23"/>
                  <a:pt x="150" y="23"/>
                  <a:pt x="150" y="23"/>
                </a:cubicBezTo>
                <a:cubicBezTo>
                  <a:pt x="159" y="23"/>
                  <a:pt x="159" y="23"/>
                  <a:pt x="159" y="23"/>
                </a:cubicBezTo>
                <a:cubicBezTo>
                  <a:pt x="174" y="77"/>
                  <a:pt x="174" y="77"/>
                  <a:pt x="174" y="77"/>
                </a:cubicBezTo>
                <a:cubicBezTo>
                  <a:pt x="175" y="79"/>
                  <a:pt x="175" y="82"/>
                  <a:pt x="175" y="84"/>
                </a:cubicBezTo>
                <a:cubicBezTo>
                  <a:pt x="175" y="84"/>
                  <a:pt x="175" y="84"/>
                  <a:pt x="175" y="84"/>
                </a:cubicBezTo>
                <a:cubicBezTo>
                  <a:pt x="176" y="82"/>
                  <a:pt x="176" y="80"/>
                  <a:pt x="177" y="77"/>
                </a:cubicBezTo>
                <a:cubicBezTo>
                  <a:pt x="193" y="23"/>
                  <a:pt x="193" y="23"/>
                  <a:pt x="193" y="23"/>
                </a:cubicBezTo>
                <a:cubicBezTo>
                  <a:pt x="201" y="23"/>
                  <a:pt x="201" y="23"/>
                  <a:pt x="201" y="23"/>
                </a:cubicBezTo>
                <a:cubicBezTo>
                  <a:pt x="215" y="77"/>
                  <a:pt x="215" y="77"/>
                  <a:pt x="215" y="77"/>
                </a:cubicBezTo>
                <a:cubicBezTo>
                  <a:pt x="216" y="79"/>
                  <a:pt x="216" y="82"/>
                  <a:pt x="217" y="84"/>
                </a:cubicBezTo>
                <a:cubicBezTo>
                  <a:pt x="217" y="84"/>
                  <a:pt x="217" y="84"/>
                  <a:pt x="217" y="84"/>
                </a:cubicBezTo>
                <a:cubicBezTo>
                  <a:pt x="217" y="82"/>
                  <a:pt x="217" y="80"/>
                  <a:pt x="218" y="77"/>
                </a:cubicBezTo>
                <a:cubicBezTo>
                  <a:pt x="233" y="23"/>
                  <a:pt x="233" y="23"/>
                  <a:pt x="233" y="23"/>
                </a:cubicBezTo>
                <a:lnTo>
                  <a:pt x="242" y="23"/>
                </a:lnTo>
                <a:close/>
                <a:moveTo>
                  <a:pt x="257" y="25"/>
                </a:moveTo>
                <a:cubicBezTo>
                  <a:pt x="257" y="26"/>
                  <a:pt x="256" y="28"/>
                  <a:pt x="255" y="29"/>
                </a:cubicBezTo>
                <a:cubicBezTo>
                  <a:pt x="254" y="30"/>
                  <a:pt x="253" y="30"/>
                  <a:pt x="252" y="30"/>
                </a:cubicBezTo>
                <a:cubicBezTo>
                  <a:pt x="250" y="30"/>
                  <a:pt x="249" y="30"/>
                  <a:pt x="248" y="29"/>
                </a:cubicBezTo>
                <a:cubicBezTo>
                  <a:pt x="247" y="28"/>
                  <a:pt x="246" y="27"/>
                  <a:pt x="246" y="25"/>
                </a:cubicBezTo>
                <a:cubicBezTo>
                  <a:pt x="246" y="24"/>
                  <a:pt x="247" y="22"/>
                  <a:pt x="248" y="21"/>
                </a:cubicBezTo>
                <a:cubicBezTo>
                  <a:pt x="249" y="20"/>
                  <a:pt x="250" y="20"/>
                  <a:pt x="252" y="20"/>
                </a:cubicBezTo>
                <a:cubicBezTo>
                  <a:pt x="253" y="20"/>
                  <a:pt x="254" y="20"/>
                  <a:pt x="255" y="21"/>
                </a:cubicBezTo>
                <a:cubicBezTo>
                  <a:pt x="256" y="22"/>
                  <a:pt x="257" y="24"/>
                  <a:pt x="257" y="25"/>
                </a:cubicBezTo>
                <a:close/>
                <a:moveTo>
                  <a:pt x="255" y="93"/>
                </a:moveTo>
                <a:cubicBezTo>
                  <a:pt x="247" y="93"/>
                  <a:pt x="247" y="93"/>
                  <a:pt x="247" y="93"/>
                </a:cubicBezTo>
                <a:cubicBezTo>
                  <a:pt x="247" y="43"/>
                  <a:pt x="247" y="43"/>
                  <a:pt x="247" y="43"/>
                </a:cubicBezTo>
                <a:cubicBezTo>
                  <a:pt x="255" y="43"/>
                  <a:pt x="255" y="43"/>
                  <a:pt x="255" y="43"/>
                </a:cubicBezTo>
                <a:lnTo>
                  <a:pt x="255" y="93"/>
                </a:lnTo>
                <a:close/>
                <a:moveTo>
                  <a:pt x="310" y="93"/>
                </a:moveTo>
                <a:cubicBezTo>
                  <a:pt x="302" y="93"/>
                  <a:pt x="302" y="93"/>
                  <a:pt x="302" y="93"/>
                </a:cubicBezTo>
                <a:cubicBezTo>
                  <a:pt x="302" y="65"/>
                  <a:pt x="302" y="65"/>
                  <a:pt x="302" y="65"/>
                </a:cubicBezTo>
                <a:cubicBezTo>
                  <a:pt x="302" y="54"/>
                  <a:pt x="298" y="49"/>
                  <a:pt x="290" y="49"/>
                </a:cubicBezTo>
                <a:cubicBezTo>
                  <a:pt x="286" y="49"/>
                  <a:pt x="282" y="50"/>
                  <a:pt x="280" y="53"/>
                </a:cubicBezTo>
                <a:cubicBezTo>
                  <a:pt x="277" y="56"/>
                  <a:pt x="276" y="60"/>
                  <a:pt x="276" y="65"/>
                </a:cubicBezTo>
                <a:cubicBezTo>
                  <a:pt x="276" y="93"/>
                  <a:pt x="276" y="93"/>
                  <a:pt x="276" y="93"/>
                </a:cubicBezTo>
                <a:cubicBezTo>
                  <a:pt x="268" y="93"/>
                  <a:pt x="268" y="93"/>
                  <a:pt x="268" y="93"/>
                </a:cubicBezTo>
                <a:cubicBezTo>
                  <a:pt x="268" y="43"/>
                  <a:pt x="268" y="43"/>
                  <a:pt x="268" y="43"/>
                </a:cubicBezTo>
                <a:cubicBezTo>
                  <a:pt x="276" y="43"/>
                  <a:pt x="276" y="43"/>
                  <a:pt x="276" y="43"/>
                </a:cubicBezTo>
                <a:cubicBezTo>
                  <a:pt x="276" y="51"/>
                  <a:pt x="276" y="51"/>
                  <a:pt x="276" y="51"/>
                </a:cubicBezTo>
                <a:cubicBezTo>
                  <a:pt x="276" y="51"/>
                  <a:pt x="276" y="51"/>
                  <a:pt x="276" y="51"/>
                </a:cubicBezTo>
                <a:cubicBezTo>
                  <a:pt x="280" y="45"/>
                  <a:pt x="285" y="42"/>
                  <a:pt x="293" y="42"/>
                </a:cubicBezTo>
                <a:cubicBezTo>
                  <a:pt x="298" y="42"/>
                  <a:pt x="302" y="44"/>
                  <a:pt x="305" y="47"/>
                </a:cubicBezTo>
                <a:cubicBezTo>
                  <a:pt x="308" y="51"/>
                  <a:pt x="310" y="56"/>
                  <a:pt x="310" y="63"/>
                </a:cubicBezTo>
                <a:lnTo>
                  <a:pt x="310" y="93"/>
                </a:lnTo>
                <a:close/>
                <a:moveTo>
                  <a:pt x="364" y="93"/>
                </a:moveTo>
                <a:cubicBezTo>
                  <a:pt x="356" y="93"/>
                  <a:pt x="356" y="93"/>
                  <a:pt x="356" y="93"/>
                </a:cubicBezTo>
                <a:cubicBezTo>
                  <a:pt x="356" y="85"/>
                  <a:pt x="356" y="85"/>
                  <a:pt x="356" y="85"/>
                </a:cubicBezTo>
                <a:cubicBezTo>
                  <a:pt x="356" y="85"/>
                  <a:pt x="356" y="85"/>
                  <a:pt x="356" y="85"/>
                </a:cubicBezTo>
                <a:cubicBezTo>
                  <a:pt x="352" y="91"/>
                  <a:pt x="346" y="95"/>
                  <a:pt x="339" y="95"/>
                </a:cubicBezTo>
                <a:cubicBezTo>
                  <a:pt x="332" y="95"/>
                  <a:pt x="327" y="92"/>
                  <a:pt x="324" y="88"/>
                </a:cubicBezTo>
                <a:cubicBezTo>
                  <a:pt x="320" y="84"/>
                  <a:pt x="318" y="77"/>
                  <a:pt x="318" y="69"/>
                </a:cubicBezTo>
                <a:cubicBezTo>
                  <a:pt x="318" y="61"/>
                  <a:pt x="320" y="54"/>
                  <a:pt x="324" y="49"/>
                </a:cubicBezTo>
                <a:cubicBezTo>
                  <a:pt x="328" y="44"/>
                  <a:pt x="334" y="42"/>
                  <a:pt x="341" y="42"/>
                </a:cubicBezTo>
                <a:cubicBezTo>
                  <a:pt x="348" y="42"/>
                  <a:pt x="353" y="45"/>
                  <a:pt x="356" y="50"/>
                </a:cubicBezTo>
                <a:cubicBezTo>
                  <a:pt x="356" y="50"/>
                  <a:pt x="356" y="50"/>
                  <a:pt x="356" y="50"/>
                </a:cubicBezTo>
                <a:cubicBezTo>
                  <a:pt x="356" y="19"/>
                  <a:pt x="356" y="19"/>
                  <a:pt x="356" y="19"/>
                </a:cubicBezTo>
                <a:cubicBezTo>
                  <a:pt x="364" y="19"/>
                  <a:pt x="364" y="19"/>
                  <a:pt x="364" y="19"/>
                </a:cubicBezTo>
                <a:lnTo>
                  <a:pt x="364" y="93"/>
                </a:lnTo>
                <a:close/>
                <a:moveTo>
                  <a:pt x="356" y="71"/>
                </a:moveTo>
                <a:cubicBezTo>
                  <a:pt x="356" y="63"/>
                  <a:pt x="356" y="63"/>
                  <a:pt x="356" y="63"/>
                </a:cubicBezTo>
                <a:cubicBezTo>
                  <a:pt x="356" y="59"/>
                  <a:pt x="355" y="56"/>
                  <a:pt x="352" y="53"/>
                </a:cubicBezTo>
                <a:cubicBezTo>
                  <a:pt x="349" y="50"/>
                  <a:pt x="346" y="49"/>
                  <a:pt x="342" y="49"/>
                </a:cubicBezTo>
                <a:cubicBezTo>
                  <a:pt x="337" y="49"/>
                  <a:pt x="333" y="51"/>
                  <a:pt x="330" y="54"/>
                </a:cubicBezTo>
                <a:cubicBezTo>
                  <a:pt x="327" y="58"/>
                  <a:pt x="326" y="63"/>
                  <a:pt x="326" y="69"/>
                </a:cubicBezTo>
                <a:cubicBezTo>
                  <a:pt x="326" y="75"/>
                  <a:pt x="327" y="80"/>
                  <a:pt x="330" y="83"/>
                </a:cubicBezTo>
                <a:cubicBezTo>
                  <a:pt x="333" y="86"/>
                  <a:pt x="337" y="88"/>
                  <a:pt x="341" y="88"/>
                </a:cubicBezTo>
                <a:cubicBezTo>
                  <a:pt x="345" y="88"/>
                  <a:pt x="349" y="86"/>
                  <a:pt x="352" y="83"/>
                </a:cubicBezTo>
                <a:cubicBezTo>
                  <a:pt x="355" y="80"/>
                  <a:pt x="356" y="76"/>
                  <a:pt x="356" y="71"/>
                </a:cubicBezTo>
                <a:close/>
                <a:moveTo>
                  <a:pt x="424" y="68"/>
                </a:moveTo>
                <a:cubicBezTo>
                  <a:pt x="424" y="76"/>
                  <a:pt x="422" y="83"/>
                  <a:pt x="417" y="87"/>
                </a:cubicBezTo>
                <a:cubicBezTo>
                  <a:pt x="413" y="92"/>
                  <a:pt x="407" y="95"/>
                  <a:pt x="399" y="95"/>
                </a:cubicBezTo>
                <a:cubicBezTo>
                  <a:pt x="392" y="95"/>
                  <a:pt x="386" y="92"/>
                  <a:pt x="381" y="87"/>
                </a:cubicBezTo>
                <a:cubicBezTo>
                  <a:pt x="377" y="83"/>
                  <a:pt x="375" y="77"/>
                  <a:pt x="375" y="69"/>
                </a:cubicBezTo>
                <a:cubicBezTo>
                  <a:pt x="375" y="60"/>
                  <a:pt x="377" y="53"/>
                  <a:pt x="382" y="49"/>
                </a:cubicBezTo>
                <a:cubicBezTo>
                  <a:pt x="387" y="44"/>
                  <a:pt x="393" y="42"/>
                  <a:pt x="400" y="42"/>
                </a:cubicBezTo>
                <a:cubicBezTo>
                  <a:pt x="408" y="42"/>
                  <a:pt x="414" y="44"/>
                  <a:pt x="418" y="49"/>
                </a:cubicBezTo>
                <a:cubicBezTo>
                  <a:pt x="422" y="53"/>
                  <a:pt x="424" y="60"/>
                  <a:pt x="424" y="68"/>
                </a:cubicBezTo>
                <a:close/>
                <a:moveTo>
                  <a:pt x="416" y="68"/>
                </a:moveTo>
                <a:cubicBezTo>
                  <a:pt x="416" y="62"/>
                  <a:pt x="415" y="57"/>
                  <a:pt x="412" y="54"/>
                </a:cubicBezTo>
                <a:cubicBezTo>
                  <a:pt x="409" y="50"/>
                  <a:pt x="405" y="49"/>
                  <a:pt x="400" y="49"/>
                </a:cubicBezTo>
                <a:cubicBezTo>
                  <a:pt x="395" y="49"/>
                  <a:pt x="391" y="50"/>
                  <a:pt x="388" y="54"/>
                </a:cubicBezTo>
                <a:cubicBezTo>
                  <a:pt x="384" y="57"/>
                  <a:pt x="383" y="62"/>
                  <a:pt x="383" y="69"/>
                </a:cubicBezTo>
                <a:cubicBezTo>
                  <a:pt x="383" y="75"/>
                  <a:pt x="384" y="79"/>
                  <a:pt x="387" y="83"/>
                </a:cubicBezTo>
                <a:cubicBezTo>
                  <a:pt x="391" y="86"/>
                  <a:pt x="395" y="88"/>
                  <a:pt x="400" y="88"/>
                </a:cubicBezTo>
                <a:cubicBezTo>
                  <a:pt x="405" y="88"/>
                  <a:pt x="409" y="86"/>
                  <a:pt x="412" y="83"/>
                </a:cubicBezTo>
                <a:cubicBezTo>
                  <a:pt x="415" y="79"/>
                  <a:pt x="416" y="75"/>
                  <a:pt x="416" y="68"/>
                </a:cubicBezTo>
                <a:close/>
                <a:moveTo>
                  <a:pt x="496" y="43"/>
                </a:moveTo>
                <a:cubicBezTo>
                  <a:pt x="481" y="93"/>
                  <a:pt x="481" y="93"/>
                  <a:pt x="481" y="93"/>
                </a:cubicBezTo>
                <a:cubicBezTo>
                  <a:pt x="473" y="93"/>
                  <a:pt x="473" y="93"/>
                  <a:pt x="473" y="93"/>
                </a:cubicBezTo>
                <a:cubicBezTo>
                  <a:pt x="462" y="57"/>
                  <a:pt x="462" y="57"/>
                  <a:pt x="462" y="57"/>
                </a:cubicBezTo>
                <a:cubicBezTo>
                  <a:pt x="462" y="56"/>
                  <a:pt x="462" y="55"/>
                  <a:pt x="462" y="53"/>
                </a:cubicBezTo>
                <a:cubicBezTo>
                  <a:pt x="461" y="53"/>
                  <a:pt x="461" y="53"/>
                  <a:pt x="461" y="53"/>
                </a:cubicBezTo>
                <a:cubicBezTo>
                  <a:pt x="461" y="54"/>
                  <a:pt x="461" y="55"/>
                  <a:pt x="460" y="57"/>
                </a:cubicBezTo>
                <a:cubicBezTo>
                  <a:pt x="449" y="93"/>
                  <a:pt x="449" y="93"/>
                  <a:pt x="449" y="93"/>
                </a:cubicBezTo>
                <a:cubicBezTo>
                  <a:pt x="441" y="93"/>
                  <a:pt x="441" y="93"/>
                  <a:pt x="441" y="93"/>
                </a:cubicBezTo>
                <a:cubicBezTo>
                  <a:pt x="426" y="43"/>
                  <a:pt x="426" y="43"/>
                  <a:pt x="426" y="43"/>
                </a:cubicBezTo>
                <a:cubicBezTo>
                  <a:pt x="434" y="43"/>
                  <a:pt x="434" y="43"/>
                  <a:pt x="434" y="43"/>
                </a:cubicBezTo>
                <a:cubicBezTo>
                  <a:pt x="445" y="81"/>
                  <a:pt x="445" y="81"/>
                  <a:pt x="445" y="81"/>
                </a:cubicBezTo>
                <a:cubicBezTo>
                  <a:pt x="445" y="82"/>
                  <a:pt x="445" y="84"/>
                  <a:pt x="445" y="85"/>
                </a:cubicBezTo>
                <a:cubicBezTo>
                  <a:pt x="446" y="85"/>
                  <a:pt x="446" y="85"/>
                  <a:pt x="446" y="85"/>
                </a:cubicBezTo>
                <a:cubicBezTo>
                  <a:pt x="446" y="84"/>
                  <a:pt x="446" y="83"/>
                  <a:pt x="447" y="81"/>
                </a:cubicBezTo>
                <a:cubicBezTo>
                  <a:pt x="458" y="43"/>
                  <a:pt x="458" y="43"/>
                  <a:pt x="458" y="43"/>
                </a:cubicBezTo>
                <a:cubicBezTo>
                  <a:pt x="466" y="43"/>
                  <a:pt x="466" y="43"/>
                  <a:pt x="466" y="43"/>
                </a:cubicBezTo>
                <a:cubicBezTo>
                  <a:pt x="476" y="81"/>
                  <a:pt x="476" y="81"/>
                  <a:pt x="476" y="81"/>
                </a:cubicBezTo>
                <a:cubicBezTo>
                  <a:pt x="476" y="82"/>
                  <a:pt x="477" y="84"/>
                  <a:pt x="477" y="86"/>
                </a:cubicBezTo>
                <a:cubicBezTo>
                  <a:pt x="477" y="86"/>
                  <a:pt x="477" y="86"/>
                  <a:pt x="477" y="86"/>
                </a:cubicBezTo>
                <a:cubicBezTo>
                  <a:pt x="477" y="84"/>
                  <a:pt x="477" y="83"/>
                  <a:pt x="478" y="81"/>
                </a:cubicBezTo>
                <a:cubicBezTo>
                  <a:pt x="488" y="43"/>
                  <a:pt x="488" y="43"/>
                  <a:pt x="488" y="43"/>
                </a:cubicBezTo>
                <a:lnTo>
                  <a:pt x="496" y="43"/>
                </a:lnTo>
                <a:close/>
                <a:moveTo>
                  <a:pt x="530" y="80"/>
                </a:moveTo>
                <a:cubicBezTo>
                  <a:pt x="530" y="84"/>
                  <a:pt x="529" y="88"/>
                  <a:pt x="526" y="90"/>
                </a:cubicBezTo>
                <a:cubicBezTo>
                  <a:pt x="522" y="93"/>
                  <a:pt x="518" y="95"/>
                  <a:pt x="512" y="95"/>
                </a:cubicBezTo>
                <a:cubicBezTo>
                  <a:pt x="507" y="95"/>
                  <a:pt x="503" y="94"/>
                  <a:pt x="499" y="92"/>
                </a:cubicBezTo>
                <a:cubicBezTo>
                  <a:pt x="499" y="83"/>
                  <a:pt x="499" y="83"/>
                  <a:pt x="499" y="83"/>
                </a:cubicBezTo>
                <a:cubicBezTo>
                  <a:pt x="503" y="86"/>
                  <a:pt x="508" y="88"/>
                  <a:pt x="512" y="88"/>
                </a:cubicBezTo>
                <a:cubicBezTo>
                  <a:pt x="519" y="88"/>
                  <a:pt x="522" y="85"/>
                  <a:pt x="522" y="81"/>
                </a:cubicBezTo>
                <a:cubicBezTo>
                  <a:pt x="522" y="79"/>
                  <a:pt x="521" y="77"/>
                  <a:pt x="520" y="76"/>
                </a:cubicBezTo>
                <a:cubicBezTo>
                  <a:pt x="518" y="75"/>
                  <a:pt x="516" y="73"/>
                  <a:pt x="512" y="71"/>
                </a:cubicBezTo>
                <a:cubicBezTo>
                  <a:pt x="507" y="69"/>
                  <a:pt x="504" y="68"/>
                  <a:pt x="503" y="66"/>
                </a:cubicBezTo>
                <a:cubicBezTo>
                  <a:pt x="500" y="63"/>
                  <a:pt x="499" y="60"/>
                  <a:pt x="499" y="56"/>
                </a:cubicBezTo>
                <a:cubicBezTo>
                  <a:pt x="499" y="52"/>
                  <a:pt x="501" y="49"/>
                  <a:pt x="504" y="46"/>
                </a:cubicBezTo>
                <a:cubicBezTo>
                  <a:pt x="508" y="43"/>
                  <a:pt x="512" y="42"/>
                  <a:pt x="517" y="42"/>
                </a:cubicBezTo>
                <a:cubicBezTo>
                  <a:pt x="521" y="42"/>
                  <a:pt x="525" y="43"/>
                  <a:pt x="528" y="44"/>
                </a:cubicBezTo>
                <a:cubicBezTo>
                  <a:pt x="528" y="52"/>
                  <a:pt x="528" y="52"/>
                  <a:pt x="528" y="52"/>
                </a:cubicBezTo>
                <a:cubicBezTo>
                  <a:pt x="525" y="50"/>
                  <a:pt x="521" y="49"/>
                  <a:pt x="517" y="49"/>
                </a:cubicBezTo>
                <a:cubicBezTo>
                  <a:pt x="514" y="49"/>
                  <a:pt x="512" y="49"/>
                  <a:pt x="510" y="51"/>
                </a:cubicBezTo>
                <a:cubicBezTo>
                  <a:pt x="509" y="52"/>
                  <a:pt x="508" y="54"/>
                  <a:pt x="508" y="56"/>
                </a:cubicBezTo>
                <a:cubicBezTo>
                  <a:pt x="508" y="58"/>
                  <a:pt x="508" y="60"/>
                  <a:pt x="510" y="61"/>
                </a:cubicBezTo>
                <a:cubicBezTo>
                  <a:pt x="511" y="62"/>
                  <a:pt x="513" y="64"/>
                  <a:pt x="517" y="65"/>
                </a:cubicBezTo>
                <a:cubicBezTo>
                  <a:pt x="522" y="67"/>
                  <a:pt x="525" y="69"/>
                  <a:pt x="527" y="71"/>
                </a:cubicBezTo>
                <a:cubicBezTo>
                  <a:pt x="529" y="73"/>
                  <a:pt x="530" y="76"/>
                  <a:pt x="530" y="80"/>
                </a:cubicBezTo>
                <a:close/>
                <a:moveTo>
                  <a:pt x="615" y="93"/>
                </a:moveTo>
                <a:cubicBezTo>
                  <a:pt x="605" y="93"/>
                  <a:pt x="605" y="93"/>
                  <a:pt x="605" y="93"/>
                </a:cubicBezTo>
                <a:cubicBezTo>
                  <a:pt x="598" y="74"/>
                  <a:pt x="598" y="74"/>
                  <a:pt x="598" y="74"/>
                </a:cubicBezTo>
                <a:cubicBezTo>
                  <a:pt x="568" y="74"/>
                  <a:pt x="568" y="74"/>
                  <a:pt x="568" y="74"/>
                </a:cubicBezTo>
                <a:cubicBezTo>
                  <a:pt x="561" y="93"/>
                  <a:pt x="561" y="93"/>
                  <a:pt x="561" y="93"/>
                </a:cubicBezTo>
                <a:cubicBezTo>
                  <a:pt x="552" y="93"/>
                  <a:pt x="552" y="93"/>
                  <a:pt x="552" y="93"/>
                </a:cubicBezTo>
                <a:cubicBezTo>
                  <a:pt x="579" y="23"/>
                  <a:pt x="579" y="23"/>
                  <a:pt x="579" y="23"/>
                </a:cubicBezTo>
                <a:cubicBezTo>
                  <a:pt x="587" y="23"/>
                  <a:pt x="587" y="23"/>
                  <a:pt x="587" y="23"/>
                </a:cubicBezTo>
                <a:lnTo>
                  <a:pt x="615" y="93"/>
                </a:lnTo>
                <a:close/>
                <a:moveTo>
                  <a:pt x="595" y="66"/>
                </a:moveTo>
                <a:cubicBezTo>
                  <a:pt x="584" y="36"/>
                  <a:pt x="584" y="36"/>
                  <a:pt x="584" y="36"/>
                </a:cubicBezTo>
                <a:cubicBezTo>
                  <a:pt x="584" y="35"/>
                  <a:pt x="583" y="34"/>
                  <a:pt x="583" y="31"/>
                </a:cubicBezTo>
                <a:cubicBezTo>
                  <a:pt x="583" y="31"/>
                  <a:pt x="583" y="31"/>
                  <a:pt x="583" y="31"/>
                </a:cubicBezTo>
                <a:cubicBezTo>
                  <a:pt x="582" y="33"/>
                  <a:pt x="582" y="35"/>
                  <a:pt x="582" y="36"/>
                </a:cubicBezTo>
                <a:cubicBezTo>
                  <a:pt x="571" y="66"/>
                  <a:pt x="571" y="66"/>
                  <a:pt x="571" y="66"/>
                </a:cubicBezTo>
                <a:lnTo>
                  <a:pt x="595" y="66"/>
                </a:lnTo>
                <a:close/>
                <a:moveTo>
                  <a:pt x="659" y="45"/>
                </a:moveTo>
                <a:cubicBezTo>
                  <a:pt x="629" y="87"/>
                  <a:pt x="629" y="87"/>
                  <a:pt x="629" y="87"/>
                </a:cubicBezTo>
                <a:cubicBezTo>
                  <a:pt x="659" y="87"/>
                  <a:pt x="659" y="87"/>
                  <a:pt x="659" y="87"/>
                </a:cubicBezTo>
                <a:cubicBezTo>
                  <a:pt x="659" y="93"/>
                  <a:pt x="659" y="93"/>
                  <a:pt x="659" y="93"/>
                </a:cubicBezTo>
                <a:cubicBezTo>
                  <a:pt x="617" y="93"/>
                  <a:pt x="617" y="93"/>
                  <a:pt x="617" y="93"/>
                </a:cubicBezTo>
                <a:cubicBezTo>
                  <a:pt x="617" y="91"/>
                  <a:pt x="617" y="91"/>
                  <a:pt x="617" y="91"/>
                </a:cubicBezTo>
                <a:cubicBezTo>
                  <a:pt x="647" y="50"/>
                  <a:pt x="647" y="50"/>
                  <a:pt x="647" y="50"/>
                </a:cubicBezTo>
                <a:cubicBezTo>
                  <a:pt x="620" y="50"/>
                  <a:pt x="620" y="50"/>
                  <a:pt x="620" y="50"/>
                </a:cubicBezTo>
                <a:cubicBezTo>
                  <a:pt x="620" y="43"/>
                  <a:pt x="620" y="43"/>
                  <a:pt x="620" y="43"/>
                </a:cubicBezTo>
                <a:cubicBezTo>
                  <a:pt x="659" y="43"/>
                  <a:pt x="659" y="43"/>
                  <a:pt x="659" y="43"/>
                </a:cubicBezTo>
                <a:lnTo>
                  <a:pt x="659" y="45"/>
                </a:lnTo>
                <a:close/>
                <a:moveTo>
                  <a:pt x="706" y="93"/>
                </a:moveTo>
                <a:cubicBezTo>
                  <a:pt x="698" y="93"/>
                  <a:pt x="698" y="93"/>
                  <a:pt x="698" y="93"/>
                </a:cubicBezTo>
                <a:cubicBezTo>
                  <a:pt x="698" y="85"/>
                  <a:pt x="698" y="85"/>
                  <a:pt x="698" y="85"/>
                </a:cubicBezTo>
                <a:cubicBezTo>
                  <a:pt x="698" y="85"/>
                  <a:pt x="698" y="85"/>
                  <a:pt x="698" y="85"/>
                </a:cubicBezTo>
                <a:cubicBezTo>
                  <a:pt x="694" y="92"/>
                  <a:pt x="689" y="95"/>
                  <a:pt x="682" y="95"/>
                </a:cubicBezTo>
                <a:cubicBezTo>
                  <a:pt x="670" y="95"/>
                  <a:pt x="664" y="88"/>
                  <a:pt x="664" y="73"/>
                </a:cubicBezTo>
                <a:cubicBezTo>
                  <a:pt x="664" y="43"/>
                  <a:pt x="664" y="43"/>
                  <a:pt x="664" y="43"/>
                </a:cubicBezTo>
                <a:cubicBezTo>
                  <a:pt x="672" y="43"/>
                  <a:pt x="672" y="43"/>
                  <a:pt x="672" y="43"/>
                </a:cubicBezTo>
                <a:cubicBezTo>
                  <a:pt x="672" y="72"/>
                  <a:pt x="672" y="72"/>
                  <a:pt x="672" y="72"/>
                </a:cubicBezTo>
                <a:cubicBezTo>
                  <a:pt x="672" y="83"/>
                  <a:pt x="676" y="88"/>
                  <a:pt x="685" y="88"/>
                </a:cubicBezTo>
                <a:cubicBezTo>
                  <a:pt x="688" y="88"/>
                  <a:pt x="692" y="86"/>
                  <a:pt x="694" y="84"/>
                </a:cubicBezTo>
                <a:cubicBezTo>
                  <a:pt x="697" y="81"/>
                  <a:pt x="698" y="77"/>
                  <a:pt x="698" y="72"/>
                </a:cubicBezTo>
                <a:cubicBezTo>
                  <a:pt x="698" y="43"/>
                  <a:pt x="698" y="43"/>
                  <a:pt x="698" y="43"/>
                </a:cubicBezTo>
                <a:cubicBezTo>
                  <a:pt x="706" y="43"/>
                  <a:pt x="706" y="43"/>
                  <a:pt x="706" y="43"/>
                </a:cubicBezTo>
                <a:lnTo>
                  <a:pt x="706" y="93"/>
                </a:lnTo>
                <a:close/>
                <a:moveTo>
                  <a:pt x="745" y="51"/>
                </a:moveTo>
                <a:cubicBezTo>
                  <a:pt x="743" y="50"/>
                  <a:pt x="741" y="50"/>
                  <a:pt x="739" y="50"/>
                </a:cubicBezTo>
                <a:cubicBezTo>
                  <a:pt x="735" y="50"/>
                  <a:pt x="733" y="51"/>
                  <a:pt x="730" y="54"/>
                </a:cubicBezTo>
                <a:cubicBezTo>
                  <a:pt x="728" y="57"/>
                  <a:pt x="726" y="62"/>
                  <a:pt x="726" y="68"/>
                </a:cubicBezTo>
                <a:cubicBezTo>
                  <a:pt x="726" y="93"/>
                  <a:pt x="726" y="93"/>
                  <a:pt x="726" y="93"/>
                </a:cubicBezTo>
                <a:cubicBezTo>
                  <a:pt x="718" y="93"/>
                  <a:pt x="718" y="93"/>
                  <a:pt x="718" y="93"/>
                </a:cubicBezTo>
                <a:cubicBezTo>
                  <a:pt x="718" y="43"/>
                  <a:pt x="718" y="43"/>
                  <a:pt x="718" y="43"/>
                </a:cubicBezTo>
                <a:cubicBezTo>
                  <a:pt x="726" y="43"/>
                  <a:pt x="726" y="43"/>
                  <a:pt x="726" y="43"/>
                </a:cubicBezTo>
                <a:cubicBezTo>
                  <a:pt x="726" y="53"/>
                  <a:pt x="726" y="53"/>
                  <a:pt x="726" y="53"/>
                </a:cubicBezTo>
                <a:cubicBezTo>
                  <a:pt x="727" y="53"/>
                  <a:pt x="727" y="53"/>
                  <a:pt x="727" y="53"/>
                </a:cubicBezTo>
                <a:cubicBezTo>
                  <a:pt x="728" y="50"/>
                  <a:pt x="730" y="47"/>
                  <a:pt x="732" y="45"/>
                </a:cubicBezTo>
                <a:cubicBezTo>
                  <a:pt x="734" y="43"/>
                  <a:pt x="737" y="42"/>
                  <a:pt x="740" y="42"/>
                </a:cubicBezTo>
                <a:cubicBezTo>
                  <a:pt x="742" y="42"/>
                  <a:pt x="744" y="42"/>
                  <a:pt x="745" y="43"/>
                </a:cubicBezTo>
                <a:lnTo>
                  <a:pt x="745" y="51"/>
                </a:lnTo>
                <a:close/>
                <a:moveTo>
                  <a:pt x="790" y="70"/>
                </a:moveTo>
                <a:cubicBezTo>
                  <a:pt x="755" y="70"/>
                  <a:pt x="755" y="70"/>
                  <a:pt x="755" y="70"/>
                </a:cubicBezTo>
                <a:cubicBezTo>
                  <a:pt x="755" y="76"/>
                  <a:pt x="756" y="80"/>
                  <a:pt x="759" y="83"/>
                </a:cubicBezTo>
                <a:cubicBezTo>
                  <a:pt x="762" y="86"/>
                  <a:pt x="766" y="88"/>
                  <a:pt x="771" y="88"/>
                </a:cubicBezTo>
                <a:cubicBezTo>
                  <a:pt x="777" y="88"/>
                  <a:pt x="782" y="86"/>
                  <a:pt x="787" y="82"/>
                </a:cubicBezTo>
                <a:cubicBezTo>
                  <a:pt x="787" y="90"/>
                  <a:pt x="787" y="90"/>
                  <a:pt x="787" y="90"/>
                </a:cubicBezTo>
                <a:cubicBezTo>
                  <a:pt x="782" y="93"/>
                  <a:pt x="777" y="95"/>
                  <a:pt x="769" y="95"/>
                </a:cubicBezTo>
                <a:cubicBezTo>
                  <a:pt x="762" y="95"/>
                  <a:pt x="757" y="93"/>
                  <a:pt x="753" y="88"/>
                </a:cubicBezTo>
                <a:cubicBezTo>
                  <a:pt x="748" y="84"/>
                  <a:pt x="746" y="77"/>
                  <a:pt x="746" y="68"/>
                </a:cubicBezTo>
                <a:cubicBezTo>
                  <a:pt x="746" y="60"/>
                  <a:pt x="749" y="54"/>
                  <a:pt x="753" y="49"/>
                </a:cubicBezTo>
                <a:cubicBezTo>
                  <a:pt x="758" y="44"/>
                  <a:pt x="763" y="42"/>
                  <a:pt x="770" y="42"/>
                </a:cubicBezTo>
                <a:cubicBezTo>
                  <a:pt x="776" y="42"/>
                  <a:pt x="782" y="44"/>
                  <a:pt x="785" y="49"/>
                </a:cubicBezTo>
                <a:cubicBezTo>
                  <a:pt x="789" y="53"/>
                  <a:pt x="790" y="59"/>
                  <a:pt x="790" y="66"/>
                </a:cubicBezTo>
                <a:lnTo>
                  <a:pt x="790" y="70"/>
                </a:lnTo>
                <a:close/>
                <a:moveTo>
                  <a:pt x="782" y="63"/>
                </a:moveTo>
                <a:cubicBezTo>
                  <a:pt x="782" y="59"/>
                  <a:pt x="781" y="55"/>
                  <a:pt x="779" y="53"/>
                </a:cubicBezTo>
                <a:cubicBezTo>
                  <a:pt x="777" y="50"/>
                  <a:pt x="773" y="49"/>
                  <a:pt x="769" y="49"/>
                </a:cubicBezTo>
                <a:cubicBezTo>
                  <a:pt x="766" y="49"/>
                  <a:pt x="762" y="50"/>
                  <a:pt x="760" y="53"/>
                </a:cubicBezTo>
                <a:cubicBezTo>
                  <a:pt x="757" y="55"/>
                  <a:pt x="755" y="59"/>
                  <a:pt x="755" y="63"/>
                </a:cubicBezTo>
                <a:lnTo>
                  <a:pt x="782" y="63"/>
                </a:lnTo>
                <a:close/>
                <a:moveTo>
                  <a:pt x="50" y="57"/>
                </a:moveTo>
                <a:cubicBezTo>
                  <a:pt x="50" y="9"/>
                  <a:pt x="50" y="9"/>
                  <a:pt x="50" y="9"/>
                </a:cubicBezTo>
                <a:cubicBezTo>
                  <a:pt x="0" y="16"/>
                  <a:pt x="0" y="16"/>
                  <a:pt x="0" y="16"/>
                </a:cubicBezTo>
                <a:cubicBezTo>
                  <a:pt x="0" y="57"/>
                  <a:pt x="0" y="57"/>
                  <a:pt x="0" y="57"/>
                </a:cubicBezTo>
                <a:lnTo>
                  <a:pt x="50" y="57"/>
                </a:lnTo>
                <a:close/>
                <a:moveTo>
                  <a:pt x="52" y="57"/>
                </a:moveTo>
                <a:cubicBezTo>
                  <a:pt x="116" y="57"/>
                  <a:pt x="116" y="57"/>
                  <a:pt x="116" y="57"/>
                </a:cubicBezTo>
                <a:cubicBezTo>
                  <a:pt x="116" y="0"/>
                  <a:pt x="116" y="0"/>
                  <a:pt x="116" y="0"/>
                </a:cubicBezTo>
                <a:cubicBezTo>
                  <a:pt x="52" y="9"/>
                  <a:pt x="52" y="9"/>
                  <a:pt x="52" y="9"/>
                </a:cubicBezTo>
                <a:lnTo>
                  <a:pt x="52" y="57"/>
                </a:lnTo>
                <a:close/>
                <a:moveTo>
                  <a:pt x="50" y="59"/>
                </a:moveTo>
                <a:cubicBezTo>
                  <a:pt x="0" y="59"/>
                  <a:pt x="0" y="59"/>
                  <a:pt x="0" y="59"/>
                </a:cubicBezTo>
                <a:cubicBezTo>
                  <a:pt x="0" y="100"/>
                  <a:pt x="0" y="100"/>
                  <a:pt x="0" y="100"/>
                </a:cubicBezTo>
                <a:cubicBezTo>
                  <a:pt x="50" y="107"/>
                  <a:pt x="50" y="107"/>
                  <a:pt x="50" y="107"/>
                </a:cubicBezTo>
                <a:lnTo>
                  <a:pt x="50" y="59"/>
                </a:lnTo>
                <a:close/>
                <a:moveTo>
                  <a:pt x="52" y="59"/>
                </a:moveTo>
                <a:cubicBezTo>
                  <a:pt x="52" y="107"/>
                  <a:pt x="52" y="107"/>
                  <a:pt x="52" y="107"/>
                </a:cubicBezTo>
                <a:cubicBezTo>
                  <a:pt x="116" y="116"/>
                  <a:pt x="116" y="116"/>
                  <a:pt x="116" y="116"/>
                </a:cubicBezTo>
                <a:cubicBezTo>
                  <a:pt x="116" y="59"/>
                  <a:pt x="116" y="59"/>
                  <a:pt x="116" y="59"/>
                </a:cubicBezTo>
                <a:lnTo>
                  <a:pt x="5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78" tIns="46639" rIns="93278" bIns="46639" numCol="1" anchor="t" anchorCtr="0" compatLnSpc="1">
            <a:prstTxWarp prst="textNoShape">
              <a:avLst/>
            </a:prstTxWarp>
          </a:bodyPr>
          <a:lstStyle/>
          <a:p>
            <a:endParaRPr lang="en-US">
              <a:solidFill>
                <a:srgbClr val="505050"/>
              </a:solidFill>
            </a:endParaRPr>
          </a:p>
        </p:txBody>
      </p:sp>
      <p:sp>
        <p:nvSpPr>
          <p:cNvPr id="27" name="Title 2"/>
          <p:cNvSpPr txBox="1">
            <a:spLocks/>
          </p:cNvSpPr>
          <p:nvPr/>
        </p:nvSpPr>
        <p:spPr>
          <a:xfrm>
            <a:off x="261939" y="292082"/>
            <a:ext cx="9253812" cy="932563"/>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02" normalizeH="0" baseline="0" noProof="0" dirty="0" smtClean="0">
                <a:ln w="3175">
                  <a:noFill/>
                </a:ln>
                <a:solidFill>
                  <a:schemeClr val="tx1"/>
                </a:solidFill>
                <a:effectLst/>
                <a:uLnTx/>
                <a:uFillTx/>
                <a:latin typeface="Segoe UI Light"/>
                <a:ea typeface="+mn-ea"/>
                <a:cs typeface="Arial" charset="0"/>
              </a:rPr>
              <a:t>Windows Azure Backup</a:t>
            </a:r>
            <a:endParaRPr kumimoji="0" lang="en-US" sz="5400" b="0" i="0" u="none" strike="noStrike" kern="1200" cap="none" spc="-102" normalizeH="0" baseline="0" noProof="0" dirty="0">
              <a:ln w="3175">
                <a:noFill/>
              </a:ln>
              <a:solidFill>
                <a:schemeClr val="tx1"/>
              </a:solidFill>
              <a:effectLst/>
              <a:uLnTx/>
              <a:uFillTx/>
              <a:latin typeface="Segoe UI Light"/>
              <a:ea typeface="+mn-ea"/>
              <a:cs typeface="Arial" charset="0"/>
            </a:endParaRPr>
          </a:p>
        </p:txBody>
      </p:sp>
      <p:sp>
        <p:nvSpPr>
          <p:cNvPr id="46" name="hyperV2"/>
          <p:cNvSpPr>
            <a:spLocks noEditPoints="1"/>
          </p:cNvSpPr>
          <p:nvPr/>
        </p:nvSpPr>
        <p:spPr bwMode="auto">
          <a:xfrm>
            <a:off x="1825924" y="4949336"/>
            <a:ext cx="348781" cy="581460"/>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 name="hyperV2"/>
          <p:cNvSpPr>
            <a:spLocks noEditPoints="1"/>
          </p:cNvSpPr>
          <p:nvPr/>
        </p:nvSpPr>
        <p:spPr bwMode="auto">
          <a:xfrm>
            <a:off x="1662639" y="4488507"/>
            <a:ext cx="348781" cy="581460"/>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hyperV2"/>
          <p:cNvSpPr>
            <a:spLocks noEditPoints="1"/>
          </p:cNvSpPr>
          <p:nvPr/>
        </p:nvSpPr>
        <p:spPr bwMode="auto">
          <a:xfrm>
            <a:off x="2047267" y="4419564"/>
            <a:ext cx="348781" cy="581460"/>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hyperV2"/>
          <p:cNvSpPr>
            <a:spLocks noEditPoints="1"/>
          </p:cNvSpPr>
          <p:nvPr/>
        </p:nvSpPr>
        <p:spPr bwMode="auto">
          <a:xfrm>
            <a:off x="8536290" y="4535677"/>
            <a:ext cx="489161" cy="815490"/>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50" name="Group 49"/>
          <p:cNvGrpSpPr/>
          <p:nvPr/>
        </p:nvGrpSpPr>
        <p:grpSpPr>
          <a:xfrm>
            <a:off x="6599849" y="4477619"/>
            <a:ext cx="1241148" cy="878795"/>
            <a:chOff x="2805737" y="3516306"/>
            <a:chExt cx="2193620" cy="1553192"/>
          </a:xfrm>
          <a:solidFill>
            <a:schemeClr val="bg2"/>
          </a:solidFill>
        </p:grpSpPr>
        <p:sp>
          <p:nvSpPr>
            <p:cNvPr id="51" name="Freeform 15"/>
            <p:cNvSpPr>
              <a:spLocks noEditPoints="1"/>
            </p:cNvSpPr>
            <p:nvPr/>
          </p:nvSpPr>
          <p:spPr bwMode="auto">
            <a:xfrm>
              <a:off x="3312226" y="3516306"/>
              <a:ext cx="1240024" cy="1352557"/>
            </a:xfrm>
            <a:custGeom>
              <a:avLst/>
              <a:gdLst>
                <a:gd name="T0" fmla="*/ 309 w 355"/>
                <a:gd name="T1" fmla="*/ 104 h 391"/>
                <a:gd name="T2" fmla="*/ 249 w 355"/>
                <a:gd name="T3" fmla="*/ 68 h 391"/>
                <a:gd name="T4" fmla="*/ 169 w 355"/>
                <a:gd name="T5" fmla="*/ 28 h 391"/>
                <a:gd name="T6" fmla="*/ 0 w 355"/>
                <a:gd name="T7" fmla="*/ 365 h 391"/>
                <a:gd name="T8" fmla="*/ 167 w 355"/>
                <a:gd name="T9" fmla="*/ 323 h 391"/>
                <a:gd name="T10" fmla="*/ 247 w 355"/>
                <a:gd name="T11" fmla="*/ 283 h 391"/>
                <a:gd name="T12" fmla="*/ 308 w 355"/>
                <a:gd name="T13" fmla="*/ 256 h 391"/>
                <a:gd name="T14" fmla="*/ 355 w 355"/>
                <a:gd name="T15" fmla="*/ 131 h 391"/>
                <a:gd name="T16" fmla="*/ 7 w 355"/>
                <a:gd name="T17" fmla="*/ 358 h 391"/>
                <a:gd name="T18" fmla="*/ 101 w 355"/>
                <a:gd name="T19" fmla="*/ 379 h 391"/>
                <a:gd name="T20" fmla="*/ 8 w 355"/>
                <a:gd name="T21" fmla="*/ 200 h 391"/>
                <a:gd name="T22" fmla="*/ 102 w 355"/>
                <a:gd name="T23" fmla="*/ 192 h 391"/>
                <a:gd name="T24" fmla="*/ 102 w 355"/>
                <a:gd name="T25" fmla="*/ 164 h 391"/>
                <a:gd name="T26" fmla="*/ 8 w 355"/>
                <a:gd name="T27" fmla="*/ 157 h 391"/>
                <a:gd name="T28" fmla="*/ 102 w 355"/>
                <a:gd name="T29" fmla="*/ 155 h 391"/>
                <a:gd name="T30" fmla="*/ 8 w 355"/>
                <a:gd name="T31" fmla="*/ 97 h 391"/>
                <a:gd name="T32" fmla="*/ 102 w 355"/>
                <a:gd name="T33" fmla="*/ 78 h 391"/>
                <a:gd name="T34" fmla="*/ 103 w 355"/>
                <a:gd name="T35" fmla="*/ 50 h 391"/>
                <a:gd name="T36" fmla="*/ 8 w 355"/>
                <a:gd name="T37" fmla="*/ 54 h 391"/>
                <a:gd name="T38" fmla="*/ 103 w 355"/>
                <a:gd name="T39" fmla="*/ 40 h 391"/>
                <a:gd name="T40" fmla="*/ 167 w 355"/>
                <a:gd name="T41" fmla="*/ 221 h 391"/>
                <a:gd name="T42" fmla="*/ 200 w 355"/>
                <a:gd name="T43" fmla="*/ 216 h 391"/>
                <a:gd name="T44" fmla="*/ 200 w 355"/>
                <a:gd name="T45" fmla="*/ 195 h 391"/>
                <a:gd name="T46" fmla="*/ 167 w 355"/>
                <a:gd name="T47" fmla="*/ 187 h 391"/>
                <a:gd name="T48" fmla="*/ 200 w 355"/>
                <a:gd name="T49" fmla="*/ 188 h 391"/>
                <a:gd name="T50" fmla="*/ 168 w 355"/>
                <a:gd name="T51" fmla="*/ 142 h 391"/>
                <a:gd name="T52" fmla="*/ 201 w 355"/>
                <a:gd name="T53" fmla="*/ 133 h 391"/>
                <a:gd name="T54" fmla="*/ 201 w 355"/>
                <a:gd name="T55" fmla="*/ 112 h 391"/>
                <a:gd name="T56" fmla="*/ 168 w 355"/>
                <a:gd name="T57" fmla="*/ 108 h 391"/>
                <a:gd name="T58" fmla="*/ 201 w 355"/>
                <a:gd name="T59" fmla="*/ 105 h 391"/>
                <a:gd name="T60" fmla="*/ 168 w 355"/>
                <a:gd name="T61" fmla="*/ 62 h 391"/>
                <a:gd name="T62" fmla="*/ 275 w 355"/>
                <a:gd name="T63" fmla="*/ 284 h 391"/>
                <a:gd name="T64" fmla="*/ 275 w 355"/>
                <a:gd name="T65" fmla="*/ 213 h 391"/>
                <a:gd name="T66" fmla="*/ 248 w 355"/>
                <a:gd name="T67" fmla="*/ 207 h 391"/>
                <a:gd name="T68" fmla="*/ 275 w 355"/>
                <a:gd name="T69" fmla="*/ 208 h 391"/>
                <a:gd name="T70" fmla="*/ 248 w 355"/>
                <a:gd name="T71" fmla="*/ 175 h 391"/>
                <a:gd name="T72" fmla="*/ 275 w 355"/>
                <a:gd name="T73" fmla="*/ 169 h 391"/>
                <a:gd name="T74" fmla="*/ 275 w 355"/>
                <a:gd name="T75" fmla="*/ 155 h 391"/>
                <a:gd name="T76" fmla="*/ 248 w 355"/>
                <a:gd name="T77" fmla="*/ 151 h 391"/>
                <a:gd name="T78" fmla="*/ 275 w 355"/>
                <a:gd name="T79" fmla="*/ 150 h 391"/>
                <a:gd name="T80" fmla="*/ 248 w 355"/>
                <a:gd name="T81" fmla="*/ 119 h 391"/>
                <a:gd name="T82" fmla="*/ 276 w 355"/>
                <a:gd name="T83" fmla="*/ 110 h 391"/>
                <a:gd name="T84" fmla="*/ 276 w 355"/>
                <a:gd name="T85" fmla="*/ 96 h 391"/>
                <a:gd name="T86" fmla="*/ 308 w 355"/>
                <a:gd name="T87" fmla="*/ 252 h 391"/>
                <a:gd name="T88" fmla="*/ 331 w 355"/>
                <a:gd name="T89" fmla="*/ 257 h 391"/>
                <a:gd name="T90" fmla="*/ 308 w 355"/>
                <a:gd name="T91" fmla="*/ 193 h 391"/>
                <a:gd name="T92" fmla="*/ 331 w 355"/>
                <a:gd name="T93" fmla="*/ 191 h 391"/>
                <a:gd name="T94" fmla="*/ 331 w 355"/>
                <a:gd name="T95" fmla="*/ 180 h 391"/>
                <a:gd name="T96" fmla="*/ 308 w 355"/>
                <a:gd name="T97" fmla="*/ 178 h 391"/>
                <a:gd name="T98" fmla="*/ 331 w 355"/>
                <a:gd name="T99" fmla="*/ 177 h 391"/>
                <a:gd name="T100" fmla="*/ 309 w 355"/>
                <a:gd name="T101" fmla="*/ 155 h 391"/>
                <a:gd name="T102" fmla="*/ 332 w 355"/>
                <a:gd name="T103" fmla="*/ 149 h 391"/>
                <a:gd name="T104" fmla="*/ 332 w 355"/>
                <a:gd name="T105" fmla="*/ 139 h 391"/>
                <a:gd name="T106" fmla="*/ 309 w 355"/>
                <a:gd name="T107" fmla="*/ 139 h 391"/>
                <a:gd name="T108" fmla="*/ 332 w 355"/>
                <a:gd name="T109" fmla="*/ 13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5" h="391">
                  <a:moveTo>
                    <a:pt x="335" y="121"/>
                  </a:moveTo>
                  <a:lnTo>
                    <a:pt x="309" y="126"/>
                  </a:lnTo>
                  <a:lnTo>
                    <a:pt x="309" y="104"/>
                  </a:lnTo>
                  <a:lnTo>
                    <a:pt x="280" y="90"/>
                  </a:lnTo>
                  <a:lnTo>
                    <a:pt x="249" y="96"/>
                  </a:lnTo>
                  <a:lnTo>
                    <a:pt x="249" y="68"/>
                  </a:lnTo>
                  <a:lnTo>
                    <a:pt x="208" y="48"/>
                  </a:lnTo>
                  <a:lnTo>
                    <a:pt x="168" y="55"/>
                  </a:lnTo>
                  <a:lnTo>
                    <a:pt x="169" y="28"/>
                  </a:lnTo>
                  <a:lnTo>
                    <a:pt x="112" y="0"/>
                  </a:lnTo>
                  <a:lnTo>
                    <a:pt x="1" y="21"/>
                  </a:lnTo>
                  <a:lnTo>
                    <a:pt x="0" y="365"/>
                  </a:lnTo>
                  <a:lnTo>
                    <a:pt x="110" y="391"/>
                  </a:lnTo>
                  <a:lnTo>
                    <a:pt x="166" y="358"/>
                  </a:lnTo>
                  <a:lnTo>
                    <a:pt x="167" y="323"/>
                  </a:lnTo>
                  <a:lnTo>
                    <a:pt x="207" y="332"/>
                  </a:lnTo>
                  <a:lnTo>
                    <a:pt x="247" y="309"/>
                  </a:lnTo>
                  <a:lnTo>
                    <a:pt x="247" y="283"/>
                  </a:lnTo>
                  <a:lnTo>
                    <a:pt x="279" y="290"/>
                  </a:lnTo>
                  <a:lnTo>
                    <a:pt x="308" y="274"/>
                  </a:lnTo>
                  <a:lnTo>
                    <a:pt x="308" y="256"/>
                  </a:lnTo>
                  <a:lnTo>
                    <a:pt x="334" y="262"/>
                  </a:lnTo>
                  <a:lnTo>
                    <a:pt x="354" y="250"/>
                  </a:lnTo>
                  <a:lnTo>
                    <a:pt x="355" y="131"/>
                  </a:lnTo>
                  <a:lnTo>
                    <a:pt x="335" y="121"/>
                  </a:lnTo>
                  <a:close/>
                  <a:moveTo>
                    <a:pt x="101" y="379"/>
                  </a:moveTo>
                  <a:lnTo>
                    <a:pt x="7" y="358"/>
                  </a:lnTo>
                  <a:lnTo>
                    <a:pt x="8" y="234"/>
                  </a:lnTo>
                  <a:lnTo>
                    <a:pt x="102" y="240"/>
                  </a:lnTo>
                  <a:lnTo>
                    <a:pt x="101" y="379"/>
                  </a:lnTo>
                  <a:close/>
                  <a:moveTo>
                    <a:pt x="102" y="231"/>
                  </a:moveTo>
                  <a:lnTo>
                    <a:pt x="8" y="225"/>
                  </a:lnTo>
                  <a:lnTo>
                    <a:pt x="8" y="200"/>
                  </a:lnTo>
                  <a:lnTo>
                    <a:pt x="102" y="202"/>
                  </a:lnTo>
                  <a:lnTo>
                    <a:pt x="102" y="231"/>
                  </a:lnTo>
                  <a:close/>
                  <a:moveTo>
                    <a:pt x="102" y="192"/>
                  </a:moveTo>
                  <a:lnTo>
                    <a:pt x="8" y="191"/>
                  </a:lnTo>
                  <a:lnTo>
                    <a:pt x="8" y="166"/>
                  </a:lnTo>
                  <a:lnTo>
                    <a:pt x="102" y="164"/>
                  </a:lnTo>
                  <a:lnTo>
                    <a:pt x="102" y="192"/>
                  </a:lnTo>
                  <a:close/>
                  <a:moveTo>
                    <a:pt x="102" y="155"/>
                  </a:moveTo>
                  <a:lnTo>
                    <a:pt x="8" y="157"/>
                  </a:lnTo>
                  <a:lnTo>
                    <a:pt x="8" y="132"/>
                  </a:lnTo>
                  <a:lnTo>
                    <a:pt x="102" y="126"/>
                  </a:lnTo>
                  <a:lnTo>
                    <a:pt x="102" y="155"/>
                  </a:lnTo>
                  <a:close/>
                  <a:moveTo>
                    <a:pt x="102" y="116"/>
                  </a:moveTo>
                  <a:lnTo>
                    <a:pt x="8" y="123"/>
                  </a:lnTo>
                  <a:lnTo>
                    <a:pt x="8" y="97"/>
                  </a:lnTo>
                  <a:lnTo>
                    <a:pt x="102" y="88"/>
                  </a:lnTo>
                  <a:lnTo>
                    <a:pt x="102" y="116"/>
                  </a:lnTo>
                  <a:close/>
                  <a:moveTo>
                    <a:pt x="102" y="78"/>
                  </a:moveTo>
                  <a:lnTo>
                    <a:pt x="8" y="89"/>
                  </a:lnTo>
                  <a:lnTo>
                    <a:pt x="8" y="63"/>
                  </a:lnTo>
                  <a:lnTo>
                    <a:pt x="103" y="50"/>
                  </a:lnTo>
                  <a:lnTo>
                    <a:pt x="102" y="78"/>
                  </a:lnTo>
                  <a:close/>
                  <a:moveTo>
                    <a:pt x="103" y="40"/>
                  </a:moveTo>
                  <a:lnTo>
                    <a:pt x="8" y="54"/>
                  </a:lnTo>
                  <a:lnTo>
                    <a:pt x="8" y="28"/>
                  </a:lnTo>
                  <a:lnTo>
                    <a:pt x="103" y="11"/>
                  </a:lnTo>
                  <a:lnTo>
                    <a:pt x="103" y="40"/>
                  </a:lnTo>
                  <a:close/>
                  <a:moveTo>
                    <a:pt x="200" y="324"/>
                  </a:moveTo>
                  <a:lnTo>
                    <a:pt x="167" y="316"/>
                  </a:lnTo>
                  <a:lnTo>
                    <a:pt x="167" y="221"/>
                  </a:lnTo>
                  <a:lnTo>
                    <a:pt x="200" y="223"/>
                  </a:lnTo>
                  <a:lnTo>
                    <a:pt x="200" y="324"/>
                  </a:lnTo>
                  <a:close/>
                  <a:moveTo>
                    <a:pt x="200" y="216"/>
                  </a:moveTo>
                  <a:lnTo>
                    <a:pt x="167" y="214"/>
                  </a:lnTo>
                  <a:lnTo>
                    <a:pt x="167" y="194"/>
                  </a:lnTo>
                  <a:lnTo>
                    <a:pt x="200" y="195"/>
                  </a:lnTo>
                  <a:lnTo>
                    <a:pt x="200" y="216"/>
                  </a:lnTo>
                  <a:close/>
                  <a:moveTo>
                    <a:pt x="200" y="188"/>
                  </a:moveTo>
                  <a:lnTo>
                    <a:pt x="167" y="187"/>
                  </a:lnTo>
                  <a:lnTo>
                    <a:pt x="168" y="168"/>
                  </a:lnTo>
                  <a:lnTo>
                    <a:pt x="200" y="168"/>
                  </a:lnTo>
                  <a:lnTo>
                    <a:pt x="200" y="188"/>
                  </a:lnTo>
                  <a:close/>
                  <a:moveTo>
                    <a:pt x="200" y="160"/>
                  </a:moveTo>
                  <a:lnTo>
                    <a:pt x="168" y="161"/>
                  </a:lnTo>
                  <a:lnTo>
                    <a:pt x="168" y="142"/>
                  </a:lnTo>
                  <a:lnTo>
                    <a:pt x="201" y="140"/>
                  </a:lnTo>
                  <a:lnTo>
                    <a:pt x="200" y="160"/>
                  </a:lnTo>
                  <a:close/>
                  <a:moveTo>
                    <a:pt x="201" y="133"/>
                  </a:moveTo>
                  <a:lnTo>
                    <a:pt x="168" y="135"/>
                  </a:lnTo>
                  <a:lnTo>
                    <a:pt x="168" y="115"/>
                  </a:lnTo>
                  <a:lnTo>
                    <a:pt x="201" y="112"/>
                  </a:lnTo>
                  <a:lnTo>
                    <a:pt x="201" y="133"/>
                  </a:lnTo>
                  <a:close/>
                  <a:moveTo>
                    <a:pt x="201" y="105"/>
                  </a:moveTo>
                  <a:lnTo>
                    <a:pt x="168" y="108"/>
                  </a:lnTo>
                  <a:lnTo>
                    <a:pt x="168" y="89"/>
                  </a:lnTo>
                  <a:lnTo>
                    <a:pt x="201" y="84"/>
                  </a:lnTo>
                  <a:lnTo>
                    <a:pt x="201" y="105"/>
                  </a:lnTo>
                  <a:close/>
                  <a:moveTo>
                    <a:pt x="201" y="76"/>
                  </a:moveTo>
                  <a:lnTo>
                    <a:pt x="168" y="82"/>
                  </a:lnTo>
                  <a:lnTo>
                    <a:pt x="168" y="62"/>
                  </a:lnTo>
                  <a:lnTo>
                    <a:pt x="201" y="56"/>
                  </a:lnTo>
                  <a:lnTo>
                    <a:pt x="201" y="76"/>
                  </a:lnTo>
                  <a:close/>
                  <a:moveTo>
                    <a:pt x="275" y="284"/>
                  </a:moveTo>
                  <a:lnTo>
                    <a:pt x="247" y="278"/>
                  </a:lnTo>
                  <a:lnTo>
                    <a:pt x="248" y="211"/>
                  </a:lnTo>
                  <a:lnTo>
                    <a:pt x="275" y="213"/>
                  </a:lnTo>
                  <a:lnTo>
                    <a:pt x="275" y="284"/>
                  </a:lnTo>
                  <a:close/>
                  <a:moveTo>
                    <a:pt x="275" y="208"/>
                  </a:moveTo>
                  <a:lnTo>
                    <a:pt x="248" y="207"/>
                  </a:lnTo>
                  <a:lnTo>
                    <a:pt x="248" y="193"/>
                  </a:lnTo>
                  <a:lnTo>
                    <a:pt x="275" y="194"/>
                  </a:lnTo>
                  <a:lnTo>
                    <a:pt x="275" y="208"/>
                  </a:lnTo>
                  <a:close/>
                  <a:moveTo>
                    <a:pt x="275" y="188"/>
                  </a:moveTo>
                  <a:lnTo>
                    <a:pt x="248" y="188"/>
                  </a:lnTo>
                  <a:lnTo>
                    <a:pt x="248" y="175"/>
                  </a:lnTo>
                  <a:lnTo>
                    <a:pt x="275" y="174"/>
                  </a:lnTo>
                  <a:lnTo>
                    <a:pt x="275" y="188"/>
                  </a:lnTo>
                  <a:close/>
                  <a:moveTo>
                    <a:pt x="275" y="169"/>
                  </a:moveTo>
                  <a:lnTo>
                    <a:pt x="248" y="170"/>
                  </a:lnTo>
                  <a:lnTo>
                    <a:pt x="248" y="156"/>
                  </a:lnTo>
                  <a:lnTo>
                    <a:pt x="275" y="155"/>
                  </a:lnTo>
                  <a:lnTo>
                    <a:pt x="275" y="169"/>
                  </a:lnTo>
                  <a:close/>
                  <a:moveTo>
                    <a:pt x="275" y="150"/>
                  </a:moveTo>
                  <a:lnTo>
                    <a:pt x="248" y="151"/>
                  </a:lnTo>
                  <a:lnTo>
                    <a:pt x="248" y="138"/>
                  </a:lnTo>
                  <a:lnTo>
                    <a:pt x="275" y="135"/>
                  </a:lnTo>
                  <a:lnTo>
                    <a:pt x="275" y="150"/>
                  </a:lnTo>
                  <a:close/>
                  <a:moveTo>
                    <a:pt x="275" y="130"/>
                  </a:moveTo>
                  <a:lnTo>
                    <a:pt x="248" y="133"/>
                  </a:lnTo>
                  <a:lnTo>
                    <a:pt x="248" y="119"/>
                  </a:lnTo>
                  <a:lnTo>
                    <a:pt x="276" y="115"/>
                  </a:lnTo>
                  <a:lnTo>
                    <a:pt x="275" y="130"/>
                  </a:lnTo>
                  <a:close/>
                  <a:moveTo>
                    <a:pt x="276" y="110"/>
                  </a:moveTo>
                  <a:lnTo>
                    <a:pt x="248" y="114"/>
                  </a:lnTo>
                  <a:lnTo>
                    <a:pt x="249" y="101"/>
                  </a:lnTo>
                  <a:lnTo>
                    <a:pt x="276" y="96"/>
                  </a:lnTo>
                  <a:lnTo>
                    <a:pt x="276" y="110"/>
                  </a:lnTo>
                  <a:close/>
                  <a:moveTo>
                    <a:pt x="331" y="257"/>
                  </a:moveTo>
                  <a:lnTo>
                    <a:pt x="308" y="252"/>
                  </a:lnTo>
                  <a:lnTo>
                    <a:pt x="308" y="206"/>
                  </a:lnTo>
                  <a:lnTo>
                    <a:pt x="331" y="208"/>
                  </a:lnTo>
                  <a:lnTo>
                    <a:pt x="331" y="257"/>
                  </a:lnTo>
                  <a:close/>
                  <a:moveTo>
                    <a:pt x="331" y="204"/>
                  </a:moveTo>
                  <a:lnTo>
                    <a:pt x="308" y="203"/>
                  </a:lnTo>
                  <a:lnTo>
                    <a:pt x="308" y="193"/>
                  </a:lnTo>
                  <a:lnTo>
                    <a:pt x="331" y="194"/>
                  </a:lnTo>
                  <a:lnTo>
                    <a:pt x="331" y="204"/>
                  </a:lnTo>
                  <a:close/>
                  <a:moveTo>
                    <a:pt x="331" y="191"/>
                  </a:moveTo>
                  <a:lnTo>
                    <a:pt x="308" y="190"/>
                  </a:lnTo>
                  <a:lnTo>
                    <a:pt x="308" y="181"/>
                  </a:lnTo>
                  <a:lnTo>
                    <a:pt x="331" y="180"/>
                  </a:lnTo>
                  <a:lnTo>
                    <a:pt x="331" y="191"/>
                  </a:lnTo>
                  <a:close/>
                  <a:moveTo>
                    <a:pt x="331" y="177"/>
                  </a:moveTo>
                  <a:lnTo>
                    <a:pt x="308" y="178"/>
                  </a:lnTo>
                  <a:lnTo>
                    <a:pt x="308" y="168"/>
                  </a:lnTo>
                  <a:lnTo>
                    <a:pt x="331" y="167"/>
                  </a:lnTo>
                  <a:lnTo>
                    <a:pt x="331" y="177"/>
                  </a:lnTo>
                  <a:close/>
                  <a:moveTo>
                    <a:pt x="331" y="163"/>
                  </a:moveTo>
                  <a:lnTo>
                    <a:pt x="308" y="164"/>
                  </a:lnTo>
                  <a:lnTo>
                    <a:pt x="309" y="155"/>
                  </a:lnTo>
                  <a:lnTo>
                    <a:pt x="331" y="153"/>
                  </a:lnTo>
                  <a:lnTo>
                    <a:pt x="331" y="163"/>
                  </a:lnTo>
                  <a:close/>
                  <a:moveTo>
                    <a:pt x="332" y="149"/>
                  </a:moveTo>
                  <a:lnTo>
                    <a:pt x="309" y="152"/>
                  </a:lnTo>
                  <a:lnTo>
                    <a:pt x="309" y="142"/>
                  </a:lnTo>
                  <a:lnTo>
                    <a:pt x="332" y="139"/>
                  </a:lnTo>
                  <a:lnTo>
                    <a:pt x="332" y="149"/>
                  </a:lnTo>
                  <a:close/>
                  <a:moveTo>
                    <a:pt x="332" y="135"/>
                  </a:moveTo>
                  <a:lnTo>
                    <a:pt x="309" y="139"/>
                  </a:lnTo>
                  <a:lnTo>
                    <a:pt x="309" y="129"/>
                  </a:lnTo>
                  <a:lnTo>
                    <a:pt x="332" y="125"/>
                  </a:lnTo>
                  <a:lnTo>
                    <a:pt x="332"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54"/>
              <a:endParaRPr lang="en-US" sz="1400">
                <a:solidFill>
                  <a:srgbClr val="505050"/>
                </a:solidFill>
              </a:endParaRPr>
            </a:p>
          </p:txBody>
        </p:sp>
        <p:sp>
          <p:nvSpPr>
            <p:cNvPr id="52" name="Freeform 16"/>
            <p:cNvSpPr>
              <a:spLocks/>
            </p:cNvSpPr>
            <p:nvPr/>
          </p:nvSpPr>
          <p:spPr bwMode="auto">
            <a:xfrm>
              <a:off x="2805737" y="4059404"/>
              <a:ext cx="2193620" cy="1010094"/>
            </a:xfrm>
            <a:custGeom>
              <a:avLst/>
              <a:gdLst>
                <a:gd name="T0" fmla="*/ 1069 w 1340"/>
                <a:gd name="T1" fmla="*/ 12 h 534"/>
                <a:gd name="T2" fmla="*/ 1069 w 1340"/>
                <a:gd name="T3" fmla="*/ 46 h 534"/>
                <a:gd name="T4" fmla="*/ 1287 w 1340"/>
                <a:gd name="T5" fmla="*/ 231 h 534"/>
                <a:gd name="T6" fmla="*/ 675 w 1340"/>
                <a:gd name="T7" fmla="*/ 474 h 534"/>
                <a:gd name="T8" fmla="*/ 63 w 1340"/>
                <a:gd name="T9" fmla="*/ 231 h 534"/>
                <a:gd name="T10" fmla="*/ 312 w 1340"/>
                <a:gd name="T11" fmla="*/ 36 h 534"/>
                <a:gd name="T12" fmla="*/ 312 w 1340"/>
                <a:gd name="T13" fmla="*/ 0 h 534"/>
                <a:gd name="T14" fmla="*/ 0 w 1340"/>
                <a:gd name="T15" fmla="*/ 245 h 534"/>
                <a:gd name="T16" fmla="*/ 670 w 1340"/>
                <a:gd name="T17" fmla="*/ 534 h 534"/>
                <a:gd name="T18" fmla="*/ 1340 w 1340"/>
                <a:gd name="T19" fmla="*/ 245 h 534"/>
                <a:gd name="T20" fmla="*/ 1069 w 1340"/>
                <a:gd name="T21" fmla="*/ 1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0" h="534">
                  <a:moveTo>
                    <a:pt x="1069" y="12"/>
                  </a:moveTo>
                  <a:cubicBezTo>
                    <a:pt x="1069" y="46"/>
                    <a:pt x="1069" y="46"/>
                    <a:pt x="1069" y="46"/>
                  </a:cubicBezTo>
                  <a:cubicBezTo>
                    <a:pt x="1202" y="90"/>
                    <a:pt x="1287" y="157"/>
                    <a:pt x="1287" y="231"/>
                  </a:cubicBezTo>
                  <a:cubicBezTo>
                    <a:pt x="1287" y="365"/>
                    <a:pt x="1013" y="474"/>
                    <a:pt x="675" y="474"/>
                  </a:cubicBezTo>
                  <a:cubicBezTo>
                    <a:pt x="337" y="474"/>
                    <a:pt x="63" y="365"/>
                    <a:pt x="63" y="231"/>
                  </a:cubicBezTo>
                  <a:cubicBezTo>
                    <a:pt x="63" y="151"/>
                    <a:pt x="161" y="80"/>
                    <a:pt x="312" y="36"/>
                  </a:cubicBezTo>
                  <a:cubicBezTo>
                    <a:pt x="312" y="0"/>
                    <a:pt x="312" y="0"/>
                    <a:pt x="312" y="0"/>
                  </a:cubicBezTo>
                  <a:cubicBezTo>
                    <a:pt x="124" y="51"/>
                    <a:pt x="0" y="142"/>
                    <a:pt x="0" y="245"/>
                  </a:cubicBezTo>
                  <a:cubicBezTo>
                    <a:pt x="0" y="405"/>
                    <a:pt x="300" y="534"/>
                    <a:pt x="670" y="534"/>
                  </a:cubicBezTo>
                  <a:cubicBezTo>
                    <a:pt x="1040" y="534"/>
                    <a:pt x="1340" y="405"/>
                    <a:pt x="1340" y="245"/>
                  </a:cubicBezTo>
                  <a:cubicBezTo>
                    <a:pt x="1340" y="149"/>
                    <a:pt x="1234" y="65"/>
                    <a:pt x="106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54"/>
              <a:endParaRPr lang="en-US" sz="1400">
                <a:solidFill>
                  <a:srgbClr val="505050"/>
                </a:solidFill>
              </a:endParaRPr>
            </a:p>
          </p:txBody>
        </p:sp>
      </p:grpSp>
      <p:cxnSp>
        <p:nvCxnSpPr>
          <p:cNvPr id="53" name="Straight Arrow Connector 52"/>
          <p:cNvCxnSpPr/>
          <p:nvPr/>
        </p:nvCxnSpPr>
        <p:spPr>
          <a:xfrm>
            <a:off x="7916557" y="4916351"/>
            <a:ext cx="529846" cy="1"/>
          </a:xfrm>
          <a:prstGeom prst="straightConnector1">
            <a:avLst/>
          </a:prstGeom>
          <a:ln w="4445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45730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0" y="943383"/>
            <a:ext cx="12434710" cy="1688724"/>
          </a:xfrm>
        </p:spPr>
        <p:txBody>
          <a:bodyPr>
            <a:normAutofit/>
          </a:bodyPr>
          <a:lstStyle/>
          <a:p>
            <a:r>
              <a:rPr lang="en-US" sz="2856" dirty="0"/>
              <a:t>A Dell Venue 8 Pro </a:t>
            </a:r>
          </a:p>
          <a:p>
            <a:r>
              <a:rPr lang="en-US" sz="1632" dirty="0"/>
              <a:t>(ARV $299 USD)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9130" y="6039717"/>
            <a:ext cx="3108791" cy="1143549"/>
          </a:xfrm>
          <a:prstGeom prst="rect">
            <a:avLst/>
          </a:prstGeom>
        </p:spPr>
      </p:pic>
      <p:sp>
        <p:nvSpPr>
          <p:cNvPr id="7" name="Subtitle 2"/>
          <p:cNvSpPr txBox="1">
            <a:spLocks/>
          </p:cNvSpPr>
          <p:nvPr/>
        </p:nvSpPr>
        <p:spPr>
          <a:xfrm>
            <a:off x="880" y="165379"/>
            <a:ext cx="12434712" cy="1688724"/>
          </a:xfrm>
          <a:prstGeom prst="rect">
            <a:avLst/>
          </a:prstGeom>
        </p:spPr>
        <p:txBody>
          <a:bodyPr vert="horz" lIns="93260" tIns="46630" rIns="93260" bIns="4663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896" dirty="0">
                <a:solidFill>
                  <a:srgbClr val="0070C0"/>
                </a:solidFill>
              </a:rPr>
              <a:t>Scan your badge for a chance to win!</a:t>
            </a:r>
          </a:p>
        </p:txBody>
      </p:sp>
      <p:pic>
        <p:nvPicPr>
          <p:cNvPr id="10" name="Picture 9"/>
          <p:cNvPicPr>
            <a:picLocks noChangeAspect="1"/>
          </p:cNvPicPr>
          <p:nvPr/>
        </p:nvPicPr>
        <p:blipFill>
          <a:blip r:embed="rId3"/>
          <a:stretch>
            <a:fillRect/>
          </a:stretch>
        </p:blipFill>
        <p:spPr>
          <a:xfrm>
            <a:off x="3109557" y="1854104"/>
            <a:ext cx="6217356" cy="4031566"/>
          </a:xfrm>
          <a:prstGeom prst="rect">
            <a:avLst/>
          </a:prstGeom>
        </p:spPr>
      </p:pic>
      <p:sp>
        <p:nvSpPr>
          <p:cNvPr id="12" name="TextBox 11"/>
          <p:cNvSpPr txBox="1"/>
          <p:nvPr/>
        </p:nvSpPr>
        <p:spPr>
          <a:xfrm>
            <a:off x="161866" y="6441912"/>
            <a:ext cx="5895383" cy="670445"/>
          </a:xfrm>
          <a:prstGeom prst="rect">
            <a:avLst/>
          </a:prstGeom>
          <a:noFill/>
        </p:spPr>
        <p:txBody>
          <a:bodyPr wrap="square" rtlCol="0">
            <a:spAutoFit/>
          </a:bodyPr>
          <a:lstStyle/>
          <a:p>
            <a:r>
              <a:rPr lang="en-US" sz="1836" dirty="0"/>
              <a:t>To view our full privacy policy visit Privacy.Microsoft.com</a:t>
            </a:r>
          </a:p>
        </p:txBody>
      </p:sp>
      <p:sp>
        <p:nvSpPr>
          <p:cNvPr id="8" name="TextBox 7"/>
          <p:cNvSpPr txBox="1"/>
          <p:nvPr/>
        </p:nvSpPr>
        <p:spPr>
          <a:xfrm>
            <a:off x="161866" y="6065227"/>
            <a:ext cx="11642571" cy="670445"/>
          </a:xfrm>
          <a:prstGeom prst="rect">
            <a:avLst/>
          </a:prstGeom>
          <a:noFill/>
        </p:spPr>
        <p:txBody>
          <a:bodyPr wrap="square" rtlCol="0">
            <a:spAutoFit/>
          </a:bodyPr>
          <a:lstStyle/>
          <a:p>
            <a:r>
              <a:rPr lang="en-US" sz="1836" dirty="0"/>
              <a:t>We will also keep you up to date on upcoming events (including Windows Server 2012 Launch, TechNet &amp; IT-Camps)</a:t>
            </a:r>
          </a:p>
        </p:txBody>
      </p:sp>
    </p:spTree>
    <p:extLst>
      <p:ext uri="{BB962C8B-B14F-4D97-AF65-F5344CB8AC3E}">
        <p14:creationId xmlns:p14="http://schemas.microsoft.com/office/powerpoint/2010/main" val="15479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ox"/>
          <p:cNvSpPr/>
          <p:nvPr/>
        </p:nvSpPr>
        <p:spPr bwMode="auto">
          <a:xfrm>
            <a:off x="3416579"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71" dirty="0">
              <a:gradFill>
                <a:gsLst>
                  <a:gs pos="0">
                    <a:srgbClr val="505050"/>
                  </a:gs>
                  <a:gs pos="100000">
                    <a:srgbClr val="505050"/>
                  </a:gs>
                </a:gsLst>
                <a:lin ang="5400000" scaled="0"/>
              </a:gradFill>
            </a:endParaRPr>
          </a:p>
        </p:txBody>
      </p:sp>
      <p:sp>
        <p:nvSpPr>
          <p:cNvPr id="15" name="2 box"/>
          <p:cNvSpPr/>
          <p:nvPr/>
        </p:nvSpPr>
        <p:spPr bwMode="auto">
          <a:xfrm>
            <a:off x="6309951"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16" name="3 box"/>
          <p:cNvSpPr/>
          <p:nvPr/>
        </p:nvSpPr>
        <p:spPr bwMode="auto">
          <a:xfrm>
            <a:off x="9203323"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grpSp>
        <p:nvGrpSpPr>
          <p:cNvPr id="10" name="1st text"/>
          <p:cNvGrpSpPr/>
          <p:nvPr/>
        </p:nvGrpSpPr>
        <p:grpSpPr>
          <a:xfrm>
            <a:off x="3416579" y="3895259"/>
            <a:ext cx="2658989" cy="4951217"/>
            <a:chOff x="3515080" y="3819227"/>
            <a:chExt cx="2606040" cy="4854575"/>
          </a:xfrm>
        </p:grpSpPr>
        <p:sp>
          <p:nvSpPr>
            <p:cNvPr id="35" name="Rectangle 34"/>
            <p:cNvSpPr/>
            <p:nvPr/>
          </p:nvSpPr>
          <p:spPr bwMode="auto">
            <a:xfrm>
              <a:off x="3515080" y="6190651"/>
              <a:ext cx="2606040" cy="248315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36" bIns="91440" numCol="1" rtlCol="0" anchor="t" anchorCtr="0" compatLnSpc="1">
              <a:prstTxWarp prst="textNoShape">
                <a:avLst/>
              </a:prstTxWarp>
              <a:noAutofit/>
            </a:bodyPr>
            <a:lstStyle/>
            <a:p>
              <a:pPr>
                <a:lnSpc>
                  <a:spcPct val="90000"/>
                </a:lnSpc>
                <a:spcBef>
                  <a:spcPts val="612"/>
                </a:spcBef>
                <a:defRPr/>
              </a:pPr>
              <a:r>
                <a:rPr lang="en-US" spc="-71" dirty="0">
                  <a:gradFill>
                    <a:gsLst>
                      <a:gs pos="0">
                        <a:srgbClr val="00188F"/>
                      </a:gs>
                      <a:gs pos="100000">
                        <a:srgbClr val="00188F"/>
                      </a:gs>
                    </a:gsLst>
                    <a:lin ang="5400000" scaled="0"/>
                  </a:gradFill>
                </a:rPr>
                <a:t>Software-defined network </a:t>
              </a:r>
              <a:r>
                <a:rPr lang="en-US" spc="-71" dirty="0" smtClean="0">
                  <a:gradFill>
                    <a:gsLst>
                      <a:gs pos="0">
                        <a:srgbClr val="00188F"/>
                      </a:gs>
                      <a:gs pos="100000">
                        <a:srgbClr val="00188F"/>
                      </a:gs>
                    </a:gsLst>
                    <a:lin ang="5400000" scaled="0"/>
                  </a:gradFill>
                </a:rPr>
                <a:t>infrastructure.</a:t>
              </a:r>
              <a:endParaRPr lang="en-US" spc="-71" dirty="0">
                <a:gradFill>
                  <a:gsLst>
                    <a:gs pos="0">
                      <a:srgbClr val="00188F"/>
                    </a:gs>
                    <a:gs pos="100000">
                      <a:srgbClr val="00188F"/>
                    </a:gs>
                  </a:gsLst>
                  <a:lin ang="5400000" scaled="0"/>
                </a:gradFill>
              </a:endParaRPr>
            </a:p>
          </p:txBody>
        </p:sp>
        <p:sp>
          <p:nvSpPr>
            <p:cNvPr id="40" name="Rectangle 39"/>
            <p:cNvSpPr/>
            <p:nvPr/>
          </p:nvSpPr>
          <p:spPr bwMode="auto">
            <a:xfrm>
              <a:off x="3515080" y="3819227"/>
              <a:ext cx="2606040" cy="129458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a:gradFill>
                    <a:gsLst>
                      <a:gs pos="0">
                        <a:srgbClr val="505050"/>
                      </a:gs>
                      <a:gs pos="100000">
                        <a:srgbClr val="505050"/>
                      </a:gs>
                    </a:gsLst>
                    <a:lin ang="5400000" scaled="0"/>
                  </a:gradFill>
                </a:rPr>
                <a:t>Simplified use of network resources in </a:t>
              </a:r>
              <a:r>
                <a:rPr lang="en-US" spc="-51" dirty="0" smtClean="0">
                  <a:gradFill>
                    <a:gsLst>
                      <a:gs pos="0">
                        <a:srgbClr val="505050"/>
                      </a:gs>
                      <a:gs pos="100000">
                        <a:srgbClr val="505050"/>
                      </a:gs>
                    </a:gsLst>
                    <a:lin ang="5400000" scaled="0"/>
                  </a:gradFill>
                </a:rPr>
                <a:t/>
              </a:r>
              <a:br>
                <a:rPr lang="en-US" spc="-51" dirty="0" smtClean="0">
                  <a:gradFill>
                    <a:gsLst>
                      <a:gs pos="0">
                        <a:srgbClr val="505050"/>
                      </a:gs>
                      <a:gs pos="100000">
                        <a:srgbClr val="505050"/>
                      </a:gs>
                    </a:gsLst>
                    <a:lin ang="5400000" scaled="0"/>
                  </a:gradFill>
                </a:rPr>
              </a:br>
              <a:r>
                <a:rPr lang="en-US" spc="-51" dirty="0" smtClean="0">
                  <a:gradFill>
                    <a:gsLst>
                      <a:gs pos="0">
                        <a:srgbClr val="505050"/>
                      </a:gs>
                      <a:gs pos="100000">
                        <a:srgbClr val="505050"/>
                      </a:gs>
                    </a:gsLst>
                    <a:lin ang="5400000" scaled="0"/>
                  </a:gradFill>
                </a:rPr>
                <a:t>a multi-tenant</a:t>
              </a:r>
              <a:r>
                <a:rPr lang="en-US" spc="-51" dirty="0">
                  <a:gradFill>
                    <a:gsLst>
                      <a:gs pos="0">
                        <a:srgbClr val="505050"/>
                      </a:gs>
                      <a:gs pos="100000">
                        <a:srgbClr val="505050"/>
                      </a:gs>
                    </a:gsLst>
                    <a:lin ang="5400000" scaled="0"/>
                  </a:gradFill>
                </a:rPr>
                <a:t>, cross-premises </a:t>
              </a:r>
              <a:r>
                <a:rPr lang="en-US" spc="-51" dirty="0" smtClean="0">
                  <a:gradFill>
                    <a:gsLst>
                      <a:gs pos="0">
                        <a:srgbClr val="505050"/>
                      </a:gs>
                      <a:gs pos="100000">
                        <a:srgbClr val="505050"/>
                      </a:gs>
                    </a:gsLst>
                    <a:lin ang="5400000" scaled="0"/>
                  </a:gradFill>
                </a:rPr>
                <a:t>environment</a:t>
              </a:r>
              <a:endParaRPr lang="en-US" spc="-51" dirty="0">
                <a:gradFill>
                  <a:gsLst>
                    <a:gs pos="0">
                      <a:srgbClr val="505050"/>
                    </a:gs>
                    <a:gs pos="100000">
                      <a:srgbClr val="505050"/>
                    </a:gs>
                  </a:gsLst>
                  <a:lin ang="5400000" scaled="0"/>
                </a:gradFill>
              </a:endParaRPr>
            </a:p>
          </p:txBody>
        </p:sp>
      </p:grpSp>
      <p:grpSp>
        <p:nvGrpSpPr>
          <p:cNvPr id="11" name="2nd text"/>
          <p:cNvGrpSpPr/>
          <p:nvPr/>
        </p:nvGrpSpPr>
        <p:grpSpPr>
          <a:xfrm>
            <a:off x="6309951" y="3895259"/>
            <a:ext cx="2658989" cy="4955314"/>
            <a:chOff x="6282517" y="3819227"/>
            <a:chExt cx="2606040" cy="4858592"/>
          </a:xfrm>
        </p:grpSpPr>
        <p:sp>
          <p:nvSpPr>
            <p:cNvPr id="36" name="Rectangle 35"/>
            <p:cNvSpPr/>
            <p:nvPr/>
          </p:nvSpPr>
          <p:spPr bwMode="auto">
            <a:xfrm>
              <a:off x="6282517" y="6190651"/>
              <a:ext cx="2606040" cy="248716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36" bIns="91440" numCol="1" rtlCol="0" anchor="t" anchorCtr="0" compatLnSpc="1">
              <a:prstTxWarp prst="textNoShape">
                <a:avLst/>
              </a:prstTxWarp>
              <a:noAutofit/>
            </a:bodyPr>
            <a:lstStyle/>
            <a:p>
              <a:pPr>
                <a:lnSpc>
                  <a:spcPct val="90000"/>
                </a:lnSpc>
                <a:spcBef>
                  <a:spcPts val="612"/>
                </a:spcBef>
                <a:defRPr/>
              </a:pPr>
              <a:r>
                <a:rPr lang="en-US" spc="-71" dirty="0">
                  <a:gradFill>
                    <a:gsLst>
                      <a:gs pos="0">
                        <a:srgbClr val="00188F"/>
                      </a:gs>
                      <a:gs pos="100000">
                        <a:srgbClr val="00188F"/>
                      </a:gs>
                    </a:gsLst>
                    <a:lin ang="5400000" scaled="0"/>
                  </a:gradFill>
                </a:rPr>
                <a:t>High-performance </a:t>
              </a:r>
              <a:r>
                <a:rPr lang="en-US" spc="-71" dirty="0" smtClean="0">
                  <a:gradFill>
                    <a:gsLst>
                      <a:gs pos="0">
                        <a:srgbClr val="00188F"/>
                      </a:gs>
                      <a:gs pos="100000">
                        <a:srgbClr val="00188F"/>
                      </a:gs>
                    </a:gsLst>
                    <a:lin ang="5400000" scaled="0"/>
                  </a:gradFill>
                </a:rPr>
                <a:t>networking.</a:t>
              </a:r>
              <a:endParaRPr lang="en-US" spc="-71" dirty="0">
                <a:gradFill>
                  <a:gsLst>
                    <a:gs pos="0">
                      <a:srgbClr val="00188F"/>
                    </a:gs>
                    <a:gs pos="100000">
                      <a:srgbClr val="00188F"/>
                    </a:gs>
                  </a:gsLst>
                  <a:lin ang="5400000" scaled="0"/>
                </a:gradFill>
              </a:endParaRPr>
            </a:p>
          </p:txBody>
        </p:sp>
        <p:sp>
          <p:nvSpPr>
            <p:cNvPr id="42" name="Rectangle 41"/>
            <p:cNvSpPr/>
            <p:nvPr/>
          </p:nvSpPr>
          <p:spPr bwMode="auto">
            <a:xfrm>
              <a:off x="6282517" y="3819227"/>
              <a:ext cx="2606040" cy="107106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a:gradFill>
                    <a:gsLst>
                      <a:gs pos="0">
                        <a:srgbClr val="505050"/>
                      </a:gs>
                      <a:gs pos="100000">
                        <a:srgbClr val="505050"/>
                      </a:gs>
                    </a:gsLst>
                    <a:lin ang="5400000" scaled="0"/>
                  </a:gradFill>
                </a:rPr>
                <a:t>Continuously available and resilient network </a:t>
              </a:r>
              <a:r>
                <a:rPr lang="en-US" spc="-51" dirty="0" smtClean="0">
                  <a:gradFill>
                    <a:gsLst>
                      <a:gs pos="0">
                        <a:srgbClr val="505050"/>
                      </a:gs>
                      <a:gs pos="100000">
                        <a:srgbClr val="505050"/>
                      </a:gs>
                    </a:gsLst>
                    <a:lin ang="5400000" scaled="0"/>
                  </a:gradFill>
                </a:rPr>
                <a:t>infrastructure</a:t>
              </a:r>
              <a:endParaRPr lang="en-US" spc="-51" dirty="0">
                <a:gradFill>
                  <a:gsLst>
                    <a:gs pos="0">
                      <a:srgbClr val="505050"/>
                    </a:gs>
                    <a:gs pos="100000">
                      <a:srgbClr val="505050"/>
                    </a:gs>
                  </a:gsLst>
                  <a:lin ang="5400000" scaled="0"/>
                </a:gradFill>
              </a:endParaRPr>
            </a:p>
          </p:txBody>
        </p:sp>
      </p:grpSp>
      <p:grpSp>
        <p:nvGrpSpPr>
          <p:cNvPr id="12" name="3rd text"/>
          <p:cNvGrpSpPr/>
          <p:nvPr/>
        </p:nvGrpSpPr>
        <p:grpSpPr>
          <a:xfrm>
            <a:off x="9195210" y="3895259"/>
            <a:ext cx="2667102" cy="4947204"/>
            <a:chOff x="9042002" y="3819227"/>
            <a:chExt cx="2613991" cy="4850640"/>
          </a:xfrm>
        </p:grpSpPr>
        <p:sp>
          <p:nvSpPr>
            <p:cNvPr id="37" name="Rectangle 36"/>
            <p:cNvSpPr/>
            <p:nvPr/>
          </p:nvSpPr>
          <p:spPr bwMode="auto">
            <a:xfrm>
              <a:off x="9042002" y="6182699"/>
              <a:ext cx="2606040" cy="248716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36" bIns="91440" numCol="1" rtlCol="0" anchor="t" anchorCtr="0" compatLnSpc="1">
              <a:prstTxWarp prst="textNoShape">
                <a:avLst/>
              </a:prstTxWarp>
              <a:noAutofit/>
            </a:bodyPr>
            <a:lstStyle/>
            <a:p>
              <a:pPr>
                <a:lnSpc>
                  <a:spcPct val="90000"/>
                </a:lnSpc>
                <a:spcBef>
                  <a:spcPts val="612"/>
                </a:spcBef>
                <a:defRPr/>
              </a:pPr>
              <a:r>
                <a:rPr lang="en-US" spc="-71" dirty="0" smtClean="0">
                  <a:gradFill>
                    <a:gsLst>
                      <a:gs pos="0">
                        <a:srgbClr val="00188F"/>
                      </a:gs>
                      <a:gs pos="100000">
                        <a:srgbClr val="00188F"/>
                      </a:gs>
                    </a:gsLst>
                    <a:lin ang="5400000" scaled="0"/>
                  </a:gradFill>
                </a:rPr>
                <a:t>Improved manageability and diagnostics.</a:t>
              </a:r>
              <a:endParaRPr lang="en-US" spc="-71" dirty="0">
                <a:gradFill>
                  <a:gsLst>
                    <a:gs pos="0">
                      <a:srgbClr val="00188F"/>
                    </a:gs>
                    <a:gs pos="100000">
                      <a:srgbClr val="00188F"/>
                    </a:gs>
                  </a:gsLst>
                  <a:lin ang="5400000" scaled="0"/>
                </a:gradFill>
              </a:endParaRPr>
            </a:p>
          </p:txBody>
        </p:sp>
        <p:sp>
          <p:nvSpPr>
            <p:cNvPr id="41" name="Rectangle 40"/>
            <p:cNvSpPr/>
            <p:nvPr/>
          </p:nvSpPr>
          <p:spPr bwMode="auto">
            <a:xfrm>
              <a:off x="9049953" y="3819227"/>
              <a:ext cx="2606040" cy="80572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a:gradFill>
                    <a:gsLst>
                      <a:gs pos="0">
                        <a:srgbClr val="505050"/>
                      </a:gs>
                      <a:gs pos="100000">
                        <a:srgbClr val="505050"/>
                      </a:gs>
                    </a:gsLst>
                    <a:lin ang="5400000" scaled="0"/>
                  </a:gradFill>
                </a:rPr>
                <a:t>Greater control and more </a:t>
              </a:r>
              <a:r>
                <a:rPr lang="en-US" spc="-51" dirty="0" smtClean="0">
                  <a:gradFill>
                    <a:gsLst>
                      <a:gs pos="0">
                        <a:srgbClr val="505050"/>
                      </a:gs>
                      <a:gs pos="100000">
                        <a:srgbClr val="505050"/>
                      </a:gs>
                    </a:gsLst>
                    <a:lin ang="5400000" scaled="0"/>
                  </a:gradFill>
                </a:rPr>
                <a:t>extensibility</a:t>
              </a:r>
              <a:endParaRPr lang="en-US" spc="-51" dirty="0">
                <a:gradFill>
                  <a:gsLst>
                    <a:gs pos="0">
                      <a:srgbClr val="505050"/>
                    </a:gs>
                    <a:gs pos="100000">
                      <a:srgbClr val="505050"/>
                    </a:gs>
                  </a:gsLst>
                  <a:lin ang="5400000" scaled="0"/>
                </a:gradFill>
              </a:endParaRPr>
            </a:p>
          </p:txBody>
        </p:sp>
      </p:grpSp>
      <p:sp>
        <p:nvSpPr>
          <p:cNvPr id="67" name="1 after"/>
          <p:cNvSpPr/>
          <p:nvPr/>
        </p:nvSpPr>
        <p:spPr bwMode="auto">
          <a:xfrm>
            <a:off x="3416579" y="4866120"/>
            <a:ext cx="2658776" cy="106675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Hyper-V Network </a:t>
            </a:r>
            <a:r>
              <a:rPr lang="en-US" sz="1200" spc="-20" dirty="0" smtClean="0">
                <a:gradFill>
                  <a:gsLst>
                    <a:gs pos="0">
                      <a:srgbClr val="505050"/>
                    </a:gs>
                    <a:gs pos="100000">
                      <a:srgbClr val="505050"/>
                    </a:gs>
                  </a:gsLst>
                  <a:lin ang="5400000" scaled="0"/>
                </a:gradFill>
              </a:rPr>
              <a:t>Virtualization and </a:t>
            </a:r>
            <a:r>
              <a:rPr lang="en-US" sz="1200" spc="-20" dirty="0">
                <a:gradFill>
                  <a:gsLst>
                    <a:gs pos="0">
                      <a:srgbClr val="505050"/>
                    </a:gs>
                    <a:gs pos="100000">
                      <a:srgbClr val="505050"/>
                    </a:gs>
                  </a:gsLst>
                  <a:lin ang="5400000" scaled="0"/>
                </a:gradFill>
              </a:rPr>
              <a:t>m</a:t>
            </a:r>
            <a:r>
              <a:rPr lang="en-US" sz="1200" spc="-20" dirty="0" smtClean="0">
                <a:gradFill>
                  <a:gsLst>
                    <a:gs pos="0">
                      <a:srgbClr val="505050"/>
                    </a:gs>
                    <a:gs pos="100000">
                      <a:srgbClr val="505050"/>
                    </a:gs>
                  </a:gsLst>
                  <a:lin ang="5400000" scaled="0"/>
                </a:gradFill>
              </a:rPr>
              <a:t>ulti-tenant </a:t>
            </a:r>
            <a:r>
              <a:rPr lang="en-US" sz="1200" spc="-20" dirty="0">
                <a:gradFill>
                  <a:gsLst>
                    <a:gs pos="0">
                      <a:srgbClr val="505050"/>
                    </a:gs>
                    <a:gs pos="100000">
                      <a:srgbClr val="505050"/>
                    </a:gs>
                  </a:gsLst>
                  <a:lin ang="5400000" scaled="0"/>
                </a:gradFill>
              </a:rPr>
              <a:t>site-to-site VPN </a:t>
            </a:r>
            <a:r>
              <a:rPr lang="en-US" sz="1200" spc="-20" dirty="0" smtClean="0">
                <a:gradFill>
                  <a:gsLst>
                    <a:gs pos="0">
                      <a:srgbClr val="505050"/>
                    </a:gs>
                    <a:gs pos="100000">
                      <a:srgbClr val="505050"/>
                    </a:gs>
                  </a:gsLst>
                  <a:lin ang="5400000" scaled="0"/>
                </a:gradFill>
              </a:rPr>
              <a:t>gateway inbox</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Standards-based </a:t>
            </a:r>
            <a:r>
              <a:rPr lang="en-US" sz="1200" spc="-20" dirty="0">
                <a:gradFill>
                  <a:gsLst>
                    <a:gs pos="0">
                      <a:srgbClr val="505050"/>
                    </a:gs>
                    <a:gs pos="100000">
                      <a:srgbClr val="505050"/>
                    </a:gs>
                  </a:gsLst>
                  <a:lin ang="5400000" scaled="0"/>
                </a:gradFill>
              </a:rPr>
              <a:t>switch </a:t>
            </a:r>
            <a:r>
              <a:rPr lang="en-US" sz="1200" spc="-20" dirty="0" smtClean="0">
                <a:gradFill>
                  <a:gsLst>
                    <a:gs pos="0">
                      <a:srgbClr val="505050"/>
                    </a:gs>
                    <a:gs pos="100000">
                      <a:srgbClr val="505050"/>
                    </a:gs>
                  </a:gsLst>
                  <a:lin ang="5400000" scaled="0"/>
                </a:gradFill>
              </a:rPr>
              <a:t>configuration</a:t>
            </a:r>
            <a:endParaRPr lang="en-US" sz="1200" spc="-20" dirty="0">
              <a:gradFill>
                <a:gsLst>
                  <a:gs pos="0">
                    <a:srgbClr val="505050"/>
                  </a:gs>
                  <a:gs pos="100000">
                    <a:srgbClr val="505050"/>
                  </a:gs>
                </a:gsLst>
                <a:lin ang="5400000" scaled="0"/>
              </a:gradFill>
            </a:endParaRPr>
          </a:p>
        </p:txBody>
      </p:sp>
      <p:sp>
        <p:nvSpPr>
          <p:cNvPr id="68" name="2 after"/>
          <p:cNvSpPr/>
          <p:nvPr/>
        </p:nvSpPr>
        <p:spPr bwMode="auto">
          <a:xfrm>
            <a:off x="6301879" y="4866120"/>
            <a:ext cx="2658811" cy="106675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Single </a:t>
            </a:r>
            <a:r>
              <a:rPr lang="en-US" sz="1200" spc="-20" dirty="0">
                <a:gradFill>
                  <a:gsLst>
                    <a:gs pos="0">
                      <a:srgbClr val="505050"/>
                    </a:gs>
                    <a:gs pos="100000">
                      <a:srgbClr val="505050"/>
                    </a:gs>
                  </a:gsLst>
                  <a:lin ang="5400000" scaled="0"/>
                </a:gradFill>
              </a:rPr>
              <a:t>r</a:t>
            </a:r>
            <a:r>
              <a:rPr lang="en-US" sz="1200" spc="-20" dirty="0" smtClean="0">
                <a:gradFill>
                  <a:gsLst>
                    <a:gs pos="0">
                      <a:srgbClr val="505050"/>
                    </a:gs>
                    <a:gs pos="100000">
                      <a:srgbClr val="505050"/>
                    </a:gs>
                  </a:gsLst>
                  <a:lin ang="5400000" scaled="0"/>
                </a:gradFill>
              </a:rPr>
              <a:t>oot </a:t>
            </a:r>
            <a:r>
              <a:rPr lang="en-US" sz="1200" spc="-20" dirty="0">
                <a:gradFill>
                  <a:gsLst>
                    <a:gs pos="0">
                      <a:srgbClr val="505050"/>
                    </a:gs>
                    <a:gs pos="100000">
                      <a:srgbClr val="505050"/>
                    </a:gs>
                  </a:gsLst>
                  <a:lin ang="5400000" scaled="0"/>
                </a:gradFill>
              </a:rPr>
              <a:t>I/O v</a:t>
            </a:r>
            <a:r>
              <a:rPr lang="en-US" sz="1200" spc="-20" dirty="0" smtClean="0">
                <a:gradFill>
                  <a:gsLst>
                    <a:gs pos="0">
                      <a:srgbClr val="505050"/>
                    </a:gs>
                    <a:gs pos="100000">
                      <a:srgbClr val="505050"/>
                    </a:gs>
                  </a:gsLst>
                  <a:lin ang="5400000" scaled="0"/>
                </a:gradFill>
              </a:rPr>
              <a:t>irtualization with support for live migration and HA</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NIC teaming with increased load-balancing performance</a:t>
            </a:r>
          </a:p>
        </p:txBody>
      </p:sp>
      <p:sp>
        <p:nvSpPr>
          <p:cNvPr id="69" name="3 after"/>
          <p:cNvSpPr/>
          <p:nvPr/>
        </p:nvSpPr>
        <p:spPr bwMode="auto">
          <a:xfrm>
            <a:off x="9203323" y="4866120"/>
            <a:ext cx="2658989" cy="106675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Resource metering</a:t>
            </a:r>
          </a:p>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Virtual </a:t>
            </a:r>
            <a:r>
              <a:rPr lang="en-US" sz="1200" spc="-20" dirty="0">
                <a:gradFill>
                  <a:gsLst>
                    <a:gs pos="0">
                      <a:srgbClr val="505050"/>
                    </a:gs>
                    <a:gs pos="100000">
                      <a:srgbClr val="505050"/>
                    </a:gs>
                  </a:gsLst>
                  <a:lin ang="5400000" scaled="0"/>
                </a:gradFill>
              </a:rPr>
              <a:t>IP </a:t>
            </a:r>
            <a:r>
              <a:rPr lang="en-US" sz="1200" spc="-20" dirty="0" smtClean="0">
                <a:gradFill>
                  <a:gsLst>
                    <a:gs pos="0">
                      <a:srgbClr val="505050"/>
                    </a:gs>
                    <a:gs pos="100000">
                      <a:srgbClr val="505050"/>
                    </a:gs>
                  </a:gsLst>
                  <a:lin ang="5400000" scaled="0"/>
                </a:gradFill>
              </a:rPr>
              <a:t>address management</a:t>
            </a:r>
          </a:p>
          <a:p>
            <a:pPr fontAlgn="base">
              <a:lnSpc>
                <a:spcPct val="90000"/>
              </a:lnSpc>
              <a:spcBef>
                <a:spcPts val="600"/>
              </a:spcBef>
              <a:spcAft>
                <a:spcPct val="0"/>
              </a:spcAft>
              <a:defRPr/>
            </a:pPr>
            <a:r>
              <a:rPr lang="en-US" sz="1200" spc="-20" dirty="0" err="1" smtClean="0">
                <a:gradFill>
                  <a:gsLst>
                    <a:gs pos="0">
                      <a:srgbClr val="505050"/>
                    </a:gs>
                    <a:gs pos="100000">
                      <a:srgbClr val="505050"/>
                    </a:gs>
                  </a:gsLst>
                  <a:lin ang="5400000" scaled="0"/>
                </a:gradFill>
              </a:rPr>
              <a:t>QoS</a:t>
            </a:r>
            <a:r>
              <a:rPr lang="en-US" sz="1200" spc="-20" dirty="0" smtClean="0">
                <a:gradFill>
                  <a:gsLst>
                    <a:gs pos="0">
                      <a:srgbClr val="505050"/>
                    </a:gs>
                    <a:gs pos="100000">
                      <a:srgbClr val="505050"/>
                    </a:gs>
                  </a:gsLst>
                  <a:lin ang="5400000" scaled="0"/>
                </a:gradFill>
              </a:rPr>
              <a:t> management</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DNS traffic </a:t>
            </a:r>
            <a:r>
              <a:rPr lang="en-US" sz="1200" spc="-20" dirty="0" smtClean="0">
                <a:gradFill>
                  <a:gsLst>
                    <a:gs pos="0">
                      <a:srgbClr val="505050"/>
                    </a:gs>
                    <a:gs pos="100000">
                      <a:srgbClr val="505050"/>
                    </a:gs>
                  </a:gsLst>
                  <a:lin ang="5400000" scaled="0"/>
                </a:gradFill>
              </a:rPr>
              <a:t>management</a:t>
            </a:r>
            <a:endParaRPr lang="en-US" sz="1200" spc="-20" dirty="0">
              <a:gradFill>
                <a:gsLst>
                  <a:gs pos="0">
                    <a:srgbClr val="505050"/>
                  </a:gs>
                  <a:gs pos="100000">
                    <a:srgbClr val="505050"/>
                  </a:gs>
                </a:gsLst>
                <a:lin ang="5400000" scaled="0"/>
              </a:gradFill>
            </a:endParaRPr>
          </a:p>
        </p:txBody>
      </p:sp>
      <p:grpSp>
        <p:nvGrpSpPr>
          <p:cNvPr id="14" name="Group 13"/>
          <p:cNvGrpSpPr/>
          <p:nvPr/>
        </p:nvGrpSpPr>
        <p:grpSpPr>
          <a:xfrm>
            <a:off x="-5073525" y="2893178"/>
            <a:ext cx="16980209" cy="1002079"/>
            <a:chOff x="-4972496" y="7611796"/>
            <a:chExt cx="16642079" cy="982520"/>
          </a:xfrm>
        </p:grpSpPr>
        <p:sp>
          <p:nvSpPr>
            <p:cNvPr id="61" name="grey banner"/>
            <p:cNvSpPr txBox="1"/>
            <p:nvPr/>
          </p:nvSpPr>
          <p:spPr>
            <a:xfrm>
              <a:off x="3348543" y="7611797"/>
              <a:ext cx="8321040" cy="982519"/>
            </a:xfrm>
            <a:prstGeom prst="rect">
              <a:avLst/>
            </a:prstGeom>
            <a:solidFill>
              <a:schemeClr val="bg2"/>
            </a:solidFill>
          </p:spPr>
          <p:txBody>
            <a:bodyPr wrap="square" lIns="182880" tIns="182880" rIns="0" bIns="137160" rtlCol="0" anchor="ctr" anchorCtr="0">
              <a:noAutofit/>
            </a:bodyPr>
            <a:lstStyle/>
            <a:p>
              <a:pPr>
                <a:lnSpc>
                  <a:spcPct val="90000"/>
                </a:lnSpc>
              </a:pPr>
              <a:r>
                <a:rPr lang="en-US" sz="4100" spc="-51" dirty="0">
                  <a:gradFill>
                    <a:gsLst>
                      <a:gs pos="0">
                        <a:srgbClr val="EFEFEF"/>
                      </a:gs>
                      <a:gs pos="100000">
                        <a:srgbClr val="EFEFEF"/>
                      </a:gs>
                    </a:gsLst>
                    <a:lin ang="5400000" scaled="0"/>
                  </a:gradFill>
                  <a:latin typeface="Segoe UI Light"/>
                </a:rPr>
                <a:t>IT demands</a:t>
              </a:r>
            </a:p>
          </p:txBody>
        </p:sp>
        <p:sp>
          <p:nvSpPr>
            <p:cNvPr id="64" name="blue banner"/>
            <p:cNvSpPr txBox="1"/>
            <p:nvPr/>
          </p:nvSpPr>
          <p:spPr>
            <a:xfrm>
              <a:off x="-4972496" y="7611796"/>
              <a:ext cx="8321040" cy="982519"/>
            </a:xfrm>
            <a:prstGeom prst="rect">
              <a:avLst/>
            </a:prstGeom>
            <a:solidFill>
              <a:schemeClr val="accent1"/>
            </a:solidFill>
          </p:spPr>
          <p:txBody>
            <a:bodyPr wrap="square" lIns="182880" tIns="182880" rIns="0" bIns="137160" rtlCol="0" anchor="ctr" anchorCtr="0">
              <a:noAutofit/>
            </a:bodyPr>
            <a:lstStyle/>
            <a:p>
              <a:pPr>
                <a:lnSpc>
                  <a:spcPct val="90000"/>
                </a:lnSpc>
              </a:pPr>
              <a:r>
                <a:rPr lang="en-US" sz="4100" spc="-51" dirty="0">
                  <a:gradFill>
                    <a:gsLst>
                      <a:gs pos="0">
                        <a:srgbClr val="EFEFEF"/>
                      </a:gs>
                      <a:gs pos="100000">
                        <a:srgbClr val="EFEFEF"/>
                      </a:gs>
                    </a:gsLst>
                    <a:lin ang="5400000" scaled="0"/>
                  </a:gradFill>
                  <a:latin typeface="Segoe UI Light"/>
                </a:rPr>
                <a:t>Windows Server 2012 R2 delivers</a:t>
              </a:r>
            </a:p>
          </p:txBody>
        </p:sp>
      </p:grpSp>
      <p:sp useBgFill="1">
        <p:nvSpPr>
          <p:cNvPr id="38" name="Rectangle 37"/>
          <p:cNvSpPr/>
          <p:nvPr/>
        </p:nvSpPr>
        <p:spPr bwMode="auto">
          <a:xfrm>
            <a:off x="4" y="1126895"/>
            <a:ext cx="3416576" cy="586763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pc="-51" dirty="0">
              <a:solidFill>
                <a:schemeClr val="tx1"/>
              </a:solidFill>
            </a:endParaRPr>
          </a:p>
        </p:txBody>
      </p:sp>
      <p:sp>
        <p:nvSpPr>
          <p:cNvPr id="4" name="Rectangle 3"/>
          <p:cNvSpPr/>
          <p:nvPr/>
        </p:nvSpPr>
        <p:spPr bwMode="auto">
          <a:xfrm>
            <a:off x="531279" y="4704879"/>
            <a:ext cx="2705639" cy="1722961"/>
          </a:xfrm>
          <a:prstGeom prst="rect">
            <a:avLst/>
          </a:prstGeom>
          <a:solidFill>
            <a:srgbClr val="000000">
              <a:alpha val="7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en-US" sz="2600" spc="-122" dirty="0" smtClean="0">
                <a:gradFill>
                  <a:gsLst>
                    <a:gs pos="0">
                      <a:srgbClr val="EFEFEF"/>
                    </a:gs>
                    <a:gs pos="100000">
                      <a:srgbClr val="EFEFEF"/>
                    </a:gs>
                  </a:gsLst>
                  <a:lin ang="5400000" scaled="0"/>
                </a:gradFill>
                <a:latin typeface="Segoe UI Light"/>
              </a:rPr>
              <a:t>Hybrid networking with breakthrough </a:t>
            </a:r>
            <a:r>
              <a:rPr lang="en-US" sz="2600" spc="-122" dirty="0">
                <a:gradFill>
                  <a:gsLst>
                    <a:gs pos="0">
                      <a:srgbClr val="EFEFEF"/>
                    </a:gs>
                    <a:gs pos="100000">
                      <a:srgbClr val="EFEFEF"/>
                    </a:gs>
                  </a:gsLst>
                  <a:lin ang="5400000" scaled="0"/>
                </a:gradFill>
                <a:latin typeface="Segoe UI Light"/>
              </a:rPr>
              <a:t>levels of </a:t>
            </a:r>
            <a:r>
              <a:rPr lang="en-US" sz="2600" spc="-122" dirty="0" smtClean="0">
                <a:gradFill>
                  <a:gsLst>
                    <a:gs pos="0">
                      <a:srgbClr val="EFEFEF"/>
                    </a:gs>
                    <a:gs pos="100000">
                      <a:srgbClr val="EFEFEF"/>
                    </a:gs>
                  </a:gsLst>
                  <a:lin ang="5400000" scaled="0"/>
                </a:gradFill>
                <a:latin typeface="Segoe UI Light"/>
              </a:rPr>
              <a:t>flexibility and performance</a:t>
            </a:r>
            <a:endParaRPr lang="en-US" sz="2600" spc="-122" dirty="0">
              <a:gradFill>
                <a:gsLst>
                  <a:gs pos="0">
                    <a:srgbClr val="EFEFEF"/>
                  </a:gs>
                  <a:gs pos="100000">
                    <a:srgbClr val="EFEFEF"/>
                  </a:gs>
                </a:gsLst>
                <a:lin ang="5400000" scaled="0"/>
              </a:gradFill>
              <a:latin typeface="Segoe UI Light"/>
            </a:endParaRPr>
          </a:p>
        </p:txBody>
      </p:sp>
      <p:sp useBgFill="1">
        <p:nvSpPr>
          <p:cNvPr id="94" name="Rectangle 93"/>
          <p:cNvSpPr/>
          <p:nvPr/>
        </p:nvSpPr>
        <p:spPr bwMode="auto">
          <a:xfrm>
            <a:off x="11892817" y="1126896"/>
            <a:ext cx="543658" cy="586762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grpSp>
        <p:nvGrpSpPr>
          <p:cNvPr id="7" name="Group 4"/>
          <p:cNvGrpSpPr>
            <a:grpSpLocks noChangeAspect="1"/>
          </p:cNvGrpSpPr>
          <p:nvPr/>
        </p:nvGrpSpPr>
        <p:grpSpPr bwMode="auto">
          <a:xfrm>
            <a:off x="552450" y="1793875"/>
            <a:ext cx="2679700" cy="2606675"/>
            <a:chOff x="348" y="1130"/>
            <a:chExt cx="1688" cy="1642"/>
          </a:xfrm>
          <a:solidFill>
            <a:schemeClr val="accent1"/>
          </a:solidFill>
        </p:grpSpPr>
        <p:sp>
          <p:nvSpPr>
            <p:cNvPr id="13" name="Freeform 6"/>
            <p:cNvSpPr>
              <a:spLocks noEditPoints="1"/>
            </p:cNvSpPr>
            <p:nvPr/>
          </p:nvSpPr>
          <p:spPr bwMode="auto">
            <a:xfrm>
              <a:off x="923" y="1429"/>
              <a:ext cx="538" cy="455"/>
            </a:xfrm>
            <a:custGeom>
              <a:avLst/>
              <a:gdLst>
                <a:gd name="T0" fmla="*/ 284 w 1076"/>
                <a:gd name="T1" fmla="*/ 58 h 910"/>
                <a:gd name="T2" fmla="*/ 81 w 1076"/>
                <a:gd name="T3" fmla="*/ 60 h 910"/>
                <a:gd name="T4" fmla="*/ 63 w 1076"/>
                <a:gd name="T5" fmla="*/ 88 h 910"/>
                <a:gd name="T6" fmla="*/ 63 w 1076"/>
                <a:gd name="T7" fmla="*/ 214 h 910"/>
                <a:gd name="T8" fmla="*/ 63 w 1076"/>
                <a:gd name="T9" fmla="*/ 548 h 910"/>
                <a:gd name="T10" fmla="*/ 65 w 1076"/>
                <a:gd name="T11" fmla="*/ 712 h 910"/>
                <a:gd name="T12" fmla="*/ 93 w 1076"/>
                <a:gd name="T13" fmla="*/ 730 h 910"/>
                <a:gd name="T14" fmla="*/ 94 w 1076"/>
                <a:gd name="T15" fmla="*/ 730 h 910"/>
                <a:gd name="T16" fmla="*/ 103 w 1076"/>
                <a:gd name="T17" fmla="*/ 730 h 910"/>
                <a:gd name="T18" fmla="*/ 342 w 1076"/>
                <a:gd name="T19" fmla="*/ 730 h 910"/>
                <a:gd name="T20" fmla="*/ 633 w 1076"/>
                <a:gd name="T21" fmla="*/ 730 h 910"/>
                <a:gd name="T22" fmla="*/ 885 w 1076"/>
                <a:gd name="T23" fmla="*/ 730 h 910"/>
                <a:gd name="T24" fmla="*/ 1006 w 1076"/>
                <a:gd name="T25" fmla="*/ 722 h 910"/>
                <a:gd name="T26" fmla="*/ 1015 w 1076"/>
                <a:gd name="T27" fmla="*/ 88 h 910"/>
                <a:gd name="T28" fmla="*/ 997 w 1076"/>
                <a:gd name="T29" fmla="*/ 60 h 910"/>
                <a:gd name="T30" fmla="*/ 985 w 1076"/>
                <a:gd name="T31" fmla="*/ 58 h 910"/>
                <a:gd name="T32" fmla="*/ 979 w 1076"/>
                <a:gd name="T33" fmla="*/ 58 h 910"/>
                <a:gd name="T34" fmla="*/ 959 w 1076"/>
                <a:gd name="T35" fmla="*/ 58 h 910"/>
                <a:gd name="T36" fmla="*/ 814 w 1076"/>
                <a:gd name="T37" fmla="*/ 58 h 910"/>
                <a:gd name="T38" fmla="*/ 689 w 1076"/>
                <a:gd name="T39" fmla="*/ 58 h 910"/>
                <a:gd name="T40" fmla="*/ 514 w 1076"/>
                <a:gd name="T41" fmla="*/ 58 h 910"/>
                <a:gd name="T42" fmla="*/ 403 w 1076"/>
                <a:gd name="T43" fmla="*/ 0 h 910"/>
                <a:gd name="T44" fmla="*/ 593 w 1076"/>
                <a:gd name="T45" fmla="*/ 0 h 910"/>
                <a:gd name="T46" fmla="*/ 1042 w 1076"/>
                <a:gd name="T47" fmla="*/ 0 h 910"/>
                <a:gd name="T48" fmla="*/ 1073 w 1076"/>
                <a:gd name="T49" fmla="*/ 20 h 910"/>
                <a:gd name="T50" fmla="*/ 1076 w 1076"/>
                <a:gd name="T51" fmla="*/ 196 h 910"/>
                <a:gd name="T52" fmla="*/ 1076 w 1076"/>
                <a:gd name="T53" fmla="*/ 440 h 910"/>
                <a:gd name="T54" fmla="*/ 1076 w 1076"/>
                <a:gd name="T55" fmla="*/ 754 h 910"/>
                <a:gd name="T56" fmla="*/ 1055 w 1076"/>
                <a:gd name="T57" fmla="*/ 786 h 910"/>
                <a:gd name="T58" fmla="*/ 730 w 1076"/>
                <a:gd name="T59" fmla="*/ 788 h 910"/>
                <a:gd name="T60" fmla="*/ 730 w 1076"/>
                <a:gd name="T61" fmla="*/ 798 h 910"/>
                <a:gd name="T62" fmla="*/ 731 w 1076"/>
                <a:gd name="T63" fmla="*/ 841 h 910"/>
                <a:gd name="T64" fmla="*/ 737 w 1076"/>
                <a:gd name="T65" fmla="*/ 848 h 910"/>
                <a:gd name="T66" fmla="*/ 757 w 1076"/>
                <a:gd name="T67" fmla="*/ 867 h 910"/>
                <a:gd name="T68" fmla="*/ 801 w 1076"/>
                <a:gd name="T69" fmla="*/ 910 h 910"/>
                <a:gd name="T70" fmla="*/ 294 w 1076"/>
                <a:gd name="T71" fmla="*/ 909 h 910"/>
                <a:gd name="T72" fmla="*/ 300 w 1076"/>
                <a:gd name="T73" fmla="*/ 903 h 910"/>
                <a:gd name="T74" fmla="*/ 322 w 1076"/>
                <a:gd name="T75" fmla="*/ 883 h 910"/>
                <a:gd name="T76" fmla="*/ 367 w 1076"/>
                <a:gd name="T77" fmla="*/ 840 h 910"/>
                <a:gd name="T78" fmla="*/ 367 w 1076"/>
                <a:gd name="T79" fmla="*/ 836 h 910"/>
                <a:gd name="T80" fmla="*/ 22 w 1076"/>
                <a:gd name="T81" fmla="*/ 786 h 910"/>
                <a:gd name="T82" fmla="*/ 0 w 1076"/>
                <a:gd name="T83" fmla="*/ 754 h 910"/>
                <a:gd name="T84" fmla="*/ 0 w 1076"/>
                <a:gd name="T85" fmla="*/ 555 h 910"/>
                <a:gd name="T86" fmla="*/ 0 w 1076"/>
                <a:gd name="T87" fmla="*/ 280 h 910"/>
                <a:gd name="T88" fmla="*/ 0 w 1076"/>
                <a:gd name="T89" fmla="*/ 34 h 910"/>
                <a:gd name="T90" fmla="*/ 22 w 1076"/>
                <a:gd name="T91" fmla="*/ 2 h 910"/>
                <a:gd name="T92" fmla="*/ 37 w 1076"/>
                <a:gd name="T93" fmla="*/ 0 h 910"/>
                <a:gd name="T94" fmla="*/ 52 w 1076"/>
                <a:gd name="T95" fmla="*/ 0 h 910"/>
                <a:gd name="T96" fmla="*/ 97 w 1076"/>
                <a:gd name="T97" fmla="*/ 0 h 910"/>
                <a:gd name="T98" fmla="*/ 162 w 1076"/>
                <a:gd name="T99" fmla="*/ 0 h 910"/>
                <a:gd name="T100" fmla="*/ 303 w 1076"/>
                <a:gd name="T101" fmla="*/ 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6" h="910">
                  <a:moveTo>
                    <a:pt x="445" y="58"/>
                  </a:moveTo>
                  <a:lnTo>
                    <a:pt x="368" y="58"/>
                  </a:lnTo>
                  <a:lnTo>
                    <a:pt x="284" y="58"/>
                  </a:lnTo>
                  <a:lnTo>
                    <a:pt x="192" y="58"/>
                  </a:lnTo>
                  <a:lnTo>
                    <a:pt x="93" y="58"/>
                  </a:lnTo>
                  <a:lnTo>
                    <a:pt x="81" y="60"/>
                  </a:lnTo>
                  <a:lnTo>
                    <a:pt x="72" y="66"/>
                  </a:lnTo>
                  <a:lnTo>
                    <a:pt x="65" y="76"/>
                  </a:lnTo>
                  <a:lnTo>
                    <a:pt x="63" y="88"/>
                  </a:lnTo>
                  <a:lnTo>
                    <a:pt x="63" y="165"/>
                  </a:lnTo>
                  <a:lnTo>
                    <a:pt x="63" y="187"/>
                  </a:lnTo>
                  <a:lnTo>
                    <a:pt x="63" y="214"/>
                  </a:lnTo>
                  <a:lnTo>
                    <a:pt x="63" y="246"/>
                  </a:lnTo>
                  <a:lnTo>
                    <a:pt x="63" y="482"/>
                  </a:lnTo>
                  <a:lnTo>
                    <a:pt x="63" y="548"/>
                  </a:lnTo>
                  <a:lnTo>
                    <a:pt x="63" y="620"/>
                  </a:lnTo>
                  <a:lnTo>
                    <a:pt x="63" y="700"/>
                  </a:lnTo>
                  <a:lnTo>
                    <a:pt x="65" y="712"/>
                  </a:lnTo>
                  <a:lnTo>
                    <a:pt x="72" y="722"/>
                  </a:lnTo>
                  <a:lnTo>
                    <a:pt x="81" y="728"/>
                  </a:lnTo>
                  <a:lnTo>
                    <a:pt x="93" y="730"/>
                  </a:lnTo>
                  <a:lnTo>
                    <a:pt x="93" y="730"/>
                  </a:lnTo>
                  <a:lnTo>
                    <a:pt x="93" y="730"/>
                  </a:lnTo>
                  <a:lnTo>
                    <a:pt x="94" y="730"/>
                  </a:lnTo>
                  <a:lnTo>
                    <a:pt x="96" y="730"/>
                  </a:lnTo>
                  <a:lnTo>
                    <a:pt x="99" y="730"/>
                  </a:lnTo>
                  <a:lnTo>
                    <a:pt x="103" y="730"/>
                  </a:lnTo>
                  <a:lnTo>
                    <a:pt x="264" y="730"/>
                  </a:lnTo>
                  <a:lnTo>
                    <a:pt x="301" y="730"/>
                  </a:lnTo>
                  <a:lnTo>
                    <a:pt x="342" y="730"/>
                  </a:lnTo>
                  <a:lnTo>
                    <a:pt x="499" y="730"/>
                  </a:lnTo>
                  <a:lnTo>
                    <a:pt x="563" y="730"/>
                  </a:lnTo>
                  <a:lnTo>
                    <a:pt x="633" y="730"/>
                  </a:lnTo>
                  <a:lnTo>
                    <a:pt x="710" y="730"/>
                  </a:lnTo>
                  <a:lnTo>
                    <a:pt x="794" y="730"/>
                  </a:lnTo>
                  <a:lnTo>
                    <a:pt x="885" y="730"/>
                  </a:lnTo>
                  <a:lnTo>
                    <a:pt x="985" y="730"/>
                  </a:lnTo>
                  <a:lnTo>
                    <a:pt x="997" y="728"/>
                  </a:lnTo>
                  <a:lnTo>
                    <a:pt x="1006" y="722"/>
                  </a:lnTo>
                  <a:lnTo>
                    <a:pt x="1012" y="712"/>
                  </a:lnTo>
                  <a:lnTo>
                    <a:pt x="1015" y="700"/>
                  </a:lnTo>
                  <a:lnTo>
                    <a:pt x="1015" y="88"/>
                  </a:lnTo>
                  <a:lnTo>
                    <a:pt x="1012" y="76"/>
                  </a:lnTo>
                  <a:lnTo>
                    <a:pt x="1006" y="66"/>
                  </a:lnTo>
                  <a:lnTo>
                    <a:pt x="997" y="60"/>
                  </a:lnTo>
                  <a:lnTo>
                    <a:pt x="985" y="58"/>
                  </a:lnTo>
                  <a:lnTo>
                    <a:pt x="985" y="58"/>
                  </a:lnTo>
                  <a:lnTo>
                    <a:pt x="985" y="58"/>
                  </a:lnTo>
                  <a:lnTo>
                    <a:pt x="984" y="58"/>
                  </a:lnTo>
                  <a:lnTo>
                    <a:pt x="982" y="58"/>
                  </a:lnTo>
                  <a:lnTo>
                    <a:pt x="979" y="58"/>
                  </a:lnTo>
                  <a:lnTo>
                    <a:pt x="974" y="58"/>
                  </a:lnTo>
                  <a:lnTo>
                    <a:pt x="967" y="58"/>
                  </a:lnTo>
                  <a:lnTo>
                    <a:pt x="959" y="58"/>
                  </a:lnTo>
                  <a:lnTo>
                    <a:pt x="948" y="58"/>
                  </a:lnTo>
                  <a:lnTo>
                    <a:pt x="935" y="58"/>
                  </a:lnTo>
                  <a:lnTo>
                    <a:pt x="814" y="58"/>
                  </a:lnTo>
                  <a:lnTo>
                    <a:pt x="777" y="58"/>
                  </a:lnTo>
                  <a:lnTo>
                    <a:pt x="736" y="58"/>
                  </a:lnTo>
                  <a:lnTo>
                    <a:pt x="689" y="58"/>
                  </a:lnTo>
                  <a:lnTo>
                    <a:pt x="636" y="58"/>
                  </a:lnTo>
                  <a:lnTo>
                    <a:pt x="579" y="58"/>
                  </a:lnTo>
                  <a:lnTo>
                    <a:pt x="514" y="58"/>
                  </a:lnTo>
                  <a:lnTo>
                    <a:pt x="445" y="58"/>
                  </a:lnTo>
                  <a:close/>
                  <a:moveTo>
                    <a:pt x="350" y="0"/>
                  </a:moveTo>
                  <a:lnTo>
                    <a:pt x="403" y="0"/>
                  </a:lnTo>
                  <a:lnTo>
                    <a:pt x="460" y="0"/>
                  </a:lnTo>
                  <a:lnTo>
                    <a:pt x="524" y="0"/>
                  </a:lnTo>
                  <a:lnTo>
                    <a:pt x="593" y="0"/>
                  </a:lnTo>
                  <a:lnTo>
                    <a:pt x="841" y="0"/>
                  </a:lnTo>
                  <a:lnTo>
                    <a:pt x="938" y="0"/>
                  </a:lnTo>
                  <a:lnTo>
                    <a:pt x="1042" y="0"/>
                  </a:lnTo>
                  <a:lnTo>
                    <a:pt x="1055" y="2"/>
                  </a:lnTo>
                  <a:lnTo>
                    <a:pt x="1066" y="9"/>
                  </a:lnTo>
                  <a:lnTo>
                    <a:pt x="1073" y="20"/>
                  </a:lnTo>
                  <a:lnTo>
                    <a:pt x="1076" y="34"/>
                  </a:lnTo>
                  <a:lnTo>
                    <a:pt x="1076" y="164"/>
                  </a:lnTo>
                  <a:lnTo>
                    <a:pt x="1076" y="196"/>
                  </a:lnTo>
                  <a:lnTo>
                    <a:pt x="1076" y="233"/>
                  </a:lnTo>
                  <a:lnTo>
                    <a:pt x="1076" y="276"/>
                  </a:lnTo>
                  <a:lnTo>
                    <a:pt x="1076" y="440"/>
                  </a:lnTo>
                  <a:lnTo>
                    <a:pt x="1076" y="508"/>
                  </a:lnTo>
                  <a:lnTo>
                    <a:pt x="1076" y="582"/>
                  </a:lnTo>
                  <a:lnTo>
                    <a:pt x="1076" y="754"/>
                  </a:lnTo>
                  <a:lnTo>
                    <a:pt x="1073" y="768"/>
                  </a:lnTo>
                  <a:lnTo>
                    <a:pt x="1066" y="779"/>
                  </a:lnTo>
                  <a:lnTo>
                    <a:pt x="1055" y="786"/>
                  </a:lnTo>
                  <a:lnTo>
                    <a:pt x="1042" y="788"/>
                  </a:lnTo>
                  <a:lnTo>
                    <a:pt x="730" y="788"/>
                  </a:lnTo>
                  <a:lnTo>
                    <a:pt x="730" y="788"/>
                  </a:lnTo>
                  <a:lnTo>
                    <a:pt x="730" y="789"/>
                  </a:lnTo>
                  <a:lnTo>
                    <a:pt x="730" y="792"/>
                  </a:lnTo>
                  <a:lnTo>
                    <a:pt x="730" y="798"/>
                  </a:lnTo>
                  <a:lnTo>
                    <a:pt x="730" y="840"/>
                  </a:lnTo>
                  <a:lnTo>
                    <a:pt x="730" y="840"/>
                  </a:lnTo>
                  <a:lnTo>
                    <a:pt x="731" y="841"/>
                  </a:lnTo>
                  <a:lnTo>
                    <a:pt x="732" y="842"/>
                  </a:lnTo>
                  <a:lnTo>
                    <a:pt x="733" y="843"/>
                  </a:lnTo>
                  <a:lnTo>
                    <a:pt x="737" y="848"/>
                  </a:lnTo>
                  <a:lnTo>
                    <a:pt x="741" y="852"/>
                  </a:lnTo>
                  <a:lnTo>
                    <a:pt x="748" y="859"/>
                  </a:lnTo>
                  <a:lnTo>
                    <a:pt x="757" y="867"/>
                  </a:lnTo>
                  <a:lnTo>
                    <a:pt x="769" y="878"/>
                  </a:lnTo>
                  <a:lnTo>
                    <a:pt x="784" y="893"/>
                  </a:lnTo>
                  <a:lnTo>
                    <a:pt x="801" y="910"/>
                  </a:lnTo>
                  <a:lnTo>
                    <a:pt x="293" y="910"/>
                  </a:lnTo>
                  <a:lnTo>
                    <a:pt x="293" y="910"/>
                  </a:lnTo>
                  <a:lnTo>
                    <a:pt x="294" y="909"/>
                  </a:lnTo>
                  <a:lnTo>
                    <a:pt x="295" y="908"/>
                  </a:lnTo>
                  <a:lnTo>
                    <a:pt x="297" y="906"/>
                  </a:lnTo>
                  <a:lnTo>
                    <a:pt x="300" y="903"/>
                  </a:lnTo>
                  <a:lnTo>
                    <a:pt x="305" y="899"/>
                  </a:lnTo>
                  <a:lnTo>
                    <a:pt x="312" y="892"/>
                  </a:lnTo>
                  <a:lnTo>
                    <a:pt x="322" y="883"/>
                  </a:lnTo>
                  <a:lnTo>
                    <a:pt x="334" y="872"/>
                  </a:lnTo>
                  <a:lnTo>
                    <a:pt x="348" y="858"/>
                  </a:lnTo>
                  <a:lnTo>
                    <a:pt x="367" y="840"/>
                  </a:lnTo>
                  <a:lnTo>
                    <a:pt x="367" y="840"/>
                  </a:lnTo>
                  <a:lnTo>
                    <a:pt x="367" y="839"/>
                  </a:lnTo>
                  <a:lnTo>
                    <a:pt x="367" y="836"/>
                  </a:lnTo>
                  <a:lnTo>
                    <a:pt x="367" y="788"/>
                  </a:lnTo>
                  <a:lnTo>
                    <a:pt x="36" y="788"/>
                  </a:lnTo>
                  <a:lnTo>
                    <a:pt x="22" y="786"/>
                  </a:lnTo>
                  <a:lnTo>
                    <a:pt x="11" y="779"/>
                  </a:lnTo>
                  <a:lnTo>
                    <a:pt x="3" y="768"/>
                  </a:lnTo>
                  <a:lnTo>
                    <a:pt x="0" y="754"/>
                  </a:lnTo>
                  <a:lnTo>
                    <a:pt x="0" y="624"/>
                  </a:lnTo>
                  <a:lnTo>
                    <a:pt x="0" y="592"/>
                  </a:lnTo>
                  <a:lnTo>
                    <a:pt x="0" y="555"/>
                  </a:lnTo>
                  <a:lnTo>
                    <a:pt x="0" y="512"/>
                  </a:lnTo>
                  <a:lnTo>
                    <a:pt x="0" y="348"/>
                  </a:lnTo>
                  <a:lnTo>
                    <a:pt x="0" y="280"/>
                  </a:lnTo>
                  <a:lnTo>
                    <a:pt x="0" y="206"/>
                  </a:lnTo>
                  <a:lnTo>
                    <a:pt x="0" y="124"/>
                  </a:lnTo>
                  <a:lnTo>
                    <a:pt x="0" y="34"/>
                  </a:lnTo>
                  <a:lnTo>
                    <a:pt x="3" y="20"/>
                  </a:lnTo>
                  <a:lnTo>
                    <a:pt x="11" y="9"/>
                  </a:lnTo>
                  <a:lnTo>
                    <a:pt x="22" y="2"/>
                  </a:lnTo>
                  <a:lnTo>
                    <a:pt x="36" y="0"/>
                  </a:lnTo>
                  <a:lnTo>
                    <a:pt x="36" y="0"/>
                  </a:lnTo>
                  <a:lnTo>
                    <a:pt x="37" y="0"/>
                  </a:lnTo>
                  <a:lnTo>
                    <a:pt x="42" y="0"/>
                  </a:lnTo>
                  <a:lnTo>
                    <a:pt x="46" y="0"/>
                  </a:lnTo>
                  <a:lnTo>
                    <a:pt x="52" y="0"/>
                  </a:lnTo>
                  <a:lnTo>
                    <a:pt x="59" y="0"/>
                  </a:lnTo>
                  <a:lnTo>
                    <a:pt x="70" y="0"/>
                  </a:lnTo>
                  <a:lnTo>
                    <a:pt x="97" y="0"/>
                  </a:lnTo>
                  <a:lnTo>
                    <a:pt x="115" y="0"/>
                  </a:lnTo>
                  <a:lnTo>
                    <a:pt x="136" y="0"/>
                  </a:lnTo>
                  <a:lnTo>
                    <a:pt x="162" y="0"/>
                  </a:lnTo>
                  <a:lnTo>
                    <a:pt x="191" y="0"/>
                  </a:lnTo>
                  <a:lnTo>
                    <a:pt x="223" y="0"/>
                  </a:lnTo>
                  <a:lnTo>
                    <a:pt x="303" y="0"/>
                  </a:lnTo>
                  <a:lnTo>
                    <a:pt x="3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7"/>
            <p:cNvSpPr>
              <a:spLocks/>
            </p:cNvSpPr>
            <p:nvPr/>
          </p:nvSpPr>
          <p:spPr bwMode="auto">
            <a:xfrm>
              <a:off x="1006" y="1130"/>
              <a:ext cx="371" cy="99"/>
            </a:xfrm>
            <a:custGeom>
              <a:avLst/>
              <a:gdLst>
                <a:gd name="T0" fmla="*/ 371 w 741"/>
                <a:gd name="T1" fmla="*/ 0 h 199"/>
                <a:gd name="T2" fmla="*/ 421 w 741"/>
                <a:gd name="T3" fmla="*/ 2 h 199"/>
                <a:gd name="T4" fmla="*/ 470 w 741"/>
                <a:gd name="T5" fmla="*/ 9 h 199"/>
                <a:gd name="T6" fmla="*/ 520 w 741"/>
                <a:gd name="T7" fmla="*/ 22 h 199"/>
                <a:gd name="T8" fmla="*/ 568 w 741"/>
                <a:gd name="T9" fmla="*/ 38 h 199"/>
                <a:gd name="T10" fmla="*/ 615 w 741"/>
                <a:gd name="T11" fmla="*/ 59 h 199"/>
                <a:gd name="T12" fmla="*/ 659 w 741"/>
                <a:gd name="T13" fmla="*/ 86 h 199"/>
                <a:gd name="T14" fmla="*/ 702 w 741"/>
                <a:gd name="T15" fmla="*/ 118 h 199"/>
                <a:gd name="T16" fmla="*/ 741 w 741"/>
                <a:gd name="T17" fmla="*/ 154 h 199"/>
                <a:gd name="T18" fmla="*/ 696 w 741"/>
                <a:gd name="T19" fmla="*/ 199 h 199"/>
                <a:gd name="T20" fmla="*/ 659 w 741"/>
                <a:gd name="T21" fmla="*/ 165 h 199"/>
                <a:gd name="T22" fmla="*/ 619 w 741"/>
                <a:gd name="T23" fmla="*/ 136 h 199"/>
                <a:gd name="T24" fmla="*/ 577 w 741"/>
                <a:gd name="T25" fmla="*/ 113 h 199"/>
                <a:gd name="T26" fmla="*/ 533 w 741"/>
                <a:gd name="T27" fmla="*/ 93 h 199"/>
                <a:gd name="T28" fmla="*/ 488 w 741"/>
                <a:gd name="T29" fmla="*/ 79 h 199"/>
                <a:gd name="T30" fmla="*/ 441 w 741"/>
                <a:gd name="T31" fmla="*/ 70 h 199"/>
                <a:gd name="T32" fmla="*/ 394 w 741"/>
                <a:gd name="T33" fmla="*/ 65 h 199"/>
                <a:gd name="T34" fmla="*/ 347 w 741"/>
                <a:gd name="T35" fmla="*/ 65 h 199"/>
                <a:gd name="T36" fmla="*/ 300 w 741"/>
                <a:gd name="T37" fmla="*/ 70 h 199"/>
                <a:gd name="T38" fmla="*/ 254 w 741"/>
                <a:gd name="T39" fmla="*/ 79 h 199"/>
                <a:gd name="T40" fmla="*/ 208 w 741"/>
                <a:gd name="T41" fmla="*/ 93 h 199"/>
                <a:gd name="T42" fmla="*/ 165 w 741"/>
                <a:gd name="T43" fmla="*/ 113 h 199"/>
                <a:gd name="T44" fmla="*/ 123 w 741"/>
                <a:gd name="T45" fmla="*/ 136 h 199"/>
                <a:gd name="T46" fmla="*/ 83 w 741"/>
                <a:gd name="T47" fmla="*/ 165 h 199"/>
                <a:gd name="T48" fmla="*/ 45 w 741"/>
                <a:gd name="T49" fmla="*/ 199 h 199"/>
                <a:gd name="T50" fmla="*/ 0 w 741"/>
                <a:gd name="T51" fmla="*/ 154 h 199"/>
                <a:gd name="T52" fmla="*/ 40 w 741"/>
                <a:gd name="T53" fmla="*/ 118 h 199"/>
                <a:gd name="T54" fmla="*/ 82 w 741"/>
                <a:gd name="T55" fmla="*/ 86 h 199"/>
                <a:gd name="T56" fmla="*/ 127 w 741"/>
                <a:gd name="T57" fmla="*/ 59 h 199"/>
                <a:gd name="T58" fmla="*/ 173 w 741"/>
                <a:gd name="T59" fmla="*/ 38 h 199"/>
                <a:gd name="T60" fmla="*/ 221 w 741"/>
                <a:gd name="T61" fmla="*/ 22 h 199"/>
                <a:gd name="T62" fmla="*/ 270 w 741"/>
                <a:gd name="T63" fmla="*/ 9 h 199"/>
                <a:gd name="T64" fmla="*/ 321 w 741"/>
                <a:gd name="T65" fmla="*/ 2 h 199"/>
                <a:gd name="T66" fmla="*/ 371 w 741"/>
                <a:gd name="T67"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1" h="199">
                  <a:moveTo>
                    <a:pt x="371" y="0"/>
                  </a:moveTo>
                  <a:lnTo>
                    <a:pt x="421" y="2"/>
                  </a:lnTo>
                  <a:lnTo>
                    <a:pt x="470" y="9"/>
                  </a:lnTo>
                  <a:lnTo>
                    <a:pt x="520" y="22"/>
                  </a:lnTo>
                  <a:lnTo>
                    <a:pt x="568" y="38"/>
                  </a:lnTo>
                  <a:lnTo>
                    <a:pt x="615" y="59"/>
                  </a:lnTo>
                  <a:lnTo>
                    <a:pt x="659" y="86"/>
                  </a:lnTo>
                  <a:lnTo>
                    <a:pt x="702" y="118"/>
                  </a:lnTo>
                  <a:lnTo>
                    <a:pt x="741" y="154"/>
                  </a:lnTo>
                  <a:lnTo>
                    <a:pt x="696" y="199"/>
                  </a:lnTo>
                  <a:lnTo>
                    <a:pt x="659" y="165"/>
                  </a:lnTo>
                  <a:lnTo>
                    <a:pt x="619" y="136"/>
                  </a:lnTo>
                  <a:lnTo>
                    <a:pt x="577" y="113"/>
                  </a:lnTo>
                  <a:lnTo>
                    <a:pt x="533" y="93"/>
                  </a:lnTo>
                  <a:lnTo>
                    <a:pt x="488" y="79"/>
                  </a:lnTo>
                  <a:lnTo>
                    <a:pt x="441" y="70"/>
                  </a:lnTo>
                  <a:lnTo>
                    <a:pt x="394" y="65"/>
                  </a:lnTo>
                  <a:lnTo>
                    <a:pt x="347" y="65"/>
                  </a:lnTo>
                  <a:lnTo>
                    <a:pt x="300" y="70"/>
                  </a:lnTo>
                  <a:lnTo>
                    <a:pt x="254" y="79"/>
                  </a:lnTo>
                  <a:lnTo>
                    <a:pt x="208" y="93"/>
                  </a:lnTo>
                  <a:lnTo>
                    <a:pt x="165" y="113"/>
                  </a:lnTo>
                  <a:lnTo>
                    <a:pt x="123" y="136"/>
                  </a:lnTo>
                  <a:lnTo>
                    <a:pt x="83" y="165"/>
                  </a:lnTo>
                  <a:lnTo>
                    <a:pt x="45" y="199"/>
                  </a:lnTo>
                  <a:lnTo>
                    <a:pt x="0" y="154"/>
                  </a:lnTo>
                  <a:lnTo>
                    <a:pt x="40" y="118"/>
                  </a:lnTo>
                  <a:lnTo>
                    <a:pt x="82" y="86"/>
                  </a:lnTo>
                  <a:lnTo>
                    <a:pt x="127" y="59"/>
                  </a:lnTo>
                  <a:lnTo>
                    <a:pt x="173" y="38"/>
                  </a:lnTo>
                  <a:lnTo>
                    <a:pt x="221" y="22"/>
                  </a:lnTo>
                  <a:lnTo>
                    <a:pt x="270" y="9"/>
                  </a:lnTo>
                  <a:lnTo>
                    <a:pt x="321" y="2"/>
                  </a:lnTo>
                  <a:lnTo>
                    <a:pt x="3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8"/>
            <p:cNvSpPr>
              <a:spLocks/>
            </p:cNvSpPr>
            <p:nvPr/>
          </p:nvSpPr>
          <p:spPr bwMode="auto">
            <a:xfrm>
              <a:off x="1052" y="1201"/>
              <a:ext cx="280" cy="81"/>
            </a:xfrm>
            <a:custGeom>
              <a:avLst/>
              <a:gdLst>
                <a:gd name="T0" fmla="*/ 281 w 562"/>
                <a:gd name="T1" fmla="*/ 0 h 162"/>
                <a:gd name="T2" fmla="*/ 326 w 562"/>
                <a:gd name="T3" fmla="*/ 3 h 162"/>
                <a:gd name="T4" fmla="*/ 369 w 562"/>
                <a:gd name="T5" fmla="*/ 11 h 162"/>
                <a:gd name="T6" fmla="*/ 412 w 562"/>
                <a:gd name="T7" fmla="*/ 23 h 162"/>
                <a:gd name="T8" fmla="*/ 453 w 562"/>
                <a:gd name="T9" fmla="*/ 40 h 162"/>
                <a:gd name="T10" fmla="*/ 491 w 562"/>
                <a:gd name="T11" fmla="*/ 61 h 162"/>
                <a:gd name="T12" fmla="*/ 528 w 562"/>
                <a:gd name="T13" fmla="*/ 87 h 162"/>
                <a:gd name="T14" fmla="*/ 562 w 562"/>
                <a:gd name="T15" fmla="*/ 117 h 162"/>
                <a:gd name="T16" fmla="*/ 516 w 562"/>
                <a:gd name="T17" fmla="*/ 162 h 162"/>
                <a:gd name="T18" fmla="*/ 483 w 562"/>
                <a:gd name="T19" fmla="*/ 133 h 162"/>
                <a:gd name="T20" fmla="*/ 447 w 562"/>
                <a:gd name="T21" fmla="*/ 109 h 162"/>
                <a:gd name="T22" fmla="*/ 408 w 562"/>
                <a:gd name="T23" fmla="*/ 90 h 162"/>
                <a:gd name="T24" fmla="*/ 367 w 562"/>
                <a:gd name="T25" fmla="*/ 76 h 162"/>
                <a:gd name="T26" fmla="*/ 324 w 562"/>
                <a:gd name="T27" fmla="*/ 68 h 162"/>
                <a:gd name="T28" fmla="*/ 281 w 562"/>
                <a:gd name="T29" fmla="*/ 65 h 162"/>
                <a:gd name="T30" fmla="*/ 237 w 562"/>
                <a:gd name="T31" fmla="*/ 68 h 162"/>
                <a:gd name="T32" fmla="*/ 194 w 562"/>
                <a:gd name="T33" fmla="*/ 76 h 162"/>
                <a:gd name="T34" fmla="*/ 153 w 562"/>
                <a:gd name="T35" fmla="*/ 90 h 162"/>
                <a:gd name="T36" fmla="*/ 114 w 562"/>
                <a:gd name="T37" fmla="*/ 109 h 162"/>
                <a:gd name="T38" fmla="*/ 78 w 562"/>
                <a:gd name="T39" fmla="*/ 133 h 162"/>
                <a:gd name="T40" fmla="*/ 45 w 562"/>
                <a:gd name="T41" fmla="*/ 162 h 162"/>
                <a:gd name="T42" fmla="*/ 0 w 562"/>
                <a:gd name="T43" fmla="*/ 117 h 162"/>
                <a:gd name="T44" fmla="*/ 33 w 562"/>
                <a:gd name="T45" fmla="*/ 87 h 162"/>
                <a:gd name="T46" fmla="*/ 70 w 562"/>
                <a:gd name="T47" fmla="*/ 61 h 162"/>
                <a:gd name="T48" fmla="*/ 109 w 562"/>
                <a:gd name="T49" fmla="*/ 40 h 162"/>
                <a:gd name="T50" fmla="*/ 149 w 562"/>
                <a:gd name="T51" fmla="*/ 23 h 162"/>
                <a:gd name="T52" fmla="*/ 192 w 562"/>
                <a:gd name="T53" fmla="*/ 11 h 162"/>
                <a:gd name="T54" fmla="*/ 236 w 562"/>
                <a:gd name="T55" fmla="*/ 3 h 162"/>
                <a:gd name="T56" fmla="*/ 281 w 562"/>
                <a:gd name="T5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2" h="162">
                  <a:moveTo>
                    <a:pt x="281" y="0"/>
                  </a:moveTo>
                  <a:lnTo>
                    <a:pt x="326" y="3"/>
                  </a:lnTo>
                  <a:lnTo>
                    <a:pt x="369" y="11"/>
                  </a:lnTo>
                  <a:lnTo>
                    <a:pt x="412" y="23"/>
                  </a:lnTo>
                  <a:lnTo>
                    <a:pt x="453" y="40"/>
                  </a:lnTo>
                  <a:lnTo>
                    <a:pt x="491" y="61"/>
                  </a:lnTo>
                  <a:lnTo>
                    <a:pt x="528" y="87"/>
                  </a:lnTo>
                  <a:lnTo>
                    <a:pt x="562" y="117"/>
                  </a:lnTo>
                  <a:lnTo>
                    <a:pt x="516" y="162"/>
                  </a:lnTo>
                  <a:lnTo>
                    <a:pt x="483" y="133"/>
                  </a:lnTo>
                  <a:lnTo>
                    <a:pt x="447" y="109"/>
                  </a:lnTo>
                  <a:lnTo>
                    <a:pt x="408" y="90"/>
                  </a:lnTo>
                  <a:lnTo>
                    <a:pt x="367" y="76"/>
                  </a:lnTo>
                  <a:lnTo>
                    <a:pt x="324" y="68"/>
                  </a:lnTo>
                  <a:lnTo>
                    <a:pt x="281" y="65"/>
                  </a:lnTo>
                  <a:lnTo>
                    <a:pt x="237" y="68"/>
                  </a:lnTo>
                  <a:lnTo>
                    <a:pt x="194" y="76"/>
                  </a:lnTo>
                  <a:lnTo>
                    <a:pt x="153" y="90"/>
                  </a:lnTo>
                  <a:lnTo>
                    <a:pt x="114" y="109"/>
                  </a:lnTo>
                  <a:lnTo>
                    <a:pt x="78" y="133"/>
                  </a:lnTo>
                  <a:lnTo>
                    <a:pt x="45" y="162"/>
                  </a:lnTo>
                  <a:lnTo>
                    <a:pt x="0" y="117"/>
                  </a:lnTo>
                  <a:lnTo>
                    <a:pt x="33" y="87"/>
                  </a:lnTo>
                  <a:lnTo>
                    <a:pt x="70" y="61"/>
                  </a:lnTo>
                  <a:lnTo>
                    <a:pt x="109" y="40"/>
                  </a:lnTo>
                  <a:lnTo>
                    <a:pt x="149" y="23"/>
                  </a:lnTo>
                  <a:lnTo>
                    <a:pt x="192" y="11"/>
                  </a:lnTo>
                  <a:lnTo>
                    <a:pt x="236" y="3"/>
                  </a:lnTo>
                  <a:lnTo>
                    <a:pt x="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9"/>
            <p:cNvSpPr>
              <a:spLocks/>
            </p:cNvSpPr>
            <p:nvPr/>
          </p:nvSpPr>
          <p:spPr bwMode="auto">
            <a:xfrm>
              <a:off x="1093" y="1272"/>
              <a:ext cx="197" cy="64"/>
            </a:xfrm>
            <a:custGeom>
              <a:avLst/>
              <a:gdLst>
                <a:gd name="T0" fmla="*/ 198 w 395"/>
                <a:gd name="T1" fmla="*/ 0 h 127"/>
                <a:gd name="T2" fmla="*/ 233 w 395"/>
                <a:gd name="T3" fmla="*/ 3 h 127"/>
                <a:gd name="T4" fmla="*/ 269 w 395"/>
                <a:gd name="T5" fmla="*/ 9 h 127"/>
                <a:gd name="T6" fmla="*/ 302 w 395"/>
                <a:gd name="T7" fmla="*/ 20 h 127"/>
                <a:gd name="T8" fmla="*/ 335 w 395"/>
                <a:gd name="T9" fmla="*/ 37 h 127"/>
                <a:gd name="T10" fmla="*/ 367 w 395"/>
                <a:gd name="T11" fmla="*/ 57 h 127"/>
                <a:gd name="T12" fmla="*/ 395 w 395"/>
                <a:gd name="T13" fmla="*/ 82 h 127"/>
                <a:gd name="T14" fmla="*/ 350 w 395"/>
                <a:gd name="T15" fmla="*/ 127 h 127"/>
                <a:gd name="T16" fmla="*/ 323 w 395"/>
                <a:gd name="T17" fmla="*/ 104 h 127"/>
                <a:gd name="T18" fmla="*/ 294 w 395"/>
                <a:gd name="T19" fmla="*/ 87 h 127"/>
                <a:gd name="T20" fmla="*/ 262 w 395"/>
                <a:gd name="T21" fmla="*/ 74 h 127"/>
                <a:gd name="T22" fmla="*/ 231 w 395"/>
                <a:gd name="T23" fmla="*/ 67 h 127"/>
                <a:gd name="T24" fmla="*/ 198 w 395"/>
                <a:gd name="T25" fmla="*/ 64 h 127"/>
                <a:gd name="T26" fmla="*/ 164 w 395"/>
                <a:gd name="T27" fmla="*/ 67 h 127"/>
                <a:gd name="T28" fmla="*/ 132 w 395"/>
                <a:gd name="T29" fmla="*/ 74 h 127"/>
                <a:gd name="T30" fmla="*/ 102 w 395"/>
                <a:gd name="T31" fmla="*/ 87 h 127"/>
                <a:gd name="T32" fmla="*/ 72 w 395"/>
                <a:gd name="T33" fmla="*/ 104 h 127"/>
                <a:gd name="T34" fmla="*/ 45 w 395"/>
                <a:gd name="T35" fmla="*/ 127 h 127"/>
                <a:gd name="T36" fmla="*/ 0 w 395"/>
                <a:gd name="T37" fmla="*/ 82 h 127"/>
                <a:gd name="T38" fmla="*/ 29 w 395"/>
                <a:gd name="T39" fmla="*/ 57 h 127"/>
                <a:gd name="T40" fmla="*/ 60 w 395"/>
                <a:gd name="T41" fmla="*/ 37 h 127"/>
                <a:gd name="T42" fmla="*/ 92 w 395"/>
                <a:gd name="T43" fmla="*/ 20 h 127"/>
                <a:gd name="T44" fmla="*/ 126 w 395"/>
                <a:gd name="T45" fmla="*/ 9 h 127"/>
                <a:gd name="T46" fmla="*/ 162 w 395"/>
                <a:gd name="T47" fmla="*/ 3 h 127"/>
                <a:gd name="T48" fmla="*/ 198 w 395"/>
                <a:gd name="T4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127">
                  <a:moveTo>
                    <a:pt x="198" y="0"/>
                  </a:moveTo>
                  <a:lnTo>
                    <a:pt x="233" y="3"/>
                  </a:lnTo>
                  <a:lnTo>
                    <a:pt x="269" y="9"/>
                  </a:lnTo>
                  <a:lnTo>
                    <a:pt x="302" y="20"/>
                  </a:lnTo>
                  <a:lnTo>
                    <a:pt x="335" y="37"/>
                  </a:lnTo>
                  <a:lnTo>
                    <a:pt x="367" y="57"/>
                  </a:lnTo>
                  <a:lnTo>
                    <a:pt x="395" y="82"/>
                  </a:lnTo>
                  <a:lnTo>
                    <a:pt x="350" y="127"/>
                  </a:lnTo>
                  <a:lnTo>
                    <a:pt x="323" y="104"/>
                  </a:lnTo>
                  <a:lnTo>
                    <a:pt x="294" y="87"/>
                  </a:lnTo>
                  <a:lnTo>
                    <a:pt x="262" y="74"/>
                  </a:lnTo>
                  <a:lnTo>
                    <a:pt x="231" y="67"/>
                  </a:lnTo>
                  <a:lnTo>
                    <a:pt x="198" y="64"/>
                  </a:lnTo>
                  <a:lnTo>
                    <a:pt x="164" y="67"/>
                  </a:lnTo>
                  <a:lnTo>
                    <a:pt x="132" y="74"/>
                  </a:lnTo>
                  <a:lnTo>
                    <a:pt x="102" y="87"/>
                  </a:lnTo>
                  <a:lnTo>
                    <a:pt x="72" y="104"/>
                  </a:lnTo>
                  <a:lnTo>
                    <a:pt x="45" y="127"/>
                  </a:lnTo>
                  <a:lnTo>
                    <a:pt x="0" y="82"/>
                  </a:lnTo>
                  <a:lnTo>
                    <a:pt x="29" y="57"/>
                  </a:lnTo>
                  <a:lnTo>
                    <a:pt x="60" y="37"/>
                  </a:lnTo>
                  <a:lnTo>
                    <a:pt x="92" y="20"/>
                  </a:lnTo>
                  <a:lnTo>
                    <a:pt x="126" y="9"/>
                  </a:lnTo>
                  <a:lnTo>
                    <a:pt x="162" y="3"/>
                  </a:lnTo>
                  <a:lnTo>
                    <a:pt x="1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0"/>
            <p:cNvSpPr>
              <a:spLocks/>
            </p:cNvSpPr>
            <p:nvPr/>
          </p:nvSpPr>
          <p:spPr bwMode="auto">
            <a:xfrm>
              <a:off x="1142" y="1340"/>
              <a:ext cx="100" cy="44"/>
            </a:xfrm>
            <a:custGeom>
              <a:avLst/>
              <a:gdLst>
                <a:gd name="T0" fmla="*/ 101 w 200"/>
                <a:gd name="T1" fmla="*/ 0 h 87"/>
                <a:gd name="T2" fmla="*/ 129 w 200"/>
                <a:gd name="T3" fmla="*/ 3 h 87"/>
                <a:gd name="T4" fmla="*/ 154 w 200"/>
                <a:gd name="T5" fmla="*/ 10 h 87"/>
                <a:gd name="T6" fmla="*/ 179 w 200"/>
                <a:gd name="T7" fmla="*/ 23 h 87"/>
                <a:gd name="T8" fmla="*/ 200 w 200"/>
                <a:gd name="T9" fmla="*/ 41 h 87"/>
                <a:gd name="T10" fmla="*/ 155 w 200"/>
                <a:gd name="T11" fmla="*/ 87 h 87"/>
                <a:gd name="T12" fmla="*/ 142 w 200"/>
                <a:gd name="T13" fmla="*/ 76 h 87"/>
                <a:gd name="T14" fmla="*/ 126 w 200"/>
                <a:gd name="T15" fmla="*/ 68 h 87"/>
                <a:gd name="T16" fmla="*/ 109 w 200"/>
                <a:gd name="T17" fmla="*/ 65 h 87"/>
                <a:gd name="T18" fmla="*/ 92 w 200"/>
                <a:gd name="T19" fmla="*/ 65 h 87"/>
                <a:gd name="T20" fmla="*/ 75 w 200"/>
                <a:gd name="T21" fmla="*/ 68 h 87"/>
                <a:gd name="T22" fmla="*/ 60 w 200"/>
                <a:gd name="T23" fmla="*/ 76 h 87"/>
                <a:gd name="T24" fmla="*/ 46 w 200"/>
                <a:gd name="T25" fmla="*/ 87 h 87"/>
                <a:gd name="T26" fmla="*/ 0 w 200"/>
                <a:gd name="T27" fmla="*/ 41 h 87"/>
                <a:gd name="T28" fmla="*/ 22 w 200"/>
                <a:gd name="T29" fmla="*/ 23 h 87"/>
                <a:gd name="T30" fmla="*/ 47 w 200"/>
                <a:gd name="T31" fmla="*/ 10 h 87"/>
                <a:gd name="T32" fmla="*/ 72 w 200"/>
                <a:gd name="T33" fmla="*/ 3 h 87"/>
                <a:gd name="T34" fmla="*/ 101 w 200"/>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87">
                  <a:moveTo>
                    <a:pt x="101" y="0"/>
                  </a:moveTo>
                  <a:lnTo>
                    <a:pt x="129" y="3"/>
                  </a:lnTo>
                  <a:lnTo>
                    <a:pt x="154" y="10"/>
                  </a:lnTo>
                  <a:lnTo>
                    <a:pt x="179" y="23"/>
                  </a:lnTo>
                  <a:lnTo>
                    <a:pt x="200" y="41"/>
                  </a:lnTo>
                  <a:lnTo>
                    <a:pt x="155" y="87"/>
                  </a:lnTo>
                  <a:lnTo>
                    <a:pt x="142" y="76"/>
                  </a:lnTo>
                  <a:lnTo>
                    <a:pt x="126" y="68"/>
                  </a:lnTo>
                  <a:lnTo>
                    <a:pt x="109" y="65"/>
                  </a:lnTo>
                  <a:lnTo>
                    <a:pt x="92" y="65"/>
                  </a:lnTo>
                  <a:lnTo>
                    <a:pt x="75" y="68"/>
                  </a:lnTo>
                  <a:lnTo>
                    <a:pt x="60" y="76"/>
                  </a:lnTo>
                  <a:lnTo>
                    <a:pt x="46" y="87"/>
                  </a:lnTo>
                  <a:lnTo>
                    <a:pt x="0" y="41"/>
                  </a:lnTo>
                  <a:lnTo>
                    <a:pt x="22" y="23"/>
                  </a:lnTo>
                  <a:lnTo>
                    <a:pt x="47" y="10"/>
                  </a:lnTo>
                  <a:lnTo>
                    <a:pt x="72" y="3"/>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1"/>
            <p:cNvSpPr>
              <a:spLocks noEditPoints="1"/>
            </p:cNvSpPr>
            <p:nvPr/>
          </p:nvSpPr>
          <p:spPr bwMode="auto">
            <a:xfrm>
              <a:off x="1499" y="2317"/>
              <a:ext cx="537" cy="455"/>
            </a:xfrm>
            <a:custGeom>
              <a:avLst/>
              <a:gdLst>
                <a:gd name="T0" fmla="*/ 93 w 1075"/>
                <a:gd name="T1" fmla="*/ 59 h 910"/>
                <a:gd name="T2" fmla="*/ 65 w 1075"/>
                <a:gd name="T3" fmla="*/ 77 h 910"/>
                <a:gd name="T4" fmla="*/ 63 w 1075"/>
                <a:gd name="T5" fmla="*/ 89 h 910"/>
                <a:gd name="T6" fmla="*/ 63 w 1075"/>
                <a:gd name="T7" fmla="*/ 187 h 910"/>
                <a:gd name="T8" fmla="*/ 63 w 1075"/>
                <a:gd name="T9" fmla="*/ 282 h 910"/>
                <a:gd name="T10" fmla="*/ 63 w 1075"/>
                <a:gd name="T11" fmla="*/ 483 h 910"/>
                <a:gd name="T12" fmla="*/ 63 w 1075"/>
                <a:gd name="T13" fmla="*/ 701 h 910"/>
                <a:gd name="T14" fmla="*/ 81 w 1075"/>
                <a:gd name="T15" fmla="*/ 728 h 910"/>
                <a:gd name="T16" fmla="*/ 93 w 1075"/>
                <a:gd name="T17" fmla="*/ 730 h 910"/>
                <a:gd name="T18" fmla="*/ 99 w 1075"/>
                <a:gd name="T19" fmla="*/ 730 h 910"/>
                <a:gd name="T20" fmla="*/ 130 w 1075"/>
                <a:gd name="T21" fmla="*/ 730 h 910"/>
                <a:gd name="T22" fmla="*/ 300 w 1075"/>
                <a:gd name="T23" fmla="*/ 730 h 910"/>
                <a:gd name="T24" fmla="*/ 440 w 1075"/>
                <a:gd name="T25" fmla="*/ 730 h 910"/>
                <a:gd name="T26" fmla="*/ 633 w 1075"/>
                <a:gd name="T27" fmla="*/ 730 h 910"/>
                <a:gd name="T28" fmla="*/ 885 w 1075"/>
                <a:gd name="T29" fmla="*/ 730 h 910"/>
                <a:gd name="T30" fmla="*/ 1005 w 1075"/>
                <a:gd name="T31" fmla="*/ 722 h 910"/>
                <a:gd name="T32" fmla="*/ 1014 w 1075"/>
                <a:gd name="T33" fmla="*/ 88 h 910"/>
                <a:gd name="T34" fmla="*/ 996 w 1075"/>
                <a:gd name="T35" fmla="*/ 61 h 910"/>
                <a:gd name="T36" fmla="*/ 984 w 1075"/>
                <a:gd name="T37" fmla="*/ 59 h 910"/>
                <a:gd name="T38" fmla="*/ 979 w 1075"/>
                <a:gd name="T39" fmla="*/ 59 h 910"/>
                <a:gd name="T40" fmla="*/ 948 w 1075"/>
                <a:gd name="T41" fmla="*/ 59 h 910"/>
                <a:gd name="T42" fmla="*/ 777 w 1075"/>
                <a:gd name="T43" fmla="*/ 59 h 910"/>
                <a:gd name="T44" fmla="*/ 636 w 1075"/>
                <a:gd name="T45" fmla="*/ 59 h 910"/>
                <a:gd name="T46" fmla="*/ 445 w 1075"/>
                <a:gd name="T47" fmla="*/ 59 h 910"/>
                <a:gd name="T48" fmla="*/ 36 w 1075"/>
                <a:gd name="T49" fmla="*/ 0 h 910"/>
                <a:gd name="T50" fmla="*/ 59 w 1075"/>
                <a:gd name="T51" fmla="*/ 0 h 910"/>
                <a:gd name="T52" fmla="*/ 115 w 1075"/>
                <a:gd name="T53" fmla="*/ 0 h 910"/>
                <a:gd name="T54" fmla="*/ 190 w 1075"/>
                <a:gd name="T55" fmla="*/ 0 h 910"/>
                <a:gd name="T56" fmla="*/ 350 w 1075"/>
                <a:gd name="T57" fmla="*/ 0 h 910"/>
                <a:gd name="T58" fmla="*/ 524 w 1075"/>
                <a:gd name="T59" fmla="*/ 0 h 910"/>
                <a:gd name="T60" fmla="*/ 938 w 1075"/>
                <a:gd name="T61" fmla="*/ 0 h 910"/>
                <a:gd name="T62" fmla="*/ 1066 w 1075"/>
                <a:gd name="T63" fmla="*/ 10 h 910"/>
                <a:gd name="T64" fmla="*/ 1075 w 1075"/>
                <a:gd name="T65" fmla="*/ 136 h 910"/>
                <a:gd name="T66" fmla="*/ 1075 w 1075"/>
                <a:gd name="T67" fmla="*/ 276 h 910"/>
                <a:gd name="T68" fmla="*/ 1075 w 1075"/>
                <a:gd name="T69" fmla="*/ 440 h 910"/>
                <a:gd name="T70" fmla="*/ 1066 w 1075"/>
                <a:gd name="T71" fmla="*/ 779 h 910"/>
                <a:gd name="T72" fmla="*/ 730 w 1075"/>
                <a:gd name="T73" fmla="*/ 789 h 910"/>
                <a:gd name="T74" fmla="*/ 730 w 1075"/>
                <a:gd name="T75" fmla="*/ 793 h 910"/>
                <a:gd name="T76" fmla="*/ 730 w 1075"/>
                <a:gd name="T77" fmla="*/ 841 h 910"/>
                <a:gd name="T78" fmla="*/ 736 w 1075"/>
                <a:gd name="T79" fmla="*/ 848 h 910"/>
                <a:gd name="T80" fmla="*/ 757 w 1075"/>
                <a:gd name="T81" fmla="*/ 868 h 910"/>
                <a:gd name="T82" fmla="*/ 801 w 1075"/>
                <a:gd name="T83" fmla="*/ 910 h 910"/>
                <a:gd name="T84" fmla="*/ 768 w 1075"/>
                <a:gd name="T85" fmla="*/ 910 h 910"/>
                <a:gd name="T86" fmla="*/ 627 w 1075"/>
                <a:gd name="T87" fmla="*/ 910 h 910"/>
                <a:gd name="T88" fmla="*/ 293 w 1075"/>
                <a:gd name="T89" fmla="*/ 910 h 910"/>
                <a:gd name="T90" fmla="*/ 300 w 1075"/>
                <a:gd name="T91" fmla="*/ 904 h 910"/>
                <a:gd name="T92" fmla="*/ 322 w 1075"/>
                <a:gd name="T93" fmla="*/ 883 h 910"/>
                <a:gd name="T94" fmla="*/ 367 w 1075"/>
                <a:gd name="T95" fmla="*/ 841 h 910"/>
                <a:gd name="T96" fmla="*/ 367 w 1075"/>
                <a:gd name="T97" fmla="*/ 837 h 910"/>
                <a:gd name="T98" fmla="*/ 367 w 1075"/>
                <a:gd name="T99" fmla="*/ 808 h 910"/>
                <a:gd name="T100" fmla="*/ 22 w 1075"/>
                <a:gd name="T101" fmla="*/ 786 h 910"/>
                <a:gd name="T102" fmla="*/ 0 w 1075"/>
                <a:gd name="T103" fmla="*/ 755 h 910"/>
                <a:gd name="T104" fmla="*/ 0 w 1075"/>
                <a:gd name="T105" fmla="*/ 555 h 910"/>
                <a:gd name="T106" fmla="*/ 0 w 1075"/>
                <a:gd name="T107" fmla="*/ 280 h 910"/>
                <a:gd name="T108" fmla="*/ 0 w 1075"/>
                <a:gd name="T109" fmla="*/ 34 h 910"/>
                <a:gd name="T110" fmla="*/ 22 w 1075"/>
                <a:gd name="T111" fmla="*/ 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5" h="910">
                  <a:moveTo>
                    <a:pt x="283" y="59"/>
                  </a:moveTo>
                  <a:lnTo>
                    <a:pt x="191" y="59"/>
                  </a:lnTo>
                  <a:lnTo>
                    <a:pt x="93" y="59"/>
                  </a:lnTo>
                  <a:lnTo>
                    <a:pt x="81" y="61"/>
                  </a:lnTo>
                  <a:lnTo>
                    <a:pt x="72" y="68"/>
                  </a:lnTo>
                  <a:lnTo>
                    <a:pt x="65" y="77"/>
                  </a:lnTo>
                  <a:lnTo>
                    <a:pt x="63" y="88"/>
                  </a:lnTo>
                  <a:lnTo>
                    <a:pt x="63" y="88"/>
                  </a:lnTo>
                  <a:lnTo>
                    <a:pt x="63" y="89"/>
                  </a:lnTo>
                  <a:lnTo>
                    <a:pt x="63" y="90"/>
                  </a:lnTo>
                  <a:lnTo>
                    <a:pt x="63" y="165"/>
                  </a:lnTo>
                  <a:lnTo>
                    <a:pt x="63" y="187"/>
                  </a:lnTo>
                  <a:lnTo>
                    <a:pt x="63" y="215"/>
                  </a:lnTo>
                  <a:lnTo>
                    <a:pt x="63" y="246"/>
                  </a:lnTo>
                  <a:lnTo>
                    <a:pt x="63" y="282"/>
                  </a:lnTo>
                  <a:lnTo>
                    <a:pt x="63" y="323"/>
                  </a:lnTo>
                  <a:lnTo>
                    <a:pt x="63" y="371"/>
                  </a:lnTo>
                  <a:lnTo>
                    <a:pt x="63" y="483"/>
                  </a:lnTo>
                  <a:lnTo>
                    <a:pt x="63" y="549"/>
                  </a:lnTo>
                  <a:lnTo>
                    <a:pt x="63" y="621"/>
                  </a:lnTo>
                  <a:lnTo>
                    <a:pt x="63" y="701"/>
                  </a:lnTo>
                  <a:lnTo>
                    <a:pt x="65" y="712"/>
                  </a:lnTo>
                  <a:lnTo>
                    <a:pt x="72" y="722"/>
                  </a:lnTo>
                  <a:lnTo>
                    <a:pt x="81" y="728"/>
                  </a:lnTo>
                  <a:lnTo>
                    <a:pt x="93" y="730"/>
                  </a:lnTo>
                  <a:lnTo>
                    <a:pt x="93" y="730"/>
                  </a:lnTo>
                  <a:lnTo>
                    <a:pt x="93" y="730"/>
                  </a:lnTo>
                  <a:lnTo>
                    <a:pt x="94" y="730"/>
                  </a:lnTo>
                  <a:lnTo>
                    <a:pt x="96" y="730"/>
                  </a:lnTo>
                  <a:lnTo>
                    <a:pt x="99" y="730"/>
                  </a:lnTo>
                  <a:lnTo>
                    <a:pt x="103" y="730"/>
                  </a:lnTo>
                  <a:lnTo>
                    <a:pt x="119" y="730"/>
                  </a:lnTo>
                  <a:lnTo>
                    <a:pt x="130" y="730"/>
                  </a:lnTo>
                  <a:lnTo>
                    <a:pt x="143" y="730"/>
                  </a:lnTo>
                  <a:lnTo>
                    <a:pt x="264" y="730"/>
                  </a:lnTo>
                  <a:lnTo>
                    <a:pt x="300" y="730"/>
                  </a:lnTo>
                  <a:lnTo>
                    <a:pt x="342" y="730"/>
                  </a:lnTo>
                  <a:lnTo>
                    <a:pt x="388" y="730"/>
                  </a:lnTo>
                  <a:lnTo>
                    <a:pt x="440" y="730"/>
                  </a:lnTo>
                  <a:lnTo>
                    <a:pt x="499" y="730"/>
                  </a:lnTo>
                  <a:lnTo>
                    <a:pt x="562" y="730"/>
                  </a:lnTo>
                  <a:lnTo>
                    <a:pt x="633" y="730"/>
                  </a:lnTo>
                  <a:lnTo>
                    <a:pt x="710" y="730"/>
                  </a:lnTo>
                  <a:lnTo>
                    <a:pt x="794" y="730"/>
                  </a:lnTo>
                  <a:lnTo>
                    <a:pt x="885" y="730"/>
                  </a:lnTo>
                  <a:lnTo>
                    <a:pt x="985" y="730"/>
                  </a:lnTo>
                  <a:lnTo>
                    <a:pt x="996" y="728"/>
                  </a:lnTo>
                  <a:lnTo>
                    <a:pt x="1005" y="722"/>
                  </a:lnTo>
                  <a:lnTo>
                    <a:pt x="1011" y="712"/>
                  </a:lnTo>
                  <a:lnTo>
                    <a:pt x="1014" y="701"/>
                  </a:lnTo>
                  <a:lnTo>
                    <a:pt x="1014" y="88"/>
                  </a:lnTo>
                  <a:lnTo>
                    <a:pt x="1011" y="77"/>
                  </a:lnTo>
                  <a:lnTo>
                    <a:pt x="1005" y="68"/>
                  </a:lnTo>
                  <a:lnTo>
                    <a:pt x="996" y="61"/>
                  </a:lnTo>
                  <a:lnTo>
                    <a:pt x="985" y="59"/>
                  </a:lnTo>
                  <a:lnTo>
                    <a:pt x="985" y="59"/>
                  </a:lnTo>
                  <a:lnTo>
                    <a:pt x="984" y="59"/>
                  </a:lnTo>
                  <a:lnTo>
                    <a:pt x="984" y="59"/>
                  </a:lnTo>
                  <a:lnTo>
                    <a:pt x="982" y="59"/>
                  </a:lnTo>
                  <a:lnTo>
                    <a:pt x="979" y="59"/>
                  </a:lnTo>
                  <a:lnTo>
                    <a:pt x="973" y="59"/>
                  </a:lnTo>
                  <a:lnTo>
                    <a:pt x="959" y="59"/>
                  </a:lnTo>
                  <a:lnTo>
                    <a:pt x="948" y="59"/>
                  </a:lnTo>
                  <a:lnTo>
                    <a:pt x="933" y="59"/>
                  </a:lnTo>
                  <a:lnTo>
                    <a:pt x="814" y="59"/>
                  </a:lnTo>
                  <a:lnTo>
                    <a:pt x="777" y="59"/>
                  </a:lnTo>
                  <a:lnTo>
                    <a:pt x="736" y="59"/>
                  </a:lnTo>
                  <a:lnTo>
                    <a:pt x="689" y="59"/>
                  </a:lnTo>
                  <a:lnTo>
                    <a:pt x="636" y="59"/>
                  </a:lnTo>
                  <a:lnTo>
                    <a:pt x="579" y="59"/>
                  </a:lnTo>
                  <a:lnTo>
                    <a:pt x="514" y="59"/>
                  </a:lnTo>
                  <a:lnTo>
                    <a:pt x="445" y="59"/>
                  </a:lnTo>
                  <a:lnTo>
                    <a:pt x="367" y="59"/>
                  </a:lnTo>
                  <a:lnTo>
                    <a:pt x="283" y="59"/>
                  </a:lnTo>
                  <a:close/>
                  <a:moveTo>
                    <a:pt x="36" y="0"/>
                  </a:moveTo>
                  <a:lnTo>
                    <a:pt x="36" y="0"/>
                  </a:lnTo>
                  <a:lnTo>
                    <a:pt x="51" y="0"/>
                  </a:lnTo>
                  <a:lnTo>
                    <a:pt x="59" y="0"/>
                  </a:lnTo>
                  <a:lnTo>
                    <a:pt x="69" y="0"/>
                  </a:lnTo>
                  <a:lnTo>
                    <a:pt x="97" y="0"/>
                  </a:lnTo>
                  <a:lnTo>
                    <a:pt x="115" y="0"/>
                  </a:lnTo>
                  <a:lnTo>
                    <a:pt x="136" y="0"/>
                  </a:lnTo>
                  <a:lnTo>
                    <a:pt x="162" y="0"/>
                  </a:lnTo>
                  <a:lnTo>
                    <a:pt x="190" y="0"/>
                  </a:lnTo>
                  <a:lnTo>
                    <a:pt x="223" y="0"/>
                  </a:lnTo>
                  <a:lnTo>
                    <a:pt x="303" y="0"/>
                  </a:lnTo>
                  <a:lnTo>
                    <a:pt x="350" y="0"/>
                  </a:lnTo>
                  <a:lnTo>
                    <a:pt x="403" y="0"/>
                  </a:lnTo>
                  <a:lnTo>
                    <a:pt x="460" y="0"/>
                  </a:lnTo>
                  <a:lnTo>
                    <a:pt x="524" y="0"/>
                  </a:lnTo>
                  <a:lnTo>
                    <a:pt x="593" y="0"/>
                  </a:lnTo>
                  <a:lnTo>
                    <a:pt x="841" y="0"/>
                  </a:lnTo>
                  <a:lnTo>
                    <a:pt x="938" y="0"/>
                  </a:lnTo>
                  <a:lnTo>
                    <a:pt x="1041" y="0"/>
                  </a:lnTo>
                  <a:lnTo>
                    <a:pt x="1054" y="3"/>
                  </a:lnTo>
                  <a:lnTo>
                    <a:pt x="1066" y="10"/>
                  </a:lnTo>
                  <a:lnTo>
                    <a:pt x="1073" y="20"/>
                  </a:lnTo>
                  <a:lnTo>
                    <a:pt x="1075" y="34"/>
                  </a:lnTo>
                  <a:lnTo>
                    <a:pt x="1075" y="136"/>
                  </a:lnTo>
                  <a:lnTo>
                    <a:pt x="1075" y="164"/>
                  </a:lnTo>
                  <a:lnTo>
                    <a:pt x="1075" y="234"/>
                  </a:lnTo>
                  <a:lnTo>
                    <a:pt x="1075" y="276"/>
                  </a:lnTo>
                  <a:lnTo>
                    <a:pt x="1075" y="325"/>
                  </a:lnTo>
                  <a:lnTo>
                    <a:pt x="1075" y="380"/>
                  </a:lnTo>
                  <a:lnTo>
                    <a:pt x="1075" y="440"/>
                  </a:lnTo>
                  <a:lnTo>
                    <a:pt x="1075" y="755"/>
                  </a:lnTo>
                  <a:lnTo>
                    <a:pt x="1073" y="769"/>
                  </a:lnTo>
                  <a:lnTo>
                    <a:pt x="1066" y="779"/>
                  </a:lnTo>
                  <a:lnTo>
                    <a:pt x="1054" y="786"/>
                  </a:lnTo>
                  <a:lnTo>
                    <a:pt x="1041" y="789"/>
                  </a:lnTo>
                  <a:lnTo>
                    <a:pt x="730" y="789"/>
                  </a:lnTo>
                  <a:lnTo>
                    <a:pt x="730" y="789"/>
                  </a:lnTo>
                  <a:lnTo>
                    <a:pt x="730" y="790"/>
                  </a:lnTo>
                  <a:lnTo>
                    <a:pt x="730" y="793"/>
                  </a:lnTo>
                  <a:lnTo>
                    <a:pt x="730" y="841"/>
                  </a:lnTo>
                  <a:lnTo>
                    <a:pt x="730" y="841"/>
                  </a:lnTo>
                  <a:lnTo>
                    <a:pt x="730" y="841"/>
                  </a:lnTo>
                  <a:lnTo>
                    <a:pt x="731" y="842"/>
                  </a:lnTo>
                  <a:lnTo>
                    <a:pt x="733" y="844"/>
                  </a:lnTo>
                  <a:lnTo>
                    <a:pt x="736" y="848"/>
                  </a:lnTo>
                  <a:lnTo>
                    <a:pt x="741" y="853"/>
                  </a:lnTo>
                  <a:lnTo>
                    <a:pt x="748" y="859"/>
                  </a:lnTo>
                  <a:lnTo>
                    <a:pt x="757" y="868"/>
                  </a:lnTo>
                  <a:lnTo>
                    <a:pt x="768" y="879"/>
                  </a:lnTo>
                  <a:lnTo>
                    <a:pt x="783" y="893"/>
                  </a:lnTo>
                  <a:lnTo>
                    <a:pt x="801" y="910"/>
                  </a:lnTo>
                  <a:lnTo>
                    <a:pt x="787" y="910"/>
                  </a:lnTo>
                  <a:lnTo>
                    <a:pt x="780" y="910"/>
                  </a:lnTo>
                  <a:lnTo>
                    <a:pt x="768" y="910"/>
                  </a:lnTo>
                  <a:lnTo>
                    <a:pt x="692" y="910"/>
                  </a:lnTo>
                  <a:lnTo>
                    <a:pt x="662" y="910"/>
                  </a:lnTo>
                  <a:lnTo>
                    <a:pt x="627" y="910"/>
                  </a:lnTo>
                  <a:lnTo>
                    <a:pt x="293" y="910"/>
                  </a:lnTo>
                  <a:lnTo>
                    <a:pt x="293" y="910"/>
                  </a:lnTo>
                  <a:lnTo>
                    <a:pt x="293" y="910"/>
                  </a:lnTo>
                  <a:lnTo>
                    <a:pt x="295" y="909"/>
                  </a:lnTo>
                  <a:lnTo>
                    <a:pt x="297" y="907"/>
                  </a:lnTo>
                  <a:lnTo>
                    <a:pt x="300" y="904"/>
                  </a:lnTo>
                  <a:lnTo>
                    <a:pt x="305" y="899"/>
                  </a:lnTo>
                  <a:lnTo>
                    <a:pt x="312" y="893"/>
                  </a:lnTo>
                  <a:lnTo>
                    <a:pt x="322" y="883"/>
                  </a:lnTo>
                  <a:lnTo>
                    <a:pt x="333" y="872"/>
                  </a:lnTo>
                  <a:lnTo>
                    <a:pt x="348" y="858"/>
                  </a:lnTo>
                  <a:lnTo>
                    <a:pt x="367" y="841"/>
                  </a:lnTo>
                  <a:lnTo>
                    <a:pt x="367" y="840"/>
                  </a:lnTo>
                  <a:lnTo>
                    <a:pt x="367" y="839"/>
                  </a:lnTo>
                  <a:lnTo>
                    <a:pt x="367" y="837"/>
                  </a:lnTo>
                  <a:lnTo>
                    <a:pt x="367" y="831"/>
                  </a:lnTo>
                  <a:lnTo>
                    <a:pt x="367" y="822"/>
                  </a:lnTo>
                  <a:lnTo>
                    <a:pt x="367" y="808"/>
                  </a:lnTo>
                  <a:lnTo>
                    <a:pt x="367" y="789"/>
                  </a:lnTo>
                  <a:lnTo>
                    <a:pt x="36" y="789"/>
                  </a:lnTo>
                  <a:lnTo>
                    <a:pt x="22" y="786"/>
                  </a:lnTo>
                  <a:lnTo>
                    <a:pt x="11" y="779"/>
                  </a:lnTo>
                  <a:lnTo>
                    <a:pt x="3" y="769"/>
                  </a:lnTo>
                  <a:lnTo>
                    <a:pt x="0" y="755"/>
                  </a:lnTo>
                  <a:lnTo>
                    <a:pt x="0" y="653"/>
                  </a:lnTo>
                  <a:lnTo>
                    <a:pt x="0" y="625"/>
                  </a:lnTo>
                  <a:lnTo>
                    <a:pt x="0" y="555"/>
                  </a:lnTo>
                  <a:lnTo>
                    <a:pt x="0" y="513"/>
                  </a:lnTo>
                  <a:lnTo>
                    <a:pt x="0" y="349"/>
                  </a:lnTo>
                  <a:lnTo>
                    <a:pt x="0" y="280"/>
                  </a:lnTo>
                  <a:lnTo>
                    <a:pt x="0" y="206"/>
                  </a:lnTo>
                  <a:lnTo>
                    <a:pt x="0" y="124"/>
                  </a:lnTo>
                  <a:lnTo>
                    <a:pt x="0" y="34"/>
                  </a:lnTo>
                  <a:lnTo>
                    <a:pt x="3" y="20"/>
                  </a:lnTo>
                  <a:lnTo>
                    <a:pt x="11" y="10"/>
                  </a:lnTo>
                  <a:lnTo>
                    <a:pt x="22" y="3"/>
                  </a:lnTo>
                  <a:lnTo>
                    <a:pt x="36" y="0"/>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2"/>
            <p:cNvSpPr>
              <a:spLocks/>
            </p:cNvSpPr>
            <p:nvPr/>
          </p:nvSpPr>
          <p:spPr bwMode="auto">
            <a:xfrm>
              <a:off x="1582" y="2018"/>
              <a:ext cx="370" cy="99"/>
            </a:xfrm>
            <a:custGeom>
              <a:avLst/>
              <a:gdLst>
                <a:gd name="T0" fmla="*/ 370 w 741"/>
                <a:gd name="T1" fmla="*/ 0 h 199"/>
                <a:gd name="T2" fmla="*/ 422 w 741"/>
                <a:gd name="T3" fmla="*/ 3 h 199"/>
                <a:gd name="T4" fmla="*/ 473 w 741"/>
                <a:gd name="T5" fmla="*/ 10 h 199"/>
                <a:gd name="T6" fmla="*/ 523 w 741"/>
                <a:gd name="T7" fmla="*/ 23 h 199"/>
                <a:gd name="T8" fmla="*/ 571 w 741"/>
                <a:gd name="T9" fmla="*/ 40 h 199"/>
                <a:gd name="T10" fmla="*/ 617 w 741"/>
                <a:gd name="T11" fmla="*/ 62 h 199"/>
                <a:gd name="T12" fmla="*/ 661 w 741"/>
                <a:gd name="T13" fmla="*/ 88 h 199"/>
                <a:gd name="T14" fmla="*/ 702 w 741"/>
                <a:gd name="T15" fmla="*/ 119 h 199"/>
                <a:gd name="T16" fmla="*/ 741 w 741"/>
                <a:gd name="T17" fmla="*/ 154 h 199"/>
                <a:gd name="T18" fmla="*/ 696 w 741"/>
                <a:gd name="T19" fmla="*/ 199 h 199"/>
                <a:gd name="T20" fmla="*/ 662 w 741"/>
                <a:gd name="T21" fmla="*/ 168 h 199"/>
                <a:gd name="T22" fmla="*/ 625 w 741"/>
                <a:gd name="T23" fmla="*/ 141 h 199"/>
                <a:gd name="T24" fmla="*/ 587 w 741"/>
                <a:gd name="T25" fmla="*/ 119 h 199"/>
                <a:gd name="T26" fmla="*/ 546 w 741"/>
                <a:gd name="T27" fmla="*/ 99 h 199"/>
                <a:gd name="T28" fmla="*/ 504 w 741"/>
                <a:gd name="T29" fmla="*/ 84 h 199"/>
                <a:gd name="T30" fmla="*/ 461 w 741"/>
                <a:gd name="T31" fmla="*/ 73 h 199"/>
                <a:gd name="T32" fmla="*/ 416 w 741"/>
                <a:gd name="T33" fmla="*/ 67 h 199"/>
                <a:gd name="T34" fmla="*/ 370 w 741"/>
                <a:gd name="T35" fmla="*/ 65 h 199"/>
                <a:gd name="T36" fmla="*/ 325 w 741"/>
                <a:gd name="T37" fmla="*/ 67 h 199"/>
                <a:gd name="T38" fmla="*/ 280 w 741"/>
                <a:gd name="T39" fmla="*/ 73 h 199"/>
                <a:gd name="T40" fmla="*/ 237 w 741"/>
                <a:gd name="T41" fmla="*/ 84 h 199"/>
                <a:gd name="T42" fmla="*/ 195 w 741"/>
                <a:gd name="T43" fmla="*/ 99 h 199"/>
                <a:gd name="T44" fmla="*/ 154 w 741"/>
                <a:gd name="T45" fmla="*/ 119 h 199"/>
                <a:gd name="T46" fmla="*/ 116 w 741"/>
                <a:gd name="T47" fmla="*/ 141 h 199"/>
                <a:gd name="T48" fmla="*/ 79 w 741"/>
                <a:gd name="T49" fmla="*/ 168 h 199"/>
                <a:gd name="T50" fmla="*/ 45 w 741"/>
                <a:gd name="T51" fmla="*/ 199 h 199"/>
                <a:gd name="T52" fmla="*/ 0 w 741"/>
                <a:gd name="T53" fmla="*/ 154 h 199"/>
                <a:gd name="T54" fmla="*/ 38 w 741"/>
                <a:gd name="T55" fmla="*/ 119 h 199"/>
                <a:gd name="T56" fmla="*/ 80 w 741"/>
                <a:gd name="T57" fmla="*/ 88 h 199"/>
                <a:gd name="T58" fmla="*/ 124 w 741"/>
                <a:gd name="T59" fmla="*/ 62 h 199"/>
                <a:gd name="T60" fmla="*/ 170 w 741"/>
                <a:gd name="T61" fmla="*/ 40 h 199"/>
                <a:gd name="T62" fmla="*/ 217 w 741"/>
                <a:gd name="T63" fmla="*/ 23 h 199"/>
                <a:gd name="T64" fmla="*/ 267 w 741"/>
                <a:gd name="T65" fmla="*/ 10 h 199"/>
                <a:gd name="T66" fmla="*/ 319 w 741"/>
                <a:gd name="T67" fmla="*/ 3 h 199"/>
                <a:gd name="T68" fmla="*/ 370 w 741"/>
                <a:gd name="T6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1" h="199">
                  <a:moveTo>
                    <a:pt x="370" y="0"/>
                  </a:moveTo>
                  <a:lnTo>
                    <a:pt x="422" y="3"/>
                  </a:lnTo>
                  <a:lnTo>
                    <a:pt x="473" y="10"/>
                  </a:lnTo>
                  <a:lnTo>
                    <a:pt x="523" y="23"/>
                  </a:lnTo>
                  <a:lnTo>
                    <a:pt x="571" y="40"/>
                  </a:lnTo>
                  <a:lnTo>
                    <a:pt x="617" y="62"/>
                  </a:lnTo>
                  <a:lnTo>
                    <a:pt x="661" y="88"/>
                  </a:lnTo>
                  <a:lnTo>
                    <a:pt x="702" y="119"/>
                  </a:lnTo>
                  <a:lnTo>
                    <a:pt x="741" y="154"/>
                  </a:lnTo>
                  <a:lnTo>
                    <a:pt x="696" y="199"/>
                  </a:lnTo>
                  <a:lnTo>
                    <a:pt x="662" y="168"/>
                  </a:lnTo>
                  <a:lnTo>
                    <a:pt x="625" y="141"/>
                  </a:lnTo>
                  <a:lnTo>
                    <a:pt x="587" y="119"/>
                  </a:lnTo>
                  <a:lnTo>
                    <a:pt x="546" y="99"/>
                  </a:lnTo>
                  <a:lnTo>
                    <a:pt x="504" y="84"/>
                  </a:lnTo>
                  <a:lnTo>
                    <a:pt x="461" y="73"/>
                  </a:lnTo>
                  <a:lnTo>
                    <a:pt x="416" y="67"/>
                  </a:lnTo>
                  <a:lnTo>
                    <a:pt x="370" y="65"/>
                  </a:lnTo>
                  <a:lnTo>
                    <a:pt x="325" y="67"/>
                  </a:lnTo>
                  <a:lnTo>
                    <a:pt x="280" y="73"/>
                  </a:lnTo>
                  <a:lnTo>
                    <a:pt x="237" y="84"/>
                  </a:lnTo>
                  <a:lnTo>
                    <a:pt x="195" y="99"/>
                  </a:lnTo>
                  <a:lnTo>
                    <a:pt x="154" y="119"/>
                  </a:lnTo>
                  <a:lnTo>
                    <a:pt x="116" y="141"/>
                  </a:lnTo>
                  <a:lnTo>
                    <a:pt x="79" y="168"/>
                  </a:lnTo>
                  <a:lnTo>
                    <a:pt x="45" y="199"/>
                  </a:lnTo>
                  <a:lnTo>
                    <a:pt x="0" y="154"/>
                  </a:lnTo>
                  <a:lnTo>
                    <a:pt x="38" y="119"/>
                  </a:lnTo>
                  <a:lnTo>
                    <a:pt x="80" y="88"/>
                  </a:lnTo>
                  <a:lnTo>
                    <a:pt x="124" y="62"/>
                  </a:lnTo>
                  <a:lnTo>
                    <a:pt x="170" y="40"/>
                  </a:lnTo>
                  <a:lnTo>
                    <a:pt x="217" y="23"/>
                  </a:lnTo>
                  <a:lnTo>
                    <a:pt x="267" y="10"/>
                  </a:lnTo>
                  <a:lnTo>
                    <a:pt x="319" y="3"/>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3"/>
            <p:cNvSpPr>
              <a:spLocks/>
            </p:cNvSpPr>
            <p:nvPr/>
          </p:nvSpPr>
          <p:spPr bwMode="auto">
            <a:xfrm>
              <a:off x="1626" y="2090"/>
              <a:ext cx="281" cy="81"/>
            </a:xfrm>
            <a:custGeom>
              <a:avLst/>
              <a:gdLst>
                <a:gd name="T0" fmla="*/ 281 w 562"/>
                <a:gd name="T1" fmla="*/ 0 h 162"/>
                <a:gd name="T2" fmla="*/ 326 w 562"/>
                <a:gd name="T3" fmla="*/ 3 h 162"/>
                <a:gd name="T4" fmla="*/ 370 w 562"/>
                <a:gd name="T5" fmla="*/ 11 h 162"/>
                <a:gd name="T6" fmla="*/ 413 w 562"/>
                <a:gd name="T7" fmla="*/ 23 h 162"/>
                <a:gd name="T8" fmla="*/ 453 w 562"/>
                <a:gd name="T9" fmla="*/ 39 h 162"/>
                <a:gd name="T10" fmla="*/ 492 w 562"/>
                <a:gd name="T11" fmla="*/ 61 h 162"/>
                <a:gd name="T12" fmla="*/ 529 w 562"/>
                <a:gd name="T13" fmla="*/ 86 h 162"/>
                <a:gd name="T14" fmla="*/ 562 w 562"/>
                <a:gd name="T15" fmla="*/ 116 h 162"/>
                <a:gd name="T16" fmla="*/ 517 w 562"/>
                <a:gd name="T17" fmla="*/ 162 h 162"/>
                <a:gd name="T18" fmla="*/ 486 w 562"/>
                <a:gd name="T19" fmla="*/ 135 h 162"/>
                <a:gd name="T20" fmla="*/ 452 w 562"/>
                <a:gd name="T21" fmla="*/ 111 h 162"/>
                <a:gd name="T22" fmla="*/ 416 w 562"/>
                <a:gd name="T23" fmla="*/ 93 h 162"/>
                <a:gd name="T24" fmla="*/ 378 w 562"/>
                <a:gd name="T25" fmla="*/ 79 h 162"/>
                <a:gd name="T26" fmla="*/ 340 w 562"/>
                <a:gd name="T27" fmla="*/ 70 h 162"/>
                <a:gd name="T28" fmla="*/ 301 w 562"/>
                <a:gd name="T29" fmla="*/ 65 h 162"/>
                <a:gd name="T30" fmla="*/ 261 w 562"/>
                <a:gd name="T31" fmla="*/ 65 h 162"/>
                <a:gd name="T32" fmla="*/ 222 w 562"/>
                <a:gd name="T33" fmla="*/ 70 h 162"/>
                <a:gd name="T34" fmla="*/ 184 w 562"/>
                <a:gd name="T35" fmla="*/ 79 h 162"/>
                <a:gd name="T36" fmla="*/ 147 w 562"/>
                <a:gd name="T37" fmla="*/ 93 h 162"/>
                <a:gd name="T38" fmla="*/ 111 w 562"/>
                <a:gd name="T39" fmla="*/ 111 h 162"/>
                <a:gd name="T40" fmla="*/ 77 w 562"/>
                <a:gd name="T41" fmla="*/ 135 h 162"/>
                <a:gd name="T42" fmla="*/ 46 w 562"/>
                <a:gd name="T43" fmla="*/ 162 h 162"/>
                <a:gd name="T44" fmla="*/ 0 w 562"/>
                <a:gd name="T45" fmla="*/ 116 h 162"/>
                <a:gd name="T46" fmla="*/ 34 w 562"/>
                <a:gd name="T47" fmla="*/ 86 h 162"/>
                <a:gd name="T48" fmla="*/ 71 w 562"/>
                <a:gd name="T49" fmla="*/ 61 h 162"/>
                <a:gd name="T50" fmla="*/ 109 w 562"/>
                <a:gd name="T51" fmla="*/ 39 h 162"/>
                <a:gd name="T52" fmla="*/ 150 w 562"/>
                <a:gd name="T53" fmla="*/ 23 h 162"/>
                <a:gd name="T54" fmla="*/ 193 w 562"/>
                <a:gd name="T55" fmla="*/ 11 h 162"/>
                <a:gd name="T56" fmla="*/ 236 w 562"/>
                <a:gd name="T57" fmla="*/ 3 h 162"/>
                <a:gd name="T58" fmla="*/ 281 w 562"/>
                <a:gd name="T5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2" h="162">
                  <a:moveTo>
                    <a:pt x="281" y="0"/>
                  </a:moveTo>
                  <a:lnTo>
                    <a:pt x="326" y="3"/>
                  </a:lnTo>
                  <a:lnTo>
                    <a:pt x="370" y="11"/>
                  </a:lnTo>
                  <a:lnTo>
                    <a:pt x="413" y="23"/>
                  </a:lnTo>
                  <a:lnTo>
                    <a:pt x="453" y="39"/>
                  </a:lnTo>
                  <a:lnTo>
                    <a:pt x="492" y="61"/>
                  </a:lnTo>
                  <a:lnTo>
                    <a:pt x="529" y="86"/>
                  </a:lnTo>
                  <a:lnTo>
                    <a:pt x="562" y="116"/>
                  </a:lnTo>
                  <a:lnTo>
                    <a:pt x="517" y="162"/>
                  </a:lnTo>
                  <a:lnTo>
                    <a:pt x="486" y="135"/>
                  </a:lnTo>
                  <a:lnTo>
                    <a:pt x="452" y="111"/>
                  </a:lnTo>
                  <a:lnTo>
                    <a:pt x="416" y="93"/>
                  </a:lnTo>
                  <a:lnTo>
                    <a:pt x="378" y="79"/>
                  </a:lnTo>
                  <a:lnTo>
                    <a:pt x="340" y="70"/>
                  </a:lnTo>
                  <a:lnTo>
                    <a:pt x="301" y="65"/>
                  </a:lnTo>
                  <a:lnTo>
                    <a:pt x="261" y="65"/>
                  </a:lnTo>
                  <a:lnTo>
                    <a:pt x="222" y="70"/>
                  </a:lnTo>
                  <a:lnTo>
                    <a:pt x="184" y="79"/>
                  </a:lnTo>
                  <a:lnTo>
                    <a:pt x="147" y="93"/>
                  </a:lnTo>
                  <a:lnTo>
                    <a:pt x="111" y="111"/>
                  </a:lnTo>
                  <a:lnTo>
                    <a:pt x="77" y="135"/>
                  </a:lnTo>
                  <a:lnTo>
                    <a:pt x="46" y="162"/>
                  </a:lnTo>
                  <a:lnTo>
                    <a:pt x="0" y="116"/>
                  </a:lnTo>
                  <a:lnTo>
                    <a:pt x="34" y="86"/>
                  </a:lnTo>
                  <a:lnTo>
                    <a:pt x="71" y="61"/>
                  </a:lnTo>
                  <a:lnTo>
                    <a:pt x="109" y="39"/>
                  </a:lnTo>
                  <a:lnTo>
                    <a:pt x="150" y="23"/>
                  </a:lnTo>
                  <a:lnTo>
                    <a:pt x="193" y="11"/>
                  </a:lnTo>
                  <a:lnTo>
                    <a:pt x="236" y="3"/>
                  </a:lnTo>
                  <a:lnTo>
                    <a:pt x="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4"/>
            <p:cNvSpPr>
              <a:spLocks/>
            </p:cNvSpPr>
            <p:nvPr/>
          </p:nvSpPr>
          <p:spPr bwMode="auto">
            <a:xfrm>
              <a:off x="1669" y="2161"/>
              <a:ext cx="197" cy="63"/>
            </a:xfrm>
            <a:custGeom>
              <a:avLst/>
              <a:gdLst>
                <a:gd name="T0" fmla="*/ 197 w 395"/>
                <a:gd name="T1" fmla="*/ 0 h 127"/>
                <a:gd name="T2" fmla="*/ 234 w 395"/>
                <a:gd name="T3" fmla="*/ 2 h 127"/>
                <a:gd name="T4" fmla="*/ 270 w 395"/>
                <a:gd name="T5" fmla="*/ 9 h 127"/>
                <a:gd name="T6" fmla="*/ 304 w 395"/>
                <a:gd name="T7" fmla="*/ 20 h 127"/>
                <a:gd name="T8" fmla="*/ 337 w 395"/>
                <a:gd name="T9" fmla="*/ 37 h 127"/>
                <a:gd name="T10" fmla="*/ 367 w 395"/>
                <a:gd name="T11" fmla="*/ 57 h 127"/>
                <a:gd name="T12" fmla="*/ 395 w 395"/>
                <a:gd name="T13" fmla="*/ 82 h 127"/>
                <a:gd name="T14" fmla="*/ 350 w 395"/>
                <a:gd name="T15" fmla="*/ 127 h 127"/>
                <a:gd name="T16" fmla="*/ 324 w 395"/>
                <a:gd name="T17" fmla="*/ 104 h 127"/>
                <a:gd name="T18" fmla="*/ 295 w 395"/>
                <a:gd name="T19" fmla="*/ 87 h 127"/>
                <a:gd name="T20" fmla="*/ 263 w 395"/>
                <a:gd name="T21" fmla="*/ 74 h 127"/>
                <a:gd name="T22" fmla="*/ 232 w 395"/>
                <a:gd name="T23" fmla="*/ 66 h 127"/>
                <a:gd name="T24" fmla="*/ 197 w 395"/>
                <a:gd name="T25" fmla="*/ 63 h 127"/>
                <a:gd name="T26" fmla="*/ 163 w 395"/>
                <a:gd name="T27" fmla="*/ 66 h 127"/>
                <a:gd name="T28" fmla="*/ 130 w 395"/>
                <a:gd name="T29" fmla="*/ 74 h 127"/>
                <a:gd name="T30" fmla="*/ 99 w 395"/>
                <a:gd name="T31" fmla="*/ 87 h 127"/>
                <a:gd name="T32" fmla="*/ 71 w 395"/>
                <a:gd name="T33" fmla="*/ 104 h 127"/>
                <a:gd name="T34" fmla="*/ 45 w 395"/>
                <a:gd name="T35" fmla="*/ 127 h 127"/>
                <a:gd name="T36" fmla="*/ 0 w 395"/>
                <a:gd name="T37" fmla="*/ 82 h 127"/>
                <a:gd name="T38" fmla="*/ 28 w 395"/>
                <a:gd name="T39" fmla="*/ 57 h 127"/>
                <a:gd name="T40" fmla="*/ 57 w 395"/>
                <a:gd name="T41" fmla="*/ 37 h 127"/>
                <a:gd name="T42" fmla="*/ 90 w 395"/>
                <a:gd name="T43" fmla="*/ 20 h 127"/>
                <a:gd name="T44" fmla="*/ 125 w 395"/>
                <a:gd name="T45" fmla="*/ 9 h 127"/>
                <a:gd name="T46" fmla="*/ 160 w 395"/>
                <a:gd name="T47" fmla="*/ 2 h 127"/>
                <a:gd name="T48" fmla="*/ 197 w 395"/>
                <a:gd name="T4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127">
                  <a:moveTo>
                    <a:pt x="197" y="0"/>
                  </a:moveTo>
                  <a:lnTo>
                    <a:pt x="234" y="2"/>
                  </a:lnTo>
                  <a:lnTo>
                    <a:pt x="270" y="9"/>
                  </a:lnTo>
                  <a:lnTo>
                    <a:pt x="304" y="20"/>
                  </a:lnTo>
                  <a:lnTo>
                    <a:pt x="337" y="37"/>
                  </a:lnTo>
                  <a:lnTo>
                    <a:pt x="367" y="57"/>
                  </a:lnTo>
                  <a:lnTo>
                    <a:pt x="395" y="82"/>
                  </a:lnTo>
                  <a:lnTo>
                    <a:pt x="350" y="127"/>
                  </a:lnTo>
                  <a:lnTo>
                    <a:pt x="324" y="104"/>
                  </a:lnTo>
                  <a:lnTo>
                    <a:pt x="295" y="87"/>
                  </a:lnTo>
                  <a:lnTo>
                    <a:pt x="263" y="74"/>
                  </a:lnTo>
                  <a:lnTo>
                    <a:pt x="232" y="66"/>
                  </a:lnTo>
                  <a:lnTo>
                    <a:pt x="197" y="63"/>
                  </a:lnTo>
                  <a:lnTo>
                    <a:pt x="163" y="66"/>
                  </a:lnTo>
                  <a:lnTo>
                    <a:pt x="130" y="74"/>
                  </a:lnTo>
                  <a:lnTo>
                    <a:pt x="99" y="87"/>
                  </a:lnTo>
                  <a:lnTo>
                    <a:pt x="71" y="104"/>
                  </a:lnTo>
                  <a:lnTo>
                    <a:pt x="45" y="127"/>
                  </a:lnTo>
                  <a:lnTo>
                    <a:pt x="0" y="82"/>
                  </a:lnTo>
                  <a:lnTo>
                    <a:pt x="28" y="57"/>
                  </a:lnTo>
                  <a:lnTo>
                    <a:pt x="57" y="37"/>
                  </a:lnTo>
                  <a:lnTo>
                    <a:pt x="90" y="20"/>
                  </a:lnTo>
                  <a:lnTo>
                    <a:pt x="125" y="9"/>
                  </a:lnTo>
                  <a:lnTo>
                    <a:pt x="160" y="2"/>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5"/>
            <p:cNvSpPr>
              <a:spLocks/>
            </p:cNvSpPr>
            <p:nvPr/>
          </p:nvSpPr>
          <p:spPr bwMode="auto">
            <a:xfrm>
              <a:off x="1717" y="2228"/>
              <a:ext cx="100" cy="44"/>
            </a:xfrm>
            <a:custGeom>
              <a:avLst/>
              <a:gdLst>
                <a:gd name="T0" fmla="*/ 100 w 200"/>
                <a:gd name="T1" fmla="*/ 0 h 87"/>
                <a:gd name="T2" fmla="*/ 129 w 200"/>
                <a:gd name="T3" fmla="*/ 3 h 87"/>
                <a:gd name="T4" fmla="*/ 154 w 200"/>
                <a:gd name="T5" fmla="*/ 11 h 87"/>
                <a:gd name="T6" fmla="*/ 179 w 200"/>
                <a:gd name="T7" fmla="*/ 24 h 87"/>
                <a:gd name="T8" fmla="*/ 200 w 200"/>
                <a:gd name="T9" fmla="*/ 42 h 87"/>
                <a:gd name="T10" fmla="*/ 155 w 200"/>
                <a:gd name="T11" fmla="*/ 87 h 87"/>
                <a:gd name="T12" fmla="*/ 141 w 200"/>
                <a:gd name="T13" fmla="*/ 77 h 87"/>
                <a:gd name="T14" fmla="*/ 125 w 200"/>
                <a:gd name="T15" fmla="*/ 69 h 87"/>
                <a:gd name="T16" fmla="*/ 109 w 200"/>
                <a:gd name="T17" fmla="*/ 65 h 87"/>
                <a:gd name="T18" fmla="*/ 92 w 200"/>
                <a:gd name="T19" fmla="*/ 65 h 87"/>
                <a:gd name="T20" fmla="*/ 75 w 200"/>
                <a:gd name="T21" fmla="*/ 69 h 87"/>
                <a:gd name="T22" fmla="*/ 60 w 200"/>
                <a:gd name="T23" fmla="*/ 77 h 87"/>
                <a:gd name="T24" fmla="*/ 45 w 200"/>
                <a:gd name="T25" fmla="*/ 87 h 87"/>
                <a:gd name="T26" fmla="*/ 0 w 200"/>
                <a:gd name="T27" fmla="*/ 42 h 87"/>
                <a:gd name="T28" fmla="*/ 22 w 200"/>
                <a:gd name="T29" fmla="*/ 24 h 87"/>
                <a:gd name="T30" fmla="*/ 47 w 200"/>
                <a:gd name="T31" fmla="*/ 11 h 87"/>
                <a:gd name="T32" fmla="*/ 72 w 200"/>
                <a:gd name="T33" fmla="*/ 3 h 87"/>
                <a:gd name="T34" fmla="*/ 100 w 200"/>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87">
                  <a:moveTo>
                    <a:pt x="100" y="0"/>
                  </a:moveTo>
                  <a:lnTo>
                    <a:pt x="129" y="3"/>
                  </a:lnTo>
                  <a:lnTo>
                    <a:pt x="154" y="11"/>
                  </a:lnTo>
                  <a:lnTo>
                    <a:pt x="179" y="24"/>
                  </a:lnTo>
                  <a:lnTo>
                    <a:pt x="200" y="42"/>
                  </a:lnTo>
                  <a:lnTo>
                    <a:pt x="155" y="87"/>
                  </a:lnTo>
                  <a:lnTo>
                    <a:pt x="141" y="77"/>
                  </a:lnTo>
                  <a:lnTo>
                    <a:pt x="125" y="69"/>
                  </a:lnTo>
                  <a:lnTo>
                    <a:pt x="109" y="65"/>
                  </a:lnTo>
                  <a:lnTo>
                    <a:pt x="92" y="65"/>
                  </a:lnTo>
                  <a:lnTo>
                    <a:pt x="75" y="69"/>
                  </a:lnTo>
                  <a:lnTo>
                    <a:pt x="60" y="77"/>
                  </a:lnTo>
                  <a:lnTo>
                    <a:pt x="45" y="87"/>
                  </a:lnTo>
                  <a:lnTo>
                    <a:pt x="0" y="42"/>
                  </a:lnTo>
                  <a:lnTo>
                    <a:pt x="22" y="24"/>
                  </a:lnTo>
                  <a:lnTo>
                    <a:pt x="47" y="11"/>
                  </a:lnTo>
                  <a:lnTo>
                    <a:pt x="72" y="3"/>
                  </a:lnTo>
                  <a:lnTo>
                    <a:pt x="1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6"/>
            <p:cNvSpPr>
              <a:spLocks noEditPoints="1"/>
            </p:cNvSpPr>
            <p:nvPr/>
          </p:nvSpPr>
          <p:spPr bwMode="auto">
            <a:xfrm>
              <a:off x="348" y="2317"/>
              <a:ext cx="538" cy="455"/>
            </a:xfrm>
            <a:custGeom>
              <a:avLst/>
              <a:gdLst>
                <a:gd name="T0" fmla="*/ 93 w 1075"/>
                <a:gd name="T1" fmla="*/ 59 h 910"/>
                <a:gd name="T2" fmla="*/ 66 w 1075"/>
                <a:gd name="T3" fmla="*/ 77 h 910"/>
                <a:gd name="T4" fmla="*/ 64 w 1075"/>
                <a:gd name="T5" fmla="*/ 89 h 910"/>
                <a:gd name="T6" fmla="*/ 64 w 1075"/>
                <a:gd name="T7" fmla="*/ 118 h 910"/>
                <a:gd name="T8" fmla="*/ 64 w 1075"/>
                <a:gd name="T9" fmla="*/ 187 h 910"/>
                <a:gd name="T10" fmla="*/ 64 w 1075"/>
                <a:gd name="T11" fmla="*/ 282 h 910"/>
                <a:gd name="T12" fmla="*/ 64 w 1075"/>
                <a:gd name="T13" fmla="*/ 483 h 910"/>
                <a:gd name="T14" fmla="*/ 64 w 1075"/>
                <a:gd name="T15" fmla="*/ 701 h 910"/>
                <a:gd name="T16" fmla="*/ 81 w 1075"/>
                <a:gd name="T17" fmla="*/ 728 h 910"/>
                <a:gd name="T18" fmla="*/ 93 w 1075"/>
                <a:gd name="T19" fmla="*/ 730 h 910"/>
                <a:gd name="T20" fmla="*/ 99 w 1075"/>
                <a:gd name="T21" fmla="*/ 730 h 910"/>
                <a:gd name="T22" fmla="*/ 130 w 1075"/>
                <a:gd name="T23" fmla="*/ 730 h 910"/>
                <a:gd name="T24" fmla="*/ 300 w 1075"/>
                <a:gd name="T25" fmla="*/ 730 h 910"/>
                <a:gd name="T26" fmla="*/ 441 w 1075"/>
                <a:gd name="T27" fmla="*/ 730 h 910"/>
                <a:gd name="T28" fmla="*/ 633 w 1075"/>
                <a:gd name="T29" fmla="*/ 730 h 910"/>
                <a:gd name="T30" fmla="*/ 885 w 1075"/>
                <a:gd name="T31" fmla="*/ 730 h 910"/>
                <a:gd name="T32" fmla="*/ 1005 w 1075"/>
                <a:gd name="T33" fmla="*/ 722 h 910"/>
                <a:gd name="T34" fmla="*/ 1015 w 1075"/>
                <a:gd name="T35" fmla="*/ 88 h 910"/>
                <a:gd name="T36" fmla="*/ 996 w 1075"/>
                <a:gd name="T37" fmla="*/ 61 h 910"/>
                <a:gd name="T38" fmla="*/ 984 w 1075"/>
                <a:gd name="T39" fmla="*/ 59 h 910"/>
                <a:gd name="T40" fmla="*/ 979 w 1075"/>
                <a:gd name="T41" fmla="*/ 59 h 910"/>
                <a:gd name="T42" fmla="*/ 948 w 1075"/>
                <a:gd name="T43" fmla="*/ 59 h 910"/>
                <a:gd name="T44" fmla="*/ 777 w 1075"/>
                <a:gd name="T45" fmla="*/ 59 h 910"/>
                <a:gd name="T46" fmla="*/ 636 w 1075"/>
                <a:gd name="T47" fmla="*/ 59 h 910"/>
                <a:gd name="T48" fmla="*/ 445 w 1075"/>
                <a:gd name="T49" fmla="*/ 59 h 910"/>
                <a:gd name="T50" fmla="*/ 36 w 1075"/>
                <a:gd name="T51" fmla="*/ 0 h 910"/>
                <a:gd name="T52" fmla="*/ 59 w 1075"/>
                <a:gd name="T53" fmla="*/ 0 h 910"/>
                <a:gd name="T54" fmla="*/ 115 w 1075"/>
                <a:gd name="T55" fmla="*/ 0 h 910"/>
                <a:gd name="T56" fmla="*/ 191 w 1075"/>
                <a:gd name="T57" fmla="*/ 0 h 910"/>
                <a:gd name="T58" fmla="*/ 350 w 1075"/>
                <a:gd name="T59" fmla="*/ 0 h 910"/>
                <a:gd name="T60" fmla="*/ 524 w 1075"/>
                <a:gd name="T61" fmla="*/ 0 h 910"/>
                <a:gd name="T62" fmla="*/ 938 w 1075"/>
                <a:gd name="T63" fmla="*/ 0 h 910"/>
                <a:gd name="T64" fmla="*/ 1066 w 1075"/>
                <a:gd name="T65" fmla="*/ 10 h 910"/>
                <a:gd name="T66" fmla="*/ 1075 w 1075"/>
                <a:gd name="T67" fmla="*/ 136 h 910"/>
                <a:gd name="T68" fmla="*/ 1075 w 1075"/>
                <a:gd name="T69" fmla="*/ 276 h 910"/>
                <a:gd name="T70" fmla="*/ 1075 w 1075"/>
                <a:gd name="T71" fmla="*/ 583 h 910"/>
                <a:gd name="T72" fmla="*/ 1073 w 1075"/>
                <a:gd name="T73" fmla="*/ 769 h 910"/>
                <a:gd name="T74" fmla="*/ 1041 w 1075"/>
                <a:gd name="T75" fmla="*/ 789 h 910"/>
                <a:gd name="T76" fmla="*/ 730 w 1075"/>
                <a:gd name="T77" fmla="*/ 790 h 910"/>
                <a:gd name="T78" fmla="*/ 730 w 1075"/>
                <a:gd name="T79" fmla="*/ 808 h 910"/>
                <a:gd name="T80" fmla="*/ 730 w 1075"/>
                <a:gd name="T81" fmla="*/ 841 h 910"/>
                <a:gd name="T82" fmla="*/ 733 w 1075"/>
                <a:gd name="T83" fmla="*/ 844 h 910"/>
                <a:gd name="T84" fmla="*/ 748 w 1075"/>
                <a:gd name="T85" fmla="*/ 859 h 910"/>
                <a:gd name="T86" fmla="*/ 783 w 1075"/>
                <a:gd name="T87" fmla="*/ 893 h 910"/>
                <a:gd name="T88" fmla="*/ 780 w 1075"/>
                <a:gd name="T89" fmla="*/ 910 h 910"/>
                <a:gd name="T90" fmla="*/ 662 w 1075"/>
                <a:gd name="T91" fmla="*/ 910 h 910"/>
                <a:gd name="T92" fmla="*/ 293 w 1075"/>
                <a:gd name="T93" fmla="*/ 910 h 910"/>
                <a:gd name="T94" fmla="*/ 296 w 1075"/>
                <a:gd name="T95" fmla="*/ 907 h 910"/>
                <a:gd name="T96" fmla="*/ 313 w 1075"/>
                <a:gd name="T97" fmla="*/ 893 h 910"/>
                <a:gd name="T98" fmla="*/ 348 w 1075"/>
                <a:gd name="T99" fmla="*/ 858 h 910"/>
                <a:gd name="T100" fmla="*/ 367 w 1075"/>
                <a:gd name="T101" fmla="*/ 839 h 910"/>
                <a:gd name="T102" fmla="*/ 36 w 1075"/>
                <a:gd name="T103" fmla="*/ 789 h 910"/>
                <a:gd name="T104" fmla="*/ 3 w 1075"/>
                <a:gd name="T105" fmla="*/ 769 h 910"/>
                <a:gd name="T106" fmla="*/ 0 w 1075"/>
                <a:gd name="T107" fmla="*/ 625 h 910"/>
                <a:gd name="T108" fmla="*/ 0 w 1075"/>
                <a:gd name="T109" fmla="*/ 464 h 910"/>
                <a:gd name="T110" fmla="*/ 0 w 1075"/>
                <a:gd name="T111" fmla="*/ 34 h 910"/>
                <a:gd name="T112" fmla="*/ 23 w 1075"/>
                <a:gd name="T113" fmla="*/ 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5" h="910">
                  <a:moveTo>
                    <a:pt x="283" y="59"/>
                  </a:moveTo>
                  <a:lnTo>
                    <a:pt x="192" y="59"/>
                  </a:lnTo>
                  <a:lnTo>
                    <a:pt x="93" y="59"/>
                  </a:lnTo>
                  <a:lnTo>
                    <a:pt x="81" y="61"/>
                  </a:lnTo>
                  <a:lnTo>
                    <a:pt x="72" y="68"/>
                  </a:lnTo>
                  <a:lnTo>
                    <a:pt x="66" y="77"/>
                  </a:lnTo>
                  <a:lnTo>
                    <a:pt x="64" y="88"/>
                  </a:lnTo>
                  <a:lnTo>
                    <a:pt x="64" y="88"/>
                  </a:lnTo>
                  <a:lnTo>
                    <a:pt x="64" y="89"/>
                  </a:lnTo>
                  <a:lnTo>
                    <a:pt x="64" y="90"/>
                  </a:lnTo>
                  <a:lnTo>
                    <a:pt x="64" y="107"/>
                  </a:lnTo>
                  <a:lnTo>
                    <a:pt x="64" y="118"/>
                  </a:lnTo>
                  <a:lnTo>
                    <a:pt x="64" y="130"/>
                  </a:lnTo>
                  <a:lnTo>
                    <a:pt x="64" y="165"/>
                  </a:lnTo>
                  <a:lnTo>
                    <a:pt x="64" y="187"/>
                  </a:lnTo>
                  <a:lnTo>
                    <a:pt x="64" y="215"/>
                  </a:lnTo>
                  <a:lnTo>
                    <a:pt x="64" y="246"/>
                  </a:lnTo>
                  <a:lnTo>
                    <a:pt x="64" y="282"/>
                  </a:lnTo>
                  <a:lnTo>
                    <a:pt x="64" y="323"/>
                  </a:lnTo>
                  <a:lnTo>
                    <a:pt x="64" y="371"/>
                  </a:lnTo>
                  <a:lnTo>
                    <a:pt x="64" y="483"/>
                  </a:lnTo>
                  <a:lnTo>
                    <a:pt x="64" y="549"/>
                  </a:lnTo>
                  <a:lnTo>
                    <a:pt x="64" y="621"/>
                  </a:lnTo>
                  <a:lnTo>
                    <a:pt x="64" y="701"/>
                  </a:lnTo>
                  <a:lnTo>
                    <a:pt x="66" y="712"/>
                  </a:lnTo>
                  <a:lnTo>
                    <a:pt x="72" y="722"/>
                  </a:lnTo>
                  <a:lnTo>
                    <a:pt x="81" y="728"/>
                  </a:lnTo>
                  <a:lnTo>
                    <a:pt x="93" y="730"/>
                  </a:lnTo>
                  <a:lnTo>
                    <a:pt x="93" y="730"/>
                  </a:lnTo>
                  <a:lnTo>
                    <a:pt x="93" y="730"/>
                  </a:lnTo>
                  <a:lnTo>
                    <a:pt x="94" y="730"/>
                  </a:lnTo>
                  <a:lnTo>
                    <a:pt x="96" y="730"/>
                  </a:lnTo>
                  <a:lnTo>
                    <a:pt x="99" y="730"/>
                  </a:lnTo>
                  <a:lnTo>
                    <a:pt x="104" y="730"/>
                  </a:lnTo>
                  <a:lnTo>
                    <a:pt x="119" y="730"/>
                  </a:lnTo>
                  <a:lnTo>
                    <a:pt x="130" y="730"/>
                  </a:lnTo>
                  <a:lnTo>
                    <a:pt x="143" y="730"/>
                  </a:lnTo>
                  <a:lnTo>
                    <a:pt x="264" y="730"/>
                  </a:lnTo>
                  <a:lnTo>
                    <a:pt x="300" y="730"/>
                  </a:lnTo>
                  <a:lnTo>
                    <a:pt x="342" y="730"/>
                  </a:lnTo>
                  <a:lnTo>
                    <a:pt x="388" y="730"/>
                  </a:lnTo>
                  <a:lnTo>
                    <a:pt x="441" y="730"/>
                  </a:lnTo>
                  <a:lnTo>
                    <a:pt x="499" y="730"/>
                  </a:lnTo>
                  <a:lnTo>
                    <a:pt x="563" y="730"/>
                  </a:lnTo>
                  <a:lnTo>
                    <a:pt x="633" y="730"/>
                  </a:lnTo>
                  <a:lnTo>
                    <a:pt x="710" y="730"/>
                  </a:lnTo>
                  <a:lnTo>
                    <a:pt x="794" y="730"/>
                  </a:lnTo>
                  <a:lnTo>
                    <a:pt x="885" y="730"/>
                  </a:lnTo>
                  <a:lnTo>
                    <a:pt x="985" y="730"/>
                  </a:lnTo>
                  <a:lnTo>
                    <a:pt x="996" y="728"/>
                  </a:lnTo>
                  <a:lnTo>
                    <a:pt x="1005" y="722"/>
                  </a:lnTo>
                  <a:lnTo>
                    <a:pt x="1012" y="712"/>
                  </a:lnTo>
                  <a:lnTo>
                    <a:pt x="1015" y="701"/>
                  </a:lnTo>
                  <a:lnTo>
                    <a:pt x="1015" y="88"/>
                  </a:lnTo>
                  <a:lnTo>
                    <a:pt x="1012" y="77"/>
                  </a:lnTo>
                  <a:lnTo>
                    <a:pt x="1005" y="68"/>
                  </a:lnTo>
                  <a:lnTo>
                    <a:pt x="996" y="61"/>
                  </a:lnTo>
                  <a:lnTo>
                    <a:pt x="985" y="59"/>
                  </a:lnTo>
                  <a:lnTo>
                    <a:pt x="985" y="59"/>
                  </a:lnTo>
                  <a:lnTo>
                    <a:pt x="984" y="59"/>
                  </a:lnTo>
                  <a:lnTo>
                    <a:pt x="984" y="59"/>
                  </a:lnTo>
                  <a:lnTo>
                    <a:pt x="982" y="59"/>
                  </a:lnTo>
                  <a:lnTo>
                    <a:pt x="979" y="59"/>
                  </a:lnTo>
                  <a:lnTo>
                    <a:pt x="974" y="59"/>
                  </a:lnTo>
                  <a:lnTo>
                    <a:pt x="958" y="59"/>
                  </a:lnTo>
                  <a:lnTo>
                    <a:pt x="948" y="59"/>
                  </a:lnTo>
                  <a:lnTo>
                    <a:pt x="934" y="59"/>
                  </a:lnTo>
                  <a:lnTo>
                    <a:pt x="814" y="59"/>
                  </a:lnTo>
                  <a:lnTo>
                    <a:pt x="777" y="59"/>
                  </a:lnTo>
                  <a:lnTo>
                    <a:pt x="736" y="59"/>
                  </a:lnTo>
                  <a:lnTo>
                    <a:pt x="689" y="59"/>
                  </a:lnTo>
                  <a:lnTo>
                    <a:pt x="636" y="59"/>
                  </a:lnTo>
                  <a:lnTo>
                    <a:pt x="579" y="59"/>
                  </a:lnTo>
                  <a:lnTo>
                    <a:pt x="514" y="59"/>
                  </a:lnTo>
                  <a:lnTo>
                    <a:pt x="445" y="59"/>
                  </a:lnTo>
                  <a:lnTo>
                    <a:pt x="367" y="59"/>
                  </a:lnTo>
                  <a:lnTo>
                    <a:pt x="283" y="59"/>
                  </a:lnTo>
                  <a:close/>
                  <a:moveTo>
                    <a:pt x="36" y="0"/>
                  </a:moveTo>
                  <a:lnTo>
                    <a:pt x="36" y="0"/>
                  </a:lnTo>
                  <a:lnTo>
                    <a:pt x="51" y="0"/>
                  </a:lnTo>
                  <a:lnTo>
                    <a:pt x="59" y="0"/>
                  </a:lnTo>
                  <a:lnTo>
                    <a:pt x="70" y="0"/>
                  </a:lnTo>
                  <a:lnTo>
                    <a:pt x="96" y="0"/>
                  </a:lnTo>
                  <a:lnTo>
                    <a:pt x="115" y="0"/>
                  </a:lnTo>
                  <a:lnTo>
                    <a:pt x="136" y="0"/>
                  </a:lnTo>
                  <a:lnTo>
                    <a:pt x="162" y="0"/>
                  </a:lnTo>
                  <a:lnTo>
                    <a:pt x="191" y="0"/>
                  </a:lnTo>
                  <a:lnTo>
                    <a:pt x="223" y="0"/>
                  </a:lnTo>
                  <a:lnTo>
                    <a:pt x="303" y="0"/>
                  </a:lnTo>
                  <a:lnTo>
                    <a:pt x="350" y="0"/>
                  </a:lnTo>
                  <a:lnTo>
                    <a:pt x="403" y="0"/>
                  </a:lnTo>
                  <a:lnTo>
                    <a:pt x="460" y="0"/>
                  </a:lnTo>
                  <a:lnTo>
                    <a:pt x="524" y="0"/>
                  </a:lnTo>
                  <a:lnTo>
                    <a:pt x="593" y="0"/>
                  </a:lnTo>
                  <a:lnTo>
                    <a:pt x="841" y="0"/>
                  </a:lnTo>
                  <a:lnTo>
                    <a:pt x="938" y="0"/>
                  </a:lnTo>
                  <a:lnTo>
                    <a:pt x="1041" y="0"/>
                  </a:lnTo>
                  <a:lnTo>
                    <a:pt x="1055" y="3"/>
                  </a:lnTo>
                  <a:lnTo>
                    <a:pt x="1066" y="10"/>
                  </a:lnTo>
                  <a:lnTo>
                    <a:pt x="1073" y="20"/>
                  </a:lnTo>
                  <a:lnTo>
                    <a:pt x="1075" y="34"/>
                  </a:lnTo>
                  <a:lnTo>
                    <a:pt x="1075" y="136"/>
                  </a:lnTo>
                  <a:lnTo>
                    <a:pt x="1075" y="164"/>
                  </a:lnTo>
                  <a:lnTo>
                    <a:pt x="1075" y="234"/>
                  </a:lnTo>
                  <a:lnTo>
                    <a:pt x="1075" y="276"/>
                  </a:lnTo>
                  <a:lnTo>
                    <a:pt x="1075" y="440"/>
                  </a:lnTo>
                  <a:lnTo>
                    <a:pt x="1075" y="508"/>
                  </a:lnTo>
                  <a:lnTo>
                    <a:pt x="1075" y="583"/>
                  </a:lnTo>
                  <a:lnTo>
                    <a:pt x="1075" y="665"/>
                  </a:lnTo>
                  <a:lnTo>
                    <a:pt x="1075" y="755"/>
                  </a:lnTo>
                  <a:lnTo>
                    <a:pt x="1073" y="769"/>
                  </a:lnTo>
                  <a:lnTo>
                    <a:pt x="1066" y="779"/>
                  </a:lnTo>
                  <a:lnTo>
                    <a:pt x="1055" y="786"/>
                  </a:lnTo>
                  <a:lnTo>
                    <a:pt x="1041" y="789"/>
                  </a:lnTo>
                  <a:lnTo>
                    <a:pt x="730" y="789"/>
                  </a:lnTo>
                  <a:lnTo>
                    <a:pt x="730" y="789"/>
                  </a:lnTo>
                  <a:lnTo>
                    <a:pt x="730" y="790"/>
                  </a:lnTo>
                  <a:lnTo>
                    <a:pt x="730" y="793"/>
                  </a:lnTo>
                  <a:lnTo>
                    <a:pt x="730" y="798"/>
                  </a:lnTo>
                  <a:lnTo>
                    <a:pt x="730" y="808"/>
                  </a:lnTo>
                  <a:lnTo>
                    <a:pt x="730" y="822"/>
                  </a:lnTo>
                  <a:lnTo>
                    <a:pt x="730" y="841"/>
                  </a:lnTo>
                  <a:lnTo>
                    <a:pt x="730" y="841"/>
                  </a:lnTo>
                  <a:lnTo>
                    <a:pt x="730" y="841"/>
                  </a:lnTo>
                  <a:lnTo>
                    <a:pt x="731" y="842"/>
                  </a:lnTo>
                  <a:lnTo>
                    <a:pt x="733" y="844"/>
                  </a:lnTo>
                  <a:lnTo>
                    <a:pt x="736" y="848"/>
                  </a:lnTo>
                  <a:lnTo>
                    <a:pt x="741" y="853"/>
                  </a:lnTo>
                  <a:lnTo>
                    <a:pt x="748" y="859"/>
                  </a:lnTo>
                  <a:lnTo>
                    <a:pt x="757" y="868"/>
                  </a:lnTo>
                  <a:lnTo>
                    <a:pt x="769" y="879"/>
                  </a:lnTo>
                  <a:lnTo>
                    <a:pt x="783" y="893"/>
                  </a:lnTo>
                  <a:lnTo>
                    <a:pt x="801" y="910"/>
                  </a:lnTo>
                  <a:lnTo>
                    <a:pt x="787" y="910"/>
                  </a:lnTo>
                  <a:lnTo>
                    <a:pt x="780" y="910"/>
                  </a:lnTo>
                  <a:lnTo>
                    <a:pt x="769" y="910"/>
                  </a:lnTo>
                  <a:lnTo>
                    <a:pt x="692" y="910"/>
                  </a:lnTo>
                  <a:lnTo>
                    <a:pt x="662" y="910"/>
                  </a:lnTo>
                  <a:lnTo>
                    <a:pt x="627" y="910"/>
                  </a:lnTo>
                  <a:lnTo>
                    <a:pt x="293" y="910"/>
                  </a:lnTo>
                  <a:lnTo>
                    <a:pt x="293" y="910"/>
                  </a:lnTo>
                  <a:lnTo>
                    <a:pt x="293" y="910"/>
                  </a:lnTo>
                  <a:lnTo>
                    <a:pt x="294" y="909"/>
                  </a:lnTo>
                  <a:lnTo>
                    <a:pt x="296" y="907"/>
                  </a:lnTo>
                  <a:lnTo>
                    <a:pt x="300" y="904"/>
                  </a:lnTo>
                  <a:lnTo>
                    <a:pt x="305" y="899"/>
                  </a:lnTo>
                  <a:lnTo>
                    <a:pt x="313" y="893"/>
                  </a:lnTo>
                  <a:lnTo>
                    <a:pt x="322" y="883"/>
                  </a:lnTo>
                  <a:lnTo>
                    <a:pt x="333" y="872"/>
                  </a:lnTo>
                  <a:lnTo>
                    <a:pt x="348" y="858"/>
                  </a:lnTo>
                  <a:lnTo>
                    <a:pt x="367" y="841"/>
                  </a:lnTo>
                  <a:lnTo>
                    <a:pt x="367" y="840"/>
                  </a:lnTo>
                  <a:lnTo>
                    <a:pt x="367" y="839"/>
                  </a:lnTo>
                  <a:lnTo>
                    <a:pt x="367" y="837"/>
                  </a:lnTo>
                  <a:lnTo>
                    <a:pt x="367" y="789"/>
                  </a:lnTo>
                  <a:lnTo>
                    <a:pt x="36" y="789"/>
                  </a:lnTo>
                  <a:lnTo>
                    <a:pt x="23" y="786"/>
                  </a:lnTo>
                  <a:lnTo>
                    <a:pt x="11" y="779"/>
                  </a:lnTo>
                  <a:lnTo>
                    <a:pt x="3" y="769"/>
                  </a:lnTo>
                  <a:lnTo>
                    <a:pt x="0" y="755"/>
                  </a:lnTo>
                  <a:lnTo>
                    <a:pt x="0" y="653"/>
                  </a:lnTo>
                  <a:lnTo>
                    <a:pt x="0" y="625"/>
                  </a:lnTo>
                  <a:lnTo>
                    <a:pt x="0" y="555"/>
                  </a:lnTo>
                  <a:lnTo>
                    <a:pt x="0" y="513"/>
                  </a:lnTo>
                  <a:lnTo>
                    <a:pt x="0" y="464"/>
                  </a:lnTo>
                  <a:lnTo>
                    <a:pt x="0" y="409"/>
                  </a:lnTo>
                  <a:lnTo>
                    <a:pt x="0" y="349"/>
                  </a:lnTo>
                  <a:lnTo>
                    <a:pt x="0" y="34"/>
                  </a:lnTo>
                  <a:lnTo>
                    <a:pt x="3" y="20"/>
                  </a:lnTo>
                  <a:lnTo>
                    <a:pt x="11" y="10"/>
                  </a:lnTo>
                  <a:lnTo>
                    <a:pt x="23" y="3"/>
                  </a:lnTo>
                  <a:lnTo>
                    <a:pt x="36" y="0"/>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7"/>
            <p:cNvSpPr>
              <a:spLocks/>
            </p:cNvSpPr>
            <p:nvPr/>
          </p:nvSpPr>
          <p:spPr bwMode="auto">
            <a:xfrm>
              <a:off x="431" y="2018"/>
              <a:ext cx="370" cy="99"/>
            </a:xfrm>
            <a:custGeom>
              <a:avLst/>
              <a:gdLst>
                <a:gd name="T0" fmla="*/ 370 w 741"/>
                <a:gd name="T1" fmla="*/ 0 h 199"/>
                <a:gd name="T2" fmla="*/ 422 w 741"/>
                <a:gd name="T3" fmla="*/ 3 h 199"/>
                <a:gd name="T4" fmla="*/ 474 w 741"/>
                <a:gd name="T5" fmla="*/ 10 h 199"/>
                <a:gd name="T6" fmla="*/ 523 w 741"/>
                <a:gd name="T7" fmla="*/ 23 h 199"/>
                <a:gd name="T8" fmla="*/ 571 w 741"/>
                <a:gd name="T9" fmla="*/ 40 h 199"/>
                <a:gd name="T10" fmla="*/ 617 w 741"/>
                <a:gd name="T11" fmla="*/ 62 h 199"/>
                <a:gd name="T12" fmla="*/ 661 w 741"/>
                <a:gd name="T13" fmla="*/ 88 h 199"/>
                <a:gd name="T14" fmla="*/ 702 w 741"/>
                <a:gd name="T15" fmla="*/ 119 h 199"/>
                <a:gd name="T16" fmla="*/ 741 w 741"/>
                <a:gd name="T17" fmla="*/ 154 h 199"/>
                <a:gd name="T18" fmla="*/ 696 w 741"/>
                <a:gd name="T19" fmla="*/ 199 h 199"/>
                <a:gd name="T20" fmla="*/ 662 w 741"/>
                <a:gd name="T21" fmla="*/ 168 h 199"/>
                <a:gd name="T22" fmla="*/ 625 w 741"/>
                <a:gd name="T23" fmla="*/ 141 h 199"/>
                <a:gd name="T24" fmla="*/ 587 w 741"/>
                <a:gd name="T25" fmla="*/ 119 h 199"/>
                <a:gd name="T26" fmla="*/ 546 w 741"/>
                <a:gd name="T27" fmla="*/ 99 h 199"/>
                <a:gd name="T28" fmla="*/ 504 w 741"/>
                <a:gd name="T29" fmla="*/ 84 h 199"/>
                <a:gd name="T30" fmla="*/ 461 w 741"/>
                <a:gd name="T31" fmla="*/ 73 h 199"/>
                <a:gd name="T32" fmla="*/ 416 w 741"/>
                <a:gd name="T33" fmla="*/ 67 h 199"/>
                <a:gd name="T34" fmla="*/ 370 w 741"/>
                <a:gd name="T35" fmla="*/ 65 h 199"/>
                <a:gd name="T36" fmla="*/ 325 w 741"/>
                <a:gd name="T37" fmla="*/ 67 h 199"/>
                <a:gd name="T38" fmla="*/ 280 w 741"/>
                <a:gd name="T39" fmla="*/ 73 h 199"/>
                <a:gd name="T40" fmla="*/ 237 w 741"/>
                <a:gd name="T41" fmla="*/ 84 h 199"/>
                <a:gd name="T42" fmla="*/ 195 w 741"/>
                <a:gd name="T43" fmla="*/ 99 h 199"/>
                <a:gd name="T44" fmla="*/ 154 w 741"/>
                <a:gd name="T45" fmla="*/ 119 h 199"/>
                <a:gd name="T46" fmla="*/ 116 w 741"/>
                <a:gd name="T47" fmla="*/ 141 h 199"/>
                <a:gd name="T48" fmla="*/ 79 w 741"/>
                <a:gd name="T49" fmla="*/ 168 h 199"/>
                <a:gd name="T50" fmla="*/ 45 w 741"/>
                <a:gd name="T51" fmla="*/ 199 h 199"/>
                <a:gd name="T52" fmla="*/ 0 w 741"/>
                <a:gd name="T53" fmla="*/ 154 h 199"/>
                <a:gd name="T54" fmla="*/ 38 w 741"/>
                <a:gd name="T55" fmla="*/ 119 h 199"/>
                <a:gd name="T56" fmla="*/ 80 w 741"/>
                <a:gd name="T57" fmla="*/ 88 h 199"/>
                <a:gd name="T58" fmla="*/ 124 w 741"/>
                <a:gd name="T59" fmla="*/ 62 h 199"/>
                <a:gd name="T60" fmla="*/ 170 w 741"/>
                <a:gd name="T61" fmla="*/ 40 h 199"/>
                <a:gd name="T62" fmla="*/ 217 w 741"/>
                <a:gd name="T63" fmla="*/ 23 h 199"/>
                <a:gd name="T64" fmla="*/ 268 w 741"/>
                <a:gd name="T65" fmla="*/ 10 h 199"/>
                <a:gd name="T66" fmla="*/ 319 w 741"/>
                <a:gd name="T67" fmla="*/ 3 h 199"/>
                <a:gd name="T68" fmla="*/ 370 w 741"/>
                <a:gd name="T6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1" h="199">
                  <a:moveTo>
                    <a:pt x="370" y="0"/>
                  </a:moveTo>
                  <a:lnTo>
                    <a:pt x="422" y="3"/>
                  </a:lnTo>
                  <a:lnTo>
                    <a:pt x="474" y="10"/>
                  </a:lnTo>
                  <a:lnTo>
                    <a:pt x="523" y="23"/>
                  </a:lnTo>
                  <a:lnTo>
                    <a:pt x="571" y="40"/>
                  </a:lnTo>
                  <a:lnTo>
                    <a:pt x="617" y="62"/>
                  </a:lnTo>
                  <a:lnTo>
                    <a:pt x="661" y="88"/>
                  </a:lnTo>
                  <a:lnTo>
                    <a:pt x="702" y="119"/>
                  </a:lnTo>
                  <a:lnTo>
                    <a:pt x="741" y="154"/>
                  </a:lnTo>
                  <a:lnTo>
                    <a:pt x="696" y="199"/>
                  </a:lnTo>
                  <a:lnTo>
                    <a:pt x="662" y="168"/>
                  </a:lnTo>
                  <a:lnTo>
                    <a:pt x="625" y="141"/>
                  </a:lnTo>
                  <a:lnTo>
                    <a:pt x="587" y="119"/>
                  </a:lnTo>
                  <a:lnTo>
                    <a:pt x="546" y="99"/>
                  </a:lnTo>
                  <a:lnTo>
                    <a:pt x="504" y="84"/>
                  </a:lnTo>
                  <a:lnTo>
                    <a:pt x="461" y="73"/>
                  </a:lnTo>
                  <a:lnTo>
                    <a:pt x="416" y="67"/>
                  </a:lnTo>
                  <a:lnTo>
                    <a:pt x="370" y="65"/>
                  </a:lnTo>
                  <a:lnTo>
                    <a:pt x="325" y="67"/>
                  </a:lnTo>
                  <a:lnTo>
                    <a:pt x="280" y="73"/>
                  </a:lnTo>
                  <a:lnTo>
                    <a:pt x="237" y="84"/>
                  </a:lnTo>
                  <a:lnTo>
                    <a:pt x="195" y="99"/>
                  </a:lnTo>
                  <a:lnTo>
                    <a:pt x="154" y="119"/>
                  </a:lnTo>
                  <a:lnTo>
                    <a:pt x="116" y="141"/>
                  </a:lnTo>
                  <a:lnTo>
                    <a:pt x="79" y="168"/>
                  </a:lnTo>
                  <a:lnTo>
                    <a:pt x="45" y="199"/>
                  </a:lnTo>
                  <a:lnTo>
                    <a:pt x="0" y="154"/>
                  </a:lnTo>
                  <a:lnTo>
                    <a:pt x="38" y="119"/>
                  </a:lnTo>
                  <a:lnTo>
                    <a:pt x="80" y="88"/>
                  </a:lnTo>
                  <a:lnTo>
                    <a:pt x="124" y="62"/>
                  </a:lnTo>
                  <a:lnTo>
                    <a:pt x="170" y="40"/>
                  </a:lnTo>
                  <a:lnTo>
                    <a:pt x="217" y="23"/>
                  </a:lnTo>
                  <a:lnTo>
                    <a:pt x="268" y="10"/>
                  </a:lnTo>
                  <a:lnTo>
                    <a:pt x="319" y="3"/>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8"/>
            <p:cNvSpPr>
              <a:spLocks/>
            </p:cNvSpPr>
            <p:nvPr/>
          </p:nvSpPr>
          <p:spPr bwMode="auto">
            <a:xfrm>
              <a:off x="476" y="2090"/>
              <a:ext cx="280" cy="81"/>
            </a:xfrm>
            <a:custGeom>
              <a:avLst/>
              <a:gdLst>
                <a:gd name="T0" fmla="*/ 281 w 562"/>
                <a:gd name="T1" fmla="*/ 0 h 162"/>
                <a:gd name="T2" fmla="*/ 326 w 562"/>
                <a:gd name="T3" fmla="*/ 3 h 162"/>
                <a:gd name="T4" fmla="*/ 370 w 562"/>
                <a:gd name="T5" fmla="*/ 11 h 162"/>
                <a:gd name="T6" fmla="*/ 413 w 562"/>
                <a:gd name="T7" fmla="*/ 23 h 162"/>
                <a:gd name="T8" fmla="*/ 453 w 562"/>
                <a:gd name="T9" fmla="*/ 39 h 162"/>
                <a:gd name="T10" fmla="*/ 492 w 562"/>
                <a:gd name="T11" fmla="*/ 61 h 162"/>
                <a:gd name="T12" fmla="*/ 529 w 562"/>
                <a:gd name="T13" fmla="*/ 86 h 162"/>
                <a:gd name="T14" fmla="*/ 562 w 562"/>
                <a:gd name="T15" fmla="*/ 116 h 162"/>
                <a:gd name="T16" fmla="*/ 517 w 562"/>
                <a:gd name="T17" fmla="*/ 162 h 162"/>
                <a:gd name="T18" fmla="*/ 486 w 562"/>
                <a:gd name="T19" fmla="*/ 135 h 162"/>
                <a:gd name="T20" fmla="*/ 452 w 562"/>
                <a:gd name="T21" fmla="*/ 111 h 162"/>
                <a:gd name="T22" fmla="*/ 416 w 562"/>
                <a:gd name="T23" fmla="*/ 93 h 162"/>
                <a:gd name="T24" fmla="*/ 378 w 562"/>
                <a:gd name="T25" fmla="*/ 79 h 162"/>
                <a:gd name="T26" fmla="*/ 340 w 562"/>
                <a:gd name="T27" fmla="*/ 70 h 162"/>
                <a:gd name="T28" fmla="*/ 301 w 562"/>
                <a:gd name="T29" fmla="*/ 65 h 162"/>
                <a:gd name="T30" fmla="*/ 262 w 562"/>
                <a:gd name="T31" fmla="*/ 65 h 162"/>
                <a:gd name="T32" fmla="*/ 223 w 562"/>
                <a:gd name="T33" fmla="*/ 70 h 162"/>
                <a:gd name="T34" fmla="*/ 185 w 562"/>
                <a:gd name="T35" fmla="*/ 79 h 162"/>
                <a:gd name="T36" fmla="*/ 147 w 562"/>
                <a:gd name="T37" fmla="*/ 93 h 162"/>
                <a:gd name="T38" fmla="*/ 111 w 562"/>
                <a:gd name="T39" fmla="*/ 111 h 162"/>
                <a:gd name="T40" fmla="*/ 77 w 562"/>
                <a:gd name="T41" fmla="*/ 135 h 162"/>
                <a:gd name="T42" fmla="*/ 46 w 562"/>
                <a:gd name="T43" fmla="*/ 162 h 162"/>
                <a:gd name="T44" fmla="*/ 0 w 562"/>
                <a:gd name="T45" fmla="*/ 116 h 162"/>
                <a:gd name="T46" fmla="*/ 34 w 562"/>
                <a:gd name="T47" fmla="*/ 86 h 162"/>
                <a:gd name="T48" fmla="*/ 71 w 562"/>
                <a:gd name="T49" fmla="*/ 61 h 162"/>
                <a:gd name="T50" fmla="*/ 109 w 562"/>
                <a:gd name="T51" fmla="*/ 39 h 162"/>
                <a:gd name="T52" fmla="*/ 150 w 562"/>
                <a:gd name="T53" fmla="*/ 23 h 162"/>
                <a:gd name="T54" fmla="*/ 193 w 562"/>
                <a:gd name="T55" fmla="*/ 11 h 162"/>
                <a:gd name="T56" fmla="*/ 236 w 562"/>
                <a:gd name="T57" fmla="*/ 3 h 162"/>
                <a:gd name="T58" fmla="*/ 281 w 562"/>
                <a:gd name="T5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2" h="162">
                  <a:moveTo>
                    <a:pt x="281" y="0"/>
                  </a:moveTo>
                  <a:lnTo>
                    <a:pt x="326" y="3"/>
                  </a:lnTo>
                  <a:lnTo>
                    <a:pt x="370" y="11"/>
                  </a:lnTo>
                  <a:lnTo>
                    <a:pt x="413" y="23"/>
                  </a:lnTo>
                  <a:lnTo>
                    <a:pt x="453" y="39"/>
                  </a:lnTo>
                  <a:lnTo>
                    <a:pt x="492" y="61"/>
                  </a:lnTo>
                  <a:lnTo>
                    <a:pt x="529" y="86"/>
                  </a:lnTo>
                  <a:lnTo>
                    <a:pt x="562" y="116"/>
                  </a:lnTo>
                  <a:lnTo>
                    <a:pt x="517" y="162"/>
                  </a:lnTo>
                  <a:lnTo>
                    <a:pt x="486" y="135"/>
                  </a:lnTo>
                  <a:lnTo>
                    <a:pt x="452" y="111"/>
                  </a:lnTo>
                  <a:lnTo>
                    <a:pt x="416" y="93"/>
                  </a:lnTo>
                  <a:lnTo>
                    <a:pt x="378" y="79"/>
                  </a:lnTo>
                  <a:lnTo>
                    <a:pt x="340" y="70"/>
                  </a:lnTo>
                  <a:lnTo>
                    <a:pt x="301" y="65"/>
                  </a:lnTo>
                  <a:lnTo>
                    <a:pt x="262" y="65"/>
                  </a:lnTo>
                  <a:lnTo>
                    <a:pt x="223" y="70"/>
                  </a:lnTo>
                  <a:lnTo>
                    <a:pt x="185" y="79"/>
                  </a:lnTo>
                  <a:lnTo>
                    <a:pt x="147" y="93"/>
                  </a:lnTo>
                  <a:lnTo>
                    <a:pt x="111" y="111"/>
                  </a:lnTo>
                  <a:lnTo>
                    <a:pt x="77" y="135"/>
                  </a:lnTo>
                  <a:lnTo>
                    <a:pt x="46" y="162"/>
                  </a:lnTo>
                  <a:lnTo>
                    <a:pt x="0" y="116"/>
                  </a:lnTo>
                  <a:lnTo>
                    <a:pt x="34" y="86"/>
                  </a:lnTo>
                  <a:lnTo>
                    <a:pt x="71" y="61"/>
                  </a:lnTo>
                  <a:lnTo>
                    <a:pt x="109" y="39"/>
                  </a:lnTo>
                  <a:lnTo>
                    <a:pt x="150" y="23"/>
                  </a:lnTo>
                  <a:lnTo>
                    <a:pt x="193" y="11"/>
                  </a:lnTo>
                  <a:lnTo>
                    <a:pt x="236" y="3"/>
                  </a:lnTo>
                  <a:lnTo>
                    <a:pt x="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9"/>
            <p:cNvSpPr>
              <a:spLocks/>
            </p:cNvSpPr>
            <p:nvPr/>
          </p:nvSpPr>
          <p:spPr bwMode="auto">
            <a:xfrm>
              <a:off x="518" y="2161"/>
              <a:ext cx="197" cy="63"/>
            </a:xfrm>
            <a:custGeom>
              <a:avLst/>
              <a:gdLst>
                <a:gd name="T0" fmla="*/ 197 w 395"/>
                <a:gd name="T1" fmla="*/ 0 h 127"/>
                <a:gd name="T2" fmla="*/ 234 w 395"/>
                <a:gd name="T3" fmla="*/ 2 h 127"/>
                <a:gd name="T4" fmla="*/ 270 w 395"/>
                <a:gd name="T5" fmla="*/ 9 h 127"/>
                <a:gd name="T6" fmla="*/ 305 w 395"/>
                <a:gd name="T7" fmla="*/ 20 h 127"/>
                <a:gd name="T8" fmla="*/ 337 w 395"/>
                <a:gd name="T9" fmla="*/ 37 h 127"/>
                <a:gd name="T10" fmla="*/ 367 w 395"/>
                <a:gd name="T11" fmla="*/ 57 h 127"/>
                <a:gd name="T12" fmla="*/ 395 w 395"/>
                <a:gd name="T13" fmla="*/ 82 h 127"/>
                <a:gd name="T14" fmla="*/ 350 w 395"/>
                <a:gd name="T15" fmla="*/ 127 h 127"/>
                <a:gd name="T16" fmla="*/ 324 w 395"/>
                <a:gd name="T17" fmla="*/ 104 h 127"/>
                <a:gd name="T18" fmla="*/ 295 w 395"/>
                <a:gd name="T19" fmla="*/ 87 h 127"/>
                <a:gd name="T20" fmla="*/ 264 w 395"/>
                <a:gd name="T21" fmla="*/ 74 h 127"/>
                <a:gd name="T22" fmla="*/ 232 w 395"/>
                <a:gd name="T23" fmla="*/ 66 h 127"/>
                <a:gd name="T24" fmla="*/ 197 w 395"/>
                <a:gd name="T25" fmla="*/ 63 h 127"/>
                <a:gd name="T26" fmla="*/ 163 w 395"/>
                <a:gd name="T27" fmla="*/ 66 h 127"/>
                <a:gd name="T28" fmla="*/ 130 w 395"/>
                <a:gd name="T29" fmla="*/ 74 h 127"/>
                <a:gd name="T30" fmla="*/ 100 w 395"/>
                <a:gd name="T31" fmla="*/ 87 h 127"/>
                <a:gd name="T32" fmla="*/ 71 w 395"/>
                <a:gd name="T33" fmla="*/ 104 h 127"/>
                <a:gd name="T34" fmla="*/ 45 w 395"/>
                <a:gd name="T35" fmla="*/ 127 h 127"/>
                <a:gd name="T36" fmla="*/ 0 w 395"/>
                <a:gd name="T37" fmla="*/ 82 h 127"/>
                <a:gd name="T38" fmla="*/ 28 w 395"/>
                <a:gd name="T39" fmla="*/ 57 h 127"/>
                <a:gd name="T40" fmla="*/ 58 w 395"/>
                <a:gd name="T41" fmla="*/ 37 h 127"/>
                <a:gd name="T42" fmla="*/ 90 w 395"/>
                <a:gd name="T43" fmla="*/ 20 h 127"/>
                <a:gd name="T44" fmla="*/ 124 w 395"/>
                <a:gd name="T45" fmla="*/ 9 h 127"/>
                <a:gd name="T46" fmla="*/ 160 w 395"/>
                <a:gd name="T47" fmla="*/ 2 h 127"/>
                <a:gd name="T48" fmla="*/ 197 w 395"/>
                <a:gd name="T4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127">
                  <a:moveTo>
                    <a:pt x="197" y="0"/>
                  </a:moveTo>
                  <a:lnTo>
                    <a:pt x="234" y="2"/>
                  </a:lnTo>
                  <a:lnTo>
                    <a:pt x="270" y="9"/>
                  </a:lnTo>
                  <a:lnTo>
                    <a:pt x="305" y="20"/>
                  </a:lnTo>
                  <a:lnTo>
                    <a:pt x="337" y="37"/>
                  </a:lnTo>
                  <a:lnTo>
                    <a:pt x="367" y="57"/>
                  </a:lnTo>
                  <a:lnTo>
                    <a:pt x="395" y="82"/>
                  </a:lnTo>
                  <a:lnTo>
                    <a:pt x="350" y="127"/>
                  </a:lnTo>
                  <a:lnTo>
                    <a:pt x="324" y="104"/>
                  </a:lnTo>
                  <a:lnTo>
                    <a:pt x="295" y="87"/>
                  </a:lnTo>
                  <a:lnTo>
                    <a:pt x="264" y="74"/>
                  </a:lnTo>
                  <a:lnTo>
                    <a:pt x="232" y="66"/>
                  </a:lnTo>
                  <a:lnTo>
                    <a:pt x="197" y="63"/>
                  </a:lnTo>
                  <a:lnTo>
                    <a:pt x="163" y="66"/>
                  </a:lnTo>
                  <a:lnTo>
                    <a:pt x="130" y="74"/>
                  </a:lnTo>
                  <a:lnTo>
                    <a:pt x="100" y="87"/>
                  </a:lnTo>
                  <a:lnTo>
                    <a:pt x="71" y="104"/>
                  </a:lnTo>
                  <a:lnTo>
                    <a:pt x="45" y="127"/>
                  </a:lnTo>
                  <a:lnTo>
                    <a:pt x="0" y="82"/>
                  </a:lnTo>
                  <a:lnTo>
                    <a:pt x="28" y="57"/>
                  </a:lnTo>
                  <a:lnTo>
                    <a:pt x="58" y="37"/>
                  </a:lnTo>
                  <a:lnTo>
                    <a:pt x="90" y="20"/>
                  </a:lnTo>
                  <a:lnTo>
                    <a:pt x="124" y="9"/>
                  </a:lnTo>
                  <a:lnTo>
                    <a:pt x="160" y="2"/>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0"/>
            <p:cNvSpPr>
              <a:spLocks/>
            </p:cNvSpPr>
            <p:nvPr/>
          </p:nvSpPr>
          <p:spPr bwMode="auto">
            <a:xfrm>
              <a:off x="566" y="2228"/>
              <a:ext cx="100" cy="44"/>
            </a:xfrm>
            <a:custGeom>
              <a:avLst/>
              <a:gdLst>
                <a:gd name="T0" fmla="*/ 99 w 199"/>
                <a:gd name="T1" fmla="*/ 0 h 87"/>
                <a:gd name="T2" fmla="*/ 128 w 199"/>
                <a:gd name="T3" fmla="*/ 3 h 87"/>
                <a:gd name="T4" fmla="*/ 153 w 199"/>
                <a:gd name="T5" fmla="*/ 11 h 87"/>
                <a:gd name="T6" fmla="*/ 178 w 199"/>
                <a:gd name="T7" fmla="*/ 24 h 87"/>
                <a:gd name="T8" fmla="*/ 199 w 199"/>
                <a:gd name="T9" fmla="*/ 42 h 87"/>
                <a:gd name="T10" fmla="*/ 154 w 199"/>
                <a:gd name="T11" fmla="*/ 87 h 87"/>
                <a:gd name="T12" fmla="*/ 140 w 199"/>
                <a:gd name="T13" fmla="*/ 77 h 87"/>
                <a:gd name="T14" fmla="*/ 125 w 199"/>
                <a:gd name="T15" fmla="*/ 69 h 87"/>
                <a:gd name="T16" fmla="*/ 108 w 199"/>
                <a:gd name="T17" fmla="*/ 65 h 87"/>
                <a:gd name="T18" fmla="*/ 91 w 199"/>
                <a:gd name="T19" fmla="*/ 65 h 87"/>
                <a:gd name="T20" fmla="*/ 74 w 199"/>
                <a:gd name="T21" fmla="*/ 69 h 87"/>
                <a:gd name="T22" fmla="*/ 58 w 199"/>
                <a:gd name="T23" fmla="*/ 77 h 87"/>
                <a:gd name="T24" fmla="*/ 45 w 199"/>
                <a:gd name="T25" fmla="*/ 87 h 87"/>
                <a:gd name="T26" fmla="*/ 0 w 199"/>
                <a:gd name="T27" fmla="*/ 42 h 87"/>
                <a:gd name="T28" fmla="*/ 21 w 199"/>
                <a:gd name="T29" fmla="*/ 24 h 87"/>
                <a:gd name="T30" fmla="*/ 46 w 199"/>
                <a:gd name="T31" fmla="*/ 11 h 87"/>
                <a:gd name="T32" fmla="*/ 71 w 199"/>
                <a:gd name="T33" fmla="*/ 3 h 87"/>
                <a:gd name="T34" fmla="*/ 99 w 199"/>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87">
                  <a:moveTo>
                    <a:pt x="99" y="0"/>
                  </a:moveTo>
                  <a:lnTo>
                    <a:pt x="128" y="3"/>
                  </a:lnTo>
                  <a:lnTo>
                    <a:pt x="153" y="11"/>
                  </a:lnTo>
                  <a:lnTo>
                    <a:pt x="178" y="24"/>
                  </a:lnTo>
                  <a:lnTo>
                    <a:pt x="199" y="42"/>
                  </a:lnTo>
                  <a:lnTo>
                    <a:pt x="154" y="87"/>
                  </a:lnTo>
                  <a:lnTo>
                    <a:pt x="140" y="77"/>
                  </a:lnTo>
                  <a:lnTo>
                    <a:pt x="125" y="69"/>
                  </a:lnTo>
                  <a:lnTo>
                    <a:pt x="108" y="65"/>
                  </a:lnTo>
                  <a:lnTo>
                    <a:pt x="91" y="65"/>
                  </a:lnTo>
                  <a:lnTo>
                    <a:pt x="74" y="69"/>
                  </a:lnTo>
                  <a:lnTo>
                    <a:pt x="58" y="77"/>
                  </a:lnTo>
                  <a:lnTo>
                    <a:pt x="45" y="87"/>
                  </a:lnTo>
                  <a:lnTo>
                    <a:pt x="0" y="42"/>
                  </a:lnTo>
                  <a:lnTo>
                    <a:pt x="21" y="24"/>
                  </a:lnTo>
                  <a:lnTo>
                    <a:pt x="46" y="11"/>
                  </a:lnTo>
                  <a:lnTo>
                    <a:pt x="71"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21"/>
            <p:cNvSpPr>
              <a:spLocks noEditPoints="1"/>
            </p:cNvSpPr>
            <p:nvPr/>
          </p:nvSpPr>
          <p:spPr bwMode="auto">
            <a:xfrm>
              <a:off x="881" y="1972"/>
              <a:ext cx="294" cy="293"/>
            </a:xfrm>
            <a:custGeom>
              <a:avLst/>
              <a:gdLst>
                <a:gd name="T0" fmla="*/ 83 w 587"/>
                <a:gd name="T1" fmla="*/ 489 h 587"/>
                <a:gd name="T2" fmla="*/ 97 w 587"/>
                <a:gd name="T3" fmla="*/ 504 h 587"/>
                <a:gd name="T4" fmla="*/ 14 w 587"/>
                <a:gd name="T5" fmla="*/ 587 h 587"/>
                <a:gd name="T6" fmla="*/ 0 w 587"/>
                <a:gd name="T7" fmla="*/ 572 h 587"/>
                <a:gd name="T8" fmla="*/ 83 w 587"/>
                <a:gd name="T9" fmla="*/ 489 h 587"/>
                <a:gd name="T10" fmla="*/ 206 w 587"/>
                <a:gd name="T11" fmla="*/ 366 h 587"/>
                <a:gd name="T12" fmla="*/ 220 w 587"/>
                <a:gd name="T13" fmla="*/ 381 h 587"/>
                <a:gd name="T14" fmla="*/ 137 w 587"/>
                <a:gd name="T15" fmla="*/ 464 h 587"/>
                <a:gd name="T16" fmla="*/ 123 w 587"/>
                <a:gd name="T17" fmla="*/ 449 h 587"/>
                <a:gd name="T18" fmla="*/ 206 w 587"/>
                <a:gd name="T19" fmla="*/ 366 h 587"/>
                <a:gd name="T20" fmla="*/ 328 w 587"/>
                <a:gd name="T21" fmla="*/ 245 h 587"/>
                <a:gd name="T22" fmla="*/ 342 w 587"/>
                <a:gd name="T23" fmla="*/ 259 h 587"/>
                <a:gd name="T24" fmla="*/ 259 w 587"/>
                <a:gd name="T25" fmla="*/ 342 h 587"/>
                <a:gd name="T26" fmla="*/ 245 w 587"/>
                <a:gd name="T27" fmla="*/ 328 h 587"/>
                <a:gd name="T28" fmla="*/ 328 w 587"/>
                <a:gd name="T29" fmla="*/ 245 h 587"/>
                <a:gd name="T30" fmla="*/ 451 w 587"/>
                <a:gd name="T31" fmla="*/ 122 h 587"/>
                <a:gd name="T32" fmla="*/ 465 w 587"/>
                <a:gd name="T33" fmla="*/ 136 h 587"/>
                <a:gd name="T34" fmla="*/ 382 w 587"/>
                <a:gd name="T35" fmla="*/ 219 h 587"/>
                <a:gd name="T36" fmla="*/ 368 w 587"/>
                <a:gd name="T37" fmla="*/ 205 h 587"/>
                <a:gd name="T38" fmla="*/ 451 w 587"/>
                <a:gd name="T39" fmla="*/ 122 h 587"/>
                <a:gd name="T40" fmla="*/ 573 w 587"/>
                <a:gd name="T41" fmla="*/ 0 h 587"/>
                <a:gd name="T42" fmla="*/ 587 w 587"/>
                <a:gd name="T43" fmla="*/ 14 h 587"/>
                <a:gd name="T44" fmla="*/ 504 w 587"/>
                <a:gd name="T45" fmla="*/ 97 h 587"/>
                <a:gd name="T46" fmla="*/ 490 w 587"/>
                <a:gd name="T47" fmla="*/ 83 h 587"/>
                <a:gd name="T48" fmla="*/ 573 w 587"/>
                <a:gd name="T49"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7" h="587">
                  <a:moveTo>
                    <a:pt x="83" y="489"/>
                  </a:moveTo>
                  <a:lnTo>
                    <a:pt x="97" y="504"/>
                  </a:lnTo>
                  <a:lnTo>
                    <a:pt x="14" y="587"/>
                  </a:lnTo>
                  <a:lnTo>
                    <a:pt x="0" y="572"/>
                  </a:lnTo>
                  <a:lnTo>
                    <a:pt x="83" y="489"/>
                  </a:lnTo>
                  <a:close/>
                  <a:moveTo>
                    <a:pt x="206" y="366"/>
                  </a:moveTo>
                  <a:lnTo>
                    <a:pt x="220" y="381"/>
                  </a:lnTo>
                  <a:lnTo>
                    <a:pt x="137" y="464"/>
                  </a:lnTo>
                  <a:lnTo>
                    <a:pt x="123" y="449"/>
                  </a:lnTo>
                  <a:lnTo>
                    <a:pt x="206" y="366"/>
                  </a:lnTo>
                  <a:close/>
                  <a:moveTo>
                    <a:pt x="328" y="245"/>
                  </a:moveTo>
                  <a:lnTo>
                    <a:pt x="342" y="259"/>
                  </a:lnTo>
                  <a:lnTo>
                    <a:pt x="259" y="342"/>
                  </a:lnTo>
                  <a:lnTo>
                    <a:pt x="245" y="328"/>
                  </a:lnTo>
                  <a:lnTo>
                    <a:pt x="328" y="245"/>
                  </a:lnTo>
                  <a:close/>
                  <a:moveTo>
                    <a:pt x="451" y="122"/>
                  </a:moveTo>
                  <a:lnTo>
                    <a:pt x="465" y="136"/>
                  </a:lnTo>
                  <a:lnTo>
                    <a:pt x="382" y="219"/>
                  </a:lnTo>
                  <a:lnTo>
                    <a:pt x="368" y="205"/>
                  </a:lnTo>
                  <a:lnTo>
                    <a:pt x="451" y="122"/>
                  </a:lnTo>
                  <a:close/>
                  <a:moveTo>
                    <a:pt x="573" y="0"/>
                  </a:moveTo>
                  <a:lnTo>
                    <a:pt x="587" y="14"/>
                  </a:lnTo>
                  <a:lnTo>
                    <a:pt x="504" y="97"/>
                  </a:lnTo>
                  <a:lnTo>
                    <a:pt x="490" y="83"/>
                  </a:lnTo>
                  <a:lnTo>
                    <a:pt x="5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22"/>
            <p:cNvSpPr>
              <a:spLocks noEditPoints="1"/>
            </p:cNvSpPr>
            <p:nvPr/>
          </p:nvSpPr>
          <p:spPr bwMode="auto">
            <a:xfrm>
              <a:off x="900" y="2270"/>
              <a:ext cx="578" cy="11"/>
            </a:xfrm>
            <a:custGeom>
              <a:avLst/>
              <a:gdLst>
                <a:gd name="T0" fmla="*/ 1039 w 1157"/>
                <a:gd name="T1" fmla="*/ 0 h 20"/>
                <a:gd name="T2" fmla="*/ 1157 w 1157"/>
                <a:gd name="T3" fmla="*/ 0 h 20"/>
                <a:gd name="T4" fmla="*/ 1157 w 1157"/>
                <a:gd name="T5" fmla="*/ 20 h 20"/>
                <a:gd name="T6" fmla="*/ 1039 w 1157"/>
                <a:gd name="T7" fmla="*/ 20 h 20"/>
                <a:gd name="T8" fmla="*/ 1039 w 1157"/>
                <a:gd name="T9" fmla="*/ 0 h 20"/>
                <a:gd name="T10" fmla="*/ 866 w 1157"/>
                <a:gd name="T11" fmla="*/ 0 h 20"/>
                <a:gd name="T12" fmla="*/ 984 w 1157"/>
                <a:gd name="T13" fmla="*/ 0 h 20"/>
                <a:gd name="T14" fmla="*/ 984 w 1157"/>
                <a:gd name="T15" fmla="*/ 20 h 20"/>
                <a:gd name="T16" fmla="*/ 866 w 1157"/>
                <a:gd name="T17" fmla="*/ 20 h 20"/>
                <a:gd name="T18" fmla="*/ 866 w 1157"/>
                <a:gd name="T19" fmla="*/ 0 h 20"/>
                <a:gd name="T20" fmla="*/ 693 w 1157"/>
                <a:gd name="T21" fmla="*/ 0 h 20"/>
                <a:gd name="T22" fmla="*/ 810 w 1157"/>
                <a:gd name="T23" fmla="*/ 0 h 20"/>
                <a:gd name="T24" fmla="*/ 810 w 1157"/>
                <a:gd name="T25" fmla="*/ 20 h 20"/>
                <a:gd name="T26" fmla="*/ 693 w 1157"/>
                <a:gd name="T27" fmla="*/ 20 h 20"/>
                <a:gd name="T28" fmla="*/ 693 w 1157"/>
                <a:gd name="T29" fmla="*/ 0 h 20"/>
                <a:gd name="T30" fmla="*/ 519 w 1157"/>
                <a:gd name="T31" fmla="*/ 0 h 20"/>
                <a:gd name="T32" fmla="*/ 637 w 1157"/>
                <a:gd name="T33" fmla="*/ 0 h 20"/>
                <a:gd name="T34" fmla="*/ 637 w 1157"/>
                <a:gd name="T35" fmla="*/ 20 h 20"/>
                <a:gd name="T36" fmla="*/ 519 w 1157"/>
                <a:gd name="T37" fmla="*/ 20 h 20"/>
                <a:gd name="T38" fmla="*/ 519 w 1157"/>
                <a:gd name="T39" fmla="*/ 0 h 20"/>
                <a:gd name="T40" fmla="*/ 346 w 1157"/>
                <a:gd name="T41" fmla="*/ 0 h 20"/>
                <a:gd name="T42" fmla="*/ 464 w 1157"/>
                <a:gd name="T43" fmla="*/ 0 h 20"/>
                <a:gd name="T44" fmla="*/ 464 w 1157"/>
                <a:gd name="T45" fmla="*/ 20 h 20"/>
                <a:gd name="T46" fmla="*/ 346 w 1157"/>
                <a:gd name="T47" fmla="*/ 20 h 20"/>
                <a:gd name="T48" fmla="*/ 346 w 1157"/>
                <a:gd name="T49" fmla="*/ 0 h 20"/>
                <a:gd name="T50" fmla="*/ 173 w 1157"/>
                <a:gd name="T51" fmla="*/ 0 h 20"/>
                <a:gd name="T52" fmla="*/ 291 w 1157"/>
                <a:gd name="T53" fmla="*/ 0 h 20"/>
                <a:gd name="T54" fmla="*/ 291 w 1157"/>
                <a:gd name="T55" fmla="*/ 20 h 20"/>
                <a:gd name="T56" fmla="*/ 173 w 1157"/>
                <a:gd name="T57" fmla="*/ 20 h 20"/>
                <a:gd name="T58" fmla="*/ 173 w 1157"/>
                <a:gd name="T59" fmla="*/ 0 h 20"/>
                <a:gd name="T60" fmla="*/ 0 w 1157"/>
                <a:gd name="T61" fmla="*/ 0 h 20"/>
                <a:gd name="T62" fmla="*/ 118 w 1157"/>
                <a:gd name="T63" fmla="*/ 0 h 20"/>
                <a:gd name="T64" fmla="*/ 118 w 1157"/>
                <a:gd name="T65" fmla="*/ 20 h 20"/>
                <a:gd name="T66" fmla="*/ 0 w 1157"/>
                <a:gd name="T67" fmla="*/ 20 h 20"/>
                <a:gd name="T68" fmla="*/ 0 w 1157"/>
                <a:gd name="T6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7" h="20">
                  <a:moveTo>
                    <a:pt x="1039" y="0"/>
                  </a:moveTo>
                  <a:lnTo>
                    <a:pt x="1157" y="0"/>
                  </a:lnTo>
                  <a:lnTo>
                    <a:pt x="1157" y="20"/>
                  </a:lnTo>
                  <a:lnTo>
                    <a:pt x="1039" y="20"/>
                  </a:lnTo>
                  <a:lnTo>
                    <a:pt x="1039" y="0"/>
                  </a:lnTo>
                  <a:close/>
                  <a:moveTo>
                    <a:pt x="866" y="0"/>
                  </a:moveTo>
                  <a:lnTo>
                    <a:pt x="984" y="0"/>
                  </a:lnTo>
                  <a:lnTo>
                    <a:pt x="984" y="20"/>
                  </a:lnTo>
                  <a:lnTo>
                    <a:pt x="866" y="20"/>
                  </a:lnTo>
                  <a:lnTo>
                    <a:pt x="866" y="0"/>
                  </a:lnTo>
                  <a:close/>
                  <a:moveTo>
                    <a:pt x="693" y="0"/>
                  </a:moveTo>
                  <a:lnTo>
                    <a:pt x="810" y="0"/>
                  </a:lnTo>
                  <a:lnTo>
                    <a:pt x="810" y="20"/>
                  </a:lnTo>
                  <a:lnTo>
                    <a:pt x="693" y="20"/>
                  </a:lnTo>
                  <a:lnTo>
                    <a:pt x="693" y="0"/>
                  </a:lnTo>
                  <a:close/>
                  <a:moveTo>
                    <a:pt x="519" y="0"/>
                  </a:moveTo>
                  <a:lnTo>
                    <a:pt x="637" y="0"/>
                  </a:lnTo>
                  <a:lnTo>
                    <a:pt x="637" y="20"/>
                  </a:lnTo>
                  <a:lnTo>
                    <a:pt x="519" y="20"/>
                  </a:lnTo>
                  <a:lnTo>
                    <a:pt x="519" y="0"/>
                  </a:lnTo>
                  <a:close/>
                  <a:moveTo>
                    <a:pt x="346" y="0"/>
                  </a:moveTo>
                  <a:lnTo>
                    <a:pt x="464" y="0"/>
                  </a:lnTo>
                  <a:lnTo>
                    <a:pt x="464" y="20"/>
                  </a:lnTo>
                  <a:lnTo>
                    <a:pt x="346" y="20"/>
                  </a:lnTo>
                  <a:lnTo>
                    <a:pt x="346" y="0"/>
                  </a:lnTo>
                  <a:close/>
                  <a:moveTo>
                    <a:pt x="173" y="0"/>
                  </a:moveTo>
                  <a:lnTo>
                    <a:pt x="291" y="0"/>
                  </a:lnTo>
                  <a:lnTo>
                    <a:pt x="291" y="20"/>
                  </a:lnTo>
                  <a:lnTo>
                    <a:pt x="173" y="20"/>
                  </a:lnTo>
                  <a:lnTo>
                    <a:pt x="173" y="0"/>
                  </a:lnTo>
                  <a:close/>
                  <a:moveTo>
                    <a:pt x="0" y="0"/>
                  </a:moveTo>
                  <a:lnTo>
                    <a:pt x="118" y="0"/>
                  </a:lnTo>
                  <a:lnTo>
                    <a:pt x="118" y="20"/>
                  </a:lnTo>
                  <a:lnTo>
                    <a:pt x="0" y="2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23"/>
            <p:cNvSpPr>
              <a:spLocks noEditPoints="1"/>
            </p:cNvSpPr>
            <p:nvPr/>
          </p:nvSpPr>
          <p:spPr bwMode="auto">
            <a:xfrm>
              <a:off x="1196" y="1969"/>
              <a:ext cx="293" cy="293"/>
            </a:xfrm>
            <a:custGeom>
              <a:avLst/>
              <a:gdLst>
                <a:gd name="T0" fmla="*/ 504 w 587"/>
                <a:gd name="T1" fmla="*/ 489 h 586"/>
                <a:gd name="T2" fmla="*/ 587 w 587"/>
                <a:gd name="T3" fmla="*/ 572 h 586"/>
                <a:gd name="T4" fmla="*/ 573 w 587"/>
                <a:gd name="T5" fmla="*/ 586 h 586"/>
                <a:gd name="T6" fmla="*/ 490 w 587"/>
                <a:gd name="T7" fmla="*/ 504 h 586"/>
                <a:gd name="T8" fmla="*/ 504 w 587"/>
                <a:gd name="T9" fmla="*/ 489 h 586"/>
                <a:gd name="T10" fmla="*/ 382 w 587"/>
                <a:gd name="T11" fmla="*/ 367 h 586"/>
                <a:gd name="T12" fmla="*/ 465 w 587"/>
                <a:gd name="T13" fmla="*/ 450 h 586"/>
                <a:gd name="T14" fmla="*/ 451 w 587"/>
                <a:gd name="T15" fmla="*/ 465 h 586"/>
                <a:gd name="T16" fmla="*/ 368 w 587"/>
                <a:gd name="T17" fmla="*/ 382 h 586"/>
                <a:gd name="T18" fmla="*/ 382 w 587"/>
                <a:gd name="T19" fmla="*/ 367 h 586"/>
                <a:gd name="T20" fmla="*/ 259 w 587"/>
                <a:gd name="T21" fmla="*/ 245 h 586"/>
                <a:gd name="T22" fmla="*/ 342 w 587"/>
                <a:gd name="T23" fmla="*/ 327 h 586"/>
                <a:gd name="T24" fmla="*/ 328 w 587"/>
                <a:gd name="T25" fmla="*/ 342 h 586"/>
                <a:gd name="T26" fmla="*/ 245 w 587"/>
                <a:gd name="T27" fmla="*/ 259 h 586"/>
                <a:gd name="T28" fmla="*/ 259 w 587"/>
                <a:gd name="T29" fmla="*/ 245 h 586"/>
                <a:gd name="T30" fmla="*/ 137 w 587"/>
                <a:gd name="T31" fmla="*/ 123 h 586"/>
                <a:gd name="T32" fmla="*/ 220 w 587"/>
                <a:gd name="T33" fmla="*/ 206 h 586"/>
                <a:gd name="T34" fmla="*/ 206 w 587"/>
                <a:gd name="T35" fmla="*/ 220 h 586"/>
                <a:gd name="T36" fmla="*/ 123 w 587"/>
                <a:gd name="T37" fmla="*/ 137 h 586"/>
                <a:gd name="T38" fmla="*/ 137 w 587"/>
                <a:gd name="T39" fmla="*/ 123 h 586"/>
                <a:gd name="T40" fmla="*/ 14 w 587"/>
                <a:gd name="T41" fmla="*/ 0 h 586"/>
                <a:gd name="T42" fmla="*/ 97 w 587"/>
                <a:gd name="T43" fmla="*/ 83 h 586"/>
                <a:gd name="T44" fmla="*/ 83 w 587"/>
                <a:gd name="T45" fmla="*/ 97 h 586"/>
                <a:gd name="T46" fmla="*/ 0 w 587"/>
                <a:gd name="T47" fmla="*/ 14 h 586"/>
                <a:gd name="T48" fmla="*/ 14 w 587"/>
                <a:gd name="T49"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7" h="586">
                  <a:moveTo>
                    <a:pt x="504" y="489"/>
                  </a:moveTo>
                  <a:lnTo>
                    <a:pt x="587" y="572"/>
                  </a:lnTo>
                  <a:lnTo>
                    <a:pt x="573" y="586"/>
                  </a:lnTo>
                  <a:lnTo>
                    <a:pt x="490" y="504"/>
                  </a:lnTo>
                  <a:lnTo>
                    <a:pt x="504" y="489"/>
                  </a:lnTo>
                  <a:close/>
                  <a:moveTo>
                    <a:pt x="382" y="367"/>
                  </a:moveTo>
                  <a:lnTo>
                    <a:pt x="465" y="450"/>
                  </a:lnTo>
                  <a:lnTo>
                    <a:pt x="451" y="465"/>
                  </a:lnTo>
                  <a:lnTo>
                    <a:pt x="368" y="382"/>
                  </a:lnTo>
                  <a:lnTo>
                    <a:pt x="382" y="367"/>
                  </a:lnTo>
                  <a:close/>
                  <a:moveTo>
                    <a:pt x="259" y="245"/>
                  </a:moveTo>
                  <a:lnTo>
                    <a:pt x="342" y="327"/>
                  </a:lnTo>
                  <a:lnTo>
                    <a:pt x="328" y="342"/>
                  </a:lnTo>
                  <a:lnTo>
                    <a:pt x="245" y="259"/>
                  </a:lnTo>
                  <a:lnTo>
                    <a:pt x="259" y="245"/>
                  </a:lnTo>
                  <a:close/>
                  <a:moveTo>
                    <a:pt x="137" y="123"/>
                  </a:moveTo>
                  <a:lnTo>
                    <a:pt x="220" y="206"/>
                  </a:lnTo>
                  <a:lnTo>
                    <a:pt x="206" y="220"/>
                  </a:lnTo>
                  <a:lnTo>
                    <a:pt x="123" y="137"/>
                  </a:lnTo>
                  <a:lnTo>
                    <a:pt x="137" y="123"/>
                  </a:lnTo>
                  <a:close/>
                  <a:moveTo>
                    <a:pt x="14" y="0"/>
                  </a:moveTo>
                  <a:lnTo>
                    <a:pt x="97" y="83"/>
                  </a:lnTo>
                  <a:lnTo>
                    <a:pt x="83" y="97"/>
                  </a:lnTo>
                  <a:lnTo>
                    <a:pt x="0" y="14"/>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5" name="Title 2"/>
          <p:cNvSpPr txBox="1">
            <a:spLocks/>
          </p:cNvSpPr>
          <p:nvPr/>
        </p:nvSpPr>
        <p:spPr>
          <a:xfrm>
            <a:off x="261939" y="292082"/>
            <a:ext cx="11375536" cy="932563"/>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02" normalizeH="0" baseline="0" noProof="0" dirty="0" smtClean="0">
                <a:ln w="3175">
                  <a:noFill/>
                </a:ln>
                <a:solidFill>
                  <a:schemeClr val="tx1"/>
                </a:solidFill>
                <a:effectLst/>
                <a:uLnTx/>
                <a:uFillTx/>
                <a:latin typeface="Segoe UI Light"/>
                <a:ea typeface="+mn-ea"/>
                <a:cs typeface="Arial" charset="0"/>
              </a:rPr>
              <a:t>Networking</a:t>
            </a:r>
            <a:endParaRPr kumimoji="0" lang="en-US" sz="4400" b="0" i="0" u="none" strike="noStrike" kern="1200" cap="none" spc="-102" normalizeH="0" baseline="0" noProof="0" dirty="0">
              <a:ln w="3175">
                <a:noFill/>
              </a:ln>
              <a:solidFill>
                <a:schemeClr val="tx1"/>
              </a:solidFill>
              <a:effectLst/>
              <a:uLnTx/>
              <a:uFillTx/>
              <a:latin typeface="Segoe UI Light"/>
              <a:ea typeface="+mn-ea"/>
              <a:cs typeface="Arial" charset="0"/>
            </a:endParaRPr>
          </a:p>
        </p:txBody>
      </p:sp>
      <p:sp>
        <p:nvSpPr>
          <p:cNvPr id="47" name="Freeform 73"/>
          <p:cNvSpPr>
            <a:spLocks noEditPoints="1"/>
          </p:cNvSpPr>
          <p:nvPr/>
        </p:nvSpPr>
        <p:spPr bwMode="black">
          <a:xfrm>
            <a:off x="6451447" y="4952466"/>
            <a:ext cx="548960" cy="529667"/>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A8A8A8"/>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82857" rIns="182857" bIns="182857" numCol="1" spcCol="0" rtlCol="0" fromWordArt="0" anchor="b" anchorCtr="0" forceAA="0" compatLnSpc="1">
            <a:prstTxWarp prst="textNoShape">
              <a:avLst/>
            </a:prstTxWarp>
            <a:noAutofit/>
          </a:bodyPr>
          <a:lstStyle/>
          <a:p>
            <a:pPr algn="ctr" defTabSz="932383" fontAlgn="base">
              <a:spcBef>
                <a:spcPct val="0"/>
              </a:spcBef>
              <a:spcAft>
                <a:spcPct val="0"/>
              </a:spcAft>
            </a:pPr>
            <a:endParaRPr lang="en-US" sz="3700" b="1">
              <a:gradFill>
                <a:gsLst>
                  <a:gs pos="1250">
                    <a:schemeClr val="tx1"/>
                  </a:gs>
                  <a:gs pos="100000">
                    <a:schemeClr val="tx1"/>
                  </a:gs>
                </a:gsLst>
                <a:lin ang="5400000" scaled="0"/>
              </a:gradFill>
              <a:effectLst>
                <a:outerShdw blurRad="38100" dist="38100" dir="2700000" algn="tl">
                  <a:srgbClr val="000000">
                    <a:alpha val="43137"/>
                  </a:srgbClr>
                </a:outerShdw>
              </a:effectLst>
              <a:ea typeface="Segoe UI" pitchFamily="34" charset="0"/>
              <a:cs typeface="Segoe UI" pitchFamily="34" charset="0"/>
            </a:endParaRPr>
          </a:p>
        </p:txBody>
      </p:sp>
      <p:pic>
        <p:nvPicPr>
          <p:cNvPr id="49" name="Picture 14"/>
          <p:cNvPicPr>
            <a:picLocks noChangeAspect="1" noChangeArrowheads="1"/>
          </p:cNvPicPr>
          <p:nvPr/>
        </p:nvPicPr>
        <p:blipFill>
          <a:blip r:embed="rId3" cstate="email">
            <a:grayscl/>
            <a:extLst>
              <a:ext uri="{28A0092B-C50C-407E-A947-70E740481C1C}">
                <a14:useLocalDpi xmlns:a14="http://schemas.microsoft.com/office/drawing/2010/main"/>
              </a:ext>
            </a:extLst>
          </a:blip>
          <a:srcRect/>
          <a:stretch>
            <a:fillRect/>
          </a:stretch>
        </p:blipFill>
        <p:spPr bwMode="auto">
          <a:xfrm>
            <a:off x="3555229" y="4952466"/>
            <a:ext cx="568681" cy="45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8" name="Rectangle 47"/>
          <p:cNvSpPr/>
          <p:nvPr/>
        </p:nvSpPr>
        <p:spPr bwMode="auto">
          <a:xfrm>
            <a:off x="374755" y="6427839"/>
            <a:ext cx="12436475" cy="56668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
        <p:nvSpPr>
          <p:cNvPr id="51" name="Freeform 5"/>
          <p:cNvSpPr>
            <a:spLocks noEditPoints="1"/>
          </p:cNvSpPr>
          <p:nvPr/>
        </p:nvSpPr>
        <p:spPr bwMode="auto">
          <a:xfrm>
            <a:off x="9410715" y="4933950"/>
            <a:ext cx="440994" cy="423733"/>
          </a:xfrm>
          <a:custGeom>
            <a:avLst/>
            <a:gdLst>
              <a:gd name="T0" fmla="*/ 0 w 137"/>
              <a:gd name="T1" fmla="*/ 69 h 125"/>
              <a:gd name="T2" fmla="*/ 109 w 137"/>
              <a:gd name="T3" fmla="*/ 125 h 125"/>
              <a:gd name="T4" fmla="*/ 69 w 137"/>
              <a:gd name="T5" fmla="*/ 0 h 125"/>
              <a:gd name="T6" fmla="*/ 125 w 137"/>
              <a:gd name="T7" fmla="*/ 41 h 125"/>
              <a:gd name="T8" fmla="*/ 109 w 137"/>
              <a:gd name="T9" fmla="*/ 41 h 125"/>
              <a:gd name="T10" fmla="*/ 96 w 137"/>
              <a:gd name="T11" fmla="*/ 13 h 125"/>
              <a:gd name="T12" fmla="*/ 96 w 137"/>
              <a:gd name="T13" fmla="*/ 28 h 125"/>
              <a:gd name="T14" fmla="*/ 96 w 137"/>
              <a:gd name="T15" fmla="*/ 13 h 125"/>
              <a:gd name="T16" fmla="*/ 69 w 137"/>
              <a:gd name="T17" fmla="*/ 6 h 125"/>
              <a:gd name="T18" fmla="*/ 72 w 137"/>
              <a:gd name="T19" fmla="*/ 20 h 125"/>
              <a:gd name="T20" fmla="*/ 65 w 137"/>
              <a:gd name="T21" fmla="*/ 20 h 125"/>
              <a:gd name="T22" fmla="*/ 69 w 137"/>
              <a:gd name="T23" fmla="*/ 58 h 125"/>
              <a:gd name="T24" fmla="*/ 69 w 137"/>
              <a:gd name="T25" fmla="*/ 80 h 125"/>
              <a:gd name="T26" fmla="*/ 69 w 137"/>
              <a:gd name="T27" fmla="*/ 58 h 125"/>
              <a:gd name="T28" fmla="*/ 6 w 137"/>
              <a:gd name="T29" fmla="*/ 65 h 125"/>
              <a:gd name="T30" fmla="*/ 20 w 137"/>
              <a:gd name="T31" fmla="*/ 69 h 125"/>
              <a:gd name="T32" fmla="*/ 6 w 137"/>
              <a:gd name="T33" fmla="*/ 73 h 125"/>
              <a:gd name="T34" fmla="*/ 16 w 137"/>
              <a:gd name="T35" fmla="*/ 104 h 125"/>
              <a:gd name="T36" fmla="*/ 24 w 137"/>
              <a:gd name="T37" fmla="*/ 90 h 125"/>
              <a:gd name="T38" fmla="*/ 16 w 137"/>
              <a:gd name="T39" fmla="*/ 104 h 125"/>
              <a:gd name="T40" fmla="*/ 12 w 137"/>
              <a:gd name="T41" fmla="*/ 41 h 125"/>
              <a:gd name="T42" fmla="*/ 28 w 137"/>
              <a:gd name="T43" fmla="*/ 41 h 125"/>
              <a:gd name="T44" fmla="*/ 41 w 137"/>
              <a:gd name="T45" fmla="*/ 13 h 125"/>
              <a:gd name="T46" fmla="*/ 41 w 137"/>
              <a:gd name="T47" fmla="*/ 28 h 125"/>
              <a:gd name="T48" fmla="*/ 41 w 137"/>
              <a:gd name="T49" fmla="*/ 13 h 125"/>
              <a:gd name="T50" fmla="*/ 90 w 137"/>
              <a:gd name="T51" fmla="*/ 116 h 125"/>
              <a:gd name="T52" fmla="*/ 41 w 137"/>
              <a:gd name="T53" fmla="*/ 109 h 125"/>
              <a:gd name="T54" fmla="*/ 47 w 137"/>
              <a:gd name="T55" fmla="*/ 101 h 125"/>
              <a:gd name="T56" fmla="*/ 96 w 137"/>
              <a:gd name="T57" fmla="*/ 108 h 125"/>
              <a:gd name="T58" fmla="*/ 82 w 137"/>
              <a:gd name="T59" fmla="*/ 68 h 125"/>
              <a:gd name="T60" fmla="*/ 79 w 137"/>
              <a:gd name="T61" fmla="*/ 59 h 125"/>
              <a:gd name="T62" fmla="*/ 82 w 137"/>
              <a:gd name="T63" fmla="*/ 68 h 125"/>
              <a:gd name="T64" fmla="*/ 109 w 137"/>
              <a:gd name="T65" fmla="*/ 97 h 125"/>
              <a:gd name="T66" fmla="*/ 125 w 137"/>
              <a:gd name="T67" fmla="*/ 97 h 125"/>
              <a:gd name="T68" fmla="*/ 131 w 137"/>
              <a:gd name="T69" fmla="*/ 73 h 125"/>
              <a:gd name="T70" fmla="*/ 118 w 137"/>
              <a:gd name="T71" fmla="*/ 69 h 125"/>
              <a:gd name="T72" fmla="*/ 131 w 137"/>
              <a:gd name="T73" fmla="*/ 65 h 125"/>
              <a:gd name="T74" fmla="*/ 131 w 137"/>
              <a:gd name="T75"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125">
                <a:moveTo>
                  <a:pt x="69" y="0"/>
                </a:moveTo>
                <a:cubicBezTo>
                  <a:pt x="31" y="0"/>
                  <a:pt x="0" y="31"/>
                  <a:pt x="0" y="69"/>
                </a:cubicBezTo>
                <a:cubicBezTo>
                  <a:pt x="0" y="92"/>
                  <a:pt x="11" y="112"/>
                  <a:pt x="28" y="125"/>
                </a:cubicBezTo>
                <a:cubicBezTo>
                  <a:pt x="28" y="125"/>
                  <a:pt x="28" y="125"/>
                  <a:pt x="109" y="125"/>
                </a:cubicBezTo>
                <a:cubicBezTo>
                  <a:pt x="126" y="112"/>
                  <a:pt x="137" y="92"/>
                  <a:pt x="137" y="69"/>
                </a:cubicBezTo>
                <a:cubicBezTo>
                  <a:pt x="137" y="31"/>
                  <a:pt x="106" y="0"/>
                  <a:pt x="69" y="0"/>
                </a:cubicBezTo>
                <a:close/>
                <a:moveTo>
                  <a:pt x="121" y="34"/>
                </a:moveTo>
                <a:cubicBezTo>
                  <a:pt x="122" y="36"/>
                  <a:pt x="124" y="38"/>
                  <a:pt x="125" y="41"/>
                </a:cubicBezTo>
                <a:cubicBezTo>
                  <a:pt x="125" y="41"/>
                  <a:pt x="125" y="41"/>
                  <a:pt x="113" y="48"/>
                </a:cubicBezTo>
                <a:cubicBezTo>
                  <a:pt x="112" y="46"/>
                  <a:pt x="111" y="43"/>
                  <a:pt x="109" y="41"/>
                </a:cubicBezTo>
                <a:cubicBezTo>
                  <a:pt x="109" y="41"/>
                  <a:pt x="109" y="41"/>
                  <a:pt x="121" y="34"/>
                </a:cubicBezTo>
                <a:close/>
                <a:moveTo>
                  <a:pt x="96" y="13"/>
                </a:moveTo>
                <a:cubicBezTo>
                  <a:pt x="98" y="14"/>
                  <a:pt x="101" y="15"/>
                  <a:pt x="104" y="16"/>
                </a:cubicBezTo>
                <a:cubicBezTo>
                  <a:pt x="104" y="16"/>
                  <a:pt x="104" y="16"/>
                  <a:pt x="96" y="28"/>
                </a:cubicBezTo>
                <a:cubicBezTo>
                  <a:pt x="94" y="27"/>
                  <a:pt x="92" y="25"/>
                  <a:pt x="90" y="24"/>
                </a:cubicBezTo>
                <a:cubicBezTo>
                  <a:pt x="90" y="24"/>
                  <a:pt x="90" y="24"/>
                  <a:pt x="96" y="13"/>
                </a:cubicBezTo>
                <a:close/>
                <a:moveTo>
                  <a:pt x="65" y="6"/>
                </a:moveTo>
                <a:cubicBezTo>
                  <a:pt x="66" y="6"/>
                  <a:pt x="67" y="6"/>
                  <a:pt x="69" y="6"/>
                </a:cubicBezTo>
                <a:cubicBezTo>
                  <a:pt x="70" y="6"/>
                  <a:pt x="71" y="6"/>
                  <a:pt x="72" y="6"/>
                </a:cubicBezTo>
                <a:cubicBezTo>
                  <a:pt x="72" y="6"/>
                  <a:pt x="72" y="6"/>
                  <a:pt x="72" y="20"/>
                </a:cubicBezTo>
                <a:cubicBezTo>
                  <a:pt x="71" y="19"/>
                  <a:pt x="70" y="19"/>
                  <a:pt x="69" y="19"/>
                </a:cubicBezTo>
                <a:cubicBezTo>
                  <a:pt x="67" y="19"/>
                  <a:pt x="66" y="19"/>
                  <a:pt x="65" y="20"/>
                </a:cubicBezTo>
                <a:cubicBezTo>
                  <a:pt x="65" y="20"/>
                  <a:pt x="65" y="20"/>
                  <a:pt x="65" y="6"/>
                </a:cubicBezTo>
                <a:close/>
                <a:moveTo>
                  <a:pt x="69" y="58"/>
                </a:moveTo>
                <a:cubicBezTo>
                  <a:pt x="75" y="58"/>
                  <a:pt x="79" y="63"/>
                  <a:pt x="79" y="69"/>
                </a:cubicBezTo>
                <a:cubicBezTo>
                  <a:pt x="79" y="75"/>
                  <a:pt x="75" y="80"/>
                  <a:pt x="69" y="80"/>
                </a:cubicBezTo>
                <a:cubicBezTo>
                  <a:pt x="63" y="80"/>
                  <a:pt x="57" y="75"/>
                  <a:pt x="57" y="69"/>
                </a:cubicBezTo>
                <a:cubicBezTo>
                  <a:pt x="57" y="63"/>
                  <a:pt x="63" y="58"/>
                  <a:pt x="69" y="58"/>
                </a:cubicBezTo>
                <a:close/>
                <a:moveTo>
                  <a:pt x="6" y="69"/>
                </a:moveTo>
                <a:cubicBezTo>
                  <a:pt x="6" y="68"/>
                  <a:pt x="6" y="66"/>
                  <a:pt x="6" y="65"/>
                </a:cubicBezTo>
                <a:cubicBezTo>
                  <a:pt x="6" y="65"/>
                  <a:pt x="6" y="65"/>
                  <a:pt x="20" y="65"/>
                </a:cubicBezTo>
                <a:cubicBezTo>
                  <a:pt x="20" y="66"/>
                  <a:pt x="20" y="68"/>
                  <a:pt x="20" y="69"/>
                </a:cubicBezTo>
                <a:cubicBezTo>
                  <a:pt x="20" y="71"/>
                  <a:pt x="20" y="72"/>
                  <a:pt x="20" y="73"/>
                </a:cubicBezTo>
                <a:cubicBezTo>
                  <a:pt x="20" y="73"/>
                  <a:pt x="20" y="73"/>
                  <a:pt x="6" y="73"/>
                </a:cubicBezTo>
                <a:cubicBezTo>
                  <a:pt x="6" y="72"/>
                  <a:pt x="6" y="71"/>
                  <a:pt x="6" y="69"/>
                </a:cubicBezTo>
                <a:close/>
                <a:moveTo>
                  <a:pt x="16" y="104"/>
                </a:moveTo>
                <a:cubicBezTo>
                  <a:pt x="14" y="101"/>
                  <a:pt x="14" y="99"/>
                  <a:pt x="12" y="97"/>
                </a:cubicBezTo>
                <a:cubicBezTo>
                  <a:pt x="12" y="97"/>
                  <a:pt x="12" y="97"/>
                  <a:pt x="24" y="90"/>
                </a:cubicBezTo>
                <a:cubicBezTo>
                  <a:pt x="26" y="92"/>
                  <a:pt x="26" y="95"/>
                  <a:pt x="28" y="97"/>
                </a:cubicBezTo>
                <a:cubicBezTo>
                  <a:pt x="28" y="97"/>
                  <a:pt x="28" y="97"/>
                  <a:pt x="16" y="104"/>
                </a:cubicBezTo>
                <a:close/>
                <a:moveTo>
                  <a:pt x="24" y="48"/>
                </a:moveTo>
                <a:cubicBezTo>
                  <a:pt x="24" y="48"/>
                  <a:pt x="24" y="48"/>
                  <a:pt x="12" y="41"/>
                </a:cubicBezTo>
                <a:cubicBezTo>
                  <a:pt x="14" y="39"/>
                  <a:pt x="14" y="36"/>
                  <a:pt x="16" y="34"/>
                </a:cubicBezTo>
                <a:cubicBezTo>
                  <a:pt x="16" y="34"/>
                  <a:pt x="16" y="34"/>
                  <a:pt x="28" y="41"/>
                </a:cubicBezTo>
                <a:cubicBezTo>
                  <a:pt x="26" y="44"/>
                  <a:pt x="26" y="46"/>
                  <a:pt x="24" y="48"/>
                </a:cubicBezTo>
                <a:close/>
                <a:moveTo>
                  <a:pt x="41" y="13"/>
                </a:moveTo>
                <a:cubicBezTo>
                  <a:pt x="41" y="13"/>
                  <a:pt x="41" y="13"/>
                  <a:pt x="47" y="24"/>
                </a:cubicBezTo>
                <a:cubicBezTo>
                  <a:pt x="45" y="26"/>
                  <a:pt x="43" y="27"/>
                  <a:pt x="41" y="28"/>
                </a:cubicBezTo>
                <a:cubicBezTo>
                  <a:pt x="41" y="28"/>
                  <a:pt x="41" y="28"/>
                  <a:pt x="34" y="16"/>
                </a:cubicBezTo>
                <a:cubicBezTo>
                  <a:pt x="36" y="15"/>
                  <a:pt x="38" y="14"/>
                  <a:pt x="41" y="13"/>
                </a:cubicBezTo>
                <a:close/>
                <a:moveTo>
                  <a:pt x="96" y="109"/>
                </a:moveTo>
                <a:cubicBezTo>
                  <a:pt x="96" y="113"/>
                  <a:pt x="93" y="116"/>
                  <a:pt x="90" y="116"/>
                </a:cubicBezTo>
                <a:cubicBezTo>
                  <a:pt x="90" y="116"/>
                  <a:pt x="90" y="116"/>
                  <a:pt x="47" y="116"/>
                </a:cubicBezTo>
                <a:cubicBezTo>
                  <a:pt x="44" y="116"/>
                  <a:pt x="41" y="113"/>
                  <a:pt x="41" y="109"/>
                </a:cubicBezTo>
                <a:cubicBezTo>
                  <a:pt x="41" y="109"/>
                  <a:pt x="41" y="109"/>
                  <a:pt x="41" y="108"/>
                </a:cubicBezTo>
                <a:cubicBezTo>
                  <a:pt x="41" y="105"/>
                  <a:pt x="44" y="101"/>
                  <a:pt x="47" y="101"/>
                </a:cubicBezTo>
                <a:cubicBezTo>
                  <a:pt x="47" y="101"/>
                  <a:pt x="47" y="101"/>
                  <a:pt x="90" y="101"/>
                </a:cubicBezTo>
                <a:cubicBezTo>
                  <a:pt x="93" y="101"/>
                  <a:pt x="96" y="105"/>
                  <a:pt x="96" y="108"/>
                </a:cubicBezTo>
                <a:cubicBezTo>
                  <a:pt x="96" y="108"/>
                  <a:pt x="96" y="108"/>
                  <a:pt x="96" y="109"/>
                </a:cubicBezTo>
                <a:close/>
                <a:moveTo>
                  <a:pt x="82" y="68"/>
                </a:moveTo>
                <a:cubicBezTo>
                  <a:pt x="81" y="63"/>
                  <a:pt x="81" y="63"/>
                  <a:pt x="81" y="63"/>
                </a:cubicBezTo>
                <a:cubicBezTo>
                  <a:pt x="79" y="59"/>
                  <a:pt x="79" y="59"/>
                  <a:pt x="79" y="59"/>
                </a:cubicBezTo>
                <a:cubicBezTo>
                  <a:pt x="126" y="52"/>
                  <a:pt x="126" y="52"/>
                  <a:pt x="126" y="52"/>
                </a:cubicBezTo>
                <a:lnTo>
                  <a:pt x="82" y="68"/>
                </a:lnTo>
                <a:close/>
                <a:moveTo>
                  <a:pt x="121" y="104"/>
                </a:moveTo>
                <a:cubicBezTo>
                  <a:pt x="121" y="104"/>
                  <a:pt x="121" y="104"/>
                  <a:pt x="109" y="97"/>
                </a:cubicBezTo>
                <a:cubicBezTo>
                  <a:pt x="111" y="95"/>
                  <a:pt x="112" y="92"/>
                  <a:pt x="113" y="90"/>
                </a:cubicBezTo>
                <a:cubicBezTo>
                  <a:pt x="113" y="90"/>
                  <a:pt x="113" y="90"/>
                  <a:pt x="125" y="97"/>
                </a:cubicBezTo>
                <a:cubicBezTo>
                  <a:pt x="124" y="100"/>
                  <a:pt x="122" y="102"/>
                  <a:pt x="121" y="104"/>
                </a:cubicBezTo>
                <a:close/>
                <a:moveTo>
                  <a:pt x="131" y="73"/>
                </a:moveTo>
                <a:cubicBezTo>
                  <a:pt x="131" y="73"/>
                  <a:pt x="131" y="73"/>
                  <a:pt x="118" y="73"/>
                </a:cubicBezTo>
                <a:cubicBezTo>
                  <a:pt x="118" y="72"/>
                  <a:pt x="118" y="71"/>
                  <a:pt x="118" y="69"/>
                </a:cubicBezTo>
                <a:cubicBezTo>
                  <a:pt x="118" y="68"/>
                  <a:pt x="118" y="66"/>
                  <a:pt x="118" y="65"/>
                </a:cubicBezTo>
                <a:cubicBezTo>
                  <a:pt x="118" y="65"/>
                  <a:pt x="118" y="65"/>
                  <a:pt x="131" y="65"/>
                </a:cubicBezTo>
                <a:cubicBezTo>
                  <a:pt x="131" y="66"/>
                  <a:pt x="131" y="68"/>
                  <a:pt x="131" y="69"/>
                </a:cubicBezTo>
                <a:cubicBezTo>
                  <a:pt x="131" y="71"/>
                  <a:pt x="131" y="71"/>
                  <a:pt x="131" y="7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660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2" presetClass="entr" presetSubtype="4"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0-#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0-#ppt_w/2"/>
                                          </p:val>
                                        </p:tav>
                                        <p:tav tm="100000">
                                          <p:val>
                                            <p:strVal val="#ppt_x"/>
                                          </p:val>
                                        </p:tav>
                                      </p:tavLst>
                                    </p:anim>
                                    <p:anim calcmode="lin" valueType="num">
                                      <p:cBhvr additive="base">
                                        <p:cTn id="24" dur="10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4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000" fill="hold"/>
                                        <p:tgtEl>
                                          <p:spTgt spid="3"/>
                                        </p:tgtEl>
                                        <p:attrNameLst>
                                          <p:attrName>ppt_x</p:attrName>
                                        </p:attrNameLst>
                                      </p:cBhvr>
                                      <p:tavLst>
                                        <p:tav tm="0">
                                          <p:val>
                                            <p:strVal val="0-#ppt_w/2"/>
                                          </p:val>
                                        </p:tav>
                                        <p:tav tm="100000">
                                          <p:val>
                                            <p:strVal val="#ppt_x"/>
                                          </p:val>
                                        </p:tav>
                                      </p:tavLst>
                                    </p:anim>
                                    <p:anim calcmode="lin" valueType="num">
                                      <p:cBhvr additive="base">
                                        <p:cTn id="28" dur="10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10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900" fill="hold"/>
                                        <p:tgtEl>
                                          <p:spTgt spid="14"/>
                                        </p:tgtEl>
                                        <p:attrNameLst>
                                          <p:attrName>ppt_x</p:attrName>
                                        </p:attrNameLst>
                                      </p:cBhvr>
                                      <p:tavLst>
                                        <p:tav tm="0">
                                          <p:val>
                                            <p:strVal val="0-#ppt_w/2"/>
                                          </p:val>
                                        </p:tav>
                                        <p:tav tm="100000">
                                          <p:val>
                                            <p:strVal val="#ppt_x"/>
                                          </p:val>
                                        </p:tav>
                                      </p:tavLst>
                                    </p:anim>
                                    <p:anim calcmode="lin" valueType="num">
                                      <p:cBhvr additive="base">
                                        <p:cTn id="32" dur="9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4" decel="100000" fill="hold" nodeType="withEffect">
                                  <p:stCondLst>
                                    <p:cond delay="10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11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1000" fill="hold"/>
                                        <p:tgtEl>
                                          <p:spTgt spid="11"/>
                                        </p:tgtEl>
                                        <p:attrNameLst>
                                          <p:attrName>ppt_x</p:attrName>
                                        </p:attrNameLst>
                                      </p:cBhvr>
                                      <p:tavLst>
                                        <p:tav tm="0">
                                          <p:val>
                                            <p:strVal val="#ppt_x"/>
                                          </p:val>
                                        </p:tav>
                                        <p:tav tm="100000">
                                          <p:val>
                                            <p:strVal val="#ppt_x"/>
                                          </p:val>
                                        </p:tav>
                                      </p:tavLst>
                                    </p:anim>
                                    <p:anim calcmode="lin" valueType="num">
                                      <p:cBhvr additive="base">
                                        <p:cTn id="40" dur="10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120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1000" fill="hold"/>
                                        <p:tgtEl>
                                          <p:spTgt spid="12"/>
                                        </p:tgtEl>
                                        <p:attrNameLst>
                                          <p:attrName>ppt_x</p:attrName>
                                        </p:attrNameLst>
                                      </p:cBhvr>
                                      <p:tavLst>
                                        <p:tav tm="0">
                                          <p:val>
                                            <p:strVal val="#ppt_x"/>
                                          </p:val>
                                        </p:tav>
                                        <p:tav tm="100000">
                                          <p:val>
                                            <p:strVal val="#ppt_x"/>
                                          </p:val>
                                        </p:tav>
                                      </p:tavLst>
                                    </p:anim>
                                    <p:anim calcmode="lin" valueType="num">
                                      <p:cBhvr additive="base">
                                        <p:cTn id="4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3" presetClass="path" presetSubtype="0" decel="100000" fill="hold" nodeType="clickEffect">
                                  <p:stCondLst>
                                    <p:cond delay="0"/>
                                  </p:stCondLst>
                                  <p:childTnLst>
                                    <p:animMotion origin="layout" path="M 6.25E-7 4.81481E-6 L 0.6832 4.81481E-6 " pathEditMode="relative" rAng="0" ptsTypes="AA">
                                      <p:cBhvr>
                                        <p:cTn id="48" dur="900" fill="hold"/>
                                        <p:tgtEl>
                                          <p:spTgt spid="14"/>
                                        </p:tgtEl>
                                        <p:attrNameLst>
                                          <p:attrName>ppt_x</p:attrName>
                                          <p:attrName>ppt_y</p:attrName>
                                        </p:attrNameLst>
                                      </p:cBhvr>
                                      <p:rCtr x="34154" y="0"/>
                                    </p:animMotion>
                                  </p:childTnLst>
                                </p:cTn>
                              </p:par>
                              <p:par>
                                <p:cTn id="49" presetID="64" presetClass="path" presetSubtype="0" decel="100000" fill="hold" nodeType="withEffect">
                                  <p:stCondLst>
                                    <p:cond delay="250"/>
                                  </p:stCondLst>
                                  <p:childTnLst>
                                    <p:animMotion origin="layout" path="M -2.29167E-6 -2.59259E-6 L -2.29167E-6 -0.34629 " pathEditMode="relative" rAng="0" ptsTypes="AA">
                                      <p:cBhvr>
                                        <p:cTn id="50" dur="650" fill="hold"/>
                                        <p:tgtEl>
                                          <p:spTgt spid="10"/>
                                        </p:tgtEl>
                                        <p:attrNameLst>
                                          <p:attrName>ppt_x</p:attrName>
                                          <p:attrName>ppt_y</p:attrName>
                                        </p:attrNameLst>
                                      </p:cBhvr>
                                      <p:rCtr x="0" y="-17315"/>
                                    </p:animMotion>
                                  </p:childTnLst>
                                </p:cTn>
                              </p:par>
                              <p:par>
                                <p:cTn id="51" presetID="2" presetClass="entr" presetSubtype="4" decel="100000" fill="hold" grpId="0" nodeType="withEffect">
                                  <p:stCondLst>
                                    <p:cond delay="500"/>
                                  </p:stCondLst>
                                  <p:childTnLst>
                                    <p:set>
                                      <p:cBhvr>
                                        <p:cTn id="52" dur="1" fill="hold">
                                          <p:stCondLst>
                                            <p:cond delay="0"/>
                                          </p:stCondLst>
                                        </p:cTn>
                                        <p:tgtEl>
                                          <p:spTgt spid="67"/>
                                        </p:tgtEl>
                                        <p:attrNameLst>
                                          <p:attrName>style.visibility</p:attrName>
                                        </p:attrNameLst>
                                      </p:cBhvr>
                                      <p:to>
                                        <p:strVal val="visible"/>
                                      </p:to>
                                    </p:set>
                                    <p:anim calcmode="lin" valueType="num">
                                      <p:cBhvr additive="base">
                                        <p:cTn id="53" dur="650" fill="hold"/>
                                        <p:tgtEl>
                                          <p:spTgt spid="67"/>
                                        </p:tgtEl>
                                        <p:attrNameLst>
                                          <p:attrName>ppt_x</p:attrName>
                                        </p:attrNameLst>
                                      </p:cBhvr>
                                      <p:tavLst>
                                        <p:tav tm="0">
                                          <p:val>
                                            <p:strVal val="#ppt_x"/>
                                          </p:val>
                                        </p:tav>
                                        <p:tav tm="100000">
                                          <p:val>
                                            <p:strVal val="#ppt_x"/>
                                          </p:val>
                                        </p:tav>
                                      </p:tavLst>
                                    </p:anim>
                                    <p:anim calcmode="lin" valueType="num">
                                      <p:cBhvr additive="base">
                                        <p:cTn id="54" dur="650" fill="hold"/>
                                        <p:tgtEl>
                                          <p:spTgt spid="67"/>
                                        </p:tgtEl>
                                        <p:attrNameLst>
                                          <p:attrName>ppt_y</p:attrName>
                                        </p:attrNameLst>
                                      </p:cBhvr>
                                      <p:tavLst>
                                        <p:tav tm="0">
                                          <p:val>
                                            <p:strVal val="1+#ppt_h/2"/>
                                          </p:val>
                                        </p:tav>
                                        <p:tav tm="100000">
                                          <p:val>
                                            <p:strVal val="#ppt_y"/>
                                          </p:val>
                                        </p:tav>
                                      </p:tavLst>
                                    </p:anim>
                                  </p:childTnLst>
                                </p:cTn>
                              </p:par>
                              <p:par>
                                <p:cTn id="55" presetID="2" presetClass="entr" presetSubtype="4" decel="100000" fill="hold" nodeType="withEffect">
                                  <p:stCondLst>
                                    <p:cond delay="50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650" fill="hold"/>
                                        <p:tgtEl>
                                          <p:spTgt spid="49"/>
                                        </p:tgtEl>
                                        <p:attrNameLst>
                                          <p:attrName>ppt_x</p:attrName>
                                        </p:attrNameLst>
                                      </p:cBhvr>
                                      <p:tavLst>
                                        <p:tav tm="0">
                                          <p:val>
                                            <p:strVal val="#ppt_x"/>
                                          </p:val>
                                        </p:tav>
                                        <p:tav tm="100000">
                                          <p:val>
                                            <p:strVal val="#ppt_x"/>
                                          </p:val>
                                        </p:tav>
                                      </p:tavLst>
                                    </p:anim>
                                    <p:anim calcmode="lin" valueType="num">
                                      <p:cBhvr additive="base">
                                        <p:cTn id="58" dur="65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64" presetClass="path" presetSubtype="0" decel="100000" fill="hold" nodeType="clickEffect">
                                  <p:stCondLst>
                                    <p:cond delay="0"/>
                                  </p:stCondLst>
                                  <p:childTnLst>
                                    <p:animMotion origin="layout" path="M 4.58333E-6 -1.11111E-6 L 4.58333E-6 -0.34606 " pathEditMode="relative" rAng="0" ptsTypes="AA">
                                      <p:cBhvr>
                                        <p:cTn id="62" dur="650" fill="hold"/>
                                        <p:tgtEl>
                                          <p:spTgt spid="11"/>
                                        </p:tgtEl>
                                        <p:attrNameLst>
                                          <p:attrName>ppt_x</p:attrName>
                                          <p:attrName>ppt_y</p:attrName>
                                        </p:attrNameLst>
                                      </p:cBhvr>
                                      <p:rCtr x="0" y="-17315"/>
                                    </p:animMotion>
                                  </p:childTnLst>
                                </p:cTn>
                              </p:par>
                              <p:par>
                                <p:cTn id="63" presetID="2" presetClass="entr" presetSubtype="4" decel="100000" fill="hold" grpId="0" nodeType="withEffect">
                                  <p:stCondLst>
                                    <p:cond delay="250"/>
                                  </p:stCondLst>
                                  <p:childTnLst>
                                    <p:set>
                                      <p:cBhvr>
                                        <p:cTn id="64" dur="1" fill="hold">
                                          <p:stCondLst>
                                            <p:cond delay="0"/>
                                          </p:stCondLst>
                                        </p:cTn>
                                        <p:tgtEl>
                                          <p:spTgt spid="68"/>
                                        </p:tgtEl>
                                        <p:attrNameLst>
                                          <p:attrName>style.visibility</p:attrName>
                                        </p:attrNameLst>
                                      </p:cBhvr>
                                      <p:to>
                                        <p:strVal val="visible"/>
                                      </p:to>
                                    </p:set>
                                    <p:anim calcmode="lin" valueType="num">
                                      <p:cBhvr additive="base">
                                        <p:cTn id="65" dur="650" fill="hold"/>
                                        <p:tgtEl>
                                          <p:spTgt spid="68"/>
                                        </p:tgtEl>
                                        <p:attrNameLst>
                                          <p:attrName>ppt_x</p:attrName>
                                        </p:attrNameLst>
                                      </p:cBhvr>
                                      <p:tavLst>
                                        <p:tav tm="0">
                                          <p:val>
                                            <p:strVal val="#ppt_x"/>
                                          </p:val>
                                        </p:tav>
                                        <p:tav tm="100000">
                                          <p:val>
                                            <p:strVal val="#ppt_x"/>
                                          </p:val>
                                        </p:tav>
                                      </p:tavLst>
                                    </p:anim>
                                    <p:anim calcmode="lin" valueType="num">
                                      <p:cBhvr additive="base">
                                        <p:cTn id="66" dur="650" fill="hold"/>
                                        <p:tgtEl>
                                          <p:spTgt spid="68"/>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25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650" fill="hold"/>
                                        <p:tgtEl>
                                          <p:spTgt spid="47"/>
                                        </p:tgtEl>
                                        <p:attrNameLst>
                                          <p:attrName>ppt_x</p:attrName>
                                        </p:attrNameLst>
                                      </p:cBhvr>
                                      <p:tavLst>
                                        <p:tav tm="0">
                                          <p:val>
                                            <p:strVal val="#ppt_x"/>
                                          </p:val>
                                        </p:tav>
                                        <p:tav tm="100000">
                                          <p:val>
                                            <p:strVal val="#ppt_x"/>
                                          </p:val>
                                        </p:tav>
                                      </p:tavLst>
                                    </p:anim>
                                    <p:anim calcmode="lin" valueType="num">
                                      <p:cBhvr additive="base">
                                        <p:cTn id="70" dur="65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64" presetClass="path" presetSubtype="0" decel="100000" fill="hold" nodeType="clickEffect">
                                  <p:stCondLst>
                                    <p:cond delay="0"/>
                                  </p:stCondLst>
                                  <p:childTnLst>
                                    <p:animMotion origin="layout" path="M 1.45833E-6 -1.11111E-6 L 1.45833E-6 -0.34606 " pathEditMode="relative" rAng="0" ptsTypes="AA">
                                      <p:cBhvr>
                                        <p:cTn id="74" dur="650" fill="hold"/>
                                        <p:tgtEl>
                                          <p:spTgt spid="12"/>
                                        </p:tgtEl>
                                        <p:attrNameLst>
                                          <p:attrName>ppt_x</p:attrName>
                                          <p:attrName>ppt_y</p:attrName>
                                        </p:attrNameLst>
                                      </p:cBhvr>
                                      <p:rCtr x="0" y="-17315"/>
                                    </p:animMotion>
                                  </p:childTnLst>
                                </p:cTn>
                              </p:par>
                              <p:par>
                                <p:cTn id="75" presetID="2" presetClass="entr" presetSubtype="4" decel="100000" fill="hold" grpId="0" nodeType="withEffect">
                                  <p:stCondLst>
                                    <p:cond delay="250"/>
                                  </p:stCondLst>
                                  <p:childTnLst>
                                    <p:set>
                                      <p:cBhvr>
                                        <p:cTn id="76" dur="1" fill="hold">
                                          <p:stCondLst>
                                            <p:cond delay="0"/>
                                          </p:stCondLst>
                                        </p:cTn>
                                        <p:tgtEl>
                                          <p:spTgt spid="69"/>
                                        </p:tgtEl>
                                        <p:attrNameLst>
                                          <p:attrName>style.visibility</p:attrName>
                                        </p:attrNameLst>
                                      </p:cBhvr>
                                      <p:to>
                                        <p:strVal val="visible"/>
                                      </p:to>
                                    </p:set>
                                    <p:anim calcmode="lin" valueType="num">
                                      <p:cBhvr additive="base">
                                        <p:cTn id="77" dur="650" fill="hold"/>
                                        <p:tgtEl>
                                          <p:spTgt spid="69"/>
                                        </p:tgtEl>
                                        <p:attrNameLst>
                                          <p:attrName>ppt_x</p:attrName>
                                        </p:attrNameLst>
                                      </p:cBhvr>
                                      <p:tavLst>
                                        <p:tav tm="0">
                                          <p:val>
                                            <p:strVal val="#ppt_x"/>
                                          </p:val>
                                        </p:tav>
                                        <p:tav tm="100000">
                                          <p:val>
                                            <p:strVal val="#ppt_x"/>
                                          </p:val>
                                        </p:tav>
                                      </p:tavLst>
                                    </p:anim>
                                    <p:anim calcmode="lin" valueType="num">
                                      <p:cBhvr additive="base">
                                        <p:cTn id="78" dur="650" fill="hold"/>
                                        <p:tgtEl>
                                          <p:spTgt spid="69"/>
                                        </p:tgtEl>
                                        <p:attrNameLst>
                                          <p:attrName>ppt_y</p:attrName>
                                        </p:attrNameLst>
                                      </p:cBhvr>
                                      <p:tavLst>
                                        <p:tav tm="0">
                                          <p:val>
                                            <p:strVal val="1+#ppt_h/2"/>
                                          </p:val>
                                        </p:tav>
                                        <p:tav tm="100000">
                                          <p:val>
                                            <p:strVal val="#ppt_y"/>
                                          </p:val>
                                        </p:tav>
                                      </p:tavLst>
                                    </p:anim>
                                  </p:childTnLst>
                                </p:cTn>
                              </p:par>
                              <p:par>
                                <p:cTn id="79" presetID="2" presetClass="entr" presetSubtype="4" decel="100000" fill="hold" grpId="0" nodeType="withEffect">
                                  <p:stCondLst>
                                    <p:cond delay="250"/>
                                  </p:stCondLst>
                                  <p:childTnLst>
                                    <p:set>
                                      <p:cBhvr>
                                        <p:cTn id="80" dur="1" fill="hold">
                                          <p:stCondLst>
                                            <p:cond delay="0"/>
                                          </p:stCondLst>
                                        </p:cTn>
                                        <p:tgtEl>
                                          <p:spTgt spid="51"/>
                                        </p:tgtEl>
                                        <p:attrNameLst>
                                          <p:attrName>style.visibility</p:attrName>
                                        </p:attrNameLst>
                                      </p:cBhvr>
                                      <p:to>
                                        <p:strVal val="visible"/>
                                      </p:to>
                                    </p:set>
                                    <p:anim calcmode="lin" valueType="num">
                                      <p:cBhvr additive="base">
                                        <p:cTn id="81" dur="650" fill="hold"/>
                                        <p:tgtEl>
                                          <p:spTgt spid="51"/>
                                        </p:tgtEl>
                                        <p:attrNameLst>
                                          <p:attrName>ppt_x</p:attrName>
                                        </p:attrNameLst>
                                      </p:cBhvr>
                                      <p:tavLst>
                                        <p:tav tm="0">
                                          <p:val>
                                            <p:strVal val="#ppt_x"/>
                                          </p:val>
                                        </p:tav>
                                        <p:tav tm="100000">
                                          <p:val>
                                            <p:strVal val="#ppt_x"/>
                                          </p:val>
                                        </p:tav>
                                      </p:tavLst>
                                    </p:anim>
                                    <p:anim calcmode="lin" valueType="num">
                                      <p:cBhvr additive="base">
                                        <p:cTn id="82" dur="65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67" grpId="0"/>
      <p:bldP spid="68" grpId="0"/>
      <p:bldP spid="69" grpId="0"/>
      <p:bldP spid="38" grpId="0" animBg="1"/>
      <p:bldP spid="4" grpId="0" animBg="1"/>
      <p:bldP spid="94" grpId="0" animBg="1"/>
      <p:bldP spid="47" grpId="0" animBg="1"/>
      <p:bldP spid="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a:off x="457200" y="1211263"/>
            <a:ext cx="5505450" cy="472774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40" tIns="146271" rIns="0" bIns="182840" numCol="1" rtlCol="0" anchor="t" anchorCtr="0" compatLnSpc="1">
            <a:prstTxWarp prst="textNoShape">
              <a:avLst/>
            </a:prstTxWarp>
          </a:bodyPr>
          <a:lstStyle/>
          <a:p>
            <a:pPr marL="0" lvl="1" defTabSz="471688">
              <a:lnSpc>
                <a:spcPct val="90000"/>
              </a:lnSpc>
              <a:spcBef>
                <a:spcPts val="612"/>
              </a:spcBef>
              <a:spcAft>
                <a:spcPts val="612"/>
              </a:spcAft>
              <a:buClr>
                <a:srgbClr val="EFEFEF"/>
              </a:buClr>
            </a:pPr>
            <a:r>
              <a:rPr lang="en-US" sz="2400" dirty="0">
                <a:gradFill>
                  <a:gsLst>
                    <a:gs pos="62500">
                      <a:srgbClr val="505050"/>
                    </a:gs>
                    <a:gs pos="40000">
                      <a:srgbClr val="505050"/>
                    </a:gs>
                  </a:gsLst>
                  <a:lin ang="5400000" scaled="0"/>
                </a:gradFill>
                <a:latin typeface="Segoe UI Semibold" panose="020B0702040204020203" pitchFamily="34" charset="0"/>
              </a:rPr>
              <a:t>Features</a:t>
            </a:r>
          </a:p>
          <a:p>
            <a:pPr marL="285750" lvl="1" indent="-285750" defTabSz="932288" fontAlgn="base">
              <a:lnSpc>
                <a:spcPct val="90000"/>
              </a:lnSpc>
              <a:spcBef>
                <a:spcPts val="300"/>
              </a:spcBef>
              <a:spcAft>
                <a:spcPct val="0"/>
              </a:spcAft>
              <a:buFont typeface="Arial" pitchFamily="34" charset="0"/>
              <a:buChar char="•"/>
            </a:pPr>
            <a:r>
              <a:rPr lang="en-US" dirty="0">
                <a:gradFill>
                  <a:gsLst>
                    <a:gs pos="62500">
                      <a:srgbClr val="505050"/>
                    </a:gs>
                    <a:gs pos="40000">
                      <a:srgbClr val="505050"/>
                    </a:gs>
                  </a:gsLst>
                  <a:lin ang="5400000" scaled="0"/>
                </a:gradFill>
              </a:rPr>
              <a:t>In-box </a:t>
            </a:r>
            <a:r>
              <a:rPr lang="en-US" dirty="0" smtClean="0">
                <a:gradFill>
                  <a:gsLst>
                    <a:gs pos="62500">
                      <a:srgbClr val="505050"/>
                    </a:gs>
                    <a:gs pos="40000">
                      <a:srgbClr val="505050"/>
                    </a:gs>
                  </a:gsLst>
                  <a:lin ang="5400000" scaled="0"/>
                </a:gradFill>
              </a:rPr>
              <a:t>multi-tenant </a:t>
            </a:r>
            <a:r>
              <a:rPr lang="en-US" dirty="0">
                <a:gradFill>
                  <a:gsLst>
                    <a:gs pos="62500">
                      <a:srgbClr val="505050"/>
                    </a:gs>
                    <a:gs pos="40000">
                      <a:srgbClr val="505050"/>
                    </a:gs>
                  </a:gsLst>
                  <a:lin ang="5400000" scaled="0"/>
                </a:gradFill>
              </a:rPr>
              <a:t>edge gateway for seamless connectivity between physical &amp; virtual </a:t>
            </a:r>
            <a:r>
              <a:rPr lang="en-US" dirty="0" smtClean="0">
                <a:gradFill>
                  <a:gsLst>
                    <a:gs pos="62500">
                      <a:srgbClr val="505050"/>
                    </a:gs>
                    <a:gs pos="40000">
                      <a:srgbClr val="505050"/>
                    </a:gs>
                  </a:gsLst>
                  <a:lin ang="5400000" scaled="0"/>
                </a:gradFill>
              </a:rPr>
              <a:t>networks</a:t>
            </a:r>
            <a:endParaRPr lang="en-US" dirty="0">
              <a:gradFill>
                <a:gsLst>
                  <a:gs pos="62500">
                    <a:srgbClr val="505050"/>
                  </a:gs>
                  <a:gs pos="40000">
                    <a:srgbClr val="505050"/>
                  </a:gs>
                </a:gsLst>
                <a:lin ang="5400000" scaled="0"/>
              </a:gradFill>
            </a:endParaRPr>
          </a:p>
          <a:p>
            <a:pPr marL="285750" lvl="1" indent="-285750" defTabSz="932288" fontAlgn="base">
              <a:lnSpc>
                <a:spcPct val="90000"/>
              </a:lnSpc>
              <a:spcBef>
                <a:spcPts val="300"/>
              </a:spcBef>
              <a:spcAft>
                <a:spcPct val="0"/>
              </a:spcAft>
              <a:buFont typeface="Arial" pitchFamily="34" charset="0"/>
              <a:buChar char="•"/>
            </a:pPr>
            <a:r>
              <a:rPr lang="en-US" dirty="0">
                <a:gradFill>
                  <a:gsLst>
                    <a:gs pos="62500">
                      <a:srgbClr val="505050"/>
                    </a:gs>
                    <a:gs pos="40000">
                      <a:srgbClr val="505050"/>
                    </a:gs>
                  </a:gsLst>
                  <a:lin ang="5400000" scaled="0"/>
                </a:gradFill>
              </a:rPr>
              <a:t>Isolated virtual networks running on </a:t>
            </a:r>
            <a:br>
              <a:rPr lang="en-US" dirty="0">
                <a:gradFill>
                  <a:gsLst>
                    <a:gs pos="62500">
                      <a:srgbClr val="505050"/>
                    </a:gs>
                    <a:gs pos="40000">
                      <a:srgbClr val="505050"/>
                    </a:gs>
                  </a:gsLst>
                  <a:lin ang="5400000" scaled="0"/>
                </a:gradFill>
              </a:rPr>
            </a:br>
            <a:r>
              <a:rPr lang="en-US" dirty="0" smtClean="0">
                <a:gradFill>
                  <a:gsLst>
                    <a:gs pos="62500">
                      <a:srgbClr val="505050"/>
                    </a:gs>
                    <a:gs pos="40000">
                      <a:srgbClr val="505050"/>
                    </a:gs>
                  </a:gsLst>
                  <a:lin ang="5400000" scaled="0"/>
                </a:gradFill>
              </a:rPr>
              <a:t>shared </a:t>
            </a:r>
            <a:r>
              <a:rPr lang="en-US" dirty="0">
                <a:gradFill>
                  <a:gsLst>
                    <a:gs pos="62500">
                      <a:srgbClr val="505050"/>
                    </a:gs>
                    <a:gs pos="40000">
                      <a:srgbClr val="505050"/>
                    </a:gs>
                  </a:gsLst>
                  <a:lin ang="5400000" scaled="0"/>
                </a:gradFill>
              </a:rPr>
              <a:t>network </a:t>
            </a:r>
            <a:r>
              <a:rPr lang="en-US" dirty="0" smtClean="0">
                <a:gradFill>
                  <a:gsLst>
                    <a:gs pos="62500">
                      <a:srgbClr val="505050"/>
                    </a:gs>
                    <a:gs pos="40000">
                      <a:srgbClr val="505050"/>
                    </a:gs>
                  </a:gsLst>
                  <a:lin ang="5400000" scaled="0"/>
                </a:gradFill>
              </a:rPr>
              <a:t>infrastructure</a:t>
            </a:r>
            <a:endParaRPr lang="en-US" dirty="0">
              <a:gradFill>
                <a:gsLst>
                  <a:gs pos="62500">
                    <a:srgbClr val="505050"/>
                  </a:gs>
                  <a:gs pos="40000">
                    <a:srgbClr val="505050"/>
                  </a:gs>
                </a:gsLst>
                <a:lin ang="5400000" scaled="0"/>
              </a:gradFill>
            </a:endParaRPr>
          </a:p>
          <a:p>
            <a:pPr marL="285750" indent="-285750" defTabSz="932288" fontAlgn="base">
              <a:lnSpc>
                <a:spcPct val="90000"/>
              </a:lnSpc>
              <a:spcBef>
                <a:spcPts val="300"/>
              </a:spcBef>
              <a:spcAft>
                <a:spcPct val="0"/>
              </a:spcAft>
              <a:buFont typeface="Arial" pitchFamily="34" charset="0"/>
              <a:buChar char="•"/>
            </a:pPr>
            <a:r>
              <a:rPr lang="en-US" dirty="0">
                <a:gradFill>
                  <a:gsLst>
                    <a:gs pos="62500">
                      <a:srgbClr val="505050"/>
                    </a:gs>
                    <a:gs pos="40000">
                      <a:srgbClr val="505050"/>
                    </a:gs>
                  </a:gsLst>
                  <a:lin ang="5400000" scaled="0"/>
                </a:gradFill>
              </a:rPr>
              <a:t>Standards-based automated </a:t>
            </a:r>
            <a:r>
              <a:rPr lang="en-US" dirty="0" smtClean="0">
                <a:gradFill>
                  <a:gsLst>
                    <a:gs pos="62500">
                      <a:srgbClr val="505050"/>
                    </a:gs>
                    <a:gs pos="40000">
                      <a:srgbClr val="505050"/>
                    </a:gs>
                  </a:gsLst>
                  <a:lin ang="5400000" scaled="0"/>
                </a:gradFill>
              </a:rPr>
              <a:t>network </a:t>
            </a:r>
            <a:r>
              <a:rPr lang="en-US" dirty="0">
                <a:gradFill>
                  <a:gsLst>
                    <a:gs pos="62500">
                      <a:srgbClr val="505050"/>
                    </a:gs>
                    <a:gs pos="40000">
                      <a:srgbClr val="505050"/>
                    </a:gs>
                  </a:gsLst>
                  <a:lin ang="5400000" scaled="0"/>
                </a:gradFill>
              </a:rPr>
              <a:t/>
            </a:r>
            <a:br>
              <a:rPr lang="en-US" dirty="0">
                <a:gradFill>
                  <a:gsLst>
                    <a:gs pos="62500">
                      <a:srgbClr val="505050"/>
                    </a:gs>
                    <a:gs pos="40000">
                      <a:srgbClr val="505050"/>
                    </a:gs>
                  </a:gsLst>
                  <a:lin ang="5400000" scaled="0"/>
                </a:gradFill>
              </a:rPr>
            </a:br>
            <a:r>
              <a:rPr lang="en-US" dirty="0">
                <a:gradFill>
                  <a:gsLst>
                    <a:gs pos="62500">
                      <a:srgbClr val="505050"/>
                    </a:gs>
                    <a:gs pos="40000">
                      <a:srgbClr val="505050"/>
                    </a:gs>
                  </a:gsLst>
                  <a:lin ang="5400000" scaled="0"/>
                </a:gradFill>
              </a:rPr>
              <a:t>switch </a:t>
            </a:r>
            <a:r>
              <a:rPr lang="en-US" dirty="0" smtClean="0">
                <a:gradFill>
                  <a:gsLst>
                    <a:gs pos="62500">
                      <a:srgbClr val="505050"/>
                    </a:gs>
                    <a:gs pos="40000">
                      <a:srgbClr val="505050"/>
                    </a:gs>
                  </a:gsLst>
                  <a:lin ang="5400000" scaled="0"/>
                </a:gradFill>
              </a:rPr>
              <a:t>configuration</a:t>
            </a:r>
            <a:endParaRPr lang="en-US" dirty="0">
              <a:gradFill>
                <a:gsLst>
                  <a:gs pos="62500">
                    <a:srgbClr val="505050"/>
                  </a:gs>
                  <a:gs pos="40000">
                    <a:srgbClr val="505050"/>
                  </a:gs>
                </a:gsLst>
                <a:lin ang="5400000" scaled="0"/>
              </a:gradFill>
            </a:endParaRPr>
          </a:p>
          <a:p>
            <a:pPr marL="285750" indent="-285750" defTabSz="932288" fontAlgn="base">
              <a:lnSpc>
                <a:spcPct val="90000"/>
              </a:lnSpc>
              <a:spcBef>
                <a:spcPts val="300"/>
              </a:spcBef>
              <a:spcAft>
                <a:spcPct val="0"/>
              </a:spcAft>
              <a:buFont typeface="Arial" pitchFamily="34" charset="0"/>
              <a:buChar char="•"/>
            </a:pPr>
            <a:r>
              <a:rPr lang="en-US" dirty="0">
                <a:gradFill>
                  <a:gsLst>
                    <a:gs pos="62500">
                      <a:srgbClr val="505050"/>
                    </a:gs>
                    <a:gs pos="40000">
                      <a:srgbClr val="505050"/>
                    </a:gs>
                  </a:gsLst>
                  <a:lin ang="5400000" scaled="0"/>
                </a:gradFill>
              </a:rPr>
              <a:t>Partner ecosystem </a:t>
            </a:r>
            <a:r>
              <a:rPr lang="en-US" dirty="0" smtClean="0">
                <a:gradFill>
                  <a:gsLst>
                    <a:gs pos="62500">
                      <a:srgbClr val="505050"/>
                    </a:gs>
                    <a:gs pos="40000">
                      <a:srgbClr val="505050"/>
                    </a:gs>
                  </a:gsLst>
                  <a:lin ang="5400000" scaled="0"/>
                </a:gradFill>
              </a:rPr>
              <a:t>support</a:t>
            </a:r>
          </a:p>
          <a:p>
            <a:pPr marL="0" lvl="1" defTabSz="471688">
              <a:lnSpc>
                <a:spcPct val="90000"/>
              </a:lnSpc>
              <a:spcBef>
                <a:spcPts val="612"/>
              </a:spcBef>
              <a:spcAft>
                <a:spcPts val="612"/>
              </a:spcAft>
              <a:buClr>
                <a:srgbClr val="EFEFEF"/>
              </a:buClr>
            </a:pPr>
            <a:r>
              <a:rPr lang="en-US" sz="2400" dirty="0">
                <a:gradFill>
                  <a:gsLst>
                    <a:gs pos="62500">
                      <a:srgbClr val="505050"/>
                    </a:gs>
                    <a:gs pos="40000">
                      <a:srgbClr val="505050"/>
                    </a:gs>
                  </a:gsLst>
                  <a:lin ang="5400000" scaled="0"/>
                </a:gradFill>
                <a:latin typeface="Segoe UI Semibold" panose="020B0702040204020203" pitchFamily="34" charset="0"/>
              </a:rPr>
              <a:t>Benefits</a:t>
            </a:r>
          </a:p>
          <a:p>
            <a:pPr marL="285750" lvl="1" indent="-285750" defTabSz="932288" fontAlgn="base">
              <a:lnSpc>
                <a:spcPct val="90000"/>
              </a:lnSpc>
              <a:spcBef>
                <a:spcPts val="300"/>
              </a:spcBef>
              <a:spcAft>
                <a:spcPct val="0"/>
              </a:spcAft>
              <a:buFont typeface="Arial" pitchFamily="34" charset="0"/>
              <a:buChar char="•"/>
            </a:pPr>
            <a:r>
              <a:rPr lang="en-US" dirty="0">
                <a:gradFill>
                  <a:gsLst>
                    <a:gs pos="62500">
                      <a:srgbClr val="505050"/>
                    </a:gs>
                    <a:gs pos="40000">
                      <a:srgbClr val="505050"/>
                    </a:gs>
                  </a:gsLst>
                  <a:lin ang="5400000" scaled="0"/>
                </a:gradFill>
              </a:rPr>
              <a:t>Open, extensible </a:t>
            </a:r>
            <a:r>
              <a:rPr lang="en-US" dirty="0" smtClean="0">
                <a:gradFill>
                  <a:gsLst>
                    <a:gs pos="62500">
                      <a:srgbClr val="505050"/>
                    </a:gs>
                    <a:gs pos="40000">
                      <a:srgbClr val="505050"/>
                    </a:gs>
                  </a:gsLst>
                  <a:lin ang="5400000" scaled="0"/>
                </a:gradFill>
              </a:rPr>
              <a:t>and </a:t>
            </a:r>
            <a:r>
              <a:rPr lang="en-US" dirty="0">
                <a:gradFill>
                  <a:gsLst>
                    <a:gs pos="62500">
                      <a:srgbClr val="505050"/>
                    </a:gs>
                    <a:gs pos="40000">
                      <a:srgbClr val="505050"/>
                    </a:gs>
                  </a:gsLst>
                  <a:lin ang="5400000" scaled="0"/>
                </a:gradFill>
              </a:rPr>
              <a:t>standards-based </a:t>
            </a:r>
            <a:r>
              <a:rPr lang="en-US" dirty="0" smtClean="0">
                <a:gradFill>
                  <a:gsLst>
                    <a:gs pos="62500">
                      <a:srgbClr val="505050"/>
                    </a:gs>
                    <a:gs pos="40000">
                      <a:srgbClr val="505050"/>
                    </a:gs>
                  </a:gsLst>
                  <a:lin ang="5400000" scaled="0"/>
                </a:gradFill>
              </a:rPr>
              <a:t>solution</a:t>
            </a:r>
            <a:endParaRPr lang="en-US" dirty="0">
              <a:gradFill>
                <a:gsLst>
                  <a:gs pos="62500">
                    <a:srgbClr val="505050"/>
                  </a:gs>
                  <a:gs pos="40000">
                    <a:srgbClr val="505050"/>
                  </a:gs>
                </a:gsLst>
                <a:lin ang="5400000" scaled="0"/>
              </a:gradFill>
            </a:endParaRPr>
          </a:p>
          <a:p>
            <a:pPr marL="285750" lvl="1" indent="-285750" defTabSz="932288" fontAlgn="base">
              <a:lnSpc>
                <a:spcPct val="90000"/>
              </a:lnSpc>
              <a:spcBef>
                <a:spcPts val="300"/>
              </a:spcBef>
              <a:spcAft>
                <a:spcPct val="0"/>
              </a:spcAft>
              <a:buFont typeface="Arial" pitchFamily="34" charset="0"/>
              <a:buChar char="•"/>
            </a:pPr>
            <a:r>
              <a:rPr lang="en-US" dirty="0">
                <a:gradFill>
                  <a:gsLst>
                    <a:gs pos="62500">
                      <a:srgbClr val="505050"/>
                    </a:gs>
                    <a:gs pos="40000">
                      <a:srgbClr val="505050"/>
                    </a:gs>
                  </a:gsLst>
                  <a:lin ang="5400000" scaled="0"/>
                </a:gradFill>
              </a:rPr>
              <a:t>Delivers flexibility, automation and </a:t>
            </a:r>
            <a:r>
              <a:rPr lang="en-US" dirty="0" smtClean="0">
                <a:gradFill>
                  <a:gsLst>
                    <a:gs pos="62500">
                      <a:srgbClr val="505050"/>
                    </a:gs>
                    <a:gs pos="40000">
                      <a:srgbClr val="505050"/>
                    </a:gs>
                  </a:gsLst>
                  <a:lin ang="5400000" scaled="0"/>
                </a:gradFill>
              </a:rPr>
              <a:t>control</a:t>
            </a:r>
            <a:endParaRPr lang="en-US" dirty="0">
              <a:gradFill>
                <a:gsLst>
                  <a:gs pos="62500">
                    <a:srgbClr val="505050"/>
                  </a:gs>
                  <a:gs pos="40000">
                    <a:srgbClr val="505050"/>
                  </a:gs>
                </a:gsLst>
                <a:lin ang="5400000" scaled="0"/>
              </a:gradFill>
            </a:endParaRPr>
          </a:p>
          <a:p>
            <a:pPr marL="285750" lvl="1" indent="-285750" defTabSz="932288" fontAlgn="base">
              <a:lnSpc>
                <a:spcPct val="90000"/>
              </a:lnSpc>
              <a:spcBef>
                <a:spcPts val="300"/>
              </a:spcBef>
              <a:spcAft>
                <a:spcPct val="0"/>
              </a:spcAft>
              <a:buFont typeface="Arial" pitchFamily="34" charset="0"/>
              <a:buChar char="•"/>
            </a:pPr>
            <a:r>
              <a:rPr lang="en-US" dirty="0">
                <a:gradFill>
                  <a:gsLst>
                    <a:gs pos="62500">
                      <a:srgbClr val="505050"/>
                    </a:gs>
                    <a:gs pos="40000">
                      <a:srgbClr val="505050"/>
                    </a:gs>
                  </a:gsLst>
                  <a:lin ang="5400000" scaled="0"/>
                </a:gradFill>
              </a:rPr>
              <a:t>Seamlessly bridges on-premises and off-premises networks, physical and </a:t>
            </a:r>
            <a:r>
              <a:rPr lang="en-US" dirty="0" smtClean="0">
                <a:gradFill>
                  <a:gsLst>
                    <a:gs pos="62500">
                      <a:srgbClr val="505050"/>
                    </a:gs>
                    <a:gs pos="40000">
                      <a:srgbClr val="505050"/>
                    </a:gs>
                  </a:gsLst>
                  <a:lin ang="5400000" scaled="0"/>
                </a:gradFill>
              </a:rPr>
              <a:t>virtual</a:t>
            </a:r>
            <a:endParaRPr lang="en-US" dirty="0">
              <a:gradFill>
                <a:gsLst>
                  <a:gs pos="62500">
                    <a:srgbClr val="505050"/>
                  </a:gs>
                  <a:gs pos="40000">
                    <a:srgbClr val="505050"/>
                  </a:gs>
                </a:gsLst>
                <a:lin ang="5400000" scaled="0"/>
              </a:gradFill>
            </a:endParaRPr>
          </a:p>
          <a:p>
            <a:pPr marL="285750" lvl="1" indent="-285750" defTabSz="932288" fontAlgn="base">
              <a:lnSpc>
                <a:spcPct val="90000"/>
              </a:lnSpc>
              <a:spcBef>
                <a:spcPts val="300"/>
              </a:spcBef>
              <a:spcAft>
                <a:spcPct val="0"/>
              </a:spcAft>
              <a:buFont typeface="Arial" pitchFamily="34" charset="0"/>
              <a:buChar char="•"/>
            </a:pPr>
            <a:r>
              <a:rPr lang="en-US" dirty="0">
                <a:gradFill>
                  <a:gsLst>
                    <a:gs pos="62500">
                      <a:srgbClr val="505050"/>
                    </a:gs>
                    <a:gs pos="40000">
                      <a:srgbClr val="505050"/>
                    </a:gs>
                  </a:gsLst>
                  <a:lin ang="5400000" scaled="0"/>
                </a:gradFill>
              </a:rPr>
              <a:t>Simplifies BYOIP scenarios and customer onboarding to service provider </a:t>
            </a:r>
            <a:r>
              <a:rPr lang="en-US" dirty="0" smtClean="0">
                <a:gradFill>
                  <a:gsLst>
                    <a:gs pos="62500">
                      <a:srgbClr val="505050"/>
                    </a:gs>
                    <a:gs pos="40000">
                      <a:srgbClr val="505050"/>
                    </a:gs>
                  </a:gsLst>
                  <a:lin ang="5400000" scaled="0"/>
                </a:gradFill>
              </a:rPr>
              <a:t>clouds</a:t>
            </a:r>
            <a:endParaRPr lang="en-US" dirty="0">
              <a:gradFill>
                <a:gsLst>
                  <a:gs pos="62500">
                    <a:srgbClr val="505050"/>
                  </a:gs>
                  <a:gs pos="40000">
                    <a:srgbClr val="505050"/>
                  </a:gs>
                </a:gsLst>
                <a:lin ang="5400000" scaled="0"/>
              </a:gradFill>
            </a:endParaRPr>
          </a:p>
          <a:p>
            <a:pPr marL="285750" lvl="1" indent="-285750" defTabSz="932288" fontAlgn="base">
              <a:lnSpc>
                <a:spcPct val="90000"/>
              </a:lnSpc>
              <a:spcAft>
                <a:spcPct val="0"/>
              </a:spcAft>
              <a:buFont typeface="Arial" pitchFamily="34" charset="0"/>
              <a:buChar char="•"/>
            </a:pPr>
            <a:endParaRPr lang="en-US" sz="1600" dirty="0">
              <a:gradFill>
                <a:gsLst>
                  <a:gs pos="62500">
                    <a:schemeClr val="tx1"/>
                  </a:gs>
                  <a:gs pos="40000">
                    <a:schemeClr val="tx1"/>
                  </a:gs>
                </a:gsLst>
                <a:lin ang="5400000" scaled="0"/>
              </a:gradFill>
              <a:latin typeface="Segoe UI" pitchFamily="34" charset="0"/>
              <a:ea typeface="Segoe UI" pitchFamily="34" charset="0"/>
              <a:cs typeface="Segoe UI" pitchFamily="34" charset="0"/>
            </a:endParaRPr>
          </a:p>
          <a:p>
            <a:pPr marL="285750" lvl="1" indent="-285750" defTabSz="932288" fontAlgn="base">
              <a:lnSpc>
                <a:spcPct val="90000"/>
              </a:lnSpc>
              <a:spcAft>
                <a:spcPct val="0"/>
              </a:spcAft>
              <a:buFont typeface="Arial" pitchFamily="34" charset="0"/>
              <a:buChar char="•"/>
            </a:pPr>
            <a:endParaRPr lang="en-US" sz="1100" dirty="0">
              <a:cs typeface="Segoe UI" pitchFamily="34" charset="0"/>
            </a:endParaRPr>
          </a:p>
          <a:p>
            <a:pPr marL="285750" indent="-285750" defTabSz="932288" fontAlgn="base">
              <a:lnSpc>
                <a:spcPct val="90000"/>
              </a:lnSpc>
              <a:spcBef>
                <a:spcPts val="300"/>
              </a:spcBef>
              <a:spcAft>
                <a:spcPct val="0"/>
              </a:spcAft>
              <a:buFont typeface="Arial" pitchFamily="34" charset="0"/>
              <a:buChar char="•"/>
            </a:pPr>
            <a:endParaRPr lang="en-US" dirty="0">
              <a:gradFill>
                <a:gsLst>
                  <a:gs pos="62500">
                    <a:srgbClr val="505050"/>
                  </a:gs>
                  <a:gs pos="40000">
                    <a:srgbClr val="505050"/>
                  </a:gs>
                </a:gsLst>
                <a:lin ang="5400000" scaled="0"/>
              </a:gradFill>
            </a:endParaRPr>
          </a:p>
          <a:p>
            <a:pPr defTabSz="932288" fontAlgn="base">
              <a:lnSpc>
                <a:spcPct val="90000"/>
              </a:lnSpc>
              <a:spcBef>
                <a:spcPts val="1200"/>
              </a:spcBef>
              <a:spcAft>
                <a:spcPct val="0"/>
              </a:spcAft>
            </a:pPr>
            <a:r>
              <a:rPr lang="en-US" sz="2000" dirty="0" smtClean="0">
                <a:gradFill>
                  <a:gsLst>
                    <a:gs pos="62500">
                      <a:srgbClr val="505050"/>
                    </a:gs>
                    <a:gs pos="40000">
                      <a:srgbClr val="505050"/>
                    </a:gs>
                  </a:gsLst>
                  <a:lin ang="5400000" scaled="0"/>
                </a:gradFill>
              </a:rPr>
              <a:t> </a:t>
            </a:r>
            <a:endParaRPr lang="en-US" sz="2000" dirty="0">
              <a:gradFill>
                <a:gsLst>
                  <a:gs pos="62500">
                    <a:srgbClr val="505050"/>
                  </a:gs>
                  <a:gs pos="40000">
                    <a:srgbClr val="505050"/>
                  </a:gs>
                </a:gsLst>
                <a:lin ang="5400000" scaled="0"/>
              </a:gradFill>
            </a:endParaRPr>
          </a:p>
        </p:txBody>
      </p:sp>
      <p:sp>
        <p:nvSpPr>
          <p:cNvPr id="242" name="Freeform 10"/>
          <p:cNvSpPr>
            <a:spLocks noChangeAspect="1"/>
          </p:cNvSpPr>
          <p:nvPr/>
        </p:nvSpPr>
        <p:spPr bwMode="auto">
          <a:xfrm>
            <a:off x="7253696" y="4763118"/>
            <a:ext cx="3221788" cy="1946239"/>
          </a:xfrm>
          <a:custGeom>
            <a:avLst/>
            <a:gdLst>
              <a:gd name="T0" fmla="*/ 290 w 341"/>
              <a:gd name="T1" fmla="*/ 208 h 210"/>
              <a:gd name="T2" fmla="*/ 341 w 341"/>
              <a:gd name="T3" fmla="*/ 139 h 210"/>
              <a:gd name="T4" fmla="*/ 275 w 341"/>
              <a:gd name="T5" fmla="*/ 75 h 210"/>
              <a:gd name="T6" fmla="*/ 205 w 341"/>
              <a:gd name="T7" fmla="*/ 0 h 210"/>
              <a:gd name="T8" fmla="*/ 142 w 341"/>
              <a:gd name="T9" fmla="*/ 37 h 210"/>
              <a:gd name="T10" fmla="*/ 75 w 341"/>
              <a:gd name="T11" fmla="*/ 37 h 210"/>
              <a:gd name="T12" fmla="*/ 39 w 341"/>
              <a:gd name="T13" fmla="*/ 103 h 210"/>
              <a:gd name="T14" fmla="*/ 0 w 341"/>
              <a:gd name="T15" fmla="*/ 157 h 210"/>
              <a:gd name="T16" fmla="*/ 34 w 341"/>
              <a:gd name="T17" fmla="*/ 208 h 210"/>
              <a:gd name="T18" fmla="*/ 290 w 341"/>
              <a:gd name="T19"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210">
                <a:moveTo>
                  <a:pt x="290" y="208"/>
                </a:moveTo>
                <a:cubicBezTo>
                  <a:pt x="290" y="208"/>
                  <a:pt x="341" y="210"/>
                  <a:pt x="341" y="139"/>
                </a:cubicBezTo>
                <a:cubicBezTo>
                  <a:pt x="341" y="70"/>
                  <a:pt x="275" y="75"/>
                  <a:pt x="275" y="75"/>
                </a:cubicBezTo>
                <a:cubicBezTo>
                  <a:pt x="285" y="43"/>
                  <a:pt x="247" y="0"/>
                  <a:pt x="205" y="0"/>
                </a:cubicBezTo>
                <a:cubicBezTo>
                  <a:pt x="155" y="0"/>
                  <a:pt x="142" y="37"/>
                  <a:pt x="142" y="37"/>
                </a:cubicBezTo>
                <a:cubicBezTo>
                  <a:pt x="142" y="37"/>
                  <a:pt x="113" y="20"/>
                  <a:pt x="75" y="37"/>
                </a:cubicBezTo>
                <a:cubicBezTo>
                  <a:pt x="36" y="53"/>
                  <a:pt x="39" y="103"/>
                  <a:pt x="39" y="103"/>
                </a:cubicBezTo>
                <a:cubicBezTo>
                  <a:pt x="39" y="103"/>
                  <a:pt x="0" y="113"/>
                  <a:pt x="0" y="157"/>
                </a:cubicBezTo>
                <a:cubicBezTo>
                  <a:pt x="1" y="202"/>
                  <a:pt x="34" y="208"/>
                  <a:pt x="34" y="208"/>
                </a:cubicBezTo>
                <a:cubicBezTo>
                  <a:pt x="34" y="208"/>
                  <a:pt x="34" y="208"/>
                  <a:pt x="290" y="208"/>
                </a:cubicBezTo>
                <a:close/>
              </a:path>
            </a:pathLst>
          </a:custGeom>
          <a:noFill/>
          <a:ln w="12700">
            <a:solidFill>
              <a:schemeClr val="tx1"/>
            </a:solid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36" name="TextBox 235"/>
          <p:cNvSpPr txBox="1"/>
          <p:nvPr/>
        </p:nvSpPr>
        <p:spPr>
          <a:xfrm>
            <a:off x="5609428" y="5046794"/>
            <a:ext cx="2362307" cy="618631"/>
          </a:xfrm>
          <a:prstGeom prst="rect">
            <a:avLst/>
          </a:prstGeom>
          <a:noFill/>
        </p:spPr>
        <p:txBody>
          <a:bodyPr wrap="square" lIns="182880" tIns="146304" rIns="182880" bIns="146304" rtlCol="0">
            <a:spAutoFit/>
          </a:bodyPr>
          <a:lstStyle/>
          <a:p>
            <a:r>
              <a:rPr lang="en-US" sz="1050" b="1" u="sng" dirty="0">
                <a:gradFill>
                  <a:gsLst>
                    <a:gs pos="37168">
                      <a:srgbClr val="00188F"/>
                    </a:gs>
                    <a:gs pos="65000">
                      <a:srgbClr val="00188F"/>
                    </a:gs>
                  </a:gsLst>
                  <a:lin ang="5400000" scaled="0"/>
                </a:gradFill>
                <a:hlinkClick r:id="rId3"/>
              </a:rPr>
              <a:t>http://contosoweb.red.com</a:t>
            </a:r>
            <a:endParaRPr lang="en-US" sz="1050" b="1" u="sng" dirty="0">
              <a:gradFill>
                <a:gsLst>
                  <a:gs pos="37168">
                    <a:srgbClr val="00188F"/>
                  </a:gs>
                  <a:gs pos="65000">
                    <a:srgbClr val="00188F"/>
                  </a:gs>
                </a:gsLst>
                <a:lin ang="5400000" scaled="0"/>
              </a:gradFill>
            </a:endParaRPr>
          </a:p>
          <a:p>
            <a:r>
              <a:rPr lang="en-US" sz="1050" b="1" u="sng" dirty="0">
                <a:gradFill>
                  <a:gsLst>
                    <a:gs pos="37168">
                      <a:srgbClr val="00188F"/>
                    </a:gs>
                    <a:gs pos="65000">
                      <a:srgbClr val="00188F"/>
                    </a:gs>
                  </a:gsLst>
                  <a:lin ang="5400000" scaled="0"/>
                </a:gradFill>
              </a:rPr>
              <a:t>14.1.1.100</a:t>
            </a:r>
          </a:p>
        </p:txBody>
      </p:sp>
      <p:sp>
        <p:nvSpPr>
          <p:cNvPr id="237" name="TextBox 236"/>
          <p:cNvSpPr txBox="1"/>
          <p:nvPr/>
        </p:nvSpPr>
        <p:spPr>
          <a:xfrm>
            <a:off x="10188636" y="5046794"/>
            <a:ext cx="2377095" cy="634020"/>
          </a:xfrm>
          <a:prstGeom prst="rect">
            <a:avLst/>
          </a:prstGeom>
          <a:noFill/>
        </p:spPr>
        <p:txBody>
          <a:bodyPr wrap="square" lIns="182880" tIns="146304" rIns="182880" bIns="146304" rtlCol="0">
            <a:spAutoFit/>
          </a:bodyPr>
          <a:lstStyle/>
          <a:p>
            <a:r>
              <a:rPr lang="en-US" sz="1050" b="1" u="sng" dirty="0">
                <a:gradFill>
                  <a:gsLst>
                    <a:gs pos="37168">
                      <a:srgbClr val="00188F"/>
                    </a:gs>
                    <a:gs pos="65000">
                      <a:srgbClr val="00188F"/>
                    </a:gs>
                  </a:gsLst>
                  <a:lin ang="5400000" scaled="0"/>
                </a:gradFill>
                <a:hlinkClick r:id="rId4"/>
              </a:rPr>
              <a:t>http://contosoweb.blue.com</a:t>
            </a:r>
            <a:endParaRPr lang="en-US" sz="1050" b="1" u="sng" dirty="0">
              <a:gradFill>
                <a:gsLst>
                  <a:gs pos="37168">
                    <a:srgbClr val="00188F"/>
                  </a:gs>
                  <a:gs pos="65000">
                    <a:srgbClr val="00188F"/>
                  </a:gs>
                </a:gsLst>
                <a:lin ang="5400000" scaled="0"/>
              </a:gradFill>
            </a:endParaRPr>
          </a:p>
          <a:p>
            <a:r>
              <a:rPr lang="en-US" sz="1050" b="1" u="sng" dirty="0">
                <a:gradFill>
                  <a:gsLst>
                    <a:gs pos="37168">
                      <a:srgbClr val="00188F"/>
                    </a:gs>
                    <a:gs pos="65000">
                      <a:srgbClr val="00188F"/>
                    </a:gs>
                  </a:gsLst>
                  <a:lin ang="5400000" scaled="0"/>
                </a:gradFill>
              </a:rPr>
              <a:t>14.1.1.100</a:t>
            </a:r>
            <a:endParaRPr lang="en-US" sz="1050" b="1" dirty="0">
              <a:gradFill>
                <a:gsLst>
                  <a:gs pos="37168">
                    <a:srgbClr val="00188F"/>
                  </a:gs>
                  <a:gs pos="65000">
                    <a:srgbClr val="00188F"/>
                  </a:gs>
                </a:gsLst>
                <a:lin ang="5400000" scaled="0"/>
              </a:gradFill>
            </a:endParaRPr>
          </a:p>
        </p:txBody>
      </p:sp>
      <p:sp>
        <p:nvSpPr>
          <p:cNvPr id="88" name="TextBox 87"/>
          <p:cNvSpPr txBox="1"/>
          <p:nvPr/>
        </p:nvSpPr>
        <p:spPr>
          <a:xfrm>
            <a:off x="8502784" y="5571730"/>
            <a:ext cx="769334" cy="193899"/>
          </a:xfrm>
          <a:prstGeom prst="rect">
            <a:avLst/>
          </a:prstGeom>
          <a:noFill/>
        </p:spPr>
        <p:txBody>
          <a:bodyPr wrap="square" lIns="0" tIns="0" rIns="0" bIns="0" rtlCol="0">
            <a:spAutoFit/>
          </a:bodyPr>
          <a:lstStyle/>
          <a:p>
            <a:pPr algn="ctr" defTabSz="914099" fontAlgn="base">
              <a:lnSpc>
                <a:spcPct val="90000"/>
              </a:lnSpc>
              <a:spcBef>
                <a:spcPct val="0"/>
              </a:spcBef>
              <a:spcAft>
                <a:spcPct val="0"/>
              </a:spcAft>
            </a:pPr>
            <a:r>
              <a:rPr lang="en-US" sz="1400" b="1" dirty="0">
                <a:gradFill>
                  <a:gsLst>
                    <a:gs pos="66372">
                      <a:srgbClr val="505050"/>
                    </a:gs>
                    <a:gs pos="45000">
                      <a:srgbClr val="505050"/>
                    </a:gs>
                  </a:gsLst>
                  <a:lin ang="5400000" scaled="0"/>
                </a:gradFill>
              </a:rPr>
              <a:t>NVGRE</a:t>
            </a:r>
          </a:p>
        </p:txBody>
      </p:sp>
      <p:sp>
        <p:nvSpPr>
          <p:cNvPr id="233" name="TextBox 232"/>
          <p:cNvSpPr txBox="1"/>
          <p:nvPr/>
        </p:nvSpPr>
        <p:spPr>
          <a:xfrm>
            <a:off x="7703606" y="6287671"/>
            <a:ext cx="2463296" cy="517065"/>
          </a:xfrm>
          <a:prstGeom prst="rect">
            <a:avLst/>
          </a:prstGeom>
          <a:noFill/>
        </p:spPr>
        <p:txBody>
          <a:bodyPr wrap="square" lIns="182880" tIns="146304" rIns="182880" bIns="146304" rtlCol="0">
            <a:spAutoFit/>
          </a:bodyPr>
          <a:lstStyle/>
          <a:p>
            <a:pPr algn="ctr" defTabSz="914099" fontAlgn="base">
              <a:lnSpc>
                <a:spcPct val="90000"/>
              </a:lnSpc>
              <a:spcBef>
                <a:spcPct val="0"/>
              </a:spcBef>
              <a:spcAft>
                <a:spcPct val="0"/>
              </a:spcAft>
            </a:pPr>
            <a:r>
              <a:rPr lang="en-US" sz="1600" dirty="0">
                <a:gradFill>
                  <a:gsLst>
                    <a:gs pos="66372">
                      <a:srgbClr val="505050"/>
                    </a:gs>
                    <a:gs pos="45000">
                      <a:srgbClr val="505050"/>
                    </a:gs>
                  </a:gsLst>
                  <a:lin ang="5400000" scaled="0"/>
                </a:gradFill>
              </a:rPr>
              <a:t>Service provider cloud</a:t>
            </a:r>
          </a:p>
        </p:txBody>
      </p:sp>
      <p:cxnSp>
        <p:nvCxnSpPr>
          <p:cNvPr id="4" name="Straight Connector 3"/>
          <p:cNvCxnSpPr/>
          <p:nvPr/>
        </p:nvCxnSpPr>
        <p:spPr>
          <a:xfrm flipV="1">
            <a:off x="8286944" y="5229425"/>
            <a:ext cx="440022" cy="517768"/>
          </a:xfrm>
          <a:prstGeom prst="line">
            <a:avLst/>
          </a:prstGeom>
          <a:ln w="38100">
            <a:solidFill>
              <a:srgbClr val="BA141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flipH="1" flipV="1">
            <a:off x="9002217" y="5229425"/>
            <a:ext cx="544914" cy="528950"/>
          </a:xfrm>
          <a:prstGeom prst="line">
            <a:avLst/>
          </a:prstGeom>
          <a:ln w="38100">
            <a:solidFill>
              <a:srgbClr val="0072C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7529881" y="4297512"/>
            <a:ext cx="2669421" cy="193899"/>
          </a:xfrm>
          <a:prstGeom prst="rect">
            <a:avLst/>
          </a:prstGeom>
          <a:noFill/>
        </p:spPr>
        <p:txBody>
          <a:bodyPr wrap="square" lIns="0" tIns="0" rIns="0" bIns="0" rtlCol="0">
            <a:spAutoFit/>
          </a:bodyPr>
          <a:lstStyle>
            <a:defPPr>
              <a:defRPr lang="en-US"/>
            </a:defPPr>
            <a:lvl1pPr algn="ctr" defTabSz="914099" fontAlgn="base">
              <a:lnSpc>
                <a:spcPct val="90000"/>
              </a:lnSpc>
              <a:spcBef>
                <a:spcPct val="0"/>
              </a:spcBef>
              <a:spcAft>
                <a:spcPct val="0"/>
              </a:spcAft>
              <a:defRPr sz="1400" b="1">
                <a:gradFill>
                  <a:gsLst>
                    <a:gs pos="66372">
                      <a:schemeClr val="tx1"/>
                    </a:gs>
                    <a:gs pos="45000">
                      <a:schemeClr val="tx1"/>
                    </a:gs>
                  </a:gsLst>
                  <a:lin ang="5400000" scaled="0"/>
                </a:gradFill>
              </a:defRPr>
            </a:lvl1pPr>
          </a:lstStyle>
          <a:p>
            <a:r>
              <a:rPr lang="en-US" dirty="0">
                <a:gradFill>
                  <a:gsLst>
                    <a:gs pos="66372">
                      <a:srgbClr val="505050"/>
                    </a:gs>
                    <a:gs pos="45000">
                      <a:srgbClr val="505050"/>
                    </a:gs>
                  </a:gsLst>
                  <a:lin ang="5400000" scaled="0"/>
                </a:gradFill>
              </a:rPr>
              <a:t>  </a:t>
            </a:r>
            <a:r>
              <a:rPr lang="en-US" dirty="0" smtClean="0">
                <a:gradFill>
                  <a:gsLst>
                    <a:gs pos="66372">
                      <a:srgbClr val="505050"/>
                    </a:gs>
                    <a:gs pos="45000">
                      <a:srgbClr val="505050"/>
                    </a:gs>
                  </a:gsLst>
                  <a:lin ang="5400000" scaled="0"/>
                </a:gradFill>
              </a:rPr>
              <a:t>Multi-tenant </a:t>
            </a:r>
            <a:r>
              <a:rPr lang="en-US" dirty="0">
                <a:gradFill>
                  <a:gsLst>
                    <a:gs pos="66372">
                      <a:srgbClr val="505050"/>
                    </a:gs>
                    <a:gs pos="45000">
                      <a:srgbClr val="505050"/>
                    </a:gs>
                  </a:gsLst>
                  <a:lin ang="5400000" scaled="0"/>
                </a:gradFill>
              </a:rPr>
              <a:t>VPN gateway</a:t>
            </a:r>
          </a:p>
        </p:txBody>
      </p:sp>
      <p:cxnSp>
        <p:nvCxnSpPr>
          <p:cNvPr id="243" name="Straight Connector 242"/>
          <p:cNvCxnSpPr/>
          <p:nvPr/>
        </p:nvCxnSpPr>
        <p:spPr>
          <a:xfrm flipH="1" flipV="1">
            <a:off x="8859880" y="4567573"/>
            <a:ext cx="4711" cy="748698"/>
          </a:xfrm>
          <a:prstGeom prst="line">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bwMode="auto">
          <a:xfrm>
            <a:off x="8475970" y="2935277"/>
            <a:ext cx="777240" cy="1267619"/>
          </a:xfrm>
          <a:prstGeom prst="rect">
            <a:avLst/>
          </a:prstGeom>
          <a:noFill/>
          <a:ln w="19050">
            <a:solidFill>
              <a:schemeClr val="bg2"/>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a:gradFill>
                <a:gsLst>
                  <a:gs pos="1250">
                    <a:srgbClr val="FFFFFF"/>
                  </a:gs>
                  <a:gs pos="10417">
                    <a:srgbClr val="FFFFFF"/>
                  </a:gs>
                </a:gsLst>
                <a:lin ang="5400000" scaled="0"/>
              </a:gradFill>
            </a:endParaRPr>
          </a:p>
        </p:txBody>
      </p:sp>
      <p:sp>
        <p:nvSpPr>
          <p:cNvPr id="115" name="TextBox 114"/>
          <p:cNvSpPr txBox="1"/>
          <p:nvPr/>
        </p:nvSpPr>
        <p:spPr>
          <a:xfrm>
            <a:off x="9452339" y="3589320"/>
            <a:ext cx="1597153" cy="627864"/>
          </a:xfrm>
          <a:prstGeom prst="rect">
            <a:avLst/>
          </a:prstGeom>
          <a:noFill/>
        </p:spPr>
        <p:txBody>
          <a:bodyPr wrap="square" lIns="182880" tIns="146304" rIns="182880" bIns="146304" rtlCol="0">
            <a:spAutoFit/>
          </a:bodyPr>
          <a:lstStyle>
            <a:defPPr>
              <a:defRPr lang="en-US"/>
            </a:defPPr>
            <a:lvl1pPr algn="ctr" defTabSz="914099" fontAlgn="base">
              <a:lnSpc>
                <a:spcPct val="90000"/>
              </a:lnSpc>
              <a:spcBef>
                <a:spcPct val="0"/>
              </a:spcBef>
              <a:spcAft>
                <a:spcPct val="0"/>
              </a:spcAft>
              <a:defRPr sz="1400" b="1">
                <a:gradFill>
                  <a:gsLst>
                    <a:gs pos="66372">
                      <a:schemeClr val="tx1"/>
                    </a:gs>
                    <a:gs pos="45000">
                      <a:schemeClr val="tx1"/>
                    </a:gs>
                  </a:gsLst>
                  <a:lin ang="5400000" scaled="0"/>
                </a:gradFill>
              </a:defRPr>
            </a:lvl1pPr>
          </a:lstStyle>
          <a:p>
            <a:r>
              <a:rPr lang="en-US" sz="1200" dirty="0">
                <a:gradFill>
                  <a:gsLst>
                    <a:gs pos="66372">
                      <a:srgbClr val="505050"/>
                    </a:gs>
                    <a:gs pos="45000">
                      <a:srgbClr val="505050"/>
                    </a:gs>
                  </a:gsLst>
                  <a:lin ang="5400000" scaled="0"/>
                </a:gradFill>
              </a:rPr>
              <a:t>Site-to-site connectivity </a:t>
            </a:r>
          </a:p>
        </p:txBody>
      </p:sp>
      <p:grpSp>
        <p:nvGrpSpPr>
          <p:cNvPr id="23" name="Group 22"/>
          <p:cNvGrpSpPr/>
          <p:nvPr/>
        </p:nvGrpSpPr>
        <p:grpSpPr>
          <a:xfrm>
            <a:off x="9219349" y="1104191"/>
            <a:ext cx="2112214" cy="1562824"/>
            <a:chOff x="8084154" y="1188361"/>
            <a:chExt cx="2112214" cy="1562824"/>
          </a:xfrm>
        </p:grpSpPr>
        <p:grpSp>
          <p:nvGrpSpPr>
            <p:cNvPr id="20" name="Group 19"/>
            <p:cNvGrpSpPr/>
            <p:nvPr/>
          </p:nvGrpSpPr>
          <p:grpSpPr>
            <a:xfrm>
              <a:off x="8084154" y="1584367"/>
              <a:ext cx="2112214" cy="1166818"/>
              <a:chOff x="8084154" y="1336545"/>
              <a:chExt cx="2112214" cy="1166818"/>
            </a:xfrm>
          </p:grpSpPr>
          <p:sp>
            <p:nvSpPr>
              <p:cNvPr id="226" name="Freeform 128"/>
              <p:cNvSpPr>
                <a:spLocks noChangeAspect="1"/>
              </p:cNvSpPr>
              <p:nvPr/>
            </p:nvSpPr>
            <p:spPr bwMode="white">
              <a:xfrm>
                <a:off x="8084154" y="1336545"/>
                <a:ext cx="2112214" cy="116681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noFill/>
              <a:ln w="38100">
                <a:solidFill>
                  <a:srgbClr val="BA141A"/>
                </a:solidFill>
              </a:ln>
              <a:extLst/>
            </p:spPr>
            <p:txBody>
              <a:bodyPr vert="horz" wrap="square" lIns="91440" tIns="0" rIns="91440" bIns="91440" numCol="1" anchor="b" anchorCtr="0" compatLnSpc="1">
                <a:prstTxWarp prst="textNoShape">
                  <a:avLst/>
                </a:prstTxWarp>
              </a:bodyPr>
              <a:lstStyle/>
              <a:p>
                <a:pPr algn="ctr" fontAlgn="base">
                  <a:lnSpc>
                    <a:spcPct val="90000"/>
                  </a:lnSpc>
                  <a:spcBef>
                    <a:spcPct val="0"/>
                  </a:spcBef>
                  <a:spcAft>
                    <a:spcPct val="0"/>
                  </a:spcAft>
                </a:pPr>
                <a:r>
                  <a:rPr lang="en-US" sz="1600" spc="-50" dirty="0">
                    <a:gradFill>
                      <a:gsLst>
                        <a:gs pos="23894">
                          <a:srgbClr val="BA141A"/>
                        </a:gs>
                        <a:gs pos="100000">
                          <a:srgbClr val="BA141A"/>
                        </a:gs>
                      </a:gsLst>
                      <a:lin ang="5400000" scaled="0"/>
                    </a:gradFill>
                  </a:rPr>
                  <a:t>Red company</a:t>
                </a:r>
              </a:p>
            </p:txBody>
          </p:sp>
          <p:grpSp>
            <p:nvGrpSpPr>
              <p:cNvPr id="18" name="Group 17"/>
              <p:cNvGrpSpPr/>
              <p:nvPr/>
            </p:nvGrpSpPr>
            <p:grpSpPr>
              <a:xfrm>
                <a:off x="8624461" y="1728331"/>
                <a:ext cx="1182706" cy="407502"/>
                <a:chOff x="8639701" y="1720711"/>
                <a:chExt cx="1182706" cy="407502"/>
              </a:xfrm>
            </p:grpSpPr>
            <p:sp>
              <p:nvSpPr>
                <p:cNvPr id="227" name="Freeform 89"/>
                <p:cNvSpPr>
                  <a:spLocks noEditPoints="1"/>
                </p:cNvSpPr>
                <p:nvPr/>
              </p:nvSpPr>
              <p:spPr bwMode="black">
                <a:xfrm>
                  <a:off x="9193656" y="1723527"/>
                  <a:ext cx="628751" cy="404686"/>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BA141A"/>
                </a:solidFill>
                <a:ln>
                  <a:noFill/>
                </a:ln>
              </p:spPr>
              <p:txBody>
                <a:bodyPr vert="horz" wrap="square" lIns="69937" tIns="34970" rIns="69937" bIns="34970" numCol="1" anchor="t" anchorCtr="0" compatLnSpc="1">
                  <a:prstTxWarp prst="textNoShape">
                    <a:avLst/>
                  </a:prstTxWarp>
                </a:bodyPr>
                <a:lstStyle/>
                <a:p>
                  <a:pPr defTabSz="932649">
                    <a:defRPr/>
                  </a:pPr>
                  <a:endParaRPr lang="en-US" sz="1300" kern="0" dirty="0">
                    <a:solidFill>
                      <a:srgbClr val="505050"/>
                    </a:solidFill>
                  </a:endParaRPr>
                </a:p>
              </p:txBody>
            </p:sp>
            <p:sp>
              <p:nvSpPr>
                <p:cNvPr id="228" name="Freeform 6"/>
                <p:cNvSpPr>
                  <a:spLocks noChangeAspect="1" noEditPoints="1"/>
                </p:cNvSpPr>
                <p:nvPr/>
              </p:nvSpPr>
              <p:spPr bwMode="auto">
                <a:xfrm>
                  <a:off x="8639701" y="1847184"/>
                  <a:ext cx="144542" cy="281029"/>
                </a:xfrm>
                <a:custGeom>
                  <a:avLst/>
                  <a:gdLst>
                    <a:gd name="T0" fmla="*/ 761 w 995"/>
                    <a:gd name="T1" fmla="*/ 1817 h 1934"/>
                    <a:gd name="T2" fmla="*/ 761 w 995"/>
                    <a:gd name="T3" fmla="*/ 1782 h 1934"/>
                    <a:gd name="T4" fmla="*/ 995 w 995"/>
                    <a:gd name="T5" fmla="*/ 179 h 1934"/>
                    <a:gd name="T6" fmla="*/ 694 w 995"/>
                    <a:gd name="T7" fmla="*/ 1934 h 1934"/>
                    <a:gd name="T8" fmla="*/ 0 w 995"/>
                    <a:gd name="T9" fmla="*/ 1750 h 1934"/>
                    <a:gd name="T10" fmla="*/ 305 w 995"/>
                    <a:gd name="T11" fmla="*/ 0 h 1934"/>
                    <a:gd name="T12" fmla="*/ 995 w 995"/>
                    <a:gd name="T13" fmla="*/ 179 h 1934"/>
                    <a:gd name="T14" fmla="*/ 262 w 995"/>
                    <a:gd name="T15" fmla="*/ 1800 h 1934"/>
                    <a:gd name="T16" fmla="*/ 240 w 995"/>
                    <a:gd name="T17" fmla="*/ 1782 h 1934"/>
                    <a:gd name="T18" fmla="*/ 210 w 995"/>
                    <a:gd name="T19" fmla="*/ 1801 h 1934"/>
                    <a:gd name="T20" fmla="*/ 210 w 995"/>
                    <a:gd name="T21" fmla="*/ 1807 h 1934"/>
                    <a:gd name="T22" fmla="*/ 241 w 995"/>
                    <a:gd name="T23" fmla="*/ 1826 h 1934"/>
                    <a:gd name="T24" fmla="*/ 262 w 995"/>
                    <a:gd name="T25" fmla="*/ 1808 h 1934"/>
                    <a:gd name="T26" fmla="*/ 489 w 995"/>
                    <a:gd name="T27" fmla="*/ 1835 h 1934"/>
                    <a:gd name="T28" fmla="*/ 463 w 995"/>
                    <a:gd name="T29" fmla="*/ 1803 h 1934"/>
                    <a:gd name="T30" fmla="*/ 454 w 995"/>
                    <a:gd name="T31" fmla="*/ 1831 h 1934"/>
                    <a:gd name="T32" fmla="*/ 455 w 995"/>
                    <a:gd name="T33" fmla="*/ 1832 h 1934"/>
                    <a:gd name="T34" fmla="*/ 499 w 995"/>
                    <a:gd name="T35" fmla="*/ 1800 h 1934"/>
                    <a:gd name="T36" fmla="*/ 473 w 995"/>
                    <a:gd name="T37" fmla="*/ 1768 h 1934"/>
                    <a:gd name="T38" fmla="*/ 499 w 995"/>
                    <a:gd name="T39" fmla="*/ 1800 h 1934"/>
                    <a:gd name="T40" fmla="*/ 503 w 995"/>
                    <a:gd name="T41" fmla="*/ 1808 h 1934"/>
                    <a:gd name="T42" fmla="*/ 529 w 995"/>
                    <a:gd name="T43" fmla="*/ 1840 h 1934"/>
                    <a:gd name="T44" fmla="*/ 549 w 995"/>
                    <a:gd name="T45" fmla="*/ 1776 h 1934"/>
                    <a:gd name="T46" fmla="*/ 504 w 995"/>
                    <a:gd name="T47" fmla="*/ 1803 h 1934"/>
                    <a:gd name="T48" fmla="*/ 549 w 995"/>
                    <a:gd name="T49" fmla="*/ 1776 h 1934"/>
                    <a:gd name="T50" fmla="*/ 761 w 995"/>
                    <a:gd name="T51" fmla="*/ 1772 h 1934"/>
                    <a:gd name="T52" fmla="*/ 739 w 995"/>
                    <a:gd name="T53" fmla="*/ 1815 h 1934"/>
                    <a:gd name="T54" fmla="*/ 731 w 995"/>
                    <a:gd name="T55" fmla="*/ 1837 h 1934"/>
                    <a:gd name="T56" fmla="*/ 761 w 995"/>
                    <a:gd name="T57" fmla="*/ 1826 h 1934"/>
                    <a:gd name="T58" fmla="*/ 942 w 995"/>
                    <a:gd name="T59" fmla="*/ 339 h 1934"/>
                    <a:gd name="T60" fmla="*/ 168 w 995"/>
                    <a:gd name="T61" fmla="*/ 224 h 1934"/>
                    <a:gd name="T62" fmla="*/ 53 w 995"/>
                    <a:gd name="T63" fmla="*/ 1615 h 1934"/>
                    <a:gd name="T64" fmla="*/ 827 w 995"/>
                    <a:gd name="T65" fmla="*/ 1730 h 1934"/>
                    <a:gd name="T66" fmla="*/ 942 w 995"/>
                    <a:gd name="T67" fmla="*/ 339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5" h="1934">
                      <a:moveTo>
                        <a:pt x="779" y="1799"/>
                      </a:moveTo>
                      <a:cubicBezTo>
                        <a:pt x="779" y="1809"/>
                        <a:pt x="771" y="1817"/>
                        <a:pt x="761" y="1817"/>
                      </a:cubicBezTo>
                      <a:cubicBezTo>
                        <a:pt x="751" y="1817"/>
                        <a:pt x="744" y="1809"/>
                        <a:pt x="744" y="1799"/>
                      </a:cubicBezTo>
                      <a:cubicBezTo>
                        <a:pt x="744" y="1790"/>
                        <a:pt x="751" y="1782"/>
                        <a:pt x="761" y="1782"/>
                      </a:cubicBezTo>
                      <a:cubicBezTo>
                        <a:pt x="771" y="1782"/>
                        <a:pt x="779" y="1790"/>
                        <a:pt x="779" y="1799"/>
                      </a:cubicBezTo>
                      <a:close/>
                      <a:moveTo>
                        <a:pt x="995" y="179"/>
                      </a:moveTo>
                      <a:cubicBezTo>
                        <a:pt x="995" y="1751"/>
                        <a:pt x="995" y="1751"/>
                        <a:pt x="995" y="1751"/>
                      </a:cubicBezTo>
                      <a:cubicBezTo>
                        <a:pt x="995" y="1887"/>
                        <a:pt x="934" y="1923"/>
                        <a:pt x="694" y="1934"/>
                      </a:cubicBezTo>
                      <a:cubicBezTo>
                        <a:pt x="302" y="1934"/>
                        <a:pt x="302" y="1934"/>
                        <a:pt x="302" y="1934"/>
                      </a:cubicBezTo>
                      <a:cubicBezTo>
                        <a:pt x="62" y="1934"/>
                        <a:pt x="0" y="1883"/>
                        <a:pt x="0" y="1750"/>
                      </a:cubicBezTo>
                      <a:cubicBezTo>
                        <a:pt x="0" y="1632"/>
                        <a:pt x="0" y="1696"/>
                        <a:pt x="0" y="179"/>
                      </a:cubicBezTo>
                      <a:cubicBezTo>
                        <a:pt x="0" y="94"/>
                        <a:pt x="9" y="0"/>
                        <a:pt x="305" y="0"/>
                      </a:cubicBezTo>
                      <a:cubicBezTo>
                        <a:pt x="694" y="0"/>
                        <a:pt x="694" y="0"/>
                        <a:pt x="694" y="0"/>
                      </a:cubicBezTo>
                      <a:cubicBezTo>
                        <a:pt x="929" y="0"/>
                        <a:pt x="995" y="56"/>
                        <a:pt x="995" y="179"/>
                      </a:cubicBezTo>
                      <a:close/>
                      <a:moveTo>
                        <a:pt x="266" y="1804"/>
                      </a:moveTo>
                      <a:cubicBezTo>
                        <a:pt x="266" y="1802"/>
                        <a:pt x="265" y="1800"/>
                        <a:pt x="262" y="1800"/>
                      </a:cubicBezTo>
                      <a:cubicBezTo>
                        <a:pt x="223" y="1800"/>
                        <a:pt x="223" y="1800"/>
                        <a:pt x="223" y="1800"/>
                      </a:cubicBezTo>
                      <a:cubicBezTo>
                        <a:pt x="240" y="1782"/>
                        <a:pt x="240" y="1782"/>
                        <a:pt x="240" y="1782"/>
                      </a:cubicBezTo>
                      <a:cubicBezTo>
                        <a:pt x="234" y="1776"/>
                        <a:pt x="234" y="1776"/>
                        <a:pt x="234" y="1776"/>
                      </a:cubicBezTo>
                      <a:cubicBezTo>
                        <a:pt x="210" y="1801"/>
                        <a:pt x="210" y="1801"/>
                        <a:pt x="210" y="1801"/>
                      </a:cubicBezTo>
                      <a:cubicBezTo>
                        <a:pt x="209" y="1802"/>
                        <a:pt x="208" y="1803"/>
                        <a:pt x="208" y="1804"/>
                      </a:cubicBezTo>
                      <a:cubicBezTo>
                        <a:pt x="208" y="1805"/>
                        <a:pt x="209" y="1806"/>
                        <a:pt x="210" y="1807"/>
                      </a:cubicBezTo>
                      <a:cubicBezTo>
                        <a:pt x="235" y="1832"/>
                        <a:pt x="235" y="1832"/>
                        <a:pt x="235" y="1832"/>
                      </a:cubicBezTo>
                      <a:cubicBezTo>
                        <a:pt x="241" y="1826"/>
                        <a:pt x="241" y="1826"/>
                        <a:pt x="241" y="1826"/>
                      </a:cubicBezTo>
                      <a:cubicBezTo>
                        <a:pt x="223" y="1808"/>
                        <a:pt x="223" y="1808"/>
                        <a:pt x="223" y="1808"/>
                      </a:cubicBezTo>
                      <a:cubicBezTo>
                        <a:pt x="262" y="1808"/>
                        <a:pt x="262" y="1808"/>
                        <a:pt x="262" y="1808"/>
                      </a:cubicBezTo>
                      <a:cubicBezTo>
                        <a:pt x="265" y="1808"/>
                        <a:pt x="266" y="1806"/>
                        <a:pt x="266" y="1804"/>
                      </a:cubicBezTo>
                      <a:close/>
                      <a:moveTo>
                        <a:pt x="489" y="1835"/>
                      </a:moveTo>
                      <a:cubicBezTo>
                        <a:pt x="498" y="1805"/>
                        <a:pt x="498" y="1805"/>
                        <a:pt x="498" y="1805"/>
                      </a:cubicBezTo>
                      <a:cubicBezTo>
                        <a:pt x="490" y="1800"/>
                        <a:pt x="481" y="1796"/>
                        <a:pt x="463" y="1803"/>
                      </a:cubicBezTo>
                      <a:cubicBezTo>
                        <a:pt x="454" y="1831"/>
                        <a:pt x="454" y="1831"/>
                        <a:pt x="454" y="1831"/>
                      </a:cubicBezTo>
                      <a:cubicBezTo>
                        <a:pt x="454" y="1831"/>
                        <a:pt x="454" y="1831"/>
                        <a:pt x="454" y="1831"/>
                      </a:cubicBezTo>
                      <a:cubicBezTo>
                        <a:pt x="454" y="1832"/>
                        <a:pt x="454" y="1832"/>
                        <a:pt x="455" y="1832"/>
                      </a:cubicBezTo>
                      <a:cubicBezTo>
                        <a:pt x="455" y="1832"/>
                        <a:pt x="455" y="1832"/>
                        <a:pt x="455" y="1832"/>
                      </a:cubicBezTo>
                      <a:cubicBezTo>
                        <a:pt x="472" y="1826"/>
                        <a:pt x="481" y="1830"/>
                        <a:pt x="489" y="1835"/>
                      </a:cubicBezTo>
                      <a:close/>
                      <a:moveTo>
                        <a:pt x="499" y="1800"/>
                      </a:moveTo>
                      <a:cubicBezTo>
                        <a:pt x="509" y="1770"/>
                        <a:pt x="509" y="1770"/>
                        <a:pt x="509" y="1770"/>
                      </a:cubicBezTo>
                      <a:cubicBezTo>
                        <a:pt x="501" y="1765"/>
                        <a:pt x="492" y="1761"/>
                        <a:pt x="473" y="1768"/>
                      </a:cubicBezTo>
                      <a:cubicBezTo>
                        <a:pt x="464" y="1798"/>
                        <a:pt x="464" y="1798"/>
                        <a:pt x="464" y="1798"/>
                      </a:cubicBezTo>
                      <a:cubicBezTo>
                        <a:pt x="483" y="1791"/>
                        <a:pt x="491" y="1795"/>
                        <a:pt x="499" y="1800"/>
                      </a:cubicBezTo>
                      <a:close/>
                      <a:moveTo>
                        <a:pt x="538" y="1810"/>
                      </a:moveTo>
                      <a:cubicBezTo>
                        <a:pt x="519" y="1817"/>
                        <a:pt x="511" y="1813"/>
                        <a:pt x="503" y="1808"/>
                      </a:cubicBezTo>
                      <a:cubicBezTo>
                        <a:pt x="494" y="1838"/>
                        <a:pt x="494" y="1838"/>
                        <a:pt x="494" y="1838"/>
                      </a:cubicBezTo>
                      <a:cubicBezTo>
                        <a:pt x="502" y="1843"/>
                        <a:pt x="510" y="1847"/>
                        <a:pt x="529" y="1840"/>
                      </a:cubicBezTo>
                      <a:lnTo>
                        <a:pt x="538" y="1810"/>
                      </a:lnTo>
                      <a:close/>
                      <a:moveTo>
                        <a:pt x="549" y="1776"/>
                      </a:moveTo>
                      <a:cubicBezTo>
                        <a:pt x="530" y="1783"/>
                        <a:pt x="521" y="1779"/>
                        <a:pt x="513" y="1774"/>
                      </a:cubicBezTo>
                      <a:cubicBezTo>
                        <a:pt x="504" y="1803"/>
                        <a:pt x="504" y="1803"/>
                        <a:pt x="504" y="1803"/>
                      </a:cubicBezTo>
                      <a:cubicBezTo>
                        <a:pt x="512" y="1808"/>
                        <a:pt x="521" y="1812"/>
                        <a:pt x="540" y="1805"/>
                      </a:cubicBezTo>
                      <a:lnTo>
                        <a:pt x="549" y="1776"/>
                      </a:lnTo>
                      <a:close/>
                      <a:moveTo>
                        <a:pt x="788" y="1799"/>
                      </a:moveTo>
                      <a:cubicBezTo>
                        <a:pt x="788" y="1784"/>
                        <a:pt x="776" y="1772"/>
                        <a:pt x="761" y="1772"/>
                      </a:cubicBezTo>
                      <a:cubicBezTo>
                        <a:pt x="746" y="1772"/>
                        <a:pt x="734" y="1784"/>
                        <a:pt x="734" y="1799"/>
                      </a:cubicBezTo>
                      <a:cubicBezTo>
                        <a:pt x="734" y="1805"/>
                        <a:pt x="736" y="1810"/>
                        <a:pt x="739" y="1815"/>
                      </a:cubicBezTo>
                      <a:cubicBezTo>
                        <a:pt x="724" y="1830"/>
                        <a:pt x="724" y="1830"/>
                        <a:pt x="724" y="1830"/>
                      </a:cubicBezTo>
                      <a:cubicBezTo>
                        <a:pt x="731" y="1837"/>
                        <a:pt x="731" y="1837"/>
                        <a:pt x="731" y="1837"/>
                      </a:cubicBezTo>
                      <a:cubicBezTo>
                        <a:pt x="746" y="1821"/>
                        <a:pt x="746" y="1821"/>
                        <a:pt x="746" y="1821"/>
                      </a:cubicBezTo>
                      <a:cubicBezTo>
                        <a:pt x="750" y="1824"/>
                        <a:pt x="755" y="1826"/>
                        <a:pt x="761" y="1826"/>
                      </a:cubicBezTo>
                      <a:cubicBezTo>
                        <a:pt x="776" y="1826"/>
                        <a:pt x="788" y="1814"/>
                        <a:pt x="788" y="1799"/>
                      </a:cubicBezTo>
                      <a:close/>
                      <a:moveTo>
                        <a:pt x="942" y="339"/>
                      </a:moveTo>
                      <a:cubicBezTo>
                        <a:pt x="942" y="275"/>
                        <a:pt x="890" y="224"/>
                        <a:pt x="827" y="224"/>
                      </a:cubicBezTo>
                      <a:cubicBezTo>
                        <a:pt x="168" y="224"/>
                        <a:pt x="168" y="224"/>
                        <a:pt x="168" y="224"/>
                      </a:cubicBezTo>
                      <a:cubicBezTo>
                        <a:pt x="105" y="224"/>
                        <a:pt x="53" y="275"/>
                        <a:pt x="53" y="339"/>
                      </a:cubicBezTo>
                      <a:cubicBezTo>
                        <a:pt x="53" y="1615"/>
                        <a:pt x="53" y="1615"/>
                        <a:pt x="53" y="1615"/>
                      </a:cubicBezTo>
                      <a:cubicBezTo>
                        <a:pt x="53" y="1679"/>
                        <a:pt x="105" y="1730"/>
                        <a:pt x="168" y="1730"/>
                      </a:cubicBezTo>
                      <a:cubicBezTo>
                        <a:pt x="827" y="1730"/>
                        <a:pt x="827" y="1730"/>
                        <a:pt x="827" y="1730"/>
                      </a:cubicBezTo>
                      <a:cubicBezTo>
                        <a:pt x="890" y="1730"/>
                        <a:pt x="942" y="1679"/>
                        <a:pt x="942" y="1615"/>
                      </a:cubicBezTo>
                      <a:lnTo>
                        <a:pt x="942" y="339"/>
                      </a:lnTo>
                      <a:close/>
                    </a:path>
                  </a:pathLst>
                </a:custGeom>
                <a:solidFill>
                  <a:srgbClr val="BA141A"/>
                </a:solidFill>
                <a:ln w="10795" cap="flat" cmpd="sng" algn="ctr">
                  <a:noFill/>
                  <a:prstDash val="solid"/>
                  <a:headEnd type="none" w="med" len="med"/>
                  <a:tailEnd type="none" w="med" len="med"/>
                </a:ln>
                <a:effectLst/>
                <a:extLst/>
              </p:spPr>
              <p:txBody>
                <a:bodyPr vert="horz" wrap="square" lIns="0" tIns="45712" rIns="91424" bIns="45712" numCol="1" rtlCol="0" anchor="ctr" anchorCtr="0" compatLnSpc="1">
                  <a:prstTxWarp prst="textNoShape">
                    <a:avLst/>
                  </a:prstTxWarp>
                </a:bodyPr>
                <a:lstStyle/>
                <a:p>
                  <a:pPr algn="ctr" defTabSz="740666">
                    <a:defRPr/>
                  </a:pPr>
                  <a:endParaRPr lang="en-US" sz="1400" kern="0" spc="-122">
                    <a:gradFill>
                      <a:gsLst>
                        <a:gs pos="0">
                          <a:srgbClr val="FFFFFF"/>
                        </a:gs>
                        <a:gs pos="100000">
                          <a:srgbClr val="FFFFFF"/>
                        </a:gs>
                      </a:gsLst>
                      <a:lin ang="5400000" scaled="0"/>
                    </a:gradFill>
                    <a:latin typeface="Segoe Light" pitchFamily="34" charset="0"/>
                  </a:endParaRPr>
                </a:p>
              </p:txBody>
            </p:sp>
            <p:sp>
              <p:nvSpPr>
                <p:cNvPr id="229" name="Freeform 107"/>
                <p:cNvSpPr>
                  <a:spLocks noEditPoints="1"/>
                </p:cNvSpPr>
                <p:nvPr/>
              </p:nvSpPr>
              <p:spPr bwMode="auto">
                <a:xfrm rot="5400000">
                  <a:off x="8800438" y="1786300"/>
                  <a:ext cx="407501" cy="276324"/>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rgbClr val="BA141A"/>
                </a:solidFill>
                <a:ln>
                  <a:noFill/>
                </a:ln>
                <a:extLst/>
              </p:spPr>
              <p:txBody>
                <a:bodyPr vert="horz" wrap="square" lIns="120268" tIns="60133" rIns="120268" bIns="60133" numCol="1" anchor="t" anchorCtr="0" compatLnSpc="1">
                  <a:prstTxWarp prst="textNoShape">
                    <a:avLst/>
                  </a:prstTxWarp>
                </a:bodyPr>
                <a:lstStyle/>
                <a:p>
                  <a:pPr defTabSz="932649">
                    <a:defRPr/>
                  </a:pPr>
                  <a:endParaRPr lang="en-US" kern="0" dirty="0">
                    <a:solidFill>
                      <a:srgbClr val="505050"/>
                    </a:solidFill>
                  </a:endParaRPr>
                </a:p>
              </p:txBody>
            </p:sp>
          </p:grpSp>
        </p:grpSp>
        <p:sp>
          <p:nvSpPr>
            <p:cNvPr id="238" name="TextBox 237"/>
            <p:cNvSpPr txBox="1"/>
            <p:nvPr/>
          </p:nvSpPr>
          <p:spPr>
            <a:xfrm>
              <a:off x="8404979" y="1188361"/>
              <a:ext cx="1363885" cy="363176"/>
            </a:xfrm>
            <a:prstGeom prst="rect">
              <a:avLst/>
            </a:prstGeom>
            <a:noFill/>
          </p:spPr>
          <p:txBody>
            <a:bodyPr wrap="square" lIns="182880" tIns="146304" rIns="182880" rtlCol="0">
              <a:spAutoFit/>
            </a:bodyPr>
            <a:lstStyle/>
            <a:p>
              <a:pPr algn="ctr"/>
              <a:r>
                <a:rPr lang="en-US" sz="1100" b="1" u="sng" dirty="0">
                  <a:gradFill>
                    <a:gsLst>
                      <a:gs pos="37168">
                        <a:srgbClr val="00188F"/>
                      </a:gs>
                      <a:gs pos="65000">
                        <a:srgbClr val="00188F"/>
                      </a:gs>
                    </a:gsLst>
                    <a:lin ang="5400000" scaled="0"/>
                  </a:gradFill>
                </a:rPr>
                <a:t>192.168.0.0/24</a:t>
              </a:r>
            </a:p>
          </p:txBody>
        </p:sp>
      </p:grpSp>
      <p:grpSp>
        <p:nvGrpSpPr>
          <p:cNvPr id="24" name="Group 23"/>
          <p:cNvGrpSpPr/>
          <p:nvPr/>
        </p:nvGrpSpPr>
        <p:grpSpPr>
          <a:xfrm>
            <a:off x="6397619" y="1104191"/>
            <a:ext cx="2112214" cy="1562824"/>
            <a:chOff x="5262424" y="1188361"/>
            <a:chExt cx="2112214" cy="1562824"/>
          </a:xfrm>
        </p:grpSpPr>
        <p:sp>
          <p:nvSpPr>
            <p:cNvPr id="239" name="TextBox 238"/>
            <p:cNvSpPr txBox="1"/>
            <p:nvPr/>
          </p:nvSpPr>
          <p:spPr>
            <a:xfrm>
              <a:off x="5547190" y="1188361"/>
              <a:ext cx="1436003" cy="363176"/>
            </a:xfrm>
            <a:prstGeom prst="rect">
              <a:avLst/>
            </a:prstGeom>
            <a:noFill/>
          </p:spPr>
          <p:txBody>
            <a:bodyPr wrap="square" lIns="182880" tIns="146304" rIns="182880" rtlCol="0">
              <a:spAutoFit/>
            </a:bodyPr>
            <a:lstStyle/>
            <a:p>
              <a:pPr algn="ctr"/>
              <a:r>
                <a:rPr lang="en-US" sz="1100" b="1" u="sng" dirty="0">
                  <a:gradFill>
                    <a:gsLst>
                      <a:gs pos="37168">
                        <a:srgbClr val="00188F"/>
                      </a:gs>
                      <a:gs pos="65000">
                        <a:srgbClr val="00188F"/>
                      </a:gs>
                    </a:gsLst>
                    <a:lin ang="5400000" scaled="0"/>
                  </a:gradFill>
                </a:rPr>
                <a:t>192.168.0.0/24</a:t>
              </a:r>
            </a:p>
          </p:txBody>
        </p:sp>
        <p:grpSp>
          <p:nvGrpSpPr>
            <p:cNvPr id="21" name="Group 20"/>
            <p:cNvGrpSpPr/>
            <p:nvPr/>
          </p:nvGrpSpPr>
          <p:grpSpPr>
            <a:xfrm>
              <a:off x="5262424" y="1584367"/>
              <a:ext cx="2112214" cy="1166818"/>
              <a:chOff x="5491048" y="1336545"/>
              <a:chExt cx="2112214" cy="1166818"/>
            </a:xfrm>
          </p:grpSpPr>
          <p:sp>
            <p:nvSpPr>
              <p:cNvPr id="222" name="Freeform 128"/>
              <p:cNvSpPr>
                <a:spLocks noChangeAspect="1"/>
              </p:cNvSpPr>
              <p:nvPr/>
            </p:nvSpPr>
            <p:spPr bwMode="white">
              <a:xfrm>
                <a:off x="5491048" y="1336545"/>
                <a:ext cx="2112214" cy="116681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noFill/>
              <a:ln w="38100">
                <a:solidFill>
                  <a:srgbClr val="0072C4"/>
                </a:solidFill>
              </a:ln>
              <a:extLst/>
            </p:spPr>
            <p:txBody>
              <a:bodyPr vert="horz" wrap="square" lIns="91440" tIns="0" rIns="91440" bIns="91440" numCol="1" anchor="b" anchorCtr="0" compatLnSpc="1">
                <a:prstTxWarp prst="textNoShape">
                  <a:avLst/>
                </a:prstTxWarp>
              </a:bodyPr>
              <a:lstStyle/>
              <a:p>
                <a:pPr algn="ctr" fontAlgn="base">
                  <a:lnSpc>
                    <a:spcPct val="90000"/>
                  </a:lnSpc>
                  <a:spcBef>
                    <a:spcPct val="0"/>
                  </a:spcBef>
                  <a:spcAft>
                    <a:spcPct val="0"/>
                  </a:spcAft>
                </a:pPr>
                <a:r>
                  <a:rPr lang="en-US" sz="1600" spc="-50" dirty="0">
                    <a:gradFill>
                      <a:gsLst>
                        <a:gs pos="2917">
                          <a:srgbClr val="0072C4"/>
                        </a:gs>
                        <a:gs pos="100000">
                          <a:srgbClr val="0072C4"/>
                        </a:gs>
                      </a:gsLst>
                      <a:lin ang="5400000" scaled="0"/>
                    </a:gradFill>
                  </a:rPr>
                  <a:t>Blue company</a:t>
                </a:r>
              </a:p>
            </p:txBody>
          </p:sp>
          <p:grpSp>
            <p:nvGrpSpPr>
              <p:cNvPr id="246" name="Group 245"/>
              <p:cNvGrpSpPr/>
              <p:nvPr/>
            </p:nvGrpSpPr>
            <p:grpSpPr>
              <a:xfrm>
                <a:off x="6031355" y="1728331"/>
                <a:ext cx="1182706" cy="407502"/>
                <a:chOff x="8639701" y="1720711"/>
                <a:chExt cx="1182706" cy="407502"/>
              </a:xfrm>
              <a:solidFill>
                <a:schemeClr val="accent2"/>
              </a:solidFill>
            </p:grpSpPr>
            <p:sp>
              <p:nvSpPr>
                <p:cNvPr id="247" name="Freeform 89"/>
                <p:cNvSpPr>
                  <a:spLocks noEditPoints="1"/>
                </p:cNvSpPr>
                <p:nvPr/>
              </p:nvSpPr>
              <p:spPr bwMode="black">
                <a:xfrm>
                  <a:off x="9193656" y="1723527"/>
                  <a:ext cx="628751" cy="404686"/>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0072C4"/>
                </a:solidFill>
                <a:ln>
                  <a:noFill/>
                </a:ln>
              </p:spPr>
              <p:txBody>
                <a:bodyPr vert="horz" wrap="square" lIns="69937" tIns="34970" rIns="69937" bIns="34970" numCol="1" anchor="t" anchorCtr="0" compatLnSpc="1">
                  <a:prstTxWarp prst="textNoShape">
                    <a:avLst/>
                  </a:prstTxWarp>
                </a:bodyPr>
                <a:lstStyle/>
                <a:p>
                  <a:pPr defTabSz="932649">
                    <a:defRPr/>
                  </a:pPr>
                  <a:endParaRPr lang="en-US" sz="1300" kern="0" dirty="0">
                    <a:solidFill>
                      <a:srgbClr val="505050"/>
                    </a:solidFill>
                  </a:endParaRPr>
                </a:p>
              </p:txBody>
            </p:sp>
            <p:sp>
              <p:nvSpPr>
                <p:cNvPr id="248" name="Freeform 6"/>
                <p:cNvSpPr>
                  <a:spLocks noChangeAspect="1" noEditPoints="1"/>
                </p:cNvSpPr>
                <p:nvPr/>
              </p:nvSpPr>
              <p:spPr bwMode="auto">
                <a:xfrm>
                  <a:off x="8639701" y="1847184"/>
                  <a:ext cx="144542" cy="281029"/>
                </a:xfrm>
                <a:custGeom>
                  <a:avLst/>
                  <a:gdLst>
                    <a:gd name="T0" fmla="*/ 761 w 995"/>
                    <a:gd name="T1" fmla="*/ 1817 h 1934"/>
                    <a:gd name="T2" fmla="*/ 761 w 995"/>
                    <a:gd name="T3" fmla="*/ 1782 h 1934"/>
                    <a:gd name="T4" fmla="*/ 995 w 995"/>
                    <a:gd name="T5" fmla="*/ 179 h 1934"/>
                    <a:gd name="T6" fmla="*/ 694 w 995"/>
                    <a:gd name="T7" fmla="*/ 1934 h 1934"/>
                    <a:gd name="T8" fmla="*/ 0 w 995"/>
                    <a:gd name="T9" fmla="*/ 1750 h 1934"/>
                    <a:gd name="T10" fmla="*/ 305 w 995"/>
                    <a:gd name="T11" fmla="*/ 0 h 1934"/>
                    <a:gd name="T12" fmla="*/ 995 w 995"/>
                    <a:gd name="T13" fmla="*/ 179 h 1934"/>
                    <a:gd name="T14" fmla="*/ 262 w 995"/>
                    <a:gd name="T15" fmla="*/ 1800 h 1934"/>
                    <a:gd name="T16" fmla="*/ 240 w 995"/>
                    <a:gd name="T17" fmla="*/ 1782 h 1934"/>
                    <a:gd name="T18" fmla="*/ 210 w 995"/>
                    <a:gd name="T19" fmla="*/ 1801 h 1934"/>
                    <a:gd name="T20" fmla="*/ 210 w 995"/>
                    <a:gd name="T21" fmla="*/ 1807 h 1934"/>
                    <a:gd name="T22" fmla="*/ 241 w 995"/>
                    <a:gd name="T23" fmla="*/ 1826 h 1934"/>
                    <a:gd name="T24" fmla="*/ 262 w 995"/>
                    <a:gd name="T25" fmla="*/ 1808 h 1934"/>
                    <a:gd name="T26" fmla="*/ 489 w 995"/>
                    <a:gd name="T27" fmla="*/ 1835 h 1934"/>
                    <a:gd name="T28" fmla="*/ 463 w 995"/>
                    <a:gd name="T29" fmla="*/ 1803 h 1934"/>
                    <a:gd name="T30" fmla="*/ 454 w 995"/>
                    <a:gd name="T31" fmla="*/ 1831 h 1934"/>
                    <a:gd name="T32" fmla="*/ 455 w 995"/>
                    <a:gd name="T33" fmla="*/ 1832 h 1934"/>
                    <a:gd name="T34" fmla="*/ 499 w 995"/>
                    <a:gd name="T35" fmla="*/ 1800 h 1934"/>
                    <a:gd name="T36" fmla="*/ 473 w 995"/>
                    <a:gd name="T37" fmla="*/ 1768 h 1934"/>
                    <a:gd name="T38" fmla="*/ 499 w 995"/>
                    <a:gd name="T39" fmla="*/ 1800 h 1934"/>
                    <a:gd name="T40" fmla="*/ 503 w 995"/>
                    <a:gd name="T41" fmla="*/ 1808 h 1934"/>
                    <a:gd name="T42" fmla="*/ 529 w 995"/>
                    <a:gd name="T43" fmla="*/ 1840 h 1934"/>
                    <a:gd name="T44" fmla="*/ 549 w 995"/>
                    <a:gd name="T45" fmla="*/ 1776 h 1934"/>
                    <a:gd name="T46" fmla="*/ 504 w 995"/>
                    <a:gd name="T47" fmla="*/ 1803 h 1934"/>
                    <a:gd name="T48" fmla="*/ 549 w 995"/>
                    <a:gd name="T49" fmla="*/ 1776 h 1934"/>
                    <a:gd name="T50" fmla="*/ 761 w 995"/>
                    <a:gd name="T51" fmla="*/ 1772 h 1934"/>
                    <a:gd name="T52" fmla="*/ 739 w 995"/>
                    <a:gd name="T53" fmla="*/ 1815 h 1934"/>
                    <a:gd name="T54" fmla="*/ 731 w 995"/>
                    <a:gd name="T55" fmla="*/ 1837 h 1934"/>
                    <a:gd name="T56" fmla="*/ 761 w 995"/>
                    <a:gd name="T57" fmla="*/ 1826 h 1934"/>
                    <a:gd name="T58" fmla="*/ 942 w 995"/>
                    <a:gd name="T59" fmla="*/ 339 h 1934"/>
                    <a:gd name="T60" fmla="*/ 168 w 995"/>
                    <a:gd name="T61" fmla="*/ 224 h 1934"/>
                    <a:gd name="T62" fmla="*/ 53 w 995"/>
                    <a:gd name="T63" fmla="*/ 1615 h 1934"/>
                    <a:gd name="T64" fmla="*/ 827 w 995"/>
                    <a:gd name="T65" fmla="*/ 1730 h 1934"/>
                    <a:gd name="T66" fmla="*/ 942 w 995"/>
                    <a:gd name="T67" fmla="*/ 339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5" h="1934">
                      <a:moveTo>
                        <a:pt x="779" y="1799"/>
                      </a:moveTo>
                      <a:cubicBezTo>
                        <a:pt x="779" y="1809"/>
                        <a:pt x="771" y="1817"/>
                        <a:pt x="761" y="1817"/>
                      </a:cubicBezTo>
                      <a:cubicBezTo>
                        <a:pt x="751" y="1817"/>
                        <a:pt x="744" y="1809"/>
                        <a:pt x="744" y="1799"/>
                      </a:cubicBezTo>
                      <a:cubicBezTo>
                        <a:pt x="744" y="1790"/>
                        <a:pt x="751" y="1782"/>
                        <a:pt x="761" y="1782"/>
                      </a:cubicBezTo>
                      <a:cubicBezTo>
                        <a:pt x="771" y="1782"/>
                        <a:pt x="779" y="1790"/>
                        <a:pt x="779" y="1799"/>
                      </a:cubicBezTo>
                      <a:close/>
                      <a:moveTo>
                        <a:pt x="995" y="179"/>
                      </a:moveTo>
                      <a:cubicBezTo>
                        <a:pt x="995" y="1751"/>
                        <a:pt x="995" y="1751"/>
                        <a:pt x="995" y="1751"/>
                      </a:cubicBezTo>
                      <a:cubicBezTo>
                        <a:pt x="995" y="1887"/>
                        <a:pt x="934" y="1923"/>
                        <a:pt x="694" y="1934"/>
                      </a:cubicBezTo>
                      <a:cubicBezTo>
                        <a:pt x="302" y="1934"/>
                        <a:pt x="302" y="1934"/>
                        <a:pt x="302" y="1934"/>
                      </a:cubicBezTo>
                      <a:cubicBezTo>
                        <a:pt x="62" y="1934"/>
                        <a:pt x="0" y="1883"/>
                        <a:pt x="0" y="1750"/>
                      </a:cubicBezTo>
                      <a:cubicBezTo>
                        <a:pt x="0" y="1632"/>
                        <a:pt x="0" y="1696"/>
                        <a:pt x="0" y="179"/>
                      </a:cubicBezTo>
                      <a:cubicBezTo>
                        <a:pt x="0" y="94"/>
                        <a:pt x="9" y="0"/>
                        <a:pt x="305" y="0"/>
                      </a:cubicBezTo>
                      <a:cubicBezTo>
                        <a:pt x="694" y="0"/>
                        <a:pt x="694" y="0"/>
                        <a:pt x="694" y="0"/>
                      </a:cubicBezTo>
                      <a:cubicBezTo>
                        <a:pt x="929" y="0"/>
                        <a:pt x="995" y="56"/>
                        <a:pt x="995" y="179"/>
                      </a:cubicBezTo>
                      <a:close/>
                      <a:moveTo>
                        <a:pt x="266" y="1804"/>
                      </a:moveTo>
                      <a:cubicBezTo>
                        <a:pt x="266" y="1802"/>
                        <a:pt x="265" y="1800"/>
                        <a:pt x="262" y="1800"/>
                      </a:cubicBezTo>
                      <a:cubicBezTo>
                        <a:pt x="223" y="1800"/>
                        <a:pt x="223" y="1800"/>
                        <a:pt x="223" y="1800"/>
                      </a:cubicBezTo>
                      <a:cubicBezTo>
                        <a:pt x="240" y="1782"/>
                        <a:pt x="240" y="1782"/>
                        <a:pt x="240" y="1782"/>
                      </a:cubicBezTo>
                      <a:cubicBezTo>
                        <a:pt x="234" y="1776"/>
                        <a:pt x="234" y="1776"/>
                        <a:pt x="234" y="1776"/>
                      </a:cubicBezTo>
                      <a:cubicBezTo>
                        <a:pt x="210" y="1801"/>
                        <a:pt x="210" y="1801"/>
                        <a:pt x="210" y="1801"/>
                      </a:cubicBezTo>
                      <a:cubicBezTo>
                        <a:pt x="209" y="1802"/>
                        <a:pt x="208" y="1803"/>
                        <a:pt x="208" y="1804"/>
                      </a:cubicBezTo>
                      <a:cubicBezTo>
                        <a:pt x="208" y="1805"/>
                        <a:pt x="209" y="1806"/>
                        <a:pt x="210" y="1807"/>
                      </a:cubicBezTo>
                      <a:cubicBezTo>
                        <a:pt x="235" y="1832"/>
                        <a:pt x="235" y="1832"/>
                        <a:pt x="235" y="1832"/>
                      </a:cubicBezTo>
                      <a:cubicBezTo>
                        <a:pt x="241" y="1826"/>
                        <a:pt x="241" y="1826"/>
                        <a:pt x="241" y="1826"/>
                      </a:cubicBezTo>
                      <a:cubicBezTo>
                        <a:pt x="223" y="1808"/>
                        <a:pt x="223" y="1808"/>
                        <a:pt x="223" y="1808"/>
                      </a:cubicBezTo>
                      <a:cubicBezTo>
                        <a:pt x="262" y="1808"/>
                        <a:pt x="262" y="1808"/>
                        <a:pt x="262" y="1808"/>
                      </a:cubicBezTo>
                      <a:cubicBezTo>
                        <a:pt x="265" y="1808"/>
                        <a:pt x="266" y="1806"/>
                        <a:pt x="266" y="1804"/>
                      </a:cubicBezTo>
                      <a:close/>
                      <a:moveTo>
                        <a:pt x="489" y="1835"/>
                      </a:moveTo>
                      <a:cubicBezTo>
                        <a:pt x="498" y="1805"/>
                        <a:pt x="498" y="1805"/>
                        <a:pt x="498" y="1805"/>
                      </a:cubicBezTo>
                      <a:cubicBezTo>
                        <a:pt x="490" y="1800"/>
                        <a:pt x="481" y="1796"/>
                        <a:pt x="463" y="1803"/>
                      </a:cubicBezTo>
                      <a:cubicBezTo>
                        <a:pt x="454" y="1831"/>
                        <a:pt x="454" y="1831"/>
                        <a:pt x="454" y="1831"/>
                      </a:cubicBezTo>
                      <a:cubicBezTo>
                        <a:pt x="454" y="1831"/>
                        <a:pt x="454" y="1831"/>
                        <a:pt x="454" y="1831"/>
                      </a:cubicBezTo>
                      <a:cubicBezTo>
                        <a:pt x="454" y="1832"/>
                        <a:pt x="454" y="1832"/>
                        <a:pt x="455" y="1832"/>
                      </a:cubicBezTo>
                      <a:cubicBezTo>
                        <a:pt x="455" y="1832"/>
                        <a:pt x="455" y="1832"/>
                        <a:pt x="455" y="1832"/>
                      </a:cubicBezTo>
                      <a:cubicBezTo>
                        <a:pt x="472" y="1826"/>
                        <a:pt x="481" y="1830"/>
                        <a:pt x="489" y="1835"/>
                      </a:cubicBezTo>
                      <a:close/>
                      <a:moveTo>
                        <a:pt x="499" y="1800"/>
                      </a:moveTo>
                      <a:cubicBezTo>
                        <a:pt x="509" y="1770"/>
                        <a:pt x="509" y="1770"/>
                        <a:pt x="509" y="1770"/>
                      </a:cubicBezTo>
                      <a:cubicBezTo>
                        <a:pt x="501" y="1765"/>
                        <a:pt x="492" y="1761"/>
                        <a:pt x="473" y="1768"/>
                      </a:cubicBezTo>
                      <a:cubicBezTo>
                        <a:pt x="464" y="1798"/>
                        <a:pt x="464" y="1798"/>
                        <a:pt x="464" y="1798"/>
                      </a:cubicBezTo>
                      <a:cubicBezTo>
                        <a:pt x="483" y="1791"/>
                        <a:pt x="491" y="1795"/>
                        <a:pt x="499" y="1800"/>
                      </a:cubicBezTo>
                      <a:close/>
                      <a:moveTo>
                        <a:pt x="538" y="1810"/>
                      </a:moveTo>
                      <a:cubicBezTo>
                        <a:pt x="519" y="1817"/>
                        <a:pt x="511" y="1813"/>
                        <a:pt x="503" y="1808"/>
                      </a:cubicBezTo>
                      <a:cubicBezTo>
                        <a:pt x="494" y="1838"/>
                        <a:pt x="494" y="1838"/>
                        <a:pt x="494" y="1838"/>
                      </a:cubicBezTo>
                      <a:cubicBezTo>
                        <a:pt x="502" y="1843"/>
                        <a:pt x="510" y="1847"/>
                        <a:pt x="529" y="1840"/>
                      </a:cubicBezTo>
                      <a:lnTo>
                        <a:pt x="538" y="1810"/>
                      </a:lnTo>
                      <a:close/>
                      <a:moveTo>
                        <a:pt x="549" y="1776"/>
                      </a:moveTo>
                      <a:cubicBezTo>
                        <a:pt x="530" y="1783"/>
                        <a:pt x="521" y="1779"/>
                        <a:pt x="513" y="1774"/>
                      </a:cubicBezTo>
                      <a:cubicBezTo>
                        <a:pt x="504" y="1803"/>
                        <a:pt x="504" y="1803"/>
                        <a:pt x="504" y="1803"/>
                      </a:cubicBezTo>
                      <a:cubicBezTo>
                        <a:pt x="512" y="1808"/>
                        <a:pt x="521" y="1812"/>
                        <a:pt x="540" y="1805"/>
                      </a:cubicBezTo>
                      <a:lnTo>
                        <a:pt x="549" y="1776"/>
                      </a:lnTo>
                      <a:close/>
                      <a:moveTo>
                        <a:pt x="788" y="1799"/>
                      </a:moveTo>
                      <a:cubicBezTo>
                        <a:pt x="788" y="1784"/>
                        <a:pt x="776" y="1772"/>
                        <a:pt x="761" y="1772"/>
                      </a:cubicBezTo>
                      <a:cubicBezTo>
                        <a:pt x="746" y="1772"/>
                        <a:pt x="734" y="1784"/>
                        <a:pt x="734" y="1799"/>
                      </a:cubicBezTo>
                      <a:cubicBezTo>
                        <a:pt x="734" y="1805"/>
                        <a:pt x="736" y="1810"/>
                        <a:pt x="739" y="1815"/>
                      </a:cubicBezTo>
                      <a:cubicBezTo>
                        <a:pt x="724" y="1830"/>
                        <a:pt x="724" y="1830"/>
                        <a:pt x="724" y="1830"/>
                      </a:cubicBezTo>
                      <a:cubicBezTo>
                        <a:pt x="731" y="1837"/>
                        <a:pt x="731" y="1837"/>
                        <a:pt x="731" y="1837"/>
                      </a:cubicBezTo>
                      <a:cubicBezTo>
                        <a:pt x="746" y="1821"/>
                        <a:pt x="746" y="1821"/>
                        <a:pt x="746" y="1821"/>
                      </a:cubicBezTo>
                      <a:cubicBezTo>
                        <a:pt x="750" y="1824"/>
                        <a:pt x="755" y="1826"/>
                        <a:pt x="761" y="1826"/>
                      </a:cubicBezTo>
                      <a:cubicBezTo>
                        <a:pt x="776" y="1826"/>
                        <a:pt x="788" y="1814"/>
                        <a:pt x="788" y="1799"/>
                      </a:cubicBezTo>
                      <a:close/>
                      <a:moveTo>
                        <a:pt x="942" y="339"/>
                      </a:moveTo>
                      <a:cubicBezTo>
                        <a:pt x="942" y="275"/>
                        <a:pt x="890" y="224"/>
                        <a:pt x="827" y="224"/>
                      </a:cubicBezTo>
                      <a:cubicBezTo>
                        <a:pt x="168" y="224"/>
                        <a:pt x="168" y="224"/>
                        <a:pt x="168" y="224"/>
                      </a:cubicBezTo>
                      <a:cubicBezTo>
                        <a:pt x="105" y="224"/>
                        <a:pt x="53" y="275"/>
                        <a:pt x="53" y="339"/>
                      </a:cubicBezTo>
                      <a:cubicBezTo>
                        <a:pt x="53" y="1615"/>
                        <a:pt x="53" y="1615"/>
                        <a:pt x="53" y="1615"/>
                      </a:cubicBezTo>
                      <a:cubicBezTo>
                        <a:pt x="53" y="1679"/>
                        <a:pt x="105" y="1730"/>
                        <a:pt x="168" y="1730"/>
                      </a:cubicBezTo>
                      <a:cubicBezTo>
                        <a:pt x="827" y="1730"/>
                        <a:pt x="827" y="1730"/>
                        <a:pt x="827" y="1730"/>
                      </a:cubicBezTo>
                      <a:cubicBezTo>
                        <a:pt x="890" y="1730"/>
                        <a:pt x="942" y="1679"/>
                        <a:pt x="942" y="1615"/>
                      </a:cubicBezTo>
                      <a:lnTo>
                        <a:pt x="942" y="339"/>
                      </a:lnTo>
                      <a:close/>
                    </a:path>
                  </a:pathLst>
                </a:custGeom>
                <a:solidFill>
                  <a:srgbClr val="0072C4"/>
                </a:solidFill>
                <a:ln w="10795" cap="flat" cmpd="sng" algn="ctr">
                  <a:noFill/>
                  <a:prstDash val="solid"/>
                  <a:headEnd type="none" w="med" len="med"/>
                  <a:tailEnd type="none" w="med" len="med"/>
                </a:ln>
                <a:effectLst/>
                <a:extLst/>
              </p:spPr>
              <p:txBody>
                <a:bodyPr vert="horz" wrap="square" lIns="0" tIns="45712" rIns="91424" bIns="45712" numCol="1" rtlCol="0" anchor="ctr" anchorCtr="0" compatLnSpc="1">
                  <a:prstTxWarp prst="textNoShape">
                    <a:avLst/>
                  </a:prstTxWarp>
                </a:bodyPr>
                <a:lstStyle/>
                <a:p>
                  <a:pPr algn="ctr" defTabSz="740666">
                    <a:defRPr/>
                  </a:pPr>
                  <a:endParaRPr lang="en-US" sz="1400" kern="0" spc="-122">
                    <a:gradFill>
                      <a:gsLst>
                        <a:gs pos="0">
                          <a:srgbClr val="FFFFFF"/>
                        </a:gs>
                        <a:gs pos="100000">
                          <a:srgbClr val="FFFFFF"/>
                        </a:gs>
                      </a:gsLst>
                      <a:lin ang="5400000" scaled="0"/>
                    </a:gradFill>
                    <a:latin typeface="Segoe Light" pitchFamily="34" charset="0"/>
                  </a:endParaRPr>
                </a:p>
              </p:txBody>
            </p:sp>
            <p:sp>
              <p:nvSpPr>
                <p:cNvPr id="249" name="Freeform 107"/>
                <p:cNvSpPr>
                  <a:spLocks noEditPoints="1"/>
                </p:cNvSpPr>
                <p:nvPr/>
              </p:nvSpPr>
              <p:spPr bwMode="auto">
                <a:xfrm rot="5400000">
                  <a:off x="8800438" y="1786300"/>
                  <a:ext cx="407501" cy="276324"/>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rgbClr val="0072C4"/>
                </a:solidFill>
                <a:ln>
                  <a:noFill/>
                </a:ln>
                <a:extLst/>
              </p:spPr>
              <p:txBody>
                <a:bodyPr vert="horz" wrap="square" lIns="120268" tIns="60133" rIns="120268" bIns="60133" numCol="1" anchor="t" anchorCtr="0" compatLnSpc="1">
                  <a:prstTxWarp prst="textNoShape">
                    <a:avLst/>
                  </a:prstTxWarp>
                </a:bodyPr>
                <a:lstStyle/>
                <a:p>
                  <a:pPr defTabSz="932649">
                    <a:defRPr/>
                  </a:pPr>
                  <a:endParaRPr lang="en-US" kern="0" dirty="0">
                    <a:solidFill>
                      <a:srgbClr val="505050"/>
                    </a:solidFill>
                  </a:endParaRPr>
                </a:p>
              </p:txBody>
            </p:sp>
          </p:grpSp>
        </p:grpSp>
      </p:grpSp>
      <p:sp>
        <p:nvSpPr>
          <p:cNvPr id="174" name="TextBox 173"/>
          <p:cNvSpPr txBox="1"/>
          <p:nvPr/>
        </p:nvSpPr>
        <p:spPr>
          <a:xfrm>
            <a:off x="6777492" y="3576011"/>
            <a:ext cx="1597153" cy="627864"/>
          </a:xfrm>
          <a:prstGeom prst="rect">
            <a:avLst/>
          </a:prstGeom>
          <a:noFill/>
        </p:spPr>
        <p:txBody>
          <a:bodyPr wrap="square" lIns="182880" tIns="146304" rIns="182880" bIns="146304" rtlCol="0">
            <a:spAutoFit/>
          </a:bodyPr>
          <a:lstStyle>
            <a:defPPr>
              <a:defRPr lang="en-US"/>
            </a:defPPr>
            <a:lvl1pPr algn="ctr" defTabSz="914099" fontAlgn="base">
              <a:lnSpc>
                <a:spcPct val="90000"/>
              </a:lnSpc>
              <a:spcBef>
                <a:spcPct val="0"/>
              </a:spcBef>
              <a:spcAft>
                <a:spcPct val="0"/>
              </a:spcAft>
              <a:defRPr sz="1400" b="1">
                <a:gradFill>
                  <a:gsLst>
                    <a:gs pos="66372">
                      <a:schemeClr val="tx1"/>
                    </a:gs>
                    <a:gs pos="45000">
                      <a:schemeClr val="tx1"/>
                    </a:gs>
                  </a:gsLst>
                  <a:lin ang="5400000" scaled="0"/>
                </a:gradFill>
              </a:defRPr>
            </a:lvl1pPr>
          </a:lstStyle>
          <a:p>
            <a:r>
              <a:rPr lang="en-US" sz="1200" dirty="0">
                <a:gradFill>
                  <a:gsLst>
                    <a:gs pos="66372">
                      <a:srgbClr val="505050"/>
                    </a:gs>
                    <a:gs pos="45000">
                      <a:srgbClr val="505050"/>
                    </a:gs>
                  </a:gsLst>
                  <a:lin ang="5400000" scaled="0"/>
                </a:gradFill>
              </a:rPr>
              <a:t>Site-to-site connectivity </a:t>
            </a:r>
          </a:p>
        </p:txBody>
      </p:sp>
      <p:sp>
        <p:nvSpPr>
          <p:cNvPr id="2" name="Freeform 1"/>
          <p:cNvSpPr/>
          <p:nvPr/>
        </p:nvSpPr>
        <p:spPr bwMode="auto">
          <a:xfrm>
            <a:off x="6674426" y="2660668"/>
            <a:ext cx="1790700" cy="985838"/>
          </a:xfrm>
          <a:custGeom>
            <a:avLst/>
            <a:gdLst>
              <a:gd name="connsiteX0" fmla="*/ 0 w 1790700"/>
              <a:gd name="connsiteY0" fmla="*/ 0 h 985838"/>
              <a:gd name="connsiteX1" fmla="*/ 0 w 1790700"/>
              <a:gd name="connsiteY1" fmla="*/ 219075 h 985838"/>
              <a:gd name="connsiteX2" fmla="*/ 0 w 1790700"/>
              <a:gd name="connsiteY2" fmla="*/ 985838 h 985838"/>
              <a:gd name="connsiteX3" fmla="*/ 1790700 w 1790700"/>
              <a:gd name="connsiteY3" fmla="*/ 985838 h 985838"/>
            </a:gdLst>
            <a:ahLst/>
            <a:cxnLst>
              <a:cxn ang="0">
                <a:pos x="connsiteX0" y="connsiteY0"/>
              </a:cxn>
              <a:cxn ang="0">
                <a:pos x="connsiteX1" y="connsiteY1"/>
              </a:cxn>
              <a:cxn ang="0">
                <a:pos x="connsiteX2" y="connsiteY2"/>
              </a:cxn>
              <a:cxn ang="0">
                <a:pos x="connsiteX3" y="connsiteY3"/>
              </a:cxn>
            </a:cxnLst>
            <a:rect l="l" t="t" r="r" b="b"/>
            <a:pathLst>
              <a:path w="1790700" h="985838">
                <a:moveTo>
                  <a:pt x="0" y="0"/>
                </a:moveTo>
                <a:lnTo>
                  <a:pt x="0" y="219075"/>
                </a:lnTo>
                <a:lnTo>
                  <a:pt x="0" y="985838"/>
                </a:lnTo>
                <a:lnTo>
                  <a:pt x="1790700" y="985838"/>
                </a:lnTo>
              </a:path>
            </a:pathLst>
          </a:custGeom>
          <a:noFill/>
          <a:ln w="38100">
            <a:solidFill>
              <a:schemeClr val="bg2"/>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64" name="Group 263"/>
          <p:cNvGrpSpPr/>
          <p:nvPr/>
        </p:nvGrpSpPr>
        <p:grpSpPr>
          <a:xfrm>
            <a:off x="6367478" y="2759357"/>
            <a:ext cx="602978" cy="602978"/>
            <a:chOff x="10024180" y="2937116"/>
            <a:chExt cx="814432" cy="814432"/>
          </a:xfrm>
        </p:grpSpPr>
        <p:sp>
          <p:nvSpPr>
            <p:cNvPr id="265" name="Oval 264"/>
            <p:cNvSpPr/>
            <p:nvPr/>
          </p:nvSpPr>
          <p:spPr bwMode="auto">
            <a:xfrm>
              <a:off x="10024180" y="2937116"/>
              <a:ext cx="814432" cy="814432"/>
            </a:xfrm>
            <a:prstGeom prst="ellipse">
              <a:avLst/>
            </a:prstGeom>
            <a:solidFill>
              <a:schemeClr val="bg1">
                <a:lumMod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a:gradFill>
                  <a:gsLst>
                    <a:gs pos="1250">
                      <a:srgbClr val="FFFFFF"/>
                    </a:gs>
                    <a:gs pos="10417">
                      <a:srgbClr val="FFFFFF"/>
                    </a:gs>
                  </a:gsLst>
                  <a:lin ang="5400000" scaled="0"/>
                </a:gradFill>
              </a:endParaRPr>
            </a:p>
          </p:txBody>
        </p:sp>
        <p:sp>
          <p:nvSpPr>
            <p:cNvPr id="266" name="Freeform 32"/>
            <p:cNvSpPr>
              <a:spLocks noChangeAspect="1" noEditPoints="1"/>
            </p:cNvSpPr>
            <p:nvPr/>
          </p:nvSpPr>
          <p:spPr bwMode="auto">
            <a:xfrm>
              <a:off x="10183719" y="3094884"/>
              <a:ext cx="483000" cy="517947"/>
            </a:xfrm>
            <a:custGeom>
              <a:avLst/>
              <a:gdLst>
                <a:gd name="T0" fmla="*/ 88 w 228"/>
                <a:gd name="T1" fmla="*/ 150 h 245"/>
                <a:gd name="T2" fmla="*/ 24 w 228"/>
                <a:gd name="T3" fmla="*/ 150 h 245"/>
                <a:gd name="T4" fmla="*/ 66 w 228"/>
                <a:gd name="T5" fmla="*/ 69 h 245"/>
                <a:gd name="T6" fmla="*/ 80 w 228"/>
                <a:gd name="T7" fmla="*/ 109 h 245"/>
                <a:gd name="T8" fmla="*/ 88 w 228"/>
                <a:gd name="T9" fmla="*/ 115 h 245"/>
                <a:gd name="T10" fmla="*/ 151 w 228"/>
                <a:gd name="T11" fmla="*/ 115 h 245"/>
                <a:gd name="T12" fmla="*/ 160 w 228"/>
                <a:gd name="T13" fmla="*/ 106 h 245"/>
                <a:gd name="T14" fmla="*/ 151 w 228"/>
                <a:gd name="T15" fmla="*/ 98 h 245"/>
                <a:gd name="T16" fmla="*/ 94 w 228"/>
                <a:gd name="T17" fmla="*/ 98 h 245"/>
                <a:gd name="T18" fmla="*/ 77 w 228"/>
                <a:gd name="T19" fmla="*/ 50 h 245"/>
                <a:gd name="T20" fmla="*/ 76 w 228"/>
                <a:gd name="T21" fmla="*/ 49 h 245"/>
                <a:gd name="T22" fmla="*/ 75 w 228"/>
                <a:gd name="T23" fmla="*/ 47 h 245"/>
                <a:gd name="T24" fmla="*/ 59 w 228"/>
                <a:gd name="T25" fmla="*/ 45 h 245"/>
                <a:gd name="T26" fmla="*/ 0 w 228"/>
                <a:gd name="T27" fmla="*/ 161 h 245"/>
                <a:gd name="T28" fmla="*/ 4 w 228"/>
                <a:gd name="T29" fmla="*/ 169 h 245"/>
                <a:gd name="T30" fmla="*/ 12 w 228"/>
                <a:gd name="T31" fmla="*/ 173 h 245"/>
                <a:gd name="T32" fmla="*/ 77 w 228"/>
                <a:gd name="T33" fmla="*/ 173 h 245"/>
                <a:gd name="T34" fmla="*/ 77 w 228"/>
                <a:gd name="T35" fmla="*/ 234 h 245"/>
                <a:gd name="T36" fmla="*/ 88 w 228"/>
                <a:gd name="T37" fmla="*/ 245 h 245"/>
                <a:gd name="T38" fmla="*/ 99 w 228"/>
                <a:gd name="T39" fmla="*/ 234 h 245"/>
                <a:gd name="T40" fmla="*/ 99 w 228"/>
                <a:gd name="T41" fmla="*/ 161 h 245"/>
                <a:gd name="T42" fmla="*/ 88 w 228"/>
                <a:gd name="T43" fmla="*/ 150 h 245"/>
                <a:gd name="T44" fmla="*/ 99 w 228"/>
                <a:gd name="T45" fmla="*/ 0 h 245"/>
                <a:gd name="T46" fmla="*/ 124 w 228"/>
                <a:gd name="T47" fmla="*/ 25 h 245"/>
                <a:gd name="T48" fmla="*/ 99 w 228"/>
                <a:gd name="T49" fmla="*/ 50 h 245"/>
                <a:gd name="T50" fmla="*/ 75 w 228"/>
                <a:gd name="T51" fmla="*/ 25 h 245"/>
                <a:gd name="T52" fmla="*/ 99 w 228"/>
                <a:gd name="T53" fmla="*/ 0 h 245"/>
                <a:gd name="T54" fmla="*/ 169 w 228"/>
                <a:gd name="T55" fmla="*/ 126 h 245"/>
                <a:gd name="T56" fmla="*/ 137 w 228"/>
                <a:gd name="T57" fmla="*/ 126 h 245"/>
                <a:gd name="T58" fmla="*/ 131 w 228"/>
                <a:gd name="T59" fmla="*/ 131 h 245"/>
                <a:gd name="T60" fmla="*/ 137 w 228"/>
                <a:gd name="T61" fmla="*/ 137 h 245"/>
                <a:gd name="T62" fmla="*/ 169 w 228"/>
                <a:gd name="T63" fmla="*/ 137 h 245"/>
                <a:gd name="T64" fmla="*/ 175 w 228"/>
                <a:gd name="T65" fmla="*/ 131 h 245"/>
                <a:gd name="T66" fmla="*/ 169 w 228"/>
                <a:gd name="T67" fmla="*/ 126 h 245"/>
                <a:gd name="T68" fmla="*/ 205 w 228"/>
                <a:gd name="T69" fmla="*/ 91 h 245"/>
                <a:gd name="T70" fmla="*/ 203 w 228"/>
                <a:gd name="T71" fmla="*/ 88 h 245"/>
                <a:gd name="T72" fmla="*/ 228 w 228"/>
                <a:gd name="T73" fmla="*/ 29 h 245"/>
                <a:gd name="T74" fmla="*/ 213 w 228"/>
                <a:gd name="T75" fmla="*/ 22 h 245"/>
                <a:gd name="T76" fmla="*/ 175 w 228"/>
                <a:gd name="T77" fmla="*/ 109 h 245"/>
                <a:gd name="T78" fmla="*/ 191 w 228"/>
                <a:gd name="T79" fmla="*/ 115 h 245"/>
                <a:gd name="T80" fmla="*/ 197 w 228"/>
                <a:gd name="T81" fmla="*/ 101 h 245"/>
                <a:gd name="T82" fmla="*/ 209 w 228"/>
                <a:gd name="T83" fmla="*/ 126 h 245"/>
                <a:gd name="T84" fmla="*/ 192 w 228"/>
                <a:gd name="T85" fmla="*/ 126 h 245"/>
                <a:gd name="T86" fmla="*/ 186 w 228"/>
                <a:gd name="T87" fmla="*/ 131 h 245"/>
                <a:gd name="T88" fmla="*/ 192 w 228"/>
                <a:gd name="T89" fmla="*/ 137 h 245"/>
                <a:gd name="T90" fmla="*/ 218 w 228"/>
                <a:gd name="T91" fmla="*/ 137 h 245"/>
                <a:gd name="T92" fmla="*/ 223 w 228"/>
                <a:gd name="T93" fmla="*/ 135 h 245"/>
                <a:gd name="T94" fmla="*/ 223 w 228"/>
                <a:gd name="T95" fmla="*/ 129 h 245"/>
                <a:gd name="T96" fmla="*/ 205 w 228"/>
                <a:gd name="T97" fmla="*/ 9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8" h="245">
                  <a:moveTo>
                    <a:pt x="88" y="150"/>
                  </a:moveTo>
                  <a:cubicBezTo>
                    <a:pt x="24" y="150"/>
                    <a:pt x="24" y="150"/>
                    <a:pt x="24" y="150"/>
                  </a:cubicBezTo>
                  <a:cubicBezTo>
                    <a:pt x="27" y="133"/>
                    <a:pt x="36" y="98"/>
                    <a:pt x="66" y="69"/>
                  </a:cubicBezTo>
                  <a:cubicBezTo>
                    <a:pt x="80" y="109"/>
                    <a:pt x="80" y="109"/>
                    <a:pt x="80" y="109"/>
                  </a:cubicBezTo>
                  <a:cubicBezTo>
                    <a:pt x="81" y="112"/>
                    <a:pt x="84" y="115"/>
                    <a:pt x="88" y="115"/>
                  </a:cubicBezTo>
                  <a:cubicBezTo>
                    <a:pt x="151" y="115"/>
                    <a:pt x="151" y="115"/>
                    <a:pt x="151" y="115"/>
                  </a:cubicBezTo>
                  <a:cubicBezTo>
                    <a:pt x="156" y="115"/>
                    <a:pt x="160" y="111"/>
                    <a:pt x="160" y="106"/>
                  </a:cubicBezTo>
                  <a:cubicBezTo>
                    <a:pt x="160" y="101"/>
                    <a:pt x="156" y="98"/>
                    <a:pt x="151" y="98"/>
                  </a:cubicBezTo>
                  <a:cubicBezTo>
                    <a:pt x="94" y="98"/>
                    <a:pt x="94" y="98"/>
                    <a:pt x="94" y="98"/>
                  </a:cubicBezTo>
                  <a:cubicBezTo>
                    <a:pt x="77" y="50"/>
                    <a:pt x="77" y="50"/>
                    <a:pt x="77" y="50"/>
                  </a:cubicBezTo>
                  <a:cubicBezTo>
                    <a:pt x="77" y="50"/>
                    <a:pt x="77" y="49"/>
                    <a:pt x="76" y="49"/>
                  </a:cubicBezTo>
                  <a:cubicBezTo>
                    <a:pt x="76" y="48"/>
                    <a:pt x="76" y="47"/>
                    <a:pt x="75" y="47"/>
                  </a:cubicBezTo>
                  <a:cubicBezTo>
                    <a:pt x="71" y="42"/>
                    <a:pt x="64" y="41"/>
                    <a:pt x="59" y="45"/>
                  </a:cubicBezTo>
                  <a:cubicBezTo>
                    <a:pt x="2" y="93"/>
                    <a:pt x="0" y="159"/>
                    <a:pt x="0" y="161"/>
                  </a:cubicBezTo>
                  <a:cubicBezTo>
                    <a:pt x="0" y="164"/>
                    <a:pt x="1" y="167"/>
                    <a:pt x="4" y="169"/>
                  </a:cubicBezTo>
                  <a:cubicBezTo>
                    <a:pt x="6" y="172"/>
                    <a:pt x="9" y="173"/>
                    <a:pt x="12" y="173"/>
                  </a:cubicBezTo>
                  <a:cubicBezTo>
                    <a:pt x="77" y="173"/>
                    <a:pt x="77" y="173"/>
                    <a:pt x="77" y="173"/>
                  </a:cubicBezTo>
                  <a:cubicBezTo>
                    <a:pt x="77" y="234"/>
                    <a:pt x="77" y="234"/>
                    <a:pt x="77" y="234"/>
                  </a:cubicBezTo>
                  <a:cubicBezTo>
                    <a:pt x="77" y="240"/>
                    <a:pt x="82" y="245"/>
                    <a:pt x="88" y="245"/>
                  </a:cubicBezTo>
                  <a:cubicBezTo>
                    <a:pt x="94" y="245"/>
                    <a:pt x="99" y="240"/>
                    <a:pt x="99" y="234"/>
                  </a:cubicBezTo>
                  <a:cubicBezTo>
                    <a:pt x="99" y="161"/>
                    <a:pt x="99" y="161"/>
                    <a:pt x="99" y="161"/>
                  </a:cubicBezTo>
                  <a:cubicBezTo>
                    <a:pt x="99" y="155"/>
                    <a:pt x="94" y="150"/>
                    <a:pt x="88" y="150"/>
                  </a:cubicBezTo>
                  <a:close/>
                  <a:moveTo>
                    <a:pt x="99" y="0"/>
                  </a:moveTo>
                  <a:cubicBezTo>
                    <a:pt x="113" y="0"/>
                    <a:pt x="124" y="12"/>
                    <a:pt x="124" y="25"/>
                  </a:cubicBezTo>
                  <a:cubicBezTo>
                    <a:pt x="124" y="39"/>
                    <a:pt x="113" y="50"/>
                    <a:pt x="99" y="50"/>
                  </a:cubicBezTo>
                  <a:cubicBezTo>
                    <a:pt x="86" y="50"/>
                    <a:pt x="75" y="39"/>
                    <a:pt x="75" y="25"/>
                  </a:cubicBezTo>
                  <a:cubicBezTo>
                    <a:pt x="75" y="12"/>
                    <a:pt x="86" y="0"/>
                    <a:pt x="99" y="0"/>
                  </a:cubicBezTo>
                  <a:close/>
                  <a:moveTo>
                    <a:pt x="169" y="126"/>
                  </a:moveTo>
                  <a:cubicBezTo>
                    <a:pt x="137" y="126"/>
                    <a:pt x="137" y="126"/>
                    <a:pt x="137" y="126"/>
                  </a:cubicBezTo>
                  <a:cubicBezTo>
                    <a:pt x="134" y="126"/>
                    <a:pt x="131" y="128"/>
                    <a:pt x="131" y="131"/>
                  </a:cubicBezTo>
                  <a:cubicBezTo>
                    <a:pt x="131" y="135"/>
                    <a:pt x="134" y="137"/>
                    <a:pt x="137" y="137"/>
                  </a:cubicBezTo>
                  <a:cubicBezTo>
                    <a:pt x="169" y="137"/>
                    <a:pt x="169" y="137"/>
                    <a:pt x="169" y="137"/>
                  </a:cubicBezTo>
                  <a:cubicBezTo>
                    <a:pt x="172" y="137"/>
                    <a:pt x="175" y="135"/>
                    <a:pt x="175" y="131"/>
                  </a:cubicBezTo>
                  <a:cubicBezTo>
                    <a:pt x="175" y="128"/>
                    <a:pt x="172" y="126"/>
                    <a:pt x="169" y="126"/>
                  </a:cubicBezTo>
                  <a:close/>
                  <a:moveTo>
                    <a:pt x="205" y="91"/>
                  </a:moveTo>
                  <a:cubicBezTo>
                    <a:pt x="204" y="90"/>
                    <a:pt x="204" y="89"/>
                    <a:pt x="203" y="88"/>
                  </a:cubicBezTo>
                  <a:cubicBezTo>
                    <a:pt x="228" y="29"/>
                    <a:pt x="228" y="29"/>
                    <a:pt x="228" y="29"/>
                  </a:cubicBezTo>
                  <a:cubicBezTo>
                    <a:pt x="213" y="22"/>
                    <a:pt x="213" y="22"/>
                    <a:pt x="213" y="22"/>
                  </a:cubicBezTo>
                  <a:cubicBezTo>
                    <a:pt x="175" y="109"/>
                    <a:pt x="175" y="109"/>
                    <a:pt x="175" y="109"/>
                  </a:cubicBezTo>
                  <a:cubicBezTo>
                    <a:pt x="191" y="115"/>
                    <a:pt x="191" y="115"/>
                    <a:pt x="191" y="115"/>
                  </a:cubicBezTo>
                  <a:cubicBezTo>
                    <a:pt x="197" y="101"/>
                    <a:pt x="197" y="101"/>
                    <a:pt x="197" y="101"/>
                  </a:cubicBezTo>
                  <a:cubicBezTo>
                    <a:pt x="209" y="126"/>
                    <a:pt x="209" y="126"/>
                    <a:pt x="209" y="126"/>
                  </a:cubicBezTo>
                  <a:cubicBezTo>
                    <a:pt x="192" y="126"/>
                    <a:pt x="192" y="126"/>
                    <a:pt x="192" y="126"/>
                  </a:cubicBezTo>
                  <a:cubicBezTo>
                    <a:pt x="189" y="126"/>
                    <a:pt x="186" y="128"/>
                    <a:pt x="186" y="131"/>
                  </a:cubicBezTo>
                  <a:cubicBezTo>
                    <a:pt x="186" y="135"/>
                    <a:pt x="189" y="137"/>
                    <a:pt x="192" y="137"/>
                  </a:cubicBezTo>
                  <a:cubicBezTo>
                    <a:pt x="218" y="137"/>
                    <a:pt x="218" y="137"/>
                    <a:pt x="218" y="137"/>
                  </a:cubicBezTo>
                  <a:cubicBezTo>
                    <a:pt x="220" y="137"/>
                    <a:pt x="222" y="136"/>
                    <a:pt x="223" y="135"/>
                  </a:cubicBezTo>
                  <a:cubicBezTo>
                    <a:pt x="224" y="133"/>
                    <a:pt x="224" y="131"/>
                    <a:pt x="223" y="129"/>
                  </a:cubicBezTo>
                  <a:lnTo>
                    <a:pt x="205" y="91"/>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sp>
        <p:nvSpPr>
          <p:cNvPr id="224" name="Freeform 223"/>
          <p:cNvSpPr/>
          <p:nvPr/>
        </p:nvSpPr>
        <p:spPr bwMode="auto">
          <a:xfrm flipH="1">
            <a:off x="9253469" y="2660668"/>
            <a:ext cx="1790700" cy="985838"/>
          </a:xfrm>
          <a:custGeom>
            <a:avLst/>
            <a:gdLst>
              <a:gd name="connsiteX0" fmla="*/ 0 w 1790700"/>
              <a:gd name="connsiteY0" fmla="*/ 0 h 985838"/>
              <a:gd name="connsiteX1" fmla="*/ 0 w 1790700"/>
              <a:gd name="connsiteY1" fmla="*/ 219075 h 985838"/>
              <a:gd name="connsiteX2" fmla="*/ 0 w 1790700"/>
              <a:gd name="connsiteY2" fmla="*/ 985838 h 985838"/>
              <a:gd name="connsiteX3" fmla="*/ 1790700 w 1790700"/>
              <a:gd name="connsiteY3" fmla="*/ 985838 h 985838"/>
            </a:gdLst>
            <a:ahLst/>
            <a:cxnLst>
              <a:cxn ang="0">
                <a:pos x="connsiteX0" y="connsiteY0"/>
              </a:cxn>
              <a:cxn ang="0">
                <a:pos x="connsiteX1" y="connsiteY1"/>
              </a:cxn>
              <a:cxn ang="0">
                <a:pos x="connsiteX2" y="connsiteY2"/>
              </a:cxn>
              <a:cxn ang="0">
                <a:pos x="connsiteX3" y="connsiteY3"/>
              </a:cxn>
            </a:cxnLst>
            <a:rect l="l" t="t" r="r" b="b"/>
            <a:pathLst>
              <a:path w="1790700" h="985838">
                <a:moveTo>
                  <a:pt x="0" y="0"/>
                </a:moveTo>
                <a:lnTo>
                  <a:pt x="0" y="219075"/>
                </a:lnTo>
                <a:lnTo>
                  <a:pt x="0" y="985838"/>
                </a:lnTo>
                <a:lnTo>
                  <a:pt x="1790700" y="985838"/>
                </a:lnTo>
              </a:path>
            </a:pathLst>
          </a:custGeom>
          <a:noFill/>
          <a:ln w="38100">
            <a:solidFill>
              <a:schemeClr val="bg2"/>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31" name="Group 230"/>
          <p:cNvGrpSpPr/>
          <p:nvPr/>
        </p:nvGrpSpPr>
        <p:grpSpPr>
          <a:xfrm>
            <a:off x="10748139" y="2759357"/>
            <a:ext cx="602978" cy="602978"/>
            <a:chOff x="10024180" y="2937116"/>
            <a:chExt cx="814432" cy="814432"/>
          </a:xfrm>
        </p:grpSpPr>
        <p:sp>
          <p:nvSpPr>
            <p:cNvPr id="232" name="Oval 231"/>
            <p:cNvSpPr/>
            <p:nvPr/>
          </p:nvSpPr>
          <p:spPr bwMode="auto">
            <a:xfrm>
              <a:off x="10024180" y="2937116"/>
              <a:ext cx="814432" cy="814432"/>
            </a:xfrm>
            <a:prstGeom prst="ellipse">
              <a:avLst/>
            </a:prstGeom>
            <a:solidFill>
              <a:schemeClr val="bg1">
                <a:lumMod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a:gradFill>
                  <a:gsLst>
                    <a:gs pos="1250">
                      <a:srgbClr val="FFFFFF"/>
                    </a:gs>
                    <a:gs pos="10417">
                      <a:srgbClr val="FFFFFF"/>
                    </a:gs>
                  </a:gsLst>
                  <a:lin ang="5400000" scaled="0"/>
                </a:gradFill>
              </a:endParaRPr>
            </a:p>
          </p:txBody>
        </p:sp>
        <p:sp>
          <p:nvSpPr>
            <p:cNvPr id="234" name="Freeform 32"/>
            <p:cNvSpPr>
              <a:spLocks noChangeAspect="1" noEditPoints="1"/>
            </p:cNvSpPr>
            <p:nvPr/>
          </p:nvSpPr>
          <p:spPr bwMode="auto">
            <a:xfrm>
              <a:off x="10183719" y="3094884"/>
              <a:ext cx="483000" cy="517947"/>
            </a:xfrm>
            <a:custGeom>
              <a:avLst/>
              <a:gdLst>
                <a:gd name="T0" fmla="*/ 88 w 228"/>
                <a:gd name="T1" fmla="*/ 150 h 245"/>
                <a:gd name="T2" fmla="*/ 24 w 228"/>
                <a:gd name="T3" fmla="*/ 150 h 245"/>
                <a:gd name="T4" fmla="*/ 66 w 228"/>
                <a:gd name="T5" fmla="*/ 69 h 245"/>
                <a:gd name="T6" fmla="*/ 80 w 228"/>
                <a:gd name="T7" fmla="*/ 109 h 245"/>
                <a:gd name="T8" fmla="*/ 88 w 228"/>
                <a:gd name="T9" fmla="*/ 115 h 245"/>
                <a:gd name="T10" fmla="*/ 151 w 228"/>
                <a:gd name="T11" fmla="*/ 115 h 245"/>
                <a:gd name="T12" fmla="*/ 160 w 228"/>
                <a:gd name="T13" fmla="*/ 106 h 245"/>
                <a:gd name="T14" fmla="*/ 151 w 228"/>
                <a:gd name="T15" fmla="*/ 98 h 245"/>
                <a:gd name="T16" fmla="*/ 94 w 228"/>
                <a:gd name="T17" fmla="*/ 98 h 245"/>
                <a:gd name="T18" fmla="*/ 77 w 228"/>
                <a:gd name="T19" fmla="*/ 50 h 245"/>
                <a:gd name="T20" fmla="*/ 76 w 228"/>
                <a:gd name="T21" fmla="*/ 49 h 245"/>
                <a:gd name="T22" fmla="*/ 75 w 228"/>
                <a:gd name="T23" fmla="*/ 47 h 245"/>
                <a:gd name="T24" fmla="*/ 59 w 228"/>
                <a:gd name="T25" fmla="*/ 45 h 245"/>
                <a:gd name="T26" fmla="*/ 0 w 228"/>
                <a:gd name="T27" fmla="*/ 161 h 245"/>
                <a:gd name="T28" fmla="*/ 4 w 228"/>
                <a:gd name="T29" fmla="*/ 169 h 245"/>
                <a:gd name="T30" fmla="*/ 12 w 228"/>
                <a:gd name="T31" fmla="*/ 173 h 245"/>
                <a:gd name="T32" fmla="*/ 77 w 228"/>
                <a:gd name="T33" fmla="*/ 173 h 245"/>
                <a:gd name="T34" fmla="*/ 77 w 228"/>
                <a:gd name="T35" fmla="*/ 234 h 245"/>
                <a:gd name="T36" fmla="*/ 88 w 228"/>
                <a:gd name="T37" fmla="*/ 245 h 245"/>
                <a:gd name="T38" fmla="*/ 99 w 228"/>
                <a:gd name="T39" fmla="*/ 234 h 245"/>
                <a:gd name="T40" fmla="*/ 99 w 228"/>
                <a:gd name="T41" fmla="*/ 161 h 245"/>
                <a:gd name="T42" fmla="*/ 88 w 228"/>
                <a:gd name="T43" fmla="*/ 150 h 245"/>
                <a:gd name="T44" fmla="*/ 99 w 228"/>
                <a:gd name="T45" fmla="*/ 0 h 245"/>
                <a:gd name="T46" fmla="*/ 124 w 228"/>
                <a:gd name="T47" fmla="*/ 25 h 245"/>
                <a:gd name="T48" fmla="*/ 99 w 228"/>
                <a:gd name="T49" fmla="*/ 50 h 245"/>
                <a:gd name="T50" fmla="*/ 75 w 228"/>
                <a:gd name="T51" fmla="*/ 25 h 245"/>
                <a:gd name="T52" fmla="*/ 99 w 228"/>
                <a:gd name="T53" fmla="*/ 0 h 245"/>
                <a:gd name="T54" fmla="*/ 169 w 228"/>
                <a:gd name="T55" fmla="*/ 126 h 245"/>
                <a:gd name="T56" fmla="*/ 137 w 228"/>
                <a:gd name="T57" fmla="*/ 126 h 245"/>
                <a:gd name="T58" fmla="*/ 131 w 228"/>
                <a:gd name="T59" fmla="*/ 131 h 245"/>
                <a:gd name="T60" fmla="*/ 137 w 228"/>
                <a:gd name="T61" fmla="*/ 137 h 245"/>
                <a:gd name="T62" fmla="*/ 169 w 228"/>
                <a:gd name="T63" fmla="*/ 137 h 245"/>
                <a:gd name="T64" fmla="*/ 175 w 228"/>
                <a:gd name="T65" fmla="*/ 131 h 245"/>
                <a:gd name="T66" fmla="*/ 169 w 228"/>
                <a:gd name="T67" fmla="*/ 126 h 245"/>
                <a:gd name="T68" fmla="*/ 205 w 228"/>
                <a:gd name="T69" fmla="*/ 91 h 245"/>
                <a:gd name="T70" fmla="*/ 203 w 228"/>
                <a:gd name="T71" fmla="*/ 88 h 245"/>
                <a:gd name="T72" fmla="*/ 228 w 228"/>
                <a:gd name="T73" fmla="*/ 29 h 245"/>
                <a:gd name="T74" fmla="*/ 213 w 228"/>
                <a:gd name="T75" fmla="*/ 22 h 245"/>
                <a:gd name="T76" fmla="*/ 175 w 228"/>
                <a:gd name="T77" fmla="*/ 109 h 245"/>
                <a:gd name="T78" fmla="*/ 191 w 228"/>
                <a:gd name="T79" fmla="*/ 115 h 245"/>
                <a:gd name="T80" fmla="*/ 197 w 228"/>
                <a:gd name="T81" fmla="*/ 101 h 245"/>
                <a:gd name="T82" fmla="*/ 209 w 228"/>
                <a:gd name="T83" fmla="*/ 126 h 245"/>
                <a:gd name="T84" fmla="*/ 192 w 228"/>
                <a:gd name="T85" fmla="*/ 126 h 245"/>
                <a:gd name="T86" fmla="*/ 186 w 228"/>
                <a:gd name="T87" fmla="*/ 131 h 245"/>
                <a:gd name="T88" fmla="*/ 192 w 228"/>
                <a:gd name="T89" fmla="*/ 137 h 245"/>
                <a:gd name="T90" fmla="*/ 218 w 228"/>
                <a:gd name="T91" fmla="*/ 137 h 245"/>
                <a:gd name="T92" fmla="*/ 223 w 228"/>
                <a:gd name="T93" fmla="*/ 135 h 245"/>
                <a:gd name="T94" fmla="*/ 223 w 228"/>
                <a:gd name="T95" fmla="*/ 129 h 245"/>
                <a:gd name="T96" fmla="*/ 205 w 228"/>
                <a:gd name="T97" fmla="*/ 9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8" h="245">
                  <a:moveTo>
                    <a:pt x="88" y="150"/>
                  </a:moveTo>
                  <a:cubicBezTo>
                    <a:pt x="24" y="150"/>
                    <a:pt x="24" y="150"/>
                    <a:pt x="24" y="150"/>
                  </a:cubicBezTo>
                  <a:cubicBezTo>
                    <a:pt x="27" y="133"/>
                    <a:pt x="36" y="98"/>
                    <a:pt x="66" y="69"/>
                  </a:cubicBezTo>
                  <a:cubicBezTo>
                    <a:pt x="80" y="109"/>
                    <a:pt x="80" y="109"/>
                    <a:pt x="80" y="109"/>
                  </a:cubicBezTo>
                  <a:cubicBezTo>
                    <a:pt x="81" y="112"/>
                    <a:pt x="84" y="115"/>
                    <a:pt x="88" y="115"/>
                  </a:cubicBezTo>
                  <a:cubicBezTo>
                    <a:pt x="151" y="115"/>
                    <a:pt x="151" y="115"/>
                    <a:pt x="151" y="115"/>
                  </a:cubicBezTo>
                  <a:cubicBezTo>
                    <a:pt x="156" y="115"/>
                    <a:pt x="160" y="111"/>
                    <a:pt x="160" y="106"/>
                  </a:cubicBezTo>
                  <a:cubicBezTo>
                    <a:pt x="160" y="101"/>
                    <a:pt x="156" y="98"/>
                    <a:pt x="151" y="98"/>
                  </a:cubicBezTo>
                  <a:cubicBezTo>
                    <a:pt x="94" y="98"/>
                    <a:pt x="94" y="98"/>
                    <a:pt x="94" y="98"/>
                  </a:cubicBezTo>
                  <a:cubicBezTo>
                    <a:pt x="77" y="50"/>
                    <a:pt x="77" y="50"/>
                    <a:pt x="77" y="50"/>
                  </a:cubicBezTo>
                  <a:cubicBezTo>
                    <a:pt x="77" y="50"/>
                    <a:pt x="77" y="49"/>
                    <a:pt x="76" y="49"/>
                  </a:cubicBezTo>
                  <a:cubicBezTo>
                    <a:pt x="76" y="48"/>
                    <a:pt x="76" y="47"/>
                    <a:pt x="75" y="47"/>
                  </a:cubicBezTo>
                  <a:cubicBezTo>
                    <a:pt x="71" y="42"/>
                    <a:pt x="64" y="41"/>
                    <a:pt x="59" y="45"/>
                  </a:cubicBezTo>
                  <a:cubicBezTo>
                    <a:pt x="2" y="93"/>
                    <a:pt x="0" y="159"/>
                    <a:pt x="0" y="161"/>
                  </a:cubicBezTo>
                  <a:cubicBezTo>
                    <a:pt x="0" y="164"/>
                    <a:pt x="1" y="167"/>
                    <a:pt x="4" y="169"/>
                  </a:cubicBezTo>
                  <a:cubicBezTo>
                    <a:pt x="6" y="172"/>
                    <a:pt x="9" y="173"/>
                    <a:pt x="12" y="173"/>
                  </a:cubicBezTo>
                  <a:cubicBezTo>
                    <a:pt x="77" y="173"/>
                    <a:pt x="77" y="173"/>
                    <a:pt x="77" y="173"/>
                  </a:cubicBezTo>
                  <a:cubicBezTo>
                    <a:pt x="77" y="234"/>
                    <a:pt x="77" y="234"/>
                    <a:pt x="77" y="234"/>
                  </a:cubicBezTo>
                  <a:cubicBezTo>
                    <a:pt x="77" y="240"/>
                    <a:pt x="82" y="245"/>
                    <a:pt x="88" y="245"/>
                  </a:cubicBezTo>
                  <a:cubicBezTo>
                    <a:pt x="94" y="245"/>
                    <a:pt x="99" y="240"/>
                    <a:pt x="99" y="234"/>
                  </a:cubicBezTo>
                  <a:cubicBezTo>
                    <a:pt x="99" y="161"/>
                    <a:pt x="99" y="161"/>
                    <a:pt x="99" y="161"/>
                  </a:cubicBezTo>
                  <a:cubicBezTo>
                    <a:pt x="99" y="155"/>
                    <a:pt x="94" y="150"/>
                    <a:pt x="88" y="150"/>
                  </a:cubicBezTo>
                  <a:close/>
                  <a:moveTo>
                    <a:pt x="99" y="0"/>
                  </a:moveTo>
                  <a:cubicBezTo>
                    <a:pt x="113" y="0"/>
                    <a:pt x="124" y="12"/>
                    <a:pt x="124" y="25"/>
                  </a:cubicBezTo>
                  <a:cubicBezTo>
                    <a:pt x="124" y="39"/>
                    <a:pt x="113" y="50"/>
                    <a:pt x="99" y="50"/>
                  </a:cubicBezTo>
                  <a:cubicBezTo>
                    <a:pt x="86" y="50"/>
                    <a:pt x="75" y="39"/>
                    <a:pt x="75" y="25"/>
                  </a:cubicBezTo>
                  <a:cubicBezTo>
                    <a:pt x="75" y="12"/>
                    <a:pt x="86" y="0"/>
                    <a:pt x="99" y="0"/>
                  </a:cubicBezTo>
                  <a:close/>
                  <a:moveTo>
                    <a:pt x="169" y="126"/>
                  </a:moveTo>
                  <a:cubicBezTo>
                    <a:pt x="137" y="126"/>
                    <a:pt x="137" y="126"/>
                    <a:pt x="137" y="126"/>
                  </a:cubicBezTo>
                  <a:cubicBezTo>
                    <a:pt x="134" y="126"/>
                    <a:pt x="131" y="128"/>
                    <a:pt x="131" y="131"/>
                  </a:cubicBezTo>
                  <a:cubicBezTo>
                    <a:pt x="131" y="135"/>
                    <a:pt x="134" y="137"/>
                    <a:pt x="137" y="137"/>
                  </a:cubicBezTo>
                  <a:cubicBezTo>
                    <a:pt x="169" y="137"/>
                    <a:pt x="169" y="137"/>
                    <a:pt x="169" y="137"/>
                  </a:cubicBezTo>
                  <a:cubicBezTo>
                    <a:pt x="172" y="137"/>
                    <a:pt x="175" y="135"/>
                    <a:pt x="175" y="131"/>
                  </a:cubicBezTo>
                  <a:cubicBezTo>
                    <a:pt x="175" y="128"/>
                    <a:pt x="172" y="126"/>
                    <a:pt x="169" y="126"/>
                  </a:cubicBezTo>
                  <a:close/>
                  <a:moveTo>
                    <a:pt x="205" y="91"/>
                  </a:moveTo>
                  <a:cubicBezTo>
                    <a:pt x="204" y="90"/>
                    <a:pt x="204" y="89"/>
                    <a:pt x="203" y="88"/>
                  </a:cubicBezTo>
                  <a:cubicBezTo>
                    <a:pt x="228" y="29"/>
                    <a:pt x="228" y="29"/>
                    <a:pt x="228" y="29"/>
                  </a:cubicBezTo>
                  <a:cubicBezTo>
                    <a:pt x="213" y="22"/>
                    <a:pt x="213" y="22"/>
                    <a:pt x="213" y="22"/>
                  </a:cubicBezTo>
                  <a:cubicBezTo>
                    <a:pt x="175" y="109"/>
                    <a:pt x="175" y="109"/>
                    <a:pt x="175" y="109"/>
                  </a:cubicBezTo>
                  <a:cubicBezTo>
                    <a:pt x="191" y="115"/>
                    <a:pt x="191" y="115"/>
                    <a:pt x="191" y="115"/>
                  </a:cubicBezTo>
                  <a:cubicBezTo>
                    <a:pt x="197" y="101"/>
                    <a:pt x="197" y="101"/>
                    <a:pt x="197" y="101"/>
                  </a:cubicBezTo>
                  <a:cubicBezTo>
                    <a:pt x="209" y="126"/>
                    <a:pt x="209" y="126"/>
                    <a:pt x="209" y="126"/>
                  </a:cubicBezTo>
                  <a:cubicBezTo>
                    <a:pt x="192" y="126"/>
                    <a:pt x="192" y="126"/>
                    <a:pt x="192" y="126"/>
                  </a:cubicBezTo>
                  <a:cubicBezTo>
                    <a:pt x="189" y="126"/>
                    <a:pt x="186" y="128"/>
                    <a:pt x="186" y="131"/>
                  </a:cubicBezTo>
                  <a:cubicBezTo>
                    <a:pt x="186" y="135"/>
                    <a:pt x="189" y="137"/>
                    <a:pt x="192" y="137"/>
                  </a:cubicBezTo>
                  <a:cubicBezTo>
                    <a:pt x="218" y="137"/>
                    <a:pt x="218" y="137"/>
                    <a:pt x="218" y="137"/>
                  </a:cubicBezTo>
                  <a:cubicBezTo>
                    <a:pt x="220" y="137"/>
                    <a:pt x="222" y="136"/>
                    <a:pt x="223" y="135"/>
                  </a:cubicBezTo>
                  <a:cubicBezTo>
                    <a:pt x="224" y="133"/>
                    <a:pt x="224" y="131"/>
                    <a:pt x="223" y="129"/>
                  </a:cubicBezTo>
                  <a:lnTo>
                    <a:pt x="205" y="91"/>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nvGrpSpPr>
          <p:cNvPr id="171" name="Group 170"/>
          <p:cNvGrpSpPr/>
          <p:nvPr/>
        </p:nvGrpSpPr>
        <p:grpSpPr bwMode="black">
          <a:xfrm>
            <a:off x="7595156" y="5821069"/>
            <a:ext cx="730454" cy="563874"/>
            <a:chOff x="7010394" y="2133599"/>
            <a:chExt cx="1379540" cy="1065215"/>
          </a:xfrm>
          <a:solidFill>
            <a:srgbClr val="BA141A"/>
          </a:solidFill>
        </p:grpSpPr>
        <p:sp>
          <p:nvSpPr>
            <p:cNvPr id="175" name="Freeform 161"/>
            <p:cNvSpPr>
              <a:spLocks/>
            </p:cNvSpPr>
            <p:nvPr/>
          </p:nvSpPr>
          <p:spPr bwMode="black">
            <a:xfrm>
              <a:off x="7189781" y="2416174"/>
              <a:ext cx="57149"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76" name="Freeform 162"/>
            <p:cNvSpPr>
              <a:spLocks/>
            </p:cNvSpPr>
            <p:nvPr/>
          </p:nvSpPr>
          <p:spPr bwMode="black">
            <a:xfrm>
              <a:off x="7539029" y="2225674"/>
              <a:ext cx="57149"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77" name="Freeform 163"/>
            <p:cNvSpPr>
              <a:spLocks/>
            </p:cNvSpPr>
            <p:nvPr/>
          </p:nvSpPr>
          <p:spPr bwMode="black">
            <a:xfrm>
              <a:off x="7329479" y="2339975"/>
              <a:ext cx="57149"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78" name="Freeform 164"/>
            <p:cNvSpPr>
              <a:spLocks/>
            </p:cNvSpPr>
            <p:nvPr/>
          </p:nvSpPr>
          <p:spPr bwMode="black">
            <a:xfrm>
              <a:off x="7399330" y="2301873"/>
              <a:ext cx="57149"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79" name="Freeform 165"/>
            <p:cNvSpPr>
              <a:spLocks/>
            </p:cNvSpPr>
            <p:nvPr/>
          </p:nvSpPr>
          <p:spPr bwMode="black">
            <a:xfrm>
              <a:off x="7469180" y="2263774"/>
              <a:ext cx="58737"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80" name="Freeform 166"/>
            <p:cNvSpPr>
              <a:spLocks/>
            </p:cNvSpPr>
            <p:nvPr/>
          </p:nvSpPr>
          <p:spPr bwMode="black">
            <a:xfrm>
              <a:off x="7011980" y="2725736"/>
              <a:ext cx="31749"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81" name="Freeform 167"/>
            <p:cNvSpPr>
              <a:spLocks/>
            </p:cNvSpPr>
            <p:nvPr/>
          </p:nvSpPr>
          <p:spPr bwMode="black">
            <a:xfrm>
              <a:off x="7116755" y="2451099"/>
              <a:ext cx="57149"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82" name="Freeform 168"/>
            <p:cNvSpPr>
              <a:spLocks/>
            </p:cNvSpPr>
            <p:nvPr/>
          </p:nvSpPr>
          <p:spPr bwMode="black">
            <a:xfrm>
              <a:off x="7010394" y="2646361"/>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83" name="Freeform 169"/>
            <p:cNvSpPr>
              <a:spLocks/>
            </p:cNvSpPr>
            <p:nvPr/>
          </p:nvSpPr>
          <p:spPr bwMode="black">
            <a:xfrm>
              <a:off x="7608882" y="2187574"/>
              <a:ext cx="58737"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84" name="Freeform 170"/>
            <p:cNvSpPr>
              <a:spLocks/>
            </p:cNvSpPr>
            <p:nvPr/>
          </p:nvSpPr>
          <p:spPr bwMode="black">
            <a:xfrm>
              <a:off x="701198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85" name="Freeform 171"/>
            <p:cNvSpPr>
              <a:spLocks/>
            </p:cNvSpPr>
            <p:nvPr/>
          </p:nvSpPr>
          <p:spPr bwMode="black">
            <a:xfrm>
              <a:off x="7011982"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86" name="Freeform 172"/>
            <p:cNvSpPr>
              <a:spLocks/>
            </p:cNvSpPr>
            <p:nvPr/>
          </p:nvSpPr>
          <p:spPr bwMode="black">
            <a:xfrm>
              <a:off x="8045443" y="2289173"/>
              <a:ext cx="58737"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87" name="Freeform 173"/>
            <p:cNvSpPr>
              <a:spLocks/>
            </p:cNvSpPr>
            <p:nvPr/>
          </p:nvSpPr>
          <p:spPr bwMode="black">
            <a:xfrm>
              <a:off x="8251818" y="2411412"/>
              <a:ext cx="58737"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88" name="Freeform 174"/>
            <p:cNvSpPr>
              <a:spLocks/>
            </p:cNvSpPr>
            <p:nvPr/>
          </p:nvSpPr>
          <p:spPr bwMode="black">
            <a:xfrm>
              <a:off x="8185142" y="2368548"/>
              <a:ext cx="57149"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89" name="Freeform 175"/>
            <p:cNvSpPr>
              <a:spLocks/>
            </p:cNvSpPr>
            <p:nvPr/>
          </p:nvSpPr>
          <p:spPr bwMode="black">
            <a:xfrm>
              <a:off x="8356597" y="2528887"/>
              <a:ext cx="33337" cy="55564"/>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90" name="Freeform 176"/>
            <p:cNvSpPr>
              <a:spLocks/>
            </p:cNvSpPr>
            <p:nvPr/>
          </p:nvSpPr>
          <p:spPr bwMode="black">
            <a:xfrm>
              <a:off x="831690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91" name="Freeform 177"/>
            <p:cNvSpPr>
              <a:spLocks/>
            </p:cNvSpPr>
            <p:nvPr/>
          </p:nvSpPr>
          <p:spPr bwMode="black">
            <a:xfrm>
              <a:off x="8115297" y="2328862"/>
              <a:ext cx="58737"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92" name="Freeform 178"/>
            <p:cNvSpPr>
              <a:spLocks/>
            </p:cNvSpPr>
            <p:nvPr/>
          </p:nvSpPr>
          <p:spPr bwMode="black">
            <a:xfrm>
              <a:off x="7821610" y="2162174"/>
              <a:ext cx="58737"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93" name="Freeform 179"/>
            <p:cNvSpPr>
              <a:spLocks/>
            </p:cNvSpPr>
            <p:nvPr/>
          </p:nvSpPr>
          <p:spPr bwMode="black">
            <a:xfrm>
              <a:off x="7754935" y="2133599"/>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94" name="Freeform 180"/>
            <p:cNvSpPr>
              <a:spLocks/>
            </p:cNvSpPr>
            <p:nvPr/>
          </p:nvSpPr>
          <p:spPr bwMode="black">
            <a:xfrm>
              <a:off x="7677146" y="2144714"/>
              <a:ext cx="57149"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95" name="Freeform 181"/>
            <p:cNvSpPr>
              <a:spLocks/>
            </p:cNvSpPr>
            <p:nvPr/>
          </p:nvSpPr>
          <p:spPr bwMode="black">
            <a:xfrm>
              <a:off x="7026272" y="2797175"/>
              <a:ext cx="57149"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96" name="Freeform 182"/>
            <p:cNvSpPr>
              <a:spLocks/>
            </p:cNvSpPr>
            <p:nvPr/>
          </p:nvSpPr>
          <p:spPr bwMode="black">
            <a:xfrm>
              <a:off x="7975596" y="2251075"/>
              <a:ext cx="57149"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97" name="Freeform 183"/>
            <p:cNvSpPr>
              <a:spLocks/>
            </p:cNvSpPr>
            <p:nvPr/>
          </p:nvSpPr>
          <p:spPr bwMode="black">
            <a:xfrm>
              <a:off x="7889872" y="2203451"/>
              <a:ext cx="73026"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98" name="Freeform 184"/>
            <p:cNvSpPr>
              <a:spLocks/>
            </p:cNvSpPr>
            <p:nvPr/>
          </p:nvSpPr>
          <p:spPr bwMode="black">
            <a:xfrm>
              <a:off x="7259635" y="2378076"/>
              <a:ext cx="57149"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99" name="Freeform 185"/>
            <p:cNvSpPr>
              <a:spLocks/>
            </p:cNvSpPr>
            <p:nvPr/>
          </p:nvSpPr>
          <p:spPr bwMode="black">
            <a:xfrm>
              <a:off x="8091485" y="2879726"/>
              <a:ext cx="57149"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200" name="Freeform 186"/>
            <p:cNvSpPr>
              <a:spLocks/>
            </p:cNvSpPr>
            <p:nvPr/>
          </p:nvSpPr>
          <p:spPr bwMode="black">
            <a:xfrm>
              <a:off x="7953373" y="2960689"/>
              <a:ext cx="57149"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201" name="Freeform 187"/>
            <p:cNvSpPr>
              <a:spLocks/>
            </p:cNvSpPr>
            <p:nvPr/>
          </p:nvSpPr>
          <p:spPr bwMode="black">
            <a:xfrm>
              <a:off x="8021635" y="2919414"/>
              <a:ext cx="58737"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202" name="Freeform 188"/>
            <p:cNvSpPr>
              <a:spLocks/>
            </p:cNvSpPr>
            <p:nvPr/>
          </p:nvSpPr>
          <p:spPr bwMode="black">
            <a:xfrm>
              <a:off x="7821610"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203" name="Freeform 189"/>
            <p:cNvSpPr>
              <a:spLocks/>
            </p:cNvSpPr>
            <p:nvPr/>
          </p:nvSpPr>
          <p:spPr bwMode="black">
            <a:xfrm>
              <a:off x="7885110" y="3001964"/>
              <a:ext cx="57149"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204" name="Freeform 190"/>
            <p:cNvSpPr>
              <a:spLocks/>
            </p:cNvSpPr>
            <p:nvPr/>
          </p:nvSpPr>
          <p:spPr bwMode="black">
            <a:xfrm>
              <a:off x="8159746" y="2840039"/>
              <a:ext cx="58737"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205" name="Freeform 191"/>
            <p:cNvSpPr>
              <a:spLocks/>
            </p:cNvSpPr>
            <p:nvPr/>
          </p:nvSpPr>
          <p:spPr bwMode="black">
            <a:xfrm>
              <a:off x="7038972" y="2435225"/>
              <a:ext cx="58737"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206" name="Freeform 192"/>
            <p:cNvSpPr>
              <a:spLocks/>
            </p:cNvSpPr>
            <p:nvPr/>
          </p:nvSpPr>
          <p:spPr bwMode="black">
            <a:xfrm>
              <a:off x="8348660" y="2689225"/>
              <a:ext cx="36514" cy="55564"/>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207" name="Freeform 193"/>
            <p:cNvSpPr>
              <a:spLocks/>
            </p:cNvSpPr>
            <p:nvPr/>
          </p:nvSpPr>
          <p:spPr bwMode="black">
            <a:xfrm>
              <a:off x="8362945" y="2611439"/>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208" name="Freeform 194"/>
            <p:cNvSpPr>
              <a:spLocks/>
            </p:cNvSpPr>
            <p:nvPr/>
          </p:nvSpPr>
          <p:spPr bwMode="black">
            <a:xfrm>
              <a:off x="7783508" y="3113088"/>
              <a:ext cx="47626"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209" name="Freeform 195"/>
            <p:cNvSpPr>
              <a:spLocks/>
            </p:cNvSpPr>
            <p:nvPr/>
          </p:nvSpPr>
          <p:spPr bwMode="black">
            <a:xfrm>
              <a:off x="8229595" y="2798764"/>
              <a:ext cx="57149"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210" name="Freeform 196"/>
            <p:cNvSpPr>
              <a:spLocks/>
            </p:cNvSpPr>
            <p:nvPr/>
          </p:nvSpPr>
          <p:spPr bwMode="black">
            <a:xfrm>
              <a:off x="8297860" y="2754313"/>
              <a:ext cx="57149"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211" name="Freeform 197"/>
            <p:cNvSpPr>
              <a:spLocks/>
            </p:cNvSpPr>
            <p:nvPr/>
          </p:nvSpPr>
          <p:spPr bwMode="black">
            <a:xfrm>
              <a:off x="7313610" y="2935289"/>
              <a:ext cx="57149"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212" name="Freeform 198"/>
            <p:cNvSpPr>
              <a:spLocks/>
            </p:cNvSpPr>
            <p:nvPr/>
          </p:nvSpPr>
          <p:spPr bwMode="black">
            <a:xfrm>
              <a:off x="7381873" y="2974976"/>
              <a:ext cx="57149"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213" name="Freeform 199"/>
            <p:cNvSpPr>
              <a:spLocks/>
            </p:cNvSpPr>
            <p:nvPr/>
          </p:nvSpPr>
          <p:spPr bwMode="black">
            <a:xfrm>
              <a:off x="7243761" y="2895601"/>
              <a:ext cx="58737"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214" name="Freeform 200"/>
            <p:cNvSpPr>
              <a:spLocks/>
            </p:cNvSpPr>
            <p:nvPr/>
          </p:nvSpPr>
          <p:spPr bwMode="black">
            <a:xfrm>
              <a:off x="7173910" y="2857501"/>
              <a:ext cx="57149"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215" name="Freeform 201"/>
            <p:cNvSpPr>
              <a:spLocks/>
            </p:cNvSpPr>
            <p:nvPr/>
          </p:nvSpPr>
          <p:spPr bwMode="black">
            <a:xfrm>
              <a:off x="7099301" y="2835275"/>
              <a:ext cx="57149"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216" name="Freeform 202"/>
            <p:cNvSpPr>
              <a:spLocks/>
            </p:cNvSpPr>
            <p:nvPr/>
          </p:nvSpPr>
          <p:spPr bwMode="black">
            <a:xfrm>
              <a:off x="7721601" y="3168650"/>
              <a:ext cx="55563" cy="30164"/>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217" name="Freeform 203"/>
            <p:cNvSpPr>
              <a:spLocks/>
            </p:cNvSpPr>
            <p:nvPr/>
          </p:nvSpPr>
          <p:spPr bwMode="black">
            <a:xfrm>
              <a:off x="7583488" y="3100388"/>
              <a:ext cx="49214" cy="58737"/>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218" name="Freeform 204"/>
            <p:cNvSpPr>
              <a:spLocks/>
            </p:cNvSpPr>
            <p:nvPr/>
          </p:nvSpPr>
          <p:spPr bwMode="black">
            <a:xfrm>
              <a:off x="7521575" y="3054351"/>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219" name="Freeform 205"/>
            <p:cNvSpPr>
              <a:spLocks/>
            </p:cNvSpPr>
            <p:nvPr/>
          </p:nvSpPr>
          <p:spPr bwMode="black">
            <a:xfrm>
              <a:off x="7640638" y="3154363"/>
              <a:ext cx="57149"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220" name="Freeform 206"/>
            <p:cNvSpPr>
              <a:spLocks/>
            </p:cNvSpPr>
            <p:nvPr/>
          </p:nvSpPr>
          <p:spPr bwMode="black">
            <a:xfrm>
              <a:off x="7451725" y="3016251"/>
              <a:ext cx="57149"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221" name="Freeform 207"/>
            <p:cNvSpPr>
              <a:spLocks noEditPoints="1"/>
            </p:cNvSpPr>
            <p:nvPr/>
          </p:nvSpPr>
          <p:spPr bwMode="black">
            <a:xfrm>
              <a:off x="7108826"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grpSp>
      <p:sp>
        <p:nvSpPr>
          <p:cNvPr id="31" name="Oval 30"/>
          <p:cNvSpPr/>
          <p:nvPr/>
        </p:nvSpPr>
        <p:spPr bwMode="auto">
          <a:xfrm>
            <a:off x="8130599" y="5980329"/>
            <a:ext cx="279808" cy="279808"/>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a:gradFill>
                <a:gsLst>
                  <a:gs pos="1250">
                    <a:srgbClr val="FFFFFF"/>
                  </a:gs>
                  <a:gs pos="10417">
                    <a:srgbClr val="FFFFFF"/>
                  </a:gs>
                </a:gsLst>
                <a:lin ang="5400000" scaled="0"/>
              </a:gradFill>
            </a:endParaRPr>
          </a:p>
        </p:txBody>
      </p:sp>
      <p:sp>
        <p:nvSpPr>
          <p:cNvPr id="225" name="Freeform 6"/>
          <p:cNvSpPr>
            <a:spLocks noChangeAspect="1" noEditPoints="1"/>
          </p:cNvSpPr>
          <p:nvPr/>
        </p:nvSpPr>
        <p:spPr bwMode="black">
          <a:xfrm>
            <a:off x="8124715" y="5973627"/>
            <a:ext cx="287980" cy="291592"/>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solidFill>
            <a:srgbClr val="BA141A"/>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nvGrpSpPr>
          <p:cNvPr id="311" name="Group 310"/>
          <p:cNvGrpSpPr/>
          <p:nvPr/>
        </p:nvGrpSpPr>
        <p:grpSpPr bwMode="black">
          <a:xfrm>
            <a:off x="9490814" y="5821069"/>
            <a:ext cx="730454" cy="563874"/>
            <a:chOff x="7010394" y="2133599"/>
            <a:chExt cx="1379540" cy="1065215"/>
          </a:xfrm>
          <a:solidFill>
            <a:srgbClr val="0072C4"/>
          </a:solidFill>
        </p:grpSpPr>
        <p:sp>
          <p:nvSpPr>
            <p:cNvPr id="312" name="Freeform 161"/>
            <p:cNvSpPr>
              <a:spLocks/>
            </p:cNvSpPr>
            <p:nvPr/>
          </p:nvSpPr>
          <p:spPr bwMode="black">
            <a:xfrm>
              <a:off x="7189781" y="2416174"/>
              <a:ext cx="57149"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13" name="Freeform 162"/>
            <p:cNvSpPr>
              <a:spLocks/>
            </p:cNvSpPr>
            <p:nvPr/>
          </p:nvSpPr>
          <p:spPr bwMode="black">
            <a:xfrm>
              <a:off x="7539029" y="2225674"/>
              <a:ext cx="57149"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14" name="Freeform 163"/>
            <p:cNvSpPr>
              <a:spLocks/>
            </p:cNvSpPr>
            <p:nvPr/>
          </p:nvSpPr>
          <p:spPr bwMode="black">
            <a:xfrm>
              <a:off x="7329479" y="2339975"/>
              <a:ext cx="57149"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15" name="Freeform 164"/>
            <p:cNvSpPr>
              <a:spLocks/>
            </p:cNvSpPr>
            <p:nvPr/>
          </p:nvSpPr>
          <p:spPr bwMode="black">
            <a:xfrm>
              <a:off x="7399330" y="2301873"/>
              <a:ext cx="57149"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16" name="Freeform 165"/>
            <p:cNvSpPr>
              <a:spLocks/>
            </p:cNvSpPr>
            <p:nvPr/>
          </p:nvSpPr>
          <p:spPr bwMode="black">
            <a:xfrm>
              <a:off x="7469180" y="2263774"/>
              <a:ext cx="58737"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17" name="Freeform 166"/>
            <p:cNvSpPr>
              <a:spLocks/>
            </p:cNvSpPr>
            <p:nvPr/>
          </p:nvSpPr>
          <p:spPr bwMode="black">
            <a:xfrm>
              <a:off x="7011980" y="2725736"/>
              <a:ext cx="31749"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18" name="Freeform 167"/>
            <p:cNvSpPr>
              <a:spLocks/>
            </p:cNvSpPr>
            <p:nvPr/>
          </p:nvSpPr>
          <p:spPr bwMode="black">
            <a:xfrm>
              <a:off x="7116755" y="2451099"/>
              <a:ext cx="57149"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19" name="Freeform 168"/>
            <p:cNvSpPr>
              <a:spLocks/>
            </p:cNvSpPr>
            <p:nvPr/>
          </p:nvSpPr>
          <p:spPr bwMode="black">
            <a:xfrm>
              <a:off x="7010394" y="2646361"/>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20" name="Freeform 169"/>
            <p:cNvSpPr>
              <a:spLocks/>
            </p:cNvSpPr>
            <p:nvPr/>
          </p:nvSpPr>
          <p:spPr bwMode="black">
            <a:xfrm>
              <a:off x="7608882" y="2187574"/>
              <a:ext cx="58737"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21" name="Freeform 170"/>
            <p:cNvSpPr>
              <a:spLocks/>
            </p:cNvSpPr>
            <p:nvPr/>
          </p:nvSpPr>
          <p:spPr bwMode="black">
            <a:xfrm>
              <a:off x="701198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22" name="Freeform 171"/>
            <p:cNvSpPr>
              <a:spLocks/>
            </p:cNvSpPr>
            <p:nvPr/>
          </p:nvSpPr>
          <p:spPr bwMode="black">
            <a:xfrm>
              <a:off x="7011982"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23" name="Freeform 172"/>
            <p:cNvSpPr>
              <a:spLocks/>
            </p:cNvSpPr>
            <p:nvPr/>
          </p:nvSpPr>
          <p:spPr bwMode="black">
            <a:xfrm>
              <a:off x="8045443" y="2289173"/>
              <a:ext cx="58737"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24" name="Freeform 173"/>
            <p:cNvSpPr>
              <a:spLocks/>
            </p:cNvSpPr>
            <p:nvPr/>
          </p:nvSpPr>
          <p:spPr bwMode="black">
            <a:xfrm>
              <a:off x="8251818" y="2411412"/>
              <a:ext cx="58737"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25" name="Freeform 174"/>
            <p:cNvSpPr>
              <a:spLocks/>
            </p:cNvSpPr>
            <p:nvPr/>
          </p:nvSpPr>
          <p:spPr bwMode="black">
            <a:xfrm>
              <a:off x="8185142" y="2368548"/>
              <a:ext cx="57149"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26" name="Freeform 175"/>
            <p:cNvSpPr>
              <a:spLocks/>
            </p:cNvSpPr>
            <p:nvPr/>
          </p:nvSpPr>
          <p:spPr bwMode="black">
            <a:xfrm>
              <a:off x="8356597" y="2528887"/>
              <a:ext cx="33337" cy="55564"/>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27" name="Freeform 176"/>
            <p:cNvSpPr>
              <a:spLocks/>
            </p:cNvSpPr>
            <p:nvPr/>
          </p:nvSpPr>
          <p:spPr bwMode="black">
            <a:xfrm>
              <a:off x="831690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28" name="Freeform 177"/>
            <p:cNvSpPr>
              <a:spLocks/>
            </p:cNvSpPr>
            <p:nvPr/>
          </p:nvSpPr>
          <p:spPr bwMode="black">
            <a:xfrm>
              <a:off x="8115297" y="2328862"/>
              <a:ext cx="58737"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29" name="Freeform 178"/>
            <p:cNvSpPr>
              <a:spLocks/>
            </p:cNvSpPr>
            <p:nvPr/>
          </p:nvSpPr>
          <p:spPr bwMode="black">
            <a:xfrm>
              <a:off x="7821610" y="2162174"/>
              <a:ext cx="58737"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30" name="Freeform 179"/>
            <p:cNvSpPr>
              <a:spLocks/>
            </p:cNvSpPr>
            <p:nvPr/>
          </p:nvSpPr>
          <p:spPr bwMode="black">
            <a:xfrm>
              <a:off x="7754935" y="2133599"/>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31" name="Freeform 180"/>
            <p:cNvSpPr>
              <a:spLocks/>
            </p:cNvSpPr>
            <p:nvPr/>
          </p:nvSpPr>
          <p:spPr bwMode="black">
            <a:xfrm>
              <a:off x="7677146" y="2144714"/>
              <a:ext cx="57149"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32" name="Freeform 181"/>
            <p:cNvSpPr>
              <a:spLocks/>
            </p:cNvSpPr>
            <p:nvPr/>
          </p:nvSpPr>
          <p:spPr bwMode="black">
            <a:xfrm>
              <a:off x="7026272" y="2797175"/>
              <a:ext cx="57149"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33" name="Freeform 182"/>
            <p:cNvSpPr>
              <a:spLocks/>
            </p:cNvSpPr>
            <p:nvPr/>
          </p:nvSpPr>
          <p:spPr bwMode="black">
            <a:xfrm>
              <a:off x="7975596" y="2251075"/>
              <a:ext cx="57149"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34" name="Freeform 183"/>
            <p:cNvSpPr>
              <a:spLocks/>
            </p:cNvSpPr>
            <p:nvPr/>
          </p:nvSpPr>
          <p:spPr bwMode="black">
            <a:xfrm>
              <a:off x="7889872" y="2203451"/>
              <a:ext cx="73026"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35" name="Freeform 184"/>
            <p:cNvSpPr>
              <a:spLocks/>
            </p:cNvSpPr>
            <p:nvPr/>
          </p:nvSpPr>
          <p:spPr bwMode="black">
            <a:xfrm>
              <a:off x="7259635" y="2378076"/>
              <a:ext cx="57149"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36" name="Freeform 185"/>
            <p:cNvSpPr>
              <a:spLocks/>
            </p:cNvSpPr>
            <p:nvPr/>
          </p:nvSpPr>
          <p:spPr bwMode="black">
            <a:xfrm>
              <a:off x="8091485" y="2879726"/>
              <a:ext cx="57149"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37" name="Freeform 186"/>
            <p:cNvSpPr>
              <a:spLocks/>
            </p:cNvSpPr>
            <p:nvPr/>
          </p:nvSpPr>
          <p:spPr bwMode="black">
            <a:xfrm>
              <a:off x="7953373" y="2960689"/>
              <a:ext cx="57149"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38" name="Freeform 187"/>
            <p:cNvSpPr>
              <a:spLocks/>
            </p:cNvSpPr>
            <p:nvPr/>
          </p:nvSpPr>
          <p:spPr bwMode="black">
            <a:xfrm>
              <a:off x="8021635" y="2919414"/>
              <a:ext cx="58737"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39" name="Freeform 188"/>
            <p:cNvSpPr>
              <a:spLocks/>
            </p:cNvSpPr>
            <p:nvPr/>
          </p:nvSpPr>
          <p:spPr bwMode="black">
            <a:xfrm>
              <a:off x="7821610"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40" name="Freeform 189"/>
            <p:cNvSpPr>
              <a:spLocks/>
            </p:cNvSpPr>
            <p:nvPr/>
          </p:nvSpPr>
          <p:spPr bwMode="black">
            <a:xfrm>
              <a:off x="7885110" y="3001964"/>
              <a:ext cx="57149"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41" name="Freeform 190"/>
            <p:cNvSpPr>
              <a:spLocks/>
            </p:cNvSpPr>
            <p:nvPr/>
          </p:nvSpPr>
          <p:spPr bwMode="black">
            <a:xfrm>
              <a:off x="8159746" y="2840039"/>
              <a:ext cx="58737"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42" name="Freeform 191"/>
            <p:cNvSpPr>
              <a:spLocks/>
            </p:cNvSpPr>
            <p:nvPr/>
          </p:nvSpPr>
          <p:spPr bwMode="black">
            <a:xfrm>
              <a:off x="7038972" y="2435225"/>
              <a:ext cx="58737"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43" name="Freeform 192"/>
            <p:cNvSpPr>
              <a:spLocks/>
            </p:cNvSpPr>
            <p:nvPr/>
          </p:nvSpPr>
          <p:spPr bwMode="black">
            <a:xfrm>
              <a:off x="8348660" y="2689225"/>
              <a:ext cx="36514" cy="55564"/>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44" name="Freeform 193"/>
            <p:cNvSpPr>
              <a:spLocks/>
            </p:cNvSpPr>
            <p:nvPr/>
          </p:nvSpPr>
          <p:spPr bwMode="black">
            <a:xfrm>
              <a:off x="8362945" y="2611439"/>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45" name="Freeform 194"/>
            <p:cNvSpPr>
              <a:spLocks/>
            </p:cNvSpPr>
            <p:nvPr/>
          </p:nvSpPr>
          <p:spPr bwMode="black">
            <a:xfrm>
              <a:off x="7783508" y="3113088"/>
              <a:ext cx="47626"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46" name="Freeform 195"/>
            <p:cNvSpPr>
              <a:spLocks/>
            </p:cNvSpPr>
            <p:nvPr/>
          </p:nvSpPr>
          <p:spPr bwMode="black">
            <a:xfrm>
              <a:off x="8229595" y="2798764"/>
              <a:ext cx="57149"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47" name="Freeform 196"/>
            <p:cNvSpPr>
              <a:spLocks/>
            </p:cNvSpPr>
            <p:nvPr/>
          </p:nvSpPr>
          <p:spPr bwMode="black">
            <a:xfrm>
              <a:off x="8297860" y="2754313"/>
              <a:ext cx="57149"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48" name="Freeform 197"/>
            <p:cNvSpPr>
              <a:spLocks/>
            </p:cNvSpPr>
            <p:nvPr/>
          </p:nvSpPr>
          <p:spPr bwMode="black">
            <a:xfrm>
              <a:off x="7313610" y="2935289"/>
              <a:ext cx="57149"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49" name="Freeform 198"/>
            <p:cNvSpPr>
              <a:spLocks/>
            </p:cNvSpPr>
            <p:nvPr/>
          </p:nvSpPr>
          <p:spPr bwMode="black">
            <a:xfrm>
              <a:off x="7381873" y="2974976"/>
              <a:ext cx="57149"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50" name="Freeform 199"/>
            <p:cNvSpPr>
              <a:spLocks/>
            </p:cNvSpPr>
            <p:nvPr/>
          </p:nvSpPr>
          <p:spPr bwMode="black">
            <a:xfrm>
              <a:off x="7243761" y="2895601"/>
              <a:ext cx="58737"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51" name="Freeform 200"/>
            <p:cNvSpPr>
              <a:spLocks/>
            </p:cNvSpPr>
            <p:nvPr/>
          </p:nvSpPr>
          <p:spPr bwMode="black">
            <a:xfrm>
              <a:off x="7173910" y="2857501"/>
              <a:ext cx="57149"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52" name="Freeform 201"/>
            <p:cNvSpPr>
              <a:spLocks/>
            </p:cNvSpPr>
            <p:nvPr/>
          </p:nvSpPr>
          <p:spPr bwMode="black">
            <a:xfrm>
              <a:off x="7099301" y="2835275"/>
              <a:ext cx="57149"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53" name="Freeform 202"/>
            <p:cNvSpPr>
              <a:spLocks/>
            </p:cNvSpPr>
            <p:nvPr/>
          </p:nvSpPr>
          <p:spPr bwMode="black">
            <a:xfrm>
              <a:off x="7721601" y="3168650"/>
              <a:ext cx="55563" cy="30164"/>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54" name="Freeform 203"/>
            <p:cNvSpPr>
              <a:spLocks/>
            </p:cNvSpPr>
            <p:nvPr/>
          </p:nvSpPr>
          <p:spPr bwMode="black">
            <a:xfrm>
              <a:off x="7583488" y="3100388"/>
              <a:ext cx="49214" cy="58737"/>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55" name="Freeform 204"/>
            <p:cNvSpPr>
              <a:spLocks/>
            </p:cNvSpPr>
            <p:nvPr/>
          </p:nvSpPr>
          <p:spPr bwMode="black">
            <a:xfrm>
              <a:off x="7521575" y="3054351"/>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56" name="Freeform 205"/>
            <p:cNvSpPr>
              <a:spLocks/>
            </p:cNvSpPr>
            <p:nvPr/>
          </p:nvSpPr>
          <p:spPr bwMode="black">
            <a:xfrm>
              <a:off x="7640638" y="3154363"/>
              <a:ext cx="57149"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57" name="Freeform 206"/>
            <p:cNvSpPr>
              <a:spLocks/>
            </p:cNvSpPr>
            <p:nvPr/>
          </p:nvSpPr>
          <p:spPr bwMode="black">
            <a:xfrm>
              <a:off x="7451725" y="3016251"/>
              <a:ext cx="57149"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358" name="Freeform 207"/>
            <p:cNvSpPr>
              <a:spLocks noEditPoints="1"/>
            </p:cNvSpPr>
            <p:nvPr/>
          </p:nvSpPr>
          <p:spPr bwMode="black">
            <a:xfrm>
              <a:off x="7108826"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grpSp>
      <p:sp>
        <p:nvSpPr>
          <p:cNvPr id="359" name="Oval 358"/>
          <p:cNvSpPr/>
          <p:nvPr/>
        </p:nvSpPr>
        <p:spPr bwMode="auto">
          <a:xfrm>
            <a:off x="10026257" y="5980329"/>
            <a:ext cx="279808" cy="279808"/>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a:gradFill>
                <a:gsLst>
                  <a:gs pos="1250">
                    <a:srgbClr val="FFFFFF"/>
                  </a:gs>
                  <a:gs pos="10417">
                    <a:srgbClr val="FFFFFF"/>
                  </a:gs>
                </a:gsLst>
                <a:lin ang="5400000" scaled="0"/>
              </a:gradFill>
            </a:endParaRPr>
          </a:p>
        </p:txBody>
      </p:sp>
      <p:sp>
        <p:nvSpPr>
          <p:cNvPr id="360" name="Freeform 6"/>
          <p:cNvSpPr>
            <a:spLocks noChangeAspect="1" noEditPoints="1"/>
          </p:cNvSpPr>
          <p:nvPr/>
        </p:nvSpPr>
        <p:spPr bwMode="black">
          <a:xfrm>
            <a:off x="10020373" y="5973627"/>
            <a:ext cx="287980" cy="291592"/>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solidFill>
            <a:srgbClr val="0072C4"/>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nvGrpSpPr>
          <p:cNvPr id="230" name="Group 229"/>
          <p:cNvGrpSpPr/>
          <p:nvPr/>
        </p:nvGrpSpPr>
        <p:grpSpPr>
          <a:xfrm>
            <a:off x="8537717" y="2977201"/>
            <a:ext cx="668338" cy="1181102"/>
            <a:chOff x="8539739" y="2811140"/>
            <a:chExt cx="668338" cy="1181102"/>
          </a:xfrm>
        </p:grpSpPr>
        <p:sp>
          <p:nvSpPr>
            <p:cNvPr id="241" name="Freeform 240"/>
            <p:cNvSpPr/>
            <p:nvPr/>
          </p:nvSpPr>
          <p:spPr bwMode="auto">
            <a:xfrm>
              <a:off x="8549263" y="2811140"/>
              <a:ext cx="576263" cy="369093"/>
            </a:xfrm>
            <a:custGeom>
              <a:avLst/>
              <a:gdLst>
                <a:gd name="connsiteX0" fmla="*/ 9525 w 669132"/>
                <a:gd name="connsiteY0" fmla="*/ 52387 h 381000"/>
                <a:gd name="connsiteX1" fmla="*/ 378619 w 669132"/>
                <a:gd name="connsiteY1" fmla="*/ 0 h 381000"/>
                <a:gd name="connsiteX2" fmla="*/ 669132 w 669132"/>
                <a:gd name="connsiteY2" fmla="*/ 109537 h 381000"/>
                <a:gd name="connsiteX3" fmla="*/ 669132 w 669132"/>
                <a:gd name="connsiteY3" fmla="*/ 381000 h 381000"/>
                <a:gd name="connsiteX4" fmla="*/ 371475 w 669132"/>
                <a:gd name="connsiteY4" fmla="*/ 345281 h 381000"/>
                <a:gd name="connsiteX5" fmla="*/ 0 w 669132"/>
                <a:gd name="connsiteY5" fmla="*/ 359568 h 381000"/>
                <a:gd name="connsiteX6" fmla="*/ 9525 w 669132"/>
                <a:gd name="connsiteY6" fmla="*/ 52387 h 381000"/>
                <a:gd name="connsiteX0" fmla="*/ 9525 w 669132"/>
                <a:gd name="connsiteY0" fmla="*/ 52387 h 381000"/>
                <a:gd name="connsiteX1" fmla="*/ 378619 w 669132"/>
                <a:gd name="connsiteY1" fmla="*/ 0 h 381000"/>
                <a:gd name="connsiteX2" fmla="*/ 571501 w 669132"/>
                <a:gd name="connsiteY2" fmla="*/ 76200 h 381000"/>
                <a:gd name="connsiteX3" fmla="*/ 669132 w 669132"/>
                <a:gd name="connsiteY3" fmla="*/ 381000 h 381000"/>
                <a:gd name="connsiteX4" fmla="*/ 371475 w 669132"/>
                <a:gd name="connsiteY4" fmla="*/ 345281 h 381000"/>
                <a:gd name="connsiteX5" fmla="*/ 0 w 669132"/>
                <a:gd name="connsiteY5" fmla="*/ 359568 h 381000"/>
                <a:gd name="connsiteX6" fmla="*/ 9525 w 669132"/>
                <a:gd name="connsiteY6" fmla="*/ 52387 h 381000"/>
                <a:gd name="connsiteX0" fmla="*/ 9525 w 576263"/>
                <a:gd name="connsiteY0" fmla="*/ 52387 h 369093"/>
                <a:gd name="connsiteX1" fmla="*/ 378619 w 576263"/>
                <a:gd name="connsiteY1" fmla="*/ 0 h 369093"/>
                <a:gd name="connsiteX2" fmla="*/ 571501 w 576263"/>
                <a:gd name="connsiteY2" fmla="*/ 76200 h 369093"/>
                <a:gd name="connsiteX3" fmla="*/ 576263 w 576263"/>
                <a:gd name="connsiteY3" fmla="*/ 369093 h 369093"/>
                <a:gd name="connsiteX4" fmla="*/ 371475 w 576263"/>
                <a:gd name="connsiteY4" fmla="*/ 345281 h 369093"/>
                <a:gd name="connsiteX5" fmla="*/ 0 w 576263"/>
                <a:gd name="connsiteY5" fmla="*/ 359568 h 369093"/>
                <a:gd name="connsiteX6" fmla="*/ 9525 w 576263"/>
                <a:gd name="connsiteY6" fmla="*/ 52387 h 36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263" h="369093">
                  <a:moveTo>
                    <a:pt x="9525" y="52387"/>
                  </a:moveTo>
                  <a:lnTo>
                    <a:pt x="378619" y="0"/>
                  </a:lnTo>
                  <a:lnTo>
                    <a:pt x="571501" y="76200"/>
                  </a:lnTo>
                  <a:cubicBezTo>
                    <a:pt x="573088" y="173831"/>
                    <a:pt x="574676" y="271462"/>
                    <a:pt x="576263" y="369093"/>
                  </a:cubicBezTo>
                  <a:lnTo>
                    <a:pt x="371475" y="345281"/>
                  </a:lnTo>
                  <a:lnTo>
                    <a:pt x="0" y="359568"/>
                  </a:lnTo>
                  <a:lnTo>
                    <a:pt x="9525" y="52387"/>
                  </a:lnTo>
                  <a:close/>
                </a:path>
              </a:pathLst>
            </a:custGeom>
            <a:noFill/>
            <a:ln w="12700">
              <a:solidFill>
                <a:schemeClr val="accent1"/>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a:gradFill>
                  <a:gsLst>
                    <a:gs pos="1250">
                      <a:srgbClr val="FFFFFF"/>
                    </a:gs>
                    <a:gs pos="10417">
                      <a:srgbClr val="FFFFFF"/>
                    </a:gs>
                  </a:gsLst>
                  <a:lin ang="5400000" scaled="0"/>
                </a:gradFill>
              </a:endParaRPr>
            </a:p>
          </p:txBody>
        </p:sp>
        <p:sp>
          <p:nvSpPr>
            <p:cNvPr id="250" name="Freeform 249"/>
            <p:cNvSpPr/>
            <p:nvPr/>
          </p:nvSpPr>
          <p:spPr bwMode="auto">
            <a:xfrm>
              <a:off x="8546461" y="3192139"/>
              <a:ext cx="579065" cy="348131"/>
            </a:xfrm>
            <a:custGeom>
              <a:avLst/>
              <a:gdLst>
                <a:gd name="connsiteX0" fmla="*/ 1833 w 578095"/>
                <a:gd name="connsiteY0" fmla="*/ 23812 h 361950"/>
                <a:gd name="connsiteX1" fmla="*/ 370926 w 578095"/>
                <a:gd name="connsiteY1" fmla="*/ 0 h 361950"/>
                <a:gd name="connsiteX2" fmla="*/ 578095 w 578095"/>
                <a:gd name="connsiteY2" fmla="*/ 26194 h 361950"/>
                <a:gd name="connsiteX3" fmla="*/ 578095 w 578095"/>
                <a:gd name="connsiteY3" fmla="*/ 328612 h 361950"/>
                <a:gd name="connsiteX4" fmla="*/ 363783 w 578095"/>
                <a:gd name="connsiteY4" fmla="*/ 361950 h 361950"/>
                <a:gd name="connsiteX5" fmla="*/ 1833 w 578095"/>
                <a:gd name="connsiteY5" fmla="*/ 333375 h 361950"/>
                <a:gd name="connsiteX6" fmla="*/ 1833 w 578095"/>
                <a:gd name="connsiteY6" fmla="*/ 23812 h 361950"/>
                <a:gd name="connsiteX0" fmla="*/ 5185 w 581447"/>
                <a:gd name="connsiteY0" fmla="*/ 23812 h 361950"/>
                <a:gd name="connsiteX1" fmla="*/ 374278 w 581447"/>
                <a:gd name="connsiteY1" fmla="*/ 0 h 361950"/>
                <a:gd name="connsiteX2" fmla="*/ 581447 w 581447"/>
                <a:gd name="connsiteY2" fmla="*/ 26194 h 361950"/>
                <a:gd name="connsiteX3" fmla="*/ 581447 w 581447"/>
                <a:gd name="connsiteY3" fmla="*/ 328612 h 361950"/>
                <a:gd name="connsiteX4" fmla="*/ 367135 w 581447"/>
                <a:gd name="connsiteY4" fmla="*/ 361950 h 361950"/>
                <a:gd name="connsiteX5" fmla="*/ 422 w 581447"/>
                <a:gd name="connsiteY5" fmla="*/ 333375 h 361950"/>
                <a:gd name="connsiteX6" fmla="*/ 5185 w 581447"/>
                <a:gd name="connsiteY6" fmla="*/ 23812 h 361950"/>
                <a:gd name="connsiteX0" fmla="*/ 5185 w 581447"/>
                <a:gd name="connsiteY0" fmla="*/ 23812 h 357187"/>
                <a:gd name="connsiteX1" fmla="*/ 374278 w 581447"/>
                <a:gd name="connsiteY1" fmla="*/ 0 h 357187"/>
                <a:gd name="connsiteX2" fmla="*/ 581447 w 581447"/>
                <a:gd name="connsiteY2" fmla="*/ 26194 h 357187"/>
                <a:gd name="connsiteX3" fmla="*/ 581447 w 581447"/>
                <a:gd name="connsiteY3" fmla="*/ 328612 h 357187"/>
                <a:gd name="connsiteX4" fmla="*/ 367135 w 581447"/>
                <a:gd name="connsiteY4" fmla="*/ 357187 h 357187"/>
                <a:gd name="connsiteX5" fmla="*/ 422 w 581447"/>
                <a:gd name="connsiteY5" fmla="*/ 333375 h 357187"/>
                <a:gd name="connsiteX6" fmla="*/ 5185 w 581447"/>
                <a:gd name="connsiteY6" fmla="*/ 23812 h 357187"/>
                <a:gd name="connsiteX0" fmla="*/ 5185 w 581447"/>
                <a:gd name="connsiteY0" fmla="*/ 23812 h 359569"/>
                <a:gd name="connsiteX1" fmla="*/ 374278 w 581447"/>
                <a:gd name="connsiteY1" fmla="*/ 0 h 359569"/>
                <a:gd name="connsiteX2" fmla="*/ 581447 w 581447"/>
                <a:gd name="connsiteY2" fmla="*/ 26194 h 359569"/>
                <a:gd name="connsiteX3" fmla="*/ 581447 w 581447"/>
                <a:gd name="connsiteY3" fmla="*/ 328612 h 359569"/>
                <a:gd name="connsiteX4" fmla="*/ 367135 w 581447"/>
                <a:gd name="connsiteY4" fmla="*/ 359569 h 359569"/>
                <a:gd name="connsiteX5" fmla="*/ 422 w 581447"/>
                <a:gd name="connsiteY5" fmla="*/ 333375 h 359569"/>
                <a:gd name="connsiteX6" fmla="*/ 5185 w 581447"/>
                <a:gd name="connsiteY6" fmla="*/ 23812 h 359569"/>
                <a:gd name="connsiteX0" fmla="*/ 5185 w 581447"/>
                <a:gd name="connsiteY0" fmla="*/ 16668 h 352425"/>
                <a:gd name="connsiteX1" fmla="*/ 374278 w 581447"/>
                <a:gd name="connsiteY1" fmla="*/ 0 h 352425"/>
                <a:gd name="connsiteX2" fmla="*/ 581447 w 581447"/>
                <a:gd name="connsiteY2" fmla="*/ 19050 h 352425"/>
                <a:gd name="connsiteX3" fmla="*/ 581447 w 581447"/>
                <a:gd name="connsiteY3" fmla="*/ 321468 h 352425"/>
                <a:gd name="connsiteX4" fmla="*/ 367135 w 581447"/>
                <a:gd name="connsiteY4" fmla="*/ 352425 h 352425"/>
                <a:gd name="connsiteX5" fmla="*/ 422 w 581447"/>
                <a:gd name="connsiteY5" fmla="*/ 326231 h 352425"/>
                <a:gd name="connsiteX6" fmla="*/ 5185 w 581447"/>
                <a:gd name="connsiteY6" fmla="*/ 16668 h 352425"/>
                <a:gd name="connsiteX0" fmla="*/ 5185 w 581447"/>
                <a:gd name="connsiteY0" fmla="*/ 21431 h 357188"/>
                <a:gd name="connsiteX1" fmla="*/ 374278 w 581447"/>
                <a:gd name="connsiteY1" fmla="*/ 0 h 357188"/>
                <a:gd name="connsiteX2" fmla="*/ 581447 w 581447"/>
                <a:gd name="connsiteY2" fmla="*/ 23813 h 357188"/>
                <a:gd name="connsiteX3" fmla="*/ 581447 w 581447"/>
                <a:gd name="connsiteY3" fmla="*/ 326231 h 357188"/>
                <a:gd name="connsiteX4" fmla="*/ 367135 w 581447"/>
                <a:gd name="connsiteY4" fmla="*/ 357188 h 357188"/>
                <a:gd name="connsiteX5" fmla="*/ 422 w 581447"/>
                <a:gd name="connsiteY5" fmla="*/ 330994 h 357188"/>
                <a:gd name="connsiteX6" fmla="*/ 5185 w 581447"/>
                <a:gd name="connsiteY6" fmla="*/ 21431 h 357188"/>
                <a:gd name="connsiteX0" fmla="*/ 5185 w 581447"/>
                <a:gd name="connsiteY0" fmla="*/ 16545 h 357188"/>
                <a:gd name="connsiteX1" fmla="*/ 374278 w 581447"/>
                <a:gd name="connsiteY1" fmla="*/ 0 h 357188"/>
                <a:gd name="connsiteX2" fmla="*/ 581447 w 581447"/>
                <a:gd name="connsiteY2" fmla="*/ 23813 h 357188"/>
                <a:gd name="connsiteX3" fmla="*/ 581447 w 581447"/>
                <a:gd name="connsiteY3" fmla="*/ 326231 h 357188"/>
                <a:gd name="connsiteX4" fmla="*/ 367135 w 581447"/>
                <a:gd name="connsiteY4" fmla="*/ 357188 h 357188"/>
                <a:gd name="connsiteX5" fmla="*/ 422 w 581447"/>
                <a:gd name="connsiteY5" fmla="*/ 330994 h 357188"/>
                <a:gd name="connsiteX6" fmla="*/ 5185 w 581447"/>
                <a:gd name="connsiteY6" fmla="*/ 16545 h 357188"/>
                <a:gd name="connsiteX0" fmla="*/ 5185 w 581447"/>
                <a:gd name="connsiteY0" fmla="*/ 11659 h 357188"/>
                <a:gd name="connsiteX1" fmla="*/ 374278 w 581447"/>
                <a:gd name="connsiteY1" fmla="*/ 0 h 357188"/>
                <a:gd name="connsiteX2" fmla="*/ 581447 w 581447"/>
                <a:gd name="connsiteY2" fmla="*/ 23813 h 357188"/>
                <a:gd name="connsiteX3" fmla="*/ 581447 w 581447"/>
                <a:gd name="connsiteY3" fmla="*/ 326231 h 357188"/>
                <a:gd name="connsiteX4" fmla="*/ 367135 w 581447"/>
                <a:gd name="connsiteY4" fmla="*/ 357188 h 357188"/>
                <a:gd name="connsiteX5" fmla="*/ 422 w 581447"/>
                <a:gd name="connsiteY5" fmla="*/ 330994 h 357188"/>
                <a:gd name="connsiteX6" fmla="*/ 5185 w 581447"/>
                <a:gd name="connsiteY6" fmla="*/ 11659 h 357188"/>
                <a:gd name="connsiteX0" fmla="*/ 5185 w 581447"/>
                <a:gd name="connsiteY0" fmla="*/ 16546 h 357188"/>
                <a:gd name="connsiteX1" fmla="*/ 374278 w 581447"/>
                <a:gd name="connsiteY1" fmla="*/ 0 h 357188"/>
                <a:gd name="connsiteX2" fmla="*/ 581447 w 581447"/>
                <a:gd name="connsiteY2" fmla="*/ 23813 h 357188"/>
                <a:gd name="connsiteX3" fmla="*/ 581447 w 581447"/>
                <a:gd name="connsiteY3" fmla="*/ 326231 h 357188"/>
                <a:gd name="connsiteX4" fmla="*/ 367135 w 581447"/>
                <a:gd name="connsiteY4" fmla="*/ 357188 h 357188"/>
                <a:gd name="connsiteX5" fmla="*/ 422 w 581447"/>
                <a:gd name="connsiteY5" fmla="*/ 330994 h 357188"/>
                <a:gd name="connsiteX6" fmla="*/ 5185 w 581447"/>
                <a:gd name="connsiteY6" fmla="*/ 16546 h 357188"/>
                <a:gd name="connsiteX0" fmla="*/ 5185 w 581447"/>
                <a:gd name="connsiteY0" fmla="*/ 16546 h 357188"/>
                <a:gd name="connsiteX1" fmla="*/ 374278 w 581447"/>
                <a:gd name="connsiteY1" fmla="*/ 0 h 357188"/>
                <a:gd name="connsiteX2" fmla="*/ 581447 w 581447"/>
                <a:gd name="connsiteY2" fmla="*/ 23813 h 357188"/>
                <a:gd name="connsiteX3" fmla="*/ 576684 w 581447"/>
                <a:gd name="connsiteY3" fmla="*/ 323787 h 357188"/>
                <a:gd name="connsiteX4" fmla="*/ 367135 w 581447"/>
                <a:gd name="connsiteY4" fmla="*/ 357188 h 357188"/>
                <a:gd name="connsiteX5" fmla="*/ 422 w 581447"/>
                <a:gd name="connsiteY5" fmla="*/ 330994 h 357188"/>
                <a:gd name="connsiteX6" fmla="*/ 5185 w 581447"/>
                <a:gd name="connsiteY6" fmla="*/ 16546 h 357188"/>
                <a:gd name="connsiteX0" fmla="*/ 5185 w 579065"/>
                <a:gd name="connsiteY0" fmla="*/ 16546 h 357188"/>
                <a:gd name="connsiteX1" fmla="*/ 374278 w 579065"/>
                <a:gd name="connsiteY1" fmla="*/ 0 h 357188"/>
                <a:gd name="connsiteX2" fmla="*/ 579065 w 579065"/>
                <a:gd name="connsiteY2" fmla="*/ 23813 h 357188"/>
                <a:gd name="connsiteX3" fmla="*/ 576684 w 579065"/>
                <a:gd name="connsiteY3" fmla="*/ 323787 h 357188"/>
                <a:gd name="connsiteX4" fmla="*/ 367135 w 579065"/>
                <a:gd name="connsiteY4" fmla="*/ 357188 h 357188"/>
                <a:gd name="connsiteX5" fmla="*/ 422 w 579065"/>
                <a:gd name="connsiteY5" fmla="*/ 330994 h 357188"/>
                <a:gd name="connsiteX6" fmla="*/ 5185 w 579065"/>
                <a:gd name="connsiteY6" fmla="*/ 16546 h 3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065" h="357188">
                  <a:moveTo>
                    <a:pt x="5185" y="16546"/>
                  </a:moveTo>
                  <a:lnTo>
                    <a:pt x="374278" y="0"/>
                  </a:lnTo>
                  <a:lnTo>
                    <a:pt x="579065" y="23813"/>
                  </a:lnTo>
                  <a:cubicBezTo>
                    <a:pt x="577477" y="123804"/>
                    <a:pt x="578272" y="223796"/>
                    <a:pt x="576684" y="323787"/>
                  </a:cubicBezTo>
                  <a:lnTo>
                    <a:pt x="367135" y="357188"/>
                  </a:lnTo>
                  <a:lnTo>
                    <a:pt x="422" y="330994"/>
                  </a:lnTo>
                  <a:cubicBezTo>
                    <a:pt x="-1166" y="227806"/>
                    <a:pt x="2010" y="119734"/>
                    <a:pt x="5185" y="16546"/>
                  </a:cubicBezTo>
                  <a:close/>
                </a:path>
              </a:pathLst>
            </a:custGeom>
            <a:noFill/>
            <a:ln w="12700">
              <a:solidFill>
                <a:schemeClr val="accent1"/>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a:gradFill>
                  <a:gsLst>
                    <a:gs pos="1250">
                      <a:srgbClr val="FFFFFF"/>
                    </a:gs>
                    <a:gs pos="10417">
                      <a:srgbClr val="FFFFFF"/>
                    </a:gs>
                  </a:gsLst>
                  <a:lin ang="5400000" scaled="0"/>
                </a:gradFill>
              </a:endParaRPr>
            </a:p>
          </p:txBody>
        </p:sp>
        <p:sp>
          <p:nvSpPr>
            <p:cNvPr id="251" name="Freeform 250"/>
            <p:cNvSpPr/>
            <p:nvPr/>
          </p:nvSpPr>
          <p:spPr bwMode="auto">
            <a:xfrm>
              <a:off x="8539739" y="3541005"/>
              <a:ext cx="583694" cy="451237"/>
            </a:xfrm>
            <a:custGeom>
              <a:avLst/>
              <a:gdLst>
                <a:gd name="connsiteX0" fmla="*/ 7144 w 588169"/>
                <a:gd name="connsiteY0" fmla="*/ 4763 h 461963"/>
                <a:gd name="connsiteX1" fmla="*/ 373857 w 588169"/>
                <a:gd name="connsiteY1" fmla="*/ 28575 h 461963"/>
                <a:gd name="connsiteX2" fmla="*/ 588169 w 588169"/>
                <a:gd name="connsiteY2" fmla="*/ 0 h 461963"/>
                <a:gd name="connsiteX3" fmla="*/ 588169 w 588169"/>
                <a:gd name="connsiteY3" fmla="*/ 371475 h 461963"/>
                <a:gd name="connsiteX4" fmla="*/ 373857 w 588169"/>
                <a:gd name="connsiteY4" fmla="*/ 461963 h 461963"/>
                <a:gd name="connsiteX5" fmla="*/ 0 w 588169"/>
                <a:gd name="connsiteY5" fmla="*/ 388144 h 461963"/>
                <a:gd name="connsiteX6" fmla="*/ 7144 w 588169"/>
                <a:gd name="connsiteY6" fmla="*/ 4763 h 461963"/>
                <a:gd name="connsiteX0" fmla="*/ 7144 w 588169"/>
                <a:gd name="connsiteY0" fmla="*/ 4763 h 461963"/>
                <a:gd name="connsiteX1" fmla="*/ 373857 w 588169"/>
                <a:gd name="connsiteY1" fmla="*/ 28575 h 461963"/>
                <a:gd name="connsiteX2" fmla="*/ 583406 w 588169"/>
                <a:gd name="connsiteY2" fmla="*/ 0 h 461963"/>
                <a:gd name="connsiteX3" fmla="*/ 588169 w 588169"/>
                <a:gd name="connsiteY3" fmla="*/ 371475 h 461963"/>
                <a:gd name="connsiteX4" fmla="*/ 373857 w 588169"/>
                <a:gd name="connsiteY4" fmla="*/ 461963 h 461963"/>
                <a:gd name="connsiteX5" fmla="*/ 0 w 588169"/>
                <a:gd name="connsiteY5" fmla="*/ 388144 h 461963"/>
                <a:gd name="connsiteX6" fmla="*/ 7144 w 588169"/>
                <a:gd name="connsiteY6" fmla="*/ 4763 h 461963"/>
                <a:gd name="connsiteX0" fmla="*/ 7144 w 583694"/>
                <a:gd name="connsiteY0" fmla="*/ 4763 h 461963"/>
                <a:gd name="connsiteX1" fmla="*/ 373857 w 583694"/>
                <a:gd name="connsiteY1" fmla="*/ 28575 h 461963"/>
                <a:gd name="connsiteX2" fmla="*/ 583406 w 583694"/>
                <a:gd name="connsiteY2" fmla="*/ 0 h 461963"/>
                <a:gd name="connsiteX3" fmla="*/ 581025 w 583694"/>
                <a:gd name="connsiteY3" fmla="*/ 371475 h 461963"/>
                <a:gd name="connsiteX4" fmla="*/ 373857 w 583694"/>
                <a:gd name="connsiteY4" fmla="*/ 461963 h 461963"/>
                <a:gd name="connsiteX5" fmla="*/ 0 w 583694"/>
                <a:gd name="connsiteY5" fmla="*/ 388144 h 461963"/>
                <a:gd name="connsiteX6" fmla="*/ 7144 w 583694"/>
                <a:gd name="connsiteY6" fmla="*/ 4763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694" h="461963">
                  <a:moveTo>
                    <a:pt x="7144" y="4763"/>
                  </a:moveTo>
                  <a:lnTo>
                    <a:pt x="373857" y="28575"/>
                  </a:lnTo>
                  <a:lnTo>
                    <a:pt x="583406" y="0"/>
                  </a:lnTo>
                  <a:cubicBezTo>
                    <a:pt x="584994" y="123825"/>
                    <a:pt x="579437" y="247650"/>
                    <a:pt x="581025" y="371475"/>
                  </a:cubicBezTo>
                  <a:lnTo>
                    <a:pt x="373857" y="461963"/>
                  </a:lnTo>
                  <a:lnTo>
                    <a:pt x="0" y="388144"/>
                  </a:lnTo>
                  <a:cubicBezTo>
                    <a:pt x="1588" y="260350"/>
                    <a:pt x="3175" y="132557"/>
                    <a:pt x="7144" y="4763"/>
                  </a:cubicBezTo>
                  <a:close/>
                </a:path>
              </a:pathLst>
            </a:custGeom>
            <a:noFill/>
            <a:ln w="12700">
              <a:solidFill>
                <a:schemeClr val="accent1"/>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a:gradFill>
                  <a:gsLst>
                    <a:gs pos="1250">
                      <a:srgbClr val="FFFFFF"/>
                    </a:gs>
                    <a:gs pos="10417">
                      <a:srgbClr val="FFFFFF"/>
                    </a:gs>
                  </a:gsLst>
                  <a:lin ang="5400000" scaled="0"/>
                </a:gradFill>
              </a:endParaRPr>
            </a:p>
          </p:txBody>
        </p:sp>
        <p:sp>
          <p:nvSpPr>
            <p:cNvPr id="254" name="Oval 253"/>
            <p:cNvSpPr/>
            <p:nvPr/>
          </p:nvSpPr>
          <p:spPr bwMode="auto">
            <a:xfrm>
              <a:off x="9064452" y="3622945"/>
              <a:ext cx="107862" cy="101600"/>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a:gradFill>
                  <a:gsLst>
                    <a:gs pos="1250">
                      <a:srgbClr val="FFFFFF"/>
                    </a:gs>
                    <a:gs pos="10417">
                      <a:srgbClr val="FFFFFF"/>
                    </a:gs>
                  </a:gsLst>
                  <a:lin ang="5400000" scaled="0"/>
                </a:gradFill>
              </a:endParaRPr>
            </a:p>
          </p:txBody>
        </p:sp>
        <p:sp>
          <p:nvSpPr>
            <p:cNvPr id="255" name="Oval 254"/>
            <p:cNvSpPr/>
            <p:nvPr/>
          </p:nvSpPr>
          <p:spPr bwMode="auto">
            <a:xfrm>
              <a:off x="9066583" y="3754246"/>
              <a:ext cx="131969" cy="101600"/>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a:gradFill>
                  <a:gsLst>
                    <a:gs pos="1250">
                      <a:srgbClr val="FFFFFF"/>
                    </a:gs>
                    <a:gs pos="10417">
                      <a:srgbClr val="FFFFFF"/>
                    </a:gs>
                  </a:gsLst>
                  <a:lin ang="5400000" scaled="0"/>
                </a:gradFill>
              </a:endParaRPr>
            </a:p>
          </p:txBody>
        </p:sp>
        <p:sp>
          <p:nvSpPr>
            <p:cNvPr id="256" name="Oval 255"/>
            <p:cNvSpPr/>
            <p:nvPr/>
          </p:nvSpPr>
          <p:spPr bwMode="auto">
            <a:xfrm>
              <a:off x="9073977" y="3255159"/>
              <a:ext cx="107862" cy="101600"/>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a:gradFill>
                  <a:gsLst>
                    <a:gs pos="1250">
                      <a:srgbClr val="FFFFFF"/>
                    </a:gs>
                    <a:gs pos="10417">
                      <a:srgbClr val="FFFFFF"/>
                    </a:gs>
                  </a:gsLst>
                  <a:lin ang="5400000" scaled="0"/>
                </a:gradFill>
              </a:endParaRPr>
            </a:p>
          </p:txBody>
        </p:sp>
        <p:sp>
          <p:nvSpPr>
            <p:cNvPr id="257" name="Oval 256"/>
            <p:cNvSpPr/>
            <p:nvPr/>
          </p:nvSpPr>
          <p:spPr bwMode="auto">
            <a:xfrm>
              <a:off x="9076108" y="3384079"/>
              <a:ext cx="131969" cy="101600"/>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a:gradFill>
                  <a:gsLst>
                    <a:gs pos="1250">
                      <a:srgbClr val="FFFFFF"/>
                    </a:gs>
                    <a:gs pos="10417">
                      <a:srgbClr val="FFFFFF"/>
                    </a:gs>
                  </a:gsLst>
                  <a:lin ang="5400000" scaled="0"/>
                </a:gradFill>
              </a:endParaRPr>
            </a:p>
          </p:txBody>
        </p:sp>
        <p:sp>
          <p:nvSpPr>
            <p:cNvPr id="258" name="Oval 257"/>
            <p:cNvSpPr/>
            <p:nvPr/>
          </p:nvSpPr>
          <p:spPr bwMode="auto">
            <a:xfrm>
              <a:off x="9066583" y="2903883"/>
              <a:ext cx="107862" cy="101600"/>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a:gradFill>
                  <a:gsLst>
                    <a:gs pos="1250">
                      <a:srgbClr val="FFFFFF"/>
                    </a:gs>
                    <a:gs pos="10417">
                      <a:srgbClr val="FFFFFF"/>
                    </a:gs>
                  </a:gsLst>
                  <a:lin ang="5400000" scaled="0"/>
                </a:gradFill>
              </a:endParaRPr>
            </a:p>
          </p:txBody>
        </p:sp>
        <p:sp>
          <p:nvSpPr>
            <p:cNvPr id="259" name="Oval 258"/>
            <p:cNvSpPr/>
            <p:nvPr/>
          </p:nvSpPr>
          <p:spPr bwMode="auto">
            <a:xfrm>
              <a:off x="9068714" y="3032803"/>
              <a:ext cx="131969" cy="101600"/>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a:gradFill>
                  <a:gsLst>
                    <a:gs pos="1250">
                      <a:srgbClr val="FFFFFF"/>
                    </a:gs>
                    <a:gs pos="10417">
                      <a:srgbClr val="FFFFFF"/>
                    </a:gs>
                  </a:gsLst>
                  <a:lin ang="5400000" scaled="0"/>
                </a:gradFill>
              </a:endParaRPr>
            </a:p>
          </p:txBody>
        </p:sp>
        <p:grpSp>
          <p:nvGrpSpPr>
            <p:cNvPr id="260" name="Group 259"/>
            <p:cNvGrpSpPr>
              <a:grpSpLocks noChangeAspect="1"/>
            </p:cNvGrpSpPr>
            <p:nvPr/>
          </p:nvGrpSpPr>
          <p:grpSpPr bwMode="auto">
            <a:xfrm>
              <a:off x="8565934" y="2836541"/>
              <a:ext cx="627062" cy="1130300"/>
              <a:chOff x="5070" y="1963"/>
              <a:chExt cx="395" cy="712"/>
            </a:xfrm>
            <a:solidFill>
              <a:schemeClr val="accent2"/>
            </a:solidFill>
          </p:grpSpPr>
          <p:sp>
            <p:nvSpPr>
              <p:cNvPr id="261" name="Freeform 5"/>
              <p:cNvSpPr>
                <a:spLocks/>
              </p:cNvSpPr>
              <p:nvPr/>
            </p:nvSpPr>
            <p:spPr bwMode="auto">
              <a:xfrm>
                <a:off x="5314" y="2027"/>
                <a:ext cx="63" cy="80"/>
              </a:xfrm>
              <a:custGeom>
                <a:avLst/>
                <a:gdLst>
                  <a:gd name="T0" fmla="*/ 70 w 98"/>
                  <a:gd name="T1" fmla="*/ 119 h 144"/>
                  <a:gd name="T2" fmla="*/ 98 w 98"/>
                  <a:gd name="T3" fmla="*/ 77 h 144"/>
                  <a:gd name="T4" fmla="*/ 75 w 98"/>
                  <a:gd name="T5" fmla="*/ 61 h 144"/>
                  <a:gd name="T6" fmla="*/ 93 w 98"/>
                  <a:gd name="T7" fmla="*/ 32 h 144"/>
                  <a:gd name="T8" fmla="*/ 60 w 98"/>
                  <a:gd name="T9" fmla="*/ 0 h 144"/>
                  <a:gd name="T10" fmla="*/ 28 w 98"/>
                  <a:gd name="T11" fmla="*/ 32 h 144"/>
                  <a:gd name="T12" fmla="*/ 44 w 98"/>
                  <a:gd name="T13" fmla="*/ 59 h 144"/>
                  <a:gd name="T14" fmla="*/ 11 w 98"/>
                  <a:gd name="T15" fmla="*/ 93 h 144"/>
                  <a:gd name="T16" fmla="*/ 8 w 98"/>
                  <a:gd name="T17" fmla="*/ 126 h 144"/>
                  <a:gd name="T18" fmla="*/ 14 w 98"/>
                  <a:gd name="T19" fmla="*/ 113 h 144"/>
                  <a:gd name="T20" fmla="*/ 16 w 98"/>
                  <a:gd name="T21" fmla="*/ 130 h 144"/>
                  <a:gd name="T22" fmla="*/ 52 w 98"/>
                  <a:gd name="T23" fmla="*/ 144 h 144"/>
                  <a:gd name="T24" fmla="*/ 62 w 98"/>
                  <a:gd name="T25" fmla="*/ 144 h 144"/>
                  <a:gd name="T26" fmla="*/ 70 w 98"/>
                  <a:gd name="T27" fmla="*/ 1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44">
                    <a:moveTo>
                      <a:pt x="70" y="119"/>
                    </a:moveTo>
                    <a:cubicBezTo>
                      <a:pt x="78" y="101"/>
                      <a:pt x="86" y="87"/>
                      <a:pt x="98" y="77"/>
                    </a:cubicBezTo>
                    <a:cubicBezTo>
                      <a:pt x="92" y="69"/>
                      <a:pt x="84" y="64"/>
                      <a:pt x="75" y="61"/>
                    </a:cubicBezTo>
                    <a:cubicBezTo>
                      <a:pt x="85" y="55"/>
                      <a:pt x="93" y="44"/>
                      <a:pt x="93" y="32"/>
                    </a:cubicBezTo>
                    <a:cubicBezTo>
                      <a:pt x="93" y="14"/>
                      <a:pt x="78" y="0"/>
                      <a:pt x="60" y="0"/>
                    </a:cubicBezTo>
                    <a:cubicBezTo>
                      <a:pt x="43" y="0"/>
                      <a:pt x="28" y="14"/>
                      <a:pt x="28" y="32"/>
                    </a:cubicBezTo>
                    <a:cubicBezTo>
                      <a:pt x="28" y="44"/>
                      <a:pt x="35" y="54"/>
                      <a:pt x="44" y="59"/>
                    </a:cubicBezTo>
                    <a:cubicBezTo>
                      <a:pt x="28" y="63"/>
                      <a:pt x="20" y="72"/>
                      <a:pt x="11" y="93"/>
                    </a:cubicBezTo>
                    <a:cubicBezTo>
                      <a:pt x="0" y="119"/>
                      <a:pt x="8" y="126"/>
                      <a:pt x="8" y="126"/>
                    </a:cubicBezTo>
                    <a:cubicBezTo>
                      <a:pt x="14" y="113"/>
                      <a:pt x="14" y="113"/>
                      <a:pt x="14" y="113"/>
                    </a:cubicBezTo>
                    <a:cubicBezTo>
                      <a:pt x="16" y="130"/>
                      <a:pt x="16" y="130"/>
                      <a:pt x="16" y="130"/>
                    </a:cubicBezTo>
                    <a:cubicBezTo>
                      <a:pt x="16" y="130"/>
                      <a:pt x="25" y="141"/>
                      <a:pt x="52" y="144"/>
                    </a:cubicBezTo>
                    <a:cubicBezTo>
                      <a:pt x="55" y="144"/>
                      <a:pt x="59" y="144"/>
                      <a:pt x="62" y="144"/>
                    </a:cubicBezTo>
                    <a:cubicBezTo>
                      <a:pt x="64" y="137"/>
                      <a:pt x="66" y="129"/>
                      <a:pt x="70" y="1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62" name="Freeform 6"/>
              <p:cNvSpPr>
                <a:spLocks noEditPoints="1"/>
              </p:cNvSpPr>
              <p:nvPr/>
            </p:nvSpPr>
            <p:spPr bwMode="auto">
              <a:xfrm>
                <a:off x="5076" y="1963"/>
                <a:ext cx="333" cy="197"/>
              </a:xfrm>
              <a:custGeom>
                <a:avLst/>
                <a:gdLst>
                  <a:gd name="T0" fmla="*/ 516 w 518"/>
                  <a:gd name="T1" fmla="*/ 339 h 357"/>
                  <a:gd name="T2" fmla="*/ 458 w 518"/>
                  <a:gd name="T3" fmla="*/ 321 h 357"/>
                  <a:gd name="T4" fmla="*/ 456 w 518"/>
                  <a:gd name="T5" fmla="*/ 324 h 357"/>
                  <a:gd name="T6" fmla="*/ 435 w 518"/>
                  <a:gd name="T7" fmla="*/ 306 h 357"/>
                  <a:gd name="T8" fmla="*/ 424 w 518"/>
                  <a:gd name="T9" fmla="*/ 281 h 357"/>
                  <a:gd name="T10" fmla="*/ 424 w 518"/>
                  <a:gd name="T11" fmla="*/ 281 h 357"/>
                  <a:gd name="T12" fmla="*/ 421 w 518"/>
                  <a:gd name="T13" fmla="*/ 281 h 357"/>
                  <a:gd name="T14" fmla="*/ 388 w 518"/>
                  <a:gd name="T15" fmla="*/ 272 h 357"/>
                  <a:gd name="T16" fmla="*/ 386 w 518"/>
                  <a:gd name="T17" fmla="*/ 276 h 357"/>
                  <a:gd name="T18" fmla="*/ 365 w 518"/>
                  <a:gd name="T19" fmla="*/ 258 h 357"/>
                  <a:gd name="T20" fmla="*/ 362 w 518"/>
                  <a:gd name="T21" fmla="*/ 200 h 357"/>
                  <a:gd name="T22" fmla="*/ 383 w 518"/>
                  <a:gd name="T23" fmla="*/ 169 h 357"/>
                  <a:gd name="T24" fmla="*/ 378 w 518"/>
                  <a:gd name="T25" fmla="*/ 148 h 357"/>
                  <a:gd name="T26" fmla="*/ 431 w 518"/>
                  <a:gd name="T27" fmla="*/ 95 h 357"/>
                  <a:gd name="T28" fmla="*/ 469 w 518"/>
                  <a:gd name="T29" fmla="*/ 110 h 357"/>
                  <a:gd name="T30" fmla="*/ 517 w 518"/>
                  <a:gd name="T31" fmla="*/ 75 h 357"/>
                  <a:gd name="T32" fmla="*/ 349 w 518"/>
                  <a:gd name="T33" fmla="*/ 0 h 357"/>
                  <a:gd name="T34" fmla="*/ 4 w 518"/>
                  <a:gd name="T35" fmla="*/ 53 h 357"/>
                  <a:gd name="T36" fmla="*/ 0 w 518"/>
                  <a:gd name="T37" fmla="*/ 348 h 357"/>
                  <a:gd name="T38" fmla="*/ 334 w 518"/>
                  <a:gd name="T39" fmla="*/ 333 h 357"/>
                  <a:gd name="T40" fmla="*/ 518 w 518"/>
                  <a:gd name="T41" fmla="*/ 357 h 357"/>
                  <a:gd name="T42" fmla="*/ 518 w 518"/>
                  <a:gd name="T43" fmla="*/ 339 h 357"/>
                  <a:gd name="T44" fmla="*/ 516 w 518"/>
                  <a:gd name="T45" fmla="*/ 339 h 357"/>
                  <a:gd name="T46" fmla="*/ 316 w 518"/>
                  <a:gd name="T47" fmla="*/ 310 h 357"/>
                  <a:gd name="T48" fmla="*/ 22 w 518"/>
                  <a:gd name="T49" fmla="*/ 324 h 357"/>
                  <a:gd name="T50" fmla="*/ 23 w 518"/>
                  <a:gd name="T51" fmla="*/ 256 h 357"/>
                  <a:gd name="T52" fmla="*/ 317 w 518"/>
                  <a:gd name="T53" fmla="*/ 234 h 357"/>
                  <a:gd name="T54" fmla="*/ 316 w 518"/>
                  <a:gd name="T55" fmla="*/ 310 h 357"/>
                  <a:gd name="T56" fmla="*/ 317 w 518"/>
                  <a:gd name="T57" fmla="*/ 208 h 357"/>
                  <a:gd name="T58" fmla="*/ 23 w 518"/>
                  <a:gd name="T59" fmla="*/ 232 h 357"/>
                  <a:gd name="T60" fmla="*/ 24 w 518"/>
                  <a:gd name="T61" fmla="*/ 164 h 357"/>
                  <a:gd name="T62" fmla="*/ 319 w 518"/>
                  <a:gd name="T63" fmla="*/ 132 h 357"/>
                  <a:gd name="T64" fmla="*/ 317 w 518"/>
                  <a:gd name="T65" fmla="*/ 208 h 357"/>
                  <a:gd name="T66" fmla="*/ 319 w 518"/>
                  <a:gd name="T67" fmla="*/ 106 h 357"/>
                  <a:gd name="T68" fmla="*/ 25 w 518"/>
                  <a:gd name="T69" fmla="*/ 141 h 357"/>
                  <a:gd name="T70" fmla="*/ 26 w 518"/>
                  <a:gd name="T71" fmla="*/ 73 h 357"/>
                  <a:gd name="T72" fmla="*/ 320 w 518"/>
                  <a:gd name="T73" fmla="*/ 30 h 357"/>
                  <a:gd name="T74" fmla="*/ 319 w 518"/>
                  <a:gd name="T75" fmla="*/ 10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8" h="357">
                    <a:moveTo>
                      <a:pt x="516" y="339"/>
                    </a:moveTo>
                    <a:cubicBezTo>
                      <a:pt x="487" y="336"/>
                      <a:pt x="469" y="328"/>
                      <a:pt x="458" y="321"/>
                    </a:cubicBezTo>
                    <a:cubicBezTo>
                      <a:pt x="456" y="324"/>
                      <a:pt x="456" y="324"/>
                      <a:pt x="456" y="324"/>
                    </a:cubicBezTo>
                    <a:cubicBezTo>
                      <a:pt x="435" y="306"/>
                      <a:pt x="435" y="306"/>
                      <a:pt x="435" y="306"/>
                    </a:cubicBezTo>
                    <a:cubicBezTo>
                      <a:pt x="432" y="303"/>
                      <a:pt x="425" y="296"/>
                      <a:pt x="424" y="281"/>
                    </a:cubicBezTo>
                    <a:cubicBezTo>
                      <a:pt x="424" y="281"/>
                      <a:pt x="424" y="281"/>
                      <a:pt x="424" y="281"/>
                    </a:cubicBezTo>
                    <a:cubicBezTo>
                      <a:pt x="421" y="281"/>
                      <a:pt x="421" y="281"/>
                      <a:pt x="421" y="281"/>
                    </a:cubicBezTo>
                    <a:cubicBezTo>
                      <a:pt x="407" y="279"/>
                      <a:pt x="396" y="276"/>
                      <a:pt x="388" y="272"/>
                    </a:cubicBezTo>
                    <a:cubicBezTo>
                      <a:pt x="386" y="276"/>
                      <a:pt x="386" y="276"/>
                      <a:pt x="386" y="276"/>
                    </a:cubicBezTo>
                    <a:cubicBezTo>
                      <a:pt x="365" y="258"/>
                      <a:pt x="365" y="258"/>
                      <a:pt x="365" y="258"/>
                    </a:cubicBezTo>
                    <a:cubicBezTo>
                      <a:pt x="359" y="253"/>
                      <a:pt x="347" y="237"/>
                      <a:pt x="362" y="200"/>
                    </a:cubicBezTo>
                    <a:cubicBezTo>
                      <a:pt x="367" y="189"/>
                      <a:pt x="373" y="177"/>
                      <a:pt x="383" y="169"/>
                    </a:cubicBezTo>
                    <a:cubicBezTo>
                      <a:pt x="380" y="162"/>
                      <a:pt x="378" y="155"/>
                      <a:pt x="378" y="148"/>
                    </a:cubicBezTo>
                    <a:cubicBezTo>
                      <a:pt x="378" y="119"/>
                      <a:pt x="402" y="95"/>
                      <a:pt x="431" y="95"/>
                    </a:cubicBezTo>
                    <a:cubicBezTo>
                      <a:pt x="446" y="95"/>
                      <a:pt x="459" y="100"/>
                      <a:pt x="469" y="110"/>
                    </a:cubicBezTo>
                    <a:cubicBezTo>
                      <a:pt x="479" y="92"/>
                      <a:pt x="496" y="79"/>
                      <a:pt x="517" y="75"/>
                    </a:cubicBezTo>
                    <a:cubicBezTo>
                      <a:pt x="349" y="0"/>
                      <a:pt x="349" y="0"/>
                      <a:pt x="349" y="0"/>
                    </a:cubicBezTo>
                    <a:cubicBezTo>
                      <a:pt x="4" y="53"/>
                      <a:pt x="4" y="53"/>
                      <a:pt x="4" y="53"/>
                    </a:cubicBezTo>
                    <a:cubicBezTo>
                      <a:pt x="0" y="348"/>
                      <a:pt x="0" y="348"/>
                      <a:pt x="0" y="348"/>
                    </a:cubicBezTo>
                    <a:cubicBezTo>
                      <a:pt x="334" y="333"/>
                      <a:pt x="334" y="333"/>
                      <a:pt x="334" y="333"/>
                    </a:cubicBezTo>
                    <a:cubicBezTo>
                      <a:pt x="518" y="357"/>
                      <a:pt x="518" y="357"/>
                      <a:pt x="518" y="357"/>
                    </a:cubicBezTo>
                    <a:cubicBezTo>
                      <a:pt x="518" y="339"/>
                      <a:pt x="518" y="339"/>
                      <a:pt x="518" y="339"/>
                    </a:cubicBezTo>
                    <a:lnTo>
                      <a:pt x="516" y="339"/>
                    </a:lnTo>
                    <a:close/>
                    <a:moveTo>
                      <a:pt x="316" y="310"/>
                    </a:moveTo>
                    <a:cubicBezTo>
                      <a:pt x="22" y="324"/>
                      <a:pt x="22" y="324"/>
                      <a:pt x="22" y="324"/>
                    </a:cubicBezTo>
                    <a:cubicBezTo>
                      <a:pt x="23" y="256"/>
                      <a:pt x="23" y="256"/>
                      <a:pt x="23" y="256"/>
                    </a:cubicBezTo>
                    <a:cubicBezTo>
                      <a:pt x="317" y="234"/>
                      <a:pt x="317" y="234"/>
                      <a:pt x="317" y="234"/>
                    </a:cubicBezTo>
                    <a:lnTo>
                      <a:pt x="316" y="310"/>
                    </a:lnTo>
                    <a:close/>
                    <a:moveTo>
                      <a:pt x="317" y="208"/>
                    </a:moveTo>
                    <a:cubicBezTo>
                      <a:pt x="23" y="232"/>
                      <a:pt x="23" y="232"/>
                      <a:pt x="23" y="232"/>
                    </a:cubicBezTo>
                    <a:cubicBezTo>
                      <a:pt x="24" y="164"/>
                      <a:pt x="24" y="164"/>
                      <a:pt x="24" y="164"/>
                    </a:cubicBezTo>
                    <a:cubicBezTo>
                      <a:pt x="319" y="132"/>
                      <a:pt x="319" y="132"/>
                      <a:pt x="319" y="132"/>
                    </a:cubicBezTo>
                    <a:lnTo>
                      <a:pt x="317" y="208"/>
                    </a:lnTo>
                    <a:close/>
                    <a:moveTo>
                      <a:pt x="319" y="106"/>
                    </a:moveTo>
                    <a:cubicBezTo>
                      <a:pt x="25" y="141"/>
                      <a:pt x="25" y="141"/>
                      <a:pt x="25" y="141"/>
                    </a:cubicBezTo>
                    <a:cubicBezTo>
                      <a:pt x="26" y="73"/>
                      <a:pt x="26" y="73"/>
                      <a:pt x="26" y="73"/>
                    </a:cubicBezTo>
                    <a:cubicBezTo>
                      <a:pt x="320" y="30"/>
                      <a:pt x="320" y="30"/>
                      <a:pt x="320" y="30"/>
                    </a:cubicBezTo>
                    <a:lnTo>
                      <a:pt x="319" y="10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63" name="Freeform 7"/>
              <p:cNvSpPr>
                <a:spLocks/>
              </p:cNvSpPr>
              <p:nvPr/>
            </p:nvSpPr>
            <p:spPr bwMode="auto">
              <a:xfrm>
                <a:off x="5356" y="2015"/>
                <a:ext cx="109" cy="128"/>
              </a:xfrm>
              <a:custGeom>
                <a:avLst/>
                <a:gdLst>
                  <a:gd name="T0" fmla="*/ 117 w 169"/>
                  <a:gd name="T1" fmla="*/ 95 h 232"/>
                  <a:gd name="T2" fmla="*/ 145 w 169"/>
                  <a:gd name="T3" fmla="*/ 50 h 232"/>
                  <a:gd name="T4" fmla="*/ 95 w 169"/>
                  <a:gd name="T5" fmla="*/ 0 h 232"/>
                  <a:gd name="T6" fmla="*/ 45 w 169"/>
                  <a:gd name="T7" fmla="*/ 50 h 232"/>
                  <a:gd name="T8" fmla="*/ 69 w 169"/>
                  <a:gd name="T9" fmla="*/ 93 h 232"/>
                  <a:gd name="T10" fmla="*/ 18 w 169"/>
                  <a:gd name="T11" fmla="*/ 145 h 232"/>
                  <a:gd name="T12" fmla="*/ 13 w 169"/>
                  <a:gd name="T13" fmla="*/ 196 h 232"/>
                  <a:gd name="T14" fmla="*/ 22 w 169"/>
                  <a:gd name="T15" fmla="*/ 176 h 232"/>
                  <a:gd name="T16" fmla="*/ 25 w 169"/>
                  <a:gd name="T17" fmla="*/ 202 h 232"/>
                  <a:gd name="T18" fmla="*/ 82 w 169"/>
                  <a:gd name="T19" fmla="*/ 224 h 232"/>
                  <a:gd name="T20" fmla="*/ 169 w 169"/>
                  <a:gd name="T21" fmla="*/ 176 h 232"/>
                  <a:gd name="T22" fmla="*/ 117 w 169"/>
                  <a:gd name="T23" fmla="*/ 9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32">
                    <a:moveTo>
                      <a:pt x="117" y="95"/>
                    </a:moveTo>
                    <a:cubicBezTo>
                      <a:pt x="133" y="86"/>
                      <a:pt x="145" y="70"/>
                      <a:pt x="145" y="50"/>
                    </a:cubicBezTo>
                    <a:cubicBezTo>
                      <a:pt x="145" y="23"/>
                      <a:pt x="122" y="0"/>
                      <a:pt x="95" y="0"/>
                    </a:cubicBezTo>
                    <a:cubicBezTo>
                      <a:pt x="67" y="0"/>
                      <a:pt x="45" y="23"/>
                      <a:pt x="45" y="50"/>
                    </a:cubicBezTo>
                    <a:cubicBezTo>
                      <a:pt x="45" y="68"/>
                      <a:pt x="55" y="84"/>
                      <a:pt x="69" y="93"/>
                    </a:cubicBezTo>
                    <a:cubicBezTo>
                      <a:pt x="44" y="98"/>
                      <a:pt x="31" y="113"/>
                      <a:pt x="18" y="145"/>
                    </a:cubicBezTo>
                    <a:cubicBezTo>
                      <a:pt x="0" y="185"/>
                      <a:pt x="13" y="196"/>
                      <a:pt x="13" y="196"/>
                    </a:cubicBezTo>
                    <a:cubicBezTo>
                      <a:pt x="22" y="176"/>
                      <a:pt x="22" y="176"/>
                      <a:pt x="22" y="176"/>
                    </a:cubicBezTo>
                    <a:cubicBezTo>
                      <a:pt x="25" y="202"/>
                      <a:pt x="25" y="202"/>
                      <a:pt x="25" y="202"/>
                    </a:cubicBezTo>
                    <a:cubicBezTo>
                      <a:pt x="25" y="202"/>
                      <a:pt x="40" y="220"/>
                      <a:pt x="82" y="224"/>
                    </a:cubicBezTo>
                    <a:cubicBezTo>
                      <a:pt x="126" y="227"/>
                      <a:pt x="169" y="232"/>
                      <a:pt x="169" y="176"/>
                    </a:cubicBezTo>
                    <a:cubicBezTo>
                      <a:pt x="169" y="132"/>
                      <a:pt x="147" y="104"/>
                      <a:pt x="117" y="9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67" name="Freeform 8"/>
              <p:cNvSpPr>
                <a:spLocks/>
              </p:cNvSpPr>
              <p:nvPr/>
            </p:nvSpPr>
            <p:spPr bwMode="auto">
              <a:xfrm>
                <a:off x="5314" y="2246"/>
                <a:ext cx="63" cy="80"/>
              </a:xfrm>
              <a:custGeom>
                <a:avLst/>
                <a:gdLst>
                  <a:gd name="T0" fmla="*/ 70 w 98"/>
                  <a:gd name="T1" fmla="*/ 119 h 144"/>
                  <a:gd name="T2" fmla="*/ 98 w 98"/>
                  <a:gd name="T3" fmla="*/ 77 h 144"/>
                  <a:gd name="T4" fmla="*/ 75 w 98"/>
                  <a:gd name="T5" fmla="*/ 60 h 144"/>
                  <a:gd name="T6" fmla="*/ 93 w 98"/>
                  <a:gd name="T7" fmla="*/ 32 h 144"/>
                  <a:gd name="T8" fmla="*/ 60 w 98"/>
                  <a:gd name="T9" fmla="*/ 0 h 144"/>
                  <a:gd name="T10" fmla="*/ 28 w 98"/>
                  <a:gd name="T11" fmla="*/ 32 h 144"/>
                  <a:gd name="T12" fmla="*/ 44 w 98"/>
                  <a:gd name="T13" fmla="*/ 59 h 144"/>
                  <a:gd name="T14" fmla="*/ 11 w 98"/>
                  <a:gd name="T15" fmla="*/ 92 h 144"/>
                  <a:gd name="T16" fmla="*/ 8 w 98"/>
                  <a:gd name="T17" fmla="*/ 125 h 144"/>
                  <a:gd name="T18" fmla="*/ 14 w 98"/>
                  <a:gd name="T19" fmla="*/ 113 h 144"/>
                  <a:gd name="T20" fmla="*/ 16 w 98"/>
                  <a:gd name="T21" fmla="*/ 129 h 144"/>
                  <a:gd name="T22" fmla="*/ 52 w 98"/>
                  <a:gd name="T23" fmla="*/ 143 h 144"/>
                  <a:gd name="T24" fmla="*/ 62 w 98"/>
                  <a:gd name="T25" fmla="*/ 144 h 144"/>
                  <a:gd name="T26" fmla="*/ 70 w 98"/>
                  <a:gd name="T27" fmla="*/ 1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44">
                    <a:moveTo>
                      <a:pt x="70" y="119"/>
                    </a:moveTo>
                    <a:cubicBezTo>
                      <a:pt x="78" y="101"/>
                      <a:pt x="86" y="87"/>
                      <a:pt x="98" y="77"/>
                    </a:cubicBezTo>
                    <a:cubicBezTo>
                      <a:pt x="92" y="69"/>
                      <a:pt x="84" y="63"/>
                      <a:pt x="75" y="60"/>
                    </a:cubicBezTo>
                    <a:cubicBezTo>
                      <a:pt x="85" y="55"/>
                      <a:pt x="93" y="44"/>
                      <a:pt x="93" y="32"/>
                    </a:cubicBezTo>
                    <a:cubicBezTo>
                      <a:pt x="93" y="14"/>
                      <a:pt x="78" y="0"/>
                      <a:pt x="60" y="0"/>
                    </a:cubicBezTo>
                    <a:cubicBezTo>
                      <a:pt x="43" y="0"/>
                      <a:pt x="28" y="14"/>
                      <a:pt x="28" y="32"/>
                    </a:cubicBezTo>
                    <a:cubicBezTo>
                      <a:pt x="28" y="43"/>
                      <a:pt x="35" y="53"/>
                      <a:pt x="44" y="59"/>
                    </a:cubicBezTo>
                    <a:cubicBezTo>
                      <a:pt x="28" y="62"/>
                      <a:pt x="20" y="72"/>
                      <a:pt x="11" y="92"/>
                    </a:cubicBezTo>
                    <a:cubicBezTo>
                      <a:pt x="0" y="118"/>
                      <a:pt x="8" y="125"/>
                      <a:pt x="8" y="125"/>
                    </a:cubicBezTo>
                    <a:cubicBezTo>
                      <a:pt x="14" y="113"/>
                      <a:pt x="14" y="113"/>
                      <a:pt x="14" y="113"/>
                    </a:cubicBezTo>
                    <a:cubicBezTo>
                      <a:pt x="16" y="129"/>
                      <a:pt x="16" y="129"/>
                      <a:pt x="16" y="129"/>
                    </a:cubicBezTo>
                    <a:cubicBezTo>
                      <a:pt x="16" y="129"/>
                      <a:pt x="25" y="141"/>
                      <a:pt x="52" y="143"/>
                    </a:cubicBezTo>
                    <a:cubicBezTo>
                      <a:pt x="55" y="143"/>
                      <a:pt x="59" y="144"/>
                      <a:pt x="62" y="144"/>
                    </a:cubicBezTo>
                    <a:cubicBezTo>
                      <a:pt x="64" y="137"/>
                      <a:pt x="66" y="129"/>
                      <a:pt x="70" y="1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68" name="Freeform 9"/>
              <p:cNvSpPr>
                <a:spLocks noEditPoints="1"/>
              </p:cNvSpPr>
              <p:nvPr/>
            </p:nvSpPr>
            <p:spPr bwMode="auto">
              <a:xfrm>
                <a:off x="5074" y="2202"/>
                <a:ext cx="335" cy="185"/>
              </a:xfrm>
              <a:custGeom>
                <a:avLst/>
                <a:gdLst>
                  <a:gd name="T0" fmla="*/ 462 w 522"/>
                  <a:gd name="T1" fmla="*/ 285 h 336"/>
                  <a:gd name="T2" fmla="*/ 460 w 522"/>
                  <a:gd name="T3" fmla="*/ 288 h 336"/>
                  <a:gd name="T4" fmla="*/ 439 w 522"/>
                  <a:gd name="T5" fmla="*/ 270 h 336"/>
                  <a:gd name="T6" fmla="*/ 428 w 522"/>
                  <a:gd name="T7" fmla="*/ 245 h 336"/>
                  <a:gd name="T8" fmla="*/ 428 w 522"/>
                  <a:gd name="T9" fmla="*/ 245 h 336"/>
                  <a:gd name="T10" fmla="*/ 425 w 522"/>
                  <a:gd name="T11" fmla="*/ 245 h 336"/>
                  <a:gd name="T12" fmla="*/ 392 w 522"/>
                  <a:gd name="T13" fmla="*/ 237 h 336"/>
                  <a:gd name="T14" fmla="*/ 390 w 522"/>
                  <a:gd name="T15" fmla="*/ 240 h 336"/>
                  <a:gd name="T16" fmla="*/ 369 w 522"/>
                  <a:gd name="T17" fmla="*/ 222 h 336"/>
                  <a:gd name="T18" fmla="*/ 366 w 522"/>
                  <a:gd name="T19" fmla="*/ 165 h 336"/>
                  <a:gd name="T20" fmla="*/ 387 w 522"/>
                  <a:gd name="T21" fmla="*/ 133 h 336"/>
                  <a:gd name="T22" fmla="*/ 382 w 522"/>
                  <a:gd name="T23" fmla="*/ 113 h 336"/>
                  <a:gd name="T24" fmla="*/ 435 w 522"/>
                  <a:gd name="T25" fmla="*/ 59 h 336"/>
                  <a:gd name="T26" fmla="*/ 473 w 522"/>
                  <a:gd name="T27" fmla="*/ 74 h 336"/>
                  <a:gd name="T28" fmla="*/ 521 w 522"/>
                  <a:gd name="T29" fmla="*/ 39 h 336"/>
                  <a:gd name="T30" fmla="*/ 522 w 522"/>
                  <a:gd name="T31" fmla="*/ 20 h 336"/>
                  <a:gd name="T32" fmla="*/ 338 w 522"/>
                  <a:gd name="T33" fmla="*/ 0 h 336"/>
                  <a:gd name="T34" fmla="*/ 4 w 522"/>
                  <a:gd name="T35" fmla="*/ 16 h 336"/>
                  <a:gd name="T36" fmla="*/ 0 w 522"/>
                  <a:gd name="T37" fmla="*/ 313 h 336"/>
                  <a:gd name="T38" fmla="*/ 338 w 522"/>
                  <a:gd name="T39" fmla="*/ 336 h 336"/>
                  <a:gd name="T40" fmla="*/ 517 w 522"/>
                  <a:gd name="T41" fmla="*/ 317 h 336"/>
                  <a:gd name="T42" fmla="*/ 517 w 522"/>
                  <a:gd name="T43" fmla="*/ 303 h 336"/>
                  <a:gd name="T44" fmla="*/ 462 w 522"/>
                  <a:gd name="T45" fmla="*/ 285 h 336"/>
                  <a:gd name="T46" fmla="*/ 315 w 522"/>
                  <a:gd name="T47" fmla="*/ 307 h 336"/>
                  <a:gd name="T48" fmla="*/ 22 w 522"/>
                  <a:gd name="T49" fmla="*/ 290 h 336"/>
                  <a:gd name="T50" fmla="*/ 23 w 522"/>
                  <a:gd name="T51" fmla="*/ 222 h 336"/>
                  <a:gd name="T52" fmla="*/ 316 w 522"/>
                  <a:gd name="T53" fmla="*/ 232 h 336"/>
                  <a:gd name="T54" fmla="*/ 315 w 522"/>
                  <a:gd name="T55" fmla="*/ 307 h 336"/>
                  <a:gd name="T56" fmla="*/ 316 w 522"/>
                  <a:gd name="T57" fmla="*/ 206 h 336"/>
                  <a:gd name="T58" fmla="*/ 24 w 522"/>
                  <a:gd name="T59" fmla="*/ 199 h 336"/>
                  <a:gd name="T60" fmla="*/ 25 w 522"/>
                  <a:gd name="T61" fmla="*/ 131 h 336"/>
                  <a:gd name="T62" fmla="*/ 318 w 522"/>
                  <a:gd name="T63" fmla="*/ 130 h 336"/>
                  <a:gd name="T64" fmla="*/ 316 w 522"/>
                  <a:gd name="T65" fmla="*/ 206 h 336"/>
                  <a:gd name="T66" fmla="*/ 318 w 522"/>
                  <a:gd name="T67" fmla="*/ 104 h 336"/>
                  <a:gd name="T68" fmla="*/ 25 w 522"/>
                  <a:gd name="T69" fmla="*/ 108 h 336"/>
                  <a:gd name="T70" fmla="*/ 26 w 522"/>
                  <a:gd name="T71" fmla="*/ 40 h 336"/>
                  <a:gd name="T72" fmla="*/ 319 w 522"/>
                  <a:gd name="T73" fmla="*/ 29 h 336"/>
                  <a:gd name="T74" fmla="*/ 318 w 522"/>
                  <a:gd name="T75" fmla="*/ 1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2" h="336">
                    <a:moveTo>
                      <a:pt x="462" y="285"/>
                    </a:moveTo>
                    <a:cubicBezTo>
                      <a:pt x="460" y="288"/>
                      <a:pt x="460" y="288"/>
                      <a:pt x="460" y="288"/>
                    </a:cubicBezTo>
                    <a:cubicBezTo>
                      <a:pt x="439" y="270"/>
                      <a:pt x="439" y="270"/>
                      <a:pt x="439" y="270"/>
                    </a:cubicBezTo>
                    <a:cubicBezTo>
                      <a:pt x="436" y="268"/>
                      <a:pt x="429" y="260"/>
                      <a:pt x="428" y="245"/>
                    </a:cubicBezTo>
                    <a:cubicBezTo>
                      <a:pt x="428" y="245"/>
                      <a:pt x="428" y="245"/>
                      <a:pt x="428" y="245"/>
                    </a:cubicBezTo>
                    <a:cubicBezTo>
                      <a:pt x="425" y="245"/>
                      <a:pt x="425" y="245"/>
                      <a:pt x="425" y="245"/>
                    </a:cubicBezTo>
                    <a:cubicBezTo>
                      <a:pt x="411" y="244"/>
                      <a:pt x="400" y="241"/>
                      <a:pt x="392" y="237"/>
                    </a:cubicBezTo>
                    <a:cubicBezTo>
                      <a:pt x="390" y="240"/>
                      <a:pt x="390" y="240"/>
                      <a:pt x="390" y="240"/>
                    </a:cubicBezTo>
                    <a:cubicBezTo>
                      <a:pt x="369" y="222"/>
                      <a:pt x="369" y="222"/>
                      <a:pt x="369" y="222"/>
                    </a:cubicBezTo>
                    <a:cubicBezTo>
                      <a:pt x="363" y="217"/>
                      <a:pt x="351" y="201"/>
                      <a:pt x="366" y="165"/>
                    </a:cubicBezTo>
                    <a:cubicBezTo>
                      <a:pt x="371" y="153"/>
                      <a:pt x="377" y="142"/>
                      <a:pt x="387" y="133"/>
                    </a:cubicBezTo>
                    <a:cubicBezTo>
                      <a:pt x="384" y="127"/>
                      <a:pt x="382" y="120"/>
                      <a:pt x="382" y="113"/>
                    </a:cubicBezTo>
                    <a:cubicBezTo>
                      <a:pt x="382" y="83"/>
                      <a:pt x="406" y="59"/>
                      <a:pt x="435" y="59"/>
                    </a:cubicBezTo>
                    <a:cubicBezTo>
                      <a:pt x="450" y="59"/>
                      <a:pt x="463" y="65"/>
                      <a:pt x="473" y="74"/>
                    </a:cubicBezTo>
                    <a:cubicBezTo>
                      <a:pt x="483" y="56"/>
                      <a:pt x="500" y="43"/>
                      <a:pt x="521" y="39"/>
                    </a:cubicBezTo>
                    <a:cubicBezTo>
                      <a:pt x="522" y="20"/>
                      <a:pt x="522" y="20"/>
                      <a:pt x="522" y="20"/>
                    </a:cubicBezTo>
                    <a:cubicBezTo>
                      <a:pt x="338" y="0"/>
                      <a:pt x="338" y="0"/>
                      <a:pt x="338" y="0"/>
                    </a:cubicBezTo>
                    <a:cubicBezTo>
                      <a:pt x="4" y="16"/>
                      <a:pt x="4" y="16"/>
                      <a:pt x="4" y="16"/>
                    </a:cubicBezTo>
                    <a:cubicBezTo>
                      <a:pt x="0" y="313"/>
                      <a:pt x="0" y="313"/>
                      <a:pt x="0" y="313"/>
                    </a:cubicBezTo>
                    <a:cubicBezTo>
                      <a:pt x="338" y="336"/>
                      <a:pt x="338" y="336"/>
                      <a:pt x="338" y="336"/>
                    </a:cubicBezTo>
                    <a:cubicBezTo>
                      <a:pt x="517" y="317"/>
                      <a:pt x="517" y="317"/>
                      <a:pt x="517" y="317"/>
                    </a:cubicBezTo>
                    <a:cubicBezTo>
                      <a:pt x="517" y="303"/>
                      <a:pt x="517" y="303"/>
                      <a:pt x="517" y="303"/>
                    </a:cubicBezTo>
                    <a:cubicBezTo>
                      <a:pt x="490" y="300"/>
                      <a:pt x="472" y="292"/>
                      <a:pt x="462" y="285"/>
                    </a:cubicBezTo>
                    <a:close/>
                    <a:moveTo>
                      <a:pt x="315" y="307"/>
                    </a:moveTo>
                    <a:cubicBezTo>
                      <a:pt x="22" y="290"/>
                      <a:pt x="22" y="290"/>
                      <a:pt x="22" y="290"/>
                    </a:cubicBezTo>
                    <a:cubicBezTo>
                      <a:pt x="23" y="222"/>
                      <a:pt x="23" y="222"/>
                      <a:pt x="23" y="222"/>
                    </a:cubicBezTo>
                    <a:cubicBezTo>
                      <a:pt x="316" y="232"/>
                      <a:pt x="316" y="232"/>
                      <a:pt x="316" y="232"/>
                    </a:cubicBezTo>
                    <a:lnTo>
                      <a:pt x="315" y="307"/>
                    </a:lnTo>
                    <a:close/>
                    <a:moveTo>
                      <a:pt x="316" y="206"/>
                    </a:moveTo>
                    <a:cubicBezTo>
                      <a:pt x="24" y="199"/>
                      <a:pt x="24" y="199"/>
                      <a:pt x="24" y="199"/>
                    </a:cubicBezTo>
                    <a:cubicBezTo>
                      <a:pt x="25" y="131"/>
                      <a:pt x="25" y="131"/>
                      <a:pt x="25" y="131"/>
                    </a:cubicBezTo>
                    <a:cubicBezTo>
                      <a:pt x="318" y="130"/>
                      <a:pt x="318" y="130"/>
                      <a:pt x="318" y="130"/>
                    </a:cubicBezTo>
                    <a:lnTo>
                      <a:pt x="316" y="206"/>
                    </a:lnTo>
                    <a:close/>
                    <a:moveTo>
                      <a:pt x="318" y="104"/>
                    </a:moveTo>
                    <a:cubicBezTo>
                      <a:pt x="25" y="108"/>
                      <a:pt x="25" y="108"/>
                      <a:pt x="25" y="108"/>
                    </a:cubicBezTo>
                    <a:cubicBezTo>
                      <a:pt x="26" y="40"/>
                      <a:pt x="26" y="40"/>
                      <a:pt x="26" y="40"/>
                    </a:cubicBezTo>
                    <a:cubicBezTo>
                      <a:pt x="319" y="29"/>
                      <a:pt x="319" y="29"/>
                      <a:pt x="319" y="29"/>
                    </a:cubicBezTo>
                    <a:lnTo>
                      <a:pt x="318" y="10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69" name="Freeform 10"/>
              <p:cNvSpPr>
                <a:spLocks/>
              </p:cNvSpPr>
              <p:nvPr/>
            </p:nvSpPr>
            <p:spPr bwMode="auto">
              <a:xfrm>
                <a:off x="5356" y="2234"/>
                <a:ext cx="109" cy="128"/>
              </a:xfrm>
              <a:custGeom>
                <a:avLst/>
                <a:gdLst>
                  <a:gd name="T0" fmla="*/ 117 w 169"/>
                  <a:gd name="T1" fmla="*/ 94 h 232"/>
                  <a:gd name="T2" fmla="*/ 145 w 169"/>
                  <a:gd name="T3" fmla="*/ 50 h 232"/>
                  <a:gd name="T4" fmla="*/ 95 w 169"/>
                  <a:gd name="T5" fmla="*/ 0 h 232"/>
                  <a:gd name="T6" fmla="*/ 45 w 169"/>
                  <a:gd name="T7" fmla="*/ 50 h 232"/>
                  <a:gd name="T8" fmla="*/ 69 w 169"/>
                  <a:gd name="T9" fmla="*/ 92 h 232"/>
                  <a:gd name="T10" fmla="*/ 18 w 169"/>
                  <a:gd name="T11" fmla="*/ 144 h 232"/>
                  <a:gd name="T12" fmla="*/ 13 w 169"/>
                  <a:gd name="T13" fmla="*/ 195 h 232"/>
                  <a:gd name="T14" fmla="*/ 22 w 169"/>
                  <a:gd name="T15" fmla="*/ 176 h 232"/>
                  <a:gd name="T16" fmla="*/ 25 w 169"/>
                  <a:gd name="T17" fmla="*/ 202 h 232"/>
                  <a:gd name="T18" fmla="*/ 82 w 169"/>
                  <a:gd name="T19" fmla="*/ 223 h 232"/>
                  <a:gd name="T20" fmla="*/ 169 w 169"/>
                  <a:gd name="T21" fmla="*/ 176 h 232"/>
                  <a:gd name="T22" fmla="*/ 117 w 169"/>
                  <a:gd name="T23" fmla="*/ 9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32">
                    <a:moveTo>
                      <a:pt x="117" y="94"/>
                    </a:moveTo>
                    <a:cubicBezTo>
                      <a:pt x="133" y="86"/>
                      <a:pt x="145" y="69"/>
                      <a:pt x="145" y="50"/>
                    </a:cubicBezTo>
                    <a:cubicBezTo>
                      <a:pt x="145" y="22"/>
                      <a:pt x="122" y="0"/>
                      <a:pt x="95" y="0"/>
                    </a:cubicBezTo>
                    <a:cubicBezTo>
                      <a:pt x="67" y="0"/>
                      <a:pt x="45" y="22"/>
                      <a:pt x="45" y="50"/>
                    </a:cubicBezTo>
                    <a:cubicBezTo>
                      <a:pt x="45" y="68"/>
                      <a:pt x="55" y="84"/>
                      <a:pt x="69" y="92"/>
                    </a:cubicBezTo>
                    <a:cubicBezTo>
                      <a:pt x="44" y="97"/>
                      <a:pt x="31" y="113"/>
                      <a:pt x="18" y="144"/>
                    </a:cubicBezTo>
                    <a:cubicBezTo>
                      <a:pt x="0" y="184"/>
                      <a:pt x="13" y="195"/>
                      <a:pt x="13" y="195"/>
                    </a:cubicBezTo>
                    <a:cubicBezTo>
                      <a:pt x="22" y="176"/>
                      <a:pt x="22" y="176"/>
                      <a:pt x="22" y="176"/>
                    </a:cubicBezTo>
                    <a:cubicBezTo>
                      <a:pt x="25" y="202"/>
                      <a:pt x="25" y="202"/>
                      <a:pt x="25" y="202"/>
                    </a:cubicBezTo>
                    <a:cubicBezTo>
                      <a:pt x="25" y="202"/>
                      <a:pt x="40" y="219"/>
                      <a:pt x="82" y="223"/>
                    </a:cubicBezTo>
                    <a:cubicBezTo>
                      <a:pt x="126" y="227"/>
                      <a:pt x="169" y="232"/>
                      <a:pt x="169" y="176"/>
                    </a:cubicBezTo>
                    <a:cubicBezTo>
                      <a:pt x="169" y="132"/>
                      <a:pt x="147" y="104"/>
                      <a:pt x="117" y="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70" name="Freeform 11"/>
              <p:cNvSpPr>
                <a:spLocks/>
              </p:cNvSpPr>
              <p:nvPr/>
            </p:nvSpPr>
            <p:spPr bwMode="auto">
              <a:xfrm>
                <a:off x="5314" y="2480"/>
                <a:ext cx="63" cy="80"/>
              </a:xfrm>
              <a:custGeom>
                <a:avLst/>
                <a:gdLst>
                  <a:gd name="T0" fmla="*/ 70 w 98"/>
                  <a:gd name="T1" fmla="*/ 120 h 145"/>
                  <a:gd name="T2" fmla="*/ 98 w 98"/>
                  <a:gd name="T3" fmla="*/ 78 h 145"/>
                  <a:gd name="T4" fmla="*/ 75 w 98"/>
                  <a:gd name="T5" fmla="*/ 61 h 145"/>
                  <a:gd name="T6" fmla="*/ 93 w 98"/>
                  <a:gd name="T7" fmla="*/ 32 h 145"/>
                  <a:gd name="T8" fmla="*/ 60 w 98"/>
                  <a:gd name="T9" fmla="*/ 0 h 145"/>
                  <a:gd name="T10" fmla="*/ 28 w 98"/>
                  <a:gd name="T11" fmla="*/ 32 h 145"/>
                  <a:gd name="T12" fmla="*/ 44 w 98"/>
                  <a:gd name="T13" fmla="*/ 60 h 145"/>
                  <a:gd name="T14" fmla="*/ 11 w 98"/>
                  <a:gd name="T15" fmla="*/ 93 h 145"/>
                  <a:gd name="T16" fmla="*/ 8 w 98"/>
                  <a:gd name="T17" fmla="*/ 126 h 145"/>
                  <a:gd name="T18" fmla="*/ 14 w 98"/>
                  <a:gd name="T19" fmla="*/ 114 h 145"/>
                  <a:gd name="T20" fmla="*/ 16 w 98"/>
                  <a:gd name="T21" fmla="*/ 130 h 145"/>
                  <a:gd name="T22" fmla="*/ 52 w 98"/>
                  <a:gd name="T23" fmla="*/ 144 h 145"/>
                  <a:gd name="T24" fmla="*/ 62 w 98"/>
                  <a:gd name="T25" fmla="*/ 145 h 145"/>
                  <a:gd name="T26" fmla="*/ 70 w 98"/>
                  <a:gd name="T27" fmla="*/ 1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45">
                    <a:moveTo>
                      <a:pt x="70" y="120"/>
                    </a:moveTo>
                    <a:cubicBezTo>
                      <a:pt x="78" y="102"/>
                      <a:pt x="86" y="88"/>
                      <a:pt x="98" y="78"/>
                    </a:cubicBezTo>
                    <a:cubicBezTo>
                      <a:pt x="92" y="70"/>
                      <a:pt x="84" y="64"/>
                      <a:pt x="75" y="61"/>
                    </a:cubicBezTo>
                    <a:cubicBezTo>
                      <a:pt x="85" y="56"/>
                      <a:pt x="93" y="45"/>
                      <a:pt x="93" y="32"/>
                    </a:cubicBezTo>
                    <a:cubicBezTo>
                      <a:pt x="93" y="15"/>
                      <a:pt x="78" y="0"/>
                      <a:pt x="60" y="0"/>
                    </a:cubicBezTo>
                    <a:cubicBezTo>
                      <a:pt x="43" y="0"/>
                      <a:pt x="28" y="15"/>
                      <a:pt x="28" y="32"/>
                    </a:cubicBezTo>
                    <a:cubicBezTo>
                      <a:pt x="28" y="44"/>
                      <a:pt x="35" y="54"/>
                      <a:pt x="44" y="60"/>
                    </a:cubicBezTo>
                    <a:cubicBezTo>
                      <a:pt x="28" y="63"/>
                      <a:pt x="20" y="73"/>
                      <a:pt x="11" y="93"/>
                    </a:cubicBezTo>
                    <a:cubicBezTo>
                      <a:pt x="0" y="119"/>
                      <a:pt x="8" y="126"/>
                      <a:pt x="8" y="126"/>
                    </a:cubicBezTo>
                    <a:cubicBezTo>
                      <a:pt x="14" y="114"/>
                      <a:pt x="14" y="114"/>
                      <a:pt x="14" y="114"/>
                    </a:cubicBezTo>
                    <a:cubicBezTo>
                      <a:pt x="16" y="130"/>
                      <a:pt x="16" y="130"/>
                      <a:pt x="16" y="130"/>
                    </a:cubicBezTo>
                    <a:cubicBezTo>
                      <a:pt x="16" y="130"/>
                      <a:pt x="25" y="142"/>
                      <a:pt x="52" y="144"/>
                    </a:cubicBezTo>
                    <a:cubicBezTo>
                      <a:pt x="55" y="144"/>
                      <a:pt x="59" y="145"/>
                      <a:pt x="62" y="145"/>
                    </a:cubicBezTo>
                    <a:cubicBezTo>
                      <a:pt x="64" y="138"/>
                      <a:pt x="66" y="130"/>
                      <a:pt x="70" y="1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71" name="Freeform 12"/>
              <p:cNvSpPr>
                <a:spLocks noEditPoints="1"/>
              </p:cNvSpPr>
              <p:nvPr/>
            </p:nvSpPr>
            <p:spPr bwMode="auto">
              <a:xfrm>
                <a:off x="5070" y="2429"/>
                <a:ext cx="336" cy="246"/>
              </a:xfrm>
              <a:custGeom>
                <a:avLst/>
                <a:gdLst>
                  <a:gd name="T0" fmla="*/ 467 w 522"/>
                  <a:gd name="T1" fmla="*/ 298 h 446"/>
                  <a:gd name="T2" fmla="*/ 465 w 522"/>
                  <a:gd name="T3" fmla="*/ 301 h 446"/>
                  <a:gd name="T4" fmla="*/ 444 w 522"/>
                  <a:gd name="T5" fmla="*/ 283 h 446"/>
                  <a:gd name="T6" fmla="*/ 433 w 522"/>
                  <a:gd name="T7" fmla="*/ 258 h 446"/>
                  <a:gd name="T8" fmla="*/ 432 w 522"/>
                  <a:gd name="T9" fmla="*/ 258 h 446"/>
                  <a:gd name="T10" fmla="*/ 430 w 522"/>
                  <a:gd name="T11" fmla="*/ 258 h 446"/>
                  <a:gd name="T12" fmla="*/ 397 w 522"/>
                  <a:gd name="T13" fmla="*/ 250 h 446"/>
                  <a:gd name="T14" fmla="*/ 395 w 522"/>
                  <a:gd name="T15" fmla="*/ 253 h 446"/>
                  <a:gd name="T16" fmla="*/ 374 w 522"/>
                  <a:gd name="T17" fmla="*/ 235 h 446"/>
                  <a:gd name="T18" fmla="*/ 371 w 522"/>
                  <a:gd name="T19" fmla="*/ 178 h 446"/>
                  <a:gd name="T20" fmla="*/ 392 w 522"/>
                  <a:gd name="T21" fmla="*/ 146 h 446"/>
                  <a:gd name="T22" fmla="*/ 387 w 522"/>
                  <a:gd name="T23" fmla="*/ 125 h 446"/>
                  <a:gd name="T24" fmla="*/ 440 w 522"/>
                  <a:gd name="T25" fmla="*/ 72 h 446"/>
                  <a:gd name="T26" fmla="*/ 478 w 522"/>
                  <a:gd name="T27" fmla="*/ 87 h 446"/>
                  <a:gd name="T28" fmla="*/ 521 w 522"/>
                  <a:gd name="T29" fmla="*/ 53 h 446"/>
                  <a:gd name="T30" fmla="*/ 522 w 522"/>
                  <a:gd name="T31" fmla="*/ 0 h 446"/>
                  <a:gd name="T32" fmla="*/ 343 w 522"/>
                  <a:gd name="T33" fmla="*/ 24 h 446"/>
                  <a:gd name="T34" fmla="*/ 5 w 522"/>
                  <a:gd name="T35" fmla="*/ 1 h 446"/>
                  <a:gd name="T36" fmla="*/ 0 w 522"/>
                  <a:gd name="T37" fmla="*/ 376 h 446"/>
                  <a:gd name="T38" fmla="*/ 341 w 522"/>
                  <a:gd name="T39" fmla="*/ 446 h 446"/>
                  <a:gd name="T40" fmla="*/ 516 w 522"/>
                  <a:gd name="T41" fmla="*/ 361 h 446"/>
                  <a:gd name="T42" fmla="*/ 517 w 522"/>
                  <a:gd name="T43" fmla="*/ 315 h 446"/>
                  <a:gd name="T44" fmla="*/ 467 w 522"/>
                  <a:gd name="T45" fmla="*/ 298 h 446"/>
                  <a:gd name="T46" fmla="*/ 313 w 522"/>
                  <a:gd name="T47" fmla="*/ 414 h 446"/>
                  <a:gd name="T48" fmla="*/ 22 w 522"/>
                  <a:gd name="T49" fmla="*/ 357 h 446"/>
                  <a:gd name="T50" fmla="*/ 27 w 522"/>
                  <a:gd name="T51" fmla="*/ 26 h 446"/>
                  <a:gd name="T52" fmla="*/ 319 w 522"/>
                  <a:gd name="T53" fmla="*/ 46 h 446"/>
                  <a:gd name="T54" fmla="*/ 313 w 522"/>
                  <a:gd name="T55" fmla="*/ 414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2" h="446">
                    <a:moveTo>
                      <a:pt x="467" y="298"/>
                    </a:moveTo>
                    <a:cubicBezTo>
                      <a:pt x="465" y="301"/>
                      <a:pt x="465" y="301"/>
                      <a:pt x="465" y="301"/>
                    </a:cubicBezTo>
                    <a:cubicBezTo>
                      <a:pt x="444" y="283"/>
                      <a:pt x="444" y="283"/>
                      <a:pt x="444" y="283"/>
                    </a:cubicBezTo>
                    <a:cubicBezTo>
                      <a:pt x="441" y="281"/>
                      <a:pt x="434" y="273"/>
                      <a:pt x="433" y="258"/>
                    </a:cubicBezTo>
                    <a:cubicBezTo>
                      <a:pt x="433" y="258"/>
                      <a:pt x="433" y="258"/>
                      <a:pt x="432" y="258"/>
                    </a:cubicBezTo>
                    <a:cubicBezTo>
                      <a:pt x="430" y="258"/>
                      <a:pt x="430" y="258"/>
                      <a:pt x="430" y="258"/>
                    </a:cubicBezTo>
                    <a:cubicBezTo>
                      <a:pt x="416" y="257"/>
                      <a:pt x="405" y="253"/>
                      <a:pt x="397" y="250"/>
                    </a:cubicBezTo>
                    <a:cubicBezTo>
                      <a:pt x="395" y="253"/>
                      <a:pt x="395" y="253"/>
                      <a:pt x="395" y="253"/>
                    </a:cubicBezTo>
                    <a:cubicBezTo>
                      <a:pt x="374" y="235"/>
                      <a:pt x="374" y="235"/>
                      <a:pt x="374" y="235"/>
                    </a:cubicBezTo>
                    <a:cubicBezTo>
                      <a:pt x="368" y="230"/>
                      <a:pt x="356" y="214"/>
                      <a:pt x="371" y="178"/>
                    </a:cubicBezTo>
                    <a:cubicBezTo>
                      <a:pt x="376" y="166"/>
                      <a:pt x="382" y="155"/>
                      <a:pt x="392" y="146"/>
                    </a:cubicBezTo>
                    <a:cubicBezTo>
                      <a:pt x="389" y="140"/>
                      <a:pt x="387" y="133"/>
                      <a:pt x="387" y="125"/>
                    </a:cubicBezTo>
                    <a:cubicBezTo>
                      <a:pt x="387" y="96"/>
                      <a:pt x="411" y="72"/>
                      <a:pt x="440" y="72"/>
                    </a:cubicBezTo>
                    <a:cubicBezTo>
                      <a:pt x="455" y="72"/>
                      <a:pt x="468" y="78"/>
                      <a:pt x="478" y="87"/>
                    </a:cubicBezTo>
                    <a:cubicBezTo>
                      <a:pt x="487" y="71"/>
                      <a:pt x="502" y="58"/>
                      <a:pt x="521" y="53"/>
                    </a:cubicBezTo>
                    <a:cubicBezTo>
                      <a:pt x="522" y="0"/>
                      <a:pt x="522" y="0"/>
                      <a:pt x="522" y="0"/>
                    </a:cubicBezTo>
                    <a:cubicBezTo>
                      <a:pt x="343" y="24"/>
                      <a:pt x="343" y="24"/>
                      <a:pt x="343" y="24"/>
                    </a:cubicBezTo>
                    <a:cubicBezTo>
                      <a:pt x="5" y="1"/>
                      <a:pt x="5" y="1"/>
                      <a:pt x="5" y="1"/>
                    </a:cubicBezTo>
                    <a:cubicBezTo>
                      <a:pt x="0" y="376"/>
                      <a:pt x="0" y="376"/>
                      <a:pt x="0" y="376"/>
                    </a:cubicBezTo>
                    <a:cubicBezTo>
                      <a:pt x="341" y="446"/>
                      <a:pt x="341" y="446"/>
                      <a:pt x="341" y="446"/>
                    </a:cubicBezTo>
                    <a:cubicBezTo>
                      <a:pt x="516" y="361"/>
                      <a:pt x="516" y="361"/>
                      <a:pt x="516" y="361"/>
                    </a:cubicBezTo>
                    <a:cubicBezTo>
                      <a:pt x="517" y="315"/>
                      <a:pt x="517" y="315"/>
                      <a:pt x="517" y="315"/>
                    </a:cubicBezTo>
                    <a:cubicBezTo>
                      <a:pt x="493" y="312"/>
                      <a:pt x="477" y="305"/>
                      <a:pt x="467" y="298"/>
                    </a:cubicBezTo>
                    <a:close/>
                    <a:moveTo>
                      <a:pt x="313" y="414"/>
                    </a:moveTo>
                    <a:cubicBezTo>
                      <a:pt x="22" y="357"/>
                      <a:pt x="22" y="357"/>
                      <a:pt x="22" y="357"/>
                    </a:cubicBezTo>
                    <a:cubicBezTo>
                      <a:pt x="27" y="26"/>
                      <a:pt x="27" y="26"/>
                      <a:pt x="27" y="26"/>
                    </a:cubicBezTo>
                    <a:cubicBezTo>
                      <a:pt x="319" y="46"/>
                      <a:pt x="319" y="46"/>
                      <a:pt x="319" y="46"/>
                    </a:cubicBezTo>
                    <a:lnTo>
                      <a:pt x="313" y="41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72" name="Freeform 13"/>
              <p:cNvSpPr>
                <a:spLocks/>
              </p:cNvSpPr>
              <p:nvPr/>
            </p:nvSpPr>
            <p:spPr bwMode="auto">
              <a:xfrm>
                <a:off x="5356" y="2469"/>
                <a:ext cx="109" cy="128"/>
              </a:xfrm>
              <a:custGeom>
                <a:avLst/>
                <a:gdLst>
                  <a:gd name="T0" fmla="*/ 117 w 169"/>
                  <a:gd name="T1" fmla="*/ 94 h 232"/>
                  <a:gd name="T2" fmla="*/ 145 w 169"/>
                  <a:gd name="T3" fmla="*/ 50 h 232"/>
                  <a:gd name="T4" fmla="*/ 95 w 169"/>
                  <a:gd name="T5" fmla="*/ 0 h 232"/>
                  <a:gd name="T6" fmla="*/ 45 w 169"/>
                  <a:gd name="T7" fmla="*/ 50 h 232"/>
                  <a:gd name="T8" fmla="*/ 69 w 169"/>
                  <a:gd name="T9" fmla="*/ 92 h 232"/>
                  <a:gd name="T10" fmla="*/ 18 w 169"/>
                  <a:gd name="T11" fmla="*/ 144 h 232"/>
                  <a:gd name="T12" fmla="*/ 13 w 169"/>
                  <a:gd name="T13" fmla="*/ 195 h 232"/>
                  <a:gd name="T14" fmla="*/ 22 w 169"/>
                  <a:gd name="T15" fmla="*/ 176 h 232"/>
                  <a:gd name="T16" fmla="*/ 25 w 169"/>
                  <a:gd name="T17" fmla="*/ 202 h 232"/>
                  <a:gd name="T18" fmla="*/ 82 w 169"/>
                  <a:gd name="T19" fmla="*/ 223 h 232"/>
                  <a:gd name="T20" fmla="*/ 169 w 169"/>
                  <a:gd name="T21" fmla="*/ 176 h 232"/>
                  <a:gd name="T22" fmla="*/ 117 w 169"/>
                  <a:gd name="T23" fmla="*/ 9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32">
                    <a:moveTo>
                      <a:pt x="117" y="94"/>
                    </a:moveTo>
                    <a:cubicBezTo>
                      <a:pt x="133" y="86"/>
                      <a:pt x="145" y="69"/>
                      <a:pt x="145" y="50"/>
                    </a:cubicBezTo>
                    <a:cubicBezTo>
                      <a:pt x="145" y="22"/>
                      <a:pt x="122" y="0"/>
                      <a:pt x="95" y="0"/>
                    </a:cubicBezTo>
                    <a:cubicBezTo>
                      <a:pt x="67" y="0"/>
                      <a:pt x="45" y="22"/>
                      <a:pt x="45" y="50"/>
                    </a:cubicBezTo>
                    <a:cubicBezTo>
                      <a:pt x="45" y="68"/>
                      <a:pt x="55" y="83"/>
                      <a:pt x="69" y="92"/>
                    </a:cubicBezTo>
                    <a:cubicBezTo>
                      <a:pt x="44" y="97"/>
                      <a:pt x="31" y="112"/>
                      <a:pt x="18" y="144"/>
                    </a:cubicBezTo>
                    <a:cubicBezTo>
                      <a:pt x="0" y="184"/>
                      <a:pt x="13" y="195"/>
                      <a:pt x="13" y="195"/>
                    </a:cubicBezTo>
                    <a:cubicBezTo>
                      <a:pt x="22" y="176"/>
                      <a:pt x="22" y="176"/>
                      <a:pt x="22" y="176"/>
                    </a:cubicBezTo>
                    <a:cubicBezTo>
                      <a:pt x="25" y="202"/>
                      <a:pt x="25" y="202"/>
                      <a:pt x="25" y="202"/>
                    </a:cubicBezTo>
                    <a:cubicBezTo>
                      <a:pt x="25" y="202"/>
                      <a:pt x="40" y="219"/>
                      <a:pt x="82" y="223"/>
                    </a:cubicBezTo>
                    <a:cubicBezTo>
                      <a:pt x="126" y="227"/>
                      <a:pt x="169" y="232"/>
                      <a:pt x="169" y="176"/>
                    </a:cubicBezTo>
                    <a:cubicBezTo>
                      <a:pt x="169" y="132"/>
                      <a:pt x="147" y="104"/>
                      <a:pt x="117" y="94"/>
                    </a:cubicBezTo>
                    <a:close/>
                  </a:path>
                </a:pathLst>
              </a:custGeom>
              <a:solidFill>
                <a:schemeClr val="accent1"/>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sp>
        <p:nvSpPr>
          <p:cNvPr id="162" name="Title 2"/>
          <p:cNvSpPr txBox="1">
            <a:spLocks/>
          </p:cNvSpPr>
          <p:nvPr/>
        </p:nvSpPr>
        <p:spPr>
          <a:xfrm>
            <a:off x="261939" y="292082"/>
            <a:ext cx="11375536" cy="932563"/>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02" normalizeH="0" baseline="0" noProof="0" dirty="0" smtClean="0">
                <a:ln w="3175">
                  <a:noFill/>
                </a:ln>
                <a:solidFill>
                  <a:schemeClr val="tx1"/>
                </a:solidFill>
                <a:effectLst/>
                <a:uLnTx/>
                <a:uFillTx/>
                <a:latin typeface="Segoe UI Light"/>
                <a:ea typeface="+mn-ea"/>
                <a:cs typeface="Arial" charset="0"/>
              </a:rPr>
              <a:t>Software-defined</a:t>
            </a:r>
            <a:r>
              <a:rPr kumimoji="0" lang="en-US" sz="5400" b="0" i="0" u="none" strike="noStrike" kern="1200" cap="none" spc="-102" normalizeH="0" noProof="0" dirty="0" smtClean="0">
                <a:ln w="3175">
                  <a:noFill/>
                </a:ln>
                <a:solidFill>
                  <a:schemeClr val="tx1"/>
                </a:solidFill>
                <a:effectLst/>
                <a:uLnTx/>
                <a:uFillTx/>
                <a:latin typeface="Segoe UI Light"/>
                <a:ea typeface="+mn-ea"/>
                <a:cs typeface="Arial" charset="0"/>
              </a:rPr>
              <a:t> networking</a:t>
            </a:r>
            <a:endParaRPr kumimoji="0" lang="en-US" sz="5400" b="0" i="0" u="none" strike="noStrike" kern="1200" cap="none" spc="-102" normalizeH="0" baseline="0" noProof="0" dirty="0">
              <a:ln w="3175">
                <a:noFill/>
              </a:ln>
              <a:solidFill>
                <a:schemeClr val="tx1"/>
              </a:solidFill>
              <a:effectLst/>
              <a:uLnTx/>
              <a:uFillTx/>
              <a:latin typeface="Segoe UI Light"/>
              <a:ea typeface="+mn-ea"/>
              <a:cs typeface="Arial" charset="0"/>
            </a:endParaRPr>
          </a:p>
        </p:txBody>
      </p:sp>
    </p:spTree>
    <p:extLst>
      <p:ext uri="{BB962C8B-B14F-4D97-AF65-F5344CB8AC3E}">
        <p14:creationId xmlns:p14="http://schemas.microsoft.com/office/powerpoint/2010/main" val="38766925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 name="Rectangle 110"/>
          <p:cNvSpPr/>
          <p:nvPr/>
        </p:nvSpPr>
        <p:spPr bwMode="auto">
          <a:xfrm>
            <a:off x="5636976" y="4781550"/>
            <a:ext cx="5734021" cy="125730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t" anchorCtr="0" compatLnSpc="1">
            <a:prstTxWarp prst="textNoShape">
              <a:avLst/>
            </a:prstTxWarp>
          </a:bodyPr>
          <a:lstStyle/>
          <a:p>
            <a:pPr defTabSz="932472" fontAlgn="base">
              <a:lnSpc>
                <a:spcPct val="90000"/>
              </a:lnSpc>
              <a:spcBef>
                <a:spcPct val="0"/>
              </a:spcBef>
              <a:spcAft>
                <a:spcPct val="0"/>
              </a:spcAft>
            </a:pPr>
            <a:r>
              <a:rPr lang="en-US" sz="1400" b="1" spc="-51" dirty="0" smtClean="0">
                <a:solidFill>
                  <a:schemeClr val="bg1"/>
                </a:solidFill>
              </a:rPr>
              <a:t>Physical adapters</a:t>
            </a:r>
            <a:endParaRPr lang="en-US" sz="1400" b="1" spc="-51" dirty="0">
              <a:solidFill>
                <a:schemeClr val="bg1"/>
              </a:solidFill>
            </a:endParaRPr>
          </a:p>
        </p:txBody>
      </p:sp>
      <p:sp>
        <p:nvSpPr>
          <p:cNvPr id="99" name="Rectangle 98"/>
          <p:cNvSpPr/>
          <p:nvPr/>
        </p:nvSpPr>
        <p:spPr bwMode="auto">
          <a:xfrm>
            <a:off x="5636976" y="2697162"/>
            <a:ext cx="5734021" cy="137953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8" name="Rounded Rectangle 7"/>
          <p:cNvSpPr/>
          <p:nvPr/>
        </p:nvSpPr>
        <p:spPr bwMode="auto">
          <a:xfrm>
            <a:off x="5638800" y="4114801"/>
            <a:ext cx="5745387" cy="628650"/>
          </a:xfrm>
          <a:prstGeom prst="roundRect">
            <a:avLst>
              <a:gd name="adj" fmla="val 0"/>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46637" rIns="146304" bIns="46637" numCol="1" rtlCol="0" anchor="ctr" anchorCtr="0" compatLnSpc="1">
            <a:prstTxWarp prst="textNoShape">
              <a:avLst/>
            </a:prstTxWarp>
          </a:bodyPr>
          <a:lstStyle/>
          <a:p>
            <a:pPr defTabSz="932472" fontAlgn="base">
              <a:lnSpc>
                <a:spcPct val="90000"/>
              </a:lnSpc>
              <a:spcBef>
                <a:spcPct val="0"/>
              </a:spcBef>
              <a:spcAft>
                <a:spcPct val="0"/>
              </a:spcAft>
            </a:pPr>
            <a:r>
              <a:rPr lang="en-US" sz="2000" b="1" spc="-51" dirty="0">
                <a:gradFill>
                  <a:gsLst>
                    <a:gs pos="0">
                      <a:schemeClr val="bg1"/>
                    </a:gs>
                    <a:gs pos="100000">
                      <a:schemeClr val="bg1"/>
                    </a:gs>
                  </a:gsLst>
                  <a:lin ang="5400000" scaled="0"/>
                </a:gradFill>
              </a:rPr>
              <a:t>NIC Teaming</a:t>
            </a:r>
          </a:p>
        </p:txBody>
      </p:sp>
      <p:sp>
        <p:nvSpPr>
          <p:cNvPr id="29" name="Rectangle 28"/>
          <p:cNvSpPr/>
          <p:nvPr/>
        </p:nvSpPr>
        <p:spPr bwMode="auto">
          <a:xfrm>
            <a:off x="5746536" y="2799581"/>
            <a:ext cx="5512014" cy="1187795"/>
          </a:xfrm>
          <a:prstGeom prst="rect">
            <a:avLst/>
          </a:prstGeom>
          <a:noFill/>
          <a:ln w="28575">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56" tIns="46637" rIns="93274" bIns="46637" numCol="1" rtlCol="0" anchor="ctr" anchorCtr="0" compatLnSpc="1">
            <a:prstTxWarp prst="textNoShape">
              <a:avLst/>
            </a:prstTxWarp>
          </a:bodyPr>
          <a:lstStyle/>
          <a:p>
            <a:pPr defTabSz="932472" fontAlgn="base">
              <a:lnSpc>
                <a:spcPct val="90000"/>
              </a:lnSpc>
              <a:spcBef>
                <a:spcPct val="0"/>
              </a:spcBef>
              <a:spcAft>
                <a:spcPct val="0"/>
              </a:spcAft>
            </a:pPr>
            <a:r>
              <a:rPr lang="en-US" sz="1400" b="1" spc="-51" dirty="0">
                <a:solidFill>
                  <a:schemeClr val="bg1"/>
                </a:solidFill>
              </a:rPr>
              <a:t>Virtual </a:t>
            </a:r>
            <a:br>
              <a:rPr lang="en-US" sz="1400" b="1" spc="-51" dirty="0">
                <a:solidFill>
                  <a:schemeClr val="bg1"/>
                </a:solidFill>
              </a:rPr>
            </a:br>
            <a:r>
              <a:rPr lang="en-US" sz="1400" b="1" spc="-51" dirty="0">
                <a:solidFill>
                  <a:schemeClr val="bg1"/>
                </a:solidFill>
              </a:rPr>
              <a:t>adapters</a:t>
            </a:r>
          </a:p>
        </p:txBody>
      </p:sp>
      <p:sp>
        <p:nvSpPr>
          <p:cNvPr id="48" name="Data Dot 1"/>
          <p:cNvSpPr/>
          <p:nvPr/>
        </p:nvSpPr>
        <p:spPr bwMode="auto">
          <a:xfrm>
            <a:off x="7028491" y="2179024"/>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49" name="Data Dot 2"/>
          <p:cNvSpPr/>
          <p:nvPr/>
        </p:nvSpPr>
        <p:spPr bwMode="auto">
          <a:xfrm>
            <a:off x="7210953" y="2179024"/>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50" name="Data Dot 4"/>
          <p:cNvSpPr/>
          <p:nvPr/>
        </p:nvSpPr>
        <p:spPr bwMode="auto">
          <a:xfrm>
            <a:off x="7575874" y="2179024"/>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51" name="Data Dot 3"/>
          <p:cNvSpPr/>
          <p:nvPr/>
        </p:nvSpPr>
        <p:spPr bwMode="auto">
          <a:xfrm>
            <a:off x="7393414" y="2179024"/>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52" name="Data Dot 6"/>
          <p:cNvSpPr/>
          <p:nvPr/>
        </p:nvSpPr>
        <p:spPr bwMode="auto">
          <a:xfrm>
            <a:off x="7940797" y="2179024"/>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53" name="Data Dot 5"/>
          <p:cNvSpPr/>
          <p:nvPr/>
        </p:nvSpPr>
        <p:spPr bwMode="auto">
          <a:xfrm>
            <a:off x="7758336" y="2179024"/>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54" name="Data Dot 8"/>
          <p:cNvSpPr/>
          <p:nvPr/>
        </p:nvSpPr>
        <p:spPr bwMode="auto">
          <a:xfrm>
            <a:off x="8305719" y="2179024"/>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55" name="Data Dot 7"/>
          <p:cNvSpPr/>
          <p:nvPr/>
        </p:nvSpPr>
        <p:spPr bwMode="auto">
          <a:xfrm>
            <a:off x="8123259" y="2179024"/>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56" name="Data Dot 10"/>
          <p:cNvSpPr/>
          <p:nvPr/>
        </p:nvSpPr>
        <p:spPr bwMode="auto">
          <a:xfrm>
            <a:off x="8670642" y="2179024"/>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57" name="Data Dot 9"/>
          <p:cNvSpPr/>
          <p:nvPr/>
        </p:nvSpPr>
        <p:spPr bwMode="auto">
          <a:xfrm>
            <a:off x="8488180" y="2179024"/>
            <a:ext cx="235043" cy="225737"/>
          </a:xfrm>
          <a:prstGeom prst="ellipse">
            <a:avLst/>
          </a:prstGeom>
          <a:solidFill>
            <a:srgbClr val="00206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58" name="Data Dot 11"/>
          <p:cNvSpPr/>
          <p:nvPr/>
        </p:nvSpPr>
        <p:spPr bwMode="auto">
          <a:xfrm>
            <a:off x="8853103" y="2179024"/>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60" name="Data Dot 13"/>
          <p:cNvSpPr/>
          <p:nvPr/>
        </p:nvSpPr>
        <p:spPr bwMode="auto">
          <a:xfrm>
            <a:off x="9218026" y="2179024"/>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61" name="Data Dot 14"/>
          <p:cNvSpPr/>
          <p:nvPr/>
        </p:nvSpPr>
        <p:spPr bwMode="auto">
          <a:xfrm>
            <a:off x="9400490" y="2179024"/>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62" name="Data Dot 15"/>
          <p:cNvSpPr/>
          <p:nvPr/>
        </p:nvSpPr>
        <p:spPr bwMode="auto">
          <a:xfrm>
            <a:off x="9582952" y="2179024"/>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63" name="Data Dot 16"/>
          <p:cNvSpPr/>
          <p:nvPr/>
        </p:nvSpPr>
        <p:spPr bwMode="auto">
          <a:xfrm>
            <a:off x="9765412" y="2179024"/>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64" name="Data Dot 17"/>
          <p:cNvSpPr/>
          <p:nvPr/>
        </p:nvSpPr>
        <p:spPr bwMode="auto">
          <a:xfrm>
            <a:off x="9947873" y="2179024"/>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5" name="Rectangle 4"/>
          <p:cNvSpPr/>
          <p:nvPr/>
        </p:nvSpPr>
        <p:spPr>
          <a:xfrm>
            <a:off x="7122328" y="3597033"/>
            <a:ext cx="1618421" cy="404936"/>
          </a:xfrm>
          <a:prstGeom prst="rect">
            <a:avLst/>
          </a:prstGeom>
          <a:noFill/>
        </p:spPr>
        <p:txBody>
          <a:bodyPr wrap="square" lIns="93278" tIns="46639" rIns="93278" bIns="46639">
            <a:spAutoFit/>
          </a:bodyPr>
          <a:lstStyle/>
          <a:p>
            <a:pPr algn="ctr" defTabSz="1110334">
              <a:lnSpc>
                <a:spcPct val="90000"/>
              </a:lnSpc>
            </a:pPr>
            <a:r>
              <a:rPr lang="en-US" sz="1100" b="1" dirty="0" smtClean="0">
                <a:solidFill>
                  <a:schemeClr val="bg1"/>
                </a:solidFill>
              </a:rPr>
              <a:t>Teamed </a:t>
            </a:r>
            <a:r>
              <a:rPr lang="en-US" sz="1100" b="1" dirty="0">
                <a:solidFill>
                  <a:schemeClr val="bg1"/>
                </a:solidFill>
              </a:rPr>
              <a:t>network adapter</a:t>
            </a:r>
          </a:p>
        </p:txBody>
      </p:sp>
      <p:sp>
        <p:nvSpPr>
          <p:cNvPr id="70" name="Rectangle 69"/>
          <p:cNvSpPr/>
          <p:nvPr/>
        </p:nvSpPr>
        <p:spPr>
          <a:xfrm>
            <a:off x="8470981" y="3597033"/>
            <a:ext cx="1618421" cy="404936"/>
          </a:xfrm>
          <a:prstGeom prst="rect">
            <a:avLst/>
          </a:prstGeom>
          <a:noFill/>
        </p:spPr>
        <p:txBody>
          <a:bodyPr wrap="square" lIns="93278" tIns="46639" rIns="93278" bIns="46639">
            <a:spAutoFit/>
          </a:bodyPr>
          <a:lstStyle/>
          <a:p>
            <a:pPr algn="ctr" defTabSz="1110334">
              <a:lnSpc>
                <a:spcPct val="90000"/>
              </a:lnSpc>
            </a:pPr>
            <a:r>
              <a:rPr lang="en-US" sz="1100" b="1" dirty="0" smtClean="0">
                <a:solidFill>
                  <a:schemeClr val="bg1"/>
                </a:solidFill>
              </a:rPr>
              <a:t>Teamed </a:t>
            </a:r>
            <a:r>
              <a:rPr lang="en-US" sz="1100" b="1" dirty="0">
                <a:solidFill>
                  <a:schemeClr val="bg1"/>
                </a:solidFill>
              </a:rPr>
              <a:t>network adapter</a:t>
            </a:r>
          </a:p>
        </p:txBody>
      </p:sp>
      <p:sp>
        <p:nvSpPr>
          <p:cNvPr id="88" name="Data Dot 1"/>
          <p:cNvSpPr/>
          <p:nvPr/>
        </p:nvSpPr>
        <p:spPr bwMode="auto">
          <a:xfrm>
            <a:off x="7030852" y="2213963"/>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89" name="Data Dot 2"/>
          <p:cNvSpPr/>
          <p:nvPr/>
        </p:nvSpPr>
        <p:spPr bwMode="auto">
          <a:xfrm>
            <a:off x="7213314" y="2213963"/>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90" name="Data Dot 4"/>
          <p:cNvSpPr/>
          <p:nvPr/>
        </p:nvSpPr>
        <p:spPr bwMode="auto">
          <a:xfrm>
            <a:off x="7578235" y="2213963"/>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91" name="Data Dot 3"/>
          <p:cNvSpPr/>
          <p:nvPr/>
        </p:nvSpPr>
        <p:spPr bwMode="auto">
          <a:xfrm>
            <a:off x="7395774" y="2213963"/>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92" name="Data Dot 6"/>
          <p:cNvSpPr/>
          <p:nvPr/>
        </p:nvSpPr>
        <p:spPr bwMode="auto">
          <a:xfrm>
            <a:off x="7943158" y="2213963"/>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93" name="Data Dot 5"/>
          <p:cNvSpPr/>
          <p:nvPr/>
        </p:nvSpPr>
        <p:spPr bwMode="auto">
          <a:xfrm>
            <a:off x="7760697" y="2213963"/>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94" name="Data Dot 8"/>
          <p:cNvSpPr/>
          <p:nvPr/>
        </p:nvSpPr>
        <p:spPr bwMode="auto">
          <a:xfrm>
            <a:off x="8308081" y="2213963"/>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95" name="Data Dot 7"/>
          <p:cNvSpPr/>
          <p:nvPr/>
        </p:nvSpPr>
        <p:spPr bwMode="auto">
          <a:xfrm>
            <a:off x="8125620" y="2213963"/>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96" name="Data Dot 10"/>
          <p:cNvSpPr/>
          <p:nvPr/>
        </p:nvSpPr>
        <p:spPr bwMode="auto">
          <a:xfrm>
            <a:off x="8673007" y="2213963"/>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97" name="Data Dot 9"/>
          <p:cNvSpPr/>
          <p:nvPr/>
        </p:nvSpPr>
        <p:spPr bwMode="auto">
          <a:xfrm>
            <a:off x="8490545" y="2213963"/>
            <a:ext cx="235043" cy="225737"/>
          </a:xfrm>
          <a:prstGeom prst="ellipse">
            <a:avLst/>
          </a:prstGeom>
          <a:solidFill>
            <a:srgbClr val="00206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98" name="Data Dot 11"/>
          <p:cNvSpPr/>
          <p:nvPr/>
        </p:nvSpPr>
        <p:spPr bwMode="auto">
          <a:xfrm>
            <a:off x="8855467" y="2213963"/>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100" name="Data Dot 13"/>
          <p:cNvSpPr/>
          <p:nvPr/>
        </p:nvSpPr>
        <p:spPr bwMode="auto">
          <a:xfrm>
            <a:off x="9220390" y="2213963"/>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101" name="Data Dot 14"/>
          <p:cNvSpPr/>
          <p:nvPr/>
        </p:nvSpPr>
        <p:spPr bwMode="auto">
          <a:xfrm>
            <a:off x="9402851" y="2213963"/>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102" name="Data Dot 15"/>
          <p:cNvSpPr/>
          <p:nvPr/>
        </p:nvSpPr>
        <p:spPr bwMode="auto">
          <a:xfrm>
            <a:off x="9585312" y="2213963"/>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103" name="Data Dot 16"/>
          <p:cNvSpPr/>
          <p:nvPr/>
        </p:nvSpPr>
        <p:spPr bwMode="auto">
          <a:xfrm>
            <a:off x="9767773" y="2213963"/>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104" name="Data Dot 17"/>
          <p:cNvSpPr/>
          <p:nvPr/>
        </p:nvSpPr>
        <p:spPr bwMode="auto">
          <a:xfrm>
            <a:off x="9950234" y="2213963"/>
            <a:ext cx="235043" cy="225737"/>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59" name="Orange Dot 2"/>
          <p:cNvSpPr/>
          <p:nvPr/>
        </p:nvSpPr>
        <p:spPr bwMode="auto">
          <a:xfrm>
            <a:off x="9035564" y="2179024"/>
            <a:ext cx="235043" cy="225737"/>
          </a:xfrm>
          <a:prstGeom prst="ellipse">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65" name="Orange Dot 1"/>
          <p:cNvSpPr/>
          <p:nvPr/>
        </p:nvSpPr>
        <p:spPr bwMode="auto">
          <a:xfrm>
            <a:off x="10130339" y="2179024"/>
            <a:ext cx="235043" cy="225737"/>
          </a:xfrm>
          <a:prstGeom prst="ellipse">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32" name="Rectangle 31"/>
          <p:cNvSpPr/>
          <p:nvPr/>
        </p:nvSpPr>
        <p:spPr bwMode="auto">
          <a:xfrm>
            <a:off x="5636976" y="2026795"/>
            <a:ext cx="5734021" cy="646563"/>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r>
              <a:rPr lang="en-US" sz="2000" b="1" spc="-51" dirty="0">
                <a:gradFill>
                  <a:gsLst>
                    <a:gs pos="0">
                      <a:schemeClr val="bg1"/>
                    </a:gs>
                    <a:gs pos="100000">
                      <a:schemeClr val="bg1"/>
                    </a:gs>
                  </a:gsLst>
                  <a:lin ang="5400000" scaled="0"/>
                </a:gradFill>
              </a:rPr>
              <a:t>Operating system</a:t>
            </a:r>
          </a:p>
        </p:txBody>
      </p:sp>
      <p:sp>
        <p:nvSpPr>
          <p:cNvPr id="36" name="Multiply 35"/>
          <p:cNvSpPr/>
          <p:nvPr/>
        </p:nvSpPr>
        <p:spPr bwMode="auto">
          <a:xfrm>
            <a:off x="10741105" y="5319975"/>
            <a:ext cx="564798" cy="548743"/>
          </a:xfrm>
          <a:prstGeom prst="mathMultiply">
            <a:avLst/>
          </a:prstGeom>
          <a:solidFill>
            <a:srgbClr val="FF66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72" name="Title 2"/>
          <p:cNvSpPr txBox="1">
            <a:spLocks/>
          </p:cNvSpPr>
          <p:nvPr/>
        </p:nvSpPr>
        <p:spPr>
          <a:xfrm>
            <a:off x="261939" y="292082"/>
            <a:ext cx="11375536" cy="932563"/>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02" normalizeH="0" baseline="0" noProof="0" dirty="0" smtClean="0">
                <a:ln w="3175">
                  <a:noFill/>
                </a:ln>
                <a:solidFill>
                  <a:schemeClr val="tx1"/>
                </a:solidFill>
                <a:effectLst/>
                <a:uLnTx/>
                <a:uFillTx/>
                <a:latin typeface="Segoe UI Light"/>
                <a:ea typeface="+mn-ea"/>
                <a:cs typeface="Arial" charset="0"/>
              </a:rPr>
              <a:t>NIC teaming</a:t>
            </a:r>
            <a:endParaRPr kumimoji="0" lang="en-US" sz="5400" b="0" i="0" u="none" strike="noStrike" kern="1200" cap="none" spc="-102" normalizeH="0" baseline="0" noProof="0" dirty="0">
              <a:ln w="3175">
                <a:noFill/>
              </a:ln>
              <a:solidFill>
                <a:schemeClr val="tx1"/>
              </a:solidFill>
              <a:effectLst/>
              <a:uLnTx/>
              <a:uFillTx/>
              <a:latin typeface="Segoe UI Light"/>
              <a:ea typeface="+mn-ea"/>
              <a:cs typeface="Arial" charset="0"/>
            </a:endParaRPr>
          </a:p>
        </p:txBody>
      </p:sp>
      <p:pic>
        <p:nvPicPr>
          <p:cNvPr id="109" name="Picture 108"/>
          <p:cNvPicPr>
            <a:picLocks noChangeAspect="1"/>
          </p:cNvPicPr>
          <p:nvPr/>
        </p:nvPicPr>
        <p:blipFill>
          <a:blip r:embed="rId3" cstate="print"/>
          <a:srcRect/>
          <a:stretch>
            <a:fillRect/>
          </a:stretch>
        </p:blipFill>
        <p:spPr bwMode="auto">
          <a:xfrm>
            <a:off x="7528735" y="2925743"/>
            <a:ext cx="881347" cy="637927"/>
          </a:xfrm>
          <a:prstGeom prst="rect">
            <a:avLst/>
          </a:prstGeom>
          <a:noFill/>
          <a:ln w="9525">
            <a:noFill/>
            <a:miter lim="800000"/>
            <a:headEnd/>
            <a:tailEnd/>
          </a:ln>
        </p:spPr>
      </p:pic>
      <p:grpSp>
        <p:nvGrpSpPr>
          <p:cNvPr id="19" name="Group 18"/>
          <p:cNvGrpSpPr/>
          <p:nvPr/>
        </p:nvGrpSpPr>
        <p:grpSpPr>
          <a:xfrm>
            <a:off x="5651772" y="5372100"/>
            <a:ext cx="5702028" cy="477570"/>
            <a:chOff x="5761037" y="5162550"/>
            <a:chExt cx="5668716" cy="515670"/>
          </a:xfrm>
        </p:grpSpPr>
        <p:pic>
          <p:nvPicPr>
            <p:cNvPr id="110" name="Picture 109"/>
            <p:cNvPicPr>
              <a:picLocks noChangeAspect="1"/>
            </p:cNvPicPr>
            <p:nvPr/>
          </p:nvPicPr>
          <p:blipFill>
            <a:blip r:embed="rId3" cstate="print"/>
            <a:srcRect/>
            <a:stretch>
              <a:fillRect/>
            </a:stretch>
          </p:blipFill>
          <p:spPr bwMode="auto">
            <a:xfrm>
              <a:off x="5761037" y="5162550"/>
              <a:ext cx="659219" cy="496620"/>
            </a:xfrm>
            <a:prstGeom prst="rect">
              <a:avLst/>
            </a:prstGeom>
            <a:noFill/>
            <a:ln w="9525">
              <a:noFill/>
              <a:miter lim="800000"/>
              <a:headEnd/>
              <a:tailEnd/>
            </a:ln>
          </p:spPr>
        </p:pic>
        <p:pic>
          <p:nvPicPr>
            <p:cNvPr id="112" name="Picture 111"/>
            <p:cNvPicPr>
              <a:picLocks noChangeAspect="1"/>
            </p:cNvPicPr>
            <p:nvPr/>
          </p:nvPicPr>
          <p:blipFill>
            <a:blip r:embed="rId3" cstate="print"/>
            <a:srcRect/>
            <a:stretch>
              <a:fillRect/>
            </a:stretch>
          </p:blipFill>
          <p:spPr bwMode="auto">
            <a:xfrm>
              <a:off x="6476679" y="5162550"/>
              <a:ext cx="659219" cy="496620"/>
            </a:xfrm>
            <a:prstGeom prst="rect">
              <a:avLst/>
            </a:prstGeom>
            <a:noFill/>
            <a:ln w="9525">
              <a:noFill/>
              <a:miter lim="800000"/>
              <a:headEnd/>
              <a:tailEnd/>
            </a:ln>
          </p:spPr>
        </p:pic>
        <p:pic>
          <p:nvPicPr>
            <p:cNvPr id="113" name="Picture 112"/>
            <p:cNvPicPr>
              <a:picLocks noChangeAspect="1"/>
            </p:cNvPicPr>
            <p:nvPr/>
          </p:nvPicPr>
          <p:blipFill>
            <a:blip r:embed="rId3" cstate="print"/>
            <a:srcRect/>
            <a:stretch>
              <a:fillRect/>
            </a:stretch>
          </p:blipFill>
          <p:spPr bwMode="auto">
            <a:xfrm>
              <a:off x="7192321" y="5162550"/>
              <a:ext cx="659219" cy="496620"/>
            </a:xfrm>
            <a:prstGeom prst="rect">
              <a:avLst/>
            </a:prstGeom>
            <a:noFill/>
            <a:ln w="9525">
              <a:noFill/>
              <a:miter lim="800000"/>
              <a:headEnd/>
              <a:tailEnd/>
            </a:ln>
          </p:spPr>
        </p:pic>
        <p:pic>
          <p:nvPicPr>
            <p:cNvPr id="114" name="Picture 113"/>
            <p:cNvPicPr>
              <a:picLocks noChangeAspect="1"/>
            </p:cNvPicPr>
            <p:nvPr/>
          </p:nvPicPr>
          <p:blipFill>
            <a:blip r:embed="rId3" cstate="print"/>
            <a:srcRect/>
            <a:stretch>
              <a:fillRect/>
            </a:stretch>
          </p:blipFill>
          <p:spPr bwMode="auto">
            <a:xfrm>
              <a:off x="7907963" y="5162550"/>
              <a:ext cx="659219" cy="496620"/>
            </a:xfrm>
            <a:prstGeom prst="rect">
              <a:avLst/>
            </a:prstGeom>
            <a:noFill/>
            <a:ln w="9525">
              <a:noFill/>
              <a:miter lim="800000"/>
              <a:headEnd/>
              <a:tailEnd/>
            </a:ln>
          </p:spPr>
        </p:pic>
        <p:pic>
          <p:nvPicPr>
            <p:cNvPr id="115" name="Picture 114"/>
            <p:cNvPicPr>
              <a:picLocks noChangeAspect="1"/>
            </p:cNvPicPr>
            <p:nvPr/>
          </p:nvPicPr>
          <p:blipFill>
            <a:blip r:embed="rId3" cstate="print"/>
            <a:srcRect/>
            <a:stretch>
              <a:fillRect/>
            </a:stretch>
          </p:blipFill>
          <p:spPr bwMode="auto">
            <a:xfrm>
              <a:off x="8623605" y="5162550"/>
              <a:ext cx="659219" cy="496620"/>
            </a:xfrm>
            <a:prstGeom prst="rect">
              <a:avLst/>
            </a:prstGeom>
            <a:noFill/>
            <a:ln w="9525">
              <a:noFill/>
              <a:miter lim="800000"/>
              <a:headEnd/>
              <a:tailEnd/>
            </a:ln>
          </p:spPr>
        </p:pic>
        <p:pic>
          <p:nvPicPr>
            <p:cNvPr id="116" name="Picture 115"/>
            <p:cNvPicPr>
              <a:picLocks noChangeAspect="1"/>
            </p:cNvPicPr>
            <p:nvPr/>
          </p:nvPicPr>
          <p:blipFill>
            <a:blip r:embed="rId3" cstate="print"/>
            <a:srcRect/>
            <a:stretch>
              <a:fillRect/>
            </a:stretch>
          </p:blipFill>
          <p:spPr bwMode="auto">
            <a:xfrm>
              <a:off x="9339247" y="5162550"/>
              <a:ext cx="659219" cy="496620"/>
            </a:xfrm>
            <a:prstGeom prst="rect">
              <a:avLst/>
            </a:prstGeom>
            <a:noFill/>
            <a:ln w="9525">
              <a:noFill/>
              <a:miter lim="800000"/>
              <a:headEnd/>
              <a:tailEnd/>
            </a:ln>
          </p:spPr>
        </p:pic>
        <p:pic>
          <p:nvPicPr>
            <p:cNvPr id="117" name="Picture 116"/>
            <p:cNvPicPr>
              <a:picLocks noChangeAspect="1"/>
            </p:cNvPicPr>
            <p:nvPr/>
          </p:nvPicPr>
          <p:blipFill>
            <a:blip r:embed="rId3" cstate="print"/>
            <a:srcRect/>
            <a:stretch>
              <a:fillRect/>
            </a:stretch>
          </p:blipFill>
          <p:spPr bwMode="auto">
            <a:xfrm>
              <a:off x="10054889" y="5162550"/>
              <a:ext cx="659219" cy="496620"/>
            </a:xfrm>
            <a:prstGeom prst="rect">
              <a:avLst/>
            </a:prstGeom>
            <a:noFill/>
            <a:ln w="9525">
              <a:noFill/>
              <a:miter lim="800000"/>
              <a:headEnd/>
              <a:tailEnd/>
            </a:ln>
          </p:spPr>
        </p:pic>
        <p:pic>
          <p:nvPicPr>
            <p:cNvPr id="118" name="Picture 117"/>
            <p:cNvPicPr>
              <a:picLocks noChangeAspect="1"/>
            </p:cNvPicPr>
            <p:nvPr/>
          </p:nvPicPr>
          <p:blipFill>
            <a:blip r:embed="rId3" cstate="print"/>
            <a:srcRect/>
            <a:stretch>
              <a:fillRect/>
            </a:stretch>
          </p:blipFill>
          <p:spPr bwMode="auto">
            <a:xfrm>
              <a:off x="10770534" y="5181600"/>
              <a:ext cx="659219" cy="496620"/>
            </a:xfrm>
            <a:prstGeom prst="rect">
              <a:avLst/>
            </a:prstGeom>
            <a:noFill/>
            <a:ln w="9525">
              <a:noFill/>
              <a:miter lim="800000"/>
              <a:headEnd/>
              <a:tailEnd/>
            </a:ln>
          </p:spPr>
        </p:pic>
      </p:grpSp>
      <p:pic>
        <p:nvPicPr>
          <p:cNvPr id="119" name="Picture 118"/>
          <p:cNvPicPr>
            <a:picLocks noChangeAspect="1"/>
          </p:cNvPicPr>
          <p:nvPr/>
        </p:nvPicPr>
        <p:blipFill>
          <a:blip r:embed="rId3" cstate="print"/>
          <a:srcRect/>
          <a:stretch>
            <a:fillRect/>
          </a:stretch>
        </p:blipFill>
        <p:spPr bwMode="auto">
          <a:xfrm>
            <a:off x="8850681" y="2925743"/>
            <a:ext cx="881347" cy="637927"/>
          </a:xfrm>
          <a:prstGeom prst="rect">
            <a:avLst/>
          </a:prstGeom>
          <a:noFill/>
          <a:ln w="9525">
            <a:noFill/>
            <a:miter lim="800000"/>
            <a:headEnd/>
            <a:tailEnd/>
          </a:ln>
        </p:spPr>
      </p:pic>
      <p:sp>
        <p:nvSpPr>
          <p:cNvPr id="120" name="Rectangle 119"/>
          <p:cNvSpPr/>
          <p:nvPr/>
        </p:nvSpPr>
        <p:spPr bwMode="auto">
          <a:xfrm>
            <a:off x="5581650" y="1962150"/>
            <a:ext cx="5867399" cy="4152900"/>
          </a:xfrm>
          <a:prstGeom prst="rect">
            <a:avLst/>
          </a:prstGeom>
          <a:noFill/>
          <a:ln w="44450">
            <a:solidFill>
              <a:schemeClr val="accent3"/>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1" name="Rectangle 120"/>
          <p:cNvSpPr/>
          <p:nvPr/>
        </p:nvSpPr>
        <p:spPr>
          <a:xfrm>
            <a:off x="323850" y="1211263"/>
            <a:ext cx="5146419" cy="512476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40" tIns="146271" rIns="91420" bIns="182840" numCol="1" rtlCol="0" anchor="t" anchorCtr="0" compatLnSpc="1">
            <a:prstTxWarp prst="textNoShape">
              <a:avLst/>
            </a:prstTxWarp>
          </a:bodyPr>
          <a:lstStyle/>
          <a:p>
            <a:pPr marL="170038" lvl="1" indent="-170038" defTabSz="471688">
              <a:lnSpc>
                <a:spcPct val="90000"/>
              </a:lnSpc>
              <a:spcBef>
                <a:spcPts val="612"/>
              </a:spcBef>
              <a:spcAft>
                <a:spcPts val="612"/>
              </a:spcAft>
              <a:buFont typeface="Arial" pitchFamily="34" charset="0"/>
              <a:buChar char="•"/>
            </a:pPr>
            <a:r>
              <a:rPr lang="en-US" sz="2000" dirty="0">
                <a:gradFill>
                  <a:gsLst>
                    <a:gs pos="62500">
                      <a:srgbClr val="505050"/>
                    </a:gs>
                    <a:gs pos="40000">
                      <a:srgbClr val="505050"/>
                    </a:gs>
                  </a:gsLst>
                  <a:lin ang="5400000" scaled="0"/>
                </a:gradFill>
              </a:rPr>
              <a:t>Provides network fault tolerance and continuous availability when network adapters fail by teaming multiple </a:t>
            </a:r>
            <a:r>
              <a:rPr lang="en-US" sz="2000" dirty="0" smtClean="0">
                <a:gradFill>
                  <a:gsLst>
                    <a:gs pos="62500">
                      <a:srgbClr val="505050"/>
                    </a:gs>
                    <a:gs pos="40000">
                      <a:srgbClr val="505050"/>
                    </a:gs>
                  </a:gsLst>
                  <a:lin ang="5400000" scaled="0"/>
                </a:gradFill>
              </a:rPr>
              <a:t/>
            </a:r>
            <a:br>
              <a:rPr lang="en-US" sz="2000" dirty="0" smtClean="0">
                <a:gradFill>
                  <a:gsLst>
                    <a:gs pos="62500">
                      <a:srgbClr val="505050"/>
                    </a:gs>
                    <a:gs pos="40000">
                      <a:srgbClr val="505050"/>
                    </a:gs>
                  </a:gsLst>
                  <a:lin ang="5400000" scaled="0"/>
                </a:gradFill>
              </a:rPr>
            </a:br>
            <a:r>
              <a:rPr lang="en-US" sz="2000" dirty="0" smtClean="0">
                <a:gradFill>
                  <a:gsLst>
                    <a:gs pos="62500">
                      <a:srgbClr val="505050"/>
                    </a:gs>
                    <a:gs pos="40000">
                      <a:srgbClr val="505050"/>
                    </a:gs>
                  </a:gsLst>
                  <a:lin ang="5400000" scaled="0"/>
                </a:gradFill>
              </a:rPr>
              <a:t>network interfaces</a:t>
            </a:r>
            <a:endParaRPr lang="en-US" sz="2000" dirty="0">
              <a:gradFill>
                <a:gsLst>
                  <a:gs pos="62500">
                    <a:srgbClr val="505050"/>
                  </a:gs>
                  <a:gs pos="40000">
                    <a:srgbClr val="505050"/>
                  </a:gs>
                </a:gsLst>
                <a:lin ang="5400000" scaled="0"/>
              </a:gradFill>
            </a:endParaRPr>
          </a:p>
          <a:p>
            <a:pPr marL="170038" lvl="1" indent="-170038" defTabSz="471688">
              <a:lnSpc>
                <a:spcPct val="90000"/>
              </a:lnSpc>
              <a:spcBef>
                <a:spcPts val="612"/>
              </a:spcBef>
              <a:spcAft>
                <a:spcPts val="612"/>
              </a:spcAft>
              <a:buFont typeface="Arial" pitchFamily="34" charset="0"/>
              <a:buChar char="•"/>
            </a:pPr>
            <a:r>
              <a:rPr lang="en-US" sz="2000" dirty="0">
                <a:gradFill>
                  <a:gsLst>
                    <a:gs pos="62500">
                      <a:srgbClr val="505050"/>
                    </a:gs>
                    <a:gs pos="40000">
                      <a:srgbClr val="505050"/>
                    </a:gs>
                  </a:gsLst>
                  <a:lin ang="5400000" scaled="0"/>
                </a:gradFill>
              </a:rPr>
              <a:t>New in R2: </a:t>
            </a:r>
            <a:r>
              <a:rPr lang="en-US" sz="2000" dirty="0" smtClean="0">
                <a:gradFill>
                  <a:gsLst>
                    <a:gs pos="62500">
                      <a:srgbClr val="505050"/>
                    </a:gs>
                    <a:gs pos="40000">
                      <a:srgbClr val="505050"/>
                    </a:gs>
                  </a:gsLst>
                  <a:lin ang="5400000" scaled="0"/>
                </a:gradFill>
              </a:rPr>
              <a:t>enhanced </a:t>
            </a:r>
            <a:r>
              <a:rPr lang="en-US" sz="2000" dirty="0">
                <a:gradFill>
                  <a:gsLst>
                    <a:gs pos="62500">
                      <a:srgbClr val="505050"/>
                    </a:gs>
                    <a:gs pos="40000">
                      <a:srgbClr val="505050"/>
                    </a:gs>
                  </a:gsLst>
                  <a:lin ang="5400000" scaled="0"/>
                </a:gradFill>
              </a:rPr>
              <a:t>LBFO </a:t>
            </a:r>
            <a:r>
              <a:rPr lang="en-US" sz="2000" dirty="0" smtClean="0">
                <a:gradFill>
                  <a:gsLst>
                    <a:gs pos="62500">
                      <a:srgbClr val="505050"/>
                    </a:gs>
                    <a:gs pos="40000">
                      <a:srgbClr val="505050"/>
                    </a:gs>
                  </a:gsLst>
                  <a:lin ang="5400000" scaled="0"/>
                </a:gradFill>
              </a:rPr>
              <a:t>performance</a:t>
            </a:r>
            <a:endParaRPr lang="en-US" sz="2000" dirty="0">
              <a:gradFill>
                <a:gsLst>
                  <a:gs pos="62500">
                    <a:srgbClr val="505050"/>
                  </a:gs>
                  <a:gs pos="40000">
                    <a:srgbClr val="505050"/>
                  </a:gs>
                </a:gsLst>
                <a:lin ang="5400000" scaled="0"/>
              </a:gradFill>
            </a:endParaRPr>
          </a:p>
          <a:p>
            <a:pPr marL="170038" lvl="1" indent="-170038" defTabSz="471688">
              <a:lnSpc>
                <a:spcPct val="90000"/>
              </a:lnSpc>
              <a:spcBef>
                <a:spcPts val="612"/>
              </a:spcBef>
              <a:spcAft>
                <a:spcPts val="612"/>
              </a:spcAft>
              <a:buFont typeface="Arial" pitchFamily="34" charset="0"/>
              <a:buChar char="•"/>
            </a:pPr>
            <a:r>
              <a:rPr lang="en-US" sz="2000" dirty="0">
                <a:gradFill>
                  <a:gsLst>
                    <a:gs pos="62500">
                      <a:srgbClr val="505050"/>
                    </a:gs>
                    <a:gs pos="40000">
                      <a:srgbClr val="505050"/>
                    </a:gs>
                  </a:gsLst>
                  <a:lin ang="5400000" scaled="0"/>
                </a:gradFill>
              </a:rPr>
              <a:t>Vendor agnostic and shipped </a:t>
            </a:r>
            <a:r>
              <a:rPr lang="en-US" sz="2000" dirty="0" smtClean="0">
                <a:gradFill>
                  <a:gsLst>
                    <a:gs pos="62500">
                      <a:srgbClr val="505050"/>
                    </a:gs>
                    <a:gs pos="40000">
                      <a:srgbClr val="505050"/>
                    </a:gs>
                  </a:gsLst>
                  <a:lin ang="5400000" scaled="0"/>
                </a:gradFill>
              </a:rPr>
              <a:t>inbox</a:t>
            </a:r>
            <a:endParaRPr lang="en-US" sz="2000" dirty="0">
              <a:gradFill>
                <a:gsLst>
                  <a:gs pos="62500">
                    <a:srgbClr val="505050"/>
                  </a:gs>
                  <a:gs pos="40000">
                    <a:srgbClr val="505050"/>
                  </a:gs>
                </a:gsLst>
                <a:lin ang="5400000" scaled="0"/>
              </a:gradFill>
            </a:endParaRPr>
          </a:p>
          <a:p>
            <a:pPr marL="170038" lvl="1" indent="-170038" defTabSz="471688">
              <a:lnSpc>
                <a:spcPct val="90000"/>
              </a:lnSpc>
              <a:spcBef>
                <a:spcPts val="612"/>
              </a:spcBef>
              <a:spcAft>
                <a:spcPts val="612"/>
              </a:spcAft>
              <a:buFont typeface="Arial" pitchFamily="34" charset="0"/>
              <a:buChar char="•"/>
            </a:pPr>
            <a:r>
              <a:rPr lang="en-US" sz="2000" dirty="0">
                <a:gradFill>
                  <a:gsLst>
                    <a:gs pos="62500">
                      <a:srgbClr val="505050"/>
                    </a:gs>
                    <a:gs pos="40000">
                      <a:srgbClr val="505050"/>
                    </a:gs>
                  </a:gsLst>
                  <a:lin ang="5400000" scaled="0"/>
                </a:gradFill>
              </a:rPr>
              <a:t>Provides local or remote management through Windows PowerShell or </a:t>
            </a:r>
            <a:r>
              <a:rPr lang="en-US" sz="2000" dirty="0" smtClean="0">
                <a:gradFill>
                  <a:gsLst>
                    <a:gs pos="62500">
                      <a:srgbClr val="505050"/>
                    </a:gs>
                    <a:gs pos="40000">
                      <a:srgbClr val="505050"/>
                    </a:gs>
                  </a:gsLst>
                  <a:lin ang="5400000" scaled="0"/>
                </a:gradFill>
              </a:rPr>
              <a:t>UI</a:t>
            </a:r>
            <a:endParaRPr lang="en-US" sz="2000" dirty="0">
              <a:gradFill>
                <a:gsLst>
                  <a:gs pos="62500">
                    <a:srgbClr val="505050"/>
                  </a:gs>
                  <a:gs pos="40000">
                    <a:srgbClr val="505050"/>
                  </a:gs>
                </a:gsLst>
                <a:lin ang="5400000" scaled="0"/>
              </a:gradFill>
            </a:endParaRPr>
          </a:p>
          <a:p>
            <a:pPr marL="170038" lvl="1" indent="-170038" defTabSz="471688">
              <a:lnSpc>
                <a:spcPct val="90000"/>
              </a:lnSpc>
              <a:spcBef>
                <a:spcPts val="612"/>
              </a:spcBef>
              <a:spcAft>
                <a:spcPts val="612"/>
              </a:spcAft>
              <a:buFont typeface="Arial" pitchFamily="34" charset="0"/>
              <a:buChar char="•"/>
            </a:pPr>
            <a:r>
              <a:rPr lang="en-US" sz="2000" dirty="0">
                <a:gradFill>
                  <a:gsLst>
                    <a:gs pos="62500">
                      <a:srgbClr val="505050"/>
                    </a:gs>
                    <a:gs pos="40000">
                      <a:srgbClr val="505050"/>
                    </a:gs>
                  </a:gsLst>
                  <a:lin ang="5400000" scaled="0"/>
                </a:gradFill>
              </a:rPr>
              <a:t>Enables teams of up to </a:t>
            </a:r>
            <a:r>
              <a:rPr lang="en-US" sz="2000" dirty="0" smtClean="0">
                <a:gradFill>
                  <a:gsLst>
                    <a:gs pos="62500">
                      <a:srgbClr val="505050"/>
                    </a:gs>
                    <a:gs pos="40000">
                      <a:srgbClr val="505050"/>
                    </a:gs>
                  </a:gsLst>
                  <a:lin ang="5400000" scaled="0"/>
                </a:gradFill>
              </a:rPr>
              <a:t/>
            </a:r>
            <a:br>
              <a:rPr lang="en-US" sz="2000" dirty="0" smtClean="0">
                <a:gradFill>
                  <a:gsLst>
                    <a:gs pos="62500">
                      <a:srgbClr val="505050"/>
                    </a:gs>
                    <a:gs pos="40000">
                      <a:srgbClr val="505050"/>
                    </a:gs>
                  </a:gsLst>
                  <a:lin ang="5400000" scaled="0"/>
                </a:gradFill>
              </a:rPr>
            </a:br>
            <a:r>
              <a:rPr lang="en-US" sz="2000" dirty="0" smtClean="0">
                <a:gradFill>
                  <a:gsLst>
                    <a:gs pos="62500">
                      <a:srgbClr val="505050"/>
                    </a:gs>
                    <a:gs pos="40000">
                      <a:srgbClr val="505050"/>
                    </a:gs>
                  </a:gsLst>
                  <a:lin ang="5400000" scaled="0"/>
                </a:gradFill>
              </a:rPr>
              <a:t>32 network adapters</a:t>
            </a:r>
            <a:endParaRPr lang="en-US" sz="2000" dirty="0">
              <a:gradFill>
                <a:gsLst>
                  <a:gs pos="62500">
                    <a:srgbClr val="505050"/>
                  </a:gs>
                  <a:gs pos="40000">
                    <a:srgbClr val="505050"/>
                  </a:gs>
                </a:gsLst>
                <a:lin ang="5400000" scaled="0"/>
              </a:gradFill>
            </a:endParaRPr>
          </a:p>
          <a:p>
            <a:pPr marL="170038" lvl="1" indent="-170038" defTabSz="471688">
              <a:lnSpc>
                <a:spcPct val="90000"/>
              </a:lnSpc>
              <a:spcBef>
                <a:spcPts val="612"/>
              </a:spcBef>
              <a:spcAft>
                <a:spcPts val="612"/>
              </a:spcAft>
              <a:buFont typeface="Arial" pitchFamily="34" charset="0"/>
              <a:buChar char="•"/>
            </a:pPr>
            <a:r>
              <a:rPr lang="en-US" sz="2000" dirty="0">
                <a:gradFill>
                  <a:gsLst>
                    <a:gs pos="62500">
                      <a:srgbClr val="505050"/>
                    </a:gs>
                    <a:gs pos="40000">
                      <a:srgbClr val="505050"/>
                    </a:gs>
                  </a:gsLst>
                  <a:lin ang="5400000" scaled="0"/>
                </a:gradFill>
              </a:rPr>
              <a:t>Aggregates bandwidth from </a:t>
            </a:r>
            <a:r>
              <a:rPr lang="en-US" sz="2000" dirty="0" smtClean="0">
                <a:gradFill>
                  <a:gsLst>
                    <a:gs pos="62500">
                      <a:srgbClr val="505050"/>
                    </a:gs>
                    <a:gs pos="40000">
                      <a:srgbClr val="505050"/>
                    </a:gs>
                  </a:gsLst>
                  <a:lin ang="5400000" scaled="0"/>
                </a:gradFill>
              </a:rPr>
              <a:t/>
            </a:r>
            <a:br>
              <a:rPr lang="en-US" sz="2000" dirty="0" smtClean="0">
                <a:gradFill>
                  <a:gsLst>
                    <a:gs pos="62500">
                      <a:srgbClr val="505050"/>
                    </a:gs>
                    <a:gs pos="40000">
                      <a:srgbClr val="505050"/>
                    </a:gs>
                  </a:gsLst>
                  <a:lin ang="5400000" scaled="0"/>
                </a:gradFill>
              </a:rPr>
            </a:br>
            <a:r>
              <a:rPr lang="en-US" sz="2000" dirty="0" smtClean="0">
                <a:gradFill>
                  <a:gsLst>
                    <a:gs pos="62500">
                      <a:srgbClr val="505050"/>
                    </a:gs>
                    <a:gs pos="40000">
                      <a:srgbClr val="505050"/>
                    </a:gs>
                  </a:gsLst>
                  <a:lin ang="5400000" scaled="0"/>
                </a:gradFill>
              </a:rPr>
              <a:t>multiple </a:t>
            </a:r>
            <a:r>
              <a:rPr lang="en-US" sz="2000" dirty="0">
                <a:gradFill>
                  <a:gsLst>
                    <a:gs pos="62500">
                      <a:srgbClr val="505050"/>
                    </a:gs>
                    <a:gs pos="40000">
                      <a:srgbClr val="505050"/>
                    </a:gs>
                  </a:gsLst>
                  <a:lin ang="5400000" scaled="0"/>
                </a:gradFill>
              </a:rPr>
              <a:t>network </a:t>
            </a:r>
            <a:r>
              <a:rPr lang="en-US" sz="2000" dirty="0" smtClean="0">
                <a:gradFill>
                  <a:gsLst>
                    <a:gs pos="62500">
                      <a:srgbClr val="505050"/>
                    </a:gs>
                    <a:gs pos="40000">
                      <a:srgbClr val="505050"/>
                    </a:gs>
                  </a:gsLst>
                  <a:lin ang="5400000" scaled="0"/>
                </a:gradFill>
              </a:rPr>
              <a:t>adapters</a:t>
            </a:r>
            <a:endParaRPr lang="en-US" sz="2000" dirty="0">
              <a:gradFill>
                <a:gsLst>
                  <a:gs pos="62500">
                    <a:srgbClr val="505050"/>
                  </a:gs>
                  <a:gs pos="40000">
                    <a:srgbClr val="505050"/>
                  </a:gs>
                </a:gsLst>
                <a:lin ang="5400000" scaled="0"/>
              </a:gradFill>
            </a:endParaRPr>
          </a:p>
          <a:p>
            <a:pPr marL="170038" lvl="1" indent="-170038" defTabSz="471688">
              <a:lnSpc>
                <a:spcPct val="90000"/>
              </a:lnSpc>
              <a:spcBef>
                <a:spcPts val="612"/>
              </a:spcBef>
              <a:spcAft>
                <a:spcPts val="612"/>
              </a:spcAft>
              <a:buFont typeface="Arial" pitchFamily="34" charset="0"/>
              <a:buChar char="•"/>
            </a:pPr>
            <a:r>
              <a:rPr lang="en-US" sz="2000" dirty="0">
                <a:gradFill>
                  <a:gsLst>
                    <a:gs pos="62500">
                      <a:srgbClr val="505050"/>
                    </a:gs>
                    <a:gs pos="40000">
                      <a:srgbClr val="505050"/>
                    </a:gs>
                  </a:gsLst>
                  <a:lin ang="5400000" scaled="0"/>
                </a:gradFill>
              </a:rPr>
              <a:t>Includes multiple nodes: switch dependent and </a:t>
            </a:r>
            <a:r>
              <a:rPr lang="en-US" sz="2000" dirty="0" smtClean="0">
                <a:gradFill>
                  <a:gsLst>
                    <a:gs pos="62500">
                      <a:srgbClr val="505050"/>
                    </a:gs>
                    <a:gs pos="40000">
                      <a:srgbClr val="505050"/>
                    </a:gs>
                  </a:gsLst>
                  <a:lin ang="5400000" scaled="0"/>
                </a:gradFill>
              </a:rPr>
              <a:t>independent</a:t>
            </a:r>
            <a:endParaRPr lang="en-US" sz="2000" dirty="0">
              <a:gradFill>
                <a:gsLst>
                  <a:gs pos="62500">
                    <a:srgbClr val="505050"/>
                  </a:gs>
                  <a:gs pos="40000">
                    <a:srgbClr val="505050"/>
                  </a:gs>
                </a:gsLst>
                <a:lin ang="5400000" scaled="0"/>
              </a:gradFill>
            </a:endParaRPr>
          </a:p>
        </p:txBody>
      </p:sp>
    </p:spTree>
    <p:extLst>
      <p:ext uri="{BB962C8B-B14F-4D97-AF65-F5344CB8AC3E}">
        <p14:creationId xmlns:p14="http://schemas.microsoft.com/office/powerpoint/2010/main" val="40453570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0"/>
                                  </p:stCondLst>
                                  <p:endCondLst>
                                    <p:cond evt="onNext" delay="0">
                                      <p:tgtEl>
                                        <p:sldTgt/>
                                      </p:tgtEl>
                                    </p:cond>
                                  </p:endCondLst>
                                  <p:childTnLst>
                                    <p:animMotion origin="layout" path="M 4.74598E-6 -4.90695E-6 C 0.00574 -0.00113 0.00268 -0.0009 0.0088 -0.0009 L 0.00676 0.28621 L 0.06203 0.28893 L 0.06459 0.37132 L -0.1505 0.37222 L -0.14795 0.46664 " pathEditMode="relative" rAng="0" ptsTypes="AAAAAAA">
                                      <p:cBhvr>
                                        <p:cTn id="6" dur="2000" fill="hold"/>
                                        <p:tgtEl>
                                          <p:spTgt spid="53"/>
                                        </p:tgtEl>
                                        <p:attrNameLst>
                                          <p:attrName>ppt_x</p:attrName>
                                          <p:attrName>ppt_y</p:attrName>
                                        </p:attrNameLst>
                                      </p:cBhvr>
                                      <p:rCtr x="-4302" y="23264"/>
                                    </p:animMotion>
                                  </p:childTnLst>
                                </p:cTn>
                              </p:par>
                              <p:par>
                                <p:cTn id="7" presetID="0" presetClass="path" presetSubtype="0" repeatCount="indefinite" accel="50000" decel="50000" fill="hold" grpId="0" nodeType="withEffect">
                                  <p:stCondLst>
                                    <p:cond delay="0"/>
                                  </p:stCondLst>
                                  <p:endCondLst>
                                    <p:cond evt="onNext" delay="0">
                                      <p:tgtEl>
                                        <p:sldTgt/>
                                      </p:tgtEl>
                                    </p:cond>
                                  </p:endCondLst>
                                  <p:childTnLst>
                                    <p:animMotion origin="layout" path="M 4.34772E-6 -4.90695E-6 C 0.00778 -0.00453 0.01212 -0.00453 0.02131 -0.00453 L 0.01672 0.28416 L 0.07339 0.2853 L 0.07658 0.37404 L -0.08132 0.3695 L -0.08017 0.46392 " pathEditMode="relative" rAng="0" ptsTypes="AAAAAAA">
                                      <p:cBhvr>
                                        <p:cTn id="8" dur="2000" fill="hold"/>
                                        <p:tgtEl>
                                          <p:spTgt spid="50"/>
                                        </p:tgtEl>
                                        <p:attrNameLst>
                                          <p:attrName>ppt_x</p:attrName>
                                          <p:attrName>ppt_y</p:attrName>
                                        </p:attrNameLst>
                                      </p:cBhvr>
                                      <p:rCtr x="-243" y="22969"/>
                                    </p:animMotion>
                                  </p:childTnLst>
                                </p:cTn>
                              </p:par>
                              <p:par>
                                <p:cTn id="9" presetID="0" presetClass="path" presetSubtype="0" repeatCount="indefinite" accel="50000" decel="50000" fill="hold" grpId="0" nodeType="withEffect">
                                  <p:stCondLst>
                                    <p:cond delay="0"/>
                                  </p:stCondLst>
                                  <p:endCondLst>
                                    <p:cond evt="onNext" delay="0">
                                      <p:tgtEl>
                                        <p:sldTgt/>
                                      </p:tgtEl>
                                    </p:cond>
                                  </p:endCondLst>
                                  <p:childTnLst>
                                    <p:animMotion origin="layout" path="M 3.94945E-6 -4.90695E-6 L 0.03535 -0.00181 L 0.0365 0.27872 L 0.09063 0.28235 L 0.08909 0.36473 L -0.00728 0.36678 L -0.00473 0.46664 " pathEditMode="relative" rAng="0" ptsTypes="AAAAAAA">
                                      <p:cBhvr>
                                        <p:cTn id="10" dur="2000" fill="hold"/>
                                        <p:tgtEl>
                                          <p:spTgt spid="51"/>
                                        </p:tgtEl>
                                        <p:attrNameLst>
                                          <p:attrName>ppt_x</p:attrName>
                                          <p:attrName>ppt_y</p:attrName>
                                        </p:attrNameLst>
                                      </p:cBhvr>
                                      <p:rCtr x="4161" y="23241"/>
                                    </p:animMotion>
                                  </p:childTnLst>
                                </p:cTn>
                              </p:par>
                              <p:par>
                                <p:cTn id="11" presetID="0" presetClass="path" presetSubtype="0" repeatCount="indefinite" accel="50000" decel="50000" fill="hold" grpId="0" nodeType="withEffect">
                                  <p:stCondLst>
                                    <p:cond delay="500"/>
                                  </p:stCondLst>
                                  <p:endCondLst>
                                    <p:cond evt="onNext" delay="0">
                                      <p:tgtEl>
                                        <p:sldTgt/>
                                      </p:tgtEl>
                                    </p:cond>
                                  </p:endCondLst>
                                  <p:childTnLst>
                                    <p:animMotion origin="layout" path="M 3.55119E-6 -4.90695E-6 L 0.04901 -0.00363 L 0.04735 0.28621 L 0.10518 0.28621 L 0.10518 0.37041 L 0.06765 0.37132 L 0.06829 0.46936 " pathEditMode="relative" rAng="0" ptsTypes="AAAAAAA">
                                      <p:cBhvr>
                                        <p:cTn id="12" dur="2000" fill="hold"/>
                                        <p:tgtEl>
                                          <p:spTgt spid="49"/>
                                        </p:tgtEl>
                                        <p:attrNameLst>
                                          <p:attrName>ppt_x</p:attrName>
                                          <p:attrName>ppt_y</p:attrName>
                                        </p:attrNameLst>
                                      </p:cBhvr>
                                      <p:rCtr x="5259" y="23286"/>
                                    </p:animMotion>
                                  </p:childTnLst>
                                </p:cTn>
                              </p:par>
                              <p:par>
                                <p:cTn id="13" presetID="0" presetClass="path" presetSubtype="0" repeatCount="indefinite" accel="50000" decel="50000" fill="hold" nodeType="withEffect">
                                  <p:stCondLst>
                                    <p:cond delay="0"/>
                                  </p:stCondLst>
                                  <p:endCondLst>
                                    <p:cond evt="onNext" delay="0">
                                      <p:tgtEl>
                                        <p:sldTgt/>
                                      </p:tgtEl>
                                    </p:cond>
                                  </p:endCondLst>
                                  <p:childTnLst>
                                    <p:animMotion origin="layout" path="M 3.15292E-6 -4.90695E-6 L 0.06089 -0.00453 L 0.06089 0.29074 L 0.11463 0.28893 L 0.11718 0.37222 L -0.09689 0.37132 L -0.09638 0.47141 " pathEditMode="relative" rAng="0" ptsTypes="AAAAAAA">
                                      <p:cBhvr>
                                        <p:cTn id="14" dur="2000" fill="hold"/>
                                        <p:tgtEl>
                                          <p:spTgt spid="48"/>
                                        </p:tgtEl>
                                        <p:attrNameLst>
                                          <p:attrName>ppt_x</p:attrName>
                                          <p:attrName>ppt_y</p:attrName>
                                        </p:attrNameLst>
                                      </p:cBhvr>
                                      <p:rCtr x="1008" y="23332"/>
                                    </p:animMotion>
                                  </p:childTnLst>
                                </p:cTn>
                              </p:par>
                              <p:par>
                                <p:cTn id="15" presetID="0" presetClass="path" presetSubtype="0" repeatCount="indefinite" accel="50000" decel="50000" fill="hold" grpId="0" nodeType="withEffect">
                                  <p:stCondLst>
                                    <p:cond delay="500"/>
                                  </p:stCondLst>
                                  <p:endCondLst>
                                    <p:cond evt="onNext" delay="0">
                                      <p:tgtEl>
                                        <p:sldTgt/>
                                      </p:tgtEl>
                                    </p:cond>
                                  </p:endCondLst>
                                  <p:childTnLst>
                                    <p:animMotion origin="layout" path="M -4.85576E-6 -4.90695E-6 L -0.0125 0.00182 L -0.01199 0.29165 L 0.04532 0.29074 L 0.0443 0.3695 L -0.10671 0.37313 L -0.10569 0.47232 " pathEditMode="relative" rAng="0" ptsTypes="AAAAAAA">
                                      <p:cBhvr>
                                        <p:cTn id="16" dur="2000" fill="hold"/>
                                        <p:tgtEl>
                                          <p:spTgt spid="52"/>
                                        </p:tgtEl>
                                        <p:attrNameLst>
                                          <p:attrName>ppt_x</p:attrName>
                                          <p:attrName>ppt_y</p:attrName>
                                        </p:attrNameLst>
                                      </p:cBhvr>
                                      <p:rCtr x="-3076" y="23604"/>
                                    </p:animMotion>
                                  </p:childTnLst>
                                </p:cTn>
                              </p:par>
                              <p:par>
                                <p:cTn id="17" presetID="0" presetClass="path" presetSubtype="0" repeatCount="indefinite" accel="50000" decel="50000" fill="hold" grpId="0" nodeType="withEffect">
                                  <p:stCondLst>
                                    <p:cond delay="0"/>
                                  </p:stCondLst>
                                  <p:endCondLst>
                                    <p:cond evt="onNext" delay="0">
                                      <p:tgtEl>
                                        <p:sldTgt/>
                                      </p:tgtEl>
                                    </p:cond>
                                  </p:endCondLst>
                                  <p:childTnLst>
                                    <p:animMotion origin="layout" path="M -4.45749E-6 -4.90695E-6 L -0.0245 -0.0009 L -0.02553 0.28621 L 0.03026 0.28621 L 0.0286 0.37041 L -0.00523 0.37313 L -0.00421 0.46573 " pathEditMode="relative" rAng="0" ptsTypes="AAAAAAA">
                                      <p:cBhvr>
                                        <p:cTn id="18" dur="2000" fill="hold"/>
                                        <p:tgtEl>
                                          <p:spTgt spid="55"/>
                                        </p:tgtEl>
                                        <p:attrNameLst>
                                          <p:attrName>ppt_x</p:attrName>
                                          <p:attrName>ppt_y</p:attrName>
                                        </p:attrNameLst>
                                      </p:cBhvr>
                                      <p:rCtr x="230" y="23241"/>
                                    </p:animMotion>
                                  </p:childTnLst>
                                </p:cTn>
                              </p:par>
                              <p:par>
                                <p:cTn id="19" presetID="0" presetClass="path" presetSubtype="0" repeatCount="indefinite" accel="50000" decel="50000" fill="hold" grpId="0" nodeType="withEffect">
                                  <p:stCondLst>
                                    <p:cond delay="500"/>
                                  </p:stCondLst>
                                  <p:endCondLst>
                                    <p:cond evt="onNext" delay="0">
                                      <p:tgtEl>
                                        <p:sldTgt/>
                                      </p:tgtEl>
                                    </p:cond>
                                  </p:endCondLst>
                                  <p:childTnLst>
                                    <p:animMotion origin="layout" path="M -4.05923E-6 -4.90695E-6 L -0.03855 -0.00181 L -0.04008 0.28326 L 0.01507 0.28416 L 0.01558 0.36678 L -0.19479 0.37222 L -0.19479 0.47027 " pathEditMode="relative" rAng="0" ptsTypes="AAAAAAA">
                                      <p:cBhvr>
                                        <p:cTn id="20" dur="2000" fill="hold"/>
                                        <p:tgtEl>
                                          <p:spTgt spid="54"/>
                                        </p:tgtEl>
                                        <p:attrNameLst>
                                          <p:attrName>ppt_x</p:attrName>
                                          <p:attrName>ppt_y</p:attrName>
                                        </p:attrNameLst>
                                      </p:cBhvr>
                                      <p:rCtr x="-8961" y="23423"/>
                                    </p:animMotion>
                                  </p:childTnLst>
                                </p:cTn>
                              </p:par>
                              <p:par>
                                <p:cTn id="21" presetID="0" presetClass="path" presetSubtype="0" repeatCount="indefinite" accel="50000" decel="50000" fill="hold" grpId="0" nodeType="withEffect">
                                  <p:stCondLst>
                                    <p:cond delay="0"/>
                                  </p:stCondLst>
                                  <p:endCondLst>
                                    <p:cond evt="onNext" delay="0">
                                      <p:tgtEl>
                                        <p:sldTgt/>
                                      </p:tgtEl>
                                    </p:cond>
                                  </p:endCondLst>
                                  <p:childTnLst>
                                    <p:animMotion origin="layout" path="M -3.66097E-6 -4.90695E-6 L -0.05361 -0.00363 L -0.05361 0.27962 L 0.00154 0.28144 L -3.66097E-6 0.36383 L -0.14896 0.36678 L -0.14845 0.46301 " pathEditMode="relative" rAng="0" ptsTypes="AAAAAAA">
                                      <p:cBhvr>
                                        <p:cTn id="22" dur="2000" fill="hold"/>
                                        <p:tgtEl>
                                          <p:spTgt spid="57"/>
                                        </p:tgtEl>
                                        <p:attrNameLst>
                                          <p:attrName>ppt_x</p:attrName>
                                          <p:attrName>ppt_y</p:attrName>
                                        </p:attrNameLst>
                                      </p:cBhvr>
                                      <p:rCtr x="-7378" y="22969"/>
                                    </p:animMotion>
                                  </p:childTnLst>
                                </p:cTn>
                              </p:par>
                              <p:par>
                                <p:cTn id="23" presetID="0" presetClass="path" presetSubtype="0" repeatCount="indefinite" accel="50000" decel="50000" fill="hold" grpId="0" nodeType="withEffect">
                                  <p:stCondLst>
                                    <p:cond delay="500"/>
                                  </p:stCondLst>
                                  <p:endCondLst>
                                    <p:cond evt="onNext" delay="0">
                                      <p:tgtEl>
                                        <p:sldTgt/>
                                      </p:tgtEl>
                                    </p:cond>
                                  </p:endCondLst>
                                  <p:childTnLst>
                                    <p:animMotion origin="layout" path="M -3.2627E-6 -4.90695E-6 L -0.06829 0.00091 L -0.06829 0.29528 L -0.01149 0.29438 L -0.01251 0.37132 L -0.10416 0.37404 L -0.10263 0.46664 " pathEditMode="relative" rAng="0" ptsTypes="AAAAAAA">
                                      <p:cBhvr>
                                        <p:cTn id="24" dur="2000" fill="hold"/>
                                        <p:tgtEl>
                                          <p:spTgt spid="56"/>
                                        </p:tgtEl>
                                        <p:attrNameLst>
                                          <p:attrName>ppt_x</p:attrName>
                                          <p:attrName>ppt_y</p:attrName>
                                        </p:attrNameLst>
                                      </p:cBhvr>
                                      <p:rCtr x="-5208" y="23332"/>
                                    </p:animMotion>
                                  </p:childTnLst>
                                </p:cTn>
                              </p:par>
                              <p:par>
                                <p:cTn id="25" presetID="0" presetClass="path" presetSubtype="0" repeatCount="indefinite" accel="50000" decel="50000" fill="hold" grpId="0" nodeType="withEffect">
                                  <p:stCondLst>
                                    <p:cond delay="0"/>
                                  </p:stCondLst>
                                  <p:endCondLst>
                                    <p:cond evt="onNext" delay="0">
                                      <p:tgtEl>
                                        <p:sldTgt/>
                                      </p:tgtEl>
                                    </p:cond>
                                  </p:endCondLst>
                                  <p:childTnLst>
                                    <p:animMotion origin="layout" path="M -2.86444E-6 -4.90695E-6 C 0.00587 0.00069 0.01251 0.00023 0.01672 0.00273 L 0.0286 0.00182 L 0.02706 0.29347 L -0.03076 0.29074 L -0.02757 0.37041 L 0.00051 0.37132 L 0.00102 0.47413 " pathEditMode="relative" rAng="0" ptsTypes="AAAAAAAA">
                                      <p:cBhvr>
                                        <p:cTn id="26" dur="2000" fill="hold"/>
                                        <p:tgtEl>
                                          <p:spTgt spid="58"/>
                                        </p:tgtEl>
                                        <p:attrNameLst>
                                          <p:attrName>ppt_x</p:attrName>
                                          <p:attrName>ppt_y</p:attrName>
                                        </p:attrNameLst>
                                      </p:cBhvr>
                                      <p:rCtr x="-115" y="23695"/>
                                    </p:animMotion>
                                  </p:childTnLst>
                                </p:cTn>
                              </p:par>
                              <p:par>
                                <p:cTn id="27" presetID="0" presetClass="path" presetSubtype="0" repeatCount="indefinite" accel="50000" decel="50000" fill="hold" grpId="0" nodeType="withEffect">
                                  <p:stCondLst>
                                    <p:cond delay="0"/>
                                  </p:stCondLst>
                                  <p:endCondLst>
                                    <p:cond evt="onNext" delay="0">
                                      <p:tgtEl>
                                        <p:sldTgt/>
                                      </p:tgtEl>
                                    </p:cond>
                                  </p:endCondLst>
                                  <p:childTnLst>
                                    <p:animMotion origin="layout" path="M -2.46617E-6 -4.90695E-6 L 0.01724 0.00182 L 0.01251 0.30187 L -0.04429 0.29823 L -0.0411 0.37586 L 0.16097 0.37676 L 0.16148 0.47027 " pathEditMode="relative" rAng="0" ptsTypes="AAAAAAA">
                                      <p:cBhvr>
                                        <p:cTn id="28" dur="2000" fill="hold"/>
                                        <p:tgtEl>
                                          <p:spTgt spid="59"/>
                                        </p:tgtEl>
                                        <p:attrNameLst>
                                          <p:attrName>ppt_x</p:attrName>
                                          <p:attrName>ppt_y</p:attrName>
                                        </p:attrNameLst>
                                      </p:cBhvr>
                                      <p:rCtr x="5859" y="23513"/>
                                    </p:animMotion>
                                  </p:childTnLst>
                                </p:cTn>
                              </p:par>
                              <p:par>
                                <p:cTn id="29" presetID="0" presetClass="path" presetSubtype="0" repeatCount="indefinite" accel="50000" decel="50000" fill="hold" grpId="0" nodeType="withEffect">
                                  <p:stCondLst>
                                    <p:cond delay="0"/>
                                  </p:stCondLst>
                                  <p:endCondLst>
                                    <p:cond evt="onNext" delay="0">
                                      <p:tgtEl>
                                        <p:sldTgt/>
                                      </p:tgtEl>
                                    </p:cond>
                                  </p:endCondLst>
                                  <p:childTnLst>
                                    <p:animMotion origin="layout" path="M -2.06791E-6 -4.90695E-6 L -0.00051 0.29347 L -0.05731 0.29256 L -0.05629 0.37313 L 0.02808 0.3779 L 0.0286 0.47322 " pathEditMode="relative" rAng="0" ptsTypes="AAAAAA">
                                      <p:cBhvr>
                                        <p:cTn id="30" dur="2000" fill="hold"/>
                                        <p:tgtEl>
                                          <p:spTgt spid="60"/>
                                        </p:tgtEl>
                                        <p:attrNameLst>
                                          <p:attrName>ppt_x</p:attrName>
                                          <p:attrName>ppt_y</p:attrName>
                                        </p:attrNameLst>
                                      </p:cBhvr>
                                      <p:rCtr x="-1442" y="23650"/>
                                    </p:animMotion>
                                  </p:childTnLst>
                                </p:cTn>
                              </p:par>
                              <p:par>
                                <p:cTn id="31" presetID="0" presetClass="path" presetSubtype="0" repeatCount="indefinite" accel="50000" decel="50000" fill="hold" grpId="0" nodeType="withEffect">
                                  <p:stCondLst>
                                    <p:cond delay="500"/>
                                  </p:stCondLst>
                                  <p:endCondLst>
                                    <p:cond evt="onNext" delay="0">
                                      <p:tgtEl>
                                        <p:sldTgt/>
                                      </p:tgtEl>
                                    </p:cond>
                                  </p:endCondLst>
                                  <p:childTnLst>
                                    <p:animMotion origin="layout" path="M -1.66965E-6 -4.90695E-6 L -0.01557 0.00454 L -0.01978 0.30005 L -0.07238 0.29914 L -0.06829 0.37767 L 0.07557 0.37971 L 0.07442 0.47685 " pathEditMode="relative" rAng="0" ptsTypes="AAAAAAA">
                                      <p:cBhvr>
                                        <p:cTn id="32" dur="2000" fill="hold"/>
                                        <p:tgtEl>
                                          <p:spTgt spid="61"/>
                                        </p:tgtEl>
                                        <p:attrNameLst>
                                          <p:attrName>ppt_x</p:attrName>
                                          <p:attrName>ppt_y</p:attrName>
                                        </p:attrNameLst>
                                      </p:cBhvr>
                                      <p:rCtr x="153" y="23831"/>
                                    </p:animMotion>
                                  </p:childTnLst>
                                </p:cTn>
                              </p:par>
                              <p:par>
                                <p:cTn id="33" presetID="0" presetClass="path" presetSubtype="0" repeatCount="indefinite" accel="50000" decel="50000" fill="hold" grpId="0" nodeType="withEffect">
                                  <p:stCondLst>
                                    <p:cond delay="0"/>
                                  </p:stCondLst>
                                  <p:endCondLst>
                                    <p:cond evt="onNext" delay="0">
                                      <p:tgtEl>
                                        <p:sldTgt/>
                                      </p:tgtEl>
                                    </p:cond>
                                  </p:endCondLst>
                                  <p:childTnLst>
                                    <p:animMotion origin="layout" path="M -1.27138E-6 -4.90695E-6 L -0.03178 0.00091 L -0.03127 0.29733 L -0.08591 0.29528 L -0.08642 0.37495 L -0.0614 0.37586 L -0.06038 0.47504 " pathEditMode="relative" rAng="0" ptsTypes="AAAAAAA">
                                      <p:cBhvr>
                                        <p:cTn id="34" dur="2000" fill="hold"/>
                                        <p:tgtEl>
                                          <p:spTgt spid="62"/>
                                        </p:tgtEl>
                                        <p:attrNameLst>
                                          <p:attrName>ppt_x</p:attrName>
                                          <p:attrName>ppt_y</p:attrName>
                                        </p:attrNameLst>
                                      </p:cBhvr>
                                      <p:rCtr x="-4327" y="23740"/>
                                    </p:animMotion>
                                  </p:childTnLst>
                                </p:cTn>
                              </p:par>
                              <p:par>
                                <p:cTn id="35" presetID="0" presetClass="path" presetSubtype="0" repeatCount="indefinite" accel="50000" decel="50000" fill="hold" grpId="0" nodeType="withEffect">
                                  <p:stCondLst>
                                    <p:cond delay="500"/>
                                  </p:stCondLst>
                                  <p:endCondLst>
                                    <p:cond evt="onNext" delay="0">
                                      <p:tgtEl>
                                        <p:sldTgt/>
                                      </p:tgtEl>
                                    </p:cond>
                                  </p:endCondLst>
                                  <p:childTnLst>
                                    <p:animMotion origin="layout" path="M -3.22441E-6 -4.90695E-6 L -0.04327 -4.90695E-6 L -0.04582 0.29165 L -0.09739 0.29733 L -0.0979 0.37971 L -0.01404 0.38153 L -0.01353 0.47504 " pathEditMode="relative" rAng="0" ptsTypes="AAAAAAA">
                                      <p:cBhvr>
                                        <p:cTn id="36" dur="2000" fill="hold"/>
                                        <p:tgtEl>
                                          <p:spTgt spid="63"/>
                                        </p:tgtEl>
                                        <p:attrNameLst>
                                          <p:attrName>ppt_x</p:attrName>
                                          <p:attrName>ppt_y</p:attrName>
                                        </p:attrNameLst>
                                      </p:cBhvr>
                                      <p:rCtr x="-4902" y="23740"/>
                                    </p:animMotion>
                                  </p:childTnLst>
                                </p:cTn>
                              </p:par>
                              <p:par>
                                <p:cTn id="37" presetID="0" presetClass="path" presetSubtype="0" repeatCount="indefinite" accel="50000" decel="50000" fill="hold" grpId="0" nodeType="withEffect">
                                  <p:stCondLst>
                                    <p:cond delay="0"/>
                                  </p:stCondLst>
                                  <p:endCondLst>
                                    <p:cond evt="onNext" delay="0">
                                      <p:tgtEl>
                                        <p:sldTgt/>
                                      </p:tgtEl>
                                    </p:cond>
                                  </p:endCondLst>
                                  <p:childTnLst>
                                    <p:animMotion origin="layout" path="M -2.82614E-6 -4.90695E-6 L -0.06306 0.00182 L -0.06357 0.29347 L -0.11922 0.29256 L -0.11412 0.37495 L 0.02757 0.37586 L 0.02706 0.47504 " pathEditMode="relative" rAng="0" ptsTypes="AAAAAAA">
                                      <p:cBhvr>
                                        <p:cTn id="38" dur="2000" fill="hold"/>
                                        <p:tgtEl>
                                          <p:spTgt spid="64"/>
                                        </p:tgtEl>
                                        <p:attrNameLst>
                                          <p:attrName>ppt_x</p:attrName>
                                          <p:attrName>ppt_y</p:attrName>
                                        </p:attrNameLst>
                                      </p:cBhvr>
                                      <p:rCtr x="-4583" y="23740"/>
                                    </p:animMotion>
                                  </p:childTnLst>
                                </p:cTn>
                              </p:par>
                              <p:par>
                                <p:cTn id="39" presetID="0" presetClass="path" presetSubtype="0" repeatCount="indefinite" accel="50000" decel="50000" fill="hold" grpId="0" nodeType="withEffect">
                                  <p:stCondLst>
                                    <p:cond delay="500"/>
                                  </p:stCondLst>
                                  <p:endCondLst>
                                    <p:cond evt="onNext" delay="0">
                                      <p:tgtEl>
                                        <p:sldTgt/>
                                      </p:tgtEl>
                                    </p:cond>
                                  </p:endCondLst>
                                  <p:childTnLst>
                                    <p:animMotion origin="layout" path="M -2.42788E-6 -4.90695E-6 L -0.07812 -0.00453 L -0.08182 0.28984 L -0.13645 0.29256 L -0.13492 0.37132 L 0.06664 0.37586 L 0.06766 0.47232 " pathEditMode="relative" rAng="0" ptsTypes="AAAAAAA">
                                      <p:cBhvr>
                                        <p:cTn id="40" dur="2000" fill="hold"/>
                                        <p:tgtEl>
                                          <p:spTgt spid="65"/>
                                        </p:tgtEl>
                                        <p:attrNameLst>
                                          <p:attrName>ppt_x</p:attrName>
                                          <p:attrName>ppt_y</p:attrName>
                                        </p:attrNameLst>
                                      </p:cBhvr>
                                      <p:rCtr x="-3447" y="23377"/>
                                    </p:animMotion>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60"/>
                                        </p:tgtEl>
                                      </p:cBhvr>
                                    </p:animEffect>
                                    <p:set>
                                      <p:cBhvr>
                                        <p:cTn id="45" dur="1" fill="hold">
                                          <p:stCondLst>
                                            <p:cond delay="499"/>
                                          </p:stCondLst>
                                        </p:cTn>
                                        <p:tgtEl>
                                          <p:spTgt spid="60"/>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61"/>
                                        </p:tgtEl>
                                      </p:cBhvr>
                                    </p:animEffect>
                                    <p:set>
                                      <p:cBhvr>
                                        <p:cTn id="48" dur="1" fill="hold">
                                          <p:stCondLst>
                                            <p:cond delay="499"/>
                                          </p:stCondLst>
                                        </p:cTn>
                                        <p:tgtEl>
                                          <p:spTgt spid="6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62"/>
                                        </p:tgtEl>
                                      </p:cBhvr>
                                    </p:animEffect>
                                    <p:set>
                                      <p:cBhvr>
                                        <p:cTn id="51" dur="1" fill="hold">
                                          <p:stCondLst>
                                            <p:cond delay="499"/>
                                          </p:stCondLst>
                                        </p:cTn>
                                        <p:tgtEl>
                                          <p:spTgt spid="62"/>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63"/>
                                        </p:tgtEl>
                                      </p:cBhvr>
                                    </p:animEffect>
                                    <p:set>
                                      <p:cBhvr>
                                        <p:cTn id="54" dur="1" fill="hold">
                                          <p:stCondLst>
                                            <p:cond delay="499"/>
                                          </p:stCondLst>
                                        </p:cTn>
                                        <p:tgtEl>
                                          <p:spTgt spid="63"/>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64"/>
                                        </p:tgtEl>
                                      </p:cBhvr>
                                    </p:animEffect>
                                    <p:set>
                                      <p:cBhvr>
                                        <p:cTn id="57" dur="1" fill="hold">
                                          <p:stCondLst>
                                            <p:cond delay="499"/>
                                          </p:stCondLst>
                                        </p:cTn>
                                        <p:tgtEl>
                                          <p:spTgt spid="64"/>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49"/>
                                        </p:tgtEl>
                                      </p:cBhvr>
                                    </p:animEffect>
                                    <p:set>
                                      <p:cBhvr>
                                        <p:cTn id="60" dur="1" fill="hold">
                                          <p:stCondLst>
                                            <p:cond delay="499"/>
                                          </p:stCondLst>
                                        </p:cTn>
                                        <p:tgtEl>
                                          <p:spTgt spid="4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50"/>
                                        </p:tgtEl>
                                      </p:cBhvr>
                                    </p:animEffect>
                                    <p:set>
                                      <p:cBhvr>
                                        <p:cTn id="63" dur="1" fill="hold">
                                          <p:stCondLst>
                                            <p:cond delay="499"/>
                                          </p:stCondLst>
                                        </p:cTn>
                                        <p:tgtEl>
                                          <p:spTgt spid="5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52"/>
                                        </p:tgtEl>
                                      </p:cBhvr>
                                    </p:animEffect>
                                    <p:set>
                                      <p:cBhvr>
                                        <p:cTn id="69" dur="1" fill="hold">
                                          <p:stCondLst>
                                            <p:cond delay="499"/>
                                          </p:stCondLst>
                                        </p:cTn>
                                        <p:tgtEl>
                                          <p:spTgt spid="52"/>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53"/>
                                        </p:tgtEl>
                                      </p:cBhvr>
                                    </p:animEffect>
                                    <p:set>
                                      <p:cBhvr>
                                        <p:cTn id="72" dur="1" fill="hold">
                                          <p:stCondLst>
                                            <p:cond delay="499"/>
                                          </p:stCondLst>
                                        </p:cTn>
                                        <p:tgtEl>
                                          <p:spTgt spid="53"/>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54"/>
                                        </p:tgtEl>
                                      </p:cBhvr>
                                    </p:animEffect>
                                    <p:set>
                                      <p:cBhvr>
                                        <p:cTn id="75" dur="1" fill="hold">
                                          <p:stCondLst>
                                            <p:cond delay="499"/>
                                          </p:stCondLst>
                                        </p:cTn>
                                        <p:tgtEl>
                                          <p:spTgt spid="54"/>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55"/>
                                        </p:tgtEl>
                                      </p:cBhvr>
                                    </p:animEffect>
                                    <p:set>
                                      <p:cBhvr>
                                        <p:cTn id="78" dur="1" fill="hold">
                                          <p:stCondLst>
                                            <p:cond delay="499"/>
                                          </p:stCondLst>
                                        </p:cTn>
                                        <p:tgtEl>
                                          <p:spTgt spid="55"/>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56"/>
                                        </p:tgtEl>
                                      </p:cBhvr>
                                    </p:animEffect>
                                    <p:set>
                                      <p:cBhvr>
                                        <p:cTn id="81" dur="1" fill="hold">
                                          <p:stCondLst>
                                            <p:cond delay="499"/>
                                          </p:stCondLst>
                                        </p:cTn>
                                        <p:tgtEl>
                                          <p:spTgt spid="56"/>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57"/>
                                        </p:tgtEl>
                                      </p:cBhvr>
                                    </p:animEffect>
                                    <p:set>
                                      <p:cBhvr>
                                        <p:cTn id="84" dur="1" fill="hold">
                                          <p:stCondLst>
                                            <p:cond delay="499"/>
                                          </p:stCondLst>
                                        </p:cTn>
                                        <p:tgtEl>
                                          <p:spTgt spid="57"/>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48"/>
                                        </p:tgtEl>
                                      </p:cBhvr>
                                    </p:animEffect>
                                    <p:set>
                                      <p:cBhvr>
                                        <p:cTn id="87" dur="1" fill="hold">
                                          <p:stCondLst>
                                            <p:cond delay="499"/>
                                          </p:stCondLst>
                                        </p:cTn>
                                        <p:tgtEl>
                                          <p:spTgt spid="48"/>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58"/>
                                        </p:tgtEl>
                                      </p:cBhvr>
                                    </p:animEffect>
                                    <p:set>
                                      <p:cBhvr>
                                        <p:cTn id="90" dur="1" fill="hold">
                                          <p:stCondLst>
                                            <p:cond delay="499"/>
                                          </p:stCondLst>
                                        </p:cTn>
                                        <p:tgtEl>
                                          <p:spTgt spid="58"/>
                                        </p:tgtEl>
                                        <p:attrNameLst>
                                          <p:attrName>style.visibility</p:attrName>
                                        </p:attrNameLst>
                                      </p:cBhvr>
                                      <p:to>
                                        <p:strVal val="hidden"/>
                                      </p:to>
                                    </p:set>
                                  </p:childTnLst>
                                </p:cTn>
                              </p:par>
                              <p:par>
                                <p:cTn id="91" presetID="10" presetClass="exit" presetSubtype="0" fill="hold" grpId="2" nodeType="withEffect">
                                  <p:stCondLst>
                                    <p:cond delay="0"/>
                                  </p:stCondLst>
                                  <p:childTnLst>
                                    <p:animEffect transition="out" filter="fade">
                                      <p:cBhvr>
                                        <p:cTn id="92" dur="500"/>
                                        <p:tgtEl>
                                          <p:spTgt spid="59"/>
                                        </p:tgtEl>
                                      </p:cBhvr>
                                    </p:animEffect>
                                    <p:set>
                                      <p:cBhvr>
                                        <p:cTn id="93" dur="1" fill="hold">
                                          <p:stCondLst>
                                            <p:cond delay="499"/>
                                          </p:stCondLst>
                                        </p:cTn>
                                        <p:tgtEl>
                                          <p:spTgt spid="59"/>
                                        </p:tgtEl>
                                        <p:attrNameLst>
                                          <p:attrName>style.visibility</p:attrName>
                                        </p:attrNameLst>
                                      </p:cBhvr>
                                      <p:to>
                                        <p:strVal val="hidden"/>
                                      </p:to>
                                    </p:set>
                                  </p:childTnLst>
                                </p:cTn>
                              </p:par>
                              <p:par>
                                <p:cTn id="94" presetID="10" presetClass="exit" presetSubtype="0" fill="hold" grpId="2" nodeType="withEffect">
                                  <p:stCondLst>
                                    <p:cond delay="0"/>
                                  </p:stCondLst>
                                  <p:childTnLst>
                                    <p:animEffect transition="out" filter="fade">
                                      <p:cBhvr>
                                        <p:cTn id="95" dur="500"/>
                                        <p:tgtEl>
                                          <p:spTgt spid="65"/>
                                        </p:tgtEl>
                                      </p:cBhvr>
                                    </p:animEffect>
                                    <p:set>
                                      <p:cBhvr>
                                        <p:cTn id="96" dur="1" fill="hold">
                                          <p:stCondLst>
                                            <p:cond delay="499"/>
                                          </p:stCondLst>
                                        </p:cTn>
                                        <p:tgtEl>
                                          <p:spTgt spid="65"/>
                                        </p:tgtEl>
                                        <p:attrNameLst>
                                          <p:attrName>style.visibility</p:attrName>
                                        </p:attrNameLst>
                                      </p:cBhvr>
                                      <p:to>
                                        <p:strVal val="hidden"/>
                                      </p:to>
                                    </p:set>
                                  </p:childTnLst>
                                </p:cTn>
                              </p:par>
                              <p:par>
                                <p:cTn id="97" presetID="10" presetClass="entr" presetSubtype="0" fill="hold" grpId="0" nodeType="with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3" nodeType="clickEffect">
                                  <p:stCondLst>
                                    <p:cond delay="0"/>
                                  </p:stCondLst>
                                  <p:childTnLst>
                                    <p:set>
                                      <p:cBhvr>
                                        <p:cTn id="103" dur="1" fill="hold">
                                          <p:stCondLst>
                                            <p:cond delay="0"/>
                                          </p:stCondLst>
                                        </p:cTn>
                                        <p:tgtEl>
                                          <p:spTgt spid="65"/>
                                        </p:tgtEl>
                                        <p:attrNameLst>
                                          <p:attrName>style.visibility</p:attrName>
                                        </p:attrNameLst>
                                      </p:cBhvr>
                                      <p:to>
                                        <p:strVal val="visible"/>
                                      </p:to>
                                    </p:set>
                                  </p:childTnLst>
                                </p:cTn>
                              </p:par>
                              <p:par>
                                <p:cTn id="104" presetID="1" presetClass="entr" presetSubtype="0" fill="hold" grpId="3" nodeType="withEffect">
                                  <p:stCondLst>
                                    <p:cond delay="0"/>
                                  </p:stCondLst>
                                  <p:childTnLst>
                                    <p:set>
                                      <p:cBhvr>
                                        <p:cTn id="105" dur="1" fill="hold">
                                          <p:stCondLst>
                                            <p:cond delay="0"/>
                                          </p:stCondLst>
                                        </p:cTn>
                                        <p:tgtEl>
                                          <p:spTgt spid="59"/>
                                        </p:tgtEl>
                                        <p:attrNameLst>
                                          <p:attrName>style.visibility</p:attrName>
                                        </p:attrNameLst>
                                      </p:cBhvr>
                                      <p:to>
                                        <p:strVal val="visible"/>
                                      </p:to>
                                    </p:set>
                                  </p:childTnLst>
                                </p:cTn>
                              </p:par>
                              <p:par>
                                <p:cTn id="106" presetID="0" presetClass="path" presetSubtype="0" repeatCount="indefinite" accel="50000" decel="50000" fill="hold" grpId="1" nodeType="withEffect">
                                  <p:stCondLst>
                                    <p:cond delay="0"/>
                                  </p:stCondLst>
                                  <p:childTnLst>
                                    <p:animMotion origin="layout" path="M -2.42788E-6 -4.90695E-6 L -0.07608 0.00091 L -0.08131 0.29256 L -0.13071 0.29528 L -0.1302 0.3695 L -0.04378 0.37586 L -0.04378 0.47027 " pathEditMode="relative" rAng="0" ptsTypes="AAAAAAA">
                                      <p:cBhvr>
                                        <p:cTn id="107" dur="2000" fill="hold"/>
                                        <p:tgtEl>
                                          <p:spTgt spid="65"/>
                                        </p:tgtEl>
                                        <p:attrNameLst>
                                          <p:attrName>ppt_x</p:attrName>
                                          <p:attrName>ppt_y</p:attrName>
                                        </p:attrNameLst>
                                      </p:cBhvr>
                                      <p:rCtr x="-6536" y="23513"/>
                                    </p:animMotion>
                                  </p:childTnLst>
                                </p:cTn>
                              </p:par>
                              <p:par>
                                <p:cTn id="108" presetID="0" presetClass="path" presetSubtype="0" repeatCount="indefinite" accel="50000" decel="50000" fill="hold" grpId="1" nodeType="withEffect">
                                  <p:stCondLst>
                                    <p:cond delay="0"/>
                                  </p:stCondLst>
                                  <p:childTnLst>
                                    <p:animMotion origin="layout" path="M -2.46617E-6 -4.90695E-6 L -0.09637 -0.00363 L -0.09841 0.28144 L -0.04327 0.2853 L -0.04327 0.37132 L -0.0771 0.36769 L -0.07505 0.46119 " pathEditMode="relative" rAng="0" ptsTypes="AAAAAAA">
                                      <p:cBhvr>
                                        <p:cTn id="109" dur="2000" fill="hold"/>
                                        <p:tgtEl>
                                          <p:spTgt spid="59"/>
                                        </p:tgtEl>
                                        <p:attrNameLst>
                                          <p:attrName>ppt_x</p:attrName>
                                          <p:attrName>ppt_y</p:attrName>
                                        </p:attrNameLst>
                                      </p:cBhvr>
                                      <p:rCtr x="-4927" y="22878"/>
                                    </p:animMotion>
                                  </p:childTnLst>
                                </p:cTn>
                              </p:par>
                            </p:childTnLst>
                          </p:cTn>
                        </p:par>
                        <p:par>
                          <p:cTn id="110" fill="hold">
                            <p:stCondLst>
                              <p:cond delay="2000"/>
                            </p:stCondLst>
                            <p:childTnLst>
                              <p:par>
                                <p:cTn id="111" presetID="0" presetClass="path" presetSubtype="0" repeatCount="indefinite" accel="50000" decel="50000" fill="hold" grpId="0" nodeType="afterEffect">
                                  <p:stCondLst>
                                    <p:cond delay="0"/>
                                  </p:stCondLst>
                                  <p:childTnLst>
                                    <p:animMotion origin="layout" path="M -5.51442E-7 1.90195E-6 C 0.00574 -0.00114 0.00268 -0.00091 0.00881 -0.00091 L 0.00677 0.2862 L 0.06204 0.28892 L 0.06459 0.37131 L -0.1505 0.37222 L -0.14794 0.46663 " pathEditMode="relative" rAng="0" ptsTypes="AAAAAAA">
                                      <p:cBhvr>
                                        <p:cTn id="112" dur="2000" fill="hold"/>
                                        <p:tgtEl>
                                          <p:spTgt spid="93"/>
                                        </p:tgtEl>
                                        <p:attrNameLst>
                                          <p:attrName>ppt_x</p:attrName>
                                          <p:attrName>ppt_y</p:attrName>
                                        </p:attrNameLst>
                                      </p:cBhvr>
                                      <p:rCtr x="-4302" y="23264"/>
                                    </p:animMotion>
                                  </p:childTnLst>
                                </p:cTn>
                              </p:par>
                              <p:par>
                                <p:cTn id="113" presetID="0" presetClass="path" presetSubtype="0" repeatCount="indefinite" accel="50000" decel="50000" fill="hold" grpId="0" nodeType="withEffect">
                                  <p:stCondLst>
                                    <p:cond delay="1000"/>
                                  </p:stCondLst>
                                  <p:childTnLst>
                                    <p:animMotion origin="layout" path="M -9.49706E-7 1.90195E-6 C 0.00779 -0.00454 0.01213 -0.00454 0.02132 -0.00454 L 0.01672 0.28416 L 0.0734 0.28529 L 0.07659 0.37403 L -0.08131 0.36949 L -0.08016 0.46391 " pathEditMode="relative" rAng="0" ptsTypes="AAAAAAA">
                                      <p:cBhvr>
                                        <p:cTn id="114" dur="2000" fill="hold"/>
                                        <p:tgtEl>
                                          <p:spTgt spid="90"/>
                                        </p:tgtEl>
                                        <p:attrNameLst>
                                          <p:attrName>ppt_x</p:attrName>
                                          <p:attrName>ppt_y</p:attrName>
                                        </p:attrNameLst>
                                      </p:cBhvr>
                                      <p:rCtr x="-243" y="22969"/>
                                    </p:animMotion>
                                  </p:childTnLst>
                                </p:cTn>
                              </p:par>
                              <p:par>
                                <p:cTn id="115" presetID="0" presetClass="path" presetSubtype="0" repeatCount="indefinite" accel="50000" decel="50000" fill="hold" grpId="0" nodeType="withEffect">
                                  <p:stCondLst>
                                    <p:cond delay="1000"/>
                                  </p:stCondLst>
                                  <p:childTnLst>
                                    <p:animMotion origin="layout" path="M -1.34797E-6 1.90195E-6 L 0.03536 -0.00182 L 0.03651 0.27871 L 0.09063 0.28234 L 0.0891 0.36473 L -0.00727 0.36677 L -0.00472 0.46663 " pathEditMode="relative" rAng="0" ptsTypes="AAAAAAA">
                                      <p:cBhvr>
                                        <p:cTn id="116" dur="2000" fill="hold"/>
                                        <p:tgtEl>
                                          <p:spTgt spid="91"/>
                                        </p:tgtEl>
                                        <p:attrNameLst>
                                          <p:attrName>ppt_x</p:attrName>
                                          <p:attrName>ppt_y</p:attrName>
                                        </p:attrNameLst>
                                      </p:cBhvr>
                                      <p:rCtr x="4161" y="23241"/>
                                    </p:animMotion>
                                  </p:childTnLst>
                                </p:cTn>
                              </p:par>
                              <p:par>
                                <p:cTn id="117" presetID="0" presetClass="path" presetSubtype="0" repeatCount="indefinite" accel="50000" decel="50000" fill="hold" grpId="0" nodeType="withEffect">
                                  <p:stCondLst>
                                    <p:cond delay="1500"/>
                                  </p:stCondLst>
                                  <p:childTnLst>
                                    <p:animMotion origin="layout" path="M -1.74623E-6 1.90195E-6 L 0.04902 -0.00363 L 0.04736 0.2862 L 0.10518 0.2862 L 0.10518 0.3704 L 0.06766 0.37131 L 0.06829 0.46936 " pathEditMode="relative" rAng="0" ptsTypes="AAAAAAA">
                                      <p:cBhvr>
                                        <p:cTn id="118" dur="2000" fill="hold"/>
                                        <p:tgtEl>
                                          <p:spTgt spid="89"/>
                                        </p:tgtEl>
                                        <p:attrNameLst>
                                          <p:attrName>ppt_x</p:attrName>
                                          <p:attrName>ppt_y</p:attrName>
                                        </p:attrNameLst>
                                      </p:cBhvr>
                                      <p:rCtr x="5259" y="23286"/>
                                    </p:animMotion>
                                  </p:childTnLst>
                                </p:cTn>
                              </p:par>
                              <p:par>
                                <p:cTn id="119" presetID="0" presetClass="path" presetSubtype="0" repeatCount="indefinite" accel="50000" decel="50000" fill="hold" nodeType="withEffect">
                                  <p:stCondLst>
                                    <p:cond delay="1000"/>
                                  </p:stCondLst>
                                  <p:childTnLst>
                                    <p:animMotion origin="layout" path="M -2.1445E-6 1.90195E-6 L 0.06089 -0.00454 L 0.06089 0.29074 L 0.11463 0.28892 L 0.11718 0.37222 L -0.09688 0.37131 L -0.09637 0.4714 " pathEditMode="relative" rAng="0" ptsTypes="AAAAAAA">
                                      <p:cBhvr>
                                        <p:cTn id="120" dur="2000" fill="hold"/>
                                        <p:tgtEl>
                                          <p:spTgt spid="88"/>
                                        </p:tgtEl>
                                        <p:attrNameLst>
                                          <p:attrName>ppt_x</p:attrName>
                                          <p:attrName>ppt_y</p:attrName>
                                        </p:attrNameLst>
                                      </p:cBhvr>
                                      <p:rCtr x="1008" y="23332"/>
                                    </p:animMotion>
                                  </p:childTnLst>
                                </p:cTn>
                              </p:par>
                              <p:par>
                                <p:cTn id="121" presetID="0" presetClass="path" presetSubtype="0" repeatCount="indefinite" accel="50000" decel="50000" fill="hold" grpId="0" nodeType="withEffect">
                                  <p:stCondLst>
                                    <p:cond delay="1500"/>
                                  </p:stCondLst>
                                  <p:childTnLst>
                                    <p:animMotion origin="layout" path="M -1.53178E-7 1.90195E-6 L -0.01251 0.00181 L -0.012 0.29165 L 0.04532 0.29074 L 0.04429 0.36949 L -0.10671 0.37313 L -0.10569 0.47231 " pathEditMode="relative" rAng="0" ptsTypes="AAAAAAA">
                                      <p:cBhvr>
                                        <p:cTn id="122" dur="2000" fill="hold"/>
                                        <p:tgtEl>
                                          <p:spTgt spid="92"/>
                                        </p:tgtEl>
                                        <p:attrNameLst>
                                          <p:attrName>ppt_x</p:attrName>
                                          <p:attrName>ppt_y</p:attrName>
                                        </p:attrNameLst>
                                      </p:cBhvr>
                                      <p:rCtr x="-3076" y="23604"/>
                                    </p:animMotion>
                                  </p:childTnLst>
                                </p:cTn>
                              </p:par>
                              <p:par>
                                <p:cTn id="123" presetID="0" presetClass="path" presetSubtype="0" repeatCount="indefinite" accel="50000" decel="50000" fill="hold" grpId="0" nodeType="withEffect">
                                  <p:stCondLst>
                                    <p:cond delay="1000"/>
                                  </p:stCondLst>
                                  <p:childTnLst>
                                    <p:animMotion origin="layout" path="M 2.45086E-7 1.90195E-6 L -0.02451 -0.00091 L -0.02553 0.2862 L 0.03025 0.2862 L 0.02859 0.3704 L -0.00523 0.37313 L -0.00421 0.46573 " pathEditMode="relative" rAng="0" ptsTypes="AAAAAAA">
                                      <p:cBhvr>
                                        <p:cTn id="124" dur="2000" fill="hold"/>
                                        <p:tgtEl>
                                          <p:spTgt spid="95"/>
                                        </p:tgtEl>
                                        <p:attrNameLst>
                                          <p:attrName>ppt_x</p:attrName>
                                          <p:attrName>ppt_y</p:attrName>
                                        </p:attrNameLst>
                                      </p:cBhvr>
                                      <p:rCtr x="230" y="23241"/>
                                    </p:animMotion>
                                  </p:childTnLst>
                                </p:cTn>
                              </p:par>
                              <p:par>
                                <p:cTn id="125" presetID="0" presetClass="path" presetSubtype="0" repeatCount="indefinite" accel="50000" decel="50000" fill="hold" grpId="0" nodeType="withEffect">
                                  <p:stCondLst>
                                    <p:cond delay="1500"/>
                                  </p:stCondLst>
                                  <p:childTnLst>
                                    <p:animMotion origin="layout" path="M -1.70794E-6 1.90195E-6 L -0.03855 -0.00182 L -0.04008 0.28325 L 0.01506 0.28416 L 0.01557 0.36677 L -0.19479 0.37222 L -0.19479 0.47027 " pathEditMode="relative" rAng="0" ptsTypes="AAAAAAA">
                                      <p:cBhvr>
                                        <p:cTn id="126" dur="2000" fill="hold"/>
                                        <p:tgtEl>
                                          <p:spTgt spid="94"/>
                                        </p:tgtEl>
                                        <p:attrNameLst>
                                          <p:attrName>ppt_x</p:attrName>
                                          <p:attrName>ppt_y</p:attrName>
                                        </p:attrNameLst>
                                      </p:cBhvr>
                                      <p:rCtr x="-8961" y="23423"/>
                                    </p:animMotion>
                                  </p:childTnLst>
                                </p:cTn>
                              </p:par>
                              <p:par>
                                <p:cTn id="127" presetID="0" presetClass="path" presetSubtype="0" repeatCount="indefinite" accel="50000" decel="50000" fill="hold" grpId="0" nodeType="withEffect">
                                  <p:stCondLst>
                                    <p:cond delay="1000"/>
                                  </p:stCondLst>
                                  <p:childTnLst>
                                    <p:animMotion origin="layout" path="M -1.30968E-6 1.90195E-6 L -0.05361 -0.00363 L -0.05361 0.27962 L 0.00153 0.28143 L -1.30968E-6 0.36382 L -0.14896 0.36677 L -0.14845 0.463 " pathEditMode="relative" rAng="0" ptsTypes="AAAAAAA">
                                      <p:cBhvr>
                                        <p:cTn id="128" dur="2000" fill="hold"/>
                                        <p:tgtEl>
                                          <p:spTgt spid="97"/>
                                        </p:tgtEl>
                                        <p:attrNameLst>
                                          <p:attrName>ppt_x</p:attrName>
                                          <p:attrName>ppt_y</p:attrName>
                                        </p:attrNameLst>
                                      </p:cBhvr>
                                      <p:rCtr x="-7378" y="22969"/>
                                    </p:animMotion>
                                  </p:childTnLst>
                                </p:cTn>
                              </p:par>
                              <p:par>
                                <p:cTn id="129" presetID="0" presetClass="path" presetSubtype="0" repeatCount="indefinite" accel="50000" decel="50000" fill="hold" grpId="0" nodeType="withEffect">
                                  <p:stCondLst>
                                    <p:cond delay="1500"/>
                                  </p:stCondLst>
                                  <p:childTnLst>
                                    <p:animMotion origin="layout" path="M -9.11412E-7 1.90195E-6 L -0.06829 0.00091 L -0.06829 0.29528 L -0.01149 0.29437 L -0.01251 0.37131 L -0.10416 0.37403 L -0.10263 0.46663 " pathEditMode="relative" rAng="0" ptsTypes="AAAAAAA">
                                      <p:cBhvr>
                                        <p:cTn id="130" dur="2000" fill="hold"/>
                                        <p:tgtEl>
                                          <p:spTgt spid="96"/>
                                        </p:tgtEl>
                                        <p:attrNameLst>
                                          <p:attrName>ppt_x</p:attrName>
                                          <p:attrName>ppt_y</p:attrName>
                                        </p:attrNameLst>
                                      </p:cBhvr>
                                      <p:rCtr x="-5208" y="23332"/>
                                    </p:animMotion>
                                  </p:childTnLst>
                                </p:cTn>
                              </p:par>
                              <p:par>
                                <p:cTn id="131" presetID="0" presetClass="path" presetSubtype="0" repeatCount="indefinite" accel="50000" decel="50000" fill="hold" grpId="0" nodeType="withEffect">
                                  <p:stCondLst>
                                    <p:cond delay="1000"/>
                                  </p:stCondLst>
                                  <p:childTnLst>
                                    <p:animMotion origin="layout" path="M -5.13148E-7 1.90195E-6 C 0.00587 0.00068 0.01251 0.00023 0.01672 0.00272 L 0.02859 0.00181 L 0.02706 0.29346 L -0.03076 0.29074 L -0.02757 0.3704 L 0.00051 0.37131 L 0.00102 0.47412 " pathEditMode="relative" rAng="0" ptsTypes="AAAAAAAA">
                                      <p:cBhvr>
                                        <p:cTn id="132" dur="2000" fill="hold"/>
                                        <p:tgtEl>
                                          <p:spTgt spid="98"/>
                                        </p:tgtEl>
                                        <p:attrNameLst>
                                          <p:attrName>ppt_x</p:attrName>
                                          <p:attrName>ppt_y</p:attrName>
                                        </p:attrNameLst>
                                      </p:cBhvr>
                                      <p:rCtr x="-115" y="23695"/>
                                    </p:animMotion>
                                  </p:childTnLst>
                                </p:cTn>
                              </p:par>
                              <p:par>
                                <p:cTn id="133" presetID="0" presetClass="path" presetSubtype="0" repeatCount="indefinite" accel="50000" decel="50000" fill="hold" grpId="0" nodeType="withEffect">
                                  <p:stCondLst>
                                    <p:cond delay="1000"/>
                                  </p:stCondLst>
                                  <p:childTnLst>
                                    <p:animMotion origin="layout" path="M 2.8338E-7 1.90195E-6 L -0.00051 0.29346 L -0.05731 0.29255 L -0.05629 0.37313 L 0.02808 0.37789 L 0.02859 0.47322 " pathEditMode="relative" rAng="0" ptsTypes="AAAAAA">
                                      <p:cBhvr>
                                        <p:cTn id="134" dur="2000" fill="hold"/>
                                        <p:tgtEl>
                                          <p:spTgt spid="100"/>
                                        </p:tgtEl>
                                        <p:attrNameLst>
                                          <p:attrName>ppt_x</p:attrName>
                                          <p:attrName>ppt_y</p:attrName>
                                        </p:attrNameLst>
                                      </p:cBhvr>
                                      <p:rCtr x="-1442" y="23650"/>
                                    </p:animMotion>
                                  </p:childTnLst>
                                </p:cTn>
                              </p:par>
                              <p:par>
                                <p:cTn id="135" presetID="0" presetClass="path" presetSubtype="0" repeatCount="indefinite" accel="50000" decel="50000" fill="hold" grpId="0" nodeType="withEffect">
                                  <p:stCondLst>
                                    <p:cond delay="1500"/>
                                  </p:stCondLst>
                                  <p:childTnLst>
                                    <p:animMotion origin="layout" path="M 6.81644E-7 1.90195E-6 L -0.01557 0.00454 L -0.01979 0.30004 L -0.07238 0.29914 L -0.06829 0.37766 L 0.07557 0.37971 L 0.07442 0.47685 " pathEditMode="relative" rAng="0" ptsTypes="AAAAAAA">
                                      <p:cBhvr>
                                        <p:cTn id="136" dur="2000" fill="hold"/>
                                        <p:tgtEl>
                                          <p:spTgt spid="101"/>
                                        </p:tgtEl>
                                        <p:attrNameLst>
                                          <p:attrName>ppt_x</p:attrName>
                                          <p:attrName>ppt_y</p:attrName>
                                        </p:attrNameLst>
                                      </p:cBhvr>
                                      <p:rCtr x="153" y="23831"/>
                                    </p:animMotion>
                                  </p:childTnLst>
                                </p:cTn>
                              </p:par>
                              <p:par>
                                <p:cTn id="137" presetID="0" presetClass="path" presetSubtype="0" repeatCount="indefinite" accel="50000" decel="50000" fill="hold" grpId="0" nodeType="withEffect">
                                  <p:stCondLst>
                                    <p:cond delay="1000"/>
                                  </p:stCondLst>
                                  <p:childTnLst>
                                    <p:animMotion origin="layout" path="M 1.07991E-6 1.90195E-6 L -0.03179 0.00091 L -0.03128 0.29732 L -0.08591 0.29528 L -0.08642 0.37494 L -0.0614 0.37585 L -0.06038 0.47503 " pathEditMode="relative" rAng="0" ptsTypes="AAAAAAA">
                                      <p:cBhvr>
                                        <p:cTn id="138" dur="2000" fill="hold"/>
                                        <p:tgtEl>
                                          <p:spTgt spid="102"/>
                                        </p:tgtEl>
                                        <p:attrNameLst>
                                          <p:attrName>ppt_x</p:attrName>
                                          <p:attrName>ppt_y</p:attrName>
                                        </p:attrNameLst>
                                      </p:cBhvr>
                                      <p:rCtr x="-4327" y="23740"/>
                                    </p:animMotion>
                                  </p:childTnLst>
                                </p:cTn>
                              </p:par>
                              <p:par>
                                <p:cTn id="139" presetID="0" presetClass="path" presetSubtype="0" repeatCount="indefinite" accel="50000" decel="50000" fill="hold" grpId="0" nodeType="withEffect">
                                  <p:stCondLst>
                                    <p:cond delay="1500"/>
                                  </p:stCondLst>
                                  <p:childTnLst>
                                    <p:animMotion origin="layout" path="M 1.47817E-6 1.90195E-6 L -0.04327 1.90195E-6 L -0.04583 0.29165 L -0.0974 0.29732 L -0.09791 0.37971 L -0.01404 0.38152 L -0.01353 0.47503 " pathEditMode="relative" rAng="0" ptsTypes="AAAAAAA">
                                      <p:cBhvr>
                                        <p:cTn id="140" dur="2000" fill="hold"/>
                                        <p:tgtEl>
                                          <p:spTgt spid="103"/>
                                        </p:tgtEl>
                                        <p:attrNameLst>
                                          <p:attrName>ppt_x</p:attrName>
                                          <p:attrName>ppt_y</p:attrName>
                                        </p:attrNameLst>
                                      </p:cBhvr>
                                      <p:rCtr x="-4902" y="23740"/>
                                    </p:animMotion>
                                  </p:childTnLst>
                                </p:cTn>
                              </p:par>
                              <p:par>
                                <p:cTn id="141" presetID="0" presetClass="path" presetSubtype="0" repeatCount="indefinite" accel="50000" decel="50000" fill="hold" grpId="0" nodeType="withEffect">
                                  <p:stCondLst>
                                    <p:cond delay="1000"/>
                                  </p:stCondLst>
                                  <p:childTnLst>
                                    <p:animMotion origin="layout" path="M 1.87644E-6 1.90195E-6 L -0.06306 0.00181 L -0.06357 0.29346 L -0.11923 0.29255 L -0.11412 0.37494 L 0.02757 0.37585 L 0.02706 0.47503 " pathEditMode="relative" rAng="0" ptsTypes="AAAAAAA">
                                      <p:cBhvr>
                                        <p:cTn id="142" dur="2000" fill="hold"/>
                                        <p:tgtEl>
                                          <p:spTgt spid="104"/>
                                        </p:tgtEl>
                                        <p:attrNameLst>
                                          <p:attrName>ppt_x</p:attrName>
                                          <p:attrName>ppt_y</p:attrName>
                                        </p:attrNameLst>
                                      </p:cBhvr>
                                      <p:rCtr x="-4583" y="237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100" grpId="0" animBg="1"/>
      <p:bldP spid="101" grpId="0" animBg="1"/>
      <p:bldP spid="102" grpId="0" animBg="1"/>
      <p:bldP spid="103" grpId="0" animBg="1"/>
      <p:bldP spid="104" grpId="0" animBg="1"/>
      <p:bldP spid="59" grpId="0" animBg="1"/>
      <p:bldP spid="59" grpId="1" animBg="1"/>
      <p:bldP spid="59" grpId="2" animBg="1"/>
      <p:bldP spid="59" grpId="3" animBg="1"/>
      <p:bldP spid="65" grpId="0" animBg="1"/>
      <p:bldP spid="65" grpId="1" animBg="1"/>
      <p:bldP spid="65" grpId="2" animBg="1"/>
      <p:bldP spid="65" grpId="3" animBg="1"/>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4294967295"/>
          </p:nvPr>
        </p:nvSpPr>
        <p:spPr>
          <a:xfrm>
            <a:off x="12203113" y="6557963"/>
            <a:ext cx="233362" cy="141287"/>
          </a:xfrm>
          <a:prstGeom prst="rect">
            <a:avLst/>
          </a:prstGeom>
          <a:noFill/>
        </p:spPr>
        <p:txBody>
          <a:bodyPr lIns="93278" tIns="46639" rIns="93278" bIns="46639"/>
          <a:lstStyle/>
          <a:p>
            <a:pPr defTabSz="1110334"/>
            <a:fld id="{1FF6C219-A06C-4A6C-ACBD-F3D028DF484F}" type="slidenum">
              <a:rPr lang="en-US" smtClean="0"/>
              <a:pPr defTabSz="1110334"/>
              <a:t>27</a:t>
            </a:fld>
            <a:endParaRPr lang="en-US" dirty="0" smtClean="0"/>
          </a:p>
        </p:txBody>
      </p:sp>
      <p:cxnSp>
        <p:nvCxnSpPr>
          <p:cNvPr id="17" name="Straight Connector 16"/>
          <p:cNvCxnSpPr/>
          <p:nvPr/>
        </p:nvCxnSpPr>
        <p:spPr>
          <a:xfrm>
            <a:off x="9557789" y="5310009"/>
            <a:ext cx="224707" cy="0"/>
          </a:xfrm>
          <a:prstGeom prst="line">
            <a:avLst/>
          </a:prstGeom>
          <a:ln w="28575"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42082" y="1555208"/>
            <a:ext cx="4509395" cy="339016"/>
          </a:xfrm>
          <a:prstGeom prst="rect">
            <a:avLst/>
          </a:prstGeom>
          <a:noFill/>
        </p:spPr>
        <p:txBody>
          <a:bodyPr wrap="square" lIns="0" tIns="0" rIns="0" bIns="0" rtlCol="0">
            <a:spAutoFit/>
          </a:bodyPr>
          <a:lstStyle/>
          <a:p>
            <a:pPr>
              <a:lnSpc>
                <a:spcPct val="90000"/>
              </a:lnSpc>
              <a:spcBef>
                <a:spcPct val="50000"/>
              </a:spcBef>
              <a:buClr>
                <a:schemeClr val="accent2"/>
              </a:buClr>
            </a:pPr>
            <a:r>
              <a:rPr lang="en-US" sz="2400" dirty="0">
                <a:solidFill>
                  <a:schemeClr val="tx2"/>
                </a:solidFill>
                <a:latin typeface="+mj-lt"/>
              </a:rPr>
              <a:t>IPAM distributed architecture</a:t>
            </a:r>
          </a:p>
        </p:txBody>
      </p:sp>
      <p:sp>
        <p:nvSpPr>
          <p:cNvPr id="19" name="Rectangle 18"/>
          <p:cNvSpPr/>
          <p:nvPr/>
        </p:nvSpPr>
        <p:spPr bwMode="auto">
          <a:xfrm>
            <a:off x="7639578" y="2157154"/>
            <a:ext cx="4056349" cy="1462346"/>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93278" rIns="93274" bIns="46637" numCol="1" rtlCol="0" anchor="t" anchorCtr="0" compatLnSpc="1">
            <a:prstTxWarp prst="textNoShape">
              <a:avLst/>
            </a:prstTxWarp>
          </a:bodyPr>
          <a:lstStyle/>
          <a:p>
            <a:pPr defTabSz="932472" fontAlgn="base">
              <a:lnSpc>
                <a:spcPct val="90000"/>
              </a:lnSpc>
              <a:spcBef>
                <a:spcPct val="0"/>
              </a:spcBef>
              <a:spcAft>
                <a:spcPct val="0"/>
              </a:spcAft>
            </a:pPr>
            <a:r>
              <a:rPr lang="en-US" sz="1100" spc="-51" dirty="0">
                <a:solidFill>
                  <a:srgbClr val="333333"/>
                </a:solidFill>
              </a:rPr>
              <a:t>Domain</a:t>
            </a:r>
            <a:br>
              <a:rPr lang="en-US" sz="1100" spc="-51" dirty="0">
                <a:solidFill>
                  <a:srgbClr val="333333"/>
                </a:solidFill>
              </a:rPr>
            </a:br>
            <a:r>
              <a:rPr lang="en-US" sz="900" i="1" spc="-51" dirty="0">
                <a:solidFill>
                  <a:srgbClr val="333333"/>
                </a:solidFill>
              </a:rPr>
              <a:t>europe.corp.woodbridge.com</a:t>
            </a:r>
          </a:p>
        </p:txBody>
      </p:sp>
      <p:sp>
        <p:nvSpPr>
          <p:cNvPr id="25" name="TextBox 24"/>
          <p:cNvSpPr txBox="1"/>
          <p:nvPr/>
        </p:nvSpPr>
        <p:spPr>
          <a:xfrm>
            <a:off x="7844673" y="3225248"/>
            <a:ext cx="680821" cy="256616"/>
          </a:xfrm>
          <a:prstGeom prst="rect">
            <a:avLst/>
          </a:prstGeom>
          <a:noFill/>
        </p:spPr>
        <p:txBody>
          <a:bodyPr wrap="square" lIns="0" tIns="0" rIns="0" bIns="0" rtlCol="0">
            <a:spAutoFit/>
          </a:bodyPr>
          <a:lstStyle/>
          <a:p>
            <a:pPr algn="ctr">
              <a:lnSpc>
                <a:spcPct val="90000"/>
              </a:lnSpc>
            </a:pPr>
            <a:r>
              <a:rPr lang="en-US" sz="900" spc="-51" dirty="0">
                <a:solidFill>
                  <a:srgbClr val="333333"/>
                </a:solidFill>
              </a:rPr>
              <a:t>IPAM Server (UK)</a:t>
            </a:r>
          </a:p>
        </p:txBody>
      </p:sp>
      <p:sp>
        <p:nvSpPr>
          <p:cNvPr id="26" name="TextBox 25"/>
          <p:cNvSpPr txBox="1"/>
          <p:nvPr/>
        </p:nvSpPr>
        <p:spPr>
          <a:xfrm>
            <a:off x="8862127" y="3227602"/>
            <a:ext cx="840309" cy="254262"/>
          </a:xfrm>
          <a:prstGeom prst="rect">
            <a:avLst/>
          </a:prstGeom>
          <a:noFill/>
        </p:spPr>
        <p:txBody>
          <a:bodyPr wrap="square" lIns="0" tIns="0" rIns="0" bIns="0" rtlCol="0">
            <a:spAutoFit/>
          </a:bodyPr>
          <a:lstStyle/>
          <a:p>
            <a:pPr algn="ctr">
              <a:lnSpc>
                <a:spcPct val="90000"/>
              </a:lnSpc>
            </a:pPr>
            <a:r>
              <a:rPr lang="en-US" sz="900" spc="-51" dirty="0">
                <a:solidFill>
                  <a:srgbClr val="333333"/>
                </a:solidFill>
              </a:rPr>
              <a:t>DHCP, DNS, DC, and NPS servers</a:t>
            </a:r>
          </a:p>
        </p:txBody>
      </p:sp>
      <p:grpSp>
        <p:nvGrpSpPr>
          <p:cNvPr id="27" name="Group 26"/>
          <p:cNvGrpSpPr/>
          <p:nvPr/>
        </p:nvGrpSpPr>
        <p:grpSpPr>
          <a:xfrm>
            <a:off x="9752140" y="4241108"/>
            <a:ext cx="1983655" cy="1634049"/>
            <a:chOff x="5422142" y="595925"/>
            <a:chExt cx="1944154" cy="1602154"/>
          </a:xfrm>
        </p:grpSpPr>
        <p:sp>
          <p:nvSpPr>
            <p:cNvPr id="28" name="Rectangle 27"/>
            <p:cNvSpPr/>
            <p:nvPr/>
          </p:nvSpPr>
          <p:spPr bwMode="auto">
            <a:xfrm>
              <a:off x="5422142" y="595925"/>
              <a:ext cx="1944154" cy="1602154"/>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91440" rIns="91436" bIns="45718" numCol="1" rtlCol="0" anchor="t" anchorCtr="0" compatLnSpc="1">
              <a:prstTxWarp prst="textNoShape">
                <a:avLst/>
              </a:prstTxWarp>
            </a:bodyPr>
            <a:lstStyle/>
            <a:p>
              <a:pPr defTabSz="932472" fontAlgn="base">
                <a:lnSpc>
                  <a:spcPct val="90000"/>
                </a:lnSpc>
                <a:spcBef>
                  <a:spcPct val="0"/>
                </a:spcBef>
                <a:spcAft>
                  <a:spcPct val="0"/>
                </a:spcAft>
              </a:pPr>
              <a:endParaRPr lang="en-US" sz="900" i="1" spc="-51" dirty="0">
                <a:solidFill>
                  <a:srgbClr val="00188F"/>
                </a:solidFill>
              </a:endParaRPr>
            </a:p>
          </p:txBody>
        </p:sp>
        <p:sp>
          <p:nvSpPr>
            <p:cNvPr id="31" name="TextBox 30"/>
            <p:cNvSpPr txBox="1"/>
            <p:nvPr/>
          </p:nvSpPr>
          <p:spPr>
            <a:xfrm>
              <a:off x="5516907" y="1800223"/>
              <a:ext cx="667264" cy="249299"/>
            </a:xfrm>
            <a:prstGeom prst="rect">
              <a:avLst/>
            </a:prstGeom>
            <a:noFill/>
          </p:spPr>
          <p:txBody>
            <a:bodyPr wrap="square" lIns="0" tIns="0" rIns="0" bIns="0" rtlCol="0">
              <a:spAutoFit/>
            </a:bodyPr>
            <a:lstStyle/>
            <a:p>
              <a:pPr algn="ctr">
                <a:lnSpc>
                  <a:spcPct val="90000"/>
                </a:lnSpc>
              </a:pPr>
              <a:r>
                <a:rPr lang="en-US" sz="900" spc="-51" dirty="0">
                  <a:solidFill>
                    <a:srgbClr val="333333"/>
                  </a:solidFill>
                </a:rPr>
                <a:t>IPAM Server (Bangalore)</a:t>
              </a:r>
            </a:p>
          </p:txBody>
        </p:sp>
        <p:sp>
          <p:nvSpPr>
            <p:cNvPr id="32" name="TextBox 31"/>
            <p:cNvSpPr txBox="1"/>
            <p:nvPr/>
          </p:nvSpPr>
          <p:spPr>
            <a:xfrm>
              <a:off x="6386406" y="1800223"/>
              <a:ext cx="823576" cy="249299"/>
            </a:xfrm>
            <a:prstGeom prst="rect">
              <a:avLst/>
            </a:prstGeom>
            <a:noFill/>
          </p:spPr>
          <p:txBody>
            <a:bodyPr wrap="square" lIns="0" tIns="0" rIns="0" bIns="0" rtlCol="0">
              <a:spAutoFit/>
            </a:bodyPr>
            <a:lstStyle/>
            <a:p>
              <a:pPr algn="ctr">
                <a:lnSpc>
                  <a:spcPct val="90000"/>
                </a:lnSpc>
              </a:pPr>
              <a:r>
                <a:rPr lang="en-US" sz="900" spc="-51" dirty="0">
                  <a:solidFill>
                    <a:srgbClr val="333333"/>
                  </a:solidFill>
                </a:rPr>
                <a:t>DHCP, DNS, DC, and NPS servers</a:t>
              </a:r>
            </a:p>
          </p:txBody>
        </p:sp>
      </p:grpSp>
      <p:grpSp>
        <p:nvGrpSpPr>
          <p:cNvPr id="36" name="Group 35"/>
          <p:cNvGrpSpPr/>
          <p:nvPr/>
        </p:nvGrpSpPr>
        <p:grpSpPr>
          <a:xfrm>
            <a:off x="7634861" y="4240353"/>
            <a:ext cx="1983655" cy="1634049"/>
            <a:chOff x="6555418" y="1211387"/>
            <a:chExt cx="1944154" cy="1602154"/>
          </a:xfrm>
        </p:grpSpPr>
        <p:sp>
          <p:nvSpPr>
            <p:cNvPr id="37" name="Rectangle 36"/>
            <p:cNvSpPr/>
            <p:nvPr/>
          </p:nvSpPr>
          <p:spPr bwMode="auto">
            <a:xfrm>
              <a:off x="6555418" y="1211387"/>
              <a:ext cx="1944154" cy="1602154"/>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91440" rIns="91436" bIns="45718" numCol="1" rtlCol="0" anchor="t" anchorCtr="0" compatLnSpc="1">
              <a:prstTxWarp prst="textNoShape">
                <a:avLst/>
              </a:prstTxWarp>
            </a:bodyPr>
            <a:lstStyle/>
            <a:p>
              <a:pPr defTabSz="932472" fontAlgn="base">
                <a:lnSpc>
                  <a:spcPct val="90000"/>
                </a:lnSpc>
                <a:spcBef>
                  <a:spcPct val="0"/>
                </a:spcBef>
                <a:spcAft>
                  <a:spcPct val="0"/>
                </a:spcAft>
              </a:pPr>
              <a:r>
                <a:rPr lang="en-US" sz="1100" spc="-51" dirty="0">
                  <a:solidFill>
                    <a:srgbClr val="333333"/>
                  </a:solidFill>
                </a:rPr>
                <a:t>Domain</a:t>
              </a:r>
              <a:br>
                <a:rPr lang="en-US" sz="1100" spc="-51" dirty="0">
                  <a:solidFill>
                    <a:srgbClr val="333333"/>
                  </a:solidFill>
                </a:rPr>
              </a:br>
              <a:r>
                <a:rPr lang="en-US" sz="900" i="1" spc="-51" dirty="0">
                  <a:solidFill>
                    <a:srgbClr val="333333"/>
                  </a:solidFill>
                </a:rPr>
                <a:t>fareast.corp.woodbridge.com</a:t>
              </a:r>
            </a:p>
          </p:txBody>
        </p:sp>
        <p:sp>
          <p:nvSpPr>
            <p:cNvPr id="40" name="TextBox 39"/>
            <p:cNvSpPr txBox="1"/>
            <p:nvPr/>
          </p:nvSpPr>
          <p:spPr>
            <a:xfrm>
              <a:off x="6650183" y="2403233"/>
              <a:ext cx="667264" cy="249299"/>
            </a:xfrm>
            <a:prstGeom prst="rect">
              <a:avLst/>
            </a:prstGeom>
            <a:noFill/>
          </p:spPr>
          <p:txBody>
            <a:bodyPr wrap="square" lIns="0" tIns="0" rIns="0" bIns="0" rtlCol="0">
              <a:spAutoFit/>
            </a:bodyPr>
            <a:lstStyle/>
            <a:p>
              <a:pPr algn="ctr">
                <a:lnSpc>
                  <a:spcPct val="90000"/>
                </a:lnSpc>
              </a:pPr>
              <a:r>
                <a:rPr lang="en-US" sz="900" spc="-51" dirty="0">
                  <a:solidFill>
                    <a:schemeClr val="tx2"/>
                  </a:solidFill>
                </a:rPr>
                <a:t>IPAM Server (Hyderabad)</a:t>
              </a:r>
            </a:p>
          </p:txBody>
        </p:sp>
        <p:sp>
          <p:nvSpPr>
            <p:cNvPr id="41" name="TextBox 40"/>
            <p:cNvSpPr txBox="1"/>
            <p:nvPr/>
          </p:nvSpPr>
          <p:spPr>
            <a:xfrm>
              <a:off x="7519682" y="2415685"/>
              <a:ext cx="823576" cy="249299"/>
            </a:xfrm>
            <a:prstGeom prst="rect">
              <a:avLst/>
            </a:prstGeom>
            <a:noFill/>
          </p:spPr>
          <p:txBody>
            <a:bodyPr wrap="square" lIns="0" tIns="0" rIns="0" bIns="0" rtlCol="0">
              <a:spAutoFit/>
            </a:bodyPr>
            <a:lstStyle/>
            <a:p>
              <a:pPr algn="ctr">
                <a:lnSpc>
                  <a:spcPct val="90000"/>
                </a:lnSpc>
              </a:pPr>
              <a:r>
                <a:rPr lang="en-US" sz="900" spc="-51" dirty="0">
                  <a:solidFill>
                    <a:schemeClr val="tx2"/>
                  </a:solidFill>
                </a:rPr>
                <a:t>DHCP, DNS, DC, and NPS servers</a:t>
              </a:r>
            </a:p>
          </p:txBody>
        </p:sp>
      </p:grpSp>
      <p:sp>
        <p:nvSpPr>
          <p:cNvPr id="45" name="TextBox 44"/>
          <p:cNvSpPr txBox="1"/>
          <p:nvPr/>
        </p:nvSpPr>
        <p:spPr>
          <a:xfrm>
            <a:off x="7639573" y="5898134"/>
            <a:ext cx="1908007" cy="386363"/>
          </a:xfrm>
          <a:prstGeom prst="rect">
            <a:avLst/>
          </a:prstGeom>
          <a:noFill/>
          <a:ln>
            <a:noFill/>
          </a:ln>
        </p:spPr>
        <p:txBody>
          <a:bodyPr wrap="square" lIns="93278" tIns="46639" rIns="93278" bIns="46639" rtlCol="0">
            <a:spAutoFit/>
          </a:bodyPr>
          <a:lstStyle/>
          <a:p>
            <a:pPr marL="0" lvl="1" fontAlgn="base">
              <a:lnSpc>
                <a:spcPct val="90000"/>
              </a:lnSpc>
              <a:spcBef>
                <a:spcPts val="204"/>
              </a:spcBef>
              <a:spcAft>
                <a:spcPts val="408"/>
              </a:spcAft>
              <a:buClr>
                <a:srgbClr val="FFFFFF"/>
              </a:buClr>
              <a:buSzPct val="90000"/>
              <a:tabLst>
                <a:tab pos="639492" algn="l"/>
              </a:tabLst>
              <a:defRPr/>
            </a:pPr>
            <a:r>
              <a:rPr lang="en-US" sz="1100" b="1" spc="-51" dirty="0"/>
              <a:t>Site: Hyderabad</a:t>
            </a:r>
            <a:br>
              <a:rPr lang="en-US" sz="1100" b="1" spc="-51" dirty="0"/>
            </a:br>
            <a:r>
              <a:rPr lang="en-US" sz="1000" spc="-51" dirty="0"/>
              <a:t>Branch office</a:t>
            </a:r>
          </a:p>
        </p:txBody>
      </p:sp>
      <p:sp>
        <p:nvSpPr>
          <p:cNvPr id="46" name="TextBox 45"/>
          <p:cNvSpPr txBox="1"/>
          <p:nvPr/>
        </p:nvSpPr>
        <p:spPr>
          <a:xfrm>
            <a:off x="9761847" y="5898148"/>
            <a:ext cx="1908007" cy="393557"/>
          </a:xfrm>
          <a:prstGeom prst="rect">
            <a:avLst/>
          </a:prstGeom>
          <a:noFill/>
          <a:ln>
            <a:noFill/>
          </a:ln>
        </p:spPr>
        <p:txBody>
          <a:bodyPr wrap="square" lIns="93278" tIns="46639" rIns="93278" bIns="46639" rtlCol="0">
            <a:spAutoFit/>
          </a:bodyPr>
          <a:lstStyle/>
          <a:p>
            <a:pPr marL="0" lvl="1" fontAlgn="base">
              <a:lnSpc>
                <a:spcPct val="90000"/>
              </a:lnSpc>
              <a:spcBef>
                <a:spcPts val="204"/>
              </a:spcBef>
              <a:spcAft>
                <a:spcPts val="408"/>
              </a:spcAft>
              <a:buClr>
                <a:srgbClr val="FFFFFF"/>
              </a:buClr>
              <a:buSzPct val="90000"/>
              <a:tabLst>
                <a:tab pos="639492" algn="l"/>
              </a:tabLst>
              <a:defRPr/>
            </a:pPr>
            <a:r>
              <a:rPr lang="en-US" sz="1100" b="1" spc="-51" dirty="0"/>
              <a:t>Site: Bangalore</a:t>
            </a:r>
            <a:br>
              <a:rPr lang="en-US" sz="1100" b="1" spc="-51" dirty="0"/>
            </a:br>
            <a:r>
              <a:rPr lang="en-US" sz="1000" spc="-51" dirty="0"/>
              <a:t>Branch office</a:t>
            </a:r>
          </a:p>
        </p:txBody>
      </p:sp>
      <p:sp>
        <p:nvSpPr>
          <p:cNvPr id="47" name="TextBox 46"/>
          <p:cNvSpPr txBox="1"/>
          <p:nvPr/>
        </p:nvSpPr>
        <p:spPr>
          <a:xfrm>
            <a:off x="7639573" y="3623574"/>
            <a:ext cx="1908007" cy="386363"/>
          </a:xfrm>
          <a:prstGeom prst="rect">
            <a:avLst/>
          </a:prstGeom>
          <a:noFill/>
          <a:ln>
            <a:noFill/>
          </a:ln>
        </p:spPr>
        <p:txBody>
          <a:bodyPr wrap="square" lIns="93278" tIns="46639" rIns="93278" bIns="46639" rtlCol="0">
            <a:spAutoFit/>
          </a:bodyPr>
          <a:lstStyle/>
          <a:p>
            <a:pPr marL="0" lvl="1" fontAlgn="base">
              <a:lnSpc>
                <a:spcPct val="90000"/>
              </a:lnSpc>
              <a:spcBef>
                <a:spcPts val="204"/>
              </a:spcBef>
              <a:spcAft>
                <a:spcPts val="408"/>
              </a:spcAft>
              <a:buClr>
                <a:srgbClr val="FFFFFF"/>
              </a:buClr>
              <a:buSzPct val="90000"/>
              <a:tabLst>
                <a:tab pos="639492" algn="l"/>
              </a:tabLst>
              <a:defRPr/>
            </a:pPr>
            <a:r>
              <a:rPr lang="en-US" sz="1100" b="1" spc="-51" dirty="0"/>
              <a:t>Site: UK</a:t>
            </a:r>
            <a:br>
              <a:rPr lang="en-US" sz="1100" b="1" spc="-51" dirty="0"/>
            </a:br>
            <a:r>
              <a:rPr lang="en-US" sz="1000" spc="-51" dirty="0"/>
              <a:t>Branch office</a:t>
            </a:r>
          </a:p>
        </p:txBody>
      </p:sp>
      <p:sp>
        <p:nvSpPr>
          <p:cNvPr id="48" name="Rectangle 47"/>
          <p:cNvSpPr/>
          <p:nvPr/>
        </p:nvSpPr>
        <p:spPr bwMode="auto">
          <a:xfrm>
            <a:off x="5986648" y="1973921"/>
            <a:ext cx="1244796" cy="388688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93278" rIns="93274" bIns="46637" numCol="1" rtlCol="0" anchor="t" anchorCtr="0" compatLnSpc="1">
            <a:prstTxWarp prst="textNoShape">
              <a:avLst/>
            </a:prstTxWarp>
          </a:bodyPr>
          <a:lstStyle/>
          <a:p>
            <a:pPr defTabSz="932472" fontAlgn="base">
              <a:lnSpc>
                <a:spcPct val="90000"/>
              </a:lnSpc>
              <a:spcBef>
                <a:spcPct val="0"/>
              </a:spcBef>
              <a:spcAft>
                <a:spcPct val="0"/>
              </a:spcAft>
            </a:pPr>
            <a:r>
              <a:rPr lang="en-US" sz="1100" spc="-51" dirty="0">
                <a:gradFill>
                  <a:gsLst>
                    <a:gs pos="0">
                      <a:schemeClr val="bg1"/>
                    </a:gs>
                    <a:gs pos="100000">
                      <a:schemeClr val="bg1"/>
                    </a:gs>
                  </a:gsLst>
                  <a:lin ang="5400000" scaled="0"/>
                </a:gradFill>
              </a:rPr>
              <a:t>Domain</a:t>
            </a:r>
            <a:br>
              <a:rPr lang="en-US" sz="1100" spc="-51" dirty="0">
                <a:gradFill>
                  <a:gsLst>
                    <a:gs pos="0">
                      <a:schemeClr val="bg1"/>
                    </a:gs>
                    <a:gs pos="100000">
                      <a:schemeClr val="bg1"/>
                    </a:gs>
                  </a:gsLst>
                  <a:lin ang="5400000" scaled="0"/>
                </a:gradFill>
              </a:rPr>
            </a:br>
            <a:r>
              <a:rPr lang="en-US" sz="900" i="1" spc="-51" dirty="0">
                <a:gradFill>
                  <a:gsLst>
                    <a:gs pos="0">
                      <a:schemeClr val="bg1"/>
                    </a:gs>
                    <a:gs pos="100000">
                      <a:schemeClr val="bg1"/>
                    </a:gs>
                  </a:gsLst>
                  <a:lin ang="5400000" scaled="0"/>
                </a:gradFill>
              </a:rPr>
              <a:t>copr.woodbridge.com</a:t>
            </a:r>
          </a:p>
        </p:txBody>
      </p:sp>
      <p:sp>
        <p:nvSpPr>
          <p:cNvPr id="54" name="TextBox 53"/>
          <p:cNvSpPr txBox="1"/>
          <p:nvPr/>
        </p:nvSpPr>
        <p:spPr>
          <a:xfrm>
            <a:off x="6268636" y="3515887"/>
            <a:ext cx="680821" cy="254262"/>
          </a:xfrm>
          <a:prstGeom prst="rect">
            <a:avLst/>
          </a:prstGeom>
          <a:noFill/>
        </p:spPr>
        <p:txBody>
          <a:bodyPr wrap="square" lIns="0" tIns="0" rIns="0" bIns="0" rtlCol="0">
            <a:spAutoFit/>
          </a:bodyPr>
          <a:lstStyle/>
          <a:p>
            <a:pPr algn="ctr">
              <a:lnSpc>
                <a:spcPct val="90000"/>
              </a:lnSpc>
            </a:pPr>
            <a:r>
              <a:rPr lang="en-US" sz="900" spc="-51" dirty="0">
                <a:solidFill>
                  <a:srgbClr val="FFFFFF"/>
                </a:solidFill>
              </a:rPr>
              <a:t>IPAM server (Redmond)</a:t>
            </a:r>
          </a:p>
        </p:txBody>
      </p:sp>
      <p:sp>
        <p:nvSpPr>
          <p:cNvPr id="55" name="TextBox 54"/>
          <p:cNvSpPr txBox="1"/>
          <p:nvPr/>
        </p:nvSpPr>
        <p:spPr>
          <a:xfrm>
            <a:off x="6188895" y="4586877"/>
            <a:ext cx="840309" cy="254262"/>
          </a:xfrm>
          <a:prstGeom prst="rect">
            <a:avLst/>
          </a:prstGeom>
          <a:noFill/>
        </p:spPr>
        <p:txBody>
          <a:bodyPr wrap="square" lIns="0" tIns="0" rIns="0" bIns="0" rtlCol="0">
            <a:spAutoFit/>
          </a:bodyPr>
          <a:lstStyle/>
          <a:p>
            <a:pPr algn="ctr">
              <a:lnSpc>
                <a:spcPct val="90000"/>
              </a:lnSpc>
            </a:pPr>
            <a:r>
              <a:rPr lang="en-US" sz="900" spc="-51" dirty="0">
                <a:solidFill>
                  <a:srgbClr val="FFFFFF"/>
                </a:solidFill>
              </a:rPr>
              <a:t>DHCP, DNS, DC, and NPS servers</a:t>
            </a:r>
          </a:p>
        </p:txBody>
      </p:sp>
      <p:sp>
        <p:nvSpPr>
          <p:cNvPr id="56" name="TextBox 55"/>
          <p:cNvSpPr txBox="1"/>
          <p:nvPr/>
        </p:nvSpPr>
        <p:spPr>
          <a:xfrm>
            <a:off x="5966242" y="5898134"/>
            <a:ext cx="1908007" cy="386363"/>
          </a:xfrm>
          <a:prstGeom prst="rect">
            <a:avLst/>
          </a:prstGeom>
          <a:noFill/>
          <a:ln>
            <a:noFill/>
          </a:ln>
        </p:spPr>
        <p:txBody>
          <a:bodyPr wrap="square" lIns="93278" tIns="46639" rIns="93278" bIns="46639" rtlCol="0">
            <a:spAutoFit/>
          </a:bodyPr>
          <a:lstStyle/>
          <a:p>
            <a:pPr marL="0" lvl="1" fontAlgn="base">
              <a:lnSpc>
                <a:spcPct val="90000"/>
              </a:lnSpc>
              <a:spcBef>
                <a:spcPts val="204"/>
              </a:spcBef>
              <a:spcAft>
                <a:spcPts val="408"/>
              </a:spcAft>
              <a:buClr>
                <a:srgbClr val="FFFFFF"/>
              </a:buClr>
              <a:buSzPct val="90000"/>
              <a:tabLst>
                <a:tab pos="639492" algn="l"/>
              </a:tabLst>
              <a:defRPr/>
            </a:pPr>
            <a:r>
              <a:rPr lang="en-US" sz="1100" b="1" spc="-51" dirty="0"/>
              <a:t>Site: Redmond</a:t>
            </a:r>
            <a:br>
              <a:rPr lang="en-US" sz="1100" b="1" spc="-51" dirty="0"/>
            </a:br>
            <a:r>
              <a:rPr lang="en-US" sz="1000" spc="-51" dirty="0"/>
              <a:t>Head office</a:t>
            </a:r>
          </a:p>
        </p:txBody>
      </p:sp>
      <p:sp>
        <p:nvSpPr>
          <p:cNvPr id="57" name="Left Bracket 56"/>
          <p:cNvSpPr/>
          <p:nvPr/>
        </p:nvSpPr>
        <p:spPr>
          <a:xfrm>
            <a:off x="7435511" y="2382671"/>
            <a:ext cx="204065" cy="2927347"/>
          </a:xfrm>
          <a:prstGeom prst="leftBracket">
            <a:avLst>
              <a:gd name="adj" fmla="val 0"/>
            </a:avLst>
          </a:prstGeom>
          <a:ln w="28575"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lIns="93278" tIns="46639" rIns="93278" bIns="46639" rtlCol="0" anchor="ctr"/>
          <a:lstStyle/>
          <a:p>
            <a:pPr algn="ctr"/>
            <a:endParaRPr lang="en-US" dirty="0"/>
          </a:p>
        </p:txBody>
      </p:sp>
      <p:cxnSp>
        <p:nvCxnSpPr>
          <p:cNvPr id="58" name="Straight Connector 57"/>
          <p:cNvCxnSpPr/>
          <p:nvPr/>
        </p:nvCxnSpPr>
        <p:spPr>
          <a:xfrm>
            <a:off x="7221243" y="3912634"/>
            <a:ext cx="224707" cy="0"/>
          </a:xfrm>
          <a:prstGeom prst="line">
            <a:avLst/>
          </a:prstGeom>
          <a:ln w="28575"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1" name="Title 2"/>
          <p:cNvSpPr txBox="1">
            <a:spLocks/>
          </p:cNvSpPr>
          <p:nvPr/>
        </p:nvSpPr>
        <p:spPr>
          <a:xfrm>
            <a:off x="261939" y="292082"/>
            <a:ext cx="11375536" cy="932563"/>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02" normalizeH="0" baseline="0" noProof="0" dirty="0" smtClean="0">
                <a:ln w="3175">
                  <a:noFill/>
                </a:ln>
                <a:solidFill>
                  <a:schemeClr val="tx1"/>
                </a:solidFill>
                <a:effectLst/>
                <a:uLnTx/>
                <a:uFillTx/>
                <a:latin typeface="Segoe UI Light"/>
                <a:ea typeface="+mn-ea"/>
                <a:cs typeface="Arial" charset="0"/>
              </a:rPr>
              <a:t>Virtual IP address management</a:t>
            </a:r>
            <a:endParaRPr kumimoji="0" lang="en-US" sz="5400" b="0" i="0" u="none" strike="noStrike" kern="1200" cap="none" spc="-102" normalizeH="0" baseline="0" noProof="0" dirty="0">
              <a:ln w="3175">
                <a:noFill/>
              </a:ln>
              <a:solidFill>
                <a:schemeClr val="tx1"/>
              </a:solidFill>
              <a:effectLst/>
              <a:uLnTx/>
              <a:uFillTx/>
              <a:latin typeface="Segoe UI Light"/>
              <a:ea typeface="+mn-ea"/>
              <a:cs typeface="Arial" charset="0"/>
            </a:endParaRPr>
          </a:p>
        </p:txBody>
      </p:sp>
      <p:sp>
        <p:nvSpPr>
          <p:cNvPr id="64" name="Rectangle 63"/>
          <p:cNvSpPr/>
          <p:nvPr/>
        </p:nvSpPr>
        <p:spPr>
          <a:xfrm>
            <a:off x="323850" y="1211263"/>
            <a:ext cx="5146419" cy="512476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40" tIns="146271" rIns="91420" bIns="182840" numCol="1" rtlCol="0" anchor="t" anchorCtr="0" compatLnSpc="1">
            <a:prstTxWarp prst="textNoShape">
              <a:avLst/>
            </a:prstTxWarp>
          </a:bodyPr>
          <a:lstStyle/>
          <a:p>
            <a:pPr marL="170038" lvl="1" indent="-170038" defTabSz="471688">
              <a:lnSpc>
                <a:spcPct val="90000"/>
              </a:lnSpc>
              <a:spcBef>
                <a:spcPts val="612"/>
              </a:spcBef>
              <a:spcAft>
                <a:spcPts val="612"/>
              </a:spcAft>
              <a:buFont typeface="Arial" pitchFamily="34" charset="0"/>
              <a:buChar char="•"/>
            </a:pPr>
            <a:r>
              <a:rPr lang="en-US" sz="1600" dirty="0">
                <a:solidFill>
                  <a:srgbClr val="FFFFFE"/>
                </a:solidFill>
                <a:cs typeface="Segoe UI" pitchFamily="34" charset="0"/>
              </a:rPr>
              <a:t>Provides network fault tolerance and continuous availability when network adapters fail by teaming multiple </a:t>
            </a:r>
            <a:br>
              <a:rPr lang="en-US" sz="1600" dirty="0">
                <a:solidFill>
                  <a:srgbClr val="FFFFFE"/>
                </a:solidFill>
                <a:cs typeface="Segoe UI" pitchFamily="34" charset="0"/>
              </a:rPr>
            </a:br>
            <a:r>
              <a:rPr lang="en-US" sz="1600" dirty="0">
                <a:solidFill>
                  <a:srgbClr val="FFFFFE"/>
                </a:solidFill>
                <a:cs typeface="Segoe UI" pitchFamily="34" charset="0"/>
              </a:rPr>
              <a:t>network interfaces.</a:t>
            </a:r>
          </a:p>
          <a:p>
            <a:pPr marL="170038" lvl="1" indent="-170038" defTabSz="471688">
              <a:lnSpc>
                <a:spcPct val="90000"/>
              </a:lnSpc>
              <a:spcBef>
                <a:spcPts val="612"/>
              </a:spcBef>
              <a:spcAft>
                <a:spcPts val="612"/>
              </a:spcAft>
              <a:buFont typeface="Arial" pitchFamily="34" charset="0"/>
              <a:buChar char="•"/>
            </a:pPr>
            <a:r>
              <a:rPr lang="en-US" sz="1600" dirty="0">
                <a:solidFill>
                  <a:srgbClr val="FFFFFE"/>
                </a:solidFill>
                <a:cs typeface="Segoe UI" pitchFamily="34" charset="0"/>
              </a:rPr>
              <a:t>New in R2: Enhanced LBFO performance.</a:t>
            </a:r>
          </a:p>
          <a:p>
            <a:pPr marL="170038" lvl="1" indent="-170038" defTabSz="471688">
              <a:lnSpc>
                <a:spcPct val="90000"/>
              </a:lnSpc>
              <a:spcBef>
                <a:spcPts val="612"/>
              </a:spcBef>
              <a:spcAft>
                <a:spcPts val="612"/>
              </a:spcAft>
              <a:buFont typeface="Arial" pitchFamily="34" charset="0"/>
              <a:buChar char="•"/>
            </a:pPr>
            <a:r>
              <a:rPr lang="en-US" sz="1600" dirty="0">
                <a:solidFill>
                  <a:srgbClr val="FFFFFE"/>
                </a:solidFill>
                <a:cs typeface="Segoe UI" pitchFamily="34" charset="0"/>
              </a:rPr>
              <a:t>Vendor agnostic and shipped inbox.</a:t>
            </a:r>
          </a:p>
          <a:p>
            <a:pPr marL="170038" lvl="1" indent="-170038" defTabSz="471688">
              <a:lnSpc>
                <a:spcPct val="90000"/>
              </a:lnSpc>
              <a:spcBef>
                <a:spcPts val="612"/>
              </a:spcBef>
              <a:spcAft>
                <a:spcPts val="612"/>
              </a:spcAft>
              <a:buFont typeface="Arial" pitchFamily="34" charset="0"/>
              <a:buChar char="•"/>
            </a:pPr>
            <a:r>
              <a:rPr lang="en-US" sz="1600" dirty="0">
                <a:solidFill>
                  <a:srgbClr val="FFFFFE"/>
                </a:solidFill>
                <a:cs typeface="Segoe UI" pitchFamily="34" charset="0"/>
              </a:rPr>
              <a:t>Provides local or remote management through Windows PowerShell or UI.</a:t>
            </a:r>
          </a:p>
          <a:p>
            <a:pPr marL="170038" lvl="1" indent="-170038" defTabSz="471688">
              <a:lnSpc>
                <a:spcPct val="90000"/>
              </a:lnSpc>
              <a:spcBef>
                <a:spcPts val="612"/>
              </a:spcBef>
              <a:spcAft>
                <a:spcPts val="612"/>
              </a:spcAft>
              <a:buFont typeface="Arial" pitchFamily="34" charset="0"/>
              <a:buChar char="•"/>
            </a:pPr>
            <a:r>
              <a:rPr lang="en-US" sz="1600" dirty="0">
                <a:solidFill>
                  <a:srgbClr val="FFFFFE"/>
                </a:solidFill>
                <a:cs typeface="Segoe UI" pitchFamily="34" charset="0"/>
              </a:rPr>
              <a:t>Enables teams of up to 32 </a:t>
            </a:r>
            <a:br>
              <a:rPr lang="en-US" sz="1600" dirty="0">
                <a:solidFill>
                  <a:srgbClr val="FFFFFE"/>
                </a:solidFill>
                <a:cs typeface="Segoe UI" pitchFamily="34" charset="0"/>
              </a:rPr>
            </a:br>
            <a:r>
              <a:rPr lang="en-US" sz="1600" dirty="0">
                <a:solidFill>
                  <a:srgbClr val="FFFFFE"/>
                </a:solidFill>
                <a:cs typeface="Segoe UI" pitchFamily="34" charset="0"/>
              </a:rPr>
              <a:t>network adapters.</a:t>
            </a:r>
          </a:p>
          <a:p>
            <a:pPr marL="170038" lvl="1" indent="-170038" defTabSz="471688">
              <a:lnSpc>
                <a:spcPct val="90000"/>
              </a:lnSpc>
              <a:spcBef>
                <a:spcPts val="612"/>
              </a:spcBef>
              <a:spcAft>
                <a:spcPts val="612"/>
              </a:spcAft>
              <a:buFont typeface="Arial" pitchFamily="34" charset="0"/>
              <a:buChar char="•"/>
            </a:pPr>
            <a:r>
              <a:rPr lang="en-US" sz="1600" dirty="0">
                <a:solidFill>
                  <a:srgbClr val="FFFFFE"/>
                </a:solidFill>
                <a:cs typeface="Segoe UI" pitchFamily="34" charset="0"/>
              </a:rPr>
              <a:t>Aggregates bandwidth from multiple network adapters.</a:t>
            </a:r>
          </a:p>
          <a:p>
            <a:pPr marL="170038" lvl="1" indent="-170038" defTabSz="471688">
              <a:lnSpc>
                <a:spcPct val="90000"/>
              </a:lnSpc>
              <a:spcBef>
                <a:spcPts val="612"/>
              </a:spcBef>
              <a:spcAft>
                <a:spcPts val="612"/>
              </a:spcAft>
              <a:buFont typeface="Arial" pitchFamily="34" charset="0"/>
              <a:buChar char="•"/>
            </a:pPr>
            <a:r>
              <a:rPr lang="en-US" sz="1600" dirty="0">
                <a:solidFill>
                  <a:srgbClr val="FFFFFE"/>
                </a:solidFill>
                <a:cs typeface="Segoe UI" pitchFamily="34" charset="0"/>
              </a:rPr>
              <a:t>Includes multiple nodes: switch dependent and independent.</a:t>
            </a:r>
          </a:p>
        </p:txBody>
      </p:sp>
      <p:sp>
        <p:nvSpPr>
          <p:cNvPr id="65" name="Rectangle 64"/>
          <p:cNvSpPr/>
          <p:nvPr/>
        </p:nvSpPr>
        <p:spPr>
          <a:xfrm>
            <a:off x="476250" y="1363663"/>
            <a:ext cx="5146419" cy="512476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40" tIns="146271" rIns="91420" bIns="182840" numCol="1" rtlCol="0" anchor="t" anchorCtr="0" compatLnSpc="1">
            <a:prstTxWarp prst="textNoShape">
              <a:avLst/>
            </a:prstTxWarp>
          </a:bodyPr>
          <a:lstStyle/>
          <a:p>
            <a:pPr marL="170038" lvl="1" indent="-170038" defTabSz="471688">
              <a:lnSpc>
                <a:spcPct val="90000"/>
              </a:lnSpc>
              <a:spcBef>
                <a:spcPts val="612"/>
              </a:spcBef>
              <a:spcAft>
                <a:spcPts val="612"/>
              </a:spcAft>
              <a:buFont typeface="Arial" pitchFamily="34" charset="0"/>
              <a:buChar char="•"/>
            </a:pPr>
            <a:r>
              <a:rPr lang="en-US" sz="2000" dirty="0">
                <a:gradFill>
                  <a:gsLst>
                    <a:gs pos="62500">
                      <a:srgbClr val="505050"/>
                    </a:gs>
                    <a:gs pos="40000">
                      <a:srgbClr val="505050"/>
                    </a:gs>
                  </a:gsLst>
                  <a:lin ang="5400000" scaled="0"/>
                </a:gradFill>
              </a:rPr>
              <a:t>Inbox feature for integrated management of IP addresses, domain names, and device </a:t>
            </a:r>
            <a:r>
              <a:rPr lang="en-US" sz="2000" dirty="0" smtClean="0">
                <a:gradFill>
                  <a:gsLst>
                    <a:gs pos="62500">
                      <a:srgbClr val="505050"/>
                    </a:gs>
                    <a:gs pos="40000">
                      <a:srgbClr val="505050"/>
                    </a:gs>
                  </a:gsLst>
                  <a:lin ang="5400000" scaled="0"/>
                </a:gradFill>
              </a:rPr>
              <a:t>identities</a:t>
            </a:r>
            <a:endParaRPr lang="en-US" sz="2000" dirty="0">
              <a:gradFill>
                <a:gsLst>
                  <a:gs pos="62500">
                    <a:srgbClr val="505050"/>
                  </a:gs>
                  <a:gs pos="40000">
                    <a:srgbClr val="505050"/>
                  </a:gs>
                </a:gsLst>
                <a:lin ang="5400000" scaled="0"/>
              </a:gradFill>
            </a:endParaRPr>
          </a:p>
          <a:p>
            <a:pPr marL="170038" lvl="1" indent="-170038" defTabSz="471688">
              <a:lnSpc>
                <a:spcPct val="90000"/>
              </a:lnSpc>
              <a:spcBef>
                <a:spcPts val="612"/>
              </a:spcBef>
              <a:spcAft>
                <a:spcPts val="612"/>
              </a:spcAft>
              <a:buFont typeface="Arial" pitchFamily="34" charset="0"/>
              <a:buChar char="•"/>
            </a:pPr>
            <a:r>
              <a:rPr lang="en-US" sz="2000" dirty="0">
                <a:gradFill>
                  <a:gsLst>
                    <a:gs pos="62500">
                      <a:srgbClr val="505050"/>
                    </a:gs>
                    <a:gs pos="40000">
                      <a:srgbClr val="505050"/>
                    </a:gs>
                  </a:gsLst>
                  <a:lin ang="5400000" scaled="0"/>
                </a:gradFill>
              </a:rPr>
              <a:t>New in R2: </a:t>
            </a:r>
            <a:r>
              <a:rPr lang="en-US" sz="2000" dirty="0" smtClean="0">
                <a:gradFill>
                  <a:gsLst>
                    <a:gs pos="62500">
                      <a:srgbClr val="505050"/>
                    </a:gs>
                    <a:gs pos="40000">
                      <a:srgbClr val="505050"/>
                    </a:gs>
                  </a:gsLst>
                  <a:lin ang="5400000" scaled="0"/>
                </a:gradFill>
              </a:rPr>
              <a:t>virtualized </a:t>
            </a:r>
            <a:r>
              <a:rPr lang="en-US" sz="2000" dirty="0">
                <a:gradFill>
                  <a:gsLst>
                    <a:gs pos="62500">
                      <a:srgbClr val="505050"/>
                    </a:gs>
                    <a:gs pos="40000">
                      <a:srgbClr val="505050"/>
                    </a:gs>
                  </a:gsLst>
                  <a:lin ang="5400000" scaled="0"/>
                </a:gradFill>
              </a:rPr>
              <a:t>IP address </a:t>
            </a:r>
            <a:r>
              <a:rPr lang="en-US" sz="2000" dirty="0" smtClean="0">
                <a:gradFill>
                  <a:gsLst>
                    <a:gs pos="62500">
                      <a:srgbClr val="505050"/>
                    </a:gs>
                    <a:gs pos="40000">
                      <a:srgbClr val="505050"/>
                    </a:gs>
                  </a:gsLst>
                  <a:lin ang="5400000" scaled="0"/>
                </a:gradFill>
              </a:rPr>
              <a:t/>
            </a:r>
            <a:br>
              <a:rPr lang="en-US" sz="2000" dirty="0" smtClean="0">
                <a:gradFill>
                  <a:gsLst>
                    <a:gs pos="62500">
                      <a:srgbClr val="505050"/>
                    </a:gs>
                    <a:gs pos="40000">
                      <a:srgbClr val="505050"/>
                    </a:gs>
                  </a:gsLst>
                  <a:lin ang="5400000" scaled="0"/>
                </a:gradFill>
              </a:rPr>
            </a:br>
            <a:r>
              <a:rPr lang="en-US" sz="2000" dirty="0" smtClean="0">
                <a:gradFill>
                  <a:gsLst>
                    <a:gs pos="62500">
                      <a:srgbClr val="505050"/>
                    </a:gs>
                    <a:gs pos="40000">
                      <a:srgbClr val="505050"/>
                    </a:gs>
                  </a:gsLst>
                  <a:lin ang="5400000" scaled="0"/>
                </a:gradFill>
              </a:rPr>
              <a:t>space management</a:t>
            </a:r>
            <a:endParaRPr lang="en-US" sz="2000" dirty="0">
              <a:gradFill>
                <a:gsLst>
                  <a:gs pos="62500">
                    <a:srgbClr val="505050"/>
                  </a:gs>
                  <a:gs pos="40000">
                    <a:srgbClr val="505050"/>
                  </a:gs>
                </a:gsLst>
                <a:lin ang="5400000" scaled="0"/>
              </a:gradFill>
            </a:endParaRPr>
          </a:p>
          <a:p>
            <a:pPr marL="170038" lvl="1" indent="-170038" defTabSz="471688">
              <a:lnSpc>
                <a:spcPct val="90000"/>
              </a:lnSpc>
              <a:spcBef>
                <a:spcPts val="612"/>
              </a:spcBef>
              <a:spcAft>
                <a:spcPts val="612"/>
              </a:spcAft>
              <a:buFont typeface="Arial" pitchFamily="34" charset="0"/>
              <a:buChar char="•"/>
            </a:pPr>
            <a:r>
              <a:rPr lang="en-US" sz="2000" dirty="0">
                <a:gradFill>
                  <a:gsLst>
                    <a:gs pos="62500">
                      <a:srgbClr val="505050"/>
                    </a:gs>
                    <a:gs pos="40000">
                      <a:srgbClr val="505050"/>
                    </a:gs>
                  </a:gsLst>
                  <a:lin ang="5400000" scaled="0"/>
                </a:gradFill>
              </a:rPr>
              <a:t>Tightly integrates with Microsoft DNS </a:t>
            </a:r>
            <a:r>
              <a:rPr lang="en-US" sz="2000" dirty="0" smtClean="0">
                <a:gradFill>
                  <a:gsLst>
                    <a:gs pos="62500">
                      <a:srgbClr val="505050"/>
                    </a:gs>
                    <a:gs pos="40000">
                      <a:srgbClr val="505050"/>
                    </a:gs>
                  </a:gsLst>
                  <a:lin ang="5400000" scaled="0"/>
                </a:gradFill>
              </a:rPr>
              <a:t/>
            </a:r>
            <a:br>
              <a:rPr lang="en-US" sz="2000" dirty="0" smtClean="0">
                <a:gradFill>
                  <a:gsLst>
                    <a:gs pos="62500">
                      <a:srgbClr val="505050"/>
                    </a:gs>
                    <a:gs pos="40000">
                      <a:srgbClr val="505050"/>
                    </a:gs>
                  </a:gsLst>
                  <a:lin ang="5400000" scaled="0"/>
                </a:gradFill>
              </a:rPr>
            </a:br>
            <a:r>
              <a:rPr lang="en-US" sz="2000" dirty="0" smtClean="0">
                <a:gradFill>
                  <a:gsLst>
                    <a:gs pos="62500">
                      <a:srgbClr val="505050"/>
                    </a:gs>
                    <a:gs pos="40000">
                      <a:srgbClr val="505050"/>
                    </a:gs>
                  </a:gsLst>
                  <a:lin ang="5400000" scaled="0"/>
                </a:gradFill>
              </a:rPr>
              <a:t>and </a:t>
            </a:r>
            <a:r>
              <a:rPr lang="en-US" sz="2000" dirty="0">
                <a:gradFill>
                  <a:gsLst>
                    <a:gs pos="62500">
                      <a:srgbClr val="505050"/>
                    </a:gs>
                    <a:gs pos="40000">
                      <a:srgbClr val="505050"/>
                    </a:gs>
                  </a:gsLst>
                  <a:lin ang="5400000" scaled="0"/>
                </a:gradFill>
              </a:rPr>
              <a:t>DHCP </a:t>
            </a:r>
            <a:r>
              <a:rPr lang="en-US" sz="2000" dirty="0" smtClean="0">
                <a:gradFill>
                  <a:gsLst>
                    <a:gs pos="62500">
                      <a:srgbClr val="505050"/>
                    </a:gs>
                    <a:gs pos="40000">
                      <a:srgbClr val="505050"/>
                    </a:gs>
                  </a:gsLst>
                  <a:lin ang="5400000" scaled="0"/>
                </a:gradFill>
              </a:rPr>
              <a:t>servers</a:t>
            </a:r>
            <a:endParaRPr lang="en-US" sz="2000" dirty="0">
              <a:gradFill>
                <a:gsLst>
                  <a:gs pos="62500">
                    <a:srgbClr val="505050"/>
                  </a:gs>
                  <a:gs pos="40000">
                    <a:srgbClr val="505050"/>
                  </a:gs>
                </a:gsLst>
                <a:lin ang="5400000" scaled="0"/>
              </a:gradFill>
            </a:endParaRPr>
          </a:p>
          <a:p>
            <a:pPr marL="170038" lvl="1" indent="-170038" defTabSz="471688">
              <a:lnSpc>
                <a:spcPct val="90000"/>
              </a:lnSpc>
              <a:spcBef>
                <a:spcPts val="612"/>
              </a:spcBef>
              <a:spcAft>
                <a:spcPts val="612"/>
              </a:spcAft>
              <a:buFont typeface="Arial" pitchFamily="34" charset="0"/>
              <a:buChar char="•"/>
            </a:pPr>
            <a:r>
              <a:rPr lang="en-US" sz="2000" dirty="0">
                <a:gradFill>
                  <a:gsLst>
                    <a:gs pos="62500">
                      <a:srgbClr val="505050"/>
                    </a:gs>
                    <a:gs pos="40000">
                      <a:srgbClr val="505050"/>
                    </a:gs>
                  </a:gsLst>
                  <a:lin ang="5400000" scaled="0"/>
                </a:gradFill>
              </a:rPr>
              <a:t>Provides custom IP address space display, reporting, and </a:t>
            </a:r>
            <a:r>
              <a:rPr lang="en-US" sz="2000" dirty="0" smtClean="0">
                <a:gradFill>
                  <a:gsLst>
                    <a:gs pos="62500">
                      <a:srgbClr val="505050"/>
                    </a:gs>
                    <a:gs pos="40000">
                      <a:srgbClr val="505050"/>
                    </a:gs>
                  </a:gsLst>
                  <a:lin ang="5400000" scaled="0"/>
                </a:gradFill>
              </a:rPr>
              <a:t>management</a:t>
            </a:r>
            <a:endParaRPr lang="en-US" sz="2000" dirty="0">
              <a:gradFill>
                <a:gsLst>
                  <a:gs pos="62500">
                    <a:srgbClr val="505050"/>
                  </a:gs>
                  <a:gs pos="40000">
                    <a:srgbClr val="505050"/>
                  </a:gs>
                </a:gsLst>
                <a:lin ang="5400000" scaled="0"/>
              </a:gradFill>
            </a:endParaRPr>
          </a:p>
          <a:p>
            <a:pPr marL="170038" lvl="1" indent="-170038" defTabSz="471688">
              <a:lnSpc>
                <a:spcPct val="90000"/>
              </a:lnSpc>
              <a:spcBef>
                <a:spcPts val="612"/>
              </a:spcBef>
              <a:spcAft>
                <a:spcPts val="612"/>
              </a:spcAft>
              <a:buFont typeface="Arial" pitchFamily="34" charset="0"/>
              <a:buChar char="•"/>
            </a:pPr>
            <a:r>
              <a:rPr lang="en-US" sz="2000" dirty="0">
                <a:gradFill>
                  <a:gsLst>
                    <a:gs pos="62500">
                      <a:srgbClr val="505050"/>
                    </a:gs>
                    <a:gs pos="40000">
                      <a:srgbClr val="505050"/>
                    </a:gs>
                  </a:gsLst>
                  <a:lin ang="5400000" scaled="0"/>
                </a:gradFill>
              </a:rPr>
              <a:t>Audits server configuration changes </a:t>
            </a:r>
            <a:r>
              <a:rPr lang="en-US" sz="2000" dirty="0" smtClean="0">
                <a:gradFill>
                  <a:gsLst>
                    <a:gs pos="62500">
                      <a:srgbClr val="505050"/>
                    </a:gs>
                    <a:gs pos="40000">
                      <a:srgbClr val="505050"/>
                    </a:gs>
                  </a:gsLst>
                  <a:lin ang="5400000" scaled="0"/>
                </a:gradFill>
              </a:rPr>
              <a:t/>
            </a:r>
            <a:br>
              <a:rPr lang="en-US" sz="2000" dirty="0" smtClean="0">
                <a:gradFill>
                  <a:gsLst>
                    <a:gs pos="62500">
                      <a:srgbClr val="505050"/>
                    </a:gs>
                    <a:gs pos="40000">
                      <a:srgbClr val="505050"/>
                    </a:gs>
                  </a:gsLst>
                  <a:lin ang="5400000" scaled="0"/>
                </a:gradFill>
              </a:rPr>
            </a:br>
            <a:r>
              <a:rPr lang="en-US" sz="2000" dirty="0" smtClean="0">
                <a:gradFill>
                  <a:gsLst>
                    <a:gs pos="62500">
                      <a:srgbClr val="505050"/>
                    </a:gs>
                    <a:gs pos="40000">
                      <a:srgbClr val="505050"/>
                    </a:gs>
                  </a:gsLst>
                  <a:lin ang="5400000" scaled="0"/>
                </a:gradFill>
              </a:rPr>
              <a:t>and </a:t>
            </a:r>
            <a:r>
              <a:rPr lang="en-US" sz="2000" dirty="0">
                <a:gradFill>
                  <a:gsLst>
                    <a:gs pos="62500">
                      <a:srgbClr val="505050"/>
                    </a:gs>
                    <a:gs pos="40000">
                      <a:srgbClr val="505050"/>
                    </a:gs>
                  </a:gsLst>
                  <a:lin ang="5400000" scaled="0"/>
                </a:gradFill>
              </a:rPr>
              <a:t>tracks IP address </a:t>
            </a:r>
            <a:r>
              <a:rPr lang="en-US" sz="2000" dirty="0" smtClean="0">
                <a:gradFill>
                  <a:gsLst>
                    <a:gs pos="62500">
                      <a:srgbClr val="505050"/>
                    </a:gs>
                    <a:gs pos="40000">
                      <a:srgbClr val="505050"/>
                    </a:gs>
                  </a:gsLst>
                  <a:lin ang="5400000" scaled="0"/>
                </a:gradFill>
              </a:rPr>
              <a:t>use</a:t>
            </a:r>
            <a:endParaRPr lang="en-US" sz="2000" dirty="0">
              <a:gradFill>
                <a:gsLst>
                  <a:gs pos="62500">
                    <a:srgbClr val="505050"/>
                  </a:gs>
                  <a:gs pos="40000">
                    <a:srgbClr val="505050"/>
                  </a:gs>
                </a:gsLst>
                <a:lin ang="5400000" scaled="0"/>
              </a:gradFill>
            </a:endParaRPr>
          </a:p>
          <a:p>
            <a:pPr marL="170038" lvl="1" indent="-170038" defTabSz="471688">
              <a:lnSpc>
                <a:spcPct val="90000"/>
              </a:lnSpc>
              <a:spcBef>
                <a:spcPts val="612"/>
              </a:spcBef>
              <a:spcAft>
                <a:spcPts val="612"/>
              </a:spcAft>
              <a:buFont typeface="Arial" pitchFamily="34" charset="0"/>
              <a:buChar char="•"/>
            </a:pPr>
            <a:r>
              <a:rPr lang="en-US" sz="2000" dirty="0">
                <a:gradFill>
                  <a:gsLst>
                    <a:gs pos="62500">
                      <a:srgbClr val="505050"/>
                    </a:gs>
                    <a:gs pos="40000">
                      <a:srgbClr val="505050"/>
                    </a:gs>
                  </a:gsLst>
                  <a:lin ang="5400000" scaled="0"/>
                </a:gradFill>
              </a:rPr>
              <a:t>Migrates IP address data from spreadsheets or other </a:t>
            </a:r>
            <a:r>
              <a:rPr lang="en-US" sz="2000" dirty="0" smtClean="0">
                <a:gradFill>
                  <a:gsLst>
                    <a:gs pos="62500">
                      <a:srgbClr val="505050"/>
                    </a:gs>
                    <a:gs pos="40000">
                      <a:srgbClr val="505050"/>
                    </a:gs>
                  </a:gsLst>
                  <a:lin ang="5400000" scaled="0"/>
                </a:gradFill>
              </a:rPr>
              <a:t>tools</a:t>
            </a:r>
            <a:endParaRPr lang="en-US" sz="2000" dirty="0">
              <a:gradFill>
                <a:gsLst>
                  <a:gs pos="62500">
                    <a:srgbClr val="505050"/>
                  </a:gs>
                  <a:gs pos="40000">
                    <a:srgbClr val="505050"/>
                  </a:gs>
                </a:gsLst>
                <a:lin ang="5400000" scaled="0"/>
              </a:gradFill>
            </a:endParaRPr>
          </a:p>
        </p:txBody>
      </p:sp>
      <p:sp>
        <p:nvSpPr>
          <p:cNvPr id="68" name="hyperV2"/>
          <p:cNvSpPr>
            <a:spLocks noEditPoints="1"/>
          </p:cNvSpPr>
          <p:nvPr/>
        </p:nvSpPr>
        <p:spPr bwMode="auto">
          <a:xfrm>
            <a:off x="7970721" y="2591744"/>
            <a:ext cx="348781" cy="581460"/>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82" name="Group 81"/>
          <p:cNvGrpSpPr/>
          <p:nvPr/>
        </p:nvGrpSpPr>
        <p:grpSpPr>
          <a:xfrm>
            <a:off x="8882603" y="2621643"/>
            <a:ext cx="728242" cy="515632"/>
            <a:chOff x="2805737" y="3516306"/>
            <a:chExt cx="2193620" cy="1553192"/>
          </a:xfrm>
          <a:solidFill>
            <a:schemeClr val="bg2"/>
          </a:solidFill>
        </p:grpSpPr>
        <p:sp>
          <p:nvSpPr>
            <p:cNvPr id="83" name="Freeform 15"/>
            <p:cNvSpPr>
              <a:spLocks noEditPoints="1"/>
            </p:cNvSpPr>
            <p:nvPr/>
          </p:nvSpPr>
          <p:spPr bwMode="auto">
            <a:xfrm>
              <a:off x="3312226" y="3516306"/>
              <a:ext cx="1240024" cy="1352557"/>
            </a:xfrm>
            <a:custGeom>
              <a:avLst/>
              <a:gdLst>
                <a:gd name="T0" fmla="*/ 309 w 355"/>
                <a:gd name="T1" fmla="*/ 104 h 391"/>
                <a:gd name="T2" fmla="*/ 249 w 355"/>
                <a:gd name="T3" fmla="*/ 68 h 391"/>
                <a:gd name="T4" fmla="*/ 169 w 355"/>
                <a:gd name="T5" fmla="*/ 28 h 391"/>
                <a:gd name="T6" fmla="*/ 0 w 355"/>
                <a:gd name="T7" fmla="*/ 365 h 391"/>
                <a:gd name="T8" fmla="*/ 167 w 355"/>
                <a:gd name="T9" fmla="*/ 323 h 391"/>
                <a:gd name="T10" fmla="*/ 247 w 355"/>
                <a:gd name="T11" fmla="*/ 283 h 391"/>
                <a:gd name="T12" fmla="*/ 308 w 355"/>
                <a:gd name="T13" fmla="*/ 256 h 391"/>
                <a:gd name="T14" fmla="*/ 355 w 355"/>
                <a:gd name="T15" fmla="*/ 131 h 391"/>
                <a:gd name="T16" fmla="*/ 7 w 355"/>
                <a:gd name="T17" fmla="*/ 358 h 391"/>
                <a:gd name="T18" fmla="*/ 101 w 355"/>
                <a:gd name="T19" fmla="*/ 379 h 391"/>
                <a:gd name="T20" fmla="*/ 8 w 355"/>
                <a:gd name="T21" fmla="*/ 200 h 391"/>
                <a:gd name="T22" fmla="*/ 102 w 355"/>
                <a:gd name="T23" fmla="*/ 192 h 391"/>
                <a:gd name="T24" fmla="*/ 102 w 355"/>
                <a:gd name="T25" fmla="*/ 164 h 391"/>
                <a:gd name="T26" fmla="*/ 8 w 355"/>
                <a:gd name="T27" fmla="*/ 157 h 391"/>
                <a:gd name="T28" fmla="*/ 102 w 355"/>
                <a:gd name="T29" fmla="*/ 155 h 391"/>
                <a:gd name="T30" fmla="*/ 8 w 355"/>
                <a:gd name="T31" fmla="*/ 97 h 391"/>
                <a:gd name="T32" fmla="*/ 102 w 355"/>
                <a:gd name="T33" fmla="*/ 78 h 391"/>
                <a:gd name="T34" fmla="*/ 103 w 355"/>
                <a:gd name="T35" fmla="*/ 50 h 391"/>
                <a:gd name="T36" fmla="*/ 8 w 355"/>
                <a:gd name="T37" fmla="*/ 54 h 391"/>
                <a:gd name="T38" fmla="*/ 103 w 355"/>
                <a:gd name="T39" fmla="*/ 40 h 391"/>
                <a:gd name="T40" fmla="*/ 167 w 355"/>
                <a:gd name="T41" fmla="*/ 221 h 391"/>
                <a:gd name="T42" fmla="*/ 200 w 355"/>
                <a:gd name="T43" fmla="*/ 216 h 391"/>
                <a:gd name="T44" fmla="*/ 200 w 355"/>
                <a:gd name="T45" fmla="*/ 195 h 391"/>
                <a:gd name="T46" fmla="*/ 167 w 355"/>
                <a:gd name="T47" fmla="*/ 187 h 391"/>
                <a:gd name="T48" fmla="*/ 200 w 355"/>
                <a:gd name="T49" fmla="*/ 188 h 391"/>
                <a:gd name="T50" fmla="*/ 168 w 355"/>
                <a:gd name="T51" fmla="*/ 142 h 391"/>
                <a:gd name="T52" fmla="*/ 201 w 355"/>
                <a:gd name="T53" fmla="*/ 133 h 391"/>
                <a:gd name="T54" fmla="*/ 201 w 355"/>
                <a:gd name="T55" fmla="*/ 112 h 391"/>
                <a:gd name="T56" fmla="*/ 168 w 355"/>
                <a:gd name="T57" fmla="*/ 108 h 391"/>
                <a:gd name="T58" fmla="*/ 201 w 355"/>
                <a:gd name="T59" fmla="*/ 105 h 391"/>
                <a:gd name="T60" fmla="*/ 168 w 355"/>
                <a:gd name="T61" fmla="*/ 62 h 391"/>
                <a:gd name="T62" fmla="*/ 275 w 355"/>
                <a:gd name="T63" fmla="*/ 284 h 391"/>
                <a:gd name="T64" fmla="*/ 275 w 355"/>
                <a:gd name="T65" fmla="*/ 213 h 391"/>
                <a:gd name="T66" fmla="*/ 248 w 355"/>
                <a:gd name="T67" fmla="*/ 207 h 391"/>
                <a:gd name="T68" fmla="*/ 275 w 355"/>
                <a:gd name="T69" fmla="*/ 208 h 391"/>
                <a:gd name="T70" fmla="*/ 248 w 355"/>
                <a:gd name="T71" fmla="*/ 175 h 391"/>
                <a:gd name="T72" fmla="*/ 275 w 355"/>
                <a:gd name="T73" fmla="*/ 169 h 391"/>
                <a:gd name="T74" fmla="*/ 275 w 355"/>
                <a:gd name="T75" fmla="*/ 155 h 391"/>
                <a:gd name="T76" fmla="*/ 248 w 355"/>
                <a:gd name="T77" fmla="*/ 151 h 391"/>
                <a:gd name="T78" fmla="*/ 275 w 355"/>
                <a:gd name="T79" fmla="*/ 150 h 391"/>
                <a:gd name="T80" fmla="*/ 248 w 355"/>
                <a:gd name="T81" fmla="*/ 119 h 391"/>
                <a:gd name="T82" fmla="*/ 276 w 355"/>
                <a:gd name="T83" fmla="*/ 110 h 391"/>
                <a:gd name="T84" fmla="*/ 276 w 355"/>
                <a:gd name="T85" fmla="*/ 96 h 391"/>
                <a:gd name="T86" fmla="*/ 308 w 355"/>
                <a:gd name="T87" fmla="*/ 252 h 391"/>
                <a:gd name="T88" fmla="*/ 331 w 355"/>
                <a:gd name="T89" fmla="*/ 257 h 391"/>
                <a:gd name="T90" fmla="*/ 308 w 355"/>
                <a:gd name="T91" fmla="*/ 193 h 391"/>
                <a:gd name="T92" fmla="*/ 331 w 355"/>
                <a:gd name="T93" fmla="*/ 191 h 391"/>
                <a:gd name="T94" fmla="*/ 331 w 355"/>
                <a:gd name="T95" fmla="*/ 180 h 391"/>
                <a:gd name="T96" fmla="*/ 308 w 355"/>
                <a:gd name="T97" fmla="*/ 178 h 391"/>
                <a:gd name="T98" fmla="*/ 331 w 355"/>
                <a:gd name="T99" fmla="*/ 177 h 391"/>
                <a:gd name="T100" fmla="*/ 309 w 355"/>
                <a:gd name="T101" fmla="*/ 155 h 391"/>
                <a:gd name="T102" fmla="*/ 332 w 355"/>
                <a:gd name="T103" fmla="*/ 149 h 391"/>
                <a:gd name="T104" fmla="*/ 332 w 355"/>
                <a:gd name="T105" fmla="*/ 139 h 391"/>
                <a:gd name="T106" fmla="*/ 309 w 355"/>
                <a:gd name="T107" fmla="*/ 139 h 391"/>
                <a:gd name="T108" fmla="*/ 332 w 355"/>
                <a:gd name="T109" fmla="*/ 13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5" h="391">
                  <a:moveTo>
                    <a:pt x="335" y="121"/>
                  </a:moveTo>
                  <a:lnTo>
                    <a:pt x="309" y="126"/>
                  </a:lnTo>
                  <a:lnTo>
                    <a:pt x="309" y="104"/>
                  </a:lnTo>
                  <a:lnTo>
                    <a:pt x="280" y="90"/>
                  </a:lnTo>
                  <a:lnTo>
                    <a:pt x="249" y="96"/>
                  </a:lnTo>
                  <a:lnTo>
                    <a:pt x="249" y="68"/>
                  </a:lnTo>
                  <a:lnTo>
                    <a:pt x="208" y="48"/>
                  </a:lnTo>
                  <a:lnTo>
                    <a:pt x="168" y="55"/>
                  </a:lnTo>
                  <a:lnTo>
                    <a:pt x="169" y="28"/>
                  </a:lnTo>
                  <a:lnTo>
                    <a:pt x="112" y="0"/>
                  </a:lnTo>
                  <a:lnTo>
                    <a:pt x="1" y="21"/>
                  </a:lnTo>
                  <a:lnTo>
                    <a:pt x="0" y="365"/>
                  </a:lnTo>
                  <a:lnTo>
                    <a:pt x="110" y="391"/>
                  </a:lnTo>
                  <a:lnTo>
                    <a:pt x="166" y="358"/>
                  </a:lnTo>
                  <a:lnTo>
                    <a:pt x="167" y="323"/>
                  </a:lnTo>
                  <a:lnTo>
                    <a:pt x="207" y="332"/>
                  </a:lnTo>
                  <a:lnTo>
                    <a:pt x="247" y="309"/>
                  </a:lnTo>
                  <a:lnTo>
                    <a:pt x="247" y="283"/>
                  </a:lnTo>
                  <a:lnTo>
                    <a:pt x="279" y="290"/>
                  </a:lnTo>
                  <a:lnTo>
                    <a:pt x="308" y="274"/>
                  </a:lnTo>
                  <a:lnTo>
                    <a:pt x="308" y="256"/>
                  </a:lnTo>
                  <a:lnTo>
                    <a:pt x="334" y="262"/>
                  </a:lnTo>
                  <a:lnTo>
                    <a:pt x="354" y="250"/>
                  </a:lnTo>
                  <a:lnTo>
                    <a:pt x="355" y="131"/>
                  </a:lnTo>
                  <a:lnTo>
                    <a:pt x="335" y="121"/>
                  </a:lnTo>
                  <a:close/>
                  <a:moveTo>
                    <a:pt x="101" y="379"/>
                  </a:moveTo>
                  <a:lnTo>
                    <a:pt x="7" y="358"/>
                  </a:lnTo>
                  <a:lnTo>
                    <a:pt x="8" y="234"/>
                  </a:lnTo>
                  <a:lnTo>
                    <a:pt x="102" y="240"/>
                  </a:lnTo>
                  <a:lnTo>
                    <a:pt x="101" y="379"/>
                  </a:lnTo>
                  <a:close/>
                  <a:moveTo>
                    <a:pt x="102" y="231"/>
                  </a:moveTo>
                  <a:lnTo>
                    <a:pt x="8" y="225"/>
                  </a:lnTo>
                  <a:lnTo>
                    <a:pt x="8" y="200"/>
                  </a:lnTo>
                  <a:lnTo>
                    <a:pt x="102" y="202"/>
                  </a:lnTo>
                  <a:lnTo>
                    <a:pt x="102" y="231"/>
                  </a:lnTo>
                  <a:close/>
                  <a:moveTo>
                    <a:pt x="102" y="192"/>
                  </a:moveTo>
                  <a:lnTo>
                    <a:pt x="8" y="191"/>
                  </a:lnTo>
                  <a:lnTo>
                    <a:pt x="8" y="166"/>
                  </a:lnTo>
                  <a:lnTo>
                    <a:pt x="102" y="164"/>
                  </a:lnTo>
                  <a:lnTo>
                    <a:pt x="102" y="192"/>
                  </a:lnTo>
                  <a:close/>
                  <a:moveTo>
                    <a:pt x="102" y="155"/>
                  </a:moveTo>
                  <a:lnTo>
                    <a:pt x="8" y="157"/>
                  </a:lnTo>
                  <a:lnTo>
                    <a:pt x="8" y="132"/>
                  </a:lnTo>
                  <a:lnTo>
                    <a:pt x="102" y="126"/>
                  </a:lnTo>
                  <a:lnTo>
                    <a:pt x="102" y="155"/>
                  </a:lnTo>
                  <a:close/>
                  <a:moveTo>
                    <a:pt x="102" y="116"/>
                  </a:moveTo>
                  <a:lnTo>
                    <a:pt x="8" y="123"/>
                  </a:lnTo>
                  <a:lnTo>
                    <a:pt x="8" y="97"/>
                  </a:lnTo>
                  <a:lnTo>
                    <a:pt x="102" y="88"/>
                  </a:lnTo>
                  <a:lnTo>
                    <a:pt x="102" y="116"/>
                  </a:lnTo>
                  <a:close/>
                  <a:moveTo>
                    <a:pt x="102" y="78"/>
                  </a:moveTo>
                  <a:lnTo>
                    <a:pt x="8" y="89"/>
                  </a:lnTo>
                  <a:lnTo>
                    <a:pt x="8" y="63"/>
                  </a:lnTo>
                  <a:lnTo>
                    <a:pt x="103" y="50"/>
                  </a:lnTo>
                  <a:lnTo>
                    <a:pt x="102" y="78"/>
                  </a:lnTo>
                  <a:close/>
                  <a:moveTo>
                    <a:pt x="103" y="40"/>
                  </a:moveTo>
                  <a:lnTo>
                    <a:pt x="8" y="54"/>
                  </a:lnTo>
                  <a:lnTo>
                    <a:pt x="8" y="28"/>
                  </a:lnTo>
                  <a:lnTo>
                    <a:pt x="103" y="11"/>
                  </a:lnTo>
                  <a:lnTo>
                    <a:pt x="103" y="40"/>
                  </a:lnTo>
                  <a:close/>
                  <a:moveTo>
                    <a:pt x="200" y="324"/>
                  </a:moveTo>
                  <a:lnTo>
                    <a:pt x="167" y="316"/>
                  </a:lnTo>
                  <a:lnTo>
                    <a:pt x="167" y="221"/>
                  </a:lnTo>
                  <a:lnTo>
                    <a:pt x="200" y="223"/>
                  </a:lnTo>
                  <a:lnTo>
                    <a:pt x="200" y="324"/>
                  </a:lnTo>
                  <a:close/>
                  <a:moveTo>
                    <a:pt x="200" y="216"/>
                  </a:moveTo>
                  <a:lnTo>
                    <a:pt x="167" y="214"/>
                  </a:lnTo>
                  <a:lnTo>
                    <a:pt x="167" y="194"/>
                  </a:lnTo>
                  <a:lnTo>
                    <a:pt x="200" y="195"/>
                  </a:lnTo>
                  <a:lnTo>
                    <a:pt x="200" y="216"/>
                  </a:lnTo>
                  <a:close/>
                  <a:moveTo>
                    <a:pt x="200" y="188"/>
                  </a:moveTo>
                  <a:lnTo>
                    <a:pt x="167" y="187"/>
                  </a:lnTo>
                  <a:lnTo>
                    <a:pt x="168" y="168"/>
                  </a:lnTo>
                  <a:lnTo>
                    <a:pt x="200" y="168"/>
                  </a:lnTo>
                  <a:lnTo>
                    <a:pt x="200" y="188"/>
                  </a:lnTo>
                  <a:close/>
                  <a:moveTo>
                    <a:pt x="200" y="160"/>
                  </a:moveTo>
                  <a:lnTo>
                    <a:pt x="168" y="161"/>
                  </a:lnTo>
                  <a:lnTo>
                    <a:pt x="168" y="142"/>
                  </a:lnTo>
                  <a:lnTo>
                    <a:pt x="201" y="140"/>
                  </a:lnTo>
                  <a:lnTo>
                    <a:pt x="200" y="160"/>
                  </a:lnTo>
                  <a:close/>
                  <a:moveTo>
                    <a:pt x="201" y="133"/>
                  </a:moveTo>
                  <a:lnTo>
                    <a:pt x="168" y="135"/>
                  </a:lnTo>
                  <a:lnTo>
                    <a:pt x="168" y="115"/>
                  </a:lnTo>
                  <a:lnTo>
                    <a:pt x="201" y="112"/>
                  </a:lnTo>
                  <a:lnTo>
                    <a:pt x="201" y="133"/>
                  </a:lnTo>
                  <a:close/>
                  <a:moveTo>
                    <a:pt x="201" y="105"/>
                  </a:moveTo>
                  <a:lnTo>
                    <a:pt x="168" y="108"/>
                  </a:lnTo>
                  <a:lnTo>
                    <a:pt x="168" y="89"/>
                  </a:lnTo>
                  <a:lnTo>
                    <a:pt x="201" y="84"/>
                  </a:lnTo>
                  <a:lnTo>
                    <a:pt x="201" y="105"/>
                  </a:lnTo>
                  <a:close/>
                  <a:moveTo>
                    <a:pt x="201" y="76"/>
                  </a:moveTo>
                  <a:lnTo>
                    <a:pt x="168" y="82"/>
                  </a:lnTo>
                  <a:lnTo>
                    <a:pt x="168" y="62"/>
                  </a:lnTo>
                  <a:lnTo>
                    <a:pt x="201" y="56"/>
                  </a:lnTo>
                  <a:lnTo>
                    <a:pt x="201" y="76"/>
                  </a:lnTo>
                  <a:close/>
                  <a:moveTo>
                    <a:pt x="275" y="284"/>
                  </a:moveTo>
                  <a:lnTo>
                    <a:pt x="247" y="278"/>
                  </a:lnTo>
                  <a:lnTo>
                    <a:pt x="248" y="211"/>
                  </a:lnTo>
                  <a:lnTo>
                    <a:pt x="275" y="213"/>
                  </a:lnTo>
                  <a:lnTo>
                    <a:pt x="275" y="284"/>
                  </a:lnTo>
                  <a:close/>
                  <a:moveTo>
                    <a:pt x="275" y="208"/>
                  </a:moveTo>
                  <a:lnTo>
                    <a:pt x="248" y="207"/>
                  </a:lnTo>
                  <a:lnTo>
                    <a:pt x="248" y="193"/>
                  </a:lnTo>
                  <a:lnTo>
                    <a:pt x="275" y="194"/>
                  </a:lnTo>
                  <a:lnTo>
                    <a:pt x="275" y="208"/>
                  </a:lnTo>
                  <a:close/>
                  <a:moveTo>
                    <a:pt x="275" y="188"/>
                  </a:moveTo>
                  <a:lnTo>
                    <a:pt x="248" y="188"/>
                  </a:lnTo>
                  <a:lnTo>
                    <a:pt x="248" y="175"/>
                  </a:lnTo>
                  <a:lnTo>
                    <a:pt x="275" y="174"/>
                  </a:lnTo>
                  <a:lnTo>
                    <a:pt x="275" y="188"/>
                  </a:lnTo>
                  <a:close/>
                  <a:moveTo>
                    <a:pt x="275" y="169"/>
                  </a:moveTo>
                  <a:lnTo>
                    <a:pt x="248" y="170"/>
                  </a:lnTo>
                  <a:lnTo>
                    <a:pt x="248" y="156"/>
                  </a:lnTo>
                  <a:lnTo>
                    <a:pt x="275" y="155"/>
                  </a:lnTo>
                  <a:lnTo>
                    <a:pt x="275" y="169"/>
                  </a:lnTo>
                  <a:close/>
                  <a:moveTo>
                    <a:pt x="275" y="150"/>
                  </a:moveTo>
                  <a:lnTo>
                    <a:pt x="248" y="151"/>
                  </a:lnTo>
                  <a:lnTo>
                    <a:pt x="248" y="138"/>
                  </a:lnTo>
                  <a:lnTo>
                    <a:pt x="275" y="135"/>
                  </a:lnTo>
                  <a:lnTo>
                    <a:pt x="275" y="150"/>
                  </a:lnTo>
                  <a:close/>
                  <a:moveTo>
                    <a:pt x="275" y="130"/>
                  </a:moveTo>
                  <a:lnTo>
                    <a:pt x="248" y="133"/>
                  </a:lnTo>
                  <a:lnTo>
                    <a:pt x="248" y="119"/>
                  </a:lnTo>
                  <a:lnTo>
                    <a:pt x="276" y="115"/>
                  </a:lnTo>
                  <a:lnTo>
                    <a:pt x="275" y="130"/>
                  </a:lnTo>
                  <a:close/>
                  <a:moveTo>
                    <a:pt x="276" y="110"/>
                  </a:moveTo>
                  <a:lnTo>
                    <a:pt x="248" y="114"/>
                  </a:lnTo>
                  <a:lnTo>
                    <a:pt x="249" y="101"/>
                  </a:lnTo>
                  <a:lnTo>
                    <a:pt x="276" y="96"/>
                  </a:lnTo>
                  <a:lnTo>
                    <a:pt x="276" y="110"/>
                  </a:lnTo>
                  <a:close/>
                  <a:moveTo>
                    <a:pt x="331" y="257"/>
                  </a:moveTo>
                  <a:lnTo>
                    <a:pt x="308" y="252"/>
                  </a:lnTo>
                  <a:lnTo>
                    <a:pt x="308" y="206"/>
                  </a:lnTo>
                  <a:lnTo>
                    <a:pt x="331" y="208"/>
                  </a:lnTo>
                  <a:lnTo>
                    <a:pt x="331" y="257"/>
                  </a:lnTo>
                  <a:close/>
                  <a:moveTo>
                    <a:pt x="331" y="204"/>
                  </a:moveTo>
                  <a:lnTo>
                    <a:pt x="308" y="203"/>
                  </a:lnTo>
                  <a:lnTo>
                    <a:pt x="308" y="193"/>
                  </a:lnTo>
                  <a:lnTo>
                    <a:pt x="331" y="194"/>
                  </a:lnTo>
                  <a:lnTo>
                    <a:pt x="331" y="204"/>
                  </a:lnTo>
                  <a:close/>
                  <a:moveTo>
                    <a:pt x="331" y="191"/>
                  </a:moveTo>
                  <a:lnTo>
                    <a:pt x="308" y="190"/>
                  </a:lnTo>
                  <a:lnTo>
                    <a:pt x="308" y="181"/>
                  </a:lnTo>
                  <a:lnTo>
                    <a:pt x="331" y="180"/>
                  </a:lnTo>
                  <a:lnTo>
                    <a:pt x="331" y="191"/>
                  </a:lnTo>
                  <a:close/>
                  <a:moveTo>
                    <a:pt x="331" y="177"/>
                  </a:moveTo>
                  <a:lnTo>
                    <a:pt x="308" y="178"/>
                  </a:lnTo>
                  <a:lnTo>
                    <a:pt x="308" y="168"/>
                  </a:lnTo>
                  <a:lnTo>
                    <a:pt x="331" y="167"/>
                  </a:lnTo>
                  <a:lnTo>
                    <a:pt x="331" y="177"/>
                  </a:lnTo>
                  <a:close/>
                  <a:moveTo>
                    <a:pt x="331" y="163"/>
                  </a:moveTo>
                  <a:lnTo>
                    <a:pt x="308" y="164"/>
                  </a:lnTo>
                  <a:lnTo>
                    <a:pt x="309" y="155"/>
                  </a:lnTo>
                  <a:lnTo>
                    <a:pt x="331" y="153"/>
                  </a:lnTo>
                  <a:lnTo>
                    <a:pt x="331" y="163"/>
                  </a:lnTo>
                  <a:close/>
                  <a:moveTo>
                    <a:pt x="332" y="149"/>
                  </a:moveTo>
                  <a:lnTo>
                    <a:pt x="309" y="152"/>
                  </a:lnTo>
                  <a:lnTo>
                    <a:pt x="309" y="142"/>
                  </a:lnTo>
                  <a:lnTo>
                    <a:pt x="332" y="139"/>
                  </a:lnTo>
                  <a:lnTo>
                    <a:pt x="332" y="149"/>
                  </a:lnTo>
                  <a:close/>
                  <a:moveTo>
                    <a:pt x="332" y="135"/>
                  </a:moveTo>
                  <a:lnTo>
                    <a:pt x="309" y="139"/>
                  </a:lnTo>
                  <a:lnTo>
                    <a:pt x="309" y="129"/>
                  </a:lnTo>
                  <a:lnTo>
                    <a:pt x="332" y="125"/>
                  </a:lnTo>
                  <a:lnTo>
                    <a:pt x="332"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54"/>
              <a:endParaRPr lang="en-US" sz="1400">
                <a:solidFill>
                  <a:srgbClr val="505050"/>
                </a:solidFill>
              </a:endParaRPr>
            </a:p>
          </p:txBody>
        </p:sp>
        <p:sp>
          <p:nvSpPr>
            <p:cNvPr id="84" name="Freeform 16"/>
            <p:cNvSpPr>
              <a:spLocks/>
            </p:cNvSpPr>
            <p:nvPr/>
          </p:nvSpPr>
          <p:spPr bwMode="auto">
            <a:xfrm>
              <a:off x="2805737" y="4059404"/>
              <a:ext cx="2193620" cy="1010094"/>
            </a:xfrm>
            <a:custGeom>
              <a:avLst/>
              <a:gdLst>
                <a:gd name="T0" fmla="*/ 1069 w 1340"/>
                <a:gd name="T1" fmla="*/ 12 h 534"/>
                <a:gd name="T2" fmla="*/ 1069 w 1340"/>
                <a:gd name="T3" fmla="*/ 46 h 534"/>
                <a:gd name="T4" fmla="*/ 1287 w 1340"/>
                <a:gd name="T5" fmla="*/ 231 h 534"/>
                <a:gd name="T6" fmla="*/ 675 w 1340"/>
                <a:gd name="T7" fmla="*/ 474 h 534"/>
                <a:gd name="T8" fmla="*/ 63 w 1340"/>
                <a:gd name="T9" fmla="*/ 231 h 534"/>
                <a:gd name="T10" fmla="*/ 312 w 1340"/>
                <a:gd name="T11" fmla="*/ 36 h 534"/>
                <a:gd name="T12" fmla="*/ 312 w 1340"/>
                <a:gd name="T13" fmla="*/ 0 h 534"/>
                <a:gd name="T14" fmla="*/ 0 w 1340"/>
                <a:gd name="T15" fmla="*/ 245 h 534"/>
                <a:gd name="T16" fmla="*/ 670 w 1340"/>
                <a:gd name="T17" fmla="*/ 534 h 534"/>
                <a:gd name="T18" fmla="*/ 1340 w 1340"/>
                <a:gd name="T19" fmla="*/ 245 h 534"/>
                <a:gd name="T20" fmla="*/ 1069 w 1340"/>
                <a:gd name="T21" fmla="*/ 1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0" h="534">
                  <a:moveTo>
                    <a:pt x="1069" y="12"/>
                  </a:moveTo>
                  <a:cubicBezTo>
                    <a:pt x="1069" y="46"/>
                    <a:pt x="1069" y="46"/>
                    <a:pt x="1069" y="46"/>
                  </a:cubicBezTo>
                  <a:cubicBezTo>
                    <a:pt x="1202" y="90"/>
                    <a:pt x="1287" y="157"/>
                    <a:pt x="1287" y="231"/>
                  </a:cubicBezTo>
                  <a:cubicBezTo>
                    <a:pt x="1287" y="365"/>
                    <a:pt x="1013" y="474"/>
                    <a:pt x="675" y="474"/>
                  </a:cubicBezTo>
                  <a:cubicBezTo>
                    <a:pt x="337" y="474"/>
                    <a:pt x="63" y="365"/>
                    <a:pt x="63" y="231"/>
                  </a:cubicBezTo>
                  <a:cubicBezTo>
                    <a:pt x="63" y="151"/>
                    <a:pt x="161" y="80"/>
                    <a:pt x="312" y="36"/>
                  </a:cubicBezTo>
                  <a:cubicBezTo>
                    <a:pt x="312" y="0"/>
                    <a:pt x="312" y="0"/>
                    <a:pt x="312" y="0"/>
                  </a:cubicBezTo>
                  <a:cubicBezTo>
                    <a:pt x="124" y="51"/>
                    <a:pt x="0" y="142"/>
                    <a:pt x="0" y="245"/>
                  </a:cubicBezTo>
                  <a:cubicBezTo>
                    <a:pt x="0" y="405"/>
                    <a:pt x="300" y="534"/>
                    <a:pt x="670" y="534"/>
                  </a:cubicBezTo>
                  <a:cubicBezTo>
                    <a:pt x="1040" y="534"/>
                    <a:pt x="1340" y="405"/>
                    <a:pt x="1340" y="245"/>
                  </a:cubicBezTo>
                  <a:cubicBezTo>
                    <a:pt x="1340" y="149"/>
                    <a:pt x="1234" y="65"/>
                    <a:pt x="106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54"/>
              <a:endParaRPr lang="en-US" sz="1400">
                <a:solidFill>
                  <a:srgbClr val="505050"/>
                </a:solidFill>
              </a:endParaRPr>
            </a:p>
          </p:txBody>
        </p:sp>
      </p:grpSp>
      <p:grpSp>
        <p:nvGrpSpPr>
          <p:cNvPr id="85" name="Group 84"/>
          <p:cNvGrpSpPr/>
          <p:nvPr/>
        </p:nvGrpSpPr>
        <p:grpSpPr>
          <a:xfrm>
            <a:off x="8580437" y="4868862"/>
            <a:ext cx="728242" cy="515632"/>
            <a:chOff x="2805737" y="3516306"/>
            <a:chExt cx="2193620" cy="1553192"/>
          </a:xfrm>
          <a:solidFill>
            <a:schemeClr val="bg2"/>
          </a:solidFill>
        </p:grpSpPr>
        <p:sp>
          <p:nvSpPr>
            <p:cNvPr id="86" name="Freeform 15"/>
            <p:cNvSpPr>
              <a:spLocks noEditPoints="1"/>
            </p:cNvSpPr>
            <p:nvPr/>
          </p:nvSpPr>
          <p:spPr bwMode="auto">
            <a:xfrm>
              <a:off x="3312226" y="3516306"/>
              <a:ext cx="1240024" cy="1352557"/>
            </a:xfrm>
            <a:custGeom>
              <a:avLst/>
              <a:gdLst>
                <a:gd name="T0" fmla="*/ 309 w 355"/>
                <a:gd name="T1" fmla="*/ 104 h 391"/>
                <a:gd name="T2" fmla="*/ 249 w 355"/>
                <a:gd name="T3" fmla="*/ 68 h 391"/>
                <a:gd name="T4" fmla="*/ 169 w 355"/>
                <a:gd name="T5" fmla="*/ 28 h 391"/>
                <a:gd name="T6" fmla="*/ 0 w 355"/>
                <a:gd name="T7" fmla="*/ 365 h 391"/>
                <a:gd name="T8" fmla="*/ 167 w 355"/>
                <a:gd name="T9" fmla="*/ 323 h 391"/>
                <a:gd name="T10" fmla="*/ 247 w 355"/>
                <a:gd name="T11" fmla="*/ 283 h 391"/>
                <a:gd name="T12" fmla="*/ 308 w 355"/>
                <a:gd name="T13" fmla="*/ 256 h 391"/>
                <a:gd name="T14" fmla="*/ 355 w 355"/>
                <a:gd name="T15" fmla="*/ 131 h 391"/>
                <a:gd name="T16" fmla="*/ 7 w 355"/>
                <a:gd name="T17" fmla="*/ 358 h 391"/>
                <a:gd name="T18" fmla="*/ 101 w 355"/>
                <a:gd name="T19" fmla="*/ 379 h 391"/>
                <a:gd name="T20" fmla="*/ 8 w 355"/>
                <a:gd name="T21" fmla="*/ 200 h 391"/>
                <a:gd name="T22" fmla="*/ 102 w 355"/>
                <a:gd name="T23" fmla="*/ 192 h 391"/>
                <a:gd name="T24" fmla="*/ 102 w 355"/>
                <a:gd name="T25" fmla="*/ 164 h 391"/>
                <a:gd name="T26" fmla="*/ 8 w 355"/>
                <a:gd name="T27" fmla="*/ 157 h 391"/>
                <a:gd name="T28" fmla="*/ 102 w 355"/>
                <a:gd name="T29" fmla="*/ 155 h 391"/>
                <a:gd name="T30" fmla="*/ 8 w 355"/>
                <a:gd name="T31" fmla="*/ 97 h 391"/>
                <a:gd name="T32" fmla="*/ 102 w 355"/>
                <a:gd name="T33" fmla="*/ 78 h 391"/>
                <a:gd name="T34" fmla="*/ 103 w 355"/>
                <a:gd name="T35" fmla="*/ 50 h 391"/>
                <a:gd name="T36" fmla="*/ 8 w 355"/>
                <a:gd name="T37" fmla="*/ 54 h 391"/>
                <a:gd name="T38" fmla="*/ 103 w 355"/>
                <a:gd name="T39" fmla="*/ 40 h 391"/>
                <a:gd name="T40" fmla="*/ 167 w 355"/>
                <a:gd name="T41" fmla="*/ 221 h 391"/>
                <a:gd name="T42" fmla="*/ 200 w 355"/>
                <a:gd name="T43" fmla="*/ 216 h 391"/>
                <a:gd name="T44" fmla="*/ 200 w 355"/>
                <a:gd name="T45" fmla="*/ 195 h 391"/>
                <a:gd name="T46" fmla="*/ 167 w 355"/>
                <a:gd name="T47" fmla="*/ 187 h 391"/>
                <a:gd name="T48" fmla="*/ 200 w 355"/>
                <a:gd name="T49" fmla="*/ 188 h 391"/>
                <a:gd name="T50" fmla="*/ 168 w 355"/>
                <a:gd name="T51" fmla="*/ 142 h 391"/>
                <a:gd name="T52" fmla="*/ 201 w 355"/>
                <a:gd name="T53" fmla="*/ 133 h 391"/>
                <a:gd name="T54" fmla="*/ 201 w 355"/>
                <a:gd name="T55" fmla="*/ 112 h 391"/>
                <a:gd name="T56" fmla="*/ 168 w 355"/>
                <a:gd name="T57" fmla="*/ 108 h 391"/>
                <a:gd name="T58" fmla="*/ 201 w 355"/>
                <a:gd name="T59" fmla="*/ 105 h 391"/>
                <a:gd name="T60" fmla="*/ 168 w 355"/>
                <a:gd name="T61" fmla="*/ 62 h 391"/>
                <a:gd name="T62" fmla="*/ 275 w 355"/>
                <a:gd name="T63" fmla="*/ 284 h 391"/>
                <a:gd name="T64" fmla="*/ 275 w 355"/>
                <a:gd name="T65" fmla="*/ 213 h 391"/>
                <a:gd name="T66" fmla="*/ 248 w 355"/>
                <a:gd name="T67" fmla="*/ 207 h 391"/>
                <a:gd name="T68" fmla="*/ 275 w 355"/>
                <a:gd name="T69" fmla="*/ 208 h 391"/>
                <a:gd name="T70" fmla="*/ 248 w 355"/>
                <a:gd name="T71" fmla="*/ 175 h 391"/>
                <a:gd name="T72" fmla="*/ 275 w 355"/>
                <a:gd name="T73" fmla="*/ 169 h 391"/>
                <a:gd name="T74" fmla="*/ 275 w 355"/>
                <a:gd name="T75" fmla="*/ 155 h 391"/>
                <a:gd name="T76" fmla="*/ 248 w 355"/>
                <a:gd name="T77" fmla="*/ 151 h 391"/>
                <a:gd name="T78" fmla="*/ 275 w 355"/>
                <a:gd name="T79" fmla="*/ 150 h 391"/>
                <a:gd name="T80" fmla="*/ 248 w 355"/>
                <a:gd name="T81" fmla="*/ 119 h 391"/>
                <a:gd name="T82" fmla="*/ 276 w 355"/>
                <a:gd name="T83" fmla="*/ 110 h 391"/>
                <a:gd name="T84" fmla="*/ 276 w 355"/>
                <a:gd name="T85" fmla="*/ 96 h 391"/>
                <a:gd name="T86" fmla="*/ 308 w 355"/>
                <a:gd name="T87" fmla="*/ 252 h 391"/>
                <a:gd name="T88" fmla="*/ 331 w 355"/>
                <a:gd name="T89" fmla="*/ 257 h 391"/>
                <a:gd name="T90" fmla="*/ 308 w 355"/>
                <a:gd name="T91" fmla="*/ 193 h 391"/>
                <a:gd name="T92" fmla="*/ 331 w 355"/>
                <a:gd name="T93" fmla="*/ 191 h 391"/>
                <a:gd name="T94" fmla="*/ 331 w 355"/>
                <a:gd name="T95" fmla="*/ 180 h 391"/>
                <a:gd name="T96" fmla="*/ 308 w 355"/>
                <a:gd name="T97" fmla="*/ 178 h 391"/>
                <a:gd name="T98" fmla="*/ 331 w 355"/>
                <a:gd name="T99" fmla="*/ 177 h 391"/>
                <a:gd name="T100" fmla="*/ 309 w 355"/>
                <a:gd name="T101" fmla="*/ 155 h 391"/>
                <a:gd name="T102" fmla="*/ 332 w 355"/>
                <a:gd name="T103" fmla="*/ 149 h 391"/>
                <a:gd name="T104" fmla="*/ 332 w 355"/>
                <a:gd name="T105" fmla="*/ 139 h 391"/>
                <a:gd name="T106" fmla="*/ 309 w 355"/>
                <a:gd name="T107" fmla="*/ 139 h 391"/>
                <a:gd name="T108" fmla="*/ 332 w 355"/>
                <a:gd name="T109" fmla="*/ 13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5" h="391">
                  <a:moveTo>
                    <a:pt x="335" y="121"/>
                  </a:moveTo>
                  <a:lnTo>
                    <a:pt x="309" y="126"/>
                  </a:lnTo>
                  <a:lnTo>
                    <a:pt x="309" y="104"/>
                  </a:lnTo>
                  <a:lnTo>
                    <a:pt x="280" y="90"/>
                  </a:lnTo>
                  <a:lnTo>
                    <a:pt x="249" y="96"/>
                  </a:lnTo>
                  <a:lnTo>
                    <a:pt x="249" y="68"/>
                  </a:lnTo>
                  <a:lnTo>
                    <a:pt x="208" y="48"/>
                  </a:lnTo>
                  <a:lnTo>
                    <a:pt x="168" y="55"/>
                  </a:lnTo>
                  <a:lnTo>
                    <a:pt x="169" y="28"/>
                  </a:lnTo>
                  <a:lnTo>
                    <a:pt x="112" y="0"/>
                  </a:lnTo>
                  <a:lnTo>
                    <a:pt x="1" y="21"/>
                  </a:lnTo>
                  <a:lnTo>
                    <a:pt x="0" y="365"/>
                  </a:lnTo>
                  <a:lnTo>
                    <a:pt x="110" y="391"/>
                  </a:lnTo>
                  <a:lnTo>
                    <a:pt x="166" y="358"/>
                  </a:lnTo>
                  <a:lnTo>
                    <a:pt x="167" y="323"/>
                  </a:lnTo>
                  <a:lnTo>
                    <a:pt x="207" y="332"/>
                  </a:lnTo>
                  <a:lnTo>
                    <a:pt x="247" y="309"/>
                  </a:lnTo>
                  <a:lnTo>
                    <a:pt x="247" y="283"/>
                  </a:lnTo>
                  <a:lnTo>
                    <a:pt x="279" y="290"/>
                  </a:lnTo>
                  <a:lnTo>
                    <a:pt x="308" y="274"/>
                  </a:lnTo>
                  <a:lnTo>
                    <a:pt x="308" y="256"/>
                  </a:lnTo>
                  <a:lnTo>
                    <a:pt x="334" y="262"/>
                  </a:lnTo>
                  <a:lnTo>
                    <a:pt x="354" y="250"/>
                  </a:lnTo>
                  <a:lnTo>
                    <a:pt x="355" y="131"/>
                  </a:lnTo>
                  <a:lnTo>
                    <a:pt x="335" y="121"/>
                  </a:lnTo>
                  <a:close/>
                  <a:moveTo>
                    <a:pt x="101" y="379"/>
                  </a:moveTo>
                  <a:lnTo>
                    <a:pt x="7" y="358"/>
                  </a:lnTo>
                  <a:lnTo>
                    <a:pt x="8" y="234"/>
                  </a:lnTo>
                  <a:lnTo>
                    <a:pt x="102" y="240"/>
                  </a:lnTo>
                  <a:lnTo>
                    <a:pt x="101" y="379"/>
                  </a:lnTo>
                  <a:close/>
                  <a:moveTo>
                    <a:pt x="102" y="231"/>
                  </a:moveTo>
                  <a:lnTo>
                    <a:pt x="8" y="225"/>
                  </a:lnTo>
                  <a:lnTo>
                    <a:pt x="8" y="200"/>
                  </a:lnTo>
                  <a:lnTo>
                    <a:pt x="102" y="202"/>
                  </a:lnTo>
                  <a:lnTo>
                    <a:pt x="102" y="231"/>
                  </a:lnTo>
                  <a:close/>
                  <a:moveTo>
                    <a:pt x="102" y="192"/>
                  </a:moveTo>
                  <a:lnTo>
                    <a:pt x="8" y="191"/>
                  </a:lnTo>
                  <a:lnTo>
                    <a:pt x="8" y="166"/>
                  </a:lnTo>
                  <a:lnTo>
                    <a:pt x="102" y="164"/>
                  </a:lnTo>
                  <a:lnTo>
                    <a:pt x="102" y="192"/>
                  </a:lnTo>
                  <a:close/>
                  <a:moveTo>
                    <a:pt x="102" y="155"/>
                  </a:moveTo>
                  <a:lnTo>
                    <a:pt x="8" y="157"/>
                  </a:lnTo>
                  <a:lnTo>
                    <a:pt x="8" y="132"/>
                  </a:lnTo>
                  <a:lnTo>
                    <a:pt x="102" y="126"/>
                  </a:lnTo>
                  <a:lnTo>
                    <a:pt x="102" y="155"/>
                  </a:lnTo>
                  <a:close/>
                  <a:moveTo>
                    <a:pt x="102" y="116"/>
                  </a:moveTo>
                  <a:lnTo>
                    <a:pt x="8" y="123"/>
                  </a:lnTo>
                  <a:lnTo>
                    <a:pt x="8" y="97"/>
                  </a:lnTo>
                  <a:lnTo>
                    <a:pt x="102" y="88"/>
                  </a:lnTo>
                  <a:lnTo>
                    <a:pt x="102" y="116"/>
                  </a:lnTo>
                  <a:close/>
                  <a:moveTo>
                    <a:pt x="102" y="78"/>
                  </a:moveTo>
                  <a:lnTo>
                    <a:pt x="8" y="89"/>
                  </a:lnTo>
                  <a:lnTo>
                    <a:pt x="8" y="63"/>
                  </a:lnTo>
                  <a:lnTo>
                    <a:pt x="103" y="50"/>
                  </a:lnTo>
                  <a:lnTo>
                    <a:pt x="102" y="78"/>
                  </a:lnTo>
                  <a:close/>
                  <a:moveTo>
                    <a:pt x="103" y="40"/>
                  </a:moveTo>
                  <a:lnTo>
                    <a:pt x="8" y="54"/>
                  </a:lnTo>
                  <a:lnTo>
                    <a:pt x="8" y="28"/>
                  </a:lnTo>
                  <a:lnTo>
                    <a:pt x="103" y="11"/>
                  </a:lnTo>
                  <a:lnTo>
                    <a:pt x="103" y="40"/>
                  </a:lnTo>
                  <a:close/>
                  <a:moveTo>
                    <a:pt x="200" y="324"/>
                  </a:moveTo>
                  <a:lnTo>
                    <a:pt x="167" y="316"/>
                  </a:lnTo>
                  <a:lnTo>
                    <a:pt x="167" y="221"/>
                  </a:lnTo>
                  <a:lnTo>
                    <a:pt x="200" y="223"/>
                  </a:lnTo>
                  <a:lnTo>
                    <a:pt x="200" y="324"/>
                  </a:lnTo>
                  <a:close/>
                  <a:moveTo>
                    <a:pt x="200" y="216"/>
                  </a:moveTo>
                  <a:lnTo>
                    <a:pt x="167" y="214"/>
                  </a:lnTo>
                  <a:lnTo>
                    <a:pt x="167" y="194"/>
                  </a:lnTo>
                  <a:lnTo>
                    <a:pt x="200" y="195"/>
                  </a:lnTo>
                  <a:lnTo>
                    <a:pt x="200" y="216"/>
                  </a:lnTo>
                  <a:close/>
                  <a:moveTo>
                    <a:pt x="200" y="188"/>
                  </a:moveTo>
                  <a:lnTo>
                    <a:pt x="167" y="187"/>
                  </a:lnTo>
                  <a:lnTo>
                    <a:pt x="168" y="168"/>
                  </a:lnTo>
                  <a:lnTo>
                    <a:pt x="200" y="168"/>
                  </a:lnTo>
                  <a:lnTo>
                    <a:pt x="200" y="188"/>
                  </a:lnTo>
                  <a:close/>
                  <a:moveTo>
                    <a:pt x="200" y="160"/>
                  </a:moveTo>
                  <a:lnTo>
                    <a:pt x="168" y="161"/>
                  </a:lnTo>
                  <a:lnTo>
                    <a:pt x="168" y="142"/>
                  </a:lnTo>
                  <a:lnTo>
                    <a:pt x="201" y="140"/>
                  </a:lnTo>
                  <a:lnTo>
                    <a:pt x="200" y="160"/>
                  </a:lnTo>
                  <a:close/>
                  <a:moveTo>
                    <a:pt x="201" y="133"/>
                  </a:moveTo>
                  <a:lnTo>
                    <a:pt x="168" y="135"/>
                  </a:lnTo>
                  <a:lnTo>
                    <a:pt x="168" y="115"/>
                  </a:lnTo>
                  <a:lnTo>
                    <a:pt x="201" y="112"/>
                  </a:lnTo>
                  <a:lnTo>
                    <a:pt x="201" y="133"/>
                  </a:lnTo>
                  <a:close/>
                  <a:moveTo>
                    <a:pt x="201" y="105"/>
                  </a:moveTo>
                  <a:lnTo>
                    <a:pt x="168" y="108"/>
                  </a:lnTo>
                  <a:lnTo>
                    <a:pt x="168" y="89"/>
                  </a:lnTo>
                  <a:lnTo>
                    <a:pt x="201" y="84"/>
                  </a:lnTo>
                  <a:lnTo>
                    <a:pt x="201" y="105"/>
                  </a:lnTo>
                  <a:close/>
                  <a:moveTo>
                    <a:pt x="201" y="76"/>
                  </a:moveTo>
                  <a:lnTo>
                    <a:pt x="168" y="82"/>
                  </a:lnTo>
                  <a:lnTo>
                    <a:pt x="168" y="62"/>
                  </a:lnTo>
                  <a:lnTo>
                    <a:pt x="201" y="56"/>
                  </a:lnTo>
                  <a:lnTo>
                    <a:pt x="201" y="76"/>
                  </a:lnTo>
                  <a:close/>
                  <a:moveTo>
                    <a:pt x="275" y="284"/>
                  </a:moveTo>
                  <a:lnTo>
                    <a:pt x="247" y="278"/>
                  </a:lnTo>
                  <a:lnTo>
                    <a:pt x="248" y="211"/>
                  </a:lnTo>
                  <a:lnTo>
                    <a:pt x="275" y="213"/>
                  </a:lnTo>
                  <a:lnTo>
                    <a:pt x="275" y="284"/>
                  </a:lnTo>
                  <a:close/>
                  <a:moveTo>
                    <a:pt x="275" y="208"/>
                  </a:moveTo>
                  <a:lnTo>
                    <a:pt x="248" y="207"/>
                  </a:lnTo>
                  <a:lnTo>
                    <a:pt x="248" y="193"/>
                  </a:lnTo>
                  <a:lnTo>
                    <a:pt x="275" y="194"/>
                  </a:lnTo>
                  <a:lnTo>
                    <a:pt x="275" y="208"/>
                  </a:lnTo>
                  <a:close/>
                  <a:moveTo>
                    <a:pt x="275" y="188"/>
                  </a:moveTo>
                  <a:lnTo>
                    <a:pt x="248" y="188"/>
                  </a:lnTo>
                  <a:lnTo>
                    <a:pt x="248" y="175"/>
                  </a:lnTo>
                  <a:lnTo>
                    <a:pt x="275" y="174"/>
                  </a:lnTo>
                  <a:lnTo>
                    <a:pt x="275" y="188"/>
                  </a:lnTo>
                  <a:close/>
                  <a:moveTo>
                    <a:pt x="275" y="169"/>
                  </a:moveTo>
                  <a:lnTo>
                    <a:pt x="248" y="170"/>
                  </a:lnTo>
                  <a:lnTo>
                    <a:pt x="248" y="156"/>
                  </a:lnTo>
                  <a:lnTo>
                    <a:pt x="275" y="155"/>
                  </a:lnTo>
                  <a:lnTo>
                    <a:pt x="275" y="169"/>
                  </a:lnTo>
                  <a:close/>
                  <a:moveTo>
                    <a:pt x="275" y="150"/>
                  </a:moveTo>
                  <a:lnTo>
                    <a:pt x="248" y="151"/>
                  </a:lnTo>
                  <a:lnTo>
                    <a:pt x="248" y="138"/>
                  </a:lnTo>
                  <a:lnTo>
                    <a:pt x="275" y="135"/>
                  </a:lnTo>
                  <a:lnTo>
                    <a:pt x="275" y="150"/>
                  </a:lnTo>
                  <a:close/>
                  <a:moveTo>
                    <a:pt x="275" y="130"/>
                  </a:moveTo>
                  <a:lnTo>
                    <a:pt x="248" y="133"/>
                  </a:lnTo>
                  <a:lnTo>
                    <a:pt x="248" y="119"/>
                  </a:lnTo>
                  <a:lnTo>
                    <a:pt x="276" y="115"/>
                  </a:lnTo>
                  <a:lnTo>
                    <a:pt x="275" y="130"/>
                  </a:lnTo>
                  <a:close/>
                  <a:moveTo>
                    <a:pt x="276" y="110"/>
                  </a:moveTo>
                  <a:lnTo>
                    <a:pt x="248" y="114"/>
                  </a:lnTo>
                  <a:lnTo>
                    <a:pt x="249" y="101"/>
                  </a:lnTo>
                  <a:lnTo>
                    <a:pt x="276" y="96"/>
                  </a:lnTo>
                  <a:lnTo>
                    <a:pt x="276" y="110"/>
                  </a:lnTo>
                  <a:close/>
                  <a:moveTo>
                    <a:pt x="331" y="257"/>
                  </a:moveTo>
                  <a:lnTo>
                    <a:pt x="308" y="252"/>
                  </a:lnTo>
                  <a:lnTo>
                    <a:pt x="308" y="206"/>
                  </a:lnTo>
                  <a:lnTo>
                    <a:pt x="331" y="208"/>
                  </a:lnTo>
                  <a:lnTo>
                    <a:pt x="331" y="257"/>
                  </a:lnTo>
                  <a:close/>
                  <a:moveTo>
                    <a:pt x="331" y="204"/>
                  </a:moveTo>
                  <a:lnTo>
                    <a:pt x="308" y="203"/>
                  </a:lnTo>
                  <a:lnTo>
                    <a:pt x="308" y="193"/>
                  </a:lnTo>
                  <a:lnTo>
                    <a:pt x="331" y="194"/>
                  </a:lnTo>
                  <a:lnTo>
                    <a:pt x="331" y="204"/>
                  </a:lnTo>
                  <a:close/>
                  <a:moveTo>
                    <a:pt x="331" y="191"/>
                  </a:moveTo>
                  <a:lnTo>
                    <a:pt x="308" y="190"/>
                  </a:lnTo>
                  <a:lnTo>
                    <a:pt x="308" y="181"/>
                  </a:lnTo>
                  <a:lnTo>
                    <a:pt x="331" y="180"/>
                  </a:lnTo>
                  <a:lnTo>
                    <a:pt x="331" y="191"/>
                  </a:lnTo>
                  <a:close/>
                  <a:moveTo>
                    <a:pt x="331" y="177"/>
                  </a:moveTo>
                  <a:lnTo>
                    <a:pt x="308" y="178"/>
                  </a:lnTo>
                  <a:lnTo>
                    <a:pt x="308" y="168"/>
                  </a:lnTo>
                  <a:lnTo>
                    <a:pt x="331" y="167"/>
                  </a:lnTo>
                  <a:lnTo>
                    <a:pt x="331" y="177"/>
                  </a:lnTo>
                  <a:close/>
                  <a:moveTo>
                    <a:pt x="331" y="163"/>
                  </a:moveTo>
                  <a:lnTo>
                    <a:pt x="308" y="164"/>
                  </a:lnTo>
                  <a:lnTo>
                    <a:pt x="309" y="155"/>
                  </a:lnTo>
                  <a:lnTo>
                    <a:pt x="331" y="153"/>
                  </a:lnTo>
                  <a:lnTo>
                    <a:pt x="331" y="163"/>
                  </a:lnTo>
                  <a:close/>
                  <a:moveTo>
                    <a:pt x="332" y="149"/>
                  </a:moveTo>
                  <a:lnTo>
                    <a:pt x="309" y="152"/>
                  </a:lnTo>
                  <a:lnTo>
                    <a:pt x="309" y="142"/>
                  </a:lnTo>
                  <a:lnTo>
                    <a:pt x="332" y="139"/>
                  </a:lnTo>
                  <a:lnTo>
                    <a:pt x="332" y="149"/>
                  </a:lnTo>
                  <a:close/>
                  <a:moveTo>
                    <a:pt x="332" y="135"/>
                  </a:moveTo>
                  <a:lnTo>
                    <a:pt x="309" y="139"/>
                  </a:lnTo>
                  <a:lnTo>
                    <a:pt x="309" y="129"/>
                  </a:lnTo>
                  <a:lnTo>
                    <a:pt x="332" y="125"/>
                  </a:lnTo>
                  <a:lnTo>
                    <a:pt x="332"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54"/>
              <a:endParaRPr lang="en-US" sz="1400">
                <a:solidFill>
                  <a:srgbClr val="505050"/>
                </a:solidFill>
              </a:endParaRPr>
            </a:p>
          </p:txBody>
        </p:sp>
        <p:sp>
          <p:nvSpPr>
            <p:cNvPr id="87" name="Freeform 16"/>
            <p:cNvSpPr>
              <a:spLocks/>
            </p:cNvSpPr>
            <p:nvPr/>
          </p:nvSpPr>
          <p:spPr bwMode="auto">
            <a:xfrm>
              <a:off x="2805737" y="4059404"/>
              <a:ext cx="2193620" cy="1010094"/>
            </a:xfrm>
            <a:custGeom>
              <a:avLst/>
              <a:gdLst>
                <a:gd name="T0" fmla="*/ 1069 w 1340"/>
                <a:gd name="T1" fmla="*/ 12 h 534"/>
                <a:gd name="T2" fmla="*/ 1069 w 1340"/>
                <a:gd name="T3" fmla="*/ 46 h 534"/>
                <a:gd name="T4" fmla="*/ 1287 w 1340"/>
                <a:gd name="T5" fmla="*/ 231 h 534"/>
                <a:gd name="T6" fmla="*/ 675 w 1340"/>
                <a:gd name="T7" fmla="*/ 474 h 534"/>
                <a:gd name="T8" fmla="*/ 63 w 1340"/>
                <a:gd name="T9" fmla="*/ 231 h 534"/>
                <a:gd name="T10" fmla="*/ 312 w 1340"/>
                <a:gd name="T11" fmla="*/ 36 h 534"/>
                <a:gd name="T12" fmla="*/ 312 w 1340"/>
                <a:gd name="T13" fmla="*/ 0 h 534"/>
                <a:gd name="T14" fmla="*/ 0 w 1340"/>
                <a:gd name="T15" fmla="*/ 245 h 534"/>
                <a:gd name="T16" fmla="*/ 670 w 1340"/>
                <a:gd name="T17" fmla="*/ 534 h 534"/>
                <a:gd name="T18" fmla="*/ 1340 w 1340"/>
                <a:gd name="T19" fmla="*/ 245 h 534"/>
                <a:gd name="T20" fmla="*/ 1069 w 1340"/>
                <a:gd name="T21" fmla="*/ 1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0" h="534">
                  <a:moveTo>
                    <a:pt x="1069" y="12"/>
                  </a:moveTo>
                  <a:cubicBezTo>
                    <a:pt x="1069" y="46"/>
                    <a:pt x="1069" y="46"/>
                    <a:pt x="1069" y="46"/>
                  </a:cubicBezTo>
                  <a:cubicBezTo>
                    <a:pt x="1202" y="90"/>
                    <a:pt x="1287" y="157"/>
                    <a:pt x="1287" y="231"/>
                  </a:cubicBezTo>
                  <a:cubicBezTo>
                    <a:pt x="1287" y="365"/>
                    <a:pt x="1013" y="474"/>
                    <a:pt x="675" y="474"/>
                  </a:cubicBezTo>
                  <a:cubicBezTo>
                    <a:pt x="337" y="474"/>
                    <a:pt x="63" y="365"/>
                    <a:pt x="63" y="231"/>
                  </a:cubicBezTo>
                  <a:cubicBezTo>
                    <a:pt x="63" y="151"/>
                    <a:pt x="161" y="80"/>
                    <a:pt x="312" y="36"/>
                  </a:cubicBezTo>
                  <a:cubicBezTo>
                    <a:pt x="312" y="0"/>
                    <a:pt x="312" y="0"/>
                    <a:pt x="312" y="0"/>
                  </a:cubicBezTo>
                  <a:cubicBezTo>
                    <a:pt x="124" y="51"/>
                    <a:pt x="0" y="142"/>
                    <a:pt x="0" y="245"/>
                  </a:cubicBezTo>
                  <a:cubicBezTo>
                    <a:pt x="0" y="405"/>
                    <a:pt x="300" y="534"/>
                    <a:pt x="670" y="534"/>
                  </a:cubicBezTo>
                  <a:cubicBezTo>
                    <a:pt x="1040" y="534"/>
                    <a:pt x="1340" y="405"/>
                    <a:pt x="1340" y="245"/>
                  </a:cubicBezTo>
                  <a:cubicBezTo>
                    <a:pt x="1340" y="149"/>
                    <a:pt x="1234" y="65"/>
                    <a:pt x="106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54"/>
              <a:endParaRPr lang="en-US" sz="1400">
                <a:solidFill>
                  <a:srgbClr val="505050"/>
                </a:solidFill>
              </a:endParaRPr>
            </a:p>
          </p:txBody>
        </p:sp>
      </p:grpSp>
      <p:grpSp>
        <p:nvGrpSpPr>
          <p:cNvPr id="88" name="Group 87"/>
          <p:cNvGrpSpPr/>
          <p:nvPr/>
        </p:nvGrpSpPr>
        <p:grpSpPr>
          <a:xfrm>
            <a:off x="10714037" y="4868862"/>
            <a:ext cx="728242" cy="515632"/>
            <a:chOff x="2805737" y="3516306"/>
            <a:chExt cx="2193620" cy="1553192"/>
          </a:xfrm>
          <a:solidFill>
            <a:schemeClr val="bg2"/>
          </a:solidFill>
        </p:grpSpPr>
        <p:sp>
          <p:nvSpPr>
            <p:cNvPr id="89" name="Freeform 15"/>
            <p:cNvSpPr>
              <a:spLocks noEditPoints="1"/>
            </p:cNvSpPr>
            <p:nvPr/>
          </p:nvSpPr>
          <p:spPr bwMode="auto">
            <a:xfrm>
              <a:off x="3312226" y="3516306"/>
              <a:ext cx="1240024" cy="1352557"/>
            </a:xfrm>
            <a:custGeom>
              <a:avLst/>
              <a:gdLst>
                <a:gd name="T0" fmla="*/ 309 w 355"/>
                <a:gd name="T1" fmla="*/ 104 h 391"/>
                <a:gd name="T2" fmla="*/ 249 w 355"/>
                <a:gd name="T3" fmla="*/ 68 h 391"/>
                <a:gd name="T4" fmla="*/ 169 w 355"/>
                <a:gd name="T5" fmla="*/ 28 h 391"/>
                <a:gd name="T6" fmla="*/ 0 w 355"/>
                <a:gd name="T7" fmla="*/ 365 h 391"/>
                <a:gd name="T8" fmla="*/ 167 w 355"/>
                <a:gd name="T9" fmla="*/ 323 h 391"/>
                <a:gd name="T10" fmla="*/ 247 w 355"/>
                <a:gd name="T11" fmla="*/ 283 h 391"/>
                <a:gd name="T12" fmla="*/ 308 w 355"/>
                <a:gd name="T13" fmla="*/ 256 h 391"/>
                <a:gd name="T14" fmla="*/ 355 w 355"/>
                <a:gd name="T15" fmla="*/ 131 h 391"/>
                <a:gd name="T16" fmla="*/ 7 w 355"/>
                <a:gd name="T17" fmla="*/ 358 h 391"/>
                <a:gd name="T18" fmla="*/ 101 w 355"/>
                <a:gd name="T19" fmla="*/ 379 h 391"/>
                <a:gd name="T20" fmla="*/ 8 w 355"/>
                <a:gd name="T21" fmla="*/ 200 h 391"/>
                <a:gd name="T22" fmla="*/ 102 w 355"/>
                <a:gd name="T23" fmla="*/ 192 h 391"/>
                <a:gd name="T24" fmla="*/ 102 w 355"/>
                <a:gd name="T25" fmla="*/ 164 h 391"/>
                <a:gd name="T26" fmla="*/ 8 w 355"/>
                <a:gd name="T27" fmla="*/ 157 h 391"/>
                <a:gd name="T28" fmla="*/ 102 w 355"/>
                <a:gd name="T29" fmla="*/ 155 h 391"/>
                <a:gd name="T30" fmla="*/ 8 w 355"/>
                <a:gd name="T31" fmla="*/ 97 h 391"/>
                <a:gd name="T32" fmla="*/ 102 w 355"/>
                <a:gd name="T33" fmla="*/ 78 h 391"/>
                <a:gd name="T34" fmla="*/ 103 w 355"/>
                <a:gd name="T35" fmla="*/ 50 h 391"/>
                <a:gd name="T36" fmla="*/ 8 w 355"/>
                <a:gd name="T37" fmla="*/ 54 h 391"/>
                <a:gd name="T38" fmla="*/ 103 w 355"/>
                <a:gd name="T39" fmla="*/ 40 h 391"/>
                <a:gd name="T40" fmla="*/ 167 w 355"/>
                <a:gd name="T41" fmla="*/ 221 h 391"/>
                <a:gd name="T42" fmla="*/ 200 w 355"/>
                <a:gd name="T43" fmla="*/ 216 h 391"/>
                <a:gd name="T44" fmla="*/ 200 w 355"/>
                <a:gd name="T45" fmla="*/ 195 h 391"/>
                <a:gd name="T46" fmla="*/ 167 w 355"/>
                <a:gd name="T47" fmla="*/ 187 h 391"/>
                <a:gd name="T48" fmla="*/ 200 w 355"/>
                <a:gd name="T49" fmla="*/ 188 h 391"/>
                <a:gd name="T50" fmla="*/ 168 w 355"/>
                <a:gd name="T51" fmla="*/ 142 h 391"/>
                <a:gd name="T52" fmla="*/ 201 w 355"/>
                <a:gd name="T53" fmla="*/ 133 h 391"/>
                <a:gd name="T54" fmla="*/ 201 w 355"/>
                <a:gd name="T55" fmla="*/ 112 h 391"/>
                <a:gd name="T56" fmla="*/ 168 w 355"/>
                <a:gd name="T57" fmla="*/ 108 h 391"/>
                <a:gd name="T58" fmla="*/ 201 w 355"/>
                <a:gd name="T59" fmla="*/ 105 h 391"/>
                <a:gd name="T60" fmla="*/ 168 w 355"/>
                <a:gd name="T61" fmla="*/ 62 h 391"/>
                <a:gd name="T62" fmla="*/ 275 w 355"/>
                <a:gd name="T63" fmla="*/ 284 h 391"/>
                <a:gd name="T64" fmla="*/ 275 w 355"/>
                <a:gd name="T65" fmla="*/ 213 h 391"/>
                <a:gd name="T66" fmla="*/ 248 w 355"/>
                <a:gd name="T67" fmla="*/ 207 h 391"/>
                <a:gd name="T68" fmla="*/ 275 w 355"/>
                <a:gd name="T69" fmla="*/ 208 h 391"/>
                <a:gd name="T70" fmla="*/ 248 w 355"/>
                <a:gd name="T71" fmla="*/ 175 h 391"/>
                <a:gd name="T72" fmla="*/ 275 w 355"/>
                <a:gd name="T73" fmla="*/ 169 h 391"/>
                <a:gd name="T74" fmla="*/ 275 w 355"/>
                <a:gd name="T75" fmla="*/ 155 h 391"/>
                <a:gd name="T76" fmla="*/ 248 w 355"/>
                <a:gd name="T77" fmla="*/ 151 h 391"/>
                <a:gd name="T78" fmla="*/ 275 w 355"/>
                <a:gd name="T79" fmla="*/ 150 h 391"/>
                <a:gd name="T80" fmla="*/ 248 w 355"/>
                <a:gd name="T81" fmla="*/ 119 h 391"/>
                <a:gd name="T82" fmla="*/ 276 w 355"/>
                <a:gd name="T83" fmla="*/ 110 h 391"/>
                <a:gd name="T84" fmla="*/ 276 w 355"/>
                <a:gd name="T85" fmla="*/ 96 h 391"/>
                <a:gd name="T86" fmla="*/ 308 w 355"/>
                <a:gd name="T87" fmla="*/ 252 h 391"/>
                <a:gd name="T88" fmla="*/ 331 w 355"/>
                <a:gd name="T89" fmla="*/ 257 h 391"/>
                <a:gd name="T90" fmla="*/ 308 w 355"/>
                <a:gd name="T91" fmla="*/ 193 h 391"/>
                <a:gd name="T92" fmla="*/ 331 w 355"/>
                <a:gd name="T93" fmla="*/ 191 h 391"/>
                <a:gd name="T94" fmla="*/ 331 w 355"/>
                <a:gd name="T95" fmla="*/ 180 h 391"/>
                <a:gd name="T96" fmla="*/ 308 w 355"/>
                <a:gd name="T97" fmla="*/ 178 h 391"/>
                <a:gd name="T98" fmla="*/ 331 w 355"/>
                <a:gd name="T99" fmla="*/ 177 h 391"/>
                <a:gd name="T100" fmla="*/ 309 w 355"/>
                <a:gd name="T101" fmla="*/ 155 h 391"/>
                <a:gd name="T102" fmla="*/ 332 w 355"/>
                <a:gd name="T103" fmla="*/ 149 h 391"/>
                <a:gd name="T104" fmla="*/ 332 w 355"/>
                <a:gd name="T105" fmla="*/ 139 h 391"/>
                <a:gd name="T106" fmla="*/ 309 w 355"/>
                <a:gd name="T107" fmla="*/ 139 h 391"/>
                <a:gd name="T108" fmla="*/ 332 w 355"/>
                <a:gd name="T109" fmla="*/ 13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5" h="391">
                  <a:moveTo>
                    <a:pt x="335" y="121"/>
                  </a:moveTo>
                  <a:lnTo>
                    <a:pt x="309" y="126"/>
                  </a:lnTo>
                  <a:lnTo>
                    <a:pt x="309" y="104"/>
                  </a:lnTo>
                  <a:lnTo>
                    <a:pt x="280" y="90"/>
                  </a:lnTo>
                  <a:lnTo>
                    <a:pt x="249" y="96"/>
                  </a:lnTo>
                  <a:lnTo>
                    <a:pt x="249" y="68"/>
                  </a:lnTo>
                  <a:lnTo>
                    <a:pt x="208" y="48"/>
                  </a:lnTo>
                  <a:lnTo>
                    <a:pt x="168" y="55"/>
                  </a:lnTo>
                  <a:lnTo>
                    <a:pt x="169" y="28"/>
                  </a:lnTo>
                  <a:lnTo>
                    <a:pt x="112" y="0"/>
                  </a:lnTo>
                  <a:lnTo>
                    <a:pt x="1" y="21"/>
                  </a:lnTo>
                  <a:lnTo>
                    <a:pt x="0" y="365"/>
                  </a:lnTo>
                  <a:lnTo>
                    <a:pt x="110" y="391"/>
                  </a:lnTo>
                  <a:lnTo>
                    <a:pt x="166" y="358"/>
                  </a:lnTo>
                  <a:lnTo>
                    <a:pt x="167" y="323"/>
                  </a:lnTo>
                  <a:lnTo>
                    <a:pt x="207" y="332"/>
                  </a:lnTo>
                  <a:lnTo>
                    <a:pt x="247" y="309"/>
                  </a:lnTo>
                  <a:lnTo>
                    <a:pt x="247" y="283"/>
                  </a:lnTo>
                  <a:lnTo>
                    <a:pt x="279" y="290"/>
                  </a:lnTo>
                  <a:lnTo>
                    <a:pt x="308" y="274"/>
                  </a:lnTo>
                  <a:lnTo>
                    <a:pt x="308" y="256"/>
                  </a:lnTo>
                  <a:lnTo>
                    <a:pt x="334" y="262"/>
                  </a:lnTo>
                  <a:lnTo>
                    <a:pt x="354" y="250"/>
                  </a:lnTo>
                  <a:lnTo>
                    <a:pt x="355" y="131"/>
                  </a:lnTo>
                  <a:lnTo>
                    <a:pt x="335" y="121"/>
                  </a:lnTo>
                  <a:close/>
                  <a:moveTo>
                    <a:pt x="101" y="379"/>
                  </a:moveTo>
                  <a:lnTo>
                    <a:pt x="7" y="358"/>
                  </a:lnTo>
                  <a:lnTo>
                    <a:pt x="8" y="234"/>
                  </a:lnTo>
                  <a:lnTo>
                    <a:pt x="102" y="240"/>
                  </a:lnTo>
                  <a:lnTo>
                    <a:pt x="101" y="379"/>
                  </a:lnTo>
                  <a:close/>
                  <a:moveTo>
                    <a:pt x="102" y="231"/>
                  </a:moveTo>
                  <a:lnTo>
                    <a:pt x="8" y="225"/>
                  </a:lnTo>
                  <a:lnTo>
                    <a:pt x="8" y="200"/>
                  </a:lnTo>
                  <a:lnTo>
                    <a:pt x="102" y="202"/>
                  </a:lnTo>
                  <a:lnTo>
                    <a:pt x="102" y="231"/>
                  </a:lnTo>
                  <a:close/>
                  <a:moveTo>
                    <a:pt x="102" y="192"/>
                  </a:moveTo>
                  <a:lnTo>
                    <a:pt x="8" y="191"/>
                  </a:lnTo>
                  <a:lnTo>
                    <a:pt x="8" y="166"/>
                  </a:lnTo>
                  <a:lnTo>
                    <a:pt x="102" y="164"/>
                  </a:lnTo>
                  <a:lnTo>
                    <a:pt x="102" y="192"/>
                  </a:lnTo>
                  <a:close/>
                  <a:moveTo>
                    <a:pt x="102" y="155"/>
                  </a:moveTo>
                  <a:lnTo>
                    <a:pt x="8" y="157"/>
                  </a:lnTo>
                  <a:lnTo>
                    <a:pt x="8" y="132"/>
                  </a:lnTo>
                  <a:lnTo>
                    <a:pt x="102" y="126"/>
                  </a:lnTo>
                  <a:lnTo>
                    <a:pt x="102" y="155"/>
                  </a:lnTo>
                  <a:close/>
                  <a:moveTo>
                    <a:pt x="102" y="116"/>
                  </a:moveTo>
                  <a:lnTo>
                    <a:pt x="8" y="123"/>
                  </a:lnTo>
                  <a:lnTo>
                    <a:pt x="8" y="97"/>
                  </a:lnTo>
                  <a:lnTo>
                    <a:pt x="102" y="88"/>
                  </a:lnTo>
                  <a:lnTo>
                    <a:pt x="102" y="116"/>
                  </a:lnTo>
                  <a:close/>
                  <a:moveTo>
                    <a:pt x="102" y="78"/>
                  </a:moveTo>
                  <a:lnTo>
                    <a:pt x="8" y="89"/>
                  </a:lnTo>
                  <a:lnTo>
                    <a:pt x="8" y="63"/>
                  </a:lnTo>
                  <a:lnTo>
                    <a:pt x="103" y="50"/>
                  </a:lnTo>
                  <a:lnTo>
                    <a:pt x="102" y="78"/>
                  </a:lnTo>
                  <a:close/>
                  <a:moveTo>
                    <a:pt x="103" y="40"/>
                  </a:moveTo>
                  <a:lnTo>
                    <a:pt x="8" y="54"/>
                  </a:lnTo>
                  <a:lnTo>
                    <a:pt x="8" y="28"/>
                  </a:lnTo>
                  <a:lnTo>
                    <a:pt x="103" y="11"/>
                  </a:lnTo>
                  <a:lnTo>
                    <a:pt x="103" y="40"/>
                  </a:lnTo>
                  <a:close/>
                  <a:moveTo>
                    <a:pt x="200" y="324"/>
                  </a:moveTo>
                  <a:lnTo>
                    <a:pt x="167" y="316"/>
                  </a:lnTo>
                  <a:lnTo>
                    <a:pt x="167" y="221"/>
                  </a:lnTo>
                  <a:lnTo>
                    <a:pt x="200" y="223"/>
                  </a:lnTo>
                  <a:lnTo>
                    <a:pt x="200" y="324"/>
                  </a:lnTo>
                  <a:close/>
                  <a:moveTo>
                    <a:pt x="200" y="216"/>
                  </a:moveTo>
                  <a:lnTo>
                    <a:pt x="167" y="214"/>
                  </a:lnTo>
                  <a:lnTo>
                    <a:pt x="167" y="194"/>
                  </a:lnTo>
                  <a:lnTo>
                    <a:pt x="200" y="195"/>
                  </a:lnTo>
                  <a:lnTo>
                    <a:pt x="200" y="216"/>
                  </a:lnTo>
                  <a:close/>
                  <a:moveTo>
                    <a:pt x="200" y="188"/>
                  </a:moveTo>
                  <a:lnTo>
                    <a:pt x="167" y="187"/>
                  </a:lnTo>
                  <a:lnTo>
                    <a:pt x="168" y="168"/>
                  </a:lnTo>
                  <a:lnTo>
                    <a:pt x="200" y="168"/>
                  </a:lnTo>
                  <a:lnTo>
                    <a:pt x="200" y="188"/>
                  </a:lnTo>
                  <a:close/>
                  <a:moveTo>
                    <a:pt x="200" y="160"/>
                  </a:moveTo>
                  <a:lnTo>
                    <a:pt x="168" y="161"/>
                  </a:lnTo>
                  <a:lnTo>
                    <a:pt x="168" y="142"/>
                  </a:lnTo>
                  <a:lnTo>
                    <a:pt x="201" y="140"/>
                  </a:lnTo>
                  <a:lnTo>
                    <a:pt x="200" y="160"/>
                  </a:lnTo>
                  <a:close/>
                  <a:moveTo>
                    <a:pt x="201" y="133"/>
                  </a:moveTo>
                  <a:lnTo>
                    <a:pt x="168" y="135"/>
                  </a:lnTo>
                  <a:lnTo>
                    <a:pt x="168" y="115"/>
                  </a:lnTo>
                  <a:lnTo>
                    <a:pt x="201" y="112"/>
                  </a:lnTo>
                  <a:lnTo>
                    <a:pt x="201" y="133"/>
                  </a:lnTo>
                  <a:close/>
                  <a:moveTo>
                    <a:pt x="201" y="105"/>
                  </a:moveTo>
                  <a:lnTo>
                    <a:pt x="168" y="108"/>
                  </a:lnTo>
                  <a:lnTo>
                    <a:pt x="168" y="89"/>
                  </a:lnTo>
                  <a:lnTo>
                    <a:pt x="201" y="84"/>
                  </a:lnTo>
                  <a:lnTo>
                    <a:pt x="201" y="105"/>
                  </a:lnTo>
                  <a:close/>
                  <a:moveTo>
                    <a:pt x="201" y="76"/>
                  </a:moveTo>
                  <a:lnTo>
                    <a:pt x="168" y="82"/>
                  </a:lnTo>
                  <a:lnTo>
                    <a:pt x="168" y="62"/>
                  </a:lnTo>
                  <a:lnTo>
                    <a:pt x="201" y="56"/>
                  </a:lnTo>
                  <a:lnTo>
                    <a:pt x="201" y="76"/>
                  </a:lnTo>
                  <a:close/>
                  <a:moveTo>
                    <a:pt x="275" y="284"/>
                  </a:moveTo>
                  <a:lnTo>
                    <a:pt x="247" y="278"/>
                  </a:lnTo>
                  <a:lnTo>
                    <a:pt x="248" y="211"/>
                  </a:lnTo>
                  <a:lnTo>
                    <a:pt x="275" y="213"/>
                  </a:lnTo>
                  <a:lnTo>
                    <a:pt x="275" y="284"/>
                  </a:lnTo>
                  <a:close/>
                  <a:moveTo>
                    <a:pt x="275" y="208"/>
                  </a:moveTo>
                  <a:lnTo>
                    <a:pt x="248" y="207"/>
                  </a:lnTo>
                  <a:lnTo>
                    <a:pt x="248" y="193"/>
                  </a:lnTo>
                  <a:lnTo>
                    <a:pt x="275" y="194"/>
                  </a:lnTo>
                  <a:lnTo>
                    <a:pt x="275" y="208"/>
                  </a:lnTo>
                  <a:close/>
                  <a:moveTo>
                    <a:pt x="275" y="188"/>
                  </a:moveTo>
                  <a:lnTo>
                    <a:pt x="248" y="188"/>
                  </a:lnTo>
                  <a:lnTo>
                    <a:pt x="248" y="175"/>
                  </a:lnTo>
                  <a:lnTo>
                    <a:pt x="275" y="174"/>
                  </a:lnTo>
                  <a:lnTo>
                    <a:pt x="275" y="188"/>
                  </a:lnTo>
                  <a:close/>
                  <a:moveTo>
                    <a:pt x="275" y="169"/>
                  </a:moveTo>
                  <a:lnTo>
                    <a:pt x="248" y="170"/>
                  </a:lnTo>
                  <a:lnTo>
                    <a:pt x="248" y="156"/>
                  </a:lnTo>
                  <a:lnTo>
                    <a:pt x="275" y="155"/>
                  </a:lnTo>
                  <a:lnTo>
                    <a:pt x="275" y="169"/>
                  </a:lnTo>
                  <a:close/>
                  <a:moveTo>
                    <a:pt x="275" y="150"/>
                  </a:moveTo>
                  <a:lnTo>
                    <a:pt x="248" y="151"/>
                  </a:lnTo>
                  <a:lnTo>
                    <a:pt x="248" y="138"/>
                  </a:lnTo>
                  <a:lnTo>
                    <a:pt x="275" y="135"/>
                  </a:lnTo>
                  <a:lnTo>
                    <a:pt x="275" y="150"/>
                  </a:lnTo>
                  <a:close/>
                  <a:moveTo>
                    <a:pt x="275" y="130"/>
                  </a:moveTo>
                  <a:lnTo>
                    <a:pt x="248" y="133"/>
                  </a:lnTo>
                  <a:lnTo>
                    <a:pt x="248" y="119"/>
                  </a:lnTo>
                  <a:lnTo>
                    <a:pt x="276" y="115"/>
                  </a:lnTo>
                  <a:lnTo>
                    <a:pt x="275" y="130"/>
                  </a:lnTo>
                  <a:close/>
                  <a:moveTo>
                    <a:pt x="276" y="110"/>
                  </a:moveTo>
                  <a:lnTo>
                    <a:pt x="248" y="114"/>
                  </a:lnTo>
                  <a:lnTo>
                    <a:pt x="249" y="101"/>
                  </a:lnTo>
                  <a:lnTo>
                    <a:pt x="276" y="96"/>
                  </a:lnTo>
                  <a:lnTo>
                    <a:pt x="276" y="110"/>
                  </a:lnTo>
                  <a:close/>
                  <a:moveTo>
                    <a:pt x="331" y="257"/>
                  </a:moveTo>
                  <a:lnTo>
                    <a:pt x="308" y="252"/>
                  </a:lnTo>
                  <a:lnTo>
                    <a:pt x="308" y="206"/>
                  </a:lnTo>
                  <a:lnTo>
                    <a:pt x="331" y="208"/>
                  </a:lnTo>
                  <a:lnTo>
                    <a:pt x="331" y="257"/>
                  </a:lnTo>
                  <a:close/>
                  <a:moveTo>
                    <a:pt x="331" y="204"/>
                  </a:moveTo>
                  <a:lnTo>
                    <a:pt x="308" y="203"/>
                  </a:lnTo>
                  <a:lnTo>
                    <a:pt x="308" y="193"/>
                  </a:lnTo>
                  <a:lnTo>
                    <a:pt x="331" y="194"/>
                  </a:lnTo>
                  <a:lnTo>
                    <a:pt x="331" y="204"/>
                  </a:lnTo>
                  <a:close/>
                  <a:moveTo>
                    <a:pt x="331" y="191"/>
                  </a:moveTo>
                  <a:lnTo>
                    <a:pt x="308" y="190"/>
                  </a:lnTo>
                  <a:lnTo>
                    <a:pt x="308" y="181"/>
                  </a:lnTo>
                  <a:lnTo>
                    <a:pt x="331" y="180"/>
                  </a:lnTo>
                  <a:lnTo>
                    <a:pt x="331" y="191"/>
                  </a:lnTo>
                  <a:close/>
                  <a:moveTo>
                    <a:pt x="331" y="177"/>
                  </a:moveTo>
                  <a:lnTo>
                    <a:pt x="308" y="178"/>
                  </a:lnTo>
                  <a:lnTo>
                    <a:pt x="308" y="168"/>
                  </a:lnTo>
                  <a:lnTo>
                    <a:pt x="331" y="167"/>
                  </a:lnTo>
                  <a:lnTo>
                    <a:pt x="331" y="177"/>
                  </a:lnTo>
                  <a:close/>
                  <a:moveTo>
                    <a:pt x="331" y="163"/>
                  </a:moveTo>
                  <a:lnTo>
                    <a:pt x="308" y="164"/>
                  </a:lnTo>
                  <a:lnTo>
                    <a:pt x="309" y="155"/>
                  </a:lnTo>
                  <a:lnTo>
                    <a:pt x="331" y="153"/>
                  </a:lnTo>
                  <a:lnTo>
                    <a:pt x="331" y="163"/>
                  </a:lnTo>
                  <a:close/>
                  <a:moveTo>
                    <a:pt x="332" y="149"/>
                  </a:moveTo>
                  <a:lnTo>
                    <a:pt x="309" y="152"/>
                  </a:lnTo>
                  <a:lnTo>
                    <a:pt x="309" y="142"/>
                  </a:lnTo>
                  <a:lnTo>
                    <a:pt x="332" y="139"/>
                  </a:lnTo>
                  <a:lnTo>
                    <a:pt x="332" y="149"/>
                  </a:lnTo>
                  <a:close/>
                  <a:moveTo>
                    <a:pt x="332" y="135"/>
                  </a:moveTo>
                  <a:lnTo>
                    <a:pt x="309" y="139"/>
                  </a:lnTo>
                  <a:lnTo>
                    <a:pt x="309" y="129"/>
                  </a:lnTo>
                  <a:lnTo>
                    <a:pt x="332" y="125"/>
                  </a:lnTo>
                  <a:lnTo>
                    <a:pt x="332"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54"/>
              <a:endParaRPr lang="en-US" sz="1400">
                <a:solidFill>
                  <a:srgbClr val="505050"/>
                </a:solidFill>
              </a:endParaRPr>
            </a:p>
          </p:txBody>
        </p:sp>
        <p:sp>
          <p:nvSpPr>
            <p:cNvPr id="90" name="Freeform 16"/>
            <p:cNvSpPr>
              <a:spLocks/>
            </p:cNvSpPr>
            <p:nvPr/>
          </p:nvSpPr>
          <p:spPr bwMode="auto">
            <a:xfrm>
              <a:off x="2805737" y="4059404"/>
              <a:ext cx="2193620" cy="1010094"/>
            </a:xfrm>
            <a:custGeom>
              <a:avLst/>
              <a:gdLst>
                <a:gd name="T0" fmla="*/ 1069 w 1340"/>
                <a:gd name="T1" fmla="*/ 12 h 534"/>
                <a:gd name="T2" fmla="*/ 1069 w 1340"/>
                <a:gd name="T3" fmla="*/ 46 h 534"/>
                <a:gd name="T4" fmla="*/ 1287 w 1340"/>
                <a:gd name="T5" fmla="*/ 231 h 534"/>
                <a:gd name="T6" fmla="*/ 675 w 1340"/>
                <a:gd name="T7" fmla="*/ 474 h 534"/>
                <a:gd name="T8" fmla="*/ 63 w 1340"/>
                <a:gd name="T9" fmla="*/ 231 h 534"/>
                <a:gd name="T10" fmla="*/ 312 w 1340"/>
                <a:gd name="T11" fmla="*/ 36 h 534"/>
                <a:gd name="T12" fmla="*/ 312 w 1340"/>
                <a:gd name="T13" fmla="*/ 0 h 534"/>
                <a:gd name="T14" fmla="*/ 0 w 1340"/>
                <a:gd name="T15" fmla="*/ 245 h 534"/>
                <a:gd name="T16" fmla="*/ 670 w 1340"/>
                <a:gd name="T17" fmla="*/ 534 h 534"/>
                <a:gd name="T18" fmla="*/ 1340 w 1340"/>
                <a:gd name="T19" fmla="*/ 245 h 534"/>
                <a:gd name="T20" fmla="*/ 1069 w 1340"/>
                <a:gd name="T21" fmla="*/ 1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0" h="534">
                  <a:moveTo>
                    <a:pt x="1069" y="12"/>
                  </a:moveTo>
                  <a:cubicBezTo>
                    <a:pt x="1069" y="46"/>
                    <a:pt x="1069" y="46"/>
                    <a:pt x="1069" y="46"/>
                  </a:cubicBezTo>
                  <a:cubicBezTo>
                    <a:pt x="1202" y="90"/>
                    <a:pt x="1287" y="157"/>
                    <a:pt x="1287" y="231"/>
                  </a:cubicBezTo>
                  <a:cubicBezTo>
                    <a:pt x="1287" y="365"/>
                    <a:pt x="1013" y="474"/>
                    <a:pt x="675" y="474"/>
                  </a:cubicBezTo>
                  <a:cubicBezTo>
                    <a:pt x="337" y="474"/>
                    <a:pt x="63" y="365"/>
                    <a:pt x="63" y="231"/>
                  </a:cubicBezTo>
                  <a:cubicBezTo>
                    <a:pt x="63" y="151"/>
                    <a:pt x="161" y="80"/>
                    <a:pt x="312" y="36"/>
                  </a:cubicBezTo>
                  <a:cubicBezTo>
                    <a:pt x="312" y="0"/>
                    <a:pt x="312" y="0"/>
                    <a:pt x="312" y="0"/>
                  </a:cubicBezTo>
                  <a:cubicBezTo>
                    <a:pt x="124" y="51"/>
                    <a:pt x="0" y="142"/>
                    <a:pt x="0" y="245"/>
                  </a:cubicBezTo>
                  <a:cubicBezTo>
                    <a:pt x="0" y="405"/>
                    <a:pt x="300" y="534"/>
                    <a:pt x="670" y="534"/>
                  </a:cubicBezTo>
                  <a:cubicBezTo>
                    <a:pt x="1040" y="534"/>
                    <a:pt x="1340" y="405"/>
                    <a:pt x="1340" y="245"/>
                  </a:cubicBezTo>
                  <a:cubicBezTo>
                    <a:pt x="1340" y="149"/>
                    <a:pt x="1234" y="65"/>
                    <a:pt x="106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54"/>
              <a:endParaRPr lang="en-US" sz="1400">
                <a:solidFill>
                  <a:srgbClr val="505050"/>
                </a:solidFill>
              </a:endParaRPr>
            </a:p>
          </p:txBody>
        </p:sp>
      </p:grpSp>
      <p:grpSp>
        <p:nvGrpSpPr>
          <p:cNvPr id="96" name="Group 95"/>
          <p:cNvGrpSpPr/>
          <p:nvPr/>
        </p:nvGrpSpPr>
        <p:grpSpPr>
          <a:xfrm>
            <a:off x="6218237" y="4030662"/>
            <a:ext cx="728242" cy="515632"/>
            <a:chOff x="2805737" y="3516306"/>
            <a:chExt cx="2193620" cy="1553192"/>
          </a:xfrm>
          <a:solidFill>
            <a:schemeClr val="bg1"/>
          </a:solidFill>
        </p:grpSpPr>
        <p:sp>
          <p:nvSpPr>
            <p:cNvPr id="97" name="Freeform 15"/>
            <p:cNvSpPr>
              <a:spLocks noEditPoints="1"/>
            </p:cNvSpPr>
            <p:nvPr/>
          </p:nvSpPr>
          <p:spPr bwMode="auto">
            <a:xfrm>
              <a:off x="3312226" y="3516306"/>
              <a:ext cx="1240024" cy="1352557"/>
            </a:xfrm>
            <a:custGeom>
              <a:avLst/>
              <a:gdLst>
                <a:gd name="T0" fmla="*/ 309 w 355"/>
                <a:gd name="T1" fmla="*/ 104 h 391"/>
                <a:gd name="T2" fmla="*/ 249 w 355"/>
                <a:gd name="T3" fmla="*/ 68 h 391"/>
                <a:gd name="T4" fmla="*/ 169 w 355"/>
                <a:gd name="T5" fmla="*/ 28 h 391"/>
                <a:gd name="T6" fmla="*/ 0 w 355"/>
                <a:gd name="T7" fmla="*/ 365 h 391"/>
                <a:gd name="T8" fmla="*/ 167 w 355"/>
                <a:gd name="T9" fmla="*/ 323 h 391"/>
                <a:gd name="T10" fmla="*/ 247 w 355"/>
                <a:gd name="T11" fmla="*/ 283 h 391"/>
                <a:gd name="T12" fmla="*/ 308 w 355"/>
                <a:gd name="T13" fmla="*/ 256 h 391"/>
                <a:gd name="T14" fmla="*/ 355 w 355"/>
                <a:gd name="T15" fmla="*/ 131 h 391"/>
                <a:gd name="T16" fmla="*/ 7 w 355"/>
                <a:gd name="T17" fmla="*/ 358 h 391"/>
                <a:gd name="T18" fmla="*/ 101 w 355"/>
                <a:gd name="T19" fmla="*/ 379 h 391"/>
                <a:gd name="T20" fmla="*/ 8 w 355"/>
                <a:gd name="T21" fmla="*/ 200 h 391"/>
                <a:gd name="T22" fmla="*/ 102 w 355"/>
                <a:gd name="T23" fmla="*/ 192 h 391"/>
                <a:gd name="T24" fmla="*/ 102 w 355"/>
                <a:gd name="T25" fmla="*/ 164 h 391"/>
                <a:gd name="T26" fmla="*/ 8 w 355"/>
                <a:gd name="T27" fmla="*/ 157 h 391"/>
                <a:gd name="T28" fmla="*/ 102 w 355"/>
                <a:gd name="T29" fmla="*/ 155 h 391"/>
                <a:gd name="T30" fmla="*/ 8 w 355"/>
                <a:gd name="T31" fmla="*/ 97 h 391"/>
                <a:gd name="T32" fmla="*/ 102 w 355"/>
                <a:gd name="T33" fmla="*/ 78 h 391"/>
                <a:gd name="T34" fmla="*/ 103 w 355"/>
                <a:gd name="T35" fmla="*/ 50 h 391"/>
                <a:gd name="T36" fmla="*/ 8 w 355"/>
                <a:gd name="T37" fmla="*/ 54 h 391"/>
                <a:gd name="T38" fmla="*/ 103 w 355"/>
                <a:gd name="T39" fmla="*/ 40 h 391"/>
                <a:gd name="T40" fmla="*/ 167 w 355"/>
                <a:gd name="T41" fmla="*/ 221 h 391"/>
                <a:gd name="T42" fmla="*/ 200 w 355"/>
                <a:gd name="T43" fmla="*/ 216 h 391"/>
                <a:gd name="T44" fmla="*/ 200 w 355"/>
                <a:gd name="T45" fmla="*/ 195 h 391"/>
                <a:gd name="T46" fmla="*/ 167 w 355"/>
                <a:gd name="T47" fmla="*/ 187 h 391"/>
                <a:gd name="T48" fmla="*/ 200 w 355"/>
                <a:gd name="T49" fmla="*/ 188 h 391"/>
                <a:gd name="T50" fmla="*/ 168 w 355"/>
                <a:gd name="T51" fmla="*/ 142 h 391"/>
                <a:gd name="T52" fmla="*/ 201 w 355"/>
                <a:gd name="T53" fmla="*/ 133 h 391"/>
                <a:gd name="T54" fmla="*/ 201 w 355"/>
                <a:gd name="T55" fmla="*/ 112 h 391"/>
                <a:gd name="T56" fmla="*/ 168 w 355"/>
                <a:gd name="T57" fmla="*/ 108 h 391"/>
                <a:gd name="T58" fmla="*/ 201 w 355"/>
                <a:gd name="T59" fmla="*/ 105 h 391"/>
                <a:gd name="T60" fmla="*/ 168 w 355"/>
                <a:gd name="T61" fmla="*/ 62 h 391"/>
                <a:gd name="T62" fmla="*/ 275 w 355"/>
                <a:gd name="T63" fmla="*/ 284 h 391"/>
                <a:gd name="T64" fmla="*/ 275 w 355"/>
                <a:gd name="T65" fmla="*/ 213 h 391"/>
                <a:gd name="T66" fmla="*/ 248 w 355"/>
                <a:gd name="T67" fmla="*/ 207 h 391"/>
                <a:gd name="T68" fmla="*/ 275 w 355"/>
                <a:gd name="T69" fmla="*/ 208 h 391"/>
                <a:gd name="T70" fmla="*/ 248 w 355"/>
                <a:gd name="T71" fmla="*/ 175 h 391"/>
                <a:gd name="T72" fmla="*/ 275 w 355"/>
                <a:gd name="T73" fmla="*/ 169 h 391"/>
                <a:gd name="T74" fmla="*/ 275 w 355"/>
                <a:gd name="T75" fmla="*/ 155 h 391"/>
                <a:gd name="T76" fmla="*/ 248 w 355"/>
                <a:gd name="T77" fmla="*/ 151 h 391"/>
                <a:gd name="T78" fmla="*/ 275 w 355"/>
                <a:gd name="T79" fmla="*/ 150 h 391"/>
                <a:gd name="T80" fmla="*/ 248 w 355"/>
                <a:gd name="T81" fmla="*/ 119 h 391"/>
                <a:gd name="T82" fmla="*/ 276 w 355"/>
                <a:gd name="T83" fmla="*/ 110 h 391"/>
                <a:gd name="T84" fmla="*/ 276 w 355"/>
                <a:gd name="T85" fmla="*/ 96 h 391"/>
                <a:gd name="T86" fmla="*/ 308 w 355"/>
                <a:gd name="T87" fmla="*/ 252 h 391"/>
                <a:gd name="T88" fmla="*/ 331 w 355"/>
                <a:gd name="T89" fmla="*/ 257 h 391"/>
                <a:gd name="T90" fmla="*/ 308 w 355"/>
                <a:gd name="T91" fmla="*/ 193 h 391"/>
                <a:gd name="T92" fmla="*/ 331 w 355"/>
                <a:gd name="T93" fmla="*/ 191 h 391"/>
                <a:gd name="T94" fmla="*/ 331 w 355"/>
                <a:gd name="T95" fmla="*/ 180 h 391"/>
                <a:gd name="T96" fmla="*/ 308 w 355"/>
                <a:gd name="T97" fmla="*/ 178 h 391"/>
                <a:gd name="T98" fmla="*/ 331 w 355"/>
                <a:gd name="T99" fmla="*/ 177 h 391"/>
                <a:gd name="T100" fmla="*/ 309 w 355"/>
                <a:gd name="T101" fmla="*/ 155 h 391"/>
                <a:gd name="T102" fmla="*/ 332 w 355"/>
                <a:gd name="T103" fmla="*/ 149 h 391"/>
                <a:gd name="T104" fmla="*/ 332 w 355"/>
                <a:gd name="T105" fmla="*/ 139 h 391"/>
                <a:gd name="T106" fmla="*/ 309 w 355"/>
                <a:gd name="T107" fmla="*/ 139 h 391"/>
                <a:gd name="T108" fmla="*/ 332 w 355"/>
                <a:gd name="T109" fmla="*/ 13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5" h="391">
                  <a:moveTo>
                    <a:pt x="335" y="121"/>
                  </a:moveTo>
                  <a:lnTo>
                    <a:pt x="309" y="126"/>
                  </a:lnTo>
                  <a:lnTo>
                    <a:pt x="309" y="104"/>
                  </a:lnTo>
                  <a:lnTo>
                    <a:pt x="280" y="90"/>
                  </a:lnTo>
                  <a:lnTo>
                    <a:pt x="249" y="96"/>
                  </a:lnTo>
                  <a:lnTo>
                    <a:pt x="249" y="68"/>
                  </a:lnTo>
                  <a:lnTo>
                    <a:pt x="208" y="48"/>
                  </a:lnTo>
                  <a:lnTo>
                    <a:pt x="168" y="55"/>
                  </a:lnTo>
                  <a:lnTo>
                    <a:pt x="169" y="28"/>
                  </a:lnTo>
                  <a:lnTo>
                    <a:pt x="112" y="0"/>
                  </a:lnTo>
                  <a:lnTo>
                    <a:pt x="1" y="21"/>
                  </a:lnTo>
                  <a:lnTo>
                    <a:pt x="0" y="365"/>
                  </a:lnTo>
                  <a:lnTo>
                    <a:pt x="110" y="391"/>
                  </a:lnTo>
                  <a:lnTo>
                    <a:pt x="166" y="358"/>
                  </a:lnTo>
                  <a:lnTo>
                    <a:pt x="167" y="323"/>
                  </a:lnTo>
                  <a:lnTo>
                    <a:pt x="207" y="332"/>
                  </a:lnTo>
                  <a:lnTo>
                    <a:pt x="247" y="309"/>
                  </a:lnTo>
                  <a:lnTo>
                    <a:pt x="247" y="283"/>
                  </a:lnTo>
                  <a:lnTo>
                    <a:pt x="279" y="290"/>
                  </a:lnTo>
                  <a:lnTo>
                    <a:pt x="308" y="274"/>
                  </a:lnTo>
                  <a:lnTo>
                    <a:pt x="308" y="256"/>
                  </a:lnTo>
                  <a:lnTo>
                    <a:pt x="334" y="262"/>
                  </a:lnTo>
                  <a:lnTo>
                    <a:pt x="354" y="250"/>
                  </a:lnTo>
                  <a:lnTo>
                    <a:pt x="355" y="131"/>
                  </a:lnTo>
                  <a:lnTo>
                    <a:pt x="335" y="121"/>
                  </a:lnTo>
                  <a:close/>
                  <a:moveTo>
                    <a:pt x="101" y="379"/>
                  </a:moveTo>
                  <a:lnTo>
                    <a:pt x="7" y="358"/>
                  </a:lnTo>
                  <a:lnTo>
                    <a:pt x="8" y="234"/>
                  </a:lnTo>
                  <a:lnTo>
                    <a:pt x="102" y="240"/>
                  </a:lnTo>
                  <a:lnTo>
                    <a:pt x="101" y="379"/>
                  </a:lnTo>
                  <a:close/>
                  <a:moveTo>
                    <a:pt x="102" y="231"/>
                  </a:moveTo>
                  <a:lnTo>
                    <a:pt x="8" y="225"/>
                  </a:lnTo>
                  <a:lnTo>
                    <a:pt x="8" y="200"/>
                  </a:lnTo>
                  <a:lnTo>
                    <a:pt x="102" y="202"/>
                  </a:lnTo>
                  <a:lnTo>
                    <a:pt x="102" y="231"/>
                  </a:lnTo>
                  <a:close/>
                  <a:moveTo>
                    <a:pt x="102" y="192"/>
                  </a:moveTo>
                  <a:lnTo>
                    <a:pt x="8" y="191"/>
                  </a:lnTo>
                  <a:lnTo>
                    <a:pt x="8" y="166"/>
                  </a:lnTo>
                  <a:lnTo>
                    <a:pt x="102" y="164"/>
                  </a:lnTo>
                  <a:lnTo>
                    <a:pt x="102" y="192"/>
                  </a:lnTo>
                  <a:close/>
                  <a:moveTo>
                    <a:pt x="102" y="155"/>
                  </a:moveTo>
                  <a:lnTo>
                    <a:pt x="8" y="157"/>
                  </a:lnTo>
                  <a:lnTo>
                    <a:pt x="8" y="132"/>
                  </a:lnTo>
                  <a:lnTo>
                    <a:pt x="102" y="126"/>
                  </a:lnTo>
                  <a:lnTo>
                    <a:pt x="102" y="155"/>
                  </a:lnTo>
                  <a:close/>
                  <a:moveTo>
                    <a:pt x="102" y="116"/>
                  </a:moveTo>
                  <a:lnTo>
                    <a:pt x="8" y="123"/>
                  </a:lnTo>
                  <a:lnTo>
                    <a:pt x="8" y="97"/>
                  </a:lnTo>
                  <a:lnTo>
                    <a:pt x="102" y="88"/>
                  </a:lnTo>
                  <a:lnTo>
                    <a:pt x="102" y="116"/>
                  </a:lnTo>
                  <a:close/>
                  <a:moveTo>
                    <a:pt x="102" y="78"/>
                  </a:moveTo>
                  <a:lnTo>
                    <a:pt x="8" y="89"/>
                  </a:lnTo>
                  <a:lnTo>
                    <a:pt x="8" y="63"/>
                  </a:lnTo>
                  <a:lnTo>
                    <a:pt x="103" y="50"/>
                  </a:lnTo>
                  <a:lnTo>
                    <a:pt x="102" y="78"/>
                  </a:lnTo>
                  <a:close/>
                  <a:moveTo>
                    <a:pt x="103" y="40"/>
                  </a:moveTo>
                  <a:lnTo>
                    <a:pt x="8" y="54"/>
                  </a:lnTo>
                  <a:lnTo>
                    <a:pt x="8" y="28"/>
                  </a:lnTo>
                  <a:lnTo>
                    <a:pt x="103" y="11"/>
                  </a:lnTo>
                  <a:lnTo>
                    <a:pt x="103" y="40"/>
                  </a:lnTo>
                  <a:close/>
                  <a:moveTo>
                    <a:pt x="200" y="324"/>
                  </a:moveTo>
                  <a:lnTo>
                    <a:pt x="167" y="316"/>
                  </a:lnTo>
                  <a:lnTo>
                    <a:pt x="167" y="221"/>
                  </a:lnTo>
                  <a:lnTo>
                    <a:pt x="200" y="223"/>
                  </a:lnTo>
                  <a:lnTo>
                    <a:pt x="200" y="324"/>
                  </a:lnTo>
                  <a:close/>
                  <a:moveTo>
                    <a:pt x="200" y="216"/>
                  </a:moveTo>
                  <a:lnTo>
                    <a:pt x="167" y="214"/>
                  </a:lnTo>
                  <a:lnTo>
                    <a:pt x="167" y="194"/>
                  </a:lnTo>
                  <a:lnTo>
                    <a:pt x="200" y="195"/>
                  </a:lnTo>
                  <a:lnTo>
                    <a:pt x="200" y="216"/>
                  </a:lnTo>
                  <a:close/>
                  <a:moveTo>
                    <a:pt x="200" y="188"/>
                  </a:moveTo>
                  <a:lnTo>
                    <a:pt x="167" y="187"/>
                  </a:lnTo>
                  <a:lnTo>
                    <a:pt x="168" y="168"/>
                  </a:lnTo>
                  <a:lnTo>
                    <a:pt x="200" y="168"/>
                  </a:lnTo>
                  <a:lnTo>
                    <a:pt x="200" y="188"/>
                  </a:lnTo>
                  <a:close/>
                  <a:moveTo>
                    <a:pt x="200" y="160"/>
                  </a:moveTo>
                  <a:lnTo>
                    <a:pt x="168" y="161"/>
                  </a:lnTo>
                  <a:lnTo>
                    <a:pt x="168" y="142"/>
                  </a:lnTo>
                  <a:lnTo>
                    <a:pt x="201" y="140"/>
                  </a:lnTo>
                  <a:lnTo>
                    <a:pt x="200" y="160"/>
                  </a:lnTo>
                  <a:close/>
                  <a:moveTo>
                    <a:pt x="201" y="133"/>
                  </a:moveTo>
                  <a:lnTo>
                    <a:pt x="168" y="135"/>
                  </a:lnTo>
                  <a:lnTo>
                    <a:pt x="168" y="115"/>
                  </a:lnTo>
                  <a:lnTo>
                    <a:pt x="201" y="112"/>
                  </a:lnTo>
                  <a:lnTo>
                    <a:pt x="201" y="133"/>
                  </a:lnTo>
                  <a:close/>
                  <a:moveTo>
                    <a:pt x="201" y="105"/>
                  </a:moveTo>
                  <a:lnTo>
                    <a:pt x="168" y="108"/>
                  </a:lnTo>
                  <a:lnTo>
                    <a:pt x="168" y="89"/>
                  </a:lnTo>
                  <a:lnTo>
                    <a:pt x="201" y="84"/>
                  </a:lnTo>
                  <a:lnTo>
                    <a:pt x="201" y="105"/>
                  </a:lnTo>
                  <a:close/>
                  <a:moveTo>
                    <a:pt x="201" y="76"/>
                  </a:moveTo>
                  <a:lnTo>
                    <a:pt x="168" y="82"/>
                  </a:lnTo>
                  <a:lnTo>
                    <a:pt x="168" y="62"/>
                  </a:lnTo>
                  <a:lnTo>
                    <a:pt x="201" y="56"/>
                  </a:lnTo>
                  <a:lnTo>
                    <a:pt x="201" y="76"/>
                  </a:lnTo>
                  <a:close/>
                  <a:moveTo>
                    <a:pt x="275" y="284"/>
                  </a:moveTo>
                  <a:lnTo>
                    <a:pt x="247" y="278"/>
                  </a:lnTo>
                  <a:lnTo>
                    <a:pt x="248" y="211"/>
                  </a:lnTo>
                  <a:lnTo>
                    <a:pt x="275" y="213"/>
                  </a:lnTo>
                  <a:lnTo>
                    <a:pt x="275" y="284"/>
                  </a:lnTo>
                  <a:close/>
                  <a:moveTo>
                    <a:pt x="275" y="208"/>
                  </a:moveTo>
                  <a:lnTo>
                    <a:pt x="248" y="207"/>
                  </a:lnTo>
                  <a:lnTo>
                    <a:pt x="248" y="193"/>
                  </a:lnTo>
                  <a:lnTo>
                    <a:pt x="275" y="194"/>
                  </a:lnTo>
                  <a:lnTo>
                    <a:pt x="275" y="208"/>
                  </a:lnTo>
                  <a:close/>
                  <a:moveTo>
                    <a:pt x="275" y="188"/>
                  </a:moveTo>
                  <a:lnTo>
                    <a:pt x="248" y="188"/>
                  </a:lnTo>
                  <a:lnTo>
                    <a:pt x="248" y="175"/>
                  </a:lnTo>
                  <a:lnTo>
                    <a:pt x="275" y="174"/>
                  </a:lnTo>
                  <a:lnTo>
                    <a:pt x="275" y="188"/>
                  </a:lnTo>
                  <a:close/>
                  <a:moveTo>
                    <a:pt x="275" y="169"/>
                  </a:moveTo>
                  <a:lnTo>
                    <a:pt x="248" y="170"/>
                  </a:lnTo>
                  <a:lnTo>
                    <a:pt x="248" y="156"/>
                  </a:lnTo>
                  <a:lnTo>
                    <a:pt x="275" y="155"/>
                  </a:lnTo>
                  <a:lnTo>
                    <a:pt x="275" y="169"/>
                  </a:lnTo>
                  <a:close/>
                  <a:moveTo>
                    <a:pt x="275" y="150"/>
                  </a:moveTo>
                  <a:lnTo>
                    <a:pt x="248" y="151"/>
                  </a:lnTo>
                  <a:lnTo>
                    <a:pt x="248" y="138"/>
                  </a:lnTo>
                  <a:lnTo>
                    <a:pt x="275" y="135"/>
                  </a:lnTo>
                  <a:lnTo>
                    <a:pt x="275" y="150"/>
                  </a:lnTo>
                  <a:close/>
                  <a:moveTo>
                    <a:pt x="275" y="130"/>
                  </a:moveTo>
                  <a:lnTo>
                    <a:pt x="248" y="133"/>
                  </a:lnTo>
                  <a:lnTo>
                    <a:pt x="248" y="119"/>
                  </a:lnTo>
                  <a:lnTo>
                    <a:pt x="276" y="115"/>
                  </a:lnTo>
                  <a:lnTo>
                    <a:pt x="275" y="130"/>
                  </a:lnTo>
                  <a:close/>
                  <a:moveTo>
                    <a:pt x="276" y="110"/>
                  </a:moveTo>
                  <a:lnTo>
                    <a:pt x="248" y="114"/>
                  </a:lnTo>
                  <a:lnTo>
                    <a:pt x="249" y="101"/>
                  </a:lnTo>
                  <a:lnTo>
                    <a:pt x="276" y="96"/>
                  </a:lnTo>
                  <a:lnTo>
                    <a:pt x="276" y="110"/>
                  </a:lnTo>
                  <a:close/>
                  <a:moveTo>
                    <a:pt x="331" y="257"/>
                  </a:moveTo>
                  <a:lnTo>
                    <a:pt x="308" y="252"/>
                  </a:lnTo>
                  <a:lnTo>
                    <a:pt x="308" y="206"/>
                  </a:lnTo>
                  <a:lnTo>
                    <a:pt x="331" y="208"/>
                  </a:lnTo>
                  <a:lnTo>
                    <a:pt x="331" y="257"/>
                  </a:lnTo>
                  <a:close/>
                  <a:moveTo>
                    <a:pt x="331" y="204"/>
                  </a:moveTo>
                  <a:lnTo>
                    <a:pt x="308" y="203"/>
                  </a:lnTo>
                  <a:lnTo>
                    <a:pt x="308" y="193"/>
                  </a:lnTo>
                  <a:lnTo>
                    <a:pt x="331" y="194"/>
                  </a:lnTo>
                  <a:lnTo>
                    <a:pt x="331" y="204"/>
                  </a:lnTo>
                  <a:close/>
                  <a:moveTo>
                    <a:pt x="331" y="191"/>
                  </a:moveTo>
                  <a:lnTo>
                    <a:pt x="308" y="190"/>
                  </a:lnTo>
                  <a:lnTo>
                    <a:pt x="308" y="181"/>
                  </a:lnTo>
                  <a:lnTo>
                    <a:pt x="331" y="180"/>
                  </a:lnTo>
                  <a:lnTo>
                    <a:pt x="331" y="191"/>
                  </a:lnTo>
                  <a:close/>
                  <a:moveTo>
                    <a:pt x="331" y="177"/>
                  </a:moveTo>
                  <a:lnTo>
                    <a:pt x="308" y="178"/>
                  </a:lnTo>
                  <a:lnTo>
                    <a:pt x="308" y="168"/>
                  </a:lnTo>
                  <a:lnTo>
                    <a:pt x="331" y="167"/>
                  </a:lnTo>
                  <a:lnTo>
                    <a:pt x="331" y="177"/>
                  </a:lnTo>
                  <a:close/>
                  <a:moveTo>
                    <a:pt x="331" y="163"/>
                  </a:moveTo>
                  <a:lnTo>
                    <a:pt x="308" y="164"/>
                  </a:lnTo>
                  <a:lnTo>
                    <a:pt x="309" y="155"/>
                  </a:lnTo>
                  <a:lnTo>
                    <a:pt x="331" y="153"/>
                  </a:lnTo>
                  <a:lnTo>
                    <a:pt x="331" y="163"/>
                  </a:lnTo>
                  <a:close/>
                  <a:moveTo>
                    <a:pt x="332" y="149"/>
                  </a:moveTo>
                  <a:lnTo>
                    <a:pt x="309" y="152"/>
                  </a:lnTo>
                  <a:lnTo>
                    <a:pt x="309" y="142"/>
                  </a:lnTo>
                  <a:lnTo>
                    <a:pt x="332" y="139"/>
                  </a:lnTo>
                  <a:lnTo>
                    <a:pt x="332" y="149"/>
                  </a:lnTo>
                  <a:close/>
                  <a:moveTo>
                    <a:pt x="332" y="135"/>
                  </a:moveTo>
                  <a:lnTo>
                    <a:pt x="309" y="139"/>
                  </a:lnTo>
                  <a:lnTo>
                    <a:pt x="309" y="129"/>
                  </a:lnTo>
                  <a:lnTo>
                    <a:pt x="332" y="125"/>
                  </a:lnTo>
                  <a:lnTo>
                    <a:pt x="332"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54"/>
              <a:endParaRPr lang="en-US" sz="1400">
                <a:solidFill>
                  <a:srgbClr val="505050"/>
                </a:solidFill>
              </a:endParaRPr>
            </a:p>
          </p:txBody>
        </p:sp>
        <p:sp>
          <p:nvSpPr>
            <p:cNvPr id="98" name="Freeform 16"/>
            <p:cNvSpPr>
              <a:spLocks/>
            </p:cNvSpPr>
            <p:nvPr/>
          </p:nvSpPr>
          <p:spPr bwMode="auto">
            <a:xfrm>
              <a:off x="2805737" y="4059404"/>
              <a:ext cx="2193620" cy="1010094"/>
            </a:xfrm>
            <a:custGeom>
              <a:avLst/>
              <a:gdLst>
                <a:gd name="T0" fmla="*/ 1069 w 1340"/>
                <a:gd name="T1" fmla="*/ 12 h 534"/>
                <a:gd name="T2" fmla="*/ 1069 w 1340"/>
                <a:gd name="T3" fmla="*/ 46 h 534"/>
                <a:gd name="T4" fmla="*/ 1287 w 1340"/>
                <a:gd name="T5" fmla="*/ 231 h 534"/>
                <a:gd name="T6" fmla="*/ 675 w 1340"/>
                <a:gd name="T7" fmla="*/ 474 h 534"/>
                <a:gd name="T8" fmla="*/ 63 w 1340"/>
                <a:gd name="T9" fmla="*/ 231 h 534"/>
                <a:gd name="T10" fmla="*/ 312 w 1340"/>
                <a:gd name="T11" fmla="*/ 36 h 534"/>
                <a:gd name="T12" fmla="*/ 312 w 1340"/>
                <a:gd name="T13" fmla="*/ 0 h 534"/>
                <a:gd name="T14" fmla="*/ 0 w 1340"/>
                <a:gd name="T15" fmla="*/ 245 h 534"/>
                <a:gd name="T16" fmla="*/ 670 w 1340"/>
                <a:gd name="T17" fmla="*/ 534 h 534"/>
                <a:gd name="T18" fmla="*/ 1340 w 1340"/>
                <a:gd name="T19" fmla="*/ 245 h 534"/>
                <a:gd name="T20" fmla="*/ 1069 w 1340"/>
                <a:gd name="T21" fmla="*/ 1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0" h="534">
                  <a:moveTo>
                    <a:pt x="1069" y="12"/>
                  </a:moveTo>
                  <a:cubicBezTo>
                    <a:pt x="1069" y="46"/>
                    <a:pt x="1069" y="46"/>
                    <a:pt x="1069" y="46"/>
                  </a:cubicBezTo>
                  <a:cubicBezTo>
                    <a:pt x="1202" y="90"/>
                    <a:pt x="1287" y="157"/>
                    <a:pt x="1287" y="231"/>
                  </a:cubicBezTo>
                  <a:cubicBezTo>
                    <a:pt x="1287" y="365"/>
                    <a:pt x="1013" y="474"/>
                    <a:pt x="675" y="474"/>
                  </a:cubicBezTo>
                  <a:cubicBezTo>
                    <a:pt x="337" y="474"/>
                    <a:pt x="63" y="365"/>
                    <a:pt x="63" y="231"/>
                  </a:cubicBezTo>
                  <a:cubicBezTo>
                    <a:pt x="63" y="151"/>
                    <a:pt x="161" y="80"/>
                    <a:pt x="312" y="36"/>
                  </a:cubicBezTo>
                  <a:cubicBezTo>
                    <a:pt x="312" y="0"/>
                    <a:pt x="312" y="0"/>
                    <a:pt x="312" y="0"/>
                  </a:cubicBezTo>
                  <a:cubicBezTo>
                    <a:pt x="124" y="51"/>
                    <a:pt x="0" y="142"/>
                    <a:pt x="0" y="245"/>
                  </a:cubicBezTo>
                  <a:cubicBezTo>
                    <a:pt x="0" y="405"/>
                    <a:pt x="300" y="534"/>
                    <a:pt x="670" y="534"/>
                  </a:cubicBezTo>
                  <a:cubicBezTo>
                    <a:pt x="1040" y="534"/>
                    <a:pt x="1340" y="405"/>
                    <a:pt x="1340" y="245"/>
                  </a:cubicBezTo>
                  <a:cubicBezTo>
                    <a:pt x="1340" y="149"/>
                    <a:pt x="1234" y="65"/>
                    <a:pt x="106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54"/>
              <a:endParaRPr lang="en-US" sz="1400">
                <a:solidFill>
                  <a:srgbClr val="505050"/>
                </a:solidFill>
              </a:endParaRPr>
            </a:p>
          </p:txBody>
        </p:sp>
      </p:grpSp>
      <p:sp>
        <p:nvSpPr>
          <p:cNvPr id="100" name="hyperV2"/>
          <p:cNvSpPr>
            <a:spLocks noEditPoints="1"/>
          </p:cNvSpPr>
          <p:nvPr/>
        </p:nvSpPr>
        <p:spPr bwMode="auto">
          <a:xfrm>
            <a:off x="6432323" y="2887662"/>
            <a:ext cx="348781" cy="581460"/>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1" name="hyperV2"/>
          <p:cNvSpPr>
            <a:spLocks noEditPoints="1"/>
          </p:cNvSpPr>
          <p:nvPr/>
        </p:nvSpPr>
        <p:spPr bwMode="auto">
          <a:xfrm>
            <a:off x="7894637" y="4792662"/>
            <a:ext cx="348781" cy="581460"/>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2" name="hyperV2"/>
          <p:cNvSpPr>
            <a:spLocks noEditPoints="1"/>
          </p:cNvSpPr>
          <p:nvPr/>
        </p:nvSpPr>
        <p:spPr bwMode="auto">
          <a:xfrm>
            <a:off x="10028237" y="4792662"/>
            <a:ext cx="348781" cy="581460"/>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5638017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ox"/>
          <p:cNvSpPr/>
          <p:nvPr/>
        </p:nvSpPr>
        <p:spPr bwMode="auto">
          <a:xfrm>
            <a:off x="3416579"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71" dirty="0">
              <a:gradFill>
                <a:gsLst>
                  <a:gs pos="0">
                    <a:srgbClr val="505050"/>
                  </a:gs>
                  <a:gs pos="100000">
                    <a:srgbClr val="505050"/>
                  </a:gs>
                </a:gsLst>
                <a:lin ang="5400000" scaled="0"/>
              </a:gradFill>
            </a:endParaRPr>
          </a:p>
        </p:txBody>
      </p:sp>
      <p:sp>
        <p:nvSpPr>
          <p:cNvPr id="15" name="2 box"/>
          <p:cNvSpPr/>
          <p:nvPr/>
        </p:nvSpPr>
        <p:spPr bwMode="auto">
          <a:xfrm>
            <a:off x="6309951"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16" name="3 box"/>
          <p:cNvSpPr/>
          <p:nvPr/>
        </p:nvSpPr>
        <p:spPr bwMode="auto">
          <a:xfrm>
            <a:off x="9203323"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grpSp>
        <p:nvGrpSpPr>
          <p:cNvPr id="10" name="1st text"/>
          <p:cNvGrpSpPr/>
          <p:nvPr/>
        </p:nvGrpSpPr>
        <p:grpSpPr>
          <a:xfrm>
            <a:off x="3416579" y="3895259"/>
            <a:ext cx="2658989" cy="4951217"/>
            <a:chOff x="3515080" y="3819227"/>
            <a:chExt cx="2606040" cy="4854575"/>
          </a:xfrm>
        </p:grpSpPr>
        <p:sp>
          <p:nvSpPr>
            <p:cNvPr id="35" name="Rectangle 34"/>
            <p:cNvSpPr/>
            <p:nvPr/>
          </p:nvSpPr>
          <p:spPr bwMode="auto">
            <a:xfrm>
              <a:off x="3515080" y="6190651"/>
              <a:ext cx="2606040" cy="248315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36" bIns="91440" numCol="1" rtlCol="0" anchor="t" anchorCtr="0" compatLnSpc="1">
              <a:prstTxWarp prst="textNoShape">
                <a:avLst/>
              </a:prstTxWarp>
              <a:noAutofit/>
            </a:bodyPr>
            <a:lstStyle/>
            <a:p>
              <a:pPr>
                <a:lnSpc>
                  <a:spcPct val="90000"/>
                </a:lnSpc>
                <a:spcBef>
                  <a:spcPts val="612"/>
                </a:spcBef>
                <a:defRPr/>
              </a:pPr>
              <a:r>
                <a:rPr lang="en-US" spc="-71" dirty="0">
                  <a:gradFill>
                    <a:gsLst>
                      <a:gs pos="0">
                        <a:srgbClr val="00188F"/>
                      </a:gs>
                      <a:gs pos="100000">
                        <a:srgbClr val="00188F"/>
                      </a:gs>
                    </a:gsLst>
                    <a:lin ang="5400000" scaled="0"/>
                  </a:gradFill>
                </a:rPr>
                <a:t>Standards-based </a:t>
              </a:r>
              <a:r>
                <a:rPr lang="en-US" spc="-71" dirty="0" smtClean="0">
                  <a:gradFill>
                    <a:gsLst>
                      <a:gs pos="0">
                        <a:srgbClr val="00188F"/>
                      </a:gs>
                      <a:gs pos="100000">
                        <a:srgbClr val="00188F"/>
                      </a:gs>
                    </a:gsLst>
                    <a:lin ang="5400000" scaled="0"/>
                  </a:gradFill>
                </a:rPr>
                <a:t>management.</a:t>
              </a:r>
              <a:endParaRPr lang="en-US" spc="-71" dirty="0">
                <a:gradFill>
                  <a:gsLst>
                    <a:gs pos="0">
                      <a:srgbClr val="00188F"/>
                    </a:gs>
                    <a:gs pos="100000">
                      <a:srgbClr val="00188F"/>
                    </a:gs>
                  </a:gsLst>
                  <a:lin ang="5400000" scaled="0"/>
                </a:gradFill>
              </a:endParaRPr>
            </a:p>
          </p:txBody>
        </p:sp>
        <p:sp>
          <p:nvSpPr>
            <p:cNvPr id="40" name="Rectangle 39"/>
            <p:cNvSpPr/>
            <p:nvPr/>
          </p:nvSpPr>
          <p:spPr bwMode="auto">
            <a:xfrm>
              <a:off x="3515080" y="3819227"/>
              <a:ext cx="2606040" cy="107106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a:gradFill>
                    <a:gsLst>
                      <a:gs pos="0">
                        <a:srgbClr val="505050"/>
                      </a:gs>
                      <a:gs pos="100000">
                        <a:srgbClr val="505050"/>
                      </a:gs>
                    </a:gsLst>
                    <a:lin ang="5400000" scaled="0"/>
                  </a:gradFill>
                </a:rPr>
                <a:t>Consistent management of diverse datacenter </a:t>
              </a:r>
              <a:r>
                <a:rPr lang="en-US" spc="-51" dirty="0" smtClean="0">
                  <a:gradFill>
                    <a:gsLst>
                      <a:gs pos="0">
                        <a:srgbClr val="505050"/>
                      </a:gs>
                      <a:gs pos="100000">
                        <a:srgbClr val="505050"/>
                      </a:gs>
                    </a:gsLst>
                    <a:lin ang="5400000" scaled="0"/>
                  </a:gradFill>
                </a:rPr>
                <a:t>resources</a:t>
              </a:r>
              <a:endParaRPr lang="en-US" spc="-51" dirty="0">
                <a:gradFill>
                  <a:gsLst>
                    <a:gs pos="0">
                      <a:srgbClr val="505050"/>
                    </a:gs>
                    <a:gs pos="100000">
                      <a:srgbClr val="505050"/>
                    </a:gs>
                  </a:gsLst>
                  <a:lin ang="5400000" scaled="0"/>
                </a:gradFill>
              </a:endParaRPr>
            </a:p>
          </p:txBody>
        </p:sp>
      </p:grpSp>
      <p:grpSp>
        <p:nvGrpSpPr>
          <p:cNvPr id="11" name="2nd text"/>
          <p:cNvGrpSpPr/>
          <p:nvPr/>
        </p:nvGrpSpPr>
        <p:grpSpPr>
          <a:xfrm>
            <a:off x="6309951" y="3895259"/>
            <a:ext cx="2658989" cy="4955314"/>
            <a:chOff x="6282517" y="3819227"/>
            <a:chExt cx="2606040" cy="4858592"/>
          </a:xfrm>
        </p:grpSpPr>
        <p:sp>
          <p:nvSpPr>
            <p:cNvPr id="36" name="Rectangle 35"/>
            <p:cNvSpPr/>
            <p:nvPr/>
          </p:nvSpPr>
          <p:spPr bwMode="auto">
            <a:xfrm>
              <a:off x="6282517" y="6190651"/>
              <a:ext cx="2606040" cy="248716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36" bIns="91440" numCol="1" rtlCol="0" anchor="t" anchorCtr="0" compatLnSpc="1">
              <a:prstTxWarp prst="textNoShape">
                <a:avLst/>
              </a:prstTxWarp>
              <a:noAutofit/>
            </a:bodyPr>
            <a:lstStyle/>
            <a:p>
              <a:pPr>
                <a:lnSpc>
                  <a:spcPct val="90000"/>
                </a:lnSpc>
                <a:spcBef>
                  <a:spcPts val="612"/>
                </a:spcBef>
                <a:defRPr/>
              </a:pPr>
              <a:r>
                <a:rPr lang="en-US" spc="-71" dirty="0">
                  <a:gradFill>
                    <a:gsLst>
                      <a:gs pos="0">
                        <a:srgbClr val="00188F"/>
                      </a:gs>
                      <a:gs pos="100000">
                        <a:srgbClr val="00188F"/>
                      </a:gs>
                    </a:gsLst>
                    <a:lin ang="5400000" scaled="0"/>
                  </a:gradFill>
                </a:rPr>
                <a:t>Simplified multi-server </a:t>
              </a:r>
              <a:r>
                <a:rPr lang="en-US" spc="-71" dirty="0" smtClean="0">
                  <a:gradFill>
                    <a:gsLst>
                      <a:gs pos="0">
                        <a:srgbClr val="00188F"/>
                      </a:gs>
                      <a:gs pos="100000">
                        <a:srgbClr val="00188F"/>
                      </a:gs>
                    </a:gsLst>
                    <a:lin ang="5400000" scaled="0"/>
                  </a:gradFill>
                </a:rPr>
                <a:t>management.</a:t>
              </a:r>
              <a:endParaRPr lang="en-US" spc="-71" dirty="0">
                <a:gradFill>
                  <a:gsLst>
                    <a:gs pos="0">
                      <a:srgbClr val="00188F"/>
                    </a:gs>
                    <a:gs pos="100000">
                      <a:srgbClr val="00188F"/>
                    </a:gs>
                  </a:gsLst>
                  <a:lin ang="5400000" scaled="0"/>
                </a:gradFill>
              </a:endParaRPr>
            </a:p>
          </p:txBody>
        </p:sp>
        <p:sp>
          <p:nvSpPr>
            <p:cNvPr id="42" name="Rectangle 41"/>
            <p:cNvSpPr/>
            <p:nvPr/>
          </p:nvSpPr>
          <p:spPr bwMode="auto">
            <a:xfrm>
              <a:off x="6282517" y="3819227"/>
              <a:ext cx="2606040" cy="107106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a:gradFill>
                    <a:gsLst>
                      <a:gs pos="0">
                        <a:srgbClr val="505050"/>
                      </a:gs>
                      <a:gs pos="100000">
                        <a:srgbClr val="505050"/>
                      </a:gs>
                    </a:gsLst>
                    <a:lin ang="5400000" scaled="0"/>
                  </a:gradFill>
                </a:rPr>
                <a:t>Efficient, local and remote management of server </a:t>
              </a:r>
              <a:r>
                <a:rPr lang="en-US" spc="-51" dirty="0" smtClean="0">
                  <a:gradFill>
                    <a:gsLst>
                      <a:gs pos="0">
                        <a:srgbClr val="505050"/>
                      </a:gs>
                      <a:gs pos="100000">
                        <a:srgbClr val="505050"/>
                      </a:gs>
                    </a:gsLst>
                    <a:lin ang="5400000" scaled="0"/>
                  </a:gradFill>
                </a:rPr>
                <a:t>resources</a:t>
              </a:r>
              <a:endParaRPr lang="en-US" spc="-51" dirty="0">
                <a:gradFill>
                  <a:gsLst>
                    <a:gs pos="0">
                      <a:srgbClr val="505050"/>
                    </a:gs>
                    <a:gs pos="100000">
                      <a:srgbClr val="505050"/>
                    </a:gs>
                  </a:gsLst>
                  <a:lin ang="5400000" scaled="0"/>
                </a:gradFill>
              </a:endParaRPr>
            </a:p>
          </p:txBody>
        </p:sp>
      </p:grpSp>
      <p:grpSp>
        <p:nvGrpSpPr>
          <p:cNvPr id="12" name="3rd text"/>
          <p:cNvGrpSpPr/>
          <p:nvPr/>
        </p:nvGrpSpPr>
        <p:grpSpPr>
          <a:xfrm>
            <a:off x="9267781" y="3895259"/>
            <a:ext cx="2667102" cy="4947204"/>
            <a:chOff x="9042002" y="3819227"/>
            <a:chExt cx="2613991" cy="4850640"/>
          </a:xfrm>
        </p:grpSpPr>
        <p:sp>
          <p:nvSpPr>
            <p:cNvPr id="37" name="Rectangle 36"/>
            <p:cNvSpPr/>
            <p:nvPr/>
          </p:nvSpPr>
          <p:spPr bwMode="auto">
            <a:xfrm>
              <a:off x="9042002" y="6182699"/>
              <a:ext cx="2606040" cy="248716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36" bIns="91440" numCol="1" rtlCol="0" anchor="t" anchorCtr="0" compatLnSpc="1">
              <a:prstTxWarp prst="textNoShape">
                <a:avLst/>
              </a:prstTxWarp>
              <a:noAutofit/>
            </a:bodyPr>
            <a:lstStyle/>
            <a:p>
              <a:pPr>
                <a:lnSpc>
                  <a:spcPct val="90000"/>
                </a:lnSpc>
                <a:spcBef>
                  <a:spcPts val="612"/>
                </a:spcBef>
                <a:defRPr/>
              </a:pPr>
              <a:r>
                <a:rPr lang="en-US" spc="-71" dirty="0">
                  <a:gradFill>
                    <a:gsLst>
                      <a:gs pos="0">
                        <a:srgbClr val="00188F"/>
                      </a:gs>
                      <a:gs pos="100000">
                        <a:srgbClr val="00188F"/>
                      </a:gs>
                    </a:gsLst>
                    <a:lin ang="5400000" scaled="0"/>
                  </a:gradFill>
                </a:rPr>
                <a:t>Robust </a:t>
              </a:r>
              <a:r>
                <a:rPr lang="en-US" spc="-71" dirty="0" smtClean="0">
                  <a:gradFill>
                    <a:gsLst>
                      <a:gs pos="0">
                        <a:srgbClr val="00188F"/>
                      </a:gs>
                      <a:gs pos="100000">
                        <a:srgbClr val="00188F"/>
                      </a:gs>
                    </a:gsLst>
                    <a:lin ang="5400000" scaled="0"/>
                  </a:gradFill>
                </a:rPr>
                <a:t>automation.</a:t>
              </a:r>
              <a:endParaRPr lang="en-US" spc="-71" dirty="0">
                <a:gradFill>
                  <a:gsLst>
                    <a:gs pos="0">
                      <a:srgbClr val="00188F"/>
                    </a:gs>
                    <a:gs pos="100000">
                      <a:srgbClr val="00188F"/>
                    </a:gs>
                  </a:gsLst>
                  <a:lin ang="5400000" scaled="0"/>
                </a:gradFill>
              </a:endParaRPr>
            </a:p>
          </p:txBody>
        </p:sp>
        <p:sp>
          <p:nvSpPr>
            <p:cNvPr id="41" name="Rectangle 40"/>
            <p:cNvSpPr/>
            <p:nvPr/>
          </p:nvSpPr>
          <p:spPr bwMode="auto">
            <a:xfrm>
              <a:off x="9049953" y="3819227"/>
              <a:ext cx="2606040" cy="107106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a:gradFill>
                    <a:gsLst>
                      <a:gs pos="0">
                        <a:srgbClr val="505050"/>
                      </a:gs>
                      <a:gs pos="100000">
                        <a:srgbClr val="505050"/>
                      </a:gs>
                    </a:gsLst>
                    <a:lin ang="5400000" scaled="0"/>
                  </a:gradFill>
                </a:rPr>
                <a:t>Cost-effective management of </a:t>
              </a:r>
              <a:r>
                <a:rPr lang="en-US" spc="-51" dirty="0" smtClean="0">
                  <a:gradFill>
                    <a:gsLst>
                      <a:gs pos="0">
                        <a:srgbClr val="505050"/>
                      </a:gs>
                      <a:gs pos="100000">
                        <a:srgbClr val="505050"/>
                      </a:gs>
                    </a:gsLst>
                    <a:lin ang="5400000" scaled="0"/>
                  </a:gradFill>
                </a:rPr>
                <a:t/>
              </a:r>
              <a:br>
                <a:rPr lang="en-US" spc="-51" dirty="0" smtClean="0">
                  <a:gradFill>
                    <a:gsLst>
                      <a:gs pos="0">
                        <a:srgbClr val="505050"/>
                      </a:gs>
                      <a:gs pos="100000">
                        <a:srgbClr val="505050"/>
                      </a:gs>
                    </a:gsLst>
                    <a:lin ang="5400000" scaled="0"/>
                  </a:gradFill>
                </a:rPr>
              </a:br>
              <a:r>
                <a:rPr lang="en-US" spc="-51" dirty="0" smtClean="0">
                  <a:gradFill>
                    <a:gsLst>
                      <a:gs pos="0">
                        <a:srgbClr val="505050"/>
                      </a:gs>
                      <a:gs pos="100000">
                        <a:srgbClr val="505050"/>
                      </a:gs>
                    </a:gsLst>
                    <a:lin ang="5400000" scaled="0"/>
                  </a:gradFill>
                </a:rPr>
                <a:t>more tasks</a:t>
              </a:r>
              <a:endParaRPr lang="en-US" spc="-51" dirty="0">
                <a:gradFill>
                  <a:gsLst>
                    <a:gs pos="0">
                      <a:srgbClr val="505050"/>
                    </a:gs>
                    <a:gs pos="100000">
                      <a:srgbClr val="505050"/>
                    </a:gs>
                  </a:gsLst>
                  <a:lin ang="5400000" scaled="0"/>
                </a:gradFill>
              </a:endParaRPr>
            </a:p>
          </p:txBody>
        </p:sp>
      </p:grpSp>
      <p:sp>
        <p:nvSpPr>
          <p:cNvPr id="67" name="1 after"/>
          <p:cNvSpPr/>
          <p:nvPr/>
        </p:nvSpPr>
        <p:spPr bwMode="auto">
          <a:xfrm>
            <a:off x="3416579" y="4893912"/>
            <a:ext cx="2658776" cy="106675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Windows M</a:t>
            </a:r>
            <a:r>
              <a:rPr lang="en-US" sz="1200" spc="-20" dirty="0" smtClean="0">
                <a:gradFill>
                  <a:gsLst>
                    <a:gs pos="0">
                      <a:srgbClr val="505050"/>
                    </a:gs>
                    <a:gs pos="100000">
                      <a:srgbClr val="505050"/>
                    </a:gs>
                  </a:gsLst>
                  <a:lin ang="5400000" scaled="0"/>
                </a:gradFill>
              </a:rPr>
              <a:t>anagement </a:t>
            </a:r>
            <a:r>
              <a:rPr lang="en-US" sz="1200" spc="-20" dirty="0">
                <a:gradFill>
                  <a:gsLst>
                    <a:gs pos="0">
                      <a:srgbClr val="505050"/>
                    </a:gs>
                    <a:gs pos="100000">
                      <a:srgbClr val="505050"/>
                    </a:gs>
                  </a:gsLst>
                  <a:lin ang="5400000" scaled="0"/>
                </a:gradFill>
              </a:rPr>
              <a:t>F</a:t>
            </a:r>
            <a:r>
              <a:rPr lang="en-US" sz="1200" spc="-20" dirty="0" smtClean="0">
                <a:gradFill>
                  <a:gsLst>
                    <a:gs pos="0">
                      <a:srgbClr val="505050"/>
                    </a:gs>
                    <a:gs pos="100000">
                      <a:srgbClr val="505050"/>
                    </a:gs>
                  </a:gsLst>
                  <a:lin ang="5400000" scaled="0"/>
                </a:gradFill>
              </a:rPr>
              <a:t>ramework</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Standards-based switch</a:t>
            </a:r>
            <a:r>
              <a:rPr lang="en-US" sz="1200" spc="-20" dirty="0">
                <a:gradFill>
                  <a:gsLst>
                    <a:gs pos="0">
                      <a:srgbClr val="505050"/>
                    </a:gs>
                    <a:gs pos="100000">
                      <a:srgbClr val="505050"/>
                    </a:gs>
                  </a:gsLst>
                  <a:lin ang="5400000" scaled="0"/>
                </a:gradFill>
              </a:rPr>
              <a:t> </a:t>
            </a:r>
            <a:r>
              <a:rPr lang="en-US" sz="1200" spc="-20" dirty="0" smtClean="0">
                <a:gradFill>
                  <a:gsLst>
                    <a:gs pos="0">
                      <a:srgbClr val="505050"/>
                    </a:gs>
                    <a:gs pos="100000">
                      <a:srgbClr val="505050"/>
                    </a:gs>
                  </a:gsLst>
                  <a:lin ang="5400000" scaled="0"/>
                </a:gradFill>
              </a:rPr>
              <a:t>management</a:t>
            </a:r>
            <a:endParaRPr lang="en-US" sz="1200" spc="-20" dirty="0">
              <a:gradFill>
                <a:gsLst>
                  <a:gs pos="0">
                    <a:srgbClr val="505050"/>
                  </a:gs>
                  <a:gs pos="100000">
                    <a:srgbClr val="505050"/>
                  </a:gs>
                </a:gsLst>
                <a:lin ang="5400000" scaled="0"/>
              </a:gradFill>
            </a:endParaRPr>
          </a:p>
        </p:txBody>
      </p:sp>
      <p:sp>
        <p:nvSpPr>
          <p:cNvPr id="68" name="2 after"/>
          <p:cNvSpPr/>
          <p:nvPr/>
        </p:nvSpPr>
        <p:spPr bwMode="auto">
          <a:xfrm>
            <a:off x="6301879" y="4893912"/>
            <a:ext cx="2658811" cy="106675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Server M</a:t>
            </a:r>
            <a:r>
              <a:rPr lang="en-US" sz="1200" spc="-20" dirty="0" smtClean="0">
                <a:gradFill>
                  <a:gsLst>
                    <a:gs pos="0">
                      <a:srgbClr val="505050"/>
                    </a:gs>
                    <a:gs pos="100000">
                      <a:srgbClr val="505050"/>
                    </a:gs>
                  </a:gsLst>
                  <a:lin ang="5400000" scaled="0"/>
                </a:gradFill>
              </a:rPr>
              <a:t>anager</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Windows Server </a:t>
            </a:r>
            <a:r>
              <a:rPr lang="en-US" sz="1200" spc="-20" dirty="0" smtClean="0">
                <a:gradFill>
                  <a:gsLst>
                    <a:gs pos="0">
                      <a:srgbClr val="505050"/>
                    </a:gs>
                    <a:gs pos="100000">
                      <a:srgbClr val="505050"/>
                    </a:gs>
                  </a:gsLst>
                  <a:lin ang="5400000" scaled="0"/>
                </a:gradFill>
              </a:rPr>
              <a:t/>
            </a:r>
            <a:br>
              <a:rPr lang="en-US" sz="1200" spc="-20" dirty="0" smtClean="0">
                <a:gradFill>
                  <a:gsLst>
                    <a:gs pos="0">
                      <a:srgbClr val="505050"/>
                    </a:gs>
                    <a:gs pos="100000">
                      <a:srgbClr val="505050"/>
                    </a:gs>
                  </a:gsLst>
                  <a:lin ang="5400000" scaled="0"/>
                </a:gradFill>
              </a:rPr>
            </a:br>
            <a:r>
              <a:rPr lang="en-US" sz="1200" spc="-20" dirty="0" smtClean="0">
                <a:gradFill>
                  <a:gsLst>
                    <a:gs pos="0">
                      <a:srgbClr val="505050"/>
                    </a:gs>
                    <a:gs pos="100000">
                      <a:srgbClr val="505050"/>
                    </a:gs>
                  </a:gsLst>
                  <a:lin ang="5400000" scaled="0"/>
                </a:gradFill>
              </a:rPr>
              <a:t>Essentials Experience</a:t>
            </a:r>
            <a:endParaRPr lang="en-US" sz="1200" spc="-20" dirty="0">
              <a:gradFill>
                <a:gsLst>
                  <a:gs pos="0">
                    <a:srgbClr val="505050"/>
                  </a:gs>
                  <a:gs pos="100000">
                    <a:srgbClr val="505050"/>
                  </a:gs>
                </a:gsLst>
                <a:lin ang="5400000" scaled="0"/>
              </a:gradFill>
            </a:endParaRPr>
          </a:p>
        </p:txBody>
      </p:sp>
      <p:sp>
        <p:nvSpPr>
          <p:cNvPr id="69" name="3 after"/>
          <p:cNvSpPr/>
          <p:nvPr/>
        </p:nvSpPr>
        <p:spPr bwMode="auto">
          <a:xfrm>
            <a:off x="9203323" y="4893912"/>
            <a:ext cx="2658989" cy="106675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Windows </a:t>
            </a:r>
            <a:r>
              <a:rPr lang="en-US" sz="1200" spc="-20" dirty="0" smtClean="0">
                <a:gradFill>
                  <a:gsLst>
                    <a:gs pos="0">
                      <a:srgbClr val="505050"/>
                    </a:gs>
                    <a:gs pos="100000">
                      <a:srgbClr val="505050"/>
                    </a:gs>
                  </a:gsLst>
                  <a:lin ang="5400000" scaled="0"/>
                </a:gradFill>
              </a:rPr>
              <a:t>PowerShell 4.0</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err="1">
                <a:gradFill>
                  <a:gsLst>
                    <a:gs pos="0">
                      <a:srgbClr val="505050"/>
                    </a:gs>
                    <a:gs pos="100000">
                      <a:srgbClr val="505050"/>
                    </a:gs>
                  </a:gsLst>
                  <a:lin ang="5400000" scaled="0"/>
                </a:gradFill>
              </a:rPr>
              <a:t>Intellisense</a:t>
            </a:r>
            <a:r>
              <a:rPr lang="en-US" sz="1200" spc="-20" dirty="0">
                <a:gradFill>
                  <a:gsLst>
                    <a:gs pos="0">
                      <a:srgbClr val="505050"/>
                    </a:gs>
                    <a:gs pos="100000">
                      <a:srgbClr val="505050"/>
                    </a:gs>
                  </a:gsLst>
                  <a:lin ang="5400000" scaled="0"/>
                </a:gradFill>
              </a:rPr>
              <a:t> </a:t>
            </a:r>
            <a:r>
              <a:rPr lang="en-US" sz="1200" spc="-20" dirty="0" smtClean="0">
                <a:gradFill>
                  <a:gsLst>
                    <a:gs pos="0">
                      <a:srgbClr val="505050"/>
                    </a:gs>
                    <a:gs pos="100000">
                      <a:srgbClr val="505050"/>
                    </a:gs>
                  </a:gsLst>
                  <a:lin ang="5400000" scaled="0"/>
                </a:gradFill>
              </a:rPr>
              <a:t>integrated </a:t>
            </a:r>
            <a:r>
              <a:rPr lang="en-US" sz="1200" spc="-20" dirty="0">
                <a:gradFill>
                  <a:gsLst>
                    <a:gs pos="0">
                      <a:srgbClr val="505050"/>
                    </a:gs>
                    <a:gs pos="100000">
                      <a:srgbClr val="505050"/>
                    </a:gs>
                  </a:gsLst>
                  <a:lin ang="5400000" scaled="0"/>
                </a:gradFill>
              </a:rPr>
              <a:t>s</a:t>
            </a:r>
            <a:r>
              <a:rPr lang="en-US" sz="1200" spc="-20" dirty="0" smtClean="0">
                <a:gradFill>
                  <a:gsLst>
                    <a:gs pos="0">
                      <a:srgbClr val="505050"/>
                    </a:gs>
                    <a:gs pos="100000">
                      <a:srgbClr val="505050"/>
                    </a:gs>
                  </a:gsLst>
                  <a:lin ang="5400000" scaled="0"/>
                </a:gradFill>
              </a:rPr>
              <a:t>cripting environment</a:t>
            </a:r>
          </a:p>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Desired State </a:t>
            </a:r>
            <a:r>
              <a:rPr lang="en-US" sz="1200" spc="-20" dirty="0">
                <a:gradFill>
                  <a:gsLst>
                    <a:gs pos="0">
                      <a:srgbClr val="505050"/>
                    </a:gs>
                    <a:gs pos="100000">
                      <a:srgbClr val="505050"/>
                    </a:gs>
                  </a:gsLst>
                  <a:lin ang="5400000" scaled="0"/>
                </a:gradFill>
              </a:rPr>
              <a:t>C</a:t>
            </a:r>
            <a:r>
              <a:rPr lang="en-US" sz="1200" spc="-20" dirty="0" smtClean="0">
                <a:gradFill>
                  <a:gsLst>
                    <a:gs pos="0">
                      <a:srgbClr val="505050"/>
                    </a:gs>
                    <a:gs pos="100000">
                      <a:srgbClr val="505050"/>
                    </a:gs>
                  </a:gsLst>
                  <a:lin ang="5400000" scaled="0"/>
                </a:gradFill>
              </a:rPr>
              <a:t>onfiguration</a:t>
            </a:r>
            <a:endParaRPr lang="en-US" sz="1200" spc="-20" dirty="0">
              <a:gradFill>
                <a:gsLst>
                  <a:gs pos="0">
                    <a:srgbClr val="505050"/>
                  </a:gs>
                  <a:gs pos="100000">
                    <a:srgbClr val="505050"/>
                  </a:gs>
                </a:gsLst>
                <a:lin ang="5400000" scaled="0"/>
              </a:gradFill>
            </a:endParaRPr>
          </a:p>
        </p:txBody>
      </p:sp>
      <p:grpSp>
        <p:nvGrpSpPr>
          <p:cNvPr id="14" name="Group 13"/>
          <p:cNvGrpSpPr/>
          <p:nvPr/>
        </p:nvGrpSpPr>
        <p:grpSpPr>
          <a:xfrm>
            <a:off x="-5073525" y="2893178"/>
            <a:ext cx="16980209" cy="1002079"/>
            <a:chOff x="-4972496" y="7611796"/>
            <a:chExt cx="16642079" cy="982520"/>
          </a:xfrm>
        </p:grpSpPr>
        <p:sp>
          <p:nvSpPr>
            <p:cNvPr id="61" name="grey banner"/>
            <p:cNvSpPr txBox="1"/>
            <p:nvPr/>
          </p:nvSpPr>
          <p:spPr>
            <a:xfrm>
              <a:off x="3348543" y="7611797"/>
              <a:ext cx="8321040" cy="982519"/>
            </a:xfrm>
            <a:prstGeom prst="rect">
              <a:avLst/>
            </a:prstGeom>
            <a:solidFill>
              <a:schemeClr val="bg2"/>
            </a:solidFill>
          </p:spPr>
          <p:txBody>
            <a:bodyPr wrap="square" lIns="182880" tIns="182880" rIns="0" bIns="137160" rtlCol="0" anchor="ctr" anchorCtr="0">
              <a:noAutofit/>
            </a:bodyPr>
            <a:lstStyle/>
            <a:p>
              <a:pPr>
                <a:lnSpc>
                  <a:spcPct val="90000"/>
                </a:lnSpc>
              </a:pPr>
              <a:r>
                <a:rPr lang="en-US" sz="4100" spc="-51" dirty="0">
                  <a:gradFill>
                    <a:gsLst>
                      <a:gs pos="0">
                        <a:srgbClr val="EFEFEF"/>
                      </a:gs>
                      <a:gs pos="100000">
                        <a:srgbClr val="EFEFEF"/>
                      </a:gs>
                    </a:gsLst>
                    <a:lin ang="5400000" scaled="0"/>
                  </a:gradFill>
                  <a:latin typeface="Segoe UI Light"/>
                </a:rPr>
                <a:t>IT demands</a:t>
              </a:r>
            </a:p>
          </p:txBody>
        </p:sp>
        <p:sp>
          <p:nvSpPr>
            <p:cNvPr id="64" name="blue banner"/>
            <p:cNvSpPr txBox="1"/>
            <p:nvPr/>
          </p:nvSpPr>
          <p:spPr>
            <a:xfrm>
              <a:off x="-4972496" y="7611796"/>
              <a:ext cx="8321040" cy="982519"/>
            </a:xfrm>
            <a:prstGeom prst="rect">
              <a:avLst/>
            </a:prstGeom>
            <a:solidFill>
              <a:schemeClr val="accent1"/>
            </a:solidFill>
          </p:spPr>
          <p:txBody>
            <a:bodyPr wrap="square" lIns="182880" tIns="182880" rIns="0" bIns="137160" rtlCol="0" anchor="ctr" anchorCtr="0">
              <a:noAutofit/>
            </a:bodyPr>
            <a:lstStyle/>
            <a:p>
              <a:pPr>
                <a:lnSpc>
                  <a:spcPct val="90000"/>
                </a:lnSpc>
              </a:pPr>
              <a:r>
                <a:rPr lang="en-US" sz="4100" spc="-51" dirty="0">
                  <a:gradFill>
                    <a:gsLst>
                      <a:gs pos="0">
                        <a:srgbClr val="EFEFEF"/>
                      </a:gs>
                      <a:gs pos="100000">
                        <a:srgbClr val="EFEFEF"/>
                      </a:gs>
                    </a:gsLst>
                    <a:lin ang="5400000" scaled="0"/>
                  </a:gradFill>
                  <a:latin typeface="Segoe UI Light"/>
                </a:rPr>
                <a:t>Windows Server 2012 R2 delivers</a:t>
              </a:r>
            </a:p>
          </p:txBody>
        </p:sp>
      </p:grpSp>
      <p:sp useBgFill="1">
        <p:nvSpPr>
          <p:cNvPr id="38" name="Rectangle 37"/>
          <p:cNvSpPr/>
          <p:nvPr/>
        </p:nvSpPr>
        <p:spPr bwMode="auto">
          <a:xfrm>
            <a:off x="4" y="1126895"/>
            <a:ext cx="3416576" cy="586763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pc="-51" dirty="0">
              <a:solidFill>
                <a:schemeClr val="tx1"/>
              </a:solidFill>
            </a:endParaRPr>
          </a:p>
        </p:txBody>
      </p:sp>
      <p:sp>
        <p:nvSpPr>
          <p:cNvPr id="4" name="Rectangle 3"/>
          <p:cNvSpPr/>
          <p:nvPr/>
        </p:nvSpPr>
        <p:spPr bwMode="auto">
          <a:xfrm>
            <a:off x="531279" y="4594079"/>
            <a:ext cx="2705639" cy="1833761"/>
          </a:xfrm>
          <a:prstGeom prst="rect">
            <a:avLst/>
          </a:prstGeom>
          <a:solidFill>
            <a:srgbClr val="000000">
              <a:alpha val="7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en-US" sz="2800" spc="-122" dirty="0" smtClean="0">
                <a:gradFill>
                  <a:gsLst>
                    <a:gs pos="0">
                      <a:srgbClr val="EFEFEF"/>
                    </a:gs>
                    <a:gs pos="100000">
                      <a:srgbClr val="EFEFEF"/>
                    </a:gs>
                  </a:gsLst>
                  <a:lin ang="5400000" scaled="0"/>
                </a:gradFill>
                <a:latin typeface="Segoe UI Light"/>
              </a:rPr>
              <a:t>Increased management efficiency for a diverse datacenter</a:t>
            </a:r>
            <a:endParaRPr lang="en-US" sz="2800" spc="-122" dirty="0">
              <a:gradFill>
                <a:gsLst>
                  <a:gs pos="0">
                    <a:srgbClr val="EFEFEF"/>
                  </a:gs>
                  <a:gs pos="100000">
                    <a:srgbClr val="EFEFEF"/>
                  </a:gs>
                </a:gsLst>
                <a:lin ang="5400000" scaled="0"/>
              </a:gradFill>
              <a:latin typeface="Segoe UI Light"/>
            </a:endParaRPr>
          </a:p>
        </p:txBody>
      </p:sp>
      <p:sp useBgFill="1">
        <p:nvSpPr>
          <p:cNvPr id="94" name="Rectangle 93"/>
          <p:cNvSpPr/>
          <p:nvPr/>
        </p:nvSpPr>
        <p:spPr bwMode="auto">
          <a:xfrm>
            <a:off x="11892817" y="1126896"/>
            <a:ext cx="543658" cy="586762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grpSp>
        <p:nvGrpSpPr>
          <p:cNvPr id="7" name="Group 4"/>
          <p:cNvGrpSpPr>
            <a:grpSpLocks noChangeAspect="1"/>
          </p:cNvGrpSpPr>
          <p:nvPr/>
        </p:nvGrpSpPr>
        <p:grpSpPr bwMode="auto">
          <a:xfrm>
            <a:off x="576792" y="1964352"/>
            <a:ext cx="2610468" cy="2294173"/>
            <a:chOff x="240" y="1130"/>
            <a:chExt cx="1890" cy="1661"/>
          </a:xfrm>
        </p:grpSpPr>
        <p:sp>
          <p:nvSpPr>
            <p:cNvPr id="13" name="Freeform 6"/>
            <p:cNvSpPr>
              <a:spLocks noEditPoints="1"/>
            </p:cNvSpPr>
            <p:nvPr/>
          </p:nvSpPr>
          <p:spPr bwMode="auto">
            <a:xfrm>
              <a:off x="240" y="1241"/>
              <a:ext cx="1401" cy="1550"/>
            </a:xfrm>
            <a:custGeom>
              <a:avLst/>
              <a:gdLst>
                <a:gd name="T0" fmla="*/ 2595 w 2803"/>
                <a:gd name="T1" fmla="*/ 410 h 3100"/>
                <a:gd name="T2" fmla="*/ 255 w 2803"/>
                <a:gd name="T3" fmla="*/ 0 h 3100"/>
                <a:gd name="T4" fmla="*/ 260 w 2803"/>
                <a:gd name="T5" fmla="*/ 2 h 3100"/>
                <a:gd name="T6" fmla="*/ 286 w 2803"/>
                <a:gd name="T7" fmla="*/ 4 h 3100"/>
                <a:gd name="T8" fmla="*/ 340 w 2803"/>
                <a:gd name="T9" fmla="*/ 11 h 3100"/>
                <a:gd name="T10" fmla="*/ 435 w 2803"/>
                <a:gd name="T11" fmla="*/ 23 h 3100"/>
                <a:gd name="T12" fmla="*/ 584 w 2803"/>
                <a:gd name="T13" fmla="*/ 42 h 3100"/>
                <a:gd name="T14" fmla="*/ 800 w 2803"/>
                <a:gd name="T15" fmla="*/ 68 h 3100"/>
                <a:gd name="T16" fmla="*/ 1092 w 2803"/>
                <a:gd name="T17" fmla="*/ 105 h 3100"/>
                <a:gd name="T18" fmla="*/ 1473 w 2803"/>
                <a:gd name="T19" fmla="*/ 153 h 3100"/>
                <a:gd name="T20" fmla="*/ 1957 w 2803"/>
                <a:gd name="T21" fmla="*/ 214 h 3100"/>
                <a:gd name="T22" fmla="*/ 2553 w 2803"/>
                <a:gd name="T23" fmla="*/ 288 h 3100"/>
                <a:gd name="T24" fmla="*/ 2803 w 2803"/>
                <a:gd name="T25" fmla="*/ 403 h 3100"/>
                <a:gd name="T26" fmla="*/ 2802 w 2803"/>
                <a:gd name="T27" fmla="*/ 410 h 3100"/>
                <a:gd name="T28" fmla="*/ 2798 w 2803"/>
                <a:gd name="T29" fmla="*/ 438 h 3100"/>
                <a:gd name="T30" fmla="*/ 2791 w 2803"/>
                <a:gd name="T31" fmla="*/ 498 h 3100"/>
                <a:gd name="T32" fmla="*/ 2779 w 2803"/>
                <a:gd name="T33" fmla="*/ 606 h 3100"/>
                <a:gd name="T34" fmla="*/ 2760 w 2803"/>
                <a:gd name="T35" fmla="*/ 774 h 3100"/>
                <a:gd name="T36" fmla="*/ 2732 w 2803"/>
                <a:gd name="T37" fmla="*/ 1015 h 3100"/>
                <a:gd name="T38" fmla="*/ 2695 w 2803"/>
                <a:gd name="T39" fmla="*/ 1343 h 3100"/>
                <a:gd name="T40" fmla="*/ 2646 w 2803"/>
                <a:gd name="T41" fmla="*/ 1771 h 3100"/>
                <a:gd name="T42" fmla="*/ 2583 w 2803"/>
                <a:gd name="T43" fmla="*/ 2313 h 3100"/>
                <a:gd name="T44" fmla="*/ 2580 w 2803"/>
                <a:gd name="T45" fmla="*/ 2317 h 3100"/>
                <a:gd name="T46" fmla="*/ 2562 w 2803"/>
                <a:gd name="T47" fmla="*/ 2344 h 3100"/>
                <a:gd name="T48" fmla="*/ 2510 w 2803"/>
                <a:gd name="T49" fmla="*/ 2416 h 3100"/>
                <a:gd name="T50" fmla="*/ 2467 w 2803"/>
                <a:gd name="T51" fmla="*/ 2476 h 3100"/>
                <a:gd name="T52" fmla="*/ 2449 w 2803"/>
                <a:gd name="T53" fmla="*/ 2472 h 3100"/>
                <a:gd name="T54" fmla="*/ 2387 w 2803"/>
                <a:gd name="T55" fmla="*/ 2460 h 3100"/>
                <a:gd name="T56" fmla="*/ 2250 w 2803"/>
                <a:gd name="T57" fmla="*/ 2432 h 3100"/>
                <a:gd name="T58" fmla="*/ 2354 w 2803"/>
                <a:gd name="T59" fmla="*/ 2574 h 3100"/>
                <a:gd name="T60" fmla="*/ 2354 w 2803"/>
                <a:gd name="T61" fmla="*/ 2734 h 3100"/>
                <a:gd name="T62" fmla="*/ 2245 w 2803"/>
                <a:gd name="T63" fmla="*/ 2880 h 3100"/>
                <a:gd name="T64" fmla="*/ 2047 w 2803"/>
                <a:gd name="T65" fmla="*/ 2996 h 3100"/>
                <a:gd name="T66" fmla="*/ 1781 w 2803"/>
                <a:gd name="T67" fmla="*/ 3072 h 3100"/>
                <a:gd name="T68" fmla="*/ 1465 w 2803"/>
                <a:gd name="T69" fmla="*/ 3100 h 3100"/>
                <a:gd name="T70" fmla="*/ 1150 w 2803"/>
                <a:gd name="T71" fmla="*/ 3072 h 3100"/>
                <a:gd name="T72" fmla="*/ 882 w 2803"/>
                <a:gd name="T73" fmla="*/ 2996 h 3100"/>
                <a:gd name="T74" fmla="*/ 684 w 2803"/>
                <a:gd name="T75" fmla="*/ 2880 h 3100"/>
                <a:gd name="T76" fmla="*/ 575 w 2803"/>
                <a:gd name="T77" fmla="*/ 2734 h 3100"/>
                <a:gd name="T78" fmla="*/ 575 w 2803"/>
                <a:gd name="T79" fmla="*/ 2573 h 3100"/>
                <a:gd name="T80" fmla="*/ 685 w 2803"/>
                <a:gd name="T81" fmla="*/ 2428 h 3100"/>
                <a:gd name="T82" fmla="*/ 885 w 2803"/>
                <a:gd name="T83" fmla="*/ 2310 h 3100"/>
                <a:gd name="T84" fmla="*/ 1155 w 2803"/>
                <a:gd name="T85" fmla="*/ 2234 h 3100"/>
                <a:gd name="T86" fmla="*/ 1230 w 2803"/>
                <a:gd name="T87" fmla="*/ 2222 h 3100"/>
                <a:gd name="T88" fmla="*/ 1218 w 2803"/>
                <a:gd name="T89" fmla="*/ 2219 h 3100"/>
                <a:gd name="T90" fmla="*/ 1181 w 2803"/>
                <a:gd name="T91" fmla="*/ 2212 h 3100"/>
                <a:gd name="T92" fmla="*/ 1104 w 2803"/>
                <a:gd name="T93" fmla="*/ 2196 h 3100"/>
                <a:gd name="T94" fmla="*/ 973 w 2803"/>
                <a:gd name="T95" fmla="*/ 2168 h 3100"/>
                <a:gd name="T96" fmla="*/ 774 w 2803"/>
                <a:gd name="T97" fmla="*/ 2127 h 3100"/>
                <a:gd name="T98" fmla="*/ 491 w 2803"/>
                <a:gd name="T99" fmla="*/ 2069 h 3100"/>
                <a:gd name="T100" fmla="*/ 111 w 2803"/>
                <a:gd name="T101" fmla="*/ 1990 h 3100"/>
                <a:gd name="T102" fmla="*/ 0 w 2803"/>
                <a:gd name="T103" fmla="*/ 1966 h 3100"/>
                <a:gd name="T104" fmla="*/ 1 w 2803"/>
                <a:gd name="T105" fmla="*/ 1956 h 3100"/>
                <a:gd name="T106" fmla="*/ 6 w 2803"/>
                <a:gd name="T107" fmla="*/ 1924 h 3100"/>
                <a:gd name="T108" fmla="*/ 15 w 2803"/>
                <a:gd name="T109" fmla="*/ 1856 h 3100"/>
                <a:gd name="T110" fmla="*/ 30 w 2803"/>
                <a:gd name="T111" fmla="*/ 1740 h 3100"/>
                <a:gd name="T112" fmla="*/ 52 w 2803"/>
                <a:gd name="T113" fmla="*/ 1565 h 3100"/>
                <a:gd name="T114" fmla="*/ 84 w 2803"/>
                <a:gd name="T115" fmla="*/ 1314 h 3100"/>
                <a:gd name="T116" fmla="*/ 127 w 2803"/>
                <a:gd name="T117" fmla="*/ 979 h 3100"/>
                <a:gd name="T118" fmla="*/ 184 w 2803"/>
                <a:gd name="T119" fmla="*/ 545 h 3100"/>
                <a:gd name="T120" fmla="*/ 254 w 2803"/>
                <a:gd name="T121" fmla="*/ 0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3" h="3100">
                  <a:moveTo>
                    <a:pt x="351" y="114"/>
                  </a:moveTo>
                  <a:lnTo>
                    <a:pt x="107" y="1872"/>
                  </a:lnTo>
                  <a:lnTo>
                    <a:pt x="2383" y="2301"/>
                  </a:lnTo>
                  <a:lnTo>
                    <a:pt x="2595" y="410"/>
                  </a:lnTo>
                  <a:lnTo>
                    <a:pt x="351" y="114"/>
                  </a:lnTo>
                  <a:close/>
                  <a:moveTo>
                    <a:pt x="254" y="0"/>
                  </a:moveTo>
                  <a:lnTo>
                    <a:pt x="255" y="0"/>
                  </a:lnTo>
                  <a:lnTo>
                    <a:pt x="255" y="0"/>
                  </a:lnTo>
                  <a:lnTo>
                    <a:pt x="255" y="0"/>
                  </a:lnTo>
                  <a:lnTo>
                    <a:pt x="256" y="0"/>
                  </a:lnTo>
                  <a:lnTo>
                    <a:pt x="258" y="0"/>
                  </a:lnTo>
                  <a:lnTo>
                    <a:pt x="260" y="2"/>
                  </a:lnTo>
                  <a:lnTo>
                    <a:pt x="265" y="2"/>
                  </a:lnTo>
                  <a:lnTo>
                    <a:pt x="270" y="3"/>
                  </a:lnTo>
                  <a:lnTo>
                    <a:pt x="276" y="4"/>
                  </a:lnTo>
                  <a:lnTo>
                    <a:pt x="286" y="4"/>
                  </a:lnTo>
                  <a:lnTo>
                    <a:pt x="295" y="6"/>
                  </a:lnTo>
                  <a:lnTo>
                    <a:pt x="307" y="7"/>
                  </a:lnTo>
                  <a:lnTo>
                    <a:pt x="322" y="8"/>
                  </a:lnTo>
                  <a:lnTo>
                    <a:pt x="340" y="11"/>
                  </a:lnTo>
                  <a:lnTo>
                    <a:pt x="359" y="13"/>
                  </a:lnTo>
                  <a:lnTo>
                    <a:pt x="381" y="16"/>
                  </a:lnTo>
                  <a:lnTo>
                    <a:pt x="406" y="20"/>
                  </a:lnTo>
                  <a:lnTo>
                    <a:pt x="435" y="23"/>
                  </a:lnTo>
                  <a:lnTo>
                    <a:pt x="467" y="27"/>
                  </a:lnTo>
                  <a:lnTo>
                    <a:pt x="503" y="31"/>
                  </a:lnTo>
                  <a:lnTo>
                    <a:pt x="542" y="36"/>
                  </a:lnTo>
                  <a:lnTo>
                    <a:pt x="584" y="42"/>
                  </a:lnTo>
                  <a:lnTo>
                    <a:pt x="632" y="47"/>
                  </a:lnTo>
                  <a:lnTo>
                    <a:pt x="683" y="54"/>
                  </a:lnTo>
                  <a:lnTo>
                    <a:pt x="739" y="61"/>
                  </a:lnTo>
                  <a:lnTo>
                    <a:pt x="800" y="68"/>
                  </a:lnTo>
                  <a:lnTo>
                    <a:pt x="865" y="77"/>
                  </a:lnTo>
                  <a:lnTo>
                    <a:pt x="935" y="85"/>
                  </a:lnTo>
                  <a:lnTo>
                    <a:pt x="1011" y="96"/>
                  </a:lnTo>
                  <a:lnTo>
                    <a:pt x="1092" y="105"/>
                  </a:lnTo>
                  <a:lnTo>
                    <a:pt x="1178" y="116"/>
                  </a:lnTo>
                  <a:lnTo>
                    <a:pt x="1271" y="128"/>
                  </a:lnTo>
                  <a:lnTo>
                    <a:pt x="1369" y="140"/>
                  </a:lnTo>
                  <a:lnTo>
                    <a:pt x="1473" y="153"/>
                  </a:lnTo>
                  <a:lnTo>
                    <a:pt x="1584" y="167"/>
                  </a:lnTo>
                  <a:lnTo>
                    <a:pt x="1701" y="182"/>
                  </a:lnTo>
                  <a:lnTo>
                    <a:pt x="1825" y="197"/>
                  </a:lnTo>
                  <a:lnTo>
                    <a:pt x="1957" y="214"/>
                  </a:lnTo>
                  <a:lnTo>
                    <a:pt x="2095" y="231"/>
                  </a:lnTo>
                  <a:lnTo>
                    <a:pt x="2239" y="248"/>
                  </a:lnTo>
                  <a:lnTo>
                    <a:pt x="2392" y="268"/>
                  </a:lnTo>
                  <a:lnTo>
                    <a:pt x="2553" y="288"/>
                  </a:lnTo>
                  <a:lnTo>
                    <a:pt x="2721" y="309"/>
                  </a:lnTo>
                  <a:lnTo>
                    <a:pt x="2803" y="403"/>
                  </a:lnTo>
                  <a:lnTo>
                    <a:pt x="2803" y="403"/>
                  </a:lnTo>
                  <a:lnTo>
                    <a:pt x="2803" y="403"/>
                  </a:lnTo>
                  <a:lnTo>
                    <a:pt x="2803" y="403"/>
                  </a:lnTo>
                  <a:lnTo>
                    <a:pt x="2802" y="405"/>
                  </a:lnTo>
                  <a:lnTo>
                    <a:pt x="2802" y="407"/>
                  </a:lnTo>
                  <a:lnTo>
                    <a:pt x="2802" y="410"/>
                  </a:lnTo>
                  <a:lnTo>
                    <a:pt x="2802" y="415"/>
                  </a:lnTo>
                  <a:lnTo>
                    <a:pt x="2800" y="420"/>
                  </a:lnTo>
                  <a:lnTo>
                    <a:pt x="2799" y="428"/>
                  </a:lnTo>
                  <a:lnTo>
                    <a:pt x="2798" y="438"/>
                  </a:lnTo>
                  <a:lnTo>
                    <a:pt x="2797" y="449"/>
                  </a:lnTo>
                  <a:lnTo>
                    <a:pt x="2796" y="463"/>
                  </a:lnTo>
                  <a:lnTo>
                    <a:pt x="2794" y="479"/>
                  </a:lnTo>
                  <a:lnTo>
                    <a:pt x="2791" y="498"/>
                  </a:lnTo>
                  <a:lnTo>
                    <a:pt x="2789" y="520"/>
                  </a:lnTo>
                  <a:lnTo>
                    <a:pt x="2786" y="545"/>
                  </a:lnTo>
                  <a:lnTo>
                    <a:pt x="2783" y="574"/>
                  </a:lnTo>
                  <a:lnTo>
                    <a:pt x="2779" y="606"/>
                  </a:lnTo>
                  <a:lnTo>
                    <a:pt x="2775" y="642"/>
                  </a:lnTo>
                  <a:lnTo>
                    <a:pt x="2771" y="681"/>
                  </a:lnTo>
                  <a:lnTo>
                    <a:pt x="2765" y="726"/>
                  </a:lnTo>
                  <a:lnTo>
                    <a:pt x="2760" y="774"/>
                  </a:lnTo>
                  <a:lnTo>
                    <a:pt x="2753" y="827"/>
                  </a:lnTo>
                  <a:lnTo>
                    <a:pt x="2748" y="884"/>
                  </a:lnTo>
                  <a:lnTo>
                    <a:pt x="2740" y="947"/>
                  </a:lnTo>
                  <a:lnTo>
                    <a:pt x="2732" y="1015"/>
                  </a:lnTo>
                  <a:lnTo>
                    <a:pt x="2724" y="1088"/>
                  </a:lnTo>
                  <a:lnTo>
                    <a:pt x="2714" y="1167"/>
                  </a:lnTo>
                  <a:lnTo>
                    <a:pt x="2705" y="1252"/>
                  </a:lnTo>
                  <a:lnTo>
                    <a:pt x="2695" y="1343"/>
                  </a:lnTo>
                  <a:lnTo>
                    <a:pt x="2683" y="1439"/>
                  </a:lnTo>
                  <a:lnTo>
                    <a:pt x="2671" y="1544"/>
                  </a:lnTo>
                  <a:lnTo>
                    <a:pt x="2658" y="1654"/>
                  </a:lnTo>
                  <a:lnTo>
                    <a:pt x="2646" y="1771"/>
                  </a:lnTo>
                  <a:lnTo>
                    <a:pt x="2631" y="1895"/>
                  </a:lnTo>
                  <a:lnTo>
                    <a:pt x="2616" y="2027"/>
                  </a:lnTo>
                  <a:lnTo>
                    <a:pt x="2600" y="2166"/>
                  </a:lnTo>
                  <a:lnTo>
                    <a:pt x="2583" y="2313"/>
                  </a:lnTo>
                  <a:lnTo>
                    <a:pt x="2583" y="2313"/>
                  </a:lnTo>
                  <a:lnTo>
                    <a:pt x="2583" y="2314"/>
                  </a:lnTo>
                  <a:lnTo>
                    <a:pt x="2581" y="2315"/>
                  </a:lnTo>
                  <a:lnTo>
                    <a:pt x="2580" y="2317"/>
                  </a:lnTo>
                  <a:lnTo>
                    <a:pt x="2578" y="2321"/>
                  </a:lnTo>
                  <a:lnTo>
                    <a:pt x="2573" y="2325"/>
                  </a:lnTo>
                  <a:lnTo>
                    <a:pt x="2569" y="2333"/>
                  </a:lnTo>
                  <a:lnTo>
                    <a:pt x="2562" y="2344"/>
                  </a:lnTo>
                  <a:lnTo>
                    <a:pt x="2553" y="2356"/>
                  </a:lnTo>
                  <a:lnTo>
                    <a:pt x="2541" y="2372"/>
                  </a:lnTo>
                  <a:lnTo>
                    <a:pt x="2526" y="2392"/>
                  </a:lnTo>
                  <a:lnTo>
                    <a:pt x="2510" y="2416"/>
                  </a:lnTo>
                  <a:lnTo>
                    <a:pt x="2490" y="2444"/>
                  </a:lnTo>
                  <a:lnTo>
                    <a:pt x="2467" y="2476"/>
                  </a:lnTo>
                  <a:lnTo>
                    <a:pt x="2467" y="2476"/>
                  </a:lnTo>
                  <a:lnTo>
                    <a:pt x="2467" y="2476"/>
                  </a:lnTo>
                  <a:lnTo>
                    <a:pt x="2464" y="2476"/>
                  </a:lnTo>
                  <a:lnTo>
                    <a:pt x="2462" y="2475"/>
                  </a:lnTo>
                  <a:lnTo>
                    <a:pt x="2457" y="2475"/>
                  </a:lnTo>
                  <a:lnTo>
                    <a:pt x="2449" y="2472"/>
                  </a:lnTo>
                  <a:lnTo>
                    <a:pt x="2440" y="2470"/>
                  </a:lnTo>
                  <a:lnTo>
                    <a:pt x="2426" y="2468"/>
                  </a:lnTo>
                  <a:lnTo>
                    <a:pt x="2409" y="2464"/>
                  </a:lnTo>
                  <a:lnTo>
                    <a:pt x="2387" y="2460"/>
                  </a:lnTo>
                  <a:lnTo>
                    <a:pt x="2362" y="2455"/>
                  </a:lnTo>
                  <a:lnTo>
                    <a:pt x="2330" y="2448"/>
                  </a:lnTo>
                  <a:lnTo>
                    <a:pt x="2293" y="2440"/>
                  </a:lnTo>
                  <a:lnTo>
                    <a:pt x="2250" y="2432"/>
                  </a:lnTo>
                  <a:lnTo>
                    <a:pt x="2284" y="2465"/>
                  </a:lnTo>
                  <a:lnTo>
                    <a:pt x="2314" y="2501"/>
                  </a:lnTo>
                  <a:lnTo>
                    <a:pt x="2337" y="2537"/>
                  </a:lnTo>
                  <a:lnTo>
                    <a:pt x="2354" y="2574"/>
                  </a:lnTo>
                  <a:lnTo>
                    <a:pt x="2365" y="2613"/>
                  </a:lnTo>
                  <a:lnTo>
                    <a:pt x="2368" y="2654"/>
                  </a:lnTo>
                  <a:lnTo>
                    <a:pt x="2365" y="2695"/>
                  </a:lnTo>
                  <a:lnTo>
                    <a:pt x="2354" y="2734"/>
                  </a:lnTo>
                  <a:lnTo>
                    <a:pt x="2336" y="2773"/>
                  </a:lnTo>
                  <a:lnTo>
                    <a:pt x="2312" y="2810"/>
                  </a:lnTo>
                  <a:lnTo>
                    <a:pt x="2281" y="2845"/>
                  </a:lnTo>
                  <a:lnTo>
                    <a:pt x="2245" y="2880"/>
                  </a:lnTo>
                  <a:lnTo>
                    <a:pt x="2203" y="2912"/>
                  </a:lnTo>
                  <a:lnTo>
                    <a:pt x="2156" y="2942"/>
                  </a:lnTo>
                  <a:lnTo>
                    <a:pt x="2104" y="2969"/>
                  </a:lnTo>
                  <a:lnTo>
                    <a:pt x="2047" y="2996"/>
                  </a:lnTo>
                  <a:lnTo>
                    <a:pt x="1986" y="3019"/>
                  </a:lnTo>
                  <a:lnTo>
                    <a:pt x="1921" y="3039"/>
                  </a:lnTo>
                  <a:lnTo>
                    <a:pt x="1853" y="3058"/>
                  </a:lnTo>
                  <a:lnTo>
                    <a:pt x="1781" y="3072"/>
                  </a:lnTo>
                  <a:lnTo>
                    <a:pt x="1705" y="3085"/>
                  </a:lnTo>
                  <a:lnTo>
                    <a:pt x="1628" y="3093"/>
                  </a:lnTo>
                  <a:lnTo>
                    <a:pt x="1548" y="3099"/>
                  </a:lnTo>
                  <a:lnTo>
                    <a:pt x="1465" y="3100"/>
                  </a:lnTo>
                  <a:lnTo>
                    <a:pt x="1382" y="3099"/>
                  </a:lnTo>
                  <a:lnTo>
                    <a:pt x="1302" y="3093"/>
                  </a:lnTo>
                  <a:lnTo>
                    <a:pt x="1224" y="3085"/>
                  </a:lnTo>
                  <a:lnTo>
                    <a:pt x="1150" y="3072"/>
                  </a:lnTo>
                  <a:lnTo>
                    <a:pt x="1077" y="3058"/>
                  </a:lnTo>
                  <a:lnTo>
                    <a:pt x="1008" y="3039"/>
                  </a:lnTo>
                  <a:lnTo>
                    <a:pt x="943" y="3019"/>
                  </a:lnTo>
                  <a:lnTo>
                    <a:pt x="882" y="2996"/>
                  </a:lnTo>
                  <a:lnTo>
                    <a:pt x="825" y="2969"/>
                  </a:lnTo>
                  <a:lnTo>
                    <a:pt x="772" y="2942"/>
                  </a:lnTo>
                  <a:lnTo>
                    <a:pt x="725" y="2912"/>
                  </a:lnTo>
                  <a:lnTo>
                    <a:pt x="684" y="2880"/>
                  </a:lnTo>
                  <a:lnTo>
                    <a:pt x="647" y="2845"/>
                  </a:lnTo>
                  <a:lnTo>
                    <a:pt x="616" y="2810"/>
                  </a:lnTo>
                  <a:lnTo>
                    <a:pt x="592" y="2773"/>
                  </a:lnTo>
                  <a:lnTo>
                    <a:pt x="575" y="2734"/>
                  </a:lnTo>
                  <a:lnTo>
                    <a:pt x="563" y="2695"/>
                  </a:lnTo>
                  <a:lnTo>
                    <a:pt x="560" y="2654"/>
                  </a:lnTo>
                  <a:lnTo>
                    <a:pt x="563" y="2612"/>
                  </a:lnTo>
                  <a:lnTo>
                    <a:pt x="575" y="2573"/>
                  </a:lnTo>
                  <a:lnTo>
                    <a:pt x="593" y="2534"/>
                  </a:lnTo>
                  <a:lnTo>
                    <a:pt x="617" y="2496"/>
                  </a:lnTo>
                  <a:lnTo>
                    <a:pt x="648" y="2461"/>
                  </a:lnTo>
                  <a:lnTo>
                    <a:pt x="685" y="2428"/>
                  </a:lnTo>
                  <a:lnTo>
                    <a:pt x="727" y="2395"/>
                  </a:lnTo>
                  <a:lnTo>
                    <a:pt x="774" y="2364"/>
                  </a:lnTo>
                  <a:lnTo>
                    <a:pt x="827" y="2337"/>
                  </a:lnTo>
                  <a:lnTo>
                    <a:pt x="885" y="2310"/>
                  </a:lnTo>
                  <a:lnTo>
                    <a:pt x="947" y="2288"/>
                  </a:lnTo>
                  <a:lnTo>
                    <a:pt x="1013" y="2267"/>
                  </a:lnTo>
                  <a:lnTo>
                    <a:pt x="1082" y="2248"/>
                  </a:lnTo>
                  <a:lnTo>
                    <a:pt x="1155" y="2234"/>
                  </a:lnTo>
                  <a:lnTo>
                    <a:pt x="1231" y="2222"/>
                  </a:lnTo>
                  <a:lnTo>
                    <a:pt x="1231" y="2222"/>
                  </a:lnTo>
                  <a:lnTo>
                    <a:pt x="1231" y="2222"/>
                  </a:lnTo>
                  <a:lnTo>
                    <a:pt x="1230" y="2222"/>
                  </a:lnTo>
                  <a:lnTo>
                    <a:pt x="1229" y="2221"/>
                  </a:lnTo>
                  <a:lnTo>
                    <a:pt x="1226" y="2221"/>
                  </a:lnTo>
                  <a:lnTo>
                    <a:pt x="1223" y="2220"/>
                  </a:lnTo>
                  <a:lnTo>
                    <a:pt x="1218" y="2219"/>
                  </a:lnTo>
                  <a:lnTo>
                    <a:pt x="1212" y="2218"/>
                  </a:lnTo>
                  <a:lnTo>
                    <a:pt x="1203" y="2216"/>
                  </a:lnTo>
                  <a:lnTo>
                    <a:pt x="1193" y="2214"/>
                  </a:lnTo>
                  <a:lnTo>
                    <a:pt x="1181" y="2212"/>
                  </a:lnTo>
                  <a:lnTo>
                    <a:pt x="1166" y="2208"/>
                  </a:lnTo>
                  <a:lnTo>
                    <a:pt x="1148" y="2205"/>
                  </a:lnTo>
                  <a:lnTo>
                    <a:pt x="1128" y="2200"/>
                  </a:lnTo>
                  <a:lnTo>
                    <a:pt x="1104" y="2196"/>
                  </a:lnTo>
                  <a:lnTo>
                    <a:pt x="1077" y="2190"/>
                  </a:lnTo>
                  <a:lnTo>
                    <a:pt x="1046" y="2184"/>
                  </a:lnTo>
                  <a:lnTo>
                    <a:pt x="1012" y="2176"/>
                  </a:lnTo>
                  <a:lnTo>
                    <a:pt x="973" y="2168"/>
                  </a:lnTo>
                  <a:lnTo>
                    <a:pt x="930" y="2160"/>
                  </a:lnTo>
                  <a:lnTo>
                    <a:pt x="883" y="2150"/>
                  </a:lnTo>
                  <a:lnTo>
                    <a:pt x="831" y="2139"/>
                  </a:lnTo>
                  <a:lnTo>
                    <a:pt x="774" y="2127"/>
                  </a:lnTo>
                  <a:lnTo>
                    <a:pt x="711" y="2114"/>
                  </a:lnTo>
                  <a:lnTo>
                    <a:pt x="644" y="2100"/>
                  </a:lnTo>
                  <a:lnTo>
                    <a:pt x="570" y="2086"/>
                  </a:lnTo>
                  <a:lnTo>
                    <a:pt x="491" y="2069"/>
                  </a:lnTo>
                  <a:lnTo>
                    <a:pt x="406" y="2051"/>
                  </a:lnTo>
                  <a:lnTo>
                    <a:pt x="314" y="2033"/>
                  </a:lnTo>
                  <a:lnTo>
                    <a:pt x="217" y="2012"/>
                  </a:lnTo>
                  <a:lnTo>
                    <a:pt x="111" y="1990"/>
                  </a:lnTo>
                  <a:lnTo>
                    <a:pt x="0" y="1967"/>
                  </a:lnTo>
                  <a:lnTo>
                    <a:pt x="0" y="1967"/>
                  </a:lnTo>
                  <a:lnTo>
                    <a:pt x="0" y="1967"/>
                  </a:lnTo>
                  <a:lnTo>
                    <a:pt x="0" y="1966"/>
                  </a:lnTo>
                  <a:lnTo>
                    <a:pt x="0" y="1965"/>
                  </a:lnTo>
                  <a:lnTo>
                    <a:pt x="0" y="1964"/>
                  </a:lnTo>
                  <a:lnTo>
                    <a:pt x="1" y="1960"/>
                  </a:lnTo>
                  <a:lnTo>
                    <a:pt x="1" y="1956"/>
                  </a:lnTo>
                  <a:lnTo>
                    <a:pt x="2" y="1950"/>
                  </a:lnTo>
                  <a:lnTo>
                    <a:pt x="3" y="1943"/>
                  </a:lnTo>
                  <a:lnTo>
                    <a:pt x="5" y="1934"/>
                  </a:lnTo>
                  <a:lnTo>
                    <a:pt x="6" y="1924"/>
                  </a:lnTo>
                  <a:lnTo>
                    <a:pt x="7" y="1910"/>
                  </a:lnTo>
                  <a:lnTo>
                    <a:pt x="9" y="1895"/>
                  </a:lnTo>
                  <a:lnTo>
                    <a:pt x="11" y="1877"/>
                  </a:lnTo>
                  <a:lnTo>
                    <a:pt x="15" y="1856"/>
                  </a:lnTo>
                  <a:lnTo>
                    <a:pt x="17" y="1832"/>
                  </a:lnTo>
                  <a:lnTo>
                    <a:pt x="21" y="1804"/>
                  </a:lnTo>
                  <a:lnTo>
                    <a:pt x="25" y="1775"/>
                  </a:lnTo>
                  <a:lnTo>
                    <a:pt x="30" y="1740"/>
                  </a:lnTo>
                  <a:lnTo>
                    <a:pt x="34" y="1702"/>
                  </a:lnTo>
                  <a:lnTo>
                    <a:pt x="40" y="1661"/>
                  </a:lnTo>
                  <a:lnTo>
                    <a:pt x="46" y="1615"/>
                  </a:lnTo>
                  <a:lnTo>
                    <a:pt x="52" y="1565"/>
                  </a:lnTo>
                  <a:lnTo>
                    <a:pt x="60" y="1509"/>
                  </a:lnTo>
                  <a:lnTo>
                    <a:pt x="67" y="1450"/>
                  </a:lnTo>
                  <a:lnTo>
                    <a:pt x="76" y="1384"/>
                  </a:lnTo>
                  <a:lnTo>
                    <a:pt x="84" y="1314"/>
                  </a:lnTo>
                  <a:lnTo>
                    <a:pt x="94" y="1240"/>
                  </a:lnTo>
                  <a:lnTo>
                    <a:pt x="104" y="1158"/>
                  </a:lnTo>
                  <a:lnTo>
                    <a:pt x="116" y="1072"/>
                  </a:lnTo>
                  <a:lnTo>
                    <a:pt x="127" y="979"/>
                  </a:lnTo>
                  <a:lnTo>
                    <a:pt x="140" y="881"/>
                  </a:lnTo>
                  <a:lnTo>
                    <a:pt x="154" y="776"/>
                  </a:lnTo>
                  <a:lnTo>
                    <a:pt x="169" y="664"/>
                  </a:lnTo>
                  <a:lnTo>
                    <a:pt x="184" y="545"/>
                  </a:lnTo>
                  <a:lnTo>
                    <a:pt x="200" y="420"/>
                  </a:lnTo>
                  <a:lnTo>
                    <a:pt x="217" y="287"/>
                  </a:lnTo>
                  <a:lnTo>
                    <a:pt x="235" y="148"/>
                  </a:lnTo>
                  <a:lnTo>
                    <a:pt x="254"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7"/>
            <p:cNvSpPr>
              <a:spLocks/>
            </p:cNvSpPr>
            <p:nvPr/>
          </p:nvSpPr>
          <p:spPr bwMode="auto">
            <a:xfrm>
              <a:off x="1392" y="1609"/>
              <a:ext cx="124" cy="366"/>
            </a:xfrm>
            <a:custGeom>
              <a:avLst/>
              <a:gdLst>
                <a:gd name="T0" fmla="*/ 248 w 248"/>
                <a:gd name="T1" fmla="*/ 0 h 809"/>
                <a:gd name="T2" fmla="*/ 248 w 248"/>
                <a:gd name="T3" fmla="*/ 809 h 809"/>
                <a:gd name="T4" fmla="*/ 0 w 248"/>
                <a:gd name="T5" fmla="*/ 763 h 809"/>
                <a:gd name="T6" fmla="*/ 0 w 248"/>
                <a:gd name="T7" fmla="*/ 40 h 809"/>
                <a:gd name="T8" fmla="*/ 248 w 248"/>
                <a:gd name="T9" fmla="*/ 0 h 809"/>
              </a:gdLst>
              <a:ahLst/>
              <a:cxnLst>
                <a:cxn ang="0">
                  <a:pos x="T0" y="T1"/>
                </a:cxn>
                <a:cxn ang="0">
                  <a:pos x="T2" y="T3"/>
                </a:cxn>
                <a:cxn ang="0">
                  <a:pos x="T4" y="T5"/>
                </a:cxn>
                <a:cxn ang="0">
                  <a:pos x="T6" y="T7"/>
                </a:cxn>
                <a:cxn ang="0">
                  <a:pos x="T8" y="T9"/>
                </a:cxn>
              </a:cxnLst>
              <a:rect l="0" t="0" r="r" b="b"/>
              <a:pathLst>
                <a:path w="248" h="809">
                  <a:moveTo>
                    <a:pt x="248" y="0"/>
                  </a:moveTo>
                  <a:lnTo>
                    <a:pt x="248" y="809"/>
                  </a:lnTo>
                  <a:lnTo>
                    <a:pt x="0" y="763"/>
                  </a:lnTo>
                  <a:lnTo>
                    <a:pt x="0" y="40"/>
                  </a:lnTo>
                  <a:lnTo>
                    <a:pt x="24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8"/>
            <p:cNvSpPr>
              <a:spLocks/>
            </p:cNvSpPr>
            <p:nvPr/>
          </p:nvSpPr>
          <p:spPr bwMode="auto">
            <a:xfrm>
              <a:off x="385" y="1291"/>
              <a:ext cx="331" cy="1075"/>
            </a:xfrm>
            <a:custGeom>
              <a:avLst/>
              <a:gdLst>
                <a:gd name="T0" fmla="*/ 661 w 661"/>
                <a:gd name="T1" fmla="*/ 0 h 2151"/>
                <a:gd name="T2" fmla="*/ 661 w 661"/>
                <a:gd name="T3" fmla="*/ 2151 h 2151"/>
                <a:gd name="T4" fmla="*/ 0 w 661"/>
                <a:gd name="T5" fmla="*/ 2031 h 2151"/>
                <a:gd name="T6" fmla="*/ 0 w 661"/>
                <a:gd name="T7" fmla="*/ 109 h 2151"/>
                <a:gd name="T8" fmla="*/ 661 w 661"/>
                <a:gd name="T9" fmla="*/ 0 h 2151"/>
              </a:gdLst>
              <a:ahLst/>
              <a:cxnLst>
                <a:cxn ang="0">
                  <a:pos x="T0" y="T1"/>
                </a:cxn>
                <a:cxn ang="0">
                  <a:pos x="T2" y="T3"/>
                </a:cxn>
                <a:cxn ang="0">
                  <a:pos x="T4" y="T5"/>
                </a:cxn>
                <a:cxn ang="0">
                  <a:pos x="T6" y="T7"/>
                </a:cxn>
                <a:cxn ang="0">
                  <a:pos x="T8" y="T9"/>
                </a:cxn>
              </a:cxnLst>
              <a:rect l="0" t="0" r="r" b="b"/>
              <a:pathLst>
                <a:path w="661" h="2151">
                  <a:moveTo>
                    <a:pt x="661" y="0"/>
                  </a:moveTo>
                  <a:lnTo>
                    <a:pt x="661" y="2151"/>
                  </a:lnTo>
                  <a:lnTo>
                    <a:pt x="0" y="2031"/>
                  </a:lnTo>
                  <a:lnTo>
                    <a:pt x="0" y="109"/>
                  </a:lnTo>
                  <a:lnTo>
                    <a:pt x="66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9"/>
            <p:cNvSpPr>
              <a:spLocks noEditPoints="1"/>
            </p:cNvSpPr>
            <p:nvPr/>
          </p:nvSpPr>
          <p:spPr bwMode="auto">
            <a:xfrm>
              <a:off x="367" y="1270"/>
              <a:ext cx="1210" cy="1118"/>
            </a:xfrm>
            <a:custGeom>
              <a:avLst/>
              <a:gdLst>
                <a:gd name="T0" fmla="*/ 679 w 2419"/>
                <a:gd name="T1" fmla="*/ 1377 h 2235"/>
                <a:gd name="T2" fmla="*/ 1330 w 2419"/>
                <a:gd name="T3" fmla="*/ 1853 h 2235"/>
                <a:gd name="T4" fmla="*/ 1646 w 2419"/>
                <a:gd name="T5" fmla="*/ 1643 h 2235"/>
                <a:gd name="T6" fmla="*/ 1981 w 2419"/>
                <a:gd name="T7" fmla="*/ 1170 h 2235"/>
                <a:gd name="T8" fmla="*/ 1981 w 2419"/>
                <a:gd name="T9" fmla="*/ 1170 h 2235"/>
                <a:gd name="T10" fmla="*/ 679 w 2419"/>
                <a:gd name="T11" fmla="*/ 1158 h 2235"/>
                <a:gd name="T12" fmla="*/ 2272 w 2419"/>
                <a:gd name="T13" fmla="*/ 1402 h 2235"/>
                <a:gd name="T14" fmla="*/ 1114 w 2419"/>
                <a:gd name="T15" fmla="*/ 1224 h 2235"/>
                <a:gd name="T16" fmla="*/ 1649 w 2419"/>
                <a:gd name="T17" fmla="*/ 1099 h 2235"/>
                <a:gd name="T18" fmla="*/ 1649 w 2419"/>
                <a:gd name="T19" fmla="*/ 1099 h 2235"/>
                <a:gd name="T20" fmla="*/ 2044 w 2419"/>
                <a:gd name="T21" fmla="*/ 1080 h 2235"/>
                <a:gd name="T22" fmla="*/ 2272 w 2419"/>
                <a:gd name="T23" fmla="*/ 1121 h 2235"/>
                <a:gd name="T24" fmla="*/ 2229 w 2419"/>
                <a:gd name="T25" fmla="*/ 996 h 2235"/>
                <a:gd name="T26" fmla="*/ 2044 w 2419"/>
                <a:gd name="T27" fmla="*/ 986 h 2235"/>
                <a:gd name="T28" fmla="*/ 2044 w 2419"/>
                <a:gd name="T29" fmla="*/ 986 h 2235"/>
                <a:gd name="T30" fmla="*/ 1740 w 2419"/>
                <a:gd name="T31" fmla="*/ 1067 h 2235"/>
                <a:gd name="T32" fmla="*/ 1333 w 2419"/>
                <a:gd name="T33" fmla="*/ 1077 h 2235"/>
                <a:gd name="T34" fmla="*/ 52 w 2419"/>
                <a:gd name="T35" fmla="*/ 951 h 2235"/>
                <a:gd name="T36" fmla="*/ 2272 w 2419"/>
                <a:gd name="T37" fmla="*/ 920 h 2235"/>
                <a:gd name="T38" fmla="*/ 2272 w 2419"/>
                <a:gd name="T39" fmla="*/ 920 h 2235"/>
                <a:gd name="T40" fmla="*/ 2044 w 2419"/>
                <a:gd name="T41" fmla="*/ 962 h 2235"/>
                <a:gd name="T42" fmla="*/ 1653 w 2419"/>
                <a:gd name="T43" fmla="*/ 949 h 2235"/>
                <a:gd name="T44" fmla="*/ 2232 w 2419"/>
                <a:gd name="T45" fmla="*/ 851 h 2235"/>
                <a:gd name="T46" fmla="*/ 1333 w 2419"/>
                <a:gd name="T47" fmla="*/ 802 h 2235"/>
                <a:gd name="T48" fmla="*/ 1333 w 2419"/>
                <a:gd name="T49" fmla="*/ 802 h 2235"/>
                <a:gd name="T50" fmla="*/ 2044 w 2419"/>
                <a:gd name="T51" fmla="*/ 867 h 2235"/>
                <a:gd name="T52" fmla="*/ 2232 w 2419"/>
                <a:gd name="T53" fmla="*/ 836 h 2235"/>
                <a:gd name="T54" fmla="*/ 1653 w 2419"/>
                <a:gd name="T55" fmla="*/ 742 h 2235"/>
                <a:gd name="T56" fmla="*/ 679 w 2419"/>
                <a:gd name="T57" fmla="*/ 723 h 2235"/>
                <a:gd name="T58" fmla="*/ 679 w 2419"/>
                <a:gd name="T59" fmla="*/ 723 h 2235"/>
                <a:gd name="T60" fmla="*/ 2044 w 2419"/>
                <a:gd name="T61" fmla="*/ 777 h 2235"/>
                <a:gd name="T62" fmla="*/ 2232 w 2419"/>
                <a:gd name="T63" fmla="*/ 761 h 2235"/>
                <a:gd name="T64" fmla="*/ 1117 w 2419"/>
                <a:gd name="T65" fmla="*/ 661 h 2235"/>
                <a:gd name="T66" fmla="*/ 1743 w 2419"/>
                <a:gd name="T67" fmla="*/ 614 h 2235"/>
                <a:gd name="T68" fmla="*/ 1743 w 2419"/>
                <a:gd name="T69" fmla="*/ 614 h 2235"/>
                <a:gd name="T70" fmla="*/ 2044 w 2419"/>
                <a:gd name="T71" fmla="*/ 679 h 2235"/>
                <a:gd name="T72" fmla="*/ 52 w 2419"/>
                <a:gd name="T73" fmla="*/ 705 h 2235"/>
                <a:gd name="T74" fmla="*/ 1653 w 2419"/>
                <a:gd name="T75" fmla="*/ 507 h 2235"/>
                <a:gd name="T76" fmla="*/ 1336 w 2419"/>
                <a:gd name="T77" fmla="*/ 482 h 2235"/>
                <a:gd name="T78" fmla="*/ 1336 w 2419"/>
                <a:gd name="T79" fmla="*/ 482 h 2235"/>
                <a:gd name="T80" fmla="*/ 1336 w 2419"/>
                <a:gd name="T81" fmla="*/ 442 h 2235"/>
                <a:gd name="T82" fmla="*/ 52 w 2419"/>
                <a:gd name="T83" fmla="*/ 507 h 2235"/>
                <a:gd name="T84" fmla="*/ 52 w 2419"/>
                <a:gd name="T85" fmla="*/ 166 h 2235"/>
                <a:gd name="T86" fmla="*/ 744 w 2419"/>
                <a:gd name="T87" fmla="*/ 0 h 2235"/>
                <a:gd name="T88" fmla="*/ 1655 w 2419"/>
                <a:gd name="T89" fmla="*/ 391 h 2235"/>
                <a:gd name="T90" fmla="*/ 1984 w 2419"/>
                <a:gd name="T91" fmla="*/ 598 h 2235"/>
                <a:gd name="T92" fmla="*/ 2294 w 2419"/>
                <a:gd name="T93" fmla="*/ 679 h 2235"/>
                <a:gd name="T94" fmla="*/ 2229 w 2419"/>
                <a:gd name="T95" fmla="*/ 1411 h 2235"/>
                <a:gd name="T96" fmla="*/ 1977 w 2419"/>
                <a:gd name="T97" fmla="*/ 1594 h 2235"/>
                <a:gd name="T98" fmla="*/ 1371 w 2419"/>
                <a:gd name="T99" fmla="*/ 1903 h 2235"/>
                <a:gd name="T100" fmla="*/ 0 w 2419"/>
                <a:gd name="T101" fmla="*/ 2091 h 2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19" h="2235">
                  <a:moveTo>
                    <a:pt x="49" y="1340"/>
                  </a:moveTo>
                  <a:lnTo>
                    <a:pt x="47" y="2053"/>
                  </a:lnTo>
                  <a:lnTo>
                    <a:pt x="672" y="2167"/>
                  </a:lnTo>
                  <a:lnTo>
                    <a:pt x="679" y="1377"/>
                  </a:lnTo>
                  <a:lnTo>
                    <a:pt x="49" y="1340"/>
                  </a:lnTo>
                  <a:close/>
                  <a:moveTo>
                    <a:pt x="1114" y="1265"/>
                  </a:moveTo>
                  <a:lnTo>
                    <a:pt x="1108" y="1812"/>
                  </a:lnTo>
                  <a:lnTo>
                    <a:pt x="1330" y="1853"/>
                  </a:lnTo>
                  <a:lnTo>
                    <a:pt x="1333" y="1277"/>
                  </a:lnTo>
                  <a:lnTo>
                    <a:pt x="1114" y="1265"/>
                  </a:lnTo>
                  <a:close/>
                  <a:moveTo>
                    <a:pt x="1649" y="1215"/>
                  </a:moveTo>
                  <a:lnTo>
                    <a:pt x="1646" y="1643"/>
                  </a:lnTo>
                  <a:lnTo>
                    <a:pt x="1737" y="1663"/>
                  </a:lnTo>
                  <a:lnTo>
                    <a:pt x="1740" y="1221"/>
                  </a:lnTo>
                  <a:lnTo>
                    <a:pt x="1649" y="1215"/>
                  </a:lnTo>
                  <a:close/>
                  <a:moveTo>
                    <a:pt x="1981" y="1170"/>
                  </a:moveTo>
                  <a:lnTo>
                    <a:pt x="1977" y="1502"/>
                  </a:lnTo>
                  <a:lnTo>
                    <a:pt x="2041" y="1512"/>
                  </a:lnTo>
                  <a:lnTo>
                    <a:pt x="2044" y="1174"/>
                  </a:lnTo>
                  <a:lnTo>
                    <a:pt x="1981" y="1170"/>
                  </a:lnTo>
                  <a:close/>
                  <a:moveTo>
                    <a:pt x="49" y="1146"/>
                  </a:moveTo>
                  <a:lnTo>
                    <a:pt x="49" y="1293"/>
                  </a:lnTo>
                  <a:lnTo>
                    <a:pt x="679" y="1321"/>
                  </a:lnTo>
                  <a:lnTo>
                    <a:pt x="679" y="1158"/>
                  </a:lnTo>
                  <a:lnTo>
                    <a:pt x="49" y="1146"/>
                  </a:lnTo>
                  <a:close/>
                  <a:moveTo>
                    <a:pt x="2229" y="1136"/>
                  </a:moveTo>
                  <a:lnTo>
                    <a:pt x="2229" y="1393"/>
                  </a:lnTo>
                  <a:lnTo>
                    <a:pt x="2272" y="1402"/>
                  </a:lnTo>
                  <a:lnTo>
                    <a:pt x="2272" y="1136"/>
                  </a:lnTo>
                  <a:lnTo>
                    <a:pt x="2229" y="1136"/>
                  </a:lnTo>
                  <a:close/>
                  <a:moveTo>
                    <a:pt x="1114" y="1114"/>
                  </a:moveTo>
                  <a:lnTo>
                    <a:pt x="1114" y="1224"/>
                  </a:lnTo>
                  <a:lnTo>
                    <a:pt x="1333" y="1237"/>
                  </a:lnTo>
                  <a:lnTo>
                    <a:pt x="1333" y="1118"/>
                  </a:lnTo>
                  <a:lnTo>
                    <a:pt x="1114" y="1114"/>
                  </a:lnTo>
                  <a:close/>
                  <a:moveTo>
                    <a:pt x="1649" y="1099"/>
                  </a:moveTo>
                  <a:lnTo>
                    <a:pt x="1649" y="1183"/>
                  </a:lnTo>
                  <a:lnTo>
                    <a:pt x="1740" y="1190"/>
                  </a:lnTo>
                  <a:lnTo>
                    <a:pt x="1740" y="1099"/>
                  </a:lnTo>
                  <a:lnTo>
                    <a:pt x="1649" y="1099"/>
                  </a:lnTo>
                  <a:close/>
                  <a:moveTo>
                    <a:pt x="1981" y="1077"/>
                  </a:moveTo>
                  <a:lnTo>
                    <a:pt x="1981" y="1146"/>
                  </a:lnTo>
                  <a:lnTo>
                    <a:pt x="2044" y="1149"/>
                  </a:lnTo>
                  <a:lnTo>
                    <a:pt x="2044" y="1080"/>
                  </a:lnTo>
                  <a:lnTo>
                    <a:pt x="1981" y="1077"/>
                  </a:lnTo>
                  <a:close/>
                  <a:moveTo>
                    <a:pt x="2229" y="1065"/>
                  </a:moveTo>
                  <a:lnTo>
                    <a:pt x="2229" y="1118"/>
                  </a:lnTo>
                  <a:lnTo>
                    <a:pt x="2272" y="1121"/>
                  </a:lnTo>
                  <a:lnTo>
                    <a:pt x="2272" y="1065"/>
                  </a:lnTo>
                  <a:lnTo>
                    <a:pt x="2229" y="1065"/>
                  </a:lnTo>
                  <a:close/>
                  <a:moveTo>
                    <a:pt x="2272" y="993"/>
                  </a:moveTo>
                  <a:lnTo>
                    <a:pt x="2229" y="996"/>
                  </a:lnTo>
                  <a:lnTo>
                    <a:pt x="2229" y="1049"/>
                  </a:lnTo>
                  <a:lnTo>
                    <a:pt x="2272" y="1049"/>
                  </a:lnTo>
                  <a:lnTo>
                    <a:pt x="2272" y="993"/>
                  </a:lnTo>
                  <a:close/>
                  <a:moveTo>
                    <a:pt x="2044" y="986"/>
                  </a:moveTo>
                  <a:lnTo>
                    <a:pt x="1984" y="989"/>
                  </a:lnTo>
                  <a:lnTo>
                    <a:pt x="1981" y="1055"/>
                  </a:lnTo>
                  <a:lnTo>
                    <a:pt x="2044" y="1055"/>
                  </a:lnTo>
                  <a:lnTo>
                    <a:pt x="2044" y="986"/>
                  </a:lnTo>
                  <a:close/>
                  <a:moveTo>
                    <a:pt x="1740" y="976"/>
                  </a:moveTo>
                  <a:lnTo>
                    <a:pt x="1653" y="980"/>
                  </a:lnTo>
                  <a:lnTo>
                    <a:pt x="1653" y="1067"/>
                  </a:lnTo>
                  <a:lnTo>
                    <a:pt x="1740" y="1067"/>
                  </a:lnTo>
                  <a:lnTo>
                    <a:pt x="1740" y="976"/>
                  </a:lnTo>
                  <a:close/>
                  <a:moveTo>
                    <a:pt x="1114" y="962"/>
                  </a:moveTo>
                  <a:lnTo>
                    <a:pt x="1114" y="1074"/>
                  </a:lnTo>
                  <a:lnTo>
                    <a:pt x="1333" y="1077"/>
                  </a:lnTo>
                  <a:lnTo>
                    <a:pt x="1333" y="962"/>
                  </a:lnTo>
                  <a:lnTo>
                    <a:pt x="1114" y="962"/>
                  </a:lnTo>
                  <a:close/>
                  <a:moveTo>
                    <a:pt x="679" y="942"/>
                  </a:moveTo>
                  <a:lnTo>
                    <a:pt x="52" y="951"/>
                  </a:lnTo>
                  <a:lnTo>
                    <a:pt x="49" y="1096"/>
                  </a:lnTo>
                  <a:lnTo>
                    <a:pt x="679" y="1102"/>
                  </a:lnTo>
                  <a:lnTo>
                    <a:pt x="679" y="942"/>
                  </a:lnTo>
                  <a:close/>
                  <a:moveTo>
                    <a:pt x="2272" y="920"/>
                  </a:moveTo>
                  <a:lnTo>
                    <a:pt x="2232" y="924"/>
                  </a:lnTo>
                  <a:lnTo>
                    <a:pt x="2229" y="974"/>
                  </a:lnTo>
                  <a:lnTo>
                    <a:pt x="2272" y="974"/>
                  </a:lnTo>
                  <a:lnTo>
                    <a:pt x="2272" y="920"/>
                  </a:lnTo>
                  <a:close/>
                  <a:moveTo>
                    <a:pt x="2044" y="893"/>
                  </a:moveTo>
                  <a:lnTo>
                    <a:pt x="1984" y="895"/>
                  </a:lnTo>
                  <a:lnTo>
                    <a:pt x="1984" y="964"/>
                  </a:lnTo>
                  <a:lnTo>
                    <a:pt x="2044" y="962"/>
                  </a:lnTo>
                  <a:lnTo>
                    <a:pt x="2044" y="893"/>
                  </a:lnTo>
                  <a:close/>
                  <a:moveTo>
                    <a:pt x="1740" y="858"/>
                  </a:moveTo>
                  <a:lnTo>
                    <a:pt x="1653" y="861"/>
                  </a:lnTo>
                  <a:lnTo>
                    <a:pt x="1653" y="949"/>
                  </a:lnTo>
                  <a:lnTo>
                    <a:pt x="1740" y="946"/>
                  </a:lnTo>
                  <a:lnTo>
                    <a:pt x="1740" y="858"/>
                  </a:lnTo>
                  <a:close/>
                  <a:moveTo>
                    <a:pt x="2276" y="848"/>
                  </a:moveTo>
                  <a:lnTo>
                    <a:pt x="2232" y="851"/>
                  </a:lnTo>
                  <a:lnTo>
                    <a:pt x="2232" y="905"/>
                  </a:lnTo>
                  <a:lnTo>
                    <a:pt x="2272" y="902"/>
                  </a:lnTo>
                  <a:lnTo>
                    <a:pt x="2276" y="848"/>
                  </a:lnTo>
                  <a:close/>
                  <a:moveTo>
                    <a:pt x="1333" y="802"/>
                  </a:moveTo>
                  <a:lnTo>
                    <a:pt x="1114" y="811"/>
                  </a:lnTo>
                  <a:lnTo>
                    <a:pt x="1114" y="924"/>
                  </a:lnTo>
                  <a:lnTo>
                    <a:pt x="1333" y="917"/>
                  </a:lnTo>
                  <a:lnTo>
                    <a:pt x="1333" y="802"/>
                  </a:lnTo>
                  <a:close/>
                  <a:moveTo>
                    <a:pt x="2044" y="799"/>
                  </a:moveTo>
                  <a:lnTo>
                    <a:pt x="1984" y="804"/>
                  </a:lnTo>
                  <a:lnTo>
                    <a:pt x="1984" y="871"/>
                  </a:lnTo>
                  <a:lnTo>
                    <a:pt x="2044" y="867"/>
                  </a:lnTo>
                  <a:lnTo>
                    <a:pt x="2044" y="799"/>
                  </a:lnTo>
                  <a:close/>
                  <a:moveTo>
                    <a:pt x="2276" y="777"/>
                  </a:moveTo>
                  <a:lnTo>
                    <a:pt x="2232" y="783"/>
                  </a:lnTo>
                  <a:lnTo>
                    <a:pt x="2232" y="836"/>
                  </a:lnTo>
                  <a:lnTo>
                    <a:pt x="2276" y="830"/>
                  </a:lnTo>
                  <a:lnTo>
                    <a:pt x="2276" y="777"/>
                  </a:lnTo>
                  <a:close/>
                  <a:moveTo>
                    <a:pt x="1740" y="735"/>
                  </a:moveTo>
                  <a:lnTo>
                    <a:pt x="1653" y="742"/>
                  </a:lnTo>
                  <a:lnTo>
                    <a:pt x="1653" y="830"/>
                  </a:lnTo>
                  <a:lnTo>
                    <a:pt x="1740" y="826"/>
                  </a:lnTo>
                  <a:lnTo>
                    <a:pt x="1740" y="735"/>
                  </a:lnTo>
                  <a:close/>
                  <a:moveTo>
                    <a:pt x="679" y="723"/>
                  </a:moveTo>
                  <a:lnTo>
                    <a:pt x="52" y="755"/>
                  </a:lnTo>
                  <a:lnTo>
                    <a:pt x="52" y="902"/>
                  </a:lnTo>
                  <a:lnTo>
                    <a:pt x="679" y="886"/>
                  </a:lnTo>
                  <a:lnTo>
                    <a:pt x="679" y="723"/>
                  </a:lnTo>
                  <a:close/>
                  <a:moveTo>
                    <a:pt x="2044" y="705"/>
                  </a:moveTo>
                  <a:lnTo>
                    <a:pt x="1984" y="710"/>
                  </a:lnTo>
                  <a:lnTo>
                    <a:pt x="1984" y="779"/>
                  </a:lnTo>
                  <a:lnTo>
                    <a:pt x="2044" y="777"/>
                  </a:lnTo>
                  <a:lnTo>
                    <a:pt x="2044" y="705"/>
                  </a:lnTo>
                  <a:close/>
                  <a:moveTo>
                    <a:pt x="2276" y="701"/>
                  </a:moveTo>
                  <a:lnTo>
                    <a:pt x="2232" y="708"/>
                  </a:lnTo>
                  <a:lnTo>
                    <a:pt x="2232" y="761"/>
                  </a:lnTo>
                  <a:lnTo>
                    <a:pt x="2276" y="757"/>
                  </a:lnTo>
                  <a:lnTo>
                    <a:pt x="2276" y="701"/>
                  </a:lnTo>
                  <a:close/>
                  <a:moveTo>
                    <a:pt x="1336" y="641"/>
                  </a:moveTo>
                  <a:lnTo>
                    <a:pt x="1117" y="661"/>
                  </a:lnTo>
                  <a:lnTo>
                    <a:pt x="1114" y="773"/>
                  </a:lnTo>
                  <a:lnTo>
                    <a:pt x="1333" y="761"/>
                  </a:lnTo>
                  <a:lnTo>
                    <a:pt x="1336" y="641"/>
                  </a:lnTo>
                  <a:close/>
                  <a:moveTo>
                    <a:pt x="1743" y="614"/>
                  </a:moveTo>
                  <a:lnTo>
                    <a:pt x="1653" y="626"/>
                  </a:lnTo>
                  <a:lnTo>
                    <a:pt x="1653" y="714"/>
                  </a:lnTo>
                  <a:lnTo>
                    <a:pt x="1740" y="705"/>
                  </a:lnTo>
                  <a:lnTo>
                    <a:pt x="1743" y="614"/>
                  </a:lnTo>
                  <a:close/>
                  <a:moveTo>
                    <a:pt x="2044" y="610"/>
                  </a:moveTo>
                  <a:lnTo>
                    <a:pt x="1984" y="620"/>
                  </a:lnTo>
                  <a:lnTo>
                    <a:pt x="1984" y="688"/>
                  </a:lnTo>
                  <a:lnTo>
                    <a:pt x="2044" y="679"/>
                  </a:lnTo>
                  <a:lnTo>
                    <a:pt x="2044" y="610"/>
                  </a:lnTo>
                  <a:close/>
                  <a:moveTo>
                    <a:pt x="682" y="504"/>
                  </a:moveTo>
                  <a:lnTo>
                    <a:pt x="52" y="558"/>
                  </a:lnTo>
                  <a:lnTo>
                    <a:pt x="52" y="705"/>
                  </a:lnTo>
                  <a:lnTo>
                    <a:pt x="679" y="667"/>
                  </a:lnTo>
                  <a:lnTo>
                    <a:pt x="682" y="504"/>
                  </a:lnTo>
                  <a:close/>
                  <a:moveTo>
                    <a:pt x="1743" y="492"/>
                  </a:moveTo>
                  <a:lnTo>
                    <a:pt x="1653" y="507"/>
                  </a:lnTo>
                  <a:lnTo>
                    <a:pt x="1653" y="595"/>
                  </a:lnTo>
                  <a:lnTo>
                    <a:pt x="1743" y="583"/>
                  </a:lnTo>
                  <a:lnTo>
                    <a:pt x="1743" y="492"/>
                  </a:lnTo>
                  <a:close/>
                  <a:moveTo>
                    <a:pt x="1336" y="482"/>
                  </a:moveTo>
                  <a:lnTo>
                    <a:pt x="1117" y="511"/>
                  </a:lnTo>
                  <a:lnTo>
                    <a:pt x="1117" y="620"/>
                  </a:lnTo>
                  <a:lnTo>
                    <a:pt x="1336" y="601"/>
                  </a:lnTo>
                  <a:lnTo>
                    <a:pt x="1336" y="482"/>
                  </a:lnTo>
                  <a:close/>
                  <a:moveTo>
                    <a:pt x="1336" y="322"/>
                  </a:moveTo>
                  <a:lnTo>
                    <a:pt x="1117" y="357"/>
                  </a:lnTo>
                  <a:lnTo>
                    <a:pt x="1117" y="469"/>
                  </a:lnTo>
                  <a:lnTo>
                    <a:pt x="1336" y="442"/>
                  </a:lnTo>
                  <a:lnTo>
                    <a:pt x="1336" y="322"/>
                  </a:lnTo>
                  <a:close/>
                  <a:moveTo>
                    <a:pt x="682" y="286"/>
                  </a:moveTo>
                  <a:lnTo>
                    <a:pt x="52" y="364"/>
                  </a:lnTo>
                  <a:lnTo>
                    <a:pt x="52" y="507"/>
                  </a:lnTo>
                  <a:lnTo>
                    <a:pt x="682" y="447"/>
                  </a:lnTo>
                  <a:lnTo>
                    <a:pt x="682" y="286"/>
                  </a:lnTo>
                  <a:close/>
                  <a:moveTo>
                    <a:pt x="684" y="66"/>
                  </a:moveTo>
                  <a:lnTo>
                    <a:pt x="52" y="166"/>
                  </a:lnTo>
                  <a:lnTo>
                    <a:pt x="52" y="310"/>
                  </a:lnTo>
                  <a:lnTo>
                    <a:pt x="684" y="229"/>
                  </a:lnTo>
                  <a:lnTo>
                    <a:pt x="684" y="66"/>
                  </a:lnTo>
                  <a:close/>
                  <a:moveTo>
                    <a:pt x="744" y="0"/>
                  </a:moveTo>
                  <a:lnTo>
                    <a:pt x="1120" y="163"/>
                  </a:lnTo>
                  <a:lnTo>
                    <a:pt x="1120" y="317"/>
                  </a:lnTo>
                  <a:lnTo>
                    <a:pt x="1383" y="273"/>
                  </a:lnTo>
                  <a:lnTo>
                    <a:pt x="1655" y="391"/>
                  </a:lnTo>
                  <a:lnTo>
                    <a:pt x="1653" y="476"/>
                  </a:lnTo>
                  <a:lnTo>
                    <a:pt x="1778" y="458"/>
                  </a:lnTo>
                  <a:lnTo>
                    <a:pt x="1984" y="545"/>
                  </a:lnTo>
                  <a:lnTo>
                    <a:pt x="1984" y="598"/>
                  </a:lnTo>
                  <a:lnTo>
                    <a:pt x="2072" y="583"/>
                  </a:lnTo>
                  <a:lnTo>
                    <a:pt x="2232" y="652"/>
                  </a:lnTo>
                  <a:lnTo>
                    <a:pt x="2232" y="692"/>
                  </a:lnTo>
                  <a:lnTo>
                    <a:pt x="2294" y="679"/>
                  </a:lnTo>
                  <a:lnTo>
                    <a:pt x="2419" y="733"/>
                  </a:lnTo>
                  <a:lnTo>
                    <a:pt x="2417" y="1362"/>
                  </a:lnTo>
                  <a:lnTo>
                    <a:pt x="2291" y="1424"/>
                  </a:lnTo>
                  <a:lnTo>
                    <a:pt x="2229" y="1411"/>
                  </a:lnTo>
                  <a:lnTo>
                    <a:pt x="2229" y="1462"/>
                  </a:lnTo>
                  <a:lnTo>
                    <a:pt x="2066" y="1543"/>
                  </a:lnTo>
                  <a:lnTo>
                    <a:pt x="1977" y="1525"/>
                  </a:lnTo>
                  <a:lnTo>
                    <a:pt x="1977" y="1594"/>
                  </a:lnTo>
                  <a:lnTo>
                    <a:pt x="1769" y="1696"/>
                  </a:lnTo>
                  <a:lnTo>
                    <a:pt x="1646" y="1674"/>
                  </a:lnTo>
                  <a:lnTo>
                    <a:pt x="1642" y="1765"/>
                  </a:lnTo>
                  <a:lnTo>
                    <a:pt x="1371" y="1903"/>
                  </a:lnTo>
                  <a:lnTo>
                    <a:pt x="1108" y="1850"/>
                  </a:lnTo>
                  <a:lnTo>
                    <a:pt x="1104" y="2047"/>
                  </a:lnTo>
                  <a:lnTo>
                    <a:pt x="732" y="2235"/>
                  </a:lnTo>
                  <a:lnTo>
                    <a:pt x="0" y="2091"/>
                  </a:lnTo>
                  <a:lnTo>
                    <a:pt x="5" y="123"/>
                  </a:lnTo>
                  <a:lnTo>
                    <a:pt x="744"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0"/>
            <p:cNvSpPr>
              <a:spLocks/>
            </p:cNvSpPr>
            <p:nvPr/>
          </p:nvSpPr>
          <p:spPr bwMode="auto">
            <a:xfrm>
              <a:off x="1052" y="1138"/>
              <a:ext cx="1071" cy="525"/>
            </a:xfrm>
            <a:custGeom>
              <a:avLst/>
              <a:gdLst>
                <a:gd name="T0" fmla="*/ 1143 w 2142"/>
                <a:gd name="T1" fmla="*/ 3 h 1050"/>
                <a:gd name="T2" fmla="*/ 1350 w 2142"/>
                <a:gd name="T3" fmla="*/ 42 h 1050"/>
                <a:gd name="T4" fmla="*/ 1508 w 2142"/>
                <a:gd name="T5" fmla="*/ 104 h 1050"/>
                <a:gd name="T6" fmla="*/ 1566 w 2142"/>
                <a:gd name="T7" fmla="*/ 134 h 1050"/>
                <a:gd name="T8" fmla="*/ 1697 w 2142"/>
                <a:gd name="T9" fmla="*/ 222 h 1050"/>
                <a:gd name="T10" fmla="*/ 1862 w 2142"/>
                <a:gd name="T11" fmla="*/ 384 h 1050"/>
                <a:gd name="T12" fmla="*/ 1973 w 2142"/>
                <a:gd name="T13" fmla="*/ 546 h 1050"/>
                <a:gd name="T14" fmla="*/ 1995 w 2142"/>
                <a:gd name="T15" fmla="*/ 591 h 1050"/>
                <a:gd name="T16" fmla="*/ 2000 w 2142"/>
                <a:gd name="T17" fmla="*/ 601 h 1050"/>
                <a:gd name="T18" fmla="*/ 2142 w 2142"/>
                <a:gd name="T19" fmla="*/ 538 h 1050"/>
                <a:gd name="T20" fmla="*/ 2117 w 2142"/>
                <a:gd name="T21" fmla="*/ 777 h 1050"/>
                <a:gd name="T22" fmla="*/ 2046 w 2142"/>
                <a:gd name="T23" fmla="*/ 988 h 1050"/>
                <a:gd name="T24" fmla="*/ 1936 w 2142"/>
                <a:gd name="T25" fmla="*/ 939 h 1050"/>
                <a:gd name="T26" fmla="*/ 1800 w 2142"/>
                <a:gd name="T27" fmla="*/ 807 h 1050"/>
                <a:gd name="T28" fmla="*/ 1842 w 2142"/>
                <a:gd name="T29" fmla="*/ 679 h 1050"/>
                <a:gd name="T30" fmla="*/ 1839 w 2142"/>
                <a:gd name="T31" fmla="*/ 675 h 1050"/>
                <a:gd name="T32" fmla="*/ 1835 w 2142"/>
                <a:gd name="T33" fmla="*/ 664 h 1050"/>
                <a:gd name="T34" fmla="*/ 1792 w 2142"/>
                <a:gd name="T35" fmla="*/ 587 h 1050"/>
                <a:gd name="T36" fmla="*/ 1686 w 2142"/>
                <a:gd name="T37" fmla="*/ 450 h 1050"/>
                <a:gd name="T38" fmla="*/ 1547 w 2142"/>
                <a:gd name="T39" fmla="*/ 330 h 1050"/>
                <a:gd name="T40" fmla="*/ 1468 w 2142"/>
                <a:gd name="T41" fmla="*/ 281 h 1050"/>
                <a:gd name="T42" fmla="*/ 1406 w 2142"/>
                <a:gd name="T43" fmla="*/ 251 h 1050"/>
                <a:gd name="T44" fmla="*/ 1243 w 2142"/>
                <a:gd name="T45" fmla="*/ 197 h 1050"/>
                <a:gd name="T46" fmla="*/ 1069 w 2142"/>
                <a:gd name="T47" fmla="*/ 177 h 1050"/>
                <a:gd name="T48" fmla="*/ 979 w 2142"/>
                <a:gd name="T49" fmla="*/ 179 h 1050"/>
                <a:gd name="T50" fmla="*/ 816 w 2142"/>
                <a:gd name="T51" fmla="*/ 208 h 1050"/>
                <a:gd name="T52" fmla="*/ 630 w 2142"/>
                <a:gd name="T53" fmla="*/ 283 h 1050"/>
                <a:gd name="T54" fmla="*/ 465 w 2142"/>
                <a:gd name="T55" fmla="*/ 401 h 1050"/>
                <a:gd name="T56" fmla="*/ 329 w 2142"/>
                <a:gd name="T57" fmla="*/ 558 h 1050"/>
                <a:gd name="T58" fmla="*/ 241 w 2142"/>
                <a:gd name="T59" fmla="*/ 719 h 1050"/>
                <a:gd name="T60" fmla="*/ 197 w 2142"/>
                <a:gd name="T61" fmla="*/ 863 h 1050"/>
                <a:gd name="T62" fmla="*/ 181 w 2142"/>
                <a:gd name="T63" fmla="*/ 965 h 1050"/>
                <a:gd name="T64" fmla="*/ 177 w 2142"/>
                <a:gd name="T65" fmla="*/ 1014 h 1050"/>
                <a:gd name="T66" fmla="*/ 177 w 2142"/>
                <a:gd name="T67" fmla="*/ 1046 h 1050"/>
                <a:gd name="T68" fmla="*/ 0 w 2142"/>
                <a:gd name="T69" fmla="*/ 1046 h 1050"/>
                <a:gd name="T70" fmla="*/ 2 w 2142"/>
                <a:gd name="T71" fmla="*/ 997 h 1050"/>
                <a:gd name="T72" fmla="*/ 8 w 2142"/>
                <a:gd name="T73" fmla="*/ 919 h 1050"/>
                <a:gd name="T74" fmla="*/ 38 w 2142"/>
                <a:gd name="T75" fmla="*/ 771 h 1050"/>
                <a:gd name="T76" fmla="*/ 107 w 2142"/>
                <a:gd name="T77" fmla="*/ 589 h 1050"/>
                <a:gd name="T78" fmla="*/ 231 w 2142"/>
                <a:gd name="T79" fmla="*/ 393 h 1050"/>
                <a:gd name="T80" fmla="*/ 363 w 2142"/>
                <a:gd name="T81" fmla="*/ 256 h 1050"/>
                <a:gd name="T82" fmla="*/ 528 w 2142"/>
                <a:gd name="T83" fmla="*/ 139 h 1050"/>
                <a:gd name="T84" fmla="*/ 621 w 2142"/>
                <a:gd name="T85" fmla="*/ 90 h 1050"/>
                <a:gd name="T86" fmla="*/ 720 w 2142"/>
                <a:gd name="T87" fmla="*/ 53 h 1050"/>
                <a:gd name="T88" fmla="*/ 789 w 2142"/>
                <a:gd name="T89" fmla="*/ 32 h 1050"/>
                <a:gd name="T90" fmla="*/ 859 w 2142"/>
                <a:gd name="T91" fmla="*/ 17 h 1050"/>
                <a:gd name="T92" fmla="*/ 965 w 2142"/>
                <a:gd name="T93" fmla="*/ 3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42" h="1050">
                  <a:moveTo>
                    <a:pt x="1036" y="0"/>
                  </a:moveTo>
                  <a:lnTo>
                    <a:pt x="1072" y="0"/>
                  </a:lnTo>
                  <a:lnTo>
                    <a:pt x="1143" y="3"/>
                  </a:lnTo>
                  <a:lnTo>
                    <a:pt x="1213" y="12"/>
                  </a:lnTo>
                  <a:lnTo>
                    <a:pt x="1282" y="25"/>
                  </a:lnTo>
                  <a:lnTo>
                    <a:pt x="1350" y="42"/>
                  </a:lnTo>
                  <a:lnTo>
                    <a:pt x="1415" y="64"/>
                  </a:lnTo>
                  <a:lnTo>
                    <a:pt x="1477" y="90"/>
                  </a:lnTo>
                  <a:lnTo>
                    <a:pt x="1508" y="104"/>
                  </a:lnTo>
                  <a:lnTo>
                    <a:pt x="1537" y="119"/>
                  </a:lnTo>
                  <a:lnTo>
                    <a:pt x="1552" y="126"/>
                  </a:lnTo>
                  <a:lnTo>
                    <a:pt x="1566" y="134"/>
                  </a:lnTo>
                  <a:lnTo>
                    <a:pt x="1594" y="151"/>
                  </a:lnTo>
                  <a:lnTo>
                    <a:pt x="1648" y="186"/>
                  </a:lnTo>
                  <a:lnTo>
                    <a:pt x="1697" y="222"/>
                  </a:lnTo>
                  <a:lnTo>
                    <a:pt x="1759" y="275"/>
                  </a:lnTo>
                  <a:lnTo>
                    <a:pt x="1814" y="329"/>
                  </a:lnTo>
                  <a:lnTo>
                    <a:pt x="1862" y="384"/>
                  </a:lnTo>
                  <a:lnTo>
                    <a:pt x="1905" y="439"/>
                  </a:lnTo>
                  <a:lnTo>
                    <a:pt x="1942" y="493"/>
                  </a:lnTo>
                  <a:lnTo>
                    <a:pt x="1973" y="546"/>
                  </a:lnTo>
                  <a:lnTo>
                    <a:pt x="1983" y="568"/>
                  </a:lnTo>
                  <a:lnTo>
                    <a:pt x="1993" y="586"/>
                  </a:lnTo>
                  <a:lnTo>
                    <a:pt x="1995" y="591"/>
                  </a:lnTo>
                  <a:lnTo>
                    <a:pt x="1998" y="595"/>
                  </a:lnTo>
                  <a:lnTo>
                    <a:pt x="1999" y="599"/>
                  </a:lnTo>
                  <a:lnTo>
                    <a:pt x="2000" y="601"/>
                  </a:lnTo>
                  <a:lnTo>
                    <a:pt x="2001" y="603"/>
                  </a:lnTo>
                  <a:lnTo>
                    <a:pt x="2001" y="603"/>
                  </a:lnTo>
                  <a:lnTo>
                    <a:pt x="2142" y="538"/>
                  </a:lnTo>
                  <a:lnTo>
                    <a:pt x="2140" y="620"/>
                  </a:lnTo>
                  <a:lnTo>
                    <a:pt x="2131" y="700"/>
                  </a:lnTo>
                  <a:lnTo>
                    <a:pt x="2117" y="777"/>
                  </a:lnTo>
                  <a:lnTo>
                    <a:pt x="2099" y="850"/>
                  </a:lnTo>
                  <a:lnTo>
                    <a:pt x="2075" y="921"/>
                  </a:lnTo>
                  <a:lnTo>
                    <a:pt x="2046" y="988"/>
                  </a:lnTo>
                  <a:lnTo>
                    <a:pt x="2013" y="1050"/>
                  </a:lnTo>
                  <a:lnTo>
                    <a:pt x="1976" y="991"/>
                  </a:lnTo>
                  <a:lnTo>
                    <a:pt x="1936" y="939"/>
                  </a:lnTo>
                  <a:lnTo>
                    <a:pt x="1893" y="889"/>
                  </a:lnTo>
                  <a:lnTo>
                    <a:pt x="1848" y="846"/>
                  </a:lnTo>
                  <a:lnTo>
                    <a:pt x="1800" y="807"/>
                  </a:lnTo>
                  <a:lnTo>
                    <a:pt x="1751" y="773"/>
                  </a:lnTo>
                  <a:lnTo>
                    <a:pt x="1701" y="745"/>
                  </a:lnTo>
                  <a:lnTo>
                    <a:pt x="1842" y="679"/>
                  </a:lnTo>
                  <a:lnTo>
                    <a:pt x="1842" y="678"/>
                  </a:lnTo>
                  <a:lnTo>
                    <a:pt x="1841" y="677"/>
                  </a:lnTo>
                  <a:lnTo>
                    <a:pt x="1839" y="675"/>
                  </a:lnTo>
                  <a:lnTo>
                    <a:pt x="1838" y="672"/>
                  </a:lnTo>
                  <a:lnTo>
                    <a:pt x="1837" y="668"/>
                  </a:lnTo>
                  <a:lnTo>
                    <a:pt x="1835" y="664"/>
                  </a:lnTo>
                  <a:lnTo>
                    <a:pt x="1827" y="648"/>
                  </a:lnTo>
                  <a:lnTo>
                    <a:pt x="1818" y="631"/>
                  </a:lnTo>
                  <a:lnTo>
                    <a:pt x="1792" y="587"/>
                  </a:lnTo>
                  <a:lnTo>
                    <a:pt x="1761" y="541"/>
                  </a:lnTo>
                  <a:lnTo>
                    <a:pt x="1727" y="496"/>
                  </a:lnTo>
                  <a:lnTo>
                    <a:pt x="1686" y="450"/>
                  </a:lnTo>
                  <a:lnTo>
                    <a:pt x="1640" y="405"/>
                  </a:lnTo>
                  <a:lnTo>
                    <a:pt x="1589" y="361"/>
                  </a:lnTo>
                  <a:lnTo>
                    <a:pt x="1547" y="330"/>
                  </a:lnTo>
                  <a:lnTo>
                    <a:pt x="1502" y="302"/>
                  </a:lnTo>
                  <a:lnTo>
                    <a:pt x="1479" y="288"/>
                  </a:lnTo>
                  <a:lnTo>
                    <a:pt x="1468" y="281"/>
                  </a:lnTo>
                  <a:lnTo>
                    <a:pt x="1455" y="275"/>
                  </a:lnTo>
                  <a:lnTo>
                    <a:pt x="1431" y="263"/>
                  </a:lnTo>
                  <a:lnTo>
                    <a:pt x="1406" y="251"/>
                  </a:lnTo>
                  <a:lnTo>
                    <a:pt x="1353" y="229"/>
                  </a:lnTo>
                  <a:lnTo>
                    <a:pt x="1299" y="212"/>
                  </a:lnTo>
                  <a:lnTo>
                    <a:pt x="1243" y="197"/>
                  </a:lnTo>
                  <a:lnTo>
                    <a:pt x="1186" y="186"/>
                  </a:lnTo>
                  <a:lnTo>
                    <a:pt x="1127" y="179"/>
                  </a:lnTo>
                  <a:lnTo>
                    <a:pt x="1069" y="177"/>
                  </a:lnTo>
                  <a:lnTo>
                    <a:pt x="1039" y="177"/>
                  </a:lnTo>
                  <a:lnTo>
                    <a:pt x="1009" y="177"/>
                  </a:lnTo>
                  <a:lnTo>
                    <a:pt x="979" y="179"/>
                  </a:lnTo>
                  <a:lnTo>
                    <a:pt x="949" y="182"/>
                  </a:lnTo>
                  <a:lnTo>
                    <a:pt x="881" y="191"/>
                  </a:lnTo>
                  <a:lnTo>
                    <a:pt x="816" y="208"/>
                  </a:lnTo>
                  <a:lnTo>
                    <a:pt x="752" y="228"/>
                  </a:lnTo>
                  <a:lnTo>
                    <a:pt x="690" y="253"/>
                  </a:lnTo>
                  <a:lnTo>
                    <a:pt x="630" y="283"/>
                  </a:lnTo>
                  <a:lnTo>
                    <a:pt x="574" y="317"/>
                  </a:lnTo>
                  <a:lnTo>
                    <a:pt x="521" y="354"/>
                  </a:lnTo>
                  <a:lnTo>
                    <a:pt x="465" y="401"/>
                  </a:lnTo>
                  <a:lnTo>
                    <a:pt x="413" y="451"/>
                  </a:lnTo>
                  <a:lnTo>
                    <a:pt x="369" y="504"/>
                  </a:lnTo>
                  <a:lnTo>
                    <a:pt x="329" y="558"/>
                  </a:lnTo>
                  <a:lnTo>
                    <a:pt x="294" y="613"/>
                  </a:lnTo>
                  <a:lnTo>
                    <a:pt x="265" y="667"/>
                  </a:lnTo>
                  <a:lnTo>
                    <a:pt x="241" y="719"/>
                  </a:lnTo>
                  <a:lnTo>
                    <a:pt x="223" y="770"/>
                  </a:lnTo>
                  <a:lnTo>
                    <a:pt x="208" y="818"/>
                  </a:lnTo>
                  <a:lnTo>
                    <a:pt x="197" y="863"/>
                  </a:lnTo>
                  <a:lnTo>
                    <a:pt x="189" y="904"/>
                  </a:lnTo>
                  <a:lnTo>
                    <a:pt x="184" y="941"/>
                  </a:lnTo>
                  <a:lnTo>
                    <a:pt x="181" y="965"/>
                  </a:lnTo>
                  <a:lnTo>
                    <a:pt x="179" y="987"/>
                  </a:lnTo>
                  <a:lnTo>
                    <a:pt x="177" y="1006"/>
                  </a:lnTo>
                  <a:lnTo>
                    <a:pt x="177" y="1014"/>
                  </a:lnTo>
                  <a:lnTo>
                    <a:pt x="177" y="1021"/>
                  </a:lnTo>
                  <a:lnTo>
                    <a:pt x="177" y="1037"/>
                  </a:lnTo>
                  <a:lnTo>
                    <a:pt x="177" y="1046"/>
                  </a:lnTo>
                  <a:lnTo>
                    <a:pt x="176" y="1050"/>
                  </a:lnTo>
                  <a:lnTo>
                    <a:pt x="0" y="1050"/>
                  </a:lnTo>
                  <a:lnTo>
                    <a:pt x="0" y="1046"/>
                  </a:lnTo>
                  <a:lnTo>
                    <a:pt x="0" y="1035"/>
                  </a:lnTo>
                  <a:lnTo>
                    <a:pt x="0" y="1015"/>
                  </a:lnTo>
                  <a:lnTo>
                    <a:pt x="2" y="997"/>
                  </a:lnTo>
                  <a:lnTo>
                    <a:pt x="3" y="974"/>
                  </a:lnTo>
                  <a:lnTo>
                    <a:pt x="5" y="949"/>
                  </a:lnTo>
                  <a:lnTo>
                    <a:pt x="8" y="919"/>
                  </a:lnTo>
                  <a:lnTo>
                    <a:pt x="15" y="874"/>
                  </a:lnTo>
                  <a:lnTo>
                    <a:pt x="24" y="825"/>
                  </a:lnTo>
                  <a:lnTo>
                    <a:pt x="38" y="771"/>
                  </a:lnTo>
                  <a:lnTo>
                    <a:pt x="55" y="714"/>
                  </a:lnTo>
                  <a:lnTo>
                    <a:pt x="78" y="652"/>
                  </a:lnTo>
                  <a:lnTo>
                    <a:pt x="107" y="589"/>
                  </a:lnTo>
                  <a:lnTo>
                    <a:pt x="142" y="523"/>
                  </a:lnTo>
                  <a:lnTo>
                    <a:pt x="183" y="459"/>
                  </a:lnTo>
                  <a:lnTo>
                    <a:pt x="231" y="393"/>
                  </a:lnTo>
                  <a:lnTo>
                    <a:pt x="271" y="346"/>
                  </a:lnTo>
                  <a:lnTo>
                    <a:pt x="315" y="300"/>
                  </a:lnTo>
                  <a:lnTo>
                    <a:pt x="363" y="256"/>
                  </a:lnTo>
                  <a:lnTo>
                    <a:pt x="415" y="213"/>
                  </a:lnTo>
                  <a:lnTo>
                    <a:pt x="470" y="174"/>
                  </a:lnTo>
                  <a:lnTo>
                    <a:pt x="528" y="139"/>
                  </a:lnTo>
                  <a:lnTo>
                    <a:pt x="559" y="121"/>
                  </a:lnTo>
                  <a:lnTo>
                    <a:pt x="590" y="105"/>
                  </a:lnTo>
                  <a:lnTo>
                    <a:pt x="621" y="90"/>
                  </a:lnTo>
                  <a:lnTo>
                    <a:pt x="653" y="77"/>
                  </a:lnTo>
                  <a:lnTo>
                    <a:pt x="686" y="64"/>
                  </a:lnTo>
                  <a:lnTo>
                    <a:pt x="720" y="53"/>
                  </a:lnTo>
                  <a:lnTo>
                    <a:pt x="737" y="47"/>
                  </a:lnTo>
                  <a:lnTo>
                    <a:pt x="754" y="42"/>
                  </a:lnTo>
                  <a:lnTo>
                    <a:pt x="789" y="32"/>
                  </a:lnTo>
                  <a:lnTo>
                    <a:pt x="823" y="24"/>
                  </a:lnTo>
                  <a:lnTo>
                    <a:pt x="840" y="20"/>
                  </a:lnTo>
                  <a:lnTo>
                    <a:pt x="859" y="17"/>
                  </a:lnTo>
                  <a:lnTo>
                    <a:pt x="894" y="11"/>
                  </a:lnTo>
                  <a:lnTo>
                    <a:pt x="930" y="7"/>
                  </a:lnTo>
                  <a:lnTo>
                    <a:pt x="965" y="3"/>
                  </a:lnTo>
                  <a:lnTo>
                    <a:pt x="1001" y="1"/>
                  </a:lnTo>
                  <a:lnTo>
                    <a:pt x="1036" y="0"/>
                  </a:lnTo>
                  <a:close/>
                </a:path>
              </a:pathLst>
            </a:custGeom>
            <a:solidFill>
              <a:schemeClr val="tx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1"/>
            <p:cNvSpPr>
              <a:spLocks noEditPoints="1"/>
            </p:cNvSpPr>
            <p:nvPr/>
          </p:nvSpPr>
          <p:spPr bwMode="auto">
            <a:xfrm>
              <a:off x="1044" y="1130"/>
              <a:ext cx="1086" cy="548"/>
            </a:xfrm>
            <a:custGeom>
              <a:avLst/>
              <a:gdLst>
                <a:gd name="T0" fmla="*/ 1471 w 2172"/>
                <a:gd name="T1" fmla="*/ 308 h 1096"/>
                <a:gd name="T2" fmla="*/ 607 w 2172"/>
                <a:gd name="T3" fmla="*/ 103 h 1096"/>
                <a:gd name="T4" fmla="*/ 662 w 2172"/>
                <a:gd name="T5" fmla="*/ 79 h 1096"/>
                <a:gd name="T6" fmla="*/ 751 w 2172"/>
                <a:gd name="T7" fmla="*/ 47 h 1096"/>
                <a:gd name="T8" fmla="*/ 1051 w 2172"/>
                <a:gd name="T9" fmla="*/ 31 h 1096"/>
                <a:gd name="T10" fmla="*/ 981 w 2172"/>
                <a:gd name="T11" fmla="*/ 35 h 1096"/>
                <a:gd name="T12" fmla="*/ 808 w 2172"/>
                <a:gd name="T13" fmla="*/ 63 h 1096"/>
                <a:gd name="T14" fmla="*/ 708 w 2172"/>
                <a:gd name="T15" fmla="*/ 95 h 1096"/>
                <a:gd name="T16" fmla="*/ 612 w 2172"/>
                <a:gd name="T17" fmla="*/ 136 h 1096"/>
                <a:gd name="T18" fmla="*/ 439 w 2172"/>
                <a:gd name="T19" fmla="*/ 242 h 1096"/>
                <a:gd name="T20" fmla="*/ 161 w 2172"/>
                <a:gd name="T21" fmla="*/ 562 h 1096"/>
                <a:gd name="T22" fmla="*/ 49 w 2172"/>
                <a:gd name="T23" fmla="*/ 873 h 1096"/>
                <a:gd name="T24" fmla="*/ 31 w 2172"/>
                <a:gd name="T25" fmla="*/ 1022 h 1096"/>
                <a:gd name="T26" fmla="*/ 178 w 2172"/>
                <a:gd name="T27" fmla="*/ 1013 h 1096"/>
                <a:gd name="T28" fmla="*/ 192 w 2172"/>
                <a:gd name="T29" fmla="*/ 901 h 1096"/>
                <a:gd name="T30" fmla="*/ 287 w 2172"/>
                <a:gd name="T31" fmla="*/ 636 h 1096"/>
                <a:gd name="T32" fmla="*/ 527 w 2172"/>
                <a:gd name="T33" fmla="*/ 359 h 1096"/>
                <a:gd name="T34" fmla="*/ 899 w 2172"/>
                <a:gd name="T35" fmla="*/ 193 h 1096"/>
                <a:gd name="T36" fmla="*/ 1005 w 2172"/>
                <a:gd name="T37" fmla="*/ 179 h 1096"/>
                <a:gd name="T38" fmla="*/ 1113 w 2172"/>
                <a:gd name="T39" fmla="*/ 178 h 1096"/>
                <a:gd name="T40" fmla="*/ 1428 w 2172"/>
                <a:gd name="T41" fmla="*/ 253 h 1096"/>
                <a:gd name="T42" fmla="*/ 1490 w 2172"/>
                <a:gd name="T43" fmla="*/ 283 h 1096"/>
                <a:gd name="T44" fmla="*/ 1569 w 2172"/>
                <a:gd name="T45" fmla="*/ 333 h 1096"/>
                <a:gd name="T46" fmla="*/ 1754 w 2172"/>
                <a:gd name="T47" fmla="*/ 502 h 1096"/>
                <a:gd name="T48" fmla="*/ 1857 w 2172"/>
                <a:gd name="T49" fmla="*/ 658 h 1096"/>
                <a:gd name="T50" fmla="*/ 1864 w 2172"/>
                <a:gd name="T51" fmla="*/ 709 h 1096"/>
                <a:gd name="T52" fmla="*/ 1973 w 2172"/>
                <a:gd name="T53" fmla="*/ 957 h 1096"/>
                <a:gd name="T54" fmla="*/ 2123 w 2172"/>
                <a:gd name="T55" fmla="*/ 762 h 1096"/>
                <a:gd name="T56" fmla="*/ 2001 w 2172"/>
                <a:gd name="T57" fmla="*/ 625 h 1096"/>
                <a:gd name="T58" fmla="*/ 2000 w 2172"/>
                <a:gd name="T59" fmla="*/ 621 h 1096"/>
                <a:gd name="T60" fmla="*/ 1924 w 2172"/>
                <a:gd name="T61" fmla="*/ 489 h 1096"/>
                <a:gd name="T62" fmla="*/ 1656 w 2172"/>
                <a:gd name="T63" fmla="*/ 217 h 1096"/>
                <a:gd name="T64" fmla="*/ 1548 w 2172"/>
                <a:gd name="T65" fmla="*/ 150 h 1096"/>
                <a:gd name="T66" fmla="*/ 1423 w 2172"/>
                <a:gd name="T67" fmla="*/ 95 h 1096"/>
                <a:gd name="T68" fmla="*/ 1051 w 2172"/>
                <a:gd name="T69" fmla="*/ 31 h 1096"/>
                <a:gd name="T70" fmla="*/ 1297 w 2172"/>
                <a:gd name="T71" fmla="*/ 26 h 1096"/>
                <a:gd name="T72" fmla="*/ 1558 w 2172"/>
                <a:gd name="T73" fmla="*/ 121 h 1096"/>
                <a:gd name="T74" fmla="*/ 1700 w 2172"/>
                <a:gd name="T75" fmla="*/ 209 h 1096"/>
                <a:gd name="T76" fmla="*/ 1950 w 2172"/>
                <a:gd name="T77" fmla="*/ 471 h 1096"/>
                <a:gd name="T78" fmla="*/ 2024 w 2172"/>
                <a:gd name="T79" fmla="*/ 600 h 1096"/>
                <a:gd name="T80" fmla="*/ 2153 w 2172"/>
                <a:gd name="T81" fmla="*/ 771 h 1096"/>
                <a:gd name="T82" fmla="*/ 1982 w 2172"/>
                <a:gd name="T83" fmla="*/ 1021 h 1096"/>
                <a:gd name="T84" fmla="*/ 1709 w 2172"/>
                <a:gd name="T85" fmla="*/ 774 h 1096"/>
                <a:gd name="T86" fmla="*/ 1779 w 2172"/>
                <a:gd name="T87" fmla="*/ 587 h 1096"/>
                <a:gd name="T88" fmla="*/ 1556 w 2172"/>
                <a:gd name="T89" fmla="*/ 361 h 1096"/>
                <a:gd name="T90" fmla="*/ 1464 w 2172"/>
                <a:gd name="T91" fmla="*/ 305 h 1096"/>
                <a:gd name="T92" fmla="*/ 1415 w 2172"/>
                <a:gd name="T93" fmla="*/ 281 h 1096"/>
                <a:gd name="T94" fmla="*/ 1113 w 2172"/>
                <a:gd name="T95" fmla="*/ 209 h 1096"/>
                <a:gd name="T96" fmla="*/ 979 w 2172"/>
                <a:gd name="T97" fmla="*/ 212 h 1096"/>
                <a:gd name="T98" fmla="*/ 742 w 2172"/>
                <a:gd name="T99" fmla="*/ 271 h 1096"/>
                <a:gd name="T100" fmla="*/ 427 w 2172"/>
                <a:gd name="T101" fmla="*/ 491 h 1096"/>
                <a:gd name="T102" fmla="*/ 277 w 2172"/>
                <a:gd name="T103" fmla="*/ 728 h 1096"/>
                <a:gd name="T104" fmla="*/ 213 w 2172"/>
                <a:gd name="T105" fmla="*/ 965 h 1096"/>
                <a:gd name="T106" fmla="*/ 208 w 2172"/>
                <a:gd name="T107" fmla="*/ 1022 h 1096"/>
                <a:gd name="T108" fmla="*/ 0 w 2172"/>
                <a:gd name="T109" fmla="*/ 1022 h 1096"/>
                <a:gd name="T110" fmla="*/ 12 w 2172"/>
                <a:gd name="T111" fmla="*/ 903 h 1096"/>
                <a:gd name="T112" fmla="*/ 85 w 2172"/>
                <a:gd name="T113" fmla="*/ 646 h 1096"/>
                <a:gd name="T114" fmla="*/ 319 w 2172"/>
                <a:gd name="T115" fmla="*/ 305 h 1096"/>
                <a:gd name="T116" fmla="*/ 567 w 2172"/>
                <a:gd name="T117" fmla="*/ 124 h 1096"/>
                <a:gd name="T118" fmla="*/ 679 w 2172"/>
                <a:gd name="T119" fmla="*/ 72 h 1096"/>
                <a:gd name="T120" fmla="*/ 766 w 2172"/>
                <a:gd name="T121" fmla="*/ 44 h 1096"/>
                <a:gd name="T122" fmla="*/ 891 w 2172"/>
                <a:gd name="T123" fmla="*/ 15 h 1096"/>
                <a:gd name="T124" fmla="*/ 1046 w 2172"/>
                <a:gd name="T125"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2" h="1096">
                  <a:moveTo>
                    <a:pt x="1475" y="311"/>
                  </a:moveTo>
                  <a:lnTo>
                    <a:pt x="1486" y="318"/>
                  </a:lnTo>
                  <a:lnTo>
                    <a:pt x="1475" y="311"/>
                  </a:lnTo>
                  <a:lnTo>
                    <a:pt x="1475" y="311"/>
                  </a:lnTo>
                  <a:close/>
                  <a:moveTo>
                    <a:pt x="1471" y="308"/>
                  </a:moveTo>
                  <a:lnTo>
                    <a:pt x="1475" y="311"/>
                  </a:lnTo>
                  <a:lnTo>
                    <a:pt x="1475" y="311"/>
                  </a:lnTo>
                  <a:lnTo>
                    <a:pt x="1471" y="308"/>
                  </a:lnTo>
                  <a:close/>
                  <a:moveTo>
                    <a:pt x="977" y="212"/>
                  </a:moveTo>
                  <a:lnTo>
                    <a:pt x="968" y="213"/>
                  </a:lnTo>
                  <a:lnTo>
                    <a:pt x="977" y="212"/>
                  </a:lnTo>
                  <a:lnTo>
                    <a:pt x="977" y="212"/>
                  </a:lnTo>
                  <a:close/>
                  <a:moveTo>
                    <a:pt x="1523" y="103"/>
                  </a:moveTo>
                  <a:lnTo>
                    <a:pt x="1530" y="106"/>
                  </a:lnTo>
                  <a:lnTo>
                    <a:pt x="1523" y="103"/>
                  </a:lnTo>
                  <a:close/>
                  <a:moveTo>
                    <a:pt x="607" y="103"/>
                  </a:moveTo>
                  <a:lnTo>
                    <a:pt x="604" y="105"/>
                  </a:lnTo>
                  <a:lnTo>
                    <a:pt x="599" y="108"/>
                  </a:lnTo>
                  <a:lnTo>
                    <a:pt x="607" y="103"/>
                  </a:lnTo>
                  <a:close/>
                  <a:moveTo>
                    <a:pt x="634" y="90"/>
                  </a:moveTo>
                  <a:lnTo>
                    <a:pt x="631" y="93"/>
                  </a:lnTo>
                  <a:lnTo>
                    <a:pt x="630" y="93"/>
                  </a:lnTo>
                  <a:lnTo>
                    <a:pt x="634" y="90"/>
                  </a:lnTo>
                  <a:close/>
                  <a:moveTo>
                    <a:pt x="662" y="79"/>
                  </a:moveTo>
                  <a:lnTo>
                    <a:pt x="660" y="80"/>
                  </a:lnTo>
                  <a:lnTo>
                    <a:pt x="656" y="81"/>
                  </a:lnTo>
                  <a:lnTo>
                    <a:pt x="662" y="79"/>
                  </a:lnTo>
                  <a:close/>
                  <a:moveTo>
                    <a:pt x="696" y="66"/>
                  </a:moveTo>
                  <a:lnTo>
                    <a:pt x="692" y="67"/>
                  </a:lnTo>
                  <a:lnTo>
                    <a:pt x="688" y="69"/>
                  </a:lnTo>
                  <a:lnTo>
                    <a:pt x="696" y="66"/>
                  </a:lnTo>
                  <a:close/>
                  <a:moveTo>
                    <a:pt x="751" y="47"/>
                  </a:moveTo>
                  <a:lnTo>
                    <a:pt x="750" y="48"/>
                  </a:lnTo>
                  <a:lnTo>
                    <a:pt x="748" y="48"/>
                  </a:lnTo>
                  <a:lnTo>
                    <a:pt x="751" y="47"/>
                  </a:lnTo>
                  <a:close/>
                  <a:moveTo>
                    <a:pt x="804" y="32"/>
                  </a:moveTo>
                  <a:lnTo>
                    <a:pt x="802" y="33"/>
                  </a:lnTo>
                  <a:lnTo>
                    <a:pt x="800" y="33"/>
                  </a:lnTo>
                  <a:lnTo>
                    <a:pt x="804" y="32"/>
                  </a:lnTo>
                  <a:close/>
                  <a:moveTo>
                    <a:pt x="1051" y="31"/>
                  </a:moveTo>
                  <a:lnTo>
                    <a:pt x="1017" y="33"/>
                  </a:lnTo>
                  <a:lnTo>
                    <a:pt x="1032" y="32"/>
                  </a:lnTo>
                  <a:lnTo>
                    <a:pt x="1016" y="33"/>
                  </a:lnTo>
                  <a:lnTo>
                    <a:pt x="997" y="33"/>
                  </a:lnTo>
                  <a:lnTo>
                    <a:pt x="983" y="34"/>
                  </a:lnTo>
                  <a:lnTo>
                    <a:pt x="962" y="35"/>
                  </a:lnTo>
                  <a:lnTo>
                    <a:pt x="960" y="36"/>
                  </a:lnTo>
                  <a:lnTo>
                    <a:pt x="981" y="35"/>
                  </a:lnTo>
                  <a:lnTo>
                    <a:pt x="962" y="36"/>
                  </a:lnTo>
                  <a:lnTo>
                    <a:pt x="953" y="38"/>
                  </a:lnTo>
                  <a:lnTo>
                    <a:pt x="910" y="43"/>
                  </a:lnTo>
                  <a:lnTo>
                    <a:pt x="891" y="46"/>
                  </a:lnTo>
                  <a:lnTo>
                    <a:pt x="877" y="48"/>
                  </a:lnTo>
                  <a:lnTo>
                    <a:pt x="859" y="51"/>
                  </a:lnTo>
                  <a:lnTo>
                    <a:pt x="841" y="55"/>
                  </a:lnTo>
                  <a:lnTo>
                    <a:pt x="808" y="63"/>
                  </a:lnTo>
                  <a:lnTo>
                    <a:pt x="808" y="63"/>
                  </a:lnTo>
                  <a:lnTo>
                    <a:pt x="774" y="73"/>
                  </a:lnTo>
                  <a:lnTo>
                    <a:pt x="758" y="78"/>
                  </a:lnTo>
                  <a:lnTo>
                    <a:pt x="758" y="78"/>
                  </a:lnTo>
                  <a:lnTo>
                    <a:pt x="740" y="84"/>
                  </a:lnTo>
                  <a:lnTo>
                    <a:pt x="724" y="89"/>
                  </a:lnTo>
                  <a:lnTo>
                    <a:pt x="708" y="94"/>
                  </a:lnTo>
                  <a:lnTo>
                    <a:pt x="708" y="95"/>
                  </a:lnTo>
                  <a:lnTo>
                    <a:pt x="691" y="101"/>
                  </a:lnTo>
                  <a:lnTo>
                    <a:pt x="675" y="106"/>
                  </a:lnTo>
                  <a:lnTo>
                    <a:pt x="675" y="108"/>
                  </a:lnTo>
                  <a:lnTo>
                    <a:pt x="659" y="114"/>
                  </a:lnTo>
                  <a:lnTo>
                    <a:pt x="642" y="121"/>
                  </a:lnTo>
                  <a:lnTo>
                    <a:pt x="642" y="121"/>
                  </a:lnTo>
                  <a:lnTo>
                    <a:pt x="627" y="128"/>
                  </a:lnTo>
                  <a:lnTo>
                    <a:pt x="612" y="136"/>
                  </a:lnTo>
                  <a:lnTo>
                    <a:pt x="612" y="136"/>
                  </a:lnTo>
                  <a:lnTo>
                    <a:pt x="580" y="152"/>
                  </a:lnTo>
                  <a:lnTo>
                    <a:pt x="565" y="160"/>
                  </a:lnTo>
                  <a:lnTo>
                    <a:pt x="558" y="164"/>
                  </a:lnTo>
                  <a:lnTo>
                    <a:pt x="551" y="168"/>
                  </a:lnTo>
                  <a:lnTo>
                    <a:pt x="492" y="205"/>
                  </a:lnTo>
                  <a:lnTo>
                    <a:pt x="492" y="205"/>
                  </a:lnTo>
                  <a:lnTo>
                    <a:pt x="439" y="242"/>
                  </a:lnTo>
                  <a:lnTo>
                    <a:pt x="389" y="282"/>
                  </a:lnTo>
                  <a:lnTo>
                    <a:pt x="341" y="327"/>
                  </a:lnTo>
                  <a:lnTo>
                    <a:pt x="296" y="373"/>
                  </a:lnTo>
                  <a:lnTo>
                    <a:pt x="259" y="420"/>
                  </a:lnTo>
                  <a:lnTo>
                    <a:pt x="220" y="469"/>
                  </a:lnTo>
                  <a:lnTo>
                    <a:pt x="191" y="514"/>
                  </a:lnTo>
                  <a:lnTo>
                    <a:pt x="191" y="514"/>
                  </a:lnTo>
                  <a:lnTo>
                    <a:pt x="161" y="562"/>
                  </a:lnTo>
                  <a:lnTo>
                    <a:pt x="136" y="611"/>
                  </a:lnTo>
                  <a:lnTo>
                    <a:pt x="114" y="658"/>
                  </a:lnTo>
                  <a:lnTo>
                    <a:pt x="96" y="706"/>
                  </a:lnTo>
                  <a:lnTo>
                    <a:pt x="80" y="750"/>
                  </a:lnTo>
                  <a:lnTo>
                    <a:pt x="68" y="792"/>
                  </a:lnTo>
                  <a:lnTo>
                    <a:pt x="57" y="834"/>
                  </a:lnTo>
                  <a:lnTo>
                    <a:pt x="49" y="873"/>
                  </a:lnTo>
                  <a:lnTo>
                    <a:pt x="49" y="873"/>
                  </a:lnTo>
                  <a:lnTo>
                    <a:pt x="43" y="903"/>
                  </a:lnTo>
                  <a:lnTo>
                    <a:pt x="38" y="937"/>
                  </a:lnTo>
                  <a:lnTo>
                    <a:pt x="35" y="965"/>
                  </a:lnTo>
                  <a:lnTo>
                    <a:pt x="34" y="991"/>
                  </a:lnTo>
                  <a:lnTo>
                    <a:pt x="34" y="991"/>
                  </a:lnTo>
                  <a:lnTo>
                    <a:pt x="33" y="1002"/>
                  </a:lnTo>
                  <a:lnTo>
                    <a:pt x="33" y="1013"/>
                  </a:lnTo>
                  <a:lnTo>
                    <a:pt x="31" y="1022"/>
                  </a:lnTo>
                  <a:lnTo>
                    <a:pt x="30" y="1031"/>
                  </a:lnTo>
                  <a:lnTo>
                    <a:pt x="31" y="1031"/>
                  </a:lnTo>
                  <a:lnTo>
                    <a:pt x="31" y="1051"/>
                  </a:lnTo>
                  <a:lnTo>
                    <a:pt x="176" y="1051"/>
                  </a:lnTo>
                  <a:lnTo>
                    <a:pt x="176" y="1050"/>
                  </a:lnTo>
                  <a:lnTo>
                    <a:pt x="177" y="1037"/>
                  </a:lnTo>
                  <a:lnTo>
                    <a:pt x="177" y="1020"/>
                  </a:lnTo>
                  <a:lnTo>
                    <a:pt x="178" y="1013"/>
                  </a:lnTo>
                  <a:lnTo>
                    <a:pt x="179" y="1000"/>
                  </a:lnTo>
                  <a:lnTo>
                    <a:pt x="179" y="992"/>
                  </a:lnTo>
                  <a:lnTo>
                    <a:pt x="181" y="982"/>
                  </a:lnTo>
                  <a:lnTo>
                    <a:pt x="182" y="969"/>
                  </a:lnTo>
                  <a:lnTo>
                    <a:pt x="184" y="955"/>
                  </a:lnTo>
                  <a:lnTo>
                    <a:pt x="184" y="955"/>
                  </a:lnTo>
                  <a:lnTo>
                    <a:pt x="187" y="929"/>
                  </a:lnTo>
                  <a:lnTo>
                    <a:pt x="192" y="901"/>
                  </a:lnTo>
                  <a:lnTo>
                    <a:pt x="193" y="894"/>
                  </a:lnTo>
                  <a:lnTo>
                    <a:pt x="200" y="862"/>
                  </a:lnTo>
                  <a:lnTo>
                    <a:pt x="209" y="831"/>
                  </a:lnTo>
                  <a:lnTo>
                    <a:pt x="220" y="792"/>
                  </a:lnTo>
                  <a:lnTo>
                    <a:pt x="232" y="754"/>
                  </a:lnTo>
                  <a:lnTo>
                    <a:pt x="248" y="716"/>
                  </a:lnTo>
                  <a:lnTo>
                    <a:pt x="267" y="676"/>
                  </a:lnTo>
                  <a:lnTo>
                    <a:pt x="287" y="636"/>
                  </a:lnTo>
                  <a:lnTo>
                    <a:pt x="311" y="595"/>
                  </a:lnTo>
                  <a:lnTo>
                    <a:pt x="315" y="591"/>
                  </a:lnTo>
                  <a:lnTo>
                    <a:pt x="342" y="549"/>
                  </a:lnTo>
                  <a:lnTo>
                    <a:pt x="372" y="510"/>
                  </a:lnTo>
                  <a:lnTo>
                    <a:pt x="405" y="469"/>
                  </a:lnTo>
                  <a:lnTo>
                    <a:pt x="442" y="431"/>
                  </a:lnTo>
                  <a:lnTo>
                    <a:pt x="482" y="395"/>
                  </a:lnTo>
                  <a:lnTo>
                    <a:pt x="527" y="359"/>
                  </a:lnTo>
                  <a:lnTo>
                    <a:pt x="571" y="327"/>
                  </a:lnTo>
                  <a:lnTo>
                    <a:pt x="575" y="323"/>
                  </a:lnTo>
                  <a:lnTo>
                    <a:pt x="625" y="294"/>
                  </a:lnTo>
                  <a:lnTo>
                    <a:pt x="675" y="266"/>
                  </a:lnTo>
                  <a:lnTo>
                    <a:pt x="729" y="242"/>
                  </a:lnTo>
                  <a:lnTo>
                    <a:pt x="784" y="221"/>
                  </a:lnTo>
                  <a:lnTo>
                    <a:pt x="841" y="205"/>
                  </a:lnTo>
                  <a:lnTo>
                    <a:pt x="899" y="193"/>
                  </a:lnTo>
                  <a:lnTo>
                    <a:pt x="906" y="191"/>
                  </a:lnTo>
                  <a:lnTo>
                    <a:pt x="934" y="187"/>
                  </a:lnTo>
                  <a:lnTo>
                    <a:pt x="961" y="183"/>
                  </a:lnTo>
                  <a:lnTo>
                    <a:pt x="961" y="183"/>
                  </a:lnTo>
                  <a:lnTo>
                    <a:pt x="973" y="182"/>
                  </a:lnTo>
                  <a:lnTo>
                    <a:pt x="979" y="181"/>
                  </a:lnTo>
                  <a:lnTo>
                    <a:pt x="993" y="180"/>
                  </a:lnTo>
                  <a:lnTo>
                    <a:pt x="1005" y="179"/>
                  </a:lnTo>
                  <a:lnTo>
                    <a:pt x="994" y="180"/>
                  </a:lnTo>
                  <a:lnTo>
                    <a:pt x="1009" y="179"/>
                  </a:lnTo>
                  <a:lnTo>
                    <a:pt x="1023" y="178"/>
                  </a:lnTo>
                  <a:lnTo>
                    <a:pt x="1028" y="176"/>
                  </a:lnTo>
                  <a:lnTo>
                    <a:pt x="1024" y="178"/>
                  </a:lnTo>
                  <a:lnTo>
                    <a:pt x="1054" y="176"/>
                  </a:lnTo>
                  <a:lnTo>
                    <a:pt x="1085" y="178"/>
                  </a:lnTo>
                  <a:lnTo>
                    <a:pt x="1113" y="178"/>
                  </a:lnTo>
                  <a:lnTo>
                    <a:pt x="1142" y="180"/>
                  </a:lnTo>
                  <a:lnTo>
                    <a:pt x="1203" y="187"/>
                  </a:lnTo>
                  <a:lnTo>
                    <a:pt x="1204" y="187"/>
                  </a:lnTo>
                  <a:lnTo>
                    <a:pt x="1258" y="198"/>
                  </a:lnTo>
                  <a:lnTo>
                    <a:pt x="1265" y="199"/>
                  </a:lnTo>
                  <a:lnTo>
                    <a:pt x="1321" y="213"/>
                  </a:lnTo>
                  <a:lnTo>
                    <a:pt x="1375" y="232"/>
                  </a:lnTo>
                  <a:lnTo>
                    <a:pt x="1428" y="253"/>
                  </a:lnTo>
                  <a:lnTo>
                    <a:pt x="1439" y="259"/>
                  </a:lnTo>
                  <a:lnTo>
                    <a:pt x="1452" y="265"/>
                  </a:lnTo>
                  <a:lnTo>
                    <a:pt x="1448" y="263"/>
                  </a:lnTo>
                  <a:lnTo>
                    <a:pt x="1454" y="266"/>
                  </a:lnTo>
                  <a:lnTo>
                    <a:pt x="1464" y="271"/>
                  </a:lnTo>
                  <a:lnTo>
                    <a:pt x="1477" y="277"/>
                  </a:lnTo>
                  <a:lnTo>
                    <a:pt x="1477" y="277"/>
                  </a:lnTo>
                  <a:lnTo>
                    <a:pt x="1490" y="283"/>
                  </a:lnTo>
                  <a:lnTo>
                    <a:pt x="1492" y="284"/>
                  </a:lnTo>
                  <a:lnTo>
                    <a:pt x="1491" y="284"/>
                  </a:lnTo>
                  <a:lnTo>
                    <a:pt x="1502" y="291"/>
                  </a:lnTo>
                  <a:lnTo>
                    <a:pt x="1513" y="297"/>
                  </a:lnTo>
                  <a:lnTo>
                    <a:pt x="1517" y="300"/>
                  </a:lnTo>
                  <a:lnTo>
                    <a:pt x="1526" y="305"/>
                  </a:lnTo>
                  <a:lnTo>
                    <a:pt x="1526" y="305"/>
                  </a:lnTo>
                  <a:lnTo>
                    <a:pt x="1569" y="333"/>
                  </a:lnTo>
                  <a:lnTo>
                    <a:pt x="1573" y="336"/>
                  </a:lnTo>
                  <a:lnTo>
                    <a:pt x="1614" y="366"/>
                  </a:lnTo>
                  <a:lnTo>
                    <a:pt x="1617" y="368"/>
                  </a:lnTo>
                  <a:lnTo>
                    <a:pt x="1615" y="366"/>
                  </a:lnTo>
                  <a:lnTo>
                    <a:pt x="1654" y="399"/>
                  </a:lnTo>
                  <a:lnTo>
                    <a:pt x="1689" y="432"/>
                  </a:lnTo>
                  <a:lnTo>
                    <a:pt x="1723" y="467"/>
                  </a:lnTo>
                  <a:lnTo>
                    <a:pt x="1754" y="502"/>
                  </a:lnTo>
                  <a:lnTo>
                    <a:pt x="1755" y="504"/>
                  </a:lnTo>
                  <a:lnTo>
                    <a:pt x="1755" y="502"/>
                  </a:lnTo>
                  <a:lnTo>
                    <a:pt x="1780" y="536"/>
                  </a:lnTo>
                  <a:lnTo>
                    <a:pt x="1804" y="570"/>
                  </a:lnTo>
                  <a:lnTo>
                    <a:pt x="1807" y="575"/>
                  </a:lnTo>
                  <a:lnTo>
                    <a:pt x="1828" y="608"/>
                  </a:lnTo>
                  <a:lnTo>
                    <a:pt x="1846" y="640"/>
                  </a:lnTo>
                  <a:lnTo>
                    <a:pt x="1857" y="658"/>
                  </a:lnTo>
                  <a:lnTo>
                    <a:pt x="1864" y="673"/>
                  </a:lnTo>
                  <a:lnTo>
                    <a:pt x="1867" y="680"/>
                  </a:lnTo>
                  <a:lnTo>
                    <a:pt x="1868" y="684"/>
                  </a:lnTo>
                  <a:lnTo>
                    <a:pt x="1868" y="684"/>
                  </a:lnTo>
                  <a:lnTo>
                    <a:pt x="1871" y="687"/>
                  </a:lnTo>
                  <a:lnTo>
                    <a:pt x="1871" y="688"/>
                  </a:lnTo>
                  <a:lnTo>
                    <a:pt x="1877" y="702"/>
                  </a:lnTo>
                  <a:lnTo>
                    <a:pt x="1864" y="709"/>
                  </a:lnTo>
                  <a:lnTo>
                    <a:pt x="1750" y="762"/>
                  </a:lnTo>
                  <a:lnTo>
                    <a:pt x="1766" y="771"/>
                  </a:lnTo>
                  <a:lnTo>
                    <a:pt x="1810" y="800"/>
                  </a:lnTo>
                  <a:lnTo>
                    <a:pt x="1814" y="803"/>
                  </a:lnTo>
                  <a:lnTo>
                    <a:pt x="1856" y="836"/>
                  </a:lnTo>
                  <a:lnTo>
                    <a:pt x="1897" y="872"/>
                  </a:lnTo>
                  <a:lnTo>
                    <a:pt x="1935" y="912"/>
                  </a:lnTo>
                  <a:lnTo>
                    <a:pt x="1973" y="957"/>
                  </a:lnTo>
                  <a:lnTo>
                    <a:pt x="2007" y="1004"/>
                  </a:lnTo>
                  <a:lnTo>
                    <a:pt x="2010" y="1008"/>
                  </a:lnTo>
                  <a:lnTo>
                    <a:pt x="2027" y="1036"/>
                  </a:lnTo>
                  <a:lnTo>
                    <a:pt x="2043" y="1005"/>
                  </a:lnTo>
                  <a:lnTo>
                    <a:pt x="2068" y="948"/>
                  </a:lnTo>
                  <a:lnTo>
                    <a:pt x="2091" y="887"/>
                  </a:lnTo>
                  <a:lnTo>
                    <a:pt x="2109" y="824"/>
                  </a:lnTo>
                  <a:lnTo>
                    <a:pt x="2123" y="762"/>
                  </a:lnTo>
                  <a:lnTo>
                    <a:pt x="2133" y="696"/>
                  </a:lnTo>
                  <a:lnTo>
                    <a:pt x="2140" y="626"/>
                  </a:lnTo>
                  <a:lnTo>
                    <a:pt x="2141" y="591"/>
                  </a:lnTo>
                  <a:lnTo>
                    <a:pt x="2141" y="578"/>
                  </a:lnTo>
                  <a:lnTo>
                    <a:pt x="2023" y="633"/>
                  </a:lnTo>
                  <a:lnTo>
                    <a:pt x="2007" y="640"/>
                  </a:lnTo>
                  <a:lnTo>
                    <a:pt x="2004" y="629"/>
                  </a:lnTo>
                  <a:lnTo>
                    <a:pt x="2001" y="625"/>
                  </a:lnTo>
                  <a:lnTo>
                    <a:pt x="2001" y="625"/>
                  </a:lnTo>
                  <a:lnTo>
                    <a:pt x="2001" y="625"/>
                  </a:lnTo>
                  <a:lnTo>
                    <a:pt x="2002" y="624"/>
                  </a:lnTo>
                  <a:lnTo>
                    <a:pt x="2002" y="624"/>
                  </a:lnTo>
                  <a:lnTo>
                    <a:pt x="2001" y="625"/>
                  </a:lnTo>
                  <a:lnTo>
                    <a:pt x="2001" y="624"/>
                  </a:lnTo>
                  <a:lnTo>
                    <a:pt x="2000" y="622"/>
                  </a:lnTo>
                  <a:lnTo>
                    <a:pt x="2000" y="621"/>
                  </a:lnTo>
                  <a:lnTo>
                    <a:pt x="1997" y="616"/>
                  </a:lnTo>
                  <a:lnTo>
                    <a:pt x="1994" y="609"/>
                  </a:lnTo>
                  <a:lnTo>
                    <a:pt x="1994" y="609"/>
                  </a:lnTo>
                  <a:lnTo>
                    <a:pt x="1984" y="590"/>
                  </a:lnTo>
                  <a:lnTo>
                    <a:pt x="1975" y="570"/>
                  </a:lnTo>
                  <a:lnTo>
                    <a:pt x="1951" y="529"/>
                  </a:lnTo>
                  <a:lnTo>
                    <a:pt x="1924" y="489"/>
                  </a:lnTo>
                  <a:lnTo>
                    <a:pt x="1924" y="489"/>
                  </a:lnTo>
                  <a:lnTo>
                    <a:pt x="1899" y="452"/>
                  </a:lnTo>
                  <a:lnTo>
                    <a:pt x="1866" y="411"/>
                  </a:lnTo>
                  <a:lnTo>
                    <a:pt x="1832" y="369"/>
                  </a:lnTo>
                  <a:lnTo>
                    <a:pt x="1791" y="329"/>
                  </a:lnTo>
                  <a:lnTo>
                    <a:pt x="1749" y="289"/>
                  </a:lnTo>
                  <a:lnTo>
                    <a:pt x="1703" y="251"/>
                  </a:lnTo>
                  <a:lnTo>
                    <a:pt x="1678" y="230"/>
                  </a:lnTo>
                  <a:lnTo>
                    <a:pt x="1656" y="217"/>
                  </a:lnTo>
                  <a:lnTo>
                    <a:pt x="1656" y="217"/>
                  </a:lnTo>
                  <a:lnTo>
                    <a:pt x="1601" y="180"/>
                  </a:lnTo>
                  <a:lnTo>
                    <a:pt x="1575" y="164"/>
                  </a:lnTo>
                  <a:lnTo>
                    <a:pt x="1575" y="164"/>
                  </a:lnTo>
                  <a:lnTo>
                    <a:pt x="1560" y="156"/>
                  </a:lnTo>
                  <a:lnTo>
                    <a:pt x="1560" y="156"/>
                  </a:lnTo>
                  <a:lnTo>
                    <a:pt x="1546" y="149"/>
                  </a:lnTo>
                  <a:lnTo>
                    <a:pt x="1548" y="150"/>
                  </a:lnTo>
                  <a:lnTo>
                    <a:pt x="1544" y="148"/>
                  </a:lnTo>
                  <a:lnTo>
                    <a:pt x="1531" y="142"/>
                  </a:lnTo>
                  <a:lnTo>
                    <a:pt x="1517" y="135"/>
                  </a:lnTo>
                  <a:lnTo>
                    <a:pt x="1517" y="135"/>
                  </a:lnTo>
                  <a:lnTo>
                    <a:pt x="1486" y="121"/>
                  </a:lnTo>
                  <a:lnTo>
                    <a:pt x="1486" y="120"/>
                  </a:lnTo>
                  <a:lnTo>
                    <a:pt x="1455" y="108"/>
                  </a:lnTo>
                  <a:lnTo>
                    <a:pt x="1423" y="95"/>
                  </a:lnTo>
                  <a:lnTo>
                    <a:pt x="1358" y="73"/>
                  </a:lnTo>
                  <a:lnTo>
                    <a:pt x="1291" y="56"/>
                  </a:lnTo>
                  <a:lnTo>
                    <a:pt x="1226" y="43"/>
                  </a:lnTo>
                  <a:lnTo>
                    <a:pt x="1192" y="39"/>
                  </a:lnTo>
                  <a:lnTo>
                    <a:pt x="1158" y="35"/>
                  </a:lnTo>
                  <a:lnTo>
                    <a:pt x="1123" y="32"/>
                  </a:lnTo>
                  <a:lnTo>
                    <a:pt x="1087" y="32"/>
                  </a:lnTo>
                  <a:lnTo>
                    <a:pt x="1051" y="31"/>
                  </a:lnTo>
                  <a:close/>
                  <a:moveTo>
                    <a:pt x="1046" y="0"/>
                  </a:moveTo>
                  <a:lnTo>
                    <a:pt x="1064" y="0"/>
                  </a:lnTo>
                  <a:lnTo>
                    <a:pt x="1088" y="1"/>
                  </a:lnTo>
                  <a:lnTo>
                    <a:pt x="1123" y="1"/>
                  </a:lnTo>
                  <a:lnTo>
                    <a:pt x="1158" y="4"/>
                  </a:lnTo>
                  <a:lnTo>
                    <a:pt x="1192" y="8"/>
                  </a:lnTo>
                  <a:lnTo>
                    <a:pt x="1230" y="14"/>
                  </a:lnTo>
                  <a:lnTo>
                    <a:pt x="1297" y="26"/>
                  </a:lnTo>
                  <a:lnTo>
                    <a:pt x="1304" y="27"/>
                  </a:lnTo>
                  <a:lnTo>
                    <a:pt x="1370" y="44"/>
                  </a:lnTo>
                  <a:lnTo>
                    <a:pt x="1436" y="66"/>
                  </a:lnTo>
                  <a:lnTo>
                    <a:pt x="1468" y="79"/>
                  </a:lnTo>
                  <a:lnTo>
                    <a:pt x="1499" y="93"/>
                  </a:lnTo>
                  <a:lnTo>
                    <a:pt x="1530" y="106"/>
                  </a:lnTo>
                  <a:lnTo>
                    <a:pt x="1544" y="113"/>
                  </a:lnTo>
                  <a:lnTo>
                    <a:pt x="1558" y="121"/>
                  </a:lnTo>
                  <a:lnTo>
                    <a:pt x="1558" y="121"/>
                  </a:lnTo>
                  <a:lnTo>
                    <a:pt x="1573" y="128"/>
                  </a:lnTo>
                  <a:lnTo>
                    <a:pt x="1575" y="129"/>
                  </a:lnTo>
                  <a:lnTo>
                    <a:pt x="1589" y="137"/>
                  </a:lnTo>
                  <a:lnTo>
                    <a:pt x="1617" y="155"/>
                  </a:lnTo>
                  <a:lnTo>
                    <a:pt x="1669" y="188"/>
                  </a:lnTo>
                  <a:lnTo>
                    <a:pt x="1673" y="191"/>
                  </a:lnTo>
                  <a:lnTo>
                    <a:pt x="1700" y="209"/>
                  </a:lnTo>
                  <a:lnTo>
                    <a:pt x="1723" y="227"/>
                  </a:lnTo>
                  <a:lnTo>
                    <a:pt x="1771" y="267"/>
                  </a:lnTo>
                  <a:lnTo>
                    <a:pt x="1813" y="307"/>
                  </a:lnTo>
                  <a:lnTo>
                    <a:pt x="1853" y="347"/>
                  </a:lnTo>
                  <a:lnTo>
                    <a:pt x="1890" y="391"/>
                  </a:lnTo>
                  <a:lnTo>
                    <a:pt x="1889" y="391"/>
                  </a:lnTo>
                  <a:lnTo>
                    <a:pt x="1921" y="430"/>
                  </a:lnTo>
                  <a:lnTo>
                    <a:pt x="1950" y="471"/>
                  </a:lnTo>
                  <a:lnTo>
                    <a:pt x="1953" y="476"/>
                  </a:lnTo>
                  <a:lnTo>
                    <a:pt x="1980" y="516"/>
                  </a:lnTo>
                  <a:lnTo>
                    <a:pt x="2001" y="555"/>
                  </a:lnTo>
                  <a:lnTo>
                    <a:pt x="2013" y="577"/>
                  </a:lnTo>
                  <a:lnTo>
                    <a:pt x="2022" y="595"/>
                  </a:lnTo>
                  <a:lnTo>
                    <a:pt x="2022" y="596"/>
                  </a:lnTo>
                  <a:lnTo>
                    <a:pt x="2023" y="596"/>
                  </a:lnTo>
                  <a:lnTo>
                    <a:pt x="2024" y="600"/>
                  </a:lnTo>
                  <a:lnTo>
                    <a:pt x="2152" y="540"/>
                  </a:lnTo>
                  <a:lnTo>
                    <a:pt x="2172" y="530"/>
                  </a:lnTo>
                  <a:lnTo>
                    <a:pt x="2172" y="582"/>
                  </a:lnTo>
                  <a:lnTo>
                    <a:pt x="2172" y="591"/>
                  </a:lnTo>
                  <a:lnTo>
                    <a:pt x="2171" y="626"/>
                  </a:lnTo>
                  <a:lnTo>
                    <a:pt x="2164" y="696"/>
                  </a:lnTo>
                  <a:lnTo>
                    <a:pt x="2154" y="764"/>
                  </a:lnTo>
                  <a:lnTo>
                    <a:pt x="2153" y="771"/>
                  </a:lnTo>
                  <a:lnTo>
                    <a:pt x="2138" y="836"/>
                  </a:lnTo>
                  <a:lnTo>
                    <a:pt x="2119" y="899"/>
                  </a:lnTo>
                  <a:lnTo>
                    <a:pt x="2097" y="960"/>
                  </a:lnTo>
                  <a:lnTo>
                    <a:pt x="2071" y="1018"/>
                  </a:lnTo>
                  <a:lnTo>
                    <a:pt x="2041" y="1074"/>
                  </a:lnTo>
                  <a:lnTo>
                    <a:pt x="2029" y="1096"/>
                  </a:lnTo>
                  <a:lnTo>
                    <a:pt x="2015" y="1074"/>
                  </a:lnTo>
                  <a:lnTo>
                    <a:pt x="1982" y="1021"/>
                  </a:lnTo>
                  <a:lnTo>
                    <a:pt x="1982" y="1021"/>
                  </a:lnTo>
                  <a:lnTo>
                    <a:pt x="1951" y="979"/>
                  </a:lnTo>
                  <a:lnTo>
                    <a:pt x="1913" y="934"/>
                  </a:lnTo>
                  <a:lnTo>
                    <a:pt x="1875" y="894"/>
                  </a:lnTo>
                  <a:lnTo>
                    <a:pt x="1834" y="858"/>
                  </a:lnTo>
                  <a:lnTo>
                    <a:pt x="1795" y="827"/>
                  </a:lnTo>
                  <a:lnTo>
                    <a:pt x="1754" y="800"/>
                  </a:lnTo>
                  <a:lnTo>
                    <a:pt x="1709" y="774"/>
                  </a:lnTo>
                  <a:lnTo>
                    <a:pt x="1682" y="759"/>
                  </a:lnTo>
                  <a:lnTo>
                    <a:pt x="1710" y="747"/>
                  </a:lnTo>
                  <a:lnTo>
                    <a:pt x="1836" y="688"/>
                  </a:lnTo>
                  <a:lnTo>
                    <a:pt x="1836" y="687"/>
                  </a:lnTo>
                  <a:lnTo>
                    <a:pt x="1820" y="655"/>
                  </a:lnTo>
                  <a:lnTo>
                    <a:pt x="1799" y="621"/>
                  </a:lnTo>
                  <a:lnTo>
                    <a:pt x="1779" y="587"/>
                  </a:lnTo>
                  <a:lnTo>
                    <a:pt x="1779" y="587"/>
                  </a:lnTo>
                  <a:lnTo>
                    <a:pt x="1758" y="557"/>
                  </a:lnTo>
                  <a:lnTo>
                    <a:pt x="1731" y="522"/>
                  </a:lnTo>
                  <a:lnTo>
                    <a:pt x="1731" y="522"/>
                  </a:lnTo>
                  <a:lnTo>
                    <a:pt x="1701" y="489"/>
                  </a:lnTo>
                  <a:lnTo>
                    <a:pt x="1667" y="454"/>
                  </a:lnTo>
                  <a:lnTo>
                    <a:pt x="1632" y="421"/>
                  </a:lnTo>
                  <a:lnTo>
                    <a:pt x="1595" y="390"/>
                  </a:lnTo>
                  <a:lnTo>
                    <a:pt x="1556" y="361"/>
                  </a:lnTo>
                  <a:lnTo>
                    <a:pt x="1556" y="361"/>
                  </a:lnTo>
                  <a:lnTo>
                    <a:pt x="1509" y="330"/>
                  </a:lnTo>
                  <a:lnTo>
                    <a:pt x="1500" y="325"/>
                  </a:lnTo>
                  <a:lnTo>
                    <a:pt x="1500" y="326"/>
                  </a:lnTo>
                  <a:lnTo>
                    <a:pt x="1487" y="318"/>
                  </a:lnTo>
                  <a:lnTo>
                    <a:pt x="1475" y="311"/>
                  </a:lnTo>
                  <a:lnTo>
                    <a:pt x="1475" y="310"/>
                  </a:lnTo>
                  <a:lnTo>
                    <a:pt x="1464" y="305"/>
                  </a:lnTo>
                  <a:lnTo>
                    <a:pt x="1463" y="305"/>
                  </a:lnTo>
                  <a:lnTo>
                    <a:pt x="1452" y="299"/>
                  </a:lnTo>
                  <a:lnTo>
                    <a:pt x="1440" y="294"/>
                  </a:lnTo>
                  <a:lnTo>
                    <a:pt x="1440" y="294"/>
                  </a:lnTo>
                  <a:lnTo>
                    <a:pt x="1427" y="288"/>
                  </a:lnTo>
                  <a:lnTo>
                    <a:pt x="1415" y="282"/>
                  </a:lnTo>
                  <a:lnTo>
                    <a:pt x="1405" y="277"/>
                  </a:lnTo>
                  <a:lnTo>
                    <a:pt x="1415" y="281"/>
                  </a:lnTo>
                  <a:lnTo>
                    <a:pt x="1362" y="260"/>
                  </a:lnTo>
                  <a:lnTo>
                    <a:pt x="1308" y="242"/>
                  </a:lnTo>
                  <a:lnTo>
                    <a:pt x="1252" y="228"/>
                  </a:lnTo>
                  <a:lnTo>
                    <a:pt x="1252" y="228"/>
                  </a:lnTo>
                  <a:lnTo>
                    <a:pt x="1198" y="217"/>
                  </a:lnTo>
                  <a:lnTo>
                    <a:pt x="1198" y="217"/>
                  </a:lnTo>
                  <a:lnTo>
                    <a:pt x="1142" y="211"/>
                  </a:lnTo>
                  <a:lnTo>
                    <a:pt x="1113" y="209"/>
                  </a:lnTo>
                  <a:lnTo>
                    <a:pt x="1084" y="209"/>
                  </a:lnTo>
                  <a:lnTo>
                    <a:pt x="1054" y="207"/>
                  </a:lnTo>
                  <a:lnTo>
                    <a:pt x="1024" y="209"/>
                  </a:lnTo>
                  <a:lnTo>
                    <a:pt x="1024" y="207"/>
                  </a:lnTo>
                  <a:lnTo>
                    <a:pt x="1009" y="210"/>
                  </a:lnTo>
                  <a:lnTo>
                    <a:pt x="994" y="211"/>
                  </a:lnTo>
                  <a:lnTo>
                    <a:pt x="994" y="210"/>
                  </a:lnTo>
                  <a:lnTo>
                    <a:pt x="979" y="212"/>
                  </a:lnTo>
                  <a:lnTo>
                    <a:pt x="979" y="212"/>
                  </a:lnTo>
                  <a:lnTo>
                    <a:pt x="977" y="212"/>
                  </a:lnTo>
                  <a:lnTo>
                    <a:pt x="966" y="213"/>
                  </a:lnTo>
                  <a:lnTo>
                    <a:pt x="934" y="218"/>
                  </a:lnTo>
                  <a:lnTo>
                    <a:pt x="908" y="222"/>
                  </a:lnTo>
                  <a:lnTo>
                    <a:pt x="854" y="234"/>
                  </a:lnTo>
                  <a:lnTo>
                    <a:pt x="797" y="250"/>
                  </a:lnTo>
                  <a:lnTo>
                    <a:pt x="742" y="271"/>
                  </a:lnTo>
                  <a:lnTo>
                    <a:pt x="688" y="295"/>
                  </a:lnTo>
                  <a:lnTo>
                    <a:pt x="637" y="322"/>
                  </a:lnTo>
                  <a:lnTo>
                    <a:pt x="588" y="352"/>
                  </a:lnTo>
                  <a:lnTo>
                    <a:pt x="588" y="352"/>
                  </a:lnTo>
                  <a:lnTo>
                    <a:pt x="545" y="383"/>
                  </a:lnTo>
                  <a:lnTo>
                    <a:pt x="504" y="416"/>
                  </a:lnTo>
                  <a:lnTo>
                    <a:pt x="464" y="453"/>
                  </a:lnTo>
                  <a:lnTo>
                    <a:pt x="427" y="491"/>
                  </a:lnTo>
                  <a:lnTo>
                    <a:pt x="397" y="526"/>
                  </a:lnTo>
                  <a:lnTo>
                    <a:pt x="396" y="530"/>
                  </a:lnTo>
                  <a:lnTo>
                    <a:pt x="364" y="571"/>
                  </a:lnTo>
                  <a:lnTo>
                    <a:pt x="340" y="608"/>
                  </a:lnTo>
                  <a:lnTo>
                    <a:pt x="340" y="608"/>
                  </a:lnTo>
                  <a:lnTo>
                    <a:pt x="316" y="648"/>
                  </a:lnTo>
                  <a:lnTo>
                    <a:pt x="294" y="689"/>
                  </a:lnTo>
                  <a:lnTo>
                    <a:pt x="277" y="728"/>
                  </a:lnTo>
                  <a:lnTo>
                    <a:pt x="261" y="766"/>
                  </a:lnTo>
                  <a:lnTo>
                    <a:pt x="248" y="804"/>
                  </a:lnTo>
                  <a:lnTo>
                    <a:pt x="238" y="839"/>
                  </a:lnTo>
                  <a:lnTo>
                    <a:pt x="229" y="874"/>
                  </a:lnTo>
                  <a:lnTo>
                    <a:pt x="223" y="902"/>
                  </a:lnTo>
                  <a:lnTo>
                    <a:pt x="218" y="929"/>
                  </a:lnTo>
                  <a:lnTo>
                    <a:pt x="214" y="959"/>
                  </a:lnTo>
                  <a:lnTo>
                    <a:pt x="213" y="965"/>
                  </a:lnTo>
                  <a:lnTo>
                    <a:pt x="214" y="960"/>
                  </a:lnTo>
                  <a:lnTo>
                    <a:pt x="213" y="969"/>
                  </a:lnTo>
                  <a:lnTo>
                    <a:pt x="212" y="982"/>
                  </a:lnTo>
                  <a:lnTo>
                    <a:pt x="210" y="992"/>
                  </a:lnTo>
                  <a:lnTo>
                    <a:pt x="210" y="994"/>
                  </a:lnTo>
                  <a:lnTo>
                    <a:pt x="209" y="1005"/>
                  </a:lnTo>
                  <a:lnTo>
                    <a:pt x="209" y="1013"/>
                  </a:lnTo>
                  <a:lnTo>
                    <a:pt x="208" y="1022"/>
                  </a:lnTo>
                  <a:lnTo>
                    <a:pt x="208" y="1022"/>
                  </a:lnTo>
                  <a:lnTo>
                    <a:pt x="208" y="1037"/>
                  </a:lnTo>
                  <a:lnTo>
                    <a:pt x="207" y="1050"/>
                  </a:lnTo>
                  <a:lnTo>
                    <a:pt x="207" y="1064"/>
                  </a:lnTo>
                  <a:lnTo>
                    <a:pt x="206" y="1068"/>
                  </a:lnTo>
                  <a:lnTo>
                    <a:pt x="205" y="1082"/>
                  </a:lnTo>
                  <a:lnTo>
                    <a:pt x="0" y="1082"/>
                  </a:lnTo>
                  <a:lnTo>
                    <a:pt x="0" y="1022"/>
                  </a:lnTo>
                  <a:lnTo>
                    <a:pt x="2" y="1013"/>
                  </a:lnTo>
                  <a:lnTo>
                    <a:pt x="2" y="1002"/>
                  </a:lnTo>
                  <a:lnTo>
                    <a:pt x="3" y="990"/>
                  </a:lnTo>
                  <a:lnTo>
                    <a:pt x="3" y="989"/>
                  </a:lnTo>
                  <a:lnTo>
                    <a:pt x="4" y="965"/>
                  </a:lnTo>
                  <a:lnTo>
                    <a:pt x="9" y="933"/>
                  </a:lnTo>
                  <a:lnTo>
                    <a:pt x="9" y="933"/>
                  </a:lnTo>
                  <a:lnTo>
                    <a:pt x="12" y="903"/>
                  </a:lnTo>
                  <a:lnTo>
                    <a:pt x="19" y="866"/>
                  </a:lnTo>
                  <a:lnTo>
                    <a:pt x="20" y="860"/>
                  </a:lnTo>
                  <a:lnTo>
                    <a:pt x="28" y="821"/>
                  </a:lnTo>
                  <a:lnTo>
                    <a:pt x="39" y="782"/>
                  </a:lnTo>
                  <a:lnTo>
                    <a:pt x="39" y="782"/>
                  </a:lnTo>
                  <a:lnTo>
                    <a:pt x="51" y="738"/>
                  </a:lnTo>
                  <a:lnTo>
                    <a:pt x="67" y="693"/>
                  </a:lnTo>
                  <a:lnTo>
                    <a:pt x="85" y="646"/>
                  </a:lnTo>
                  <a:lnTo>
                    <a:pt x="108" y="598"/>
                  </a:lnTo>
                  <a:lnTo>
                    <a:pt x="132" y="549"/>
                  </a:lnTo>
                  <a:lnTo>
                    <a:pt x="162" y="501"/>
                  </a:lnTo>
                  <a:lnTo>
                    <a:pt x="166" y="497"/>
                  </a:lnTo>
                  <a:lnTo>
                    <a:pt x="198" y="447"/>
                  </a:lnTo>
                  <a:lnTo>
                    <a:pt x="235" y="400"/>
                  </a:lnTo>
                  <a:lnTo>
                    <a:pt x="275" y="351"/>
                  </a:lnTo>
                  <a:lnTo>
                    <a:pt x="319" y="305"/>
                  </a:lnTo>
                  <a:lnTo>
                    <a:pt x="368" y="260"/>
                  </a:lnTo>
                  <a:lnTo>
                    <a:pt x="420" y="218"/>
                  </a:lnTo>
                  <a:lnTo>
                    <a:pt x="474" y="180"/>
                  </a:lnTo>
                  <a:lnTo>
                    <a:pt x="479" y="176"/>
                  </a:lnTo>
                  <a:lnTo>
                    <a:pt x="535" y="142"/>
                  </a:lnTo>
                  <a:lnTo>
                    <a:pt x="535" y="142"/>
                  </a:lnTo>
                  <a:lnTo>
                    <a:pt x="552" y="132"/>
                  </a:lnTo>
                  <a:lnTo>
                    <a:pt x="567" y="124"/>
                  </a:lnTo>
                  <a:lnTo>
                    <a:pt x="598" y="109"/>
                  </a:lnTo>
                  <a:lnTo>
                    <a:pt x="604" y="105"/>
                  </a:lnTo>
                  <a:lnTo>
                    <a:pt x="614" y="100"/>
                  </a:lnTo>
                  <a:lnTo>
                    <a:pt x="629" y="94"/>
                  </a:lnTo>
                  <a:lnTo>
                    <a:pt x="631" y="93"/>
                  </a:lnTo>
                  <a:lnTo>
                    <a:pt x="660" y="80"/>
                  </a:lnTo>
                  <a:lnTo>
                    <a:pt x="664" y="79"/>
                  </a:lnTo>
                  <a:lnTo>
                    <a:pt x="679" y="72"/>
                  </a:lnTo>
                  <a:lnTo>
                    <a:pt x="692" y="67"/>
                  </a:lnTo>
                  <a:lnTo>
                    <a:pt x="697" y="66"/>
                  </a:lnTo>
                  <a:lnTo>
                    <a:pt x="712" y="61"/>
                  </a:lnTo>
                  <a:lnTo>
                    <a:pt x="730" y="55"/>
                  </a:lnTo>
                  <a:lnTo>
                    <a:pt x="747" y="49"/>
                  </a:lnTo>
                  <a:lnTo>
                    <a:pt x="750" y="48"/>
                  </a:lnTo>
                  <a:lnTo>
                    <a:pt x="766" y="43"/>
                  </a:lnTo>
                  <a:lnTo>
                    <a:pt x="766" y="44"/>
                  </a:lnTo>
                  <a:lnTo>
                    <a:pt x="799" y="34"/>
                  </a:lnTo>
                  <a:lnTo>
                    <a:pt x="802" y="33"/>
                  </a:lnTo>
                  <a:lnTo>
                    <a:pt x="835" y="25"/>
                  </a:lnTo>
                  <a:lnTo>
                    <a:pt x="831" y="26"/>
                  </a:lnTo>
                  <a:lnTo>
                    <a:pt x="836" y="25"/>
                  </a:lnTo>
                  <a:lnTo>
                    <a:pt x="853" y="22"/>
                  </a:lnTo>
                  <a:lnTo>
                    <a:pt x="871" y="18"/>
                  </a:lnTo>
                  <a:lnTo>
                    <a:pt x="891" y="15"/>
                  </a:lnTo>
                  <a:lnTo>
                    <a:pt x="908" y="12"/>
                  </a:lnTo>
                  <a:lnTo>
                    <a:pt x="942" y="8"/>
                  </a:lnTo>
                  <a:lnTo>
                    <a:pt x="942" y="8"/>
                  </a:lnTo>
                  <a:lnTo>
                    <a:pt x="962" y="5"/>
                  </a:lnTo>
                  <a:lnTo>
                    <a:pt x="979" y="4"/>
                  </a:lnTo>
                  <a:lnTo>
                    <a:pt x="997" y="2"/>
                  </a:lnTo>
                  <a:lnTo>
                    <a:pt x="1016" y="2"/>
                  </a:lnTo>
                  <a:lnTo>
                    <a:pt x="104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2"/>
            <p:cNvSpPr>
              <a:spLocks/>
            </p:cNvSpPr>
            <p:nvPr/>
          </p:nvSpPr>
          <p:spPr bwMode="auto">
            <a:xfrm>
              <a:off x="1031" y="1732"/>
              <a:ext cx="1071" cy="526"/>
            </a:xfrm>
            <a:custGeom>
              <a:avLst/>
              <a:gdLst>
                <a:gd name="T0" fmla="*/ 205 w 2142"/>
                <a:gd name="T1" fmla="*/ 112 h 1051"/>
                <a:gd name="T2" fmla="*/ 342 w 2142"/>
                <a:gd name="T3" fmla="*/ 243 h 1051"/>
                <a:gd name="T4" fmla="*/ 301 w 2142"/>
                <a:gd name="T5" fmla="*/ 372 h 1051"/>
                <a:gd name="T6" fmla="*/ 302 w 2142"/>
                <a:gd name="T7" fmla="*/ 375 h 1051"/>
                <a:gd name="T8" fmla="*/ 308 w 2142"/>
                <a:gd name="T9" fmla="*/ 386 h 1051"/>
                <a:gd name="T10" fmla="*/ 350 w 2142"/>
                <a:gd name="T11" fmla="*/ 463 h 1051"/>
                <a:gd name="T12" fmla="*/ 456 w 2142"/>
                <a:gd name="T13" fmla="*/ 600 h 1051"/>
                <a:gd name="T14" fmla="*/ 594 w 2142"/>
                <a:gd name="T15" fmla="*/ 719 h 1051"/>
                <a:gd name="T16" fmla="*/ 675 w 2142"/>
                <a:gd name="T17" fmla="*/ 769 h 1051"/>
                <a:gd name="T18" fmla="*/ 737 w 2142"/>
                <a:gd name="T19" fmla="*/ 798 h 1051"/>
                <a:gd name="T20" fmla="*/ 898 w 2142"/>
                <a:gd name="T21" fmla="*/ 852 h 1051"/>
                <a:gd name="T22" fmla="*/ 1074 w 2142"/>
                <a:gd name="T23" fmla="*/ 874 h 1051"/>
                <a:gd name="T24" fmla="*/ 1163 w 2142"/>
                <a:gd name="T25" fmla="*/ 871 h 1051"/>
                <a:gd name="T26" fmla="*/ 1326 w 2142"/>
                <a:gd name="T27" fmla="*/ 842 h 1051"/>
                <a:gd name="T28" fmla="*/ 1511 w 2142"/>
                <a:gd name="T29" fmla="*/ 766 h 1051"/>
                <a:gd name="T30" fmla="*/ 1677 w 2142"/>
                <a:gd name="T31" fmla="*/ 649 h 1051"/>
                <a:gd name="T32" fmla="*/ 1814 w 2142"/>
                <a:gd name="T33" fmla="*/ 492 h 1051"/>
                <a:gd name="T34" fmla="*/ 1900 w 2142"/>
                <a:gd name="T35" fmla="*/ 331 h 1051"/>
                <a:gd name="T36" fmla="*/ 1945 w 2142"/>
                <a:gd name="T37" fmla="*/ 187 h 1051"/>
                <a:gd name="T38" fmla="*/ 1961 w 2142"/>
                <a:gd name="T39" fmla="*/ 85 h 1051"/>
                <a:gd name="T40" fmla="*/ 1964 w 2142"/>
                <a:gd name="T41" fmla="*/ 36 h 1051"/>
                <a:gd name="T42" fmla="*/ 1965 w 2142"/>
                <a:gd name="T43" fmla="*/ 3 h 1051"/>
                <a:gd name="T44" fmla="*/ 2142 w 2142"/>
                <a:gd name="T45" fmla="*/ 4 h 1051"/>
                <a:gd name="T46" fmla="*/ 2141 w 2142"/>
                <a:gd name="T47" fmla="*/ 52 h 1051"/>
                <a:gd name="T48" fmla="*/ 2134 w 2142"/>
                <a:gd name="T49" fmla="*/ 131 h 1051"/>
                <a:gd name="T50" fmla="*/ 2104 w 2142"/>
                <a:gd name="T51" fmla="*/ 279 h 1051"/>
                <a:gd name="T52" fmla="*/ 2035 w 2142"/>
                <a:gd name="T53" fmla="*/ 461 h 1051"/>
                <a:gd name="T54" fmla="*/ 1911 w 2142"/>
                <a:gd name="T55" fmla="*/ 656 h 1051"/>
                <a:gd name="T56" fmla="*/ 1778 w 2142"/>
                <a:gd name="T57" fmla="*/ 794 h 1051"/>
                <a:gd name="T58" fmla="*/ 1613 w 2142"/>
                <a:gd name="T59" fmla="*/ 912 h 1051"/>
                <a:gd name="T60" fmla="*/ 1520 w 2142"/>
                <a:gd name="T61" fmla="*/ 959 h 1051"/>
                <a:gd name="T62" fmla="*/ 1422 w 2142"/>
                <a:gd name="T63" fmla="*/ 997 h 1051"/>
                <a:gd name="T64" fmla="*/ 1354 w 2142"/>
                <a:gd name="T65" fmla="*/ 1018 h 1051"/>
                <a:gd name="T66" fmla="*/ 1284 w 2142"/>
                <a:gd name="T67" fmla="*/ 1033 h 1051"/>
                <a:gd name="T68" fmla="*/ 1177 w 2142"/>
                <a:gd name="T69" fmla="*/ 1047 h 1051"/>
                <a:gd name="T70" fmla="*/ 1070 w 2142"/>
                <a:gd name="T71" fmla="*/ 1050 h 1051"/>
                <a:gd name="T72" fmla="*/ 859 w 2142"/>
                <a:gd name="T73" fmla="*/ 1024 h 1051"/>
                <a:gd name="T74" fmla="*/ 664 w 2142"/>
                <a:gd name="T75" fmla="*/ 960 h 1051"/>
                <a:gd name="T76" fmla="*/ 590 w 2142"/>
                <a:gd name="T77" fmla="*/ 924 h 1051"/>
                <a:gd name="T78" fmla="*/ 495 w 2142"/>
                <a:gd name="T79" fmla="*/ 864 h 1051"/>
                <a:gd name="T80" fmla="*/ 327 w 2142"/>
                <a:gd name="T81" fmla="*/ 722 h 1051"/>
                <a:gd name="T82" fmla="*/ 201 w 2142"/>
                <a:gd name="T83" fmla="*/ 556 h 1051"/>
                <a:gd name="T84" fmla="*/ 149 w 2142"/>
                <a:gd name="T85" fmla="*/ 464 h 1051"/>
                <a:gd name="T86" fmla="*/ 142 w 2142"/>
                <a:gd name="T87" fmla="*/ 451 h 1051"/>
                <a:gd name="T88" fmla="*/ 140 w 2142"/>
                <a:gd name="T89" fmla="*/ 446 h 1051"/>
                <a:gd name="T90" fmla="*/ 10 w 2142"/>
                <a:gd name="T91" fmla="*/ 350 h 1051"/>
                <a:gd name="T92" fmla="*/ 68 w 2142"/>
                <a:gd name="T93" fmla="*/ 129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42" h="1051">
                  <a:moveTo>
                    <a:pt x="130" y="0"/>
                  </a:moveTo>
                  <a:lnTo>
                    <a:pt x="166" y="58"/>
                  </a:lnTo>
                  <a:lnTo>
                    <a:pt x="205" y="112"/>
                  </a:lnTo>
                  <a:lnTo>
                    <a:pt x="249" y="160"/>
                  </a:lnTo>
                  <a:lnTo>
                    <a:pt x="294" y="204"/>
                  </a:lnTo>
                  <a:lnTo>
                    <a:pt x="342" y="243"/>
                  </a:lnTo>
                  <a:lnTo>
                    <a:pt x="391" y="276"/>
                  </a:lnTo>
                  <a:lnTo>
                    <a:pt x="441" y="305"/>
                  </a:lnTo>
                  <a:lnTo>
                    <a:pt x="301" y="372"/>
                  </a:lnTo>
                  <a:lnTo>
                    <a:pt x="301" y="372"/>
                  </a:lnTo>
                  <a:lnTo>
                    <a:pt x="301" y="373"/>
                  </a:lnTo>
                  <a:lnTo>
                    <a:pt x="302" y="375"/>
                  </a:lnTo>
                  <a:lnTo>
                    <a:pt x="303" y="378"/>
                  </a:lnTo>
                  <a:lnTo>
                    <a:pt x="305" y="382"/>
                  </a:lnTo>
                  <a:lnTo>
                    <a:pt x="308" y="386"/>
                  </a:lnTo>
                  <a:lnTo>
                    <a:pt x="316" y="401"/>
                  </a:lnTo>
                  <a:lnTo>
                    <a:pt x="325" y="420"/>
                  </a:lnTo>
                  <a:lnTo>
                    <a:pt x="350" y="463"/>
                  </a:lnTo>
                  <a:lnTo>
                    <a:pt x="380" y="508"/>
                  </a:lnTo>
                  <a:lnTo>
                    <a:pt x="415" y="554"/>
                  </a:lnTo>
                  <a:lnTo>
                    <a:pt x="456" y="600"/>
                  </a:lnTo>
                  <a:lnTo>
                    <a:pt x="501" y="645"/>
                  </a:lnTo>
                  <a:lnTo>
                    <a:pt x="553" y="688"/>
                  </a:lnTo>
                  <a:lnTo>
                    <a:pt x="594" y="719"/>
                  </a:lnTo>
                  <a:lnTo>
                    <a:pt x="639" y="748"/>
                  </a:lnTo>
                  <a:lnTo>
                    <a:pt x="663" y="762"/>
                  </a:lnTo>
                  <a:lnTo>
                    <a:pt x="675" y="769"/>
                  </a:lnTo>
                  <a:lnTo>
                    <a:pt x="686" y="774"/>
                  </a:lnTo>
                  <a:lnTo>
                    <a:pt x="711" y="787"/>
                  </a:lnTo>
                  <a:lnTo>
                    <a:pt x="737" y="798"/>
                  </a:lnTo>
                  <a:lnTo>
                    <a:pt x="788" y="820"/>
                  </a:lnTo>
                  <a:lnTo>
                    <a:pt x="842" y="839"/>
                  </a:lnTo>
                  <a:lnTo>
                    <a:pt x="898" y="852"/>
                  </a:lnTo>
                  <a:lnTo>
                    <a:pt x="956" y="864"/>
                  </a:lnTo>
                  <a:lnTo>
                    <a:pt x="1014" y="871"/>
                  </a:lnTo>
                  <a:lnTo>
                    <a:pt x="1074" y="874"/>
                  </a:lnTo>
                  <a:lnTo>
                    <a:pt x="1104" y="874"/>
                  </a:lnTo>
                  <a:lnTo>
                    <a:pt x="1134" y="873"/>
                  </a:lnTo>
                  <a:lnTo>
                    <a:pt x="1163" y="871"/>
                  </a:lnTo>
                  <a:lnTo>
                    <a:pt x="1192" y="868"/>
                  </a:lnTo>
                  <a:lnTo>
                    <a:pt x="1260" y="858"/>
                  </a:lnTo>
                  <a:lnTo>
                    <a:pt x="1326" y="842"/>
                  </a:lnTo>
                  <a:lnTo>
                    <a:pt x="1391" y="821"/>
                  </a:lnTo>
                  <a:lnTo>
                    <a:pt x="1453" y="796"/>
                  </a:lnTo>
                  <a:lnTo>
                    <a:pt x="1511" y="766"/>
                  </a:lnTo>
                  <a:lnTo>
                    <a:pt x="1567" y="733"/>
                  </a:lnTo>
                  <a:lnTo>
                    <a:pt x="1620" y="696"/>
                  </a:lnTo>
                  <a:lnTo>
                    <a:pt x="1677" y="649"/>
                  </a:lnTo>
                  <a:lnTo>
                    <a:pt x="1728" y="599"/>
                  </a:lnTo>
                  <a:lnTo>
                    <a:pt x="1774" y="546"/>
                  </a:lnTo>
                  <a:lnTo>
                    <a:pt x="1814" y="492"/>
                  </a:lnTo>
                  <a:lnTo>
                    <a:pt x="1848" y="438"/>
                  </a:lnTo>
                  <a:lnTo>
                    <a:pt x="1877" y="384"/>
                  </a:lnTo>
                  <a:lnTo>
                    <a:pt x="1900" y="331"/>
                  </a:lnTo>
                  <a:lnTo>
                    <a:pt x="1919" y="280"/>
                  </a:lnTo>
                  <a:lnTo>
                    <a:pt x="1934" y="232"/>
                  </a:lnTo>
                  <a:lnTo>
                    <a:pt x="1945" y="187"/>
                  </a:lnTo>
                  <a:lnTo>
                    <a:pt x="1953" y="145"/>
                  </a:lnTo>
                  <a:lnTo>
                    <a:pt x="1958" y="109"/>
                  </a:lnTo>
                  <a:lnTo>
                    <a:pt x="1961" y="85"/>
                  </a:lnTo>
                  <a:lnTo>
                    <a:pt x="1963" y="63"/>
                  </a:lnTo>
                  <a:lnTo>
                    <a:pt x="1964" y="44"/>
                  </a:lnTo>
                  <a:lnTo>
                    <a:pt x="1964" y="36"/>
                  </a:lnTo>
                  <a:lnTo>
                    <a:pt x="1964" y="28"/>
                  </a:lnTo>
                  <a:lnTo>
                    <a:pt x="1965" y="13"/>
                  </a:lnTo>
                  <a:lnTo>
                    <a:pt x="1965" y="3"/>
                  </a:lnTo>
                  <a:lnTo>
                    <a:pt x="1965" y="0"/>
                  </a:lnTo>
                  <a:lnTo>
                    <a:pt x="2142" y="0"/>
                  </a:lnTo>
                  <a:lnTo>
                    <a:pt x="2142" y="4"/>
                  </a:lnTo>
                  <a:lnTo>
                    <a:pt x="2141" y="16"/>
                  </a:lnTo>
                  <a:lnTo>
                    <a:pt x="2141" y="34"/>
                  </a:lnTo>
                  <a:lnTo>
                    <a:pt x="2141" y="52"/>
                  </a:lnTo>
                  <a:lnTo>
                    <a:pt x="2139" y="75"/>
                  </a:lnTo>
                  <a:lnTo>
                    <a:pt x="2136" y="102"/>
                  </a:lnTo>
                  <a:lnTo>
                    <a:pt x="2134" y="131"/>
                  </a:lnTo>
                  <a:lnTo>
                    <a:pt x="2127" y="175"/>
                  </a:lnTo>
                  <a:lnTo>
                    <a:pt x="2118" y="225"/>
                  </a:lnTo>
                  <a:lnTo>
                    <a:pt x="2104" y="279"/>
                  </a:lnTo>
                  <a:lnTo>
                    <a:pt x="2087" y="337"/>
                  </a:lnTo>
                  <a:lnTo>
                    <a:pt x="2064" y="398"/>
                  </a:lnTo>
                  <a:lnTo>
                    <a:pt x="2035" y="461"/>
                  </a:lnTo>
                  <a:lnTo>
                    <a:pt x="2001" y="526"/>
                  </a:lnTo>
                  <a:lnTo>
                    <a:pt x="1960" y="592"/>
                  </a:lnTo>
                  <a:lnTo>
                    <a:pt x="1911" y="656"/>
                  </a:lnTo>
                  <a:lnTo>
                    <a:pt x="1871" y="704"/>
                  </a:lnTo>
                  <a:lnTo>
                    <a:pt x="1827" y="750"/>
                  </a:lnTo>
                  <a:lnTo>
                    <a:pt x="1778" y="794"/>
                  </a:lnTo>
                  <a:lnTo>
                    <a:pt x="1727" y="836"/>
                  </a:lnTo>
                  <a:lnTo>
                    <a:pt x="1672" y="875"/>
                  </a:lnTo>
                  <a:lnTo>
                    <a:pt x="1613" y="912"/>
                  </a:lnTo>
                  <a:lnTo>
                    <a:pt x="1583" y="928"/>
                  </a:lnTo>
                  <a:lnTo>
                    <a:pt x="1552" y="944"/>
                  </a:lnTo>
                  <a:lnTo>
                    <a:pt x="1520" y="959"/>
                  </a:lnTo>
                  <a:lnTo>
                    <a:pt x="1488" y="973"/>
                  </a:lnTo>
                  <a:lnTo>
                    <a:pt x="1455" y="985"/>
                  </a:lnTo>
                  <a:lnTo>
                    <a:pt x="1422" y="997"/>
                  </a:lnTo>
                  <a:lnTo>
                    <a:pt x="1404" y="1003"/>
                  </a:lnTo>
                  <a:lnTo>
                    <a:pt x="1388" y="1008"/>
                  </a:lnTo>
                  <a:lnTo>
                    <a:pt x="1354" y="1018"/>
                  </a:lnTo>
                  <a:lnTo>
                    <a:pt x="1318" y="1026"/>
                  </a:lnTo>
                  <a:lnTo>
                    <a:pt x="1301" y="1030"/>
                  </a:lnTo>
                  <a:lnTo>
                    <a:pt x="1284" y="1033"/>
                  </a:lnTo>
                  <a:lnTo>
                    <a:pt x="1248" y="1039"/>
                  </a:lnTo>
                  <a:lnTo>
                    <a:pt x="1213" y="1044"/>
                  </a:lnTo>
                  <a:lnTo>
                    <a:pt x="1177" y="1047"/>
                  </a:lnTo>
                  <a:lnTo>
                    <a:pt x="1142" y="1050"/>
                  </a:lnTo>
                  <a:lnTo>
                    <a:pt x="1106" y="1051"/>
                  </a:lnTo>
                  <a:lnTo>
                    <a:pt x="1070" y="1050"/>
                  </a:lnTo>
                  <a:lnTo>
                    <a:pt x="999" y="1046"/>
                  </a:lnTo>
                  <a:lnTo>
                    <a:pt x="929" y="1038"/>
                  </a:lnTo>
                  <a:lnTo>
                    <a:pt x="859" y="1024"/>
                  </a:lnTo>
                  <a:lnTo>
                    <a:pt x="793" y="1007"/>
                  </a:lnTo>
                  <a:lnTo>
                    <a:pt x="727" y="985"/>
                  </a:lnTo>
                  <a:lnTo>
                    <a:pt x="664" y="960"/>
                  </a:lnTo>
                  <a:lnTo>
                    <a:pt x="635" y="946"/>
                  </a:lnTo>
                  <a:lnTo>
                    <a:pt x="605" y="932"/>
                  </a:lnTo>
                  <a:lnTo>
                    <a:pt x="590" y="924"/>
                  </a:lnTo>
                  <a:lnTo>
                    <a:pt x="576" y="915"/>
                  </a:lnTo>
                  <a:lnTo>
                    <a:pt x="547" y="899"/>
                  </a:lnTo>
                  <a:lnTo>
                    <a:pt x="495" y="864"/>
                  </a:lnTo>
                  <a:lnTo>
                    <a:pt x="444" y="827"/>
                  </a:lnTo>
                  <a:lnTo>
                    <a:pt x="383" y="775"/>
                  </a:lnTo>
                  <a:lnTo>
                    <a:pt x="327" y="722"/>
                  </a:lnTo>
                  <a:lnTo>
                    <a:pt x="279" y="666"/>
                  </a:lnTo>
                  <a:lnTo>
                    <a:pt x="236" y="610"/>
                  </a:lnTo>
                  <a:lnTo>
                    <a:pt x="201" y="556"/>
                  </a:lnTo>
                  <a:lnTo>
                    <a:pt x="170" y="505"/>
                  </a:lnTo>
                  <a:lnTo>
                    <a:pt x="158" y="483"/>
                  </a:lnTo>
                  <a:lnTo>
                    <a:pt x="149" y="464"/>
                  </a:lnTo>
                  <a:lnTo>
                    <a:pt x="147" y="459"/>
                  </a:lnTo>
                  <a:lnTo>
                    <a:pt x="145" y="454"/>
                  </a:lnTo>
                  <a:lnTo>
                    <a:pt x="142" y="451"/>
                  </a:lnTo>
                  <a:lnTo>
                    <a:pt x="141" y="448"/>
                  </a:lnTo>
                  <a:lnTo>
                    <a:pt x="141" y="447"/>
                  </a:lnTo>
                  <a:lnTo>
                    <a:pt x="140" y="446"/>
                  </a:lnTo>
                  <a:lnTo>
                    <a:pt x="0" y="513"/>
                  </a:lnTo>
                  <a:lnTo>
                    <a:pt x="2" y="430"/>
                  </a:lnTo>
                  <a:lnTo>
                    <a:pt x="10" y="350"/>
                  </a:lnTo>
                  <a:lnTo>
                    <a:pt x="24" y="273"/>
                  </a:lnTo>
                  <a:lnTo>
                    <a:pt x="44" y="199"/>
                  </a:lnTo>
                  <a:lnTo>
                    <a:pt x="68" y="129"/>
                  </a:lnTo>
                  <a:lnTo>
                    <a:pt x="96" y="63"/>
                  </a:lnTo>
                  <a:lnTo>
                    <a:pt x="130" y="0"/>
                  </a:lnTo>
                  <a:close/>
                </a:path>
              </a:pathLst>
            </a:custGeom>
            <a:solidFill>
              <a:schemeClr val="tx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3"/>
            <p:cNvSpPr>
              <a:spLocks noEditPoints="1"/>
            </p:cNvSpPr>
            <p:nvPr/>
          </p:nvSpPr>
          <p:spPr bwMode="auto">
            <a:xfrm>
              <a:off x="1023" y="1717"/>
              <a:ext cx="1087" cy="548"/>
            </a:xfrm>
            <a:custGeom>
              <a:avLst/>
              <a:gdLst>
                <a:gd name="T0" fmla="*/ 734 w 2174"/>
                <a:gd name="T1" fmla="*/ 803 h 1096"/>
                <a:gd name="T2" fmla="*/ 179 w 2174"/>
                <a:gd name="T3" fmla="*/ 486 h 1096"/>
                <a:gd name="T4" fmla="*/ 1994 w 2174"/>
                <a:gd name="T5" fmla="*/ 96 h 1096"/>
                <a:gd name="T6" fmla="*/ 1973 w 2174"/>
                <a:gd name="T7" fmla="*/ 234 h 1096"/>
                <a:gd name="T8" fmla="*/ 1862 w 2174"/>
                <a:gd name="T9" fmla="*/ 501 h 1096"/>
                <a:gd name="T10" fmla="*/ 1645 w 2174"/>
                <a:gd name="T11" fmla="*/ 739 h 1096"/>
                <a:gd name="T12" fmla="*/ 1332 w 2174"/>
                <a:gd name="T13" fmla="*/ 892 h 1096"/>
                <a:gd name="T14" fmla="*/ 1165 w 2174"/>
                <a:gd name="T15" fmla="*/ 918 h 1096"/>
                <a:gd name="T16" fmla="*/ 969 w 2174"/>
                <a:gd name="T17" fmla="*/ 909 h 1096"/>
                <a:gd name="T18" fmla="*/ 733 w 2174"/>
                <a:gd name="T19" fmla="*/ 838 h 1096"/>
                <a:gd name="T20" fmla="*/ 671 w 2174"/>
                <a:gd name="T21" fmla="*/ 805 h 1096"/>
                <a:gd name="T22" fmla="*/ 560 w 2174"/>
                <a:gd name="T23" fmla="*/ 731 h 1096"/>
                <a:gd name="T24" fmla="*/ 366 w 2174"/>
                <a:gd name="T25" fmla="*/ 522 h 1096"/>
                <a:gd name="T26" fmla="*/ 310 w 2174"/>
                <a:gd name="T27" fmla="*/ 423 h 1096"/>
                <a:gd name="T28" fmla="*/ 423 w 2174"/>
                <a:gd name="T29" fmla="*/ 334 h 1096"/>
                <a:gd name="T30" fmla="*/ 201 w 2174"/>
                <a:gd name="T31" fmla="*/ 140 h 1096"/>
                <a:gd name="T32" fmla="*/ 64 w 2174"/>
                <a:gd name="T33" fmla="*/ 272 h 1096"/>
                <a:gd name="T34" fmla="*/ 32 w 2174"/>
                <a:gd name="T35" fmla="*/ 517 h 1096"/>
                <a:gd name="T36" fmla="*/ 179 w 2174"/>
                <a:gd name="T37" fmla="*/ 488 h 1096"/>
                <a:gd name="T38" fmla="*/ 274 w 2174"/>
                <a:gd name="T39" fmla="*/ 644 h 1096"/>
                <a:gd name="T40" fmla="*/ 496 w 2174"/>
                <a:gd name="T41" fmla="*/ 865 h 1096"/>
                <a:gd name="T42" fmla="*/ 614 w 2174"/>
                <a:gd name="T43" fmla="*/ 941 h 1096"/>
                <a:gd name="T44" fmla="*/ 749 w 2174"/>
                <a:gd name="T45" fmla="*/ 1002 h 1096"/>
                <a:gd name="T46" fmla="*/ 1086 w 2174"/>
                <a:gd name="T47" fmla="*/ 1065 h 1096"/>
                <a:gd name="T48" fmla="*/ 1262 w 2174"/>
                <a:gd name="T49" fmla="*/ 1054 h 1096"/>
                <a:gd name="T50" fmla="*/ 1331 w 2174"/>
                <a:gd name="T51" fmla="*/ 1041 h 1096"/>
                <a:gd name="T52" fmla="*/ 1448 w 2174"/>
                <a:gd name="T53" fmla="*/ 1007 h 1096"/>
                <a:gd name="T54" fmla="*/ 1561 w 2174"/>
                <a:gd name="T55" fmla="*/ 960 h 1096"/>
                <a:gd name="T56" fmla="*/ 1784 w 2174"/>
                <a:gd name="T57" fmla="*/ 814 h 1096"/>
                <a:gd name="T58" fmla="*/ 1983 w 2174"/>
                <a:gd name="T59" fmla="*/ 583 h 1096"/>
                <a:gd name="T60" fmla="*/ 2116 w 2174"/>
                <a:gd name="T61" fmla="*/ 262 h 1096"/>
                <a:gd name="T62" fmla="*/ 2141 w 2174"/>
                <a:gd name="T63" fmla="*/ 94 h 1096"/>
                <a:gd name="T64" fmla="*/ 192 w 2174"/>
                <a:gd name="T65" fmla="*/ 74 h 1096"/>
                <a:gd name="T66" fmla="*/ 464 w 2174"/>
                <a:gd name="T67" fmla="*/ 321 h 1096"/>
                <a:gd name="T68" fmla="*/ 355 w 2174"/>
                <a:gd name="T69" fmla="*/ 443 h 1096"/>
                <a:gd name="T70" fmla="*/ 505 w 2174"/>
                <a:gd name="T71" fmla="*/ 641 h 1096"/>
                <a:gd name="T72" fmla="*/ 687 w 2174"/>
                <a:gd name="T73" fmla="*/ 779 h 1096"/>
                <a:gd name="T74" fmla="*/ 749 w 2174"/>
                <a:gd name="T75" fmla="*/ 810 h 1096"/>
                <a:gd name="T76" fmla="*/ 1030 w 2174"/>
                <a:gd name="T77" fmla="*/ 886 h 1096"/>
                <a:gd name="T78" fmla="*/ 1150 w 2174"/>
                <a:gd name="T79" fmla="*/ 888 h 1096"/>
                <a:gd name="T80" fmla="*/ 1262 w 2174"/>
                <a:gd name="T81" fmla="*/ 875 h 1096"/>
                <a:gd name="T82" fmla="*/ 1584 w 2174"/>
                <a:gd name="T83" fmla="*/ 745 h 1096"/>
                <a:gd name="T84" fmla="*/ 1833 w 2174"/>
                <a:gd name="T85" fmla="*/ 489 h 1096"/>
                <a:gd name="T86" fmla="*/ 1937 w 2174"/>
                <a:gd name="T87" fmla="*/ 258 h 1096"/>
                <a:gd name="T88" fmla="*/ 1962 w 2174"/>
                <a:gd name="T89" fmla="*/ 115 h 1096"/>
                <a:gd name="T90" fmla="*/ 2174 w 2174"/>
                <a:gd name="T91" fmla="*/ 15 h 1096"/>
                <a:gd name="T92" fmla="*/ 2171 w 2174"/>
                <a:gd name="T93" fmla="*/ 107 h 1096"/>
                <a:gd name="T94" fmla="*/ 2135 w 2174"/>
                <a:gd name="T95" fmla="*/ 313 h 1096"/>
                <a:gd name="T96" fmla="*/ 1978 w 2174"/>
                <a:gd name="T97" fmla="*/ 644 h 1096"/>
                <a:gd name="T98" fmla="*/ 1699 w 2174"/>
                <a:gd name="T99" fmla="*/ 917 h 1096"/>
                <a:gd name="T100" fmla="*/ 1559 w 2174"/>
                <a:gd name="T101" fmla="*/ 996 h 1096"/>
                <a:gd name="T102" fmla="*/ 1478 w 2174"/>
                <a:gd name="T103" fmla="*/ 1030 h 1096"/>
                <a:gd name="T104" fmla="*/ 1374 w 2174"/>
                <a:gd name="T105" fmla="*/ 1063 h 1096"/>
                <a:gd name="T106" fmla="*/ 1303 w 2174"/>
                <a:gd name="T107" fmla="*/ 1077 h 1096"/>
                <a:gd name="T108" fmla="*/ 1195 w 2174"/>
                <a:gd name="T109" fmla="*/ 1092 h 1096"/>
                <a:gd name="T110" fmla="*/ 1015 w 2174"/>
                <a:gd name="T111" fmla="*/ 1092 h 1096"/>
                <a:gd name="T112" fmla="*/ 675 w 2174"/>
                <a:gd name="T113" fmla="*/ 1004 h 1096"/>
                <a:gd name="T114" fmla="*/ 599 w 2174"/>
                <a:gd name="T115" fmla="*/ 967 h 1096"/>
                <a:gd name="T116" fmla="*/ 555 w 2174"/>
                <a:gd name="T117" fmla="*/ 942 h 1096"/>
                <a:gd name="T118" fmla="*/ 320 w 2174"/>
                <a:gd name="T119" fmla="*/ 748 h 1096"/>
                <a:gd name="T120" fmla="*/ 171 w 2174"/>
                <a:gd name="T121" fmla="*/ 538 h 1096"/>
                <a:gd name="T122" fmla="*/ 0 w 2174"/>
                <a:gd name="T123" fmla="*/ 567 h 1096"/>
                <a:gd name="T124" fmla="*/ 21 w 2174"/>
                <a:gd name="T125" fmla="*/ 326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4" h="1096">
                  <a:moveTo>
                    <a:pt x="615" y="976"/>
                  </a:moveTo>
                  <a:lnTo>
                    <a:pt x="620" y="979"/>
                  </a:lnTo>
                  <a:lnTo>
                    <a:pt x="622" y="980"/>
                  </a:lnTo>
                  <a:lnTo>
                    <a:pt x="615" y="976"/>
                  </a:lnTo>
                  <a:close/>
                  <a:moveTo>
                    <a:pt x="718" y="794"/>
                  </a:moveTo>
                  <a:lnTo>
                    <a:pt x="722" y="796"/>
                  </a:lnTo>
                  <a:lnTo>
                    <a:pt x="734" y="803"/>
                  </a:lnTo>
                  <a:lnTo>
                    <a:pt x="718" y="794"/>
                  </a:lnTo>
                  <a:close/>
                  <a:moveTo>
                    <a:pt x="710" y="791"/>
                  </a:moveTo>
                  <a:lnTo>
                    <a:pt x="718" y="794"/>
                  </a:lnTo>
                  <a:lnTo>
                    <a:pt x="716" y="794"/>
                  </a:lnTo>
                  <a:lnTo>
                    <a:pt x="710" y="791"/>
                  </a:lnTo>
                  <a:close/>
                  <a:moveTo>
                    <a:pt x="173" y="477"/>
                  </a:moveTo>
                  <a:lnTo>
                    <a:pt x="179" y="486"/>
                  </a:lnTo>
                  <a:lnTo>
                    <a:pt x="176" y="481"/>
                  </a:lnTo>
                  <a:lnTo>
                    <a:pt x="173" y="477"/>
                  </a:lnTo>
                  <a:close/>
                  <a:moveTo>
                    <a:pt x="1996" y="46"/>
                  </a:moveTo>
                  <a:lnTo>
                    <a:pt x="1996" y="74"/>
                  </a:lnTo>
                  <a:lnTo>
                    <a:pt x="1995" y="84"/>
                  </a:lnTo>
                  <a:lnTo>
                    <a:pt x="1995" y="93"/>
                  </a:lnTo>
                  <a:lnTo>
                    <a:pt x="1994" y="96"/>
                  </a:lnTo>
                  <a:lnTo>
                    <a:pt x="1995" y="94"/>
                  </a:lnTo>
                  <a:lnTo>
                    <a:pt x="1993" y="115"/>
                  </a:lnTo>
                  <a:lnTo>
                    <a:pt x="1989" y="141"/>
                  </a:lnTo>
                  <a:lnTo>
                    <a:pt x="1987" y="166"/>
                  </a:lnTo>
                  <a:lnTo>
                    <a:pt x="1981" y="196"/>
                  </a:lnTo>
                  <a:lnTo>
                    <a:pt x="1980" y="202"/>
                  </a:lnTo>
                  <a:lnTo>
                    <a:pt x="1973" y="234"/>
                  </a:lnTo>
                  <a:lnTo>
                    <a:pt x="1965" y="266"/>
                  </a:lnTo>
                  <a:lnTo>
                    <a:pt x="1954" y="304"/>
                  </a:lnTo>
                  <a:lnTo>
                    <a:pt x="1941" y="342"/>
                  </a:lnTo>
                  <a:lnTo>
                    <a:pt x="1926" y="381"/>
                  </a:lnTo>
                  <a:lnTo>
                    <a:pt x="1907" y="421"/>
                  </a:lnTo>
                  <a:lnTo>
                    <a:pt x="1886" y="461"/>
                  </a:lnTo>
                  <a:lnTo>
                    <a:pt x="1862" y="501"/>
                  </a:lnTo>
                  <a:lnTo>
                    <a:pt x="1859" y="506"/>
                  </a:lnTo>
                  <a:lnTo>
                    <a:pt x="1831" y="547"/>
                  </a:lnTo>
                  <a:lnTo>
                    <a:pt x="1802" y="586"/>
                  </a:lnTo>
                  <a:lnTo>
                    <a:pt x="1767" y="626"/>
                  </a:lnTo>
                  <a:lnTo>
                    <a:pt x="1730" y="665"/>
                  </a:lnTo>
                  <a:lnTo>
                    <a:pt x="1690" y="702"/>
                  </a:lnTo>
                  <a:lnTo>
                    <a:pt x="1645" y="739"/>
                  </a:lnTo>
                  <a:lnTo>
                    <a:pt x="1602" y="770"/>
                  </a:lnTo>
                  <a:lnTo>
                    <a:pt x="1597" y="773"/>
                  </a:lnTo>
                  <a:lnTo>
                    <a:pt x="1548" y="803"/>
                  </a:lnTo>
                  <a:lnTo>
                    <a:pt x="1497" y="830"/>
                  </a:lnTo>
                  <a:lnTo>
                    <a:pt x="1444" y="854"/>
                  </a:lnTo>
                  <a:lnTo>
                    <a:pt x="1388" y="874"/>
                  </a:lnTo>
                  <a:lnTo>
                    <a:pt x="1332" y="892"/>
                  </a:lnTo>
                  <a:lnTo>
                    <a:pt x="1274" y="904"/>
                  </a:lnTo>
                  <a:lnTo>
                    <a:pt x="1268" y="905"/>
                  </a:lnTo>
                  <a:lnTo>
                    <a:pt x="1210" y="913"/>
                  </a:lnTo>
                  <a:lnTo>
                    <a:pt x="1194" y="916"/>
                  </a:lnTo>
                  <a:lnTo>
                    <a:pt x="1179" y="917"/>
                  </a:lnTo>
                  <a:lnTo>
                    <a:pt x="1179" y="916"/>
                  </a:lnTo>
                  <a:lnTo>
                    <a:pt x="1165" y="918"/>
                  </a:lnTo>
                  <a:lnTo>
                    <a:pt x="1150" y="919"/>
                  </a:lnTo>
                  <a:lnTo>
                    <a:pt x="1120" y="919"/>
                  </a:lnTo>
                  <a:lnTo>
                    <a:pt x="1105" y="920"/>
                  </a:lnTo>
                  <a:lnTo>
                    <a:pt x="1090" y="920"/>
                  </a:lnTo>
                  <a:lnTo>
                    <a:pt x="1060" y="919"/>
                  </a:lnTo>
                  <a:lnTo>
                    <a:pt x="1030" y="917"/>
                  </a:lnTo>
                  <a:lnTo>
                    <a:pt x="969" y="909"/>
                  </a:lnTo>
                  <a:lnTo>
                    <a:pt x="914" y="898"/>
                  </a:lnTo>
                  <a:lnTo>
                    <a:pt x="909" y="897"/>
                  </a:lnTo>
                  <a:lnTo>
                    <a:pt x="852" y="882"/>
                  </a:lnTo>
                  <a:lnTo>
                    <a:pt x="799" y="864"/>
                  </a:lnTo>
                  <a:lnTo>
                    <a:pt x="747" y="842"/>
                  </a:lnTo>
                  <a:lnTo>
                    <a:pt x="747" y="843"/>
                  </a:lnTo>
                  <a:lnTo>
                    <a:pt x="733" y="838"/>
                  </a:lnTo>
                  <a:lnTo>
                    <a:pt x="722" y="832"/>
                  </a:lnTo>
                  <a:lnTo>
                    <a:pt x="722" y="832"/>
                  </a:lnTo>
                  <a:lnTo>
                    <a:pt x="709" y="825"/>
                  </a:lnTo>
                  <a:lnTo>
                    <a:pt x="684" y="812"/>
                  </a:lnTo>
                  <a:lnTo>
                    <a:pt x="683" y="812"/>
                  </a:lnTo>
                  <a:lnTo>
                    <a:pt x="671" y="805"/>
                  </a:lnTo>
                  <a:lnTo>
                    <a:pt x="671" y="805"/>
                  </a:lnTo>
                  <a:lnTo>
                    <a:pt x="648" y="792"/>
                  </a:lnTo>
                  <a:lnTo>
                    <a:pt x="643" y="788"/>
                  </a:lnTo>
                  <a:lnTo>
                    <a:pt x="647" y="792"/>
                  </a:lnTo>
                  <a:lnTo>
                    <a:pt x="605" y="764"/>
                  </a:lnTo>
                  <a:lnTo>
                    <a:pt x="600" y="761"/>
                  </a:lnTo>
                  <a:lnTo>
                    <a:pt x="578" y="745"/>
                  </a:lnTo>
                  <a:lnTo>
                    <a:pt x="560" y="731"/>
                  </a:lnTo>
                  <a:lnTo>
                    <a:pt x="520" y="696"/>
                  </a:lnTo>
                  <a:lnTo>
                    <a:pt x="483" y="663"/>
                  </a:lnTo>
                  <a:lnTo>
                    <a:pt x="451" y="629"/>
                  </a:lnTo>
                  <a:lnTo>
                    <a:pt x="420" y="594"/>
                  </a:lnTo>
                  <a:lnTo>
                    <a:pt x="394" y="561"/>
                  </a:lnTo>
                  <a:lnTo>
                    <a:pt x="369" y="527"/>
                  </a:lnTo>
                  <a:lnTo>
                    <a:pt x="366" y="522"/>
                  </a:lnTo>
                  <a:lnTo>
                    <a:pt x="345" y="489"/>
                  </a:lnTo>
                  <a:lnTo>
                    <a:pt x="328" y="458"/>
                  </a:lnTo>
                  <a:lnTo>
                    <a:pt x="325" y="452"/>
                  </a:lnTo>
                  <a:lnTo>
                    <a:pt x="326" y="457"/>
                  </a:lnTo>
                  <a:lnTo>
                    <a:pt x="321" y="446"/>
                  </a:lnTo>
                  <a:lnTo>
                    <a:pt x="317" y="438"/>
                  </a:lnTo>
                  <a:lnTo>
                    <a:pt x="310" y="423"/>
                  </a:lnTo>
                  <a:lnTo>
                    <a:pt x="304" y="412"/>
                  </a:lnTo>
                  <a:lnTo>
                    <a:pt x="303" y="408"/>
                  </a:lnTo>
                  <a:lnTo>
                    <a:pt x="302" y="403"/>
                  </a:lnTo>
                  <a:lnTo>
                    <a:pt x="302" y="404"/>
                  </a:lnTo>
                  <a:lnTo>
                    <a:pt x="299" y="392"/>
                  </a:lnTo>
                  <a:lnTo>
                    <a:pt x="310" y="388"/>
                  </a:lnTo>
                  <a:lnTo>
                    <a:pt x="423" y="334"/>
                  </a:lnTo>
                  <a:lnTo>
                    <a:pt x="406" y="325"/>
                  </a:lnTo>
                  <a:lnTo>
                    <a:pt x="364" y="296"/>
                  </a:lnTo>
                  <a:lnTo>
                    <a:pt x="359" y="293"/>
                  </a:lnTo>
                  <a:lnTo>
                    <a:pt x="317" y="260"/>
                  </a:lnTo>
                  <a:lnTo>
                    <a:pt x="277" y="224"/>
                  </a:lnTo>
                  <a:lnTo>
                    <a:pt x="238" y="183"/>
                  </a:lnTo>
                  <a:lnTo>
                    <a:pt x="201" y="140"/>
                  </a:lnTo>
                  <a:lnTo>
                    <a:pt x="166" y="92"/>
                  </a:lnTo>
                  <a:lnTo>
                    <a:pt x="163" y="87"/>
                  </a:lnTo>
                  <a:lnTo>
                    <a:pt x="147" y="61"/>
                  </a:lnTo>
                  <a:lnTo>
                    <a:pt x="131" y="91"/>
                  </a:lnTo>
                  <a:lnTo>
                    <a:pt x="106" y="148"/>
                  </a:lnTo>
                  <a:lnTo>
                    <a:pt x="83" y="209"/>
                  </a:lnTo>
                  <a:lnTo>
                    <a:pt x="64" y="272"/>
                  </a:lnTo>
                  <a:lnTo>
                    <a:pt x="49" y="338"/>
                  </a:lnTo>
                  <a:lnTo>
                    <a:pt x="49" y="338"/>
                  </a:lnTo>
                  <a:lnTo>
                    <a:pt x="39" y="400"/>
                  </a:lnTo>
                  <a:lnTo>
                    <a:pt x="36" y="435"/>
                  </a:lnTo>
                  <a:lnTo>
                    <a:pt x="33" y="470"/>
                  </a:lnTo>
                  <a:lnTo>
                    <a:pt x="32" y="506"/>
                  </a:lnTo>
                  <a:lnTo>
                    <a:pt x="32" y="517"/>
                  </a:lnTo>
                  <a:lnTo>
                    <a:pt x="149" y="462"/>
                  </a:lnTo>
                  <a:lnTo>
                    <a:pt x="163" y="455"/>
                  </a:lnTo>
                  <a:lnTo>
                    <a:pt x="172" y="474"/>
                  </a:lnTo>
                  <a:lnTo>
                    <a:pt x="171" y="472"/>
                  </a:lnTo>
                  <a:lnTo>
                    <a:pt x="173" y="477"/>
                  </a:lnTo>
                  <a:lnTo>
                    <a:pt x="169" y="468"/>
                  </a:lnTo>
                  <a:lnTo>
                    <a:pt x="179" y="488"/>
                  </a:lnTo>
                  <a:lnTo>
                    <a:pt x="184" y="497"/>
                  </a:lnTo>
                  <a:lnTo>
                    <a:pt x="189" y="506"/>
                  </a:lnTo>
                  <a:lnTo>
                    <a:pt x="200" y="528"/>
                  </a:lnTo>
                  <a:lnTo>
                    <a:pt x="223" y="567"/>
                  </a:lnTo>
                  <a:lnTo>
                    <a:pt x="248" y="607"/>
                  </a:lnTo>
                  <a:lnTo>
                    <a:pt x="248" y="607"/>
                  </a:lnTo>
                  <a:lnTo>
                    <a:pt x="274" y="644"/>
                  </a:lnTo>
                  <a:lnTo>
                    <a:pt x="307" y="687"/>
                  </a:lnTo>
                  <a:lnTo>
                    <a:pt x="306" y="687"/>
                  </a:lnTo>
                  <a:lnTo>
                    <a:pt x="342" y="726"/>
                  </a:lnTo>
                  <a:lnTo>
                    <a:pt x="382" y="768"/>
                  </a:lnTo>
                  <a:lnTo>
                    <a:pt x="425" y="808"/>
                  </a:lnTo>
                  <a:lnTo>
                    <a:pt x="470" y="846"/>
                  </a:lnTo>
                  <a:lnTo>
                    <a:pt x="496" y="865"/>
                  </a:lnTo>
                  <a:lnTo>
                    <a:pt x="516" y="880"/>
                  </a:lnTo>
                  <a:lnTo>
                    <a:pt x="516" y="880"/>
                  </a:lnTo>
                  <a:lnTo>
                    <a:pt x="570" y="916"/>
                  </a:lnTo>
                  <a:lnTo>
                    <a:pt x="570" y="916"/>
                  </a:lnTo>
                  <a:lnTo>
                    <a:pt x="584" y="923"/>
                  </a:lnTo>
                  <a:lnTo>
                    <a:pt x="600" y="933"/>
                  </a:lnTo>
                  <a:lnTo>
                    <a:pt x="614" y="941"/>
                  </a:lnTo>
                  <a:lnTo>
                    <a:pt x="628" y="948"/>
                  </a:lnTo>
                  <a:lnTo>
                    <a:pt x="628" y="948"/>
                  </a:lnTo>
                  <a:lnTo>
                    <a:pt x="643" y="955"/>
                  </a:lnTo>
                  <a:lnTo>
                    <a:pt x="657" y="963"/>
                  </a:lnTo>
                  <a:lnTo>
                    <a:pt x="657" y="963"/>
                  </a:lnTo>
                  <a:lnTo>
                    <a:pt x="687" y="976"/>
                  </a:lnTo>
                  <a:lnTo>
                    <a:pt x="749" y="1002"/>
                  </a:lnTo>
                  <a:lnTo>
                    <a:pt x="815" y="1024"/>
                  </a:lnTo>
                  <a:lnTo>
                    <a:pt x="881" y="1041"/>
                  </a:lnTo>
                  <a:lnTo>
                    <a:pt x="948" y="1053"/>
                  </a:lnTo>
                  <a:lnTo>
                    <a:pt x="980" y="1058"/>
                  </a:lnTo>
                  <a:lnTo>
                    <a:pt x="1015" y="1061"/>
                  </a:lnTo>
                  <a:lnTo>
                    <a:pt x="1051" y="1064"/>
                  </a:lnTo>
                  <a:lnTo>
                    <a:pt x="1086" y="1065"/>
                  </a:lnTo>
                  <a:lnTo>
                    <a:pt x="1156" y="1065"/>
                  </a:lnTo>
                  <a:lnTo>
                    <a:pt x="1176" y="1063"/>
                  </a:lnTo>
                  <a:lnTo>
                    <a:pt x="1192" y="1063"/>
                  </a:lnTo>
                  <a:lnTo>
                    <a:pt x="1212" y="1060"/>
                  </a:lnTo>
                  <a:lnTo>
                    <a:pt x="1228" y="1059"/>
                  </a:lnTo>
                  <a:lnTo>
                    <a:pt x="1262" y="1054"/>
                  </a:lnTo>
                  <a:lnTo>
                    <a:pt x="1262" y="1054"/>
                  </a:lnTo>
                  <a:lnTo>
                    <a:pt x="1283" y="1051"/>
                  </a:lnTo>
                  <a:lnTo>
                    <a:pt x="1298" y="1048"/>
                  </a:lnTo>
                  <a:lnTo>
                    <a:pt x="1299" y="1048"/>
                  </a:lnTo>
                  <a:lnTo>
                    <a:pt x="1314" y="1045"/>
                  </a:lnTo>
                  <a:lnTo>
                    <a:pt x="1319" y="1043"/>
                  </a:lnTo>
                  <a:lnTo>
                    <a:pt x="1326" y="1042"/>
                  </a:lnTo>
                  <a:lnTo>
                    <a:pt x="1331" y="1041"/>
                  </a:lnTo>
                  <a:lnTo>
                    <a:pt x="1331" y="1041"/>
                  </a:lnTo>
                  <a:lnTo>
                    <a:pt x="1366" y="1033"/>
                  </a:lnTo>
                  <a:lnTo>
                    <a:pt x="1401" y="1024"/>
                  </a:lnTo>
                  <a:lnTo>
                    <a:pt x="1401" y="1025"/>
                  </a:lnTo>
                  <a:lnTo>
                    <a:pt x="1416" y="1019"/>
                  </a:lnTo>
                  <a:lnTo>
                    <a:pt x="1433" y="1013"/>
                  </a:lnTo>
                  <a:lnTo>
                    <a:pt x="1448" y="1007"/>
                  </a:lnTo>
                  <a:lnTo>
                    <a:pt x="1466" y="1002"/>
                  </a:lnTo>
                  <a:lnTo>
                    <a:pt x="1481" y="995"/>
                  </a:lnTo>
                  <a:lnTo>
                    <a:pt x="1498" y="989"/>
                  </a:lnTo>
                  <a:lnTo>
                    <a:pt x="1530" y="975"/>
                  </a:lnTo>
                  <a:lnTo>
                    <a:pt x="1547" y="967"/>
                  </a:lnTo>
                  <a:lnTo>
                    <a:pt x="1551" y="965"/>
                  </a:lnTo>
                  <a:lnTo>
                    <a:pt x="1561" y="960"/>
                  </a:lnTo>
                  <a:lnTo>
                    <a:pt x="1592" y="944"/>
                  </a:lnTo>
                  <a:lnTo>
                    <a:pt x="1622" y="929"/>
                  </a:lnTo>
                  <a:lnTo>
                    <a:pt x="1652" y="910"/>
                  </a:lnTo>
                  <a:lnTo>
                    <a:pt x="1682" y="892"/>
                  </a:lnTo>
                  <a:lnTo>
                    <a:pt x="1682" y="892"/>
                  </a:lnTo>
                  <a:lnTo>
                    <a:pt x="1734" y="855"/>
                  </a:lnTo>
                  <a:lnTo>
                    <a:pt x="1784" y="814"/>
                  </a:lnTo>
                  <a:lnTo>
                    <a:pt x="1832" y="769"/>
                  </a:lnTo>
                  <a:lnTo>
                    <a:pt x="1877" y="723"/>
                  </a:lnTo>
                  <a:lnTo>
                    <a:pt x="1898" y="699"/>
                  </a:lnTo>
                  <a:lnTo>
                    <a:pt x="1916" y="677"/>
                  </a:lnTo>
                  <a:lnTo>
                    <a:pt x="1949" y="631"/>
                  </a:lnTo>
                  <a:lnTo>
                    <a:pt x="1949" y="631"/>
                  </a:lnTo>
                  <a:lnTo>
                    <a:pt x="1983" y="583"/>
                  </a:lnTo>
                  <a:lnTo>
                    <a:pt x="2011" y="533"/>
                  </a:lnTo>
                  <a:lnTo>
                    <a:pt x="2038" y="484"/>
                  </a:lnTo>
                  <a:lnTo>
                    <a:pt x="2058" y="437"/>
                  </a:lnTo>
                  <a:lnTo>
                    <a:pt x="2078" y="390"/>
                  </a:lnTo>
                  <a:lnTo>
                    <a:pt x="2093" y="345"/>
                  </a:lnTo>
                  <a:lnTo>
                    <a:pt x="2106" y="305"/>
                  </a:lnTo>
                  <a:lnTo>
                    <a:pt x="2116" y="262"/>
                  </a:lnTo>
                  <a:lnTo>
                    <a:pt x="2124" y="226"/>
                  </a:lnTo>
                  <a:lnTo>
                    <a:pt x="2135" y="158"/>
                  </a:lnTo>
                  <a:lnTo>
                    <a:pt x="2135" y="158"/>
                  </a:lnTo>
                  <a:lnTo>
                    <a:pt x="2140" y="104"/>
                  </a:lnTo>
                  <a:lnTo>
                    <a:pt x="2137" y="124"/>
                  </a:lnTo>
                  <a:lnTo>
                    <a:pt x="2140" y="103"/>
                  </a:lnTo>
                  <a:lnTo>
                    <a:pt x="2141" y="94"/>
                  </a:lnTo>
                  <a:lnTo>
                    <a:pt x="2142" y="80"/>
                  </a:lnTo>
                  <a:lnTo>
                    <a:pt x="2142" y="46"/>
                  </a:lnTo>
                  <a:lnTo>
                    <a:pt x="1996" y="46"/>
                  </a:lnTo>
                  <a:close/>
                  <a:moveTo>
                    <a:pt x="145" y="0"/>
                  </a:moveTo>
                  <a:lnTo>
                    <a:pt x="159" y="23"/>
                  </a:lnTo>
                  <a:lnTo>
                    <a:pt x="192" y="74"/>
                  </a:lnTo>
                  <a:lnTo>
                    <a:pt x="192" y="74"/>
                  </a:lnTo>
                  <a:lnTo>
                    <a:pt x="223" y="118"/>
                  </a:lnTo>
                  <a:lnTo>
                    <a:pt x="259" y="162"/>
                  </a:lnTo>
                  <a:lnTo>
                    <a:pt x="298" y="202"/>
                  </a:lnTo>
                  <a:lnTo>
                    <a:pt x="338" y="239"/>
                  </a:lnTo>
                  <a:lnTo>
                    <a:pt x="376" y="267"/>
                  </a:lnTo>
                  <a:lnTo>
                    <a:pt x="419" y="296"/>
                  </a:lnTo>
                  <a:lnTo>
                    <a:pt x="464" y="321"/>
                  </a:lnTo>
                  <a:lnTo>
                    <a:pt x="490" y="336"/>
                  </a:lnTo>
                  <a:lnTo>
                    <a:pt x="464" y="349"/>
                  </a:lnTo>
                  <a:lnTo>
                    <a:pt x="337" y="408"/>
                  </a:lnTo>
                  <a:lnTo>
                    <a:pt x="337" y="410"/>
                  </a:lnTo>
                  <a:lnTo>
                    <a:pt x="345" y="426"/>
                  </a:lnTo>
                  <a:lnTo>
                    <a:pt x="350" y="434"/>
                  </a:lnTo>
                  <a:lnTo>
                    <a:pt x="355" y="443"/>
                  </a:lnTo>
                  <a:lnTo>
                    <a:pt x="374" y="476"/>
                  </a:lnTo>
                  <a:lnTo>
                    <a:pt x="395" y="509"/>
                  </a:lnTo>
                  <a:lnTo>
                    <a:pt x="395" y="509"/>
                  </a:lnTo>
                  <a:lnTo>
                    <a:pt x="415" y="539"/>
                  </a:lnTo>
                  <a:lnTo>
                    <a:pt x="443" y="575"/>
                  </a:lnTo>
                  <a:lnTo>
                    <a:pt x="473" y="607"/>
                  </a:lnTo>
                  <a:lnTo>
                    <a:pt x="505" y="641"/>
                  </a:lnTo>
                  <a:lnTo>
                    <a:pt x="542" y="675"/>
                  </a:lnTo>
                  <a:lnTo>
                    <a:pt x="579" y="707"/>
                  </a:lnTo>
                  <a:lnTo>
                    <a:pt x="600" y="723"/>
                  </a:lnTo>
                  <a:lnTo>
                    <a:pt x="617" y="735"/>
                  </a:lnTo>
                  <a:lnTo>
                    <a:pt x="617" y="735"/>
                  </a:lnTo>
                  <a:lnTo>
                    <a:pt x="663" y="765"/>
                  </a:lnTo>
                  <a:lnTo>
                    <a:pt x="687" y="779"/>
                  </a:lnTo>
                  <a:lnTo>
                    <a:pt x="698" y="785"/>
                  </a:lnTo>
                  <a:lnTo>
                    <a:pt x="698" y="785"/>
                  </a:lnTo>
                  <a:lnTo>
                    <a:pt x="709" y="791"/>
                  </a:lnTo>
                  <a:lnTo>
                    <a:pt x="716" y="794"/>
                  </a:lnTo>
                  <a:lnTo>
                    <a:pt x="735" y="804"/>
                  </a:lnTo>
                  <a:lnTo>
                    <a:pt x="746" y="809"/>
                  </a:lnTo>
                  <a:lnTo>
                    <a:pt x="749" y="810"/>
                  </a:lnTo>
                  <a:lnTo>
                    <a:pt x="760" y="815"/>
                  </a:lnTo>
                  <a:lnTo>
                    <a:pt x="811" y="835"/>
                  </a:lnTo>
                  <a:lnTo>
                    <a:pt x="865" y="854"/>
                  </a:lnTo>
                  <a:lnTo>
                    <a:pt x="921" y="869"/>
                  </a:lnTo>
                  <a:lnTo>
                    <a:pt x="921" y="869"/>
                  </a:lnTo>
                  <a:lnTo>
                    <a:pt x="974" y="879"/>
                  </a:lnTo>
                  <a:lnTo>
                    <a:pt x="1030" y="886"/>
                  </a:lnTo>
                  <a:lnTo>
                    <a:pt x="1060" y="888"/>
                  </a:lnTo>
                  <a:lnTo>
                    <a:pt x="1090" y="889"/>
                  </a:lnTo>
                  <a:lnTo>
                    <a:pt x="1089" y="888"/>
                  </a:lnTo>
                  <a:lnTo>
                    <a:pt x="1091" y="889"/>
                  </a:lnTo>
                  <a:lnTo>
                    <a:pt x="1105" y="889"/>
                  </a:lnTo>
                  <a:lnTo>
                    <a:pt x="1120" y="888"/>
                  </a:lnTo>
                  <a:lnTo>
                    <a:pt x="1150" y="888"/>
                  </a:lnTo>
                  <a:lnTo>
                    <a:pt x="1165" y="887"/>
                  </a:lnTo>
                  <a:lnTo>
                    <a:pt x="1178" y="886"/>
                  </a:lnTo>
                  <a:lnTo>
                    <a:pt x="1187" y="885"/>
                  </a:lnTo>
                  <a:lnTo>
                    <a:pt x="1179" y="886"/>
                  </a:lnTo>
                  <a:lnTo>
                    <a:pt x="1194" y="885"/>
                  </a:lnTo>
                  <a:lnTo>
                    <a:pt x="1207" y="884"/>
                  </a:lnTo>
                  <a:lnTo>
                    <a:pt x="1262" y="875"/>
                  </a:lnTo>
                  <a:lnTo>
                    <a:pt x="1319" y="863"/>
                  </a:lnTo>
                  <a:lnTo>
                    <a:pt x="1376" y="846"/>
                  </a:lnTo>
                  <a:lnTo>
                    <a:pt x="1432" y="825"/>
                  </a:lnTo>
                  <a:lnTo>
                    <a:pt x="1485" y="801"/>
                  </a:lnTo>
                  <a:lnTo>
                    <a:pt x="1535" y="774"/>
                  </a:lnTo>
                  <a:lnTo>
                    <a:pt x="1584" y="745"/>
                  </a:lnTo>
                  <a:lnTo>
                    <a:pt x="1584" y="745"/>
                  </a:lnTo>
                  <a:lnTo>
                    <a:pt x="1627" y="715"/>
                  </a:lnTo>
                  <a:lnTo>
                    <a:pt x="1668" y="680"/>
                  </a:lnTo>
                  <a:lnTo>
                    <a:pt x="1708" y="644"/>
                  </a:lnTo>
                  <a:lnTo>
                    <a:pt x="1745" y="605"/>
                  </a:lnTo>
                  <a:lnTo>
                    <a:pt x="1778" y="567"/>
                  </a:lnTo>
                  <a:lnTo>
                    <a:pt x="1809" y="525"/>
                  </a:lnTo>
                  <a:lnTo>
                    <a:pt x="1833" y="489"/>
                  </a:lnTo>
                  <a:lnTo>
                    <a:pt x="1833" y="489"/>
                  </a:lnTo>
                  <a:lnTo>
                    <a:pt x="1857" y="449"/>
                  </a:lnTo>
                  <a:lnTo>
                    <a:pt x="1879" y="407"/>
                  </a:lnTo>
                  <a:lnTo>
                    <a:pt x="1898" y="368"/>
                  </a:lnTo>
                  <a:lnTo>
                    <a:pt x="1913" y="329"/>
                  </a:lnTo>
                  <a:lnTo>
                    <a:pt x="1925" y="291"/>
                  </a:lnTo>
                  <a:lnTo>
                    <a:pt x="1937" y="258"/>
                  </a:lnTo>
                  <a:lnTo>
                    <a:pt x="1945" y="221"/>
                  </a:lnTo>
                  <a:lnTo>
                    <a:pt x="1952" y="189"/>
                  </a:lnTo>
                  <a:lnTo>
                    <a:pt x="1952" y="189"/>
                  </a:lnTo>
                  <a:lnTo>
                    <a:pt x="1956" y="166"/>
                  </a:lnTo>
                  <a:lnTo>
                    <a:pt x="1960" y="138"/>
                  </a:lnTo>
                  <a:lnTo>
                    <a:pt x="1960" y="136"/>
                  </a:lnTo>
                  <a:lnTo>
                    <a:pt x="1962" y="115"/>
                  </a:lnTo>
                  <a:lnTo>
                    <a:pt x="1964" y="92"/>
                  </a:lnTo>
                  <a:lnTo>
                    <a:pt x="1964" y="84"/>
                  </a:lnTo>
                  <a:lnTo>
                    <a:pt x="1965" y="74"/>
                  </a:lnTo>
                  <a:lnTo>
                    <a:pt x="1965" y="38"/>
                  </a:lnTo>
                  <a:lnTo>
                    <a:pt x="1966" y="32"/>
                  </a:lnTo>
                  <a:lnTo>
                    <a:pt x="1966" y="15"/>
                  </a:lnTo>
                  <a:lnTo>
                    <a:pt x="2174" y="15"/>
                  </a:lnTo>
                  <a:lnTo>
                    <a:pt x="2174" y="32"/>
                  </a:lnTo>
                  <a:lnTo>
                    <a:pt x="2173" y="39"/>
                  </a:lnTo>
                  <a:lnTo>
                    <a:pt x="2173" y="79"/>
                  </a:lnTo>
                  <a:lnTo>
                    <a:pt x="2172" y="85"/>
                  </a:lnTo>
                  <a:lnTo>
                    <a:pt x="2172" y="94"/>
                  </a:lnTo>
                  <a:lnTo>
                    <a:pt x="2170" y="107"/>
                  </a:lnTo>
                  <a:lnTo>
                    <a:pt x="2171" y="107"/>
                  </a:lnTo>
                  <a:lnTo>
                    <a:pt x="2168" y="132"/>
                  </a:lnTo>
                  <a:lnTo>
                    <a:pt x="2165" y="163"/>
                  </a:lnTo>
                  <a:lnTo>
                    <a:pt x="2160" y="194"/>
                  </a:lnTo>
                  <a:lnTo>
                    <a:pt x="2155" y="229"/>
                  </a:lnTo>
                  <a:lnTo>
                    <a:pt x="2153" y="236"/>
                  </a:lnTo>
                  <a:lnTo>
                    <a:pt x="2144" y="274"/>
                  </a:lnTo>
                  <a:lnTo>
                    <a:pt x="2135" y="313"/>
                  </a:lnTo>
                  <a:lnTo>
                    <a:pt x="2121" y="358"/>
                  </a:lnTo>
                  <a:lnTo>
                    <a:pt x="2106" y="403"/>
                  </a:lnTo>
                  <a:lnTo>
                    <a:pt x="2087" y="450"/>
                  </a:lnTo>
                  <a:lnTo>
                    <a:pt x="2065" y="498"/>
                  </a:lnTo>
                  <a:lnTo>
                    <a:pt x="2040" y="546"/>
                  </a:lnTo>
                  <a:lnTo>
                    <a:pt x="2011" y="595"/>
                  </a:lnTo>
                  <a:lnTo>
                    <a:pt x="1978" y="644"/>
                  </a:lnTo>
                  <a:lnTo>
                    <a:pt x="1974" y="648"/>
                  </a:lnTo>
                  <a:lnTo>
                    <a:pt x="1940" y="696"/>
                  </a:lnTo>
                  <a:lnTo>
                    <a:pt x="1899" y="745"/>
                  </a:lnTo>
                  <a:lnTo>
                    <a:pt x="1854" y="791"/>
                  </a:lnTo>
                  <a:lnTo>
                    <a:pt x="1806" y="835"/>
                  </a:lnTo>
                  <a:lnTo>
                    <a:pt x="1752" y="879"/>
                  </a:lnTo>
                  <a:lnTo>
                    <a:pt x="1699" y="917"/>
                  </a:lnTo>
                  <a:lnTo>
                    <a:pt x="1695" y="920"/>
                  </a:lnTo>
                  <a:lnTo>
                    <a:pt x="1665" y="939"/>
                  </a:lnTo>
                  <a:lnTo>
                    <a:pt x="1637" y="956"/>
                  </a:lnTo>
                  <a:lnTo>
                    <a:pt x="1605" y="973"/>
                  </a:lnTo>
                  <a:lnTo>
                    <a:pt x="1576" y="988"/>
                  </a:lnTo>
                  <a:lnTo>
                    <a:pt x="1576" y="988"/>
                  </a:lnTo>
                  <a:lnTo>
                    <a:pt x="1559" y="996"/>
                  </a:lnTo>
                  <a:lnTo>
                    <a:pt x="1543" y="1004"/>
                  </a:lnTo>
                  <a:lnTo>
                    <a:pt x="1527" y="1011"/>
                  </a:lnTo>
                  <a:lnTo>
                    <a:pt x="1511" y="1018"/>
                  </a:lnTo>
                  <a:lnTo>
                    <a:pt x="1511" y="1018"/>
                  </a:lnTo>
                  <a:lnTo>
                    <a:pt x="1494" y="1024"/>
                  </a:lnTo>
                  <a:lnTo>
                    <a:pt x="1478" y="1029"/>
                  </a:lnTo>
                  <a:lnTo>
                    <a:pt x="1478" y="1030"/>
                  </a:lnTo>
                  <a:lnTo>
                    <a:pt x="1461" y="1036"/>
                  </a:lnTo>
                  <a:lnTo>
                    <a:pt x="1443" y="1042"/>
                  </a:lnTo>
                  <a:lnTo>
                    <a:pt x="1443" y="1042"/>
                  </a:lnTo>
                  <a:lnTo>
                    <a:pt x="1426" y="1048"/>
                  </a:lnTo>
                  <a:lnTo>
                    <a:pt x="1410" y="1053"/>
                  </a:lnTo>
                  <a:lnTo>
                    <a:pt x="1409" y="1053"/>
                  </a:lnTo>
                  <a:lnTo>
                    <a:pt x="1374" y="1063"/>
                  </a:lnTo>
                  <a:lnTo>
                    <a:pt x="1377" y="1061"/>
                  </a:lnTo>
                  <a:lnTo>
                    <a:pt x="1373" y="1063"/>
                  </a:lnTo>
                  <a:lnTo>
                    <a:pt x="1338" y="1071"/>
                  </a:lnTo>
                  <a:lnTo>
                    <a:pt x="1332" y="1072"/>
                  </a:lnTo>
                  <a:lnTo>
                    <a:pt x="1323" y="1075"/>
                  </a:lnTo>
                  <a:lnTo>
                    <a:pt x="1319" y="1075"/>
                  </a:lnTo>
                  <a:lnTo>
                    <a:pt x="1303" y="1077"/>
                  </a:lnTo>
                  <a:lnTo>
                    <a:pt x="1303" y="1077"/>
                  </a:lnTo>
                  <a:lnTo>
                    <a:pt x="1283" y="1082"/>
                  </a:lnTo>
                  <a:lnTo>
                    <a:pt x="1268" y="1084"/>
                  </a:lnTo>
                  <a:lnTo>
                    <a:pt x="1267" y="1084"/>
                  </a:lnTo>
                  <a:lnTo>
                    <a:pt x="1231" y="1089"/>
                  </a:lnTo>
                  <a:lnTo>
                    <a:pt x="1212" y="1091"/>
                  </a:lnTo>
                  <a:lnTo>
                    <a:pt x="1195" y="1092"/>
                  </a:lnTo>
                  <a:lnTo>
                    <a:pt x="1186" y="1094"/>
                  </a:lnTo>
                  <a:lnTo>
                    <a:pt x="1176" y="1094"/>
                  </a:lnTo>
                  <a:lnTo>
                    <a:pt x="1160" y="1095"/>
                  </a:lnTo>
                  <a:lnTo>
                    <a:pt x="1152" y="1096"/>
                  </a:lnTo>
                  <a:lnTo>
                    <a:pt x="1086" y="1096"/>
                  </a:lnTo>
                  <a:lnTo>
                    <a:pt x="1051" y="1095"/>
                  </a:lnTo>
                  <a:lnTo>
                    <a:pt x="1015" y="1092"/>
                  </a:lnTo>
                  <a:lnTo>
                    <a:pt x="980" y="1089"/>
                  </a:lnTo>
                  <a:lnTo>
                    <a:pt x="943" y="1083"/>
                  </a:lnTo>
                  <a:lnTo>
                    <a:pt x="877" y="1071"/>
                  </a:lnTo>
                  <a:lnTo>
                    <a:pt x="870" y="1069"/>
                  </a:lnTo>
                  <a:lnTo>
                    <a:pt x="802" y="1052"/>
                  </a:lnTo>
                  <a:lnTo>
                    <a:pt x="737" y="1030"/>
                  </a:lnTo>
                  <a:lnTo>
                    <a:pt x="675" y="1004"/>
                  </a:lnTo>
                  <a:lnTo>
                    <a:pt x="675" y="1005"/>
                  </a:lnTo>
                  <a:lnTo>
                    <a:pt x="645" y="991"/>
                  </a:lnTo>
                  <a:lnTo>
                    <a:pt x="653" y="995"/>
                  </a:lnTo>
                  <a:lnTo>
                    <a:pt x="630" y="983"/>
                  </a:lnTo>
                  <a:lnTo>
                    <a:pt x="620" y="979"/>
                  </a:lnTo>
                  <a:lnTo>
                    <a:pt x="614" y="975"/>
                  </a:lnTo>
                  <a:lnTo>
                    <a:pt x="599" y="967"/>
                  </a:lnTo>
                  <a:lnTo>
                    <a:pt x="585" y="959"/>
                  </a:lnTo>
                  <a:lnTo>
                    <a:pt x="593" y="964"/>
                  </a:lnTo>
                  <a:lnTo>
                    <a:pt x="584" y="958"/>
                  </a:lnTo>
                  <a:lnTo>
                    <a:pt x="571" y="951"/>
                  </a:lnTo>
                  <a:lnTo>
                    <a:pt x="558" y="944"/>
                  </a:lnTo>
                  <a:lnTo>
                    <a:pt x="561" y="945"/>
                  </a:lnTo>
                  <a:lnTo>
                    <a:pt x="555" y="942"/>
                  </a:lnTo>
                  <a:lnTo>
                    <a:pt x="504" y="909"/>
                  </a:lnTo>
                  <a:lnTo>
                    <a:pt x="499" y="905"/>
                  </a:lnTo>
                  <a:lnTo>
                    <a:pt x="474" y="887"/>
                  </a:lnTo>
                  <a:lnTo>
                    <a:pt x="451" y="870"/>
                  </a:lnTo>
                  <a:lnTo>
                    <a:pt x="403" y="830"/>
                  </a:lnTo>
                  <a:lnTo>
                    <a:pt x="360" y="789"/>
                  </a:lnTo>
                  <a:lnTo>
                    <a:pt x="320" y="748"/>
                  </a:lnTo>
                  <a:lnTo>
                    <a:pt x="283" y="707"/>
                  </a:lnTo>
                  <a:lnTo>
                    <a:pt x="252" y="665"/>
                  </a:lnTo>
                  <a:lnTo>
                    <a:pt x="223" y="624"/>
                  </a:lnTo>
                  <a:lnTo>
                    <a:pt x="219" y="620"/>
                  </a:lnTo>
                  <a:lnTo>
                    <a:pt x="194" y="579"/>
                  </a:lnTo>
                  <a:lnTo>
                    <a:pt x="173" y="543"/>
                  </a:lnTo>
                  <a:lnTo>
                    <a:pt x="171" y="538"/>
                  </a:lnTo>
                  <a:lnTo>
                    <a:pt x="172" y="542"/>
                  </a:lnTo>
                  <a:lnTo>
                    <a:pt x="161" y="519"/>
                  </a:lnTo>
                  <a:lnTo>
                    <a:pt x="155" y="509"/>
                  </a:lnTo>
                  <a:lnTo>
                    <a:pt x="153" y="503"/>
                  </a:lnTo>
                  <a:lnTo>
                    <a:pt x="149" y="497"/>
                  </a:lnTo>
                  <a:lnTo>
                    <a:pt x="23" y="556"/>
                  </a:lnTo>
                  <a:lnTo>
                    <a:pt x="0" y="567"/>
                  </a:lnTo>
                  <a:lnTo>
                    <a:pt x="1" y="543"/>
                  </a:lnTo>
                  <a:lnTo>
                    <a:pt x="1" y="506"/>
                  </a:lnTo>
                  <a:lnTo>
                    <a:pt x="2" y="470"/>
                  </a:lnTo>
                  <a:lnTo>
                    <a:pt x="5" y="435"/>
                  </a:lnTo>
                  <a:lnTo>
                    <a:pt x="8" y="400"/>
                  </a:lnTo>
                  <a:lnTo>
                    <a:pt x="20" y="332"/>
                  </a:lnTo>
                  <a:lnTo>
                    <a:pt x="21" y="326"/>
                  </a:lnTo>
                  <a:lnTo>
                    <a:pt x="36" y="259"/>
                  </a:lnTo>
                  <a:lnTo>
                    <a:pt x="54" y="196"/>
                  </a:lnTo>
                  <a:lnTo>
                    <a:pt x="77" y="135"/>
                  </a:lnTo>
                  <a:lnTo>
                    <a:pt x="102" y="78"/>
                  </a:lnTo>
                  <a:lnTo>
                    <a:pt x="133" y="23"/>
                  </a:lnTo>
                  <a:lnTo>
                    <a:pt x="145" y="0"/>
                  </a:lnTo>
                  <a:close/>
                </a:path>
              </a:pathLst>
            </a:custGeom>
            <a:solidFill>
              <a:schemeClr val="bg1">
                <a:lumMod val="95000"/>
              </a:schemeClr>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9" name="Title 2"/>
          <p:cNvSpPr txBox="1">
            <a:spLocks/>
          </p:cNvSpPr>
          <p:nvPr/>
        </p:nvSpPr>
        <p:spPr>
          <a:xfrm>
            <a:off x="261939" y="292082"/>
            <a:ext cx="11375536" cy="932563"/>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02" normalizeH="0" baseline="0" noProof="0" dirty="0" smtClean="0">
                <a:ln w="3175">
                  <a:noFill/>
                </a:ln>
                <a:solidFill>
                  <a:schemeClr val="tx1"/>
                </a:solidFill>
                <a:effectLst/>
                <a:uLnTx/>
                <a:uFillTx/>
                <a:latin typeface="Segoe UI Light"/>
                <a:ea typeface="+mn-ea"/>
                <a:cs typeface="Arial" charset="0"/>
              </a:rPr>
              <a:t>Server management and</a:t>
            </a:r>
            <a:r>
              <a:rPr kumimoji="0" lang="en-US" sz="5400" b="0" i="0" u="none" strike="noStrike" kern="1200" cap="none" spc="-102" normalizeH="0" noProof="0" dirty="0" smtClean="0">
                <a:ln w="3175">
                  <a:noFill/>
                </a:ln>
                <a:solidFill>
                  <a:schemeClr val="tx1"/>
                </a:solidFill>
                <a:effectLst/>
                <a:uLnTx/>
                <a:uFillTx/>
                <a:latin typeface="Segoe UI Light"/>
                <a:ea typeface="+mn-ea"/>
                <a:cs typeface="Arial" charset="0"/>
              </a:rPr>
              <a:t> automation</a:t>
            </a:r>
            <a:endParaRPr kumimoji="0" lang="en-US" sz="5400" b="0" i="0" u="none" strike="noStrike" kern="1200" cap="none" spc="-102" normalizeH="0" baseline="0" noProof="0" dirty="0">
              <a:ln w="3175">
                <a:noFill/>
              </a:ln>
              <a:solidFill>
                <a:schemeClr val="tx1"/>
              </a:solidFill>
              <a:effectLst/>
              <a:uLnTx/>
              <a:uFillTx/>
              <a:latin typeface="Segoe UI Light"/>
              <a:ea typeface="+mn-ea"/>
              <a:cs typeface="Arial" charset="0"/>
            </a:endParaRPr>
          </a:p>
        </p:txBody>
      </p:sp>
      <p:sp>
        <p:nvSpPr>
          <p:cNvPr id="43" name="Freeform 28"/>
          <p:cNvSpPr>
            <a:spLocks noChangeAspect="1" noEditPoints="1"/>
          </p:cNvSpPr>
          <p:nvPr/>
        </p:nvSpPr>
        <p:spPr bwMode="gray">
          <a:xfrm>
            <a:off x="6437994" y="4960622"/>
            <a:ext cx="569246" cy="480195"/>
          </a:xfrm>
          <a:custGeom>
            <a:avLst/>
            <a:gdLst>
              <a:gd name="T0" fmla="*/ 1302 w 1483"/>
              <a:gd name="T1" fmla="*/ 290 h 1251"/>
              <a:gd name="T2" fmla="*/ 1011 w 1483"/>
              <a:gd name="T3" fmla="*/ 177 h 1251"/>
              <a:gd name="T4" fmla="*/ 581 w 1483"/>
              <a:gd name="T5" fmla="*/ 0 h 1251"/>
              <a:gd name="T6" fmla="*/ 0 w 1483"/>
              <a:gd name="T7" fmla="*/ 243 h 1251"/>
              <a:gd name="T8" fmla="*/ 942 w 1483"/>
              <a:gd name="T9" fmla="*/ 1029 h 1251"/>
              <a:gd name="T10" fmla="*/ 1252 w 1483"/>
              <a:gd name="T11" fmla="*/ 892 h 1251"/>
              <a:gd name="T12" fmla="*/ 1483 w 1483"/>
              <a:gd name="T13" fmla="*/ 781 h 1251"/>
              <a:gd name="T14" fmla="*/ 600 w 1483"/>
              <a:gd name="T15" fmla="*/ 42 h 1251"/>
              <a:gd name="T16" fmla="*/ 600 w 1483"/>
              <a:gd name="T17" fmla="*/ 80 h 1251"/>
              <a:gd name="T18" fmla="*/ 942 w 1483"/>
              <a:gd name="T19" fmla="*/ 312 h 1251"/>
              <a:gd name="T20" fmla="*/ 583 w 1483"/>
              <a:gd name="T21" fmla="*/ 160 h 1251"/>
              <a:gd name="T22" fmla="*/ 942 w 1483"/>
              <a:gd name="T23" fmla="*/ 467 h 1251"/>
              <a:gd name="T24" fmla="*/ 583 w 1483"/>
              <a:gd name="T25" fmla="*/ 472 h 1251"/>
              <a:gd name="T26" fmla="*/ 583 w 1483"/>
              <a:gd name="T27" fmla="*/ 548 h 1251"/>
              <a:gd name="T28" fmla="*/ 942 w 1483"/>
              <a:gd name="T29" fmla="*/ 626 h 1251"/>
              <a:gd name="T30" fmla="*/ 583 w 1483"/>
              <a:gd name="T31" fmla="*/ 633 h 1251"/>
              <a:gd name="T32" fmla="*/ 942 w 1483"/>
              <a:gd name="T33" fmla="*/ 781 h 1251"/>
              <a:gd name="T34" fmla="*/ 583 w 1483"/>
              <a:gd name="T35" fmla="*/ 944 h 1251"/>
              <a:gd name="T36" fmla="*/ 583 w 1483"/>
              <a:gd name="T37" fmla="*/ 1022 h 1251"/>
              <a:gd name="T38" fmla="*/ 583 w 1483"/>
              <a:gd name="T39" fmla="*/ 1105 h 1251"/>
              <a:gd name="T40" fmla="*/ 583 w 1483"/>
              <a:gd name="T41" fmla="*/ 1178 h 1251"/>
              <a:gd name="T42" fmla="*/ 1252 w 1483"/>
              <a:gd name="T43" fmla="*/ 349 h 1251"/>
              <a:gd name="T44" fmla="*/ 1011 w 1483"/>
              <a:gd name="T45" fmla="*/ 288 h 1251"/>
              <a:gd name="T46" fmla="*/ 1011 w 1483"/>
              <a:gd name="T47" fmla="*/ 340 h 1251"/>
              <a:gd name="T48" fmla="*/ 1252 w 1483"/>
              <a:gd name="T49" fmla="*/ 465 h 1251"/>
              <a:gd name="T50" fmla="*/ 1011 w 1483"/>
              <a:gd name="T51" fmla="*/ 397 h 1251"/>
              <a:gd name="T52" fmla="*/ 1252 w 1483"/>
              <a:gd name="T53" fmla="*/ 571 h 1251"/>
              <a:gd name="T54" fmla="*/ 1011 w 1483"/>
              <a:gd name="T55" fmla="*/ 614 h 1251"/>
              <a:gd name="T56" fmla="*/ 1011 w 1483"/>
              <a:gd name="T57" fmla="*/ 663 h 1251"/>
              <a:gd name="T58" fmla="*/ 1252 w 1483"/>
              <a:gd name="T59" fmla="*/ 685 h 1251"/>
              <a:gd name="T60" fmla="*/ 1011 w 1483"/>
              <a:gd name="T61" fmla="*/ 722 h 1251"/>
              <a:gd name="T62" fmla="*/ 1252 w 1483"/>
              <a:gd name="T63" fmla="*/ 791 h 1251"/>
              <a:gd name="T64" fmla="*/ 1011 w 1483"/>
              <a:gd name="T65" fmla="*/ 989 h 1251"/>
              <a:gd name="T66" fmla="*/ 1252 w 1483"/>
              <a:gd name="T67" fmla="*/ 864 h 1251"/>
              <a:gd name="T68" fmla="*/ 1476 w 1483"/>
              <a:gd name="T69" fmla="*/ 401 h 1251"/>
              <a:gd name="T70" fmla="*/ 1311 w 1483"/>
              <a:gd name="T71" fmla="*/ 309 h 1251"/>
              <a:gd name="T72" fmla="*/ 1302 w 1483"/>
              <a:gd name="T73" fmla="*/ 824 h 1251"/>
              <a:gd name="T74" fmla="*/ 1481 w 1483"/>
              <a:gd name="T75" fmla="*/ 715 h 1251"/>
              <a:gd name="T76" fmla="*/ 1481 w 1483"/>
              <a:gd name="T77" fmla="*/ 692 h 1251"/>
              <a:gd name="T78" fmla="*/ 1302 w 1483"/>
              <a:gd name="T79" fmla="*/ 706 h 1251"/>
              <a:gd name="T80" fmla="*/ 1481 w 1483"/>
              <a:gd name="T81" fmla="*/ 666 h 1251"/>
              <a:gd name="T82" fmla="*/ 1302 w 1483"/>
              <a:gd name="T83" fmla="*/ 595 h 1251"/>
              <a:gd name="T84" fmla="*/ 1481 w 1483"/>
              <a:gd name="T85" fmla="*/ 567 h 1251"/>
              <a:gd name="T86" fmla="*/ 1481 w 1483"/>
              <a:gd name="T87" fmla="*/ 543 h 1251"/>
              <a:gd name="T88" fmla="*/ 1302 w 1483"/>
              <a:gd name="T89" fmla="*/ 479 h 1251"/>
              <a:gd name="T90" fmla="*/ 1481 w 1483"/>
              <a:gd name="T91" fmla="*/ 517 h 1251"/>
              <a:gd name="T92" fmla="*/ 1302 w 1483"/>
              <a:gd name="T93" fmla="*/ 368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3" h="1251">
                <a:moveTo>
                  <a:pt x="1481" y="425"/>
                </a:moveTo>
                <a:lnTo>
                  <a:pt x="1481" y="394"/>
                </a:lnTo>
                <a:lnTo>
                  <a:pt x="1302" y="290"/>
                </a:lnTo>
                <a:lnTo>
                  <a:pt x="1252" y="304"/>
                </a:lnTo>
                <a:lnTo>
                  <a:pt x="1252" y="316"/>
                </a:lnTo>
                <a:lnTo>
                  <a:pt x="1011" y="177"/>
                </a:lnTo>
                <a:lnTo>
                  <a:pt x="942" y="200"/>
                </a:lnTo>
                <a:lnTo>
                  <a:pt x="942" y="208"/>
                </a:lnTo>
                <a:lnTo>
                  <a:pt x="581" y="0"/>
                </a:lnTo>
                <a:lnTo>
                  <a:pt x="26" y="177"/>
                </a:lnTo>
                <a:lnTo>
                  <a:pt x="26" y="236"/>
                </a:lnTo>
                <a:lnTo>
                  <a:pt x="0" y="243"/>
                </a:lnTo>
                <a:lnTo>
                  <a:pt x="0" y="1067"/>
                </a:lnTo>
                <a:lnTo>
                  <a:pt x="560" y="1251"/>
                </a:lnTo>
                <a:lnTo>
                  <a:pt x="942" y="1029"/>
                </a:lnTo>
                <a:lnTo>
                  <a:pt x="942" y="1041"/>
                </a:lnTo>
                <a:lnTo>
                  <a:pt x="994" y="1041"/>
                </a:lnTo>
                <a:lnTo>
                  <a:pt x="1252" y="892"/>
                </a:lnTo>
                <a:lnTo>
                  <a:pt x="1252" y="895"/>
                </a:lnTo>
                <a:lnTo>
                  <a:pt x="1290" y="895"/>
                </a:lnTo>
                <a:lnTo>
                  <a:pt x="1483" y="781"/>
                </a:lnTo>
                <a:lnTo>
                  <a:pt x="1483" y="427"/>
                </a:lnTo>
                <a:lnTo>
                  <a:pt x="1481" y="425"/>
                </a:lnTo>
                <a:close/>
                <a:moveTo>
                  <a:pt x="600" y="42"/>
                </a:moveTo>
                <a:lnTo>
                  <a:pt x="942" y="229"/>
                </a:lnTo>
                <a:lnTo>
                  <a:pt x="942" y="255"/>
                </a:lnTo>
                <a:lnTo>
                  <a:pt x="600" y="80"/>
                </a:lnTo>
                <a:lnTo>
                  <a:pt x="600" y="42"/>
                </a:lnTo>
                <a:close/>
                <a:moveTo>
                  <a:pt x="583" y="160"/>
                </a:moveTo>
                <a:lnTo>
                  <a:pt x="942" y="312"/>
                </a:lnTo>
                <a:lnTo>
                  <a:pt x="942" y="363"/>
                </a:lnTo>
                <a:lnTo>
                  <a:pt x="583" y="234"/>
                </a:lnTo>
                <a:lnTo>
                  <a:pt x="583" y="160"/>
                </a:lnTo>
                <a:close/>
                <a:moveTo>
                  <a:pt x="583" y="316"/>
                </a:moveTo>
                <a:lnTo>
                  <a:pt x="942" y="418"/>
                </a:lnTo>
                <a:lnTo>
                  <a:pt x="942" y="467"/>
                </a:lnTo>
                <a:lnTo>
                  <a:pt x="583" y="394"/>
                </a:lnTo>
                <a:lnTo>
                  <a:pt x="583" y="316"/>
                </a:lnTo>
                <a:close/>
                <a:moveTo>
                  <a:pt x="583" y="472"/>
                </a:moveTo>
                <a:lnTo>
                  <a:pt x="942" y="524"/>
                </a:lnTo>
                <a:lnTo>
                  <a:pt x="942" y="571"/>
                </a:lnTo>
                <a:lnTo>
                  <a:pt x="583" y="548"/>
                </a:lnTo>
                <a:lnTo>
                  <a:pt x="583" y="472"/>
                </a:lnTo>
                <a:close/>
                <a:moveTo>
                  <a:pt x="583" y="633"/>
                </a:moveTo>
                <a:lnTo>
                  <a:pt x="942" y="626"/>
                </a:lnTo>
                <a:lnTo>
                  <a:pt x="942" y="678"/>
                </a:lnTo>
                <a:lnTo>
                  <a:pt x="583" y="706"/>
                </a:lnTo>
                <a:lnTo>
                  <a:pt x="583" y="633"/>
                </a:lnTo>
                <a:close/>
                <a:moveTo>
                  <a:pt x="583" y="789"/>
                </a:moveTo>
                <a:lnTo>
                  <a:pt x="942" y="732"/>
                </a:lnTo>
                <a:lnTo>
                  <a:pt x="942" y="781"/>
                </a:lnTo>
                <a:lnTo>
                  <a:pt x="583" y="862"/>
                </a:lnTo>
                <a:lnTo>
                  <a:pt x="583" y="789"/>
                </a:lnTo>
                <a:close/>
                <a:moveTo>
                  <a:pt x="583" y="944"/>
                </a:moveTo>
                <a:lnTo>
                  <a:pt x="942" y="838"/>
                </a:lnTo>
                <a:lnTo>
                  <a:pt x="942" y="885"/>
                </a:lnTo>
                <a:lnTo>
                  <a:pt x="583" y="1022"/>
                </a:lnTo>
                <a:lnTo>
                  <a:pt x="583" y="944"/>
                </a:lnTo>
                <a:close/>
                <a:moveTo>
                  <a:pt x="583" y="1178"/>
                </a:moveTo>
                <a:lnTo>
                  <a:pt x="583" y="1105"/>
                </a:lnTo>
                <a:lnTo>
                  <a:pt x="942" y="940"/>
                </a:lnTo>
                <a:lnTo>
                  <a:pt x="942" y="992"/>
                </a:lnTo>
                <a:lnTo>
                  <a:pt x="583" y="1178"/>
                </a:lnTo>
                <a:close/>
                <a:moveTo>
                  <a:pt x="1023" y="208"/>
                </a:moveTo>
                <a:lnTo>
                  <a:pt x="1252" y="333"/>
                </a:lnTo>
                <a:lnTo>
                  <a:pt x="1252" y="349"/>
                </a:lnTo>
                <a:lnTo>
                  <a:pt x="1023" y="234"/>
                </a:lnTo>
                <a:lnTo>
                  <a:pt x="1023" y="208"/>
                </a:lnTo>
                <a:close/>
                <a:moveTo>
                  <a:pt x="1011" y="288"/>
                </a:moveTo>
                <a:lnTo>
                  <a:pt x="1252" y="389"/>
                </a:lnTo>
                <a:lnTo>
                  <a:pt x="1252" y="427"/>
                </a:lnTo>
                <a:lnTo>
                  <a:pt x="1011" y="340"/>
                </a:lnTo>
                <a:lnTo>
                  <a:pt x="1011" y="288"/>
                </a:lnTo>
                <a:close/>
                <a:moveTo>
                  <a:pt x="1011" y="397"/>
                </a:moveTo>
                <a:lnTo>
                  <a:pt x="1252" y="465"/>
                </a:lnTo>
                <a:lnTo>
                  <a:pt x="1252" y="498"/>
                </a:lnTo>
                <a:lnTo>
                  <a:pt x="1011" y="448"/>
                </a:lnTo>
                <a:lnTo>
                  <a:pt x="1011" y="397"/>
                </a:lnTo>
                <a:close/>
                <a:moveTo>
                  <a:pt x="1011" y="503"/>
                </a:moveTo>
                <a:lnTo>
                  <a:pt x="1252" y="538"/>
                </a:lnTo>
                <a:lnTo>
                  <a:pt x="1252" y="571"/>
                </a:lnTo>
                <a:lnTo>
                  <a:pt x="1011" y="555"/>
                </a:lnTo>
                <a:lnTo>
                  <a:pt x="1011" y="503"/>
                </a:lnTo>
                <a:close/>
                <a:moveTo>
                  <a:pt x="1011" y="614"/>
                </a:moveTo>
                <a:lnTo>
                  <a:pt x="1252" y="609"/>
                </a:lnTo>
                <a:lnTo>
                  <a:pt x="1252" y="645"/>
                </a:lnTo>
                <a:lnTo>
                  <a:pt x="1011" y="663"/>
                </a:lnTo>
                <a:lnTo>
                  <a:pt x="1011" y="614"/>
                </a:lnTo>
                <a:close/>
                <a:moveTo>
                  <a:pt x="1011" y="722"/>
                </a:moveTo>
                <a:lnTo>
                  <a:pt x="1252" y="685"/>
                </a:lnTo>
                <a:lnTo>
                  <a:pt x="1252" y="718"/>
                </a:lnTo>
                <a:lnTo>
                  <a:pt x="1011" y="772"/>
                </a:lnTo>
                <a:lnTo>
                  <a:pt x="1011" y="722"/>
                </a:lnTo>
                <a:close/>
                <a:moveTo>
                  <a:pt x="1011" y="829"/>
                </a:moveTo>
                <a:lnTo>
                  <a:pt x="1252" y="756"/>
                </a:lnTo>
                <a:lnTo>
                  <a:pt x="1252" y="791"/>
                </a:lnTo>
                <a:lnTo>
                  <a:pt x="1011" y="883"/>
                </a:lnTo>
                <a:lnTo>
                  <a:pt x="1011" y="829"/>
                </a:lnTo>
                <a:close/>
                <a:moveTo>
                  <a:pt x="1011" y="989"/>
                </a:moveTo>
                <a:lnTo>
                  <a:pt x="1011" y="940"/>
                </a:lnTo>
                <a:lnTo>
                  <a:pt x="1252" y="829"/>
                </a:lnTo>
                <a:lnTo>
                  <a:pt x="1252" y="864"/>
                </a:lnTo>
                <a:lnTo>
                  <a:pt x="1011" y="989"/>
                </a:lnTo>
                <a:close/>
                <a:moveTo>
                  <a:pt x="1311" y="309"/>
                </a:moveTo>
                <a:lnTo>
                  <a:pt x="1476" y="401"/>
                </a:lnTo>
                <a:lnTo>
                  <a:pt x="1476" y="413"/>
                </a:lnTo>
                <a:lnTo>
                  <a:pt x="1311" y="328"/>
                </a:lnTo>
                <a:lnTo>
                  <a:pt x="1311" y="309"/>
                </a:lnTo>
                <a:close/>
                <a:moveTo>
                  <a:pt x="1481" y="767"/>
                </a:moveTo>
                <a:lnTo>
                  <a:pt x="1302" y="859"/>
                </a:lnTo>
                <a:lnTo>
                  <a:pt x="1302" y="824"/>
                </a:lnTo>
                <a:lnTo>
                  <a:pt x="1481" y="741"/>
                </a:lnTo>
                <a:lnTo>
                  <a:pt x="1481" y="767"/>
                </a:lnTo>
                <a:close/>
                <a:moveTo>
                  <a:pt x="1481" y="715"/>
                </a:moveTo>
                <a:lnTo>
                  <a:pt x="1302" y="784"/>
                </a:lnTo>
                <a:lnTo>
                  <a:pt x="1302" y="746"/>
                </a:lnTo>
                <a:lnTo>
                  <a:pt x="1481" y="692"/>
                </a:lnTo>
                <a:lnTo>
                  <a:pt x="1481" y="715"/>
                </a:lnTo>
                <a:close/>
                <a:moveTo>
                  <a:pt x="1481" y="666"/>
                </a:moveTo>
                <a:lnTo>
                  <a:pt x="1302" y="706"/>
                </a:lnTo>
                <a:lnTo>
                  <a:pt x="1302" y="670"/>
                </a:lnTo>
                <a:lnTo>
                  <a:pt x="1481" y="642"/>
                </a:lnTo>
                <a:lnTo>
                  <a:pt x="1481" y="666"/>
                </a:lnTo>
                <a:close/>
                <a:moveTo>
                  <a:pt x="1481" y="616"/>
                </a:moveTo>
                <a:lnTo>
                  <a:pt x="1302" y="630"/>
                </a:lnTo>
                <a:lnTo>
                  <a:pt x="1302" y="595"/>
                </a:lnTo>
                <a:lnTo>
                  <a:pt x="1481" y="593"/>
                </a:lnTo>
                <a:lnTo>
                  <a:pt x="1481" y="616"/>
                </a:lnTo>
                <a:close/>
                <a:moveTo>
                  <a:pt x="1481" y="567"/>
                </a:moveTo>
                <a:lnTo>
                  <a:pt x="1302" y="555"/>
                </a:lnTo>
                <a:lnTo>
                  <a:pt x="1302" y="519"/>
                </a:lnTo>
                <a:lnTo>
                  <a:pt x="1481" y="543"/>
                </a:lnTo>
                <a:lnTo>
                  <a:pt x="1481" y="567"/>
                </a:lnTo>
                <a:close/>
                <a:moveTo>
                  <a:pt x="1481" y="517"/>
                </a:moveTo>
                <a:lnTo>
                  <a:pt x="1302" y="479"/>
                </a:lnTo>
                <a:lnTo>
                  <a:pt x="1302" y="444"/>
                </a:lnTo>
                <a:lnTo>
                  <a:pt x="1481" y="493"/>
                </a:lnTo>
                <a:lnTo>
                  <a:pt x="1481" y="517"/>
                </a:lnTo>
                <a:close/>
                <a:moveTo>
                  <a:pt x="1481" y="467"/>
                </a:moveTo>
                <a:lnTo>
                  <a:pt x="1302" y="404"/>
                </a:lnTo>
                <a:lnTo>
                  <a:pt x="1302" y="368"/>
                </a:lnTo>
                <a:lnTo>
                  <a:pt x="1481" y="444"/>
                </a:lnTo>
                <a:lnTo>
                  <a:pt x="1481" y="467"/>
                </a:lnTo>
                <a:close/>
              </a:path>
            </a:pathLst>
          </a:custGeom>
          <a:solidFill>
            <a:srgbClr val="A8A8A8"/>
          </a:solidFill>
          <a:ln>
            <a:noFill/>
          </a:ln>
          <a:extLst/>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44" name="Freeform 84"/>
          <p:cNvSpPr>
            <a:spLocks noEditPoints="1"/>
          </p:cNvSpPr>
          <p:nvPr/>
        </p:nvSpPr>
        <p:spPr bwMode="black">
          <a:xfrm>
            <a:off x="3667460" y="4950357"/>
            <a:ext cx="418354" cy="500107"/>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A8A8A8"/>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nvGrpSpPr>
          <p:cNvPr id="45" name="Group 44"/>
          <p:cNvGrpSpPr/>
          <p:nvPr/>
        </p:nvGrpSpPr>
        <p:grpSpPr bwMode="black">
          <a:xfrm>
            <a:off x="9281414" y="4958819"/>
            <a:ext cx="671914" cy="546631"/>
            <a:chOff x="5184775" y="225425"/>
            <a:chExt cx="1500188" cy="1220788"/>
          </a:xfrm>
          <a:solidFill>
            <a:srgbClr val="A8A8A8"/>
          </a:solidFill>
        </p:grpSpPr>
        <p:sp>
          <p:nvSpPr>
            <p:cNvPr id="46"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47"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49"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sp useBgFill="1">
        <p:nvSpPr>
          <p:cNvPr id="48" name="Rectangle 47"/>
          <p:cNvSpPr/>
          <p:nvPr/>
        </p:nvSpPr>
        <p:spPr bwMode="auto">
          <a:xfrm>
            <a:off x="-156570" y="6427839"/>
            <a:ext cx="12436475" cy="56668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2969427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750"/>
                            </p:stCondLst>
                            <p:childTnLst>
                              <p:par>
                                <p:cTn id="18" presetID="2" presetClass="entr" presetSubtype="8" decel="10000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000" fill="hold"/>
                                        <p:tgtEl>
                                          <p:spTgt spid="16"/>
                                        </p:tgtEl>
                                        <p:attrNameLst>
                                          <p:attrName>ppt_x</p:attrName>
                                        </p:attrNameLst>
                                      </p:cBhvr>
                                      <p:tavLst>
                                        <p:tav tm="0">
                                          <p:val>
                                            <p:strVal val="0-#ppt_w/2"/>
                                          </p:val>
                                        </p:tav>
                                        <p:tav tm="100000">
                                          <p:val>
                                            <p:strVal val="#ppt_x"/>
                                          </p:val>
                                        </p:tav>
                                      </p:tavLst>
                                    </p:anim>
                                    <p:anim calcmode="lin" valueType="num">
                                      <p:cBhvr additive="base">
                                        <p:cTn id="21" dur="10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0-#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4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fill="hold"/>
                                        <p:tgtEl>
                                          <p:spTgt spid="3"/>
                                        </p:tgtEl>
                                        <p:attrNameLst>
                                          <p:attrName>ppt_x</p:attrName>
                                        </p:attrNameLst>
                                      </p:cBhvr>
                                      <p:tavLst>
                                        <p:tav tm="0">
                                          <p:val>
                                            <p:strVal val="0-#ppt_w/2"/>
                                          </p:val>
                                        </p:tav>
                                        <p:tav tm="100000">
                                          <p:val>
                                            <p:strVal val="#ppt_x"/>
                                          </p:val>
                                        </p:tav>
                                      </p:tavLst>
                                    </p:anim>
                                    <p:anim calcmode="lin" valueType="num">
                                      <p:cBhvr additive="base">
                                        <p:cTn id="29" dur="10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8" decel="100000" fill="hold" nodeType="withEffect">
                                  <p:stCondLst>
                                    <p:cond delay="10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900" fill="hold"/>
                                        <p:tgtEl>
                                          <p:spTgt spid="14"/>
                                        </p:tgtEl>
                                        <p:attrNameLst>
                                          <p:attrName>ppt_x</p:attrName>
                                        </p:attrNameLst>
                                      </p:cBhvr>
                                      <p:tavLst>
                                        <p:tav tm="0">
                                          <p:val>
                                            <p:strVal val="0-#ppt_w/2"/>
                                          </p:val>
                                        </p:tav>
                                        <p:tav tm="100000">
                                          <p:val>
                                            <p:strVal val="#ppt_x"/>
                                          </p:val>
                                        </p:tav>
                                      </p:tavLst>
                                    </p:anim>
                                    <p:anim calcmode="lin" valueType="num">
                                      <p:cBhvr additive="base">
                                        <p:cTn id="33" dur="900" fill="hold"/>
                                        <p:tgtEl>
                                          <p:spTgt spid="14"/>
                                        </p:tgtEl>
                                        <p:attrNameLst>
                                          <p:attrName>ppt_y</p:attrName>
                                        </p:attrNameLst>
                                      </p:cBhvr>
                                      <p:tavLst>
                                        <p:tav tm="0">
                                          <p:val>
                                            <p:strVal val="#ppt_y"/>
                                          </p:val>
                                        </p:tav>
                                        <p:tav tm="100000">
                                          <p:val>
                                            <p:strVal val="#ppt_y"/>
                                          </p:val>
                                        </p:tav>
                                      </p:tavLst>
                                    </p:anim>
                                  </p:childTnLst>
                                </p:cTn>
                              </p:par>
                              <p:par>
                                <p:cTn id="34" presetID="2" presetClass="entr" presetSubtype="4" decel="100000" fill="hold" nodeType="withEffect">
                                  <p:stCondLst>
                                    <p:cond delay="100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fill="hold"/>
                                        <p:tgtEl>
                                          <p:spTgt spid="10"/>
                                        </p:tgtEl>
                                        <p:attrNameLst>
                                          <p:attrName>ppt_x</p:attrName>
                                        </p:attrNameLst>
                                      </p:cBhvr>
                                      <p:tavLst>
                                        <p:tav tm="0">
                                          <p:val>
                                            <p:strVal val="#ppt_x"/>
                                          </p:val>
                                        </p:tav>
                                        <p:tav tm="100000">
                                          <p:val>
                                            <p:strVal val="#ppt_x"/>
                                          </p:val>
                                        </p:tav>
                                      </p:tavLst>
                                    </p:anim>
                                    <p:anim calcmode="lin" valueType="num">
                                      <p:cBhvr additive="base">
                                        <p:cTn id="37" dur="100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4" decel="100000" fill="hold" nodeType="withEffect">
                                  <p:stCondLst>
                                    <p:cond delay="110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ppt_x"/>
                                          </p:val>
                                        </p:tav>
                                        <p:tav tm="100000">
                                          <p:val>
                                            <p:strVal val="#ppt_x"/>
                                          </p:val>
                                        </p:tav>
                                      </p:tavLst>
                                    </p:anim>
                                    <p:anim calcmode="lin" valueType="num">
                                      <p:cBhvr additive="base">
                                        <p:cTn id="41" dur="10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decel="100000" fill="hold" nodeType="withEffect">
                                  <p:stCondLst>
                                    <p:cond delay="12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000" fill="hold"/>
                                        <p:tgtEl>
                                          <p:spTgt spid="12"/>
                                        </p:tgtEl>
                                        <p:attrNameLst>
                                          <p:attrName>ppt_x</p:attrName>
                                        </p:attrNameLst>
                                      </p:cBhvr>
                                      <p:tavLst>
                                        <p:tav tm="0">
                                          <p:val>
                                            <p:strVal val="#ppt_x"/>
                                          </p:val>
                                        </p:tav>
                                        <p:tav tm="100000">
                                          <p:val>
                                            <p:strVal val="#ppt_x"/>
                                          </p:val>
                                        </p:tav>
                                      </p:tavLst>
                                    </p:anim>
                                    <p:anim calcmode="lin" valueType="num">
                                      <p:cBhvr additive="base">
                                        <p:cTn id="4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3" presetClass="path" presetSubtype="0" decel="100000" fill="hold" nodeType="clickEffect">
                                  <p:stCondLst>
                                    <p:cond delay="0"/>
                                  </p:stCondLst>
                                  <p:childTnLst>
                                    <p:animMotion origin="layout" path="M 6.25E-7 4.81481E-6 L 0.6832 4.81481E-6 " pathEditMode="relative" rAng="0" ptsTypes="AA">
                                      <p:cBhvr>
                                        <p:cTn id="49" dur="900" fill="hold"/>
                                        <p:tgtEl>
                                          <p:spTgt spid="14"/>
                                        </p:tgtEl>
                                        <p:attrNameLst>
                                          <p:attrName>ppt_x</p:attrName>
                                          <p:attrName>ppt_y</p:attrName>
                                        </p:attrNameLst>
                                      </p:cBhvr>
                                      <p:rCtr x="34154" y="0"/>
                                    </p:animMotion>
                                  </p:childTnLst>
                                </p:cTn>
                              </p:par>
                              <p:par>
                                <p:cTn id="50" presetID="64" presetClass="path" presetSubtype="0" decel="100000" fill="hold" nodeType="withEffect">
                                  <p:stCondLst>
                                    <p:cond delay="250"/>
                                  </p:stCondLst>
                                  <p:childTnLst>
                                    <p:animMotion origin="layout" path="M -2.29167E-6 -2.59259E-6 L -2.29167E-6 -0.34629 " pathEditMode="relative" rAng="0" ptsTypes="AA">
                                      <p:cBhvr>
                                        <p:cTn id="51" dur="650" fill="hold"/>
                                        <p:tgtEl>
                                          <p:spTgt spid="10"/>
                                        </p:tgtEl>
                                        <p:attrNameLst>
                                          <p:attrName>ppt_x</p:attrName>
                                          <p:attrName>ppt_y</p:attrName>
                                        </p:attrNameLst>
                                      </p:cBhvr>
                                      <p:rCtr x="0" y="-17315"/>
                                    </p:animMotion>
                                  </p:childTnLst>
                                </p:cTn>
                              </p:par>
                              <p:par>
                                <p:cTn id="52" presetID="2" presetClass="entr" presetSubtype="4" decel="100000" fill="hold" grpId="0" nodeType="withEffect">
                                  <p:stCondLst>
                                    <p:cond delay="500"/>
                                  </p:stCondLst>
                                  <p:childTnLst>
                                    <p:set>
                                      <p:cBhvr>
                                        <p:cTn id="53" dur="1" fill="hold">
                                          <p:stCondLst>
                                            <p:cond delay="0"/>
                                          </p:stCondLst>
                                        </p:cTn>
                                        <p:tgtEl>
                                          <p:spTgt spid="67"/>
                                        </p:tgtEl>
                                        <p:attrNameLst>
                                          <p:attrName>style.visibility</p:attrName>
                                        </p:attrNameLst>
                                      </p:cBhvr>
                                      <p:to>
                                        <p:strVal val="visible"/>
                                      </p:to>
                                    </p:set>
                                    <p:anim calcmode="lin" valueType="num">
                                      <p:cBhvr additive="base">
                                        <p:cTn id="54" dur="650" fill="hold"/>
                                        <p:tgtEl>
                                          <p:spTgt spid="67"/>
                                        </p:tgtEl>
                                        <p:attrNameLst>
                                          <p:attrName>ppt_x</p:attrName>
                                        </p:attrNameLst>
                                      </p:cBhvr>
                                      <p:tavLst>
                                        <p:tav tm="0">
                                          <p:val>
                                            <p:strVal val="#ppt_x"/>
                                          </p:val>
                                        </p:tav>
                                        <p:tav tm="100000">
                                          <p:val>
                                            <p:strVal val="#ppt_x"/>
                                          </p:val>
                                        </p:tav>
                                      </p:tavLst>
                                    </p:anim>
                                    <p:anim calcmode="lin" valueType="num">
                                      <p:cBhvr additive="base">
                                        <p:cTn id="55" dur="650" fill="hold"/>
                                        <p:tgtEl>
                                          <p:spTgt spid="67"/>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50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650" fill="hold"/>
                                        <p:tgtEl>
                                          <p:spTgt spid="44"/>
                                        </p:tgtEl>
                                        <p:attrNameLst>
                                          <p:attrName>ppt_x</p:attrName>
                                        </p:attrNameLst>
                                      </p:cBhvr>
                                      <p:tavLst>
                                        <p:tav tm="0">
                                          <p:val>
                                            <p:strVal val="#ppt_x"/>
                                          </p:val>
                                        </p:tav>
                                        <p:tav tm="100000">
                                          <p:val>
                                            <p:strVal val="#ppt_x"/>
                                          </p:val>
                                        </p:tav>
                                      </p:tavLst>
                                    </p:anim>
                                    <p:anim calcmode="lin" valueType="num">
                                      <p:cBhvr additive="base">
                                        <p:cTn id="59" dur="65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64" presetClass="path" presetSubtype="0" decel="100000" fill="hold" nodeType="clickEffect">
                                  <p:stCondLst>
                                    <p:cond delay="0"/>
                                  </p:stCondLst>
                                  <p:childTnLst>
                                    <p:animMotion origin="layout" path="M 4.58333E-6 -1.11111E-6 L 4.58333E-6 -0.34606 " pathEditMode="relative" rAng="0" ptsTypes="AA">
                                      <p:cBhvr>
                                        <p:cTn id="63" dur="650" fill="hold"/>
                                        <p:tgtEl>
                                          <p:spTgt spid="11"/>
                                        </p:tgtEl>
                                        <p:attrNameLst>
                                          <p:attrName>ppt_x</p:attrName>
                                          <p:attrName>ppt_y</p:attrName>
                                        </p:attrNameLst>
                                      </p:cBhvr>
                                      <p:rCtr x="0" y="-17315"/>
                                    </p:animMotion>
                                  </p:childTnLst>
                                </p:cTn>
                              </p:par>
                              <p:par>
                                <p:cTn id="64" presetID="2" presetClass="entr" presetSubtype="4" decel="100000" fill="hold" grpId="0" nodeType="withEffect">
                                  <p:stCondLst>
                                    <p:cond delay="250"/>
                                  </p:stCondLst>
                                  <p:childTnLst>
                                    <p:set>
                                      <p:cBhvr>
                                        <p:cTn id="65" dur="1" fill="hold">
                                          <p:stCondLst>
                                            <p:cond delay="0"/>
                                          </p:stCondLst>
                                        </p:cTn>
                                        <p:tgtEl>
                                          <p:spTgt spid="68"/>
                                        </p:tgtEl>
                                        <p:attrNameLst>
                                          <p:attrName>style.visibility</p:attrName>
                                        </p:attrNameLst>
                                      </p:cBhvr>
                                      <p:to>
                                        <p:strVal val="visible"/>
                                      </p:to>
                                    </p:set>
                                    <p:anim calcmode="lin" valueType="num">
                                      <p:cBhvr additive="base">
                                        <p:cTn id="66" dur="650" fill="hold"/>
                                        <p:tgtEl>
                                          <p:spTgt spid="68"/>
                                        </p:tgtEl>
                                        <p:attrNameLst>
                                          <p:attrName>ppt_x</p:attrName>
                                        </p:attrNameLst>
                                      </p:cBhvr>
                                      <p:tavLst>
                                        <p:tav tm="0">
                                          <p:val>
                                            <p:strVal val="#ppt_x"/>
                                          </p:val>
                                        </p:tav>
                                        <p:tav tm="100000">
                                          <p:val>
                                            <p:strVal val="#ppt_x"/>
                                          </p:val>
                                        </p:tav>
                                      </p:tavLst>
                                    </p:anim>
                                    <p:anim calcmode="lin" valueType="num">
                                      <p:cBhvr additive="base">
                                        <p:cTn id="67" dur="650" fill="hold"/>
                                        <p:tgtEl>
                                          <p:spTgt spid="68"/>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25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650" fill="hold"/>
                                        <p:tgtEl>
                                          <p:spTgt spid="43"/>
                                        </p:tgtEl>
                                        <p:attrNameLst>
                                          <p:attrName>ppt_x</p:attrName>
                                        </p:attrNameLst>
                                      </p:cBhvr>
                                      <p:tavLst>
                                        <p:tav tm="0">
                                          <p:val>
                                            <p:strVal val="#ppt_x"/>
                                          </p:val>
                                        </p:tav>
                                        <p:tav tm="100000">
                                          <p:val>
                                            <p:strVal val="#ppt_x"/>
                                          </p:val>
                                        </p:tav>
                                      </p:tavLst>
                                    </p:anim>
                                    <p:anim calcmode="lin" valueType="num">
                                      <p:cBhvr additive="base">
                                        <p:cTn id="71" dur="65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64" presetClass="path" presetSubtype="0" decel="100000" fill="hold" nodeType="clickEffect">
                                  <p:stCondLst>
                                    <p:cond delay="0"/>
                                  </p:stCondLst>
                                  <p:childTnLst>
                                    <p:animMotion origin="layout" path="M 1.90962E-6 3.51339E-6 L 1.90962E-6 -0.34612 " pathEditMode="relative" rAng="0" ptsTypes="AA">
                                      <p:cBhvr>
                                        <p:cTn id="75" dur="650" fill="hold"/>
                                        <p:tgtEl>
                                          <p:spTgt spid="12"/>
                                        </p:tgtEl>
                                        <p:attrNameLst>
                                          <p:attrName>ppt_x</p:attrName>
                                          <p:attrName>ppt_y</p:attrName>
                                        </p:attrNameLst>
                                      </p:cBhvr>
                                      <p:rCtr x="0" y="-17317"/>
                                    </p:animMotion>
                                  </p:childTnLst>
                                </p:cTn>
                              </p:par>
                              <p:par>
                                <p:cTn id="76" presetID="2" presetClass="entr" presetSubtype="4" decel="100000" fill="hold" grpId="0" nodeType="withEffect">
                                  <p:stCondLst>
                                    <p:cond delay="250"/>
                                  </p:stCondLst>
                                  <p:childTnLst>
                                    <p:set>
                                      <p:cBhvr>
                                        <p:cTn id="77" dur="1" fill="hold">
                                          <p:stCondLst>
                                            <p:cond delay="0"/>
                                          </p:stCondLst>
                                        </p:cTn>
                                        <p:tgtEl>
                                          <p:spTgt spid="69"/>
                                        </p:tgtEl>
                                        <p:attrNameLst>
                                          <p:attrName>style.visibility</p:attrName>
                                        </p:attrNameLst>
                                      </p:cBhvr>
                                      <p:to>
                                        <p:strVal val="visible"/>
                                      </p:to>
                                    </p:set>
                                    <p:anim calcmode="lin" valueType="num">
                                      <p:cBhvr additive="base">
                                        <p:cTn id="78" dur="650" fill="hold"/>
                                        <p:tgtEl>
                                          <p:spTgt spid="69"/>
                                        </p:tgtEl>
                                        <p:attrNameLst>
                                          <p:attrName>ppt_x</p:attrName>
                                        </p:attrNameLst>
                                      </p:cBhvr>
                                      <p:tavLst>
                                        <p:tav tm="0">
                                          <p:val>
                                            <p:strVal val="#ppt_x"/>
                                          </p:val>
                                        </p:tav>
                                        <p:tav tm="100000">
                                          <p:val>
                                            <p:strVal val="#ppt_x"/>
                                          </p:val>
                                        </p:tav>
                                      </p:tavLst>
                                    </p:anim>
                                    <p:anim calcmode="lin" valueType="num">
                                      <p:cBhvr additive="base">
                                        <p:cTn id="79" dur="650" fill="hold"/>
                                        <p:tgtEl>
                                          <p:spTgt spid="69"/>
                                        </p:tgtEl>
                                        <p:attrNameLst>
                                          <p:attrName>ppt_y</p:attrName>
                                        </p:attrNameLst>
                                      </p:cBhvr>
                                      <p:tavLst>
                                        <p:tav tm="0">
                                          <p:val>
                                            <p:strVal val="1+#ppt_h/2"/>
                                          </p:val>
                                        </p:tav>
                                        <p:tav tm="100000">
                                          <p:val>
                                            <p:strVal val="#ppt_y"/>
                                          </p:val>
                                        </p:tav>
                                      </p:tavLst>
                                    </p:anim>
                                  </p:childTnLst>
                                </p:cTn>
                              </p:par>
                              <p:par>
                                <p:cTn id="80" presetID="2" presetClass="entr" presetSubtype="4" decel="100000" fill="hold" nodeType="withEffect">
                                  <p:stCondLst>
                                    <p:cond delay="500"/>
                                  </p:stCondLst>
                                  <p:childTnLst>
                                    <p:set>
                                      <p:cBhvr>
                                        <p:cTn id="81" dur="1" fill="hold">
                                          <p:stCondLst>
                                            <p:cond delay="0"/>
                                          </p:stCondLst>
                                        </p:cTn>
                                        <p:tgtEl>
                                          <p:spTgt spid="45"/>
                                        </p:tgtEl>
                                        <p:attrNameLst>
                                          <p:attrName>style.visibility</p:attrName>
                                        </p:attrNameLst>
                                      </p:cBhvr>
                                      <p:to>
                                        <p:strVal val="visible"/>
                                      </p:to>
                                    </p:set>
                                    <p:anim calcmode="lin" valueType="num">
                                      <p:cBhvr additive="base">
                                        <p:cTn id="82" dur="650" fill="hold"/>
                                        <p:tgtEl>
                                          <p:spTgt spid="45"/>
                                        </p:tgtEl>
                                        <p:attrNameLst>
                                          <p:attrName>ppt_x</p:attrName>
                                        </p:attrNameLst>
                                      </p:cBhvr>
                                      <p:tavLst>
                                        <p:tav tm="0">
                                          <p:val>
                                            <p:strVal val="#ppt_x"/>
                                          </p:val>
                                        </p:tav>
                                        <p:tav tm="100000">
                                          <p:val>
                                            <p:strVal val="#ppt_x"/>
                                          </p:val>
                                        </p:tav>
                                      </p:tavLst>
                                    </p:anim>
                                    <p:anim calcmode="lin" valueType="num">
                                      <p:cBhvr additive="base">
                                        <p:cTn id="83" dur="65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67" grpId="0"/>
      <p:bldP spid="68" grpId="0"/>
      <p:bldP spid="69" grpId="0"/>
      <p:bldP spid="38" grpId="0" animBg="1"/>
      <p:bldP spid="4" grpId="0" animBg="1"/>
      <p:bldP spid="94"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74638" y="1257818"/>
            <a:ext cx="9541381" cy="470856"/>
          </a:xfrm>
          <a:prstGeom prst="rect">
            <a:avLst/>
          </a:prstGeom>
        </p:spPr>
        <p:txBody>
          <a:bodyPr wrap="square" lIns="93278" tIns="46639" rIns="93278" bIns="46639">
            <a:spAutoFit/>
          </a:bodyPr>
          <a:lstStyle/>
          <a:p>
            <a:pPr algn="ctr"/>
            <a:r>
              <a:rPr lang="en-US" sz="2400" dirty="0">
                <a:solidFill>
                  <a:schemeClr val="tx2"/>
                </a:solidFill>
              </a:rPr>
              <a:t>Maximize the value of using the Windows Management Framework</a:t>
            </a:r>
            <a:endParaRPr lang="en-US" sz="2400" dirty="0"/>
          </a:p>
        </p:txBody>
      </p:sp>
      <p:sp>
        <p:nvSpPr>
          <p:cNvPr id="29" name="Title 2"/>
          <p:cNvSpPr txBox="1">
            <a:spLocks/>
          </p:cNvSpPr>
          <p:nvPr/>
        </p:nvSpPr>
        <p:spPr>
          <a:xfrm>
            <a:off x="261939" y="292082"/>
            <a:ext cx="11375536" cy="932563"/>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02" normalizeH="0" baseline="0" noProof="0" dirty="0" smtClean="0">
                <a:ln w="3175">
                  <a:noFill/>
                </a:ln>
                <a:solidFill>
                  <a:schemeClr val="tx1"/>
                </a:solidFill>
                <a:effectLst/>
                <a:uLnTx/>
                <a:uFillTx/>
                <a:latin typeface="Segoe UI Light"/>
                <a:ea typeface="+mn-ea"/>
                <a:cs typeface="Arial" charset="0"/>
              </a:rPr>
              <a:t>Windows Management</a:t>
            </a:r>
            <a:r>
              <a:rPr kumimoji="0" lang="en-US" sz="5400" b="0" i="0" u="none" strike="noStrike" kern="1200" cap="none" spc="-102" normalizeH="0" noProof="0" dirty="0" smtClean="0">
                <a:ln w="3175">
                  <a:noFill/>
                </a:ln>
                <a:solidFill>
                  <a:schemeClr val="tx1"/>
                </a:solidFill>
                <a:effectLst/>
                <a:uLnTx/>
                <a:uFillTx/>
                <a:latin typeface="Segoe UI Light"/>
                <a:ea typeface="+mn-ea"/>
                <a:cs typeface="Arial" charset="0"/>
              </a:rPr>
              <a:t> Framework</a:t>
            </a:r>
            <a:endParaRPr kumimoji="0" lang="en-US" sz="5400" b="0" i="0" u="none" strike="noStrike" kern="1200" cap="none" spc="-102" normalizeH="0" baseline="0" noProof="0" dirty="0">
              <a:ln w="3175">
                <a:noFill/>
              </a:ln>
              <a:solidFill>
                <a:schemeClr val="tx1"/>
              </a:solidFill>
              <a:effectLst/>
              <a:uLnTx/>
              <a:uFillTx/>
              <a:latin typeface="Segoe UI Light"/>
              <a:ea typeface="+mn-ea"/>
              <a:cs typeface="Arial" charset="0"/>
            </a:endParaRPr>
          </a:p>
        </p:txBody>
      </p:sp>
      <p:grpSp>
        <p:nvGrpSpPr>
          <p:cNvPr id="12" name="Group 11"/>
          <p:cNvGrpSpPr/>
          <p:nvPr/>
        </p:nvGrpSpPr>
        <p:grpSpPr>
          <a:xfrm>
            <a:off x="609809" y="4927599"/>
            <a:ext cx="10921788" cy="639764"/>
            <a:chOff x="609809" y="4927599"/>
            <a:chExt cx="10921788" cy="639764"/>
          </a:xfrm>
        </p:grpSpPr>
        <p:sp>
          <p:nvSpPr>
            <p:cNvPr id="46" name="Isosceles Triangle 45"/>
            <p:cNvSpPr/>
            <p:nvPr/>
          </p:nvSpPr>
          <p:spPr bwMode="auto">
            <a:xfrm>
              <a:off x="1031732" y="4927599"/>
              <a:ext cx="884570" cy="243435"/>
            </a:xfrm>
            <a:prstGeom prst="triangle">
              <a:avLst/>
            </a:prstGeom>
            <a:solidFill>
              <a:srgbClr val="96969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bg1"/>
                    </a:gs>
                    <a:gs pos="100000">
                      <a:schemeClr val="bg1"/>
                    </a:gs>
                  </a:gsLst>
                  <a:lin ang="5400000" scaled="1"/>
                </a:gradFill>
              </a:endParaRPr>
            </a:p>
          </p:txBody>
        </p:sp>
        <p:sp>
          <p:nvSpPr>
            <p:cNvPr id="48" name="Isosceles Triangle 47"/>
            <p:cNvSpPr/>
            <p:nvPr/>
          </p:nvSpPr>
          <p:spPr bwMode="auto">
            <a:xfrm>
              <a:off x="3344896" y="4927599"/>
              <a:ext cx="884570" cy="243435"/>
            </a:xfrm>
            <a:prstGeom prst="triangle">
              <a:avLst/>
            </a:prstGeom>
            <a:solidFill>
              <a:srgbClr val="96969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bg1"/>
                    </a:gs>
                    <a:gs pos="100000">
                      <a:schemeClr val="bg1"/>
                    </a:gs>
                  </a:gsLst>
                  <a:lin ang="5400000" scaled="1"/>
                </a:gradFill>
              </a:endParaRPr>
            </a:p>
          </p:txBody>
        </p:sp>
        <p:sp>
          <p:nvSpPr>
            <p:cNvPr id="49" name="Isosceles Triangle 48"/>
            <p:cNvSpPr/>
            <p:nvPr/>
          </p:nvSpPr>
          <p:spPr bwMode="auto">
            <a:xfrm>
              <a:off x="5596529" y="4927599"/>
              <a:ext cx="884570" cy="243435"/>
            </a:xfrm>
            <a:prstGeom prst="triangle">
              <a:avLst/>
            </a:prstGeom>
            <a:solidFill>
              <a:srgbClr val="96969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bg1"/>
                    </a:gs>
                    <a:gs pos="100000">
                      <a:schemeClr val="bg1"/>
                    </a:gs>
                  </a:gsLst>
                  <a:lin ang="5400000" scaled="1"/>
                </a:gradFill>
              </a:endParaRPr>
            </a:p>
          </p:txBody>
        </p:sp>
        <p:sp>
          <p:nvSpPr>
            <p:cNvPr id="50" name="Isosceles Triangle 49"/>
            <p:cNvSpPr/>
            <p:nvPr/>
          </p:nvSpPr>
          <p:spPr bwMode="auto">
            <a:xfrm>
              <a:off x="7890221" y="4927599"/>
              <a:ext cx="884570" cy="243435"/>
            </a:xfrm>
            <a:prstGeom prst="triangle">
              <a:avLst/>
            </a:prstGeom>
            <a:solidFill>
              <a:srgbClr val="96969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bg1"/>
                    </a:gs>
                    <a:gs pos="100000">
                      <a:schemeClr val="bg1"/>
                    </a:gs>
                  </a:gsLst>
                  <a:lin ang="5400000" scaled="1"/>
                </a:gradFill>
              </a:endParaRPr>
            </a:p>
          </p:txBody>
        </p:sp>
        <p:sp>
          <p:nvSpPr>
            <p:cNvPr id="51" name="Isosceles Triangle 50"/>
            <p:cNvSpPr/>
            <p:nvPr/>
          </p:nvSpPr>
          <p:spPr bwMode="auto">
            <a:xfrm>
              <a:off x="10218053" y="4927599"/>
              <a:ext cx="884570" cy="243435"/>
            </a:xfrm>
            <a:prstGeom prst="triangle">
              <a:avLst/>
            </a:prstGeom>
            <a:solidFill>
              <a:srgbClr val="96969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bg1"/>
                    </a:gs>
                    <a:gs pos="100000">
                      <a:schemeClr val="bg1"/>
                    </a:gs>
                  </a:gsLst>
                  <a:lin ang="5400000" scaled="1"/>
                </a:gradFill>
              </a:endParaRPr>
            </a:p>
          </p:txBody>
        </p:sp>
        <p:sp>
          <p:nvSpPr>
            <p:cNvPr id="21" name="TextBox 20"/>
            <p:cNvSpPr txBox="1"/>
            <p:nvPr/>
          </p:nvSpPr>
          <p:spPr>
            <a:xfrm>
              <a:off x="2897715" y="5068345"/>
              <a:ext cx="1770170" cy="49901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36" bIns="91440" numCol="1" rtlCol="0" anchor="ctr" anchorCtr="0" compatLnSpc="1">
              <a:prstTxWarp prst="textNoShape">
                <a:avLst/>
              </a:prstTxWarp>
            </a:bodyPr>
            <a:lstStyle>
              <a:defPPr>
                <a:defRPr lang="en-US"/>
              </a:defPPr>
              <a:lvl1pPr algn="ctr" defTabSz="914099" fontAlgn="base">
                <a:lnSpc>
                  <a:spcPct val="90000"/>
                </a:lnSpc>
                <a:spcBef>
                  <a:spcPct val="0"/>
                </a:spcBef>
                <a:spcAft>
                  <a:spcPct val="0"/>
                </a:spcAft>
                <a:defRPr sz="1400">
                  <a:solidFill>
                    <a:srgbClr val="FFFFFE"/>
                  </a:solidFill>
                </a:defRPr>
              </a:lvl1pPr>
              <a:lvl2pPr marL="457182" defTabSz="914363"/>
              <a:lvl3pPr marL="914363" defTabSz="914363"/>
              <a:lvl4pPr marL="1371545" defTabSz="914363"/>
              <a:lvl5pPr marL="1828727" defTabSz="914363"/>
              <a:lvl6pPr marL="2285909" defTabSz="914363"/>
              <a:lvl7pPr marL="2743090" defTabSz="914363"/>
              <a:lvl8pPr marL="3200272" defTabSz="914363"/>
              <a:lvl9pPr marL="3657454" defTabSz="914363"/>
            </a:lstStyle>
            <a:p>
              <a:r>
                <a:rPr lang="en-US" b="1" dirty="0">
                  <a:gradFill>
                    <a:gsLst>
                      <a:gs pos="0">
                        <a:schemeClr val="bg1"/>
                      </a:gs>
                      <a:gs pos="100000">
                        <a:schemeClr val="bg1"/>
                      </a:gs>
                    </a:gsLst>
                    <a:lin ang="5400000" scaled="1"/>
                  </a:gradFill>
                </a:rPr>
                <a:t>Storage</a:t>
              </a:r>
            </a:p>
          </p:txBody>
        </p:sp>
        <p:sp>
          <p:nvSpPr>
            <p:cNvPr id="22" name="TextBox 21"/>
            <p:cNvSpPr txBox="1"/>
            <p:nvPr/>
          </p:nvSpPr>
          <p:spPr>
            <a:xfrm>
              <a:off x="5185620" y="5068345"/>
              <a:ext cx="1770170" cy="49901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36" bIns="91440" numCol="1" rtlCol="0" anchor="ctr" anchorCtr="0" compatLnSpc="1">
              <a:prstTxWarp prst="textNoShape">
                <a:avLst/>
              </a:prstTxWarp>
            </a:bodyPr>
            <a:lstStyle>
              <a:defPPr>
                <a:defRPr lang="en-US"/>
              </a:defPPr>
              <a:lvl1pPr algn="ctr" defTabSz="914099" fontAlgn="base">
                <a:lnSpc>
                  <a:spcPct val="90000"/>
                </a:lnSpc>
                <a:spcBef>
                  <a:spcPct val="0"/>
                </a:spcBef>
                <a:spcAft>
                  <a:spcPct val="0"/>
                </a:spcAft>
                <a:defRPr sz="1400">
                  <a:solidFill>
                    <a:srgbClr val="FFFFFE"/>
                  </a:solidFill>
                </a:defRPr>
              </a:lvl1pPr>
              <a:lvl2pPr marL="457182" defTabSz="914363"/>
              <a:lvl3pPr marL="914363" defTabSz="914363"/>
              <a:lvl4pPr marL="1371545" defTabSz="914363"/>
              <a:lvl5pPr marL="1828727" defTabSz="914363"/>
              <a:lvl6pPr marL="2285909" defTabSz="914363"/>
              <a:lvl7pPr marL="2743090" defTabSz="914363"/>
              <a:lvl8pPr marL="3200272" defTabSz="914363"/>
              <a:lvl9pPr marL="3657454" defTabSz="914363"/>
            </a:lstStyle>
            <a:p>
              <a:r>
                <a:rPr lang="en-US" b="1" dirty="0" smtClean="0">
                  <a:gradFill>
                    <a:gsLst>
                      <a:gs pos="0">
                        <a:schemeClr val="bg1"/>
                      </a:gs>
                      <a:gs pos="100000">
                        <a:schemeClr val="bg1"/>
                      </a:gs>
                    </a:gsLst>
                    <a:lin ang="5400000" scaled="1"/>
                  </a:gradFill>
                </a:rPr>
                <a:t>Operating System</a:t>
              </a:r>
              <a:endParaRPr lang="en-US" b="1" dirty="0">
                <a:gradFill>
                  <a:gsLst>
                    <a:gs pos="0">
                      <a:schemeClr val="bg1"/>
                    </a:gs>
                    <a:gs pos="100000">
                      <a:schemeClr val="bg1"/>
                    </a:gs>
                  </a:gsLst>
                  <a:lin ang="5400000" scaled="1"/>
                </a:gradFill>
              </a:endParaRPr>
            </a:p>
          </p:txBody>
        </p:sp>
        <p:sp>
          <p:nvSpPr>
            <p:cNvPr id="23" name="TextBox 22"/>
            <p:cNvSpPr txBox="1"/>
            <p:nvPr/>
          </p:nvSpPr>
          <p:spPr>
            <a:xfrm>
              <a:off x="7473524" y="5068345"/>
              <a:ext cx="1770170" cy="49901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36" bIns="91440" numCol="1" rtlCol="0" anchor="ctr" anchorCtr="0" compatLnSpc="1">
              <a:prstTxWarp prst="textNoShape">
                <a:avLst/>
              </a:prstTxWarp>
            </a:bodyPr>
            <a:lstStyle>
              <a:defPPr>
                <a:defRPr lang="en-US"/>
              </a:defPPr>
              <a:lvl1pPr algn="ctr" defTabSz="914099" fontAlgn="base">
                <a:lnSpc>
                  <a:spcPct val="90000"/>
                </a:lnSpc>
                <a:spcBef>
                  <a:spcPct val="0"/>
                </a:spcBef>
                <a:spcAft>
                  <a:spcPct val="0"/>
                </a:spcAft>
                <a:defRPr sz="1400">
                  <a:solidFill>
                    <a:srgbClr val="FFFFFE"/>
                  </a:solidFill>
                </a:defRPr>
              </a:lvl1pPr>
              <a:lvl2pPr marL="457182" defTabSz="914363"/>
              <a:lvl3pPr marL="914363" defTabSz="914363"/>
              <a:lvl4pPr marL="1371545" defTabSz="914363"/>
              <a:lvl5pPr marL="1828727" defTabSz="914363"/>
              <a:lvl6pPr marL="2285909" defTabSz="914363"/>
              <a:lvl7pPr marL="2743090" defTabSz="914363"/>
              <a:lvl8pPr marL="3200272" defTabSz="914363"/>
              <a:lvl9pPr marL="3657454" defTabSz="914363"/>
            </a:lstStyle>
            <a:p>
              <a:r>
                <a:rPr lang="en-US" b="1" dirty="0">
                  <a:gradFill>
                    <a:gsLst>
                      <a:gs pos="0">
                        <a:schemeClr val="bg1"/>
                      </a:gs>
                      <a:gs pos="100000">
                        <a:schemeClr val="bg1"/>
                      </a:gs>
                    </a:gsLst>
                    <a:lin ang="5400000" scaled="1"/>
                  </a:gradFill>
                </a:rPr>
                <a:t>Devices</a:t>
              </a:r>
            </a:p>
          </p:txBody>
        </p:sp>
        <p:sp>
          <p:nvSpPr>
            <p:cNvPr id="24" name="TextBox 23"/>
            <p:cNvSpPr txBox="1"/>
            <p:nvPr/>
          </p:nvSpPr>
          <p:spPr>
            <a:xfrm>
              <a:off x="609809" y="5068345"/>
              <a:ext cx="1770170" cy="49901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36" bIns="91440" numCol="1" rtlCol="0" anchor="ctr" anchorCtr="0" compatLnSpc="1">
              <a:prstTxWarp prst="textNoShape">
                <a:avLst/>
              </a:prstTxWarp>
            </a:bodyPr>
            <a:lstStyle>
              <a:defPPr>
                <a:defRPr lang="en-US"/>
              </a:defPPr>
              <a:lvl1pPr algn="ctr" defTabSz="914099" fontAlgn="base">
                <a:lnSpc>
                  <a:spcPct val="90000"/>
                </a:lnSpc>
                <a:spcBef>
                  <a:spcPct val="0"/>
                </a:spcBef>
                <a:spcAft>
                  <a:spcPct val="0"/>
                </a:spcAft>
                <a:defRPr sz="1400">
                  <a:solidFill>
                    <a:srgbClr val="FFFFFE"/>
                  </a:solidFill>
                </a:defRPr>
              </a:lvl1pPr>
              <a:lvl2pPr marL="457182" defTabSz="914363"/>
              <a:lvl3pPr marL="914363" defTabSz="914363"/>
              <a:lvl4pPr marL="1371545" defTabSz="914363"/>
              <a:lvl5pPr marL="1828727" defTabSz="914363"/>
              <a:lvl6pPr marL="2285909" defTabSz="914363"/>
              <a:lvl7pPr marL="2743090" defTabSz="914363"/>
              <a:lvl8pPr marL="3200272" defTabSz="914363"/>
              <a:lvl9pPr marL="3657454" defTabSz="914363"/>
            </a:lstStyle>
            <a:p>
              <a:r>
                <a:rPr lang="en-US" b="1" dirty="0">
                  <a:gradFill>
                    <a:gsLst>
                      <a:gs pos="0">
                        <a:schemeClr val="bg1"/>
                      </a:gs>
                      <a:gs pos="100000">
                        <a:schemeClr val="bg1"/>
                      </a:gs>
                    </a:gsLst>
                    <a:lin ang="5400000" scaled="1"/>
                  </a:gradFill>
                </a:rPr>
                <a:t>Disk</a:t>
              </a:r>
            </a:p>
          </p:txBody>
        </p:sp>
        <p:sp>
          <p:nvSpPr>
            <p:cNvPr id="26" name="TextBox 25"/>
            <p:cNvSpPr txBox="1"/>
            <p:nvPr/>
          </p:nvSpPr>
          <p:spPr>
            <a:xfrm>
              <a:off x="9761427" y="5068345"/>
              <a:ext cx="1770170" cy="49901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36" bIns="91440" numCol="1" rtlCol="0" anchor="ctr" anchorCtr="0" compatLnSpc="1">
              <a:prstTxWarp prst="textNoShape">
                <a:avLst/>
              </a:prstTxWarp>
            </a:bodyPr>
            <a:lstStyle>
              <a:defPPr>
                <a:defRPr lang="en-US"/>
              </a:defPPr>
              <a:lvl1pPr algn="ctr" defTabSz="914099" fontAlgn="base">
                <a:lnSpc>
                  <a:spcPct val="90000"/>
                </a:lnSpc>
                <a:spcBef>
                  <a:spcPct val="0"/>
                </a:spcBef>
                <a:spcAft>
                  <a:spcPct val="0"/>
                </a:spcAft>
                <a:defRPr sz="1400">
                  <a:solidFill>
                    <a:srgbClr val="FFFFFE"/>
                  </a:solidFill>
                </a:defRPr>
              </a:lvl1pPr>
              <a:lvl2pPr marL="457182" defTabSz="914363"/>
              <a:lvl3pPr marL="914363" defTabSz="914363"/>
              <a:lvl4pPr marL="1371545" defTabSz="914363"/>
              <a:lvl5pPr marL="1828727" defTabSz="914363"/>
              <a:lvl6pPr marL="2285909" defTabSz="914363"/>
              <a:lvl7pPr marL="2743090" defTabSz="914363"/>
              <a:lvl8pPr marL="3200272" defTabSz="914363"/>
              <a:lvl9pPr marL="3657454" defTabSz="914363"/>
            </a:lstStyle>
            <a:p>
              <a:r>
                <a:rPr lang="en-US" b="1" dirty="0">
                  <a:gradFill>
                    <a:gsLst>
                      <a:gs pos="0">
                        <a:schemeClr val="bg1"/>
                      </a:gs>
                      <a:gs pos="100000">
                        <a:schemeClr val="bg1"/>
                      </a:gs>
                    </a:gsLst>
                    <a:lin ang="5400000" scaled="1"/>
                  </a:gradFill>
                </a:rPr>
                <a:t>Managed objects</a:t>
              </a:r>
            </a:p>
          </p:txBody>
        </p:sp>
      </p:grpSp>
      <p:sp>
        <p:nvSpPr>
          <p:cNvPr id="6" name="TextBox 5"/>
          <p:cNvSpPr txBox="1"/>
          <p:nvPr/>
        </p:nvSpPr>
        <p:spPr>
          <a:xfrm>
            <a:off x="609809" y="3416300"/>
            <a:ext cx="10921790" cy="753757"/>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36" bIns="91440" numCol="1" rtlCol="0" anchor="ctr" anchorCtr="0" compatLnSpc="1">
            <a:prstTxWarp prst="textNoShape">
              <a:avLst/>
            </a:prstTxWarp>
          </a:bodyPr>
          <a:lstStyle>
            <a:defPPr>
              <a:defRPr lang="en-US"/>
            </a:defPPr>
            <a:lvl1pPr algn="ctr" defTabSz="914099" fontAlgn="base">
              <a:lnSpc>
                <a:spcPct val="90000"/>
              </a:lnSpc>
              <a:spcBef>
                <a:spcPct val="0"/>
              </a:spcBef>
              <a:spcAft>
                <a:spcPct val="0"/>
              </a:spcAft>
              <a:defRPr sz="2000">
                <a:solidFill>
                  <a:srgbClr val="FFFFFE"/>
                </a:solidFill>
              </a:defRPr>
            </a:lvl1pPr>
          </a:lstStyle>
          <a:p>
            <a:r>
              <a:rPr lang="en-US" sz="1800" dirty="0">
                <a:gradFill>
                  <a:gsLst>
                    <a:gs pos="0">
                      <a:schemeClr val="bg1"/>
                    </a:gs>
                    <a:gs pos="100000">
                      <a:schemeClr val="bg1"/>
                    </a:gs>
                  </a:gsLst>
                  <a:lin ang="5400000" scaled="1"/>
                </a:gradFill>
              </a:rPr>
              <a:t>Standard </a:t>
            </a:r>
            <a:r>
              <a:rPr lang="en-US" sz="1800" b="1" dirty="0" smtClean="0">
                <a:gradFill>
                  <a:gsLst>
                    <a:gs pos="0">
                      <a:schemeClr val="bg1"/>
                    </a:gs>
                    <a:gs pos="100000">
                      <a:schemeClr val="bg1"/>
                    </a:gs>
                  </a:gsLst>
                  <a:lin ang="5400000" scaled="1"/>
                </a:gradFill>
              </a:rPr>
              <a:t>protocols</a:t>
            </a:r>
            <a:r>
              <a:rPr lang="en-US" sz="1800" dirty="0">
                <a:gradFill>
                  <a:gsLst>
                    <a:gs pos="0">
                      <a:schemeClr val="bg1"/>
                    </a:gs>
                    <a:gs pos="100000">
                      <a:schemeClr val="bg1"/>
                    </a:gs>
                  </a:gsLst>
                  <a:lin ang="5400000" scaled="1"/>
                </a:gradFill>
              </a:rPr>
              <a:t>: WS-Management, REST, HTTP, PSRP</a:t>
            </a:r>
          </a:p>
        </p:txBody>
      </p:sp>
      <p:sp>
        <p:nvSpPr>
          <p:cNvPr id="4" name="Rectangle 3"/>
          <p:cNvSpPr/>
          <p:nvPr/>
        </p:nvSpPr>
        <p:spPr bwMode="auto">
          <a:xfrm>
            <a:off x="609809" y="2861424"/>
            <a:ext cx="10921790" cy="526551"/>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36" bIns="91440" numCol="1" rtlCol="0" anchor="ctr" anchorCtr="0" compatLnSpc="1">
            <a:prstTxWarp prst="textNoShape">
              <a:avLst/>
            </a:prstTxWarp>
          </a:bodyPr>
          <a:lstStyle/>
          <a:p>
            <a:pPr algn="ctr" defTabSz="932472" fontAlgn="base">
              <a:lnSpc>
                <a:spcPct val="90000"/>
              </a:lnSpc>
              <a:spcBef>
                <a:spcPct val="0"/>
              </a:spcBef>
              <a:spcAft>
                <a:spcPct val="0"/>
              </a:spcAft>
            </a:pPr>
            <a:r>
              <a:rPr lang="en-US" dirty="0">
                <a:gradFill>
                  <a:gsLst>
                    <a:gs pos="0">
                      <a:schemeClr val="bg1"/>
                    </a:gs>
                    <a:gs pos="100000">
                      <a:schemeClr val="bg1"/>
                    </a:gs>
                  </a:gsLst>
                  <a:lin ang="5400000" scaled="1"/>
                </a:gradFill>
              </a:rPr>
              <a:t>Standard  </a:t>
            </a:r>
            <a:r>
              <a:rPr lang="en-US" b="1" dirty="0" smtClean="0">
                <a:gradFill>
                  <a:gsLst>
                    <a:gs pos="0">
                      <a:schemeClr val="bg1"/>
                    </a:gs>
                    <a:gs pos="100000">
                      <a:schemeClr val="bg1"/>
                    </a:gs>
                  </a:gsLst>
                  <a:lin ang="5400000" scaled="1"/>
                </a:gradFill>
              </a:rPr>
              <a:t>APIs</a:t>
            </a:r>
            <a:r>
              <a:rPr lang="en-US" dirty="0" smtClean="0">
                <a:gradFill>
                  <a:gsLst>
                    <a:gs pos="0">
                      <a:schemeClr val="bg1"/>
                    </a:gs>
                    <a:gs pos="100000">
                      <a:schemeClr val="bg1"/>
                    </a:gs>
                  </a:gsLst>
                  <a:lin ang="5400000" scaled="1"/>
                </a:gradFill>
              </a:rPr>
              <a:t>: MI Client</a:t>
            </a:r>
            <a:r>
              <a:rPr lang="en-US" dirty="0">
                <a:gradFill>
                  <a:gsLst>
                    <a:gs pos="0">
                      <a:schemeClr val="bg1"/>
                    </a:gs>
                    <a:gs pos="100000">
                      <a:schemeClr val="bg1"/>
                    </a:gs>
                  </a:gsLst>
                  <a:lin ang="5400000" scaled="1"/>
                </a:gradFill>
              </a:rPr>
              <a:t>, </a:t>
            </a:r>
            <a:r>
              <a:rPr lang="en-US" dirty="0" smtClean="0">
                <a:gradFill>
                  <a:gsLst>
                    <a:gs pos="0">
                      <a:schemeClr val="bg1"/>
                    </a:gs>
                    <a:gs pos="100000">
                      <a:schemeClr val="bg1"/>
                    </a:gs>
                  </a:gsLst>
                  <a:lin ang="5400000" scaled="1"/>
                </a:gradFill>
              </a:rPr>
              <a:t>Windows PowerShell</a:t>
            </a:r>
            <a:r>
              <a:rPr lang="en-US" dirty="0">
                <a:gradFill>
                  <a:gsLst>
                    <a:gs pos="0">
                      <a:schemeClr val="bg1"/>
                    </a:gs>
                    <a:gs pos="100000">
                      <a:schemeClr val="bg1"/>
                    </a:gs>
                  </a:gsLst>
                  <a:lin ang="5400000" scaled="1"/>
                </a:gradFill>
              </a:rPr>
              <a:t>, </a:t>
            </a:r>
            <a:r>
              <a:rPr lang="en-US" dirty="0" smtClean="0">
                <a:gradFill>
                  <a:gsLst>
                    <a:gs pos="0">
                      <a:schemeClr val="bg1"/>
                    </a:gs>
                    <a:gs pos="100000">
                      <a:schemeClr val="bg1"/>
                    </a:gs>
                  </a:gsLst>
                  <a:lin ang="5400000" scaled="1"/>
                </a:gradFill>
              </a:rPr>
              <a:t>Open Data Protocol (OData)</a:t>
            </a:r>
            <a:endParaRPr lang="en-US" dirty="0">
              <a:gradFill>
                <a:gsLst>
                  <a:gs pos="0">
                    <a:schemeClr val="bg1"/>
                  </a:gs>
                  <a:gs pos="100000">
                    <a:schemeClr val="bg1"/>
                  </a:gs>
                </a:gsLst>
                <a:lin ang="5400000" scaled="1"/>
              </a:gradFill>
            </a:endParaRPr>
          </a:p>
        </p:txBody>
      </p:sp>
      <p:sp>
        <p:nvSpPr>
          <p:cNvPr id="28" name="Rectangle 27"/>
          <p:cNvSpPr/>
          <p:nvPr/>
        </p:nvSpPr>
        <p:spPr bwMode="auto">
          <a:xfrm>
            <a:off x="609809" y="4203700"/>
            <a:ext cx="10921790" cy="68132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36" bIns="91440" numCol="1" rtlCol="0" anchor="ctr" anchorCtr="0" compatLnSpc="1">
            <a:prstTxWarp prst="textNoShape">
              <a:avLst/>
            </a:prstTxWarp>
          </a:bodyPr>
          <a:lstStyle/>
          <a:p>
            <a:pPr algn="ctr" defTabSz="932472" fontAlgn="base">
              <a:lnSpc>
                <a:spcPct val="90000"/>
              </a:lnSpc>
              <a:spcBef>
                <a:spcPct val="0"/>
              </a:spcBef>
              <a:spcAft>
                <a:spcPct val="0"/>
              </a:spcAft>
            </a:pPr>
            <a:r>
              <a:rPr lang="en-US" dirty="0">
                <a:gradFill>
                  <a:gsLst>
                    <a:gs pos="0">
                      <a:schemeClr val="bg1"/>
                    </a:gs>
                    <a:gs pos="100000">
                      <a:schemeClr val="bg1"/>
                    </a:gs>
                  </a:gsLst>
                  <a:lin ang="5400000" scaled="1"/>
                </a:gradFill>
              </a:rPr>
              <a:t>Standard </a:t>
            </a:r>
            <a:r>
              <a:rPr lang="en-US" b="1" dirty="0" smtClean="0">
                <a:gradFill>
                  <a:gsLst>
                    <a:gs pos="0">
                      <a:schemeClr val="bg1"/>
                    </a:gs>
                    <a:gs pos="100000">
                      <a:schemeClr val="bg1"/>
                    </a:gs>
                  </a:gsLst>
                  <a:lin ang="5400000" scaled="1"/>
                </a:gradFill>
              </a:rPr>
              <a:t>models</a:t>
            </a:r>
            <a:r>
              <a:rPr lang="en-US" dirty="0" smtClean="0">
                <a:gradFill>
                  <a:gsLst>
                    <a:gs pos="0">
                      <a:schemeClr val="bg1"/>
                    </a:gs>
                    <a:gs pos="100000">
                      <a:schemeClr val="bg1"/>
                    </a:gs>
                  </a:gsLst>
                  <a:lin ang="5400000" scaled="1"/>
                </a:gradFill>
              </a:rPr>
              <a:t>: Common Information Model (CIM) schema</a:t>
            </a:r>
            <a:r>
              <a:rPr lang="en-US" dirty="0">
                <a:gradFill>
                  <a:gsLst>
                    <a:gs pos="0">
                      <a:schemeClr val="bg1"/>
                    </a:gs>
                    <a:gs pos="100000">
                      <a:schemeClr val="bg1"/>
                    </a:gs>
                  </a:gsLst>
                  <a:lin ang="5400000" scaled="1"/>
                </a:gradFill>
              </a:rPr>
              <a:t>, </a:t>
            </a:r>
            <a:r>
              <a:rPr lang="en-US" dirty="0" smtClean="0">
                <a:gradFill>
                  <a:gsLst>
                    <a:gs pos="0">
                      <a:schemeClr val="bg1"/>
                    </a:gs>
                    <a:gs pos="100000">
                      <a:schemeClr val="bg1"/>
                    </a:gs>
                  </a:gsLst>
                  <a:lin ang="5400000" scaled="1"/>
                </a:gradFill>
              </a:rPr>
              <a:t/>
            </a:r>
            <a:br>
              <a:rPr lang="en-US" dirty="0" smtClean="0">
                <a:gradFill>
                  <a:gsLst>
                    <a:gs pos="0">
                      <a:schemeClr val="bg1"/>
                    </a:gs>
                    <a:gs pos="100000">
                      <a:schemeClr val="bg1"/>
                    </a:gs>
                  </a:gsLst>
                  <a:lin ang="5400000" scaled="1"/>
                </a:gradFill>
              </a:rPr>
            </a:br>
            <a:r>
              <a:rPr lang="en-US" dirty="0" smtClean="0">
                <a:gradFill>
                  <a:gsLst>
                    <a:gs pos="0">
                      <a:schemeClr val="bg1"/>
                    </a:gs>
                    <a:gs pos="100000">
                      <a:schemeClr val="bg1"/>
                    </a:gs>
                  </a:gsLst>
                  <a:lin ang="5400000" scaled="1"/>
                </a:gradFill>
              </a:rPr>
              <a:t>Storage Management Initiative Specification (SMI-S)</a:t>
            </a:r>
            <a:endParaRPr lang="en-US" dirty="0">
              <a:gradFill>
                <a:gsLst>
                  <a:gs pos="0">
                    <a:schemeClr val="bg1"/>
                  </a:gs>
                  <a:gs pos="100000">
                    <a:schemeClr val="bg1"/>
                  </a:gs>
                </a:gsLst>
                <a:lin ang="5400000" scaled="1"/>
              </a:gradFill>
            </a:endParaRPr>
          </a:p>
        </p:txBody>
      </p:sp>
      <p:sp>
        <p:nvSpPr>
          <p:cNvPr id="47" name="TextBox 46"/>
          <p:cNvSpPr txBox="1"/>
          <p:nvPr/>
        </p:nvSpPr>
        <p:spPr>
          <a:xfrm>
            <a:off x="722862" y="3466026"/>
            <a:ext cx="1561468" cy="646331"/>
          </a:xfrm>
          <a:prstGeom prst="rect">
            <a:avLst/>
          </a:prstGeom>
          <a:noFill/>
        </p:spPr>
        <p:txBody>
          <a:bodyPr wrap="square" lIns="0" tIns="0" rIns="0" bIns="0" rtlCol="0">
            <a:spAutoFit/>
          </a:bodyPr>
          <a:lstStyle/>
          <a:p>
            <a:r>
              <a:rPr lang="en-US" sz="1400" b="1" dirty="0">
                <a:gradFill>
                  <a:gsLst>
                    <a:gs pos="0">
                      <a:schemeClr val="bg1"/>
                    </a:gs>
                    <a:gs pos="100000">
                      <a:schemeClr val="bg1"/>
                    </a:gs>
                  </a:gsLst>
                  <a:lin ang="5400000" scaled="1"/>
                </a:gradFill>
              </a:rPr>
              <a:t>Windows Management Framework</a:t>
            </a:r>
          </a:p>
        </p:txBody>
      </p:sp>
      <p:grpSp>
        <p:nvGrpSpPr>
          <p:cNvPr id="13" name="Group 12"/>
          <p:cNvGrpSpPr/>
          <p:nvPr/>
        </p:nvGrpSpPr>
        <p:grpSpPr>
          <a:xfrm>
            <a:off x="609808" y="1872064"/>
            <a:ext cx="10921790" cy="904926"/>
            <a:chOff x="609808" y="1872064"/>
            <a:chExt cx="10921790" cy="904926"/>
          </a:xfrm>
        </p:grpSpPr>
        <p:grpSp>
          <p:nvGrpSpPr>
            <p:cNvPr id="8" name="Group 7"/>
            <p:cNvGrpSpPr/>
            <p:nvPr/>
          </p:nvGrpSpPr>
          <p:grpSpPr>
            <a:xfrm>
              <a:off x="609808" y="1872064"/>
              <a:ext cx="3555892" cy="904925"/>
              <a:chOff x="609808" y="1872064"/>
              <a:chExt cx="3555892" cy="904925"/>
            </a:xfrm>
          </p:grpSpPr>
          <p:sp>
            <p:nvSpPr>
              <p:cNvPr id="7" name="TextBox 6"/>
              <p:cNvSpPr txBox="1"/>
              <p:nvPr/>
            </p:nvSpPr>
            <p:spPr>
              <a:xfrm>
                <a:off x="609808" y="1872064"/>
                <a:ext cx="3555892" cy="49901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36" bIns="91440" numCol="1" rtlCol="0" anchor="ctr" anchorCtr="0" compatLnSpc="1">
                <a:prstTxWarp prst="textNoShape">
                  <a:avLst/>
                </a:prstTxWarp>
              </a:bodyPr>
              <a:lstStyle>
                <a:defPPr>
                  <a:defRPr lang="en-US"/>
                </a:defPPr>
                <a:lvl1pPr algn="ctr" defTabSz="914099" fontAlgn="base">
                  <a:lnSpc>
                    <a:spcPct val="90000"/>
                  </a:lnSpc>
                  <a:spcBef>
                    <a:spcPct val="0"/>
                  </a:spcBef>
                  <a:spcAft>
                    <a:spcPct val="0"/>
                  </a:spcAft>
                  <a:defRPr sz="1600">
                    <a:solidFill>
                      <a:srgbClr val="FFFFFE"/>
                    </a:solidFill>
                  </a:defRPr>
                </a:lvl1pPr>
                <a:lvl2pPr marL="457182" defTabSz="914363"/>
                <a:lvl3pPr marL="914363" defTabSz="914363"/>
                <a:lvl4pPr marL="1371545" defTabSz="914363"/>
                <a:lvl5pPr marL="1828727" defTabSz="914363"/>
                <a:lvl6pPr marL="2285909" defTabSz="914363"/>
                <a:lvl7pPr marL="2743090" defTabSz="914363"/>
                <a:lvl8pPr marL="3200272" defTabSz="914363"/>
                <a:lvl9pPr marL="3657454" defTabSz="914363"/>
              </a:lstStyle>
              <a:p>
                <a:r>
                  <a:rPr lang="en-US" b="1" dirty="0">
                    <a:gradFill>
                      <a:gsLst>
                        <a:gs pos="0">
                          <a:schemeClr val="bg1"/>
                        </a:gs>
                        <a:gs pos="100000">
                          <a:schemeClr val="bg1"/>
                        </a:gs>
                      </a:gsLst>
                      <a:lin ang="5400000" scaled="1"/>
                    </a:gradFill>
                  </a:rPr>
                  <a:t>IT </a:t>
                </a:r>
                <a:r>
                  <a:rPr lang="en-US" b="1" dirty="0" smtClean="0">
                    <a:gradFill>
                      <a:gsLst>
                        <a:gs pos="0">
                          <a:schemeClr val="bg1"/>
                        </a:gs>
                        <a:gs pos="100000">
                          <a:schemeClr val="bg1"/>
                        </a:gs>
                      </a:gsLst>
                      <a:lin ang="5400000" scaled="1"/>
                    </a:gradFill>
                  </a:rPr>
                  <a:t>Pro</a:t>
                </a:r>
                <a:endParaRPr lang="en-US" b="1" dirty="0">
                  <a:gradFill>
                    <a:gsLst>
                      <a:gs pos="0">
                        <a:schemeClr val="bg1"/>
                      </a:gs>
                      <a:gs pos="100000">
                        <a:schemeClr val="bg1"/>
                      </a:gs>
                    </a:gsLst>
                    <a:lin ang="5400000" scaled="1"/>
                  </a:gradFill>
                </a:endParaRPr>
              </a:p>
            </p:txBody>
          </p:sp>
          <p:sp>
            <p:nvSpPr>
              <p:cNvPr id="31" name="Isosceles Triangle 30"/>
              <p:cNvSpPr/>
              <p:nvPr/>
            </p:nvSpPr>
            <p:spPr bwMode="auto">
              <a:xfrm rot="10800000">
                <a:off x="666228" y="2209798"/>
                <a:ext cx="3414590" cy="567191"/>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bg1"/>
                      </a:gs>
                      <a:gs pos="100000">
                        <a:schemeClr val="bg1"/>
                      </a:gs>
                    </a:gsLst>
                    <a:lin ang="5400000" scaled="1"/>
                  </a:gradFill>
                </a:endParaRPr>
              </a:p>
            </p:txBody>
          </p:sp>
        </p:grpSp>
        <p:grpSp>
          <p:nvGrpSpPr>
            <p:cNvPr id="10" name="Group 9"/>
            <p:cNvGrpSpPr/>
            <p:nvPr/>
          </p:nvGrpSpPr>
          <p:grpSpPr>
            <a:xfrm>
              <a:off x="4210377" y="1872064"/>
              <a:ext cx="3538280" cy="904925"/>
              <a:chOff x="4210377" y="1872064"/>
              <a:chExt cx="3538280" cy="904925"/>
            </a:xfrm>
          </p:grpSpPr>
          <p:sp>
            <p:nvSpPr>
              <p:cNvPr id="40" name="TextBox 39"/>
              <p:cNvSpPr txBox="1"/>
              <p:nvPr/>
            </p:nvSpPr>
            <p:spPr>
              <a:xfrm>
                <a:off x="4210377" y="1872064"/>
                <a:ext cx="3538280" cy="49901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36" bIns="91440" numCol="1" rtlCol="0" anchor="ctr" anchorCtr="0" compatLnSpc="1">
                <a:prstTxWarp prst="textNoShape">
                  <a:avLst/>
                </a:prstTxWarp>
              </a:bodyPr>
              <a:lstStyle>
                <a:defPPr>
                  <a:defRPr lang="en-US"/>
                </a:defPPr>
                <a:lvl1pPr algn="ctr" defTabSz="914099" fontAlgn="base">
                  <a:lnSpc>
                    <a:spcPct val="90000"/>
                  </a:lnSpc>
                  <a:spcBef>
                    <a:spcPct val="0"/>
                  </a:spcBef>
                  <a:spcAft>
                    <a:spcPct val="0"/>
                  </a:spcAft>
                  <a:defRPr sz="1600">
                    <a:solidFill>
                      <a:srgbClr val="FFFFFE"/>
                    </a:solidFill>
                  </a:defRPr>
                </a:lvl1pPr>
                <a:lvl2pPr marL="457182" defTabSz="914363"/>
                <a:lvl3pPr marL="914363" defTabSz="914363"/>
                <a:lvl4pPr marL="1371545" defTabSz="914363"/>
                <a:lvl5pPr marL="1828727" defTabSz="914363"/>
                <a:lvl6pPr marL="2285909" defTabSz="914363"/>
                <a:lvl7pPr marL="2743090" defTabSz="914363"/>
                <a:lvl8pPr marL="3200272" defTabSz="914363"/>
                <a:lvl9pPr marL="3657454" defTabSz="914363"/>
              </a:lstStyle>
              <a:p>
                <a:r>
                  <a:rPr lang="en-US" b="1" dirty="0" smtClean="0">
                    <a:gradFill>
                      <a:gsLst>
                        <a:gs pos="0">
                          <a:schemeClr val="bg1"/>
                        </a:gs>
                        <a:gs pos="100000">
                          <a:schemeClr val="bg1"/>
                        </a:gs>
                      </a:gsLst>
                      <a:lin ang="5400000" scaled="1"/>
                    </a:gradFill>
                  </a:rPr>
                  <a:t>Tool Developer</a:t>
                </a:r>
                <a:endParaRPr lang="en-US" b="1" dirty="0">
                  <a:gradFill>
                    <a:gsLst>
                      <a:gs pos="0">
                        <a:schemeClr val="bg1"/>
                      </a:gs>
                      <a:gs pos="100000">
                        <a:schemeClr val="bg1"/>
                      </a:gs>
                    </a:gsLst>
                    <a:lin ang="5400000" scaled="1"/>
                  </a:gradFill>
                </a:endParaRPr>
              </a:p>
            </p:txBody>
          </p:sp>
          <p:sp>
            <p:nvSpPr>
              <p:cNvPr id="36" name="Isosceles Triangle 35"/>
              <p:cNvSpPr/>
              <p:nvPr/>
            </p:nvSpPr>
            <p:spPr bwMode="auto">
              <a:xfrm rot="10800000">
                <a:off x="4299726" y="2209798"/>
                <a:ext cx="3417658" cy="567191"/>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bg1"/>
                      </a:gs>
                      <a:gs pos="100000">
                        <a:schemeClr val="bg1"/>
                      </a:gs>
                    </a:gsLst>
                    <a:lin ang="5400000" scaled="1"/>
                  </a:gradFill>
                </a:endParaRPr>
              </a:p>
            </p:txBody>
          </p:sp>
        </p:grpSp>
        <p:grpSp>
          <p:nvGrpSpPr>
            <p:cNvPr id="11" name="Group 10"/>
            <p:cNvGrpSpPr/>
            <p:nvPr/>
          </p:nvGrpSpPr>
          <p:grpSpPr>
            <a:xfrm>
              <a:off x="7793332" y="1879897"/>
              <a:ext cx="3738266" cy="897093"/>
              <a:chOff x="7793332" y="1879897"/>
              <a:chExt cx="3738266" cy="897093"/>
            </a:xfrm>
          </p:grpSpPr>
          <p:sp>
            <p:nvSpPr>
              <p:cNvPr id="9" name="TextBox 8"/>
              <p:cNvSpPr txBox="1"/>
              <p:nvPr/>
            </p:nvSpPr>
            <p:spPr>
              <a:xfrm>
                <a:off x="7793332" y="1879897"/>
                <a:ext cx="3738266" cy="499879"/>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36" bIns="91440" numCol="1" rtlCol="0" anchor="ctr" anchorCtr="0" compatLnSpc="1">
                <a:prstTxWarp prst="textNoShape">
                  <a:avLst/>
                </a:prstTxWarp>
              </a:bodyPr>
              <a:lstStyle>
                <a:defPPr>
                  <a:defRPr lang="en-US"/>
                </a:defPPr>
                <a:lvl1pPr algn="ctr" defTabSz="914099" fontAlgn="base">
                  <a:lnSpc>
                    <a:spcPct val="90000"/>
                  </a:lnSpc>
                  <a:spcBef>
                    <a:spcPct val="0"/>
                  </a:spcBef>
                  <a:spcAft>
                    <a:spcPct val="0"/>
                  </a:spcAft>
                  <a:defRPr sz="1600">
                    <a:solidFill>
                      <a:srgbClr val="FFFFFE"/>
                    </a:solidFill>
                  </a:defRPr>
                </a:lvl1pPr>
                <a:lvl2pPr marL="457182" defTabSz="914363"/>
                <a:lvl3pPr marL="914363" defTabSz="914363"/>
                <a:lvl4pPr marL="1371545" defTabSz="914363"/>
                <a:lvl5pPr marL="1828727" defTabSz="914363"/>
                <a:lvl6pPr marL="2285909" defTabSz="914363"/>
                <a:lvl7pPr marL="2743090" defTabSz="914363"/>
                <a:lvl8pPr marL="3200272" defTabSz="914363"/>
                <a:lvl9pPr marL="3657454" defTabSz="914363"/>
              </a:lstStyle>
              <a:p>
                <a:r>
                  <a:rPr lang="en-US" b="1" dirty="0" smtClean="0">
                    <a:gradFill>
                      <a:gsLst>
                        <a:gs pos="0">
                          <a:schemeClr val="bg1"/>
                        </a:gs>
                        <a:gs pos="100000">
                          <a:schemeClr val="bg1"/>
                        </a:gs>
                      </a:gsLst>
                      <a:lin ang="5400000" scaled="1"/>
                    </a:gradFill>
                  </a:rPr>
                  <a:t>Solution Provider</a:t>
                </a:r>
                <a:endParaRPr lang="en-US" b="1" dirty="0">
                  <a:gradFill>
                    <a:gsLst>
                      <a:gs pos="0">
                        <a:schemeClr val="bg1"/>
                      </a:gs>
                      <a:gs pos="100000">
                        <a:schemeClr val="bg1"/>
                      </a:gs>
                    </a:gsLst>
                    <a:lin ang="5400000" scaled="1"/>
                  </a:gradFill>
                </a:endParaRPr>
              </a:p>
            </p:txBody>
          </p:sp>
          <p:sp>
            <p:nvSpPr>
              <p:cNvPr id="37" name="Isosceles Triangle 36"/>
              <p:cNvSpPr/>
              <p:nvPr/>
            </p:nvSpPr>
            <p:spPr bwMode="auto">
              <a:xfrm rot="10800000">
                <a:off x="7843312" y="2209799"/>
                <a:ext cx="3579886" cy="567191"/>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bg1"/>
                      </a:gs>
                      <a:gs pos="100000">
                        <a:schemeClr val="bg1"/>
                      </a:gs>
                    </a:gsLst>
                    <a:lin ang="5400000" scaled="1"/>
                  </a:gradFill>
                </a:endParaRPr>
              </a:p>
            </p:txBody>
          </p:sp>
        </p:grpSp>
      </p:grpSp>
    </p:spTree>
    <p:custDataLst>
      <p:tags r:id="rId1"/>
    </p:custDataLst>
    <p:extLst>
      <p:ext uri="{BB962C8B-B14F-4D97-AF65-F5344CB8AC3E}">
        <p14:creationId xmlns:p14="http://schemas.microsoft.com/office/powerpoint/2010/main" val="2621478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grpId="0" nodeType="withEffect">
                                  <p:stCondLst>
                                    <p:cond delay="3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childTnLst>
                                </p:cTn>
                              </p:par>
                              <p:par>
                                <p:cTn id="10" presetID="10"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10" presetClass="entr" presetSubtype="0" fill="hold" grpId="0" nodeType="withEffect">
                                  <p:stCondLst>
                                    <p:cond delay="70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childTnLst>
                                </p:cTn>
                              </p:par>
                              <p:par>
                                <p:cTn id="16" presetID="1" presetClass="entr" presetSubtype="0" fill="hold" nodeType="withEffect">
                                  <p:stCondLst>
                                    <p:cond delay="140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ltGray">
          <a:xfrm>
            <a:off x="2535" y="-1"/>
            <a:ext cx="4212906" cy="6994526"/>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2918" tIns="46460" rIns="92918" bIns="46460" numCol="1" rtlCol="0" anchor="ctr" anchorCtr="0" compatLnSpc="1">
            <a:prstTxWarp prst="textNoShape">
              <a:avLst/>
            </a:prstTxWarp>
          </a:bodyPr>
          <a:lstStyle/>
          <a:p>
            <a:pPr algn="ctr" defTabSz="928805">
              <a:lnSpc>
                <a:spcPct val="90000"/>
              </a:lnSpc>
            </a:pPr>
            <a:endParaRPr lang="en-US" sz="1836" spc="-51" dirty="0">
              <a:gradFill>
                <a:gsLst>
                  <a:gs pos="0">
                    <a:srgbClr val="EFEFEF"/>
                  </a:gs>
                  <a:gs pos="100000">
                    <a:srgbClr val="EFEFEF"/>
                  </a:gs>
                </a:gsLst>
                <a:lin ang="5400000" scaled="0"/>
              </a:gradFill>
            </a:endParaRPr>
          </a:p>
        </p:txBody>
      </p:sp>
      <p:sp>
        <p:nvSpPr>
          <p:cNvPr id="16" name="Title 1"/>
          <p:cNvSpPr txBox="1">
            <a:spLocks/>
          </p:cNvSpPr>
          <p:nvPr/>
        </p:nvSpPr>
        <p:spPr>
          <a:xfrm>
            <a:off x="4460460" y="378863"/>
            <a:ext cx="7137817" cy="762786"/>
          </a:xfrm>
          <a:prstGeom prst="rect">
            <a:avLst/>
          </a:prstGeom>
        </p:spPr>
        <p:txBody>
          <a:bodyPr lIns="0" tIns="0" rIns="0" bIns="0"/>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dirty="0">
                <a:solidFill>
                  <a:schemeClr val="tx1"/>
                </a:solidFill>
              </a:rPr>
              <a:t>Agenda</a:t>
            </a:r>
          </a:p>
        </p:txBody>
      </p:sp>
      <p:sp>
        <p:nvSpPr>
          <p:cNvPr id="17" name="TextBox 16"/>
          <p:cNvSpPr txBox="1"/>
          <p:nvPr/>
        </p:nvSpPr>
        <p:spPr>
          <a:xfrm>
            <a:off x="4590318" y="1617189"/>
            <a:ext cx="7497077" cy="3637919"/>
          </a:xfrm>
          <a:prstGeom prst="rect">
            <a:avLst/>
          </a:prstGeom>
          <a:noFill/>
        </p:spPr>
        <p:txBody>
          <a:bodyPr wrap="square" lIns="0" tIns="0" rIns="0" bIns="0" rtlCol="0">
            <a:spAutoFit/>
          </a:bodyPr>
          <a:lstStyle>
            <a:defPPr>
              <a:defRPr lang="en-US"/>
            </a:defPPr>
            <a:lvl1pPr marL="284163" indent="-284163">
              <a:lnSpc>
                <a:spcPct val="90000"/>
              </a:lnSpc>
              <a:spcBef>
                <a:spcPct val="20000"/>
              </a:spcBef>
              <a:buSzPct val="90000"/>
              <a:buFont typeface="Wingdings" pitchFamily="2" charset="2"/>
              <a:buChar char=""/>
              <a:defRPr sz="3600" spc="-70">
                <a:gradFill>
                  <a:gsLst>
                    <a:gs pos="1250">
                      <a:schemeClr val="tx1"/>
                    </a:gs>
                    <a:gs pos="100000">
                      <a:schemeClr val="tx1"/>
                    </a:gs>
                  </a:gsLst>
                  <a:lin ang="5400000" scaled="0"/>
                </a:gradFill>
                <a:latin typeface="+mj-lt"/>
              </a:defRPr>
            </a:lvl1pPr>
          </a:lstStyle>
          <a:p>
            <a:pPr marL="0" indent="0">
              <a:spcBef>
                <a:spcPts val="1200"/>
              </a:spcBef>
              <a:buNone/>
            </a:pPr>
            <a:r>
              <a:rPr lang="en-US" sz="2800" dirty="0" smtClean="0"/>
              <a:t>Trends</a:t>
            </a:r>
          </a:p>
          <a:p>
            <a:pPr marL="0" indent="0">
              <a:spcBef>
                <a:spcPts val="1200"/>
              </a:spcBef>
              <a:buNone/>
            </a:pPr>
            <a:r>
              <a:rPr lang="en-US" sz="2800" dirty="0" smtClean="0"/>
              <a:t>Windows Server: At the heart of the Cloud OS</a:t>
            </a:r>
          </a:p>
          <a:p>
            <a:pPr marL="0" indent="0">
              <a:spcBef>
                <a:spcPts val="1200"/>
              </a:spcBef>
              <a:buNone/>
            </a:pPr>
            <a:r>
              <a:rPr lang="en-US" sz="2800" dirty="0" smtClean="0"/>
              <a:t>Customer challenges and opportunities</a:t>
            </a:r>
          </a:p>
          <a:p>
            <a:pPr marL="0" indent="0">
              <a:spcBef>
                <a:spcPts val="1200"/>
              </a:spcBef>
              <a:buNone/>
            </a:pPr>
            <a:r>
              <a:rPr lang="en-US" sz="2800" dirty="0"/>
              <a:t>Windows Server </a:t>
            </a:r>
            <a:r>
              <a:rPr lang="en-US" sz="2800" dirty="0" smtClean="0"/>
              <a:t>momentum</a:t>
            </a:r>
          </a:p>
          <a:p>
            <a:pPr marL="0" indent="0">
              <a:spcBef>
                <a:spcPts val="1200"/>
              </a:spcBef>
              <a:buNone/>
            </a:pPr>
            <a:r>
              <a:rPr lang="en-US" sz="2800" dirty="0" smtClean="0"/>
              <a:t>Windows Server 2012 R2 capability overview</a:t>
            </a:r>
          </a:p>
          <a:p>
            <a:pPr marL="0" indent="0">
              <a:spcBef>
                <a:spcPts val="1200"/>
              </a:spcBef>
              <a:buNone/>
            </a:pPr>
            <a:r>
              <a:rPr lang="en-US" sz="2800" dirty="0" smtClean="0"/>
              <a:t>Why choose Windows Server 2012 R2</a:t>
            </a:r>
          </a:p>
          <a:p>
            <a:pPr marL="0" indent="0">
              <a:spcBef>
                <a:spcPts val="1200"/>
              </a:spcBef>
              <a:buNone/>
            </a:pPr>
            <a:r>
              <a:rPr lang="en-US" sz="2800" dirty="0" smtClean="0"/>
              <a:t>Next steps</a:t>
            </a:r>
            <a:endParaRPr lang="en-US" sz="2800" dirty="0"/>
          </a:p>
        </p:txBody>
      </p:sp>
      <p:pic>
        <p:nvPicPr>
          <p:cNvPr id="7"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899" y="473351"/>
            <a:ext cx="3376974" cy="485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990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936729"/>
            <a:ext cx="3882571" cy="1534829"/>
          </a:xfrm>
          <a:prstGeom prst="rect">
            <a:avLst/>
          </a:prstGeom>
          <a:solidFill>
            <a:schemeClr val="accent4"/>
          </a:solidFill>
          <a:ln w="9525">
            <a:noFill/>
            <a:miter lim="800000"/>
            <a:headEnd/>
            <a:tailEnd/>
          </a:ln>
          <a:effectLst/>
        </p:spPr>
        <p:txBody>
          <a:bodyPr wrap="square" lIns="146304" tIns="91440" rIns="146304" bIns="91440" anchor="t" anchorCtr="0"/>
          <a:lstStyle/>
          <a:p>
            <a:pPr>
              <a:lnSpc>
                <a:spcPct val="130000"/>
              </a:lnSpc>
            </a:pPr>
            <a:r>
              <a:rPr lang="en-US" altLang="zh-CN" sz="1600" dirty="0">
                <a:solidFill>
                  <a:srgbClr val="FFFFFF"/>
                </a:solidFill>
              </a:rPr>
              <a:t>Optional unattended deployment and configuration using </a:t>
            </a:r>
            <a:r>
              <a:rPr lang="en-US" altLang="zh-CN" sz="1600" dirty="0" smtClean="0">
                <a:solidFill>
                  <a:srgbClr val="FFFFFF"/>
                </a:solidFill>
              </a:rPr>
              <a:t>PowerShell.</a:t>
            </a:r>
            <a:endParaRPr lang="en-US" sz="1600" dirty="0">
              <a:solidFill>
                <a:srgbClr val="FFFFFF"/>
              </a:solidFill>
              <a:ea typeface="+mj-ea"/>
              <a:cs typeface="+mj-cs"/>
            </a:endParaRPr>
          </a:p>
        </p:txBody>
      </p:sp>
      <p:sp>
        <p:nvSpPr>
          <p:cNvPr id="7" name="Rectangle 6"/>
          <p:cNvSpPr>
            <a:spLocks noChangeArrowheads="1"/>
          </p:cNvSpPr>
          <p:nvPr/>
        </p:nvSpPr>
        <p:spPr bwMode="auto">
          <a:xfrm>
            <a:off x="457200" y="3354791"/>
            <a:ext cx="3875746" cy="1539668"/>
          </a:xfrm>
          <a:prstGeom prst="rect">
            <a:avLst/>
          </a:prstGeom>
          <a:solidFill>
            <a:srgbClr val="717171"/>
          </a:solidFill>
          <a:ln w="9525">
            <a:noFill/>
            <a:miter lim="800000"/>
            <a:headEnd/>
            <a:tailEnd/>
          </a:ln>
          <a:effectLst/>
        </p:spPr>
        <p:txBody>
          <a:bodyPr wrap="square" lIns="146304" tIns="91440" rIns="146304" bIns="91440" anchor="t" anchorCtr="0"/>
          <a:lstStyle/>
          <a:p>
            <a:pPr>
              <a:lnSpc>
                <a:spcPct val="130000"/>
              </a:lnSpc>
            </a:pPr>
            <a:r>
              <a:rPr lang="en-US" sz="1600" dirty="0" smtClean="0">
                <a:solidFill>
                  <a:srgbClr val="FFFFFF"/>
                </a:solidFill>
                <a:ea typeface="+mj-ea"/>
                <a:cs typeface="+mj-cs"/>
              </a:rPr>
              <a:t>Familiar and </a:t>
            </a:r>
            <a:r>
              <a:rPr lang="en-US" sz="1600" dirty="0">
                <a:solidFill>
                  <a:srgbClr val="FFFFFF"/>
                </a:solidFill>
                <a:ea typeface="+mj-ea"/>
                <a:cs typeface="+mj-cs"/>
              </a:rPr>
              <a:t>seamless deployment experience that sets up the most fundamental roles for the primary </a:t>
            </a:r>
            <a:r>
              <a:rPr lang="en-US" sz="1600" dirty="0" smtClean="0">
                <a:solidFill>
                  <a:srgbClr val="FFFFFF"/>
                </a:solidFill>
                <a:ea typeface="+mj-ea"/>
                <a:cs typeface="+mj-cs"/>
              </a:rPr>
              <a:t>server.</a:t>
            </a:r>
            <a:endParaRPr lang="en-US" sz="1600" dirty="0">
              <a:solidFill>
                <a:srgbClr val="FFFFFF"/>
              </a:solidFill>
              <a:ea typeface="+mj-ea"/>
              <a:cs typeface="+mj-cs"/>
            </a:endParaRPr>
          </a:p>
        </p:txBody>
      </p:sp>
      <p:sp>
        <p:nvSpPr>
          <p:cNvPr id="8" name="Rectangle 7"/>
          <p:cNvSpPr>
            <a:spLocks noChangeArrowheads="1"/>
          </p:cNvSpPr>
          <p:nvPr/>
        </p:nvSpPr>
        <p:spPr bwMode="auto">
          <a:xfrm>
            <a:off x="457200" y="1768015"/>
            <a:ext cx="3884371" cy="1544506"/>
          </a:xfrm>
          <a:prstGeom prst="rect">
            <a:avLst/>
          </a:prstGeom>
          <a:solidFill>
            <a:schemeClr val="accent1"/>
          </a:solidFill>
          <a:ln w="9525">
            <a:noFill/>
            <a:miter lim="800000"/>
            <a:headEnd/>
            <a:tailEnd/>
          </a:ln>
          <a:effectLst/>
        </p:spPr>
        <p:txBody>
          <a:bodyPr wrap="square" lIns="146304" tIns="91440" rIns="146304" bIns="91440" anchor="t" anchorCtr="0"/>
          <a:lstStyle/>
          <a:p>
            <a:pPr>
              <a:lnSpc>
                <a:spcPct val="130000"/>
              </a:lnSpc>
            </a:pPr>
            <a:r>
              <a:rPr lang="en-US" sz="1600" dirty="0">
                <a:solidFill>
                  <a:srgbClr val="FFFFFF"/>
                </a:solidFill>
                <a:ea typeface="+mj-ea"/>
                <a:cs typeface="+mj-cs"/>
              </a:rPr>
              <a:t>Essentials </a:t>
            </a:r>
            <a:r>
              <a:rPr lang="en-US" sz="1600" dirty="0" smtClean="0">
                <a:solidFill>
                  <a:srgbClr val="FFFFFF"/>
                </a:solidFill>
                <a:ea typeface="+mj-ea"/>
                <a:cs typeface="+mj-cs"/>
              </a:rPr>
              <a:t>functionalities </a:t>
            </a:r>
            <a:r>
              <a:rPr lang="en-US" sz="1600" dirty="0">
                <a:solidFill>
                  <a:srgbClr val="FFFFFF"/>
                </a:solidFill>
                <a:ea typeface="+mj-ea"/>
                <a:cs typeface="+mj-cs"/>
              </a:rPr>
              <a:t>are </a:t>
            </a:r>
            <a:r>
              <a:rPr lang="en-US" sz="1600" dirty="0" smtClean="0">
                <a:solidFill>
                  <a:srgbClr val="FFFFFF"/>
                </a:solidFill>
                <a:ea typeface="+mj-ea"/>
                <a:cs typeface="+mj-cs"/>
              </a:rPr>
              <a:t>enabled via a dedicated server </a:t>
            </a:r>
            <a:r>
              <a:rPr lang="en-US" sz="1600" dirty="0">
                <a:solidFill>
                  <a:srgbClr val="FFFFFF"/>
                </a:solidFill>
                <a:ea typeface="+mj-ea"/>
                <a:cs typeface="+mj-cs"/>
              </a:rPr>
              <a:t>role </a:t>
            </a:r>
            <a:r>
              <a:rPr lang="en-US" sz="1600" dirty="0" smtClean="0">
                <a:solidFill>
                  <a:srgbClr val="FFFFFF"/>
                </a:solidFill>
                <a:ea typeface="+mj-ea"/>
                <a:cs typeface="+mj-cs"/>
              </a:rPr>
              <a:t>in Windows </a:t>
            </a:r>
            <a:r>
              <a:rPr lang="en-US" sz="1600" dirty="0">
                <a:solidFill>
                  <a:srgbClr val="FFFFFF"/>
                </a:solidFill>
                <a:ea typeface="+mj-ea"/>
                <a:cs typeface="+mj-cs"/>
              </a:rPr>
              <a:t>Server </a:t>
            </a:r>
            <a:r>
              <a:rPr lang="en-US" sz="1600" dirty="0" smtClean="0">
                <a:solidFill>
                  <a:srgbClr val="FFFFFF"/>
                </a:solidFill>
                <a:ea typeface="+mj-ea"/>
                <a:cs typeface="+mj-cs"/>
              </a:rPr>
              <a:t>Standard and Windows Server Datacenter.</a:t>
            </a:r>
            <a:endParaRPr lang="en-US" sz="1600" dirty="0">
              <a:solidFill>
                <a:srgbClr val="FFFFFF"/>
              </a:solidFill>
              <a:ea typeface="+mj-ea"/>
              <a:cs typeface="+mj-cs"/>
            </a:endParaRPr>
          </a:p>
        </p:txBody>
      </p:sp>
      <p:sp>
        <p:nvSpPr>
          <p:cNvPr id="9" name="Title 2"/>
          <p:cNvSpPr txBox="1">
            <a:spLocks/>
          </p:cNvSpPr>
          <p:nvPr/>
        </p:nvSpPr>
        <p:spPr>
          <a:xfrm>
            <a:off x="261939" y="292082"/>
            <a:ext cx="9884143" cy="877163"/>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kumimoji="0" lang="en-US" sz="5000" b="0" i="0" u="none" strike="noStrike" kern="1200" cap="none" spc="-102" normalizeH="0" baseline="0" noProof="0" dirty="0" smtClean="0">
                <a:ln w="3175">
                  <a:noFill/>
                </a:ln>
                <a:solidFill>
                  <a:schemeClr val="tx1"/>
                </a:solidFill>
                <a:effectLst/>
                <a:uLnTx/>
                <a:uFillTx/>
                <a:latin typeface="Segoe UI Light"/>
                <a:ea typeface="+mn-ea"/>
                <a:cs typeface="Arial" charset="0"/>
              </a:rPr>
              <a:t>Windows</a:t>
            </a:r>
            <a:r>
              <a:rPr kumimoji="0" lang="en-US" sz="5000" b="0" i="0" u="none" strike="noStrike" kern="1200" cap="none" spc="-102" normalizeH="0" noProof="0" dirty="0" smtClean="0">
                <a:ln w="3175">
                  <a:noFill/>
                </a:ln>
                <a:solidFill>
                  <a:schemeClr val="tx1"/>
                </a:solidFill>
                <a:effectLst/>
                <a:uLnTx/>
                <a:uFillTx/>
                <a:latin typeface="Segoe UI Light"/>
                <a:ea typeface="+mn-ea"/>
                <a:cs typeface="Arial" charset="0"/>
              </a:rPr>
              <a:t> Server Essentials Experience</a:t>
            </a:r>
            <a:endParaRPr kumimoji="0" lang="en-US" sz="5000" b="0" i="0" u="none" strike="noStrike" kern="1200" cap="none" spc="-102" normalizeH="0" baseline="0" noProof="0" dirty="0">
              <a:ln w="3175">
                <a:noFill/>
              </a:ln>
              <a:solidFill>
                <a:schemeClr val="tx1"/>
              </a:solidFill>
              <a:effectLst/>
              <a:uLnTx/>
              <a:uFillTx/>
              <a:latin typeface="Segoe UI Light"/>
              <a:ea typeface="+mn-ea"/>
              <a:cs typeface="Arial" charset="0"/>
            </a:endParaRPr>
          </a:p>
        </p:txBody>
      </p:sp>
      <p:pic>
        <p:nvPicPr>
          <p:cNvPr id="6" name="Picture 5"/>
          <p:cNvPicPr>
            <a:picLocks noChangeAspect="1"/>
          </p:cNvPicPr>
          <p:nvPr/>
        </p:nvPicPr>
        <p:blipFill>
          <a:blip r:embed="rId3"/>
          <a:stretch>
            <a:fillRect/>
          </a:stretch>
        </p:blipFill>
        <p:spPr>
          <a:xfrm>
            <a:off x="4388053" y="1768937"/>
            <a:ext cx="6687249" cy="4708063"/>
          </a:xfrm>
          <a:prstGeom prst="rect">
            <a:avLst/>
          </a:prstGeom>
        </p:spPr>
      </p:pic>
    </p:spTree>
    <p:extLst>
      <p:ext uri="{BB962C8B-B14F-4D97-AF65-F5344CB8AC3E}">
        <p14:creationId xmlns:p14="http://schemas.microsoft.com/office/powerpoint/2010/main" val="742383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4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100" fill="hold"/>
                                        <p:tgtEl>
                                          <p:spTgt spid="8"/>
                                        </p:tgtEl>
                                        <p:attrNameLst>
                                          <p:attrName>ppt_x</p:attrName>
                                        </p:attrNameLst>
                                      </p:cBhvr>
                                      <p:tavLst>
                                        <p:tav tm="0">
                                          <p:val>
                                            <p:strVal val="0-#ppt_w/2"/>
                                          </p:val>
                                        </p:tav>
                                        <p:tav tm="100000">
                                          <p:val>
                                            <p:strVal val="#ppt_x"/>
                                          </p:val>
                                        </p:tav>
                                      </p:tavLst>
                                    </p:anim>
                                    <p:anim calcmode="lin" valueType="num">
                                      <p:cBhvr additive="base">
                                        <p:cTn id="8" dur="11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7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100" fill="hold"/>
                                        <p:tgtEl>
                                          <p:spTgt spid="7"/>
                                        </p:tgtEl>
                                        <p:attrNameLst>
                                          <p:attrName>ppt_x</p:attrName>
                                        </p:attrNameLst>
                                      </p:cBhvr>
                                      <p:tavLst>
                                        <p:tav tm="0">
                                          <p:val>
                                            <p:strVal val="0-#ppt_w/2"/>
                                          </p:val>
                                        </p:tav>
                                        <p:tav tm="100000">
                                          <p:val>
                                            <p:strVal val="#ppt_x"/>
                                          </p:val>
                                        </p:tav>
                                      </p:tavLst>
                                    </p:anim>
                                    <p:anim calcmode="lin" valueType="num">
                                      <p:cBhvr additive="base">
                                        <p:cTn id="12" dur="11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100" fill="hold"/>
                                        <p:tgtEl>
                                          <p:spTgt spid="5"/>
                                        </p:tgtEl>
                                        <p:attrNameLst>
                                          <p:attrName>ppt_x</p:attrName>
                                        </p:attrNameLst>
                                      </p:cBhvr>
                                      <p:tavLst>
                                        <p:tav tm="0">
                                          <p:val>
                                            <p:strVal val="0-#ppt_w/2"/>
                                          </p:val>
                                        </p:tav>
                                        <p:tav tm="100000">
                                          <p:val>
                                            <p:strVal val="#ppt_x"/>
                                          </p:val>
                                        </p:tav>
                                      </p:tavLst>
                                    </p:anim>
                                    <p:anim calcmode="lin" valueType="num">
                                      <p:cBhvr additive="base">
                                        <p:cTn id="16" dur="11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12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100" fill="hold"/>
                                        <p:tgtEl>
                                          <p:spTgt spid="6"/>
                                        </p:tgtEl>
                                        <p:attrNameLst>
                                          <p:attrName>ppt_x</p:attrName>
                                        </p:attrNameLst>
                                      </p:cBhvr>
                                      <p:tavLst>
                                        <p:tav tm="0">
                                          <p:val>
                                            <p:strVal val="1+#ppt_w/2"/>
                                          </p:val>
                                        </p:tav>
                                        <p:tav tm="100000">
                                          <p:val>
                                            <p:strVal val="#ppt_x"/>
                                          </p:val>
                                        </p:tav>
                                      </p:tavLst>
                                    </p:anim>
                                    <p:anim calcmode="lin" valueType="num">
                                      <p:cBhvr additive="base">
                                        <p:cTn id="20" dur="11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txBox="1">
            <a:spLocks/>
          </p:cNvSpPr>
          <p:nvPr/>
        </p:nvSpPr>
        <p:spPr>
          <a:xfrm>
            <a:off x="261939" y="292082"/>
            <a:ext cx="11375536" cy="932563"/>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02" normalizeH="0" baseline="0" noProof="0" dirty="0" smtClean="0">
                <a:ln w="3175">
                  <a:noFill/>
                </a:ln>
                <a:solidFill>
                  <a:schemeClr val="tx1"/>
                </a:solidFill>
                <a:effectLst/>
                <a:uLnTx/>
                <a:uFillTx/>
                <a:latin typeface="Segoe UI Light"/>
                <a:ea typeface="+mn-ea"/>
                <a:cs typeface="Arial" charset="0"/>
              </a:rPr>
              <a:t>Windows PowerShell 4.0</a:t>
            </a:r>
            <a:endParaRPr kumimoji="0" lang="en-US" sz="5400" b="0" i="0" u="none" strike="noStrike" kern="1200" cap="none" spc="-102" normalizeH="0" baseline="0" noProof="0" dirty="0">
              <a:ln w="3175">
                <a:noFill/>
              </a:ln>
              <a:solidFill>
                <a:schemeClr val="tx1"/>
              </a:solidFill>
              <a:effectLst/>
              <a:uLnTx/>
              <a:uFillTx/>
              <a:latin typeface="Segoe UI Light"/>
              <a:ea typeface="+mn-ea"/>
              <a:cs typeface="Arial" charset="0"/>
            </a:endParaRPr>
          </a:p>
        </p:txBody>
      </p:sp>
      <p:sp>
        <p:nvSpPr>
          <p:cNvPr id="23" name="Rectangle 22"/>
          <p:cNvSpPr/>
          <p:nvPr/>
        </p:nvSpPr>
        <p:spPr bwMode="auto">
          <a:xfrm>
            <a:off x="283107" y="1188674"/>
            <a:ext cx="11887200" cy="64141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6630" rIns="0" bIns="46630" numCol="1" spcCol="0" rtlCol="0" fromWordArt="0" anchor="ctr" anchorCtr="0" forceAA="0" compatLnSpc="1">
            <a:prstTxWarp prst="textNoShape">
              <a:avLst/>
            </a:prstTxWarp>
            <a:noAutofit/>
          </a:bodyPr>
          <a:lstStyle/>
          <a:p>
            <a:pPr>
              <a:spcBef>
                <a:spcPct val="75000"/>
              </a:spcBef>
              <a:spcAft>
                <a:spcPts val="1020"/>
              </a:spcAft>
              <a:buClr>
                <a:srgbClr val="002050"/>
              </a:buClr>
            </a:pPr>
            <a:r>
              <a:rPr lang="en-US" sz="2800" dirty="0">
                <a:solidFill>
                  <a:srgbClr val="FFFFFF"/>
                </a:solidFill>
                <a:latin typeface="Segoe UI Light"/>
              </a:rPr>
              <a:t>Key features</a:t>
            </a:r>
            <a:endParaRPr lang="en-US" sz="2800" dirty="0">
              <a:solidFill>
                <a:srgbClr val="FFFFFF"/>
              </a:solidFill>
            </a:endParaRPr>
          </a:p>
        </p:txBody>
      </p:sp>
      <p:grpSp>
        <p:nvGrpSpPr>
          <p:cNvPr id="3" name="Group 2"/>
          <p:cNvGrpSpPr/>
          <p:nvPr/>
        </p:nvGrpSpPr>
        <p:grpSpPr>
          <a:xfrm>
            <a:off x="293667" y="1831762"/>
            <a:ext cx="5928307" cy="2464468"/>
            <a:chOff x="293667" y="1831762"/>
            <a:chExt cx="5928307" cy="2464468"/>
          </a:xfrm>
        </p:grpSpPr>
        <p:sp>
          <p:nvSpPr>
            <p:cNvPr id="51" name="Rectangle 50"/>
            <p:cNvSpPr/>
            <p:nvPr/>
          </p:nvSpPr>
          <p:spPr bwMode="auto">
            <a:xfrm>
              <a:off x="293667" y="1831762"/>
              <a:ext cx="5928307" cy="246446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r>
                <a:rPr lang="en-US" sz="2400" dirty="0">
                  <a:solidFill>
                    <a:srgbClr val="FFFFFF"/>
                  </a:solidFill>
                  <a:latin typeface="Segoe UI Light"/>
                </a:rPr>
                <a:t>Broader coverage</a:t>
              </a:r>
            </a:p>
            <a:p>
              <a:pPr marL="231775" indent="-231775" defTabSz="1460707">
                <a:buFont typeface="Arial" pitchFamily="34" charset="0"/>
                <a:buChar char="•"/>
              </a:pPr>
              <a:r>
                <a:rPr lang="en-US" dirty="0">
                  <a:solidFill>
                    <a:srgbClr val="FFFFFF"/>
                  </a:solidFill>
                </a:rPr>
                <a:t>Rich management through more than </a:t>
              </a:r>
              <a:r>
                <a:rPr lang="en-US" dirty="0" smtClean="0">
                  <a:solidFill>
                    <a:srgbClr val="FFFFFF"/>
                  </a:solidFill>
                </a:rPr>
                <a:t>3,000 </a:t>
              </a:r>
              <a:r>
                <a:rPr lang="en-US" dirty="0" err="1" smtClean="0">
                  <a:solidFill>
                    <a:srgbClr val="FFFFFF"/>
                  </a:solidFill>
                </a:rPr>
                <a:t>cmdlets</a:t>
              </a:r>
              <a:endParaRPr lang="en-US" dirty="0">
                <a:solidFill>
                  <a:srgbClr val="FFFFFF"/>
                </a:solidFill>
              </a:endParaRPr>
            </a:p>
            <a:p>
              <a:pPr marL="231775" indent="-231775" defTabSz="1460707">
                <a:buFont typeface="Arial" pitchFamily="34" charset="0"/>
                <a:buChar char="•"/>
              </a:pPr>
              <a:r>
                <a:rPr lang="en-US" dirty="0">
                  <a:solidFill>
                    <a:srgbClr val="FFFFFF"/>
                  </a:solidFill>
                </a:rPr>
                <a:t>Windows PowerShell Web </a:t>
              </a:r>
              <a:r>
                <a:rPr lang="en-US" dirty="0" smtClean="0">
                  <a:solidFill>
                    <a:srgbClr val="FFFFFF"/>
                  </a:solidFill>
                </a:rPr>
                <a:t>Access</a:t>
              </a:r>
              <a:endParaRPr lang="en-US" dirty="0">
                <a:solidFill>
                  <a:srgbClr val="FFFFFF"/>
                </a:solidFill>
              </a:endParaRPr>
            </a:p>
          </p:txBody>
        </p:sp>
        <p:sp>
          <p:nvSpPr>
            <p:cNvPr id="56" name="Freeform 32"/>
            <p:cNvSpPr>
              <a:spLocks noEditPoints="1"/>
            </p:cNvSpPr>
            <p:nvPr/>
          </p:nvSpPr>
          <p:spPr bwMode="auto">
            <a:xfrm>
              <a:off x="5283199" y="3287271"/>
              <a:ext cx="687545" cy="829936"/>
            </a:xfrm>
            <a:custGeom>
              <a:avLst/>
              <a:gdLst>
                <a:gd name="T0" fmla="*/ 62 w 209"/>
                <a:gd name="T1" fmla="*/ 200 h 252"/>
                <a:gd name="T2" fmla="*/ 104 w 209"/>
                <a:gd name="T3" fmla="*/ 0 h 252"/>
                <a:gd name="T4" fmla="*/ 148 w 209"/>
                <a:gd name="T5" fmla="*/ 199 h 252"/>
                <a:gd name="T6" fmla="*/ 145 w 209"/>
                <a:gd name="T7" fmla="*/ 193 h 252"/>
                <a:gd name="T8" fmla="*/ 196 w 209"/>
                <a:gd name="T9" fmla="*/ 109 h 252"/>
                <a:gd name="T10" fmla="*/ 10 w 209"/>
                <a:gd name="T11" fmla="*/ 109 h 252"/>
                <a:gd name="T12" fmla="*/ 62 w 209"/>
                <a:gd name="T13" fmla="*/ 200 h 252"/>
                <a:gd name="T14" fmla="*/ 104 w 209"/>
                <a:gd name="T15" fmla="*/ 44 h 252"/>
                <a:gd name="T16" fmla="*/ 75 w 209"/>
                <a:gd name="T17" fmla="*/ 160 h 252"/>
                <a:gd name="T18" fmla="*/ 75 w 209"/>
                <a:gd name="T19" fmla="*/ 156 h 252"/>
                <a:gd name="T20" fmla="*/ 103 w 209"/>
                <a:gd name="T21" fmla="*/ 53 h 252"/>
                <a:gd name="T22" fmla="*/ 134 w 209"/>
                <a:gd name="T23" fmla="*/ 154 h 252"/>
                <a:gd name="T24" fmla="*/ 135 w 209"/>
                <a:gd name="T25" fmla="*/ 159 h 252"/>
                <a:gd name="T26" fmla="*/ 137 w 209"/>
                <a:gd name="T27" fmla="*/ 204 h 252"/>
                <a:gd name="T28" fmla="*/ 141 w 209"/>
                <a:gd name="T29" fmla="*/ 252 h 252"/>
                <a:gd name="T30" fmla="*/ 69 w 209"/>
                <a:gd name="T31" fmla="*/ 252 h 252"/>
                <a:gd name="T32" fmla="*/ 73 w 209"/>
                <a:gd name="T33" fmla="*/ 204 h 252"/>
                <a:gd name="T34" fmla="*/ 85 w 209"/>
                <a:gd name="T35" fmla="*/ 164 h 252"/>
                <a:gd name="T36" fmla="*/ 89 w 209"/>
                <a:gd name="T37" fmla="*/ 121 h 252"/>
                <a:gd name="T38" fmla="*/ 83 w 209"/>
                <a:gd name="T39" fmla="*/ 105 h 252"/>
                <a:gd name="T40" fmla="*/ 126 w 209"/>
                <a:gd name="T41" fmla="*/ 105 h 252"/>
                <a:gd name="T42" fmla="*/ 123 w 209"/>
                <a:gd name="T43" fmla="*/ 160 h 252"/>
                <a:gd name="T44" fmla="*/ 134 w 209"/>
                <a:gd name="T45" fmla="*/ 197 h 252"/>
                <a:gd name="T46" fmla="*/ 90 w 209"/>
                <a:gd name="T47" fmla="*/ 164 h 252"/>
                <a:gd name="T48" fmla="*/ 105 w 209"/>
                <a:gd name="T49" fmla="*/ 175 h 252"/>
                <a:gd name="T50" fmla="*/ 119 w 209"/>
                <a:gd name="T51" fmla="*/ 164 h 252"/>
                <a:gd name="T52" fmla="*/ 105 w 209"/>
                <a:gd name="T53" fmla="*/ 154 h 252"/>
                <a:gd name="T54" fmla="*/ 90 w 209"/>
                <a:gd name="T55" fmla="*/ 164 h 252"/>
                <a:gd name="T56" fmla="*/ 105 w 209"/>
                <a:gd name="T57" fmla="*/ 184 h 252"/>
                <a:gd name="T58" fmla="*/ 86 w 209"/>
                <a:gd name="T59" fmla="*/ 201 h 252"/>
                <a:gd name="T60" fmla="*/ 105 w 209"/>
                <a:gd name="T61" fmla="*/ 215 h 252"/>
                <a:gd name="T62" fmla="*/ 123 w 209"/>
                <a:gd name="T63" fmla="*/ 2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252">
                  <a:moveTo>
                    <a:pt x="62" y="200"/>
                  </a:moveTo>
                  <a:cubicBezTo>
                    <a:pt x="62" y="200"/>
                    <a:pt x="62" y="200"/>
                    <a:pt x="62" y="200"/>
                  </a:cubicBezTo>
                  <a:cubicBezTo>
                    <a:pt x="26" y="184"/>
                    <a:pt x="0" y="147"/>
                    <a:pt x="0" y="105"/>
                  </a:cubicBezTo>
                  <a:cubicBezTo>
                    <a:pt x="0" y="47"/>
                    <a:pt x="47" y="0"/>
                    <a:pt x="104" y="0"/>
                  </a:cubicBezTo>
                  <a:cubicBezTo>
                    <a:pt x="162" y="0"/>
                    <a:pt x="209" y="47"/>
                    <a:pt x="209" y="105"/>
                  </a:cubicBezTo>
                  <a:cubicBezTo>
                    <a:pt x="209" y="147"/>
                    <a:pt x="184" y="183"/>
                    <a:pt x="148" y="199"/>
                  </a:cubicBezTo>
                  <a:cubicBezTo>
                    <a:pt x="148" y="199"/>
                    <a:pt x="148" y="199"/>
                    <a:pt x="148" y="199"/>
                  </a:cubicBezTo>
                  <a:cubicBezTo>
                    <a:pt x="147" y="197"/>
                    <a:pt x="146" y="195"/>
                    <a:pt x="145" y="193"/>
                  </a:cubicBezTo>
                  <a:cubicBezTo>
                    <a:pt x="145" y="193"/>
                    <a:pt x="145" y="192"/>
                    <a:pt x="145" y="192"/>
                  </a:cubicBezTo>
                  <a:cubicBezTo>
                    <a:pt x="175" y="177"/>
                    <a:pt x="196" y="146"/>
                    <a:pt x="196" y="109"/>
                  </a:cubicBezTo>
                  <a:cubicBezTo>
                    <a:pt x="196" y="58"/>
                    <a:pt x="154" y="16"/>
                    <a:pt x="103" y="16"/>
                  </a:cubicBezTo>
                  <a:cubicBezTo>
                    <a:pt x="51" y="16"/>
                    <a:pt x="10" y="58"/>
                    <a:pt x="10" y="109"/>
                  </a:cubicBezTo>
                  <a:cubicBezTo>
                    <a:pt x="10" y="147"/>
                    <a:pt x="32" y="180"/>
                    <a:pt x="65" y="194"/>
                  </a:cubicBezTo>
                  <a:cubicBezTo>
                    <a:pt x="64" y="196"/>
                    <a:pt x="63" y="198"/>
                    <a:pt x="62" y="200"/>
                  </a:cubicBezTo>
                  <a:close/>
                  <a:moveTo>
                    <a:pt x="166" y="105"/>
                  </a:moveTo>
                  <a:cubicBezTo>
                    <a:pt x="166" y="71"/>
                    <a:pt x="139" y="44"/>
                    <a:pt x="104" y="44"/>
                  </a:cubicBezTo>
                  <a:cubicBezTo>
                    <a:pt x="70" y="44"/>
                    <a:pt x="43" y="71"/>
                    <a:pt x="43" y="105"/>
                  </a:cubicBezTo>
                  <a:cubicBezTo>
                    <a:pt x="43" y="129"/>
                    <a:pt x="55" y="149"/>
                    <a:pt x="75" y="160"/>
                  </a:cubicBezTo>
                  <a:cubicBezTo>
                    <a:pt x="75" y="159"/>
                    <a:pt x="75" y="159"/>
                    <a:pt x="75" y="159"/>
                  </a:cubicBezTo>
                  <a:cubicBezTo>
                    <a:pt x="75" y="158"/>
                    <a:pt x="75" y="157"/>
                    <a:pt x="75" y="156"/>
                  </a:cubicBezTo>
                  <a:cubicBezTo>
                    <a:pt x="59" y="146"/>
                    <a:pt x="48" y="128"/>
                    <a:pt x="48" y="108"/>
                  </a:cubicBezTo>
                  <a:cubicBezTo>
                    <a:pt x="48" y="78"/>
                    <a:pt x="73" y="53"/>
                    <a:pt x="103" y="53"/>
                  </a:cubicBezTo>
                  <a:cubicBezTo>
                    <a:pt x="134" y="53"/>
                    <a:pt x="159" y="78"/>
                    <a:pt x="159" y="108"/>
                  </a:cubicBezTo>
                  <a:cubicBezTo>
                    <a:pt x="159" y="128"/>
                    <a:pt x="149" y="144"/>
                    <a:pt x="134" y="154"/>
                  </a:cubicBezTo>
                  <a:cubicBezTo>
                    <a:pt x="134" y="155"/>
                    <a:pt x="134" y="156"/>
                    <a:pt x="135" y="158"/>
                  </a:cubicBezTo>
                  <a:cubicBezTo>
                    <a:pt x="135" y="158"/>
                    <a:pt x="135" y="159"/>
                    <a:pt x="135" y="159"/>
                  </a:cubicBezTo>
                  <a:cubicBezTo>
                    <a:pt x="154" y="149"/>
                    <a:pt x="166" y="129"/>
                    <a:pt x="166" y="105"/>
                  </a:cubicBezTo>
                  <a:close/>
                  <a:moveTo>
                    <a:pt x="137" y="204"/>
                  </a:moveTo>
                  <a:cubicBezTo>
                    <a:pt x="150" y="233"/>
                    <a:pt x="165" y="252"/>
                    <a:pt x="165" y="252"/>
                  </a:cubicBezTo>
                  <a:cubicBezTo>
                    <a:pt x="141" y="252"/>
                    <a:pt x="141" y="252"/>
                    <a:pt x="141" y="252"/>
                  </a:cubicBezTo>
                  <a:cubicBezTo>
                    <a:pt x="137" y="236"/>
                    <a:pt x="123" y="223"/>
                    <a:pt x="105" y="223"/>
                  </a:cubicBezTo>
                  <a:cubicBezTo>
                    <a:pt x="87" y="223"/>
                    <a:pt x="72" y="236"/>
                    <a:pt x="69" y="252"/>
                  </a:cubicBezTo>
                  <a:cubicBezTo>
                    <a:pt x="45" y="252"/>
                    <a:pt x="45" y="252"/>
                    <a:pt x="45" y="252"/>
                  </a:cubicBezTo>
                  <a:cubicBezTo>
                    <a:pt x="57" y="236"/>
                    <a:pt x="67" y="219"/>
                    <a:pt x="73" y="204"/>
                  </a:cubicBezTo>
                  <a:cubicBezTo>
                    <a:pt x="74" y="202"/>
                    <a:pt x="75" y="200"/>
                    <a:pt x="76" y="198"/>
                  </a:cubicBezTo>
                  <a:cubicBezTo>
                    <a:pt x="80" y="186"/>
                    <a:pt x="83" y="175"/>
                    <a:pt x="85" y="164"/>
                  </a:cubicBezTo>
                  <a:cubicBezTo>
                    <a:pt x="86" y="163"/>
                    <a:pt x="86" y="162"/>
                    <a:pt x="86" y="161"/>
                  </a:cubicBezTo>
                  <a:cubicBezTo>
                    <a:pt x="90" y="137"/>
                    <a:pt x="89" y="121"/>
                    <a:pt x="89" y="121"/>
                  </a:cubicBezTo>
                  <a:cubicBezTo>
                    <a:pt x="90" y="121"/>
                    <a:pt x="90" y="121"/>
                    <a:pt x="90" y="121"/>
                  </a:cubicBezTo>
                  <a:cubicBezTo>
                    <a:pt x="86" y="117"/>
                    <a:pt x="83" y="111"/>
                    <a:pt x="83" y="105"/>
                  </a:cubicBezTo>
                  <a:cubicBezTo>
                    <a:pt x="83" y="94"/>
                    <a:pt x="93" y="84"/>
                    <a:pt x="105" y="84"/>
                  </a:cubicBezTo>
                  <a:cubicBezTo>
                    <a:pt x="116" y="84"/>
                    <a:pt x="126" y="94"/>
                    <a:pt x="126" y="105"/>
                  </a:cubicBezTo>
                  <a:cubicBezTo>
                    <a:pt x="126" y="111"/>
                    <a:pt x="124" y="117"/>
                    <a:pt x="120" y="120"/>
                  </a:cubicBezTo>
                  <a:cubicBezTo>
                    <a:pt x="119" y="134"/>
                    <a:pt x="121" y="147"/>
                    <a:pt x="123" y="160"/>
                  </a:cubicBezTo>
                  <a:cubicBezTo>
                    <a:pt x="124" y="161"/>
                    <a:pt x="124" y="163"/>
                    <a:pt x="124" y="164"/>
                  </a:cubicBezTo>
                  <a:cubicBezTo>
                    <a:pt x="127" y="176"/>
                    <a:pt x="130" y="187"/>
                    <a:pt x="134" y="197"/>
                  </a:cubicBezTo>
                  <a:cubicBezTo>
                    <a:pt x="135" y="199"/>
                    <a:pt x="136" y="202"/>
                    <a:pt x="137" y="204"/>
                  </a:cubicBezTo>
                  <a:close/>
                  <a:moveTo>
                    <a:pt x="90" y="164"/>
                  </a:moveTo>
                  <a:cubicBezTo>
                    <a:pt x="90" y="165"/>
                    <a:pt x="90" y="165"/>
                    <a:pt x="90" y="166"/>
                  </a:cubicBezTo>
                  <a:cubicBezTo>
                    <a:pt x="91" y="171"/>
                    <a:pt x="97" y="175"/>
                    <a:pt x="105" y="175"/>
                  </a:cubicBezTo>
                  <a:cubicBezTo>
                    <a:pt x="112" y="175"/>
                    <a:pt x="118" y="171"/>
                    <a:pt x="119" y="166"/>
                  </a:cubicBezTo>
                  <a:cubicBezTo>
                    <a:pt x="119" y="165"/>
                    <a:pt x="119" y="165"/>
                    <a:pt x="119" y="164"/>
                  </a:cubicBezTo>
                  <a:cubicBezTo>
                    <a:pt x="119" y="163"/>
                    <a:pt x="119" y="162"/>
                    <a:pt x="118" y="161"/>
                  </a:cubicBezTo>
                  <a:cubicBezTo>
                    <a:pt x="117" y="157"/>
                    <a:pt x="111" y="154"/>
                    <a:pt x="105" y="154"/>
                  </a:cubicBezTo>
                  <a:cubicBezTo>
                    <a:pt x="98" y="154"/>
                    <a:pt x="92" y="157"/>
                    <a:pt x="91" y="162"/>
                  </a:cubicBezTo>
                  <a:cubicBezTo>
                    <a:pt x="90" y="163"/>
                    <a:pt x="90" y="164"/>
                    <a:pt x="90" y="164"/>
                  </a:cubicBezTo>
                  <a:close/>
                  <a:moveTo>
                    <a:pt x="123" y="199"/>
                  </a:moveTo>
                  <a:cubicBezTo>
                    <a:pt x="123" y="191"/>
                    <a:pt x="115" y="184"/>
                    <a:pt x="105" y="184"/>
                  </a:cubicBezTo>
                  <a:cubicBezTo>
                    <a:pt x="94" y="184"/>
                    <a:pt x="86" y="191"/>
                    <a:pt x="86" y="199"/>
                  </a:cubicBezTo>
                  <a:cubicBezTo>
                    <a:pt x="86" y="200"/>
                    <a:pt x="86" y="200"/>
                    <a:pt x="86" y="201"/>
                  </a:cubicBezTo>
                  <a:cubicBezTo>
                    <a:pt x="87" y="203"/>
                    <a:pt x="88" y="206"/>
                    <a:pt x="89" y="208"/>
                  </a:cubicBezTo>
                  <a:cubicBezTo>
                    <a:pt x="93" y="212"/>
                    <a:pt x="98" y="215"/>
                    <a:pt x="105" y="215"/>
                  </a:cubicBezTo>
                  <a:cubicBezTo>
                    <a:pt x="111" y="215"/>
                    <a:pt x="117" y="212"/>
                    <a:pt x="120" y="208"/>
                  </a:cubicBezTo>
                  <a:cubicBezTo>
                    <a:pt x="122" y="206"/>
                    <a:pt x="123" y="203"/>
                    <a:pt x="123" y="200"/>
                  </a:cubicBezTo>
                  <a:cubicBezTo>
                    <a:pt x="123" y="200"/>
                    <a:pt x="123" y="200"/>
                    <a:pt x="123" y="19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6249180" y="1831762"/>
            <a:ext cx="5928307" cy="2464468"/>
            <a:chOff x="6249180" y="1831762"/>
            <a:chExt cx="5928307" cy="2464468"/>
          </a:xfrm>
        </p:grpSpPr>
        <p:sp>
          <p:nvSpPr>
            <p:cNvPr id="52" name="Rectangle 51"/>
            <p:cNvSpPr/>
            <p:nvPr/>
          </p:nvSpPr>
          <p:spPr bwMode="auto">
            <a:xfrm>
              <a:off x="6249180" y="1831762"/>
              <a:ext cx="5928307" cy="2464468"/>
            </a:xfrm>
            <a:prstGeom prst="rect">
              <a:avLst/>
            </a:prstGeom>
            <a:solidFill>
              <a:srgbClr val="BFBFB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r>
                <a:rPr lang="en-US" sz="2400" dirty="0">
                  <a:solidFill>
                    <a:srgbClr val="333333"/>
                  </a:solidFill>
                  <a:latin typeface="Segoe UI Light"/>
                </a:rPr>
                <a:t>Higher performance</a:t>
              </a:r>
            </a:p>
            <a:p>
              <a:pPr marL="231775" indent="-231775" defTabSz="1460707">
                <a:buFont typeface="Arial" pitchFamily="34" charset="0"/>
                <a:buChar char="•"/>
              </a:pPr>
              <a:r>
                <a:rPr lang="en-US" dirty="0">
                  <a:solidFill>
                    <a:srgbClr val="333333"/>
                  </a:solidFill>
                </a:rPr>
                <a:t>On-the-fly </a:t>
              </a:r>
              <a:r>
                <a:rPr lang="en-US" dirty="0" smtClean="0">
                  <a:solidFill>
                    <a:srgbClr val="333333"/>
                  </a:solidFill>
                </a:rPr>
                <a:t>compilation—scripts </a:t>
              </a:r>
              <a:r>
                <a:rPr lang="en-US" dirty="0">
                  <a:solidFill>
                    <a:srgbClr val="333333"/>
                  </a:solidFill>
                </a:rPr>
                <a:t>run up to </a:t>
              </a:r>
              <a:r>
                <a:rPr lang="en-US" dirty="0" smtClean="0">
                  <a:solidFill>
                    <a:srgbClr val="333333"/>
                  </a:solidFill>
                </a:rPr>
                <a:t/>
              </a:r>
              <a:br>
                <a:rPr lang="en-US" dirty="0" smtClean="0">
                  <a:solidFill>
                    <a:srgbClr val="333333"/>
                  </a:solidFill>
                </a:rPr>
              </a:br>
              <a:r>
                <a:rPr lang="en-US" dirty="0" smtClean="0">
                  <a:solidFill>
                    <a:srgbClr val="333333"/>
                  </a:solidFill>
                </a:rPr>
                <a:t>six </a:t>
              </a:r>
              <a:r>
                <a:rPr lang="en-US" dirty="0">
                  <a:solidFill>
                    <a:srgbClr val="333333"/>
                  </a:solidFill>
                </a:rPr>
                <a:t>times </a:t>
              </a:r>
              <a:r>
                <a:rPr lang="en-US" dirty="0" smtClean="0">
                  <a:solidFill>
                    <a:srgbClr val="333333"/>
                  </a:solidFill>
                </a:rPr>
                <a:t>faster</a:t>
              </a:r>
              <a:endParaRPr lang="en-US" dirty="0">
                <a:solidFill>
                  <a:srgbClr val="333333"/>
                </a:solidFill>
              </a:endParaRPr>
            </a:p>
            <a:p>
              <a:pPr marL="231775" indent="-231775" defTabSz="1460707">
                <a:buFont typeface="Arial" pitchFamily="34" charset="0"/>
                <a:buChar char="•"/>
              </a:pPr>
              <a:r>
                <a:rPr lang="en-US" dirty="0">
                  <a:solidFill>
                    <a:srgbClr val="333333"/>
                  </a:solidFill>
                </a:rPr>
                <a:t>Performance </a:t>
              </a:r>
              <a:r>
                <a:rPr lang="en-US" dirty="0" smtClean="0">
                  <a:solidFill>
                    <a:srgbClr val="333333"/>
                  </a:solidFill>
                </a:rPr>
                <a:t>improvements</a:t>
              </a:r>
              <a:endParaRPr lang="en-US" dirty="0">
                <a:solidFill>
                  <a:srgbClr val="333333"/>
                </a:solidFill>
              </a:endParaRPr>
            </a:p>
          </p:txBody>
        </p:sp>
        <p:sp>
          <p:nvSpPr>
            <p:cNvPr id="57" name="Freeform 5"/>
            <p:cNvSpPr>
              <a:spLocks noEditPoints="1"/>
            </p:cNvSpPr>
            <p:nvPr/>
          </p:nvSpPr>
          <p:spPr bwMode="auto">
            <a:xfrm>
              <a:off x="11116829" y="3280229"/>
              <a:ext cx="885663" cy="850998"/>
            </a:xfrm>
            <a:custGeom>
              <a:avLst/>
              <a:gdLst>
                <a:gd name="T0" fmla="*/ 0 w 137"/>
                <a:gd name="T1" fmla="*/ 69 h 125"/>
                <a:gd name="T2" fmla="*/ 109 w 137"/>
                <a:gd name="T3" fmla="*/ 125 h 125"/>
                <a:gd name="T4" fmla="*/ 69 w 137"/>
                <a:gd name="T5" fmla="*/ 0 h 125"/>
                <a:gd name="T6" fmla="*/ 125 w 137"/>
                <a:gd name="T7" fmla="*/ 41 h 125"/>
                <a:gd name="T8" fmla="*/ 109 w 137"/>
                <a:gd name="T9" fmla="*/ 41 h 125"/>
                <a:gd name="T10" fmla="*/ 96 w 137"/>
                <a:gd name="T11" fmla="*/ 13 h 125"/>
                <a:gd name="T12" fmla="*/ 96 w 137"/>
                <a:gd name="T13" fmla="*/ 28 h 125"/>
                <a:gd name="T14" fmla="*/ 96 w 137"/>
                <a:gd name="T15" fmla="*/ 13 h 125"/>
                <a:gd name="T16" fmla="*/ 69 w 137"/>
                <a:gd name="T17" fmla="*/ 6 h 125"/>
                <a:gd name="T18" fmla="*/ 72 w 137"/>
                <a:gd name="T19" fmla="*/ 20 h 125"/>
                <a:gd name="T20" fmla="*/ 65 w 137"/>
                <a:gd name="T21" fmla="*/ 20 h 125"/>
                <a:gd name="T22" fmla="*/ 69 w 137"/>
                <a:gd name="T23" fmla="*/ 58 h 125"/>
                <a:gd name="T24" fmla="*/ 69 w 137"/>
                <a:gd name="T25" fmla="*/ 80 h 125"/>
                <a:gd name="T26" fmla="*/ 69 w 137"/>
                <a:gd name="T27" fmla="*/ 58 h 125"/>
                <a:gd name="T28" fmla="*/ 6 w 137"/>
                <a:gd name="T29" fmla="*/ 65 h 125"/>
                <a:gd name="T30" fmla="*/ 20 w 137"/>
                <a:gd name="T31" fmla="*/ 69 h 125"/>
                <a:gd name="T32" fmla="*/ 6 w 137"/>
                <a:gd name="T33" fmla="*/ 73 h 125"/>
                <a:gd name="T34" fmla="*/ 16 w 137"/>
                <a:gd name="T35" fmla="*/ 104 h 125"/>
                <a:gd name="T36" fmla="*/ 24 w 137"/>
                <a:gd name="T37" fmla="*/ 90 h 125"/>
                <a:gd name="T38" fmla="*/ 16 w 137"/>
                <a:gd name="T39" fmla="*/ 104 h 125"/>
                <a:gd name="T40" fmla="*/ 12 w 137"/>
                <a:gd name="T41" fmla="*/ 41 h 125"/>
                <a:gd name="T42" fmla="*/ 28 w 137"/>
                <a:gd name="T43" fmla="*/ 41 h 125"/>
                <a:gd name="T44" fmla="*/ 41 w 137"/>
                <a:gd name="T45" fmla="*/ 13 h 125"/>
                <a:gd name="T46" fmla="*/ 41 w 137"/>
                <a:gd name="T47" fmla="*/ 28 h 125"/>
                <a:gd name="T48" fmla="*/ 41 w 137"/>
                <a:gd name="T49" fmla="*/ 13 h 125"/>
                <a:gd name="T50" fmla="*/ 90 w 137"/>
                <a:gd name="T51" fmla="*/ 116 h 125"/>
                <a:gd name="T52" fmla="*/ 41 w 137"/>
                <a:gd name="T53" fmla="*/ 109 h 125"/>
                <a:gd name="T54" fmla="*/ 47 w 137"/>
                <a:gd name="T55" fmla="*/ 101 h 125"/>
                <a:gd name="T56" fmla="*/ 96 w 137"/>
                <a:gd name="T57" fmla="*/ 108 h 125"/>
                <a:gd name="T58" fmla="*/ 82 w 137"/>
                <a:gd name="T59" fmla="*/ 68 h 125"/>
                <a:gd name="T60" fmla="*/ 79 w 137"/>
                <a:gd name="T61" fmla="*/ 59 h 125"/>
                <a:gd name="T62" fmla="*/ 82 w 137"/>
                <a:gd name="T63" fmla="*/ 68 h 125"/>
                <a:gd name="T64" fmla="*/ 109 w 137"/>
                <a:gd name="T65" fmla="*/ 97 h 125"/>
                <a:gd name="T66" fmla="*/ 125 w 137"/>
                <a:gd name="T67" fmla="*/ 97 h 125"/>
                <a:gd name="T68" fmla="*/ 131 w 137"/>
                <a:gd name="T69" fmla="*/ 73 h 125"/>
                <a:gd name="T70" fmla="*/ 118 w 137"/>
                <a:gd name="T71" fmla="*/ 69 h 125"/>
                <a:gd name="T72" fmla="*/ 131 w 137"/>
                <a:gd name="T73" fmla="*/ 65 h 125"/>
                <a:gd name="T74" fmla="*/ 131 w 137"/>
                <a:gd name="T75"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125">
                  <a:moveTo>
                    <a:pt x="69" y="0"/>
                  </a:moveTo>
                  <a:cubicBezTo>
                    <a:pt x="31" y="0"/>
                    <a:pt x="0" y="31"/>
                    <a:pt x="0" y="69"/>
                  </a:cubicBezTo>
                  <a:cubicBezTo>
                    <a:pt x="0" y="92"/>
                    <a:pt x="11" y="112"/>
                    <a:pt x="28" y="125"/>
                  </a:cubicBezTo>
                  <a:cubicBezTo>
                    <a:pt x="28" y="125"/>
                    <a:pt x="28" y="125"/>
                    <a:pt x="109" y="125"/>
                  </a:cubicBezTo>
                  <a:cubicBezTo>
                    <a:pt x="126" y="112"/>
                    <a:pt x="137" y="92"/>
                    <a:pt x="137" y="69"/>
                  </a:cubicBezTo>
                  <a:cubicBezTo>
                    <a:pt x="137" y="31"/>
                    <a:pt x="106" y="0"/>
                    <a:pt x="69" y="0"/>
                  </a:cubicBezTo>
                  <a:close/>
                  <a:moveTo>
                    <a:pt x="121" y="34"/>
                  </a:moveTo>
                  <a:cubicBezTo>
                    <a:pt x="122" y="36"/>
                    <a:pt x="124" y="38"/>
                    <a:pt x="125" y="41"/>
                  </a:cubicBezTo>
                  <a:cubicBezTo>
                    <a:pt x="125" y="41"/>
                    <a:pt x="125" y="41"/>
                    <a:pt x="113" y="48"/>
                  </a:cubicBezTo>
                  <a:cubicBezTo>
                    <a:pt x="112" y="46"/>
                    <a:pt x="111" y="43"/>
                    <a:pt x="109" y="41"/>
                  </a:cubicBezTo>
                  <a:cubicBezTo>
                    <a:pt x="109" y="41"/>
                    <a:pt x="109" y="41"/>
                    <a:pt x="121" y="34"/>
                  </a:cubicBezTo>
                  <a:close/>
                  <a:moveTo>
                    <a:pt x="96" y="13"/>
                  </a:moveTo>
                  <a:cubicBezTo>
                    <a:pt x="98" y="14"/>
                    <a:pt x="101" y="15"/>
                    <a:pt x="104" y="16"/>
                  </a:cubicBezTo>
                  <a:cubicBezTo>
                    <a:pt x="104" y="16"/>
                    <a:pt x="104" y="16"/>
                    <a:pt x="96" y="28"/>
                  </a:cubicBezTo>
                  <a:cubicBezTo>
                    <a:pt x="94" y="27"/>
                    <a:pt x="92" y="25"/>
                    <a:pt x="90" y="24"/>
                  </a:cubicBezTo>
                  <a:cubicBezTo>
                    <a:pt x="90" y="24"/>
                    <a:pt x="90" y="24"/>
                    <a:pt x="96" y="13"/>
                  </a:cubicBezTo>
                  <a:close/>
                  <a:moveTo>
                    <a:pt x="65" y="6"/>
                  </a:moveTo>
                  <a:cubicBezTo>
                    <a:pt x="66" y="6"/>
                    <a:pt x="67" y="6"/>
                    <a:pt x="69" y="6"/>
                  </a:cubicBezTo>
                  <a:cubicBezTo>
                    <a:pt x="70" y="6"/>
                    <a:pt x="71" y="6"/>
                    <a:pt x="72" y="6"/>
                  </a:cubicBezTo>
                  <a:cubicBezTo>
                    <a:pt x="72" y="6"/>
                    <a:pt x="72" y="6"/>
                    <a:pt x="72" y="20"/>
                  </a:cubicBezTo>
                  <a:cubicBezTo>
                    <a:pt x="71" y="19"/>
                    <a:pt x="70" y="19"/>
                    <a:pt x="69" y="19"/>
                  </a:cubicBezTo>
                  <a:cubicBezTo>
                    <a:pt x="67" y="19"/>
                    <a:pt x="66" y="19"/>
                    <a:pt x="65" y="20"/>
                  </a:cubicBezTo>
                  <a:cubicBezTo>
                    <a:pt x="65" y="20"/>
                    <a:pt x="65" y="20"/>
                    <a:pt x="65" y="6"/>
                  </a:cubicBezTo>
                  <a:close/>
                  <a:moveTo>
                    <a:pt x="69" y="58"/>
                  </a:moveTo>
                  <a:cubicBezTo>
                    <a:pt x="75" y="58"/>
                    <a:pt x="79" y="63"/>
                    <a:pt x="79" y="69"/>
                  </a:cubicBezTo>
                  <a:cubicBezTo>
                    <a:pt x="79" y="75"/>
                    <a:pt x="75" y="80"/>
                    <a:pt x="69" y="80"/>
                  </a:cubicBezTo>
                  <a:cubicBezTo>
                    <a:pt x="63" y="80"/>
                    <a:pt x="57" y="75"/>
                    <a:pt x="57" y="69"/>
                  </a:cubicBezTo>
                  <a:cubicBezTo>
                    <a:pt x="57" y="63"/>
                    <a:pt x="63" y="58"/>
                    <a:pt x="69" y="58"/>
                  </a:cubicBezTo>
                  <a:close/>
                  <a:moveTo>
                    <a:pt x="6" y="69"/>
                  </a:moveTo>
                  <a:cubicBezTo>
                    <a:pt x="6" y="68"/>
                    <a:pt x="6" y="66"/>
                    <a:pt x="6" y="65"/>
                  </a:cubicBezTo>
                  <a:cubicBezTo>
                    <a:pt x="6" y="65"/>
                    <a:pt x="6" y="65"/>
                    <a:pt x="20" y="65"/>
                  </a:cubicBezTo>
                  <a:cubicBezTo>
                    <a:pt x="20" y="66"/>
                    <a:pt x="20" y="68"/>
                    <a:pt x="20" y="69"/>
                  </a:cubicBezTo>
                  <a:cubicBezTo>
                    <a:pt x="20" y="71"/>
                    <a:pt x="20" y="72"/>
                    <a:pt x="20" y="73"/>
                  </a:cubicBezTo>
                  <a:cubicBezTo>
                    <a:pt x="20" y="73"/>
                    <a:pt x="20" y="73"/>
                    <a:pt x="6" y="73"/>
                  </a:cubicBezTo>
                  <a:cubicBezTo>
                    <a:pt x="6" y="72"/>
                    <a:pt x="6" y="71"/>
                    <a:pt x="6" y="69"/>
                  </a:cubicBezTo>
                  <a:close/>
                  <a:moveTo>
                    <a:pt x="16" y="104"/>
                  </a:moveTo>
                  <a:cubicBezTo>
                    <a:pt x="14" y="101"/>
                    <a:pt x="14" y="99"/>
                    <a:pt x="12" y="97"/>
                  </a:cubicBezTo>
                  <a:cubicBezTo>
                    <a:pt x="12" y="97"/>
                    <a:pt x="12" y="97"/>
                    <a:pt x="24" y="90"/>
                  </a:cubicBezTo>
                  <a:cubicBezTo>
                    <a:pt x="26" y="92"/>
                    <a:pt x="26" y="95"/>
                    <a:pt x="28" y="97"/>
                  </a:cubicBezTo>
                  <a:cubicBezTo>
                    <a:pt x="28" y="97"/>
                    <a:pt x="28" y="97"/>
                    <a:pt x="16" y="104"/>
                  </a:cubicBezTo>
                  <a:close/>
                  <a:moveTo>
                    <a:pt x="24" y="48"/>
                  </a:moveTo>
                  <a:cubicBezTo>
                    <a:pt x="24" y="48"/>
                    <a:pt x="24" y="48"/>
                    <a:pt x="12" y="41"/>
                  </a:cubicBezTo>
                  <a:cubicBezTo>
                    <a:pt x="14" y="39"/>
                    <a:pt x="14" y="36"/>
                    <a:pt x="16" y="34"/>
                  </a:cubicBezTo>
                  <a:cubicBezTo>
                    <a:pt x="16" y="34"/>
                    <a:pt x="16" y="34"/>
                    <a:pt x="28" y="41"/>
                  </a:cubicBezTo>
                  <a:cubicBezTo>
                    <a:pt x="26" y="44"/>
                    <a:pt x="26" y="46"/>
                    <a:pt x="24" y="48"/>
                  </a:cubicBezTo>
                  <a:close/>
                  <a:moveTo>
                    <a:pt x="41" y="13"/>
                  </a:moveTo>
                  <a:cubicBezTo>
                    <a:pt x="41" y="13"/>
                    <a:pt x="41" y="13"/>
                    <a:pt x="47" y="24"/>
                  </a:cubicBezTo>
                  <a:cubicBezTo>
                    <a:pt x="45" y="26"/>
                    <a:pt x="43" y="27"/>
                    <a:pt x="41" y="28"/>
                  </a:cubicBezTo>
                  <a:cubicBezTo>
                    <a:pt x="41" y="28"/>
                    <a:pt x="41" y="28"/>
                    <a:pt x="34" y="16"/>
                  </a:cubicBezTo>
                  <a:cubicBezTo>
                    <a:pt x="36" y="15"/>
                    <a:pt x="38" y="14"/>
                    <a:pt x="41" y="13"/>
                  </a:cubicBezTo>
                  <a:close/>
                  <a:moveTo>
                    <a:pt x="96" y="109"/>
                  </a:moveTo>
                  <a:cubicBezTo>
                    <a:pt x="96" y="113"/>
                    <a:pt x="93" y="116"/>
                    <a:pt x="90" y="116"/>
                  </a:cubicBezTo>
                  <a:cubicBezTo>
                    <a:pt x="90" y="116"/>
                    <a:pt x="90" y="116"/>
                    <a:pt x="47" y="116"/>
                  </a:cubicBezTo>
                  <a:cubicBezTo>
                    <a:pt x="44" y="116"/>
                    <a:pt x="41" y="113"/>
                    <a:pt x="41" y="109"/>
                  </a:cubicBezTo>
                  <a:cubicBezTo>
                    <a:pt x="41" y="109"/>
                    <a:pt x="41" y="109"/>
                    <a:pt x="41" y="108"/>
                  </a:cubicBezTo>
                  <a:cubicBezTo>
                    <a:pt x="41" y="105"/>
                    <a:pt x="44" y="101"/>
                    <a:pt x="47" y="101"/>
                  </a:cubicBezTo>
                  <a:cubicBezTo>
                    <a:pt x="47" y="101"/>
                    <a:pt x="47" y="101"/>
                    <a:pt x="90" y="101"/>
                  </a:cubicBezTo>
                  <a:cubicBezTo>
                    <a:pt x="93" y="101"/>
                    <a:pt x="96" y="105"/>
                    <a:pt x="96" y="108"/>
                  </a:cubicBezTo>
                  <a:cubicBezTo>
                    <a:pt x="96" y="108"/>
                    <a:pt x="96" y="108"/>
                    <a:pt x="96" y="109"/>
                  </a:cubicBezTo>
                  <a:close/>
                  <a:moveTo>
                    <a:pt x="82" y="68"/>
                  </a:moveTo>
                  <a:cubicBezTo>
                    <a:pt x="81" y="63"/>
                    <a:pt x="81" y="63"/>
                    <a:pt x="81" y="63"/>
                  </a:cubicBezTo>
                  <a:cubicBezTo>
                    <a:pt x="79" y="59"/>
                    <a:pt x="79" y="59"/>
                    <a:pt x="79" y="59"/>
                  </a:cubicBezTo>
                  <a:cubicBezTo>
                    <a:pt x="126" y="52"/>
                    <a:pt x="126" y="52"/>
                    <a:pt x="126" y="52"/>
                  </a:cubicBezTo>
                  <a:lnTo>
                    <a:pt x="82" y="68"/>
                  </a:lnTo>
                  <a:close/>
                  <a:moveTo>
                    <a:pt x="121" y="104"/>
                  </a:moveTo>
                  <a:cubicBezTo>
                    <a:pt x="121" y="104"/>
                    <a:pt x="121" y="104"/>
                    <a:pt x="109" y="97"/>
                  </a:cubicBezTo>
                  <a:cubicBezTo>
                    <a:pt x="111" y="95"/>
                    <a:pt x="112" y="92"/>
                    <a:pt x="113" y="90"/>
                  </a:cubicBezTo>
                  <a:cubicBezTo>
                    <a:pt x="113" y="90"/>
                    <a:pt x="113" y="90"/>
                    <a:pt x="125" y="97"/>
                  </a:cubicBezTo>
                  <a:cubicBezTo>
                    <a:pt x="124" y="100"/>
                    <a:pt x="122" y="102"/>
                    <a:pt x="121" y="104"/>
                  </a:cubicBezTo>
                  <a:close/>
                  <a:moveTo>
                    <a:pt x="131" y="73"/>
                  </a:moveTo>
                  <a:cubicBezTo>
                    <a:pt x="131" y="73"/>
                    <a:pt x="131" y="73"/>
                    <a:pt x="118" y="73"/>
                  </a:cubicBezTo>
                  <a:cubicBezTo>
                    <a:pt x="118" y="72"/>
                    <a:pt x="118" y="71"/>
                    <a:pt x="118" y="69"/>
                  </a:cubicBezTo>
                  <a:cubicBezTo>
                    <a:pt x="118" y="68"/>
                    <a:pt x="118" y="66"/>
                    <a:pt x="118" y="65"/>
                  </a:cubicBezTo>
                  <a:cubicBezTo>
                    <a:pt x="118" y="65"/>
                    <a:pt x="118" y="65"/>
                    <a:pt x="131" y="65"/>
                  </a:cubicBezTo>
                  <a:cubicBezTo>
                    <a:pt x="131" y="66"/>
                    <a:pt x="131" y="68"/>
                    <a:pt x="131" y="69"/>
                  </a:cubicBezTo>
                  <a:cubicBezTo>
                    <a:pt x="131" y="71"/>
                    <a:pt x="131" y="71"/>
                    <a:pt x="131" y="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 name="Group 3"/>
          <p:cNvGrpSpPr/>
          <p:nvPr/>
        </p:nvGrpSpPr>
        <p:grpSpPr>
          <a:xfrm>
            <a:off x="293667" y="4329112"/>
            <a:ext cx="5928307" cy="2464468"/>
            <a:chOff x="293667" y="4329112"/>
            <a:chExt cx="5928307" cy="2464468"/>
          </a:xfrm>
        </p:grpSpPr>
        <p:sp>
          <p:nvSpPr>
            <p:cNvPr id="53" name="Rectangle 52"/>
            <p:cNvSpPr/>
            <p:nvPr/>
          </p:nvSpPr>
          <p:spPr bwMode="auto">
            <a:xfrm>
              <a:off x="293667" y="4329112"/>
              <a:ext cx="5928307" cy="2464468"/>
            </a:xfrm>
            <a:prstGeom prst="rect">
              <a:avLst/>
            </a:prstGeom>
            <a:solidFill>
              <a:srgbClr val="BFBFB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r>
                <a:rPr lang="en-US" sz="2400" dirty="0">
                  <a:solidFill>
                    <a:srgbClr val="333333"/>
                  </a:solidFill>
                  <a:latin typeface="Segoe UI Light"/>
                </a:rPr>
                <a:t>Greater resiliency</a:t>
              </a:r>
            </a:p>
            <a:p>
              <a:pPr marL="231775" indent="-231775" defTabSz="1460707">
                <a:buFont typeface="Arial" pitchFamily="34" charset="0"/>
                <a:buChar char="•"/>
              </a:pPr>
              <a:r>
                <a:rPr lang="en-US" dirty="0">
                  <a:solidFill>
                    <a:srgbClr val="333333"/>
                  </a:solidFill>
                </a:rPr>
                <a:t>Robust session </a:t>
              </a:r>
              <a:r>
                <a:rPr lang="en-US" dirty="0" smtClean="0">
                  <a:solidFill>
                    <a:srgbClr val="333333"/>
                  </a:solidFill>
                </a:rPr>
                <a:t>connectivity</a:t>
              </a:r>
              <a:endParaRPr lang="en-US" dirty="0">
                <a:solidFill>
                  <a:srgbClr val="333333"/>
                </a:solidFill>
              </a:endParaRPr>
            </a:p>
            <a:p>
              <a:pPr marL="231775" indent="-231775" defTabSz="1460707">
                <a:buFont typeface="Arial" pitchFamily="34" charset="0"/>
                <a:buChar char="•"/>
              </a:pPr>
              <a:r>
                <a:rPr lang="en-US" dirty="0">
                  <a:solidFill>
                    <a:srgbClr val="333333"/>
                  </a:solidFill>
                </a:rPr>
                <a:t>Disconnected </a:t>
              </a:r>
              <a:r>
                <a:rPr lang="en-US" dirty="0" smtClean="0">
                  <a:solidFill>
                    <a:srgbClr val="333333"/>
                  </a:solidFill>
                </a:rPr>
                <a:t>sessions</a:t>
              </a:r>
              <a:endParaRPr lang="en-US" dirty="0">
                <a:solidFill>
                  <a:srgbClr val="333333"/>
                </a:solidFill>
              </a:endParaRPr>
            </a:p>
            <a:p>
              <a:pPr marL="231775" indent="-231775" defTabSz="1460707">
                <a:buFont typeface="Arial" pitchFamily="34" charset="0"/>
                <a:buChar char="•"/>
              </a:pPr>
              <a:r>
                <a:rPr lang="en-US" dirty="0">
                  <a:solidFill>
                    <a:srgbClr val="333333"/>
                  </a:solidFill>
                </a:rPr>
                <a:t>Session configuration </a:t>
              </a:r>
              <a:r>
                <a:rPr lang="en-US" dirty="0" smtClean="0">
                  <a:solidFill>
                    <a:srgbClr val="333333"/>
                  </a:solidFill>
                </a:rPr>
                <a:t>files</a:t>
              </a:r>
              <a:endParaRPr lang="en-US" dirty="0">
                <a:solidFill>
                  <a:srgbClr val="333333"/>
                </a:solidFill>
              </a:endParaRPr>
            </a:p>
            <a:p>
              <a:pPr marL="231775" indent="-231775" defTabSz="1460707">
                <a:buFont typeface="Arial" pitchFamily="34" charset="0"/>
                <a:buChar char="•"/>
              </a:pPr>
              <a:r>
                <a:rPr lang="en-US" dirty="0">
                  <a:solidFill>
                    <a:srgbClr val="333333"/>
                  </a:solidFill>
                </a:rPr>
                <a:t>Job </a:t>
              </a:r>
              <a:r>
                <a:rPr lang="en-US" dirty="0" smtClean="0">
                  <a:solidFill>
                    <a:srgbClr val="333333"/>
                  </a:solidFill>
                </a:rPr>
                <a:t>scheduling</a:t>
              </a:r>
              <a:endParaRPr lang="en-US" dirty="0">
                <a:solidFill>
                  <a:srgbClr val="333333"/>
                </a:solidFill>
              </a:endParaRPr>
            </a:p>
            <a:p>
              <a:pPr marL="231775" indent="-231775" defTabSz="1460707">
                <a:buFont typeface="Arial" pitchFamily="34" charset="0"/>
                <a:buChar char="•"/>
              </a:pPr>
              <a:r>
                <a:rPr lang="en-US" dirty="0">
                  <a:solidFill>
                    <a:srgbClr val="333333"/>
                  </a:solidFill>
                </a:rPr>
                <a:t>Windows PowerShell </a:t>
              </a:r>
              <a:r>
                <a:rPr lang="en-US" dirty="0" smtClean="0">
                  <a:solidFill>
                    <a:srgbClr val="333333"/>
                  </a:solidFill>
                </a:rPr>
                <a:t>Workflow</a:t>
              </a:r>
              <a:endParaRPr lang="en-US" dirty="0">
                <a:solidFill>
                  <a:srgbClr val="333333"/>
                </a:solidFill>
              </a:endParaRPr>
            </a:p>
          </p:txBody>
        </p:sp>
        <p:grpSp>
          <p:nvGrpSpPr>
            <p:cNvPr id="58" name="Group 57"/>
            <p:cNvGrpSpPr/>
            <p:nvPr/>
          </p:nvGrpSpPr>
          <p:grpSpPr>
            <a:xfrm>
              <a:off x="5312229" y="5706929"/>
              <a:ext cx="728538" cy="906142"/>
              <a:chOff x="6424613" y="4968584"/>
              <a:chExt cx="638175" cy="793750"/>
            </a:xfrm>
            <a:solidFill>
              <a:schemeClr val="bg1"/>
            </a:solidFill>
          </p:grpSpPr>
          <p:sp>
            <p:nvSpPr>
              <p:cNvPr id="59" name="Freeform 21"/>
              <p:cNvSpPr>
                <a:spLocks/>
              </p:cNvSpPr>
              <p:nvPr/>
            </p:nvSpPr>
            <p:spPr bwMode="auto">
              <a:xfrm>
                <a:off x="6532563" y="5111459"/>
                <a:ext cx="422275" cy="528638"/>
              </a:xfrm>
              <a:custGeom>
                <a:avLst/>
                <a:gdLst>
                  <a:gd name="T0" fmla="*/ 200 w 403"/>
                  <a:gd name="T1" fmla="*/ 371 h 504"/>
                  <a:gd name="T2" fmla="*/ 197 w 403"/>
                  <a:gd name="T3" fmla="*/ 371 h 504"/>
                  <a:gd name="T4" fmla="*/ 169 w 403"/>
                  <a:gd name="T5" fmla="*/ 359 h 504"/>
                  <a:gd name="T6" fmla="*/ 75 w 403"/>
                  <a:gd name="T7" fmla="*/ 267 h 504"/>
                  <a:gd name="T8" fmla="*/ 74 w 403"/>
                  <a:gd name="T9" fmla="*/ 211 h 504"/>
                  <a:gd name="T10" fmla="*/ 131 w 403"/>
                  <a:gd name="T11" fmla="*/ 210 h 504"/>
                  <a:gd name="T12" fmla="*/ 193 w 403"/>
                  <a:gd name="T13" fmla="*/ 271 h 504"/>
                  <a:gd name="T14" fmla="*/ 346 w 403"/>
                  <a:gd name="T15" fmla="*/ 77 h 504"/>
                  <a:gd name="T16" fmla="*/ 355 w 403"/>
                  <a:gd name="T17" fmla="*/ 69 h 504"/>
                  <a:gd name="T18" fmla="*/ 232 w 403"/>
                  <a:gd name="T19" fmla="*/ 12 h 504"/>
                  <a:gd name="T20" fmla="*/ 199 w 403"/>
                  <a:gd name="T21" fmla="*/ 0 h 504"/>
                  <a:gd name="T22" fmla="*/ 168 w 403"/>
                  <a:gd name="T23" fmla="*/ 12 h 504"/>
                  <a:gd name="T24" fmla="*/ 26 w 403"/>
                  <a:gd name="T25" fmla="*/ 73 h 504"/>
                  <a:gd name="T26" fmla="*/ 0 w 403"/>
                  <a:gd name="T27" fmla="*/ 109 h 504"/>
                  <a:gd name="T28" fmla="*/ 0 w 403"/>
                  <a:gd name="T29" fmla="*/ 214 h 504"/>
                  <a:gd name="T30" fmla="*/ 82 w 403"/>
                  <a:gd name="T31" fmla="*/ 423 h 504"/>
                  <a:gd name="T32" fmla="*/ 198 w 403"/>
                  <a:gd name="T33" fmla="*/ 504 h 504"/>
                  <a:gd name="T34" fmla="*/ 403 w 403"/>
                  <a:gd name="T35" fmla="*/ 217 h 504"/>
                  <a:gd name="T36" fmla="*/ 403 w 403"/>
                  <a:gd name="T37" fmla="*/ 134 h 504"/>
                  <a:gd name="T38" fmla="*/ 229 w 403"/>
                  <a:gd name="T39" fmla="*/ 356 h 504"/>
                  <a:gd name="T40" fmla="*/ 200 w 403"/>
                  <a:gd name="T41" fmla="*/ 37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3" h="504">
                    <a:moveTo>
                      <a:pt x="200" y="371"/>
                    </a:moveTo>
                    <a:cubicBezTo>
                      <a:pt x="199" y="371"/>
                      <a:pt x="198" y="371"/>
                      <a:pt x="197" y="371"/>
                    </a:cubicBezTo>
                    <a:cubicBezTo>
                      <a:pt x="187" y="371"/>
                      <a:pt x="177" y="367"/>
                      <a:pt x="169" y="359"/>
                    </a:cubicBezTo>
                    <a:cubicBezTo>
                      <a:pt x="75" y="267"/>
                      <a:pt x="75" y="267"/>
                      <a:pt x="75" y="267"/>
                    </a:cubicBezTo>
                    <a:cubicBezTo>
                      <a:pt x="59" y="252"/>
                      <a:pt x="59" y="226"/>
                      <a:pt x="74" y="211"/>
                    </a:cubicBezTo>
                    <a:cubicBezTo>
                      <a:pt x="90" y="195"/>
                      <a:pt x="115" y="195"/>
                      <a:pt x="131" y="210"/>
                    </a:cubicBezTo>
                    <a:cubicBezTo>
                      <a:pt x="193" y="271"/>
                      <a:pt x="193" y="271"/>
                      <a:pt x="193" y="271"/>
                    </a:cubicBezTo>
                    <a:cubicBezTo>
                      <a:pt x="346" y="77"/>
                      <a:pt x="346" y="77"/>
                      <a:pt x="346" y="77"/>
                    </a:cubicBezTo>
                    <a:cubicBezTo>
                      <a:pt x="348" y="74"/>
                      <a:pt x="351" y="71"/>
                      <a:pt x="355" y="69"/>
                    </a:cubicBezTo>
                    <a:cubicBezTo>
                      <a:pt x="323" y="57"/>
                      <a:pt x="266" y="34"/>
                      <a:pt x="232" y="12"/>
                    </a:cubicBezTo>
                    <a:cubicBezTo>
                      <a:pt x="219" y="4"/>
                      <a:pt x="209" y="0"/>
                      <a:pt x="199" y="0"/>
                    </a:cubicBezTo>
                    <a:cubicBezTo>
                      <a:pt x="189" y="0"/>
                      <a:pt x="179" y="4"/>
                      <a:pt x="168" y="12"/>
                    </a:cubicBezTo>
                    <a:cubicBezTo>
                      <a:pt x="133" y="36"/>
                      <a:pt x="30" y="71"/>
                      <a:pt x="26" y="73"/>
                    </a:cubicBezTo>
                    <a:cubicBezTo>
                      <a:pt x="13" y="78"/>
                      <a:pt x="0" y="95"/>
                      <a:pt x="0" y="109"/>
                    </a:cubicBezTo>
                    <a:cubicBezTo>
                      <a:pt x="0" y="109"/>
                      <a:pt x="0" y="202"/>
                      <a:pt x="0" y="214"/>
                    </a:cubicBezTo>
                    <a:cubicBezTo>
                      <a:pt x="0" y="312"/>
                      <a:pt x="51" y="387"/>
                      <a:pt x="82" y="423"/>
                    </a:cubicBezTo>
                    <a:cubicBezTo>
                      <a:pt x="130" y="479"/>
                      <a:pt x="179" y="504"/>
                      <a:pt x="198" y="504"/>
                    </a:cubicBezTo>
                    <a:cubicBezTo>
                      <a:pt x="233" y="504"/>
                      <a:pt x="403" y="389"/>
                      <a:pt x="403" y="217"/>
                    </a:cubicBezTo>
                    <a:cubicBezTo>
                      <a:pt x="403" y="134"/>
                      <a:pt x="403" y="134"/>
                      <a:pt x="403" y="134"/>
                    </a:cubicBezTo>
                    <a:cubicBezTo>
                      <a:pt x="229" y="356"/>
                      <a:pt x="229" y="356"/>
                      <a:pt x="229" y="356"/>
                    </a:cubicBezTo>
                    <a:cubicBezTo>
                      <a:pt x="222" y="365"/>
                      <a:pt x="211" y="370"/>
                      <a:pt x="200" y="37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22"/>
              <p:cNvSpPr>
                <a:spLocks noEditPoints="1"/>
              </p:cNvSpPr>
              <p:nvPr/>
            </p:nvSpPr>
            <p:spPr bwMode="auto">
              <a:xfrm>
                <a:off x="6424613" y="4968584"/>
                <a:ext cx="638175" cy="793750"/>
              </a:xfrm>
              <a:custGeom>
                <a:avLst/>
                <a:gdLst>
                  <a:gd name="T0" fmla="*/ 571 w 609"/>
                  <a:gd name="T1" fmla="*/ 133 h 757"/>
                  <a:gd name="T2" fmla="*/ 360 w 609"/>
                  <a:gd name="T3" fmla="*/ 33 h 757"/>
                  <a:gd name="T4" fmla="*/ 243 w 609"/>
                  <a:gd name="T5" fmla="*/ 33 h 757"/>
                  <a:gd name="T6" fmla="*/ 37 w 609"/>
                  <a:gd name="T7" fmla="*/ 126 h 757"/>
                  <a:gd name="T8" fmla="*/ 0 w 609"/>
                  <a:gd name="T9" fmla="*/ 180 h 757"/>
                  <a:gd name="T10" fmla="*/ 0 w 609"/>
                  <a:gd name="T11" fmla="*/ 338 h 757"/>
                  <a:gd name="T12" fmla="*/ 300 w 609"/>
                  <a:gd name="T13" fmla="*/ 757 h 757"/>
                  <a:gd name="T14" fmla="*/ 609 w 609"/>
                  <a:gd name="T15" fmla="*/ 342 h 757"/>
                  <a:gd name="T16" fmla="*/ 609 w 609"/>
                  <a:gd name="T17" fmla="*/ 186 h 757"/>
                  <a:gd name="T18" fmla="*/ 571 w 609"/>
                  <a:gd name="T19" fmla="*/ 133 h 757"/>
                  <a:gd name="T20" fmla="*/ 542 w 609"/>
                  <a:gd name="T21" fmla="*/ 353 h 757"/>
                  <a:gd name="T22" fmla="*/ 301 w 609"/>
                  <a:gd name="T23" fmla="*/ 676 h 757"/>
                  <a:gd name="T24" fmla="*/ 158 w 609"/>
                  <a:gd name="T25" fmla="*/ 582 h 757"/>
                  <a:gd name="T26" fmla="*/ 67 w 609"/>
                  <a:gd name="T27" fmla="*/ 350 h 757"/>
                  <a:gd name="T28" fmla="*/ 67 w 609"/>
                  <a:gd name="T29" fmla="*/ 245 h 757"/>
                  <a:gd name="T30" fmla="*/ 117 w 609"/>
                  <a:gd name="T31" fmla="*/ 175 h 757"/>
                  <a:gd name="T32" fmla="*/ 250 w 609"/>
                  <a:gd name="T33" fmla="*/ 118 h 757"/>
                  <a:gd name="T34" fmla="*/ 302 w 609"/>
                  <a:gd name="T35" fmla="*/ 100 h 757"/>
                  <a:gd name="T36" fmla="*/ 354 w 609"/>
                  <a:gd name="T37" fmla="*/ 118 h 757"/>
                  <a:gd name="T38" fmla="*/ 492 w 609"/>
                  <a:gd name="T39" fmla="*/ 179 h 757"/>
                  <a:gd name="T40" fmla="*/ 542 w 609"/>
                  <a:gd name="T41" fmla="*/ 249 h 757"/>
                  <a:gd name="T42" fmla="*/ 542 w 609"/>
                  <a:gd name="T43" fmla="*/ 35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9" h="757">
                    <a:moveTo>
                      <a:pt x="571" y="133"/>
                    </a:moveTo>
                    <a:cubicBezTo>
                      <a:pt x="571" y="133"/>
                      <a:pt x="436" y="87"/>
                      <a:pt x="360" y="33"/>
                    </a:cubicBezTo>
                    <a:cubicBezTo>
                      <a:pt x="326" y="9"/>
                      <a:pt x="288" y="0"/>
                      <a:pt x="243" y="33"/>
                    </a:cubicBezTo>
                    <a:cubicBezTo>
                      <a:pt x="196" y="68"/>
                      <a:pt x="37" y="126"/>
                      <a:pt x="37" y="126"/>
                    </a:cubicBezTo>
                    <a:cubicBezTo>
                      <a:pt x="17" y="134"/>
                      <a:pt x="0" y="158"/>
                      <a:pt x="0" y="180"/>
                    </a:cubicBezTo>
                    <a:cubicBezTo>
                      <a:pt x="0" y="180"/>
                      <a:pt x="0" y="321"/>
                      <a:pt x="0" y="338"/>
                    </a:cubicBezTo>
                    <a:cubicBezTo>
                      <a:pt x="0" y="577"/>
                      <a:pt x="219" y="757"/>
                      <a:pt x="300" y="757"/>
                    </a:cubicBezTo>
                    <a:cubicBezTo>
                      <a:pt x="364" y="757"/>
                      <a:pt x="609" y="586"/>
                      <a:pt x="609" y="342"/>
                    </a:cubicBezTo>
                    <a:cubicBezTo>
                      <a:pt x="609" y="325"/>
                      <a:pt x="609" y="186"/>
                      <a:pt x="609" y="186"/>
                    </a:cubicBezTo>
                    <a:cubicBezTo>
                      <a:pt x="609" y="164"/>
                      <a:pt x="592" y="140"/>
                      <a:pt x="571" y="133"/>
                    </a:cubicBezTo>
                    <a:close/>
                    <a:moveTo>
                      <a:pt x="542" y="353"/>
                    </a:moveTo>
                    <a:cubicBezTo>
                      <a:pt x="542" y="542"/>
                      <a:pt x="359" y="676"/>
                      <a:pt x="301" y="676"/>
                    </a:cubicBezTo>
                    <a:cubicBezTo>
                      <a:pt x="264" y="676"/>
                      <a:pt x="205" y="637"/>
                      <a:pt x="158" y="582"/>
                    </a:cubicBezTo>
                    <a:cubicBezTo>
                      <a:pt x="124" y="542"/>
                      <a:pt x="67" y="459"/>
                      <a:pt x="67" y="350"/>
                    </a:cubicBezTo>
                    <a:cubicBezTo>
                      <a:pt x="67" y="338"/>
                      <a:pt x="67" y="245"/>
                      <a:pt x="67" y="245"/>
                    </a:cubicBezTo>
                    <a:cubicBezTo>
                      <a:pt x="67" y="215"/>
                      <a:pt x="89" y="185"/>
                      <a:pt x="117" y="175"/>
                    </a:cubicBezTo>
                    <a:cubicBezTo>
                      <a:pt x="146" y="165"/>
                      <a:pt x="225" y="136"/>
                      <a:pt x="250" y="118"/>
                    </a:cubicBezTo>
                    <a:cubicBezTo>
                      <a:pt x="268" y="106"/>
                      <a:pt x="285" y="100"/>
                      <a:pt x="302" y="100"/>
                    </a:cubicBezTo>
                    <a:cubicBezTo>
                      <a:pt x="324" y="100"/>
                      <a:pt x="342" y="110"/>
                      <a:pt x="354" y="118"/>
                    </a:cubicBezTo>
                    <a:cubicBezTo>
                      <a:pt x="398" y="146"/>
                      <a:pt x="491" y="179"/>
                      <a:pt x="492" y="179"/>
                    </a:cubicBezTo>
                    <a:cubicBezTo>
                      <a:pt x="520" y="189"/>
                      <a:pt x="542" y="220"/>
                      <a:pt x="542" y="249"/>
                    </a:cubicBezTo>
                    <a:lnTo>
                      <a:pt x="542" y="35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 name="Group 5"/>
          <p:cNvGrpSpPr/>
          <p:nvPr/>
        </p:nvGrpSpPr>
        <p:grpSpPr>
          <a:xfrm>
            <a:off x="6249180" y="4329112"/>
            <a:ext cx="5928307" cy="2464468"/>
            <a:chOff x="6249180" y="4329112"/>
            <a:chExt cx="5928307" cy="2464468"/>
          </a:xfrm>
        </p:grpSpPr>
        <p:sp>
          <p:nvSpPr>
            <p:cNvPr id="54" name="Rectangle 53"/>
            <p:cNvSpPr/>
            <p:nvPr/>
          </p:nvSpPr>
          <p:spPr bwMode="auto">
            <a:xfrm>
              <a:off x="6249180" y="4329112"/>
              <a:ext cx="5928307" cy="246446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r>
                <a:rPr lang="en-US" sz="2400" dirty="0">
                  <a:solidFill>
                    <a:srgbClr val="FFFFFF"/>
                  </a:solidFill>
                  <a:latin typeface="Segoe UI Light"/>
                </a:rPr>
                <a:t>More intuitive</a:t>
              </a:r>
            </a:p>
            <a:p>
              <a:pPr marL="231775" indent="-231775" defTabSz="1460707">
                <a:buFont typeface="Arial" pitchFamily="34" charset="0"/>
                <a:buChar char="•"/>
              </a:pPr>
              <a:r>
                <a:rPr lang="en-US" dirty="0">
                  <a:solidFill>
                    <a:srgbClr val="FFFFFF"/>
                  </a:solidFill>
                </a:rPr>
                <a:t>Integrated </a:t>
              </a:r>
              <a:r>
                <a:rPr lang="en-US" dirty="0" smtClean="0">
                  <a:solidFill>
                    <a:srgbClr val="FFFFFF"/>
                  </a:solidFill>
                </a:rPr>
                <a:t>scripting environment </a:t>
              </a:r>
              <a:r>
                <a:rPr lang="en-US" dirty="0">
                  <a:solidFill>
                    <a:srgbClr val="FFFFFF"/>
                  </a:solidFill>
                </a:rPr>
                <a:t>3.0: </a:t>
              </a:r>
              <a:br>
                <a:rPr lang="en-US" dirty="0">
                  <a:solidFill>
                    <a:srgbClr val="FFFFFF"/>
                  </a:solidFill>
                </a:rPr>
              </a:br>
              <a:r>
                <a:rPr lang="en-US" dirty="0">
                  <a:solidFill>
                    <a:srgbClr val="FFFFFF"/>
                  </a:solidFill>
                </a:rPr>
                <a:t>IntelliSense | Code </a:t>
              </a:r>
              <a:r>
                <a:rPr lang="en-US" dirty="0" smtClean="0">
                  <a:solidFill>
                    <a:srgbClr val="FFFFFF"/>
                  </a:solidFill>
                </a:rPr>
                <a:t>Snippets</a:t>
              </a:r>
              <a:endParaRPr lang="en-US" dirty="0">
                <a:solidFill>
                  <a:srgbClr val="FFFFFF"/>
                </a:solidFill>
              </a:endParaRPr>
            </a:p>
            <a:p>
              <a:pPr marL="231775" indent="-231775" defTabSz="1460707">
                <a:buFont typeface="Arial" pitchFamily="34" charset="0"/>
                <a:buChar char="•"/>
              </a:pPr>
              <a:r>
                <a:rPr lang="en-US" dirty="0">
                  <a:solidFill>
                    <a:srgbClr val="FFFFFF"/>
                  </a:solidFill>
                </a:rPr>
                <a:t>Syntax </a:t>
              </a:r>
              <a:r>
                <a:rPr lang="en-US" dirty="0" smtClean="0">
                  <a:solidFill>
                    <a:srgbClr val="FFFFFF"/>
                  </a:solidFill>
                </a:rPr>
                <a:t>simplification</a:t>
              </a:r>
              <a:endParaRPr lang="en-US" dirty="0">
                <a:solidFill>
                  <a:srgbClr val="FFFFFF"/>
                </a:solidFill>
              </a:endParaRPr>
            </a:p>
            <a:p>
              <a:pPr marL="231775" indent="-231775" defTabSz="1460707">
                <a:buFont typeface="Arial" pitchFamily="34" charset="0"/>
                <a:buChar char="•"/>
              </a:pPr>
              <a:r>
                <a:rPr lang="en-US" dirty="0" err="1">
                  <a:solidFill>
                    <a:srgbClr val="FFFFFF"/>
                  </a:solidFill>
                </a:rPr>
                <a:t>Cmdlet</a:t>
              </a:r>
              <a:r>
                <a:rPr lang="en-US" dirty="0">
                  <a:solidFill>
                    <a:srgbClr val="FFFFFF"/>
                  </a:solidFill>
                </a:rPr>
                <a:t> discovery and module </a:t>
              </a:r>
              <a:r>
                <a:rPr lang="en-US" dirty="0" smtClean="0">
                  <a:solidFill>
                    <a:srgbClr val="FFFFFF"/>
                  </a:solidFill>
                </a:rPr>
                <a:t>auto-loading</a:t>
              </a:r>
              <a:endParaRPr lang="en-US" dirty="0">
                <a:solidFill>
                  <a:srgbClr val="FFFFFF"/>
                </a:solidFill>
              </a:endParaRPr>
            </a:p>
            <a:p>
              <a:pPr marL="231775" indent="-231775" defTabSz="1460707">
                <a:buFont typeface="Arial" pitchFamily="34" charset="0"/>
                <a:buChar char="•"/>
              </a:pPr>
              <a:r>
                <a:rPr lang="en-US" dirty="0">
                  <a:solidFill>
                    <a:srgbClr val="FFFFFF"/>
                  </a:solidFill>
                </a:rPr>
                <a:t>Updatable </a:t>
              </a:r>
              <a:r>
                <a:rPr lang="en-US" dirty="0" smtClean="0">
                  <a:solidFill>
                    <a:srgbClr val="FFFFFF"/>
                  </a:solidFill>
                </a:rPr>
                <a:t>help</a:t>
              </a:r>
              <a:endParaRPr lang="en-US" dirty="0">
                <a:solidFill>
                  <a:srgbClr val="FFFFFF"/>
                </a:solidFill>
              </a:endParaRPr>
            </a:p>
            <a:p>
              <a:pPr marL="231775" indent="-231775" defTabSz="1460707">
                <a:buFont typeface="Arial" pitchFamily="34" charset="0"/>
                <a:buChar char="•"/>
              </a:pPr>
              <a:r>
                <a:rPr lang="en-US" dirty="0" smtClean="0">
                  <a:solidFill>
                    <a:srgbClr val="FFFFFF"/>
                  </a:solidFill>
                </a:rPr>
                <a:t>Script-sharing</a:t>
              </a:r>
              <a:endParaRPr lang="en-US" dirty="0">
                <a:solidFill>
                  <a:srgbClr val="FFFFFF"/>
                </a:solidFill>
              </a:endParaRPr>
            </a:p>
          </p:txBody>
        </p:sp>
        <p:sp>
          <p:nvSpPr>
            <p:cNvPr id="61" name="Freeform 25"/>
            <p:cNvSpPr>
              <a:spLocks/>
            </p:cNvSpPr>
            <p:nvPr/>
          </p:nvSpPr>
          <p:spPr bwMode="auto">
            <a:xfrm>
              <a:off x="11128926" y="5936343"/>
              <a:ext cx="861469" cy="736447"/>
            </a:xfrm>
            <a:custGeom>
              <a:avLst/>
              <a:gdLst>
                <a:gd name="T0" fmla="*/ 382 w 400"/>
                <a:gd name="T1" fmla="*/ 215 h 342"/>
                <a:gd name="T2" fmla="*/ 344 w 400"/>
                <a:gd name="T3" fmla="*/ 269 h 342"/>
                <a:gd name="T4" fmla="*/ 273 w 400"/>
                <a:gd name="T5" fmla="*/ 342 h 342"/>
                <a:gd name="T6" fmla="*/ 295 w 400"/>
                <a:gd name="T7" fmla="*/ 223 h 342"/>
                <a:gd name="T8" fmla="*/ 337 w 400"/>
                <a:gd name="T9" fmla="*/ 235 h 342"/>
                <a:gd name="T10" fmla="*/ 346 w 400"/>
                <a:gd name="T11" fmla="*/ 238 h 342"/>
                <a:gd name="T12" fmla="*/ 349 w 400"/>
                <a:gd name="T13" fmla="*/ 229 h 342"/>
                <a:gd name="T14" fmla="*/ 328 w 400"/>
                <a:gd name="T15" fmla="*/ 167 h 342"/>
                <a:gd name="T16" fmla="*/ 326 w 400"/>
                <a:gd name="T17" fmla="*/ 149 h 342"/>
                <a:gd name="T18" fmla="*/ 361 w 400"/>
                <a:gd name="T19" fmla="*/ 120 h 342"/>
                <a:gd name="T20" fmla="*/ 321 w 400"/>
                <a:gd name="T21" fmla="*/ 136 h 342"/>
                <a:gd name="T22" fmla="*/ 285 w 400"/>
                <a:gd name="T23" fmla="*/ 73 h 342"/>
                <a:gd name="T24" fmla="*/ 276 w 400"/>
                <a:gd name="T25" fmla="*/ 64 h 342"/>
                <a:gd name="T26" fmla="*/ 213 w 400"/>
                <a:gd name="T27" fmla="*/ 51 h 342"/>
                <a:gd name="T28" fmla="*/ 199 w 400"/>
                <a:gd name="T29" fmla="*/ 51 h 342"/>
                <a:gd name="T30" fmla="*/ 167 w 400"/>
                <a:gd name="T31" fmla="*/ 77 h 342"/>
                <a:gd name="T32" fmla="*/ 149 w 400"/>
                <a:gd name="T33" fmla="*/ 73 h 342"/>
                <a:gd name="T34" fmla="*/ 121 w 400"/>
                <a:gd name="T35" fmla="*/ 62 h 342"/>
                <a:gd name="T36" fmla="*/ 140 w 400"/>
                <a:gd name="T37" fmla="*/ 84 h 342"/>
                <a:gd name="T38" fmla="*/ 80 w 400"/>
                <a:gd name="T39" fmla="*/ 97 h 342"/>
                <a:gd name="T40" fmla="*/ 76 w 400"/>
                <a:gd name="T41" fmla="*/ 110 h 342"/>
                <a:gd name="T42" fmla="*/ 89 w 400"/>
                <a:gd name="T43" fmla="*/ 131 h 342"/>
                <a:gd name="T44" fmla="*/ 88 w 400"/>
                <a:gd name="T45" fmla="*/ 131 h 342"/>
                <a:gd name="T46" fmla="*/ 43 w 400"/>
                <a:gd name="T47" fmla="*/ 159 h 342"/>
                <a:gd name="T48" fmla="*/ 53 w 400"/>
                <a:gd name="T49" fmla="*/ 159 h 342"/>
                <a:gd name="T50" fmla="*/ 89 w 400"/>
                <a:gd name="T51" fmla="*/ 144 h 342"/>
                <a:gd name="T52" fmla="*/ 89 w 400"/>
                <a:gd name="T53" fmla="*/ 144 h 342"/>
                <a:gd name="T54" fmla="*/ 167 w 400"/>
                <a:gd name="T55" fmla="*/ 90 h 342"/>
                <a:gd name="T56" fmla="*/ 223 w 400"/>
                <a:gd name="T57" fmla="*/ 102 h 342"/>
                <a:gd name="T58" fmla="*/ 199 w 400"/>
                <a:gd name="T59" fmla="*/ 135 h 342"/>
                <a:gd name="T60" fmla="*/ 166 w 400"/>
                <a:gd name="T61" fmla="*/ 151 h 342"/>
                <a:gd name="T62" fmla="*/ 175 w 400"/>
                <a:gd name="T63" fmla="*/ 154 h 342"/>
                <a:gd name="T64" fmla="*/ 209 w 400"/>
                <a:gd name="T65" fmla="*/ 149 h 342"/>
                <a:gd name="T66" fmla="*/ 232 w 400"/>
                <a:gd name="T67" fmla="*/ 189 h 342"/>
                <a:gd name="T68" fmla="*/ 237 w 400"/>
                <a:gd name="T69" fmla="*/ 178 h 342"/>
                <a:gd name="T70" fmla="*/ 222 w 400"/>
                <a:gd name="T71" fmla="*/ 144 h 342"/>
                <a:gd name="T72" fmla="*/ 222 w 400"/>
                <a:gd name="T73" fmla="*/ 142 h 342"/>
                <a:gd name="T74" fmla="*/ 264 w 400"/>
                <a:gd name="T75" fmla="*/ 116 h 342"/>
                <a:gd name="T76" fmla="*/ 264 w 400"/>
                <a:gd name="T77" fmla="*/ 116 h 342"/>
                <a:gd name="T78" fmla="*/ 298 w 400"/>
                <a:gd name="T79" fmla="*/ 165 h 342"/>
                <a:gd name="T80" fmla="*/ 271 w 400"/>
                <a:gd name="T81" fmla="*/ 178 h 342"/>
                <a:gd name="T82" fmla="*/ 298 w 400"/>
                <a:gd name="T83" fmla="*/ 178 h 342"/>
                <a:gd name="T84" fmla="*/ 303 w 400"/>
                <a:gd name="T85" fmla="*/ 200 h 342"/>
                <a:gd name="T86" fmla="*/ 288 w 400"/>
                <a:gd name="T87" fmla="*/ 212 h 342"/>
                <a:gd name="T88" fmla="*/ 259 w 400"/>
                <a:gd name="T89" fmla="*/ 342 h 342"/>
                <a:gd name="T90" fmla="*/ 236 w 400"/>
                <a:gd name="T91" fmla="*/ 273 h 342"/>
                <a:gd name="T92" fmla="*/ 174 w 400"/>
                <a:gd name="T93" fmla="*/ 197 h 342"/>
                <a:gd name="T94" fmla="*/ 101 w 400"/>
                <a:gd name="T95" fmla="*/ 197 h 342"/>
                <a:gd name="T96" fmla="*/ 0 w 400"/>
                <a:gd name="T97" fmla="*/ 142 h 342"/>
                <a:gd name="T98" fmla="*/ 103 w 400"/>
                <a:gd name="T99" fmla="*/ 31 h 342"/>
                <a:gd name="T100" fmla="*/ 160 w 400"/>
                <a:gd name="T101" fmla="*/ 3 h 342"/>
                <a:gd name="T102" fmla="*/ 226 w 400"/>
                <a:gd name="T103" fmla="*/ 0 h 342"/>
                <a:gd name="T104" fmla="*/ 285 w 400"/>
                <a:gd name="T105" fmla="*/ 16 h 342"/>
                <a:gd name="T106" fmla="*/ 389 w 400"/>
                <a:gd name="T107" fmla="*/ 115 h 342"/>
                <a:gd name="T108" fmla="*/ 400 w 400"/>
                <a:gd name="T109"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0" h="342">
                  <a:moveTo>
                    <a:pt x="400" y="171"/>
                  </a:moveTo>
                  <a:cubicBezTo>
                    <a:pt x="400" y="188"/>
                    <a:pt x="393" y="203"/>
                    <a:pt x="382" y="215"/>
                  </a:cubicBezTo>
                  <a:cubicBezTo>
                    <a:pt x="381" y="239"/>
                    <a:pt x="365" y="260"/>
                    <a:pt x="344" y="269"/>
                  </a:cubicBezTo>
                  <a:cubicBezTo>
                    <a:pt x="344" y="269"/>
                    <a:pt x="344" y="269"/>
                    <a:pt x="344" y="269"/>
                  </a:cubicBezTo>
                  <a:cubicBezTo>
                    <a:pt x="318" y="284"/>
                    <a:pt x="302" y="311"/>
                    <a:pt x="297" y="342"/>
                  </a:cubicBezTo>
                  <a:cubicBezTo>
                    <a:pt x="273" y="342"/>
                    <a:pt x="273" y="342"/>
                    <a:pt x="273" y="342"/>
                  </a:cubicBezTo>
                  <a:cubicBezTo>
                    <a:pt x="273" y="269"/>
                    <a:pt x="273" y="269"/>
                    <a:pt x="273" y="269"/>
                  </a:cubicBezTo>
                  <a:cubicBezTo>
                    <a:pt x="273" y="247"/>
                    <a:pt x="280" y="232"/>
                    <a:pt x="295" y="223"/>
                  </a:cubicBezTo>
                  <a:cubicBezTo>
                    <a:pt x="300" y="220"/>
                    <a:pt x="305" y="217"/>
                    <a:pt x="310" y="213"/>
                  </a:cubicBezTo>
                  <a:cubicBezTo>
                    <a:pt x="321" y="217"/>
                    <a:pt x="330" y="224"/>
                    <a:pt x="337" y="235"/>
                  </a:cubicBezTo>
                  <a:cubicBezTo>
                    <a:pt x="338" y="238"/>
                    <a:pt x="340" y="239"/>
                    <a:pt x="343" y="239"/>
                  </a:cubicBezTo>
                  <a:cubicBezTo>
                    <a:pt x="344" y="239"/>
                    <a:pt x="345" y="239"/>
                    <a:pt x="346" y="238"/>
                  </a:cubicBezTo>
                  <a:cubicBezTo>
                    <a:pt x="349" y="236"/>
                    <a:pt x="350" y="232"/>
                    <a:pt x="349" y="229"/>
                  </a:cubicBezTo>
                  <a:cubicBezTo>
                    <a:pt x="349" y="229"/>
                    <a:pt x="349" y="229"/>
                    <a:pt x="349" y="229"/>
                  </a:cubicBezTo>
                  <a:cubicBezTo>
                    <a:pt x="342" y="216"/>
                    <a:pt x="331" y="207"/>
                    <a:pt x="319" y="202"/>
                  </a:cubicBezTo>
                  <a:cubicBezTo>
                    <a:pt x="325" y="192"/>
                    <a:pt x="329" y="181"/>
                    <a:pt x="328" y="167"/>
                  </a:cubicBezTo>
                  <a:cubicBezTo>
                    <a:pt x="328" y="167"/>
                    <a:pt x="328" y="167"/>
                    <a:pt x="328" y="167"/>
                  </a:cubicBezTo>
                  <a:cubicBezTo>
                    <a:pt x="328" y="161"/>
                    <a:pt x="328" y="155"/>
                    <a:pt x="326" y="149"/>
                  </a:cubicBezTo>
                  <a:cubicBezTo>
                    <a:pt x="340" y="147"/>
                    <a:pt x="353" y="139"/>
                    <a:pt x="362" y="129"/>
                  </a:cubicBezTo>
                  <a:cubicBezTo>
                    <a:pt x="364" y="127"/>
                    <a:pt x="364" y="122"/>
                    <a:pt x="361" y="120"/>
                  </a:cubicBezTo>
                  <a:cubicBezTo>
                    <a:pt x="358" y="117"/>
                    <a:pt x="354" y="117"/>
                    <a:pt x="352" y="120"/>
                  </a:cubicBezTo>
                  <a:cubicBezTo>
                    <a:pt x="344" y="129"/>
                    <a:pt x="333" y="135"/>
                    <a:pt x="321" y="136"/>
                  </a:cubicBezTo>
                  <a:cubicBezTo>
                    <a:pt x="311" y="118"/>
                    <a:pt x="292" y="105"/>
                    <a:pt x="271" y="103"/>
                  </a:cubicBezTo>
                  <a:cubicBezTo>
                    <a:pt x="272" y="91"/>
                    <a:pt x="278" y="81"/>
                    <a:pt x="285" y="73"/>
                  </a:cubicBezTo>
                  <a:cubicBezTo>
                    <a:pt x="288" y="70"/>
                    <a:pt x="288" y="66"/>
                    <a:pt x="285" y="64"/>
                  </a:cubicBezTo>
                  <a:cubicBezTo>
                    <a:pt x="283" y="61"/>
                    <a:pt x="278" y="61"/>
                    <a:pt x="276" y="64"/>
                  </a:cubicBezTo>
                  <a:cubicBezTo>
                    <a:pt x="266" y="74"/>
                    <a:pt x="259" y="87"/>
                    <a:pt x="257" y="102"/>
                  </a:cubicBezTo>
                  <a:cubicBezTo>
                    <a:pt x="232" y="99"/>
                    <a:pt x="213" y="77"/>
                    <a:pt x="213" y="51"/>
                  </a:cubicBezTo>
                  <a:cubicBezTo>
                    <a:pt x="213" y="48"/>
                    <a:pt x="210" y="45"/>
                    <a:pt x="206" y="45"/>
                  </a:cubicBezTo>
                  <a:cubicBezTo>
                    <a:pt x="202" y="45"/>
                    <a:pt x="199" y="48"/>
                    <a:pt x="199" y="51"/>
                  </a:cubicBezTo>
                  <a:cubicBezTo>
                    <a:pt x="199" y="56"/>
                    <a:pt x="200" y="60"/>
                    <a:pt x="200" y="64"/>
                  </a:cubicBezTo>
                  <a:cubicBezTo>
                    <a:pt x="191" y="72"/>
                    <a:pt x="179" y="77"/>
                    <a:pt x="167" y="77"/>
                  </a:cubicBezTo>
                  <a:cubicBezTo>
                    <a:pt x="161" y="77"/>
                    <a:pt x="155" y="76"/>
                    <a:pt x="150" y="73"/>
                  </a:cubicBezTo>
                  <a:cubicBezTo>
                    <a:pt x="150" y="73"/>
                    <a:pt x="150" y="73"/>
                    <a:pt x="149" y="73"/>
                  </a:cubicBezTo>
                  <a:cubicBezTo>
                    <a:pt x="143" y="71"/>
                    <a:pt x="136" y="67"/>
                    <a:pt x="131" y="62"/>
                  </a:cubicBezTo>
                  <a:cubicBezTo>
                    <a:pt x="128" y="59"/>
                    <a:pt x="124" y="59"/>
                    <a:pt x="121" y="62"/>
                  </a:cubicBezTo>
                  <a:cubicBezTo>
                    <a:pt x="119" y="64"/>
                    <a:pt x="119" y="68"/>
                    <a:pt x="121" y="71"/>
                  </a:cubicBezTo>
                  <a:cubicBezTo>
                    <a:pt x="127" y="77"/>
                    <a:pt x="133" y="81"/>
                    <a:pt x="140" y="84"/>
                  </a:cubicBezTo>
                  <a:cubicBezTo>
                    <a:pt x="139" y="101"/>
                    <a:pt x="129" y="116"/>
                    <a:pt x="115" y="124"/>
                  </a:cubicBezTo>
                  <a:cubicBezTo>
                    <a:pt x="107" y="112"/>
                    <a:pt x="95" y="102"/>
                    <a:pt x="80" y="97"/>
                  </a:cubicBezTo>
                  <a:cubicBezTo>
                    <a:pt x="77" y="96"/>
                    <a:pt x="73" y="98"/>
                    <a:pt x="72" y="102"/>
                  </a:cubicBezTo>
                  <a:cubicBezTo>
                    <a:pt x="71" y="105"/>
                    <a:pt x="73" y="109"/>
                    <a:pt x="76" y="110"/>
                  </a:cubicBezTo>
                  <a:cubicBezTo>
                    <a:pt x="87" y="114"/>
                    <a:pt x="96" y="120"/>
                    <a:pt x="102" y="129"/>
                  </a:cubicBezTo>
                  <a:cubicBezTo>
                    <a:pt x="98" y="130"/>
                    <a:pt x="94" y="131"/>
                    <a:pt x="89" y="131"/>
                  </a:cubicBezTo>
                  <a:cubicBezTo>
                    <a:pt x="89" y="131"/>
                    <a:pt x="89" y="131"/>
                    <a:pt x="89" y="131"/>
                  </a:cubicBezTo>
                  <a:cubicBezTo>
                    <a:pt x="88" y="131"/>
                    <a:pt x="88" y="131"/>
                    <a:pt x="88" y="131"/>
                  </a:cubicBezTo>
                  <a:cubicBezTo>
                    <a:pt x="71" y="131"/>
                    <a:pt x="55" y="138"/>
                    <a:pt x="43" y="149"/>
                  </a:cubicBezTo>
                  <a:cubicBezTo>
                    <a:pt x="40" y="152"/>
                    <a:pt x="40" y="156"/>
                    <a:pt x="43" y="159"/>
                  </a:cubicBezTo>
                  <a:cubicBezTo>
                    <a:pt x="44" y="160"/>
                    <a:pt x="46" y="161"/>
                    <a:pt x="48" y="161"/>
                  </a:cubicBezTo>
                  <a:cubicBezTo>
                    <a:pt x="50" y="161"/>
                    <a:pt x="51" y="160"/>
                    <a:pt x="53" y="159"/>
                  </a:cubicBezTo>
                  <a:cubicBezTo>
                    <a:pt x="62" y="150"/>
                    <a:pt x="74" y="144"/>
                    <a:pt x="88" y="144"/>
                  </a:cubicBezTo>
                  <a:cubicBezTo>
                    <a:pt x="89" y="144"/>
                    <a:pt x="89" y="144"/>
                    <a:pt x="89" y="144"/>
                  </a:cubicBezTo>
                  <a:cubicBezTo>
                    <a:pt x="89" y="144"/>
                    <a:pt x="89" y="144"/>
                    <a:pt x="89" y="144"/>
                  </a:cubicBezTo>
                  <a:cubicBezTo>
                    <a:pt x="89" y="144"/>
                    <a:pt x="89" y="144"/>
                    <a:pt x="89" y="144"/>
                  </a:cubicBezTo>
                  <a:cubicBezTo>
                    <a:pt x="122" y="144"/>
                    <a:pt x="149" y="120"/>
                    <a:pt x="153" y="89"/>
                  </a:cubicBezTo>
                  <a:cubicBezTo>
                    <a:pt x="158" y="90"/>
                    <a:pt x="162" y="90"/>
                    <a:pt x="167" y="90"/>
                  </a:cubicBezTo>
                  <a:cubicBezTo>
                    <a:pt x="180" y="90"/>
                    <a:pt x="194" y="86"/>
                    <a:pt x="205" y="78"/>
                  </a:cubicBezTo>
                  <a:cubicBezTo>
                    <a:pt x="209" y="87"/>
                    <a:pt x="215" y="95"/>
                    <a:pt x="223" y="102"/>
                  </a:cubicBezTo>
                  <a:cubicBezTo>
                    <a:pt x="215" y="112"/>
                    <a:pt x="211" y="123"/>
                    <a:pt x="209" y="136"/>
                  </a:cubicBezTo>
                  <a:cubicBezTo>
                    <a:pt x="206" y="135"/>
                    <a:pt x="202" y="135"/>
                    <a:pt x="199" y="135"/>
                  </a:cubicBezTo>
                  <a:cubicBezTo>
                    <a:pt x="189" y="135"/>
                    <a:pt x="178" y="137"/>
                    <a:pt x="169" y="142"/>
                  </a:cubicBezTo>
                  <a:cubicBezTo>
                    <a:pt x="165" y="144"/>
                    <a:pt x="164" y="148"/>
                    <a:pt x="166" y="151"/>
                  </a:cubicBezTo>
                  <a:cubicBezTo>
                    <a:pt x="167" y="154"/>
                    <a:pt x="169" y="155"/>
                    <a:pt x="172" y="155"/>
                  </a:cubicBezTo>
                  <a:cubicBezTo>
                    <a:pt x="173" y="155"/>
                    <a:pt x="174" y="155"/>
                    <a:pt x="175" y="154"/>
                  </a:cubicBezTo>
                  <a:cubicBezTo>
                    <a:pt x="183" y="150"/>
                    <a:pt x="191" y="148"/>
                    <a:pt x="199" y="148"/>
                  </a:cubicBezTo>
                  <a:cubicBezTo>
                    <a:pt x="202" y="148"/>
                    <a:pt x="206" y="149"/>
                    <a:pt x="209" y="149"/>
                  </a:cubicBezTo>
                  <a:cubicBezTo>
                    <a:pt x="211" y="163"/>
                    <a:pt x="217" y="176"/>
                    <a:pt x="227" y="187"/>
                  </a:cubicBezTo>
                  <a:cubicBezTo>
                    <a:pt x="228" y="189"/>
                    <a:pt x="230" y="189"/>
                    <a:pt x="232" y="189"/>
                  </a:cubicBezTo>
                  <a:cubicBezTo>
                    <a:pt x="233" y="189"/>
                    <a:pt x="235" y="189"/>
                    <a:pt x="237" y="187"/>
                  </a:cubicBezTo>
                  <a:cubicBezTo>
                    <a:pt x="239" y="185"/>
                    <a:pt x="239" y="180"/>
                    <a:pt x="237" y="178"/>
                  </a:cubicBezTo>
                  <a:cubicBezTo>
                    <a:pt x="237" y="178"/>
                    <a:pt x="237" y="178"/>
                    <a:pt x="237" y="178"/>
                  </a:cubicBezTo>
                  <a:cubicBezTo>
                    <a:pt x="228" y="168"/>
                    <a:pt x="223" y="156"/>
                    <a:pt x="222" y="144"/>
                  </a:cubicBezTo>
                  <a:cubicBezTo>
                    <a:pt x="222" y="144"/>
                    <a:pt x="223" y="143"/>
                    <a:pt x="222" y="143"/>
                  </a:cubicBezTo>
                  <a:cubicBezTo>
                    <a:pt x="222" y="143"/>
                    <a:pt x="222" y="143"/>
                    <a:pt x="222" y="142"/>
                  </a:cubicBezTo>
                  <a:cubicBezTo>
                    <a:pt x="222" y="130"/>
                    <a:pt x="227" y="119"/>
                    <a:pt x="235" y="109"/>
                  </a:cubicBezTo>
                  <a:cubicBezTo>
                    <a:pt x="243" y="113"/>
                    <a:pt x="253" y="116"/>
                    <a:pt x="264" y="116"/>
                  </a:cubicBezTo>
                  <a:cubicBezTo>
                    <a:pt x="264" y="116"/>
                    <a:pt x="264" y="116"/>
                    <a:pt x="264" y="116"/>
                  </a:cubicBezTo>
                  <a:cubicBezTo>
                    <a:pt x="264" y="116"/>
                    <a:pt x="264" y="116"/>
                    <a:pt x="264" y="116"/>
                  </a:cubicBezTo>
                  <a:cubicBezTo>
                    <a:pt x="292" y="116"/>
                    <a:pt x="315" y="139"/>
                    <a:pt x="315" y="167"/>
                  </a:cubicBezTo>
                  <a:cubicBezTo>
                    <a:pt x="310" y="166"/>
                    <a:pt x="304" y="165"/>
                    <a:pt x="298" y="165"/>
                  </a:cubicBezTo>
                  <a:cubicBezTo>
                    <a:pt x="290" y="165"/>
                    <a:pt x="282" y="166"/>
                    <a:pt x="274" y="170"/>
                  </a:cubicBezTo>
                  <a:cubicBezTo>
                    <a:pt x="271" y="171"/>
                    <a:pt x="269" y="175"/>
                    <a:pt x="271" y="178"/>
                  </a:cubicBezTo>
                  <a:cubicBezTo>
                    <a:pt x="272" y="182"/>
                    <a:pt x="276" y="183"/>
                    <a:pt x="279" y="182"/>
                  </a:cubicBezTo>
                  <a:cubicBezTo>
                    <a:pt x="286" y="180"/>
                    <a:pt x="292" y="178"/>
                    <a:pt x="298" y="178"/>
                  </a:cubicBezTo>
                  <a:cubicBezTo>
                    <a:pt x="303" y="178"/>
                    <a:pt x="309" y="179"/>
                    <a:pt x="313" y="181"/>
                  </a:cubicBezTo>
                  <a:cubicBezTo>
                    <a:pt x="312" y="188"/>
                    <a:pt x="308" y="194"/>
                    <a:pt x="303" y="200"/>
                  </a:cubicBezTo>
                  <a:cubicBezTo>
                    <a:pt x="303" y="200"/>
                    <a:pt x="303" y="200"/>
                    <a:pt x="302" y="201"/>
                  </a:cubicBezTo>
                  <a:cubicBezTo>
                    <a:pt x="298" y="205"/>
                    <a:pt x="294" y="208"/>
                    <a:pt x="288" y="212"/>
                  </a:cubicBezTo>
                  <a:cubicBezTo>
                    <a:pt x="268" y="223"/>
                    <a:pt x="259" y="244"/>
                    <a:pt x="259" y="269"/>
                  </a:cubicBezTo>
                  <a:cubicBezTo>
                    <a:pt x="259" y="342"/>
                    <a:pt x="259" y="342"/>
                    <a:pt x="259" y="342"/>
                  </a:cubicBezTo>
                  <a:cubicBezTo>
                    <a:pt x="236" y="342"/>
                    <a:pt x="236" y="342"/>
                    <a:pt x="236" y="342"/>
                  </a:cubicBezTo>
                  <a:cubicBezTo>
                    <a:pt x="236" y="273"/>
                    <a:pt x="236" y="273"/>
                    <a:pt x="236" y="273"/>
                  </a:cubicBezTo>
                  <a:cubicBezTo>
                    <a:pt x="236" y="247"/>
                    <a:pt x="220" y="223"/>
                    <a:pt x="200" y="215"/>
                  </a:cubicBezTo>
                  <a:cubicBezTo>
                    <a:pt x="191" y="211"/>
                    <a:pt x="181" y="205"/>
                    <a:pt x="174" y="197"/>
                  </a:cubicBezTo>
                  <a:cubicBezTo>
                    <a:pt x="163" y="204"/>
                    <a:pt x="151" y="208"/>
                    <a:pt x="137" y="208"/>
                  </a:cubicBezTo>
                  <a:cubicBezTo>
                    <a:pt x="124" y="208"/>
                    <a:pt x="112" y="204"/>
                    <a:pt x="101" y="197"/>
                  </a:cubicBezTo>
                  <a:cubicBezTo>
                    <a:pt x="91" y="204"/>
                    <a:pt x="79" y="208"/>
                    <a:pt x="66" y="208"/>
                  </a:cubicBezTo>
                  <a:cubicBezTo>
                    <a:pt x="29" y="208"/>
                    <a:pt x="0" y="178"/>
                    <a:pt x="0" y="142"/>
                  </a:cubicBezTo>
                  <a:cubicBezTo>
                    <a:pt x="0" y="115"/>
                    <a:pt x="16" y="92"/>
                    <a:pt x="40" y="82"/>
                  </a:cubicBezTo>
                  <a:cubicBezTo>
                    <a:pt x="46" y="53"/>
                    <a:pt x="72" y="31"/>
                    <a:pt x="103" y="31"/>
                  </a:cubicBezTo>
                  <a:cubicBezTo>
                    <a:pt x="104" y="31"/>
                    <a:pt x="106" y="31"/>
                    <a:pt x="107" y="31"/>
                  </a:cubicBezTo>
                  <a:cubicBezTo>
                    <a:pt x="119" y="14"/>
                    <a:pt x="138" y="3"/>
                    <a:pt x="160" y="3"/>
                  </a:cubicBezTo>
                  <a:cubicBezTo>
                    <a:pt x="171" y="3"/>
                    <a:pt x="182" y="6"/>
                    <a:pt x="191" y="11"/>
                  </a:cubicBezTo>
                  <a:cubicBezTo>
                    <a:pt x="201" y="4"/>
                    <a:pt x="213" y="0"/>
                    <a:pt x="226" y="0"/>
                  </a:cubicBezTo>
                  <a:cubicBezTo>
                    <a:pt x="243" y="0"/>
                    <a:pt x="258" y="7"/>
                    <a:pt x="270" y="17"/>
                  </a:cubicBezTo>
                  <a:cubicBezTo>
                    <a:pt x="275" y="16"/>
                    <a:pt x="280" y="16"/>
                    <a:pt x="285" y="16"/>
                  </a:cubicBezTo>
                  <a:cubicBezTo>
                    <a:pt x="311" y="16"/>
                    <a:pt x="333" y="31"/>
                    <a:pt x="343" y="54"/>
                  </a:cubicBezTo>
                  <a:cubicBezTo>
                    <a:pt x="370" y="62"/>
                    <a:pt x="389" y="86"/>
                    <a:pt x="389" y="115"/>
                  </a:cubicBezTo>
                  <a:cubicBezTo>
                    <a:pt x="389" y="121"/>
                    <a:pt x="388" y="127"/>
                    <a:pt x="387" y="132"/>
                  </a:cubicBezTo>
                  <a:cubicBezTo>
                    <a:pt x="395" y="143"/>
                    <a:pt x="400" y="156"/>
                    <a:pt x="400" y="17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spTree>
    <p:extLst>
      <p:ext uri="{BB962C8B-B14F-4D97-AF65-F5344CB8AC3E}">
        <p14:creationId xmlns:p14="http://schemas.microsoft.com/office/powerpoint/2010/main" val="4278860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100" fill="hold"/>
                                        <p:tgtEl>
                                          <p:spTgt spid="23"/>
                                        </p:tgtEl>
                                        <p:attrNameLst>
                                          <p:attrName>ppt_x</p:attrName>
                                        </p:attrNameLst>
                                      </p:cBhvr>
                                      <p:tavLst>
                                        <p:tav tm="0">
                                          <p:val>
                                            <p:strVal val="1+#ppt_w/2"/>
                                          </p:val>
                                        </p:tav>
                                        <p:tav tm="100000">
                                          <p:val>
                                            <p:strVal val="#ppt_x"/>
                                          </p:val>
                                        </p:tav>
                                      </p:tavLst>
                                    </p:anim>
                                    <p:anim calcmode="lin" valueType="num">
                                      <p:cBhvr additive="base">
                                        <p:cTn id="8" dur="11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4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100" fill="hold"/>
                                        <p:tgtEl>
                                          <p:spTgt spid="3"/>
                                        </p:tgtEl>
                                        <p:attrNameLst>
                                          <p:attrName>ppt_x</p:attrName>
                                        </p:attrNameLst>
                                      </p:cBhvr>
                                      <p:tavLst>
                                        <p:tav tm="0">
                                          <p:val>
                                            <p:strVal val="1+#ppt_w/2"/>
                                          </p:val>
                                        </p:tav>
                                        <p:tav tm="100000">
                                          <p:val>
                                            <p:strVal val="#ppt_x"/>
                                          </p:val>
                                        </p:tav>
                                      </p:tavLst>
                                    </p:anim>
                                    <p:anim calcmode="lin" valueType="num">
                                      <p:cBhvr additive="base">
                                        <p:cTn id="12" dur="11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7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100" fill="hold"/>
                                        <p:tgtEl>
                                          <p:spTgt spid="4"/>
                                        </p:tgtEl>
                                        <p:attrNameLst>
                                          <p:attrName>ppt_x</p:attrName>
                                        </p:attrNameLst>
                                      </p:cBhvr>
                                      <p:tavLst>
                                        <p:tav tm="0">
                                          <p:val>
                                            <p:strVal val="1+#ppt_w/2"/>
                                          </p:val>
                                        </p:tav>
                                        <p:tav tm="100000">
                                          <p:val>
                                            <p:strVal val="#ppt_x"/>
                                          </p:val>
                                        </p:tav>
                                      </p:tavLst>
                                    </p:anim>
                                    <p:anim calcmode="lin" valueType="num">
                                      <p:cBhvr additive="base">
                                        <p:cTn id="16" dur="11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11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100" fill="hold"/>
                                        <p:tgtEl>
                                          <p:spTgt spid="5"/>
                                        </p:tgtEl>
                                        <p:attrNameLst>
                                          <p:attrName>ppt_x</p:attrName>
                                        </p:attrNameLst>
                                      </p:cBhvr>
                                      <p:tavLst>
                                        <p:tav tm="0">
                                          <p:val>
                                            <p:strVal val="1+#ppt_w/2"/>
                                          </p:val>
                                        </p:tav>
                                        <p:tav tm="100000">
                                          <p:val>
                                            <p:strVal val="#ppt_x"/>
                                          </p:val>
                                        </p:tav>
                                      </p:tavLst>
                                    </p:anim>
                                    <p:anim calcmode="lin" valueType="num">
                                      <p:cBhvr additive="base">
                                        <p:cTn id="20" dur="11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14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100" fill="hold"/>
                                        <p:tgtEl>
                                          <p:spTgt spid="6"/>
                                        </p:tgtEl>
                                        <p:attrNameLst>
                                          <p:attrName>ppt_x</p:attrName>
                                        </p:attrNameLst>
                                      </p:cBhvr>
                                      <p:tavLst>
                                        <p:tav tm="0">
                                          <p:val>
                                            <p:strVal val="1+#ppt_w/2"/>
                                          </p:val>
                                        </p:tav>
                                        <p:tav tm="100000">
                                          <p:val>
                                            <p:strVal val="#ppt_x"/>
                                          </p:val>
                                        </p:tav>
                                      </p:tavLst>
                                    </p:anim>
                                    <p:anim calcmode="lin" valueType="num">
                                      <p:cBhvr additive="base">
                                        <p:cTn id="24" dur="11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ox"/>
          <p:cNvSpPr/>
          <p:nvPr/>
        </p:nvSpPr>
        <p:spPr bwMode="auto">
          <a:xfrm>
            <a:off x="3416579"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71" dirty="0">
              <a:gradFill>
                <a:gsLst>
                  <a:gs pos="0">
                    <a:srgbClr val="505050"/>
                  </a:gs>
                  <a:gs pos="100000">
                    <a:srgbClr val="505050"/>
                  </a:gs>
                </a:gsLst>
                <a:lin ang="5400000" scaled="0"/>
              </a:gradFill>
            </a:endParaRPr>
          </a:p>
        </p:txBody>
      </p:sp>
      <p:sp>
        <p:nvSpPr>
          <p:cNvPr id="15" name="2 box"/>
          <p:cNvSpPr/>
          <p:nvPr/>
        </p:nvSpPr>
        <p:spPr bwMode="auto">
          <a:xfrm>
            <a:off x="6309951"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16" name="3 box"/>
          <p:cNvSpPr/>
          <p:nvPr/>
        </p:nvSpPr>
        <p:spPr bwMode="auto">
          <a:xfrm>
            <a:off x="9203323"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grpSp>
        <p:nvGrpSpPr>
          <p:cNvPr id="10" name="1st text"/>
          <p:cNvGrpSpPr/>
          <p:nvPr/>
        </p:nvGrpSpPr>
        <p:grpSpPr>
          <a:xfrm>
            <a:off x="3416579" y="3895259"/>
            <a:ext cx="2658989" cy="4951217"/>
            <a:chOff x="3515080" y="3819227"/>
            <a:chExt cx="2606040" cy="4854575"/>
          </a:xfrm>
        </p:grpSpPr>
        <p:sp>
          <p:nvSpPr>
            <p:cNvPr id="35" name="Rectangle 34"/>
            <p:cNvSpPr/>
            <p:nvPr/>
          </p:nvSpPr>
          <p:spPr bwMode="auto">
            <a:xfrm>
              <a:off x="3515080" y="6190651"/>
              <a:ext cx="2606040" cy="248315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36" bIns="91440" numCol="1" rtlCol="0" anchor="t" anchorCtr="0" compatLnSpc="1">
              <a:prstTxWarp prst="textNoShape">
                <a:avLst/>
              </a:prstTxWarp>
              <a:noAutofit/>
            </a:bodyPr>
            <a:lstStyle/>
            <a:p>
              <a:pPr>
                <a:lnSpc>
                  <a:spcPct val="90000"/>
                </a:lnSpc>
                <a:spcBef>
                  <a:spcPts val="612"/>
                </a:spcBef>
                <a:defRPr/>
              </a:pPr>
              <a:r>
                <a:rPr lang="en-US" spc="-71" dirty="0">
                  <a:gradFill>
                    <a:gsLst>
                      <a:gs pos="0">
                        <a:srgbClr val="00188F"/>
                      </a:gs>
                      <a:gs pos="100000">
                        <a:srgbClr val="00188F"/>
                      </a:gs>
                    </a:gsLst>
                    <a:lin ang="5400000" scaled="0"/>
                  </a:gradFill>
                </a:rPr>
                <a:t>Flexibility to build </a:t>
              </a:r>
              <a:br>
                <a:rPr lang="en-US" spc="-71" dirty="0">
                  <a:gradFill>
                    <a:gsLst>
                      <a:gs pos="0">
                        <a:srgbClr val="00188F"/>
                      </a:gs>
                      <a:gs pos="100000">
                        <a:srgbClr val="00188F"/>
                      </a:gs>
                    </a:gsLst>
                    <a:lin ang="5400000" scaled="0"/>
                  </a:gradFill>
                </a:rPr>
              </a:br>
              <a:r>
                <a:rPr lang="en-US" spc="-71" dirty="0">
                  <a:gradFill>
                    <a:gsLst>
                      <a:gs pos="0">
                        <a:srgbClr val="00188F"/>
                      </a:gs>
                      <a:gs pos="100000">
                        <a:srgbClr val="00188F"/>
                      </a:gs>
                    </a:gsLst>
                    <a:lin ang="5400000" scaled="0"/>
                  </a:gradFill>
                </a:rPr>
                <a:t>on-premises and </a:t>
              </a:r>
              <a:br>
                <a:rPr lang="en-US" spc="-71" dirty="0">
                  <a:gradFill>
                    <a:gsLst>
                      <a:gs pos="0">
                        <a:srgbClr val="00188F"/>
                      </a:gs>
                      <a:gs pos="100000">
                        <a:srgbClr val="00188F"/>
                      </a:gs>
                    </a:gsLst>
                    <a:lin ang="5400000" scaled="0"/>
                  </a:gradFill>
                </a:rPr>
              </a:br>
              <a:r>
                <a:rPr lang="en-US" spc="-71" dirty="0">
                  <a:gradFill>
                    <a:gsLst>
                      <a:gs pos="0">
                        <a:srgbClr val="00188F"/>
                      </a:gs>
                      <a:gs pos="100000">
                        <a:srgbClr val="00188F"/>
                      </a:gs>
                    </a:gsLst>
                    <a:lin ang="5400000" scaled="0"/>
                  </a:gradFill>
                </a:rPr>
                <a:t>in the </a:t>
              </a:r>
              <a:r>
                <a:rPr lang="en-US" spc="-71" dirty="0" smtClean="0">
                  <a:gradFill>
                    <a:gsLst>
                      <a:gs pos="0">
                        <a:srgbClr val="00188F"/>
                      </a:gs>
                      <a:gs pos="100000">
                        <a:srgbClr val="00188F"/>
                      </a:gs>
                    </a:gsLst>
                    <a:lin ang="5400000" scaled="0"/>
                  </a:gradFill>
                </a:rPr>
                <a:t>cloud.</a:t>
              </a:r>
              <a:endParaRPr lang="en-US" spc="-71" dirty="0">
                <a:gradFill>
                  <a:gsLst>
                    <a:gs pos="0">
                      <a:srgbClr val="00188F"/>
                    </a:gs>
                    <a:gs pos="100000">
                      <a:srgbClr val="00188F"/>
                    </a:gs>
                  </a:gsLst>
                  <a:lin ang="5400000" scaled="0"/>
                </a:gradFill>
              </a:endParaRPr>
            </a:p>
          </p:txBody>
        </p:sp>
        <p:sp>
          <p:nvSpPr>
            <p:cNvPr id="40" name="Rectangle 39"/>
            <p:cNvSpPr/>
            <p:nvPr/>
          </p:nvSpPr>
          <p:spPr bwMode="auto">
            <a:xfrm>
              <a:off x="3515080" y="3819227"/>
              <a:ext cx="2606040" cy="82176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a:gradFill>
                    <a:gsLst>
                      <a:gs pos="0">
                        <a:srgbClr val="505050"/>
                      </a:gs>
                      <a:gs pos="100000">
                        <a:srgbClr val="505050"/>
                      </a:gs>
                    </a:gsLst>
                    <a:lin ang="5400000" scaled="0"/>
                  </a:gradFill>
                </a:rPr>
                <a:t>Broaden the reach </a:t>
              </a:r>
              <a:br>
                <a:rPr lang="en-US" spc="-51" dirty="0">
                  <a:gradFill>
                    <a:gsLst>
                      <a:gs pos="0">
                        <a:srgbClr val="505050"/>
                      </a:gs>
                      <a:gs pos="100000">
                        <a:srgbClr val="505050"/>
                      </a:gs>
                    </a:gsLst>
                    <a:lin ang="5400000" scaled="0"/>
                  </a:gradFill>
                </a:rPr>
              </a:br>
              <a:r>
                <a:rPr lang="en-US" spc="-51" dirty="0">
                  <a:gradFill>
                    <a:gsLst>
                      <a:gs pos="0">
                        <a:srgbClr val="505050"/>
                      </a:gs>
                      <a:gs pos="100000">
                        <a:srgbClr val="505050"/>
                      </a:gs>
                    </a:gsLst>
                    <a:lin ang="5400000" scaled="0"/>
                  </a:gradFill>
                </a:rPr>
                <a:t>of your </a:t>
              </a:r>
              <a:r>
                <a:rPr lang="en-US" spc="-51" dirty="0" smtClean="0">
                  <a:gradFill>
                    <a:gsLst>
                      <a:gs pos="0">
                        <a:srgbClr val="505050"/>
                      </a:gs>
                      <a:gs pos="100000">
                        <a:srgbClr val="505050"/>
                      </a:gs>
                    </a:gsLst>
                    <a:lin ang="5400000" scaled="0"/>
                  </a:gradFill>
                </a:rPr>
                <a:t>applications</a:t>
              </a:r>
              <a:endParaRPr lang="en-US" spc="-51" dirty="0">
                <a:gradFill>
                  <a:gsLst>
                    <a:gs pos="0">
                      <a:srgbClr val="505050"/>
                    </a:gs>
                    <a:gs pos="100000">
                      <a:srgbClr val="505050"/>
                    </a:gs>
                  </a:gsLst>
                  <a:lin ang="5400000" scaled="0"/>
                </a:gradFill>
              </a:endParaRPr>
            </a:p>
          </p:txBody>
        </p:sp>
      </p:grpSp>
      <p:grpSp>
        <p:nvGrpSpPr>
          <p:cNvPr id="11" name="2nd text"/>
          <p:cNvGrpSpPr/>
          <p:nvPr/>
        </p:nvGrpSpPr>
        <p:grpSpPr>
          <a:xfrm>
            <a:off x="6309951" y="3895259"/>
            <a:ext cx="2741154" cy="4955314"/>
            <a:chOff x="6282516" y="3819227"/>
            <a:chExt cx="2686569" cy="4858592"/>
          </a:xfrm>
        </p:grpSpPr>
        <p:sp>
          <p:nvSpPr>
            <p:cNvPr id="36" name="Rectangle 35"/>
            <p:cNvSpPr/>
            <p:nvPr/>
          </p:nvSpPr>
          <p:spPr bwMode="auto">
            <a:xfrm>
              <a:off x="6282517" y="6190651"/>
              <a:ext cx="2606040" cy="248716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36" bIns="91440" numCol="1" rtlCol="0" anchor="t" anchorCtr="0" compatLnSpc="1">
              <a:prstTxWarp prst="textNoShape">
                <a:avLst/>
              </a:prstTxWarp>
              <a:noAutofit/>
            </a:bodyPr>
            <a:lstStyle/>
            <a:p>
              <a:pPr>
                <a:lnSpc>
                  <a:spcPct val="90000"/>
                </a:lnSpc>
                <a:spcBef>
                  <a:spcPts val="612"/>
                </a:spcBef>
                <a:defRPr/>
              </a:pPr>
              <a:r>
                <a:rPr lang="en-US" spc="-71" dirty="0">
                  <a:gradFill>
                    <a:gsLst>
                      <a:gs pos="0">
                        <a:srgbClr val="00188F"/>
                      </a:gs>
                      <a:gs pos="100000">
                        <a:srgbClr val="00188F"/>
                      </a:gs>
                    </a:gsLst>
                    <a:lin ang="5400000" scaled="0"/>
                  </a:gradFill>
                </a:rPr>
                <a:t>Scalable and elastic application and web </a:t>
              </a:r>
              <a:r>
                <a:rPr lang="en-US" spc="-71" dirty="0" smtClean="0">
                  <a:gradFill>
                    <a:gsLst>
                      <a:gs pos="0">
                        <a:srgbClr val="00188F"/>
                      </a:gs>
                      <a:gs pos="100000">
                        <a:srgbClr val="00188F"/>
                      </a:gs>
                    </a:gsLst>
                    <a:lin ang="5400000" scaled="0"/>
                  </a:gradFill>
                </a:rPr>
                <a:t>platform.</a:t>
              </a:r>
              <a:endParaRPr lang="en-US" spc="-71" dirty="0">
                <a:gradFill>
                  <a:gsLst>
                    <a:gs pos="0">
                      <a:srgbClr val="00188F"/>
                    </a:gs>
                    <a:gs pos="100000">
                      <a:srgbClr val="00188F"/>
                    </a:gs>
                  </a:gsLst>
                  <a:lin ang="5400000" scaled="0"/>
                </a:gradFill>
              </a:endParaRPr>
            </a:p>
          </p:txBody>
        </p:sp>
        <p:sp>
          <p:nvSpPr>
            <p:cNvPr id="42" name="Rectangle 41"/>
            <p:cNvSpPr/>
            <p:nvPr/>
          </p:nvSpPr>
          <p:spPr bwMode="auto">
            <a:xfrm>
              <a:off x="6282516" y="3819227"/>
              <a:ext cx="2686569" cy="107106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102" dirty="0">
                  <a:gradFill>
                    <a:gsLst>
                      <a:gs pos="0">
                        <a:srgbClr val="505050"/>
                      </a:gs>
                      <a:gs pos="100000">
                        <a:srgbClr val="505050"/>
                      </a:gs>
                    </a:gsLst>
                    <a:lin ang="5400000" scaled="0"/>
                  </a:gradFill>
                </a:rPr>
                <a:t>Increase performance and </a:t>
              </a:r>
              <a:r>
                <a:rPr lang="en-US" spc="-71" dirty="0">
                  <a:gradFill>
                    <a:gsLst>
                      <a:gs pos="0">
                        <a:srgbClr val="505050"/>
                      </a:gs>
                      <a:gs pos="100000">
                        <a:srgbClr val="505050"/>
                      </a:gs>
                    </a:gsLst>
                    <a:lin ang="5400000" scaled="0"/>
                  </a:gradFill>
                </a:rPr>
                <a:t>efficiency of applications and </a:t>
              </a:r>
              <a:r>
                <a:rPr lang="en-US" spc="-71" dirty="0" smtClean="0">
                  <a:gradFill>
                    <a:gsLst>
                      <a:gs pos="0">
                        <a:srgbClr val="505050"/>
                      </a:gs>
                      <a:gs pos="100000">
                        <a:srgbClr val="505050"/>
                      </a:gs>
                    </a:gsLst>
                    <a:lin ang="5400000" scaled="0"/>
                  </a:gradFill>
                </a:rPr>
                <a:t>websites</a:t>
              </a:r>
              <a:endParaRPr lang="en-US" spc="-71" dirty="0">
                <a:gradFill>
                  <a:gsLst>
                    <a:gs pos="0">
                      <a:srgbClr val="505050"/>
                    </a:gs>
                    <a:gs pos="100000">
                      <a:srgbClr val="505050"/>
                    </a:gs>
                  </a:gsLst>
                  <a:lin ang="5400000" scaled="0"/>
                </a:gradFill>
              </a:endParaRPr>
            </a:p>
          </p:txBody>
        </p:sp>
      </p:grpSp>
      <p:grpSp>
        <p:nvGrpSpPr>
          <p:cNvPr id="12" name="3rd text"/>
          <p:cNvGrpSpPr/>
          <p:nvPr/>
        </p:nvGrpSpPr>
        <p:grpSpPr>
          <a:xfrm>
            <a:off x="9203323" y="3895259"/>
            <a:ext cx="2658989" cy="4955313"/>
            <a:chOff x="9049953" y="3819227"/>
            <a:chExt cx="2606040" cy="4858591"/>
          </a:xfrm>
        </p:grpSpPr>
        <p:sp>
          <p:nvSpPr>
            <p:cNvPr id="37" name="Rectangle 36"/>
            <p:cNvSpPr/>
            <p:nvPr/>
          </p:nvSpPr>
          <p:spPr bwMode="auto">
            <a:xfrm>
              <a:off x="9049953" y="6190650"/>
              <a:ext cx="2606040" cy="248716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36" bIns="91440" numCol="1" rtlCol="0" anchor="t" anchorCtr="0" compatLnSpc="1">
              <a:prstTxWarp prst="textNoShape">
                <a:avLst/>
              </a:prstTxWarp>
              <a:noAutofit/>
            </a:bodyPr>
            <a:lstStyle/>
            <a:p>
              <a:pPr>
                <a:lnSpc>
                  <a:spcPct val="90000"/>
                </a:lnSpc>
                <a:spcBef>
                  <a:spcPts val="612"/>
                </a:spcBef>
                <a:defRPr/>
              </a:pPr>
              <a:r>
                <a:rPr lang="en-US" spc="-71" dirty="0">
                  <a:gradFill>
                    <a:gsLst>
                      <a:gs pos="0">
                        <a:srgbClr val="00188F"/>
                      </a:gs>
                      <a:gs pos="100000">
                        <a:srgbClr val="00188F"/>
                      </a:gs>
                    </a:gsLst>
                    <a:lin ang="5400000" scaled="0"/>
                  </a:gradFill>
                </a:rPr>
                <a:t>Open web </a:t>
              </a:r>
              <a:r>
                <a:rPr lang="en-US" spc="-71" dirty="0" smtClean="0">
                  <a:gradFill>
                    <a:gsLst>
                      <a:gs pos="0">
                        <a:srgbClr val="00188F"/>
                      </a:gs>
                      <a:gs pos="100000">
                        <a:srgbClr val="00188F"/>
                      </a:gs>
                    </a:gsLst>
                    <a:lin ang="5400000" scaled="0"/>
                  </a:gradFill>
                </a:rPr>
                <a:t>platform.</a:t>
              </a:r>
              <a:endParaRPr lang="en-US" spc="-71" dirty="0">
                <a:gradFill>
                  <a:gsLst>
                    <a:gs pos="0">
                      <a:srgbClr val="00188F"/>
                    </a:gs>
                    <a:gs pos="100000">
                      <a:srgbClr val="00188F"/>
                    </a:gs>
                  </a:gsLst>
                  <a:lin ang="5400000" scaled="0"/>
                </a:gradFill>
              </a:endParaRPr>
            </a:p>
          </p:txBody>
        </p:sp>
        <p:sp>
          <p:nvSpPr>
            <p:cNvPr id="41" name="Rectangle 40"/>
            <p:cNvSpPr/>
            <p:nvPr/>
          </p:nvSpPr>
          <p:spPr bwMode="auto">
            <a:xfrm>
              <a:off x="9049953" y="3819227"/>
              <a:ext cx="2606040" cy="107106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0" bIns="91440" numCol="1" rtlCol="0" anchor="t" anchorCtr="0" compatLnSpc="1">
              <a:prstTxWarp prst="textNoShape">
                <a:avLst/>
              </a:prstTxWarp>
              <a:spAutoFit/>
            </a:bodyPr>
            <a:lstStyle/>
            <a:p>
              <a:pPr>
                <a:lnSpc>
                  <a:spcPct val="90000"/>
                </a:lnSpc>
              </a:pPr>
              <a:r>
                <a:rPr lang="en-US" spc="-51" dirty="0">
                  <a:gradFill>
                    <a:gsLst>
                      <a:gs pos="0">
                        <a:srgbClr val="505050"/>
                      </a:gs>
                      <a:gs pos="100000">
                        <a:srgbClr val="505050"/>
                      </a:gs>
                    </a:gsLst>
                    <a:lin ang="5400000" scaled="0"/>
                  </a:gradFill>
                </a:rPr>
                <a:t>Reuse your IT development skills </a:t>
              </a:r>
              <a:br>
                <a:rPr lang="en-US" spc="-51" dirty="0">
                  <a:gradFill>
                    <a:gsLst>
                      <a:gs pos="0">
                        <a:srgbClr val="505050"/>
                      </a:gs>
                      <a:gs pos="100000">
                        <a:srgbClr val="505050"/>
                      </a:gs>
                    </a:gsLst>
                    <a:lin ang="5400000" scaled="0"/>
                  </a:gradFill>
                </a:rPr>
              </a:br>
              <a:r>
                <a:rPr lang="en-US" spc="-51" dirty="0">
                  <a:gradFill>
                    <a:gsLst>
                      <a:gs pos="0">
                        <a:srgbClr val="505050"/>
                      </a:gs>
                      <a:gs pos="100000">
                        <a:srgbClr val="505050"/>
                      </a:gs>
                    </a:gsLst>
                    <a:lin ang="5400000" scaled="0"/>
                  </a:gradFill>
                </a:rPr>
                <a:t>and </a:t>
              </a:r>
              <a:r>
                <a:rPr lang="en-US" spc="-51" dirty="0" smtClean="0">
                  <a:gradFill>
                    <a:gsLst>
                      <a:gs pos="0">
                        <a:srgbClr val="505050"/>
                      </a:gs>
                      <a:gs pos="100000">
                        <a:srgbClr val="505050"/>
                      </a:gs>
                    </a:gsLst>
                    <a:lin ang="5400000" scaled="0"/>
                  </a:gradFill>
                </a:rPr>
                <a:t>knowledge</a:t>
              </a:r>
              <a:endParaRPr lang="en-US" spc="-51" dirty="0">
                <a:gradFill>
                  <a:gsLst>
                    <a:gs pos="0">
                      <a:srgbClr val="505050"/>
                    </a:gs>
                    <a:gs pos="100000">
                      <a:srgbClr val="505050"/>
                    </a:gs>
                  </a:gsLst>
                  <a:lin ang="5400000" scaled="0"/>
                </a:gradFill>
              </a:endParaRPr>
            </a:p>
          </p:txBody>
        </p:sp>
      </p:grpSp>
      <p:sp>
        <p:nvSpPr>
          <p:cNvPr id="67" name="1 after"/>
          <p:cNvSpPr/>
          <p:nvPr/>
        </p:nvSpPr>
        <p:spPr bwMode="auto">
          <a:xfrm>
            <a:off x="3416578" y="5104244"/>
            <a:ext cx="2804339" cy="124968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Programming </a:t>
            </a:r>
            <a:r>
              <a:rPr lang="en-US" sz="1200" spc="-20" dirty="0" smtClean="0">
                <a:gradFill>
                  <a:gsLst>
                    <a:gs pos="0">
                      <a:srgbClr val="505050"/>
                    </a:gs>
                    <a:gs pos="100000">
                      <a:srgbClr val="505050"/>
                    </a:gs>
                  </a:gsLst>
                  <a:lin ang="5400000" scaled="0"/>
                </a:gradFill>
              </a:rPr>
              <a:t>symmetry</a:t>
            </a:r>
          </a:p>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Virtual </a:t>
            </a:r>
            <a:r>
              <a:rPr lang="en-US" sz="1200" spc="-20" dirty="0">
                <a:gradFill>
                  <a:gsLst>
                    <a:gs pos="0">
                      <a:srgbClr val="505050"/>
                    </a:gs>
                    <a:gs pos="100000">
                      <a:srgbClr val="505050"/>
                    </a:gs>
                  </a:gsLst>
                  <a:lin ang="5400000" scaled="0"/>
                </a:gradFill>
              </a:rPr>
              <a:t>machine </a:t>
            </a:r>
            <a:r>
              <a:rPr lang="en-US" sz="1200" spc="-20" dirty="0" smtClean="0">
                <a:gradFill>
                  <a:gsLst>
                    <a:gs pos="0">
                      <a:srgbClr val="505050"/>
                    </a:gs>
                    <a:gs pos="100000">
                      <a:srgbClr val="505050"/>
                    </a:gs>
                  </a:gsLst>
                  <a:lin ang="5400000" scaled="0"/>
                </a:gradFill>
              </a:rPr>
              <a:t>portability</a:t>
            </a:r>
          </a:p>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Hybrid applications</a:t>
            </a:r>
            <a:endParaRPr lang="en-US" sz="1200" spc="-20" dirty="0">
              <a:gradFill>
                <a:gsLst>
                  <a:gs pos="0">
                    <a:srgbClr val="505050"/>
                  </a:gs>
                  <a:gs pos="100000">
                    <a:srgbClr val="505050"/>
                  </a:gs>
                </a:gsLst>
                <a:lin ang="5400000" scaled="0"/>
              </a:gradFill>
            </a:endParaRPr>
          </a:p>
        </p:txBody>
      </p:sp>
      <p:sp>
        <p:nvSpPr>
          <p:cNvPr id="68" name="2 after"/>
          <p:cNvSpPr/>
          <p:nvPr/>
        </p:nvSpPr>
        <p:spPr bwMode="auto">
          <a:xfrm>
            <a:off x="6301879" y="5104244"/>
            <a:ext cx="2658811" cy="124968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NUMA-aware scalability</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IIS CPU </a:t>
            </a:r>
            <a:r>
              <a:rPr lang="en-US" sz="1200" spc="-20" dirty="0" smtClean="0">
                <a:gradFill>
                  <a:gsLst>
                    <a:gs pos="0">
                      <a:srgbClr val="505050"/>
                    </a:gs>
                    <a:gs pos="100000">
                      <a:srgbClr val="505050"/>
                    </a:gs>
                  </a:gsLst>
                  <a:lin ang="5400000" scaled="0"/>
                </a:gradFill>
              </a:rPr>
              <a:t>throttling</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Centralized SSL </a:t>
            </a:r>
            <a:br>
              <a:rPr lang="en-US" sz="1200" spc="-20" dirty="0">
                <a:gradFill>
                  <a:gsLst>
                    <a:gs pos="0">
                      <a:srgbClr val="505050"/>
                    </a:gs>
                    <a:gs pos="100000">
                      <a:srgbClr val="505050"/>
                    </a:gs>
                  </a:gsLst>
                  <a:lin ang="5400000" scaled="0"/>
                </a:gradFill>
              </a:rPr>
            </a:br>
            <a:r>
              <a:rPr lang="en-US" sz="1200" spc="-20" dirty="0">
                <a:gradFill>
                  <a:gsLst>
                    <a:gs pos="0">
                      <a:srgbClr val="505050"/>
                    </a:gs>
                    <a:gs pos="100000">
                      <a:srgbClr val="505050"/>
                    </a:gs>
                  </a:gsLst>
                  <a:lin ang="5400000" scaled="0"/>
                </a:gradFill>
              </a:rPr>
              <a:t>certificate </a:t>
            </a:r>
            <a:r>
              <a:rPr lang="en-US" sz="1200" spc="-20" dirty="0" smtClean="0">
                <a:gradFill>
                  <a:gsLst>
                    <a:gs pos="0">
                      <a:srgbClr val="505050"/>
                    </a:gs>
                    <a:gs pos="100000">
                      <a:srgbClr val="505050"/>
                    </a:gs>
                  </a:gsLst>
                  <a:lin ang="5400000" scaled="0"/>
                </a:gradFill>
              </a:rPr>
              <a:t>support</a:t>
            </a:r>
            <a:endParaRPr lang="en-US" sz="1200" spc="-20" dirty="0">
              <a:gradFill>
                <a:gsLst>
                  <a:gs pos="0">
                    <a:srgbClr val="505050"/>
                  </a:gs>
                  <a:gs pos="100000">
                    <a:srgbClr val="505050"/>
                  </a:gs>
                </a:gsLst>
                <a:lin ang="5400000" scaled="0"/>
              </a:gradFill>
            </a:endParaRPr>
          </a:p>
        </p:txBody>
      </p:sp>
      <p:sp>
        <p:nvSpPr>
          <p:cNvPr id="69" name="3 after"/>
          <p:cNvSpPr/>
          <p:nvPr/>
        </p:nvSpPr>
        <p:spPr bwMode="auto">
          <a:xfrm>
            <a:off x="9203323" y="5104244"/>
            <a:ext cx="2658989" cy="124968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ASP.NET </a:t>
            </a:r>
            <a:r>
              <a:rPr lang="en-US" sz="1200" spc="-20" dirty="0" smtClean="0">
                <a:gradFill>
                  <a:gsLst>
                    <a:gs pos="0">
                      <a:srgbClr val="505050"/>
                    </a:gs>
                    <a:gs pos="100000">
                      <a:srgbClr val="505050"/>
                    </a:gs>
                  </a:gsLst>
                  <a:lin ang="5400000" scaled="0"/>
                </a:gradFill>
              </a:rPr>
              <a:t>integration</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Support for </a:t>
            </a:r>
            <a:r>
              <a:rPr lang="en-US" sz="1200" spc="-20" dirty="0" smtClean="0">
                <a:gradFill>
                  <a:gsLst>
                    <a:gs pos="0">
                      <a:srgbClr val="505050"/>
                    </a:gs>
                    <a:gs pos="100000">
                      <a:srgbClr val="505050"/>
                    </a:gs>
                  </a:gsLst>
                  <a:lin ang="5400000" scaled="0"/>
                </a:gradFill>
              </a:rPr>
              <a:t/>
            </a:r>
            <a:br>
              <a:rPr lang="en-US" sz="1200" spc="-20" dirty="0" smtClean="0">
                <a:gradFill>
                  <a:gsLst>
                    <a:gs pos="0">
                      <a:srgbClr val="505050"/>
                    </a:gs>
                    <a:gs pos="100000">
                      <a:srgbClr val="505050"/>
                    </a:gs>
                  </a:gsLst>
                  <a:lin ang="5400000" scaled="0"/>
                </a:gradFill>
              </a:rPr>
            </a:br>
            <a:r>
              <a:rPr lang="en-US" sz="1200" spc="-20" dirty="0" smtClean="0">
                <a:gradFill>
                  <a:gsLst>
                    <a:gs pos="0">
                      <a:srgbClr val="505050"/>
                    </a:gs>
                    <a:gs pos="100000">
                      <a:srgbClr val="505050"/>
                    </a:gs>
                  </a:gsLst>
                  <a:lin ang="5400000" scaled="0"/>
                </a:gradFill>
              </a:rPr>
              <a:t>multiple languages</a:t>
            </a:r>
          </a:p>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Support for open </a:t>
            </a:r>
            <a:br>
              <a:rPr lang="en-US" sz="1200" spc="-20" dirty="0" smtClean="0">
                <a:gradFill>
                  <a:gsLst>
                    <a:gs pos="0">
                      <a:srgbClr val="505050"/>
                    </a:gs>
                    <a:gs pos="100000">
                      <a:srgbClr val="505050"/>
                    </a:gs>
                  </a:gsLst>
                  <a:lin ang="5400000" scaled="0"/>
                </a:gradFill>
              </a:rPr>
            </a:br>
            <a:r>
              <a:rPr lang="en-US" sz="1200" spc="-20" dirty="0" smtClean="0">
                <a:gradFill>
                  <a:gsLst>
                    <a:gs pos="0">
                      <a:srgbClr val="505050"/>
                    </a:gs>
                    <a:gs pos="100000">
                      <a:srgbClr val="505050"/>
                    </a:gs>
                  </a:gsLst>
                  <a:lin ang="5400000" scaled="0"/>
                </a:gradFill>
              </a:rPr>
              <a:t>source software</a:t>
            </a:r>
            <a:endParaRPr lang="en-US" sz="1200" spc="-20" dirty="0">
              <a:gradFill>
                <a:gsLst>
                  <a:gs pos="0">
                    <a:srgbClr val="505050"/>
                  </a:gs>
                  <a:gs pos="100000">
                    <a:srgbClr val="505050"/>
                  </a:gs>
                </a:gsLst>
                <a:lin ang="5400000" scaled="0"/>
              </a:gradFill>
            </a:endParaRPr>
          </a:p>
        </p:txBody>
      </p:sp>
      <p:grpSp>
        <p:nvGrpSpPr>
          <p:cNvPr id="14" name="Group 13"/>
          <p:cNvGrpSpPr/>
          <p:nvPr/>
        </p:nvGrpSpPr>
        <p:grpSpPr>
          <a:xfrm>
            <a:off x="-5073525" y="2893178"/>
            <a:ext cx="16980209" cy="1002079"/>
            <a:chOff x="-4972496" y="7611796"/>
            <a:chExt cx="16642079" cy="982520"/>
          </a:xfrm>
        </p:grpSpPr>
        <p:sp>
          <p:nvSpPr>
            <p:cNvPr id="61" name="grey banner"/>
            <p:cNvSpPr txBox="1"/>
            <p:nvPr/>
          </p:nvSpPr>
          <p:spPr>
            <a:xfrm>
              <a:off x="3348543" y="7611797"/>
              <a:ext cx="8321040" cy="982519"/>
            </a:xfrm>
            <a:prstGeom prst="rect">
              <a:avLst/>
            </a:prstGeom>
            <a:solidFill>
              <a:schemeClr val="bg2"/>
            </a:solidFill>
          </p:spPr>
          <p:txBody>
            <a:bodyPr wrap="square" lIns="182880" tIns="182880" rIns="0" bIns="137160" rtlCol="0" anchor="ctr" anchorCtr="0">
              <a:noAutofit/>
            </a:bodyPr>
            <a:lstStyle/>
            <a:p>
              <a:pPr>
                <a:lnSpc>
                  <a:spcPct val="90000"/>
                </a:lnSpc>
              </a:pPr>
              <a:r>
                <a:rPr lang="en-US" sz="4100" spc="-51" dirty="0">
                  <a:gradFill>
                    <a:gsLst>
                      <a:gs pos="0">
                        <a:srgbClr val="EFEFEF"/>
                      </a:gs>
                      <a:gs pos="100000">
                        <a:srgbClr val="EFEFEF"/>
                      </a:gs>
                    </a:gsLst>
                    <a:lin ang="5400000" scaled="0"/>
                  </a:gradFill>
                  <a:latin typeface="Segoe UI Light"/>
                </a:rPr>
                <a:t>IT demands</a:t>
              </a:r>
            </a:p>
          </p:txBody>
        </p:sp>
        <p:sp>
          <p:nvSpPr>
            <p:cNvPr id="64" name="blue banner"/>
            <p:cNvSpPr txBox="1"/>
            <p:nvPr/>
          </p:nvSpPr>
          <p:spPr>
            <a:xfrm>
              <a:off x="-4972496" y="7611796"/>
              <a:ext cx="8321040" cy="982519"/>
            </a:xfrm>
            <a:prstGeom prst="rect">
              <a:avLst/>
            </a:prstGeom>
            <a:solidFill>
              <a:schemeClr val="accent1"/>
            </a:solidFill>
          </p:spPr>
          <p:txBody>
            <a:bodyPr wrap="square" lIns="182880" tIns="182880" rIns="0" bIns="137160" rtlCol="0" anchor="ctr" anchorCtr="0">
              <a:noAutofit/>
            </a:bodyPr>
            <a:lstStyle/>
            <a:p>
              <a:pPr>
                <a:lnSpc>
                  <a:spcPct val="90000"/>
                </a:lnSpc>
              </a:pPr>
              <a:r>
                <a:rPr lang="en-US" sz="4100" spc="-51" dirty="0">
                  <a:gradFill>
                    <a:gsLst>
                      <a:gs pos="0">
                        <a:srgbClr val="EFEFEF"/>
                      </a:gs>
                      <a:gs pos="100000">
                        <a:srgbClr val="EFEFEF"/>
                      </a:gs>
                    </a:gsLst>
                    <a:lin ang="5400000" scaled="0"/>
                  </a:gradFill>
                  <a:latin typeface="Segoe UI Light"/>
                </a:rPr>
                <a:t>Windows Server 2012 R2 delivers</a:t>
              </a:r>
            </a:p>
          </p:txBody>
        </p:sp>
      </p:grpSp>
      <p:sp useBgFill="1">
        <p:nvSpPr>
          <p:cNvPr id="38" name="Rectangle 37"/>
          <p:cNvSpPr/>
          <p:nvPr/>
        </p:nvSpPr>
        <p:spPr bwMode="auto">
          <a:xfrm>
            <a:off x="4" y="1126895"/>
            <a:ext cx="3416576" cy="586763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
        <p:nvSpPr>
          <p:cNvPr id="4" name="Rectangle 3"/>
          <p:cNvSpPr/>
          <p:nvPr/>
        </p:nvSpPr>
        <p:spPr bwMode="auto">
          <a:xfrm>
            <a:off x="531279" y="4594079"/>
            <a:ext cx="2705639" cy="1833761"/>
          </a:xfrm>
          <a:prstGeom prst="rect">
            <a:avLst/>
          </a:prstGeom>
          <a:solidFill>
            <a:srgbClr val="000000">
              <a:alpha val="7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en-US" sz="2800" spc="-122" dirty="0">
                <a:gradFill>
                  <a:gsLst>
                    <a:gs pos="0">
                      <a:srgbClr val="EFEFEF"/>
                    </a:gs>
                    <a:gs pos="100000">
                      <a:srgbClr val="EFEFEF"/>
                    </a:gs>
                  </a:gsLst>
                  <a:lin ang="5400000" scaled="0"/>
                </a:gradFill>
                <a:latin typeface="Segoe UI Light"/>
              </a:rPr>
              <a:t>M</a:t>
            </a:r>
            <a:r>
              <a:rPr lang="en-US" sz="2800" spc="-122" dirty="0" smtClean="0">
                <a:gradFill>
                  <a:gsLst>
                    <a:gs pos="0">
                      <a:srgbClr val="EFEFEF"/>
                    </a:gs>
                    <a:gs pos="100000">
                      <a:srgbClr val="EFEFEF"/>
                    </a:gs>
                  </a:gsLst>
                  <a:lin ang="5400000" scaled="0"/>
                </a:gradFill>
                <a:latin typeface="Segoe UI Light"/>
              </a:rPr>
              <a:t>odern apps built and deployed to scale on-premises </a:t>
            </a:r>
            <a:r>
              <a:rPr lang="en-US" sz="2800" spc="-122" dirty="0">
                <a:gradFill>
                  <a:gsLst>
                    <a:gs pos="0">
                      <a:srgbClr val="EFEFEF"/>
                    </a:gs>
                    <a:gs pos="100000">
                      <a:srgbClr val="EFEFEF"/>
                    </a:gs>
                  </a:gsLst>
                  <a:lin ang="5400000" scaled="0"/>
                </a:gradFill>
                <a:latin typeface="Segoe UI Light"/>
              </a:rPr>
              <a:t/>
            </a:r>
            <a:br>
              <a:rPr lang="en-US" sz="2800" spc="-122" dirty="0">
                <a:gradFill>
                  <a:gsLst>
                    <a:gs pos="0">
                      <a:srgbClr val="EFEFEF"/>
                    </a:gs>
                    <a:gs pos="100000">
                      <a:srgbClr val="EFEFEF"/>
                    </a:gs>
                  </a:gsLst>
                  <a:lin ang="5400000" scaled="0"/>
                </a:gradFill>
                <a:latin typeface="Segoe UI Light"/>
              </a:rPr>
            </a:br>
            <a:r>
              <a:rPr lang="en-US" sz="2800" spc="-122" dirty="0">
                <a:gradFill>
                  <a:gsLst>
                    <a:gs pos="0">
                      <a:srgbClr val="EFEFEF"/>
                    </a:gs>
                    <a:gs pos="100000">
                      <a:srgbClr val="EFEFEF"/>
                    </a:gs>
                  </a:gsLst>
                  <a:lin ang="5400000" scaled="0"/>
                </a:gradFill>
                <a:latin typeface="Segoe UI Light"/>
              </a:rPr>
              <a:t>and in the </a:t>
            </a:r>
            <a:r>
              <a:rPr lang="en-US" sz="2800" spc="-122" dirty="0" smtClean="0">
                <a:gradFill>
                  <a:gsLst>
                    <a:gs pos="0">
                      <a:srgbClr val="EFEFEF"/>
                    </a:gs>
                    <a:gs pos="100000">
                      <a:srgbClr val="EFEFEF"/>
                    </a:gs>
                  </a:gsLst>
                  <a:lin ang="5400000" scaled="0"/>
                </a:gradFill>
                <a:latin typeface="Segoe UI Light"/>
              </a:rPr>
              <a:t>cloud</a:t>
            </a:r>
            <a:endParaRPr lang="en-US" sz="2800" spc="-122" dirty="0">
              <a:gradFill>
                <a:gsLst>
                  <a:gs pos="0">
                    <a:srgbClr val="EFEFEF"/>
                  </a:gs>
                  <a:gs pos="100000">
                    <a:srgbClr val="EFEFEF"/>
                  </a:gs>
                </a:gsLst>
                <a:lin ang="5400000" scaled="0"/>
              </a:gradFill>
              <a:latin typeface="Segoe UI Light"/>
            </a:endParaRPr>
          </a:p>
        </p:txBody>
      </p:sp>
      <p:sp useBgFill="1">
        <p:nvSpPr>
          <p:cNvPr id="94" name="Rectangle 93"/>
          <p:cNvSpPr/>
          <p:nvPr/>
        </p:nvSpPr>
        <p:spPr bwMode="auto">
          <a:xfrm>
            <a:off x="11892817" y="1126896"/>
            <a:ext cx="543658" cy="586762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grpSp>
        <p:nvGrpSpPr>
          <p:cNvPr id="29" name="Group 28"/>
          <p:cNvGrpSpPr/>
          <p:nvPr/>
        </p:nvGrpSpPr>
        <p:grpSpPr>
          <a:xfrm>
            <a:off x="640923" y="1518958"/>
            <a:ext cx="2486351" cy="2795362"/>
            <a:chOff x="949316" y="2331476"/>
            <a:chExt cx="1812135" cy="1920353"/>
          </a:xfrm>
        </p:grpSpPr>
        <p:pic>
          <p:nvPicPr>
            <p:cNvPr id="30" name="Picture 29" descr="Untitled-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9316" y="2331476"/>
              <a:ext cx="1812135" cy="1920353"/>
            </a:xfrm>
            <a:prstGeom prst="rect">
              <a:avLst/>
            </a:prstGeom>
          </p:spPr>
        </p:pic>
        <p:sp>
          <p:nvSpPr>
            <p:cNvPr id="31" name="TextBox 30"/>
            <p:cNvSpPr txBox="1"/>
            <p:nvPr/>
          </p:nvSpPr>
          <p:spPr>
            <a:xfrm>
              <a:off x="1429933" y="3849409"/>
              <a:ext cx="831098" cy="171263"/>
            </a:xfrm>
            <a:prstGeom prst="rect">
              <a:avLst/>
            </a:prstGeom>
            <a:noFill/>
          </p:spPr>
          <p:txBody>
            <a:bodyPr wrap="none" lIns="0" tIns="0" rIns="0" bIns="0" rtlCol="0">
              <a:spAutoFit/>
            </a:bodyPr>
            <a:lstStyle/>
            <a:p>
              <a:pPr>
                <a:lnSpc>
                  <a:spcPct val="90000"/>
                </a:lnSpc>
              </a:pPr>
              <a:r>
                <a:rPr lang="en-US" spc="-51" dirty="0">
                  <a:solidFill>
                    <a:srgbClr val="FFFFFE"/>
                  </a:solidFill>
                </a:rPr>
                <a:t>DEVELOPER</a:t>
              </a:r>
            </a:p>
          </p:txBody>
        </p:sp>
        <p:pic>
          <p:nvPicPr>
            <p:cNvPr id="32"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74850" y="2472670"/>
              <a:ext cx="576384" cy="261660"/>
            </a:xfrm>
            <a:prstGeom prst="rect">
              <a:avLst/>
            </a:prstGeom>
            <a:noFill/>
          </p:spPr>
        </p:pic>
      </p:grpSp>
      <p:sp>
        <p:nvSpPr>
          <p:cNvPr id="44" name="Title 1"/>
          <p:cNvSpPr>
            <a:spLocks noGrp="1"/>
          </p:cNvSpPr>
          <p:nvPr>
            <p:ph type="title"/>
          </p:nvPr>
        </p:nvSpPr>
        <p:spPr/>
        <p:txBody>
          <a:bodyPr/>
          <a:lstStyle/>
          <a:p>
            <a:r>
              <a:rPr lang="en-US" dirty="0" smtClean="0"/>
              <a:t>Web and application platform</a:t>
            </a:r>
            <a:endParaRPr lang="en-US" dirty="0"/>
          </a:p>
        </p:txBody>
      </p:sp>
      <p:sp>
        <p:nvSpPr>
          <p:cNvPr id="56" name="Icon 1"/>
          <p:cNvSpPr>
            <a:spLocks noChangeAspect="1" noEditPoints="1"/>
          </p:cNvSpPr>
          <p:nvPr/>
        </p:nvSpPr>
        <p:spPr bwMode="auto">
          <a:xfrm>
            <a:off x="3524456" y="5132886"/>
            <a:ext cx="613188" cy="334464"/>
          </a:xfrm>
          <a:custGeom>
            <a:avLst/>
            <a:gdLst>
              <a:gd name="T0" fmla="*/ 200 w 200"/>
              <a:gd name="T1" fmla="*/ 60 h 100"/>
              <a:gd name="T2" fmla="*/ 160 w 200"/>
              <a:gd name="T3" fmla="*/ 100 h 100"/>
              <a:gd name="T4" fmla="*/ 123 w 200"/>
              <a:gd name="T5" fmla="*/ 100 h 100"/>
              <a:gd name="T6" fmla="*/ 136 w 200"/>
              <a:gd name="T7" fmla="*/ 79 h 100"/>
              <a:gd name="T8" fmla="*/ 155 w 200"/>
              <a:gd name="T9" fmla="*/ 79 h 100"/>
              <a:gd name="T10" fmla="*/ 155 w 200"/>
              <a:gd name="T11" fmla="*/ 86 h 100"/>
              <a:gd name="T12" fmla="*/ 172 w 200"/>
              <a:gd name="T13" fmla="*/ 72 h 100"/>
              <a:gd name="T14" fmla="*/ 155 w 200"/>
              <a:gd name="T15" fmla="*/ 59 h 100"/>
              <a:gd name="T16" fmla="*/ 155 w 200"/>
              <a:gd name="T17" fmla="*/ 66 h 100"/>
              <a:gd name="T18" fmla="*/ 136 w 200"/>
              <a:gd name="T19" fmla="*/ 66 h 100"/>
              <a:gd name="T20" fmla="*/ 104 w 200"/>
              <a:gd name="T21" fmla="*/ 40 h 100"/>
              <a:gd name="T22" fmla="*/ 91 w 200"/>
              <a:gd name="T23" fmla="*/ 43 h 100"/>
              <a:gd name="T24" fmla="*/ 61 w 200"/>
              <a:gd name="T25" fmla="*/ 25 h 100"/>
              <a:gd name="T26" fmla="*/ 101 w 200"/>
              <a:gd name="T27" fmla="*/ 0 h 100"/>
              <a:gd name="T28" fmla="*/ 141 w 200"/>
              <a:gd name="T29" fmla="*/ 25 h 100"/>
              <a:gd name="T30" fmla="*/ 160 w 200"/>
              <a:gd name="T31" fmla="*/ 20 h 100"/>
              <a:gd name="T32" fmla="*/ 200 w 200"/>
              <a:gd name="T33" fmla="*/ 60 h 100"/>
              <a:gd name="T34" fmla="*/ 86 w 200"/>
              <a:gd name="T35" fmla="*/ 79 h 100"/>
              <a:gd name="T36" fmla="*/ 86 w 200"/>
              <a:gd name="T37" fmla="*/ 86 h 100"/>
              <a:gd name="T38" fmla="*/ 70 w 200"/>
              <a:gd name="T39" fmla="*/ 72 h 100"/>
              <a:gd name="T40" fmla="*/ 86 w 200"/>
              <a:gd name="T41" fmla="*/ 59 h 100"/>
              <a:gd name="T42" fmla="*/ 86 w 200"/>
              <a:gd name="T43" fmla="*/ 66 h 100"/>
              <a:gd name="T44" fmla="*/ 129 w 200"/>
              <a:gd name="T45" fmla="*/ 66 h 100"/>
              <a:gd name="T46" fmla="*/ 104 w 200"/>
              <a:gd name="T47" fmla="*/ 46 h 100"/>
              <a:gd name="T48" fmla="*/ 91 w 200"/>
              <a:gd name="T49" fmla="*/ 50 h 100"/>
              <a:gd name="T50" fmla="*/ 88 w 200"/>
              <a:gd name="T51" fmla="*/ 51 h 100"/>
              <a:gd name="T52" fmla="*/ 86 w 200"/>
              <a:gd name="T53" fmla="*/ 48 h 100"/>
              <a:gd name="T54" fmla="*/ 59 w 200"/>
              <a:gd name="T55" fmla="*/ 31 h 100"/>
              <a:gd name="T56" fmla="*/ 30 w 200"/>
              <a:gd name="T57" fmla="*/ 59 h 100"/>
              <a:gd name="T58" fmla="*/ 30 w 200"/>
              <a:gd name="T59" fmla="*/ 62 h 100"/>
              <a:gd name="T60" fmla="*/ 27 w 200"/>
              <a:gd name="T61" fmla="*/ 62 h 100"/>
              <a:gd name="T62" fmla="*/ 11 w 200"/>
              <a:gd name="T63" fmla="*/ 74 h 100"/>
              <a:gd name="T64" fmla="*/ 11 w 200"/>
              <a:gd name="T65" fmla="*/ 76 h 100"/>
              <a:gd name="T66" fmla="*/ 9 w 200"/>
              <a:gd name="T67" fmla="*/ 76 h 100"/>
              <a:gd name="T68" fmla="*/ 0 w 200"/>
              <a:gd name="T69" fmla="*/ 88 h 100"/>
              <a:gd name="T70" fmla="*/ 12 w 200"/>
              <a:gd name="T71" fmla="*/ 100 h 100"/>
              <a:gd name="T72" fmla="*/ 104 w 200"/>
              <a:gd name="T73" fmla="*/ 100 h 100"/>
              <a:gd name="T74" fmla="*/ 130 w 200"/>
              <a:gd name="T75" fmla="*/ 79 h 100"/>
              <a:gd name="T76" fmla="*/ 86 w 200"/>
              <a:gd name="T77"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 h="100">
                <a:moveTo>
                  <a:pt x="200" y="60"/>
                </a:moveTo>
                <a:cubicBezTo>
                  <a:pt x="200" y="83"/>
                  <a:pt x="182" y="100"/>
                  <a:pt x="160" y="100"/>
                </a:cubicBezTo>
                <a:cubicBezTo>
                  <a:pt x="146" y="100"/>
                  <a:pt x="134" y="100"/>
                  <a:pt x="123" y="100"/>
                </a:cubicBezTo>
                <a:cubicBezTo>
                  <a:pt x="130" y="95"/>
                  <a:pt x="135" y="88"/>
                  <a:pt x="136" y="79"/>
                </a:cubicBezTo>
                <a:cubicBezTo>
                  <a:pt x="155" y="79"/>
                  <a:pt x="155" y="79"/>
                  <a:pt x="155" y="79"/>
                </a:cubicBezTo>
                <a:cubicBezTo>
                  <a:pt x="155" y="86"/>
                  <a:pt x="155" y="86"/>
                  <a:pt x="155" y="86"/>
                </a:cubicBezTo>
                <a:cubicBezTo>
                  <a:pt x="172" y="72"/>
                  <a:pt x="172" y="72"/>
                  <a:pt x="172" y="72"/>
                </a:cubicBezTo>
                <a:cubicBezTo>
                  <a:pt x="155" y="59"/>
                  <a:pt x="155" y="59"/>
                  <a:pt x="155" y="59"/>
                </a:cubicBezTo>
                <a:cubicBezTo>
                  <a:pt x="155" y="66"/>
                  <a:pt x="155" y="66"/>
                  <a:pt x="155" y="66"/>
                </a:cubicBezTo>
                <a:cubicBezTo>
                  <a:pt x="136" y="66"/>
                  <a:pt x="136" y="66"/>
                  <a:pt x="136" y="66"/>
                </a:cubicBezTo>
                <a:cubicBezTo>
                  <a:pt x="132" y="51"/>
                  <a:pt x="119" y="40"/>
                  <a:pt x="104" y="40"/>
                </a:cubicBezTo>
                <a:cubicBezTo>
                  <a:pt x="99" y="40"/>
                  <a:pt x="95" y="41"/>
                  <a:pt x="91" y="43"/>
                </a:cubicBezTo>
                <a:cubicBezTo>
                  <a:pt x="84" y="32"/>
                  <a:pt x="73" y="26"/>
                  <a:pt x="61" y="25"/>
                </a:cubicBezTo>
                <a:cubicBezTo>
                  <a:pt x="68" y="10"/>
                  <a:pt x="83" y="0"/>
                  <a:pt x="101" y="0"/>
                </a:cubicBezTo>
                <a:cubicBezTo>
                  <a:pt x="118" y="0"/>
                  <a:pt x="133" y="10"/>
                  <a:pt x="141" y="25"/>
                </a:cubicBezTo>
                <a:cubicBezTo>
                  <a:pt x="146" y="22"/>
                  <a:pt x="153" y="20"/>
                  <a:pt x="160" y="20"/>
                </a:cubicBezTo>
                <a:cubicBezTo>
                  <a:pt x="182" y="20"/>
                  <a:pt x="200" y="38"/>
                  <a:pt x="200" y="60"/>
                </a:cubicBezTo>
                <a:close/>
                <a:moveTo>
                  <a:pt x="86" y="79"/>
                </a:moveTo>
                <a:cubicBezTo>
                  <a:pt x="86" y="86"/>
                  <a:pt x="86" y="86"/>
                  <a:pt x="86" y="86"/>
                </a:cubicBezTo>
                <a:cubicBezTo>
                  <a:pt x="70" y="72"/>
                  <a:pt x="70" y="72"/>
                  <a:pt x="70" y="72"/>
                </a:cubicBezTo>
                <a:cubicBezTo>
                  <a:pt x="86" y="59"/>
                  <a:pt x="86" y="59"/>
                  <a:pt x="86" y="59"/>
                </a:cubicBezTo>
                <a:cubicBezTo>
                  <a:pt x="86" y="66"/>
                  <a:pt x="86" y="66"/>
                  <a:pt x="86" y="66"/>
                </a:cubicBezTo>
                <a:cubicBezTo>
                  <a:pt x="129" y="66"/>
                  <a:pt x="129" y="66"/>
                  <a:pt x="129" y="66"/>
                </a:cubicBezTo>
                <a:cubicBezTo>
                  <a:pt x="126" y="55"/>
                  <a:pt x="116" y="46"/>
                  <a:pt x="104" y="46"/>
                </a:cubicBezTo>
                <a:cubicBezTo>
                  <a:pt x="99" y="46"/>
                  <a:pt x="95" y="47"/>
                  <a:pt x="91" y="50"/>
                </a:cubicBezTo>
                <a:cubicBezTo>
                  <a:pt x="88" y="51"/>
                  <a:pt x="88" y="51"/>
                  <a:pt x="88" y="51"/>
                </a:cubicBezTo>
                <a:cubicBezTo>
                  <a:pt x="86" y="48"/>
                  <a:pt x="86" y="48"/>
                  <a:pt x="86" y="48"/>
                </a:cubicBezTo>
                <a:cubicBezTo>
                  <a:pt x="81" y="38"/>
                  <a:pt x="71" y="31"/>
                  <a:pt x="59" y="31"/>
                </a:cubicBezTo>
                <a:cubicBezTo>
                  <a:pt x="43" y="31"/>
                  <a:pt x="30" y="44"/>
                  <a:pt x="30" y="59"/>
                </a:cubicBezTo>
                <a:cubicBezTo>
                  <a:pt x="30" y="62"/>
                  <a:pt x="30" y="62"/>
                  <a:pt x="30" y="62"/>
                </a:cubicBezTo>
                <a:cubicBezTo>
                  <a:pt x="27" y="62"/>
                  <a:pt x="27" y="62"/>
                  <a:pt x="27" y="62"/>
                </a:cubicBezTo>
                <a:cubicBezTo>
                  <a:pt x="20" y="63"/>
                  <a:pt x="14" y="68"/>
                  <a:pt x="11" y="74"/>
                </a:cubicBezTo>
                <a:cubicBezTo>
                  <a:pt x="11" y="76"/>
                  <a:pt x="11" y="76"/>
                  <a:pt x="11" y="76"/>
                </a:cubicBezTo>
                <a:cubicBezTo>
                  <a:pt x="9" y="76"/>
                  <a:pt x="9" y="76"/>
                  <a:pt x="9" y="76"/>
                </a:cubicBezTo>
                <a:cubicBezTo>
                  <a:pt x="4" y="77"/>
                  <a:pt x="0" y="82"/>
                  <a:pt x="0" y="88"/>
                </a:cubicBezTo>
                <a:cubicBezTo>
                  <a:pt x="0" y="95"/>
                  <a:pt x="5" y="100"/>
                  <a:pt x="12" y="100"/>
                </a:cubicBezTo>
                <a:cubicBezTo>
                  <a:pt x="104" y="100"/>
                  <a:pt x="104" y="100"/>
                  <a:pt x="104" y="100"/>
                </a:cubicBezTo>
                <a:cubicBezTo>
                  <a:pt x="116" y="100"/>
                  <a:pt x="127" y="91"/>
                  <a:pt x="130" y="79"/>
                </a:cubicBezTo>
                <a:lnTo>
                  <a:pt x="86" y="79"/>
                </a:lnTo>
                <a:close/>
              </a:path>
            </a:pathLst>
          </a:custGeom>
          <a:solidFill>
            <a:srgbClr val="A8A8A8"/>
          </a:solidFill>
          <a:ln>
            <a:noFill/>
          </a:ln>
        </p:spPr>
        <p:txBody>
          <a:bodyPr vert="horz" wrap="square" lIns="93264" tIns="46632" rIns="93264" bIns="46632" numCol="1" anchor="t" anchorCtr="0" compatLnSpc="1">
            <a:prstTxWarp prst="textNoShape">
              <a:avLst/>
            </a:prstTxWarp>
          </a:bodyPr>
          <a:lstStyle/>
          <a:p>
            <a:pPr defTabSz="932563"/>
            <a:endParaRPr lang="en-US">
              <a:solidFill>
                <a:srgbClr val="505050"/>
              </a:solidFill>
            </a:endParaRPr>
          </a:p>
        </p:txBody>
      </p:sp>
      <p:grpSp>
        <p:nvGrpSpPr>
          <p:cNvPr id="57" name="Group 425"/>
          <p:cNvGrpSpPr>
            <a:grpSpLocks noChangeAspect="1"/>
          </p:cNvGrpSpPr>
          <p:nvPr/>
        </p:nvGrpSpPr>
        <p:grpSpPr bwMode="auto">
          <a:xfrm>
            <a:off x="6557745" y="5132886"/>
            <a:ext cx="372618" cy="377762"/>
            <a:chOff x="-5139" y="3144"/>
            <a:chExt cx="652" cy="661"/>
          </a:xfrm>
          <a:solidFill>
            <a:srgbClr val="A8A8A8"/>
          </a:solidFill>
        </p:grpSpPr>
        <p:sp>
          <p:nvSpPr>
            <p:cNvPr id="58" name="Freeform 426"/>
            <p:cNvSpPr>
              <a:spLocks/>
            </p:cNvSpPr>
            <p:nvPr/>
          </p:nvSpPr>
          <p:spPr bwMode="auto">
            <a:xfrm>
              <a:off x="-5139" y="3144"/>
              <a:ext cx="300" cy="304"/>
            </a:xfrm>
            <a:custGeom>
              <a:avLst/>
              <a:gdLst>
                <a:gd name="T0" fmla="*/ 0 w 300"/>
                <a:gd name="T1" fmla="*/ 0 h 304"/>
                <a:gd name="T2" fmla="*/ 0 w 300"/>
                <a:gd name="T3" fmla="*/ 231 h 304"/>
                <a:gd name="T4" fmla="*/ 70 w 300"/>
                <a:gd name="T5" fmla="*/ 160 h 304"/>
                <a:gd name="T6" fmla="*/ 212 w 300"/>
                <a:gd name="T7" fmla="*/ 304 h 304"/>
                <a:gd name="T8" fmla="*/ 300 w 300"/>
                <a:gd name="T9" fmla="*/ 215 h 304"/>
                <a:gd name="T10" fmla="*/ 158 w 300"/>
                <a:gd name="T11" fmla="*/ 71 h 304"/>
                <a:gd name="T12" fmla="*/ 229 w 300"/>
                <a:gd name="T13" fmla="*/ 0 h 304"/>
                <a:gd name="T14" fmla="*/ 0 w 300"/>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4">
                  <a:moveTo>
                    <a:pt x="0" y="0"/>
                  </a:moveTo>
                  <a:lnTo>
                    <a:pt x="0" y="231"/>
                  </a:lnTo>
                  <a:lnTo>
                    <a:pt x="70" y="160"/>
                  </a:lnTo>
                  <a:lnTo>
                    <a:pt x="212" y="304"/>
                  </a:lnTo>
                  <a:lnTo>
                    <a:pt x="300" y="215"/>
                  </a:lnTo>
                  <a:lnTo>
                    <a:pt x="158" y="71"/>
                  </a:lnTo>
                  <a:lnTo>
                    <a:pt x="22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59" name="Freeform 427"/>
            <p:cNvSpPr>
              <a:spLocks/>
            </p:cNvSpPr>
            <p:nvPr/>
          </p:nvSpPr>
          <p:spPr bwMode="auto">
            <a:xfrm>
              <a:off x="-4787" y="3144"/>
              <a:ext cx="300" cy="304"/>
            </a:xfrm>
            <a:custGeom>
              <a:avLst/>
              <a:gdLst>
                <a:gd name="T0" fmla="*/ 300 w 300"/>
                <a:gd name="T1" fmla="*/ 0 h 304"/>
                <a:gd name="T2" fmla="*/ 300 w 300"/>
                <a:gd name="T3" fmla="*/ 231 h 304"/>
                <a:gd name="T4" fmla="*/ 229 w 300"/>
                <a:gd name="T5" fmla="*/ 160 h 304"/>
                <a:gd name="T6" fmla="*/ 87 w 300"/>
                <a:gd name="T7" fmla="*/ 304 h 304"/>
                <a:gd name="T8" fmla="*/ 0 w 300"/>
                <a:gd name="T9" fmla="*/ 215 h 304"/>
                <a:gd name="T10" fmla="*/ 141 w 300"/>
                <a:gd name="T11" fmla="*/ 71 h 304"/>
                <a:gd name="T12" fmla="*/ 70 w 300"/>
                <a:gd name="T13" fmla="*/ 0 h 304"/>
                <a:gd name="T14" fmla="*/ 300 w 300"/>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4">
                  <a:moveTo>
                    <a:pt x="300" y="0"/>
                  </a:moveTo>
                  <a:lnTo>
                    <a:pt x="300" y="231"/>
                  </a:lnTo>
                  <a:lnTo>
                    <a:pt x="229" y="160"/>
                  </a:lnTo>
                  <a:lnTo>
                    <a:pt x="87" y="304"/>
                  </a:lnTo>
                  <a:lnTo>
                    <a:pt x="0" y="215"/>
                  </a:lnTo>
                  <a:lnTo>
                    <a:pt x="141" y="71"/>
                  </a:lnTo>
                  <a:lnTo>
                    <a:pt x="7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60" name="Freeform 428"/>
            <p:cNvSpPr>
              <a:spLocks/>
            </p:cNvSpPr>
            <p:nvPr/>
          </p:nvSpPr>
          <p:spPr bwMode="auto">
            <a:xfrm>
              <a:off x="-5139" y="3500"/>
              <a:ext cx="300" cy="305"/>
            </a:xfrm>
            <a:custGeom>
              <a:avLst/>
              <a:gdLst>
                <a:gd name="T0" fmla="*/ 0 w 300"/>
                <a:gd name="T1" fmla="*/ 305 h 305"/>
                <a:gd name="T2" fmla="*/ 0 w 300"/>
                <a:gd name="T3" fmla="*/ 74 h 305"/>
                <a:gd name="T4" fmla="*/ 70 w 300"/>
                <a:gd name="T5" fmla="*/ 145 h 305"/>
                <a:gd name="T6" fmla="*/ 212 w 300"/>
                <a:gd name="T7" fmla="*/ 0 h 305"/>
                <a:gd name="T8" fmla="*/ 300 w 300"/>
                <a:gd name="T9" fmla="*/ 90 h 305"/>
                <a:gd name="T10" fmla="*/ 158 w 300"/>
                <a:gd name="T11" fmla="*/ 234 h 305"/>
                <a:gd name="T12" fmla="*/ 229 w 300"/>
                <a:gd name="T13" fmla="*/ 305 h 305"/>
                <a:gd name="T14" fmla="*/ 0 w 300"/>
                <a:gd name="T15" fmla="*/ 305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5">
                  <a:moveTo>
                    <a:pt x="0" y="305"/>
                  </a:moveTo>
                  <a:lnTo>
                    <a:pt x="0" y="74"/>
                  </a:lnTo>
                  <a:lnTo>
                    <a:pt x="70" y="145"/>
                  </a:lnTo>
                  <a:lnTo>
                    <a:pt x="212" y="0"/>
                  </a:lnTo>
                  <a:lnTo>
                    <a:pt x="300" y="90"/>
                  </a:lnTo>
                  <a:lnTo>
                    <a:pt x="158" y="234"/>
                  </a:lnTo>
                  <a:lnTo>
                    <a:pt x="229" y="305"/>
                  </a:lnTo>
                  <a:lnTo>
                    <a:pt x="0"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62" name="Freeform 429"/>
            <p:cNvSpPr>
              <a:spLocks/>
            </p:cNvSpPr>
            <p:nvPr/>
          </p:nvSpPr>
          <p:spPr bwMode="auto">
            <a:xfrm>
              <a:off x="-4787" y="3500"/>
              <a:ext cx="300" cy="305"/>
            </a:xfrm>
            <a:custGeom>
              <a:avLst/>
              <a:gdLst>
                <a:gd name="T0" fmla="*/ 300 w 300"/>
                <a:gd name="T1" fmla="*/ 305 h 305"/>
                <a:gd name="T2" fmla="*/ 300 w 300"/>
                <a:gd name="T3" fmla="*/ 74 h 305"/>
                <a:gd name="T4" fmla="*/ 229 w 300"/>
                <a:gd name="T5" fmla="*/ 145 h 305"/>
                <a:gd name="T6" fmla="*/ 87 w 300"/>
                <a:gd name="T7" fmla="*/ 0 h 305"/>
                <a:gd name="T8" fmla="*/ 0 w 300"/>
                <a:gd name="T9" fmla="*/ 90 h 305"/>
                <a:gd name="T10" fmla="*/ 141 w 300"/>
                <a:gd name="T11" fmla="*/ 234 h 305"/>
                <a:gd name="T12" fmla="*/ 70 w 300"/>
                <a:gd name="T13" fmla="*/ 305 h 305"/>
                <a:gd name="T14" fmla="*/ 300 w 300"/>
                <a:gd name="T15" fmla="*/ 305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5">
                  <a:moveTo>
                    <a:pt x="300" y="305"/>
                  </a:moveTo>
                  <a:lnTo>
                    <a:pt x="300" y="74"/>
                  </a:lnTo>
                  <a:lnTo>
                    <a:pt x="229" y="145"/>
                  </a:lnTo>
                  <a:lnTo>
                    <a:pt x="87" y="0"/>
                  </a:lnTo>
                  <a:lnTo>
                    <a:pt x="0" y="90"/>
                  </a:lnTo>
                  <a:lnTo>
                    <a:pt x="141" y="234"/>
                  </a:lnTo>
                  <a:lnTo>
                    <a:pt x="70" y="305"/>
                  </a:lnTo>
                  <a:lnTo>
                    <a:pt x="300"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sp>
        <p:nvSpPr>
          <p:cNvPr id="63" name="Freeform 32"/>
          <p:cNvSpPr>
            <a:spLocks noChangeAspect="1" noEditPoints="1"/>
          </p:cNvSpPr>
          <p:nvPr/>
        </p:nvSpPr>
        <p:spPr bwMode="auto">
          <a:xfrm>
            <a:off x="9351288" y="5132886"/>
            <a:ext cx="501206" cy="537470"/>
          </a:xfrm>
          <a:custGeom>
            <a:avLst/>
            <a:gdLst>
              <a:gd name="T0" fmla="*/ 88 w 228"/>
              <a:gd name="T1" fmla="*/ 150 h 245"/>
              <a:gd name="T2" fmla="*/ 24 w 228"/>
              <a:gd name="T3" fmla="*/ 150 h 245"/>
              <a:gd name="T4" fmla="*/ 66 w 228"/>
              <a:gd name="T5" fmla="*/ 69 h 245"/>
              <a:gd name="T6" fmla="*/ 80 w 228"/>
              <a:gd name="T7" fmla="*/ 109 h 245"/>
              <a:gd name="T8" fmla="*/ 88 w 228"/>
              <a:gd name="T9" fmla="*/ 115 h 245"/>
              <a:gd name="T10" fmla="*/ 151 w 228"/>
              <a:gd name="T11" fmla="*/ 115 h 245"/>
              <a:gd name="T12" fmla="*/ 160 w 228"/>
              <a:gd name="T13" fmla="*/ 106 h 245"/>
              <a:gd name="T14" fmla="*/ 151 w 228"/>
              <a:gd name="T15" fmla="*/ 98 h 245"/>
              <a:gd name="T16" fmla="*/ 94 w 228"/>
              <a:gd name="T17" fmla="*/ 98 h 245"/>
              <a:gd name="T18" fmla="*/ 77 w 228"/>
              <a:gd name="T19" fmla="*/ 50 h 245"/>
              <a:gd name="T20" fmla="*/ 76 w 228"/>
              <a:gd name="T21" fmla="*/ 49 h 245"/>
              <a:gd name="T22" fmla="*/ 75 w 228"/>
              <a:gd name="T23" fmla="*/ 47 h 245"/>
              <a:gd name="T24" fmla="*/ 59 w 228"/>
              <a:gd name="T25" fmla="*/ 45 h 245"/>
              <a:gd name="T26" fmla="*/ 0 w 228"/>
              <a:gd name="T27" fmla="*/ 161 h 245"/>
              <a:gd name="T28" fmla="*/ 4 w 228"/>
              <a:gd name="T29" fmla="*/ 169 h 245"/>
              <a:gd name="T30" fmla="*/ 12 w 228"/>
              <a:gd name="T31" fmla="*/ 173 h 245"/>
              <a:gd name="T32" fmla="*/ 77 w 228"/>
              <a:gd name="T33" fmla="*/ 173 h 245"/>
              <a:gd name="T34" fmla="*/ 77 w 228"/>
              <a:gd name="T35" fmla="*/ 234 h 245"/>
              <a:gd name="T36" fmla="*/ 88 w 228"/>
              <a:gd name="T37" fmla="*/ 245 h 245"/>
              <a:gd name="T38" fmla="*/ 99 w 228"/>
              <a:gd name="T39" fmla="*/ 234 h 245"/>
              <a:gd name="T40" fmla="*/ 99 w 228"/>
              <a:gd name="T41" fmla="*/ 161 h 245"/>
              <a:gd name="T42" fmla="*/ 88 w 228"/>
              <a:gd name="T43" fmla="*/ 150 h 245"/>
              <a:gd name="T44" fmla="*/ 99 w 228"/>
              <a:gd name="T45" fmla="*/ 0 h 245"/>
              <a:gd name="T46" fmla="*/ 124 w 228"/>
              <a:gd name="T47" fmla="*/ 25 h 245"/>
              <a:gd name="T48" fmla="*/ 99 w 228"/>
              <a:gd name="T49" fmla="*/ 50 h 245"/>
              <a:gd name="T50" fmla="*/ 75 w 228"/>
              <a:gd name="T51" fmla="*/ 25 h 245"/>
              <a:gd name="T52" fmla="*/ 99 w 228"/>
              <a:gd name="T53" fmla="*/ 0 h 245"/>
              <a:gd name="T54" fmla="*/ 169 w 228"/>
              <a:gd name="T55" fmla="*/ 126 h 245"/>
              <a:gd name="T56" fmla="*/ 137 w 228"/>
              <a:gd name="T57" fmla="*/ 126 h 245"/>
              <a:gd name="T58" fmla="*/ 131 w 228"/>
              <a:gd name="T59" fmla="*/ 131 h 245"/>
              <a:gd name="T60" fmla="*/ 137 w 228"/>
              <a:gd name="T61" fmla="*/ 137 h 245"/>
              <a:gd name="T62" fmla="*/ 169 w 228"/>
              <a:gd name="T63" fmla="*/ 137 h 245"/>
              <a:gd name="T64" fmla="*/ 175 w 228"/>
              <a:gd name="T65" fmla="*/ 131 h 245"/>
              <a:gd name="T66" fmla="*/ 169 w 228"/>
              <a:gd name="T67" fmla="*/ 126 h 245"/>
              <a:gd name="T68" fmla="*/ 205 w 228"/>
              <a:gd name="T69" fmla="*/ 91 h 245"/>
              <a:gd name="T70" fmla="*/ 203 w 228"/>
              <a:gd name="T71" fmla="*/ 88 h 245"/>
              <a:gd name="T72" fmla="*/ 228 w 228"/>
              <a:gd name="T73" fmla="*/ 29 h 245"/>
              <a:gd name="T74" fmla="*/ 213 w 228"/>
              <a:gd name="T75" fmla="*/ 22 h 245"/>
              <a:gd name="T76" fmla="*/ 175 w 228"/>
              <a:gd name="T77" fmla="*/ 109 h 245"/>
              <a:gd name="T78" fmla="*/ 191 w 228"/>
              <a:gd name="T79" fmla="*/ 115 h 245"/>
              <a:gd name="T80" fmla="*/ 197 w 228"/>
              <a:gd name="T81" fmla="*/ 101 h 245"/>
              <a:gd name="T82" fmla="*/ 209 w 228"/>
              <a:gd name="T83" fmla="*/ 126 h 245"/>
              <a:gd name="T84" fmla="*/ 192 w 228"/>
              <a:gd name="T85" fmla="*/ 126 h 245"/>
              <a:gd name="T86" fmla="*/ 186 w 228"/>
              <a:gd name="T87" fmla="*/ 131 h 245"/>
              <a:gd name="T88" fmla="*/ 192 w 228"/>
              <a:gd name="T89" fmla="*/ 137 h 245"/>
              <a:gd name="T90" fmla="*/ 218 w 228"/>
              <a:gd name="T91" fmla="*/ 137 h 245"/>
              <a:gd name="T92" fmla="*/ 223 w 228"/>
              <a:gd name="T93" fmla="*/ 135 h 245"/>
              <a:gd name="T94" fmla="*/ 223 w 228"/>
              <a:gd name="T95" fmla="*/ 129 h 245"/>
              <a:gd name="T96" fmla="*/ 205 w 228"/>
              <a:gd name="T97" fmla="*/ 9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8" h="245">
                <a:moveTo>
                  <a:pt x="88" y="150"/>
                </a:moveTo>
                <a:cubicBezTo>
                  <a:pt x="24" y="150"/>
                  <a:pt x="24" y="150"/>
                  <a:pt x="24" y="150"/>
                </a:cubicBezTo>
                <a:cubicBezTo>
                  <a:pt x="27" y="133"/>
                  <a:pt x="36" y="98"/>
                  <a:pt x="66" y="69"/>
                </a:cubicBezTo>
                <a:cubicBezTo>
                  <a:pt x="80" y="109"/>
                  <a:pt x="80" y="109"/>
                  <a:pt x="80" y="109"/>
                </a:cubicBezTo>
                <a:cubicBezTo>
                  <a:pt x="81" y="112"/>
                  <a:pt x="84" y="115"/>
                  <a:pt x="88" y="115"/>
                </a:cubicBezTo>
                <a:cubicBezTo>
                  <a:pt x="151" y="115"/>
                  <a:pt x="151" y="115"/>
                  <a:pt x="151" y="115"/>
                </a:cubicBezTo>
                <a:cubicBezTo>
                  <a:pt x="156" y="115"/>
                  <a:pt x="160" y="111"/>
                  <a:pt x="160" y="106"/>
                </a:cubicBezTo>
                <a:cubicBezTo>
                  <a:pt x="160" y="101"/>
                  <a:pt x="156" y="98"/>
                  <a:pt x="151" y="98"/>
                </a:cubicBezTo>
                <a:cubicBezTo>
                  <a:pt x="94" y="98"/>
                  <a:pt x="94" y="98"/>
                  <a:pt x="94" y="98"/>
                </a:cubicBezTo>
                <a:cubicBezTo>
                  <a:pt x="77" y="50"/>
                  <a:pt x="77" y="50"/>
                  <a:pt x="77" y="50"/>
                </a:cubicBezTo>
                <a:cubicBezTo>
                  <a:pt x="77" y="50"/>
                  <a:pt x="77" y="49"/>
                  <a:pt x="76" y="49"/>
                </a:cubicBezTo>
                <a:cubicBezTo>
                  <a:pt x="76" y="48"/>
                  <a:pt x="76" y="47"/>
                  <a:pt x="75" y="47"/>
                </a:cubicBezTo>
                <a:cubicBezTo>
                  <a:pt x="71" y="42"/>
                  <a:pt x="64" y="41"/>
                  <a:pt x="59" y="45"/>
                </a:cubicBezTo>
                <a:cubicBezTo>
                  <a:pt x="2" y="93"/>
                  <a:pt x="0" y="159"/>
                  <a:pt x="0" y="161"/>
                </a:cubicBezTo>
                <a:cubicBezTo>
                  <a:pt x="0" y="164"/>
                  <a:pt x="1" y="167"/>
                  <a:pt x="4" y="169"/>
                </a:cubicBezTo>
                <a:cubicBezTo>
                  <a:pt x="6" y="172"/>
                  <a:pt x="9" y="173"/>
                  <a:pt x="12" y="173"/>
                </a:cubicBezTo>
                <a:cubicBezTo>
                  <a:pt x="77" y="173"/>
                  <a:pt x="77" y="173"/>
                  <a:pt x="77" y="173"/>
                </a:cubicBezTo>
                <a:cubicBezTo>
                  <a:pt x="77" y="234"/>
                  <a:pt x="77" y="234"/>
                  <a:pt x="77" y="234"/>
                </a:cubicBezTo>
                <a:cubicBezTo>
                  <a:pt x="77" y="240"/>
                  <a:pt x="82" y="245"/>
                  <a:pt x="88" y="245"/>
                </a:cubicBezTo>
                <a:cubicBezTo>
                  <a:pt x="94" y="245"/>
                  <a:pt x="99" y="240"/>
                  <a:pt x="99" y="234"/>
                </a:cubicBezTo>
                <a:cubicBezTo>
                  <a:pt x="99" y="161"/>
                  <a:pt x="99" y="161"/>
                  <a:pt x="99" y="161"/>
                </a:cubicBezTo>
                <a:cubicBezTo>
                  <a:pt x="99" y="155"/>
                  <a:pt x="94" y="150"/>
                  <a:pt x="88" y="150"/>
                </a:cubicBezTo>
                <a:close/>
                <a:moveTo>
                  <a:pt x="99" y="0"/>
                </a:moveTo>
                <a:cubicBezTo>
                  <a:pt x="113" y="0"/>
                  <a:pt x="124" y="12"/>
                  <a:pt x="124" y="25"/>
                </a:cubicBezTo>
                <a:cubicBezTo>
                  <a:pt x="124" y="39"/>
                  <a:pt x="113" y="50"/>
                  <a:pt x="99" y="50"/>
                </a:cubicBezTo>
                <a:cubicBezTo>
                  <a:pt x="86" y="50"/>
                  <a:pt x="75" y="39"/>
                  <a:pt x="75" y="25"/>
                </a:cubicBezTo>
                <a:cubicBezTo>
                  <a:pt x="75" y="12"/>
                  <a:pt x="86" y="0"/>
                  <a:pt x="99" y="0"/>
                </a:cubicBezTo>
                <a:close/>
                <a:moveTo>
                  <a:pt x="169" y="126"/>
                </a:moveTo>
                <a:cubicBezTo>
                  <a:pt x="137" y="126"/>
                  <a:pt x="137" y="126"/>
                  <a:pt x="137" y="126"/>
                </a:cubicBezTo>
                <a:cubicBezTo>
                  <a:pt x="134" y="126"/>
                  <a:pt x="131" y="128"/>
                  <a:pt x="131" y="131"/>
                </a:cubicBezTo>
                <a:cubicBezTo>
                  <a:pt x="131" y="135"/>
                  <a:pt x="134" y="137"/>
                  <a:pt x="137" y="137"/>
                </a:cubicBezTo>
                <a:cubicBezTo>
                  <a:pt x="169" y="137"/>
                  <a:pt x="169" y="137"/>
                  <a:pt x="169" y="137"/>
                </a:cubicBezTo>
                <a:cubicBezTo>
                  <a:pt x="172" y="137"/>
                  <a:pt x="175" y="135"/>
                  <a:pt x="175" y="131"/>
                </a:cubicBezTo>
                <a:cubicBezTo>
                  <a:pt x="175" y="128"/>
                  <a:pt x="172" y="126"/>
                  <a:pt x="169" y="126"/>
                </a:cubicBezTo>
                <a:close/>
                <a:moveTo>
                  <a:pt x="205" y="91"/>
                </a:moveTo>
                <a:cubicBezTo>
                  <a:pt x="204" y="90"/>
                  <a:pt x="204" y="89"/>
                  <a:pt x="203" y="88"/>
                </a:cubicBezTo>
                <a:cubicBezTo>
                  <a:pt x="228" y="29"/>
                  <a:pt x="228" y="29"/>
                  <a:pt x="228" y="29"/>
                </a:cubicBezTo>
                <a:cubicBezTo>
                  <a:pt x="213" y="22"/>
                  <a:pt x="213" y="22"/>
                  <a:pt x="213" y="22"/>
                </a:cubicBezTo>
                <a:cubicBezTo>
                  <a:pt x="175" y="109"/>
                  <a:pt x="175" y="109"/>
                  <a:pt x="175" y="109"/>
                </a:cubicBezTo>
                <a:cubicBezTo>
                  <a:pt x="191" y="115"/>
                  <a:pt x="191" y="115"/>
                  <a:pt x="191" y="115"/>
                </a:cubicBezTo>
                <a:cubicBezTo>
                  <a:pt x="197" y="101"/>
                  <a:pt x="197" y="101"/>
                  <a:pt x="197" y="101"/>
                </a:cubicBezTo>
                <a:cubicBezTo>
                  <a:pt x="209" y="126"/>
                  <a:pt x="209" y="126"/>
                  <a:pt x="209" y="126"/>
                </a:cubicBezTo>
                <a:cubicBezTo>
                  <a:pt x="192" y="126"/>
                  <a:pt x="192" y="126"/>
                  <a:pt x="192" y="126"/>
                </a:cubicBezTo>
                <a:cubicBezTo>
                  <a:pt x="189" y="126"/>
                  <a:pt x="186" y="128"/>
                  <a:pt x="186" y="131"/>
                </a:cubicBezTo>
                <a:cubicBezTo>
                  <a:pt x="186" y="135"/>
                  <a:pt x="189" y="137"/>
                  <a:pt x="192" y="137"/>
                </a:cubicBezTo>
                <a:cubicBezTo>
                  <a:pt x="218" y="137"/>
                  <a:pt x="218" y="137"/>
                  <a:pt x="218" y="137"/>
                </a:cubicBezTo>
                <a:cubicBezTo>
                  <a:pt x="220" y="137"/>
                  <a:pt x="222" y="136"/>
                  <a:pt x="223" y="135"/>
                </a:cubicBezTo>
                <a:cubicBezTo>
                  <a:pt x="224" y="133"/>
                  <a:pt x="224" y="131"/>
                  <a:pt x="223" y="129"/>
                </a:cubicBezTo>
                <a:lnTo>
                  <a:pt x="205" y="91"/>
                </a:lnTo>
                <a:close/>
              </a:path>
            </a:pathLst>
          </a:custGeom>
          <a:solidFill>
            <a:srgbClr val="A8A8A8"/>
          </a:solidFill>
          <a:ln>
            <a:noFill/>
          </a:ln>
          <a:extLst/>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useBgFill="1">
        <p:nvSpPr>
          <p:cNvPr id="48" name="Rectangle 47"/>
          <p:cNvSpPr/>
          <p:nvPr/>
        </p:nvSpPr>
        <p:spPr bwMode="auto">
          <a:xfrm>
            <a:off x="419100" y="6427839"/>
            <a:ext cx="12436475" cy="56668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11295526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2" presetClass="entr" presetSubtype="4"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750"/>
                            </p:stCondLst>
                            <p:childTnLst>
                              <p:par>
                                <p:cTn id="18" presetID="2" presetClass="entr" presetSubtype="8" decel="10000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000" fill="hold"/>
                                        <p:tgtEl>
                                          <p:spTgt spid="16"/>
                                        </p:tgtEl>
                                        <p:attrNameLst>
                                          <p:attrName>ppt_x</p:attrName>
                                        </p:attrNameLst>
                                      </p:cBhvr>
                                      <p:tavLst>
                                        <p:tav tm="0">
                                          <p:val>
                                            <p:strVal val="0-#ppt_w/2"/>
                                          </p:val>
                                        </p:tav>
                                        <p:tav tm="100000">
                                          <p:val>
                                            <p:strVal val="#ppt_x"/>
                                          </p:val>
                                        </p:tav>
                                      </p:tavLst>
                                    </p:anim>
                                    <p:anim calcmode="lin" valueType="num">
                                      <p:cBhvr additive="base">
                                        <p:cTn id="21" dur="10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0-#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4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fill="hold"/>
                                        <p:tgtEl>
                                          <p:spTgt spid="3"/>
                                        </p:tgtEl>
                                        <p:attrNameLst>
                                          <p:attrName>ppt_x</p:attrName>
                                        </p:attrNameLst>
                                      </p:cBhvr>
                                      <p:tavLst>
                                        <p:tav tm="0">
                                          <p:val>
                                            <p:strVal val="0-#ppt_w/2"/>
                                          </p:val>
                                        </p:tav>
                                        <p:tav tm="100000">
                                          <p:val>
                                            <p:strVal val="#ppt_x"/>
                                          </p:val>
                                        </p:tav>
                                      </p:tavLst>
                                    </p:anim>
                                    <p:anim calcmode="lin" valueType="num">
                                      <p:cBhvr additive="base">
                                        <p:cTn id="29" dur="10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8" decel="100000" fill="hold" nodeType="withEffect">
                                  <p:stCondLst>
                                    <p:cond delay="10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900" fill="hold"/>
                                        <p:tgtEl>
                                          <p:spTgt spid="14"/>
                                        </p:tgtEl>
                                        <p:attrNameLst>
                                          <p:attrName>ppt_x</p:attrName>
                                        </p:attrNameLst>
                                      </p:cBhvr>
                                      <p:tavLst>
                                        <p:tav tm="0">
                                          <p:val>
                                            <p:strVal val="0-#ppt_w/2"/>
                                          </p:val>
                                        </p:tav>
                                        <p:tav tm="100000">
                                          <p:val>
                                            <p:strVal val="#ppt_x"/>
                                          </p:val>
                                        </p:tav>
                                      </p:tavLst>
                                    </p:anim>
                                    <p:anim calcmode="lin" valueType="num">
                                      <p:cBhvr additive="base">
                                        <p:cTn id="33" dur="900" fill="hold"/>
                                        <p:tgtEl>
                                          <p:spTgt spid="14"/>
                                        </p:tgtEl>
                                        <p:attrNameLst>
                                          <p:attrName>ppt_y</p:attrName>
                                        </p:attrNameLst>
                                      </p:cBhvr>
                                      <p:tavLst>
                                        <p:tav tm="0">
                                          <p:val>
                                            <p:strVal val="#ppt_y"/>
                                          </p:val>
                                        </p:tav>
                                        <p:tav tm="100000">
                                          <p:val>
                                            <p:strVal val="#ppt_y"/>
                                          </p:val>
                                        </p:tav>
                                      </p:tavLst>
                                    </p:anim>
                                  </p:childTnLst>
                                </p:cTn>
                              </p:par>
                              <p:par>
                                <p:cTn id="34" presetID="2" presetClass="entr" presetSubtype="4" decel="100000" fill="hold" nodeType="withEffect">
                                  <p:stCondLst>
                                    <p:cond delay="100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fill="hold"/>
                                        <p:tgtEl>
                                          <p:spTgt spid="10"/>
                                        </p:tgtEl>
                                        <p:attrNameLst>
                                          <p:attrName>ppt_x</p:attrName>
                                        </p:attrNameLst>
                                      </p:cBhvr>
                                      <p:tavLst>
                                        <p:tav tm="0">
                                          <p:val>
                                            <p:strVal val="#ppt_x"/>
                                          </p:val>
                                        </p:tav>
                                        <p:tav tm="100000">
                                          <p:val>
                                            <p:strVal val="#ppt_x"/>
                                          </p:val>
                                        </p:tav>
                                      </p:tavLst>
                                    </p:anim>
                                    <p:anim calcmode="lin" valueType="num">
                                      <p:cBhvr additive="base">
                                        <p:cTn id="37" dur="100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4" decel="100000" fill="hold" nodeType="withEffect">
                                  <p:stCondLst>
                                    <p:cond delay="110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ppt_x"/>
                                          </p:val>
                                        </p:tav>
                                        <p:tav tm="100000">
                                          <p:val>
                                            <p:strVal val="#ppt_x"/>
                                          </p:val>
                                        </p:tav>
                                      </p:tavLst>
                                    </p:anim>
                                    <p:anim calcmode="lin" valueType="num">
                                      <p:cBhvr additive="base">
                                        <p:cTn id="41" dur="10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decel="100000" fill="hold" nodeType="withEffect">
                                  <p:stCondLst>
                                    <p:cond delay="12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000" fill="hold"/>
                                        <p:tgtEl>
                                          <p:spTgt spid="12"/>
                                        </p:tgtEl>
                                        <p:attrNameLst>
                                          <p:attrName>ppt_x</p:attrName>
                                        </p:attrNameLst>
                                      </p:cBhvr>
                                      <p:tavLst>
                                        <p:tav tm="0">
                                          <p:val>
                                            <p:strVal val="#ppt_x"/>
                                          </p:val>
                                        </p:tav>
                                        <p:tav tm="100000">
                                          <p:val>
                                            <p:strVal val="#ppt_x"/>
                                          </p:val>
                                        </p:tav>
                                      </p:tavLst>
                                    </p:anim>
                                    <p:anim calcmode="lin" valueType="num">
                                      <p:cBhvr additive="base">
                                        <p:cTn id="4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3" presetClass="path" presetSubtype="0" decel="100000" fill="hold" nodeType="clickEffect">
                                  <p:stCondLst>
                                    <p:cond delay="0"/>
                                  </p:stCondLst>
                                  <p:childTnLst>
                                    <p:animMotion origin="layout" path="M 6.25E-7 4.81481E-6 L 0.6832 4.81481E-6 " pathEditMode="relative" rAng="0" ptsTypes="AA">
                                      <p:cBhvr>
                                        <p:cTn id="49" dur="900" fill="hold"/>
                                        <p:tgtEl>
                                          <p:spTgt spid="14"/>
                                        </p:tgtEl>
                                        <p:attrNameLst>
                                          <p:attrName>ppt_x</p:attrName>
                                          <p:attrName>ppt_y</p:attrName>
                                        </p:attrNameLst>
                                      </p:cBhvr>
                                      <p:rCtr x="34154" y="0"/>
                                    </p:animMotion>
                                  </p:childTnLst>
                                </p:cTn>
                              </p:par>
                              <p:par>
                                <p:cTn id="50" presetID="64" presetClass="path" presetSubtype="0" decel="100000" fill="hold" nodeType="withEffect">
                                  <p:stCondLst>
                                    <p:cond delay="250"/>
                                  </p:stCondLst>
                                  <p:childTnLst>
                                    <p:animMotion origin="layout" path="M -2.29167E-6 -2.59259E-6 L -2.29167E-6 -0.34629 " pathEditMode="relative" rAng="0" ptsTypes="AA">
                                      <p:cBhvr>
                                        <p:cTn id="51" dur="650" fill="hold"/>
                                        <p:tgtEl>
                                          <p:spTgt spid="10"/>
                                        </p:tgtEl>
                                        <p:attrNameLst>
                                          <p:attrName>ppt_x</p:attrName>
                                          <p:attrName>ppt_y</p:attrName>
                                        </p:attrNameLst>
                                      </p:cBhvr>
                                      <p:rCtr x="0" y="-17315"/>
                                    </p:animMotion>
                                  </p:childTnLst>
                                </p:cTn>
                              </p:par>
                              <p:par>
                                <p:cTn id="52" presetID="2" presetClass="entr" presetSubtype="4" decel="100000" fill="hold" grpId="0" nodeType="withEffect">
                                  <p:stCondLst>
                                    <p:cond delay="500"/>
                                  </p:stCondLst>
                                  <p:childTnLst>
                                    <p:set>
                                      <p:cBhvr>
                                        <p:cTn id="53" dur="1" fill="hold">
                                          <p:stCondLst>
                                            <p:cond delay="0"/>
                                          </p:stCondLst>
                                        </p:cTn>
                                        <p:tgtEl>
                                          <p:spTgt spid="67"/>
                                        </p:tgtEl>
                                        <p:attrNameLst>
                                          <p:attrName>style.visibility</p:attrName>
                                        </p:attrNameLst>
                                      </p:cBhvr>
                                      <p:to>
                                        <p:strVal val="visible"/>
                                      </p:to>
                                    </p:set>
                                    <p:anim calcmode="lin" valueType="num">
                                      <p:cBhvr additive="base">
                                        <p:cTn id="54" dur="650" fill="hold"/>
                                        <p:tgtEl>
                                          <p:spTgt spid="67"/>
                                        </p:tgtEl>
                                        <p:attrNameLst>
                                          <p:attrName>ppt_x</p:attrName>
                                        </p:attrNameLst>
                                      </p:cBhvr>
                                      <p:tavLst>
                                        <p:tav tm="0">
                                          <p:val>
                                            <p:strVal val="#ppt_x"/>
                                          </p:val>
                                        </p:tav>
                                        <p:tav tm="100000">
                                          <p:val>
                                            <p:strVal val="#ppt_x"/>
                                          </p:val>
                                        </p:tav>
                                      </p:tavLst>
                                    </p:anim>
                                    <p:anim calcmode="lin" valueType="num">
                                      <p:cBhvr additive="base">
                                        <p:cTn id="55" dur="650" fill="hold"/>
                                        <p:tgtEl>
                                          <p:spTgt spid="67"/>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500"/>
                                  </p:stCondLst>
                                  <p:childTnLst>
                                    <p:set>
                                      <p:cBhvr>
                                        <p:cTn id="57" dur="1" fill="hold">
                                          <p:stCondLst>
                                            <p:cond delay="0"/>
                                          </p:stCondLst>
                                        </p:cTn>
                                        <p:tgtEl>
                                          <p:spTgt spid="56"/>
                                        </p:tgtEl>
                                        <p:attrNameLst>
                                          <p:attrName>style.visibility</p:attrName>
                                        </p:attrNameLst>
                                      </p:cBhvr>
                                      <p:to>
                                        <p:strVal val="visible"/>
                                      </p:to>
                                    </p:set>
                                    <p:anim calcmode="lin" valueType="num">
                                      <p:cBhvr additive="base">
                                        <p:cTn id="58" dur="650" fill="hold"/>
                                        <p:tgtEl>
                                          <p:spTgt spid="56"/>
                                        </p:tgtEl>
                                        <p:attrNameLst>
                                          <p:attrName>ppt_x</p:attrName>
                                        </p:attrNameLst>
                                      </p:cBhvr>
                                      <p:tavLst>
                                        <p:tav tm="0">
                                          <p:val>
                                            <p:strVal val="#ppt_x"/>
                                          </p:val>
                                        </p:tav>
                                        <p:tav tm="100000">
                                          <p:val>
                                            <p:strVal val="#ppt_x"/>
                                          </p:val>
                                        </p:tav>
                                      </p:tavLst>
                                    </p:anim>
                                    <p:anim calcmode="lin" valueType="num">
                                      <p:cBhvr additive="base">
                                        <p:cTn id="59" dur="65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64" presetClass="path" presetSubtype="0" decel="100000" fill="hold" nodeType="clickEffect">
                                  <p:stCondLst>
                                    <p:cond delay="0"/>
                                  </p:stCondLst>
                                  <p:childTnLst>
                                    <p:animMotion origin="layout" path="M 4.58333E-6 -1.11111E-6 L 4.58333E-6 -0.34606 " pathEditMode="relative" rAng="0" ptsTypes="AA">
                                      <p:cBhvr>
                                        <p:cTn id="63" dur="650" fill="hold"/>
                                        <p:tgtEl>
                                          <p:spTgt spid="11"/>
                                        </p:tgtEl>
                                        <p:attrNameLst>
                                          <p:attrName>ppt_x</p:attrName>
                                          <p:attrName>ppt_y</p:attrName>
                                        </p:attrNameLst>
                                      </p:cBhvr>
                                      <p:rCtr x="0" y="-17315"/>
                                    </p:animMotion>
                                  </p:childTnLst>
                                </p:cTn>
                              </p:par>
                              <p:par>
                                <p:cTn id="64" presetID="2" presetClass="entr" presetSubtype="4" decel="100000" fill="hold" grpId="0" nodeType="withEffect">
                                  <p:stCondLst>
                                    <p:cond delay="250"/>
                                  </p:stCondLst>
                                  <p:childTnLst>
                                    <p:set>
                                      <p:cBhvr>
                                        <p:cTn id="65" dur="1" fill="hold">
                                          <p:stCondLst>
                                            <p:cond delay="0"/>
                                          </p:stCondLst>
                                        </p:cTn>
                                        <p:tgtEl>
                                          <p:spTgt spid="68"/>
                                        </p:tgtEl>
                                        <p:attrNameLst>
                                          <p:attrName>style.visibility</p:attrName>
                                        </p:attrNameLst>
                                      </p:cBhvr>
                                      <p:to>
                                        <p:strVal val="visible"/>
                                      </p:to>
                                    </p:set>
                                    <p:anim calcmode="lin" valueType="num">
                                      <p:cBhvr additive="base">
                                        <p:cTn id="66" dur="650" fill="hold"/>
                                        <p:tgtEl>
                                          <p:spTgt spid="68"/>
                                        </p:tgtEl>
                                        <p:attrNameLst>
                                          <p:attrName>ppt_x</p:attrName>
                                        </p:attrNameLst>
                                      </p:cBhvr>
                                      <p:tavLst>
                                        <p:tav tm="0">
                                          <p:val>
                                            <p:strVal val="#ppt_x"/>
                                          </p:val>
                                        </p:tav>
                                        <p:tav tm="100000">
                                          <p:val>
                                            <p:strVal val="#ppt_x"/>
                                          </p:val>
                                        </p:tav>
                                      </p:tavLst>
                                    </p:anim>
                                    <p:anim calcmode="lin" valueType="num">
                                      <p:cBhvr additive="base">
                                        <p:cTn id="67" dur="650" fill="hold"/>
                                        <p:tgtEl>
                                          <p:spTgt spid="68"/>
                                        </p:tgtEl>
                                        <p:attrNameLst>
                                          <p:attrName>ppt_y</p:attrName>
                                        </p:attrNameLst>
                                      </p:cBhvr>
                                      <p:tavLst>
                                        <p:tav tm="0">
                                          <p:val>
                                            <p:strVal val="1+#ppt_h/2"/>
                                          </p:val>
                                        </p:tav>
                                        <p:tav tm="100000">
                                          <p:val>
                                            <p:strVal val="#ppt_y"/>
                                          </p:val>
                                        </p:tav>
                                      </p:tavLst>
                                    </p:anim>
                                  </p:childTnLst>
                                </p:cTn>
                              </p:par>
                              <p:par>
                                <p:cTn id="68" presetID="2" presetClass="entr" presetSubtype="4" decel="100000" fill="hold" nodeType="withEffect">
                                  <p:stCondLst>
                                    <p:cond delay="25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650" fill="hold"/>
                                        <p:tgtEl>
                                          <p:spTgt spid="57"/>
                                        </p:tgtEl>
                                        <p:attrNameLst>
                                          <p:attrName>ppt_x</p:attrName>
                                        </p:attrNameLst>
                                      </p:cBhvr>
                                      <p:tavLst>
                                        <p:tav tm="0">
                                          <p:val>
                                            <p:strVal val="#ppt_x"/>
                                          </p:val>
                                        </p:tav>
                                        <p:tav tm="100000">
                                          <p:val>
                                            <p:strVal val="#ppt_x"/>
                                          </p:val>
                                        </p:tav>
                                      </p:tavLst>
                                    </p:anim>
                                    <p:anim calcmode="lin" valueType="num">
                                      <p:cBhvr additive="base">
                                        <p:cTn id="71" dur="65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64" presetClass="path" presetSubtype="0" decel="100000" fill="hold" nodeType="clickEffect">
                                  <p:stCondLst>
                                    <p:cond delay="0"/>
                                  </p:stCondLst>
                                  <p:childTnLst>
                                    <p:animMotion origin="layout" path="M 1.45833E-6 -1.11111E-6 L 1.45833E-6 -0.34606 " pathEditMode="relative" rAng="0" ptsTypes="AA">
                                      <p:cBhvr>
                                        <p:cTn id="75" dur="650" fill="hold"/>
                                        <p:tgtEl>
                                          <p:spTgt spid="12"/>
                                        </p:tgtEl>
                                        <p:attrNameLst>
                                          <p:attrName>ppt_x</p:attrName>
                                          <p:attrName>ppt_y</p:attrName>
                                        </p:attrNameLst>
                                      </p:cBhvr>
                                      <p:rCtr x="0" y="-17315"/>
                                    </p:animMotion>
                                  </p:childTnLst>
                                </p:cTn>
                              </p:par>
                              <p:par>
                                <p:cTn id="76" presetID="2" presetClass="entr" presetSubtype="4" decel="100000" fill="hold" grpId="0" nodeType="withEffect">
                                  <p:stCondLst>
                                    <p:cond delay="250"/>
                                  </p:stCondLst>
                                  <p:childTnLst>
                                    <p:set>
                                      <p:cBhvr>
                                        <p:cTn id="77" dur="1" fill="hold">
                                          <p:stCondLst>
                                            <p:cond delay="0"/>
                                          </p:stCondLst>
                                        </p:cTn>
                                        <p:tgtEl>
                                          <p:spTgt spid="69"/>
                                        </p:tgtEl>
                                        <p:attrNameLst>
                                          <p:attrName>style.visibility</p:attrName>
                                        </p:attrNameLst>
                                      </p:cBhvr>
                                      <p:to>
                                        <p:strVal val="visible"/>
                                      </p:to>
                                    </p:set>
                                    <p:anim calcmode="lin" valueType="num">
                                      <p:cBhvr additive="base">
                                        <p:cTn id="78" dur="650" fill="hold"/>
                                        <p:tgtEl>
                                          <p:spTgt spid="69"/>
                                        </p:tgtEl>
                                        <p:attrNameLst>
                                          <p:attrName>ppt_x</p:attrName>
                                        </p:attrNameLst>
                                      </p:cBhvr>
                                      <p:tavLst>
                                        <p:tav tm="0">
                                          <p:val>
                                            <p:strVal val="#ppt_x"/>
                                          </p:val>
                                        </p:tav>
                                        <p:tav tm="100000">
                                          <p:val>
                                            <p:strVal val="#ppt_x"/>
                                          </p:val>
                                        </p:tav>
                                      </p:tavLst>
                                    </p:anim>
                                    <p:anim calcmode="lin" valueType="num">
                                      <p:cBhvr additive="base">
                                        <p:cTn id="79" dur="650" fill="hold"/>
                                        <p:tgtEl>
                                          <p:spTgt spid="69"/>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500"/>
                                  </p:stCondLst>
                                  <p:childTnLst>
                                    <p:set>
                                      <p:cBhvr>
                                        <p:cTn id="81" dur="1" fill="hold">
                                          <p:stCondLst>
                                            <p:cond delay="0"/>
                                          </p:stCondLst>
                                        </p:cTn>
                                        <p:tgtEl>
                                          <p:spTgt spid="63"/>
                                        </p:tgtEl>
                                        <p:attrNameLst>
                                          <p:attrName>style.visibility</p:attrName>
                                        </p:attrNameLst>
                                      </p:cBhvr>
                                      <p:to>
                                        <p:strVal val="visible"/>
                                      </p:to>
                                    </p:set>
                                    <p:anim calcmode="lin" valueType="num">
                                      <p:cBhvr additive="base">
                                        <p:cTn id="82" dur="650" fill="hold"/>
                                        <p:tgtEl>
                                          <p:spTgt spid="63"/>
                                        </p:tgtEl>
                                        <p:attrNameLst>
                                          <p:attrName>ppt_x</p:attrName>
                                        </p:attrNameLst>
                                      </p:cBhvr>
                                      <p:tavLst>
                                        <p:tav tm="0">
                                          <p:val>
                                            <p:strVal val="#ppt_x"/>
                                          </p:val>
                                        </p:tav>
                                        <p:tav tm="100000">
                                          <p:val>
                                            <p:strVal val="#ppt_x"/>
                                          </p:val>
                                        </p:tav>
                                      </p:tavLst>
                                    </p:anim>
                                    <p:anim calcmode="lin" valueType="num">
                                      <p:cBhvr additive="base">
                                        <p:cTn id="83" dur="65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67" grpId="0"/>
      <p:bldP spid="68" grpId="0"/>
      <p:bldP spid="69" grpId="0"/>
      <p:bldP spid="38" grpId="0" animBg="1"/>
      <p:bldP spid="4" grpId="0" animBg="1"/>
      <p:bldP spid="94" grpId="0" animBg="1"/>
      <p:bldP spid="56"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6756400" y="2209800"/>
            <a:ext cx="3733800" cy="3733800"/>
          </a:xfrm>
          <a:prstGeom prst="ellipse">
            <a:avLst/>
          </a:prstGeom>
          <a:solidFill>
            <a:schemeClr val="tx1">
              <a:lumMod val="20000"/>
              <a:lumOff val="80000"/>
            </a:schemeClr>
          </a:solidFill>
          <a:ln>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0" name="TextBox 99"/>
          <p:cNvSpPr txBox="1"/>
          <p:nvPr/>
        </p:nvSpPr>
        <p:spPr>
          <a:xfrm>
            <a:off x="6654764" y="1713024"/>
            <a:ext cx="5124953" cy="455076"/>
          </a:xfrm>
          <a:prstGeom prst="rect">
            <a:avLst/>
          </a:prstGeom>
          <a:noFill/>
        </p:spPr>
        <p:txBody>
          <a:bodyPr wrap="square" lIns="77655" tIns="38824" rIns="77655" bIns="38824" rtlCol="0">
            <a:spAutoFit/>
          </a:bodyPr>
          <a:lstStyle/>
          <a:p>
            <a:pPr defTabSz="1109367"/>
            <a:r>
              <a:rPr lang="en-US" sz="2400" b="1" dirty="0">
                <a:solidFill>
                  <a:srgbClr val="00187B"/>
                </a:solidFill>
                <a:latin typeface="Segoe UI Light"/>
                <a:ea typeface="Segoe UI" pitchFamily="34" charset="0"/>
                <a:cs typeface="Segoe UI" pitchFamily="34" charset="0"/>
              </a:rPr>
              <a:t>Windows Azure applications</a:t>
            </a:r>
          </a:p>
        </p:txBody>
      </p:sp>
      <p:sp>
        <p:nvSpPr>
          <p:cNvPr id="3" name="Rectangle 2"/>
          <p:cNvSpPr/>
          <p:nvPr/>
        </p:nvSpPr>
        <p:spPr bwMode="auto">
          <a:xfrm>
            <a:off x="5956301" y="2362199"/>
            <a:ext cx="2413000" cy="1136961"/>
          </a:xfrm>
          <a:prstGeom prst="rect">
            <a:avLst/>
          </a:prstGeom>
          <a:solidFill>
            <a:schemeClr val="tx2"/>
          </a:solidFill>
          <a:ln w="9525" cap="flat" cmpd="sng" algn="ctr">
            <a:noFill/>
            <a:prstDash val="solid"/>
            <a:round/>
            <a:headEnd type="none" w="med" len="med"/>
            <a:tailEnd type="none" w="med" len="med"/>
          </a:ln>
          <a:effectLst/>
        </p:spPr>
        <p:txBody>
          <a:bodyPr vert="horz" wrap="square" lIns="77710" tIns="38855" rIns="77710" bIns="38855" numCol="1" rtlCol="0" anchor="t" anchorCtr="0" compatLnSpc="1">
            <a:prstTxWarp prst="textNoShape">
              <a:avLst/>
            </a:prstTxWarp>
          </a:bodyPr>
          <a:lstStyle/>
          <a:p>
            <a:pPr defTabSz="1109671"/>
            <a:endParaRPr lang="en-US" sz="1600" b="1" dirty="0">
              <a:gradFill>
                <a:gsLst>
                  <a:gs pos="0">
                    <a:schemeClr val="bg1"/>
                  </a:gs>
                  <a:gs pos="100000">
                    <a:schemeClr val="bg1"/>
                  </a:gs>
                </a:gsLst>
                <a:lin ang="5400000" scaled="1"/>
              </a:gradFill>
              <a:cs typeface="Arial" charset="0"/>
            </a:endParaRPr>
          </a:p>
        </p:txBody>
      </p:sp>
      <p:sp>
        <p:nvSpPr>
          <p:cNvPr id="5" name="Rectangle 4"/>
          <p:cNvSpPr/>
          <p:nvPr/>
        </p:nvSpPr>
        <p:spPr bwMode="auto">
          <a:xfrm>
            <a:off x="5996067" y="2388148"/>
            <a:ext cx="2333074" cy="489614"/>
          </a:xfrm>
          <a:prstGeom prst="rect">
            <a:avLst/>
          </a:prstGeom>
          <a:solidFill>
            <a:srgbClr val="00187B"/>
          </a:solidFill>
          <a:ln w="9525" cap="flat" cmpd="sng" algn="ctr">
            <a:noFill/>
            <a:prstDash val="solid"/>
            <a:round/>
            <a:headEnd type="none" w="med" len="med"/>
            <a:tailEnd type="none" w="med" len="med"/>
          </a:ln>
          <a:effectLst/>
        </p:spPr>
        <p:txBody>
          <a:bodyPr vert="horz" wrap="square" lIns="77710" tIns="38855" rIns="77710" bIns="38855" numCol="1" rtlCol="0" anchor="ctr" anchorCtr="0" compatLnSpc="1">
            <a:prstTxWarp prst="textNoShape">
              <a:avLst/>
            </a:prstTxWarp>
          </a:bodyPr>
          <a:lstStyle/>
          <a:p>
            <a:pPr algn="ctr" defTabSz="1109671"/>
            <a:r>
              <a:rPr lang="en-US" sz="1100" b="1" dirty="0">
                <a:gradFill>
                  <a:gsLst>
                    <a:gs pos="0">
                      <a:schemeClr val="bg1"/>
                    </a:gs>
                    <a:gs pos="100000">
                      <a:schemeClr val="bg1"/>
                    </a:gs>
                  </a:gsLst>
                  <a:lin ang="5400000" scaled="1"/>
                </a:gradFill>
                <a:cs typeface="Arial" charset="0"/>
              </a:rPr>
              <a:t>Your code</a:t>
            </a:r>
          </a:p>
        </p:txBody>
      </p:sp>
      <p:sp>
        <p:nvSpPr>
          <p:cNvPr id="6" name="Rectangle 5"/>
          <p:cNvSpPr/>
          <p:nvPr/>
        </p:nvSpPr>
        <p:spPr bwMode="auto">
          <a:xfrm>
            <a:off x="5996067" y="2898802"/>
            <a:ext cx="2332593" cy="273063"/>
          </a:xfrm>
          <a:prstGeom prst="rect">
            <a:avLst/>
          </a:prstGeom>
          <a:solidFill>
            <a:schemeClr val="accent4"/>
          </a:solidFill>
          <a:ln w="9525" cap="flat" cmpd="sng" algn="ctr">
            <a:noFill/>
            <a:prstDash val="solid"/>
            <a:round/>
            <a:headEnd type="none" w="med" len="med"/>
            <a:tailEnd type="none" w="med" len="med"/>
          </a:ln>
          <a:effectLst/>
        </p:spPr>
        <p:txBody>
          <a:bodyPr vert="horz" wrap="square" lIns="77710" tIns="38855" rIns="77710" bIns="38855" numCol="1" rtlCol="0" anchor="ctr" anchorCtr="0" compatLnSpc="1">
            <a:prstTxWarp prst="textNoShape">
              <a:avLst/>
            </a:prstTxWarp>
          </a:bodyPr>
          <a:lstStyle/>
          <a:p>
            <a:pPr algn="ctr" defTabSz="1109671"/>
            <a:r>
              <a:rPr lang="en-US" sz="1100" b="1" dirty="0">
                <a:gradFill>
                  <a:gsLst>
                    <a:gs pos="0">
                      <a:schemeClr val="bg1"/>
                    </a:gs>
                    <a:gs pos="100000">
                      <a:schemeClr val="bg1"/>
                    </a:gs>
                  </a:gsLst>
                  <a:lin ang="5400000" scaled="1"/>
                </a:gradFill>
                <a:cs typeface="Arial" charset="0"/>
              </a:rPr>
              <a:t>Operating system</a:t>
            </a:r>
          </a:p>
        </p:txBody>
      </p:sp>
      <p:sp>
        <p:nvSpPr>
          <p:cNvPr id="29" name="TextBox 28"/>
          <p:cNvSpPr txBox="1"/>
          <p:nvPr/>
        </p:nvSpPr>
        <p:spPr>
          <a:xfrm>
            <a:off x="5996067" y="3192905"/>
            <a:ext cx="2328784" cy="263135"/>
          </a:xfrm>
          <a:prstGeom prst="rect">
            <a:avLst/>
          </a:prstGeom>
          <a:solidFill>
            <a:schemeClr val="bg2"/>
          </a:solidFill>
        </p:spPr>
        <p:txBody>
          <a:bodyPr wrap="square" lIns="77710" tIns="38855" rIns="77710" bIns="38855" rtlCol="0">
            <a:spAutoFit/>
          </a:bodyPr>
          <a:lstStyle/>
          <a:p>
            <a:pPr algn="ctr"/>
            <a:r>
              <a:rPr lang="en-US" sz="1200" b="1" dirty="0">
                <a:gradFill>
                  <a:gsLst>
                    <a:gs pos="0">
                      <a:schemeClr val="bg1"/>
                    </a:gs>
                    <a:gs pos="100000">
                      <a:schemeClr val="bg1"/>
                    </a:gs>
                  </a:gsLst>
                  <a:lin ang="5400000" scaled="1"/>
                </a:gradFill>
              </a:rPr>
              <a:t>Web role instance 1</a:t>
            </a:r>
          </a:p>
        </p:txBody>
      </p:sp>
      <p:sp>
        <p:nvSpPr>
          <p:cNvPr id="123" name="Rectangle 122"/>
          <p:cNvSpPr/>
          <p:nvPr/>
        </p:nvSpPr>
        <p:spPr bwMode="auto">
          <a:xfrm>
            <a:off x="8851900" y="2362199"/>
            <a:ext cx="2400300" cy="1155701"/>
          </a:xfrm>
          <a:prstGeom prst="rect">
            <a:avLst/>
          </a:prstGeom>
          <a:solidFill>
            <a:schemeClr val="tx2"/>
          </a:solidFill>
          <a:ln w="9525" cap="flat" cmpd="sng" algn="ctr">
            <a:noFill/>
            <a:prstDash val="solid"/>
            <a:round/>
            <a:headEnd type="none" w="med" len="med"/>
            <a:tailEnd type="none" w="med" len="med"/>
          </a:ln>
          <a:effectLst/>
        </p:spPr>
        <p:txBody>
          <a:bodyPr vert="horz" wrap="square" lIns="77710" tIns="38855" rIns="77710" bIns="38855" numCol="1" rtlCol="0" anchor="t" anchorCtr="0" compatLnSpc="1">
            <a:prstTxWarp prst="textNoShape">
              <a:avLst/>
            </a:prstTxWarp>
          </a:bodyPr>
          <a:lstStyle/>
          <a:p>
            <a:pPr defTabSz="1109671"/>
            <a:endParaRPr lang="en-US" sz="1600" b="1" dirty="0">
              <a:gradFill>
                <a:gsLst>
                  <a:gs pos="0">
                    <a:schemeClr val="bg1"/>
                  </a:gs>
                  <a:gs pos="100000">
                    <a:schemeClr val="bg1"/>
                  </a:gs>
                </a:gsLst>
                <a:lin ang="5400000" scaled="1"/>
              </a:gradFill>
              <a:cs typeface="Arial" charset="0"/>
            </a:endParaRPr>
          </a:p>
        </p:txBody>
      </p:sp>
      <p:sp>
        <p:nvSpPr>
          <p:cNvPr id="126" name="TextBox 125"/>
          <p:cNvSpPr txBox="1"/>
          <p:nvPr/>
        </p:nvSpPr>
        <p:spPr>
          <a:xfrm>
            <a:off x="8897248" y="3207895"/>
            <a:ext cx="2329551" cy="269041"/>
          </a:xfrm>
          <a:prstGeom prst="rect">
            <a:avLst/>
          </a:prstGeom>
          <a:solidFill>
            <a:schemeClr val="bg2"/>
          </a:solidFill>
        </p:spPr>
        <p:txBody>
          <a:bodyPr wrap="square" lIns="77710" tIns="38855" rIns="77710" bIns="38855" rtlCol="0">
            <a:spAutoFit/>
          </a:bodyPr>
          <a:lstStyle/>
          <a:p>
            <a:pPr algn="ctr"/>
            <a:r>
              <a:rPr lang="en-US" sz="1200" b="1" dirty="0">
                <a:gradFill>
                  <a:gsLst>
                    <a:gs pos="0">
                      <a:schemeClr val="bg1"/>
                    </a:gs>
                    <a:gs pos="100000">
                      <a:schemeClr val="bg1"/>
                    </a:gs>
                  </a:gsLst>
                  <a:lin ang="5400000" scaled="1"/>
                </a:gradFill>
              </a:rPr>
              <a:t>Web role instance 2</a:t>
            </a:r>
          </a:p>
        </p:txBody>
      </p:sp>
      <p:sp>
        <p:nvSpPr>
          <p:cNvPr id="50" name="TextBox 49"/>
          <p:cNvSpPr txBox="1"/>
          <p:nvPr/>
        </p:nvSpPr>
        <p:spPr>
          <a:xfrm>
            <a:off x="7110125" y="5972297"/>
            <a:ext cx="3800433" cy="470779"/>
          </a:xfrm>
          <a:prstGeom prst="rect">
            <a:avLst/>
          </a:prstGeom>
          <a:noFill/>
        </p:spPr>
        <p:txBody>
          <a:bodyPr wrap="square" lIns="93212" tIns="46601" rIns="93212" bIns="46601" rtlCol="0">
            <a:spAutoFit/>
          </a:bodyPr>
          <a:lstStyle/>
          <a:p>
            <a:pPr defTabSz="1109367"/>
            <a:r>
              <a:rPr lang="en-US" sz="2400" b="1" dirty="0">
                <a:solidFill>
                  <a:srgbClr val="00187B"/>
                </a:solidFill>
                <a:latin typeface="Segoe UI Light"/>
                <a:ea typeface="Segoe UI" pitchFamily="34" charset="0"/>
                <a:cs typeface="Segoe UI" pitchFamily="34" charset="0"/>
              </a:rPr>
              <a:t>On-premises applications</a:t>
            </a:r>
          </a:p>
        </p:txBody>
      </p:sp>
      <p:sp>
        <p:nvSpPr>
          <p:cNvPr id="55" name="Rectangle 54"/>
          <p:cNvSpPr/>
          <p:nvPr/>
        </p:nvSpPr>
        <p:spPr bwMode="auto">
          <a:xfrm>
            <a:off x="8890000" y="4541115"/>
            <a:ext cx="2402712" cy="1237385"/>
          </a:xfrm>
          <a:prstGeom prst="rect">
            <a:avLst/>
          </a:prstGeom>
          <a:solidFill>
            <a:schemeClr val="tx1"/>
          </a:solidFill>
          <a:ln w="9525" cap="flat" cmpd="sng" algn="ctr">
            <a:noFill/>
            <a:prstDash val="solid"/>
            <a:round/>
            <a:headEnd type="none" w="med" len="med"/>
            <a:tailEnd type="none" w="med" len="med"/>
          </a:ln>
          <a:effectLst/>
        </p:spPr>
        <p:txBody>
          <a:bodyPr vert="horz" wrap="square" lIns="93278" tIns="46639" rIns="93278" bIns="46639" numCol="1" rtlCol="0" anchor="t" anchorCtr="0" compatLnSpc="1">
            <a:prstTxWarp prst="textNoShape">
              <a:avLst/>
            </a:prstTxWarp>
          </a:bodyPr>
          <a:lstStyle/>
          <a:p>
            <a:pPr defTabSz="1109671"/>
            <a:endParaRPr lang="en-US" sz="1600" b="1" dirty="0">
              <a:gradFill>
                <a:gsLst>
                  <a:gs pos="0">
                    <a:schemeClr val="bg1"/>
                  </a:gs>
                  <a:gs pos="100000">
                    <a:schemeClr val="bg1"/>
                  </a:gs>
                </a:gsLst>
                <a:lin ang="5400000" scaled="1"/>
              </a:gradFill>
              <a:cs typeface="Arial" charset="0"/>
            </a:endParaRPr>
          </a:p>
        </p:txBody>
      </p:sp>
      <p:sp>
        <p:nvSpPr>
          <p:cNvPr id="56" name="Rectangle 55"/>
          <p:cNvSpPr/>
          <p:nvPr/>
        </p:nvSpPr>
        <p:spPr bwMode="auto">
          <a:xfrm>
            <a:off x="8921844" y="4577681"/>
            <a:ext cx="2333075" cy="539875"/>
          </a:xfrm>
          <a:prstGeom prst="rect">
            <a:avLst/>
          </a:prstGeom>
          <a:solidFill>
            <a:schemeClr val="accent1"/>
          </a:solidFill>
          <a:ln w="9525" cap="flat" cmpd="sng" algn="ctr">
            <a:noFill/>
            <a:prstDash val="solid"/>
            <a:round/>
            <a:headEnd type="none" w="med" len="med"/>
            <a:tailEnd type="none" w="med" len="med"/>
          </a:ln>
          <a:effectLst/>
        </p:spPr>
        <p:txBody>
          <a:bodyPr vert="horz" wrap="square" lIns="77710" tIns="38855" rIns="77710" bIns="38855" numCol="1" rtlCol="0" anchor="ctr" anchorCtr="0" compatLnSpc="1">
            <a:prstTxWarp prst="textNoShape">
              <a:avLst/>
            </a:prstTxWarp>
          </a:bodyPr>
          <a:lstStyle/>
          <a:p>
            <a:pPr algn="ctr" defTabSz="1109671"/>
            <a:r>
              <a:rPr lang="en-US" sz="1100" b="1" dirty="0">
                <a:gradFill>
                  <a:gsLst>
                    <a:gs pos="0">
                      <a:schemeClr val="bg1"/>
                    </a:gs>
                    <a:gs pos="100000">
                      <a:schemeClr val="bg1"/>
                    </a:gs>
                  </a:gsLst>
                  <a:lin ang="5400000" scaled="1"/>
                </a:gradFill>
                <a:cs typeface="Arial" charset="0"/>
              </a:rPr>
              <a:t>Your code</a:t>
            </a:r>
          </a:p>
        </p:txBody>
      </p:sp>
      <p:sp>
        <p:nvSpPr>
          <p:cNvPr id="57" name="Rectangle 56"/>
          <p:cNvSpPr/>
          <p:nvPr/>
        </p:nvSpPr>
        <p:spPr bwMode="auto">
          <a:xfrm>
            <a:off x="8924924" y="5153093"/>
            <a:ext cx="2329995" cy="252800"/>
          </a:xfrm>
          <a:prstGeom prst="rect">
            <a:avLst/>
          </a:prstGeom>
          <a:solidFill>
            <a:schemeClr val="accent4"/>
          </a:solidFill>
          <a:ln w="9525" cap="flat" cmpd="sng" algn="ctr">
            <a:noFill/>
            <a:prstDash val="solid"/>
            <a:round/>
            <a:headEnd type="none" w="med" len="med"/>
            <a:tailEnd type="none" w="med" len="med"/>
          </a:ln>
          <a:effectLst/>
        </p:spPr>
        <p:txBody>
          <a:bodyPr vert="horz" wrap="square" lIns="93278" tIns="46639" rIns="93278" bIns="46639" numCol="1" rtlCol="0" anchor="ctr" anchorCtr="0" compatLnSpc="1">
            <a:prstTxWarp prst="textNoShape">
              <a:avLst/>
            </a:prstTxWarp>
          </a:bodyPr>
          <a:lstStyle/>
          <a:p>
            <a:pPr algn="ctr" defTabSz="1109671"/>
            <a:r>
              <a:rPr lang="en-US" sz="1100" b="1" dirty="0">
                <a:gradFill>
                  <a:gsLst>
                    <a:gs pos="0">
                      <a:schemeClr val="bg1"/>
                    </a:gs>
                    <a:gs pos="100000">
                      <a:schemeClr val="bg1"/>
                    </a:gs>
                  </a:gsLst>
                  <a:lin ang="5400000" scaled="1"/>
                </a:gradFill>
                <a:cs typeface="Arial" charset="0"/>
              </a:rPr>
              <a:t>Windows Server 2012 </a:t>
            </a:r>
          </a:p>
        </p:txBody>
      </p:sp>
      <p:sp>
        <p:nvSpPr>
          <p:cNvPr id="58" name="TextBox 57"/>
          <p:cNvSpPr txBox="1"/>
          <p:nvPr/>
        </p:nvSpPr>
        <p:spPr>
          <a:xfrm>
            <a:off x="8934449" y="5454130"/>
            <a:ext cx="2321309" cy="278855"/>
          </a:xfrm>
          <a:prstGeom prst="rect">
            <a:avLst/>
          </a:prstGeom>
          <a:solidFill>
            <a:schemeClr val="bg2"/>
          </a:solidFill>
        </p:spPr>
        <p:txBody>
          <a:bodyPr wrap="square" lIns="93278" tIns="46639" rIns="93278" bIns="46639" rtlCol="0">
            <a:spAutoFit/>
          </a:bodyPr>
          <a:lstStyle/>
          <a:p>
            <a:pPr algn="ctr"/>
            <a:r>
              <a:rPr lang="en-US" sz="1200" b="1" dirty="0">
                <a:gradFill>
                  <a:gsLst>
                    <a:gs pos="0">
                      <a:schemeClr val="bg1"/>
                    </a:gs>
                    <a:gs pos="100000">
                      <a:schemeClr val="bg1"/>
                    </a:gs>
                  </a:gsLst>
                  <a:lin ang="5400000" scaled="1"/>
                </a:gradFill>
              </a:rPr>
              <a:t>Hyper-V or hardware</a:t>
            </a:r>
          </a:p>
        </p:txBody>
      </p:sp>
      <p:sp>
        <p:nvSpPr>
          <p:cNvPr id="59" name="Rectangle 58"/>
          <p:cNvSpPr/>
          <p:nvPr/>
        </p:nvSpPr>
        <p:spPr bwMode="auto">
          <a:xfrm>
            <a:off x="8891249" y="2388148"/>
            <a:ext cx="2333074" cy="489614"/>
          </a:xfrm>
          <a:prstGeom prst="rect">
            <a:avLst/>
          </a:prstGeom>
          <a:solidFill>
            <a:srgbClr val="00187B"/>
          </a:solidFill>
          <a:ln w="9525" cap="flat" cmpd="sng" algn="ctr">
            <a:noFill/>
            <a:prstDash val="solid"/>
            <a:round/>
            <a:headEnd type="none" w="med" len="med"/>
            <a:tailEnd type="none" w="med" len="med"/>
          </a:ln>
          <a:effectLst/>
        </p:spPr>
        <p:txBody>
          <a:bodyPr vert="horz" wrap="square" lIns="77710" tIns="38855" rIns="77710" bIns="38855" numCol="1" rtlCol="0" anchor="ctr" anchorCtr="0" compatLnSpc="1">
            <a:prstTxWarp prst="textNoShape">
              <a:avLst/>
            </a:prstTxWarp>
          </a:bodyPr>
          <a:lstStyle/>
          <a:p>
            <a:pPr algn="ctr" defTabSz="1109671"/>
            <a:r>
              <a:rPr lang="en-US" sz="1100" b="1" dirty="0">
                <a:gradFill>
                  <a:gsLst>
                    <a:gs pos="0">
                      <a:schemeClr val="bg1"/>
                    </a:gs>
                    <a:gs pos="100000">
                      <a:schemeClr val="bg1"/>
                    </a:gs>
                  </a:gsLst>
                  <a:lin ang="5400000" scaled="1"/>
                </a:gradFill>
                <a:cs typeface="Arial" charset="0"/>
              </a:rPr>
              <a:t>Your code</a:t>
            </a:r>
          </a:p>
        </p:txBody>
      </p:sp>
      <p:sp>
        <p:nvSpPr>
          <p:cNvPr id="60" name="Rectangle 59"/>
          <p:cNvSpPr/>
          <p:nvPr/>
        </p:nvSpPr>
        <p:spPr bwMode="auto">
          <a:xfrm>
            <a:off x="8893651" y="2906297"/>
            <a:ext cx="2333149" cy="273063"/>
          </a:xfrm>
          <a:prstGeom prst="rect">
            <a:avLst/>
          </a:prstGeom>
          <a:solidFill>
            <a:schemeClr val="accent4"/>
          </a:solidFill>
          <a:ln w="9525" cap="flat" cmpd="sng" algn="ctr">
            <a:noFill/>
            <a:prstDash val="solid"/>
            <a:round/>
            <a:headEnd type="none" w="med" len="med"/>
            <a:tailEnd type="none" w="med" len="med"/>
          </a:ln>
          <a:effectLst/>
        </p:spPr>
        <p:txBody>
          <a:bodyPr vert="horz" wrap="square" lIns="77710" tIns="38855" rIns="77710" bIns="38855" numCol="1" rtlCol="0" anchor="ctr" anchorCtr="0" compatLnSpc="1">
            <a:prstTxWarp prst="textNoShape">
              <a:avLst/>
            </a:prstTxWarp>
          </a:bodyPr>
          <a:lstStyle/>
          <a:p>
            <a:pPr algn="ctr" defTabSz="1109671"/>
            <a:r>
              <a:rPr lang="en-US" sz="1100" b="1" dirty="0">
                <a:gradFill>
                  <a:gsLst>
                    <a:gs pos="0">
                      <a:schemeClr val="bg1"/>
                    </a:gs>
                    <a:gs pos="100000">
                      <a:schemeClr val="bg1"/>
                    </a:gs>
                  </a:gsLst>
                  <a:lin ang="5400000" scaled="1"/>
                </a:gradFill>
                <a:cs typeface="Arial" charset="0"/>
              </a:rPr>
              <a:t>Operating system</a:t>
            </a:r>
          </a:p>
        </p:txBody>
      </p:sp>
      <p:sp>
        <p:nvSpPr>
          <p:cNvPr id="64" name="Rectangle 63"/>
          <p:cNvSpPr/>
          <p:nvPr/>
        </p:nvSpPr>
        <p:spPr bwMode="auto">
          <a:xfrm>
            <a:off x="5978403" y="4541115"/>
            <a:ext cx="2423061" cy="1237385"/>
          </a:xfrm>
          <a:prstGeom prst="rect">
            <a:avLst/>
          </a:prstGeom>
          <a:solidFill>
            <a:schemeClr val="tx1"/>
          </a:solidFill>
          <a:ln w="9525" cap="flat" cmpd="sng" algn="ctr">
            <a:noFill/>
            <a:prstDash val="solid"/>
            <a:round/>
            <a:headEnd type="none" w="med" len="med"/>
            <a:tailEnd type="none" w="med" len="med"/>
          </a:ln>
          <a:effectLst/>
        </p:spPr>
        <p:txBody>
          <a:bodyPr vert="horz" wrap="square" lIns="93278" tIns="46639" rIns="93278" bIns="46639" numCol="1" rtlCol="0" anchor="t" anchorCtr="0" compatLnSpc="1">
            <a:prstTxWarp prst="textNoShape">
              <a:avLst/>
            </a:prstTxWarp>
          </a:bodyPr>
          <a:lstStyle/>
          <a:p>
            <a:pPr defTabSz="1109671"/>
            <a:endParaRPr lang="en-US" sz="1600" b="1" dirty="0">
              <a:gradFill>
                <a:gsLst>
                  <a:gs pos="0">
                    <a:schemeClr val="bg1"/>
                  </a:gs>
                  <a:gs pos="100000">
                    <a:schemeClr val="bg1"/>
                  </a:gs>
                </a:gsLst>
                <a:lin ang="5400000" scaled="1"/>
              </a:gradFill>
              <a:cs typeface="Arial" charset="0"/>
            </a:endParaRPr>
          </a:p>
        </p:txBody>
      </p:sp>
      <p:sp>
        <p:nvSpPr>
          <p:cNvPr id="65" name="Rectangle 64"/>
          <p:cNvSpPr/>
          <p:nvPr/>
        </p:nvSpPr>
        <p:spPr bwMode="auto">
          <a:xfrm>
            <a:off x="6030596" y="4577681"/>
            <a:ext cx="2333075" cy="539875"/>
          </a:xfrm>
          <a:prstGeom prst="rect">
            <a:avLst/>
          </a:prstGeom>
          <a:solidFill>
            <a:schemeClr val="accent1"/>
          </a:solidFill>
          <a:ln w="9525" cap="flat" cmpd="sng" algn="ctr">
            <a:noFill/>
            <a:prstDash val="solid"/>
            <a:round/>
            <a:headEnd type="none" w="med" len="med"/>
            <a:tailEnd type="none" w="med" len="med"/>
          </a:ln>
          <a:effectLst/>
        </p:spPr>
        <p:txBody>
          <a:bodyPr vert="horz" wrap="square" lIns="77710" tIns="38855" rIns="77710" bIns="38855" numCol="1" rtlCol="0" anchor="ctr" anchorCtr="0" compatLnSpc="1">
            <a:prstTxWarp prst="textNoShape">
              <a:avLst/>
            </a:prstTxWarp>
          </a:bodyPr>
          <a:lstStyle/>
          <a:p>
            <a:pPr algn="ctr" defTabSz="1109671"/>
            <a:r>
              <a:rPr lang="en-US" sz="1100" b="1" dirty="0">
                <a:gradFill>
                  <a:gsLst>
                    <a:gs pos="0">
                      <a:schemeClr val="bg1"/>
                    </a:gs>
                    <a:gs pos="100000">
                      <a:schemeClr val="bg1"/>
                    </a:gs>
                  </a:gsLst>
                  <a:lin ang="5400000" scaled="1"/>
                </a:gradFill>
                <a:cs typeface="Arial" charset="0"/>
              </a:rPr>
              <a:t>Your code</a:t>
            </a:r>
          </a:p>
        </p:txBody>
      </p:sp>
      <p:sp>
        <p:nvSpPr>
          <p:cNvPr id="66" name="Rectangle 65"/>
          <p:cNvSpPr/>
          <p:nvPr/>
        </p:nvSpPr>
        <p:spPr bwMode="auto">
          <a:xfrm>
            <a:off x="6030598" y="5152044"/>
            <a:ext cx="2333074" cy="269888"/>
          </a:xfrm>
          <a:prstGeom prst="rect">
            <a:avLst/>
          </a:prstGeom>
          <a:solidFill>
            <a:schemeClr val="accent4"/>
          </a:solidFill>
          <a:ln w="9525" cap="flat" cmpd="sng" algn="ctr">
            <a:noFill/>
            <a:prstDash val="solid"/>
            <a:round/>
            <a:headEnd type="none" w="med" len="med"/>
            <a:tailEnd type="none" w="med" len="med"/>
          </a:ln>
          <a:effectLst/>
        </p:spPr>
        <p:txBody>
          <a:bodyPr vert="horz" wrap="square" lIns="93278" tIns="46639" rIns="93278" bIns="46639" numCol="1" rtlCol="0" anchor="ctr" anchorCtr="0" compatLnSpc="1">
            <a:prstTxWarp prst="textNoShape">
              <a:avLst/>
            </a:prstTxWarp>
          </a:bodyPr>
          <a:lstStyle/>
          <a:p>
            <a:pPr algn="ctr" defTabSz="1109671"/>
            <a:r>
              <a:rPr lang="en-US" sz="1100" b="1" dirty="0">
                <a:gradFill>
                  <a:gsLst>
                    <a:gs pos="0">
                      <a:schemeClr val="bg1"/>
                    </a:gs>
                    <a:gs pos="100000">
                      <a:schemeClr val="bg1"/>
                    </a:gs>
                  </a:gsLst>
                  <a:lin ang="5400000" scaled="1"/>
                </a:gradFill>
                <a:cs typeface="Arial" charset="0"/>
              </a:rPr>
              <a:t>Windows Server 2012 </a:t>
            </a:r>
          </a:p>
        </p:txBody>
      </p:sp>
      <p:sp>
        <p:nvSpPr>
          <p:cNvPr id="67" name="TextBox 66"/>
          <p:cNvSpPr txBox="1"/>
          <p:nvPr/>
        </p:nvSpPr>
        <p:spPr>
          <a:xfrm>
            <a:off x="6026047" y="5456420"/>
            <a:ext cx="2338464" cy="278855"/>
          </a:xfrm>
          <a:prstGeom prst="rect">
            <a:avLst/>
          </a:prstGeom>
          <a:solidFill>
            <a:schemeClr val="bg2"/>
          </a:solidFill>
        </p:spPr>
        <p:txBody>
          <a:bodyPr wrap="square" lIns="93278" tIns="46639" rIns="93278" bIns="46639" rtlCol="0">
            <a:spAutoFit/>
          </a:bodyPr>
          <a:lstStyle/>
          <a:p>
            <a:pPr algn="ctr"/>
            <a:r>
              <a:rPr lang="en-US" sz="1200" b="1" dirty="0">
                <a:gradFill>
                  <a:gsLst>
                    <a:gs pos="0">
                      <a:schemeClr val="bg1"/>
                    </a:gs>
                    <a:gs pos="100000">
                      <a:schemeClr val="bg1"/>
                    </a:gs>
                  </a:gsLst>
                  <a:lin ang="5400000" scaled="1"/>
                </a:gradFill>
              </a:rPr>
              <a:t>Hyper-V or hardware</a:t>
            </a:r>
          </a:p>
        </p:txBody>
      </p:sp>
      <p:sp>
        <p:nvSpPr>
          <p:cNvPr id="34" name="Title 2"/>
          <p:cNvSpPr txBox="1">
            <a:spLocks/>
          </p:cNvSpPr>
          <p:nvPr/>
        </p:nvSpPr>
        <p:spPr>
          <a:xfrm>
            <a:off x="261939" y="292082"/>
            <a:ext cx="11375536" cy="932563"/>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a:defRPr/>
            </a:pPr>
            <a:r>
              <a:rPr sz="5400" dirty="0">
                <a:solidFill>
                  <a:srgbClr val="505050"/>
                </a:solidFill>
              </a:rPr>
              <a:t>Programming symmetry</a:t>
            </a:r>
          </a:p>
        </p:txBody>
      </p:sp>
      <p:sp>
        <p:nvSpPr>
          <p:cNvPr id="38" name="Rectangle 37"/>
          <p:cNvSpPr/>
          <p:nvPr/>
        </p:nvSpPr>
        <p:spPr>
          <a:xfrm>
            <a:off x="457200" y="1662199"/>
            <a:ext cx="5254668" cy="472774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40" tIns="146271" rIns="0" bIns="182840" numCol="1" rtlCol="0" anchor="t" anchorCtr="0" compatLnSpc="1">
            <a:prstTxWarp prst="textNoShape">
              <a:avLst/>
            </a:prstTxWarp>
          </a:bodyPr>
          <a:lstStyle/>
          <a:p>
            <a:pPr marL="0" lvl="1" defTabSz="471688">
              <a:lnSpc>
                <a:spcPct val="90000"/>
              </a:lnSpc>
              <a:spcBef>
                <a:spcPts val="612"/>
              </a:spcBef>
              <a:spcAft>
                <a:spcPts val="612"/>
              </a:spcAft>
              <a:buClr>
                <a:srgbClr val="EFEFEF"/>
              </a:buClr>
              <a:defRPr/>
            </a:pPr>
            <a:r>
              <a:rPr lang="en-US" sz="2400" dirty="0">
                <a:gradFill>
                  <a:gsLst>
                    <a:gs pos="62500">
                      <a:srgbClr val="505050"/>
                    </a:gs>
                    <a:gs pos="40000">
                      <a:srgbClr val="505050"/>
                    </a:gs>
                  </a:gsLst>
                  <a:lin ang="5400000" scaled="0"/>
                </a:gradFill>
                <a:latin typeface="Segoe UI Semibold" panose="020B0702040204020203" pitchFamily="34" charset="0"/>
              </a:rPr>
              <a:t>Create cloud-based or hybrid applications</a:t>
            </a:r>
          </a:p>
          <a:p>
            <a:pPr marL="170038" lvl="1" indent="-170038" defTabSz="471688">
              <a:lnSpc>
                <a:spcPct val="90000"/>
              </a:lnSpc>
              <a:spcBef>
                <a:spcPts val="612"/>
              </a:spcBef>
              <a:spcAft>
                <a:spcPts val="612"/>
              </a:spcAft>
              <a:buFont typeface="Arial" pitchFamily="34" charset="0"/>
              <a:buChar char="•"/>
            </a:pPr>
            <a:r>
              <a:rPr lang="en-US" sz="2000" dirty="0">
                <a:gradFill>
                  <a:gsLst>
                    <a:gs pos="62500">
                      <a:srgbClr val="505050"/>
                    </a:gs>
                    <a:gs pos="40000">
                      <a:srgbClr val="505050"/>
                    </a:gs>
                  </a:gsLst>
                  <a:lin ang="5400000" scaled="0"/>
                </a:gradFill>
              </a:rPr>
              <a:t>Windows Azure </a:t>
            </a:r>
            <a:r>
              <a:rPr lang="en-US" sz="2000" dirty="0" smtClean="0">
                <a:gradFill>
                  <a:gsLst>
                    <a:gs pos="62500">
                      <a:srgbClr val="505050"/>
                    </a:gs>
                    <a:gs pos="40000">
                      <a:srgbClr val="505050"/>
                    </a:gs>
                  </a:gsLst>
                  <a:lin ang="5400000" scaled="0"/>
                </a:gradFill>
              </a:rPr>
              <a:t>SDK</a:t>
            </a:r>
            <a:endParaRPr lang="en-US" sz="2000" dirty="0">
              <a:gradFill>
                <a:gsLst>
                  <a:gs pos="62500">
                    <a:srgbClr val="505050"/>
                  </a:gs>
                  <a:gs pos="40000">
                    <a:srgbClr val="505050"/>
                  </a:gs>
                </a:gsLst>
                <a:lin ang="5400000" scaled="0"/>
              </a:gradFill>
            </a:endParaRPr>
          </a:p>
          <a:p>
            <a:pPr marL="170038" lvl="1" indent="-170038" defTabSz="471688">
              <a:lnSpc>
                <a:spcPct val="90000"/>
              </a:lnSpc>
              <a:spcBef>
                <a:spcPts val="612"/>
              </a:spcBef>
              <a:spcAft>
                <a:spcPts val="612"/>
              </a:spcAft>
              <a:buFont typeface="Arial" pitchFamily="34" charset="0"/>
              <a:buChar char="•"/>
            </a:pPr>
            <a:r>
              <a:rPr lang="en-US" sz="2000" dirty="0">
                <a:gradFill>
                  <a:gsLst>
                    <a:gs pos="62500">
                      <a:srgbClr val="505050"/>
                    </a:gs>
                    <a:gs pos="40000">
                      <a:srgbClr val="505050"/>
                    </a:gs>
                  </a:gsLst>
                  <a:lin ang="5400000" scaled="0"/>
                </a:gradFill>
              </a:rPr>
              <a:t>Same development </a:t>
            </a:r>
            <a:r>
              <a:rPr lang="en-US" sz="2000" dirty="0" smtClean="0">
                <a:gradFill>
                  <a:gsLst>
                    <a:gs pos="62500">
                      <a:srgbClr val="505050"/>
                    </a:gs>
                    <a:gs pos="40000">
                      <a:srgbClr val="505050"/>
                    </a:gs>
                  </a:gsLst>
                  <a:lin ang="5400000" scaled="0"/>
                </a:gradFill>
              </a:rPr>
              <a:t>tools between Windows Server and Windows Azure </a:t>
            </a:r>
            <a:endParaRPr lang="en-US" sz="2000" dirty="0">
              <a:gradFill>
                <a:gsLst>
                  <a:gs pos="62500">
                    <a:srgbClr val="505050"/>
                  </a:gs>
                  <a:gs pos="40000">
                    <a:srgbClr val="505050"/>
                  </a:gs>
                </a:gsLst>
                <a:lin ang="5400000" scaled="0"/>
              </a:gradFill>
            </a:endParaRPr>
          </a:p>
          <a:p>
            <a:pPr marL="170038" lvl="1" indent="-170038" defTabSz="471688">
              <a:lnSpc>
                <a:spcPct val="90000"/>
              </a:lnSpc>
              <a:spcBef>
                <a:spcPts val="612"/>
              </a:spcBef>
              <a:spcAft>
                <a:spcPts val="612"/>
              </a:spcAft>
              <a:buFont typeface="Arial" pitchFamily="34" charset="0"/>
              <a:buChar char="•"/>
            </a:pPr>
            <a:r>
              <a:rPr lang="en-US" sz="2000" dirty="0">
                <a:gradFill>
                  <a:gsLst>
                    <a:gs pos="62500">
                      <a:srgbClr val="505050"/>
                    </a:gs>
                    <a:gs pos="40000">
                      <a:srgbClr val="505050"/>
                    </a:gs>
                  </a:gsLst>
                  <a:lin ang="5400000" scaled="0"/>
                </a:gradFill>
              </a:rPr>
              <a:t>Common workflows and rules across </a:t>
            </a:r>
            <a:r>
              <a:rPr lang="en-US" sz="2000" dirty="0" smtClean="0">
                <a:gradFill>
                  <a:gsLst>
                    <a:gs pos="62500">
                      <a:srgbClr val="505050"/>
                    </a:gs>
                    <a:gs pos="40000">
                      <a:srgbClr val="505050"/>
                    </a:gs>
                  </a:gsLst>
                  <a:lin ang="5400000" scaled="0"/>
                </a:gradFill>
              </a:rPr>
              <a:t/>
            </a:r>
            <a:br>
              <a:rPr lang="en-US" sz="2000" dirty="0" smtClean="0">
                <a:gradFill>
                  <a:gsLst>
                    <a:gs pos="62500">
                      <a:srgbClr val="505050"/>
                    </a:gs>
                    <a:gs pos="40000">
                      <a:srgbClr val="505050"/>
                    </a:gs>
                  </a:gsLst>
                  <a:lin ang="5400000" scaled="0"/>
                </a:gradFill>
              </a:rPr>
            </a:br>
            <a:r>
              <a:rPr lang="en-US" sz="2000" dirty="0" smtClean="0">
                <a:gradFill>
                  <a:gsLst>
                    <a:gs pos="62500">
                      <a:srgbClr val="505050"/>
                    </a:gs>
                    <a:gs pos="40000">
                      <a:srgbClr val="505050"/>
                    </a:gs>
                  </a:gsLst>
                  <a:lin ang="5400000" scaled="0"/>
                </a:gradFill>
              </a:rPr>
              <a:t>web</a:t>
            </a:r>
            <a:r>
              <a:rPr lang="en-US" sz="2000" dirty="0">
                <a:gradFill>
                  <a:gsLst>
                    <a:gs pos="62500">
                      <a:srgbClr val="505050"/>
                    </a:gs>
                    <a:gs pos="40000">
                      <a:srgbClr val="505050"/>
                    </a:gs>
                  </a:gsLst>
                  <a:lin ang="5400000" scaled="0"/>
                </a:gradFill>
              </a:rPr>
              <a:t>, application, and datacenter </a:t>
            </a:r>
            <a:r>
              <a:rPr lang="en-US" sz="2000" dirty="0" smtClean="0">
                <a:gradFill>
                  <a:gsLst>
                    <a:gs pos="62500">
                      <a:srgbClr val="505050"/>
                    </a:gs>
                    <a:gs pos="40000">
                      <a:srgbClr val="505050"/>
                    </a:gs>
                  </a:gsLst>
                  <a:lin ang="5400000" scaled="0"/>
                </a:gradFill>
              </a:rPr>
              <a:t>tiers</a:t>
            </a:r>
            <a:endParaRPr lang="en-US" sz="2000" dirty="0">
              <a:gradFill>
                <a:gsLst>
                  <a:gs pos="62500">
                    <a:srgbClr val="505050"/>
                  </a:gs>
                  <a:gs pos="40000">
                    <a:srgbClr val="505050"/>
                  </a:gs>
                </a:gsLst>
                <a:lin ang="5400000" scaled="0"/>
              </a:gradFill>
            </a:endParaRPr>
          </a:p>
          <a:p>
            <a:pPr marL="170038" lvl="1" indent="-170038" defTabSz="471688">
              <a:lnSpc>
                <a:spcPct val="90000"/>
              </a:lnSpc>
              <a:spcBef>
                <a:spcPts val="612"/>
              </a:spcBef>
              <a:spcAft>
                <a:spcPts val="612"/>
              </a:spcAft>
              <a:buFont typeface="Arial" pitchFamily="34" charset="0"/>
              <a:buChar char="•"/>
            </a:pPr>
            <a:r>
              <a:rPr lang="en-US" sz="2000" dirty="0">
                <a:gradFill>
                  <a:gsLst>
                    <a:gs pos="62500">
                      <a:srgbClr val="505050"/>
                    </a:gs>
                    <a:gs pos="40000">
                      <a:srgbClr val="505050"/>
                    </a:gs>
                  </a:gsLst>
                  <a:lin ang="5400000" scaled="0"/>
                </a:gradFill>
              </a:rPr>
              <a:t>Application-to-application contracts </a:t>
            </a:r>
            <a:r>
              <a:rPr lang="en-US" sz="2000" dirty="0" smtClean="0">
                <a:gradFill>
                  <a:gsLst>
                    <a:gs pos="62500">
                      <a:srgbClr val="505050"/>
                    </a:gs>
                    <a:gs pos="40000">
                      <a:srgbClr val="505050"/>
                    </a:gs>
                  </a:gsLst>
                  <a:lin ang="5400000" scaled="0"/>
                </a:gradFill>
              </a:rPr>
              <a:t/>
            </a:r>
            <a:br>
              <a:rPr lang="en-US" sz="2000" dirty="0" smtClean="0">
                <a:gradFill>
                  <a:gsLst>
                    <a:gs pos="62500">
                      <a:srgbClr val="505050"/>
                    </a:gs>
                    <a:gs pos="40000">
                      <a:srgbClr val="505050"/>
                    </a:gs>
                  </a:gsLst>
                  <a:lin ang="5400000" scaled="0"/>
                </a:gradFill>
              </a:rPr>
            </a:br>
            <a:r>
              <a:rPr lang="en-US" sz="2000" dirty="0" smtClean="0">
                <a:gradFill>
                  <a:gsLst>
                    <a:gs pos="62500">
                      <a:srgbClr val="505050"/>
                    </a:gs>
                    <a:gs pos="40000">
                      <a:srgbClr val="505050"/>
                    </a:gs>
                  </a:gsLst>
                  <a:lin ang="5400000" scaled="0"/>
                </a:gradFill>
              </a:rPr>
              <a:t>that </a:t>
            </a:r>
            <a:r>
              <a:rPr lang="en-US" sz="2000" dirty="0">
                <a:gradFill>
                  <a:gsLst>
                    <a:gs pos="62500">
                      <a:srgbClr val="505050"/>
                    </a:gs>
                    <a:gs pos="40000">
                      <a:srgbClr val="505050"/>
                    </a:gs>
                  </a:gsLst>
                  <a:lin ang="5400000" scaled="0"/>
                </a:gradFill>
              </a:rPr>
              <a:t>support </a:t>
            </a:r>
            <a:r>
              <a:rPr lang="en-US" sz="2000" dirty="0" smtClean="0">
                <a:gradFill>
                  <a:gsLst>
                    <a:gs pos="62500">
                      <a:srgbClr val="505050"/>
                    </a:gs>
                    <a:gs pos="40000">
                      <a:srgbClr val="505050"/>
                    </a:gs>
                  </a:gsLst>
                  <a:lin ang="5400000" scaled="0"/>
                </a:gradFill>
              </a:rPr>
              <a:t>HTML5</a:t>
            </a:r>
            <a:endParaRPr lang="en-US" sz="2000" dirty="0">
              <a:gradFill>
                <a:gsLst>
                  <a:gs pos="62500">
                    <a:srgbClr val="505050"/>
                  </a:gs>
                  <a:gs pos="40000">
                    <a:srgbClr val="505050"/>
                  </a:gs>
                </a:gsLst>
                <a:lin ang="5400000" scaled="0"/>
              </a:gradFill>
            </a:endParaRPr>
          </a:p>
          <a:p>
            <a:pPr marL="170038" lvl="1" indent="-170038" defTabSz="471688">
              <a:lnSpc>
                <a:spcPct val="90000"/>
              </a:lnSpc>
              <a:spcBef>
                <a:spcPts val="612"/>
              </a:spcBef>
              <a:spcAft>
                <a:spcPts val="612"/>
              </a:spcAft>
              <a:buFont typeface="Arial" pitchFamily="34" charset="0"/>
              <a:buChar char="•"/>
            </a:pPr>
            <a:r>
              <a:rPr lang="en-US" sz="2000" dirty="0">
                <a:gradFill>
                  <a:gsLst>
                    <a:gs pos="62500">
                      <a:srgbClr val="505050"/>
                    </a:gs>
                    <a:gs pos="40000">
                      <a:srgbClr val="505050"/>
                    </a:gs>
                  </a:gsLst>
                  <a:lin ang="5400000" scaled="0"/>
                </a:gradFill>
              </a:rPr>
              <a:t>I/O operations that use isolated </a:t>
            </a:r>
            <a:r>
              <a:rPr lang="en-US" sz="2000" dirty="0" smtClean="0">
                <a:gradFill>
                  <a:gsLst>
                    <a:gs pos="62500">
                      <a:srgbClr val="505050"/>
                    </a:gs>
                    <a:gs pos="40000">
                      <a:srgbClr val="505050"/>
                    </a:gs>
                  </a:gsLst>
                  <a:lin ang="5400000" scaled="0"/>
                </a:gradFill>
              </a:rPr>
              <a:t>storage.</a:t>
            </a:r>
            <a:endParaRPr lang="en-US" sz="2000" dirty="0">
              <a:gradFill>
                <a:gsLst>
                  <a:gs pos="62500">
                    <a:srgbClr val="505050"/>
                  </a:gs>
                  <a:gs pos="40000">
                    <a:srgbClr val="505050"/>
                  </a:gs>
                </a:gsLst>
                <a:lin ang="5400000" scaled="0"/>
              </a:gradFill>
            </a:endParaRPr>
          </a:p>
          <a:p>
            <a:pPr marL="285750" lvl="1" indent="-285750" defTabSz="932288" fontAlgn="base">
              <a:lnSpc>
                <a:spcPct val="90000"/>
              </a:lnSpc>
              <a:spcAft>
                <a:spcPct val="0"/>
              </a:spcAft>
              <a:buFont typeface="Arial" pitchFamily="34" charset="0"/>
              <a:buChar char="•"/>
            </a:pPr>
            <a:endParaRPr lang="en-US" dirty="0">
              <a:gradFill>
                <a:gsLst>
                  <a:gs pos="62500">
                    <a:schemeClr val="tx1"/>
                  </a:gs>
                  <a:gs pos="40000">
                    <a:schemeClr val="tx1"/>
                  </a:gs>
                </a:gsLst>
                <a:lin ang="5400000" scaled="0"/>
              </a:gradFill>
              <a:latin typeface="Segoe UI" pitchFamily="34" charset="0"/>
              <a:ea typeface="Segoe UI" pitchFamily="34" charset="0"/>
              <a:cs typeface="Segoe UI" pitchFamily="34" charset="0"/>
            </a:endParaRPr>
          </a:p>
          <a:p>
            <a:pPr marL="285750" lvl="1" indent="-285750" defTabSz="932288" fontAlgn="base">
              <a:lnSpc>
                <a:spcPct val="90000"/>
              </a:lnSpc>
              <a:spcAft>
                <a:spcPct val="0"/>
              </a:spcAft>
              <a:buFont typeface="Arial" pitchFamily="34" charset="0"/>
              <a:buChar char="•"/>
            </a:pPr>
            <a:endParaRPr lang="en-US" sz="1200" dirty="0">
              <a:cs typeface="Segoe UI" pitchFamily="34" charset="0"/>
            </a:endParaRPr>
          </a:p>
          <a:p>
            <a:pPr marL="285750" indent="-285750" defTabSz="932288" fontAlgn="base">
              <a:lnSpc>
                <a:spcPct val="90000"/>
              </a:lnSpc>
              <a:spcBef>
                <a:spcPts val="300"/>
              </a:spcBef>
              <a:spcAft>
                <a:spcPct val="0"/>
              </a:spcAft>
              <a:buFont typeface="Arial" pitchFamily="34" charset="0"/>
              <a:buChar char="•"/>
            </a:pPr>
            <a:endParaRPr lang="en-US" sz="2000" dirty="0">
              <a:gradFill>
                <a:gsLst>
                  <a:gs pos="62500">
                    <a:srgbClr val="505050"/>
                  </a:gs>
                  <a:gs pos="40000">
                    <a:srgbClr val="505050"/>
                  </a:gs>
                </a:gsLst>
                <a:lin ang="5400000" scaled="0"/>
              </a:gradFill>
            </a:endParaRPr>
          </a:p>
          <a:p>
            <a:pPr defTabSz="932288" fontAlgn="base">
              <a:lnSpc>
                <a:spcPct val="90000"/>
              </a:lnSpc>
              <a:spcBef>
                <a:spcPts val="1200"/>
              </a:spcBef>
              <a:spcAft>
                <a:spcPct val="0"/>
              </a:spcAft>
            </a:pPr>
            <a:r>
              <a:rPr lang="en-US" sz="2400" dirty="0" smtClean="0">
                <a:gradFill>
                  <a:gsLst>
                    <a:gs pos="62500">
                      <a:srgbClr val="505050"/>
                    </a:gs>
                    <a:gs pos="40000">
                      <a:srgbClr val="505050"/>
                    </a:gs>
                  </a:gsLst>
                  <a:lin ang="5400000" scaled="0"/>
                </a:gradFill>
              </a:rPr>
              <a:t> </a:t>
            </a:r>
            <a:endParaRPr lang="en-US" sz="2400" dirty="0">
              <a:gradFill>
                <a:gsLst>
                  <a:gs pos="62500">
                    <a:srgbClr val="505050"/>
                  </a:gs>
                  <a:gs pos="40000">
                    <a:srgbClr val="505050"/>
                  </a:gs>
                </a:gsLst>
                <a:lin ang="5400000" scaled="0"/>
              </a:gra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3034" y="3784908"/>
            <a:ext cx="2060531" cy="583584"/>
          </a:xfrm>
          <a:prstGeom prst="rect">
            <a:avLst/>
          </a:prstGeom>
        </p:spPr>
      </p:pic>
    </p:spTree>
    <p:extLst>
      <p:ext uri="{BB962C8B-B14F-4D97-AF65-F5344CB8AC3E}">
        <p14:creationId xmlns:p14="http://schemas.microsoft.com/office/powerpoint/2010/main" val="360647853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7"/>
          <p:cNvSpPr>
            <a:spLocks noChangeArrowheads="1"/>
          </p:cNvSpPr>
          <p:nvPr/>
        </p:nvSpPr>
        <p:spPr bwMode="auto">
          <a:xfrm>
            <a:off x="3410724" y="1857339"/>
            <a:ext cx="3525870" cy="2076041"/>
          </a:xfrm>
          <a:prstGeom prst="rect">
            <a:avLst/>
          </a:prstGeom>
          <a:solidFill>
            <a:schemeClr val="tx1"/>
          </a:solidFill>
          <a:ln w="9525">
            <a:noFill/>
            <a:miter lim="800000"/>
            <a:headEnd/>
            <a:tailEnd/>
          </a:ln>
        </p:spPr>
        <p:txBody>
          <a:bodyPr lIns="233117" tIns="46639" rIns="233117" bIns="46639" anchor="ctr"/>
          <a:lstStyle/>
          <a:p>
            <a:pPr marL="0" lvl="1"/>
            <a:r>
              <a:rPr lang="en-US" sz="1700" b="1" dirty="0">
                <a:solidFill>
                  <a:srgbClr val="FFFFFE"/>
                </a:solidFill>
              </a:rPr>
              <a:t>Starts scaling NEGATIVELY </a:t>
            </a:r>
            <a:r>
              <a:rPr lang="en-US" sz="1700" dirty="0">
                <a:solidFill>
                  <a:srgbClr val="FFFFFE"/>
                </a:solidFill>
              </a:rPr>
              <a:t>when the number of cores increases beyond the point where memory synchronization outweighs the benefits of any additional cores</a:t>
            </a:r>
          </a:p>
        </p:txBody>
      </p:sp>
      <p:sp>
        <p:nvSpPr>
          <p:cNvPr id="16" name="Rectangle 32"/>
          <p:cNvSpPr>
            <a:spLocks noChangeArrowheads="1"/>
          </p:cNvSpPr>
          <p:nvPr/>
        </p:nvSpPr>
        <p:spPr bwMode="auto">
          <a:xfrm>
            <a:off x="1240154" y="1858129"/>
            <a:ext cx="2080542" cy="2076039"/>
          </a:xfrm>
          <a:prstGeom prst="rect">
            <a:avLst/>
          </a:prstGeom>
          <a:solidFill>
            <a:srgbClr val="EFEFEF"/>
          </a:solidFill>
          <a:ln w="9525">
            <a:noFill/>
            <a:miter lim="800000"/>
            <a:headEnd/>
            <a:tailEnd/>
          </a:ln>
          <a:effectLst/>
        </p:spPr>
        <p:txBody>
          <a:bodyPr wrap="square" lIns="155419" tIns="38855" rIns="77710" bIns="38855" anchor="ctr"/>
          <a:lstStyle/>
          <a:p>
            <a:pPr defTabSz="1057717">
              <a:lnSpc>
                <a:spcPct val="90000"/>
              </a:lnSpc>
              <a:spcAft>
                <a:spcPct val="35000"/>
              </a:spcAft>
            </a:pPr>
            <a:r>
              <a:rPr lang="en-US" dirty="0" smtClean="0">
                <a:solidFill>
                  <a:srgbClr val="00188F"/>
                </a:solidFill>
              </a:rPr>
              <a:t>Previous Internet </a:t>
            </a:r>
            <a:r>
              <a:rPr lang="en-US" dirty="0">
                <a:solidFill>
                  <a:srgbClr val="00188F"/>
                </a:solidFill>
              </a:rPr>
              <a:t>Information Services versions on NUMA hardware</a:t>
            </a:r>
          </a:p>
        </p:txBody>
      </p:sp>
      <p:sp>
        <p:nvSpPr>
          <p:cNvPr id="17" name="Rectangle 32"/>
          <p:cNvSpPr>
            <a:spLocks noChangeArrowheads="1"/>
          </p:cNvSpPr>
          <p:nvPr/>
        </p:nvSpPr>
        <p:spPr bwMode="auto">
          <a:xfrm>
            <a:off x="1239762" y="4028156"/>
            <a:ext cx="2099202" cy="2098358"/>
          </a:xfrm>
          <a:prstGeom prst="rect">
            <a:avLst/>
          </a:prstGeom>
          <a:solidFill>
            <a:srgbClr val="EFEFEF"/>
          </a:solidFill>
          <a:ln w="9525">
            <a:noFill/>
            <a:miter lim="800000"/>
            <a:headEnd/>
            <a:tailEnd/>
          </a:ln>
          <a:effectLst/>
        </p:spPr>
        <p:txBody>
          <a:bodyPr wrap="square" lIns="155419" tIns="38855" rIns="77710" bIns="38855" anchor="ctr"/>
          <a:lstStyle/>
          <a:p>
            <a:pPr defTabSz="1057717">
              <a:lnSpc>
                <a:spcPct val="90000"/>
              </a:lnSpc>
              <a:spcAft>
                <a:spcPct val="35000"/>
              </a:spcAft>
            </a:pPr>
            <a:r>
              <a:rPr lang="en-US" dirty="0">
                <a:solidFill>
                  <a:srgbClr val="00188F"/>
                </a:solidFill>
              </a:rPr>
              <a:t>Internet Information </a:t>
            </a:r>
            <a:r>
              <a:rPr lang="en-US" dirty="0" smtClean="0">
                <a:solidFill>
                  <a:srgbClr val="00188F"/>
                </a:solidFill>
              </a:rPr>
              <a:t>Services </a:t>
            </a:r>
            <a:r>
              <a:rPr lang="en-US" dirty="0">
                <a:solidFill>
                  <a:srgbClr val="00188F"/>
                </a:solidFill>
              </a:rPr>
              <a:t>in Windows Server 2012 </a:t>
            </a:r>
            <a:r>
              <a:rPr lang="en-US" dirty="0" smtClean="0">
                <a:solidFill>
                  <a:srgbClr val="00188F"/>
                </a:solidFill>
              </a:rPr>
              <a:t>R2 on </a:t>
            </a:r>
            <a:r>
              <a:rPr lang="en-US" dirty="0">
                <a:solidFill>
                  <a:srgbClr val="00188F"/>
                </a:solidFill>
              </a:rPr>
              <a:t>NUMA hardware</a:t>
            </a:r>
          </a:p>
        </p:txBody>
      </p:sp>
      <p:sp>
        <p:nvSpPr>
          <p:cNvPr id="20" name="Rectangle 27"/>
          <p:cNvSpPr>
            <a:spLocks noChangeArrowheads="1"/>
          </p:cNvSpPr>
          <p:nvPr/>
        </p:nvSpPr>
        <p:spPr bwMode="auto">
          <a:xfrm>
            <a:off x="3410724" y="4025108"/>
            <a:ext cx="3525870" cy="2101406"/>
          </a:xfrm>
          <a:prstGeom prst="rect">
            <a:avLst/>
          </a:prstGeom>
          <a:solidFill>
            <a:schemeClr val="tx1"/>
          </a:solidFill>
          <a:ln w="9525">
            <a:noFill/>
            <a:miter lim="800000"/>
            <a:headEnd/>
            <a:tailEnd/>
          </a:ln>
        </p:spPr>
        <p:txBody>
          <a:bodyPr lIns="233117" tIns="46639" rIns="233117" bIns="46639" anchor="ctr"/>
          <a:lstStyle/>
          <a:p>
            <a:pPr marL="0" lvl="1"/>
            <a:r>
              <a:rPr lang="en-US" sz="1700" b="1" dirty="0">
                <a:solidFill>
                  <a:srgbClr val="FFFFFE"/>
                </a:solidFill>
              </a:rPr>
              <a:t>Scales POSITIVELY </a:t>
            </a:r>
            <a:r>
              <a:rPr lang="en-US" sz="1700" dirty="0">
                <a:solidFill>
                  <a:srgbClr val="FFFFFE"/>
                </a:solidFill>
              </a:rPr>
              <a:t>with increasing cores, allowing organizations to benefit from their NUMA hardware investments</a:t>
            </a:r>
          </a:p>
        </p:txBody>
      </p:sp>
      <p:sp>
        <p:nvSpPr>
          <p:cNvPr id="9" name="Title 2"/>
          <p:cNvSpPr txBox="1">
            <a:spLocks/>
          </p:cNvSpPr>
          <p:nvPr/>
        </p:nvSpPr>
        <p:spPr>
          <a:xfrm>
            <a:off x="261939" y="292082"/>
            <a:ext cx="11375536" cy="932563"/>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a:defRPr/>
            </a:pPr>
            <a:r>
              <a:rPr sz="5400" dirty="0" smtClean="0">
                <a:solidFill>
                  <a:srgbClr val="505050"/>
                </a:solidFill>
              </a:rPr>
              <a:t>NUMA-aware scalability</a:t>
            </a:r>
            <a:endParaRPr sz="5400" dirty="0">
              <a:solidFill>
                <a:srgbClr val="505050"/>
              </a:solidFill>
            </a:endParaRPr>
          </a:p>
        </p:txBody>
      </p:sp>
      <p:sp>
        <p:nvSpPr>
          <p:cNvPr id="10" name="Rectangle 32"/>
          <p:cNvSpPr>
            <a:spLocks noChangeArrowheads="1"/>
          </p:cNvSpPr>
          <p:nvPr/>
        </p:nvSpPr>
        <p:spPr bwMode="auto">
          <a:xfrm>
            <a:off x="7217156" y="1858129"/>
            <a:ext cx="3592806" cy="4268385"/>
          </a:xfrm>
          <a:prstGeom prst="rect">
            <a:avLst/>
          </a:prstGeom>
          <a:solidFill>
            <a:srgbClr val="EFEFEF"/>
          </a:solidFill>
          <a:ln w="9525">
            <a:noFill/>
            <a:miter lim="800000"/>
            <a:headEnd/>
            <a:tailEnd/>
          </a:ln>
          <a:effectLst/>
        </p:spPr>
        <p:txBody>
          <a:bodyPr wrap="square" lIns="155419" tIns="38855" rIns="77710" bIns="38855" anchor="ctr"/>
          <a:lstStyle/>
          <a:p>
            <a:pPr marL="0" lvl="1" defTabSz="471688">
              <a:lnSpc>
                <a:spcPct val="90000"/>
              </a:lnSpc>
            </a:pPr>
            <a:r>
              <a:rPr lang="en-US" sz="2400" dirty="0">
                <a:solidFill>
                  <a:schemeClr val="tx1">
                    <a:lumMod val="75000"/>
                  </a:schemeClr>
                </a:solidFill>
                <a:latin typeface="Segoe UI Light"/>
                <a:cs typeface="Segoe UI" pitchFamily="34" charset="0"/>
              </a:rPr>
              <a:t>Non-Uniform Memory Architecture</a:t>
            </a:r>
          </a:p>
          <a:p>
            <a:pPr marL="170038" lvl="1" indent="-170038" defTabSz="471688">
              <a:lnSpc>
                <a:spcPct val="90000"/>
              </a:lnSpc>
              <a:spcBef>
                <a:spcPts val="612"/>
              </a:spcBef>
              <a:spcAft>
                <a:spcPts val="612"/>
              </a:spcAft>
              <a:buFont typeface="Arial" pitchFamily="34" charset="0"/>
              <a:buChar char="•"/>
            </a:pPr>
            <a:r>
              <a:rPr lang="en-US" sz="1600" dirty="0">
                <a:solidFill>
                  <a:schemeClr val="tx1">
                    <a:lumMod val="75000"/>
                  </a:schemeClr>
                </a:solidFill>
                <a:cs typeface="Segoe UI" pitchFamily="34" charset="0"/>
              </a:rPr>
              <a:t>Processors can access local memory faster than remote memory</a:t>
            </a:r>
          </a:p>
          <a:p>
            <a:pPr marL="170038" lvl="1" indent="-170038" defTabSz="471688">
              <a:lnSpc>
                <a:spcPct val="90000"/>
              </a:lnSpc>
              <a:spcBef>
                <a:spcPts val="612"/>
              </a:spcBef>
              <a:spcAft>
                <a:spcPts val="612"/>
              </a:spcAft>
              <a:buFont typeface="Arial" pitchFamily="34" charset="0"/>
              <a:buChar char="•"/>
            </a:pPr>
            <a:r>
              <a:rPr lang="en-US" sz="1600" dirty="0">
                <a:solidFill>
                  <a:schemeClr val="tx1">
                    <a:lumMod val="75000"/>
                  </a:schemeClr>
                </a:solidFill>
                <a:cs typeface="Segoe UI" pitchFamily="34" charset="0"/>
              </a:rPr>
              <a:t>A significant percentage of new servers have NUMA</a:t>
            </a:r>
          </a:p>
          <a:p>
            <a:pPr marL="170038" lvl="1" indent="-170038" defTabSz="471688">
              <a:lnSpc>
                <a:spcPct val="90000"/>
              </a:lnSpc>
              <a:spcBef>
                <a:spcPts val="612"/>
              </a:spcBef>
              <a:spcAft>
                <a:spcPts val="612"/>
              </a:spcAft>
              <a:buFont typeface="Arial" pitchFamily="34" charset="0"/>
              <a:buChar char="•"/>
            </a:pPr>
            <a:r>
              <a:rPr lang="en-US" sz="1600" dirty="0">
                <a:solidFill>
                  <a:schemeClr val="tx1">
                    <a:lumMod val="75000"/>
                  </a:schemeClr>
                </a:solidFill>
                <a:cs typeface="Segoe UI" pitchFamily="34" charset="0"/>
              </a:rPr>
              <a:t>Designed for scale-up</a:t>
            </a:r>
          </a:p>
          <a:p>
            <a:pPr defTabSz="1057717">
              <a:lnSpc>
                <a:spcPct val="90000"/>
              </a:lnSpc>
              <a:spcAft>
                <a:spcPct val="35000"/>
              </a:spcAft>
            </a:pPr>
            <a:endParaRPr lang="en-US" dirty="0">
              <a:solidFill>
                <a:schemeClr val="tx1">
                  <a:lumMod val="75000"/>
                </a:schemeClr>
              </a:solidFill>
            </a:endParaRPr>
          </a:p>
        </p:txBody>
      </p:sp>
    </p:spTree>
    <p:custDataLst>
      <p:tags r:id="rId1"/>
    </p:custDataLst>
    <p:extLst>
      <p:ext uri="{BB962C8B-B14F-4D97-AF65-F5344CB8AC3E}">
        <p14:creationId xmlns:p14="http://schemas.microsoft.com/office/powerpoint/2010/main" val="111145853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4"/>
          <p:cNvSpPr>
            <a:spLocks noChangeArrowheads="1"/>
          </p:cNvSpPr>
          <p:nvPr/>
        </p:nvSpPr>
        <p:spPr bwMode="auto">
          <a:xfrm>
            <a:off x="6675438" y="862879"/>
            <a:ext cx="5052318" cy="2315708"/>
          </a:xfrm>
          <a:prstGeom prst="rect">
            <a:avLst/>
          </a:prstGeom>
          <a:noFill/>
          <a:ln w="9525">
            <a:noFill/>
            <a:miter lim="800000"/>
            <a:headEnd/>
            <a:tailEnd/>
          </a:ln>
          <a:effectLst/>
        </p:spPr>
        <p:txBody>
          <a:bodyPr lIns="233117" tIns="310840" rIns="233117" bIns="427383"/>
          <a:lstStyle/>
          <a:p>
            <a:pPr defTabSz="1110334" eaLnBrk="0" hangingPunct="0">
              <a:spcBef>
                <a:spcPct val="20000"/>
              </a:spcBef>
              <a:spcAft>
                <a:spcPts val="1224"/>
              </a:spcAft>
              <a:defRPr/>
            </a:pPr>
            <a:r>
              <a:rPr lang="en-US" sz="2400" b="1" dirty="0">
                <a:latin typeface="Segoe UI Light"/>
              </a:rPr>
              <a:t>Web </a:t>
            </a:r>
            <a:r>
              <a:rPr lang="en-US" sz="2400" b="1" dirty="0" smtClean="0">
                <a:latin typeface="Segoe UI Light"/>
              </a:rPr>
              <a:t>platform installer</a:t>
            </a:r>
            <a:endParaRPr lang="en-IN" sz="2400" b="1" dirty="0">
              <a:latin typeface="Segoe UI Light"/>
            </a:endParaRPr>
          </a:p>
          <a:p>
            <a:pPr marL="231775" indent="-231775" defTabSz="1110334">
              <a:spcAft>
                <a:spcPts val="408"/>
              </a:spcAft>
              <a:buFont typeface="Arial" pitchFamily="34" charset="0"/>
              <a:buChar char="•"/>
              <a:defRPr/>
            </a:pPr>
            <a:r>
              <a:rPr lang="en-US" sz="1500" dirty="0">
                <a:solidFill>
                  <a:srgbClr val="505050"/>
                </a:solidFill>
              </a:rPr>
              <a:t>Automates installation of the most popular ASP.NET and PHP apps through Windows Web App </a:t>
            </a:r>
            <a:r>
              <a:rPr lang="en-US" sz="1500" dirty="0" smtClean="0">
                <a:solidFill>
                  <a:srgbClr val="505050"/>
                </a:solidFill>
              </a:rPr>
              <a:t>Gallery.</a:t>
            </a:r>
            <a:endParaRPr lang="en-US" sz="1500" dirty="0">
              <a:solidFill>
                <a:srgbClr val="505050"/>
              </a:solidFill>
            </a:endParaRPr>
          </a:p>
          <a:p>
            <a:pPr marL="231775" indent="-231775" defTabSz="1110334">
              <a:spcAft>
                <a:spcPts val="408"/>
              </a:spcAft>
              <a:buFont typeface="Arial" pitchFamily="34" charset="0"/>
              <a:buChar char="•"/>
              <a:defRPr/>
            </a:pPr>
            <a:r>
              <a:rPr lang="en-US" sz="1500" dirty="0">
                <a:solidFill>
                  <a:srgbClr val="505050"/>
                </a:solidFill>
              </a:rPr>
              <a:t>Simplifies discovery and acquisition of the Microsoft web </a:t>
            </a:r>
            <a:r>
              <a:rPr lang="en-US" sz="1500" dirty="0" smtClean="0">
                <a:solidFill>
                  <a:srgbClr val="505050"/>
                </a:solidFill>
              </a:rPr>
              <a:t>stack.</a:t>
            </a:r>
            <a:endParaRPr lang="en-US" sz="1500" dirty="0">
              <a:solidFill>
                <a:srgbClr val="505050"/>
              </a:solidFill>
            </a:endParaRPr>
          </a:p>
          <a:p>
            <a:pPr marL="231775" indent="-231775" defTabSz="1110334">
              <a:spcAft>
                <a:spcPts val="408"/>
              </a:spcAft>
              <a:buFont typeface="Arial" pitchFamily="34" charset="0"/>
              <a:buChar char="•"/>
              <a:defRPr/>
            </a:pPr>
            <a:r>
              <a:rPr lang="en-US" sz="1500" dirty="0">
                <a:solidFill>
                  <a:srgbClr val="505050"/>
                </a:solidFill>
              </a:rPr>
              <a:t>Supported on Windows Server 2012 </a:t>
            </a:r>
            <a:r>
              <a:rPr lang="en-US" sz="1500" dirty="0" smtClean="0">
                <a:solidFill>
                  <a:srgbClr val="505050"/>
                </a:solidFill>
              </a:rPr>
              <a:t>R2.</a:t>
            </a:r>
            <a:endParaRPr lang="en-US" sz="1500" dirty="0">
              <a:solidFill>
                <a:srgbClr val="505050"/>
              </a:solidFill>
            </a:endParaRPr>
          </a:p>
        </p:txBody>
      </p:sp>
      <p:sp>
        <p:nvSpPr>
          <p:cNvPr id="7" name="TextBox 6"/>
          <p:cNvSpPr txBox="1"/>
          <p:nvPr/>
        </p:nvSpPr>
        <p:spPr>
          <a:xfrm>
            <a:off x="398009" y="4133781"/>
            <a:ext cx="6084102" cy="580699"/>
          </a:xfrm>
          <a:prstGeom prst="rect">
            <a:avLst/>
          </a:prstGeom>
          <a:noFill/>
        </p:spPr>
        <p:txBody>
          <a:bodyPr wrap="square" lIns="77710" tIns="38855" rIns="77710" bIns="38855" rtlCol="0">
            <a:spAutoFit/>
          </a:bodyPr>
          <a:lstStyle/>
          <a:p>
            <a:r>
              <a:rPr lang="en-US" sz="1600" dirty="0"/>
              <a:t>Developers follow three steps to submit </a:t>
            </a:r>
            <a:r>
              <a:rPr lang="en-US" sz="1600" dirty="0" smtClean="0"/>
              <a:t/>
            </a:r>
            <a:br>
              <a:rPr lang="en-US" sz="1600" dirty="0" smtClean="0"/>
            </a:br>
            <a:r>
              <a:rPr lang="en-US" sz="1600" dirty="0" smtClean="0"/>
              <a:t>an </a:t>
            </a:r>
            <a:r>
              <a:rPr lang="en-US" sz="1600" dirty="0"/>
              <a:t>application to Windows Web App </a:t>
            </a:r>
            <a:r>
              <a:rPr lang="en-US" sz="1600" dirty="0" smtClean="0"/>
              <a:t>Gallery.</a:t>
            </a:r>
            <a:endParaRPr lang="en-US" sz="1600" dirty="0"/>
          </a:p>
        </p:txBody>
      </p:sp>
      <p:sp>
        <p:nvSpPr>
          <p:cNvPr id="13" name="TextBox 12"/>
          <p:cNvSpPr txBox="1"/>
          <p:nvPr/>
        </p:nvSpPr>
        <p:spPr>
          <a:xfrm>
            <a:off x="457200" y="1211263"/>
            <a:ext cx="5980817" cy="831822"/>
          </a:xfrm>
          <a:prstGeom prst="rect">
            <a:avLst/>
          </a:prstGeom>
          <a:noFill/>
        </p:spPr>
        <p:txBody>
          <a:bodyPr wrap="square" lIns="77710" tIns="38855" rIns="77710" bIns="38855" rtlCol="0">
            <a:spAutoFit/>
          </a:bodyPr>
          <a:lstStyle/>
          <a:p>
            <a:pPr eaLnBrk="0" hangingPunct="0">
              <a:spcBef>
                <a:spcPct val="30000"/>
              </a:spcBef>
              <a:defRPr/>
            </a:pPr>
            <a:r>
              <a:rPr lang="en-US" sz="1600" dirty="0"/>
              <a:t>Windows Web App Gallery Atom feed is consumed by the </a:t>
            </a:r>
            <a:r>
              <a:rPr lang="en-US" sz="1600" dirty="0" smtClean="0"/>
              <a:t/>
            </a:r>
            <a:br>
              <a:rPr lang="en-US" sz="1600" dirty="0" smtClean="0"/>
            </a:br>
            <a:r>
              <a:rPr lang="en-US" sz="1600" dirty="0" smtClean="0"/>
              <a:t>App </a:t>
            </a:r>
            <a:r>
              <a:rPr lang="en-US" sz="1600" dirty="0"/>
              <a:t>Gallery itself, Web Platform Installer, Internet Information </a:t>
            </a:r>
            <a:r>
              <a:rPr lang="en-US" sz="1600" dirty="0" smtClean="0"/>
              <a:t>Services </a:t>
            </a:r>
            <a:r>
              <a:rPr lang="en-US" sz="1600" dirty="0"/>
              <a:t>Manager, and participating hosting control </a:t>
            </a:r>
            <a:r>
              <a:rPr lang="en-US" sz="1600" dirty="0" smtClean="0"/>
              <a:t>panels.</a:t>
            </a:r>
            <a:endParaRPr lang="en-US" sz="1600" dirty="0"/>
          </a:p>
        </p:txBody>
      </p:sp>
      <p:pic>
        <p:nvPicPr>
          <p:cNvPr id="30" name="Picture 2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093" y="3175569"/>
            <a:ext cx="4572000" cy="3164781"/>
          </a:xfrm>
          <a:prstGeom prst="rect">
            <a:avLst/>
          </a:prstGeom>
          <a:ln w="76200" cmpd="sng">
            <a:solidFill>
              <a:schemeClr val="bg1"/>
            </a:solidFill>
          </a:ln>
        </p:spPr>
      </p:pic>
      <p:sp>
        <p:nvSpPr>
          <p:cNvPr id="41" name="Rectangle 40"/>
          <p:cNvSpPr/>
          <p:nvPr/>
        </p:nvSpPr>
        <p:spPr bwMode="auto">
          <a:xfrm>
            <a:off x="2128542" y="2125663"/>
            <a:ext cx="4140798" cy="190525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1110334" fontAlgn="base">
              <a:spcBef>
                <a:spcPct val="0"/>
              </a:spcBef>
              <a:spcAft>
                <a:spcPct val="0"/>
              </a:spcAft>
            </a:pPr>
            <a:endParaRPr lang="en-US" sz="2000" dirty="0">
              <a:solidFill>
                <a:srgbClr val="FFFFFE"/>
              </a:solidFill>
              <a:latin typeface="Segoe UI Light"/>
              <a:cs typeface="Arial"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741398" y="2181687"/>
            <a:ext cx="1922327" cy="358107"/>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36" name="Rectangle 35"/>
          <p:cNvSpPr/>
          <p:nvPr/>
        </p:nvSpPr>
        <p:spPr>
          <a:xfrm>
            <a:off x="2672360" y="2704102"/>
            <a:ext cx="2696250" cy="982527"/>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675" tIns="82675" rIns="82675" bIns="82675" numCol="1" spcCol="1058" anchor="t" anchorCtr="0">
            <a:noAutofit/>
          </a:bodyPr>
          <a:lstStyle/>
          <a:p>
            <a:pPr defTabSz="679961">
              <a:lnSpc>
                <a:spcPct val="90000"/>
              </a:lnSpc>
              <a:spcAft>
                <a:spcPts val="2040"/>
              </a:spcAft>
            </a:pPr>
            <a:r>
              <a:rPr lang="en-US" sz="1400" dirty="0">
                <a:solidFill>
                  <a:srgbClr val="FFFFFE"/>
                </a:solidFill>
              </a:rPr>
              <a:t>Internet Information </a:t>
            </a:r>
            <a:r>
              <a:rPr lang="en-US" sz="1400" dirty="0" smtClean="0">
                <a:solidFill>
                  <a:srgbClr val="FFFFFE"/>
                </a:solidFill>
              </a:rPr>
              <a:t>Services</a:t>
            </a:r>
            <a:endParaRPr lang="en-US" sz="1400" dirty="0">
              <a:solidFill>
                <a:srgbClr val="FFFFFE"/>
              </a:solidFill>
            </a:endParaRPr>
          </a:p>
          <a:p>
            <a:pPr defTabSz="679961">
              <a:lnSpc>
                <a:spcPct val="90000"/>
              </a:lnSpc>
              <a:spcAft>
                <a:spcPts val="2040"/>
              </a:spcAft>
            </a:pPr>
            <a:r>
              <a:rPr lang="en-US" sz="1400" dirty="0">
                <a:solidFill>
                  <a:srgbClr val="FFFFFE"/>
                </a:solidFill>
              </a:rPr>
              <a:t>Hosting control panel</a:t>
            </a:r>
          </a:p>
          <a:p>
            <a:pPr defTabSz="679961">
              <a:lnSpc>
                <a:spcPct val="90000"/>
              </a:lnSpc>
              <a:spcAft>
                <a:spcPts val="2040"/>
              </a:spcAft>
            </a:pPr>
            <a:r>
              <a:rPr lang="en-US" sz="1400" dirty="0">
                <a:solidFill>
                  <a:srgbClr val="FFFFFE"/>
                </a:solidFill>
              </a:rPr>
              <a:t>Web Platform Installer tool</a:t>
            </a:r>
          </a:p>
          <a:p>
            <a:pPr defTabSz="679961">
              <a:lnSpc>
                <a:spcPct val="90000"/>
              </a:lnSpc>
              <a:spcAft>
                <a:spcPts val="2040"/>
              </a:spcAft>
            </a:pPr>
            <a:r>
              <a:rPr lang="en-US" sz="1400" dirty="0" smtClean="0">
                <a:solidFill>
                  <a:srgbClr val="FFFFFE"/>
                </a:solidFill>
              </a:rPr>
              <a:t/>
            </a:r>
            <a:br>
              <a:rPr lang="en-US" sz="1400" dirty="0" smtClean="0">
                <a:solidFill>
                  <a:srgbClr val="FFFFFE"/>
                </a:solidFill>
              </a:rPr>
            </a:br>
            <a:endParaRPr lang="en-US" sz="1400" dirty="0">
              <a:solidFill>
                <a:srgbClr val="FFFFFE"/>
              </a:solidFill>
            </a:endParaRPr>
          </a:p>
        </p:txBody>
      </p:sp>
      <p:sp>
        <p:nvSpPr>
          <p:cNvPr id="11" name="Rectangle 10"/>
          <p:cNvSpPr/>
          <p:nvPr/>
        </p:nvSpPr>
        <p:spPr bwMode="auto">
          <a:xfrm>
            <a:off x="457200" y="2125663"/>
            <a:ext cx="1840354" cy="1905251"/>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1110334" fontAlgn="base">
              <a:spcBef>
                <a:spcPct val="0"/>
              </a:spcBef>
              <a:spcAft>
                <a:spcPct val="0"/>
              </a:spcAft>
            </a:pPr>
            <a:r>
              <a:rPr lang="en-US" sz="2000" dirty="0">
                <a:solidFill>
                  <a:srgbClr val="FFFFFE"/>
                </a:solidFill>
                <a:latin typeface="Segoe UI Light"/>
                <a:cs typeface="Arial" charset="0"/>
              </a:rPr>
              <a:t>Windows </a:t>
            </a:r>
            <a:br>
              <a:rPr lang="en-US" sz="2000" dirty="0">
                <a:solidFill>
                  <a:srgbClr val="FFFFFE"/>
                </a:solidFill>
                <a:latin typeface="Segoe UI Light"/>
                <a:cs typeface="Arial" charset="0"/>
              </a:rPr>
            </a:br>
            <a:r>
              <a:rPr lang="en-US" sz="2000" dirty="0">
                <a:solidFill>
                  <a:srgbClr val="FFFFFE"/>
                </a:solidFill>
                <a:latin typeface="Segoe UI Light"/>
                <a:cs typeface="Arial" charset="0"/>
              </a:rPr>
              <a:t>Web App Gallery </a:t>
            </a:r>
            <a:br>
              <a:rPr lang="en-US" sz="2000" dirty="0">
                <a:solidFill>
                  <a:srgbClr val="FFFFFE"/>
                </a:solidFill>
                <a:latin typeface="Segoe UI Light"/>
                <a:cs typeface="Arial" charset="0"/>
              </a:rPr>
            </a:br>
            <a:r>
              <a:rPr lang="en-US" sz="2000" dirty="0">
                <a:solidFill>
                  <a:srgbClr val="FFFFFE"/>
                </a:solidFill>
                <a:latin typeface="Segoe UI Light"/>
                <a:cs typeface="Arial" charset="0"/>
              </a:rPr>
              <a:t>Atom feed</a:t>
            </a:r>
          </a:p>
        </p:txBody>
      </p:sp>
      <p:sp>
        <p:nvSpPr>
          <p:cNvPr id="35" name="Freeform 9"/>
          <p:cNvSpPr>
            <a:spLocks noEditPoints="1"/>
          </p:cNvSpPr>
          <p:nvPr/>
        </p:nvSpPr>
        <p:spPr bwMode="black">
          <a:xfrm>
            <a:off x="2394913" y="2257619"/>
            <a:ext cx="285101" cy="28614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37" name="Freeform 9"/>
          <p:cNvSpPr>
            <a:spLocks noEditPoints="1"/>
          </p:cNvSpPr>
          <p:nvPr/>
        </p:nvSpPr>
        <p:spPr bwMode="black">
          <a:xfrm>
            <a:off x="2394913" y="2723578"/>
            <a:ext cx="285101" cy="28614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39" name="Freeform 9"/>
          <p:cNvSpPr>
            <a:spLocks noEditPoints="1"/>
          </p:cNvSpPr>
          <p:nvPr/>
        </p:nvSpPr>
        <p:spPr bwMode="black">
          <a:xfrm>
            <a:off x="2394913" y="3176837"/>
            <a:ext cx="285101" cy="28614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40" name="Freeform 9"/>
          <p:cNvSpPr>
            <a:spLocks noEditPoints="1"/>
          </p:cNvSpPr>
          <p:nvPr/>
        </p:nvSpPr>
        <p:spPr bwMode="black">
          <a:xfrm>
            <a:off x="2394913" y="3604696"/>
            <a:ext cx="285101" cy="28614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grpSp>
        <p:nvGrpSpPr>
          <p:cNvPr id="21" name="Group 20"/>
          <p:cNvGrpSpPr/>
          <p:nvPr/>
        </p:nvGrpSpPr>
        <p:grpSpPr>
          <a:xfrm>
            <a:off x="454012" y="4815532"/>
            <a:ext cx="5812140" cy="638212"/>
            <a:chOff x="625775" y="5282109"/>
            <a:chExt cx="4822156" cy="625755"/>
          </a:xfrm>
        </p:grpSpPr>
        <p:sp>
          <p:nvSpPr>
            <p:cNvPr id="20" name="Pentagon 19"/>
            <p:cNvSpPr/>
            <p:nvPr/>
          </p:nvSpPr>
          <p:spPr bwMode="auto">
            <a:xfrm>
              <a:off x="625775" y="5282109"/>
              <a:ext cx="1564440" cy="625755"/>
            </a:xfrm>
            <a:prstGeom prst="homePlate">
              <a:avLst>
                <a:gd name="adj" fmla="val 26470"/>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1110334" fontAlgn="base">
                <a:lnSpc>
                  <a:spcPct val="80000"/>
                </a:lnSpc>
                <a:spcBef>
                  <a:spcPct val="0"/>
                </a:spcBef>
                <a:spcAft>
                  <a:spcPct val="0"/>
                </a:spcAft>
              </a:pPr>
              <a:r>
                <a:rPr lang="en-US" sz="1200" b="1" dirty="0">
                  <a:gradFill>
                    <a:gsLst>
                      <a:gs pos="0">
                        <a:schemeClr val="bg1"/>
                      </a:gs>
                      <a:gs pos="100000">
                        <a:schemeClr val="bg1"/>
                      </a:gs>
                    </a:gsLst>
                    <a:lin ang="5400000" scaled="1"/>
                  </a:gradFill>
                  <a:cs typeface="Arial" charset="0"/>
                </a:rPr>
                <a:t>Adhere to </a:t>
              </a:r>
              <a:br>
                <a:rPr lang="en-US" sz="1200" b="1" dirty="0">
                  <a:gradFill>
                    <a:gsLst>
                      <a:gs pos="0">
                        <a:schemeClr val="bg1"/>
                      </a:gs>
                      <a:gs pos="100000">
                        <a:schemeClr val="bg1"/>
                      </a:gs>
                    </a:gsLst>
                    <a:lin ang="5400000" scaled="1"/>
                  </a:gradFill>
                  <a:cs typeface="Arial" charset="0"/>
                </a:rPr>
              </a:br>
              <a:r>
                <a:rPr lang="en-US" sz="1200" b="1" dirty="0">
                  <a:gradFill>
                    <a:gsLst>
                      <a:gs pos="0">
                        <a:schemeClr val="bg1"/>
                      </a:gs>
                      <a:gs pos="100000">
                        <a:schemeClr val="bg1"/>
                      </a:gs>
                    </a:gsLst>
                    <a:lin ang="5400000" scaled="1"/>
                  </a:gradFill>
                  <a:cs typeface="Arial" charset="0"/>
                </a:rPr>
                <a:t>gallery </a:t>
              </a:r>
              <a:br>
                <a:rPr lang="en-US" sz="1200" b="1" dirty="0">
                  <a:gradFill>
                    <a:gsLst>
                      <a:gs pos="0">
                        <a:schemeClr val="bg1"/>
                      </a:gs>
                      <a:gs pos="100000">
                        <a:schemeClr val="bg1"/>
                      </a:gs>
                    </a:gsLst>
                    <a:lin ang="5400000" scaled="1"/>
                  </a:gradFill>
                  <a:cs typeface="Arial" charset="0"/>
                </a:rPr>
              </a:br>
              <a:r>
                <a:rPr lang="en-US" sz="1200" b="1" dirty="0">
                  <a:gradFill>
                    <a:gsLst>
                      <a:gs pos="0">
                        <a:schemeClr val="bg1"/>
                      </a:gs>
                      <a:gs pos="100000">
                        <a:schemeClr val="bg1"/>
                      </a:gs>
                    </a:gsLst>
                    <a:lin ang="5400000" scaled="1"/>
                  </a:gradFill>
                  <a:cs typeface="Arial" charset="0"/>
                </a:rPr>
                <a:t>principles</a:t>
              </a:r>
            </a:p>
          </p:txBody>
        </p:sp>
        <p:sp>
          <p:nvSpPr>
            <p:cNvPr id="42" name="Pentagon 41"/>
            <p:cNvSpPr/>
            <p:nvPr/>
          </p:nvSpPr>
          <p:spPr bwMode="auto">
            <a:xfrm>
              <a:off x="2254633" y="5282109"/>
              <a:ext cx="1564440" cy="625755"/>
            </a:xfrm>
            <a:prstGeom prst="homePlate">
              <a:avLst>
                <a:gd name="adj" fmla="val 26470"/>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1110334" fontAlgn="base">
                <a:lnSpc>
                  <a:spcPct val="80000"/>
                </a:lnSpc>
                <a:spcBef>
                  <a:spcPct val="0"/>
                </a:spcBef>
                <a:spcAft>
                  <a:spcPct val="0"/>
                </a:spcAft>
              </a:pPr>
              <a:r>
                <a:rPr lang="en-US" sz="1200" b="1" dirty="0">
                  <a:gradFill>
                    <a:gsLst>
                      <a:gs pos="0">
                        <a:schemeClr val="bg1"/>
                      </a:gs>
                      <a:gs pos="100000">
                        <a:schemeClr val="bg1"/>
                      </a:gs>
                    </a:gsLst>
                    <a:lin ang="5400000" scaled="1"/>
                  </a:gradFill>
                  <a:cs typeface="Arial" charset="0"/>
                </a:rPr>
                <a:t>Add support </a:t>
              </a:r>
              <a:br>
                <a:rPr lang="en-US" sz="1200" b="1" dirty="0">
                  <a:gradFill>
                    <a:gsLst>
                      <a:gs pos="0">
                        <a:schemeClr val="bg1"/>
                      </a:gs>
                      <a:gs pos="100000">
                        <a:schemeClr val="bg1"/>
                      </a:gs>
                    </a:gsLst>
                    <a:lin ang="5400000" scaled="1"/>
                  </a:gradFill>
                  <a:cs typeface="Arial" charset="0"/>
                </a:rPr>
              </a:br>
              <a:r>
                <a:rPr lang="en-US" sz="1200" b="1" dirty="0">
                  <a:gradFill>
                    <a:gsLst>
                      <a:gs pos="0">
                        <a:schemeClr val="bg1"/>
                      </a:gs>
                      <a:gs pos="100000">
                        <a:schemeClr val="bg1"/>
                      </a:gs>
                    </a:gsLst>
                    <a:lin ang="5400000" scaled="1"/>
                  </a:gradFill>
                  <a:cs typeface="Arial" charset="0"/>
                </a:rPr>
                <a:t>to app </a:t>
              </a:r>
              <a:br>
                <a:rPr lang="en-US" sz="1200" b="1" dirty="0">
                  <a:gradFill>
                    <a:gsLst>
                      <a:gs pos="0">
                        <a:schemeClr val="bg1"/>
                      </a:gs>
                      <a:gs pos="100000">
                        <a:schemeClr val="bg1"/>
                      </a:gs>
                    </a:gsLst>
                    <a:lin ang="5400000" scaled="1"/>
                  </a:gradFill>
                  <a:cs typeface="Arial" charset="0"/>
                </a:rPr>
              </a:br>
              <a:r>
                <a:rPr lang="en-US" sz="1200" b="1" dirty="0">
                  <a:gradFill>
                    <a:gsLst>
                      <a:gs pos="0">
                        <a:schemeClr val="bg1"/>
                      </a:gs>
                      <a:gs pos="100000">
                        <a:schemeClr val="bg1"/>
                      </a:gs>
                    </a:gsLst>
                    <a:lin ang="5400000" scaled="1"/>
                  </a:gradFill>
                  <a:cs typeface="Arial" charset="0"/>
                </a:rPr>
                <a:t>package</a:t>
              </a:r>
            </a:p>
          </p:txBody>
        </p:sp>
        <p:sp>
          <p:nvSpPr>
            <p:cNvPr id="43" name="Pentagon 42"/>
            <p:cNvSpPr/>
            <p:nvPr/>
          </p:nvSpPr>
          <p:spPr bwMode="auto">
            <a:xfrm>
              <a:off x="3883491" y="5282109"/>
              <a:ext cx="1564440" cy="625755"/>
            </a:xfrm>
            <a:prstGeom prst="homePlate">
              <a:avLst>
                <a:gd name="adj" fmla="val 26470"/>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1110334" fontAlgn="base">
                <a:lnSpc>
                  <a:spcPct val="80000"/>
                </a:lnSpc>
                <a:spcBef>
                  <a:spcPct val="0"/>
                </a:spcBef>
                <a:spcAft>
                  <a:spcPct val="0"/>
                </a:spcAft>
              </a:pPr>
              <a:r>
                <a:rPr lang="en-US" sz="1200" b="1" dirty="0">
                  <a:gradFill>
                    <a:gsLst>
                      <a:gs pos="0">
                        <a:schemeClr val="bg1"/>
                      </a:gs>
                      <a:gs pos="100000">
                        <a:schemeClr val="bg1"/>
                      </a:gs>
                    </a:gsLst>
                    <a:lin ang="5400000" scaled="1"/>
                  </a:gradFill>
                  <a:cs typeface="Arial" charset="0"/>
                </a:rPr>
                <a:t>Submit </a:t>
              </a:r>
              <a:br>
                <a:rPr lang="en-US" sz="1200" b="1" dirty="0">
                  <a:gradFill>
                    <a:gsLst>
                      <a:gs pos="0">
                        <a:schemeClr val="bg1"/>
                      </a:gs>
                      <a:gs pos="100000">
                        <a:schemeClr val="bg1"/>
                      </a:gs>
                    </a:gsLst>
                    <a:lin ang="5400000" scaled="1"/>
                  </a:gradFill>
                  <a:cs typeface="Arial" charset="0"/>
                </a:rPr>
              </a:br>
              <a:r>
                <a:rPr lang="en-US" sz="1200" b="1" dirty="0">
                  <a:gradFill>
                    <a:gsLst>
                      <a:gs pos="0">
                        <a:schemeClr val="bg1"/>
                      </a:gs>
                      <a:gs pos="100000">
                        <a:schemeClr val="bg1"/>
                      </a:gs>
                    </a:gsLst>
                    <a:lin ang="5400000" scaled="1"/>
                  </a:gradFill>
                  <a:cs typeface="Arial" charset="0"/>
                </a:rPr>
                <a:t>app</a:t>
              </a:r>
            </a:p>
          </p:txBody>
        </p:sp>
      </p:grpSp>
      <p:sp>
        <p:nvSpPr>
          <p:cNvPr id="26" name="Title 2"/>
          <p:cNvSpPr txBox="1">
            <a:spLocks/>
          </p:cNvSpPr>
          <p:nvPr/>
        </p:nvSpPr>
        <p:spPr>
          <a:xfrm>
            <a:off x="261939" y="292082"/>
            <a:ext cx="11375536" cy="932563"/>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a:defRPr/>
            </a:pPr>
            <a:r>
              <a:rPr sz="5400">
                <a:solidFill>
                  <a:srgbClr val="505050"/>
                </a:solidFill>
              </a:rPr>
              <a:t>Support for open source software</a:t>
            </a:r>
          </a:p>
        </p:txBody>
      </p:sp>
      <p:grpSp>
        <p:nvGrpSpPr>
          <p:cNvPr id="28" name="Group 27"/>
          <p:cNvGrpSpPr/>
          <p:nvPr/>
        </p:nvGrpSpPr>
        <p:grpSpPr>
          <a:xfrm>
            <a:off x="1822122" y="4935009"/>
            <a:ext cx="302288" cy="375980"/>
            <a:chOff x="6424613" y="4968584"/>
            <a:chExt cx="638175" cy="793750"/>
          </a:xfrm>
          <a:solidFill>
            <a:schemeClr val="bg1"/>
          </a:solidFill>
        </p:grpSpPr>
        <p:sp>
          <p:nvSpPr>
            <p:cNvPr id="29" name="Freeform 21"/>
            <p:cNvSpPr>
              <a:spLocks/>
            </p:cNvSpPr>
            <p:nvPr/>
          </p:nvSpPr>
          <p:spPr bwMode="auto">
            <a:xfrm>
              <a:off x="6532563" y="5111459"/>
              <a:ext cx="422275" cy="528638"/>
            </a:xfrm>
            <a:custGeom>
              <a:avLst/>
              <a:gdLst>
                <a:gd name="T0" fmla="*/ 200 w 403"/>
                <a:gd name="T1" fmla="*/ 371 h 504"/>
                <a:gd name="T2" fmla="*/ 197 w 403"/>
                <a:gd name="T3" fmla="*/ 371 h 504"/>
                <a:gd name="T4" fmla="*/ 169 w 403"/>
                <a:gd name="T5" fmla="*/ 359 h 504"/>
                <a:gd name="T6" fmla="*/ 75 w 403"/>
                <a:gd name="T7" fmla="*/ 267 h 504"/>
                <a:gd name="T8" fmla="*/ 74 w 403"/>
                <a:gd name="T9" fmla="*/ 211 h 504"/>
                <a:gd name="T10" fmla="*/ 131 w 403"/>
                <a:gd name="T11" fmla="*/ 210 h 504"/>
                <a:gd name="T12" fmla="*/ 193 w 403"/>
                <a:gd name="T13" fmla="*/ 271 h 504"/>
                <a:gd name="T14" fmla="*/ 346 w 403"/>
                <a:gd name="T15" fmla="*/ 77 h 504"/>
                <a:gd name="T16" fmla="*/ 355 w 403"/>
                <a:gd name="T17" fmla="*/ 69 h 504"/>
                <a:gd name="T18" fmla="*/ 232 w 403"/>
                <a:gd name="T19" fmla="*/ 12 h 504"/>
                <a:gd name="T20" fmla="*/ 199 w 403"/>
                <a:gd name="T21" fmla="*/ 0 h 504"/>
                <a:gd name="T22" fmla="*/ 168 w 403"/>
                <a:gd name="T23" fmla="*/ 12 h 504"/>
                <a:gd name="T24" fmla="*/ 26 w 403"/>
                <a:gd name="T25" fmla="*/ 73 h 504"/>
                <a:gd name="T26" fmla="*/ 0 w 403"/>
                <a:gd name="T27" fmla="*/ 109 h 504"/>
                <a:gd name="T28" fmla="*/ 0 w 403"/>
                <a:gd name="T29" fmla="*/ 214 h 504"/>
                <a:gd name="T30" fmla="*/ 82 w 403"/>
                <a:gd name="T31" fmla="*/ 423 h 504"/>
                <a:gd name="T32" fmla="*/ 198 w 403"/>
                <a:gd name="T33" fmla="*/ 504 h 504"/>
                <a:gd name="T34" fmla="*/ 403 w 403"/>
                <a:gd name="T35" fmla="*/ 217 h 504"/>
                <a:gd name="T36" fmla="*/ 403 w 403"/>
                <a:gd name="T37" fmla="*/ 134 h 504"/>
                <a:gd name="T38" fmla="*/ 229 w 403"/>
                <a:gd name="T39" fmla="*/ 356 h 504"/>
                <a:gd name="T40" fmla="*/ 200 w 403"/>
                <a:gd name="T41" fmla="*/ 37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3" h="504">
                  <a:moveTo>
                    <a:pt x="200" y="371"/>
                  </a:moveTo>
                  <a:cubicBezTo>
                    <a:pt x="199" y="371"/>
                    <a:pt x="198" y="371"/>
                    <a:pt x="197" y="371"/>
                  </a:cubicBezTo>
                  <a:cubicBezTo>
                    <a:pt x="187" y="371"/>
                    <a:pt x="177" y="367"/>
                    <a:pt x="169" y="359"/>
                  </a:cubicBezTo>
                  <a:cubicBezTo>
                    <a:pt x="75" y="267"/>
                    <a:pt x="75" y="267"/>
                    <a:pt x="75" y="267"/>
                  </a:cubicBezTo>
                  <a:cubicBezTo>
                    <a:pt x="59" y="252"/>
                    <a:pt x="59" y="226"/>
                    <a:pt x="74" y="211"/>
                  </a:cubicBezTo>
                  <a:cubicBezTo>
                    <a:pt x="90" y="195"/>
                    <a:pt x="115" y="195"/>
                    <a:pt x="131" y="210"/>
                  </a:cubicBezTo>
                  <a:cubicBezTo>
                    <a:pt x="193" y="271"/>
                    <a:pt x="193" y="271"/>
                    <a:pt x="193" y="271"/>
                  </a:cubicBezTo>
                  <a:cubicBezTo>
                    <a:pt x="346" y="77"/>
                    <a:pt x="346" y="77"/>
                    <a:pt x="346" y="77"/>
                  </a:cubicBezTo>
                  <a:cubicBezTo>
                    <a:pt x="348" y="74"/>
                    <a:pt x="351" y="71"/>
                    <a:pt x="355" y="69"/>
                  </a:cubicBezTo>
                  <a:cubicBezTo>
                    <a:pt x="323" y="57"/>
                    <a:pt x="266" y="34"/>
                    <a:pt x="232" y="12"/>
                  </a:cubicBezTo>
                  <a:cubicBezTo>
                    <a:pt x="219" y="4"/>
                    <a:pt x="209" y="0"/>
                    <a:pt x="199" y="0"/>
                  </a:cubicBezTo>
                  <a:cubicBezTo>
                    <a:pt x="189" y="0"/>
                    <a:pt x="179" y="4"/>
                    <a:pt x="168" y="12"/>
                  </a:cubicBezTo>
                  <a:cubicBezTo>
                    <a:pt x="133" y="36"/>
                    <a:pt x="30" y="71"/>
                    <a:pt x="26" y="73"/>
                  </a:cubicBezTo>
                  <a:cubicBezTo>
                    <a:pt x="13" y="78"/>
                    <a:pt x="0" y="95"/>
                    <a:pt x="0" y="109"/>
                  </a:cubicBezTo>
                  <a:cubicBezTo>
                    <a:pt x="0" y="109"/>
                    <a:pt x="0" y="202"/>
                    <a:pt x="0" y="214"/>
                  </a:cubicBezTo>
                  <a:cubicBezTo>
                    <a:pt x="0" y="312"/>
                    <a:pt x="51" y="387"/>
                    <a:pt x="82" y="423"/>
                  </a:cubicBezTo>
                  <a:cubicBezTo>
                    <a:pt x="130" y="479"/>
                    <a:pt x="179" y="504"/>
                    <a:pt x="198" y="504"/>
                  </a:cubicBezTo>
                  <a:cubicBezTo>
                    <a:pt x="233" y="504"/>
                    <a:pt x="403" y="389"/>
                    <a:pt x="403" y="217"/>
                  </a:cubicBezTo>
                  <a:cubicBezTo>
                    <a:pt x="403" y="134"/>
                    <a:pt x="403" y="134"/>
                    <a:pt x="403" y="134"/>
                  </a:cubicBezTo>
                  <a:cubicBezTo>
                    <a:pt x="229" y="356"/>
                    <a:pt x="229" y="356"/>
                    <a:pt x="229" y="356"/>
                  </a:cubicBezTo>
                  <a:cubicBezTo>
                    <a:pt x="222" y="365"/>
                    <a:pt x="211" y="370"/>
                    <a:pt x="200" y="37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gradFill>
                  <a:gsLst>
                    <a:gs pos="0">
                      <a:schemeClr val="bg1"/>
                    </a:gs>
                    <a:gs pos="100000">
                      <a:schemeClr val="bg1"/>
                    </a:gs>
                  </a:gsLst>
                  <a:lin ang="5400000" scaled="1"/>
                </a:gradFill>
              </a:endParaRPr>
            </a:p>
          </p:txBody>
        </p:sp>
        <p:sp>
          <p:nvSpPr>
            <p:cNvPr id="31" name="Freeform 22"/>
            <p:cNvSpPr>
              <a:spLocks noEditPoints="1"/>
            </p:cNvSpPr>
            <p:nvPr/>
          </p:nvSpPr>
          <p:spPr bwMode="auto">
            <a:xfrm>
              <a:off x="6424613" y="4968584"/>
              <a:ext cx="638175" cy="793750"/>
            </a:xfrm>
            <a:custGeom>
              <a:avLst/>
              <a:gdLst>
                <a:gd name="T0" fmla="*/ 571 w 609"/>
                <a:gd name="T1" fmla="*/ 133 h 757"/>
                <a:gd name="T2" fmla="*/ 360 w 609"/>
                <a:gd name="T3" fmla="*/ 33 h 757"/>
                <a:gd name="T4" fmla="*/ 243 w 609"/>
                <a:gd name="T5" fmla="*/ 33 h 757"/>
                <a:gd name="T6" fmla="*/ 37 w 609"/>
                <a:gd name="T7" fmla="*/ 126 h 757"/>
                <a:gd name="T8" fmla="*/ 0 w 609"/>
                <a:gd name="T9" fmla="*/ 180 h 757"/>
                <a:gd name="T10" fmla="*/ 0 w 609"/>
                <a:gd name="T11" fmla="*/ 338 h 757"/>
                <a:gd name="T12" fmla="*/ 300 w 609"/>
                <a:gd name="T13" fmla="*/ 757 h 757"/>
                <a:gd name="T14" fmla="*/ 609 w 609"/>
                <a:gd name="T15" fmla="*/ 342 h 757"/>
                <a:gd name="T16" fmla="*/ 609 w 609"/>
                <a:gd name="T17" fmla="*/ 186 h 757"/>
                <a:gd name="T18" fmla="*/ 571 w 609"/>
                <a:gd name="T19" fmla="*/ 133 h 757"/>
                <a:gd name="T20" fmla="*/ 542 w 609"/>
                <a:gd name="T21" fmla="*/ 353 h 757"/>
                <a:gd name="T22" fmla="*/ 301 w 609"/>
                <a:gd name="T23" fmla="*/ 676 h 757"/>
                <a:gd name="T24" fmla="*/ 158 w 609"/>
                <a:gd name="T25" fmla="*/ 582 h 757"/>
                <a:gd name="T26" fmla="*/ 67 w 609"/>
                <a:gd name="T27" fmla="*/ 350 h 757"/>
                <a:gd name="T28" fmla="*/ 67 w 609"/>
                <a:gd name="T29" fmla="*/ 245 h 757"/>
                <a:gd name="T30" fmla="*/ 117 w 609"/>
                <a:gd name="T31" fmla="*/ 175 h 757"/>
                <a:gd name="T32" fmla="*/ 250 w 609"/>
                <a:gd name="T33" fmla="*/ 118 h 757"/>
                <a:gd name="T34" fmla="*/ 302 w 609"/>
                <a:gd name="T35" fmla="*/ 100 h 757"/>
                <a:gd name="T36" fmla="*/ 354 w 609"/>
                <a:gd name="T37" fmla="*/ 118 h 757"/>
                <a:gd name="T38" fmla="*/ 492 w 609"/>
                <a:gd name="T39" fmla="*/ 179 h 757"/>
                <a:gd name="T40" fmla="*/ 542 w 609"/>
                <a:gd name="T41" fmla="*/ 249 h 757"/>
                <a:gd name="T42" fmla="*/ 542 w 609"/>
                <a:gd name="T43" fmla="*/ 35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9" h="757">
                  <a:moveTo>
                    <a:pt x="571" y="133"/>
                  </a:moveTo>
                  <a:cubicBezTo>
                    <a:pt x="571" y="133"/>
                    <a:pt x="436" y="87"/>
                    <a:pt x="360" y="33"/>
                  </a:cubicBezTo>
                  <a:cubicBezTo>
                    <a:pt x="326" y="9"/>
                    <a:pt x="288" y="0"/>
                    <a:pt x="243" y="33"/>
                  </a:cubicBezTo>
                  <a:cubicBezTo>
                    <a:pt x="196" y="68"/>
                    <a:pt x="37" y="126"/>
                    <a:pt x="37" y="126"/>
                  </a:cubicBezTo>
                  <a:cubicBezTo>
                    <a:pt x="17" y="134"/>
                    <a:pt x="0" y="158"/>
                    <a:pt x="0" y="180"/>
                  </a:cubicBezTo>
                  <a:cubicBezTo>
                    <a:pt x="0" y="180"/>
                    <a:pt x="0" y="321"/>
                    <a:pt x="0" y="338"/>
                  </a:cubicBezTo>
                  <a:cubicBezTo>
                    <a:pt x="0" y="577"/>
                    <a:pt x="219" y="757"/>
                    <a:pt x="300" y="757"/>
                  </a:cubicBezTo>
                  <a:cubicBezTo>
                    <a:pt x="364" y="757"/>
                    <a:pt x="609" y="586"/>
                    <a:pt x="609" y="342"/>
                  </a:cubicBezTo>
                  <a:cubicBezTo>
                    <a:pt x="609" y="325"/>
                    <a:pt x="609" y="186"/>
                    <a:pt x="609" y="186"/>
                  </a:cubicBezTo>
                  <a:cubicBezTo>
                    <a:pt x="609" y="164"/>
                    <a:pt x="592" y="140"/>
                    <a:pt x="571" y="133"/>
                  </a:cubicBezTo>
                  <a:close/>
                  <a:moveTo>
                    <a:pt x="542" y="353"/>
                  </a:moveTo>
                  <a:cubicBezTo>
                    <a:pt x="542" y="542"/>
                    <a:pt x="359" y="676"/>
                    <a:pt x="301" y="676"/>
                  </a:cubicBezTo>
                  <a:cubicBezTo>
                    <a:pt x="264" y="676"/>
                    <a:pt x="205" y="637"/>
                    <a:pt x="158" y="582"/>
                  </a:cubicBezTo>
                  <a:cubicBezTo>
                    <a:pt x="124" y="542"/>
                    <a:pt x="67" y="459"/>
                    <a:pt x="67" y="350"/>
                  </a:cubicBezTo>
                  <a:cubicBezTo>
                    <a:pt x="67" y="338"/>
                    <a:pt x="67" y="245"/>
                    <a:pt x="67" y="245"/>
                  </a:cubicBezTo>
                  <a:cubicBezTo>
                    <a:pt x="67" y="215"/>
                    <a:pt x="89" y="185"/>
                    <a:pt x="117" y="175"/>
                  </a:cubicBezTo>
                  <a:cubicBezTo>
                    <a:pt x="146" y="165"/>
                    <a:pt x="225" y="136"/>
                    <a:pt x="250" y="118"/>
                  </a:cubicBezTo>
                  <a:cubicBezTo>
                    <a:pt x="268" y="106"/>
                    <a:pt x="285" y="100"/>
                    <a:pt x="302" y="100"/>
                  </a:cubicBezTo>
                  <a:cubicBezTo>
                    <a:pt x="324" y="100"/>
                    <a:pt x="342" y="110"/>
                    <a:pt x="354" y="118"/>
                  </a:cubicBezTo>
                  <a:cubicBezTo>
                    <a:pt x="398" y="146"/>
                    <a:pt x="491" y="179"/>
                    <a:pt x="492" y="179"/>
                  </a:cubicBezTo>
                  <a:cubicBezTo>
                    <a:pt x="520" y="189"/>
                    <a:pt x="542" y="220"/>
                    <a:pt x="542" y="249"/>
                  </a:cubicBezTo>
                  <a:lnTo>
                    <a:pt x="542" y="353"/>
                  </a:lnTo>
                  <a:close/>
                </a:path>
              </a:pathLst>
            </a:custGeom>
            <a:grpFill/>
            <a:ln>
              <a:noFill/>
            </a:ln>
          </p:spPr>
          <p:txBody>
            <a:bodyPr vert="horz" wrap="square" lIns="91440" tIns="45720" rIns="91440" bIns="45720" numCol="1" anchor="t" anchorCtr="0" compatLnSpc="1">
              <a:prstTxWarp prst="textNoShape">
                <a:avLst/>
              </a:prstTxWarp>
            </a:bodyPr>
            <a:lstStyle/>
            <a:p>
              <a:endParaRPr lang="en-US">
                <a:gradFill>
                  <a:gsLst>
                    <a:gs pos="0">
                      <a:schemeClr val="bg1"/>
                    </a:gs>
                    <a:gs pos="100000">
                      <a:schemeClr val="bg1"/>
                    </a:gs>
                  </a:gsLst>
                  <a:lin ang="5400000" scaled="1"/>
                </a:gradFill>
              </a:endParaRPr>
            </a:p>
          </p:txBody>
        </p:sp>
      </p:grpSp>
      <p:grpSp>
        <p:nvGrpSpPr>
          <p:cNvPr id="32" name="Group 150"/>
          <p:cNvGrpSpPr>
            <a:grpSpLocks noChangeAspect="1"/>
          </p:cNvGrpSpPr>
          <p:nvPr/>
        </p:nvGrpSpPr>
        <p:grpSpPr bwMode="auto">
          <a:xfrm>
            <a:off x="5539780" y="4958765"/>
            <a:ext cx="551508" cy="345766"/>
            <a:chOff x="3372" y="1868"/>
            <a:chExt cx="933" cy="586"/>
          </a:xfrm>
          <a:solidFill>
            <a:schemeClr val="bg1"/>
          </a:solidFill>
        </p:grpSpPr>
        <p:sp>
          <p:nvSpPr>
            <p:cNvPr id="33" name="Freeform 151"/>
            <p:cNvSpPr>
              <a:spLocks/>
            </p:cNvSpPr>
            <p:nvPr/>
          </p:nvSpPr>
          <p:spPr bwMode="auto">
            <a:xfrm>
              <a:off x="3372" y="1994"/>
              <a:ext cx="933" cy="335"/>
            </a:xfrm>
            <a:custGeom>
              <a:avLst/>
              <a:gdLst>
                <a:gd name="T0" fmla="*/ 273 w 395"/>
                <a:gd name="T1" fmla="*/ 1 h 142"/>
                <a:gd name="T2" fmla="*/ 277 w 395"/>
                <a:gd name="T3" fmla="*/ 6 h 142"/>
                <a:gd name="T4" fmla="*/ 290 w 395"/>
                <a:gd name="T5" fmla="*/ 20 h 142"/>
                <a:gd name="T6" fmla="*/ 376 w 395"/>
                <a:gd name="T7" fmla="*/ 68 h 142"/>
                <a:gd name="T8" fmla="*/ 197 w 395"/>
                <a:gd name="T9" fmla="*/ 123 h 142"/>
                <a:gd name="T10" fmla="*/ 18 w 395"/>
                <a:gd name="T11" fmla="*/ 68 h 142"/>
                <a:gd name="T12" fmla="*/ 112 w 395"/>
                <a:gd name="T13" fmla="*/ 19 h 142"/>
                <a:gd name="T14" fmla="*/ 112 w 395"/>
                <a:gd name="T15" fmla="*/ 0 h 142"/>
                <a:gd name="T16" fmla="*/ 0 w 395"/>
                <a:gd name="T17" fmla="*/ 68 h 142"/>
                <a:gd name="T18" fmla="*/ 197 w 395"/>
                <a:gd name="T19" fmla="*/ 142 h 142"/>
                <a:gd name="T20" fmla="*/ 395 w 395"/>
                <a:gd name="T21" fmla="*/ 68 h 142"/>
                <a:gd name="T22" fmla="*/ 273 w 395"/>
                <a:gd name="T23" fmla="*/ 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 h="142">
                  <a:moveTo>
                    <a:pt x="273" y="1"/>
                  </a:moveTo>
                  <a:cubicBezTo>
                    <a:pt x="277" y="6"/>
                    <a:pt x="277" y="6"/>
                    <a:pt x="277" y="6"/>
                  </a:cubicBezTo>
                  <a:cubicBezTo>
                    <a:pt x="290" y="20"/>
                    <a:pt x="290" y="20"/>
                    <a:pt x="290" y="20"/>
                  </a:cubicBezTo>
                  <a:cubicBezTo>
                    <a:pt x="343" y="31"/>
                    <a:pt x="376" y="49"/>
                    <a:pt x="376" y="68"/>
                  </a:cubicBezTo>
                  <a:cubicBezTo>
                    <a:pt x="376" y="94"/>
                    <a:pt x="303" y="123"/>
                    <a:pt x="197" y="123"/>
                  </a:cubicBezTo>
                  <a:cubicBezTo>
                    <a:pt x="92" y="123"/>
                    <a:pt x="18" y="94"/>
                    <a:pt x="18" y="68"/>
                  </a:cubicBezTo>
                  <a:cubicBezTo>
                    <a:pt x="18" y="48"/>
                    <a:pt x="56" y="29"/>
                    <a:pt x="112" y="19"/>
                  </a:cubicBezTo>
                  <a:cubicBezTo>
                    <a:pt x="112" y="0"/>
                    <a:pt x="112" y="0"/>
                    <a:pt x="112" y="0"/>
                  </a:cubicBezTo>
                  <a:cubicBezTo>
                    <a:pt x="42" y="12"/>
                    <a:pt x="0" y="37"/>
                    <a:pt x="0" y="68"/>
                  </a:cubicBezTo>
                  <a:cubicBezTo>
                    <a:pt x="0" y="116"/>
                    <a:pt x="102" y="142"/>
                    <a:pt x="197" y="142"/>
                  </a:cubicBezTo>
                  <a:cubicBezTo>
                    <a:pt x="293" y="142"/>
                    <a:pt x="395" y="116"/>
                    <a:pt x="395" y="68"/>
                  </a:cubicBezTo>
                  <a:cubicBezTo>
                    <a:pt x="395" y="34"/>
                    <a:pt x="332" y="12"/>
                    <a:pt x="27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92" tIns="46546" rIns="93092" bIns="46546" numCol="1" anchor="t" anchorCtr="0" compatLnSpc="1">
              <a:prstTxWarp prst="textNoShape">
                <a:avLst/>
              </a:prstTxWarp>
            </a:bodyPr>
            <a:lstStyle/>
            <a:p>
              <a:pPr defTabSz="913566">
                <a:defRPr/>
              </a:pPr>
              <a:endParaRPr lang="en-US" sz="2036" kern="0">
                <a:gradFill>
                  <a:gsLst>
                    <a:gs pos="0">
                      <a:schemeClr val="bg1"/>
                    </a:gs>
                    <a:gs pos="100000">
                      <a:schemeClr val="bg1"/>
                    </a:gs>
                  </a:gsLst>
                  <a:lin ang="5400000" scaled="1"/>
                </a:gradFill>
              </a:endParaRPr>
            </a:p>
          </p:txBody>
        </p:sp>
        <p:sp>
          <p:nvSpPr>
            <p:cNvPr id="38" name="Freeform 152"/>
            <p:cNvSpPr>
              <a:spLocks/>
            </p:cNvSpPr>
            <p:nvPr/>
          </p:nvSpPr>
          <p:spPr bwMode="auto">
            <a:xfrm>
              <a:off x="3627" y="2353"/>
              <a:ext cx="470" cy="101"/>
            </a:xfrm>
            <a:custGeom>
              <a:avLst/>
              <a:gdLst>
                <a:gd name="T0" fmla="*/ 89 w 199"/>
                <a:gd name="T1" fmla="*/ 12 h 43"/>
                <a:gd name="T2" fmla="*/ 0 w 199"/>
                <a:gd name="T3" fmla="*/ 4 h 43"/>
                <a:gd name="T4" fmla="*/ 0 w 199"/>
                <a:gd name="T5" fmla="*/ 19 h 43"/>
                <a:gd name="T6" fmla="*/ 24 w 199"/>
                <a:gd name="T7" fmla="*/ 43 h 43"/>
                <a:gd name="T8" fmla="*/ 175 w 199"/>
                <a:gd name="T9" fmla="*/ 43 h 43"/>
                <a:gd name="T10" fmla="*/ 199 w 199"/>
                <a:gd name="T11" fmla="*/ 19 h 43"/>
                <a:gd name="T12" fmla="*/ 199 w 199"/>
                <a:gd name="T13" fmla="*/ 0 h 43"/>
                <a:gd name="T14" fmla="*/ 89 w 199"/>
                <a:gd name="T15" fmla="*/ 12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43">
                  <a:moveTo>
                    <a:pt x="89" y="12"/>
                  </a:moveTo>
                  <a:cubicBezTo>
                    <a:pt x="59" y="12"/>
                    <a:pt x="28" y="9"/>
                    <a:pt x="0" y="4"/>
                  </a:cubicBezTo>
                  <a:cubicBezTo>
                    <a:pt x="0" y="19"/>
                    <a:pt x="0" y="19"/>
                    <a:pt x="0" y="19"/>
                  </a:cubicBezTo>
                  <a:cubicBezTo>
                    <a:pt x="0" y="31"/>
                    <a:pt x="12" y="43"/>
                    <a:pt x="24" y="43"/>
                  </a:cubicBezTo>
                  <a:cubicBezTo>
                    <a:pt x="175" y="43"/>
                    <a:pt x="175" y="43"/>
                    <a:pt x="175" y="43"/>
                  </a:cubicBezTo>
                  <a:cubicBezTo>
                    <a:pt x="187" y="43"/>
                    <a:pt x="199" y="31"/>
                    <a:pt x="199" y="19"/>
                  </a:cubicBezTo>
                  <a:cubicBezTo>
                    <a:pt x="199" y="13"/>
                    <a:pt x="199" y="6"/>
                    <a:pt x="199" y="0"/>
                  </a:cubicBezTo>
                  <a:cubicBezTo>
                    <a:pt x="166" y="8"/>
                    <a:pt x="128" y="12"/>
                    <a:pt x="8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92" tIns="46546" rIns="93092" bIns="46546" numCol="1" anchor="t" anchorCtr="0" compatLnSpc="1">
              <a:prstTxWarp prst="textNoShape">
                <a:avLst/>
              </a:prstTxWarp>
            </a:bodyPr>
            <a:lstStyle/>
            <a:p>
              <a:pPr defTabSz="913566">
                <a:defRPr/>
              </a:pPr>
              <a:endParaRPr lang="en-US" sz="2036" kern="0">
                <a:gradFill>
                  <a:gsLst>
                    <a:gs pos="0">
                      <a:schemeClr val="bg1"/>
                    </a:gs>
                    <a:gs pos="100000">
                      <a:schemeClr val="bg1"/>
                    </a:gs>
                  </a:gsLst>
                  <a:lin ang="5400000" scaled="1"/>
                </a:gradFill>
              </a:endParaRPr>
            </a:p>
          </p:txBody>
        </p:sp>
        <p:sp>
          <p:nvSpPr>
            <p:cNvPr id="45" name="Freeform 153"/>
            <p:cNvSpPr>
              <a:spLocks/>
            </p:cNvSpPr>
            <p:nvPr/>
          </p:nvSpPr>
          <p:spPr bwMode="auto">
            <a:xfrm>
              <a:off x="3627" y="2272"/>
              <a:ext cx="470" cy="40"/>
            </a:xfrm>
            <a:custGeom>
              <a:avLst/>
              <a:gdLst>
                <a:gd name="T0" fmla="*/ 89 w 199"/>
                <a:gd name="T1" fmla="*/ 12 h 17"/>
                <a:gd name="T2" fmla="*/ 0 w 199"/>
                <a:gd name="T3" fmla="*/ 4 h 17"/>
                <a:gd name="T4" fmla="*/ 0 w 199"/>
                <a:gd name="T5" fmla="*/ 9 h 17"/>
                <a:gd name="T6" fmla="*/ 89 w 199"/>
                <a:gd name="T7" fmla="*/ 17 h 17"/>
                <a:gd name="T8" fmla="*/ 199 w 199"/>
                <a:gd name="T9" fmla="*/ 5 h 17"/>
                <a:gd name="T10" fmla="*/ 199 w 199"/>
                <a:gd name="T11" fmla="*/ 0 h 17"/>
                <a:gd name="T12" fmla="*/ 89 w 199"/>
                <a:gd name="T13" fmla="*/ 12 h 17"/>
              </a:gdLst>
              <a:ahLst/>
              <a:cxnLst>
                <a:cxn ang="0">
                  <a:pos x="T0" y="T1"/>
                </a:cxn>
                <a:cxn ang="0">
                  <a:pos x="T2" y="T3"/>
                </a:cxn>
                <a:cxn ang="0">
                  <a:pos x="T4" y="T5"/>
                </a:cxn>
                <a:cxn ang="0">
                  <a:pos x="T6" y="T7"/>
                </a:cxn>
                <a:cxn ang="0">
                  <a:pos x="T8" y="T9"/>
                </a:cxn>
                <a:cxn ang="0">
                  <a:pos x="T10" y="T11"/>
                </a:cxn>
                <a:cxn ang="0">
                  <a:pos x="T12" y="T13"/>
                </a:cxn>
              </a:cxnLst>
              <a:rect l="0" t="0" r="r" b="b"/>
              <a:pathLst>
                <a:path w="199" h="17">
                  <a:moveTo>
                    <a:pt x="89" y="12"/>
                  </a:moveTo>
                  <a:cubicBezTo>
                    <a:pt x="57" y="12"/>
                    <a:pt x="26" y="9"/>
                    <a:pt x="0" y="4"/>
                  </a:cubicBezTo>
                  <a:cubicBezTo>
                    <a:pt x="0" y="6"/>
                    <a:pt x="0" y="8"/>
                    <a:pt x="0" y="9"/>
                  </a:cubicBezTo>
                  <a:cubicBezTo>
                    <a:pt x="28" y="14"/>
                    <a:pt x="59" y="17"/>
                    <a:pt x="89" y="17"/>
                  </a:cubicBezTo>
                  <a:cubicBezTo>
                    <a:pt x="128" y="17"/>
                    <a:pt x="167" y="13"/>
                    <a:pt x="199" y="5"/>
                  </a:cubicBezTo>
                  <a:cubicBezTo>
                    <a:pt x="199" y="3"/>
                    <a:pt x="199" y="2"/>
                    <a:pt x="199" y="0"/>
                  </a:cubicBezTo>
                  <a:cubicBezTo>
                    <a:pt x="168" y="8"/>
                    <a:pt x="131" y="12"/>
                    <a:pt x="8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92" tIns="46546" rIns="93092" bIns="46546" numCol="1" anchor="t" anchorCtr="0" compatLnSpc="1">
              <a:prstTxWarp prst="textNoShape">
                <a:avLst/>
              </a:prstTxWarp>
            </a:bodyPr>
            <a:lstStyle/>
            <a:p>
              <a:pPr defTabSz="913566">
                <a:defRPr/>
              </a:pPr>
              <a:endParaRPr lang="en-US" sz="2036" kern="0">
                <a:gradFill>
                  <a:gsLst>
                    <a:gs pos="0">
                      <a:schemeClr val="bg1"/>
                    </a:gs>
                    <a:gs pos="100000">
                      <a:schemeClr val="bg1"/>
                    </a:gs>
                  </a:gsLst>
                  <a:lin ang="5400000" scaled="1"/>
                </a:gradFill>
              </a:endParaRPr>
            </a:p>
          </p:txBody>
        </p:sp>
        <p:sp>
          <p:nvSpPr>
            <p:cNvPr id="46" name="Freeform 154"/>
            <p:cNvSpPr>
              <a:spLocks noEditPoints="1"/>
            </p:cNvSpPr>
            <p:nvPr/>
          </p:nvSpPr>
          <p:spPr bwMode="auto">
            <a:xfrm>
              <a:off x="3627" y="1868"/>
              <a:ext cx="470" cy="366"/>
            </a:xfrm>
            <a:custGeom>
              <a:avLst/>
              <a:gdLst>
                <a:gd name="T0" fmla="*/ 0 w 199"/>
                <a:gd name="T1" fmla="*/ 146 h 155"/>
                <a:gd name="T2" fmla="*/ 89 w 199"/>
                <a:gd name="T3" fmla="*/ 155 h 155"/>
                <a:gd name="T4" fmla="*/ 199 w 199"/>
                <a:gd name="T5" fmla="*/ 142 h 155"/>
                <a:gd name="T6" fmla="*/ 199 w 199"/>
                <a:gd name="T7" fmla="*/ 84 h 155"/>
                <a:gd name="T8" fmla="*/ 191 w 199"/>
                <a:gd name="T9" fmla="*/ 68 h 155"/>
                <a:gd name="T10" fmla="*/ 131 w 199"/>
                <a:gd name="T11" fmla="*/ 8 h 155"/>
                <a:gd name="T12" fmla="*/ 111 w 199"/>
                <a:gd name="T13" fmla="*/ 0 h 155"/>
                <a:gd name="T14" fmla="*/ 24 w 199"/>
                <a:gd name="T15" fmla="*/ 0 h 155"/>
                <a:gd name="T16" fmla="*/ 0 w 199"/>
                <a:gd name="T17" fmla="*/ 20 h 155"/>
                <a:gd name="T18" fmla="*/ 0 w 199"/>
                <a:gd name="T19" fmla="*/ 32 h 155"/>
                <a:gd name="T20" fmla="*/ 0 w 199"/>
                <a:gd name="T21" fmla="*/ 146 h 155"/>
                <a:gd name="T22" fmla="*/ 111 w 199"/>
                <a:gd name="T23" fmla="*/ 20 h 155"/>
                <a:gd name="T24" fmla="*/ 175 w 199"/>
                <a:gd name="T25" fmla="*/ 84 h 155"/>
                <a:gd name="T26" fmla="*/ 111 w 199"/>
                <a:gd name="T27" fmla="*/ 84 h 155"/>
                <a:gd name="T28" fmla="*/ 111 w 199"/>
                <a:gd name="T29" fmla="*/ 2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155">
                  <a:moveTo>
                    <a:pt x="0" y="146"/>
                  </a:moveTo>
                  <a:cubicBezTo>
                    <a:pt x="24" y="151"/>
                    <a:pt x="54" y="155"/>
                    <a:pt x="89" y="155"/>
                  </a:cubicBezTo>
                  <a:cubicBezTo>
                    <a:pt x="136" y="155"/>
                    <a:pt x="173" y="149"/>
                    <a:pt x="199" y="142"/>
                  </a:cubicBezTo>
                  <a:cubicBezTo>
                    <a:pt x="199" y="84"/>
                    <a:pt x="199" y="84"/>
                    <a:pt x="199" y="84"/>
                  </a:cubicBezTo>
                  <a:cubicBezTo>
                    <a:pt x="199" y="84"/>
                    <a:pt x="198" y="73"/>
                    <a:pt x="191" y="68"/>
                  </a:cubicBezTo>
                  <a:cubicBezTo>
                    <a:pt x="131" y="8"/>
                    <a:pt x="131" y="8"/>
                    <a:pt x="131" y="8"/>
                  </a:cubicBezTo>
                  <a:cubicBezTo>
                    <a:pt x="124" y="0"/>
                    <a:pt x="119" y="0"/>
                    <a:pt x="111" y="0"/>
                  </a:cubicBezTo>
                  <a:cubicBezTo>
                    <a:pt x="24" y="0"/>
                    <a:pt x="24" y="0"/>
                    <a:pt x="24" y="0"/>
                  </a:cubicBezTo>
                  <a:cubicBezTo>
                    <a:pt x="12" y="0"/>
                    <a:pt x="0" y="8"/>
                    <a:pt x="0" y="20"/>
                  </a:cubicBezTo>
                  <a:cubicBezTo>
                    <a:pt x="0" y="24"/>
                    <a:pt x="0" y="28"/>
                    <a:pt x="0" y="32"/>
                  </a:cubicBezTo>
                  <a:cubicBezTo>
                    <a:pt x="0" y="32"/>
                    <a:pt x="0" y="132"/>
                    <a:pt x="0" y="146"/>
                  </a:cubicBezTo>
                  <a:close/>
                  <a:moveTo>
                    <a:pt x="111" y="20"/>
                  </a:moveTo>
                  <a:cubicBezTo>
                    <a:pt x="175" y="84"/>
                    <a:pt x="175" y="84"/>
                    <a:pt x="175" y="84"/>
                  </a:cubicBezTo>
                  <a:cubicBezTo>
                    <a:pt x="111" y="84"/>
                    <a:pt x="111" y="84"/>
                    <a:pt x="111" y="84"/>
                  </a:cubicBezTo>
                  <a:lnTo>
                    <a:pt x="11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92" tIns="46546" rIns="93092" bIns="46546" numCol="1" anchor="t" anchorCtr="0" compatLnSpc="1">
              <a:prstTxWarp prst="textNoShape">
                <a:avLst/>
              </a:prstTxWarp>
            </a:bodyPr>
            <a:lstStyle/>
            <a:p>
              <a:pPr defTabSz="913566">
                <a:defRPr/>
              </a:pPr>
              <a:endParaRPr lang="en-US" sz="2036" kern="0">
                <a:gradFill>
                  <a:gsLst>
                    <a:gs pos="0">
                      <a:schemeClr val="bg1"/>
                    </a:gs>
                    <a:gs pos="100000">
                      <a:schemeClr val="bg1"/>
                    </a:gs>
                  </a:gsLst>
                  <a:lin ang="5400000" scaled="1"/>
                </a:gradFill>
              </a:endParaRPr>
            </a:p>
          </p:txBody>
        </p:sp>
      </p:grpSp>
      <p:sp>
        <p:nvSpPr>
          <p:cNvPr id="47" name="Freeform 35"/>
          <p:cNvSpPr>
            <a:spLocks/>
          </p:cNvSpPr>
          <p:nvPr/>
        </p:nvSpPr>
        <p:spPr bwMode="black">
          <a:xfrm>
            <a:off x="3732849" y="4955902"/>
            <a:ext cx="362573" cy="372903"/>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chemeClr val="bg1"/>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chemeClr val="bg1"/>
                  </a:gs>
                  <a:gs pos="100000">
                    <a:schemeClr val="bg1"/>
                  </a:gs>
                </a:gsLst>
                <a:lin ang="5400000" scaled="1"/>
              </a:gradFill>
            </a:endParaRPr>
          </a:p>
        </p:txBody>
      </p:sp>
    </p:spTree>
    <p:extLst>
      <p:ext uri="{BB962C8B-B14F-4D97-AF65-F5344CB8AC3E}">
        <p14:creationId xmlns:p14="http://schemas.microsoft.com/office/powerpoint/2010/main" val="135917629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ox"/>
          <p:cNvSpPr/>
          <p:nvPr/>
        </p:nvSpPr>
        <p:spPr bwMode="auto">
          <a:xfrm>
            <a:off x="3416579"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71" dirty="0">
              <a:gradFill>
                <a:gsLst>
                  <a:gs pos="0">
                    <a:srgbClr val="505050"/>
                  </a:gs>
                  <a:gs pos="100000">
                    <a:srgbClr val="505050"/>
                  </a:gs>
                </a:gsLst>
                <a:lin ang="5400000" scaled="0"/>
              </a:gradFill>
            </a:endParaRPr>
          </a:p>
        </p:txBody>
      </p:sp>
      <p:sp>
        <p:nvSpPr>
          <p:cNvPr id="15" name="2 box"/>
          <p:cNvSpPr/>
          <p:nvPr/>
        </p:nvSpPr>
        <p:spPr bwMode="auto">
          <a:xfrm>
            <a:off x="6309951"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16" name="3 box"/>
          <p:cNvSpPr/>
          <p:nvPr/>
        </p:nvSpPr>
        <p:spPr bwMode="auto">
          <a:xfrm>
            <a:off x="9203323"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grpSp>
        <p:nvGrpSpPr>
          <p:cNvPr id="10" name="1st text"/>
          <p:cNvGrpSpPr/>
          <p:nvPr/>
        </p:nvGrpSpPr>
        <p:grpSpPr>
          <a:xfrm>
            <a:off x="3416579" y="3895259"/>
            <a:ext cx="2658989" cy="4951217"/>
            <a:chOff x="3515080" y="3819227"/>
            <a:chExt cx="2606040" cy="4854575"/>
          </a:xfrm>
        </p:grpSpPr>
        <p:sp>
          <p:nvSpPr>
            <p:cNvPr id="35" name="Rectangle 34"/>
            <p:cNvSpPr/>
            <p:nvPr/>
          </p:nvSpPr>
          <p:spPr bwMode="auto">
            <a:xfrm>
              <a:off x="3515080" y="6190651"/>
              <a:ext cx="2606040" cy="248315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36" bIns="91440" numCol="1" rtlCol="0" anchor="t" anchorCtr="0" compatLnSpc="1">
              <a:prstTxWarp prst="textNoShape">
                <a:avLst/>
              </a:prstTxWarp>
              <a:noAutofit/>
            </a:bodyPr>
            <a:lstStyle/>
            <a:p>
              <a:pPr>
                <a:lnSpc>
                  <a:spcPct val="90000"/>
                </a:lnSpc>
                <a:spcBef>
                  <a:spcPts val="612"/>
                </a:spcBef>
                <a:defRPr/>
              </a:pPr>
              <a:r>
                <a:rPr lang="en-US" spc="-71" dirty="0">
                  <a:gradFill>
                    <a:gsLst>
                      <a:gs pos="0">
                        <a:srgbClr val="00188F"/>
                      </a:gs>
                      <a:gs pos="100000">
                        <a:srgbClr val="00188F"/>
                      </a:gs>
                    </a:gsLst>
                    <a:lin ang="5400000" scaled="0"/>
                  </a:gradFill>
                </a:rPr>
                <a:t>Always-on remote access from trusted </a:t>
              </a:r>
              <a:r>
                <a:rPr lang="en-US" spc="-71" dirty="0" smtClean="0">
                  <a:gradFill>
                    <a:gsLst>
                      <a:gs pos="0">
                        <a:srgbClr val="00188F"/>
                      </a:gs>
                      <a:gs pos="100000">
                        <a:srgbClr val="00188F"/>
                      </a:gs>
                    </a:gsLst>
                    <a:lin ang="5400000" scaled="0"/>
                  </a:gradFill>
                </a:rPr>
                <a:t>devices.</a:t>
              </a:r>
              <a:endParaRPr lang="en-US" spc="-71" dirty="0">
                <a:gradFill>
                  <a:gsLst>
                    <a:gs pos="0">
                      <a:srgbClr val="00188F"/>
                    </a:gs>
                    <a:gs pos="100000">
                      <a:srgbClr val="00188F"/>
                    </a:gs>
                  </a:gsLst>
                  <a:lin ang="5400000" scaled="0"/>
                </a:gradFill>
              </a:endParaRPr>
            </a:p>
          </p:txBody>
        </p:sp>
        <p:sp>
          <p:nvSpPr>
            <p:cNvPr id="40" name="Rectangle 39"/>
            <p:cNvSpPr/>
            <p:nvPr/>
          </p:nvSpPr>
          <p:spPr bwMode="auto">
            <a:xfrm>
              <a:off x="3515080" y="3819227"/>
              <a:ext cx="2606040" cy="107106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a:gradFill>
                    <a:gsLst>
                      <a:gs pos="0">
                        <a:srgbClr val="505050"/>
                      </a:gs>
                      <a:gs pos="100000">
                        <a:srgbClr val="505050"/>
                      </a:gs>
                    </a:gsLst>
                    <a:lin ang="5400000" scaled="0"/>
                  </a:gradFill>
                </a:rPr>
                <a:t>Controlled access to corporate data from user’s device of </a:t>
              </a:r>
              <a:r>
                <a:rPr lang="en-US" spc="-51" dirty="0" smtClean="0">
                  <a:gradFill>
                    <a:gsLst>
                      <a:gs pos="0">
                        <a:srgbClr val="505050"/>
                      </a:gs>
                      <a:gs pos="100000">
                        <a:srgbClr val="505050"/>
                      </a:gs>
                    </a:gsLst>
                    <a:lin ang="5400000" scaled="0"/>
                  </a:gradFill>
                </a:rPr>
                <a:t>choice</a:t>
              </a:r>
              <a:endParaRPr lang="en-US" spc="-51" dirty="0">
                <a:gradFill>
                  <a:gsLst>
                    <a:gs pos="0">
                      <a:srgbClr val="505050"/>
                    </a:gs>
                    <a:gs pos="100000">
                      <a:srgbClr val="505050"/>
                    </a:gs>
                  </a:gsLst>
                  <a:lin ang="5400000" scaled="0"/>
                </a:gradFill>
              </a:endParaRPr>
            </a:p>
          </p:txBody>
        </p:sp>
      </p:grpSp>
      <p:grpSp>
        <p:nvGrpSpPr>
          <p:cNvPr id="11" name="2nd text"/>
          <p:cNvGrpSpPr/>
          <p:nvPr/>
        </p:nvGrpSpPr>
        <p:grpSpPr>
          <a:xfrm>
            <a:off x="6309951" y="3895259"/>
            <a:ext cx="2658989" cy="4955314"/>
            <a:chOff x="6282517" y="3819227"/>
            <a:chExt cx="2606040" cy="4858592"/>
          </a:xfrm>
        </p:grpSpPr>
        <p:sp>
          <p:nvSpPr>
            <p:cNvPr id="36" name="Rectangle 35"/>
            <p:cNvSpPr/>
            <p:nvPr/>
          </p:nvSpPr>
          <p:spPr bwMode="auto">
            <a:xfrm>
              <a:off x="6282517" y="6190651"/>
              <a:ext cx="2606040" cy="248716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36" bIns="91440" numCol="1" rtlCol="0" anchor="t" anchorCtr="0" compatLnSpc="1">
              <a:prstTxWarp prst="textNoShape">
                <a:avLst/>
              </a:prstTxWarp>
              <a:noAutofit/>
            </a:bodyPr>
            <a:lstStyle/>
            <a:p>
              <a:pPr>
                <a:lnSpc>
                  <a:spcPct val="90000"/>
                </a:lnSpc>
                <a:spcBef>
                  <a:spcPts val="612"/>
                </a:spcBef>
                <a:defRPr/>
              </a:pPr>
              <a:r>
                <a:rPr lang="en-US" spc="-71" dirty="0">
                  <a:gradFill>
                    <a:gsLst>
                      <a:gs pos="0">
                        <a:srgbClr val="00188F"/>
                      </a:gs>
                      <a:gs pos="100000">
                        <a:srgbClr val="00188F"/>
                      </a:gs>
                    </a:gsLst>
                    <a:lin ang="5400000" scaled="0"/>
                  </a:gradFill>
                </a:rPr>
                <a:t>Seamless, single sign-on access to application </a:t>
              </a:r>
              <a:r>
                <a:rPr lang="en-US" spc="-71" dirty="0" smtClean="0">
                  <a:gradFill>
                    <a:gsLst>
                      <a:gs pos="0">
                        <a:srgbClr val="00188F"/>
                      </a:gs>
                      <a:gs pos="100000">
                        <a:srgbClr val="00188F"/>
                      </a:gs>
                    </a:gsLst>
                    <a:lin ang="5400000" scaled="0"/>
                  </a:gradFill>
                </a:rPr>
                <a:t/>
              </a:r>
              <a:br>
                <a:rPr lang="en-US" spc="-71" dirty="0" smtClean="0">
                  <a:gradFill>
                    <a:gsLst>
                      <a:gs pos="0">
                        <a:srgbClr val="00188F"/>
                      </a:gs>
                      <a:gs pos="100000">
                        <a:srgbClr val="00188F"/>
                      </a:gs>
                    </a:gsLst>
                    <a:lin ang="5400000" scaled="0"/>
                  </a:gradFill>
                </a:rPr>
              </a:br>
              <a:r>
                <a:rPr lang="en-US" spc="-71" dirty="0" smtClean="0">
                  <a:gradFill>
                    <a:gsLst>
                      <a:gs pos="0">
                        <a:srgbClr val="00188F"/>
                      </a:gs>
                      <a:gs pos="100000">
                        <a:srgbClr val="00188F"/>
                      </a:gs>
                    </a:gsLst>
                    <a:lin ang="5400000" scaled="0"/>
                  </a:gradFill>
                </a:rPr>
                <a:t>and data.</a:t>
              </a:r>
              <a:endParaRPr lang="en-US" spc="-71" dirty="0">
                <a:gradFill>
                  <a:gsLst>
                    <a:gs pos="0">
                      <a:srgbClr val="00188F"/>
                    </a:gs>
                    <a:gs pos="100000">
                      <a:srgbClr val="00188F"/>
                    </a:gs>
                  </a:gsLst>
                  <a:lin ang="5400000" scaled="0"/>
                </a:gradFill>
              </a:endParaRPr>
            </a:p>
          </p:txBody>
        </p:sp>
        <p:sp>
          <p:nvSpPr>
            <p:cNvPr id="42" name="Rectangle 41"/>
            <p:cNvSpPr/>
            <p:nvPr/>
          </p:nvSpPr>
          <p:spPr bwMode="auto">
            <a:xfrm>
              <a:off x="6282517" y="3819227"/>
              <a:ext cx="2606040" cy="107106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a:gradFill>
                    <a:gsLst>
                      <a:gs pos="0">
                        <a:srgbClr val="505050"/>
                      </a:gs>
                      <a:gs pos="100000">
                        <a:srgbClr val="505050"/>
                      </a:gs>
                    </a:gsLst>
                    <a:lin ang="5400000" scaled="0"/>
                  </a:gradFill>
                </a:rPr>
                <a:t>Common user identity to access on-premises and cloud </a:t>
              </a:r>
              <a:r>
                <a:rPr lang="en-US" spc="-51" dirty="0" smtClean="0">
                  <a:gradFill>
                    <a:gsLst>
                      <a:gs pos="0">
                        <a:srgbClr val="505050"/>
                      </a:gs>
                      <a:gs pos="100000">
                        <a:srgbClr val="505050"/>
                      </a:gs>
                    </a:gsLst>
                    <a:lin ang="5400000" scaled="0"/>
                  </a:gradFill>
                </a:rPr>
                <a:t>resources</a:t>
              </a:r>
              <a:endParaRPr lang="en-US" spc="-51" dirty="0">
                <a:gradFill>
                  <a:gsLst>
                    <a:gs pos="0">
                      <a:srgbClr val="505050"/>
                    </a:gs>
                    <a:gs pos="100000">
                      <a:srgbClr val="505050"/>
                    </a:gs>
                  </a:gsLst>
                  <a:lin ang="5400000" scaled="0"/>
                </a:gradFill>
              </a:endParaRPr>
            </a:p>
          </p:txBody>
        </p:sp>
      </p:grpSp>
      <p:grpSp>
        <p:nvGrpSpPr>
          <p:cNvPr id="12" name="3rd text"/>
          <p:cNvGrpSpPr/>
          <p:nvPr/>
        </p:nvGrpSpPr>
        <p:grpSpPr>
          <a:xfrm>
            <a:off x="9203323" y="3895259"/>
            <a:ext cx="2658989" cy="4955313"/>
            <a:chOff x="9049953" y="3819227"/>
            <a:chExt cx="2606040" cy="4858591"/>
          </a:xfrm>
        </p:grpSpPr>
        <p:sp>
          <p:nvSpPr>
            <p:cNvPr id="37" name="Rectangle 36"/>
            <p:cNvSpPr/>
            <p:nvPr/>
          </p:nvSpPr>
          <p:spPr bwMode="auto">
            <a:xfrm>
              <a:off x="9049953" y="6190650"/>
              <a:ext cx="2606040" cy="248716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36" bIns="91440" numCol="1" rtlCol="0" anchor="t" anchorCtr="0" compatLnSpc="1">
              <a:prstTxWarp prst="textNoShape">
                <a:avLst/>
              </a:prstTxWarp>
              <a:noAutofit/>
            </a:bodyPr>
            <a:lstStyle/>
            <a:p>
              <a:pPr>
                <a:lnSpc>
                  <a:spcPct val="90000"/>
                </a:lnSpc>
                <a:spcBef>
                  <a:spcPts val="612"/>
                </a:spcBef>
                <a:defRPr/>
              </a:pPr>
              <a:r>
                <a:rPr lang="en-US" spc="-71" dirty="0">
                  <a:gradFill>
                    <a:gsLst>
                      <a:gs pos="0">
                        <a:srgbClr val="00188F"/>
                      </a:gs>
                      <a:gs pos="100000">
                        <a:srgbClr val="00188F"/>
                      </a:gs>
                    </a:gsLst>
                    <a:lin ang="5400000" scaled="0"/>
                  </a:gradFill>
                </a:rPr>
                <a:t>Policy-based access </a:t>
              </a:r>
              <a:r>
                <a:rPr lang="en-US" spc="-71" dirty="0" smtClean="0">
                  <a:gradFill>
                    <a:gsLst>
                      <a:gs pos="0">
                        <a:srgbClr val="00188F"/>
                      </a:gs>
                      <a:gs pos="100000">
                        <a:srgbClr val="00188F"/>
                      </a:gs>
                    </a:gsLst>
                    <a:lin ang="5400000" scaled="0"/>
                  </a:gradFill>
                </a:rPr>
                <a:t/>
              </a:r>
              <a:br>
                <a:rPr lang="en-US" spc="-71" dirty="0" smtClean="0">
                  <a:gradFill>
                    <a:gsLst>
                      <a:gs pos="0">
                        <a:srgbClr val="00188F"/>
                      </a:gs>
                      <a:gs pos="100000">
                        <a:srgbClr val="00188F"/>
                      </a:gs>
                    </a:gsLst>
                    <a:lin ang="5400000" scaled="0"/>
                  </a:gradFill>
                </a:rPr>
              </a:br>
              <a:r>
                <a:rPr lang="en-US" spc="-71" dirty="0" smtClean="0">
                  <a:gradFill>
                    <a:gsLst>
                      <a:gs pos="0">
                        <a:srgbClr val="00188F"/>
                      </a:gs>
                      <a:gs pos="100000">
                        <a:srgbClr val="00188F"/>
                      </a:gs>
                    </a:gsLst>
                    <a:lin ang="5400000" scaled="0"/>
                  </a:gradFill>
                </a:rPr>
                <a:t>and </a:t>
              </a:r>
              <a:r>
                <a:rPr lang="en-US" spc="-71" dirty="0">
                  <a:gradFill>
                    <a:gsLst>
                      <a:gs pos="0">
                        <a:srgbClr val="00188F"/>
                      </a:gs>
                      <a:gs pos="100000">
                        <a:srgbClr val="00188F"/>
                      </a:gs>
                    </a:gsLst>
                    <a:lin ang="5400000" scaled="0"/>
                  </a:gradFill>
                </a:rPr>
                <a:t>audit of </a:t>
              </a:r>
              <a:r>
                <a:rPr lang="en-US" spc="-71" dirty="0" smtClean="0">
                  <a:gradFill>
                    <a:gsLst>
                      <a:gs pos="0">
                        <a:srgbClr val="00188F"/>
                      </a:gs>
                      <a:gs pos="100000">
                        <a:srgbClr val="00188F"/>
                      </a:gs>
                    </a:gsLst>
                    <a:lin ang="5400000" scaled="0"/>
                  </a:gradFill>
                </a:rPr>
                <a:t>corporate information.</a:t>
              </a:r>
              <a:endParaRPr lang="en-US" spc="-71" dirty="0">
                <a:gradFill>
                  <a:gsLst>
                    <a:gs pos="0">
                      <a:srgbClr val="00188F"/>
                    </a:gs>
                    <a:gs pos="100000">
                      <a:srgbClr val="00188F"/>
                    </a:gs>
                  </a:gsLst>
                  <a:lin ang="5400000" scaled="0"/>
                </a:gradFill>
              </a:endParaRPr>
            </a:p>
          </p:txBody>
        </p:sp>
        <p:sp>
          <p:nvSpPr>
            <p:cNvPr id="41" name="Rectangle 40"/>
            <p:cNvSpPr/>
            <p:nvPr/>
          </p:nvSpPr>
          <p:spPr bwMode="auto">
            <a:xfrm>
              <a:off x="9049953" y="3819227"/>
              <a:ext cx="2606040" cy="107106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a:gradFill>
                    <a:gsLst>
                      <a:gs pos="0">
                        <a:srgbClr val="505050"/>
                      </a:gs>
                      <a:gs pos="100000">
                        <a:srgbClr val="505050"/>
                      </a:gs>
                    </a:gsLst>
                    <a:lin ang="5400000" scaled="0"/>
                  </a:gradFill>
                </a:rPr>
                <a:t>Protect corporate data and maintain regulatory </a:t>
              </a:r>
              <a:r>
                <a:rPr lang="en-US" spc="-51" dirty="0" smtClean="0">
                  <a:gradFill>
                    <a:gsLst>
                      <a:gs pos="0">
                        <a:srgbClr val="505050"/>
                      </a:gs>
                      <a:gs pos="100000">
                        <a:srgbClr val="505050"/>
                      </a:gs>
                    </a:gsLst>
                    <a:lin ang="5400000" scaled="0"/>
                  </a:gradFill>
                </a:rPr>
                <a:t>compliance</a:t>
              </a:r>
              <a:endParaRPr lang="en-US" spc="-51" dirty="0">
                <a:gradFill>
                  <a:gsLst>
                    <a:gs pos="0">
                      <a:srgbClr val="505050"/>
                    </a:gs>
                    <a:gs pos="100000">
                      <a:srgbClr val="505050"/>
                    </a:gs>
                  </a:gsLst>
                  <a:lin ang="5400000" scaled="0"/>
                </a:gradFill>
              </a:endParaRPr>
            </a:p>
          </p:txBody>
        </p:sp>
      </p:grpSp>
      <p:sp>
        <p:nvSpPr>
          <p:cNvPr id="67" name="1 after"/>
          <p:cNvSpPr/>
          <p:nvPr/>
        </p:nvSpPr>
        <p:spPr bwMode="auto">
          <a:xfrm>
            <a:off x="3416578" y="5106957"/>
            <a:ext cx="2698471" cy="124968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Workplace Join</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Web </a:t>
            </a:r>
            <a:r>
              <a:rPr lang="en-US" sz="1200" spc="-20" dirty="0">
                <a:gradFill>
                  <a:gsLst>
                    <a:gs pos="0">
                      <a:srgbClr val="505050"/>
                    </a:gs>
                    <a:gs pos="100000">
                      <a:srgbClr val="505050"/>
                    </a:gs>
                  </a:gsLst>
                  <a:lin ang="5400000" scaled="0"/>
                </a:gradFill>
              </a:rPr>
              <a:t>A</a:t>
            </a:r>
            <a:r>
              <a:rPr lang="en-US" sz="1200" spc="-20" dirty="0" smtClean="0">
                <a:gradFill>
                  <a:gsLst>
                    <a:gs pos="0">
                      <a:srgbClr val="505050"/>
                    </a:gs>
                    <a:gs pos="100000">
                      <a:srgbClr val="505050"/>
                    </a:gs>
                  </a:gsLst>
                  <a:lin ang="5400000" scaled="0"/>
                </a:gradFill>
              </a:rPr>
              <a:t>pplication Proxy</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Automatic VPN connections</a:t>
            </a:r>
          </a:p>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Work </a:t>
            </a:r>
            <a:r>
              <a:rPr lang="en-US" sz="1200" spc="-20" dirty="0" smtClean="0">
                <a:gradFill>
                  <a:gsLst>
                    <a:gs pos="0">
                      <a:srgbClr val="505050"/>
                    </a:gs>
                    <a:gs pos="100000">
                      <a:srgbClr val="505050"/>
                    </a:gs>
                  </a:gsLst>
                  <a:lin ang="5400000" scaled="0"/>
                </a:gradFill>
              </a:rPr>
              <a:t>Folders</a:t>
            </a:r>
            <a:endParaRPr lang="en-US" sz="1200" spc="-20" dirty="0">
              <a:gradFill>
                <a:gsLst>
                  <a:gs pos="0">
                    <a:srgbClr val="505050"/>
                  </a:gs>
                  <a:gs pos="100000">
                    <a:srgbClr val="505050"/>
                  </a:gs>
                </a:gsLst>
                <a:lin ang="5400000" scaled="0"/>
              </a:gradFill>
            </a:endParaRPr>
          </a:p>
        </p:txBody>
      </p:sp>
      <p:sp>
        <p:nvSpPr>
          <p:cNvPr id="68" name="2 after"/>
          <p:cNvSpPr/>
          <p:nvPr/>
        </p:nvSpPr>
        <p:spPr bwMode="auto">
          <a:xfrm>
            <a:off x="6301879" y="5106957"/>
            <a:ext cx="2658811" cy="124968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Windows Server </a:t>
            </a:r>
            <a:r>
              <a:rPr lang="en-US" sz="1200" spc="-20" dirty="0" smtClean="0">
                <a:gradFill>
                  <a:gsLst>
                    <a:gs pos="0">
                      <a:srgbClr val="505050"/>
                    </a:gs>
                    <a:gs pos="100000">
                      <a:srgbClr val="505050"/>
                    </a:gs>
                  </a:gsLst>
                  <a:lin ang="5400000" scaled="0"/>
                </a:gradFill>
              </a:rPr>
              <a:t/>
            </a:r>
            <a:br>
              <a:rPr lang="en-US" sz="1200" spc="-20" dirty="0" smtClean="0">
                <a:gradFill>
                  <a:gsLst>
                    <a:gs pos="0">
                      <a:srgbClr val="505050"/>
                    </a:gs>
                    <a:gs pos="100000">
                      <a:srgbClr val="505050"/>
                    </a:gs>
                  </a:gsLst>
                  <a:lin ang="5400000" scaled="0"/>
                </a:gradFill>
              </a:rPr>
            </a:br>
            <a:r>
              <a:rPr lang="en-US" sz="1200" spc="-20" dirty="0" smtClean="0">
                <a:gradFill>
                  <a:gsLst>
                    <a:gs pos="0">
                      <a:srgbClr val="505050"/>
                    </a:gs>
                    <a:gs pos="100000">
                      <a:srgbClr val="505050"/>
                    </a:gs>
                  </a:gsLst>
                  <a:lin ang="5400000" scaled="0"/>
                </a:gradFill>
              </a:rPr>
              <a:t>Active Directory</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Windows Azure </a:t>
            </a:r>
            <a:r>
              <a:rPr lang="en-US" sz="1200" spc="-20" dirty="0" smtClean="0">
                <a:gradFill>
                  <a:gsLst>
                    <a:gs pos="0">
                      <a:srgbClr val="505050"/>
                    </a:gs>
                    <a:gs pos="100000">
                      <a:srgbClr val="505050"/>
                    </a:gs>
                  </a:gsLst>
                  <a:lin ang="5400000" scaled="0"/>
                </a:gradFill>
              </a:rPr>
              <a:t/>
            </a:r>
            <a:br>
              <a:rPr lang="en-US" sz="1200" spc="-20" dirty="0" smtClean="0">
                <a:gradFill>
                  <a:gsLst>
                    <a:gs pos="0">
                      <a:srgbClr val="505050"/>
                    </a:gs>
                    <a:gs pos="100000">
                      <a:srgbClr val="505050"/>
                    </a:gs>
                  </a:gsLst>
                  <a:lin ang="5400000" scaled="0"/>
                </a:gradFill>
              </a:rPr>
            </a:br>
            <a:r>
              <a:rPr lang="en-US" sz="1200" spc="-20" dirty="0">
                <a:gradFill>
                  <a:gsLst>
                    <a:gs pos="0">
                      <a:srgbClr val="505050"/>
                    </a:gs>
                    <a:gs pos="100000">
                      <a:srgbClr val="505050"/>
                    </a:gs>
                  </a:gsLst>
                  <a:lin ang="5400000" scaled="0"/>
                </a:gradFill>
              </a:rPr>
              <a:t>A</a:t>
            </a:r>
            <a:r>
              <a:rPr lang="en-US" sz="1200" spc="-20" dirty="0" smtClean="0">
                <a:gradFill>
                  <a:gsLst>
                    <a:gs pos="0">
                      <a:srgbClr val="505050"/>
                    </a:gs>
                    <a:gs pos="100000">
                      <a:srgbClr val="505050"/>
                    </a:gs>
                  </a:gsLst>
                  <a:lin ang="5400000" scaled="0"/>
                </a:gradFill>
              </a:rPr>
              <a:t>ctive </a:t>
            </a:r>
            <a:r>
              <a:rPr lang="en-US" sz="1200" spc="-20" dirty="0">
                <a:gradFill>
                  <a:gsLst>
                    <a:gs pos="0">
                      <a:srgbClr val="505050"/>
                    </a:gs>
                    <a:gs pos="100000">
                      <a:srgbClr val="505050"/>
                    </a:gs>
                  </a:gsLst>
                  <a:lin ang="5400000" scaled="0"/>
                </a:gradFill>
              </a:rPr>
              <a:t>D</a:t>
            </a:r>
            <a:r>
              <a:rPr lang="en-US" sz="1200" spc="-20" dirty="0" smtClean="0">
                <a:gradFill>
                  <a:gsLst>
                    <a:gs pos="0">
                      <a:srgbClr val="505050"/>
                    </a:gs>
                    <a:gs pos="100000">
                      <a:srgbClr val="505050"/>
                    </a:gs>
                  </a:gsLst>
                  <a:lin ang="5400000" scaled="0"/>
                </a:gradFill>
              </a:rPr>
              <a:t>irectory</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Active </a:t>
            </a:r>
            <a:r>
              <a:rPr lang="en-US" sz="1200" spc="-20" dirty="0" smtClean="0">
                <a:gradFill>
                  <a:gsLst>
                    <a:gs pos="0">
                      <a:srgbClr val="505050"/>
                    </a:gs>
                    <a:gs pos="100000">
                      <a:srgbClr val="505050"/>
                    </a:gs>
                  </a:gsLst>
                  <a:lin ang="5400000" scaled="0"/>
                </a:gradFill>
              </a:rPr>
              <a:t>Directory </a:t>
            </a:r>
            <a:br>
              <a:rPr lang="en-US" sz="1200" spc="-20" dirty="0" smtClean="0">
                <a:gradFill>
                  <a:gsLst>
                    <a:gs pos="0">
                      <a:srgbClr val="505050"/>
                    </a:gs>
                    <a:gs pos="100000">
                      <a:srgbClr val="505050"/>
                    </a:gs>
                  </a:gsLst>
                  <a:lin ang="5400000" scaled="0"/>
                </a:gradFill>
              </a:rPr>
            </a:br>
            <a:r>
              <a:rPr lang="en-US" sz="1200" spc="-20" dirty="0">
                <a:gradFill>
                  <a:gsLst>
                    <a:gs pos="0">
                      <a:srgbClr val="505050"/>
                    </a:gs>
                    <a:gs pos="100000">
                      <a:srgbClr val="505050"/>
                    </a:gs>
                  </a:gsLst>
                  <a:lin ang="5400000" scaled="0"/>
                </a:gradFill>
              </a:rPr>
              <a:t>F</a:t>
            </a:r>
            <a:r>
              <a:rPr lang="en-US" sz="1200" spc="-20" dirty="0" smtClean="0">
                <a:gradFill>
                  <a:gsLst>
                    <a:gs pos="0">
                      <a:srgbClr val="505050"/>
                    </a:gs>
                    <a:gs pos="100000">
                      <a:srgbClr val="505050"/>
                    </a:gs>
                  </a:gsLst>
                  <a:lin ang="5400000" scaled="0"/>
                </a:gradFill>
              </a:rPr>
              <a:t>ederation Services</a:t>
            </a:r>
            <a:endParaRPr lang="en-US" sz="1200" spc="-20" dirty="0">
              <a:gradFill>
                <a:gsLst>
                  <a:gs pos="0">
                    <a:srgbClr val="505050"/>
                  </a:gs>
                  <a:gs pos="100000">
                    <a:srgbClr val="505050"/>
                  </a:gs>
                </a:gsLst>
                <a:lin ang="5400000" scaled="0"/>
              </a:gradFill>
            </a:endParaRPr>
          </a:p>
        </p:txBody>
      </p:sp>
      <p:sp>
        <p:nvSpPr>
          <p:cNvPr id="69" name="3 after"/>
          <p:cNvSpPr/>
          <p:nvPr/>
        </p:nvSpPr>
        <p:spPr bwMode="auto">
          <a:xfrm>
            <a:off x="9203323" y="5106957"/>
            <a:ext cx="2658989" cy="124968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Dynamic A</a:t>
            </a:r>
            <a:r>
              <a:rPr lang="en-US" sz="1200" spc="-20" dirty="0" smtClean="0">
                <a:gradFill>
                  <a:gsLst>
                    <a:gs pos="0">
                      <a:srgbClr val="505050"/>
                    </a:gs>
                    <a:gs pos="100000">
                      <a:srgbClr val="505050"/>
                    </a:gs>
                  </a:gsLst>
                  <a:lin ang="5400000" scaled="0"/>
                </a:gradFill>
              </a:rPr>
              <a:t>ccess Control</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Active D</a:t>
            </a:r>
            <a:r>
              <a:rPr lang="en-US" sz="1200" spc="-20" dirty="0" smtClean="0">
                <a:gradFill>
                  <a:gsLst>
                    <a:gs pos="0">
                      <a:srgbClr val="505050"/>
                    </a:gs>
                    <a:gs pos="100000">
                      <a:srgbClr val="505050"/>
                    </a:gs>
                  </a:gsLst>
                  <a:lin ang="5400000" scaled="0"/>
                </a:gradFill>
              </a:rPr>
              <a:t>irectory Rights </a:t>
            </a:r>
            <a:r>
              <a:rPr lang="en-US" sz="1200" spc="-20" dirty="0">
                <a:gradFill>
                  <a:gsLst>
                    <a:gs pos="0">
                      <a:srgbClr val="505050"/>
                    </a:gs>
                    <a:gs pos="100000">
                      <a:srgbClr val="505050"/>
                    </a:gs>
                  </a:gsLst>
                  <a:lin ang="5400000" scaled="0"/>
                </a:gradFill>
              </a:rPr>
              <a:t>M</a:t>
            </a:r>
            <a:r>
              <a:rPr lang="en-US" sz="1200" spc="-20" dirty="0" smtClean="0">
                <a:gradFill>
                  <a:gsLst>
                    <a:gs pos="0">
                      <a:srgbClr val="505050"/>
                    </a:gs>
                    <a:gs pos="100000">
                      <a:srgbClr val="505050"/>
                    </a:gs>
                  </a:gsLst>
                  <a:lin ang="5400000" scaled="0"/>
                </a:gradFill>
              </a:rPr>
              <a:t>anagement </a:t>
            </a:r>
            <a:r>
              <a:rPr lang="en-US" sz="1200" spc="-20" dirty="0">
                <a:gradFill>
                  <a:gsLst>
                    <a:gs pos="0">
                      <a:srgbClr val="505050"/>
                    </a:gs>
                    <a:gs pos="100000">
                      <a:srgbClr val="505050"/>
                    </a:gs>
                  </a:gsLst>
                  <a:lin ang="5400000" scaled="0"/>
                </a:gradFill>
              </a:rPr>
              <a:t>S</a:t>
            </a:r>
            <a:r>
              <a:rPr lang="en-US" sz="1200" spc="-20" dirty="0" smtClean="0">
                <a:gradFill>
                  <a:gsLst>
                    <a:gs pos="0">
                      <a:srgbClr val="505050"/>
                    </a:gs>
                    <a:gs pos="100000">
                      <a:srgbClr val="505050"/>
                    </a:gs>
                  </a:gsLst>
                  <a:lin ang="5400000" scaled="0"/>
                </a:gradFill>
              </a:rPr>
              <a:t>ervices</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Multi-factor </a:t>
            </a:r>
            <a:r>
              <a:rPr lang="en-US" sz="1200" spc="-20" dirty="0" smtClean="0">
                <a:gradFill>
                  <a:gsLst>
                    <a:gs pos="0">
                      <a:srgbClr val="505050"/>
                    </a:gs>
                    <a:gs pos="100000">
                      <a:srgbClr val="505050"/>
                    </a:gs>
                  </a:gsLst>
                  <a:lin ang="5400000" scaled="0"/>
                </a:gradFill>
              </a:rPr>
              <a:t>authentication</a:t>
            </a:r>
            <a:endParaRPr lang="en-US" sz="1200" spc="-20" dirty="0">
              <a:gradFill>
                <a:gsLst>
                  <a:gs pos="0">
                    <a:srgbClr val="505050"/>
                  </a:gs>
                  <a:gs pos="100000">
                    <a:srgbClr val="505050"/>
                  </a:gs>
                </a:gsLst>
                <a:lin ang="5400000" scaled="0"/>
              </a:gradFill>
            </a:endParaRPr>
          </a:p>
        </p:txBody>
      </p:sp>
      <p:grpSp>
        <p:nvGrpSpPr>
          <p:cNvPr id="14" name="Group 13"/>
          <p:cNvGrpSpPr/>
          <p:nvPr/>
        </p:nvGrpSpPr>
        <p:grpSpPr>
          <a:xfrm>
            <a:off x="-5073525" y="2893178"/>
            <a:ext cx="16980209" cy="1002079"/>
            <a:chOff x="-4972496" y="7611796"/>
            <a:chExt cx="16642079" cy="982520"/>
          </a:xfrm>
        </p:grpSpPr>
        <p:sp>
          <p:nvSpPr>
            <p:cNvPr id="61" name="grey banner"/>
            <p:cNvSpPr txBox="1"/>
            <p:nvPr/>
          </p:nvSpPr>
          <p:spPr>
            <a:xfrm>
              <a:off x="3348543" y="7611797"/>
              <a:ext cx="8321040" cy="982519"/>
            </a:xfrm>
            <a:prstGeom prst="rect">
              <a:avLst/>
            </a:prstGeom>
            <a:solidFill>
              <a:schemeClr val="bg2"/>
            </a:solidFill>
          </p:spPr>
          <p:txBody>
            <a:bodyPr wrap="square" lIns="182880" tIns="182880" rIns="0" bIns="137160" rtlCol="0" anchor="ctr" anchorCtr="0">
              <a:noAutofit/>
            </a:bodyPr>
            <a:lstStyle/>
            <a:p>
              <a:pPr>
                <a:lnSpc>
                  <a:spcPct val="90000"/>
                </a:lnSpc>
              </a:pPr>
              <a:r>
                <a:rPr lang="en-US" sz="4100" spc="-51" dirty="0">
                  <a:gradFill>
                    <a:gsLst>
                      <a:gs pos="0">
                        <a:srgbClr val="EFEFEF"/>
                      </a:gs>
                      <a:gs pos="100000">
                        <a:srgbClr val="EFEFEF"/>
                      </a:gs>
                    </a:gsLst>
                    <a:lin ang="5400000" scaled="0"/>
                  </a:gradFill>
                  <a:latin typeface="Segoe UI Light"/>
                </a:rPr>
                <a:t>IT demands</a:t>
              </a:r>
            </a:p>
          </p:txBody>
        </p:sp>
        <p:sp>
          <p:nvSpPr>
            <p:cNvPr id="64" name="blue banner"/>
            <p:cNvSpPr txBox="1"/>
            <p:nvPr/>
          </p:nvSpPr>
          <p:spPr>
            <a:xfrm>
              <a:off x="-4972496" y="7611796"/>
              <a:ext cx="8321040" cy="982519"/>
            </a:xfrm>
            <a:prstGeom prst="rect">
              <a:avLst/>
            </a:prstGeom>
            <a:solidFill>
              <a:schemeClr val="accent1"/>
            </a:solidFill>
          </p:spPr>
          <p:txBody>
            <a:bodyPr wrap="square" lIns="182880" tIns="182880" rIns="0" bIns="137160" rtlCol="0" anchor="ctr" anchorCtr="0">
              <a:noAutofit/>
            </a:bodyPr>
            <a:lstStyle/>
            <a:p>
              <a:pPr>
                <a:lnSpc>
                  <a:spcPct val="90000"/>
                </a:lnSpc>
              </a:pPr>
              <a:r>
                <a:rPr lang="en-US" sz="4100" spc="-51" dirty="0">
                  <a:gradFill>
                    <a:gsLst>
                      <a:gs pos="0">
                        <a:srgbClr val="EFEFEF"/>
                      </a:gs>
                      <a:gs pos="100000">
                        <a:srgbClr val="EFEFEF"/>
                      </a:gs>
                    </a:gsLst>
                    <a:lin ang="5400000" scaled="0"/>
                  </a:gradFill>
                  <a:latin typeface="Segoe UI Light"/>
                </a:rPr>
                <a:t>Windows Server 2012 R2 delivers</a:t>
              </a:r>
            </a:p>
          </p:txBody>
        </p:sp>
      </p:grpSp>
      <p:sp useBgFill="1">
        <p:nvSpPr>
          <p:cNvPr id="38" name="Rectangle 37"/>
          <p:cNvSpPr/>
          <p:nvPr/>
        </p:nvSpPr>
        <p:spPr bwMode="auto">
          <a:xfrm>
            <a:off x="4" y="1126895"/>
            <a:ext cx="3416576" cy="586763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
        <p:nvSpPr>
          <p:cNvPr id="4" name="Rectangle 3"/>
          <p:cNvSpPr/>
          <p:nvPr/>
        </p:nvSpPr>
        <p:spPr bwMode="auto">
          <a:xfrm>
            <a:off x="531279" y="4815677"/>
            <a:ext cx="2705639" cy="1612162"/>
          </a:xfrm>
          <a:prstGeom prst="rect">
            <a:avLst/>
          </a:prstGeom>
          <a:solidFill>
            <a:srgbClr val="000000">
              <a:alpha val="7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en-US" sz="2400" spc="-122" dirty="0" smtClean="0">
                <a:gradFill>
                  <a:gsLst>
                    <a:gs pos="0">
                      <a:srgbClr val="EFEFEF"/>
                    </a:gs>
                    <a:gs pos="100000">
                      <a:srgbClr val="EFEFEF"/>
                    </a:gs>
                  </a:gsLst>
                  <a:lin ang="5400000" scaled="0"/>
                </a:gradFill>
                <a:latin typeface="Segoe UI Light"/>
              </a:rPr>
              <a:t>Consistent</a:t>
            </a:r>
            <a:r>
              <a:rPr lang="en-US" sz="2400" spc="-122" dirty="0">
                <a:gradFill>
                  <a:gsLst>
                    <a:gs pos="0">
                      <a:srgbClr val="EFEFEF"/>
                    </a:gs>
                    <a:gs pos="100000">
                      <a:srgbClr val="EFEFEF"/>
                    </a:gs>
                  </a:gsLst>
                  <a:lin ang="5400000" scaled="0"/>
                </a:gradFill>
                <a:latin typeface="Segoe UI Light"/>
              </a:rPr>
              <a:t> </a:t>
            </a:r>
            <a:r>
              <a:rPr lang="en-US" sz="2400" spc="-122" dirty="0" smtClean="0">
                <a:gradFill>
                  <a:gsLst>
                    <a:gs pos="0">
                      <a:srgbClr val="EFEFEF"/>
                    </a:gs>
                    <a:gs pos="100000">
                      <a:srgbClr val="EFEFEF"/>
                    </a:gs>
                  </a:gsLst>
                  <a:lin ang="5400000" scaled="0"/>
                </a:gradFill>
                <a:latin typeface="Segoe UI Light"/>
              </a:rPr>
              <a:t>and flexible user access </a:t>
            </a:r>
            <a:r>
              <a:rPr lang="en-US" sz="2400" spc="-122" dirty="0">
                <a:gradFill>
                  <a:gsLst>
                    <a:gs pos="0">
                      <a:srgbClr val="EFEFEF"/>
                    </a:gs>
                    <a:gs pos="100000">
                      <a:srgbClr val="EFEFEF"/>
                    </a:gs>
                  </a:gsLst>
                  <a:lin ang="5400000" scaled="0"/>
                </a:gradFill>
                <a:latin typeface="Segoe UI Light"/>
              </a:rPr>
              <a:t>to corporate resources </a:t>
            </a:r>
            <a:r>
              <a:rPr lang="en-US" sz="2400" spc="-122" dirty="0" smtClean="0">
                <a:gradFill>
                  <a:gsLst>
                    <a:gs pos="0">
                      <a:srgbClr val="EFEFEF"/>
                    </a:gs>
                    <a:gs pos="100000">
                      <a:srgbClr val="EFEFEF"/>
                    </a:gs>
                  </a:gsLst>
                  <a:lin ang="5400000" scaled="0"/>
                </a:gradFill>
                <a:latin typeface="Segoe UI Light"/>
              </a:rPr>
              <a:t>while</a:t>
            </a:r>
            <a:r>
              <a:rPr lang="en-US" sz="2400" spc="-122" dirty="0">
                <a:gradFill>
                  <a:gsLst>
                    <a:gs pos="0">
                      <a:srgbClr val="EFEFEF"/>
                    </a:gs>
                    <a:gs pos="100000">
                      <a:srgbClr val="EFEFEF"/>
                    </a:gs>
                  </a:gsLst>
                  <a:lin ang="5400000" scaled="0"/>
                </a:gradFill>
                <a:latin typeface="Segoe UI Light"/>
              </a:rPr>
              <a:t> </a:t>
            </a:r>
            <a:r>
              <a:rPr lang="en-US" sz="2400" spc="-122" dirty="0" smtClean="0">
                <a:gradFill>
                  <a:gsLst>
                    <a:gs pos="0">
                      <a:srgbClr val="EFEFEF"/>
                    </a:gs>
                    <a:gs pos="100000">
                      <a:srgbClr val="EFEFEF"/>
                    </a:gs>
                  </a:gsLst>
                  <a:lin ang="5400000" scaled="0"/>
                </a:gradFill>
                <a:latin typeface="Segoe UI Light"/>
              </a:rPr>
              <a:t>protecting data</a:t>
            </a:r>
            <a:endParaRPr lang="en-US" sz="2400" spc="-122" dirty="0">
              <a:gradFill>
                <a:gsLst>
                  <a:gs pos="0">
                    <a:srgbClr val="EFEFEF"/>
                  </a:gs>
                  <a:gs pos="100000">
                    <a:srgbClr val="EFEFEF"/>
                  </a:gs>
                </a:gsLst>
                <a:lin ang="5400000" scaled="0"/>
              </a:gradFill>
              <a:latin typeface="Segoe UI Light"/>
            </a:endParaRPr>
          </a:p>
        </p:txBody>
      </p:sp>
      <p:sp useBgFill="1">
        <p:nvSpPr>
          <p:cNvPr id="94" name="Rectangle 93"/>
          <p:cNvSpPr/>
          <p:nvPr/>
        </p:nvSpPr>
        <p:spPr bwMode="auto">
          <a:xfrm>
            <a:off x="11892817" y="1126896"/>
            <a:ext cx="543658" cy="586762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grpSp>
        <p:nvGrpSpPr>
          <p:cNvPr id="30" name="Group 29"/>
          <p:cNvGrpSpPr/>
          <p:nvPr/>
        </p:nvGrpSpPr>
        <p:grpSpPr bwMode="black">
          <a:xfrm>
            <a:off x="514019" y="1754595"/>
            <a:ext cx="2646698" cy="2490432"/>
            <a:chOff x="2462213" y="1598613"/>
            <a:chExt cx="4222750" cy="3667125"/>
          </a:xfrm>
          <a:solidFill>
            <a:schemeClr val="accent1"/>
          </a:solidFill>
        </p:grpSpPr>
        <p:sp>
          <p:nvSpPr>
            <p:cNvPr id="31" name="Rectangle 6"/>
            <p:cNvSpPr>
              <a:spLocks noChangeArrowheads="1"/>
            </p:cNvSpPr>
            <p:nvPr/>
          </p:nvSpPr>
          <p:spPr bwMode="black">
            <a:xfrm>
              <a:off x="5564188" y="3346451"/>
              <a:ext cx="1158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9" name="Rectangle 7"/>
            <p:cNvSpPr>
              <a:spLocks noChangeArrowheads="1"/>
            </p:cNvSpPr>
            <p:nvPr/>
          </p:nvSpPr>
          <p:spPr bwMode="black">
            <a:xfrm>
              <a:off x="5795963" y="3346451"/>
              <a:ext cx="11271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3" name="Rectangle 8"/>
            <p:cNvSpPr>
              <a:spLocks noChangeArrowheads="1"/>
            </p:cNvSpPr>
            <p:nvPr/>
          </p:nvSpPr>
          <p:spPr bwMode="black">
            <a:xfrm>
              <a:off x="3092451" y="3346451"/>
              <a:ext cx="1158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4" name="Rectangle 9"/>
            <p:cNvSpPr>
              <a:spLocks noChangeArrowheads="1"/>
            </p:cNvSpPr>
            <p:nvPr/>
          </p:nvSpPr>
          <p:spPr bwMode="black">
            <a:xfrm>
              <a:off x="3324226" y="3346451"/>
              <a:ext cx="11747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5"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6"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7"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9"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1"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2"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3"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4"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5"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6"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7"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8"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9"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60"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62"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63"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65"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66" name="Oval 27"/>
            <p:cNvSpPr>
              <a:spLocks noChangeArrowheads="1"/>
            </p:cNvSpPr>
            <p:nvPr/>
          </p:nvSpPr>
          <p:spPr bwMode="black">
            <a:xfrm>
              <a:off x="6224588"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0" name="Oval 28"/>
            <p:cNvSpPr>
              <a:spLocks noChangeArrowheads="1"/>
            </p:cNvSpPr>
            <p:nvPr/>
          </p:nvSpPr>
          <p:spPr bwMode="black">
            <a:xfrm>
              <a:off x="6453188"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1" name="Oval 29"/>
            <p:cNvSpPr>
              <a:spLocks noChangeArrowheads="1"/>
            </p:cNvSpPr>
            <p:nvPr/>
          </p:nvSpPr>
          <p:spPr bwMode="black">
            <a:xfrm>
              <a:off x="6340476"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2"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3"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sp>
        <p:nvSpPr>
          <p:cNvPr id="75" name="Title 2"/>
          <p:cNvSpPr txBox="1">
            <a:spLocks/>
          </p:cNvSpPr>
          <p:nvPr/>
        </p:nvSpPr>
        <p:spPr>
          <a:xfrm>
            <a:off x="261939" y="292082"/>
            <a:ext cx="11375536" cy="932563"/>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02" normalizeH="0" baseline="0" noProof="0" dirty="0" smtClean="0">
                <a:ln w="3175">
                  <a:noFill/>
                </a:ln>
                <a:solidFill>
                  <a:schemeClr val="tx1"/>
                </a:solidFill>
                <a:effectLst/>
                <a:uLnTx/>
                <a:uFillTx/>
                <a:latin typeface="Segoe UI Light"/>
                <a:ea typeface="+mn-ea"/>
                <a:cs typeface="Arial" charset="0"/>
              </a:rPr>
              <a:t>Access and information protection</a:t>
            </a:r>
            <a:endParaRPr kumimoji="0" lang="en-US" sz="5400" b="0" i="0" u="none" strike="noStrike" kern="1200" cap="none" spc="-102" normalizeH="0" baseline="0" noProof="0" dirty="0">
              <a:ln w="3175">
                <a:noFill/>
              </a:ln>
              <a:solidFill>
                <a:schemeClr val="tx1"/>
              </a:solidFill>
              <a:effectLst/>
              <a:uLnTx/>
              <a:uFillTx/>
              <a:latin typeface="Segoe UI Light"/>
              <a:ea typeface="+mn-ea"/>
              <a:cs typeface="Arial" charset="0"/>
            </a:endParaRPr>
          </a:p>
        </p:txBody>
      </p:sp>
      <p:grpSp>
        <p:nvGrpSpPr>
          <p:cNvPr id="76" name="Group 75"/>
          <p:cNvGrpSpPr/>
          <p:nvPr/>
        </p:nvGrpSpPr>
        <p:grpSpPr>
          <a:xfrm>
            <a:off x="9322855" y="5200550"/>
            <a:ext cx="586244" cy="323850"/>
            <a:chOff x="2249434" y="-1155291"/>
            <a:chExt cx="902941" cy="498798"/>
          </a:xfrm>
        </p:grpSpPr>
        <p:sp>
          <p:nvSpPr>
            <p:cNvPr id="77" name="Freeform 128"/>
            <p:cNvSpPr>
              <a:spLocks noChangeAspect="1"/>
            </p:cNvSpPr>
            <p:nvPr/>
          </p:nvSpPr>
          <p:spPr bwMode="white">
            <a:xfrm>
              <a:off x="2249434" y="-1155291"/>
              <a:ext cx="902941" cy="49879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A8A8A8"/>
            </a:solidFill>
            <a:ln>
              <a:noFill/>
            </a:ln>
            <a:extLst/>
          </p:spPr>
          <p:txBody>
            <a:bodyPr vert="horz" wrap="square" lIns="91440" tIns="45720" rIns="91440" bIns="45720" numCol="1" anchor="t" anchorCtr="0" compatLnSpc="1">
              <a:prstTxWarp prst="textNoShape">
                <a:avLst/>
              </a:prstTxWarp>
            </a:bodyPr>
            <a:lstStyle/>
            <a:p>
              <a:pPr defTabSz="914363"/>
              <a:endParaRPr lang="en-US"/>
            </a:p>
          </p:txBody>
        </p:sp>
        <p:sp>
          <p:nvSpPr>
            <p:cNvPr id="78" name="Freeform 29"/>
            <p:cNvSpPr>
              <a:spLocks noEditPoints="1"/>
            </p:cNvSpPr>
            <p:nvPr/>
          </p:nvSpPr>
          <p:spPr bwMode="auto">
            <a:xfrm>
              <a:off x="2543908" y="-1067130"/>
              <a:ext cx="287092" cy="340299"/>
            </a:xfrm>
            <a:custGeom>
              <a:avLst/>
              <a:gdLst>
                <a:gd name="T0" fmla="*/ 140 w 160"/>
                <a:gd name="T1" fmla="*/ 77 h 190"/>
                <a:gd name="T2" fmla="*/ 142 w 160"/>
                <a:gd name="T3" fmla="*/ 77 h 190"/>
                <a:gd name="T4" fmla="*/ 142 w 160"/>
                <a:gd name="T5" fmla="*/ 50 h 190"/>
                <a:gd name="T6" fmla="*/ 91 w 160"/>
                <a:gd name="T7" fmla="*/ 0 h 190"/>
                <a:gd name="T8" fmla="*/ 75 w 160"/>
                <a:gd name="T9" fmla="*/ 0 h 190"/>
                <a:gd name="T10" fmla="*/ 24 w 160"/>
                <a:gd name="T11" fmla="*/ 50 h 190"/>
                <a:gd name="T12" fmla="*/ 24 w 160"/>
                <a:gd name="T13" fmla="*/ 77 h 190"/>
                <a:gd name="T14" fmla="*/ 20 w 160"/>
                <a:gd name="T15" fmla="*/ 77 h 190"/>
                <a:gd name="T16" fmla="*/ 0 w 160"/>
                <a:gd name="T17" fmla="*/ 98 h 190"/>
                <a:gd name="T18" fmla="*/ 0 w 160"/>
                <a:gd name="T19" fmla="*/ 170 h 190"/>
                <a:gd name="T20" fmla="*/ 20 w 160"/>
                <a:gd name="T21" fmla="*/ 190 h 190"/>
                <a:gd name="T22" fmla="*/ 140 w 160"/>
                <a:gd name="T23" fmla="*/ 190 h 190"/>
                <a:gd name="T24" fmla="*/ 160 w 160"/>
                <a:gd name="T25" fmla="*/ 170 h 190"/>
                <a:gd name="T26" fmla="*/ 160 w 160"/>
                <a:gd name="T27" fmla="*/ 98 h 190"/>
                <a:gd name="T28" fmla="*/ 140 w 160"/>
                <a:gd name="T29" fmla="*/ 77 h 190"/>
                <a:gd name="T30" fmla="*/ 75 w 160"/>
                <a:gd name="T31" fmla="*/ 21 h 190"/>
                <a:gd name="T32" fmla="*/ 91 w 160"/>
                <a:gd name="T33" fmla="*/ 21 h 190"/>
                <a:gd name="T34" fmla="*/ 121 w 160"/>
                <a:gd name="T35" fmla="*/ 50 h 190"/>
                <a:gd name="T36" fmla="*/ 121 w 160"/>
                <a:gd name="T37" fmla="*/ 77 h 190"/>
                <a:gd name="T38" fmla="*/ 45 w 160"/>
                <a:gd name="T39" fmla="*/ 77 h 190"/>
                <a:gd name="T40" fmla="*/ 45 w 160"/>
                <a:gd name="T41" fmla="*/ 50 h 190"/>
                <a:gd name="T42" fmla="*/ 75 w 160"/>
                <a:gd name="T43" fmla="*/ 21 h 190"/>
                <a:gd name="T44" fmla="*/ 94 w 160"/>
                <a:gd name="T45" fmla="*/ 156 h 190"/>
                <a:gd name="T46" fmla="*/ 89 w 160"/>
                <a:gd name="T47" fmla="*/ 161 h 190"/>
                <a:gd name="T48" fmla="*/ 72 w 160"/>
                <a:gd name="T49" fmla="*/ 161 h 190"/>
                <a:gd name="T50" fmla="*/ 67 w 160"/>
                <a:gd name="T51" fmla="*/ 156 h 190"/>
                <a:gd name="T52" fmla="*/ 67 w 160"/>
                <a:gd name="T53" fmla="*/ 142 h 190"/>
                <a:gd name="T54" fmla="*/ 59 w 160"/>
                <a:gd name="T55" fmla="*/ 125 h 190"/>
                <a:gd name="T56" fmla="*/ 80 w 160"/>
                <a:gd name="T57" fmla="*/ 104 h 190"/>
                <a:gd name="T58" fmla="*/ 101 w 160"/>
                <a:gd name="T59" fmla="*/ 125 h 190"/>
                <a:gd name="T60" fmla="*/ 94 w 160"/>
                <a:gd name="T61" fmla="*/ 141 h 190"/>
                <a:gd name="T62" fmla="*/ 94 w 160"/>
                <a:gd name="T63" fmla="*/ 15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190">
                  <a:moveTo>
                    <a:pt x="140" y="77"/>
                  </a:moveTo>
                  <a:cubicBezTo>
                    <a:pt x="142" y="77"/>
                    <a:pt x="142" y="77"/>
                    <a:pt x="142" y="77"/>
                  </a:cubicBezTo>
                  <a:cubicBezTo>
                    <a:pt x="142" y="50"/>
                    <a:pt x="142" y="50"/>
                    <a:pt x="142" y="50"/>
                  </a:cubicBezTo>
                  <a:cubicBezTo>
                    <a:pt x="142" y="22"/>
                    <a:pt x="119" y="0"/>
                    <a:pt x="91" y="0"/>
                  </a:cubicBezTo>
                  <a:cubicBezTo>
                    <a:pt x="75" y="0"/>
                    <a:pt x="75" y="0"/>
                    <a:pt x="75" y="0"/>
                  </a:cubicBezTo>
                  <a:cubicBezTo>
                    <a:pt x="47" y="0"/>
                    <a:pt x="24" y="22"/>
                    <a:pt x="24" y="50"/>
                  </a:cubicBezTo>
                  <a:cubicBezTo>
                    <a:pt x="24" y="77"/>
                    <a:pt x="24" y="77"/>
                    <a:pt x="24" y="77"/>
                  </a:cubicBezTo>
                  <a:cubicBezTo>
                    <a:pt x="20" y="77"/>
                    <a:pt x="20" y="77"/>
                    <a:pt x="20" y="77"/>
                  </a:cubicBezTo>
                  <a:cubicBezTo>
                    <a:pt x="9" y="77"/>
                    <a:pt x="0" y="87"/>
                    <a:pt x="0" y="98"/>
                  </a:cubicBezTo>
                  <a:cubicBezTo>
                    <a:pt x="0" y="170"/>
                    <a:pt x="0" y="170"/>
                    <a:pt x="0" y="170"/>
                  </a:cubicBezTo>
                  <a:cubicBezTo>
                    <a:pt x="0" y="181"/>
                    <a:pt x="9" y="190"/>
                    <a:pt x="20" y="190"/>
                  </a:cubicBezTo>
                  <a:cubicBezTo>
                    <a:pt x="140" y="190"/>
                    <a:pt x="140" y="190"/>
                    <a:pt x="140" y="190"/>
                  </a:cubicBezTo>
                  <a:cubicBezTo>
                    <a:pt x="151" y="190"/>
                    <a:pt x="160" y="181"/>
                    <a:pt x="160" y="170"/>
                  </a:cubicBezTo>
                  <a:cubicBezTo>
                    <a:pt x="160" y="98"/>
                    <a:pt x="160" y="98"/>
                    <a:pt x="160" y="98"/>
                  </a:cubicBezTo>
                  <a:cubicBezTo>
                    <a:pt x="160" y="87"/>
                    <a:pt x="151" y="77"/>
                    <a:pt x="140" y="77"/>
                  </a:cubicBezTo>
                  <a:close/>
                  <a:moveTo>
                    <a:pt x="75" y="21"/>
                  </a:moveTo>
                  <a:cubicBezTo>
                    <a:pt x="91" y="21"/>
                    <a:pt x="91" y="21"/>
                    <a:pt x="91" y="21"/>
                  </a:cubicBezTo>
                  <a:cubicBezTo>
                    <a:pt x="107" y="21"/>
                    <a:pt x="121" y="34"/>
                    <a:pt x="121" y="50"/>
                  </a:cubicBezTo>
                  <a:cubicBezTo>
                    <a:pt x="121" y="77"/>
                    <a:pt x="121" y="77"/>
                    <a:pt x="121" y="77"/>
                  </a:cubicBezTo>
                  <a:cubicBezTo>
                    <a:pt x="45" y="77"/>
                    <a:pt x="45" y="77"/>
                    <a:pt x="45" y="77"/>
                  </a:cubicBezTo>
                  <a:cubicBezTo>
                    <a:pt x="45" y="50"/>
                    <a:pt x="45" y="50"/>
                    <a:pt x="45" y="50"/>
                  </a:cubicBezTo>
                  <a:cubicBezTo>
                    <a:pt x="45" y="34"/>
                    <a:pt x="58" y="21"/>
                    <a:pt x="75" y="21"/>
                  </a:cubicBezTo>
                  <a:close/>
                  <a:moveTo>
                    <a:pt x="94" y="156"/>
                  </a:moveTo>
                  <a:cubicBezTo>
                    <a:pt x="94" y="159"/>
                    <a:pt x="92" y="161"/>
                    <a:pt x="89" y="161"/>
                  </a:cubicBezTo>
                  <a:cubicBezTo>
                    <a:pt x="72" y="161"/>
                    <a:pt x="72" y="161"/>
                    <a:pt x="72" y="161"/>
                  </a:cubicBezTo>
                  <a:cubicBezTo>
                    <a:pt x="70" y="161"/>
                    <a:pt x="67" y="159"/>
                    <a:pt x="67" y="156"/>
                  </a:cubicBezTo>
                  <a:cubicBezTo>
                    <a:pt x="67" y="142"/>
                    <a:pt x="67" y="142"/>
                    <a:pt x="67" y="142"/>
                  </a:cubicBezTo>
                  <a:cubicBezTo>
                    <a:pt x="62" y="138"/>
                    <a:pt x="59" y="132"/>
                    <a:pt x="59" y="125"/>
                  </a:cubicBezTo>
                  <a:cubicBezTo>
                    <a:pt x="59" y="114"/>
                    <a:pt x="68" y="104"/>
                    <a:pt x="80" y="104"/>
                  </a:cubicBezTo>
                  <a:cubicBezTo>
                    <a:pt x="92" y="104"/>
                    <a:pt x="101" y="114"/>
                    <a:pt x="101" y="125"/>
                  </a:cubicBezTo>
                  <a:cubicBezTo>
                    <a:pt x="101" y="131"/>
                    <a:pt x="98" y="137"/>
                    <a:pt x="94" y="141"/>
                  </a:cubicBezTo>
                  <a:lnTo>
                    <a:pt x="94" y="15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79" name="Group 69"/>
          <p:cNvGrpSpPr>
            <a:grpSpLocks noChangeAspect="1"/>
          </p:cNvGrpSpPr>
          <p:nvPr/>
        </p:nvGrpSpPr>
        <p:grpSpPr bwMode="auto">
          <a:xfrm>
            <a:off x="3626155" y="5200550"/>
            <a:ext cx="527584" cy="480678"/>
            <a:chOff x="3229" y="1601"/>
            <a:chExt cx="1226" cy="1117"/>
          </a:xfrm>
          <a:solidFill>
            <a:schemeClr val="tx1">
              <a:lumMod val="50000"/>
              <a:lumOff val="50000"/>
            </a:schemeClr>
          </a:solidFill>
        </p:grpSpPr>
        <p:sp>
          <p:nvSpPr>
            <p:cNvPr id="80" name="Freeform 70"/>
            <p:cNvSpPr>
              <a:spLocks/>
            </p:cNvSpPr>
            <p:nvPr/>
          </p:nvSpPr>
          <p:spPr bwMode="auto">
            <a:xfrm>
              <a:off x="3501" y="1837"/>
              <a:ext cx="161" cy="524"/>
            </a:xfrm>
            <a:custGeom>
              <a:avLst/>
              <a:gdLst>
                <a:gd name="T0" fmla="*/ 52 w 68"/>
                <a:gd name="T1" fmla="*/ 222 h 222"/>
                <a:gd name="T2" fmla="*/ 68 w 68"/>
                <a:gd name="T3" fmla="*/ 194 h 222"/>
                <a:gd name="T4" fmla="*/ 32 w 68"/>
                <a:gd name="T5" fmla="*/ 111 h 222"/>
                <a:gd name="T6" fmla="*/ 68 w 68"/>
                <a:gd name="T7" fmla="*/ 28 h 222"/>
                <a:gd name="T8" fmla="*/ 51 w 68"/>
                <a:gd name="T9" fmla="*/ 0 h 222"/>
                <a:gd name="T10" fmla="*/ 0 w 68"/>
                <a:gd name="T11" fmla="*/ 111 h 222"/>
                <a:gd name="T12" fmla="*/ 52 w 68"/>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68" h="222">
                  <a:moveTo>
                    <a:pt x="52" y="222"/>
                  </a:moveTo>
                  <a:cubicBezTo>
                    <a:pt x="68" y="194"/>
                    <a:pt x="68" y="194"/>
                    <a:pt x="68" y="194"/>
                  </a:cubicBezTo>
                  <a:cubicBezTo>
                    <a:pt x="46" y="173"/>
                    <a:pt x="32" y="144"/>
                    <a:pt x="32" y="111"/>
                  </a:cubicBezTo>
                  <a:cubicBezTo>
                    <a:pt x="32" y="78"/>
                    <a:pt x="46" y="49"/>
                    <a:pt x="68" y="28"/>
                  </a:cubicBezTo>
                  <a:cubicBezTo>
                    <a:pt x="51" y="0"/>
                    <a:pt x="51" y="0"/>
                    <a:pt x="51" y="0"/>
                  </a:cubicBezTo>
                  <a:cubicBezTo>
                    <a:pt x="20" y="27"/>
                    <a:pt x="0" y="66"/>
                    <a:pt x="0" y="111"/>
                  </a:cubicBezTo>
                  <a:cubicBezTo>
                    <a:pt x="0" y="156"/>
                    <a:pt x="20" y="196"/>
                    <a:pt x="52" y="2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71"/>
            <p:cNvSpPr>
              <a:spLocks/>
            </p:cNvSpPr>
            <p:nvPr/>
          </p:nvSpPr>
          <p:spPr bwMode="auto">
            <a:xfrm>
              <a:off x="4023" y="1837"/>
              <a:ext cx="161" cy="524"/>
            </a:xfrm>
            <a:custGeom>
              <a:avLst/>
              <a:gdLst>
                <a:gd name="T0" fmla="*/ 36 w 68"/>
                <a:gd name="T1" fmla="*/ 111 h 222"/>
                <a:gd name="T2" fmla="*/ 0 w 68"/>
                <a:gd name="T3" fmla="*/ 194 h 222"/>
                <a:gd name="T4" fmla="*/ 16 w 68"/>
                <a:gd name="T5" fmla="*/ 222 h 222"/>
                <a:gd name="T6" fmla="*/ 68 w 68"/>
                <a:gd name="T7" fmla="*/ 111 h 222"/>
                <a:gd name="T8" fmla="*/ 17 w 68"/>
                <a:gd name="T9" fmla="*/ 0 h 222"/>
                <a:gd name="T10" fmla="*/ 0 w 68"/>
                <a:gd name="T11" fmla="*/ 28 h 222"/>
                <a:gd name="T12" fmla="*/ 36 w 68"/>
                <a:gd name="T13" fmla="*/ 111 h 222"/>
              </a:gdLst>
              <a:ahLst/>
              <a:cxnLst>
                <a:cxn ang="0">
                  <a:pos x="T0" y="T1"/>
                </a:cxn>
                <a:cxn ang="0">
                  <a:pos x="T2" y="T3"/>
                </a:cxn>
                <a:cxn ang="0">
                  <a:pos x="T4" y="T5"/>
                </a:cxn>
                <a:cxn ang="0">
                  <a:pos x="T6" y="T7"/>
                </a:cxn>
                <a:cxn ang="0">
                  <a:pos x="T8" y="T9"/>
                </a:cxn>
                <a:cxn ang="0">
                  <a:pos x="T10" y="T11"/>
                </a:cxn>
                <a:cxn ang="0">
                  <a:pos x="T12" y="T13"/>
                </a:cxn>
              </a:cxnLst>
              <a:rect l="0" t="0" r="r" b="b"/>
              <a:pathLst>
                <a:path w="68" h="222">
                  <a:moveTo>
                    <a:pt x="36" y="111"/>
                  </a:moveTo>
                  <a:cubicBezTo>
                    <a:pt x="36" y="144"/>
                    <a:pt x="22" y="173"/>
                    <a:pt x="0" y="194"/>
                  </a:cubicBezTo>
                  <a:cubicBezTo>
                    <a:pt x="16" y="222"/>
                    <a:pt x="16" y="222"/>
                    <a:pt x="16" y="222"/>
                  </a:cubicBezTo>
                  <a:cubicBezTo>
                    <a:pt x="48" y="196"/>
                    <a:pt x="68" y="156"/>
                    <a:pt x="68" y="111"/>
                  </a:cubicBezTo>
                  <a:cubicBezTo>
                    <a:pt x="68" y="66"/>
                    <a:pt x="48" y="27"/>
                    <a:pt x="17" y="0"/>
                  </a:cubicBezTo>
                  <a:cubicBezTo>
                    <a:pt x="0" y="28"/>
                    <a:pt x="0" y="28"/>
                    <a:pt x="0" y="28"/>
                  </a:cubicBezTo>
                  <a:cubicBezTo>
                    <a:pt x="22" y="49"/>
                    <a:pt x="36" y="78"/>
                    <a:pt x="36" y="1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72"/>
            <p:cNvSpPr>
              <a:spLocks/>
            </p:cNvSpPr>
            <p:nvPr/>
          </p:nvSpPr>
          <p:spPr bwMode="auto">
            <a:xfrm>
              <a:off x="4092" y="1719"/>
              <a:ext cx="229" cy="761"/>
            </a:xfrm>
            <a:custGeom>
              <a:avLst/>
              <a:gdLst>
                <a:gd name="T0" fmla="*/ 65 w 97"/>
                <a:gd name="T1" fmla="*/ 161 h 322"/>
                <a:gd name="T2" fmla="*/ 0 w 97"/>
                <a:gd name="T3" fmla="*/ 294 h 322"/>
                <a:gd name="T4" fmla="*/ 16 w 97"/>
                <a:gd name="T5" fmla="*/ 322 h 322"/>
                <a:gd name="T6" fmla="*/ 97 w 97"/>
                <a:gd name="T7" fmla="*/ 161 h 322"/>
                <a:gd name="T8" fmla="*/ 17 w 97"/>
                <a:gd name="T9" fmla="*/ 0 h 322"/>
                <a:gd name="T10" fmla="*/ 0 w 97"/>
                <a:gd name="T11" fmla="*/ 28 h 322"/>
                <a:gd name="T12" fmla="*/ 65 w 97"/>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97" h="322">
                  <a:moveTo>
                    <a:pt x="65" y="161"/>
                  </a:moveTo>
                  <a:cubicBezTo>
                    <a:pt x="65" y="215"/>
                    <a:pt x="39" y="263"/>
                    <a:pt x="0" y="294"/>
                  </a:cubicBezTo>
                  <a:cubicBezTo>
                    <a:pt x="16" y="322"/>
                    <a:pt x="16" y="322"/>
                    <a:pt x="16" y="322"/>
                  </a:cubicBezTo>
                  <a:cubicBezTo>
                    <a:pt x="65" y="285"/>
                    <a:pt x="97" y="227"/>
                    <a:pt x="97" y="161"/>
                  </a:cubicBezTo>
                  <a:cubicBezTo>
                    <a:pt x="97" y="95"/>
                    <a:pt x="65" y="37"/>
                    <a:pt x="17" y="0"/>
                  </a:cubicBezTo>
                  <a:cubicBezTo>
                    <a:pt x="0" y="28"/>
                    <a:pt x="0" y="28"/>
                    <a:pt x="0" y="28"/>
                  </a:cubicBezTo>
                  <a:cubicBezTo>
                    <a:pt x="39" y="59"/>
                    <a:pt x="65" y="107"/>
                    <a:pt x="65" y="1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73"/>
            <p:cNvSpPr>
              <a:spLocks/>
            </p:cNvSpPr>
            <p:nvPr/>
          </p:nvSpPr>
          <p:spPr bwMode="auto">
            <a:xfrm>
              <a:off x="3364" y="1719"/>
              <a:ext cx="229" cy="761"/>
            </a:xfrm>
            <a:custGeom>
              <a:avLst/>
              <a:gdLst>
                <a:gd name="T0" fmla="*/ 0 w 97"/>
                <a:gd name="T1" fmla="*/ 161 h 322"/>
                <a:gd name="T2" fmla="*/ 81 w 97"/>
                <a:gd name="T3" fmla="*/ 322 h 322"/>
                <a:gd name="T4" fmla="*/ 97 w 97"/>
                <a:gd name="T5" fmla="*/ 294 h 322"/>
                <a:gd name="T6" fmla="*/ 32 w 97"/>
                <a:gd name="T7" fmla="*/ 161 h 322"/>
                <a:gd name="T8" fmla="*/ 97 w 97"/>
                <a:gd name="T9" fmla="*/ 28 h 322"/>
                <a:gd name="T10" fmla="*/ 80 w 97"/>
                <a:gd name="T11" fmla="*/ 0 h 322"/>
                <a:gd name="T12" fmla="*/ 0 w 97"/>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97" h="322">
                  <a:moveTo>
                    <a:pt x="0" y="161"/>
                  </a:moveTo>
                  <a:cubicBezTo>
                    <a:pt x="0" y="227"/>
                    <a:pt x="32" y="285"/>
                    <a:pt x="81" y="322"/>
                  </a:cubicBezTo>
                  <a:cubicBezTo>
                    <a:pt x="97" y="294"/>
                    <a:pt x="97" y="294"/>
                    <a:pt x="97" y="294"/>
                  </a:cubicBezTo>
                  <a:cubicBezTo>
                    <a:pt x="58" y="263"/>
                    <a:pt x="32" y="215"/>
                    <a:pt x="32" y="161"/>
                  </a:cubicBezTo>
                  <a:cubicBezTo>
                    <a:pt x="32" y="107"/>
                    <a:pt x="58" y="59"/>
                    <a:pt x="97" y="28"/>
                  </a:cubicBezTo>
                  <a:cubicBezTo>
                    <a:pt x="80" y="0"/>
                    <a:pt x="80" y="0"/>
                    <a:pt x="80" y="0"/>
                  </a:cubicBezTo>
                  <a:cubicBezTo>
                    <a:pt x="32" y="37"/>
                    <a:pt x="0" y="95"/>
                    <a:pt x="0" y="1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74"/>
            <p:cNvSpPr>
              <a:spLocks/>
            </p:cNvSpPr>
            <p:nvPr/>
          </p:nvSpPr>
          <p:spPr bwMode="auto">
            <a:xfrm>
              <a:off x="4160" y="1601"/>
              <a:ext cx="295" cy="997"/>
            </a:xfrm>
            <a:custGeom>
              <a:avLst/>
              <a:gdLst>
                <a:gd name="T0" fmla="*/ 16 w 125"/>
                <a:gd name="T1" fmla="*/ 0 h 422"/>
                <a:gd name="T2" fmla="*/ 0 w 125"/>
                <a:gd name="T3" fmla="*/ 28 h 422"/>
                <a:gd name="T4" fmla="*/ 93 w 125"/>
                <a:gd name="T5" fmla="*/ 211 h 422"/>
                <a:gd name="T6" fmla="*/ 0 w 125"/>
                <a:gd name="T7" fmla="*/ 394 h 422"/>
                <a:gd name="T8" fmla="*/ 16 w 125"/>
                <a:gd name="T9" fmla="*/ 422 h 422"/>
                <a:gd name="T10" fmla="*/ 125 w 125"/>
                <a:gd name="T11" fmla="*/ 211 h 422"/>
                <a:gd name="T12" fmla="*/ 16 w 125"/>
                <a:gd name="T13" fmla="*/ 0 h 422"/>
              </a:gdLst>
              <a:ahLst/>
              <a:cxnLst>
                <a:cxn ang="0">
                  <a:pos x="T0" y="T1"/>
                </a:cxn>
                <a:cxn ang="0">
                  <a:pos x="T2" y="T3"/>
                </a:cxn>
                <a:cxn ang="0">
                  <a:pos x="T4" y="T5"/>
                </a:cxn>
                <a:cxn ang="0">
                  <a:pos x="T6" y="T7"/>
                </a:cxn>
                <a:cxn ang="0">
                  <a:pos x="T8" y="T9"/>
                </a:cxn>
                <a:cxn ang="0">
                  <a:pos x="T10" y="T11"/>
                </a:cxn>
                <a:cxn ang="0">
                  <a:pos x="T12" y="T13"/>
                </a:cxn>
              </a:cxnLst>
              <a:rect l="0" t="0" r="r" b="b"/>
              <a:pathLst>
                <a:path w="125" h="422">
                  <a:moveTo>
                    <a:pt x="16" y="0"/>
                  </a:moveTo>
                  <a:cubicBezTo>
                    <a:pt x="0" y="28"/>
                    <a:pt x="0" y="28"/>
                    <a:pt x="0" y="28"/>
                  </a:cubicBezTo>
                  <a:cubicBezTo>
                    <a:pt x="57" y="69"/>
                    <a:pt x="93" y="136"/>
                    <a:pt x="93" y="211"/>
                  </a:cubicBezTo>
                  <a:cubicBezTo>
                    <a:pt x="93" y="286"/>
                    <a:pt x="56" y="353"/>
                    <a:pt x="0" y="394"/>
                  </a:cubicBezTo>
                  <a:cubicBezTo>
                    <a:pt x="16" y="422"/>
                    <a:pt x="16" y="422"/>
                    <a:pt x="16" y="422"/>
                  </a:cubicBezTo>
                  <a:cubicBezTo>
                    <a:pt x="82" y="375"/>
                    <a:pt x="125" y="298"/>
                    <a:pt x="125" y="211"/>
                  </a:cubicBezTo>
                  <a:cubicBezTo>
                    <a:pt x="125" y="124"/>
                    <a:pt x="82" y="47"/>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75"/>
            <p:cNvSpPr>
              <a:spLocks/>
            </p:cNvSpPr>
            <p:nvPr/>
          </p:nvSpPr>
          <p:spPr bwMode="auto">
            <a:xfrm>
              <a:off x="3229" y="1601"/>
              <a:ext cx="296" cy="997"/>
            </a:xfrm>
            <a:custGeom>
              <a:avLst/>
              <a:gdLst>
                <a:gd name="T0" fmla="*/ 125 w 125"/>
                <a:gd name="T1" fmla="*/ 394 h 422"/>
                <a:gd name="T2" fmla="*/ 32 w 125"/>
                <a:gd name="T3" fmla="*/ 211 h 422"/>
                <a:gd name="T4" fmla="*/ 125 w 125"/>
                <a:gd name="T5" fmla="*/ 28 h 422"/>
                <a:gd name="T6" fmla="*/ 108 w 125"/>
                <a:gd name="T7" fmla="*/ 0 h 422"/>
                <a:gd name="T8" fmla="*/ 0 w 125"/>
                <a:gd name="T9" fmla="*/ 211 h 422"/>
                <a:gd name="T10" fmla="*/ 109 w 125"/>
                <a:gd name="T11" fmla="*/ 422 h 422"/>
                <a:gd name="T12" fmla="*/ 125 w 125"/>
                <a:gd name="T13" fmla="*/ 394 h 422"/>
              </a:gdLst>
              <a:ahLst/>
              <a:cxnLst>
                <a:cxn ang="0">
                  <a:pos x="T0" y="T1"/>
                </a:cxn>
                <a:cxn ang="0">
                  <a:pos x="T2" y="T3"/>
                </a:cxn>
                <a:cxn ang="0">
                  <a:pos x="T4" y="T5"/>
                </a:cxn>
                <a:cxn ang="0">
                  <a:pos x="T6" y="T7"/>
                </a:cxn>
                <a:cxn ang="0">
                  <a:pos x="T8" y="T9"/>
                </a:cxn>
                <a:cxn ang="0">
                  <a:pos x="T10" y="T11"/>
                </a:cxn>
                <a:cxn ang="0">
                  <a:pos x="T12" y="T13"/>
                </a:cxn>
              </a:cxnLst>
              <a:rect l="0" t="0" r="r" b="b"/>
              <a:pathLst>
                <a:path w="125" h="422">
                  <a:moveTo>
                    <a:pt x="125" y="394"/>
                  </a:moveTo>
                  <a:cubicBezTo>
                    <a:pt x="69" y="353"/>
                    <a:pt x="32" y="286"/>
                    <a:pt x="32" y="211"/>
                  </a:cubicBezTo>
                  <a:cubicBezTo>
                    <a:pt x="32" y="136"/>
                    <a:pt x="68" y="69"/>
                    <a:pt x="125" y="28"/>
                  </a:cubicBezTo>
                  <a:cubicBezTo>
                    <a:pt x="108" y="0"/>
                    <a:pt x="108" y="0"/>
                    <a:pt x="108" y="0"/>
                  </a:cubicBezTo>
                  <a:cubicBezTo>
                    <a:pt x="43" y="47"/>
                    <a:pt x="0" y="124"/>
                    <a:pt x="0" y="211"/>
                  </a:cubicBezTo>
                  <a:cubicBezTo>
                    <a:pt x="0" y="298"/>
                    <a:pt x="43" y="375"/>
                    <a:pt x="109" y="422"/>
                  </a:cubicBezTo>
                  <a:lnTo>
                    <a:pt x="125" y="39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76"/>
            <p:cNvSpPr>
              <a:spLocks/>
            </p:cNvSpPr>
            <p:nvPr/>
          </p:nvSpPr>
          <p:spPr bwMode="auto">
            <a:xfrm>
              <a:off x="3723" y="1979"/>
              <a:ext cx="239" cy="739"/>
            </a:xfrm>
            <a:custGeom>
              <a:avLst/>
              <a:gdLst>
                <a:gd name="T0" fmla="*/ 101 w 101"/>
                <a:gd name="T1" fmla="*/ 51 h 313"/>
                <a:gd name="T2" fmla="*/ 50 w 101"/>
                <a:gd name="T3" fmla="*/ 0 h 313"/>
                <a:gd name="T4" fmla="*/ 0 w 101"/>
                <a:gd name="T5" fmla="*/ 51 h 313"/>
                <a:gd name="T6" fmla="*/ 39 w 101"/>
                <a:gd name="T7" fmla="*/ 100 h 313"/>
                <a:gd name="T8" fmla="*/ 16 w 101"/>
                <a:gd name="T9" fmla="*/ 273 h 313"/>
                <a:gd name="T10" fmla="*/ 50 w 101"/>
                <a:gd name="T11" fmla="*/ 313 h 313"/>
                <a:gd name="T12" fmla="*/ 51 w 101"/>
                <a:gd name="T13" fmla="*/ 313 h 313"/>
                <a:gd name="T14" fmla="*/ 85 w 101"/>
                <a:gd name="T15" fmla="*/ 273 h 313"/>
                <a:gd name="T16" fmla="*/ 62 w 101"/>
                <a:gd name="T17" fmla="*/ 100 h 313"/>
                <a:gd name="T18" fmla="*/ 101 w 101"/>
                <a:gd name="T19" fmla="*/ 5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313">
                  <a:moveTo>
                    <a:pt x="101" y="51"/>
                  </a:moveTo>
                  <a:cubicBezTo>
                    <a:pt x="101" y="23"/>
                    <a:pt x="78" y="0"/>
                    <a:pt x="50" y="0"/>
                  </a:cubicBezTo>
                  <a:cubicBezTo>
                    <a:pt x="23" y="0"/>
                    <a:pt x="0" y="23"/>
                    <a:pt x="0" y="51"/>
                  </a:cubicBezTo>
                  <a:cubicBezTo>
                    <a:pt x="0" y="75"/>
                    <a:pt x="16" y="95"/>
                    <a:pt x="39" y="100"/>
                  </a:cubicBezTo>
                  <a:cubicBezTo>
                    <a:pt x="16" y="273"/>
                    <a:pt x="16" y="273"/>
                    <a:pt x="16" y="273"/>
                  </a:cubicBezTo>
                  <a:cubicBezTo>
                    <a:pt x="13" y="295"/>
                    <a:pt x="28" y="313"/>
                    <a:pt x="50" y="313"/>
                  </a:cubicBezTo>
                  <a:cubicBezTo>
                    <a:pt x="51" y="313"/>
                    <a:pt x="51" y="313"/>
                    <a:pt x="51" y="313"/>
                  </a:cubicBezTo>
                  <a:cubicBezTo>
                    <a:pt x="73" y="313"/>
                    <a:pt x="88" y="295"/>
                    <a:pt x="85" y="273"/>
                  </a:cubicBezTo>
                  <a:cubicBezTo>
                    <a:pt x="62" y="100"/>
                    <a:pt x="62" y="100"/>
                    <a:pt x="62" y="100"/>
                  </a:cubicBezTo>
                  <a:cubicBezTo>
                    <a:pt x="85" y="95"/>
                    <a:pt x="101" y="75"/>
                    <a:pt x="101"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8" name="Rectangle 47"/>
          <p:cNvSpPr/>
          <p:nvPr/>
        </p:nvSpPr>
        <p:spPr bwMode="auto">
          <a:xfrm>
            <a:off x="0" y="6427839"/>
            <a:ext cx="12436475" cy="56668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
        <p:nvSpPr>
          <p:cNvPr id="74" name="Freeform 73"/>
          <p:cNvSpPr>
            <a:spLocks noEditPoints="1"/>
          </p:cNvSpPr>
          <p:nvPr/>
        </p:nvSpPr>
        <p:spPr bwMode="black">
          <a:xfrm>
            <a:off x="6515100" y="5087910"/>
            <a:ext cx="407536" cy="565009"/>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lumMod val="50000"/>
            </a:schemeClr>
          </a:solidFill>
          <a:ln>
            <a:noFill/>
          </a:ln>
          <a:extLst/>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2653466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2" presetClass="entr" presetSubtype="4"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750"/>
                            </p:stCondLst>
                            <p:childTnLst>
                              <p:par>
                                <p:cTn id="18" presetID="2" presetClass="entr" presetSubtype="8" decel="10000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000" fill="hold"/>
                                        <p:tgtEl>
                                          <p:spTgt spid="16"/>
                                        </p:tgtEl>
                                        <p:attrNameLst>
                                          <p:attrName>ppt_x</p:attrName>
                                        </p:attrNameLst>
                                      </p:cBhvr>
                                      <p:tavLst>
                                        <p:tav tm="0">
                                          <p:val>
                                            <p:strVal val="0-#ppt_w/2"/>
                                          </p:val>
                                        </p:tav>
                                        <p:tav tm="100000">
                                          <p:val>
                                            <p:strVal val="#ppt_x"/>
                                          </p:val>
                                        </p:tav>
                                      </p:tavLst>
                                    </p:anim>
                                    <p:anim calcmode="lin" valueType="num">
                                      <p:cBhvr additive="base">
                                        <p:cTn id="21" dur="10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0-#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4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fill="hold"/>
                                        <p:tgtEl>
                                          <p:spTgt spid="3"/>
                                        </p:tgtEl>
                                        <p:attrNameLst>
                                          <p:attrName>ppt_x</p:attrName>
                                        </p:attrNameLst>
                                      </p:cBhvr>
                                      <p:tavLst>
                                        <p:tav tm="0">
                                          <p:val>
                                            <p:strVal val="0-#ppt_w/2"/>
                                          </p:val>
                                        </p:tav>
                                        <p:tav tm="100000">
                                          <p:val>
                                            <p:strVal val="#ppt_x"/>
                                          </p:val>
                                        </p:tav>
                                      </p:tavLst>
                                    </p:anim>
                                    <p:anim calcmode="lin" valueType="num">
                                      <p:cBhvr additive="base">
                                        <p:cTn id="29" dur="10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8" decel="100000" fill="hold" nodeType="withEffect">
                                  <p:stCondLst>
                                    <p:cond delay="10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900" fill="hold"/>
                                        <p:tgtEl>
                                          <p:spTgt spid="14"/>
                                        </p:tgtEl>
                                        <p:attrNameLst>
                                          <p:attrName>ppt_x</p:attrName>
                                        </p:attrNameLst>
                                      </p:cBhvr>
                                      <p:tavLst>
                                        <p:tav tm="0">
                                          <p:val>
                                            <p:strVal val="0-#ppt_w/2"/>
                                          </p:val>
                                        </p:tav>
                                        <p:tav tm="100000">
                                          <p:val>
                                            <p:strVal val="#ppt_x"/>
                                          </p:val>
                                        </p:tav>
                                      </p:tavLst>
                                    </p:anim>
                                    <p:anim calcmode="lin" valueType="num">
                                      <p:cBhvr additive="base">
                                        <p:cTn id="33" dur="900" fill="hold"/>
                                        <p:tgtEl>
                                          <p:spTgt spid="14"/>
                                        </p:tgtEl>
                                        <p:attrNameLst>
                                          <p:attrName>ppt_y</p:attrName>
                                        </p:attrNameLst>
                                      </p:cBhvr>
                                      <p:tavLst>
                                        <p:tav tm="0">
                                          <p:val>
                                            <p:strVal val="#ppt_y"/>
                                          </p:val>
                                        </p:tav>
                                        <p:tav tm="100000">
                                          <p:val>
                                            <p:strVal val="#ppt_y"/>
                                          </p:val>
                                        </p:tav>
                                      </p:tavLst>
                                    </p:anim>
                                  </p:childTnLst>
                                </p:cTn>
                              </p:par>
                              <p:par>
                                <p:cTn id="34" presetID="2" presetClass="entr" presetSubtype="4" decel="100000" fill="hold" nodeType="withEffect">
                                  <p:stCondLst>
                                    <p:cond delay="100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fill="hold"/>
                                        <p:tgtEl>
                                          <p:spTgt spid="10"/>
                                        </p:tgtEl>
                                        <p:attrNameLst>
                                          <p:attrName>ppt_x</p:attrName>
                                        </p:attrNameLst>
                                      </p:cBhvr>
                                      <p:tavLst>
                                        <p:tav tm="0">
                                          <p:val>
                                            <p:strVal val="#ppt_x"/>
                                          </p:val>
                                        </p:tav>
                                        <p:tav tm="100000">
                                          <p:val>
                                            <p:strVal val="#ppt_x"/>
                                          </p:val>
                                        </p:tav>
                                      </p:tavLst>
                                    </p:anim>
                                    <p:anim calcmode="lin" valueType="num">
                                      <p:cBhvr additive="base">
                                        <p:cTn id="37" dur="100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4" decel="100000" fill="hold" nodeType="withEffect">
                                  <p:stCondLst>
                                    <p:cond delay="110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ppt_x"/>
                                          </p:val>
                                        </p:tav>
                                        <p:tav tm="100000">
                                          <p:val>
                                            <p:strVal val="#ppt_x"/>
                                          </p:val>
                                        </p:tav>
                                      </p:tavLst>
                                    </p:anim>
                                    <p:anim calcmode="lin" valueType="num">
                                      <p:cBhvr additive="base">
                                        <p:cTn id="41" dur="10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decel="100000" fill="hold" nodeType="withEffect">
                                  <p:stCondLst>
                                    <p:cond delay="12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000" fill="hold"/>
                                        <p:tgtEl>
                                          <p:spTgt spid="12"/>
                                        </p:tgtEl>
                                        <p:attrNameLst>
                                          <p:attrName>ppt_x</p:attrName>
                                        </p:attrNameLst>
                                      </p:cBhvr>
                                      <p:tavLst>
                                        <p:tav tm="0">
                                          <p:val>
                                            <p:strVal val="#ppt_x"/>
                                          </p:val>
                                        </p:tav>
                                        <p:tav tm="100000">
                                          <p:val>
                                            <p:strVal val="#ppt_x"/>
                                          </p:val>
                                        </p:tav>
                                      </p:tavLst>
                                    </p:anim>
                                    <p:anim calcmode="lin" valueType="num">
                                      <p:cBhvr additive="base">
                                        <p:cTn id="4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3" presetClass="path" presetSubtype="0" decel="100000" fill="hold" nodeType="clickEffect">
                                  <p:stCondLst>
                                    <p:cond delay="0"/>
                                  </p:stCondLst>
                                  <p:childTnLst>
                                    <p:animMotion origin="layout" path="M 6.25E-7 4.81481E-6 L 0.6832 4.81481E-6 " pathEditMode="relative" rAng="0" ptsTypes="AA">
                                      <p:cBhvr>
                                        <p:cTn id="49" dur="900" fill="hold"/>
                                        <p:tgtEl>
                                          <p:spTgt spid="14"/>
                                        </p:tgtEl>
                                        <p:attrNameLst>
                                          <p:attrName>ppt_x</p:attrName>
                                          <p:attrName>ppt_y</p:attrName>
                                        </p:attrNameLst>
                                      </p:cBhvr>
                                      <p:rCtr x="34154" y="0"/>
                                    </p:animMotion>
                                  </p:childTnLst>
                                </p:cTn>
                              </p:par>
                              <p:par>
                                <p:cTn id="50" presetID="64" presetClass="path" presetSubtype="0" decel="100000" fill="hold" nodeType="withEffect">
                                  <p:stCondLst>
                                    <p:cond delay="250"/>
                                  </p:stCondLst>
                                  <p:childTnLst>
                                    <p:animMotion origin="layout" path="M -2.29167E-6 -2.59259E-6 L -2.29167E-6 -0.34629 " pathEditMode="relative" rAng="0" ptsTypes="AA">
                                      <p:cBhvr>
                                        <p:cTn id="51" dur="650" fill="hold"/>
                                        <p:tgtEl>
                                          <p:spTgt spid="10"/>
                                        </p:tgtEl>
                                        <p:attrNameLst>
                                          <p:attrName>ppt_x</p:attrName>
                                          <p:attrName>ppt_y</p:attrName>
                                        </p:attrNameLst>
                                      </p:cBhvr>
                                      <p:rCtr x="0" y="-17315"/>
                                    </p:animMotion>
                                  </p:childTnLst>
                                </p:cTn>
                              </p:par>
                              <p:par>
                                <p:cTn id="52" presetID="2" presetClass="entr" presetSubtype="4" decel="100000" fill="hold" grpId="0" nodeType="withEffect">
                                  <p:stCondLst>
                                    <p:cond delay="500"/>
                                  </p:stCondLst>
                                  <p:childTnLst>
                                    <p:set>
                                      <p:cBhvr>
                                        <p:cTn id="53" dur="1" fill="hold">
                                          <p:stCondLst>
                                            <p:cond delay="0"/>
                                          </p:stCondLst>
                                        </p:cTn>
                                        <p:tgtEl>
                                          <p:spTgt spid="67"/>
                                        </p:tgtEl>
                                        <p:attrNameLst>
                                          <p:attrName>style.visibility</p:attrName>
                                        </p:attrNameLst>
                                      </p:cBhvr>
                                      <p:to>
                                        <p:strVal val="visible"/>
                                      </p:to>
                                    </p:set>
                                    <p:anim calcmode="lin" valueType="num">
                                      <p:cBhvr additive="base">
                                        <p:cTn id="54" dur="650" fill="hold"/>
                                        <p:tgtEl>
                                          <p:spTgt spid="67"/>
                                        </p:tgtEl>
                                        <p:attrNameLst>
                                          <p:attrName>ppt_x</p:attrName>
                                        </p:attrNameLst>
                                      </p:cBhvr>
                                      <p:tavLst>
                                        <p:tav tm="0">
                                          <p:val>
                                            <p:strVal val="#ppt_x"/>
                                          </p:val>
                                        </p:tav>
                                        <p:tav tm="100000">
                                          <p:val>
                                            <p:strVal val="#ppt_x"/>
                                          </p:val>
                                        </p:tav>
                                      </p:tavLst>
                                    </p:anim>
                                    <p:anim calcmode="lin" valueType="num">
                                      <p:cBhvr additive="base">
                                        <p:cTn id="55" dur="650" fill="hold"/>
                                        <p:tgtEl>
                                          <p:spTgt spid="67"/>
                                        </p:tgtEl>
                                        <p:attrNameLst>
                                          <p:attrName>ppt_y</p:attrName>
                                        </p:attrNameLst>
                                      </p:cBhvr>
                                      <p:tavLst>
                                        <p:tav tm="0">
                                          <p:val>
                                            <p:strVal val="1+#ppt_h/2"/>
                                          </p:val>
                                        </p:tav>
                                        <p:tav tm="100000">
                                          <p:val>
                                            <p:strVal val="#ppt_y"/>
                                          </p:val>
                                        </p:tav>
                                      </p:tavLst>
                                    </p:anim>
                                  </p:childTnLst>
                                </p:cTn>
                              </p:par>
                              <p:par>
                                <p:cTn id="56" presetID="2" presetClass="entr" presetSubtype="4" decel="100000" fill="hold" nodeType="withEffect">
                                  <p:stCondLst>
                                    <p:cond delay="500"/>
                                  </p:stCondLst>
                                  <p:childTnLst>
                                    <p:set>
                                      <p:cBhvr>
                                        <p:cTn id="57" dur="1" fill="hold">
                                          <p:stCondLst>
                                            <p:cond delay="0"/>
                                          </p:stCondLst>
                                        </p:cTn>
                                        <p:tgtEl>
                                          <p:spTgt spid="79"/>
                                        </p:tgtEl>
                                        <p:attrNameLst>
                                          <p:attrName>style.visibility</p:attrName>
                                        </p:attrNameLst>
                                      </p:cBhvr>
                                      <p:to>
                                        <p:strVal val="visible"/>
                                      </p:to>
                                    </p:set>
                                    <p:anim calcmode="lin" valueType="num">
                                      <p:cBhvr additive="base">
                                        <p:cTn id="58" dur="650" fill="hold"/>
                                        <p:tgtEl>
                                          <p:spTgt spid="79"/>
                                        </p:tgtEl>
                                        <p:attrNameLst>
                                          <p:attrName>ppt_x</p:attrName>
                                        </p:attrNameLst>
                                      </p:cBhvr>
                                      <p:tavLst>
                                        <p:tav tm="0">
                                          <p:val>
                                            <p:strVal val="#ppt_x"/>
                                          </p:val>
                                        </p:tav>
                                        <p:tav tm="100000">
                                          <p:val>
                                            <p:strVal val="#ppt_x"/>
                                          </p:val>
                                        </p:tav>
                                      </p:tavLst>
                                    </p:anim>
                                    <p:anim calcmode="lin" valueType="num">
                                      <p:cBhvr additive="base">
                                        <p:cTn id="59" dur="65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64" presetClass="path" presetSubtype="0" decel="100000" fill="hold" nodeType="clickEffect">
                                  <p:stCondLst>
                                    <p:cond delay="0"/>
                                  </p:stCondLst>
                                  <p:childTnLst>
                                    <p:animMotion origin="layout" path="M 4.58333E-6 -1.11111E-6 L 4.58333E-6 -0.34606 " pathEditMode="relative" rAng="0" ptsTypes="AA">
                                      <p:cBhvr>
                                        <p:cTn id="63" dur="650" fill="hold"/>
                                        <p:tgtEl>
                                          <p:spTgt spid="11"/>
                                        </p:tgtEl>
                                        <p:attrNameLst>
                                          <p:attrName>ppt_x</p:attrName>
                                          <p:attrName>ppt_y</p:attrName>
                                        </p:attrNameLst>
                                      </p:cBhvr>
                                      <p:rCtr x="0" y="-17315"/>
                                    </p:animMotion>
                                  </p:childTnLst>
                                </p:cTn>
                              </p:par>
                              <p:par>
                                <p:cTn id="64" presetID="2" presetClass="entr" presetSubtype="4" decel="100000" fill="hold" grpId="0" nodeType="withEffect">
                                  <p:stCondLst>
                                    <p:cond delay="250"/>
                                  </p:stCondLst>
                                  <p:childTnLst>
                                    <p:set>
                                      <p:cBhvr>
                                        <p:cTn id="65" dur="1" fill="hold">
                                          <p:stCondLst>
                                            <p:cond delay="0"/>
                                          </p:stCondLst>
                                        </p:cTn>
                                        <p:tgtEl>
                                          <p:spTgt spid="68"/>
                                        </p:tgtEl>
                                        <p:attrNameLst>
                                          <p:attrName>style.visibility</p:attrName>
                                        </p:attrNameLst>
                                      </p:cBhvr>
                                      <p:to>
                                        <p:strVal val="visible"/>
                                      </p:to>
                                    </p:set>
                                    <p:anim calcmode="lin" valueType="num">
                                      <p:cBhvr additive="base">
                                        <p:cTn id="66" dur="650" fill="hold"/>
                                        <p:tgtEl>
                                          <p:spTgt spid="68"/>
                                        </p:tgtEl>
                                        <p:attrNameLst>
                                          <p:attrName>ppt_x</p:attrName>
                                        </p:attrNameLst>
                                      </p:cBhvr>
                                      <p:tavLst>
                                        <p:tav tm="0">
                                          <p:val>
                                            <p:strVal val="#ppt_x"/>
                                          </p:val>
                                        </p:tav>
                                        <p:tav tm="100000">
                                          <p:val>
                                            <p:strVal val="#ppt_x"/>
                                          </p:val>
                                        </p:tav>
                                      </p:tavLst>
                                    </p:anim>
                                    <p:anim calcmode="lin" valueType="num">
                                      <p:cBhvr additive="base">
                                        <p:cTn id="67" dur="650" fill="hold"/>
                                        <p:tgtEl>
                                          <p:spTgt spid="68"/>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250"/>
                                  </p:stCondLst>
                                  <p:childTnLst>
                                    <p:set>
                                      <p:cBhvr>
                                        <p:cTn id="69" dur="1" fill="hold">
                                          <p:stCondLst>
                                            <p:cond delay="0"/>
                                          </p:stCondLst>
                                        </p:cTn>
                                        <p:tgtEl>
                                          <p:spTgt spid="74"/>
                                        </p:tgtEl>
                                        <p:attrNameLst>
                                          <p:attrName>style.visibility</p:attrName>
                                        </p:attrNameLst>
                                      </p:cBhvr>
                                      <p:to>
                                        <p:strVal val="visible"/>
                                      </p:to>
                                    </p:set>
                                    <p:anim calcmode="lin" valueType="num">
                                      <p:cBhvr additive="base">
                                        <p:cTn id="70" dur="650" fill="hold"/>
                                        <p:tgtEl>
                                          <p:spTgt spid="74"/>
                                        </p:tgtEl>
                                        <p:attrNameLst>
                                          <p:attrName>ppt_x</p:attrName>
                                        </p:attrNameLst>
                                      </p:cBhvr>
                                      <p:tavLst>
                                        <p:tav tm="0">
                                          <p:val>
                                            <p:strVal val="#ppt_x"/>
                                          </p:val>
                                        </p:tav>
                                        <p:tav tm="100000">
                                          <p:val>
                                            <p:strVal val="#ppt_x"/>
                                          </p:val>
                                        </p:tav>
                                      </p:tavLst>
                                    </p:anim>
                                    <p:anim calcmode="lin" valueType="num">
                                      <p:cBhvr additive="base">
                                        <p:cTn id="71" dur="65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64" presetClass="path" presetSubtype="0" decel="100000" fill="hold" nodeType="clickEffect">
                                  <p:stCondLst>
                                    <p:cond delay="0"/>
                                  </p:stCondLst>
                                  <p:childTnLst>
                                    <p:animMotion origin="layout" path="M 1.45833E-6 -1.11111E-6 L 1.45833E-6 -0.34606 " pathEditMode="relative" rAng="0" ptsTypes="AA">
                                      <p:cBhvr>
                                        <p:cTn id="75" dur="650" fill="hold"/>
                                        <p:tgtEl>
                                          <p:spTgt spid="12"/>
                                        </p:tgtEl>
                                        <p:attrNameLst>
                                          <p:attrName>ppt_x</p:attrName>
                                          <p:attrName>ppt_y</p:attrName>
                                        </p:attrNameLst>
                                      </p:cBhvr>
                                      <p:rCtr x="0" y="-17315"/>
                                    </p:animMotion>
                                  </p:childTnLst>
                                </p:cTn>
                              </p:par>
                              <p:par>
                                <p:cTn id="76" presetID="2" presetClass="entr" presetSubtype="4" decel="100000" fill="hold" grpId="0" nodeType="withEffect">
                                  <p:stCondLst>
                                    <p:cond delay="250"/>
                                  </p:stCondLst>
                                  <p:childTnLst>
                                    <p:set>
                                      <p:cBhvr>
                                        <p:cTn id="77" dur="1" fill="hold">
                                          <p:stCondLst>
                                            <p:cond delay="0"/>
                                          </p:stCondLst>
                                        </p:cTn>
                                        <p:tgtEl>
                                          <p:spTgt spid="69"/>
                                        </p:tgtEl>
                                        <p:attrNameLst>
                                          <p:attrName>style.visibility</p:attrName>
                                        </p:attrNameLst>
                                      </p:cBhvr>
                                      <p:to>
                                        <p:strVal val="visible"/>
                                      </p:to>
                                    </p:set>
                                    <p:anim calcmode="lin" valueType="num">
                                      <p:cBhvr additive="base">
                                        <p:cTn id="78" dur="650" fill="hold"/>
                                        <p:tgtEl>
                                          <p:spTgt spid="69"/>
                                        </p:tgtEl>
                                        <p:attrNameLst>
                                          <p:attrName>ppt_x</p:attrName>
                                        </p:attrNameLst>
                                      </p:cBhvr>
                                      <p:tavLst>
                                        <p:tav tm="0">
                                          <p:val>
                                            <p:strVal val="#ppt_x"/>
                                          </p:val>
                                        </p:tav>
                                        <p:tav tm="100000">
                                          <p:val>
                                            <p:strVal val="#ppt_x"/>
                                          </p:val>
                                        </p:tav>
                                      </p:tavLst>
                                    </p:anim>
                                    <p:anim calcmode="lin" valueType="num">
                                      <p:cBhvr additive="base">
                                        <p:cTn id="79" dur="650" fill="hold"/>
                                        <p:tgtEl>
                                          <p:spTgt spid="69"/>
                                        </p:tgtEl>
                                        <p:attrNameLst>
                                          <p:attrName>ppt_y</p:attrName>
                                        </p:attrNameLst>
                                      </p:cBhvr>
                                      <p:tavLst>
                                        <p:tav tm="0">
                                          <p:val>
                                            <p:strVal val="1+#ppt_h/2"/>
                                          </p:val>
                                        </p:tav>
                                        <p:tav tm="100000">
                                          <p:val>
                                            <p:strVal val="#ppt_y"/>
                                          </p:val>
                                        </p:tav>
                                      </p:tavLst>
                                    </p:anim>
                                  </p:childTnLst>
                                </p:cTn>
                              </p:par>
                              <p:par>
                                <p:cTn id="80" presetID="2" presetClass="entr" presetSubtype="4" decel="100000" fill="hold" nodeType="withEffect">
                                  <p:stCondLst>
                                    <p:cond delay="500"/>
                                  </p:stCondLst>
                                  <p:childTnLst>
                                    <p:set>
                                      <p:cBhvr>
                                        <p:cTn id="81" dur="1" fill="hold">
                                          <p:stCondLst>
                                            <p:cond delay="0"/>
                                          </p:stCondLst>
                                        </p:cTn>
                                        <p:tgtEl>
                                          <p:spTgt spid="76"/>
                                        </p:tgtEl>
                                        <p:attrNameLst>
                                          <p:attrName>style.visibility</p:attrName>
                                        </p:attrNameLst>
                                      </p:cBhvr>
                                      <p:to>
                                        <p:strVal val="visible"/>
                                      </p:to>
                                    </p:set>
                                    <p:anim calcmode="lin" valueType="num">
                                      <p:cBhvr additive="base">
                                        <p:cTn id="82" dur="500" fill="hold"/>
                                        <p:tgtEl>
                                          <p:spTgt spid="76"/>
                                        </p:tgtEl>
                                        <p:attrNameLst>
                                          <p:attrName>ppt_x</p:attrName>
                                        </p:attrNameLst>
                                      </p:cBhvr>
                                      <p:tavLst>
                                        <p:tav tm="0">
                                          <p:val>
                                            <p:strVal val="#ppt_x"/>
                                          </p:val>
                                        </p:tav>
                                        <p:tav tm="100000">
                                          <p:val>
                                            <p:strVal val="#ppt_x"/>
                                          </p:val>
                                        </p:tav>
                                      </p:tavLst>
                                    </p:anim>
                                    <p:anim calcmode="lin" valueType="num">
                                      <p:cBhvr additive="base">
                                        <p:cTn id="83"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67" grpId="0"/>
      <p:bldP spid="68" grpId="0"/>
      <p:bldP spid="69" grpId="0"/>
      <p:bldP spid="38" grpId="0" animBg="1"/>
      <p:bldP spid="4" grpId="0" animBg="1"/>
      <p:bldP spid="94" grpId="0" animBg="1"/>
      <p:bldP spid="7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Freeform 128"/>
          <p:cNvSpPr>
            <a:spLocks noChangeAspect="1"/>
          </p:cNvSpPr>
          <p:nvPr/>
        </p:nvSpPr>
        <p:spPr bwMode="white">
          <a:xfrm>
            <a:off x="5223442" y="1451429"/>
            <a:ext cx="1803476" cy="99626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120" name="Title 2"/>
          <p:cNvSpPr txBox="1">
            <a:spLocks/>
          </p:cNvSpPr>
          <p:nvPr/>
        </p:nvSpPr>
        <p:spPr>
          <a:xfrm>
            <a:off x="261939" y="292082"/>
            <a:ext cx="11375536" cy="932563"/>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02" normalizeH="0" baseline="0" noProof="0" dirty="0" smtClean="0">
                <a:ln w="3175">
                  <a:noFill/>
                </a:ln>
                <a:solidFill>
                  <a:schemeClr val="tx1"/>
                </a:solidFill>
                <a:effectLst/>
                <a:uLnTx/>
                <a:uFillTx/>
                <a:latin typeface="Segoe UI Light"/>
                <a:ea typeface="+mn-ea"/>
                <a:cs typeface="Arial" charset="0"/>
              </a:rPr>
              <a:t>Controlled access to corporate data</a:t>
            </a:r>
            <a:endParaRPr kumimoji="0" lang="en-US" sz="5400" b="0" i="0" u="none" strike="noStrike" kern="1200" cap="none" spc="-102" normalizeH="0" baseline="0" noProof="0" dirty="0">
              <a:ln w="3175">
                <a:noFill/>
              </a:ln>
              <a:solidFill>
                <a:schemeClr val="tx1"/>
              </a:solidFill>
              <a:effectLst/>
              <a:uLnTx/>
              <a:uFillTx/>
              <a:latin typeface="Segoe UI Light"/>
              <a:ea typeface="+mn-ea"/>
              <a:cs typeface="Arial" charset="0"/>
            </a:endParaRPr>
          </a:p>
        </p:txBody>
      </p:sp>
      <p:sp>
        <p:nvSpPr>
          <p:cNvPr id="123" name="Freeform 8"/>
          <p:cNvSpPr>
            <a:spLocks noEditPoints="1"/>
          </p:cNvSpPr>
          <p:nvPr/>
        </p:nvSpPr>
        <p:spPr bwMode="auto">
          <a:xfrm>
            <a:off x="640442" y="4017563"/>
            <a:ext cx="569560" cy="1422396"/>
          </a:xfrm>
          <a:custGeom>
            <a:avLst/>
            <a:gdLst>
              <a:gd name="T0" fmla="*/ 56 w 117"/>
              <a:gd name="T1" fmla="*/ 0 h 292"/>
              <a:gd name="T2" fmla="*/ 82 w 117"/>
              <a:gd name="T3" fmla="*/ 25 h 292"/>
              <a:gd name="T4" fmla="*/ 57 w 117"/>
              <a:gd name="T5" fmla="*/ 51 h 292"/>
              <a:gd name="T6" fmla="*/ 31 w 117"/>
              <a:gd name="T7" fmla="*/ 26 h 292"/>
              <a:gd name="T8" fmla="*/ 56 w 117"/>
              <a:gd name="T9" fmla="*/ 0 h 292"/>
              <a:gd name="T10" fmla="*/ 97 w 117"/>
              <a:gd name="T11" fmla="*/ 181 h 292"/>
              <a:gd name="T12" fmla="*/ 116 w 117"/>
              <a:gd name="T13" fmla="*/ 159 h 292"/>
              <a:gd name="T14" fmla="*/ 115 w 117"/>
              <a:gd name="T15" fmla="*/ 88 h 292"/>
              <a:gd name="T16" fmla="*/ 85 w 117"/>
              <a:gd name="T17" fmla="*/ 59 h 292"/>
              <a:gd name="T18" fmla="*/ 57 w 117"/>
              <a:gd name="T19" fmla="*/ 59 h 292"/>
              <a:gd name="T20" fmla="*/ 30 w 117"/>
              <a:gd name="T21" fmla="*/ 60 h 292"/>
              <a:gd name="T22" fmla="*/ 1 w 117"/>
              <a:gd name="T23" fmla="*/ 90 h 292"/>
              <a:gd name="T24" fmla="*/ 2 w 117"/>
              <a:gd name="T25" fmla="*/ 161 h 292"/>
              <a:gd name="T26" fmla="*/ 22 w 117"/>
              <a:gd name="T27" fmla="*/ 183 h 292"/>
              <a:gd name="T28" fmla="*/ 35 w 117"/>
              <a:gd name="T29" fmla="*/ 292 h 292"/>
              <a:gd name="T30" fmla="*/ 89 w 117"/>
              <a:gd name="T31" fmla="*/ 291 h 292"/>
              <a:gd name="T32" fmla="*/ 97 w 117"/>
              <a:gd name="T33" fmla="*/ 18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292">
                <a:moveTo>
                  <a:pt x="56" y="0"/>
                </a:moveTo>
                <a:cubicBezTo>
                  <a:pt x="70" y="0"/>
                  <a:pt x="82" y="11"/>
                  <a:pt x="82" y="25"/>
                </a:cubicBezTo>
                <a:cubicBezTo>
                  <a:pt x="82" y="39"/>
                  <a:pt x="71" y="51"/>
                  <a:pt x="57" y="51"/>
                </a:cubicBezTo>
                <a:cubicBezTo>
                  <a:pt x="43" y="51"/>
                  <a:pt x="31" y="40"/>
                  <a:pt x="31" y="26"/>
                </a:cubicBezTo>
                <a:cubicBezTo>
                  <a:pt x="31" y="12"/>
                  <a:pt x="42" y="0"/>
                  <a:pt x="56" y="0"/>
                </a:cubicBezTo>
                <a:close/>
                <a:moveTo>
                  <a:pt x="97" y="181"/>
                </a:moveTo>
                <a:cubicBezTo>
                  <a:pt x="97" y="181"/>
                  <a:pt x="117" y="179"/>
                  <a:pt x="116" y="159"/>
                </a:cubicBezTo>
                <a:cubicBezTo>
                  <a:pt x="115" y="88"/>
                  <a:pt x="115" y="88"/>
                  <a:pt x="115" y="88"/>
                </a:cubicBezTo>
                <a:cubicBezTo>
                  <a:pt x="115" y="75"/>
                  <a:pt x="106" y="58"/>
                  <a:pt x="85" y="59"/>
                </a:cubicBezTo>
                <a:cubicBezTo>
                  <a:pt x="57" y="59"/>
                  <a:pt x="57" y="59"/>
                  <a:pt x="57" y="59"/>
                </a:cubicBezTo>
                <a:cubicBezTo>
                  <a:pt x="30" y="60"/>
                  <a:pt x="30" y="60"/>
                  <a:pt x="30" y="60"/>
                </a:cubicBezTo>
                <a:cubicBezTo>
                  <a:pt x="9" y="60"/>
                  <a:pt x="0" y="77"/>
                  <a:pt x="1" y="90"/>
                </a:cubicBezTo>
                <a:cubicBezTo>
                  <a:pt x="2" y="161"/>
                  <a:pt x="2" y="161"/>
                  <a:pt x="2" y="161"/>
                </a:cubicBezTo>
                <a:cubicBezTo>
                  <a:pt x="3" y="182"/>
                  <a:pt x="22" y="183"/>
                  <a:pt x="22" y="183"/>
                </a:cubicBezTo>
                <a:cubicBezTo>
                  <a:pt x="35" y="292"/>
                  <a:pt x="35" y="292"/>
                  <a:pt x="35" y="292"/>
                </a:cubicBezTo>
                <a:cubicBezTo>
                  <a:pt x="89" y="291"/>
                  <a:pt x="89" y="291"/>
                  <a:pt x="89" y="291"/>
                </a:cubicBezTo>
                <a:lnTo>
                  <a:pt x="97" y="181"/>
                </a:ln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4" name="Rectangle 123"/>
          <p:cNvSpPr/>
          <p:nvPr>
            <p:custDataLst>
              <p:tags r:id="rId2"/>
            </p:custDataLst>
          </p:nvPr>
        </p:nvSpPr>
        <p:spPr bwMode="auto">
          <a:xfrm>
            <a:off x="413263" y="5604127"/>
            <a:ext cx="2423660" cy="664797"/>
          </a:xfrm>
          <a:prstGeom prst="rect">
            <a:avLst/>
          </a:prstGeom>
          <a:ln>
            <a:noFill/>
          </a:ln>
        </p:spPr>
        <p:txBody>
          <a:bodyPr vert="horz" wrap="square" lIns="0" tIns="0" rIns="0" bIns="0" rtlCol="0">
            <a:spAutoFit/>
          </a:bodyPr>
          <a:lstStyle/>
          <a:p>
            <a:pPr>
              <a:lnSpc>
                <a:spcPct val="90000"/>
              </a:lnSpc>
              <a:spcBef>
                <a:spcPts val="1200"/>
              </a:spcBef>
            </a:pPr>
            <a:r>
              <a:rPr lang="en-US" sz="1600" spc="-30" dirty="0" smtClean="0">
                <a:solidFill>
                  <a:schemeClr val="bg2">
                    <a:lumMod val="50000"/>
                  </a:schemeClr>
                </a:solidFill>
              </a:rPr>
              <a:t>Users can </a:t>
            </a:r>
            <a:r>
              <a:rPr lang="en-US" sz="1600" b="1" spc="-30" dirty="0" smtClean="0">
                <a:solidFill>
                  <a:schemeClr val="bg2">
                    <a:lumMod val="50000"/>
                  </a:schemeClr>
                </a:solidFill>
              </a:rPr>
              <a:t>access corporate applications and </a:t>
            </a:r>
            <a:r>
              <a:rPr lang="en-US" sz="1600" b="1" spc="-30" dirty="0">
                <a:solidFill>
                  <a:schemeClr val="bg2">
                    <a:lumMod val="50000"/>
                  </a:schemeClr>
                </a:solidFill>
              </a:rPr>
              <a:t>data </a:t>
            </a:r>
            <a:r>
              <a:rPr lang="en-US" sz="1600" spc="-30" dirty="0">
                <a:solidFill>
                  <a:schemeClr val="bg2">
                    <a:lumMod val="50000"/>
                  </a:schemeClr>
                </a:solidFill>
              </a:rPr>
              <a:t>wherever they </a:t>
            </a:r>
            <a:r>
              <a:rPr lang="en-US" sz="1600" spc="-30" dirty="0" smtClean="0">
                <a:solidFill>
                  <a:schemeClr val="bg2">
                    <a:lumMod val="50000"/>
                  </a:schemeClr>
                </a:solidFill>
              </a:rPr>
              <a:t>are.</a:t>
            </a:r>
            <a:endParaRPr lang="en-US" sz="1600" spc="-30" dirty="0">
              <a:solidFill>
                <a:schemeClr val="bg2">
                  <a:lumMod val="50000"/>
                </a:schemeClr>
              </a:solidFill>
            </a:endParaRPr>
          </a:p>
        </p:txBody>
      </p:sp>
      <p:cxnSp>
        <p:nvCxnSpPr>
          <p:cNvPr id="125" name="Straight Connector 124"/>
          <p:cNvCxnSpPr>
            <a:endCxn id="91" idx="2"/>
          </p:cNvCxnSpPr>
          <p:nvPr/>
        </p:nvCxnSpPr>
        <p:spPr>
          <a:xfrm>
            <a:off x="1364342" y="4760686"/>
            <a:ext cx="1638925" cy="7837"/>
          </a:xfrm>
          <a:prstGeom prst="line">
            <a:avLst/>
          </a:prstGeom>
          <a:ln w="25400" cap="rnd" cmpd="sng">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91" name="Oval 90"/>
          <p:cNvSpPr/>
          <p:nvPr/>
        </p:nvSpPr>
        <p:spPr bwMode="auto">
          <a:xfrm>
            <a:off x="3003267" y="3749192"/>
            <a:ext cx="2038662" cy="2038662"/>
          </a:xfrm>
          <a:prstGeom prst="ellipse">
            <a:avLst/>
          </a:prstGeom>
          <a:no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126" name="Group 125"/>
          <p:cNvGrpSpPr/>
          <p:nvPr/>
        </p:nvGrpSpPr>
        <p:grpSpPr>
          <a:xfrm>
            <a:off x="3600140" y="4346928"/>
            <a:ext cx="725116" cy="978801"/>
            <a:chOff x="4387598" y="-1382918"/>
            <a:chExt cx="751534" cy="1014460"/>
          </a:xfrm>
          <a:solidFill>
            <a:schemeClr val="bg2"/>
          </a:solidFill>
        </p:grpSpPr>
        <p:sp>
          <p:nvSpPr>
            <p:cNvPr id="127" name="Freeform 41"/>
            <p:cNvSpPr>
              <a:spLocks/>
            </p:cNvSpPr>
            <p:nvPr/>
          </p:nvSpPr>
          <p:spPr bwMode="auto">
            <a:xfrm>
              <a:off x="4509189" y="-1382918"/>
              <a:ext cx="629943" cy="817491"/>
            </a:xfrm>
            <a:custGeom>
              <a:avLst/>
              <a:gdLst>
                <a:gd name="T0" fmla="*/ 533 w 594"/>
                <a:gd name="T1" fmla="*/ 0 h 771"/>
                <a:gd name="T2" fmla="*/ 63 w 594"/>
                <a:gd name="T3" fmla="*/ 0 h 771"/>
                <a:gd name="T4" fmla="*/ 0 w 594"/>
                <a:gd name="T5" fmla="*/ 61 h 771"/>
                <a:gd name="T6" fmla="*/ 0 w 594"/>
                <a:gd name="T7" fmla="*/ 554 h 771"/>
                <a:gd name="T8" fmla="*/ 10 w 594"/>
                <a:gd name="T9" fmla="*/ 536 h 771"/>
                <a:gd name="T10" fmla="*/ 57 w 594"/>
                <a:gd name="T11" fmla="*/ 445 h 771"/>
                <a:gd name="T12" fmla="*/ 57 w 594"/>
                <a:gd name="T13" fmla="*/ 61 h 771"/>
                <a:gd name="T14" fmla="*/ 63 w 594"/>
                <a:gd name="T15" fmla="*/ 56 h 771"/>
                <a:gd name="T16" fmla="*/ 533 w 594"/>
                <a:gd name="T17" fmla="*/ 56 h 771"/>
                <a:gd name="T18" fmla="*/ 537 w 594"/>
                <a:gd name="T19" fmla="*/ 61 h 771"/>
                <a:gd name="T20" fmla="*/ 537 w 594"/>
                <a:gd name="T21" fmla="*/ 708 h 771"/>
                <a:gd name="T22" fmla="*/ 533 w 594"/>
                <a:gd name="T23" fmla="*/ 714 h 771"/>
                <a:gd name="T24" fmla="*/ 255 w 594"/>
                <a:gd name="T25" fmla="*/ 714 h 771"/>
                <a:gd name="T26" fmla="*/ 258 w 594"/>
                <a:gd name="T27" fmla="*/ 771 h 771"/>
                <a:gd name="T28" fmla="*/ 533 w 594"/>
                <a:gd name="T29" fmla="*/ 771 h 771"/>
                <a:gd name="T30" fmla="*/ 594 w 594"/>
                <a:gd name="T31" fmla="*/ 708 h 771"/>
                <a:gd name="T32" fmla="*/ 594 w 594"/>
                <a:gd name="T33" fmla="*/ 61 h 771"/>
                <a:gd name="T34" fmla="*/ 533 w 594"/>
                <a:gd name="T35"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4" h="771">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42"/>
            <p:cNvSpPr>
              <a:spLocks/>
            </p:cNvSpPr>
            <p:nvPr/>
          </p:nvSpPr>
          <p:spPr bwMode="auto">
            <a:xfrm>
              <a:off x="4387598" y="-954431"/>
              <a:ext cx="362531" cy="585973"/>
            </a:xfrm>
            <a:custGeom>
              <a:avLst/>
              <a:gdLst>
                <a:gd name="T0" fmla="*/ 306 w 342"/>
                <a:gd name="T1" fmla="*/ 296 h 553"/>
                <a:gd name="T2" fmla="*/ 196 w 342"/>
                <a:gd name="T3" fmla="*/ 225 h 553"/>
                <a:gd name="T4" fmla="*/ 277 w 342"/>
                <a:gd name="T5" fmla="*/ 56 h 553"/>
                <a:gd name="T6" fmla="*/ 263 w 342"/>
                <a:gd name="T7" fmla="*/ 10 h 553"/>
                <a:gd name="T8" fmla="*/ 223 w 342"/>
                <a:gd name="T9" fmla="*/ 29 h 553"/>
                <a:gd name="T10" fmla="*/ 102 w 342"/>
                <a:gd name="T11" fmla="*/ 261 h 553"/>
                <a:gd name="T12" fmla="*/ 85 w 342"/>
                <a:gd name="T13" fmla="*/ 186 h 553"/>
                <a:gd name="T14" fmla="*/ 20 w 342"/>
                <a:gd name="T15" fmla="*/ 135 h 553"/>
                <a:gd name="T16" fmla="*/ 20 w 342"/>
                <a:gd name="T17" fmla="*/ 196 h 553"/>
                <a:gd name="T18" fmla="*/ 50 w 342"/>
                <a:gd name="T19" fmla="*/ 434 h 553"/>
                <a:gd name="T20" fmla="*/ 56 w 342"/>
                <a:gd name="T21" fmla="*/ 471 h 553"/>
                <a:gd name="T22" fmla="*/ 64 w 342"/>
                <a:gd name="T23" fmla="*/ 488 h 553"/>
                <a:gd name="T24" fmla="*/ 106 w 342"/>
                <a:gd name="T25" fmla="*/ 528 h 553"/>
                <a:gd name="T26" fmla="*/ 244 w 342"/>
                <a:gd name="T27" fmla="*/ 490 h 553"/>
                <a:gd name="T28" fmla="*/ 246 w 342"/>
                <a:gd name="T29" fmla="*/ 486 h 553"/>
                <a:gd name="T30" fmla="*/ 335 w 342"/>
                <a:gd name="T31" fmla="*/ 357 h 553"/>
                <a:gd name="T32" fmla="*/ 306 w 342"/>
                <a:gd name="T33" fmla="*/ 29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553">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29" name="Rectangle 128"/>
          <p:cNvSpPr/>
          <p:nvPr/>
        </p:nvSpPr>
        <p:spPr>
          <a:xfrm>
            <a:off x="5358761" y="4559098"/>
            <a:ext cx="2551525" cy="1551194"/>
          </a:xfrm>
          <a:prstGeom prst="rect">
            <a:avLst/>
          </a:prstGeom>
          <a:ln>
            <a:noFill/>
          </a:ln>
        </p:spPr>
        <p:txBody>
          <a:bodyPr vert="horz" wrap="square" lIns="0" tIns="0" rIns="0" bIns="0" rtlCol="0">
            <a:spAutoFit/>
          </a:bodyPr>
          <a:lstStyle/>
          <a:p>
            <a:pPr>
              <a:lnSpc>
                <a:spcPct val="90000"/>
              </a:lnSpc>
              <a:spcBef>
                <a:spcPts val="1200"/>
              </a:spcBef>
            </a:pPr>
            <a:r>
              <a:rPr lang="en-US" sz="1600" spc="-30" dirty="0">
                <a:solidFill>
                  <a:schemeClr val="bg2">
                    <a:lumMod val="50000"/>
                  </a:schemeClr>
                </a:solidFill>
              </a:rPr>
              <a:t>IT can use </a:t>
            </a:r>
            <a:r>
              <a:rPr lang="en-US" sz="1600" b="1" spc="-30" dirty="0">
                <a:solidFill>
                  <a:schemeClr val="bg2">
                    <a:lumMod val="50000"/>
                  </a:schemeClr>
                </a:solidFill>
              </a:rPr>
              <a:t>Windows Server Remote Access </a:t>
            </a:r>
            <a:r>
              <a:rPr lang="en-US" sz="1600" spc="-30" dirty="0">
                <a:solidFill>
                  <a:schemeClr val="bg2">
                    <a:lumMod val="50000"/>
                  </a:schemeClr>
                </a:solidFill>
              </a:rPr>
              <a:t>to provide </a:t>
            </a:r>
            <a:r>
              <a:rPr lang="en-US" sz="1600" b="1" spc="-30" dirty="0">
                <a:solidFill>
                  <a:schemeClr val="bg2">
                    <a:lumMod val="50000"/>
                  </a:schemeClr>
                </a:solidFill>
              </a:rPr>
              <a:t>seamless</a:t>
            </a:r>
            <a:r>
              <a:rPr lang="en-US" sz="1600" b="1" spc="-30" dirty="0">
                <a:solidFill>
                  <a:srgbClr val="FF8C00"/>
                </a:solidFill>
              </a:rPr>
              <a:t> </a:t>
            </a:r>
            <a:r>
              <a:rPr lang="en-US" sz="1600" b="1" spc="-30" dirty="0">
                <a:solidFill>
                  <a:schemeClr val="bg2">
                    <a:lumMod val="50000"/>
                  </a:schemeClr>
                </a:solidFill>
              </a:rPr>
              <a:t>application</a:t>
            </a:r>
            <a:r>
              <a:rPr lang="en-US" sz="1600" b="1" spc="-30" dirty="0">
                <a:solidFill>
                  <a:srgbClr val="FF8C00"/>
                </a:solidFill>
              </a:rPr>
              <a:t> </a:t>
            </a:r>
            <a:r>
              <a:rPr lang="en-US" sz="1600" b="1" spc="-30" dirty="0">
                <a:solidFill>
                  <a:schemeClr val="bg2">
                    <a:lumMod val="50000"/>
                  </a:schemeClr>
                </a:solidFill>
              </a:rPr>
              <a:t>access</a:t>
            </a:r>
            <a:r>
              <a:rPr lang="en-US" sz="1600" b="1" spc="-30" dirty="0">
                <a:solidFill>
                  <a:srgbClr val="FF8C00"/>
                </a:solidFill>
              </a:rPr>
              <a:t> </a:t>
            </a:r>
            <a:r>
              <a:rPr lang="en-US" sz="1600" spc="-30" dirty="0">
                <a:solidFill>
                  <a:schemeClr val="bg2">
                    <a:lumMod val="50000"/>
                  </a:schemeClr>
                </a:solidFill>
              </a:rPr>
              <a:t>and automatic VPN connections with </a:t>
            </a:r>
            <a:r>
              <a:rPr lang="en-US" sz="1600" b="1" spc="-30" dirty="0">
                <a:solidFill>
                  <a:schemeClr val="bg2">
                    <a:lumMod val="50000"/>
                  </a:schemeClr>
                </a:solidFill>
              </a:rPr>
              <a:t>conditional access </a:t>
            </a:r>
            <a:r>
              <a:rPr lang="en-US" sz="1600" spc="-30" dirty="0">
                <a:solidFill>
                  <a:schemeClr val="bg2">
                    <a:lumMod val="50000"/>
                  </a:schemeClr>
                </a:solidFill>
              </a:rPr>
              <a:t>based on user and device validation.</a:t>
            </a:r>
          </a:p>
        </p:txBody>
      </p:sp>
      <p:cxnSp>
        <p:nvCxnSpPr>
          <p:cNvPr id="130" name="Straight Connector 129"/>
          <p:cNvCxnSpPr>
            <a:stCxn id="91" idx="7"/>
          </p:cNvCxnSpPr>
          <p:nvPr/>
        </p:nvCxnSpPr>
        <p:spPr>
          <a:xfrm flipV="1">
            <a:off x="4743374" y="3733800"/>
            <a:ext cx="1022426" cy="313947"/>
          </a:xfrm>
          <a:prstGeom prst="line">
            <a:avLst/>
          </a:prstGeom>
          <a:ln w="25400" cap="rnd" cmpd="sng">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4" name="Freeform 45"/>
          <p:cNvSpPr>
            <a:spLocks noEditPoints="1"/>
          </p:cNvSpPr>
          <p:nvPr/>
        </p:nvSpPr>
        <p:spPr bwMode="auto">
          <a:xfrm>
            <a:off x="5915190" y="3389773"/>
            <a:ext cx="377430" cy="629971"/>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73"/>
          <p:cNvSpPr>
            <a:spLocks noEditPoints="1"/>
          </p:cNvSpPr>
          <p:nvPr/>
        </p:nvSpPr>
        <p:spPr bwMode="black">
          <a:xfrm>
            <a:off x="8465534" y="4312585"/>
            <a:ext cx="564255" cy="544713"/>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chemeClr val="bg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cxnSp>
        <p:nvCxnSpPr>
          <p:cNvPr id="136" name="Straight Connector 135"/>
          <p:cNvCxnSpPr/>
          <p:nvPr/>
        </p:nvCxnSpPr>
        <p:spPr>
          <a:xfrm flipV="1">
            <a:off x="6438900" y="3396343"/>
            <a:ext cx="1863271" cy="223157"/>
          </a:xfrm>
          <a:prstGeom prst="line">
            <a:avLst/>
          </a:prstGeom>
          <a:ln w="25400" cap="rnd" cmpd="sng">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426200" y="3822700"/>
            <a:ext cx="1968292" cy="734310"/>
          </a:xfrm>
          <a:prstGeom prst="line">
            <a:avLst/>
          </a:prstGeom>
          <a:ln w="25400" cap="rnd" cmpd="sng">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40" name="Rectangle 139"/>
          <p:cNvSpPr/>
          <p:nvPr>
            <p:custDataLst>
              <p:tags r:id="rId3"/>
            </p:custDataLst>
          </p:nvPr>
        </p:nvSpPr>
        <p:spPr bwMode="auto">
          <a:xfrm>
            <a:off x="7189094" y="1706178"/>
            <a:ext cx="2908093" cy="664797"/>
          </a:xfrm>
          <a:prstGeom prst="rect">
            <a:avLst/>
          </a:prstGeom>
          <a:ln>
            <a:noFill/>
          </a:ln>
        </p:spPr>
        <p:txBody>
          <a:bodyPr vert="horz" wrap="square" lIns="0" tIns="0" rIns="0" bIns="0" rtlCol="0">
            <a:spAutoFit/>
          </a:bodyPr>
          <a:lstStyle/>
          <a:p>
            <a:pPr>
              <a:lnSpc>
                <a:spcPct val="90000"/>
              </a:lnSpc>
              <a:spcBef>
                <a:spcPts val="1200"/>
              </a:spcBef>
            </a:pPr>
            <a:r>
              <a:rPr lang="en-US" sz="1600" spc="-30" dirty="0" smtClean="0">
                <a:solidFill>
                  <a:schemeClr val="bg2">
                    <a:lumMod val="50000"/>
                  </a:schemeClr>
                </a:solidFill>
              </a:rPr>
              <a:t>Users are provided with </a:t>
            </a:r>
            <a:br>
              <a:rPr lang="en-US" sz="1600" spc="-30" dirty="0" smtClean="0">
                <a:solidFill>
                  <a:schemeClr val="bg2">
                    <a:lumMod val="50000"/>
                  </a:schemeClr>
                </a:solidFill>
              </a:rPr>
            </a:br>
            <a:r>
              <a:rPr lang="en-US" sz="1600" spc="-30" dirty="0" smtClean="0">
                <a:solidFill>
                  <a:schemeClr val="bg2">
                    <a:lumMod val="50000"/>
                  </a:schemeClr>
                </a:solidFill>
              </a:rPr>
              <a:t>a </a:t>
            </a:r>
            <a:r>
              <a:rPr lang="en-US" sz="1600" b="1" spc="-30" dirty="0" smtClean="0">
                <a:solidFill>
                  <a:schemeClr val="bg2">
                    <a:lumMod val="50000"/>
                  </a:schemeClr>
                </a:solidFill>
              </a:rPr>
              <a:t>common identity</a:t>
            </a:r>
            <a:r>
              <a:rPr lang="en-US" sz="1600" spc="-30" dirty="0" smtClean="0">
                <a:solidFill>
                  <a:schemeClr val="bg2">
                    <a:lumMod val="50000"/>
                  </a:schemeClr>
                </a:solidFill>
              </a:rPr>
              <a:t> when accessing cloud-based resources.</a:t>
            </a:r>
            <a:endParaRPr lang="en-US" sz="1600" spc="-30" dirty="0">
              <a:solidFill>
                <a:schemeClr val="bg2">
                  <a:lumMod val="50000"/>
                </a:schemeClr>
              </a:solidFill>
            </a:endParaRPr>
          </a:p>
        </p:txBody>
      </p:sp>
      <p:sp>
        <p:nvSpPr>
          <p:cNvPr id="141" name="Freeform 331"/>
          <p:cNvSpPr>
            <a:spLocks noChangeAspect="1" noEditPoints="1"/>
          </p:cNvSpPr>
          <p:nvPr/>
        </p:nvSpPr>
        <p:spPr bwMode="auto">
          <a:xfrm>
            <a:off x="3894468" y="4486174"/>
            <a:ext cx="278031" cy="272685"/>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solidFill>
            <a:schemeClr val="accent2"/>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sp>
        <p:nvSpPr>
          <p:cNvPr id="143" name="Rectangle 142"/>
          <p:cNvSpPr/>
          <p:nvPr/>
        </p:nvSpPr>
        <p:spPr>
          <a:xfrm>
            <a:off x="8172484" y="4844446"/>
            <a:ext cx="1156086" cy="369075"/>
          </a:xfrm>
          <a:prstGeom prst="rect">
            <a:avLst/>
          </a:prstGeom>
          <a:ln>
            <a:noFill/>
          </a:ln>
        </p:spPr>
        <p:txBody>
          <a:bodyPr wrap="square" lIns="0" tIns="0" rIns="0" bIns="0" anchor="ctr">
            <a:spAutoFit/>
          </a:bodyPr>
          <a:lstStyle/>
          <a:p>
            <a:pPr algn="ctr" defTabSz="1096480" fontAlgn="base">
              <a:spcBef>
                <a:spcPts val="1440"/>
              </a:spcBef>
              <a:spcAft>
                <a:spcPct val="0"/>
              </a:spcAft>
            </a:pPr>
            <a:r>
              <a:rPr lang="en-US" sz="1199" dirty="0">
                <a:ln>
                  <a:solidFill>
                    <a:srgbClr val="FFFFFF">
                      <a:alpha val="0"/>
                    </a:srgbClr>
                  </a:solidFill>
                </a:ln>
                <a:solidFill>
                  <a:srgbClr val="333333"/>
                </a:solidFill>
              </a:rPr>
              <a:t>Active </a:t>
            </a:r>
            <a:r>
              <a:rPr lang="en-US" sz="1199" dirty="0" smtClean="0">
                <a:ln>
                  <a:solidFill>
                    <a:srgbClr val="FFFFFF">
                      <a:alpha val="0"/>
                    </a:srgbClr>
                  </a:solidFill>
                </a:ln>
                <a:solidFill>
                  <a:srgbClr val="333333"/>
                </a:solidFill>
              </a:rPr>
              <a:t/>
            </a:r>
            <a:br>
              <a:rPr lang="en-US" sz="1199" dirty="0" smtClean="0">
                <a:ln>
                  <a:solidFill>
                    <a:srgbClr val="FFFFFF">
                      <a:alpha val="0"/>
                    </a:srgbClr>
                  </a:solidFill>
                </a:ln>
                <a:solidFill>
                  <a:srgbClr val="333333"/>
                </a:solidFill>
              </a:rPr>
            </a:br>
            <a:r>
              <a:rPr lang="en-US" sz="1199" dirty="0" smtClean="0">
                <a:ln>
                  <a:solidFill>
                    <a:srgbClr val="FFFFFF">
                      <a:alpha val="0"/>
                    </a:srgbClr>
                  </a:solidFill>
                </a:ln>
                <a:solidFill>
                  <a:srgbClr val="333333"/>
                </a:solidFill>
              </a:rPr>
              <a:t>Directory</a:t>
            </a:r>
            <a:endParaRPr lang="en-US" sz="1199" dirty="0">
              <a:ln>
                <a:solidFill>
                  <a:srgbClr val="FFFFFF">
                    <a:alpha val="0"/>
                  </a:srgbClr>
                </a:solidFill>
              </a:ln>
              <a:solidFill>
                <a:srgbClr val="333333"/>
              </a:solidFill>
            </a:endParaRPr>
          </a:p>
        </p:txBody>
      </p:sp>
      <p:sp>
        <p:nvSpPr>
          <p:cNvPr id="168" name="Rectangle 167"/>
          <p:cNvSpPr/>
          <p:nvPr/>
        </p:nvSpPr>
        <p:spPr>
          <a:xfrm>
            <a:off x="5349494" y="4059779"/>
            <a:ext cx="1530991" cy="369075"/>
          </a:xfrm>
          <a:prstGeom prst="rect">
            <a:avLst/>
          </a:prstGeom>
          <a:ln>
            <a:noFill/>
          </a:ln>
        </p:spPr>
        <p:txBody>
          <a:bodyPr wrap="square" lIns="0" tIns="0" rIns="0" bIns="0" anchor="ctr">
            <a:spAutoFit/>
          </a:bodyPr>
          <a:lstStyle/>
          <a:p>
            <a:pPr algn="ctr" defTabSz="1096480" fontAlgn="base">
              <a:spcAft>
                <a:spcPct val="0"/>
              </a:spcAft>
            </a:pPr>
            <a:r>
              <a:rPr lang="en-US" sz="1199" dirty="0" smtClean="0">
                <a:ln>
                  <a:solidFill>
                    <a:srgbClr val="FFFFFF">
                      <a:alpha val="0"/>
                    </a:srgbClr>
                  </a:solidFill>
                </a:ln>
                <a:solidFill>
                  <a:srgbClr val="333333"/>
                </a:solidFill>
              </a:rPr>
              <a:t>Windows Server Remote Access</a:t>
            </a:r>
            <a:endParaRPr lang="en-US" sz="1199" dirty="0">
              <a:ln>
                <a:solidFill>
                  <a:srgbClr val="FFFFFF">
                    <a:alpha val="0"/>
                  </a:srgbClr>
                </a:solidFill>
              </a:ln>
              <a:solidFill>
                <a:srgbClr val="333333"/>
              </a:solidFill>
            </a:endParaRPr>
          </a:p>
        </p:txBody>
      </p:sp>
      <p:sp>
        <p:nvSpPr>
          <p:cNvPr id="169" name="Rectangle 168"/>
          <p:cNvSpPr/>
          <p:nvPr/>
        </p:nvSpPr>
        <p:spPr>
          <a:xfrm>
            <a:off x="8171056" y="3609881"/>
            <a:ext cx="1156086" cy="369075"/>
          </a:xfrm>
          <a:prstGeom prst="rect">
            <a:avLst/>
          </a:prstGeom>
          <a:ln>
            <a:noFill/>
          </a:ln>
        </p:spPr>
        <p:txBody>
          <a:bodyPr wrap="square" lIns="0" tIns="0" rIns="0" bIns="0" anchor="ctr">
            <a:spAutoFit/>
          </a:bodyPr>
          <a:lstStyle/>
          <a:p>
            <a:pPr algn="ctr" defTabSz="1096480" fontAlgn="base">
              <a:spcBef>
                <a:spcPts val="1440"/>
              </a:spcBef>
              <a:spcAft>
                <a:spcPct val="0"/>
              </a:spcAft>
            </a:pPr>
            <a:r>
              <a:rPr lang="en-US" sz="1199" dirty="0" smtClean="0">
                <a:ln>
                  <a:solidFill>
                    <a:srgbClr val="FFFFFF">
                      <a:alpha val="0"/>
                    </a:srgbClr>
                  </a:solidFill>
                </a:ln>
                <a:solidFill>
                  <a:srgbClr val="333333"/>
                </a:solidFill>
              </a:rPr>
              <a:t>Application Server</a:t>
            </a:r>
            <a:endParaRPr lang="en-US" sz="1199" dirty="0">
              <a:ln>
                <a:solidFill>
                  <a:srgbClr val="FFFFFF">
                    <a:alpha val="0"/>
                  </a:srgbClr>
                </a:solidFill>
              </a:ln>
              <a:solidFill>
                <a:srgbClr val="333333"/>
              </a:solidFill>
            </a:endParaRPr>
          </a:p>
        </p:txBody>
      </p:sp>
      <p:sp>
        <p:nvSpPr>
          <p:cNvPr id="178" name="Rectangle 177"/>
          <p:cNvSpPr/>
          <p:nvPr/>
        </p:nvSpPr>
        <p:spPr>
          <a:xfrm>
            <a:off x="3494356" y="5350915"/>
            <a:ext cx="1045544" cy="188212"/>
          </a:xfrm>
          <a:prstGeom prst="rect">
            <a:avLst/>
          </a:prstGeom>
          <a:ln>
            <a:noFill/>
          </a:ln>
        </p:spPr>
        <p:txBody>
          <a:bodyPr wrap="square" lIns="0" tIns="0" rIns="0" bIns="0" anchor="ctr">
            <a:spAutoFit/>
          </a:bodyPr>
          <a:lstStyle/>
          <a:p>
            <a:pPr algn="ctr" defTabSz="1096480" fontAlgn="base">
              <a:spcBef>
                <a:spcPts val="1440"/>
              </a:spcBef>
              <a:spcAft>
                <a:spcPct val="0"/>
              </a:spcAft>
            </a:pPr>
            <a:r>
              <a:rPr lang="en-US" sz="1199" dirty="0">
                <a:ln>
                  <a:solidFill>
                    <a:srgbClr val="FFFFFF">
                      <a:alpha val="0"/>
                    </a:srgbClr>
                  </a:solidFill>
                </a:ln>
                <a:solidFill>
                  <a:srgbClr val="333333"/>
                </a:solidFill>
              </a:rPr>
              <a:t>BYOD </a:t>
            </a:r>
            <a:r>
              <a:rPr lang="en-US" sz="1199" dirty="0" smtClean="0">
                <a:ln>
                  <a:solidFill>
                    <a:srgbClr val="FFFFFF">
                      <a:alpha val="0"/>
                    </a:srgbClr>
                  </a:solidFill>
                </a:ln>
                <a:solidFill>
                  <a:srgbClr val="333333"/>
                </a:solidFill>
              </a:rPr>
              <a:t>Devices</a:t>
            </a:r>
            <a:endParaRPr lang="en-US" sz="1199" dirty="0">
              <a:ln>
                <a:solidFill>
                  <a:srgbClr val="FFFFFF">
                    <a:alpha val="0"/>
                  </a:srgbClr>
                </a:solidFill>
              </a:ln>
              <a:solidFill>
                <a:srgbClr val="333333"/>
              </a:solidFill>
            </a:endParaRPr>
          </a:p>
        </p:txBody>
      </p:sp>
      <p:sp>
        <p:nvSpPr>
          <p:cNvPr id="196" name="Rectangle 195"/>
          <p:cNvSpPr/>
          <p:nvPr>
            <p:custDataLst>
              <p:tags r:id="rId4"/>
            </p:custDataLst>
          </p:nvPr>
        </p:nvSpPr>
        <p:spPr bwMode="auto">
          <a:xfrm>
            <a:off x="9407329" y="3019880"/>
            <a:ext cx="2724346" cy="1551194"/>
          </a:xfrm>
          <a:prstGeom prst="rect">
            <a:avLst/>
          </a:prstGeom>
          <a:ln>
            <a:noFill/>
          </a:ln>
        </p:spPr>
        <p:txBody>
          <a:bodyPr vert="horz" wrap="square" lIns="0" tIns="0" rIns="0" bIns="0" rtlCol="0">
            <a:spAutoFit/>
          </a:bodyPr>
          <a:lstStyle/>
          <a:p>
            <a:pPr>
              <a:lnSpc>
                <a:spcPct val="90000"/>
              </a:lnSpc>
              <a:spcBef>
                <a:spcPts val="1200"/>
              </a:spcBef>
            </a:pPr>
            <a:r>
              <a:rPr lang="en-US" sz="1600" spc="-30" dirty="0" smtClean="0">
                <a:solidFill>
                  <a:schemeClr val="bg2">
                    <a:lumMod val="50000"/>
                  </a:schemeClr>
                </a:solidFill>
              </a:rPr>
              <a:t>When a user </a:t>
            </a:r>
            <a:r>
              <a:rPr lang="en-US" sz="1600" b="1" spc="-30" dirty="0" smtClean="0">
                <a:solidFill>
                  <a:schemeClr val="bg2">
                    <a:lumMod val="50000"/>
                  </a:schemeClr>
                </a:solidFill>
              </a:rPr>
              <a:t>registers</a:t>
            </a:r>
            <a:r>
              <a:rPr lang="en-US" sz="1600" spc="-30" dirty="0" smtClean="0">
                <a:solidFill>
                  <a:schemeClr val="bg2">
                    <a:lumMod val="50000"/>
                  </a:schemeClr>
                </a:solidFill>
              </a:rPr>
              <a:t> their device it becomes known </a:t>
            </a:r>
            <a:r>
              <a:rPr lang="en-US" sz="1600" spc="-30" dirty="0">
                <a:solidFill>
                  <a:schemeClr val="bg2">
                    <a:lumMod val="50000"/>
                  </a:schemeClr>
                </a:solidFill>
              </a:rPr>
              <a:t>and “trusted” to provide </a:t>
            </a:r>
            <a:r>
              <a:rPr lang="en-US" sz="1600" b="1" spc="-30" dirty="0">
                <a:solidFill>
                  <a:schemeClr val="bg2">
                    <a:lumMod val="50000"/>
                  </a:schemeClr>
                </a:solidFill>
              </a:rPr>
              <a:t>device level </a:t>
            </a:r>
            <a:r>
              <a:rPr lang="en-US" sz="1600" b="1" spc="-30" dirty="0" smtClean="0">
                <a:solidFill>
                  <a:schemeClr val="bg2">
                    <a:lumMod val="50000"/>
                  </a:schemeClr>
                </a:solidFill>
              </a:rPr>
              <a:t>authentication</a:t>
            </a:r>
            <a:r>
              <a:rPr lang="en-US" sz="1600" spc="-30" dirty="0" smtClean="0">
                <a:solidFill>
                  <a:schemeClr val="bg2">
                    <a:lumMod val="50000"/>
                  </a:schemeClr>
                </a:solidFill>
              </a:rPr>
              <a:t>. IT can then publish access </a:t>
            </a:r>
            <a:r>
              <a:rPr lang="en-US" sz="1600" spc="-30" dirty="0">
                <a:solidFill>
                  <a:schemeClr val="bg2">
                    <a:lumMod val="50000"/>
                  </a:schemeClr>
                </a:solidFill>
              </a:rPr>
              <a:t>to resources based on registration </a:t>
            </a:r>
            <a:r>
              <a:rPr lang="en-US" sz="1600" spc="-30" dirty="0" smtClean="0">
                <a:solidFill>
                  <a:schemeClr val="bg2">
                    <a:lumMod val="50000"/>
                  </a:schemeClr>
                </a:solidFill>
              </a:rPr>
              <a:t>plus the users identity.</a:t>
            </a:r>
            <a:endParaRPr lang="en-US" sz="1600" spc="-30" dirty="0">
              <a:solidFill>
                <a:schemeClr val="bg2">
                  <a:lumMod val="50000"/>
                </a:schemeClr>
              </a:solidFill>
            </a:endParaRPr>
          </a:p>
        </p:txBody>
      </p:sp>
      <p:sp>
        <p:nvSpPr>
          <p:cNvPr id="204" name="Freeform 28"/>
          <p:cNvSpPr>
            <a:spLocks noChangeAspect="1" noEditPoints="1"/>
          </p:cNvSpPr>
          <p:nvPr/>
        </p:nvSpPr>
        <p:spPr bwMode="gray">
          <a:xfrm>
            <a:off x="8411935" y="3059250"/>
            <a:ext cx="569246" cy="480195"/>
          </a:xfrm>
          <a:custGeom>
            <a:avLst/>
            <a:gdLst>
              <a:gd name="T0" fmla="*/ 1302 w 1483"/>
              <a:gd name="T1" fmla="*/ 290 h 1251"/>
              <a:gd name="T2" fmla="*/ 1011 w 1483"/>
              <a:gd name="T3" fmla="*/ 177 h 1251"/>
              <a:gd name="T4" fmla="*/ 581 w 1483"/>
              <a:gd name="T5" fmla="*/ 0 h 1251"/>
              <a:gd name="T6" fmla="*/ 0 w 1483"/>
              <a:gd name="T7" fmla="*/ 243 h 1251"/>
              <a:gd name="T8" fmla="*/ 942 w 1483"/>
              <a:gd name="T9" fmla="*/ 1029 h 1251"/>
              <a:gd name="T10" fmla="*/ 1252 w 1483"/>
              <a:gd name="T11" fmla="*/ 892 h 1251"/>
              <a:gd name="T12" fmla="*/ 1483 w 1483"/>
              <a:gd name="T13" fmla="*/ 781 h 1251"/>
              <a:gd name="T14" fmla="*/ 600 w 1483"/>
              <a:gd name="T15" fmla="*/ 42 h 1251"/>
              <a:gd name="T16" fmla="*/ 600 w 1483"/>
              <a:gd name="T17" fmla="*/ 80 h 1251"/>
              <a:gd name="T18" fmla="*/ 942 w 1483"/>
              <a:gd name="T19" fmla="*/ 312 h 1251"/>
              <a:gd name="T20" fmla="*/ 583 w 1483"/>
              <a:gd name="T21" fmla="*/ 160 h 1251"/>
              <a:gd name="T22" fmla="*/ 942 w 1483"/>
              <a:gd name="T23" fmla="*/ 467 h 1251"/>
              <a:gd name="T24" fmla="*/ 583 w 1483"/>
              <a:gd name="T25" fmla="*/ 472 h 1251"/>
              <a:gd name="T26" fmla="*/ 583 w 1483"/>
              <a:gd name="T27" fmla="*/ 548 h 1251"/>
              <a:gd name="T28" fmla="*/ 942 w 1483"/>
              <a:gd name="T29" fmla="*/ 626 h 1251"/>
              <a:gd name="T30" fmla="*/ 583 w 1483"/>
              <a:gd name="T31" fmla="*/ 633 h 1251"/>
              <a:gd name="T32" fmla="*/ 942 w 1483"/>
              <a:gd name="T33" fmla="*/ 781 h 1251"/>
              <a:gd name="T34" fmla="*/ 583 w 1483"/>
              <a:gd name="T35" fmla="*/ 944 h 1251"/>
              <a:gd name="T36" fmla="*/ 583 w 1483"/>
              <a:gd name="T37" fmla="*/ 1022 h 1251"/>
              <a:gd name="T38" fmla="*/ 583 w 1483"/>
              <a:gd name="T39" fmla="*/ 1105 h 1251"/>
              <a:gd name="T40" fmla="*/ 583 w 1483"/>
              <a:gd name="T41" fmla="*/ 1178 h 1251"/>
              <a:gd name="T42" fmla="*/ 1252 w 1483"/>
              <a:gd name="T43" fmla="*/ 349 h 1251"/>
              <a:gd name="T44" fmla="*/ 1011 w 1483"/>
              <a:gd name="T45" fmla="*/ 288 h 1251"/>
              <a:gd name="T46" fmla="*/ 1011 w 1483"/>
              <a:gd name="T47" fmla="*/ 340 h 1251"/>
              <a:gd name="T48" fmla="*/ 1252 w 1483"/>
              <a:gd name="T49" fmla="*/ 465 h 1251"/>
              <a:gd name="T50" fmla="*/ 1011 w 1483"/>
              <a:gd name="T51" fmla="*/ 397 h 1251"/>
              <a:gd name="T52" fmla="*/ 1252 w 1483"/>
              <a:gd name="T53" fmla="*/ 571 h 1251"/>
              <a:gd name="T54" fmla="*/ 1011 w 1483"/>
              <a:gd name="T55" fmla="*/ 614 h 1251"/>
              <a:gd name="T56" fmla="*/ 1011 w 1483"/>
              <a:gd name="T57" fmla="*/ 663 h 1251"/>
              <a:gd name="T58" fmla="*/ 1252 w 1483"/>
              <a:gd name="T59" fmla="*/ 685 h 1251"/>
              <a:gd name="T60" fmla="*/ 1011 w 1483"/>
              <a:gd name="T61" fmla="*/ 722 h 1251"/>
              <a:gd name="T62" fmla="*/ 1252 w 1483"/>
              <a:gd name="T63" fmla="*/ 791 h 1251"/>
              <a:gd name="T64" fmla="*/ 1011 w 1483"/>
              <a:gd name="T65" fmla="*/ 989 h 1251"/>
              <a:gd name="T66" fmla="*/ 1252 w 1483"/>
              <a:gd name="T67" fmla="*/ 864 h 1251"/>
              <a:gd name="T68" fmla="*/ 1476 w 1483"/>
              <a:gd name="T69" fmla="*/ 401 h 1251"/>
              <a:gd name="T70" fmla="*/ 1311 w 1483"/>
              <a:gd name="T71" fmla="*/ 309 h 1251"/>
              <a:gd name="T72" fmla="*/ 1302 w 1483"/>
              <a:gd name="T73" fmla="*/ 824 h 1251"/>
              <a:gd name="T74" fmla="*/ 1481 w 1483"/>
              <a:gd name="T75" fmla="*/ 715 h 1251"/>
              <a:gd name="T76" fmla="*/ 1481 w 1483"/>
              <a:gd name="T77" fmla="*/ 692 h 1251"/>
              <a:gd name="T78" fmla="*/ 1302 w 1483"/>
              <a:gd name="T79" fmla="*/ 706 h 1251"/>
              <a:gd name="T80" fmla="*/ 1481 w 1483"/>
              <a:gd name="T81" fmla="*/ 666 h 1251"/>
              <a:gd name="T82" fmla="*/ 1302 w 1483"/>
              <a:gd name="T83" fmla="*/ 595 h 1251"/>
              <a:gd name="T84" fmla="*/ 1481 w 1483"/>
              <a:gd name="T85" fmla="*/ 567 h 1251"/>
              <a:gd name="T86" fmla="*/ 1481 w 1483"/>
              <a:gd name="T87" fmla="*/ 543 h 1251"/>
              <a:gd name="T88" fmla="*/ 1302 w 1483"/>
              <a:gd name="T89" fmla="*/ 479 h 1251"/>
              <a:gd name="T90" fmla="*/ 1481 w 1483"/>
              <a:gd name="T91" fmla="*/ 517 h 1251"/>
              <a:gd name="T92" fmla="*/ 1302 w 1483"/>
              <a:gd name="T93" fmla="*/ 368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3" h="1251">
                <a:moveTo>
                  <a:pt x="1481" y="425"/>
                </a:moveTo>
                <a:lnTo>
                  <a:pt x="1481" y="394"/>
                </a:lnTo>
                <a:lnTo>
                  <a:pt x="1302" y="290"/>
                </a:lnTo>
                <a:lnTo>
                  <a:pt x="1252" y="304"/>
                </a:lnTo>
                <a:lnTo>
                  <a:pt x="1252" y="316"/>
                </a:lnTo>
                <a:lnTo>
                  <a:pt x="1011" y="177"/>
                </a:lnTo>
                <a:lnTo>
                  <a:pt x="942" y="200"/>
                </a:lnTo>
                <a:lnTo>
                  <a:pt x="942" y="208"/>
                </a:lnTo>
                <a:lnTo>
                  <a:pt x="581" y="0"/>
                </a:lnTo>
                <a:lnTo>
                  <a:pt x="26" y="177"/>
                </a:lnTo>
                <a:lnTo>
                  <a:pt x="26" y="236"/>
                </a:lnTo>
                <a:lnTo>
                  <a:pt x="0" y="243"/>
                </a:lnTo>
                <a:lnTo>
                  <a:pt x="0" y="1067"/>
                </a:lnTo>
                <a:lnTo>
                  <a:pt x="560" y="1251"/>
                </a:lnTo>
                <a:lnTo>
                  <a:pt x="942" y="1029"/>
                </a:lnTo>
                <a:lnTo>
                  <a:pt x="942" y="1041"/>
                </a:lnTo>
                <a:lnTo>
                  <a:pt x="994" y="1041"/>
                </a:lnTo>
                <a:lnTo>
                  <a:pt x="1252" y="892"/>
                </a:lnTo>
                <a:lnTo>
                  <a:pt x="1252" y="895"/>
                </a:lnTo>
                <a:lnTo>
                  <a:pt x="1290" y="895"/>
                </a:lnTo>
                <a:lnTo>
                  <a:pt x="1483" y="781"/>
                </a:lnTo>
                <a:lnTo>
                  <a:pt x="1483" y="427"/>
                </a:lnTo>
                <a:lnTo>
                  <a:pt x="1481" y="425"/>
                </a:lnTo>
                <a:close/>
                <a:moveTo>
                  <a:pt x="600" y="42"/>
                </a:moveTo>
                <a:lnTo>
                  <a:pt x="942" y="229"/>
                </a:lnTo>
                <a:lnTo>
                  <a:pt x="942" y="255"/>
                </a:lnTo>
                <a:lnTo>
                  <a:pt x="600" y="80"/>
                </a:lnTo>
                <a:lnTo>
                  <a:pt x="600" y="42"/>
                </a:lnTo>
                <a:close/>
                <a:moveTo>
                  <a:pt x="583" y="160"/>
                </a:moveTo>
                <a:lnTo>
                  <a:pt x="942" y="312"/>
                </a:lnTo>
                <a:lnTo>
                  <a:pt x="942" y="363"/>
                </a:lnTo>
                <a:lnTo>
                  <a:pt x="583" y="234"/>
                </a:lnTo>
                <a:lnTo>
                  <a:pt x="583" y="160"/>
                </a:lnTo>
                <a:close/>
                <a:moveTo>
                  <a:pt x="583" y="316"/>
                </a:moveTo>
                <a:lnTo>
                  <a:pt x="942" y="418"/>
                </a:lnTo>
                <a:lnTo>
                  <a:pt x="942" y="467"/>
                </a:lnTo>
                <a:lnTo>
                  <a:pt x="583" y="394"/>
                </a:lnTo>
                <a:lnTo>
                  <a:pt x="583" y="316"/>
                </a:lnTo>
                <a:close/>
                <a:moveTo>
                  <a:pt x="583" y="472"/>
                </a:moveTo>
                <a:lnTo>
                  <a:pt x="942" y="524"/>
                </a:lnTo>
                <a:lnTo>
                  <a:pt x="942" y="571"/>
                </a:lnTo>
                <a:lnTo>
                  <a:pt x="583" y="548"/>
                </a:lnTo>
                <a:lnTo>
                  <a:pt x="583" y="472"/>
                </a:lnTo>
                <a:close/>
                <a:moveTo>
                  <a:pt x="583" y="633"/>
                </a:moveTo>
                <a:lnTo>
                  <a:pt x="942" y="626"/>
                </a:lnTo>
                <a:lnTo>
                  <a:pt x="942" y="678"/>
                </a:lnTo>
                <a:lnTo>
                  <a:pt x="583" y="706"/>
                </a:lnTo>
                <a:lnTo>
                  <a:pt x="583" y="633"/>
                </a:lnTo>
                <a:close/>
                <a:moveTo>
                  <a:pt x="583" y="789"/>
                </a:moveTo>
                <a:lnTo>
                  <a:pt x="942" y="732"/>
                </a:lnTo>
                <a:lnTo>
                  <a:pt x="942" y="781"/>
                </a:lnTo>
                <a:lnTo>
                  <a:pt x="583" y="862"/>
                </a:lnTo>
                <a:lnTo>
                  <a:pt x="583" y="789"/>
                </a:lnTo>
                <a:close/>
                <a:moveTo>
                  <a:pt x="583" y="944"/>
                </a:moveTo>
                <a:lnTo>
                  <a:pt x="942" y="838"/>
                </a:lnTo>
                <a:lnTo>
                  <a:pt x="942" y="885"/>
                </a:lnTo>
                <a:lnTo>
                  <a:pt x="583" y="1022"/>
                </a:lnTo>
                <a:lnTo>
                  <a:pt x="583" y="944"/>
                </a:lnTo>
                <a:close/>
                <a:moveTo>
                  <a:pt x="583" y="1178"/>
                </a:moveTo>
                <a:lnTo>
                  <a:pt x="583" y="1105"/>
                </a:lnTo>
                <a:lnTo>
                  <a:pt x="942" y="940"/>
                </a:lnTo>
                <a:lnTo>
                  <a:pt x="942" y="992"/>
                </a:lnTo>
                <a:lnTo>
                  <a:pt x="583" y="1178"/>
                </a:lnTo>
                <a:close/>
                <a:moveTo>
                  <a:pt x="1023" y="208"/>
                </a:moveTo>
                <a:lnTo>
                  <a:pt x="1252" y="333"/>
                </a:lnTo>
                <a:lnTo>
                  <a:pt x="1252" y="349"/>
                </a:lnTo>
                <a:lnTo>
                  <a:pt x="1023" y="234"/>
                </a:lnTo>
                <a:lnTo>
                  <a:pt x="1023" y="208"/>
                </a:lnTo>
                <a:close/>
                <a:moveTo>
                  <a:pt x="1011" y="288"/>
                </a:moveTo>
                <a:lnTo>
                  <a:pt x="1252" y="389"/>
                </a:lnTo>
                <a:lnTo>
                  <a:pt x="1252" y="427"/>
                </a:lnTo>
                <a:lnTo>
                  <a:pt x="1011" y="340"/>
                </a:lnTo>
                <a:lnTo>
                  <a:pt x="1011" y="288"/>
                </a:lnTo>
                <a:close/>
                <a:moveTo>
                  <a:pt x="1011" y="397"/>
                </a:moveTo>
                <a:lnTo>
                  <a:pt x="1252" y="465"/>
                </a:lnTo>
                <a:lnTo>
                  <a:pt x="1252" y="498"/>
                </a:lnTo>
                <a:lnTo>
                  <a:pt x="1011" y="448"/>
                </a:lnTo>
                <a:lnTo>
                  <a:pt x="1011" y="397"/>
                </a:lnTo>
                <a:close/>
                <a:moveTo>
                  <a:pt x="1011" y="503"/>
                </a:moveTo>
                <a:lnTo>
                  <a:pt x="1252" y="538"/>
                </a:lnTo>
                <a:lnTo>
                  <a:pt x="1252" y="571"/>
                </a:lnTo>
                <a:lnTo>
                  <a:pt x="1011" y="555"/>
                </a:lnTo>
                <a:lnTo>
                  <a:pt x="1011" y="503"/>
                </a:lnTo>
                <a:close/>
                <a:moveTo>
                  <a:pt x="1011" y="614"/>
                </a:moveTo>
                <a:lnTo>
                  <a:pt x="1252" y="609"/>
                </a:lnTo>
                <a:lnTo>
                  <a:pt x="1252" y="645"/>
                </a:lnTo>
                <a:lnTo>
                  <a:pt x="1011" y="663"/>
                </a:lnTo>
                <a:lnTo>
                  <a:pt x="1011" y="614"/>
                </a:lnTo>
                <a:close/>
                <a:moveTo>
                  <a:pt x="1011" y="722"/>
                </a:moveTo>
                <a:lnTo>
                  <a:pt x="1252" y="685"/>
                </a:lnTo>
                <a:lnTo>
                  <a:pt x="1252" y="718"/>
                </a:lnTo>
                <a:lnTo>
                  <a:pt x="1011" y="772"/>
                </a:lnTo>
                <a:lnTo>
                  <a:pt x="1011" y="722"/>
                </a:lnTo>
                <a:close/>
                <a:moveTo>
                  <a:pt x="1011" y="829"/>
                </a:moveTo>
                <a:lnTo>
                  <a:pt x="1252" y="756"/>
                </a:lnTo>
                <a:lnTo>
                  <a:pt x="1252" y="791"/>
                </a:lnTo>
                <a:lnTo>
                  <a:pt x="1011" y="883"/>
                </a:lnTo>
                <a:lnTo>
                  <a:pt x="1011" y="829"/>
                </a:lnTo>
                <a:close/>
                <a:moveTo>
                  <a:pt x="1011" y="989"/>
                </a:moveTo>
                <a:lnTo>
                  <a:pt x="1011" y="940"/>
                </a:lnTo>
                <a:lnTo>
                  <a:pt x="1252" y="829"/>
                </a:lnTo>
                <a:lnTo>
                  <a:pt x="1252" y="864"/>
                </a:lnTo>
                <a:lnTo>
                  <a:pt x="1011" y="989"/>
                </a:lnTo>
                <a:close/>
                <a:moveTo>
                  <a:pt x="1311" y="309"/>
                </a:moveTo>
                <a:lnTo>
                  <a:pt x="1476" y="401"/>
                </a:lnTo>
                <a:lnTo>
                  <a:pt x="1476" y="413"/>
                </a:lnTo>
                <a:lnTo>
                  <a:pt x="1311" y="328"/>
                </a:lnTo>
                <a:lnTo>
                  <a:pt x="1311" y="309"/>
                </a:lnTo>
                <a:close/>
                <a:moveTo>
                  <a:pt x="1481" y="767"/>
                </a:moveTo>
                <a:lnTo>
                  <a:pt x="1302" y="859"/>
                </a:lnTo>
                <a:lnTo>
                  <a:pt x="1302" y="824"/>
                </a:lnTo>
                <a:lnTo>
                  <a:pt x="1481" y="741"/>
                </a:lnTo>
                <a:lnTo>
                  <a:pt x="1481" y="767"/>
                </a:lnTo>
                <a:close/>
                <a:moveTo>
                  <a:pt x="1481" y="715"/>
                </a:moveTo>
                <a:lnTo>
                  <a:pt x="1302" y="784"/>
                </a:lnTo>
                <a:lnTo>
                  <a:pt x="1302" y="746"/>
                </a:lnTo>
                <a:lnTo>
                  <a:pt x="1481" y="692"/>
                </a:lnTo>
                <a:lnTo>
                  <a:pt x="1481" y="715"/>
                </a:lnTo>
                <a:close/>
                <a:moveTo>
                  <a:pt x="1481" y="666"/>
                </a:moveTo>
                <a:lnTo>
                  <a:pt x="1302" y="706"/>
                </a:lnTo>
                <a:lnTo>
                  <a:pt x="1302" y="670"/>
                </a:lnTo>
                <a:lnTo>
                  <a:pt x="1481" y="642"/>
                </a:lnTo>
                <a:lnTo>
                  <a:pt x="1481" y="666"/>
                </a:lnTo>
                <a:close/>
                <a:moveTo>
                  <a:pt x="1481" y="616"/>
                </a:moveTo>
                <a:lnTo>
                  <a:pt x="1302" y="630"/>
                </a:lnTo>
                <a:lnTo>
                  <a:pt x="1302" y="595"/>
                </a:lnTo>
                <a:lnTo>
                  <a:pt x="1481" y="593"/>
                </a:lnTo>
                <a:lnTo>
                  <a:pt x="1481" y="616"/>
                </a:lnTo>
                <a:close/>
                <a:moveTo>
                  <a:pt x="1481" y="567"/>
                </a:moveTo>
                <a:lnTo>
                  <a:pt x="1302" y="555"/>
                </a:lnTo>
                <a:lnTo>
                  <a:pt x="1302" y="519"/>
                </a:lnTo>
                <a:lnTo>
                  <a:pt x="1481" y="543"/>
                </a:lnTo>
                <a:lnTo>
                  <a:pt x="1481" y="567"/>
                </a:lnTo>
                <a:close/>
                <a:moveTo>
                  <a:pt x="1481" y="517"/>
                </a:moveTo>
                <a:lnTo>
                  <a:pt x="1302" y="479"/>
                </a:lnTo>
                <a:lnTo>
                  <a:pt x="1302" y="444"/>
                </a:lnTo>
                <a:lnTo>
                  <a:pt x="1481" y="493"/>
                </a:lnTo>
                <a:lnTo>
                  <a:pt x="1481" y="517"/>
                </a:lnTo>
                <a:close/>
                <a:moveTo>
                  <a:pt x="1481" y="467"/>
                </a:moveTo>
                <a:lnTo>
                  <a:pt x="1302" y="404"/>
                </a:lnTo>
                <a:lnTo>
                  <a:pt x="1302" y="368"/>
                </a:lnTo>
                <a:lnTo>
                  <a:pt x="1481" y="444"/>
                </a:lnTo>
                <a:lnTo>
                  <a:pt x="1481" y="467"/>
                </a:lnTo>
                <a:close/>
              </a:path>
            </a:pathLst>
          </a:custGeom>
          <a:solidFill>
            <a:srgbClr val="A8A8A8"/>
          </a:solidFill>
          <a:ln>
            <a:noFill/>
          </a:ln>
          <a:extLst/>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pic>
        <p:nvPicPr>
          <p:cNvPr id="207" name="Picture 20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76611" y="1835655"/>
            <a:ext cx="1344890" cy="323932"/>
          </a:xfrm>
          <a:prstGeom prst="rect">
            <a:avLst/>
          </a:prstGeom>
        </p:spPr>
      </p:pic>
      <p:sp>
        <p:nvSpPr>
          <p:cNvPr id="210" name="Rectangle 209"/>
          <p:cNvSpPr/>
          <p:nvPr/>
        </p:nvSpPr>
        <p:spPr>
          <a:xfrm>
            <a:off x="5716091" y="2071904"/>
            <a:ext cx="1075615" cy="184666"/>
          </a:xfrm>
          <a:prstGeom prst="rect">
            <a:avLst/>
          </a:prstGeom>
          <a:ln>
            <a:noFill/>
          </a:ln>
        </p:spPr>
        <p:txBody>
          <a:bodyPr wrap="none" lIns="0" tIns="0" rIns="0" bIns="0" anchor="ctr">
            <a:spAutoFit/>
          </a:bodyPr>
          <a:lstStyle/>
          <a:p>
            <a:pPr algn="ctr" defTabSz="1118538" fontAlgn="base">
              <a:spcAft>
                <a:spcPct val="0"/>
              </a:spcAft>
            </a:pPr>
            <a:r>
              <a:rPr lang="en-US" sz="1200" dirty="0" smtClean="0">
                <a:ln>
                  <a:solidFill>
                    <a:srgbClr val="FFFFFF">
                      <a:alpha val="0"/>
                    </a:srgbClr>
                  </a:solidFill>
                </a:ln>
                <a:solidFill>
                  <a:srgbClr val="FFFFFF"/>
                </a:solidFill>
                <a:latin typeface="Segoe"/>
              </a:rPr>
              <a:t>Active Directory</a:t>
            </a:r>
            <a:endParaRPr lang="en-US" sz="1200" dirty="0">
              <a:ln>
                <a:solidFill>
                  <a:srgbClr val="FFFFFF">
                    <a:alpha val="0"/>
                  </a:srgbClr>
                </a:solidFill>
              </a:ln>
              <a:solidFill>
                <a:srgbClr val="FFFFFF"/>
              </a:solidFill>
              <a:latin typeface="Segoe"/>
            </a:endParaRPr>
          </a:p>
        </p:txBody>
      </p:sp>
      <p:cxnSp>
        <p:nvCxnSpPr>
          <p:cNvPr id="211" name="Straight Connector 210"/>
          <p:cNvCxnSpPr/>
          <p:nvPr/>
        </p:nvCxnSpPr>
        <p:spPr>
          <a:xfrm flipH="1" flipV="1">
            <a:off x="6081486" y="2481943"/>
            <a:ext cx="2494" cy="826634"/>
          </a:xfrm>
          <a:prstGeom prst="line">
            <a:avLst/>
          </a:prstGeom>
          <a:ln w="25400" cap="rnd" cmpd="sng">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218" name="Group 217"/>
          <p:cNvGrpSpPr/>
          <p:nvPr/>
        </p:nvGrpSpPr>
        <p:grpSpPr>
          <a:xfrm>
            <a:off x="2531934" y="1683657"/>
            <a:ext cx="2042040" cy="1252691"/>
            <a:chOff x="1730571" y="1140653"/>
            <a:chExt cx="2732857" cy="1676472"/>
          </a:xfrm>
        </p:grpSpPr>
        <p:sp>
          <p:nvSpPr>
            <p:cNvPr id="219" name="Freeform 218"/>
            <p:cNvSpPr>
              <a:spLocks/>
            </p:cNvSpPr>
            <p:nvPr/>
          </p:nvSpPr>
          <p:spPr bwMode="auto">
            <a:xfrm>
              <a:off x="2483651" y="1140653"/>
              <a:ext cx="1979777" cy="1066260"/>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70C0"/>
            </a:solidFill>
            <a:ln w="19050" cap="flat" cmpd="sng" algn="ctr">
              <a:solidFill>
                <a:schemeClr val="bg1"/>
              </a:solidFill>
              <a:prstDash val="solid"/>
              <a:headEnd type="none" w="med" len="med"/>
              <a:tailEnd type="none" w="med" len="med"/>
            </a:ln>
            <a:effectLst/>
            <a:extLst/>
          </p:spPr>
          <p:txBody>
            <a:bodyPr vert="horz" wrap="square" lIns="114247" tIns="0" rIns="114247" bIns="57123"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42179" fontAlgn="base">
                <a:spcBef>
                  <a:spcPct val="0"/>
                </a:spcBef>
                <a:spcAft>
                  <a:spcPct val="0"/>
                </a:spcAft>
                <a:defRPr/>
              </a:pPr>
              <a:endParaRPr lang="en-US" sz="1938" b="1" kern="0" dirty="0">
                <a:solidFill>
                  <a:srgbClr val="505050"/>
                </a:solidFill>
                <a:latin typeface="Segoe" pitchFamily="34" charset="0"/>
              </a:endParaRPr>
            </a:p>
          </p:txBody>
        </p:sp>
        <p:sp>
          <p:nvSpPr>
            <p:cNvPr id="220" name="Freeform 219"/>
            <p:cNvSpPr>
              <a:spLocks/>
            </p:cNvSpPr>
            <p:nvPr/>
          </p:nvSpPr>
          <p:spPr bwMode="auto">
            <a:xfrm>
              <a:off x="2310190" y="1367472"/>
              <a:ext cx="1979777" cy="1066260"/>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70C0"/>
            </a:solidFill>
            <a:ln w="19050" cap="flat" cmpd="sng" algn="ctr">
              <a:solidFill>
                <a:schemeClr val="bg1"/>
              </a:solidFill>
              <a:prstDash val="solid"/>
              <a:headEnd type="none" w="med" len="med"/>
              <a:tailEnd type="none" w="med" len="med"/>
            </a:ln>
            <a:effectLst/>
            <a:extLst/>
          </p:spPr>
          <p:txBody>
            <a:bodyPr vert="horz" wrap="square" lIns="114247" tIns="0" rIns="114247" bIns="57123"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42179" fontAlgn="base">
                <a:spcBef>
                  <a:spcPct val="0"/>
                </a:spcBef>
                <a:spcAft>
                  <a:spcPct val="0"/>
                </a:spcAft>
                <a:defRPr/>
              </a:pPr>
              <a:endParaRPr lang="en-US" sz="1938" b="1" kern="0" dirty="0">
                <a:solidFill>
                  <a:srgbClr val="505050"/>
                </a:solidFill>
                <a:latin typeface="Segoe" pitchFamily="34" charset="0"/>
              </a:endParaRPr>
            </a:p>
          </p:txBody>
        </p:sp>
        <p:grpSp>
          <p:nvGrpSpPr>
            <p:cNvPr id="221" name="Group 220"/>
            <p:cNvGrpSpPr/>
            <p:nvPr/>
          </p:nvGrpSpPr>
          <p:grpSpPr>
            <a:xfrm>
              <a:off x="1730571" y="1470867"/>
              <a:ext cx="2499664" cy="1346258"/>
              <a:chOff x="6261702" y="1374591"/>
              <a:chExt cx="2500019" cy="1346449"/>
            </a:xfrm>
            <a:solidFill>
              <a:srgbClr val="0070C0"/>
            </a:solidFill>
          </p:grpSpPr>
          <p:sp>
            <p:nvSpPr>
              <p:cNvPr id="222" name="Freeform 221"/>
              <p:cNvSpPr>
                <a:spLocks/>
              </p:cNvSpPr>
              <p:nvPr/>
            </p:nvSpPr>
            <p:spPr bwMode="auto">
              <a:xfrm>
                <a:off x="6261702" y="1374591"/>
                <a:ext cx="2500019" cy="1346449"/>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grpFill/>
              <a:ln w="19050" cap="flat" cmpd="sng" algn="ctr">
                <a:solidFill>
                  <a:schemeClr val="bg1"/>
                </a:solidFill>
                <a:prstDash val="solid"/>
                <a:headEnd type="none" w="med" len="med"/>
                <a:tailEnd type="none" w="med" len="med"/>
              </a:ln>
              <a:effectLst/>
              <a:extLst/>
            </p:spPr>
            <p:txBody>
              <a:bodyPr vert="horz" wrap="square" lIns="114247" tIns="0" rIns="114247" bIns="57123"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42179" fontAlgn="base">
                  <a:spcBef>
                    <a:spcPct val="0"/>
                  </a:spcBef>
                  <a:spcAft>
                    <a:spcPct val="0"/>
                  </a:spcAft>
                  <a:defRPr/>
                </a:pPr>
                <a:endParaRPr lang="en-US" sz="1938" b="1" kern="0" dirty="0">
                  <a:solidFill>
                    <a:srgbClr val="505050"/>
                  </a:solidFill>
                  <a:latin typeface="Segoe" pitchFamily="34" charset="0"/>
                </a:endParaRPr>
              </a:p>
            </p:txBody>
          </p:sp>
          <p:sp>
            <p:nvSpPr>
              <p:cNvPr id="223" name="Rectangle 222"/>
              <p:cNvSpPr/>
              <p:nvPr/>
            </p:nvSpPr>
            <p:spPr>
              <a:xfrm>
                <a:off x="6872127" y="1811612"/>
                <a:ext cx="1616333" cy="741519"/>
              </a:xfrm>
              <a:prstGeom prst="rect">
                <a:avLst/>
              </a:prstGeom>
              <a:noFill/>
              <a:ln>
                <a:noFill/>
              </a:ln>
            </p:spPr>
            <p:txBody>
              <a:bodyPr wrap="square" lIns="0" tIns="0" rIns="0"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480" fontAlgn="base">
                  <a:spcBef>
                    <a:spcPts val="1440"/>
                  </a:spcBef>
                  <a:spcAft>
                    <a:spcPct val="0"/>
                  </a:spcAft>
                </a:pPr>
                <a:r>
                  <a:rPr lang="en-US" sz="1200" dirty="0">
                    <a:ln>
                      <a:solidFill>
                        <a:srgbClr val="FFFFFF">
                          <a:alpha val="0"/>
                        </a:srgbClr>
                      </a:solidFill>
                    </a:ln>
                    <a:solidFill>
                      <a:srgbClr val="FFFFFF"/>
                    </a:solidFill>
                  </a:rPr>
                  <a:t>Other cloud based apps and identity </a:t>
                </a:r>
                <a:r>
                  <a:rPr lang="en-US" sz="1200" dirty="0" smtClean="0">
                    <a:ln>
                      <a:solidFill>
                        <a:srgbClr val="FFFFFF">
                          <a:alpha val="0"/>
                        </a:srgbClr>
                      </a:solidFill>
                    </a:ln>
                    <a:solidFill>
                      <a:srgbClr val="FFFFFF"/>
                    </a:solidFill>
                  </a:rPr>
                  <a:t>stores.</a:t>
                </a:r>
                <a:endParaRPr lang="en-US" sz="1200" dirty="0">
                  <a:ln>
                    <a:solidFill>
                      <a:srgbClr val="FFFFFF">
                        <a:alpha val="0"/>
                      </a:srgbClr>
                    </a:solidFill>
                  </a:ln>
                  <a:solidFill>
                    <a:srgbClr val="FFFFFF"/>
                  </a:solidFill>
                </a:endParaRPr>
              </a:p>
            </p:txBody>
          </p:sp>
        </p:grpSp>
      </p:grpSp>
      <p:cxnSp>
        <p:nvCxnSpPr>
          <p:cNvPr id="226" name="Straight Connector 225"/>
          <p:cNvCxnSpPr>
            <a:endCxn id="208" idx="3"/>
          </p:cNvCxnSpPr>
          <p:nvPr/>
        </p:nvCxnSpPr>
        <p:spPr>
          <a:xfrm>
            <a:off x="4499429" y="2032000"/>
            <a:ext cx="876370" cy="15062"/>
          </a:xfrm>
          <a:prstGeom prst="line">
            <a:avLst/>
          </a:prstGeom>
          <a:ln w="25400" cap="rnd" cmpd="sng">
            <a:solidFill>
              <a:srgbClr val="0070C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5472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ox"/>
          <p:cNvSpPr/>
          <p:nvPr/>
        </p:nvSpPr>
        <p:spPr bwMode="auto">
          <a:xfrm>
            <a:off x="3416579"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71" dirty="0">
              <a:gradFill>
                <a:gsLst>
                  <a:gs pos="0">
                    <a:srgbClr val="505050"/>
                  </a:gs>
                  <a:gs pos="100000">
                    <a:srgbClr val="505050"/>
                  </a:gs>
                </a:gsLst>
                <a:lin ang="5400000" scaled="0"/>
              </a:gradFill>
            </a:endParaRPr>
          </a:p>
        </p:txBody>
      </p:sp>
      <p:sp>
        <p:nvSpPr>
          <p:cNvPr id="15" name="2 box"/>
          <p:cNvSpPr/>
          <p:nvPr/>
        </p:nvSpPr>
        <p:spPr bwMode="auto">
          <a:xfrm>
            <a:off x="6309951"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16" name="3 box"/>
          <p:cNvSpPr/>
          <p:nvPr/>
        </p:nvSpPr>
        <p:spPr bwMode="auto">
          <a:xfrm>
            <a:off x="9203323"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grpSp>
        <p:nvGrpSpPr>
          <p:cNvPr id="10" name="1st text"/>
          <p:cNvGrpSpPr/>
          <p:nvPr/>
        </p:nvGrpSpPr>
        <p:grpSpPr>
          <a:xfrm>
            <a:off x="3416579" y="3895259"/>
            <a:ext cx="2658989" cy="4951217"/>
            <a:chOff x="3515080" y="3819227"/>
            <a:chExt cx="2606040" cy="4854575"/>
          </a:xfrm>
        </p:grpSpPr>
        <p:sp>
          <p:nvSpPr>
            <p:cNvPr id="35" name="Rectangle 34"/>
            <p:cNvSpPr/>
            <p:nvPr/>
          </p:nvSpPr>
          <p:spPr bwMode="auto">
            <a:xfrm>
              <a:off x="3515080" y="6190651"/>
              <a:ext cx="2606040" cy="248315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36" bIns="91440" numCol="1" rtlCol="0" anchor="t" anchorCtr="0" compatLnSpc="1">
              <a:prstTxWarp prst="textNoShape">
                <a:avLst/>
              </a:prstTxWarp>
              <a:noAutofit/>
            </a:bodyPr>
            <a:lstStyle/>
            <a:p>
              <a:pPr>
                <a:lnSpc>
                  <a:spcPct val="90000"/>
                </a:lnSpc>
                <a:spcBef>
                  <a:spcPts val="612"/>
                </a:spcBef>
                <a:defRPr/>
              </a:pPr>
              <a:r>
                <a:rPr lang="en-US" spc="-71" dirty="0">
                  <a:gradFill>
                    <a:gsLst>
                      <a:gs pos="0">
                        <a:srgbClr val="00188F"/>
                      </a:gs>
                      <a:gs pos="100000">
                        <a:srgbClr val="00188F"/>
                      </a:gs>
                    </a:gsLst>
                    <a:lin ang="5400000" scaled="0"/>
                  </a:gradFill>
                </a:rPr>
                <a:t>Efficient VDI </a:t>
              </a:r>
              <a:r>
                <a:rPr lang="en-US" spc="-71" dirty="0" smtClean="0">
                  <a:gradFill>
                    <a:gsLst>
                      <a:gs pos="0">
                        <a:srgbClr val="00188F"/>
                      </a:gs>
                      <a:gs pos="100000">
                        <a:srgbClr val="00188F"/>
                      </a:gs>
                    </a:gsLst>
                    <a:lin ang="5400000" scaled="0"/>
                  </a:gradFill>
                </a:rPr>
                <a:t>management.</a:t>
              </a:r>
              <a:endParaRPr lang="en-US" spc="-71" dirty="0">
                <a:gradFill>
                  <a:gsLst>
                    <a:gs pos="0">
                      <a:srgbClr val="00188F"/>
                    </a:gs>
                    <a:gs pos="100000">
                      <a:srgbClr val="00188F"/>
                    </a:gs>
                  </a:gsLst>
                  <a:lin ang="5400000" scaled="0"/>
                </a:gradFill>
              </a:endParaRPr>
            </a:p>
          </p:txBody>
        </p:sp>
        <p:sp>
          <p:nvSpPr>
            <p:cNvPr id="40" name="Rectangle 39"/>
            <p:cNvSpPr/>
            <p:nvPr/>
          </p:nvSpPr>
          <p:spPr bwMode="auto">
            <a:xfrm>
              <a:off x="3515080" y="3819227"/>
              <a:ext cx="2606040" cy="107106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a:gradFill>
                    <a:gsLst>
                      <a:gs pos="0">
                        <a:srgbClr val="505050"/>
                      </a:gs>
                      <a:gs pos="100000">
                        <a:srgbClr val="505050"/>
                      </a:gs>
                    </a:gsLst>
                    <a:lin ang="5400000" scaled="0"/>
                  </a:gradFill>
                </a:rPr>
                <a:t>Simplified roll-out and administration of a </a:t>
              </a:r>
              <a:r>
                <a:rPr lang="en-US" spc="-51" dirty="0" smtClean="0">
                  <a:gradFill>
                    <a:gsLst>
                      <a:gs pos="0">
                        <a:srgbClr val="505050"/>
                      </a:gs>
                      <a:gs pos="100000">
                        <a:srgbClr val="505050"/>
                      </a:gs>
                    </a:gsLst>
                    <a:lin ang="5400000" scaled="0"/>
                  </a:gradFill>
                </a:rPr>
                <a:t/>
              </a:r>
              <a:br>
                <a:rPr lang="en-US" spc="-51" dirty="0" smtClean="0">
                  <a:gradFill>
                    <a:gsLst>
                      <a:gs pos="0">
                        <a:srgbClr val="505050"/>
                      </a:gs>
                      <a:gs pos="100000">
                        <a:srgbClr val="505050"/>
                      </a:gs>
                    </a:gsLst>
                    <a:lin ang="5400000" scaled="0"/>
                  </a:gradFill>
                </a:rPr>
              </a:br>
              <a:r>
                <a:rPr lang="en-US" spc="-51" dirty="0" smtClean="0">
                  <a:gradFill>
                    <a:gsLst>
                      <a:gs pos="0">
                        <a:srgbClr val="505050"/>
                      </a:gs>
                      <a:gs pos="100000">
                        <a:srgbClr val="505050"/>
                      </a:gs>
                    </a:gsLst>
                    <a:lin ang="5400000" scaled="0"/>
                  </a:gradFill>
                </a:rPr>
                <a:t>VDI environment</a:t>
              </a:r>
              <a:endParaRPr lang="en-US" spc="-51" dirty="0">
                <a:gradFill>
                  <a:gsLst>
                    <a:gs pos="0">
                      <a:srgbClr val="505050"/>
                    </a:gs>
                    <a:gs pos="100000">
                      <a:srgbClr val="505050"/>
                    </a:gs>
                  </a:gsLst>
                  <a:lin ang="5400000" scaled="0"/>
                </a:gradFill>
              </a:endParaRPr>
            </a:p>
          </p:txBody>
        </p:sp>
      </p:grpSp>
      <p:grpSp>
        <p:nvGrpSpPr>
          <p:cNvPr id="11" name="2nd text"/>
          <p:cNvGrpSpPr/>
          <p:nvPr/>
        </p:nvGrpSpPr>
        <p:grpSpPr>
          <a:xfrm>
            <a:off x="6309951" y="3895259"/>
            <a:ext cx="2746963" cy="4955314"/>
            <a:chOff x="6282517" y="3819227"/>
            <a:chExt cx="2692262" cy="4858592"/>
          </a:xfrm>
        </p:grpSpPr>
        <p:sp>
          <p:nvSpPr>
            <p:cNvPr id="36" name="Rectangle 35"/>
            <p:cNvSpPr/>
            <p:nvPr/>
          </p:nvSpPr>
          <p:spPr bwMode="auto">
            <a:xfrm>
              <a:off x="6282517" y="6190651"/>
              <a:ext cx="2606040" cy="248716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36" bIns="91440" numCol="1" rtlCol="0" anchor="t" anchorCtr="0" compatLnSpc="1">
              <a:prstTxWarp prst="textNoShape">
                <a:avLst/>
              </a:prstTxWarp>
              <a:noAutofit/>
            </a:bodyPr>
            <a:lstStyle/>
            <a:p>
              <a:pPr>
                <a:lnSpc>
                  <a:spcPct val="90000"/>
                </a:lnSpc>
                <a:spcBef>
                  <a:spcPts val="612"/>
                </a:spcBef>
                <a:defRPr/>
              </a:pPr>
              <a:r>
                <a:rPr lang="en-US" spc="-71" dirty="0">
                  <a:gradFill>
                    <a:gsLst>
                      <a:gs pos="0">
                        <a:srgbClr val="00188F"/>
                      </a:gs>
                      <a:gs pos="100000">
                        <a:srgbClr val="00188F"/>
                      </a:gs>
                    </a:gsLst>
                    <a:lin ang="5400000" scaled="0"/>
                  </a:gradFill>
                </a:rPr>
                <a:t>Best value for </a:t>
              </a:r>
              <a:r>
                <a:rPr lang="en-US" spc="-71" dirty="0" smtClean="0">
                  <a:gradFill>
                    <a:gsLst>
                      <a:gs pos="0">
                        <a:srgbClr val="00188F"/>
                      </a:gs>
                      <a:gs pos="100000">
                        <a:srgbClr val="00188F"/>
                      </a:gs>
                    </a:gsLst>
                    <a:lin ang="5400000" scaled="0"/>
                  </a:gradFill>
                </a:rPr>
                <a:t>VDI.</a:t>
              </a:r>
              <a:endParaRPr lang="en-US" spc="-71" dirty="0">
                <a:gradFill>
                  <a:gsLst>
                    <a:gs pos="0">
                      <a:srgbClr val="00188F"/>
                    </a:gs>
                    <a:gs pos="100000">
                      <a:srgbClr val="00188F"/>
                    </a:gs>
                  </a:gsLst>
                  <a:lin ang="5400000" scaled="0"/>
                </a:gradFill>
              </a:endParaRPr>
            </a:p>
          </p:txBody>
        </p:sp>
        <p:sp>
          <p:nvSpPr>
            <p:cNvPr id="42" name="Rectangle 41"/>
            <p:cNvSpPr/>
            <p:nvPr/>
          </p:nvSpPr>
          <p:spPr bwMode="auto">
            <a:xfrm>
              <a:off x="6282517" y="3819227"/>
              <a:ext cx="2692262" cy="105015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a:gradFill>
                    <a:gsLst>
                      <a:gs pos="0">
                        <a:srgbClr val="505050"/>
                      </a:gs>
                      <a:gs pos="100000">
                        <a:srgbClr val="505050"/>
                      </a:gs>
                    </a:gsLst>
                    <a:lin ang="5400000" scaled="0"/>
                  </a:gradFill>
                </a:rPr>
                <a:t>Reduced time and cost to deploy virtual </a:t>
              </a:r>
              <a:r>
                <a:rPr lang="en-US" spc="-51" dirty="0" smtClean="0">
                  <a:gradFill>
                    <a:gsLst>
                      <a:gs pos="0">
                        <a:srgbClr val="505050"/>
                      </a:gs>
                      <a:gs pos="100000">
                        <a:srgbClr val="505050"/>
                      </a:gs>
                    </a:gsLst>
                    <a:lin ang="5400000" scaled="0"/>
                  </a:gradFill>
                </a:rPr>
                <a:t>desktops </a:t>
              </a:r>
              <a:r>
                <a:rPr lang="en-US" spc="-51" dirty="0">
                  <a:gradFill>
                    <a:gsLst>
                      <a:gs pos="0">
                        <a:srgbClr val="505050"/>
                      </a:gs>
                      <a:gs pos="100000">
                        <a:srgbClr val="505050"/>
                      </a:gs>
                    </a:gsLst>
                    <a:lin ang="5400000" scaled="0"/>
                  </a:gradFill>
                </a:rPr>
                <a:t>and </a:t>
              </a:r>
              <a:r>
                <a:rPr lang="en-US" spc="-51" dirty="0" smtClean="0">
                  <a:gradFill>
                    <a:gsLst>
                      <a:gs pos="0">
                        <a:srgbClr val="505050"/>
                      </a:gs>
                      <a:gs pos="100000">
                        <a:srgbClr val="505050"/>
                      </a:gs>
                    </a:gsLst>
                    <a:lin ang="5400000" scaled="0"/>
                  </a:gradFill>
                </a:rPr>
                <a:t>applications</a:t>
              </a:r>
              <a:endParaRPr lang="en-US" spc="-51" dirty="0">
                <a:gradFill>
                  <a:gsLst>
                    <a:gs pos="0">
                      <a:srgbClr val="505050"/>
                    </a:gs>
                    <a:gs pos="100000">
                      <a:srgbClr val="505050"/>
                    </a:gs>
                  </a:gsLst>
                  <a:lin ang="5400000" scaled="0"/>
                </a:gradFill>
              </a:endParaRPr>
            </a:p>
          </p:txBody>
        </p:sp>
      </p:grpSp>
      <p:grpSp>
        <p:nvGrpSpPr>
          <p:cNvPr id="12" name="3rd text"/>
          <p:cNvGrpSpPr/>
          <p:nvPr/>
        </p:nvGrpSpPr>
        <p:grpSpPr>
          <a:xfrm>
            <a:off x="9195211" y="3895259"/>
            <a:ext cx="2750047" cy="4947204"/>
            <a:chOff x="9042002" y="3819227"/>
            <a:chExt cx="2695284" cy="4850640"/>
          </a:xfrm>
        </p:grpSpPr>
        <p:sp>
          <p:nvSpPr>
            <p:cNvPr id="37" name="Rectangle 36"/>
            <p:cNvSpPr/>
            <p:nvPr/>
          </p:nvSpPr>
          <p:spPr bwMode="auto">
            <a:xfrm>
              <a:off x="9042002" y="6182699"/>
              <a:ext cx="2606040" cy="248716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36" bIns="91440" numCol="1" rtlCol="0" anchor="t" anchorCtr="0" compatLnSpc="1">
              <a:prstTxWarp prst="textNoShape">
                <a:avLst/>
              </a:prstTxWarp>
              <a:noAutofit/>
            </a:bodyPr>
            <a:lstStyle/>
            <a:p>
              <a:pPr>
                <a:lnSpc>
                  <a:spcPct val="90000"/>
                </a:lnSpc>
                <a:spcBef>
                  <a:spcPts val="612"/>
                </a:spcBef>
                <a:defRPr/>
              </a:pPr>
              <a:r>
                <a:rPr lang="en-US" spc="-71" dirty="0">
                  <a:gradFill>
                    <a:gsLst>
                      <a:gs pos="0">
                        <a:srgbClr val="00188F"/>
                      </a:gs>
                      <a:gs pos="100000">
                        <a:srgbClr val="00188F"/>
                      </a:gs>
                    </a:gsLst>
                    <a:lin ang="5400000" scaled="0"/>
                  </a:gradFill>
                </a:rPr>
                <a:t>Rich user </a:t>
              </a:r>
              <a:r>
                <a:rPr lang="en-US" spc="-71" dirty="0" smtClean="0">
                  <a:gradFill>
                    <a:gsLst>
                      <a:gs pos="0">
                        <a:srgbClr val="00188F"/>
                      </a:gs>
                      <a:gs pos="100000">
                        <a:srgbClr val="00188F"/>
                      </a:gs>
                    </a:gsLst>
                    <a:lin ang="5400000" scaled="0"/>
                  </a:gradFill>
                </a:rPr>
                <a:t>experience.</a:t>
              </a:r>
              <a:endParaRPr lang="en-US" spc="-71" dirty="0">
                <a:gradFill>
                  <a:gsLst>
                    <a:gs pos="0">
                      <a:srgbClr val="00188F"/>
                    </a:gs>
                    <a:gs pos="100000">
                      <a:srgbClr val="00188F"/>
                    </a:gs>
                  </a:gsLst>
                  <a:lin ang="5400000" scaled="0"/>
                </a:gradFill>
              </a:endParaRPr>
            </a:p>
          </p:txBody>
        </p:sp>
        <p:sp>
          <p:nvSpPr>
            <p:cNvPr id="41" name="Rectangle 40"/>
            <p:cNvSpPr/>
            <p:nvPr/>
          </p:nvSpPr>
          <p:spPr bwMode="auto">
            <a:xfrm>
              <a:off x="9049953" y="3819227"/>
              <a:ext cx="2687333" cy="80572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a:gradFill>
                    <a:gsLst>
                      <a:gs pos="0">
                        <a:srgbClr val="505050"/>
                      </a:gs>
                      <a:gs pos="100000">
                        <a:srgbClr val="505050"/>
                      </a:gs>
                    </a:gsLst>
                    <a:lin ang="5400000" scaled="0"/>
                  </a:gradFill>
                </a:rPr>
                <a:t>Consistent Windows experience across </a:t>
              </a:r>
              <a:r>
                <a:rPr lang="en-US" spc="-51" dirty="0" smtClean="0">
                  <a:gradFill>
                    <a:gsLst>
                      <a:gs pos="0">
                        <a:srgbClr val="505050"/>
                      </a:gs>
                      <a:gs pos="100000">
                        <a:srgbClr val="505050"/>
                      </a:gs>
                    </a:gsLst>
                    <a:lin ang="5400000" scaled="0"/>
                  </a:gradFill>
                </a:rPr>
                <a:t>devices</a:t>
              </a:r>
              <a:endParaRPr lang="en-US" spc="-51" dirty="0">
                <a:gradFill>
                  <a:gsLst>
                    <a:gs pos="0">
                      <a:srgbClr val="505050"/>
                    </a:gs>
                    <a:gs pos="100000">
                      <a:srgbClr val="505050"/>
                    </a:gs>
                  </a:gsLst>
                  <a:lin ang="5400000" scaled="0"/>
                </a:gradFill>
              </a:endParaRPr>
            </a:p>
          </p:txBody>
        </p:sp>
      </p:grpSp>
      <p:sp>
        <p:nvSpPr>
          <p:cNvPr id="67" name="1 after"/>
          <p:cNvSpPr/>
          <p:nvPr/>
        </p:nvSpPr>
        <p:spPr bwMode="auto">
          <a:xfrm>
            <a:off x="3416578" y="4798662"/>
            <a:ext cx="2844659" cy="106675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Wizard-based, automatic setup and </a:t>
            </a:r>
            <a:r>
              <a:rPr lang="en-US" sz="1200" spc="-20" dirty="0" smtClean="0">
                <a:gradFill>
                  <a:gsLst>
                    <a:gs pos="0">
                      <a:srgbClr val="505050"/>
                    </a:gs>
                    <a:gs pos="100000">
                      <a:srgbClr val="505050"/>
                    </a:gs>
                  </a:gsLst>
                  <a:lin ang="5400000" scaled="0"/>
                </a:gradFill>
              </a:rPr>
              <a:t>deployment</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Unified administration of published applications </a:t>
            </a:r>
            <a:r>
              <a:rPr lang="en-US" sz="1200" spc="-20" dirty="0" smtClean="0">
                <a:gradFill>
                  <a:gsLst>
                    <a:gs pos="0">
                      <a:srgbClr val="505050"/>
                    </a:gs>
                    <a:gs pos="100000">
                      <a:srgbClr val="505050"/>
                    </a:gs>
                  </a:gsLst>
                  <a:lin ang="5400000" scaled="0"/>
                </a:gradFill>
              </a:rPr>
              <a:t/>
            </a:r>
            <a:br>
              <a:rPr lang="en-US" sz="1200" spc="-20" dirty="0" smtClean="0">
                <a:gradFill>
                  <a:gsLst>
                    <a:gs pos="0">
                      <a:srgbClr val="505050"/>
                    </a:gs>
                    <a:gs pos="100000">
                      <a:srgbClr val="505050"/>
                    </a:gs>
                  </a:gsLst>
                  <a:lin ang="5400000" scaled="0"/>
                </a:gradFill>
              </a:rPr>
            </a:br>
            <a:r>
              <a:rPr lang="en-US" sz="1200" spc="-20" dirty="0" smtClean="0">
                <a:gradFill>
                  <a:gsLst>
                    <a:gs pos="0">
                      <a:srgbClr val="505050"/>
                    </a:gs>
                    <a:gs pos="100000">
                      <a:srgbClr val="505050"/>
                    </a:gs>
                  </a:gsLst>
                  <a:lin ang="5400000" scaled="0"/>
                </a:gradFill>
              </a:rPr>
              <a:t>and desktops</a:t>
            </a:r>
          </a:p>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User profile disk</a:t>
            </a:r>
            <a:endParaRPr lang="en-US" sz="1200" spc="-20" dirty="0">
              <a:gradFill>
                <a:gsLst>
                  <a:gs pos="0">
                    <a:srgbClr val="505050"/>
                  </a:gs>
                  <a:gs pos="100000">
                    <a:srgbClr val="505050"/>
                  </a:gs>
                </a:gsLst>
                <a:lin ang="5400000" scaled="0"/>
              </a:gradFill>
            </a:endParaRPr>
          </a:p>
        </p:txBody>
      </p:sp>
      <p:sp>
        <p:nvSpPr>
          <p:cNvPr id="68" name="2 after"/>
          <p:cNvSpPr/>
          <p:nvPr/>
        </p:nvSpPr>
        <p:spPr bwMode="auto">
          <a:xfrm>
            <a:off x="6301879" y="4798662"/>
            <a:ext cx="2715121" cy="117033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Support for multiple, lower cost storage </a:t>
            </a:r>
            <a:r>
              <a:rPr lang="en-US" sz="1200" spc="-20" dirty="0" smtClean="0">
                <a:gradFill>
                  <a:gsLst>
                    <a:gs pos="0">
                      <a:srgbClr val="505050"/>
                    </a:gs>
                    <a:gs pos="100000">
                      <a:srgbClr val="505050"/>
                    </a:gs>
                  </a:gsLst>
                  <a:lin ang="5400000" scaled="0"/>
                </a:gradFill>
              </a:rPr>
              <a:t>options</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smtClean="0">
                <a:gradFill>
                  <a:gsLst>
                    <a:gs pos="0">
                      <a:srgbClr val="505050"/>
                    </a:gs>
                    <a:gs pos="100000">
                      <a:srgbClr val="505050"/>
                    </a:gs>
                  </a:gsLst>
                  <a:lin ang="5400000" scaled="0"/>
                </a:gradFill>
              </a:rPr>
              <a:t>Read-write VDI storage </a:t>
            </a:r>
            <a:r>
              <a:rPr lang="en-US" sz="1200" spc="-20" dirty="0">
                <a:gradFill>
                  <a:gsLst>
                    <a:gs pos="0">
                      <a:srgbClr val="505050"/>
                    </a:gs>
                    <a:gs pos="100000">
                      <a:srgbClr val="505050"/>
                    </a:gs>
                  </a:gsLst>
                  <a:lin ang="5400000" scaled="0"/>
                </a:gradFill>
              </a:rPr>
              <a:t> </a:t>
            </a:r>
            <a:r>
              <a:rPr lang="en-US" sz="1200" spc="-20" dirty="0" smtClean="0">
                <a:gradFill>
                  <a:gsLst>
                    <a:gs pos="0">
                      <a:srgbClr val="505050"/>
                    </a:gs>
                    <a:gs pos="100000">
                      <a:srgbClr val="505050"/>
                    </a:gs>
                  </a:gsLst>
                  <a:lin ang="5400000" scaled="0"/>
                </a:gradFill>
              </a:rPr>
              <a:t>de-duplication for increased VM density</a:t>
            </a:r>
            <a:r>
              <a:rPr lang="en-US" sz="1200" spc="-20" dirty="0">
                <a:gradFill>
                  <a:gsLst>
                    <a:gs pos="0">
                      <a:srgbClr val="505050"/>
                    </a:gs>
                    <a:gs pos="100000">
                      <a:srgbClr val="505050"/>
                    </a:gs>
                  </a:gsLst>
                  <a:lin ang="5400000" scaled="0"/>
                </a:gradFill>
              </a:rPr>
              <a:t> </a:t>
            </a:r>
            <a:r>
              <a:rPr lang="en-US" sz="1200" spc="-20" dirty="0" smtClean="0">
                <a:gradFill>
                  <a:gsLst>
                    <a:gs pos="0">
                      <a:srgbClr val="505050"/>
                    </a:gs>
                    <a:gs pos="100000">
                      <a:srgbClr val="505050"/>
                    </a:gs>
                  </a:gsLst>
                  <a:lin ang="5400000" scaled="0"/>
                </a:gradFill>
              </a:rPr>
              <a:t/>
            </a:r>
            <a:br>
              <a:rPr lang="en-US" sz="1200" spc="-20" dirty="0" smtClean="0">
                <a:gradFill>
                  <a:gsLst>
                    <a:gs pos="0">
                      <a:srgbClr val="505050"/>
                    </a:gs>
                    <a:gs pos="100000">
                      <a:srgbClr val="505050"/>
                    </a:gs>
                  </a:gsLst>
                  <a:lin ang="5400000" scaled="0"/>
                </a:gradFill>
              </a:rPr>
            </a:br>
            <a:r>
              <a:rPr lang="en-US" sz="1200" spc="-20" dirty="0" smtClean="0">
                <a:gradFill>
                  <a:gsLst>
                    <a:gs pos="0">
                      <a:srgbClr val="505050"/>
                    </a:gs>
                    <a:gs pos="100000">
                      <a:srgbClr val="505050"/>
                    </a:gs>
                  </a:gsLst>
                  <a:lin ang="5400000" scaled="0"/>
                </a:gradFill>
              </a:rPr>
              <a:t>and reduced cost</a:t>
            </a:r>
          </a:p>
        </p:txBody>
      </p:sp>
      <p:sp>
        <p:nvSpPr>
          <p:cNvPr id="69" name="3 after"/>
          <p:cNvSpPr/>
          <p:nvPr/>
        </p:nvSpPr>
        <p:spPr bwMode="auto">
          <a:xfrm>
            <a:off x="9203323" y="4798662"/>
            <a:ext cx="2658989" cy="106675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r>
              <a:rPr lang="en-US" sz="1200" spc="-20" dirty="0" err="1">
                <a:gradFill>
                  <a:gsLst>
                    <a:gs pos="0">
                      <a:srgbClr val="505050"/>
                    </a:gs>
                    <a:gs pos="100000">
                      <a:srgbClr val="505050"/>
                    </a:gs>
                  </a:gsLst>
                  <a:lin ang="5400000" scaled="0"/>
                </a:gradFill>
              </a:rPr>
              <a:t>RemoteFX</a:t>
            </a:r>
            <a:r>
              <a:rPr lang="en-US" sz="1200" spc="-20" dirty="0">
                <a:gradFill>
                  <a:gsLst>
                    <a:gs pos="0">
                      <a:srgbClr val="505050"/>
                    </a:gs>
                    <a:gs pos="100000">
                      <a:srgbClr val="505050"/>
                    </a:gs>
                  </a:gsLst>
                  <a:lin ang="5400000" scaled="0"/>
                </a:gradFill>
              </a:rPr>
              <a:t> for </a:t>
            </a:r>
            <a:r>
              <a:rPr lang="en-US" sz="1200" spc="-20" dirty="0" smtClean="0">
                <a:gradFill>
                  <a:gsLst>
                    <a:gs pos="0">
                      <a:srgbClr val="505050"/>
                    </a:gs>
                    <a:gs pos="100000">
                      <a:srgbClr val="505050"/>
                    </a:gs>
                  </a:gsLst>
                  <a:lin ang="5400000" scaled="0"/>
                </a:gradFill>
              </a:rPr>
              <a:t>WAN</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err="1">
                <a:gradFill>
                  <a:gsLst>
                    <a:gs pos="0">
                      <a:srgbClr val="505050"/>
                    </a:gs>
                    <a:gs pos="100000">
                      <a:srgbClr val="505050"/>
                    </a:gs>
                  </a:gsLst>
                  <a:lin ang="5400000" scaled="0"/>
                </a:gradFill>
              </a:rPr>
              <a:t>RemoteFX</a:t>
            </a:r>
            <a:r>
              <a:rPr lang="en-US" sz="1200" spc="-20" dirty="0">
                <a:gradFill>
                  <a:gsLst>
                    <a:gs pos="0">
                      <a:srgbClr val="505050"/>
                    </a:gs>
                    <a:gs pos="100000">
                      <a:srgbClr val="505050"/>
                    </a:gs>
                  </a:gsLst>
                  <a:lin ang="5400000" scaled="0"/>
                </a:gradFill>
              </a:rPr>
              <a:t> </a:t>
            </a:r>
            <a:br>
              <a:rPr lang="en-US" sz="1200" spc="-20" dirty="0">
                <a:gradFill>
                  <a:gsLst>
                    <a:gs pos="0">
                      <a:srgbClr val="505050"/>
                    </a:gs>
                    <a:gs pos="100000">
                      <a:srgbClr val="505050"/>
                    </a:gs>
                  </a:gsLst>
                  <a:lin ang="5400000" scaled="0"/>
                </a:gradFill>
              </a:rPr>
            </a:br>
            <a:r>
              <a:rPr lang="en-US" sz="1200" spc="-20" dirty="0">
                <a:gradFill>
                  <a:gsLst>
                    <a:gs pos="0">
                      <a:srgbClr val="505050"/>
                    </a:gs>
                    <a:gs pos="100000">
                      <a:srgbClr val="505050"/>
                    </a:gs>
                  </a:gsLst>
                  <a:lin ang="5400000" scaled="0"/>
                </a:gradFill>
              </a:rPr>
              <a:t>A</a:t>
            </a:r>
            <a:r>
              <a:rPr lang="en-US" sz="1200" spc="-20" dirty="0" smtClean="0">
                <a:gradFill>
                  <a:gsLst>
                    <a:gs pos="0">
                      <a:srgbClr val="505050"/>
                    </a:gs>
                    <a:gs pos="100000">
                      <a:srgbClr val="505050"/>
                    </a:gs>
                  </a:gsLst>
                  <a:lin ang="5400000" scaled="0"/>
                </a:gradFill>
              </a:rPr>
              <a:t>daptive Graphics</a:t>
            </a:r>
            <a:endParaRPr lang="en-US" sz="1200" spc="-20" dirty="0">
              <a:gradFill>
                <a:gsLst>
                  <a:gs pos="0">
                    <a:srgbClr val="505050"/>
                  </a:gs>
                  <a:gs pos="100000">
                    <a:srgbClr val="505050"/>
                  </a:gs>
                </a:gsLst>
                <a:lin ang="5400000" scaled="0"/>
              </a:gradFill>
            </a:endParaRPr>
          </a:p>
          <a:p>
            <a:pPr fontAlgn="base">
              <a:lnSpc>
                <a:spcPct val="90000"/>
              </a:lnSpc>
              <a:spcBef>
                <a:spcPts val="600"/>
              </a:spcBef>
              <a:spcAft>
                <a:spcPct val="0"/>
              </a:spcAft>
              <a:defRPr/>
            </a:pPr>
            <a:r>
              <a:rPr lang="en-US" sz="1200" spc="-20" dirty="0">
                <a:gradFill>
                  <a:gsLst>
                    <a:gs pos="0">
                      <a:srgbClr val="505050"/>
                    </a:gs>
                    <a:gs pos="100000">
                      <a:srgbClr val="505050"/>
                    </a:gs>
                  </a:gsLst>
                  <a:lin ang="5400000" scaled="0"/>
                </a:gradFill>
              </a:rPr>
              <a:t>Support for physical </a:t>
            </a:r>
            <a:r>
              <a:rPr lang="en-US" sz="1200" spc="-20" dirty="0" smtClean="0">
                <a:gradFill>
                  <a:gsLst>
                    <a:gs pos="0">
                      <a:srgbClr val="505050"/>
                    </a:gs>
                    <a:gs pos="100000">
                      <a:srgbClr val="505050"/>
                    </a:gs>
                  </a:gsLst>
                  <a:lin ang="5400000" scaled="0"/>
                </a:gradFill>
              </a:rPr>
              <a:t/>
            </a:r>
            <a:br>
              <a:rPr lang="en-US" sz="1200" spc="-20" dirty="0" smtClean="0">
                <a:gradFill>
                  <a:gsLst>
                    <a:gs pos="0">
                      <a:srgbClr val="505050"/>
                    </a:gs>
                    <a:gs pos="100000">
                      <a:srgbClr val="505050"/>
                    </a:gs>
                  </a:gsLst>
                  <a:lin ang="5400000" scaled="0"/>
                </a:gradFill>
              </a:rPr>
            </a:br>
            <a:r>
              <a:rPr lang="en-US" sz="1200" spc="-20" dirty="0" smtClean="0">
                <a:gradFill>
                  <a:gsLst>
                    <a:gs pos="0">
                      <a:srgbClr val="505050"/>
                    </a:gs>
                    <a:gs pos="100000">
                      <a:srgbClr val="505050"/>
                    </a:gs>
                  </a:gsLst>
                  <a:lin ang="5400000" scaled="0"/>
                </a:gradFill>
              </a:rPr>
              <a:t>and </a:t>
            </a:r>
            <a:r>
              <a:rPr lang="en-US" sz="1200" spc="-20" dirty="0">
                <a:gradFill>
                  <a:gsLst>
                    <a:gs pos="0">
                      <a:srgbClr val="505050"/>
                    </a:gs>
                    <a:gs pos="100000">
                      <a:srgbClr val="505050"/>
                    </a:gs>
                  </a:gsLst>
                  <a:lin ang="5400000" scaled="0"/>
                </a:gradFill>
              </a:rPr>
              <a:t>software </a:t>
            </a:r>
            <a:r>
              <a:rPr lang="en-US" sz="1200" spc="-20" dirty="0" smtClean="0">
                <a:gradFill>
                  <a:gsLst>
                    <a:gs pos="0">
                      <a:srgbClr val="505050"/>
                    </a:gs>
                    <a:gs pos="100000">
                      <a:srgbClr val="505050"/>
                    </a:gs>
                  </a:gsLst>
                  <a:lin ang="5400000" scaled="0"/>
                </a:gradFill>
              </a:rPr>
              <a:t>GPU</a:t>
            </a:r>
            <a:endParaRPr lang="en-US" sz="1200" spc="-20" dirty="0">
              <a:gradFill>
                <a:gsLst>
                  <a:gs pos="0">
                    <a:srgbClr val="505050"/>
                  </a:gs>
                  <a:gs pos="100000">
                    <a:srgbClr val="505050"/>
                  </a:gs>
                </a:gsLst>
                <a:lin ang="5400000" scaled="0"/>
              </a:gradFill>
            </a:endParaRPr>
          </a:p>
        </p:txBody>
      </p:sp>
      <p:grpSp>
        <p:nvGrpSpPr>
          <p:cNvPr id="14" name="Group 13"/>
          <p:cNvGrpSpPr/>
          <p:nvPr/>
        </p:nvGrpSpPr>
        <p:grpSpPr>
          <a:xfrm>
            <a:off x="-5073525" y="2893178"/>
            <a:ext cx="16980209" cy="1002079"/>
            <a:chOff x="-4972496" y="7611796"/>
            <a:chExt cx="16642079" cy="982520"/>
          </a:xfrm>
        </p:grpSpPr>
        <p:sp>
          <p:nvSpPr>
            <p:cNvPr id="61" name="grey banner"/>
            <p:cNvSpPr txBox="1"/>
            <p:nvPr/>
          </p:nvSpPr>
          <p:spPr>
            <a:xfrm>
              <a:off x="3348543" y="7611797"/>
              <a:ext cx="8321040" cy="982519"/>
            </a:xfrm>
            <a:prstGeom prst="rect">
              <a:avLst/>
            </a:prstGeom>
            <a:solidFill>
              <a:schemeClr val="bg2"/>
            </a:solidFill>
          </p:spPr>
          <p:txBody>
            <a:bodyPr wrap="square" lIns="182880" tIns="182880" rIns="0" bIns="137160" rtlCol="0" anchor="ctr" anchorCtr="0">
              <a:noAutofit/>
            </a:bodyPr>
            <a:lstStyle/>
            <a:p>
              <a:pPr>
                <a:lnSpc>
                  <a:spcPct val="90000"/>
                </a:lnSpc>
              </a:pPr>
              <a:r>
                <a:rPr lang="en-US" sz="4100" spc="-51" dirty="0">
                  <a:gradFill>
                    <a:gsLst>
                      <a:gs pos="0">
                        <a:srgbClr val="EFEFEF"/>
                      </a:gs>
                      <a:gs pos="100000">
                        <a:srgbClr val="EFEFEF"/>
                      </a:gs>
                    </a:gsLst>
                    <a:lin ang="5400000" scaled="0"/>
                  </a:gradFill>
                  <a:latin typeface="Segoe UI Light"/>
                </a:rPr>
                <a:t>IT demands</a:t>
              </a:r>
            </a:p>
          </p:txBody>
        </p:sp>
        <p:sp>
          <p:nvSpPr>
            <p:cNvPr id="64" name="blue banner"/>
            <p:cNvSpPr txBox="1"/>
            <p:nvPr/>
          </p:nvSpPr>
          <p:spPr>
            <a:xfrm>
              <a:off x="-4972496" y="7611796"/>
              <a:ext cx="8321040" cy="982519"/>
            </a:xfrm>
            <a:prstGeom prst="rect">
              <a:avLst/>
            </a:prstGeom>
            <a:solidFill>
              <a:schemeClr val="accent1"/>
            </a:solidFill>
          </p:spPr>
          <p:txBody>
            <a:bodyPr wrap="square" lIns="182880" tIns="182880" rIns="0" bIns="137160" rtlCol="0" anchor="ctr" anchorCtr="0">
              <a:noAutofit/>
            </a:bodyPr>
            <a:lstStyle/>
            <a:p>
              <a:pPr>
                <a:lnSpc>
                  <a:spcPct val="90000"/>
                </a:lnSpc>
              </a:pPr>
              <a:r>
                <a:rPr lang="en-US" sz="4100" spc="-51" dirty="0">
                  <a:gradFill>
                    <a:gsLst>
                      <a:gs pos="0">
                        <a:srgbClr val="EFEFEF"/>
                      </a:gs>
                      <a:gs pos="100000">
                        <a:srgbClr val="EFEFEF"/>
                      </a:gs>
                    </a:gsLst>
                    <a:lin ang="5400000" scaled="0"/>
                  </a:gradFill>
                  <a:latin typeface="Segoe UI Light"/>
                </a:rPr>
                <a:t>Windows Server 2012 R2 delivers</a:t>
              </a:r>
            </a:p>
          </p:txBody>
        </p:sp>
      </p:grpSp>
      <p:sp useBgFill="1">
        <p:nvSpPr>
          <p:cNvPr id="38" name="Rectangle 37"/>
          <p:cNvSpPr/>
          <p:nvPr/>
        </p:nvSpPr>
        <p:spPr bwMode="auto">
          <a:xfrm>
            <a:off x="4" y="1126895"/>
            <a:ext cx="3416576" cy="586763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pc="-51" dirty="0">
              <a:solidFill>
                <a:schemeClr val="tx1"/>
              </a:solidFill>
            </a:endParaRPr>
          </a:p>
        </p:txBody>
      </p:sp>
      <p:sp>
        <p:nvSpPr>
          <p:cNvPr id="4" name="Rectangle 3"/>
          <p:cNvSpPr/>
          <p:nvPr/>
        </p:nvSpPr>
        <p:spPr bwMode="auto">
          <a:xfrm>
            <a:off x="531279" y="4538680"/>
            <a:ext cx="2705639" cy="1889160"/>
          </a:xfrm>
          <a:prstGeom prst="rect">
            <a:avLst/>
          </a:prstGeom>
          <a:solidFill>
            <a:srgbClr val="000000">
              <a:alpha val="7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en-US" sz="2900" spc="-122" dirty="0" smtClean="0">
                <a:gradFill>
                  <a:gsLst>
                    <a:gs pos="0">
                      <a:srgbClr val="EFEFEF"/>
                    </a:gs>
                    <a:gs pos="100000">
                      <a:srgbClr val="EFEFEF"/>
                    </a:gs>
                  </a:gsLst>
                  <a:lin ang="5400000" scaled="0"/>
                </a:gradFill>
                <a:latin typeface="Segoe UI Light"/>
              </a:rPr>
              <a:t>Great performance, easy to deploy and cost-effective</a:t>
            </a:r>
            <a:endParaRPr lang="en-US" sz="2900" spc="-122" dirty="0">
              <a:gradFill>
                <a:gsLst>
                  <a:gs pos="0">
                    <a:srgbClr val="EFEFEF"/>
                  </a:gs>
                  <a:gs pos="100000">
                    <a:srgbClr val="EFEFEF"/>
                  </a:gs>
                </a:gsLst>
                <a:lin ang="5400000" scaled="0"/>
              </a:gradFill>
              <a:latin typeface="Segoe UI Light"/>
            </a:endParaRPr>
          </a:p>
        </p:txBody>
      </p:sp>
      <p:sp useBgFill="1">
        <p:nvSpPr>
          <p:cNvPr id="94" name="Rectangle 93"/>
          <p:cNvSpPr/>
          <p:nvPr/>
        </p:nvSpPr>
        <p:spPr bwMode="auto">
          <a:xfrm>
            <a:off x="11892817" y="1126896"/>
            <a:ext cx="543658" cy="586762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
        <p:nvSpPr>
          <p:cNvPr id="72" name="Freeform 28"/>
          <p:cNvSpPr>
            <a:spLocks/>
          </p:cNvSpPr>
          <p:nvPr/>
        </p:nvSpPr>
        <p:spPr bwMode="auto">
          <a:xfrm>
            <a:off x="816282" y="3953478"/>
            <a:ext cx="416948" cy="361008"/>
          </a:xfrm>
          <a:custGeom>
            <a:avLst/>
            <a:gdLst>
              <a:gd name="T0" fmla="*/ 579 w 641"/>
              <a:gd name="T1" fmla="*/ 0 h 555"/>
              <a:gd name="T2" fmla="*/ 590 w 641"/>
              <a:gd name="T3" fmla="*/ 69 h 555"/>
              <a:gd name="T4" fmla="*/ 597 w 641"/>
              <a:gd name="T5" fmla="*/ 132 h 555"/>
              <a:gd name="T6" fmla="*/ 605 w 641"/>
              <a:gd name="T7" fmla="*/ 186 h 555"/>
              <a:gd name="T8" fmla="*/ 611 w 641"/>
              <a:gd name="T9" fmla="*/ 235 h 555"/>
              <a:gd name="T10" fmla="*/ 618 w 641"/>
              <a:gd name="T11" fmla="*/ 276 h 555"/>
              <a:gd name="T12" fmla="*/ 623 w 641"/>
              <a:gd name="T13" fmla="*/ 312 h 555"/>
              <a:gd name="T14" fmla="*/ 627 w 641"/>
              <a:gd name="T15" fmla="*/ 341 h 555"/>
              <a:gd name="T16" fmla="*/ 631 w 641"/>
              <a:gd name="T17" fmla="*/ 367 h 555"/>
              <a:gd name="T18" fmla="*/ 633 w 641"/>
              <a:gd name="T19" fmla="*/ 387 h 555"/>
              <a:gd name="T20" fmla="*/ 636 w 641"/>
              <a:gd name="T21" fmla="*/ 404 h 555"/>
              <a:gd name="T22" fmla="*/ 637 w 641"/>
              <a:gd name="T23" fmla="*/ 417 h 555"/>
              <a:gd name="T24" fmla="*/ 638 w 641"/>
              <a:gd name="T25" fmla="*/ 427 h 555"/>
              <a:gd name="T26" fmla="*/ 640 w 641"/>
              <a:gd name="T27" fmla="*/ 433 h 555"/>
              <a:gd name="T28" fmla="*/ 641 w 641"/>
              <a:gd name="T29" fmla="*/ 439 h 555"/>
              <a:gd name="T30" fmla="*/ 641 w 641"/>
              <a:gd name="T31" fmla="*/ 441 h 555"/>
              <a:gd name="T32" fmla="*/ 641 w 641"/>
              <a:gd name="T33" fmla="*/ 442 h 555"/>
              <a:gd name="T34" fmla="*/ 641 w 641"/>
              <a:gd name="T35" fmla="*/ 442 h 555"/>
              <a:gd name="T36" fmla="*/ 641 w 641"/>
              <a:gd name="T37" fmla="*/ 442 h 555"/>
              <a:gd name="T38" fmla="*/ 563 w 641"/>
              <a:gd name="T39" fmla="*/ 458 h 555"/>
              <a:gd name="T40" fmla="*/ 491 w 641"/>
              <a:gd name="T41" fmla="*/ 472 h 555"/>
              <a:gd name="T42" fmla="*/ 426 w 641"/>
              <a:gd name="T43" fmla="*/ 485 h 555"/>
              <a:gd name="T44" fmla="*/ 368 w 641"/>
              <a:gd name="T45" fmla="*/ 496 h 555"/>
              <a:gd name="T46" fmla="*/ 317 w 641"/>
              <a:gd name="T47" fmla="*/ 505 h 555"/>
              <a:gd name="T48" fmla="*/ 272 w 641"/>
              <a:gd name="T49" fmla="*/ 514 h 555"/>
              <a:gd name="T50" fmla="*/ 232 w 641"/>
              <a:gd name="T51" fmla="*/ 522 h 555"/>
              <a:gd name="T52" fmla="*/ 199 w 641"/>
              <a:gd name="T53" fmla="*/ 530 h 555"/>
              <a:gd name="T54" fmla="*/ 169 w 641"/>
              <a:gd name="T55" fmla="*/ 535 h 555"/>
              <a:gd name="T56" fmla="*/ 144 w 641"/>
              <a:gd name="T57" fmla="*/ 540 h 555"/>
              <a:gd name="T58" fmla="*/ 123 w 641"/>
              <a:gd name="T59" fmla="*/ 544 h 555"/>
              <a:gd name="T60" fmla="*/ 106 w 641"/>
              <a:gd name="T61" fmla="*/ 548 h 555"/>
              <a:gd name="T62" fmla="*/ 92 w 641"/>
              <a:gd name="T63" fmla="*/ 550 h 555"/>
              <a:gd name="T64" fmla="*/ 82 w 641"/>
              <a:gd name="T65" fmla="*/ 551 h 555"/>
              <a:gd name="T66" fmla="*/ 74 w 641"/>
              <a:gd name="T67" fmla="*/ 553 h 555"/>
              <a:gd name="T68" fmla="*/ 68 w 641"/>
              <a:gd name="T69" fmla="*/ 554 h 555"/>
              <a:gd name="T70" fmla="*/ 64 w 641"/>
              <a:gd name="T71" fmla="*/ 555 h 555"/>
              <a:gd name="T72" fmla="*/ 61 w 641"/>
              <a:gd name="T73" fmla="*/ 555 h 555"/>
              <a:gd name="T74" fmla="*/ 60 w 641"/>
              <a:gd name="T75" fmla="*/ 555 h 555"/>
              <a:gd name="T76" fmla="*/ 60 w 641"/>
              <a:gd name="T77" fmla="*/ 555 h 555"/>
              <a:gd name="T78" fmla="*/ 60 w 641"/>
              <a:gd name="T79" fmla="*/ 555 h 555"/>
              <a:gd name="T80" fmla="*/ 0 w 641"/>
              <a:gd name="T81" fmla="*/ 73 h 555"/>
              <a:gd name="T82" fmla="*/ 83 w 641"/>
              <a:gd name="T83" fmla="*/ 63 h 555"/>
              <a:gd name="T84" fmla="*/ 158 w 641"/>
              <a:gd name="T85" fmla="*/ 52 h 555"/>
              <a:gd name="T86" fmla="*/ 224 w 641"/>
              <a:gd name="T87" fmla="*/ 45 h 555"/>
              <a:gd name="T88" fmla="*/ 283 w 641"/>
              <a:gd name="T89" fmla="*/ 37 h 555"/>
              <a:gd name="T90" fmla="*/ 334 w 641"/>
              <a:gd name="T91" fmla="*/ 31 h 555"/>
              <a:gd name="T92" fmla="*/ 381 w 641"/>
              <a:gd name="T93" fmla="*/ 24 h 555"/>
              <a:gd name="T94" fmla="*/ 420 w 641"/>
              <a:gd name="T95" fmla="*/ 19 h 555"/>
              <a:gd name="T96" fmla="*/ 454 w 641"/>
              <a:gd name="T97" fmla="*/ 15 h 555"/>
              <a:gd name="T98" fmla="*/ 483 w 641"/>
              <a:gd name="T99" fmla="*/ 11 h 555"/>
              <a:gd name="T100" fmla="*/ 506 w 641"/>
              <a:gd name="T101" fmla="*/ 9 h 555"/>
              <a:gd name="T102" fmla="*/ 527 w 641"/>
              <a:gd name="T103" fmla="*/ 6 h 555"/>
              <a:gd name="T104" fmla="*/ 542 w 641"/>
              <a:gd name="T105" fmla="*/ 4 h 555"/>
              <a:gd name="T106" fmla="*/ 555 w 641"/>
              <a:gd name="T107" fmla="*/ 2 h 555"/>
              <a:gd name="T108" fmla="*/ 564 w 641"/>
              <a:gd name="T109" fmla="*/ 1 h 555"/>
              <a:gd name="T110" fmla="*/ 570 w 641"/>
              <a:gd name="T111" fmla="*/ 1 h 555"/>
              <a:gd name="T112" fmla="*/ 574 w 641"/>
              <a:gd name="T113" fmla="*/ 0 h 555"/>
              <a:gd name="T114" fmla="*/ 577 w 641"/>
              <a:gd name="T115" fmla="*/ 0 h 555"/>
              <a:gd name="T116" fmla="*/ 578 w 641"/>
              <a:gd name="T117" fmla="*/ 0 h 555"/>
              <a:gd name="T118" fmla="*/ 579 w 641"/>
              <a:gd name="T119" fmla="*/ 0 h 555"/>
              <a:gd name="T120" fmla="*/ 579 w 641"/>
              <a:gd name="T121"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1" h="555">
                <a:moveTo>
                  <a:pt x="579" y="0"/>
                </a:moveTo>
                <a:lnTo>
                  <a:pt x="590" y="69"/>
                </a:lnTo>
                <a:lnTo>
                  <a:pt x="597" y="132"/>
                </a:lnTo>
                <a:lnTo>
                  <a:pt x="605" y="186"/>
                </a:lnTo>
                <a:lnTo>
                  <a:pt x="611" y="235"/>
                </a:lnTo>
                <a:lnTo>
                  <a:pt x="618" y="276"/>
                </a:lnTo>
                <a:lnTo>
                  <a:pt x="623" y="312"/>
                </a:lnTo>
                <a:lnTo>
                  <a:pt x="627" y="341"/>
                </a:lnTo>
                <a:lnTo>
                  <a:pt x="631" y="367"/>
                </a:lnTo>
                <a:lnTo>
                  <a:pt x="633" y="387"/>
                </a:lnTo>
                <a:lnTo>
                  <a:pt x="636" y="404"/>
                </a:lnTo>
                <a:lnTo>
                  <a:pt x="637" y="417"/>
                </a:lnTo>
                <a:lnTo>
                  <a:pt x="638" y="427"/>
                </a:lnTo>
                <a:lnTo>
                  <a:pt x="640" y="433"/>
                </a:lnTo>
                <a:lnTo>
                  <a:pt x="641" y="439"/>
                </a:lnTo>
                <a:lnTo>
                  <a:pt x="641" y="441"/>
                </a:lnTo>
                <a:lnTo>
                  <a:pt x="641" y="442"/>
                </a:lnTo>
                <a:lnTo>
                  <a:pt x="641" y="442"/>
                </a:lnTo>
                <a:lnTo>
                  <a:pt x="641" y="442"/>
                </a:lnTo>
                <a:lnTo>
                  <a:pt x="563" y="458"/>
                </a:lnTo>
                <a:lnTo>
                  <a:pt x="491" y="472"/>
                </a:lnTo>
                <a:lnTo>
                  <a:pt x="426" y="485"/>
                </a:lnTo>
                <a:lnTo>
                  <a:pt x="368" y="496"/>
                </a:lnTo>
                <a:lnTo>
                  <a:pt x="317" y="505"/>
                </a:lnTo>
                <a:lnTo>
                  <a:pt x="272" y="514"/>
                </a:lnTo>
                <a:lnTo>
                  <a:pt x="232" y="522"/>
                </a:lnTo>
                <a:lnTo>
                  <a:pt x="199" y="530"/>
                </a:lnTo>
                <a:lnTo>
                  <a:pt x="169" y="535"/>
                </a:lnTo>
                <a:lnTo>
                  <a:pt x="144" y="540"/>
                </a:lnTo>
                <a:lnTo>
                  <a:pt x="123" y="544"/>
                </a:lnTo>
                <a:lnTo>
                  <a:pt x="106" y="548"/>
                </a:lnTo>
                <a:lnTo>
                  <a:pt x="92" y="550"/>
                </a:lnTo>
                <a:lnTo>
                  <a:pt x="82" y="551"/>
                </a:lnTo>
                <a:lnTo>
                  <a:pt x="74" y="553"/>
                </a:lnTo>
                <a:lnTo>
                  <a:pt x="68" y="554"/>
                </a:lnTo>
                <a:lnTo>
                  <a:pt x="64" y="555"/>
                </a:lnTo>
                <a:lnTo>
                  <a:pt x="61" y="555"/>
                </a:lnTo>
                <a:lnTo>
                  <a:pt x="60" y="555"/>
                </a:lnTo>
                <a:lnTo>
                  <a:pt x="60" y="555"/>
                </a:lnTo>
                <a:lnTo>
                  <a:pt x="60" y="555"/>
                </a:lnTo>
                <a:lnTo>
                  <a:pt x="0" y="73"/>
                </a:lnTo>
                <a:lnTo>
                  <a:pt x="83" y="63"/>
                </a:lnTo>
                <a:lnTo>
                  <a:pt x="158" y="52"/>
                </a:lnTo>
                <a:lnTo>
                  <a:pt x="224" y="45"/>
                </a:lnTo>
                <a:lnTo>
                  <a:pt x="283" y="37"/>
                </a:lnTo>
                <a:lnTo>
                  <a:pt x="334" y="31"/>
                </a:lnTo>
                <a:lnTo>
                  <a:pt x="381" y="24"/>
                </a:lnTo>
                <a:lnTo>
                  <a:pt x="420" y="19"/>
                </a:lnTo>
                <a:lnTo>
                  <a:pt x="454" y="15"/>
                </a:lnTo>
                <a:lnTo>
                  <a:pt x="483" y="11"/>
                </a:lnTo>
                <a:lnTo>
                  <a:pt x="506" y="9"/>
                </a:lnTo>
                <a:lnTo>
                  <a:pt x="527" y="6"/>
                </a:lnTo>
                <a:lnTo>
                  <a:pt x="542" y="4"/>
                </a:lnTo>
                <a:lnTo>
                  <a:pt x="555" y="2"/>
                </a:lnTo>
                <a:lnTo>
                  <a:pt x="564" y="1"/>
                </a:lnTo>
                <a:lnTo>
                  <a:pt x="570" y="1"/>
                </a:lnTo>
                <a:lnTo>
                  <a:pt x="574" y="0"/>
                </a:lnTo>
                <a:lnTo>
                  <a:pt x="577" y="0"/>
                </a:lnTo>
                <a:lnTo>
                  <a:pt x="578" y="0"/>
                </a:lnTo>
                <a:lnTo>
                  <a:pt x="579" y="0"/>
                </a:lnTo>
                <a:lnTo>
                  <a:pt x="579"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Title 2"/>
          <p:cNvSpPr txBox="1">
            <a:spLocks/>
          </p:cNvSpPr>
          <p:nvPr/>
        </p:nvSpPr>
        <p:spPr>
          <a:xfrm>
            <a:off x="261939" y="292082"/>
            <a:ext cx="11375536" cy="932563"/>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02" normalizeH="0" baseline="0" noProof="0" dirty="0" smtClean="0">
                <a:ln w="3175">
                  <a:noFill/>
                </a:ln>
                <a:solidFill>
                  <a:schemeClr val="tx1"/>
                </a:solidFill>
                <a:effectLst/>
                <a:uLnTx/>
                <a:uFillTx/>
                <a:latin typeface="Segoe UI Light"/>
                <a:ea typeface="+mn-ea"/>
                <a:cs typeface="Arial" charset="0"/>
              </a:rPr>
              <a:t>Virtual desktop infrastructure</a:t>
            </a:r>
            <a:endParaRPr kumimoji="0" lang="en-US" sz="5400" b="0" i="0" u="none" strike="noStrike" kern="1200" cap="none" spc="-102" normalizeH="0" baseline="0" noProof="0" dirty="0">
              <a:ln w="3175">
                <a:noFill/>
              </a:ln>
              <a:solidFill>
                <a:schemeClr val="tx1"/>
              </a:solidFill>
              <a:effectLst/>
              <a:uLnTx/>
              <a:uFillTx/>
              <a:latin typeface="Segoe UI Light"/>
              <a:ea typeface="+mn-ea"/>
              <a:cs typeface="Arial" charset="0"/>
            </a:endParaRPr>
          </a:p>
        </p:txBody>
      </p:sp>
      <p:sp>
        <p:nvSpPr>
          <p:cNvPr id="62" name="Freeform 30"/>
          <p:cNvSpPr>
            <a:spLocks noEditPoints="1"/>
          </p:cNvSpPr>
          <p:nvPr/>
        </p:nvSpPr>
        <p:spPr bwMode="auto">
          <a:xfrm>
            <a:off x="6546758" y="4890599"/>
            <a:ext cx="482657" cy="415920"/>
          </a:xfrm>
          <a:custGeom>
            <a:avLst/>
            <a:gdLst>
              <a:gd name="T0" fmla="*/ 1430 w 2018"/>
              <a:gd name="T1" fmla="*/ 563 h 1739"/>
              <a:gd name="T2" fmla="*/ 1306 w 2018"/>
              <a:gd name="T3" fmla="*/ 576 h 1739"/>
              <a:gd name="T4" fmla="*/ 1307 w 2018"/>
              <a:gd name="T5" fmla="*/ 588 h 1739"/>
              <a:gd name="T6" fmla="*/ 852 w 2018"/>
              <a:gd name="T7" fmla="*/ 1256 h 1739"/>
              <a:gd name="T8" fmla="*/ 1430 w 2018"/>
              <a:gd name="T9" fmla="*/ 1739 h 1739"/>
              <a:gd name="T10" fmla="*/ 2018 w 2018"/>
              <a:gd name="T11" fmla="*/ 1151 h 1739"/>
              <a:gd name="T12" fmla="*/ 1430 w 2018"/>
              <a:gd name="T13" fmla="*/ 563 h 1739"/>
              <a:gd name="T14" fmla="*/ 1474 w 2018"/>
              <a:gd name="T15" fmla="*/ 1405 h 1739"/>
              <a:gd name="T16" fmla="*/ 1474 w 2018"/>
              <a:gd name="T17" fmla="*/ 1489 h 1739"/>
              <a:gd name="T18" fmla="*/ 1379 w 2018"/>
              <a:gd name="T19" fmla="*/ 1489 h 1739"/>
              <a:gd name="T20" fmla="*/ 1379 w 2018"/>
              <a:gd name="T21" fmla="*/ 1412 h 1739"/>
              <a:gd name="T22" fmla="*/ 1232 w 2018"/>
              <a:gd name="T23" fmla="*/ 1377 h 1739"/>
              <a:gd name="T24" fmla="*/ 1259 w 2018"/>
              <a:gd name="T25" fmla="*/ 1261 h 1739"/>
              <a:gd name="T26" fmla="*/ 1405 w 2018"/>
              <a:gd name="T27" fmla="*/ 1298 h 1739"/>
              <a:gd name="T28" fmla="*/ 1476 w 2018"/>
              <a:gd name="T29" fmla="*/ 1260 h 1739"/>
              <a:gd name="T30" fmla="*/ 1390 w 2018"/>
              <a:gd name="T31" fmla="*/ 1199 h 1739"/>
              <a:gd name="T32" fmla="*/ 1236 w 2018"/>
              <a:gd name="T33" fmla="*/ 1043 h 1739"/>
              <a:gd name="T34" fmla="*/ 1383 w 2018"/>
              <a:gd name="T35" fmla="*/ 888 h 1739"/>
              <a:gd name="T36" fmla="*/ 1383 w 2018"/>
              <a:gd name="T37" fmla="*/ 812 h 1739"/>
              <a:gd name="T38" fmla="*/ 1478 w 2018"/>
              <a:gd name="T39" fmla="*/ 812 h 1739"/>
              <a:gd name="T40" fmla="*/ 1478 w 2018"/>
              <a:gd name="T41" fmla="*/ 882 h 1739"/>
              <a:gd name="T42" fmla="*/ 1604 w 2018"/>
              <a:gd name="T43" fmla="*/ 908 h 1739"/>
              <a:gd name="T44" fmla="*/ 1577 w 2018"/>
              <a:gd name="T45" fmla="*/ 1019 h 1739"/>
              <a:gd name="T46" fmla="*/ 1451 w 2018"/>
              <a:gd name="T47" fmla="*/ 991 h 1739"/>
              <a:gd name="T48" fmla="*/ 1387 w 2018"/>
              <a:gd name="T49" fmla="*/ 1027 h 1739"/>
              <a:gd name="T50" fmla="*/ 1486 w 2018"/>
              <a:gd name="T51" fmla="*/ 1088 h 1739"/>
              <a:gd name="T52" fmla="*/ 1629 w 2018"/>
              <a:gd name="T53" fmla="*/ 1245 h 1739"/>
              <a:gd name="T54" fmla="*/ 1474 w 2018"/>
              <a:gd name="T55" fmla="*/ 1405 h 1739"/>
              <a:gd name="T56" fmla="*/ 1176 w 2018"/>
              <a:gd name="T57" fmla="*/ 620 h 1739"/>
              <a:gd name="T58" fmla="*/ 1176 w 2018"/>
              <a:gd name="T59" fmla="*/ 588 h 1739"/>
              <a:gd name="T60" fmla="*/ 588 w 2018"/>
              <a:gd name="T61" fmla="*/ 0 h 1739"/>
              <a:gd name="T62" fmla="*/ 0 w 2018"/>
              <a:gd name="T63" fmla="*/ 588 h 1739"/>
              <a:gd name="T64" fmla="*/ 588 w 2018"/>
              <a:gd name="T65" fmla="*/ 1176 h 1739"/>
              <a:gd name="T66" fmla="*/ 843 w 2018"/>
              <a:gd name="T67" fmla="*/ 1118 h 1739"/>
              <a:gd name="T68" fmla="*/ 1176 w 2018"/>
              <a:gd name="T69" fmla="*/ 620 h 1739"/>
              <a:gd name="T70" fmla="*/ 871 w 2018"/>
              <a:gd name="T71" fmla="*/ 969 h 1739"/>
              <a:gd name="T72" fmla="*/ 588 w 2018"/>
              <a:gd name="T73" fmla="*/ 1062 h 1739"/>
              <a:gd name="T74" fmla="*/ 114 w 2018"/>
              <a:gd name="T75" fmla="*/ 588 h 1739"/>
              <a:gd name="T76" fmla="*/ 588 w 2018"/>
              <a:gd name="T77" fmla="*/ 114 h 1739"/>
              <a:gd name="T78" fmla="*/ 1063 w 2018"/>
              <a:gd name="T79" fmla="*/ 588 h 1739"/>
              <a:gd name="T80" fmla="*/ 1049 w 2018"/>
              <a:gd name="T81" fmla="*/ 703 h 1739"/>
              <a:gd name="T82" fmla="*/ 871 w 2018"/>
              <a:gd name="T83" fmla="*/ 969 h 1739"/>
              <a:gd name="T84" fmla="*/ 787 w 2018"/>
              <a:gd name="T85" fmla="*/ 683 h 1739"/>
              <a:gd name="T86" fmla="*/ 632 w 2018"/>
              <a:gd name="T87" fmla="*/ 842 h 1739"/>
              <a:gd name="T88" fmla="*/ 632 w 2018"/>
              <a:gd name="T89" fmla="*/ 927 h 1739"/>
              <a:gd name="T90" fmla="*/ 537 w 2018"/>
              <a:gd name="T91" fmla="*/ 927 h 1739"/>
              <a:gd name="T92" fmla="*/ 537 w 2018"/>
              <a:gd name="T93" fmla="*/ 849 h 1739"/>
              <a:gd name="T94" fmla="*/ 390 w 2018"/>
              <a:gd name="T95" fmla="*/ 814 h 1739"/>
              <a:gd name="T96" fmla="*/ 417 w 2018"/>
              <a:gd name="T97" fmla="*/ 699 h 1739"/>
              <a:gd name="T98" fmla="*/ 563 w 2018"/>
              <a:gd name="T99" fmla="*/ 735 h 1739"/>
              <a:gd name="T100" fmla="*/ 635 w 2018"/>
              <a:gd name="T101" fmla="*/ 697 h 1739"/>
              <a:gd name="T102" fmla="*/ 548 w 2018"/>
              <a:gd name="T103" fmla="*/ 636 h 1739"/>
              <a:gd name="T104" fmla="*/ 394 w 2018"/>
              <a:gd name="T105" fmla="*/ 481 h 1739"/>
              <a:gd name="T106" fmla="*/ 541 w 2018"/>
              <a:gd name="T107" fmla="*/ 326 h 1739"/>
              <a:gd name="T108" fmla="*/ 541 w 2018"/>
              <a:gd name="T109" fmla="*/ 249 h 1739"/>
              <a:gd name="T110" fmla="*/ 636 w 2018"/>
              <a:gd name="T111" fmla="*/ 249 h 1739"/>
              <a:gd name="T112" fmla="*/ 636 w 2018"/>
              <a:gd name="T113" fmla="*/ 319 h 1739"/>
              <a:gd name="T114" fmla="*/ 762 w 2018"/>
              <a:gd name="T115" fmla="*/ 346 h 1739"/>
              <a:gd name="T116" fmla="*/ 735 w 2018"/>
              <a:gd name="T117" fmla="*/ 456 h 1739"/>
              <a:gd name="T118" fmla="*/ 610 w 2018"/>
              <a:gd name="T119" fmla="*/ 428 h 1739"/>
              <a:gd name="T120" fmla="*/ 546 w 2018"/>
              <a:gd name="T121" fmla="*/ 464 h 1739"/>
              <a:gd name="T122" fmla="*/ 644 w 2018"/>
              <a:gd name="T123" fmla="*/ 526 h 1739"/>
              <a:gd name="T124" fmla="*/ 787 w 2018"/>
              <a:gd name="T125" fmla="*/ 683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8" h="1739">
                <a:moveTo>
                  <a:pt x="1430" y="563"/>
                </a:moveTo>
                <a:cubicBezTo>
                  <a:pt x="1388" y="563"/>
                  <a:pt x="1346" y="567"/>
                  <a:pt x="1306" y="576"/>
                </a:cubicBezTo>
                <a:cubicBezTo>
                  <a:pt x="1307" y="580"/>
                  <a:pt x="1307" y="584"/>
                  <a:pt x="1307" y="588"/>
                </a:cubicBezTo>
                <a:cubicBezTo>
                  <a:pt x="1307" y="892"/>
                  <a:pt x="1118" y="1151"/>
                  <a:pt x="852" y="1256"/>
                </a:cubicBezTo>
                <a:cubicBezTo>
                  <a:pt x="902" y="1531"/>
                  <a:pt x="1142" y="1739"/>
                  <a:pt x="1430" y="1739"/>
                </a:cubicBezTo>
                <a:cubicBezTo>
                  <a:pt x="1755" y="1739"/>
                  <a:pt x="2018" y="1475"/>
                  <a:pt x="2018" y="1151"/>
                </a:cubicBezTo>
                <a:cubicBezTo>
                  <a:pt x="2018" y="826"/>
                  <a:pt x="1755" y="563"/>
                  <a:pt x="1430" y="563"/>
                </a:cubicBezTo>
                <a:close/>
                <a:moveTo>
                  <a:pt x="1474" y="1405"/>
                </a:moveTo>
                <a:cubicBezTo>
                  <a:pt x="1474" y="1489"/>
                  <a:pt x="1474" y="1489"/>
                  <a:pt x="1474" y="1489"/>
                </a:cubicBezTo>
                <a:cubicBezTo>
                  <a:pt x="1379" y="1489"/>
                  <a:pt x="1379" y="1489"/>
                  <a:pt x="1379" y="1489"/>
                </a:cubicBezTo>
                <a:cubicBezTo>
                  <a:pt x="1379" y="1412"/>
                  <a:pt x="1379" y="1412"/>
                  <a:pt x="1379" y="1412"/>
                </a:cubicBezTo>
                <a:cubicBezTo>
                  <a:pt x="1321" y="1410"/>
                  <a:pt x="1264" y="1394"/>
                  <a:pt x="1232" y="1377"/>
                </a:cubicBezTo>
                <a:cubicBezTo>
                  <a:pt x="1259" y="1261"/>
                  <a:pt x="1259" y="1261"/>
                  <a:pt x="1259" y="1261"/>
                </a:cubicBezTo>
                <a:cubicBezTo>
                  <a:pt x="1297" y="1280"/>
                  <a:pt x="1348" y="1298"/>
                  <a:pt x="1405" y="1298"/>
                </a:cubicBezTo>
                <a:cubicBezTo>
                  <a:pt x="1447" y="1298"/>
                  <a:pt x="1476" y="1286"/>
                  <a:pt x="1476" y="1260"/>
                </a:cubicBezTo>
                <a:cubicBezTo>
                  <a:pt x="1476" y="1234"/>
                  <a:pt x="1452" y="1218"/>
                  <a:pt x="1390" y="1199"/>
                </a:cubicBezTo>
                <a:cubicBezTo>
                  <a:pt x="1300" y="1170"/>
                  <a:pt x="1236" y="1127"/>
                  <a:pt x="1236" y="1043"/>
                </a:cubicBezTo>
                <a:cubicBezTo>
                  <a:pt x="1236" y="967"/>
                  <a:pt x="1288" y="907"/>
                  <a:pt x="1383" y="888"/>
                </a:cubicBezTo>
                <a:cubicBezTo>
                  <a:pt x="1383" y="812"/>
                  <a:pt x="1383" y="812"/>
                  <a:pt x="1383" y="812"/>
                </a:cubicBezTo>
                <a:cubicBezTo>
                  <a:pt x="1478" y="812"/>
                  <a:pt x="1478" y="812"/>
                  <a:pt x="1478" y="812"/>
                </a:cubicBezTo>
                <a:cubicBezTo>
                  <a:pt x="1478" y="882"/>
                  <a:pt x="1478" y="882"/>
                  <a:pt x="1478" y="882"/>
                </a:cubicBezTo>
                <a:cubicBezTo>
                  <a:pt x="1536" y="884"/>
                  <a:pt x="1575" y="896"/>
                  <a:pt x="1604" y="908"/>
                </a:cubicBezTo>
                <a:cubicBezTo>
                  <a:pt x="1577" y="1019"/>
                  <a:pt x="1577" y="1019"/>
                  <a:pt x="1577" y="1019"/>
                </a:cubicBezTo>
                <a:cubicBezTo>
                  <a:pt x="1555" y="1010"/>
                  <a:pt x="1515" y="991"/>
                  <a:pt x="1451" y="991"/>
                </a:cubicBezTo>
                <a:cubicBezTo>
                  <a:pt x="1402" y="991"/>
                  <a:pt x="1387" y="1008"/>
                  <a:pt x="1387" y="1027"/>
                </a:cubicBezTo>
                <a:cubicBezTo>
                  <a:pt x="1387" y="1047"/>
                  <a:pt x="1416" y="1063"/>
                  <a:pt x="1486" y="1088"/>
                </a:cubicBezTo>
                <a:cubicBezTo>
                  <a:pt x="1590" y="1122"/>
                  <a:pt x="1629" y="1170"/>
                  <a:pt x="1629" y="1245"/>
                </a:cubicBezTo>
                <a:cubicBezTo>
                  <a:pt x="1629" y="1323"/>
                  <a:pt x="1574" y="1387"/>
                  <a:pt x="1474" y="1405"/>
                </a:cubicBezTo>
                <a:close/>
                <a:moveTo>
                  <a:pt x="1176" y="620"/>
                </a:moveTo>
                <a:cubicBezTo>
                  <a:pt x="1176" y="610"/>
                  <a:pt x="1176" y="599"/>
                  <a:pt x="1176" y="588"/>
                </a:cubicBezTo>
                <a:cubicBezTo>
                  <a:pt x="1176" y="263"/>
                  <a:pt x="913" y="0"/>
                  <a:pt x="588" y="0"/>
                </a:cubicBezTo>
                <a:cubicBezTo>
                  <a:pt x="264" y="0"/>
                  <a:pt x="0" y="263"/>
                  <a:pt x="0" y="588"/>
                </a:cubicBezTo>
                <a:cubicBezTo>
                  <a:pt x="0" y="913"/>
                  <a:pt x="264" y="1176"/>
                  <a:pt x="588" y="1176"/>
                </a:cubicBezTo>
                <a:cubicBezTo>
                  <a:pt x="680" y="1176"/>
                  <a:pt x="766" y="1155"/>
                  <a:pt x="843" y="1118"/>
                </a:cubicBezTo>
                <a:cubicBezTo>
                  <a:pt x="1031" y="1028"/>
                  <a:pt x="1164" y="840"/>
                  <a:pt x="1176" y="620"/>
                </a:cubicBezTo>
                <a:close/>
                <a:moveTo>
                  <a:pt x="871" y="969"/>
                </a:moveTo>
                <a:cubicBezTo>
                  <a:pt x="792" y="1028"/>
                  <a:pt x="694" y="1062"/>
                  <a:pt x="588" y="1062"/>
                </a:cubicBezTo>
                <a:cubicBezTo>
                  <a:pt x="326" y="1062"/>
                  <a:pt x="114" y="850"/>
                  <a:pt x="114" y="588"/>
                </a:cubicBezTo>
                <a:cubicBezTo>
                  <a:pt x="114" y="326"/>
                  <a:pt x="326" y="114"/>
                  <a:pt x="588" y="114"/>
                </a:cubicBezTo>
                <a:cubicBezTo>
                  <a:pt x="850" y="114"/>
                  <a:pt x="1063" y="326"/>
                  <a:pt x="1063" y="588"/>
                </a:cubicBezTo>
                <a:cubicBezTo>
                  <a:pt x="1063" y="628"/>
                  <a:pt x="1058" y="666"/>
                  <a:pt x="1049" y="703"/>
                </a:cubicBezTo>
                <a:cubicBezTo>
                  <a:pt x="1022" y="811"/>
                  <a:pt x="958" y="905"/>
                  <a:pt x="871" y="969"/>
                </a:cubicBezTo>
                <a:close/>
                <a:moveTo>
                  <a:pt x="787" y="683"/>
                </a:moveTo>
                <a:cubicBezTo>
                  <a:pt x="787" y="760"/>
                  <a:pt x="732" y="824"/>
                  <a:pt x="632" y="842"/>
                </a:cubicBezTo>
                <a:cubicBezTo>
                  <a:pt x="632" y="927"/>
                  <a:pt x="632" y="927"/>
                  <a:pt x="632" y="927"/>
                </a:cubicBezTo>
                <a:cubicBezTo>
                  <a:pt x="537" y="927"/>
                  <a:pt x="537" y="927"/>
                  <a:pt x="537" y="927"/>
                </a:cubicBezTo>
                <a:cubicBezTo>
                  <a:pt x="537" y="849"/>
                  <a:pt x="537" y="849"/>
                  <a:pt x="537" y="849"/>
                </a:cubicBezTo>
                <a:cubicBezTo>
                  <a:pt x="479" y="847"/>
                  <a:pt x="422" y="831"/>
                  <a:pt x="390" y="814"/>
                </a:cubicBezTo>
                <a:cubicBezTo>
                  <a:pt x="417" y="699"/>
                  <a:pt x="417" y="699"/>
                  <a:pt x="417" y="699"/>
                </a:cubicBezTo>
                <a:cubicBezTo>
                  <a:pt x="455" y="717"/>
                  <a:pt x="506" y="735"/>
                  <a:pt x="563" y="735"/>
                </a:cubicBezTo>
                <a:cubicBezTo>
                  <a:pt x="605" y="735"/>
                  <a:pt x="635" y="724"/>
                  <a:pt x="635" y="697"/>
                </a:cubicBezTo>
                <a:cubicBezTo>
                  <a:pt x="635" y="671"/>
                  <a:pt x="610" y="655"/>
                  <a:pt x="548" y="636"/>
                </a:cubicBezTo>
                <a:cubicBezTo>
                  <a:pt x="458" y="607"/>
                  <a:pt x="394" y="565"/>
                  <a:pt x="394" y="481"/>
                </a:cubicBezTo>
                <a:cubicBezTo>
                  <a:pt x="394" y="405"/>
                  <a:pt x="446" y="345"/>
                  <a:pt x="541" y="326"/>
                </a:cubicBezTo>
                <a:cubicBezTo>
                  <a:pt x="541" y="249"/>
                  <a:pt x="541" y="249"/>
                  <a:pt x="541" y="249"/>
                </a:cubicBezTo>
                <a:cubicBezTo>
                  <a:pt x="636" y="249"/>
                  <a:pt x="636" y="249"/>
                  <a:pt x="636" y="249"/>
                </a:cubicBezTo>
                <a:cubicBezTo>
                  <a:pt x="636" y="319"/>
                  <a:pt x="636" y="319"/>
                  <a:pt x="636" y="319"/>
                </a:cubicBezTo>
                <a:cubicBezTo>
                  <a:pt x="694" y="322"/>
                  <a:pt x="733" y="333"/>
                  <a:pt x="762" y="346"/>
                </a:cubicBezTo>
                <a:cubicBezTo>
                  <a:pt x="735" y="456"/>
                  <a:pt x="735" y="456"/>
                  <a:pt x="735" y="456"/>
                </a:cubicBezTo>
                <a:cubicBezTo>
                  <a:pt x="713" y="447"/>
                  <a:pt x="673" y="428"/>
                  <a:pt x="610" y="428"/>
                </a:cubicBezTo>
                <a:cubicBezTo>
                  <a:pt x="561" y="428"/>
                  <a:pt x="546" y="446"/>
                  <a:pt x="546" y="464"/>
                </a:cubicBezTo>
                <a:cubicBezTo>
                  <a:pt x="546" y="485"/>
                  <a:pt x="574" y="501"/>
                  <a:pt x="644" y="526"/>
                </a:cubicBezTo>
                <a:cubicBezTo>
                  <a:pt x="749" y="560"/>
                  <a:pt x="787" y="607"/>
                  <a:pt x="787" y="683"/>
                </a:cubicBezTo>
                <a:close/>
              </a:path>
            </a:pathLst>
          </a:custGeom>
          <a:solidFill>
            <a:srgbClr val="A8A8A8"/>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 name="Group 1"/>
          <p:cNvGrpSpPr/>
          <p:nvPr/>
        </p:nvGrpSpPr>
        <p:grpSpPr>
          <a:xfrm>
            <a:off x="9438730" y="4823068"/>
            <a:ext cx="414156" cy="587132"/>
            <a:chOff x="9398832" y="4913008"/>
            <a:chExt cx="454054" cy="643694"/>
          </a:xfrm>
        </p:grpSpPr>
        <p:grpSp>
          <p:nvGrpSpPr>
            <p:cNvPr id="82" name="Group 10"/>
            <p:cNvGrpSpPr>
              <a:grpSpLocks noChangeAspect="1"/>
            </p:cNvGrpSpPr>
            <p:nvPr/>
          </p:nvGrpSpPr>
          <p:grpSpPr bwMode="auto">
            <a:xfrm>
              <a:off x="9473784" y="5101505"/>
              <a:ext cx="284813" cy="253210"/>
              <a:chOff x="3470" y="1832"/>
              <a:chExt cx="739" cy="657"/>
            </a:xfrm>
            <a:solidFill>
              <a:srgbClr val="A8A8A8"/>
            </a:solidFill>
          </p:grpSpPr>
          <p:sp>
            <p:nvSpPr>
              <p:cNvPr id="83" name="Freeform 11"/>
              <p:cNvSpPr>
                <a:spLocks/>
              </p:cNvSpPr>
              <p:nvPr/>
            </p:nvSpPr>
            <p:spPr bwMode="auto">
              <a:xfrm>
                <a:off x="4141" y="2449"/>
                <a:ext cx="28" cy="37"/>
              </a:xfrm>
              <a:custGeom>
                <a:avLst/>
                <a:gdLst>
                  <a:gd name="T0" fmla="*/ 28 w 28"/>
                  <a:gd name="T1" fmla="*/ 2 h 37"/>
                  <a:gd name="T2" fmla="*/ 16 w 28"/>
                  <a:gd name="T3" fmla="*/ 2 h 37"/>
                  <a:gd name="T4" fmla="*/ 16 w 28"/>
                  <a:gd name="T5" fmla="*/ 37 h 37"/>
                  <a:gd name="T6" fmla="*/ 12 w 28"/>
                  <a:gd name="T7" fmla="*/ 37 h 37"/>
                  <a:gd name="T8" fmla="*/ 12 w 28"/>
                  <a:gd name="T9" fmla="*/ 2 h 37"/>
                  <a:gd name="T10" fmla="*/ 0 w 28"/>
                  <a:gd name="T11" fmla="*/ 2 h 37"/>
                  <a:gd name="T12" fmla="*/ 0 w 28"/>
                  <a:gd name="T13" fmla="*/ 0 h 37"/>
                  <a:gd name="T14" fmla="*/ 28 w 28"/>
                  <a:gd name="T15" fmla="*/ 0 h 37"/>
                  <a:gd name="T16" fmla="*/ 28 w 2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2"/>
                    </a:moveTo>
                    <a:lnTo>
                      <a:pt x="16" y="2"/>
                    </a:lnTo>
                    <a:lnTo>
                      <a:pt x="16" y="37"/>
                    </a:lnTo>
                    <a:lnTo>
                      <a:pt x="12" y="37"/>
                    </a:lnTo>
                    <a:lnTo>
                      <a:pt x="12" y="2"/>
                    </a:lnTo>
                    <a:lnTo>
                      <a:pt x="0" y="2"/>
                    </a:lnTo>
                    <a:lnTo>
                      <a:pt x="0" y="0"/>
                    </a:lnTo>
                    <a:lnTo>
                      <a:pt x="28" y="0"/>
                    </a:lnTo>
                    <a:lnTo>
                      <a:pt x="2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12"/>
              <p:cNvSpPr>
                <a:spLocks/>
              </p:cNvSpPr>
              <p:nvPr/>
            </p:nvSpPr>
            <p:spPr bwMode="auto">
              <a:xfrm>
                <a:off x="4171" y="2449"/>
                <a:ext cx="38" cy="37"/>
              </a:xfrm>
              <a:custGeom>
                <a:avLst/>
                <a:gdLst>
                  <a:gd name="T0" fmla="*/ 16 w 16"/>
                  <a:gd name="T1" fmla="*/ 16 h 16"/>
                  <a:gd name="T2" fmla="*/ 14 w 16"/>
                  <a:gd name="T3" fmla="*/ 16 h 16"/>
                  <a:gd name="T4" fmla="*/ 14 w 16"/>
                  <a:gd name="T5" fmla="*/ 5 h 16"/>
                  <a:gd name="T6" fmla="*/ 15 w 16"/>
                  <a:gd name="T7" fmla="*/ 2 h 16"/>
                  <a:gd name="T8" fmla="*/ 15 w 16"/>
                  <a:gd name="T9" fmla="*/ 2 h 16"/>
                  <a:gd name="T10" fmla="*/ 14 w 16"/>
                  <a:gd name="T11" fmla="*/ 3 h 16"/>
                  <a:gd name="T12" fmla="*/ 9 w 16"/>
                  <a:gd name="T13" fmla="*/ 16 h 16"/>
                  <a:gd name="T14" fmla="*/ 8 w 16"/>
                  <a:gd name="T15" fmla="*/ 16 h 16"/>
                  <a:gd name="T16" fmla="*/ 2 w 16"/>
                  <a:gd name="T17" fmla="*/ 4 h 16"/>
                  <a:gd name="T18" fmla="*/ 2 w 16"/>
                  <a:gd name="T19" fmla="*/ 2 h 16"/>
                  <a:gd name="T20" fmla="*/ 2 w 16"/>
                  <a:gd name="T21" fmla="*/ 2 h 16"/>
                  <a:gd name="T22" fmla="*/ 2 w 16"/>
                  <a:gd name="T23" fmla="*/ 5 h 16"/>
                  <a:gd name="T24" fmla="*/ 2 w 16"/>
                  <a:gd name="T25" fmla="*/ 16 h 16"/>
                  <a:gd name="T26" fmla="*/ 0 w 16"/>
                  <a:gd name="T27" fmla="*/ 16 h 16"/>
                  <a:gd name="T28" fmla="*/ 0 w 16"/>
                  <a:gd name="T29" fmla="*/ 0 h 16"/>
                  <a:gd name="T30" fmla="*/ 2 w 16"/>
                  <a:gd name="T31" fmla="*/ 0 h 16"/>
                  <a:gd name="T32" fmla="*/ 7 w 16"/>
                  <a:gd name="T33" fmla="*/ 11 h 16"/>
                  <a:gd name="T34" fmla="*/ 8 w 16"/>
                  <a:gd name="T35" fmla="*/ 13 h 16"/>
                  <a:gd name="T36" fmla="*/ 8 w 16"/>
                  <a:gd name="T37" fmla="*/ 13 h 16"/>
                  <a:gd name="T38" fmla="*/ 9 w 16"/>
                  <a:gd name="T39" fmla="*/ 11 h 16"/>
                  <a:gd name="T40" fmla="*/ 14 w 16"/>
                  <a:gd name="T41" fmla="*/ 0 h 16"/>
                  <a:gd name="T42" fmla="*/ 16 w 16"/>
                  <a:gd name="T43" fmla="*/ 0 h 16"/>
                  <a:gd name="T44" fmla="*/ 16 w 16"/>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6">
                    <a:moveTo>
                      <a:pt x="16" y="16"/>
                    </a:moveTo>
                    <a:cubicBezTo>
                      <a:pt x="14" y="16"/>
                      <a:pt x="14" y="16"/>
                      <a:pt x="14" y="16"/>
                    </a:cubicBezTo>
                    <a:cubicBezTo>
                      <a:pt x="14" y="5"/>
                      <a:pt x="14" y="5"/>
                      <a:pt x="14" y="5"/>
                    </a:cubicBezTo>
                    <a:cubicBezTo>
                      <a:pt x="14" y="4"/>
                      <a:pt x="15" y="3"/>
                      <a:pt x="15" y="2"/>
                    </a:cubicBezTo>
                    <a:cubicBezTo>
                      <a:pt x="15" y="2"/>
                      <a:pt x="15" y="2"/>
                      <a:pt x="15" y="2"/>
                    </a:cubicBezTo>
                    <a:cubicBezTo>
                      <a:pt x="14" y="3"/>
                      <a:pt x="14" y="3"/>
                      <a:pt x="14" y="3"/>
                    </a:cubicBezTo>
                    <a:cubicBezTo>
                      <a:pt x="9" y="16"/>
                      <a:pt x="9" y="16"/>
                      <a:pt x="9" y="16"/>
                    </a:cubicBezTo>
                    <a:cubicBezTo>
                      <a:pt x="8" y="16"/>
                      <a:pt x="8" y="16"/>
                      <a:pt x="8" y="16"/>
                    </a:cubicBezTo>
                    <a:cubicBezTo>
                      <a:pt x="2" y="4"/>
                      <a:pt x="2" y="4"/>
                      <a:pt x="2" y="4"/>
                    </a:cubicBezTo>
                    <a:cubicBezTo>
                      <a:pt x="2" y="3"/>
                      <a:pt x="2" y="3"/>
                      <a:pt x="2" y="2"/>
                    </a:cubicBezTo>
                    <a:cubicBezTo>
                      <a:pt x="2" y="2"/>
                      <a:pt x="2" y="2"/>
                      <a:pt x="2" y="2"/>
                    </a:cubicBezTo>
                    <a:cubicBezTo>
                      <a:pt x="2" y="3"/>
                      <a:pt x="2" y="4"/>
                      <a:pt x="2" y="5"/>
                    </a:cubicBezTo>
                    <a:cubicBezTo>
                      <a:pt x="2" y="16"/>
                      <a:pt x="2" y="16"/>
                      <a:pt x="2" y="16"/>
                    </a:cubicBezTo>
                    <a:cubicBezTo>
                      <a:pt x="0" y="16"/>
                      <a:pt x="0" y="16"/>
                      <a:pt x="0" y="16"/>
                    </a:cubicBezTo>
                    <a:cubicBezTo>
                      <a:pt x="0" y="0"/>
                      <a:pt x="0" y="0"/>
                      <a:pt x="0" y="0"/>
                    </a:cubicBezTo>
                    <a:cubicBezTo>
                      <a:pt x="2" y="0"/>
                      <a:pt x="2" y="0"/>
                      <a:pt x="2" y="0"/>
                    </a:cubicBezTo>
                    <a:cubicBezTo>
                      <a:pt x="7" y="11"/>
                      <a:pt x="7" y="11"/>
                      <a:pt x="7" y="11"/>
                    </a:cubicBezTo>
                    <a:cubicBezTo>
                      <a:pt x="8" y="12"/>
                      <a:pt x="8" y="12"/>
                      <a:pt x="8" y="13"/>
                    </a:cubicBezTo>
                    <a:cubicBezTo>
                      <a:pt x="8" y="13"/>
                      <a:pt x="8" y="13"/>
                      <a:pt x="8" y="13"/>
                    </a:cubicBezTo>
                    <a:cubicBezTo>
                      <a:pt x="8" y="12"/>
                      <a:pt x="9" y="11"/>
                      <a:pt x="9" y="11"/>
                    </a:cubicBezTo>
                    <a:cubicBezTo>
                      <a:pt x="14" y="0"/>
                      <a:pt x="14" y="0"/>
                      <a:pt x="14" y="0"/>
                    </a:cubicBezTo>
                    <a:cubicBezTo>
                      <a:pt x="16" y="0"/>
                      <a:pt x="16" y="0"/>
                      <a:pt x="16" y="0"/>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84"/>
              <p:cNvSpPr>
                <a:spLocks noEditPoints="1"/>
              </p:cNvSpPr>
              <p:nvPr/>
            </p:nvSpPr>
            <p:spPr bwMode="auto">
              <a:xfrm>
                <a:off x="3470" y="1832"/>
                <a:ext cx="647" cy="657"/>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86" name="Rounded Rectangle 6"/>
            <p:cNvSpPr/>
            <p:nvPr/>
          </p:nvSpPr>
          <p:spPr bwMode="black">
            <a:xfrm>
              <a:off x="9398832" y="4913008"/>
              <a:ext cx="454054" cy="643694"/>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A8A8A8"/>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1151" rIns="82302" bIns="41151" numCol="1" rtlCol="0" anchor="ctr" anchorCtr="0" compatLnSpc="1">
              <a:prstTxWarp prst="textNoShape">
                <a:avLst/>
              </a:prstTxWarp>
            </a:bodyPr>
            <a:lstStyle/>
            <a:p>
              <a:pPr algn="ctr" defTabSz="740740"/>
              <a:endParaRPr lang="en-US" sz="2400" spc="-122" dirty="0">
                <a:gradFill>
                  <a:gsLst>
                    <a:gs pos="0">
                      <a:srgbClr val="FFFFFF"/>
                    </a:gs>
                    <a:gs pos="100000">
                      <a:srgbClr val="FFFFFF"/>
                    </a:gs>
                  </a:gsLst>
                  <a:lin ang="5400000" scaled="0"/>
                </a:gradFill>
                <a:latin typeface="Segoe Light" pitchFamily="34" charset="0"/>
              </a:endParaRPr>
            </a:p>
          </p:txBody>
        </p:sp>
      </p:grpSp>
      <p:sp>
        <p:nvSpPr>
          <p:cNvPr id="87" name="Freeform 6"/>
          <p:cNvSpPr>
            <a:spLocks noChangeAspect="1" noEditPoints="1"/>
          </p:cNvSpPr>
          <p:nvPr/>
        </p:nvSpPr>
        <p:spPr bwMode="auto">
          <a:xfrm>
            <a:off x="3582201" y="4833018"/>
            <a:ext cx="648539" cy="520032"/>
          </a:xfrm>
          <a:custGeom>
            <a:avLst/>
            <a:gdLst>
              <a:gd name="T0" fmla="*/ 365 w 365"/>
              <a:gd name="T1" fmla="*/ 187 h 293"/>
              <a:gd name="T2" fmla="*/ 302 w 365"/>
              <a:gd name="T3" fmla="*/ 250 h 293"/>
              <a:gd name="T4" fmla="*/ 112 w 365"/>
              <a:gd name="T5" fmla="*/ 250 h 293"/>
              <a:gd name="T6" fmla="*/ 80 w 365"/>
              <a:gd name="T7" fmla="*/ 218 h 293"/>
              <a:gd name="T8" fmla="*/ 104 w 365"/>
              <a:gd name="T9" fmla="*/ 187 h 293"/>
              <a:gd name="T10" fmla="*/ 142 w 365"/>
              <a:gd name="T11" fmla="*/ 158 h 293"/>
              <a:gd name="T12" fmla="*/ 210 w 365"/>
              <a:gd name="T13" fmla="*/ 93 h 293"/>
              <a:gd name="T14" fmla="*/ 272 w 365"/>
              <a:gd name="T15" fmla="*/ 132 h 293"/>
              <a:gd name="T16" fmla="*/ 302 w 365"/>
              <a:gd name="T17" fmla="*/ 125 h 293"/>
              <a:gd name="T18" fmla="*/ 365 w 365"/>
              <a:gd name="T19" fmla="*/ 187 h 293"/>
              <a:gd name="T20" fmla="*/ 144 w 365"/>
              <a:gd name="T21" fmla="*/ 259 h 293"/>
              <a:gd name="T22" fmla="*/ 144 w 365"/>
              <a:gd name="T23" fmla="*/ 289 h 293"/>
              <a:gd name="T24" fmla="*/ 141 w 365"/>
              <a:gd name="T25" fmla="*/ 293 h 293"/>
              <a:gd name="T26" fmla="*/ 4 w 365"/>
              <a:gd name="T27" fmla="*/ 293 h 293"/>
              <a:gd name="T28" fmla="*/ 0 w 365"/>
              <a:gd name="T29" fmla="*/ 289 h 293"/>
              <a:gd name="T30" fmla="*/ 0 w 365"/>
              <a:gd name="T31" fmla="*/ 65 h 293"/>
              <a:gd name="T32" fmla="*/ 0 w 365"/>
              <a:gd name="T33" fmla="*/ 61 h 293"/>
              <a:gd name="T34" fmla="*/ 0 w 365"/>
              <a:gd name="T35" fmla="*/ 3 h 293"/>
              <a:gd name="T36" fmla="*/ 4 w 365"/>
              <a:gd name="T37" fmla="*/ 0 h 293"/>
              <a:gd name="T38" fmla="*/ 141 w 365"/>
              <a:gd name="T39" fmla="*/ 0 h 293"/>
              <a:gd name="T40" fmla="*/ 144 w 365"/>
              <a:gd name="T41" fmla="*/ 3 h 293"/>
              <a:gd name="T42" fmla="*/ 144 w 365"/>
              <a:gd name="T43" fmla="*/ 61 h 293"/>
              <a:gd name="T44" fmla="*/ 144 w 365"/>
              <a:gd name="T45" fmla="*/ 65 h 293"/>
              <a:gd name="T46" fmla="*/ 144 w 365"/>
              <a:gd name="T47" fmla="*/ 120 h 293"/>
              <a:gd name="T48" fmla="*/ 133 w 365"/>
              <a:gd name="T49" fmla="*/ 151 h 293"/>
              <a:gd name="T50" fmla="*/ 97 w 365"/>
              <a:gd name="T51" fmla="*/ 179 h 293"/>
              <a:gd name="T52" fmla="*/ 71 w 365"/>
              <a:gd name="T53" fmla="*/ 218 h 293"/>
              <a:gd name="T54" fmla="*/ 112 w 365"/>
              <a:gd name="T55" fmla="*/ 259 h 293"/>
              <a:gd name="T56" fmla="*/ 112 w 365"/>
              <a:gd name="T57" fmla="*/ 259 h 293"/>
              <a:gd name="T58" fmla="*/ 115 w 365"/>
              <a:gd name="T59" fmla="*/ 259 h 293"/>
              <a:gd name="T60" fmla="*/ 136 w 365"/>
              <a:gd name="T61" fmla="*/ 259 h 293"/>
              <a:gd name="T62" fmla="*/ 144 w 365"/>
              <a:gd name="T63" fmla="*/ 259 h 293"/>
              <a:gd name="T64" fmla="*/ 126 w 365"/>
              <a:gd name="T65" fmla="*/ 128 h 293"/>
              <a:gd name="T66" fmla="*/ 115 w 365"/>
              <a:gd name="T67" fmla="*/ 118 h 293"/>
              <a:gd name="T68" fmla="*/ 105 w 365"/>
              <a:gd name="T69" fmla="*/ 128 h 293"/>
              <a:gd name="T70" fmla="*/ 115 w 365"/>
              <a:gd name="T71" fmla="*/ 138 h 293"/>
              <a:gd name="T72" fmla="*/ 126 w 365"/>
              <a:gd name="T73" fmla="*/ 128 h 293"/>
              <a:gd name="T74" fmla="*/ 129 w 365"/>
              <a:gd name="T75" fmla="*/ 92 h 293"/>
              <a:gd name="T76" fmla="*/ 115 w 365"/>
              <a:gd name="T77" fmla="*/ 79 h 293"/>
              <a:gd name="T78" fmla="*/ 102 w 365"/>
              <a:gd name="T79" fmla="*/ 92 h 293"/>
              <a:gd name="T80" fmla="*/ 115 w 365"/>
              <a:gd name="T81" fmla="*/ 105 h 293"/>
              <a:gd name="T82" fmla="*/ 129 w 365"/>
              <a:gd name="T83" fmla="*/ 92 h 293"/>
              <a:gd name="T84" fmla="*/ 21 w 365"/>
              <a:gd name="T85" fmla="*/ 48 h 293"/>
              <a:gd name="T86" fmla="*/ 123 w 365"/>
              <a:gd name="T87" fmla="*/ 48 h 293"/>
              <a:gd name="T88" fmla="*/ 127 w 365"/>
              <a:gd name="T89" fmla="*/ 44 h 293"/>
              <a:gd name="T90" fmla="*/ 127 w 365"/>
              <a:gd name="T91" fmla="*/ 31 h 293"/>
              <a:gd name="T92" fmla="*/ 123 w 365"/>
              <a:gd name="T93" fmla="*/ 27 h 293"/>
              <a:gd name="T94" fmla="*/ 21 w 365"/>
              <a:gd name="T95" fmla="*/ 27 h 293"/>
              <a:gd name="T96" fmla="*/ 17 w 365"/>
              <a:gd name="T97" fmla="*/ 31 h 293"/>
              <a:gd name="T98" fmla="*/ 17 w 365"/>
              <a:gd name="T99" fmla="*/ 44 h 293"/>
              <a:gd name="T100" fmla="*/ 21 w 365"/>
              <a:gd name="T101" fmla="*/ 4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5" h="293">
                <a:moveTo>
                  <a:pt x="365" y="187"/>
                </a:moveTo>
                <a:cubicBezTo>
                  <a:pt x="365" y="222"/>
                  <a:pt x="337" y="250"/>
                  <a:pt x="302" y="250"/>
                </a:cubicBezTo>
                <a:cubicBezTo>
                  <a:pt x="112" y="250"/>
                  <a:pt x="112" y="250"/>
                  <a:pt x="112" y="250"/>
                </a:cubicBezTo>
                <a:cubicBezTo>
                  <a:pt x="94" y="250"/>
                  <a:pt x="80" y="236"/>
                  <a:pt x="80" y="218"/>
                </a:cubicBezTo>
                <a:cubicBezTo>
                  <a:pt x="80" y="203"/>
                  <a:pt x="90" y="190"/>
                  <a:pt x="104" y="187"/>
                </a:cubicBezTo>
                <a:cubicBezTo>
                  <a:pt x="110" y="172"/>
                  <a:pt x="125" y="160"/>
                  <a:pt x="142" y="158"/>
                </a:cubicBezTo>
                <a:cubicBezTo>
                  <a:pt x="143" y="122"/>
                  <a:pt x="173" y="93"/>
                  <a:pt x="210" y="93"/>
                </a:cubicBezTo>
                <a:cubicBezTo>
                  <a:pt x="237" y="93"/>
                  <a:pt x="261" y="109"/>
                  <a:pt x="272" y="132"/>
                </a:cubicBezTo>
                <a:cubicBezTo>
                  <a:pt x="281" y="127"/>
                  <a:pt x="292" y="125"/>
                  <a:pt x="302" y="125"/>
                </a:cubicBezTo>
                <a:cubicBezTo>
                  <a:pt x="337" y="125"/>
                  <a:pt x="365" y="153"/>
                  <a:pt x="365" y="187"/>
                </a:cubicBezTo>
                <a:close/>
                <a:moveTo>
                  <a:pt x="144" y="259"/>
                </a:moveTo>
                <a:cubicBezTo>
                  <a:pt x="144" y="268"/>
                  <a:pt x="144" y="279"/>
                  <a:pt x="144" y="289"/>
                </a:cubicBezTo>
                <a:cubicBezTo>
                  <a:pt x="144" y="291"/>
                  <a:pt x="143" y="293"/>
                  <a:pt x="141" y="293"/>
                </a:cubicBezTo>
                <a:cubicBezTo>
                  <a:pt x="141" y="293"/>
                  <a:pt x="141" y="293"/>
                  <a:pt x="4" y="293"/>
                </a:cubicBezTo>
                <a:cubicBezTo>
                  <a:pt x="2" y="293"/>
                  <a:pt x="0" y="291"/>
                  <a:pt x="0" y="289"/>
                </a:cubicBezTo>
                <a:cubicBezTo>
                  <a:pt x="0" y="289"/>
                  <a:pt x="0" y="289"/>
                  <a:pt x="0" y="65"/>
                </a:cubicBezTo>
                <a:cubicBezTo>
                  <a:pt x="0" y="65"/>
                  <a:pt x="0" y="65"/>
                  <a:pt x="0" y="61"/>
                </a:cubicBezTo>
                <a:cubicBezTo>
                  <a:pt x="0" y="61"/>
                  <a:pt x="0" y="61"/>
                  <a:pt x="0" y="3"/>
                </a:cubicBezTo>
                <a:cubicBezTo>
                  <a:pt x="0" y="1"/>
                  <a:pt x="2" y="0"/>
                  <a:pt x="4" y="0"/>
                </a:cubicBezTo>
                <a:cubicBezTo>
                  <a:pt x="4" y="0"/>
                  <a:pt x="4" y="0"/>
                  <a:pt x="141" y="0"/>
                </a:cubicBezTo>
                <a:cubicBezTo>
                  <a:pt x="143" y="0"/>
                  <a:pt x="144" y="1"/>
                  <a:pt x="144" y="3"/>
                </a:cubicBezTo>
                <a:cubicBezTo>
                  <a:pt x="144" y="3"/>
                  <a:pt x="144" y="3"/>
                  <a:pt x="144" y="61"/>
                </a:cubicBezTo>
                <a:cubicBezTo>
                  <a:pt x="144" y="61"/>
                  <a:pt x="144" y="61"/>
                  <a:pt x="144" y="65"/>
                </a:cubicBezTo>
                <a:cubicBezTo>
                  <a:pt x="144" y="65"/>
                  <a:pt x="144" y="65"/>
                  <a:pt x="144" y="120"/>
                </a:cubicBezTo>
                <a:cubicBezTo>
                  <a:pt x="139" y="129"/>
                  <a:pt x="135" y="140"/>
                  <a:pt x="133" y="151"/>
                </a:cubicBezTo>
                <a:cubicBezTo>
                  <a:pt x="118" y="155"/>
                  <a:pt x="105" y="165"/>
                  <a:pt x="97" y="179"/>
                </a:cubicBezTo>
                <a:cubicBezTo>
                  <a:pt x="82" y="185"/>
                  <a:pt x="71" y="201"/>
                  <a:pt x="71" y="218"/>
                </a:cubicBezTo>
                <a:cubicBezTo>
                  <a:pt x="71" y="240"/>
                  <a:pt x="89" y="259"/>
                  <a:pt x="112" y="259"/>
                </a:cubicBezTo>
                <a:cubicBezTo>
                  <a:pt x="112" y="259"/>
                  <a:pt x="112" y="259"/>
                  <a:pt x="112" y="259"/>
                </a:cubicBezTo>
                <a:cubicBezTo>
                  <a:pt x="115" y="259"/>
                  <a:pt x="115" y="259"/>
                  <a:pt x="115" y="259"/>
                </a:cubicBezTo>
                <a:cubicBezTo>
                  <a:pt x="136" y="259"/>
                  <a:pt x="136" y="259"/>
                  <a:pt x="136" y="259"/>
                </a:cubicBezTo>
                <a:lnTo>
                  <a:pt x="144" y="259"/>
                </a:lnTo>
                <a:close/>
                <a:moveTo>
                  <a:pt x="126" y="128"/>
                </a:moveTo>
                <a:cubicBezTo>
                  <a:pt x="126" y="123"/>
                  <a:pt x="121" y="118"/>
                  <a:pt x="115" y="118"/>
                </a:cubicBezTo>
                <a:cubicBezTo>
                  <a:pt x="110" y="118"/>
                  <a:pt x="105" y="123"/>
                  <a:pt x="105" y="128"/>
                </a:cubicBezTo>
                <a:cubicBezTo>
                  <a:pt x="105" y="134"/>
                  <a:pt x="110" y="138"/>
                  <a:pt x="115" y="138"/>
                </a:cubicBezTo>
                <a:cubicBezTo>
                  <a:pt x="121" y="138"/>
                  <a:pt x="126" y="134"/>
                  <a:pt x="126" y="128"/>
                </a:cubicBezTo>
                <a:close/>
                <a:moveTo>
                  <a:pt x="129" y="92"/>
                </a:moveTo>
                <a:cubicBezTo>
                  <a:pt x="129" y="85"/>
                  <a:pt x="123" y="79"/>
                  <a:pt x="115" y="79"/>
                </a:cubicBezTo>
                <a:cubicBezTo>
                  <a:pt x="108" y="79"/>
                  <a:pt x="102" y="85"/>
                  <a:pt x="102" y="92"/>
                </a:cubicBezTo>
                <a:cubicBezTo>
                  <a:pt x="102" y="99"/>
                  <a:pt x="108" y="105"/>
                  <a:pt x="115" y="105"/>
                </a:cubicBezTo>
                <a:cubicBezTo>
                  <a:pt x="123" y="105"/>
                  <a:pt x="129" y="99"/>
                  <a:pt x="129" y="92"/>
                </a:cubicBezTo>
                <a:close/>
                <a:moveTo>
                  <a:pt x="21" y="48"/>
                </a:moveTo>
                <a:cubicBezTo>
                  <a:pt x="21" y="48"/>
                  <a:pt x="21" y="48"/>
                  <a:pt x="123" y="48"/>
                </a:cubicBezTo>
                <a:cubicBezTo>
                  <a:pt x="126" y="48"/>
                  <a:pt x="127" y="47"/>
                  <a:pt x="127" y="44"/>
                </a:cubicBezTo>
                <a:cubicBezTo>
                  <a:pt x="127" y="44"/>
                  <a:pt x="127" y="44"/>
                  <a:pt x="127" y="31"/>
                </a:cubicBezTo>
                <a:cubicBezTo>
                  <a:pt x="127" y="29"/>
                  <a:pt x="126" y="27"/>
                  <a:pt x="123" y="27"/>
                </a:cubicBezTo>
                <a:cubicBezTo>
                  <a:pt x="123" y="27"/>
                  <a:pt x="123" y="27"/>
                  <a:pt x="21" y="27"/>
                </a:cubicBezTo>
                <a:cubicBezTo>
                  <a:pt x="19" y="27"/>
                  <a:pt x="17" y="29"/>
                  <a:pt x="17" y="31"/>
                </a:cubicBezTo>
                <a:cubicBezTo>
                  <a:pt x="17" y="31"/>
                  <a:pt x="17" y="31"/>
                  <a:pt x="17" y="44"/>
                </a:cubicBezTo>
                <a:cubicBezTo>
                  <a:pt x="17" y="47"/>
                  <a:pt x="19" y="48"/>
                  <a:pt x="21" y="48"/>
                </a:cubicBezTo>
                <a:close/>
              </a:path>
            </a:pathLst>
          </a:custGeom>
          <a:solidFill>
            <a:srgbClr val="A8A8A8"/>
          </a:solidFill>
          <a:ln>
            <a:noFill/>
          </a:ln>
          <a:extLst/>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useBgFill="1">
        <p:nvSpPr>
          <p:cNvPr id="48" name="Rectangle 47"/>
          <p:cNvSpPr/>
          <p:nvPr/>
        </p:nvSpPr>
        <p:spPr bwMode="auto">
          <a:xfrm>
            <a:off x="285750" y="6427839"/>
            <a:ext cx="12436475" cy="56668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
        <p:nvSpPr>
          <p:cNvPr id="89" name="Freeform 78"/>
          <p:cNvSpPr>
            <a:spLocks noChangeAspect="1" noEditPoints="1"/>
          </p:cNvSpPr>
          <p:nvPr/>
        </p:nvSpPr>
        <p:spPr bwMode="black">
          <a:xfrm>
            <a:off x="685800" y="1972605"/>
            <a:ext cx="2407534" cy="2304045"/>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chemeClr val="accent1"/>
          </a:solidFill>
          <a:ln>
            <a:noFill/>
          </a:ln>
        </p:spPr>
        <p:txBody>
          <a:bodyPr vert="horz" wrap="square" lIns="82305" tIns="41153" rIns="82305" bIns="41153" numCol="1" anchor="t" anchorCtr="0" compatLnSpc="1">
            <a:prstTxWarp prst="textNoShape">
              <a:avLst/>
            </a:prstTxWarp>
          </a:bodyPr>
          <a:lstStyle/>
          <a:p>
            <a:pPr defTabSz="914400"/>
            <a:endParaRPr lang="en-US" sz="1600">
              <a:solidFill>
                <a:prstClr val="black"/>
              </a:solidFill>
            </a:endParaRPr>
          </a:p>
        </p:txBody>
      </p:sp>
    </p:spTree>
    <p:extLst>
      <p:ext uri="{BB962C8B-B14F-4D97-AF65-F5344CB8AC3E}">
        <p14:creationId xmlns:p14="http://schemas.microsoft.com/office/powerpoint/2010/main" val="1763036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2" presetClass="entr" presetSubtype="4"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750"/>
                            </p:stCondLst>
                            <p:childTnLst>
                              <p:par>
                                <p:cTn id="18" presetID="2" presetClass="entr" presetSubtype="8" decel="10000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000" fill="hold"/>
                                        <p:tgtEl>
                                          <p:spTgt spid="16"/>
                                        </p:tgtEl>
                                        <p:attrNameLst>
                                          <p:attrName>ppt_x</p:attrName>
                                        </p:attrNameLst>
                                      </p:cBhvr>
                                      <p:tavLst>
                                        <p:tav tm="0">
                                          <p:val>
                                            <p:strVal val="0-#ppt_w/2"/>
                                          </p:val>
                                        </p:tav>
                                        <p:tav tm="100000">
                                          <p:val>
                                            <p:strVal val="#ppt_x"/>
                                          </p:val>
                                        </p:tav>
                                      </p:tavLst>
                                    </p:anim>
                                    <p:anim calcmode="lin" valueType="num">
                                      <p:cBhvr additive="base">
                                        <p:cTn id="21" dur="10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0-#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4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fill="hold"/>
                                        <p:tgtEl>
                                          <p:spTgt spid="3"/>
                                        </p:tgtEl>
                                        <p:attrNameLst>
                                          <p:attrName>ppt_x</p:attrName>
                                        </p:attrNameLst>
                                      </p:cBhvr>
                                      <p:tavLst>
                                        <p:tav tm="0">
                                          <p:val>
                                            <p:strVal val="0-#ppt_w/2"/>
                                          </p:val>
                                        </p:tav>
                                        <p:tav tm="100000">
                                          <p:val>
                                            <p:strVal val="#ppt_x"/>
                                          </p:val>
                                        </p:tav>
                                      </p:tavLst>
                                    </p:anim>
                                    <p:anim calcmode="lin" valueType="num">
                                      <p:cBhvr additive="base">
                                        <p:cTn id="29" dur="10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8" decel="100000" fill="hold" nodeType="withEffect">
                                  <p:stCondLst>
                                    <p:cond delay="10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900" fill="hold"/>
                                        <p:tgtEl>
                                          <p:spTgt spid="14"/>
                                        </p:tgtEl>
                                        <p:attrNameLst>
                                          <p:attrName>ppt_x</p:attrName>
                                        </p:attrNameLst>
                                      </p:cBhvr>
                                      <p:tavLst>
                                        <p:tav tm="0">
                                          <p:val>
                                            <p:strVal val="0-#ppt_w/2"/>
                                          </p:val>
                                        </p:tav>
                                        <p:tav tm="100000">
                                          <p:val>
                                            <p:strVal val="#ppt_x"/>
                                          </p:val>
                                        </p:tav>
                                      </p:tavLst>
                                    </p:anim>
                                    <p:anim calcmode="lin" valueType="num">
                                      <p:cBhvr additive="base">
                                        <p:cTn id="33" dur="900" fill="hold"/>
                                        <p:tgtEl>
                                          <p:spTgt spid="14"/>
                                        </p:tgtEl>
                                        <p:attrNameLst>
                                          <p:attrName>ppt_y</p:attrName>
                                        </p:attrNameLst>
                                      </p:cBhvr>
                                      <p:tavLst>
                                        <p:tav tm="0">
                                          <p:val>
                                            <p:strVal val="#ppt_y"/>
                                          </p:val>
                                        </p:tav>
                                        <p:tav tm="100000">
                                          <p:val>
                                            <p:strVal val="#ppt_y"/>
                                          </p:val>
                                        </p:tav>
                                      </p:tavLst>
                                    </p:anim>
                                  </p:childTnLst>
                                </p:cTn>
                              </p:par>
                              <p:par>
                                <p:cTn id="34" presetID="2" presetClass="entr" presetSubtype="4" decel="100000" fill="hold" nodeType="withEffect">
                                  <p:stCondLst>
                                    <p:cond delay="100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fill="hold"/>
                                        <p:tgtEl>
                                          <p:spTgt spid="10"/>
                                        </p:tgtEl>
                                        <p:attrNameLst>
                                          <p:attrName>ppt_x</p:attrName>
                                        </p:attrNameLst>
                                      </p:cBhvr>
                                      <p:tavLst>
                                        <p:tav tm="0">
                                          <p:val>
                                            <p:strVal val="#ppt_x"/>
                                          </p:val>
                                        </p:tav>
                                        <p:tav tm="100000">
                                          <p:val>
                                            <p:strVal val="#ppt_x"/>
                                          </p:val>
                                        </p:tav>
                                      </p:tavLst>
                                    </p:anim>
                                    <p:anim calcmode="lin" valueType="num">
                                      <p:cBhvr additive="base">
                                        <p:cTn id="37" dur="100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4" decel="100000" fill="hold" nodeType="withEffect">
                                  <p:stCondLst>
                                    <p:cond delay="110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ppt_x"/>
                                          </p:val>
                                        </p:tav>
                                        <p:tav tm="100000">
                                          <p:val>
                                            <p:strVal val="#ppt_x"/>
                                          </p:val>
                                        </p:tav>
                                      </p:tavLst>
                                    </p:anim>
                                    <p:anim calcmode="lin" valueType="num">
                                      <p:cBhvr additive="base">
                                        <p:cTn id="41" dur="10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decel="100000" fill="hold" nodeType="withEffect">
                                  <p:stCondLst>
                                    <p:cond delay="12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000" fill="hold"/>
                                        <p:tgtEl>
                                          <p:spTgt spid="12"/>
                                        </p:tgtEl>
                                        <p:attrNameLst>
                                          <p:attrName>ppt_x</p:attrName>
                                        </p:attrNameLst>
                                      </p:cBhvr>
                                      <p:tavLst>
                                        <p:tav tm="0">
                                          <p:val>
                                            <p:strVal val="#ppt_x"/>
                                          </p:val>
                                        </p:tav>
                                        <p:tav tm="100000">
                                          <p:val>
                                            <p:strVal val="#ppt_x"/>
                                          </p:val>
                                        </p:tav>
                                      </p:tavLst>
                                    </p:anim>
                                    <p:anim calcmode="lin" valueType="num">
                                      <p:cBhvr additive="base">
                                        <p:cTn id="4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3" presetClass="path" presetSubtype="0" decel="100000" fill="hold" nodeType="clickEffect">
                                  <p:stCondLst>
                                    <p:cond delay="0"/>
                                  </p:stCondLst>
                                  <p:childTnLst>
                                    <p:animMotion origin="layout" path="M 6.25E-7 4.81481E-6 L 0.6832 4.81481E-6 " pathEditMode="relative" rAng="0" ptsTypes="AA">
                                      <p:cBhvr>
                                        <p:cTn id="49" dur="900" fill="hold"/>
                                        <p:tgtEl>
                                          <p:spTgt spid="14"/>
                                        </p:tgtEl>
                                        <p:attrNameLst>
                                          <p:attrName>ppt_x</p:attrName>
                                          <p:attrName>ppt_y</p:attrName>
                                        </p:attrNameLst>
                                      </p:cBhvr>
                                      <p:rCtr x="34154" y="0"/>
                                    </p:animMotion>
                                  </p:childTnLst>
                                </p:cTn>
                              </p:par>
                              <p:par>
                                <p:cTn id="50" presetID="64" presetClass="path" presetSubtype="0" decel="100000" fill="hold" nodeType="withEffect">
                                  <p:stCondLst>
                                    <p:cond delay="250"/>
                                  </p:stCondLst>
                                  <p:childTnLst>
                                    <p:animMotion origin="layout" path="M -2.29167E-6 -2.59259E-6 L -2.29167E-6 -0.34629 " pathEditMode="relative" rAng="0" ptsTypes="AA">
                                      <p:cBhvr>
                                        <p:cTn id="51" dur="650" fill="hold"/>
                                        <p:tgtEl>
                                          <p:spTgt spid="10"/>
                                        </p:tgtEl>
                                        <p:attrNameLst>
                                          <p:attrName>ppt_x</p:attrName>
                                          <p:attrName>ppt_y</p:attrName>
                                        </p:attrNameLst>
                                      </p:cBhvr>
                                      <p:rCtr x="0" y="-17315"/>
                                    </p:animMotion>
                                  </p:childTnLst>
                                </p:cTn>
                              </p:par>
                              <p:par>
                                <p:cTn id="52" presetID="2" presetClass="entr" presetSubtype="4" decel="100000" fill="hold" grpId="0" nodeType="withEffect">
                                  <p:stCondLst>
                                    <p:cond delay="500"/>
                                  </p:stCondLst>
                                  <p:childTnLst>
                                    <p:set>
                                      <p:cBhvr>
                                        <p:cTn id="53" dur="1" fill="hold">
                                          <p:stCondLst>
                                            <p:cond delay="0"/>
                                          </p:stCondLst>
                                        </p:cTn>
                                        <p:tgtEl>
                                          <p:spTgt spid="67"/>
                                        </p:tgtEl>
                                        <p:attrNameLst>
                                          <p:attrName>style.visibility</p:attrName>
                                        </p:attrNameLst>
                                      </p:cBhvr>
                                      <p:to>
                                        <p:strVal val="visible"/>
                                      </p:to>
                                    </p:set>
                                    <p:anim calcmode="lin" valueType="num">
                                      <p:cBhvr additive="base">
                                        <p:cTn id="54" dur="650" fill="hold"/>
                                        <p:tgtEl>
                                          <p:spTgt spid="67"/>
                                        </p:tgtEl>
                                        <p:attrNameLst>
                                          <p:attrName>ppt_x</p:attrName>
                                        </p:attrNameLst>
                                      </p:cBhvr>
                                      <p:tavLst>
                                        <p:tav tm="0">
                                          <p:val>
                                            <p:strVal val="#ppt_x"/>
                                          </p:val>
                                        </p:tav>
                                        <p:tav tm="100000">
                                          <p:val>
                                            <p:strVal val="#ppt_x"/>
                                          </p:val>
                                        </p:tav>
                                      </p:tavLst>
                                    </p:anim>
                                    <p:anim calcmode="lin" valueType="num">
                                      <p:cBhvr additive="base">
                                        <p:cTn id="55" dur="650" fill="hold"/>
                                        <p:tgtEl>
                                          <p:spTgt spid="67"/>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700"/>
                                  </p:stCondLst>
                                  <p:childTnLst>
                                    <p:set>
                                      <p:cBhvr>
                                        <p:cTn id="57" dur="1" fill="hold">
                                          <p:stCondLst>
                                            <p:cond delay="0"/>
                                          </p:stCondLst>
                                        </p:cTn>
                                        <p:tgtEl>
                                          <p:spTgt spid="87"/>
                                        </p:tgtEl>
                                        <p:attrNameLst>
                                          <p:attrName>style.visibility</p:attrName>
                                        </p:attrNameLst>
                                      </p:cBhvr>
                                      <p:to>
                                        <p:strVal val="visible"/>
                                      </p:to>
                                    </p:set>
                                    <p:anim calcmode="lin" valueType="num">
                                      <p:cBhvr additive="base">
                                        <p:cTn id="58" dur="650" fill="hold"/>
                                        <p:tgtEl>
                                          <p:spTgt spid="87"/>
                                        </p:tgtEl>
                                        <p:attrNameLst>
                                          <p:attrName>ppt_x</p:attrName>
                                        </p:attrNameLst>
                                      </p:cBhvr>
                                      <p:tavLst>
                                        <p:tav tm="0">
                                          <p:val>
                                            <p:strVal val="#ppt_x"/>
                                          </p:val>
                                        </p:tav>
                                        <p:tav tm="100000">
                                          <p:val>
                                            <p:strVal val="#ppt_x"/>
                                          </p:val>
                                        </p:tav>
                                      </p:tavLst>
                                    </p:anim>
                                    <p:anim calcmode="lin" valueType="num">
                                      <p:cBhvr additive="base">
                                        <p:cTn id="59" dur="65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64" presetClass="path" presetSubtype="0" decel="100000" fill="hold" nodeType="clickEffect">
                                  <p:stCondLst>
                                    <p:cond delay="0"/>
                                  </p:stCondLst>
                                  <p:childTnLst>
                                    <p:animMotion origin="layout" path="M 2.3998E-7 -4.13073E-7 L 2.3998E-7 -0.34612 " pathEditMode="relative" rAng="0" ptsTypes="AA">
                                      <p:cBhvr>
                                        <p:cTn id="63" dur="650" fill="hold"/>
                                        <p:tgtEl>
                                          <p:spTgt spid="11"/>
                                        </p:tgtEl>
                                        <p:attrNameLst>
                                          <p:attrName>ppt_x</p:attrName>
                                          <p:attrName>ppt_y</p:attrName>
                                        </p:attrNameLst>
                                      </p:cBhvr>
                                      <p:rCtr x="0" y="-17317"/>
                                    </p:animMotion>
                                  </p:childTnLst>
                                </p:cTn>
                              </p:par>
                              <p:par>
                                <p:cTn id="64" presetID="2" presetClass="entr" presetSubtype="4" decel="100000" fill="hold" grpId="0" nodeType="withEffect">
                                  <p:stCondLst>
                                    <p:cond delay="250"/>
                                  </p:stCondLst>
                                  <p:childTnLst>
                                    <p:set>
                                      <p:cBhvr>
                                        <p:cTn id="65" dur="1" fill="hold">
                                          <p:stCondLst>
                                            <p:cond delay="0"/>
                                          </p:stCondLst>
                                        </p:cTn>
                                        <p:tgtEl>
                                          <p:spTgt spid="68"/>
                                        </p:tgtEl>
                                        <p:attrNameLst>
                                          <p:attrName>style.visibility</p:attrName>
                                        </p:attrNameLst>
                                      </p:cBhvr>
                                      <p:to>
                                        <p:strVal val="visible"/>
                                      </p:to>
                                    </p:set>
                                    <p:anim calcmode="lin" valueType="num">
                                      <p:cBhvr additive="base">
                                        <p:cTn id="66" dur="650" fill="hold"/>
                                        <p:tgtEl>
                                          <p:spTgt spid="68"/>
                                        </p:tgtEl>
                                        <p:attrNameLst>
                                          <p:attrName>ppt_x</p:attrName>
                                        </p:attrNameLst>
                                      </p:cBhvr>
                                      <p:tavLst>
                                        <p:tav tm="0">
                                          <p:val>
                                            <p:strVal val="#ppt_x"/>
                                          </p:val>
                                        </p:tav>
                                        <p:tav tm="100000">
                                          <p:val>
                                            <p:strVal val="#ppt_x"/>
                                          </p:val>
                                        </p:tav>
                                      </p:tavLst>
                                    </p:anim>
                                    <p:anim calcmode="lin" valueType="num">
                                      <p:cBhvr additive="base">
                                        <p:cTn id="67" dur="650" fill="hold"/>
                                        <p:tgtEl>
                                          <p:spTgt spid="68"/>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500"/>
                                  </p:stCondLst>
                                  <p:childTnLst>
                                    <p:set>
                                      <p:cBhvr>
                                        <p:cTn id="69" dur="1" fill="hold">
                                          <p:stCondLst>
                                            <p:cond delay="0"/>
                                          </p:stCondLst>
                                        </p:cTn>
                                        <p:tgtEl>
                                          <p:spTgt spid="62"/>
                                        </p:tgtEl>
                                        <p:attrNameLst>
                                          <p:attrName>style.visibility</p:attrName>
                                        </p:attrNameLst>
                                      </p:cBhvr>
                                      <p:to>
                                        <p:strVal val="visible"/>
                                      </p:to>
                                    </p:set>
                                    <p:anim calcmode="lin" valueType="num">
                                      <p:cBhvr additive="base">
                                        <p:cTn id="70" dur="650" fill="hold"/>
                                        <p:tgtEl>
                                          <p:spTgt spid="62"/>
                                        </p:tgtEl>
                                        <p:attrNameLst>
                                          <p:attrName>ppt_x</p:attrName>
                                        </p:attrNameLst>
                                      </p:cBhvr>
                                      <p:tavLst>
                                        <p:tav tm="0">
                                          <p:val>
                                            <p:strVal val="#ppt_x"/>
                                          </p:val>
                                        </p:tav>
                                        <p:tav tm="100000">
                                          <p:val>
                                            <p:strVal val="#ppt_x"/>
                                          </p:val>
                                        </p:tav>
                                      </p:tavLst>
                                    </p:anim>
                                    <p:anim calcmode="lin" valueType="num">
                                      <p:cBhvr additive="base">
                                        <p:cTn id="71" dur="65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64" presetClass="path" presetSubtype="0" decel="100000" fill="hold" nodeType="clickEffect">
                                  <p:stCondLst>
                                    <p:cond delay="0"/>
                                  </p:stCondLst>
                                  <p:childTnLst>
                                    <p:animMotion origin="layout" path="M 4.88384E-6 3.51339E-6 L 4.88384E-6 -0.34612 " pathEditMode="relative" rAng="0" ptsTypes="AA">
                                      <p:cBhvr>
                                        <p:cTn id="75" dur="650" fill="hold"/>
                                        <p:tgtEl>
                                          <p:spTgt spid="12"/>
                                        </p:tgtEl>
                                        <p:attrNameLst>
                                          <p:attrName>ppt_x</p:attrName>
                                          <p:attrName>ppt_y</p:attrName>
                                        </p:attrNameLst>
                                      </p:cBhvr>
                                      <p:rCtr x="0" y="-17317"/>
                                    </p:animMotion>
                                  </p:childTnLst>
                                </p:cTn>
                              </p:par>
                              <p:par>
                                <p:cTn id="76" presetID="2" presetClass="entr" presetSubtype="4" decel="100000" fill="hold" grpId="0" nodeType="withEffect">
                                  <p:stCondLst>
                                    <p:cond delay="300"/>
                                  </p:stCondLst>
                                  <p:childTnLst>
                                    <p:set>
                                      <p:cBhvr>
                                        <p:cTn id="77" dur="1" fill="hold">
                                          <p:stCondLst>
                                            <p:cond delay="0"/>
                                          </p:stCondLst>
                                        </p:cTn>
                                        <p:tgtEl>
                                          <p:spTgt spid="69"/>
                                        </p:tgtEl>
                                        <p:attrNameLst>
                                          <p:attrName>style.visibility</p:attrName>
                                        </p:attrNameLst>
                                      </p:cBhvr>
                                      <p:to>
                                        <p:strVal val="visible"/>
                                      </p:to>
                                    </p:set>
                                    <p:anim calcmode="lin" valueType="num">
                                      <p:cBhvr additive="base">
                                        <p:cTn id="78" dur="650" fill="hold"/>
                                        <p:tgtEl>
                                          <p:spTgt spid="69"/>
                                        </p:tgtEl>
                                        <p:attrNameLst>
                                          <p:attrName>ppt_x</p:attrName>
                                        </p:attrNameLst>
                                      </p:cBhvr>
                                      <p:tavLst>
                                        <p:tav tm="0">
                                          <p:val>
                                            <p:strVal val="#ppt_x"/>
                                          </p:val>
                                        </p:tav>
                                        <p:tav tm="100000">
                                          <p:val>
                                            <p:strVal val="#ppt_x"/>
                                          </p:val>
                                        </p:tav>
                                      </p:tavLst>
                                    </p:anim>
                                    <p:anim calcmode="lin" valueType="num">
                                      <p:cBhvr additive="base">
                                        <p:cTn id="79" dur="650" fill="hold"/>
                                        <p:tgtEl>
                                          <p:spTgt spid="69"/>
                                        </p:tgtEl>
                                        <p:attrNameLst>
                                          <p:attrName>ppt_y</p:attrName>
                                        </p:attrNameLst>
                                      </p:cBhvr>
                                      <p:tavLst>
                                        <p:tav tm="0">
                                          <p:val>
                                            <p:strVal val="1+#ppt_h/2"/>
                                          </p:val>
                                        </p:tav>
                                        <p:tav tm="100000">
                                          <p:val>
                                            <p:strVal val="#ppt_y"/>
                                          </p:val>
                                        </p:tav>
                                      </p:tavLst>
                                    </p:anim>
                                  </p:childTnLst>
                                </p:cTn>
                              </p:par>
                              <p:par>
                                <p:cTn id="80" presetID="2" presetClass="entr" presetSubtype="4" decel="100000" fill="hold" nodeType="withEffect">
                                  <p:stCondLst>
                                    <p:cond delay="500"/>
                                  </p:stCondLst>
                                  <p:childTnLst>
                                    <p:set>
                                      <p:cBhvr>
                                        <p:cTn id="81" dur="1" fill="hold">
                                          <p:stCondLst>
                                            <p:cond delay="0"/>
                                          </p:stCondLst>
                                        </p:cTn>
                                        <p:tgtEl>
                                          <p:spTgt spid="2"/>
                                        </p:tgtEl>
                                        <p:attrNameLst>
                                          <p:attrName>style.visibility</p:attrName>
                                        </p:attrNameLst>
                                      </p:cBhvr>
                                      <p:to>
                                        <p:strVal val="visible"/>
                                      </p:to>
                                    </p:set>
                                    <p:anim calcmode="lin" valueType="num">
                                      <p:cBhvr additive="base">
                                        <p:cTn id="82" dur="650" fill="hold"/>
                                        <p:tgtEl>
                                          <p:spTgt spid="2"/>
                                        </p:tgtEl>
                                        <p:attrNameLst>
                                          <p:attrName>ppt_x</p:attrName>
                                        </p:attrNameLst>
                                      </p:cBhvr>
                                      <p:tavLst>
                                        <p:tav tm="0">
                                          <p:val>
                                            <p:strVal val="#ppt_x"/>
                                          </p:val>
                                        </p:tav>
                                        <p:tav tm="100000">
                                          <p:val>
                                            <p:strVal val="#ppt_x"/>
                                          </p:val>
                                        </p:tav>
                                      </p:tavLst>
                                    </p:anim>
                                    <p:anim calcmode="lin" valueType="num">
                                      <p:cBhvr additive="base">
                                        <p:cTn id="83" dur="6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67" grpId="0"/>
      <p:bldP spid="68" grpId="0"/>
      <p:bldP spid="69" grpId="0"/>
      <p:bldP spid="38" grpId="0" animBg="1"/>
      <p:bldP spid="4" grpId="0" animBg="1"/>
      <p:bldP spid="94" grpId="0" animBg="1"/>
      <p:bldP spid="62" grpId="0" animBg="1"/>
      <p:bldP spid="87" grpId="0" animBg="1"/>
      <p:bldP spid="8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2"/>
          <p:cNvSpPr txBox="1">
            <a:spLocks/>
          </p:cNvSpPr>
          <p:nvPr/>
        </p:nvSpPr>
        <p:spPr>
          <a:xfrm>
            <a:off x="261939" y="292082"/>
            <a:ext cx="11375536" cy="932563"/>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02" normalizeH="0" baseline="0" noProof="0" dirty="0" smtClean="0">
                <a:ln w="3175">
                  <a:noFill/>
                </a:ln>
                <a:solidFill>
                  <a:schemeClr val="tx1"/>
                </a:solidFill>
                <a:effectLst/>
                <a:uLnTx/>
                <a:uFillTx/>
                <a:latin typeface="Segoe UI Light"/>
                <a:ea typeface="+mn-ea"/>
                <a:cs typeface="Arial" charset="0"/>
              </a:rPr>
              <a:t>Personalization with user profile disk</a:t>
            </a:r>
            <a:endParaRPr kumimoji="0" lang="en-US" sz="5400" b="0" i="0" u="none" strike="noStrike" kern="1200" cap="none" spc="-102" normalizeH="0" baseline="0" noProof="0" dirty="0">
              <a:ln w="3175">
                <a:noFill/>
              </a:ln>
              <a:solidFill>
                <a:schemeClr val="tx1"/>
              </a:solidFill>
              <a:effectLst/>
              <a:uLnTx/>
              <a:uFillTx/>
              <a:latin typeface="Segoe UI Light"/>
              <a:ea typeface="+mn-ea"/>
              <a:cs typeface="Arial" charset="0"/>
            </a:endParaRPr>
          </a:p>
        </p:txBody>
      </p:sp>
      <p:sp>
        <p:nvSpPr>
          <p:cNvPr id="48" name="Rectangle 47"/>
          <p:cNvSpPr/>
          <p:nvPr/>
        </p:nvSpPr>
        <p:spPr bwMode="auto">
          <a:xfrm>
            <a:off x="457199" y="1744663"/>
            <a:ext cx="3790801" cy="4953000"/>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marL="0" lvl="1" defTabSz="471688">
              <a:lnSpc>
                <a:spcPct val="90000"/>
              </a:lnSpc>
              <a:spcBef>
                <a:spcPts val="612"/>
              </a:spcBef>
              <a:spcAft>
                <a:spcPts val="612"/>
              </a:spcAft>
            </a:pPr>
            <a:r>
              <a:rPr lang="en-US" sz="2000" dirty="0">
                <a:solidFill>
                  <a:srgbClr val="FFFFFE"/>
                </a:solidFill>
                <a:cs typeface="Segoe UI" pitchFamily="34" charset="0"/>
              </a:rPr>
              <a:t>Available with pooled virtual machine collections and remote desktop session host collections</a:t>
            </a:r>
          </a:p>
          <a:p>
            <a:pPr marL="0" lvl="1" defTabSz="471688">
              <a:lnSpc>
                <a:spcPct val="90000"/>
              </a:lnSpc>
              <a:spcBef>
                <a:spcPts val="612"/>
              </a:spcBef>
              <a:spcAft>
                <a:spcPts val="612"/>
              </a:spcAft>
            </a:pPr>
            <a:r>
              <a:rPr lang="en-US" sz="2000" dirty="0">
                <a:solidFill>
                  <a:srgbClr val="FFFFFE"/>
                </a:solidFill>
                <a:cs typeface="Segoe UI" pitchFamily="34" charset="0"/>
              </a:rPr>
              <a:t>Stores all user settings and data</a:t>
            </a:r>
          </a:p>
          <a:p>
            <a:pPr marL="0" lvl="1" defTabSz="471688">
              <a:lnSpc>
                <a:spcPct val="90000"/>
              </a:lnSpc>
              <a:spcBef>
                <a:spcPts val="612"/>
              </a:spcBef>
              <a:spcAft>
                <a:spcPts val="612"/>
              </a:spcAft>
            </a:pPr>
            <a:r>
              <a:rPr lang="en-US" sz="2000" dirty="0">
                <a:solidFill>
                  <a:srgbClr val="FFFFFE"/>
                </a:solidFill>
                <a:cs typeface="Segoe UI" pitchFamily="34" charset="0"/>
              </a:rPr>
              <a:t>Contains roaming user profile, Folder Redirection cache, and user environment virtualization</a:t>
            </a:r>
          </a:p>
          <a:p>
            <a:pPr marL="0" lvl="1" defTabSz="471688">
              <a:lnSpc>
                <a:spcPct val="90000"/>
              </a:lnSpc>
              <a:spcBef>
                <a:spcPts val="612"/>
              </a:spcBef>
              <a:spcAft>
                <a:spcPts val="612"/>
              </a:spcAft>
            </a:pPr>
            <a:r>
              <a:rPr lang="en-US" sz="2000" dirty="0">
                <a:solidFill>
                  <a:srgbClr val="FFFFFE"/>
                </a:solidFill>
                <a:cs typeface="Segoe UI" pitchFamily="34" charset="0"/>
              </a:rPr>
              <a:t>Roams with user within collection</a:t>
            </a:r>
          </a:p>
          <a:p>
            <a:pPr marL="0" lvl="1" defTabSz="471688">
              <a:lnSpc>
                <a:spcPct val="90000"/>
              </a:lnSpc>
              <a:spcBef>
                <a:spcPts val="612"/>
              </a:spcBef>
              <a:spcAft>
                <a:spcPts val="612"/>
              </a:spcAft>
            </a:pPr>
            <a:r>
              <a:rPr lang="en-US" sz="2000" dirty="0">
                <a:solidFill>
                  <a:srgbClr val="FFFFFE"/>
                </a:solidFill>
                <a:cs typeface="Segoe UI" pitchFamily="34" charset="0"/>
              </a:rPr>
              <a:t>Appears as a local disk and improves application compatibility</a:t>
            </a:r>
          </a:p>
        </p:txBody>
      </p:sp>
      <p:sp>
        <p:nvSpPr>
          <p:cNvPr id="50" name="Rectangle 49"/>
          <p:cNvSpPr/>
          <p:nvPr/>
        </p:nvSpPr>
        <p:spPr bwMode="auto">
          <a:xfrm>
            <a:off x="8188474" y="1744663"/>
            <a:ext cx="3790801" cy="495300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defTabSz="923762">
              <a:spcAft>
                <a:spcPts val="850"/>
              </a:spcAft>
              <a:buClr>
                <a:schemeClr val="tx1"/>
              </a:buClr>
            </a:pPr>
            <a:r>
              <a:rPr lang="en-US" sz="2000" b="1" dirty="0"/>
              <a:t>User </a:t>
            </a:r>
            <a:r>
              <a:rPr lang="en-US" sz="2000" b="1" dirty="0" smtClean="0"/>
              <a:t>profile disk.</a:t>
            </a:r>
            <a:r>
              <a:rPr lang="en-US" sz="2000" b="1" dirty="0"/>
              <a:t/>
            </a:r>
            <a:br>
              <a:rPr lang="en-US" sz="2000" b="1" dirty="0"/>
            </a:br>
            <a:r>
              <a:rPr lang="en-US" sz="2000" dirty="0"/>
              <a:t>With every virtual machine pool and remote desktop session host </a:t>
            </a:r>
            <a:r>
              <a:rPr lang="en-US" sz="2000" dirty="0" smtClean="0"/>
              <a:t>collection.</a:t>
            </a:r>
            <a:endParaRPr lang="en-US" sz="2000" dirty="0"/>
          </a:p>
          <a:p>
            <a:pPr defTabSz="923762">
              <a:spcAft>
                <a:spcPts val="850"/>
              </a:spcAft>
              <a:buClr>
                <a:schemeClr val="tx1"/>
              </a:buClr>
            </a:pPr>
            <a:r>
              <a:rPr lang="en-US" sz="2000" b="1" dirty="0"/>
              <a:t>User environment </a:t>
            </a:r>
            <a:r>
              <a:rPr lang="en-US" sz="2000" b="1" dirty="0" smtClean="0"/>
              <a:t>virtualization.</a:t>
            </a:r>
            <a:r>
              <a:rPr lang="en-US" sz="2000" b="1" dirty="0"/>
              <a:t/>
            </a:r>
            <a:br>
              <a:rPr lang="en-US" sz="2000" b="1" dirty="0"/>
            </a:br>
            <a:r>
              <a:rPr lang="en-US" sz="2000" dirty="0"/>
              <a:t>To apply roam settings </a:t>
            </a:r>
            <a:br>
              <a:rPr lang="en-US" sz="2000" dirty="0"/>
            </a:br>
            <a:r>
              <a:rPr lang="en-US" sz="2000" dirty="0" smtClean="0"/>
              <a:t>across collections. </a:t>
            </a:r>
            <a:endParaRPr lang="en-US" sz="2000" dirty="0"/>
          </a:p>
          <a:p>
            <a:pPr defTabSz="923762">
              <a:spcAft>
                <a:spcPts val="850"/>
              </a:spcAft>
              <a:buClr>
                <a:schemeClr val="tx1"/>
              </a:buClr>
            </a:pPr>
            <a:r>
              <a:rPr lang="en-US" sz="2000" b="1" dirty="0"/>
              <a:t>Folder </a:t>
            </a:r>
            <a:r>
              <a:rPr lang="en-US" sz="2000" b="1" dirty="0" smtClean="0"/>
              <a:t>redirection.</a:t>
            </a:r>
            <a:r>
              <a:rPr lang="en-US" sz="2000" dirty="0"/>
              <a:t/>
            </a:r>
            <a:br>
              <a:rPr lang="en-US" sz="2000" dirty="0"/>
            </a:br>
            <a:r>
              <a:rPr lang="en-US" sz="2000" dirty="0"/>
              <a:t>To apply roaming user data across </a:t>
            </a:r>
            <a:r>
              <a:rPr lang="en-US" sz="2000" dirty="0" smtClean="0"/>
              <a:t>collections. </a:t>
            </a:r>
          </a:p>
          <a:p>
            <a:pPr defTabSz="923762">
              <a:spcAft>
                <a:spcPts val="850"/>
              </a:spcAft>
              <a:buClr>
                <a:schemeClr val="tx1"/>
              </a:buClr>
            </a:pPr>
            <a:r>
              <a:rPr lang="en-US" sz="2000" dirty="0" smtClean="0"/>
              <a:t>To </a:t>
            </a:r>
            <a:r>
              <a:rPr lang="en-US" sz="2000" dirty="0"/>
              <a:t>centralize user data </a:t>
            </a:r>
            <a:r>
              <a:rPr lang="en-US" sz="2000" dirty="0" smtClean="0"/>
              <a:t>backup.</a:t>
            </a:r>
            <a:endParaRPr lang="en-US" sz="2000" dirty="0"/>
          </a:p>
        </p:txBody>
      </p:sp>
      <p:sp>
        <p:nvSpPr>
          <p:cNvPr id="55" name="Rectangle 54"/>
          <p:cNvSpPr/>
          <p:nvPr/>
        </p:nvSpPr>
        <p:spPr bwMode="auto">
          <a:xfrm>
            <a:off x="457199" y="1211263"/>
            <a:ext cx="3790801" cy="541337"/>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marL="0" lvl="1" defTabSz="471688">
              <a:lnSpc>
                <a:spcPct val="90000"/>
              </a:lnSpc>
            </a:pPr>
            <a:r>
              <a:rPr lang="en-US" sz="2800" dirty="0">
                <a:solidFill>
                  <a:srgbClr val="FFFFFE"/>
                </a:solidFill>
                <a:latin typeface="Segoe UI Light"/>
                <a:cs typeface="Segoe UI" pitchFamily="34" charset="0"/>
              </a:rPr>
              <a:t>Benefits</a:t>
            </a:r>
          </a:p>
        </p:txBody>
      </p:sp>
      <p:sp>
        <p:nvSpPr>
          <p:cNvPr id="79" name="Rectangle 78"/>
          <p:cNvSpPr/>
          <p:nvPr/>
        </p:nvSpPr>
        <p:spPr bwMode="auto">
          <a:xfrm>
            <a:off x="8188474" y="1211263"/>
            <a:ext cx="3790801" cy="541337"/>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marL="0" lvl="1" defTabSz="471688">
              <a:lnSpc>
                <a:spcPct val="90000"/>
              </a:lnSpc>
              <a:spcBef>
                <a:spcPct val="20000"/>
              </a:spcBef>
              <a:spcAft>
                <a:spcPts val="1224"/>
              </a:spcAft>
              <a:buClr>
                <a:schemeClr val="tx1"/>
              </a:buClr>
            </a:pPr>
            <a:r>
              <a:rPr lang="en-US" sz="2800" dirty="0">
                <a:solidFill>
                  <a:srgbClr val="FFFFFE"/>
                </a:solidFill>
                <a:latin typeface="Segoe UI Light"/>
                <a:cs typeface="Segoe UI" pitchFamily="34" charset="0"/>
              </a:rPr>
              <a:t>What should I deploy?</a:t>
            </a:r>
          </a:p>
        </p:txBody>
      </p:sp>
      <p:grpSp>
        <p:nvGrpSpPr>
          <p:cNvPr id="14" name="Group 13"/>
          <p:cNvGrpSpPr/>
          <p:nvPr/>
        </p:nvGrpSpPr>
        <p:grpSpPr>
          <a:xfrm>
            <a:off x="4324350" y="1170183"/>
            <a:ext cx="3771900" cy="2894489"/>
            <a:chOff x="4324350" y="1170183"/>
            <a:chExt cx="3771900" cy="2894489"/>
          </a:xfrm>
        </p:grpSpPr>
        <p:grpSp>
          <p:nvGrpSpPr>
            <p:cNvPr id="11" name="Group 10"/>
            <p:cNvGrpSpPr/>
            <p:nvPr/>
          </p:nvGrpSpPr>
          <p:grpSpPr>
            <a:xfrm>
              <a:off x="4324350" y="1170183"/>
              <a:ext cx="3771900" cy="2894489"/>
              <a:chOff x="4324350" y="1176533"/>
              <a:chExt cx="3771900" cy="2894489"/>
            </a:xfrm>
          </p:grpSpPr>
          <p:sp>
            <p:nvSpPr>
              <p:cNvPr id="6" name="Rectangle 5"/>
              <p:cNvSpPr/>
              <p:nvPr/>
            </p:nvSpPr>
            <p:spPr bwMode="auto">
              <a:xfrm>
                <a:off x="4324350" y="1223736"/>
                <a:ext cx="3771900" cy="2819400"/>
              </a:xfrm>
              <a:prstGeom prst="rect">
                <a:avLst/>
              </a:prstGeom>
              <a:noFill/>
              <a:ln>
                <a:solidFill>
                  <a:schemeClr val="tx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b="1" dirty="0">
                  <a:gradFill>
                    <a:gsLst>
                      <a:gs pos="0">
                        <a:srgbClr val="FFFFFF"/>
                      </a:gs>
                      <a:gs pos="100000">
                        <a:srgbClr val="FFFFFF"/>
                      </a:gs>
                    </a:gsLst>
                    <a:lin ang="5400000" scaled="0"/>
                  </a:gradFill>
                </a:endParaRPr>
              </a:p>
            </p:txBody>
          </p:sp>
          <p:sp>
            <p:nvSpPr>
              <p:cNvPr id="119" name="Oval 118"/>
              <p:cNvSpPr/>
              <p:nvPr/>
            </p:nvSpPr>
            <p:spPr bwMode="auto">
              <a:xfrm>
                <a:off x="5465140" y="1466850"/>
                <a:ext cx="1869110" cy="1771650"/>
              </a:xfrm>
              <a:prstGeom prst="ellipse">
                <a:avLst/>
              </a:prstGeom>
              <a:ln w="19050" cmpd="sng">
                <a:solidFill>
                  <a:schemeClr val="tx1"/>
                </a:solidFill>
                <a:prstDash val="dot"/>
                <a:headEnd type="none"/>
                <a:tailEnd type="arrow"/>
              </a:ln>
            </p:spPr>
            <p:style>
              <a:lnRef idx="1">
                <a:schemeClr val="accent1"/>
              </a:lnRef>
              <a:fillRef idx="0">
                <a:schemeClr val="accent1"/>
              </a:fillRef>
              <a:effectRef idx="0">
                <a:schemeClr val="accent1"/>
              </a:effectRef>
              <a:fontRef idx="minor">
                <a:schemeClr val="tx1"/>
              </a:fontRef>
            </p:style>
            <p:txBody>
              <a:bodyPr lIns="93278" tIns="46639" rIns="93278" bIns="46639" anchor="ctr"/>
              <a:lstStyle/>
              <a:p>
                <a:pPr algn="ctr"/>
                <a:endParaRPr lang="en-US" sz="3600" b="1" dirty="0">
                  <a:solidFill>
                    <a:srgbClr val="FFFFFF"/>
                  </a:solidFill>
                  <a:ea typeface="ＭＳ Ｐゴシック" pitchFamily="-103" charset="-128"/>
                </a:endParaRPr>
              </a:p>
            </p:txBody>
          </p:sp>
          <p:sp>
            <p:nvSpPr>
              <p:cNvPr id="134" name="Rectangle 133"/>
              <p:cNvSpPr/>
              <p:nvPr/>
            </p:nvSpPr>
            <p:spPr bwMode="auto">
              <a:xfrm>
                <a:off x="4762501" y="1176533"/>
                <a:ext cx="2944740" cy="211374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74" tIns="46637" rIns="93274" bIns="46637" anchor="ctr"/>
              <a:lstStyle/>
              <a:p>
                <a:pPr algn="ctr" defTabSz="1241330"/>
                <a:endParaRPr lang="en-US" sz="4800" b="1" dirty="0">
                  <a:solidFill>
                    <a:srgbClr val="505050"/>
                  </a:solidFill>
                  <a:ea typeface="ＭＳ Ｐゴシック" pitchFamily="-103" charset="-128"/>
                </a:endParaRPr>
              </a:p>
            </p:txBody>
          </p:sp>
          <p:sp>
            <p:nvSpPr>
              <p:cNvPr id="140" name="TextBox 139"/>
              <p:cNvSpPr txBox="1"/>
              <p:nvPr/>
            </p:nvSpPr>
            <p:spPr>
              <a:xfrm>
                <a:off x="4389530" y="3439446"/>
                <a:ext cx="3687669" cy="631576"/>
              </a:xfrm>
              <a:prstGeom prst="rect">
                <a:avLst/>
              </a:prstGeom>
              <a:noFill/>
            </p:spPr>
            <p:txBody>
              <a:bodyPr wrap="square" lIns="93278" tIns="93278" rIns="93278" bIns="93278" rtlCol="0">
                <a:spAutoFit/>
              </a:bodyPr>
              <a:lstStyle/>
              <a:p>
                <a:pPr marL="0" lvl="1" defTabSz="931259">
                  <a:lnSpc>
                    <a:spcPct val="90000"/>
                  </a:lnSpc>
                  <a:buSzPct val="90000"/>
                </a:pPr>
                <a:r>
                  <a:rPr lang="en-US" sz="1600" b="1" dirty="0">
                    <a:solidFill>
                      <a:srgbClr val="505050"/>
                    </a:solidFill>
                  </a:rPr>
                  <a:t>User </a:t>
                </a:r>
                <a:r>
                  <a:rPr lang="en-US" sz="1600" b="1" dirty="0" smtClean="0">
                    <a:solidFill>
                      <a:srgbClr val="505050"/>
                    </a:solidFill>
                  </a:rPr>
                  <a:t>profile disk </a:t>
                </a:r>
                <a:r>
                  <a:rPr lang="en-US" sz="1600" b="1" dirty="0">
                    <a:solidFill>
                      <a:srgbClr val="505050"/>
                    </a:solidFill>
                  </a:rPr>
                  <a:t>with </a:t>
                </a:r>
                <a:r>
                  <a:rPr lang="en-US" sz="1600" b="1" dirty="0" smtClean="0">
                    <a:solidFill>
                      <a:srgbClr val="505050"/>
                    </a:solidFill>
                  </a:rPr>
                  <a:t>pooled </a:t>
                </a:r>
                <a:br>
                  <a:rPr lang="en-US" sz="1600" b="1" dirty="0" smtClean="0">
                    <a:solidFill>
                      <a:srgbClr val="505050"/>
                    </a:solidFill>
                  </a:rPr>
                </a:br>
                <a:r>
                  <a:rPr lang="en-US" sz="1600" b="1" dirty="0" smtClean="0">
                    <a:solidFill>
                      <a:srgbClr val="505050"/>
                    </a:solidFill>
                  </a:rPr>
                  <a:t>virtual </a:t>
                </a:r>
                <a:r>
                  <a:rPr lang="en-US" sz="1600" b="1" dirty="0">
                    <a:solidFill>
                      <a:srgbClr val="505050"/>
                    </a:solidFill>
                  </a:rPr>
                  <a:t>machine </a:t>
                </a:r>
                <a:r>
                  <a:rPr lang="en-US" sz="1600" b="1" dirty="0" smtClean="0">
                    <a:solidFill>
                      <a:srgbClr val="505050"/>
                    </a:solidFill>
                  </a:rPr>
                  <a:t>collections.</a:t>
                </a:r>
                <a:endParaRPr lang="en-US" sz="1600" b="1" dirty="0">
                  <a:solidFill>
                    <a:srgbClr val="505050"/>
                  </a:solidFill>
                </a:endParaRPr>
              </a:p>
            </p:txBody>
          </p:sp>
          <p:grpSp>
            <p:nvGrpSpPr>
              <p:cNvPr id="142" name="Group 141"/>
              <p:cNvGrpSpPr>
                <a:grpSpLocks noChangeAspect="1"/>
              </p:cNvGrpSpPr>
              <p:nvPr/>
            </p:nvGrpSpPr>
            <p:grpSpPr>
              <a:xfrm>
                <a:off x="6114871" y="1731218"/>
                <a:ext cx="414379" cy="249431"/>
                <a:chOff x="7462877" y="4844614"/>
                <a:chExt cx="430261" cy="259102"/>
              </a:xfrm>
              <a:solidFill>
                <a:schemeClr val="accent1"/>
              </a:solidFill>
            </p:grpSpPr>
            <p:sp>
              <p:nvSpPr>
                <p:cNvPr id="143" name="Freeform 142"/>
                <p:cNvSpPr>
                  <a:spLocks noEditPoints="1"/>
                </p:cNvSpPr>
                <p:nvPr/>
              </p:nvSpPr>
              <p:spPr bwMode="black">
                <a:xfrm>
                  <a:off x="7786116" y="4887897"/>
                  <a:ext cx="107022" cy="215819"/>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55629"/>
                  <a:endParaRPr lang="en-US" sz="1600" b="1" spc="-124" dirty="0">
                    <a:solidFill>
                      <a:srgbClr val="505050">
                        <a:lumMod val="50000"/>
                      </a:srgbClr>
                    </a:solidFill>
                    <a:latin typeface="Segoe Light" pitchFamily="34" charset="0"/>
                  </a:endParaRPr>
                </a:p>
              </p:txBody>
            </p:sp>
            <p:sp>
              <p:nvSpPr>
                <p:cNvPr id="144" name="Freeform 88"/>
                <p:cNvSpPr>
                  <a:spLocks noEditPoints="1"/>
                </p:cNvSpPr>
                <p:nvPr/>
              </p:nvSpPr>
              <p:spPr bwMode="black">
                <a:xfrm>
                  <a:off x="7462877" y="4844614"/>
                  <a:ext cx="305548" cy="259102"/>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55629"/>
                  <a:endParaRPr lang="en-US" sz="1600" b="1" spc="-124" dirty="0">
                    <a:solidFill>
                      <a:srgbClr val="505050">
                        <a:lumMod val="50000"/>
                      </a:srgbClr>
                    </a:solidFill>
                    <a:latin typeface="Segoe Light" pitchFamily="34" charset="0"/>
                  </a:endParaRPr>
                </a:p>
              </p:txBody>
            </p:sp>
          </p:grpSp>
          <p:grpSp>
            <p:nvGrpSpPr>
              <p:cNvPr id="145" name="Group 144"/>
              <p:cNvGrpSpPr>
                <a:grpSpLocks noChangeAspect="1"/>
              </p:cNvGrpSpPr>
              <p:nvPr/>
            </p:nvGrpSpPr>
            <p:grpSpPr>
              <a:xfrm>
                <a:off x="6114871" y="2233888"/>
                <a:ext cx="414379" cy="249431"/>
                <a:chOff x="7462877" y="4844614"/>
                <a:chExt cx="430261" cy="259102"/>
              </a:xfrm>
              <a:solidFill>
                <a:schemeClr val="accent1"/>
              </a:solidFill>
            </p:grpSpPr>
            <p:sp>
              <p:nvSpPr>
                <p:cNvPr id="146" name="Freeform 145"/>
                <p:cNvSpPr>
                  <a:spLocks noEditPoints="1"/>
                </p:cNvSpPr>
                <p:nvPr/>
              </p:nvSpPr>
              <p:spPr bwMode="black">
                <a:xfrm>
                  <a:off x="7786116" y="4887897"/>
                  <a:ext cx="107022" cy="215819"/>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55629"/>
                  <a:endParaRPr lang="en-US" sz="1600" b="1" spc="-124" dirty="0">
                    <a:solidFill>
                      <a:srgbClr val="505050">
                        <a:lumMod val="50000"/>
                      </a:srgbClr>
                    </a:solidFill>
                    <a:latin typeface="Segoe Light" pitchFamily="34" charset="0"/>
                  </a:endParaRPr>
                </a:p>
              </p:txBody>
            </p:sp>
            <p:sp>
              <p:nvSpPr>
                <p:cNvPr id="147" name="Freeform 88"/>
                <p:cNvSpPr>
                  <a:spLocks noEditPoints="1"/>
                </p:cNvSpPr>
                <p:nvPr/>
              </p:nvSpPr>
              <p:spPr bwMode="black">
                <a:xfrm>
                  <a:off x="7462877" y="4844614"/>
                  <a:ext cx="305548" cy="259102"/>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55629"/>
                  <a:endParaRPr lang="en-US" sz="1600" b="1" spc="-124" dirty="0">
                    <a:solidFill>
                      <a:srgbClr val="505050">
                        <a:lumMod val="50000"/>
                      </a:srgbClr>
                    </a:solidFill>
                    <a:latin typeface="Segoe Light" pitchFamily="34" charset="0"/>
                  </a:endParaRPr>
                </a:p>
              </p:txBody>
            </p:sp>
          </p:grpSp>
          <p:grpSp>
            <p:nvGrpSpPr>
              <p:cNvPr id="148" name="Group 147"/>
              <p:cNvGrpSpPr>
                <a:grpSpLocks noChangeAspect="1"/>
              </p:cNvGrpSpPr>
              <p:nvPr/>
            </p:nvGrpSpPr>
            <p:grpSpPr>
              <a:xfrm>
                <a:off x="6114871" y="2736559"/>
                <a:ext cx="414379" cy="249431"/>
                <a:chOff x="7462877" y="4844614"/>
                <a:chExt cx="430261" cy="259102"/>
              </a:xfrm>
              <a:solidFill>
                <a:schemeClr val="accent1"/>
              </a:solidFill>
            </p:grpSpPr>
            <p:sp>
              <p:nvSpPr>
                <p:cNvPr id="149" name="Freeform 148"/>
                <p:cNvSpPr>
                  <a:spLocks noEditPoints="1"/>
                </p:cNvSpPr>
                <p:nvPr/>
              </p:nvSpPr>
              <p:spPr bwMode="black">
                <a:xfrm>
                  <a:off x="7786116" y="4887897"/>
                  <a:ext cx="107022" cy="215819"/>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55629"/>
                  <a:endParaRPr lang="en-US" sz="1600" b="1" spc="-124" dirty="0">
                    <a:solidFill>
                      <a:srgbClr val="505050">
                        <a:lumMod val="50000"/>
                      </a:srgbClr>
                    </a:solidFill>
                    <a:latin typeface="Segoe Light" pitchFamily="34" charset="0"/>
                  </a:endParaRPr>
                </a:p>
              </p:txBody>
            </p:sp>
            <p:sp>
              <p:nvSpPr>
                <p:cNvPr id="150" name="Freeform 88"/>
                <p:cNvSpPr>
                  <a:spLocks noEditPoints="1"/>
                </p:cNvSpPr>
                <p:nvPr/>
              </p:nvSpPr>
              <p:spPr bwMode="black">
                <a:xfrm>
                  <a:off x="7462877" y="4844614"/>
                  <a:ext cx="305548" cy="259102"/>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55629"/>
                  <a:endParaRPr lang="en-US" sz="1600" b="1" spc="-124" dirty="0">
                    <a:solidFill>
                      <a:srgbClr val="505050">
                        <a:lumMod val="50000"/>
                      </a:srgbClr>
                    </a:solidFill>
                    <a:latin typeface="Segoe Light" pitchFamily="34" charset="0"/>
                  </a:endParaRPr>
                </a:p>
              </p:txBody>
            </p:sp>
          </p:grpSp>
          <p:cxnSp>
            <p:nvCxnSpPr>
              <p:cNvPr id="163" name="Straight Connector 162"/>
              <p:cNvCxnSpPr/>
              <p:nvPr/>
            </p:nvCxnSpPr>
            <p:spPr bwMode="auto">
              <a:xfrm>
                <a:off x="5219770" y="2344318"/>
                <a:ext cx="214824" cy="0"/>
              </a:xfrm>
              <a:prstGeom prst="line">
                <a:avLst/>
              </a:prstGeom>
              <a:ln w="19050" cmpd="sng">
                <a:solidFill>
                  <a:schemeClr val="tx1"/>
                </a:solidFill>
                <a:prstDash val="dot"/>
                <a:headEnd type="none"/>
                <a:tailEnd type="none"/>
              </a:ln>
            </p:spPr>
            <p:style>
              <a:lnRef idx="1">
                <a:schemeClr val="accent1"/>
              </a:lnRef>
              <a:fillRef idx="0">
                <a:schemeClr val="accent1"/>
              </a:fillRef>
              <a:effectRef idx="0">
                <a:schemeClr val="accent1"/>
              </a:effectRef>
              <a:fontRef idx="minor">
                <a:schemeClr val="tx1"/>
              </a:fontRef>
            </p:style>
          </p:cxnSp>
          <p:grpSp>
            <p:nvGrpSpPr>
              <p:cNvPr id="164" name="Group 740"/>
              <p:cNvGrpSpPr>
                <a:grpSpLocks noChangeAspect="1"/>
              </p:cNvGrpSpPr>
              <p:nvPr/>
            </p:nvGrpSpPr>
            <p:grpSpPr bwMode="auto">
              <a:xfrm>
                <a:off x="4543575" y="2164629"/>
                <a:ext cx="563820" cy="483639"/>
                <a:chOff x="7349" y="-2816"/>
                <a:chExt cx="661" cy="567"/>
              </a:xfrm>
              <a:solidFill>
                <a:schemeClr val="accent6"/>
              </a:solidFill>
            </p:grpSpPr>
            <p:sp>
              <p:nvSpPr>
                <p:cNvPr id="165" name="Freeform 741"/>
                <p:cNvSpPr>
                  <a:spLocks/>
                </p:cNvSpPr>
                <p:nvPr/>
              </p:nvSpPr>
              <p:spPr bwMode="auto">
                <a:xfrm>
                  <a:off x="7573" y="-2676"/>
                  <a:ext cx="213" cy="427"/>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600" b="1">
                    <a:solidFill>
                      <a:srgbClr val="FFFFFF"/>
                    </a:solidFill>
                  </a:endParaRPr>
                </a:p>
              </p:txBody>
            </p:sp>
            <p:sp>
              <p:nvSpPr>
                <p:cNvPr id="166" name="Oval 742"/>
                <p:cNvSpPr>
                  <a:spLocks noChangeArrowheads="1"/>
                </p:cNvSpPr>
                <p:nvPr/>
              </p:nvSpPr>
              <p:spPr bwMode="auto">
                <a:xfrm>
                  <a:off x="7616" y="-2816"/>
                  <a:ext cx="127" cy="1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600" b="1">
                    <a:solidFill>
                      <a:srgbClr val="FFFFFF"/>
                    </a:solidFill>
                  </a:endParaRPr>
                </a:p>
              </p:txBody>
            </p:sp>
            <p:sp>
              <p:nvSpPr>
                <p:cNvPr id="167" name="Freeform 743"/>
                <p:cNvSpPr>
                  <a:spLocks/>
                </p:cNvSpPr>
                <p:nvPr/>
              </p:nvSpPr>
              <p:spPr bwMode="auto">
                <a:xfrm>
                  <a:off x="7831"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600" b="1">
                    <a:solidFill>
                      <a:srgbClr val="FFFFFF"/>
                    </a:solidFill>
                  </a:endParaRPr>
                </a:p>
              </p:txBody>
            </p:sp>
            <p:sp>
              <p:nvSpPr>
                <p:cNvPr id="168" name="Oval 744"/>
                <p:cNvSpPr>
                  <a:spLocks noChangeArrowheads="1"/>
                </p:cNvSpPr>
                <p:nvPr/>
              </p:nvSpPr>
              <p:spPr bwMode="auto">
                <a:xfrm>
                  <a:off x="7866"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600" b="1">
                    <a:solidFill>
                      <a:srgbClr val="FFFFFF"/>
                    </a:solidFill>
                  </a:endParaRPr>
                </a:p>
              </p:txBody>
            </p:sp>
            <p:sp>
              <p:nvSpPr>
                <p:cNvPr id="169" name="Freeform 745"/>
                <p:cNvSpPr>
                  <a:spLocks/>
                </p:cNvSpPr>
                <p:nvPr/>
              </p:nvSpPr>
              <p:spPr bwMode="auto">
                <a:xfrm>
                  <a:off x="7349"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600" b="1">
                    <a:solidFill>
                      <a:srgbClr val="FFFFFF"/>
                    </a:solidFill>
                  </a:endParaRPr>
                </a:p>
              </p:txBody>
            </p:sp>
            <p:sp>
              <p:nvSpPr>
                <p:cNvPr id="170" name="Oval 746"/>
                <p:cNvSpPr>
                  <a:spLocks noChangeArrowheads="1"/>
                </p:cNvSpPr>
                <p:nvPr/>
              </p:nvSpPr>
              <p:spPr bwMode="auto">
                <a:xfrm>
                  <a:off x="7384"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600" b="1">
                    <a:solidFill>
                      <a:srgbClr val="FFFFFF"/>
                    </a:solidFill>
                  </a:endParaRPr>
                </a:p>
              </p:txBody>
            </p:sp>
          </p:grpSp>
        </p:grpSp>
        <p:grpSp>
          <p:nvGrpSpPr>
            <p:cNvPr id="12" name="Group 11"/>
            <p:cNvGrpSpPr/>
            <p:nvPr/>
          </p:nvGrpSpPr>
          <p:grpSpPr>
            <a:xfrm rot="5400000">
              <a:off x="6504778" y="2055622"/>
              <a:ext cx="1214461" cy="696669"/>
              <a:chOff x="6233659" y="1924276"/>
              <a:chExt cx="2300993" cy="1319951"/>
            </a:xfrm>
          </p:grpSpPr>
          <p:sp>
            <p:nvSpPr>
              <p:cNvPr id="202" name="hyperV2"/>
              <p:cNvSpPr>
                <a:spLocks noEditPoints="1"/>
              </p:cNvSpPr>
              <p:nvPr/>
            </p:nvSpPr>
            <p:spPr bwMode="auto">
              <a:xfrm>
                <a:off x="6995659" y="1924277"/>
                <a:ext cx="791756" cy="1319950"/>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3" name="hyperV2"/>
              <p:cNvSpPr>
                <a:spLocks noEditPoints="1"/>
              </p:cNvSpPr>
              <p:nvPr/>
            </p:nvSpPr>
            <p:spPr bwMode="auto">
              <a:xfrm>
                <a:off x="6233659" y="1924277"/>
                <a:ext cx="791756" cy="1319950"/>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 name="hyperV2"/>
              <p:cNvSpPr>
                <a:spLocks noEditPoints="1"/>
              </p:cNvSpPr>
              <p:nvPr/>
            </p:nvSpPr>
            <p:spPr bwMode="auto">
              <a:xfrm>
                <a:off x="7742895" y="1924276"/>
                <a:ext cx="791757" cy="1319949"/>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a:p>
            </p:txBody>
          </p:sp>
        </p:grpSp>
      </p:grpSp>
      <p:grpSp>
        <p:nvGrpSpPr>
          <p:cNvPr id="13" name="Group 12"/>
          <p:cNvGrpSpPr/>
          <p:nvPr/>
        </p:nvGrpSpPr>
        <p:grpSpPr>
          <a:xfrm>
            <a:off x="4324350" y="4111398"/>
            <a:ext cx="3771900" cy="2579688"/>
            <a:chOff x="4324350" y="4111398"/>
            <a:chExt cx="3771900" cy="2579688"/>
          </a:xfrm>
        </p:grpSpPr>
        <p:grpSp>
          <p:nvGrpSpPr>
            <p:cNvPr id="10" name="Group 9"/>
            <p:cNvGrpSpPr/>
            <p:nvPr/>
          </p:nvGrpSpPr>
          <p:grpSpPr>
            <a:xfrm>
              <a:off x="4324350" y="4111398"/>
              <a:ext cx="3771900" cy="2579688"/>
              <a:chOff x="4324350" y="4111398"/>
              <a:chExt cx="3771900" cy="2579688"/>
            </a:xfrm>
          </p:grpSpPr>
          <p:sp>
            <p:nvSpPr>
              <p:cNvPr id="56" name="Rectangle 55"/>
              <p:cNvSpPr/>
              <p:nvPr/>
            </p:nvSpPr>
            <p:spPr bwMode="auto">
              <a:xfrm>
                <a:off x="4324350" y="4111398"/>
                <a:ext cx="3771900" cy="2579688"/>
              </a:xfrm>
              <a:prstGeom prst="rect">
                <a:avLst/>
              </a:prstGeom>
              <a:noFill/>
              <a:ln>
                <a:solidFill>
                  <a:schemeClr val="tx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b="1" dirty="0">
                  <a:gradFill>
                    <a:gsLst>
                      <a:gs pos="0">
                        <a:srgbClr val="FFFFFF"/>
                      </a:gs>
                      <a:gs pos="100000">
                        <a:srgbClr val="FFFFFF"/>
                      </a:gs>
                    </a:gsLst>
                    <a:lin ang="5400000" scaled="0"/>
                  </a:gradFill>
                </a:endParaRPr>
              </a:p>
            </p:txBody>
          </p:sp>
          <p:sp>
            <p:nvSpPr>
              <p:cNvPr id="141" name="TextBox 140"/>
              <p:cNvSpPr txBox="1"/>
              <p:nvPr/>
            </p:nvSpPr>
            <p:spPr>
              <a:xfrm>
                <a:off x="4389530" y="5976382"/>
                <a:ext cx="3638550" cy="631576"/>
              </a:xfrm>
              <a:prstGeom prst="rect">
                <a:avLst/>
              </a:prstGeom>
              <a:noFill/>
            </p:spPr>
            <p:txBody>
              <a:bodyPr wrap="square" lIns="93278" tIns="93278" rIns="93278" bIns="93278" rtlCol="0">
                <a:spAutoFit/>
              </a:bodyPr>
              <a:lstStyle/>
              <a:p>
                <a:pPr marL="0" lvl="1" defTabSz="931259">
                  <a:lnSpc>
                    <a:spcPct val="90000"/>
                  </a:lnSpc>
                  <a:buSzPct val="90000"/>
                </a:pPr>
                <a:r>
                  <a:rPr lang="en-US" sz="1600" b="1" dirty="0">
                    <a:solidFill>
                      <a:srgbClr val="505050"/>
                    </a:solidFill>
                  </a:rPr>
                  <a:t>User </a:t>
                </a:r>
                <a:r>
                  <a:rPr lang="en-US" sz="1600" b="1" dirty="0" smtClean="0">
                    <a:solidFill>
                      <a:srgbClr val="505050"/>
                    </a:solidFill>
                  </a:rPr>
                  <a:t>profile disk </a:t>
                </a:r>
                <a:r>
                  <a:rPr lang="en-US" sz="1600" b="1" dirty="0">
                    <a:solidFill>
                      <a:srgbClr val="505050"/>
                    </a:solidFill>
                  </a:rPr>
                  <a:t>with </a:t>
                </a:r>
                <a:r>
                  <a:rPr lang="en-US" sz="1600" b="1" dirty="0" smtClean="0">
                    <a:solidFill>
                      <a:srgbClr val="505050"/>
                    </a:solidFill>
                  </a:rPr>
                  <a:t>remote </a:t>
                </a:r>
                <a:r>
                  <a:rPr lang="en-US" sz="1600" b="1" dirty="0">
                    <a:solidFill>
                      <a:srgbClr val="505050"/>
                    </a:solidFill>
                  </a:rPr>
                  <a:t>desktop session host </a:t>
                </a:r>
                <a:r>
                  <a:rPr lang="en-US" sz="1600" b="1" dirty="0" smtClean="0">
                    <a:solidFill>
                      <a:srgbClr val="505050"/>
                    </a:solidFill>
                  </a:rPr>
                  <a:t>collections.</a:t>
                </a:r>
                <a:endParaRPr lang="en-US" sz="1600" b="1" dirty="0">
                  <a:solidFill>
                    <a:srgbClr val="505050"/>
                  </a:solidFill>
                </a:endParaRPr>
              </a:p>
            </p:txBody>
          </p:sp>
          <p:grpSp>
            <p:nvGrpSpPr>
              <p:cNvPr id="154" name="Group 153"/>
              <p:cNvGrpSpPr>
                <a:grpSpLocks noChangeAspect="1"/>
              </p:cNvGrpSpPr>
              <p:nvPr/>
            </p:nvGrpSpPr>
            <p:grpSpPr>
              <a:xfrm>
                <a:off x="5901075" y="4941512"/>
                <a:ext cx="746610" cy="449426"/>
                <a:chOff x="7462877" y="4844614"/>
                <a:chExt cx="430261" cy="259102"/>
              </a:xfrm>
              <a:solidFill>
                <a:schemeClr val="accent1"/>
              </a:solidFill>
            </p:grpSpPr>
            <p:sp>
              <p:nvSpPr>
                <p:cNvPr id="155" name="Freeform 154"/>
                <p:cNvSpPr>
                  <a:spLocks noEditPoints="1"/>
                </p:cNvSpPr>
                <p:nvPr/>
              </p:nvSpPr>
              <p:spPr bwMode="black">
                <a:xfrm>
                  <a:off x="7786116" y="4887897"/>
                  <a:ext cx="107022" cy="215819"/>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55629"/>
                  <a:endParaRPr lang="en-US" sz="1600" b="1" spc="-124" dirty="0">
                    <a:solidFill>
                      <a:srgbClr val="505050">
                        <a:lumMod val="50000"/>
                      </a:srgbClr>
                    </a:solidFill>
                    <a:latin typeface="Segoe Light" pitchFamily="34" charset="0"/>
                  </a:endParaRPr>
                </a:p>
              </p:txBody>
            </p:sp>
            <p:sp>
              <p:nvSpPr>
                <p:cNvPr id="156" name="Freeform 88"/>
                <p:cNvSpPr>
                  <a:spLocks noEditPoints="1"/>
                </p:cNvSpPr>
                <p:nvPr/>
              </p:nvSpPr>
              <p:spPr bwMode="black">
                <a:xfrm>
                  <a:off x="7462877" y="4844614"/>
                  <a:ext cx="305548" cy="259102"/>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55629"/>
                  <a:endParaRPr lang="en-US" sz="1600" b="1" spc="-124" dirty="0">
                    <a:solidFill>
                      <a:srgbClr val="505050">
                        <a:lumMod val="50000"/>
                      </a:srgbClr>
                    </a:solidFill>
                    <a:latin typeface="Segoe Light" pitchFamily="34" charset="0"/>
                  </a:endParaRPr>
                </a:p>
              </p:txBody>
            </p:sp>
          </p:grpSp>
          <p:grpSp>
            <p:nvGrpSpPr>
              <p:cNvPr id="171" name="Group 740"/>
              <p:cNvGrpSpPr>
                <a:grpSpLocks noChangeAspect="1"/>
              </p:cNvGrpSpPr>
              <p:nvPr/>
            </p:nvGrpSpPr>
            <p:grpSpPr bwMode="auto">
              <a:xfrm>
                <a:off x="4694237" y="4868862"/>
                <a:ext cx="563820" cy="483639"/>
                <a:chOff x="7349" y="-2816"/>
                <a:chExt cx="661" cy="567"/>
              </a:xfrm>
              <a:solidFill>
                <a:schemeClr val="accent6"/>
              </a:solidFill>
            </p:grpSpPr>
            <p:sp>
              <p:nvSpPr>
                <p:cNvPr id="172" name="Freeform 741"/>
                <p:cNvSpPr>
                  <a:spLocks/>
                </p:cNvSpPr>
                <p:nvPr/>
              </p:nvSpPr>
              <p:spPr bwMode="auto">
                <a:xfrm>
                  <a:off x="7573" y="-2676"/>
                  <a:ext cx="213" cy="427"/>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600" b="1">
                    <a:solidFill>
                      <a:srgbClr val="FFFFFF"/>
                    </a:solidFill>
                  </a:endParaRPr>
                </a:p>
              </p:txBody>
            </p:sp>
            <p:sp>
              <p:nvSpPr>
                <p:cNvPr id="173" name="Oval 742"/>
                <p:cNvSpPr>
                  <a:spLocks noChangeArrowheads="1"/>
                </p:cNvSpPr>
                <p:nvPr/>
              </p:nvSpPr>
              <p:spPr bwMode="auto">
                <a:xfrm>
                  <a:off x="7616" y="-2816"/>
                  <a:ext cx="127" cy="1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600" b="1">
                    <a:solidFill>
                      <a:srgbClr val="FFFFFF"/>
                    </a:solidFill>
                  </a:endParaRPr>
                </a:p>
              </p:txBody>
            </p:sp>
            <p:sp>
              <p:nvSpPr>
                <p:cNvPr id="174" name="Freeform 743"/>
                <p:cNvSpPr>
                  <a:spLocks/>
                </p:cNvSpPr>
                <p:nvPr/>
              </p:nvSpPr>
              <p:spPr bwMode="auto">
                <a:xfrm>
                  <a:off x="7831"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600" b="1">
                    <a:solidFill>
                      <a:srgbClr val="FFFFFF"/>
                    </a:solidFill>
                  </a:endParaRPr>
                </a:p>
              </p:txBody>
            </p:sp>
            <p:sp>
              <p:nvSpPr>
                <p:cNvPr id="175" name="Oval 744"/>
                <p:cNvSpPr>
                  <a:spLocks noChangeArrowheads="1"/>
                </p:cNvSpPr>
                <p:nvPr/>
              </p:nvSpPr>
              <p:spPr bwMode="auto">
                <a:xfrm>
                  <a:off x="7866"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600" b="1">
                    <a:solidFill>
                      <a:srgbClr val="FFFFFF"/>
                    </a:solidFill>
                  </a:endParaRPr>
                </a:p>
              </p:txBody>
            </p:sp>
            <p:sp>
              <p:nvSpPr>
                <p:cNvPr id="176" name="Freeform 745"/>
                <p:cNvSpPr>
                  <a:spLocks/>
                </p:cNvSpPr>
                <p:nvPr/>
              </p:nvSpPr>
              <p:spPr bwMode="auto">
                <a:xfrm>
                  <a:off x="7349"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600" b="1">
                    <a:solidFill>
                      <a:srgbClr val="FFFFFF"/>
                    </a:solidFill>
                  </a:endParaRPr>
                </a:p>
              </p:txBody>
            </p:sp>
            <p:sp>
              <p:nvSpPr>
                <p:cNvPr id="177" name="Oval 746"/>
                <p:cNvSpPr>
                  <a:spLocks noChangeArrowheads="1"/>
                </p:cNvSpPr>
                <p:nvPr/>
              </p:nvSpPr>
              <p:spPr bwMode="auto">
                <a:xfrm>
                  <a:off x="7384"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600" b="1">
                    <a:solidFill>
                      <a:srgbClr val="FFFFFF"/>
                    </a:solidFill>
                  </a:endParaRPr>
                </a:p>
              </p:txBody>
            </p:sp>
          </p:grpSp>
          <p:sp>
            <p:nvSpPr>
              <p:cNvPr id="8" name="Right Arrow 7"/>
              <p:cNvSpPr/>
              <p:nvPr/>
            </p:nvSpPr>
            <p:spPr bwMode="auto">
              <a:xfrm>
                <a:off x="5410199" y="5029200"/>
                <a:ext cx="447991" cy="229054"/>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b="1" dirty="0">
                  <a:gradFill>
                    <a:gsLst>
                      <a:gs pos="0">
                        <a:srgbClr val="FFFFFF"/>
                      </a:gs>
                      <a:gs pos="100000">
                        <a:srgbClr val="FFFFFF"/>
                      </a:gs>
                    </a:gsLst>
                    <a:lin ang="5400000" scaled="0"/>
                  </a:gradFill>
                </a:endParaRPr>
              </a:p>
            </p:txBody>
          </p:sp>
          <p:sp>
            <p:nvSpPr>
              <p:cNvPr id="200" name="Oval 199"/>
              <p:cNvSpPr/>
              <p:nvPr/>
            </p:nvSpPr>
            <p:spPr bwMode="auto">
              <a:xfrm>
                <a:off x="6183085" y="4281714"/>
                <a:ext cx="1751861" cy="1658483"/>
              </a:xfrm>
              <a:prstGeom prst="ellipse">
                <a:avLst/>
              </a:prstGeom>
              <a:ln w="19050" cmpd="sng">
                <a:solidFill>
                  <a:schemeClr val="tx1"/>
                </a:solidFill>
                <a:prstDash val="dot"/>
                <a:headEnd type="none"/>
                <a:tailEnd type="arrow"/>
              </a:ln>
            </p:spPr>
            <p:style>
              <a:lnRef idx="1">
                <a:schemeClr val="accent1"/>
              </a:lnRef>
              <a:fillRef idx="0">
                <a:schemeClr val="accent1"/>
              </a:fillRef>
              <a:effectRef idx="0">
                <a:schemeClr val="accent1"/>
              </a:effectRef>
              <a:fontRef idx="minor">
                <a:schemeClr val="tx1"/>
              </a:fontRef>
            </p:style>
            <p:txBody>
              <a:bodyPr lIns="93278" tIns="46639" rIns="93278" bIns="46639" anchor="ctr"/>
              <a:lstStyle/>
              <a:p>
                <a:pPr algn="ctr"/>
                <a:endParaRPr lang="en-US" sz="3600" b="1" dirty="0">
                  <a:solidFill>
                    <a:srgbClr val="FFFFFF"/>
                  </a:solidFill>
                  <a:ea typeface="ＭＳ Ｐゴシック" pitchFamily="-103" charset="-128"/>
                </a:endParaRPr>
              </a:p>
            </p:txBody>
          </p:sp>
        </p:grpSp>
        <p:grpSp>
          <p:nvGrpSpPr>
            <p:cNvPr id="228" name="Group 227"/>
            <p:cNvGrpSpPr/>
            <p:nvPr/>
          </p:nvGrpSpPr>
          <p:grpSpPr>
            <a:xfrm rot="5400000">
              <a:off x="6510885" y="4746758"/>
              <a:ext cx="1214461" cy="696669"/>
              <a:chOff x="6233659" y="1924276"/>
              <a:chExt cx="2300993" cy="1319951"/>
            </a:xfrm>
          </p:grpSpPr>
          <p:sp>
            <p:nvSpPr>
              <p:cNvPr id="229" name="hyperV2"/>
              <p:cNvSpPr>
                <a:spLocks noEditPoints="1"/>
              </p:cNvSpPr>
              <p:nvPr/>
            </p:nvSpPr>
            <p:spPr bwMode="auto">
              <a:xfrm>
                <a:off x="6995659" y="1924277"/>
                <a:ext cx="791756" cy="1319950"/>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0" name="hyperV2"/>
              <p:cNvSpPr>
                <a:spLocks noEditPoints="1"/>
              </p:cNvSpPr>
              <p:nvPr/>
            </p:nvSpPr>
            <p:spPr bwMode="auto">
              <a:xfrm>
                <a:off x="6233659" y="1924277"/>
                <a:ext cx="791756" cy="1319950"/>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1" name="hyperV2"/>
              <p:cNvSpPr>
                <a:spLocks noEditPoints="1"/>
              </p:cNvSpPr>
              <p:nvPr/>
            </p:nvSpPr>
            <p:spPr bwMode="auto">
              <a:xfrm>
                <a:off x="7742895" y="1924276"/>
                <a:ext cx="791757" cy="1319949"/>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1307393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9"/>
                                          </p:stCondLst>
                                        </p:cTn>
                                        <p:tgtEl>
                                          <p:spTgt spid="55"/>
                                        </p:tgtEl>
                                        <p:attrNameLst>
                                          <p:attrName>style.visibility</p:attrName>
                                        </p:attrNameLst>
                                      </p:cBhvr>
                                      <p:to>
                                        <p:strVal val="visible"/>
                                      </p:to>
                                    </p:set>
                                  </p:childTnLst>
                                </p:cTn>
                              </p:par>
                              <p:par>
                                <p:cTn id="7" presetID="22" presetClass="entr" presetSubtype="1" fill="hold" grpId="0" nodeType="withEffect">
                                  <p:stCondLst>
                                    <p:cond delay="200"/>
                                  </p:stCondLst>
                                  <p:childTnLst>
                                    <p:set>
                                      <p:cBhvr>
                                        <p:cTn id="8" dur="1" fill="hold">
                                          <p:stCondLst>
                                            <p:cond delay="0"/>
                                          </p:stCondLst>
                                        </p:cTn>
                                        <p:tgtEl>
                                          <p:spTgt spid="48"/>
                                        </p:tgtEl>
                                        <p:attrNameLst>
                                          <p:attrName>style.visibility</p:attrName>
                                        </p:attrNameLst>
                                      </p:cBhvr>
                                      <p:to>
                                        <p:strVal val="visible"/>
                                      </p:to>
                                    </p:set>
                                    <p:animEffect transition="in" filter="wipe(up)">
                                      <p:cBhvr>
                                        <p:cTn id="9" dur="500"/>
                                        <p:tgtEl>
                                          <p:spTgt spid="48"/>
                                        </p:tgtEl>
                                      </p:cBhvr>
                                    </p:animEffect>
                                  </p:childTnLst>
                                </p:cTn>
                              </p:par>
                              <p:par>
                                <p:cTn id="10" presetID="10" presetClass="entr" presetSubtype="0" fill="hold" nodeType="withEffect">
                                  <p:stCondLst>
                                    <p:cond delay="5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800"/>
                                        <p:tgtEl>
                                          <p:spTgt spid="14"/>
                                        </p:tgtEl>
                                      </p:cBhvr>
                                    </p:animEffect>
                                  </p:childTnLst>
                                </p:cTn>
                              </p:par>
                              <p:par>
                                <p:cTn id="13" presetID="10" presetClass="entr" presetSubtype="0" fill="hold" nodeType="withEffect">
                                  <p:stCondLst>
                                    <p:cond delay="8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900"/>
                                        <p:tgtEl>
                                          <p:spTgt spid="13"/>
                                        </p:tgtEl>
                                      </p:cBhvr>
                                    </p:animEffect>
                                  </p:childTnLst>
                                </p:cTn>
                              </p:par>
                              <p:par>
                                <p:cTn id="16" presetID="1" presetClass="entr" presetSubtype="0" fill="hold" grpId="0" nodeType="withEffect">
                                  <p:stCondLst>
                                    <p:cond delay="1300"/>
                                  </p:stCondLst>
                                  <p:childTnLst>
                                    <p:set>
                                      <p:cBhvr>
                                        <p:cTn id="17" dur="1" fill="hold">
                                          <p:stCondLst>
                                            <p:cond delay="0"/>
                                          </p:stCondLst>
                                        </p:cTn>
                                        <p:tgtEl>
                                          <p:spTgt spid="79"/>
                                        </p:tgtEl>
                                        <p:attrNameLst>
                                          <p:attrName>style.visibility</p:attrName>
                                        </p:attrNameLst>
                                      </p:cBhvr>
                                      <p:to>
                                        <p:strVal val="visible"/>
                                      </p:to>
                                    </p:set>
                                  </p:childTnLst>
                                </p:cTn>
                              </p:par>
                              <p:par>
                                <p:cTn id="18" presetID="22" presetClass="entr" presetSubtype="1" fill="hold" grpId="0" nodeType="withEffect">
                                  <p:stCondLst>
                                    <p:cond delay="1400"/>
                                  </p:stCondLst>
                                  <p:childTnLst>
                                    <p:set>
                                      <p:cBhvr>
                                        <p:cTn id="19" dur="1" fill="hold">
                                          <p:stCondLst>
                                            <p:cond delay="0"/>
                                          </p:stCondLst>
                                        </p:cTn>
                                        <p:tgtEl>
                                          <p:spTgt spid="50"/>
                                        </p:tgtEl>
                                        <p:attrNameLst>
                                          <p:attrName>style.visibility</p:attrName>
                                        </p:attrNameLst>
                                      </p:cBhvr>
                                      <p:to>
                                        <p:strVal val="visible"/>
                                      </p:to>
                                    </p:set>
                                    <p:animEffect transition="in" filter="wipe(up)">
                                      <p:cBhvr>
                                        <p:cTn id="2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5" grpId="0" animBg="1"/>
      <p:bldP spid="7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4116236" y="2992303"/>
            <a:ext cx="4221727" cy="525718"/>
          </a:xfrm>
          <a:prstGeom prst="rect">
            <a:avLst/>
          </a:prstGeom>
          <a:noFill/>
        </p:spPr>
        <p:txBody>
          <a:bodyPr wrap="square" lIns="0" tIns="0" rIns="0" bIns="0" rtlCol="0">
            <a:spAutoFit/>
          </a:bodyPr>
          <a:lstStyle/>
          <a:p>
            <a:pPr algn="ctr" defTabSz="932690">
              <a:lnSpc>
                <a:spcPts val="4080"/>
              </a:lnSpc>
            </a:pPr>
            <a:r>
              <a:rPr lang="en-US" sz="3600" dirty="0">
                <a:gradFill>
                  <a:gsLst>
                    <a:gs pos="6195">
                      <a:schemeClr val="tx1"/>
                    </a:gs>
                    <a:gs pos="24779">
                      <a:schemeClr val="tx1"/>
                    </a:gs>
                  </a:gsLst>
                  <a:lin ang="5400000" scaled="0"/>
                </a:gradFill>
                <a:latin typeface="Segoe UI Light" pitchFamily="34" charset="0"/>
              </a:rPr>
              <a:t>Compute</a:t>
            </a:r>
          </a:p>
        </p:txBody>
      </p:sp>
      <p:sp>
        <p:nvSpPr>
          <p:cNvPr id="46" name="TextBox 45"/>
          <p:cNvSpPr txBox="1"/>
          <p:nvPr/>
        </p:nvSpPr>
        <p:spPr>
          <a:xfrm>
            <a:off x="4116236" y="4043739"/>
            <a:ext cx="4221727" cy="525718"/>
          </a:xfrm>
          <a:prstGeom prst="rect">
            <a:avLst/>
          </a:prstGeom>
          <a:noFill/>
        </p:spPr>
        <p:txBody>
          <a:bodyPr wrap="square" lIns="0" tIns="0" rIns="0" bIns="0" rtlCol="0">
            <a:spAutoFit/>
          </a:bodyPr>
          <a:lstStyle/>
          <a:p>
            <a:pPr algn="ctr" defTabSz="932690">
              <a:lnSpc>
                <a:spcPts val="4080"/>
              </a:lnSpc>
            </a:pPr>
            <a:r>
              <a:rPr lang="en-US" sz="3600" dirty="0">
                <a:gradFill>
                  <a:gsLst>
                    <a:gs pos="6195">
                      <a:schemeClr val="tx1"/>
                    </a:gs>
                    <a:gs pos="24779">
                      <a:schemeClr val="tx1"/>
                    </a:gs>
                  </a:gsLst>
                  <a:lin ang="5400000" scaled="0"/>
                </a:gradFill>
                <a:latin typeface="Segoe UI Light" pitchFamily="34" charset="0"/>
              </a:rPr>
              <a:t>Network</a:t>
            </a:r>
          </a:p>
        </p:txBody>
      </p:sp>
      <p:sp>
        <p:nvSpPr>
          <p:cNvPr id="50" name="TextBox 49"/>
          <p:cNvSpPr txBox="1"/>
          <p:nvPr/>
        </p:nvSpPr>
        <p:spPr>
          <a:xfrm>
            <a:off x="4116236" y="3518020"/>
            <a:ext cx="4221727" cy="525718"/>
          </a:xfrm>
          <a:prstGeom prst="rect">
            <a:avLst/>
          </a:prstGeom>
          <a:noFill/>
        </p:spPr>
        <p:txBody>
          <a:bodyPr wrap="square" lIns="0" tIns="0" rIns="0" bIns="0" rtlCol="0">
            <a:spAutoFit/>
          </a:bodyPr>
          <a:lstStyle/>
          <a:p>
            <a:pPr algn="ctr" defTabSz="932690">
              <a:lnSpc>
                <a:spcPts val="4080"/>
              </a:lnSpc>
            </a:pPr>
            <a:r>
              <a:rPr lang="en-US" sz="3600" dirty="0">
                <a:gradFill>
                  <a:gsLst>
                    <a:gs pos="6195">
                      <a:schemeClr val="tx1"/>
                    </a:gs>
                    <a:gs pos="24779">
                      <a:schemeClr val="tx1"/>
                    </a:gs>
                  </a:gsLst>
                  <a:lin ang="5400000" scaled="0"/>
                </a:gradFill>
                <a:latin typeface="Segoe UI Light" pitchFamily="34" charset="0"/>
              </a:rPr>
              <a:t>Storage</a:t>
            </a:r>
          </a:p>
        </p:txBody>
      </p:sp>
      <p:sp useBgFill="1">
        <p:nvSpPr>
          <p:cNvPr id="67" name="Freeform 66"/>
          <p:cNvSpPr/>
          <p:nvPr/>
        </p:nvSpPr>
        <p:spPr bwMode="white">
          <a:xfrm>
            <a:off x="889715" y="1198443"/>
            <a:ext cx="10641886" cy="5353581"/>
          </a:xfrm>
          <a:custGeom>
            <a:avLst/>
            <a:gdLst>
              <a:gd name="connsiteX0" fmla="*/ 5937258 w 11892226"/>
              <a:gd name="connsiteY0" fmla="*/ 754791 h 5448300"/>
              <a:gd name="connsiteX1" fmla="*/ 3879054 w 11892226"/>
              <a:gd name="connsiteY1" fmla="*/ 2814771 h 5448300"/>
              <a:gd name="connsiteX2" fmla="*/ 5937258 w 11892226"/>
              <a:gd name="connsiteY2" fmla="*/ 4874751 h 5448300"/>
              <a:gd name="connsiteX3" fmla="*/ 7995462 w 11892226"/>
              <a:gd name="connsiteY3" fmla="*/ 2814771 h 5448300"/>
              <a:gd name="connsiteX4" fmla="*/ 5937258 w 11892226"/>
              <a:gd name="connsiteY4" fmla="*/ 754791 h 5448300"/>
              <a:gd name="connsiteX5" fmla="*/ 0 w 11892226"/>
              <a:gd name="connsiteY5" fmla="*/ 0 h 5448300"/>
              <a:gd name="connsiteX6" fmla="*/ 11892226 w 11892226"/>
              <a:gd name="connsiteY6" fmla="*/ 0 h 5448300"/>
              <a:gd name="connsiteX7" fmla="*/ 11892226 w 11892226"/>
              <a:gd name="connsiteY7" fmla="*/ 5448300 h 5448300"/>
              <a:gd name="connsiteX8" fmla="*/ 0 w 11892226"/>
              <a:gd name="connsiteY8" fmla="*/ 5448300 h 5448300"/>
              <a:gd name="connsiteX0" fmla="*/ 5937258 w 11892226"/>
              <a:gd name="connsiteY0" fmla="*/ 754791 h 5448300"/>
              <a:gd name="connsiteX1" fmla="*/ 3879054 w 11892226"/>
              <a:gd name="connsiteY1" fmla="*/ 2814771 h 5448300"/>
              <a:gd name="connsiteX2" fmla="*/ 5937258 w 11892226"/>
              <a:gd name="connsiteY2" fmla="*/ 4874751 h 5448300"/>
              <a:gd name="connsiteX3" fmla="*/ 7995462 w 11892226"/>
              <a:gd name="connsiteY3" fmla="*/ 2814771 h 5448300"/>
              <a:gd name="connsiteX4" fmla="*/ 5937258 w 11892226"/>
              <a:gd name="connsiteY4" fmla="*/ 754791 h 5448300"/>
              <a:gd name="connsiteX5" fmla="*/ 0 w 11892226"/>
              <a:gd name="connsiteY5" fmla="*/ 0 h 5448300"/>
              <a:gd name="connsiteX6" fmla="*/ 11692672 w 11892226"/>
              <a:gd name="connsiteY6" fmla="*/ 0 h 5448300"/>
              <a:gd name="connsiteX7" fmla="*/ 11892226 w 11892226"/>
              <a:gd name="connsiteY7" fmla="*/ 5448300 h 5448300"/>
              <a:gd name="connsiteX8" fmla="*/ 0 w 11892226"/>
              <a:gd name="connsiteY8" fmla="*/ 5448300 h 5448300"/>
              <a:gd name="connsiteX9" fmla="*/ 0 w 11892226"/>
              <a:gd name="connsiteY9" fmla="*/ 0 h 5448300"/>
              <a:gd name="connsiteX0" fmla="*/ 5937258 w 11692672"/>
              <a:gd name="connsiteY0" fmla="*/ 754791 h 5448300"/>
              <a:gd name="connsiteX1" fmla="*/ 3879054 w 11692672"/>
              <a:gd name="connsiteY1" fmla="*/ 2814771 h 5448300"/>
              <a:gd name="connsiteX2" fmla="*/ 5937258 w 11692672"/>
              <a:gd name="connsiteY2" fmla="*/ 4874751 h 5448300"/>
              <a:gd name="connsiteX3" fmla="*/ 7995462 w 11692672"/>
              <a:gd name="connsiteY3" fmla="*/ 2814771 h 5448300"/>
              <a:gd name="connsiteX4" fmla="*/ 5937258 w 11692672"/>
              <a:gd name="connsiteY4" fmla="*/ 754791 h 5448300"/>
              <a:gd name="connsiteX5" fmla="*/ 0 w 11692672"/>
              <a:gd name="connsiteY5" fmla="*/ 0 h 5448300"/>
              <a:gd name="connsiteX6" fmla="*/ 11692672 w 11692672"/>
              <a:gd name="connsiteY6" fmla="*/ 0 h 5448300"/>
              <a:gd name="connsiteX7" fmla="*/ 11692672 w 11692672"/>
              <a:gd name="connsiteY7" fmla="*/ 5448300 h 5448300"/>
              <a:gd name="connsiteX8" fmla="*/ 0 w 11692672"/>
              <a:gd name="connsiteY8" fmla="*/ 5448300 h 5448300"/>
              <a:gd name="connsiteX9" fmla="*/ 0 w 11692672"/>
              <a:gd name="connsiteY9" fmla="*/ 0 h 5448300"/>
              <a:gd name="connsiteX0" fmla="*/ 5937258 w 11692672"/>
              <a:gd name="connsiteY0" fmla="*/ 754791 h 5448300"/>
              <a:gd name="connsiteX1" fmla="*/ 3879054 w 11692672"/>
              <a:gd name="connsiteY1" fmla="*/ 2814771 h 5448300"/>
              <a:gd name="connsiteX2" fmla="*/ 5937258 w 11692672"/>
              <a:gd name="connsiteY2" fmla="*/ 4874751 h 5448300"/>
              <a:gd name="connsiteX3" fmla="*/ 7995462 w 11692672"/>
              <a:gd name="connsiteY3" fmla="*/ 2814771 h 5448300"/>
              <a:gd name="connsiteX4" fmla="*/ 5937258 w 11692672"/>
              <a:gd name="connsiteY4" fmla="*/ 754791 h 5448300"/>
              <a:gd name="connsiteX5" fmla="*/ 0 w 11692672"/>
              <a:gd name="connsiteY5" fmla="*/ 0 h 5448300"/>
              <a:gd name="connsiteX6" fmla="*/ 11692672 w 11692672"/>
              <a:gd name="connsiteY6" fmla="*/ 0 h 5448300"/>
              <a:gd name="connsiteX7" fmla="*/ 11692672 w 11692672"/>
              <a:gd name="connsiteY7" fmla="*/ 5448300 h 5448300"/>
              <a:gd name="connsiteX8" fmla="*/ 211292 w 11692672"/>
              <a:gd name="connsiteY8" fmla="*/ 5448300 h 5448300"/>
              <a:gd name="connsiteX9" fmla="*/ 0 w 11692672"/>
              <a:gd name="connsiteY9" fmla="*/ 0 h 5448300"/>
              <a:gd name="connsiteX0" fmla="*/ 5737704 w 11493118"/>
              <a:gd name="connsiteY0" fmla="*/ 754791 h 5448300"/>
              <a:gd name="connsiteX1" fmla="*/ 3679500 w 11493118"/>
              <a:gd name="connsiteY1" fmla="*/ 2814771 h 5448300"/>
              <a:gd name="connsiteX2" fmla="*/ 5737704 w 11493118"/>
              <a:gd name="connsiteY2" fmla="*/ 4874751 h 5448300"/>
              <a:gd name="connsiteX3" fmla="*/ 7795908 w 11493118"/>
              <a:gd name="connsiteY3" fmla="*/ 2814771 h 5448300"/>
              <a:gd name="connsiteX4" fmla="*/ 5737704 w 11493118"/>
              <a:gd name="connsiteY4" fmla="*/ 754791 h 5448300"/>
              <a:gd name="connsiteX5" fmla="*/ 0 w 11493118"/>
              <a:gd name="connsiteY5" fmla="*/ 11738 h 5448300"/>
              <a:gd name="connsiteX6" fmla="*/ 11493118 w 11493118"/>
              <a:gd name="connsiteY6" fmla="*/ 0 h 5448300"/>
              <a:gd name="connsiteX7" fmla="*/ 11493118 w 11493118"/>
              <a:gd name="connsiteY7" fmla="*/ 5448300 h 5448300"/>
              <a:gd name="connsiteX8" fmla="*/ 11738 w 11493118"/>
              <a:gd name="connsiteY8" fmla="*/ 5448300 h 5448300"/>
              <a:gd name="connsiteX9" fmla="*/ 0 w 11493118"/>
              <a:gd name="connsiteY9" fmla="*/ 11738 h 5448300"/>
              <a:gd name="connsiteX0" fmla="*/ 5749962 w 11505376"/>
              <a:gd name="connsiteY0" fmla="*/ 754791 h 5788715"/>
              <a:gd name="connsiteX1" fmla="*/ 3691758 w 11505376"/>
              <a:gd name="connsiteY1" fmla="*/ 2814771 h 5788715"/>
              <a:gd name="connsiteX2" fmla="*/ 5749962 w 11505376"/>
              <a:gd name="connsiteY2" fmla="*/ 4874751 h 5788715"/>
              <a:gd name="connsiteX3" fmla="*/ 7808166 w 11505376"/>
              <a:gd name="connsiteY3" fmla="*/ 2814771 h 5788715"/>
              <a:gd name="connsiteX4" fmla="*/ 5749962 w 11505376"/>
              <a:gd name="connsiteY4" fmla="*/ 754791 h 5788715"/>
              <a:gd name="connsiteX5" fmla="*/ 12258 w 11505376"/>
              <a:gd name="connsiteY5" fmla="*/ 11738 h 5788715"/>
              <a:gd name="connsiteX6" fmla="*/ 11505376 w 11505376"/>
              <a:gd name="connsiteY6" fmla="*/ 0 h 5788715"/>
              <a:gd name="connsiteX7" fmla="*/ 11505376 w 11505376"/>
              <a:gd name="connsiteY7" fmla="*/ 5448300 h 5788715"/>
              <a:gd name="connsiteX8" fmla="*/ 520 w 11505376"/>
              <a:gd name="connsiteY8" fmla="*/ 5788715 h 5788715"/>
              <a:gd name="connsiteX9" fmla="*/ 12258 w 11505376"/>
              <a:gd name="connsiteY9" fmla="*/ 11738 h 5788715"/>
              <a:gd name="connsiteX0" fmla="*/ 5749962 w 11505376"/>
              <a:gd name="connsiteY0" fmla="*/ 754791 h 5788715"/>
              <a:gd name="connsiteX1" fmla="*/ 3691758 w 11505376"/>
              <a:gd name="connsiteY1" fmla="*/ 2814771 h 5788715"/>
              <a:gd name="connsiteX2" fmla="*/ 5749962 w 11505376"/>
              <a:gd name="connsiteY2" fmla="*/ 4874751 h 5788715"/>
              <a:gd name="connsiteX3" fmla="*/ 7808166 w 11505376"/>
              <a:gd name="connsiteY3" fmla="*/ 2814771 h 5788715"/>
              <a:gd name="connsiteX4" fmla="*/ 5749962 w 11505376"/>
              <a:gd name="connsiteY4" fmla="*/ 754791 h 5788715"/>
              <a:gd name="connsiteX5" fmla="*/ 12258 w 11505376"/>
              <a:gd name="connsiteY5" fmla="*/ 11738 h 5788715"/>
              <a:gd name="connsiteX6" fmla="*/ 11505376 w 11505376"/>
              <a:gd name="connsiteY6" fmla="*/ 0 h 5788715"/>
              <a:gd name="connsiteX7" fmla="*/ 11493638 w 11505376"/>
              <a:gd name="connsiteY7" fmla="*/ 5765238 h 5788715"/>
              <a:gd name="connsiteX8" fmla="*/ 520 w 11505376"/>
              <a:gd name="connsiteY8" fmla="*/ 5788715 h 5788715"/>
              <a:gd name="connsiteX9" fmla="*/ 12258 w 11505376"/>
              <a:gd name="connsiteY9" fmla="*/ 11738 h 578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05376" h="5788715">
                <a:moveTo>
                  <a:pt x="5749962" y="754791"/>
                </a:moveTo>
                <a:cubicBezTo>
                  <a:pt x="4613248" y="754791"/>
                  <a:pt x="3691758" y="1677075"/>
                  <a:pt x="3691758" y="2814771"/>
                </a:cubicBezTo>
                <a:cubicBezTo>
                  <a:pt x="3691758" y="3952467"/>
                  <a:pt x="4613248" y="4874751"/>
                  <a:pt x="5749962" y="4874751"/>
                </a:cubicBezTo>
                <a:cubicBezTo>
                  <a:pt x="6886677" y="4874751"/>
                  <a:pt x="7808166" y="3952467"/>
                  <a:pt x="7808166" y="2814771"/>
                </a:cubicBezTo>
                <a:cubicBezTo>
                  <a:pt x="7808166" y="1677075"/>
                  <a:pt x="6886677" y="754791"/>
                  <a:pt x="5749962" y="754791"/>
                </a:cubicBezTo>
                <a:close/>
                <a:moveTo>
                  <a:pt x="12258" y="11738"/>
                </a:moveTo>
                <a:lnTo>
                  <a:pt x="11505376" y="0"/>
                </a:lnTo>
                <a:cubicBezTo>
                  <a:pt x="11501463" y="1921746"/>
                  <a:pt x="11497551" y="3843492"/>
                  <a:pt x="11493638" y="5765238"/>
                </a:cubicBezTo>
                <a:lnTo>
                  <a:pt x="520" y="5788715"/>
                </a:lnTo>
                <a:cubicBezTo>
                  <a:pt x="-3393" y="3976528"/>
                  <a:pt x="16171" y="1823925"/>
                  <a:pt x="12258" y="11738"/>
                </a:cubicBez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8" tIns="146285" rIns="182858" bIns="146285"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2000" spc="-50" dirty="0">
              <a:gradFill>
                <a:gsLst>
                  <a:gs pos="1250">
                    <a:schemeClr val="bg1"/>
                  </a:gs>
                  <a:gs pos="10417">
                    <a:schemeClr val="bg1"/>
                  </a:gs>
                </a:gsLst>
                <a:lin ang="5400000" scaled="0"/>
              </a:gradFill>
            </a:endParaRPr>
          </a:p>
        </p:txBody>
      </p:sp>
      <p:grpSp>
        <p:nvGrpSpPr>
          <p:cNvPr id="39" name="Group 38"/>
          <p:cNvGrpSpPr/>
          <p:nvPr/>
        </p:nvGrpSpPr>
        <p:grpSpPr>
          <a:xfrm>
            <a:off x="3705471" y="1568405"/>
            <a:ext cx="5025541" cy="4461031"/>
            <a:chOff x="5625794" y="1599766"/>
            <a:chExt cx="4594902" cy="4080928"/>
          </a:xfrm>
          <a:solidFill>
            <a:schemeClr val="bg1">
              <a:lumMod val="75000"/>
            </a:schemeClr>
          </a:solidFill>
        </p:grpSpPr>
        <p:grpSp>
          <p:nvGrpSpPr>
            <p:cNvPr id="47" name="Group 46"/>
            <p:cNvGrpSpPr/>
            <p:nvPr/>
          </p:nvGrpSpPr>
          <p:grpSpPr>
            <a:xfrm>
              <a:off x="6191250" y="1599766"/>
              <a:ext cx="3473483" cy="1069614"/>
              <a:chOff x="6191250" y="1599766"/>
              <a:chExt cx="3473483" cy="1069614"/>
            </a:xfrm>
            <a:grpFill/>
          </p:grpSpPr>
          <p:sp>
            <p:nvSpPr>
              <p:cNvPr id="54" name="Freeform 53"/>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8" tIns="45714" rIns="45714" bIns="91428" numCol="1" spcCol="0" rtlCol="0" fromWordArt="0" anchor="b" anchorCtr="0" forceAA="0" compatLnSpc="1">
                <a:prstTxWarp prst="textNoShape">
                  <a:avLst/>
                </a:prstTxWarp>
                <a:noAutofit/>
              </a:bodyPr>
              <a:lstStyle/>
              <a:p>
                <a:pPr algn="ctr" defTabSz="932383" fontAlgn="base">
                  <a:spcBef>
                    <a:spcPct val="0"/>
                  </a:spcBef>
                  <a:spcAft>
                    <a:spcPct val="0"/>
                  </a:spcAft>
                </a:pPr>
                <a:endParaRPr lang="en-US" sz="2400"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55" name="Freeform 54"/>
              <p:cNvSpPr/>
              <p:nvPr/>
            </p:nvSpPr>
            <p:spPr bwMode="auto">
              <a:xfrm flipH="1">
                <a:off x="8043102"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201" fontAlgn="base">
                  <a:spcBef>
                    <a:spcPct val="0"/>
                  </a:spcBef>
                  <a:spcAft>
                    <a:spcPct val="0"/>
                  </a:spcAft>
                </a:pPr>
                <a:endParaRPr lang="en-US" spc="-51"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48" name="Group 47"/>
            <p:cNvGrpSpPr/>
            <p:nvPr/>
          </p:nvGrpSpPr>
          <p:grpSpPr>
            <a:xfrm flipV="1">
              <a:off x="6191250" y="4611080"/>
              <a:ext cx="3473483" cy="1069614"/>
              <a:chOff x="6191250" y="1599766"/>
              <a:chExt cx="3473483" cy="1069614"/>
            </a:xfrm>
            <a:grpFill/>
          </p:grpSpPr>
          <p:sp>
            <p:nvSpPr>
              <p:cNvPr id="52" name="Freeform 51"/>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8" tIns="45714" rIns="45714" bIns="91428" numCol="1" spcCol="0" rtlCol="0" fromWordArt="0" anchor="b" anchorCtr="0" forceAA="0" compatLnSpc="1">
                <a:prstTxWarp prst="textNoShape">
                  <a:avLst/>
                </a:prstTxWarp>
                <a:noAutofit/>
              </a:bodyPr>
              <a:lstStyle/>
              <a:p>
                <a:pPr algn="ctr" defTabSz="932383" fontAlgn="base">
                  <a:spcBef>
                    <a:spcPct val="0"/>
                  </a:spcBef>
                  <a:spcAft>
                    <a:spcPct val="0"/>
                  </a:spcAft>
                </a:pPr>
                <a:endParaRPr lang="en-US" sz="2400"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53" name="Freeform 52"/>
              <p:cNvSpPr/>
              <p:nvPr/>
            </p:nvSpPr>
            <p:spPr bwMode="auto">
              <a:xfrm flipH="1">
                <a:off x="8043102"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201" fontAlgn="base">
                  <a:spcBef>
                    <a:spcPct val="0"/>
                  </a:spcBef>
                  <a:spcAft>
                    <a:spcPct val="0"/>
                  </a:spcAft>
                </a:pPr>
                <a:endParaRPr lang="en-US" spc="-51"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49" name="Freeform 48"/>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201" fontAlgn="base">
                <a:spcBef>
                  <a:spcPct val="0"/>
                </a:spcBef>
                <a:spcAft>
                  <a:spcPct val="0"/>
                </a:spcAft>
              </a:pPr>
              <a:endParaRPr lang="en-US"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51" name="Freeform 50"/>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8" tIns="45714" rIns="45714" bIns="91428" numCol="1" spcCol="0" rtlCol="0" fromWordArt="0" anchor="b" anchorCtr="0" forceAA="0" compatLnSpc="1">
              <a:prstTxWarp prst="textNoShape">
                <a:avLst/>
              </a:prstTxWarp>
              <a:noAutofit/>
            </a:bodyPr>
            <a:lstStyle/>
            <a:p>
              <a:pPr algn="ctr" defTabSz="932383" fontAlgn="base">
                <a:spcBef>
                  <a:spcPct val="0"/>
                </a:spcBef>
                <a:spcAft>
                  <a:spcPct val="0"/>
                </a:spcAft>
              </a:pPr>
              <a:endParaRPr lang="en-US" sz="2400" spc="-51"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7" name="Group 6"/>
          <p:cNvGrpSpPr/>
          <p:nvPr/>
        </p:nvGrpSpPr>
        <p:grpSpPr>
          <a:xfrm>
            <a:off x="1073720" y="4546771"/>
            <a:ext cx="3653997" cy="1557673"/>
            <a:chOff x="1253054" y="4485323"/>
            <a:chExt cx="3581233" cy="1527464"/>
          </a:xfrm>
        </p:grpSpPr>
        <p:sp>
          <p:nvSpPr>
            <p:cNvPr id="31" name="TextBox 30"/>
            <p:cNvSpPr txBox="1"/>
            <p:nvPr/>
          </p:nvSpPr>
          <p:spPr>
            <a:xfrm>
              <a:off x="1253054" y="5268926"/>
              <a:ext cx="2925755" cy="743861"/>
            </a:xfrm>
            <a:prstGeom prst="rect">
              <a:avLst/>
            </a:prstGeom>
            <a:noFill/>
          </p:spPr>
          <p:txBody>
            <a:bodyPr wrap="square" lIns="0" tIns="0" rIns="0" bIns="0" rtlCol="0">
              <a:spAutoFit/>
            </a:bodyPr>
            <a:lstStyle/>
            <a:p>
              <a:pPr algn="r" defTabSz="932690">
                <a:lnSpc>
                  <a:spcPct val="85000"/>
                </a:lnSpc>
              </a:pPr>
              <a:r>
                <a:rPr lang="en-US" sz="2900" dirty="0" err="1">
                  <a:gradFill>
                    <a:gsLst>
                      <a:gs pos="6195">
                        <a:schemeClr val="tx2"/>
                      </a:gs>
                      <a:gs pos="24779">
                        <a:schemeClr val="tx2"/>
                      </a:gs>
                    </a:gsLst>
                    <a:lin ang="5400000" scaled="0"/>
                  </a:gradFill>
                  <a:latin typeface="Segoe UI Light"/>
                  <a:ea typeface="Segoe UI" pitchFamily="34" charset="0"/>
                  <a:cs typeface="Segoe UI" pitchFamily="34" charset="0"/>
                </a:rPr>
                <a:t>Consumerization</a:t>
              </a:r>
              <a:r>
                <a:rPr lang="en-US" sz="2900" dirty="0">
                  <a:gradFill>
                    <a:gsLst>
                      <a:gs pos="6195">
                        <a:schemeClr val="tx2"/>
                      </a:gs>
                      <a:gs pos="24779">
                        <a:schemeClr val="tx2"/>
                      </a:gs>
                    </a:gsLst>
                    <a:lin ang="5400000" scaled="0"/>
                  </a:gradFill>
                  <a:latin typeface="Segoe UI Light"/>
                  <a:ea typeface="Segoe UI" pitchFamily="34" charset="0"/>
                  <a:cs typeface="Segoe UI" pitchFamily="34" charset="0"/>
                </a:rPr>
                <a:t> </a:t>
              </a:r>
              <a:br>
                <a:rPr lang="en-US" sz="2900" dirty="0">
                  <a:gradFill>
                    <a:gsLst>
                      <a:gs pos="6195">
                        <a:schemeClr val="tx2"/>
                      </a:gs>
                      <a:gs pos="24779">
                        <a:schemeClr val="tx2"/>
                      </a:gs>
                    </a:gsLst>
                    <a:lin ang="5400000" scaled="0"/>
                  </a:gradFill>
                  <a:latin typeface="Segoe UI Light"/>
                  <a:ea typeface="Segoe UI" pitchFamily="34" charset="0"/>
                  <a:cs typeface="Segoe UI" pitchFamily="34" charset="0"/>
                </a:rPr>
              </a:br>
              <a:r>
                <a:rPr lang="en-US" sz="2900" dirty="0">
                  <a:gradFill>
                    <a:gsLst>
                      <a:gs pos="6195">
                        <a:schemeClr val="tx2"/>
                      </a:gs>
                      <a:gs pos="24779">
                        <a:schemeClr val="tx2"/>
                      </a:gs>
                    </a:gsLst>
                    <a:lin ang="5400000" scaled="0"/>
                  </a:gradFill>
                  <a:latin typeface="Segoe UI Light"/>
                  <a:ea typeface="Segoe UI" pitchFamily="34" charset="0"/>
                  <a:cs typeface="Segoe UI" pitchFamily="34" charset="0"/>
                </a:rPr>
                <a:t>of IT</a:t>
              </a:r>
            </a:p>
          </p:txBody>
        </p:sp>
        <p:grpSp>
          <p:nvGrpSpPr>
            <p:cNvPr id="9" name="Group 8"/>
            <p:cNvGrpSpPr/>
            <p:nvPr/>
          </p:nvGrpSpPr>
          <p:grpSpPr>
            <a:xfrm>
              <a:off x="3264169" y="4485323"/>
              <a:ext cx="1570118" cy="649262"/>
              <a:chOff x="2696903" y="4704578"/>
              <a:chExt cx="1773000" cy="733156"/>
            </a:xfrm>
          </p:grpSpPr>
          <p:sp useBgFill="1">
            <p:nvSpPr>
              <p:cNvPr id="4" name="Rectangle 3"/>
              <p:cNvSpPr/>
              <p:nvPr/>
            </p:nvSpPr>
            <p:spPr bwMode="auto">
              <a:xfrm>
                <a:off x="3624523" y="4716509"/>
                <a:ext cx="744277" cy="50969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8" tIns="45714" rIns="45714" bIns="91428" numCol="1" spcCol="0" rtlCol="0" fromWordArt="0" anchor="b" anchorCtr="0" forceAA="0" compatLnSpc="1">
                <a:prstTxWarp prst="textNoShape">
                  <a:avLst/>
                </a:prstTxWarp>
                <a:noAutofit/>
              </a:bodyPr>
              <a:lstStyle/>
              <a:p>
                <a:pPr algn="ctr" defTabSz="932383" fontAlgn="base">
                  <a:spcBef>
                    <a:spcPct val="0"/>
                  </a:spcBef>
                  <a:spcAft>
                    <a:spcPct val="0"/>
                  </a:spcAft>
                </a:pPr>
                <a:endParaRPr lang="en-US" sz="2400" spc="-51"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40" name="Group 39"/>
              <p:cNvGrpSpPr/>
              <p:nvPr/>
            </p:nvGrpSpPr>
            <p:grpSpPr>
              <a:xfrm>
                <a:off x="2696903" y="4704578"/>
                <a:ext cx="1773000" cy="733156"/>
                <a:chOff x="9807672" y="2740062"/>
                <a:chExt cx="974284" cy="402878"/>
              </a:xfrm>
            </p:grpSpPr>
            <p:grpSp>
              <p:nvGrpSpPr>
                <p:cNvPr id="41" name="Group 40"/>
                <p:cNvGrpSpPr/>
                <p:nvPr/>
              </p:nvGrpSpPr>
              <p:grpSpPr bwMode="black">
                <a:xfrm>
                  <a:off x="9807672" y="2740062"/>
                  <a:ext cx="408354" cy="402878"/>
                  <a:chOff x="3054558" y="3907876"/>
                  <a:chExt cx="930761" cy="918512"/>
                </a:xfrm>
              </p:grpSpPr>
              <p:pic>
                <p:nvPicPr>
                  <p:cNvPr id="44" name="Picture 4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black">
                  <a:xfrm rot="2614426" flipH="1">
                    <a:off x="3054558" y="4296365"/>
                    <a:ext cx="394557" cy="530023"/>
                  </a:xfrm>
                  <a:prstGeom prst="rect">
                    <a:avLst/>
                  </a:prstGeom>
                </p:spPr>
              </p:pic>
              <p:sp>
                <p:nvSpPr>
                  <p:cNvPr id="45" name="Freeform 61"/>
                  <p:cNvSpPr>
                    <a:spLocks/>
                  </p:cNvSpPr>
                  <p:nvPr/>
                </p:nvSpPr>
                <p:spPr bwMode="black">
                  <a:xfrm rot="10800000">
                    <a:off x="3418119" y="3907876"/>
                    <a:ext cx="567200" cy="820336"/>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91428" tIns="45714" rIns="91428" bIns="45714" numCol="1" anchor="t" anchorCtr="0" compatLnSpc="1">
                    <a:prstTxWarp prst="textNoShape">
                      <a:avLst/>
                    </a:prstTxWarp>
                  </a:bodyPr>
                  <a:lstStyle/>
                  <a:p>
                    <a:pPr defTabSz="932690"/>
                    <a:endParaRPr lang="en-US" sz="1000" dirty="0">
                      <a:solidFill>
                        <a:srgbClr val="FFFFFF"/>
                      </a:solidFill>
                    </a:endParaRPr>
                  </a:p>
                </p:txBody>
              </p:sp>
            </p:grpSp>
            <p:sp>
              <p:nvSpPr>
                <p:cNvPr id="42" name="Freeform 20"/>
                <p:cNvSpPr>
                  <a:spLocks noEditPoints="1"/>
                </p:cNvSpPr>
                <p:nvPr/>
              </p:nvSpPr>
              <p:spPr bwMode="black">
                <a:xfrm>
                  <a:off x="10273841" y="2746618"/>
                  <a:ext cx="508115" cy="353260"/>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chemeClr val="accent1"/>
                </a:solidFill>
                <a:ln>
                  <a:solidFill>
                    <a:schemeClr val="accent1"/>
                  </a:solidFill>
                </a:ln>
                <a:extLst/>
              </p:spPr>
              <p:txBody>
                <a:bodyPr vert="horz" wrap="square" lIns="82294" tIns="41148" rIns="82294" bIns="41148" numCol="1" anchor="t" anchorCtr="0" compatLnSpc="1">
                  <a:prstTxWarp prst="textNoShape">
                    <a:avLst/>
                  </a:prstTxWarp>
                </a:bodyPr>
                <a:lstStyle/>
                <a:p>
                  <a:pPr defTabSz="932690"/>
                  <a:endParaRPr lang="en-US" sz="1000" dirty="0">
                    <a:solidFill>
                      <a:srgbClr val="FFFFFF"/>
                    </a:solidFill>
                  </a:endParaRPr>
                </a:p>
              </p:txBody>
            </p:sp>
          </p:grpSp>
        </p:grpSp>
      </p:grpSp>
      <p:grpSp>
        <p:nvGrpSpPr>
          <p:cNvPr id="6" name="Group 5"/>
          <p:cNvGrpSpPr/>
          <p:nvPr/>
        </p:nvGrpSpPr>
        <p:grpSpPr>
          <a:xfrm>
            <a:off x="7572689" y="2173280"/>
            <a:ext cx="4328478" cy="834456"/>
            <a:chOff x="7232322" y="2130690"/>
            <a:chExt cx="4242284" cy="818273"/>
          </a:xfrm>
        </p:grpSpPr>
        <p:sp>
          <p:nvSpPr>
            <p:cNvPr id="30" name="TextBox 29"/>
            <p:cNvSpPr txBox="1"/>
            <p:nvPr/>
          </p:nvSpPr>
          <p:spPr>
            <a:xfrm>
              <a:off x="8357703" y="2130690"/>
              <a:ext cx="3116903" cy="743861"/>
            </a:xfrm>
            <a:prstGeom prst="rect">
              <a:avLst/>
            </a:prstGeom>
            <a:noFill/>
          </p:spPr>
          <p:txBody>
            <a:bodyPr wrap="square" lIns="0" tIns="0" rIns="0" bIns="0" rtlCol="0">
              <a:spAutoFit/>
            </a:bodyPr>
            <a:lstStyle/>
            <a:p>
              <a:pPr defTabSz="932690">
                <a:lnSpc>
                  <a:spcPct val="85000"/>
                </a:lnSpc>
              </a:pPr>
              <a:r>
                <a:rPr lang="en-US" sz="2900" dirty="0">
                  <a:gradFill>
                    <a:gsLst>
                      <a:gs pos="6195">
                        <a:schemeClr val="tx2"/>
                      </a:gs>
                      <a:gs pos="24779">
                        <a:schemeClr val="tx2"/>
                      </a:gs>
                    </a:gsLst>
                    <a:lin ang="5400000" scaled="0"/>
                  </a:gradFill>
                  <a:latin typeface="Segoe UI Light"/>
                  <a:ea typeface="Segoe UI" pitchFamily="34" charset="0"/>
                  <a:cs typeface="Segoe UI" pitchFamily="34" charset="0"/>
                </a:rPr>
                <a:t>New social </a:t>
              </a:r>
            </a:p>
            <a:p>
              <a:pPr defTabSz="932690">
                <a:lnSpc>
                  <a:spcPct val="85000"/>
                </a:lnSpc>
              </a:pPr>
              <a:r>
                <a:rPr lang="en-US" sz="2900" dirty="0">
                  <a:gradFill>
                    <a:gsLst>
                      <a:gs pos="6195">
                        <a:schemeClr val="tx2"/>
                      </a:gs>
                      <a:gs pos="24779">
                        <a:schemeClr val="tx2"/>
                      </a:gs>
                    </a:gsLst>
                    <a:lin ang="5400000" scaled="0"/>
                  </a:gradFill>
                  <a:latin typeface="Segoe UI Light"/>
                  <a:ea typeface="Segoe UI" pitchFamily="34" charset="0"/>
                  <a:cs typeface="Segoe UI" pitchFamily="34" charset="0"/>
                </a:rPr>
                <a:t>and app patterns</a:t>
              </a:r>
            </a:p>
          </p:txBody>
        </p:sp>
        <p:sp>
          <p:nvSpPr>
            <p:cNvPr id="57" name="Freeform 6"/>
            <p:cNvSpPr>
              <a:spLocks/>
            </p:cNvSpPr>
            <p:nvPr/>
          </p:nvSpPr>
          <p:spPr bwMode="auto">
            <a:xfrm>
              <a:off x="7232322" y="2334642"/>
              <a:ext cx="813736" cy="614321"/>
            </a:xfrm>
            <a:custGeom>
              <a:avLst/>
              <a:gdLst>
                <a:gd name="T0" fmla="*/ 625 w 1294"/>
                <a:gd name="T1" fmla="*/ 344 h 975"/>
                <a:gd name="T2" fmla="*/ 775 w 1294"/>
                <a:gd name="T3" fmla="*/ 70 h 975"/>
                <a:gd name="T4" fmla="*/ 815 w 1294"/>
                <a:gd name="T5" fmla="*/ 60 h 975"/>
                <a:gd name="T6" fmla="*/ 855 w 1294"/>
                <a:gd name="T7" fmla="*/ 33 h 975"/>
                <a:gd name="T8" fmla="*/ 872 w 1294"/>
                <a:gd name="T9" fmla="*/ 57 h 975"/>
                <a:gd name="T10" fmla="*/ 860 w 1294"/>
                <a:gd name="T11" fmla="*/ 100 h 975"/>
                <a:gd name="T12" fmla="*/ 1132 w 1294"/>
                <a:gd name="T13" fmla="*/ 330 h 975"/>
                <a:gd name="T14" fmla="*/ 1153 w 1294"/>
                <a:gd name="T15" fmla="*/ 354 h 975"/>
                <a:gd name="T16" fmla="*/ 1288 w 1294"/>
                <a:gd name="T17" fmla="*/ 348 h 975"/>
                <a:gd name="T18" fmla="*/ 1175 w 1294"/>
                <a:gd name="T19" fmla="*/ 415 h 975"/>
                <a:gd name="T20" fmla="*/ 1175 w 1294"/>
                <a:gd name="T21" fmla="*/ 425 h 975"/>
                <a:gd name="T22" fmla="*/ 1294 w 1294"/>
                <a:gd name="T23" fmla="*/ 433 h 975"/>
                <a:gd name="T24" fmla="*/ 1142 w 1294"/>
                <a:gd name="T25" fmla="*/ 492 h 975"/>
                <a:gd name="T26" fmla="*/ 888 w 1294"/>
                <a:gd name="T27" fmla="*/ 817 h 975"/>
                <a:gd name="T28" fmla="*/ 0 w 1294"/>
                <a:gd name="T29" fmla="*/ 664 h 975"/>
                <a:gd name="T30" fmla="*/ 478 w 1294"/>
                <a:gd name="T31" fmla="*/ 646 h 975"/>
                <a:gd name="T32" fmla="*/ 433 w 1294"/>
                <a:gd name="T33" fmla="*/ 535 h 975"/>
                <a:gd name="T34" fmla="*/ 288 w 1294"/>
                <a:gd name="T35" fmla="*/ 470 h 975"/>
                <a:gd name="T36" fmla="*/ 295 w 1294"/>
                <a:gd name="T37" fmla="*/ 441 h 975"/>
                <a:gd name="T38" fmla="*/ 364 w 1294"/>
                <a:gd name="T39" fmla="*/ 420 h 975"/>
                <a:gd name="T40" fmla="*/ 227 w 1294"/>
                <a:gd name="T41" fmla="*/ 307 h 975"/>
                <a:gd name="T42" fmla="*/ 239 w 1294"/>
                <a:gd name="T43" fmla="*/ 286 h 975"/>
                <a:gd name="T44" fmla="*/ 298 w 1294"/>
                <a:gd name="T45" fmla="*/ 278 h 975"/>
                <a:gd name="T46" fmla="*/ 196 w 1294"/>
                <a:gd name="T47" fmla="*/ 151 h 975"/>
                <a:gd name="T48" fmla="*/ 230 w 1294"/>
                <a:gd name="T49" fmla="*/ 130 h 975"/>
                <a:gd name="T50" fmla="*/ 625 w 1294"/>
                <a:gd name="T51" fmla="*/ 34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4" h="975">
                  <a:moveTo>
                    <a:pt x="625" y="344"/>
                  </a:moveTo>
                  <a:cubicBezTo>
                    <a:pt x="666" y="215"/>
                    <a:pt x="717" y="131"/>
                    <a:pt x="775" y="70"/>
                  </a:cubicBezTo>
                  <a:cubicBezTo>
                    <a:pt x="818" y="25"/>
                    <a:pt x="841" y="10"/>
                    <a:pt x="815" y="60"/>
                  </a:cubicBezTo>
                  <a:cubicBezTo>
                    <a:pt x="827" y="51"/>
                    <a:pt x="843" y="39"/>
                    <a:pt x="855" y="33"/>
                  </a:cubicBezTo>
                  <a:cubicBezTo>
                    <a:pt x="926" y="0"/>
                    <a:pt x="921" y="27"/>
                    <a:pt x="872" y="57"/>
                  </a:cubicBezTo>
                  <a:cubicBezTo>
                    <a:pt x="1005" y="10"/>
                    <a:pt x="1000" y="70"/>
                    <a:pt x="860" y="100"/>
                  </a:cubicBezTo>
                  <a:cubicBezTo>
                    <a:pt x="975" y="102"/>
                    <a:pt x="1096" y="175"/>
                    <a:pt x="1132" y="330"/>
                  </a:cubicBezTo>
                  <a:cubicBezTo>
                    <a:pt x="1136" y="352"/>
                    <a:pt x="1131" y="350"/>
                    <a:pt x="1153" y="354"/>
                  </a:cubicBezTo>
                  <a:cubicBezTo>
                    <a:pt x="1200" y="362"/>
                    <a:pt x="1245" y="362"/>
                    <a:pt x="1288" y="348"/>
                  </a:cubicBezTo>
                  <a:cubicBezTo>
                    <a:pt x="1283" y="380"/>
                    <a:pt x="1241" y="401"/>
                    <a:pt x="1175" y="415"/>
                  </a:cubicBezTo>
                  <a:cubicBezTo>
                    <a:pt x="1150" y="420"/>
                    <a:pt x="1145" y="418"/>
                    <a:pt x="1175" y="425"/>
                  </a:cubicBezTo>
                  <a:cubicBezTo>
                    <a:pt x="1211" y="433"/>
                    <a:pt x="1251" y="435"/>
                    <a:pt x="1294" y="433"/>
                  </a:cubicBezTo>
                  <a:cubicBezTo>
                    <a:pt x="1261" y="471"/>
                    <a:pt x="1208" y="491"/>
                    <a:pt x="1142" y="492"/>
                  </a:cubicBezTo>
                  <a:cubicBezTo>
                    <a:pt x="1101" y="642"/>
                    <a:pt x="1007" y="749"/>
                    <a:pt x="888" y="817"/>
                  </a:cubicBezTo>
                  <a:cubicBezTo>
                    <a:pt x="609" y="975"/>
                    <a:pt x="203" y="952"/>
                    <a:pt x="0" y="664"/>
                  </a:cubicBezTo>
                  <a:cubicBezTo>
                    <a:pt x="133" y="769"/>
                    <a:pt x="331" y="792"/>
                    <a:pt x="478" y="646"/>
                  </a:cubicBezTo>
                  <a:cubicBezTo>
                    <a:pt x="382" y="646"/>
                    <a:pt x="357" y="574"/>
                    <a:pt x="433" y="535"/>
                  </a:cubicBezTo>
                  <a:cubicBezTo>
                    <a:pt x="361" y="534"/>
                    <a:pt x="315" y="511"/>
                    <a:pt x="288" y="470"/>
                  </a:cubicBezTo>
                  <a:cubicBezTo>
                    <a:pt x="278" y="454"/>
                    <a:pt x="278" y="453"/>
                    <a:pt x="295" y="441"/>
                  </a:cubicBezTo>
                  <a:cubicBezTo>
                    <a:pt x="313" y="428"/>
                    <a:pt x="338" y="422"/>
                    <a:pt x="364" y="420"/>
                  </a:cubicBezTo>
                  <a:cubicBezTo>
                    <a:pt x="289" y="398"/>
                    <a:pt x="243" y="359"/>
                    <a:pt x="227" y="307"/>
                  </a:cubicBezTo>
                  <a:cubicBezTo>
                    <a:pt x="222" y="290"/>
                    <a:pt x="221" y="291"/>
                    <a:pt x="239" y="286"/>
                  </a:cubicBezTo>
                  <a:cubicBezTo>
                    <a:pt x="256" y="282"/>
                    <a:pt x="278" y="279"/>
                    <a:pt x="298" y="278"/>
                  </a:cubicBezTo>
                  <a:cubicBezTo>
                    <a:pt x="240" y="243"/>
                    <a:pt x="204" y="199"/>
                    <a:pt x="196" y="151"/>
                  </a:cubicBezTo>
                  <a:cubicBezTo>
                    <a:pt x="187" y="105"/>
                    <a:pt x="196" y="117"/>
                    <a:pt x="230" y="130"/>
                  </a:cubicBezTo>
                  <a:cubicBezTo>
                    <a:pt x="383" y="188"/>
                    <a:pt x="535" y="251"/>
                    <a:pt x="625" y="344"/>
                  </a:cubicBezTo>
                  <a:close/>
                </a:path>
              </a:pathLst>
            </a:custGeom>
            <a:solidFill>
              <a:schemeClr val="accent1"/>
            </a:solidFill>
            <a:ln w="28575">
              <a:noFill/>
              <a:round/>
              <a:headEnd/>
              <a:tailEnd/>
            </a:ln>
            <a:extLst/>
          </p:spPr>
          <p:txBody>
            <a:bodyPr vert="horz" wrap="square" lIns="91428" tIns="45714" rIns="91428" bIns="45714" numCol="1" anchor="t" anchorCtr="0" compatLnSpc="1">
              <a:prstTxWarp prst="textNoShape">
                <a:avLst/>
              </a:prstTxWarp>
            </a:bodyPr>
            <a:lstStyle/>
            <a:p>
              <a:pPr defTabSz="932690"/>
              <a:endParaRPr lang="en-US" sz="2000" dirty="0">
                <a:solidFill>
                  <a:srgbClr val="FFFFFF"/>
                </a:solidFill>
              </a:endParaRPr>
            </a:p>
          </p:txBody>
        </p:sp>
      </p:grpSp>
      <p:grpSp>
        <p:nvGrpSpPr>
          <p:cNvPr id="2" name="Group 1"/>
          <p:cNvGrpSpPr/>
          <p:nvPr/>
        </p:nvGrpSpPr>
        <p:grpSpPr>
          <a:xfrm>
            <a:off x="7482913" y="4264548"/>
            <a:ext cx="3572935" cy="1834373"/>
            <a:chOff x="7333903" y="4168949"/>
            <a:chExt cx="3501787" cy="1798798"/>
          </a:xfrm>
        </p:grpSpPr>
        <p:sp>
          <p:nvSpPr>
            <p:cNvPr id="29" name="TextBox 28"/>
            <p:cNvSpPr txBox="1"/>
            <p:nvPr/>
          </p:nvSpPr>
          <p:spPr>
            <a:xfrm>
              <a:off x="8528601" y="5223886"/>
              <a:ext cx="2307089" cy="743861"/>
            </a:xfrm>
            <a:prstGeom prst="rect">
              <a:avLst/>
            </a:prstGeom>
            <a:noFill/>
          </p:spPr>
          <p:txBody>
            <a:bodyPr wrap="square" lIns="0" tIns="0" rIns="0" bIns="0" rtlCol="0">
              <a:spAutoFit/>
            </a:bodyPr>
            <a:lstStyle/>
            <a:p>
              <a:pPr defTabSz="932690">
                <a:lnSpc>
                  <a:spcPct val="85000"/>
                </a:lnSpc>
              </a:pPr>
              <a:r>
                <a:rPr lang="en-US" sz="2900" dirty="0">
                  <a:gradFill>
                    <a:gsLst>
                      <a:gs pos="6195">
                        <a:schemeClr val="tx2"/>
                      </a:gs>
                      <a:gs pos="24779">
                        <a:schemeClr val="tx2"/>
                      </a:gs>
                    </a:gsLst>
                    <a:lin ang="5400000" scaled="0"/>
                  </a:gradFill>
                  <a:latin typeface="Segoe UI Light"/>
                  <a:ea typeface="Segoe UI" pitchFamily="34" charset="0"/>
                  <a:cs typeface="Segoe UI" pitchFamily="34" charset="0"/>
                </a:rPr>
                <a:t>Data </a:t>
              </a:r>
            </a:p>
            <a:p>
              <a:pPr defTabSz="932690">
                <a:lnSpc>
                  <a:spcPct val="85000"/>
                </a:lnSpc>
              </a:pPr>
              <a:r>
                <a:rPr lang="en-US" sz="2900" dirty="0">
                  <a:gradFill>
                    <a:gsLst>
                      <a:gs pos="6195">
                        <a:schemeClr val="tx2"/>
                      </a:gs>
                      <a:gs pos="24779">
                        <a:schemeClr val="tx2"/>
                      </a:gs>
                    </a:gsLst>
                    <a:lin ang="5400000" scaled="0"/>
                  </a:gradFill>
                  <a:latin typeface="Segoe UI Light"/>
                  <a:ea typeface="Segoe UI" pitchFamily="34" charset="0"/>
                  <a:cs typeface="Segoe UI" pitchFamily="34" charset="0"/>
                </a:rPr>
                <a:t>explosion</a:t>
              </a:r>
            </a:p>
          </p:txBody>
        </p:sp>
        <p:sp>
          <p:nvSpPr>
            <p:cNvPr id="58" name="Freeform 73"/>
            <p:cNvSpPr>
              <a:spLocks noEditPoints="1"/>
            </p:cNvSpPr>
            <p:nvPr/>
          </p:nvSpPr>
          <p:spPr bwMode="black">
            <a:xfrm>
              <a:off x="7333903" y="4168949"/>
              <a:ext cx="1092785" cy="1054937"/>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chemeClr val="accent1"/>
            </a:solidFill>
            <a:ln w="158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82857" rIns="182857" bIns="182857" numCol="1" spcCol="0" rtlCol="0" fromWordArt="0" anchor="b" anchorCtr="0" forceAA="0" compatLnSpc="1">
              <a:prstTxWarp prst="textNoShape">
                <a:avLst/>
              </a:prstTxWarp>
              <a:noAutofit/>
            </a:bodyPr>
            <a:lstStyle/>
            <a:p>
              <a:pPr algn="ctr" defTabSz="932383" fontAlgn="base">
                <a:spcBef>
                  <a:spcPct val="0"/>
                </a:spcBef>
                <a:spcAft>
                  <a:spcPct val="0"/>
                </a:spcAft>
              </a:pPr>
              <a:endParaRPr lang="en-US" sz="3700" b="1">
                <a:solidFill>
                  <a:srgbClr val="FFFFFF"/>
                </a:solidFill>
                <a:effectLst>
                  <a:outerShdw blurRad="38100" dist="38100" dir="2700000" algn="tl">
                    <a:srgbClr val="000000">
                      <a:alpha val="43137"/>
                    </a:srgbClr>
                  </a:outerShdw>
                </a:effectLst>
                <a:ea typeface="Segoe UI" pitchFamily="34" charset="0"/>
                <a:cs typeface="Segoe UI" pitchFamily="34" charset="0"/>
              </a:endParaRPr>
            </a:p>
          </p:txBody>
        </p:sp>
      </p:grpSp>
      <p:grpSp>
        <p:nvGrpSpPr>
          <p:cNvPr id="8" name="Group 7"/>
          <p:cNvGrpSpPr/>
          <p:nvPr/>
        </p:nvGrpSpPr>
        <p:grpSpPr>
          <a:xfrm>
            <a:off x="1484932" y="2162775"/>
            <a:ext cx="3329774" cy="847193"/>
            <a:chOff x="1319830" y="1127549"/>
            <a:chExt cx="3329775" cy="847301"/>
          </a:xfrm>
        </p:grpSpPr>
        <p:sp>
          <p:nvSpPr>
            <p:cNvPr id="43" name="TextBox 42"/>
            <p:cNvSpPr txBox="1"/>
            <p:nvPr/>
          </p:nvSpPr>
          <p:spPr>
            <a:xfrm>
              <a:off x="1319830" y="1127549"/>
              <a:ext cx="2068138" cy="758669"/>
            </a:xfrm>
            <a:prstGeom prst="rect">
              <a:avLst/>
            </a:prstGeom>
            <a:noFill/>
          </p:spPr>
          <p:txBody>
            <a:bodyPr wrap="square" lIns="0" tIns="0" rIns="0" bIns="0" rtlCol="0">
              <a:spAutoFit/>
            </a:bodyPr>
            <a:lstStyle/>
            <a:p>
              <a:pPr algn="r" defTabSz="932690">
                <a:lnSpc>
                  <a:spcPct val="85000"/>
                </a:lnSpc>
              </a:pPr>
              <a:r>
                <a:rPr lang="en-US" sz="2900" dirty="0">
                  <a:gradFill>
                    <a:gsLst>
                      <a:gs pos="6195">
                        <a:schemeClr val="tx2"/>
                      </a:gs>
                      <a:gs pos="24779">
                        <a:schemeClr val="tx2"/>
                      </a:gs>
                    </a:gsLst>
                    <a:lin ang="5400000" scaled="0"/>
                  </a:gradFill>
                  <a:latin typeface="Segoe UI Light"/>
                  <a:ea typeface="Segoe UI" pitchFamily="34" charset="0"/>
                  <a:cs typeface="Segoe UI" pitchFamily="34" charset="0"/>
                </a:rPr>
                <a:t>Cloud </a:t>
              </a:r>
            </a:p>
            <a:p>
              <a:pPr algn="r" defTabSz="932690">
                <a:lnSpc>
                  <a:spcPct val="85000"/>
                </a:lnSpc>
              </a:pPr>
              <a:r>
                <a:rPr lang="en-US" sz="2900" dirty="0">
                  <a:gradFill>
                    <a:gsLst>
                      <a:gs pos="6195">
                        <a:schemeClr val="tx2"/>
                      </a:gs>
                      <a:gs pos="24779">
                        <a:schemeClr val="tx2"/>
                      </a:gs>
                    </a:gsLst>
                    <a:lin ang="5400000" scaled="0"/>
                  </a:gradFill>
                  <a:latin typeface="Segoe UI Light"/>
                  <a:ea typeface="Segoe UI" pitchFamily="34" charset="0"/>
                  <a:cs typeface="Segoe UI" pitchFamily="34" charset="0"/>
                </a:rPr>
                <a:t>computing</a:t>
              </a:r>
            </a:p>
          </p:txBody>
        </p:sp>
        <p:grpSp>
          <p:nvGrpSpPr>
            <p:cNvPr id="5" name="Group 4"/>
            <p:cNvGrpSpPr/>
            <p:nvPr/>
          </p:nvGrpSpPr>
          <p:grpSpPr>
            <a:xfrm>
              <a:off x="3582863" y="1276683"/>
              <a:ext cx="1066742" cy="698167"/>
              <a:chOff x="3330633" y="1321133"/>
              <a:chExt cx="1066742" cy="698167"/>
            </a:xfrm>
          </p:grpSpPr>
          <p:sp>
            <p:nvSpPr>
              <p:cNvPr id="37" name="Oval 2"/>
              <p:cNvSpPr/>
              <p:nvPr/>
            </p:nvSpPr>
            <p:spPr bwMode="auto">
              <a:xfrm>
                <a:off x="3688972" y="1321133"/>
                <a:ext cx="708403" cy="490318"/>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accent1"/>
              </a:solidFill>
              <a:ln w="28575">
                <a:solidFill>
                  <a:srgbClr val="FFFFFF"/>
                </a:solidFill>
              </a:ln>
            </p:spPr>
            <p:txBody>
              <a:bodyPr vert="horz" wrap="square" lIns="91428" tIns="45714" rIns="91428" bIns="45714" numCol="1" anchor="t" anchorCtr="0" compatLnSpc="1">
                <a:prstTxWarp prst="textNoShape">
                  <a:avLst/>
                </a:prstTxWarp>
              </a:bodyPr>
              <a:lstStyle/>
              <a:p>
                <a:endParaRPr lang="en-US" dirty="0"/>
              </a:p>
            </p:txBody>
          </p:sp>
          <p:sp>
            <p:nvSpPr>
              <p:cNvPr id="36" name="Freeform 32"/>
              <p:cNvSpPr>
                <a:spLocks/>
              </p:cNvSpPr>
              <p:nvPr/>
            </p:nvSpPr>
            <p:spPr bwMode="auto">
              <a:xfrm>
                <a:off x="3330633" y="1509808"/>
                <a:ext cx="927687" cy="509492"/>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accent1"/>
              </a:solidFill>
              <a:ln w="28575">
                <a:solidFill>
                  <a:srgbClr val="FFFFFF"/>
                </a:solidFill>
              </a:ln>
            </p:spPr>
            <p:txBody>
              <a:bodyPr vert="horz" wrap="square" lIns="91428" tIns="45714" rIns="91428" bIns="45714" numCol="1" anchor="t" anchorCtr="0" compatLnSpc="1">
                <a:prstTxWarp prst="textNoShape">
                  <a:avLst/>
                </a:prstTxWarp>
              </a:bodyPr>
              <a:lstStyle/>
              <a:p>
                <a:endParaRPr lang="en-US"/>
              </a:p>
            </p:txBody>
          </p:sp>
        </p:grpSp>
      </p:grpSp>
      <p:sp useBgFill="1">
        <p:nvSpPr>
          <p:cNvPr id="12" name="Rectangle 11"/>
          <p:cNvSpPr/>
          <p:nvPr/>
        </p:nvSpPr>
        <p:spPr bwMode="auto">
          <a:xfrm>
            <a:off x="2" y="6438525"/>
            <a:ext cx="12436475" cy="55555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8" tIns="146285" rIns="182858" bIns="146285"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2000" spc="-50" dirty="0">
              <a:gradFill>
                <a:gsLst>
                  <a:gs pos="1250">
                    <a:schemeClr val="bg1"/>
                  </a:gs>
                  <a:gs pos="10417">
                    <a:schemeClr val="bg1"/>
                  </a:gs>
                </a:gsLst>
                <a:lin ang="5400000" scaled="0"/>
              </a:gradFill>
            </a:endParaRPr>
          </a:p>
        </p:txBody>
      </p:sp>
      <p:sp>
        <p:nvSpPr>
          <p:cNvPr id="13" name="Title 12"/>
          <p:cNvSpPr>
            <a:spLocks noGrp="1"/>
          </p:cNvSpPr>
          <p:nvPr>
            <p:ph type="title"/>
          </p:nvPr>
        </p:nvSpPr>
        <p:spPr/>
        <p:txBody>
          <a:bodyPr/>
          <a:lstStyle/>
          <a:p>
            <a:r>
              <a:rPr lang="en-US" dirty="0" smtClean="0"/>
              <a:t>Transformational trends</a:t>
            </a:r>
            <a:br>
              <a:rPr lang="en-US" dirty="0" smtClean="0"/>
            </a:br>
            <a:endParaRPr lang="en-US" dirty="0"/>
          </a:p>
        </p:txBody>
      </p:sp>
    </p:spTree>
    <p:extLst>
      <p:ext uri="{BB962C8B-B14F-4D97-AF65-F5344CB8AC3E}">
        <p14:creationId xmlns:p14="http://schemas.microsoft.com/office/powerpoint/2010/main" val="16120007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750"/>
                                        <p:tgtEl>
                                          <p:spTgt spid="67"/>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250"/>
                            </p:stCondLst>
                            <p:childTnLst>
                              <p:par>
                                <p:cTn id="21" presetID="2" presetClass="entr" presetSubtype="4" decel="10000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1000" fill="hold"/>
                                        <p:tgtEl>
                                          <p:spTgt spid="32"/>
                                        </p:tgtEl>
                                        <p:attrNameLst>
                                          <p:attrName>ppt_x</p:attrName>
                                        </p:attrNameLst>
                                      </p:cBhvr>
                                      <p:tavLst>
                                        <p:tav tm="0">
                                          <p:val>
                                            <p:strVal val="#ppt_x"/>
                                          </p:val>
                                        </p:tav>
                                        <p:tav tm="100000">
                                          <p:val>
                                            <p:strVal val="#ppt_x"/>
                                          </p:val>
                                        </p:tav>
                                      </p:tavLst>
                                    </p:anim>
                                    <p:anim calcmode="lin" valueType="num">
                                      <p:cBhvr additive="base">
                                        <p:cTn id="24" dur="10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5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1000" fill="hold"/>
                                        <p:tgtEl>
                                          <p:spTgt spid="50"/>
                                        </p:tgtEl>
                                        <p:attrNameLst>
                                          <p:attrName>ppt_x</p:attrName>
                                        </p:attrNameLst>
                                      </p:cBhvr>
                                      <p:tavLst>
                                        <p:tav tm="0">
                                          <p:val>
                                            <p:strVal val="#ppt_x"/>
                                          </p:val>
                                        </p:tav>
                                        <p:tav tm="100000">
                                          <p:val>
                                            <p:strVal val="#ppt_x"/>
                                          </p:val>
                                        </p:tav>
                                      </p:tavLst>
                                    </p:anim>
                                    <p:anim calcmode="lin" valueType="num">
                                      <p:cBhvr additive="base">
                                        <p:cTn id="28" dur="10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50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1000" fill="hold"/>
                                        <p:tgtEl>
                                          <p:spTgt spid="46"/>
                                        </p:tgtEl>
                                        <p:attrNameLst>
                                          <p:attrName>ppt_x</p:attrName>
                                        </p:attrNameLst>
                                      </p:cBhvr>
                                      <p:tavLst>
                                        <p:tav tm="0">
                                          <p:val>
                                            <p:strVal val="#ppt_x"/>
                                          </p:val>
                                        </p:tav>
                                        <p:tav tm="100000">
                                          <p:val>
                                            <p:strVal val="#ppt_x"/>
                                          </p:val>
                                        </p:tav>
                                      </p:tavLst>
                                    </p:anim>
                                    <p:anim calcmode="lin" valueType="num">
                                      <p:cBhvr additive="base">
                                        <p:cTn id="32" dur="1000" fill="hold"/>
                                        <p:tgtEl>
                                          <p:spTgt spid="46"/>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6" grpId="0"/>
      <p:bldP spid="50" grpId="0"/>
      <p:bldP spid="6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p:cNvSpPr txBox="1">
            <a:spLocks/>
          </p:cNvSpPr>
          <p:nvPr/>
        </p:nvSpPr>
        <p:spPr>
          <a:xfrm>
            <a:off x="261939" y="292082"/>
            <a:ext cx="11375536" cy="932563"/>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lang="en-US" sz="5400" dirty="0" smtClean="0">
                <a:solidFill>
                  <a:schemeClr val="tx1"/>
                </a:solidFill>
                <a:latin typeface="Segoe UI Light"/>
              </a:rPr>
              <a:t>Storage </a:t>
            </a:r>
            <a:r>
              <a:rPr kumimoji="0" lang="en-US" sz="5400" b="0" i="0" u="none" strike="noStrike" kern="1200" cap="none" spc="-102" normalizeH="0" noProof="0" dirty="0" smtClean="0">
                <a:ln w="3175">
                  <a:noFill/>
                </a:ln>
                <a:solidFill>
                  <a:schemeClr val="tx1"/>
                </a:solidFill>
                <a:effectLst/>
                <a:uLnTx/>
                <a:uFillTx/>
                <a:latin typeface="Segoe UI Light"/>
                <a:ea typeface="+mn-ea"/>
                <a:cs typeface="Arial" charset="0"/>
              </a:rPr>
              <a:t>de-duplication for VDI</a:t>
            </a:r>
            <a:endParaRPr kumimoji="0" lang="en-US" sz="5400" b="0" i="0" u="none" strike="noStrike" kern="1200" cap="none" spc="-102" normalizeH="0" baseline="0" noProof="0" dirty="0">
              <a:ln w="3175">
                <a:noFill/>
              </a:ln>
              <a:solidFill>
                <a:schemeClr val="tx1"/>
              </a:solidFill>
              <a:effectLst/>
              <a:uLnTx/>
              <a:uFillTx/>
              <a:latin typeface="Segoe UI Light"/>
              <a:ea typeface="+mn-ea"/>
              <a:cs typeface="Arial" charset="0"/>
            </a:endParaRPr>
          </a:p>
        </p:txBody>
      </p:sp>
      <p:sp>
        <p:nvSpPr>
          <p:cNvPr id="36" name="Rectangle 35"/>
          <p:cNvSpPr/>
          <p:nvPr/>
        </p:nvSpPr>
        <p:spPr bwMode="auto">
          <a:xfrm>
            <a:off x="457200" y="3070702"/>
            <a:ext cx="11522075" cy="304800"/>
          </a:xfrm>
          <a:prstGeom prst="rect">
            <a:avLst/>
          </a:prstGeom>
          <a:solidFill>
            <a:srgbClr val="717171"/>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90000"/>
              </a:lnSpc>
              <a:spcBef>
                <a:spcPct val="0"/>
              </a:spcBef>
              <a:spcAft>
                <a:spcPct val="0"/>
              </a:spcAft>
              <a:buClrTx/>
              <a:buSzTx/>
              <a:buFontTx/>
              <a:buNone/>
              <a:tabLst/>
              <a:defRPr/>
            </a:pPr>
            <a:r>
              <a:rPr kumimoji="0" lang="en-US" sz="2000" b="1" i="0" u="none" strike="noStrike" kern="0" cap="none" spc="-50" normalizeH="0" baseline="0" noProof="0" dirty="0" smtClean="0">
                <a:ln>
                  <a:noFill/>
                </a:ln>
                <a:solidFill>
                  <a:schemeClr val="bg1"/>
                </a:solidFill>
                <a:effectLst/>
                <a:uLnTx/>
                <a:uFillTx/>
                <a:latin typeface="Segoe UI"/>
                <a:ea typeface="+mn-ea"/>
                <a:cs typeface="+mn-cs"/>
              </a:rPr>
              <a:t>SMB</a:t>
            </a:r>
          </a:p>
        </p:txBody>
      </p:sp>
      <p:grpSp>
        <p:nvGrpSpPr>
          <p:cNvPr id="8" name="Group 7"/>
          <p:cNvGrpSpPr/>
          <p:nvPr/>
        </p:nvGrpSpPr>
        <p:grpSpPr>
          <a:xfrm>
            <a:off x="457200" y="3406141"/>
            <a:ext cx="11522075" cy="3291522"/>
            <a:chOff x="457200" y="3406141"/>
            <a:chExt cx="11522075" cy="3291522"/>
          </a:xfrm>
        </p:grpSpPr>
        <p:sp>
          <p:nvSpPr>
            <p:cNvPr id="37" name="Rectangle 36"/>
            <p:cNvSpPr/>
            <p:nvPr/>
          </p:nvSpPr>
          <p:spPr bwMode="auto">
            <a:xfrm>
              <a:off x="457200" y="3406141"/>
              <a:ext cx="11522075" cy="3291522"/>
            </a:xfrm>
            <a:prstGeom prst="rect">
              <a:avLst/>
            </a:prstGeom>
            <a:solidFill>
              <a:srgbClr val="0071BC"/>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0">
                      <a:srgbClr val="000000"/>
                    </a:gs>
                    <a:gs pos="100000">
                      <a:srgbClr val="000000"/>
                    </a:gs>
                  </a:gsLst>
                  <a:lin ang="5400000" scaled="0"/>
                </a:gradFill>
                <a:effectLst/>
                <a:uLnTx/>
                <a:uFillTx/>
                <a:latin typeface="Segoe UI"/>
                <a:ea typeface="+mn-ea"/>
                <a:cs typeface="+mn-cs"/>
              </a:endParaRPr>
            </a:p>
          </p:txBody>
        </p:sp>
        <p:sp>
          <p:nvSpPr>
            <p:cNvPr id="51" name="TextBox 50"/>
            <p:cNvSpPr txBox="1"/>
            <p:nvPr/>
          </p:nvSpPr>
          <p:spPr>
            <a:xfrm>
              <a:off x="2248111" y="3985683"/>
              <a:ext cx="2911053" cy="387798"/>
            </a:xfrm>
            <a:prstGeom prst="rect">
              <a:avLst/>
            </a:prstGeom>
            <a:noFill/>
          </p:spPr>
          <p:txBody>
            <a:bodyPr wrap="none" lIns="0" tIns="0" rIns="0" bIns="0" rtlCol="0">
              <a:spAutoFit/>
            </a:bodyPr>
            <a:lstStyle/>
            <a:p>
              <a:pPr marL="0" marR="0" lvl="0" indent="0" defTabSz="914363" eaLnBrk="1" fontAlgn="auto" latinLnBrk="0" hangingPunct="1">
                <a:lnSpc>
                  <a:spcPct val="90000"/>
                </a:lnSpc>
                <a:spcBef>
                  <a:spcPts val="0"/>
                </a:spcBef>
                <a:spcAft>
                  <a:spcPts val="0"/>
                </a:spcAft>
                <a:buClrTx/>
                <a:buSzTx/>
                <a:buFontTx/>
                <a:buNone/>
                <a:tabLst/>
                <a:defRPr/>
              </a:pPr>
              <a:r>
                <a:rPr kumimoji="0" lang="en-US" sz="2800" i="0" u="none" strike="noStrike" kern="0" cap="none" spc="-50" normalizeH="0" baseline="0" noProof="0" dirty="0" smtClean="0">
                  <a:ln>
                    <a:noFill/>
                  </a:ln>
                  <a:solidFill>
                    <a:srgbClr val="FFFFFF"/>
                  </a:solidFill>
                  <a:effectLst/>
                  <a:uLnTx/>
                  <a:uFillTx/>
                  <a:latin typeface="+mj-lt"/>
                </a:rPr>
                <a:t>Scale-out file server</a:t>
              </a:r>
            </a:p>
          </p:txBody>
        </p:sp>
        <p:grpSp>
          <p:nvGrpSpPr>
            <p:cNvPr id="6" name="Group 5"/>
            <p:cNvGrpSpPr/>
            <p:nvPr/>
          </p:nvGrpSpPr>
          <p:grpSpPr>
            <a:xfrm>
              <a:off x="5246687" y="3535362"/>
              <a:ext cx="1553756" cy="2493781"/>
              <a:chOff x="5246687" y="3802062"/>
              <a:chExt cx="1553756" cy="2493781"/>
            </a:xfrm>
          </p:grpSpPr>
          <p:sp>
            <p:nvSpPr>
              <p:cNvPr id="31" name="target VHD"/>
              <p:cNvSpPr>
                <a:spLocks noEditPoints="1"/>
              </p:cNvSpPr>
              <p:nvPr/>
            </p:nvSpPr>
            <p:spPr bwMode="auto">
              <a:xfrm>
                <a:off x="5425954" y="5463143"/>
                <a:ext cx="1083162" cy="832700"/>
              </a:xfrm>
              <a:custGeom>
                <a:avLst/>
                <a:gdLst>
                  <a:gd name="T0" fmla="*/ 443 w 702"/>
                  <a:gd name="T1" fmla="*/ 135 h 539"/>
                  <a:gd name="T2" fmla="*/ 485 w 702"/>
                  <a:gd name="T3" fmla="*/ 145 h 539"/>
                  <a:gd name="T4" fmla="*/ 495 w 702"/>
                  <a:gd name="T5" fmla="*/ 205 h 539"/>
                  <a:gd name="T6" fmla="*/ 454 w 702"/>
                  <a:gd name="T7" fmla="*/ 217 h 539"/>
                  <a:gd name="T8" fmla="*/ 351 w 702"/>
                  <a:gd name="T9" fmla="*/ 57 h 539"/>
                  <a:gd name="T10" fmla="*/ 351 w 702"/>
                  <a:gd name="T11" fmla="*/ 321 h 539"/>
                  <a:gd name="T12" fmla="*/ 414 w 702"/>
                  <a:gd name="T13" fmla="*/ 111 h 539"/>
                  <a:gd name="T14" fmla="*/ 474 w 702"/>
                  <a:gd name="T15" fmla="*/ 241 h 539"/>
                  <a:gd name="T16" fmla="*/ 528 w 702"/>
                  <a:gd name="T17" fmla="*/ 173 h 539"/>
                  <a:gd name="T18" fmla="*/ 414 w 702"/>
                  <a:gd name="T19" fmla="*/ 111 h 539"/>
                  <a:gd name="T20" fmla="*/ 316 w 702"/>
                  <a:gd name="T21" fmla="*/ 241 h 539"/>
                  <a:gd name="T22" fmla="*/ 366 w 702"/>
                  <a:gd name="T23" fmla="*/ 188 h 539"/>
                  <a:gd name="T24" fmla="*/ 399 w 702"/>
                  <a:gd name="T25" fmla="*/ 241 h 539"/>
                  <a:gd name="T26" fmla="*/ 360 w 702"/>
                  <a:gd name="T27" fmla="*/ 111 h 539"/>
                  <a:gd name="T28" fmla="*/ 314 w 702"/>
                  <a:gd name="T29" fmla="*/ 164 h 539"/>
                  <a:gd name="T30" fmla="*/ 287 w 702"/>
                  <a:gd name="T31" fmla="*/ 112 h 539"/>
                  <a:gd name="T32" fmla="*/ 185 w 702"/>
                  <a:gd name="T33" fmla="*/ 112 h 539"/>
                  <a:gd name="T34" fmla="*/ 227 w 702"/>
                  <a:gd name="T35" fmla="*/ 241 h 539"/>
                  <a:gd name="T36" fmla="*/ 249 w 702"/>
                  <a:gd name="T37" fmla="*/ 112 h 539"/>
                  <a:gd name="T38" fmla="*/ 215 w 702"/>
                  <a:gd name="T39" fmla="*/ 215 h 539"/>
                  <a:gd name="T40" fmla="*/ 214 w 702"/>
                  <a:gd name="T41" fmla="*/ 203 h 539"/>
                  <a:gd name="T42" fmla="*/ 185 w 702"/>
                  <a:gd name="T43" fmla="*/ 112 h 539"/>
                  <a:gd name="T44" fmla="*/ 700 w 702"/>
                  <a:gd name="T45" fmla="*/ 532 h 539"/>
                  <a:gd name="T46" fmla="*/ 693 w 702"/>
                  <a:gd name="T47" fmla="*/ 539 h 539"/>
                  <a:gd name="T48" fmla="*/ 482 w 702"/>
                  <a:gd name="T49" fmla="*/ 539 h 539"/>
                  <a:gd name="T50" fmla="*/ 87 w 702"/>
                  <a:gd name="T51" fmla="*/ 539 h 539"/>
                  <a:gd name="T52" fmla="*/ 1 w 702"/>
                  <a:gd name="T53" fmla="*/ 532 h 539"/>
                  <a:gd name="T54" fmla="*/ 8 w 702"/>
                  <a:gd name="T55" fmla="*/ 415 h 539"/>
                  <a:gd name="T56" fmla="*/ 220 w 702"/>
                  <a:gd name="T57" fmla="*/ 415 h 539"/>
                  <a:gd name="T58" fmla="*/ 615 w 702"/>
                  <a:gd name="T59" fmla="*/ 415 h 539"/>
                  <a:gd name="T60" fmla="*/ 700 w 702"/>
                  <a:gd name="T61" fmla="*/ 422 h 539"/>
                  <a:gd name="T62" fmla="*/ 76 w 702"/>
                  <a:gd name="T63" fmla="*/ 455 h 539"/>
                  <a:gd name="T64" fmla="*/ 76 w 702"/>
                  <a:gd name="T65" fmla="*/ 499 h 539"/>
                  <a:gd name="T66" fmla="*/ 492 w 702"/>
                  <a:gd name="T67" fmla="*/ 476 h 539"/>
                  <a:gd name="T68" fmla="*/ 447 w 702"/>
                  <a:gd name="T69" fmla="*/ 476 h 539"/>
                  <a:gd name="T70" fmla="*/ 492 w 702"/>
                  <a:gd name="T71" fmla="*/ 476 h 539"/>
                  <a:gd name="T72" fmla="*/ 547 w 702"/>
                  <a:gd name="T73" fmla="*/ 455 h 539"/>
                  <a:gd name="T74" fmla="*/ 547 w 702"/>
                  <a:gd name="T75" fmla="*/ 499 h 539"/>
                  <a:gd name="T76" fmla="*/ 646 w 702"/>
                  <a:gd name="T77" fmla="*/ 476 h 539"/>
                  <a:gd name="T78" fmla="*/ 603 w 702"/>
                  <a:gd name="T79" fmla="*/ 476 h 539"/>
                  <a:gd name="T80" fmla="*/ 646 w 702"/>
                  <a:gd name="T81" fmla="*/ 476 h 539"/>
                  <a:gd name="T82" fmla="*/ 21 w 702"/>
                  <a:gd name="T83" fmla="*/ 317 h 539"/>
                  <a:gd name="T84" fmla="*/ 108 w 702"/>
                  <a:gd name="T85" fmla="*/ 5 h 539"/>
                  <a:gd name="T86" fmla="*/ 134 w 702"/>
                  <a:gd name="T87" fmla="*/ 0 h 539"/>
                  <a:gd name="T88" fmla="*/ 430 w 702"/>
                  <a:gd name="T89" fmla="*/ 0 h 539"/>
                  <a:gd name="T90" fmla="*/ 590 w 702"/>
                  <a:gd name="T91" fmla="*/ 1 h 539"/>
                  <a:gd name="T92" fmla="*/ 613 w 702"/>
                  <a:gd name="T93" fmla="*/ 75 h 539"/>
                  <a:gd name="T94" fmla="*/ 700 w 702"/>
                  <a:gd name="T95" fmla="*/ 387 h 539"/>
                  <a:gd name="T96" fmla="*/ 611 w 702"/>
                  <a:gd name="T97" fmla="*/ 397 h 539"/>
                  <a:gd name="T98" fmla="*/ 328 w 702"/>
                  <a:gd name="T99" fmla="*/ 397 h 539"/>
                  <a:gd name="T100" fmla="*/ 8 w 702"/>
                  <a:gd name="T101" fmla="*/ 397 h 539"/>
                  <a:gd name="T102" fmla="*/ 103 w 702"/>
                  <a:gd name="T103" fmla="*/ 189 h 539"/>
                  <a:gd name="T104" fmla="*/ 599 w 702"/>
                  <a:gd name="T105" fmla="*/ 189 h 539"/>
                  <a:gd name="T106" fmla="*/ 103 w 702"/>
                  <a:gd name="T107" fmla="*/ 189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2" h="539">
                    <a:moveTo>
                      <a:pt x="454" y="217"/>
                    </a:moveTo>
                    <a:cubicBezTo>
                      <a:pt x="449" y="183"/>
                      <a:pt x="447" y="167"/>
                      <a:pt x="443" y="135"/>
                    </a:cubicBezTo>
                    <a:cubicBezTo>
                      <a:pt x="449" y="135"/>
                      <a:pt x="451" y="135"/>
                      <a:pt x="456" y="135"/>
                    </a:cubicBezTo>
                    <a:cubicBezTo>
                      <a:pt x="468" y="135"/>
                      <a:pt x="478" y="138"/>
                      <a:pt x="485" y="145"/>
                    </a:cubicBezTo>
                    <a:cubicBezTo>
                      <a:pt x="493" y="152"/>
                      <a:pt x="498" y="162"/>
                      <a:pt x="500" y="174"/>
                    </a:cubicBezTo>
                    <a:cubicBezTo>
                      <a:pt x="502" y="187"/>
                      <a:pt x="500" y="197"/>
                      <a:pt x="495" y="205"/>
                    </a:cubicBezTo>
                    <a:cubicBezTo>
                      <a:pt x="489" y="213"/>
                      <a:pt x="480" y="216"/>
                      <a:pt x="468" y="216"/>
                    </a:cubicBezTo>
                    <a:cubicBezTo>
                      <a:pt x="462" y="217"/>
                      <a:pt x="459" y="217"/>
                      <a:pt x="454" y="217"/>
                    </a:cubicBezTo>
                    <a:close/>
                    <a:moveTo>
                      <a:pt x="123" y="189"/>
                    </a:moveTo>
                    <a:cubicBezTo>
                      <a:pt x="123" y="116"/>
                      <a:pt x="225" y="57"/>
                      <a:pt x="351" y="57"/>
                    </a:cubicBezTo>
                    <a:cubicBezTo>
                      <a:pt x="477" y="57"/>
                      <a:pt x="579" y="116"/>
                      <a:pt x="579" y="189"/>
                    </a:cubicBezTo>
                    <a:cubicBezTo>
                      <a:pt x="579" y="262"/>
                      <a:pt x="477" y="321"/>
                      <a:pt x="351" y="321"/>
                    </a:cubicBezTo>
                    <a:cubicBezTo>
                      <a:pt x="225" y="321"/>
                      <a:pt x="123" y="262"/>
                      <a:pt x="123" y="189"/>
                    </a:cubicBezTo>
                    <a:close/>
                    <a:moveTo>
                      <a:pt x="414" y="111"/>
                    </a:moveTo>
                    <a:cubicBezTo>
                      <a:pt x="418" y="154"/>
                      <a:pt x="423" y="197"/>
                      <a:pt x="428" y="241"/>
                    </a:cubicBezTo>
                    <a:cubicBezTo>
                      <a:pt x="447" y="241"/>
                      <a:pt x="456" y="241"/>
                      <a:pt x="474" y="241"/>
                    </a:cubicBezTo>
                    <a:cubicBezTo>
                      <a:pt x="495" y="241"/>
                      <a:pt x="510" y="234"/>
                      <a:pt x="520" y="222"/>
                    </a:cubicBezTo>
                    <a:cubicBezTo>
                      <a:pt x="530" y="210"/>
                      <a:pt x="532" y="193"/>
                      <a:pt x="528" y="173"/>
                    </a:cubicBezTo>
                    <a:cubicBezTo>
                      <a:pt x="520" y="131"/>
                      <a:pt x="497" y="111"/>
                      <a:pt x="456" y="111"/>
                    </a:cubicBezTo>
                    <a:cubicBezTo>
                      <a:pt x="439" y="111"/>
                      <a:pt x="431" y="111"/>
                      <a:pt x="414" y="111"/>
                    </a:cubicBezTo>
                    <a:close/>
                    <a:moveTo>
                      <a:pt x="287" y="241"/>
                    </a:moveTo>
                    <a:cubicBezTo>
                      <a:pt x="298" y="241"/>
                      <a:pt x="304" y="241"/>
                      <a:pt x="316" y="241"/>
                    </a:cubicBezTo>
                    <a:cubicBezTo>
                      <a:pt x="316" y="220"/>
                      <a:pt x="315" y="209"/>
                      <a:pt x="315" y="189"/>
                    </a:cubicBezTo>
                    <a:cubicBezTo>
                      <a:pt x="335" y="188"/>
                      <a:pt x="345" y="188"/>
                      <a:pt x="366" y="188"/>
                    </a:cubicBezTo>
                    <a:cubicBezTo>
                      <a:pt x="367" y="209"/>
                      <a:pt x="368" y="220"/>
                      <a:pt x="369" y="241"/>
                    </a:cubicBezTo>
                    <a:cubicBezTo>
                      <a:pt x="381" y="241"/>
                      <a:pt x="387" y="241"/>
                      <a:pt x="399" y="241"/>
                    </a:cubicBezTo>
                    <a:cubicBezTo>
                      <a:pt x="394" y="197"/>
                      <a:pt x="390" y="154"/>
                      <a:pt x="387" y="111"/>
                    </a:cubicBezTo>
                    <a:cubicBezTo>
                      <a:pt x="376" y="111"/>
                      <a:pt x="371" y="111"/>
                      <a:pt x="360" y="111"/>
                    </a:cubicBezTo>
                    <a:cubicBezTo>
                      <a:pt x="362" y="132"/>
                      <a:pt x="362" y="143"/>
                      <a:pt x="364" y="163"/>
                    </a:cubicBezTo>
                    <a:cubicBezTo>
                      <a:pt x="344" y="163"/>
                      <a:pt x="334" y="163"/>
                      <a:pt x="314" y="164"/>
                    </a:cubicBezTo>
                    <a:cubicBezTo>
                      <a:pt x="313" y="143"/>
                      <a:pt x="313" y="133"/>
                      <a:pt x="312" y="112"/>
                    </a:cubicBezTo>
                    <a:cubicBezTo>
                      <a:pt x="302" y="112"/>
                      <a:pt x="297" y="112"/>
                      <a:pt x="287" y="112"/>
                    </a:cubicBezTo>
                    <a:cubicBezTo>
                      <a:pt x="288" y="155"/>
                      <a:pt x="288" y="198"/>
                      <a:pt x="287" y="241"/>
                    </a:cubicBezTo>
                    <a:close/>
                    <a:moveTo>
                      <a:pt x="185" y="112"/>
                    </a:moveTo>
                    <a:cubicBezTo>
                      <a:pt x="186" y="155"/>
                      <a:pt x="188" y="198"/>
                      <a:pt x="194" y="241"/>
                    </a:cubicBezTo>
                    <a:cubicBezTo>
                      <a:pt x="207" y="241"/>
                      <a:pt x="214" y="241"/>
                      <a:pt x="227" y="241"/>
                    </a:cubicBezTo>
                    <a:cubicBezTo>
                      <a:pt x="246" y="198"/>
                      <a:pt x="261" y="157"/>
                      <a:pt x="274" y="112"/>
                    </a:cubicBezTo>
                    <a:cubicBezTo>
                      <a:pt x="264" y="112"/>
                      <a:pt x="259" y="112"/>
                      <a:pt x="249" y="112"/>
                    </a:cubicBezTo>
                    <a:cubicBezTo>
                      <a:pt x="240" y="149"/>
                      <a:pt x="234" y="167"/>
                      <a:pt x="220" y="202"/>
                    </a:cubicBezTo>
                    <a:cubicBezTo>
                      <a:pt x="218" y="207"/>
                      <a:pt x="216" y="211"/>
                      <a:pt x="215" y="215"/>
                    </a:cubicBezTo>
                    <a:cubicBezTo>
                      <a:pt x="215" y="215"/>
                      <a:pt x="215" y="215"/>
                      <a:pt x="215" y="215"/>
                    </a:cubicBezTo>
                    <a:cubicBezTo>
                      <a:pt x="215" y="211"/>
                      <a:pt x="215" y="207"/>
                      <a:pt x="214" y="203"/>
                    </a:cubicBezTo>
                    <a:cubicBezTo>
                      <a:pt x="210" y="167"/>
                      <a:pt x="207" y="149"/>
                      <a:pt x="205" y="112"/>
                    </a:cubicBezTo>
                    <a:cubicBezTo>
                      <a:pt x="197" y="112"/>
                      <a:pt x="193" y="112"/>
                      <a:pt x="185" y="112"/>
                    </a:cubicBezTo>
                    <a:close/>
                    <a:moveTo>
                      <a:pt x="700" y="422"/>
                    </a:moveTo>
                    <a:cubicBezTo>
                      <a:pt x="700" y="458"/>
                      <a:pt x="700" y="495"/>
                      <a:pt x="700" y="532"/>
                    </a:cubicBezTo>
                    <a:cubicBezTo>
                      <a:pt x="700" y="534"/>
                      <a:pt x="699" y="535"/>
                      <a:pt x="699" y="537"/>
                    </a:cubicBezTo>
                    <a:cubicBezTo>
                      <a:pt x="697" y="539"/>
                      <a:pt x="695" y="539"/>
                      <a:pt x="693" y="539"/>
                    </a:cubicBezTo>
                    <a:cubicBezTo>
                      <a:pt x="678" y="539"/>
                      <a:pt x="662" y="539"/>
                      <a:pt x="646" y="539"/>
                    </a:cubicBezTo>
                    <a:cubicBezTo>
                      <a:pt x="592" y="539"/>
                      <a:pt x="536" y="539"/>
                      <a:pt x="482" y="539"/>
                    </a:cubicBezTo>
                    <a:cubicBezTo>
                      <a:pt x="410" y="539"/>
                      <a:pt x="340" y="539"/>
                      <a:pt x="271" y="539"/>
                    </a:cubicBezTo>
                    <a:cubicBezTo>
                      <a:pt x="209" y="539"/>
                      <a:pt x="148" y="539"/>
                      <a:pt x="87" y="539"/>
                    </a:cubicBezTo>
                    <a:cubicBezTo>
                      <a:pt x="61" y="539"/>
                      <a:pt x="35" y="539"/>
                      <a:pt x="8" y="539"/>
                    </a:cubicBezTo>
                    <a:cubicBezTo>
                      <a:pt x="5" y="539"/>
                      <a:pt x="1" y="535"/>
                      <a:pt x="1" y="532"/>
                    </a:cubicBezTo>
                    <a:cubicBezTo>
                      <a:pt x="1" y="495"/>
                      <a:pt x="1" y="458"/>
                      <a:pt x="1" y="422"/>
                    </a:cubicBezTo>
                    <a:cubicBezTo>
                      <a:pt x="1" y="416"/>
                      <a:pt x="5" y="415"/>
                      <a:pt x="8" y="415"/>
                    </a:cubicBezTo>
                    <a:cubicBezTo>
                      <a:pt x="24" y="415"/>
                      <a:pt x="40" y="415"/>
                      <a:pt x="56" y="415"/>
                    </a:cubicBezTo>
                    <a:cubicBezTo>
                      <a:pt x="110" y="415"/>
                      <a:pt x="166" y="415"/>
                      <a:pt x="220" y="415"/>
                    </a:cubicBezTo>
                    <a:cubicBezTo>
                      <a:pt x="291" y="415"/>
                      <a:pt x="361" y="415"/>
                      <a:pt x="431" y="415"/>
                    </a:cubicBezTo>
                    <a:cubicBezTo>
                      <a:pt x="492" y="415"/>
                      <a:pt x="554" y="415"/>
                      <a:pt x="615" y="415"/>
                    </a:cubicBezTo>
                    <a:cubicBezTo>
                      <a:pt x="641" y="415"/>
                      <a:pt x="667" y="415"/>
                      <a:pt x="693" y="415"/>
                    </a:cubicBezTo>
                    <a:cubicBezTo>
                      <a:pt x="697" y="415"/>
                      <a:pt x="700" y="416"/>
                      <a:pt x="700" y="422"/>
                    </a:cubicBezTo>
                    <a:close/>
                    <a:moveTo>
                      <a:pt x="99" y="476"/>
                    </a:moveTo>
                    <a:cubicBezTo>
                      <a:pt x="99" y="464"/>
                      <a:pt x="89" y="455"/>
                      <a:pt x="76" y="455"/>
                    </a:cubicBezTo>
                    <a:cubicBezTo>
                      <a:pt x="64" y="455"/>
                      <a:pt x="56" y="464"/>
                      <a:pt x="56" y="476"/>
                    </a:cubicBezTo>
                    <a:cubicBezTo>
                      <a:pt x="56" y="488"/>
                      <a:pt x="64" y="499"/>
                      <a:pt x="76" y="499"/>
                    </a:cubicBezTo>
                    <a:cubicBezTo>
                      <a:pt x="89" y="499"/>
                      <a:pt x="99" y="488"/>
                      <a:pt x="99" y="476"/>
                    </a:cubicBezTo>
                    <a:close/>
                    <a:moveTo>
                      <a:pt x="492" y="476"/>
                    </a:moveTo>
                    <a:cubicBezTo>
                      <a:pt x="492" y="464"/>
                      <a:pt x="482" y="455"/>
                      <a:pt x="470" y="455"/>
                    </a:cubicBezTo>
                    <a:cubicBezTo>
                      <a:pt x="457" y="455"/>
                      <a:pt x="447" y="464"/>
                      <a:pt x="447" y="476"/>
                    </a:cubicBezTo>
                    <a:cubicBezTo>
                      <a:pt x="447" y="488"/>
                      <a:pt x="457" y="499"/>
                      <a:pt x="470" y="499"/>
                    </a:cubicBezTo>
                    <a:cubicBezTo>
                      <a:pt x="482" y="499"/>
                      <a:pt x="492" y="488"/>
                      <a:pt x="492" y="476"/>
                    </a:cubicBezTo>
                    <a:close/>
                    <a:moveTo>
                      <a:pt x="569" y="476"/>
                    </a:moveTo>
                    <a:cubicBezTo>
                      <a:pt x="569" y="464"/>
                      <a:pt x="559" y="455"/>
                      <a:pt x="547" y="455"/>
                    </a:cubicBezTo>
                    <a:cubicBezTo>
                      <a:pt x="534" y="455"/>
                      <a:pt x="524" y="464"/>
                      <a:pt x="524" y="476"/>
                    </a:cubicBezTo>
                    <a:cubicBezTo>
                      <a:pt x="524" y="488"/>
                      <a:pt x="534" y="499"/>
                      <a:pt x="547" y="499"/>
                    </a:cubicBezTo>
                    <a:cubicBezTo>
                      <a:pt x="559" y="499"/>
                      <a:pt x="569" y="488"/>
                      <a:pt x="569" y="476"/>
                    </a:cubicBezTo>
                    <a:close/>
                    <a:moveTo>
                      <a:pt x="646" y="476"/>
                    </a:moveTo>
                    <a:cubicBezTo>
                      <a:pt x="646" y="464"/>
                      <a:pt x="638" y="455"/>
                      <a:pt x="625" y="455"/>
                    </a:cubicBezTo>
                    <a:cubicBezTo>
                      <a:pt x="613" y="455"/>
                      <a:pt x="603" y="464"/>
                      <a:pt x="603" y="476"/>
                    </a:cubicBezTo>
                    <a:cubicBezTo>
                      <a:pt x="603" y="488"/>
                      <a:pt x="613" y="499"/>
                      <a:pt x="625" y="499"/>
                    </a:cubicBezTo>
                    <a:cubicBezTo>
                      <a:pt x="638" y="499"/>
                      <a:pt x="646" y="488"/>
                      <a:pt x="646" y="476"/>
                    </a:cubicBezTo>
                    <a:close/>
                    <a:moveTo>
                      <a:pt x="1" y="387"/>
                    </a:moveTo>
                    <a:cubicBezTo>
                      <a:pt x="8" y="364"/>
                      <a:pt x="15" y="339"/>
                      <a:pt x="21" y="317"/>
                    </a:cubicBezTo>
                    <a:cubicBezTo>
                      <a:pt x="40" y="250"/>
                      <a:pt x="57" y="185"/>
                      <a:pt x="76" y="119"/>
                    </a:cubicBezTo>
                    <a:cubicBezTo>
                      <a:pt x="87" y="82"/>
                      <a:pt x="97" y="43"/>
                      <a:pt x="108" y="5"/>
                    </a:cubicBezTo>
                    <a:cubicBezTo>
                      <a:pt x="110" y="1"/>
                      <a:pt x="113" y="0"/>
                      <a:pt x="115" y="0"/>
                    </a:cubicBezTo>
                    <a:cubicBezTo>
                      <a:pt x="122" y="0"/>
                      <a:pt x="127" y="0"/>
                      <a:pt x="134" y="0"/>
                    </a:cubicBezTo>
                    <a:cubicBezTo>
                      <a:pt x="197" y="0"/>
                      <a:pt x="260" y="0"/>
                      <a:pt x="321" y="0"/>
                    </a:cubicBezTo>
                    <a:cubicBezTo>
                      <a:pt x="358" y="0"/>
                      <a:pt x="395" y="0"/>
                      <a:pt x="430" y="0"/>
                    </a:cubicBezTo>
                    <a:cubicBezTo>
                      <a:pt x="482" y="0"/>
                      <a:pt x="534" y="0"/>
                      <a:pt x="587" y="0"/>
                    </a:cubicBezTo>
                    <a:cubicBezTo>
                      <a:pt x="589" y="0"/>
                      <a:pt x="590" y="0"/>
                      <a:pt x="590" y="1"/>
                    </a:cubicBezTo>
                    <a:cubicBezTo>
                      <a:pt x="592" y="1"/>
                      <a:pt x="592" y="3"/>
                      <a:pt x="594" y="5"/>
                    </a:cubicBezTo>
                    <a:cubicBezTo>
                      <a:pt x="599" y="29"/>
                      <a:pt x="606" y="52"/>
                      <a:pt x="613" y="75"/>
                    </a:cubicBezTo>
                    <a:cubicBezTo>
                      <a:pt x="631" y="141"/>
                      <a:pt x="650" y="206"/>
                      <a:pt x="669" y="273"/>
                    </a:cubicBezTo>
                    <a:cubicBezTo>
                      <a:pt x="679" y="311"/>
                      <a:pt x="690" y="348"/>
                      <a:pt x="700" y="387"/>
                    </a:cubicBezTo>
                    <a:cubicBezTo>
                      <a:pt x="702" y="392"/>
                      <a:pt x="697" y="397"/>
                      <a:pt x="693" y="397"/>
                    </a:cubicBezTo>
                    <a:cubicBezTo>
                      <a:pt x="665" y="397"/>
                      <a:pt x="638" y="397"/>
                      <a:pt x="611" y="397"/>
                    </a:cubicBezTo>
                    <a:cubicBezTo>
                      <a:pt x="543" y="397"/>
                      <a:pt x="475" y="397"/>
                      <a:pt x="409" y="397"/>
                    </a:cubicBezTo>
                    <a:cubicBezTo>
                      <a:pt x="381" y="397"/>
                      <a:pt x="354" y="397"/>
                      <a:pt x="328" y="397"/>
                    </a:cubicBezTo>
                    <a:cubicBezTo>
                      <a:pt x="265" y="397"/>
                      <a:pt x="202" y="397"/>
                      <a:pt x="139" y="397"/>
                    </a:cubicBezTo>
                    <a:cubicBezTo>
                      <a:pt x="96" y="397"/>
                      <a:pt x="52" y="397"/>
                      <a:pt x="8" y="397"/>
                    </a:cubicBezTo>
                    <a:cubicBezTo>
                      <a:pt x="5" y="397"/>
                      <a:pt x="0" y="392"/>
                      <a:pt x="1" y="387"/>
                    </a:cubicBezTo>
                    <a:close/>
                    <a:moveTo>
                      <a:pt x="103" y="189"/>
                    </a:moveTo>
                    <a:cubicBezTo>
                      <a:pt x="103" y="273"/>
                      <a:pt x="214" y="341"/>
                      <a:pt x="351" y="341"/>
                    </a:cubicBezTo>
                    <a:cubicBezTo>
                      <a:pt x="488" y="341"/>
                      <a:pt x="599" y="273"/>
                      <a:pt x="599" y="189"/>
                    </a:cubicBezTo>
                    <a:cubicBezTo>
                      <a:pt x="599" y="105"/>
                      <a:pt x="488" y="37"/>
                      <a:pt x="351" y="37"/>
                    </a:cubicBezTo>
                    <a:cubicBezTo>
                      <a:pt x="214" y="37"/>
                      <a:pt x="103" y="105"/>
                      <a:pt x="103" y="18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hyperV2"/>
              <p:cNvSpPr>
                <a:spLocks noEditPoints="1"/>
              </p:cNvSpPr>
              <p:nvPr/>
            </p:nvSpPr>
            <p:spPr bwMode="auto">
              <a:xfrm>
                <a:off x="6008687" y="3802062"/>
                <a:ext cx="791756" cy="1319950"/>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hyperV2"/>
              <p:cNvSpPr>
                <a:spLocks noEditPoints="1"/>
              </p:cNvSpPr>
              <p:nvPr/>
            </p:nvSpPr>
            <p:spPr bwMode="auto">
              <a:xfrm>
                <a:off x="5246687" y="3802062"/>
                <a:ext cx="791756" cy="1319950"/>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40" name="Straight Connector 39"/>
              <p:cNvCxnSpPr>
                <a:stCxn id="39" idx="40"/>
              </p:cNvCxnSpPr>
              <p:nvPr/>
            </p:nvCxnSpPr>
            <p:spPr>
              <a:xfrm>
                <a:off x="5540587" y="5087875"/>
                <a:ext cx="408020" cy="405688"/>
              </a:xfrm>
              <a:prstGeom prst="line">
                <a:avLst/>
              </a:prstGeom>
              <a:noFill/>
              <a:ln w="57150" cap="flat" cmpd="sng" algn="ctr">
                <a:solidFill>
                  <a:srgbClr val="FFFFFF"/>
                </a:solidFill>
                <a:prstDash val="solid"/>
              </a:ln>
              <a:effectLst/>
            </p:spPr>
          </p:cxnSp>
          <p:cxnSp>
            <p:nvCxnSpPr>
              <p:cNvPr id="41" name="Straight Connector 40"/>
              <p:cNvCxnSpPr>
                <a:stCxn id="38" idx="40"/>
              </p:cNvCxnSpPr>
              <p:nvPr/>
            </p:nvCxnSpPr>
            <p:spPr>
              <a:xfrm flipH="1">
                <a:off x="5960816" y="5087875"/>
                <a:ext cx="341771" cy="405688"/>
              </a:xfrm>
              <a:prstGeom prst="line">
                <a:avLst/>
              </a:prstGeom>
              <a:noFill/>
              <a:ln w="57150" cap="flat" cmpd="sng" algn="ctr">
                <a:solidFill>
                  <a:srgbClr val="FFFFFF"/>
                </a:solidFill>
                <a:prstDash val="solid"/>
              </a:ln>
              <a:effectLst/>
            </p:spPr>
          </p:cxnSp>
        </p:grpSp>
        <p:sp>
          <p:nvSpPr>
            <p:cNvPr id="43" name="TextBox 42"/>
            <p:cNvSpPr txBox="1"/>
            <p:nvPr/>
          </p:nvSpPr>
          <p:spPr>
            <a:xfrm>
              <a:off x="6675438" y="5341714"/>
              <a:ext cx="1615078" cy="387798"/>
            </a:xfrm>
            <a:prstGeom prst="rect">
              <a:avLst/>
            </a:prstGeom>
            <a:noFill/>
          </p:spPr>
          <p:txBody>
            <a:bodyPr wrap="square" lIns="0" tIns="0" rIns="0" bIns="0" rtlCol="0">
              <a:spAutoFit/>
            </a:bodyPr>
            <a:lstStyle/>
            <a:p>
              <a:pPr marL="0" marR="0" lvl="0" indent="0" defTabSz="914363" eaLnBrk="1" fontAlgn="auto" latinLnBrk="0" hangingPunct="1">
                <a:lnSpc>
                  <a:spcPct val="90000"/>
                </a:lnSpc>
                <a:spcBef>
                  <a:spcPts val="0"/>
                </a:spcBef>
                <a:spcAft>
                  <a:spcPts val="0"/>
                </a:spcAft>
                <a:buClrTx/>
                <a:buSzTx/>
                <a:buFontTx/>
                <a:buNone/>
                <a:tabLst/>
                <a:defRPr/>
              </a:pPr>
              <a:r>
                <a:rPr lang="en-US" sz="2800" kern="0" spc="-50" dirty="0" err="1">
                  <a:solidFill>
                    <a:srgbClr val="FFFFFF"/>
                  </a:solidFill>
                  <a:latin typeface="+mj-lt"/>
                </a:rPr>
                <a:t>Dedup</a:t>
              </a:r>
              <a:endParaRPr lang="en-US" sz="2800" kern="0" spc="-50" dirty="0">
                <a:solidFill>
                  <a:srgbClr val="FFFFFF"/>
                </a:solidFill>
                <a:latin typeface="+mj-lt"/>
              </a:endParaRPr>
            </a:p>
          </p:txBody>
        </p:sp>
        <p:sp>
          <p:nvSpPr>
            <p:cNvPr id="44" name="TextBox 43"/>
            <p:cNvSpPr txBox="1"/>
            <p:nvPr/>
          </p:nvSpPr>
          <p:spPr>
            <a:xfrm>
              <a:off x="2248111" y="6233665"/>
              <a:ext cx="4118884" cy="387798"/>
            </a:xfrm>
            <a:prstGeom prst="rect">
              <a:avLst/>
            </a:prstGeom>
            <a:noFill/>
          </p:spPr>
          <p:txBody>
            <a:bodyPr wrap="square" lIns="0" tIns="0" rIns="0" bIns="0" rtlCol="0">
              <a:spAutoFit/>
            </a:bodyPr>
            <a:lstStyle/>
            <a:p>
              <a:pPr marL="0" marR="0" lvl="0" indent="0" defTabSz="914363" eaLnBrk="1" fontAlgn="auto" latinLnBrk="0" hangingPunct="1">
                <a:lnSpc>
                  <a:spcPct val="90000"/>
                </a:lnSpc>
                <a:spcBef>
                  <a:spcPts val="0"/>
                </a:spcBef>
                <a:spcAft>
                  <a:spcPts val="0"/>
                </a:spcAft>
                <a:buClrTx/>
                <a:buSzTx/>
                <a:buFontTx/>
                <a:buNone/>
                <a:tabLst/>
                <a:defRPr/>
              </a:pPr>
              <a:r>
                <a:rPr kumimoji="0" lang="en-US" sz="2800" i="0" u="none" strike="noStrike" kern="0" cap="none" spc="-50" normalizeH="0" baseline="0" noProof="0" dirty="0" smtClean="0">
                  <a:ln>
                    <a:noFill/>
                  </a:ln>
                  <a:solidFill>
                    <a:srgbClr val="FFFFFF"/>
                  </a:solidFill>
                  <a:effectLst/>
                  <a:uLnTx/>
                  <a:uFillTx/>
                  <a:latin typeface="+mj-lt"/>
                </a:rPr>
                <a:t>Cluster shared volumes</a:t>
              </a:r>
            </a:p>
          </p:txBody>
        </p:sp>
      </p:grpSp>
      <p:grpSp>
        <p:nvGrpSpPr>
          <p:cNvPr id="7" name="Group 6"/>
          <p:cNvGrpSpPr/>
          <p:nvPr/>
        </p:nvGrpSpPr>
        <p:grpSpPr>
          <a:xfrm>
            <a:off x="457199" y="1257299"/>
            <a:ext cx="11522075" cy="1782763"/>
            <a:chOff x="457199" y="1257299"/>
            <a:chExt cx="11522075" cy="1782763"/>
          </a:xfrm>
        </p:grpSpPr>
        <p:sp>
          <p:nvSpPr>
            <p:cNvPr id="32" name="Rectangle 31"/>
            <p:cNvSpPr/>
            <p:nvPr/>
          </p:nvSpPr>
          <p:spPr bwMode="auto">
            <a:xfrm>
              <a:off x="457199" y="1257299"/>
              <a:ext cx="11522075" cy="1782763"/>
            </a:xfrm>
            <a:prstGeom prst="rect">
              <a:avLst/>
            </a:prstGeom>
            <a:solidFill>
              <a:schemeClr val="accent1"/>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0">
                      <a:srgbClr val="000000"/>
                    </a:gs>
                    <a:gs pos="100000">
                      <a:srgbClr val="000000"/>
                    </a:gs>
                  </a:gsLst>
                  <a:lin ang="5400000" scaled="0"/>
                </a:gradFill>
                <a:effectLst/>
                <a:uLnTx/>
                <a:uFillTx/>
                <a:latin typeface="Segoe UI"/>
                <a:ea typeface="+mn-ea"/>
                <a:cs typeface="+mn-cs"/>
              </a:endParaRPr>
            </a:p>
          </p:txBody>
        </p:sp>
        <p:grpSp>
          <p:nvGrpSpPr>
            <p:cNvPr id="5" name="Group 4"/>
            <p:cNvGrpSpPr/>
            <p:nvPr/>
          </p:nvGrpSpPr>
          <p:grpSpPr>
            <a:xfrm>
              <a:off x="4656137" y="1559487"/>
              <a:ext cx="2697163" cy="1156726"/>
              <a:chOff x="4484687" y="1494951"/>
              <a:chExt cx="3077756" cy="1319950"/>
            </a:xfrm>
          </p:grpSpPr>
          <p:sp>
            <p:nvSpPr>
              <p:cNvPr id="30" name="hyperV2"/>
              <p:cNvSpPr>
                <a:spLocks noEditPoints="1"/>
              </p:cNvSpPr>
              <p:nvPr/>
            </p:nvSpPr>
            <p:spPr bwMode="auto">
              <a:xfrm>
                <a:off x="6008687" y="1494951"/>
                <a:ext cx="791756" cy="1319950"/>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hyperV2"/>
              <p:cNvSpPr>
                <a:spLocks noEditPoints="1"/>
              </p:cNvSpPr>
              <p:nvPr/>
            </p:nvSpPr>
            <p:spPr bwMode="auto">
              <a:xfrm>
                <a:off x="5246687" y="1494951"/>
                <a:ext cx="791756" cy="1319950"/>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hyperV2"/>
              <p:cNvSpPr>
                <a:spLocks noEditPoints="1"/>
              </p:cNvSpPr>
              <p:nvPr/>
            </p:nvSpPr>
            <p:spPr bwMode="auto">
              <a:xfrm>
                <a:off x="4484687" y="1494951"/>
                <a:ext cx="791756" cy="1319950"/>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hyperV2"/>
              <p:cNvSpPr>
                <a:spLocks noEditPoints="1"/>
              </p:cNvSpPr>
              <p:nvPr/>
            </p:nvSpPr>
            <p:spPr bwMode="auto">
              <a:xfrm>
                <a:off x="6770687" y="1494951"/>
                <a:ext cx="791756" cy="1319950"/>
              </a:xfrm>
              <a:custGeom>
                <a:avLst/>
                <a:gdLst>
                  <a:gd name="T0" fmla="*/ 625 w 625"/>
                  <a:gd name="T1" fmla="*/ 132 h 1044"/>
                  <a:gd name="T2" fmla="*/ 393 w 625"/>
                  <a:gd name="T3" fmla="*/ 0 h 1044"/>
                  <a:gd name="T4" fmla="*/ 383 w 625"/>
                  <a:gd name="T5" fmla="*/ 0 h 1044"/>
                  <a:gd name="T6" fmla="*/ 5 w 625"/>
                  <a:gd name="T7" fmla="*/ 218 h 1044"/>
                  <a:gd name="T8" fmla="*/ 5 w 625"/>
                  <a:gd name="T9" fmla="*/ 220 h 1044"/>
                  <a:gd name="T10" fmla="*/ 0 w 625"/>
                  <a:gd name="T11" fmla="*/ 223 h 1044"/>
                  <a:gd name="T12" fmla="*/ 0 w 625"/>
                  <a:gd name="T13" fmla="*/ 893 h 1044"/>
                  <a:gd name="T14" fmla="*/ 5 w 625"/>
                  <a:gd name="T15" fmla="*/ 902 h 1044"/>
                  <a:gd name="T16" fmla="*/ 237 w 625"/>
                  <a:gd name="T17" fmla="*/ 1044 h 1044"/>
                  <a:gd name="T18" fmla="*/ 252 w 625"/>
                  <a:gd name="T19" fmla="*/ 1035 h 1044"/>
                  <a:gd name="T20" fmla="*/ 252 w 625"/>
                  <a:gd name="T21" fmla="*/ 1034 h 1044"/>
                  <a:gd name="T22" fmla="*/ 624 w 625"/>
                  <a:gd name="T23" fmla="*/ 811 h 1044"/>
                  <a:gd name="T24" fmla="*/ 624 w 625"/>
                  <a:gd name="T25" fmla="*/ 150 h 1044"/>
                  <a:gd name="T26" fmla="*/ 625 w 625"/>
                  <a:gd name="T27" fmla="*/ 150 h 1044"/>
                  <a:gd name="T28" fmla="*/ 625 w 625"/>
                  <a:gd name="T29" fmla="*/ 132 h 1044"/>
                  <a:gd name="T30" fmla="*/ 388 w 625"/>
                  <a:gd name="T31" fmla="*/ 21 h 1044"/>
                  <a:gd name="T32" fmla="*/ 600 w 625"/>
                  <a:gd name="T33" fmla="*/ 141 h 1044"/>
                  <a:gd name="T34" fmla="*/ 244 w 625"/>
                  <a:gd name="T35" fmla="*/ 340 h 1044"/>
                  <a:gd name="T36" fmla="*/ 165 w 625"/>
                  <a:gd name="T37" fmla="*/ 298 h 1044"/>
                  <a:gd name="T38" fmla="*/ 34 w 625"/>
                  <a:gd name="T39" fmla="*/ 225 h 1044"/>
                  <a:gd name="T40" fmla="*/ 388 w 625"/>
                  <a:gd name="T41" fmla="*/ 21 h 1044"/>
                  <a:gd name="T42" fmla="*/ 156 w 625"/>
                  <a:gd name="T43" fmla="*/ 315 h 1044"/>
                  <a:gd name="T44" fmla="*/ 230 w 625"/>
                  <a:gd name="T45" fmla="*/ 357 h 1044"/>
                  <a:gd name="T46" fmla="*/ 231 w 625"/>
                  <a:gd name="T47" fmla="*/ 541 h 1044"/>
                  <a:gd name="T48" fmla="*/ 20 w 625"/>
                  <a:gd name="T49" fmla="*/ 423 h 1044"/>
                  <a:gd name="T50" fmla="*/ 20 w 625"/>
                  <a:gd name="T51" fmla="*/ 244 h 1044"/>
                  <a:gd name="T52" fmla="*/ 156 w 625"/>
                  <a:gd name="T53" fmla="*/ 315 h 1044"/>
                  <a:gd name="T54" fmla="*/ 20 w 625"/>
                  <a:gd name="T55" fmla="*/ 446 h 1044"/>
                  <a:gd name="T56" fmla="*/ 231 w 625"/>
                  <a:gd name="T57" fmla="*/ 563 h 1044"/>
                  <a:gd name="T58" fmla="*/ 231 w 625"/>
                  <a:gd name="T59" fmla="*/ 593 h 1044"/>
                  <a:gd name="T60" fmla="*/ 20 w 625"/>
                  <a:gd name="T61" fmla="*/ 475 h 1044"/>
                  <a:gd name="T62" fmla="*/ 20 w 625"/>
                  <a:gd name="T63" fmla="*/ 446 h 1044"/>
                  <a:gd name="T64" fmla="*/ 20 w 625"/>
                  <a:gd name="T65" fmla="*/ 498 h 1044"/>
                  <a:gd name="T66" fmla="*/ 231 w 625"/>
                  <a:gd name="T67" fmla="*/ 616 h 1044"/>
                  <a:gd name="T68" fmla="*/ 231 w 625"/>
                  <a:gd name="T69" fmla="*/ 637 h 1044"/>
                  <a:gd name="T70" fmla="*/ 20 w 625"/>
                  <a:gd name="T71" fmla="*/ 519 h 1044"/>
                  <a:gd name="T72" fmla="*/ 20 w 625"/>
                  <a:gd name="T73" fmla="*/ 498 h 1044"/>
                  <a:gd name="T74" fmla="*/ 20 w 625"/>
                  <a:gd name="T75" fmla="*/ 887 h 1044"/>
                  <a:gd name="T76" fmla="*/ 20 w 625"/>
                  <a:gd name="T77" fmla="*/ 542 h 1044"/>
                  <a:gd name="T78" fmla="*/ 231 w 625"/>
                  <a:gd name="T79" fmla="*/ 660 h 1044"/>
                  <a:gd name="T80" fmla="*/ 232 w 625"/>
                  <a:gd name="T81" fmla="*/ 1017 h 1044"/>
                  <a:gd name="T82" fmla="*/ 20 w 625"/>
                  <a:gd name="T83" fmla="*/ 887 h 1044"/>
                  <a:gd name="T84" fmla="*/ 160 w 625"/>
                  <a:gd name="T85" fmla="*/ 746 h 1044"/>
                  <a:gd name="T86" fmla="*/ 110 w 625"/>
                  <a:gd name="T87" fmla="*/ 770 h 1044"/>
                  <a:gd name="T88" fmla="*/ 84 w 625"/>
                  <a:gd name="T89" fmla="*/ 712 h 1044"/>
                  <a:gd name="T90" fmla="*/ 134 w 625"/>
                  <a:gd name="T91" fmla="*/ 688 h 1044"/>
                  <a:gd name="T92" fmla="*/ 160 w 625"/>
                  <a:gd name="T93" fmla="*/ 746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1044">
                    <a:moveTo>
                      <a:pt x="625" y="132"/>
                    </a:moveTo>
                    <a:cubicBezTo>
                      <a:pt x="393" y="0"/>
                      <a:pt x="393" y="0"/>
                      <a:pt x="393" y="0"/>
                    </a:cubicBezTo>
                    <a:cubicBezTo>
                      <a:pt x="383" y="0"/>
                      <a:pt x="383" y="0"/>
                      <a:pt x="383" y="0"/>
                    </a:cubicBezTo>
                    <a:cubicBezTo>
                      <a:pt x="5" y="218"/>
                      <a:pt x="5" y="218"/>
                      <a:pt x="5" y="218"/>
                    </a:cubicBezTo>
                    <a:cubicBezTo>
                      <a:pt x="5" y="220"/>
                      <a:pt x="5" y="220"/>
                      <a:pt x="5" y="220"/>
                    </a:cubicBezTo>
                    <a:cubicBezTo>
                      <a:pt x="0" y="223"/>
                      <a:pt x="0" y="223"/>
                      <a:pt x="0" y="223"/>
                    </a:cubicBezTo>
                    <a:cubicBezTo>
                      <a:pt x="0" y="893"/>
                      <a:pt x="0" y="893"/>
                      <a:pt x="0" y="893"/>
                    </a:cubicBezTo>
                    <a:cubicBezTo>
                      <a:pt x="5" y="902"/>
                      <a:pt x="5" y="902"/>
                      <a:pt x="5" y="902"/>
                    </a:cubicBezTo>
                    <a:cubicBezTo>
                      <a:pt x="237" y="1044"/>
                      <a:pt x="237" y="1044"/>
                      <a:pt x="237" y="1044"/>
                    </a:cubicBezTo>
                    <a:cubicBezTo>
                      <a:pt x="252" y="1035"/>
                      <a:pt x="252" y="1035"/>
                      <a:pt x="252" y="1035"/>
                    </a:cubicBezTo>
                    <a:cubicBezTo>
                      <a:pt x="252" y="1034"/>
                      <a:pt x="252" y="1034"/>
                      <a:pt x="252" y="1034"/>
                    </a:cubicBezTo>
                    <a:cubicBezTo>
                      <a:pt x="624" y="811"/>
                      <a:pt x="624" y="811"/>
                      <a:pt x="624" y="811"/>
                    </a:cubicBezTo>
                    <a:cubicBezTo>
                      <a:pt x="624" y="150"/>
                      <a:pt x="624" y="150"/>
                      <a:pt x="624" y="150"/>
                    </a:cubicBezTo>
                    <a:cubicBezTo>
                      <a:pt x="625" y="150"/>
                      <a:pt x="625" y="150"/>
                      <a:pt x="625" y="150"/>
                    </a:cubicBezTo>
                    <a:lnTo>
                      <a:pt x="625" y="132"/>
                    </a:lnTo>
                    <a:close/>
                    <a:moveTo>
                      <a:pt x="388" y="21"/>
                    </a:moveTo>
                    <a:cubicBezTo>
                      <a:pt x="600" y="141"/>
                      <a:pt x="600" y="141"/>
                      <a:pt x="600" y="141"/>
                    </a:cubicBezTo>
                    <a:cubicBezTo>
                      <a:pt x="244" y="340"/>
                      <a:pt x="244" y="340"/>
                      <a:pt x="244" y="340"/>
                    </a:cubicBezTo>
                    <a:cubicBezTo>
                      <a:pt x="165" y="298"/>
                      <a:pt x="165" y="298"/>
                      <a:pt x="165" y="298"/>
                    </a:cubicBezTo>
                    <a:cubicBezTo>
                      <a:pt x="34" y="225"/>
                      <a:pt x="34" y="225"/>
                      <a:pt x="34" y="225"/>
                    </a:cubicBezTo>
                    <a:lnTo>
                      <a:pt x="388" y="21"/>
                    </a:lnTo>
                    <a:close/>
                    <a:moveTo>
                      <a:pt x="156" y="315"/>
                    </a:moveTo>
                    <a:cubicBezTo>
                      <a:pt x="230" y="357"/>
                      <a:pt x="230" y="357"/>
                      <a:pt x="230" y="357"/>
                    </a:cubicBezTo>
                    <a:cubicBezTo>
                      <a:pt x="231" y="541"/>
                      <a:pt x="231" y="541"/>
                      <a:pt x="231" y="541"/>
                    </a:cubicBezTo>
                    <a:cubicBezTo>
                      <a:pt x="20" y="423"/>
                      <a:pt x="20" y="423"/>
                      <a:pt x="20" y="423"/>
                    </a:cubicBezTo>
                    <a:cubicBezTo>
                      <a:pt x="20" y="244"/>
                      <a:pt x="20" y="244"/>
                      <a:pt x="20" y="244"/>
                    </a:cubicBezTo>
                    <a:lnTo>
                      <a:pt x="156" y="315"/>
                    </a:lnTo>
                    <a:close/>
                    <a:moveTo>
                      <a:pt x="20" y="446"/>
                    </a:moveTo>
                    <a:cubicBezTo>
                      <a:pt x="231" y="563"/>
                      <a:pt x="231" y="563"/>
                      <a:pt x="231" y="563"/>
                    </a:cubicBezTo>
                    <a:cubicBezTo>
                      <a:pt x="231" y="593"/>
                      <a:pt x="231" y="593"/>
                      <a:pt x="231" y="593"/>
                    </a:cubicBezTo>
                    <a:cubicBezTo>
                      <a:pt x="20" y="475"/>
                      <a:pt x="20" y="475"/>
                      <a:pt x="20" y="475"/>
                    </a:cubicBezTo>
                    <a:lnTo>
                      <a:pt x="20" y="446"/>
                    </a:lnTo>
                    <a:close/>
                    <a:moveTo>
                      <a:pt x="20" y="498"/>
                    </a:moveTo>
                    <a:cubicBezTo>
                      <a:pt x="231" y="616"/>
                      <a:pt x="231" y="616"/>
                      <a:pt x="231" y="616"/>
                    </a:cubicBezTo>
                    <a:cubicBezTo>
                      <a:pt x="231" y="637"/>
                      <a:pt x="231" y="637"/>
                      <a:pt x="231" y="637"/>
                    </a:cubicBezTo>
                    <a:cubicBezTo>
                      <a:pt x="20" y="519"/>
                      <a:pt x="20" y="519"/>
                      <a:pt x="20" y="519"/>
                    </a:cubicBezTo>
                    <a:lnTo>
                      <a:pt x="20" y="498"/>
                    </a:lnTo>
                    <a:close/>
                    <a:moveTo>
                      <a:pt x="20" y="887"/>
                    </a:moveTo>
                    <a:cubicBezTo>
                      <a:pt x="20" y="542"/>
                      <a:pt x="20" y="542"/>
                      <a:pt x="20" y="542"/>
                    </a:cubicBezTo>
                    <a:cubicBezTo>
                      <a:pt x="231" y="660"/>
                      <a:pt x="231" y="660"/>
                      <a:pt x="231" y="660"/>
                    </a:cubicBezTo>
                    <a:cubicBezTo>
                      <a:pt x="232" y="1017"/>
                      <a:pt x="232" y="1017"/>
                      <a:pt x="232" y="1017"/>
                    </a:cubicBezTo>
                    <a:lnTo>
                      <a:pt x="20" y="887"/>
                    </a:lnTo>
                    <a:close/>
                    <a:moveTo>
                      <a:pt x="160" y="746"/>
                    </a:moveTo>
                    <a:cubicBezTo>
                      <a:pt x="154" y="769"/>
                      <a:pt x="132" y="779"/>
                      <a:pt x="110" y="770"/>
                    </a:cubicBezTo>
                    <a:cubicBezTo>
                      <a:pt x="89" y="760"/>
                      <a:pt x="77" y="734"/>
                      <a:pt x="84" y="712"/>
                    </a:cubicBezTo>
                    <a:cubicBezTo>
                      <a:pt x="90" y="689"/>
                      <a:pt x="112" y="679"/>
                      <a:pt x="134" y="688"/>
                    </a:cubicBezTo>
                    <a:cubicBezTo>
                      <a:pt x="155" y="698"/>
                      <a:pt x="167" y="724"/>
                      <a:pt x="160" y="7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extBox 44"/>
            <p:cNvSpPr txBox="1"/>
            <p:nvPr/>
          </p:nvSpPr>
          <p:spPr>
            <a:xfrm>
              <a:off x="2225676" y="1961214"/>
              <a:ext cx="2107949" cy="443198"/>
            </a:xfrm>
            <a:prstGeom prst="rect">
              <a:avLst/>
            </a:prstGeom>
            <a:noFill/>
          </p:spPr>
          <p:txBody>
            <a:bodyPr wrap="none" lIns="0" tIns="0" rIns="0" bIns="0" rtlCol="0">
              <a:spAutoFit/>
            </a:bodyPr>
            <a:lstStyle/>
            <a:p>
              <a:pPr marL="0" marR="0" lvl="0" indent="0" defTabSz="914363" eaLnBrk="1" fontAlgn="auto" latinLnBrk="0" hangingPunct="1">
                <a:lnSpc>
                  <a:spcPct val="90000"/>
                </a:lnSpc>
                <a:spcBef>
                  <a:spcPts val="0"/>
                </a:spcBef>
                <a:spcAft>
                  <a:spcPts val="0"/>
                </a:spcAft>
                <a:buClrTx/>
                <a:buSzTx/>
                <a:buFontTx/>
                <a:buNone/>
                <a:tabLst/>
                <a:defRPr/>
              </a:pPr>
              <a:r>
                <a:rPr kumimoji="0" lang="en-US" sz="3200" i="0" u="none" strike="noStrike" kern="0" cap="none" spc="-50" normalizeH="0" baseline="0" noProof="0" dirty="0" smtClean="0">
                  <a:ln>
                    <a:noFill/>
                  </a:ln>
                  <a:solidFill>
                    <a:srgbClr val="FFFFFF"/>
                  </a:solidFill>
                  <a:effectLst/>
                  <a:uLnTx/>
                  <a:uFillTx/>
                  <a:latin typeface="+mj-lt"/>
                </a:rPr>
                <a:t>Hyper-V VDI</a:t>
              </a:r>
            </a:p>
          </p:txBody>
        </p:sp>
      </p:grpSp>
    </p:spTree>
    <p:custDataLst>
      <p:tags r:id="rId1"/>
    </p:custDataLst>
    <p:extLst>
      <p:ext uri="{BB962C8B-B14F-4D97-AF65-F5344CB8AC3E}">
        <p14:creationId xmlns:p14="http://schemas.microsoft.com/office/powerpoint/2010/main" val="160642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4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100" fill="hold"/>
                                        <p:tgtEl>
                                          <p:spTgt spid="7"/>
                                        </p:tgtEl>
                                        <p:attrNameLst>
                                          <p:attrName>ppt_x</p:attrName>
                                        </p:attrNameLst>
                                      </p:cBhvr>
                                      <p:tavLst>
                                        <p:tav tm="0">
                                          <p:val>
                                            <p:strVal val="1+#ppt_w/2"/>
                                          </p:val>
                                        </p:tav>
                                        <p:tav tm="100000">
                                          <p:val>
                                            <p:strVal val="#ppt_x"/>
                                          </p:val>
                                        </p:tav>
                                      </p:tavLst>
                                    </p:anim>
                                    <p:anim calcmode="lin" valueType="num">
                                      <p:cBhvr additive="base">
                                        <p:cTn id="8" dur="11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7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100" fill="hold"/>
                                        <p:tgtEl>
                                          <p:spTgt spid="36"/>
                                        </p:tgtEl>
                                        <p:attrNameLst>
                                          <p:attrName>ppt_x</p:attrName>
                                        </p:attrNameLst>
                                      </p:cBhvr>
                                      <p:tavLst>
                                        <p:tav tm="0">
                                          <p:val>
                                            <p:strVal val="1+#ppt_w/2"/>
                                          </p:val>
                                        </p:tav>
                                        <p:tav tm="100000">
                                          <p:val>
                                            <p:strVal val="#ppt_x"/>
                                          </p:val>
                                        </p:tav>
                                      </p:tavLst>
                                    </p:anim>
                                    <p:anim calcmode="lin" valueType="num">
                                      <p:cBhvr additive="base">
                                        <p:cTn id="12" dur="11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9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100" fill="hold"/>
                                        <p:tgtEl>
                                          <p:spTgt spid="8"/>
                                        </p:tgtEl>
                                        <p:attrNameLst>
                                          <p:attrName>ppt_x</p:attrName>
                                        </p:attrNameLst>
                                      </p:cBhvr>
                                      <p:tavLst>
                                        <p:tav tm="0">
                                          <p:val>
                                            <p:strVal val="1+#ppt_w/2"/>
                                          </p:val>
                                        </p:tav>
                                        <p:tav tm="100000">
                                          <p:val>
                                            <p:strVal val="#ppt_x"/>
                                          </p:val>
                                        </p:tav>
                                      </p:tavLst>
                                    </p:anim>
                                    <p:anim calcmode="lin" valueType="num">
                                      <p:cBhvr additive="base">
                                        <p:cTn id="16" dur="11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p:cNvGrpSpPr/>
          <p:nvPr/>
        </p:nvGrpSpPr>
        <p:grpSpPr>
          <a:xfrm>
            <a:off x="599743" y="2557662"/>
            <a:ext cx="1541111" cy="2899719"/>
            <a:chOff x="599743" y="3234066"/>
            <a:chExt cx="1541111" cy="2899719"/>
          </a:xfrm>
        </p:grpSpPr>
        <p:cxnSp>
          <p:nvCxnSpPr>
            <p:cNvPr id="38" name="Straight Connector 37"/>
            <p:cNvCxnSpPr/>
            <p:nvPr/>
          </p:nvCxnSpPr>
          <p:spPr>
            <a:xfrm>
              <a:off x="1864400" y="4041073"/>
              <a:ext cx="276454" cy="0"/>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64400" y="5228887"/>
              <a:ext cx="276454" cy="0"/>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0" name="Freeform 20"/>
            <p:cNvSpPr>
              <a:spLocks noEditPoints="1"/>
            </p:cNvSpPr>
            <p:nvPr/>
          </p:nvSpPr>
          <p:spPr bwMode="black">
            <a:xfrm>
              <a:off x="681094" y="3234066"/>
              <a:ext cx="761570" cy="489946"/>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chemeClr val="tx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grpSp>
          <p:nvGrpSpPr>
            <p:cNvPr id="41" name="Group 40"/>
            <p:cNvGrpSpPr/>
            <p:nvPr/>
          </p:nvGrpSpPr>
          <p:grpSpPr>
            <a:xfrm>
              <a:off x="599743" y="4246105"/>
              <a:ext cx="895245" cy="539117"/>
              <a:chOff x="635384" y="3495593"/>
              <a:chExt cx="895245" cy="539117"/>
            </a:xfrm>
            <a:solidFill>
              <a:schemeClr val="tx1"/>
            </a:solidFill>
          </p:grpSpPr>
          <p:sp>
            <p:nvSpPr>
              <p:cNvPr id="42" name="Freeform 41"/>
              <p:cNvSpPr>
                <a:spLocks noEditPoints="1"/>
              </p:cNvSpPr>
              <p:nvPr/>
            </p:nvSpPr>
            <p:spPr bwMode="black">
              <a:xfrm>
                <a:off x="1307948" y="3585655"/>
                <a:ext cx="222681" cy="449055"/>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43" name="Freeform 88"/>
              <p:cNvSpPr>
                <a:spLocks noEditPoints="1"/>
              </p:cNvSpPr>
              <p:nvPr/>
            </p:nvSpPr>
            <p:spPr bwMode="black">
              <a:xfrm>
                <a:off x="635384" y="3495593"/>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grpSp>
        <p:sp>
          <p:nvSpPr>
            <p:cNvPr id="44" name="Rounded Rectangle 6"/>
            <p:cNvSpPr/>
            <p:nvPr/>
          </p:nvSpPr>
          <p:spPr bwMode="black">
            <a:xfrm>
              <a:off x="795646" y="5378929"/>
              <a:ext cx="532466" cy="754856"/>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chemeClr val="tx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45" name="Right Bracket 44"/>
            <p:cNvSpPr/>
            <p:nvPr/>
          </p:nvSpPr>
          <p:spPr>
            <a:xfrm>
              <a:off x="1579305" y="3448021"/>
              <a:ext cx="285094" cy="2393280"/>
            </a:xfrm>
            <a:prstGeom prst="rightBracket">
              <a:avLst>
                <a:gd name="adj" fmla="val 0"/>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6" name="Straight Connector 45"/>
            <p:cNvCxnSpPr/>
            <p:nvPr/>
          </p:nvCxnSpPr>
          <p:spPr>
            <a:xfrm>
              <a:off x="1582071" y="4587817"/>
              <a:ext cx="276454" cy="0"/>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6991350" y="2862552"/>
            <a:ext cx="4305300" cy="2286000"/>
            <a:chOff x="7067550" y="3448050"/>
            <a:chExt cx="4305300" cy="2286000"/>
          </a:xfrm>
        </p:grpSpPr>
        <p:sp>
          <p:nvSpPr>
            <p:cNvPr id="87" name="Pentagon 86"/>
            <p:cNvSpPr/>
            <p:nvPr/>
          </p:nvSpPr>
          <p:spPr bwMode="auto">
            <a:xfrm rot="10800000">
              <a:off x="7067550" y="3448050"/>
              <a:ext cx="4305300" cy="2286000"/>
            </a:xfrm>
            <a:prstGeom prst="homePlat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67" name="Group 14"/>
            <p:cNvGrpSpPr>
              <a:grpSpLocks noChangeAspect="1"/>
            </p:cNvGrpSpPr>
            <p:nvPr/>
          </p:nvGrpSpPr>
          <p:grpSpPr bwMode="auto">
            <a:xfrm>
              <a:off x="8375740" y="3817256"/>
              <a:ext cx="2193620" cy="1553192"/>
              <a:chOff x="5881" y="2959"/>
              <a:chExt cx="628" cy="449"/>
            </a:xfrm>
            <a:solidFill>
              <a:schemeClr val="bg1"/>
            </a:solidFill>
          </p:grpSpPr>
          <p:sp>
            <p:nvSpPr>
              <p:cNvPr id="68" name="Freeform 15"/>
              <p:cNvSpPr>
                <a:spLocks noEditPoints="1"/>
              </p:cNvSpPr>
              <p:nvPr/>
            </p:nvSpPr>
            <p:spPr bwMode="auto">
              <a:xfrm>
                <a:off x="6026" y="2959"/>
                <a:ext cx="355" cy="391"/>
              </a:xfrm>
              <a:custGeom>
                <a:avLst/>
                <a:gdLst>
                  <a:gd name="T0" fmla="*/ 309 w 355"/>
                  <a:gd name="T1" fmla="*/ 104 h 391"/>
                  <a:gd name="T2" fmla="*/ 249 w 355"/>
                  <a:gd name="T3" fmla="*/ 68 h 391"/>
                  <a:gd name="T4" fmla="*/ 169 w 355"/>
                  <a:gd name="T5" fmla="*/ 28 h 391"/>
                  <a:gd name="T6" fmla="*/ 0 w 355"/>
                  <a:gd name="T7" fmla="*/ 365 h 391"/>
                  <a:gd name="T8" fmla="*/ 167 w 355"/>
                  <a:gd name="T9" fmla="*/ 323 h 391"/>
                  <a:gd name="T10" fmla="*/ 247 w 355"/>
                  <a:gd name="T11" fmla="*/ 283 h 391"/>
                  <a:gd name="T12" fmla="*/ 308 w 355"/>
                  <a:gd name="T13" fmla="*/ 256 h 391"/>
                  <a:gd name="T14" fmla="*/ 355 w 355"/>
                  <a:gd name="T15" fmla="*/ 131 h 391"/>
                  <a:gd name="T16" fmla="*/ 7 w 355"/>
                  <a:gd name="T17" fmla="*/ 358 h 391"/>
                  <a:gd name="T18" fmla="*/ 101 w 355"/>
                  <a:gd name="T19" fmla="*/ 379 h 391"/>
                  <a:gd name="T20" fmla="*/ 8 w 355"/>
                  <a:gd name="T21" fmla="*/ 200 h 391"/>
                  <a:gd name="T22" fmla="*/ 102 w 355"/>
                  <a:gd name="T23" fmla="*/ 192 h 391"/>
                  <a:gd name="T24" fmla="*/ 102 w 355"/>
                  <a:gd name="T25" fmla="*/ 164 h 391"/>
                  <a:gd name="T26" fmla="*/ 8 w 355"/>
                  <a:gd name="T27" fmla="*/ 157 h 391"/>
                  <a:gd name="T28" fmla="*/ 102 w 355"/>
                  <a:gd name="T29" fmla="*/ 155 h 391"/>
                  <a:gd name="T30" fmla="*/ 8 w 355"/>
                  <a:gd name="T31" fmla="*/ 97 h 391"/>
                  <a:gd name="T32" fmla="*/ 102 w 355"/>
                  <a:gd name="T33" fmla="*/ 78 h 391"/>
                  <a:gd name="T34" fmla="*/ 103 w 355"/>
                  <a:gd name="T35" fmla="*/ 50 h 391"/>
                  <a:gd name="T36" fmla="*/ 8 w 355"/>
                  <a:gd name="T37" fmla="*/ 54 h 391"/>
                  <a:gd name="T38" fmla="*/ 103 w 355"/>
                  <a:gd name="T39" fmla="*/ 40 h 391"/>
                  <a:gd name="T40" fmla="*/ 167 w 355"/>
                  <a:gd name="T41" fmla="*/ 221 h 391"/>
                  <a:gd name="T42" fmla="*/ 200 w 355"/>
                  <a:gd name="T43" fmla="*/ 216 h 391"/>
                  <a:gd name="T44" fmla="*/ 200 w 355"/>
                  <a:gd name="T45" fmla="*/ 195 h 391"/>
                  <a:gd name="T46" fmla="*/ 167 w 355"/>
                  <a:gd name="T47" fmla="*/ 187 h 391"/>
                  <a:gd name="T48" fmla="*/ 200 w 355"/>
                  <a:gd name="T49" fmla="*/ 188 h 391"/>
                  <a:gd name="T50" fmla="*/ 168 w 355"/>
                  <a:gd name="T51" fmla="*/ 142 h 391"/>
                  <a:gd name="T52" fmla="*/ 201 w 355"/>
                  <a:gd name="T53" fmla="*/ 133 h 391"/>
                  <a:gd name="T54" fmla="*/ 201 w 355"/>
                  <a:gd name="T55" fmla="*/ 112 h 391"/>
                  <a:gd name="T56" fmla="*/ 168 w 355"/>
                  <a:gd name="T57" fmla="*/ 108 h 391"/>
                  <a:gd name="T58" fmla="*/ 201 w 355"/>
                  <a:gd name="T59" fmla="*/ 105 h 391"/>
                  <a:gd name="T60" fmla="*/ 168 w 355"/>
                  <a:gd name="T61" fmla="*/ 62 h 391"/>
                  <a:gd name="T62" fmla="*/ 275 w 355"/>
                  <a:gd name="T63" fmla="*/ 284 h 391"/>
                  <a:gd name="T64" fmla="*/ 275 w 355"/>
                  <a:gd name="T65" fmla="*/ 213 h 391"/>
                  <a:gd name="T66" fmla="*/ 248 w 355"/>
                  <a:gd name="T67" fmla="*/ 207 h 391"/>
                  <a:gd name="T68" fmla="*/ 275 w 355"/>
                  <a:gd name="T69" fmla="*/ 208 h 391"/>
                  <a:gd name="T70" fmla="*/ 248 w 355"/>
                  <a:gd name="T71" fmla="*/ 175 h 391"/>
                  <a:gd name="T72" fmla="*/ 275 w 355"/>
                  <a:gd name="T73" fmla="*/ 169 h 391"/>
                  <a:gd name="T74" fmla="*/ 275 w 355"/>
                  <a:gd name="T75" fmla="*/ 155 h 391"/>
                  <a:gd name="T76" fmla="*/ 248 w 355"/>
                  <a:gd name="T77" fmla="*/ 151 h 391"/>
                  <a:gd name="T78" fmla="*/ 275 w 355"/>
                  <a:gd name="T79" fmla="*/ 150 h 391"/>
                  <a:gd name="T80" fmla="*/ 248 w 355"/>
                  <a:gd name="T81" fmla="*/ 119 h 391"/>
                  <a:gd name="T82" fmla="*/ 276 w 355"/>
                  <a:gd name="T83" fmla="*/ 110 h 391"/>
                  <a:gd name="T84" fmla="*/ 276 w 355"/>
                  <a:gd name="T85" fmla="*/ 96 h 391"/>
                  <a:gd name="T86" fmla="*/ 308 w 355"/>
                  <a:gd name="T87" fmla="*/ 252 h 391"/>
                  <a:gd name="T88" fmla="*/ 331 w 355"/>
                  <a:gd name="T89" fmla="*/ 257 h 391"/>
                  <a:gd name="T90" fmla="*/ 308 w 355"/>
                  <a:gd name="T91" fmla="*/ 193 h 391"/>
                  <a:gd name="T92" fmla="*/ 331 w 355"/>
                  <a:gd name="T93" fmla="*/ 191 h 391"/>
                  <a:gd name="T94" fmla="*/ 331 w 355"/>
                  <a:gd name="T95" fmla="*/ 180 h 391"/>
                  <a:gd name="T96" fmla="*/ 308 w 355"/>
                  <a:gd name="T97" fmla="*/ 178 h 391"/>
                  <a:gd name="T98" fmla="*/ 331 w 355"/>
                  <a:gd name="T99" fmla="*/ 177 h 391"/>
                  <a:gd name="T100" fmla="*/ 309 w 355"/>
                  <a:gd name="T101" fmla="*/ 155 h 391"/>
                  <a:gd name="T102" fmla="*/ 332 w 355"/>
                  <a:gd name="T103" fmla="*/ 149 h 391"/>
                  <a:gd name="T104" fmla="*/ 332 w 355"/>
                  <a:gd name="T105" fmla="*/ 139 h 391"/>
                  <a:gd name="T106" fmla="*/ 309 w 355"/>
                  <a:gd name="T107" fmla="*/ 139 h 391"/>
                  <a:gd name="T108" fmla="*/ 332 w 355"/>
                  <a:gd name="T109" fmla="*/ 13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5" h="391">
                    <a:moveTo>
                      <a:pt x="335" y="121"/>
                    </a:moveTo>
                    <a:lnTo>
                      <a:pt x="309" y="126"/>
                    </a:lnTo>
                    <a:lnTo>
                      <a:pt x="309" y="104"/>
                    </a:lnTo>
                    <a:lnTo>
                      <a:pt x="280" y="90"/>
                    </a:lnTo>
                    <a:lnTo>
                      <a:pt x="249" y="96"/>
                    </a:lnTo>
                    <a:lnTo>
                      <a:pt x="249" y="68"/>
                    </a:lnTo>
                    <a:lnTo>
                      <a:pt x="208" y="48"/>
                    </a:lnTo>
                    <a:lnTo>
                      <a:pt x="168" y="55"/>
                    </a:lnTo>
                    <a:lnTo>
                      <a:pt x="169" y="28"/>
                    </a:lnTo>
                    <a:lnTo>
                      <a:pt x="112" y="0"/>
                    </a:lnTo>
                    <a:lnTo>
                      <a:pt x="1" y="21"/>
                    </a:lnTo>
                    <a:lnTo>
                      <a:pt x="0" y="365"/>
                    </a:lnTo>
                    <a:lnTo>
                      <a:pt x="110" y="391"/>
                    </a:lnTo>
                    <a:lnTo>
                      <a:pt x="166" y="358"/>
                    </a:lnTo>
                    <a:lnTo>
                      <a:pt x="167" y="323"/>
                    </a:lnTo>
                    <a:lnTo>
                      <a:pt x="207" y="332"/>
                    </a:lnTo>
                    <a:lnTo>
                      <a:pt x="247" y="309"/>
                    </a:lnTo>
                    <a:lnTo>
                      <a:pt x="247" y="283"/>
                    </a:lnTo>
                    <a:lnTo>
                      <a:pt x="279" y="290"/>
                    </a:lnTo>
                    <a:lnTo>
                      <a:pt x="308" y="274"/>
                    </a:lnTo>
                    <a:lnTo>
                      <a:pt x="308" y="256"/>
                    </a:lnTo>
                    <a:lnTo>
                      <a:pt x="334" y="262"/>
                    </a:lnTo>
                    <a:lnTo>
                      <a:pt x="354" y="250"/>
                    </a:lnTo>
                    <a:lnTo>
                      <a:pt x="355" y="131"/>
                    </a:lnTo>
                    <a:lnTo>
                      <a:pt x="335" y="121"/>
                    </a:lnTo>
                    <a:close/>
                    <a:moveTo>
                      <a:pt x="101" y="379"/>
                    </a:moveTo>
                    <a:lnTo>
                      <a:pt x="7" y="358"/>
                    </a:lnTo>
                    <a:lnTo>
                      <a:pt x="8" y="234"/>
                    </a:lnTo>
                    <a:lnTo>
                      <a:pt x="102" y="240"/>
                    </a:lnTo>
                    <a:lnTo>
                      <a:pt x="101" y="379"/>
                    </a:lnTo>
                    <a:close/>
                    <a:moveTo>
                      <a:pt x="102" y="231"/>
                    </a:moveTo>
                    <a:lnTo>
                      <a:pt x="8" y="225"/>
                    </a:lnTo>
                    <a:lnTo>
                      <a:pt x="8" y="200"/>
                    </a:lnTo>
                    <a:lnTo>
                      <a:pt x="102" y="202"/>
                    </a:lnTo>
                    <a:lnTo>
                      <a:pt x="102" y="231"/>
                    </a:lnTo>
                    <a:close/>
                    <a:moveTo>
                      <a:pt x="102" y="192"/>
                    </a:moveTo>
                    <a:lnTo>
                      <a:pt x="8" y="191"/>
                    </a:lnTo>
                    <a:lnTo>
                      <a:pt x="8" y="166"/>
                    </a:lnTo>
                    <a:lnTo>
                      <a:pt x="102" y="164"/>
                    </a:lnTo>
                    <a:lnTo>
                      <a:pt x="102" y="192"/>
                    </a:lnTo>
                    <a:close/>
                    <a:moveTo>
                      <a:pt x="102" y="155"/>
                    </a:moveTo>
                    <a:lnTo>
                      <a:pt x="8" y="157"/>
                    </a:lnTo>
                    <a:lnTo>
                      <a:pt x="8" y="132"/>
                    </a:lnTo>
                    <a:lnTo>
                      <a:pt x="102" y="126"/>
                    </a:lnTo>
                    <a:lnTo>
                      <a:pt x="102" y="155"/>
                    </a:lnTo>
                    <a:close/>
                    <a:moveTo>
                      <a:pt x="102" y="116"/>
                    </a:moveTo>
                    <a:lnTo>
                      <a:pt x="8" y="123"/>
                    </a:lnTo>
                    <a:lnTo>
                      <a:pt x="8" y="97"/>
                    </a:lnTo>
                    <a:lnTo>
                      <a:pt x="102" y="88"/>
                    </a:lnTo>
                    <a:lnTo>
                      <a:pt x="102" y="116"/>
                    </a:lnTo>
                    <a:close/>
                    <a:moveTo>
                      <a:pt x="102" y="78"/>
                    </a:moveTo>
                    <a:lnTo>
                      <a:pt x="8" y="89"/>
                    </a:lnTo>
                    <a:lnTo>
                      <a:pt x="8" y="63"/>
                    </a:lnTo>
                    <a:lnTo>
                      <a:pt x="103" y="50"/>
                    </a:lnTo>
                    <a:lnTo>
                      <a:pt x="102" y="78"/>
                    </a:lnTo>
                    <a:close/>
                    <a:moveTo>
                      <a:pt x="103" y="40"/>
                    </a:moveTo>
                    <a:lnTo>
                      <a:pt x="8" y="54"/>
                    </a:lnTo>
                    <a:lnTo>
                      <a:pt x="8" y="28"/>
                    </a:lnTo>
                    <a:lnTo>
                      <a:pt x="103" y="11"/>
                    </a:lnTo>
                    <a:lnTo>
                      <a:pt x="103" y="40"/>
                    </a:lnTo>
                    <a:close/>
                    <a:moveTo>
                      <a:pt x="200" y="324"/>
                    </a:moveTo>
                    <a:lnTo>
                      <a:pt x="167" y="316"/>
                    </a:lnTo>
                    <a:lnTo>
                      <a:pt x="167" y="221"/>
                    </a:lnTo>
                    <a:lnTo>
                      <a:pt x="200" y="223"/>
                    </a:lnTo>
                    <a:lnTo>
                      <a:pt x="200" y="324"/>
                    </a:lnTo>
                    <a:close/>
                    <a:moveTo>
                      <a:pt x="200" y="216"/>
                    </a:moveTo>
                    <a:lnTo>
                      <a:pt x="167" y="214"/>
                    </a:lnTo>
                    <a:lnTo>
                      <a:pt x="167" y="194"/>
                    </a:lnTo>
                    <a:lnTo>
                      <a:pt x="200" y="195"/>
                    </a:lnTo>
                    <a:lnTo>
                      <a:pt x="200" y="216"/>
                    </a:lnTo>
                    <a:close/>
                    <a:moveTo>
                      <a:pt x="200" y="188"/>
                    </a:moveTo>
                    <a:lnTo>
                      <a:pt x="167" y="187"/>
                    </a:lnTo>
                    <a:lnTo>
                      <a:pt x="168" y="168"/>
                    </a:lnTo>
                    <a:lnTo>
                      <a:pt x="200" y="168"/>
                    </a:lnTo>
                    <a:lnTo>
                      <a:pt x="200" y="188"/>
                    </a:lnTo>
                    <a:close/>
                    <a:moveTo>
                      <a:pt x="200" y="160"/>
                    </a:moveTo>
                    <a:lnTo>
                      <a:pt x="168" y="161"/>
                    </a:lnTo>
                    <a:lnTo>
                      <a:pt x="168" y="142"/>
                    </a:lnTo>
                    <a:lnTo>
                      <a:pt x="201" y="140"/>
                    </a:lnTo>
                    <a:lnTo>
                      <a:pt x="200" y="160"/>
                    </a:lnTo>
                    <a:close/>
                    <a:moveTo>
                      <a:pt x="201" y="133"/>
                    </a:moveTo>
                    <a:lnTo>
                      <a:pt x="168" y="135"/>
                    </a:lnTo>
                    <a:lnTo>
                      <a:pt x="168" y="115"/>
                    </a:lnTo>
                    <a:lnTo>
                      <a:pt x="201" y="112"/>
                    </a:lnTo>
                    <a:lnTo>
                      <a:pt x="201" y="133"/>
                    </a:lnTo>
                    <a:close/>
                    <a:moveTo>
                      <a:pt x="201" y="105"/>
                    </a:moveTo>
                    <a:lnTo>
                      <a:pt x="168" y="108"/>
                    </a:lnTo>
                    <a:lnTo>
                      <a:pt x="168" y="89"/>
                    </a:lnTo>
                    <a:lnTo>
                      <a:pt x="201" y="84"/>
                    </a:lnTo>
                    <a:lnTo>
                      <a:pt x="201" y="105"/>
                    </a:lnTo>
                    <a:close/>
                    <a:moveTo>
                      <a:pt x="201" y="76"/>
                    </a:moveTo>
                    <a:lnTo>
                      <a:pt x="168" y="82"/>
                    </a:lnTo>
                    <a:lnTo>
                      <a:pt x="168" y="62"/>
                    </a:lnTo>
                    <a:lnTo>
                      <a:pt x="201" y="56"/>
                    </a:lnTo>
                    <a:lnTo>
                      <a:pt x="201" y="76"/>
                    </a:lnTo>
                    <a:close/>
                    <a:moveTo>
                      <a:pt x="275" y="284"/>
                    </a:moveTo>
                    <a:lnTo>
                      <a:pt x="247" y="278"/>
                    </a:lnTo>
                    <a:lnTo>
                      <a:pt x="248" y="211"/>
                    </a:lnTo>
                    <a:lnTo>
                      <a:pt x="275" y="213"/>
                    </a:lnTo>
                    <a:lnTo>
                      <a:pt x="275" y="284"/>
                    </a:lnTo>
                    <a:close/>
                    <a:moveTo>
                      <a:pt x="275" y="208"/>
                    </a:moveTo>
                    <a:lnTo>
                      <a:pt x="248" y="207"/>
                    </a:lnTo>
                    <a:lnTo>
                      <a:pt x="248" y="193"/>
                    </a:lnTo>
                    <a:lnTo>
                      <a:pt x="275" y="194"/>
                    </a:lnTo>
                    <a:lnTo>
                      <a:pt x="275" y="208"/>
                    </a:lnTo>
                    <a:close/>
                    <a:moveTo>
                      <a:pt x="275" y="188"/>
                    </a:moveTo>
                    <a:lnTo>
                      <a:pt x="248" y="188"/>
                    </a:lnTo>
                    <a:lnTo>
                      <a:pt x="248" y="175"/>
                    </a:lnTo>
                    <a:lnTo>
                      <a:pt x="275" y="174"/>
                    </a:lnTo>
                    <a:lnTo>
                      <a:pt x="275" y="188"/>
                    </a:lnTo>
                    <a:close/>
                    <a:moveTo>
                      <a:pt x="275" y="169"/>
                    </a:moveTo>
                    <a:lnTo>
                      <a:pt x="248" y="170"/>
                    </a:lnTo>
                    <a:lnTo>
                      <a:pt x="248" y="156"/>
                    </a:lnTo>
                    <a:lnTo>
                      <a:pt x="275" y="155"/>
                    </a:lnTo>
                    <a:lnTo>
                      <a:pt x="275" y="169"/>
                    </a:lnTo>
                    <a:close/>
                    <a:moveTo>
                      <a:pt x="275" y="150"/>
                    </a:moveTo>
                    <a:lnTo>
                      <a:pt x="248" y="151"/>
                    </a:lnTo>
                    <a:lnTo>
                      <a:pt x="248" y="138"/>
                    </a:lnTo>
                    <a:lnTo>
                      <a:pt x="275" y="135"/>
                    </a:lnTo>
                    <a:lnTo>
                      <a:pt x="275" y="150"/>
                    </a:lnTo>
                    <a:close/>
                    <a:moveTo>
                      <a:pt x="275" y="130"/>
                    </a:moveTo>
                    <a:lnTo>
                      <a:pt x="248" y="133"/>
                    </a:lnTo>
                    <a:lnTo>
                      <a:pt x="248" y="119"/>
                    </a:lnTo>
                    <a:lnTo>
                      <a:pt x="276" y="115"/>
                    </a:lnTo>
                    <a:lnTo>
                      <a:pt x="275" y="130"/>
                    </a:lnTo>
                    <a:close/>
                    <a:moveTo>
                      <a:pt x="276" y="110"/>
                    </a:moveTo>
                    <a:lnTo>
                      <a:pt x="248" y="114"/>
                    </a:lnTo>
                    <a:lnTo>
                      <a:pt x="249" y="101"/>
                    </a:lnTo>
                    <a:lnTo>
                      <a:pt x="276" y="96"/>
                    </a:lnTo>
                    <a:lnTo>
                      <a:pt x="276" y="110"/>
                    </a:lnTo>
                    <a:close/>
                    <a:moveTo>
                      <a:pt x="331" y="257"/>
                    </a:moveTo>
                    <a:lnTo>
                      <a:pt x="308" y="252"/>
                    </a:lnTo>
                    <a:lnTo>
                      <a:pt x="308" y="206"/>
                    </a:lnTo>
                    <a:lnTo>
                      <a:pt x="331" y="208"/>
                    </a:lnTo>
                    <a:lnTo>
                      <a:pt x="331" y="257"/>
                    </a:lnTo>
                    <a:close/>
                    <a:moveTo>
                      <a:pt x="331" y="204"/>
                    </a:moveTo>
                    <a:lnTo>
                      <a:pt x="308" y="203"/>
                    </a:lnTo>
                    <a:lnTo>
                      <a:pt x="308" y="193"/>
                    </a:lnTo>
                    <a:lnTo>
                      <a:pt x="331" y="194"/>
                    </a:lnTo>
                    <a:lnTo>
                      <a:pt x="331" y="204"/>
                    </a:lnTo>
                    <a:close/>
                    <a:moveTo>
                      <a:pt x="331" y="191"/>
                    </a:moveTo>
                    <a:lnTo>
                      <a:pt x="308" y="190"/>
                    </a:lnTo>
                    <a:lnTo>
                      <a:pt x="308" y="181"/>
                    </a:lnTo>
                    <a:lnTo>
                      <a:pt x="331" y="180"/>
                    </a:lnTo>
                    <a:lnTo>
                      <a:pt x="331" y="191"/>
                    </a:lnTo>
                    <a:close/>
                    <a:moveTo>
                      <a:pt x="331" y="177"/>
                    </a:moveTo>
                    <a:lnTo>
                      <a:pt x="308" y="178"/>
                    </a:lnTo>
                    <a:lnTo>
                      <a:pt x="308" y="168"/>
                    </a:lnTo>
                    <a:lnTo>
                      <a:pt x="331" y="167"/>
                    </a:lnTo>
                    <a:lnTo>
                      <a:pt x="331" y="177"/>
                    </a:lnTo>
                    <a:close/>
                    <a:moveTo>
                      <a:pt x="331" y="163"/>
                    </a:moveTo>
                    <a:lnTo>
                      <a:pt x="308" y="164"/>
                    </a:lnTo>
                    <a:lnTo>
                      <a:pt x="309" y="155"/>
                    </a:lnTo>
                    <a:lnTo>
                      <a:pt x="331" y="153"/>
                    </a:lnTo>
                    <a:lnTo>
                      <a:pt x="331" y="163"/>
                    </a:lnTo>
                    <a:close/>
                    <a:moveTo>
                      <a:pt x="332" y="149"/>
                    </a:moveTo>
                    <a:lnTo>
                      <a:pt x="309" y="152"/>
                    </a:lnTo>
                    <a:lnTo>
                      <a:pt x="309" y="142"/>
                    </a:lnTo>
                    <a:lnTo>
                      <a:pt x="332" y="139"/>
                    </a:lnTo>
                    <a:lnTo>
                      <a:pt x="332" y="149"/>
                    </a:lnTo>
                    <a:close/>
                    <a:moveTo>
                      <a:pt x="332" y="135"/>
                    </a:moveTo>
                    <a:lnTo>
                      <a:pt x="309" y="139"/>
                    </a:lnTo>
                    <a:lnTo>
                      <a:pt x="309" y="129"/>
                    </a:lnTo>
                    <a:lnTo>
                      <a:pt x="332" y="125"/>
                    </a:lnTo>
                    <a:lnTo>
                      <a:pt x="332"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54"/>
                <a:endParaRPr lang="en-US" sz="1400">
                  <a:solidFill>
                    <a:srgbClr val="505050"/>
                  </a:solidFill>
                </a:endParaRPr>
              </a:p>
            </p:txBody>
          </p:sp>
          <p:sp>
            <p:nvSpPr>
              <p:cNvPr id="69" name="Freeform 16"/>
              <p:cNvSpPr>
                <a:spLocks/>
              </p:cNvSpPr>
              <p:nvPr/>
            </p:nvSpPr>
            <p:spPr bwMode="auto">
              <a:xfrm>
                <a:off x="5881" y="3116"/>
                <a:ext cx="628" cy="292"/>
              </a:xfrm>
              <a:custGeom>
                <a:avLst/>
                <a:gdLst>
                  <a:gd name="T0" fmla="*/ 1069 w 1340"/>
                  <a:gd name="T1" fmla="*/ 12 h 534"/>
                  <a:gd name="T2" fmla="*/ 1069 w 1340"/>
                  <a:gd name="T3" fmla="*/ 46 h 534"/>
                  <a:gd name="T4" fmla="*/ 1287 w 1340"/>
                  <a:gd name="T5" fmla="*/ 231 h 534"/>
                  <a:gd name="T6" fmla="*/ 675 w 1340"/>
                  <a:gd name="T7" fmla="*/ 474 h 534"/>
                  <a:gd name="T8" fmla="*/ 63 w 1340"/>
                  <a:gd name="T9" fmla="*/ 231 h 534"/>
                  <a:gd name="T10" fmla="*/ 312 w 1340"/>
                  <a:gd name="T11" fmla="*/ 36 h 534"/>
                  <a:gd name="T12" fmla="*/ 312 w 1340"/>
                  <a:gd name="T13" fmla="*/ 0 h 534"/>
                  <a:gd name="T14" fmla="*/ 0 w 1340"/>
                  <a:gd name="T15" fmla="*/ 245 h 534"/>
                  <a:gd name="T16" fmla="*/ 670 w 1340"/>
                  <a:gd name="T17" fmla="*/ 534 h 534"/>
                  <a:gd name="T18" fmla="*/ 1340 w 1340"/>
                  <a:gd name="T19" fmla="*/ 245 h 534"/>
                  <a:gd name="T20" fmla="*/ 1069 w 1340"/>
                  <a:gd name="T21" fmla="*/ 1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0" h="534">
                    <a:moveTo>
                      <a:pt x="1069" y="12"/>
                    </a:moveTo>
                    <a:cubicBezTo>
                      <a:pt x="1069" y="46"/>
                      <a:pt x="1069" y="46"/>
                      <a:pt x="1069" y="46"/>
                    </a:cubicBezTo>
                    <a:cubicBezTo>
                      <a:pt x="1202" y="90"/>
                      <a:pt x="1287" y="157"/>
                      <a:pt x="1287" y="231"/>
                    </a:cubicBezTo>
                    <a:cubicBezTo>
                      <a:pt x="1287" y="365"/>
                      <a:pt x="1013" y="474"/>
                      <a:pt x="675" y="474"/>
                    </a:cubicBezTo>
                    <a:cubicBezTo>
                      <a:pt x="337" y="474"/>
                      <a:pt x="63" y="365"/>
                      <a:pt x="63" y="231"/>
                    </a:cubicBezTo>
                    <a:cubicBezTo>
                      <a:pt x="63" y="151"/>
                      <a:pt x="161" y="80"/>
                      <a:pt x="312" y="36"/>
                    </a:cubicBezTo>
                    <a:cubicBezTo>
                      <a:pt x="312" y="0"/>
                      <a:pt x="312" y="0"/>
                      <a:pt x="312" y="0"/>
                    </a:cubicBezTo>
                    <a:cubicBezTo>
                      <a:pt x="124" y="51"/>
                      <a:pt x="0" y="142"/>
                      <a:pt x="0" y="245"/>
                    </a:cubicBezTo>
                    <a:cubicBezTo>
                      <a:pt x="0" y="405"/>
                      <a:pt x="300" y="534"/>
                      <a:pt x="670" y="534"/>
                    </a:cubicBezTo>
                    <a:cubicBezTo>
                      <a:pt x="1040" y="534"/>
                      <a:pt x="1340" y="405"/>
                      <a:pt x="1340" y="245"/>
                    </a:cubicBezTo>
                    <a:cubicBezTo>
                      <a:pt x="1340" y="149"/>
                      <a:pt x="1234" y="65"/>
                      <a:pt x="106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654"/>
                <a:endParaRPr lang="en-US" sz="1400">
                  <a:solidFill>
                    <a:srgbClr val="505050"/>
                  </a:solidFill>
                </a:endParaRPr>
              </a:p>
            </p:txBody>
          </p:sp>
        </p:grpSp>
      </p:grpSp>
      <p:grpSp>
        <p:nvGrpSpPr>
          <p:cNvPr id="80" name="Group 79"/>
          <p:cNvGrpSpPr/>
          <p:nvPr/>
        </p:nvGrpSpPr>
        <p:grpSpPr>
          <a:xfrm>
            <a:off x="2239426" y="2777994"/>
            <a:ext cx="6293076" cy="2300785"/>
            <a:chOff x="2239426" y="3454398"/>
            <a:chExt cx="6293076" cy="2300785"/>
          </a:xfrm>
        </p:grpSpPr>
        <p:grpSp>
          <p:nvGrpSpPr>
            <p:cNvPr id="77" name="Group 76"/>
            <p:cNvGrpSpPr/>
            <p:nvPr/>
          </p:nvGrpSpPr>
          <p:grpSpPr>
            <a:xfrm>
              <a:off x="2239426" y="3454398"/>
              <a:ext cx="6293076" cy="1143000"/>
              <a:chOff x="2239426" y="3454398"/>
              <a:chExt cx="6293076" cy="1143000"/>
            </a:xfrm>
          </p:grpSpPr>
          <p:sp>
            <p:nvSpPr>
              <p:cNvPr id="30" name="Rectangle 29"/>
              <p:cNvSpPr/>
              <p:nvPr/>
            </p:nvSpPr>
            <p:spPr bwMode="auto">
              <a:xfrm>
                <a:off x="2239426" y="3454398"/>
                <a:ext cx="4800003" cy="11430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7" name="Rectangle 46"/>
              <p:cNvSpPr/>
              <p:nvPr/>
            </p:nvSpPr>
            <p:spPr>
              <a:xfrm>
                <a:off x="2291643" y="3587705"/>
                <a:ext cx="2554995" cy="480131"/>
              </a:xfrm>
              <a:prstGeom prst="rect">
                <a:avLst/>
              </a:prstGeom>
            </p:spPr>
            <p:txBody>
              <a:bodyPr wrap="none">
                <a:spAutoFit/>
              </a:bodyPr>
              <a:lstStyle/>
              <a:p>
                <a:pPr defTabSz="912910">
                  <a:lnSpc>
                    <a:spcPct val="90000"/>
                  </a:lnSpc>
                </a:pPr>
                <a:r>
                  <a:rPr lang="en-US" sz="2800" dirty="0">
                    <a:solidFill>
                      <a:srgbClr val="FFFFFF"/>
                    </a:solidFill>
                    <a:latin typeface="+mj-lt"/>
                  </a:rPr>
                  <a:t>Corporate LAN</a:t>
                </a:r>
              </a:p>
            </p:txBody>
          </p:sp>
          <p:grpSp>
            <p:nvGrpSpPr>
              <p:cNvPr id="55" name="Group 69"/>
              <p:cNvGrpSpPr>
                <a:grpSpLocks noChangeAspect="1"/>
              </p:cNvGrpSpPr>
              <p:nvPr/>
            </p:nvGrpSpPr>
            <p:grpSpPr bwMode="auto">
              <a:xfrm>
                <a:off x="5165186" y="3698815"/>
                <a:ext cx="789896" cy="719669"/>
                <a:chOff x="3229" y="1601"/>
                <a:chExt cx="1226" cy="1117"/>
              </a:xfrm>
              <a:solidFill>
                <a:schemeClr val="bg1"/>
              </a:solidFill>
            </p:grpSpPr>
            <p:sp>
              <p:nvSpPr>
                <p:cNvPr id="56" name="Freeform 70"/>
                <p:cNvSpPr>
                  <a:spLocks/>
                </p:cNvSpPr>
                <p:nvPr/>
              </p:nvSpPr>
              <p:spPr bwMode="auto">
                <a:xfrm>
                  <a:off x="3501" y="1837"/>
                  <a:ext cx="161" cy="524"/>
                </a:xfrm>
                <a:custGeom>
                  <a:avLst/>
                  <a:gdLst>
                    <a:gd name="T0" fmla="*/ 52 w 68"/>
                    <a:gd name="T1" fmla="*/ 222 h 222"/>
                    <a:gd name="T2" fmla="*/ 68 w 68"/>
                    <a:gd name="T3" fmla="*/ 194 h 222"/>
                    <a:gd name="T4" fmla="*/ 32 w 68"/>
                    <a:gd name="T5" fmla="*/ 111 h 222"/>
                    <a:gd name="T6" fmla="*/ 68 w 68"/>
                    <a:gd name="T7" fmla="*/ 28 h 222"/>
                    <a:gd name="T8" fmla="*/ 51 w 68"/>
                    <a:gd name="T9" fmla="*/ 0 h 222"/>
                    <a:gd name="T10" fmla="*/ 0 w 68"/>
                    <a:gd name="T11" fmla="*/ 111 h 222"/>
                    <a:gd name="T12" fmla="*/ 52 w 68"/>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68" h="222">
                      <a:moveTo>
                        <a:pt x="52" y="222"/>
                      </a:moveTo>
                      <a:cubicBezTo>
                        <a:pt x="68" y="194"/>
                        <a:pt x="68" y="194"/>
                        <a:pt x="68" y="194"/>
                      </a:cubicBezTo>
                      <a:cubicBezTo>
                        <a:pt x="46" y="173"/>
                        <a:pt x="32" y="144"/>
                        <a:pt x="32" y="111"/>
                      </a:cubicBezTo>
                      <a:cubicBezTo>
                        <a:pt x="32" y="78"/>
                        <a:pt x="46" y="49"/>
                        <a:pt x="68" y="28"/>
                      </a:cubicBezTo>
                      <a:cubicBezTo>
                        <a:pt x="51" y="0"/>
                        <a:pt x="51" y="0"/>
                        <a:pt x="51" y="0"/>
                      </a:cubicBezTo>
                      <a:cubicBezTo>
                        <a:pt x="20" y="27"/>
                        <a:pt x="0" y="66"/>
                        <a:pt x="0" y="111"/>
                      </a:cubicBezTo>
                      <a:cubicBezTo>
                        <a:pt x="0" y="156"/>
                        <a:pt x="20" y="196"/>
                        <a:pt x="52" y="2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71"/>
                <p:cNvSpPr>
                  <a:spLocks/>
                </p:cNvSpPr>
                <p:nvPr/>
              </p:nvSpPr>
              <p:spPr bwMode="auto">
                <a:xfrm>
                  <a:off x="4023" y="1837"/>
                  <a:ext cx="161" cy="524"/>
                </a:xfrm>
                <a:custGeom>
                  <a:avLst/>
                  <a:gdLst>
                    <a:gd name="T0" fmla="*/ 36 w 68"/>
                    <a:gd name="T1" fmla="*/ 111 h 222"/>
                    <a:gd name="T2" fmla="*/ 0 w 68"/>
                    <a:gd name="T3" fmla="*/ 194 h 222"/>
                    <a:gd name="T4" fmla="*/ 16 w 68"/>
                    <a:gd name="T5" fmla="*/ 222 h 222"/>
                    <a:gd name="T6" fmla="*/ 68 w 68"/>
                    <a:gd name="T7" fmla="*/ 111 h 222"/>
                    <a:gd name="T8" fmla="*/ 17 w 68"/>
                    <a:gd name="T9" fmla="*/ 0 h 222"/>
                    <a:gd name="T10" fmla="*/ 0 w 68"/>
                    <a:gd name="T11" fmla="*/ 28 h 222"/>
                    <a:gd name="T12" fmla="*/ 36 w 68"/>
                    <a:gd name="T13" fmla="*/ 111 h 222"/>
                  </a:gdLst>
                  <a:ahLst/>
                  <a:cxnLst>
                    <a:cxn ang="0">
                      <a:pos x="T0" y="T1"/>
                    </a:cxn>
                    <a:cxn ang="0">
                      <a:pos x="T2" y="T3"/>
                    </a:cxn>
                    <a:cxn ang="0">
                      <a:pos x="T4" y="T5"/>
                    </a:cxn>
                    <a:cxn ang="0">
                      <a:pos x="T6" y="T7"/>
                    </a:cxn>
                    <a:cxn ang="0">
                      <a:pos x="T8" y="T9"/>
                    </a:cxn>
                    <a:cxn ang="0">
                      <a:pos x="T10" y="T11"/>
                    </a:cxn>
                    <a:cxn ang="0">
                      <a:pos x="T12" y="T13"/>
                    </a:cxn>
                  </a:cxnLst>
                  <a:rect l="0" t="0" r="r" b="b"/>
                  <a:pathLst>
                    <a:path w="68" h="222">
                      <a:moveTo>
                        <a:pt x="36" y="111"/>
                      </a:moveTo>
                      <a:cubicBezTo>
                        <a:pt x="36" y="144"/>
                        <a:pt x="22" y="173"/>
                        <a:pt x="0" y="194"/>
                      </a:cubicBezTo>
                      <a:cubicBezTo>
                        <a:pt x="16" y="222"/>
                        <a:pt x="16" y="222"/>
                        <a:pt x="16" y="222"/>
                      </a:cubicBezTo>
                      <a:cubicBezTo>
                        <a:pt x="48" y="196"/>
                        <a:pt x="68" y="156"/>
                        <a:pt x="68" y="111"/>
                      </a:cubicBezTo>
                      <a:cubicBezTo>
                        <a:pt x="68" y="66"/>
                        <a:pt x="48" y="27"/>
                        <a:pt x="17" y="0"/>
                      </a:cubicBezTo>
                      <a:cubicBezTo>
                        <a:pt x="0" y="28"/>
                        <a:pt x="0" y="28"/>
                        <a:pt x="0" y="28"/>
                      </a:cubicBezTo>
                      <a:cubicBezTo>
                        <a:pt x="22" y="49"/>
                        <a:pt x="36" y="78"/>
                        <a:pt x="36" y="1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72"/>
                <p:cNvSpPr>
                  <a:spLocks/>
                </p:cNvSpPr>
                <p:nvPr/>
              </p:nvSpPr>
              <p:spPr bwMode="auto">
                <a:xfrm>
                  <a:off x="4092" y="1719"/>
                  <a:ext cx="229" cy="761"/>
                </a:xfrm>
                <a:custGeom>
                  <a:avLst/>
                  <a:gdLst>
                    <a:gd name="T0" fmla="*/ 65 w 97"/>
                    <a:gd name="T1" fmla="*/ 161 h 322"/>
                    <a:gd name="T2" fmla="*/ 0 w 97"/>
                    <a:gd name="T3" fmla="*/ 294 h 322"/>
                    <a:gd name="T4" fmla="*/ 16 w 97"/>
                    <a:gd name="T5" fmla="*/ 322 h 322"/>
                    <a:gd name="T6" fmla="*/ 97 w 97"/>
                    <a:gd name="T7" fmla="*/ 161 h 322"/>
                    <a:gd name="T8" fmla="*/ 17 w 97"/>
                    <a:gd name="T9" fmla="*/ 0 h 322"/>
                    <a:gd name="T10" fmla="*/ 0 w 97"/>
                    <a:gd name="T11" fmla="*/ 28 h 322"/>
                    <a:gd name="T12" fmla="*/ 65 w 97"/>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97" h="322">
                      <a:moveTo>
                        <a:pt x="65" y="161"/>
                      </a:moveTo>
                      <a:cubicBezTo>
                        <a:pt x="65" y="215"/>
                        <a:pt x="39" y="263"/>
                        <a:pt x="0" y="294"/>
                      </a:cubicBezTo>
                      <a:cubicBezTo>
                        <a:pt x="16" y="322"/>
                        <a:pt x="16" y="322"/>
                        <a:pt x="16" y="322"/>
                      </a:cubicBezTo>
                      <a:cubicBezTo>
                        <a:pt x="65" y="285"/>
                        <a:pt x="97" y="227"/>
                        <a:pt x="97" y="161"/>
                      </a:cubicBezTo>
                      <a:cubicBezTo>
                        <a:pt x="97" y="95"/>
                        <a:pt x="65" y="37"/>
                        <a:pt x="17" y="0"/>
                      </a:cubicBezTo>
                      <a:cubicBezTo>
                        <a:pt x="0" y="28"/>
                        <a:pt x="0" y="28"/>
                        <a:pt x="0" y="28"/>
                      </a:cubicBezTo>
                      <a:cubicBezTo>
                        <a:pt x="39" y="59"/>
                        <a:pt x="65" y="107"/>
                        <a:pt x="65" y="1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73"/>
                <p:cNvSpPr>
                  <a:spLocks/>
                </p:cNvSpPr>
                <p:nvPr/>
              </p:nvSpPr>
              <p:spPr bwMode="auto">
                <a:xfrm>
                  <a:off x="3364" y="1719"/>
                  <a:ext cx="229" cy="761"/>
                </a:xfrm>
                <a:custGeom>
                  <a:avLst/>
                  <a:gdLst>
                    <a:gd name="T0" fmla="*/ 0 w 97"/>
                    <a:gd name="T1" fmla="*/ 161 h 322"/>
                    <a:gd name="T2" fmla="*/ 81 w 97"/>
                    <a:gd name="T3" fmla="*/ 322 h 322"/>
                    <a:gd name="T4" fmla="*/ 97 w 97"/>
                    <a:gd name="T5" fmla="*/ 294 h 322"/>
                    <a:gd name="T6" fmla="*/ 32 w 97"/>
                    <a:gd name="T7" fmla="*/ 161 h 322"/>
                    <a:gd name="T8" fmla="*/ 97 w 97"/>
                    <a:gd name="T9" fmla="*/ 28 h 322"/>
                    <a:gd name="T10" fmla="*/ 80 w 97"/>
                    <a:gd name="T11" fmla="*/ 0 h 322"/>
                    <a:gd name="T12" fmla="*/ 0 w 97"/>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97" h="322">
                      <a:moveTo>
                        <a:pt x="0" y="161"/>
                      </a:moveTo>
                      <a:cubicBezTo>
                        <a:pt x="0" y="227"/>
                        <a:pt x="32" y="285"/>
                        <a:pt x="81" y="322"/>
                      </a:cubicBezTo>
                      <a:cubicBezTo>
                        <a:pt x="97" y="294"/>
                        <a:pt x="97" y="294"/>
                        <a:pt x="97" y="294"/>
                      </a:cubicBezTo>
                      <a:cubicBezTo>
                        <a:pt x="58" y="263"/>
                        <a:pt x="32" y="215"/>
                        <a:pt x="32" y="161"/>
                      </a:cubicBezTo>
                      <a:cubicBezTo>
                        <a:pt x="32" y="107"/>
                        <a:pt x="58" y="59"/>
                        <a:pt x="97" y="28"/>
                      </a:cubicBezTo>
                      <a:cubicBezTo>
                        <a:pt x="80" y="0"/>
                        <a:pt x="80" y="0"/>
                        <a:pt x="80" y="0"/>
                      </a:cubicBezTo>
                      <a:cubicBezTo>
                        <a:pt x="32" y="37"/>
                        <a:pt x="0" y="95"/>
                        <a:pt x="0" y="1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74"/>
                <p:cNvSpPr>
                  <a:spLocks/>
                </p:cNvSpPr>
                <p:nvPr/>
              </p:nvSpPr>
              <p:spPr bwMode="auto">
                <a:xfrm>
                  <a:off x="4160" y="1601"/>
                  <a:ext cx="295" cy="997"/>
                </a:xfrm>
                <a:custGeom>
                  <a:avLst/>
                  <a:gdLst>
                    <a:gd name="T0" fmla="*/ 16 w 125"/>
                    <a:gd name="T1" fmla="*/ 0 h 422"/>
                    <a:gd name="T2" fmla="*/ 0 w 125"/>
                    <a:gd name="T3" fmla="*/ 28 h 422"/>
                    <a:gd name="T4" fmla="*/ 93 w 125"/>
                    <a:gd name="T5" fmla="*/ 211 h 422"/>
                    <a:gd name="T6" fmla="*/ 0 w 125"/>
                    <a:gd name="T7" fmla="*/ 394 h 422"/>
                    <a:gd name="T8" fmla="*/ 16 w 125"/>
                    <a:gd name="T9" fmla="*/ 422 h 422"/>
                    <a:gd name="T10" fmla="*/ 125 w 125"/>
                    <a:gd name="T11" fmla="*/ 211 h 422"/>
                    <a:gd name="T12" fmla="*/ 16 w 125"/>
                    <a:gd name="T13" fmla="*/ 0 h 422"/>
                  </a:gdLst>
                  <a:ahLst/>
                  <a:cxnLst>
                    <a:cxn ang="0">
                      <a:pos x="T0" y="T1"/>
                    </a:cxn>
                    <a:cxn ang="0">
                      <a:pos x="T2" y="T3"/>
                    </a:cxn>
                    <a:cxn ang="0">
                      <a:pos x="T4" y="T5"/>
                    </a:cxn>
                    <a:cxn ang="0">
                      <a:pos x="T6" y="T7"/>
                    </a:cxn>
                    <a:cxn ang="0">
                      <a:pos x="T8" y="T9"/>
                    </a:cxn>
                    <a:cxn ang="0">
                      <a:pos x="T10" y="T11"/>
                    </a:cxn>
                    <a:cxn ang="0">
                      <a:pos x="T12" y="T13"/>
                    </a:cxn>
                  </a:cxnLst>
                  <a:rect l="0" t="0" r="r" b="b"/>
                  <a:pathLst>
                    <a:path w="125" h="422">
                      <a:moveTo>
                        <a:pt x="16" y="0"/>
                      </a:moveTo>
                      <a:cubicBezTo>
                        <a:pt x="0" y="28"/>
                        <a:pt x="0" y="28"/>
                        <a:pt x="0" y="28"/>
                      </a:cubicBezTo>
                      <a:cubicBezTo>
                        <a:pt x="57" y="69"/>
                        <a:pt x="93" y="136"/>
                        <a:pt x="93" y="211"/>
                      </a:cubicBezTo>
                      <a:cubicBezTo>
                        <a:pt x="93" y="286"/>
                        <a:pt x="56" y="353"/>
                        <a:pt x="0" y="394"/>
                      </a:cubicBezTo>
                      <a:cubicBezTo>
                        <a:pt x="16" y="422"/>
                        <a:pt x="16" y="422"/>
                        <a:pt x="16" y="422"/>
                      </a:cubicBezTo>
                      <a:cubicBezTo>
                        <a:pt x="82" y="375"/>
                        <a:pt x="125" y="298"/>
                        <a:pt x="125" y="211"/>
                      </a:cubicBezTo>
                      <a:cubicBezTo>
                        <a:pt x="125" y="124"/>
                        <a:pt x="82" y="47"/>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75"/>
                <p:cNvSpPr>
                  <a:spLocks/>
                </p:cNvSpPr>
                <p:nvPr/>
              </p:nvSpPr>
              <p:spPr bwMode="auto">
                <a:xfrm>
                  <a:off x="3229" y="1601"/>
                  <a:ext cx="296" cy="997"/>
                </a:xfrm>
                <a:custGeom>
                  <a:avLst/>
                  <a:gdLst>
                    <a:gd name="T0" fmla="*/ 125 w 125"/>
                    <a:gd name="T1" fmla="*/ 394 h 422"/>
                    <a:gd name="T2" fmla="*/ 32 w 125"/>
                    <a:gd name="T3" fmla="*/ 211 h 422"/>
                    <a:gd name="T4" fmla="*/ 125 w 125"/>
                    <a:gd name="T5" fmla="*/ 28 h 422"/>
                    <a:gd name="T6" fmla="*/ 108 w 125"/>
                    <a:gd name="T7" fmla="*/ 0 h 422"/>
                    <a:gd name="T8" fmla="*/ 0 w 125"/>
                    <a:gd name="T9" fmla="*/ 211 h 422"/>
                    <a:gd name="T10" fmla="*/ 109 w 125"/>
                    <a:gd name="T11" fmla="*/ 422 h 422"/>
                    <a:gd name="T12" fmla="*/ 125 w 125"/>
                    <a:gd name="T13" fmla="*/ 394 h 422"/>
                  </a:gdLst>
                  <a:ahLst/>
                  <a:cxnLst>
                    <a:cxn ang="0">
                      <a:pos x="T0" y="T1"/>
                    </a:cxn>
                    <a:cxn ang="0">
                      <a:pos x="T2" y="T3"/>
                    </a:cxn>
                    <a:cxn ang="0">
                      <a:pos x="T4" y="T5"/>
                    </a:cxn>
                    <a:cxn ang="0">
                      <a:pos x="T6" y="T7"/>
                    </a:cxn>
                    <a:cxn ang="0">
                      <a:pos x="T8" y="T9"/>
                    </a:cxn>
                    <a:cxn ang="0">
                      <a:pos x="T10" y="T11"/>
                    </a:cxn>
                    <a:cxn ang="0">
                      <a:pos x="T12" y="T13"/>
                    </a:cxn>
                  </a:cxnLst>
                  <a:rect l="0" t="0" r="r" b="b"/>
                  <a:pathLst>
                    <a:path w="125" h="422">
                      <a:moveTo>
                        <a:pt x="125" y="394"/>
                      </a:moveTo>
                      <a:cubicBezTo>
                        <a:pt x="69" y="353"/>
                        <a:pt x="32" y="286"/>
                        <a:pt x="32" y="211"/>
                      </a:cubicBezTo>
                      <a:cubicBezTo>
                        <a:pt x="32" y="136"/>
                        <a:pt x="68" y="69"/>
                        <a:pt x="125" y="28"/>
                      </a:cubicBezTo>
                      <a:cubicBezTo>
                        <a:pt x="108" y="0"/>
                        <a:pt x="108" y="0"/>
                        <a:pt x="108" y="0"/>
                      </a:cubicBezTo>
                      <a:cubicBezTo>
                        <a:pt x="43" y="47"/>
                        <a:pt x="0" y="124"/>
                        <a:pt x="0" y="211"/>
                      </a:cubicBezTo>
                      <a:cubicBezTo>
                        <a:pt x="0" y="298"/>
                        <a:pt x="43" y="375"/>
                        <a:pt x="109" y="422"/>
                      </a:cubicBezTo>
                      <a:lnTo>
                        <a:pt x="125" y="39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6"/>
                <p:cNvSpPr>
                  <a:spLocks/>
                </p:cNvSpPr>
                <p:nvPr/>
              </p:nvSpPr>
              <p:spPr bwMode="auto">
                <a:xfrm>
                  <a:off x="3723" y="1979"/>
                  <a:ext cx="239" cy="739"/>
                </a:xfrm>
                <a:custGeom>
                  <a:avLst/>
                  <a:gdLst>
                    <a:gd name="T0" fmla="*/ 101 w 101"/>
                    <a:gd name="T1" fmla="*/ 51 h 313"/>
                    <a:gd name="T2" fmla="*/ 50 w 101"/>
                    <a:gd name="T3" fmla="*/ 0 h 313"/>
                    <a:gd name="T4" fmla="*/ 0 w 101"/>
                    <a:gd name="T5" fmla="*/ 51 h 313"/>
                    <a:gd name="T6" fmla="*/ 39 w 101"/>
                    <a:gd name="T7" fmla="*/ 100 h 313"/>
                    <a:gd name="T8" fmla="*/ 16 w 101"/>
                    <a:gd name="T9" fmla="*/ 273 h 313"/>
                    <a:gd name="T10" fmla="*/ 50 w 101"/>
                    <a:gd name="T11" fmla="*/ 313 h 313"/>
                    <a:gd name="T12" fmla="*/ 51 w 101"/>
                    <a:gd name="T13" fmla="*/ 313 h 313"/>
                    <a:gd name="T14" fmla="*/ 85 w 101"/>
                    <a:gd name="T15" fmla="*/ 273 h 313"/>
                    <a:gd name="T16" fmla="*/ 62 w 101"/>
                    <a:gd name="T17" fmla="*/ 100 h 313"/>
                    <a:gd name="T18" fmla="*/ 101 w 101"/>
                    <a:gd name="T19" fmla="*/ 5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313">
                      <a:moveTo>
                        <a:pt x="101" y="51"/>
                      </a:moveTo>
                      <a:cubicBezTo>
                        <a:pt x="101" y="23"/>
                        <a:pt x="78" y="0"/>
                        <a:pt x="50" y="0"/>
                      </a:cubicBezTo>
                      <a:cubicBezTo>
                        <a:pt x="23" y="0"/>
                        <a:pt x="0" y="23"/>
                        <a:pt x="0" y="51"/>
                      </a:cubicBezTo>
                      <a:cubicBezTo>
                        <a:pt x="0" y="75"/>
                        <a:pt x="16" y="95"/>
                        <a:pt x="39" y="100"/>
                      </a:cubicBezTo>
                      <a:cubicBezTo>
                        <a:pt x="16" y="273"/>
                        <a:pt x="16" y="273"/>
                        <a:pt x="16" y="273"/>
                      </a:cubicBezTo>
                      <a:cubicBezTo>
                        <a:pt x="13" y="295"/>
                        <a:pt x="28" y="313"/>
                        <a:pt x="50" y="313"/>
                      </a:cubicBezTo>
                      <a:cubicBezTo>
                        <a:pt x="51" y="313"/>
                        <a:pt x="51" y="313"/>
                        <a:pt x="51" y="313"/>
                      </a:cubicBezTo>
                      <a:cubicBezTo>
                        <a:pt x="73" y="313"/>
                        <a:pt x="88" y="295"/>
                        <a:pt x="85" y="273"/>
                      </a:cubicBezTo>
                      <a:cubicBezTo>
                        <a:pt x="62" y="100"/>
                        <a:pt x="62" y="100"/>
                        <a:pt x="62" y="100"/>
                      </a:cubicBezTo>
                      <a:cubicBezTo>
                        <a:pt x="85" y="95"/>
                        <a:pt x="101" y="75"/>
                        <a:pt x="101"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64" name="Rectangle 63"/>
              <p:cNvSpPr/>
              <p:nvPr/>
            </p:nvSpPr>
            <p:spPr>
              <a:xfrm>
                <a:off x="2315852" y="4000084"/>
                <a:ext cx="6216650" cy="480131"/>
              </a:xfrm>
              <a:prstGeom prst="rect">
                <a:avLst/>
              </a:prstGeom>
            </p:spPr>
            <p:txBody>
              <a:bodyPr>
                <a:spAutoFit/>
              </a:bodyPr>
              <a:lstStyle/>
              <a:p>
                <a:pPr defTabSz="912910">
                  <a:lnSpc>
                    <a:spcPct val="90000"/>
                  </a:lnSpc>
                  <a:spcAft>
                    <a:spcPts val="600"/>
                  </a:spcAft>
                </a:pPr>
                <a:r>
                  <a:rPr lang="en-US" sz="1400" dirty="0">
                    <a:solidFill>
                      <a:schemeClr val="bg1"/>
                    </a:solidFill>
                  </a:rPr>
                  <a:t>Hardware &amp; software GPUs, </a:t>
                </a:r>
                <a:r>
                  <a:rPr lang="en-US" sz="1400" dirty="0" smtClean="0">
                    <a:solidFill>
                      <a:schemeClr val="bg1"/>
                    </a:solidFill>
                  </a:rPr>
                  <a:t/>
                </a:r>
                <a:br>
                  <a:rPr lang="en-US" sz="1400" dirty="0" smtClean="0">
                    <a:solidFill>
                      <a:schemeClr val="bg1"/>
                    </a:solidFill>
                  </a:rPr>
                </a:br>
                <a:r>
                  <a:rPr lang="en-US" sz="1400" dirty="0" smtClean="0">
                    <a:solidFill>
                      <a:schemeClr val="bg1"/>
                    </a:solidFill>
                  </a:rPr>
                  <a:t>Rich </a:t>
                </a:r>
                <a:r>
                  <a:rPr lang="en-US" sz="1400" dirty="0">
                    <a:solidFill>
                      <a:schemeClr val="bg1"/>
                    </a:solidFill>
                  </a:rPr>
                  <a:t>multimedia, USB </a:t>
                </a:r>
                <a:r>
                  <a:rPr lang="en-US" sz="1400" dirty="0" smtClean="0">
                    <a:solidFill>
                      <a:schemeClr val="bg1"/>
                    </a:solidFill>
                  </a:rPr>
                  <a:t>redirection.</a:t>
                </a:r>
                <a:endParaRPr lang="en-US" sz="1400" dirty="0">
                  <a:solidFill>
                    <a:schemeClr val="bg1"/>
                  </a:solidFill>
                </a:endParaRPr>
              </a:p>
            </p:txBody>
          </p:sp>
        </p:grpSp>
        <p:grpSp>
          <p:nvGrpSpPr>
            <p:cNvPr id="78" name="Group 77"/>
            <p:cNvGrpSpPr/>
            <p:nvPr/>
          </p:nvGrpSpPr>
          <p:grpSpPr>
            <a:xfrm>
              <a:off x="2239426" y="4583156"/>
              <a:ext cx="4800003" cy="1172027"/>
              <a:chOff x="2239426" y="4583156"/>
              <a:chExt cx="4800003" cy="1172027"/>
            </a:xfrm>
          </p:grpSpPr>
          <p:sp>
            <p:nvSpPr>
              <p:cNvPr id="33" name="Rectangle 32"/>
              <p:cNvSpPr/>
              <p:nvPr/>
            </p:nvSpPr>
            <p:spPr bwMode="auto">
              <a:xfrm>
                <a:off x="2239426" y="4583156"/>
                <a:ext cx="4800003" cy="1172027"/>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8" name="Rectangle 47"/>
              <p:cNvSpPr/>
              <p:nvPr/>
            </p:nvSpPr>
            <p:spPr>
              <a:xfrm>
                <a:off x="2350649" y="4719816"/>
                <a:ext cx="2643672" cy="480131"/>
              </a:xfrm>
              <a:prstGeom prst="rect">
                <a:avLst/>
              </a:prstGeom>
            </p:spPr>
            <p:txBody>
              <a:bodyPr wrap="none">
                <a:spAutoFit/>
              </a:bodyPr>
              <a:lstStyle/>
              <a:p>
                <a:pPr defTabSz="912910">
                  <a:lnSpc>
                    <a:spcPct val="90000"/>
                  </a:lnSpc>
                </a:pPr>
                <a:r>
                  <a:rPr lang="en-US" sz="2800" dirty="0">
                    <a:solidFill>
                      <a:srgbClr val="FFFFFF"/>
                    </a:solidFill>
                    <a:latin typeface="+mj-lt"/>
                  </a:rPr>
                  <a:t>Internet or WAN</a:t>
                </a:r>
              </a:p>
            </p:txBody>
          </p:sp>
          <p:sp>
            <p:nvSpPr>
              <p:cNvPr id="63" name="Freeform 73"/>
              <p:cNvSpPr>
                <a:spLocks noEditPoints="1"/>
              </p:cNvSpPr>
              <p:nvPr/>
            </p:nvSpPr>
            <p:spPr bwMode="black">
              <a:xfrm flipH="1">
                <a:off x="5145176" y="4775199"/>
                <a:ext cx="827364" cy="798286"/>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chemeClr val="bg1"/>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82857" rIns="182857" bIns="182857" numCol="1" spcCol="0" rtlCol="0" fromWordArt="0" anchor="b" anchorCtr="0" forceAA="0" compatLnSpc="1">
                <a:prstTxWarp prst="textNoShape">
                  <a:avLst/>
                </a:prstTxWarp>
                <a:noAutofit/>
              </a:bodyPr>
              <a:lstStyle/>
              <a:p>
                <a:pPr algn="ctr" defTabSz="932383" fontAlgn="base">
                  <a:spcBef>
                    <a:spcPct val="0"/>
                  </a:spcBef>
                  <a:spcAft>
                    <a:spcPct val="0"/>
                  </a:spcAft>
                </a:pPr>
                <a:endParaRPr lang="en-US" sz="3700" b="1">
                  <a:gradFill>
                    <a:gsLst>
                      <a:gs pos="1250">
                        <a:schemeClr val="tx1"/>
                      </a:gs>
                      <a:gs pos="100000">
                        <a:schemeClr val="tx1"/>
                      </a:gs>
                    </a:gsLst>
                    <a:lin ang="5400000" scaled="0"/>
                  </a:gradFill>
                  <a:effectLst>
                    <a:outerShdw blurRad="38100" dist="38100" dir="2700000" algn="tl">
                      <a:srgbClr val="000000">
                        <a:alpha val="43137"/>
                      </a:srgbClr>
                    </a:outerShdw>
                  </a:effectLst>
                  <a:ea typeface="Segoe UI" pitchFamily="34" charset="0"/>
                  <a:cs typeface="Segoe UI" pitchFamily="34" charset="0"/>
                </a:endParaRPr>
              </a:p>
            </p:txBody>
          </p:sp>
          <p:sp>
            <p:nvSpPr>
              <p:cNvPr id="65" name="Rectangle 64"/>
              <p:cNvSpPr/>
              <p:nvPr/>
            </p:nvSpPr>
            <p:spPr>
              <a:xfrm>
                <a:off x="2388424" y="5162832"/>
                <a:ext cx="3465058" cy="480131"/>
              </a:xfrm>
              <a:prstGeom prst="rect">
                <a:avLst/>
              </a:prstGeom>
            </p:spPr>
            <p:txBody>
              <a:bodyPr wrap="square">
                <a:spAutoFit/>
              </a:bodyPr>
              <a:lstStyle/>
              <a:p>
                <a:pPr defTabSz="912910">
                  <a:lnSpc>
                    <a:spcPct val="90000"/>
                  </a:lnSpc>
                  <a:spcAft>
                    <a:spcPts val="600"/>
                  </a:spcAft>
                </a:pPr>
                <a:r>
                  <a:rPr lang="en-US" sz="1400" dirty="0" err="1" smtClean="0">
                    <a:solidFill>
                      <a:schemeClr val="bg1"/>
                    </a:solidFill>
                  </a:rPr>
                  <a:t>Multitouch</a:t>
                </a:r>
                <a:r>
                  <a:rPr lang="en-US" sz="1400" dirty="0" smtClean="0">
                    <a:solidFill>
                      <a:schemeClr val="bg1"/>
                    </a:solidFill>
                  </a:rPr>
                  <a:t>, WAN acceleration</a:t>
                </a:r>
                <a:br>
                  <a:rPr lang="en-US" sz="1400" dirty="0" smtClean="0">
                    <a:solidFill>
                      <a:schemeClr val="bg1"/>
                    </a:solidFill>
                  </a:rPr>
                </a:br>
                <a:r>
                  <a:rPr lang="en-US" sz="1400" dirty="0" smtClean="0">
                    <a:solidFill>
                      <a:schemeClr val="bg1"/>
                    </a:solidFill>
                  </a:rPr>
                  <a:t>Single sign-on.</a:t>
                </a:r>
                <a:endParaRPr lang="en-US" sz="1400" dirty="0">
                  <a:solidFill>
                    <a:schemeClr val="bg1"/>
                  </a:solidFill>
                </a:endParaRPr>
              </a:p>
            </p:txBody>
          </p:sp>
        </p:grpSp>
      </p:grpSp>
      <p:sp>
        <p:nvSpPr>
          <p:cNvPr id="70" name="Rectangle 69"/>
          <p:cNvSpPr/>
          <p:nvPr/>
        </p:nvSpPr>
        <p:spPr bwMode="auto">
          <a:xfrm rot="2700000">
            <a:off x="6011566" y="1609209"/>
            <a:ext cx="2040664" cy="201693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1" name="Rectangle 70"/>
          <p:cNvSpPr/>
          <p:nvPr/>
        </p:nvSpPr>
        <p:spPr bwMode="auto">
          <a:xfrm rot="2700000">
            <a:off x="6026080" y="4483175"/>
            <a:ext cx="2040664" cy="201693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2" name="Rectangle 31"/>
          <p:cNvSpPr/>
          <p:nvPr/>
        </p:nvSpPr>
        <p:spPr>
          <a:xfrm>
            <a:off x="6240824" y="1736316"/>
            <a:ext cx="3102473" cy="951030"/>
          </a:xfrm>
          <a:prstGeom prst="rect">
            <a:avLst/>
          </a:prstGeom>
        </p:spPr>
        <p:txBody>
          <a:bodyPr wrap="square">
            <a:spAutoFit/>
          </a:bodyPr>
          <a:lstStyle/>
          <a:p>
            <a:pPr marL="0" lvl="1" defTabSz="1088456" eaLnBrk="0" fontAlgn="base" hangingPunct="0">
              <a:lnSpc>
                <a:spcPct val="90000"/>
              </a:lnSpc>
              <a:spcBef>
                <a:spcPct val="20000"/>
              </a:spcBef>
              <a:spcAft>
                <a:spcPct val="0"/>
              </a:spcAft>
              <a:buClr>
                <a:srgbClr val="FFFFFF"/>
              </a:buClr>
              <a:buSzPct val="95000"/>
              <a:defRPr/>
            </a:pPr>
            <a:r>
              <a:rPr lang="en-US" dirty="0" smtClean="0">
                <a:solidFill>
                  <a:srgbClr val="333333"/>
                </a:solidFill>
                <a:latin typeface="+mj-lt"/>
                <a:cs typeface="Segoe UI" panose="020B0502040204020203" pitchFamily="34" charset="0"/>
              </a:rPr>
              <a:t>Hardware and software GPUs</a:t>
            </a:r>
          </a:p>
          <a:p>
            <a:pPr marL="0" lvl="1" defTabSz="1088456" eaLnBrk="0" fontAlgn="base" hangingPunct="0">
              <a:lnSpc>
                <a:spcPct val="90000"/>
              </a:lnSpc>
              <a:spcBef>
                <a:spcPct val="20000"/>
              </a:spcBef>
              <a:spcAft>
                <a:spcPct val="0"/>
              </a:spcAft>
              <a:buClr>
                <a:srgbClr val="FFFFFF"/>
              </a:buClr>
              <a:buSzPct val="95000"/>
              <a:defRPr/>
            </a:pPr>
            <a:r>
              <a:rPr lang="en-US" dirty="0" smtClean="0">
                <a:solidFill>
                  <a:srgbClr val="333333"/>
                </a:solidFill>
                <a:latin typeface="+mj-lt"/>
                <a:cs typeface="Segoe UI" panose="020B0502040204020203" pitchFamily="34" charset="0"/>
              </a:rPr>
              <a:t>Rich multimedia</a:t>
            </a:r>
          </a:p>
          <a:p>
            <a:pPr marL="0" lvl="1" defTabSz="1088456" eaLnBrk="0" fontAlgn="base" hangingPunct="0">
              <a:lnSpc>
                <a:spcPct val="90000"/>
              </a:lnSpc>
              <a:spcBef>
                <a:spcPct val="20000"/>
              </a:spcBef>
              <a:spcAft>
                <a:spcPct val="0"/>
              </a:spcAft>
              <a:buClr>
                <a:srgbClr val="FFFFFF"/>
              </a:buClr>
              <a:buSzPct val="95000"/>
              <a:defRPr/>
            </a:pPr>
            <a:r>
              <a:rPr lang="en-US" dirty="0" smtClean="0">
                <a:solidFill>
                  <a:srgbClr val="333333"/>
                </a:solidFill>
                <a:latin typeface="+mj-lt"/>
                <a:cs typeface="Segoe UI" panose="020B0502040204020203" pitchFamily="34" charset="0"/>
              </a:rPr>
              <a:t>USB redirection</a:t>
            </a:r>
            <a:endParaRPr lang="en-US" sz="1400" dirty="0">
              <a:solidFill>
                <a:srgbClr val="333333"/>
              </a:solidFill>
              <a:cs typeface="Segoe UI" panose="020B0502040204020203" pitchFamily="34" charset="0"/>
            </a:endParaRPr>
          </a:p>
        </p:txBody>
      </p:sp>
      <p:sp>
        <p:nvSpPr>
          <p:cNvPr id="85" name="Title 84"/>
          <p:cNvSpPr>
            <a:spLocks noGrp="1"/>
          </p:cNvSpPr>
          <p:nvPr>
            <p:ph type="title"/>
          </p:nvPr>
        </p:nvSpPr>
        <p:spPr/>
        <p:txBody>
          <a:bodyPr/>
          <a:lstStyle/>
          <a:p>
            <a:pPr lvl="0"/>
            <a:r>
              <a:rPr lang="en-US" dirty="0" err="1">
                <a:solidFill>
                  <a:schemeClr val="tx1"/>
                </a:solidFill>
                <a:cs typeface="Arial" charset="0"/>
              </a:rPr>
              <a:t>RemoteFX</a:t>
            </a:r>
            <a:r>
              <a:rPr lang="en-US" dirty="0">
                <a:solidFill>
                  <a:schemeClr val="tx1"/>
                </a:solidFill>
                <a:cs typeface="Arial" charset="0"/>
              </a:rPr>
              <a:t> over </a:t>
            </a:r>
            <a:r>
              <a:rPr lang="en-US" dirty="0" smtClean="0">
                <a:solidFill>
                  <a:schemeClr val="tx1"/>
                </a:solidFill>
                <a:cs typeface="Arial" charset="0"/>
              </a:rPr>
              <a:t>WAN</a:t>
            </a:r>
            <a:endParaRPr lang="en-US" dirty="0"/>
          </a:p>
        </p:txBody>
      </p:sp>
      <p:sp>
        <p:nvSpPr>
          <p:cNvPr id="49" name="Rectangle 48"/>
          <p:cNvSpPr/>
          <p:nvPr/>
        </p:nvSpPr>
        <p:spPr>
          <a:xfrm>
            <a:off x="6240824" y="5148554"/>
            <a:ext cx="1995034" cy="951030"/>
          </a:xfrm>
          <a:prstGeom prst="rect">
            <a:avLst/>
          </a:prstGeom>
        </p:spPr>
        <p:txBody>
          <a:bodyPr wrap="square">
            <a:spAutoFit/>
          </a:bodyPr>
          <a:lstStyle/>
          <a:p>
            <a:pPr marL="0" lvl="1" defTabSz="1088456" eaLnBrk="0" fontAlgn="base" hangingPunct="0">
              <a:lnSpc>
                <a:spcPct val="90000"/>
              </a:lnSpc>
              <a:spcBef>
                <a:spcPct val="20000"/>
              </a:spcBef>
              <a:spcAft>
                <a:spcPct val="0"/>
              </a:spcAft>
              <a:buClr>
                <a:srgbClr val="FFFFFF"/>
              </a:buClr>
              <a:buSzPct val="95000"/>
              <a:defRPr/>
            </a:pPr>
            <a:r>
              <a:rPr lang="en-US" dirty="0" err="1" smtClean="0">
                <a:solidFill>
                  <a:srgbClr val="333333"/>
                </a:solidFill>
                <a:latin typeface="+mj-lt"/>
                <a:cs typeface="Segoe UI" panose="020B0502040204020203" pitchFamily="34" charset="0"/>
              </a:rPr>
              <a:t>Multitouch</a:t>
            </a:r>
            <a:endParaRPr lang="en-US" dirty="0" smtClean="0">
              <a:solidFill>
                <a:srgbClr val="333333"/>
              </a:solidFill>
              <a:latin typeface="+mj-lt"/>
              <a:cs typeface="Segoe UI" panose="020B0502040204020203" pitchFamily="34" charset="0"/>
            </a:endParaRPr>
          </a:p>
          <a:p>
            <a:pPr marL="0" lvl="1" defTabSz="1088456" eaLnBrk="0" fontAlgn="base" hangingPunct="0">
              <a:lnSpc>
                <a:spcPct val="90000"/>
              </a:lnSpc>
              <a:spcBef>
                <a:spcPct val="20000"/>
              </a:spcBef>
              <a:spcAft>
                <a:spcPct val="0"/>
              </a:spcAft>
              <a:buClr>
                <a:srgbClr val="FFFFFF"/>
              </a:buClr>
              <a:buSzPct val="95000"/>
              <a:defRPr/>
            </a:pPr>
            <a:r>
              <a:rPr lang="en-US" dirty="0" smtClean="0">
                <a:solidFill>
                  <a:srgbClr val="333333"/>
                </a:solidFill>
                <a:latin typeface="+mj-lt"/>
                <a:cs typeface="Segoe UI" panose="020B0502040204020203" pitchFamily="34" charset="0"/>
              </a:rPr>
              <a:t>WAN acceleration</a:t>
            </a:r>
          </a:p>
          <a:p>
            <a:pPr marL="0" lvl="1" defTabSz="1088456" eaLnBrk="0" fontAlgn="base" hangingPunct="0">
              <a:lnSpc>
                <a:spcPct val="90000"/>
              </a:lnSpc>
              <a:spcBef>
                <a:spcPct val="20000"/>
              </a:spcBef>
              <a:spcAft>
                <a:spcPct val="0"/>
              </a:spcAft>
              <a:buClr>
                <a:srgbClr val="FFFFFF"/>
              </a:buClr>
              <a:buSzPct val="95000"/>
              <a:defRPr/>
            </a:pPr>
            <a:r>
              <a:rPr lang="en-US" dirty="0" smtClean="0">
                <a:solidFill>
                  <a:srgbClr val="333333"/>
                </a:solidFill>
                <a:latin typeface="+mj-lt"/>
                <a:cs typeface="Segoe UI" panose="020B0502040204020203" pitchFamily="34" charset="0"/>
              </a:rPr>
              <a:t>Single sign-on</a:t>
            </a:r>
            <a:endParaRPr lang="en-US" sz="1400" dirty="0">
              <a:solidFill>
                <a:srgbClr val="333333"/>
              </a:solidFill>
              <a:cs typeface="Segoe UI" panose="020B0502040204020203" pitchFamily="34" charset="0"/>
            </a:endParaRPr>
          </a:p>
        </p:txBody>
      </p:sp>
    </p:spTree>
    <p:custDataLst>
      <p:tags r:id="rId1"/>
    </p:custDataLst>
    <p:extLst>
      <p:ext uri="{BB962C8B-B14F-4D97-AF65-F5344CB8AC3E}">
        <p14:creationId xmlns:p14="http://schemas.microsoft.com/office/powerpoint/2010/main" val="72681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22" presetClass="entr" presetSubtype="8" fill="hold" nodeType="withEffect">
                                  <p:stCondLst>
                                    <p:cond delay="500"/>
                                  </p:stCondLst>
                                  <p:childTnLst>
                                    <p:set>
                                      <p:cBhvr>
                                        <p:cTn id="9" dur="1" fill="hold">
                                          <p:stCondLst>
                                            <p:cond delay="0"/>
                                          </p:stCondLst>
                                        </p:cTn>
                                        <p:tgtEl>
                                          <p:spTgt spid="80"/>
                                        </p:tgtEl>
                                        <p:attrNameLst>
                                          <p:attrName>style.visibility</p:attrName>
                                        </p:attrNameLst>
                                      </p:cBhvr>
                                      <p:to>
                                        <p:strVal val="visible"/>
                                      </p:to>
                                    </p:set>
                                    <p:animEffect transition="in" filter="wipe(left)">
                                      <p:cBhvr>
                                        <p:cTn id="10" dur="1200"/>
                                        <p:tgtEl>
                                          <p:spTgt spid="80"/>
                                        </p:tgtEl>
                                      </p:cBhvr>
                                    </p:animEffect>
                                  </p:childTnLst>
                                </p:cTn>
                              </p:par>
                              <p:par>
                                <p:cTn id="11" presetID="22" presetClass="entr" presetSubtype="2" fill="hold" nodeType="withEffect">
                                  <p:stCondLst>
                                    <p:cond delay="900"/>
                                  </p:stCondLst>
                                  <p:childTnLst>
                                    <p:set>
                                      <p:cBhvr>
                                        <p:cTn id="12" dur="1" fill="hold">
                                          <p:stCondLst>
                                            <p:cond delay="0"/>
                                          </p:stCondLst>
                                        </p:cTn>
                                        <p:tgtEl>
                                          <p:spTgt spid="88"/>
                                        </p:tgtEl>
                                        <p:attrNameLst>
                                          <p:attrName>style.visibility</p:attrName>
                                        </p:attrNameLst>
                                      </p:cBhvr>
                                      <p:to>
                                        <p:strVal val="visible"/>
                                      </p:to>
                                    </p:set>
                                    <p:animEffect transition="in" filter="wipe(right)">
                                      <p:cBhvr>
                                        <p:cTn id="13" dur="1200"/>
                                        <p:tgtEl>
                                          <p:spTgt spid="88"/>
                                        </p:tgtEl>
                                      </p:cBhvr>
                                    </p:animEffect>
                                  </p:childTnLst>
                                </p:cTn>
                              </p:par>
                            </p:childTnLst>
                          </p:cTn>
                        </p:par>
                        <p:par>
                          <p:cTn id="14" fill="hold">
                            <p:stCondLst>
                              <p:cond delay="2100"/>
                            </p:stCondLst>
                            <p:childTnLst>
                              <p:par>
                                <p:cTn id="15" presetID="2" presetClass="entr" presetSubtype="4"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fill="hold"/>
                                        <p:tgtEl>
                                          <p:spTgt spid="49"/>
                                        </p:tgtEl>
                                        <p:attrNameLst>
                                          <p:attrName>ppt_x</p:attrName>
                                        </p:attrNameLst>
                                      </p:cBhvr>
                                      <p:tavLst>
                                        <p:tav tm="0">
                                          <p:val>
                                            <p:strVal val="#ppt_x"/>
                                          </p:val>
                                        </p:tav>
                                        <p:tav tm="100000">
                                          <p:val>
                                            <p:strVal val="#ppt_x"/>
                                          </p:val>
                                        </p:tav>
                                      </p:tavLst>
                                    </p:anim>
                                    <p:anim calcmode="lin" valueType="num">
                                      <p:cBhvr additive="base">
                                        <p:cTn id="2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52604" y="409249"/>
            <a:ext cx="11965101" cy="932307"/>
          </a:xfrm>
        </p:spPr>
        <p:txBody>
          <a:bodyPr/>
          <a:lstStyle/>
          <a:p>
            <a:r>
              <a:rPr lang="en-US" dirty="0" smtClean="0"/>
              <a:t>Why choose Windows Server 2012 R2</a:t>
            </a:r>
            <a:endParaRPr lang="en-US" dirty="0"/>
          </a:p>
        </p:txBody>
      </p:sp>
      <p:sp>
        <p:nvSpPr>
          <p:cNvPr id="18" name="Rectangle 17"/>
          <p:cNvSpPr/>
          <p:nvPr/>
        </p:nvSpPr>
        <p:spPr bwMode="auto">
          <a:xfrm>
            <a:off x="457200" y="2533650"/>
            <a:ext cx="2838492" cy="4164014"/>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a:spcBef>
                <a:spcPts val="612"/>
              </a:spcBef>
              <a:defRPr/>
            </a:pPr>
            <a:r>
              <a:rPr lang="en-US" sz="1600" dirty="0">
                <a:solidFill>
                  <a:schemeClr val="bg1"/>
                </a:solidFill>
                <a:ea typeface="Segoe UI" pitchFamily="34" charset="0"/>
              </a:rPr>
              <a:t>Best-in-class performance and scale for Microsoft </a:t>
            </a:r>
            <a:r>
              <a:rPr lang="en-US" sz="1600" dirty="0" smtClean="0">
                <a:solidFill>
                  <a:schemeClr val="bg1"/>
                </a:solidFill>
                <a:ea typeface="Segoe UI" pitchFamily="34" charset="0"/>
              </a:rPr>
              <a:t>workloads</a:t>
            </a:r>
            <a:endParaRPr lang="en-US" sz="1600" dirty="0">
              <a:solidFill>
                <a:schemeClr val="bg1"/>
              </a:solidFill>
              <a:ea typeface="Segoe UI" pitchFamily="34" charset="0"/>
            </a:endParaRPr>
          </a:p>
          <a:p>
            <a:pPr>
              <a:spcBef>
                <a:spcPts val="612"/>
              </a:spcBef>
              <a:defRPr/>
            </a:pPr>
            <a:r>
              <a:rPr lang="en-US" sz="1600" dirty="0">
                <a:solidFill>
                  <a:schemeClr val="bg1"/>
                </a:solidFill>
                <a:ea typeface="Segoe UI" pitchFamily="34" charset="0"/>
              </a:rPr>
              <a:t>Industry-leading support for </a:t>
            </a:r>
            <a:r>
              <a:rPr lang="en-US" sz="1600" dirty="0" smtClean="0">
                <a:solidFill>
                  <a:schemeClr val="bg1"/>
                </a:solidFill>
                <a:ea typeface="Segoe UI" pitchFamily="34" charset="0"/>
              </a:rPr>
              <a:t/>
            </a:r>
            <a:br>
              <a:rPr lang="en-US" sz="1600" dirty="0" smtClean="0">
                <a:solidFill>
                  <a:schemeClr val="bg1"/>
                </a:solidFill>
                <a:ea typeface="Segoe UI" pitchFamily="34" charset="0"/>
              </a:rPr>
            </a:br>
            <a:r>
              <a:rPr lang="en-US" sz="1600" dirty="0" smtClean="0">
                <a:solidFill>
                  <a:schemeClr val="bg1"/>
                </a:solidFill>
                <a:ea typeface="Segoe UI" pitchFamily="34" charset="0"/>
              </a:rPr>
              <a:t>64-node </a:t>
            </a:r>
            <a:r>
              <a:rPr lang="en-US" sz="1600" dirty="0">
                <a:solidFill>
                  <a:schemeClr val="bg1"/>
                </a:solidFill>
                <a:ea typeface="Segoe UI" pitchFamily="34" charset="0"/>
              </a:rPr>
              <a:t>clusters and 8,000 VMs per </a:t>
            </a:r>
            <a:r>
              <a:rPr lang="en-US" sz="1600" dirty="0" smtClean="0">
                <a:solidFill>
                  <a:schemeClr val="bg1"/>
                </a:solidFill>
                <a:ea typeface="Segoe UI" pitchFamily="34" charset="0"/>
              </a:rPr>
              <a:t>cluster</a:t>
            </a:r>
            <a:endParaRPr lang="en-US" sz="1600" dirty="0">
              <a:solidFill>
                <a:schemeClr val="bg1"/>
              </a:solidFill>
              <a:ea typeface="Segoe UI" pitchFamily="34" charset="0"/>
            </a:endParaRPr>
          </a:p>
          <a:p>
            <a:pPr>
              <a:spcBef>
                <a:spcPts val="612"/>
              </a:spcBef>
              <a:defRPr/>
            </a:pPr>
            <a:r>
              <a:rPr lang="en-US" sz="1600" dirty="0">
                <a:solidFill>
                  <a:schemeClr val="bg1"/>
                </a:solidFill>
                <a:ea typeface="Segoe UI" pitchFamily="34" charset="0"/>
              </a:rPr>
              <a:t>64 TB VHDX virtual disk with </a:t>
            </a:r>
            <a:r>
              <a:rPr lang="en-US" sz="1600" dirty="0" smtClean="0">
                <a:solidFill>
                  <a:schemeClr val="bg1"/>
                </a:solidFill>
                <a:ea typeface="Segoe UI" pitchFamily="34" charset="0"/>
              </a:rPr>
              <a:t>online resize for dynamically growing and shrinking the VHDX file</a:t>
            </a:r>
            <a:endParaRPr lang="en-US" sz="1600" dirty="0">
              <a:solidFill>
                <a:schemeClr val="bg1"/>
              </a:solidFill>
              <a:ea typeface="Segoe UI" pitchFamily="34" charset="0"/>
            </a:endParaRPr>
          </a:p>
          <a:p>
            <a:pPr>
              <a:spcBef>
                <a:spcPts val="612"/>
              </a:spcBef>
              <a:defRPr/>
            </a:pPr>
            <a:r>
              <a:rPr lang="en-US" sz="1600" dirty="0">
                <a:solidFill>
                  <a:schemeClr val="bg1"/>
                </a:solidFill>
                <a:ea typeface="Segoe UI" pitchFamily="34" charset="0"/>
              </a:rPr>
              <a:t>Hyper-V </a:t>
            </a:r>
            <a:r>
              <a:rPr lang="en-US" sz="1600" dirty="0" smtClean="0">
                <a:solidFill>
                  <a:schemeClr val="bg1"/>
                </a:solidFill>
                <a:ea typeface="Segoe UI" pitchFamily="34" charset="0"/>
              </a:rPr>
              <a:t>Network Virtualization </a:t>
            </a:r>
            <a:r>
              <a:rPr lang="en-US" sz="1600" dirty="0">
                <a:solidFill>
                  <a:schemeClr val="bg1"/>
                </a:solidFill>
                <a:ea typeface="Segoe UI" pitchFamily="34" charset="0"/>
              </a:rPr>
              <a:t>and multi-tenant VPN gateway for </a:t>
            </a:r>
            <a:r>
              <a:rPr lang="en-US" sz="1600" dirty="0" smtClean="0">
                <a:solidFill>
                  <a:schemeClr val="bg1"/>
                </a:solidFill>
                <a:ea typeface="Segoe UI" pitchFamily="34" charset="0"/>
              </a:rPr>
              <a:t> </a:t>
            </a:r>
            <a:r>
              <a:rPr lang="en-US" sz="1600" dirty="0">
                <a:solidFill>
                  <a:schemeClr val="bg1"/>
                </a:solidFill>
                <a:ea typeface="Segoe UI" pitchFamily="34" charset="0"/>
              </a:rPr>
              <a:t>inbox </a:t>
            </a:r>
            <a:r>
              <a:rPr lang="en-US" sz="1600" dirty="0" smtClean="0">
                <a:solidFill>
                  <a:schemeClr val="bg1"/>
                </a:solidFill>
                <a:ea typeface="Segoe UI" pitchFamily="34" charset="0"/>
              </a:rPr>
              <a:t>software-defined networking </a:t>
            </a:r>
            <a:r>
              <a:rPr lang="en-US" sz="1600" dirty="0">
                <a:solidFill>
                  <a:schemeClr val="bg1"/>
                </a:solidFill>
                <a:ea typeface="Segoe UI" pitchFamily="34" charset="0"/>
              </a:rPr>
              <a:t>(</a:t>
            </a:r>
            <a:r>
              <a:rPr lang="en-US" sz="1600" dirty="0" smtClean="0">
                <a:solidFill>
                  <a:schemeClr val="bg1"/>
                </a:solidFill>
                <a:ea typeface="Segoe UI" pitchFamily="34" charset="0"/>
              </a:rPr>
              <a:t>SDN) solution</a:t>
            </a:r>
            <a:endParaRPr lang="en-US" sz="1600" dirty="0">
              <a:solidFill>
                <a:schemeClr val="bg1"/>
              </a:solidFill>
            </a:endParaRPr>
          </a:p>
        </p:txBody>
      </p:sp>
      <p:sp>
        <p:nvSpPr>
          <p:cNvPr id="20" name="Rectangle 19"/>
          <p:cNvSpPr/>
          <p:nvPr/>
        </p:nvSpPr>
        <p:spPr bwMode="auto">
          <a:xfrm>
            <a:off x="3351728" y="2533650"/>
            <a:ext cx="2838492" cy="4164014"/>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a:spcBef>
                <a:spcPts val="612"/>
              </a:spcBef>
              <a:defRPr/>
            </a:pPr>
            <a:r>
              <a:rPr lang="en-US" sz="1600" dirty="0">
                <a:solidFill>
                  <a:schemeClr val="tx1"/>
                </a:solidFill>
                <a:ea typeface="Segoe UI" pitchFamily="34" charset="0"/>
              </a:rPr>
              <a:t>SMB traffic offload to RDMA-capable </a:t>
            </a:r>
            <a:r>
              <a:rPr lang="en-US" sz="1600" dirty="0" smtClean="0">
                <a:solidFill>
                  <a:schemeClr val="tx1"/>
                </a:solidFill>
                <a:ea typeface="Segoe UI" pitchFamily="34" charset="0"/>
              </a:rPr>
              <a:t>NICs for dramatic performance improvements</a:t>
            </a:r>
            <a:endParaRPr lang="en-US" sz="1600" dirty="0">
              <a:solidFill>
                <a:schemeClr val="tx1"/>
              </a:solidFill>
              <a:ea typeface="Segoe UI" pitchFamily="34" charset="0"/>
            </a:endParaRPr>
          </a:p>
          <a:p>
            <a:pPr>
              <a:spcBef>
                <a:spcPts val="612"/>
              </a:spcBef>
              <a:defRPr/>
            </a:pPr>
            <a:r>
              <a:rPr lang="en-US" sz="1600" dirty="0">
                <a:solidFill>
                  <a:schemeClr val="tx1"/>
                </a:solidFill>
                <a:ea typeface="Segoe UI" pitchFamily="34" charset="0"/>
              </a:rPr>
              <a:t>F</a:t>
            </a:r>
            <a:r>
              <a:rPr lang="en-US" sz="1600" dirty="0" smtClean="0">
                <a:solidFill>
                  <a:schemeClr val="tx1"/>
                </a:solidFill>
                <a:ea typeface="Segoe UI" pitchFamily="34" charset="0"/>
              </a:rPr>
              <a:t>lexible </a:t>
            </a:r>
            <a:r>
              <a:rPr lang="en-US" sz="1600" dirty="0">
                <a:solidFill>
                  <a:schemeClr val="tx1"/>
                </a:solidFill>
                <a:ea typeface="Segoe UI" pitchFamily="34" charset="0"/>
              </a:rPr>
              <a:t>guest clustering options for file and block storage with shared VHDX files that preserve dynamic memory, live migration and storage live migration for guest </a:t>
            </a:r>
            <a:r>
              <a:rPr lang="en-US" sz="1600" dirty="0" smtClean="0">
                <a:solidFill>
                  <a:schemeClr val="tx1"/>
                </a:solidFill>
                <a:ea typeface="Segoe UI" pitchFamily="34" charset="0"/>
              </a:rPr>
              <a:t>VM</a:t>
            </a:r>
            <a:endParaRPr lang="en-US" sz="1600" dirty="0">
              <a:solidFill>
                <a:schemeClr val="tx1"/>
              </a:solidFill>
              <a:ea typeface="Segoe UI" pitchFamily="34" charset="0"/>
            </a:endParaRPr>
          </a:p>
          <a:p>
            <a:pPr>
              <a:spcBef>
                <a:spcPts val="612"/>
              </a:spcBef>
              <a:defRPr/>
            </a:pPr>
            <a:r>
              <a:rPr lang="en-US" sz="1600" dirty="0">
                <a:solidFill>
                  <a:schemeClr val="tx1"/>
                </a:solidFill>
                <a:ea typeface="Segoe UI" pitchFamily="34" charset="0"/>
              </a:rPr>
              <a:t>Windows Azure B</a:t>
            </a:r>
            <a:r>
              <a:rPr lang="en-US" sz="1600" dirty="0" smtClean="0">
                <a:solidFill>
                  <a:schemeClr val="tx1"/>
                </a:solidFill>
                <a:ea typeface="Segoe UI" pitchFamily="34" charset="0"/>
              </a:rPr>
              <a:t>ackup </a:t>
            </a:r>
            <a:r>
              <a:rPr lang="en-US" sz="1600" dirty="0">
                <a:solidFill>
                  <a:schemeClr val="tx1"/>
                </a:solidFill>
                <a:ea typeface="Segoe UI" pitchFamily="34" charset="0"/>
              </a:rPr>
              <a:t>for </a:t>
            </a:r>
            <a:r>
              <a:rPr lang="en-US" sz="1600" dirty="0" smtClean="0">
                <a:solidFill>
                  <a:schemeClr val="tx1"/>
                </a:solidFill>
                <a:ea typeface="Segoe UI" pitchFamily="34" charset="0"/>
              </a:rPr>
              <a:t>reliable and </a:t>
            </a:r>
            <a:r>
              <a:rPr lang="en-US" sz="1600" dirty="0">
                <a:solidFill>
                  <a:schemeClr val="tx1"/>
                </a:solidFill>
                <a:ea typeface="Segoe UI" pitchFamily="34" charset="0"/>
              </a:rPr>
              <a:t>cost-effective backup to the </a:t>
            </a:r>
            <a:r>
              <a:rPr lang="en-US" sz="1600" dirty="0" smtClean="0">
                <a:solidFill>
                  <a:schemeClr val="tx1"/>
                </a:solidFill>
                <a:ea typeface="Segoe UI" pitchFamily="34" charset="0"/>
              </a:rPr>
              <a:t>cloud</a:t>
            </a:r>
          </a:p>
          <a:p>
            <a:pPr>
              <a:spcBef>
                <a:spcPts val="612"/>
              </a:spcBef>
              <a:defRPr/>
            </a:pPr>
            <a:r>
              <a:rPr lang="en-US" sz="1600" dirty="0" smtClean="0">
                <a:solidFill>
                  <a:schemeClr val="tx1"/>
                </a:solidFill>
                <a:ea typeface="Segoe UI" pitchFamily="34" charset="0"/>
              </a:rPr>
              <a:t>VDI storage de-duplication</a:t>
            </a:r>
            <a:endParaRPr lang="en-US" sz="1600" dirty="0">
              <a:solidFill>
                <a:schemeClr val="tx1"/>
              </a:solidFill>
              <a:ea typeface="Segoe UI" pitchFamily="34" charset="0"/>
            </a:endParaRPr>
          </a:p>
        </p:txBody>
      </p:sp>
      <p:sp>
        <p:nvSpPr>
          <p:cNvPr id="25" name="Rectangle 24"/>
          <p:cNvSpPr/>
          <p:nvPr/>
        </p:nvSpPr>
        <p:spPr bwMode="auto">
          <a:xfrm>
            <a:off x="6246256" y="2533650"/>
            <a:ext cx="2838492" cy="4164014"/>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a:spcBef>
                <a:spcPts val="612"/>
              </a:spcBef>
              <a:defRPr/>
            </a:pPr>
            <a:r>
              <a:rPr lang="en-US" sz="1600" dirty="0">
                <a:solidFill>
                  <a:schemeClr val="bg1"/>
                </a:solidFill>
                <a:ea typeface="Segoe UI" pitchFamily="34" charset="0"/>
              </a:rPr>
              <a:t>Complete VM portability between Windows Server and Windows Azure without the need for VM </a:t>
            </a:r>
            <a:r>
              <a:rPr lang="en-US" sz="1600" dirty="0" smtClean="0">
                <a:solidFill>
                  <a:schemeClr val="bg1"/>
                </a:solidFill>
                <a:ea typeface="Segoe UI" pitchFamily="34" charset="0"/>
              </a:rPr>
              <a:t>conversio</a:t>
            </a:r>
            <a:r>
              <a:rPr lang="en-US" sz="1600" dirty="0">
                <a:solidFill>
                  <a:schemeClr val="bg1"/>
                </a:solidFill>
                <a:ea typeface="Segoe UI" pitchFamily="34" charset="0"/>
              </a:rPr>
              <a:t>n</a:t>
            </a:r>
          </a:p>
          <a:p>
            <a:pPr>
              <a:spcBef>
                <a:spcPts val="612"/>
              </a:spcBef>
              <a:defRPr/>
            </a:pPr>
            <a:r>
              <a:rPr lang="en-US" sz="1600" dirty="0">
                <a:solidFill>
                  <a:schemeClr val="bg1"/>
                </a:solidFill>
                <a:ea typeface="Segoe UI" pitchFamily="34" charset="0"/>
              </a:rPr>
              <a:t>Same development model between Windows Server and Windows </a:t>
            </a:r>
            <a:r>
              <a:rPr lang="en-US" sz="1600" dirty="0" smtClean="0">
                <a:solidFill>
                  <a:schemeClr val="bg1"/>
                </a:solidFill>
                <a:ea typeface="Segoe UI" pitchFamily="34" charset="0"/>
              </a:rPr>
              <a:t>Azure</a:t>
            </a:r>
            <a:endParaRPr lang="en-US" sz="1600" dirty="0">
              <a:solidFill>
                <a:schemeClr val="bg1"/>
              </a:solidFill>
              <a:ea typeface="Segoe UI" pitchFamily="34" charset="0"/>
            </a:endParaRPr>
          </a:p>
          <a:p>
            <a:pPr>
              <a:spcBef>
                <a:spcPts val="612"/>
              </a:spcBef>
              <a:defRPr/>
            </a:pPr>
            <a:r>
              <a:rPr lang="en-US" sz="1600" dirty="0">
                <a:solidFill>
                  <a:schemeClr val="bg1"/>
                </a:solidFill>
                <a:ea typeface="Segoe UI" pitchFamily="34" charset="0"/>
              </a:rPr>
              <a:t>Common development tools between Windows Server and Windows Azure for a rich and complete environment to build </a:t>
            </a:r>
            <a:r>
              <a:rPr lang="en-US" sz="1600" dirty="0" smtClean="0">
                <a:solidFill>
                  <a:schemeClr val="bg1"/>
                </a:solidFill>
                <a:ea typeface="Segoe UI" pitchFamily="34" charset="0"/>
              </a:rPr>
              <a:t>applications on-premises and for the cloud</a:t>
            </a:r>
            <a:endParaRPr lang="en-US" sz="1600" dirty="0">
              <a:solidFill>
                <a:schemeClr val="bg1"/>
              </a:solidFill>
              <a:ea typeface="Segoe UI" pitchFamily="34" charset="0"/>
            </a:endParaRPr>
          </a:p>
        </p:txBody>
      </p:sp>
      <p:sp>
        <p:nvSpPr>
          <p:cNvPr id="26" name="Rectangle 25"/>
          <p:cNvSpPr/>
          <p:nvPr/>
        </p:nvSpPr>
        <p:spPr bwMode="auto">
          <a:xfrm>
            <a:off x="9140783" y="2533650"/>
            <a:ext cx="2838492" cy="4164012"/>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a:spcBef>
                <a:spcPts val="612"/>
              </a:spcBef>
              <a:defRPr/>
            </a:pPr>
            <a:r>
              <a:rPr lang="en-US" sz="1600" spc="-30" dirty="0">
                <a:solidFill>
                  <a:schemeClr val="tx2"/>
                </a:solidFill>
              </a:rPr>
              <a:t>Always-on remote access to corporate information from trusted devices</a:t>
            </a:r>
          </a:p>
          <a:p>
            <a:pPr>
              <a:spcBef>
                <a:spcPts val="612"/>
              </a:spcBef>
              <a:defRPr/>
            </a:pPr>
            <a:r>
              <a:rPr lang="en-US" sz="1600" spc="-31" dirty="0">
                <a:solidFill>
                  <a:schemeClr val="tx2"/>
                </a:solidFill>
              </a:rPr>
              <a:t>Consistent, inbox Windows experience for remote users </a:t>
            </a:r>
            <a:r>
              <a:rPr lang="en-US" sz="1600" spc="-31" dirty="0" smtClean="0">
                <a:solidFill>
                  <a:schemeClr val="tx2"/>
                </a:solidFill>
              </a:rPr>
              <a:t>virtually anywhere on any device </a:t>
            </a:r>
            <a:endParaRPr lang="en-US" sz="1600" spc="-31" dirty="0">
              <a:solidFill>
                <a:schemeClr val="tx2"/>
              </a:solidFill>
            </a:endParaRPr>
          </a:p>
          <a:p>
            <a:pPr>
              <a:spcBef>
                <a:spcPts val="612"/>
              </a:spcBef>
              <a:defRPr/>
            </a:pPr>
            <a:r>
              <a:rPr lang="en-US" sz="1600" spc="-31" dirty="0">
                <a:solidFill>
                  <a:schemeClr val="tx2"/>
                </a:solidFill>
              </a:rPr>
              <a:t>Unified application and device management with common identity on-premises and in the </a:t>
            </a:r>
            <a:r>
              <a:rPr lang="en-US" sz="1600" spc="-31" dirty="0" smtClean="0">
                <a:solidFill>
                  <a:schemeClr val="tx2"/>
                </a:solidFill>
              </a:rPr>
              <a:t>cloud</a:t>
            </a:r>
          </a:p>
          <a:p>
            <a:pPr>
              <a:spcBef>
                <a:spcPts val="612"/>
              </a:spcBef>
              <a:defRPr/>
            </a:pPr>
            <a:r>
              <a:rPr lang="en-US" sz="1600" dirty="0">
                <a:solidFill>
                  <a:schemeClr val="tx2"/>
                </a:solidFill>
              </a:rPr>
              <a:t>G</a:t>
            </a:r>
            <a:r>
              <a:rPr lang="en-US" sz="1600" dirty="0" smtClean="0">
                <a:solidFill>
                  <a:schemeClr val="tx2"/>
                </a:solidFill>
              </a:rPr>
              <a:t>ranular</a:t>
            </a:r>
            <a:r>
              <a:rPr lang="en-US" sz="1600" dirty="0">
                <a:solidFill>
                  <a:schemeClr val="tx2"/>
                </a:solidFill>
              </a:rPr>
              <a:t>, policy-based data protection and regulatory </a:t>
            </a:r>
            <a:r>
              <a:rPr lang="en-US" sz="1600" dirty="0" smtClean="0">
                <a:solidFill>
                  <a:schemeClr val="tx2"/>
                </a:solidFill>
              </a:rPr>
              <a:t>compliance</a:t>
            </a:r>
            <a:endParaRPr lang="en-US" sz="1600" dirty="0">
              <a:solidFill>
                <a:schemeClr val="tx2"/>
              </a:solidFill>
            </a:endParaRPr>
          </a:p>
        </p:txBody>
      </p:sp>
      <p:grpSp>
        <p:nvGrpSpPr>
          <p:cNvPr id="6" name="Group 5"/>
          <p:cNvGrpSpPr/>
          <p:nvPr/>
        </p:nvGrpSpPr>
        <p:grpSpPr>
          <a:xfrm>
            <a:off x="457200" y="1657350"/>
            <a:ext cx="2838492" cy="876300"/>
            <a:chOff x="457200" y="1657350"/>
            <a:chExt cx="2838492" cy="876300"/>
          </a:xfrm>
        </p:grpSpPr>
        <p:sp>
          <p:nvSpPr>
            <p:cNvPr id="2" name="Rectangle 1"/>
            <p:cNvSpPr/>
            <p:nvPr/>
          </p:nvSpPr>
          <p:spPr bwMode="auto">
            <a:xfrm>
              <a:off x="457200" y="1657350"/>
              <a:ext cx="2838492" cy="8763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lvl="0"/>
              <a:r>
                <a:rPr lang="en-US" sz="2000" dirty="0" smtClean="0"/>
                <a:t>Enterprise-class</a:t>
              </a:r>
              <a:endParaRPr lang="en-US" sz="2000" dirty="0"/>
            </a:p>
          </p:txBody>
        </p:sp>
        <p:sp>
          <p:nvSpPr>
            <p:cNvPr id="28" name="Freeform 5"/>
            <p:cNvSpPr>
              <a:spLocks noEditPoints="1"/>
            </p:cNvSpPr>
            <p:nvPr/>
          </p:nvSpPr>
          <p:spPr bwMode="auto">
            <a:xfrm>
              <a:off x="2530626" y="1814286"/>
              <a:ext cx="634533" cy="609697"/>
            </a:xfrm>
            <a:custGeom>
              <a:avLst/>
              <a:gdLst>
                <a:gd name="T0" fmla="*/ 0 w 137"/>
                <a:gd name="T1" fmla="*/ 69 h 125"/>
                <a:gd name="T2" fmla="*/ 109 w 137"/>
                <a:gd name="T3" fmla="*/ 125 h 125"/>
                <a:gd name="T4" fmla="*/ 69 w 137"/>
                <a:gd name="T5" fmla="*/ 0 h 125"/>
                <a:gd name="T6" fmla="*/ 125 w 137"/>
                <a:gd name="T7" fmla="*/ 41 h 125"/>
                <a:gd name="T8" fmla="*/ 109 w 137"/>
                <a:gd name="T9" fmla="*/ 41 h 125"/>
                <a:gd name="T10" fmla="*/ 96 w 137"/>
                <a:gd name="T11" fmla="*/ 13 h 125"/>
                <a:gd name="T12" fmla="*/ 96 w 137"/>
                <a:gd name="T13" fmla="*/ 28 h 125"/>
                <a:gd name="T14" fmla="*/ 96 w 137"/>
                <a:gd name="T15" fmla="*/ 13 h 125"/>
                <a:gd name="T16" fmla="*/ 69 w 137"/>
                <a:gd name="T17" fmla="*/ 6 h 125"/>
                <a:gd name="T18" fmla="*/ 72 w 137"/>
                <a:gd name="T19" fmla="*/ 20 h 125"/>
                <a:gd name="T20" fmla="*/ 65 w 137"/>
                <a:gd name="T21" fmla="*/ 20 h 125"/>
                <a:gd name="T22" fmla="*/ 69 w 137"/>
                <a:gd name="T23" fmla="*/ 58 h 125"/>
                <a:gd name="T24" fmla="*/ 69 w 137"/>
                <a:gd name="T25" fmla="*/ 80 h 125"/>
                <a:gd name="T26" fmla="*/ 69 w 137"/>
                <a:gd name="T27" fmla="*/ 58 h 125"/>
                <a:gd name="T28" fmla="*/ 6 w 137"/>
                <a:gd name="T29" fmla="*/ 65 h 125"/>
                <a:gd name="T30" fmla="*/ 20 w 137"/>
                <a:gd name="T31" fmla="*/ 69 h 125"/>
                <a:gd name="T32" fmla="*/ 6 w 137"/>
                <a:gd name="T33" fmla="*/ 73 h 125"/>
                <a:gd name="T34" fmla="*/ 16 w 137"/>
                <a:gd name="T35" fmla="*/ 104 h 125"/>
                <a:gd name="T36" fmla="*/ 24 w 137"/>
                <a:gd name="T37" fmla="*/ 90 h 125"/>
                <a:gd name="T38" fmla="*/ 16 w 137"/>
                <a:gd name="T39" fmla="*/ 104 h 125"/>
                <a:gd name="T40" fmla="*/ 12 w 137"/>
                <a:gd name="T41" fmla="*/ 41 h 125"/>
                <a:gd name="T42" fmla="*/ 28 w 137"/>
                <a:gd name="T43" fmla="*/ 41 h 125"/>
                <a:gd name="T44" fmla="*/ 41 w 137"/>
                <a:gd name="T45" fmla="*/ 13 h 125"/>
                <a:gd name="T46" fmla="*/ 41 w 137"/>
                <a:gd name="T47" fmla="*/ 28 h 125"/>
                <a:gd name="T48" fmla="*/ 41 w 137"/>
                <a:gd name="T49" fmla="*/ 13 h 125"/>
                <a:gd name="T50" fmla="*/ 90 w 137"/>
                <a:gd name="T51" fmla="*/ 116 h 125"/>
                <a:gd name="T52" fmla="*/ 41 w 137"/>
                <a:gd name="T53" fmla="*/ 109 h 125"/>
                <a:gd name="T54" fmla="*/ 47 w 137"/>
                <a:gd name="T55" fmla="*/ 101 h 125"/>
                <a:gd name="T56" fmla="*/ 96 w 137"/>
                <a:gd name="T57" fmla="*/ 108 h 125"/>
                <a:gd name="T58" fmla="*/ 82 w 137"/>
                <a:gd name="T59" fmla="*/ 68 h 125"/>
                <a:gd name="T60" fmla="*/ 79 w 137"/>
                <a:gd name="T61" fmla="*/ 59 h 125"/>
                <a:gd name="T62" fmla="*/ 82 w 137"/>
                <a:gd name="T63" fmla="*/ 68 h 125"/>
                <a:gd name="T64" fmla="*/ 109 w 137"/>
                <a:gd name="T65" fmla="*/ 97 h 125"/>
                <a:gd name="T66" fmla="*/ 125 w 137"/>
                <a:gd name="T67" fmla="*/ 97 h 125"/>
                <a:gd name="T68" fmla="*/ 131 w 137"/>
                <a:gd name="T69" fmla="*/ 73 h 125"/>
                <a:gd name="T70" fmla="*/ 118 w 137"/>
                <a:gd name="T71" fmla="*/ 69 h 125"/>
                <a:gd name="T72" fmla="*/ 131 w 137"/>
                <a:gd name="T73" fmla="*/ 65 h 125"/>
                <a:gd name="T74" fmla="*/ 131 w 137"/>
                <a:gd name="T75"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125">
                  <a:moveTo>
                    <a:pt x="69" y="0"/>
                  </a:moveTo>
                  <a:cubicBezTo>
                    <a:pt x="31" y="0"/>
                    <a:pt x="0" y="31"/>
                    <a:pt x="0" y="69"/>
                  </a:cubicBezTo>
                  <a:cubicBezTo>
                    <a:pt x="0" y="92"/>
                    <a:pt x="11" y="112"/>
                    <a:pt x="28" y="125"/>
                  </a:cubicBezTo>
                  <a:cubicBezTo>
                    <a:pt x="28" y="125"/>
                    <a:pt x="28" y="125"/>
                    <a:pt x="109" y="125"/>
                  </a:cubicBezTo>
                  <a:cubicBezTo>
                    <a:pt x="126" y="112"/>
                    <a:pt x="137" y="92"/>
                    <a:pt x="137" y="69"/>
                  </a:cubicBezTo>
                  <a:cubicBezTo>
                    <a:pt x="137" y="31"/>
                    <a:pt x="106" y="0"/>
                    <a:pt x="69" y="0"/>
                  </a:cubicBezTo>
                  <a:close/>
                  <a:moveTo>
                    <a:pt x="121" y="34"/>
                  </a:moveTo>
                  <a:cubicBezTo>
                    <a:pt x="122" y="36"/>
                    <a:pt x="124" y="38"/>
                    <a:pt x="125" y="41"/>
                  </a:cubicBezTo>
                  <a:cubicBezTo>
                    <a:pt x="125" y="41"/>
                    <a:pt x="125" y="41"/>
                    <a:pt x="113" y="48"/>
                  </a:cubicBezTo>
                  <a:cubicBezTo>
                    <a:pt x="112" y="46"/>
                    <a:pt x="111" y="43"/>
                    <a:pt x="109" y="41"/>
                  </a:cubicBezTo>
                  <a:cubicBezTo>
                    <a:pt x="109" y="41"/>
                    <a:pt x="109" y="41"/>
                    <a:pt x="121" y="34"/>
                  </a:cubicBezTo>
                  <a:close/>
                  <a:moveTo>
                    <a:pt x="96" y="13"/>
                  </a:moveTo>
                  <a:cubicBezTo>
                    <a:pt x="98" y="14"/>
                    <a:pt x="101" y="15"/>
                    <a:pt x="104" y="16"/>
                  </a:cubicBezTo>
                  <a:cubicBezTo>
                    <a:pt x="104" y="16"/>
                    <a:pt x="104" y="16"/>
                    <a:pt x="96" y="28"/>
                  </a:cubicBezTo>
                  <a:cubicBezTo>
                    <a:pt x="94" y="27"/>
                    <a:pt x="92" y="25"/>
                    <a:pt x="90" y="24"/>
                  </a:cubicBezTo>
                  <a:cubicBezTo>
                    <a:pt x="90" y="24"/>
                    <a:pt x="90" y="24"/>
                    <a:pt x="96" y="13"/>
                  </a:cubicBezTo>
                  <a:close/>
                  <a:moveTo>
                    <a:pt x="65" y="6"/>
                  </a:moveTo>
                  <a:cubicBezTo>
                    <a:pt x="66" y="6"/>
                    <a:pt x="67" y="6"/>
                    <a:pt x="69" y="6"/>
                  </a:cubicBezTo>
                  <a:cubicBezTo>
                    <a:pt x="70" y="6"/>
                    <a:pt x="71" y="6"/>
                    <a:pt x="72" y="6"/>
                  </a:cubicBezTo>
                  <a:cubicBezTo>
                    <a:pt x="72" y="6"/>
                    <a:pt x="72" y="6"/>
                    <a:pt x="72" y="20"/>
                  </a:cubicBezTo>
                  <a:cubicBezTo>
                    <a:pt x="71" y="19"/>
                    <a:pt x="70" y="19"/>
                    <a:pt x="69" y="19"/>
                  </a:cubicBezTo>
                  <a:cubicBezTo>
                    <a:pt x="67" y="19"/>
                    <a:pt x="66" y="19"/>
                    <a:pt x="65" y="20"/>
                  </a:cubicBezTo>
                  <a:cubicBezTo>
                    <a:pt x="65" y="20"/>
                    <a:pt x="65" y="20"/>
                    <a:pt x="65" y="6"/>
                  </a:cubicBezTo>
                  <a:close/>
                  <a:moveTo>
                    <a:pt x="69" y="58"/>
                  </a:moveTo>
                  <a:cubicBezTo>
                    <a:pt x="75" y="58"/>
                    <a:pt x="79" y="63"/>
                    <a:pt x="79" y="69"/>
                  </a:cubicBezTo>
                  <a:cubicBezTo>
                    <a:pt x="79" y="75"/>
                    <a:pt x="75" y="80"/>
                    <a:pt x="69" y="80"/>
                  </a:cubicBezTo>
                  <a:cubicBezTo>
                    <a:pt x="63" y="80"/>
                    <a:pt x="57" y="75"/>
                    <a:pt x="57" y="69"/>
                  </a:cubicBezTo>
                  <a:cubicBezTo>
                    <a:pt x="57" y="63"/>
                    <a:pt x="63" y="58"/>
                    <a:pt x="69" y="58"/>
                  </a:cubicBezTo>
                  <a:close/>
                  <a:moveTo>
                    <a:pt x="6" y="69"/>
                  </a:moveTo>
                  <a:cubicBezTo>
                    <a:pt x="6" y="68"/>
                    <a:pt x="6" y="66"/>
                    <a:pt x="6" y="65"/>
                  </a:cubicBezTo>
                  <a:cubicBezTo>
                    <a:pt x="6" y="65"/>
                    <a:pt x="6" y="65"/>
                    <a:pt x="20" y="65"/>
                  </a:cubicBezTo>
                  <a:cubicBezTo>
                    <a:pt x="20" y="66"/>
                    <a:pt x="20" y="68"/>
                    <a:pt x="20" y="69"/>
                  </a:cubicBezTo>
                  <a:cubicBezTo>
                    <a:pt x="20" y="71"/>
                    <a:pt x="20" y="72"/>
                    <a:pt x="20" y="73"/>
                  </a:cubicBezTo>
                  <a:cubicBezTo>
                    <a:pt x="20" y="73"/>
                    <a:pt x="20" y="73"/>
                    <a:pt x="6" y="73"/>
                  </a:cubicBezTo>
                  <a:cubicBezTo>
                    <a:pt x="6" y="72"/>
                    <a:pt x="6" y="71"/>
                    <a:pt x="6" y="69"/>
                  </a:cubicBezTo>
                  <a:close/>
                  <a:moveTo>
                    <a:pt x="16" y="104"/>
                  </a:moveTo>
                  <a:cubicBezTo>
                    <a:pt x="14" y="101"/>
                    <a:pt x="14" y="99"/>
                    <a:pt x="12" y="97"/>
                  </a:cubicBezTo>
                  <a:cubicBezTo>
                    <a:pt x="12" y="97"/>
                    <a:pt x="12" y="97"/>
                    <a:pt x="24" y="90"/>
                  </a:cubicBezTo>
                  <a:cubicBezTo>
                    <a:pt x="26" y="92"/>
                    <a:pt x="26" y="95"/>
                    <a:pt x="28" y="97"/>
                  </a:cubicBezTo>
                  <a:cubicBezTo>
                    <a:pt x="28" y="97"/>
                    <a:pt x="28" y="97"/>
                    <a:pt x="16" y="104"/>
                  </a:cubicBezTo>
                  <a:close/>
                  <a:moveTo>
                    <a:pt x="24" y="48"/>
                  </a:moveTo>
                  <a:cubicBezTo>
                    <a:pt x="24" y="48"/>
                    <a:pt x="24" y="48"/>
                    <a:pt x="12" y="41"/>
                  </a:cubicBezTo>
                  <a:cubicBezTo>
                    <a:pt x="14" y="39"/>
                    <a:pt x="14" y="36"/>
                    <a:pt x="16" y="34"/>
                  </a:cubicBezTo>
                  <a:cubicBezTo>
                    <a:pt x="16" y="34"/>
                    <a:pt x="16" y="34"/>
                    <a:pt x="28" y="41"/>
                  </a:cubicBezTo>
                  <a:cubicBezTo>
                    <a:pt x="26" y="44"/>
                    <a:pt x="26" y="46"/>
                    <a:pt x="24" y="48"/>
                  </a:cubicBezTo>
                  <a:close/>
                  <a:moveTo>
                    <a:pt x="41" y="13"/>
                  </a:moveTo>
                  <a:cubicBezTo>
                    <a:pt x="41" y="13"/>
                    <a:pt x="41" y="13"/>
                    <a:pt x="47" y="24"/>
                  </a:cubicBezTo>
                  <a:cubicBezTo>
                    <a:pt x="45" y="26"/>
                    <a:pt x="43" y="27"/>
                    <a:pt x="41" y="28"/>
                  </a:cubicBezTo>
                  <a:cubicBezTo>
                    <a:pt x="41" y="28"/>
                    <a:pt x="41" y="28"/>
                    <a:pt x="34" y="16"/>
                  </a:cubicBezTo>
                  <a:cubicBezTo>
                    <a:pt x="36" y="15"/>
                    <a:pt x="38" y="14"/>
                    <a:pt x="41" y="13"/>
                  </a:cubicBezTo>
                  <a:close/>
                  <a:moveTo>
                    <a:pt x="96" y="109"/>
                  </a:moveTo>
                  <a:cubicBezTo>
                    <a:pt x="96" y="113"/>
                    <a:pt x="93" y="116"/>
                    <a:pt x="90" y="116"/>
                  </a:cubicBezTo>
                  <a:cubicBezTo>
                    <a:pt x="90" y="116"/>
                    <a:pt x="90" y="116"/>
                    <a:pt x="47" y="116"/>
                  </a:cubicBezTo>
                  <a:cubicBezTo>
                    <a:pt x="44" y="116"/>
                    <a:pt x="41" y="113"/>
                    <a:pt x="41" y="109"/>
                  </a:cubicBezTo>
                  <a:cubicBezTo>
                    <a:pt x="41" y="109"/>
                    <a:pt x="41" y="109"/>
                    <a:pt x="41" y="108"/>
                  </a:cubicBezTo>
                  <a:cubicBezTo>
                    <a:pt x="41" y="105"/>
                    <a:pt x="44" y="101"/>
                    <a:pt x="47" y="101"/>
                  </a:cubicBezTo>
                  <a:cubicBezTo>
                    <a:pt x="47" y="101"/>
                    <a:pt x="47" y="101"/>
                    <a:pt x="90" y="101"/>
                  </a:cubicBezTo>
                  <a:cubicBezTo>
                    <a:pt x="93" y="101"/>
                    <a:pt x="96" y="105"/>
                    <a:pt x="96" y="108"/>
                  </a:cubicBezTo>
                  <a:cubicBezTo>
                    <a:pt x="96" y="108"/>
                    <a:pt x="96" y="108"/>
                    <a:pt x="96" y="109"/>
                  </a:cubicBezTo>
                  <a:close/>
                  <a:moveTo>
                    <a:pt x="82" y="68"/>
                  </a:moveTo>
                  <a:cubicBezTo>
                    <a:pt x="81" y="63"/>
                    <a:pt x="81" y="63"/>
                    <a:pt x="81" y="63"/>
                  </a:cubicBezTo>
                  <a:cubicBezTo>
                    <a:pt x="79" y="59"/>
                    <a:pt x="79" y="59"/>
                    <a:pt x="79" y="59"/>
                  </a:cubicBezTo>
                  <a:cubicBezTo>
                    <a:pt x="126" y="52"/>
                    <a:pt x="126" y="52"/>
                    <a:pt x="126" y="52"/>
                  </a:cubicBezTo>
                  <a:lnTo>
                    <a:pt x="82" y="68"/>
                  </a:lnTo>
                  <a:close/>
                  <a:moveTo>
                    <a:pt x="121" y="104"/>
                  </a:moveTo>
                  <a:cubicBezTo>
                    <a:pt x="121" y="104"/>
                    <a:pt x="121" y="104"/>
                    <a:pt x="109" y="97"/>
                  </a:cubicBezTo>
                  <a:cubicBezTo>
                    <a:pt x="111" y="95"/>
                    <a:pt x="112" y="92"/>
                    <a:pt x="113" y="90"/>
                  </a:cubicBezTo>
                  <a:cubicBezTo>
                    <a:pt x="113" y="90"/>
                    <a:pt x="113" y="90"/>
                    <a:pt x="125" y="97"/>
                  </a:cubicBezTo>
                  <a:cubicBezTo>
                    <a:pt x="124" y="100"/>
                    <a:pt x="122" y="102"/>
                    <a:pt x="121" y="104"/>
                  </a:cubicBezTo>
                  <a:close/>
                  <a:moveTo>
                    <a:pt x="131" y="73"/>
                  </a:moveTo>
                  <a:cubicBezTo>
                    <a:pt x="131" y="73"/>
                    <a:pt x="131" y="73"/>
                    <a:pt x="118" y="73"/>
                  </a:cubicBezTo>
                  <a:cubicBezTo>
                    <a:pt x="118" y="72"/>
                    <a:pt x="118" y="71"/>
                    <a:pt x="118" y="69"/>
                  </a:cubicBezTo>
                  <a:cubicBezTo>
                    <a:pt x="118" y="68"/>
                    <a:pt x="118" y="66"/>
                    <a:pt x="118" y="65"/>
                  </a:cubicBezTo>
                  <a:cubicBezTo>
                    <a:pt x="118" y="65"/>
                    <a:pt x="118" y="65"/>
                    <a:pt x="131" y="65"/>
                  </a:cubicBezTo>
                  <a:cubicBezTo>
                    <a:pt x="131" y="66"/>
                    <a:pt x="131" y="68"/>
                    <a:pt x="131" y="69"/>
                  </a:cubicBezTo>
                  <a:cubicBezTo>
                    <a:pt x="131" y="71"/>
                    <a:pt x="131" y="71"/>
                    <a:pt x="131" y="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6"/>
          <p:cNvGrpSpPr/>
          <p:nvPr/>
        </p:nvGrpSpPr>
        <p:grpSpPr>
          <a:xfrm>
            <a:off x="3351728" y="1657350"/>
            <a:ext cx="2838492" cy="876300"/>
            <a:chOff x="3351728" y="1657350"/>
            <a:chExt cx="2838492" cy="876300"/>
          </a:xfrm>
        </p:grpSpPr>
        <p:sp>
          <p:nvSpPr>
            <p:cNvPr id="15" name="Rectangle 14"/>
            <p:cNvSpPr/>
            <p:nvPr/>
          </p:nvSpPr>
          <p:spPr bwMode="auto">
            <a:xfrm>
              <a:off x="3351728" y="1657350"/>
              <a:ext cx="2838492" cy="87630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lvl="0"/>
              <a:r>
                <a:rPr lang="en-US" sz="2000" dirty="0"/>
                <a:t>Simple and </a:t>
              </a:r>
              <a:r>
                <a:rPr lang="en-US" sz="2000" dirty="0" smtClean="0"/>
                <a:t/>
              </a:r>
              <a:br>
                <a:rPr lang="en-US" sz="2000" dirty="0" smtClean="0"/>
              </a:br>
              <a:r>
                <a:rPr lang="en-US" sz="2000" dirty="0" smtClean="0"/>
                <a:t>cost-effective</a:t>
              </a:r>
              <a:endParaRPr lang="en-US" sz="2000" dirty="0"/>
            </a:p>
          </p:txBody>
        </p:sp>
        <p:sp>
          <p:nvSpPr>
            <p:cNvPr id="29" name="Freeform 30"/>
            <p:cNvSpPr>
              <a:spLocks noEditPoints="1"/>
            </p:cNvSpPr>
            <p:nvPr/>
          </p:nvSpPr>
          <p:spPr bwMode="auto">
            <a:xfrm>
              <a:off x="5382593" y="1767929"/>
              <a:ext cx="683701" cy="623052"/>
            </a:xfrm>
            <a:custGeom>
              <a:avLst/>
              <a:gdLst>
                <a:gd name="T0" fmla="*/ 1430 w 2018"/>
                <a:gd name="T1" fmla="*/ 563 h 1739"/>
                <a:gd name="T2" fmla="*/ 1306 w 2018"/>
                <a:gd name="T3" fmla="*/ 576 h 1739"/>
                <a:gd name="T4" fmla="*/ 1307 w 2018"/>
                <a:gd name="T5" fmla="*/ 588 h 1739"/>
                <a:gd name="T6" fmla="*/ 852 w 2018"/>
                <a:gd name="T7" fmla="*/ 1256 h 1739"/>
                <a:gd name="T8" fmla="*/ 1430 w 2018"/>
                <a:gd name="T9" fmla="*/ 1739 h 1739"/>
                <a:gd name="T10" fmla="*/ 2018 w 2018"/>
                <a:gd name="T11" fmla="*/ 1151 h 1739"/>
                <a:gd name="T12" fmla="*/ 1430 w 2018"/>
                <a:gd name="T13" fmla="*/ 563 h 1739"/>
                <a:gd name="T14" fmla="*/ 1474 w 2018"/>
                <a:gd name="T15" fmla="*/ 1405 h 1739"/>
                <a:gd name="T16" fmla="*/ 1474 w 2018"/>
                <a:gd name="T17" fmla="*/ 1489 h 1739"/>
                <a:gd name="T18" fmla="*/ 1379 w 2018"/>
                <a:gd name="T19" fmla="*/ 1489 h 1739"/>
                <a:gd name="T20" fmla="*/ 1379 w 2018"/>
                <a:gd name="T21" fmla="*/ 1412 h 1739"/>
                <a:gd name="T22" fmla="*/ 1232 w 2018"/>
                <a:gd name="T23" fmla="*/ 1377 h 1739"/>
                <a:gd name="T24" fmla="*/ 1259 w 2018"/>
                <a:gd name="T25" fmla="*/ 1261 h 1739"/>
                <a:gd name="T26" fmla="*/ 1405 w 2018"/>
                <a:gd name="T27" fmla="*/ 1298 h 1739"/>
                <a:gd name="T28" fmla="*/ 1476 w 2018"/>
                <a:gd name="T29" fmla="*/ 1260 h 1739"/>
                <a:gd name="T30" fmla="*/ 1390 w 2018"/>
                <a:gd name="T31" fmla="*/ 1199 h 1739"/>
                <a:gd name="T32" fmla="*/ 1236 w 2018"/>
                <a:gd name="T33" fmla="*/ 1043 h 1739"/>
                <a:gd name="T34" fmla="*/ 1383 w 2018"/>
                <a:gd name="T35" fmla="*/ 888 h 1739"/>
                <a:gd name="T36" fmla="*/ 1383 w 2018"/>
                <a:gd name="T37" fmla="*/ 812 h 1739"/>
                <a:gd name="T38" fmla="*/ 1478 w 2018"/>
                <a:gd name="T39" fmla="*/ 812 h 1739"/>
                <a:gd name="T40" fmla="*/ 1478 w 2018"/>
                <a:gd name="T41" fmla="*/ 882 h 1739"/>
                <a:gd name="T42" fmla="*/ 1604 w 2018"/>
                <a:gd name="T43" fmla="*/ 908 h 1739"/>
                <a:gd name="T44" fmla="*/ 1577 w 2018"/>
                <a:gd name="T45" fmla="*/ 1019 h 1739"/>
                <a:gd name="T46" fmla="*/ 1451 w 2018"/>
                <a:gd name="T47" fmla="*/ 991 h 1739"/>
                <a:gd name="T48" fmla="*/ 1387 w 2018"/>
                <a:gd name="T49" fmla="*/ 1027 h 1739"/>
                <a:gd name="T50" fmla="*/ 1486 w 2018"/>
                <a:gd name="T51" fmla="*/ 1088 h 1739"/>
                <a:gd name="T52" fmla="*/ 1629 w 2018"/>
                <a:gd name="T53" fmla="*/ 1245 h 1739"/>
                <a:gd name="T54" fmla="*/ 1474 w 2018"/>
                <a:gd name="T55" fmla="*/ 1405 h 1739"/>
                <a:gd name="T56" fmla="*/ 1176 w 2018"/>
                <a:gd name="T57" fmla="*/ 620 h 1739"/>
                <a:gd name="T58" fmla="*/ 1176 w 2018"/>
                <a:gd name="T59" fmla="*/ 588 h 1739"/>
                <a:gd name="T60" fmla="*/ 588 w 2018"/>
                <a:gd name="T61" fmla="*/ 0 h 1739"/>
                <a:gd name="T62" fmla="*/ 0 w 2018"/>
                <a:gd name="T63" fmla="*/ 588 h 1739"/>
                <a:gd name="T64" fmla="*/ 588 w 2018"/>
                <a:gd name="T65" fmla="*/ 1176 h 1739"/>
                <a:gd name="T66" fmla="*/ 843 w 2018"/>
                <a:gd name="T67" fmla="*/ 1118 h 1739"/>
                <a:gd name="T68" fmla="*/ 1176 w 2018"/>
                <a:gd name="T69" fmla="*/ 620 h 1739"/>
                <a:gd name="T70" fmla="*/ 871 w 2018"/>
                <a:gd name="T71" fmla="*/ 969 h 1739"/>
                <a:gd name="T72" fmla="*/ 588 w 2018"/>
                <a:gd name="T73" fmla="*/ 1062 h 1739"/>
                <a:gd name="T74" fmla="*/ 114 w 2018"/>
                <a:gd name="T75" fmla="*/ 588 h 1739"/>
                <a:gd name="T76" fmla="*/ 588 w 2018"/>
                <a:gd name="T77" fmla="*/ 114 h 1739"/>
                <a:gd name="T78" fmla="*/ 1063 w 2018"/>
                <a:gd name="T79" fmla="*/ 588 h 1739"/>
                <a:gd name="T80" fmla="*/ 1049 w 2018"/>
                <a:gd name="T81" fmla="*/ 703 h 1739"/>
                <a:gd name="T82" fmla="*/ 871 w 2018"/>
                <a:gd name="T83" fmla="*/ 969 h 1739"/>
                <a:gd name="T84" fmla="*/ 787 w 2018"/>
                <a:gd name="T85" fmla="*/ 683 h 1739"/>
                <a:gd name="T86" fmla="*/ 632 w 2018"/>
                <a:gd name="T87" fmla="*/ 842 h 1739"/>
                <a:gd name="T88" fmla="*/ 632 w 2018"/>
                <a:gd name="T89" fmla="*/ 927 h 1739"/>
                <a:gd name="T90" fmla="*/ 537 w 2018"/>
                <a:gd name="T91" fmla="*/ 927 h 1739"/>
                <a:gd name="T92" fmla="*/ 537 w 2018"/>
                <a:gd name="T93" fmla="*/ 849 h 1739"/>
                <a:gd name="T94" fmla="*/ 390 w 2018"/>
                <a:gd name="T95" fmla="*/ 814 h 1739"/>
                <a:gd name="T96" fmla="*/ 417 w 2018"/>
                <a:gd name="T97" fmla="*/ 699 h 1739"/>
                <a:gd name="T98" fmla="*/ 563 w 2018"/>
                <a:gd name="T99" fmla="*/ 735 h 1739"/>
                <a:gd name="T100" fmla="*/ 635 w 2018"/>
                <a:gd name="T101" fmla="*/ 697 h 1739"/>
                <a:gd name="T102" fmla="*/ 548 w 2018"/>
                <a:gd name="T103" fmla="*/ 636 h 1739"/>
                <a:gd name="T104" fmla="*/ 394 w 2018"/>
                <a:gd name="T105" fmla="*/ 481 h 1739"/>
                <a:gd name="T106" fmla="*/ 541 w 2018"/>
                <a:gd name="T107" fmla="*/ 326 h 1739"/>
                <a:gd name="T108" fmla="*/ 541 w 2018"/>
                <a:gd name="T109" fmla="*/ 249 h 1739"/>
                <a:gd name="T110" fmla="*/ 636 w 2018"/>
                <a:gd name="T111" fmla="*/ 249 h 1739"/>
                <a:gd name="T112" fmla="*/ 636 w 2018"/>
                <a:gd name="T113" fmla="*/ 319 h 1739"/>
                <a:gd name="T114" fmla="*/ 762 w 2018"/>
                <a:gd name="T115" fmla="*/ 346 h 1739"/>
                <a:gd name="T116" fmla="*/ 735 w 2018"/>
                <a:gd name="T117" fmla="*/ 456 h 1739"/>
                <a:gd name="T118" fmla="*/ 610 w 2018"/>
                <a:gd name="T119" fmla="*/ 428 h 1739"/>
                <a:gd name="T120" fmla="*/ 546 w 2018"/>
                <a:gd name="T121" fmla="*/ 464 h 1739"/>
                <a:gd name="T122" fmla="*/ 644 w 2018"/>
                <a:gd name="T123" fmla="*/ 526 h 1739"/>
                <a:gd name="T124" fmla="*/ 787 w 2018"/>
                <a:gd name="T125" fmla="*/ 683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8" h="1739">
                  <a:moveTo>
                    <a:pt x="1430" y="563"/>
                  </a:moveTo>
                  <a:cubicBezTo>
                    <a:pt x="1388" y="563"/>
                    <a:pt x="1346" y="567"/>
                    <a:pt x="1306" y="576"/>
                  </a:cubicBezTo>
                  <a:cubicBezTo>
                    <a:pt x="1307" y="580"/>
                    <a:pt x="1307" y="584"/>
                    <a:pt x="1307" y="588"/>
                  </a:cubicBezTo>
                  <a:cubicBezTo>
                    <a:pt x="1307" y="892"/>
                    <a:pt x="1118" y="1151"/>
                    <a:pt x="852" y="1256"/>
                  </a:cubicBezTo>
                  <a:cubicBezTo>
                    <a:pt x="902" y="1531"/>
                    <a:pt x="1142" y="1739"/>
                    <a:pt x="1430" y="1739"/>
                  </a:cubicBezTo>
                  <a:cubicBezTo>
                    <a:pt x="1755" y="1739"/>
                    <a:pt x="2018" y="1475"/>
                    <a:pt x="2018" y="1151"/>
                  </a:cubicBezTo>
                  <a:cubicBezTo>
                    <a:pt x="2018" y="826"/>
                    <a:pt x="1755" y="563"/>
                    <a:pt x="1430" y="563"/>
                  </a:cubicBezTo>
                  <a:close/>
                  <a:moveTo>
                    <a:pt x="1474" y="1405"/>
                  </a:moveTo>
                  <a:cubicBezTo>
                    <a:pt x="1474" y="1489"/>
                    <a:pt x="1474" y="1489"/>
                    <a:pt x="1474" y="1489"/>
                  </a:cubicBezTo>
                  <a:cubicBezTo>
                    <a:pt x="1379" y="1489"/>
                    <a:pt x="1379" y="1489"/>
                    <a:pt x="1379" y="1489"/>
                  </a:cubicBezTo>
                  <a:cubicBezTo>
                    <a:pt x="1379" y="1412"/>
                    <a:pt x="1379" y="1412"/>
                    <a:pt x="1379" y="1412"/>
                  </a:cubicBezTo>
                  <a:cubicBezTo>
                    <a:pt x="1321" y="1410"/>
                    <a:pt x="1264" y="1394"/>
                    <a:pt x="1232" y="1377"/>
                  </a:cubicBezTo>
                  <a:cubicBezTo>
                    <a:pt x="1259" y="1261"/>
                    <a:pt x="1259" y="1261"/>
                    <a:pt x="1259" y="1261"/>
                  </a:cubicBezTo>
                  <a:cubicBezTo>
                    <a:pt x="1297" y="1280"/>
                    <a:pt x="1348" y="1298"/>
                    <a:pt x="1405" y="1298"/>
                  </a:cubicBezTo>
                  <a:cubicBezTo>
                    <a:pt x="1447" y="1298"/>
                    <a:pt x="1476" y="1286"/>
                    <a:pt x="1476" y="1260"/>
                  </a:cubicBezTo>
                  <a:cubicBezTo>
                    <a:pt x="1476" y="1234"/>
                    <a:pt x="1452" y="1218"/>
                    <a:pt x="1390" y="1199"/>
                  </a:cubicBezTo>
                  <a:cubicBezTo>
                    <a:pt x="1300" y="1170"/>
                    <a:pt x="1236" y="1127"/>
                    <a:pt x="1236" y="1043"/>
                  </a:cubicBezTo>
                  <a:cubicBezTo>
                    <a:pt x="1236" y="967"/>
                    <a:pt x="1288" y="907"/>
                    <a:pt x="1383" y="888"/>
                  </a:cubicBezTo>
                  <a:cubicBezTo>
                    <a:pt x="1383" y="812"/>
                    <a:pt x="1383" y="812"/>
                    <a:pt x="1383" y="812"/>
                  </a:cubicBezTo>
                  <a:cubicBezTo>
                    <a:pt x="1478" y="812"/>
                    <a:pt x="1478" y="812"/>
                    <a:pt x="1478" y="812"/>
                  </a:cubicBezTo>
                  <a:cubicBezTo>
                    <a:pt x="1478" y="882"/>
                    <a:pt x="1478" y="882"/>
                    <a:pt x="1478" y="882"/>
                  </a:cubicBezTo>
                  <a:cubicBezTo>
                    <a:pt x="1536" y="884"/>
                    <a:pt x="1575" y="896"/>
                    <a:pt x="1604" y="908"/>
                  </a:cubicBezTo>
                  <a:cubicBezTo>
                    <a:pt x="1577" y="1019"/>
                    <a:pt x="1577" y="1019"/>
                    <a:pt x="1577" y="1019"/>
                  </a:cubicBezTo>
                  <a:cubicBezTo>
                    <a:pt x="1555" y="1010"/>
                    <a:pt x="1515" y="991"/>
                    <a:pt x="1451" y="991"/>
                  </a:cubicBezTo>
                  <a:cubicBezTo>
                    <a:pt x="1402" y="991"/>
                    <a:pt x="1387" y="1008"/>
                    <a:pt x="1387" y="1027"/>
                  </a:cubicBezTo>
                  <a:cubicBezTo>
                    <a:pt x="1387" y="1047"/>
                    <a:pt x="1416" y="1063"/>
                    <a:pt x="1486" y="1088"/>
                  </a:cubicBezTo>
                  <a:cubicBezTo>
                    <a:pt x="1590" y="1122"/>
                    <a:pt x="1629" y="1170"/>
                    <a:pt x="1629" y="1245"/>
                  </a:cubicBezTo>
                  <a:cubicBezTo>
                    <a:pt x="1629" y="1323"/>
                    <a:pt x="1574" y="1387"/>
                    <a:pt x="1474" y="1405"/>
                  </a:cubicBezTo>
                  <a:close/>
                  <a:moveTo>
                    <a:pt x="1176" y="620"/>
                  </a:moveTo>
                  <a:cubicBezTo>
                    <a:pt x="1176" y="610"/>
                    <a:pt x="1176" y="599"/>
                    <a:pt x="1176" y="588"/>
                  </a:cubicBezTo>
                  <a:cubicBezTo>
                    <a:pt x="1176" y="263"/>
                    <a:pt x="913" y="0"/>
                    <a:pt x="588" y="0"/>
                  </a:cubicBezTo>
                  <a:cubicBezTo>
                    <a:pt x="264" y="0"/>
                    <a:pt x="0" y="263"/>
                    <a:pt x="0" y="588"/>
                  </a:cubicBezTo>
                  <a:cubicBezTo>
                    <a:pt x="0" y="913"/>
                    <a:pt x="264" y="1176"/>
                    <a:pt x="588" y="1176"/>
                  </a:cubicBezTo>
                  <a:cubicBezTo>
                    <a:pt x="680" y="1176"/>
                    <a:pt x="766" y="1155"/>
                    <a:pt x="843" y="1118"/>
                  </a:cubicBezTo>
                  <a:cubicBezTo>
                    <a:pt x="1031" y="1028"/>
                    <a:pt x="1164" y="840"/>
                    <a:pt x="1176" y="620"/>
                  </a:cubicBezTo>
                  <a:close/>
                  <a:moveTo>
                    <a:pt x="871" y="969"/>
                  </a:moveTo>
                  <a:cubicBezTo>
                    <a:pt x="792" y="1028"/>
                    <a:pt x="694" y="1062"/>
                    <a:pt x="588" y="1062"/>
                  </a:cubicBezTo>
                  <a:cubicBezTo>
                    <a:pt x="326" y="1062"/>
                    <a:pt x="114" y="850"/>
                    <a:pt x="114" y="588"/>
                  </a:cubicBezTo>
                  <a:cubicBezTo>
                    <a:pt x="114" y="326"/>
                    <a:pt x="326" y="114"/>
                    <a:pt x="588" y="114"/>
                  </a:cubicBezTo>
                  <a:cubicBezTo>
                    <a:pt x="850" y="114"/>
                    <a:pt x="1063" y="326"/>
                    <a:pt x="1063" y="588"/>
                  </a:cubicBezTo>
                  <a:cubicBezTo>
                    <a:pt x="1063" y="628"/>
                    <a:pt x="1058" y="666"/>
                    <a:pt x="1049" y="703"/>
                  </a:cubicBezTo>
                  <a:cubicBezTo>
                    <a:pt x="1022" y="811"/>
                    <a:pt x="958" y="905"/>
                    <a:pt x="871" y="969"/>
                  </a:cubicBezTo>
                  <a:close/>
                  <a:moveTo>
                    <a:pt x="787" y="683"/>
                  </a:moveTo>
                  <a:cubicBezTo>
                    <a:pt x="787" y="760"/>
                    <a:pt x="732" y="824"/>
                    <a:pt x="632" y="842"/>
                  </a:cubicBezTo>
                  <a:cubicBezTo>
                    <a:pt x="632" y="927"/>
                    <a:pt x="632" y="927"/>
                    <a:pt x="632" y="927"/>
                  </a:cubicBezTo>
                  <a:cubicBezTo>
                    <a:pt x="537" y="927"/>
                    <a:pt x="537" y="927"/>
                    <a:pt x="537" y="927"/>
                  </a:cubicBezTo>
                  <a:cubicBezTo>
                    <a:pt x="537" y="849"/>
                    <a:pt x="537" y="849"/>
                    <a:pt x="537" y="849"/>
                  </a:cubicBezTo>
                  <a:cubicBezTo>
                    <a:pt x="479" y="847"/>
                    <a:pt x="422" y="831"/>
                    <a:pt x="390" y="814"/>
                  </a:cubicBezTo>
                  <a:cubicBezTo>
                    <a:pt x="417" y="699"/>
                    <a:pt x="417" y="699"/>
                    <a:pt x="417" y="699"/>
                  </a:cubicBezTo>
                  <a:cubicBezTo>
                    <a:pt x="455" y="717"/>
                    <a:pt x="506" y="735"/>
                    <a:pt x="563" y="735"/>
                  </a:cubicBezTo>
                  <a:cubicBezTo>
                    <a:pt x="605" y="735"/>
                    <a:pt x="635" y="724"/>
                    <a:pt x="635" y="697"/>
                  </a:cubicBezTo>
                  <a:cubicBezTo>
                    <a:pt x="635" y="671"/>
                    <a:pt x="610" y="655"/>
                    <a:pt x="548" y="636"/>
                  </a:cubicBezTo>
                  <a:cubicBezTo>
                    <a:pt x="458" y="607"/>
                    <a:pt x="394" y="565"/>
                    <a:pt x="394" y="481"/>
                  </a:cubicBezTo>
                  <a:cubicBezTo>
                    <a:pt x="394" y="405"/>
                    <a:pt x="446" y="345"/>
                    <a:pt x="541" y="326"/>
                  </a:cubicBezTo>
                  <a:cubicBezTo>
                    <a:pt x="541" y="249"/>
                    <a:pt x="541" y="249"/>
                    <a:pt x="541" y="249"/>
                  </a:cubicBezTo>
                  <a:cubicBezTo>
                    <a:pt x="636" y="249"/>
                    <a:pt x="636" y="249"/>
                    <a:pt x="636" y="249"/>
                  </a:cubicBezTo>
                  <a:cubicBezTo>
                    <a:pt x="636" y="319"/>
                    <a:pt x="636" y="319"/>
                    <a:pt x="636" y="319"/>
                  </a:cubicBezTo>
                  <a:cubicBezTo>
                    <a:pt x="694" y="322"/>
                    <a:pt x="733" y="333"/>
                    <a:pt x="762" y="346"/>
                  </a:cubicBezTo>
                  <a:cubicBezTo>
                    <a:pt x="735" y="456"/>
                    <a:pt x="735" y="456"/>
                    <a:pt x="735" y="456"/>
                  </a:cubicBezTo>
                  <a:cubicBezTo>
                    <a:pt x="713" y="447"/>
                    <a:pt x="673" y="428"/>
                    <a:pt x="610" y="428"/>
                  </a:cubicBezTo>
                  <a:cubicBezTo>
                    <a:pt x="561" y="428"/>
                    <a:pt x="546" y="446"/>
                    <a:pt x="546" y="464"/>
                  </a:cubicBezTo>
                  <a:cubicBezTo>
                    <a:pt x="546" y="485"/>
                    <a:pt x="574" y="501"/>
                    <a:pt x="644" y="526"/>
                  </a:cubicBezTo>
                  <a:cubicBezTo>
                    <a:pt x="749" y="560"/>
                    <a:pt x="787" y="607"/>
                    <a:pt x="787" y="6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8" name="Group 7"/>
          <p:cNvGrpSpPr/>
          <p:nvPr/>
        </p:nvGrpSpPr>
        <p:grpSpPr>
          <a:xfrm>
            <a:off x="6246256" y="1657350"/>
            <a:ext cx="2838492" cy="876300"/>
            <a:chOff x="6246256" y="1657350"/>
            <a:chExt cx="2838492" cy="876300"/>
          </a:xfrm>
        </p:grpSpPr>
        <p:sp>
          <p:nvSpPr>
            <p:cNvPr id="16" name="Rectangle 15"/>
            <p:cNvSpPr/>
            <p:nvPr/>
          </p:nvSpPr>
          <p:spPr bwMode="auto">
            <a:xfrm>
              <a:off x="6246256" y="1657350"/>
              <a:ext cx="2838492" cy="8763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lvl="0"/>
              <a:r>
                <a:rPr lang="en-US" sz="2000" dirty="0" smtClean="0"/>
                <a:t>Application </a:t>
              </a:r>
              <a:br>
                <a:rPr lang="en-US" sz="2000" dirty="0" smtClean="0"/>
              </a:br>
              <a:r>
                <a:rPr lang="en-US" sz="2000" dirty="0" smtClean="0"/>
                <a:t>focused </a:t>
              </a:r>
              <a:endParaRPr lang="en-US" sz="2000" dirty="0"/>
            </a:p>
          </p:txBody>
        </p:sp>
        <p:grpSp>
          <p:nvGrpSpPr>
            <p:cNvPr id="4" name="Group 3"/>
            <p:cNvGrpSpPr/>
            <p:nvPr/>
          </p:nvGrpSpPr>
          <p:grpSpPr>
            <a:xfrm>
              <a:off x="8522335" y="1747039"/>
              <a:ext cx="433707" cy="701875"/>
              <a:chOff x="8541385" y="1727989"/>
              <a:chExt cx="433707" cy="701875"/>
            </a:xfrm>
          </p:grpSpPr>
          <p:sp>
            <p:nvSpPr>
              <p:cNvPr id="30" name="Freeform 352"/>
              <p:cNvSpPr>
                <a:spLocks/>
              </p:cNvSpPr>
              <p:nvPr/>
            </p:nvSpPr>
            <p:spPr bwMode="auto">
              <a:xfrm>
                <a:off x="8541385" y="1861078"/>
                <a:ext cx="433707" cy="568786"/>
              </a:xfrm>
              <a:custGeom>
                <a:avLst/>
                <a:gdLst>
                  <a:gd name="T0" fmla="*/ 210 w 243"/>
                  <a:gd name="T1" fmla="*/ 143 h 324"/>
                  <a:gd name="T2" fmla="*/ 131 w 243"/>
                  <a:gd name="T3" fmla="*/ 135 h 324"/>
                  <a:gd name="T4" fmla="*/ 128 w 243"/>
                  <a:gd name="T5" fmla="*/ 21 h 324"/>
                  <a:gd name="T6" fmla="*/ 107 w 243"/>
                  <a:gd name="T7" fmla="*/ 0 h 324"/>
                  <a:gd name="T8" fmla="*/ 91 w 243"/>
                  <a:gd name="T9" fmla="*/ 21 h 324"/>
                  <a:gd name="T10" fmla="*/ 91 w 243"/>
                  <a:gd name="T11" fmla="*/ 181 h 324"/>
                  <a:gd name="T12" fmla="*/ 60 w 243"/>
                  <a:gd name="T13" fmla="*/ 146 h 324"/>
                  <a:gd name="T14" fmla="*/ 11 w 243"/>
                  <a:gd name="T15" fmla="*/ 136 h 324"/>
                  <a:gd name="T16" fmla="*/ 28 w 243"/>
                  <a:gd name="T17" fmla="*/ 169 h 324"/>
                  <a:gd name="T18" fmla="*/ 111 w 243"/>
                  <a:gd name="T19" fmla="*/ 289 h 324"/>
                  <a:gd name="T20" fmla="*/ 125 w 243"/>
                  <a:gd name="T21" fmla="*/ 307 h 324"/>
                  <a:gd name="T22" fmla="*/ 134 w 243"/>
                  <a:gd name="T23" fmla="*/ 314 h 324"/>
                  <a:gd name="T24" fmla="*/ 168 w 243"/>
                  <a:gd name="T25" fmla="*/ 324 h 324"/>
                  <a:gd name="T26" fmla="*/ 232 w 243"/>
                  <a:gd name="T27" fmla="*/ 265 h 324"/>
                  <a:gd name="T28" fmla="*/ 232 w 243"/>
                  <a:gd name="T29" fmla="*/ 262 h 324"/>
                  <a:gd name="T30" fmla="*/ 243 w 243"/>
                  <a:gd name="T31" fmla="*/ 168 h 324"/>
                  <a:gd name="T32" fmla="*/ 210 w 243"/>
                  <a:gd name="T33" fmla="*/ 14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24">
                    <a:moveTo>
                      <a:pt x="210" y="143"/>
                    </a:moveTo>
                    <a:cubicBezTo>
                      <a:pt x="131" y="135"/>
                      <a:pt x="131" y="135"/>
                      <a:pt x="131" y="135"/>
                    </a:cubicBezTo>
                    <a:cubicBezTo>
                      <a:pt x="131" y="97"/>
                      <a:pt x="128" y="59"/>
                      <a:pt x="128" y="21"/>
                    </a:cubicBezTo>
                    <a:cubicBezTo>
                      <a:pt x="128" y="10"/>
                      <a:pt x="118" y="0"/>
                      <a:pt x="107" y="0"/>
                    </a:cubicBezTo>
                    <a:cubicBezTo>
                      <a:pt x="95" y="0"/>
                      <a:pt x="91" y="10"/>
                      <a:pt x="91" y="21"/>
                    </a:cubicBezTo>
                    <a:cubicBezTo>
                      <a:pt x="91" y="71"/>
                      <a:pt x="91" y="131"/>
                      <a:pt x="91" y="181"/>
                    </a:cubicBezTo>
                    <a:cubicBezTo>
                      <a:pt x="85" y="172"/>
                      <a:pt x="60" y="146"/>
                      <a:pt x="60" y="146"/>
                    </a:cubicBezTo>
                    <a:cubicBezTo>
                      <a:pt x="52" y="135"/>
                      <a:pt x="24" y="128"/>
                      <a:pt x="11" y="136"/>
                    </a:cubicBezTo>
                    <a:cubicBezTo>
                      <a:pt x="0" y="142"/>
                      <a:pt x="20" y="158"/>
                      <a:pt x="28" y="169"/>
                    </a:cubicBezTo>
                    <a:cubicBezTo>
                      <a:pt x="58" y="209"/>
                      <a:pt x="81" y="249"/>
                      <a:pt x="111" y="289"/>
                    </a:cubicBezTo>
                    <a:cubicBezTo>
                      <a:pt x="115" y="296"/>
                      <a:pt x="119" y="302"/>
                      <a:pt x="125" y="307"/>
                    </a:cubicBezTo>
                    <a:cubicBezTo>
                      <a:pt x="128" y="310"/>
                      <a:pt x="131" y="313"/>
                      <a:pt x="134" y="314"/>
                    </a:cubicBezTo>
                    <a:cubicBezTo>
                      <a:pt x="144" y="320"/>
                      <a:pt x="156" y="324"/>
                      <a:pt x="168" y="324"/>
                    </a:cubicBezTo>
                    <a:cubicBezTo>
                      <a:pt x="202" y="324"/>
                      <a:pt x="229" y="298"/>
                      <a:pt x="232" y="265"/>
                    </a:cubicBezTo>
                    <a:cubicBezTo>
                      <a:pt x="232" y="264"/>
                      <a:pt x="232" y="263"/>
                      <a:pt x="232" y="262"/>
                    </a:cubicBezTo>
                    <a:cubicBezTo>
                      <a:pt x="243" y="168"/>
                      <a:pt x="243" y="168"/>
                      <a:pt x="243" y="168"/>
                    </a:cubicBezTo>
                    <a:cubicBezTo>
                      <a:pt x="243" y="156"/>
                      <a:pt x="222" y="143"/>
                      <a:pt x="210" y="14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31" name="Freeform 353"/>
              <p:cNvSpPr>
                <a:spLocks/>
              </p:cNvSpPr>
              <p:nvPr/>
            </p:nvSpPr>
            <p:spPr bwMode="auto">
              <a:xfrm>
                <a:off x="8553475" y="1727989"/>
                <a:ext cx="346814" cy="335324"/>
              </a:xfrm>
              <a:custGeom>
                <a:avLst/>
                <a:gdLst>
                  <a:gd name="T0" fmla="*/ 72 w 194"/>
                  <a:gd name="T1" fmla="*/ 191 h 191"/>
                  <a:gd name="T2" fmla="*/ 72 w 194"/>
                  <a:gd name="T3" fmla="*/ 168 h 191"/>
                  <a:gd name="T4" fmla="*/ 22 w 194"/>
                  <a:gd name="T5" fmla="*/ 97 h 191"/>
                  <a:gd name="T6" fmla="*/ 97 w 194"/>
                  <a:gd name="T7" fmla="*/ 22 h 191"/>
                  <a:gd name="T8" fmla="*/ 173 w 194"/>
                  <a:gd name="T9" fmla="*/ 97 h 191"/>
                  <a:gd name="T10" fmla="*/ 136 w 194"/>
                  <a:gd name="T11" fmla="*/ 162 h 191"/>
                  <a:gd name="T12" fmla="*/ 137 w 194"/>
                  <a:gd name="T13" fmla="*/ 186 h 191"/>
                  <a:gd name="T14" fmla="*/ 194 w 194"/>
                  <a:gd name="T15" fmla="*/ 97 h 191"/>
                  <a:gd name="T16" fmla="*/ 97 w 194"/>
                  <a:gd name="T17" fmla="*/ 0 h 191"/>
                  <a:gd name="T18" fmla="*/ 0 w 194"/>
                  <a:gd name="T19" fmla="*/ 97 h 191"/>
                  <a:gd name="T20" fmla="*/ 72 w 194"/>
                  <a:gd name="T2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91">
                    <a:moveTo>
                      <a:pt x="72" y="191"/>
                    </a:moveTo>
                    <a:cubicBezTo>
                      <a:pt x="72" y="183"/>
                      <a:pt x="72" y="176"/>
                      <a:pt x="72" y="168"/>
                    </a:cubicBezTo>
                    <a:cubicBezTo>
                      <a:pt x="43" y="158"/>
                      <a:pt x="22" y="130"/>
                      <a:pt x="22" y="97"/>
                    </a:cubicBezTo>
                    <a:cubicBezTo>
                      <a:pt x="22" y="55"/>
                      <a:pt x="56" y="22"/>
                      <a:pt x="97" y="22"/>
                    </a:cubicBezTo>
                    <a:cubicBezTo>
                      <a:pt x="139" y="22"/>
                      <a:pt x="173" y="55"/>
                      <a:pt x="173" y="97"/>
                    </a:cubicBezTo>
                    <a:cubicBezTo>
                      <a:pt x="173" y="125"/>
                      <a:pt x="158" y="149"/>
                      <a:pt x="136" y="162"/>
                    </a:cubicBezTo>
                    <a:cubicBezTo>
                      <a:pt x="136" y="170"/>
                      <a:pt x="136" y="178"/>
                      <a:pt x="137" y="186"/>
                    </a:cubicBezTo>
                    <a:cubicBezTo>
                      <a:pt x="171" y="171"/>
                      <a:pt x="194" y="137"/>
                      <a:pt x="194" y="97"/>
                    </a:cubicBezTo>
                    <a:cubicBezTo>
                      <a:pt x="194" y="44"/>
                      <a:pt x="151" y="0"/>
                      <a:pt x="97" y="0"/>
                    </a:cubicBezTo>
                    <a:cubicBezTo>
                      <a:pt x="44" y="0"/>
                      <a:pt x="0" y="44"/>
                      <a:pt x="0" y="97"/>
                    </a:cubicBezTo>
                    <a:cubicBezTo>
                      <a:pt x="0" y="142"/>
                      <a:pt x="31" y="179"/>
                      <a:pt x="72" y="19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grpSp>
      <p:grpSp>
        <p:nvGrpSpPr>
          <p:cNvPr id="9" name="Group 8"/>
          <p:cNvGrpSpPr/>
          <p:nvPr/>
        </p:nvGrpSpPr>
        <p:grpSpPr>
          <a:xfrm>
            <a:off x="9140783" y="1657350"/>
            <a:ext cx="2838492" cy="876300"/>
            <a:chOff x="9140783" y="1657350"/>
            <a:chExt cx="2838492" cy="876300"/>
          </a:xfrm>
        </p:grpSpPr>
        <p:sp>
          <p:nvSpPr>
            <p:cNvPr id="17" name="Rectangle 16"/>
            <p:cNvSpPr/>
            <p:nvPr/>
          </p:nvSpPr>
          <p:spPr bwMode="auto">
            <a:xfrm>
              <a:off x="9140783" y="1657350"/>
              <a:ext cx="2838492" cy="87630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lvl="0"/>
              <a:r>
                <a:rPr lang="en-US" sz="2000" dirty="0" smtClean="0"/>
                <a:t>User </a:t>
              </a:r>
              <a:br>
                <a:rPr lang="en-US" sz="2000" dirty="0" smtClean="0"/>
              </a:br>
              <a:r>
                <a:rPr lang="en-US" sz="2000" dirty="0" smtClean="0"/>
                <a:t>centric </a:t>
              </a:r>
              <a:endParaRPr lang="en-US" sz="2000" dirty="0"/>
            </a:p>
          </p:txBody>
        </p:sp>
        <p:sp>
          <p:nvSpPr>
            <p:cNvPr id="32" name="Freeform 19"/>
            <p:cNvSpPr>
              <a:spLocks/>
            </p:cNvSpPr>
            <p:nvPr/>
          </p:nvSpPr>
          <p:spPr bwMode="auto">
            <a:xfrm flipH="1">
              <a:off x="11372850" y="1746187"/>
              <a:ext cx="476249" cy="714024"/>
            </a:xfrm>
            <a:custGeom>
              <a:avLst/>
              <a:gdLst>
                <a:gd name="T0" fmla="*/ 76 w 291"/>
                <a:gd name="T1" fmla="*/ 251 h 396"/>
                <a:gd name="T2" fmla="*/ 80 w 291"/>
                <a:gd name="T3" fmla="*/ 252 h 396"/>
                <a:gd name="T4" fmla="*/ 90 w 291"/>
                <a:gd name="T5" fmla="*/ 174 h 396"/>
                <a:gd name="T6" fmla="*/ 70 w 291"/>
                <a:gd name="T7" fmla="*/ 69 h 396"/>
                <a:gd name="T8" fmla="*/ 169 w 291"/>
                <a:gd name="T9" fmla="*/ 1 h 396"/>
                <a:gd name="T10" fmla="*/ 243 w 291"/>
                <a:gd name="T11" fmla="*/ 25 h 396"/>
                <a:gd name="T12" fmla="*/ 243 w 291"/>
                <a:gd name="T13" fmla="*/ 38 h 396"/>
                <a:gd name="T14" fmla="*/ 259 w 291"/>
                <a:gd name="T15" fmla="*/ 83 h 396"/>
                <a:gd name="T16" fmla="*/ 265 w 291"/>
                <a:gd name="T17" fmla="*/ 99 h 396"/>
                <a:gd name="T18" fmla="*/ 266 w 291"/>
                <a:gd name="T19" fmla="*/ 120 h 396"/>
                <a:gd name="T20" fmla="*/ 286 w 291"/>
                <a:gd name="T21" fmla="*/ 151 h 396"/>
                <a:gd name="T22" fmla="*/ 269 w 291"/>
                <a:gd name="T23" fmla="*/ 165 h 396"/>
                <a:gd name="T24" fmla="*/ 274 w 291"/>
                <a:gd name="T25" fmla="*/ 176 h 396"/>
                <a:gd name="T26" fmla="*/ 268 w 291"/>
                <a:gd name="T27" fmla="*/ 183 h 396"/>
                <a:gd name="T28" fmla="*/ 272 w 291"/>
                <a:gd name="T29" fmla="*/ 190 h 396"/>
                <a:gd name="T30" fmla="*/ 264 w 291"/>
                <a:gd name="T31" fmla="*/ 203 h 396"/>
                <a:gd name="T32" fmla="*/ 259 w 291"/>
                <a:gd name="T33" fmla="*/ 228 h 396"/>
                <a:gd name="T34" fmla="*/ 190 w 291"/>
                <a:gd name="T35" fmla="*/ 261 h 396"/>
                <a:gd name="T36" fmla="*/ 190 w 291"/>
                <a:gd name="T37" fmla="*/ 279 h 396"/>
                <a:gd name="T38" fmla="*/ 198 w 291"/>
                <a:gd name="T39" fmla="*/ 281 h 396"/>
                <a:gd name="T40" fmla="*/ 203 w 291"/>
                <a:gd name="T41" fmla="*/ 307 h 396"/>
                <a:gd name="T42" fmla="*/ 209 w 291"/>
                <a:gd name="T43" fmla="*/ 315 h 396"/>
                <a:gd name="T44" fmla="*/ 244 w 291"/>
                <a:gd name="T45" fmla="*/ 376 h 396"/>
                <a:gd name="T46" fmla="*/ 247 w 291"/>
                <a:gd name="T47" fmla="*/ 396 h 396"/>
                <a:gd name="T48" fmla="*/ 7 w 291"/>
                <a:gd name="T49" fmla="*/ 396 h 396"/>
                <a:gd name="T50" fmla="*/ 54 w 291"/>
                <a:gd name="T51" fmla="*/ 279 h 396"/>
                <a:gd name="T52" fmla="*/ 56 w 291"/>
                <a:gd name="T53" fmla="*/ 278 h 396"/>
                <a:gd name="T54" fmla="*/ 76 w 291"/>
                <a:gd name="T55" fmla="*/ 25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1" h="396">
                  <a:moveTo>
                    <a:pt x="76" y="251"/>
                  </a:moveTo>
                  <a:cubicBezTo>
                    <a:pt x="80" y="252"/>
                    <a:pt x="80" y="252"/>
                    <a:pt x="80" y="252"/>
                  </a:cubicBezTo>
                  <a:cubicBezTo>
                    <a:pt x="97" y="231"/>
                    <a:pt x="111" y="203"/>
                    <a:pt x="90" y="174"/>
                  </a:cubicBezTo>
                  <a:cubicBezTo>
                    <a:pt x="69" y="144"/>
                    <a:pt x="60" y="106"/>
                    <a:pt x="70" y="69"/>
                  </a:cubicBezTo>
                  <a:cubicBezTo>
                    <a:pt x="85" y="11"/>
                    <a:pt x="110" y="0"/>
                    <a:pt x="169" y="1"/>
                  </a:cubicBezTo>
                  <a:cubicBezTo>
                    <a:pt x="189" y="1"/>
                    <a:pt x="230" y="8"/>
                    <a:pt x="243" y="25"/>
                  </a:cubicBezTo>
                  <a:cubicBezTo>
                    <a:pt x="246" y="30"/>
                    <a:pt x="241" y="35"/>
                    <a:pt x="243" y="38"/>
                  </a:cubicBezTo>
                  <a:cubicBezTo>
                    <a:pt x="251" y="47"/>
                    <a:pt x="256" y="65"/>
                    <a:pt x="259" y="83"/>
                  </a:cubicBezTo>
                  <a:cubicBezTo>
                    <a:pt x="259" y="87"/>
                    <a:pt x="267" y="96"/>
                    <a:pt x="265" y="99"/>
                  </a:cubicBezTo>
                  <a:cubicBezTo>
                    <a:pt x="261" y="107"/>
                    <a:pt x="259" y="110"/>
                    <a:pt x="266" y="120"/>
                  </a:cubicBezTo>
                  <a:cubicBezTo>
                    <a:pt x="270" y="127"/>
                    <a:pt x="284" y="146"/>
                    <a:pt x="286" y="151"/>
                  </a:cubicBezTo>
                  <a:cubicBezTo>
                    <a:pt x="291" y="159"/>
                    <a:pt x="267" y="159"/>
                    <a:pt x="269" y="165"/>
                  </a:cubicBezTo>
                  <a:cubicBezTo>
                    <a:pt x="270" y="167"/>
                    <a:pt x="273" y="174"/>
                    <a:pt x="274" y="176"/>
                  </a:cubicBezTo>
                  <a:cubicBezTo>
                    <a:pt x="275" y="179"/>
                    <a:pt x="268" y="181"/>
                    <a:pt x="268" y="183"/>
                  </a:cubicBezTo>
                  <a:cubicBezTo>
                    <a:pt x="268" y="184"/>
                    <a:pt x="273" y="185"/>
                    <a:pt x="272" y="190"/>
                  </a:cubicBezTo>
                  <a:cubicBezTo>
                    <a:pt x="271" y="193"/>
                    <a:pt x="265" y="191"/>
                    <a:pt x="264" y="203"/>
                  </a:cubicBezTo>
                  <a:cubicBezTo>
                    <a:pt x="264" y="210"/>
                    <a:pt x="272" y="219"/>
                    <a:pt x="259" y="228"/>
                  </a:cubicBezTo>
                  <a:cubicBezTo>
                    <a:pt x="244" y="237"/>
                    <a:pt x="194" y="210"/>
                    <a:pt x="190" y="261"/>
                  </a:cubicBezTo>
                  <a:cubicBezTo>
                    <a:pt x="189" y="268"/>
                    <a:pt x="189" y="274"/>
                    <a:pt x="190" y="279"/>
                  </a:cubicBezTo>
                  <a:cubicBezTo>
                    <a:pt x="198" y="281"/>
                    <a:pt x="198" y="281"/>
                    <a:pt x="198" y="281"/>
                  </a:cubicBezTo>
                  <a:cubicBezTo>
                    <a:pt x="198" y="281"/>
                    <a:pt x="200" y="294"/>
                    <a:pt x="203" y="307"/>
                  </a:cubicBezTo>
                  <a:cubicBezTo>
                    <a:pt x="205" y="310"/>
                    <a:pt x="207" y="312"/>
                    <a:pt x="209" y="315"/>
                  </a:cubicBezTo>
                  <a:cubicBezTo>
                    <a:pt x="219" y="332"/>
                    <a:pt x="240" y="354"/>
                    <a:pt x="244" y="376"/>
                  </a:cubicBezTo>
                  <a:cubicBezTo>
                    <a:pt x="246" y="386"/>
                    <a:pt x="246" y="392"/>
                    <a:pt x="247" y="396"/>
                  </a:cubicBezTo>
                  <a:cubicBezTo>
                    <a:pt x="7" y="396"/>
                    <a:pt x="7" y="396"/>
                    <a:pt x="7" y="396"/>
                  </a:cubicBezTo>
                  <a:cubicBezTo>
                    <a:pt x="7" y="382"/>
                    <a:pt x="0" y="336"/>
                    <a:pt x="54" y="279"/>
                  </a:cubicBezTo>
                  <a:cubicBezTo>
                    <a:pt x="56" y="278"/>
                    <a:pt x="56" y="278"/>
                    <a:pt x="56" y="278"/>
                  </a:cubicBezTo>
                  <a:cubicBezTo>
                    <a:pt x="76" y="251"/>
                    <a:pt x="76" y="251"/>
                    <a:pt x="76" y="25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70548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2" presetClass="entr" presetSubtype="1" fill="hold" grpId="0" nodeType="withEffect">
                                  <p:stCondLst>
                                    <p:cond delay="200"/>
                                  </p:stCondLst>
                                  <p:childTnLst>
                                    <p:set>
                                      <p:cBhvr>
                                        <p:cTn id="8" dur="1" fill="hold">
                                          <p:stCondLst>
                                            <p:cond delay="0"/>
                                          </p:stCondLst>
                                        </p:cTn>
                                        <p:tgtEl>
                                          <p:spTgt spid="18"/>
                                        </p:tgtEl>
                                        <p:attrNameLst>
                                          <p:attrName>style.visibility</p:attrName>
                                        </p:attrNameLst>
                                      </p:cBhvr>
                                      <p:to>
                                        <p:strVal val="visible"/>
                                      </p:to>
                                    </p:set>
                                    <p:animEffect transition="in" filter="wipe(up)">
                                      <p:cBhvr>
                                        <p:cTn id="9" dur="500"/>
                                        <p:tgtEl>
                                          <p:spTgt spid="18"/>
                                        </p:tgtEl>
                                      </p:cBhvr>
                                    </p:animEffect>
                                  </p:childTnLst>
                                </p:cTn>
                              </p:par>
                              <p:par>
                                <p:cTn id="10" presetID="1" presetClass="entr" presetSubtype="0" fill="hold" nodeType="withEffect">
                                  <p:stCondLst>
                                    <p:cond delay="400"/>
                                  </p:stCondLst>
                                  <p:childTnLst>
                                    <p:set>
                                      <p:cBhvr>
                                        <p:cTn id="11" dur="1" fill="hold">
                                          <p:stCondLst>
                                            <p:cond delay="0"/>
                                          </p:stCondLst>
                                        </p:cTn>
                                        <p:tgtEl>
                                          <p:spTgt spid="7"/>
                                        </p:tgtEl>
                                        <p:attrNameLst>
                                          <p:attrName>style.visibility</p:attrName>
                                        </p:attrNameLst>
                                      </p:cBhvr>
                                      <p:to>
                                        <p:strVal val="visible"/>
                                      </p:to>
                                    </p:set>
                                  </p:childTnLst>
                                </p:cTn>
                              </p:par>
                              <p:par>
                                <p:cTn id="12" presetID="22" presetClass="entr" presetSubtype="1" fill="hold" grpId="0" nodeType="withEffect">
                                  <p:stCondLst>
                                    <p:cond delay="50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par>
                                <p:cTn id="15" presetID="1" presetClass="entr" presetSubtype="0" fill="hold" nodeType="withEffect">
                                  <p:stCondLst>
                                    <p:cond delay="600"/>
                                  </p:stCondLst>
                                  <p:childTnLst>
                                    <p:set>
                                      <p:cBhvr>
                                        <p:cTn id="16" dur="1" fill="hold">
                                          <p:stCondLst>
                                            <p:cond delay="0"/>
                                          </p:stCondLst>
                                        </p:cTn>
                                        <p:tgtEl>
                                          <p:spTgt spid="8"/>
                                        </p:tgtEl>
                                        <p:attrNameLst>
                                          <p:attrName>style.visibility</p:attrName>
                                        </p:attrNameLst>
                                      </p:cBhvr>
                                      <p:to>
                                        <p:strVal val="visible"/>
                                      </p:to>
                                    </p:set>
                                  </p:childTnLst>
                                </p:cTn>
                              </p:par>
                              <p:par>
                                <p:cTn id="17" presetID="22" presetClass="entr" presetSubtype="1" fill="hold" grpId="0" nodeType="withEffect">
                                  <p:stCondLst>
                                    <p:cond delay="70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par>
                                <p:cTn id="20" presetID="1" presetClass="entr" presetSubtype="0" fill="hold" nodeType="withEffect">
                                  <p:stCondLst>
                                    <p:cond delay="900"/>
                                  </p:stCondLst>
                                  <p:childTnLst>
                                    <p:set>
                                      <p:cBhvr>
                                        <p:cTn id="21" dur="1" fill="hold">
                                          <p:stCondLst>
                                            <p:cond delay="0"/>
                                          </p:stCondLst>
                                        </p:cTn>
                                        <p:tgtEl>
                                          <p:spTgt spid="9"/>
                                        </p:tgtEl>
                                        <p:attrNameLst>
                                          <p:attrName>style.visibility</p:attrName>
                                        </p:attrNameLst>
                                      </p:cBhvr>
                                      <p:to>
                                        <p:strVal val="visible"/>
                                      </p:to>
                                    </p:set>
                                  </p:childTnLst>
                                </p:cTn>
                              </p:par>
                              <p:par>
                                <p:cTn id="22" presetID="22" presetClass="entr" presetSubtype="1" fill="hold" grpId="0" nodeType="withEffect">
                                  <p:stCondLst>
                                    <p:cond delay="90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5" grpId="0" animBg="1"/>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29021" y="2707147"/>
            <a:ext cx="2225480" cy="222458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501" y="1"/>
            <a:ext cx="10722146" cy="982543"/>
          </a:xfrm>
        </p:spPr>
        <p:txBody>
          <a:bodyPr vert="horz" wrap="square" lIns="149178" tIns="93236" rIns="149178" bIns="93236" rtlCol="0" anchor="t">
            <a:noAutofit/>
          </a:bodyPr>
          <a:lstStyle/>
          <a:p>
            <a:pPr defTabSz="951018"/>
            <a:r>
              <a:rPr lang="en-US" sz="5505" spc="-104">
                <a:gradFill>
                  <a:gsLst>
                    <a:gs pos="1250">
                      <a:schemeClr val="tx1">
                        <a:lumMod val="65000"/>
                        <a:lumOff val="35000"/>
                      </a:schemeClr>
                    </a:gs>
                    <a:gs pos="100000">
                      <a:schemeClr val="tx1">
                        <a:lumMod val="65000"/>
                        <a:lumOff val="35000"/>
                      </a:schemeClr>
                    </a:gs>
                  </a:gsLst>
                  <a:lin ang="5400000" scaled="0"/>
                </a:gradFill>
                <a:latin typeface="Segoe UI Light" panose="020B0502040204020203" pitchFamily="34" charset="0"/>
                <a:cs typeface="Segoe UI Light" panose="020B0502040204020203" pitchFamily="34" charset="0"/>
              </a:rPr>
              <a:t>BizSpark</a:t>
            </a:r>
            <a:endParaRPr lang="en-US" sz="3264" spc="-104" dirty="0">
              <a:gradFill>
                <a:gsLst>
                  <a:gs pos="1250">
                    <a:schemeClr val="tx1">
                      <a:lumMod val="65000"/>
                      <a:lumOff val="35000"/>
                    </a:schemeClr>
                  </a:gs>
                  <a:gs pos="100000">
                    <a:schemeClr val="tx1">
                      <a:lumMod val="65000"/>
                      <a:lumOff val="35000"/>
                    </a:schemeClr>
                  </a:gs>
                </a:gsLst>
                <a:lin ang="5400000" scaled="0"/>
              </a:gradFill>
              <a:latin typeface="Segoe UI Light" panose="020B0502040204020203" pitchFamily="34" charset="0"/>
              <a:cs typeface="Segoe UI Light" panose="020B0502040204020203" pitchFamily="34" charset="0"/>
            </a:endParaRPr>
          </a:p>
        </p:txBody>
      </p:sp>
      <p:sp>
        <p:nvSpPr>
          <p:cNvPr id="4" name="Text Placeholder 3"/>
          <p:cNvSpPr>
            <a:spLocks noGrp="1"/>
          </p:cNvSpPr>
          <p:nvPr>
            <p:ph type="body" sz="quarter" idx="10"/>
          </p:nvPr>
        </p:nvSpPr>
        <p:spPr>
          <a:xfrm>
            <a:off x="159787" y="991059"/>
            <a:ext cx="7148320" cy="4310632"/>
          </a:xfrm>
        </p:spPr>
        <p:txBody>
          <a:bodyPr vert="horz" wrap="square" lIns="149178" tIns="93236" rIns="149178" bIns="93236" rtlCol="0">
            <a:spAutoFit/>
          </a:bodyPr>
          <a:lstStyle/>
          <a:p>
            <a:pPr defTabSz="951018"/>
            <a:r>
              <a:rPr lang="en-US" sz="3263" dirty="0">
                <a:gradFill>
                  <a:gsLst>
                    <a:gs pos="1250">
                      <a:srgbClr val="E81123"/>
                    </a:gs>
                    <a:gs pos="99000">
                      <a:srgbClr val="E81123"/>
                    </a:gs>
                  </a:gsLst>
                  <a:lin ang="5400000" scaled="0"/>
                </a:gradFill>
                <a:latin typeface="Segoe UI Light"/>
              </a:rPr>
              <a:t>Software </a:t>
            </a:r>
          </a:p>
          <a:p>
            <a:pPr marL="288198" lvl="1" indent="-288198" defTabSz="951018">
              <a:buFont typeface="Arial" pitchFamily="34" charset="0"/>
              <a:buChar char="•"/>
            </a:pPr>
            <a:r>
              <a:rPr lang="en-US" sz="1835" b="1" dirty="0">
                <a:latin typeface="Segoe UI"/>
              </a:rPr>
              <a:t>3 years free software/Development Tools</a:t>
            </a:r>
          </a:p>
          <a:p>
            <a:pPr marL="288198" lvl="1" indent="-288198" defTabSz="951018">
              <a:buFont typeface="Arial" pitchFamily="34" charset="0"/>
              <a:buChar char="•"/>
            </a:pPr>
            <a:r>
              <a:rPr lang="en-US" sz="1835" b="1" dirty="0">
                <a:latin typeface="Segoe UI"/>
              </a:rPr>
              <a:t>Windows Azure Credits $200 first month/$150 thereafter</a:t>
            </a:r>
          </a:p>
          <a:p>
            <a:pPr defTabSz="951018"/>
            <a:r>
              <a:rPr lang="en-US" sz="3263" dirty="0">
                <a:gradFill>
                  <a:gsLst>
                    <a:gs pos="1250">
                      <a:srgbClr val="E81123"/>
                    </a:gs>
                    <a:gs pos="99000">
                      <a:srgbClr val="E81123"/>
                    </a:gs>
                  </a:gsLst>
                  <a:lin ang="5400000" scaled="0"/>
                </a:gradFill>
                <a:latin typeface="Segoe UI Light"/>
              </a:rPr>
              <a:t>Support</a:t>
            </a:r>
          </a:p>
          <a:p>
            <a:pPr marL="349619" lvl="1" indent="-349619" defTabSz="951018">
              <a:buFont typeface="Arial" pitchFamily="34" charset="0"/>
              <a:buChar char="•"/>
            </a:pPr>
            <a:r>
              <a:rPr lang="en-US" sz="1835" dirty="0">
                <a:gradFill>
                  <a:gsLst>
                    <a:gs pos="1250">
                      <a:srgbClr val="000000">
                        <a:lumMod val="65000"/>
                        <a:lumOff val="35000"/>
                      </a:srgbClr>
                    </a:gs>
                    <a:gs pos="99000">
                      <a:srgbClr val="000000">
                        <a:lumMod val="65000"/>
                        <a:lumOff val="35000"/>
                      </a:srgbClr>
                    </a:gs>
                  </a:gsLst>
                  <a:lin ang="5400000" scaled="0"/>
                </a:gradFill>
                <a:latin typeface="Segoe UI"/>
              </a:rPr>
              <a:t>Professional technical and product support</a:t>
            </a:r>
          </a:p>
          <a:p>
            <a:pPr marL="349619" lvl="1" indent="-349619" defTabSz="951018">
              <a:buFont typeface="Arial" pitchFamily="34" charset="0"/>
              <a:buChar char="•"/>
            </a:pPr>
            <a:r>
              <a:rPr lang="en-US" sz="1835" dirty="0">
                <a:gradFill>
                  <a:gsLst>
                    <a:gs pos="1250">
                      <a:srgbClr val="000000">
                        <a:lumMod val="65000"/>
                        <a:lumOff val="35000"/>
                      </a:srgbClr>
                    </a:gs>
                    <a:gs pos="99000">
                      <a:srgbClr val="000000">
                        <a:lumMod val="65000"/>
                        <a:lumOff val="35000"/>
                      </a:srgbClr>
                    </a:gs>
                  </a:gsLst>
                  <a:lin ang="5400000" scaled="0"/>
                </a:gradFill>
                <a:latin typeface="Segoe UI"/>
              </a:rPr>
              <a:t>Unique offers from Network Partners</a:t>
            </a:r>
          </a:p>
          <a:p>
            <a:pPr lvl="1" defTabSz="951018"/>
            <a:r>
              <a:rPr lang="en-US" sz="3263" dirty="0">
                <a:gradFill>
                  <a:gsLst>
                    <a:gs pos="1250">
                      <a:srgbClr val="E81123"/>
                    </a:gs>
                    <a:gs pos="99000">
                      <a:srgbClr val="E81123"/>
                    </a:gs>
                  </a:gsLst>
                  <a:lin ang="5400000" scaled="0"/>
                </a:gradFill>
                <a:latin typeface="Segoe UI Light"/>
              </a:rPr>
              <a:t>Visibility</a:t>
            </a:r>
          </a:p>
          <a:p>
            <a:pPr marL="349619" lvl="1" indent="-349619" defTabSz="951018">
              <a:buFont typeface="Arial" pitchFamily="34" charset="0"/>
              <a:buChar char="•"/>
            </a:pPr>
            <a:r>
              <a:rPr lang="en-US" sz="1835" dirty="0">
                <a:gradFill>
                  <a:gsLst>
                    <a:gs pos="1250">
                      <a:srgbClr val="000000">
                        <a:lumMod val="65000"/>
                        <a:lumOff val="35000"/>
                      </a:srgbClr>
                    </a:gs>
                    <a:gs pos="99000">
                      <a:srgbClr val="000000">
                        <a:lumMod val="65000"/>
                        <a:lumOff val="35000"/>
                      </a:srgbClr>
                    </a:gs>
                  </a:gsLst>
                  <a:lin ang="5400000" scaled="0"/>
                </a:gradFill>
                <a:latin typeface="Segoe UI"/>
              </a:rPr>
              <a:t>Profile, Offers and Events </a:t>
            </a:r>
          </a:p>
          <a:p>
            <a:pPr marL="349619" lvl="1" indent="-349619" defTabSz="951018">
              <a:buFont typeface="Arial" pitchFamily="34" charset="0"/>
              <a:buChar char="•"/>
            </a:pPr>
            <a:r>
              <a:rPr lang="en-US" sz="1835" dirty="0">
                <a:gradFill>
                  <a:gsLst>
                    <a:gs pos="1250">
                      <a:srgbClr val="000000">
                        <a:lumMod val="65000"/>
                        <a:lumOff val="35000"/>
                      </a:srgbClr>
                    </a:gs>
                    <a:gs pos="99000">
                      <a:srgbClr val="000000">
                        <a:lumMod val="65000"/>
                        <a:lumOff val="35000"/>
                      </a:srgbClr>
                    </a:gs>
                  </a:gsLst>
                  <a:lin ang="5400000" scaled="0"/>
                </a:gradFill>
                <a:latin typeface="Segoe UI"/>
              </a:rPr>
              <a:t>Connection to the ecosystem</a:t>
            </a:r>
          </a:p>
          <a:p>
            <a:pPr marL="349619" lvl="1" indent="-349619" defTabSz="951018">
              <a:buFont typeface="Arial" pitchFamily="34" charset="0"/>
              <a:buChar char="•"/>
            </a:pPr>
            <a:r>
              <a:rPr lang="en-US" sz="1835" dirty="0">
                <a:gradFill>
                  <a:gsLst>
                    <a:gs pos="1250">
                      <a:srgbClr val="000000">
                        <a:lumMod val="65000"/>
                        <a:lumOff val="35000"/>
                      </a:srgbClr>
                    </a:gs>
                    <a:gs pos="99000">
                      <a:srgbClr val="000000">
                        <a:lumMod val="65000"/>
                        <a:lumOff val="35000"/>
                      </a:srgbClr>
                    </a:gs>
                  </a:gsLst>
                  <a:lin ang="5400000" scaled="0"/>
                </a:gradFill>
                <a:latin typeface="Segoe UI"/>
              </a:rPr>
              <a:t>Opportunities for showcase, visibility (events, social media)</a:t>
            </a:r>
          </a:p>
          <a:p>
            <a:pPr marL="349619" lvl="1" indent="-349619" defTabSz="951018">
              <a:buFont typeface="Arial" pitchFamily="34" charset="0"/>
              <a:buChar char="•"/>
            </a:pPr>
            <a:endParaRPr lang="en-US" sz="1835" dirty="0">
              <a:gradFill>
                <a:gsLst>
                  <a:gs pos="1250">
                    <a:srgbClr val="000000">
                      <a:lumMod val="65000"/>
                      <a:lumOff val="35000"/>
                    </a:srgbClr>
                  </a:gs>
                  <a:gs pos="99000">
                    <a:srgbClr val="000000">
                      <a:lumMod val="65000"/>
                      <a:lumOff val="35000"/>
                    </a:srgbClr>
                  </a:gs>
                </a:gsLst>
                <a:lin ang="5400000" scaled="0"/>
              </a:gradFill>
              <a:latin typeface="Segoe UI"/>
            </a:endParaRPr>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64068" y="371249"/>
            <a:ext cx="2221099" cy="2221098"/>
          </a:xfrm>
          <a:prstGeom prst="rect">
            <a:avLst/>
          </a:prstGeom>
        </p:spPr>
      </p:pic>
      <p:grpSp>
        <p:nvGrpSpPr>
          <p:cNvPr id="2" name="Group 1"/>
          <p:cNvGrpSpPr/>
          <p:nvPr/>
        </p:nvGrpSpPr>
        <p:grpSpPr>
          <a:xfrm>
            <a:off x="9929019" y="371250"/>
            <a:ext cx="2221097" cy="2221097"/>
            <a:chOff x="9560544" y="1277605"/>
            <a:chExt cx="2178311" cy="2178311"/>
          </a:xfrm>
        </p:grpSpPr>
        <p:sp>
          <p:nvSpPr>
            <p:cNvPr id="25" name="Rectangle 24"/>
            <p:cNvSpPr/>
            <p:nvPr/>
          </p:nvSpPr>
          <p:spPr bwMode="gray">
            <a:xfrm>
              <a:off x="9560544" y="1277605"/>
              <a:ext cx="2178311" cy="2178311"/>
            </a:xfrm>
            <a:prstGeom prst="rect">
              <a:avLst/>
            </a:prstGeom>
            <a:solidFill>
              <a:srgbClr val="E81123"/>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00" tIns="45699" rIns="91400" bIns="45699" numCol="1" rtlCol="0" anchor="ctr" anchorCtr="0" compatLnSpc="1">
              <a:prstTxWarp prst="textNoShape">
                <a:avLst/>
              </a:prstTxWarp>
            </a:bodyPr>
            <a:lstStyle/>
            <a:p>
              <a:pPr algn="ctr" defTabSz="913649" fontAlgn="base">
                <a:spcBef>
                  <a:spcPct val="0"/>
                </a:spcBef>
                <a:spcAft>
                  <a:spcPct val="0"/>
                </a:spcAft>
              </a:pPr>
              <a:endParaRPr lang="en-US" sz="2199" dirty="0">
                <a:gradFill>
                  <a:gsLst>
                    <a:gs pos="0">
                      <a:srgbClr val="FFFFFF"/>
                    </a:gs>
                    <a:gs pos="100000">
                      <a:srgbClr val="FFFFFF"/>
                    </a:gs>
                  </a:gsLst>
                  <a:lin ang="5400000" scaled="0"/>
                </a:gradFill>
                <a:latin typeface="Segoe UI" pitchFamily="34" charset="0"/>
              </a:endParaRPr>
            </a:p>
          </p:txBody>
        </p:sp>
        <p:pic>
          <p:nvPicPr>
            <p:cNvPr id="28" name="Picture 27"/>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050763" y="1781713"/>
              <a:ext cx="1197873" cy="1397310"/>
            </a:xfrm>
            <a:prstGeom prst="rect">
              <a:avLst/>
            </a:prstGeom>
          </p:spPr>
        </p:pic>
      </p:grpSp>
      <p:grpSp>
        <p:nvGrpSpPr>
          <p:cNvPr id="5" name="Group 4"/>
          <p:cNvGrpSpPr/>
          <p:nvPr/>
        </p:nvGrpSpPr>
        <p:grpSpPr>
          <a:xfrm>
            <a:off x="7564068" y="2710634"/>
            <a:ext cx="2221097" cy="2221097"/>
            <a:chOff x="7241150" y="3571925"/>
            <a:chExt cx="2178311" cy="2178311"/>
          </a:xfrm>
        </p:grpSpPr>
        <p:sp>
          <p:nvSpPr>
            <p:cNvPr id="14" name="Rectangle 13"/>
            <p:cNvSpPr/>
            <p:nvPr/>
          </p:nvSpPr>
          <p:spPr bwMode="gray">
            <a:xfrm>
              <a:off x="7241150" y="3571925"/>
              <a:ext cx="2178311" cy="2178311"/>
            </a:xfrm>
            <a:prstGeom prst="rect">
              <a:avLst/>
            </a:prstGeom>
            <a:solidFill>
              <a:srgbClr val="E81123"/>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00" tIns="45699" rIns="91400" bIns="45699" numCol="1" rtlCol="0" anchor="ctr" anchorCtr="0" compatLnSpc="1">
              <a:prstTxWarp prst="textNoShape">
                <a:avLst/>
              </a:prstTxWarp>
            </a:bodyPr>
            <a:lstStyle/>
            <a:p>
              <a:pPr algn="ctr" defTabSz="913649" fontAlgn="base">
                <a:spcBef>
                  <a:spcPct val="0"/>
                </a:spcBef>
                <a:spcAft>
                  <a:spcPct val="0"/>
                </a:spcAft>
              </a:pPr>
              <a:endParaRPr lang="en-US" sz="2199" dirty="0">
                <a:gradFill>
                  <a:gsLst>
                    <a:gs pos="0">
                      <a:srgbClr val="FFFFFF"/>
                    </a:gs>
                    <a:gs pos="100000">
                      <a:srgbClr val="FFFFFF"/>
                    </a:gs>
                  </a:gsLst>
                  <a:lin ang="5400000" scaled="0"/>
                </a:gradFill>
                <a:latin typeface="Segoe UI" pitchFamily="34" charset="0"/>
              </a:endParaRPr>
            </a:p>
          </p:txBody>
        </p:sp>
        <p:pic>
          <p:nvPicPr>
            <p:cNvPr id="30" name="Picture 2" descr="\\MAGNUM\Projects\Microsoft\Cloud Power FY12\Design\Icons\PNGs\Cloud_on_your_terms.png"/>
            <p:cNvPicPr>
              <a:picLocks noChangeAspect="1" noChangeArrowheads="1"/>
            </p:cNvPicPr>
            <p:nvPr/>
          </p:nvPicPr>
          <p:blipFill>
            <a:blip r:embed="rId6" cstate="print">
              <a:lum bright="100000"/>
            </a:blip>
            <a:stretch>
              <a:fillRect/>
            </a:stretch>
          </p:blipFill>
          <p:spPr bwMode="auto">
            <a:xfrm>
              <a:off x="7415905" y="3744971"/>
              <a:ext cx="1828800" cy="1828800"/>
            </a:xfrm>
            <a:prstGeom prst="rect">
              <a:avLst/>
            </a:prstGeom>
            <a:noFill/>
            <a:ln>
              <a:noFill/>
            </a:ln>
          </p:spPr>
        </p:pic>
      </p:grpSp>
      <p:sp>
        <p:nvSpPr>
          <p:cNvPr id="6" name="TextBox 5"/>
          <p:cNvSpPr txBox="1"/>
          <p:nvPr/>
        </p:nvSpPr>
        <p:spPr>
          <a:xfrm>
            <a:off x="698475" y="5864092"/>
            <a:ext cx="6152399" cy="382308"/>
          </a:xfrm>
          <a:prstGeom prst="rect">
            <a:avLst/>
          </a:prstGeom>
          <a:noFill/>
        </p:spPr>
        <p:txBody>
          <a:bodyPr wrap="square" rtlCol="0">
            <a:spAutoFit/>
          </a:bodyPr>
          <a:lstStyle/>
          <a:p>
            <a:pPr defTabSz="932559"/>
            <a:endParaRPr lang="en-US" sz="1836" dirty="0">
              <a:solidFill>
                <a:prstClr val="black"/>
              </a:solidFill>
            </a:endParaRPr>
          </a:p>
        </p:txBody>
      </p:sp>
      <p:sp>
        <p:nvSpPr>
          <p:cNvPr id="13" name="TextBox 12"/>
          <p:cNvSpPr txBox="1"/>
          <p:nvPr/>
        </p:nvSpPr>
        <p:spPr>
          <a:xfrm>
            <a:off x="159786" y="5122359"/>
            <a:ext cx="7404284" cy="1600908"/>
          </a:xfrm>
          <a:prstGeom prst="rect">
            <a:avLst/>
          </a:prstGeom>
          <a:solidFill>
            <a:srgbClr val="002060"/>
          </a:solidFill>
        </p:spPr>
        <p:txBody>
          <a:bodyPr wrap="square" lIns="0" tIns="0" rIns="0" bIns="0" rtlCol="0">
            <a:spAutoFit/>
          </a:bodyPr>
          <a:lstStyle/>
          <a:p>
            <a:pPr marL="198177" defTabSz="932559"/>
            <a:r>
              <a:rPr lang="en-US" sz="2040" dirty="0">
                <a:solidFill>
                  <a:prstClr val="white"/>
                </a:solidFill>
              </a:rPr>
              <a:t>Is your startup:</a:t>
            </a:r>
          </a:p>
          <a:p>
            <a:pPr marL="291436" indent="-93260" defTabSz="932559">
              <a:buFont typeface="Arial" pitchFamily="34" charset="0"/>
              <a:buChar char="•"/>
            </a:pPr>
            <a:r>
              <a:rPr lang="en-US" sz="2040" dirty="0">
                <a:solidFill>
                  <a:prstClr val="white"/>
                </a:solidFill>
              </a:rPr>
              <a:t> Developing Software?</a:t>
            </a:r>
          </a:p>
          <a:p>
            <a:pPr marL="291436" indent="-93260" defTabSz="932559">
              <a:buFont typeface="Arial" pitchFamily="34" charset="0"/>
              <a:buChar char="•"/>
            </a:pPr>
            <a:r>
              <a:rPr lang="en-US" sz="2040" dirty="0">
                <a:solidFill>
                  <a:prstClr val="white"/>
                </a:solidFill>
              </a:rPr>
              <a:t> Privately held?</a:t>
            </a:r>
          </a:p>
          <a:p>
            <a:pPr marL="291436" indent="-93260" defTabSz="932559">
              <a:buFont typeface="Arial" pitchFamily="34" charset="0"/>
              <a:buChar char="•"/>
            </a:pPr>
            <a:r>
              <a:rPr lang="en-US" sz="2040" dirty="0">
                <a:solidFill>
                  <a:prstClr val="white"/>
                </a:solidFill>
              </a:rPr>
              <a:t> Less than 5 years old?</a:t>
            </a:r>
          </a:p>
          <a:p>
            <a:pPr marL="291436" indent="-93260" defTabSz="932559">
              <a:buFont typeface="Arial" pitchFamily="34" charset="0"/>
              <a:buChar char="•"/>
            </a:pPr>
            <a:r>
              <a:rPr lang="en-US" sz="2040" dirty="0">
                <a:solidFill>
                  <a:prstClr val="white"/>
                </a:solidFill>
              </a:rPr>
              <a:t> Making less than US $1M in annual revenue?</a:t>
            </a: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24647" y="6382471"/>
            <a:ext cx="1486107" cy="546655"/>
          </a:xfrm>
          <a:prstGeom prst="rect">
            <a:avLst/>
          </a:prstGeom>
        </p:spPr>
      </p:pic>
      <p:sp>
        <p:nvSpPr>
          <p:cNvPr id="8" name="Rectangle 7"/>
          <p:cNvSpPr/>
          <p:nvPr/>
        </p:nvSpPr>
        <p:spPr>
          <a:xfrm>
            <a:off x="7635995" y="5518798"/>
            <a:ext cx="4586048" cy="531812"/>
          </a:xfrm>
          <a:prstGeom prst="rect">
            <a:avLst/>
          </a:prstGeom>
        </p:spPr>
        <p:txBody>
          <a:bodyPr wrap="square">
            <a:spAutoFit/>
          </a:bodyPr>
          <a:lstStyle/>
          <a:p>
            <a:pPr algn="ctr"/>
            <a:r>
              <a:rPr lang="en-US" sz="2856" u="sng" dirty="0">
                <a:solidFill>
                  <a:srgbClr val="00B0F0"/>
                </a:solidFill>
              </a:rPr>
              <a:t>http://aka.ms/BizSparkNow</a:t>
            </a:r>
          </a:p>
        </p:txBody>
      </p:sp>
    </p:spTree>
    <p:extLst>
      <p:ext uri="{BB962C8B-B14F-4D97-AF65-F5344CB8AC3E}">
        <p14:creationId xmlns:p14="http://schemas.microsoft.com/office/powerpoint/2010/main" val="2141563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7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8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1+#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21"/>
            </p:par>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3" y="1567339"/>
            <a:ext cx="12434710" cy="1688724"/>
          </a:xfrm>
        </p:spPr>
        <p:txBody>
          <a:bodyPr>
            <a:normAutofit fontScale="85000" lnSpcReduction="20000"/>
          </a:bodyPr>
          <a:lstStyle/>
          <a:p>
            <a:r>
              <a:rPr lang="en-US" sz="4080" dirty="0"/>
              <a:t>Charitable Giving Campaign</a:t>
            </a:r>
          </a:p>
          <a:p>
            <a:r>
              <a:rPr lang="en-US" sz="2856" dirty="0"/>
              <a:t>Exclusively for VTUG members</a:t>
            </a:r>
          </a:p>
          <a:p>
            <a:endParaRPr lang="en-US" sz="2856" dirty="0"/>
          </a:p>
          <a:p>
            <a:r>
              <a:rPr lang="en-US" sz="2856"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44" y="6359978"/>
            <a:ext cx="1929222" cy="51940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9130" y="6039717"/>
            <a:ext cx="3108791" cy="1143549"/>
          </a:xfrm>
          <a:prstGeom prst="rect">
            <a:avLst/>
          </a:prstGeom>
        </p:spPr>
      </p:pic>
      <p:sp>
        <p:nvSpPr>
          <p:cNvPr id="7" name="Subtitle 2"/>
          <p:cNvSpPr txBox="1">
            <a:spLocks/>
          </p:cNvSpPr>
          <p:nvPr/>
        </p:nvSpPr>
        <p:spPr>
          <a:xfrm>
            <a:off x="292144" y="165379"/>
            <a:ext cx="9326033" cy="1688724"/>
          </a:xfrm>
          <a:prstGeom prst="rect">
            <a:avLst/>
          </a:prstGeom>
        </p:spPr>
        <p:txBody>
          <a:bodyPr vert="horz" lIns="93260" tIns="46630" rIns="93260" bIns="4663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896" dirty="0">
                <a:solidFill>
                  <a:srgbClr val="0070C0"/>
                </a:solidFill>
              </a:rPr>
              <a:t>Learn. Give. Inspire.</a:t>
            </a:r>
          </a:p>
        </p:txBody>
      </p:sp>
      <p:sp>
        <p:nvSpPr>
          <p:cNvPr id="2" name="Rectangle 1"/>
          <p:cNvSpPr/>
          <p:nvPr/>
        </p:nvSpPr>
        <p:spPr>
          <a:xfrm>
            <a:off x="882" y="2951193"/>
            <a:ext cx="12434710" cy="1246721"/>
          </a:xfrm>
          <a:prstGeom prst="rect">
            <a:avLst/>
          </a:prstGeom>
        </p:spPr>
        <p:txBody>
          <a:bodyPr wrap="square">
            <a:spAutoFit/>
          </a:bodyPr>
          <a:lstStyle/>
          <a:p>
            <a:pPr algn="ctr"/>
            <a:r>
              <a:rPr lang="en-US" sz="1836" dirty="0">
                <a:latin typeface="Calibri" panose="020F0502020204030204" pitchFamily="34" charset="0"/>
                <a:ea typeface="Calibri" panose="020F0502020204030204" pitchFamily="34" charset="0"/>
                <a:cs typeface="Times New Roman" panose="02020603050405020304" pitchFamily="18" charset="0"/>
              </a:rPr>
              <a:t>For every download of </a:t>
            </a:r>
          </a:p>
          <a:p>
            <a:pPr algn="ctr"/>
            <a:r>
              <a:rPr lang="en-US" sz="1836" dirty="0">
                <a:latin typeface="Calibri" panose="020F0502020204030204" pitchFamily="34" charset="0"/>
                <a:ea typeface="Calibri" panose="020F0502020204030204" pitchFamily="34" charset="0"/>
                <a:cs typeface="Times New Roman" panose="02020603050405020304" pitchFamily="18" charset="0"/>
              </a:rPr>
              <a:t>Window Server 2012 R2 or Hyper-V 2012 R2 </a:t>
            </a:r>
          </a:p>
          <a:p>
            <a:pPr algn="ctr"/>
            <a:r>
              <a:rPr lang="en-US" sz="1836" dirty="0">
                <a:latin typeface="Calibri" panose="020F0502020204030204" pitchFamily="34" charset="0"/>
                <a:ea typeface="Calibri" panose="020F0502020204030204" pitchFamily="34" charset="0"/>
                <a:cs typeface="Times New Roman" panose="02020603050405020304" pitchFamily="18" charset="0"/>
              </a:rPr>
              <a:t>Microsoft will donate </a:t>
            </a:r>
            <a:r>
              <a:rPr lang="en-US" sz="1836" b="1" dirty="0">
                <a:latin typeface="Calibri" panose="020F0502020204030204" pitchFamily="34" charset="0"/>
                <a:ea typeface="Calibri" panose="020F0502020204030204" pitchFamily="34" charset="0"/>
                <a:cs typeface="Times New Roman" panose="02020603050405020304" pitchFamily="18" charset="0"/>
              </a:rPr>
              <a:t>USD $2 </a:t>
            </a:r>
            <a:r>
              <a:rPr lang="en-US" sz="1836" dirty="0">
                <a:latin typeface="Calibri" panose="020F0502020204030204" pitchFamily="34" charset="0"/>
                <a:ea typeface="Calibri" panose="020F0502020204030204" pitchFamily="34" charset="0"/>
                <a:cs typeface="Times New Roman" panose="02020603050405020304" pitchFamily="18" charset="0"/>
              </a:rPr>
              <a:t>to the </a:t>
            </a:r>
          </a:p>
          <a:p>
            <a:pPr algn="ctr"/>
            <a:r>
              <a:rPr lang="en-US" sz="1836" dirty="0">
                <a:latin typeface="Calibri" panose="020F0502020204030204" pitchFamily="34" charset="0"/>
                <a:ea typeface="Calibri" panose="020F0502020204030204" pitchFamily="34" charset="0"/>
                <a:cs typeface="Times New Roman" panose="02020603050405020304" pitchFamily="18" charset="0"/>
              </a:rPr>
              <a:t>American Cancer Society organization</a:t>
            </a:r>
          </a:p>
        </p:txBody>
      </p:sp>
      <p:sp>
        <p:nvSpPr>
          <p:cNvPr id="4" name="Rectangle 3"/>
          <p:cNvSpPr/>
          <p:nvPr/>
        </p:nvSpPr>
        <p:spPr>
          <a:xfrm>
            <a:off x="880" y="4603690"/>
            <a:ext cx="12434710" cy="670512"/>
          </a:xfrm>
          <a:prstGeom prst="rect">
            <a:avLst/>
          </a:prstGeom>
        </p:spPr>
        <p:txBody>
          <a:bodyPr wrap="square">
            <a:spAutoFit/>
          </a:bodyPr>
          <a:lstStyle/>
          <a:p>
            <a:pPr algn="ctr"/>
            <a:r>
              <a:rPr lang="en-US" sz="3672" dirty="0">
                <a:latin typeface="Calibri" panose="020F0502020204030204" pitchFamily="34" charset="0"/>
                <a:ea typeface="Calibri" panose="020F0502020204030204" pitchFamily="34" charset="0"/>
                <a:cs typeface="Times New Roman" panose="02020603050405020304" pitchFamily="18" charset="0"/>
              </a:rPr>
              <a:t>aka.ms/VTUG-Give</a:t>
            </a:r>
            <a:endParaRPr lang="en-US" sz="3672" dirty="0"/>
          </a:p>
        </p:txBody>
      </p:sp>
      <p:sp>
        <p:nvSpPr>
          <p:cNvPr id="9" name="Rectangle 8"/>
          <p:cNvSpPr/>
          <p:nvPr/>
        </p:nvSpPr>
        <p:spPr>
          <a:xfrm>
            <a:off x="4529564" y="5214227"/>
            <a:ext cx="3700074" cy="382308"/>
          </a:xfrm>
          <a:prstGeom prst="rect">
            <a:avLst/>
          </a:prstGeom>
        </p:spPr>
        <p:txBody>
          <a:bodyPr wrap="none">
            <a:spAutoFit/>
          </a:bodyPr>
          <a:lstStyle/>
          <a:p>
            <a:r>
              <a:rPr lang="en-US" sz="1836" dirty="0"/>
              <a:t>October 18 – November 18, 2013</a:t>
            </a:r>
          </a:p>
        </p:txBody>
      </p:sp>
    </p:spTree>
    <p:extLst>
      <p:ext uri="{BB962C8B-B14F-4D97-AF65-F5344CB8AC3E}">
        <p14:creationId xmlns:p14="http://schemas.microsoft.com/office/powerpoint/2010/main" val="1150884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3" name="Title 2"/>
          <p:cNvSpPr>
            <a:spLocks noGrp="1"/>
          </p:cNvSpPr>
          <p:nvPr>
            <p:ph type="title"/>
          </p:nvPr>
        </p:nvSpPr>
        <p:spPr>
          <a:xfrm>
            <a:off x="274638" y="190627"/>
            <a:ext cx="12020935" cy="1502372"/>
          </a:xfrm>
        </p:spPr>
        <p:txBody>
          <a:bodyPr/>
          <a:lstStyle/>
          <a:p>
            <a:r>
              <a:rPr lang="en-US" dirty="0" smtClean="0"/>
              <a:t>Next steps: Cloud optimize your business with Windows Server 2012 R2  </a:t>
            </a:r>
            <a:endParaRPr lang="en-US" dirty="0"/>
          </a:p>
        </p:txBody>
      </p:sp>
      <p:sp>
        <p:nvSpPr>
          <p:cNvPr id="3" name="Text Placeholder 2"/>
          <p:cNvSpPr>
            <a:spLocks noGrp="1"/>
          </p:cNvSpPr>
          <p:nvPr>
            <p:ph type="body" sz="quarter" idx="10"/>
          </p:nvPr>
        </p:nvSpPr>
        <p:spPr>
          <a:xfrm>
            <a:off x="457200" y="2125663"/>
            <a:ext cx="11375536" cy="4441216"/>
          </a:xfrm>
        </p:spPr>
        <p:txBody>
          <a:bodyPr/>
          <a:lstStyle/>
          <a:p>
            <a:r>
              <a:rPr lang="en-US" sz="2800" dirty="0" smtClean="0"/>
              <a:t>Download and evaluate Windows Server 2012 R2</a:t>
            </a:r>
            <a:r>
              <a:rPr lang="en-US" sz="3600" dirty="0"/>
              <a:t> </a:t>
            </a:r>
            <a:r>
              <a:rPr lang="en-US" sz="1800" dirty="0" smtClean="0">
                <a:solidFill>
                  <a:srgbClr val="FFFFFF"/>
                </a:solidFill>
                <a:cs typeface="Arial" pitchFamily="34" charset="0"/>
                <a:hlinkClick r:id="rId3"/>
              </a:rPr>
              <a:t>http://aka.ms/VTUG-Win2012r2</a:t>
            </a:r>
            <a:r>
              <a:rPr lang="en-US" sz="1800" dirty="0" smtClean="0">
                <a:solidFill>
                  <a:srgbClr val="FFFFFF"/>
                </a:solidFill>
                <a:cs typeface="Arial" pitchFamily="34" charset="0"/>
              </a:rPr>
              <a:t> </a:t>
            </a:r>
            <a:endParaRPr lang="en-US" sz="1800" dirty="0" smtClean="0"/>
          </a:p>
          <a:p>
            <a:r>
              <a:rPr lang="en-US" sz="2800" dirty="0"/>
              <a:t>Check out blog post series </a:t>
            </a:r>
            <a:r>
              <a:rPr lang="en-US" sz="1800" dirty="0" smtClean="0">
                <a:solidFill>
                  <a:srgbClr val="FFFFFF"/>
                </a:solidFill>
                <a:cs typeface="Arial" pitchFamily="34" charset="0"/>
                <a:hlinkClick r:id="rId4"/>
              </a:rPr>
              <a:t>http://aka.ms/2012r2-01</a:t>
            </a:r>
            <a:r>
              <a:rPr lang="en-US" sz="1800" dirty="0">
                <a:solidFill>
                  <a:srgbClr val="FFFFFF"/>
                </a:solidFill>
                <a:cs typeface="Arial" pitchFamily="34" charset="0"/>
              </a:rPr>
              <a:t> </a:t>
            </a:r>
          </a:p>
          <a:p>
            <a:r>
              <a:rPr lang="en-US" sz="2800" dirty="0" smtClean="0"/>
              <a:t>Check out blogs </a:t>
            </a:r>
            <a:r>
              <a:rPr lang="en-US" sz="1800" dirty="0" smtClean="0">
                <a:solidFill>
                  <a:srgbClr val="FFFFFF"/>
                </a:solidFill>
                <a:cs typeface="Arial" pitchFamily="34" charset="0"/>
                <a:hlinkClick r:id="rId5"/>
              </a:rPr>
              <a:t>http://itproguru.com</a:t>
            </a:r>
            <a:r>
              <a:rPr lang="en-US" sz="1800" dirty="0" smtClean="0">
                <a:solidFill>
                  <a:srgbClr val="FFFFFF"/>
                </a:solidFill>
                <a:cs typeface="Arial" pitchFamily="34" charset="0"/>
              </a:rPr>
              <a:t> ; </a:t>
            </a:r>
            <a:r>
              <a:rPr lang="en-US" sz="1800" dirty="0" smtClean="0">
                <a:solidFill>
                  <a:srgbClr val="FFFFFF"/>
                </a:solidFill>
                <a:cs typeface="Arial" pitchFamily="34" charset="0"/>
                <a:hlinkClick r:id="rId6"/>
              </a:rPr>
              <a:t>http</a:t>
            </a:r>
            <a:r>
              <a:rPr lang="en-US" sz="1800" dirty="0">
                <a:solidFill>
                  <a:srgbClr val="FFFFFF"/>
                </a:solidFill>
                <a:cs typeface="Arial" pitchFamily="34" charset="0"/>
                <a:hlinkClick r:id="rId6"/>
              </a:rPr>
              <a:t>://</a:t>
            </a:r>
            <a:r>
              <a:rPr lang="en-US" sz="1800" dirty="0" smtClean="0">
                <a:solidFill>
                  <a:srgbClr val="FFFFFF"/>
                </a:solidFill>
                <a:cs typeface="Arial" pitchFamily="34" charset="0"/>
                <a:hlinkClick r:id="rId6"/>
              </a:rPr>
              <a:t>blogs.technet.com/server-cloud</a:t>
            </a:r>
            <a:endParaRPr lang="en-US" sz="1800" dirty="0" smtClean="0">
              <a:solidFill>
                <a:srgbClr val="FFFFFF"/>
              </a:solidFill>
              <a:cs typeface="Arial" pitchFamily="34" charset="0"/>
            </a:endParaRPr>
          </a:p>
          <a:p>
            <a:r>
              <a:rPr lang="en-US" sz="2800" dirty="0" smtClean="0"/>
              <a:t>Build Free Server in the Cloud </a:t>
            </a:r>
            <a:r>
              <a:rPr lang="en-US" sz="1800" dirty="0" smtClean="0">
                <a:solidFill>
                  <a:srgbClr val="FFFFFF"/>
                </a:solidFill>
                <a:cs typeface="Arial" pitchFamily="34" charset="0"/>
                <a:hlinkClick r:id="rId7"/>
              </a:rPr>
              <a:t>http://aka.ms/VTUG-Cloud</a:t>
            </a:r>
            <a:r>
              <a:rPr lang="en-US" sz="1800" dirty="0" smtClean="0">
                <a:solidFill>
                  <a:srgbClr val="FFFFFF"/>
                </a:solidFill>
                <a:cs typeface="Arial" pitchFamily="34" charset="0"/>
              </a:rPr>
              <a:t> </a:t>
            </a:r>
            <a:r>
              <a:rPr lang="en-US" sz="1800" dirty="0" smtClean="0">
                <a:solidFill>
                  <a:schemeClr val="tx2"/>
                </a:solidFill>
                <a:cs typeface="Arial" pitchFamily="34" charset="0"/>
              </a:rPr>
              <a:t>Step-By-Step: </a:t>
            </a:r>
            <a:r>
              <a:rPr lang="en-US" sz="1800" dirty="0" smtClean="0">
                <a:solidFill>
                  <a:srgbClr val="FFFFFF"/>
                </a:solidFill>
                <a:cs typeface="Arial" pitchFamily="34" charset="0"/>
                <a:hlinkClick r:id="rId8"/>
              </a:rPr>
              <a:t>http://aka.ms/azRocks</a:t>
            </a:r>
            <a:endParaRPr lang="en-US" sz="1800" dirty="0">
              <a:solidFill>
                <a:srgbClr val="FFFFFF"/>
              </a:solidFill>
              <a:cs typeface="Arial" pitchFamily="34" charset="0"/>
            </a:endParaRPr>
          </a:p>
          <a:p>
            <a:endParaRPr lang="en-US" sz="2800" dirty="0" smtClean="0"/>
          </a:p>
          <a:p>
            <a:r>
              <a:rPr lang="en-US" sz="2800" dirty="0" smtClean="0"/>
              <a:t>Refer </a:t>
            </a:r>
            <a:r>
              <a:rPr lang="en-US" sz="2800" dirty="0"/>
              <a:t>to additional Windows Server 2012 R2 resources</a:t>
            </a:r>
          </a:p>
          <a:p>
            <a:r>
              <a:rPr lang="en-US" sz="1800" u="sng" dirty="0">
                <a:hlinkClick r:id="rId9"/>
              </a:rPr>
              <a:t>http://www.microsoft.com/en-us/server-cloud/windows-server/windows-server-2012-r2.aspx</a:t>
            </a:r>
            <a:endParaRPr lang="en-US" sz="2400" dirty="0"/>
          </a:p>
          <a:p>
            <a:r>
              <a:rPr lang="en-US" sz="2800" dirty="0"/>
              <a:t>Windows Server 2012 R2 on TechNet</a:t>
            </a:r>
          </a:p>
          <a:p>
            <a:pPr lvl="1"/>
            <a:r>
              <a:rPr lang="en-US" sz="1800" u="sng" dirty="0">
                <a:solidFill>
                  <a:schemeClr val="accent1"/>
                </a:solidFill>
                <a:cs typeface="Arial" pitchFamily="34" charset="0"/>
                <a:hlinkClick r:id="rId10" invalidUrl="http:///"/>
              </a:rPr>
              <a:t>http</a:t>
            </a:r>
            <a:r>
              <a:rPr lang="en-US" sz="1800" u="sng" dirty="0">
                <a:solidFill>
                  <a:schemeClr val="accent1"/>
                </a:solidFill>
                <a:cs typeface="Arial" pitchFamily="34" charset="0"/>
                <a:hlinkClick r:id="rId11" invalidUrl="http:///"/>
              </a:rPr>
              <a:t>://</a:t>
            </a:r>
            <a:r>
              <a:rPr lang="en-US" sz="1800" u="sng" dirty="0">
                <a:solidFill>
                  <a:schemeClr val="accent1"/>
                </a:solidFill>
                <a:cs typeface="Arial" pitchFamily="34" charset="0"/>
              </a:rPr>
              <a:t>www.Microsoft.com/technet</a:t>
            </a:r>
            <a:endParaRPr lang="en-US" sz="1800" u="sng" dirty="0">
              <a:solidFill>
                <a:schemeClr val="accent1"/>
              </a:solidFill>
            </a:endParaRPr>
          </a:p>
          <a:p>
            <a:pPr lvl="1"/>
            <a:endParaRPr lang="en-US" sz="1800" dirty="0">
              <a:solidFill>
                <a:srgbClr val="FFFFFF"/>
              </a:solidFill>
              <a:cs typeface="Arial" pitchFamily="34" charset="0"/>
            </a:endParaRPr>
          </a:p>
        </p:txBody>
      </p:sp>
    </p:spTree>
    <p:extLst>
      <p:ext uri="{BB962C8B-B14F-4D97-AF65-F5344CB8AC3E}">
        <p14:creationId xmlns:p14="http://schemas.microsoft.com/office/powerpoint/2010/main" val="15143505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lumMod val="50000"/>
                      </a:srgbClr>
                    </a:gs>
                    <a:gs pos="100000">
                      <a:srgbClr val="505050">
                        <a:lumMod val="50000"/>
                      </a:srgbClr>
                    </a:gs>
                  </a:gsLst>
                  <a:lin ang="5400000" scaled="0"/>
                </a:gradFill>
                <a:cs typeface="Segoe UI" pitchFamily="34" charset="0"/>
              </a:rPr>
              <a:t>© </a:t>
            </a:r>
            <a:r>
              <a:rPr lang="en-US" sz="700" dirty="0" smtClean="0">
                <a:gradFill>
                  <a:gsLst>
                    <a:gs pos="0">
                      <a:srgbClr val="505050">
                        <a:lumMod val="50000"/>
                      </a:srgbClr>
                    </a:gs>
                    <a:gs pos="100000">
                      <a:srgbClr val="505050">
                        <a:lumMod val="50000"/>
                      </a:srgbClr>
                    </a:gs>
                  </a:gsLst>
                  <a:lin ang="5400000" scaled="0"/>
                </a:gradFill>
                <a:cs typeface="Segoe UI" pitchFamily="34" charset="0"/>
              </a:rPr>
              <a:t>2013 </a:t>
            </a:r>
            <a:r>
              <a:rPr lang="en-US" sz="700" dirty="0">
                <a:gradFill>
                  <a:gsLst>
                    <a:gs pos="0">
                      <a:srgbClr val="505050">
                        <a:lumMod val="50000"/>
                      </a:srgbClr>
                    </a:gs>
                    <a:gs pos="100000">
                      <a:srgbClr val="505050">
                        <a:lumMod val="50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lumMod val="50000"/>
                      </a:srgbClr>
                    </a:gs>
                    <a:gs pos="100000">
                      <a:srgbClr val="505050">
                        <a:lumMod val="50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57201" y="3145040"/>
            <a:ext cx="3290536" cy="704880"/>
          </a:xfrm>
          <a:prstGeom prst="rect">
            <a:avLst/>
          </a:prstGeom>
        </p:spPr>
      </p:pic>
    </p:spTree>
    <p:extLst>
      <p:ext uri="{BB962C8B-B14F-4D97-AF65-F5344CB8AC3E}">
        <p14:creationId xmlns:p14="http://schemas.microsoft.com/office/powerpoint/2010/main" val="184711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p:cNvSpPr/>
          <p:nvPr/>
        </p:nvSpPr>
        <p:spPr bwMode="auto">
          <a:xfrm>
            <a:off x="1" y="0"/>
            <a:ext cx="12436475" cy="147662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
        <p:nvSpPr>
          <p:cNvPr id="2" name="Title 1"/>
          <p:cNvSpPr>
            <a:spLocks noGrp="1"/>
          </p:cNvSpPr>
          <p:nvPr>
            <p:ph type="title"/>
          </p:nvPr>
        </p:nvSpPr>
        <p:spPr>
          <a:xfrm>
            <a:off x="274639" y="0"/>
            <a:ext cx="11573924" cy="1584744"/>
          </a:xfrm>
        </p:spPr>
        <p:txBody>
          <a:bodyPr/>
          <a:lstStyle/>
          <a:p>
            <a:pPr algn="ctr"/>
            <a:r>
              <a:rPr lang="en-US" sz="4000" dirty="0" smtClean="0"/>
              <a:t>Windows Server 2012 R2: Cloud optimize your business</a:t>
            </a:r>
            <a:br>
              <a:rPr lang="en-US" sz="4000" dirty="0" smtClean="0"/>
            </a:br>
            <a:r>
              <a:rPr lang="en-US" sz="4000" dirty="0" smtClean="0">
                <a:hlinkClick r:id="rId3"/>
              </a:rPr>
              <a:t>http://aka.ms/2012r2-02</a:t>
            </a:r>
            <a:r>
              <a:rPr lang="en-US" sz="4000" dirty="0" smtClean="0"/>
              <a:t> </a:t>
            </a:r>
            <a:endParaRPr lang="en-US" sz="4000" dirty="0"/>
          </a:p>
        </p:txBody>
      </p:sp>
      <p:sp useBgFill="1">
        <p:nvSpPr>
          <p:cNvPr id="3" name="Rectangle 2"/>
          <p:cNvSpPr/>
          <p:nvPr/>
        </p:nvSpPr>
        <p:spPr bwMode="auto">
          <a:xfrm>
            <a:off x="1" y="6427840"/>
            <a:ext cx="12436475" cy="56668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chemeClr val="bg1"/>
                  </a:gs>
                  <a:gs pos="100000">
                    <a:schemeClr val="bg1"/>
                  </a:gs>
                </a:gsLst>
                <a:lin ang="5400000" scaled="0"/>
              </a:gradFill>
            </a:endParaRPr>
          </a:p>
        </p:txBody>
      </p:sp>
      <p:sp>
        <p:nvSpPr>
          <p:cNvPr id="38" name="Rectangle 37"/>
          <p:cNvSpPr/>
          <p:nvPr/>
        </p:nvSpPr>
        <p:spPr bwMode="auto">
          <a:xfrm>
            <a:off x="758806" y="5841172"/>
            <a:ext cx="10918122" cy="77181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62" tIns="46583" rIns="46583" bIns="93162" numCol="1" spcCol="0" rtlCol="0" fromWordArt="0" anchor="b" anchorCtr="0" forceAA="0" compatLnSpc="1">
            <a:prstTxWarp prst="textNoShape">
              <a:avLst/>
            </a:prstTxWarp>
            <a:noAutofit/>
          </a:bodyPr>
          <a:lstStyle/>
          <a:p>
            <a:pPr algn="ctr" defTabSz="931391" fontAlgn="base">
              <a:spcBef>
                <a:spcPct val="0"/>
              </a:spcBef>
              <a:spcAft>
                <a:spcPct val="0"/>
              </a:spcAft>
            </a:pPr>
            <a:r>
              <a:rPr lang="en-US" sz="4080" spc="-52" dirty="0">
                <a:gradFill>
                  <a:gsLst>
                    <a:gs pos="0">
                      <a:srgbClr val="FFFFFF"/>
                    </a:gs>
                    <a:gs pos="100000">
                      <a:srgbClr val="FFFFFF"/>
                    </a:gs>
                  </a:gsLst>
                  <a:lin ang="5400000" scaled="0"/>
                </a:gradFill>
                <a:latin typeface="Segoe UI" pitchFamily="34" charset="0"/>
                <a:ea typeface="Segoe UI" pitchFamily="34" charset="0"/>
                <a:cs typeface="Segoe UI" pitchFamily="34" charset="0"/>
              </a:rPr>
              <a:t>Top </a:t>
            </a:r>
            <a:r>
              <a:rPr lang="en-US" sz="4080" spc="-52"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Windows Server 2012 </a:t>
            </a:r>
            <a:r>
              <a:rPr lang="en-US" sz="4080" spc="-52" dirty="0">
                <a:gradFill>
                  <a:gsLst>
                    <a:gs pos="0">
                      <a:srgbClr val="FFFFFF"/>
                    </a:gs>
                    <a:gs pos="100000">
                      <a:srgbClr val="FFFFFF"/>
                    </a:gs>
                  </a:gsLst>
                  <a:lin ang="5400000" scaled="0"/>
                </a:gradFill>
                <a:latin typeface="Segoe UI" pitchFamily="34" charset="0"/>
                <a:ea typeface="Segoe UI" pitchFamily="34" charset="0"/>
                <a:cs typeface="Segoe UI" pitchFamily="34" charset="0"/>
              </a:rPr>
              <a:t>R2 features </a:t>
            </a:r>
            <a:r>
              <a:rPr lang="en-US" sz="4080" spc="-52"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a:t>
            </a:r>
            <a:endParaRPr lang="en-US" sz="4080" spc="-52"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9" name="Rectangle 38"/>
          <p:cNvSpPr/>
          <p:nvPr/>
        </p:nvSpPr>
        <p:spPr bwMode="auto">
          <a:xfrm>
            <a:off x="758806" y="3413241"/>
            <a:ext cx="10918122" cy="214548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62" tIns="46583" rIns="46583" bIns="93162" numCol="2" spcCol="685121" rtlCol="0" fromWordArt="0" anchor="ctr" anchorCtr="0" forceAA="0" compatLnSpc="1">
            <a:prstTxWarp prst="textNoShape">
              <a:avLst/>
            </a:prstTxWarp>
            <a:noAutofit/>
          </a:bodyPr>
          <a:lstStyle/>
          <a:p>
            <a:pPr marL="465822" indent="-465822">
              <a:spcAft>
                <a:spcPts val="306"/>
              </a:spcAft>
              <a:buFont typeface="+mj-lt"/>
              <a:buAutoNum type="arabicPeriod"/>
            </a:pPr>
            <a:endParaRPr lang="en-US" sz="2040" dirty="0" smtClean="0">
              <a:solidFill>
                <a:schemeClr val="tx1"/>
              </a:solidFill>
            </a:endParaRPr>
          </a:p>
          <a:p>
            <a:pPr marL="465822" indent="-465822">
              <a:spcAft>
                <a:spcPts val="306"/>
              </a:spcAft>
              <a:buFont typeface="+mj-lt"/>
              <a:buAutoNum type="arabicPeriod"/>
            </a:pPr>
            <a:endParaRPr lang="en-US" sz="2040" dirty="0" smtClean="0">
              <a:solidFill>
                <a:schemeClr val="tx1"/>
              </a:solidFill>
            </a:endParaRPr>
          </a:p>
          <a:p>
            <a:pPr marL="465822" indent="-465822">
              <a:spcAft>
                <a:spcPts val="306"/>
              </a:spcAft>
              <a:buFont typeface="+mj-lt"/>
              <a:buAutoNum type="arabicPeriod"/>
            </a:pPr>
            <a:r>
              <a:rPr lang="en-US" sz="2000" dirty="0" smtClean="0">
                <a:solidFill>
                  <a:schemeClr val="bg1"/>
                </a:solidFill>
              </a:rPr>
              <a:t>Live migration with RDMA</a:t>
            </a:r>
            <a:endParaRPr lang="en-US" sz="2000" dirty="0">
              <a:solidFill>
                <a:schemeClr val="bg1"/>
              </a:solidFill>
            </a:endParaRPr>
          </a:p>
          <a:p>
            <a:pPr marL="465822" indent="-465822">
              <a:spcAft>
                <a:spcPts val="306"/>
              </a:spcAft>
              <a:buFont typeface="+mj-lt"/>
              <a:buAutoNum type="arabicPeriod"/>
            </a:pPr>
            <a:r>
              <a:rPr lang="en-US" sz="2000" dirty="0" smtClean="0">
                <a:solidFill>
                  <a:schemeClr val="bg1"/>
                </a:solidFill>
              </a:rPr>
              <a:t>Multi-node Hyper-V Replica  </a:t>
            </a:r>
            <a:endParaRPr lang="en-US" sz="2000" dirty="0">
              <a:solidFill>
                <a:schemeClr val="bg1"/>
              </a:solidFill>
            </a:endParaRPr>
          </a:p>
          <a:p>
            <a:pPr marL="465822" indent="-465822">
              <a:spcAft>
                <a:spcPts val="306"/>
              </a:spcAft>
              <a:buFont typeface="+mj-lt"/>
              <a:buAutoNum type="arabicPeriod"/>
            </a:pPr>
            <a:r>
              <a:rPr lang="en-US" sz="2000" dirty="0" smtClean="0">
                <a:solidFill>
                  <a:schemeClr val="bg1"/>
                </a:solidFill>
              </a:rPr>
              <a:t>Shared VHDX guest clustering</a:t>
            </a:r>
          </a:p>
          <a:p>
            <a:pPr marL="465822" indent="-465822">
              <a:spcAft>
                <a:spcPts val="306"/>
              </a:spcAft>
              <a:buFont typeface="+mj-lt"/>
              <a:buAutoNum type="arabicPeriod"/>
            </a:pPr>
            <a:r>
              <a:rPr lang="en-US" sz="2000" dirty="0" smtClean="0">
                <a:solidFill>
                  <a:schemeClr val="bg1"/>
                </a:solidFill>
              </a:rPr>
              <a:t>Enhanced Linux integration services</a:t>
            </a:r>
          </a:p>
          <a:p>
            <a:pPr marL="465822" indent="-465822">
              <a:spcAft>
                <a:spcPts val="306"/>
              </a:spcAft>
              <a:buFont typeface="+mj-lt"/>
              <a:buAutoNum type="arabicPeriod"/>
            </a:pPr>
            <a:r>
              <a:rPr lang="en-US" sz="2000" dirty="0" smtClean="0">
                <a:solidFill>
                  <a:schemeClr val="bg1"/>
                </a:solidFill>
              </a:rPr>
              <a:t>Hyper-V network virtualization</a:t>
            </a:r>
            <a:endParaRPr lang="en-US" sz="2000" dirty="0">
              <a:solidFill>
                <a:schemeClr val="bg1"/>
              </a:solidFill>
            </a:endParaRPr>
          </a:p>
          <a:p>
            <a:pPr marL="465822" indent="-465822">
              <a:spcAft>
                <a:spcPts val="306"/>
              </a:spcAft>
              <a:buFont typeface="+mj-lt"/>
              <a:buAutoNum type="arabicPeriod"/>
            </a:pPr>
            <a:endParaRPr lang="en-US" sz="2000" dirty="0">
              <a:solidFill>
                <a:schemeClr val="bg1"/>
              </a:solidFill>
            </a:endParaRPr>
          </a:p>
          <a:p>
            <a:pPr marL="465822" indent="-465822">
              <a:spcAft>
                <a:spcPts val="306"/>
              </a:spcAft>
              <a:buFont typeface="+mj-lt"/>
              <a:buAutoNum type="arabicPeriod"/>
            </a:pPr>
            <a:endParaRPr lang="en-US" sz="2000" dirty="0" smtClean="0">
              <a:solidFill>
                <a:schemeClr val="bg1"/>
              </a:solidFill>
            </a:endParaRPr>
          </a:p>
          <a:p>
            <a:pPr marL="465822" indent="-465822">
              <a:spcAft>
                <a:spcPts val="306"/>
              </a:spcAft>
              <a:buFont typeface="+mj-lt"/>
              <a:buAutoNum type="arabicPeriod"/>
            </a:pPr>
            <a:endParaRPr lang="en-US" sz="2000" dirty="0" smtClean="0">
              <a:solidFill>
                <a:schemeClr val="bg1"/>
              </a:solidFill>
            </a:endParaRPr>
          </a:p>
          <a:p>
            <a:pPr marL="465822" indent="-465822">
              <a:spcAft>
                <a:spcPts val="306"/>
              </a:spcAft>
              <a:buFont typeface="+mj-lt"/>
              <a:buAutoNum type="arabicPeriod"/>
            </a:pPr>
            <a:endParaRPr lang="en-US" sz="2000" dirty="0" smtClean="0">
              <a:solidFill>
                <a:schemeClr val="bg1"/>
              </a:solidFill>
            </a:endParaRPr>
          </a:p>
          <a:p>
            <a:pPr marL="465822" indent="-465822">
              <a:spcAft>
                <a:spcPts val="306"/>
              </a:spcAft>
              <a:buFont typeface="+mj-lt"/>
              <a:buAutoNum type="arabicPeriod"/>
            </a:pPr>
            <a:endParaRPr lang="en-US" sz="2000" dirty="0">
              <a:solidFill>
                <a:schemeClr val="bg1"/>
              </a:solidFill>
            </a:endParaRPr>
          </a:p>
          <a:p>
            <a:pPr marL="465822" indent="-465822">
              <a:spcAft>
                <a:spcPts val="306"/>
              </a:spcAft>
              <a:buFont typeface="+mj-lt"/>
              <a:buAutoNum type="arabicPeriod"/>
            </a:pPr>
            <a:r>
              <a:rPr lang="en-US" sz="2000" dirty="0" smtClean="0">
                <a:solidFill>
                  <a:schemeClr val="bg1"/>
                </a:solidFill>
              </a:rPr>
              <a:t>Multi-tenant VPN gateway</a:t>
            </a:r>
          </a:p>
          <a:p>
            <a:pPr marL="465822" indent="-465822">
              <a:spcAft>
                <a:spcPts val="306"/>
              </a:spcAft>
              <a:buFont typeface="+mj-lt"/>
              <a:buAutoNum type="arabicPeriod"/>
            </a:pPr>
            <a:r>
              <a:rPr lang="en-US" sz="2000" dirty="0" smtClean="0">
                <a:solidFill>
                  <a:schemeClr val="bg1"/>
                </a:solidFill>
              </a:rPr>
              <a:t>Low-cost, highly available file-based storage </a:t>
            </a:r>
            <a:endParaRPr lang="en-US" sz="2000" dirty="0">
              <a:solidFill>
                <a:schemeClr val="bg1"/>
              </a:solidFill>
            </a:endParaRPr>
          </a:p>
          <a:p>
            <a:pPr marL="465822" indent="-465822">
              <a:spcAft>
                <a:spcPts val="306"/>
              </a:spcAft>
              <a:buFont typeface="+mj-lt"/>
              <a:buAutoNum type="arabicPeriod"/>
            </a:pPr>
            <a:r>
              <a:rPr lang="en-US" sz="2000" dirty="0" smtClean="0">
                <a:solidFill>
                  <a:schemeClr val="bg1"/>
                </a:solidFill>
              </a:rPr>
              <a:t>Storage Spaces with automatic tiering</a:t>
            </a:r>
          </a:p>
          <a:p>
            <a:pPr marL="465822" indent="-465822">
              <a:spcAft>
                <a:spcPts val="306"/>
              </a:spcAft>
              <a:buFont typeface="+mj-lt"/>
              <a:buAutoNum type="arabicPeriod"/>
            </a:pPr>
            <a:r>
              <a:rPr lang="en-US" sz="2000" dirty="0" smtClean="0">
                <a:solidFill>
                  <a:schemeClr val="bg1"/>
                </a:solidFill>
              </a:rPr>
              <a:t>Storage de-duplication for VDI</a:t>
            </a:r>
          </a:p>
          <a:p>
            <a:pPr marL="465822" indent="-465822">
              <a:spcAft>
                <a:spcPts val="306"/>
              </a:spcAft>
              <a:buFont typeface="+mj-lt"/>
              <a:buAutoNum type="arabicPeriod"/>
            </a:pPr>
            <a:r>
              <a:rPr lang="en-US" sz="2000" dirty="0" smtClean="0">
                <a:solidFill>
                  <a:schemeClr val="bg1"/>
                </a:solidFill>
              </a:rPr>
              <a:t>Work Folders</a:t>
            </a:r>
            <a:endParaRPr lang="en-US" sz="2000" dirty="0">
              <a:solidFill>
                <a:schemeClr val="bg1"/>
              </a:solidFill>
            </a:endParaRPr>
          </a:p>
          <a:p>
            <a:pPr marL="465822" indent="-465822">
              <a:spcAft>
                <a:spcPts val="306"/>
              </a:spcAft>
              <a:buFont typeface="+mj-lt"/>
              <a:buAutoNum type="arabicPeriod"/>
            </a:pPr>
            <a:endParaRPr lang="en-US" sz="2040" dirty="0">
              <a:solidFill>
                <a:schemeClr val="tx1"/>
              </a:solidFill>
            </a:endParaRPr>
          </a:p>
          <a:p>
            <a:pPr marL="465822" indent="-465822">
              <a:spcAft>
                <a:spcPts val="306"/>
              </a:spcAft>
              <a:buFont typeface="+mj-lt"/>
              <a:buAutoNum type="arabicPeriod"/>
            </a:pPr>
            <a:endParaRPr lang="en-US" sz="2040" dirty="0">
              <a:solidFill>
                <a:schemeClr val="tx1"/>
              </a:solidFill>
            </a:endParaRPr>
          </a:p>
        </p:txBody>
      </p:sp>
      <p:grpSp>
        <p:nvGrpSpPr>
          <p:cNvPr id="8" name="Group 7"/>
          <p:cNvGrpSpPr/>
          <p:nvPr/>
        </p:nvGrpSpPr>
        <p:grpSpPr>
          <a:xfrm>
            <a:off x="758805" y="1416642"/>
            <a:ext cx="2559652" cy="1709877"/>
            <a:chOff x="758805" y="1416642"/>
            <a:chExt cx="2559652" cy="1709877"/>
          </a:xfrm>
        </p:grpSpPr>
        <p:sp>
          <p:nvSpPr>
            <p:cNvPr id="66" name="Freeform 8"/>
            <p:cNvSpPr>
              <a:spLocks/>
            </p:cNvSpPr>
            <p:nvPr/>
          </p:nvSpPr>
          <p:spPr bwMode="auto">
            <a:xfrm>
              <a:off x="758805" y="1416642"/>
              <a:ext cx="2559652" cy="1709877"/>
            </a:xfrm>
            <a:prstGeom prst="rect">
              <a:avLst/>
            </a:prstGeom>
            <a:solidFill>
              <a:schemeClr val="accent1"/>
            </a:solidFill>
            <a:ln>
              <a:noFill/>
            </a:ln>
          </p:spPr>
          <p:txBody>
            <a:bodyPr vert="horz" wrap="square" lIns="186556" tIns="186556" rIns="93278" bIns="186556" numCol="1" anchor="b" anchorCtr="0" compatLnSpc="1">
              <a:prstTxWarp prst="textNoShape">
                <a:avLst/>
              </a:prstTxWarp>
              <a:noAutofit/>
            </a:bodyPr>
            <a:lstStyle/>
            <a:p>
              <a:pPr defTabSz="932472" fontAlgn="base">
                <a:lnSpc>
                  <a:spcPct val="90000"/>
                </a:lnSpc>
                <a:spcBef>
                  <a:spcPct val="0"/>
                </a:spcBef>
                <a:spcAft>
                  <a:spcPct val="0"/>
                </a:spcAft>
              </a:pPr>
              <a:r>
                <a:rPr lang="en-US" spc="-102" dirty="0">
                  <a:gradFill>
                    <a:gsLst>
                      <a:gs pos="9167">
                        <a:srgbClr val="EFEFEF"/>
                      </a:gs>
                      <a:gs pos="21000">
                        <a:srgbClr val="EFEFEF"/>
                      </a:gs>
                    </a:gsLst>
                    <a:lin ang="5400000" scaled="0"/>
                  </a:gradFill>
                </a:rPr>
                <a:t>E</a:t>
              </a:r>
              <a:r>
                <a:rPr lang="en-US" spc="-102" dirty="0" smtClean="0">
                  <a:gradFill>
                    <a:gsLst>
                      <a:gs pos="9167">
                        <a:srgbClr val="EFEFEF"/>
                      </a:gs>
                      <a:gs pos="21000">
                        <a:srgbClr val="EFEFEF"/>
                      </a:gs>
                    </a:gsLst>
                    <a:lin ang="5400000" scaled="0"/>
                  </a:gradFill>
                </a:rPr>
                <a:t>nterprise-class</a:t>
              </a:r>
              <a:endParaRPr lang="en-US" spc="-102" dirty="0">
                <a:gradFill>
                  <a:gsLst>
                    <a:gs pos="9167">
                      <a:srgbClr val="EFEFEF"/>
                    </a:gs>
                    <a:gs pos="21000">
                      <a:srgbClr val="EFEFEF"/>
                    </a:gs>
                  </a:gsLst>
                  <a:lin ang="5400000" scaled="0"/>
                </a:gradFill>
              </a:endParaRPr>
            </a:p>
          </p:txBody>
        </p:sp>
        <p:sp>
          <p:nvSpPr>
            <p:cNvPr id="21" name="Freeform 5"/>
            <p:cNvSpPr>
              <a:spLocks noEditPoints="1"/>
            </p:cNvSpPr>
            <p:nvPr/>
          </p:nvSpPr>
          <p:spPr bwMode="auto">
            <a:xfrm>
              <a:off x="1721364" y="1736185"/>
              <a:ext cx="634533" cy="609697"/>
            </a:xfrm>
            <a:custGeom>
              <a:avLst/>
              <a:gdLst>
                <a:gd name="T0" fmla="*/ 0 w 137"/>
                <a:gd name="T1" fmla="*/ 69 h 125"/>
                <a:gd name="T2" fmla="*/ 109 w 137"/>
                <a:gd name="T3" fmla="*/ 125 h 125"/>
                <a:gd name="T4" fmla="*/ 69 w 137"/>
                <a:gd name="T5" fmla="*/ 0 h 125"/>
                <a:gd name="T6" fmla="*/ 125 w 137"/>
                <a:gd name="T7" fmla="*/ 41 h 125"/>
                <a:gd name="T8" fmla="*/ 109 w 137"/>
                <a:gd name="T9" fmla="*/ 41 h 125"/>
                <a:gd name="T10" fmla="*/ 96 w 137"/>
                <a:gd name="T11" fmla="*/ 13 h 125"/>
                <a:gd name="T12" fmla="*/ 96 w 137"/>
                <a:gd name="T13" fmla="*/ 28 h 125"/>
                <a:gd name="T14" fmla="*/ 96 w 137"/>
                <a:gd name="T15" fmla="*/ 13 h 125"/>
                <a:gd name="T16" fmla="*/ 69 w 137"/>
                <a:gd name="T17" fmla="*/ 6 h 125"/>
                <a:gd name="T18" fmla="*/ 72 w 137"/>
                <a:gd name="T19" fmla="*/ 20 h 125"/>
                <a:gd name="T20" fmla="*/ 65 w 137"/>
                <a:gd name="T21" fmla="*/ 20 h 125"/>
                <a:gd name="T22" fmla="*/ 69 w 137"/>
                <a:gd name="T23" fmla="*/ 58 h 125"/>
                <a:gd name="T24" fmla="*/ 69 w 137"/>
                <a:gd name="T25" fmla="*/ 80 h 125"/>
                <a:gd name="T26" fmla="*/ 69 w 137"/>
                <a:gd name="T27" fmla="*/ 58 h 125"/>
                <a:gd name="T28" fmla="*/ 6 w 137"/>
                <a:gd name="T29" fmla="*/ 65 h 125"/>
                <a:gd name="T30" fmla="*/ 20 w 137"/>
                <a:gd name="T31" fmla="*/ 69 h 125"/>
                <a:gd name="T32" fmla="*/ 6 w 137"/>
                <a:gd name="T33" fmla="*/ 73 h 125"/>
                <a:gd name="T34" fmla="*/ 16 w 137"/>
                <a:gd name="T35" fmla="*/ 104 h 125"/>
                <a:gd name="T36" fmla="*/ 24 w 137"/>
                <a:gd name="T37" fmla="*/ 90 h 125"/>
                <a:gd name="T38" fmla="*/ 16 w 137"/>
                <a:gd name="T39" fmla="*/ 104 h 125"/>
                <a:gd name="T40" fmla="*/ 12 w 137"/>
                <a:gd name="T41" fmla="*/ 41 h 125"/>
                <a:gd name="T42" fmla="*/ 28 w 137"/>
                <a:gd name="T43" fmla="*/ 41 h 125"/>
                <a:gd name="T44" fmla="*/ 41 w 137"/>
                <a:gd name="T45" fmla="*/ 13 h 125"/>
                <a:gd name="T46" fmla="*/ 41 w 137"/>
                <a:gd name="T47" fmla="*/ 28 h 125"/>
                <a:gd name="T48" fmla="*/ 41 w 137"/>
                <a:gd name="T49" fmla="*/ 13 h 125"/>
                <a:gd name="T50" fmla="*/ 90 w 137"/>
                <a:gd name="T51" fmla="*/ 116 h 125"/>
                <a:gd name="T52" fmla="*/ 41 w 137"/>
                <a:gd name="T53" fmla="*/ 109 h 125"/>
                <a:gd name="T54" fmla="*/ 47 w 137"/>
                <a:gd name="T55" fmla="*/ 101 h 125"/>
                <a:gd name="T56" fmla="*/ 96 w 137"/>
                <a:gd name="T57" fmla="*/ 108 h 125"/>
                <a:gd name="T58" fmla="*/ 82 w 137"/>
                <a:gd name="T59" fmla="*/ 68 h 125"/>
                <a:gd name="T60" fmla="*/ 79 w 137"/>
                <a:gd name="T61" fmla="*/ 59 h 125"/>
                <a:gd name="T62" fmla="*/ 82 w 137"/>
                <a:gd name="T63" fmla="*/ 68 h 125"/>
                <a:gd name="T64" fmla="*/ 109 w 137"/>
                <a:gd name="T65" fmla="*/ 97 h 125"/>
                <a:gd name="T66" fmla="*/ 125 w 137"/>
                <a:gd name="T67" fmla="*/ 97 h 125"/>
                <a:gd name="T68" fmla="*/ 131 w 137"/>
                <a:gd name="T69" fmla="*/ 73 h 125"/>
                <a:gd name="T70" fmla="*/ 118 w 137"/>
                <a:gd name="T71" fmla="*/ 69 h 125"/>
                <a:gd name="T72" fmla="*/ 131 w 137"/>
                <a:gd name="T73" fmla="*/ 65 h 125"/>
                <a:gd name="T74" fmla="*/ 131 w 137"/>
                <a:gd name="T75"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125">
                  <a:moveTo>
                    <a:pt x="69" y="0"/>
                  </a:moveTo>
                  <a:cubicBezTo>
                    <a:pt x="31" y="0"/>
                    <a:pt x="0" y="31"/>
                    <a:pt x="0" y="69"/>
                  </a:cubicBezTo>
                  <a:cubicBezTo>
                    <a:pt x="0" y="92"/>
                    <a:pt x="11" y="112"/>
                    <a:pt x="28" y="125"/>
                  </a:cubicBezTo>
                  <a:cubicBezTo>
                    <a:pt x="28" y="125"/>
                    <a:pt x="28" y="125"/>
                    <a:pt x="109" y="125"/>
                  </a:cubicBezTo>
                  <a:cubicBezTo>
                    <a:pt x="126" y="112"/>
                    <a:pt x="137" y="92"/>
                    <a:pt x="137" y="69"/>
                  </a:cubicBezTo>
                  <a:cubicBezTo>
                    <a:pt x="137" y="31"/>
                    <a:pt x="106" y="0"/>
                    <a:pt x="69" y="0"/>
                  </a:cubicBezTo>
                  <a:close/>
                  <a:moveTo>
                    <a:pt x="121" y="34"/>
                  </a:moveTo>
                  <a:cubicBezTo>
                    <a:pt x="122" y="36"/>
                    <a:pt x="124" y="38"/>
                    <a:pt x="125" y="41"/>
                  </a:cubicBezTo>
                  <a:cubicBezTo>
                    <a:pt x="125" y="41"/>
                    <a:pt x="125" y="41"/>
                    <a:pt x="113" y="48"/>
                  </a:cubicBezTo>
                  <a:cubicBezTo>
                    <a:pt x="112" y="46"/>
                    <a:pt x="111" y="43"/>
                    <a:pt x="109" y="41"/>
                  </a:cubicBezTo>
                  <a:cubicBezTo>
                    <a:pt x="109" y="41"/>
                    <a:pt x="109" y="41"/>
                    <a:pt x="121" y="34"/>
                  </a:cubicBezTo>
                  <a:close/>
                  <a:moveTo>
                    <a:pt x="96" y="13"/>
                  </a:moveTo>
                  <a:cubicBezTo>
                    <a:pt x="98" y="14"/>
                    <a:pt x="101" y="15"/>
                    <a:pt x="104" y="16"/>
                  </a:cubicBezTo>
                  <a:cubicBezTo>
                    <a:pt x="104" y="16"/>
                    <a:pt x="104" y="16"/>
                    <a:pt x="96" y="28"/>
                  </a:cubicBezTo>
                  <a:cubicBezTo>
                    <a:pt x="94" y="27"/>
                    <a:pt x="92" y="25"/>
                    <a:pt x="90" y="24"/>
                  </a:cubicBezTo>
                  <a:cubicBezTo>
                    <a:pt x="90" y="24"/>
                    <a:pt x="90" y="24"/>
                    <a:pt x="96" y="13"/>
                  </a:cubicBezTo>
                  <a:close/>
                  <a:moveTo>
                    <a:pt x="65" y="6"/>
                  </a:moveTo>
                  <a:cubicBezTo>
                    <a:pt x="66" y="6"/>
                    <a:pt x="67" y="6"/>
                    <a:pt x="69" y="6"/>
                  </a:cubicBezTo>
                  <a:cubicBezTo>
                    <a:pt x="70" y="6"/>
                    <a:pt x="71" y="6"/>
                    <a:pt x="72" y="6"/>
                  </a:cubicBezTo>
                  <a:cubicBezTo>
                    <a:pt x="72" y="6"/>
                    <a:pt x="72" y="6"/>
                    <a:pt x="72" y="20"/>
                  </a:cubicBezTo>
                  <a:cubicBezTo>
                    <a:pt x="71" y="19"/>
                    <a:pt x="70" y="19"/>
                    <a:pt x="69" y="19"/>
                  </a:cubicBezTo>
                  <a:cubicBezTo>
                    <a:pt x="67" y="19"/>
                    <a:pt x="66" y="19"/>
                    <a:pt x="65" y="20"/>
                  </a:cubicBezTo>
                  <a:cubicBezTo>
                    <a:pt x="65" y="20"/>
                    <a:pt x="65" y="20"/>
                    <a:pt x="65" y="6"/>
                  </a:cubicBezTo>
                  <a:close/>
                  <a:moveTo>
                    <a:pt x="69" y="58"/>
                  </a:moveTo>
                  <a:cubicBezTo>
                    <a:pt x="75" y="58"/>
                    <a:pt x="79" y="63"/>
                    <a:pt x="79" y="69"/>
                  </a:cubicBezTo>
                  <a:cubicBezTo>
                    <a:pt x="79" y="75"/>
                    <a:pt x="75" y="80"/>
                    <a:pt x="69" y="80"/>
                  </a:cubicBezTo>
                  <a:cubicBezTo>
                    <a:pt x="63" y="80"/>
                    <a:pt x="57" y="75"/>
                    <a:pt x="57" y="69"/>
                  </a:cubicBezTo>
                  <a:cubicBezTo>
                    <a:pt x="57" y="63"/>
                    <a:pt x="63" y="58"/>
                    <a:pt x="69" y="58"/>
                  </a:cubicBezTo>
                  <a:close/>
                  <a:moveTo>
                    <a:pt x="6" y="69"/>
                  </a:moveTo>
                  <a:cubicBezTo>
                    <a:pt x="6" y="68"/>
                    <a:pt x="6" y="66"/>
                    <a:pt x="6" y="65"/>
                  </a:cubicBezTo>
                  <a:cubicBezTo>
                    <a:pt x="6" y="65"/>
                    <a:pt x="6" y="65"/>
                    <a:pt x="20" y="65"/>
                  </a:cubicBezTo>
                  <a:cubicBezTo>
                    <a:pt x="20" y="66"/>
                    <a:pt x="20" y="68"/>
                    <a:pt x="20" y="69"/>
                  </a:cubicBezTo>
                  <a:cubicBezTo>
                    <a:pt x="20" y="71"/>
                    <a:pt x="20" y="72"/>
                    <a:pt x="20" y="73"/>
                  </a:cubicBezTo>
                  <a:cubicBezTo>
                    <a:pt x="20" y="73"/>
                    <a:pt x="20" y="73"/>
                    <a:pt x="6" y="73"/>
                  </a:cubicBezTo>
                  <a:cubicBezTo>
                    <a:pt x="6" y="72"/>
                    <a:pt x="6" y="71"/>
                    <a:pt x="6" y="69"/>
                  </a:cubicBezTo>
                  <a:close/>
                  <a:moveTo>
                    <a:pt x="16" y="104"/>
                  </a:moveTo>
                  <a:cubicBezTo>
                    <a:pt x="14" y="101"/>
                    <a:pt x="14" y="99"/>
                    <a:pt x="12" y="97"/>
                  </a:cubicBezTo>
                  <a:cubicBezTo>
                    <a:pt x="12" y="97"/>
                    <a:pt x="12" y="97"/>
                    <a:pt x="24" y="90"/>
                  </a:cubicBezTo>
                  <a:cubicBezTo>
                    <a:pt x="26" y="92"/>
                    <a:pt x="26" y="95"/>
                    <a:pt x="28" y="97"/>
                  </a:cubicBezTo>
                  <a:cubicBezTo>
                    <a:pt x="28" y="97"/>
                    <a:pt x="28" y="97"/>
                    <a:pt x="16" y="104"/>
                  </a:cubicBezTo>
                  <a:close/>
                  <a:moveTo>
                    <a:pt x="24" y="48"/>
                  </a:moveTo>
                  <a:cubicBezTo>
                    <a:pt x="24" y="48"/>
                    <a:pt x="24" y="48"/>
                    <a:pt x="12" y="41"/>
                  </a:cubicBezTo>
                  <a:cubicBezTo>
                    <a:pt x="14" y="39"/>
                    <a:pt x="14" y="36"/>
                    <a:pt x="16" y="34"/>
                  </a:cubicBezTo>
                  <a:cubicBezTo>
                    <a:pt x="16" y="34"/>
                    <a:pt x="16" y="34"/>
                    <a:pt x="28" y="41"/>
                  </a:cubicBezTo>
                  <a:cubicBezTo>
                    <a:pt x="26" y="44"/>
                    <a:pt x="26" y="46"/>
                    <a:pt x="24" y="48"/>
                  </a:cubicBezTo>
                  <a:close/>
                  <a:moveTo>
                    <a:pt x="41" y="13"/>
                  </a:moveTo>
                  <a:cubicBezTo>
                    <a:pt x="41" y="13"/>
                    <a:pt x="41" y="13"/>
                    <a:pt x="47" y="24"/>
                  </a:cubicBezTo>
                  <a:cubicBezTo>
                    <a:pt x="45" y="26"/>
                    <a:pt x="43" y="27"/>
                    <a:pt x="41" y="28"/>
                  </a:cubicBezTo>
                  <a:cubicBezTo>
                    <a:pt x="41" y="28"/>
                    <a:pt x="41" y="28"/>
                    <a:pt x="34" y="16"/>
                  </a:cubicBezTo>
                  <a:cubicBezTo>
                    <a:pt x="36" y="15"/>
                    <a:pt x="38" y="14"/>
                    <a:pt x="41" y="13"/>
                  </a:cubicBezTo>
                  <a:close/>
                  <a:moveTo>
                    <a:pt x="96" y="109"/>
                  </a:moveTo>
                  <a:cubicBezTo>
                    <a:pt x="96" y="113"/>
                    <a:pt x="93" y="116"/>
                    <a:pt x="90" y="116"/>
                  </a:cubicBezTo>
                  <a:cubicBezTo>
                    <a:pt x="90" y="116"/>
                    <a:pt x="90" y="116"/>
                    <a:pt x="47" y="116"/>
                  </a:cubicBezTo>
                  <a:cubicBezTo>
                    <a:pt x="44" y="116"/>
                    <a:pt x="41" y="113"/>
                    <a:pt x="41" y="109"/>
                  </a:cubicBezTo>
                  <a:cubicBezTo>
                    <a:pt x="41" y="109"/>
                    <a:pt x="41" y="109"/>
                    <a:pt x="41" y="108"/>
                  </a:cubicBezTo>
                  <a:cubicBezTo>
                    <a:pt x="41" y="105"/>
                    <a:pt x="44" y="101"/>
                    <a:pt x="47" y="101"/>
                  </a:cubicBezTo>
                  <a:cubicBezTo>
                    <a:pt x="47" y="101"/>
                    <a:pt x="47" y="101"/>
                    <a:pt x="90" y="101"/>
                  </a:cubicBezTo>
                  <a:cubicBezTo>
                    <a:pt x="93" y="101"/>
                    <a:pt x="96" y="105"/>
                    <a:pt x="96" y="108"/>
                  </a:cubicBezTo>
                  <a:cubicBezTo>
                    <a:pt x="96" y="108"/>
                    <a:pt x="96" y="108"/>
                    <a:pt x="96" y="109"/>
                  </a:cubicBezTo>
                  <a:close/>
                  <a:moveTo>
                    <a:pt x="82" y="68"/>
                  </a:moveTo>
                  <a:cubicBezTo>
                    <a:pt x="81" y="63"/>
                    <a:pt x="81" y="63"/>
                    <a:pt x="81" y="63"/>
                  </a:cubicBezTo>
                  <a:cubicBezTo>
                    <a:pt x="79" y="59"/>
                    <a:pt x="79" y="59"/>
                    <a:pt x="79" y="59"/>
                  </a:cubicBezTo>
                  <a:cubicBezTo>
                    <a:pt x="126" y="52"/>
                    <a:pt x="126" y="52"/>
                    <a:pt x="126" y="52"/>
                  </a:cubicBezTo>
                  <a:lnTo>
                    <a:pt x="82" y="68"/>
                  </a:lnTo>
                  <a:close/>
                  <a:moveTo>
                    <a:pt x="121" y="104"/>
                  </a:moveTo>
                  <a:cubicBezTo>
                    <a:pt x="121" y="104"/>
                    <a:pt x="121" y="104"/>
                    <a:pt x="109" y="97"/>
                  </a:cubicBezTo>
                  <a:cubicBezTo>
                    <a:pt x="111" y="95"/>
                    <a:pt x="112" y="92"/>
                    <a:pt x="113" y="90"/>
                  </a:cubicBezTo>
                  <a:cubicBezTo>
                    <a:pt x="113" y="90"/>
                    <a:pt x="113" y="90"/>
                    <a:pt x="125" y="97"/>
                  </a:cubicBezTo>
                  <a:cubicBezTo>
                    <a:pt x="124" y="100"/>
                    <a:pt x="122" y="102"/>
                    <a:pt x="121" y="104"/>
                  </a:cubicBezTo>
                  <a:close/>
                  <a:moveTo>
                    <a:pt x="131" y="73"/>
                  </a:moveTo>
                  <a:cubicBezTo>
                    <a:pt x="131" y="73"/>
                    <a:pt x="131" y="73"/>
                    <a:pt x="118" y="73"/>
                  </a:cubicBezTo>
                  <a:cubicBezTo>
                    <a:pt x="118" y="72"/>
                    <a:pt x="118" y="71"/>
                    <a:pt x="118" y="69"/>
                  </a:cubicBezTo>
                  <a:cubicBezTo>
                    <a:pt x="118" y="68"/>
                    <a:pt x="118" y="66"/>
                    <a:pt x="118" y="65"/>
                  </a:cubicBezTo>
                  <a:cubicBezTo>
                    <a:pt x="118" y="65"/>
                    <a:pt x="118" y="65"/>
                    <a:pt x="131" y="65"/>
                  </a:cubicBezTo>
                  <a:cubicBezTo>
                    <a:pt x="131" y="66"/>
                    <a:pt x="131" y="68"/>
                    <a:pt x="131" y="69"/>
                  </a:cubicBezTo>
                  <a:cubicBezTo>
                    <a:pt x="131" y="71"/>
                    <a:pt x="131" y="71"/>
                    <a:pt x="131" y="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10"/>
          <p:cNvGrpSpPr/>
          <p:nvPr/>
        </p:nvGrpSpPr>
        <p:grpSpPr>
          <a:xfrm>
            <a:off x="3555696" y="1405911"/>
            <a:ext cx="2559652" cy="1709877"/>
            <a:chOff x="3555696" y="1405911"/>
            <a:chExt cx="2559652" cy="1709877"/>
          </a:xfrm>
        </p:grpSpPr>
        <p:sp>
          <p:nvSpPr>
            <p:cNvPr id="54" name="Freeform 8"/>
            <p:cNvSpPr>
              <a:spLocks/>
            </p:cNvSpPr>
            <p:nvPr/>
          </p:nvSpPr>
          <p:spPr bwMode="auto">
            <a:xfrm>
              <a:off x="3555696" y="1405911"/>
              <a:ext cx="2559652" cy="1709877"/>
            </a:xfrm>
            <a:prstGeom prst="rect">
              <a:avLst/>
            </a:prstGeom>
            <a:solidFill>
              <a:schemeClr val="accent1"/>
            </a:solidFill>
            <a:ln>
              <a:noFill/>
            </a:ln>
          </p:spPr>
          <p:txBody>
            <a:bodyPr vert="horz" wrap="square" lIns="186556" tIns="186556" rIns="93278" bIns="186556" numCol="1" anchor="b" anchorCtr="0" compatLnSpc="1">
              <a:prstTxWarp prst="textNoShape">
                <a:avLst/>
              </a:prstTxWarp>
              <a:noAutofit/>
            </a:bodyPr>
            <a:lstStyle/>
            <a:p>
              <a:pPr defTabSz="932472" fontAlgn="base">
                <a:lnSpc>
                  <a:spcPct val="90000"/>
                </a:lnSpc>
                <a:spcBef>
                  <a:spcPct val="0"/>
                </a:spcBef>
                <a:spcAft>
                  <a:spcPct val="0"/>
                </a:spcAft>
              </a:pPr>
              <a:r>
                <a:rPr lang="en-US" spc="-102" dirty="0" smtClean="0">
                  <a:gradFill>
                    <a:gsLst>
                      <a:gs pos="9167">
                        <a:srgbClr val="EFEFEF"/>
                      </a:gs>
                      <a:gs pos="21000">
                        <a:srgbClr val="EFEFEF"/>
                      </a:gs>
                    </a:gsLst>
                    <a:lin ang="5400000" scaled="0"/>
                  </a:gradFill>
                </a:rPr>
                <a:t>Simple and cost-effective</a:t>
              </a:r>
              <a:endParaRPr lang="en-US" spc="-102" dirty="0">
                <a:gradFill>
                  <a:gsLst>
                    <a:gs pos="9167">
                      <a:srgbClr val="EFEFEF"/>
                    </a:gs>
                    <a:gs pos="21000">
                      <a:srgbClr val="EFEFEF"/>
                    </a:gs>
                  </a:gsLst>
                  <a:lin ang="5400000" scaled="0"/>
                </a:gradFill>
              </a:endParaRPr>
            </a:p>
          </p:txBody>
        </p:sp>
        <p:sp>
          <p:nvSpPr>
            <p:cNvPr id="25" name="Freeform 30"/>
            <p:cNvSpPr>
              <a:spLocks noEditPoints="1"/>
            </p:cNvSpPr>
            <p:nvPr/>
          </p:nvSpPr>
          <p:spPr bwMode="auto">
            <a:xfrm>
              <a:off x="4493671" y="1729507"/>
              <a:ext cx="683701" cy="623052"/>
            </a:xfrm>
            <a:custGeom>
              <a:avLst/>
              <a:gdLst>
                <a:gd name="T0" fmla="*/ 1430 w 2018"/>
                <a:gd name="T1" fmla="*/ 563 h 1739"/>
                <a:gd name="T2" fmla="*/ 1306 w 2018"/>
                <a:gd name="T3" fmla="*/ 576 h 1739"/>
                <a:gd name="T4" fmla="*/ 1307 w 2018"/>
                <a:gd name="T5" fmla="*/ 588 h 1739"/>
                <a:gd name="T6" fmla="*/ 852 w 2018"/>
                <a:gd name="T7" fmla="*/ 1256 h 1739"/>
                <a:gd name="T8" fmla="*/ 1430 w 2018"/>
                <a:gd name="T9" fmla="*/ 1739 h 1739"/>
                <a:gd name="T10" fmla="*/ 2018 w 2018"/>
                <a:gd name="T11" fmla="*/ 1151 h 1739"/>
                <a:gd name="T12" fmla="*/ 1430 w 2018"/>
                <a:gd name="T13" fmla="*/ 563 h 1739"/>
                <a:gd name="T14" fmla="*/ 1474 w 2018"/>
                <a:gd name="T15" fmla="*/ 1405 h 1739"/>
                <a:gd name="T16" fmla="*/ 1474 w 2018"/>
                <a:gd name="T17" fmla="*/ 1489 h 1739"/>
                <a:gd name="T18" fmla="*/ 1379 w 2018"/>
                <a:gd name="T19" fmla="*/ 1489 h 1739"/>
                <a:gd name="T20" fmla="*/ 1379 w 2018"/>
                <a:gd name="T21" fmla="*/ 1412 h 1739"/>
                <a:gd name="T22" fmla="*/ 1232 w 2018"/>
                <a:gd name="T23" fmla="*/ 1377 h 1739"/>
                <a:gd name="T24" fmla="*/ 1259 w 2018"/>
                <a:gd name="T25" fmla="*/ 1261 h 1739"/>
                <a:gd name="T26" fmla="*/ 1405 w 2018"/>
                <a:gd name="T27" fmla="*/ 1298 h 1739"/>
                <a:gd name="T28" fmla="*/ 1476 w 2018"/>
                <a:gd name="T29" fmla="*/ 1260 h 1739"/>
                <a:gd name="T30" fmla="*/ 1390 w 2018"/>
                <a:gd name="T31" fmla="*/ 1199 h 1739"/>
                <a:gd name="T32" fmla="*/ 1236 w 2018"/>
                <a:gd name="T33" fmla="*/ 1043 h 1739"/>
                <a:gd name="T34" fmla="*/ 1383 w 2018"/>
                <a:gd name="T35" fmla="*/ 888 h 1739"/>
                <a:gd name="T36" fmla="*/ 1383 w 2018"/>
                <a:gd name="T37" fmla="*/ 812 h 1739"/>
                <a:gd name="T38" fmla="*/ 1478 w 2018"/>
                <a:gd name="T39" fmla="*/ 812 h 1739"/>
                <a:gd name="T40" fmla="*/ 1478 w 2018"/>
                <a:gd name="T41" fmla="*/ 882 h 1739"/>
                <a:gd name="T42" fmla="*/ 1604 w 2018"/>
                <a:gd name="T43" fmla="*/ 908 h 1739"/>
                <a:gd name="T44" fmla="*/ 1577 w 2018"/>
                <a:gd name="T45" fmla="*/ 1019 h 1739"/>
                <a:gd name="T46" fmla="*/ 1451 w 2018"/>
                <a:gd name="T47" fmla="*/ 991 h 1739"/>
                <a:gd name="T48" fmla="*/ 1387 w 2018"/>
                <a:gd name="T49" fmla="*/ 1027 h 1739"/>
                <a:gd name="T50" fmla="*/ 1486 w 2018"/>
                <a:gd name="T51" fmla="*/ 1088 h 1739"/>
                <a:gd name="T52" fmla="*/ 1629 w 2018"/>
                <a:gd name="T53" fmla="*/ 1245 h 1739"/>
                <a:gd name="T54" fmla="*/ 1474 w 2018"/>
                <a:gd name="T55" fmla="*/ 1405 h 1739"/>
                <a:gd name="T56" fmla="*/ 1176 w 2018"/>
                <a:gd name="T57" fmla="*/ 620 h 1739"/>
                <a:gd name="T58" fmla="*/ 1176 w 2018"/>
                <a:gd name="T59" fmla="*/ 588 h 1739"/>
                <a:gd name="T60" fmla="*/ 588 w 2018"/>
                <a:gd name="T61" fmla="*/ 0 h 1739"/>
                <a:gd name="T62" fmla="*/ 0 w 2018"/>
                <a:gd name="T63" fmla="*/ 588 h 1739"/>
                <a:gd name="T64" fmla="*/ 588 w 2018"/>
                <a:gd name="T65" fmla="*/ 1176 h 1739"/>
                <a:gd name="T66" fmla="*/ 843 w 2018"/>
                <a:gd name="T67" fmla="*/ 1118 h 1739"/>
                <a:gd name="T68" fmla="*/ 1176 w 2018"/>
                <a:gd name="T69" fmla="*/ 620 h 1739"/>
                <a:gd name="T70" fmla="*/ 871 w 2018"/>
                <a:gd name="T71" fmla="*/ 969 h 1739"/>
                <a:gd name="T72" fmla="*/ 588 w 2018"/>
                <a:gd name="T73" fmla="*/ 1062 h 1739"/>
                <a:gd name="T74" fmla="*/ 114 w 2018"/>
                <a:gd name="T75" fmla="*/ 588 h 1739"/>
                <a:gd name="T76" fmla="*/ 588 w 2018"/>
                <a:gd name="T77" fmla="*/ 114 h 1739"/>
                <a:gd name="T78" fmla="*/ 1063 w 2018"/>
                <a:gd name="T79" fmla="*/ 588 h 1739"/>
                <a:gd name="T80" fmla="*/ 1049 w 2018"/>
                <a:gd name="T81" fmla="*/ 703 h 1739"/>
                <a:gd name="T82" fmla="*/ 871 w 2018"/>
                <a:gd name="T83" fmla="*/ 969 h 1739"/>
                <a:gd name="T84" fmla="*/ 787 w 2018"/>
                <a:gd name="T85" fmla="*/ 683 h 1739"/>
                <a:gd name="T86" fmla="*/ 632 w 2018"/>
                <a:gd name="T87" fmla="*/ 842 h 1739"/>
                <a:gd name="T88" fmla="*/ 632 w 2018"/>
                <a:gd name="T89" fmla="*/ 927 h 1739"/>
                <a:gd name="T90" fmla="*/ 537 w 2018"/>
                <a:gd name="T91" fmla="*/ 927 h 1739"/>
                <a:gd name="T92" fmla="*/ 537 w 2018"/>
                <a:gd name="T93" fmla="*/ 849 h 1739"/>
                <a:gd name="T94" fmla="*/ 390 w 2018"/>
                <a:gd name="T95" fmla="*/ 814 h 1739"/>
                <a:gd name="T96" fmla="*/ 417 w 2018"/>
                <a:gd name="T97" fmla="*/ 699 h 1739"/>
                <a:gd name="T98" fmla="*/ 563 w 2018"/>
                <a:gd name="T99" fmla="*/ 735 h 1739"/>
                <a:gd name="T100" fmla="*/ 635 w 2018"/>
                <a:gd name="T101" fmla="*/ 697 h 1739"/>
                <a:gd name="T102" fmla="*/ 548 w 2018"/>
                <a:gd name="T103" fmla="*/ 636 h 1739"/>
                <a:gd name="T104" fmla="*/ 394 w 2018"/>
                <a:gd name="T105" fmla="*/ 481 h 1739"/>
                <a:gd name="T106" fmla="*/ 541 w 2018"/>
                <a:gd name="T107" fmla="*/ 326 h 1739"/>
                <a:gd name="T108" fmla="*/ 541 w 2018"/>
                <a:gd name="T109" fmla="*/ 249 h 1739"/>
                <a:gd name="T110" fmla="*/ 636 w 2018"/>
                <a:gd name="T111" fmla="*/ 249 h 1739"/>
                <a:gd name="T112" fmla="*/ 636 w 2018"/>
                <a:gd name="T113" fmla="*/ 319 h 1739"/>
                <a:gd name="T114" fmla="*/ 762 w 2018"/>
                <a:gd name="T115" fmla="*/ 346 h 1739"/>
                <a:gd name="T116" fmla="*/ 735 w 2018"/>
                <a:gd name="T117" fmla="*/ 456 h 1739"/>
                <a:gd name="T118" fmla="*/ 610 w 2018"/>
                <a:gd name="T119" fmla="*/ 428 h 1739"/>
                <a:gd name="T120" fmla="*/ 546 w 2018"/>
                <a:gd name="T121" fmla="*/ 464 h 1739"/>
                <a:gd name="T122" fmla="*/ 644 w 2018"/>
                <a:gd name="T123" fmla="*/ 526 h 1739"/>
                <a:gd name="T124" fmla="*/ 787 w 2018"/>
                <a:gd name="T125" fmla="*/ 683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8" h="1739">
                  <a:moveTo>
                    <a:pt x="1430" y="563"/>
                  </a:moveTo>
                  <a:cubicBezTo>
                    <a:pt x="1388" y="563"/>
                    <a:pt x="1346" y="567"/>
                    <a:pt x="1306" y="576"/>
                  </a:cubicBezTo>
                  <a:cubicBezTo>
                    <a:pt x="1307" y="580"/>
                    <a:pt x="1307" y="584"/>
                    <a:pt x="1307" y="588"/>
                  </a:cubicBezTo>
                  <a:cubicBezTo>
                    <a:pt x="1307" y="892"/>
                    <a:pt x="1118" y="1151"/>
                    <a:pt x="852" y="1256"/>
                  </a:cubicBezTo>
                  <a:cubicBezTo>
                    <a:pt x="902" y="1531"/>
                    <a:pt x="1142" y="1739"/>
                    <a:pt x="1430" y="1739"/>
                  </a:cubicBezTo>
                  <a:cubicBezTo>
                    <a:pt x="1755" y="1739"/>
                    <a:pt x="2018" y="1475"/>
                    <a:pt x="2018" y="1151"/>
                  </a:cubicBezTo>
                  <a:cubicBezTo>
                    <a:pt x="2018" y="826"/>
                    <a:pt x="1755" y="563"/>
                    <a:pt x="1430" y="563"/>
                  </a:cubicBezTo>
                  <a:close/>
                  <a:moveTo>
                    <a:pt x="1474" y="1405"/>
                  </a:moveTo>
                  <a:cubicBezTo>
                    <a:pt x="1474" y="1489"/>
                    <a:pt x="1474" y="1489"/>
                    <a:pt x="1474" y="1489"/>
                  </a:cubicBezTo>
                  <a:cubicBezTo>
                    <a:pt x="1379" y="1489"/>
                    <a:pt x="1379" y="1489"/>
                    <a:pt x="1379" y="1489"/>
                  </a:cubicBezTo>
                  <a:cubicBezTo>
                    <a:pt x="1379" y="1412"/>
                    <a:pt x="1379" y="1412"/>
                    <a:pt x="1379" y="1412"/>
                  </a:cubicBezTo>
                  <a:cubicBezTo>
                    <a:pt x="1321" y="1410"/>
                    <a:pt x="1264" y="1394"/>
                    <a:pt x="1232" y="1377"/>
                  </a:cubicBezTo>
                  <a:cubicBezTo>
                    <a:pt x="1259" y="1261"/>
                    <a:pt x="1259" y="1261"/>
                    <a:pt x="1259" y="1261"/>
                  </a:cubicBezTo>
                  <a:cubicBezTo>
                    <a:pt x="1297" y="1280"/>
                    <a:pt x="1348" y="1298"/>
                    <a:pt x="1405" y="1298"/>
                  </a:cubicBezTo>
                  <a:cubicBezTo>
                    <a:pt x="1447" y="1298"/>
                    <a:pt x="1476" y="1286"/>
                    <a:pt x="1476" y="1260"/>
                  </a:cubicBezTo>
                  <a:cubicBezTo>
                    <a:pt x="1476" y="1234"/>
                    <a:pt x="1452" y="1218"/>
                    <a:pt x="1390" y="1199"/>
                  </a:cubicBezTo>
                  <a:cubicBezTo>
                    <a:pt x="1300" y="1170"/>
                    <a:pt x="1236" y="1127"/>
                    <a:pt x="1236" y="1043"/>
                  </a:cubicBezTo>
                  <a:cubicBezTo>
                    <a:pt x="1236" y="967"/>
                    <a:pt x="1288" y="907"/>
                    <a:pt x="1383" y="888"/>
                  </a:cubicBezTo>
                  <a:cubicBezTo>
                    <a:pt x="1383" y="812"/>
                    <a:pt x="1383" y="812"/>
                    <a:pt x="1383" y="812"/>
                  </a:cubicBezTo>
                  <a:cubicBezTo>
                    <a:pt x="1478" y="812"/>
                    <a:pt x="1478" y="812"/>
                    <a:pt x="1478" y="812"/>
                  </a:cubicBezTo>
                  <a:cubicBezTo>
                    <a:pt x="1478" y="882"/>
                    <a:pt x="1478" y="882"/>
                    <a:pt x="1478" y="882"/>
                  </a:cubicBezTo>
                  <a:cubicBezTo>
                    <a:pt x="1536" y="884"/>
                    <a:pt x="1575" y="896"/>
                    <a:pt x="1604" y="908"/>
                  </a:cubicBezTo>
                  <a:cubicBezTo>
                    <a:pt x="1577" y="1019"/>
                    <a:pt x="1577" y="1019"/>
                    <a:pt x="1577" y="1019"/>
                  </a:cubicBezTo>
                  <a:cubicBezTo>
                    <a:pt x="1555" y="1010"/>
                    <a:pt x="1515" y="991"/>
                    <a:pt x="1451" y="991"/>
                  </a:cubicBezTo>
                  <a:cubicBezTo>
                    <a:pt x="1402" y="991"/>
                    <a:pt x="1387" y="1008"/>
                    <a:pt x="1387" y="1027"/>
                  </a:cubicBezTo>
                  <a:cubicBezTo>
                    <a:pt x="1387" y="1047"/>
                    <a:pt x="1416" y="1063"/>
                    <a:pt x="1486" y="1088"/>
                  </a:cubicBezTo>
                  <a:cubicBezTo>
                    <a:pt x="1590" y="1122"/>
                    <a:pt x="1629" y="1170"/>
                    <a:pt x="1629" y="1245"/>
                  </a:cubicBezTo>
                  <a:cubicBezTo>
                    <a:pt x="1629" y="1323"/>
                    <a:pt x="1574" y="1387"/>
                    <a:pt x="1474" y="1405"/>
                  </a:cubicBezTo>
                  <a:close/>
                  <a:moveTo>
                    <a:pt x="1176" y="620"/>
                  </a:moveTo>
                  <a:cubicBezTo>
                    <a:pt x="1176" y="610"/>
                    <a:pt x="1176" y="599"/>
                    <a:pt x="1176" y="588"/>
                  </a:cubicBezTo>
                  <a:cubicBezTo>
                    <a:pt x="1176" y="263"/>
                    <a:pt x="913" y="0"/>
                    <a:pt x="588" y="0"/>
                  </a:cubicBezTo>
                  <a:cubicBezTo>
                    <a:pt x="264" y="0"/>
                    <a:pt x="0" y="263"/>
                    <a:pt x="0" y="588"/>
                  </a:cubicBezTo>
                  <a:cubicBezTo>
                    <a:pt x="0" y="913"/>
                    <a:pt x="264" y="1176"/>
                    <a:pt x="588" y="1176"/>
                  </a:cubicBezTo>
                  <a:cubicBezTo>
                    <a:pt x="680" y="1176"/>
                    <a:pt x="766" y="1155"/>
                    <a:pt x="843" y="1118"/>
                  </a:cubicBezTo>
                  <a:cubicBezTo>
                    <a:pt x="1031" y="1028"/>
                    <a:pt x="1164" y="840"/>
                    <a:pt x="1176" y="620"/>
                  </a:cubicBezTo>
                  <a:close/>
                  <a:moveTo>
                    <a:pt x="871" y="969"/>
                  </a:moveTo>
                  <a:cubicBezTo>
                    <a:pt x="792" y="1028"/>
                    <a:pt x="694" y="1062"/>
                    <a:pt x="588" y="1062"/>
                  </a:cubicBezTo>
                  <a:cubicBezTo>
                    <a:pt x="326" y="1062"/>
                    <a:pt x="114" y="850"/>
                    <a:pt x="114" y="588"/>
                  </a:cubicBezTo>
                  <a:cubicBezTo>
                    <a:pt x="114" y="326"/>
                    <a:pt x="326" y="114"/>
                    <a:pt x="588" y="114"/>
                  </a:cubicBezTo>
                  <a:cubicBezTo>
                    <a:pt x="850" y="114"/>
                    <a:pt x="1063" y="326"/>
                    <a:pt x="1063" y="588"/>
                  </a:cubicBezTo>
                  <a:cubicBezTo>
                    <a:pt x="1063" y="628"/>
                    <a:pt x="1058" y="666"/>
                    <a:pt x="1049" y="703"/>
                  </a:cubicBezTo>
                  <a:cubicBezTo>
                    <a:pt x="1022" y="811"/>
                    <a:pt x="958" y="905"/>
                    <a:pt x="871" y="969"/>
                  </a:cubicBezTo>
                  <a:close/>
                  <a:moveTo>
                    <a:pt x="787" y="683"/>
                  </a:moveTo>
                  <a:cubicBezTo>
                    <a:pt x="787" y="760"/>
                    <a:pt x="732" y="824"/>
                    <a:pt x="632" y="842"/>
                  </a:cubicBezTo>
                  <a:cubicBezTo>
                    <a:pt x="632" y="927"/>
                    <a:pt x="632" y="927"/>
                    <a:pt x="632" y="927"/>
                  </a:cubicBezTo>
                  <a:cubicBezTo>
                    <a:pt x="537" y="927"/>
                    <a:pt x="537" y="927"/>
                    <a:pt x="537" y="927"/>
                  </a:cubicBezTo>
                  <a:cubicBezTo>
                    <a:pt x="537" y="849"/>
                    <a:pt x="537" y="849"/>
                    <a:pt x="537" y="849"/>
                  </a:cubicBezTo>
                  <a:cubicBezTo>
                    <a:pt x="479" y="847"/>
                    <a:pt x="422" y="831"/>
                    <a:pt x="390" y="814"/>
                  </a:cubicBezTo>
                  <a:cubicBezTo>
                    <a:pt x="417" y="699"/>
                    <a:pt x="417" y="699"/>
                    <a:pt x="417" y="699"/>
                  </a:cubicBezTo>
                  <a:cubicBezTo>
                    <a:pt x="455" y="717"/>
                    <a:pt x="506" y="735"/>
                    <a:pt x="563" y="735"/>
                  </a:cubicBezTo>
                  <a:cubicBezTo>
                    <a:pt x="605" y="735"/>
                    <a:pt x="635" y="724"/>
                    <a:pt x="635" y="697"/>
                  </a:cubicBezTo>
                  <a:cubicBezTo>
                    <a:pt x="635" y="671"/>
                    <a:pt x="610" y="655"/>
                    <a:pt x="548" y="636"/>
                  </a:cubicBezTo>
                  <a:cubicBezTo>
                    <a:pt x="458" y="607"/>
                    <a:pt x="394" y="565"/>
                    <a:pt x="394" y="481"/>
                  </a:cubicBezTo>
                  <a:cubicBezTo>
                    <a:pt x="394" y="405"/>
                    <a:pt x="446" y="345"/>
                    <a:pt x="541" y="326"/>
                  </a:cubicBezTo>
                  <a:cubicBezTo>
                    <a:pt x="541" y="249"/>
                    <a:pt x="541" y="249"/>
                    <a:pt x="541" y="249"/>
                  </a:cubicBezTo>
                  <a:cubicBezTo>
                    <a:pt x="636" y="249"/>
                    <a:pt x="636" y="249"/>
                    <a:pt x="636" y="249"/>
                  </a:cubicBezTo>
                  <a:cubicBezTo>
                    <a:pt x="636" y="319"/>
                    <a:pt x="636" y="319"/>
                    <a:pt x="636" y="319"/>
                  </a:cubicBezTo>
                  <a:cubicBezTo>
                    <a:pt x="694" y="322"/>
                    <a:pt x="733" y="333"/>
                    <a:pt x="762" y="346"/>
                  </a:cubicBezTo>
                  <a:cubicBezTo>
                    <a:pt x="735" y="456"/>
                    <a:pt x="735" y="456"/>
                    <a:pt x="735" y="456"/>
                  </a:cubicBezTo>
                  <a:cubicBezTo>
                    <a:pt x="713" y="447"/>
                    <a:pt x="673" y="428"/>
                    <a:pt x="610" y="428"/>
                  </a:cubicBezTo>
                  <a:cubicBezTo>
                    <a:pt x="561" y="428"/>
                    <a:pt x="546" y="446"/>
                    <a:pt x="546" y="464"/>
                  </a:cubicBezTo>
                  <a:cubicBezTo>
                    <a:pt x="546" y="485"/>
                    <a:pt x="574" y="501"/>
                    <a:pt x="644" y="526"/>
                  </a:cubicBezTo>
                  <a:cubicBezTo>
                    <a:pt x="749" y="560"/>
                    <a:pt x="787" y="607"/>
                    <a:pt x="787" y="6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9" name="Group 8"/>
          <p:cNvGrpSpPr/>
          <p:nvPr/>
        </p:nvGrpSpPr>
        <p:grpSpPr>
          <a:xfrm>
            <a:off x="6350439" y="1418790"/>
            <a:ext cx="2559652" cy="1709877"/>
            <a:chOff x="6350439" y="1418790"/>
            <a:chExt cx="2559652" cy="1709877"/>
          </a:xfrm>
        </p:grpSpPr>
        <p:sp>
          <p:nvSpPr>
            <p:cNvPr id="55" name="Freeform 8"/>
            <p:cNvSpPr>
              <a:spLocks/>
            </p:cNvSpPr>
            <p:nvPr/>
          </p:nvSpPr>
          <p:spPr bwMode="auto">
            <a:xfrm>
              <a:off x="6350439" y="1418790"/>
              <a:ext cx="2559652" cy="1709877"/>
            </a:xfrm>
            <a:prstGeom prst="rect">
              <a:avLst/>
            </a:prstGeom>
            <a:solidFill>
              <a:schemeClr val="accent1"/>
            </a:solidFill>
            <a:ln>
              <a:noFill/>
            </a:ln>
          </p:spPr>
          <p:txBody>
            <a:bodyPr vert="horz" wrap="square" lIns="186556" tIns="186556" rIns="93278" bIns="186556" numCol="1" anchor="b" anchorCtr="0" compatLnSpc="1">
              <a:prstTxWarp prst="textNoShape">
                <a:avLst/>
              </a:prstTxWarp>
              <a:noAutofit/>
            </a:bodyPr>
            <a:lstStyle/>
            <a:p>
              <a:pPr defTabSz="932472" fontAlgn="base">
                <a:lnSpc>
                  <a:spcPct val="90000"/>
                </a:lnSpc>
                <a:spcBef>
                  <a:spcPct val="0"/>
                </a:spcBef>
                <a:spcAft>
                  <a:spcPct val="0"/>
                </a:spcAft>
              </a:pPr>
              <a:r>
                <a:rPr lang="en-US" sz="2000" spc="-102" dirty="0" smtClean="0">
                  <a:gradFill>
                    <a:gsLst>
                      <a:gs pos="9167">
                        <a:srgbClr val="EFEFEF"/>
                      </a:gs>
                      <a:gs pos="21000">
                        <a:srgbClr val="EFEFEF"/>
                      </a:gs>
                    </a:gsLst>
                    <a:lin ang="5400000" scaled="0"/>
                  </a:gradFill>
                </a:rPr>
                <a:t>Application focused</a:t>
              </a:r>
              <a:endParaRPr lang="en-US" sz="2000" spc="-102" dirty="0">
                <a:gradFill>
                  <a:gsLst>
                    <a:gs pos="9167">
                      <a:srgbClr val="EFEFEF"/>
                    </a:gs>
                    <a:gs pos="21000">
                      <a:srgbClr val="EFEFEF"/>
                    </a:gs>
                  </a:gsLst>
                  <a:lin ang="5400000" scaled="0"/>
                </a:gradFill>
              </a:endParaRPr>
            </a:p>
          </p:txBody>
        </p:sp>
        <p:sp>
          <p:nvSpPr>
            <p:cNvPr id="26" name="Freeform 352"/>
            <p:cNvSpPr>
              <a:spLocks/>
            </p:cNvSpPr>
            <p:nvPr/>
          </p:nvSpPr>
          <p:spPr bwMode="auto">
            <a:xfrm>
              <a:off x="7413411" y="1764366"/>
              <a:ext cx="433707" cy="568786"/>
            </a:xfrm>
            <a:custGeom>
              <a:avLst/>
              <a:gdLst>
                <a:gd name="T0" fmla="*/ 210 w 243"/>
                <a:gd name="T1" fmla="*/ 143 h 324"/>
                <a:gd name="T2" fmla="*/ 131 w 243"/>
                <a:gd name="T3" fmla="*/ 135 h 324"/>
                <a:gd name="T4" fmla="*/ 128 w 243"/>
                <a:gd name="T5" fmla="*/ 21 h 324"/>
                <a:gd name="T6" fmla="*/ 107 w 243"/>
                <a:gd name="T7" fmla="*/ 0 h 324"/>
                <a:gd name="T8" fmla="*/ 91 w 243"/>
                <a:gd name="T9" fmla="*/ 21 h 324"/>
                <a:gd name="T10" fmla="*/ 91 w 243"/>
                <a:gd name="T11" fmla="*/ 181 h 324"/>
                <a:gd name="T12" fmla="*/ 60 w 243"/>
                <a:gd name="T13" fmla="*/ 146 h 324"/>
                <a:gd name="T14" fmla="*/ 11 w 243"/>
                <a:gd name="T15" fmla="*/ 136 h 324"/>
                <a:gd name="T16" fmla="*/ 28 w 243"/>
                <a:gd name="T17" fmla="*/ 169 h 324"/>
                <a:gd name="T18" fmla="*/ 111 w 243"/>
                <a:gd name="T19" fmla="*/ 289 h 324"/>
                <a:gd name="T20" fmla="*/ 125 w 243"/>
                <a:gd name="T21" fmla="*/ 307 h 324"/>
                <a:gd name="T22" fmla="*/ 134 w 243"/>
                <a:gd name="T23" fmla="*/ 314 h 324"/>
                <a:gd name="T24" fmla="*/ 168 w 243"/>
                <a:gd name="T25" fmla="*/ 324 h 324"/>
                <a:gd name="T26" fmla="*/ 232 w 243"/>
                <a:gd name="T27" fmla="*/ 265 h 324"/>
                <a:gd name="T28" fmla="*/ 232 w 243"/>
                <a:gd name="T29" fmla="*/ 262 h 324"/>
                <a:gd name="T30" fmla="*/ 243 w 243"/>
                <a:gd name="T31" fmla="*/ 168 h 324"/>
                <a:gd name="T32" fmla="*/ 210 w 243"/>
                <a:gd name="T33" fmla="*/ 14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24">
                  <a:moveTo>
                    <a:pt x="210" y="143"/>
                  </a:moveTo>
                  <a:cubicBezTo>
                    <a:pt x="131" y="135"/>
                    <a:pt x="131" y="135"/>
                    <a:pt x="131" y="135"/>
                  </a:cubicBezTo>
                  <a:cubicBezTo>
                    <a:pt x="131" y="97"/>
                    <a:pt x="128" y="59"/>
                    <a:pt x="128" y="21"/>
                  </a:cubicBezTo>
                  <a:cubicBezTo>
                    <a:pt x="128" y="10"/>
                    <a:pt x="118" y="0"/>
                    <a:pt x="107" y="0"/>
                  </a:cubicBezTo>
                  <a:cubicBezTo>
                    <a:pt x="95" y="0"/>
                    <a:pt x="91" y="10"/>
                    <a:pt x="91" y="21"/>
                  </a:cubicBezTo>
                  <a:cubicBezTo>
                    <a:pt x="91" y="71"/>
                    <a:pt x="91" y="131"/>
                    <a:pt x="91" y="181"/>
                  </a:cubicBezTo>
                  <a:cubicBezTo>
                    <a:pt x="85" y="172"/>
                    <a:pt x="60" y="146"/>
                    <a:pt x="60" y="146"/>
                  </a:cubicBezTo>
                  <a:cubicBezTo>
                    <a:pt x="52" y="135"/>
                    <a:pt x="24" y="128"/>
                    <a:pt x="11" y="136"/>
                  </a:cubicBezTo>
                  <a:cubicBezTo>
                    <a:pt x="0" y="142"/>
                    <a:pt x="20" y="158"/>
                    <a:pt x="28" y="169"/>
                  </a:cubicBezTo>
                  <a:cubicBezTo>
                    <a:pt x="58" y="209"/>
                    <a:pt x="81" y="249"/>
                    <a:pt x="111" y="289"/>
                  </a:cubicBezTo>
                  <a:cubicBezTo>
                    <a:pt x="115" y="296"/>
                    <a:pt x="119" y="302"/>
                    <a:pt x="125" y="307"/>
                  </a:cubicBezTo>
                  <a:cubicBezTo>
                    <a:pt x="128" y="310"/>
                    <a:pt x="131" y="313"/>
                    <a:pt x="134" y="314"/>
                  </a:cubicBezTo>
                  <a:cubicBezTo>
                    <a:pt x="144" y="320"/>
                    <a:pt x="156" y="324"/>
                    <a:pt x="168" y="324"/>
                  </a:cubicBezTo>
                  <a:cubicBezTo>
                    <a:pt x="202" y="324"/>
                    <a:pt x="229" y="298"/>
                    <a:pt x="232" y="265"/>
                  </a:cubicBezTo>
                  <a:cubicBezTo>
                    <a:pt x="232" y="264"/>
                    <a:pt x="232" y="263"/>
                    <a:pt x="232" y="262"/>
                  </a:cubicBezTo>
                  <a:cubicBezTo>
                    <a:pt x="243" y="168"/>
                    <a:pt x="243" y="168"/>
                    <a:pt x="243" y="168"/>
                  </a:cubicBezTo>
                  <a:cubicBezTo>
                    <a:pt x="243" y="156"/>
                    <a:pt x="222" y="143"/>
                    <a:pt x="210" y="14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grpSp>
        <p:nvGrpSpPr>
          <p:cNvPr id="12" name="Group 11"/>
          <p:cNvGrpSpPr/>
          <p:nvPr/>
        </p:nvGrpSpPr>
        <p:grpSpPr>
          <a:xfrm>
            <a:off x="9117276" y="1416642"/>
            <a:ext cx="2559652" cy="1709877"/>
            <a:chOff x="9117276" y="1416642"/>
            <a:chExt cx="2559652" cy="1709877"/>
          </a:xfrm>
        </p:grpSpPr>
        <p:sp>
          <p:nvSpPr>
            <p:cNvPr id="56" name="Freeform 8"/>
            <p:cNvSpPr>
              <a:spLocks/>
            </p:cNvSpPr>
            <p:nvPr/>
          </p:nvSpPr>
          <p:spPr bwMode="auto">
            <a:xfrm>
              <a:off x="9117276" y="1416642"/>
              <a:ext cx="2559652" cy="1709877"/>
            </a:xfrm>
            <a:prstGeom prst="rect">
              <a:avLst/>
            </a:prstGeom>
            <a:solidFill>
              <a:schemeClr val="accent1"/>
            </a:solidFill>
            <a:ln>
              <a:noFill/>
            </a:ln>
          </p:spPr>
          <p:txBody>
            <a:bodyPr vert="horz" wrap="square" lIns="186556" tIns="186556" rIns="93278" bIns="186556" numCol="1" anchor="b" anchorCtr="0" compatLnSpc="1">
              <a:prstTxWarp prst="textNoShape">
                <a:avLst/>
              </a:prstTxWarp>
              <a:noAutofit/>
            </a:bodyPr>
            <a:lstStyle/>
            <a:p>
              <a:pPr defTabSz="932472" fontAlgn="base">
                <a:lnSpc>
                  <a:spcPct val="90000"/>
                </a:lnSpc>
                <a:spcBef>
                  <a:spcPct val="0"/>
                </a:spcBef>
                <a:spcAft>
                  <a:spcPct val="0"/>
                </a:spcAft>
              </a:pPr>
              <a:r>
                <a:rPr lang="en-US" sz="2000" spc="-102" dirty="0" smtClean="0">
                  <a:gradFill>
                    <a:gsLst>
                      <a:gs pos="9167">
                        <a:srgbClr val="EFEFEF"/>
                      </a:gs>
                      <a:gs pos="21000">
                        <a:srgbClr val="EFEFEF"/>
                      </a:gs>
                    </a:gsLst>
                    <a:lin ang="5400000" scaled="0"/>
                  </a:gradFill>
                </a:rPr>
                <a:t>User centric</a:t>
              </a:r>
              <a:endParaRPr lang="en-US" sz="2000" spc="-102" dirty="0">
                <a:gradFill>
                  <a:gsLst>
                    <a:gs pos="9167">
                      <a:srgbClr val="EFEFEF"/>
                    </a:gs>
                    <a:gs pos="21000">
                      <a:srgbClr val="EFEFEF"/>
                    </a:gs>
                  </a:gsLst>
                  <a:lin ang="5400000" scaled="0"/>
                </a:gradFill>
              </a:endParaRPr>
            </a:p>
          </p:txBody>
        </p:sp>
        <p:sp>
          <p:nvSpPr>
            <p:cNvPr id="27" name="Freeform 19"/>
            <p:cNvSpPr>
              <a:spLocks/>
            </p:cNvSpPr>
            <p:nvPr/>
          </p:nvSpPr>
          <p:spPr bwMode="auto">
            <a:xfrm flipH="1">
              <a:off x="10196555" y="1747537"/>
              <a:ext cx="387938" cy="610667"/>
            </a:xfrm>
            <a:custGeom>
              <a:avLst/>
              <a:gdLst>
                <a:gd name="T0" fmla="*/ 76 w 291"/>
                <a:gd name="T1" fmla="*/ 251 h 396"/>
                <a:gd name="T2" fmla="*/ 80 w 291"/>
                <a:gd name="T3" fmla="*/ 252 h 396"/>
                <a:gd name="T4" fmla="*/ 90 w 291"/>
                <a:gd name="T5" fmla="*/ 174 h 396"/>
                <a:gd name="T6" fmla="*/ 70 w 291"/>
                <a:gd name="T7" fmla="*/ 69 h 396"/>
                <a:gd name="T8" fmla="*/ 169 w 291"/>
                <a:gd name="T9" fmla="*/ 1 h 396"/>
                <a:gd name="T10" fmla="*/ 243 w 291"/>
                <a:gd name="T11" fmla="*/ 25 h 396"/>
                <a:gd name="T12" fmla="*/ 243 w 291"/>
                <a:gd name="T13" fmla="*/ 38 h 396"/>
                <a:gd name="T14" fmla="*/ 259 w 291"/>
                <a:gd name="T15" fmla="*/ 83 h 396"/>
                <a:gd name="T16" fmla="*/ 265 w 291"/>
                <a:gd name="T17" fmla="*/ 99 h 396"/>
                <a:gd name="T18" fmla="*/ 266 w 291"/>
                <a:gd name="T19" fmla="*/ 120 h 396"/>
                <a:gd name="T20" fmla="*/ 286 w 291"/>
                <a:gd name="T21" fmla="*/ 151 h 396"/>
                <a:gd name="T22" fmla="*/ 269 w 291"/>
                <a:gd name="T23" fmla="*/ 165 h 396"/>
                <a:gd name="T24" fmla="*/ 274 w 291"/>
                <a:gd name="T25" fmla="*/ 176 h 396"/>
                <a:gd name="T26" fmla="*/ 268 w 291"/>
                <a:gd name="T27" fmla="*/ 183 h 396"/>
                <a:gd name="T28" fmla="*/ 272 w 291"/>
                <a:gd name="T29" fmla="*/ 190 h 396"/>
                <a:gd name="T30" fmla="*/ 264 w 291"/>
                <a:gd name="T31" fmla="*/ 203 h 396"/>
                <a:gd name="T32" fmla="*/ 259 w 291"/>
                <a:gd name="T33" fmla="*/ 228 h 396"/>
                <a:gd name="T34" fmla="*/ 190 w 291"/>
                <a:gd name="T35" fmla="*/ 261 h 396"/>
                <a:gd name="T36" fmla="*/ 190 w 291"/>
                <a:gd name="T37" fmla="*/ 279 h 396"/>
                <a:gd name="T38" fmla="*/ 198 w 291"/>
                <a:gd name="T39" fmla="*/ 281 h 396"/>
                <a:gd name="T40" fmla="*/ 203 w 291"/>
                <a:gd name="T41" fmla="*/ 307 h 396"/>
                <a:gd name="T42" fmla="*/ 209 w 291"/>
                <a:gd name="T43" fmla="*/ 315 h 396"/>
                <a:gd name="T44" fmla="*/ 244 w 291"/>
                <a:gd name="T45" fmla="*/ 376 h 396"/>
                <a:gd name="T46" fmla="*/ 247 w 291"/>
                <a:gd name="T47" fmla="*/ 396 h 396"/>
                <a:gd name="T48" fmla="*/ 7 w 291"/>
                <a:gd name="T49" fmla="*/ 396 h 396"/>
                <a:gd name="T50" fmla="*/ 54 w 291"/>
                <a:gd name="T51" fmla="*/ 279 h 396"/>
                <a:gd name="T52" fmla="*/ 56 w 291"/>
                <a:gd name="T53" fmla="*/ 278 h 396"/>
                <a:gd name="T54" fmla="*/ 76 w 291"/>
                <a:gd name="T55" fmla="*/ 25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1" h="396">
                  <a:moveTo>
                    <a:pt x="76" y="251"/>
                  </a:moveTo>
                  <a:cubicBezTo>
                    <a:pt x="80" y="252"/>
                    <a:pt x="80" y="252"/>
                    <a:pt x="80" y="252"/>
                  </a:cubicBezTo>
                  <a:cubicBezTo>
                    <a:pt x="97" y="231"/>
                    <a:pt x="111" y="203"/>
                    <a:pt x="90" y="174"/>
                  </a:cubicBezTo>
                  <a:cubicBezTo>
                    <a:pt x="69" y="144"/>
                    <a:pt x="60" y="106"/>
                    <a:pt x="70" y="69"/>
                  </a:cubicBezTo>
                  <a:cubicBezTo>
                    <a:pt x="85" y="11"/>
                    <a:pt x="110" y="0"/>
                    <a:pt x="169" y="1"/>
                  </a:cubicBezTo>
                  <a:cubicBezTo>
                    <a:pt x="189" y="1"/>
                    <a:pt x="230" y="8"/>
                    <a:pt x="243" y="25"/>
                  </a:cubicBezTo>
                  <a:cubicBezTo>
                    <a:pt x="246" y="30"/>
                    <a:pt x="241" y="35"/>
                    <a:pt x="243" y="38"/>
                  </a:cubicBezTo>
                  <a:cubicBezTo>
                    <a:pt x="251" y="47"/>
                    <a:pt x="256" y="65"/>
                    <a:pt x="259" y="83"/>
                  </a:cubicBezTo>
                  <a:cubicBezTo>
                    <a:pt x="259" y="87"/>
                    <a:pt x="267" y="96"/>
                    <a:pt x="265" y="99"/>
                  </a:cubicBezTo>
                  <a:cubicBezTo>
                    <a:pt x="261" y="107"/>
                    <a:pt x="259" y="110"/>
                    <a:pt x="266" y="120"/>
                  </a:cubicBezTo>
                  <a:cubicBezTo>
                    <a:pt x="270" y="127"/>
                    <a:pt x="284" y="146"/>
                    <a:pt x="286" y="151"/>
                  </a:cubicBezTo>
                  <a:cubicBezTo>
                    <a:pt x="291" y="159"/>
                    <a:pt x="267" y="159"/>
                    <a:pt x="269" y="165"/>
                  </a:cubicBezTo>
                  <a:cubicBezTo>
                    <a:pt x="270" y="167"/>
                    <a:pt x="273" y="174"/>
                    <a:pt x="274" y="176"/>
                  </a:cubicBezTo>
                  <a:cubicBezTo>
                    <a:pt x="275" y="179"/>
                    <a:pt x="268" y="181"/>
                    <a:pt x="268" y="183"/>
                  </a:cubicBezTo>
                  <a:cubicBezTo>
                    <a:pt x="268" y="184"/>
                    <a:pt x="273" y="185"/>
                    <a:pt x="272" y="190"/>
                  </a:cubicBezTo>
                  <a:cubicBezTo>
                    <a:pt x="271" y="193"/>
                    <a:pt x="265" y="191"/>
                    <a:pt x="264" y="203"/>
                  </a:cubicBezTo>
                  <a:cubicBezTo>
                    <a:pt x="264" y="210"/>
                    <a:pt x="272" y="219"/>
                    <a:pt x="259" y="228"/>
                  </a:cubicBezTo>
                  <a:cubicBezTo>
                    <a:pt x="244" y="237"/>
                    <a:pt x="194" y="210"/>
                    <a:pt x="190" y="261"/>
                  </a:cubicBezTo>
                  <a:cubicBezTo>
                    <a:pt x="189" y="268"/>
                    <a:pt x="189" y="274"/>
                    <a:pt x="190" y="279"/>
                  </a:cubicBezTo>
                  <a:cubicBezTo>
                    <a:pt x="198" y="281"/>
                    <a:pt x="198" y="281"/>
                    <a:pt x="198" y="281"/>
                  </a:cubicBezTo>
                  <a:cubicBezTo>
                    <a:pt x="198" y="281"/>
                    <a:pt x="200" y="294"/>
                    <a:pt x="203" y="307"/>
                  </a:cubicBezTo>
                  <a:cubicBezTo>
                    <a:pt x="205" y="310"/>
                    <a:pt x="207" y="312"/>
                    <a:pt x="209" y="315"/>
                  </a:cubicBezTo>
                  <a:cubicBezTo>
                    <a:pt x="219" y="332"/>
                    <a:pt x="240" y="354"/>
                    <a:pt x="244" y="376"/>
                  </a:cubicBezTo>
                  <a:cubicBezTo>
                    <a:pt x="246" y="386"/>
                    <a:pt x="246" y="392"/>
                    <a:pt x="247" y="396"/>
                  </a:cubicBezTo>
                  <a:cubicBezTo>
                    <a:pt x="7" y="396"/>
                    <a:pt x="7" y="396"/>
                    <a:pt x="7" y="396"/>
                  </a:cubicBezTo>
                  <a:cubicBezTo>
                    <a:pt x="7" y="382"/>
                    <a:pt x="0" y="336"/>
                    <a:pt x="54" y="279"/>
                  </a:cubicBezTo>
                  <a:cubicBezTo>
                    <a:pt x="56" y="278"/>
                    <a:pt x="56" y="278"/>
                    <a:pt x="56" y="278"/>
                  </a:cubicBezTo>
                  <a:cubicBezTo>
                    <a:pt x="76" y="251"/>
                    <a:pt x="76" y="251"/>
                    <a:pt x="76" y="25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32474106"/>
      </p:ext>
    </p:extLst>
  </p:cSld>
  <p:clrMapOvr>
    <a:masterClrMapping/>
  </p:clrMapOvr>
  <p:transition spd="slow">
    <p:pu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3"/>
          <p:cNvSpPr txBox="1">
            <a:spLocks/>
          </p:cNvSpPr>
          <p:nvPr/>
        </p:nvSpPr>
        <p:spPr>
          <a:xfrm>
            <a:off x="274639" y="3201312"/>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pt-BR" dirty="0" smtClean="0"/>
              <a:t>Appendix</a:t>
            </a:r>
            <a:endParaRPr lang="pt-BR" dirty="0"/>
          </a:p>
        </p:txBody>
      </p:sp>
    </p:spTree>
    <p:extLst>
      <p:ext uri="{BB962C8B-B14F-4D97-AF65-F5344CB8AC3E}">
        <p14:creationId xmlns:p14="http://schemas.microsoft.com/office/powerpoint/2010/main" val="246808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4638" y="294482"/>
            <a:ext cx="11374084" cy="889794"/>
          </a:xfrm>
        </p:spPr>
        <p:txBody>
          <a:bodyPr/>
          <a:lstStyle/>
          <a:p>
            <a:r>
              <a:rPr lang="en-US" smtClean="0"/>
              <a:t>The Cloud OS</a:t>
            </a:r>
            <a:br>
              <a:rPr lang="en-US" smtClean="0"/>
            </a:br>
            <a:r>
              <a:rPr lang="en-US" sz="4000" smtClean="0">
                <a:solidFill>
                  <a:schemeClr val="tx1"/>
                </a:solidFill>
              </a:rPr>
              <a:t>Modern platform for the world’s apps</a:t>
            </a:r>
            <a:endParaRPr lang="en-US" sz="4000" dirty="0">
              <a:solidFill>
                <a:schemeClr val="tx1"/>
              </a:solidFill>
            </a:endParaRPr>
          </a:p>
        </p:txBody>
      </p:sp>
      <p:sp>
        <p:nvSpPr>
          <p:cNvPr id="46" name="Rectangle 45"/>
          <p:cNvSpPr/>
          <p:nvPr/>
        </p:nvSpPr>
        <p:spPr bwMode="auto">
          <a:xfrm>
            <a:off x="1677" y="6379428"/>
            <a:ext cx="12433124" cy="61465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47" name="TextBox 46"/>
          <p:cNvSpPr txBox="1"/>
          <p:nvPr/>
        </p:nvSpPr>
        <p:spPr>
          <a:xfrm>
            <a:off x="463885" y="6469635"/>
            <a:ext cx="1778207" cy="376626"/>
          </a:xfrm>
          <a:prstGeom prst="rect">
            <a:avLst/>
          </a:prstGeom>
          <a:noFill/>
        </p:spPr>
        <p:txBody>
          <a:bodyPr wrap="none" lIns="93237" tIns="46619" rIns="93237" bIns="46619"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dirty="0">
                <a:gradFill>
                  <a:gsLst>
                    <a:gs pos="6195">
                      <a:srgbClr val="FFFFFF"/>
                    </a:gs>
                    <a:gs pos="24779">
                      <a:srgbClr val="FFFFFF"/>
                    </a:gs>
                  </a:gsLst>
                  <a:lin ang="5400000" scaled="0"/>
                </a:gradFill>
              </a:rPr>
              <a:t>DEVELOPMENT</a:t>
            </a:r>
          </a:p>
        </p:txBody>
      </p:sp>
      <p:sp>
        <p:nvSpPr>
          <p:cNvPr id="48" name="TextBox 47"/>
          <p:cNvSpPr txBox="1"/>
          <p:nvPr/>
        </p:nvSpPr>
        <p:spPr>
          <a:xfrm>
            <a:off x="3226100" y="6469641"/>
            <a:ext cx="1819863" cy="382249"/>
          </a:xfrm>
          <a:prstGeom prst="rect">
            <a:avLst/>
          </a:prstGeom>
          <a:noFill/>
        </p:spPr>
        <p:txBody>
          <a:bodyPr wrap="none" lIns="93237" tIns="46619" rIns="93237" bIns="46619"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dirty="0">
                <a:gradFill>
                  <a:gsLst>
                    <a:gs pos="6195">
                      <a:srgbClr val="FFFFFF"/>
                    </a:gs>
                    <a:gs pos="24779">
                      <a:srgbClr val="FFFFFF"/>
                    </a:gs>
                  </a:gsLst>
                  <a:lin ang="5400000" scaled="0"/>
                </a:gradFill>
              </a:rPr>
              <a:t>MANAGEMENT</a:t>
            </a:r>
          </a:p>
        </p:txBody>
      </p:sp>
      <p:sp>
        <p:nvSpPr>
          <p:cNvPr id="49" name="TextBox 48"/>
          <p:cNvSpPr txBox="1"/>
          <p:nvPr/>
        </p:nvSpPr>
        <p:spPr>
          <a:xfrm>
            <a:off x="7767945" y="6469641"/>
            <a:ext cx="1172520" cy="382249"/>
          </a:xfrm>
          <a:prstGeom prst="rect">
            <a:avLst/>
          </a:prstGeom>
          <a:noFill/>
        </p:spPr>
        <p:txBody>
          <a:bodyPr wrap="none" lIns="93237" tIns="46619" rIns="93237" bIns="46619"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dirty="0">
                <a:gradFill>
                  <a:gsLst>
                    <a:gs pos="6195">
                      <a:srgbClr val="FFFFFF"/>
                    </a:gs>
                    <a:gs pos="24779">
                      <a:srgbClr val="FFFFFF"/>
                    </a:gs>
                  </a:gsLst>
                  <a:lin ang="5400000" scaled="0"/>
                </a:gradFill>
              </a:rPr>
              <a:t>IDENTITY</a:t>
            </a:r>
          </a:p>
        </p:txBody>
      </p:sp>
      <p:sp>
        <p:nvSpPr>
          <p:cNvPr id="50" name="TextBox 49"/>
          <p:cNvSpPr txBox="1"/>
          <p:nvPr/>
        </p:nvSpPr>
        <p:spPr>
          <a:xfrm>
            <a:off x="9924477" y="6469641"/>
            <a:ext cx="1982680" cy="382249"/>
          </a:xfrm>
          <a:prstGeom prst="rect">
            <a:avLst/>
          </a:prstGeom>
          <a:noFill/>
        </p:spPr>
        <p:txBody>
          <a:bodyPr wrap="none" lIns="93237" tIns="46619" rIns="93237" bIns="46619"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dirty="0">
                <a:gradFill>
                  <a:gsLst>
                    <a:gs pos="6195">
                      <a:srgbClr val="FFFFFF"/>
                    </a:gs>
                    <a:gs pos="24779">
                      <a:srgbClr val="FFFFFF"/>
                    </a:gs>
                  </a:gsLst>
                  <a:lin ang="5400000" scaled="0"/>
                </a:gradFill>
              </a:rPr>
              <a:t>VIRTUALIZATION</a:t>
            </a:r>
          </a:p>
        </p:txBody>
      </p:sp>
      <p:sp>
        <p:nvSpPr>
          <p:cNvPr id="51" name="TextBox 50"/>
          <p:cNvSpPr txBox="1"/>
          <p:nvPr/>
        </p:nvSpPr>
        <p:spPr>
          <a:xfrm>
            <a:off x="6029971" y="6469641"/>
            <a:ext cx="753969" cy="382249"/>
          </a:xfrm>
          <a:prstGeom prst="rect">
            <a:avLst/>
          </a:prstGeom>
          <a:noFill/>
        </p:spPr>
        <p:txBody>
          <a:bodyPr wrap="none" lIns="93237" tIns="46619" rIns="93237" bIns="46619"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dirty="0">
                <a:gradFill>
                  <a:gsLst>
                    <a:gs pos="6195">
                      <a:srgbClr val="FFFFFF"/>
                    </a:gs>
                    <a:gs pos="24779">
                      <a:srgbClr val="FFFFFF"/>
                    </a:gs>
                  </a:gsLst>
                  <a:lin ang="5400000" scaled="0"/>
                </a:gradFill>
              </a:rPr>
              <a:t>DATA</a:t>
            </a:r>
          </a:p>
        </p:txBody>
      </p:sp>
      <p:sp>
        <p:nvSpPr>
          <p:cNvPr id="37" name="Oval 2"/>
          <p:cNvSpPr/>
          <p:nvPr/>
        </p:nvSpPr>
        <p:spPr bwMode="auto">
          <a:xfrm>
            <a:off x="1144027" y="2605624"/>
            <a:ext cx="3167216" cy="2192174"/>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2703786" y="3701711"/>
            <a:ext cx="63685" cy="110822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useBgFill="1">
        <p:nvSpPr>
          <p:cNvPr id="41" name="Freeform 40"/>
          <p:cNvSpPr/>
          <p:nvPr/>
        </p:nvSpPr>
        <p:spPr bwMode="auto">
          <a:xfrm>
            <a:off x="2713424" y="3512012"/>
            <a:ext cx="1238778" cy="237976"/>
          </a:xfrm>
          <a:custGeom>
            <a:avLst/>
            <a:gdLst>
              <a:gd name="connsiteX0" fmla="*/ 0 w 1159668"/>
              <a:gd name="connsiteY0" fmla="*/ 150019 h 150019"/>
              <a:gd name="connsiteX1" fmla="*/ 1123950 w 1159668"/>
              <a:gd name="connsiteY1" fmla="*/ 0 h 150019"/>
              <a:gd name="connsiteX2" fmla="*/ 1159668 w 1159668"/>
              <a:gd name="connsiteY2" fmla="*/ 11906 h 150019"/>
              <a:gd name="connsiteX3" fmla="*/ 0 w 1159668"/>
              <a:gd name="connsiteY3" fmla="*/ 150019 h 150019"/>
              <a:gd name="connsiteX0" fmla="*/ 0 w 1159668"/>
              <a:gd name="connsiteY0" fmla="*/ 150019 h 150019"/>
              <a:gd name="connsiteX1" fmla="*/ 1123950 w 1159668"/>
              <a:gd name="connsiteY1" fmla="*/ 0 h 150019"/>
              <a:gd name="connsiteX2" fmla="*/ 1159668 w 1159668"/>
              <a:gd name="connsiteY2" fmla="*/ 11906 h 150019"/>
              <a:gd name="connsiteX3" fmla="*/ 245268 w 1159668"/>
              <a:gd name="connsiteY3" fmla="*/ 114300 h 150019"/>
              <a:gd name="connsiteX4" fmla="*/ 0 w 1159668"/>
              <a:gd name="connsiteY4" fmla="*/ 150019 h 150019"/>
              <a:gd name="connsiteX0" fmla="*/ 0 w 1159668"/>
              <a:gd name="connsiteY0" fmla="*/ 150019 h 169069"/>
              <a:gd name="connsiteX1" fmla="*/ 1123950 w 1159668"/>
              <a:gd name="connsiteY1" fmla="*/ 0 h 169069"/>
              <a:gd name="connsiteX2" fmla="*/ 1159668 w 1159668"/>
              <a:gd name="connsiteY2" fmla="*/ 11906 h 169069"/>
              <a:gd name="connsiteX3" fmla="*/ 16668 w 1159668"/>
              <a:gd name="connsiteY3" fmla="*/ 169069 h 169069"/>
              <a:gd name="connsiteX4" fmla="*/ 0 w 1159668"/>
              <a:gd name="connsiteY4" fmla="*/ 150019 h 169069"/>
              <a:gd name="connsiteX0" fmla="*/ 0 w 1159668"/>
              <a:gd name="connsiteY0" fmla="*/ 150019 h 169069"/>
              <a:gd name="connsiteX1" fmla="*/ 26193 w 1159668"/>
              <a:gd name="connsiteY1" fmla="*/ 135731 h 169069"/>
              <a:gd name="connsiteX2" fmla="*/ 1123950 w 1159668"/>
              <a:gd name="connsiteY2" fmla="*/ 0 h 169069"/>
              <a:gd name="connsiteX3" fmla="*/ 1159668 w 1159668"/>
              <a:gd name="connsiteY3" fmla="*/ 11906 h 169069"/>
              <a:gd name="connsiteX4" fmla="*/ 16668 w 1159668"/>
              <a:gd name="connsiteY4" fmla="*/ 169069 h 169069"/>
              <a:gd name="connsiteX5" fmla="*/ 0 w 1159668"/>
              <a:gd name="connsiteY5" fmla="*/ 150019 h 169069"/>
              <a:gd name="connsiteX0" fmla="*/ 0 w 1171575"/>
              <a:gd name="connsiteY0" fmla="*/ 150019 h 169069"/>
              <a:gd name="connsiteX1" fmla="*/ 26193 w 1171575"/>
              <a:gd name="connsiteY1" fmla="*/ 135731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71575"/>
              <a:gd name="connsiteY0" fmla="*/ 150019 h 169069"/>
              <a:gd name="connsiteX1" fmla="*/ 19049 w 1171575"/>
              <a:gd name="connsiteY1" fmla="*/ 128587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90625"/>
              <a:gd name="connsiteY0" fmla="*/ 150019 h 169069"/>
              <a:gd name="connsiteX1" fmla="*/ 19049 w 1190625"/>
              <a:gd name="connsiteY1" fmla="*/ 128587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9069"/>
              <a:gd name="connsiteX1" fmla="*/ 7142 w 1190625"/>
              <a:gd name="connsiteY1" fmla="*/ 138112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1925"/>
              <a:gd name="connsiteX1" fmla="*/ 7142 w 1190625"/>
              <a:gd name="connsiteY1" fmla="*/ 138112 h 161925"/>
              <a:gd name="connsiteX2" fmla="*/ 1123950 w 1190625"/>
              <a:gd name="connsiteY2" fmla="*/ 0 h 161925"/>
              <a:gd name="connsiteX3" fmla="*/ 1190625 w 1190625"/>
              <a:gd name="connsiteY3" fmla="*/ 16668 h 161925"/>
              <a:gd name="connsiteX4" fmla="*/ 21430 w 1190625"/>
              <a:gd name="connsiteY4" fmla="*/ 161925 h 161925"/>
              <a:gd name="connsiteX5" fmla="*/ 0 w 1190625"/>
              <a:gd name="connsiteY5" fmla="*/ 150019 h 161925"/>
              <a:gd name="connsiteX0" fmla="*/ 0 w 1202531"/>
              <a:gd name="connsiteY0" fmla="*/ 150019 h 161925"/>
              <a:gd name="connsiteX1" fmla="*/ 7142 w 1202531"/>
              <a:gd name="connsiteY1" fmla="*/ 138112 h 161925"/>
              <a:gd name="connsiteX2" fmla="*/ 1123950 w 1202531"/>
              <a:gd name="connsiteY2" fmla="*/ 0 h 161925"/>
              <a:gd name="connsiteX3" fmla="*/ 1202531 w 1202531"/>
              <a:gd name="connsiteY3" fmla="*/ 26193 h 161925"/>
              <a:gd name="connsiteX4" fmla="*/ 21430 w 1202531"/>
              <a:gd name="connsiteY4" fmla="*/ 161925 h 161925"/>
              <a:gd name="connsiteX5" fmla="*/ 0 w 1202531"/>
              <a:gd name="connsiteY5" fmla="*/ 150019 h 161925"/>
              <a:gd name="connsiteX0" fmla="*/ 0 w 1202531"/>
              <a:gd name="connsiteY0" fmla="*/ 150019 h 173831"/>
              <a:gd name="connsiteX1" fmla="*/ 7142 w 1202531"/>
              <a:gd name="connsiteY1" fmla="*/ 138112 h 173831"/>
              <a:gd name="connsiteX2" fmla="*/ 1123950 w 1202531"/>
              <a:gd name="connsiteY2" fmla="*/ 0 h 173831"/>
              <a:gd name="connsiteX3" fmla="*/ 1202531 w 1202531"/>
              <a:gd name="connsiteY3" fmla="*/ 26193 h 173831"/>
              <a:gd name="connsiteX4" fmla="*/ 19048 w 1202531"/>
              <a:gd name="connsiteY4" fmla="*/ 173831 h 173831"/>
              <a:gd name="connsiteX5" fmla="*/ 0 w 1202531"/>
              <a:gd name="connsiteY5" fmla="*/ 150019 h 173831"/>
              <a:gd name="connsiteX0" fmla="*/ 0 w 1202531"/>
              <a:gd name="connsiteY0" fmla="*/ 150019 h 188118"/>
              <a:gd name="connsiteX1" fmla="*/ 7142 w 1202531"/>
              <a:gd name="connsiteY1" fmla="*/ 138112 h 188118"/>
              <a:gd name="connsiteX2" fmla="*/ 1123950 w 1202531"/>
              <a:gd name="connsiteY2" fmla="*/ 0 h 188118"/>
              <a:gd name="connsiteX3" fmla="*/ 1202531 w 1202531"/>
              <a:gd name="connsiteY3" fmla="*/ 26193 h 188118"/>
              <a:gd name="connsiteX4" fmla="*/ 16666 w 1202531"/>
              <a:gd name="connsiteY4" fmla="*/ 188118 h 188118"/>
              <a:gd name="connsiteX5" fmla="*/ 0 w 1202531"/>
              <a:gd name="connsiteY5" fmla="*/ 150019 h 188118"/>
              <a:gd name="connsiteX0" fmla="*/ 0 w 1214437"/>
              <a:gd name="connsiteY0" fmla="*/ 150019 h 188118"/>
              <a:gd name="connsiteX1" fmla="*/ 7142 w 1214437"/>
              <a:gd name="connsiteY1" fmla="*/ 138112 h 188118"/>
              <a:gd name="connsiteX2" fmla="*/ 1123950 w 1214437"/>
              <a:gd name="connsiteY2" fmla="*/ 0 h 188118"/>
              <a:gd name="connsiteX3" fmla="*/ 1214437 w 1214437"/>
              <a:gd name="connsiteY3" fmla="*/ 28574 h 188118"/>
              <a:gd name="connsiteX4" fmla="*/ 16666 w 1214437"/>
              <a:gd name="connsiteY4" fmla="*/ 188118 h 188118"/>
              <a:gd name="connsiteX5" fmla="*/ 0 w 1214437"/>
              <a:gd name="connsiteY5" fmla="*/ 150019 h 188118"/>
              <a:gd name="connsiteX0" fmla="*/ 0 w 1214437"/>
              <a:gd name="connsiteY0" fmla="*/ 150019 h 233361"/>
              <a:gd name="connsiteX1" fmla="*/ 7142 w 1214437"/>
              <a:gd name="connsiteY1" fmla="*/ 138112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50019 h 233361"/>
              <a:gd name="connsiteX0" fmla="*/ 0 w 1214437"/>
              <a:gd name="connsiteY0" fmla="*/ 183357 h 233361"/>
              <a:gd name="connsiteX1" fmla="*/ 7142 w 1214437"/>
              <a:gd name="connsiteY1" fmla="*/ 138112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83357 h 233361"/>
              <a:gd name="connsiteX0" fmla="*/ 0 w 1214437"/>
              <a:gd name="connsiteY0" fmla="*/ 183357 h 233361"/>
              <a:gd name="connsiteX1" fmla="*/ 2380 w 1214437"/>
              <a:gd name="connsiteY1" fmla="*/ 188118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83357 h 23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437" h="233361">
                <a:moveTo>
                  <a:pt x="0" y="183357"/>
                </a:moveTo>
                <a:cubicBezTo>
                  <a:pt x="2381" y="180976"/>
                  <a:pt x="-1" y="190499"/>
                  <a:pt x="2380" y="188118"/>
                </a:cubicBezTo>
                <a:lnTo>
                  <a:pt x="1123950" y="0"/>
                </a:lnTo>
                <a:lnTo>
                  <a:pt x="1214437" y="28574"/>
                </a:lnTo>
                <a:lnTo>
                  <a:pt x="11903" y="233361"/>
                </a:lnTo>
                <a:lnTo>
                  <a:pt x="0" y="183357"/>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useBgFill="1">
        <p:nvSpPr>
          <p:cNvPr id="42" name="Freeform 41"/>
          <p:cNvSpPr/>
          <p:nvPr/>
        </p:nvSpPr>
        <p:spPr bwMode="auto">
          <a:xfrm flipH="1">
            <a:off x="1440148" y="3451303"/>
            <a:ext cx="1301476" cy="305971"/>
          </a:xfrm>
          <a:custGeom>
            <a:avLst/>
            <a:gdLst>
              <a:gd name="connsiteX0" fmla="*/ 0 w 1159668"/>
              <a:gd name="connsiteY0" fmla="*/ 150019 h 150019"/>
              <a:gd name="connsiteX1" fmla="*/ 1123950 w 1159668"/>
              <a:gd name="connsiteY1" fmla="*/ 0 h 150019"/>
              <a:gd name="connsiteX2" fmla="*/ 1159668 w 1159668"/>
              <a:gd name="connsiteY2" fmla="*/ 11906 h 150019"/>
              <a:gd name="connsiteX3" fmla="*/ 0 w 1159668"/>
              <a:gd name="connsiteY3" fmla="*/ 150019 h 150019"/>
              <a:gd name="connsiteX0" fmla="*/ 0 w 1159668"/>
              <a:gd name="connsiteY0" fmla="*/ 150019 h 150019"/>
              <a:gd name="connsiteX1" fmla="*/ 1123950 w 1159668"/>
              <a:gd name="connsiteY1" fmla="*/ 0 h 150019"/>
              <a:gd name="connsiteX2" fmla="*/ 1159668 w 1159668"/>
              <a:gd name="connsiteY2" fmla="*/ 11906 h 150019"/>
              <a:gd name="connsiteX3" fmla="*/ 245268 w 1159668"/>
              <a:gd name="connsiteY3" fmla="*/ 114300 h 150019"/>
              <a:gd name="connsiteX4" fmla="*/ 0 w 1159668"/>
              <a:gd name="connsiteY4" fmla="*/ 150019 h 150019"/>
              <a:gd name="connsiteX0" fmla="*/ 0 w 1159668"/>
              <a:gd name="connsiteY0" fmla="*/ 150019 h 169069"/>
              <a:gd name="connsiteX1" fmla="*/ 1123950 w 1159668"/>
              <a:gd name="connsiteY1" fmla="*/ 0 h 169069"/>
              <a:gd name="connsiteX2" fmla="*/ 1159668 w 1159668"/>
              <a:gd name="connsiteY2" fmla="*/ 11906 h 169069"/>
              <a:gd name="connsiteX3" fmla="*/ 16668 w 1159668"/>
              <a:gd name="connsiteY3" fmla="*/ 169069 h 169069"/>
              <a:gd name="connsiteX4" fmla="*/ 0 w 1159668"/>
              <a:gd name="connsiteY4" fmla="*/ 150019 h 169069"/>
              <a:gd name="connsiteX0" fmla="*/ 0 w 1159668"/>
              <a:gd name="connsiteY0" fmla="*/ 150019 h 169069"/>
              <a:gd name="connsiteX1" fmla="*/ 26193 w 1159668"/>
              <a:gd name="connsiteY1" fmla="*/ 135731 h 169069"/>
              <a:gd name="connsiteX2" fmla="*/ 1123950 w 1159668"/>
              <a:gd name="connsiteY2" fmla="*/ 0 h 169069"/>
              <a:gd name="connsiteX3" fmla="*/ 1159668 w 1159668"/>
              <a:gd name="connsiteY3" fmla="*/ 11906 h 169069"/>
              <a:gd name="connsiteX4" fmla="*/ 16668 w 1159668"/>
              <a:gd name="connsiteY4" fmla="*/ 169069 h 169069"/>
              <a:gd name="connsiteX5" fmla="*/ 0 w 1159668"/>
              <a:gd name="connsiteY5" fmla="*/ 150019 h 169069"/>
              <a:gd name="connsiteX0" fmla="*/ 0 w 1171575"/>
              <a:gd name="connsiteY0" fmla="*/ 150019 h 169069"/>
              <a:gd name="connsiteX1" fmla="*/ 26193 w 1171575"/>
              <a:gd name="connsiteY1" fmla="*/ 135731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71575"/>
              <a:gd name="connsiteY0" fmla="*/ 150019 h 169069"/>
              <a:gd name="connsiteX1" fmla="*/ 19049 w 1171575"/>
              <a:gd name="connsiteY1" fmla="*/ 128587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90625"/>
              <a:gd name="connsiteY0" fmla="*/ 150019 h 169069"/>
              <a:gd name="connsiteX1" fmla="*/ 19049 w 1190625"/>
              <a:gd name="connsiteY1" fmla="*/ 128587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9069"/>
              <a:gd name="connsiteX1" fmla="*/ 7142 w 1190625"/>
              <a:gd name="connsiteY1" fmla="*/ 138112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1925"/>
              <a:gd name="connsiteX1" fmla="*/ 7142 w 1190625"/>
              <a:gd name="connsiteY1" fmla="*/ 138112 h 161925"/>
              <a:gd name="connsiteX2" fmla="*/ 1123950 w 1190625"/>
              <a:gd name="connsiteY2" fmla="*/ 0 h 161925"/>
              <a:gd name="connsiteX3" fmla="*/ 1190625 w 1190625"/>
              <a:gd name="connsiteY3" fmla="*/ 16668 h 161925"/>
              <a:gd name="connsiteX4" fmla="*/ 21430 w 1190625"/>
              <a:gd name="connsiteY4" fmla="*/ 161925 h 161925"/>
              <a:gd name="connsiteX5" fmla="*/ 0 w 1190625"/>
              <a:gd name="connsiteY5" fmla="*/ 150019 h 161925"/>
              <a:gd name="connsiteX0" fmla="*/ 88107 w 1278732"/>
              <a:gd name="connsiteY0" fmla="*/ 150019 h 226219"/>
              <a:gd name="connsiteX1" fmla="*/ 95249 w 1278732"/>
              <a:gd name="connsiteY1" fmla="*/ 138112 h 226219"/>
              <a:gd name="connsiteX2" fmla="*/ 1212057 w 1278732"/>
              <a:gd name="connsiteY2" fmla="*/ 0 h 226219"/>
              <a:gd name="connsiteX3" fmla="*/ 1278732 w 1278732"/>
              <a:gd name="connsiteY3" fmla="*/ 16668 h 226219"/>
              <a:gd name="connsiteX4" fmla="*/ 0 w 1278732"/>
              <a:gd name="connsiteY4" fmla="*/ 226219 h 226219"/>
              <a:gd name="connsiteX5" fmla="*/ 88107 w 1278732"/>
              <a:gd name="connsiteY5" fmla="*/ 150019 h 226219"/>
              <a:gd name="connsiteX0" fmla="*/ 14289 w 1278732"/>
              <a:gd name="connsiteY0" fmla="*/ 197644 h 226219"/>
              <a:gd name="connsiteX1" fmla="*/ 95249 w 1278732"/>
              <a:gd name="connsiteY1" fmla="*/ 138112 h 226219"/>
              <a:gd name="connsiteX2" fmla="*/ 1212057 w 1278732"/>
              <a:gd name="connsiteY2" fmla="*/ 0 h 226219"/>
              <a:gd name="connsiteX3" fmla="*/ 1278732 w 1278732"/>
              <a:gd name="connsiteY3" fmla="*/ 16668 h 226219"/>
              <a:gd name="connsiteX4" fmla="*/ 0 w 1278732"/>
              <a:gd name="connsiteY4" fmla="*/ 226219 h 226219"/>
              <a:gd name="connsiteX5" fmla="*/ 14289 w 1278732"/>
              <a:gd name="connsiteY5" fmla="*/ 197644 h 226219"/>
              <a:gd name="connsiteX0" fmla="*/ 14289 w 1278732"/>
              <a:gd name="connsiteY0" fmla="*/ 197644 h 226219"/>
              <a:gd name="connsiteX1" fmla="*/ 1212057 w 1278732"/>
              <a:gd name="connsiteY1" fmla="*/ 0 h 226219"/>
              <a:gd name="connsiteX2" fmla="*/ 1278732 w 1278732"/>
              <a:gd name="connsiteY2" fmla="*/ 16668 h 226219"/>
              <a:gd name="connsiteX3" fmla="*/ 0 w 1278732"/>
              <a:gd name="connsiteY3" fmla="*/ 226219 h 226219"/>
              <a:gd name="connsiteX4" fmla="*/ 14289 w 1278732"/>
              <a:gd name="connsiteY4" fmla="*/ 197644 h 226219"/>
              <a:gd name="connsiteX0" fmla="*/ 14289 w 1278732"/>
              <a:gd name="connsiteY0" fmla="*/ 197644 h 233363"/>
              <a:gd name="connsiteX1" fmla="*/ 1212057 w 1278732"/>
              <a:gd name="connsiteY1" fmla="*/ 0 h 233363"/>
              <a:gd name="connsiteX2" fmla="*/ 1278732 w 1278732"/>
              <a:gd name="connsiteY2" fmla="*/ 16668 h 233363"/>
              <a:gd name="connsiteX3" fmla="*/ 13567 w 1278732"/>
              <a:gd name="connsiteY3" fmla="*/ 233363 h 233363"/>
              <a:gd name="connsiteX4" fmla="*/ 0 w 1278732"/>
              <a:gd name="connsiteY4" fmla="*/ 226219 h 233363"/>
              <a:gd name="connsiteX5" fmla="*/ 14289 w 1278732"/>
              <a:gd name="connsiteY5" fmla="*/ 197644 h 233363"/>
              <a:gd name="connsiteX0" fmla="*/ 14289 w 1288404"/>
              <a:gd name="connsiteY0" fmla="*/ 197644 h 233363"/>
              <a:gd name="connsiteX1" fmla="*/ 1212057 w 1288404"/>
              <a:gd name="connsiteY1" fmla="*/ 0 h 233363"/>
              <a:gd name="connsiteX2" fmla="*/ 1288404 w 1288404"/>
              <a:gd name="connsiteY2" fmla="*/ 23812 h 233363"/>
              <a:gd name="connsiteX3" fmla="*/ 13567 w 1288404"/>
              <a:gd name="connsiteY3" fmla="*/ 233363 h 233363"/>
              <a:gd name="connsiteX4" fmla="*/ 0 w 1288404"/>
              <a:gd name="connsiteY4" fmla="*/ 226219 h 233363"/>
              <a:gd name="connsiteX5" fmla="*/ 14289 w 1288404"/>
              <a:gd name="connsiteY5" fmla="*/ 197644 h 233363"/>
              <a:gd name="connsiteX0" fmla="*/ 14289 w 1288404"/>
              <a:gd name="connsiteY0" fmla="*/ 197644 h 247650"/>
              <a:gd name="connsiteX1" fmla="*/ 1212057 w 1288404"/>
              <a:gd name="connsiteY1" fmla="*/ 0 h 247650"/>
              <a:gd name="connsiteX2" fmla="*/ 1288404 w 1288404"/>
              <a:gd name="connsiteY2" fmla="*/ 23812 h 247650"/>
              <a:gd name="connsiteX3" fmla="*/ 11149 w 1288404"/>
              <a:gd name="connsiteY3" fmla="*/ 247650 h 247650"/>
              <a:gd name="connsiteX4" fmla="*/ 0 w 1288404"/>
              <a:gd name="connsiteY4" fmla="*/ 226219 h 247650"/>
              <a:gd name="connsiteX5" fmla="*/ 14289 w 1288404"/>
              <a:gd name="connsiteY5" fmla="*/ 197644 h 247650"/>
              <a:gd name="connsiteX0" fmla="*/ 14289 w 1295658"/>
              <a:gd name="connsiteY0" fmla="*/ 197644 h 247650"/>
              <a:gd name="connsiteX1" fmla="*/ 1212057 w 1295658"/>
              <a:gd name="connsiteY1" fmla="*/ 0 h 247650"/>
              <a:gd name="connsiteX2" fmla="*/ 1295658 w 1295658"/>
              <a:gd name="connsiteY2" fmla="*/ 28575 h 247650"/>
              <a:gd name="connsiteX3" fmla="*/ 11149 w 1295658"/>
              <a:gd name="connsiteY3" fmla="*/ 247650 h 247650"/>
              <a:gd name="connsiteX4" fmla="*/ 0 w 1295658"/>
              <a:gd name="connsiteY4" fmla="*/ 226219 h 247650"/>
              <a:gd name="connsiteX5" fmla="*/ 14289 w 1295658"/>
              <a:gd name="connsiteY5" fmla="*/ 197644 h 247650"/>
              <a:gd name="connsiteX0" fmla="*/ 14289 w 1295658"/>
              <a:gd name="connsiteY0" fmla="*/ 197644 h 300037"/>
              <a:gd name="connsiteX1" fmla="*/ 1212057 w 1295658"/>
              <a:gd name="connsiteY1" fmla="*/ 0 h 300037"/>
              <a:gd name="connsiteX2" fmla="*/ 1295658 w 1295658"/>
              <a:gd name="connsiteY2" fmla="*/ 28575 h 300037"/>
              <a:gd name="connsiteX3" fmla="*/ 28074 w 1295658"/>
              <a:gd name="connsiteY3" fmla="*/ 300037 h 300037"/>
              <a:gd name="connsiteX4" fmla="*/ 11149 w 1295658"/>
              <a:gd name="connsiteY4" fmla="*/ 247650 h 300037"/>
              <a:gd name="connsiteX5" fmla="*/ 0 w 1295658"/>
              <a:gd name="connsiteY5" fmla="*/ 226219 h 300037"/>
              <a:gd name="connsiteX6" fmla="*/ 14289 w 1295658"/>
              <a:gd name="connsiteY6" fmla="*/ 197644 h 300037"/>
              <a:gd name="connsiteX0" fmla="*/ 11871 w 1295658"/>
              <a:gd name="connsiteY0" fmla="*/ 252413 h 300037"/>
              <a:gd name="connsiteX1" fmla="*/ 1212057 w 1295658"/>
              <a:gd name="connsiteY1" fmla="*/ 0 h 300037"/>
              <a:gd name="connsiteX2" fmla="*/ 1295658 w 1295658"/>
              <a:gd name="connsiteY2" fmla="*/ 28575 h 300037"/>
              <a:gd name="connsiteX3" fmla="*/ 28074 w 1295658"/>
              <a:gd name="connsiteY3" fmla="*/ 300037 h 300037"/>
              <a:gd name="connsiteX4" fmla="*/ 11149 w 1295658"/>
              <a:gd name="connsiteY4" fmla="*/ 247650 h 300037"/>
              <a:gd name="connsiteX5" fmla="*/ 0 w 1295658"/>
              <a:gd name="connsiteY5" fmla="*/ 226219 h 300037"/>
              <a:gd name="connsiteX6" fmla="*/ 11871 w 1295658"/>
              <a:gd name="connsiteY6" fmla="*/ 252413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658" h="300037">
                <a:moveTo>
                  <a:pt x="11871" y="252413"/>
                </a:moveTo>
                <a:cubicBezTo>
                  <a:pt x="213880" y="214710"/>
                  <a:pt x="1001317" y="30163"/>
                  <a:pt x="1212057" y="0"/>
                </a:cubicBezTo>
                <a:lnTo>
                  <a:pt x="1295658" y="28575"/>
                </a:lnTo>
                <a:cubicBezTo>
                  <a:pt x="871518" y="100012"/>
                  <a:pt x="452214" y="228600"/>
                  <a:pt x="28074" y="300037"/>
                </a:cubicBezTo>
                <a:lnTo>
                  <a:pt x="11149" y="247650"/>
                </a:lnTo>
                <a:lnTo>
                  <a:pt x="0" y="226219"/>
                </a:lnTo>
                <a:lnTo>
                  <a:pt x="11871" y="252413"/>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nvGrpSpPr>
          <p:cNvPr id="52" name="Group 51"/>
          <p:cNvGrpSpPr/>
          <p:nvPr/>
        </p:nvGrpSpPr>
        <p:grpSpPr>
          <a:xfrm>
            <a:off x="1036834" y="2866428"/>
            <a:ext cx="3332975" cy="1615138"/>
            <a:chOff x="1371018" y="2757837"/>
            <a:chExt cx="3267483" cy="1583814"/>
          </a:xfrm>
        </p:grpSpPr>
        <p:sp>
          <p:nvSpPr>
            <p:cNvPr id="55" name="Rectangle 54"/>
            <p:cNvSpPr/>
            <p:nvPr/>
          </p:nvSpPr>
          <p:spPr>
            <a:xfrm>
              <a:off x="2924989" y="2757837"/>
              <a:ext cx="1095313" cy="244433"/>
            </a:xfrm>
            <a:prstGeom prst="rect">
              <a:avLst/>
            </a:prstGeom>
          </p:spPr>
          <p:txBody>
            <a:bodyPr wrap="square">
              <a:spAutoFit/>
            </a:bodyPr>
            <a:lstStyle/>
            <a:p>
              <a:pPr algn="ctr" defTabSz="932197" fontAlgn="base">
                <a:lnSpc>
                  <a:spcPct val="85000"/>
                </a:lnSpc>
                <a:spcBef>
                  <a:spcPct val="0"/>
                </a:spcBef>
                <a:spcAft>
                  <a:spcPct val="0"/>
                </a:spcAft>
              </a:pPr>
              <a:r>
                <a:rPr lang="en-US" sz="1200" dirty="0">
                  <a:gradFill>
                    <a:gsLst>
                      <a:gs pos="60177">
                        <a:srgbClr val="FFFFFF"/>
                      </a:gs>
                      <a:gs pos="49000">
                        <a:srgbClr val="FFFFFF"/>
                      </a:gs>
                    </a:gsLst>
                    <a:lin ang="5400000" scaled="0"/>
                  </a:gradFill>
                  <a:ea typeface="Segoe UI" pitchFamily="34" charset="0"/>
                  <a:cs typeface="Segoe UI" pitchFamily="34" charset="0"/>
                </a:rPr>
                <a:t>CUSTOMER</a:t>
              </a:r>
            </a:p>
          </p:txBody>
        </p:sp>
        <p:sp>
          <p:nvSpPr>
            <p:cNvPr id="56" name="Rectangle 55"/>
            <p:cNvSpPr/>
            <p:nvPr/>
          </p:nvSpPr>
          <p:spPr>
            <a:xfrm>
              <a:off x="3650081" y="3943316"/>
              <a:ext cx="988420" cy="398335"/>
            </a:xfrm>
            <a:prstGeom prst="rect">
              <a:avLst/>
            </a:prstGeom>
          </p:spPr>
          <p:txBody>
            <a:bodyPr wrap="square">
              <a:spAutoFit/>
            </a:bodyPr>
            <a:lstStyle/>
            <a:p>
              <a:pPr defTabSz="932197" fontAlgn="base">
                <a:lnSpc>
                  <a:spcPct val="85000"/>
                </a:lnSpc>
                <a:spcBef>
                  <a:spcPct val="0"/>
                </a:spcBef>
                <a:spcAft>
                  <a:spcPct val="0"/>
                </a:spcAft>
              </a:pPr>
              <a:r>
                <a:rPr lang="en-US" sz="1200" dirty="0">
                  <a:gradFill>
                    <a:gsLst>
                      <a:gs pos="60177">
                        <a:srgbClr val="FFFFFF"/>
                      </a:gs>
                      <a:gs pos="49000">
                        <a:srgbClr val="FFFFFF"/>
                      </a:gs>
                    </a:gsLst>
                    <a:lin ang="5400000" scaled="0"/>
                  </a:gradFill>
                  <a:ea typeface="Segoe UI" pitchFamily="34" charset="0"/>
                  <a:cs typeface="Segoe UI" pitchFamily="34" charset="0"/>
                </a:rPr>
                <a:t>SERVICE PROVIDER</a:t>
              </a:r>
            </a:p>
          </p:txBody>
        </p:sp>
        <p:sp>
          <p:nvSpPr>
            <p:cNvPr id="57" name="Rectangle 56"/>
            <p:cNvSpPr/>
            <p:nvPr/>
          </p:nvSpPr>
          <p:spPr>
            <a:xfrm>
              <a:off x="1371018" y="3943316"/>
              <a:ext cx="1013400" cy="398335"/>
            </a:xfrm>
            <a:prstGeom prst="rect">
              <a:avLst/>
            </a:prstGeom>
          </p:spPr>
          <p:txBody>
            <a:bodyPr wrap="square">
              <a:spAutoFit/>
            </a:bodyPr>
            <a:lstStyle/>
            <a:p>
              <a:pPr algn="r" defTabSz="932197" fontAlgn="base">
                <a:lnSpc>
                  <a:spcPct val="85000"/>
                </a:lnSpc>
                <a:spcBef>
                  <a:spcPct val="0"/>
                </a:spcBef>
                <a:spcAft>
                  <a:spcPct val="0"/>
                </a:spcAft>
              </a:pPr>
              <a:r>
                <a:rPr lang="en-US" sz="1200" dirty="0">
                  <a:gradFill>
                    <a:gsLst>
                      <a:gs pos="60177">
                        <a:srgbClr val="FFFFFF"/>
                      </a:gs>
                      <a:gs pos="49000">
                        <a:srgbClr val="FFFFFF"/>
                      </a:gs>
                    </a:gsLst>
                    <a:lin ang="5400000" scaled="0"/>
                  </a:gradFill>
                  <a:ea typeface="Segoe UI" pitchFamily="34" charset="0"/>
                  <a:cs typeface="Segoe UI" pitchFamily="34" charset="0"/>
                </a:rPr>
                <a:t>WINDOWS AZURE</a:t>
              </a:r>
            </a:p>
          </p:txBody>
        </p:sp>
      </p:grpSp>
      <p:grpSp>
        <p:nvGrpSpPr>
          <p:cNvPr id="58" name="Group 57"/>
          <p:cNvGrpSpPr/>
          <p:nvPr/>
        </p:nvGrpSpPr>
        <p:grpSpPr>
          <a:xfrm>
            <a:off x="286040" y="1813903"/>
            <a:ext cx="4893448" cy="4344945"/>
            <a:chOff x="5625793" y="1599766"/>
            <a:chExt cx="4594903" cy="4080928"/>
          </a:xfrm>
        </p:grpSpPr>
        <p:grpSp>
          <p:nvGrpSpPr>
            <p:cNvPr id="59" name="Group 58"/>
            <p:cNvGrpSpPr/>
            <p:nvPr/>
          </p:nvGrpSpPr>
          <p:grpSpPr>
            <a:xfrm>
              <a:off x="6191250" y="1599766"/>
              <a:ext cx="3473482" cy="1069614"/>
              <a:chOff x="6191250" y="1599766"/>
              <a:chExt cx="3473482" cy="1069614"/>
            </a:xfrm>
            <a:solidFill>
              <a:schemeClr val="tx1"/>
            </a:solidFill>
          </p:grpSpPr>
          <p:sp>
            <p:nvSpPr>
              <p:cNvPr id="65" name="Freeform 64"/>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66" name="Freeform 65"/>
              <p:cNvSpPr/>
              <p:nvPr/>
            </p:nvSpPr>
            <p:spPr bwMode="auto">
              <a:xfrm flipH="1">
                <a:off x="8043101"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60" name="Group 59"/>
            <p:cNvGrpSpPr/>
            <p:nvPr/>
          </p:nvGrpSpPr>
          <p:grpSpPr>
            <a:xfrm flipV="1">
              <a:off x="6191251" y="4611080"/>
              <a:ext cx="3473482" cy="1069614"/>
              <a:chOff x="6191251" y="1599766"/>
              <a:chExt cx="3473482" cy="1069614"/>
            </a:xfrm>
            <a:solidFill>
              <a:schemeClr val="tx1"/>
            </a:solidFill>
          </p:grpSpPr>
          <p:sp>
            <p:nvSpPr>
              <p:cNvPr id="63" name="Freeform 62"/>
              <p:cNvSpPr/>
              <p:nvPr/>
            </p:nvSpPr>
            <p:spPr bwMode="auto">
              <a:xfrm>
                <a:off x="6191251"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64" name="Freeform 63"/>
              <p:cNvSpPr/>
              <p:nvPr/>
            </p:nvSpPr>
            <p:spPr bwMode="auto">
              <a:xfrm flipH="1">
                <a:off x="8043102"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61" name="Freeform 60"/>
            <p:cNvSpPr/>
            <p:nvPr/>
          </p:nvSpPr>
          <p:spPr bwMode="auto">
            <a:xfrm rot="17954294">
              <a:off x="5349784"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62" name="Freeform 61"/>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67" name="TextBox 66"/>
          <p:cNvSpPr txBox="1"/>
          <p:nvPr/>
        </p:nvSpPr>
        <p:spPr>
          <a:xfrm>
            <a:off x="6703615" y="2816287"/>
            <a:ext cx="2108209" cy="664712"/>
          </a:xfrm>
          <a:prstGeom prst="rect">
            <a:avLst/>
          </a:prstGeom>
          <a:noFill/>
        </p:spPr>
        <p:txBody>
          <a:bodyPr wrap="square" lIns="0" tIns="0" rIns="0" bIns="0" rtlCol="0" anchor="ctr">
            <a:spAutoFit/>
          </a:bodyPr>
          <a:lstStyle/>
          <a:p>
            <a:pPr defTabSz="932014" fontAlgn="base">
              <a:lnSpc>
                <a:spcPct val="90000"/>
              </a:lnSpc>
              <a:spcBef>
                <a:spcPct val="0"/>
              </a:spcBef>
              <a:spcAft>
                <a:spcPts val="612"/>
              </a:spcAft>
              <a:buClr>
                <a:srgbClr val="FFFFFF"/>
              </a:buClr>
            </a:pPr>
            <a:r>
              <a:rPr lang="en-US" sz="2400" spc="-51" dirty="0">
                <a:gradFill>
                  <a:gsLst>
                    <a:gs pos="6195">
                      <a:schemeClr val="tx2"/>
                    </a:gs>
                    <a:gs pos="24779">
                      <a:schemeClr val="tx2"/>
                    </a:gs>
                  </a:gsLst>
                  <a:lin ang="5400000" scaled="0"/>
                </a:gradFill>
                <a:latin typeface="Segoe UI Light"/>
                <a:ea typeface="Segoe UI" pitchFamily="34" charset="0"/>
                <a:cs typeface="Segoe UI" pitchFamily="34" charset="0"/>
                <a:sym typeface="Wingdings" pitchFamily="2" charset="2"/>
              </a:rPr>
              <a:t>Transforms </a:t>
            </a:r>
            <a:br>
              <a:rPr lang="en-US" sz="2400" spc="-51" dirty="0">
                <a:gradFill>
                  <a:gsLst>
                    <a:gs pos="6195">
                      <a:schemeClr val="tx2"/>
                    </a:gs>
                    <a:gs pos="24779">
                      <a:schemeClr val="tx2"/>
                    </a:gs>
                  </a:gsLst>
                  <a:lin ang="5400000" scaled="0"/>
                </a:gradFill>
                <a:latin typeface="Segoe UI Light"/>
                <a:ea typeface="Segoe UI" pitchFamily="34" charset="0"/>
                <a:cs typeface="Segoe UI" pitchFamily="34" charset="0"/>
                <a:sym typeface="Wingdings" pitchFamily="2" charset="2"/>
              </a:rPr>
            </a:br>
            <a:r>
              <a:rPr lang="en-US" sz="2400" spc="-51" dirty="0">
                <a:gradFill>
                  <a:gsLst>
                    <a:gs pos="6195">
                      <a:schemeClr val="tx2"/>
                    </a:gs>
                    <a:gs pos="24779">
                      <a:schemeClr val="tx2"/>
                    </a:gs>
                  </a:gsLst>
                  <a:lin ang="5400000" scaled="0"/>
                </a:gradFill>
                <a:latin typeface="Segoe UI Light"/>
                <a:ea typeface="Segoe UI" pitchFamily="34" charset="0"/>
                <a:cs typeface="Segoe UI" pitchFamily="34" charset="0"/>
                <a:sym typeface="Wingdings" pitchFamily="2" charset="2"/>
              </a:rPr>
              <a:t>the datacenter</a:t>
            </a:r>
          </a:p>
        </p:txBody>
      </p:sp>
      <p:sp>
        <p:nvSpPr>
          <p:cNvPr id="68" name="TextBox 67"/>
          <p:cNvSpPr txBox="1"/>
          <p:nvPr/>
        </p:nvSpPr>
        <p:spPr>
          <a:xfrm>
            <a:off x="6703614" y="4142512"/>
            <a:ext cx="2329603" cy="664712"/>
          </a:xfrm>
          <a:prstGeom prst="rect">
            <a:avLst/>
          </a:prstGeom>
          <a:noFill/>
        </p:spPr>
        <p:txBody>
          <a:bodyPr wrap="square" lIns="0" tIns="0" rIns="0" bIns="0" rtlCol="0" anchor="ctr">
            <a:spAutoFit/>
          </a:bodyPr>
          <a:lstStyle/>
          <a:p>
            <a:pPr defTabSz="932321">
              <a:lnSpc>
                <a:spcPct val="90000"/>
              </a:lnSpc>
              <a:spcBef>
                <a:spcPct val="0"/>
              </a:spcBef>
            </a:pPr>
            <a:r>
              <a:rPr lang="en-US" sz="2400" spc="-51" dirty="0">
                <a:gradFill>
                  <a:gsLst>
                    <a:gs pos="6195">
                      <a:schemeClr val="tx2"/>
                    </a:gs>
                    <a:gs pos="24779">
                      <a:schemeClr val="tx2"/>
                    </a:gs>
                  </a:gsLst>
                  <a:lin ang="5400000" scaled="0"/>
                </a:gradFill>
                <a:latin typeface="Segoe UI Light"/>
                <a:ea typeface="Segoe UI" pitchFamily="34" charset="0"/>
                <a:cs typeface="Segoe UI" pitchFamily="34" charset="0"/>
                <a:sym typeface="Wingdings" pitchFamily="2" charset="2"/>
              </a:rPr>
              <a:t>Unlocks insights</a:t>
            </a:r>
            <a:br>
              <a:rPr lang="en-US" sz="2400" spc="-51" dirty="0">
                <a:gradFill>
                  <a:gsLst>
                    <a:gs pos="6195">
                      <a:schemeClr val="tx2"/>
                    </a:gs>
                    <a:gs pos="24779">
                      <a:schemeClr val="tx2"/>
                    </a:gs>
                  </a:gsLst>
                  <a:lin ang="5400000" scaled="0"/>
                </a:gradFill>
                <a:latin typeface="Segoe UI Light"/>
                <a:ea typeface="Segoe UI" pitchFamily="34" charset="0"/>
                <a:cs typeface="Segoe UI" pitchFamily="34" charset="0"/>
                <a:sym typeface="Wingdings" pitchFamily="2" charset="2"/>
              </a:rPr>
            </a:br>
            <a:r>
              <a:rPr lang="en-US" sz="2400" spc="-51" dirty="0">
                <a:gradFill>
                  <a:gsLst>
                    <a:gs pos="6195">
                      <a:schemeClr val="tx2"/>
                    </a:gs>
                    <a:gs pos="24779">
                      <a:schemeClr val="tx2"/>
                    </a:gs>
                  </a:gsLst>
                  <a:lin ang="5400000" scaled="0"/>
                </a:gradFill>
                <a:latin typeface="Segoe UI Light"/>
                <a:ea typeface="Segoe UI" pitchFamily="34" charset="0"/>
                <a:cs typeface="Segoe UI" pitchFamily="34" charset="0"/>
                <a:sym typeface="Wingdings" pitchFamily="2" charset="2"/>
              </a:rPr>
              <a:t>on any data</a:t>
            </a:r>
            <a:endParaRPr lang="en-US" sz="2400" kern="0" dirty="0">
              <a:gradFill>
                <a:gsLst>
                  <a:gs pos="6195">
                    <a:schemeClr val="tx2"/>
                  </a:gs>
                  <a:gs pos="24779">
                    <a:schemeClr val="tx2"/>
                  </a:gs>
                </a:gsLst>
                <a:lin ang="5400000" scaled="0"/>
              </a:gradFill>
              <a:latin typeface="Segoe UI Light"/>
            </a:endParaRPr>
          </a:p>
        </p:txBody>
      </p:sp>
      <p:sp>
        <p:nvSpPr>
          <p:cNvPr id="78" name="TextBox 77"/>
          <p:cNvSpPr txBox="1"/>
          <p:nvPr/>
        </p:nvSpPr>
        <p:spPr>
          <a:xfrm>
            <a:off x="9942242" y="2816287"/>
            <a:ext cx="2335871" cy="664712"/>
          </a:xfrm>
          <a:prstGeom prst="rect">
            <a:avLst/>
          </a:prstGeom>
          <a:noFill/>
        </p:spPr>
        <p:txBody>
          <a:bodyPr wrap="square" lIns="0" tIns="0" rIns="0" bIns="0" rtlCol="0" anchor="ctr">
            <a:spAutoFit/>
          </a:bodyPr>
          <a:lstStyle/>
          <a:p>
            <a:pPr defTabSz="932321">
              <a:lnSpc>
                <a:spcPct val="90000"/>
              </a:lnSpc>
              <a:spcBef>
                <a:spcPct val="0"/>
              </a:spcBef>
            </a:pPr>
            <a:r>
              <a:rPr lang="en-US" sz="2400" spc="-51" dirty="0">
                <a:gradFill>
                  <a:gsLst>
                    <a:gs pos="6195">
                      <a:schemeClr val="tx2"/>
                    </a:gs>
                    <a:gs pos="24779">
                      <a:schemeClr val="tx2"/>
                    </a:gs>
                  </a:gsLst>
                  <a:lin ang="5400000" scaled="0"/>
                </a:gradFill>
                <a:latin typeface="Segoe UI Light"/>
                <a:ea typeface="Segoe UI" pitchFamily="34" charset="0"/>
                <a:cs typeface="Segoe UI" pitchFamily="34" charset="0"/>
                <a:sym typeface="Wingdings" pitchFamily="2" charset="2"/>
              </a:rPr>
              <a:t>Empowers </a:t>
            </a:r>
            <a:br>
              <a:rPr lang="en-US" sz="2400" spc="-51" dirty="0">
                <a:gradFill>
                  <a:gsLst>
                    <a:gs pos="6195">
                      <a:schemeClr val="tx2"/>
                    </a:gs>
                    <a:gs pos="24779">
                      <a:schemeClr val="tx2"/>
                    </a:gs>
                  </a:gsLst>
                  <a:lin ang="5400000" scaled="0"/>
                </a:gradFill>
                <a:latin typeface="Segoe UI Light"/>
                <a:ea typeface="Segoe UI" pitchFamily="34" charset="0"/>
                <a:cs typeface="Segoe UI" pitchFamily="34" charset="0"/>
                <a:sym typeface="Wingdings" pitchFamily="2" charset="2"/>
              </a:rPr>
            </a:br>
            <a:r>
              <a:rPr lang="en-US" sz="2400" spc="-51" dirty="0">
                <a:gradFill>
                  <a:gsLst>
                    <a:gs pos="6195">
                      <a:schemeClr val="tx2"/>
                    </a:gs>
                    <a:gs pos="24779">
                      <a:schemeClr val="tx2"/>
                    </a:gs>
                  </a:gsLst>
                  <a:lin ang="5400000" scaled="0"/>
                </a:gradFill>
                <a:latin typeface="Segoe UI Light"/>
                <a:ea typeface="Segoe UI" pitchFamily="34" charset="0"/>
                <a:cs typeface="Segoe UI" pitchFamily="34" charset="0"/>
                <a:sym typeface="Wingdings" pitchFamily="2" charset="2"/>
              </a:rPr>
              <a:t>people-centric IT</a:t>
            </a:r>
            <a:endParaRPr lang="en-US" sz="2400" kern="0" dirty="0">
              <a:gradFill>
                <a:gsLst>
                  <a:gs pos="6195">
                    <a:schemeClr val="tx2"/>
                  </a:gs>
                  <a:gs pos="24779">
                    <a:schemeClr val="tx2"/>
                  </a:gs>
                </a:gsLst>
                <a:lin ang="5400000" scaled="0"/>
              </a:gradFill>
              <a:latin typeface="Segoe UI Light"/>
            </a:endParaRPr>
          </a:p>
        </p:txBody>
      </p:sp>
      <p:sp>
        <p:nvSpPr>
          <p:cNvPr id="79" name="TextBox 78"/>
          <p:cNvSpPr txBox="1"/>
          <p:nvPr/>
        </p:nvSpPr>
        <p:spPr>
          <a:xfrm>
            <a:off x="9942242" y="4142512"/>
            <a:ext cx="1908345" cy="664712"/>
          </a:xfrm>
          <a:prstGeom prst="rect">
            <a:avLst/>
          </a:prstGeom>
          <a:noFill/>
        </p:spPr>
        <p:txBody>
          <a:bodyPr wrap="square" lIns="0" tIns="0" rIns="0" bIns="0" rtlCol="0" anchor="ctr">
            <a:spAutoFit/>
          </a:bodyPr>
          <a:lstStyle/>
          <a:p>
            <a:pPr defTabSz="932014" fontAlgn="base">
              <a:lnSpc>
                <a:spcPct val="90000"/>
              </a:lnSpc>
              <a:spcBef>
                <a:spcPct val="0"/>
              </a:spcBef>
              <a:spcAft>
                <a:spcPts val="612"/>
              </a:spcAft>
              <a:buClr>
                <a:srgbClr val="FFFFFF"/>
              </a:buClr>
            </a:pPr>
            <a:r>
              <a:rPr lang="en-US" sz="2400" spc="-51" dirty="0">
                <a:gradFill>
                  <a:gsLst>
                    <a:gs pos="6195">
                      <a:schemeClr val="tx2"/>
                    </a:gs>
                    <a:gs pos="24779">
                      <a:schemeClr val="tx2"/>
                    </a:gs>
                  </a:gsLst>
                  <a:lin ang="5400000" scaled="0"/>
                </a:gradFill>
                <a:latin typeface="Segoe UI Light"/>
                <a:ea typeface="Segoe UI" pitchFamily="34" charset="0"/>
                <a:cs typeface="Segoe UI" pitchFamily="34" charset="0"/>
                <a:sym typeface="Wingdings" pitchFamily="2" charset="2"/>
              </a:rPr>
              <a:t>Enables </a:t>
            </a:r>
            <a:br>
              <a:rPr lang="en-US" sz="2400" spc="-51" dirty="0">
                <a:gradFill>
                  <a:gsLst>
                    <a:gs pos="6195">
                      <a:schemeClr val="tx2"/>
                    </a:gs>
                    <a:gs pos="24779">
                      <a:schemeClr val="tx2"/>
                    </a:gs>
                  </a:gsLst>
                  <a:lin ang="5400000" scaled="0"/>
                </a:gradFill>
                <a:latin typeface="Segoe UI Light"/>
                <a:ea typeface="Segoe UI" pitchFamily="34" charset="0"/>
                <a:cs typeface="Segoe UI" pitchFamily="34" charset="0"/>
                <a:sym typeface="Wingdings" pitchFamily="2" charset="2"/>
              </a:rPr>
            </a:br>
            <a:r>
              <a:rPr lang="en-US" sz="2400" spc="-51" dirty="0">
                <a:gradFill>
                  <a:gsLst>
                    <a:gs pos="6195">
                      <a:schemeClr val="tx2"/>
                    </a:gs>
                    <a:gs pos="24779">
                      <a:schemeClr val="tx2"/>
                    </a:gs>
                  </a:gsLst>
                  <a:lin ang="5400000" scaled="0"/>
                </a:gradFill>
                <a:latin typeface="Segoe UI Light"/>
                <a:ea typeface="Segoe UI" pitchFamily="34" charset="0"/>
                <a:cs typeface="Segoe UI" pitchFamily="34" charset="0"/>
                <a:sym typeface="Wingdings" pitchFamily="2" charset="2"/>
              </a:rPr>
              <a:t>modern apps</a:t>
            </a:r>
          </a:p>
        </p:txBody>
      </p:sp>
      <p:grpSp>
        <p:nvGrpSpPr>
          <p:cNvPr id="80" name="Group 79"/>
          <p:cNvGrpSpPr/>
          <p:nvPr/>
        </p:nvGrpSpPr>
        <p:grpSpPr>
          <a:xfrm>
            <a:off x="5778738" y="4099564"/>
            <a:ext cx="845140" cy="750606"/>
            <a:chOff x="5213294" y="3979675"/>
            <a:chExt cx="828966" cy="736049"/>
          </a:xfrm>
          <a:solidFill>
            <a:schemeClr val="accent1"/>
          </a:solidFill>
        </p:grpSpPr>
        <p:grpSp>
          <p:nvGrpSpPr>
            <p:cNvPr id="81" name="Group 80"/>
            <p:cNvGrpSpPr/>
            <p:nvPr/>
          </p:nvGrpSpPr>
          <p:grpSpPr>
            <a:xfrm>
              <a:off x="5213294" y="3979675"/>
              <a:ext cx="828966" cy="736049"/>
              <a:chOff x="5625794" y="1599766"/>
              <a:chExt cx="4594902" cy="4080930"/>
            </a:xfrm>
            <a:grpFill/>
          </p:grpSpPr>
          <p:grpSp>
            <p:nvGrpSpPr>
              <p:cNvPr id="83" name="Group 82"/>
              <p:cNvGrpSpPr/>
              <p:nvPr/>
            </p:nvGrpSpPr>
            <p:grpSpPr>
              <a:xfrm>
                <a:off x="6191250" y="1599766"/>
                <a:ext cx="3473485" cy="1069614"/>
                <a:chOff x="6191250" y="1599766"/>
                <a:chExt cx="3473485" cy="1069614"/>
              </a:xfrm>
              <a:grpFill/>
            </p:grpSpPr>
            <p:sp>
              <p:nvSpPr>
                <p:cNvPr id="89" name="Freeform 88"/>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0" name="Freeform 89"/>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84" name="Group 83"/>
              <p:cNvGrpSpPr/>
              <p:nvPr/>
            </p:nvGrpSpPr>
            <p:grpSpPr>
              <a:xfrm flipV="1">
                <a:off x="6191250" y="4611080"/>
                <a:ext cx="3473483" cy="1069616"/>
                <a:chOff x="6191250" y="1599764"/>
                <a:chExt cx="3473483" cy="1069616"/>
              </a:xfrm>
              <a:grpFill/>
            </p:grpSpPr>
            <p:sp>
              <p:nvSpPr>
                <p:cNvPr id="87" name="Freeform 86"/>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88" name="Freeform 87"/>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85" name="Freeform 84"/>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86" name="Freeform 85"/>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82" name="Freeform 81"/>
            <p:cNvSpPr>
              <a:spLocks noEditPoints="1"/>
            </p:cNvSpPr>
            <p:nvPr/>
          </p:nvSpPr>
          <p:spPr bwMode="black">
            <a:xfrm>
              <a:off x="5369368" y="4184446"/>
              <a:ext cx="547323" cy="334102"/>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a:gradFill>
                  <a:gsLst>
                    <a:gs pos="0">
                      <a:srgbClr val="FFFFFF"/>
                    </a:gs>
                    <a:gs pos="100000">
                      <a:srgbClr val="FFFFFF"/>
                    </a:gs>
                  </a:gsLst>
                  <a:lin ang="5400000" scaled="0"/>
                </a:gradFill>
                <a:ea typeface="Segoe UI" pitchFamily="34" charset="0"/>
                <a:cs typeface="Segoe UI" pitchFamily="34" charset="0"/>
              </a:endParaRPr>
            </a:p>
          </p:txBody>
        </p:sp>
      </p:grpSp>
      <p:grpSp>
        <p:nvGrpSpPr>
          <p:cNvPr id="91" name="Group 90"/>
          <p:cNvGrpSpPr/>
          <p:nvPr/>
        </p:nvGrpSpPr>
        <p:grpSpPr>
          <a:xfrm>
            <a:off x="8993868" y="2773339"/>
            <a:ext cx="845140" cy="750606"/>
            <a:chOff x="8698531" y="2391463"/>
            <a:chExt cx="828966" cy="736049"/>
          </a:xfrm>
          <a:solidFill>
            <a:schemeClr val="accent1"/>
          </a:solidFill>
        </p:grpSpPr>
        <p:sp>
          <p:nvSpPr>
            <p:cNvPr id="92" name="Freeform 237"/>
            <p:cNvSpPr>
              <a:spLocks noChangeAspect="1"/>
            </p:cNvSpPr>
            <p:nvPr/>
          </p:nvSpPr>
          <p:spPr bwMode="auto">
            <a:xfrm>
              <a:off x="8933547" y="2599629"/>
              <a:ext cx="358934" cy="319717"/>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grp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a:gradFill>
                  <a:gsLst>
                    <a:gs pos="0">
                      <a:srgbClr val="FFFFFF"/>
                    </a:gs>
                    <a:gs pos="100000">
                      <a:srgbClr val="FFFFFF"/>
                    </a:gs>
                  </a:gsLst>
                  <a:lin ang="5400000" scaled="0"/>
                </a:gradFill>
                <a:ea typeface="Segoe UI" pitchFamily="34" charset="0"/>
                <a:cs typeface="Segoe UI" pitchFamily="34" charset="0"/>
              </a:endParaRPr>
            </a:p>
          </p:txBody>
        </p:sp>
        <p:grpSp>
          <p:nvGrpSpPr>
            <p:cNvPr id="93" name="Group 92"/>
            <p:cNvGrpSpPr/>
            <p:nvPr/>
          </p:nvGrpSpPr>
          <p:grpSpPr>
            <a:xfrm>
              <a:off x="8698531" y="2391463"/>
              <a:ext cx="828966" cy="736049"/>
              <a:chOff x="5625794" y="1599766"/>
              <a:chExt cx="4594902" cy="4080930"/>
            </a:xfrm>
            <a:grpFill/>
          </p:grpSpPr>
          <p:grpSp>
            <p:nvGrpSpPr>
              <p:cNvPr id="94" name="Group 93"/>
              <p:cNvGrpSpPr/>
              <p:nvPr/>
            </p:nvGrpSpPr>
            <p:grpSpPr>
              <a:xfrm>
                <a:off x="6191250" y="1599766"/>
                <a:ext cx="3473485" cy="1069614"/>
                <a:chOff x="6191250" y="1599766"/>
                <a:chExt cx="3473485" cy="1069614"/>
              </a:xfrm>
              <a:grpFill/>
            </p:grpSpPr>
            <p:sp>
              <p:nvSpPr>
                <p:cNvPr id="100" name="Freeform 99"/>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01" name="Freeform 100"/>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95" name="Group 94"/>
              <p:cNvGrpSpPr/>
              <p:nvPr/>
            </p:nvGrpSpPr>
            <p:grpSpPr>
              <a:xfrm flipV="1">
                <a:off x="6191250" y="4611080"/>
                <a:ext cx="3473483" cy="1069616"/>
                <a:chOff x="6191250" y="1599764"/>
                <a:chExt cx="3473483" cy="1069616"/>
              </a:xfrm>
              <a:grpFill/>
            </p:grpSpPr>
            <p:sp>
              <p:nvSpPr>
                <p:cNvPr id="98" name="Freeform 97"/>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9" name="Freeform 98"/>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96" name="Freeform 95"/>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7" name="Freeform 96"/>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02" name="Group 101"/>
          <p:cNvGrpSpPr/>
          <p:nvPr/>
        </p:nvGrpSpPr>
        <p:grpSpPr>
          <a:xfrm>
            <a:off x="8993868" y="4099564"/>
            <a:ext cx="845140" cy="750606"/>
            <a:chOff x="8698531" y="3979675"/>
            <a:chExt cx="828966" cy="736049"/>
          </a:xfrm>
          <a:solidFill>
            <a:schemeClr val="accent1"/>
          </a:solidFill>
        </p:grpSpPr>
        <p:sp>
          <p:nvSpPr>
            <p:cNvPr id="103" name="Freeform 100"/>
            <p:cNvSpPr>
              <a:spLocks noEditPoints="1"/>
            </p:cNvSpPr>
            <p:nvPr/>
          </p:nvSpPr>
          <p:spPr bwMode="black">
            <a:xfrm>
              <a:off x="8957393" y="4225167"/>
              <a:ext cx="371203" cy="245065"/>
            </a:xfrm>
            <a:custGeom>
              <a:avLst/>
              <a:gdLst>
                <a:gd name="T0" fmla="*/ 103 w 103"/>
                <a:gd name="T1" fmla="*/ 33 h 68"/>
                <a:gd name="T2" fmla="*/ 56 w 103"/>
                <a:gd name="T3" fmla="*/ 68 h 68"/>
                <a:gd name="T4" fmla="*/ 56 w 103"/>
                <a:gd name="T5" fmla="*/ 0 h 68"/>
                <a:gd name="T6" fmla="*/ 103 w 103"/>
                <a:gd name="T7" fmla="*/ 33 h 68"/>
                <a:gd name="T8" fmla="*/ 0 w 103"/>
                <a:gd name="T9" fmla="*/ 0 h 68"/>
                <a:gd name="T10" fmla="*/ 0 w 103"/>
                <a:gd name="T11" fmla="*/ 68 h 68"/>
                <a:gd name="T12" fmla="*/ 47 w 103"/>
                <a:gd name="T13" fmla="*/ 33 h 68"/>
                <a:gd name="T14" fmla="*/ 0 w 103"/>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68">
                  <a:moveTo>
                    <a:pt x="103" y="33"/>
                  </a:moveTo>
                  <a:lnTo>
                    <a:pt x="56" y="68"/>
                  </a:lnTo>
                  <a:lnTo>
                    <a:pt x="56" y="0"/>
                  </a:lnTo>
                  <a:lnTo>
                    <a:pt x="103" y="33"/>
                  </a:lnTo>
                  <a:close/>
                  <a:moveTo>
                    <a:pt x="0" y="0"/>
                  </a:moveTo>
                  <a:lnTo>
                    <a:pt x="0" y="68"/>
                  </a:lnTo>
                  <a:lnTo>
                    <a:pt x="47" y="33"/>
                  </a:lnTo>
                  <a:lnTo>
                    <a:pt x="0" y="0"/>
                  </a:lnTo>
                  <a:close/>
                </a:path>
              </a:pathLst>
            </a:custGeom>
            <a:grp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a:gradFill>
                  <a:gsLst>
                    <a:gs pos="0">
                      <a:srgbClr val="FFFFFF"/>
                    </a:gs>
                    <a:gs pos="100000">
                      <a:srgbClr val="FFFFFF"/>
                    </a:gs>
                  </a:gsLst>
                  <a:lin ang="5400000" scaled="0"/>
                </a:gradFill>
                <a:ea typeface="Segoe UI" pitchFamily="34" charset="0"/>
                <a:cs typeface="Segoe UI" pitchFamily="34" charset="0"/>
              </a:endParaRPr>
            </a:p>
          </p:txBody>
        </p:sp>
        <p:grpSp>
          <p:nvGrpSpPr>
            <p:cNvPr id="104" name="Group 103"/>
            <p:cNvGrpSpPr/>
            <p:nvPr/>
          </p:nvGrpSpPr>
          <p:grpSpPr>
            <a:xfrm>
              <a:off x="8698531" y="3979675"/>
              <a:ext cx="828966" cy="736049"/>
              <a:chOff x="5625794" y="1599766"/>
              <a:chExt cx="4594902" cy="4080930"/>
            </a:xfrm>
            <a:grpFill/>
          </p:grpSpPr>
          <p:grpSp>
            <p:nvGrpSpPr>
              <p:cNvPr id="105" name="Group 104"/>
              <p:cNvGrpSpPr/>
              <p:nvPr/>
            </p:nvGrpSpPr>
            <p:grpSpPr>
              <a:xfrm>
                <a:off x="6191250" y="1599766"/>
                <a:ext cx="3473485" cy="1069614"/>
                <a:chOff x="6191250" y="1599766"/>
                <a:chExt cx="3473485" cy="1069614"/>
              </a:xfrm>
              <a:grpFill/>
            </p:grpSpPr>
            <p:sp>
              <p:nvSpPr>
                <p:cNvPr id="111" name="Freeform 110"/>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12" name="Freeform 111"/>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6" name="Group 105"/>
              <p:cNvGrpSpPr/>
              <p:nvPr/>
            </p:nvGrpSpPr>
            <p:grpSpPr>
              <a:xfrm flipV="1">
                <a:off x="6191250" y="4611080"/>
                <a:ext cx="3473483" cy="1069616"/>
                <a:chOff x="6191250" y="1599764"/>
                <a:chExt cx="3473483" cy="1069616"/>
              </a:xfrm>
              <a:grpFill/>
            </p:grpSpPr>
            <p:sp>
              <p:nvSpPr>
                <p:cNvPr id="109" name="Freeform 108"/>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10" name="Freeform 109"/>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107" name="Freeform 106"/>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08" name="Freeform 107"/>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13" name="Right Brace 112"/>
          <p:cNvSpPr/>
          <p:nvPr/>
        </p:nvSpPr>
        <p:spPr>
          <a:xfrm rot="10800000">
            <a:off x="5022153" y="2305946"/>
            <a:ext cx="570068" cy="3011467"/>
          </a:xfrm>
          <a:prstGeom prst="rightBrace">
            <a:avLst>
              <a:gd name="adj1" fmla="val 47292"/>
              <a:gd name="adj2" fmla="val 50110"/>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lIns="93230" tIns="46616" rIns="93230" bIns="46616" rtlCol="0" anchor="ctr"/>
          <a:lstStyle/>
          <a:p>
            <a:pPr algn="ctr" defTabSz="932649"/>
            <a:endParaRPr lang="en-US" sz="1836">
              <a:solidFill>
                <a:srgbClr val="505050"/>
              </a:solidFill>
            </a:endParaRPr>
          </a:p>
        </p:txBody>
      </p:sp>
      <p:grpSp>
        <p:nvGrpSpPr>
          <p:cNvPr id="114" name="Group 113"/>
          <p:cNvGrpSpPr/>
          <p:nvPr/>
        </p:nvGrpSpPr>
        <p:grpSpPr>
          <a:xfrm>
            <a:off x="5774155" y="2773339"/>
            <a:ext cx="845140" cy="750606"/>
            <a:chOff x="2393096" y="3314046"/>
            <a:chExt cx="828750" cy="736049"/>
          </a:xfrm>
          <a:solidFill>
            <a:schemeClr val="accent1"/>
          </a:solidFill>
        </p:grpSpPr>
        <p:sp>
          <p:nvSpPr>
            <p:cNvPr id="115" name="Donut 1"/>
            <p:cNvSpPr/>
            <p:nvPr/>
          </p:nvSpPr>
          <p:spPr bwMode="auto">
            <a:xfrm>
              <a:off x="2627474" y="3511580"/>
              <a:ext cx="359995" cy="358073"/>
            </a:xfrm>
            <a:custGeom>
              <a:avLst/>
              <a:gdLst/>
              <a:ahLst/>
              <a:cxnLst/>
              <a:rect l="l" t="t" r="r" b="b"/>
              <a:pathLst>
                <a:path w="359995" h="358073">
                  <a:moveTo>
                    <a:pt x="1123" y="199707"/>
                  </a:moveTo>
                  <a:lnTo>
                    <a:pt x="124671" y="200830"/>
                  </a:lnTo>
                  <a:lnTo>
                    <a:pt x="166228" y="236771"/>
                  </a:lnTo>
                  <a:cubicBezTo>
                    <a:pt x="147787" y="236941"/>
                    <a:pt x="129346" y="237110"/>
                    <a:pt x="110905" y="237279"/>
                  </a:cubicBezTo>
                  <a:cubicBezTo>
                    <a:pt x="126331" y="262471"/>
                    <a:pt x="154567" y="277062"/>
                    <a:pt x="186212" y="277062"/>
                  </a:cubicBezTo>
                  <a:cubicBezTo>
                    <a:pt x="225799" y="277062"/>
                    <a:pt x="260053" y="254227"/>
                    <a:pt x="276157" y="220830"/>
                  </a:cubicBezTo>
                  <a:lnTo>
                    <a:pt x="356653" y="220830"/>
                  </a:lnTo>
                  <a:cubicBezTo>
                    <a:pt x="337124" y="296696"/>
                    <a:pt x="268203" y="352658"/>
                    <a:pt x="186212" y="352658"/>
                  </a:cubicBezTo>
                  <a:cubicBezTo>
                    <a:pt x="127185" y="352658"/>
                    <a:pt x="74933" y="323655"/>
                    <a:pt x="43803" y="278531"/>
                  </a:cubicBezTo>
                  <a:lnTo>
                    <a:pt x="43803" y="289560"/>
                  </a:lnTo>
                  <a:lnTo>
                    <a:pt x="38188" y="358073"/>
                  </a:lnTo>
                  <a:lnTo>
                    <a:pt x="0" y="326625"/>
                  </a:lnTo>
                  <a:close/>
                  <a:moveTo>
                    <a:pt x="186212" y="0"/>
                  </a:moveTo>
                  <a:cubicBezTo>
                    <a:pt x="241995" y="0"/>
                    <a:pt x="291729" y="25904"/>
                    <a:pt x="321951" y="67970"/>
                  </a:cubicBezTo>
                  <a:cubicBezTo>
                    <a:pt x="322151" y="46267"/>
                    <a:pt x="322350" y="24565"/>
                    <a:pt x="322549" y="2862"/>
                  </a:cubicBezTo>
                  <a:lnTo>
                    <a:pt x="358490" y="44419"/>
                  </a:lnTo>
                  <a:lnTo>
                    <a:pt x="359413" y="145933"/>
                  </a:lnTo>
                  <a:cubicBezTo>
                    <a:pt x="359808" y="146450"/>
                    <a:pt x="359903" y="147019"/>
                    <a:pt x="359995" y="147588"/>
                  </a:cubicBezTo>
                  <a:lnTo>
                    <a:pt x="359428" y="147588"/>
                  </a:lnTo>
                  <a:lnTo>
                    <a:pt x="359613" y="167968"/>
                  </a:lnTo>
                  <a:lnTo>
                    <a:pt x="232696" y="169091"/>
                  </a:lnTo>
                  <a:lnTo>
                    <a:pt x="201247" y="130903"/>
                  </a:lnTo>
                  <a:lnTo>
                    <a:pt x="269760" y="125288"/>
                  </a:lnTo>
                  <a:lnTo>
                    <a:pt x="271731" y="125288"/>
                  </a:lnTo>
                  <a:cubicBezTo>
                    <a:pt x="255176" y="95313"/>
                    <a:pt x="222996" y="75596"/>
                    <a:pt x="186212" y="75596"/>
                  </a:cubicBezTo>
                  <a:cubicBezTo>
                    <a:pt x="140615" y="75596"/>
                    <a:pt x="102095" y="105890"/>
                    <a:pt x="90145" y="147588"/>
                  </a:cubicBezTo>
                  <a:lnTo>
                    <a:pt x="12428" y="147588"/>
                  </a:lnTo>
                  <a:cubicBezTo>
                    <a:pt x="25957" y="63857"/>
                    <a:pt x="98627" y="0"/>
                    <a:pt x="186212"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nvGrpSpPr>
            <p:cNvPr id="116" name="Group 115"/>
            <p:cNvGrpSpPr/>
            <p:nvPr/>
          </p:nvGrpSpPr>
          <p:grpSpPr>
            <a:xfrm>
              <a:off x="2393096" y="3314046"/>
              <a:ext cx="828750" cy="736049"/>
              <a:chOff x="5625794" y="1599766"/>
              <a:chExt cx="4594902" cy="4080930"/>
            </a:xfrm>
            <a:grpFill/>
          </p:grpSpPr>
          <p:grpSp>
            <p:nvGrpSpPr>
              <p:cNvPr id="117" name="Group 116"/>
              <p:cNvGrpSpPr/>
              <p:nvPr/>
            </p:nvGrpSpPr>
            <p:grpSpPr>
              <a:xfrm>
                <a:off x="6191250" y="1599766"/>
                <a:ext cx="3473485" cy="1069614"/>
                <a:chOff x="6191250" y="1599766"/>
                <a:chExt cx="3473485" cy="1069614"/>
              </a:xfrm>
              <a:grpFill/>
            </p:grpSpPr>
            <p:sp>
              <p:nvSpPr>
                <p:cNvPr id="123" name="Freeform 122"/>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4" name="Freeform 123"/>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8" name="Group 117"/>
              <p:cNvGrpSpPr/>
              <p:nvPr/>
            </p:nvGrpSpPr>
            <p:grpSpPr>
              <a:xfrm flipV="1">
                <a:off x="6191250" y="4611080"/>
                <a:ext cx="3473483" cy="1069616"/>
                <a:chOff x="6191250" y="1599764"/>
                <a:chExt cx="3473483" cy="1069616"/>
              </a:xfrm>
              <a:grpFill/>
            </p:grpSpPr>
            <p:sp>
              <p:nvSpPr>
                <p:cNvPr id="121" name="Freeform 120"/>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2" name="Freeform 121"/>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119" name="Freeform 118"/>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0" name="Freeform 119"/>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pic>
        <p:nvPicPr>
          <p:cNvPr id="1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00000">
            <a:off x="2004076" y="3128634"/>
            <a:ext cx="1433770" cy="152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7" name="TextBox 126"/>
          <p:cNvSpPr txBox="1"/>
          <p:nvPr/>
        </p:nvSpPr>
        <p:spPr>
          <a:xfrm>
            <a:off x="2146987" y="3476342"/>
            <a:ext cx="192144" cy="864237"/>
          </a:xfrm>
          <a:prstGeom prst="rect">
            <a:avLst/>
          </a:prstGeom>
          <a:noFill/>
        </p:spPr>
        <p:txBody>
          <a:bodyPr wrap="square" lIns="0" tIns="0" rIns="0" bIns="0" rtlCol="0">
            <a:spAutoFit/>
          </a:bodyPr>
          <a:lstStyle/>
          <a:p>
            <a:pPr defTabSz="932504"/>
            <a:r>
              <a:rPr lang="en-US" sz="5506" b="1" dirty="0">
                <a:gradFill>
                  <a:gsLst>
                    <a:gs pos="90265">
                      <a:schemeClr val="tx2"/>
                    </a:gs>
                    <a:gs pos="69027">
                      <a:schemeClr val="tx2"/>
                    </a:gs>
                  </a:gsLst>
                  <a:lin ang="5400000" scaled="0"/>
                </a:gradFill>
                <a:latin typeface="Segoe UI Light" pitchFamily="34" charset="0"/>
              </a:rPr>
              <a:t>1</a:t>
            </a:r>
          </a:p>
        </p:txBody>
      </p:sp>
      <p:sp>
        <p:nvSpPr>
          <p:cNvPr id="128" name="Rectangle 127"/>
          <p:cNvSpPr/>
          <p:nvPr/>
        </p:nvSpPr>
        <p:spPr>
          <a:xfrm>
            <a:off x="2314480" y="3683389"/>
            <a:ext cx="1191958" cy="446340"/>
          </a:xfrm>
          <a:prstGeom prst="rect">
            <a:avLst/>
          </a:prstGeom>
        </p:spPr>
        <p:txBody>
          <a:bodyPr wrap="square">
            <a:spAutoFit/>
          </a:bodyPr>
          <a:lstStyle/>
          <a:p>
            <a:pPr defTabSz="932197" fontAlgn="base">
              <a:spcBef>
                <a:spcPct val="0"/>
              </a:spcBef>
              <a:spcAft>
                <a:spcPct val="0"/>
              </a:spcAft>
            </a:pPr>
            <a:r>
              <a:rPr lang="en-US" sz="1122" dirty="0">
                <a:gradFill>
                  <a:gsLst>
                    <a:gs pos="69027">
                      <a:schemeClr val="tx1"/>
                    </a:gs>
                    <a:gs pos="60177">
                      <a:schemeClr val="tx1"/>
                    </a:gs>
                  </a:gsLst>
                  <a:lin ang="5400000" scaled="0"/>
                </a:gradFill>
                <a:ea typeface="Segoe UI" pitchFamily="34" charset="0"/>
                <a:cs typeface="Segoe UI" pitchFamily="34" charset="0"/>
              </a:rPr>
              <a:t>CONSISTENT</a:t>
            </a:r>
            <a:br>
              <a:rPr lang="en-US" sz="1122" dirty="0">
                <a:gradFill>
                  <a:gsLst>
                    <a:gs pos="69027">
                      <a:schemeClr val="tx1"/>
                    </a:gs>
                    <a:gs pos="60177">
                      <a:schemeClr val="tx1"/>
                    </a:gs>
                  </a:gsLst>
                  <a:lin ang="5400000" scaled="0"/>
                </a:gradFill>
                <a:ea typeface="Segoe UI" pitchFamily="34" charset="0"/>
                <a:cs typeface="Segoe UI" pitchFamily="34" charset="0"/>
              </a:rPr>
            </a:br>
            <a:r>
              <a:rPr lang="en-US" sz="1122" dirty="0">
                <a:gradFill>
                  <a:gsLst>
                    <a:gs pos="69027">
                      <a:schemeClr val="tx1"/>
                    </a:gs>
                    <a:gs pos="60177">
                      <a:schemeClr val="tx1"/>
                    </a:gs>
                  </a:gsLst>
                  <a:lin ang="5400000" scaled="0"/>
                </a:gradFill>
                <a:ea typeface="Segoe UI" pitchFamily="34" charset="0"/>
                <a:cs typeface="Segoe UI" pitchFamily="34" charset="0"/>
              </a:rPr>
              <a:t>PLATFORM</a:t>
            </a:r>
          </a:p>
        </p:txBody>
      </p:sp>
    </p:spTree>
    <p:extLst>
      <p:ext uri="{BB962C8B-B14F-4D97-AF65-F5344CB8AC3E}">
        <p14:creationId xmlns:p14="http://schemas.microsoft.com/office/powerpoint/2010/main" val="2042623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par>
                                <p:cTn id="8" presetID="10" presetClass="entr" presetSubtype="0" fill="hold" nodeType="withEffect">
                                  <p:stCondLst>
                                    <p:cond delay="75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750"/>
                                        <p:tgtEl>
                                          <p:spTgt spid="114"/>
                                        </p:tgtEl>
                                      </p:cBhvr>
                                    </p:animEffect>
                                  </p:childTnLst>
                                </p:cTn>
                              </p:par>
                              <p:par>
                                <p:cTn id="11" presetID="63" presetClass="path" presetSubtype="0" decel="100000" fill="hold" nodeType="withEffect">
                                  <p:stCondLst>
                                    <p:cond delay="750"/>
                                  </p:stCondLst>
                                  <p:childTnLst>
                                    <p:animMotion origin="layout" path="M -0.02412 1.91103E-6 L -2.91805E-6 1.91103E-6 " pathEditMode="relative" rAng="0" ptsTypes="AA">
                                      <p:cBhvr>
                                        <p:cTn id="12" dur="500" fill="hold"/>
                                        <p:tgtEl>
                                          <p:spTgt spid="114"/>
                                        </p:tgtEl>
                                        <p:attrNameLst>
                                          <p:attrName>ppt_x</p:attrName>
                                          <p:attrName>ppt_y</p:attrName>
                                        </p:attrNameLst>
                                      </p:cBhvr>
                                      <p:rCtr x="1200" y="0"/>
                                    </p:animMotion>
                                  </p:childTnLst>
                                </p:cTn>
                              </p:par>
                              <p:par>
                                <p:cTn id="13" presetID="6" presetClass="emph" presetSubtype="0" accel="100000" autoRev="1" fill="hold" nodeType="withEffect">
                                  <p:stCondLst>
                                    <p:cond delay="250"/>
                                  </p:stCondLst>
                                  <p:childTnLst>
                                    <p:animScale>
                                      <p:cBhvr>
                                        <p:cTn id="14" dur="500" fill="hold"/>
                                        <p:tgtEl>
                                          <p:spTgt spid="114"/>
                                        </p:tgtEl>
                                      </p:cBhvr>
                                      <p:by x="92000" y="92000"/>
                                    </p:animScale>
                                  </p:childTnLst>
                                </p:cTn>
                              </p:par>
                              <p:par>
                                <p:cTn id="15" presetID="10" presetClass="entr" presetSubtype="0" fill="hold" grpId="0" nodeType="withEffect">
                                  <p:stCondLst>
                                    <p:cond delay="55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750"/>
                                        <p:tgtEl>
                                          <p:spTgt spid="67"/>
                                        </p:tgtEl>
                                      </p:cBhvr>
                                    </p:animEffect>
                                  </p:childTnLst>
                                </p:cTn>
                              </p:par>
                              <p:par>
                                <p:cTn id="18" presetID="63" presetClass="path" presetSubtype="0" decel="100000" fill="hold" grpId="1" nodeType="withEffect">
                                  <p:stCondLst>
                                    <p:cond delay="600"/>
                                  </p:stCondLst>
                                  <p:childTnLst>
                                    <p:animMotion origin="layout" path="M -0.02413 1.91103E-6 L 7.50574E-7 1.91103E-6 " pathEditMode="relative" rAng="0" ptsTypes="AA">
                                      <p:cBhvr>
                                        <p:cTn id="19" dur="500" fill="hold"/>
                                        <p:tgtEl>
                                          <p:spTgt spid="67"/>
                                        </p:tgtEl>
                                        <p:attrNameLst>
                                          <p:attrName>ppt_x</p:attrName>
                                          <p:attrName>ppt_y</p:attrName>
                                        </p:attrNameLst>
                                      </p:cBhvr>
                                      <p:rCtr x="1200" y="0"/>
                                    </p:animMotion>
                                  </p:childTnLst>
                                </p:cTn>
                              </p:par>
                              <p:par>
                                <p:cTn id="20" presetID="6" presetClass="emph" presetSubtype="0" accel="100000" autoRev="1" fill="hold" grpId="2" nodeType="withEffect">
                                  <p:stCondLst>
                                    <p:cond delay="50"/>
                                  </p:stCondLst>
                                  <p:childTnLst>
                                    <p:animScale>
                                      <p:cBhvr>
                                        <p:cTn id="21" dur="500" fill="hold"/>
                                        <p:tgtEl>
                                          <p:spTgt spid="67"/>
                                        </p:tgtEl>
                                      </p:cBhvr>
                                      <p:by x="92000" y="92000"/>
                                    </p:animScale>
                                  </p:childTnLst>
                                </p:cTn>
                              </p:par>
                              <p:par>
                                <p:cTn id="22" presetID="10" presetClass="entr" presetSubtype="0" fill="hold" nodeType="withEffect">
                                  <p:stCondLst>
                                    <p:cond delay="750"/>
                                  </p:stCondLst>
                                  <p:childTnLst>
                                    <p:set>
                                      <p:cBhvr>
                                        <p:cTn id="23" dur="1" fill="hold">
                                          <p:stCondLst>
                                            <p:cond delay="0"/>
                                          </p:stCondLst>
                                        </p:cTn>
                                        <p:tgtEl>
                                          <p:spTgt spid="91"/>
                                        </p:tgtEl>
                                        <p:attrNameLst>
                                          <p:attrName>style.visibility</p:attrName>
                                        </p:attrNameLst>
                                      </p:cBhvr>
                                      <p:to>
                                        <p:strVal val="visible"/>
                                      </p:to>
                                    </p:set>
                                    <p:animEffect transition="in" filter="fade">
                                      <p:cBhvr>
                                        <p:cTn id="24" dur="750"/>
                                        <p:tgtEl>
                                          <p:spTgt spid="91"/>
                                        </p:tgtEl>
                                      </p:cBhvr>
                                    </p:animEffect>
                                  </p:childTnLst>
                                </p:cTn>
                              </p:par>
                              <p:par>
                                <p:cTn id="25" presetID="63" presetClass="path" presetSubtype="0" decel="100000" fill="hold" nodeType="withEffect">
                                  <p:stCondLst>
                                    <p:cond delay="750"/>
                                  </p:stCondLst>
                                  <p:childTnLst>
                                    <p:animMotion origin="layout" path="M -0.02412 1.91103E-6 L -2.15216E-6 1.91103E-6 " pathEditMode="relative" rAng="0" ptsTypes="AA">
                                      <p:cBhvr>
                                        <p:cTn id="26" dur="500" fill="hold"/>
                                        <p:tgtEl>
                                          <p:spTgt spid="91"/>
                                        </p:tgtEl>
                                        <p:attrNameLst>
                                          <p:attrName>ppt_x</p:attrName>
                                          <p:attrName>ppt_y</p:attrName>
                                        </p:attrNameLst>
                                      </p:cBhvr>
                                      <p:rCtr x="1200" y="0"/>
                                    </p:animMotion>
                                  </p:childTnLst>
                                </p:cTn>
                              </p:par>
                              <p:par>
                                <p:cTn id="27" presetID="6" presetClass="emph" presetSubtype="0" accel="100000" autoRev="1" fill="hold" nodeType="withEffect">
                                  <p:stCondLst>
                                    <p:cond delay="250"/>
                                  </p:stCondLst>
                                  <p:childTnLst>
                                    <p:animScale>
                                      <p:cBhvr>
                                        <p:cTn id="28" dur="500" fill="hold"/>
                                        <p:tgtEl>
                                          <p:spTgt spid="91"/>
                                        </p:tgtEl>
                                      </p:cBhvr>
                                      <p:by x="92000" y="92000"/>
                                    </p:animScale>
                                  </p:childTnLst>
                                </p:cTn>
                              </p:par>
                              <p:par>
                                <p:cTn id="29" presetID="10" presetClass="entr" presetSubtype="0" fill="hold" grpId="0" nodeType="withEffect">
                                  <p:stCondLst>
                                    <p:cond delay="80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750"/>
                                        <p:tgtEl>
                                          <p:spTgt spid="78"/>
                                        </p:tgtEl>
                                      </p:cBhvr>
                                    </p:animEffect>
                                  </p:childTnLst>
                                </p:cTn>
                              </p:par>
                              <p:par>
                                <p:cTn id="32" presetID="63" presetClass="path" presetSubtype="0" decel="100000" fill="hold" grpId="1" nodeType="withEffect">
                                  <p:stCondLst>
                                    <p:cond delay="800"/>
                                  </p:stCondLst>
                                  <p:childTnLst>
                                    <p:animMotion origin="layout" path="M -0.02412 1.91103E-6 L -3.32653E-6 1.91103E-6 " pathEditMode="relative" rAng="0" ptsTypes="AA">
                                      <p:cBhvr>
                                        <p:cTn id="33" dur="500" fill="hold"/>
                                        <p:tgtEl>
                                          <p:spTgt spid="78"/>
                                        </p:tgtEl>
                                        <p:attrNameLst>
                                          <p:attrName>ppt_x</p:attrName>
                                          <p:attrName>ppt_y</p:attrName>
                                        </p:attrNameLst>
                                      </p:cBhvr>
                                      <p:rCtr x="1200" y="0"/>
                                    </p:animMotion>
                                  </p:childTnLst>
                                </p:cTn>
                              </p:par>
                              <p:par>
                                <p:cTn id="34" presetID="6" presetClass="emph" presetSubtype="0" accel="100000" autoRev="1" fill="hold" grpId="2" nodeType="withEffect">
                                  <p:stCondLst>
                                    <p:cond delay="300"/>
                                  </p:stCondLst>
                                  <p:childTnLst>
                                    <p:animScale>
                                      <p:cBhvr>
                                        <p:cTn id="35" dur="500" fill="hold"/>
                                        <p:tgtEl>
                                          <p:spTgt spid="78"/>
                                        </p:tgtEl>
                                      </p:cBhvr>
                                      <p:by x="92000" y="92000"/>
                                    </p:animScale>
                                  </p:childTnLst>
                                </p:cTn>
                              </p:par>
                              <p:par>
                                <p:cTn id="36" presetID="10" presetClass="entr" presetSubtype="0" fill="hold" nodeType="withEffect">
                                  <p:stCondLst>
                                    <p:cond delay="1000"/>
                                  </p:stCondLst>
                                  <p:childTnLst>
                                    <p:set>
                                      <p:cBhvr>
                                        <p:cTn id="37" dur="1" fill="hold">
                                          <p:stCondLst>
                                            <p:cond delay="0"/>
                                          </p:stCondLst>
                                        </p:cTn>
                                        <p:tgtEl>
                                          <p:spTgt spid="80"/>
                                        </p:tgtEl>
                                        <p:attrNameLst>
                                          <p:attrName>style.visibility</p:attrName>
                                        </p:attrNameLst>
                                      </p:cBhvr>
                                      <p:to>
                                        <p:strVal val="visible"/>
                                      </p:to>
                                    </p:set>
                                    <p:animEffect transition="in" filter="fade">
                                      <p:cBhvr>
                                        <p:cTn id="38" dur="750"/>
                                        <p:tgtEl>
                                          <p:spTgt spid="80"/>
                                        </p:tgtEl>
                                      </p:cBhvr>
                                    </p:animEffect>
                                  </p:childTnLst>
                                </p:cTn>
                              </p:par>
                              <p:par>
                                <p:cTn id="39" presetID="63" presetClass="path" presetSubtype="0" decel="100000" fill="hold" nodeType="withEffect">
                                  <p:stCondLst>
                                    <p:cond delay="1000"/>
                                  </p:stCondLst>
                                  <p:childTnLst>
                                    <p:animMotion origin="layout" path="M -0.02413 -2.38765E-6 L 4.13582E-6 -2.38765E-6 " pathEditMode="relative" rAng="0" ptsTypes="AA">
                                      <p:cBhvr>
                                        <p:cTn id="40" dur="500" fill="hold"/>
                                        <p:tgtEl>
                                          <p:spTgt spid="80"/>
                                        </p:tgtEl>
                                        <p:attrNameLst>
                                          <p:attrName>ppt_x</p:attrName>
                                          <p:attrName>ppt_y</p:attrName>
                                        </p:attrNameLst>
                                      </p:cBhvr>
                                      <p:rCtr x="1200" y="0"/>
                                    </p:animMotion>
                                  </p:childTnLst>
                                </p:cTn>
                              </p:par>
                              <p:par>
                                <p:cTn id="41" presetID="6" presetClass="emph" presetSubtype="0" accel="100000" autoRev="1" fill="hold" nodeType="withEffect">
                                  <p:stCondLst>
                                    <p:cond delay="500"/>
                                  </p:stCondLst>
                                  <p:childTnLst>
                                    <p:animScale>
                                      <p:cBhvr>
                                        <p:cTn id="42" dur="500" fill="hold"/>
                                        <p:tgtEl>
                                          <p:spTgt spid="80"/>
                                        </p:tgtEl>
                                      </p:cBhvr>
                                      <p:by x="92000" y="92000"/>
                                    </p:animScale>
                                  </p:childTnLst>
                                </p:cTn>
                              </p:par>
                              <p:par>
                                <p:cTn id="43" presetID="10" presetClass="entr" presetSubtype="0" fill="hold" grpId="0" nodeType="withEffect">
                                  <p:stCondLst>
                                    <p:cond delay="1050"/>
                                  </p:stCondLst>
                                  <p:childTnLst>
                                    <p:set>
                                      <p:cBhvr>
                                        <p:cTn id="44" dur="1" fill="hold">
                                          <p:stCondLst>
                                            <p:cond delay="0"/>
                                          </p:stCondLst>
                                        </p:cTn>
                                        <p:tgtEl>
                                          <p:spTgt spid="68"/>
                                        </p:tgtEl>
                                        <p:attrNameLst>
                                          <p:attrName>style.visibility</p:attrName>
                                        </p:attrNameLst>
                                      </p:cBhvr>
                                      <p:to>
                                        <p:strVal val="visible"/>
                                      </p:to>
                                    </p:set>
                                    <p:animEffect transition="in" filter="fade">
                                      <p:cBhvr>
                                        <p:cTn id="45" dur="750"/>
                                        <p:tgtEl>
                                          <p:spTgt spid="68"/>
                                        </p:tgtEl>
                                      </p:cBhvr>
                                    </p:animEffect>
                                  </p:childTnLst>
                                </p:cTn>
                              </p:par>
                              <p:par>
                                <p:cTn id="46" presetID="63" presetClass="path" presetSubtype="0" decel="100000" fill="hold" grpId="1" nodeType="withEffect">
                                  <p:stCondLst>
                                    <p:cond delay="1050"/>
                                  </p:stCondLst>
                                  <p:childTnLst>
                                    <p:animMotion origin="layout" path="M -0.02413 6.49115E-7 L 2.98953E-6 6.49115E-7 " pathEditMode="relative" rAng="0" ptsTypes="AA">
                                      <p:cBhvr>
                                        <p:cTn id="47" dur="500" fill="hold"/>
                                        <p:tgtEl>
                                          <p:spTgt spid="68"/>
                                        </p:tgtEl>
                                        <p:attrNameLst>
                                          <p:attrName>ppt_x</p:attrName>
                                          <p:attrName>ppt_y</p:attrName>
                                        </p:attrNameLst>
                                      </p:cBhvr>
                                      <p:rCtr x="1200" y="0"/>
                                    </p:animMotion>
                                  </p:childTnLst>
                                </p:cTn>
                              </p:par>
                              <p:par>
                                <p:cTn id="48" presetID="6" presetClass="emph" presetSubtype="0" accel="100000" autoRev="1" fill="hold" grpId="2" nodeType="withEffect">
                                  <p:stCondLst>
                                    <p:cond delay="550"/>
                                  </p:stCondLst>
                                  <p:childTnLst>
                                    <p:animScale>
                                      <p:cBhvr>
                                        <p:cTn id="49" dur="500" fill="hold"/>
                                        <p:tgtEl>
                                          <p:spTgt spid="68"/>
                                        </p:tgtEl>
                                      </p:cBhvr>
                                      <p:by x="92000" y="92000"/>
                                    </p:animScale>
                                  </p:childTnLst>
                                </p:cTn>
                              </p:par>
                              <p:par>
                                <p:cTn id="50" presetID="10" presetClass="entr" presetSubtype="0" fill="hold" nodeType="withEffect">
                                  <p:stCondLst>
                                    <p:cond delay="1250"/>
                                  </p:stCondLst>
                                  <p:childTnLst>
                                    <p:set>
                                      <p:cBhvr>
                                        <p:cTn id="51" dur="1" fill="hold">
                                          <p:stCondLst>
                                            <p:cond delay="0"/>
                                          </p:stCondLst>
                                        </p:cTn>
                                        <p:tgtEl>
                                          <p:spTgt spid="102"/>
                                        </p:tgtEl>
                                        <p:attrNameLst>
                                          <p:attrName>style.visibility</p:attrName>
                                        </p:attrNameLst>
                                      </p:cBhvr>
                                      <p:to>
                                        <p:strVal val="visible"/>
                                      </p:to>
                                    </p:set>
                                    <p:animEffect transition="in" filter="fade">
                                      <p:cBhvr>
                                        <p:cTn id="52" dur="750"/>
                                        <p:tgtEl>
                                          <p:spTgt spid="102"/>
                                        </p:tgtEl>
                                      </p:cBhvr>
                                    </p:animEffect>
                                  </p:childTnLst>
                                </p:cTn>
                              </p:par>
                              <p:par>
                                <p:cTn id="53" presetID="63" presetClass="path" presetSubtype="0" decel="100000" fill="hold" nodeType="withEffect">
                                  <p:stCondLst>
                                    <p:cond delay="1250"/>
                                  </p:stCondLst>
                                  <p:childTnLst>
                                    <p:animMotion origin="layout" path="M -0.02412 -2.38765E-6 L -2.15216E-6 -2.38765E-6 " pathEditMode="relative" rAng="0" ptsTypes="AA">
                                      <p:cBhvr>
                                        <p:cTn id="54" dur="500" fill="hold"/>
                                        <p:tgtEl>
                                          <p:spTgt spid="102"/>
                                        </p:tgtEl>
                                        <p:attrNameLst>
                                          <p:attrName>ppt_x</p:attrName>
                                          <p:attrName>ppt_y</p:attrName>
                                        </p:attrNameLst>
                                      </p:cBhvr>
                                      <p:rCtr x="1200" y="0"/>
                                    </p:animMotion>
                                  </p:childTnLst>
                                </p:cTn>
                              </p:par>
                              <p:par>
                                <p:cTn id="55" presetID="6" presetClass="emph" presetSubtype="0" accel="100000" autoRev="1" fill="hold" nodeType="withEffect">
                                  <p:stCondLst>
                                    <p:cond delay="750"/>
                                  </p:stCondLst>
                                  <p:childTnLst>
                                    <p:animScale>
                                      <p:cBhvr>
                                        <p:cTn id="56" dur="500" fill="hold"/>
                                        <p:tgtEl>
                                          <p:spTgt spid="102"/>
                                        </p:tgtEl>
                                      </p:cBhvr>
                                      <p:by x="92000" y="92000"/>
                                    </p:animScale>
                                  </p:childTnLst>
                                </p:cTn>
                              </p:par>
                              <p:par>
                                <p:cTn id="57" presetID="10" presetClass="entr" presetSubtype="0" fill="hold" grpId="0" nodeType="withEffect">
                                  <p:stCondLst>
                                    <p:cond delay="130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750"/>
                                        <p:tgtEl>
                                          <p:spTgt spid="79"/>
                                        </p:tgtEl>
                                      </p:cBhvr>
                                    </p:animEffect>
                                  </p:childTnLst>
                                </p:cTn>
                              </p:par>
                              <p:par>
                                <p:cTn id="60" presetID="63" presetClass="path" presetSubtype="0" decel="100000" fill="hold" grpId="1" nodeType="withEffect">
                                  <p:stCondLst>
                                    <p:cond delay="1300"/>
                                  </p:stCondLst>
                                  <p:childTnLst>
                                    <p:animMotion origin="layout" path="M -0.02412 6.49115E-7 L -7.50574E-7 6.49115E-7 " pathEditMode="relative" rAng="0" ptsTypes="AA">
                                      <p:cBhvr>
                                        <p:cTn id="61" dur="500" fill="hold"/>
                                        <p:tgtEl>
                                          <p:spTgt spid="79"/>
                                        </p:tgtEl>
                                        <p:attrNameLst>
                                          <p:attrName>ppt_x</p:attrName>
                                          <p:attrName>ppt_y</p:attrName>
                                        </p:attrNameLst>
                                      </p:cBhvr>
                                      <p:rCtr x="1200" y="0"/>
                                    </p:animMotion>
                                  </p:childTnLst>
                                </p:cTn>
                              </p:par>
                              <p:par>
                                <p:cTn id="62" presetID="6" presetClass="emph" presetSubtype="0" accel="100000" autoRev="1" fill="hold" grpId="2" nodeType="withEffect">
                                  <p:stCondLst>
                                    <p:cond delay="800"/>
                                  </p:stCondLst>
                                  <p:childTnLst>
                                    <p:animScale>
                                      <p:cBhvr>
                                        <p:cTn id="63" dur="500" fill="hold"/>
                                        <p:tgtEl>
                                          <p:spTgt spid="79"/>
                                        </p:tgtEl>
                                      </p:cBhvr>
                                      <p:by x="92000" y="9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7" grpId="1"/>
      <p:bldP spid="67" grpId="2"/>
      <p:bldP spid="68" grpId="0"/>
      <p:bldP spid="68" grpId="1"/>
      <p:bldP spid="68" grpId="2"/>
      <p:bldP spid="78" grpId="0"/>
      <p:bldP spid="78" grpId="1"/>
      <p:bldP spid="78" grpId="2"/>
      <p:bldP spid="79" grpId="0"/>
      <p:bldP spid="79" grpId="1"/>
      <p:bldP spid="79" grpId="2"/>
      <p:bldP spid="1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7589842" y="1512595"/>
            <a:ext cx="4846637" cy="4895760"/>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8" tIns="146285" rIns="182858" bIns="146285"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2000" spc="-50" dirty="0">
              <a:gradFill>
                <a:gsLst>
                  <a:gs pos="1250">
                    <a:schemeClr val="bg1"/>
                  </a:gs>
                  <a:gs pos="10417">
                    <a:schemeClr val="bg1"/>
                  </a:gs>
                </a:gsLst>
                <a:lin ang="5400000" scaled="0"/>
              </a:gradFill>
            </a:endParaRPr>
          </a:p>
        </p:txBody>
      </p:sp>
      <p:sp>
        <p:nvSpPr>
          <p:cNvPr id="13" name="Rectangle 12"/>
          <p:cNvSpPr/>
          <p:nvPr/>
        </p:nvSpPr>
        <p:spPr bwMode="auto">
          <a:xfrm rot="16200000">
            <a:off x="4688183" y="3499853"/>
            <a:ext cx="4895760" cy="921247"/>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8" tIns="146285" rIns="182858" bIns="146285"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2000" spc="-50" dirty="0">
              <a:gradFill>
                <a:gsLst>
                  <a:gs pos="1250">
                    <a:schemeClr val="bg1"/>
                  </a:gs>
                  <a:gs pos="10417">
                    <a:schemeClr val="bg1"/>
                  </a:gs>
                </a:gsLst>
                <a:lin ang="5400000" scaled="0"/>
              </a:gradFill>
            </a:endParaRPr>
          </a:p>
        </p:txBody>
      </p:sp>
      <p:sp useBgFill="1">
        <p:nvSpPr>
          <p:cNvPr id="17" name="Rectangle 16"/>
          <p:cNvSpPr/>
          <p:nvPr/>
        </p:nvSpPr>
        <p:spPr bwMode="auto">
          <a:xfrm rot="19560000">
            <a:off x="5491287" y="872194"/>
            <a:ext cx="2881859" cy="98497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8" tIns="146285" rIns="182858" bIns="146285"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2000" spc="-50" dirty="0">
              <a:gradFill>
                <a:gsLst>
                  <a:gs pos="1250">
                    <a:schemeClr val="bg1"/>
                  </a:gs>
                  <a:gs pos="10417">
                    <a:schemeClr val="bg1"/>
                  </a:gs>
                </a:gsLst>
                <a:lin ang="5400000" scaled="0"/>
              </a:gradFill>
            </a:endParaRPr>
          </a:p>
        </p:txBody>
      </p:sp>
      <p:sp useBgFill="1">
        <p:nvSpPr>
          <p:cNvPr id="58" name="Rectangle 57"/>
          <p:cNvSpPr/>
          <p:nvPr/>
        </p:nvSpPr>
        <p:spPr bwMode="auto">
          <a:xfrm rot="2040000">
            <a:off x="5491287" y="6063773"/>
            <a:ext cx="2881859" cy="98497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8" tIns="146285" rIns="182858" bIns="146285"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2000" spc="-50" dirty="0">
              <a:gradFill>
                <a:gsLst>
                  <a:gs pos="1250">
                    <a:schemeClr val="bg1"/>
                  </a:gs>
                  <a:gs pos="10417">
                    <a:schemeClr val="bg1"/>
                  </a:gs>
                </a:gsLst>
                <a:lin ang="5400000" scaled="0"/>
              </a:gradFill>
            </a:endParaRPr>
          </a:p>
        </p:txBody>
      </p:sp>
      <p:sp useBgFill="1">
        <p:nvSpPr>
          <p:cNvPr id="22" name="Rectangle 21"/>
          <p:cNvSpPr/>
          <p:nvPr/>
        </p:nvSpPr>
        <p:spPr bwMode="auto">
          <a:xfrm>
            <a:off x="2" y="447"/>
            <a:ext cx="6675438" cy="699363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8" tIns="146285" rIns="182858" bIns="146285"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2000" spc="-50" dirty="0">
              <a:gradFill>
                <a:gsLst>
                  <a:gs pos="1250">
                    <a:schemeClr val="bg1"/>
                  </a:gs>
                  <a:gs pos="10417">
                    <a:schemeClr val="bg1"/>
                  </a:gs>
                </a:gsLst>
                <a:lin ang="5400000" scaled="0"/>
              </a:gradFill>
            </a:endParaRPr>
          </a:p>
        </p:txBody>
      </p:sp>
      <p:sp>
        <p:nvSpPr>
          <p:cNvPr id="11" name="Rectangle 10"/>
          <p:cNvSpPr/>
          <p:nvPr/>
        </p:nvSpPr>
        <p:spPr bwMode="auto">
          <a:xfrm>
            <a:off x="2" y="2131905"/>
            <a:ext cx="6675438" cy="365713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8" tIns="146285" rIns="182858" bIns="146285"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2000" spc="-50" dirty="0">
              <a:gradFill>
                <a:gsLst>
                  <a:gs pos="1250">
                    <a:schemeClr val="bg1"/>
                  </a:gs>
                  <a:gs pos="10417">
                    <a:schemeClr val="bg1"/>
                  </a:gs>
                </a:gsLst>
                <a:lin ang="5400000" scaled="0"/>
              </a:gradFill>
            </a:endParaRPr>
          </a:p>
        </p:txBody>
      </p:sp>
      <p:pic>
        <p:nvPicPr>
          <p:cNvPr id="107" name="Picture 5"/>
          <p:cNvPicPr>
            <a:picLocks noChangeAspect="1" noChangeArrowheads="1"/>
          </p:cNvPicPr>
          <p:nvPr/>
        </p:nvPicPr>
        <p:blipFill rotWithShape="1">
          <a:blip r:embed="rId3">
            <a:lum bright="100000"/>
          </a:blip>
          <a:srcRect l="1" r="2195"/>
          <a:stretch/>
        </p:blipFill>
        <p:spPr bwMode="auto">
          <a:xfrm>
            <a:off x="311640" y="3736918"/>
            <a:ext cx="2622441" cy="341279"/>
          </a:xfrm>
          <a:prstGeom prst="rect">
            <a:avLst/>
          </a:prstGeom>
          <a:noFill/>
          <a:ln w="9525">
            <a:noFill/>
            <a:miter lim="800000"/>
            <a:headEnd/>
            <a:tailEnd/>
          </a:ln>
          <a:effectLst/>
        </p:spPr>
      </p:pic>
      <p:sp>
        <p:nvSpPr>
          <p:cNvPr id="12" name="Freeform 16"/>
          <p:cNvSpPr>
            <a:spLocks noChangeAspect="1" noEditPoints="1"/>
          </p:cNvSpPr>
          <p:nvPr/>
        </p:nvSpPr>
        <p:spPr bwMode="auto">
          <a:xfrm>
            <a:off x="311641" y="4370558"/>
            <a:ext cx="3569159" cy="708896"/>
          </a:xfrm>
          <a:custGeom>
            <a:avLst/>
            <a:gdLst>
              <a:gd name="T0" fmla="*/ 324 w 3311"/>
              <a:gd name="T1" fmla="*/ 334 h 658"/>
              <a:gd name="T2" fmla="*/ 498 w 3311"/>
              <a:gd name="T3" fmla="*/ 528 h 658"/>
              <a:gd name="T4" fmla="*/ 630 w 3311"/>
              <a:gd name="T5" fmla="*/ 206 h 658"/>
              <a:gd name="T6" fmla="*/ 207 w 3311"/>
              <a:gd name="T7" fmla="*/ 253 h 658"/>
              <a:gd name="T8" fmla="*/ 905 w 3311"/>
              <a:gd name="T9" fmla="*/ 149 h 658"/>
              <a:gd name="T10" fmla="*/ 752 w 3311"/>
              <a:gd name="T11" fmla="*/ 351 h 658"/>
              <a:gd name="T12" fmla="*/ 913 w 3311"/>
              <a:gd name="T13" fmla="*/ 176 h 658"/>
              <a:gd name="T14" fmla="*/ 977 w 3311"/>
              <a:gd name="T15" fmla="*/ 144 h 658"/>
              <a:gd name="T16" fmla="*/ 976 w 3311"/>
              <a:gd name="T17" fmla="*/ 207 h 658"/>
              <a:gd name="T18" fmla="*/ 1064 w 3311"/>
              <a:gd name="T19" fmla="*/ 238 h 658"/>
              <a:gd name="T20" fmla="*/ 1095 w 3311"/>
              <a:gd name="T21" fmla="*/ 354 h 658"/>
              <a:gd name="T22" fmla="*/ 1183 w 3311"/>
              <a:gd name="T23" fmla="*/ 207 h 658"/>
              <a:gd name="T24" fmla="*/ 1235 w 3311"/>
              <a:gd name="T25" fmla="*/ 206 h 658"/>
              <a:gd name="T26" fmla="*/ 1379 w 3311"/>
              <a:gd name="T27" fmla="*/ 278 h 658"/>
              <a:gd name="T28" fmla="*/ 1343 w 3311"/>
              <a:gd name="T29" fmla="*/ 237 h 658"/>
              <a:gd name="T30" fmla="*/ 1445 w 3311"/>
              <a:gd name="T31" fmla="*/ 223 h 658"/>
              <a:gd name="T32" fmla="*/ 1455 w 3311"/>
              <a:gd name="T33" fmla="*/ 300 h 658"/>
              <a:gd name="T34" fmla="*/ 1474 w 3311"/>
              <a:gd name="T35" fmla="*/ 286 h 658"/>
              <a:gd name="T36" fmla="*/ 1640 w 3311"/>
              <a:gd name="T37" fmla="*/ 278 h 658"/>
              <a:gd name="T38" fmla="*/ 1604 w 3311"/>
              <a:gd name="T39" fmla="*/ 237 h 658"/>
              <a:gd name="T40" fmla="*/ 1646 w 3311"/>
              <a:gd name="T41" fmla="*/ 207 h 658"/>
              <a:gd name="T42" fmla="*/ 1694 w 3311"/>
              <a:gd name="T43" fmla="*/ 207 h 658"/>
              <a:gd name="T44" fmla="*/ 1780 w 3311"/>
              <a:gd name="T45" fmla="*/ 307 h 658"/>
              <a:gd name="T46" fmla="*/ 1732 w 3311"/>
              <a:gd name="T47" fmla="*/ 207 h 658"/>
              <a:gd name="T48" fmla="*/ 729 w 3311"/>
              <a:gd name="T49" fmla="*/ 389 h 658"/>
              <a:gd name="T50" fmla="*/ 753 w 3311"/>
              <a:gd name="T51" fmla="*/ 569 h 658"/>
              <a:gd name="T52" fmla="*/ 965 w 3311"/>
              <a:gd name="T53" fmla="*/ 568 h 658"/>
              <a:gd name="T54" fmla="*/ 903 w 3311"/>
              <a:gd name="T55" fmla="*/ 657 h 658"/>
              <a:gd name="T56" fmla="*/ 1074 w 3311"/>
              <a:gd name="T57" fmla="*/ 471 h 658"/>
              <a:gd name="T58" fmla="*/ 1113 w 3311"/>
              <a:gd name="T59" fmla="*/ 463 h 658"/>
              <a:gd name="T60" fmla="*/ 1207 w 3311"/>
              <a:gd name="T61" fmla="*/ 457 h 658"/>
              <a:gd name="T62" fmla="*/ 1283 w 3311"/>
              <a:gd name="T63" fmla="*/ 568 h 658"/>
              <a:gd name="T64" fmla="*/ 1223 w 3311"/>
              <a:gd name="T65" fmla="*/ 568 h 658"/>
              <a:gd name="T66" fmla="*/ 1450 w 3311"/>
              <a:gd name="T67" fmla="*/ 473 h 658"/>
              <a:gd name="T68" fmla="*/ 1364 w 3311"/>
              <a:gd name="T69" fmla="*/ 591 h 658"/>
              <a:gd name="T70" fmla="*/ 1465 w 3311"/>
              <a:gd name="T71" fmla="*/ 476 h 658"/>
              <a:gd name="T72" fmla="*/ 1592 w 3311"/>
              <a:gd name="T73" fmla="*/ 380 h 658"/>
              <a:gd name="T74" fmla="*/ 1603 w 3311"/>
              <a:gd name="T75" fmla="*/ 447 h 658"/>
              <a:gd name="T76" fmla="*/ 1654 w 3311"/>
              <a:gd name="T77" fmla="*/ 520 h 658"/>
              <a:gd name="T78" fmla="*/ 1649 w 3311"/>
              <a:gd name="T79" fmla="*/ 574 h 658"/>
              <a:gd name="T80" fmla="*/ 1786 w 3311"/>
              <a:gd name="T81" fmla="*/ 468 h 658"/>
              <a:gd name="T82" fmla="*/ 1790 w 3311"/>
              <a:gd name="T83" fmla="*/ 527 h 658"/>
              <a:gd name="T84" fmla="*/ 1843 w 3311"/>
              <a:gd name="T85" fmla="*/ 552 h 658"/>
              <a:gd name="T86" fmla="*/ 2079 w 3311"/>
              <a:gd name="T87" fmla="*/ 419 h 658"/>
              <a:gd name="T88" fmla="*/ 2079 w 3311"/>
              <a:gd name="T89" fmla="*/ 559 h 658"/>
              <a:gd name="T90" fmla="*/ 2111 w 3311"/>
              <a:gd name="T91" fmla="*/ 389 h 658"/>
              <a:gd name="T92" fmla="*/ 2209 w 3311"/>
              <a:gd name="T93" fmla="*/ 523 h 658"/>
              <a:gd name="T94" fmla="*/ 2197 w 3311"/>
              <a:gd name="T95" fmla="*/ 473 h 658"/>
              <a:gd name="T96" fmla="*/ 2268 w 3311"/>
              <a:gd name="T97" fmla="*/ 389 h 658"/>
              <a:gd name="T98" fmla="*/ 2377 w 3311"/>
              <a:gd name="T99" fmla="*/ 591 h 658"/>
              <a:gd name="T100" fmla="*/ 2712 w 3311"/>
              <a:gd name="T101" fmla="*/ 414 h 658"/>
              <a:gd name="T102" fmla="*/ 2712 w 3311"/>
              <a:gd name="T103" fmla="*/ 414 h 658"/>
              <a:gd name="T104" fmla="*/ 2713 w 3311"/>
              <a:gd name="T105" fmla="*/ 490 h 658"/>
              <a:gd name="T106" fmla="*/ 2765 w 3311"/>
              <a:gd name="T107" fmla="*/ 447 h 658"/>
              <a:gd name="T108" fmla="*/ 2885 w 3311"/>
              <a:gd name="T109" fmla="*/ 591 h 658"/>
              <a:gd name="T110" fmla="*/ 2993 w 3311"/>
              <a:gd name="T111" fmla="*/ 380 h 658"/>
              <a:gd name="T112" fmla="*/ 3004 w 3311"/>
              <a:gd name="T113" fmla="*/ 447 h 658"/>
              <a:gd name="T114" fmla="*/ 3065 w 3311"/>
              <a:gd name="T115" fmla="*/ 471 h 658"/>
              <a:gd name="T116" fmla="*/ 3105 w 3311"/>
              <a:gd name="T117" fmla="*/ 463 h 658"/>
              <a:gd name="T118" fmla="*/ 3205 w 3311"/>
              <a:gd name="T119" fmla="*/ 463 h 658"/>
              <a:gd name="T120" fmla="*/ 3209 w 3311"/>
              <a:gd name="T121" fmla="*/ 524 h 658"/>
              <a:gd name="T122" fmla="*/ 3209 w 3311"/>
              <a:gd name="T123" fmla="*/ 505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11" h="658">
                <a:moveTo>
                  <a:pt x="487" y="107"/>
                </a:moveTo>
                <a:cubicBezTo>
                  <a:pt x="487" y="514"/>
                  <a:pt x="487" y="514"/>
                  <a:pt x="487" y="514"/>
                </a:cubicBezTo>
                <a:cubicBezTo>
                  <a:pt x="468" y="517"/>
                  <a:pt x="468" y="517"/>
                  <a:pt x="468" y="517"/>
                </a:cubicBezTo>
                <a:cubicBezTo>
                  <a:pt x="467" y="517"/>
                  <a:pt x="219" y="454"/>
                  <a:pt x="0" y="590"/>
                </a:cubicBezTo>
                <a:cubicBezTo>
                  <a:pt x="0" y="590"/>
                  <a:pt x="114" y="492"/>
                  <a:pt x="310" y="479"/>
                </a:cubicBezTo>
                <a:cubicBezTo>
                  <a:pt x="319" y="478"/>
                  <a:pt x="319" y="478"/>
                  <a:pt x="319" y="478"/>
                </a:cubicBezTo>
                <a:cubicBezTo>
                  <a:pt x="324" y="476"/>
                  <a:pt x="324" y="476"/>
                  <a:pt x="324" y="476"/>
                </a:cubicBezTo>
                <a:cubicBezTo>
                  <a:pt x="324" y="334"/>
                  <a:pt x="324" y="334"/>
                  <a:pt x="324" y="334"/>
                </a:cubicBezTo>
                <a:cubicBezTo>
                  <a:pt x="381" y="276"/>
                  <a:pt x="437" y="193"/>
                  <a:pt x="474" y="102"/>
                </a:cubicBezTo>
                <a:cubicBezTo>
                  <a:pt x="474" y="102"/>
                  <a:pt x="474" y="102"/>
                  <a:pt x="474" y="102"/>
                </a:cubicBezTo>
                <a:lnTo>
                  <a:pt x="487" y="107"/>
                </a:lnTo>
                <a:close/>
                <a:moveTo>
                  <a:pt x="621" y="200"/>
                </a:moveTo>
                <a:cubicBezTo>
                  <a:pt x="621" y="200"/>
                  <a:pt x="621" y="200"/>
                  <a:pt x="621" y="200"/>
                </a:cubicBezTo>
                <a:cubicBezTo>
                  <a:pt x="621" y="200"/>
                  <a:pt x="599" y="227"/>
                  <a:pt x="536" y="284"/>
                </a:cubicBezTo>
                <a:cubicBezTo>
                  <a:pt x="521" y="298"/>
                  <a:pt x="513" y="306"/>
                  <a:pt x="498" y="318"/>
                </a:cubicBezTo>
                <a:cubicBezTo>
                  <a:pt x="498" y="528"/>
                  <a:pt x="498" y="528"/>
                  <a:pt x="498" y="528"/>
                </a:cubicBezTo>
                <a:cubicBezTo>
                  <a:pt x="486" y="531"/>
                  <a:pt x="486" y="531"/>
                  <a:pt x="486" y="531"/>
                </a:cubicBezTo>
                <a:cubicBezTo>
                  <a:pt x="485" y="531"/>
                  <a:pt x="431" y="513"/>
                  <a:pt x="336" y="510"/>
                </a:cubicBezTo>
                <a:cubicBezTo>
                  <a:pt x="244" y="508"/>
                  <a:pt x="105" y="533"/>
                  <a:pt x="0" y="590"/>
                </a:cubicBezTo>
                <a:cubicBezTo>
                  <a:pt x="4" y="590"/>
                  <a:pt x="4" y="590"/>
                  <a:pt x="4" y="590"/>
                </a:cubicBezTo>
                <a:cubicBezTo>
                  <a:pt x="4" y="590"/>
                  <a:pt x="288" y="479"/>
                  <a:pt x="618" y="592"/>
                </a:cubicBezTo>
                <a:cubicBezTo>
                  <a:pt x="618" y="592"/>
                  <a:pt x="618" y="592"/>
                  <a:pt x="618" y="592"/>
                </a:cubicBezTo>
                <a:cubicBezTo>
                  <a:pt x="630" y="588"/>
                  <a:pt x="630" y="588"/>
                  <a:pt x="630" y="588"/>
                </a:cubicBezTo>
                <a:cubicBezTo>
                  <a:pt x="630" y="206"/>
                  <a:pt x="630" y="206"/>
                  <a:pt x="630" y="206"/>
                </a:cubicBezTo>
                <a:lnTo>
                  <a:pt x="621" y="200"/>
                </a:lnTo>
                <a:close/>
                <a:moveTo>
                  <a:pt x="312" y="4"/>
                </a:moveTo>
                <a:cubicBezTo>
                  <a:pt x="297" y="0"/>
                  <a:pt x="297" y="0"/>
                  <a:pt x="297" y="0"/>
                </a:cubicBezTo>
                <a:cubicBezTo>
                  <a:pt x="297" y="0"/>
                  <a:pt x="297" y="0"/>
                  <a:pt x="297" y="0"/>
                </a:cubicBezTo>
                <a:cubicBezTo>
                  <a:pt x="297" y="0"/>
                  <a:pt x="297" y="0"/>
                  <a:pt x="297" y="0"/>
                </a:cubicBezTo>
                <a:cubicBezTo>
                  <a:pt x="297" y="0"/>
                  <a:pt x="297" y="0"/>
                  <a:pt x="297" y="0"/>
                </a:cubicBezTo>
                <a:cubicBezTo>
                  <a:pt x="297" y="1"/>
                  <a:pt x="297" y="1"/>
                  <a:pt x="297" y="1"/>
                </a:cubicBezTo>
                <a:cubicBezTo>
                  <a:pt x="295" y="14"/>
                  <a:pt x="279" y="113"/>
                  <a:pt x="207" y="253"/>
                </a:cubicBezTo>
                <a:cubicBezTo>
                  <a:pt x="164" y="336"/>
                  <a:pt x="99" y="439"/>
                  <a:pt x="0" y="542"/>
                </a:cubicBezTo>
                <a:cubicBezTo>
                  <a:pt x="0" y="590"/>
                  <a:pt x="0" y="590"/>
                  <a:pt x="0" y="590"/>
                </a:cubicBezTo>
                <a:cubicBezTo>
                  <a:pt x="0" y="590"/>
                  <a:pt x="105" y="489"/>
                  <a:pt x="295" y="470"/>
                </a:cubicBezTo>
                <a:cubicBezTo>
                  <a:pt x="302" y="469"/>
                  <a:pt x="302" y="469"/>
                  <a:pt x="302" y="469"/>
                </a:cubicBezTo>
                <a:cubicBezTo>
                  <a:pt x="312" y="466"/>
                  <a:pt x="312" y="466"/>
                  <a:pt x="312" y="466"/>
                </a:cubicBezTo>
                <a:lnTo>
                  <a:pt x="312" y="4"/>
                </a:lnTo>
                <a:close/>
                <a:moveTo>
                  <a:pt x="935" y="149"/>
                </a:moveTo>
                <a:cubicBezTo>
                  <a:pt x="905" y="149"/>
                  <a:pt x="905" y="149"/>
                  <a:pt x="905" y="149"/>
                </a:cubicBezTo>
                <a:cubicBezTo>
                  <a:pt x="842" y="289"/>
                  <a:pt x="842" y="289"/>
                  <a:pt x="842" y="289"/>
                </a:cubicBezTo>
                <a:cubicBezTo>
                  <a:pt x="840" y="294"/>
                  <a:pt x="836" y="303"/>
                  <a:pt x="832" y="314"/>
                </a:cubicBezTo>
                <a:cubicBezTo>
                  <a:pt x="831" y="314"/>
                  <a:pt x="831" y="314"/>
                  <a:pt x="831" y="314"/>
                </a:cubicBezTo>
                <a:cubicBezTo>
                  <a:pt x="830" y="308"/>
                  <a:pt x="827" y="300"/>
                  <a:pt x="822" y="290"/>
                </a:cubicBezTo>
                <a:cubicBezTo>
                  <a:pt x="760" y="149"/>
                  <a:pt x="760" y="149"/>
                  <a:pt x="760" y="149"/>
                </a:cubicBezTo>
                <a:cubicBezTo>
                  <a:pt x="729" y="149"/>
                  <a:pt x="729" y="149"/>
                  <a:pt x="729" y="149"/>
                </a:cubicBezTo>
                <a:cubicBezTo>
                  <a:pt x="729" y="351"/>
                  <a:pt x="729" y="351"/>
                  <a:pt x="729" y="351"/>
                </a:cubicBezTo>
                <a:cubicBezTo>
                  <a:pt x="752" y="351"/>
                  <a:pt x="752" y="351"/>
                  <a:pt x="752" y="351"/>
                </a:cubicBezTo>
                <a:cubicBezTo>
                  <a:pt x="752" y="215"/>
                  <a:pt x="752" y="215"/>
                  <a:pt x="752" y="215"/>
                </a:cubicBezTo>
                <a:cubicBezTo>
                  <a:pt x="752" y="197"/>
                  <a:pt x="751" y="184"/>
                  <a:pt x="751" y="176"/>
                </a:cubicBezTo>
                <a:cubicBezTo>
                  <a:pt x="751" y="176"/>
                  <a:pt x="751" y="176"/>
                  <a:pt x="751" y="176"/>
                </a:cubicBezTo>
                <a:cubicBezTo>
                  <a:pt x="753" y="186"/>
                  <a:pt x="755" y="192"/>
                  <a:pt x="757" y="197"/>
                </a:cubicBezTo>
                <a:cubicBezTo>
                  <a:pt x="826" y="351"/>
                  <a:pt x="826" y="351"/>
                  <a:pt x="826" y="351"/>
                </a:cubicBezTo>
                <a:cubicBezTo>
                  <a:pt x="838" y="351"/>
                  <a:pt x="838" y="351"/>
                  <a:pt x="838" y="351"/>
                </a:cubicBezTo>
                <a:cubicBezTo>
                  <a:pt x="906" y="196"/>
                  <a:pt x="906" y="196"/>
                  <a:pt x="906" y="196"/>
                </a:cubicBezTo>
                <a:cubicBezTo>
                  <a:pt x="908" y="192"/>
                  <a:pt x="910" y="185"/>
                  <a:pt x="913" y="176"/>
                </a:cubicBezTo>
                <a:cubicBezTo>
                  <a:pt x="913" y="176"/>
                  <a:pt x="913" y="176"/>
                  <a:pt x="913" y="176"/>
                </a:cubicBezTo>
                <a:cubicBezTo>
                  <a:pt x="912" y="191"/>
                  <a:pt x="911" y="205"/>
                  <a:pt x="911" y="215"/>
                </a:cubicBezTo>
                <a:cubicBezTo>
                  <a:pt x="911" y="351"/>
                  <a:pt x="911" y="351"/>
                  <a:pt x="911" y="351"/>
                </a:cubicBezTo>
                <a:cubicBezTo>
                  <a:pt x="935" y="351"/>
                  <a:pt x="935" y="351"/>
                  <a:pt x="935" y="351"/>
                </a:cubicBezTo>
                <a:lnTo>
                  <a:pt x="935" y="149"/>
                </a:lnTo>
                <a:close/>
                <a:moveTo>
                  <a:pt x="998" y="144"/>
                </a:moveTo>
                <a:cubicBezTo>
                  <a:pt x="996" y="142"/>
                  <a:pt x="992" y="140"/>
                  <a:pt x="988" y="140"/>
                </a:cubicBezTo>
                <a:cubicBezTo>
                  <a:pt x="984" y="140"/>
                  <a:pt x="980" y="142"/>
                  <a:pt x="977" y="144"/>
                </a:cubicBezTo>
                <a:cubicBezTo>
                  <a:pt x="974" y="147"/>
                  <a:pt x="973" y="151"/>
                  <a:pt x="973" y="155"/>
                </a:cubicBezTo>
                <a:cubicBezTo>
                  <a:pt x="973" y="159"/>
                  <a:pt x="974" y="163"/>
                  <a:pt x="977" y="166"/>
                </a:cubicBezTo>
                <a:cubicBezTo>
                  <a:pt x="980" y="169"/>
                  <a:pt x="984" y="170"/>
                  <a:pt x="988" y="170"/>
                </a:cubicBezTo>
                <a:cubicBezTo>
                  <a:pt x="992" y="170"/>
                  <a:pt x="996" y="169"/>
                  <a:pt x="998" y="166"/>
                </a:cubicBezTo>
                <a:cubicBezTo>
                  <a:pt x="1001" y="163"/>
                  <a:pt x="1003" y="159"/>
                  <a:pt x="1003" y="155"/>
                </a:cubicBezTo>
                <a:cubicBezTo>
                  <a:pt x="1003" y="151"/>
                  <a:pt x="1001" y="147"/>
                  <a:pt x="998" y="144"/>
                </a:cubicBezTo>
                <a:close/>
                <a:moveTo>
                  <a:pt x="999" y="207"/>
                </a:moveTo>
                <a:cubicBezTo>
                  <a:pt x="976" y="207"/>
                  <a:pt x="976" y="207"/>
                  <a:pt x="976" y="207"/>
                </a:cubicBezTo>
                <a:cubicBezTo>
                  <a:pt x="976" y="351"/>
                  <a:pt x="976" y="351"/>
                  <a:pt x="976" y="351"/>
                </a:cubicBezTo>
                <a:cubicBezTo>
                  <a:pt x="999" y="351"/>
                  <a:pt x="999" y="351"/>
                  <a:pt x="999" y="351"/>
                </a:cubicBezTo>
                <a:lnTo>
                  <a:pt x="999" y="207"/>
                </a:lnTo>
                <a:close/>
                <a:moveTo>
                  <a:pt x="1134" y="322"/>
                </a:moveTo>
                <a:cubicBezTo>
                  <a:pt x="1123" y="330"/>
                  <a:pt x="1111" y="334"/>
                  <a:pt x="1099" y="334"/>
                </a:cubicBezTo>
                <a:cubicBezTo>
                  <a:pt x="1084" y="334"/>
                  <a:pt x="1072" y="330"/>
                  <a:pt x="1063" y="320"/>
                </a:cubicBezTo>
                <a:cubicBezTo>
                  <a:pt x="1054" y="310"/>
                  <a:pt x="1050" y="297"/>
                  <a:pt x="1050" y="280"/>
                </a:cubicBezTo>
                <a:cubicBezTo>
                  <a:pt x="1050" y="263"/>
                  <a:pt x="1054" y="249"/>
                  <a:pt x="1064" y="238"/>
                </a:cubicBezTo>
                <a:cubicBezTo>
                  <a:pt x="1073" y="228"/>
                  <a:pt x="1085" y="223"/>
                  <a:pt x="1100" y="223"/>
                </a:cubicBezTo>
                <a:cubicBezTo>
                  <a:pt x="1112" y="223"/>
                  <a:pt x="1124" y="227"/>
                  <a:pt x="1134" y="234"/>
                </a:cubicBezTo>
                <a:cubicBezTo>
                  <a:pt x="1134" y="210"/>
                  <a:pt x="1134" y="210"/>
                  <a:pt x="1134" y="210"/>
                </a:cubicBezTo>
                <a:cubicBezTo>
                  <a:pt x="1125" y="206"/>
                  <a:pt x="1114" y="203"/>
                  <a:pt x="1101" y="203"/>
                </a:cubicBezTo>
                <a:cubicBezTo>
                  <a:pt x="1078" y="203"/>
                  <a:pt x="1060" y="210"/>
                  <a:pt x="1046" y="225"/>
                </a:cubicBezTo>
                <a:cubicBezTo>
                  <a:pt x="1033" y="239"/>
                  <a:pt x="1026" y="259"/>
                  <a:pt x="1026" y="282"/>
                </a:cubicBezTo>
                <a:cubicBezTo>
                  <a:pt x="1026" y="303"/>
                  <a:pt x="1032" y="320"/>
                  <a:pt x="1045" y="334"/>
                </a:cubicBezTo>
                <a:cubicBezTo>
                  <a:pt x="1057" y="347"/>
                  <a:pt x="1074" y="354"/>
                  <a:pt x="1095" y="354"/>
                </a:cubicBezTo>
                <a:cubicBezTo>
                  <a:pt x="1110" y="354"/>
                  <a:pt x="1123" y="351"/>
                  <a:pt x="1134" y="344"/>
                </a:cubicBezTo>
                <a:lnTo>
                  <a:pt x="1134" y="322"/>
                </a:lnTo>
                <a:close/>
                <a:moveTo>
                  <a:pt x="1235" y="206"/>
                </a:moveTo>
                <a:cubicBezTo>
                  <a:pt x="1232" y="205"/>
                  <a:pt x="1228" y="204"/>
                  <a:pt x="1222" y="204"/>
                </a:cubicBezTo>
                <a:cubicBezTo>
                  <a:pt x="1213" y="204"/>
                  <a:pt x="1206" y="207"/>
                  <a:pt x="1200" y="212"/>
                </a:cubicBezTo>
                <a:cubicBezTo>
                  <a:pt x="1192" y="218"/>
                  <a:pt x="1187" y="226"/>
                  <a:pt x="1184" y="236"/>
                </a:cubicBezTo>
                <a:cubicBezTo>
                  <a:pt x="1183" y="236"/>
                  <a:pt x="1183" y="236"/>
                  <a:pt x="1183" y="236"/>
                </a:cubicBezTo>
                <a:cubicBezTo>
                  <a:pt x="1183" y="207"/>
                  <a:pt x="1183" y="207"/>
                  <a:pt x="1183" y="207"/>
                </a:cubicBezTo>
                <a:cubicBezTo>
                  <a:pt x="1160" y="207"/>
                  <a:pt x="1160" y="207"/>
                  <a:pt x="1160" y="207"/>
                </a:cubicBezTo>
                <a:cubicBezTo>
                  <a:pt x="1160" y="351"/>
                  <a:pt x="1160" y="351"/>
                  <a:pt x="1160" y="351"/>
                </a:cubicBezTo>
                <a:cubicBezTo>
                  <a:pt x="1183" y="351"/>
                  <a:pt x="1183" y="351"/>
                  <a:pt x="1183" y="351"/>
                </a:cubicBezTo>
                <a:cubicBezTo>
                  <a:pt x="1183" y="277"/>
                  <a:pt x="1183" y="277"/>
                  <a:pt x="1183" y="277"/>
                </a:cubicBezTo>
                <a:cubicBezTo>
                  <a:pt x="1183" y="261"/>
                  <a:pt x="1187" y="247"/>
                  <a:pt x="1194" y="238"/>
                </a:cubicBezTo>
                <a:cubicBezTo>
                  <a:pt x="1201" y="230"/>
                  <a:pt x="1208" y="225"/>
                  <a:pt x="1218" y="225"/>
                </a:cubicBezTo>
                <a:cubicBezTo>
                  <a:pt x="1225" y="225"/>
                  <a:pt x="1231" y="227"/>
                  <a:pt x="1235" y="230"/>
                </a:cubicBezTo>
                <a:lnTo>
                  <a:pt x="1235" y="206"/>
                </a:lnTo>
                <a:close/>
                <a:moveTo>
                  <a:pt x="1361" y="223"/>
                </a:moveTo>
                <a:cubicBezTo>
                  <a:pt x="1349" y="210"/>
                  <a:pt x="1332" y="203"/>
                  <a:pt x="1311" y="203"/>
                </a:cubicBezTo>
                <a:cubicBezTo>
                  <a:pt x="1289" y="203"/>
                  <a:pt x="1271" y="209"/>
                  <a:pt x="1258" y="222"/>
                </a:cubicBezTo>
                <a:cubicBezTo>
                  <a:pt x="1244" y="236"/>
                  <a:pt x="1237" y="255"/>
                  <a:pt x="1237" y="280"/>
                </a:cubicBezTo>
                <a:cubicBezTo>
                  <a:pt x="1237" y="302"/>
                  <a:pt x="1243" y="320"/>
                  <a:pt x="1256" y="333"/>
                </a:cubicBezTo>
                <a:cubicBezTo>
                  <a:pt x="1268" y="347"/>
                  <a:pt x="1286" y="354"/>
                  <a:pt x="1307" y="354"/>
                </a:cubicBezTo>
                <a:cubicBezTo>
                  <a:pt x="1329" y="354"/>
                  <a:pt x="1347" y="347"/>
                  <a:pt x="1359" y="333"/>
                </a:cubicBezTo>
                <a:cubicBezTo>
                  <a:pt x="1372" y="319"/>
                  <a:pt x="1379" y="301"/>
                  <a:pt x="1379" y="278"/>
                </a:cubicBezTo>
                <a:cubicBezTo>
                  <a:pt x="1379" y="255"/>
                  <a:pt x="1373" y="236"/>
                  <a:pt x="1361" y="223"/>
                </a:cubicBezTo>
                <a:close/>
                <a:moveTo>
                  <a:pt x="1344" y="320"/>
                </a:moveTo>
                <a:cubicBezTo>
                  <a:pt x="1336" y="330"/>
                  <a:pt x="1324" y="334"/>
                  <a:pt x="1309" y="334"/>
                </a:cubicBezTo>
                <a:cubicBezTo>
                  <a:pt x="1294" y="334"/>
                  <a:pt x="1283" y="330"/>
                  <a:pt x="1274" y="320"/>
                </a:cubicBezTo>
                <a:cubicBezTo>
                  <a:pt x="1265" y="310"/>
                  <a:pt x="1261" y="297"/>
                  <a:pt x="1261" y="279"/>
                </a:cubicBezTo>
                <a:cubicBezTo>
                  <a:pt x="1261" y="261"/>
                  <a:pt x="1265" y="247"/>
                  <a:pt x="1274" y="237"/>
                </a:cubicBezTo>
                <a:cubicBezTo>
                  <a:pt x="1283" y="227"/>
                  <a:pt x="1295" y="223"/>
                  <a:pt x="1309" y="223"/>
                </a:cubicBezTo>
                <a:cubicBezTo>
                  <a:pt x="1323" y="223"/>
                  <a:pt x="1335" y="227"/>
                  <a:pt x="1343" y="237"/>
                </a:cubicBezTo>
                <a:cubicBezTo>
                  <a:pt x="1351" y="246"/>
                  <a:pt x="1355" y="260"/>
                  <a:pt x="1355" y="279"/>
                </a:cubicBezTo>
                <a:cubicBezTo>
                  <a:pt x="1355" y="297"/>
                  <a:pt x="1351" y="310"/>
                  <a:pt x="1344" y="320"/>
                </a:cubicBezTo>
                <a:close/>
                <a:moveTo>
                  <a:pt x="1474" y="286"/>
                </a:moveTo>
                <a:cubicBezTo>
                  <a:pt x="1469" y="280"/>
                  <a:pt x="1460" y="275"/>
                  <a:pt x="1447" y="270"/>
                </a:cubicBezTo>
                <a:cubicBezTo>
                  <a:pt x="1436" y="265"/>
                  <a:pt x="1429" y="261"/>
                  <a:pt x="1426" y="258"/>
                </a:cubicBezTo>
                <a:cubicBezTo>
                  <a:pt x="1422" y="254"/>
                  <a:pt x="1420" y="249"/>
                  <a:pt x="1420" y="243"/>
                </a:cubicBezTo>
                <a:cubicBezTo>
                  <a:pt x="1420" y="237"/>
                  <a:pt x="1422" y="232"/>
                  <a:pt x="1427" y="228"/>
                </a:cubicBezTo>
                <a:cubicBezTo>
                  <a:pt x="1432" y="225"/>
                  <a:pt x="1438" y="223"/>
                  <a:pt x="1445" y="223"/>
                </a:cubicBezTo>
                <a:cubicBezTo>
                  <a:pt x="1458" y="223"/>
                  <a:pt x="1468" y="226"/>
                  <a:pt x="1478" y="233"/>
                </a:cubicBezTo>
                <a:cubicBezTo>
                  <a:pt x="1478" y="210"/>
                  <a:pt x="1478" y="210"/>
                  <a:pt x="1478" y="210"/>
                </a:cubicBezTo>
                <a:cubicBezTo>
                  <a:pt x="1469" y="205"/>
                  <a:pt x="1459" y="203"/>
                  <a:pt x="1447" y="203"/>
                </a:cubicBezTo>
                <a:cubicBezTo>
                  <a:pt x="1432" y="203"/>
                  <a:pt x="1420" y="207"/>
                  <a:pt x="1411" y="215"/>
                </a:cubicBezTo>
                <a:cubicBezTo>
                  <a:pt x="1401" y="223"/>
                  <a:pt x="1396" y="233"/>
                  <a:pt x="1396" y="245"/>
                </a:cubicBezTo>
                <a:cubicBezTo>
                  <a:pt x="1396" y="256"/>
                  <a:pt x="1399" y="264"/>
                  <a:pt x="1406" y="271"/>
                </a:cubicBezTo>
                <a:cubicBezTo>
                  <a:pt x="1411" y="277"/>
                  <a:pt x="1419" y="282"/>
                  <a:pt x="1431" y="287"/>
                </a:cubicBezTo>
                <a:cubicBezTo>
                  <a:pt x="1443" y="292"/>
                  <a:pt x="1451" y="297"/>
                  <a:pt x="1455" y="300"/>
                </a:cubicBezTo>
                <a:cubicBezTo>
                  <a:pt x="1459" y="304"/>
                  <a:pt x="1461" y="309"/>
                  <a:pt x="1461" y="314"/>
                </a:cubicBezTo>
                <a:cubicBezTo>
                  <a:pt x="1461" y="328"/>
                  <a:pt x="1452" y="334"/>
                  <a:pt x="1434" y="334"/>
                </a:cubicBezTo>
                <a:cubicBezTo>
                  <a:pt x="1420" y="334"/>
                  <a:pt x="1407" y="330"/>
                  <a:pt x="1396" y="321"/>
                </a:cubicBezTo>
                <a:cubicBezTo>
                  <a:pt x="1396" y="345"/>
                  <a:pt x="1396" y="345"/>
                  <a:pt x="1396" y="345"/>
                </a:cubicBezTo>
                <a:cubicBezTo>
                  <a:pt x="1406" y="351"/>
                  <a:pt x="1418" y="354"/>
                  <a:pt x="1432" y="354"/>
                </a:cubicBezTo>
                <a:cubicBezTo>
                  <a:pt x="1449" y="354"/>
                  <a:pt x="1462" y="350"/>
                  <a:pt x="1471" y="341"/>
                </a:cubicBezTo>
                <a:cubicBezTo>
                  <a:pt x="1480" y="334"/>
                  <a:pt x="1485" y="324"/>
                  <a:pt x="1485" y="312"/>
                </a:cubicBezTo>
                <a:cubicBezTo>
                  <a:pt x="1485" y="301"/>
                  <a:pt x="1481" y="293"/>
                  <a:pt x="1474" y="286"/>
                </a:cubicBezTo>
                <a:close/>
                <a:moveTo>
                  <a:pt x="1622" y="223"/>
                </a:moveTo>
                <a:cubicBezTo>
                  <a:pt x="1610" y="210"/>
                  <a:pt x="1594" y="203"/>
                  <a:pt x="1572" y="203"/>
                </a:cubicBezTo>
                <a:cubicBezTo>
                  <a:pt x="1550" y="203"/>
                  <a:pt x="1533" y="209"/>
                  <a:pt x="1520" y="222"/>
                </a:cubicBezTo>
                <a:cubicBezTo>
                  <a:pt x="1506" y="236"/>
                  <a:pt x="1499" y="255"/>
                  <a:pt x="1499" y="280"/>
                </a:cubicBezTo>
                <a:cubicBezTo>
                  <a:pt x="1499" y="302"/>
                  <a:pt x="1505" y="320"/>
                  <a:pt x="1517" y="333"/>
                </a:cubicBezTo>
                <a:cubicBezTo>
                  <a:pt x="1530" y="347"/>
                  <a:pt x="1547" y="354"/>
                  <a:pt x="1569" y="354"/>
                </a:cubicBezTo>
                <a:cubicBezTo>
                  <a:pt x="1591" y="354"/>
                  <a:pt x="1608" y="347"/>
                  <a:pt x="1621" y="333"/>
                </a:cubicBezTo>
                <a:cubicBezTo>
                  <a:pt x="1634" y="319"/>
                  <a:pt x="1640" y="301"/>
                  <a:pt x="1640" y="278"/>
                </a:cubicBezTo>
                <a:cubicBezTo>
                  <a:pt x="1640" y="255"/>
                  <a:pt x="1634" y="236"/>
                  <a:pt x="1622" y="223"/>
                </a:cubicBezTo>
                <a:close/>
                <a:moveTo>
                  <a:pt x="1605" y="320"/>
                </a:moveTo>
                <a:cubicBezTo>
                  <a:pt x="1597" y="330"/>
                  <a:pt x="1586" y="334"/>
                  <a:pt x="1570" y="334"/>
                </a:cubicBezTo>
                <a:cubicBezTo>
                  <a:pt x="1556" y="334"/>
                  <a:pt x="1544" y="330"/>
                  <a:pt x="1535" y="320"/>
                </a:cubicBezTo>
                <a:cubicBezTo>
                  <a:pt x="1527" y="310"/>
                  <a:pt x="1522" y="297"/>
                  <a:pt x="1522" y="279"/>
                </a:cubicBezTo>
                <a:cubicBezTo>
                  <a:pt x="1522" y="261"/>
                  <a:pt x="1527" y="247"/>
                  <a:pt x="1536" y="237"/>
                </a:cubicBezTo>
                <a:cubicBezTo>
                  <a:pt x="1545" y="227"/>
                  <a:pt x="1556" y="223"/>
                  <a:pt x="1570" y="223"/>
                </a:cubicBezTo>
                <a:cubicBezTo>
                  <a:pt x="1585" y="223"/>
                  <a:pt x="1596" y="227"/>
                  <a:pt x="1604" y="237"/>
                </a:cubicBezTo>
                <a:cubicBezTo>
                  <a:pt x="1613" y="246"/>
                  <a:pt x="1617" y="260"/>
                  <a:pt x="1617" y="279"/>
                </a:cubicBezTo>
                <a:cubicBezTo>
                  <a:pt x="1617" y="297"/>
                  <a:pt x="1613" y="310"/>
                  <a:pt x="1605" y="320"/>
                </a:cubicBezTo>
                <a:close/>
                <a:moveTo>
                  <a:pt x="1733" y="137"/>
                </a:moveTo>
                <a:cubicBezTo>
                  <a:pt x="1729" y="135"/>
                  <a:pt x="1724" y="134"/>
                  <a:pt x="1717" y="134"/>
                </a:cubicBezTo>
                <a:cubicBezTo>
                  <a:pt x="1704" y="134"/>
                  <a:pt x="1694" y="138"/>
                  <a:pt x="1686" y="146"/>
                </a:cubicBezTo>
                <a:cubicBezTo>
                  <a:pt x="1676" y="155"/>
                  <a:pt x="1671" y="167"/>
                  <a:pt x="1671" y="183"/>
                </a:cubicBezTo>
                <a:cubicBezTo>
                  <a:pt x="1671" y="207"/>
                  <a:pt x="1671" y="207"/>
                  <a:pt x="1671" y="207"/>
                </a:cubicBezTo>
                <a:cubicBezTo>
                  <a:pt x="1646" y="207"/>
                  <a:pt x="1646" y="207"/>
                  <a:pt x="1646" y="207"/>
                </a:cubicBezTo>
                <a:cubicBezTo>
                  <a:pt x="1646" y="226"/>
                  <a:pt x="1646" y="226"/>
                  <a:pt x="1646" y="226"/>
                </a:cubicBezTo>
                <a:cubicBezTo>
                  <a:pt x="1671" y="226"/>
                  <a:pt x="1671" y="226"/>
                  <a:pt x="1671" y="226"/>
                </a:cubicBezTo>
                <a:cubicBezTo>
                  <a:pt x="1671" y="351"/>
                  <a:pt x="1671" y="351"/>
                  <a:pt x="1671" y="351"/>
                </a:cubicBezTo>
                <a:cubicBezTo>
                  <a:pt x="1694" y="351"/>
                  <a:pt x="1694" y="351"/>
                  <a:pt x="1694" y="351"/>
                </a:cubicBezTo>
                <a:cubicBezTo>
                  <a:pt x="1694" y="226"/>
                  <a:pt x="1694" y="226"/>
                  <a:pt x="1694" y="226"/>
                </a:cubicBezTo>
                <a:cubicBezTo>
                  <a:pt x="1728" y="226"/>
                  <a:pt x="1728" y="226"/>
                  <a:pt x="1728" y="226"/>
                </a:cubicBezTo>
                <a:cubicBezTo>
                  <a:pt x="1728" y="207"/>
                  <a:pt x="1728" y="207"/>
                  <a:pt x="1728" y="207"/>
                </a:cubicBezTo>
                <a:cubicBezTo>
                  <a:pt x="1694" y="207"/>
                  <a:pt x="1694" y="207"/>
                  <a:pt x="1694" y="207"/>
                </a:cubicBezTo>
                <a:cubicBezTo>
                  <a:pt x="1694" y="184"/>
                  <a:pt x="1694" y="184"/>
                  <a:pt x="1694" y="184"/>
                </a:cubicBezTo>
                <a:cubicBezTo>
                  <a:pt x="1694" y="164"/>
                  <a:pt x="1702" y="154"/>
                  <a:pt x="1718" y="154"/>
                </a:cubicBezTo>
                <a:cubicBezTo>
                  <a:pt x="1724" y="154"/>
                  <a:pt x="1729" y="155"/>
                  <a:pt x="1733" y="158"/>
                </a:cubicBezTo>
                <a:lnTo>
                  <a:pt x="1733" y="137"/>
                </a:lnTo>
                <a:close/>
                <a:moveTo>
                  <a:pt x="1816" y="330"/>
                </a:moveTo>
                <a:cubicBezTo>
                  <a:pt x="1812" y="333"/>
                  <a:pt x="1807" y="334"/>
                  <a:pt x="1801" y="334"/>
                </a:cubicBezTo>
                <a:cubicBezTo>
                  <a:pt x="1793" y="334"/>
                  <a:pt x="1788" y="332"/>
                  <a:pt x="1784" y="328"/>
                </a:cubicBezTo>
                <a:cubicBezTo>
                  <a:pt x="1781" y="324"/>
                  <a:pt x="1780" y="317"/>
                  <a:pt x="1780" y="307"/>
                </a:cubicBezTo>
                <a:cubicBezTo>
                  <a:pt x="1780" y="226"/>
                  <a:pt x="1780" y="226"/>
                  <a:pt x="1780" y="226"/>
                </a:cubicBezTo>
                <a:cubicBezTo>
                  <a:pt x="1816" y="226"/>
                  <a:pt x="1816" y="226"/>
                  <a:pt x="1816" y="226"/>
                </a:cubicBezTo>
                <a:cubicBezTo>
                  <a:pt x="1816" y="207"/>
                  <a:pt x="1816" y="207"/>
                  <a:pt x="1816" y="207"/>
                </a:cubicBezTo>
                <a:cubicBezTo>
                  <a:pt x="1780" y="207"/>
                  <a:pt x="1780" y="207"/>
                  <a:pt x="1780" y="207"/>
                </a:cubicBezTo>
                <a:cubicBezTo>
                  <a:pt x="1780" y="164"/>
                  <a:pt x="1780" y="164"/>
                  <a:pt x="1780" y="164"/>
                </a:cubicBezTo>
                <a:cubicBezTo>
                  <a:pt x="1771" y="167"/>
                  <a:pt x="1764" y="169"/>
                  <a:pt x="1756" y="171"/>
                </a:cubicBezTo>
                <a:cubicBezTo>
                  <a:pt x="1756" y="207"/>
                  <a:pt x="1756" y="207"/>
                  <a:pt x="1756" y="207"/>
                </a:cubicBezTo>
                <a:cubicBezTo>
                  <a:pt x="1732" y="207"/>
                  <a:pt x="1732" y="207"/>
                  <a:pt x="1732" y="207"/>
                </a:cubicBezTo>
                <a:cubicBezTo>
                  <a:pt x="1732" y="226"/>
                  <a:pt x="1732" y="226"/>
                  <a:pt x="1732" y="226"/>
                </a:cubicBezTo>
                <a:cubicBezTo>
                  <a:pt x="1756" y="226"/>
                  <a:pt x="1756" y="226"/>
                  <a:pt x="1756" y="226"/>
                </a:cubicBezTo>
                <a:cubicBezTo>
                  <a:pt x="1756" y="311"/>
                  <a:pt x="1756" y="311"/>
                  <a:pt x="1756" y="311"/>
                </a:cubicBezTo>
                <a:cubicBezTo>
                  <a:pt x="1756" y="340"/>
                  <a:pt x="1769" y="354"/>
                  <a:pt x="1794" y="354"/>
                </a:cubicBezTo>
                <a:cubicBezTo>
                  <a:pt x="1803" y="354"/>
                  <a:pt x="1810" y="352"/>
                  <a:pt x="1816" y="349"/>
                </a:cubicBezTo>
                <a:lnTo>
                  <a:pt x="1816" y="330"/>
                </a:lnTo>
                <a:close/>
                <a:moveTo>
                  <a:pt x="785" y="389"/>
                </a:moveTo>
                <a:cubicBezTo>
                  <a:pt x="729" y="389"/>
                  <a:pt x="729" y="389"/>
                  <a:pt x="729" y="389"/>
                </a:cubicBezTo>
                <a:cubicBezTo>
                  <a:pt x="729" y="591"/>
                  <a:pt x="729" y="591"/>
                  <a:pt x="729" y="591"/>
                </a:cubicBezTo>
                <a:cubicBezTo>
                  <a:pt x="782" y="591"/>
                  <a:pt x="782" y="591"/>
                  <a:pt x="782" y="591"/>
                </a:cubicBezTo>
                <a:cubicBezTo>
                  <a:pt x="816" y="591"/>
                  <a:pt x="843" y="581"/>
                  <a:pt x="863" y="562"/>
                </a:cubicBezTo>
                <a:cubicBezTo>
                  <a:pt x="882" y="543"/>
                  <a:pt x="891" y="518"/>
                  <a:pt x="891" y="487"/>
                </a:cubicBezTo>
                <a:cubicBezTo>
                  <a:pt x="891" y="422"/>
                  <a:pt x="856" y="389"/>
                  <a:pt x="785" y="389"/>
                </a:cubicBezTo>
                <a:close/>
                <a:moveTo>
                  <a:pt x="844" y="548"/>
                </a:moveTo>
                <a:cubicBezTo>
                  <a:pt x="830" y="562"/>
                  <a:pt x="809" y="569"/>
                  <a:pt x="783" y="569"/>
                </a:cubicBezTo>
                <a:cubicBezTo>
                  <a:pt x="753" y="569"/>
                  <a:pt x="753" y="569"/>
                  <a:pt x="753" y="569"/>
                </a:cubicBezTo>
                <a:cubicBezTo>
                  <a:pt x="753" y="410"/>
                  <a:pt x="753" y="410"/>
                  <a:pt x="753" y="410"/>
                </a:cubicBezTo>
                <a:cubicBezTo>
                  <a:pt x="784" y="410"/>
                  <a:pt x="784" y="410"/>
                  <a:pt x="784" y="410"/>
                </a:cubicBezTo>
                <a:cubicBezTo>
                  <a:pt x="839" y="410"/>
                  <a:pt x="866" y="436"/>
                  <a:pt x="866" y="488"/>
                </a:cubicBezTo>
                <a:cubicBezTo>
                  <a:pt x="866" y="514"/>
                  <a:pt x="859" y="534"/>
                  <a:pt x="844" y="548"/>
                </a:cubicBezTo>
                <a:close/>
                <a:moveTo>
                  <a:pt x="1010" y="447"/>
                </a:moveTo>
                <a:cubicBezTo>
                  <a:pt x="969" y="558"/>
                  <a:pt x="969" y="558"/>
                  <a:pt x="969" y="558"/>
                </a:cubicBezTo>
                <a:cubicBezTo>
                  <a:pt x="968" y="563"/>
                  <a:pt x="967" y="566"/>
                  <a:pt x="966" y="568"/>
                </a:cubicBezTo>
                <a:cubicBezTo>
                  <a:pt x="965" y="568"/>
                  <a:pt x="965" y="568"/>
                  <a:pt x="965" y="568"/>
                </a:cubicBezTo>
                <a:cubicBezTo>
                  <a:pt x="964" y="563"/>
                  <a:pt x="963" y="560"/>
                  <a:pt x="962" y="557"/>
                </a:cubicBezTo>
                <a:cubicBezTo>
                  <a:pt x="924" y="447"/>
                  <a:pt x="924" y="447"/>
                  <a:pt x="924" y="447"/>
                </a:cubicBezTo>
                <a:cubicBezTo>
                  <a:pt x="898" y="447"/>
                  <a:pt x="898" y="447"/>
                  <a:pt x="898" y="447"/>
                </a:cubicBezTo>
                <a:cubicBezTo>
                  <a:pt x="954" y="590"/>
                  <a:pt x="954" y="590"/>
                  <a:pt x="954" y="590"/>
                </a:cubicBezTo>
                <a:cubicBezTo>
                  <a:pt x="943" y="618"/>
                  <a:pt x="943" y="618"/>
                  <a:pt x="943" y="618"/>
                </a:cubicBezTo>
                <a:cubicBezTo>
                  <a:pt x="937" y="632"/>
                  <a:pt x="928" y="638"/>
                  <a:pt x="916" y="638"/>
                </a:cubicBezTo>
                <a:cubicBezTo>
                  <a:pt x="912" y="638"/>
                  <a:pt x="908" y="638"/>
                  <a:pt x="903" y="636"/>
                </a:cubicBezTo>
                <a:cubicBezTo>
                  <a:pt x="903" y="657"/>
                  <a:pt x="903" y="657"/>
                  <a:pt x="903" y="657"/>
                </a:cubicBezTo>
                <a:cubicBezTo>
                  <a:pt x="907" y="658"/>
                  <a:pt x="912" y="658"/>
                  <a:pt x="918" y="658"/>
                </a:cubicBezTo>
                <a:cubicBezTo>
                  <a:pt x="939" y="658"/>
                  <a:pt x="956" y="643"/>
                  <a:pt x="968" y="614"/>
                </a:cubicBezTo>
                <a:cubicBezTo>
                  <a:pt x="1034" y="447"/>
                  <a:pt x="1034" y="447"/>
                  <a:pt x="1034" y="447"/>
                </a:cubicBezTo>
                <a:lnTo>
                  <a:pt x="1010" y="447"/>
                </a:lnTo>
                <a:close/>
                <a:moveTo>
                  <a:pt x="1169" y="502"/>
                </a:moveTo>
                <a:cubicBezTo>
                  <a:pt x="1169" y="484"/>
                  <a:pt x="1165" y="469"/>
                  <a:pt x="1157" y="459"/>
                </a:cubicBezTo>
                <a:cubicBezTo>
                  <a:pt x="1149" y="448"/>
                  <a:pt x="1137" y="443"/>
                  <a:pt x="1121" y="443"/>
                </a:cubicBezTo>
                <a:cubicBezTo>
                  <a:pt x="1100" y="443"/>
                  <a:pt x="1084" y="452"/>
                  <a:pt x="1074" y="471"/>
                </a:cubicBezTo>
                <a:cubicBezTo>
                  <a:pt x="1073" y="471"/>
                  <a:pt x="1073" y="471"/>
                  <a:pt x="1073" y="471"/>
                </a:cubicBezTo>
                <a:cubicBezTo>
                  <a:pt x="1073" y="447"/>
                  <a:pt x="1073" y="447"/>
                  <a:pt x="1073" y="447"/>
                </a:cubicBezTo>
                <a:cubicBezTo>
                  <a:pt x="1050" y="447"/>
                  <a:pt x="1050" y="447"/>
                  <a:pt x="1050" y="447"/>
                </a:cubicBezTo>
                <a:cubicBezTo>
                  <a:pt x="1050" y="591"/>
                  <a:pt x="1050" y="591"/>
                  <a:pt x="1050" y="591"/>
                </a:cubicBezTo>
                <a:cubicBezTo>
                  <a:pt x="1073" y="591"/>
                  <a:pt x="1073" y="591"/>
                  <a:pt x="1073" y="591"/>
                </a:cubicBezTo>
                <a:cubicBezTo>
                  <a:pt x="1073" y="509"/>
                  <a:pt x="1073" y="509"/>
                  <a:pt x="1073" y="509"/>
                </a:cubicBezTo>
                <a:cubicBezTo>
                  <a:pt x="1073" y="495"/>
                  <a:pt x="1077" y="484"/>
                  <a:pt x="1084" y="476"/>
                </a:cubicBezTo>
                <a:cubicBezTo>
                  <a:pt x="1092" y="467"/>
                  <a:pt x="1101" y="463"/>
                  <a:pt x="1113" y="463"/>
                </a:cubicBezTo>
                <a:cubicBezTo>
                  <a:pt x="1135" y="463"/>
                  <a:pt x="1146" y="478"/>
                  <a:pt x="1146" y="509"/>
                </a:cubicBezTo>
                <a:cubicBezTo>
                  <a:pt x="1146" y="591"/>
                  <a:pt x="1146" y="591"/>
                  <a:pt x="1146" y="591"/>
                </a:cubicBezTo>
                <a:cubicBezTo>
                  <a:pt x="1169" y="591"/>
                  <a:pt x="1169" y="591"/>
                  <a:pt x="1169" y="591"/>
                </a:cubicBezTo>
                <a:lnTo>
                  <a:pt x="1169" y="502"/>
                </a:lnTo>
                <a:close/>
                <a:moveTo>
                  <a:pt x="1306" y="497"/>
                </a:moveTo>
                <a:cubicBezTo>
                  <a:pt x="1306" y="461"/>
                  <a:pt x="1289" y="443"/>
                  <a:pt x="1255" y="443"/>
                </a:cubicBezTo>
                <a:cubicBezTo>
                  <a:pt x="1247" y="443"/>
                  <a:pt x="1237" y="445"/>
                  <a:pt x="1227" y="448"/>
                </a:cubicBezTo>
                <a:cubicBezTo>
                  <a:pt x="1218" y="451"/>
                  <a:pt x="1211" y="454"/>
                  <a:pt x="1207" y="457"/>
                </a:cubicBezTo>
                <a:cubicBezTo>
                  <a:pt x="1207" y="480"/>
                  <a:pt x="1207" y="480"/>
                  <a:pt x="1207" y="480"/>
                </a:cubicBezTo>
                <a:cubicBezTo>
                  <a:pt x="1221" y="469"/>
                  <a:pt x="1236" y="463"/>
                  <a:pt x="1254" y="463"/>
                </a:cubicBezTo>
                <a:cubicBezTo>
                  <a:pt x="1273" y="463"/>
                  <a:pt x="1283" y="475"/>
                  <a:pt x="1283" y="499"/>
                </a:cubicBezTo>
                <a:cubicBezTo>
                  <a:pt x="1240" y="505"/>
                  <a:pt x="1240" y="505"/>
                  <a:pt x="1240" y="505"/>
                </a:cubicBezTo>
                <a:cubicBezTo>
                  <a:pt x="1208" y="510"/>
                  <a:pt x="1192" y="525"/>
                  <a:pt x="1192" y="552"/>
                </a:cubicBezTo>
                <a:cubicBezTo>
                  <a:pt x="1192" y="565"/>
                  <a:pt x="1196" y="574"/>
                  <a:pt x="1204" y="582"/>
                </a:cubicBezTo>
                <a:cubicBezTo>
                  <a:pt x="1212" y="590"/>
                  <a:pt x="1224" y="594"/>
                  <a:pt x="1238" y="594"/>
                </a:cubicBezTo>
                <a:cubicBezTo>
                  <a:pt x="1258" y="594"/>
                  <a:pt x="1273" y="585"/>
                  <a:pt x="1283" y="568"/>
                </a:cubicBezTo>
                <a:cubicBezTo>
                  <a:pt x="1283" y="568"/>
                  <a:pt x="1283" y="568"/>
                  <a:pt x="1283" y="568"/>
                </a:cubicBezTo>
                <a:cubicBezTo>
                  <a:pt x="1283" y="591"/>
                  <a:pt x="1283" y="591"/>
                  <a:pt x="1283" y="591"/>
                </a:cubicBezTo>
                <a:cubicBezTo>
                  <a:pt x="1306" y="591"/>
                  <a:pt x="1306" y="591"/>
                  <a:pt x="1306" y="591"/>
                </a:cubicBezTo>
                <a:lnTo>
                  <a:pt x="1306" y="497"/>
                </a:lnTo>
                <a:close/>
                <a:moveTo>
                  <a:pt x="1283" y="532"/>
                </a:moveTo>
                <a:cubicBezTo>
                  <a:pt x="1283" y="544"/>
                  <a:pt x="1279" y="554"/>
                  <a:pt x="1272" y="562"/>
                </a:cubicBezTo>
                <a:cubicBezTo>
                  <a:pt x="1265" y="570"/>
                  <a:pt x="1255" y="574"/>
                  <a:pt x="1244" y="574"/>
                </a:cubicBezTo>
                <a:cubicBezTo>
                  <a:pt x="1235" y="574"/>
                  <a:pt x="1228" y="572"/>
                  <a:pt x="1223" y="568"/>
                </a:cubicBezTo>
                <a:cubicBezTo>
                  <a:pt x="1219" y="563"/>
                  <a:pt x="1216" y="557"/>
                  <a:pt x="1216" y="551"/>
                </a:cubicBezTo>
                <a:cubicBezTo>
                  <a:pt x="1216" y="542"/>
                  <a:pt x="1218" y="536"/>
                  <a:pt x="1222" y="532"/>
                </a:cubicBezTo>
                <a:cubicBezTo>
                  <a:pt x="1227" y="528"/>
                  <a:pt x="1236" y="524"/>
                  <a:pt x="1248" y="523"/>
                </a:cubicBezTo>
                <a:cubicBezTo>
                  <a:pt x="1283" y="518"/>
                  <a:pt x="1283" y="518"/>
                  <a:pt x="1283" y="518"/>
                </a:cubicBezTo>
                <a:lnTo>
                  <a:pt x="1283" y="532"/>
                </a:lnTo>
                <a:close/>
                <a:moveTo>
                  <a:pt x="1546" y="502"/>
                </a:moveTo>
                <a:cubicBezTo>
                  <a:pt x="1546" y="463"/>
                  <a:pt x="1530" y="443"/>
                  <a:pt x="1498" y="443"/>
                </a:cubicBezTo>
                <a:cubicBezTo>
                  <a:pt x="1477" y="443"/>
                  <a:pt x="1461" y="453"/>
                  <a:pt x="1450" y="473"/>
                </a:cubicBezTo>
                <a:cubicBezTo>
                  <a:pt x="1447" y="464"/>
                  <a:pt x="1443" y="457"/>
                  <a:pt x="1435" y="452"/>
                </a:cubicBezTo>
                <a:cubicBezTo>
                  <a:pt x="1428" y="446"/>
                  <a:pt x="1419" y="443"/>
                  <a:pt x="1409" y="443"/>
                </a:cubicBezTo>
                <a:cubicBezTo>
                  <a:pt x="1390" y="443"/>
                  <a:pt x="1375" y="452"/>
                  <a:pt x="1365" y="469"/>
                </a:cubicBezTo>
                <a:cubicBezTo>
                  <a:pt x="1364" y="469"/>
                  <a:pt x="1364" y="469"/>
                  <a:pt x="1364" y="469"/>
                </a:cubicBezTo>
                <a:cubicBezTo>
                  <a:pt x="1364" y="447"/>
                  <a:pt x="1364" y="447"/>
                  <a:pt x="1364" y="447"/>
                </a:cubicBezTo>
                <a:cubicBezTo>
                  <a:pt x="1341" y="447"/>
                  <a:pt x="1341" y="447"/>
                  <a:pt x="1341" y="447"/>
                </a:cubicBezTo>
                <a:cubicBezTo>
                  <a:pt x="1341" y="591"/>
                  <a:pt x="1341" y="591"/>
                  <a:pt x="1341" y="591"/>
                </a:cubicBezTo>
                <a:cubicBezTo>
                  <a:pt x="1364" y="591"/>
                  <a:pt x="1364" y="591"/>
                  <a:pt x="1364" y="591"/>
                </a:cubicBezTo>
                <a:cubicBezTo>
                  <a:pt x="1364" y="509"/>
                  <a:pt x="1364" y="509"/>
                  <a:pt x="1364" y="509"/>
                </a:cubicBezTo>
                <a:cubicBezTo>
                  <a:pt x="1364" y="495"/>
                  <a:pt x="1367" y="484"/>
                  <a:pt x="1374" y="475"/>
                </a:cubicBezTo>
                <a:cubicBezTo>
                  <a:pt x="1381" y="467"/>
                  <a:pt x="1389" y="463"/>
                  <a:pt x="1399" y="463"/>
                </a:cubicBezTo>
                <a:cubicBezTo>
                  <a:pt x="1421" y="463"/>
                  <a:pt x="1432" y="477"/>
                  <a:pt x="1432" y="505"/>
                </a:cubicBezTo>
                <a:cubicBezTo>
                  <a:pt x="1432" y="591"/>
                  <a:pt x="1432" y="591"/>
                  <a:pt x="1432" y="591"/>
                </a:cubicBezTo>
                <a:cubicBezTo>
                  <a:pt x="1455" y="591"/>
                  <a:pt x="1455" y="591"/>
                  <a:pt x="1455" y="591"/>
                </a:cubicBezTo>
                <a:cubicBezTo>
                  <a:pt x="1455" y="509"/>
                  <a:pt x="1455" y="509"/>
                  <a:pt x="1455" y="509"/>
                </a:cubicBezTo>
                <a:cubicBezTo>
                  <a:pt x="1455" y="496"/>
                  <a:pt x="1458" y="485"/>
                  <a:pt x="1465" y="476"/>
                </a:cubicBezTo>
                <a:cubicBezTo>
                  <a:pt x="1472" y="467"/>
                  <a:pt x="1480" y="463"/>
                  <a:pt x="1490" y="463"/>
                </a:cubicBezTo>
                <a:cubicBezTo>
                  <a:pt x="1501" y="463"/>
                  <a:pt x="1509" y="466"/>
                  <a:pt x="1514" y="473"/>
                </a:cubicBezTo>
                <a:cubicBezTo>
                  <a:pt x="1520" y="480"/>
                  <a:pt x="1522" y="491"/>
                  <a:pt x="1522" y="508"/>
                </a:cubicBezTo>
                <a:cubicBezTo>
                  <a:pt x="1522" y="591"/>
                  <a:pt x="1522" y="591"/>
                  <a:pt x="1522" y="591"/>
                </a:cubicBezTo>
                <a:cubicBezTo>
                  <a:pt x="1546" y="591"/>
                  <a:pt x="1546" y="591"/>
                  <a:pt x="1546" y="591"/>
                </a:cubicBezTo>
                <a:lnTo>
                  <a:pt x="1546" y="502"/>
                </a:lnTo>
                <a:close/>
                <a:moveTo>
                  <a:pt x="1603" y="384"/>
                </a:moveTo>
                <a:cubicBezTo>
                  <a:pt x="1600" y="382"/>
                  <a:pt x="1596" y="380"/>
                  <a:pt x="1592" y="380"/>
                </a:cubicBezTo>
                <a:cubicBezTo>
                  <a:pt x="1588" y="380"/>
                  <a:pt x="1584" y="382"/>
                  <a:pt x="1582" y="384"/>
                </a:cubicBezTo>
                <a:cubicBezTo>
                  <a:pt x="1579" y="387"/>
                  <a:pt x="1577" y="391"/>
                  <a:pt x="1577" y="395"/>
                </a:cubicBezTo>
                <a:cubicBezTo>
                  <a:pt x="1577" y="399"/>
                  <a:pt x="1579" y="403"/>
                  <a:pt x="1582" y="406"/>
                </a:cubicBezTo>
                <a:cubicBezTo>
                  <a:pt x="1584" y="409"/>
                  <a:pt x="1588" y="410"/>
                  <a:pt x="1592" y="410"/>
                </a:cubicBezTo>
                <a:cubicBezTo>
                  <a:pt x="1596" y="410"/>
                  <a:pt x="1600" y="409"/>
                  <a:pt x="1603" y="406"/>
                </a:cubicBezTo>
                <a:cubicBezTo>
                  <a:pt x="1606" y="403"/>
                  <a:pt x="1607" y="399"/>
                  <a:pt x="1607" y="395"/>
                </a:cubicBezTo>
                <a:cubicBezTo>
                  <a:pt x="1607" y="391"/>
                  <a:pt x="1606" y="387"/>
                  <a:pt x="1603" y="384"/>
                </a:cubicBezTo>
                <a:close/>
                <a:moveTo>
                  <a:pt x="1603" y="447"/>
                </a:moveTo>
                <a:cubicBezTo>
                  <a:pt x="1580" y="447"/>
                  <a:pt x="1580" y="447"/>
                  <a:pt x="1580" y="447"/>
                </a:cubicBezTo>
                <a:cubicBezTo>
                  <a:pt x="1580" y="591"/>
                  <a:pt x="1580" y="591"/>
                  <a:pt x="1580" y="591"/>
                </a:cubicBezTo>
                <a:cubicBezTo>
                  <a:pt x="1603" y="591"/>
                  <a:pt x="1603" y="591"/>
                  <a:pt x="1603" y="591"/>
                </a:cubicBezTo>
                <a:lnTo>
                  <a:pt x="1603" y="447"/>
                </a:lnTo>
                <a:close/>
                <a:moveTo>
                  <a:pt x="1738" y="562"/>
                </a:moveTo>
                <a:cubicBezTo>
                  <a:pt x="1727" y="570"/>
                  <a:pt x="1716" y="574"/>
                  <a:pt x="1703" y="574"/>
                </a:cubicBezTo>
                <a:cubicBezTo>
                  <a:pt x="1688" y="574"/>
                  <a:pt x="1676" y="570"/>
                  <a:pt x="1667" y="560"/>
                </a:cubicBezTo>
                <a:cubicBezTo>
                  <a:pt x="1659" y="550"/>
                  <a:pt x="1654" y="537"/>
                  <a:pt x="1654" y="520"/>
                </a:cubicBezTo>
                <a:cubicBezTo>
                  <a:pt x="1654" y="503"/>
                  <a:pt x="1659" y="489"/>
                  <a:pt x="1669" y="478"/>
                </a:cubicBezTo>
                <a:cubicBezTo>
                  <a:pt x="1678" y="468"/>
                  <a:pt x="1690" y="463"/>
                  <a:pt x="1704" y="463"/>
                </a:cubicBezTo>
                <a:cubicBezTo>
                  <a:pt x="1717" y="463"/>
                  <a:pt x="1728" y="467"/>
                  <a:pt x="1739" y="474"/>
                </a:cubicBezTo>
                <a:cubicBezTo>
                  <a:pt x="1739" y="450"/>
                  <a:pt x="1739" y="450"/>
                  <a:pt x="1739" y="450"/>
                </a:cubicBezTo>
                <a:cubicBezTo>
                  <a:pt x="1729" y="446"/>
                  <a:pt x="1718" y="443"/>
                  <a:pt x="1705" y="443"/>
                </a:cubicBezTo>
                <a:cubicBezTo>
                  <a:pt x="1683" y="443"/>
                  <a:pt x="1664" y="450"/>
                  <a:pt x="1651" y="465"/>
                </a:cubicBezTo>
                <a:cubicBezTo>
                  <a:pt x="1637" y="479"/>
                  <a:pt x="1630" y="499"/>
                  <a:pt x="1630" y="522"/>
                </a:cubicBezTo>
                <a:cubicBezTo>
                  <a:pt x="1630" y="543"/>
                  <a:pt x="1637" y="560"/>
                  <a:pt x="1649" y="574"/>
                </a:cubicBezTo>
                <a:cubicBezTo>
                  <a:pt x="1662" y="587"/>
                  <a:pt x="1678" y="594"/>
                  <a:pt x="1699" y="594"/>
                </a:cubicBezTo>
                <a:cubicBezTo>
                  <a:pt x="1714" y="594"/>
                  <a:pt x="1727" y="591"/>
                  <a:pt x="1738" y="584"/>
                </a:cubicBezTo>
                <a:lnTo>
                  <a:pt x="1738" y="562"/>
                </a:lnTo>
                <a:close/>
                <a:moveTo>
                  <a:pt x="1833" y="526"/>
                </a:moveTo>
                <a:cubicBezTo>
                  <a:pt x="1827" y="520"/>
                  <a:pt x="1818" y="515"/>
                  <a:pt x="1806" y="510"/>
                </a:cubicBezTo>
                <a:cubicBezTo>
                  <a:pt x="1795" y="505"/>
                  <a:pt x="1788" y="501"/>
                  <a:pt x="1785" y="498"/>
                </a:cubicBezTo>
                <a:cubicBezTo>
                  <a:pt x="1781" y="494"/>
                  <a:pt x="1779" y="489"/>
                  <a:pt x="1779" y="483"/>
                </a:cubicBezTo>
                <a:cubicBezTo>
                  <a:pt x="1779" y="477"/>
                  <a:pt x="1781" y="472"/>
                  <a:pt x="1786" y="468"/>
                </a:cubicBezTo>
                <a:cubicBezTo>
                  <a:pt x="1790" y="465"/>
                  <a:pt x="1796" y="463"/>
                  <a:pt x="1804" y="463"/>
                </a:cubicBezTo>
                <a:cubicBezTo>
                  <a:pt x="1816" y="463"/>
                  <a:pt x="1827" y="466"/>
                  <a:pt x="1837" y="473"/>
                </a:cubicBezTo>
                <a:cubicBezTo>
                  <a:pt x="1837" y="450"/>
                  <a:pt x="1837" y="450"/>
                  <a:pt x="1837" y="450"/>
                </a:cubicBezTo>
                <a:cubicBezTo>
                  <a:pt x="1828" y="445"/>
                  <a:pt x="1817" y="443"/>
                  <a:pt x="1806" y="443"/>
                </a:cubicBezTo>
                <a:cubicBezTo>
                  <a:pt x="1791" y="443"/>
                  <a:pt x="1779" y="447"/>
                  <a:pt x="1769" y="455"/>
                </a:cubicBezTo>
                <a:cubicBezTo>
                  <a:pt x="1760" y="463"/>
                  <a:pt x="1755" y="473"/>
                  <a:pt x="1755" y="485"/>
                </a:cubicBezTo>
                <a:cubicBezTo>
                  <a:pt x="1755" y="496"/>
                  <a:pt x="1758" y="504"/>
                  <a:pt x="1764" y="511"/>
                </a:cubicBezTo>
                <a:cubicBezTo>
                  <a:pt x="1769" y="517"/>
                  <a:pt x="1778" y="522"/>
                  <a:pt x="1790" y="527"/>
                </a:cubicBezTo>
                <a:cubicBezTo>
                  <a:pt x="1802" y="532"/>
                  <a:pt x="1810" y="537"/>
                  <a:pt x="1814" y="540"/>
                </a:cubicBezTo>
                <a:cubicBezTo>
                  <a:pt x="1818" y="544"/>
                  <a:pt x="1820" y="549"/>
                  <a:pt x="1820" y="554"/>
                </a:cubicBezTo>
                <a:cubicBezTo>
                  <a:pt x="1820" y="568"/>
                  <a:pt x="1811" y="574"/>
                  <a:pt x="1792" y="574"/>
                </a:cubicBezTo>
                <a:cubicBezTo>
                  <a:pt x="1779" y="574"/>
                  <a:pt x="1766" y="570"/>
                  <a:pt x="1755" y="561"/>
                </a:cubicBezTo>
                <a:cubicBezTo>
                  <a:pt x="1755" y="585"/>
                  <a:pt x="1755" y="585"/>
                  <a:pt x="1755" y="585"/>
                </a:cubicBezTo>
                <a:cubicBezTo>
                  <a:pt x="1765" y="591"/>
                  <a:pt x="1777" y="594"/>
                  <a:pt x="1791" y="594"/>
                </a:cubicBezTo>
                <a:cubicBezTo>
                  <a:pt x="1807" y="594"/>
                  <a:pt x="1820" y="590"/>
                  <a:pt x="1830" y="581"/>
                </a:cubicBezTo>
                <a:cubicBezTo>
                  <a:pt x="1839" y="574"/>
                  <a:pt x="1843" y="564"/>
                  <a:pt x="1843" y="552"/>
                </a:cubicBezTo>
                <a:cubicBezTo>
                  <a:pt x="1843" y="541"/>
                  <a:pt x="1840" y="533"/>
                  <a:pt x="1833" y="526"/>
                </a:cubicBezTo>
                <a:close/>
                <a:moveTo>
                  <a:pt x="2079" y="559"/>
                </a:moveTo>
                <a:cubicBezTo>
                  <a:pt x="2064" y="568"/>
                  <a:pt x="2047" y="573"/>
                  <a:pt x="2027" y="573"/>
                </a:cubicBezTo>
                <a:cubicBezTo>
                  <a:pt x="2005" y="573"/>
                  <a:pt x="1988" y="566"/>
                  <a:pt x="1974" y="552"/>
                </a:cubicBezTo>
                <a:cubicBezTo>
                  <a:pt x="1960" y="537"/>
                  <a:pt x="1953" y="517"/>
                  <a:pt x="1953" y="492"/>
                </a:cubicBezTo>
                <a:cubicBezTo>
                  <a:pt x="1953" y="466"/>
                  <a:pt x="1961" y="445"/>
                  <a:pt x="1976" y="429"/>
                </a:cubicBezTo>
                <a:cubicBezTo>
                  <a:pt x="1990" y="414"/>
                  <a:pt x="2008" y="407"/>
                  <a:pt x="2031" y="407"/>
                </a:cubicBezTo>
                <a:cubicBezTo>
                  <a:pt x="2049" y="407"/>
                  <a:pt x="2065" y="411"/>
                  <a:pt x="2079" y="419"/>
                </a:cubicBezTo>
                <a:cubicBezTo>
                  <a:pt x="2079" y="394"/>
                  <a:pt x="2079" y="394"/>
                  <a:pt x="2079" y="394"/>
                </a:cubicBezTo>
                <a:cubicBezTo>
                  <a:pt x="2066" y="388"/>
                  <a:pt x="2051" y="386"/>
                  <a:pt x="2031" y="386"/>
                </a:cubicBezTo>
                <a:cubicBezTo>
                  <a:pt x="2002" y="386"/>
                  <a:pt x="1978" y="395"/>
                  <a:pt x="1959" y="414"/>
                </a:cubicBezTo>
                <a:cubicBezTo>
                  <a:pt x="1939" y="434"/>
                  <a:pt x="1929" y="461"/>
                  <a:pt x="1929" y="494"/>
                </a:cubicBezTo>
                <a:cubicBezTo>
                  <a:pt x="1929" y="524"/>
                  <a:pt x="1937" y="548"/>
                  <a:pt x="1954" y="566"/>
                </a:cubicBezTo>
                <a:cubicBezTo>
                  <a:pt x="1971" y="585"/>
                  <a:pt x="1994" y="594"/>
                  <a:pt x="2023" y="594"/>
                </a:cubicBezTo>
                <a:cubicBezTo>
                  <a:pt x="2046" y="594"/>
                  <a:pt x="2064" y="590"/>
                  <a:pt x="2079" y="582"/>
                </a:cubicBezTo>
                <a:lnTo>
                  <a:pt x="2079" y="559"/>
                </a:lnTo>
                <a:close/>
                <a:moveTo>
                  <a:pt x="2209" y="523"/>
                </a:moveTo>
                <a:cubicBezTo>
                  <a:pt x="2203" y="510"/>
                  <a:pt x="2196" y="502"/>
                  <a:pt x="2188" y="499"/>
                </a:cubicBezTo>
                <a:cubicBezTo>
                  <a:pt x="2188" y="499"/>
                  <a:pt x="2188" y="499"/>
                  <a:pt x="2188" y="499"/>
                </a:cubicBezTo>
                <a:cubicBezTo>
                  <a:pt x="2202" y="495"/>
                  <a:pt x="2213" y="489"/>
                  <a:pt x="2221" y="479"/>
                </a:cubicBezTo>
                <a:cubicBezTo>
                  <a:pt x="2229" y="469"/>
                  <a:pt x="2233" y="457"/>
                  <a:pt x="2233" y="443"/>
                </a:cubicBezTo>
                <a:cubicBezTo>
                  <a:pt x="2233" y="427"/>
                  <a:pt x="2228" y="414"/>
                  <a:pt x="2218" y="404"/>
                </a:cubicBezTo>
                <a:cubicBezTo>
                  <a:pt x="2207" y="394"/>
                  <a:pt x="2192" y="389"/>
                  <a:pt x="2172" y="389"/>
                </a:cubicBezTo>
                <a:cubicBezTo>
                  <a:pt x="2111" y="389"/>
                  <a:pt x="2111" y="389"/>
                  <a:pt x="2111" y="389"/>
                </a:cubicBezTo>
                <a:cubicBezTo>
                  <a:pt x="2111" y="591"/>
                  <a:pt x="2111" y="591"/>
                  <a:pt x="2111" y="591"/>
                </a:cubicBezTo>
                <a:cubicBezTo>
                  <a:pt x="2135" y="591"/>
                  <a:pt x="2135" y="591"/>
                  <a:pt x="2135" y="591"/>
                </a:cubicBezTo>
                <a:cubicBezTo>
                  <a:pt x="2135" y="505"/>
                  <a:pt x="2135" y="505"/>
                  <a:pt x="2135" y="505"/>
                </a:cubicBezTo>
                <a:cubicBezTo>
                  <a:pt x="2156" y="505"/>
                  <a:pt x="2156" y="505"/>
                  <a:pt x="2156" y="505"/>
                </a:cubicBezTo>
                <a:cubicBezTo>
                  <a:pt x="2169" y="505"/>
                  <a:pt x="2179" y="513"/>
                  <a:pt x="2186" y="530"/>
                </a:cubicBezTo>
                <a:cubicBezTo>
                  <a:pt x="2213" y="591"/>
                  <a:pt x="2213" y="591"/>
                  <a:pt x="2213" y="591"/>
                </a:cubicBezTo>
                <a:cubicBezTo>
                  <a:pt x="2241" y="591"/>
                  <a:pt x="2241" y="591"/>
                  <a:pt x="2241" y="591"/>
                </a:cubicBezTo>
                <a:lnTo>
                  <a:pt x="2209" y="523"/>
                </a:lnTo>
                <a:close/>
                <a:moveTo>
                  <a:pt x="2197" y="473"/>
                </a:moveTo>
                <a:cubicBezTo>
                  <a:pt x="2189" y="480"/>
                  <a:pt x="2179" y="483"/>
                  <a:pt x="2166" y="483"/>
                </a:cubicBezTo>
                <a:cubicBezTo>
                  <a:pt x="2135" y="483"/>
                  <a:pt x="2135" y="483"/>
                  <a:pt x="2135" y="483"/>
                </a:cubicBezTo>
                <a:cubicBezTo>
                  <a:pt x="2135" y="410"/>
                  <a:pt x="2135" y="410"/>
                  <a:pt x="2135" y="410"/>
                </a:cubicBezTo>
                <a:cubicBezTo>
                  <a:pt x="2167" y="410"/>
                  <a:pt x="2167" y="410"/>
                  <a:pt x="2167" y="410"/>
                </a:cubicBezTo>
                <a:cubicBezTo>
                  <a:pt x="2181" y="410"/>
                  <a:pt x="2191" y="413"/>
                  <a:pt x="2198" y="419"/>
                </a:cubicBezTo>
                <a:cubicBezTo>
                  <a:pt x="2205" y="426"/>
                  <a:pt x="2208" y="434"/>
                  <a:pt x="2208" y="445"/>
                </a:cubicBezTo>
                <a:cubicBezTo>
                  <a:pt x="2208" y="456"/>
                  <a:pt x="2204" y="466"/>
                  <a:pt x="2197" y="473"/>
                </a:cubicBezTo>
                <a:close/>
                <a:moveTo>
                  <a:pt x="2474" y="389"/>
                </a:moveTo>
                <a:cubicBezTo>
                  <a:pt x="2445" y="389"/>
                  <a:pt x="2445" y="389"/>
                  <a:pt x="2445" y="389"/>
                </a:cubicBezTo>
                <a:cubicBezTo>
                  <a:pt x="2381" y="529"/>
                  <a:pt x="2381" y="529"/>
                  <a:pt x="2381" y="529"/>
                </a:cubicBezTo>
                <a:cubicBezTo>
                  <a:pt x="2379" y="534"/>
                  <a:pt x="2376" y="543"/>
                  <a:pt x="2372" y="554"/>
                </a:cubicBezTo>
                <a:cubicBezTo>
                  <a:pt x="2371" y="554"/>
                  <a:pt x="2371" y="554"/>
                  <a:pt x="2371" y="554"/>
                </a:cubicBezTo>
                <a:cubicBezTo>
                  <a:pt x="2369" y="548"/>
                  <a:pt x="2366" y="540"/>
                  <a:pt x="2362" y="530"/>
                </a:cubicBezTo>
                <a:cubicBezTo>
                  <a:pt x="2300" y="389"/>
                  <a:pt x="2300" y="389"/>
                  <a:pt x="2300" y="389"/>
                </a:cubicBezTo>
                <a:cubicBezTo>
                  <a:pt x="2268" y="389"/>
                  <a:pt x="2268" y="389"/>
                  <a:pt x="2268" y="389"/>
                </a:cubicBezTo>
                <a:cubicBezTo>
                  <a:pt x="2268" y="591"/>
                  <a:pt x="2268" y="591"/>
                  <a:pt x="2268" y="591"/>
                </a:cubicBezTo>
                <a:cubicBezTo>
                  <a:pt x="2291" y="591"/>
                  <a:pt x="2291" y="591"/>
                  <a:pt x="2291" y="591"/>
                </a:cubicBezTo>
                <a:cubicBezTo>
                  <a:pt x="2291" y="455"/>
                  <a:pt x="2291" y="455"/>
                  <a:pt x="2291" y="455"/>
                </a:cubicBezTo>
                <a:cubicBezTo>
                  <a:pt x="2291" y="437"/>
                  <a:pt x="2291" y="424"/>
                  <a:pt x="2290" y="416"/>
                </a:cubicBezTo>
                <a:cubicBezTo>
                  <a:pt x="2291" y="416"/>
                  <a:pt x="2291" y="416"/>
                  <a:pt x="2291" y="416"/>
                </a:cubicBezTo>
                <a:cubicBezTo>
                  <a:pt x="2293" y="426"/>
                  <a:pt x="2295" y="432"/>
                  <a:pt x="2297" y="437"/>
                </a:cubicBezTo>
                <a:cubicBezTo>
                  <a:pt x="2366" y="591"/>
                  <a:pt x="2366" y="591"/>
                  <a:pt x="2366" y="591"/>
                </a:cubicBezTo>
                <a:cubicBezTo>
                  <a:pt x="2377" y="591"/>
                  <a:pt x="2377" y="591"/>
                  <a:pt x="2377" y="591"/>
                </a:cubicBezTo>
                <a:cubicBezTo>
                  <a:pt x="2446" y="436"/>
                  <a:pt x="2446" y="436"/>
                  <a:pt x="2446" y="436"/>
                </a:cubicBezTo>
                <a:cubicBezTo>
                  <a:pt x="2448" y="432"/>
                  <a:pt x="2450" y="425"/>
                  <a:pt x="2452" y="416"/>
                </a:cubicBezTo>
                <a:cubicBezTo>
                  <a:pt x="2453" y="416"/>
                  <a:pt x="2453" y="416"/>
                  <a:pt x="2453" y="416"/>
                </a:cubicBezTo>
                <a:cubicBezTo>
                  <a:pt x="2451" y="431"/>
                  <a:pt x="2451" y="445"/>
                  <a:pt x="2451" y="455"/>
                </a:cubicBezTo>
                <a:cubicBezTo>
                  <a:pt x="2451" y="591"/>
                  <a:pt x="2451" y="591"/>
                  <a:pt x="2451" y="591"/>
                </a:cubicBezTo>
                <a:cubicBezTo>
                  <a:pt x="2474" y="591"/>
                  <a:pt x="2474" y="591"/>
                  <a:pt x="2474" y="591"/>
                </a:cubicBezTo>
                <a:lnTo>
                  <a:pt x="2474" y="389"/>
                </a:lnTo>
                <a:close/>
                <a:moveTo>
                  <a:pt x="2712" y="414"/>
                </a:moveTo>
                <a:cubicBezTo>
                  <a:pt x="2695" y="395"/>
                  <a:pt x="2672" y="386"/>
                  <a:pt x="2645" y="386"/>
                </a:cubicBezTo>
                <a:cubicBezTo>
                  <a:pt x="2614" y="386"/>
                  <a:pt x="2589" y="396"/>
                  <a:pt x="2572" y="416"/>
                </a:cubicBezTo>
                <a:cubicBezTo>
                  <a:pt x="2555" y="435"/>
                  <a:pt x="2547" y="461"/>
                  <a:pt x="2547" y="492"/>
                </a:cubicBezTo>
                <a:cubicBezTo>
                  <a:pt x="2547" y="522"/>
                  <a:pt x="2555" y="546"/>
                  <a:pt x="2572" y="565"/>
                </a:cubicBezTo>
                <a:cubicBezTo>
                  <a:pt x="2589" y="584"/>
                  <a:pt x="2612" y="594"/>
                  <a:pt x="2641" y="594"/>
                </a:cubicBezTo>
                <a:cubicBezTo>
                  <a:pt x="2670" y="594"/>
                  <a:pt x="2694" y="585"/>
                  <a:pt x="2711" y="566"/>
                </a:cubicBezTo>
                <a:cubicBezTo>
                  <a:pt x="2729" y="546"/>
                  <a:pt x="2737" y="520"/>
                  <a:pt x="2737" y="487"/>
                </a:cubicBezTo>
                <a:cubicBezTo>
                  <a:pt x="2737" y="457"/>
                  <a:pt x="2729" y="432"/>
                  <a:pt x="2712" y="414"/>
                </a:cubicBezTo>
                <a:close/>
                <a:moveTo>
                  <a:pt x="2693" y="552"/>
                </a:moveTo>
                <a:cubicBezTo>
                  <a:pt x="2680" y="566"/>
                  <a:pt x="2663" y="573"/>
                  <a:pt x="2641" y="573"/>
                </a:cubicBezTo>
                <a:cubicBezTo>
                  <a:pt x="2621" y="573"/>
                  <a:pt x="2604" y="565"/>
                  <a:pt x="2591" y="551"/>
                </a:cubicBezTo>
                <a:cubicBezTo>
                  <a:pt x="2578" y="535"/>
                  <a:pt x="2571" y="515"/>
                  <a:pt x="2571" y="490"/>
                </a:cubicBezTo>
                <a:cubicBezTo>
                  <a:pt x="2571" y="465"/>
                  <a:pt x="2578" y="445"/>
                  <a:pt x="2591" y="430"/>
                </a:cubicBezTo>
                <a:cubicBezTo>
                  <a:pt x="2605" y="415"/>
                  <a:pt x="2622" y="407"/>
                  <a:pt x="2643" y="407"/>
                </a:cubicBezTo>
                <a:cubicBezTo>
                  <a:pt x="2664" y="407"/>
                  <a:pt x="2681" y="414"/>
                  <a:pt x="2693" y="428"/>
                </a:cubicBezTo>
                <a:cubicBezTo>
                  <a:pt x="2706" y="443"/>
                  <a:pt x="2713" y="463"/>
                  <a:pt x="2713" y="490"/>
                </a:cubicBezTo>
                <a:cubicBezTo>
                  <a:pt x="2713" y="517"/>
                  <a:pt x="2706" y="537"/>
                  <a:pt x="2693" y="552"/>
                </a:cubicBezTo>
                <a:close/>
                <a:moveTo>
                  <a:pt x="2885" y="502"/>
                </a:moveTo>
                <a:cubicBezTo>
                  <a:pt x="2885" y="484"/>
                  <a:pt x="2881" y="469"/>
                  <a:pt x="2872" y="459"/>
                </a:cubicBezTo>
                <a:cubicBezTo>
                  <a:pt x="2864" y="448"/>
                  <a:pt x="2852" y="443"/>
                  <a:pt x="2836" y="443"/>
                </a:cubicBezTo>
                <a:cubicBezTo>
                  <a:pt x="2815" y="443"/>
                  <a:pt x="2800" y="452"/>
                  <a:pt x="2789" y="471"/>
                </a:cubicBezTo>
                <a:cubicBezTo>
                  <a:pt x="2788" y="471"/>
                  <a:pt x="2788" y="471"/>
                  <a:pt x="2788" y="471"/>
                </a:cubicBezTo>
                <a:cubicBezTo>
                  <a:pt x="2788" y="447"/>
                  <a:pt x="2788" y="447"/>
                  <a:pt x="2788" y="447"/>
                </a:cubicBezTo>
                <a:cubicBezTo>
                  <a:pt x="2765" y="447"/>
                  <a:pt x="2765" y="447"/>
                  <a:pt x="2765" y="447"/>
                </a:cubicBezTo>
                <a:cubicBezTo>
                  <a:pt x="2765" y="591"/>
                  <a:pt x="2765" y="591"/>
                  <a:pt x="2765" y="591"/>
                </a:cubicBezTo>
                <a:cubicBezTo>
                  <a:pt x="2788" y="591"/>
                  <a:pt x="2788" y="591"/>
                  <a:pt x="2788" y="591"/>
                </a:cubicBezTo>
                <a:cubicBezTo>
                  <a:pt x="2788" y="509"/>
                  <a:pt x="2788" y="509"/>
                  <a:pt x="2788" y="509"/>
                </a:cubicBezTo>
                <a:cubicBezTo>
                  <a:pt x="2788" y="495"/>
                  <a:pt x="2792" y="484"/>
                  <a:pt x="2800" y="476"/>
                </a:cubicBezTo>
                <a:cubicBezTo>
                  <a:pt x="2807" y="467"/>
                  <a:pt x="2817" y="463"/>
                  <a:pt x="2828" y="463"/>
                </a:cubicBezTo>
                <a:cubicBezTo>
                  <a:pt x="2851" y="463"/>
                  <a:pt x="2862" y="478"/>
                  <a:pt x="2862" y="509"/>
                </a:cubicBezTo>
                <a:cubicBezTo>
                  <a:pt x="2862" y="591"/>
                  <a:pt x="2862" y="591"/>
                  <a:pt x="2862" y="591"/>
                </a:cubicBezTo>
                <a:cubicBezTo>
                  <a:pt x="2885" y="591"/>
                  <a:pt x="2885" y="591"/>
                  <a:pt x="2885" y="591"/>
                </a:cubicBezTo>
                <a:lnTo>
                  <a:pt x="2885" y="502"/>
                </a:lnTo>
                <a:close/>
                <a:moveTo>
                  <a:pt x="2943" y="377"/>
                </a:moveTo>
                <a:cubicBezTo>
                  <a:pt x="2920" y="377"/>
                  <a:pt x="2920" y="377"/>
                  <a:pt x="2920" y="377"/>
                </a:cubicBezTo>
                <a:cubicBezTo>
                  <a:pt x="2920" y="591"/>
                  <a:pt x="2920" y="591"/>
                  <a:pt x="2920" y="591"/>
                </a:cubicBezTo>
                <a:cubicBezTo>
                  <a:pt x="2943" y="591"/>
                  <a:pt x="2943" y="591"/>
                  <a:pt x="2943" y="591"/>
                </a:cubicBezTo>
                <a:lnTo>
                  <a:pt x="2943" y="377"/>
                </a:lnTo>
                <a:close/>
                <a:moveTo>
                  <a:pt x="3003" y="384"/>
                </a:moveTo>
                <a:cubicBezTo>
                  <a:pt x="3000" y="382"/>
                  <a:pt x="2997" y="380"/>
                  <a:pt x="2993" y="380"/>
                </a:cubicBezTo>
                <a:cubicBezTo>
                  <a:pt x="2988" y="380"/>
                  <a:pt x="2985" y="382"/>
                  <a:pt x="2982" y="384"/>
                </a:cubicBezTo>
                <a:cubicBezTo>
                  <a:pt x="2979" y="387"/>
                  <a:pt x="2977" y="391"/>
                  <a:pt x="2977" y="395"/>
                </a:cubicBezTo>
                <a:cubicBezTo>
                  <a:pt x="2977" y="399"/>
                  <a:pt x="2979" y="403"/>
                  <a:pt x="2982" y="406"/>
                </a:cubicBezTo>
                <a:cubicBezTo>
                  <a:pt x="2985" y="409"/>
                  <a:pt x="2988" y="410"/>
                  <a:pt x="2993" y="410"/>
                </a:cubicBezTo>
                <a:cubicBezTo>
                  <a:pt x="2997" y="410"/>
                  <a:pt x="3000" y="409"/>
                  <a:pt x="3003" y="406"/>
                </a:cubicBezTo>
                <a:cubicBezTo>
                  <a:pt x="3006" y="403"/>
                  <a:pt x="3008" y="399"/>
                  <a:pt x="3008" y="395"/>
                </a:cubicBezTo>
                <a:cubicBezTo>
                  <a:pt x="3008" y="391"/>
                  <a:pt x="3006" y="387"/>
                  <a:pt x="3003" y="384"/>
                </a:cubicBezTo>
                <a:close/>
                <a:moveTo>
                  <a:pt x="3004" y="447"/>
                </a:moveTo>
                <a:cubicBezTo>
                  <a:pt x="2981" y="447"/>
                  <a:pt x="2981" y="447"/>
                  <a:pt x="2981" y="447"/>
                </a:cubicBezTo>
                <a:cubicBezTo>
                  <a:pt x="2981" y="591"/>
                  <a:pt x="2981" y="591"/>
                  <a:pt x="2981" y="591"/>
                </a:cubicBezTo>
                <a:cubicBezTo>
                  <a:pt x="3004" y="591"/>
                  <a:pt x="3004" y="591"/>
                  <a:pt x="3004" y="591"/>
                </a:cubicBezTo>
                <a:lnTo>
                  <a:pt x="3004" y="447"/>
                </a:lnTo>
                <a:close/>
                <a:moveTo>
                  <a:pt x="3161" y="502"/>
                </a:moveTo>
                <a:cubicBezTo>
                  <a:pt x="3161" y="484"/>
                  <a:pt x="3157" y="469"/>
                  <a:pt x="3149" y="459"/>
                </a:cubicBezTo>
                <a:cubicBezTo>
                  <a:pt x="3141" y="448"/>
                  <a:pt x="3129" y="443"/>
                  <a:pt x="3113" y="443"/>
                </a:cubicBezTo>
                <a:cubicBezTo>
                  <a:pt x="3092" y="443"/>
                  <a:pt x="3076" y="452"/>
                  <a:pt x="3065" y="471"/>
                </a:cubicBezTo>
                <a:cubicBezTo>
                  <a:pt x="3065" y="471"/>
                  <a:pt x="3065" y="471"/>
                  <a:pt x="3065" y="471"/>
                </a:cubicBezTo>
                <a:cubicBezTo>
                  <a:pt x="3065" y="447"/>
                  <a:pt x="3065" y="447"/>
                  <a:pt x="3065" y="447"/>
                </a:cubicBezTo>
                <a:cubicBezTo>
                  <a:pt x="3042" y="447"/>
                  <a:pt x="3042" y="447"/>
                  <a:pt x="3042" y="447"/>
                </a:cubicBezTo>
                <a:cubicBezTo>
                  <a:pt x="3042" y="591"/>
                  <a:pt x="3042" y="591"/>
                  <a:pt x="3042" y="591"/>
                </a:cubicBezTo>
                <a:cubicBezTo>
                  <a:pt x="3065" y="591"/>
                  <a:pt x="3065" y="591"/>
                  <a:pt x="3065" y="591"/>
                </a:cubicBezTo>
                <a:cubicBezTo>
                  <a:pt x="3065" y="509"/>
                  <a:pt x="3065" y="509"/>
                  <a:pt x="3065" y="509"/>
                </a:cubicBezTo>
                <a:cubicBezTo>
                  <a:pt x="3065" y="495"/>
                  <a:pt x="3069" y="484"/>
                  <a:pt x="3076" y="476"/>
                </a:cubicBezTo>
                <a:cubicBezTo>
                  <a:pt x="3084" y="467"/>
                  <a:pt x="3093" y="463"/>
                  <a:pt x="3105" y="463"/>
                </a:cubicBezTo>
                <a:cubicBezTo>
                  <a:pt x="3127" y="463"/>
                  <a:pt x="3138" y="478"/>
                  <a:pt x="3138" y="509"/>
                </a:cubicBezTo>
                <a:cubicBezTo>
                  <a:pt x="3138" y="591"/>
                  <a:pt x="3138" y="591"/>
                  <a:pt x="3138" y="591"/>
                </a:cubicBezTo>
                <a:cubicBezTo>
                  <a:pt x="3161" y="591"/>
                  <a:pt x="3161" y="591"/>
                  <a:pt x="3161" y="591"/>
                </a:cubicBezTo>
                <a:lnTo>
                  <a:pt x="3161" y="502"/>
                </a:lnTo>
                <a:close/>
                <a:moveTo>
                  <a:pt x="3311" y="512"/>
                </a:moveTo>
                <a:cubicBezTo>
                  <a:pt x="3311" y="491"/>
                  <a:pt x="3306" y="475"/>
                  <a:pt x="3296" y="463"/>
                </a:cubicBezTo>
                <a:cubicBezTo>
                  <a:pt x="3286" y="450"/>
                  <a:pt x="3271" y="443"/>
                  <a:pt x="3251" y="443"/>
                </a:cubicBezTo>
                <a:cubicBezTo>
                  <a:pt x="3233" y="443"/>
                  <a:pt x="3218" y="450"/>
                  <a:pt x="3205" y="463"/>
                </a:cubicBezTo>
                <a:cubicBezTo>
                  <a:pt x="3192" y="477"/>
                  <a:pt x="3185" y="496"/>
                  <a:pt x="3185" y="519"/>
                </a:cubicBezTo>
                <a:cubicBezTo>
                  <a:pt x="3185" y="544"/>
                  <a:pt x="3191" y="562"/>
                  <a:pt x="3204" y="576"/>
                </a:cubicBezTo>
                <a:cubicBezTo>
                  <a:pt x="3215" y="588"/>
                  <a:pt x="3231" y="594"/>
                  <a:pt x="3251" y="594"/>
                </a:cubicBezTo>
                <a:cubicBezTo>
                  <a:pt x="3271" y="594"/>
                  <a:pt x="3288" y="590"/>
                  <a:pt x="3301" y="580"/>
                </a:cubicBezTo>
                <a:cubicBezTo>
                  <a:pt x="3301" y="559"/>
                  <a:pt x="3301" y="559"/>
                  <a:pt x="3301" y="559"/>
                </a:cubicBezTo>
                <a:cubicBezTo>
                  <a:pt x="3287" y="569"/>
                  <a:pt x="3272" y="574"/>
                  <a:pt x="3256" y="574"/>
                </a:cubicBezTo>
                <a:cubicBezTo>
                  <a:pt x="3242" y="574"/>
                  <a:pt x="3230" y="570"/>
                  <a:pt x="3222" y="562"/>
                </a:cubicBezTo>
                <a:cubicBezTo>
                  <a:pt x="3214" y="553"/>
                  <a:pt x="3209" y="541"/>
                  <a:pt x="3209" y="524"/>
                </a:cubicBezTo>
                <a:cubicBezTo>
                  <a:pt x="3311" y="524"/>
                  <a:pt x="3311" y="524"/>
                  <a:pt x="3311" y="524"/>
                </a:cubicBezTo>
                <a:lnTo>
                  <a:pt x="3311" y="512"/>
                </a:lnTo>
                <a:close/>
                <a:moveTo>
                  <a:pt x="3209" y="505"/>
                </a:moveTo>
                <a:cubicBezTo>
                  <a:pt x="3211" y="492"/>
                  <a:pt x="3216" y="482"/>
                  <a:pt x="3223" y="474"/>
                </a:cubicBezTo>
                <a:cubicBezTo>
                  <a:pt x="3231" y="467"/>
                  <a:pt x="3240" y="463"/>
                  <a:pt x="3251" y="463"/>
                </a:cubicBezTo>
                <a:cubicBezTo>
                  <a:pt x="3263" y="463"/>
                  <a:pt x="3272" y="467"/>
                  <a:pt x="3278" y="474"/>
                </a:cubicBezTo>
                <a:cubicBezTo>
                  <a:pt x="3284" y="482"/>
                  <a:pt x="3287" y="492"/>
                  <a:pt x="3287" y="505"/>
                </a:cubicBezTo>
                <a:lnTo>
                  <a:pt x="3209" y="505"/>
                </a:lnTo>
                <a:close/>
              </a:path>
            </a:pathLst>
          </a:custGeom>
          <a:solidFill>
            <a:srgbClr val="FFFFFF"/>
          </a:solidFill>
          <a:ln>
            <a:noFill/>
          </a:ln>
          <a:extLst/>
        </p:spPr>
        <p:txBody>
          <a:bodyPr vert="horz" wrap="square" lIns="93258" tIns="46628" rIns="93258" bIns="46628" numCol="1" anchor="t" anchorCtr="0" compatLnSpc="1">
            <a:prstTxWarp prst="textNoShape">
              <a:avLst/>
            </a:prstTxWarp>
          </a:bodyPr>
          <a:lstStyle/>
          <a:p>
            <a:pPr defTabSz="932653"/>
            <a:endParaRPr lang="en-US" dirty="0">
              <a:solidFill>
                <a:srgbClr val="FFFFFF"/>
              </a:solidFill>
            </a:endParaRPr>
          </a:p>
        </p:txBody>
      </p:sp>
      <p:sp>
        <p:nvSpPr>
          <p:cNvPr id="43" name="Freeform 26"/>
          <p:cNvSpPr>
            <a:spLocks noChangeAspect="1" noEditPoints="1"/>
          </p:cNvSpPr>
          <p:nvPr/>
        </p:nvSpPr>
        <p:spPr bwMode="auto">
          <a:xfrm>
            <a:off x="4236075" y="2838610"/>
            <a:ext cx="2141271" cy="472243"/>
          </a:xfrm>
          <a:custGeom>
            <a:avLst/>
            <a:gdLst>
              <a:gd name="T0" fmla="*/ 1225 w 3933"/>
              <a:gd name="T1" fmla="*/ 701 h 865"/>
              <a:gd name="T2" fmla="*/ 1013 w 3933"/>
              <a:gd name="T3" fmla="*/ 295 h 865"/>
              <a:gd name="T4" fmla="*/ 1442 w 3933"/>
              <a:gd name="T5" fmla="*/ 291 h 865"/>
              <a:gd name="T6" fmla="*/ 1229 w 3933"/>
              <a:gd name="T7" fmla="*/ 220 h 865"/>
              <a:gd name="T8" fmla="*/ 1068 w 3933"/>
              <a:gd name="T9" fmla="*/ 545 h 865"/>
              <a:gd name="T10" fmla="*/ 1409 w 3933"/>
              <a:gd name="T11" fmla="*/ 435 h 865"/>
              <a:gd name="T12" fmla="*/ 1633 w 3933"/>
              <a:gd name="T13" fmla="*/ 322 h 865"/>
              <a:gd name="T14" fmla="*/ 1633 w 3933"/>
              <a:gd name="T15" fmla="*/ 692 h 865"/>
              <a:gd name="T16" fmla="*/ 1511 w 3933"/>
              <a:gd name="T17" fmla="*/ 322 h 865"/>
              <a:gd name="T18" fmla="*/ 1692 w 3933"/>
              <a:gd name="T19" fmla="*/ 136 h 865"/>
              <a:gd name="T20" fmla="*/ 1899 w 3933"/>
              <a:gd name="T21" fmla="*/ 186 h 865"/>
              <a:gd name="T22" fmla="*/ 1924 w 3933"/>
              <a:gd name="T23" fmla="*/ 372 h 865"/>
              <a:gd name="T24" fmla="*/ 1777 w 3933"/>
              <a:gd name="T25" fmla="*/ 372 h 865"/>
              <a:gd name="T26" fmla="*/ 1777 w 3933"/>
              <a:gd name="T27" fmla="*/ 262 h 865"/>
              <a:gd name="T28" fmla="*/ 1938 w 3933"/>
              <a:gd name="T29" fmla="*/ 196 h 865"/>
              <a:gd name="T30" fmla="*/ 1981 w 3933"/>
              <a:gd name="T31" fmla="*/ 217 h 865"/>
              <a:gd name="T32" fmla="*/ 2037 w 3933"/>
              <a:gd name="T33" fmla="*/ 162 h 865"/>
              <a:gd name="T34" fmla="*/ 1978 w 3933"/>
              <a:gd name="T35" fmla="*/ 322 h 865"/>
              <a:gd name="T36" fmla="*/ 2275 w 3933"/>
              <a:gd name="T37" fmla="*/ 701 h 865"/>
              <a:gd name="T38" fmla="*/ 2151 w 3933"/>
              <a:gd name="T39" fmla="*/ 369 h 865"/>
              <a:gd name="T40" fmla="*/ 2289 w 3933"/>
              <a:gd name="T41" fmla="*/ 364 h 865"/>
              <a:gd name="T42" fmla="*/ 2285 w 3933"/>
              <a:gd name="T43" fmla="*/ 651 h 865"/>
              <a:gd name="T44" fmla="*/ 2480 w 3933"/>
              <a:gd name="T45" fmla="*/ 522 h 865"/>
              <a:gd name="T46" fmla="*/ 2716 w 3933"/>
              <a:gd name="T47" fmla="*/ 666 h 865"/>
              <a:gd name="T48" fmla="*/ 2441 w 3933"/>
              <a:gd name="T49" fmla="*/ 408 h 865"/>
              <a:gd name="T50" fmla="*/ 2742 w 3933"/>
              <a:gd name="T51" fmla="*/ 491 h 865"/>
              <a:gd name="T52" fmla="*/ 2588 w 3933"/>
              <a:gd name="T53" fmla="*/ 364 h 865"/>
              <a:gd name="T54" fmla="*/ 3193 w 3933"/>
              <a:gd name="T55" fmla="*/ 546 h 865"/>
              <a:gd name="T56" fmla="*/ 2892 w 3933"/>
              <a:gd name="T57" fmla="*/ 610 h 865"/>
              <a:gd name="T58" fmla="*/ 2987 w 3933"/>
              <a:gd name="T59" fmla="*/ 449 h 865"/>
              <a:gd name="T60" fmla="*/ 3113 w 3933"/>
              <a:gd name="T61" fmla="*/ 304 h 865"/>
              <a:gd name="T62" fmla="*/ 3030 w 3933"/>
              <a:gd name="T63" fmla="*/ 165 h 865"/>
              <a:gd name="T64" fmla="*/ 3070 w 3933"/>
              <a:gd name="T65" fmla="*/ 422 h 865"/>
              <a:gd name="T66" fmla="*/ 3563 w 3933"/>
              <a:gd name="T67" fmla="*/ 617 h 865"/>
              <a:gd name="T68" fmla="*/ 3254 w 3933"/>
              <a:gd name="T69" fmla="*/ 464 h 865"/>
              <a:gd name="T70" fmla="*/ 3552 w 3933"/>
              <a:gd name="T71" fmla="*/ 180 h 865"/>
              <a:gd name="T72" fmla="*/ 3316 w 3933"/>
              <a:gd name="T73" fmla="*/ 441 h 865"/>
              <a:gd name="T74" fmla="*/ 3584 w 3933"/>
              <a:gd name="T75" fmla="*/ 528 h 865"/>
              <a:gd name="T76" fmla="*/ 3349 w 3933"/>
              <a:gd name="T77" fmla="*/ 449 h 865"/>
              <a:gd name="T78" fmla="*/ 3495 w 3933"/>
              <a:gd name="T79" fmla="*/ 619 h 865"/>
              <a:gd name="T80" fmla="*/ 3749 w 3933"/>
              <a:gd name="T81" fmla="*/ 701 h 865"/>
              <a:gd name="T82" fmla="*/ 3838 w 3933"/>
              <a:gd name="T83" fmla="*/ 620 h 865"/>
              <a:gd name="T84" fmla="*/ 3651 w 3933"/>
              <a:gd name="T85" fmla="*/ 434 h 865"/>
              <a:gd name="T86" fmla="*/ 3721 w 3933"/>
              <a:gd name="T87" fmla="*/ 227 h 865"/>
              <a:gd name="T88" fmla="*/ 3933 w 3933"/>
              <a:gd name="T89" fmla="*/ 534 h 865"/>
              <a:gd name="T90" fmla="*/ 464 w 3933"/>
              <a:gd name="T91" fmla="*/ 0 h 865"/>
              <a:gd name="T92" fmla="*/ 158 w 3933"/>
              <a:gd name="T93" fmla="*/ 632 h 865"/>
              <a:gd name="T94" fmla="*/ 1 w 3933"/>
              <a:gd name="T95" fmla="*/ 694 h 865"/>
              <a:gd name="T96" fmla="*/ 722 w 3933"/>
              <a:gd name="T97" fmla="*/ 793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33" h="865">
                <a:moveTo>
                  <a:pt x="1472" y="427"/>
                </a:moveTo>
                <a:cubicBezTo>
                  <a:pt x="1472" y="482"/>
                  <a:pt x="1462" y="530"/>
                  <a:pt x="1442" y="572"/>
                </a:cubicBezTo>
                <a:cubicBezTo>
                  <a:pt x="1422" y="613"/>
                  <a:pt x="1393" y="645"/>
                  <a:pt x="1355" y="668"/>
                </a:cubicBezTo>
                <a:cubicBezTo>
                  <a:pt x="1318" y="690"/>
                  <a:pt x="1274" y="701"/>
                  <a:pt x="1225" y="701"/>
                </a:cubicBezTo>
                <a:cubicBezTo>
                  <a:pt x="1177" y="701"/>
                  <a:pt x="1135" y="691"/>
                  <a:pt x="1098" y="669"/>
                </a:cubicBezTo>
                <a:cubicBezTo>
                  <a:pt x="1061" y="647"/>
                  <a:pt x="1033" y="616"/>
                  <a:pt x="1012" y="576"/>
                </a:cubicBezTo>
                <a:cubicBezTo>
                  <a:pt x="992" y="536"/>
                  <a:pt x="982" y="490"/>
                  <a:pt x="982" y="439"/>
                </a:cubicBezTo>
                <a:cubicBezTo>
                  <a:pt x="982" y="384"/>
                  <a:pt x="992" y="336"/>
                  <a:pt x="1013" y="295"/>
                </a:cubicBezTo>
                <a:cubicBezTo>
                  <a:pt x="1033" y="253"/>
                  <a:pt x="1063" y="221"/>
                  <a:pt x="1101" y="199"/>
                </a:cubicBezTo>
                <a:cubicBezTo>
                  <a:pt x="1139" y="176"/>
                  <a:pt x="1184" y="165"/>
                  <a:pt x="1234" y="165"/>
                </a:cubicBezTo>
                <a:cubicBezTo>
                  <a:pt x="1280" y="165"/>
                  <a:pt x="1321" y="176"/>
                  <a:pt x="1358" y="198"/>
                </a:cubicBezTo>
                <a:cubicBezTo>
                  <a:pt x="1394" y="220"/>
                  <a:pt x="1423" y="251"/>
                  <a:pt x="1442" y="291"/>
                </a:cubicBezTo>
                <a:cubicBezTo>
                  <a:pt x="1462" y="330"/>
                  <a:pt x="1472" y="376"/>
                  <a:pt x="1472" y="427"/>
                </a:cubicBezTo>
                <a:close/>
                <a:moveTo>
                  <a:pt x="1409" y="435"/>
                </a:moveTo>
                <a:cubicBezTo>
                  <a:pt x="1409" y="367"/>
                  <a:pt x="1393" y="314"/>
                  <a:pt x="1361" y="276"/>
                </a:cubicBezTo>
                <a:cubicBezTo>
                  <a:pt x="1330" y="239"/>
                  <a:pt x="1286" y="220"/>
                  <a:pt x="1229" y="220"/>
                </a:cubicBezTo>
                <a:cubicBezTo>
                  <a:pt x="1194" y="220"/>
                  <a:pt x="1162" y="229"/>
                  <a:pt x="1134" y="247"/>
                </a:cubicBezTo>
                <a:cubicBezTo>
                  <a:pt x="1106" y="265"/>
                  <a:pt x="1084" y="290"/>
                  <a:pt x="1069" y="323"/>
                </a:cubicBezTo>
                <a:cubicBezTo>
                  <a:pt x="1053" y="356"/>
                  <a:pt x="1046" y="393"/>
                  <a:pt x="1046" y="434"/>
                </a:cubicBezTo>
                <a:cubicBezTo>
                  <a:pt x="1046" y="475"/>
                  <a:pt x="1053" y="512"/>
                  <a:pt x="1068" y="545"/>
                </a:cubicBezTo>
                <a:cubicBezTo>
                  <a:pt x="1083" y="577"/>
                  <a:pt x="1104" y="602"/>
                  <a:pt x="1131" y="620"/>
                </a:cubicBezTo>
                <a:cubicBezTo>
                  <a:pt x="1159" y="638"/>
                  <a:pt x="1190" y="646"/>
                  <a:pt x="1225" y="646"/>
                </a:cubicBezTo>
                <a:cubicBezTo>
                  <a:pt x="1282" y="646"/>
                  <a:pt x="1327" y="628"/>
                  <a:pt x="1360" y="590"/>
                </a:cubicBezTo>
                <a:cubicBezTo>
                  <a:pt x="1392" y="552"/>
                  <a:pt x="1409" y="501"/>
                  <a:pt x="1409" y="435"/>
                </a:cubicBezTo>
                <a:close/>
                <a:moveTo>
                  <a:pt x="1735" y="196"/>
                </a:moveTo>
                <a:cubicBezTo>
                  <a:pt x="1723" y="190"/>
                  <a:pt x="1710" y="186"/>
                  <a:pt x="1695" y="186"/>
                </a:cubicBezTo>
                <a:cubicBezTo>
                  <a:pt x="1654" y="186"/>
                  <a:pt x="1633" y="213"/>
                  <a:pt x="1633" y="265"/>
                </a:cubicBezTo>
                <a:cubicBezTo>
                  <a:pt x="1633" y="322"/>
                  <a:pt x="1633" y="322"/>
                  <a:pt x="1633" y="322"/>
                </a:cubicBezTo>
                <a:cubicBezTo>
                  <a:pt x="1720" y="322"/>
                  <a:pt x="1720" y="322"/>
                  <a:pt x="1720" y="322"/>
                </a:cubicBezTo>
                <a:cubicBezTo>
                  <a:pt x="1720" y="372"/>
                  <a:pt x="1720" y="372"/>
                  <a:pt x="1720" y="372"/>
                </a:cubicBezTo>
                <a:cubicBezTo>
                  <a:pt x="1633" y="372"/>
                  <a:pt x="1633" y="372"/>
                  <a:pt x="1633" y="372"/>
                </a:cubicBezTo>
                <a:cubicBezTo>
                  <a:pt x="1633" y="692"/>
                  <a:pt x="1633" y="692"/>
                  <a:pt x="1633" y="692"/>
                </a:cubicBezTo>
                <a:cubicBezTo>
                  <a:pt x="1574" y="692"/>
                  <a:pt x="1574" y="692"/>
                  <a:pt x="1574" y="692"/>
                </a:cubicBezTo>
                <a:cubicBezTo>
                  <a:pt x="1574" y="372"/>
                  <a:pt x="1574" y="372"/>
                  <a:pt x="1574" y="372"/>
                </a:cubicBezTo>
                <a:cubicBezTo>
                  <a:pt x="1511" y="372"/>
                  <a:pt x="1511" y="372"/>
                  <a:pt x="1511" y="372"/>
                </a:cubicBezTo>
                <a:cubicBezTo>
                  <a:pt x="1511" y="322"/>
                  <a:pt x="1511" y="322"/>
                  <a:pt x="1511" y="322"/>
                </a:cubicBezTo>
                <a:cubicBezTo>
                  <a:pt x="1574" y="322"/>
                  <a:pt x="1574" y="322"/>
                  <a:pt x="1574" y="322"/>
                </a:cubicBezTo>
                <a:cubicBezTo>
                  <a:pt x="1574" y="262"/>
                  <a:pt x="1574" y="262"/>
                  <a:pt x="1574" y="262"/>
                </a:cubicBezTo>
                <a:cubicBezTo>
                  <a:pt x="1574" y="224"/>
                  <a:pt x="1585" y="194"/>
                  <a:pt x="1607" y="171"/>
                </a:cubicBezTo>
                <a:cubicBezTo>
                  <a:pt x="1629" y="148"/>
                  <a:pt x="1657" y="136"/>
                  <a:pt x="1692" y="136"/>
                </a:cubicBezTo>
                <a:cubicBezTo>
                  <a:pt x="1710" y="136"/>
                  <a:pt x="1724" y="138"/>
                  <a:pt x="1735" y="143"/>
                </a:cubicBezTo>
                <a:lnTo>
                  <a:pt x="1735" y="196"/>
                </a:lnTo>
                <a:close/>
                <a:moveTo>
                  <a:pt x="1938" y="196"/>
                </a:moveTo>
                <a:cubicBezTo>
                  <a:pt x="1927" y="190"/>
                  <a:pt x="1914" y="186"/>
                  <a:pt x="1899" y="186"/>
                </a:cubicBezTo>
                <a:cubicBezTo>
                  <a:pt x="1858" y="186"/>
                  <a:pt x="1837" y="213"/>
                  <a:pt x="1837" y="265"/>
                </a:cubicBezTo>
                <a:cubicBezTo>
                  <a:pt x="1837" y="322"/>
                  <a:pt x="1837" y="322"/>
                  <a:pt x="1837" y="322"/>
                </a:cubicBezTo>
                <a:cubicBezTo>
                  <a:pt x="1924" y="322"/>
                  <a:pt x="1924" y="322"/>
                  <a:pt x="1924" y="322"/>
                </a:cubicBezTo>
                <a:cubicBezTo>
                  <a:pt x="1924" y="372"/>
                  <a:pt x="1924" y="372"/>
                  <a:pt x="1924" y="372"/>
                </a:cubicBezTo>
                <a:cubicBezTo>
                  <a:pt x="1837" y="372"/>
                  <a:pt x="1837" y="372"/>
                  <a:pt x="1837" y="372"/>
                </a:cubicBezTo>
                <a:cubicBezTo>
                  <a:pt x="1837" y="692"/>
                  <a:pt x="1837" y="692"/>
                  <a:pt x="1837" y="692"/>
                </a:cubicBezTo>
                <a:cubicBezTo>
                  <a:pt x="1777" y="692"/>
                  <a:pt x="1777" y="692"/>
                  <a:pt x="1777" y="692"/>
                </a:cubicBezTo>
                <a:cubicBezTo>
                  <a:pt x="1777" y="372"/>
                  <a:pt x="1777" y="372"/>
                  <a:pt x="1777" y="372"/>
                </a:cubicBezTo>
                <a:cubicBezTo>
                  <a:pt x="1715" y="372"/>
                  <a:pt x="1715" y="372"/>
                  <a:pt x="1715" y="372"/>
                </a:cubicBezTo>
                <a:cubicBezTo>
                  <a:pt x="1715" y="322"/>
                  <a:pt x="1715" y="322"/>
                  <a:pt x="1715" y="322"/>
                </a:cubicBezTo>
                <a:cubicBezTo>
                  <a:pt x="1777" y="322"/>
                  <a:pt x="1777" y="322"/>
                  <a:pt x="1777" y="322"/>
                </a:cubicBezTo>
                <a:cubicBezTo>
                  <a:pt x="1777" y="262"/>
                  <a:pt x="1777" y="262"/>
                  <a:pt x="1777" y="262"/>
                </a:cubicBezTo>
                <a:cubicBezTo>
                  <a:pt x="1777" y="224"/>
                  <a:pt x="1789" y="194"/>
                  <a:pt x="1811" y="171"/>
                </a:cubicBezTo>
                <a:cubicBezTo>
                  <a:pt x="1833" y="148"/>
                  <a:pt x="1861" y="136"/>
                  <a:pt x="1895" y="136"/>
                </a:cubicBezTo>
                <a:cubicBezTo>
                  <a:pt x="1913" y="136"/>
                  <a:pt x="1928" y="138"/>
                  <a:pt x="1938" y="143"/>
                </a:cubicBezTo>
                <a:lnTo>
                  <a:pt x="1938" y="196"/>
                </a:lnTo>
                <a:close/>
                <a:moveTo>
                  <a:pt x="2048" y="189"/>
                </a:moveTo>
                <a:cubicBezTo>
                  <a:pt x="2048" y="200"/>
                  <a:pt x="2044" y="210"/>
                  <a:pt x="2036" y="217"/>
                </a:cubicBezTo>
                <a:cubicBezTo>
                  <a:pt x="2029" y="224"/>
                  <a:pt x="2019" y="228"/>
                  <a:pt x="2009" y="228"/>
                </a:cubicBezTo>
                <a:cubicBezTo>
                  <a:pt x="1998" y="228"/>
                  <a:pt x="1989" y="224"/>
                  <a:pt x="1981" y="217"/>
                </a:cubicBezTo>
                <a:cubicBezTo>
                  <a:pt x="1974" y="210"/>
                  <a:pt x="1970" y="201"/>
                  <a:pt x="1970" y="189"/>
                </a:cubicBezTo>
                <a:cubicBezTo>
                  <a:pt x="1970" y="179"/>
                  <a:pt x="1974" y="170"/>
                  <a:pt x="1981" y="162"/>
                </a:cubicBezTo>
                <a:cubicBezTo>
                  <a:pt x="1988" y="155"/>
                  <a:pt x="1998" y="151"/>
                  <a:pt x="2009" y="151"/>
                </a:cubicBezTo>
                <a:cubicBezTo>
                  <a:pt x="2020" y="151"/>
                  <a:pt x="2029" y="155"/>
                  <a:pt x="2037" y="162"/>
                </a:cubicBezTo>
                <a:cubicBezTo>
                  <a:pt x="2044" y="170"/>
                  <a:pt x="2048" y="179"/>
                  <a:pt x="2048" y="189"/>
                </a:cubicBezTo>
                <a:close/>
                <a:moveTo>
                  <a:pt x="2038" y="692"/>
                </a:moveTo>
                <a:cubicBezTo>
                  <a:pt x="1978" y="692"/>
                  <a:pt x="1978" y="692"/>
                  <a:pt x="1978" y="692"/>
                </a:cubicBezTo>
                <a:cubicBezTo>
                  <a:pt x="1978" y="322"/>
                  <a:pt x="1978" y="322"/>
                  <a:pt x="1978" y="322"/>
                </a:cubicBezTo>
                <a:cubicBezTo>
                  <a:pt x="2038" y="322"/>
                  <a:pt x="2038" y="322"/>
                  <a:pt x="2038" y="322"/>
                </a:cubicBezTo>
                <a:lnTo>
                  <a:pt x="2038" y="692"/>
                </a:lnTo>
                <a:close/>
                <a:moveTo>
                  <a:pt x="2376" y="675"/>
                </a:moveTo>
                <a:cubicBezTo>
                  <a:pt x="2348" y="693"/>
                  <a:pt x="2314" y="701"/>
                  <a:pt x="2275" y="701"/>
                </a:cubicBezTo>
                <a:cubicBezTo>
                  <a:pt x="2241" y="701"/>
                  <a:pt x="2211" y="694"/>
                  <a:pt x="2184" y="678"/>
                </a:cubicBezTo>
                <a:cubicBezTo>
                  <a:pt x="2157" y="663"/>
                  <a:pt x="2136" y="641"/>
                  <a:pt x="2121" y="612"/>
                </a:cubicBezTo>
                <a:cubicBezTo>
                  <a:pt x="2106" y="584"/>
                  <a:pt x="2099" y="552"/>
                  <a:pt x="2099" y="516"/>
                </a:cubicBezTo>
                <a:cubicBezTo>
                  <a:pt x="2099" y="455"/>
                  <a:pt x="2116" y="406"/>
                  <a:pt x="2151" y="369"/>
                </a:cubicBezTo>
                <a:cubicBezTo>
                  <a:pt x="2186" y="332"/>
                  <a:pt x="2233" y="313"/>
                  <a:pt x="2291" y="313"/>
                </a:cubicBezTo>
                <a:cubicBezTo>
                  <a:pt x="2324" y="313"/>
                  <a:pt x="2352" y="319"/>
                  <a:pt x="2377" y="332"/>
                </a:cubicBezTo>
                <a:cubicBezTo>
                  <a:pt x="2377" y="393"/>
                  <a:pt x="2377" y="393"/>
                  <a:pt x="2377" y="393"/>
                </a:cubicBezTo>
                <a:cubicBezTo>
                  <a:pt x="2349" y="373"/>
                  <a:pt x="2320" y="364"/>
                  <a:pt x="2289" y="364"/>
                </a:cubicBezTo>
                <a:cubicBezTo>
                  <a:pt x="2250" y="364"/>
                  <a:pt x="2219" y="377"/>
                  <a:pt x="2195" y="405"/>
                </a:cubicBezTo>
                <a:cubicBezTo>
                  <a:pt x="2171" y="432"/>
                  <a:pt x="2159" y="467"/>
                  <a:pt x="2159" y="511"/>
                </a:cubicBezTo>
                <a:cubicBezTo>
                  <a:pt x="2159" y="554"/>
                  <a:pt x="2171" y="588"/>
                  <a:pt x="2193" y="613"/>
                </a:cubicBezTo>
                <a:cubicBezTo>
                  <a:pt x="2216" y="638"/>
                  <a:pt x="2247" y="651"/>
                  <a:pt x="2285" y="651"/>
                </a:cubicBezTo>
                <a:cubicBezTo>
                  <a:pt x="2317" y="651"/>
                  <a:pt x="2348" y="640"/>
                  <a:pt x="2376" y="619"/>
                </a:cubicBezTo>
                <a:lnTo>
                  <a:pt x="2376" y="675"/>
                </a:lnTo>
                <a:close/>
                <a:moveTo>
                  <a:pt x="2742" y="522"/>
                </a:moveTo>
                <a:cubicBezTo>
                  <a:pt x="2480" y="522"/>
                  <a:pt x="2480" y="522"/>
                  <a:pt x="2480" y="522"/>
                </a:cubicBezTo>
                <a:cubicBezTo>
                  <a:pt x="2481" y="564"/>
                  <a:pt x="2492" y="596"/>
                  <a:pt x="2513" y="618"/>
                </a:cubicBezTo>
                <a:cubicBezTo>
                  <a:pt x="2534" y="640"/>
                  <a:pt x="2564" y="651"/>
                  <a:pt x="2601" y="651"/>
                </a:cubicBezTo>
                <a:cubicBezTo>
                  <a:pt x="2643" y="651"/>
                  <a:pt x="2681" y="637"/>
                  <a:pt x="2716" y="610"/>
                </a:cubicBezTo>
                <a:cubicBezTo>
                  <a:pt x="2716" y="666"/>
                  <a:pt x="2716" y="666"/>
                  <a:pt x="2716" y="666"/>
                </a:cubicBezTo>
                <a:cubicBezTo>
                  <a:pt x="2683" y="689"/>
                  <a:pt x="2640" y="701"/>
                  <a:pt x="2587" y="701"/>
                </a:cubicBezTo>
                <a:cubicBezTo>
                  <a:pt x="2534" y="701"/>
                  <a:pt x="2493" y="684"/>
                  <a:pt x="2463" y="650"/>
                </a:cubicBezTo>
                <a:cubicBezTo>
                  <a:pt x="2433" y="616"/>
                  <a:pt x="2419" y="569"/>
                  <a:pt x="2419" y="509"/>
                </a:cubicBezTo>
                <a:cubicBezTo>
                  <a:pt x="2419" y="472"/>
                  <a:pt x="2426" y="439"/>
                  <a:pt x="2441" y="408"/>
                </a:cubicBezTo>
                <a:cubicBezTo>
                  <a:pt x="2456" y="378"/>
                  <a:pt x="2476" y="355"/>
                  <a:pt x="2502" y="338"/>
                </a:cubicBezTo>
                <a:cubicBezTo>
                  <a:pt x="2528" y="321"/>
                  <a:pt x="2557" y="313"/>
                  <a:pt x="2589" y="313"/>
                </a:cubicBezTo>
                <a:cubicBezTo>
                  <a:pt x="2637" y="313"/>
                  <a:pt x="2674" y="329"/>
                  <a:pt x="2701" y="360"/>
                </a:cubicBezTo>
                <a:cubicBezTo>
                  <a:pt x="2728" y="391"/>
                  <a:pt x="2742" y="435"/>
                  <a:pt x="2742" y="491"/>
                </a:cubicBezTo>
                <a:lnTo>
                  <a:pt x="2742" y="522"/>
                </a:lnTo>
                <a:close/>
                <a:moveTo>
                  <a:pt x="2681" y="472"/>
                </a:moveTo>
                <a:cubicBezTo>
                  <a:pt x="2680" y="438"/>
                  <a:pt x="2672" y="411"/>
                  <a:pt x="2656" y="392"/>
                </a:cubicBezTo>
                <a:cubicBezTo>
                  <a:pt x="2640" y="373"/>
                  <a:pt x="2617" y="364"/>
                  <a:pt x="2588" y="364"/>
                </a:cubicBezTo>
                <a:cubicBezTo>
                  <a:pt x="2561" y="364"/>
                  <a:pt x="2537" y="374"/>
                  <a:pt x="2518" y="393"/>
                </a:cubicBezTo>
                <a:cubicBezTo>
                  <a:pt x="2498" y="413"/>
                  <a:pt x="2486" y="439"/>
                  <a:pt x="2481" y="472"/>
                </a:cubicBezTo>
                <a:lnTo>
                  <a:pt x="2681" y="472"/>
                </a:lnTo>
                <a:close/>
                <a:moveTo>
                  <a:pt x="3193" y="546"/>
                </a:moveTo>
                <a:cubicBezTo>
                  <a:pt x="3193" y="592"/>
                  <a:pt x="3176" y="630"/>
                  <a:pt x="3142" y="659"/>
                </a:cubicBezTo>
                <a:cubicBezTo>
                  <a:pt x="3109" y="687"/>
                  <a:pt x="3065" y="701"/>
                  <a:pt x="3010" y="701"/>
                </a:cubicBezTo>
                <a:cubicBezTo>
                  <a:pt x="2961" y="701"/>
                  <a:pt x="2922" y="692"/>
                  <a:pt x="2892" y="673"/>
                </a:cubicBezTo>
                <a:cubicBezTo>
                  <a:pt x="2892" y="610"/>
                  <a:pt x="2892" y="610"/>
                  <a:pt x="2892" y="610"/>
                </a:cubicBezTo>
                <a:cubicBezTo>
                  <a:pt x="2927" y="637"/>
                  <a:pt x="2967" y="651"/>
                  <a:pt x="3013" y="651"/>
                </a:cubicBezTo>
                <a:cubicBezTo>
                  <a:pt x="3049" y="651"/>
                  <a:pt x="3078" y="642"/>
                  <a:pt x="3100" y="624"/>
                </a:cubicBezTo>
                <a:cubicBezTo>
                  <a:pt x="3121" y="606"/>
                  <a:pt x="3132" y="582"/>
                  <a:pt x="3132" y="551"/>
                </a:cubicBezTo>
                <a:cubicBezTo>
                  <a:pt x="3132" y="483"/>
                  <a:pt x="3084" y="449"/>
                  <a:pt x="2987" y="449"/>
                </a:cubicBezTo>
                <a:cubicBezTo>
                  <a:pt x="2944" y="449"/>
                  <a:pt x="2944" y="449"/>
                  <a:pt x="2944" y="449"/>
                </a:cubicBezTo>
                <a:cubicBezTo>
                  <a:pt x="2944" y="399"/>
                  <a:pt x="2944" y="399"/>
                  <a:pt x="2944" y="399"/>
                </a:cubicBezTo>
                <a:cubicBezTo>
                  <a:pt x="2985" y="399"/>
                  <a:pt x="2985" y="399"/>
                  <a:pt x="2985" y="399"/>
                </a:cubicBezTo>
                <a:cubicBezTo>
                  <a:pt x="3070" y="399"/>
                  <a:pt x="3113" y="367"/>
                  <a:pt x="3113" y="304"/>
                </a:cubicBezTo>
                <a:cubicBezTo>
                  <a:pt x="3113" y="245"/>
                  <a:pt x="3081" y="215"/>
                  <a:pt x="3015" y="215"/>
                </a:cubicBezTo>
                <a:cubicBezTo>
                  <a:pt x="2979" y="215"/>
                  <a:pt x="2944" y="228"/>
                  <a:pt x="2912" y="252"/>
                </a:cubicBezTo>
                <a:cubicBezTo>
                  <a:pt x="2912" y="195"/>
                  <a:pt x="2912" y="195"/>
                  <a:pt x="2912" y="195"/>
                </a:cubicBezTo>
                <a:cubicBezTo>
                  <a:pt x="2945" y="175"/>
                  <a:pt x="2985" y="165"/>
                  <a:pt x="3030" y="165"/>
                </a:cubicBezTo>
                <a:cubicBezTo>
                  <a:pt x="3073" y="165"/>
                  <a:pt x="3108" y="176"/>
                  <a:pt x="3134" y="199"/>
                </a:cubicBezTo>
                <a:cubicBezTo>
                  <a:pt x="3161" y="222"/>
                  <a:pt x="3174" y="252"/>
                  <a:pt x="3174" y="289"/>
                </a:cubicBezTo>
                <a:cubicBezTo>
                  <a:pt x="3174" y="357"/>
                  <a:pt x="3139" y="401"/>
                  <a:pt x="3070" y="420"/>
                </a:cubicBezTo>
                <a:cubicBezTo>
                  <a:pt x="3070" y="422"/>
                  <a:pt x="3070" y="422"/>
                  <a:pt x="3070" y="422"/>
                </a:cubicBezTo>
                <a:cubicBezTo>
                  <a:pt x="3107" y="426"/>
                  <a:pt x="3137" y="439"/>
                  <a:pt x="3159" y="462"/>
                </a:cubicBezTo>
                <a:cubicBezTo>
                  <a:pt x="3181" y="484"/>
                  <a:pt x="3193" y="512"/>
                  <a:pt x="3193" y="546"/>
                </a:cubicBezTo>
                <a:close/>
                <a:moveTo>
                  <a:pt x="3584" y="528"/>
                </a:moveTo>
                <a:cubicBezTo>
                  <a:pt x="3584" y="561"/>
                  <a:pt x="3577" y="590"/>
                  <a:pt x="3563" y="617"/>
                </a:cubicBezTo>
                <a:cubicBezTo>
                  <a:pt x="3548" y="644"/>
                  <a:pt x="3529" y="665"/>
                  <a:pt x="3504" y="679"/>
                </a:cubicBezTo>
                <a:cubicBezTo>
                  <a:pt x="3479" y="694"/>
                  <a:pt x="3451" y="701"/>
                  <a:pt x="3421" y="701"/>
                </a:cubicBezTo>
                <a:cubicBezTo>
                  <a:pt x="3369" y="701"/>
                  <a:pt x="3328" y="681"/>
                  <a:pt x="3299" y="639"/>
                </a:cubicBezTo>
                <a:cubicBezTo>
                  <a:pt x="3269" y="597"/>
                  <a:pt x="3254" y="539"/>
                  <a:pt x="3254" y="464"/>
                </a:cubicBezTo>
                <a:cubicBezTo>
                  <a:pt x="3254" y="405"/>
                  <a:pt x="3263" y="352"/>
                  <a:pt x="3280" y="307"/>
                </a:cubicBezTo>
                <a:cubicBezTo>
                  <a:pt x="3298" y="262"/>
                  <a:pt x="3323" y="227"/>
                  <a:pt x="3355" y="202"/>
                </a:cubicBezTo>
                <a:cubicBezTo>
                  <a:pt x="3387" y="177"/>
                  <a:pt x="3424" y="165"/>
                  <a:pt x="3466" y="165"/>
                </a:cubicBezTo>
                <a:cubicBezTo>
                  <a:pt x="3502" y="165"/>
                  <a:pt x="3530" y="170"/>
                  <a:pt x="3552" y="180"/>
                </a:cubicBezTo>
                <a:cubicBezTo>
                  <a:pt x="3552" y="236"/>
                  <a:pt x="3552" y="236"/>
                  <a:pt x="3552" y="236"/>
                </a:cubicBezTo>
                <a:cubicBezTo>
                  <a:pt x="3525" y="222"/>
                  <a:pt x="3497" y="215"/>
                  <a:pt x="3467" y="215"/>
                </a:cubicBezTo>
                <a:cubicBezTo>
                  <a:pt x="3421" y="215"/>
                  <a:pt x="3385" y="236"/>
                  <a:pt x="3357" y="277"/>
                </a:cubicBezTo>
                <a:cubicBezTo>
                  <a:pt x="3330" y="318"/>
                  <a:pt x="3316" y="373"/>
                  <a:pt x="3316" y="441"/>
                </a:cubicBezTo>
                <a:cubicBezTo>
                  <a:pt x="3317" y="441"/>
                  <a:pt x="3317" y="441"/>
                  <a:pt x="3317" y="441"/>
                </a:cubicBezTo>
                <a:cubicBezTo>
                  <a:pt x="3341" y="392"/>
                  <a:pt x="3380" y="368"/>
                  <a:pt x="3435" y="368"/>
                </a:cubicBezTo>
                <a:cubicBezTo>
                  <a:pt x="3480" y="368"/>
                  <a:pt x="3516" y="383"/>
                  <a:pt x="3543" y="412"/>
                </a:cubicBezTo>
                <a:cubicBezTo>
                  <a:pt x="3570" y="441"/>
                  <a:pt x="3584" y="480"/>
                  <a:pt x="3584" y="528"/>
                </a:cubicBezTo>
                <a:close/>
                <a:moveTo>
                  <a:pt x="3523" y="535"/>
                </a:moveTo>
                <a:cubicBezTo>
                  <a:pt x="3523" y="499"/>
                  <a:pt x="3514" y="471"/>
                  <a:pt x="3496" y="450"/>
                </a:cubicBezTo>
                <a:cubicBezTo>
                  <a:pt x="3479" y="429"/>
                  <a:pt x="3454" y="418"/>
                  <a:pt x="3422" y="418"/>
                </a:cubicBezTo>
                <a:cubicBezTo>
                  <a:pt x="3393" y="418"/>
                  <a:pt x="3369" y="428"/>
                  <a:pt x="3349" y="449"/>
                </a:cubicBezTo>
                <a:cubicBezTo>
                  <a:pt x="3329" y="469"/>
                  <a:pt x="3319" y="494"/>
                  <a:pt x="3319" y="523"/>
                </a:cubicBezTo>
                <a:cubicBezTo>
                  <a:pt x="3319" y="559"/>
                  <a:pt x="3329" y="590"/>
                  <a:pt x="3349" y="614"/>
                </a:cubicBezTo>
                <a:cubicBezTo>
                  <a:pt x="3368" y="639"/>
                  <a:pt x="3393" y="651"/>
                  <a:pt x="3423" y="651"/>
                </a:cubicBezTo>
                <a:cubicBezTo>
                  <a:pt x="3453" y="651"/>
                  <a:pt x="3477" y="640"/>
                  <a:pt x="3495" y="619"/>
                </a:cubicBezTo>
                <a:cubicBezTo>
                  <a:pt x="3514" y="597"/>
                  <a:pt x="3523" y="570"/>
                  <a:pt x="3523" y="535"/>
                </a:cubicBezTo>
                <a:close/>
                <a:moveTo>
                  <a:pt x="3933" y="534"/>
                </a:moveTo>
                <a:cubicBezTo>
                  <a:pt x="3933" y="584"/>
                  <a:pt x="3916" y="625"/>
                  <a:pt x="3883" y="655"/>
                </a:cubicBezTo>
                <a:cubicBezTo>
                  <a:pt x="3849" y="686"/>
                  <a:pt x="3805" y="701"/>
                  <a:pt x="3749" y="701"/>
                </a:cubicBezTo>
                <a:cubicBezTo>
                  <a:pt x="3701" y="701"/>
                  <a:pt x="3665" y="694"/>
                  <a:pt x="3642" y="680"/>
                </a:cubicBezTo>
                <a:cubicBezTo>
                  <a:pt x="3642" y="617"/>
                  <a:pt x="3642" y="617"/>
                  <a:pt x="3642" y="617"/>
                </a:cubicBezTo>
                <a:cubicBezTo>
                  <a:pt x="3677" y="639"/>
                  <a:pt x="3713" y="651"/>
                  <a:pt x="3750" y="651"/>
                </a:cubicBezTo>
                <a:cubicBezTo>
                  <a:pt x="3786" y="651"/>
                  <a:pt x="3816" y="641"/>
                  <a:pt x="3838" y="620"/>
                </a:cubicBezTo>
                <a:cubicBezTo>
                  <a:pt x="3861" y="600"/>
                  <a:pt x="3872" y="572"/>
                  <a:pt x="3872" y="538"/>
                </a:cubicBezTo>
                <a:cubicBezTo>
                  <a:pt x="3872" y="504"/>
                  <a:pt x="3861" y="477"/>
                  <a:pt x="3838" y="458"/>
                </a:cubicBezTo>
                <a:cubicBezTo>
                  <a:pt x="3815" y="439"/>
                  <a:pt x="3782" y="429"/>
                  <a:pt x="3739" y="429"/>
                </a:cubicBezTo>
                <a:cubicBezTo>
                  <a:pt x="3705" y="429"/>
                  <a:pt x="3676" y="431"/>
                  <a:pt x="3651" y="434"/>
                </a:cubicBezTo>
                <a:cubicBezTo>
                  <a:pt x="3669" y="174"/>
                  <a:pt x="3669" y="174"/>
                  <a:pt x="3669" y="174"/>
                </a:cubicBezTo>
                <a:cubicBezTo>
                  <a:pt x="3909" y="174"/>
                  <a:pt x="3909" y="174"/>
                  <a:pt x="3909" y="174"/>
                </a:cubicBezTo>
                <a:cubicBezTo>
                  <a:pt x="3909" y="227"/>
                  <a:pt x="3909" y="227"/>
                  <a:pt x="3909" y="227"/>
                </a:cubicBezTo>
                <a:cubicBezTo>
                  <a:pt x="3721" y="227"/>
                  <a:pt x="3721" y="227"/>
                  <a:pt x="3721" y="227"/>
                </a:cubicBezTo>
                <a:cubicBezTo>
                  <a:pt x="3710" y="380"/>
                  <a:pt x="3710" y="380"/>
                  <a:pt x="3710" y="380"/>
                </a:cubicBezTo>
                <a:cubicBezTo>
                  <a:pt x="3758" y="378"/>
                  <a:pt x="3758" y="378"/>
                  <a:pt x="3758" y="378"/>
                </a:cubicBezTo>
                <a:cubicBezTo>
                  <a:pt x="3812" y="378"/>
                  <a:pt x="3854" y="391"/>
                  <a:pt x="3886" y="419"/>
                </a:cubicBezTo>
                <a:cubicBezTo>
                  <a:pt x="3917" y="446"/>
                  <a:pt x="3933" y="484"/>
                  <a:pt x="3933" y="534"/>
                </a:cubicBezTo>
                <a:close/>
                <a:moveTo>
                  <a:pt x="722" y="793"/>
                </a:moveTo>
                <a:cubicBezTo>
                  <a:pt x="722" y="793"/>
                  <a:pt x="722" y="793"/>
                  <a:pt x="722" y="793"/>
                </a:cubicBezTo>
                <a:cubicBezTo>
                  <a:pt x="722" y="74"/>
                  <a:pt x="722" y="74"/>
                  <a:pt x="722" y="74"/>
                </a:cubicBezTo>
                <a:cubicBezTo>
                  <a:pt x="464" y="0"/>
                  <a:pt x="464" y="0"/>
                  <a:pt x="464" y="0"/>
                </a:cubicBezTo>
                <a:cubicBezTo>
                  <a:pt x="2" y="174"/>
                  <a:pt x="2" y="174"/>
                  <a:pt x="2"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1" y="694"/>
                  <a:pt x="1" y="694"/>
                  <a:pt x="1" y="694"/>
                </a:cubicBezTo>
                <a:cubicBezTo>
                  <a:pt x="464" y="865"/>
                  <a:pt x="464" y="865"/>
                  <a:pt x="464" y="865"/>
                </a:cubicBezTo>
                <a:cubicBezTo>
                  <a:pt x="464" y="865"/>
                  <a:pt x="464" y="865"/>
                  <a:pt x="464" y="865"/>
                </a:cubicBezTo>
                <a:cubicBezTo>
                  <a:pt x="722" y="794"/>
                  <a:pt x="722" y="794"/>
                  <a:pt x="722" y="794"/>
                </a:cubicBezTo>
                <a:cubicBezTo>
                  <a:pt x="722" y="793"/>
                  <a:pt x="722" y="793"/>
                  <a:pt x="722" y="793"/>
                </a:cubicBezTo>
                <a:close/>
              </a:path>
            </a:pathLst>
          </a:custGeom>
          <a:solidFill>
            <a:srgbClr val="FFFFFF"/>
          </a:solidFill>
          <a:ln>
            <a:noFill/>
          </a:ln>
        </p:spPr>
        <p:txBody>
          <a:bodyPr vert="horz" wrap="square" lIns="91429" tIns="45714" rIns="91429" bIns="45714" numCol="1" anchor="t" anchorCtr="0" compatLnSpc="1">
            <a:prstTxWarp prst="textNoShape">
              <a:avLst/>
            </a:prstTxWarp>
          </a:bodyPr>
          <a:lstStyle/>
          <a:p>
            <a:endParaRPr lang="en-US"/>
          </a:p>
        </p:txBody>
      </p:sp>
      <p:sp>
        <p:nvSpPr>
          <p:cNvPr id="44" name="Freeform 9"/>
          <p:cNvSpPr>
            <a:spLocks noChangeAspect="1" noEditPoints="1"/>
          </p:cNvSpPr>
          <p:nvPr/>
        </p:nvSpPr>
        <p:spPr bwMode="auto">
          <a:xfrm>
            <a:off x="311641" y="2790702"/>
            <a:ext cx="2938619" cy="520151"/>
          </a:xfrm>
          <a:custGeom>
            <a:avLst/>
            <a:gdLst>
              <a:gd name="T0" fmla="*/ 481 w 1917"/>
              <a:gd name="T1" fmla="*/ 260 h 337"/>
              <a:gd name="T2" fmla="*/ 532 w 1917"/>
              <a:gd name="T3" fmla="*/ 69 h 337"/>
              <a:gd name="T4" fmla="*/ 580 w 1917"/>
              <a:gd name="T5" fmla="*/ 112 h 337"/>
              <a:gd name="T6" fmla="*/ 469 w 1917"/>
              <a:gd name="T7" fmla="*/ 213 h 337"/>
              <a:gd name="T8" fmla="*/ 761 w 1917"/>
              <a:gd name="T9" fmla="*/ 269 h 337"/>
              <a:gd name="T10" fmla="*/ 645 w 1917"/>
              <a:gd name="T11" fmla="*/ 213 h 337"/>
              <a:gd name="T12" fmla="*/ 728 w 1917"/>
              <a:gd name="T13" fmla="*/ 241 h 337"/>
              <a:gd name="T14" fmla="*/ 863 w 1917"/>
              <a:gd name="T15" fmla="*/ 268 h 337"/>
              <a:gd name="T16" fmla="*/ 781 w 1917"/>
              <a:gd name="T17" fmla="*/ 129 h 337"/>
              <a:gd name="T18" fmla="*/ 863 w 1917"/>
              <a:gd name="T19" fmla="*/ 129 h 337"/>
              <a:gd name="T20" fmla="*/ 849 w 1917"/>
              <a:gd name="T21" fmla="*/ 253 h 337"/>
              <a:gd name="T22" fmla="*/ 888 w 1917"/>
              <a:gd name="T23" fmla="*/ 61 h 337"/>
              <a:gd name="T24" fmla="*/ 1003 w 1917"/>
              <a:gd name="T25" fmla="*/ 272 h 337"/>
              <a:gd name="T26" fmla="*/ 1055 w 1917"/>
              <a:gd name="T27" fmla="*/ 145 h 337"/>
              <a:gd name="T28" fmla="*/ 971 w 1917"/>
              <a:gd name="T29" fmla="*/ 159 h 337"/>
              <a:gd name="T30" fmla="*/ 1050 w 1917"/>
              <a:gd name="T31" fmla="*/ 199 h 337"/>
              <a:gd name="T32" fmla="*/ 1090 w 1917"/>
              <a:gd name="T33" fmla="*/ 201 h 337"/>
              <a:gd name="T34" fmla="*/ 1205 w 1917"/>
              <a:gd name="T35" fmla="*/ 199 h 337"/>
              <a:gd name="T36" fmla="*/ 1126 w 1917"/>
              <a:gd name="T37" fmla="*/ 239 h 337"/>
              <a:gd name="T38" fmla="*/ 1337 w 1917"/>
              <a:gd name="T39" fmla="*/ 269 h 337"/>
              <a:gd name="T40" fmla="*/ 1253 w 1917"/>
              <a:gd name="T41" fmla="*/ 61 h 337"/>
              <a:gd name="T42" fmla="*/ 1364 w 1917"/>
              <a:gd name="T43" fmla="*/ 129 h 337"/>
              <a:gd name="T44" fmla="*/ 1401 w 1917"/>
              <a:gd name="T45" fmla="*/ 272 h 337"/>
              <a:gd name="T46" fmla="*/ 1412 w 1917"/>
              <a:gd name="T47" fmla="*/ 246 h 337"/>
              <a:gd name="T48" fmla="*/ 1439 w 1917"/>
              <a:gd name="T49" fmla="*/ 239 h 337"/>
              <a:gd name="T50" fmla="*/ 1536 w 1917"/>
              <a:gd name="T51" fmla="*/ 156 h 337"/>
              <a:gd name="T52" fmla="*/ 1501 w 1917"/>
              <a:gd name="T53" fmla="*/ 253 h 337"/>
              <a:gd name="T54" fmla="*/ 1622 w 1917"/>
              <a:gd name="T55" fmla="*/ 272 h 337"/>
              <a:gd name="T56" fmla="*/ 1674 w 1917"/>
              <a:gd name="T57" fmla="*/ 145 h 337"/>
              <a:gd name="T58" fmla="*/ 1589 w 1917"/>
              <a:gd name="T59" fmla="*/ 159 h 337"/>
              <a:gd name="T60" fmla="*/ 1669 w 1917"/>
              <a:gd name="T61" fmla="*/ 199 h 337"/>
              <a:gd name="T62" fmla="*/ 1863 w 1917"/>
              <a:gd name="T63" fmla="*/ 145 h 337"/>
              <a:gd name="T64" fmla="*/ 1806 w 1917"/>
              <a:gd name="T65" fmla="*/ 186 h 337"/>
              <a:gd name="T66" fmla="*/ 1718 w 1917"/>
              <a:gd name="T67" fmla="*/ 269 h 337"/>
              <a:gd name="T68" fmla="*/ 1784 w 1917"/>
              <a:gd name="T69" fmla="*/ 125 h 337"/>
              <a:gd name="T70" fmla="*/ 1917 w 1917"/>
              <a:gd name="T71" fmla="*/ 269 h 337"/>
              <a:gd name="T72" fmla="*/ 221 w 1917"/>
              <a:gd name="T73" fmla="*/ 269 h 337"/>
              <a:gd name="T74" fmla="*/ 202 w 1917"/>
              <a:gd name="T75" fmla="*/ 155 h 337"/>
              <a:gd name="T76" fmla="*/ 202 w 1917"/>
              <a:gd name="T77" fmla="*/ 73 h 337"/>
              <a:gd name="T78" fmla="*/ 202 w 1917"/>
              <a:gd name="T79" fmla="*/ 337 h 337"/>
              <a:gd name="T80" fmla="*/ 140 w 1917"/>
              <a:gd name="T81" fmla="*/ 182 h 337"/>
              <a:gd name="T82" fmla="*/ 112 w 1917"/>
              <a:gd name="T83" fmla="*/ 226 h 337"/>
              <a:gd name="T84" fmla="*/ 68 w 1917"/>
              <a:gd name="T85" fmla="*/ 219 h 337"/>
              <a:gd name="T86" fmla="*/ 50 w 1917"/>
              <a:gd name="T87" fmla="*/ 170 h 337"/>
              <a:gd name="T88" fmla="*/ 68 w 1917"/>
              <a:gd name="T89" fmla="*/ 120 h 337"/>
              <a:gd name="T90" fmla="*/ 113 w 1917"/>
              <a:gd name="T91" fmla="*/ 112 h 337"/>
              <a:gd name="T92" fmla="*/ 140 w 1917"/>
              <a:gd name="T93" fmla="*/ 155 h 337"/>
              <a:gd name="T94" fmla="*/ 362 w 1917"/>
              <a:gd name="T95" fmla="*/ 79 h 337"/>
              <a:gd name="T96" fmla="*/ 114 w 1917"/>
              <a:gd name="T97" fmla="*/ 146 h 337"/>
              <a:gd name="T98" fmla="*/ 94 w 1917"/>
              <a:gd name="T99" fmla="*/ 132 h 337"/>
              <a:gd name="T100" fmla="*/ 74 w 1917"/>
              <a:gd name="T101" fmla="*/ 148 h 337"/>
              <a:gd name="T102" fmla="*/ 72 w 1917"/>
              <a:gd name="T103" fmla="*/ 185 h 337"/>
              <a:gd name="T104" fmla="*/ 88 w 1917"/>
              <a:gd name="T105" fmla="*/ 206 h 337"/>
              <a:gd name="T106" fmla="*/ 110 w 1917"/>
              <a:gd name="T107" fmla="*/ 198 h 337"/>
              <a:gd name="T108" fmla="*/ 117 w 1917"/>
              <a:gd name="T109" fmla="*/ 16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7" h="337">
                <a:moveTo>
                  <a:pt x="622" y="168"/>
                </a:moveTo>
                <a:cubicBezTo>
                  <a:pt x="622" y="189"/>
                  <a:pt x="619" y="208"/>
                  <a:pt x="611" y="223"/>
                </a:cubicBezTo>
                <a:cubicBezTo>
                  <a:pt x="603" y="239"/>
                  <a:pt x="592" y="251"/>
                  <a:pt x="578" y="260"/>
                </a:cubicBezTo>
                <a:cubicBezTo>
                  <a:pt x="564" y="268"/>
                  <a:pt x="547" y="272"/>
                  <a:pt x="529" y="272"/>
                </a:cubicBezTo>
                <a:cubicBezTo>
                  <a:pt x="511" y="272"/>
                  <a:pt x="495" y="268"/>
                  <a:pt x="481" y="260"/>
                </a:cubicBezTo>
                <a:cubicBezTo>
                  <a:pt x="467" y="252"/>
                  <a:pt x="456" y="240"/>
                  <a:pt x="448" y="225"/>
                </a:cubicBezTo>
                <a:cubicBezTo>
                  <a:pt x="441" y="210"/>
                  <a:pt x="437" y="192"/>
                  <a:pt x="437" y="173"/>
                </a:cubicBezTo>
                <a:cubicBezTo>
                  <a:pt x="437" y="152"/>
                  <a:pt x="441" y="134"/>
                  <a:pt x="448" y="118"/>
                </a:cubicBezTo>
                <a:cubicBezTo>
                  <a:pt x="456" y="103"/>
                  <a:pt x="467" y="91"/>
                  <a:pt x="482" y="82"/>
                </a:cubicBezTo>
                <a:cubicBezTo>
                  <a:pt x="496" y="74"/>
                  <a:pt x="513" y="69"/>
                  <a:pt x="532" y="69"/>
                </a:cubicBezTo>
                <a:cubicBezTo>
                  <a:pt x="550" y="69"/>
                  <a:pt x="565" y="74"/>
                  <a:pt x="579" y="82"/>
                </a:cubicBezTo>
                <a:cubicBezTo>
                  <a:pt x="593" y="90"/>
                  <a:pt x="604" y="102"/>
                  <a:pt x="611" y="117"/>
                </a:cubicBezTo>
                <a:cubicBezTo>
                  <a:pt x="619" y="132"/>
                  <a:pt x="622" y="149"/>
                  <a:pt x="622" y="168"/>
                </a:cubicBezTo>
                <a:close/>
                <a:moveTo>
                  <a:pt x="598" y="171"/>
                </a:moveTo>
                <a:cubicBezTo>
                  <a:pt x="598" y="146"/>
                  <a:pt x="592" y="126"/>
                  <a:pt x="580" y="112"/>
                </a:cubicBezTo>
                <a:cubicBezTo>
                  <a:pt x="568" y="97"/>
                  <a:pt x="552" y="90"/>
                  <a:pt x="530" y="90"/>
                </a:cubicBezTo>
                <a:cubicBezTo>
                  <a:pt x="517" y="90"/>
                  <a:pt x="505" y="93"/>
                  <a:pt x="494" y="100"/>
                </a:cubicBezTo>
                <a:cubicBezTo>
                  <a:pt x="484" y="107"/>
                  <a:pt x="475" y="117"/>
                  <a:pt x="470" y="129"/>
                </a:cubicBezTo>
                <a:cubicBezTo>
                  <a:pt x="464" y="142"/>
                  <a:pt x="461" y="156"/>
                  <a:pt x="461" y="171"/>
                </a:cubicBezTo>
                <a:cubicBezTo>
                  <a:pt x="461" y="187"/>
                  <a:pt x="464" y="201"/>
                  <a:pt x="469" y="213"/>
                </a:cubicBezTo>
                <a:cubicBezTo>
                  <a:pt x="475" y="225"/>
                  <a:pt x="483" y="235"/>
                  <a:pt x="493" y="242"/>
                </a:cubicBezTo>
                <a:cubicBezTo>
                  <a:pt x="504" y="248"/>
                  <a:pt x="515" y="252"/>
                  <a:pt x="529" y="252"/>
                </a:cubicBezTo>
                <a:cubicBezTo>
                  <a:pt x="550" y="252"/>
                  <a:pt x="567" y="244"/>
                  <a:pt x="580" y="230"/>
                </a:cubicBezTo>
                <a:cubicBezTo>
                  <a:pt x="592" y="216"/>
                  <a:pt x="598" y="196"/>
                  <a:pt x="598" y="171"/>
                </a:cubicBezTo>
                <a:close/>
                <a:moveTo>
                  <a:pt x="761" y="269"/>
                </a:moveTo>
                <a:cubicBezTo>
                  <a:pt x="739" y="269"/>
                  <a:pt x="739" y="269"/>
                  <a:pt x="739" y="269"/>
                </a:cubicBezTo>
                <a:cubicBezTo>
                  <a:pt x="739" y="247"/>
                  <a:pt x="739" y="247"/>
                  <a:pt x="739" y="247"/>
                </a:cubicBezTo>
                <a:cubicBezTo>
                  <a:pt x="738" y="247"/>
                  <a:pt x="738" y="247"/>
                  <a:pt x="738" y="247"/>
                </a:cubicBezTo>
                <a:cubicBezTo>
                  <a:pt x="729" y="264"/>
                  <a:pt x="715" y="272"/>
                  <a:pt x="695" y="272"/>
                </a:cubicBezTo>
                <a:cubicBezTo>
                  <a:pt x="662" y="272"/>
                  <a:pt x="645" y="252"/>
                  <a:pt x="645" y="213"/>
                </a:cubicBezTo>
                <a:cubicBezTo>
                  <a:pt x="645" y="129"/>
                  <a:pt x="645" y="129"/>
                  <a:pt x="645" y="129"/>
                </a:cubicBezTo>
                <a:cubicBezTo>
                  <a:pt x="667" y="129"/>
                  <a:pt x="667" y="129"/>
                  <a:pt x="667" y="129"/>
                </a:cubicBezTo>
                <a:cubicBezTo>
                  <a:pt x="667" y="209"/>
                  <a:pt x="667" y="209"/>
                  <a:pt x="667" y="209"/>
                </a:cubicBezTo>
                <a:cubicBezTo>
                  <a:pt x="667" y="238"/>
                  <a:pt x="679" y="253"/>
                  <a:pt x="701" y="253"/>
                </a:cubicBezTo>
                <a:cubicBezTo>
                  <a:pt x="712" y="253"/>
                  <a:pt x="722" y="249"/>
                  <a:pt x="728" y="241"/>
                </a:cubicBezTo>
                <a:cubicBezTo>
                  <a:pt x="735" y="233"/>
                  <a:pt x="739" y="223"/>
                  <a:pt x="739" y="210"/>
                </a:cubicBezTo>
                <a:cubicBezTo>
                  <a:pt x="739" y="129"/>
                  <a:pt x="739" y="129"/>
                  <a:pt x="739" y="129"/>
                </a:cubicBezTo>
                <a:cubicBezTo>
                  <a:pt x="761" y="129"/>
                  <a:pt x="761" y="129"/>
                  <a:pt x="761" y="129"/>
                </a:cubicBezTo>
                <a:lnTo>
                  <a:pt x="761" y="269"/>
                </a:lnTo>
                <a:close/>
                <a:moveTo>
                  <a:pt x="863" y="268"/>
                </a:moveTo>
                <a:cubicBezTo>
                  <a:pt x="858" y="271"/>
                  <a:pt x="851" y="272"/>
                  <a:pt x="842" y="272"/>
                </a:cubicBezTo>
                <a:cubicBezTo>
                  <a:pt x="818" y="272"/>
                  <a:pt x="806" y="258"/>
                  <a:pt x="806" y="231"/>
                </a:cubicBezTo>
                <a:cubicBezTo>
                  <a:pt x="806" y="148"/>
                  <a:pt x="806" y="148"/>
                  <a:pt x="806" y="148"/>
                </a:cubicBezTo>
                <a:cubicBezTo>
                  <a:pt x="781" y="148"/>
                  <a:pt x="781" y="148"/>
                  <a:pt x="781" y="148"/>
                </a:cubicBezTo>
                <a:cubicBezTo>
                  <a:pt x="781" y="129"/>
                  <a:pt x="781" y="129"/>
                  <a:pt x="781" y="129"/>
                </a:cubicBezTo>
                <a:cubicBezTo>
                  <a:pt x="806" y="129"/>
                  <a:pt x="806" y="129"/>
                  <a:pt x="806" y="129"/>
                </a:cubicBezTo>
                <a:cubicBezTo>
                  <a:pt x="806" y="95"/>
                  <a:pt x="806" y="95"/>
                  <a:pt x="806" y="95"/>
                </a:cubicBezTo>
                <a:cubicBezTo>
                  <a:pt x="828" y="87"/>
                  <a:pt x="828" y="87"/>
                  <a:pt x="828" y="87"/>
                </a:cubicBezTo>
                <a:cubicBezTo>
                  <a:pt x="828" y="129"/>
                  <a:pt x="828" y="129"/>
                  <a:pt x="828" y="129"/>
                </a:cubicBezTo>
                <a:cubicBezTo>
                  <a:pt x="863" y="129"/>
                  <a:pt x="863" y="129"/>
                  <a:pt x="863" y="129"/>
                </a:cubicBezTo>
                <a:cubicBezTo>
                  <a:pt x="863" y="148"/>
                  <a:pt x="863" y="148"/>
                  <a:pt x="863" y="148"/>
                </a:cubicBezTo>
                <a:cubicBezTo>
                  <a:pt x="828" y="148"/>
                  <a:pt x="828" y="148"/>
                  <a:pt x="828" y="148"/>
                </a:cubicBezTo>
                <a:cubicBezTo>
                  <a:pt x="828" y="227"/>
                  <a:pt x="828" y="227"/>
                  <a:pt x="828" y="227"/>
                </a:cubicBezTo>
                <a:cubicBezTo>
                  <a:pt x="828" y="236"/>
                  <a:pt x="830" y="243"/>
                  <a:pt x="833" y="247"/>
                </a:cubicBezTo>
                <a:cubicBezTo>
                  <a:pt x="836" y="251"/>
                  <a:pt x="841" y="253"/>
                  <a:pt x="849" y="253"/>
                </a:cubicBezTo>
                <a:cubicBezTo>
                  <a:pt x="854" y="253"/>
                  <a:pt x="859" y="251"/>
                  <a:pt x="863" y="248"/>
                </a:cubicBezTo>
                <a:lnTo>
                  <a:pt x="863" y="268"/>
                </a:lnTo>
                <a:close/>
                <a:moveTo>
                  <a:pt x="910" y="269"/>
                </a:moveTo>
                <a:cubicBezTo>
                  <a:pt x="888" y="269"/>
                  <a:pt x="888" y="269"/>
                  <a:pt x="888" y="269"/>
                </a:cubicBezTo>
                <a:cubicBezTo>
                  <a:pt x="888" y="61"/>
                  <a:pt x="888" y="61"/>
                  <a:pt x="888" y="61"/>
                </a:cubicBezTo>
                <a:cubicBezTo>
                  <a:pt x="910" y="61"/>
                  <a:pt x="910" y="61"/>
                  <a:pt x="910" y="61"/>
                </a:cubicBezTo>
                <a:lnTo>
                  <a:pt x="910" y="269"/>
                </a:lnTo>
                <a:close/>
                <a:moveTo>
                  <a:pt x="1073" y="198"/>
                </a:moveTo>
                <a:cubicBezTo>
                  <a:pt x="1073" y="221"/>
                  <a:pt x="1067" y="239"/>
                  <a:pt x="1054" y="252"/>
                </a:cubicBezTo>
                <a:cubicBezTo>
                  <a:pt x="1041" y="266"/>
                  <a:pt x="1025" y="272"/>
                  <a:pt x="1003" y="272"/>
                </a:cubicBezTo>
                <a:cubicBezTo>
                  <a:pt x="983" y="272"/>
                  <a:pt x="966" y="266"/>
                  <a:pt x="954" y="253"/>
                </a:cubicBezTo>
                <a:cubicBezTo>
                  <a:pt x="941" y="239"/>
                  <a:pt x="935" y="222"/>
                  <a:pt x="935" y="201"/>
                </a:cubicBezTo>
                <a:cubicBezTo>
                  <a:pt x="935" y="177"/>
                  <a:pt x="941" y="159"/>
                  <a:pt x="954" y="146"/>
                </a:cubicBezTo>
                <a:cubicBezTo>
                  <a:pt x="967" y="132"/>
                  <a:pt x="984" y="125"/>
                  <a:pt x="1007" y="125"/>
                </a:cubicBezTo>
                <a:cubicBezTo>
                  <a:pt x="1027" y="125"/>
                  <a:pt x="1044" y="132"/>
                  <a:pt x="1055" y="145"/>
                </a:cubicBezTo>
                <a:cubicBezTo>
                  <a:pt x="1067" y="158"/>
                  <a:pt x="1073" y="176"/>
                  <a:pt x="1073" y="198"/>
                </a:cubicBezTo>
                <a:close/>
                <a:moveTo>
                  <a:pt x="1050" y="199"/>
                </a:moveTo>
                <a:cubicBezTo>
                  <a:pt x="1050" y="182"/>
                  <a:pt x="1046" y="168"/>
                  <a:pt x="1038" y="159"/>
                </a:cubicBezTo>
                <a:cubicBezTo>
                  <a:pt x="1031" y="149"/>
                  <a:pt x="1019" y="145"/>
                  <a:pt x="1005" y="145"/>
                </a:cubicBezTo>
                <a:cubicBezTo>
                  <a:pt x="991" y="145"/>
                  <a:pt x="979" y="149"/>
                  <a:pt x="971" y="159"/>
                </a:cubicBezTo>
                <a:cubicBezTo>
                  <a:pt x="962" y="169"/>
                  <a:pt x="958" y="182"/>
                  <a:pt x="958" y="200"/>
                </a:cubicBezTo>
                <a:cubicBezTo>
                  <a:pt x="958" y="217"/>
                  <a:pt x="962" y="230"/>
                  <a:pt x="971" y="239"/>
                </a:cubicBezTo>
                <a:cubicBezTo>
                  <a:pt x="979" y="249"/>
                  <a:pt x="991" y="253"/>
                  <a:pt x="1005" y="253"/>
                </a:cubicBezTo>
                <a:cubicBezTo>
                  <a:pt x="1020" y="253"/>
                  <a:pt x="1031" y="249"/>
                  <a:pt x="1038" y="239"/>
                </a:cubicBezTo>
                <a:cubicBezTo>
                  <a:pt x="1046" y="230"/>
                  <a:pt x="1050" y="217"/>
                  <a:pt x="1050" y="199"/>
                </a:cubicBezTo>
                <a:close/>
                <a:moveTo>
                  <a:pt x="1228" y="198"/>
                </a:moveTo>
                <a:cubicBezTo>
                  <a:pt x="1228" y="221"/>
                  <a:pt x="1222" y="239"/>
                  <a:pt x="1209" y="252"/>
                </a:cubicBezTo>
                <a:cubicBezTo>
                  <a:pt x="1197" y="266"/>
                  <a:pt x="1180" y="272"/>
                  <a:pt x="1158" y="272"/>
                </a:cubicBezTo>
                <a:cubicBezTo>
                  <a:pt x="1138" y="272"/>
                  <a:pt x="1121" y="266"/>
                  <a:pt x="1109" y="253"/>
                </a:cubicBezTo>
                <a:cubicBezTo>
                  <a:pt x="1096" y="239"/>
                  <a:pt x="1090" y="222"/>
                  <a:pt x="1090" y="201"/>
                </a:cubicBezTo>
                <a:cubicBezTo>
                  <a:pt x="1090" y="177"/>
                  <a:pt x="1097" y="159"/>
                  <a:pt x="1109" y="146"/>
                </a:cubicBezTo>
                <a:cubicBezTo>
                  <a:pt x="1122" y="132"/>
                  <a:pt x="1139" y="125"/>
                  <a:pt x="1162" y="125"/>
                </a:cubicBezTo>
                <a:cubicBezTo>
                  <a:pt x="1182" y="125"/>
                  <a:pt x="1199" y="132"/>
                  <a:pt x="1210" y="145"/>
                </a:cubicBezTo>
                <a:cubicBezTo>
                  <a:pt x="1222" y="158"/>
                  <a:pt x="1228" y="176"/>
                  <a:pt x="1228" y="198"/>
                </a:cubicBezTo>
                <a:close/>
                <a:moveTo>
                  <a:pt x="1205" y="199"/>
                </a:moveTo>
                <a:cubicBezTo>
                  <a:pt x="1205" y="182"/>
                  <a:pt x="1201" y="168"/>
                  <a:pt x="1193" y="159"/>
                </a:cubicBezTo>
                <a:cubicBezTo>
                  <a:pt x="1186" y="149"/>
                  <a:pt x="1174" y="145"/>
                  <a:pt x="1160" y="145"/>
                </a:cubicBezTo>
                <a:cubicBezTo>
                  <a:pt x="1146" y="145"/>
                  <a:pt x="1134" y="149"/>
                  <a:pt x="1126" y="159"/>
                </a:cubicBezTo>
                <a:cubicBezTo>
                  <a:pt x="1117" y="169"/>
                  <a:pt x="1113" y="182"/>
                  <a:pt x="1113" y="200"/>
                </a:cubicBezTo>
                <a:cubicBezTo>
                  <a:pt x="1113" y="217"/>
                  <a:pt x="1117" y="230"/>
                  <a:pt x="1126" y="239"/>
                </a:cubicBezTo>
                <a:cubicBezTo>
                  <a:pt x="1134" y="249"/>
                  <a:pt x="1146" y="253"/>
                  <a:pt x="1160" y="253"/>
                </a:cubicBezTo>
                <a:cubicBezTo>
                  <a:pt x="1175" y="253"/>
                  <a:pt x="1186" y="249"/>
                  <a:pt x="1194" y="239"/>
                </a:cubicBezTo>
                <a:cubicBezTo>
                  <a:pt x="1201" y="230"/>
                  <a:pt x="1205" y="217"/>
                  <a:pt x="1205" y="199"/>
                </a:cubicBezTo>
                <a:close/>
                <a:moveTo>
                  <a:pt x="1369" y="269"/>
                </a:moveTo>
                <a:cubicBezTo>
                  <a:pt x="1337" y="269"/>
                  <a:pt x="1337" y="269"/>
                  <a:pt x="1337" y="269"/>
                </a:cubicBezTo>
                <a:cubicBezTo>
                  <a:pt x="1276" y="202"/>
                  <a:pt x="1276" y="202"/>
                  <a:pt x="1276" y="202"/>
                </a:cubicBezTo>
                <a:cubicBezTo>
                  <a:pt x="1275" y="202"/>
                  <a:pt x="1275" y="202"/>
                  <a:pt x="1275" y="202"/>
                </a:cubicBezTo>
                <a:cubicBezTo>
                  <a:pt x="1275" y="269"/>
                  <a:pt x="1275" y="269"/>
                  <a:pt x="1275" y="269"/>
                </a:cubicBezTo>
                <a:cubicBezTo>
                  <a:pt x="1253" y="269"/>
                  <a:pt x="1253" y="269"/>
                  <a:pt x="1253" y="269"/>
                </a:cubicBezTo>
                <a:cubicBezTo>
                  <a:pt x="1253" y="61"/>
                  <a:pt x="1253" y="61"/>
                  <a:pt x="1253" y="61"/>
                </a:cubicBezTo>
                <a:cubicBezTo>
                  <a:pt x="1275" y="61"/>
                  <a:pt x="1275" y="61"/>
                  <a:pt x="1275" y="61"/>
                </a:cubicBezTo>
                <a:cubicBezTo>
                  <a:pt x="1275" y="193"/>
                  <a:pt x="1275" y="193"/>
                  <a:pt x="1275" y="193"/>
                </a:cubicBezTo>
                <a:cubicBezTo>
                  <a:pt x="1276" y="193"/>
                  <a:pt x="1276" y="193"/>
                  <a:pt x="1276" y="193"/>
                </a:cubicBezTo>
                <a:cubicBezTo>
                  <a:pt x="1334" y="129"/>
                  <a:pt x="1334" y="129"/>
                  <a:pt x="1334" y="129"/>
                </a:cubicBezTo>
                <a:cubicBezTo>
                  <a:pt x="1364" y="129"/>
                  <a:pt x="1364" y="129"/>
                  <a:pt x="1364" y="129"/>
                </a:cubicBezTo>
                <a:cubicBezTo>
                  <a:pt x="1299" y="196"/>
                  <a:pt x="1299" y="196"/>
                  <a:pt x="1299" y="196"/>
                </a:cubicBezTo>
                <a:lnTo>
                  <a:pt x="1369" y="269"/>
                </a:lnTo>
                <a:close/>
                <a:moveTo>
                  <a:pt x="1417" y="257"/>
                </a:moveTo>
                <a:cubicBezTo>
                  <a:pt x="1417" y="261"/>
                  <a:pt x="1415" y="264"/>
                  <a:pt x="1412" y="267"/>
                </a:cubicBezTo>
                <a:cubicBezTo>
                  <a:pt x="1409" y="271"/>
                  <a:pt x="1405" y="272"/>
                  <a:pt x="1401" y="272"/>
                </a:cubicBezTo>
                <a:cubicBezTo>
                  <a:pt x="1397" y="272"/>
                  <a:pt x="1393" y="271"/>
                  <a:pt x="1390" y="268"/>
                </a:cubicBezTo>
                <a:cubicBezTo>
                  <a:pt x="1387" y="264"/>
                  <a:pt x="1386" y="261"/>
                  <a:pt x="1386" y="257"/>
                </a:cubicBezTo>
                <a:cubicBezTo>
                  <a:pt x="1386" y="252"/>
                  <a:pt x="1388" y="249"/>
                  <a:pt x="1390" y="246"/>
                </a:cubicBezTo>
                <a:cubicBezTo>
                  <a:pt x="1393" y="243"/>
                  <a:pt x="1397" y="241"/>
                  <a:pt x="1401" y="241"/>
                </a:cubicBezTo>
                <a:cubicBezTo>
                  <a:pt x="1405" y="241"/>
                  <a:pt x="1409" y="243"/>
                  <a:pt x="1412" y="246"/>
                </a:cubicBezTo>
                <a:cubicBezTo>
                  <a:pt x="1415" y="249"/>
                  <a:pt x="1417" y="252"/>
                  <a:pt x="1417" y="257"/>
                </a:cubicBezTo>
                <a:close/>
                <a:moveTo>
                  <a:pt x="1536" y="263"/>
                </a:moveTo>
                <a:cubicBezTo>
                  <a:pt x="1525" y="269"/>
                  <a:pt x="1512" y="272"/>
                  <a:pt x="1497" y="272"/>
                </a:cubicBezTo>
                <a:cubicBezTo>
                  <a:pt x="1485" y="272"/>
                  <a:pt x="1473" y="269"/>
                  <a:pt x="1463" y="264"/>
                </a:cubicBezTo>
                <a:cubicBezTo>
                  <a:pt x="1453" y="258"/>
                  <a:pt x="1445" y="249"/>
                  <a:pt x="1439" y="239"/>
                </a:cubicBezTo>
                <a:cubicBezTo>
                  <a:pt x="1434" y="228"/>
                  <a:pt x="1431" y="216"/>
                  <a:pt x="1431" y="202"/>
                </a:cubicBezTo>
                <a:cubicBezTo>
                  <a:pt x="1431" y="179"/>
                  <a:pt x="1437" y="161"/>
                  <a:pt x="1451" y="146"/>
                </a:cubicBezTo>
                <a:cubicBezTo>
                  <a:pt x="1464" y="132"/>
                  <a:pt x="1482" y="125"/>
                  <a:pt x="1504" y="125"/>
                </a:cubicBezTo>
                <a:cubicBezTo>
                  <a:pt x="1516" y="125"/>
                  <a:pt x="1527" y="128"/>
                  <a:pt x="1536" y="133"/>
                </a:cubicBezTo>
                <a:cubicBezTo>
                  <a:pt x="1536" y="156"/>
                  <a:pt x="1536" y="156"/>
                  <a:pt x="1536" y="156"/>
                </a:cubicBezTo>
                <a:cubicBezTo>
                  <a:pt x="1526" y="148"/>
                  <a:pt x="1515" y="145"/>
                  <a:pt x="1503" y="145"/>
                </a:cubicBezTo>
                <a:cubicBezTo>
                  <a:pt x="1488" y="145"/>
                  <a:pt x="1476" y="150"/>
                  <a:pt x="1467" y="160"/>
                </a:cubicBezTo>
                <a:cubicBezTo>
                  <a:pt x="1458" y="170"/>
                  <a:pt x="1454" y="184"/>
                  <a:pt x="1454" y="200"/>
                </a:cubicBezTo>
                <a:cubicBezTo>
                  <a:pt x="1454" y="217"/>
                  <a:pt x="1458" y="230"/>
                  <a:pt x="1467" y="239"/>
                </a:cubicBezTo>
                <a:cubicBezTo>
                  <a:pt x="1475" y="248"/>
                  <a:pt x="1487" y="253"/>
                  <a:pt x="1501" y="253"/>
                </a:cubicBezTo>
                <a:cubicBezTo>
                  <a:pt x="1514" y="253"/>
                  <a:pt x="1525" y="249"/>
                  <a:pt x="1536" y="241"/>
                </a:cubicBezTo>
                <a:lnTo>
                  <a:pt x="1536" y="263"/>
                </a:lnTo>
                <a:close/>
                <a:moveTo>
                  <a:pt x="1692" y="198"/>
                </a:moveTo>
                <a:cubicBezTo>
                  <a:pt x="1692" y="221"/>
                  <a:pt x="1685" y="239"/>
                  <a:pt x="1673" y="252"/>
                </a:cubicBezTo>
                <a:cubicBezTo>
                  <a:pt x="1660" y="266"/>
                  <a:pt x="1643" y="272"/>
                  <a:pt x="1622" y="272"/>
                </a:cubicBezTo>
                <a:cubicBezTo>
                  <a:pt x="1601" y="272"/>
                  <a:pt x="1584" y="266"/>
                  <a:pt x="1572" y="253"/>
                </a:cubicBezTo>
                <a:cubicBezTo>
                  <a:pt x="1560" y="239"/>
                  <a:pt x="1554" y="222"/>
                  <a:pt x="1554" y="201"/>
                </a:cubicBezTo>
                <a:cubicBezTo>
                  <a:pt x="1554" y="177"/>
                  <a:pt x="1560" y="159"/>
                  <a:pt x="1573" y="146"/>
                </a:cubicBezTo>
                <a:cubicBezTo>
                  <a:pt x="1585" y="132"/>
                  <a:pt x="1603" y="125"/>
                  <a:pt x="1625" y="125"/>
                </a:cubicBezTo>
                <a:cubicBezTo>
                  <a:pt x="1646" y="125"/>
                  <a:pt x="1662" y="132"/>
                  <a:pt x="1674" y="145"/>
                </a:cubicBezTo>
                <a:cubicBezTo>
                  <a:pt x="1686" y="158"/>
                  <a:pt x="1692" y="176"/>
                  <a:pt x="1692" y="198"/>
                </a:cubicBezTo>
                <a:close/>
                <a:moveTo>
                  <a:pt x="1669" y="199"/>
                </a:moveTo>
                <a:cubicBezTo>
                  <a:pt x="1669" y="182"/>
                  <a:pt x="1665" y="168"/>
                  <a:pt x="1657" y="159"/>
                </a:cubicBezTo>
                <a:cubicBezTo>
                  <a:pt x="1649" y="149"/>
                  <a:pt x="1638" y="145"/>
                  <a:pt x="1623" y="145"/>
                </a:cubicBezTo>
                <a:cubicBezTo>
                  <a:pt x="1609" y="145"/>
                  <a:pt x="1598" y="149"/>
                  <a:pt x="1589" y="159"/>
                </a:cubicBezTo>
                <a:cubicBezTo>
                  <a:pt x="1581" y="169"/>
                  <a:pt x="1577" y="182"/>
                  <a:pt x="1577" y="200"/>
                </a:cubicBezTo>
                <a:cubicBezTo>
                  <a:pt x="1577" y="217"/>
                  <a:pt x="1581" y="230"/>
                  <a:pt x="1589" y="239"/>
                </a:cubicBezTo>
                <a:cubicBezTo>
                  <a:pt x="1598" y="249"/>
                  <a:pt x="1609" y="253"/>
                  <a:pt x="1623" y="253"/>
                </a:cubicBezTo>
                <a:cubicBezTo>
                  <a:pt x="1638" y="253"/>
                  <a:pt x="1649" y="249"/>
                  <a:pt x="1657" y="239"/>
                </a:cubicBezTo>
                <a:cubicBezTo>
                  <a:pt x="1665" y="230"/>
                  <a:pt x="1669" y="217"/>
                  <a:pt x="1669" y="199"/>
                </a:cubicBezTo>
                <a:close/>
                <a:moveTo>
                  <a:pt x="1917" y="269"/>
                </a:moveTo>
                <a:cubicBezTo>
                  <a:pt x="1894" y="269"/>
                  <a:pt x="1894" y="269"/>
                  <a:pt x="1894" y="269"/>
                </a:cubicBezTo>
                <a:cubicBezTo>
                  <a:pt x="1894" y="189"/>
                  <a:pt x="1894" y="189"/>
                  <a:pt x="1894" y="189"/>
                </a:cubicBezTo>
                <a:cubicBezTo>
                  <a:pt x="1894" y="173"/>
                  <a:pt x="1892" y="162"/>
                  <a:pt x="1887" y="155"/>
                </a:cubicBezTo>
                <a:cubicBezTo>
                  <a:pt x="1882" y="148"/>
                  <a:pt x="1874" y="145"/>
                  <a:pt x="1863" y="145"/>
                </a:cubicBezTo>
                <a:cubicBezTo>
                  <a:pt x="1854" y="145"/>
                  <a:pt x="1845" y="149"/>
                  <a:pt x="1839" y="158"/>
                </a:cubicBezTo>
                <a:cubicBezTo>
                  <a:pt x="1832" y="166"/>
                  <a:pt x="1829" y="177"/>
                  <a:pt x="1829" y="189"/>
                </a:cubicBezTo>
                <a:cubicBezTo>
                  <a:pt x="1829" y="269"/>
                  <a:pt x="1829" y="269"/>
                  <a:pt x="1829" y="269"/>
                </a:cubicBezTo>
                <a:cubicBezTo>
                  <a:pt x="1806" y="269"/>
                  <a:pt x="1806" y="269"/>
                  <a:pt x="1806" y="269"/>
                </a:cubicBezTo>
                <a:cubicBezTo>
                  <a:pt x="1806" y="186"/>
                  <a:pt x="1806" y="186"/>
                  <a:pt x="1806" y="186"/>
                </a:cubicBezTo>
                <a:cubicBezTo>
                  <a:pt x="1806" y="158"/>
                  <a:pt x="1796" y="145"/>
                  <a:pt x="1774" y="145"/>
                </a:cubicBezTo>
                <a:cubicBezTo>
                  <a:pt x="1764" y="145"/>
                  <a:pt x="1756" y="149"/>
                  <a:pt x="1750" y="157"/>
                </a:cubicBezTo>
                <a:cubicBezTo>
                  <a:pt x="1744" y="165"/>
                  <a:pt x="1740" y="176"/>
                  <a:pt x="1740" y="189"/>
                </a:cubicBezTo>
                <a:cubicBezTo>
                  <a:pt x="1740" y="269"/>
                  <a:pt x="1740" y="269"/>
                  <a:pt x="1740" y="269"/>
                </a:cubicBezTo>
                <a:cubicBezTo>
                  <a:pt x="1718" y="269"/>
                  <a:pt x="1718" y="269"/>
                  <a:pt x="1718" y="269"/>
                </a:cubicBezTo>
                <a:cubicBezTo>
                  <a:pt x="1718" y="129"/>
                  <a:pt x="1718" y="129"/>
                  <a:pt x="1718" y="129"/>
                </a:cubicBezTo>
                <a:cubicBezTo>
                  <a:pt x="1740" y="129"/>
                  <a:pt x="1740" y="129"/>
                  <a:pt x="1740" y="129"/>
                </a:cubicBezTo>
                <a:cubicBezTo>
                  <a:pt x="1740" y="151"/>
                  <a:pt x="1740" y="151"/>
                  <a:pt x="1740" y="151"/>
                </a:cubicBezTo>
                <a:cubicBezTo>
                  <a:pt x="1741" y="151"/>
                  <a:pt x="1741" y="151"/>
                  <a:pt x="1741" y="151"/>
                </a:cubicBezTo>
                <a:cubicBezTo>
                  <a:pt x="1751" y="134"/>
                  <a:pt x="1765" y="125"/>
                  <a:pt x="1784" y="125"/>
                </a:cubicBezTo>
                <a:cubicBezTo>
                  <a:pt x="1793" y="125"/>
                  <a:pt x="1802" y="128"/>
                  <a:pt x="1809" y="133"/>
                </a:cubicBezTo>
                <a:cubicBezTo>
                  <a:pt x="1816" y="138"/>
                  <a:pt x="1821" y="145"/>
                  <a:pt x="1824" y="155"/>
                </a:cubicBezTo>
                <a:cubicBezTo>
                  <a:pt x="1834" y="135"/>
                  <a:pt x="1850" y="125"/>
                  <a:pt x="1871" y="125"/>
                </a:cubicBezTo>
                <a:cubicBezTo>
                  <a:pt x="1901" y="125"/>
                  <a:pt x="1917" y="144"/>
                  <a:pt x="1917" y="183"/>
                </a:cubicBezTo>
                <a:lnTo>
                  <a:pt x="1917" y="269"/>
                </a:lnTo>
                <a:close/>
                <a:moveTo>
                  <a:pt x="257" y="183"/>
                </a:moveTo>
                <a:cubicBezTo>
                  <a:pt x="255" y="184"/>
                  <a:pt x="253" y="185"/>
                  <a:pt x="251" y="185"/>
                </a:cubicBezTo>
                <a:cubicBezTo>
                  <a:pt x="249" y="185"/>
                  <a:pt x="246" y="184"/>
                  <a:pt x="245" y="183"/>
                </a:cubicBezTo>
                <a:cubicBezTo>
                  <a:pt x="221" y="164"/>
                  <a:pt x="221" y="164"/>
                  <a:pt x="221" y="164"/>
                </a:cubicBezTo>
                <a:cubicBezTo>
                  <a:pt x="221" y="269"/>
                  <a:pt x="221" y="269"/>
                  <a:pt x="221" y="269"/>
                </a:cubicBezTo>
                <a:cubicBezTo>
                  <a:pt x="350" y="269"/>
                  <a:pt x="350" y="269"/>
                  <a:pt x="350" y="269"/>
                </a:cubicBezTo>
                <a:cubicBezTo>
                  <a:pt x="356" y="269"/>
                  <a:pt x="362" y="264"/>
                  <a:pt x="362" y="257"/>
                </a:cubicBezTo>
                <a:cubicBezTo>
                  <a:pt x="362" y="99"/>
                  <a:pt x="362" y="99"/>
                  <a:pt x="362" y="99"/>
                </a:cubicBezTo>
                <a:lnTo>
                  <a:pt x="257" y="183"/>
                </a:lnTo>
                <a:close/>
                <a:moveTo>
                  <a:pt x="202" y="155"/>
                </a:moveTo>
                <a:cubicBezTo>
                  <a:pt x="202" y="155"/>
                  <a:pt x="202" y="155"/>
                  <a:pt x="202" y="155"/>
                </a:cubicBezTo>
                <a:cubicBezTo>
                  <a:pt x="202" y="140"/>
                  <a:pt x="202" y="140"/>
                  <a:pt x="202" y="140"/>
                </a:cubicBezTo>
                <a:cubicBezTo>
                  <a:pt x="202" y="140"/>
                  <a:pt x="202" y="140"/>
                  <a:pt x="202" y="140"/>
                </a:cubicBezTo>
                <a:cubicBezTo>
                  <a:pt x="202" y="85"/>
                  <a:pt x="202" y="85"/>
                  <a:pt x="202" y="85"/>
                </a:cubicBezTo>
                <a:cubicBezTo>
                  <a:pt x="202" y="73"/>
                  <a:pt x="202" y="73"/>
                  <a:pt x="202" y="73"/>
                </a:cubicBezTo>
                <a:cubicBezTo>
                  <a:pt x="202" y="73"/>
                  <a:pt x="202" y="73"/>
                  <a:pt x="202" y="73"/>
                </a:cubicBezTo>
                <a:cubicBezTo>
                  <a:pt x="202" y="0"/>
                  <a:pt x="202" y="0"/>
                  <a:pt x="202" y="0"/>
                </a:cubicBezTo>
                <a:cubicBezTo>
                  <a:pt x="0" y="36"/>
                  <a:pt x="0" y="36"/>
                  <a:pt x="0" y="36"/>
                </a:cubicBezTo>
                <a:cubicBezTo>
                  <a:pt x="0" y="302"/>
                  <a:pt x="0" y="302"/>
                  <a:pt x="0" y="302"/>
                </a:cubicBezTo>
                <a:cubicBezTo>
                  <a:pt x="202" y="337"/>
                  <a:pt x="202" y="337"/>
                  <a:pt x="202" y="337"/>
                </a:cubicBezTo>
                <a:cubicBezTo>
                  <a:pt x="202" y="265"/>
                  <a:pt x="202" y="265"/>
                  <a:pt x="202" y="265"/>
                </a:cubicBezTo>
                <a:cubicBezTo>
                  <a:pt x="202" y="265"/>
                  <a:pt x="202" y="265"/>
                  <a:pt x="202" y="265"/>
                </a:cubicBezTo>
                <a:cubicBezTo>
                  <a:pt x="202" y="253"/>
                  <a:pt x="202" y="253"/>
                  <a:pt x="202" y="253"/>
                </a:cubicBezTo>
                <a:lnTo>
                  <a:pt x="202" y="155"/>
                </a:lnTo>
                <a:close/>
                <a:moveTo>
                  <a:pt x="140" y="182"/>
                </a:moveTo>
                <a:cubicBezTo>
                  <a:pt x="139" y="186"/>
                  <a:pt x="139" y="190"/>
                  <a:pt x="137" y="194"/>
                </a:cubicBezTo>
                <a:cubicBezTo>
                  <a:pt x="136" y="198"/>
                  <a:pt x="135" y="201"/>
                  <a:pt x="133" y="205"/>
                </a:cubicBezTo>
                <a:cubicBezTo>
                  <a:pt x="131" y="208"/>
                  <a:pt x="129" y="211"/>
                  <a:pt x="127" y="214"/>
                </a:cubicBezTo>
                <a:cubicBezTo>
                  <a:pt x="125" y="217"/>
                  <a:pt x="122" y="219"/>
                  <a:pt x="120" y="221"/>
                </a:cubicBezTo>
                <a:cubicBezTo>
                  <a:pt x="117" y="223"/>
                  <a:pt x="114" y="225"/>
                  <a:pt x="112" y="226"/>
                </a:cubicBezTo>
                <a:cubicBezTo>
                  <a:pt x="109" y="227"/>
                  <a:pt x="106" y="228"/>
                  <a:pt x="103" y="228"/>
                </a:cubicBezTo>
                <a:cubicBezTo>
                  <a:pt x="99" y="229"/>
                  <a:pt x="96" y="229"/>
                  <a:pt x="93" y="229"/>
                </a:cubicBezTo>
                <a:cubicBezTo>
                  <a:pt x="90" y="229"/>
                  <a:pt x="86" y="228"/>
                  <a:pt x="84" y="227"/>
                </a:cubicBezTo>
                <a:cubicBezTo>
                  <a:pt x="81" y="226"/>
                  <a:pt x="78" y="225"/>
                  <a:pt x="75" y="224"/>
                </a:cubicBezTo>
                <a:cubicBezTo>
                  <a:pt x="73" y="222"/>
                  <a:pt x="70" y="221"/>
                  <a:pt x="68" y="219"/>
                </a:cubicBezTo>
                <a:cubicBezTo>
                  <a:pt x="66" y="216"/>
                  <a:pt x="64" y="214"/>
                  <a:pt x="62" y="211"/>
                </a:cubicBezTo>
                <a:cubicBezTo>
                  <a:pt x="60" y="209"/>
                  <a:pt x="58" y="206"/>
                  <a:pt x="57" y="203"/>
                </a:cubicBezTo>
                <a:cubicBezTo>
                  <a:pt x="55" y="200"/>
                  <a:pt x="54" y="197"/>
                  <a:pt x="53" y="193"/>
                </a:cubicBezTo>
                <a:cubicBezTo>
                  <a:pt x="52" y="190"/>
                  <a:pt x="51" y="186"/>
                  <a:pt x="51" y="182"/>
                </a:cubicBezTo>
                <a:cubicBezTo>
                  <a:pt x="50" y="179"/>
                  <a:pt x="50" y="175"/>
                  <a:pt x="50" y="170"/>
                </a:cubicBezTo>
                <a:cubicBezTo>
                  <a:pt x="50" y="166"/>
                  <a:pt x="50" y="162"/>
                  <a:pt x="51" y="158"/>
                </a:cubicBezTo>
                <a:cubicBezTo>
                  <a:pt x="51" y="154"/>
                  <a:pt x="52" y="150"/>
                  <a:pt x="53" y="147"/>
                </a:cubicBezTo>
                <a:cubicBezTo>
                  <a:pt x="54" y="143"/>
                  <a:pt x="55" y="140"/>
                  <a:pt x="56" y="137"/>
                </a:cubicBezTo>
                <a:cubicBezTo>
                  <a:pt x="58" y="134"/>
                  <a:pt x="60" y="131"/>
                  <a:pt x="61" y="128"/>
                </a:cubicBezTo>
                <a:cubicBezTo>
                  <a:pt x="63" y="125"/>
                  <a:pt x="66" y="122"/>
                  <a:pt x="68" y="120"/>
                </a:cubicBezTo>
                <a:cubicBezTo>
                  <a:pt x="70" y="118"/>
                  <a:pt x="73" y="116"/>
                  <a:pt x="76" y="114"/>
                </a:cubicBezTo>
                <a:cubicBezTo>
                  <a:pt x="78" y="113"/>
                  <a:pt x="81" y="112"/>
                  <a:pt x="84" y="111"/>
                </a:cubicBezTo>
                <a:cubicBezTo>
                  <a:pt x="87" y="110"/>
                  <a:pt x="91" y="109"/>
                  <a:pt x="94" y="109"/>
                </a:cubicBezTo>
                <a:cubicBezTo>
                  <a:pt x="98" y="109"/>
                  <a:pt x="101" y="109"/>
                  <a:pt x="104" y="109"/>
                </a:cubicBezTo>
                <a:cubicBezTo>
                  <a:pt x="107" y="110"/>
                  <a:pt x="110" y="111"/>
                  <a:pt x="113" y="112"/>
                </a:cubicBezTo>
                <a:cubicBezTo>
                  <a:pt x="115" y="113"/>
                  <a:pt x="118" y="115"/>
                  <a:pt x="120" y="117"/>
                </a:cubicBezTo>
                <a:cubicBezTo>
                  <a:pt x="123" y="119"/>
                  <a:pt x="125" y="121"/>
                  <a:pt x="128" y="124"/>
                </a:cubicBezTo>
                <a:cubicBezTo>
                  <a:pt x="130" y="126"/>
                  <a:pt x="132" y="129"/>
                  <a:pt x="133" y="133"/>
                </a:cubicBezTo>
                <a:cubicBezTo>
                  <a:pt x="135" y="136"/>
                  <a:pt x="136" y="139"/>
                  <a:pt x="138" y="143"/>
                </a:cubicBezTo>
                <a:cubicBezTo>
                  <a:pt x="139" y="147"/>
                  <a:pt x="139" y="151"/>
                  <a:pt x="140" y="155"/>
                </a:cubicBezTo>
                <a:cubicBezTo>
                  <a:pt x="141" y="159"/>
                  <a:pt x="141" y="163"/>
                  <a:pt x="141" y="168"/>
                </a:cubicBezTo>
                <a:cubicBezTo>
                  <a:pt x="141" y="173"/>
                  <a:pt x="141" y="177"/>
                  <a:pt x="140" y="182"/>
                </a:cubicBezTo>
                <a:close/>
                <a:moveTo>
                  <a:pt x="221" y="144"/>
                </a:moveTo>
                <a:cubicBezTo>
                  <a:pt x="251" y="167"/>
                  <a:pt x="251" y="167"/>
                  <a:pt x="251" y="167"/>
                </a:cubicBezTo>
                <a:cubicBezTo>
                  <a:pt x="362" y="79"/>
                  <a:pt x="362" y="79"/>
                  <a:pt x="362" y="79"/>
                </a:cubicBezTo>
                <a:cubicBezTo>
                  <a:pt x="361" y="73"/>
                  <a:pt x="356" y="68"/>
                  <a:pt x="350" y="68"/>
                </a:cubicBezTo>
                <a:cubicBezTo>
                  <a:pt x="221" y="68"/>
                  <a:pt x="221" y="68"/>
                  <a:pt x="221" y="68"/>
                </a:cubicBezTo>
                <a:lnTo>
                  <a:pt x="221" y="144"/>
                </a:lnTo>
                <a:close/>
                <a:moveTo>
                  <a:pt x="116" y="153"/>
                </a:moveTo>
                <a:cubicBezTo>
                  <a:pt x="115" y="151"/>
                  <a:pt x="114" y="148"/>
                  <a:pt x="114" y="146"/>
                </a:cubicBezTo>
                <a:cubicBezTo>
                  <a:pt x="113" y="144"/>
                  <a:pt x="112" y="142"/>
                  <a:pt x="111" y="141"/>
                </a:cubicBezTo>
                <a:cubicBezTo>
                  <a:pt x="110" y="139"/>
                  <a:pt x="108" y="138"/>
                  <a:pt x="107" y="137"/>
                </a:cubicBezTo>
                <a:cubicBezTo>
                  <a:pt x="106" y="135"/>
                  <a:pt x="105" y="134"/>
                  <a:pt x="103" y="134"/>
                </a:cubicBezTo>
                <a:cubicBezTo>
                  <a:pt x="102" y="133"/>
                  <a:pt x="100" y="132"/>
                  <a:pt x="99" y="132"/>
                </a:cubicBezTo>
                <a:cubicBezTo>
                  <a:pt x="97" y="132"/>
                  <a:pt x="96" y="131"/>
                  <a:pt x="94" y="132"/>
                </a:cubicBezTo>
                <a:cubicBezTo>
                  <a:pt x="92" y="132"/>
                  <a:pt x="90" y="132"/>
                  <a:pt x="88" y="132"/>
                </a:cubicBezTo>
                <a:cubicBezTo>
                  <a:pt x="87" y="133"/>
                  <a:pt x="85" y="134"/>
                  <a:pt x="84" y="135"/>
                </a:cubicBezTo>
                <a:cubicBezTo>
                  <a:pt x="82" y="136"/>
                  <a:pt x="81" y="137"/>
                  <a:pt x="80" y="138"/>
                </a:cubicBezTo>
                <a:cubicBezTo>
                  <a:pt x="79" y="139"/>
                  <a:pt x="77" y="141"/>
                  <a:pt x="76" y="143"/>
                </a:cubicBezTo>
                <a:cubicBezTo>
                  <a:pt x="75" y="144"/>
                  <a:pt x="75" y="146"/>
                  <a:pt x="74" y="148"/>
                </a:cubicBezTo>
                <a:cubicBezTo>
                  <a:pt x="73" y="150"/>
                  <a:pt x="72" y="152"/>
                  <a:pt x="72" y="154"/>
                </a:cubicBezTo>
                <a:cubicBezTo>
                  <a:pt x="71" y="157"/>
                  <a:pt x="71" y="159"/>
                  <a:pt x="71" y="161"/>
                </a:cubicBezTo>
                <a:cubicBezTo>
                  <a:pt x="71" y="164"/>
                  <a:pt x="70" y="166"/>
                  <a:pt x="70" y="169"/>
                </a:cubicBezTo>
                <a:cubicBezTo>
                  <a:pt x="70" y="172"/>
                  <a:pt x="71" y="175"/>
                  <a:pt x="71" y="177"/>
                </a:cubicBezTo>
                <a:cubicBezTo>
                  <a:pt x="71" y="180"/>
                  <a:pt x="72" y="182"/>
                  <a:pt x="72" y="185"/>
                </a:cubicBezTo>
                <a:cubicBezTo>
                  <a:pt x="73" y="187"/>
                  <a:pt x="73" y="189"/>
                  <a:pt x="74" y="191"/>
                </a:cubicBezTo>
                <a:cubicBezTo>
                  <a:pt x="75" y="193"/>
                  <a:pt x="76" y="195"/>
                  <a:pt x="77" y="197"/>
                </a:cubicBezTo>
                <a:cubicBezTo>
                  <a:pt x="78" y="198"/>
                  <a:pt x="79" y="199"/>
                  <a:pt x="80" y="201"/>
                </a:cubicBezTo>
                <a:cubicBezTo>
                  <a:pt x="82" y="202"/>
                  <a:pt x="83" y="203"/>
                  <a:pt x="84" y="204"/>
                </a:cubicBezTo>
                <a:cubicBezTo>
                  <a:pt x="85" y="204"/>
                  <a:pt x="87" y="205"/>
                  <a:pt x="88" y="206"/>
                </a:cubicBezTo>
                <a:cubicBezTo>
                  <a:pt x="90" y="206"/>
                  <a:pt x="92" y="206"/>
                  <a:pt x="93" y="206"/>
                </a:cubicBezTo>
                <a:cubicBezTo>
                  <a:pt x="95" y="206"/>
                  <a:pt x="97" y="206"/>
                  <a:pt x="98" y="206"/>
                </a:cubicBezTo>
                <a:cubicBezTo>
                  <a:pt x="100" y="206"/>
                  <a:pt x="101" y="205"/>
                  <a:pt x="103" y="204"/>
                </a:cubicBezTo>
                <a:cubicBezTo>
                  <a:pt x="104" y="204"/>
                  <a:pt x="105" y="203"/>
                  <a:pt x="107" y="202"/>
                </a:cubicBezTo>
                <a:cubicBezTo>
                  <a:pt x="108" y="201"/>
                  <a:pt x="109" y="199"/>
                  <a:pt x="110" y="198"/>
                </a:cubicBezTo>
                <a:cubicBezTo>
                  <a:pt x="111" y="196"/>
                  <a:pt x="112" y="194"/>
                  <a:pt x="113" y="192"/>
                </a:cubicBezTo>
                <a:cubicBezTo>
                  <a:pt x="114" y="190"/>
                  <a:pt x="115" y="188"/>
                  <a:pt x="115" y="186"/>
                </a:cubicBezTo>
                <a:cubicBezTo>
                  <a:pt x="116" y="183"/>
                  <a:pt x="117" y="181"/>
                  <a:pt x="117" y="178"/>
                </a:cubicBezTo>
                <a:cubicBezTo>
                  <a:pt x="117" y="176"/>
                  <a:pt x="117" y="173"/>
                  <a:pt x="117" y="170"/>
                </a:cubicBezTo>
                <a:cubicBezTo>
                  <a:pt x="117" y="167"/>
                  <a:pt x="117" y="164"/>
                  <a:pt x="117" y="161"/>
                </a:cubicBezTo>
                <a:cubicBezTo>
                  <a:pt x="117" y="158"/>
                  <a:pt x="116" y="155"/>
                  <a:pt x="116" y="153"/>
                </a:cubicBezTo>
                <a:close/>
              </a:path>
            </a:pathLst>
          </a:custGeom>
          <a:solidFill>
            <a:srgbClr val="FFFFFF"/>
          </a:solidFill>
          <a:ln>
            <a:noFill/>
          </a:ln>
        </p:spPr>
        <p:txBody>
          <a:bodyPr vert="horz" wrap="square" lIns="91429" tIns="45714" rIns="91429" bIns="45714" numCol="1" anchor="t" anchorCtr="0" compatLnSpc="1">
            <a:prstTxWarp prst="textNoShape">
              <a:avLst/>
            </a:prstTxWarp>
          </a:bodyPr>
          <a:lstStyle/>
          <a:p>
            <a:endParaRPr lang="en-US"/>
          </a:p>
        </p:txBody>
      </p:sp>
      <p:sp>
        <p:nvSpPr>
          <p:cNvPr id="46" name="Bing"/>
          <p:cNvSpPr>
            <a:spLocks noChangeAspect="1" noEditPoints="1"/>
          </p:cNvSpPr>
          <p:nvPr/>
        </p:nvSpPr>
        <p:spPr bwMode="auto">
          <a:xfrm>
            <a:off x="4236075" y="3703610"/>
            <a:ext cx="1449834" cy="508613"/>
          </a:xfrm>
          <a:custGeom>
            <a:avLst/>
            <a:gdLst>
              <a:gd name="T0" fmla="*/ 1244 w 3673"/>
              <a:gd name="T1" fmla="*/ 0 h 1289"/>
              <a:gd name="T2" fmla="*/ 1244 w 3673"/>
              <a:gd name="T3" fmla="*/ 156 h 1289"/>
              <a:gd name="T4" fmla="*/ 3570 w 3673"/>
              <a:gd name="T5" fmla="*/ 178 h 1289"/>
              <a:gd name="T6" fmla="*/ 3570 w 3673"/>
              <a:gd name="T7" fmla="*/ 170 h 1289"/>
              <a:gd name="T8" fmla="*/ 3510 w 3673"/>
              <a:gd name="T9" fmla="*/ 178 h 1289"/>
              <a:gd name="T10" fmla="*/ 3535 w 3673"/>
              <a:gd name="T11" fmla="*/ 256 h 1289"/>
              <a:gd name="T12" fmla="*/ 3546 w 3673"/>
              <a:gd name="T13" fmla="*/ 178 h 1289"/>
              <a:gd name="T14" fmla="*/ 3673 w 3673"/>
              <a:gd name="T15" fmla="*/ 256 h 1289"/>
              <a:gd name="T16" fmla="*/ 3673 w 3673"/>
              <a:gd name="T17" fmla="*/ 170 h 1289"/>
              <a:gd name="T18" fmla="*/ 3633 w 3673"/>
              <a:gd name="T19" fmla="*/ 230 h 1289"/>
              <a:gd name="T20" fmla="*/ 3628 w 3673"/>
              <a:gd name="T21" fmla="*/ 241 h 1289"/>
              <a:gd name="T22" fmla="*/ 3597 w 3673"/>
              <a:gd name="T23" fmla="*/ 170 h 1289"/>
              <a:gd name="T24" fmla="*/ 3583 w 3673"/>
              <a:gd name="T25" fmla="*/ 256 h 1289"/>
              <a:gd name="T26" fmla="*/ 3595 w 3673"/>
              <a:gd name="T27" fmla="*/ 199 h 1289"/>
              <a:gd name="T28" fmla="*/ 3592 w 3673"/>
              <a:gd name="T29" fmla="*/ 181 h 1289"/>
              <a:gd name="T30" fmla="*/ 3626 w 3673"/>
              <a:gd name="T31" fmla="*/ 256 h 1289"/>
              <a:gd name="T32" fmla="*/ 3662 w 3673"/>
              <a:gd name="T33" fmla="*/ 190 h 1289"/>
              <a:gd name="T34" fmla="*/ 3664 w 3673"/>
              <a:gd name="T35" fmla="*/ 181 h 1289"/>
              <a:gd name="T36" fmla="*/ 3664 w 3673"/>
              <a:gd name="T37" fmla="*/ 256 h 1289"/>
              <a:gd name="T38" fmla="*/ 1245 w 3673"/>
              <a:gd name="T39" fmla="*/ 247 h 1289"/>
              <a:gd name="T40" fmla="*/ 1162 w 3673"/>
              <a:gd name="T41" fmla="*/ 890 h 1289"/>
              <a:gd name="T42" fmla="*/ 1322 w 3673"/>
              <a:gd name="T43" fmla="*/ 238 h 1289"/>
              <a:gd name="T44" fmla="*/ 2421 w 3673"/>
              <a:gd name="T45" fmla="*/ 547 h 1289"/>
              <a:gd name="T46" fmla="*/ 2421 w 3673"/>
              <a:gd name="T47" fmla="*/ 534 h 1289"/>
              <a:gd name="T48" fmla="*/ 2295 w 3673"/>
              <a:gd name="T49" fmla="*/ 292 h 1289"/>
              <a:gd name="T50" fmla="*/ 1927 w 3673"/>
              <a:gd name="T51" fmla="*/ 193 h 1289"/>
              <a:gd name="T52" fmla="*/ 1435 w 3673"/>
              <a:gd name="T53" fmla="*/ 547 h 1289"/>
              <a:gd name="T54" fmla="*/ 1435 w 3673"/>
              <a:gd name="T55" fmla="*/ 890 h 1289"/>
              <a:gd name="T56" fmla="*/ 1595 w 3673"/>
              <a:gd name="T57" fmla="*/ 554 h 1289"/>
              <a:gd name="T58" fmla="*/ 1927 w 3673"/>
              <a:gd name="T59" fmla="*/ 281 h 1289"/>
              <a:gd name="T60" fmla="*/ 1933 w 3673"/>
              <a:gd name="T61" fmla="*/ 283 h 1289"/>
              <a:gd name="T62" fmla="*/ 1972 w 3673"/>
              <a:gd name="T63" fmla="*/ 283 h 1289"/>
              <a:gd name="T64" fmla="*/ 2263 w 3673"/>
              <a:gd name="T65" fmla="*/ 554 h 1289"/>
              <a:gd name="T66" fmla="*/ 2263 w 3673"/>
              <a:gd name="T67" fmla="*/ 556 h 1289"/>
              <a:gd name="T68" fmla="*/ 2421 w 3673"/>
              <a:gd name="T69" fmla="*/ 890 h 1289"/>
              <a:gd name="T70" fmla="*/ 544 w 3673"/>
              <a:gd name="T71" fmla="*/ 190 h 1289"/>
              <a:gd name="T72" fmla="*/ 544 w 3673"/>
              <a:gd name="T73" fmla="*/ 917 h 1289"/>
              <a:gd name="T74" fmla="*/ 0 w 3673"/>
              <a:gd name="T75" fmla="*/ 555 h 1289"/>
              <a:gd name="T76" fmla="*/ 158 w 3673"/>
              <a:gd name="T77" fmla="*/ 20 h 1289"/>
              <a:gd name="T78" fmla="*/ 544 w 3673"/>
              <a:gd name="T79" fmla="*/ 190 h 1289"/>
              <a:gd name="T80" fmla="*/ 924 w 3673"/>
              <a:gd name="T81" fmla="*/ 555 h 1289"/>
              <a:gd name="T82" fmla="*/ 167 w 3673"/>
              <a:gd name="T83" fmla="*/ 555 h 1289"/>
              <a:gd name="T84" fmla="*/ 3161 w 3673"/>
              <a:gd name="T85" fmla="*/ 233 h 1289"/>
              <a:gd name="T86" fmla="*/ 3460 w 3673"/>
              <a:gd name="T87" fmla="*/ 308 h 1289"/>
              <a:gd name="T88" fmla="*/ 3382 w 3673"/>
              <a:gd name="T89" fmla="*/ 493 h 1289"/>
              <a:gd name="T90" fmla="*/ 3382 w 3673"/>
              <a:gd name="T91" fmla="*/ 986 h 1289"/>
              <a:gd name="T92" fmla="*/ 2487 w 3673"/>
              <a:gd name="T93" fmla="*/ 1067 h 1289"/>
              <a:gd name="T94" fmla="*/ 2926 w 3673"/>
              <a:gd name="T95" fmla="*/ 1201 h 1289"/>
              <a:gd name="T96" fmla="*/ 3039 w 3673"/>
              <a:gd name="T97" fmla="*/ 787 h 1289"/>
              <a:gd name="T98" fmla="*/ 2471 w 3673"/>
              <a:gd name="T99" fmla="*/ 493 h 1289"/>
              <a:gd name="T100" fmla="*/ 3161 w 3673"/>
              <a:gd name="T101" fmla="*/ 233 h 1289"/>
              <a:gd name="T102" fmla="*/ 3215 w 3673"/>
              <a:gd name="T103" fmla="*/ 493 h 1289"/>
              <a:gd name="T104" fmla="*/ 2638 w 3673"/>
              <a:gd name="T105" fmla="*/ 493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73" h="1289">
                <a:moveTo>
                  <a:pt x="1126" y="78"/>
                </a:moveTo>
                <a:cubicBezTo>
                  <a:pt x="1126" y="35"/>
                  <a:pt x="1178" y="0"/>
                  <a:pt x="1244" y="0"/>
                </a:cubicBezTo>
                <a:cubicBezTo>
                  <a:pt x="1309" y="0"/>
                  <a:pt x="1361" y="35"/>
                  <a:pt x="1361" y="78"/>
                </a:cubicBezTo>
                <a:cubicBezTo>
                  <a:pt x="1361" y="122"/>
                  <a:pt x="1309" y="156"/>
                  <a:pt x="1244" y="156"/>
                </a:cubicBezTo>
                <a:cubicBezTo>
                  <a:pt x="1178" y="156"/>
                  <a:pt x="1126" y="122"/>
                  <a:pt x="1126" y="78"/>
                </a:cubicBezTo>
                <a:close/>
                <a:moveTo>
                  <a:pt x="3570" y="178"/>
                </a:moveTo>
                <a:cubicBezTo>
                  <a:pt x="3570" y="178"/>
                  <a:pt x="3570" y="178"/>
                  <a:pt x="3570" y="178"/>
                </a:cubicBezTo>
                <a:cubicBezTo>
                  <a:pt x="3570" y="170"/>
                  <a:pt x="3570" y="170"/>
                  <a:pt x="3570" y="170"/>
                </a:cubicBezTo>
                <a:cubicBezTo>
                  <a:pt x="3510" y="170"/>
                  <a:pt x="3510" y="170"/>
                  <a:pt x="3510" y="170"/>
                </a:cubicBezTo>
                <a:cubicBezTo>
                  <a:pt x="3510" y="178"/>
                  <a:pt x="3510" y="178"/>
                  <a:pt x="3510" y="178"/>
                </a:cubicBezTo>
                <a:cubicBezTo>
                  <a:pt x="3535" y="178"/>
                  <a:pt x="3535" y="178"/>
                  <a:pt x="3535" y="178"/>
                </a:cubicBezTo>
                <a:cubicBezTo>
                  <a:pt x="3535" y="256"/>
                  <a:pt x="3535" y="256"/>
                  <a:pt x="3535" y="256"/>
                </a:cubicBezTo>
                <a:cubicBezTo>
                  <a:pt x="3546" y="256"/>
                  <a:pt x="3546" y="256"/>
                  <a:pt x="3546" y="256"/>
                </a:cubicBezTo>
                <a:cubicBezTo>
                  <a:pt x="3546" y="178"/>
                  <a:pt x="3546" y="178"/>
                  <a:pt x="3546" y="178"/>
                </a:cubicBezTo>
                <a:cubicBezTo>
                  <a:pt x="3570" y="178"/>
                  <a:pt x="3570" y="178"/>
                  <a:pt x="3570" y="178"/>
                </a:cubicBezTo>
                <a:close/>
                <a:moveTo>
                  <a:pt x="3673" y="256"/>
                </a:moveTo>
                <a:cubicBezTo>
                  <a:pt x="3673" y="256"/>
                  <a:pt x="3673" y="256"/>
                  <a:pt x="3673" y="256"/>
                </a:cubicBezTo>
                <a:cubicBezTo>
                  <a:pt x="3673" y="170"/>
                  <a:pt x="3673" y="170"/>
                  <a:pt x="3673" y="170"/>
                </a:cubicBezTo>
                <a:cubicBezTo>
                  <a:pt x="3673" y="170"/>
                  <a:pt x="3673" y="170"/>
                  <a:pt x="3660" y="170"/>
                </a:cubicBezTo>
                <a:cubicBezTo>
                  <a:pt x="3660" y="170"/>
                  <a:pt x="3660" y="170"/>
                  <a:pt x="3633" y="230"/>
                </a:cubicBezTo>
                <a:cubicBezTo>
                  <a:pt x="3633" y="232"/>
                  <a:pt x="3630" y="236"/>
                  <a:pt x="3628" y="241"/>
                </a:cubicBezTo>
                <a:cubicBezTo>
                  <a:pt x="3628" y="241"/>
                  <a:pt x="3628" y="241"/>
                  <a:pt x="3628" y="241"/>
                </a:cubicBezTo>
                <a:cubicBezTo>
                  <a:pt x="3628" y="238"/>
                  <a:pt x="3626" y="234"/>
                  <a:pt x="3624" y="230"/>
                </a:cubicBezTo>
                <a:cubicBezTo>
                  <a:pt x="3624" y="230"/>
                  <a:pt x="3624" y="230"/>
                  <a:pt x="3597" y="170"/>
                </a:cubicBezTo>
                <a:cubicBezTo>
                  <a:pt x="3597" y="170"/>
                  <a:pt x="3597" y="170"/>
                  <a:pt x="3583" y="170"/>
                </a:cubicBezTo>
                <a:cubicBezTo>
                  <a:pt x="3583" y="170"/>
                  <a:pt x="3583" y="170"/>
                  <a:pt x="3583" y="256"/>
                </a:cubicBezTo>
                <a:cubicBezTo>
                  <a:pt x="3583" y="256"/>
                  <a:pt x="3583" y="256"/>
                  <a:pt x="3595" y="256"/>
                </a:cubicBezTo>
                <a:cubicBezTo>
                  <a:pt x="3595" y="256"/>
                  <a:pt x="3595" y="256"/>
                  <a:pt x="3595" y="199"/>
                </a:cubicBezTo>
                <a:cubicBezTo>
                  <a:pt x="3595" y="190"/>
                  <a:pt x="3592" y="185"/>
                  <a:pt x="3592" y="181"/>
                </a:cubicBezTo>
                <a:cubicBezTo>
                  <a:pt x="3592" y="181"/>
                  <a:pt x="3592" y="181"/>
                  <a:pt x="3592" y="181"/>
                </a:cubicBezTo>
                <a:cubicBezTo>
                  <a:pt x="3595" y="185"/>
                  <a:pt x="3595" y="187"/>
                  <a:pt x="3597" y="190"/>
                </a:cubicBezTo>
                <a:cubicBezTo>
                  <a:pt x="3597" y="190"/>
                  <a:pt x="3597" y="190"/>
                  <a:pt x="3626" y="256"/>
                </a:cubicBezTo>
                <a:cubicBezTo>
                  <a:pt x="3626" y="256"/>
                  <a:pt x="3626" y="256"/>
                  <a:pt x="3630" y="256"/>
                </a:cubicBezTo>
                <a:cubicBezTo>
                  <a:pt x="3630" y="256"/>
                  <a:pt x="3630" y="256"/>
                  <a:pt x="3662" y="190"/>
                </a:cubicBezTo>
                <a:cubicBezTo>
                  <a:pt x="3662" y="187"/>
                  <a:pt x="3662" y="185"/>
                  <a:pt x="3664" y="181"/>
                </a:cubicBezTo>
                <a:cubicBezTo>
                  <a:pt x="3664" y="181"/>
                  <a:pt x="3664" y="181"/>
                  <a:pt x="3664" y="181"/>
                </a:cubicBezTo>
                <a:cubicBezTo>
                  <a:pt x="3664" y="187"/>
                  <a:pt x="3664" y="194"/>
                  <a:pt x="3664" y="199"/>
                </a:cubicBezTo>
                <a:cubicBezTo>
                  <a:pt x="3664" y="199"/>
                  <a:pt x="3664" y="199"/>
                  <a:pt x="3664" y="256"/>
                </a:cubicBezTo>
                <a:cubicBezTo>
                  <a:pt x="3664" y="256"/>
                  <a:pt x="3664" y="256"/>
                  <a:pt x="3673" y="256"/>
                </a:cubicBezTo>
                <a:close/>
                <a:moveTo>
                  <a:pt x="1245" y="247"/>
                </a:moveTo>
                <a:cubicBezTo>
                  <a:pt x="1216" y="247"/>
                  <a:pt x="1189" y="243"/>
                  <a:pt x="1162" y="236"/>
                </a:cubicBezTo>
                <a:cubicBezTo>
                  <a:pt x="1162" y="890"/>
                  <a:pt x="1162" y="890"/>
                  <a:pt x="1162" y="890"/>
                </a:cubicBezTo>
                <a:cubicBezTo>
                  <a:pt x="1322" y="890"/>
                  <a:pt x="1322" y="890"/>
                  <a:pt x="1322" y="890"/>
                </a:cubicBezTo>
                <a:cubicBezTo>
                  <a:pt x="1322" y="238"/>
                  <a:pt x="1322" y="238"/>
                  <a:pt x="1322" y="238"/>
                </a:cubicBezTo>
                <a:cubicBezTo>
                  <a:pt x="1299" y="243"/>
                  <a:pt x="1272" y="247"/>
                  <a:pt x="1245" y="247"/>
                </a:cubicBezTo>
                <a:close/>
                <a:moveTo>
                  <a:pt x="2421" y="547"/>
                </a:moveTo>
                <a:cubicBezTo>
                  <a:pt x="2421" y="547"/>
                  <a:pt x="2421" y="547"/>
                  <a:pt x="2421" y="547"/>
                </a:cubicBezTo>
                <a:cubicBezTo>
                  <a:pt x="2421" y="534"/>
                  <a:pt x="2421" y="534"/>
                  <a:pt x="2421" y="534"/>
                </a:cubicBezTo>
                <a:cubicBezTo>
                  <a:pt x="2421" y="534"/>
                  <a:pt x="2421" y="534"/>
                  <a:pt x="2421" y="534"/>
                </a:cubicBezTo>
                <a:cubicBezTo>
                  <a:pt x="2419" y="439"/>
                  <a:pt x="2396" y="353"/>
                  <a:pt x="2295" y="292"/>
                </a:cubicBezTo>
                <a:cubicBezTo>
                  <a:pt x="2207" y="238"/>
                  <a:pt x="2094" y="202"/>
                  <a:pt x="1976" y="195"/>
                </a:cubicBezTo>
                <a:cubicBezTo>
                  <a:pt x="1960" y="193"/>
                  <a:pt x="1945" y="193"/>
                  <a:pt x="1927" y="193"/>
                </a:cubicBezTo>
                <a:cubicBezTo>
                  <a:pt x="1793" y="193"/>
                  <a:pt x="1660" y="231"/>
                  <a:pt x="1561" y="292"/>
                </a:cubicBezTo>
                <a:cubicBezTo>
                  <a:pt x="1457" y="355"/>
                  <a:pt x="1435" y="446"/>
                  <a:pt x="1435" y="547"/>
                </a:cubicBezTo>
                <a:cubicBezTo>
                  <a:pt x="1435" y="547"/>
                  <a:pt x="1435" y="547"/>
                  <a:pt x="1435" y="547"/>
                </a:cubicBezTo>
                <a:cubicBezTo>
                  <a:pt x="1435" y="890"/>
                  <a:pt x="1435" y="890"/>
                  <a:pt x="1435" y="890"/>
                </a:cubicBezTo>
                <a:cubicBezTo>
                  <a:pt x="1595" y="890"/>
                  <a:pt x="1595" y="890"/>
                  <a:pt x="1595" y="890"/>
                </a:cubicBezTo>
                <a:cubicBezTo>
                  <a:pt x="1595" y="554"/>
                  <a:pt x="1595" y="554"/>
                  <a:pt x="1595" y="554"/>
                </a:cubicBezTo>
                <a:cubicBezTo>
                  <a:pt x="1595" y="484"/>
                  <a:pt x="1590" y="414"/>
                  <a:pt x="1665" y="365"/>
                </a:cubicBezTo>
                <a:cubicBezTo>
                  <a:pt x="1732" y="319"/>
                  <a:pt x="1825" y="281"/>
                  <a:pt x="1927" y="281"/>
                </a:cubicBezTo>
                <a:cubicBezTo>
                  <a:pt x="1929" y="281"/>
                  <a:pt x="1931" y="283"/>
                  <a:pt x="1933" y="283"/>
                </a:cubicBezTo>
                <a:cubicBezTo>
                  <a:pt x="1933" y="283"/>
                  <a:pt x="1933" y="283"/>
                  <a:pt x="1933" y="283"/>
                </a:cubicBezTo>
                <a:cubicBezTo>
                  <a:pt x="1945" y="283"/>
                  <a:pt x="1956" y="283"/>
                  <a:pt x="1967" y="283"/>
                </a:cubicBezTo>
                <a:cubicBezTo>
                  <a:pt x="1970" y="283"/>
                  <a:pt x="1970" y="283"/>
                  <a:pt x="1972" y="283"/>
                </a:cubicBezTo>
                <a:cubicBezTo>
                  <a:pt x="2058" y="290"/>
                  <a:pt x="2132" y="326"/>
                  <a:pt x="2191" y="365"/>
                </a:cubicBezTo>
                <a:cubicBezTo>
                  <a:pt x="2267" y="414"/>
                  <a:pt x="2263" y="484"/>
                  <a:pt x="2263" y="554"/>
                </a:cubicBezTo>
                <a:cubicBezTo>
                  <a:pt x="2263" y="556"/>
                  <a:pt x="2263" y="556"/>
                  <a:pt x="2263" y="556"/>
                </a:cubicBezTo>
                <a:cubicBezTo>
                  <a:pt x="2263" y="556"/>
                  <a:pt x="2263" y="556"/>
                  <a:pt x="2263" y="556"/>
                </a:cubicBezTo>
                <a:cubicBezTo>
                  <a:pt x="2263" y="890"/>
                  <a:pt x="2263" y="890"/>
                  <a:pt x="2263" y="890"/>
                </a:cubicBezTo>
                <a:cubicBezTo>
                  <a:pt x="2421" y="890"/>
                  <a:pt x="2421" y="890"/>
                  <a:pt x="2421" y="890"/>
                </a:cubicBezTo>
                <a:cubicBezTo>
                  <a:pt x="2421" y="547"/>
                  <a:pt x="2421" y="547"/>
                  <a:pt x="2421" y="547"/>
                </a:cubicBezTo>
                <a:close/>
                <a:moveTo>
                  <a:pt x="544" y="190"/>
                </a:moveTo>
                <a:cubicBezTo>
                  <a:pt x="845" y="190"/>
                  <a:pt x="1089" y="353"/>
                  <a:pt x="1089" y="555"/>
                </a:cubicBezTo>
                <a:cubicBezTo>
                  <a:pt x="1089" y="754"/>
                  <a:pt x="845" y="917"/>
                  <a:pt x="544" y="917"/>
                </a:cubicBezTo>
                <a:cubicBezTo>
                  <a:pt x="244" y="917"/>
                  <a:pt x="2" y="754"/>
                  <a:pt x="0" y="555"/>
                </a:cubicBezTo>
                <a:cubicBezTo>
                  <a:pt x="0" y="555"/>
                  <a:pt x="0" y="555"/>
                  <a:pt x="0" y="555"/>
                </a:cubicBezTo>
                <a:cubicBezTo>
                  <a:pt x="0" y="555"/>
                  <a:pt x="0" y="555"/>
                  <a:pt x="0" y="20"/>
                </a:cubicBezTo>
                <a:cubicBezTo>
                  <a:pt x="0" y="20"/>
                  <a:pt x="0" y="20"/>
                  <a:pt x="158" y="20"/>
                </a:cubicBezTo>
                <a:cubicBezTo>
                  <a:pt x="158" y="20"/>
                  <a:pt x="158" y="20"/>
                  <a:pt x="158" y="299"/>
                </a:cubicBezTo>
                <a:cubicBezTo>
                  <a:pt x="257" y="231"/>
                  <a:pt x="393" y="190"/>
                  <a:pt x="544" y="190"/>
                </a:cubicBezTo>
                <a:close/>
                <a:moveTo>
                  <a:pt x="544" y="829"/>
                </a:moveTo>
                <a:cubicBezTo>
                  <a:pt x="755" y="829"/>
                  <a:pt x="924" y="706"/>
                  <a:pt x="924" y="555"/>
                </a:cubicBezTo>
                <a:cubicBezTo>
                  <a:pt x="924" y="401"/>
                  <a:pt x="755" y="278"/>
                  <a:pt x="544" y="278"/>
                </a:cubicBezTo>
                <a:cubicBezTo>
                  <a:pt x="337" y="278"/>
                  <a:pt x="167" y="401"/>
                  <a:pt x="167" y="555"/>
                </a:cubicBezTo>
                <a:cubicBezTo>
                  <a:pt x="167" y="706"/>
                  <a:pt x="337" y="829"/>
                  <a:pt x="544" y="829"/>
                </a:cubicBezTo>
                <a:close/>
                <a:moveTo>
                  <a:pt x="3161" y="233"/>
                </a:moveTo>
                <a:cubicBezTo>
                  <a:pt x="3237" y="190"/>
                  <a:pt x="3350" y="156"/>
                  <a:pt x="3460" y="163"/>
                </a:cubicBezTo>
                <a:cubicBezTo>
                  <a:pt x="3460" y="163"/>
                  <a:pt x="3460" y="163"/>
                  <a:pt x="3460" y="308"/>
                </a:cubicBezTo>
                <a:cubicBezTo>
                  <a:pt x="3413" y="303"/>
                  <a:pt x="3345" y="306"/>
                  <a:pt x="3294" y="315"/>
                </a:cubicBezTo>
                <a:cubicBezTo>
                  <a:pt x="3350" y="364"/>
                  <a:pt x="3382" y="425"/>
                  <a:pt x="3382" y="493"/>
                </a:cubicBezTo>
                <a:cubicBezTo>
                  <a:pt x="3382" y="595"/>
                  <a:pt x="3307" y="685"/>
                  <a:pt x="3194" y="740"/>
                </a:cubicBezTo>
                <a:cubicBezTo>
                  <a:pt x="3307" y="794"/>
                  <a:pt x="3382" y="884"/>
                  <a:pt x="3382" y="986"/>
                </a:cubicBezTo>
                <a:cubicBezTo>
                  <a:pt x="3382" y="1153"/>
                  <a:pt x="3179" y="1289"/>
                  <a:pt x="2926" y="1289"/>
                </a:cubicBezTo>
                <a:cubicBezTo>
                  <a:pt x="2716" y="1289"/>
                  <a:pt x="2538" y="1194"/>
                  <a:pt x="2487" y="1067"/>
                </a:cubicBezTo>
                <a:cubicBezTo>
                  <a:pt x="2487" y="1067"/>
                  <a:pt x="2487" y="1067"/>
                  <a:pt x="2658" y="1067"/>
                </a:cubicBezTo>
                <a:cubicBezTo>
                  <a:pt x="2701" y="1144"/>
                  <a:pt x="2804" y="1201"/>
                  <a:pt x="2926" y="1201"/>
                </a:cubicBezTo>
                <a:cubicBezTo>
                  <a:pt x="3086" y="1201"/>
                  <a:pt x="3215" y="1104"/>
                  <a:pt x="3215" y="986"/>
                </a:cubicBezTo>
                <a:cubicBezTo>
                  <a:pt x="3215" y="898"/>
                  <a:pt x="3143" y="821"/>
                  <a:pt x="3039" y="787"/>
                </a:cubicBezTo>
                <a:cubicBezTo>
                  <a:pt x="3003" y="794"/>
                  <a:pt x="2964" y="798"/>
                  <a:pt x="2926" y="798"/>
                </a:cubicBezTo>
                <a:cubicBezTo>
                  <a:pt x="2674" y="798"/>
                  <a:pt x="2471" y="661"/>
                  <a:pt x="2471" y="493"/>
                </a:cubicBezTo>
                <a:cubicBezTo>
                  <a:pt x="2471" y="326"/>
                  <a:pt x="2674" y="190"/>
                  <a:pt x="2926" y="190"/>
                </a:cubicBezTo>
                <a:cubicBezTo>
                  <a:pt x="3012" y="190"/>
                  <a:pt x="3093" y="206"/>
                  <a:pt x="3161" y="233"/>
                </a:cubicBezTo>
                <a:close/>
                <a:moveTo>
                  <a:pt x="2926" y="708"/>
                </a:moveTo>
                <a:cubicBezTo>
                  <a:pt x="3086" y="708"/>
                  <a:pt x="3215" y="613"/>
                  <a:pt x="3215" y="493"/>
                </a:cubicBezTo>
                <a:cubicBezTo>
                  <a:pt x="3215" y="376"/>
                  <a:pt x="3086" y="279"/>
                  <a:pt x="2926" y="279"/>
                </a:cubicBezTo>
                <a:cubicBezTo>
                  <a:pt x="2766" y="279"/>
                  <a:pt x="2638" y="376"/>
                  <a:pt x="2638" y="493"/>
                </a:cubicBezTo>
                <a:cubicBezTo>
                  <a:pt x="2638" y="613"/>
                  <a:pt x="2766" y="708"/>
                  <a:pt x="2926" y="708"/>
                </a:cubicBezTo>
                <a:close/>
              </a:path>
            </a:pathLst>
          </a:custGeom>
          <a:solidFill>
            <a:srgbClr val="FFFFFF"/>
          </a:solidFill>
          <a:ln>
            <a:noFill/>
          </a:ln>
        </p:spPr>
        <p:txBody>
          <a:bodyPr vert="horz" wrap="square" lIns="93258" tIns="46628" rIns="93258" bIns="46628" numCol="1" anchor="t" anchorCtr="0" compatLnSpc="1">
            <a:prstTxWarp prst="textNoShape">
              <a:avLst/>
            </a:prstTxWarp>
          </a:bodyPr>
          <a:lstStyle/>
          <a:p>
            <a:pPr defTabSz="932653"/>
            <a:endParaRPr lang="en-US">
              <a:solidFill>
                <a:srgbClr val="FFFFFF"/>
              </a:solidFill>
            </a:endParaRPr>
          </a:p>
        </p:txBody>
      </p:sp>
      <p:sp>
        <p:nvSpPr>
          <p:cNvPr id="47" name="MSN"/>
          <p:cNvSpPr>
            <a:spLocks noChangeAspect="1" noEditPoints="1"/>
          </p:cNvSpPr>
          <p:nvPr/>
        </p:nvSpPr>
        <p:spPr bwMode="auto">
          <a:xfrm>
            <a:off x="4236077" y="4253518"/>
            <a:ext cx="1698204" cy="756713"/>
          </a:xfrm>
          <a:custGeom>
            <a:avLst/>
            <a:gdLst>
              <a:gd name="T0" fmla="*/ 2632 w 3190"/>
              <a:gd name="T1" fmla="*/ 815 h 1421"/>
              <a:gd name="T2" fmla="*/ 2624 w 3190"/>
              <a:gd name="T3" fmla="*/ 159 h 1421"/>
              <a:gd name="T4" fmla="*/ 2998 w 3190"/>
              <a:gd name="T5" fmla="*/ 531 h 1421"/>
              <a:gd name="T6" fmla="*/ 2680 w 3190"/>
              <a:gd name="T7" fmla="*/ 1089 h 1421"/>
              <a:gd name="T8" fmla="*/ 2530 w 3190"/>
              <a:gd name="T9" fmla="*/ 675 h 1421"/>
              <a:gd name="T10" fmla="*/ 2229 w 3190"/>
              <a:gd name="T11" fmla="*/ 452 h 1421"/>
              <a:gd name="T12" fmla="*/ 2466 w 3190"/>
              <a:gd name="T13" fmla="*/ 918 h 1421"/>
              <a:gd name="T14" fmla="*/ 3118 w 3190"/>
              <a:gd name="T15" fmla="*/ 1185 h 1421"/>
              <a:gd name="T16" fmla="*/ 3131 w 3190"/>
              <a:gd name="T17" fmla="*/ 1214 h 1421"/>
              <a:gd name="T18" fmla="*/ 3150 w 3190"/>
              <a:gd name="T19" fmla="*/ 1185 h 1421"/>
              <a:gd name="T20" fmla="*/ 3170 w 3190"/>
              <a:gd name="T21" fmla="*/ 1210 h 1421"/>
              <a:gd name="T22" fmla="*/ 3187 w 3190"/>
              <a:gd name="T23" fmla="*/ 1192 h 1421"/>
              <a:gd name="T24" fmla="*/ 3187 w 3190"/>
              <a:gd name="T25" fmla="*/ 1214 h 1421"/>
              <a:gd name="T26" fmla="*/ 3175 w 3190"/>
              <a:gd name="T27" fmla="*/ 1201 h 1421"/>
              <a:gd name="T28" fmla="*/ 3168 w 3190"/>
              <a:gd name="T29" fmla="*/ 1201 h 1421"/>
              <a:gd name="T30" fmla="*/ 3156 w 3190"/>
              <a:gd name="T31" fmla="*/ 1214 h 1421"/>
              <a:gd name="T32" fmla="*/ 3156 w 3190"/>
              <a:gd name="T33" fmla="*/ 1192 h 1421"/>
              <a:gd name="T34" fmla="*/ 0 w 3190"/>
              <a:gd name="T35" fmla="*/ 914 h 1421"/>
              <a:gd name="T36" fmla="*/ 102 w 3190"/>
              <a:gd name="T37" fmla="*/ 1020 h 1421"/>
              <a:gd name="T38" fmla="*/ 341 w 3190"/>
              <a:gd name="T39" fmla="*/ 941 h 1421"/>
              <a:gd name="T40" fmla="*/ 453 w 3190"/>
              <a:gd name="T41" fmla="*/ 1406 h 1421"/>
              <a:gd name="T42" fmla="*/ 597 w 3190"/>
              <a:gd name="T43" fmla="*/ 969 h 1421"/>
              <a:gd name="T44" fmla="*/ 852 w 3190"/>
              <a:gd name="T45" fmla="*/ 973 h 1421"/>
              <a:gd name="T46" fmla="*/ 993 w 3190"/>
              <a:gd name="T47" fmla="*/ 1406 h 1421"/>
              <a:gd name="T48" fmla="*/ 835 w 3190"/>
              <a:gd name="T49" fmla="*/ 867 h 1421"/>
              <a:gd name="T50" fmla="*/ 409 w 3190"/>
              <a:gd name="T51" fmla="*/ 878 h 1421"/>
              <a:gd name="T52" fmla="*/ 0 w 3190"/>
              <a:gd name="T53" fmla="*/ 914 h 1421"/>
              <a:gd name="T54" fmla="*/ 1232 w 3190"/>
              <a:gd name="T55" fmla="*/ 1407 h 1421"/>
              <a:gd name="T56" fmla="*/ 1646 w 3190"/>
              <a:gd name="T57" fmla="*/ 1324 h 1421"/>
              <a:gd name="T58" fmla="*/ 1521 w 3190"/>
              <a:gd name="T59" fmla="*/ 1096 h 1421"/>
              <a:gd name="T60" fmla="*/ 1200 w 3190"/>
              <a:gd name="T61" fmla="*/ 1039 h 1421"/>
              <a:gd name="T62" fmla="*/ 1288 w 3190"/>
              <a:gd name="T63" fmla="*/ 931 h 1421"/>
              <a:gd name="T64" fmla="*/ 1635 w 3190"/>
              <a:gd name="T65" fmla="*/ 905 h 1421"/>
              <a:gd name="T66" fmla="*/ 1245 w 3190"/>
              <a:gd name="T67" fmla="*/ 863 h 1421"/>
              <a:gd name="T68" fmla="*/ 1103 w 3190"/>
              <a:gd name="T69" fmla="*/ 1013 h 1421"/>
              <a:gd name="T70" fmla="*/ 1243 w 3190"/>
              <a:gd name="T71" fmla="*/ 1149 h 1421"/>
              <a:gd name="T72" fmla="*/ 1540 w 3190"/>
              <a:gd name="T73" fmla="*/ 1189 h 1421"/>
              <a:gd name="T74" fmla="*/ 1525 w 3190"/>
              <a:gd name="T75" fmla="*/ 1318 h 1421"/>
              <a:gd name="T76" fmla="*/ 1097 w 3190"/>
              <a:gd name="T77" fmla="*/ 1269 h 1421"/>
              <a:gd name="T78" fmla="*/ 2279 w 3190"/>
              <a:gd name="T79" fmla="*/ 1018 h 1421"/>
              <a:gd name="T80" fmla="*/ 2381 w 3190"/>
              <a:gd name="T81" fmla="*/ 1090 h 1421"/>
              <a:gd name="T82" fmla="*/ 2079 w 3190"/>
              <a:gd name="T83" fmla="*/ 850 h 1421"/>
              <a:gd name="T84" fmla="*/ 1770 w 3190"/>
              <a:gd name="T85" fmla="*/ 1406 h 1421"/>
              <a:gd name="T86" fmla="*/ 1918 w 3190"/>
              <a:gd name="T87" fmla="*/ 969 h 1421"/>
              <a:gd name="T88" fmla="*/ 2487 w 3190"/>
              <a:gd name="T89" fmla="*/ 1363 h 1421"/>
              <a:gd name="T90" fmla="*/ 2447 w 3190"/>
              <a:gd name="T91" fmla="*/ 1345 h 1421"/>
              <a:gd name="T92" fmla="*/ 2425 w 3190"/>
              <a:gd name="T93" fmla="*/ 1367 h 1421"/>
              <a:gd name="T94" fmla="*/ 2444 w 3190"/>
              <a:gd name="T95" fmla="*/ 1404 h 1421"/>
              <a:gd name="T96" fmla="*/ 2479 w 3190"/>
              <a:gd name="T97" fmla="*/ 1397 h 1421"/>
              <a:gd name="T98" fmla="*/ 2485 w 3190"/>
              <a:gd name="T99" fmla="*/ 1376 h 1421"/>
              <a:gd name="T100" fmla="*/ 2457 w 3190"/>
              <a:gd name="T101" fmla="*/ 1404 h 1421"/>
              <a:gd name="T102" fmla="*/ 2429 w 3190"/>
              <a:gd name="T103" fmla="*/ 1376 h 1421"/>
              <a:gd name="T104" fmla="*/ 2457 w 3190"/>
              <a:gd name="T105" fmla="*/ 1347 h 1421"/>
              <a:gd name="T106" fmla="*/ 2485 w 3190"/>
              <a:gd name="T107" fmla="*/ 1376 h 1421"/>
              <a:gd name="T108" fmla="*/ 2469 w 3190"/>
              <a:gd name="T109" fmla="*/ 1380 h 1421"/>
              <a:gd name="T110" fmla="*/ 2465 w 3190"/>
              <a:gd name="T111" fmla="*/ 1376 h 1421"/>
              <a:gd name="T112" fmla="*/ 2472 w 3190"/>
              <a:gd name="T113" fmla="*/ 1369 h 1421"/>
              <a:gd name="T114" fmla="*/ 2445 w 3190"/>
              <a:gd name="T115" fmla="*/ 1391 h 1421"/>
              <a:gd name="T116" fmla="*/ 2460 w 3190"/>
              <a:gd name="T117" fmla="*/ 1378 h 1421"/>
              <a:gd name="T118" fmla="*/ 2471 w 3190"/>
              <a:gd name="T119" fmla="*/ 1391 h 1421"/>
              <a:gd name="T120" fmla="*/ 2460 w 3190"/>
              <a:gd name="T121" fmla="*/ 1363 h 1421"/>
              <a:gd name="T122" fmla="*/ 2469 w 3190"/>
              <a:gd name="T123" fmla="*/ 1369 h 1421"/>
              <a:gd name="T124" fmla="*/ 2462 w 3190"/>
              <a:gd name="T125" fmla="*/ 1374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90" h="1421">
                <a:moveTo>
                  <a:pt x="3112" y="1035"/>
                </a:moveTo>
                <a:cubicBezTo>
                  <a:pt x="3124" y="1101"/>
                  <a:pt x="3105" y="1181"/>
                  <a:pt x="3034" y="1206"/>
                </a:cubicBezTo>
                <a:cubicBezTo>
                  <a:pt x="2972" y="1228"/>
                  <a:pt x="2899" y="1202"/>
                  <a:pt x="2846" y="1166"/>
                </a:cubicBezTo>
                <a:cubicBezTo>
                  <a:pt x="2729" y="1088"/>
                  <a:pt x="2666" y="948"/>
                  <a:pt x="2632" y="815"/>
                </a:cubicBezTo>
                <a:cubicBezTo>
                  <a:pt x="2630" y="807"/>
                  <a:pt x="2628" y="800"/>
                  <a:pt x="2626" y="792"/>
                </a:cubicBezTo>
                <a:cubicBezTo>
                  <a:pt x="2601" y="732"/>
                  <a:pt x="2584" y="665"/>
                  <a:pt x="2575" y="599"/>
                </a:cubicBezTo>
                <a:cubicBezTo>
                  <a:pt x="2562" y="523"/>
                  <a:pt x="2556" y="445"/>
                  <a:pt x="2562" y="368"/>
                </a:cubicBezTo>
                <a:cubicBezTo>
                  <a:pt x="2567" y="296"/>
                  <a:pt x="2588" y="222"/>
                  <a:pt x="2624" y="159"/>
                </a:cubicBezTo>
                <a:cubicBezTo>
                  <a:pt x="2660" y="98"/>
                  <a:pt x="2713" y="42"/>
                  <a:pt x="2784" y="21"/>
                </a:cubicBezTo>
                <a:cubicBezTo>
                  <a:pt x="2858" y="0"/>
                  <a:pt x="2928" y="34"/>
                  <a:pt x="2974" y="93"/>
                </a:cubicBezTo>
                <a:cubicBezTo>
                  <a:pt x="3015" y="152"/>
                  <a:pt x="3034" y="227"/>
                  <a:pt x="3036" y="297"/>
                </a:cubicBezTo>
                <a:cubicBezTo>
                  <a:pt x="3038" y="377"/>
                  <a:pt x="3019" y="455"/>
                  <a:pt x="2998" y="531"/>
                </a:cubicBezTo>
                <a:cubicBezTo>
                  <a:pt x="2979" y="605"/>
                  <a:pt x="2953" y="677"/>
                  <a:pt x="2918" y="745"/>
                </a:cubicBezTo>
                <a:cubicBezTo>
                  <a:pt x="2953" y="775"/>
                  <a:pt x="2983" y="807"/>
                  <a:pt x="3012" y="840"/>
                </a:cubicBezTo>
                <a:cubicBezTo>
                  <a:pt x="3059" y="897"/>
                  <a:pt x="3101" y="961"/>
                  <a:pt x="3112" y="1035"/>
                </a:cubicBezTo>
                <a:close/>
                <a:moveTo>
                  <a:pt x="2680" y="1089"/>
                </a:moveTo>
                <a:cubicBezTo>
                  <a:pt x="2678" y="1051"/>
                  <a:pt x="2667" y="1015"/>
                  <a:pt x="2654" y="979"/>
                </a:cubicBezTo>
                <a:cubicBezTo>
                  <a:pt x="2640" y="943"/>
                  <a:pt x="2627" y="907"/>
                  <a:pt x="2610" y="871"/>
                </a:cubicBezTo>
                <a:cubicBezTo>
                  <a:pt x="2602" y="854"/>
                  <a:pt x="2595" y="835"/>
                  <a:pt x="2585" y="818"/>
                </a:cubicBezTo>
                <a:cubicBezTo>
                  <a:pt x="2572" y="768"/>
                  <a:pt x="2551" y="721"/>
                  <a:pt x="2530" y="675"/>
                </a:cubicBezTo>
                <a:cubicBezTo>
                  <a:pt x="2500" y="605"/>
                  <a:pt x="2466" y="537"/>
                  <a:pt x="2422" y="474"/>
                </a:cubicBezTo>
                <a:cubicBezTo>
                  <a:pt x="2399" y="444"/>
                  <a:pt x="2375" y="415"/>
                  <a:pt x="2346" y="391"/>
                </a:cubicBezTo>
                <a:cubicBezTo>
                  <a:pt x="2324" y="374"/>
                  <a:pt x="2284" y="343"/>
                  <a:pt x="2253" y="359"/>
                </a:cubicBezTo>
                <a:cubicBezTo>
                  <a:pt x="2221" y="376"/>
                  <a:pt x="2225" y="423"/>
                  <a:pt x="2229" y="452"/>
                </a:cubicBezTo>
                <a:cubicBezTo>
                  <a:pt x="2234" y="489"/>
                  <a:pt x="2248" y="524"/>
                  <a:pt x="2261" y="558"/>
                </a:cubicBezTo>
                <a:cubicBezTo>
                  <a:pt x="2301" y="649"/>
                  <a:pt x="2361" y="730"/>
                  <a:pt x="2424" y="806"/>
                </a:cubicBezTo>
                <a:cubicBezTo>
                  <a:pt x="2435" y="820"/>
                  <a:pt x="2447" y="835"/>
                  <a:pt x="2458" y="848"/>
                </a:cubicBezTo>
                <a:cubicBezTo>
                  <a:pt x="2460" y="871"/>
                  <a:pt x="2462" y="895"/>
                  <a:pt x="2466" y="918"/>
                </a:cubicBezTo>
                <a:cubicBezTo>
                  <a:pt x="2477" y="992"/>
                  <a:pt x="2506" y="1066"/>
                  <a:pt x="2555" y="1125"/>
                </a:cubicBezTo>
                <a:cubicBezTo>
                  <a:pt x="2574" y="1150"/>
                  <a:pt x="2610" y="1188"/>
                  <a:pt x="2646" y="1180"/>
                </a:cubicBezTo>
                <a:cubicBezTo>
                  <a:pt x="2684" y="1172"/>
                  <a:pt x="2684" y="1117"/>
                  <a:pt x="2680" y="1089"/>
                </a:cubicBezTo>
                <a:close/>
                <a:moveTo>
                  <a:pt x="3118" y="1185"/>
                </a:moveTo>
                <a:cubicBezTo>
                  <a:pt x="3118" y="1185"/>
                  <a:pt x="3118" y="1185"/>
                  <a:pt x="3118" y="1185"/>
                </a:cubicBezTo>
                <a:cubicBezTo>
                  <a:pt x="3118" y="1188"/>
                  <a:pt x="3118" y="1188"/>
                  <a:pt x="3118" y="1188"/>
                </a:cubicBezTo>
                <a:cubicBezTo>
                  <a:pt x="3131" y="1188"/>
                  <a:pt x="3131" y="1188"/>
                  <a:pt x="3131" y="1188"/>
                </a:cubicBezTo>
                <a:cubicBezTo>
                  <a:pt x="3131" y="1214"/>
                  <a:pt x="3131" y="1214"/>
                  <a:pt x="3131" y="1214"/>
                </a:cubicBezTo>
                <a:cubicBezTo>
                  <a:pt x="3135" y="1214"/>
                  <a:pt x="3135" y="1214"/>
                  <a:pt x="3135" y="1214"/>
                </a:cubicBezTo>
                <a:cubicBezTo>
                  <a:pt x="3135" y="1188"/>
                  <a:pt x="3135" y="1188"/>
                  <a:pt x="3135" y="1188"/>
                </a:cubicBezTo>
                <a:cubicBezTo>
                  <a:pt x="3150" y="1188"/>
                  <a:pt x="3150" y="1188"/>
                  <a:pt x="3150" y="1188"/>
                </a:cubicBezTo>
                <a:cubicBezTo>
                  <a:pt x="3150" y="1185"/>
                  <a:pt x="3150" y="1185"/>
                  <a:pt x="3150" y="1185"/>
                </a:cubicBezTo>
                <a:cubicBezTo>
                  <a:pt x="3118" y="1185"/>
                  <a:pt x="3118" y="1185"/>
                  <a:pt x="3118" y="1185"/>
                </a:cubicBezTo>
                <a:close/>
                <a:moveTo>
                  <a:pt x="3156" y="1190"/>
                </a:moveTo>
                <a:cubicBezTo>
                  <a:pt x="3156" y="1190"/>
                  <a:pt x="3156" y="1190"/>
                  <a:pt x="3156" y="1190"/>
                </a:cubicBezTo>
                <a:cubicBezTo>
                  <a:pt x="3170" y="1210"/>
                  <a:pt x="3170" y="1210"/>
                  <a:pt x="3170" y="1210"/>
                </a:cubicBezTo>
                <a:cubicBezTo>
                  <a:pt x="3170" y="1210"/>
                  <a:pt x="3170" y="1210"/>
                  <a:pt x="3173" y="1210"/>
                </a:cubicBezTo>
                <a:cubicBezTo>
                  <a:pt x="3173" y="1210"/>
                  <a:pt x="3173" y="1210"/>
                  <a:pt x="3187" y="1190"/>
                </a:cubicBezTo>
                <a:cubicBezTo>
                  <a:pt x="3187" y="1190"/>
                  <a:pt x="3187" y="1190"/>
                  <a:pt x="3187" y="1190"/>
                </a:cubicBezTo>
                <a:cubicBezTo>
                  <a:pt x="3187" y="1190"/>
                  <a:pt x="3187" y="1190"/>
                  <a:pt x="3187" y="1192"/>
                </a:cubicBezTo>
                <a:cubicBezTo>
                  <a:pt x="3187" y="1194"/>
                  <a:pt x="3187" y="1194"/>
                  <a:pt x="3187" y="1194"/>
                </a:cubicBezTo>
                <a:cubicBezTo>
                  <a:pt x="3187" y="1196"/>
                  <a:pt x="3187" y="1196"/>
                  <a:pt x="3187" y="1196"/>
                </a:cubicBezTo>
                <a:cubicBezTo>
                  <a:pt x="3187" y="1197"/>
                  <a:pt x="3187" y="1197"/>
                  <a:pt x="3187" y="1197"/>
                </a:cubicBezTo>
                <a:cubicBezTo>
                  <a:pt x="3187" y="1197"/>
                  <a:pt x="3187" y="1197"/>
                  <a:pt x="3187" y="1214"/>
                </a:cubicBezTo>
                <a:cubicBezTo>
                  <a:pt x="3187" y="1214"/>
                  <a:pt x="3187" y="1214"/>
                  <a:pt x="3190" y="1214"/>
                </a:cubicBezTo>
                <a:cubicBezTo>
                  <a:pt x="3190" y="1214"/>
                  <a:pt x="3190" y="1214"/>
                  <a:pt x="3190" y="1185"/>
                </a:cubicBezTo>
                <a:cubicBezTo>
                  <a:pt x="3190" y="1185"/>
                  <a:pt x="3190" y="1185"/>
                  <a:pt x="3187" y="1185"/>
                </a:cubicBezTo>
                <a:cubicBezTo>
                  <a:pt x="3187" y="1185"/>
                  <a:pt x="3187" y="1185"/>
                  <a:pt x="3175" y="1201"/>
                </a:cubicBezTo>
                <a:cubicBezTo>
                  <a:pt x="3175" y="1203"/>
                  <a:pt x="3173" y="1203"/>
                  <a:pt x="3173" y="1205"/>
                </a:cubicBezTo>
                <a:cubicBezTo>
                  <a:pt x="3172" y="1207"/>
                  <a:pt x="3172" y="1207"/>
                  <a:pt x="3172" y="1207"/>
                </a:cubicBezTo>
                <a:cubicBezTo>
                  <a:pt x="3170" y="1205"/>
                  <a:pt x="3170" y="1205"/>
                  <a:pt x="3170" y="1205"/>
                </a:cubicBezTo>
                <a:cubicBezTo>
                  <a:pt x="3170" y="1203"/>
                  <a:pt x="3170" y="1203"/>
                  <a:pt x="3168" y="1201"/>
                </a:cubicBezTo>
                <a:cubicBezTo>
                  <a:pt x="3168" y="1201"/>
                  <a:pt x="3168" y="1201"/>
                  <a:pt x="3156" y="1185"/>
                </a:cubicBezTo>
                <a:cubicBezTo>
                  <a:pt x="3156" y="1185"/>
                  <a:pt x="3156" y="1185"/>
                  <a:pt x="3153" y="1185"/>
                </a:cubicBezTo>
                <a:cubicBezTo>
                  <a:pt x="3153" y="1185"/>
                  <a:pt x="3153" y="1185"/>
                  <a:pt x="3153" y="1214"/>
                </a:cubicBezTo>
                <a:cubicBezTo>
                  <a:pt x="3153" y="1214"/>
                  <a:pt x="3153" y="1214"/>
                  <a:pt x="3156" y="1214"/>
                </a:cubicBezTo>
                <a:cubicBezTo>
                  <a:pt x="3156" y="1214"/>
                  <a:pt x="3156" y="1214"/>
                  <a:pt x="3156" y="1197"/>
                </a:cubicBezTo>
                <a:cubicBezTo>
                  <a:pt x="3156" y="1197"/>
                  <a:pt x="3156" y="1197"/>
                  <a:pt x="3156" y="1196"/>
                </a:cubicBezTo>
                <a:cubicBezTo>
                  <a:pt x="3156" y="1194"/>
                  <a:pt x="3156" y="1194"/>
                  <a:pt x="3156" y="1194"/>
                </a:cubicBezTo>
                <a:cubicBezTo>
                  <a:pt x="3156" y="1192"/>
                  <a:pt x="3156" y="1192"/>
                  <a:pt x="3156" y="1192"/>
                </a:cubicBezTo>
                <a:cubicBezTo>
                  <a:pt x="3156" y="1190"/>
                  <a:pt x="3156" y="1190"/>
                  <a:pt x="3156" y="1190"/>
                </a:cubicBezTo>
                <a:cubicBezTo>
                  <a:pt x="3156" y="1190"/>
                  <a:pt x="3156" y="1190"/>
                  <a:pt x="3156" y="1190"/>
                </a:cubicBezTo>
                <a:close/>
                <a:moveTo>
                  <a:pt x="0" y="914"/>
                </a:moveTo>
                <a:cubicBezTo>
                  <a:pt x="0" y="914"/>
                  <a:pt x="0" y="914"/>
                  <a:pt x="0" y="914"/>
                </a:cubicBezTo>
                <a:cubicBezTo>
                  <a:pt x="0" y="1406"/>
                  <a:pt x="0" y="1406"/>
                  <a:pt x="0" y="1406"/>
                </a:cubicBezTo>
                <a:cubicBezTo>
                  <a:pt x="0" y="1406"/>
                  <a:pt x="0" y="1406"/>
                  <a:pt x="87" y="1406"/>
                </a:cubicBezTo>
                <a:cubicBezTo>
                  <a:pt x="87" y="1406"/>
                  <a:pt x="87" y="1406"/>
                  <a:pt x="87" y="1090"/>
                </a:cubicBezTo>
                <a:cubicBezTo>
                  <a:pt x="87" y="1064"/>
                  <a:pt x="93" y="1039"/>
                  <a:pt x="102" y="1020"/>
                </a:cubicBezTo>
                <a:cubicBezTo>
                  <a:pt x="113" y="999"/>
                  <a:pt x="127" y="982"/>
                  <a:pt x="144" y="969"/>
                </a:cubicBezTo>
                <a:cubicBezTo>
                  <a:pt x="161" y="956"/>
                  <a:pt x="180" y="946"/>
                  <a:pt x="203" y="941"/>
                </a:cubicBezTo>
                <a:cubicBezTo>
                  <a:pt x="223" y="933"/>
                  <a:pt x="246" y="931"/>
                  <a:pt x="269" y="931"/>
                </a:cubicBezTo>
                <a:cubicBezTo>
                  <a:pt x="293" y="931"/>
                  <a:pt x="318" y="933"/>
                  <a:pt x="341" y="941"/>
                </a:cubicBezTo>
                <a:cubicBezTo>
                  <a:pt x="362" y="946"/>
                  <a:pt x="382" y="956"/>
                  <a:pt x="398" y="969"/>
                </a:cubicBezTo>
                <a:cubicBezTo>
                  <a:pt x="415" y="982"/>
                  <a:pt x="428" y="999"/>
                  <a:pt x="437" y="1020"/>
                </a:cubicBezTo>
                <a:cubicBezTo>
                  <a:pt x="447" y="1039"/>
                  <a:pt x="453" y="1064"/>
                  <a:pt x="453" y="1090"/>
                </a:cubicBezTo>
                <a:cubicBezTo>
                  <a:pt x="453" y="1090"/>
                  <a:pt x="453" y="1090"/>
                  <a:pt x="453" y="1406"/>
                </a:cubicBezTo>
                <a:cubicBezTo>
                  <a:pt x="453" y="1406"/>
                  <a:pt x="453" y="1406"/>
                  <a:pt x="540" y="1406"/>
                </a:cubicBezTo>
                <a:cubicBezTo>
                  <a:pt x="540" y="1406"/>
                  <a:pt x="540" y="1406"/>
                  <a:pt x="540" y="1090"/>
                </a:cubicBezTo>
                <a:cubicBezTo>
                  <a:pt x="540" y="1064"/>
                  <a:pt x="545" y="1039"/>
                  <a:pt x="555" y="1020"/>
                </a:cubicBezTo>
                <a:cubicBezTo>
                  <a:pt x="564" y="999"/>
                  <a:pt x="580" y="982"/>
                  <a:pt x="597" y="969"/>
                </a:cubicBezTo>
                <a:cubicBezTo>
                  <a:pt x="614" y="956"/>
                  <a:pt x="633" y="946"/>
                  <a:pt x="653" y="941"/>
                </a:cubicBezTo>
                <a:cubicBezTo>
                  <a:pt x="676" y="933"/>
                  <a:pt x="699" y="931"/>
                  <a:pt x="722" y="931"/>
                </a:cubicBezTo>
                <a:cubicBezTo>
                  <a:pt x="748" y="931"/>
                  <a:pt x="771" y="933"/>
                  <a:pt x="794" y="941"/>
                </a:cubicBezTo>
                <a:cubicBezTo>
                  <a:pt x="816" y="948"/>
                  <a:pt x="835" y="958"/>
                  <a:pt x="852" y="973"/>
                </a:cubicBezTo>
                <a:cubicBezTo>
                  <a:pt x="867" y="986"/>
                  <a:pt x="881" y="1003"/>
                  <a:pt x="890" y="1022"/>
                </a:cubicBezTo>
                <a:cubicBezTo>
                  <a:pt x="900" y="1043"/>
                  <a:pt x="905" y="1066"/>
                  <a:pt x="905" y="1090"/>
                </a:cubicBezTo>
                <a:cubicBezTo>
                  <a:pt x="905" y="1090"/>
                  <a:pt x="905" y="1090"/>
                  <a:pt x="905" y="1406"/>
                </a:cubicBezTo>
                <a:cubicBezTo>
                  <a:pt x="905" y="1406"/>
                  <a:pt x="905" y="1406"/>
                  <a:pt x="993" y="1406"/>
                </a:cubicBezTo>
                <a:cubicBezTo>
                  <a:pt x="993" y="1406"/>
                  <a:pt x="993" y="1406"/>
                  <a:pt x="993" y="1090"/>
                </a:cubicBezTo>
                <a:cubicBezTo>
                  <a:pt x="993" y="1054"/>
                  <a:pt x="985" y="1022"/>
                  <a:pt x="974" y="992"/>
                </a:cubicBezTo>
                <a:cubicBezTo>
                  <a:pt x="960" y="963"/>
                  <a:pt x="943" y="937"/>
                  <a:pt x="921" y="916"/>
                </a:cubicBezTo>
                <a:cubicBezTo>
                  <a:pt x="898" y="895"/>
                  <a:pt x="869" y="878"/>
                  <a:pt x="835" y="867"/>
                </a:cubicBezTo>
                <a:cubicBezTo>
                  <a:pt x="801" y="856"/>
                  <a:pt x="765" y="850"/>
                  <a:pt x="722" y="850"/>
                </a:cubicBezTo>
                <a:cubicBezTo>
                  <a:pt x="674" y="850"/>
                  <a:pt x="631" y="859"/>
                  <a:pt x="593" y="878"/>
                </a:cubicBezTo>
                <a:cubicBezTo>
                  <a:pt x="555" y="899"/>
                  <a:pt x="525" y="924"/>
                  <a:pt x="500" y="958"/>
                </a:cubicBezTo>
                <a:cubicBezTo>
                  <a:pt x="479" y="924"/>
                  <a:pt x="449" y="899"/>
                  <a:pt x="409" y="878"/>
                </a:cubicBezTo>
                <a:cubicBezTo>
                  <a:pt x="371" y="859"/>
                  <a:pt x="324" y="850"/>
                  <a:pt x="271" y="850"/>
                </a:cubicBezTo>
                <a:cubicBezTo>
                  <a:pt x="233" y="850"/>
                  <a:pt x="199" y="856"/>
                  <a:pt x="167" y="867"/>
                </a:cubicBezTo>
                <a:cubicBezTo>
                  <a:pt x="136" y="878"/>
                  <a:pt x="110" y="895"/>
                  <a:pt x="87" y="914"/>
                </a:cubicBezTo>
                <a:cubicBezTo>
                  <a:pt x="87" y="914"/>
                  <a:pt x="87" y="914"/>
                  <a:pt x="0" y="914"/>
                </a:cubicBezTo>
                <a:close/>
                <a:moveTo>
                  <a:pt x="1097" y="1269"/>
                </a:moveTo>
                <a:cubicBezTo>
                  <a:pt x="1097" y="1269"/>
                  <a:pt x="1097" y="1269"/>
                  <a:pt x="1097" y="1269"/>
                </a:cubicBezTo>
                <a:cubicBezTo>
                  <a:pt x="1097" y="1362"/>
                  <a:pt x="1097" y="1362"/>
                  <a:pt x="1097" y="1362"/>
                </a:cubicBezTo>
                <a:cubicBezTo>
                  <a:pt x="1141" y="1383"/>
                  <a:pt x="1186" y="1398"/>
                  <a:pt x="1232" y="1407"/>
                </a:cubicBezTo>
                <a:cubicBezTo>
                  <a:pt x="1275" y="1415"/>
                  <a:pt x="1324" y="1421"/>
                  <a:pt x="1377" y="1421"/>
                </a:cubicBezTo>
                <a:cubicBezTo>
                  <a:pt x="1423" y="1421"/>
                  <a:pt x="1463" y="1417"/>
                  <a:pt x="1497" y="1409"/>
                </a:cubicBezTo>
                <a:cubicBezTo>
                  <a:pt x="1533" y="1403"/>
                  <a:pt x="1563" y="1392"/>
                  <a:pt x="1587" y="1379"/>
                </a:cubicBezTo>
                <a:cubicBezTo>
                  <a:pt x="1614" y="1364"/>
                  <a:pt x="1633" y="1347"/>
                  <a:pt x="1646" y="1324"/>
                </a:cubicBezTo>
                <a:cubicBezTo>
                  <a:pt x="1659" y="1301"/>
                  <a:pt x="1665" y="1275"/>
                  <a:pt x="1665" y="1242"/>
                </a:cubicBezTo>
                <a:cubicBezTo>
                  <a:pt x="1665" y="1216"/>
                  <a:pt x="1661" y="1191"/>
                  <a:pt x="1652" y="1172"/>
                </a:cubicBezTo>
                <a:cubicBezTo>
                  <a:pt x="1642" y="1153"/>
                  <a:pt x="1627" y="1138"/>
                  <a:pt x="1606" y="1125"/>
                </a:cubicBezTo>
                <a:cubicBezTo>
                  <a:pt x="1584" y="1113"/>
                  <a:pt x="1555" y="1104"/>
                  <a:pt x="1521" y="1096"/>
                </a:cubicBezTo>
                <a:cubicBezTo>
                  <a:pt x="1485" y="1089"/>
                  <a:pt x="1442" y="1085"/>
                  <a:pt x="1391" y="1081"/>
                </a:cubicBezTo>
                <a:cubicBezTo>
                  <a:pt x="1349" y="1079"/>
                  <a:pt x="1315" y="1076"/>
                  <a:pt x="1290" y="1072"/>
                </a:cubicBezTo>
                <a:cubicBezTo>
                  <a:pt x="1264" y="1068"/>
                  <a:pt x="1243" y="1064"/>
                  <a:pt x="1230" y="1058"/>
                </a:cubicBezTo>
                <a:cubicBezTo>
                  <a:pt x="1215" y="1053"/>
                  <a:pt x="1205" y="1047"/>
                  <a:pt x="1200" y="1039"/>
                </a:cubicBezTo>
                <a:cubicBezTo>
                  <a:pt x="1194" y="1032"/>
                  <a:pt x="1190" y="1022"/>
                  <a:pt x="1190" y="1011"/>
                </a:cubicBezTo>
                <a:cubicBezTo>
                  <a:pt x="1190" y="996"/>
                  <a:pt x="1194" y="985"/>
                  <a:pt x="1203" y="973"/>
                </a:cubicBezTo>
                <a:cubicBezTo>
                  <a:pt x="1211" y="964"/>
                  <a:pt x="1220" y="954"/>
                  <a:pt x="1235" y="947"/>
                </a:cubicBezTo>
                <a:cubicBezTo>
                  <a:pt x="1251" y="941"/>
                  <a:pt x="1268" y="935"/>
                  <a:pt x="1288" y="931"/>
                </a:cubicBezTo>
                <a:cubicBezTo>
                  <a:pt x="1309" y="928"/>
                  <a:pt x="1332" y="926"/>
                  <a:pt x="1357" y="926"/>
                </a:cubicBezTo>
                <a:cubicBezTo>
                  <a:pt x="1408" y="926"/>
                  <a:pt x="1455" y="931"/>
                  <a:pt x="1498" y="943"/>
                </a:cubicBezTo>
                <a:cubicBezTo>
                  <a:pt x="1544" y="954"/>
                  <a:pt x="1589" y="971"/>
                  <a:pt x="1635" y="992"/>
                </a:cubicBezTo>
                <a:cubicBezTo>
                  <a:pt x="1635" y="992"/>
                  <a:pt x="1635" y="992"/>
                  <a:pt x="1635" y="905"/>
                </a:cubicBezTo>
                <a:cubicBezTo>
                  <a:pt x="1595" y="886"/>
                  <a:pt x="1550" y="873"/>
                  <a:pt x="1504" y="863"/>
                </a:cubicBezTo>
                <a:cubicBezTo>
                  <a:pt x="1457" y="854"/>
                  <a:pt x="1408" y="850"/>
                  <a:pt x="1357" y="850"/>
                </a:cubicBezTo>
                <a:cubicBezTo>
                  <a:pt x="1340" y="850"/>
                  <a:pt x="1321" y="850"/>
                  <a:pt x="1302" y="852"/>
                </a:cubicBezTo>
                <a:cubicBezTo>
                  <a:pt x="1283" y="854"/>
                  <a:pt x="1264" y="858"/>
                  <a:pt x="1245" y="863"/>
                </a:cubicBezTo>
                <a:cubicBezTo>
                  <a:pt x="1226" y="867"/>
                  <a:pt x="1207" y="875"/>
                  <a:pt x="1190" y="882"/>
                </a:cubicBezTo>
                <a:cubicBezTo>
                  <a:pt x="1173" y="890"/>
                  <a:pt x="1158" y="901"/>
                  <a:pt x="1145" y="912"/>
                </a:cubicBezTo>
                <a:cubicBezTo>
                  <a:pt x="1131" y="924"/>
                  <a:pt x="1122" y="939"/>
                  <a:pt x="1114" y="956"/>
                </a:cubicBezTo>
                <a:cubicBezTo>
                  <a:pt x="1107" y="973"/>
                  <a:pt x="1103" y="992"/>
                  <a:pt x="1103" y="1013"/>
                </a:cubicBezTo>
                <a:cubicBezTo>
                  <a:pt x="1103" y="1036"/>
                  <a:pt x="1105" y="1053"/>
                  <a:pt x="1112" y="1068"/>
                </a:cubicBezTo>
                <a:cubicBezTo>
                  <a:pt x="1120" y="1083"/>
                  <a:pt x="1129" y="1096"/>
                  <a:pt x="1141" y="1108"/>
                </a:cubicBezTo>
                <a:cubicBezTo>
                  <a:pt x="1154" y="1117"/>
                  <a:pt x="1169" y="1127"/>
                  <a:pt x="1186" y="1132"/>
                </a:cubicBezTo>
                <a:cubicBezTo>
                  <a:pt x="1203" y="1140"/>
                  <a:pt x="1222" y="1146"/>
                  <a:pt x="1243" y="1149"/>
                </a:cubicBezTo>
                <a:cubicBezTo>
                  <a:pt x="1264" y="1153"/>
                  <a:pt x="1287" y="1157"/>
                  <a:pt x="1309" y="1159"/>
                </a:cubicBezTo>
                <a:cubicBezTo>
                  <a:pt x="1334" y="1161"/>
                  <a:pt x="1358" y="1163"/>
                  <a:pt x="1383" y="1165"/>
                </a:cubicBezTo>
                <a:cubicBezTo>
                  <a:pt x="1423" y="1166"/>
                  <a:pt x="1455" y="1170"/>
                  <a:pt x="1480" y="1174"/>
                </a:cubicBezTo>
                <a:cubicBezTo>
                  <a:pt x="1506" y="1178"/>
                  <a:pt x="1525" y="1184"/>
                  <a:pt x="1540" y="1189"/>
                </a:cubicBezTo>
                <a:cubicBezTo>
                  <a:pt x="1553" y="1197"/>
                  <a:pt x="1565" y="1204"/>
                  <a:pt x="1569" y="1212"/>
                </a:cubicBezTo>
                <a:cubicBezTo>
                  <a:pt x="1574" y="1221"/>
                  <a:pt x="1578" y="1231"/>
                  <a:pt x="1578" y="1244"/>
                </a:cubicBezTo>
                <a:cubicBezTo>
                  <a:pt x="1578" y="1261"/>
                  <a:pt x="1572" y="1276"/>
                  <a:pt x="1565" y="1288"/>
                </a:cubicBezTo>
                <a:cubicBezTo>
                  <a:pt x="1555" y="1301"/>
                  <a:pt x="1542" y="1311"/>
                  <a:pt x="1525" y="1318"/>
                </a:cubicBezTo>
                <a:cubicBezTo>
                  <a:pt x="1508" y="1326"/>
                  <a:pt x="1487" y="1333"/>
                  <a:pt x="1463" y="1337"/>
                </a:cubicBezTo>
                <a:cubicBezTo>
                  <a:pt x="1438" y="1341"/>
                  <a:pt x="1410" y="1343"/>
                  <a:pt x="1377" y="1343"/>
                </a:cubicBezTo>
                <a:cubicBezTo>
                  <a:pt x="1326" y="1343"/>
                  <a:pt x="1279" y="1335"/>
                  <a:pt x="1232" y="1324"/>
                </a:cubicBezTo>
                <a:cubicBezTo>
                  <a:pt x="1186" y="1311"/>
                  <a:pt x="1141" y="1294"/>
                  <a:pt x="1097" y="1269"/>
                </a:cubicBezTo>
                <a:close/>
                <a:moveTo>
                  <a:pt x="2075" y="931"/>
                </a:moveTo>
                <a:cubicBezTo>
                  <a:pt x="2108" y="931"/>
                  <a:pt x="2136" y="933"/>
                  <a:pt x="2163" y="939"/>
                </a:cubicBezTo>
                <a:cubicBezTo>
                  <a:pt x="2191" y="946"/>
                  <a:pt x="2214" y="956"/>
                  <a:pt x="2233" y="969"/>
                </a:cubicBezTo>
                <a:cubicBezTo>
                  <a:pt x="2252" y="980"/>
                  <a:pt x="2267" y="997"/>
                  <a:pt x="2279" y="1018"/>
                </a:cubicBezTo>
                <a:cubicBezTo>
                  <a:pt x="2290" y="1039"/>
                  <a:pt x="2296" y="1062"/>
                  <a:pt x="2296" y="1090"/>
                </a:cubicBezTo>
                <a:cubicBezTo>
                  <a:pt x="2296" y="1090"/>
                  <a:pt x="2296" y="1090"/>
                  <a:pt x="2296" y="1406"/>
                </a:cubicBezTo>
                <a:cubicBezTo>
                  <a:pt x="2296" y="1406"/>
                  <a:pt x="2296" y="1406"/>
                  <a:pt x="2381" y="1406"/>
                </a:cubicBezTo>
                <a:cubicBezTo>
                  <a:pt x="2381" y="1406"/>
                  <a:pt x="2381" y="1406"/>
                  <a:pt x="2381" y="1090"/>
                </a:cubicBezTo>
                <a:cubicBezTo>
                  <a:pt x="2381" y="1052"/>
                  <a:pt x="2375" y="1020"/>
                  <a:pt x="2362" y="990"/>
                </a:cubicBezTo>
                <a:cubicBezTo>
                  <a:pt x="2349" y="960"/>
                  <a:pt x="2330" y="935"/>
                  <a:pt x="2305" y="914"/>
                </a:cubicBezTo>
                <a:cubicBezTo>
                  <a:pt x="2281" y="893"/>
                  <a:pt x="2248" y="878"/>
                  <a:pt x="2210" y="867"/>
                </a:cubicBezTo>
                <a:cubicBezTo>
                  <a:pt x="2172" y="856"/>
                  <a:pt x="2129" y="850"/>
                  <a:pt x="2079" y="850"/>
                </a:cubicBezTo>
                <a:cubicBezTo>
                  <a:pt x="2036" y="850"/>
                  <a:pt x="1996" y="854"/>
                  <a:pt x="1958" y="865"/>
                </a:cubicBezTo>
                <a:cubicBezTo>
                  <a:pt x="1922" y="875"/>
                  <a:pt x="1888" y="892"/>
                  <a:pt x="1857" y="914"/>
                </a:cubicBezTo>
                <a:cubicBezTo>
                  <a:pt x="1857" y="914"/>
                  <a:pt x="1857" y="914"/>
                  <a:pt x="1770" y="914"/>
                </a:cubicBezTo>
                <a:cubicBezTo>
                  <a:pt x="1770" y="914"/>
                  <a:pt x="1770" y="914"/>
                  <a:pt x="1770" y="1406"/>
                </a:cubicBezTo>
                <a:cubicBezTo>
                  <a:pt x="1770" y="1406"/>
                  <a:pt x="1770" y="1406"/>
                  <a:pt x="1857" y="1406"/>
                </a:cubicBezTo>
                <a:cubicBezTo>
                  <a:pt x="1857" y="1406"/>
                  <a:pt x="1857" y="1406"/>
                  <a:pt x="1857" y="1090"/>
                </a:cubicBezTo>
                <a:cubicBezTo>
                  <a:pt x="1857" y="1062"/>
                  <a:pt x="1861" y="1039"/>
                  <a:pt x="1872" y="1018"/>
                </a:cubicBezTo>
                <a:cubicBezTo>
                  <a:pt x="1884" y="997"/>
                  <a:pt x="1899" y="980"/>
                  <a:pt x="1918" y="969"/>
                </a:cubicBezTo>
                <a:cubicBezTo>
                  <a:pt x="1937" y="956"/>
                  <a:pt x="1960" y="946"/>
                  <a:pt x="1986" y="939"/>
                </a:cubicBezTo>
                <a:cubicBezTo>
                  <a:pt x="2013" y="933"/>
                  <a:pt x="2043" y="931"/>
                  <a:pt x="2075" y="931"/>
                </a:cubicBezTo>
                <a:close/>
                <a:moveTo>
                  <a:pt x="2489" y="1374"/>
                </a:moveTo>
                <a:cubicBezTo>
                  <a:pt x="2489" y="1371"/>
                  <a:pt x="2489" y="1367"/>
                  <a:pt x="2487" y="1363"/>
                </a:cubicBezTo>
                <a:cubicBezTo>
                  <a:pt x="2485" y="1360"/>
                  <a:pt x="2483" y="1356"/>
                  <a:pt x="2479" y="1352"/>
                </a:cubicBezTo>
                <a:cubicBezTo>
                  <a:pt x="2478" y="1350"/>
                  <a:pt x="2474" y="1349"/>
                  <a:pt x="2470" y="1347"/>
                </a:cubicBezTo>
                <a:cubicBezTo>
                  <a:pt x="2466" y="1345"/>
                  <a:pt x="2461" y="1345"/>
                  <a:pt x="2457" y="1345"/>
                </a:cubicBezTo>
                <a:cubicBezTo>
                  <a:pt x="2453" y="1345"/>
                  <a:pt x="2451" y="1345"/>
                  <a:pt x="2447" y="1345"/>
                </a:cubicBezTo>
                <a:cubicBezTo>
                  <a:pt x="2446" y="1347"/>
                  <a:pt x="2442" y="1347"/>
                  <a:pt x="2440" y="1349"/>
                </a:cubicBezTo>
                <a:cubicBezTo>
                  <a:pt x="2438" y="1350"/>
                  <a:pt x="2436" y="1352"/>
                  <a:pt x="2434" y="1354"/>
                </a:cubicBezTo>
                <a:cubicBezTo>
                  <a:pt x="2432" y="1356"/>
                  <a:pt x="2430" y="1358"/>
                  <a:pt x="2429" y="1360"/>
                </a:cubicBezTo>
                <a:cubicBezTo>
                  <a:pt x="2427" y="1361"/>
                  <a:pt x="2427" y="1365"/>
                  <a:pt x="2425" y="1367"/>
                </a:cubicBezTo>
                <a:cubicBezTo>
                  <a:pt x="2425" y="1371"/>
                  <a:pt x="2425" y="1373"/>
                  <a:pt x="2425" y="1376"/>
                </a:cubicBezTo>
                <a:cubicBezTo>
                  <a:pt x="2425" y="1380"/>
                  <a:pt x="2425" y="1384"/>
                  <a:pt x="2427" y="1387"/>
                </a:cubicBezTo>
                <a:cubicBezTo>
                  <a:pt x="2429" y="1391"/>
                  <a:pt x="2430" y="1395"/>
                  <a:pt x="2434" y="1399"/>
                </a:cubicBezTo>
                <a:cubicBezTo>
                  <a:pt x="2436" y="1400"/>
                  <a:pt x="2440" y="1402"/>
                  <a:pt x="2444" y="1404"/>
                </a:cubicBezTo>
                <a:cubicBezTo>
                  <a:pt x="2447" y="1406"/>
                  <a:pt x="2451" y="1406"/>
                  <a:pt x="2457" y="1406"/>
                </a:cubicBezTo>
                <a:cubicBezTo>
                  <a:pt x="2461" y="1406"/>
                  <a:pt x="2462" y="1406"/>
                  <a:pt x="2466" y="1406"/>
                </a:cubicBezTo>
                <a:cubicBezTo>
                  <a:pt x="2468" y="1404"/>
                  <a:pt x="2470" y="1404"/>
                  <a:pt x="2474" y="1402"/>
                </a:cubicBezTo>
                <a:cubicBezTo>
                  <a:pt x="2476" y="1400"/>
                  <a:pt x="2478" y="1399"/>
                  <a:pt x="2479" y="1397"/>
                </a:cubicBezTo>
                <a:cubicBezTo>
                  <a:pt x="2481" y="1395"/>
                  <a:pt x="2483" y="1393"/>
                  <a:pt x="2485" y="1391"/>
                </a:cubicBezTo>
                <a:cubicBezTo>
                  <a:pt x="2485" y="1389"/>
                  <a:pt x="2487" y="1386"/>
                  <a:pt x="2487" y="1384"/>
                </a:cubicBezTo>
                <a:cubicBezTo>
                  <a:pt x="2489" y="1382"/>
                  <a:pt x="2489" y="1378"/>
                  <a:pt x="2489" y="1374"/>
                </a:cubicBezTo>
                <a:close/>
                <a:moveTo>
                  <a:pt x="2485" y="1376"/>
                </a:moveTo>
                <a:cubicBezTo>
                  <a:pt x="2485" y="1380"/>
                  <a:pt x="2485" y="1384"/>
                  <a:pt x="2483" y="1387"/>
                </a:cubicBezTo>
                <a:cubicBezTo>
                  <a:pt x="2481" y="1391"/>
                  <a:pt x="2479" y="1393"/>
                  <a:pt x="2478" y="1395"/>
                </a:cubicBezTo>
                <a:cubicBezTo>
                  <a:pt x="2474" y="1399"/>
                  <a:pt x="2472" y="1400"/>
                  <a:pt x="2468" y="1402"/>
                </a:cubicBezTo>
                <a:cubicBezTo>
                  <a:pt x="2464" y="1402"/>
                  <a:pt x="2461" y="1404"/>
                  <a:pt x="2457" y="1404"/>
                </a:cubicBezTo>
                <a:cubicBezTo>
                  <a:pt x="2453" y="1404"/>
                  <a:pt x="2449" y="1402"/>
                  <a:pt x="2446" y="1402"/>
                </a:cubicBezTo>
                <a:cubicBezTo>
                  <a:pt x="2442" y="1400"/>
                  <a:pt x="2440" y="1399"/>
                  <a:pt x="2436" y="1397"/>
                </a:cubicBezTo>
                <a:cubicBezTo>
                  <a:pt x="2434" y="1393"/>
                  <a:pt x="2432" y="1391"/>
                  <a:pt x="2430" y="1387"/>
                </a:cubicBezTo>
                <a:cubicBezTo>
                  <a:pt x="2429" y="1384"/>
                  <a:pt x="2429" y="1380"/>
                  <a:pt x="2429" y="1376"/>
                </a:cubicBezTo>
                <a:cubicBezTo>
                  <a:pt x="2429" y="1371"/>
                  <a:pt x="2429" y="1367"/>
                  <a:pt x="2430" y="1365"/>
                </a:cubicBezTo>
                <a:cubicBezTo>
                  <a:pt x="2432" y="1361"/>
                  <a:pt x="2434" y="1358"/>
                  <a:pt x="2436" y="1356"/>
                </a:cubicBezTo>
                <a:cubicBezTo>
                  <a:pt x="2438" y="1352"/>
                  <a:pt x="2442" y="1350"/>
                  <a:pt x="2446" y="1350"/>
                </a:cubicBezTo>
                <a:cubicBezTo>
                  <a:pt x="2449" y="1349"/>
                  <a:pt x="2453" y="1347"/>
                  <a:pt x="2457" y="1347"/>
                </a:cubicBezTo>
                <a:cubicBezTo>
                  <a:pt x="2461" y="1347"/>
                  <a:pt x="2464" y="1349"/>
                  <a:pt x="2468" y="1350"/>
                </a:cubicBezTo>
                <a:cubicBezTo>
                  <a:pt x="2472" y="1350"/>
                  <a:pt x="2474" y="1352"/>
                  <a:pt x="2478" y="1356"/>
                </a:cubicBezTo>
                <a:cubicBezTo>
                  <a:pt x="2479" y="1358"/>
                  <a:pt x="2481" y="1361"/>
                  <a:pt x="2483" y="1363"/>
                </a:cubicBezTo>
                <a:cubicBezTo>
                  <a:pt x="2485" y="1367"/>
                  <a:pt x="2485" y="1371"/>
                  <a:pt x="2485" y="1376"/>
                </a:cubicBezTo>
                <a:close/>
                <a:moveTo>
                  <a:pt x="2474" y="1391"/>
                </a:moveTo>
                <a:cubicBezTo>
                  <a:pt x="2474" y="1391"/>
                  <a:pt x="2474" y="1391"/>
                  <a:pt x="2474" y="1391"/>
                </a:cubicBezTo>
                <a:cubicBezTo>
                  <a:pt x="2469" y="1382"/>
                  <a:pt x="2469" y="1382"/>
                  <a:pt x="2469" y="1382"/>
                </a:cubicBezTo>
                <a:cubicBezTo>
                  <a:pt x="2469" y="1380"/>
                  <a:pt x="2469" y="1380"/>
                  <a:pt x="2469" y="1380"/>
                </a:cubicBezTo>
                <a:cubicBezTo>
                  <a:pt x="2467" y="1380"/>
                  <a:pt x="2467" y="1380"/>
                  <a:pt x="2467" y="1378"/>
                </a:cubicBezTo>
                <a:cubicBezTo>
                  <a:pt x="2467" y="1378"/>
                  <a:pt x="2467" y="1378"/>
                  <a:pt x="2467" y="1378"/>
                </a:cubicBezTo>
                <a:cubicBezTo>
                  <a:pt x="2465" y="1378"/>
                  <a:pt x="2465" y="1376"/>
                  <a:pt x="2465" y="1376"/>
                </a:cubicBezTo>
                <a:cubicBezTo>
                  <a:pt x="2465" y="1376"/>
                  <a:pt x="2465" y="1376"/>
                  <a:pt x="2465" y="1376"/>
                </a:cubicBezTo>
                <a:cubicBezTo>
                  <a:pt x="2467" y="1376"/>
                  <a:pt x="2467" y="1376"/>
                  <a:pt x="2467" y="1376"/>
                </a:cubicBezTo>
                <a:cubicBezTo>
                  <a:pt x="2469" y="1376"/>
                  <a:pt x="2469" y="1374"/>
                  <a:pt x="2469" y="1374"/>
                </a:cubicBezTo>
                <a:cubicBezTo>
                  <a:pt x="2471" y="1374"/>
                  <a:pt x="2471" y="1373"/>
                  <a:pt x="2471" y="1373"/>
                </a:cubicBezTo>
                <a:cubicBezTo>
                  <a:pt x="2471" y="1371"/>
                  <a:pt x="2472" y="1371"/>
                  <a:pt x="2472" y="1369"/>
                </a:cubicBezTo>
                <a:cubicBezTo>
                  <a:pt x="2472" y="1365"/>
                  <a:pt x="2471" y="1363"/>
                  <a:pt x="2469" y="1363"/>
                </a:cubicBezTo>
                <a:cubicBezTo>
                  <a:pt x="2467" y="1361"/>
                  <a:pt x="2465" y="1359"/>
                  <a:pt x="2462" y="1359"/>
                </a:cubicBezTo>
                <a:cubicBezTo>
                  <a:pt x="2462" y="1359"/>
                  <a:pt x="2462" y="1359"/>
                  <a:pt x="2445" y="1359"/>
                </a:cubicBezTo>
                <a:cubicBezTo>
                  <a:pt x="2445" y="1359"/>
                  <a:pt x="2445" y="1359"/>
                  <a:pt x="2445" y="1391"/>
                </a:cubicBezTo>
                <a:cubicBezTo>
                  <a:pt x="2445" y="1391"/>
                  <a:pt x="2445" y="1391"/>
                  <a:pt x="2449" y="1391"/>
                </a:cubicBezTo>
                <a:cubicBezTo>
                  <a:pt x="2449" y="1391"/>
                  <a:pt x="2449" y="1391"/>
                  <a:pt x="2449" y="1378"/>
                </a:cubicBezTo>
                <a:cubicBezTo>
                  <a:pt x="2449" y="1378"/>
                  <a:pt x="2449" y="1378"/>
                  <a:pt x="2458" y="1378"/>
                </a:cubicBezTo>
                <a:cubicBezTo>
                  <a:pt x="2460" y="1378"/>
                  <a:pt x="2460" y="1378"/>
                  <a:pt x="2460" y="1378"/>
                </a:cubicBezTo>
                <a:cubicBezTo>
                  <a:pt x="2462" y="1378"/>
                  <a:pt x="2462" y="1378"/>
                  <a:pt x="2462" y="1378"/>
                </a:cubicBezTo>
                <a:cubicBezTo>
                  <a:pt x="2463" y="1380"/>
                  <a:pt x="2463" y="1380"/>
                  <a:pt x="2463" y="1380"/>
                </a:cubicBezTo>
                <a:cubicBezTo>
                  <a:pt x="2465" y="1380"/>
                  <a:pt x="2465" y="1382"/>
                  <a:pt x="2465" y="1382"/>
                </a:cubicBezTo>
                <a:cubicBezTo>
                  <a:pt x="2465" y="1382"/>
                  <a:pt x="2465" y="1382"/>
                  <a:pt x="2471" y="1391"/>
                </a:cubicBezTo>
                <a:cubicBezTo>
                  <a:pt x="2471" y="1391"/>
                  <a:pt x="2471" y="1391"/>
                  <a:pt x="2474" y="1391"/>
                </a:cubicBezTo>
                <a:close/>
                <a:moveTo>
                  <a:pt x="2449" y="1363"/>
                </a:moveTo>
                <a:cubicBezTo>
                  <a:pt x="2449" y="1363"/>
                  <a:pt x="2449" y="1363"/>
                  <a:pt x="2449" y="1363"/>
                </a:cubicBezTo>
                <a:cubicBezTo>
                  <a:pt x="2460" y="1363"/>
                  <a:pt x="2460" y="1363"/>
                  <a:pt x="2460" y="1363"/>
                </a:cubicBezTo>
                <a:cubicBezTo>
                  <a:pt x="2462" y="1363"/>
                  <a:pt x="2462" y="1363"/>
                  <a:pt x="2463" y="1363"/>
                </a:cubicBezTo>
                <a:cubicBezTo>
                  <a:pt x="2465" y="1365"/>
                  <a:pt x="2465" y="1365"/>
                  <a:pt x="2465" y="1365"/>
                </a:cubicBezTo>
                <a:cubicBezTo>
                  <a:pt x="2467" y="1365"/>
                  <a:pt x="2467" y="1365"/>
                  <a:pt x="2467" y="1367"/>
                </a:cubicBezTo>
                <a:cubicBezTo>
                  <a:pt x="2467" y="1367"/>
                  <a:pt x="2469" y="1367"/>
                  <a:pt x="2469" y="1369"/>
                </a:cubicBezTo>
                <a:cubicBezTo>
                  <a:pt x="2469" y="1371"/>
                  <a:pt x="2467" y="1371"/>
                  <a:pt x="2467" y="1371"/>
                </a:cubicBezTo>
                <a:cubicBezTo>
                  <a:pt x="2467" y="1373"/>
                  <a:pt x="2467" y="1373"/>
                  <a:pt x="2465" y="1373"/>
                </a:cubicBezTo>
                <a:cubicBezTo>
                  <a:pt x="2465" y="1374"/>
                  <a:pt x="2465" y="1374"/>
                  <a:pt x="2463" y="1374"/>
                </a:cubicBezTo>
                <a:cubicBezTo>
                  <a:pt x="2462" y="1374"/>
                  <a:pt x="2462" y="1374"/>
                  <a:pt x="2462" y="1374"/>
                </a:cubicBezTo>
                <a:cubicBezTo>
                  <a:pt x="2462" y="1374"/>
                  <a:pt x="2462" y="1374"/>
                  <a:pt x="2449" y="1374"/>
                </a:cubicBezTo>
                <a:cubicBezTo>
                  <a:pt x="2449" y="1374"/>
                  <a:pt x="2449" y="1374"/>
                  <a:pt x="2449" y="1363"/>
                </a:cubicBezTo>
                <a:close/>
              </a:path>
            </a:pathLst>
          </a:custGeom>
          <a:solidFill>
            <a:srgbClr val="FFFFFF"/>
          </a:solidFill>
          <a:ln>
            <a:noFill/>
          </a:ln>
        </p:spPr>
        <p:txBody>
          <a:bodyPr vert="horz" wrap="square" lIns="93258" tIns="46628" rIns="93258" bIns="46628" numCol="1" anchor="t" anchorCtr="0" compatLnSpc="1">
            <a:prstTxWarp prst="textNoShape">
              <a:avLst/>
            </a:prstTxWarp>
          </a:bodyPr>
          <a:lstStyle/>
          <a:p>
            <a:pPr defTabSz="932653"/>
            <a:endParaRPr lang="en-US">
              <a:solidFill>
                <a:srgbClr val="FFFFFF"/>
              </a:solidFill>
            </a:endParaRPr>
          </a:p>
        </p:txBody>
      </p:sp>
      <p:grpSp>
        <p:nvGrpSpPr>
          <p:cNvPr id="23" name="Group 22"/>
          <p:cNvGrpSpPr/>
          <p:nvPr/>
        </p:nvGrpSpPr>
        <p:grpSpPr>
          <a:xfrm>
            <a:off x="8463862" y="1710125"/>
            <a:ext cx="3098592" cy="4507457"/>
            <a:chOff x="8463861" y="1709896"/>
            <a:chExt cx="3098592" cy="4508032"/>
          </a:xfrm>
        </p:grpSpPr>
        <p:sp>
          <p:nvSpPr>
            <p:cNvPr id="2" name="TextBox 1"/>
            <p:cNvSpPr txBox="1"/>
            <p:nvPr/>
          </p:nvSpPr>
          <p:spPr>
            <a:xfrm>
              <a:off x="8463861" y="1709896"/>
              <a:ext cx="3098592" cy="683264"/>
            </a:xfrm>
            <a:prstGeom prst="rect">
              <a:avLst/>
            </a:prstGeom>
            <a:noFill/>
          </p:spPr>
          <p:txBody>
            <a:bodyPr wrap="square" lIns="182857" tIns="146285" rIns="182857" bIns="146285" rtlCol="0">
              <a:spAutoFit/>
            </a:bodyPr>
            <a:lstStyle/>
            <a:p>
              <a:pPr algn="ctr">
                <a:lnSpc>
                  <a:spcPct val="90000"/>
                </a:lnSpc>
              </a:pPr>
              <a:r>
                <a:rPr lang="en-US" sz="2800" spc="-50" dirty="0">
                  <a:gradFill>
                    <a:gsLst>
                      <a:gs pos="76106">
                        <a:schemeClr val="accent1"/>
                      </a:gs>
                      <a:gs pos="58000">
                        <a:schemeClr val="accent1"/>
                      </a:gs>
                    </a:gsLst>
                    <a:lin ang="5400000" scaled="0"/>
                  </a:gradFill>
                  <a:latin typeface="Segoe UI Semibold" panose="020B0702040204020203" pitchFamily="34" charset="0"/>
                </a:rPr>
                <a:t>Windows Server</a:t>
              </a:r>
            </a:p>
          </p:txBody>
        </p:sp>
        <p:sp>
          <p:nvSpPr>
            <p:cNvPr id="33" name="TextBox 32"/>
            <p:cNvSpPr txBox="1"/>
            <p:nvPr/>
          </p:nvSpPr>
          <p:spPr>
            <a:xfrm>
              <a:off x="8463861" y="5534664"/>
              <a:ext cx="3098592" cy="683264"/>
            </a:xfrm>
            <a:prstGeom prst="rect">
              <a:avLst/>
            </a:prstGeom>
            <a:noFill/>
          </p:spPr>
          <p:txBody>
            <a:bodyPr wrap="square" lIns="182857" tIns="146285" rIns="182857" bIns="146285" rtlCol="0">
              <a:spAutoFit/>
            </a:bodyPr>
            <a:lstStyle/>
            <a:p>
              <a:pPr algn="ctr">
                <a:lnSpc>
                  <a:spcPct val="90000"/>
                </a:lnSpc>
              </a:pPr>
              <a:r>
                <a:rPr lang="en-US" sz="2800" spc="-50" dirty="0">
                  <a:gradFill>
                    <a:gsLst>
                      <a:gs pos="76106">
                        <a:schemeClr val="accent1"/>
                      </a:gs>
                      <a:gs pos="58000">
                        <a:schemeClr val="accent1"/>
                      </a:gs>
                    </a:gsLst>
                    <a:lin ang="5400000" scaled="0"/>
                  </a:gradFill>
                  <a:latin typeface="Segoe UI Semibold" panose="020B0702040204020203" pitchFamily="34" charset="0"/>
                </a:rPr>
                <a:t>Windows Azure</a:t>
              </a:r>
            </a:p>
          </p:txBody>
        </p:sp>
        <p:grpSp>
          <p:nvGrpSpPr>
            <p:cNvPr id="14" name="Group 13"/>
            <p:cNvGrpSpPr/>
            <p:nvPr/>
          </p:nvGrpSpPr>
          <p:grpSpPr>
            <a:xfrm>
              <a:off x="8463861" y="2405839"/>
              <a:ext cx="3098592" cy="3103425"/>
              <a:chOff x="8006661" y="2436319"/>
              <a:chExt cx="3098592" cy="3103425"/>
            </a:xfrm>
          </p:grpSpPr>
          <p:sp>
            <p:nvSpPr>
              <p:cNvPr id="34" name="Oval 24"/>
              <p:cNvSpPr>
                <a:spLocks noChangeArrowheads="1"/>
              </p:cNvSpPr>
              <p:nvPr/>
            </p:nvSpPr>
            <p:spPr bwMode="auto">
              <a:xfrm>
                <a:off x="8006661" y="2436319"/>
                <a:ext cx="3098592" cy="3103425"/>
              </a:xfrm>
              <a:prstGeom prst="ellipse">
                <a:avLst/>
              </a:prstGeom>
              <a:solidFill>
                <a:schemeClr val="accent1"/>
              </a:solidFill>
              <a:ln w="120650">
                <a:noFill/>
              </a:ln>
            </p:spPr>
            <p:txBody>
              <a:bodyPr vert="horz" wrap="square" lIns="93257" tIns="46628" rIns="93257" bIns="46628" numCol="1" anchor="t" anchorCtr="0" compatLnSpc="1">
                <a:prstTxWarp prst="textNoShape">
                  <a:avLst/>
                </a:prstTxWarp>
              </a:bodyPr>
              <a:lstStyle/>
              <a:p>
                <a:pPr defTabSz="914227">
                  <a:defRPr/>
                </a:pPr>
                <a:endParaRPr lang="en-US" kern="0" dirty="0">
                  <a:ln w="6350">
                    <a:noFill/>
                  </a:ln>
                  <a:solidFill>
                    <a:srgbClr val="00188F">
                      <a:lumMod val="60000"/>
                      <a:lumOff val="40000"/>
                    </a:srgbClr>
                  </a:solidFill>
                </a:endParaRPr>
              </a:p>
            </p:txBody>
          </p:sp>
          <p:sp>
            <p:nvSpPr>
              <p:cNvPr id="93" name="Oval 24"/>
              <p:cNvSpPr>
                <a:spLocks noChangeArrowheads="1"/>
              </p:cNvSpPr>
              <p:nvPr/>
            </p:nvSpPr>
            <p:spPr bwMode="auto">
              <a:xfrm>
                <a:off x="8145916" y="2570168"/>
                <a:ext cx="2831315" cy="2835728"/>
              </a:xfrm>
              <a:prstGeom prst="ellipse">
                <a:avLst/>
              </a:prstGeom>
              <a:solidFill>
                <a:schemeClr val="bg1"/>
              </a:solidFill>
              <a:ln>
                <a:noFill/>
              </a:ln>
            </p:spPr>
            <p:txBody>
              <a:bodyPr vert="horz" wrap="square" lIns="93257" tIns="46628" rIns="93257" bIns="46628" numCol="1" anchor="t" anchorCtr="0" compatLnSpc="1">
                <a:prstTxWarp prst="textNoShape">
                  <a:avLst/>
                </a:prstTxWarp>
              </a:bodyPr>
              <a:lstStyle/>
              <a:p>
                <a:pPr defTabSz="914227">
                  <a:defRPr/>
                </a:pPr>
                <a:endParaRPr lang="en-US" kern="0" dirty="0">
                  <a:solidFill>
                    <a:srgbClr val="00188F">
                      <a:lumMod val="60000"/>
                      <a:lumOff val="40000"/>
                    </a:srgbClr>
                  </a:solidFill>
                </a:endParaRPr>
              </a:p>
            </p:txBody>
          </p:sp>
          <p:sp>
            <p:nvSpPr>
              <p:cNvPr id="48" name="Freeform 539"/>
              <p:cNvSpPr>
                <a:spLocks noChangeAspect="1"/>
              </p:cNvSpPr>
              <p:nvPr/>
            </p:nvSpPr>
            <p:spPr bwMode="auto">
              <a:xfrm>
                <a:off x="8558637" y="3428167"/>
                <a:ext cx="1994639" cy="1096627"/>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accent1"/>
              </a:solidFill>
              <a:ln>
                <a:noFill/>
              </a:ln>
              <a:extLst/>
            </p:spPr>
            <p:txBody>
              <a:bodyPr vert="horz" wrap="square" lIns="91428" tIns="45714" rIns="91428" bIns="45714" numCol="1" anchor="t" anchorCtr="0" compatLnSpc="1">
                <a:prstTxWarp prst="textNoShape">
                  <a:avLst/>
                </a:prstTxWarp>
              </a:bodyPr>
              <a:lstStyle/>
              <a:p>
                <a:endParaRPr lang="en-US"/>
              </a:p>
            </p:txBody>
          </p:sp>
        </p:grpSp>
      </p:grpSp>
      <p:grpSp>
        <p:nvGrpSpPr>
          <p:cNvPr id="4" name="Group 3"/>
          <p:cNvGrpSpPr/>
          <p:nvPr/>
        </p:nvGrpSpPr>
        <p:grpSpPr>
          <a:xfrm>
            <a:off x="8294693" y="3787825"/>
            <a:ext cx="3436932" cy="339338"/>
            <a:chOff x="7909503" y="3234408"/>
            <a:chExt cx="3780627" cy="373319"/>
          </a:xfrm>
        </p:grpSpPr>
        <p:sp>
          <p:nvSpPr>
            <p:cNvPr id="49" name="Chevron 48"/>
            <p:cNvSpPr/>
            <p:nvPr/>
          </p:nvSpPr>
          <p:spPr bwMode="black">
            <a:xfrm rot="5400000" flipV="1">
              <a:off x="11237359" y="3154956"/>
              <a:ext cx="373319" cy="532223"/>
            </a:xfrm>
            <a:prstGeom prst="chevron">
              <a:avLst>
                <a:gd name="adj" fmla="val 39048"/>
              </a:avLst>
            </a:prstGeom>
            <a:solidFill>
              <a:schemeClr val="accent1"/>
            </a:solidFill>
            <a:ln w="50800" cap="sq" cmpd="sng" algn="ctr">
              <a:solidFill>
                <a:schemeClr val="bg1"/>
              </a:solidFill>
              <a:prstDash val="solid"/>
              <a:miter lim="800000"/>
              <a:headEnd type="none" w="med" len="med"/>
              <a:tailEnd type="none" w="med" len="med"/>
            </a:ln>
            <a:effectLst/>
          </p:spPr>
          <p:txBody>
            <a:bodyPr vert="horz" wrap="square" lIns="91424" tIns="45712" rIns="91424" bIns="45712" numCol="1" rtlCol="0" anchor="ctr" anchorCtr="0" compatLnSpc="1">
              <a:prstTxWarp prst="textNoShape">
                <a:avLst/>
              </a:prstTxWarp>
            </a:bodyPr>
            <a:lstStyle/>
            <a:p>
              <a:pPr algn="ctr" defTabSz="932295" fontAlgn="base">
                <a:spcBef>
                  <a:spcPct val="0"/>
                </a:spcBef>
                <a:spcAft>
                  <a:spcPct val="0"/>
                </a:spcAft>
              </a:pPr>
              <a:endParaRPr lang="en-US" sz="1600" kern="0" dirty="0">
                <a:solidFill>
                  <a:srgbClr val="00188F">
                    <a:lumMod val="60000"/>
                    <a:lumOff val="40000"/>
                  </a:srgbClr>
                </a:solidFill>
                <a:latin typeface="Segoe UI Light"/>
              </a:endParaRPr>
            </a:p>
          </p:txBody>
        </p:sp>
        <p:sp>
          <p:nvSpPr>
            <p:cNvPr id="50" name="Chevron 49"/>
            <p:cNvSpPr/>
            <p:nvPr/>
          </p:nvSpPr>
          <p:spPr bwMode="black">
            <a:xfrm rot="16200000">
              <a:off x="7988955" y="3154956"/>
              <a:ext cx="373319" cy="532223"/>
            </a:xfrm>
            <a:prstGeom prst="chevron">
              <a:avLst>
                <a:gd name="adj" fmla="val 39048"/>
              </a:avLst>
            </a:prstGeom>
            <a:solidFill>
              <a:schemeClr val="accent1"/>
            </a:solidFill>
            <a:ln w="50800" cap="sq" cmpd="sng" algn="ctr">
              <a:solidFill>
                <a:schemeClr val="bg1"/>
              </a:solidFill>
              <a:prstDash val="solid"/>
              <a:miter lim="800000"/>
              <a:headEnd type="none" w="med" len="med"/>
              <a:tailEnd type="none" w="med" len="med"/>
            </a:ln>
            <a:effectLst/>
          </p:spPr>
          <p:txBody>
            <a:bodyPr vert="horz" wrap="square" lIns="91424" tIns="45712" rIns="91424" bIns="45712" numCol="1" rtlCol="0" anchor="ctr" anchorCtr="0" compatLnSpc="1">
              <a:prstTxWarp prst="textNoShape">
                <a:avLst/>
              </a:prstTxWarp>
            </a:bodyPr>
            <a:lstStyle/>
            <a:p>
              <a:pPr algn="ctr" defTabSz="932295" fontAlgn="base">
                <a:spcBef>
                  <a:spcPct val="0"/>
                </a:spcBef>
                <a:spcAft>
                  <a:spcPct val="0"/>
                </a:spcAft>
              </a:pPr>
              <a:endParaRPr lang="en-US" sz="1600" kern="0" dirty="0">
                <a:solidFill>
                  <a:srgbClr val="00188F">
                    <a:lumMod val="60000"/>
                    <a:lumOff val="40000"/>
                  </a:srgbClr>
                </a:solidFill>
                <a:latin typeface="Segoe UI Light"/>
              </a:endParaRPr>
            </a:p>
          </p:txBody>
        </p:sp>
      </p:grpSp>
      <p:sp>
        <p:nvSpPr>
          <p:cNvPr id="3" name="Title 2"/>
          <p:cNvSpPr>
            <a:spLocks noGrp="1"/>
          </p:cNvSpPr>
          <p:nvPr>
            <p:ph type="title"/>
          </p:nvPr>
        </p:nvSpPr>
        <p:spPr/>
        <p:txBody>
          <a:bodyPr/>
          <a:lstStyle/>
          <a:p>
            <a:r>
              <a:rPr lang="en-US" dirty="0" smtClean="0"/>
              <a:t>First-party cloud experience</a:t>
            </a:r>
            <a:endParaRPr lang="en-US" dirty="0"/>
          </a:p>
        </p:txBody>
      </p:sp>
    </p:spTree>
    <p:extLst>
      <p:ext uri="{BB962C8B-B14F-4D97-AF65-F5344CB8AC3E}">
        <p14:creationId xmlns:p14="http://schemas.microsoft.com/office/powerpoint/2010/main" val="2635664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00" fill="hold"/>
                                        <p:tgtEl>
                                          <p:spTgt spid="11"/>
                                        </p:tgtEl>
                                        <p:attrNameLst>
                                          <p:attrName>ppt_x</p:attrName>
                                        </p:attrNameLst>
                                      </p:cBhvr>
                                      <p:tavLst>
                                        <p:tav tm="0">
                                          <p:val>
                                            <p:strVal val="0-#ppt_w/2"/>
                                          </p:val>
                                        </p:tav>
                                        <p:tav tm="100000">
                                          <p:val>
                                            <p:strVal val="#ppt_x"/>
                                          </p:val>
                                        </p:tav>
                                      </p:tavLst>
                                    </p:anim>
                                    <p:anim calcmode="lin" valueType="num">
                                      <p:cBhvr additive="base">
                                        <p:cTn id="8" dur="7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650" fill="hold"/>
                                        <p:tgtEl>
                                          <p:spTgt spid="43"/>
                                        </p:tgtEl>
                                        <p:attrNameLst>
                                          <p:attrName>ppt_x</p:attrName>
                                        </p:attrNameLst>
                                      </p:cBhvr>
                                      <p:tavLst>
                                        <p:tav tm="0">
                                          <p:val>
                                            <p:strVal val="0-#ppt_w/2"/>
                                          </p:val>
                                        </p:tav>
                                        <p:tav tm="100000">
                                          <p:val>
                                            <p:strVal val="#ppt_x"/>
                                          </p:val>
                                        </p:tav>
                                      </p:tavLst>
                                    </p:anim>
                                    <p:anim calcmode="lin" valueType="num">
                                      <p:cBhvr additive="base">
                                        <p:cTn id="12" dur="65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650" fill="hold"/>
                                        <p:tgtEl>
                                          <p:spTgt spid="46"/>
                                        </p:tgtEl>
                                        <p:attrNameLst>
                                          <p:attrName>ppt_x</p:attrName>
                                        </p:attrNameLst>
                                      </p:cBhvr>
                                      <p:tavLst>
                                        <p:tav tm="0">
                                          <p:val>
                                            <p:strVal val="0-#ppt_w/2"/>
                                          </p:val>
                                        </p:tav>
                                        <p:tav tm="100000">
                                          <p:val>
                                            <p:strVal val="#ppt_x"/>
                                          </p:val>
                                        </p:tav>
                                      </p:tavLst>
                                    </p:anim>
                                    <p:anim calcmode="lin" valueType="num">
                                      <p:cBhvr additive="base">
                                        <p:cTn id="16" dur="65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5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650" fill="hold"/>
                                        <p:tgtEl>
                                          <p:spTgt spid="47"/>
                                        </p:tgtEl>
                                        <p:attrNameLst>
                                          <p:attrName>ppt_x</p:attrName>
                                        </p:attrNameLst>
                                      </p:cBhvr>
                                      <p:tavLst>
                                        <p:tav tm="0">
                                          <p:val>
                                            <p:strVal val="0-#ppt_w/2"/>
                                          </p:val>
                                        </p:tav>
                                        <p:tav tm="100000">
                                          <p:val>
                                            <p:strVal val="#ppt_x"/>
                                          </p:val>
                                        </p:tav>
                                      </p:tavLst>
                                    </p:anim>
                                    <p:anim calcmode="lin" valueType="num">
                                      <p:cBhvr additive="base">
                                        <p:cTn id="20" dur="650" fill="hold"/>
                                        <p:tgtEl>
                                          <p:spTgt spid="47"/>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650" fill="hold"/>
                                        <p:tgtEl>
                                          <p:spTgt spid="44"/>
                                        </p:tgtEl>
                                        <p:attrNameLst>
                                          <p:attrName>ppt_x</p:attrName>
                                        </p:attrNameLst>
                                      </p:cBhvr>
                                      <p:tavLst>
                                        <p:tav tm="0">
                                          <p:val>
                                            <p:strVal val="0-#ppt_w/2"/>
                                          </p:val>
                                        </p:tav>
                                        <p:tav tm="100000">
                                          <p:val>
                                            <p:strVal val="#ppt_x"/>
                                          </p:val>
                                        </p:tav>
                                      </p:tavLst>
                                    </p:anim>
                                    <p:anim calcmode="lin" valueType="num">
                                      <p:cBhvr additive="base">
                                        <p:cTn id="24" dur="650" fill="hold"/>
                                        <p:tgtEl>
                                          <p:spTgt spid="44"/>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250"/>
                                  </p:stCondLst>
                                  <p:childTnLst>
                                    <p:set>
                                      <p:cBhvr>
                                        <p:cTn id="26" dur="1" fill="hold">
                                          <p:stCondLst>
                                            <p:cond delay="0"/>
                                          </p:stCondLst>
                                        </p:cTn>
                                        <p:tgtEl>
                                          <p:spTgt spid="107"/>
                                        </p:tgtEl>
                                        <p:attrNameLst>
                                          <p:attrName>style.visibility</p:attrName>
                                        </p:attrNameLst>
                                      </p:cBhvr>
                                      <p:to>
                                        <p:strVal val="visible"/>
                                      </p:to>
                                    </p:set>
                                    <p:anim calcmode="lin" valueType="num">
                                      <p:cBhvr additive="base">
                                        <p:cTn id="27" dur="650" fill="hold"/>
                                        <p:tgtEl>
                                          <p:spTgt spid="107"/>
                                        </p:tgtEl>
                                        <p:attrNameLst>
                                          <p:attrName>ppt_x</p:attrName>
                                        </p:attrNameLst>
                                      </p:cBhvr>
                                      <p:tavLst>
                                        <p:tav tm="0">
                                          <p:val>
                                            <p:strVal val="0-#ppt_w/2"/>
                                          </p:val>
                                        </p:tav>
                                        <p:tav tm="100000">
                                          <p:val>
                                            <p:strVal val="#ppt_x"/>
                                          </p:val>
                                        </p:tav>
                                      </p:tavLst>
                                    </p:anim>
                                    <p:anim calcmode="lin" valueType="num">
                                      <p:cBhvr additive="base">
                                        <p:cTn id="28" dur="650" fill="hold"/>
                                        <p:tgtEl>
                                          <p:spTgt spid="107"/>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3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650" fill="hold"/>
                                        <p:tgtEl>
                                          <p:spTgt spid="12"/>
                                        </p:tgtEl>
                                        <p:attrNameLst>
                                          <p:attrName>ppt_x</p:attrName>
                                        </p:attrNameLst>
                                      </p:cBhvr>
                                      <p:tavLst>
                                        <p:tav tm="0">
                                          <p:val>
                                            <p:strVal val="0-#ppt_w/2"/>
                                          </p:val>
                                        </p:tav>
                                        <p:tav tm="100000">
                                          <p:val>
                                            <p:strVal val="#ppt_x"/>
                                          </p:val>
                                        </p:tav>
                                      </p:tavLst>
                                    </p:anim>
                                    <p:anim calcmode="lin" valueType="num">
                                      <p:cBhvr additive="base">
                                        <p:cTn id="32" dur="65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3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800" fill="hold"/>
                                        <p:tgtEl>
                                          <p:spTgt spid="13"/>
                                        </p:tgtEl>
                                        <p:attrNameLst>
                                          <p:attrName>ppt_x</p:attrName>
                                        </p:attrNameLst>
                                      </p:cBhvr>
                                      <p:tavLst>
                                        <p:tav tm="0">
                                          <p:val>
                                            <p:strVal val="0-#ppt_w/2"/>
                                          </p:val>
                                        </p:tav>
                                        <p:tav tm="100000">
                                          <p:val>
                                            <p:strVal val="#ppt_x"/>
                                          </p:val>
                                        </p:tav>
                                      </p:tavLst>
                                    </p:anim>
                                    <p:anim calcmode="lin" valueType="num">
                                      <p:cBhvr additive="base">
                                        <p:cTn id="36" dur="8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7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900" fill="hold"/>
                                        <p:tgtEl>
                                          <p:spTgt spid="9"/>
                                        </p:tgtEl>
                                        <p:attrNameLst>
                                          <p:attrName>ppt_x</p:attrName>
                                        </p:attrNameLst>
                                      </p:cBhvr>
                                      <p:tavLst>
                                        <p:tav tm="0">
                                          <p:val>
                                            <p:strVal val="0-#ppt_w/2"/>
                                          </p:val>
                                        </p:tav>
                                        <p:tav tm="100000">
                                          <p:val>
                                            <p:strVal val="#ppt_x"/>
                                          </p:val>
                                        </p:tav>
                                      </p:tavLst>
                                    </p:anim>
                                    <p:anim calcmode="lin" valueType="num">
                                      <p:cBhvr additive="base">
                                        <p:cTn id="40" dur="9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150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1+#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par>
                                <p:cTn id="45" presetID="2" presetClass="entr" presetSubtype="2" decel="100000" fill="hold" nodeType="withEffect">
                                  <p:stCondLst>
                                    <p:cond delay="15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par>
                                <p:cTn id="49" presetID="8" presetClass="emph" presetSubtype="0" accel="47000" decel="48000" fill="hold" nodeType="withEffect">
                                  <p:stCondLst>
                                    <p:cond delay="2000"/>
                                  </p:stCondLst>
                                  <p:childTnLst>
                                    <p:animRot by="10800000">
                                      <p:cBhvr>
                                        <p:cTn id="50" dur="15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1" grpId="0" animBg="1"/>
      <p:bldP spid="12" grpId="0" animBg="1"/>
      <p:bldP spid="43" grpId="0" animBg="1"/>
      <p:bldP spid="44" grpId="0" animBg="1"/>
      <p:bldP spid="46"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auto">
          <a:xfrm rot="5400000" flipH="1">
            <a:off x="2779239" y="3421469"/>
            <a:ext cx="4895760" cy="107800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8" tIns="146285" rIns="182858" bIns="146285"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2000" spc="-50" dirty="0">
              <a:gradFill>
                <a:gsLst>
                  <a:gs pos="1250">
                    <a:schemeClr val="bg1"/>
                  </a:gs>
                  <a:gs pos="10417">
                    <a:schemeClr val="bg1"/>
                  </a:gs>
                </a:gsLst>
                <a:lin ang="5400000" scaled="0"/>
              </a:gradFill>
            </a:endParaRPr>
          </a:p>
        </p:txBody>
      </p:sp>
      <p:sp useBgFill="1">
        <p:nvSpPr>
          <p:cNvPr id="44" name="Rectangle 43"/>
          <p:cNvSpPr/>
          <p:nvPr/>
        </p:nvSpPr>
        <p:spPr bwMode="auto">
          <a:xfrm rot="2040000" flipH="1">
            <a:off x="4068420" y="872194"/>
            <a:ext cx="2881859" cy="98497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8" tIns="146285" rIns="182858" bIns="146285"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2000" spc="-50" dirty="0">
              <a:gradFill>
                <a:gsLst>
                  <a:gs pos="1250">
                    <a:schemeClr val="bg1"/>
                  </a:gs>
                  <a:gs pos="10417">
                    <a:schemeClr val="bg1"/>
                  </a:gs>
                </a:gsLst>
                <a:lin ang="5400000" scaled="0"/>
              </a:gradFill>
            </a:endParaRPr>
          </a:p>
        </p:txBody>
      </p:sp>
      <p:sp useBgFill="1">
        <p:nvSpPr>
          <p:cNvPr id="45" name="Rectangle 44"/>
          <p:cNvSpPr/>
          <p:nvPr/>
        </p:nvSpPr>
        <p:spPr bwMode="auto">
          <a:xfrm rot="19560000" flipH="1">
            <a:off x="4068420" y="6063773"/>
            <a:ext cx="2881859" cy="98497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8" tIns="146285" rIns="182858" bIns="146285"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2000" spc="-50" dirty="0">
              <a:gradFill>
                <a:gsLst>
                  <a:gs pos="1250">
                    <a:schemeClr val="bg1"/>
                  </a:gs>
                  <a:gs pos="10417">
                    <a:schemeClr val="bg1"/>
                  </a:gs>
                </a:gsLst>
                <a:lin ang="5400000" scaled="0"/>
              </a:gradFill>
            </a:endParaRPr>
          </a:p>
        </p:txBody>
      </p:sp>
      <p:sp useBgFill="1">
        <p:nvSpPr>
          <p:cNvPr id="46" name="Rectangle 45"/>
          <p:cNvSpPr/>
          <p:nvPr/>
        </p:nvSpPr>
        <p:spPr bwMode="auto">
          <a:xfrm>
            <a:off x="-4759" y="447"/>
            <a:ext cx="4844875" cy="699363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8" tIns="146285" rIns="182858" bIns="146285"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2000" spc="-50" dirty="0">
              <a:gradFill>
                <a:gsLst>
                  <a:gs pos="1250">
                    <a:schemeClr val="bg1"/>
                  </a:gs>
                  <a:gs pos="10417">
                    <a:schemeClr val="bg1"/>
                  </a:gs>
                </a:gsLst>
                <a:lin ang="5400000" scaled="0"/>
              </a:gradFill>
            </a:endParaRPr>
          </a:p>
        </p:txBody>
      </p:sp>
      <p:grpSp>
        <p:nvGrpSpPr>
          <p:cNvPr id="7" name="Group 6"/>
          <p:cNvGrpSpPr/>
          <p:nvPr/>
        </p:nvGrpSpPr>
        <p:grpSpPr>
          <a:xfrm>
            <a:off x="-6844" y="1512593"/>
            <a:ext cx="12443323" cy="4895762"/>
            <a:chOff x="0" y="1512339"/>
            <a:chExt cx="12443323" cy="4896387"/>
          </a:xfrm>
        </p:grpSpPr>
        <p:grpSp>
          <p:nvGrpSpPr>
            <p:cNvPr id="5" name="Group 4"/>
            <p:cNvGrpSpPr/>
            <p:nvPr/>
          </p:nvGrpSpPr>
          <p:grpSpPr>
            <a:xfrm>
              <a:off x="7596685" y="1512341"/>
              <a:ext cx="4846638" cy="4896385"/>
              <a:chOff x="7589838" y="1512341"/>
              <a:chExt cx="4846638" cy="4896385"/>
            </a:xfrm>
          </p:grpSpPr>
          <p:sp>
            <p:nvSpPr>
              <p:cNvPr id="9" name="Rectangle 8"/>
              <p:cNvSpPr/>
              <p:nvPr/>
            </p:nvSpPr>
            <p:spPr bwMode="auto">
              <a:xfrm>
                <a:off x="7589838" y="1512341"/>
                <a:ext cx="4846638" cy="4896385"/>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2000" spc="-50" dirty="0">
                  <a:gradFill>
                    <a:gsLst>
                      <a:gs pos="1250">
                        <a:schemeClr val="bg1"/>
                      </a:gs>
                      <a:gs pos="10417">
                        <a:schemeClr val="bg1"/>
                      </a:gs>
                    </a:gsLst>
                    <a:lin ang="5400000" scaled="0"/>
                  </a:gradFill>
                </a:endParaRPr>
              </a:p>
            </p:txBody>
          </p:sp>
          <p:sp>
            <p:nvSpPr>
              <p:cNvPr id="2" name="TextBox 1"/>
              <p:cNvSpPr txBox="1"/>
              <p:nvPr/>
            </p:nvSpPr>
            <p:spPr>
              <a:xfrm>
                <a:off x="8463861" y="1709896"/>
                <a:ext cx="3098592" cy="683264"/>
              </a:xfrm>
              <a:prstGeom prst="rect">
                <a:avLst/>
              </a:prstGeom>
              <a:noFill/>
            </p:spPr>
            <p:txBody>
              <a:bodyPr wrap="square" lIns="182857" tIns="146285" rIns="182857" bIns="146285" rtlCol="0">
                <a:spAutoFit/>
              </a:bodyPr>
              <a:lstStyle/>
              <a:p>
                <a:pPr algn="ctr">
                  <a:lnSpc>
                    <a:spcPct val="90000"/>
                  </a:lnSpc>
                </a:pPr>
                <a:r>
                  <a:rPr lang="en-US" sz="2800" spc="-50" dirty="0">
                    <a:gradFill>
                      <a:gsLst>
                        <a:gs pos="76106">
                          <a:schemeClr val="accent1"/>
                        </a:gs>
                        <a:gs pos="58000">
                          <a:schemeClr val="accent1"/>
                        </a:gs>
                      </a:gsLst>
                      <a:lin ang="5400000" scaled="0"/>
                    </a:gradFill>
                    <a:latin typeface="Segoe UI Semibold" panose="020B0702040204020203" pitchFamily="34" charset="0"/>
                  </a:rPr>
                  <a:t>Windows Server</a:t>
                </a:r>
              </a:p>
            </p:txBody>
          </p:sp>
          <p:sp>
            <p:nvSpPr>
              <p:cNvPr id="33" name="TextBox 32"/>
              <p:cNvSpPr txBox="1"/>
              <p:nvPr/>
            </p:nvSpPr>
            <p:spPr>
              <a:xfrm>
                <a:off x="8463861" y="5534664"/>
                <a:ext cx="3098592" cy="683264"/>
              </a:xfrm>
              <a:prstGeom prst="rect">
                <a:avLst/>
              </a:prstGeom>
              <a:noFill/>
            </p:spPr>
            <p:txBody>
              <a:bodyPr wrap="square" lIns="182857" tIns="146285" rIns="182857" bIns="146285" rtlCol="0">
                <a:spAutoFit/>
              </a:bodyPr>
              <a:lstStyle/>
              <a:p>
                <a:pPr algn="ctr">
                  <a:lnSpc>
                    <a:spcPct val="90000"/>
                  </a:lnSpc>
                </a:pPr>
                <a:r>
                  <a:rPr lang="en-US" sz="2800" spc="-50" dirty="0">
                    <a:gradFill>
                      <a:gsLst>
                        <a:gs pos="76106">
                          <a:schemeClr val="accent1"/>
                        </a:gs>
                        <a:gs pos="58000">
                          <a:schemeClr val="accent1"/>
                        </a:gs>
                      </a:gsLst>
                      <a:lin ang="5400000" scaled="0"/>
                    </a:gradFill>
                    <a:latin typeface="Segoe UI Semibold" panose="020B0702040204020203" pitchFamily="34" charset="0"/>
                  </a:rPr>
                  <a:t>Windows Azure</a:t>
                </a:r>
              </a:p>
            </p:txBody>
          </p:sp>
          <p:grpSp>
            <p:nvGrpSpPr>
              <p:cNvPr id="14" name="Group 13"/>
              <p:cNvGrpSpPr/>
              <p:nvPr/>
            </p:nvGrpSpPr>
            <p:grpSpPr>
              <a:xfrm>
                <a:off x="8463861" y="2405839"/>
                <a:ext cx="3098592" cy="3103425"/>
                <a:chOff x="8006661" y="2436319"/>
                <a:chExt cx="3098592" cy="3103425"/>
              </a:xfrm>
            </p:grpSpPr>
            <p:sp>
              <p:nvSpPr>
                <p:cNvPr id="34" name="Oval 24"/>
                <p:cNvSpPr>
                  <a:spLocks noChangeArrowheads="1"/>
                </p:cNvSpPr>
                <p:nvPr/>
              </p:nvSpPr>
              <p:spPr bwMode="auto">
                <a:xfrm>
                  <a:off x="8006661" y="2436319"/>
                  <a:ext cx="3098592" cy="3103425"/>
                </a:xfrm>
                <a:prstGeom prst="ellipse">
                  <a:avLst/>
                </a:prstGeom>
                <a:solidFill>
                  <a:schemeClr val="accent1"/>
                </a:solidFill>
                <a:ln w="120650">
                  <a:noFill/>
                </a:ln>
              </p:spPr>
              <p:txBody>
                <a:bodyPr vert="horz" wrap="square" lIns="93257" tIns="46628" rIns="93257" bIns="46628" numCol="1" anchor="t" anchorCtr="0" compatLnSpc="1">
                  <a:prstTxWarp prst="textNoShape">
                    <a:avLst/>
                  </a:prstTxWarp>
                </a:bodyPr>
                <a:lstStyle/>
                <a:p>
                  <a:pPr defTabSz="914227">
                    <a:defRPr/>
                  </a:pPr>
                  <a:endParaRPr lang="en-US" kern="0" dirty="0">
                    <a:ln w="6350">
                      <a:noFill/>
                    </a:ln>
                    <a:solidFill>
                      <a:srgbClr val="00188F">
                        <a:lumMod val="60000"/>
                        <a:lumOff val="40000"/>
                      </a:srgbClr>
                    </a:solidFill>
                  </a:endParaRPr>
                </a:p>
              </p:txBody>
            </p:sp>
            <p:sp>
              <p:nvSpPr>
                <p:cNvPr id="93" name="Oval 24"/>
                <p:cNvSpPr>
                  <a:spLocks noChangeArrowheads="1"/>
                </p:cNvSpPr>
                <p:nvPr/>
              </p:nvSpPr>
              <p:spPr bwMode="auto">
                <a:xfrm>
                  <a:off x="8145916" y="2570168"/>
                  <a:ext cx="2831315" cy="2835728"/>
                </a:xfrm>
                <a:prstGeom prst="ellipse">
                  <a:avLst/>
                </a:prstGeom>
                <a:solidFill>
                  <a:schemeClr val="bg1"/>
                </a:solidFill>
                <a:ln>
                  <a:noFill/>
                </a:ln>
              </p:spPr>
              <p:txBody>
                <a:bodyPr vert="horz" wrap="square" lIns="93257" tIns="46628" rIns="93257" bIns="46628" numCol="1" anchor="t" anchorCtr="0" compatLnSpc="1">
                  <a:prstTxWarp prst="textNoShape">
                    <a:avLst/>
                  </a:prstTxWarp>
                </a:bodyPr>
                <a:lstStyle/>
                <a:p>
                  <a:pPr defTabSz="914227">
                    <a:defRPr/>
                  </a:pPr>
                  <a:endParaRPr lang="en-US" kern="0" dirty="0">
                    <a:solidFill>
                      <a:srgbClr val="00188F">
                        <a:lumMod val="60000"/>
                        <a:lumOff val="40000"/>
                      </a:srgbClr>
                    </a:solidFill>
                  </a:endParaRPr>
                </a:p>
              </p:txBody>
            </p:sp>
            <p:sp>
              <p:nvSpPr>
                <p:cNvPr id="48" name="Freeform 539"/>
                <p:cNvSpPr>
                  <a:spLocks noChangeAspect="1"/>
                </p:cNvSpPr>
                <p:nvPr/>
              </p:nvSpPr>
              <p:spPr bwMode="auto">
                <a:xfrm>
                  <a:off x="8558637" y="3428167"/>
                  <a:ext cx="1994639" cy="1096627"/>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accent1"/>
                </a:solidFill>
                <a:ln>
                  <a:noFill/>
                </a:ln>
                <a:extLst/>
              </p:spPr>
              <p:txBody>
                <a:bodyPr vert="horz" wrap="square" lIns="91428" tIns="45714" rIns="91428" bIns="45714" numCol="1" anchor="t" anchorCtr="0" compatLnSpc="1">
                  <a:prstTxWarp prst="textNoShape">
                    <a:avLst/>
                  </a:prstTxWarp>
                </a:bodyPr>
                <a:lstStyle/>
                <a:p>
                  <a:endParaRPr lang="en-US"/>
                </a:p>
              </p:txBody>
            </p:sp>
          </p:grpSp>
          <p:grpSp>
            <p:nvGrpSpPr>
              <p:cNvPr id="4" name="Group 3"/>
              <p:cNvGrpSpPr/>
              <p:nvPr/>
            </p:nvGrpSpPr>
            <p:grpSpPr>
              <a:xfrm>
                <a:off x="8294691" y="3787861"/>
                <a:ext cx="3436933" cy="339381"/>
                <a:chOff x="7909503" y="3234408"/>
                <a:chExt cx="3780627" cy="373319"/>
              </a:xfrm>
            </p:grpSpPr>
            <p:sp>
              <p:nvSpPr>
                <p:cNvPr id="49" name="Chevron 48"/>
                <p:cNvSpPr/>
                <p:nvPr/>
              </p:nvSpPr>
              <p:spPr bwMode="black">
                <a:xfrm rot="5400000" flipV="1">
                  <a:off x="11237359" y="3154956"/>
                  <a:ext cx="373319" cy="532223"/>
                </a:xfrm>
                <a:prstGeom prst="chevron">
                  <a:avLst>
                    <a:gd name="adj" fmla="val 39048"/>
                  </a:avLst>
                </a:prstGeom>
                <a:solidFill>
                  <a:schemeClr val="accent1"/>
                </a:solidFill>
                <a:ln w="50800" cap="sq" cmpd="sng" algn="ctr">
                  <a:solidFill>
                    <a:schemeClr val="bg1"/>
                  </a:solidFill>
                  <a:prstDash val="solid"/>
                  <a:miter lim="800000"/>
                  <a:headEnd type="none" w="med" len="med"/>
                  <a:tailEnd type="none" w="med" len="med"/>
                </a:ln>
                <a:effectLst/>
              </p:spPr>
              <p:txBody>
                <a:bodyPr vert="horz" wrap="square" lIns="91424" tIns="45712" rIns="91424" bIns="45712" numCol="1" rtlCol="0" anchor="ctr" anchorCtr="0" compatLnSpc="1">
                  <a:prstTxWarp prst="textNoShape">
                    <a:avLst/>
                  </a:prstTxWarp>
                </a:bodyPr>
                <a:lstStyle/>
                <a:p>
                  <a:pPr algn="ctr" defTabSz="932295" fontAlgn="base">
                    <a:spcBef>
                      <a:spcPct val="0"/>
                    </a:spcBef>
                    <a:spcAft>
                      <a:spcPct val="0"/>
                    </a:spcAft>
                  </a:pPr>
                  <a:endParaRPr lang="en-US" sz="1600" kern="0" dirty="0">
                    <a:solidFill>
                      <a:srgbClr val="00188F">
                        <a:lumMod val="60000"/>
                        <a:lumOff val="40000"/>
                      </a:srgbClr>
                    </a:solidFill>
                    <a:latin typeface="Segoe UI Light"/>
                  </a:endParaRPr>
                </a:p>
              </p:txBody>
            </p:sp>
            <p:sp>
              <p:nvSpPr>
                <p:cNvPr id="50" name="Chevron 49"/>
                <p:cNvSpPr/>
                <p:nvPr/>
              </p:nvSpPr>
              <p:spPr bwMode="black">
                <a:xfrm rot="16200000">
                  <a:off x="7988955" y="3154956"/>
                  <a:ext cx="373319" cy="532223"/>
                </a:xfrm>
                <a:prstGeom prst="chevron">
                  <a:avLst>
                    <a:gd name="adj" fmla="val 39048"/>
                  </a:avLst>
                </a:prstGeom>
                <a:solidFill>
                  <a:schemeClr val="accent1"/>
                </a:solidFill>
                <a:ln w="50800" cap="sq" cmpd="sng" algn="ctr">
                  <a:solidFill>
                    <a:schemeClr val="bg1"/>
                  </a:solidFill>
                  <a:prstDash val="solid"/>
                  <a:miter lim="800000"/>
                  <a:headEnd type="none" w="med" len="med"/>
                  <a:tailEnd type="none" w="med" len="med"/>
                </a:ln>
                <a:effectLst/>
              </p:spPr>
              <p:txBody>
                <a:bodyPr vert="horz" wrap="square" lIns="91424" tIns="45712" rIns="91424" bIns="45712" numCol="1" rtlCol="0" anchor="ctr" anchorCtr="0" compatLnSpc="1">
                  <a:prstTxWarp prst="textNoShape">
                    <a:avLst/>
                  </a:prstTxWarp>
                </a:bodyPr>
                <a:lstStyle/>
                <a:p>
                  <a:pPr algn="ctr" defTabSz="932295" fontAlgn="base">
                    <a:spcBef>
                      <a:spcPct val="0"/>
                    </a:spcBef>
                    <a:spcAft>
                      <a:spcPct val="0"/>
                    </a:spcAft>
                  </a:pPr>
                  <a:endParaRPr lang="en-US" sz="1600" kern="0" dirty="0">
                    <a:solidFill>
                      <a:srgbClr val="00188F">
                        <a:lumMod val="60000"/>
                        <a:lumOff val="40000"/>
                      </a:srgbClr>
                    </a:solidFill>
                    <a:latin typeface="Segoe UI Light"/>
                  </a:endParaRPr>
                </a:p>
              </p:txBody>
            </p:sp>
          </p:grpSp>
        </p:grpSp>
        <p:grpSp>
          <p:nvGrpSpPr>
            <p:cNvPr id="8" name="Group 7"/>
            <p:cNvGrpSpPr/>
            <p:nvPr/>
          </p:nvGrpSpPr>
          <p:grpSpPr>
            <a:xfrm>
              <a:off x="0" y="1512339"/>
              <a:ext cx="7596685" cy="4896385"/>
              <a:chOff x="0" y="1512339"/>
              <a:chExt cx="7596685" cy="4896385"/>
            </a:xfrm>
          </p:grpSpPr>
          <p:sp>
            <p:nvSpPr>
              <p:cNvPr id="35" name="Rectangle 34"/>
              <p:cNvSpPr/>
              <p:nvPr/>
            </p:nvSpPr>
            <p:spPr bwMode="auto">
              <a:xfrm>
                <a:off x="0" y="2131731"/>
                <a:ext cx="6675438" cy="36576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2000" spc="-50" dirty="0">
                  <a:gradFill>
                    <a:gsLst>
                      <a:gs pos="1250">
                        <a:schemeClr val="bg1"/>
                      </a:gs>
                      <a:gs pos="10417">
                        <a:schemeClr val="bg1"/>
                      </a:gs>
                    </a:gsLst>
                    <a:lin ang="5400000" scaled="0"/>
                  </a:gradFill>
                </a:endParaRPr>
              </a:p>
            </p:txBody>
          </p:sp>
          <p:pic>
            <p:nvPicPr>
              <p:cNvPr id="36" name="Picture 5"/>
              <p:cNvPicPr>
                <a:picLocks noChangeAspect="1" noChangeArrowheads="1"/>
              </p:cNvPicPr>
              <p:nvPr/>
            </p:nvPicPr>
            <p:blipFill rotWithShape="1">
              <a:blip r:embed="rId3">
                <a:lum bright="100000"/>
              </a:blip>
              <a:srcRect l="1" r="2195"/>
              <a:stretch/>
            </p:blipFill>
            <p:spPr bwMode="auto">
              <a:xfrm>
                <a:off x="321575" y="3736945"/>
                <a:ext cx="2622442" cy="341323"/>
              </a:xfrm>
              <a:prstGeom prst="rect">
                <a:avLst/>
              </a:prstGeom>
              <a:noFill/>
              <a:ln w="9525">
                <a:noFill/>
                <a:miter lim="800000"/>
                <a:headEnd/>
                <a:tailEnd/>
              </a:ln>
              <a:effectLst/>
            </p:spPr>
          </p:pic>
          <p:sp>
            <p:nvSpPr>
              <p:cNvPr id="37" name="Freeform 16"/>
              <p:cNvSpPr>
                <a:spLocks noChangeAspect="1" noEditPoints="1"/>
              </p:cNvSpPr>
              <p:nvPr/>
            </p:nvSpPr>
            <p:spPr bwMode="auto">
              <a:xfrm>
                <a:off x="321575" y="4370668"/>
                <a:ext cx="3569160" cy="708987"/>
              </a:xfrm>
              <a:custGeom>
                <a:avLst/>
                <a:gdLst>
                  <a:gd name="T0" fmla="*/ 324 w 3311"/>
                  <a:gd name="T1" fmla="*/ 334 h 658"/>
                  <a:gd name="T2" fmla="*/ 498 w 3311"/>
                  <a:gd name="T3" fmla="*/ 528 h 658"/>
                  <a:gd name="T4" fmla="*/ 630 w 3311"/>
                  <a:gd name="T5" fmla="*/ 206 h 658"/>
                  <a:gd name="T6" fmla="*/ 207 w 3311"/>
                  <a:gd name="T7" fmla="*/ 253 h 658"/>
                  <a:gd name="T8" fmla="*/ 905 w 3311"/>
                  <a:gd name="T9" fmla="*/ 149 h 658"/>
                  <a:gd name="T10" fmla="*/ 752 w 3311"/>
                  <a:gd name="T11" fmla="*/ 351 h 658"/>
                  <a:gd name="T12" fmla="*/ 913 w 3311"/>
                  <a:gd name="T13" fmla="*/ 176 h 658"/>
                  <a:gd name="T14" fmla="*/ 977 w 3311"/>
                  <a:gd name="T15" fmla="*/ 144 h 658"/>
                  <a:gd name="T16" fmla="*/ 976 w 3311"/>
                  <a:gd name="T17" fmla="*/ 207 h 658"/>
                  <a:gd name="T18" fmla="*/ 1064 w 3311"/>
                  <a:gd name="T19" fmla="*/ 238 h 658"/>
                  <a:gd name="T20" fmla="*/ 1095 w 3311"/>
                  <a:gd name="T21" fmla="*/ 354 h 658"/>
                  <a:gd name="T22" fmla="*/ 1183 w 3311"/>
                  <a:gd name="T23" fmla="*/ 207 h 658"/>
                  <a:gd name="T24" fmla="*/ 1235 w 3311"/>
                  <a:gd name="T25" fmla="*/ 206 h 658"/>
                  <a:gd name="T26" fmla="*/ 1379 w 3311"/>
                  <a:gd name="T27" fmla="*/ 278 h 658"/>
                  <a:gd name="T28" fmla="*/ 1343 w 3311"/>
                  <a:gd name="T29" fmla="*/ 237 h 658"/>
                  <a:gd name="T30" fmla="*/ 1445 w 3311"/>
                  <a:gd name="T31" fmla="*/ 223 h 658"/>
                  <a:gd name="T32" fmla="*/ 1455 w 3311"/>
                  <a:gd name="T33" fmla="*/ 300 h 658"/>
                  <a:gd name="T34" fmla="*/ 1474 w 3311"/>
                  <a:gd name="T35" fmla="*/ 286 h 658"/>
                  <a:gd name="T36" fmla="*/ 1640 w 3311"/>
                  <a:gd name="T37" fmla="*/ 278 h 658"/>
                  <a:gd name="T38" fmla="*/ 1604 w 3311"/>
                  <a:gd name="T39" fmla="*/ 237 h 658"/>
                  <a:gd name="T40" fmla="*/ 1646 w 3311"/>
                  <a:gd name="T41" fmla="*/ 207 h 658"/>
                  <a:gd name="T42" fmla="*/ 1694 w 3311"/>
                  <a:gd name="T43" fmla="*/ 207 h 658"/>
                  <a:gd name="T44" fmla="*/ 1780 w 3311"/>
                  <a:gd name="T45" fmla="*/ 307 h 658"/>
                  <a:gd name="T46" fmla="*/ 1732 w 3311"/>
                  <a:gd name="T47" fmla="*/ 207 h 658"/>
                  <a:gd name="T48" fmla="*/ 729 w 3311"/>
                  <a:gd name="T49" fmla="*/ 389 h 658"/>
                  <a:gd name="T50" fmla="*/ 753 w 3311"/>
                  <a:gd name="T51" fmla="*/ 569 h 658"/>
                  <a:gd name="T52" fmla="*/ 965 w 3311"/>
                  <a:gd name="T53" fmla="*/ 568 h 658"/>
                  <a:gd name="T54" fmla="*/ 903 w 3311"/>
                  <a:gd name="T55" fmla="*/ 657 h 658"/>
                  <a:gd name="T56" fmla="*/ 1074 w 3311"/>
                  <a:gd name="T57" fmla="*/ 471 h 658"/>
                  <a:gd name="T58" fmla="*/ 1113 w 3311"/>
                  <a:gd name="T59" fmla="*/ 463 h 658"/>
                  <a:gd name="T60" fmla="*/ 1207 w 3311"/>
                  <a:gd name="T61" fmla="*/ 457 h 658"/>
                  <a:gd name="T62" fmla="*/ 1283 w 3311"/>
                  <a:gd name="T63" fmla="*/ 568 h 658"/>
                  <a:gd name="T64" fmla="*/ 1223 w 3311"/>
                  <a:gd name="T65" fmla="*/ 568 h 658"/>
                  <a:gd name="T66" fmla="*/ 1450 w 3311"/>
                  <a:gd name="T67" fmla="*/ 473 h 658"/>
                  <a:gd name="T68" fmla="*/ 1364 w 3311"/>
                  <a:gd name="T69" fmla="*/ 591 h 658"/>
                  <a:gd name="T70" fmla="*/ 1465 w 3311"/>
                  <a:gd name="T71" fmla="*/ 476 h 658"/>
                  <a:gd name="T72" fmla="*/ 1592 w 3311"/>
                  <a:gd name="T73" fmla="*/ 380 h 658"/>
                  <a:gd name="T74" fmla="*/ 1603 w 3311"/>
                  <a:gd name="T75" fmla="*/ 447 h 658"/>
                  <a:gd name="T76" fmla="*/ 1654 w 3311"/>
                  <a:gd name="T77" fmla="*/ 520 h 658"/>
                  <a:gd name="T78" fmla="*/ 1649 w 3311"/>
                  <a:gd name="T79" fmla="*/ 574 h 658"/>
                  <a:gd name="T80" fmla="*/ 1786 w 3311"/>
                  <a:gd name="T81" fmla="*/ 468 h 658"/>
                  <a:gd name="T82" fmla="*/ 1790 w 3311"/>
                  <a:gd name="T83" fmla="*/ 527 h 658"/>
                  <a:gd name="T84" fmla="*/ 1843 w 3311"/>
                  <a:gd name="T85" fmla="*/ 552 h 658"/>
                  <a:gd name="T86" fmla="*/ 2079 w 3311"/>
                  <a:gd name="T87" fmla="*/ 419 h 658"/>
                  <a:gd name="T88" fmla="*/ 2079 w 3311"/>
                  <a:gd name="T89" fmla="*/ 559 h 658"/>
                  <a:gd name="T90" fmla="*/ 2111 w 3311"/>
                  <a:gd name="T91" fmla="*/ 389 h 658"/>
                  <a:gd name="T92" fmla="*/ 2209 w 3311"/>
                  <a:gd name="T93" fmla="*/ 523 h 658"/>
                  <a:gd name="T94" fmla="*/ 2197 w 3311"/>
                  <a:gd name="T95" fmla="*/ 473 h 658"/>
                  <a:gd name="T96" fmla="*/ 2268 w 3311"/>
                  <a:gd name="T97" fmla="*/ 389 h 658"/>
                  <a:gd name="T98" fmla="*/ 2377 w 3311"/>
                  <a:gd name="T99" fmla="*/ 591 h 658"/>
                  <a:gd name="T100" fmla="*/ 2712 w 3311"/>
                  <a:gd name="T101" fmla="*/ 414 h 658"/>
                  <a:gd name="T102" fmla="*/ 2712 w 3311"/>
                  <a:gd name="T103" fmla="*/ 414 h 658"/>
                  <a:gd name="T104" fmla="*/ 2713 w 3311"/>
                  <a:gd name="T105" fmla="*/ 490 h 658"/>
                  <a:gd name="T106" fmla="*/ 2765 w 3311"/>
                  <a:gd name="T107" fmla="*/ 447 h 658"/>
                  <a:gd name="T108" fmla="*/ 2885 w 3311"/>
                  <a:gd name="T109" fmla="*/ 591 h 658"/>
                  <a:gd name="T110" fmla="*/ 2993 w 3311"/>
                  <a:gd name="T111" fmla="*/ 380 h 658"/>
                  <a:gd name="T112" fmla="*/ 3004 w 3311"/>
                  <a:gd name="T113" fmla="*/ 447 h 658"/>
                  <a:gd name="T114" fmla="*/ 3065 w 3311"/>
                  <a:gd name="T115" fmla="*/ 471 h 658"/>
                  <a:gd name="T116" fmla="*/ 3105 w 3311"/>
                  <a:gd name="T117" fmla="*/ 463 h 658"/>
                  <a:gd name="T118" fmla="*/ 3205 w 3311"/>
                  <a:gd name="T119" fmla="*/ 463 h 658"/>
                  <a:gd name="T120" fmla="*/ 3209 w 3311"/>
                  <a:gd name="T121" fmla="*/ 524 h 658"/>
                  <a:gd name="T122" fmla="*/ 3209 w 3311"/>
                  <a:gd name="T123" fmla="*/ 505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11" h="658">
                    <a:moveTo>
                      <a:pt x="487" y="107"/>
                    </a:moveTo>
                    <a:cubicBezTo>
                      <a:pt x="487" y="514"/>
                      <a:pt x="487" y="514"/>
                      <a:pt x="487" y="514"/>
                    </a:cubicBezTo>
                    <a:cubicBezTo>
                      <a:pt x="468" y="517"/>
                      <a:pt x="468" y="517"/>
                      <a:pt x="468" y="517"/>
                    </a:cubicBezTo>
                    <a:cubicBezTo>
                      <a:pt x="467" y="517"/>
                      <a:pt x="219" y="454"/>
                      <a:pt x="0" y="590"/>
                    </a:cubicBezTo>
                    <a:cubicBezTo>
                      <a:pt x="0" y="590"/>
                      <a:pt x="114" y="492"/>
                      <a:pt x="310" y="479"/>
                    </a:cubicBezTo>
                    <a:cubicBezTo>
                      <a:pt x="319" y="478"/>
                      <a:pt x="319" y="478"/>
                      <a:pt x="319" y="478"/>
                    </a:cubicBezTo>
                    <a:cubicBezTo>
                      <a:pt x="324" y="476"/>
                      <a:pt x="324" y="476"/>
                      <a:pt x="324" y="476"/>
                    </a:cubicBezTo>
                    <a:cubicBezTo>
                      <a:pt x="324" y="334"/>
                      <a:pt x="324" y="334"/>
                      <a:pt x="324" y="334"/>
                    </a:cubicBezTo>
                    <a:cubicBezTo>
                      <a:pt x="381" y="276"/>
                      <a:pt x="437" y="193"/>
                      <a:pt x="474" y="102"/>
                    </a:cubicBezTo>
                    <a:cubicBezTo>
                      <a:pt x="474" y="102"/>
                      <a:pt x="474" y="102"/>
                      <a:pt x="474" y="102"/>
                    </a:cubicBezTo>
                    <a:lnTo>
                      <a:pt x="487" y="107"/>
                    </a:lnTo>
                    <a:close/>
                    <a:moveTo>
                      <a:pt x="621" y="200"/>
                    </a:moveTo>
                    <a:cubicBezTo>
                      <a:pt x="621" y="200"/>
                      <a:pt x="621" y="200"/>
                      <a:pt x="621" y="200"/>
                    </a:cubicBezTo>
                    <a:cubicBezTo>
                      <a:pt x="621" y="200"/>
                      <a:pt x="599" y="227"/>
                      <a:pt x="536" y="284"/>
                    </a:cubicBezTo>
                    <a:cubicBezTo>
                      <a:pt x="521" y="298"/>
                      <a:pt x="513" y="306"/>
                      <a:pt x="498" y="318"/>
                    </a:cubicBezTo>
                    <a:cubicBezTo>
                      <a:pt x="498" y="528"/>
                      <a:pt x="498" y="528"/>
                      <a:pt x="498" y="528"/>
                    </a:cubicBezTo>
                    <a:cubicBezTo>
                      <a:pt x="486" y="531"/>
                      <a:pt x="486" y="531"/>
                      <a:pt x="486" y="531"/>
                    </a:cubicBezTo>
                    <a:cubicBezTo>
                      <a:pt x="485" y="531"/>
                      <a:pt x="431" y="513"/>
                      <a:pt x="336" y="510"/>
                    </a:cubicBezTo>
                    <a:cubicBezTo>
                      <a:pt x="244" y="508"/>
                      <a:pt x="105" y="533"/>
                      <a:pt x="0" y="590"/>
                    </a:cubicBezTo>
                    <a:cubicBezTo>
                      <a:pt x="4" y="590"/>
                      <a:pt x="4" y="590"/>
                      <a:pt x="4" y="590"/>
                    </a:cubicBezTo>
                    <a:cubicBezTo>
                      <a:pt x="4" y="590"/>
                      <a:pt x="288" y="479"/>
                      <a:pt x="618" y="592"/>
                    </a:cubicBezTo>
                    <a:cubicBezTo>
                      <a:pt x="618" y="592"/>
                      <a:pt x="618" y="592"/>
                      <a:pt x="618" y="592"/>
                    </a:cubicBezTo>
                    <a:cubicBezTo>
                      <a:pt x="630" y="588"/>
                      <a:pt x="630" y="588"/>
                      <a:pt x="630" y="588"/>
                    </a:cubicBezTo>
                    <a:cubicBezTo>
                      <a:pt x="630" y="206"/>
                      <a:pt x="630" y="206"/>
                      <a:pt x="630" y="206"/>
                    </a:cubicBezTo>
                    <a:lnTo>
                      <a:pt x="621" y="200"/>
                    </a:lnTo>
                    <a:close/>
                    <a:moveTo>
                      <a:pt x="312" y="4"/>
                    </a:moveTo>
                    <a:cubicBezTo>
                      <a:pt x="297" y="0"/>
                      <a:pt x="297" y="0"/>
                      <a:pt x="297" y="0"/>
                    </a:cubicBezTo>
                    <a:cubicBezTo>
                      <a:pt x="297" y="0"/>
                      <a:pt x="297" y="0"/>
                      <a:pt x="297" y="0"/>
                    </a:cubicBezTo>
                    <a:cubicBezTo>
                      <a:pt x="297" y="0"/>
                      <a:pt x="297" y="0"/>
                      <a:pt x="297" y="0"/>
                    </a:cubicBezTo>
                    <a:cubicBezTo>
                      <a:pt x="297" y="0"/>
                      <a:pt x="297" y="0"/>
                      <a:pt x="297" y="0"/>
                    </a:cubicBezTo>
                    <a:cubicBezTo>
                      <a:pt x="297" y="1"/>
                      <a:pt x="297" y="1"/>
                      <a:pt x="297" y="1"/>
                    </a:cubicBezTo>
                    <a:cubicBezTo>
                      <a:pt x="295" y="14"/>
                      <a:pt x="279" y="113"/>
                      <a:pt x="207" y="253"/>
                    </a:cubicBezTo>
                    <a:cubicBezTo>
                      <a:pt x="164" y="336"/>
                      <a:pt x="99" y="439"/>
                      <a:pt x="0" y="542"/>
                    </a:cubicBezTo>
                    <a:cubicBezTo>
                      <a:pt x="0" y="590"/>
                      <a:pt x="0" y="590"/>
                      <a:pt x="0" y="590"/>
                    </a:cubicBezTo>
                    <a:cubicBezTo>
                      <a:pt x="0" y="590"/>
                      <a:pt x="105" y="489"/>
                      <a:pt x="295" y="470"/>
                    </a:cubicBezTo>
                    <a:cubicBezTo>
                      <a:pt x="302" y="469"/>
                      <a:pt x="302" y="469"/>
                      <a:pt x="302" y="469"/>
                    </a:cubicBezTo>
                    <a:cubicBezTo>
                      <a:pt x="312" y="466"/>
                      <a:pt x="312" y="466"/>
                      <a:pt x="312" y="466"/>
                    </a:cubicBezTo>
                    <a:lnTo>
                      <a:pt x="312" y="4"/>
                    </a:lnTo>
                    <a:close/>
                    <a:moveTo>
                      <a:pt x="935" y="149"/>
                    </a:moveTo>
                    <a:cubicBezTo>
                      <a:pt x="905" y="149"/>
                      <a:pt x="905" y="149"/>
                      <a:pt x="905" y="149"/>
                    </a:cubicBezTo>
                    <a:cubicBezTo>
                      <a:pt x="842" y="289"/>
                      <a:pt x="842" y="289"/>
                      <a:pt x="842" y="289"/>
                    </a:cubicBezTo>
                    <a:cubicBezTo>
                      <a:pt x="840" y="294"/>
                      <a:pt x="836" y="303"/>
                      <a:pt x="832" y="314"/>
                    </a:cubicBezTo>
                    <a:cubicBezTo>
                      <a:pt x="831" y="314"/>
                      <a:pt x="831" y="314"/>
                      <a:pt x="831" y="314"/>
                    </a:cubicBezTo>
                    <a:cubicBezTo>
                      <a:pt x="830" y="308"/>
                      <a:pt x="827" y="300"/>
                      <a:pt x="822" y="290"/>
                    </a:cubicBezTo>
                    <a:cubicBezTo>
                      <a:pt x="760" y="149"/>
                      <a:pt x="760" y="149"/>
                      <a:pt x="760" y="149"/>
                    </a:cubicBezTo>
                    <a:cubicBezTo>
                      <a:pt x="729" y="149"/>
                      <a:pt x="729" y="149"/>
                      <a:pt x="729" y="149"/>
                    </a:cubicBezTo>
                    <a:cubicBezTo>
                      <a:pt x="729" y="351"/>
                      <a:pt x="729" y="351"/>
                      <a:pt x="729" y="351"/>
                    </a:cubicBezTo>
                    <a:cubicBezTo>
                      <a:pt x="752" y="351"/>
                      <a:pt x="752" y="351"/>
                      <a:pt x="752" y="351"/>
                    </a:cubicBezTo>
                    <a:cubicBezTo>
                      <a:pt x="752" y="215"/>
                      <a:pt x="752" y="215"/>
                      <a:pt x="752" y="215"/>
                    </a:cubicBezTo>
                    <a:cubicBezTo>
                      <a:pt x="752" y="197"/>
                      <a:pt x="751" y="184"/>
                      <a:pt x="751" y="176"/>
                    </a:cubicBezTo>
                    <a:cubicBezTo>
                      <a:pt x="751" y="176"/>
                      <a:pt x="751" y="176"/>
                      <a:pt x="751" y="176"/>
                    </a:cubicBezTo>
                    <a:cubicBezTo>
                      <a:pt x="753" y="186"/>
                      <a:pt x="755" y="192"/>
                      <a:pt x="757" y="197"/>
                    </a:cubicBezTo>
                    <a:cubicBezTo>
                      <a:pt x="826" y="351"/>
                      <a:pt x="826" y="351"/>
                      <a:pt x="826" y="351"/>
                    </a:cubicBezTo>
                    <a:cubicBezTo>
                      <a:pt x="838" y="351"/>
                      <a:pt x="838" y="351"/>
                      <a:pt x="838" y="351"/>
                    </a:cubicBezTo>
                    <a:cubicBezTo>
                      <a:pt x="906" y="196"/>
                      <a:pt x="906" y="196"/>
                      <a:pt x="906" y="196"/>
                    </a:cubicBezTo>
                    <a:cubicBezTo>
                      <a:pt x="908" y="192"/>
                      <a:pt x="910" y="185"/>
                      <a:pt x="913" y="176"/>
                    </a:cubicBezTo>
                    <a:cubicBezTo>
                      <a:pt x="913" y="176"/>
                      <a:pt x="913" y="176"/>
                      <a:pt x="913" y="176"/>
                    </a:cubicBezTo>
                    <a:cubicBezTo>
                      <a:pt x="912" y="191"/>
                      <a:pt x="911" y="205"/>
                      <a:pt x="911" y="215"/>
                    </a:cubicBezTo>
                    <a:cubicBezTo>
                      <a:pt x="911" y="351"/>
                      <a:pt x="911" y="351"/>
                      <a:pt x="911" y="351"/>
                    </a:cubicBezTo>
                    <a:cubicBezTo>
                      <a:pt x="935" y="351"/>
                      <a:pt x="935" y="351"/>
                      <a:pt x="935" y="351"/>
                    </a:cubicBezTo>
                    <a:lnTo>
                      <a:pt x="935" y="149"/>
                    </a:lnTo>
                    <a:close/>
                    <a:moveTo>
                      <a:pt x="998" y="144"/>
                    </a:moveTo>
                    <a:cubicBezTo>
                      <a:pt x="996" y="142"/>
                      <a:pt x="992" y="140"/>
                      <a:pt x="988" y="140"/>
                    </a:cubicBezTo>
                    <a:cubicBezTo>
                      <a:pt x="984" y="140"/>
                      <a:pt x="980" y="142"/>
                      <a:pt x="977" y="144"/>
                    </a:cubicBezTo>
                    <a:cubicBezTo>
                      <a:pt x="974" y="147"/>
                      <a:pt x="973" y="151"/>
                      <a:pt x="973" y="155"/>
                    </a:cubicBezTo>
                    <a:cubicBezTo>
                      <a:pt x="973" y="159"/>
                      <a:pt x="974" y="163"/>
                      <a:pt x="977" y="166"/>
                    </a:cubicBezTo>
                    <a:cubicBezTo>
                      <a:pt x="980" y="169"/>
                      <a:pt x="984" y="170"/>
                      <a:pt x="988" y="170"/>
                    </a:cubicBezTo>
                    <a:cubicBezTo>
                      <a:pt x="992" y="170"/>
                      <a:pt x="996" y="169"/>
                      <a:pt x="998" y="166"/>
                    </a:cubicBezTo>
                    <a:cubicBezTo>
                      <a:pt x="1001" y="163"/>
                      <a:pt x="1003" y="159"/>
                      <a:pt x="1003" y="155"/>
                    </a:cubicBezTo>
                    <a:cubicBezTo>
                      <a:pt x="1003" y="151"/>
                      <a:pt x="1001" y="147"/>
                      <a:pt x="998" y="144"/>
                    </a:cubicBezTo>
                    <a:close/>
                    <a:moveTo>
                      <a:pt x="999" y="207"/>
                    </a:moveTo>
                    <a:cubicBezTo>
                      <a:pt x="976" y="207"/>
                      <a:pt x="976" y="207"/>
                      <a:pt x="976" y="207"/>
                    </a:cubicBezTo>
                    <a:cubicBezTo>
                      <a:pt x="976" y="351"/>
                      <a:pt x="976" y="351"/>
                      <a:pt x="976" y="351"/>
                    </a:cubicBezTo>
                    <a:cubicBezTo>
                      <a:pt x="999" y="351"/>
                      <a:pt x="999" y="351"/>
                      <a:pt x="999" y="351"/>
                    </a:cubicBezTo>
                    <a:lnTo>
                      <a:pt x="999" y="207"/>
                    </a:lnTo>
                    <a:close/>
                    <a:moveTo>
                      <a:pt x="1134" y="322"/>
                    </a:moveTo>
                    <a:cubicBezTo>
                      <a:pt x="1123" y="330"/>
                      <a:pt x="1111" y="334"/>
                      <a:pt x="1099" y="334"/>
                    </a:cubicBezTo>
                    <a:cubicBezTo>
                      <a:pt x="1084" y="334"/>
                      <a:pt x="1072" y="330"/>
                      <a:pt x="1063" y="320"/>
                    </a:cubicBezTo>
                    <a:cubicBezTo>
                      <a:pt x="1054" y="310"/>
                      <a:pt x="1050" y="297"/>
                      <a:pt x="1050" y="280"/>
                    </a:cubicBezTo>
                    <a:cubicBezTo>
                      <a:pt x="1050" y="263"/>
                      <a:pt x="1054" y="249"/>
                      <a:pt x="1064" y="238"/>
                    </a:cubicBezTo>
                    <a:cubicBezTo>
                      <a:pt x="1073" y="228"/>
                      <a:pt x="1085" y="223"/>
                      <a:pt x="1100" y="223"/>
                    </a:cubicBezTo>
                    <a:cubicBezTo>
                      <a:pt x="1112" y="223"/>
                      <a:pt x="1124" y="227"/>
                      <a:pt x="1134" y="234"/>
                    </a:cubicBezTo>
                    <a:cubicBezTo>
                      <a:pt x="1134" y="210"/>
                      <a:pt x="1134" y="210"/>
                      <a:pt x="1134" y="210"/>
                    </a:cubicBezTo>
                    <a:cubicBezTo>
                      <a:pt x="1125" y="206"/>
                      <a:pt x="1114" y="203"/>
                      <a:pt x="1101" y="203"/>
                    </a:cubicBezTo>
                    <a:cubicBezTo>
                      <a:pt x="1078" y="203"/>
                      <a:pt x="1060" y="210"/>
                      <a:pt x="1046" y="225"/>
                    </a:cubicBezTo>
                    <a:cubicBezTo>
                      <a:pt x="1033" y="239"/>
                      <a:pt x="1026" y="259"/>
                      <a:pt x="1026" y="282"/>
                    </a:cubicBezTo>
                    <a:cubicBezTo>
                      <a:pt x="1026" y="303"/>
                      <a:pt x="1032" y="320"/>
                      <a:pt x="1045" y="334"/>
                    </a:cubicBezTo>
                    <a:cubicBezTo>
                      <a:pt x="1057" y="347"/>
                      <a:pt x="1074" y="354"/>
                      <a:pt x="1095" y="354"/>
                    </a:cubicBezTo>
                    <a:cubicBezTo>
                      <a:pt x="1110" y="354"/>
                      <a:pt x="1123" y="351"/>
                      <a:pt x="1134" y="344"/>
                    </a:cubicBezTo>
                    <a:lnTo>
                      <a:pt x="1134" y="322"/>
                    </a:lnTo>
                    <a:close/>
                    <a:moveTo>
                      <a:pt x="1235" y="206"/>
                    </a:moveTo>
                    <a:cubicBezTo>
                      <a:pt x="1232" y="205"/>
                      <a:pt x="1228" y="204"/>
                      <a:pt x="1222" y="204"/>
                    </a:cubicBezTo>
                    <a:cubicBezTo>
                      <a:pt x="1213" y="204"/>
                      <a:pt x="1206" y="207"/>
                      <a:pt x="1200" y="212"/>
                    </a:cubicBezTo>
                    <a:cubicBezTo>
                      <a:pt x="1192" y="218"/>
                      <a:pt x="1187" y="226"/>
                      <a:pt x="1184" y="236"/>
                    </a:cubicBezTo>
                    <a:cubicBezTo>
                      <a:pt x="1183" y="236"/>
                      <a:pt x="1183" y="236"/>
                      <a:pt x="1183" y="236"/>
                    </a:cubicBezTo>
                    <a:cubicBezTo>
                      <a:pt x="1183" y="207"/>
                      <a:pt x="1183" y="207"/>
                      <a:pt x="1183" y="207"/>
                    </a:cubicBezTo>
                    <a:cubicBezTo>
                      <a:pt x="1160" y="207"/>
                      <a:pt x="1160" y="207"/>
                      <a:pt x="1160" y="207"/>
                    </a:cubicBezTo>
                    <a:cubicBezTo>
                      <a:pt x="1160" y="351"/>
                      <a:pt x="1160" y="351"/>
                      <a:pt x="1160" y="351"/>
                    </a:cubicBezTo>
                    <a:cubicBezTo>
                      <a:pt x="1183" y="351"/>
                      <a:pt x="1183" y="351"/>
                      <a:pt x="1183" y="351"/>
                    </a:cubicBezTo>
                    <a:cubicBezTo>
                      <a:pt x="1183" y="277"/>
                      <a:pt x="1183" y="277"/>
                      <a:pt x="1183" y="277"/>
                    </a:cubicBezTo>
                    <a:cubicBezTo>
                      <a:pt x="1183" y="261"/>
                      <a:pt x="1187" y="247"/>
                      <a:pt x="1194" y="238"/>
                    </a:cubicBezTo>
                    <a:cubicBezTo>
                      <a:pt x="1201" y="230"/>
                      <a:pt x="1208" y="225"/>
                      <a:pt x="1218" y="225"/>
                    </a:cubicBezTo>
                    <a:cubicBezTo>
                      <a:pt x="1225" y="225"/>
                      <a:pt x="1231" y="227"/>
                      <a:pt x="1235" y="230"/>
                    </a:cubicBezTo>
                    <a:lnTo>
                      <a:pt x="1235" y="206"/>
                    </a:lnTo>
                    <a:close/>
                    <a:moveTo>
                      <a:pt x="1361" y="223"/>
                    </a:moveTo>
                    <a:cubicBezTo>
                      <a:pt x="1349" y="210"/>
                      <a:pt x="1332" y="203"/>
                      <a:pt x="1311" y="203"/>
                    </a:cubicBezTo>
                    <a:cubicBezTo>
                      <a:pt x="1289" y="203"/>
                      <a:pt x="1271" y="209"/>
                      <a:pt x="1258" y="222"/>
                    </a:cubicBezTo>
                    <a:cubicBezTo>
                      <a:pt x="1244" y="236"/>
                      <a:pt x="1237" y="255"/>
                      <a:pt x="1237" y="280"/>
                    </a:cubicBezTo>
                    <a:cubicBezTo>
                      <a:pt x="1237" y="302"/>
                      <a:pt x="1243" y="320"/>
                      <a:pt x="1256" y="333"/>
                    </a:cubicBezTo>
                    <a:cubicBezTo>
                      <a:pt x="1268" y="347"/>
                      <a:pt x="1286" y="354"/>
                      <a:pt x="1307" y="354"/>
                    </a:cubicBezTo>
                    <a:cubicBezTo>
                      <a:pt x="1329" y="354"/>
                      <a:pt x="1347" y="347"/>
                      <a:pt x="1359" y="333"/>
                    </a:cubicBezTo>
                    <a:cubicBezTo>
                      <a:pt x="1372" y="319"/>
                      <a:pt x="1379" y="301"/>
                      <a:pt x="1379" y="278"/>
                    </a:cubicBezTo>
                    <a:cubicBezTo>
                      <a:pt x="1379" y="255"/>
                      <a:pt x="1373" y="236"/>
                      <a:pt x="1361" y="223"/>
                    </a:cubicBezTo>
                    <a:close/>
                    <a:moveTo>
                      <a:pt x="1344" y="320"/>
                    </a:moveTo>
                    <a:cubicBezTo>
                      <a:pt x="1336" y="330"/>
                      <a:pt x="1324" y="334"/>
                      <a:pt x="1309" y="334"/>
                    </a:cubicBezTo>
                    <a:cubicBezTo>
                      <a:pt x="1294" y="334"/>
                      <a:pt x="1283" y="330"/>
                      <a:pt x="1274" y="320"/>
                    </a:cubicBezTo>
                    <a:cubicBezTo>
                      <a:pt x="1265" y="310"/>
                      <a:pt x="1261" y="297"/>
                      <a:pt x="1261" y="279"/>
                    </a:cubicBezTo>
                    <a:cubicBezTo>
                      <a:pt x="1261" y="261"/>
                      <a:pt x="1265" y="247"/>
                      <a:pt x="1274" y="237"/>
                    </a:cubicBezTo>
                    <a:cubicBezTo>
                      <a:pt x="1283" y="227"/>
                      <a:pt x="1295" y="223"/>
                      <a:pt x="1309" y="223"/>
                    </a:cubicBezTo>
                    <a:cubicBezTo>
                      <a:pt x="1323" y="223"/>
                      <a:pt x="1335" y="227"/>
                      <a:pt x="1343" y="237"/>
                    </a:cubicBezTo>
                    <a:cubicBezTo>
                      <a:pt x="1351" y="246"/>
                      <a:pt x="1355" y="260"/>
                      <a:pt x="1355" y="279"/>
                    </a:cubicBezTo>
                    <a:cubicBezTo>
                      <a:pt x="1355" y="297"/>
                      <a:pt x="1351" y="310"/>
                      <a:pt x="1344" y="320"/>
                    </a:cubicBezTo>
                    <a:close/>
                    <a:moveTo>
                      <a:pt x="1474" y="286"/>
                    </a:moveTo>
                    <a:cubicBezTo>
                      <a:pt x="1469" y="280"/>
                      <a:pt x="1460" y="275"/>
                      <a:pt x="1447" y="270"/>
                    </a:cubicBezTo>
                    <a:cubicBezTo>
                      <a:pt x="1436" y="265"/>
                      <a:pt x="1429" y="261"/>
                      <a:pt x="1426" y="258"/>
                    </a:cubicBezTo>
                    <a:cubicBezTo>
                      <a:pt x="1422" y="254"/>
                      <a:pt x="1420" y="249"/>
                      <a:pt x="1420" y="243"/>
                    </a:cubicBezTo>
                    <a:cubicBezTo>
                      <a:pt x="1420" y="237"/>
                      <a:pt x="1422" y="232"/>
                      <a:pt x="1427" y="228"/>
                    </a:cubicBezTo>
                    <a:cubicBezTo>
                      <a:pt x="1432" y="225"/>
                      <a:pt x="1438" y="223"/>
                      <a:pt x="1445" y="223"/>
                    </a:cubicBezTo>
                    <a:cubicBezTo>
                      <a:pt x="1458" y="223"/>
                      <a:pt x="1468" y="226"/>
                      <a:pt x="1478" y="233"/>
                    </a:cubicBezTo>
                    <a:cubicBezTo>
                      <a:pt x="1478" y="210"/>
                      <a:pt x="1478" y="210"/>
                      <a:pt x="1478" y="210"/>
                    </a:cubicBezTo>
                    <a:cubicBezTo>
                      <a:pt x="1469" y="205"/>
                      <a:pt x="1459" y="203"/>
                      <a:pt x="1447" y="203"/>
                    </a:cubicBezTo>
                    <a:cubicBezTo>
                      <a:pt x="1432" y="203"/>
                      <a:pt x="1420" y="207"/>
                      <a:pt x="1411" y="215"/>
                    </a:cubicBezTo>
                    <a:cubicBezTo>
                      <a:pt x="1401" y="223"/>
                      <a:pt x="1396" y="233"/>
                      <a:pt x="1396" y="245"/>
                    </a:cubicBezTo>
                    <a:cubicBezTo>
                      <a:pt x="1396" y="256"/>
                      <a:pt x="1399" y="264"/>
                      <a:pt x="1406" y="271"/>
                    </a:cubicBezTo>
                    <a:cubicBezTo>
                      <a:pt x="1411" y="277"/>
                      <a:pt x="1419" y="282"/>
                      <a:pt x="1431" y="287"/>
                    </a:cubicBezTo>
                    <a:cubicBezTo>
                      <a:pt x="1443" y="292"/>
                      <a:pt x="1451" y="297"/>
                      <a:pt x="1455" y="300"/>
                    </a:cubicBezTo>
                    <a:cubicBezTo>
                      <a:pt x="1459" y="304"/>
                      <a:pt x="1461" y="309"/>
                      <a:pt x="1461" y="314"/>
                    </a:cubicBezTo>
                    <a:cubicBezTo>
                      <a:pt x="1461" y="328"/>
                      <a:pt x="1452" y="334"/>
                      <a:pt x="1434" y="334"/>
                    </a:cubicBezTo>
                    <a:cubicBezTo>
                      <a:pt x="1420" y="334"/>
                      <a:pt x="1407" y="330"/>
                      <a:pt x="1396" y="321"/>
                    </a:cubicBezTo>
                    <a:cubicBezTo>
                      <a:pt x="1396" y="345"/>
                      <a:pt x="1396" y="345"/>
                      <a:pt x="1396" y="345"/>
                    </a:cubicBezTo>
                    <a:cubicBezTo>
                      <a:pt x="1406" y="351"/>
                      <a:pt x="1418" y="354"/>
                      <a:pt x="1432" y="354"/>
                    </a:cubicBezTo>
                    <a:cubicBezTo>
                      <a:pt x="1449" y="354"/>
                      <a:pt x="1462" y="350"/>
                      <a:pt x="1471" y="341"/>
                    </a:cubicBezTo>
                    <a:cubicBezTo>
                      <a:pt x="1480" y="334"/>
                      <a:pt x="1485" y="324"/>
                      <a:pt x="1485" y="312"/>
                    </a:cubicBezTo>
                    <a:cubicBezTo>
                      <a:pt x="1485" y="301"/>
                      <a:pt x="1481" y="293"/>
                      <a:pt x="1474" y="286"/>
                    </a:cubicBezTo>
                    <a:close/>
                    <a:moveTo>
                      <a:pt x="1622" y="223"/>
                    </a:moveTo>
                    <a:cubicBezTo>
                      <a:pt x="1610" y="210"/>
                      <a:pt x="1594" y="203"/>
                      <a:pt x="1572" y="203"/>
                    </a:cubicBezTo>
                    <a:cubicBezTo>
                      <a:pt x="1550" y="203"/>
                      <a:pt x="1533" y="209"/>
                      <a:pt x="1520" y="222"/>
                    </a:cubicBezTo>
                    <a:cubicBezTo>
                      <a:pt x="1506" y="236"/>
                      <a:pt x="1499" y="255"/>
                      <a:pt x="1499" y="280"/>
                    </a:cubicBezTo>
                    <a:cubicBezTo>
                      <a:pt x="1499" y="302"/>
                      <a:pt x="1505" y="320"/>
                      <a:pt x="1517" y="333"/>
                    </a:cubicBezTo>
                    <a:cubicBezTo>
                      <a:pt x="1530" y="347"/>
                      <a:pt x="1547" y="354"/>
                      <a:pt x="1569" y="354"/>
                    </a:cubicBezTo>
                    <a:cubicBezTo>
                      <a:pt x="1591" y="354"/>
                      <a:pt x="1608" y="347"/>
                      <a:pt x="1621" y="333"/>
                    </a:cubicBezTo>
                    <a:cubicBezTo>
                      <a:pt x="1634" y="319"/>
                      <a:pt x="1640" y="301"/>
                      <a:pt x="1640" y="278"/>
                    </a:cubicBezTo>
                    <a:cubicBezTo>
                      <a:pt x="1640" y="255"/>
                      <a:pt x="1634" y="236"/>
                      <a:pt x="1622" y="223"/>
                    </a:cubicBezTo>
                    <a:close/>
                    <a:moveTo>
                      <a:pt x="1605" y="320"/>
                    </a:moveTo>
                    <a:cubicBezTo>
                      <a:pt x="1597" y="330"/>
                      <a:pt x="1586" y="334"/>
                      <a:pt x="1570" y="334"/>
                    </a:cubicBezTo>
                    <a:cubicBezTo>
                      <a:pt x="1556" y="334"/>
                      <a:pt x="1544" y="330"/>
                      <a:pt x="1535" y="320"/>
                    </a:cubicBezTo>
                    <a:cubicBezTo>
                      <a:pt x="1527" y="310"/>
                      <a:pt x="1522" y="297"/>
                      <a:pt x="1522" y="279"/>
                    </a:cubicBezTo>
                    <a:cubicBezTo>
                      <a:pt x="1522" y="261"/>
                      <a:pt x="1527" y="247"/>
                      <a:pt x="1536" y="237"/>
                    </a:cubicBezTo>
                    <a:cubicBezTo>
                      <a:pt x="1545" y="227"/>
                      <a:pt x="1556" y="223"/>
                      <a:pt x="1570" y="223"/>
                    </a:cubicBezTo>
                    <a:cubicBezTo>
                      <a:pt x="1585" y="223"/>
                      <a:pt x="1596" y="227"/>
                      <a:pt x="1604" y="237"/>
                    </a:cubicBezTo>
                    <a:cubicBezTo>
                      <a:pt x="1613" y="246"/>
                      <a:pt x="1617" y="260"/>
                      <a:pt x="1617" y="279"/>
                    </a:cubicBezTo>
                    <a:cubicBezTo>
                      <a:pt x="1617" y="297"/>
                      <a:pt x="1613" y="310"/>
                      <a:pt x="1605" y="320"/>
                    </a:cubicBezTo>
                    <a:close/>
                    <a:moveTo>
                      <a:pt x="1733" y="137"/>
                    </a:moveTo>
                    <a:cubicBezTo>
                      <a:pt x="1729" y="135"/>
                      <a:pt x="1724" y="134"/>
                      <a:pt x="1717" y="134"/>
                    </a:cubicBezTo>
                    <a:cubicBezTo>
                      <a:pt x="1704" y="134"/>
                      <a:pt x="1694" y="138"/>
                      <a:pt x="1686" y="146"/>
                    </a:cubicBezTo>
                    <a:cubicBezTo>
                      <a:pt x="1676" y="155"/>
                      <a:pt x="1671" y="167"/>
                      <a:pt x="1671" y="183"/>
                    </a:cubicBezTo>
                    <a:cubicBezTo>
                      <a:pt x="1671" y="207"/>
                      <a:pt x="1671" y="207"/>
                      <a:pt x="1671" y="207"/>
                    </a:cubicBezTo>
                    <a:cubicBezTo>
                      <a:pt x="1646" y="207"/>
                      <a:pt x="1646" y="207"/>
                      <a:pt x="1646" y="207"/>
                    </a:cubicBezTo>
                    <a:cubicBezTo>
                      <a:pt x="1646" y="226"/>
                      <a:pt x="1646" y="226"/>
                      <a:pt x="1646" y="226"/>
                    </a:cubicBezTo>
                    <a:cubicBezTo>
                      <a:pt x="1671" y="226"/>
                      <a:pt x="1671" y="226"/>
                      <a:pt x="1671" y="226"/>
                    </a:cubicBezTo>
                    <a:cubicBezTo>
                      <a:pt x="1671" y="351"/>
                      <a:pt x="1671" y="351"/>
                      <a:pt x="1671" y="351"/>
                    </a:cubicBezTo>
                    <a:cubicBezTo>
                      <a:pt x="1694" y="351"/>
                      <a:pt x="1694" y="351"/>
                      <a:pt x="1694" y="351"/>
                    </a:cubicBezTo>
                    <a:cubicBezTo>
                      <a:pt x="1694" y="226"/>
                      <a:pt x="1694" y="226"/>
                      <a:pt x="1694" y="226"/>
                    </a:cubicBezTo>
                    <a:cubicBezTo>
                      <a:pt x="1728" y="226"/>
                      <a:pt x="1728" y="226"/>
                      <a:pt x="1728" y="226"/>
                    </a:cubicBezTo>
                    <a:cubicBezTo>
                      <a:pt x="1728" y="207"/>
                      <a:pt x="1728" y="207"/>
                      <a:pt x="1728" y="207"/>
                    </a:cubicBezTo>
                    <a:cubicBezTo>
                      <a:pt x="1694" y="207"/>
                      <a:pt x="1694" y="207"/>
                      <a:pt x="1694" y="207"/>
                    </a:cubicBezTo>
                    <a:cubicBezTo>
                      <a:pt x="1694" y="184"/>
                      <a:pt x="1694" y="184"/>
                      <a:pt x="1694" y="184"/>
                    </a:cubicBezTo>
                    <a:cubicBezTo>
                      <a:pt x="1694" y="164"/>
                      <a:pt x="1702" y="154"/>
                      <a:pt x="1718" y="154"/>
                    </a:cubicBezTo>
                    <a:cubicBezTo>
                      <a:pt x="1724" y="154"/>
                      <a:pt x="1729" y="155"/>
                      <a:pt x="1733" y="158"/>
                    </a:cubicBezTo>
                    <a:lnTo>
                      <a:pt x="1733" y="137"/>
                    </a:lnTo>
                    <a:close/>
                    <a:moveTo>
                      <a:pt x="1816" y="330"/>
                    </a:moveTo>
                    <a:cubicBezTo>
                      <a:pt x="1812" y="333"/>
                      <a:pt x="1807" y="334"/>
                      <a:pt x="1801" y="334"/>
                    </a:cubicBezTo>
                    <a:cubicBezTo>
                      <a:pt x="1793" y="334"/>
                      <a:pt x="1788" y="332"/>
                      <a:pt x="1784" y="328"/>
                    </a:cubicBezTo>
                    <a:cubicBezTo>
                      <a:pt x="1781" y="324"/>
                      <a:pt x="1780" y="317"/>
                      <a:pt x="1780" y="307"/>
                    </a:cubicBezTo>
                    <a:cubicBezTo>
                      <a:pt x="1780" y="226"/>
                      <a:pt x="1780" y="226"/>
                      <a:pt x="1780" y="226"/>
                    </a:cubicBezTo>
                    <a:cubicBezTo>
                      <a:pt x="1816" y="226"/>
                      <a:pt x="1816" y="226"/>
                      <a:pt x="1816" y="226"/>
                    </a:cubicBezTo>
                    <a:cubicBezTo>
                      <a:pt x="1816" y="207"/>
                      <a:pt x="1816" y="207"/>
                      <a:pt x="1816" y="207"/>
                    </a:cubicBezTo>
                    <a:cubicBezTo>
                      <a:pt x="1780" y="207"/>
                      <a:pt x="1780" y="207"/>
                      <a:pt x="1780" y="207"/>
                    </a:cubicBezTo>
                    <a:cubicBezTo>
                      <a:pt x="1780" y="164"/>
                      <a:pt x="1780" y="164"/>
                      <a:pt x="1780" y="164"/>
                    </a:cubicBezTo>
                    <a:cubicBezTo>
                      <a:pt x="1771" y="167"/>
                      <a:pt x="1764" y="169"/>
                      <a:pt x="1756" y="171"/>
                    </a:cubicBezTo>
                    <a:cubicBezTo>
                      <a:pt x="1756" y="207"/>
                      <a:pt x="1756" y="207"/>
                      <a:pt x="1756" y="207"/>
                    </a:cubicBezTo>
                    <a:cubicBezTo>
                      <a:pt x="1732" y="207"/>
                      <a:pt x="1732" y="207"/>
                      <a:pt x="1732" y="207"/>
                    </a:cubicBezTo>
                    <a:cubicBezTo>
                      <a:pt x="1732" y="226"/>
                      <a:pt x="1732" y="226"/>
                      <a:pt x="1732" y="226"/>
                    </a:cubicBezTo>
                    <a:cubicBezTo>
                      <a:pt x="1756" y="226"/>
                      <a:pt x="1756" y="226"/>
                      <a:pt x="1756" y="226"/>
                    </a:cubicBezTo>
                    <a:cubicBezTo>
                      <a:pt x="1756" y="311"/>
                      <a:pt x="1756" y="311"/>
                      <a:pt x="1756" y="311"/>
                    </a:cubicBezTo>
                    <a:cubicBezTo>
                      <a:pt x="1756" y="340"/>
                      <a:pt x="1769" y="354"/>
                      <a:pt x="1794" y="354"/>
                    </a:cubicBezTo>
                    <a:cubicBezTo>
                      <a:pt x="1803" y="354"/>
                      <a:pt x="1810" y="352"/>
                      <a:pt x="1816" y="349"/>
                    </a:cubicBezTo>
                    <a:lnTo>
                      <a:pt x="1816" y="330"/>
                    </a:lnTo>
                    <a:close/>
                    <a:moveTo>
                      <a:pt x="785" y="389"/>
                    </a:moveTo>
                    <a:cubicBezTo>
                      <a:pt x="729" y="389"/>
                      <a:pt x="729" y="389"/>
                      <a:pt x="729" y="389"/>
                    </a:cubicBezTo>
                    <a:cubicBezTo>
                      <a:pt x="729" y="591"/>
                      <a:pt x="729" y="591"/>
                      <a:pt x="729" y="591"/>
                    </a:cubicBezTo>
                    <a:cubicBezTo>
                      <a:pt x="782" y="591"/>
                      <a:pt x="782" y="591"/>
                      <a:pt x="782" y="591"/>
                    </a:cubicBezTo>
                    <a:cubicBezTo>
                      <a:pt x="816" y="591"/>
                      <a:pt x="843" y="581"/>
                      <a:pt x="863" y="562"/>
                    </a:cubicBezTo>
                    <a:cubicBezTo>
                      <a:pt x="882" y="543"/>
                      <a:pt x="891" y="518"/>
                      <a:pt x="891" y="487"/>
                    </a:cubicBezTo>
                    <a:cubicBezTo>
                      <a:pt x="891" y="422"/>
                      <a:pt x="856" y="389"/>
                      <a:pt x="785" y="389"/>
                    </a:cubicBezTo>
                    <a:close/>
                    <a:moveTo>
                      <a:pt x="844" y="548"/>
                    </a:moveTo>
                    <a:cubicBezTo>
                      <a:pt x="830" y="562"/>
                      <a:pt x="809" y="569"/>
                      <a:pt x="783" y="569"/>
                    </a:cubicBezTo>
                    <a:cubicBezTo>
                      <a:pt x="753" y="569"/>
                      <a:pt x="753" y="569"/>
                      <a:pt x="753" y="569"/>
                    </a:cubicBezTo>
                    <a:cubicBezTo>
                      <a:pt x="753" y="410"/>
                      <a:pt x="753" y="410"/>
                      <a:pt x="753" y="410"/>
                    </a:cubicBezTo>
                    <a:cubicBezTo>
                      <a:pt x="784" y="410"/>
                      <a:pt x="784" y="410"/>
                      <a:pt x="784" y="410"/>
                    </a:cubicBezTo>
                    <a:cubicBezTo>
                      <a:pt x="839" y="410"/>
                      <a:pt x="866" y="436"/>
                      <a:pt x="866" y="488"/>
                    </a:cubicBezTo>
                    <a:cubicBezTo>
                      <a:pt x="866" y="514"/>
                      <a:pt x="859" y="534"/>
                      <a:pt x="844" y="548"/>
                    </a:cubicBezTo>
                    <a:close/>
                    <a:moveTo>
                      <a:pt x="1010" y="447"/>
                    </a:moveTo>
                    <a:cubicBezTo>
                      <a:pt x="969" y="558"/>
                      <a:pt x="969" y="558"/>
                      <a:pt x="969" y="558"/>
                    </a:cubicBezTo>
                    <a:cubicBezTo>
                      <a:pt x="968" y="563"/>
                      <a:pt x="967" y="566"/>
                      <a:pt x="966" y="568"/>
                    </a:cubicBezTo>
                    <a:cubicBezTo>
                      <a:pt x="965" y="568"/>
                      <a:pt x="965" y="568"/>
                      <a:pt x="965" y="568"/>
                    </a:cubicBezTo>
                    <a:cubicBezTo>
                      <a:pt x="964" y="563"/>
                      <a:pt x="963" y="560"/>
                      <a:pt x="962" y="557"/>
                    </a:cubicBezTo>
                    <a:cubicBezTo>
                      <a:pt x="924" y="447"/>
                      <a:pt x="924" y="447"/>
                      <a:pt x="924" y="447"/>
                    </a:cubicBezTo>
                    <a:cubicBezTo>
                      <a:pt x="898" y="447"/>
                      <a:pt x="898" y="447"/>
                      <a:pt x="898" y="447"/>
                    </a:cubicBezTo>
                    <a:cubicBezTo>
                      <a:pt x="954" y="590"/>
                      <a:pt x="954" y="590"/>
                      <a:pt x="954" y="590"/>
                    </a:cubicBezTo>
                    <a:cubicBezTo>
                      <a:pt x="943" y="618"/>
                      <a:pt x="943" y="618"/>
                      <a:pt x="943" y="618"/>
                    </a:cubicBezTo>
                    <a:cubicBezTo>
                      <a:pt x="937" y="632"/>
                      <a:pt x="928" y="638"/>
                      <a:pt x="916" y="638"/>
                    </a:cubicBezTo>
                    <a:cubicBezTo>
                      <a:pt x="912" y="638"/>
                      <a:pt x="908" y="638"/>
                      <a:pt x="903" y="636"/>
                    </a:cubicBezTo>
                    <a:cubicBezTo>
                      <a:pt x="903" y="657"/>
                      <a:pt x="903" y="657"/>
                      <a:pt x="903" y="657"/>
                    </a:cubicBezTo>
                    <a:cubicBezTo>
                      <a:pt x="907" y="658"/>
                      <a:pt x="912" y="658"/>
                      <a:pt x="918" y="658"/>
                    </a:cubicBezTo>
                    <a:cubicBezTo>
                      <a:pt x="939" y="658"/>
                      <a:pt x="956" y="643"/>
                      <a:pt x="968" y="614"/>
                    </a:cubicBezTo>
                    <a:cubicBezTo>
                      <a:pt x="1034" y="447"/>
                      <a:pt x="1034" y="447"/>
                      <a:pt x="1034" y="447"/>
                    </a:cubicBezTo>
                    <a:lnTo>
                      <a:pt x="1010" y="447"/>
                    </a:lnTo>
                    <a:close/>
                    <a:moveTo>
                      <a:pt x="1169" y="502"/>
                    </a:moveTo>
                    <a:cubicBezTo>
                      <a:pt x="1169" y="484"/>
                      <a:pt x="1165" y="469"/>
                      <a:pt x="1157" y="459"/>
                    </a:cubicBezTo>
                    <a:cubicBezTo>
                      <a:pt x="1149" y="448"/>
                      <a:pt x="1137" y="443"/>
                      <a:pt x="1121" y="443"/>
                    </a:cubicBezTo>
                    <a:cubicBezTo>
                      <a:pt x="1100" y="443"/>
                      <a:pt x="1084" y="452"/>
                      <a:pt x="1074" y="471"/>
                    </a:cubicBezTo>
                    <a:cubicBezTo>
                      <a:pt x="1073" y="471"/>
                      <a:pt x="1073" y="471"/>
                      <a:pt x="1073" y="471"/>
                    </a:cubicBezTo>
                    <a:cubicBezTo>
                      <a:pt x="1073" y="447"/>
                      <a:pt x="1073" y="447"/>
                      <a:pt x="1073" y="447"/>
                    </a:cubicBezTo>
                    <a:cubicBezTo>
                      <a:pt x="1050" y="447"/>
                      <a:pt x="1050" y="447"/>
                      <a:pt x="1050" y="447"/>
                    </a:cubicBezTo>
                    <a:cubicBezTo>
                      <a:pt x="1050" y="591"/>
                      <a:pt x="1050" y="591"/>
                      <a:pt x="1050" y="591"/>
                    </a:cubicBezTo>
                    <a:cubicBezTo>
                      <a:pt x="1073" y="591"/>
                      <a:pt x="1073" y="591"/>
                      <a:pt x="1073" y="591"/>
                    </a:cubicBezTo>
                    <a:cubicBezTo>
                      <a:pt x="1073" y="509"/>
                      <a:pt x="1073" y="509"/>
                      <a:pt x="1073" y="509"/>
                    </a:cubicBezTo>
                    <a:cubicBezTo>
                      <a:pt x="1073" y="495"/>
                      <a:pt x="1077" y="484"/>
                      <a:pt x="1084" y="476"/>
                    </a:cubicBezTo>
                    <a:cubicBezTo>
                      <a:pt x="1092" y="467"/>
                      <a:pt x="1101" y="463"/>
                      <a:pt x="1113" y="463"/>
                    </a:cubicBezTo>
                    <a:cubicBezTo>
                      <a:pt x="1135" y="463"/>
                      <a:pt x="1146" y="478"/>
                      <a:pt x="1146" y="509"/>
                    </a:cubicBezTo>
                    <a:cubicBezTo>
                      <a:pt x="1146" y="591"/>
                      <a:pt x="1146" y="591"/>
                      <a:pt x="1146" y="591"/>
                    </a:cubicBezTo>
                    <a:cubicBezTo>
                      <a:pt x="1169" y="591"/>
                      <a:pt x="1169" y="591"/>
                      <a:pt x="1169" y="591"/>
                    </a:cubicBezTo>
                    <a:lnTo>
                      <a:pt x="1169" y="502"/>
                    </a:lnTo>
                    <a:close/>
                    <a:moveTo>
                      <a:pt x="1306" y="497"/>
                    </a:moveTo>
                    <a:cubicBezTo>
                      <a:pt x="1306" y="461"/>
                      <a:pt x="1289" y="443"/>
                      <a:pt x="1255" y="443"/>
                    </a:cubicBezTo>
                    <a:cubicBezTo>
                      <a:pt x="1247" y="443"/>
                      <a:pt x="1237" y="445"/>
                      <a:pt x="1227" y="448"/>
                    </a:cubicBezTo>
                    <a:cubicBezTo>
                      <a:pt x="1218" y="451"/>
                      <a:pt x="1211" y="454"/>
                      <a:pt x="1207" y="457"/>
                    </a:cubicBezTo>
                    <a:cubicBezTo>
                      <a:pt x="1207" y="480"/>
                      <a:pt x="1207" y="480"/>
                      <a:pt x="1207" y="480"/>
                    </a:cubicBezTo>
                    <a:cubicBezTo>
                      <a:pt x="1221" y="469"/>
                      <a:pt x="1236" y="463"/>
                      <a:pt x="1254" y="463"/>
                    </a:cubicBezTo>
                    <a:cubicBezTo>
                      <a:pt x="1273" y="463"/>
                      <a:pt x="1283" y="475"/>
                      <a:pt x="1283" y="499"/>
                    </a:cubicBezTo>
                    <a:cubicBezTo>
                      <a:pt x="1240" y="505"/>
                      <a:pt x="1240" y="505"/>
                      <a:pt x="1240" y="505"/>
                    </a:cubicBezTo>
                    <a:cubicBezTo>
                      <a:pt x="1208" y="510"/>
                      <a:pt x="1192" y="525"/>
                      <a:pt x="1192" y="552"/>
                    </a:cubicBezTo>
                    <a:cubicBezTo>
                      <a:pt x="1192" y="565"/>
                      <a:pt x="1196" y="574"/>
                      <a:pt x="1204" y="582"/>
                    </a:cubicBezTo>
                    <a:cubicBezTo>
                      <a:pt x="1212" y="590"/>
                      <a:pt x="1224" y="594"/>
                      <a:pt x="1238" y="594"/>
                    </a:cubicBezTo>
                    <a:cubicBezTo>
                      <a:pt x="1258" y="594"/>
                      <a:pt x="1273" y="585"/>
                      <a:pt x="1283" y="568"/>
                    </a:cubicBezTo>
                    <a:cubicBezTo>
                      <a:pt x="1283" y="568"/>
                      <a:pt x="1283" y="568"/>
                      <a:pt x="1283" y="568"/>
                    </a:cubicBezTo>
                    <a:cubicBezTo>
                      <a:pt x="1283" y="591"/>
                      <a:pt x="1283" y="591"/>
                      <a:pt x="1283" y="591"/>
                    </a:cubicBezTo>
                    <a:cubicBezTo>
                      <a:pt x="1306" y="591"/>
                      <a:pt x="1306" y="591"/>
                      <a:pt x="1306" y="591"/>
                    </a:cubicBezTo>
                    <a:lnTo>
                      <a:pt x="1306" y="497"/>
                    </a:lnTo>
                    <a:close/>
                    <a:moveTo>
                      <a:pt x="1283" y="532"/>
                    </a:moveTo>
                    <a:cubicBezTo>
                      <a:pt x="1283" y="544"/>
                      <a:pt x="1279" y="554"/>
                      <a:pt x="1272" y="562"/>
                    </a:cubicBezTo>
                    <a:cubicBezTo>
                      <a:pt x="1265" y="570"/>
                      <a:pt x="1255" y="574"/>
                      <a:pt x="1244" y="574"/>
                    </a:cubicBezTo>
                    <a:cubicBezTo>
                      <a:pt x="1235" y="574"/>
                      <a:pt x="1228" y="572"/>
                      <a:pt x="1223" y="568"/>
                    </a:cubicBezTo>
                    <a:cubicBezTo>
                      <a:pt x="1219" y="563"/>
                      <a:pt x="1216" y="557"/>
                      <a:pt x="1216" y="551"/>
                    </a:cubicBezTo>
                    <a:cubicBezTo>
                      <a:pt x="1216" y="542"/>
                      <a:pt x="1218" y="536"/>
                      <a:pt x="1222" y="532"/>
                    </a:cubicBezTo>
                    <a:cubicBezTo>
                      <a:pt x="1227" y="528"/>
                      <a:pt x="1236" y="524"/>
                      <a:pt x="1248" y="523"/>
                    </a:cubicBezTo>
                    <a:cubicBezTo>
                      <a:pt x="1283" y="518"/>
                      <a:pt x="1283" y="518"/>
                      <a:pt x="1283" y="518"/>
                    </a:cubicBezTo>
                    <a:lnTo>
                      <a:pt x="1283" y="532"/>
                    </a:lnTo>
                    <a:close/>
                    <a:moveTo>
                      <a:pt x="1546" y="502"/>
                    </a:moveTo>
                    <a:cubicBezTo>
                      <a:pt x="1546" y="463"/>
                      <a:pt x="1530" y="443"/>
                      <a:pt x="1498" y="443"/>
                    </a:cubicBezTo>
                    <a:cubicBezTo>
                      <a:pt x="1477" y="443"/>
                      <a:pt x="1461" y="453"/>
                      <a:pt x="1450" y="473"/>
                    </a:cubicBezTo>
                    <a:cubicBezTo>
                      <a:pt x="1447" y="464"/>
                      <a:pt x="1443" y="457"/>
                      <a:pt x="1435" y="452"/>
                    </a:cubicBezTo>
                    <a:cubicBezTo>
                      <a:pt x="1428" y="446"/>
                      <a:pt x="1419" y="443"/>
                      <a:pt x="1409" y="443"/>
                    </a:cubicBezTo>
                    <a:cubicBezTo>
                      <a:pt x="1390" y="443"/>
                      <a:pt x="1375" y="452"/>
                      <a:pt x="1365" y="469"/>
                    </a:cubicBezTo>
                    <a:cubicBezTo>
                      <a:pt x="1364" y="469"/>
                      <a:pt x="1364" y="469"/>
                      <a:pt x="1364" y="469"/>
                    </a:cubicBezTo>
                    <a:cubicBezTo>
                      <a:pt x="1364" y="447"/>
                      <a:pt x="1364" y="447"/>
                      <a:pt x="1364" y="447"/>
                    </a:cubicBezTo>
                    <a:cubicBezTo>
                      <a:pt x="1341" y="447"/>
                      <a:pt x="1341" y="447"/>
                      <a:pt x="1341" y="447"/>
                    </a:cubicBezTo>
                    <a:cubicBezTo>
                      <a:pt x="1341" y="591"/>
                      <a:pt x="1341" y="591"/>
                      <a:pt x="1341" y="591"/>
                    </a:cubicBezTo>
                    <a:cubicBezTo>
                      <a:pt x="1364" y="591"/>
                      <a:pt x="1364" y="591"/>
                      <a:pt x="1364" y="591"/>
                    </a:cubicBezTo>
                    <a:cubicBezTo>
                      <a:pt x="1364" y="509"/>
                      <a:pt x="1364" y="509"/>
                      <a:pt x="1364" y="509"/>
                    </a:cubicBezTo>
                    <a:cubicBezTo>
                      <a:pt x="1364" y="495"/>
                      <a:pt x="1367" y="484"/>
                      <a:pt x="1374" y="475"/>
                    </a:cubicBezTo>
                    <a:cubicBezTo>
                      <a:pt x="1381" y="467"/>
                      <a:pt x="1389" y="463"/>
                      <a:pt x="1399" y="463"/>
                    </a:cubicBezTo>
                    <a:cubicBezTo>
                      <a:pt x="1421" y="463"/>
                      <a:pt x="1432" y="477"/>
                      <a:pt x="1432" y="505"/>
                    </a:cubicBezTo>
                    <a:cubicBezTo>
                      <a:pt x="1432" y="591"/>
                      <a:pt x="1432" y="591"/>
                      <a:pt x="1432" y="591"/>
                    </a:cubicBezTo>
                    <a:cubicBezTo>
                      <a:pt x="1455" y="591"/>
                      <a:pt x="1455" y="591"/>
                      <a:pt x="1455" y="591"/>
                    </a:cubicBezTo>
                    <a:cubicBezTo>
                      <a:pt x="1455" y="509"/>
                      <a:pt x="1455" y="509"/>
                      <a:pt x="1455" y="509"/>
                    </a:cubicBezTo>
                    <a:cubicBezTo>
                      <a:pt x="1455" y="496"/>
                      <a:pt x="1458" y="485"/>
                      <a:pt x="1465" y="476"/>
                    </a:cubicBezTo>
                    <a:cubicBezTo>
                      <a:pt x="1472" y="467"/>
                      <a:pt x="1480" y="463"/>
                      <a:pt x="1490" y="463"/>
                    </a:cubicBezTo>
                    <a:cubicBezTo>
                      <a:pt x="1501" y="463"/>
                      <a:pt x="1509" y="466"/>
                      <a:pt x="1514" y="473"/>
                    </a:cubicBezTo>
                    <a:cubicBezTo>
                      <a:pt x="1520" y="480"/>
                      <a:pt x="1522" y="491"/>
                      <a:pt x="1522" y="508"/>
                    </a:cubicBezTo>
                    <a:cubicBezTo>
                      <a:pt x="1522" y="591"/>
                      <a:pt x="1522" y="591"/>
                      <a:pt x="1522" y="591"/>
                    </a:cubicBezTo>
                    <a:cubicBezTo>
                      <a:pt x="1546" y="591"/>
                      <a:pt x="1546" y="591"/>
                      <a:pt x="1546" y="591"/>
                    </a:cubicBezTo>
                    <a:lnTo>
                      <a:pt x="1546" y="502"/>
                    </a:lnTo>
                    <a:close/>
                    <a:moveTo>
                      <a:pt x="1603" y="384"/>
                    </a:moveTo>
                    <a:cubicBezTo>
                      <a:pt x="1600" y="382"/>
                      <a:pt x="1596" y="380"/>
                      <a:pt x="1592" y="380"/>
                    </a:cubicBezTo>
                    <a:cubicBezTo>
                      <a:pt x="1588" y="380"/>
                      <a:pt x="1584" y="382"/>
                      <a:pt x="1582" y="384"/>
                    </a:cubicBezTo>
                    <a:cubicBezTo>
                      <a:pt x="1579" y="387"/>
                      <a:pt x="1577" y="391"/>
                      <a:pt x="1577" y="395"/>
                    </a:cubicBezTo>
                    <a:cubicBezTo>
                      <a:pt x="1577" y="399"/>
                      <a:pt x="1579" y="403"/>
                      <a:pt x="1582" y="406"/>
                    </a:cubicBezTo>
                    <a:cubicBezTo>
                      <a:pt x="1584" y="409"/>
                      <a:pt x="1588" y="410"/>
                      <a:pt x="1592" y="410"/>
                    </a:cubicBezTo>
                    <a:cubicBezTo>
                      <a:pt x="1596" y="410"/>
                      <a:pt x="1600" y="409"/>
                      <a:pt x="1603" y="406"/>
                    </a:cubicBezTo>
                    <a:cubicBezTo>
                      <a:pt x="1606" y="403"/>
                      <a:pt x="1607" y="399"/>
                      <a:pt x="1607" y="395"/>
                    </a:cubicBezTo>
                    <a:cubicBezTo>
                      <a:pt x="1607" y="391"/>
                      <a:pt x="1606" y="387"/>
                      <a:pt x="1603" y="384"/>
                    </a:cubicBezTo>
                    <a:close/>
                    <a:moveTo>
                      <a:pt x="1603" y="447"/>
                    </a:moveTo>
                    <a:cubicBezTo>
                      <a:pt x="1580" y="447"/>
                      <a:pt x="1580" y="447"/>
                      <a:pt x="1580" y="447"/>
                    </a:cubicBezTo>
                    <a:cubicBezTo>
                      <a:pt x="1580" y="591"/>
                      <a:pt x="1580" y="591"/>
                      <a:pt x="1580" y="591"/>
                    </a:cubicBezTo>
                    <a:cubicBezTo>
                      <a:pt x="1603" y="591"/>
                      <a:pt x="1603" y="591"/>
                      <a:pt x="1603" y="591"/>
                    </a:cubicBezTo>
                    <a:lnTo>
                      <a:pt x="1603" y="447"/>
                    </a:lnTo>
                    <a:close/>
                    <a:moveTo>
                      <a:pt x="1738" y="562"/>
                    </a:moveTo>
                    <a:cubicBezTo>
                      <a:pt x="1727" y="570"/>
                      <a:pt x="1716" y="574"/>
                      <a:pt x="1703" y="574"/>
                    </a:cubicBezTo>
                    <a:cubicBezTo>
                      <a:pt x="1688" y="574"/>
                      <a:pt x="1676" y="570"/>
                      <a:pt x="1667" y="560"/>
                    </a:cubicBezTo>
                    <a:cubicBezTo>
                      <a:pt x="1659" y="550"/>
                      <a:pt x="1654" y="537"/>
                      <a:pt x="1654" y="520"/>
                    </a:cubicBezTo>
                    <a:cubicBezTo>
                      <a:pt x="1654" y="503"/>
                      <a:pt x="1659" y="489"/>
                      <a:pt x="1669" y="478"/>
                    </a:cubicBezTo>
                    <a:cubicBezTo>
                      <a:pt x="1678" y="468"/>
                      <a:pt x="1690" y="463"/>
                      <a:pt x="1704" y="463"/>
                    </a:cubicBezTo>
                    <a:cubicBezTo>
                      <a:pt x="1717" y="463"/>
                      <a:pt x="1728" y="467"/>
                      <a:pt x="1739" y="474"/>
                    </a:cubicBezTo>
                    <a:cubicBezTo>
                      <a:pt x="1739" y="450"/>
                      <a:pt x="1739" y="450"/>
                      <a:pt x="1739" y="450"/>
                    </a:cubicBezTo>
                    <a:cubicBezTo>
                      <a:pt x="1729" y="446"/>
                      <a:pt x="1718" y="443"/>
                      <a:pt x="1705" y="443"/>
                    </a:cubicBezTo>
                    <a:cubicBezTo>
                      <a:pt x="1683" y="443"/>
                      <a:pt x="1664" y="450"/>
                      <a:pt x="1651" y="465"/>
                    </a:cubicBezTo>
                    <a:cubicBezTo>
                      <a:pt x="1637" y="479"/>
                      <a:pt x="1630" y="499"/>
                      <a:pt x="1630" y="522"/>
                    </a:cubicBezTo>
                    <a:cubicBezTo>
                      <a:pt x="1630" y="543"/>
                      <a:pt x="1637" y="560"/>
                      <a:pt x="1649" y="574"/>
                    </a:cubicBezTo>
                    <a:cubicBezTo>
                      <a:pt x="1662" y="587"/>
                      <a:pt x="1678" y="594"/>
                      <a:pt x="1699" y="594"/>
                    </a:cubicBezTo>
                    <a:cubicBezTo>
                      <a:pt x="1714" y="594"/>
                      <a:pt x="1727" y="591"/>
                      <a:pt x="1738" y="584"/>
                    </a:cubicBezTo>
                    <a:lnTo>
                      <a:pt x="1738" y="562"/>
                    </a:lnTo>
                    <a:close/>
                    <a:moveTo>
                      <a:pt x="1833" y="526"/>
                    </a:moveTo>
                    <a:cubicBezTo>
                      <a:pt x="1827" y="520"/>
                      <a:pt x="1818" y="515"/>
                      <a:pt x="1806" y="510"/>
                    </a:cubicBezTo>
                    <a:cubicBezTo>
                      <a:pt x="1795" y="505"/>
                      <a:pt x="1788" y="501"/>
                      <a:pt x="1785" y="498"/>
                    </a:cubicBezTo>
                    <a:cubicBezTo>
                      <a:pt x="1781" y="494"/>
                      <a:pt x="1779" y="489"/>
                      <a:pt x="1779" y="483"/>
                    </a:cubicBezTo>
                    <a:cubicBezTo>
                      <a:pt x="1779" y="477"/>
                      <a:pt x="1781" y="472"/>
                      <a:pt x="1786" y="468"/>
                    </a:cubicBezTo>
                    <a:cubicBezTo>
                      <a:pt x="1790" y="465"/>
                      <a:pt x="1796" y="463"/>
                      <a:pt x="1804" y="463"/>
                    </a:cubicBezTo>
                    <a:cubicBezTo>
                      <a:pt x="1816" y="463"/>
                      <a:pt x="1827" y="466"/>
                      <a:pt x="1837" y="473"/>
                    </a:cubicBezTo>
                    <a:cubicBezTo>
                      <a:pt x="1837" y="450"/>
                      <a:pt x="1837" y="450"/>
                      <a:pt x="1837" y="450"/>
                    </a:cubicBezTo>
                    <a:cubicBezTo>
                      <a:pt x="1828" y="445"/>
                      <a:pt x="1817" y="443"/>
                      <a:pt x="1806" y="443"/>
                    </a:cubicBezTo>
                    <a:cubicBezTo>
                      <a:pt x="1791" y="443"/>
                      <a:pt x="1779" y="447"/>
                      <a:pt x="1769" y="455"/>
                    </a:cubicBezTo>
                    <a:cubicBezTo>
                      <a:pt x="1760" y="463"/>
                      <a:pt x="1755" y="473"/>
                      <a:pt x="1755" y="485"/>
                    </a:cubicBezTo>
                    <a:cubicBezTo>
                      <a:pt x="1755" y="496"/>
                      <a:pt x="1758" y="504"/>
                      <a:pt x="1764" y="511"/>
                    </a:cubicBezTo>
                    <a:cubicBezTo>
                      <a:pt x="1769" y="517"/>
                      <a:pt x="1778" y="522"/>
                      <a:pt x="1790" y="527"/>
                    </a:cubicBezTo>
                    <a:cubicBezTo>
                      <a:pt x="1802" y="532"/>
                      <a:pt x="1810" y="537"/>
                      <a:pt x="1814" y="540"/>
                    </a:cubicBezTo>
                    <a:cubicBezTo>
                      <a:pt x="1818" y="544"/>
                      <a:pt x="1820" y="549"/>
                      <a:pt x="1820" y="554"/>
                    </a:cubicBezTo>
                    <a:cubicBezTo>
                      <a:pt x="1820" y="568"/>
                      <a:pt x="1811" y="574"/>
                      <a:pt x="1792" y="574"/>
                    </a:cubicBezTo>
                    <a:cubicBezTo>
                      <a:pt x="1779" y="574"/>
                      <a:pt x="1766" y="570"/>
                      <a:pt x="1755" y="561"/>
                    </a:cubicBezTo>
                    <a:cubicBezTo>
                      <a:pt x="1755" y="585"/>
                      <a:pt x="1755" y="585"/>
                      <a:pt x="1755" y="585"/>
                    </a:cubicBezTo>
                    <a:cubicBezTo>
                      <a:pt x="1765" y="591"/>
                      <a:pt x="1777" y="594"/>
                      <a:pt x="1791" y="594"/>
                    </a:cubicBezTo>
                    <a:cubicBezTo>
                      <a:pt x="1807" y="594"/>
                      <a:pt x="1820" y="590"/>
                      <a:pt x="1830" y="581"/>
                    </a:cubicBezTo>
                    <a:cubicBezTo>
                      <a:pt x="1839" y="574"/>
                      <a:pt x="1843" y="564"/>
                      <a:pt x="1843" y="552"/>
                    </a:cubicBezTo>
                    <a:cubicBezTo>
                      <a:pt x="1843" y="541"/>
                      <a:pt x="1840" y="533"/>
                      <a:pt x="1833" y="526"/>
                    </a:cubicBezTo>
                    <a:close/>
                    <a:moveTo>
                      <a:pt x="2079" y="559"/>
                    </a:moveTo>
                    <a:cubicBezTo>
                      <a:pt x="2064" y="568"/>
                      <a:pt x="2047" y="573"/>
                      <a:pt x="2027" y="573"/>
                    </a:cubicBezTo>
                    <a:cubicBezTo>
                      <a:pt x="2005" y="573"/>
                      <a:pt x="1988" y="566"/>
                      <a:pt x="1974" y="552"/>
                    </a:cubicBezTo>
                    <a:cubicBezTo>
                      <a:pt x="1960" y="537"/>
                      <a:pt x="1953" y="517"/>
                      <a:pt x="1953" y="492"/>
                    </a:cubicBezTo>
                    <a:cubicBezTo>
                      <a:pt x="1953" y="466"/>
                      <a:pt x="1961" y="445"/>
                      <a:pt x="1976" y="429"/>
                    </a:cubicBezTo>
                    <a:cubicBezTo>
                      <a:pt x="1990" y="414"/>
                      <a:pt x="2008" y="407"/>
                      <a:pt x="2031" y="407"/>
                    </a:cubicBezTo>
                    <a:cubicBezTo>
                      <a:pt x="2049" y="407"/>
                      <a:pt x="2065" y="411"/>
                      <a:pt x="2079" y="419"/>
                    </a:cubicBezTo>
                    <a:cubicBezTo>
                      <a:pt x="2079" y="394"/>
                      <a:pt x="2079" y="394"/>
                      <a:pt x="2079" y="394"/>
                    </a:cubicBezTo>
                    <a:cubicBezTo>
                      <a:pt x="2066" y="388"/>
                      <a:pt x="2051" y="386"/>
                      <a:pt x="2031" y="386"/>
                    </a:cubicBezTo>
                    <a:cubicBezTo>
                      <a:pt x="2002" y="386"/>
                      <a:pt x="1978" y="395"/>
                      <a:pt x="1959" y="414"/>
                    </a:cubicBezTo>
                    <a:cubicBezTo>
                      <a:pt x="1939" y="434"/>
                      <a:pt x="1929" y="461"/>
                      <a:pt x="1929" y="494"/>
                    </a:cubicBezTo>
                    <a:cubicBezTo>
                      <a:pt x="1929" y="524"/>
                      <a:pt x="1937" y="548"/>
                      <a:pt x="1954" y="566"/>
                    </a:cubicBezTo>
                    <a:cubicBezTo>
                      <a:pt x="1971" y="585"/>
                      <a:pt x="1994" y="594"/>
                      <a:pt x="2023" y="594"/>
                    </a:cubicBezTo>
                    <a:cubicBezTo>
                      <a:pt x="2046" y="594"/>
                      <a:pt x="2064" y="590"/>
                      <a:pt x="2079" y="582"/>
                    </a:cubicBezTo>
                    <a:lnTo>
                      <a:pt x="2079" y="559"/>
                    </a:lnTo>
                    <a:close/>
                    <a:moveTo>
                      <a:pt x="2209" y="523"/>
                    </a:moveTo>
                    <a:cubicBezTo>
                      <a:pt x="2203" y="510"/>
                      <a:pt x="2196" y="502"/>
                      <a:pt x="2188" y="499"/>
                    </a:cubicBezTo>
                    <a:cubicBezTo>
                      <a:pt x="2188" y="499"/>
                      <a:pt x="2188" y="499"/>
                      <a:pt x="2188" y="499"/>
                    </a:cubicBezTo>
                    <a:cubicBezTo>
                      <a:pt x="2202" y="495"/>
                      <a:pt x="2213" y="489"/>
                      <a:pt x="2221" y="479"/>
                    </a:cubicBezTo>
                    <a:cubicBezTo>
                      <a:pt x="2229" y="469"/>
                      <a:pt x="2233" y="457"/>
                      <a:pt x="2233" y="443"/>
                    </a:cubicBezTo>
                    <a:cubicBezTo>
                      <a:pt x="2233" y="427"/>
                      <a:pt x="2228" y="414"/>
                      <a:pt x="2218" y="404"/>
                    </a:cubicBezTo>
                    <a:cubicBezTo>
                      <a:pt x="2207" y="394"/>
                      <a:pt x="2192" y="389"/>
                      <a:pt x="2172" y="389"/>
                    </a:cubicBezTo>
                    <a:cubicBezTo>
                      <a:pt x="2111" y="389"/>
                      <a:pt x="2111" y="389"/>
                      <a:pt x="2111" y="389"/>
                    </a:cubicBezTo>
                    <a:cubicBezTo>
                      <a:pt x="2111" y="591"/>
                      <a:pt x="2111" y="591"/>
                      <a:pt x="2111" y="591"/>
                    </a:cubicBezTo>
                    <a:cubicBezTo>
                      <a:pt x="2135" y="591"/>
                      <a:pt x="2135" y="591"/>
                      <a:pt x="2135" y="591"/>
                    </a:cubicBezTo>
                    <a:cubicBezTo>
                      <a:pt x="2135" y="505"/>
                      <a:pt x="2135" y="505"/>
                      <a:pt x="2135" y="505"/>
                    </a:cubicBezTo>
                    <a:cubicBezTo>
                      <a:pt x="2156" y="505"/>
                      <a:pt x="2156" y="505"/>
                      <a:pt x="2156" y="505"/>
                    </a:cubicBezTo>
                    <a:cubicBezTo>
                      <a:pt x="2169" y="505"/>
                      <a:pt x="2179" y="513"/>
                      <a:pt x="2186" y="530"/>
                    </a:cubicBezTo>
                    <a:cubicBezTo>
                      <a:pt x="2213" y="591"/>
                      <a:pt x="2213" y="591"/>
                      <a:pt x="2213" y="591"/>
                    </a:cubicBezTo>
                    <a:cubicBezTo>
                      <a:pt x="2241" y="591"/>
                      <a:pt x="2241" y="591"/>
                      <a:pt x="2241" y="591"/>
                    </a:cubicBezTo>
                    <a:lnTo>
                      <a:pt x="2209" y="523"/>
                    </a:lnTo>
                    <a:close/>
                    <a:moveTo>
                      <a:pt x="2197" y="473"/>
                    </a:moveTo>
                    <a:cubicBezTo>
                      <a:pt x="2189" y="480"/>
                      <a:pt x="2179" y="483"/>
                      <a:pt x="2166" y="483"/>
                    </a:cubicBezTo>
                    <a:cubicBezTo>
                      <a:pt x="2135" y="483"/>
                      <a:pt x="2135" y="483"/>
                      <a:pt x="2135" y="483"/>
                    </a:cubicBezTo>
                    <a:cubicBezTo>
                      <a:pt x="2135" y="410"/>
                      <a:pt x="2135" y="410"/>
                      <a:pt x="2135" y="410"/>
                    </a:cubicBezTo>
                    <a:cubicBezTo>
                      <a:pt x="2167" y="410"/>
                      <a:pt x="2167" y="410"/>
                      <a:pt x="2167" y="410"/>
                    </a:cubicBezTo>
                    <a:cubicBezTo>
                      <a:pt x="2181" y="410"/>
                      <a:pt x="2191" y="413"/>
                      <a:pt x="2198" y="419"/>
                    </a:cubicBezTo>
                    <a:cubicBezTo>
                      <a:pt x="2205" y="426"/>
                      <a:pt x="2208" y="434"/>
                      <a:pt x="2208" y="445"/>
                    </a:cubicBezTo>
                    <a:cubicBezTo>
                      <a:pt x="2208" y="456"/>
                      <a:pt x="2204" y="466"/>
                      <a:pt x="2197" y="473"/>
                    </a:cubicBezTo>
                    <a:close/>
                    <a:moveTo>
                      <a:pt x="2474" y="389"/>
                    </a:moveTo>
                    <a:cubicBezTo>
                      <a:pt x="2445" y="389"/>
                      <a:pt x="2445" y="389"/>
                      <a:pt x="2445" y="389"/>
                    </a:cubicBezTo>
                    <a:cubicBezTo>
                      <a:pt x="2381" y="529"/>
                      <a:pt x="2381" y="529"/>
                      <a:pt x="2381" y="529"/>
                    </a:cubicBezTo>
                    <a:cubicBezTo>
                      <a:pt x="2379" y="534"/>
                      <a:pt x="2376" y="543"/>
                      <a:pt x="2372" y="554"/>
                    </a:cubicBezTo>
                    <a:cubicBezTo>
                      <a:pt x="2371" y="554"/>
                      <a:pt x="2371" y="554"/>
                      <a:pt x="2371" y="554"/>
                    </a:cubicBezTo>
                    <a:cubicBezTo>
                      <a:pt x="2369" y="548"/>
                      <a:pt x="2366" y="540"/>
                      <a:pt x="2362" y="530"/>
                    </a:cubicBezTo>
                    <a:cubicBezTo>
                      <a:pt x="2300" y="389"/>
                      <a:pt x="2300" y="389"/>
                      <a:pt x="2300" y="389"/>
                    </a:cubicBezTo>
                    <a:cubicBezTo>
                      <a:pt x="2268" y="389"/>
                      <a:pt x="2268" y="389"/>
                      <a:pt x="2268" y="389"/>
                    </a:cubicBezTo>
                    <a:cubicBezTo>
                      <a:pt x="2268" y="591"/>
                      <a:pt x="2268" y="591"/>
                      <a:pt x="2268" y="591"/>
                    </a:cubicBezTo>
                    <a:cubicBezTo>
                      <a:pt x="2291" y="591"/>
                      <a:pt x="2291" y="591"/>
                      <a:pt x="2291" y="591"/>
                    </a:cubicBezTo>
                    <a:cubicBezTo>
                      <a:pt x="2291" y="455"/>
                      <a:pt x="2291" y="455"/>
                      <a:pt x="2291" y="455"/>
                    </a:cubicBezTo>
                    <a:cubicBezTo>
                      <a:pt x="2291" y="437"/>
                      <a:pt x="2291" y="424"/>
                      <a:pt x="2290" y="416"/>
                    </a:cubicBezTo>
                    <a:cubicBezTo>
                      <a:pt x="2291" y="416"/>
                      <a:pt x="2291" y="416"/>
                      <a:pt x="2291" y="416"/>
                    </a:cubicBezTo>
                    <a:cubicBezTo>
                      <a:pt x="2293" y="426"/>
                      <a:pt x="2295" y="432"/>
                      <a:pt x="2297" y="437"/>
                    </a:cubicBezTo>
                    <a:cubicBezTo>
                      <a:pt x="2366" y="591"/>
                      <a:pt x="2366" y="591"/>
                      <a:pt x="2366" y="591"/>
                    </a:cubicBezTo>
                    <a:cubicBezTo>
                      <a:pt x="2377" y="591"/>
                      <a:pt x="2377" y="591"/>
                      <a:pt x="2377" y="591"/>
                    </a:cubicBezTo>
                    <a:cubicBezTo>
                      <a:pt x="2446" y="436"/>
                      <a:pt x="2446" y="436"/>
                      <a:pt x="2446" y="436"/>
                    </a:cubicBezTo>
                    <a:cubicBezTo>
                      <a:pt x="2448" y="432"/>
                      <a:pt x="2450" y="425"/>
                      <a:pt x="2452" y="416"/>
                    </a:cubicBezTo>
                    <a:cubicBezTo>
                      <a:pt x="2453" y="416"/>
                      <a:pt x="2453" y="416"/>
                      <a:pt x="2453" y="416"/>
                    </a:cubicBezTo>
                    <a:cubicBezTo>
                      <a:pt x="2451" y="431"/>
                      <a:pt x="2451" y="445"/>
                      <a:pt x="2451" y="455"/>
                    </a:cubicBezTo>
                    <a:cubicBezTo>
                      <a:pt x="2451" y="591"/>
                      <a:pt x="2451" y="591"/>
                      <a:pt x="2451" y="591"/>
                    </a:cubicBezTo>
                    <a:cubicBezTo>
                      <a:pt x="2474" y="591"/>
                      <a:pt x="2474" y="591"/>
                      <a:pt x="2474" y="591"/>
                    </a:cubicBezTo>
                    <a:lnTo>
                      <a:pt x="2474" y="389"/>
                    </a:lnTo>
                    <a:close/>
                    <a:moveTo>
                      <a:pt x="2712" y="414"/>
                    </a:moveTo>
                    <a:cubicBezTo>
                      <a:pt x="2695" y="395"/>
                      <a:pt x="2672" y="386"/>
                      <a:pt x="2645" y="386"/>
                    </a:cubicBezTo>
                    <a:cubicBezTo>
                      <a:pt x="2614" y="386"/>
                      <a:pt x="2589" y="396"/>
                      <a:pt x="2572" y="416"/>
                    </a:cubicBezTo>
                    <a:cubicBezTo>
                      <a:pt x="2555" y="435"/>
                      <a:pt x="2547" y="461"/>
                      <a:pt x="2547" y="492"/>
                    </a:cubicBezTo>
                    <a:cubicBezTo>
                      <a:pt x="2547" y="522"/>
                      <a:pt x="2555" y="546"/>
                      <a:pt x="2572" y="565"/>
                    </a:cubicBezTo>
                    <a:cubicBezTo>
                      <a:pt x="2589" y="584"/>
                      <a:pt x="2612" y="594"/>
                      <a:pt x="2641" y="594"/>
                    </a:cubicBezTo>
                    <a:cubicBezTo>
                      <a:pt x="2670" y="594"/>
                      <a:pt x="2694" y="585"/>
                      <a:pt x="2711" y="566"/>
                    </a:cubicBezTo>
                    <a:cubicBezTo>
                      <a:pt x="2729" y="546"/>
                      <a:pt x="2737" y="520"/>
                      <a:pt x="2737" y="487"/>
                    </a:cubicBezTo>
                    <a:cubicBezTo>
                      <a:pt x="2737" y="457"/>
                      <a:pt x="2729" y="432"/>
                      <a:pt x="2712" y="414"/>
                    </a:cubicBezTo>
                    <a:close/>
                    <a:moveTo>
                      <a:pt x="2693" y="552"/>
                    </a:moveTo>
                    <a:cubicBezTo>
                      <a:pt x="2680" y="566"/>
                      <a:pt x="2663" y="573"/>
                      <a:pt x="2641" y="573"/>
                    </a:cubicBezTo>
                    <a:cubicBezTo>
                      <a:pt x="2621" y="573"/>
                      <a:pt x="2604" y="565"/>
                      <a:pt x="2591" y="551"/>
                    </a:cubicBezTo>
                    <a:cubicBezTo>
                      <a:pt x="2578" y="535"/>
                      <a:pt x="2571" y="515"/>
                      <a:pt x="2571" y="490"/>
                    </a:cubicBezTo>
                    <a:cubicBezTo>
                      <a:pt x="2571" y="465"/>
                      <a:pt x="2578" y="445"/>
                      <a:pt x="2591" y="430"/>
                    </a:cubicBezTo>
                    <a:cubicBezTo>
                      <a:pt x="2605" y="415"/>
                      <a:pt x="2622" y="407"/>
                      <a:pt x="2643" y="407"/>
                    </a:cubicBezTo>
                    <a:cubicBezTo>
                      <a:pt x="2664" y="407"/>
                      <a:pt x="2681" y="414"/>
                      <a:pt x="2693" y="428"/>
                    </a:cubicBezTo>
                    <a:cubicBezTo>
                      <a:pt x="2706" y="443"/>
                      <a:pt x="2713" y="463"/>
                      <a:pt x="2713" y="490"/>
                    </a:cubicBezTo>
                    <a:cubicBezTo>
                      <a:pt x="2713" y="517"/>
                      <a:pt x="2706" y="537"/>
                      <a:pt x="2693" y="552"/>
                    </a:cubicBezTo>
                    <a:close/>
                    <a:moveTo>
                      <a:pt x="2885" y="502"/>
                    </a:moveTo>
                    <a:cubicBezTo>
                      <a:pt x="2885" y="484"/>
                      <a:pt x="2881" y="469"/>
                      <a:pt x="2872" y="459"/>
                    </a:cubicBezTo>
                    <a:cubicBezTo>
                      <a:pt x="2864" y="448"/>
                      <a:pt x="2852" y="443"/>
                      <a:pt x="2836" y="443"/>
                    </a:cubicBezTo>
                    <a:cubicBezTo>
                      <a:pt x="2815" y="443"/>
                      <a:pt x="2800" y="452"/>
                      <a:pt x="2789" y="471"/>
                    </a:cubicBezTo>
                    <a:cubicBezTo>
                      <a:pt x="2788" y="471"/>
                      <a:pt x="2788" y="471"/>
                      <a:pt x="2788" y="471"/>
                    </a:cubicBezTo>
                    <a:cubicBezTo>
                      <a:pt x="2788" y="447"/>
                      <a:pt x="2788" y="447"/>
                      <a:pt x="2788" y="447"/>
                    </a:cubicBezTo>
                    <a:cubicBezTo>
                      <a:pt x="2765" y="447"/>
                      <a:pt x="2765" y="447"/>
                      <a:pt x="2765" y="447"/>
                    </a:cubicBezTo>
                    <a:cubicBezTo>
                      <a:pt x="2765" y="591"/>
                      <a:pt x="2765" y="591"/>
                      <a:pt x="2765" y="591"/>
                    </a:cubicBezTo>
                    <a:cubicBezTo>
                      <a:pt x="2788" y="591"/>
                      <a:pt x="2788" y="591"/>
                      <a:pt x="2788" y="591"/>
                    </a:cubicBezTo>
                    <a:cubicBezTo>
                      <a:pt x="2788" y="509"/>
                      <a:pt x="2788" y="509"/>
                      <a:pt x="2788" y="509"/>
                    </a:cubicBezTo>
                    <a:cubicBezTo>
                      <a:pt x="2788" y="495"/>
                      <a:pt x="2792" y="484"/>
                      <a:pt x="2800" y="476"/>
                    </a:cubicBezTo>
                    <a:cubicBezTo>
                      <a:pt x="2807" y="467"/>
                      <a:pt x="2817" y="463"/>
                      <a:pt x="2828" y="463"/>
                    </a:cubicBezTo>
                    <a:cubicBezTo>
                      <a:pt x="2851" y="463"/>
                      <a:pt x="2862" y="478"/>
                      <a:pt x="2862" y="509"/>
                    </a:cubicBezTo>
                    <a:cubicBezTo>
                      <a:pt x="2862" y="591"/>
                      <a:pt x="2862" y="591"/>
                      <a:pt x="2862" y="591"/>
                    </a:cubicBezTo>
                    <a:cubicBezTo>
                      <a:pt x="2885" y="591"/>
                      <a:pt x="2885" y="591"/>
                      <a:pt x="2885" y="591"/>
                    </a:cubicBezTo>
                    <a:lnTo>
                      <a:pt x="2885" y="502"/>
                    </a:lnTo>
                    <a:close/>
                    <a:moveTo>
                      <a:pt x="2943" y="377"/>
                    </a:moveTo>
                    <a:cubicBezTo>
                      <a:pt x="2920" y="377"/>
                      <a:pt x="2920" y="377"/>
                      <a:pt x="2920" y="377"/>
                    </a:cubicBezTo>
                    <a:cubicBezTo>
                      <a:pt x="2920" y="591"/>
                      <a:pt x="2920" y="591"/>
                      <a:pt x="2920" y="591"/>
                    </a:cubicBezTo>
                    <a:cubicBezTo>
                      <a:pt x="2943" y="591"/>
                      <a:pt x="2943" y="591"/>
                      <a:pt x="2943" y="591"/>
                    </a:cubicBezTo>
                    <a:lnTo>
                      <a:pt x="2943" y="377"/>
                    </a:lnTo>
                    <a:close/>
                    <a:moveTo>
                      <a:pt x="3003" y="384"/>
                    </a:moveTo>
                    <a:cubicBezTo>
                      <a:pt x="3000" y="382"/>
                      <a:pt x="2997" y="380"/>
                      <a:pt x="2993" y="380"/>
                    </a:cubicBezTo>
                    <a:cubicBezTo>
                      <a:pt x="2988" y="380"/>
                      <a:pt x="2985" y="382"/>
                      <a:pt x="2982" y="384"/>
                    </a:cubicBezTo>
                    <a:cubicBezTo>
                      <a:pt x="2979" y="387"/>
                      <a:pt x="2977" y="391"/>
                      <a:pt x="2977" y="395"/>
                    </a:cubicBezTo>
                    <a:cubicBezTo>
                      <a:pt x="2977" y="399"/>
                      <a:pt x="2979" y="403"/>
                      <a:pt x="2982" y="406"/>
                    </a:cubicBezTo>
                    <a:cubicBezTo>
                      <a:pt x="2985" y="409"/>
                      <a:pt x="2988" y="410"/>
                      <a:pt x="2993" y="410"/>
                    </a:cubicBezTo>
                    <a:cubicBezTo>
                      <a:pt x="2997" y="410"/>
                      <a:pt x="3000" y="409"/>
                      <a:pt x="3003" y="406"/>
                    </a:cubicBezTo>
                    <a:cubicBezTo>
                      <a:pt x="3006" y="403"/>
                      <a:pt x="3008" y="399"/>
                      <a:pt x="3008" y="395"/>
                    </a:cubicBezTo>
                    <a:cubicBezTo>
                      <a:pt x="3008" y="391"/>
                      <a:pt x="3006" y="387"/>
                      <a:pt x="3003" y="384"/>
                    </a:cubicBezTo>
                    <a:close/>
                    <a:moveTo>
                      <a:pt x="3004" y="447"/>
                    </a:moveTo>
                    <a:cubicBezTo>
                      <a:pt x="2981" y="447"/>
                      <a:pt x="2981" y="447"/>
                      <a:pt x="2981" y="447"/>
                    </a:cubicBezTo>
                    <a:cubicBezTo>
                      <a:pt x="2981" y="591"/>
                      <a:pt x="2981" y="591"/>
                      <a:pt x="2981" y="591"/>
                    </a:cubicBezTo>
                    <a:cubicBezTo>
                      <a:pt x="3004" y="591"/>
                      <a:pt x="3004" y="591"/>
                      <a:pt x="3004" y="591"/>
                    </a:cubicBezTo>
                    <a:lnTo>
                      <a:pt x="3004" y="447"/>
                    </a:lnTo>
                    <a:close/>
                    <a:moveTo>
                      <a:pt x="3161" y="502"/>
                    </a:moveTo>
                    <a:cubicBezTo>
                      <a:pt x="3161" y="484"/>
                      <a:pt x="3157" y="469"/>
                      <a:pt x="3149" y="459"/>
                    </a:cubicBezTo>
                    <a:cubicBezTo>
                      <a:pt x="3141" y="448"/>
                      <a:pt x="3129" y="443"/>
                      <a:pt x="3113" y="443"/>
                    </a:cubicBezTo>
                    <a:cubicBezTo>
                      <a:pt x="3092" y="443"/>
                      <a:pt x="3076" y="452"/>
                      <a:pt x="3065" y="471"/>
                    </a:cubicBezTo>
                    <a:cubicBezTo>
                      <a:pt x="3065" y="471"/>
                      <a:pt x="3065" y="471"/>
                      <a:pt x="3065" y="471"/>
                    </a:cubicBezTo>
                    <a:cubicBezTo>
                      <a:pt x="3065" y="447"/>
                      <a:pt x="3065" y="447"/>
                      <a:pt x="3065" y="447"/>
                    </a:cubicBezTo>
                    <a:cubicBezTo>
                      <a:pt x="3042" y="447"/>
                      <a:pt x="3042" y="447"/>
                      <a:pt x="3042" y="447"/>
                    </a:cubicBezTo>
                    <a:cubicBezTo>
                      <a:pt x="3042" y="591"/>
                      <a:pt x="3042" y="591"/>
                      <a:pt x="3042" y="591"/>
                    </a:cubicBezTo>
                    <a:cubicBezTo>
                      <a:pt x="3065" y="591"/>
                      <a:pt x="3065" y="591"/>
                      <a:pt x="3065" y="591"/>
                    </a:cubicBezTo>
                    <a:cubicBezTo>
                      <a:pt x="3065" y="509"/>
                      <a:pt x="3065" y="509"/>
                      <a:pt x="3065" y="509"/>
                    </a:cubicBezTo>
                    <a:cubicBezTo>
                      <a:pt x="3065" y="495"/>
                      <a:pt x="3069" y="484"/>
                      <a:pt x="3076" y="476"/>
                    </a:cubicBezTo>
                    <a:cubicBezTo>
                      <a:pt x="3084" y="467"/>
                      <a:pt x="3093" y="463"/>
                      <a:pt x="3105" y="463"/>
                    </a:cubicBezTo>
                    <a:cubicBezTo>
                      <a:pt x="3127" y="463"/>
                      <a:pt x="3138" y="478"/>
                      <a:pt x="3138" y="509"/>
                    </a:cubicBezTo>
                    <a:cubicBezTo>
                      <a:pt x="3138" y="591"/>
                      <a:pt x="3138" y="591"/>
                      <a:pt x="3138" y="591"/>
                    </a:cubicBezTo>
                    <a:cubicBezTo>
                      <a:pt x="3161" y="591"/>
                      <a:pt x="3161" y="591"/>
                      <a:pt x="3161" y="591"/>
                    </a:cubicBezTo>
                    <a:lnTo>
                      <a:pt x="3161" y="502"/>
                    </a:lnTo>
                    <a:close/>
                    <a:moveTo>
                      <a:pt x="3311" y="512"/>
                    </a:moveTo>
                    <a:cubicBezTo>
                      <a:pt x="3311" y="491"/>
                      <a:pt x="3306" y="475"/>
                      <a:pt x="3296" y="463"/>
                    </a:cubicBezTo>
                    <a:cubicBezTo>
                      <a:pt x="3286" y="450"/>
                      <a:pt x="3271" y="443"/>
                      <a:pt x="3251" y="443"/>
                    </a:cubicBezTo>
                    <a:cubicBezTo>
                      <a:pt x="3233" y="443"/>
                      <a:pt x="3218" y="450"/>
                      <a:pt x="3205" y="463"/>
                    </a:cubicBezTo>
                    <a:cubicBezTo>
                      <a:pt x="3192" y="477"/>
                      <a:pt x="3185" y="496"/>
                      <a:pt x="3185" y="519"/>
                    </a:cubicBezTo>
                    <a:cubicBezTo>
                      <a:pt x="3185" y="544"/>
                      <a:pt x="3191" y="562"/>
                      <a:pt x="3204" y="576"/>
                    </a:cubicBezTo>
                    <a:cubicBezTo>
                      <a:pt x="3215" y="588"/>
                      <a:pt x="3231" y="594"/>
                      <a:pt x="3251" y="594"/>
                    </a:cubicBezTo>
                    <a:cubicBezTo>
                      <a:pt x="3271" y="594"/>
                      <a:pt x="3288" y="590"/>
                      <a:pt x="3301" y="580"/>
                    </a:cubicBezTo>
                    <a:cubicBezTo>
                      <a:pt x="3301" y="559"/>
                      <a:pt x="3301" y="559"/>
                      <a:pt x="3301" y="559"/>
                    </a:cubicBezTo>
                    <a:cubicBezTo>
                      <a:pt x="3287" y="569"/>
                      <a:pt x="3272" y="574"/>
                      <a:pt x="3256" y="574"/>
                    </a:cubicBezTo>
                    <a:cubicBezTo>
                      <a:pt x="3242" y="574"/>
                      <a:pt x="3230" y="570"/>
                      <a:pt x="3222" y="562"/>
                    </a:cubicBezTo>
                    <a:cubicBezTo>
                      <a:pt x="3214" y="553"/>
                      <a:pt x="3209" y="541"/>
                      <a:pt x="3209" y="524"/>
                    </a:cubicBezTo>
                    <a:cubicBezTo>
                      <a:pt x="3311" y="524"/>
                      <a:pt x="3311" y="524"/>
                      <a:pt x="3311" y="524"/>
                    </a:cubicBezTo>
                    <a:lnTo>
                      <a:pt x="3311" y="512"/>
                    </a:lnTo>
                    <a:close/>
                    <a:moveTo>
                      <a:pt x="3209" y="505"/>
                    </a:moveTo>
                    <a:cubicBezTo>
                      <a:pt x="3211" y="492"/>
                      <a:pt x="3216" y="482"/>
                      <a:pt x="3223" y="474"/>
                    </a:cubicBezTo>
                    <a:cubicBezTo>
                      <a:pt x="3231" y="467"/>
                      <a:pt x="3240" y="463"/>
                      <a:pt x="3251" y="463"/>
                    </a:cubicBezTo>
                    <a:cubicBezTo>
                      <a:pt x="3263" y="463"/>
                      <a:pt x="3272" y="467"/>
                      <a:pt x="3278" y="474"/>
                    </a:cubicBezTo>
                    <a:cubicBezTo>
                      <a:pt x="3284" y="482"/>
                      <a:pt x="3287" y="492"/>
                      <a:pt x="3287" y="505"/>
                    </a:cubicBezTo>
                    <a:lnTo>
                      <a:pt x="3209" y="505"/>
                    </a:lnTo>
                    <a:close/>
                  </a:path>
                </a:pathLst>
              </a:custGeom>
              <a:solidFill>
                <a:srgbClr val="FFFFFF"/>
              </a:solidFill>
              <a:ln>
                <a:noFill/>
              </a:ln>
              <a:extLst/>
            </p:spPr>
            <p:txBody>
              <a:bodyPr vert="horz" wrap="square" lIns="93257" tIns="46628" rIns="93257" bIns="46628" numCol="1" anchor="t" anchorCtr="0" compatLnSpc="1">
                <a:prstTxWarp prst="textNoShape">
                  <a:avLst/>
                </a:prstTxWarp>
              </a:bodyPr>
              <a:lstStyle/>
              <a:p>
                <a:pPr defTabSz="932653"/>
                <a:endParaRPr lang="en-US" dirty="0">
                  <a:solidFill>
                    <a:srgbClr val="FFFFFF"/>
                  </a:solidFill>
                </a:endParaRPr>
              </a:p>
            </p:txBody>
          </p:sp>
          <p:sp>
            <p:nvSpPr>
              <p:cNvPr id="38" name="Freeform 26"/>
              <p:cNvSpPr>
                <a:spLocks noChangeAspect="1" noEditPoints="1"/>
              </p:cNvSpPr>
              <p:nvPr/>
            </p:nvSpPr>
            <p:spPr bwMode="auto">
              <a:xfrm>
                <a:off x="4246018" y="2838521"/>
                <a:ext cx="2141270" cy="472303"/>
              </a:xfrm>
              <a:custGeom>
                <a:avLst/>
                <a:gdLst>
                  <a:gd name="T0" fmla="*/ 1225 w 3933"/>
                  <a:gd name="T1" fmla="*/ 701 h 865"/>
                  <a:gd name="T2" fmla="*/ 1013 w 3933"/>
                  <a:gd name="T3" fmla="*/ 295 h 865"/>
                  <a:gd name="T4" fmla="*/ 1442 w 3933"/>
                  <a:gd name="T5" fmla="*/ 291 h 865"/>
                  <a:gd name="T6" fmla="*/ 1229 w 3933"/>
                  <a:gd name="T7" fmla="*/ 220 h 865"/>
                  <a:gd name="T8" fmla="*/ 1068 w 3933"/>
                  <a:gd name="T9" fmla="*/ 545 h 865"/>
                  <a:gd name="T10" fmla="*/ 1409 w 3933"/>
                  <a:gd name="T11" fmla="*/ 435 h 865"/>
                  <a:gd name="T12" fmla="*/ 1633 w 3933"/>
                  <a:gd name="T13" fmla="*/ 322 h 865"/>
                  <a:gd name="T14" fmla="*/ 1633 w 3933"/>
                  <a:gd name="T15" fmla="*/ 692 h 865"/>
                  <a:gd name="T16" fmla="*/ 1511 w 3933"/>
                  <a:gd name="T17" fmla="*/ 322 h 865"/>
                  <a:gd name="T18" fmla="*/ 1692 w 3933"/>
                  <a:gd name="T19" fmla="*/ 136 h 865"/>
                  <a:gd name="T20" fmla="*/ 1899 w 3933"/>
                  <a:gd name="T21" fmla="*/ 186 h 865"/>
                  <a:gd name="T22" fmla="*/ 1924 w 3933"/>
                  <a:gd name="T23" fmla="*/ 372 h 865"/>
                  <a:gd name="T24" fmla="*/ 1777 w 3933"/>
                  <a:gd name="T25" fmla="*/ 372 h 865"/>
                  <a:gd name="T26" fmla="*/ 1777 w 3933"/>
                  <a:gd name="T27" fmla="*/ 262 h 865"/>
                  <a:gd name="T28" fmla="*/ 1938 w 3933"/>
                  <a:gd name="T29" fmla="*/ 196 h 865"/>
                  <a:gd name="T30" fmla="*/ 1981 w 3933"/>
                  <a:gd name="T31" fmla="*/ 217 h 865"/>
                  <a:gd name="T32" fmla="*/ 2037 w 3933"/>
                  <a:gd name="T33" fmla="*/ 162 h 865"/>
                  <a:gd name="T34" fmla="*/ 1978 w 3933"/>
                  <a:gd name="T35" fmla="*/ 322 h 865"/>
                  <a:gd name="T36" fmla="*/ 2275 w 3933"/>
                  <a:gd name="T37" fmla="*/ 701 h 865"/>
                  <a:gd name="T38" fmla="*/ 2151 w 3933"/>
                  <a:gd name="T39" fmla="*/ 369 h 865"/>
                  <a:gd name="T40" fmla="*/ 2289 w 3933"/>
                  <a:gd name="T41" fmla="*/ 364 h 865"/>
                  <a:gd name="T42" fmla="*/ 2285 w 3933"/>
                  <a:gd name="T43" fmla="*/ 651 h 865"/>
                  <a:gd name="T44" fmla="*/ 2480 w 3933"/>
                  <a:gd name="T45" fmla="*/ 522 h 865"/>
                  <a:gd name="T46" fmla="*/ 2716 w 3933"/>
                  <a:gd name="T47" fmla="*/ 666 h 865"/>
                  <a:gd name="T48" fmla="*/ 2441 w 3933"/>
                  <a:gd name="T49" fmla="*/ 408 h 865"/>
                  <a:gd name="T50" fmla="*/ 2742 w 3933"/>
                  <a:gd name="T51" fmla="*/ 491 h 865"/>
                  <a:gd name="T52" fmla="*/ 2588 w 3933"/>
                  <a:gd name="T53" fmla="*/ 364 h 865"/>
                  <a:gd name="T54" fmla="*/ 3193 w 3933"/>
                  <a:gd name="T55" fmla="*/ 546 h 865"/>
                  <a:gd name="T56" fmla="*/ 2892 w 3933"/>
                  <a:gd name="T57" fmla="*/ 610 h 865"/>
                  <a:gd name="T58" fmla="*/ 2987 w 3933"/>
                  <a:gd name="T59" fmla="*/ 449 h 865"/>
                  <a:gd name="T60" fmla="*/ 3113 w 3933"/>
                  <a:gd name="T61" fmla="*/ 304 h 865"/>
                  <a:gd name="T62" fmla="*/ 3030 w 3933"/>
                  <a:gd name="T63" fmla="*/ 165 h 865"/>
                  <a:gd name="T64" fmla="*/ 3070 w 3933"/>
                  <a:gd name="T65" fmla="*/ 422 h 865"/>
                  <a:gd name="T66" fmla="*/ 3563 w 3933"/>
                  <a:gd name="T67" fmla="*/ 617 h 865"/>
                  <a:gd name="T68" fmla="*/ 3254 w 3933"/>
                  <a:gd name="T69" fmla="*/ 464 h 865"/>
                  <a:gd name="T70" fmla="*/ 3552 w 3933"/>
                  <a:gd name="T71" fmla="*/ 180 h 865"/>
                  <a:gd name="T72" fmla="*/ 3316 w 3933"/>
                  <a:gd name="T73" fmla="*/ 441 h 865"/>
                  <a:gd name="T74" fmla="*/ 3584 w 3933"/>
                  <a:gd name="T75" fmla="*/ 528 h 865"/>
                  <a:gd name="T76" fmla="*/ 3349 w 3933"/>
                  <a:gd name="T77" fmla="*/ 449 h 865"/>
                  <a:gd name="T78" fmla="*/ 3495 w 3933"/>
                  <a:gd name="T79" fmla="*/ 619 h 865"/>
                  <a:gd name="T80" fmla="*/ 3749 w 3933"/>
                  <a:gd name="T81" fmla="*/ 701 h 865"/>
                  <a:gd name="T82" fmla="*/ 3838 w 3933"/>
                  <a:gd name="T83" fmla="*/ 620 h 865"/>
                  <a:gd name="T84" fmla="*/ 3651 w 3933"/>
                  <a:gd name="T85" fmla="*/ 434 h 865"/>
                  <a:gd name="T86" fmla="*/ 3721 w 3933"/>
                  <a:gd name="T87" fmla="*/ 227 h 865"/>
                  <a:gd name="T88" fmla="*/ 3933 w 3933"/>
                  <a:gd name="T89" fmla="*/ 534 h 865"/>
                  <a:gd name="T90" fmla="*/ 464 w 3933"/>
                  <a:gd name="T91" fmla="*/ 0 h 865"/>
                  <a:gd name="T92" fmla="*/ 158 w 3933"/>
                  <a:gd name="T93" fmla="*/ 632 h 865"/>
                  <a:gd name="T94" fmla="*/ 1 w 3933"/>
                  <a:gd name="T95" fmla="*/ 694 h 865"/>
                  <a:gd name="T96" fmla="*/ 722 w 3933"/>
                  <a:gd name="T97" fmla="*/ 793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33" h="865">
                    <a:moveTo>
                      <a:pt x="1472" y="427"/>
                    </a:moveTo>
                    <a:cubicBezTo>
                      <a:pt x="1472" y="482"/>
                      <a:pt x="1462" y="530"/>
                      <a:pt x="1442" y="572"/>
                    </a:cubicBezTo>
                    <a:cubicBezTo>
                      <a:pt x="1422" y="613"/>
                      <a:pt x="1393" y="645"/>
                      <a:pt x="1355" y="668"/>
                    </a:cubicBezTo>
                    <a:cubicBezTo>
                      <a:pt x="1318" y="690"/>
                      <a:pt x="1274" y="701"/>
                      <a:pt x="1225" y="701"/>
                    </a:cubicBezTo>
                    <a:cubicBezTo>
                      <a:pt x="1177" y="701"/>
                      <a:pt x="1135" y="691"/>
                      <a:pt x="1098" y="669"/>
                    </a:cubicBezTo>
                    <a:cubicBezTo>
                      <a:pt x="1061" y="647"/>
                      <a:pt x="1033" y="616"/>
                      <a:pt x="1012" y="576"/>
                    </a:cubicBezTo>
                    <a:cubicBezTo>
                      <a:pt x="992" y="536"/>
                      <a:pt x="982" y="490"/>
                      <a:pt x="982" y="439"/>
                    </a:cubicBezTo>
                    <a:cubicBezTo>
                      <a:pt x="982" y="384"/>
                      <a:pt x="992" y="336"/>
                      <a:pt x="1013" y="295"/>
                    </a:cubicBezTo>
                    <a:cubicBezTo>
                      <a:pt x="1033" y="253"/>
                      <a:pt x="1063" y="221"/>
                      <a:pt x="1101" y="199"/>
                    </a:cubicBezTo>
                    <a:cubicBezTo>
                      <a:pt x="1139" y="176"/>
                      <a:pt x="1184" y="165"/>
                      <a:pt x="1234" y="165"/>
                    </a:cubicBezTo>
                    <a:cubicBezTo>
                      <a:pt x="1280" y="165"/>
                      <a:pt x="1321" y="176"/>
                      <a:pt x="1358" y="198"/>
                    </a:cubicBezTo>
                    <a:cubicBezTo>
                      <a:pt x="1394" y="220"/>
                      <a:pt x="1423" y="251"/>
                      <a:pt x="1442" y="291"/>
                    </a:cubicBezTo>
                    <a:cubicBezTo>
                      <a:pt x="1462" y="330"/>
                      <a:pt x="1472" y="376"/>
                      <a:pt x="1472" y="427"/>
                    </a:cubicBezTo>
                    <a:close/>
                    <a:moveTo>
                      <a:pt x="1409" y="435"/>
                    </a:moveTo>
                    <a:cubicBezTo>
                      <a:pt x="1409" y="367"/>
                      <a:pt x="1393" y="314"/>
                      <a:pt x="1361" y="276"/>
                    </a:cubicBezTo>
                    <a:cubicBezTo>
                      <a:pt x="1330" y="239"/>
                      <a:pt x="1286" y="220"/>
                      <a:pt x="1229" y="220"/>
                    </a:cubicBezTo>
                    <a:cubicBezTo>
                      <a:pt x="1194" y="220"/>
                      <a:pt x="1162" y="229"/>
                      <a:pt x="1134" y="247"/>
                    </a:cubicBezTo>
                    <a:cubicBezTo>
                      <a:pt x="1106" y="265"/>
                      <a:pt x="1084" y="290"/>
                      <a:pt x="1069" y="323"/>
                    </a:cubicBezTo>
                    <a:cubicBezTo>
                      <a:pt x="1053" y="356"/>
                      <a:pt x="1046" y="393"/>
                      <a:pt x="1046" y="434"/>
                    </a:cubicBezTo>
                    <a:cubicBezTo>
                      <a:pt x="1046" y="475"/>
                      <a:pt x="1053" y="512"/>
                      <a:pt x="1068" y="545"/>
                    </a:cubicBezTo>
                    <a:cubicBezTo>
                      <a:pt x="1083" y="577"/>
                      <a:pt x="1104" y="602"/>
                      <a:pt x="1131" y="620"/>
                    </a:cubicBezTo>
                    <a:cubicBezTo>
                      <a:pt x="1159" y="638"/>
                      <a:pt x="1190" y="646"/>
                      <a:pt x="1225" y="646"/>
                    </a:cubicBezTo>
                    <a:cubicBezTo>
                      <a:pt x="1282" y="646"/>
                      <a:pt x="1327" y="628"/>
                      <a:pt x="1360" y="590"/>
                    </a:cubicBezTo>
                    <a:cubicBezTo>
                      <a:pt x="1392" y="552"/>
                      <a:pt x="1409" y="501"/>
                      <a:pt x="1409" y="435"/>
                    </a:cubicBezTo>
                    <a:close/>
                    <a:moveTo>
                      <a:pt x="1735" y="196"/>
                    </a:moveTo>
                    <a:cubicBezTo>
                      <a:pt x="1723" y="190"/>
                      <a:pt x="1710" y="186"/>
                      <a:pt x="1695" y="186"/>
                    </a:cubicBezTo>
                    <a:cubicBezTo>
                      <a:pt x="1654" y="186"/>
                      <a:pt x="1633" y="213"/>
                      <a:pt x="1633" y="265"/>
                    </a:cubicBezTo>
                    <a:cubicBezTo>
                      <a:pt x="1633" y="322"/>
                      <a:pt x="1633" y="322"/>
                      <a:pt x="1633" y="322"/>
                    </a:cubicBezTo>
                    <a:cubicBezTo>
                      <a:pt x="1720" y="322"/>
                      <a:pt x="1720" y="322"/>
                      <a:pt x="1720" y="322"/>
                    </a:cubicBezTo>
                    <a:cubicBezTo>
                      <a:pt x="1720" y="372"/>
                      <a:pt x="1720" y="372"/>
                      <a:pt x="1720" y="372"/>
                    </a:cubicBezTo>
                    <a:cubicBezTo>
                      <a:pt x="1633" y="372"/>
                      <a:pt x="1633" y="372"/>
                      <a:pt x="1633" y="372"/>
                    </a:cubicBezTo>
                    <a:cubicBezTo>
                      <a:pt x="1633" y="692"/>
                      <a:pt x="1633" y="692"/>
                      <a:pt x="1633" y="692"/>
                    </a:cubicBezTo>
                    <a:cubicBezTo>
                      <a:pt x="1574" y="692"/>
                      <a:pt x="1574" y="692"/>
                      <a:pt x="1574" y="692"/>
                    </a:cubicBezTo>
                    <a:cubicBezTo>
                      <a:pt x="1574" y="372"/>
                      <a:pt x="1574" y="372"/>
                      <a:pt x="1574" y="372"/>
                    </a:cubicBezTo>
                    <a:cubicBezTo>
                      <a:pt x="1511" y="372"/>
                      <a:pt x="1511" y="372"/>
                      <a:pt x="1511" y="372"/>
                    </a:cubicBezTo>
                    <a:cubicBezTo>
                      <a:pt x="1511" y="322"/>
                      <a:pt x="1511" y="322"/>
                      <a:pt x="1511" y="322"/>
                    </a:cubicBezTo>
                    <a:cubicBezTo>
                      <a:pt x="1574" y="322"/>
                      <a:pt x="1574" y="322"/>
                      <a:pt x="1574" y="322"/>
                    </a:cubicBezTo>
                    <a:cubicBezTo>
                      <a:pt x="1574" y="262"/>
                      <a:pt x="1574" y="262"/>
                      <a:pt x="1574" y="262"/>
                    </a:cubicBezTo>
                    <a:cubicBezTo>
                      <a:pt x="1574" y="224"/>
                      <a:pt x="1585" y="194"/>
                      <a:pt x="1607" y="171"/>
                    </a:cubicBezTo>
                    <a:cubicBezTo>
                      <a:pt x="1629" y="148"/>
                      <a:pt x="1657" y="136"/>
                      <a:pt x="1692" y="136"/>
                    </a:cubicBezTo>
                    <a:cubicBezTo>
                      <a:pt x="1710" y="136"/>
                      <a:pt x="1724" y="138"/>
                      <a:pt x="1735" y="143"/>
                    </a:cubicBezTo>
                    <a:lnTo>
                      <a:pt x="1735" y="196"/>
                    </a:lnTo>
                    <a:close/>
                    <a:moveTo>
                      <a:pt x="1938" y="196"/>
                    </a:moveTo>
                    <a:cubicBezTo>
                      <a:pt x="1927" y="190"/>
                      <a:pt x="1914" y="186"/>
                      <a:pt x="1899" y="186"/>
                    </a:cubicBezTo>
                    <a:cubicBezTo>
                      <a:pt x="1858" y="186"/>
                      <a:pt x="1837" y="213"/>
                      <a:pt x="1837" y="265"/>
                    </a:cubicBezTo>
                    <a:cubicBezTo>
                      <a:pt x="1837" y="322"/>
                      <a:pt x="1837" y="322"/>
                      <a:pt x="1837" y="322"/>
                    </a:cubicBezTo>
                    <a:cubicBezTo>
                      <a:pt x="1924" y="322"/>
                      <a:pt x="1924" y="322"/>
                      <a:pt x="1924" y="322"/>
                    </a:cubicBezTo>
                    <a:cubicBezTo>
                      <a:pt x="1924" y="372"/>
                      <a:pt x="1924" y="372"/>
                      <a:pt x="1924" y="372"/>
                    </a:cubicBezTo>
                    <a:cubicBezTo>
                      <a:pt x="1837" y="372"/>
                      <a:pt x="1837" y="372"/>
                      <a:pt x="1837" y="372"/>
                    </a:cubicBezTo>
                    <a:cubicBezTo>
                      <a:pt x="1837" y="692"/>
                      <a:pt x="1837" y="692"/>
                      <a:pt x="1837" y="692"/>
                    </a:cubicBezTo>
                    <a:cubicBezTo>
                      <a:pt x="1777" y="692"/>
                      <a:pt x="1777" y="692"/>
                      <a:pt x="1777" y="692"/>
                    </a:cubicBezTo>
                    <a:cubicBezTo>
                      <a:pt x="1777" y="372"/>
                      <a:pt x="1777" y="372"/>
                      <a:pt x="1777" y="372"/>
                    </a:cubicBezTo>
                    <a:cubicBezTo>
                      <a:pt x="1715" y="372"/>
                      <a:pt x="1715" y="372"/>
                      <a:pt x="1715" y="372"/>
                    </a:cubicBezTo>
                    <a:cubicBezTo>
                      <a:pt x="1715" y="322"/>
                      <a:pt x="1715" y="322"/>
                      <a:pt x="1715" y="322"/>
                    </a:cubicBezTo>
                    <a:cubicBezTo>
                      <a:pt x="1777" y="322"/>
                      <a:pt x="1777" y="322"/>
                      <a:pt x="1777" y="322"/>
                    </a:cubicBezTo>
                    <a:cubicBezTo>
                      <a:pt x="1777" y="262"/>
                      <a:pt x="1777" y="262"/>
                      <a:pt x="1777" y="262"/>
                    </a:cubicBezTo>
                    <a:cubicBezTo>
                      <a:pt x="1777" y="224"/>
                      <a:pt x="1789" y="194"/>
                      <a:pt x="1811" y="171"/>
                    </a:cubicBezTo>
                    <a:cubicBezTo>
                      <a:pt x="1833" y="148"/>
                      <a:pt x="1861" y="136"/>
                      <a:pt x="1895" y="136"/>
                    </a:cubicBezTo>
                    <a:cubicBezTo>
                      <a:pt x="1913" y="136"/>
                      <a:pt x="1928" y="138"/>
                      <a:pt x="1938" y="143"/>
                    </a:cubicBezTo>
                    <a:lnTo>
                      <a:pt x="1938" y="196"/>
                    </a:lnTo>
                    <a:close/>
                    <a:moveTo>
                      <a:pt x="2048" y="189"/>
                    </a:moveTo>
                    <a:cubicBezTo>
                      <a:pt x="2048" y="200"/>
                      <a:pt x="2044" y="210"/>
                      <a:pt x="2036" y="217"/>
                    </a:cubicBezTo>
                    <a:cubicBezTo>
                      <a:pt x="2029" y="224"/>
                      <a:pt x="2019" y="228"/>
                      <a:pt x="2009" y="228"/>
                    </a:cubicBezTo>
                    <a:cubicBezTo>
                      <a:pt x="1998" y="228"/>
                      <a:pt x="1989" y="224"/>
                      <a:pt x="1981" y="217"/>
                    </a:cubicBezTo>
                    <a:cubicBezTo>
                      <a:pt x="1974" y="210"/>
                      <a:pt x="1970" y="201"/>
                      <a:pt x="1970" y="189"/>
                    </a:cubicBezTo>
                    <a:cubicBezTo>
                      <a:pt x="1970" y="179"/>
                      <a:pt x="1974" y="170"/>
                      <a:pt x="1981" y="162"/>
                    </a:cubicBezTo>
                    <a:cubicBezTo>
                      <a:pt x="1988" y="155"/>
                      <a:pt x="1998" y="151"/>
                      <a:pt x="2009" y="151"/>
                    </a:cubicBezTo>
                    <a:cubicBezTo>
                      <a:pt x="2020" y="151"/>
                      <a:pt x="2029" y="155"/>
                      <a:pt x="2037" y="162"/>
                    </a:cubicBezTo>
                    <a:cubicBezTo>
                      <a:pt x="2044" y="170"/>
                      <a:pt x="2048" y="179"/>
                      <a:pt x="2048" y="189"/>
                    </a:cubicBezTo>
                    <a:close/>
                    <a:moveTo>
                      <a:pt x="2038" y="692"/>
                    </a:moveTo>
                    <a:cubicBezTo>
                      <a:pt x="1978" y="692"/>
                      <a:pt x="1978" y="692"/>
                      <a:pt x="1978" y="692"/>
                    </a:cubicBezTo>
                    <a:cubicBezTo>
                      <a:pt x="1978" y="322"/>
                      <a:pt x="1978" y="322"/>
                      <a:pt x="1978" y="322"/>
                    </a:cubicBezTo>
                    <a:cubicBezTo>
                      <a:pt x="2038" y="322"/>
                      <a:pt x="2038" y="322"/>
                      <a:pt x="2038" y="322"/>
                    </a:cubicBezTo>
                    <a:lnTo>
                      <a:pt x="2038" y="692"/>
                    </a:lnTo>
                    <a:close/>
                    <a:moveTo>
                      <a:pt x="2376" y="675"/>
                    </a:moveTo>
                    <a:cubicBezTo>
                      <a:pt x="2348" y="693"/>
                      <a:pt x="2314" y="701"/>
                      <a:pt x="2275" y="701"/>
                    </a:cubicBezTo>
                    <a:cubicBezTo>
                      <a:pt x="2241" y="701"/>
                      <a:pt x="2211" y="694"/>
                      <a:pt x="2184" y="678"/>
                    </a:cubicBezTo>
                    <a:cubicBezTo>
                      <a:pt x="2157" y="663"/>
                      <a:pt x="2136" y="641"/>
                      <a:pt x="2121" y="612"/>
                    </a:cubicBezTo>
                    <a:cubicBezTo>
                      <a:pt x="2106" y="584"/>
                      <a:pt x="2099" y="552"/>
                      <a:pt x="2099" y="516"/>
                    </a:cubicBezTo>
                    <a:cubicBezTo>
                      <a:pt x="2099" y="455"/>
                      <a:pt x="2116" y="406"/>
                      <a:pt x="2151" y="369"/>
                    </a:cubicBezTo>
                    <a:cubicBezTo>
                      <a:pt x="2186" y="332"/>
                      <a:pt x="2233" y="313"/>
                      <a:pt x="2291" y="313"/>
                    </a:cubicBezTo>
                    <a:cubicBezTo>
                      <a:pt x="2324" y="313"/>
                      <a:pt x="2352" y="319"/>
                      <a:pt x="2377" y="332"/>
                    </a:cubicBezTo>
                    <a:cubicBezTo>
                      <a:pt x="2377" y="393"/>
                      <a:pt x="2377" y="393"/>
                      <a:pt x="2377" y="393"/>
                    </a:cubicBezTo>
                    <a:cubicBezTo>
                      <a:pt x="2349" y="373"/>
                      <a:pt x="2320" y="364"/>
                      <a:pt x="2289" y="364"/>
                    </a:cubicBezTo>
                    <a:cubicBezTo>
                      <a:pt x="2250" y="364"/>
                      <a:pt x="2219" y="377"/>
                      <a:pt x="2195" y="405"/>
                    </a:cubicBezTo>
                    <a:cubicBezTo>
                      <a:pt x="2171" y="432"/>
                      <a:pt x="2159" y="467"/>
                      <a:pt x="2159" y="511"/>
                    </a:cubicBezTo>
                    <a:cubicBezTo>
                      <a:pt x="2159" y="554"/>
                      <a:pt x="2171" y="588"/>
                      <a:pt x="2193" y="613"/>
                    </a:cubicBezTo>
                    <a:cubicBezTo>
                      <a:pt x="2216" y="638"/>
                      <a:pt x="2247" y="651"/>
                      <a:pt x="2285" y="651"/>
                    </a:cubicBezTo>
                    <a:cubicBezTo>
                      <a:pt x="2317" y="651"/>
                      <a:pt x="2348" y="640"/>
                      <a:pt x="2376" y="619"/>
                    </a:cubicBezTo>
                    <a:lnTo>
                      <a:pt x="2376" y="675"/>
                    </a:lnTo>
                    <a:close/>
                    <a:moveTo>
                      <a:pt x="2742" y="522"/>
                    </a:moveTo>
                    <a:cubicBezTo>
                      <a:pt x="2480" y="522"/>
                      <a:pt x="2480" y="522"/>
                      <a:pt x="2480" y="522"/>
                    </a:cubicBezTo>
                    <a:cubicBezTo>
                      <a:pt x="2481" y="564"/>
                      <a:pt x="2492" y="596"/>
                      <a:pt x="2513" y="618"/>
                    </a:cubicBezTo>
                    <a:cubicBezTo>
                      <a:pt x="2534" y="640"/>
                      <a:pt x="2564" y="651"/>
                      <a:pt x="2601" y="651"/>
                    </a:cubicBezTo>
                    <a:cubicBezTo>
                      <a:pt x="2643" y="651"/>
                      <a:pt x="2681" y="637"/>
                      <a:pt x="2716" y="610"/>
                    </a:cubicBezTo>
                    <a:cubicBezTo>
                      <a:pt x="2716" y="666"/>
                      <a:pt x="2716" y="666"/>
                      <a:pt x="2716" y="666"/>
                    </a:cubicBezTo>
                    <a:cubicBezTo>
                      <a:pt x="2683" y="689"/>
                      <a:pt x="2640" y="701"/>
                      <a:pt x="2587" y="701"/>
                    </a:cubicBezTo>
                    <a:cubicBezTo>
                      <a:pt x="2534" y="701"/>
                      <a:pt x="2493" y="684"/>
                      <a:pt x="2463" y="650"/>
                    </a:cubicBezTo>
                    <a:cubicBezTo>
                      <a:pt x="2433" y="616"/>
                      <a:pt x="2419" y="569"/>
                      <a:pt x="2419" y="509"/>
                    </a:cubicBezTo>
                    <a:cubicBezTo>
                      <a:pt x="2419" y="472"/>
                      <a:pt x="2426" y="439"/>
                      <a:pt x="2441" y="408"/>
                    </a:cubicBezTo>
                    <a:cubicBezTo>
                      <a:pt x="2456" y="378"/>
                      <a:pt x="2476" y="355"/>
                      <a:pt x="2502" y="338"/>
                    </a:cubicBezTo>
                    <a:cubicBezTo>
                      <a:pt x="2528" y="321"/>
                      <a:pt x="2557" y="313"/>
                      <a:pt x="2589" y="313"/>
                    </a:cubicBezTo>
                    <a:cubicBezTo>
                      <a:pt x="2637" y="313"/>
                      <a:pt x="2674" y="329"/>
                      <a:pt x="2701" y="360"/>
                    </a:cubicBezTo>
                    <a:cubicBezTo>
                      <a:pt x="2728" y="391"/>
                      <a:pt x="2742" y="435"/>
                      <a:pt x="2742" y="491"/>
                    </a:cubicBezTo>
                    <a:lnTo>
                      <a:pt x="2742" y="522"/>
                    </a:lnTo>
                    <a:close/>
                    <a:moveTo>
                      <a:pt x="2681" y="472"/>
                    </a:moveTo>
                    <a:cubicBezTo>
                      <a:pt x="2680" y="438"/>
                      <a:pt x="2672" y="411"/>
                      <a:pt x="2656" y="392"/>
                    </a:cubicBezTo>
                    <a:cubicBezTo>
                      <a:pt x="2640" y="373"/>
                      <a:pt x="2617" y="364"/>
                      <a:pt x="2588" y="364"/>
                    </a:cubicBezTo>
                    <a:cubicBezTo>
                      <a:pt x="2561" y="364"/>
                      <a:pt x="2537" y="374"/>
                      <a:pt x="2518" y="393"/>
                    </a:cubicBezTo>
                    <a:cubicBezTo>
                      <a:pt x="2498" y="413"/>
                      <a:pt x="2486" y="439"/>
                      <a:pt x="2481" y="472"/>
                    </a:cubicBezTo>
                    <a:lnTo>
                      <a:pt x="2681" y="472"/>
                    </a:lnTo>
                    <a:close/>
                    <a:moveTo>
                      <a:pt x="3193" y="546"/>
                    </a:moveTo>
                    <a:cubicBezTo>
                      <a:pt x="3193" y="592"/>
                      <a:pt x="3176" y="630"/>
                      <a:pt x="3142" y="659"/>
                    </a:cubicBezTo>
                    <a:cubicBezTo>
                      <a:pt x="3109" y="687"/>
                      <a:pt x="3065" y="701"/>
                      <a:pt x="3010" y="701"/>
                    </a:cubicBezTo>
                    <a:cubicBezTo>
                      <a:pt x="2961" y="701"/>
                      <a:pt x="2922" y="692"/>
                      <a:pt x="2892" y="673"/>
                    </a:cubicBezTo>
                    <a:cubicBezTo>
                      <a:pt x="2892" y="610"/>
                      <a:pt x="2892" y="610"/>
                      <a:pt x="2892" y="610"/>
                    </a:cubicBezTo>
                    <a:cubicBezTo>
                      <a:pt x="2927" y="637"/>
                      <a:pt x="2967" y="651"/>
                      <a:pt x="3013" y="651"/>
                    </a:cubicBezTo>
                    <a:cubicBezTo>
                      <a:pt x="3049" y="651"/>
                      <a:pt x="3078" y="642"/>
                      <a:pt x="3100" y="624"/>
                    </a:cubicBezTo>
                    <a:cubicBezTo>
                      <a:pt x="3121" y="606"/>
                      <a:pt x="3132" y="582"/>
                      <a:pt x="3132" y="551"/>
                    </a:cubicBezTo>
                    <a:cubicBezTo>
                      <a:pt x="3132" y="483"/>
                      <a:pt x="3084" y="449"/>
                      <a:pt x="2987" y="449"/>
                    </a:cubicBezTo>
                    <a:cubicBezTo>
                      <a:pt x="2944" y="449"/>
                      <a:pt x="2944" y="449"/>
                      <a:pt x="2944" y="449"/>
                    </a:cubicBezTo>
                    <a:cubicBezTo>
                      <a:pt x="2944" y="399"/>
                      <a:pt x="2944" y="399"/>
                      <a:pt x="2944" y="399"/>
                    </a:cubicBezTo>
                    <a:cubicBezTo>
                      <a:pt x="2985" y="399"/>
                      <a:pt x="2985" y="399"/>
                      <a:pt x="2985" y="399"/>
                    </a:cubicBezTo>
                    <a:cubicBezTo>
                      <a:pt x="3070" y="399"/>
                      <a:pt x="3113" y="367"/>
                      <a:pt x="3113" y="304"/>
                    </a:cubicBezTo>
                    <a:cubicBezTo>
                      <a:pt x="3113" y="245"/>
                      <a:pt x="3081" y="215"/>
                      <a:pt x="3015" y="215"/>
                    </a:cubicBezTo>
                    <a:cubicBezTo>
                      <a:pt x="2979" y="215"/>
                      <a:pt x="2944" y="228"/>
                      <a:pt x="2912" y="252"/>
                    </a:cubicBezTo>
                    <a:cubicBezTo>
                      <a:pt x="2912" y="195"/>
                      <a:pt x="2912" y="195"/>
                      <a:pt x="2912" y="195"/>
                    </a:cubicBezTo>
                    <a:cubicBezTo>
                      <a:pt x="2945" y="175"/>
                      <a:pt x="2985" y="165"/>
                      <a:pt x="3030" y="165"/>
                    </a:cubicBezTo>
                    <a:cubicBezTo>
                      <a:pt x="3073" y="165"/>
                      <a:pt x="3108" y="176"/>
                      <a:pt x="3134" y="199"/>
                    </a:cubicBezTo>
                    <a:cubicBezTo>
                      <a:pt x="3161" y="222"/>
                      <a:pt x="3174" y="252"/>
                      <a:pt x="3174" y="289"/>
                    </a:cubicBezTo>
                    <a:cubicBezTo>
                      <a:pt x="3174" y="357"/>
                      <a:pt x="3139" y="401"/>
                      <a:pt x="3070" y="420"/>
                    </a:cubicBezTo>
                    <a:cubicBezTo>
                      <a:pt x="3070" y="422"/>
                      <a:pt x="3070" y="422"/>
                      <a:pt x="3070" y="422"/>
                    </a:cubicBezTo>
                    <a:cubicBezTo>
                      <a:pt x="3107" y="426"/>
                      <a:pt x="3137" y="439"/>
                      <a:pt x="3159" y="462"/>
                    </a:cubicBezTo>
                    <a:cubicBezTo>
                      <a:pt x="3181" y="484"/>
                      <a:pt x="3193" y="512"/>
                      <a:pt x="3193" y="546"/>
                    </a:cubicBezTo>
                    <a:close/>
                    <a:moveTo>
                      <a:pt x="3584" y="528"/>
                    </a:moveTo>
                    <a:cubicBezTo>
                      <a:pt x="3584" y="561"/>
                      <a:pt x="3577" y="590"/>
                      <a:pt x="3563" y="617"/>
                    </a:cubicBezTo>
                    <a:cubicBezTo>
                      <a:pt x="3548" y="644"/>
                      <a:pt x="3529" y="665"/>
                      <a:pt x="3504" y="679"/>
                    </a:cubicBezTo>
                    <a:cubicBezTo>
                      <a:pt x="3479" y="694"/>
                      <a:pt x="3451" y="701"/>
                      <a:pt x="3421" y="701"/>
                    </a:cubicBezTo>
                    <a:cubicBezTo>
                      <a:pt x="3369" y="701"/>
                      <a:pt x="3328" y="681"/>
                      <a:pt x="3299" y="639"/>
                    </a:cubicBezTo>
                    <a:cubicBezTo>
                      <a:pt x="3269" y="597"/>
                      <a:pt x="3254" y="539"/>
                      <a:pt x="3254" y="464"/>
                    </a:cubicBezTo>
                    <a:cubicBezTo>
                      <a:pt x="3254" y="405"/>
                      <a:pt x="3263" y="352"/>
                      <a:pt x="3280" y="307"/>
                    </a:cubicBezTo>
                    <a:cubicBezTo>
                      <a:pt x="3298" y="262"/>
                      <a:pt x="3323" y="227"/>
                      <a:pt x="3355" y="202"/>
                    </a:cubicBezTo>
                    <a:cubicBezTo>
                      <a:pt x="3387" y="177"/>
                      <a:pt x="3424" y="165"/>
                      <a:pt x="3466" y="165"/>
                    </a:cubicBezTo>
                    <a:cubicBezTo>
                      <a:pt x="3502" y="165"/>
                      <a:pt x="3530" y="170"/>
                      <a:pt x="3552" y="180"/>
                    </a:cubicBezTo>
                    <a:cubicBezTo>
                      <a:pt x="3552" y="236"/>
                      <a:pt x="3552" y="236"/>
                      <a:pt x="3552" y="236"/>
                    </a:cubicBezTo>
                    <a:cubicBezTo>
                      <a:pt x="3525" y="222"/>
                      <a:pt x="3497" y="215"/>
                      <a:pt x="3467" y="215"/>
                    </a:cubicBezTo>
                    <a:cubicBezTo>
                      <a:pt x="3421" y="215"/>
                      <a:pt x="3385" y="236"/>
                      <a:pt x="3357" y="277"/>
                    </a:cubicBezTo>
                    <a:cubicBezTo>
                      <a:pt x="3330" y="318"/>
                      <a:pt x="3316" y="373"/>
                      <a:pt x="3316" y="441"/>
                    </a:cubicBezTo>
                    <a:cubicBezTo>
                      <a:pt x="3317" y="441"/>
                      <a:pt x="3317" y="441"/>
                      <a:pt x="3317" y="441"/>
                    </a:cubicBezTo>
                    <a:cubicBezTo>
                      <a:pt x="3341" y="392"/>
                      <a:pt x="3380" y="368"/>
                      <a:pt x="3435" y="368"/>
                    </a:cubicBezTo>
                    <a:cubicBezTo>
                      <a:pt x="3480" y="368"/>
                      <a:pt x="3516" y="383"/>
                      <a:pt x="3543" y="412"/>
                    </a:cubicBezTo>
                    <a:cubicBezTo>
                      <a:pt x="3570" y="441"/>
                      <a:pt x="3584" y="480"/>
                      <a:pt x="3584" y="528"/>
                    </a:cubicBezTo>
                    <a:close/>
                    <a:moveTo>
                      <a:pt x="3523" y="535"/>
                    </a:moveTo>
                    <a:cubicBezTo>
                      <a:pt x="3523" y="499"/>
                      <a:pt x="3514" y="471"/>
                      <a:pt x="3496" y="450"/>
                    </a:cubicBezTo>
                    <a:cubicBezTo>
                      <a:pt x="3479" y="429"/>
                      <a:pt x="3454" y="418"/>
                      <a:pt x="3422" y="418"/>
                    </a:cubicBezTo>
                    <a:cubicBezTo>
                      <a:pt x="3393" y="418"/>
                      <a:pt x="3369" y="428"/>
                      <a:pt x="3349" y="449"/>
                    </a:cubicBezTo>
                    <a:cubicBezTo>
                      <a:pt x="3329" y="469"/>
                      <a:pt x="3319" y="494"/>
                      <a:pt x="3319" y="523"/>
                    </a:cubicBezTo>
                    <a:cubicBezTo>
                      <a:pt x="3319" y="559"/>
                      <a:pt x="3329" y="590"/>
                      <a:pt x="3349" y="614"/>
                    </a:cubicBezTo>
                    <a:cubicBezTo>
                      <a:pt x="3368" y="639"/>
                      <a:pt x="3393" y="651"/>
                      <a:pt x="3423" y="651"/>
                    </a:cubicBezTo>
                    <a:cubicBezTo>
                      <a:pt x="3453" y="651"/>
                      <a:pt x="3477" y="640"/>
                      <a:pt x="3495" y="619"/>
                    </a:cubicBezTo>
                    <a:cubicBezTo>
                      <a:pt x="3514" y="597"/>
                      <a:pt x="3523" y="570"/>
                      <a:pt x="3523" y="535"/>
                    </a:cubicBezTo>
                    <a:close/>
                    <a:moveTo>
                      <a:pt x="3933" y="534"/>
                    </a:moveTo>
                    <a:cubicBezTo>
                      <a:pt x="3933" y="584"/>
                      <a:pt x="3916" y="625"/>
                      <a:pt x="3883" y="655"/>
                    </a:cubicBezTo>
                    <a:cubicBezTo>
                      <a:pt x="3849" y="686"/>
                      <a:pt x="3805" y="701"/>
                      <a:pt x="3749" y="701"/>
                    </a:cubicBezTo>
                    <a:cubicBezTo>
                      <a:pt x="3701" y="701"/>
                      <a:pt x="3665" y="694"/>
                      <a:pt x="3642" y="680"/>
                    </a:cubicBezTo>
                    <a:cubicBezTo>
                      <a:pt x="3642" y="617"/>
                      <a:pt x="3642" y="617"/>
                      <a:pt x="3642" y="617"/>
                    </a:cubicBezTo>
                    <a:cubicBezTo>
                      <a:pt x="3677" y="639"/>
                      <a:pt x="3713" y="651"/>
                      <a:pt x="3750" y="651"/>
                    </a:cubicBezTo>
                    <a:cubicBezTo>
                      <a:pt x="3786" y="651"/>
                      <a:pt x="3816" y="641"/>
                      <a:pt x="3838" y="620"/>
                    </a:cubicBezTo>
                    <a:cubicBezTo>
                      <a:pt x="3861" y="600"/>
                      <a:pt x="3872" y="572"/>
                      <a:pt x="3872" y="538"/>
                    </a:cubicBezTo>
                    <a:cubicBezTo>
                      <a:pt x="3872" y="504"/>
                      <a:pt x="3861" y="477"/>
                      <a:pt x="3838" y="458"/>
                    </a:cubicBezTo>
                    <a:cubicBezTo>
                      <a:pt x="3815" y="439"/>
                      <a:pt x="3782" y="429"/>
                      <a:pt x="3739" y="429"/>
                    </a:cubicBezTo>
                    <a:cubicBezTo>
                      <a:pt x="3705" y="429"/>
                      <a:pt x="3676" y="431"/>
                      <a:pt x="3651" y="434"/>
                    </a:cubicBezTo>
                    <a:cubicBezTo>
                      <a:pt x="3669" y="174"/>
                      <a:pt x="3669" y="174"/>
                      <a:pt x="3669" y="174"/>
                    </a:cubicBezTo>
                    <a:cubicBezTo>
                      <a:pt x="3909" y="174"/>
                      <a:pt x="3909" y="174"/>
                      <a:pt x="3909" y="174"/>
                    </a:cubicBezTo>
                    <a:cubicBezTo>
                      <a:pt x="3909" y="227"/>
                      <a:pt x="3909" y="227"/>
                      <a:pt x="3909" y="227"/>
                    </a:cubicBezTo>
                    <a:cubicBezTo>
                      <a:pt x="3721" y="227"/>
                      <a:pt x="3721" y="227"/>
                      <a:pt x="3721" y="227"/>
                    </a:cubicBezTo>
                    <a:cubicBezTo>
                      <a:pt x="3710" y="380"/>
                      <a:pt x="3710" y="380"/>
                      <a:pt x="3710" y="380"/>
                    </a:cubicBezTo>
                    <a:cubicBezTo>
                      <a:pt x="3758" y="378"/>
                      <a:pt x="3758" y="378"/>
                      <a:pt x="3758" y="378"/>
                    </a:cubicBezTo>
                    <a:cubicBezTo>
                      <a:pt x="3812" y="378"/>
                      <a:pt x="3854" y="391"/>
                      <a:pt x="3886" y="419"/>
                    </a:cubicBezTo>
                    <a:cubicBezTo>
                      <a:pt x="3917" y="446"/>
                      <a:pt x="3933" y="484"/>
                      <a:pt x="3933" y="534"/>
                    </a:cubicBezTo>
                    <a:close/>
                    <a:moveTo>
                      <a:pt x="722" y="793"/>
                    </a:moveTo>
                    <a:cubicBezTo>
                      <a:pt x="722" y="793"/>
                      <a:pt x="722" y="793"/>
                      <a:pt x="722" y="793"/>
                    </a:cubicBezTo>
                    <a:cubicBezTo>
                      <a:pt x="722" y="74"/>
                      <a:pt x="722" y="74"/>
                      <a:pt x="722" y="74"/>
                    </a:cubicBezTo>
                    <a:cubicBezTo>
                      <a:pt x="464" y="0"/>
                      <a:pt x="464" y="0"/>
                      <a:pt x="464" y="0"/>
                    </a:cubicBezTo>
                    <a:cubicBezTo>
                      <a:pt x="2" y="174"/>
                      <a:pt x="2" y="174"/>
                      <a:pt x="2"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1" y="694"/>
                      <a:pt x="1" y="694"/>
                      <a:pt x="1" y="694"/>
                    </a:cubicBezTo>
                    <a:cubicBezTo>
                      <a:pt x="464" y="865"/>
                      <a:pt x="464" y="865"/>
                      <a:pt x="464" y="865"/>
                    </a:cubicBezTo>
                    <a:cubicBezTo>
                      <a:pt x="464" y="865"/>
                      <a:pt x="464" y="865"/>
                      <a:pt x="464" y="865"/>
                    </a:cubicBezTo>
                    <a:cubicBezTo>
                      <a:pt x="722" y="794"/>
                      <a:pt x="722" y="794"/>
                      <a:pt x="722" y="794"/>
                    </a:cubicBezTo>
                    <a:cubicBezTo>
                      <a:pt x="722" y="793"/>
                      <a:pt x="722" y="793"/>
                      <a:pt x="722" y="793"/>
                    </a:cubicBezTo>
                    <a:close/>
                  </a:path>
                </a:pathLst>
              </a:custGeom>
              <a:solidFill>
                <a:srgbClr val="FFFFFF"/>
              </a:solidFill>
              <a:ln>
                <a:noFill/>
              </a:ln>
            </p:spPr>
            <p:txBody>
              <a:bodyPr vert="horz" wrap="square" lIns="91428" tIns="45714" rIns="91428" bIns="45714" numCol="1" anchor="t" anchorCtr="0" compatLnSpc="1">
                <a:prstTxWarp prst="textNoShape">
                  <a:avLst/>
                </a:prstTxWarp>
              </a:bodyPr>
              <a:lstStyle/>
              <a:p>
                <a:endParaRPr lang="en-US"/>
              </a:p>
            </p:txBody>
          </p:sp>
          <p:sp>
            <p:nvSpPr>
              <p:cNvPr id="39" name="Freeform 9"/>
              <p:cNvSpPr>
                <a:spLocks noChangeAspect="1" noEditPoints="1"/>
              </p:cNvSpPr>
              <p:nvPr/>
            </p:nvSpPr>
            <p:spPr bwMode="auto">
              <a:xfrm>
                <a:off x="321575" y="2790607"/>
                <a:ext cx="2938619" cy="520217"/>
              </a:xfrm>
              <a:custGeom>
                <a:avLst/>
                <a:gdLst>
                  <a:gd name="T0" fmla="*/ 481 w 1917"/>
                  <a:gd name="T1" fmla="*/ 260 h 337"/>
                  <a:gd name="T2" fmla="*/ 532 w 1917"/>
                  <a:gd name="T3" fmla="*/ 69 h 337"/>
                  <a:gd name="T4" fmla="*/ 580 w 1917"/>
                  <a:gd name="T5" fmla="*/ 112 h 337"/>
                  <a:gd name="T6" fmla="*/ 469 w 1917"/>
                  <a:gd name="T7" fmla="*/ 213 h 337"/>
                  <a:gd name="T8" fmla="*/ 761 w 1917"/>
                  <a:gd name="T9" fmla="*/ 269 h 337"/>
                  <a:gd name="T10" fmla="*/ 645 w 1917"/>
                  <a:gd name="T11" fmla="*/ 213 h 337"/>
                  <a:gd name="T12" fmla="*/ 728 w 1917"/>
                  <a:gd name="T13" fmla="*/ 241 h 337"/>
                  <a:gd name="T14" fmla="*/ 863 w 1917"/>
                  <a:gd name="T15" fmla="*/ 268 h 337"/>
                  <a:gd name="T16" fmla="*/ 781 w 1917"/>
                  <a:gd name="T17" fmla="*/ 129 h 337"/>
                  <a:gd name="T18" fmla="*/ 863 w 1917"/>
                  <a:gd name="T19" fmla="*/ 129 h 337"/>
                  <a:gd name="T20" fmla="*/ 849 w 1917"/>
                  <a:gd name="T21" fmla="*/ 253 h 337"/>
                  <a:gd name="T22" fmla="*/ 888 w 1917"/>
                  <a:gd name="T23" fmla="*/ 61 h 337"/>
                  <a:gd name="T24" fmla="*/ 1003 w 1917"/>
                  <a:gd name="T25" fmla="*/ 272 h 337"/>
                  <a:gd name="T26" fmla="*/ 1055 w 1917"/>
                  <a:gd name="T27" fmla="*/ 145 h 337"/>
                  <a:gd name="T28" fmla="*/ 971 w 1917"/>
                  <a:gd name="T29" fmla="*/ 159 h 337"/>
                  <a:gd name="T30" fmla="*/ 1050 w 1917"/>
                  <a:gd name="T31" fmla="*/ 199 h 337"/>
                  <a:gd name="T32" fmla="*/ 1090 w 1917"/>
                  <a:gd name="T33" fmla="*/ 201 h 337"/>
                  <a:gd name="T34" fmla="*/ 1205 w 1917"/>
                  <a:gd name="T35" fmla="*/ 199 h 337"/>
                  <a:gd name="T36" fmla="*/ 1126 w 1917"/>
                  <a:gd name="T37" fmla="*/ 239 h 337"/>
                  <a:gd name="T38" fmla="*/ 1337 w 1917"/>
                  <a:gd name="T39" fmla="*/ 269 h 337"/>
                  <a:gd name="T40" fmla="*/ 1253 w 1917"/>
                  <a:gd name="T41" fmla="*/ 61 h 337"/>
                  <a:gd name="T42" fmla="*/ 1364 w 1917"/>
                  <a:gd name="T43" fmla="*/ 129 h 337"/>
                  <a:gd name="T44" fmla="*/ 1401 w 1917"/>
                  <a:gd name="T45" fmla="*/ 272 h 337"/>
                  <a:gd name="T46" fmla="*/ 1412 w 1917"/>
                  <a:gd name="T47" fmla="*/ 246 h 337"/>
                  <a:gd name="T48" fmla="*/ 1439 w 1917"/>
                  <a:gd name="T49" fmla="*/ 239 h 337"/>
                  <a:gd name="T50" fmla="*/ 1536 w 1917"/>
                  <a:gd name="T51" fmla="*/ 156 h 337"/>
                  <a:gd name="T52" fmla="*/ 1501 w 1917"/>
                  <a:gd name="T53" fmla="*/ 253 h 337"/>
                  <a:gd name="T54" fmla="*/ 1622 w 1917"/>
                  <a:gd name="T55" fmla="*/ 272 h 337"/>
                  <a:gd name="T56" fmla="*/ 1674 w 1917"/>
                  <a:gd name="T57" fmla="*/ 145 h 337"/>
                  <a:gd name="T58" fmla="*/ 1589 w 1917"/>
                  <a:gd name="T59" fmla="*/ 159 h 337"/>
                  <a:gd name="T60" fmla="*/ 1669 w 1917"/>
                  <a:gd name="T61" fmla="*/ 199 h 337"/>
                  <a:gd name="T62" fmla="*/ 1863 w 1917"/>
                  <a:gd name="T63" fmla="*/ 145 h 337"/>
                  <a:gd name="T64" fmla="*/ 1806 w 1917"/>
                  <a:gd name="T65" fmla="*/ 186 h 337"/>
                  <a:gd name="T66" fmla="*/ 1718 w 1917"/>
                  <a:gd name="T67" fmla="*/ 269 h 337"/>
                  <a:gd name="T68" fmla="*/ 1784 w 1917"/>
                  <a:gd name="T69" fmla="*/ 125 h 337"/>
                  <a:gd name="T70" fmla="*/ 1917 w 1917"/>
                  <a:gd name="T71" fmla="*/ 269 h 337"/>
                  <a:gd name="T72" fmla="*/ 221 w 1917"/>
                  <a:gd name="T73" fmla="*/ 269 h 337"/>
                  <a:gd name="T74" fmla="*/ 202 w 1917"/>
                  <a:gd name="T75" fmla="*/ 155 h 337"/>
                  <a:gd name="T76" fmla="*/ 202 w 1917"/>
                  <a:gd name="T77" fmla="*/ 73 h 337"/>
                  <a:gd name="T78" fmla="*/ 202 w 1917"/>
                  <a:gd name="T79" fmla="*/ 337 h 337"/>
                  <a:gd name="T80" fmla="*/ 140 w 1917"/>
                  <a:gd name="T81" fmla="*/ 182 h 337"/>
                  <a:gd name="T82" fmla="*/ 112 w 1917"/>
                  <a:gd name="T83" fmla="*/ 226 h 337"/>
                  <a:gd name="T84" fmla="*/ 68 w 1917"/>
                  <a:gd name="T85" fmla="*/ 219 h 337"/>
                  <a:gd name="T86" fmla="*/ 50 w 1917"/>
                  <a:gd name="T87" fmla="*/ 170 h 337"/>
                  <a:gd name="T88" fmla="*/ 68 w 1917"/>
                  <a:gd name="T89" fmla="*/ 120 h 337"/>
                  <a:gd name="T90" fmla="*/ 113 w 1917"/>
                  <a:gd name="T91" fmla="*/ 112 h 337"/>
                  <a:gd name="T92" fmla="*/ 140 w 1917"/>
                  <a:gd name="T93" fmla="*/ 155 h 337"/>
                  <a:gd name="T94" fmla="*/ 362 w 1917"/>
                  <a:gd name="T95" fmla="*/ 79 h 337"/>
                  <a:gd name="T96" fmla="*/ 114 w 1917"/>
                  <a:gd name="T97" fmla="*/ 146 h 337"/>
                  <a:gd name="T98" fmla="*/ 94 w 1917"/>
                  <a:gd name="T99" fmla="*/ 132 h 337"/>
                  <a:gd name="T100" fmla="*/ 74 w 1917"/>
                  <a:gd name="T101" fmla="*/ 148 h 337"/>
                  <a:gd name="T102" fmla="*/ 72 w 1917"/>
                  <a:gd name="T103" fmla="*/ 185 h 337"/>
                  <a:gd name="T104" fmla="*/ 88 w 1917"/>
                  <a:gd name="T105" fmla="*/ 206 h 337"/>
                  <a:gd name="T106" fmla="*/ 110 w 1917"/>
                  <a:gd name="T107" fmla="*/ 198 h 337"/>
                  <a:gd name="T108" fmla="*/ 117 w 1917"/>
                  <a:gd name="T109" fmla="*/ 16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7" h="337">
                    <a:moveTo>
                      <a:pt x="622" y="168"/>
                    </a:moveTo>
                    <a:cubicBezTo>
                      <a:pt x="622" y="189"/>
                      <a:pt x="619" y="208"/>
                      <a:pt x="611" y="223"/>
                    </a:cubicBezTo>
                    <a:cubicBezTo>
                      <a:pt x="603" y="239"/>
                      <a:pt x="592" y="251"/>
                      <a:pt x="578" y="260"/>
                    </a:cubicBezTo>
                    <a:cubicBezTo>
                      <a:pt x="564" y="268"/>
                      <a:pt x="547" y="272"/>
                      <a:pt x="529" y="272"/>
                    </a:cubicBezTo>
                    <a:cubicBezTo>
                      <a:pt x="511" y="272"/>
                      <a:pt x="495" y="268"/>
                      <a:pt x="481" y="260"/>
                    </a:cubicBezTo>
                    <a:cubicBezTo>
                      <a:pt x="467" y="252"/>
                      <a:pt x="456" y="240"/>
                      <a:pt x="448" y="225"/>
                    </a:cubicBezTo>
                    <a:cubicBezTo>
                      <a:pt x="441" y="210"/>
                      <a:pt x="437" y="192"/>
                      <a:pt x="437" y="173"/>
                    </a:cubicBezTo>
                    <a:cubicBezTo>
                      <a:pt x="437" y="152"/>
                      <a:pt x="441" y="134"/>
                      <a:pt x="448" y="118"/>
                    </a:cubicBezTo>
                    <a:cubicBezTo>
                      <a:pt x="456" y="103"/>
                      <a:pt x="467" y="91"/>
                      <a:pt x="482" y="82"/>
                    </a:cubicBezTo>
                    <a:cubicBezTo>
                      <a:pt x="496" y="74"/>
                      <a:pt x="513" y="69"/>
                      <a:pt x="532" y="69"/>
                    </a:cubicBezTo>
                    <a:cubicBezTo>
                      <a:pt x="550" y="69"/>
                      <a:pt x="565" y="74"/>
                      <a:pt x="579" y="82"/>
                    </a:cubicBezTo>
                    <a:cubicBezTo>
                      <a:pt x="593" y="90"/>
                      <a:pt x="604" y="102"/>
                      <a:pt x="611" y="117"/>
                    </a:cubicBezTo>
                    <a:cubicBezTo>
                      <a:pt x="619" y="132"/>
                      <a:pt x="622" y="149"/>
                      <a:pt x="622" y="168"/>
                    </a:cubicBezTo>
                    <a:close/>
                    <a:moveTo>
                      <a:pt x="598" y="171"/>
                    </a:moveTo>
                    <a:cubicBezTo>
                      <a:pt x="598" y="146"/>
                      <a:pt x="592" y="126"/>
                      <a:pt x="580" y="112"/>
                    </a:cubicBezTo>
                    <a:cubicBezTo>
                      <a:pt x="568" y="97"/>
                      <a:pt x="552" y="90"/>
                      <a:pt x="530" y="90"/>
                    </a:cubicBezTo>
                    <a:cubicBezTo>
                      <a:pt x="517" y="90"/>
                      <a:pt x="505" y="93"/>
                      <a:pt x="494" y="100"/>
                    </a:cubicBezTo>
                    <a:cubicBezTo>
                      <a:pt x="484" y="107"/>
                      <a:pt x="475" y="117"/>
                      <a:pt x="470" y="129"/>
                    </a:cubicBezTo>
                    <a:cubicBezTo>
                      <a:pt x="464" y="142"/>
                      <a:pt x="461" y="156"/>
                      <a:pt x="461" y="171"/>
                    </a:cubicBezTo>
                    <a:cubicBezTo>
                      <a:pt x="461" y="187"/>
                      <a:pt x="464" y="201"/>
                      <a:pt x="469" y="213"/>
                    </a:cubicBezTo>
                    <a:cubicBezTo>
                      <a:pt x="475" y="225"/>
                      <a:pt x="483" y="235"/>
                      <a:pt x="493" y="242"/>
                    </a:cubicBezTo>
                    <a:cubicBezTo>
                      <a:pt x="504" y="248"/>
                      <a:pt x="515" y="252"/>
                      <a:pt x="529" y="252"/>
                    </a:cubicBezTo>
                    <a:cubicBezTo>
                      <a:pt x="550" y="252"/>
                      <a:pt x="567" y="244"/>
                      <a:pt x="580" y="230"/>
                    </a:cubicBezTo>
                    <a:cubicBezTo>
                      <a:pt x="592" y="216"/>
                      <a:pt x="598" y="196"/>
                      <a:pt x="598" y="171"/>
                    </a:cubicBezTo>
                    <a:close/>
                    <a:moveTo>
                      <a:pt x="761" y="269"/>
                    </a:moveTo>
                    <a:cubicBezTo>
                      <a:pt x="739" y="269"/>
                      <a:pt x="739" y="269"/>
                      <a:pt x="739" y="269"/>
                    </a:cubicBezTo>
                    <a:cubicBezTo>
                      <a:pt x="739" y="247"/>
                      <a:pt x="739" y="247"/>
                      <a:pt x="739" y="247"/>
                    </a:cubicBezTo>
                    <a:cubicBezTo>
                      <a:pt x="738" y="247"/>
                      <a:pt x="738" y="247"/>
                      <a:pt x="738" y="247"/>
                    </a:cubicBezTo>
                    <a:cubicBezTo>
                      <a:pt x="729" y="264"/>
                      <a:pt x="715" y="272"/>
                      <a:pt x="695" y="272"/>
                    </a:cubicBezTo>
                    <a:cubicBezTo>
                      <a:pt x="662" y="272"/>
                      <a:pt x="645" y="252"/>
                      <a:pt x="645" y="213"/>
                    </a:cubicBezTo>
                    <a:cubicBezTo>
                      <a:pt x="645" y="129"/>
                      <a:pt x="645" y="129"/>
                      <a:pt x="645" y="129"/>
                    </a:cubicBezTo>
                    <a:cubicBezTo>
                      <a:pt x="667" y="129"/>
                      <a:pt x="667" y="129"/>
                      <a:pt x="667" y="129"/>
                    </a:cubicBezTo>
                    <a:cubicBezTo>
                      <a:pt x="667" y="209"/>
                      <a:pt x="667" y="209"/>
                      <a:pt x="667" y="209"/>
                    </a:cubicBezTo>
                    <a:cubicBezTo>
                      <a:pt x="667" y="238"/>
                      <a:pt x="679" y="253"/>
                      <a:pt x="701" y="253"/>
                    </a:cubicBezTo>
                    <a:cubicBezTo>
                      <a:pt x="712" y="253"/>
                      <a:pt x="722" y="249"/>
                      <a:pt x="728" y="241"/>
                    </a:cubicBezTo>
                    <a:cubicBezTo>
                      <a:pt x="735" y="233"/>
                      <a:pt x="739" y="223"/>
                      <a:pt x="739" y="210"/>
                    </a:cubicBezTo>
                    <a:cubicBezTo>
                      <a:pt x="739" y="129"/>
                      <a:pt x="739" y="129"/>
                      <a:pt x="739" y="129"/>
                    </a:cubicBezTo>
                    <a:cubicBezTo>
                      <a:pt x="761" y="129"/>
                      <a:pt x="761" y="129"/>
                      <a:pt x="761" y="129"/>
                    </a:cubicBezTo>
                    <a:lnTo>
                      <a:pt x="761" y="269"/>
                    </a:lnTo>
                    <a:close/>
                    <a:moveTo>
                      <a:pt x="863" y="268"/>
                    </a:moveTo>
                    <a:cubicBezTo>
                      <a:pt x="858" y="271"/>
                      <a:pt x="851" y="272"/>
                      <a:pt x="842" y="272"/>
                    </a:cubicBezTo>
                    <a:cubicBezTo>
                      <a:pt x="818" y="272"/>
                      <a:pt x="806" y="258"/>
                      <a:pt x="806" y="231"/>
                    </a:cubicBezTo>
                    <a:cubicBezTo>
                      <a:pt x="806" y="148"/>
                      <a:pt x="806" y="148"/>
                      <a:pt x="806" y="148"/>
                    </a:cubicBezTo>
                    <a:cubicBezTo>
                      <a:pt x="781" y="148"/>
                      <a:pt x="781" y="148"/>
                      <a:pt x="781" y="148"/>
                    </a:cubicBezTo>
                    <a:cubicBezTo>
                      <a:pt x="781" y="129"/>
                      <a:pt x="781" y="129"/>
                      <a:pt x="781" y="129"/>
                    </a:cubicBezTo>
                    <a:cubicBezTo>
                      <a:pt x="806" y="129"/>
                      <a:pt x="806" y="129"/>
                      <a:pt x="806" y="129"/>
                    </a:cubicBezTo>
                    <a:cubicBezTo>
                      <a:pt x="806" y="95"/>
                      <a:pt x="806" y="95"/>
                      <a:pt x="806" y="95"/>
                    </a:cubicBezTo>
                    <a:cubicBezTo>
                      <a:pt x="828" y="87"/>
                      <a:pt x="828" y="87"/>
                      <a:pt x="828" y="87"/>
                    </a:cubicBezTo>
                    <a:cubicBezTo>
                      <a:pt x="828" y="129"/>
                      <a:pt x="828" y="129"/>
                      <a:pt x="828" y="129"/>
                    </a:cubicBezTo>
                    <a:cubicBezTo>
                      <a:pt x="863" y="129"/>
                      <a:pt x="863" y="129"/>
                      <a:pt x="863" y="129"/>
                    </a:cubicBezTo>
                    <a:cubicBezTo>
                      <a:pt x="863" y="148"/>
                      <a:pt x="863" y="148"/>
                      <a:pt x="863" y="148"/>
                    </a:cubicBezTo>
                    <a:cubicBezTo>
                      <a:pt x="828" y="148"/>
                      <a:pt x="828" y="148"/>
                      <a:pt x="828" y="148"/>
                    </a:cubicBezTo>
                    <a:cubicBezTo>
                      <a:pt x="828" y="227"/>
                      <a:pt x="828" y="227"/>
                      <a:pt x="828" y="227"/>
                    </a:cubicBezTo>
                    <a:cubicBezTo>
                      <a:pt x="828" y="236"/>
                      <a:pt x="830" y="243"/>
                      <a:pt x="833" y="247"/>
                    </a:cubicBezTo>
                    <a:cubicBezTo>
                      <a:pt x="836" y="251"/>
                      <a:pt x="841" y="253"/>
                      <a:pt x="849" y="253"/>
                    </a:cubicBezTo>
                    <a:cubicBezTo>
                      <a:pt x="854" y="253"/>
                      <a:pt x="859" y="251"/>
                      <a:pt x="863" y="248"/>
                    </a:cubicBezTo>
                    <a:lnTo>
                      <a:pt x="863" y="268"/>
                    </a:lnTo>
                    <a:close/>
                    <a:moveTo>
                      <a:pt x="910" y="269"/>
                    </a:moveTo>
                    <a:cubicBezTo>
                      <a:pt x="888" y="269"/>
                      <a:pt x="888" y="269"/>
                      <a:pt x="888" y="269"/>
                    </a:cubicBezTo>
                    <a:cubicBezTo>
                      <a:pt x="888" y="61"/>
                      <a:pt x="888" y="61"/>
                      <a:pt x="888" y="61"/>
                    </a:cubicBezTo>
                    <a:cubicBezTo>
                      <a:pt x="910" y="61"/>
                      <a:pt x="910" y="61"/>
                      <a:pt x="910" y="61"/>
                    </a:cubicBezTo>
                    <a:lnTo>
                      <a:pt x="910" y="269"/>
                    </a:lnTo>
                    <a:close/>
                    <a:moveTo>
                      <a:pt x="1073" y="198"/>
                    </a:moveTo>
                    <a:cubicBezTo>
                      <a:pt x="1073" y="221"/>
                      <a:pt x="1067" y="239"/>
                      <a:pt x="1054" y="252"/>
                    </a:cubicBezTo>
                    <a:cubicBezTo>
                      <a:pt x="1041" y="266"/>
                      <a:pt x="1025" y="272"/>
                      <a:pt x="1003" y="272"/>
                    </a:cubicBezTo>
                    <a:cubicBezTo>
                      <a:pt x="983" y="272"/>
                      <a:pt x="966" y="266"/>
                      <a:pt x="954" y="253"/>
                    </a:cubicBezTo>
                    <a:cubicBezTo>
                      <a:pt x="941" y="239"/>
                      <a:pt x="935" y="222"/>
                      <a:pt x="935" y="201"/>
                    </a:cubicBezTo>
                    <a:cubicBezTo>
                      <a:pt x="935" y="177"/>
                      <a:pt x="941" y="159"/>
                      <a:pt x="954" y="146"/>
                    </a:cubicBezTo>
                    <a:cubicBezTo>
                      <a:pt x="967" y="132"/>
                      <a:pt x="984" y="125"/>
                      <a:pt x="1007" y="125"/>
                    </a:cubicBezTo>
                    <a:cubicBezTo>
                      <a:pt x="1027" y="125"/>
                      <a:pt x="1044" y="132"/>
                      <a:pt x="1055" y="145"/>
                    </a:cubicBezTo>
                    <a:cubicBezTo>
                      <a:pt x="1067" y="158"/>
                      <a:pt x="1073" y="176"/>
                      <a:pt x="1073" y="198"/>
                    </a:cubicBezTo>
                    <a:close/>
                    <a:moveTo>
                      <a:pt x="1050" y="199"/>
                    </a:moveTo>
                    <a:cubicBezTo>
                      <a:pt x="1050" y="182"/>
                      <a:pt x="1046" y="168"/>
                      <a:pt x="1038" y="159"/>
                    </a:cubicBezTo>
                    <a:cubicBezTo>
                      <a:pt x="1031" y="149"/>
                      <a:pt x="1019" y="145"/>
                      <a:pt x="1005" y="145"/>
                    </a:cubicBezTo>
                    <a:cubicBezTo>
                      <a:pt x="991" y="145"/>
                      <a:pt x="979" y="149"/>
                      <a:pt x="971" y="159"/>
                    </a:cubicBezTo>
                    <a:cubicBezTo>
                      <a:pt x="962" y="169"/>
                      <a:pt x="958" y="182"/>
                      <a:pt x="958" y="200"/>
                    </a:cubicBezTo>
                    <a:cubicBezTo>
                      <a:pt x="958" y="217"/>
                      <a:pt x="962" y="230"/>
                      <a:pt x="971" y="239"/>
                    </a:cubicBezTo>
                    <a:cubicBezTo>
                      <a:pt x="979" y="249"/>
                      <a:pt x="991" y="253"/>
                      <a:pt x="1005" y="253"/>
                    </a:cubicBezTo>
                    <a:cubicBezTo>
                      <a:pt x="1020" y="253"/>
                      <a:pt x="1031" y="249"/>
                      <a:pt x="1038" y="239"/>
                    </a:cubicBezTo>
                    <a:cubicBezTo>
                      <a:pt x="1046" y="230"/>
                      <a:pt x="1050" y="217"/>
                      <a:pt x="1050" y="199"/>
                    </a:cubicBezTo>
                    <a:close/>
                    <a:moveTo>
                      <a:pt x="1228" y="198"/>
                    </a:moveTo>
                    <a:cubicBezTo>
                      <a:pt x="1228" y="221"/>
                      <a:pt x="1222" y="239"/>
                      <a:pt x="1209" y="252"/>
                    </a:cubicBezTo>
                    <a:cubicBezTo>
                      <a:pt x="1197" y="266"/>
                      <a:pt x="1180" y="272"/>
                      <a:pt x="1158" y="272"/>
                    </a:cubicBezTo>
                    <a:cubicBezTo>
                      <a:pt x="1138" y="272"/>
                      <a:pt x="1121" y="266"/>
                      <a:pt x="1109" y="253"/>
                    </a:cubicBezTo>
                    <a:cubicBezTo>
                      <a:pt x="1096" y="239"/>
                      <a:pt x="1090" y="222"/>
                      <a:pt x="1090" y="201"/>
                    </a:cubicBezTo>
                    <a:cubicBezTo>
                      <a:pt x="1090" y="177"/>
                      <a:pt x="1097" y="159"/>
                      <a:pt x="1109" y="146"/>
                    </a:cubicBezTo>
                    <a:cubicBezTo>
                      <a:pt x="1122" y="132"/>
                      <a:pt x="1139" y="125"/>
                      <a:pt x="1162" y="125"/>
                    </a:cubicBezTo>
                    <a:cubicBezTo>
                      <a:pt x="1182" y="125"/>
                      <a:pt x="1199" y="132"/>
                      <a:pt x="1210" y="145"/>
                    </a:cubicBezTo>
                    <a:cubicBezTo>
                      <a:pt x="1222" y="158"/>
                      <a:pt x="1228" y="176"/>
                      <a:pt x="1228" y="198"/>
                    </a:cubicBezTo>
                    <a:close/>
                    <a:moveTo>
                      <a:pt x="1205" y="199"/>
                    </a:moveTo>
                    <a:cubicBezTo>
                      <a:pt x="1205" y="182"/>
                      <a:pt x="1201" y="168"/>
                      <a:pt x="1193" y="159"/>
                    </a:cubicBezTo>
                    <a:cubicBezTo>
                      <a:pt x="1186" y="149"/>
                      <a:pt x="1174" y="145"/>
                      <a:pt x="1160" y="145"/>
                    </a:cubicBezTo>
                    <a:cubicBezTo>
                      <a:pt x="1146" y="145"/>
                      <a:pt x="1134" y="149"/>
                      <a:pt x="1126" y="159"/>
                    </a:cubicBezTo>
                    <a:cubicBezTo>
                      <a:pt x="1117" y="169"/>
                      <a:pt x="1113" y="182"/>
                      <a:pt x="1113" y="200"/>
                    </a:cubicBezTo>
                    <a:cubicBezTo>
                      <a:pt x="1113" y="217"/>
                      <a:pt x="1117" y="230"/>
                      <a:pt x="1126" y="239"/>
                    </a:cubicBezTo>
                    <a:cubicBezTo>
                      <a:pt x="1134" y="249"/>
                      <a:pt x="1146" y="253"/>
                      <a:pt x="1160" y="253"/>
                    </a:cubicBezTo>
                    <a:cubicBezTo>
                      <a:pt x="1175" y="253"/>
                      <a:pt x="1186" y="249"/>
                      <a:pt x="1194" y="239"/>
                    </a:cubicBezTo>
                    <a:cubicBezTo>
                      <a:pt x="1201" y="230"/>
                      <a:pt x="1205" y="217"/>
                      <a:pt x="1205" y="199"/>
                    </a:cubicBezTo>
                    <a:close/>
                    <a:moveTo>
                      <a:pt x="1369" y="269"/>
                    </a:moveTo>
                    <a:cubicBezTo>
                      <a:pt x="1337" y="269"/>
                      <a:pt x="1337" y="269"/>
                      <a:pt x="1337" y="269"/>
                    </a:cubicBezTo>
                    <a:cubicBezTo>
                      <a:pt x="1276" y="202"/>
                      <a:pt x="1276" y="202"/>
                      <a:pt x="1276" y="202"/>
                    </a:cubicBezTo>
                    <a:cubicBezTo>
                      <a:pt x="1275" y="202"/>
                      <a:pt x="1275" y="202"/>
                      <a:pt x="1275" y="202"/>
                    </a:cubicBezTo>
                    <a:cubicBezTo>
                      <a:pt x="1275" y="269"/>
                      <a:pt x="1275" y="269"/>
                      <a:pt x="1275" y="269"/>
                    </a:cubicBezTo>
                    <a:cubicBezTo>
                      <a:pt x="1253" y="269"/>
                      <a:pt x="1253" y="269"/>
                      <a:pt x="1253" y="269"/>
                    </a:cubicBezTo>
                    <a:cubicBezTo>
                      <a:pt x="1253" y="61"/>
                      <a:pt x="1253" y="61"/>
                      <a:pt x="1253" y="61"/>
                    </a:cubicBezTo>
                    <a:cubicBezTo>
                      <a:pt x="1275" y="61"/>
                      <a:pt x="1275" y="61"/>
                      <a:pt x="1275" y="61"/>
                    </a:cubicBezTo>
                    <a:cubicBezTo>
                      <a:pt x="1275" y="193"/>
                      <a:pt x="1275" y="193"/>
                      <a:pt x="1275" y="193"/>
                    </a:cubicBezTo>
                    <a:cubicBezTo>
                      <a:pt x="1276" y="193"/>
                      <a:pt x="1276" y="193"/>
                      <a:pt x="1276" y="193"/>
                    </a:cubicBezTo>
                    <a:cubicBezTo>
                      <a:pt x="1334" y="129"/>
                      <a:pt x="1334" y="129"/>
                      <a:pt x="1334" y="129"/>
                    </a:cubicBezTo>
                    <a:cubicBezTo>
                      <a:pt x="1364" y="129"/>
                      <a:pt x="1364" y="129"/>
                      <a:pt x="1364" y="129"/>
                    </a:cubicBezTo>
                    <a:cubicBezTo>
                      <a:pt x="1299" y="196"/>
                      <a:pt x="1299" y="196"/>
                      <a:pt x="1299" y="196"/>
                    </a:cubicBezTo>
                    <a:lnTo>
                      <a:pt x="1369" y="269"/>
                    </a:lnTo>
                    <a:close/>
                    <a:moveTo>
                      <a:pt x="1417" y="257"/>
                    </a:moveTo>
                    <a:cubicBezTo>
                      <a:pt x="1417" y="261"/>
                      <a:pt x="1415" y="264"/>
                      <a:pt x="1412" y="267"/>
                    </a:cubicBezTo>
                    <a:cubicBezTo>
                      <a:pt x="1409" y="271"/>
                      <a:pt x="1405" y="272"/>
                      <a:pt x="1401" y="272"/>
                    </a:cubicBezTo>
                    <a:cubicBezTo>
                      <a:pt x="1397" y="272"/>
                      <a:pt x="1393" y="271"/>
                      <a:pt x="1390" y="268"/>
                    </a:cubicBezTo>
                    <a:cubicBezTo>
                      <a:pt x="1387" y="264"/>
                      <a:pt x="1386" y="261"/>
                      <a:pt x="1386" y="257"/>
                    </a:cubicBezTo>
                    <a:cubicBezTo>
                      <a:pt x="1386" y="252"/>
                      <a:pt x="1388" y="249"/>
                      <a:pt x="1390" y="246"/>
                    </a:cubicBezTo>
                    <a:cubicBezTo>
                      <a:pt x="1393" y="243"/>
                      <a:pt x="1397" y="241"/>
                      <a:pt x="1401" y="241"/>
                    </a:cubicBezTo>
                    <a:cubicBezTo>
                      <a:pt x="1405" y="241"/>
                      <a:pt x="1409" y="243"/>
                      <a:pt x="1412" y="246"/>
                    </a:cubicBezTo>
                    <a:cubicBezTo>
                      <a:pt x="1415" y="249"/>
                      <a:pt x="1417" y="252"/>
                      <a:pt x="1417" y="257"/>
                    </a:cubicBezTo>
                    <a:close/>
                    <a:moveTo>
                      <a:pt x="1536" y="263"/>
                    </a:moveTo>
                    <a:cubicBezTo>
                      <a:pt x="1525" y="269"/>
                      <a:pt x="1512" y="272"/>
                      <a:pt x="1497" y="272"/>
                    </a:cubicBezTo>
                    <a:cubicBezTo>
                      <a:pt x="1485" y="272"/>
                      <a:pt x="1473" y="269"/>
                      <a:pt x="1463" y="264"/>
                    </a:cubicBezTo>
                    <a:cubicBezTo>
                      <a:pt x="1453" y="258"/>
                      <a:pt x="1445" y="249"/>
                      <a:pt x="1439" y="239"/>
                    </a:cubicBezTo>
                    <a:cubicBezTo>
                      <a:pt x="1434" y="228"/>
                      <a:pt x="1431" y="216"/>
                      <a:pt x="1431" y="202"/>
                    </a:cubicBezTo>
                    <a:cubicBezTo>
                      <a:pt x="1431" y="179"/>
                      <a:pt x="1437" y="161"/>
                      <a:pt x="1451" y="146"/>
                    </a:cubicBezTo>
                    <a:cubicBezTo>
                      <a:pt x="1464" y="132"/>
                      <a:pt x="1482" y="125"/>
                      <a:pt x="1504" y="125"/>
                    </a:cubicBezTo>
                    <a:cubicBezTo>
                      <a:pt x="1516" y="125"/>
                      <a:pt x="1527" y="128"/>
                      <a:pt x="1536" y="133"/>
                    </a:cubicBezTo>
                    <a:cubicBezTo>
                      <a:pt x="1536" y="156"/>
                      <a:pt x="1536" y="156"/>
                      <a:pt x="1536" y="156"/>
                    </a:cubicBezTo>
                    <a:cubicBezTo>
                      <a:pt x="1526" y="148"/>
                      <a:pt x="1515" y="145"/>
                      <a:pt x="1503" y="145"/>
                    </a:cubicBezTo>
                    <a:cubicBezTo>
                      <a:pt x="1488" y="145"/>
                      <a:pt x="1476" y="150"/>
                      <a:pt x="1467" y="160"/>
                    </a:cubicBezTo>
                    <a:cubicBezTo>
                      <a:pt x="1458" y="170"/>
                      <a:pt x="1454" y="184"/>
                      <a:pt x="1454" y="200"/>
                    </a:cubicBezTo>
                    <a:cubicBezTo>
                      <a:pt x="1454" y="217"/>
                      <a:pt x="1458" y="230"/>
                      <a:pt x="1467" y="239"/>
                    </a:cubicBezTo>
                    <a:cubicBezTo>
                      <a:pt x="1475" y="248"/>
                      <a:pt x="1487" y="253"/>
                      <a:pt x="1501" y="253"/>
                    </a:cubicBezTo>
                    <a:cubicBezTo>
                      <a:pt x="1514" y="253"/>
                      <a:pt x="1525" y="249"/>
                      <a:pt x="1536" y="241"/>
                    </a:cubicBezTo>
                    <a:lnTo>
                      <a:pt x="1536" y="263"/>
                    </a:lnTo>
                    <a:close/>
                    <a:moveTo>
                      <a:pt x="1692" y="198"/>
                    </a:moveTo>
                    <a:cubicBezTo>
                      <a:pt x="1692" y="221"/>
                      <a:pt x="1685" y="239"/>
                      <a:pt x="1673" y="252"/>
                    </a:cubicBezTo>
                    <a:cubicBezTo>
                      <a:pt x="1660" y="266"/>
                      <a:pt x="1643" y="272"/>
                      <a:pt x="1622" y="272"/>
                    </a:cubicBezTo>
                    <a:cubicBezTo>
                      <a:pt x="1601" y="272"/>
                      <a:pt x="1584" y="266"/>
                      <a:pt x="1572" y="253"/>
                    </a:cubicBezTo>
                    <a:cubicBezTo>
                      <a:pt x="1560" y="239"/>
                      <a:pt x="1554" y="222"/>
                      <a:pt x="1554" y="201"/>
                    </a:cubicBezTo>
                    <a:cubicBezTo>
                      <a:pt x="1554" y="177"/>
                      <a:pt x="1560" y="159"/>
                      <a:pt x="1573" y="146"/>
                    </a:cubicBezTo>
                    <a:cubicBezTo>
                      <a:pt x="1585" y="132"/>
                      <a:pt x="1603" y="125"/>
                      <a:pt x="1625" y="125"/>
                    </a:cubicBezTo>
                    <a:cubicBezTo>
                      <a:pt x="1646" y="125"/>
                      <a:pt x="1662" y="132"/>
                      <a:pt x="1674" y="145"/>
                    </a:cubicBezTo>
                    <a:cubicBezTo>
                      <a:pt x="1686" y="158"/>
                      <a:pt x="1692" y="176"/>
                      <a:pt x="1692" y="198"/>
                    </a:cubicBezTo>
                    <a:close/>
                    <a:moveTo>
                      <a:pt x="1669" y="199"/>
                    </a:moveTo>
                    <a:cubicBezTo>
                      <a:pt x="1669" y="182"/>
                      <a:pt x="1665" y="168"/>
                      <a:pt x="1657" y="159"/>
                    </a:cubicBezTo>
                    <a:cubicBezTo>
                      <a:pt x="1649" y="149"/>
                      <a:pt x="1638" y="145"/>
                      <a:pt x="1623" y="145"/>
                    </a:cubicBezTo>
                    <a:cubicBezTo>
                      <a:pt x="1609" y="145"/>
                      <a:pt x="1598" y="149"/>
                      <a:pt x="1589" y="159"/>
                    </a:cubicBezTo>
                    <a:cubicBezTo>
                      <a:pt x="1581" y="169"/>
                      <a:pt x="1577" y="182"/>
                      <a:pt x="1577" y="200"/>
                    </a:cubicBezTo>
                    <a:cubicBezTo>
                      <a:pt x="1577" y="217"/>
                      <a:pt x="1581" y="230"/>
                      <a:pt x="1589" y="239"/>
                    </a:cubicBezTo>
                    <a:cubicBezTo>
                      <a:pt x="1598" y="249"/>
                      <a:pt x="1609" y="253"/>
                      <a:pt x="1623" y="253"/>
                    </a:cubicBezTo>
                    <a:cubicBezTo>
                      <a:pt x="1638" y="253"/>
                      <a:pt x="1649" y="249"/>
                      <a:pt x="1657" y="239"/>
                    </a:cubicBezTo>
                    <a:cubicBezTo>
                      <a:pt x="1665" y="230"/>
                      <a:pt x="1669" y="217"/>
                      <a:pt x="1669" y="199"/>
                    </a:cubicBezTo>
                    <a:close/>
                    <a:moveTo>
                      <a:pt x="1917" y="269"/>
                    </a:moveTo>
                    <a:cubicBezTo>
                      <a:pt x="1894" y="269"/>
                      <a:pt x="1894" y="269"/>
                      <a:pt x="1894" y="269"/>
                    </a:cubicBezTo>
                    <a:cubicBezTo>
                      <a:pt x="1894" y="189"/>
                      <a:pt x="1894" y="189"/>
                      <a:pt x="1894" y="189"/>
                    </a:cubicBezTo>
                    <a:cubicBezTo>
                      <a:pt x="1894" y="173"/>
                      <a:pt x="1892" y="162"/>
                      <a:pt x="1887" y="155"/>
                    </a:cubicBezTo>
                    <a:cubicBezTo>
                      <a:pt x="1882" y="148"/>
                      <a:pt x="1874" y="145"/>
                      <a:pt x="1863" y="145"/>
                    </a:cubicBezTo>
                    <a:cubicBezTo>
                      <a:pt x="1854" y="145"/>
                      <a:pt x="1845" y="149"/>
                      <a:pt x="1839" y="158"/>
                    </a:cubicBezTo>
                    <a:cubicBezTo>
                      <a:pt x="1832" y="166"/>
                      <a:pt x="1829" y="177"/>
                      <a:pt x="1829" y="189"/>
                    </a:cubicBezTo>
                    <a:cubicBezTo>
                      <a:pt x="1829" y="269"/>
                      <a:pt x="1829" y="269"/>
                      <a:pt x="1829" y="269"/>
                    </a:cubicBezTo>
                    <a:cubicBezTo>
                      <a:pt x="1806" y="269"/>
                      <a:pt x="1806" y="269"/>
                      <a:pt x="1806" y="269"/>
                    </a:cubicBezTo>
                    <a:cubicBezTo>
                      <a:pt x="1806" y="186"/>
                      <a:pt x="1806" y="186"/>
                      <a:pt x="1806" y="186"/>
                    </a:cubicBezTo>
                    <a:cubicBezTo>
                      <a:pt x="1806" y="158"/>
                      <a:pt x="1796" y="145"/>
                      <a:pt x="1774" y="145"/>
                    </a:cubicBezTo>
                    <a:cubicBezTo>
                      <a:pt x="1764" y="145"/>
                      <a:pt x="1756" y="149"/>
                      <a:pt x="1750" y="157"/>
                    </a:cubicBezTo>
                    <a:cubicBezTo>
                      <a:pt x="1744" y="165"/>
                      <a:pt x="1740" y="176"/>
                      <a:pt x="1740" y="189"/>
                    </a:cubicBezTo>
                    <a:cubicBezTo>
                      <a:pt x="1740" y="269"/>
                      <a:pt x="1740" y="269"/>
                      <a:pt x="1740" y="269"/>
                    </a:cubicBezTo>
                    <a:cubicBezTo>
                      <a:pt x="1718" y="269"/>
                      <a:pt x="1718" y="269"/>
                      <a:pt x="1718" y="269"/>
                    </a:cubicBezTo>
                    <a:cubicBezTo>
                      <a:pt x="1718" y="129"/>
                      <a:pt x="1718" y="129"/>
                      <a:pt x="1718" y="129"/>
                    </a:cubicBezTo>
                    <a:cubicBezTo>
                      <a:pt x="1740" y="129"/>
                      <a:pt x="1740" y="129"/>
                      <a:pt x="1740" y="129"/>
                    </a:cubicBezTo>
                    <a:cubicBezTo>
                      <a:pt x="1740" y="151"/>
                      <a:pt x="1740" y="151"/>
                      <a:pt x="1740" y="151"/>
                    </a:cubicBezTo>
                    <a:cubicBezTo>
                      <a:pt x="1741" y="151"/>
                      <a:pt x="1741" y="151"/>
                      <a:pt x="1741" y="151"/>
                    </a:cubicBezTo>
                    <a:cubicBezTo>
                      <a:pt x="1751" y="134"/>
                      <a:pt x="1765" y="125"/>
                      <a:pt x="1784" y="125"/>
                    </a:cubicBezTo>
                    <a:cubicBezTo>
                      <a:pt x="1793" y="125"/>
                      <a:pt x="1802" y="128"/>
                      <a:pt x="1809" y="133"/>
                    </a:cubicBezTo>
                    <a:cubicBezTo>
                      <a:pt x="1816" y="138"/>
                      <a:pt x="1821" y="145"/>
                      <a:pt x="1824" y="155"/>
                    </a:cubicBezTo>
                    <a:cubicBezTo>
                      <a:pt x="1834" y="135"/>
                      <a:pt x="1850" y="125"/>
                      <a:pt x="1871" y="125"/>
                    </a:cubicBezTo>
                    <a:cubicBezTo>
                      <a:pt x="1901" y="125"/>
                      <a:pt x="1917" y="144"/>
                      <a:pt x="1917" y="183"/>
                    </a:cubicBezTo>
                    <a:lnTo>
                      <a:pt x="1917" y="269"/>
                    </a:lnTo>
                    <a:close/>
                    <a:moveTo>
                      <a:pt x="257" y="183"/>
                    </a:moveTo>
                    <a:cubicBezTo>
                      <a:pt x="255" y="184"/>
                      <a:pt x="253" y="185"/>
                      <a:pt x="251" y="185"/>
                    </a:cubicBezTo>
                    <a:cubicBezTo>
                      <a:pt x="249" y="185"/>
                      <a:pt x="246" y="184"/>
                      <a:pt x="245" y="183"/>
                    </a:cubicBezTo>
                    <a:cubicBezTo>
                      <a:pt x="221" y="164"/>
                      <a:pt x="221" y="164"/>
                      <a:pt x="221" y="164"/>
                    </a:cubicBezTo>
                    <a:cubicBezTo>
                      <a:pt x="221" y="269"/>
                      <a:pt x="221" y="269"/>
                      <a:pt x="221" y="269"/>
                    </a:cubicBezTo>
                    <a:cubicBezTo>
                      <a:pt x="350" y="269"/>
                      <a:pt x="350" y="269"/>
                      <a:pt x="350" y="269"/>
                    </a:cubicBezTo>
                    <a:cubicBezTo>
                      <a:pt x="356" y="269"/>
                      <a:pt x="362" y="264"/>
                      <a:pt x="362" y="257"/>
                    </a:cubicBezTo>
                    <a:cubicBezTo>
                      <a:pt x="362" y="99"/>
                      <a:pt x="362" y="99"/>
                      <a:pt x="362" y="99"/>
                    </a:cubicBezTo>
                    <a:lnTo>
                      <a:pt x="257" y="183"/>
                    </a:lnTo>
                    <a:close/>
                    <a:moveTo>
                      <a:pt x="202" y="155"/>
                    </a:moveTo>
                    <a:cubicBezTo>
                      <a:pt x="202" y="155"/>
                      <a:pt x="202" y="155"/>
                      <a:pt x="202" y="155"/>
                    </a:cubicBezTo>
                    <a:cubicBezTo>
                      <a:pt x="202" y="140"/>
                      <a:pt x="202" y="140"/>
                      <a:pt x="202" y="140"/>
                    </a:cubicBezTo>
                    <a:cubicBezTo>
                      <a:pt x="202" y="140"/>
                      <a:pt x="202" y="140"/>
                      <a:pt x="202" y="140"/>
                    </a:cubicBezTo>
                    <a:cubicBezTo>
                      <a:pt x="202" y="85"/>
                      <a:pt x="202" y="85"/>
                      <a:pt x="202" y="85"/>
                    </a:cubicBezTo>
                    <a:cubicBezTo>
                      <a:pt x="202" y="73"/>
                      <a:pt x="202" y="73"/>
                      <a:pt x="202" y="73"/>
                    </a:cubicBezTo>
                    <a:cubicBezTo>
                      <a:pt x="202" y="73"/>
                      <a:pt x="202" y="73"/>
                      <a:pt x="202" y="73"/>
                    </a:cubicBezTo>
                    <a:cubicBezTo>
                      <a:pt x="202" y="0"/>
                      <a:pt x="202" y="0"/>
                      <a:pt x="202" y="0"/>
                    </a:cubicBezTo>
                    <a:cubicBezTo>
                      <a:pt x="0" y="36"/>
                      <a:pt x="0" y="36"/>
                      <a:pt x="0" y="36"/>
                    </a:cubicBezTo>
                    <a:cubicBezTo>
                      <a:pt x="0" y="302"/>
                      <a:pt x="0" y="302"/>
                      <a:pt x="0" y="302"/>
                    </a:cubicBezTo>
                    <a:cubicBezTo>
                      <a:pt x="202" y="337"/>
                      <a:pt x="202" y="337"/>
                      <a:pt x="202" y="337"/>
                    </a:cubicBezTo>
                    <a:cubicBezTo>
                      <a:pt x="202" y="265"/>
                      <a:pt x="202" y="265"/>
                      <a:pt x="202" y="265"/>
                    </a:cubicBezTo>
                    <a:cubicBezTo>
                      <a:pt x="202" y="265"/>
                      <a:pt x="202" y="265"/>
                      <a:pt x="202" y="265"/>
                    </a:cubicBezTo>
                    <a:cubicBezTo>
                      <a:pt x="202" y="253"/>
                      <a:pt x="202" y="253"/>
                      <a:pt x="202" y="253"/>
                    </a:cubicBezTo>
                    <a:lnTo>
                      <a:pt x="202" y="155"/>
                    </a:lnTo>
                    <a:close/>
                    <a:moveTo>
                      <a:pt x="140" y="182"/>
                    </a:moveTo>
                    <a:cubicBezTo>
                      <a:pt x="139" y="186"/>
                      <a:pt x="139" y="190"/>
                      <a:pt x="137" y="194"/>
                    </a:cubicBezTo>
                    <a:cubicBezTo>
                      <a:pt x="136" y="198"/>
                      <a:pt x="135" y="201"/>
                      <a:pt x="133" y="205"/>
                    </a:cubicBezTo>
                    <a:cubicBezTo>
                      <a:pt x="131" y="208"/>
                      <a:pt x="129" y="211"/>
                      <a:pt x="127" y="214"/>
                    </a:cubicBezTo>
                    <a:cubicBezTo>
                      <a:pt x="125" y="217"/>
                      <a:pt x="122" y="219"/>
                      <a:pt x="120" y="221"/>
                    </a:cubicBezTo>
                    <a:cubicBezTo>
                      <a:pt x="117" y="223"/>
                      <a:pt x="114" y="225"/>
                      <a:pt x="112" y="226"/>
                    </a:cubicBezTo>
                    <a:cubicBezTo>
                      <a:pt x="109" y="227"/>
                      <a:pt x="106" y="228"/>
                      <a:pt x="103" y="228"/>
                    </a:cubicBezTo>
                    <a:cubicBezTo>
                      <a:pt x="99" y="229"/>
                      <a:pt x="96" y="229"/>
                      <a:pt x="93" y="229"/>
                    </a:cubicBezTo>
                    <a:cubicBezTo>
                      <a:pt x="90" y="229"/>
                      <a:pt x="86" y="228"/>
                      <a:pt x="84" y="227"/>
                    </a:cubicBezTo>
                    <a:cubicBezTo>
                      <a:pt x="81" y="226"/>
                      <a:pt x="78" y="225"/>
                      <a:pt x="75" y="224"/>
                    </a:cubicBezTo>
                    <a:cubicBezTo>
                      <a:pt x="73" y="222"/>
                      <a:pt x="70" y="221"/>
                      <a:pt x="68" y="219"/>
                    </a:cubicBezTo>
                    <a:cubicBezTo>
                      <a:pt x="66" y="216"/>
                      <a:pt x="64" y="214"/>
                      <a:pt x="62" y="211"/>
                    </a:cubicBezTo>
                    <a:cubicBezTo>
                      <a:pt x="60" y="209"/>
                      <a:pt x="58" y="206"/>
                      <a:pt x="57" y="203"/>
                    </a:cubicBezTo>
                    <a:cubicBezTo>
                      <a:pt x="55" y="200"/>
                      <a:pt x="54" y="197"/>
                      <a:pt x="53" y="193"/>
                    </a:cubicBezTo>
                    <a:cubicBezTo>
                      <a:pt x="52" y="190"/>
                      <a:pt x="51" y="186"/>
                      <a:pt x="51" y="182"/>
                    </a:cubicBezTo>
                    <a:cubicBezTo>
                      <a:pt x="50" y="179"/>
                      <a:pt x="50" y="175"/>
                      <a:pt x="50" y="170"/>
                    </a:cubicBezTo>
                    <a:cubicBezTo>
                      <a:pt x="50" y="166"/>
                      <a:pt x="50" y="162"/>
                      <a:pt x="51" y="158"/>
                    </a:cubicBezTo>
                    <a:cubicBezTo>
                      <a:pt x="51" y="154"/>
                      <a:pt x="52" y="150"/>
                      <a:pt x="53" y="147"/>
                    </a:cubicBezTo>
                    <a:cubicBezTo>
                      <a:pt x="54" y="143"/>
                      <a:pt x="55" y="140"/>
                      <a:pt x="56" y="137"/>
                    </a:cubicBezTo>
                    <a:cubicBezTo>
                      <a:pt x="58" y="134"/>
                      <a:pt x="60" y="131"/>
                      <a:pt x="61" y="128"/>
                    </a:cubicBezTo>
                    <a:cubicBezTo>
                      <a:pt x="63" y="125"/>
                      <a:pt x="66" y="122"/>
                      <a:pt x="68" y="120"/>
                    </a:cubicBezTo>
                    <a:cubicBezTo>
                      <a:pt x="70" y="118"/>
                      <a:pt x="73" y="116"/>
                      <a:pt x="76" y="114"/>
                    </a:cubicBezTo>
                    <a:cubicBezTo>
                      <a:pt x="78" y="113"/>
                      <a:pt x="81" y="112"/>
                      <a:pt x="84" y="111"/>
                    </a:cubicBezTo>
                    <a:cubicBezTo>
                      <a:pt x="87" y="110"/>
                      <a:pt x="91" y="109"/>
                      <a:pt x="94" y="109"/>
                    </a:cubicBezTo>
                    <a:cubicBezTo>
                      <a:pt x="98" y="109"/>
                      <a:pt x="101" y="109"/>
                      <a:pt x="104" y="109"/>
                    </a:cubicBezTo>
                    <a:cubicBezTo>
                      <a:pt x="107" y="110"/>
                      <a:pt x="110" y="111"/>
                      <a:pt x="113" y="112"/>
                    </a:cubicBezTo>
                    <a:cubicBezTo>
                      <a:pt x="115" y="113"/>
                      <a:pt x="118" y="115"/>
                      <a:pt x="120" y="117"/>
                    </a:cubicBezTo>
                    <a:cubicBezTo>
                      <a:pt x="123" y="119"/>
                      <a:pt x="125" y="121"/>
                      <a:pt x="128" y="124"/>
                    </a:cubicBezTo>
                    <a:cubicBezTo>
                      <a:pt x="130" y="126"/>
                      <a:pt x="132" y="129"/>
                      <a:pt x="133" y="133"/>
                    </a:cubicBezTo>
                    <a:cubicBezTo>
                      <a:pt x="135" y="136"/>
                      <a:pt x="136" y="139"/>
                      <a:pt x="138" y="143"/>
                    </a:cubicBezTo>
                    <a:cubicBezTo>
                      <a:pt x="139" y="147"/>
                      <a:pt x="139" y="151"/>
                      <a:pt x="140" y="155"/>
                    </a:cubicBezTo>
                    <a:cubicBezTo>
                      <a:pt x="141" y="159"/>
                      <a:pt x="141" y="163"/>
                      <a:pt x="141" y="168"/>
                    </a:cubicBezTo>
                    <a:cubicBezTo>
                      <a:pt x="141" y="173"/>
                      <a:pt x="141" y="177"/>
                      <a:pt x="140" y="182"/>
                    </a:cubicBezTo>
                    <a:close/>
                    <a:moveTo>
                      <a:pt x="221" y="144"/>
                    </a:moveTo>
                    <a:cubicBezTo>
                      <a:pt x="251" y="167"/>
                      <a:pt x="251" y="167"/>
                      <a:pt x="251" y="167"/>
                    </a:cubicBezTo>
                    <a:cubicBezTo>
                      <a:pt x="362" y="79"/>
                      <a:pt x="362" y="79"/>
                      <a:pt x="362" y="79"/>
                    </a:cubicBezTo>
                    <a:cubicBezTo>
                      <a:pt x="361" y="73"/>
                      <a:pt x="356" y="68"/>
                      <a:pt x="350" y="68"/>
                    </a:cubicBezTo>
                    <a:cubicBezTo>
                      <a:pt x="221" y="68"/>
                      <a:pt x="221" y="68"/>
                      <a:pt x="221" y="68"/>
                    </a:cubicBezTo>
                    <a:lnTo>
                      <a:pt x="221" y="144"/>
                    </a:lnTo>
                    <a:close/>
                    <a:moveTo>
                      <a:pt x="116" y="153"/>
                    </a:moveTo>
                    <a:cubicBezTo>
                      <a:pt x="115" y="151"/>
                      <a:pt x="114" y="148"/>
                      <a:pt x="114" y="146"/>
                    </a:cubicBezTo>
                    <a:cubicBezTo>
                      <a:pt x="113" y="144"/>
                      <a:pt x="112" y="142"/>
                      <a:pt x="111" y="141"/>
                    </a:cubicBezTo>
                    <a:cubicBezTo>
                      <a:pt x="110" y="139"/>
                      <a:pt x="108" y="138"/>
                      <a:pt x="107" y="137"/>
                    </a:cubicBezTo>
                    <a:cubicBezTo>
                      <a:pt x="106" y="135"/>
                      <a:pt x="105" y="134"/>
                      <a:pt x="103" y="134"/>
                    </a:cubicBezTo>
                    <a:cubicBezTo>
                      <a:pt x="102" y="133"/>
                      <a:pt x="100" y="132"/>
                      <a:pt x="99" y="132"/>
                    </a:cubicBezTo>
                    <a:cubicBezTo>
                      <a:pt x="97" y="132"/>
                      <a:pt x="96" y="131"/>
                      <a:pt x="94" y="132"/>
                    </a:cubicBezTo>
                    <a:cubicBezTo>
                      <a:pt x="92" y="132"/>
                      <a:pt x="90" y="132"/>
                      <a:pt x="88" y="132"/>
                    </a:cubicBezTo>
                    <a:cubicBezTo>
                      <a:pt x="87" y="133"/>
                      <a:pt x="85" y="134"/>
                      <a:pt x="84" y="135"/>
                    </a:cubicBezTo>
                    <a:cubicBezTo>
                      <a:pt x="82" y="136"/>
                      <a:pt x="81" y="137"/>
                      <a:pt x="80" y="138"/>
                    </a:cubicBezTo>
                    <a:cubicBezTo>
                      <a:pt x="79" y="139"/>
                      <a:pt x="77" y="141"/>
                      <a:pt x="76" y="143"/>
                    </a:cubicBezTo>
                    <a:cubicBezTo>
                      <a:pt x="75" y="144"/>
                      <a:pt x="75" y="146"/>
                      <a:pt x="74" y="148"/>
                    </a:cubicBezTo>
                    <a:cubicBezTo>
                      <a:pt x="73" y="150"/>
                      <a:pt x="72" y="152"/>
                      <a:pt x="72" y="154"/>
                    </a:cubicBezTo>
                    <a:cubicBezTo>
                      <a:pt x="71" y="157"/>
                      <a:pt x="71" y="159"/>
                      <a:pt x="71" y="161"/>
                    </a:cubicBezTo>
                    <a:cubicBezTo>
                      <a:pt x="71" y="164"/>
                      <a:pt x="70" y="166"/>
                      <a:pt x="70" y="169"/>
                    </a:cubicBezTo>
                    <a:cubicBezTo>
                      <a:pt x="70" y="172"/>
                      <a:pt x="71" y="175"/>
                      <a:pt x="71" y="177"/>
                    </a:cubicBezTo>
                    <a:cubicBezTo>
                      <a:pt x="71" y="180"/>
                      <a:pt x="72" y="182"/>
                      <a:pt x="72" y="185"/>
                    </a:cubicBezTo>
                    <a:cubicBezTo>
                      <a:pt x="73" y="187"/>
                      <a:pt x="73" y="189"/>
                      <a:pt x="74" y="191"/>
                    </a:cubicBezTo>
                    <a:cubicBezTo>
                      <a:pt x="75" y="193"/>
                      <a:pt x="76" y="195"/>
                      <a:pt x="77" y="197"/>
                    </a:cubicBezTo>
                    <a:cubicBezTo>
                      <a:pt x="78" y="198"/>
                      <a:pt x="79" y="199"/>
                      <a:pt x="80" y="201"/>
                    </a:cubicBezTo>
                    <a:cubicBezTo>
                      <a:pt x="82" y="202"/>
                      <a:pt x="83" y="203"/>
                      <a:pt x="84" y="204"/>
                    </a:cubicBezTo>
                    <a:cubicBezTo>
                      <a:pt x="85" y="204"/>
                      <a:pt x="87" y="205"/>
                      <a:pt x="88" y="206"/>
                    </a:cubicBezTo>
                    <a:cubicBezTo>
                      <a:pt x="90" y="206"/>
                      <a:pt x="92" y="206"/>
                      <a:pt x="93" y="206"/>
                    </a:cubicBezTo>
                    <a:cubicBezTo>
                      <a:pt x="95" y="206"/>
                      <a:pt x="97" y="206"/>
                      <a:pt x="98" y="206"/>
                    </a:cubicBezTo>
                    <a:cubicBezTo>
                      <a:pt x="100" y="206"/>
                      <a:pt x="101" y="205"/>
                      <a:pt x="103" y="204"/>
                    </a:cubicBezTo>
                    <a:cubicBezTo>
                      <a:pt x="104" y="204"/>
                      <a:pt x="105" y="203"/>
                      <a:pt x="107" y="202"/>
                    </a:cubicBezTo>
                    <a:cubicBezTo>
                      <a:pt x="108" y="201"/>
                      <a:pt x="109" y="199"/>
                      <a:pt x="110" y="198"/>
                    </a:cubicBezTo>
                    <a:cubicBezTo>
                      <a:pt x="111" y="196"/>
                      <a:pt x="112" y="194"/>
                      <a:pt x="113" y="192"/>
                    </a:cubicBezTo>
                    <a:cubicBezTo>
                      <a:pt x="114" y="190"/>
                      <a:pt x="115" y="188"/>
                      <a:pt x="115" y="186"/>
                    </a:cubicBezTo>
                    <a:cubicBezTo>
                      <a:pt x="116" y="183"/>
                      <a:pt x="117" y="181"/>
                      <a:pt x="117" y="178"/>
                    </a:cubicBezTo>
                    <a:cubicBezTo>
                      <a:pt x="117" y="176"/>
                      <a:pt x="117" y="173"/>
                      <a:pt x="117" y="170"/>
                    </a:cubicBezTo>
                    <a:cubicBezTo>
                      <a:pt x="117" y="167"/>
                      <a:pt x="117" y="164"/>
                      <a:pt x="117" y="161"/>
                    </a:cubicBezTo>
                    <a:cubicBezTo>
                      <a:pt x="117" y="158"/>
                      <a:pt x="116" y="155"/>
                      <a:pt x="116" y="153"/>
                    </a:cubicBezTo>
                    <a:close/>
                  </a:path>
                </a:pathLst>
              </a:custGeom>
              <a:solidFill>
                <a:srgbClr val="FFFFFF"/>
              </a:solidFill>
              <a:ln>
                <a:noFill/>
              </a:ln>
            </p:spPr>
            <p:txBody>
              <a:bodyPr vert="horz" wrap="square" lIns="91428" tIns="45714" rIns="91428" bIns="45714" numCol="1" anchor="t" anchorCtr="0" compatLnSpc="1">
                <a:prstTxWarp prst="textNoShape">
                  <a:avLst/>
                </a:prstTxWarp>
              </a:bodyPr>
              <a:lstStyle/>
              <a:p>
                <a:endParaRPr lang="en-US"/>
              </a:p>
            </p:txBody>
          </p:sp>
          <p:sp>
            <p:nvSpPr>
              <p:cNvPr id="40" name="Bing"/>
              <p:cNvSpPr>
                <a:spLocks noChangeAspect="1" noEditPoints="1"/>
              </p:cNvSpPr>
              <p:nvPr/>
            </p:nvSpPr>
            <p:spPr bwMode="auto">
              <a:xfrm>
                <a:off x="4246019" y="3703632"/>
                <a:ext cx="1451155" cy="509142"/>
              </a:xfrm>
              <a:custGeom>
                <a:avLst/>
                <a:gdLst>
                  <a:gd name="T0" fmla="*/ 1244 w 3673"/>
                  <a:gd name="T1" fmla="*/ 0 h 1289"/>
                  <a:gd name="T2" fmla="*/ 1244 w 3673"/>
                  <a:gd name="T3" fmla="*/ 156 h 1289"/>
                  <a:gd name="T4" fmla="*/ 3570 w 3673"/>
                  <a:gd name="T5" fmla="*/ 178 h 1289"/>
                  <a:gd name="T6" fmla="*/ 3570 w 3673"/>
                  <a:gd name="T7" fmla="*/ 170 h 1289"/>
                  <a:gd name="T8" fmla="*/ 3510 w 3673"/>
                  <a:gd name="T9" fmla="*/ 178 h 1289"/>
                  <a:gd name="T10" fmla="*/ 3535 w 3673"/>
                  <a:gd name="T11" fmla="*/ 256 h 1289"/>
                  <a:gd name="T12" fmla="*/ 3546 w 3673"/>
                  <a:gd name="T13" fmla="*/ 178 h 1289"/>
                  <a:gd name="T14" fmla="*/ 3673 w 3673"/>
                  <a:gd name="T15" fmla="*/ 256 h 1289"/>
                  <a:gd name="T16" fmla="*/ 3673 w 3673"/>
                  <a:gd name="T17" fmla="*/ 170 h 1289"/>
                  <a:gd name="T18" fmla="*/ 3633 w 3673"/>
                  <a:gd name="T19" fmla="*/ 230 h 1289"/>
                  <a:gd name="T20" fmla="*/ 3628 w 3673"/>
                  <a:gd name="T21" fmla="*/ 241 h 1289"/>
                  <a:gd name="T22" fmla="*/ 3597 w 3673"/>
                  <a:gd name="T23" fmla="*/ 170 h 1289"/>
                  <a:gd name="T24" fmla="*/ 3583 w 3673"/>
                  <a:gd name="T25" fmla="*/ 256 h 1289"/>
                  <a:gd name="T26" fmla="*/ 3595 w 3673"/>
                  <a:gd name="T27" fmla="*/ 199 h 1289"/>
                  <a:gd name="T28" fmla="*/ 3592 w 3673"/>
                  <a:gd name="T29" fmla="*/ 181 h 1289"/>
                  <a:gd name="T30" fmla="*/ 3626 w 3673"/>
                  <a:gd name="T31" fmla="*/ 256 h 1289"/>
                  <a:gd name="T32" fmla="*/ 3662 w 3673"/>
                  <a:gd name="T33" fmla="*/ 190 h 1289"/>
                  <a:gd name="T34" fmla="*/ 3664 w 3673"/>
                  <a:gd name="T35" fmla="*/ 181 h 1289"/>
                  <a:gd name="T36" fmla="*/ 3664 w 3673"/>
                  <a:gd name="T37" fmla="*/ 256 h 1289"/>
                  <a:gd name="T38" fmla="*/ 1245 w 3673"/>
                  <a:gd name="T39" fmla="*/ 247 h 1289"/>
                  <a:gd name="T40" fmla="*/ 1162 w 3673"/>
                  <a:gd name="T41" fmla="*/ 890 h 1289"/>
                  <a:gd name="T42" fmla="*/ 1322 w 3673"/>
                  <a:gd name="T43" fmla="*/ 238 h 1289"/>
                  <a:gd name="T44" fmla="*/ 2421 w 3673"/>
                  <a:gd name="T45" fmla="*/ 547 h 1289"/>
                  <a:gd name="T46" fmla="*/ 2421 w 3673"/>
                  <a:gd name="T47" fmla="*/ 534 h 1289"/>
                  <a:gd name="T48" fmla="*/ 2295 w 3673"/>
                  <a:gd name="T49" fmla="*/ 292 h 1289"/>
                  <a:gd name="T50" fmla="*/ 1927 w 3673"/>
                  <a:gd name="T51" fmla="*/ 193 h 1289"/>
                  <a:gd name="T52" fmla="*/ 1435 w 3673"/>
                  <a:gd name="T53" fmla="*/ 547 h 1289"/>
                  <a:gd name="T54" fmla="*/ 1435 w 3673"/>
                  <a:gd name="T55" fmla="*/ 890 h 1289"/>
                  <a:gd name="T56" fmla="*/ 1595 w 3673"/>
                  <a:gd name="T57" fmla="*/ 554 h 1289"/>
                  <a:gd name="T58" fmla="*/ 1927 w 3673"/>
                  <a:gd name="T59" fmla="*/ 281 h 1289"/>
                  <a:gd name="T60" fmla="*/ 1933 w 3673"/>
                  <a:gd name="T61" fmla="*/ 283 h 1289"/>
                  <a:gd name="T62" fmla="*/ 1972 w 3673"/>
                  <a:gd name="T63" fmla="*/ 283 h 1289"/>
                  <a:gd name="T64" fmla="*/ 2263 w 3673"/>
                  <a:gd name="T65" fmla="*/ 554 h 1289"/>
                  <a:gd name="T66" fmla="*/ 2263 w 3673"/>
                  <a:gd name="T67" fmla="*/ 556 h 1289"/>
                  <a:gd name="T68" fmla="*/ 2421 w 3673"/>
                  <a:gd name="T69" fmla="*/ 890 h 1289"/>
                  <a:gd name="T70" fmla="*/ 544 w 3673"/>
                  <a:gd name="T71" fmla="*/ 190 h 1289"/>
                  <a:gd name="T72" fmla="*/ 544 w 3673"/>
                  <a:gd name="T73" fmla="*/ 917 h 1289"/>
                  <a:gd name="T74" fmla="*/ 0 w 3673"/>
                  <a:gd name="T75" fmla="*/ 555 h 1289"/>
                  <a:gd name="T76" fmla="*/ 158 w 3673"/>
                  <a:gd name="T77" fmla="*/ 20 h 1289"/>
                  <a:gd name="T78" fmla="*/ 544 w 3673"/>
                  <a:gd name="T79" fmla="*/ 190 h 1289"/>
                  <a:gd name="T80" fmla="*/ 924 w 3673"/>
                  <a:gd name="T81" fmla="*/ 555 h 1289"/>
                  <a:gd name="T82" fmla="*/ 167 w 3673"/>
                  <a:gd name="T83" fmla="*/ 555 h 1289"/>
                  <a:gd name="T84" fmla="*/ 3161 w 3673"/>
                  <a:gd name="T85" fmla="*/ 233 h 1289"/>
                  <a:gd name="T86" fmla="*/ 3460 w 3673"/>
                  <a:gd name="T87" fmla="*/ 308 h 1289"/>
                  <a:gd name="T88" fmla="*/ 3382 w 3673"/>
                  <a:gd name="T89" fmla="*/ 493 h 1289"/>
                  <a:gd name="T90" fmla="*/ 3382 w 3673"/>
                  <a:gd name="T91" fmla="*/ 986 h 1289"/>
                  <a:gd name="T92" fmla="*/ 2487 w 3673"/>
                  <a:gd name="T93" fmla="*/ 1067 h 1289"/>
                  <a:gd name="T94" fmla="*/ 2926 w 3673"/>
                  <a:gd name="T95" fmla="*/ 1201 h 1289"/>
                  <a:gd name="T96" fmla="*/ 3039 w 3673"/>
                  <a:gd name="T97" fmla="*/ 787 h 1289"/>
                  <a:gd name="T98" fmla="*/ 2471 w 3673"/>
                  <a:gd name="T99" fmla="*/ 493 h 1289"/>
                  <a:gd name="T100" fmla="*/ 3161 w 3673"/>
                  <a:gd name="T101" fmla="*/ 233 h 1289"/>
                  <a:gd name="T102" fmla="*/ 3215 w 3673"/>
                  <a:gd name="T103" fmla="*/ 493 h 1289"/>
                  <a:gd name="T104" fmla="*/ 2638 w 3673"/>
                  <a:gd name="T105" fmla="*/ 493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73" h="1289">
                    <a:moveTo>
                      <a:pt x="1126" y="78"/>
                    </a:moveTo>
                    <a:cubicBezTo>
                      <a:pt x="1126" y="35"/>
                      <a:pt x="1178" y="0"/>
                      <a:pt x="1244" y="0"/>
                    </a:cubicBezTo>
                    <a:cubicBezTo>
                      <a:pt x="1309" y="0"/>
                      <a:pt x="1361" y="35"/>
                      <a:pt x="1361" y="78"/>
                    </a:cubicBezTo>
                    <a:cubicBezTo>
                      <a:pt x="1361" y="122"/>
                      <a:pt x="1309" y="156"/>
                      <a:pt x="1244" y="156"/>
                    </a:cubicBezTo>
                    <a:cubicBezTo>
                      <a:pt x="1178" y="156"/>
                      <a:pt x="1126" y="122"/>
                      <a:pt x="1126" y="78"/>
                    </a:cubicBezTo>
                    <a:close/>
                    <a:moveTo>
                      <a:pt x="3570" y="178"/>
                    </a:moveTo>
                    <a:cubicBezTo>
                      <a:pt x="3570" y="178"/>
                      <a:pt x="3570" y="178"/>
                      <a:pt x="3570" y="178"/>
                    </a:cubicBezTo>
                    <a:cubicBezTo>
                      <a:pt x="3570" y="170"/>
                      <a:pt x="3570" y="170"/>
                      <a:pt x="3570" y="170"/>
                    </a:cubicBezTo>
                    <a:cubicBezTo>
                      <a:pt x="3510" y="170"/>
                      <a:pt x="3510" y="170"/>
                      <a:pt x="3510" y="170"/>
                    </a:cubicBezTo>
                    <a:cubicBezTo>
                      <a:pt x="3510" y="178"/>
                      <a:pt x="3510" y="178"/>
                      <a:pt x="3510" y="178"/>
                    </a:cubicBezTo>
                    <a:cubicBezTo>
                      <a:pt x="3535" y="178"/>
                      <a:pt x="3535" y="178"/>
                      <a:pt x="3535" y="178"/>
                    </a:cubicBezTo>
                    <a:cubicBezTo>
                      <a:pt x="3535" y="256"/>
                      <a:pt x="3535" y="256"/>
                      <a:pt x="3535" y="256"/>
                    </a:cubicBezTo>
                    <a:cubicBezTo>
                      <a:pt x="3546" y="256"/>
                      <a:pt x="3546" y="256"/>
                      <a:pt x="3546" y="256"/>
                    </a:cubicBezTo>
                    <a:cubicBezTo>
                      <a:pt x="3546" y="178"/>
                      <a:pt x="3546" y="178"/>
                      <a:pt x="3546" y="178"/>
                    </a:cubicBezTo>
                    <a:cubicBezTo>
                      <a:pt x="3570" y="178"/>
                      <a:pt x="3570" y="178"/>
                      <a:pt x="3570" y="178"/>
                    </a:cubicBezTo>
                    <a:close/>
                    <a:moveTo>
                      <a:pt x="3673" y="256"/>
                    </a:moveTo>
                    <a:cubicBezTo>
                      <a:pt x="3673" y="256"/>
                      <a:pt x="3673" y="256"/>
                      <a:pt x="3673" y="256"/>
                    </a:cubicBezTo>
                    <a:cubicBezTo>
                      <a:pt x="3673" y="170"/>
                      <a:pt x="3673" y="170"/>
                      <a:pt x="3673" y="170"/>
                    </a:cubicBezTo>
                    <a:cubicBezTo>
                      <a:pt x="3673" y="170"/>
                      <a:pt x="3673" y="170"/>
                      <a:pt x="3660" y="170"/>
                    </a:cubicBezTo>
                    <a:cubicBezTo>
                      <a:pt x="3660" y="170"/>
                      <a:pt x="3660" y="170"/>
                      <a:pt x="3633" y="230"/>
                    </a:cubicBezTo>
                    <a:cubicBezTo>
                      <a:pt x="3633" y="232"/>
                      <a:pt x="3630" y="236"/>
                      <a:pt x="3628" y="241"/>
                    </a:cubicBezTo>
                    <a:cubicBezTo>
                      <a:pt x="3628" y="241"/>
                      <a:pt x="3628" y="241"/>
                      <a:pt x="3628" y="241"/>
                    </a:cubicBezTo>
                    <a:cubicBezTo>
                      <a:pt x="3628" y="238"/>
                      <a:pt x="3626" y="234"/>
                      <a:pt x="3624" y="230"/>
                    </a:cubicBezTo>
                    <a:cubicBezTo>
                      <a:pt x="3624" y="230"/>
                      <a:pt x="3624" y="230"/>
                      <a:pt x="3597" y="170"/>
                    </a:cubicBezTo>
                    <a:cubicBezTo>
                      <a:pt x="3597" y="170"/>
                      <a:pt x="3597" y="170"/>
                      <a:pt x="3583" y="170"/>
                    </a:cubicBezTo>
                    <a:cubicBezTo>
                      <a:pt x="3583" y="170"/>
                      <a:pt x="3583" y="170"/>
                      <a:pt x="3583" y="256"/>
                    </a:cubicBezTo>
                    <a:cubicBezTo>
                      <a:pt x="3583" y="256"/>
                      <a:pt x="3583" y="256"/>
                      <a:pt x="3595" y="256"/>
                    </a:cubicBezTo>
                    <a:cubicBezTo>
                      <a:pt x="3595" y="256"/>
                      <a:pt x="3595" y="256"/>
                      <a:pt x="3595" y="199"/>
                    </a:cubicBezTo>
                    <a:cubicBezTo>
                      <a:pt x="3595" y="190"/>
                      <a:pt x="3592" y="185"/>
                      <a:pt x="3592" y="181"/>
                    </a:cubicBezTo>
                    <a:cubicBezTo>
                      <a:pt x="3592" y="181"/>
                      <a:pt x="3592" y="181"/>
                      <a:pt x="3592" y="181"/>
                    </a:cubicBezTo>
                    <a:cubicBezTo>
                      <a:pt x="3595" y="185"/>
                      <a:pt x="3595" y="187"/>
                      <a:pt x="3597" y="190"/>
                    </a:cubicBezTo>
                    <a:cubicBezTo>
                      <a:pt x="3597" y="190"/>
                      <a:pt x="3597" y="190"/>
                      <a:pt x="3626" y="256"/>
                    </a:cubicBezTo>
                    <a:cubicBezTo>
                      <a:pt x="3626" y="256"/>
                      <a:pt x="3626" y="256"/>
                      <a:pt x="3630" y="256"/>
                    </a:cubicBezTo>
                    <a:cubicBezTo>
                      <a:pt x="3630" y="256"/>
                      <a:pt x="3630" y="256"/>
                      <a:pt x="3662" y="190"/>
                    </a:cubicBezTo>
                    <a:cubicBezTo>
                      <a:pt x="3662" y="187"/>
                      <a:pt x="3662" y="185"/>
                      <a:pt x="3664" y="181"/>
                    </a:cubicBezTo>
                    <a:cubicBezTo>
                      <a:pt x="3664" y="181"/>
                      <a:pt x="3664" y="181"/>
                      <a:pt x="3664" y="181"/>
                    </a:cubicBezTo>
                    <a:cubicBezTo>
                      <a:pt x="3664" y="187"/>
                      <a:pt x="3664" y="194"/>
                      <a:pt x="3664" y="199"/>
                    </a:cubicBezTo>
                    <a:cubicBezTo>
                      <a:pt x="3664" y="199"/>
                      <a:pt x="3664" y="199"/>
                      <a:pt x="3664" y="256"/>
                    </a:cubicBezTo>
                    <a:cubicBezTo>
                      <a:pt x="3664" y="256"/>
                      <a:pt x="3664" y="256"/>
                      <a:pt x="3673" y="256"/>
                    </a:cubicBezTo>
                    <a:close/>
                    <a:moveTo>
                      <a:pt x="1245" y="247"/>
                    </a:moveTo>
                    <a:cubicBezTo>
                      <a:pt x="1216" y="247"/>
                      <a:pt x="1189" y="243"/>
                      <a:pt x="1162" y="236"/>
                    </a:cubicBezTo>
                    <a:cubicBezTo>
                      <a:pt x="1162" y="890"/>
                      <a:pt x="1162" y="890"/>
                      <a:pt x="1162" y="890"/>
                    </a:cubicBezTo>
                    <a:cubicBezTo>
                      <a:pt x="1322" y="890"/>
                      <a:pt x="1322" y="890"/>
                      <a:pt x="1322" y="890"/>
                    </a:cubicBezTo>
                    <a:cubicBezTo>
                      <a:pt x="1322" y="238"/>
                      <a:pt x="1322" y="238"/>
                      <a:pt x="1322" y="238"/>
                    </a:cubicBezTo>
                    <a:cubicBezTo>
                      <a:pt x="1299" y="243"/>
                      <a:pt x="1272" y="247"/>
                      <a:pt x="1245" y="247"/>
                    </a:cubicBezTo>
                    <a:close/>
                    <a:moveTo>
                      <a:pt x="2421" y="547"/>
                    </a:moveTo>
                    <a:cubicBezTo>
                      <a:pt x="2421" y="547"/>
                      <a:pt x="2421" y="547"/>
                      <a:pt x="2421" y="547"/>
                    </a:cubicBezTo>
                    <a:cubicBezTo>
                      <a:pt x="2421" y="534"/>
                      <a:pt x="2421" y="534"/>
                      <a:pt x="2421" y="534"/>
                    </a:cubicBezTo>
                    <a:cubicBezTo>
                      <a:pt x="2421" y="534"/>
                      <a:pt x="2421" y="534"/>
                      <a:pt x="2421" y="534"/>
                    </a:cubicBezTo>
                    <a:cubicBezTo>
                      <a:pt x="2419" y="439"/>
                      <a:pt x="2396" y="353"/>
                      <a:pt x="2295" y="292"/>
                    </a:cubicBezTo>
                    <a:cubicBezTo>
                      <a:pt x="2207" y="238"/>
                      <a:pt x="2094" y="202"/>
                      <a:pt x="1976" y="195"/>
                    </a:cubicBezTo>
                    <a:cubicBezTo>
                      <a:pt x="1960" y="193"/>
                      <a:pt x="1945" y="193"/>
                      <a:pt x="1927" y="193"/>
                    </a:cubicBezTo>
                    <a:cubicBezTo>
                      <a:pt x="1793" y="193"/>
                      <a:pt x="1660" y="231"/>
                      <a:pt x="1561" y="292"/>
                    </a:cubicBezTo>
                    <a:cubicBezTo>
                      <a:pt x="1457" y="355"/>
                      <a:pt x="1435" y="446"/>
                      <a:pt x="1435" y="547"/>
                    </a:cubicBezTo>
                    <a:cubicBezTo>
                      <a:pt x="1435" y="547"/>
                      <a:pt x="1435" y="547"/>
                      <a:pt x="1435" y="547"/>
                    </a:cubicBezTo>
                    <a:cubicBezTo>
                      <a:pt x="1435" y="890"/>
                      <a:pt x="1435" y="890"/>
                      <a:pt x="1435" y="890"/>
                    </a:cubicBezTo>
                    <a:cubicBezTo>
                      <a:pt x="1595" y="890"/>
                      <a:pt x="1595" y="890"/>
                      <a:pt x="1595" y="890"/>
                    </a:cubicBezTo>
                    <a:cubicBezTo>
                      <a:pt x="1595" y="554"/>
                      <a:pt x="1595" y="554"/>
                      <a:pt x="1595" y="554"/>
                    </a:cubicBezTo>
                    <a:cubicBezTo>
                      <a:pt x="1595" y="484"/>
                      <a:pt x="1590" y="414"/>
                      <a:pt x="1665" y="365"/>
                    </a:cubicBezTo>
                    <a:cubicBezTo>
                      <a:pt x="1732" y="319"/>
                      <a:pt x="1825" y="281"/>
                      <a:pt x="1927" y="281"/>
                    </a:cubicBezTo>
                    <a:cubicBezTo>
                      <a:pt x="1929" y="281"/>
                      <a:pt x="1931" y="283"/>
                      <a:pt x="1933" y="283"/>
                    </a:cubicBezTo>
                    <a:cubicBezTo>
                      <a:pt x="1933" y="283"/>
                      <a:pt x="1933" y="283"/>
                      <a:pt x="1933" y="283"/>
                    </a:cubicBezTo>
                    <a:cubicBezTo>
                      <a:pt x="1945" y="283"/>
                      <a:pt x="1956" y="283"/>
                      <a:pt x="1967" y="283"/>
                    </a:cubicBezTo>
                    <a:cubicBezTo>
                      <a:pt x="1970" y="283"/>
                      <a:pt x="1970" y="283"/>
                      <a:pt x="1972" y="283"/>
                    </a:cubicBezTo>
                    <a:cubicBezTo>
                      <a:pt x="2058" y="290"/>
                      <a:pt x="2132" y="326"/>
                      <a:pt x="2191" y="365"/>
                    </a:cubicBezTo>
                    <a:cubicBezTo>
                      <a:pt x="2267" y="414"/>
                      <a:pt x="2263" y="484"/>
                      <a:pt x="2263" y="554"/>
                    </a:cubicBezTo>
                    <a:cubicBezTo>
                      <a:pt x="2263" y="556"/>
                      <a:pt x="2263" y="556"/>
                      <a:pt x="2263" y="556"/>
                    </a:cubicBezTo>
                    <a:cubicBezTo>
                      <a:pt x="2263" y="556"/>
                      <a:pt x="2263" y="556"/>
                      <a:pt x="2263" y="556"/>
                    </a:cubicBezTo>
                    <a:cubicBezTo>
                      <a:pt x="2263" y="890"/>
                      <a:pt x="2263" y="890"/>
                      <a:pt x="2263" y="890"/>
                    </a:cubicBezTo>
                    <a:cubicBezTo>
                      <a:pt x="2421" y="890"/>
                      <a:pt x="2421" y="890"/>
                      <a:pt x="2421" y="890"/>
                    </a:cubicBezTo>
                    <a:cubicBezTo>
                      <a:pt x="2421" y="547"/>
                      <a:pt x="2421" y="547"/>
                      <a:pt x="2421" y="547"/>
                    </a:cubicBezTo>
                    <a:close/>
                    <a:moveTo>
                      <a:pt x="544" y="190"/>
                    </a:moveTo>
                    <a:cubicBezTo>
                      <a:pt x="845" y="190"/>
                      <a:pt x="1089" y="353"/>
                      <a:pt x="1089" y="555"/>
                    </a:cubicBezTo>
                    <a:cubicBezTo>
                      <a:pt x="1089" y="754"/>
                      <a:pt x="845" y="917"/>
                      <a:pt x="544" y="917"/>
                    </a:cubicBezTo>
                    <a:cubicBezTo>
                      <a:pt x="244" y="917"/>
                      <a:pt x="2" y="754"/>
                      <a:pt x="0" y="555"/>
                    </a:cubicBezTo>
                    <a:cubicBezTo>
                      <a:pt x="0" y="555"/>
                      <a:pt x="0" y="555"/>
                      <a:pt x="0" y="555"/>
                    </a:cubicBezTo>
                    <a:cubicBezTo>
                      <a:pt x="0" y="555"/>
                      <a:pt x="0" y="555"/>
                      <a:pt x="0" y="20"/>
                    </a:cubicBezTo>
                    <a:cubicBezTo>
                      <a:pt x="0" y="20"/>
                      <a:pt x="0" y="20"/>
                      <a:pt x="158" y="20"/>
                    </a:cubicBezTo>
                    <a:cubicBezTo>
                      <a:pt x="158" y="20"/>
                      <a:pt x="158" y="20"/>
                      <a:pt x="158" y="299"/>
                    </a:cubicBezTo>
                    <a:cubicBezTo>
                      <a:pt x="257" y="231"/>
                      <a:pt x="393" y="190"/>
                      <a:pt x="544" y="190"/>
                    </a:cubicBezTo>
                    <a:close/>
                    <a:moveTo>
                      <a:pt x="544" y="829"/>
                    </a:moveTo>
                    <a:cubicBezTo>
                      <a:pt x="755" y="829"/>
                      <a:pt x="924" y="706"/>
                      <a:pt x="924" y="555"/>
                    </a:cubicBezTo>
                    <a:cubicBezTo>
                      <a:pt x="924" y="401"/>
                      <a:pt x="755" y="278"/>
                      <a:pt x="544" y="278"/>
                    </a:cubicBezTo>
                    <a:cubicBezTo>
                      <a:pt x="337" y="278"/>
                      <a:pt x="167" y="401"/>
                      <a:pt x="167" y="555"/>
                    </a:cubicBezTo>
                    <a:cubicBezTo>
                      <a:pt x="167" y="706"/>
                      <a:pt x="337" y="829"/>
                      <a:pt x="544" y="829"/>
                    </a:cubicBezTo>
                    <a:close/>
                    <a:moveTo>
                      <a:pt x="3161" y="233"/>
                    </a:moveTo>
                    <a:cubicBezTo>
                      <a:pt x="3237" y="190"/>
                      <a:pt x="3350" y="156"/>
                      <a:pt x="3460" y="163"/>
                    </a:cubicBezTo>
                    <a:cubicBezTo>
                      <a:pt x="3460" y="163"/>
                      <a:pt x="3460" y="163"/>
                      <a:pt x="3460" y="308"/>
                    </a:cubicBezTo>
                    <a:cubicBezTo>
                      <a:pt x="3413" y="303"/>
                      <a:pt x="3345" y="306"/>
                      <a:pt x="3294" y="315"/>
                    </a:cubicBezTo>
                    <a:cubicBezTo>
                      <a:pt x="3350" y="364"/>
                      <a:pt x="3382" y="425"/>
                      <a:pt x="3382" y="493"/>
                    </a:cubicBezTo>
                    <a:cubicBezTo>
                      <a:pt x="3382" y="595"/>
                      <a:pt x="3307" y="685"/>
                      <a:pt x="3194" y="740"/>
                    </a:cubicBezTo>
                    <a:cubicBezTo>
                      <a:pt x="3307" y="794"/>
                      <a:pt x="3382" y="884"/>
                      <a:pt x="3382" y="986"/>
                    </a:cubicBezTo>
                    <a:cubicBezTo>
                      <a:pt x="3382" y="1153"/>
                      <a:pt x="3179" y="1289"/>
                      <a:pt x="2926" y="1289"/>
                    </a:cubicBezTo>
                    <a:cubicBezTo>
                      <a:pt x="2716" y="1289"/>
                      <a:pt x="2538" y="1194"/>
                      <a:pt x="2487" y="1067"/>
                    </a:cubicBezTo>
                    <a:cubicBezTo>
                      <a:pt x="2487" y="1067"/>
                      <a:pt x="2487" y="1067"/>
                      <a:pt x="2658" y="1067"/>
                    </a:cubicBezTo>
                    <a:cubicBezTo>
                      <a:pt x="2701" y="1144"/>
                      <a:pt x="2804" y="1201"/>
                      <a:pt x="2926" y="1201"/>
                    </a:cubicBezTo>
                    <a:cubicBezTo>
                      <a:pt x="3086" y="1201"/>
                      <a:pt x="3215" y="1104"/>
                      <a:pt x="3215" y="986"/>
                    </a:cubicBezTo>
                    <a:cubicBezTo>
                      <a:pt x="3215" y="898"/>
                      <a:pt x="3143" y="821"/>
                      <a:pt x="3039" y="787"/>
                    </a:cubicBezTo>
                    <a:cubicBezTo>
                      <a:pt x="3003" y="794"/>
                      <a:pt x="2964" y="798"/>
                      <a:pt x="2926" y="798"/>
                    </a:cubicBezTo>
                    <a:cubicBezTo>
                      <a:pt x="2674" y="798"/>
                      <a:pt x="2471" y="661"/>
                      <a:pt x="2471" y="493"/>
                    </a:cubicBezTo>
                    <a:cubicBezTo>
                      <a:pt x="2471" y="326"/>
                      <a:pt x="2674" y="190"/>
                      <a:pt x="2926" y="190"/>
                    </a:cubicBezTo>
                    <a:cubicBezTo>
                      <a:pt x="3012" y="190"/>
                      <a:pt x="3093" y="206"/>
                      <a:pt x="3161" y="233"/>
                    </a:cubicBezTo>
                    <a:close/>
                    <a:moveTo>
                      <a:pt x="2926" y="708"/>
                    </a:moveTo>
                    <a:cubicBezTo>
                      <a:pt x="3086" y="708"/>
                      <a:pt x="3215" y="613"/>
                      <a:pt x="3215" y="493"/>
                    </a:cubicBezTo>
                    <a:cubicBezTo>
                      <a:pt x="3215" y="376"/>
                      <a:pt x="3086" y="279"/>
                      <a:pt x="2926" y="279"/>
                    </a:cubicBezTo>
                    <a:cubicBezTo>
                      <a:pt x="2766" y="279"/>
                      <a:pt x="2638" y="376"/>
                      <a:pt x="2638" y="493"/>
                    </a:cubicBezTo>
                    <a:cubicBezTo>
                      <a:pt x="2638" y="613"/>
                      <a:pt x="2766" y="708"/>
                      <a:pt x="2926" y="708"/>
                    </a:cubicBezTo>
                    <a:close/>
                  </a:path>
                </a:pathLst>
              </a:custGeom>
              <a:solidFill>
                <a:srgbClr val="FFFFFF"/>
              </a:solidFill>
              <a:ln>
                <a:noFill/>
              </a:ln>
            </p:spPr>
            <p:txBody>
              <a:bodyPr vert="horz" wrap="square" lIns="93257" tIns="46628" rIns="93257" bIns="46628" numCol="1" anchor="t" anchorCtr="0" compatLnSpc="1">
                <a:prstTxWarp prst="textNoShape">
                  <a:avLst/>
                </a:prstTxWarp>
              </a:bodyPr>
              <a:lstStyle/>
              <a:p>
                <a:pPr defTabSz="932653"/>
                <a:endParaRPr lang="en-US">
                  <a:solidFill>
                    <a:srgbClr val="FFFFFF"/>
                  </a:solidFill>
                </a:endParaRPr>
              </a:p>
            </p:txBody>
          </p:sp>
          <p:sp>
            <p:nvSpPr>
              <p:cNvPr id="41" name="MSN"/>
              <p:cNvSpPr>
                <a:spLocks noChangeAspect="1" noEditPoints="1"/>
              </p:cNvSpPr>
              <p:nvPr/>
            </p:nvSpPr>
            <p:spPr bwMode="auto">
              <a:xfrm>
                <a:off x="4246018" y="4253609"/>
                <a:ext cx="1698204" cy="756810"/>
              </a:xfrm>
              <a:custGeom>
                <a:avLst/>
                <a:gdLst>
                  <a:gd name="T0" fmla="*/ 2632 w 3190"/>
                  <a:gd name="T1" fmla="*/ 815 h 1421"/>
                  <a:gd name="T2" fmla="*/ 2624 w 3190"/>
                  <a:gd name="T3" fmla="*/ 159 h 1421"/>
                  <a:gd name="T4" fmla="*/ 2998 w 3190"/>
                  <a:gd name="T5" fmla="*/ 531 h 1421"/>
                  <a:gd name="T6" fmla="*/ 2680 w 3190"/>
                  <a:gd name="T7" fmla="*/ 1089 h 1421"/>
                  <a:gd name="T8" fmla="*/ 2530 w 3190"/>
                  <a:gd name="T9" fmla="*/ 675 h 1421"/>
                  <a:gd name="T10" fmla="*/ 2229 w 3190"/>
                  <a:gd name="T11" fmla="*/ 452 h 1421"/>
                  <a:gd name="T12" fmla="*/ 2466 w 3190"/>
                  <a:gd name="T13" fmla="*/ 918 h 1421"/>
                  <a:gd name="T14" fmla="*/ 3118 w 3190"/>
                  <a:gd name="T15" fmla="*/ 1185 h 1421"/>
                  <a:gd name="T16" fmla="*/ 3131 w 3190"/>
                  <a:gd name="T17" fmla="*/ 1214 h 1421"/>
                  <a:gd name="T18" fmla="*/ 3150 w 3190"/>
                  <a:gd name="T19" fmla="*/ 1185 h 1421"/>
                  <a:gd name="T20" fmla="*/ 3170 w 3190"/>
                  <a:gd name="T21" fmla="*/ 1210 h 1421"/>
                  <a:gd name="T22" fmla="*/ 3187 w 3190"/>
                  <a:gd name="T23" fmla="*/ 1192 h 1421"/>
                  <a:gd name="T24" fmla="*/ 3187 w 3190"/>
                  <a:gd name="T25" fmla="*/ 1214 h 1421"/>
                  <a:gd name="T26" fmla="*/ 3175 w 3190"/>
                  <a:gd name="T27" fmla="*/ 1201 h 1421"/>
                  <a:gd name="T28" fmla="*/ 3168 w 3190"/>
                  <a:gd name="T29" fmla="*/ 1201 h 1421"/>
                  <a:gd name="T30" fmla="*/ 3156 w 3190"/>
                  <a:gd name="T31" fmla="*/ 1214 h 1421"/>
                  <a:gd name="T32" fmla="*/ 3156 w 3190"/>
                  <a:gd name="T33" fmla="*/ 1192 h 1421"/>
                  <a:gd name="T34" fmla="*/ 0 w 3190"/>
                  <a:gd name="T35" fmla="*/ 914 h 1421"/>
                  <a:gd name="T36" fmla="*/ 102 w 3190"/>
                  <a:gd name="T37" fmla="*/ 1020 h 1421"/>
                  <a:gd name="T38" fmla="*/ 341 w 3190"/>
                  <a:gd name="T39" fmla="*/ 941 h 1421"/>
                  <a:gd name="T40" fmla="*/ 453 w 3190"/>
                  <a:gd name="T41" fmla="*/ 1406 h 1421"/>
                  <a:gd name="T42" fmla="*/ 597 w 3190"/>
                  <a:gd name="T43" fmla="*/ 969 h 1421"/>
                  <a:gd name="T44" fmla="*/ 852 w 3190"/>
                  <a:gd name="T45" fmla="*/ 973 h 1421"/>
                  <a:gd name="T46" fmla="*/ 993 w 3190"/>
                  <a:gd name="T47" fmla="*/ 1406 h 1421"/>
                  <a:gd name="T48" fmla="*/ 835 w 3190"/>
                  <a:gd name="T49" fmla="*/ 867 h 1421"/>
                  <a:gd name="T50" fmla="*/ 409 w 3190"/>
                  <a:gd name="T51" fmla="*/ 878 h 1421"/>
                  <a:gd name="T52" fmla="*/ 0 w 3190"/>
                  <a:gd name="T53" fmla="*/ 914 h 1421"/>
                  <a:gd name="T54" fmla="*/ 1232 w 3190"/>
                  <a:gd name="T55" fmla="*/ 1407 h 1421"/>
                  <a:gd name="T56" fmla="*/ 1646 w 3190"/>
                  <a:gd name="T57" fmla="*/ 1324 h 1421"/>
                  <a:gd name="T58" fmla="*/ 1521 w 3190"/>
                  <a:gd name="T59" fmla="*/ 1096 h 1421"/>
                  <a:gd name="T60" fmla="*/ 1200 w 3190"/>
                  <a:gd name="T61" fmla="*/ 1039 h 1421"/>
                  <a:gd name="T62" fmla="*/ 1288 w 3190"/>
                  <a:gd name="T63" fmla="*/ 931 h 1421"/>
                  <a:gd name="T64" fmla="*/ 1635 w 3190"/>
                  <a:gd name="T65" fmla="*/ 905 h 1421"/>
                  <a:gd name="T66" fmla="*/ 1245 w 3190"/>
                  <a:gd name="T67" fmla="*/ 863 h 1421"/>
                  <a:gd name="T68" fmla="*/ 1103 w 3190"/>
                  <a:gd name="T69" fmla="*/ 1013 h 1421"/>
                  <a:gd name="T70" fmla="*/ 1243 w 3190"/>
                  <a:gd name="T71" fmla="*/ 1149 h 1421"/>
                  <a:gd name="T72" fmla="*/ 1540 w 3190"/>
                  <a:gd name="T73" fmla="*/ 1189 h 1421"/>
                  <a:gd name="T74" fmla="*/ 1525 w 3190"/>
                  <a:gd name="T75" fmla="*/ 1318 h 1421"/>
                  <a:gd name="T76" fmla="*/ 1097 w 3190"/>
                  <a:gd name="T77" fmla="*/ 1269 h 1421"/>
                  <a:gd name="T78" fmla="*/ 2279 w 3190"/>
                  <a:gd name="T79" fmla="*/ 1018 h 1421"/>
                  <a:gd name="T80" fmla="*/ 2381 w 3190"/>
                  <a:gd name="T81" fmla="*/ 1090 h 1421"/>
                  <a:gd name="T82" fmla="*/ 2079 w 3190"/>
                  <a:gd name="T83" fmla="*/ 850 h 1421"/>
                  <a:gd name="T84" fmla="*/ 1770 w 3190"/>
                  <a:gd name="T85" fmla="*/ 1406 h 1421"/>
                  <a:gd name="T86" fmla="*/ 1918 w 3190"/>
                  <a:gd name="T87" fmla="*/ 969 h 1421"/>
                  <a:gd name="T88" fmla="*/ 2487 w 3190"/>
                  <a:gd name="T89" fmla="*/ 1363 h 1421"/>
                  <a:gd name="T90" fmla="*/ 2447 w 3190"/>
                  <a:gd name="T91" fmla="*/ 1345 h 1421"/>
                  <a:gd name="T92" fmla="*/ 2425 w 3190"/>
                  <a:gd name="T93" fmla="*/ 1367 h 1421"/>
                  <a:gd name="T94" fmla="*/ 2444 w 3190"/>
                  <a:gd name="T95" fmla="*/ 1404 h 1421"/>
                  <a:gd name="T96" fmla="*/ 2479 w 3190"/>
                  <a:gd name="T97" fmla="*/ 1397 h 1421"/>
                  <a:gd name="T98" fmla="*/ 2485 w 3190"/>
                  <a:gd name="T99" fmla="*/ 1376 h 1421"/>
                  <a:gd name="T100" fmla="*/ 2457 w 3190"/>
                  <a:gd name="T101" fmla="*/ 1404 h 1421"/>
                  <a:gd name="T102" fmla="*/ 2429 w 3190"/>
                  <a:gd name="T103" fmla="*/ 1376 h 1421"/>
                  <a:gd name="T104" fmla="*/ 2457 w 3190"/>
                  <a:gd name="T105" fmla="*/ 1347 h 1421"/>
                  <a:gd name="T106" fmla="*/ 2485 w 3190"/>
                  <a:gd name="T107" fmla="*/ 1376 h 1421"/>
                  <a:gd name="T108" fmla="*/ 2469 w 3190"/>
                  <a:gd name="T109" fmla="*/ 1380 h 1421"/>
                  <a:gd name="T110" fmla="*/ 2465 w 3190"/>
                  <a:gd name="T111" fmla="*/ 1376 h 1421"/>
                  <a:gd name="T112" fmla="*/ 2472 w 3190"/>
                  <a:gd name="T113" fmla="*/ 1369 h 1421"/>
                  <a:gd name="T114" fmla="*/ 2445 w 3190"/>
                  <a:gd name="T115" fmla="*/ 1391 h 1421"/>
                  <a:gd name="T116" fmla="*/ 2460 w 3190"/>
                  <a:gd name="T117" fmla="*/ 1378 h 1421"/>
                  <a:gd name="T118" fmla="*/ 2471 w 3190"/>
                  <a:gd name="T119" fmla="*/ 1391 h 1421"/>
                  <a:gd name="T120" fmla="*/ 2460 w 3190"/>
                  <a:gd name="T121" fmla="*/ 1363 h 1421"/>
                  <a:gd name="T122" fmla="*/ 2469 w 3190"/>
                  <a:gd name="T123" fmla="*/ 1369 h 1421"/>
                  <a:gd name="T124" fmla="*/ 2462 w 3190"/>
                  <a:gd name="T125" fmla="*/ 1374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90" h="1421">
                    <a:moveTo>
                      <a:pt x="3112" y="1035"/>
                    </a:moveTo>
                    <a:cubicBezTo>
                      <a:pt x="3124" y="1101"/>
                      <a:pt x="3105" y="1181"/>
                      <a:pt x="3034" y="1206"/>
                    </a:cubicBezTo>
                    <a:cubicBezTo>
                      <a:pt x="2972" y="1228"/>
                      <a:pt x="2899" y="1202"/>
                      <a:pt x="2846" y="1166"/>
                    </a:cubicBezTo>
                    <a:cubicBezTo>
                      <a:pt x="2729" y="1088"/>
                      <a:pt x="2666" y="948"/>
                      <a:pt x="2632" y="815"/>
                    </a:cubicBezTo>
                    <a:cubicBezTo>
                      <a:pt x="2630" y="807"/>
                      <a:pt x="2628" y="800"/>
                      <a:pt x="2626" y="792"/>
                    </a:cubicBezTo>
                    <a:cubicBezTo>
                      <a:pt x="2601" y="732"/>
                      <a:pt x="2584" y="665"/>
                      <a:pt x="2575" y="599"/>
                    </a:cubicBezTo>
                    <a:cubicBezTo>
                      <a:pt x="2562" y="523"/>
                      <a:pt x="2556" y="445"/>
                      <a:pt x="2562" y="368"/>
                    </a:cubicBezTo>
                    <a:cubicBezTo>
                      <a:pt x="2567" y="296"/>
                      <a:pt x="2588" y="222"/>
                      <a:pt x="2624" y="159"/>
                    </a:cubicBezTo>
                    <a:cubicBezTo>
                      <a:pt x="2660" y="98"/>
                      <a:pt x="2713" y="42"/>
                      <a:pt x="2784" y="21"/>
                    </a:cubicBezTo>
                    <a:cubicBezTo>
                      <a:pt x="2858" y="0"/>
                      <a:pt x="2928" y="34"/>
                      <a:pt x="2974" y="93"/>
                    </a:cubicBezTo>
                    <a:cubicBezTo>
                      <a:pt x="3015" y="152"/>
                      <a:pt x="3034" y="227"/>
                      <a:pt x="3036" y="297"/>
                    </a:cubicBezTo>
                    <a:cubicBezTo>
                      <a:pt x="3038" y="377"/>
                      <a:pt x="3019" y="455"/>
                      <a:pt x="2998" y="531"/>
                    </a:cubicBezTo>
                    <a:cubicBezTo>
                      <a:pt x="2979" y="605"/>
                      <a:pt x="2953" y="677"/>
                      <a:pt x="2918" y="745"/>
                    </a:cubicBezTo>
                    <a:cubicBezTo>
                      <a:pt x="2953" y="775"/>
                      <a:pt x="2983" y="807"/>
                      <a:pt x="3012" y="840"/>
                    </a:cubicBezTo>
                    <a:cubicBezTo>
                      <a:pt x="3059" y="897"/>
                      <a:pt x="3101" y="961"/>
                      <a:pt x="3112" y="1035"/>
                    </a:cubicBezTo>
                    <a:close/>
                    <a:moveTo>
                      <a:pt x="2680" y="1089"/>
                    </a:moveTo>
                    <a:cubicBezTo>
                      <a:pt x="2678" y="1051"/>
                      <a:pt x="2667" y="1015"/>
                      <a:pt x="2654" y="979"/>
                    </a:cubicBezTo>
                    <a:cubicBezTo>
                      <a:pt x="2640" y="943"/>
                      <a:pt x="2627" y="907"/>
                      <a:pt x="2610" y="871"/>
                    </a:cubicBezTo>
                    <a:cubicBezTo>
                      <a:pt x="2602" y="854"/>
                      <a:pt x="2595" y="835"/>
                      <a:pt x="2585" y="818"/>
                    </a:cubicBezTo>
                    <a:cubicBezTo>
                      <a:pt x="2572" y="768"/>
                      <a:pt x="2551" y="721"/>
                      <a:pt x="2530" y="675"/>
                    </a:cubicBezTo>
                    <a:cubicBezTo>
                      <a:pt x="2500" y="605"/>
                      <a:pt x="2466" y="537"/>
                      <a:pt x="2422" y="474"/>
                    </a:cubicBezTo>
                    <a:cubicBezTo>
                      <a:pt x="2399" y="444"/>
                      <a:pt x="2375" y="415"/>
                      <a:pt x="2346" y="391"/>
                    </a:cubicBezTo>
                    <a:cubicBezTo>
                      <a:pt x="2324" y="374"/>
                      <a:pt x="2284" y="343"/>
                      <a:pt x="2253" y="359"/>
                    </a:cubicBezTo>
                    <a:cubicBezTo>
                      <a:pt x="2221" y="376"/>
                      <a:pt x="2225" y="423"/>
                      <a:pt x="2229" y="452"/>
                    </a:cubicBezTo>
                    <a:cubicBezTo>
                      <a:pt x="2234" y="489"/>
                      <a:pt x="2248" y="524"/>
                      <a:pt x="2261" y="558"/>
                    </a:cubicBezTo>
                    <a:cubicBezTo>
                      <a:pt x="2301" y="649"/>
                      <a:pt x="2361" y="730"/>
                      <a:pt x="2424" y="806"/>
                    </a:cubicBezTo>
                    <a:cubicBezTo>
                      <a:pt x="2435" y="820"/>
                      <a:pt x="2447" y="835"/>
                      <a:pt x="2458" y="848"/>
                    </a:cubicBezTo>
                    <a:cubicBezTo>
                      <a:pt x="2460" y="871"/>
                      <a:pt x="2462" y="895"/>
                      <a:pt x="2466" y="918"/>
                    </a:cubicBezTo>
                    <a:cubicBezTo>
                      <a:pt x="2477" y="992"/>
                      <a:pt x="2506" y="1066"/>
                      <a:pt x="2555" y="1125"/>
                    </a:cubicBezTo>
                    <a:cubicBezTo>
                      <a:pt x="2574" y="1150"/>
                      <a:pt x="2610" y="1188"/>
                      <a:pt x="2646" y="1180"/>
                    </a:cubicBezTo>
                    <a:cubicBezTo>
                      <a:pt x="2684" y="1172"/>
                      <a:pt x="2684" y="1117"/>
                      <a:pt x="2680" y="1089"/>
                    </a:cubicBezTo>
                    <a:close/>
                    <a:moveTo>
                      <a:pt x="3118" y="1185"/>
                    </a:moveTo>
                    <a:cubicBezTo>
                      <a:pt x="3118" y="1185"/>
                      <a:pt x="3118" y="1185"/>
                      <a:pt x="3118" y="1185"/>
                    </a:cubicBezTo>
                    <a:cubicBezTo>
                      <a:pt x="3118" y="1188"/>
                      <a:pt x="3118" y="1188"/>
                      <a:pt x="3118" y="1188"/>
                    </a:cubicBezTo>
                    <a:cubicBezTo>
                      <a:pt x="3131" y="1188"/>
                      <a:pt x="3131" y="1188"/>
                      <a:pt x="3131" y="1188"/>
                    </a:cubicBezTo>
                    <a:cubicBezTo>
                      <a:pt x="3131" y="1214"/>
                      <a:pt x="3131" y="1214"/>
                      <a:pt x="3131" y="1214"/>
                    </a:cubicBezTo>
                    <a:cubicBezTo>
                      <a:pt x="3135" y="1214"/>
                      <a:pt x="3135" y="1214"/>
                      <a:pt x="3135" y="1214"/>
                    </a:cubicBezTo>
                    <a:cubicBezTo>
                      <a:pt x="3135" y="1188"/>
                      <a:pt x="3135" y="1188"/>
                      <a:pt x="3135" y="1188"/>
                    </a:cubicBezTo>
                    <a:cubicBezTo>
                      <a:pt x="3150" y="1188"/>
                      <a:pt x="3150" y="1188"/>
                      <a:pt x="3150" y="1188"/>
                    </a:cubicBezTo>
                    <a:cubicBezTo>
                      <a:pt x="3150" y="1185"/>
                      <a:pt x="3150" y="1185"/>
                      <a:pt x="3150" y="1185"/>
                    </a:cubicBezTo>
                    <a:cubicBezTo>
                      <a:pt x="3118" y="1185"/>
                      <a:pt x="3118" y="1185"/>
                      <a:pt x="3118" y="1185"/>
                    </a:cubicBezTo>
                    <a:close/>
                    <a:moveTo>
                      <a:pt x="3156" y="1190"/>
                    </a:moveTo>
                    <a:cubicBezTo>
                      <a:pt x="3156" y="1190"/>
                      <a:pt x="3156" y="1190"/>
                      <a:pt x="3156" y="1190"/>
                    </a:cubicBezTo>
                    <a:cubicBezTo>
                      <a:pt x="3170" y="1210"/>
                      <a:pt x="3170" y="1210"/>
                      <a:pt x="3170" y="1210"/>
                    </a:cubicBezTo>
                    <a:cubicBezTo>
                      <a:pt x="3170" y="1210"/>
                      <a:pt x="3170" y="1210"/>
                      <a:pt x="3173" y="1210"/>
                    </a:cubicBezTo>
                    <a:cubicBezTo>
                      <a:pt x="3173" y="1210"/>
                      <a:pt x="3173" y="1210"/>
                      <a:pt x="3187" y="1190"/>
                    </a:cubicBezTo>
                    <a:cubicBezTo>
                      <a:pt x="3187" y="1190"/>
                      <a:pt x="3187" y="1190"/>
                      <a:pt x="3187" y="1190"/>
                    </a:cubicBezTo>
                    <a:cubicBezTo>
                      <a:pt x="3187" y="1190"/>
                      <a:pt x="3187" y="1190"/>
                      <a:pt x="3187" y="1192"/>
                    </a:cubicBezTo>
                    <a:cubicBezTo>
                      <a:pt x="3187" y="1194"/>
                      <a:pt x="3187" y="1194"/>
                      <a:pt x="3187" y="1194"/>
                    </a:cubicBezTo>
                    <a:cubicBezTo>
                      <a:pt x="3187" y="1196"/>
                      <a:pt x="3187" y="1196"/>
                      <a:pt x="3187" y="1196"/>
                    </a:cubicBezTo>
                    <a:cubicBezTo>
                      <a:pt x="3187" y="1197"/>
                      <a:pt x="3187" y="1197"/>
                      <a:pt x="3187" y="1197"/>
                    </a:cubicBezTo>
                    <a:cubicBezTo>
                      <a:pt x="3187" y="1197"/>
                      <a:pt x="3187" y="1197"/>
                      <a:pt x="3187" y="1214"/>
                    </a:cubicBezTo>
                    <a:cubicBezTo>
                      <a:pt x="3187" y="1214"/>
                      <a:pt x="3187" y="1214"/>
                      <a:pt x="3190" y="1214"/>
                    </a:cubicBezTo>
                    <a:cubicBezTo>
                      <a:pt x="3190" y="1214"/>
                      <a:pt x="3190" y="1214"/>
                      <a:pt x="3190" y="1185"/>
                    </a:cubicBezTo>
                    <a:cubicBezTo>
                      <a:pt x="3190" y="1185"/>
                      <a:pt x="3190" y="1185"/>
                      <a:pt x="3187" y="1185"/>
                    </a:cubicBezTo>
                    <a:cubicBezTo>
                      <a:pt x="3187" y="1185"/>
                      <a:pt x="3187" y="1185"/>
                      <a:pt x="3175" y="1201"/>
                    </a:cubicBezTo>
                    <a:cubicBezTo>
                      <a:pt x="3175" y="1203"/>
                      <a:pt x="3173" y="1203"/>
                      <a:pt x="3173" y="1205"/>
                    </a:cubicBezTo>
                    <a:cubicBezTo>
                      <a:pt x="3172" y="1207"/>
                      <a:pt x="3172" y="1207"/>
                      <a:pt x="3172" y="1207"/>
                    </a:cubicBezTo>
                    <a:cubicBezTo>
                      <a:pt x="3170" y="1205"/>
                      <a:pt x="3170" y="1205"/>
                      <a:pt x="3170" y="1205"/>
                    </a:cubicBezTo>
                    <a:cubicBezTo>
                      <a:pt x="3170" y="1203"/>
                      <a:pt x="3170" y="1203"/>
                      <a:pt x="3168" y="1201"/>
                    </a:cubicBezTo>
                    <a:cubicBezTo>
                      <a:pt x="3168" y="1201"/>
                      <a:pt x="3168" y="1201"/>
                      <a:pt x="3156" y="1185"/>
                    </a:cubicBezTo>
                    <a:cubicBezTo>
                      <a:pt x="3156" y="1185"/>
                      <a:pt x="3156" y="1185"/>
                      <a:pt x="3153" y="1185"/>
                    </a:cubicBezTo>
                    <a:cubicBezTo>
                      <a:pt x="3153" y="1185"/>
                      <a:pt x="3153" y="1185"/>
                      <a:pt x="3153" y="1214"/>
                    </a:cubicBezTo>
                    <a:cubicBezTo>
                      <a:pt x="3153" y="1214"/>
                      <a:pt x="3153" y="1214"/>
                      <a:pt x="3156" y="1214"/>
                    </a:cubicBezTo>
                    <a:cubicBezTo>
                      <a:pt x="3156" y="1214"/>
                      <a:pt x="3156" y="1214"/>
                      <a:pt x="3156" y="1197"/>
                    </a:cubicBezTo>
                    <a:cubicBezTo>
                      <a:pt x="3156" y="1197"/>
                      <a:pt x="3156" y="1197"/>
                      <a:pt x="3156" y="1196"/>
                    </a:cubicBezTo>
                    <a:cubicBezTo>
                      <a:pt x="3156" y="1194"/>
                      <a:pt x="3156" y="1194"/>
                      <a:pt x="3156" y="1194"/>
                    </a:cubicBezTo>
                    <a:cubicBezTo>
                      <a:pt x="3156" y="1192"/>
                      <a:pt x="3156" y="1192"/>
                      <a:pt x="3156" y="1192"/>
                    </a:cubicBezTo>
                    <a:cubicBezTo>
                      <a:pt x="3156" y="1190"/>
                      <a:pt x="3156" y="1190"/>
                      <a:pt x="3156" y="1190"/>
                    </a:cubicBezTo>
                    <a:cubicBezTo>
                      <a:pt x="3156" y="1190"/>
                      <a:pt x="3156" y="1190"/>
                      <a:pt x="3156" y="1190"/>
                    </a:cubicBezTo>
                    <a:close/>
                    <a:moveTo>
                      <a:pt x="0" y="914"/>
                    </a:moveTo>
                    <a:cubicBezTo>
                      <a:pt x="0" y="914"/>
                      <a:pt x="0" y="914"/>
                      <a:pt x="0" y="914"/>
                    </a:cubicBezTo>
                    <a:cubicBezTo>
                      <a:pt x="0" y="1406"/>
                      <a:pt x="0" y="1406"/>
                      <a:pt x="0" y="1406"/>
                    </a:cubicBezTo>
                    <a:cubicBezTo>
                      <a:pt x="0" y="1406"/>
                      <a:pt x="0" y="1406"/>
                      <a:pt x="87" y="1406"/>
                    </a:cubicBezTo>
                    <a:cubicBezTo>
                      <a:pt x="87" y="1406"/>
                      <a:pt x="87" y="1406"/>
                      <a:pt x="87" y="1090"/>
                    </a:cubicBezTo>
                    <a:cubicBezTo>
                      <a:pt x="87" y="1064"/>
                      <a:pt x="93" y="1039"/>
                      <a:pt x="102" y="1020"/>
                    </a:cubicBezTo>
                    <a:cubicBezTo>
                      <a:pt x="113" y="999"/>
                      <a:pt x="127" y="982"/>
                      <a:pt x="144" y="969"/>
                    </a:cubicBezTo>
                    <a:cubicBezTo>
                      <a:pt x="161" y="956"/>
                      <a:pt x="180" y="946"/>
                      <a:pt x="203" y="941"/>
                    </a:cubicBezTo>
                    <a:cubicBezTo>
                      <a:pt x="223" y="933"/>
                      <a:pt x="246" y="931"/>
                      <a:pt x="269" y="931"/>
                    </a:cubicBezTo>
                    <a:cubicBezTo>
                      <a:pt x="293" y="931"/>
                      <a:pt x="318" y="933"/>
                      <a:pt x="341" y="941"/>
                    </a:cubicBezTo>
                    <a:cubicBezTo>
                      <a:pt x="362" y="946"/>
                      <a:pt x="382" y="956"/>
                      <a:pt x="398" y="969"/>
                    </a:cubicBezTo>
                    <a:cubicBezTo>
                      <a:pt x="415" y="982"/>
                      <a:pt x="428" y="999"/>
                      <a:pt x="437" y="1020"/>
                    </a:cubicBezTo>
                    <a:cubicBezTo>
                      <a:pt x="447" y="1039"/>
                      <a:pt x="453" y="1064"/>
                      <a:pt x="453" y="1090"/>
                    </a:cubicBezTo>
                    <a:cubicBezTo>
                      <a:pt x="453" y="1090"/>
                      <a:pt x="453" y="1090"/>
                      <a:pt x="453" y="1406"/>
                    </a:cubicBezTo>
                    <a:cubicBezTo>
                      <a:pt x="453" y="1406"/>
                      <a:pt x="453" y="1406"/>
                      <a:pt x="540" y="1406"/>
                    </a:cubicBezTo>
                    <a:cubicBezTo>
                      <a:pt x="540" y="1406"/>
                      <a:pt x="540" y="1406"/>
                      <a:pt x="540" y="1090"/>
                    </a:cubicBezTo>
                    <a:cubicBezTo>
                      <a:pt x="540" y="1064"/>
                      <a:pt x="545" y="1039"/>
                      <a:pt x="555" y="1020"/>
                    </a:cubicBezTo>
                    <a:cubicBezTo>
                      <a:pt x="564" y="999"/>
                      <a:pt x="580" y="982"/>
                      <a:pt x="597" y="969"/>
                    </a:cubicBezTo>
                    <a:cubicBezTo>
                      <a:pt x="614" y="956"/>
                      <a:pt x="633" y="946"/>
                      <a:pt x="653" y="941"/>
                    </a:cubicBezTo>
                    <a:cubicBezTo>
                      <a:pt x="676" y="933"/>
                      <a:pt x="699" y="931"/>
                      <a:pt x="722" y="931"/>
                    </a:cubicBezTo>
                    <a:cubicBezTo>
                      <a:pt x="748" y="931"/>
                      <a:pt x="771" y="933"/>
                      <a:pt x="794" y="941"/>
                    </a:cubicBezTo>
                    <a:cubicBezTo>
                      <a:pt x="816" y="948"/>
                      <a:pt x="835" y="958"/>
                      <a:pt x="852" y="973"/>
                    </a:cubicBezTo>
                    <a:cubicBezTo>
                      <a:pt x="867" y="986"/>
                      <a:pt x="881" y="1003"/>
                      <a:pt x="890" y="1022"/>
                    </a:cubicBezTo>
                    <a:cubicBezTo>
                      <a:pt x="900" y="1043"/>
                      <a:pt x="905" y="1066"/>
                      <a:pt x="905" y="1090"/>
                    </a:cubicBezTo>
                    <a:cubicBezTo>
                      <a:pt x="905" y="1090"/>
                      <a:pt x="905" y="1090"/>
                      <a:pt x="905" y="1406"/>
                    </a:cubicBezTo>
                    <a:cubicBezTo>
                      <a:pt x="905" y="1406"/>
                      <a:pt x="905" y="1406"/>
                      <a:pt x="993" y="1406"/>
                    </a:cubicBezTo>
                    <a:cubicBezTo>
                      <a:pt x="993" y="1406"/>
                      <a:pt x="993" y="1406"/>
                      <a:pt x="993" y="1090"/>
                    </a:cubicBezTo>
                    <a:cubicBezTo>
                      <a:pt x="993" y="1054"/>
                      <a:pt x="985" y="1022"/>
                      <a:pt x="974" y="992"/>
                    </a:cubicBezTo>
                    <a:cubicBezTo>
                      <a:pt x="960" y="963"/>
                      <a:pt x="943" y="937"/>
                      <a:pt x="921" y="916"/>
                    </a:cubicBezTo>
                    <a:cubicBezTo>
                      <a:pt x="898" y="895"/>
                      <a:pt x="869" y="878"/>
                      <a:pt x="835" y="867"/>
                    </a:cubicBezTo>
                    <a:cubicBezTo>
                      <a:pt x="801" y="856"/>
                      <a:pt x="765" y="850"/>
                      <a:pt x="722" y="850"/>
                    </a:cubicBezTo>
                    <a:cubicBezTo>
                      <a:pt x="674" y="850"/>
                      <a:pt x="631" y="859"/>
                      <a:pt x="593" y="878"/>
                    </a:cubicBezTo>
                    <a:cubicBezTo>
                      <a:pt x="555" y="899"/>
                      <a:pt x="525" y="924"/>
                      <a:pt x="500" y="958"/>
                    </a:cubicBezTo>
                    <a:cubicBezTo>
                      <a:pt x="479" y="924"/>
                      <a:pt x="449" y="899"/>
                      <a:pt x="409" y="878"/>
                    </a:cubicBezTo>
                    <a:cubicBezTo>
                      <a:pt x="371" y="859"/>
                      <a:pt x="324" y="850"/>
                      <a:pt x="271" y="850"/>
                    </a:cubicBezTo>
                    <a:cubicBezTo>
                      <a:pt x="233" y="850"/>
                      <a:pt x="199" y="856"/>
                      <a:pt x="167" y="867"/>
                    </a:cubicBezTo>
                    <a:cubicBezTo>
                      <a:pt x="136" y="878"/>
                      <a:pt x="110" y="895"/>
                      <a:pt x="87" y="914"/>
                    </a:cubicBezTo>
                    <a:cubicBezTo>
                      <a:pt x="87" y="914"/>
                      <a:pt x="87" y="914"/>
                      <a:pt x="0" y="914"/>
                    </a:cubicBezTo>
                    <a:close/>
                    <a:moveTo>
                      <a:pt x="1097" y="1269"/>
                    </a:moveTo>
                    <a:cubicBezTo>
                      <a:pt x="1097" y="1269"/>
                      <a:pt x="1097" y="1269"/>
                      <a:pt x="1097" y="1269"/>
                    </a:cubicBezTo>
                    <a:cubicBezTo>
                      <a:pt x="1097" y="1362"/>
                      <a:pt x="1097" y="1362"/>
                      <a:pt x="1097" y="1362"/>
                    </a:cubicBezTo>
                    <a:cubicBezTo>
                      <a:pt x="1141" y="1383"/>
                      <a:pt x="1186" y="1398"/>
                      <a:pt x="1232" y="1407"/>
                    </a:cubicBezTo>
                    <a:cubicBezTo>
                      <a:pt x="1275" y="1415"/>
                      <a:pt x="1324" y="1421"/>
                      <a:pt x="1377" y="1421"/>
                    </a:cubicBezTo>
                    <a:cubicBezTo>
                      <a:pt x="1423" y="1421"/>
                      <a:pt x="1463" y="1417"/>
                      <a:pt x="1497" y="1409"/>
                    </a:cubicBezTo>
                    <a:cubicBezTo>
                      <a:pt x="1533" y="1403"/>
                      <a:pt x="1563" y="1392"/>
                      <a:pt x="1587" y="1379"/>
                    </a:cubicBezTo>
                    <a:cubicBezTo>
                      <a:pt x="1614" y="1364"/>
                      <a:pt x="1633" y="1347"/>
                      <a:pt x="1646" y="1324"/>
                    </a:cubicBezTo>
                    <a:cubicBezTo>
                      <a:pt x="1659" y="1301"/>
                      <a:pt x="1665" y="1275"/>
                      <a:pt x="1665" y="1242"/>
                    </a:cubicBezTo>
                    <a:cubicBezTo>
                      <a:pt x="1665" y="1216"/>
                      <a:pt x="1661" y="1191"/>
                      <a:pt x="1652" y="1172"/>
                    </a:cubicBezTo>
                    <a:cubicBezTo>
                      <a:pt x="1642" y="1153"/>
                      <a:pt x="1627" y="1138"/>
                      <a:pt x="1606" y="1125"/>
                    </a:cubicBezTo>
                    <a:cubicBezTo>
                      <a:pt x="1584" y="1113"/>
                      <a:pt x="1555" y="1104"/>
                      <a:pt x="1521" y="1096"/>
                    </a:cubicBezTo>
                    <a:cubicBezTo>
                      <a:pt x="1485" y="1089"/>
                      <a:pt x="1442" y="1085"/>
                      <a:pt x="1391" y="1081"/>
                    </a:cubicBezTo>
                    <a:cubicBezTo>
                      <a:pt x="1349" y="1079"/>
                      <a:pt x="1315" y="1076"/>
                      <a:pt x="1290" y="1072"/>
                    </a:cubicBezTo>
                    <a:cubicBezTo>
                      <a:pt x="1264" y="1068"/>
                      <a:pt x="1243" y="1064"/>
                      <a:pt x="1230" y="1058"/>
                    </a:cubicBezTo>
                    <a:cubicBezTo>
                      <a:pt x="1215" y="1053"/>
                      <a:pt x="1205" y="1047"/>
                      <a:pt x="1200" y="1039"/>
                    </a:cubicBezTo>
                    <a:cubicBezTo>
                      <a:pt x="1194" y="1032"/>
                      <a:pt x="1190" y="1022"/>
                      <a:pt x="1190" y="1011"/>
                    </a:cubicBezTo>
                    <a:cubicBezTo>
                      <a:pt x="1190" y="996"/>
                      <a:pt x="1194" y="985"/>
                      <a:pt x="1203" y="973"/>
                    </a:cubicBezTo>
                    <a:cubicBezTo>
                      <a:pt x="1211" y="964"/>
                      <a:pt x="1220" y="954"/>
                      <a:pt x="1235" y="947"/>
                    </a:cubicBezTo>
                    <a:cubicBezTo>
                      <a:pt x="1251" y="941"/>
                      <a:pt x="1268" y="935"/>
                      <a:pt x="1288" y="931"/>
                    </a:cubicBezTo>
                    <a:cubicBezTo>
                      <a:pt x="1309" y="928"/>
                      <a:pt x="1332" y="926"/>
                      <a:pt x="1357" y="926"/>
                    </a:cubicBezTo>
                    <a:cubicBezTo>
                      <a:pt x="1408" y="926"/>
                      <a:pt x="1455" y="931"/>
                      <a:pt x="1498" y="943"/>
                    </a:cubicBezTo>
                    <a:cubicBezTo>
                      <a:pt x="1544" y="954"/>
                      <a:pt x="1589" y="971"/>
                      <a:pt x="1635" y="992"/>
                    </a:cubicBezTo>
                    <a:cubicBezTo>
                      <a:pt x="1635" y="992"/>
                      <a:pt x="1635" y="992"/>
                      <a:pt x="1635" y="905"/>
                    </a:cubicBezTo>
                    <a:cubicBezTo>
                      <a:pt x="1595" y="886"/>
                      <a:pt x="1550" y="873"/>
                      <a:pt x="1504" y="863"/>
                    </a:cubicBezTo>
                    <a:cubicBezTo>
                      <a:pt x="1457" y="854"/>
                      <a:pt x="1408" y="850"/>
                      <a:pt x="1357" y="850"/>
                    </a:cubicBezTo>
                    <a:cubicBezTo>
                      <a:pt x="1340" y="850"/>
                      <a:pt x="1321" y="850"/>
                      <a:pt x="1302" y="852"/>
                    </a:cubicBezTo>
                    <a:cubicBezTo>
                      <a:pt x="1283" y="854"/>
                      <a:pt x="1264" y="858"/>
                      <a:pt x="1245" y="863"/>
                    </a:cubicBezTo>
                    <a:cubicBezTo>
                      <a:pt x="1226" y="867"/>
                      <a:pt x="1207" y="875"/>
                      <a:pt x="1190" y="882"/>
                    </a:cubicBezTo>
                    <a:cubicBezTo>
                      <a:pt x="1173" y="890"/>
                      <a:pt x="1158" y="901"/>
                      <a:pt x="1145" y="912"/>
                    </a:cubicBezTo>
                    <a:cubicBezTo>
                      <a:pt x="1131" y="924"/>
                      <a:pt x="1122" y="939"/>
                      <a:pt x="1114" y="956"/>
                    </a:cubicBezTo>
                    <a:cubicBezTo>
                      <a:pt x="1107" y="973"/>
                      <a:pt x="1103" y="992"/>
                      <a:pt x="1103" y="1013"/>
                    </a:cubicBezTo>
                    <a:cubicBezTo>
                      <a:pt x="1103" y="1036"/>
                      <a:pt x="1105" y="1053"/>
                      <a:pt x="1112" y="1068"/>
                    </a:cubicBezTo>
                    <a:cubicBezTo>
                      <a:pt x="1120" y="1083"/>
                      <a:pt x="1129" y="1096"/>
                      <a:pt x="1141" y="1108"/>
                    </a:cubicBezTo>
                    <a:cubicBezTo>
                      <a:pt x="1154" y="1117"/>
                      <a:pt x="1169" y="1127"/>
                      <a:pt x="1186" y="1132"/>
                    </a:cubicBezTo>
                    <a:cubicBezTo>
                      <a:pt x="1203" y="1140"/>
                      <a:pt x="1222" y="1146"/>
                      <a:pt x="1243" y="1149"/>
                    </a:cubicBezTo>
                    <a:cubicBezTo>
                      <a:pt x="1264" y="1153"/>
                      <a:pt x="1287" y="1157"/>
                      <a:pt x="1309" y="1159"/>
                    </a:cubicBezTo>
                    <a:cubicBezTo>
                      <a:pt x="1334" y="1161"/>
                      <a:pt x="1358" y="1163"/>
                      <a:pt x="1383" y="1165"/>
                    </a:cubicBezTo>
                    <a:cubicBezTo>
                      <a:pt x="1423" y="1166"/>
                      <a:pt x="1455" y="1170"/>
                      <a:pt x="1480" y="1174"/>
                    </a:cubicBezTo>
                    <a:cubicBezTo>
                      <a:pt x="1506" y="1178"/>
                      <a:pt x="1525" y="1184"/>
                      <a:pt x="1540" y="1189"/>
                    </a:cubicBezTo>
                    <a:cubicBezTo>
                      <a:pt x="1553" y="1197"/>
                      <a:pt x="1565" y="1204"/>
                      <a:pt x="1569" y="1212"/>
                    </a:cubicBezTo>
                    <a:cubicBezTo>
                      <a:pt x="1574" y="1221"/>
                      <a:pt x="1578" y="1231"/>
                      <a:pt x="1578" y="1244"/>
                    </a:cubicBezTo>
                    <a:cubicBezTo>
                      <a:pt x="1578" y="1261"/>
                      <a:pt x="1572" y="1276"/>
                      <a:pt x="1565" y="1288"/>
                    </a:cubicBezTo>
                    <a:cubicBezTo>
                      <a:pt x="1555" y="1301"/>
                      <a:pt x="1542" y="1311"/>
                      <a:pt x="1525" y="1318"/>
                    </a:cubicBezTo>
                    <a:cubicBezTo>
                      <a:pt x="1508" y="1326"/>
                      <a:pt x="1487" y="1333"/>
                      <a:pt x="1463" y="1337"/>
                    </a:cubicBezTo>
                    <a:cubicBezTo>
                      <a:pt x="1438" y="1341"/>
                      <a:pt x="1410" y="1343"/>
                      <a:pt x="1377" y="1343"/>
                    </a:cubicBezTo>
                    <a:cubicBezTo>
                      <a:pt x="1326" y="1343"/>
                      <a:pt x="1279" y="1335"/>
                      <a:pt x="1232" y="1324"/>
                    </a:cubicBezTo>
                    <a:cubicBezTo>
                      <a:pt x="1186" y="1311"/>
                      <a:pt x="1141" y="1294"/>
                      <a:pt x="1097" y="1269"/>
                    </a:cubicBezTo>
                    <a:close/>
                    <a:moveTo>
                      <a:pt x="2075" y="931"/>
                    </a:moveTo>
                    <a:cubicBezTo>
                      <a:pt x="2108" y="931"/>
                      <a:pt x="2136" y="933"/>
                      <a:pt x="2163" y="939"/>
                    </a:cubicBezTo>
                    <a:cubicBezTo>
                      <a:pt x="2191" y="946"/>
                      <a:pt x="2214" y="956"/>
                      <a:pt x="2233" y="969"/>
                    </a:cubicBezTo>
                    <a:cubicBezTo>
                      <a:pt x="2252" y="980"/>
                      <a:pt x="2267" y="997"/>
                      <a:pt x="2279" y="1018"/>
                    </a:cubicBezTo>
                    <a:cubicBezTo>
                      <a:pt x="2290" y="1039"/>
                      <a:pt x="2296" y="1062"/>
                      <a:pt x="2296" y="1090"/>
                    </a:cubicBezTo>
                    <a:cubicBezTo>
                      <a:pt x="2296" y="1090"/>
                      <a:pt x="2296" y="1090"/>
                      <a:pt x="2296" y="1406"/>
                    </a:cubicBezTo>
                    <a:cubicBezTo>
                      <a:pt x="2296" y="1406"/>
                      <a:pt x="2296" y="1406"/>
                      <a:pt x="2381" y="1406"/>
                    </a:cubicBezTo>
                    <a:cubicBezTo>
                      <a:pt x="2381" y="1406"/>
                      <a:pt x="2381" y="1406"/>
                      <a:pt x="2381" y="1090"/>
                    </a:cubicBezTo>
                    <a:cubicBezTo>
                      <a:pt x="2381" y="1052"/>
                      <a:pt x="2375" y="1020"/>
                      <a:pt x="2362" y="990"/>
                    </a:cubicBezTo>
                    <a:cubicBezTo>
                      <a:pt x="2349" y="960"/>
                      <a:pt x="2330" y="935"/>
                      <a:pt x="2305" y="914"/>
                    </a:cubicBezTo>
                    <a:cubicBezTo>
                      <a:pt x="2281" y="893"/>
                      <a:pt x="2248" y="878"/>
                      <a:pt x="2210" y="867"/>
                    </a:cubicBezTo>
                    <a:cubicBezTo>
                      <a:pt x="2172" y="856"/>
                      <a:pt x="2129" y="850"/>
                      <a:pt x="2079" y="850"/>
                    </a:cubicBezTo>
                    <a:cubicBezTo>
                      <a:pt x="2036" y="850"/>
                      <a:pt x="1996" y="854"/>
                      <a:pt x="1958" y="865"/>
                    </a:cubicBezTo>
                    <a:cubicBezTo>
                      <a:pt x="1922" y="875"/>
                      <a:pt x="1888" y="892"/>
                      <a:pt x="1857" y="914"/>
                    </a:cubicBezTo>
                    <a:cubicBezTo>
                      <a:pt x="1857" y="914"/>
                      <a:pt x="1857" y="914"/>
                      <a:pt x="1770" y="914"/>
                    </a:cubicBezTo>
                    <a:cubicBezTo>
                      <a:pt x="1770" y="914"/>
                      <a:pt x="1770" y="914"/>
                      <a:pt x="1770" y="1406"/>
                    </a:cubicBezTo>
                    <a:cubicBezTo>
                      <a:pt x="1770" y="1406"/>
                      <a:pt x="1770" y="1406"/>
                      <a:pt x="1857" y="1406"/>
                    </a:cubicBezTo>
                    <a:cubicBezTo>
                      <a:pt x="1857" y="1406"/>
                      <a:pt x="1857" y="1406"/>
                      <a:pt x="1857" y="1090"/>
                    </a:cubicBezTo>
                    <a:cubicBezTo>
                      <a:pt x="1857" y="1062"/>
                      <a:pt x="1861" y="1039"/>
                      <a:pt x="1872" y="1018"/>
                    </a:cubicBezTo>
                    <a:cubicBezTo>
                      <a:pt x="1884" y="997"/>
                      <a:pt x="1899" y="980"/>
                      <a:pt x="1918" y="969"/>
                    </a:cubicBezTo>
                    <a:cubicBezTo>
                      <a:pt x="1937" y="956"/>
                      <a:pt x="1960" y="946"/>
                      <a:pt x="1986" y="939"/>
                    </a:cubicBezTo>
                    <a:cubicBezTo>
                      <a:pt x="2013" y="933"/>
                      <a:pt x="2043" y="931"/>
                      <a:pt x="2075" y="931"/>
                    </a:cubicBezTo>
                    <a:close/>
                    <a:moveTo>
                      <a:pt x="2489" y="1374"/>
                    </a:moveTo>
                    <a:cubicBezTo>
                      <a:pt x="2489" y="1371"/>
                      <a:pt x="2489" y="1367"/>
                      <a:pt x="2487" y="1363"/>
                    </a:cubicBezTo>
                    <a:cubicBezTo>
                      <a:pt x="2485" y="1360"/>
                      <a:pt x="2483" y="1356"/>
                      <a:pt x="2479" y="1352"/>
                    </a:cubicBezTo>
                    <a:cubicBezTo>
                      <a:pt x="2478" y="1350"/>
                      <a:pt x="2474" y="1349"/>
                      <a:pt x="2470" y="1347"/>
                    </a:cubicBezTo>
                    <a:cubicBezTo>
                      <a:pt x="2466" y="1345"/>
                      <a:pt x="2461" y="1345"/>
                      <a:pt x="2457" y="1345"/>
                    </a:cubicBezTo>
                    <a:cubicBezTo>
                      <a:pt x="2453" y="1345"/>
                      <a:pt x="2451" y="1345"/>
                      <a:pt x="2447" y="1345"/>
                    </a:cubicBezTo>
                    <a:cubicBezTo>
                      <a:pt x="2446" y="1347"/>
                      <a:pt x="2442" y="1347"/>
                      <a:pt x="2440" y="1349"/>
                    </a:cubicBezTo>
                    <a:cubicBezTo>
                      <a:pt x="2438" y="1350"/>
                      <a:pt x="2436" y="1352"/>
                      <a:pt x="2434" y="1354"/>
                    </a:cubicBezTo>
                    <a:cubicBezTo>
                      <a:pt x="2432" y="1356"/>
                      <a:pt x="2430" y="1358"/>
                      <a:pt x="2429" y="1360"/>
                    </a:cubicBezTo>
                    <a:cubicBezTo>
                      <a:pt x="2427" y="1361"/>
                      <a:pt x="2427" y="1365"/>
                      <a:pt x="2425" y="1367"/>
                    </a:cubicBezTo>
                    <a:cubicBezTo>
                      <a:pt x="2425" y="1371"/>
                      <a:pt x="2425" y="1373"/>
                      <a:pt x="2425" y="1376"/>
                    </a:cubicBezTo>
                    <a:cubicBezTo>
                      <a:pt x="2425" y="1380"/>
                      <a:pt x="2425" y="1384"/>
                      <a:pt x="2427" y="1387"/>
                    </a:cubicBezTo>
                    <a:cubicBezTo>
                      <a:pt x="2429" y="1391"/>
                      <a:pt x="2430" y="1395"/>
                      <a:pt x="2434" y="1399"/>
                    </a:cubicBezTo>
                    <a:cubicBezTo>
                      <a:pt x="2436" y="1400"/>
                      <a:pt x="2440" y="1402"/>
                      <a:pt x="2444" y="1404"/>
                    </a:cubicBezTo>
                    <a:cubicBezTo>
                      <a:pt x="2447" y="1406"/>
                      <a:pt x="2451" y="1406"/>
                      <a:pt x="2457" y="1406"/>
                    </a:cubicBezTo>
                    <a:cubicBezTo>
                      <a:pt x="2461" y="1406"/>
                      <a:pt x="2462" y="1406"/>
                      <a:pt x="2466" y="1406"/>
                    </a:cubicBezTo>
                    <a:cubicBezTo>
                      <a:pt x="2468" y="1404"/>
                      <a:pt x="2470" y="1404"/>
                      <a:pt x="2474" y="1402"/>
                    </a:cubicBezTo>
                    <a:cubicBezTo>
                      <a:pt x="2476" y="1400"/>
                      <a:pt x="2478" y="1399"/>
                      <a:pt x="2479" y="1397"/>
                    </a:cubicBezTo>
                    <a:cubicBezTo>
                      <a:pt x="2481" y="1395"/>
                      <a:pt x="2483" y="1393"/>
                      <a:pt x="2485" y="1391"/>
                    </a:cubicBezTo>
                    <a:cubicBezTo>
                      <a:pt x="2485" y="1389"/>
                      <a:pt x="2487" y="1386"/>
                      <a:pt x="2487" y="1384"/>
                    </a:cubicBezTo>
                    <a:cubicBezTo>
                      <a:pt x="2489" y="1382"/>
                      <a:pt x="2489" y="1378"/>
                      <a:pt x="2489" y="1374"/>
                    </a:cubicBezTo>
                    <a:close/>
                    <a:moveTo>
                      <a:pt x="2485" y="1376"/>
                    </a:moveTo>
                    <a:cubicBezTo>
                      <a:pt x="2485" y="1380"/>
                      <a:pt x="2485" y="1384"/>
                      <a:pt x="2483" y="1387"/>
                    </a:cubicBezTo>
                    <a:cubicBezTo>
                      <a:pt x="2481" y="1391"/>
                      <a:pt x="2479" y="1393"/>
                      <a:pt x="2478" y="1395"/>
                    </a:cubicBezTo>
                    <a:cubicBezTo>
                      <a:pt x="2474" y="1399"/>
                      <a:pt x="2472" y="1400"/>
                      <a:pt x="2468" y="1402"/>
                    </a:cubicBezTo>
                    <a:cubicBezTo>
                      <a:pt x="2464" y="1402"/>
                      <a:pt x="2461" y="1404"/>
                      <a:pt x="2457" y="1404"/>
                    </a:cubicBezTo>
                    <a:cubicBezTo>
                      <a:pt x="2453" y="1404"/>
                      <a:pt x="2449" y="1402"/>
                      <a:pt x="2446" y="1402"/>
                    </a:cubicBezTo>
                    <a:cubicBezTo>
                      <a:pt x="2442" y="1400"/>
                      <a:pt x="2440" y="1399"/>
                      <a:pt x="2436" y="1397"/>
                    </a:cubicBezTo>
                    <a:cubicBezTo>
                      <a:pt x="2434" y="1393"/>
                      <a:pt x="2432" y="1391"/>
                      <a:pt x="2430" y="1387"/>
                    </a:cubicBezTo>
                    <a:cubicBezTo>
                      <a:pt x="2429" y="1384"/>
                      <a:pt x="2429" y="1380"/>
                      <a:pt x="2429" y="1376"/>
                    </a:cubicBezTo>
                    <a:cubicBezTo>
                      <a:pt x="2429" y="1371"/>
                      <a:pt x="2429" y="1367"/>
                      <a:pt x="2430" y="1365"/>
                    </a:cubicBezTo>
                    <a:cubicBezTo>
                      <a:pt x="2432" y="1361"/>
                      <a:pt x="2434" y="1358"/>
                      <a:pt x="2436" y="1356"/>
                    </a:cubicBezTo>
                    <a:cubicBezTo>
                      <a:pt x="2438" y="1352"/>
                      <a:pt x="2442" y="1350"/>
                      <a:pt x="2446" y="1350"/>
                    </a:cubicBezTo>
                    <a:cubicBezTo>
                      <a:pt x="2449" y="1349"/>
                      <a:pt x="2453" y="1347"/>
                      <a:pt x="2457" y="1347"/>
                    </a:cubicBezTo>
                    <a:cubicBezTo>
                      <a:pt x="2461" y="1347"/>
                      <a:pt x="2464" y="1349"/>
                      <a:pt x="2468" y="1350"/>
                    </a:cubicBezTo>
                    <a:cubicBezTo>
                      <a:pt x="2472" y="1350"/>
                      <a:pt x="2474" y="1352"/>
                      <a:pt x="2478" y="1356"/>
                    </a:cubicBezTo>
                    <a:cubicBezTo>
                      <a:pt x="2479" y="1358"/>
                      <a:pt x="2481" y="1361"/>
                      <a:pt x="2483" y="1363"/>
                    </a:cubicBezTo>
                    <a:cubicBezTo>
                      <a:pt x="2485" y="1367"/>
                      <a:pt x="2485" y="1371"/>
                      <a:pt x="2485" y="1376"/>
                    </a:cubicBezTo>
                    <a:close/>
                    <a:moveTo>
                      <a:pt x="2474" y="1391"/>
                    </a:moveTo>
                    <a:cubicBezTo>
                      <a:pt x="2474" y="1391"/>
                      <a:pt x="2474" y="1391"/>
                      <a:pt x="2474" y="1391"/>
                    </a:cubicBezTo>
                    <a:cubicBezTo>
                      <a:pt x="2469" y="1382"/>
                      <a:pt x="2469" y="1382"/>
                      <a:pt x="2469" y="1382"/>
                    </a:cubicBezTo>
                    <a:cubicBezTo>
                      <a:pt x="2469" y="1380"/>
                      <a:pt x="2469" y="1380"/>
                      <a:pt x="2469" y="1380"/>
                    </a:cubicBezTo>
                    <a:cubicBezTo>
                      <a:pt x="2467" y="1380"/>
                      <a:pt x="2467" y="1380"/>
                      <a:pt x="2467" y="1378"/>
                    </a:cubicBezTo>
                    <a:cubicBezTo>
                      <a:pt x="2467" y="1378"/>
                      <a:pt x="2467" y="1378"/>
                      <a:pt x="2467" y="1378"/>
                    </a:cubicBezTo>
                    <a:cubicBezTo>
                      <a:pt x="2465" y="1378"/>
                      <a:pt x="2465" y="1376"/>
                      <a:pt x="2465" y="1376"/>
                    </a:cubicBezTo>
                    <a:cubicBezTo>
                      <a:pt x="2465" y="1376"/>
                      <a:pt x="2465" y="1376"/>
                      <a:pt x="2465" y="1376"/>
                    </a:cubicBezTo>
                    <a:cubicBezTo>
                      <a:pt x="2467" y="1376"/>
                      <a:pt x="2467" y="1376"/>
                      <a:pt x="2467" y="1376"/>
                    </a:cubicBezTo>
                    <a:cubicBezTo>
                      <a:pt x="2469" y="1376"/>
                      <a:pt x="2469" y="1374"/>
                      <a:pt x="2469" y="1374"/>
                    </a:cubicBezTo>
                    <a:cubicBezTo>
                      <a:pt x="2471" y="1374"/>
                      <a:pt x="2471" y="1373"/>
                      <a:pt x="2471" y="1373"/>
                    </a:cubicBezTo>
                    <a:cubicBezTo>
                      <a:pt x="2471" y="1371"/>
                      <a:pt x="2472" y="1371"/>
                      <a:pt x="2472" y="1369"/>
                    </a:cubicBezTo>
                    <a:cubicBezTo>
                      <a:pt x="2472" y="1365"/>
                      <a:pt x="2471" y="1363"/>
                      <a:pt x="2469" y="1363"/>
                    </a:cubicBezTo>
                    <a:cubicBezTo>
                      <a:pt x="2467" y="1361"/>
                      <a:pt x="2465" y="1359"/>
                      <a:pt x="2462" y="1359"/>
                    </a:cubicBezTo>
                    <a:cubicBezTo>
                      <a:pt x="2462" y="1359"/>
                      <a:pt x="2462" y="1359"/>
                      <a:pt x="2445" y="1359"/>
                    </a:cubicBezTo>
                    <a:cubicBezTo>
                      <a:pt x="2445" y="1359"/>
                      <a:pt x="2445" y="1359"/>
                      <a:pt x="2445" y="1391"/>
                    </a:cubicBezTo>
                    <a:cubicBezTo>
                      <a:pt x="2445" y="1391"/>
                      <a:pt x="2445" y="1391"/>
                      <a:pt x="2449" y="1391"/>
                    </a:cubicBezTo>
                    <a:cubicBezTo>
                      <a:pt x="2449" y="1391"/>
                      <a:pt x="2449" y="1391"/>
                      <a:pt x="2449" y="1378"/>
                    </a:cubicBezTo>
                    <a:cubicBezTo>
                      <a:pt x="2449" y="1378"/>
                      <a:pt x="2449" y="1378"/>
                      <a:pt x="2458" y="1378"/>
                    </a:cubicBezTo>
                    <a:cubicBezTo>
                      <a:pt x="2460" y="1378"/>
                      <a:pt x="2460" y="1378"/>
                      <a:pt x="2460" y="1378"/>
                    </a:cubicBezTo>
                    <a:cubicBezTo>
                      <a:pt x="2462" y="1378"/>
                      <a:pt x="2462" y="1378"/>
                      <a:pt x="2462" y="1378"/>
                    </a:cubicBezTo>
                    <a:cubicBezTo>
                      <a:pt x="2463" y="1380"/>
                      <a:pt x="2463" y="1380"/>
                      <a:pt x="2463" y="1380"/>
                    </a:cubicBezTo>
                    <a:cubicBezTo>
                      <a:pt x="2465" y="1380"/>
                      <a:pt x="2465" y="1382"/>
                      <a:pt x="2465" y="1382"/>
                    </a:cubicBezTo>
                    <a:cubicBezTo>
                      <a:pt x="2465" y="1382"/>
                      <a:pt x="2465" y="1382"/>
                      <a:pt x="2471" y="1391"/>
                    </a:cubicBezTo>
                    <a:cubicBezTo>
                      <a:pt x="2471" y="1391"/>
                      <a:pt x="2471" y="1391"/>
                      <a:pt x="2474" y="1391"/>
                    </a:cubicBezTo>
                    <a:close/>
                    <a:moveTo>
                      <a:pt x="2449" y="1363"/>
                    </a:moveTo>
                    <a:cubicBezTo>
                      <a:pt x="2449" y="1363"/>
                      <a:pt x="2449" y="1363"/>
                      <a:pt x="2449" y="1363"/>
                    </a:cubicBezTo>
                    <a:cubicBezTo>
                      <a:pt x="2460" y="1363"/>
                      <a:pt x="2460" y="1363"/>
                      <a:pt x="2460" y="1363"/>
                    </a:cubicBezTo>
                    <a:cubicBezTo>
                      <a:pt x="2462" y="1363"/>
                      <a:pt x="2462" y="1363"/>
                      <a:pt x="2463" y="1363"/>
                    </a:cubicBezTo>
                    <a:cubicBezTo>
                      <a:pt x="2465" y="1365"/>
                      <a:pt x="2465" y="1365"/>
                      <a:pt x="2465" y="1365"/>
                    </a:cubicBezTo>
                    <a:cubicBezTo>
                      <a:pt x="2467" y="1365"/>
                      <a:pt x="2467" y="1365"/>
                      <a:pt x="2467" y="1367"/>
                    </a:cubicBezTo>
                    <a:cubicBezTo>
                      <a:pt x="2467" y="1367"/>
                      <a:pt x="2469" y="1367"/>
                      <a:pt x="2469" y="1369"/>
                    </a:cubicBezTo>
                    <a:cubicBezTo>
                      <a:pt x="2469" y="1371"/>
                      <a:pt x="2467" y="1371"/>
                      <a:pt x="2467" y="1371"/>
                    </a:cubicBezTo>
                    <a:cubicBezTo>
                      <a:pt x="2467" y="1373"/>
                      <a:pt x="2467" y="1373"/>
                      <a:pt x="2465" y="1373"/>
                    </a:cubicBezTo>
                    <a:cubicBezTo>
                      <a:pt x="2465" y="1374"/>
                      <a:pt x="2465" y="1374"/>
                      <a:pt x="2463" y="1374"/>
                    </a:cubicBezTo>
                    <a:cubicBezTo>
                      <a:pt x="2462" y="1374"/>
                      <a:pt x="2462" y="1374"/>
                      <a:pt x="2462" y="1374"/>
                    </a:cubicBezTo>
                    <a:cubicBezTo>
                      <a:pt x="2462" y="1374"/>
                      <a:pt x="2462" y="1374"/>
                      <a:pt x="2449" y="1374"/>
                    </a:cubicBezTo>
                    <a:cubicBezTo>
                      <a:pt x="2449" y="1374"/>
                      <a:pt x="2449" y="1374"/>
                      <a:pt x="2449" y="1363"/>
                    </a:cubicBezTo>
                    <a:close/>
                  </a:path>
                </a:pathLst>
              </a:custGeom>
              <a:solidFill>
                <a:srgbClr val="FFFFFF"/>
              </a:solidFill>
              <a:ln>
                <a:noFill/>
              </a:ln>
            </p:spPr>
            <p:txBody>
              <a:bodyPr vert="horz" wrap="square" lIns="93257" tIns="46628" rIns="93257" bIns="46628" numCol="1" anchor="t" anchorCtr="0" compatLnSpc="1">
                <a:prstTxWarp prst="textNoShape">
                  <a:avLst/>
                </a:prstTxWarp>
              </a:bodyPr>
              <a:lstStyle/>
              <a:p>
                <a:pPr defTabSz="932653"/>
                <a:endParaRPr lang="en-US">
                  <a:solidFill>
                    <a:srgbClr val="FFFFFF"/>
                  </a:solidFill>
                </a:endParaRPr>
              </a:p>
            </p:txBody>
          </p:sp>
          <p:sp>
            <p:nvSpPr>
              <p:cNvPr id="42" name="Trapezoid 41"/>
              <p:cNvSpPr/>
              <p:nvPr/>
            </p:nvSpPr>
            <p:spPr bwMode="auto">
              <a:xfrm rot="16200000">
                <a:off x="4687869" y="3499908"/>
                <a:ext cx="4896385" cy="921247"/>
              </a:xfrm>
              <a:prstGeom prst="trapezoid">
                <a:avLst>
                  <a:gd name="adj" fmla="val 66633"/>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2000" spc="-50" dirty="0">
                  <a:gradFill>
                    <a:gsLst>
                      <a:gs pos="1250">
                        <a:schemeClr val="bg1"/>
                      </a:gs>
                      <a:gs pos="10417">
                        <a:schemeClr val="bg1"/>
                      </a:gs>
                    </a:gsLst>
                    <a:lin ang="5400000" scaled="0"/>
                  </a:gradFill>
                </a:endParaRPr>
              </a:p>
            </p:txBody>
          </p:sp>
        </p:grpSp>
      </p:grpSp>
      <p:sp>
        <p:nvSpPr>
          <p:cNvPr id="11" name="Rectangle 10"/>
          <p:cNvSpPr/>
          <p:nvPr/>
        </p:nvSpPr>
        <p:spPr bwMode="auto">
          <a:xfrm>
            <a:off x="5761037" y="2131905"/>
            <a:ext cx="6675438" cy="365713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8" tIns="146285" rIns="182858" bIns="146285"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2000" spc="-50" dirty="0">
              <a:gradFill>
                <a:gsLst>
                  <a:gs pos="1250">
                    <a:schemeClr val="bg1"/>
                  </a:gs>
                  <a:gs pos="10417">
                    <a:schemeClr val="bg1"/>
                  </a:gs>
                </a:gsLst>
                <a:lin ang="5400000" scaled="0"/>
              </a:gradFill>
            </a:endParaRPr>
          </a:p>
        </p:txBody>
      </p:sp>
      <p:sp>
        <p:nvSpPr>
          <p:cNvPr id="6" name="Rectangle 5"/>
          <p:cNvSpPr/>
          <p:nvPr/>
        </p:nvSpPr>
        <p:spPr bwMode="auto">
          <a:xfrm>
            <a:off x="6023767" y="2344208"/>
            <a:ext cx="3026665" cy="1645710"/>
          </a:xfrm>
          <a:prstGeom prst="rect">
            <a:avLst/>
          </a:prstGeom>
          <a:noFill/>
          <a:ln w="3175">
            <a:solidFill>
              <a:schemeClr val="bg1">
                <a:alpha val="54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8" tIns="146285" rIns="0" bIns="146285" numCol="1" spcCol="0" rtlCol="0" fromWordArt="0" anchor="t" anchorCtr="0" forceAA="0" compatLnSpc="1">
            <a:prstTxWarp prst="textNoShape">
              <a:avLst/>
            </a:prstTxWarp>
            <a:noAutofit/>
          </a:bodyPr>
          <a:lstStyle/>
          <a:p>
            <a:pPr defTabSz="914012" fontAlgn="base">
              <a:lnSpc>
                <a:spcPct val="90000"/>
              </a:lnSpc>
              <a:spcBef>
                <a:spcPct val="0"/>
              </a:spcBef>
              <a:spcAft>
                <a:spcPct val="0"/>
              </a:spcAft>
            </a:pPr>
            <a:r>
              <a:rPr lang="en-US" spc="-50" dirty="0">
                <a:gradFill>
                  <a:gsLst>
                    <a:gs pos="87611">
                      <a:srgbClr val="FFFFFF"/>
                    </a:gs>
                    <a:gs pos="54867">
                      <a:srgbClr val="FFFFFF"/>
                    </a:gs>
                  </a:gsLst>
                  <a:lin ang="5400000" scaled="0"/>
                </a:gradFill>
              </a:rPr>
              <a:t>High performance </a:t>
            </a:r>
            <a:br>
              <a:rPr lang="en-US" spc="-50" dirty="0">
                <a:gradFill>
                  <a:gsLst>
                    <a:gs pos="87611">
                      <a:srgbClr val="FFFFFF"/>
                    </a:gs>
                    <a:gs pos="54867">
                      <a:srgbClr val="FFFFFF"/>
                    </a:gs>
                  </a:gsLst>
                  <a:lin ang="5400000" scaled="0"/>
                </a:gradFill>
              </a:rPr>
            </a:br>
            <a:r>
              <a:rPr lang="en-US" spc="-50" dirty="0">
                <a:gradFill>
                  <a:gsLst>
                    <a:gs pos="87611">
                      <a:srgbClr val="FFFFFF"/>
                    </a:gs>
                    <a:gs pos="54867">
                      <a:srgbClr val="FFFFFF"/>
                    </a:gs>
                  </a:gsLst>
                  <a:lin ang="5400000" scaled="0"/>
                </a:gradFill>
              </a:rPr>
              <a:t>storage on industry-</a:t>
            </a:r>
            <a:br>
              <a:rPr lang="en-US" spc="-50" dirty="0">
                <a:gradFill>
                  <a:gsLst>
                    <a:gs pos="87611">
                      <a:srgbClr val="FFFFFF"/>
                    </a:gs>
                    <a:gs pos="54867">
                      <a:srgbClr val="FFFFFF"/>
                    </a:gs>
                  </a:gsLst>
                  <a:lin ang="5400000" scaled="0"/>
                </a:gradFill>
              </a:rPr>
            </a:br>
            <a:r>
              <a:rPr lang="en-US" spc="-50" dirty="0">
                <a:gradFill>
                  <a:gsLst>
                    <a:gs pos="87611">
                      <a:srgbClr val="FFFFFF"/>
                    </a:gs>
                    <a:gs pos="54867">
                      <a:srgbClr val="FFFFFF"/>
                    </a:gs>
                  </a:gsLst>
                  <a:lin ang="5400000" scaled="0"/>
                </a:gradFill>
              </a:rPr>
              <a:t>standard </a:t>
            </a:r>
            <a:r>
              <a:rPr lang="en-US" spc="-50" dirty="0" smtClean="0">
                <a:gradFill>
                  <a:gsLst>
                    <a:gs pos="87611">
                      <a:srgbClr val="FFFFFF"/>
                    </a:gs>
                    <a:gs pos="54867">
                      <a:srgbClr val="FFFFFF"/>
                    </a:gs>
                  </a:gsLst>
                  <a:lin ang="5400000" scaled="0"/>
                </a:gradFill>
              </a:rPr>
              <a:t>hardware.</a:t>
            </a:r>
            <a:endParaRPr lang="en-US" spc="-50" dirty="0">
              <a:gradFill>
                <a:gsLst>
                  <a:gs pos="87611">
                    <a:srgbClr val="FFFFFF"/>
                  </a:gs>
                  <a:gs pos="54867">
                    <a:srgbClr val="FFFFFF"/>
                  </a:gs>
                </a:gsLst>
                <a:lin ang="5400000" scaled="0"/>
              </a:gradFill>
            </a:endParaRPr>
          </a:p>
          <a:p>
            <a:pPr defTabSz="914012" fontAlgn="base">
              <a:lnSpc>
                <a:spcPct val="90000"/>
              </a:lnSpc>
              <a:spcBef>
                <a:spcPts val="400"/>
              </a:spcBef>
              <a:spcAft>
                <a:spcPct val="0"/>
              </a:spcAft>
            </a:pPr>
            <a:r>
              <a:rPr lang="en-US" sz="1200" dirty="0" smtClean="0">
                <a:gradFill>
                  <a:gsLst>
                    <a:gs pos="87611">
                      <a:srgbClr val="FFFFFF"/>
                    </a:gs>
                    <a:gs pos="54867">
                      <a:srgbClr val="FFFFFF"/>
                    </a:gs>
                  </a:gsLst>
                  <a:lin ang="5400000" scaled="0"/>
                </a:gradFill>
              </a:rPr>
              <a:t>Highly available, file-based storage.</a:t>
            </a:r>
            <a:endParaRPr lang="en-US" sz="1200" dirty="0">
              <a:gradFill>
                <a:gsLst>
                  <a:gs pos="87611">
                    <a:srgbClr val="FFFFFF"/>
                  </a:gs>
                  <a:gs pos="54867">
                    <a:srgbClr val="FFFFFF"/>
                  </a:gs>
                </a:gsLst>
                <a:lin ang="5400000" scaled="0"/>
              </a:gradFill>
            </a:endParaRPr>
          </a:p>
          <a:p>
            <a:pPr defTabSz="914012" fontAlgn="base">
              <a:lnSpc>
                <a:spcPct val="90000"/>
              </a:lnSpc>
              <a:spcBef>
                <a:spcPts val="300"/>
              </a:spcBef>
              <a:spcAft>
                <a:spcPct val="0"/>
              </a:spcAft>
            </a:pPr>
            <a:r>
              <a:rPr lang="en-US" sz="1200" dirty="0" smtClean="0">
                <a:gradFill>
                  <a:gsLst>
                    <a:gs pos="87611">
                      <a:srgbClr val="FFFFFF"/>
                    </a:gs>
                    <a:gs pos="54867">
                      <a:srgbClr val="FFFFFF"/>
                    </a:gs>
                  </a:gsLst>
                  <a:lin ang="5400000" scaled="0"/>
                </a:gradFill>
              </a:rPr>
              <a:t>Storage spaces with automatic </a:t>
            </a:r>
            <a:r>
              <a:rPr lang="en-US" sz="1200" dirty="0" err="1" smtClean="0">
                <a:gradFill>
                  <a:gsLst>
                    <a:gs pos="87611">
                      <a:srgbClr val="FFFFFF"/>
                    </a:gs>
                    <a:gs pos="54867">
                      <a:srgbClr val="FFFFFF"/>
                    </a:gs>
                  </a:gsLst>
                  <a:lin ang="5400000" scaled="0"/>
                </a:gradFill>
              </a:rPr>
              <a:t>tiering</a:t>
            </a:r>
            <a:r>
              <a:rPr lang="en-US" sz="1200" dirty="0" smtClean="0">
                <a:gradFill>
                  <a:gsLst>
                    <a:gs pos="87611">
                      <a:srgbClr val="FFFFFF"/>
                    </a:gs>
                    <a:gs pos="54867">
                      <a:srgbClr val="FFFFFF"/>
                    </a:gs>
                  </a:gsLst>
                  <a:lin ang="5400000" scaled="0"/>
                </a:gradFill>
              </a:rPr>
              <a:t>.</a:t>
            </a:r>
          </a:p>
          <a:p>
            <a:pPr defTabSz="914012" fontAlgn="base">
              <a:lnSpc>
                <a:spcPct val="90000"/>
              </a:lnSpc>
              <a:spcBef>
                <a:spcPts val="300"/>
              </a:spcBef>
              <a:spcAft>
                <a:spcPct val="0"/>
              </a:spcAft>
            </a:pPr>
            <a:r>
              <a:rPr lang="en-US" sz="1200" dirty="0" smtClean="0">
                <a:gradFill>
                  <a:gsLst>
                    <a:gs pos="87611">
                      <a:srgbClr val="FFFFFF"/>
                    </a:gs>
                    <a:gs pos="54867">
                      <a:srgbClr val="FFFFFF"/>
                    </a:gs>
                  </a:gsLst>
                  <a:lin ang="5400000" scaled="0"/>
                </a:gradFill>
              </a:rPr>
              <a:t>Shared VHDX guest clustering.</a:t>
            </a:r>
            <a:endParaRPr lang="en-US" sz="1200" dirty="0">
              <a:gradFill>
                <a:gsLst>
                  <a:gs pos="87611">
                    <a:srgbClr val="FFFFFF"/>
                  </a:gs>
                  <a:gs pos="54867">
                    <a:srgbClr val="FFFFFF"/>
                  </a:gs>
                </a:gsLst>
                <a:lin ang="5400000" scaled="0"/>
              </a:gradFill>
            </a:endParaRPr>
          </a:p>
        </p:txBody>
      </p:sp>
      <p:sp>
        <p:nvSpPr>
          <p:cNvPr id="25" name="Rectangle 24"/>
          <p:cNvSpPr/>
          <p:nvPr/>
        </p:nvSpPr>
        <p:spPr bwMode="auto">
          <a:xfrm>
            <a:off x="8072974" y="4031601"/>
            <a:ext cx="2002536" cy="1645710"/>
          </a:xfrm>
          <a:prstGeom prst="rect">
            <a:avLst/>
          </a:prstGeom>
          <a:noFill/>
          <a:ln w="3175">
            <a:solidFill>
              <a:srgbClr val="FFFFFF">
                <a:alpha val="54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8" tIns="146285" rIns="182858" bIns="146285" numCol="1" spcCol="0" rtlCol="0" fromWordArt="0" anchor="t" anchorCtr="0" forceAA="0" compatLnSpc="1">
            <a:prstTxWarp prst="textNoShape">
              <a:avLst/>
            </a:prstTxWarp>
            <a:noAutofit/>
          </a:bodyPr>
          <a:lstStyle/>
          <a:p>
            <a:pPr defTabSz="914012" fontAlgn="base">
              <a:lnSpc>
                <a:spcPct val="90000"/>
              </a:lnSpc>
              <a:spcBef>
                <a:spcPct val="0"/>
              </a:spcBef>
              <a:spcAft>
                <a:spcPct val="0"/>
              </a:spcAft>
            </a:pPr>
            <a:r>
              <a:rPr lang="en-US" spc="-50" dirty="0">
                <a:gradFill>
                  <a:gsLst>
                    <a:gs pos="87611">
                      <a:srgbClr val="FFFFFF"/>
                    </a:gs>
                    <a:gs pos="54867">
                      <a:srgbClr val="FFFFFF"/>
                    </a:gs>
                  </a:gsLst>
                  <a:lin ang="5400000" scaled="0"/>
                </a:gradFill>
              </a:rPr>
              <a:t>Policy based </a:t>
            </a:r>
            <a:r>
              <a:rPr lang="en-US" spc="-50" dirty="0" smtClean="0">
                <a:gradFill>
                  <a:gsLst>
                    <a:gs pos="87611">
                      <a:srgbClr val="FFFFFF"/>
                    </a:gs>
                    <a:gs pos="54867">
                      <a:srgbClr val="FFFFFF"/>
                    </a:gs>
                  </a:gsLst>
                  <a:lin ang="5400000" scaled="0"/>
                </a:gradFill>
              </a:rPr>
              <a:t>automation. </a:t>
            </a:r>
            <a:endParaRPr lang="en-US" spc="-50" dirty="0">
              <a:gradFill>
                <a:gsLst>
                  <a:gs pos="87611">
                    <a:srgbClr val="FFFFFF"/>
                  </a:gs>
                  <a:gs pos="54867">
                    <a:srgbClr val="FFFFFF"/>
                  </a:gs>
                </a:gsLst>
                <a:lin ang="5400000" scaled="0"/>
              </a:gradFill>
            </a:endParaRPr>
          </a:p>
          <a:p>
            <a:pPr defTabSz="914012" fontAlgn="base">
              <a:lnSpc>
                <a:spcPct val="90000"/>
              </a:lnSpc>
              <a:spcBef>
                <a:spcPts val="400"/>
              </a:spcBef>
              <a:spcAft>
                <a:spcPct val="0"/>
              </a:spcAft>
            </a:pPr>
            <a:r>
              <a:rPr lang="en-US" sz="1200" dirty="0">
                <a:gradFill>
                  <a:gsLst>
                    <a:gs pos="87611">
                      <a:srgbClr val="FFFFFF"/>
                    </a:gs>
                    <a:gs pos="54867">
                      <a:srgbClr val="FFFFFF"/>
                    </a:gs>
                  </a:gsLst>
                  <a:lin ang="5400000" scaled="0"/>
                </a:gradFill>
              </a:rPr>
              <a:t>Cluster aware updates</a:t>
            </a:r>
          </a:p>
          <a:p>
            <a:pPr defTabSz="914012" fontAlgn="base">
              <a:lnSpc>
                <a:spcPct val="90000"/>
              </a:lnSpc>
              <a:spcBef>
                <a:spcPts val="300"/>
              </a:spcBef>
              <a:spcAft>
                <a:spcPct val="0"/>
              </a:spcAft>
            </a:pPr>
            <a:r>
              <a:rPr lang="en-US" sz="1200" dirty="0">
                <a:gradFill>
                  <a:gsLst>
                    <a:gs pos="87611">
                      <a:srgbClr val="FFFFFF"/>
                    </a:gs>
                    <a:gs pos="54867">
                      <a:srgbClr val="FFFFFF"/>
                    </a:gs>
                  </a:gsLst>
                  <a:lin ang="5400000" scaled="0"/>
                </a:gradFill>
              </a:rPr>
              <a:t>Dynamic </a:t>
            </a:r>
            <a:r>
              <a:rPr lang="en-US" sz="1200" dirty="0" smtClean="0">
                <a:gradFill>
                  <a:gsLst>
                    <a:gs pos="87611">
                      <a:srgbClr val="FFFFFF"/>
                    </a:gs>
                    <a:gs pos="54867">
                      <a:srgbClr val="FFFFFF"/>
                    </a:gs>
                  </a:gsLst>
                  <a:lin ang="5400000" scaled="0"/>
                </a:gradFill>
              </a:rPr>
              <a:t>optimization. </a:t>
            </a:r>
            <a:endParaRPr lang="en-US" sz="1200" dirty="0">
              <a:gradFill>
                <a:gsLst>
                  <a:gs pos="87611">
                    <a:srgbClr val="FFFFFF"/>
                  </a:gs>
                  <a:gs pos="54867">
                    <a:srgbClr val="FFFFFF"/>
                  </a:gs>
                </a:gsLst>
                <a:lin ang="5400000" scaled="0"/>
              </a:gradFill>
            </a:endParaRPr>
          </a:p>
        </p:txBody>
      </p:sp>
      <p:sp>
        <p:nvSpPr>
          <p:cNvPr id="27" name="Rectangle 26"/>
          <p:cNvSpPr/>
          <p:nvPr/>
        </p:nvSpPr>
        <p:spPr bwMode="auto">
          <a:xfrm>
            <a:off x="9091959" y="2344208"/>
            <a:ext cx="3072384" cy="1645710"/>
          </a:xfrm>
          <a:prstGeom prst="rect">
            <a:avLst/>
          </a:prstGeom>
          <a:noFill/>
          <a:ln w="3175">
            <a:solidFill>
              <a:srgbClr val="FFFFFF">
                <a:alpha val="54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8" tIns="146285" rIns="182858" bIns="146285" numCol="1" spcCol="0" rtlCol="0" fromWordArt="0" anchor="t" anchorCtr="0" forceAA="0" compatLnSpc="1">
            <a:prstTxWarp prst="textNoShape">
              <a:avLst/>
            </a:prstTxWarp>
            <a:noAutofit/>
          </a:bodyPr>
          <a:lstStyle/>
          <a:p>
            <a:pPr defTabSz="914012" fontAlgn="base">
              <a:lnSpc>
                <a:spcPct val="90000"/>
              </a:lnSpc>
              <a:spcBef>
                <a:spcPct val="0"/>
              </a:spcBef>
              <a:spcAft>
                <a:spcPct val="0"/>
              </a:spcAft>
            </a:pPr>
            <a:r>
              <a:rPr lang="en-US" spc="-50" dirty="0">
                <a:gradFill>
                  <a:gsLst>
                    <a:gs pos="87611">
                      <a:srgbClr val="FFFFFF"/>
                    </a:gs>
                    <a:gs pos="54867">
                      <a:srgbClr val="FFFFFF"/>
                    </a:gs>
                  </a:gsLst>
                  <a:lin ang="5400000" scaled="0"/>
                </a:gradFill>
              </a:rPr>
              <a:t>Multi-tenant environments </a:t>
            </a:r>
            <a:br>
              <a:rPr lang="en-US" spc="-50" dirty="0">
                <a:gradFill>
                  <a:gsLst>
                    <a:gs pos="87611">
                      <a:srgbClr val="FFFFFF"/>
                    </a:gs>
                    <a:gs pos="54867">
                      <a:srgbClr val="FFFFFF"/>
                    </a:gs>
                  </a:gsLst>
                  <a:lin ang="5400000" scaled="0"/>
                </a:gradFill>
              </a:rPr>
            </a:br>
            <a:r>
              <a:rPr lang="en-US" spc="-50" dirty="0">
                <a:gradFill>
                  <a:gsLst>
                    <a:gs pos="87611">
                      <a:srgbClr val="FFFFFF"/>
                    </a:gs>
                    <a:gs pos="54867">
                      <a:srgbClr val="FFFFFF"/>
                    </a:gs>
                  </a:gsLst>
                  <a:lin ang="5400000" scaled="0"/>
                </a:gradFill>
              </a:rPr>
              <a:t>with </a:t>
            </a:r>
            <a:r>
              <a:rPr lang="en-US" spc="-50" dirty="0" smtClean="0">
                <a:gradFill>
                  <a:gsLst>
                    <a:gs pos="87611">
                      <a:srgbClr val="FFFFFF"/>
                    </a:gs>
                    <a:gs pos="54867">
                      <a:srgbClr val="FFFFFF"/>
                    </a:gs>
                  </a:gsLst>
                  <a:lin ang="5400000" scaled="0"/>
                </a:gradFill>
              </a:rPr>
              <a:t>isolation.</a:t>
            </a:r>
            <a:endParaRPr lang="en-US" sz="1200" dirty="0" smtClean="0">
              <a:gradFill>
                <a:gsLst>
                  <a:gs pos="87611">
                    <a:srgbClr val="FFFFFF"/>
                  </a:gs>
                  <a:gs pos="54867">
                    <a:srgbClr val="FFFFFF"/>
                  </a:gs>
                </a:gsLst>
                <a:lin ang="5400000" scaled="0"/>
              </a:gradFill>
            </a:endParaRPr>
          </a:p>
          <a:p>
            <a:pPr defTabSz="914012" fontAlgn="base">
              <a:lnSpc>
                <a:spcPct val="90000"/>
              </a:lnSpc>
              <a:spcBef>
                <a:spcPts val="400"/>
              </a:spcBef>
              <a:spcAft>
                <a:spcPct val="0"/>
              </a:spcAft>
            </a:pPr>
            <a:r>
              <a:rPr lang="en-US" sz="1200" dirty="0" smtClean="0">
                <a:gradFill>
                  <a:gsLst>
                    <a:gs pos="87611">
                      <a:srgbClr val="FFFFFF"/>
                    </a:gs>
                    <a:gs pos="54867">
                      <a:srgbClr val="FFFFFF"/>
                    </a:gs>
                  </a:gsLst>
                  <a:lin ang="5400000" scaled="0"/>
                </a:gradFill>
              </a:rPr>
              <a:t>Resource metering.</a:t>
            </a:r>
            <a:endParaRPr lang="en-US" sz="1200" dirty="0">
              <a:gradFill>
                <a:gsLst>
                  <a:gs pos="87611">
                    <a:srgbClr val="FFFFFF"/>
                  </a:gs>
                  <a:gs pos="54867">
                    <a:srgbClr val="FFFFFF"/>
                  </a:gs>
                </a:gsLst>
                <a:lin ang="5400000" scaled="0"/>
              </a:gradFill>
            </a:endParaRPr>
          </a:p>
          <a:p>
            <a:pPr defTabSz="914012" fontAlgn="base">
              <a:lnSpc>
                <a:spcPct val="90000"/>
              </a:lnSpc>
              <a:spcBef>
                <a:spcPts val="300"/>
              </a:spcBef>
              <a:spcAft>
                <a:spcPct val="0"/>
              </a:spcAft>
            </a:pPr>
            <a:r>
              <a:rPr lang="en-US" sz="1200" dirty="0">
                <a:gradFill>
                  <a:gsLst>
                    <a:gs pos="87611">
                      <a:srgbClr val="FFFFFF"/>
                    </a:gs>
                    <a:gs pos="54867">
                      <a:srgbClr val="FFFFFF"/>
                    </a:gs>
                  </a:gsLst>
                  <a:lin ang="5400000" scaled="0"/>
                </a:gradFill>
              </a:rPr>
              <a:t>High-density web </a:t>
            </a:r>
            <a:r>
              <a:rPr lang="en-US" sz="1200" dirty="0" smtClean="0">
                <a:gradFill>
                  <a:gsLst>
                    <a:gs pos="87611">
                      <a:srgbClr val="FFFFFF"/>
                    </a:gs>
                    <a:gs pos="54867">
                      <a:srgbClr val="FFFFFF"/>
                    </a:gs>
                  </a:gsLst>
                  <a:lin ang="5400000" scaled="0"/>
                </a:gradFill>
              </a:rPr>
              <a:t>sites and VMs.</a:t>
            </a:r>
            <a:endParaRPr lang="en-US" sz="1200" dirty="0">
              <a:gradFill>
                <a:gsLst>
                  <a:gs pos="87611">
                    <a:srgbClr val="FFFFFF"/>
                  </a:gs>
                  <a:gs pos="54867">
                    <a:srgbClr val="FFFFFF"/>
                  </a:gs>
                </a:gsLst>
                <a:lin ang="5400000" scaled="0"/>
              </a:gradFill>
            </a:endParaRPr>
          </a:p>
        </p:txBody>
      </p:sp>
      <p:sp>
        <p:nvSpPr>
          <p:cNvPr id="28" name="Rectangle 27"/>
          <p:cNvSpPr/>
          <p:nvPr/>
        </p:nvSpPr>
        <p:spPr bwMode="auto">
          <a:xfrm>
            <a:off x="10124542" y="4031601"/>
            <a:ext cx="2048256" cy="1645710"/>
          </a:xfrm>
          <a:prstGeom prst="rect">
            <a:avLst/>
          </a:prstGeom>
          <a:noFill/>
          <a:ln w="3175">
            <a:solidFill>
              <a:srgbClr val="FFFFFF">
                <a:alpha val="54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8" tIns="146285" rIns="182858" bIns="146285" numCol="1" spcCol="0" rtlCol="0" fromWordArt="0" anchor="t" anchorCtr="0" forceAA="0" compatLnSpc="1">
            <a:prstTxWarp prst="textNoShape">
              <a:avLst/>
            </a:prstTxWarp>
            <a:noAutofit/>
          </a:bodyPr>
          <a:lstStyle/>
          <a:p>
            <a:pPr defTabSz="914012" fontAlgn="base">
              <a:lnSpc>
                <a:spcPct val="90000"/>
              </a:lnSpc>
              <a:spcBef>
                <a:spcPct val="0"/>
              </a:spcBef>
              <a:spcAft>
                <a:spcPct val="0"/>
              </a:spcAft>
            </a:pPr>
            <a:r>
              <a:rPr lang="en-US" spc="-50" dirty="0">
                <a:gradFill>
                  <a:gsLst>
                    <a:gs pos="87611">
                      <a:srgbClr val="FFFFFF"/>
                    </a:gs>
                    <a:gs pos="54867">
                      <a:srgbClr val="FFFFFF"/>
                    </a:gs>
                  </a:gsLst>
                  <a:lin ang="5400000" scaled="0"/>
                </a:gradFill>
              </a:rPr>
              <a:t>Application </a:t>
            </a:r>
            <a:r>
              <a:rPr lang="en-US" spc="-50" dirty="0" smtClean="0">
                <a:gradFill>
                  <a:gsLst>
                    <a:gs pos="87611">
                      <a:srgbClr val="FFFFFF"/>
                    </a:gs>
                    <a:gs pos="54867">
                      <a:srgbClr val="FFFFFF"/>
                    </a:gs>
                  </a:gsLst>
                  <a:lin ang="5400000" scaled="0"/>
                </a:gradFill>
              </a:rPr>
              <a:t/>
            </a:r>
            <a:br>
              <a:rPr lang="en-US" spc="-50" dirty="0" smtClean="0">
                <a:gradFill>
                  <a:gsLst>
                    <a:gs pos="87611">
                      <a:srgbClr val="FFFFFF"/>
                    </a:gs>
                    <a:gs pos="54867">
                      <a:srgbClr val="FFFFFF"/>
                    </a:gs>
                  </a:gsLst>
                  <a:lin ang="5400000" scaled="0"/>
                </a:gradFill>
              </a:rPr>
            </a:br>
            <a:r>
              <a:rPr lang="en-US" spc="-50" dirty="0" smtClean="0">
                <a:gradFill>
                  <a:gsLst>
                    <a:gs pos="87611">
                      <a:srgbClr val="FFFFFF"/>
                    </a:gs>
                    <a:gs pos="54867">
                      <a:srgbClr val="FFFFFF"/>
                    </a:gs>
                  </a:gsLst>
                  <a:lin ang="5400000" scaled="0"/>
                </a:gradFill>
              </a:rPr>
              <a:t>and web.</a:t>
            </a:r>
            <a:endParaRPr lang="en-US" spc="-50" dirty="0">
              <a:gradFill>
                <a:gsLst>
                  <a:gs pos="87611">
                    <a:srgbClr val="FFFFFF"/>
                  </a:gs>
                  <a:gs pos="54867">
                    <a:srgbClr val="FFFFFF"/>
                  </a:gs>
                </a:gsLst>
                <a:lin ang="5400000" scaled="0"/>
              </a:gradFill>
            </a:endParaRPr>
          </a:p>
          <a:p>
            <a:pPr defTabSz="914012" fontAlgn="base">
              <a:lnSpc>
                <a:spcPct val="90000"/>
              </a:lnSpc>
              <a:spcBef>
                <a:spcPts val="400"/>
              </a:spcBef>
              <a:spcAft>
                <a:spcPct val="0"/>
              </a:spcAft>
            </a:pPr>
            <a:r>
              <a:rPr lang="en-US" sz="1200" dirty="0">
                <a:gradFill>
                  <a:gsLst>
                    <a:gs pos="87611">
                      <a:srgbClr val="FFFFFF"/>
                    </a:gs>
                    <a:gs pos="54867">
                      <a:srgbClr val="FFFFFF"/>
                    </a:gs>
                  </a:gsLst>
                  <a:lin ang="5400000" scaled="0"/>
                </a:gradFill>
              </a:rPr>
              <a:t>NUMA-aware </a:t>
            </a:r>
            <a:r>
              <a:rPr lang="en-US" sz="1200" dirty="0" smtClean="0">
                <a:gradFill>
                  <a:gsLst>
                    <a:gs pos="87611">
                      <a:srgbClr val="FFFFFF"/>
                    </a:gs>
                    <a:gs pos="54867">
                      <a:srgbClr val="FFFFFF"/>
                    </a:gs>
                  </a:gsLst>
                  <a:lin ang="5400000" scaled="0"/>
                </a:gradFill>
              </a:rPr>
              <a:t>scalability.</a:t>
            </a:r>
            <a:endParaRPr lang="en-US" sz="1200" dirty="0">
              <a:gradFill>
                <a:gsLst>
                  <a:gs pos="87611">
                    <a:srgbClr val="FFFFFF"/>
                  </a:gs>
                  <a:gs pos="54867">
                    <a:srgbClr val="FFFFFF"/>
                  </a:gs>
                </a:gsLst>
                <a:lin ang="5400000" scaled="0"/>
              </a:gradFill>
            </a:endParaRPr>
          </a:p>
          <a:p>
            <a:pPr defTabSz="914012" fontAlgn="base">
              <a:lnSpc>
                <a:spcPct val="90000"/>
              </a:lnSpc>
              <a:spcBef>
                <a:spcPts val="400"/>
              </a:spcBef>
              <a:spcAft>
                <a:spcPct val="0"/>
              </a:spcAft>
            </a:pPr>
            <a:r>
              <a:rPr lang="en-US" sz="1200" dirty="0">
                <a:gradFill>
                  <a:gsLst>
                    <a:gs pos="87611">
                      <a:srgbClr val="FFFFFF"/>
                    </a:gs>
                    <a:gs pos="54867">
                      <a:srgbClr val="FFFFFF"/>
                    </a:gs>
                  </a:gsLst>
                  <a:lin ang="5400000" scaled="0"/>
                </a:gradFill>
              </a:rPr>
              <a:t>Support for open standards and </a:t>
            </a:r>
            <a:r>
              <a:rPr lang="en-US" sz="1200" dirty="0" smtClean="0">
                <a:gradFill>
                  <a:gsLst>
                    <a:gs pos="87611">
                      <a:srgbClr val="FFFFFF"/>
                    </a:gs>
                    <a:gs pos="54867">
                      <a:srgbClr val="FFFFFF"/>
                    </a:gs>
                  </a:gsLst>
                  <a:lin ang="5400000" scaled="0"/>
                </a:gradFill>
              </a:rPr>
              <a:t/>
            </a:r>
            <a:br>
              <a:rPr lang="en-US" sz="1200" dirty="0" smtClean="0">
                <a:gradFill>
                  <a:gsLst>
                    <a:gs pos="87611">
                      <a:srgbClr val="FFFFFF"/>
                    </a:gs>
                    <a:gs pos="54867">
                      <a:srgbClr val="FFFFFF"/>
                    </a:gs>
                  </a:gsLst>
                  <a:lin ang="5400000" scaled="0"/>
                </a:gradFill>
              </a:rPr>
            </a:br>
            <a:r>
              <a:rPr lang="en-US" sz="1200" dirty="0" smtClean="0">
                <a:gradFill>
                  <a:gsLst>
                    <a:gs pos="87611">
                      <a:srgbClr val="FFFFFF"/>
                    </a:gs>
                    <a:gs pos="54867">
                      <a:srgbClr val="FFFFFF"/>
                    </a:gs>
                  </a:gsLst>
                  <a:lin ang="5400000" scaled="0"/>
                </a:gradFill>
              </a:rPr>
              <a:t>multiple languages.</a:t>
            </a:r>
            <a:endParaRPr lang="en-US" sz="1200" dirty="0">
              <a:gradFill>
                <a:gsLst>
                  <a:gs pos="87611">
                    <a:srgbClr val="FFFFFF"/>
                  </a:gs>
                  <a:gs pos="54867">
                    <a:srgbClr val="FFFFFF"/>
                  </a:gs>
                </a:gsLst>
                <a:lin ang="5400000" scaled="0"/>
              </a:gradFill>
            </a:endParaRPr>
          </a:p>
        </p:txBody>
      </p:sp>
      <p:sp>
        <p:nvSpPr>
          <p:cNvPr id="30" name="Rectangle 29"/>
          <p:cNvSpPr/>
          <p:nvPr/>
        </p:nvSpPr>
        <p:spPr bwMode="auto">
          <a:xfrm>
            <a:off x="6023768" y="4033838"/>
            <a:ext cx="2002536" cy="1641248"/>
          </a:xfrm>
          <a:prstGeom prst="rect">
            <a:avLst/>
          </a:prstGeom>
          <a:noFill/>
          <a:ln w="3175">
            <a:solidFill>
              <a:srgbClr val="FFFFFF">
                <a:alpha val="54000"/>
              </a:srgb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8" tIns="146285" rIns="91441" bIns="146285" numCol="1" spcCol="0" rtlCol="0" fromWordArt="0" anchor="t" anchorCtr="0" forceAA="0" compatLnSpc="1">
            <a:prstTxWarp prst="textNoShape">
              <a:avLst/>
            </a:prstTxWarp>
            <a:noAutofit/>
          </a:bodyPr>
          <a:lstStyle/>
          <a:p>
            <a:pPr defTabSz="914012" fontAlgn="base">
              <a:lnSpc>
                <a:spcPct val="90000"/>
              </a:lnSpc>
              <a:spcBef>
                <a:spcPct val="0"/>
              </a:spcBef>
              <a:spcAft>
                <a:spcPct val="0"/>
              </a:spcAft>
            </a:pPr>
            <a:r>
              <a:rPr lang="en-US" spc="-50" dirty="0">
                <a:gradFill>
                  <a:gsLst>
                    <a:gs pos="87611">
                      <a:srgbClr val="FFFFFF"/>
                    </a:gs>
                    <a:gs pos="54867">
                      <a:srgbClr val="FFFFFF"/>
                    </a:gs>
                  </a:gsLst>
                  <a:lin ang="5400000" scaled="0"/>
                </a:gradFill>
              </a:rPr>
              <a:t>Software-defined </a:t>
            </a:r>
            <a:r>
              <a:rPr lang="en-US" spc="-50" dirty="0" smtClean="0">
                <a:gradFill>
                  <a:gsLst>
                    <a:gs pos="87611">
                      <a:srgbClr val="FFFFFF"/>
                    </a:gs>
                    <a:gs pos="54867">
                      <a:srgbClr val="FFFFFF"/>
                    </a:gs>
                  </a:gsLst>
                  <a:lin ang="5400000" scaled="0"/>
                </a:gradFill>
              </a:rPr>
              <a:t>networking. </a:t>
            </a:r>
            <a:endParaRPr lang="en-US" spc="-50" dirty="0">
              <a:gradFill>
                <a:gsLst>
                  <a:gs pos="87611">
                    <a:srgbClr val="FFFFFF"/>
                  </a:gs>
                  <a:gs pos="54867">
                    <a:srgbClr val="FFFFFF"/>
                  </a:gs>
                </a:gsLst>
                <a:lin ang="5400000" scaled="0"/>
              </a:gradFill>
            </a:endParaRPr>
          </a:p>
          <a:p>
            <a:pPr defTabSz="914012" fontAlgn="base">
              <a:lnSpc>
                <a:spcPct val="90000"/>
              </a:lnSpc>
              <a:spcBef>
                <a:spcPts val="400"/>
              </a:spcBef>
              <a:spcAft>
                <a:spcPct val="0"/>
              </a:spcAft>
            </a:pPr>
            <a:r>
              <a:rPr lang="en-US" sz="1200" dirty="0">
                <a:gradFill>
                  <a:gsLst>
                    <a:gs pos="87611">
                      <a:srgbClr val="FFFFFF"/>
                    </a:gs>
                    <a:gs pos="54867">
                      <a:srgbClr val="FFFFFF"/>
                    </a:gs>
                  </a:gsLst>
                  <a:lin ang="5400000" scaled="0"/>
                </a:gradFill>
              </a:rPr>
              <a:t>Hyper-V network virtualization with </a:t>
            </a:r>
            <a:r>
              <a:rPr lang="en-US" sz="1200" dirty="0" smtClean="0">
                <a:gradFill>
                  <a:gsLst>
                    <a:gs pos="87611">
                      <a:srgbClr val="FFFFFF"/>
                    </a:gs>
                    <a:gs pos="54867">
                      <a:srgbClr val="FFFFFF"/>
                    </a:gs>
                  </a:gsLst>
                  <a:lin ang="5400000" scaled="0"/>
                </a:gradFill>
              </a:rPr>
              <a:t/>
            </a:r>
            <a:br>
              <a:rPr lang="en-US" sz="1200" dirty="0" smtClean="0">
                <a:gradFill>
                  <a:gsLst>
                    <a:gs pos="87611">
                      <a:srgbClr val="FFFFFF"/>
                    </a:gs>
                    <a:gs pos="54867">
                      <a:srgbClr val="FFFFFF"/>
                    </a:gs>
                  </a:gsLst>
                  <a:lin ang="5400000" scaled="0"/>
                </a:gradFill>
              </a:rPr>
            </a:br>
            <a:r>
              <a:rPr lang="en-US" sz="1200" dirty="0" smtClean="0">
                <a:gradFill>
                  <a:gsLst>
                    <a:gs pos="87611">
                      <a:srgbClr val="FFFFFF"/>
                    </a:gs>
                    <a:gs pos="54867">
                      <a:srgbClr val="FFFFFF"/>
                    </a:gs>
                  </a:gsLst>
                  <a:lin ang="5400000" scaled="0"/>
                </a:gradFill>
              </a:rPr>
              <a:t>multi-tenant</a:t>
            </a:r>
            <a:r>
              <a:rPr lang="en-US" sz="1200" dirty="0">
                <a:gradFill>
                  <a:gsLst>
                    <a:gs pos="87611">
                      <a:srgbClr val="FFFFFF"/>
                    </a:gs>
                    <a:gs pos="54867">
                      <a:srgbClr val="FFFFFF"/>
                    </a:gs>
                  </a:gsLst>
                  <a:lin ang="5400000" scaled="0"/>
                </a:gradFill>
              </a:rPr>
              <a:t>, site-to-site </a:t>
            </a:r>
            <a:r>
              <a:rPr lang="en-US" sz="1200" dirty="0" smtClean="0">
                <a:gradFill>
                  <a:gsLst>
                    <a:gs pos="87611">
                      <a:srgbClr val="FFFFFF"/>
                    </a:gs>
                    <a:gs pos="54867">
                      <a:srgbClr val="FFFFFF"/>
                    </a:gs>
                  </a:gsLst>
                  <a:lin ang="5400000" scaled="0"/>
                </a:gradFill>
              </a:rPr>
              <a:t>gateway network </a:t>
            </a:r>
            <a:r>
              <a:rPr lang="en-US" sz="1200" dirty="0" err="1" smtClean="0">
                <a:gradFill>
                  <a:gsLst>
                    <a:gs pos="87611">
                      <a:srgbClr val="FFFFFF"/>
                    </a:gs>
                    <a:gs pos="54867">
                      <a:srgbClr val="FFFFFF"/>
                    </a:gs>
                  </a:gsLst>
                  <a:lin ang="5400000" scaled="0"/>
                </a:gradFill>
              </a:rPr>
              <a:t>QoS</a:t>
            </a:r>
            <a:r>
              <a:rPr lang="en-US" sz="1200" dirty="0" smtClean="0">
                <a:gradFill>
                  <a:gsLst>
                    <a:gs pos="87611">
                      <a:srgbClr val="FFFFFF"/>
                    </a:gs>
                    <a:gs pos="54867">
                      <a:srgbClr val="FFFFFF"/>
                    </a:gs>
                  </a:gsLst>
                  <a:lin ang="5400000" scaled="0"/>
                </a:gradFill>
              </a:rPr>
              <a:t>.</a:t>
            </a:r>
            <a:endParaRPr lang="en-US" sz="1200" dirty="0">
              <a:gradFill>
                <a:gsLst>
                  <a:gs pos="87611">
                    <a:srgbClr val="FFFFFF"/>
                  </a:gs>
                  <a:gs pos="54867">
                    <a:srgbClr val="FFFFFF"/>
                  </a:gs>
                </a:gsLst>
                <a:lin ang="5400000" scaled="0"/>
              </a:gradFill>
            </a:endParaRPr>
          </a:p>
        </p:txBody>
      </p:sp>
      <p:sp>
        <p:nvSpPr>
          <p:cNvPr id="47" name="TextBox 46"/>
          <p:cNvSpPr txBox="1"/>
          <p:nvPr/>
        </p:nvSpPr>
        <p:spPr>
          <a:xfrm>
            <a:off x="6021392" y="5809396"/>
            <a:ext cx="5500687" cy="904747"/>
          </a:xfrm>
          <a:prstGeom prst="rect">
            <a:avLst/>
          </a:prstGeom>
          <a:noFill/>
        </p:spPr>
        <p:txBody>
          <a:bodyPr wrap="square" lIns="182858" tIns="146285" rIns="182858" bIns="146285" rtlCol="0">
            <a:spAutoFit/>
          </a:bodyPr>
          <a:lstStyle/>
          <a:p>
            <a:pPr>
              <a:lnSpc>
                <a:spcPct val="90000"/>
              </a:lnSpc>
            </a:pPr>
            <a:r>
              <a:rPr lang="en-US" sz="4400" spc="-102" dirty="0">
                <a:ln w="3175">
                  <a:noFill/>
                </a:ln>
                <a:gradFill>
                  <a:gsLst>
                    <a:gs pos="1250">
                      <a:schemeClr val="tx2"/>
                    </a:gs>
                    <a:gs pos="100000">
                      <a:schemeClr val="tx2"/>
                    </a:gs>
                  </a:gsLst>
                  <a:lin ang="5400000" scaled="0"/>
                </a:gradFill>
                <a:latin typeface="+mj-lt"/>
                <a:cs typeface="Arial" charset="0"/>
              </a:rPr>
              <a:t>And many others….</a:t>
            </a:r>
          </a:p>
        </p:txBody>
      </p:sp>
      <p:sp>
        <p:nvSpPr>
          <p:cNvPr id="3" name="Title 2"/>
          <p:cNvSpPr>
            <a:spLocks noGrp="1"/>
          </p:cNvSpPr>
          <p:nvPr>
            <p:ph type="title"/>
          </p:nvPr>
        </p:nvSpPr>
        <p:spPr/>
        <p:txBody>
          <a:bodyPr/>
          <a:lstStyle/>
          <a:p>
            <a:r>
              <a:rPr lang="en-US" smtClean="0"/>
              <a:t>Bringing our learnings to your datacenter</a:t>
            </a:r>
            <a:endParaRPr lang="en-US" dirty="0"/>
          </a:p>
        </p:txBody>
      </p:sp>
    </p:spTree>
    <p:extLst>
      <p:ext uri="{BB962C8B-B14F-4D97-AF65-F5344CB8AC3E}">
        <p14:creationId xmlns:p14="http://schemas.microsoft.com/office/powerpoint/2010/main" val="207542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decel="100000" fill="hold" nodeType="withEffect">
                                  <p:stCondLst>
                                    <p:cond delay="250"/>
                                  </p:stCondLst>
                                  <p:childTnLst>
                                    <p:animMotion origin="layout" path="M -4.70258E-6 -3.26373E-6 L -0.61118 -3.26373E-6 " pathEditMode="relative" rAng="0" ptsTypes="AA">
                                      <p:cBhvr>
                                        <p:cTn id="6" dur="1000" fill="hold"/>
                                        <p:tgtEl>
                                          <p:spTgt spid="7"/>
                                        </p:tgtEl>
                                        <p:attrNameLst>
                                          <p:attrName>ppt_x</p:attrName>
                                          <p:attrName>ppt_y</p:attrName>
                                        </p:attrNameLst>
                                      </p:cBhvr>
                                      <p:rCtr x="-30559" y="0"/>
                                    </p:animMotion>
                                  </p:childTnLst>
                                </p:cTn>
                              </p:par>
                              <p:par>
                                <p:cTn id="7" presetID="2" presetClass="entr" presetSubtype="8" decel="100000" fill="hold" grpId="0" nodeType="withEffect">
                                  <p:stCondLst>
                                    <p:cond delay="750"/>
                                  </p:stCondLst>
                                  <p:childTnLst>
                                    <p:set>
                                      <p:cBhvr>
                                        <p:cTn id="8" dur="1" fill="hold">
                                          <p:stCondLst>
                                            <p:cond delay="0"/>
                                          </p:stCondLst>
                                        </p:cTn>
                                        <p:tgtEl>
                                          <p:spTgt spid="43"/>
                                        </p:tgtEl>
                                        <p:attrNameLst>
                                          <p:attrName>style.visibility</p:attrName>
                                        </p:attrNameLst>
                                      </p:cBhvr>
                                      <p:to>
                                        <p:strVal val="visible"/>
                                      </p:to>
                                    </p:set>
                                    <p:anim calcmode="lin" valueType="num">
                                      <p:cBhvr additive="base">
                                        <p:cTn id="9" dur="750" fill="hold"/>
                                        <p:tgtEl>
                                          <p:spTgt spid="43"/>
                                        </p:tgtEl>
                                        <p:attrNameLst>
                                          <p:attrName>ppt_x</p:attrName>
                                        </p:attrNameLst>
                                      </p:cBhvr>
                                      <p:tavLst>
                                        <p:tav tm="0">
                                          <p:val>
                                            <p:strVal val="0-#ppt_w/2"/>
                                          </p:val>
                                        </p:tav>
                                        <p:tav tm="100000">
                                          <p:val>
                                            <p:strVal val="#ppt_x"/>
                                          </p:val>
                                        </p:tav>
                                      </p:tavLst>
                                    </p:anim>
                                    <p:anim calcmode="lin" valueType="num">
                                      <p:cBhvr additive="base">
                                        <p:cTn id="10" dur="750" fill="hold"/>
                                        <p:tgtEl>
                                          <p:spTgt spid="43"/>
                                        </p:tgtEl>
                                        <p:attrNameLst>
                                          <p:attrName>ppt_y</p:attrName>
                                        </p:attrNameLst>
                                      </p:cBhvr>
                                      <p:tavLst>
                                        <p:tav tm="0">
                                          <p:val>
                                            <p:strVal val="#ppt_y"/>
                                          </p:val>
                                        </p:tav>
                                        <p:tav tm="100000">
                                          <p:val>
                                            <p:strVal val="#ppt_y"/>
                                          </p:val>
                                        </p:tav>
                                      </p:tavLst>
                                    </p:anim>
                                  </p:childTnLst>
                                </p:cTn>
                              </p:par>
                              <p:par>
                                <p:cTn id="11" presetID="1" presetClass="entr" presetSubtype="0" fill="hold" grpId="0" nodeType="withEffect">
                                  <p:stCondLst>
                                    <p:cond delay="1500"/>
                                  </p:stCondLst>
                                  <p:childTnLst>
                                    <p:set>
                                      <p:cBhvr>
                                        <p:cTn id="12" dur="1" fill="hold">
                                          <p:stCondLst>
                                            <p:cond delay="0"/>
                                          </p:stCondLst>
                                        </p:cTn>
                                        <p:tgtEl>
                                          <p:spTgt spid="11"/>
                                        </p:tgtEl>
                                        <p:attrNameLst>
                                          <p:attrName>style.visibility</p:attrName>
                                        </p:attrNameLst>
                                      </p:cBhvr>
                                      <p:to>
                                        <p:strVal val="visible"/>
                                      </p:to>
                                    </p:set>
                                  </p:childTnLst>
                                </p:cTn>
                              </p:par>
                              <p:par>
                                <p:cTn id="13" presetID="35" presetClass="path" presetSubtype="0" decel="100000" fill="hold" grpId="2" nodeType="withEffect">
                                  <p:stCondLst>
                                    <p:cond delay="1500"/>
                                  </p:stCondLst>
                                  <p:childTnLst>
                                    <p:animMotion origin="layout" path="M -4.7613E-6 -3.26373E-6 L -0.26831 -3.26373E-6 " pathEditMode="relative" rAng="0" ptsTypes="AA">
                                      <p:cBhvr>
                                        <p:cTn id="14" dur="500" spd="-100000" fill="hold"/>
                                        <p:tgtEl>
                                          <p:spTgt spid="11"/>
                                        </p:tgtEl>
                                        <p:attrNameLst>
                                          <p:attrName>ppt_x</p:attrName>
                                          <p:attrName>ppt_y</p:attrName>
                                        </p:attrNameLst>
                                      </p:cBhvr>
                                      <p:rCtr x="-13416" y="0"/>
                                    </p:animMotion>
                                  </p:childTnLst>
                                </p:cTn>
                              </p:par>
                              <p:par>
                                <p:cTn id="15" presetID="6" presetClass="emph" presetSubtype="0" accel="100000" autoRev="1" fill="hold" grpId="1" nodeType="withEffect">
                                  <p:stCondLst>
                                    <p:cond delay="1000"/>
                                  </p:stCondLst>
                                  <p:childTnLst>
                                    <p:animScale>
                                      <p:cBhvr>
                                        <p:cTn id="16" dur="500" fill="hold"/>
                                        <p:tgtEl>
                                          <p:spTgt spid="11"/>
                                        </p:tgtEl>
                                      </p:cBhvr>
                                      <p:by x="0" y="100000"/>
                                    </p:animScale>
                                  </p:childTnLst>
                                </p:cTn>
                              </p:par>
                              <p:par>
                                <p:cTn id="17" presetID="2" presetClass="entr" presetSubtype="2" decel="100000" fill="hold" grpId="0" nodeType="withEffect">
                                  <p:stCondLst>
                                    <p:cond delay="1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600" fill="hold"/>
                                        <p:tgtEl>
                                          <p:spTgt spid="6"/>
                                        </p:tgtEl>
                                        <p:attrNameLst>
                                          <p:attrName>ppt_x</p:attrName>
                                        </p:attrNameLst>
                                      </p:cBhvr>
                                      <p:tavLst>
                                        <p:tav tm="0">
                                          <p:val>
                                            <p:strVal val="1+#ppt_w/2"/>
                                          </p:val>
                                        </p:tav>
                                        <p:tav tm="100000">
                                          <p:val>
                                            <p:strVal val="#ppt_x"/>
                                          </p:val>
                                        </p:tav>
                                      </p:tavLst>
                                    </p:anim>
                                    <p:anim calcmode="lin" valueType="num">
                                      <p:cBhvr additive="base">
                                        <p:cTn id="20" dur="6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85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600" fill="hold"/>
                                        <p:tgtEl>
                                          <p:spTgt spid="30"/>
                                        </p:tgtEl>
                                        <p:attrNameLst>
                                          <p:attrName>ppt_x</p:attrName>
                                        </p:attrNameLst>
                                      </p:cBhvr>
                                      <p:tavLst>
                                        <p:tav tm="0">
                                          <p:val>
                                            <p:strVal val="1+#ppt_w/2"/>
                                          </p:val>
                                        </p:tav>
                                        <p:tav tm="100000">
                                          <p:val>
                                            <p:strVal val="#ppt_x"/>
                                          </p:val>
                                        </p:tav>
                                      </p:tavLst>
                                    </p:anim>
                                    <p:anim calcmode="lin" valueType="num">
                                      <p:cBhvr additive="base">
                                        <p:cTn id="24" dur="6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195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600" fill="hold"/>
                                        <p:tgtEl>
                                          <p:spTgt spid="27"/>
                                        </p:tgtEl>
                                        <p:attrNameLst>
                                          <p:attrName>ppt_x</p:attrName>
                                        </p:attrNameLst>
                                      </p:cBhvr>
                                      <p:tavLst>
                                        <p:tav tm="0">
                                          <p:val>
                                            <p:strVal val="1+#ppt_w/2"/>
                                          </p:val>
                                        </p:tav>
                                        <p:tav tm="100000">
                                          <p:val>
                                            <p:strVal val="#ppt_x"/>
                                          </p:val>
                                        </p:tav>
                                      </p:tavLst>
                                    </p:anim>
                                    <p:anim calcmode="lin" valueType="num">
                                      <p:cBhvr additive="base">
                                        <p:cTn id="28" dur="6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05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600" fill="hold"/>
                                        <p:tgtEl>
                                          <p:spTgt spid="25"/>
                                        </p:tgtEl>
                                        <p:attrNameLst>
                                          <p:attrName>ppt_x</p:attrName>
                                        </p:attrNameLst>
                                      </p:cBhvr>
                                      <p:tavLst>
                                        <p:tav tm="0">
                                          <p:val>
                                            <p:strVal val="1+#ppt_w/2"/>
                                          </p:val>
                                        </p:tav>
                                        <p:tav tm="100000">
                                          <p:val>
                                            <p:strVal val="#ppt_x"/>
                                          </p:val>
                                        </p:tav>
                                      </p:tavLst>
                                    </p:anim>
                                    <p:anim calcmode="lin" valueType="num">
                                      <p:cBhvr additive="base">
                                        <p:cTn id="32" dur="600" fill="hold"/>
                                        <p:tgtEl>
                                          <p:spTgt spid="25"/>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215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600" fill="hold"/>
                                        <p:tgtEl>
                                          <p:spTgt spid="28"/>
                                        </p:tgtEl>
                                        <p:attrNameLst>
                                          <p:attrName>ppt_x</p:attrName>
                                        </p:attrNameLst>
                                      </p:cBhvr>
                                      <p:tavLst>
                                        <p:tav tm="0">
                                          <p:val>
                                            <p:strVal val="1+#ppt_w/2"/>
                                          </p:val>
                                        </p:tav>
                                        <p:tav tm="100000">
                                          <p:val>
                                            <p:strVal val="#ppt_x"/>
                                          </p:val>
                                        </p:tav>
                                      </p:tavLst>
                                    </p:anim>
                                    <p:anim calcmode="lin" valueType="num">
                                      <p:cBhvr additive="base">
                                        <p:cTn id="36" dur="600" fill="hold"/>
                                        <p:tgtEl>
                                          <p:spTgt spid="28"/>
                                        </p:tgtEl>
                                        <p:attrNameLst>
                                          <p:attrName>ppt_y</p:attrName>
                                        </p:attrNameLst>
                                      </p:cBhvr>
                                      <p:tavLst>
                                        <p:tav tm="0">
                                          <p:val>
                                            <p:strVal val="#ppt_y"/>
                                          </p:val>
                                        </p:tav>
                                        <p:tav tm="100000">
                                          <p:val>
                                            <p:strVal val="#ppt_y"/>
                                          </p:val>
                                        </p:tav>
                                      </p:tavLst>
                                    </p:anim>
                                  </p:childTnLst>
                                </p:cTn>
                              </p:par>
                            </p:childTnLst>
                          </p:cTn>
                        </p:par>
                        <p:par>
                          <p:cTn id="37" fill="hold">
                            <p:stCondLst>
                              <p:cond delay="2750"/>
                            </p:stCondLst>
                            <p:childTnLst>
                              <p:par>
                                <p:cTn id="38" presetID="2" presetClass="entr" presetSubtype="2" decel="100000"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750" fill="hold"/>
                                        <p:tgtEl>
                                          <p:spTgt spid="47"/>
                                        </p:tgtEl>
                                        <p:attrNameLst>
                                          <p:attrName>ppt_x</p:attrName>
                                        </p:attrNameLst>
                                      </p:cBhvr>
                                      <p:tavLst>
                                        <p:tav tm="0">
                                          <p:val>
                                            <p:strVal val="1+#ppt_w/2"/>
                                          </p:val>
                                        </p:tav>
                                        <p:tav tm="100000">
                                          <p:val>
                                            <p:strVal val="#ppt_x"/>
                                          </p:val>
                                        </p:tav>
                                      </p:tavLst>
                                    </p:anim>
                                    <p:anim calcmode="lin" valueType="num">
                                      <p:cBhvr additive="base">
                                        <p:cTn id="41" dur="75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1" grpId="0" animBg="1"/>
      <p:bldP spid="11" grpId="1" animBg="1"/>
      <p:bldP spid="11" grpId="2" animBg="1"/>
      <p:bldP spid="6" grpId="0" animBg="1"/>
      <p:bldP spid="25" grpId="0" animBg="1"/>
      <p:bldP spid="27" grpId="0" animBg="1"/>
      <p:bldP spid="28" grpId="0" animBg="1"/>
      <p:bldP spid="30" grpId="0" animBg="1"/>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6240177" y="2330677"/>
            <a:ext cx="2834640" cy="3789114"/>
            <a:chOff x="6392576" y="2489766"/>
            <a:chExt cx="2834640" cy="3789114"/>
          </a:xfrm>
        </p:grpSpPr>
        <p:sp>
          <p:nvSpPr>
            <p:cNvPr id="52" name="Rectangle 51"/>
            <p:cNvSpPr/>
            <p:nvPr/>
          </p:nvSpPr>
          <p:spPr bwMode="auto">
            <a:xfrm>
              <a:off x="6392576" y="2489766"/>
              <a:ext cx="2834640" cy="3789114"/>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endParaRPr lang="en-GB" spc="-50" dirty="0">
                <a:gradFill>
                  <a:gsLst>
                    <a:gs pos="2917">
                      <a:srgbClr val="505050"/>
                    </a:gs>
                    <a:gs pos="30000">
                      <a:srgbClr val="505050"/>
                    </a:gs>
                  </a:gsLst>
                  <a:lin ang="5400000" scaled="0"/>
                </a:gradFill>
              </a:endParaRPr>
            </a:p>
          </p:txBody>
        </p:sp>
        <p:grpSp>
          <p:nvGrpSpPr>
            <p:cNvPr id="53" name="Group 285"/>
            <p:cNvGrpSpPr>
              <a:grpSpLocks noChangeAspect="1"/>
            </p:cNvGrpSpPr>
            <p:nvPr/>
          </p:nvGrpSpPr>
          <p:grpSpPr bwMode="auto">
            <a:xfrm>
              <a:off x="7115182" y="4896855"/>
              <a:ext cx="1410532" cy="1118236"/>
              <a:chOff x="-2809" y="2598"/>
              <a:chExt cx="2104" cy="1668"/>
            </a:xfrm>
            <a:solidFill>
              <a:schemeClr val="bg1"/>
            </a:solidFill>
          </p:grpSpPr>
          <p:sp>
            <p:nvSpPr>
              <p:cNvPr id="54" name="Freeform 287"/>
              <p:cNvSpPr>
                <a:spLocks/>
              </p:cNvSpPr>
              <p:nvPr/>
            </p:nvSpPr>
            <p:spPr bwMode="auto">
              <a:xfrm>
                <a:off x="-1595" y="2672"/>
                <a:ext cx="105" cy="117"/>
              </a:xfrm>
              <a:custGeom>
                <a:avLst/>
                <a:gdLst>
                  <a:gd name="T0" fmla="*/ 200 w 210"/>
                  <a:gd name="T1" fmla="*/ 0 h 232"/>
                  <a:gd name="T2" fmla="*/ 210 w 210"/>
                  <a:gd name="T3" fmla="*/ 68 h 232"/>
                  <a:gd name="T4" fmla="*/ 68 w 210"/>
                  <a:gd name="T5" fmla="*/ 89 h 232"/>
                  <a:gd name="T6" fmla="*/ 68 w 210"/>
                  <a:gd name="T7" fmla="*/ 232 h 232"/>
                  <a:gd name="T8" fmla="*/ 0 w 210"/>
                  <a:gd name="T9" fmla="*/ 232 h 232"/>
                  <a:gd name="T10" fmla="*/ 0 w 210"/>
                  <a:gd name="T11" fmla="*/ 31 h 232"/>
                  <a:gd name="T12" fmla="*/ 29 w 210"/>
                  <a:gd name="T13" fmla="*/ 27 h 232"/>
                  <a:gd name="T14" fmla="*/ 200 w 210"/>
                  <a:gd name="T15" fmla="*/ 0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232">
                    <a:moveTo>
                      <a:pt x="200" y="0"/>
                    </a:moveTo>
                    <a:lnTo>
                      <a:pt x="210" y="68"/>
                    </a:lnTo>
                    <a:lnTo>
                      <a:pt x="68" y="89"/>
                    </a:lnTo>
                    <a:lnTo>
                      <a:pt x="68" y="232"/>
                    </a:lnTo>
                    <a:lnTo>
                      <a:pt x="0" y="232"/>
                    </a:lnTo>
                    <a:lnTo>
                      <a:pt x="0" y="31"/>
                    </a:lnTo>
                    <a:lnTo>
                      <a:pt x="29" y="27"/>
                    </a:lnTo>
                    <a:lnTo>
                      <a:pt x="2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8" name="Freeform 288"/>
              <p:cNvSpPr>
                <a:spLocks noEditPoints="1"/>
              </p:cNvSpPr>
              <p:nvPr/>
            </p:nvSpPr>
            <p:spPr bwMode="auto">
              <a:xfrm>
                <a:off x="-1600" y="2845"/>
                <a:ext cx="39" cy="1159"/>
              </a:xfrm>
              <a:custGeom>
                <a:avLst/>
                <a:gdLst>
                  <a:gd name="T0" fmla="*/ 1 w 76"/>
                  <a:gd name="T1" fmla="*/ 1946 h 2319"/>
                  <a:gd name="T2" fmla="*/ 70 w 76"/>
                  <a:gd name="T3" fmla="*/ 1946 h 2319"/>
                  <a:gd name="T4" fmla="*/ 69 w 76"/>
                  <a:gd name="T5" fmla="*/ 2319 h 2319"/>
                  <a:gd name="T6" fmla="*/ 0 w 76"/>
                  <a:gd name="T7" fmla="*/ 2319 h 2319"/>
                  <a:gd name="T8" fmla="*/ 1 w 76"/>
                  <a:gd name="T9" fmla="*/ 1946 h 2319"/>
                  <a:gd name="T10" fmla="*/ 2 w 76"/>
                  <a:gd name="T11" fmla="*/ 1459 h 2319"/>
                  <a:gd name="T12" fmla="*/ 71 w 76"/>
                  <a:gd name="T13" fmla="*/ 1459 h 2319"/>
                  <a:gd name="T14" fmla="*/ 70 w 76"/>
                  <a:gd name="T15" fmla="*/ 1833 h 2319"/>
                  <a:gd name="T16" fmla="*/ 1 w 76"/>
                  <a:gd name="T17" fmla="*/ 1833 h 2319"/>
                  <a:gd name="T18" fmla="*/ 2 w 76"/>
                  <a:gd name="T19" fmla="*/ 1459 h 2319"/>
                  <a:gd name="T20" fmla="*/ 5 w 76"/>
                  <a:gd name="T21" fmla="*/ 972 h 2319"/>
                  <a:gd name="T22" fmla="*/ 74 w 76"/>
                  <a:gd name="T23" fmla="*/ 972 h 2319"/>
                  <a:gd name="T24" fmla="*/ 72 w 76"/>
                  <a:gd name="T25" fmla="*/ 1346 h 2319"/>
                  <a:gd name="T26" fmla="*/ 3 w 76"/>
                  <a:gd name="T27" fmla="*/ 1346 h 2319"/>
                  <a:gd name="T28" fmla="*/ 5 w 76"/>
                  <a:gd name="T29" fmla="*/ 972 h 2319"/>
                  <a:gd name="T30" fmla="*/ 6 w 76"/>
                  <a:gd name="T31" fmla="*/ 487 h 2319"/>
                  <a:gd name="T32" fmla="*/ 75 w 76"/>
                  <a:gd name="T33" fmla="*/ 487 h 2319"/>
                  <a:gd name="T34" fmla="*/ 74 w 76"/>
                  <a:gd name="T35" fmla="*/ 860 h 2319"/>
                  <a:gd name="T36" fmla="*/ 5 w 76"/>
                  <a:gd name="T37" fmla="*/ 860 h 2319"/>
                  <a:gd name="T38" fmla="*/ 6 w 76"/>
                  <a:gd name="T39" fmla="*/ 487 h 2319"/>
                  <a:gd name="T40" fmla="*/ 7 w 76"/>
                  <a:gd name="T41" fmla="*/ 0 h 2319"/>
                  <a:gd name="T42" fmla="*/ 76 w 76"/>
                  <a:gd name="T43" fmla="*/ 0 h 2319"/>
                  <a:gd name="T44" fmla="*/ 75 w 76"/>
                  <a:gd name="T45" fmla="*/ 374 h 2319"/>
                  <a:gd name="T46" fmla="*/ 6 w 76"/>
                  <a:gd name="T47" fmla="*/ 374 h 2319"/>
                  <a:gd name="T48" fmla="*/ 7 w 76"/>
                  <a:gd name="T49" fmla="*/ 0 h 2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2319">
                    <a:moveTo>
                      <a:pt x="1" y="1946"/>
                    </a:moveTo>
                    <a:lnTo>
                      <a:pt x="70" y="1946"/>
                    </a:lnTo>
                    <a:lnTo>
                      <a:pt x="69" y="2319"/>
                    </a:lnTo>
                    <a:lnTo>
                      <a:pt x="0" y="2319"/>
                    </a:lnTo>
                    <a:lnTo>
                      <a:pt x="1" y="1946"/>
                    </a:lnTo>
                    <a:close/>
                    <a:moveTo>
                      <a:pt x="2" y="1459"/>
                    </a:moveTo>
                    <a:lnTo>
                      <a:pt x="71" y="1459"/>
                    </a:lnTo>
                    <a:lnTo>
                      <a:pt x="70" y="1833"/>
                    </a:lnTo>
                    <a:lnTo>
                      <a:pt x="1" y="1833"/>
                    </a:lnTo>
                    <a:lnTo>
                      <a:pt x="2" y="1459"/>
                    </a:lnTo>
                    <a:close/>
                    <a:moveTo>
                      <a:pt x="5" y="972"/>
                    </a:moveTo>
                    <a:lnTo>
                      <a:pt x="74" y="972"/>
                    </a:lnTo>
                    <a:lnTo>
                      <a:pt x="72" y="1346"/>
                    </a:lnTo>
                    <a:lnTo>
                      <a:pt x="3" y="1346"/>
                    </a:lnTo>
                    <a:lnTo>
                      <a:pt x="5" y="972"/>
                    </a:lnTo>
                    <a:close/>
                    <a:moveTo>
                      <a:pt x="6" y="487"/>
                    </a:moveTo>
                    <a:lnTo>
                      <a:pt x="75" y="487"/>
                    </a:lnTo>
                    <a:lnTo>
                      <a:pt x="74" y="860"/>
                    </a:lnTo>
                    <a:lnTo>
                      <a:pt x="5" y="860"/>
                    </a:lnTo>
                    <a:lnTo>
                      <a:pt x="6" y="487"/>
                    </a:lnTo>
                    <a:close/>
                    <a:moveTo>
                      <a:pt x="7" y="0"/>
                    </a:moveTo>
                    <a:lnTo>
                      <a:pt x="76" y="0"/>
                    </a:lnTo>
                    <a:lnTo>
                      <a:pt x="75" y="374"/>
                    </a:lnTo>
                    <a:lnTo>
                      <a:pt x="6" y="374"/>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9" name="Freeform 289"/>
              <p:cNvSpPr>
                <a:spLocks/>
              </p:cNvSpPr>
              <p:nvPr/>
            </p:nvSpPr>
            <p:spPr bwMode="auto">
              <a:xfrm>
                <a:off x="-1600" y="4062"/>
                <a:ext cx="106" cy="120"/>
              </a:xfrm>
              <a:custGeom>
                <a:avLst/>
                <a:gdLst>
                  <a:gd name="T0" fmla="*/ 0 w 210"/>
                  <a:gd name="T1" fmla="*/ 0 h 239"/>
                  <a:gd name="T2" fmla="*/ 69 w 210"/>
                  <a:gd name="T3" fmla="*/ 0 h 239"/>
                  <a:gd name="T4" fmla="*/ 69 w 210"/>
                  <a:gd name="T5" fmla="*/ 144 h 239"/>
                  <a:gd name="T6" fmla="*/ 210 w 210"/>
                  <a:gd name="T7" fmla="*/ 171 h 239"/>
                  <a:gd name="T8" fmla="*/ 198 w 210"/>
                  <a:gd name="T9" fmla="*/ 239 h 239"/>
                  <a:gd name="T10" fmla="*/ 28 w 210"/>
                  <a:gd name="T11" fmla="*/ 207 h 239"/>
                  <a:gd name="T12" fmla="*/ 0 w 210"/>
                  <a:gd name="T13" fmla="*/ 201 h 239"/>
                  <a:gd name="T14" fmla="*/ 0 w 210"/>
                  <a:gd name="T15" fmla="*/ 0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239">
                    <a:moveTo>
                      <a:pt x="0" y="0"/>
                    </a:moveTo>
                    <a:lnTo>
                      <a:pt x="69" y="0"/>
                    </a:lnTo>
                    <a:lnTo>
                      <a:pt x="69" y="144"/>
                    </a:lnTo>
                    <a:lnTo>
                      <a:pt x="210" y="171"/>
                    </a:lnTo>
                    <a:lnTo>
                      <a:pt x="198" y="239"/>
                    </a:lnTo>
                    <a:lnTo>
                      <a:pt x="28" y="207"/>
                    </a:lnTo>
                    <a:lnTo>
                      <a:pt x="0" y="2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0" name="Freeform 290"/>
              <p:cNvSpPr>
                <a:spLocks noEditPoints="1"/>
              </p:cNvSpPr>
              <p:nvPr/>
            </p:nvSpPr>
            <p:spPr bwMode="auto">
              <a:xfrm>
                <a:off x="-1450" y="4158"/>
                <a:ext cx="601" cy="108"/>
              </a:xfrm>
              <a:custGeom>
                <a:avLst/>
                <a:gdLst>
                  <a:gd name="T0" fmla="*/ 451 w 1202"/>
                  <a:gd name="T1" fmla="*/ 82 h 216"/>
                  <a:gd name="T2" fmla="*/ 788 w 1202"/>
                  <a:gd name="T3" fmla="*/ 145 h 216"/>
                  <a:gd name="T4" fmla="*/ 776 w 1202"/>
                  <a:gd name="T5" fmla="*/ 212 h 216"/>
                  <a:gd name="T6" fmla="*/ 438 w 1202"/>
                  <a:gd name="T7" fmla="*/ 150 h 216"/>
                  <a:gd name="T8" fmla="*/ 451 w 1202"/>
                  <a:gd name="T9" fmla="*/ 82 h 216"/>
                  <a:gd name="T10" fmla="*/ 1178 w 1202"/>
                  <a:gd name="T11" fmla="*/ 4 h 216"/>
                  <a:gd name="T12" fmla="*/ 1202 w 1202"/>
                  <a:gd name="T13" fmla="*/ 68 h 216"/>
                  <a:gd name="T14" fmla="*/ 893 w 1202"/>
                  <a:gd name="T15" fmla="*/ 216 h 216"/>
                  <a:gd name="T16" fmla="*/ 869 w 1202"/>
                  <a:gd name="T17" fmla="*/ 152 h 216"/>
                  <a:gd name="T18" fmla="*/ 1178 w 1202"/>
                  <a:gd name="T19" fmla="*/ 4 h 216"/>
                  <a:gd name="T20" fmla="*/ 13 w 1202"/>
                  <a:gd name="T21" fmla="*/ 0 h 216"/>
                  <a:gd name="T22" fmla="*/ 350 w 1202"/>
                  <a:gd name="T23" fmla="*/ 63 h 216"/>
                  <a:gd name="T24" fmla="*/ 338 w 1202"/>
                  <a:gd name="T25" fmla="*/ 131 h 216"/>
                  <a:gd name="T26" fmla="*/ 0 w 1202"/>
                  <a:gd name="T27" fmla="*/ 68 h 216"/>
                  <a:gd name="T28" fmla="*/ 13 w 1202"/>
                  <a:gd name="T2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2" h="216">
                    <a:moveTo>
                      <a:pt x="451" y="82"/>
                    </a:moveTo>
                    <a:lnTo>
                      <a:pt x="788" y="145"/>
                    </a:lnTo>
                    <a:lnTo>
                      <a:pt x="776" y="212"/>
                    </a:lnTo>
                    <a:lnTo>
                      <a:pt x="438" y="150"/>
                    </a:lnTo>
                    <a:lnTo>
                      <a:pt x="451" y="82"/>
                    </a:lnTo>
                    <a:close/>
                    <a:moveTo>
                      <a:pt x="1178" y="4"/>
                    </a:moveTo>
                    <a:lnTo>
                      <a:pt x="1202" y="68"/>
                    </a:lnTo>
                    <a:lnTo>
                      <a:pt x="893" y="216"/>
                    </a:lnTo>
                    <a:lnTo>
                      <a:pt x="869" y="152"/>
                    </a:lnTo>
                    <a:lnTo>
                      <a:pt x="1178" y="4"/>
                    </a:lnTo>
                    <a:close/>
                    <a:moveTo>
                      <a:pt x="13" y="0"/>
                    </a:moveTo>
                    <a:lnTo>
                      <a:pt x="350" y="63"/>
                    </a:lnTo>
                    <a:lnTo>
                      <a:pt x="338" y="131"/>
                    </a:lnTo>
                    <a:lnTo>
                      <a:pt x="0" y="68"/>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1" name="Freeform 291"/>
              <p:cNvSpPr>
                <a:spLocks/>
              </p:cNvSpPr>
              <p:nvPr/>
            </p:nvSpPr>
            <p:spPr bwMode="auto">
              <a:xfrm>
                <a:off x="-814" y="4029"/>
                <a:ext cx="101" cy="140"/>
              </a:xfrm>
              <a:custGeom>
                <a:avLst/>
                <a:gdLst>
                  <a:gd name="T0" fmla="*/ 133 w 202"/>
                  <a:gd name="T1" fmla="*/ 0 h 280"/>
                  <a:gd name="T2" fmla="*/ 202 w 202"/>
                  <a:gd name="T3" fmla="*/ 0 h 280"/>
                  <a:gd name="T4" fmla="*/ 202 w 202"/>
                  <a:gd name="T5" fmla="*/ 196 h 280"/>
                  <a:gd name="T6" fmla="*/ 180 w 202"/>
                  <a:gd name="T7" fmla="*/ 206 h 280"/>
                  <a:gd name="T8" fmla="*/ 25 w 202"/>
                  <a:gd name="T9" fmla="*/ 280 h 280"/>
                  <a:gd name="T10" fmla="*/ 0 w 202"/>
                  <a:gd name="T11" fmla="*/ 216 h 280"/>
                  <a:gd name="T12" fmla="*/ 133 w 202"/>
                  <a:gd name="T13" fmla="*/ 154 h 280"/>
                  <a:gd name="T14" fmla="*/ 133 w 202"/>
                  <a:gd name="T15" fmla="*/ 0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80">
                    <a:moveTo>
                      <a:pt x="133" y="0"/>
                    </a:moveTo>
                    <a:lnTo>
                      <a:pt x="202" y="0"/>
                    </a:lnTo>
                    <a:lnTo>
                      <a:pt x="202" y="196"/>
                    </a:lnTo>
                    <a:lnTo>
                      <a:pt x="180" y="206"/>
                    </a:lnTo>
                    <a:lnTo>
                      <a:pt x="25" y="280"/>
                    </a:lnTo>
                    <a:lnTo>
                      <a:pt x="0" y="216"/>
                    </a:lnTo>
                    <a:lnTo>
                      <a:pt x="133" y="154"/>
                    </a:lnTo>
                    <a:lnTo>
                      <a:pt x="1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6" name="Freeform 292"/>
              <p:cNvSpPr>
                <a:spLocks noEditPoints="1"/>
              </p:cNvSpPr>
              <p:nvPr/>
            </p:nvSpPr>
            <p:spPr bwMode="auto">
              <a:xfrm>
                <a:off x="-747" y="2873"/>
                <a:ext cx="42" cy="1103"/>
              </a:xfrm>
              <a:custGeom>
                <a:avLst/>
                <a:gdLst>
                  <a:gd name="T0" fmla="*/ 3 w 85"/>
                  <a:gd name="T1" fmla="*/ 1849 h 2205"/>
                  <a:gd name="T2" fmla="*/ 72 w 85"/>
                  <a:gd name="T3" fmla="*/ 1849 h 2205"/>
                  <a:gd name="T4" fmla="*/ 69 w 85"/>
                  <a:gd name="T5" fmla="*/ 2205 h 2205"/>
                  <a:gd name="T6" fmla="*/ 0 w 85"/>
                  <a:gd name="T7" fmla="*/ 2205 h 2205"/>
                  <a:gd name="T8" fmla="*/ 3 w 85"/>
                  <a:gd name="T9" fmla="*/ 1849 h 2205"/>
                  <a:gd name="T10" fmla="*/ 5 w 85"/>
                  <a:gd name="T11" fmla="*/ 1388 h 2205"/>
                  <a:gd name="T12" fmla="*/ 74 w 85"/>
                  <a:gd name="T13" fmla="*/ 1388 h 2205"/>
                  <a:gd name="T14" fmla="*/ 72 w 85"/>
                  <a:gd name="T15" fmla="*/ 1743 h 2205"/>
                  <a:gd name="T16" fmla="*/ 3 w 85"/>
                  <a:gd name="T17" fmla="*/ 1743 h 2205"/>
                  <a:gd name="T18" fmla="*/ 5 w 85"/>
                  <a:gd name="T19" fmla="*/ 1388 h 2205"/>
                  <a:gd name="T20" fmla="*/ 9 w 85"/>
                  <a:gd name="T21" fmla="*/ 925 h 2205"/>
                  <a:gd name="T22" fmla="*/ 78 w 85"/>
                  <a:gd name="T23" fmla="*/ 925 h 2205"/>
                  <a:gd name="T24" fmla="*/ 76 w 85"/>
                  <a:gd name="T25" fmla="*/ 1280 h 2205"/>
                  <a:gd name="T26" fmla="*/ 7 w 85"/>
                  <a:gd name="T27" fmla="*/ 1280 h 2205"/>
                  <a:gd name="T28" fmla="*/ 9 w 85"/>
                  <a:gd name="T29" fmla="*/ 925 h 2205"/>
                  <a:gd name="T30" fmla="*/ 12 w 85"/>
                  <a:gd name="T31" fmla="*/ 463 h 2205"/>
                  <a:gd name="T32" fmla="*/ 81 w 85"/>
                  <a:gd name="T33" fmla="*/ 463 h 2205"/>
                  <a:gd name="T34" fmla="*/ 78 w 85"/>
                  <a:gd name="T35" fmla="*/ 819 h 2205"/>
                  <a:gd name="T36" fmla="*/ 9 w 85"/>
                  <a:gd name="T37" fmla="*/ 819 h 2205"/>
                  <a:gd name="T38" fmla="*/ 12 w 85"/>
                  <a:gd name="T39" fmla="*/ 463 h 2205"/>
                  <a:gd name="T40" fmla="*/ 16 w 85"/>
                  <a:gd name="T41" fmla="*/ 0 h 2205"/>
                  <a:gd name="T42" fmla="*/ 85 w 85"/>
                  <a:gd name="T43" fmla="*/ 0 h 2205"/>
                  <a:gd name="T44" fmla="*/ 82 w 85"/>
                  <a:gd name="T45" fmla="*/ 357 h 2205"/>
                  <a:gd name="T46" fmla="*/ 13 w 85"/>
                  <a:gd name="T47" fmla="*/ 357 h 2205"/>
                  <a:gd name="T48" fmla="*/ 16 w 85"/>
                  <a:gd name="T49" fmla="*/ 0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2205">
                    <a:moveTo>
                      <a:pt x="3" y="1849"/>
                    </a:moveTo>
                    <a:lnTo>
                      <a:pt x="72" y="1849"/>
                    </a:lnTo>
                    <a:lnTo>
                      <a:pt x="69" y="2205"/>
                    </a:lnTo>
                    <a:lnTo>
                      <a:pt x="0" y="2205"/>
                    </a:lnTo>
                    <a:lnTo>
                      <a:pt x="3" y="1849"/>
                    </a:lnTo>
                    <a:close/>
                    <a:moveTo>
                      <a:pt x="5" y="1388"/>
                    </a:moveTo>
                    <a:lnTo>
                      <a:pt x="74" y="1388"/>
                    </a:lnTo>
                    <a:lnTo>
                      <a:pt x="72" y="1743"/>
                    </a:lnTo>
                    <a:lnTo>
                      <a:pt x="3" y="1743"/>
                    </a:lnTo>
                    <a:lnTo>
                      <a:pt x="5" y="1388"/>
                    </a:lnTo>
                    <a:close/>
                    <a:moveTo>
                      <a:pt x="9" y="925"/>
                    </a:moveTo>
                    <a:lnTo>
                      <a:pt x="78" y="925"/>
                    </a:lnTo>
                    <a:lnTo>
                      <a:pt x="76" y="1280"/>
                    </a:lnTo>
                    <a:lnTo>
                      <a:pt x="7" y="1280"/>
                    </a:lnTo>
                    <a:lnTo>
                      <a:pt x="9" y="925"/>
                    </a:lnTo>
                    <a:close/>
                    <a:moveTo>
                      <a:pt x="12" y="463"/>
                    </a:moveTo>
                    <a:lnTo>
                      <a:pt x="81" y="463"/>
                    </a:lnTo>
                    <a:lnTo>
                      <a:pt x="78" y="819"/>
                    </a:lnTo>
                    <a:lnTo>
                      <a:pt x="9" y="819"/>
                    </a:lnTo>
                    <a:lnTo>
                      <a:pt x="12" y="463"/>
                    </a:lnTo>
                    <a:close/>
                    <a:moveTo>
                      <a:pt x="16" y="0"/>
                    </a:moveTo>
                    <a:lnTo>
                      <a:pt x="85" y="0"/>
                    </a:lnTo>
                    <a:lnTo>
                      <a:pt x="82" y="357"/>
                    </a:lnTo>
                    <a:lnTo>
                      <a:pt x="13" y="357"/>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9" name="Freeform 293"/>
              <p:cNvSpPr>
                <a:spLocks/>
              </p:cNvSpPr>
              <p:nvPr/>
            </p:nvSpPr>
            <p:spPr bwMode="auto">
              <a:xfrm>
                <a:off x="-807" y="2683"/>
                <a:ext cx="102" cy="136"/>
              </a:xfrm>
              <a:custGeom>
                <a:avLst/>
                <a:gdLst>
                  <a:gd name="T0" fmla="*/ 23 w 206"/>
                  <a:gd name="T1" fmla="*/ 0 h 273"/>
                  <a:gd name="T2" fmla="*/ 183 w 206"/>
                  <a:gd name="T3" fmla="*/ 67 h 273"/>
                  <a:gd name="T4" fmla="*/ 206 w 206"/>
                  <a:gd name="T5" fmla="*/ 76 h 273"/>
                  <a:gd name="T6" fmla="*/ 206 w 206"/>
                  <a:gd name="T7" fmla="*/ 100 h 273"/>
                  <a:gd name="T8" fmla="*/ 205 w 206"/>
                  <a:gd name="T9" fmla="*/ 273 h 273"/>
                  <a:gd name="T10" fmla="*/ 136 w 206"/>
                  <a:gd name="T11" fmla="*/ 271 h 273"/>
                  <a:gd name="T12" fmla="*/ 137 w 206"/>
                  <a:gd name="T13" fmla="*/ 122 h 273"/>
                  <a:gd name="T14" fmla="*/ 0 w 206"/>
                  <a:gd name="T15" fmla="*/ 66 h 273"/>
                  <a:gd name="T16" fmla="*/ 23 w 206"/>
                  <a:gd name="T1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73">
                    <a:moveTo>
                      <a:pt x="23" y="0"/>
                    </a:moveTo>
                    <a:lnTo>
                      <a:pt x="183" y="67"/>
                    </a:lnTo>
                    <a:lnTo>
                      <a:pt x="206" y="76"/>
                    </a:lnTo>
                    <a:lnTo>
                      <a:pt x="206" y="100"/>
                    </a:lnTo>
                    <a:lnTo>
                      <a:pt x="205" y="273"/>
                    </a:lnTo>
                    <a:lnTo>
                      <a:pt x="136" y="271"/>
                    </a:lnTo>
                    <a:lnTo>
                      <a:pt x="137" y="122"/>
                    </a:lnTo>
                    <a:lnTo>
                      <a:pt x="0" y="66"/>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70" name="Freeform 294"/>
              <p:cNvSpPr>
                <a:spLocks noEditPoints="1"/>
              </p:cNvSpPr>
              <p:nvPr/>
            </p:nvSpPr>
            <p:spPr bwMode="auto">
              <a:xfrm>
                <a:off x="-1445" y="2598"/>
                <a:ext cx="602" cy="100"/>
              </a:xfrm>
              <a:custGeom>
                <a:avLst/>
                <a:gdLst>
                  <a:gd name="T0" fmla="*/ 336 w 1203"/>
                  <a:gd name="T1" fmla="*/ 81 h 201"/>
                  <a:gd name="T2" fmla="*/ 347 w 1203"/>
                  <a:gd name="T3" fmla="*/ 149 h 201"/>
                  <a:gd name="T4" fmla="*/ 11 w 1203"/>
                  <a:gd name="T5" fmla="*/ 201 h 201"/>
                  <a:gd name="T6" fmla="*/ 0 w 1203"/>
                  <a:gd name="T7" fmla="*/ 133 h 201"/>
                  <a:gd name="T8" fmla="*/ 336 w 1203"/>
                  <a:gd name="T9" fmla="*/ 81 h 201"/>
                  <a:gd name="T10" fmla="*/ 771 w 1203"/>
                  <a:gd name="T11" fmla="*/ 12 h 201"/>
                  <a:gd name="T12" fmla="*/ 783 w 1203"/>
                  <a:gd name="T13" fmla="*/ 80 h 201"/>
                  <a:gd name="T14" fmla="*/ 448 w 1203"/>
                  <a:gd name="T15" fmla="*/ 133 h 201"/>
                  <a:gd name="T16" fmla="*/ 437 w 1203"/>
                  <a:gd name="T17" fmla="*/ 66 h 201"/>
                  <a:gd name="T18" fmla="*/ 771 w 1203"/>
                  <a:gd name="T19" fmla="*/ 12 h 201"/>
                  <a:gd name="T20" fmla="*/ 889 w 1203"/>
                  <a:gd name="T21" fmla="*/ 0 h 201"/>
                  <a:gd name="T22" fmla="*/ 1203 w 1203"/>
                  <a:gd name="T23" fmla="*/ 131 h 201"/>
                  <a:gd name="T24" fmla="*/ 1180 w 1203"/>
                  <a:gd name="T25" fmla="*/ 196 h 201"/>
                  <a:gd name="T26" fmla="*/ 866 w 1203"/>
                  <a:gd name="T27" fmla="*/ 66 h 201"/>
                  <a:gd name="T28" fmla="*/ 889 w 1203"/>
                  <a:gd name="T2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3" h="201">
                    <a:moveTo>
                      <a:pt x="336" y="81"/>
                    </a:moveTo>
                    <a:lnTo>
                      <a:pt x="347" y="149"/>
                    </a:lnTo>
                    <a:lnTo>
                      <a:pt x="11" y="201"/>
                    </a:lnTo>
                    <a:lnTo>
                      <a:pt x="0" y="133"/>
                    </a:lnTo>
                    <a:lnTo>
                      <a:pt x="336" y="81"/>
                    </a:lnTo>
                    <a:close/>
                    <a:moveTo>
                      <a:pt x="771" y="12"/>
                    </a:moveTo>
                    <a:lnTo>
                      <a:pt x="783" y="80"/>
                    </a:lnTo>
                    <a:lnTo>
                      <a:pt x="448" y="133"/>
                    </a:lnTo>
                    <a:lnTo>
                      <a:pt x="437" y="66"/>
                    </a:lnTo>
                    <a:lnTo>
                      <a:pt x="771" y="12"/>
                    </a:lnTo>
                    <a:close/>
                    <a:moveTo>
                      <a:pt x="889" y="0"/>
                    </a:moveTo>
                    <a:lnTo>
                      <a:pt x="1203" y="131"/>
                    </a:lnTo>
                    <a:lnTo>
                      <a:pt x="1180" y="196"/>
                    </a:lnTo>
                    <a:lnTo>
                      <a:pt x="866" y="66"/>
                    </a:lnTo>
                    <a:lnTo>
                      <a:pt x="8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71" name="Freeform 295"/>
              <p:cNvSpPr>
                <a:spLocks noEditPoints="1"/>
              </p:cNvSpPr>
              <p:nvPr/>
            </p:nvSpPr>
            <p:spPr bwMode="auto">
              <a:xfrm>
                <a:off x="-1542" y="2659"/>
                <a:ext cx="775" cy="1550"/>
              </a:xfrm>
              <a:custGeom>
                <a:avLst/>
                <a:gdLst>
                  <a:gd name="T0" fmla="*/ 67 w 1550"/>
                  <a:gd name="T1" fmla="*/ 1862 h 3101"/>
                  <a:gd name="T2" fmla="*/ 67 w 1550"/>
                  <a:gd name="T3" fmla="*/ 2848 h 3101"/>
                  <a:gd name="T4" fmla="*/ 929 w 1550"/>
                  <a:gd name="T5" fmla="*/ 3008 h 3101"/>
                  <a:gd name="T6" fmla="*/ 937 w 1550"/>
                  <a:gd name="T7" fmla="*/ 1909 h 3101"/>
                  <a:gd name="T8" fmla="*/ 67 w 1550"/>
                  <a:gd name="T9" fmla="*/ 1862 h 3101"/>
                  <a:gd name="T10" fmla="*/ 67 w 1550"/>
                  <a:gd name="T11" fmla="*/ 1591 h 3101"/>
                  <a:gd name="T12" fmla="*/ 67 w 1550"/>
                  <a:gd name="T13" fmla="*/ 1790 h 3101"/>
                  <a:gd name="T14" fmla="*/ 937 w 1550"/>
                  <a:gd name="T15" fmla="*/ 1832 h 3101"/>
                  <a:gd name="T16" fmla="*/ 937 w 1550"/>
                  <a:gd name="T17" fmla="*/ 1609 h 3101"/>
                  <a:gd name="T18" fmla="*/ 67 w 1550"/>
                  <a:gd name="T19" fmla="*/ 1591 h 3101"/>
                  <a:gd name="T20" fmla="*/ 942 w 1550"/>
                  <a:gd name="T21" fmla="*/ 1303 h 3101"/>
                  <a:gd name="T22" fmla="*/ 71 w 1550"/>
                  <a:gd name="T23" fmla="*/ 1316 h 3101"/>
                  <a:gd name="T24" fmla="*/ 67 w 1550"/>
                  <a:gd name="T25" fmla="*/ 1519 h 3101"/>
                  <a:gd name="T26" fmla="*/ 942 w 1550"/>
                  <a:gd name="T27" fmla="*/ 1532 h 3101"/>
                  <a:gd name="T28" fmla="*/ 942 w 1550"/>
                  <a:gd name="T29" fmla="*/ 1303 h 3101"/>
                  <a:gd name="T30" fmla="*/ 946 w 1550"/>
                  <a:gd name="T31" fmla="*/ 1003 h 3101"/>
                  <a:gd name="T32" fmla="*/ 71 w 1550"/>
                  <a:gd name="T33" fmla="*/ 1045 h 3101"/>
                  <a:gd name="T34" fmla="*/ 71 w 1550"/>
                  <a:gd name="T35" fmla="*/ 1248 h 3101"/>
                  <a:gd name="T36" fmla="*/ 942 w 1550"/>
                  <a:gd name="T37" fmla="*/ 1228 h 3101"/>
                  <a:gd name="T38" fmla="*/ 946 w 1550"/>
                  <a:gd name="T39" fmla="*/ 1003 h 3101"/>
                  <a:gd name="T40" fmla="*/ 946 w 1550"/>
                  <a:gd name="T41" fmla="*/ 699 h 3101"/>
                  <a:gd name="T42" fmla="*/ 71 w 1550"/>
                  <a:gd name="T43" fmla="*/ 774 h 3101"/>
                  <a:gd name="T44" fmla="*/ 71 w 1550"/>
                  <a:gd name="T45" fmla="*/ 977 h 3101"/>
                  <a:gd name="T46" fmla="*/ 946 w 1550"/>
                  <a:gd name="T47" fmla="*/ 928 h 3101"/>
                  <a:gd name="T48" fmla="*/ 946 w 1550"/>
                  <a:gd name="T49" fmla="*/ 699 h 3101"/>
                  <a:gd name="T50" fmla="*/ 946 w 1550"/>
                  <a:gd name="T51" fmla="*/ 399 h 3101"/>
                  <a:gd name="T52" fmla="*/ 75 w 1550"/>
                  <a:gd name="T53" fmla="*/ 504 h 3101"/>
                  <a:gd name="T54" fmla="*/ 75 w 1550"/>
                  <a:gd name="T55" fmla="*/ 707 h 3101"/>
                  <a:gd name="T56" fmla="*/ 946 w 1550"/>
                  <a:gd name="T57" fmla="*/ 622 h 3101"/>
                  <a:gd name="T58" fmla="*/ 946 w 1550"/>
                  <a:gd name="T59" fmla="*/ 399 h 3101"/>
                  <a:gd name="T60" fmla="*/ 950 w 1550"/>
                  <a:gd name="T61" fmla="*/ 93 h 3101"/>
                  <a:gd name="T62" fmla="*/ 75 w 1550"/>
                  <a:gd name="T63" fmla="*/ 229 h 3101"/>
                  <a:gd name="T64" fmla="*/ 75 w 1550"/>
                  <a:gd name="T65" fmla="*/ 432 h 3101"/>
                  <a:gd name="T66" fmla="*/ 946 w 1550"/>
                  <a:gd name="T67" fmla="*/ 318 h 3101"/>
                  <a:gd name="T68" fmla="*/ 950 w 1550"/>
                  <a:gd name="T69" fmla="*/ 93 h 3101"/>
                  <a:gd name="T70" fmla="*/ 1034 w 1550"/>
                  <a:gd name="T71" fmla="*/ 0 h 3101"/>
                  <a:gd name="T72" fmla="*/ 1550 w 1550"/>
                  <a:gd name="T73" fmla="*/ 225 h 3101"/>
                  <a:gd name="T74" fmla="*/ 1533 w 1550"/>
                  <a:gd name="T75" fmla="*/ 2839 h 3101"/>
                  <a:gd name="T76" fmla="*/ 1013 w 1550"/>
                  <a:gd name="T77" fmla="*/ 3101 h 3101"/>
                  <a:gd name="T78" fmla="*/ 0 w 1550"/>
                  <a:gd name="T79" fmla="*/ 2903 h 3101"/>
                  <a:gd name="T80" fmla="*/ 7 w 1550"/>
                  <a:gd name="T81" fmla="*/ 170 h 3101"/>
                  <a:gd name="T82" fmla="*/ 1034 w 1550"/>
                  <a:gd name="T83" fmla="*/ 0 h 3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0" h="3101">
                    <a:moveTo>
                      <a:pt x="67" y="1862"/>
                    </a:moveTo>
                    <a:lnTo>
                      <a:pt x="67" y="2848"/>
                    </a:lnTo>
                    <a:lnTo>
                      <a:pt x="929" y="3008"/>
                    </a:lnTo>
                    <a:lnTo>
                      <a:pt x="937" y="1909"/>
                    </a:lnTo>
                    <a:lnTo>
                      <a:pt x="67" y="1862"/>
                    </a:lnTo>
                    <a:close/>
                    <a:moveTo>
                      <a:pt x="67" y="1591"/>
                    </a:moveTo>
                    <a:lnTo>
                      <a:pt x="67" y="1790"/>
                    </a:lnTo>
                    <a:lnTo>
                      <a:pt x="937" y="1832"/>
                    </a:lnTo>
                    <a:lnTo>
                      <a:pt x="937" y="1609"/>
                    </a:lnTo>
                    <a:lnTo>
                      <a:pt x="67" y="1591"/>
                    </a:lnTo>
                    <a:close/>
                    <a:moveTo>
                      <a:pt x="942" y="1303"/>
                    </a:moveTo>
                    <a:lnTo>
                      <a:pt x="71" y="1316"/>
                    </a:lnTo>
                    <a:lnTo>
                      <a:pt x="67" y="1519"/>
                    </a:lnTo>
                    <a:lnTo>
                      <a:pt x="942" y="1532"/>
                    </a:lnTo>
                    <a:lnTo>
                      <a:pt x="942" y="1303"/>
                    </a:lnTo>
                    <a:close/>
                    <a:moveTo>
                      <a:pt x="946" y="1003"/>
                    </a:moveTo>
                    <a:lnTo>
                      <a:pt x="71" y="1045"/>
                    </a:lnTo>
                    <a:lnTo>
                      <a:pt x="71" y="1248"/>
                    </a:lnTo>
                    <a:lnTo>
                      <a:pt x="942" y="1228"/>
                    </a:lnTo>
                    <a:lnTo>
                      <a:pt x="946" y="1003"/>
                    </a:lnTo>
                    <a:close/>
                    <a:moveTo>
                      <a:pt x="946" y="699"/>
                    </a:moveTo>
                    <a:lnTo>
                      <a:pt x="71" y="774"/>
                    </a:lnTo>
                    <a:lnTo>
                      <a:pt x="71" y="977"/>
                    </a:lnTo>
                    <a:lnTo>
                      <a:pt x="946" y="928"/>
                    </a:lnTo>
                    <a:lnTo>
                      <a:pt x="946" y="699"/>
                    </a:lnTo>
                    <a:close/>
                    <a:moveTo>
                      <a:pt x="946" y="399"/>
                    </a:moveTo>
                    <a:lnTo>
                      <a:pt x="75" y="504"/>
                    </a:lnTo>
                    <a:lnTo>
                      <a:pt x="75" y="707"/>
                    </a:lnTo>
                    <a:lnTo>
                      <a:pt x="946" y="622"/>
                    </a:lnTo>
                    <a:lnTo>
                      <a:pt x="946" y="399"/>
                    </a:lnTo>
                    <a:close/>
                    <a:moveTo>
                      <a:pt x="950" y="93"/>
                    </a:moveTo>
                    <a:lnTo>
                      <a:pt x="75" y="229"/>
                    </a:lnTo>
                    <a:lnTo>
                      <a:pt x="75" y="432"/>
                    </a:lnTo>
                    <a:lnTo>
                      <a:pt x="946" y="318"/>
                    </a:lnTo>
                    <a:lnTo>
                      <a:pt x="950" y="93"/>
                    </a:lnTo>
                    <a:close/>
                    <a:moveTo>
                      <a:pt x="1034" y="0"/>
                    </a:moveTo>
                    <a:lnTo>
                      <a:pt x="1550" y="225"/>
                    </a:lnTo>
                    <a:lnTo>
                      <a:pt x="1533" y="2839"/>
                    </a:lnTo>
                    <a:lnTo>
                      <a:pt x="1013" y="3101"/>
                    </a:lnTo>
                    <a:lnTo>
                      <a:pt x="0" y="2903"/>
                    </a:lnTo>
                    <a:lnTo>
                      <a:pt x="7" y="170"/>
                    </a:lnTo>
                    <a:lnTo>
                      <a:pt x="10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72" name="Freeform 296"/>
              <p:cNvSpPr>
                <a:spLocks/>
              </p:cNvSpPr>
              <p:nvPr/>
            </p:nvSpPr>
            <p:spPr bwMode="auto">
              <a:xfrm>
                <a:off x="-2309" y="3112"/>
                <a:ext cx="1119" cy="603"/>
              </a:xfrm>
              <a:custGeom>
                <a:avLst/>
                <a:gdLst>
                  <a:gd name="T0" fmla="*/ 1047 w 2239"/>
                  <a:gd name="T1" fmla="*/ 0 h 1206"/>
                  <a:gd name="T2" fmla="*/ 2239 w 2239"/>
                  <a:gd name="T3" fmla="*/ 603 h 1206"/>
                  <a:gd name="T4" fmla="*/ 1047 w 2239"/>
                  <a:gd name="T5" fmla="*/ 1206 h 1206"/>
                  <a:gd name="T6" fmla="*/ 1047 w 2239"/>
                  <a:gd name="T7" fmla="*/ 967 h 1206"/>
                  <a:gd name="T8" fmla="*/ 0 w 2239"/>
                  <a:gd name="T9" fmla="*/ 967 h 1206"/>
                  <a:gd name="T10" fmla="*/ 0 w 2239"/>
                  <a:gd name="T11" fmla="*/ 239 h 1206"/>
                  <a:gd name="T12" fmla="*/ 1047 w 2239"/>
                  <a:gd name="T13" fmla="*/ 239 h 1206"/>
                  <a:gd name="T14" fmla="*/ 1047 w 2239"/>
                  <a:gd name="T15" fmla="*/ 0 h 1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9" h="1206">
                    <a:moveTo>
                      <a:pt x="1047" y="0"/>
                    </a:moveTo>
                    <a:lnTo>
                      <a:pt x="2239" y="603"/>
                    </a:lnTo>
                    <a:lnTo>
                      <a:pt x="1047" y="1206"/>
                    </a:lnTo>
                    <a:lnTo>
                      <a:pt x="1047" y="967"/>
                    </a:lnTo>
                    <a:lnTo>
                      <a:pt x="0" y="967"/>
                    </a:lnTo>
                    <a:lnTo>
                      <a:pt x="0" y="239"/>
                    </a:lnTo>
                    <a:lnTo>
                      <a:pt x="1047" y="239"/>
                    </a:lnTo>
                    <a:lnTo>
                      <a:pt x="10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73" name="Freeform 297"/>
              <p:cNvSpPr>
                <a:spLocks noEditPoints="1"/>
              </p:cNvSpPr>
              <p:nvPr/>
            </p:nvSpPr>
            <p:spPr bwMode="auto">
              <a:xfrm>
                <a:off x="-2335" y="3102"/>
                <a:ext cx="1139" cy="623"/>
              </a:xfrm>
              <a:custGeom>
                <a:avLst/>
                <a:gdLst>
                  <a:gd name="T0" fmla="*/ 1072 w 2279"/>
                  <a:gd name="T1" fmla="*/ 41 h 1247"/>
                  <a:gd name="T2" fmla="*/ 1072 w 2279"/>
                  <a:gd name="T3" fmla="*/ 273 h 1247"/>
                  <a:gd name="T4" fmla="*/ 25 w 2279"/>
                  <a:gd name="T5" fmla="*/ 273 h 1247"/>
                  <a:gd name="T6" fmla="*/ 25 w 2279"/>
                  <a:gd name="T7" fmla="*/ 975 h 1247"/>
                  <a:gd name="T8" fmla="*/ 1072 w 2279"/>
                  <a:gd name="T9" fmla="*/ 975 h 1247"/>
                  <a:gd name="T10" fmla="*/ 1072 w 2279"/>
                  <a:gd name="T11" fmla="*/ 1207 h 1247"/>
                  <a:gd name="T12" fmla="*/ 2223 w 2279"/>
                  <a:gd name="T13" fmla="*/ 624 h 1247"/>
                  <a:gd name="T14" fmla="*/ 1072 w 2279"/>
                  <a:gd name="T15" fmla="*/ 41 h 1247"/>
                  <a:gd name="T16" fmla="*/ 1047 w 2279"/>
                  <a:gd name="T17" fmla="*/ 0 h 1247"/>
                  <a:gd name="T18" fmla="*/ 1066 w 2279"/>
                  <a:gd name="T19" fmla="*/ 9 h 1247"/>
                  <a:gd name="T20" fmla="*/ 2257 w 2279"/>
                  <a:gd name="T21" fmla="*/ 612 h 1247"/>
                  <a:gd name="T22" fmla="*/ 2279 w 2279"/>
                  <a:gd name="T23" fmla="*/ 624 h 1247"/>
                  <a:gd name="T24" fmla="*/ 2257 w 2279"/>
                  <a:gd name="T25" fmla="*/ 635 h 1247"/>
                  <a:gd name="T26" fmla="*/ 1066 w 2279"/>
                  <a:gd name="T27" fmla="*/ 1238 h 1247"/>
                  <a:gd name="T28" fmla="*/ 1047 w 2279"/>
                  <a:gd name="T29" fmla="*/ 1247 h 1247"/>
                  <a:gd name="T30" fmla="*/ 1047 w 2279"/>
                  <a:gd name="T31" fmla="*/ 1001 h 1247"/>
                  <a:gd name="T32" fmla="*/ 0 w 2279"/>
                  <a:gd name="T33" fmla="*/ 1001 h 1247"/>
                  <a:gd name="T34" fmla="*/ 0 w 2279"/>
                  <a:gd name="T35" fmla="*/ 247 h 1247"/>
                  <a:gd name="T36" fmla="*/ 1047 w 2279"/>
                  <a:gd name="T37" fmla="*/ 247 h 1247"/>
                  <a:gd name="T38" fmla="*/ 1047 w 2279"/>
                  <a:gd name="T39"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79" h="1247">
                    <a:moveTo>
                      <a:pt x="1072" y="41"/>
                    </a:moveTo>
                    <a:lnTo>
                      <a:pt x="1072" y="273"/>
                    </a:lnTo>
                    <a:lnTo>
                      <a:pt x="25" y="273"/>
                    </a:lnTo>
                    <a:lnTo>
                      <a:pt x="25" y="975"/>
                    </a:lnTo>
                    <a:lnTo>
                      <a:pt x="1072" y="975"/>
                    </a:lnTo>
                    <a:lnTo>
                      <a:pt x="1072" y="1207"/>
                    </a:lnTo>
                    <a:lnTo>
                      <a:pt x="2223" y="624"/>
                    </a:lnTo>
                    <a:lnTo>
                      <a:pt x="1072" y="41"/>
                    </a:lnTo>
                    <a:close/>
                    <a:moveTo>
                      <a:pt x="1047" y="0"/>
                    </a:moveTo>
                    <a:lnTo>
                      <a:pt x="1066" y="9"/>
                    </a:lnTo>
                    <a:lnTo>
                      <a:pt x="2257" y="612"/>
                    </a:lnTo>
                    <a:lnTo>
                      <a:pt x="2279" y="624"/>
                    </a:lnTo>
                    <a:lnTo>
                      <a:pt x="2257" y="635"/>
                    </a:lnTo>
                    <a:lnTo>
                      <a:pt x="1066" y="1238"/>
                    </a:lnTo>
                    <a:lnTo>
                      <a:pt x="1047" y="1247"/>
                    </a:lnTo>
                    <a:lnTo>
                      <a:pt x="1047" y="1001"/>
                    </a:lnTo>
                    <a:lnTo>
                      <a:pt x="0" y="1001"/>
                    </a:lnTo>
                    <a:lnTo>
                      <a:pt x="0" y="247"/>
                    </a:lnTo>
                    <a:lnTo>
                      <a:pt x="1047" y="247"/>
                    </a:lnTo>
                    <a:lnTo>
                      <a:pt x="10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74" name="Freeform 298"/>
              <p:cNvSpPr>
                <a:spLocks noEditPoints="1"/>
              </p:cNvSpPr>
              <p:nvPr/>
            </p:nvSpPr>
            <p:spPr bwMode="auto">
              <a:xfrm>
                <a:off x="-2809" y="2626"/>
                <a:ext cx="775" cy="1551"/>
              </a:xfrm>
              <a:custGeom>
                <a:avLst/>
                <a:gdLst>
                  <a:gd name="T0" fmla="*/ 68 w 1550"/>
                  <a:gd name="T1" fmla="*/ 1861 h 3101"/>
                  <a:gd name="T2" fmla="*/ 68 w 1550"/>
                  <a:gd name="T3" fmla="*/ 2848 h 3101"/>
                  <a:gd name="T4" fmla="*/ 930 w 1550"/>
                  <a:gd name="T5" fmla="*/ 3007 h 3101"/>
                  <a:gd name="T6" fmla="*/ 939 w 1550"/>
                  <a:gd name="T7" fmla="*/ 1909 h 3101"/>
                  <a:gd name="T8" fmla="*/ 68 w 1550"/>
                  <a:gd name="T9" fmla="*/ 1861 h 3101"/>
                  <a:gd name="T10" fmla="*/ 68 w 1550"/>
                  <a:gd name="T11" fmla="*/ 1591 h 3101"/>
                  <a:gd name="T12" fmla="*/ 68 w 1550"/>
                  <a:gd name="T13" fmla="*/ 1790 h 3101"/>
                  <a:gd name="T14" fmla="*/ 939 w 1550"/>
                  <a:gd name="T15" fmla="*/ 1832 h 3101"/>
                  <a:gd name="T16" fmla="*/ 939 w 1550"/>
                  <a:gd name="T17" fmla="*/ 1607 h 3101"/>
                  <a:gd name="T18" fmla="*/ 68 w 1550"/>
                  <a:gd name="T19" fmla="*/ 1591 h 3101"/>
                  <a:gd name="T20" fmla="*/ 942 w 1550"/>
                  <a:gd name="T21" fmla="*/ 1303 h 3101"/>
                  <a:gd name="T22" fmla="*/ 72 w 1550"/>
                  <a:gd name="T23" fmla="*/ 1316 h 3101"/>
                  <a:gd name="T24" fmla="*/ 68 w 1550"/>
                  <a:gd name="T25" fmla="*/ 1519 h 3101"/>
                  <a:gd name="T26" fmla="*/ 942 w 1550"/>
                  <a:gd name="T27" fmla="*/ 1532 h 3101"/>
                  <a:gd name="T28" fmla="*/ 942 w 1550"/>
                  <a:gd name="T29" fmla="*/ 1303 h 3101"/>
                  <a:gd name="T30" fmla="*/ 946 w 1550"/>
                  <a:gd name="T31" fmla="*/ 1003 h 3101"/>
                  <a:gd name="T32" fmla="*/ 72 w 1550"/>
                  <a:gd name="T33" fmla="*/ 1045 h 3101"/>
                  <a:gd name="T34" fmla="*/ 72 w 1550"/>
                  <a:gd name="T35" fmla="*/ 1248 h 3101"/>
                  <a:gd name="T36" fmla="*/ 942 w 1550"/>
                  <a:gd name="T37" fmla="*/ 1226 h 3101"/>
                  <a:gd name="T38" fmla="*/ 946 w 1550"/>
                  <a:gd name="T39" fmla="*/ 1003 h 3101"/>
                  <a:gd name="T40" fmla="*/ 946 w 1550"/>
                  <a:gd name="T41" fmla="*/ 699 h 3101"/>
                  <a:gd name="T42" fmla="*/ 72 w 1550"/>
                  <a:gd name="T43" fmla="*/ 774 h 3101"/>
                  <a:gd name="T44" fmla="*/ 72 w 1550"/>
                  <a:gd name="T45" fmla="*/ 977 h 3101"/>
                  <a:gd name="T46" fmla="*/ 946 w 1550"/>
                  <a:gd name="T47" fmla="*/ 926 h 3101"/>
                  <a:gd name="T48" fmla="*/ 946 w 1550"/>
                  <a:gd name="T49" fmla="*/ 699 h 3101"/>
                  <a:gd name="T50" fmla="*/ 946 w 1550"/>
                  <a:gd name="T51" fmla="*/ 399 h 3101"/>
                  <a:gd name="T52" fmla="*/ 77 w 1550"/>
                  <a:gd name="T53" fmla="*/ 503 h 3101"/>
                  <a:gd name="T54" fmla="*/ 77 w 1550"/>
                  <a:gd name="T55" fmla="*/ 706 h 3101"/>
                  <a:gd name="T56" fmla="*/ 946 w 1550"/>
                  <a:gd name="T57" fmla="*/ 622 h 3101"/>
                  <a:gd name="T58" fmla="*/ 946 w 1550"/>
                  <a:gd name="T59" fmla="*/ 399 h 3101"/>
                  <a:gd name="T60" fmla="*/ 951 w 1550"/>
                  <a:gd name="T61" fmla="*/ 93 h 3101"/>
                  <a:gd name="T62" fmla="*/ 77 w 1550"/>
                  <a:gd name="T63" fmla="*/ 229 h 3101"/>
                  <a:gd name="T64" fmla="*/ 77 w 1550"/>
                  <a:gd name="T65" fmla="*/ 432 h 3101"/>
                  <a:gd name="T66" fmla="*/ 946 w 1550"/>
                  <a:gd name="T67" fmla="*/ 318 h 3101"/>
                  <a:gd name="T68" fmla="*/ 951 w 1550"/>
                  <a:gd name="T69" fmla="*/ 93 h 3101"/>
                  <a:gd name="T70" fmla="*/ 1036 w 1550"/>
                  <a:gd name="T71" fmla="*/ 0 h 3101"/>
                  <a:gd name="T72" fmla="*/ 1550 w 1550"/>
                  <a:gd name="T73" fmla="*/ 225 h 3101"/>
                  <a:gd name="T74" fmla="*/ 1534 w 1550"/>
                  <a:gd name="T75" fmla="*/ 2839 h 3101"/>
                  <a:gd name="T76" fmla="*/ 1014 w 1550"/>
                  <a:gd name="T77" fmla="*/ 3101 h 3101"/>
                  <a:gd name="T78" fmla="*/ 0 w 1550"/>
                  <a:gd name="T79" fmla="*/ 2903 h 3101"/>
                  <a:gd name="T80" fmla="*/ 9 w 1550"/>
                  <a:gd name="T81" fmla="*/ 170 h 3101"/>
                  <a:gd name="T82" fmla="*/ 1036 w 1550"/>
                  <a:gd name="T83" fmla="*/ 0 h 3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0" h="3101">
                    <a:moveTo>
                      <a:pt x="68" y="1861"/>
                    </a:moveTo>
                    <a:lnTo>
                      <a:pt x="68" y="2848"/>
                    </a:lnTo>
                    <a:lnTo>
                      <a:pt x="930" y="3007"/>
                    </a:lnTo>
                    <a:lnTo>
                      <a:pt x="939" y="1909"/>
                    </a:lnTo>
                    <a:lnTo>
                      <a:pt x="68" y="1861"/>
                    </a:lnTo>
                    <a:close/>
                    <a:moveTo>
                      <a:pt x="68" y="1591"/>
                    </a:moveTo>
                    <a:lnTo>
                      <a:pt x="68" y="1790"/>
                    </a:lnTo>
                    <a:lnTo>
                      <a:pt x="939" y="1832"/>
                    </a:lnTo>
                    <a:lnTo>
                      <a:pt x="939" y="1607"/>
                    </a:lnTo>
                    <a:lnTo>
                      <a:pt x="68" y="1591"/>
                    </a:lnTo>
                    <a:close/>
                    <a:moveTo>
                      <a:pt x="942" y="1303"/>
                    </a:moveTo>
                    <a:lnTo>
                      <a:pt x="72" y="1316"/>
                    </a:lnTo>
                    <a:lnTo>
                      <a:pt x="68" y="1519"/>
                    </a:lnTo>
                    <a:lnTo>
                      <a:pt x="942" y="1532"/>
                    </a:lnTo>
                    <a:lnTo>
                      <a:pt x="942" y="1303"/>
                    </a:lnTo>
                    <a:close/>
                    <a:moveTo>
                      <a:pt x="946" y="1003"/>
                    </a:moveTo>
                    <a:lnTo>
                      <a:pt x="72" y="1045"/>
                    </a:lnTo>
                    <a:lnTo>
                      <a:pt x="72" y="1248"/>
                    </a:lnTo>
                    <a:lnTo>
                      <a:pt x="942" y="1226"/>
                    </a:lnTo>
                    <a:lnTo>
                      <a:pt x="946" y="1003"/>
                    </a:lnTo>
                    <a:close/>
                    <a:moveTo>
                      <a:pt x="946" y="699"/>
                    </a:moveTo>
                    <a:lnTo>
                      <a:pt x="72" y="774"/>
                    </a:lnTo>
                    <a:lnTo>
                      <a:pt x="72" y="977"/>
                    </a:lnTo>
                    <a:lnTo>
                      <a:pt x="946" y="926"/>
                    </a:lnTo>
                    <a:lnTo>
                      <a:pt x="946" y="699"/>
                    </a:lnTo>
                    <a:close/>
                    <a:moveTo>
                      <a:pt x="946" y="399"/>
                    </a:moveTo>
                    <a:lnTo>
                      <a:pt x="77" y="503"/>
                    </a:lnTo>
                    <a:lnTo>
                      <a:pt x="77" y="706"/>
                    </a:lnTo>
                    <a:lnTo>
                      <a:pt x="946" y="622"/>
                    </a:lnTo>
                    <a:lnTo>
                      <a:pt x="946" y="399"/>
                    </a:lnTo>
                    <a:close/>
                    <a:moveTo>
                      <a:pt x="951" y="93"/>
                    </a:moveTo>
                    <a:lnTo>
                      <a:pt x="77" y="229"/>
                    </a:lnTo>
                    <a:lnTo>
                      <a:pt x="77" y="432"/>
                    </a:lnTo>
                    <a:lnTo>
                      <a:pt x="946" y="318"/>
                    </a:lnTo>
                    <a:lnTo>
                      <a:pt x="951" y="93"/>
                    </a:lnTo>
                    <a:close/>
                    <a:moveTo>
                      <a:pt x="1036" y="0"/>
                    </a:moveTo>
                    <a:lnTo>
                      <a:pt x="1550" y="225"/>
                    </a:lnTo>
                    <a:lnTo>
                      <a:pt x="1534" y="2839"/>
                    </a:lnTo>
                    <a:lnTo>
                      <a:pt x="1014" y="3101"/>
                    </a:lnTo>
                    <a:lnTo>
                      <a:pt x="0" y="2903"/>
                    </a:lnTo>
                    <a:lnTo>
                      <a:pt x="9" y="170"/>
                    </a:lnTo>
                    <a:lnTo>
                      <a:pt x="10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grpSp>
      </p:grpSp>
      <p:grpSp>
        <p:nvGrpSpPr>
          <p:cNvPr id="75" name="Group 74"/>
          <p:cNvGrpSpPr/>
          <p:nvPr/>
        </p:nvGrpSpPr>
        <p:grpSpPr>
          <a:xfrm>
            <a:off x="9118604" y="2330677"/>
            <a:ext cx="2860671" cy="3789114"/>
            <a:chOff x="9271003" y="2489766"/>
            <a:chExt cx="2860671" cy="3789114"/>
          </a:xfrm>
        </p:grpSpPr>
        <p:sp>
          <p:nvSpPr>
            <p:cNvPr id="76" name="Rectangle 75"/>
            <p:cNvSpPr/>
            <p:nvPr/>
          </p:nvSpPr>
          <p:spPr bwMode="auto">
            <a:xfrm>
              <a:off x="9271003" y="2489766"/>
              <a:ext cx="2860671" cy="3789114"/>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endParaRPr lang="en-GB" spc="-50" dirty="0">
                <a:gradFill>
                  <a:gsLst>
                    <a:gs pos="2917">
                      <a:srgbClr val="505050"/>
                    </a:gs>
                    <a:gs pos="30000">
                      <a:srgbClr val="505050"/>
                    </a:gs>
                  </a:gsLst>
                  <a:lin ang="5400000" scaled="0"/>
                </a:gradFill>
              </a:endParaRPr>
            </a:p>
          </p:txBody>
        </p:sp>
        <p:sp>
          <p:nvSpPr>
            <p:cNvPr id="77" name="Freeform 18"/>
            <p:cNvSpPr>
              <a:spLocks noChangeAspect="1" noEditPoints="1"/>
            </p:cNvSpPr>
            <p:nvPr/>
          </p:nvSpPr>
          <p:spPr bwMode="black">
            <a:xfrm>
              <a:off x="10070078" y="4852723"/>
              <a:ext cx="1075305" cy="1206500"/>
            </a:xfrm>
            <a:custGeom>
              <a:avLst/>
              <a:gdLst>
                <a:gd name="T0" fmla="*/ 977 w 983"/>
                <a:gd name="T1" fmla="*/ 759 h 1105"/>
                <a:gd name="T2" fmla="*/ 931 w 983"/>
                <a:gd name="T3" fmla="*/ 1067 h 1105"/>
                <a:gd name="T4" fmla="*/ 736 w 983"/>
                <a:gd name="T5" fmla="*/ 1062 h 1105"/>
                <a:gd name="T6" fmla="*/ 700 w 983"/>
                <a:gd name="T7" fmla="*/ 867 h 1105"/>
                <a:gd name="T8" fmla="*/ 777 w 983"/>
                <a:gd name="T9" fmla="*/ 966 h 1105"/>
                <a:gd name="T10" fmla="*/ 834 w 983"/>
                <a:gd name="T11" fmla="*/ 1026 h 1105"/>
                <a:gd name="T12" fmla="*/ 894 w 983"/>
                <a:gd name="T13" fmla="*/ 969 h 1105"/>
                <a:gd name="T14" fmla="*/ 898 w 983"/>
                <a:gd name="T15" fmla="*/ 788 h 1105"/>
                <a:gd name="T16" fmla="*/ 882 w 983"/>
                <a:gd name="T17" fmla="*/ 715 h 1105"/>
                <a:gd name="T18" fmla="*/ 821 w 983"/>
                <a:gd name="T19" fmla="*/ 701 h 1105"/>
                <a:gd name="T20" fmla="*/ 844 w 983"/>
                <a:gd name="T21" fmla="*/ 618 h 1105"/>
                <a:gd name="T22" fmla="*/ 944 w 983"/>
                <a:gd name="T23" fmla="*/ 458 h 1105"/>
                <a:gd name="T24" fmla="*/ 750 w 983"/>
                <a:gd name="T25" fmla="*/ 453 h 1105"/>
                <a:gd name="T26" fmla="*/ 707 w 983"/>
                <a:gd name="T27" fmla="*/ 550 h 1105"/>
                <a:gd name="T28" fmla="*/ 740 w 983"/>
                <a:gd name="T29" fmla="*/ 860 h 1105"/>
                <a:gd name="T30" fmla="*/ 857 w 983"/>
                <a:gd name="T31" fmla="*/ 900 h 1105"/>
                <a:gd name="T32" fmla="*/ 839 w 983"/>
                <a:gd name="T33" fmla="*/ 823 h 1105"/>
                <a:gd name="T34" fmla="*/ 781 w 983"/>
                <a:gd name="T35" fmla="*/ 764 h 1105"/>
                <a:gd name="T36" fmla="*/ 785 w 983"/>
                <a:gd name="T37" fmla="*/ 591 h 1105"/>
                <a:gd name="T38" fmla="*/ 804 w 983"/>
                <a:gd name="T39" fmla="*/ 511 h 1105"/>
                <a:gd name="T40" fmla="*/ 887 w 983"/>
                <a:gd name="T41" fmla="*/ 512 h 1105"/>
                <a:gd name="T42" fmla="*/ 902 w 983"/>
                <a:gd name="T43" fmla="*/ 586 h 1105"/>
                <a:gd name="T44" fmla="*/ 982 w 983"/>
                <a:gd name="T45" fmla="*/ 556 h 1105"/>
                <a:gd name="T46" fmla="*/ 543 w 983"/>
                <a:gd name="T47" fmla="*/ 902 h 1105"/>
                <a:gd name="T48" fmla="*/ 55 w 983"/>
                <a:gd name="T49" fmla="*/ 620 h 1105"/>
                <a:gd name="T50" fmla="*/ 27 w 983"/>
                <a:gd name="T51" fmla="*/ 170 h 1105"/>
                <a:gd name="T52" fmla="*/ 0 w 983"/>
                <a:gd name="T53" fmla="*/ 620 h 1105"/>
                <a:gd name="T54" fmla="*/ 541 w 983"/>
                <a:gd name="T55" fmla="*/ 957 h 1105"/>
                <a:gd name="T56" fmla="*/ 569 w 983"/>
                <a:gd name="T57" fmla="*/ 930 h 1105"/>
                <a:gd name="T58" fmla="*/ 193 w 983"/>
                <a:gd name="T59" fmla="*/ 498 h 1105"/>
                <a:gd name="T60" fmla="*/ 540 w 983"/>
                <a:gd name="T61" fmla="*/ 602 h 1105"/>
                <a:gd name="T62" fmla="*/ 661 w 983"/>
                <a:gd name="T63" fmla="*/ 641 h 1105"/>
                <a:gd name="T64" fmla="*/ 221 w 983"/>
                <a:gd name="T65" fmla="*/ 585 h 1105"/>
                <a:gd name="T66" fmla="*/ 193 w 983"/>
                <a:gd name="T67" fmla="*/ 620 h 1105"/>
                <a:gd name="T68" fmla="*/ 660 w 983"/>
                <a:gd name="T69" fmla="*/ 757 h 1105"/>
                <a:gd name="T70" fmla="*/ 659 w 983"/>
                <a:gd name="T71" fmla="*/ 837 h 1105"/>
                <a:gd name="T72" fmla="*/ 165 w 983"/>
                <a:gd name="T73" fmla="*/ 733 h 1105"/>
                <a:gd name="T74" fmla="*/ 114 w 983"/>
                <a:gd name="T75" fmla="*/ 199 h 1105"/>
                <a:gd name="T76" fmla="*/ 270 w 983"/>
                <a:gd name="T77" fmla="*/ 39 h 1105"/>
                <a:gd name="T78" fmla="*/ 916 w 983"/>
                <a:gd name="T79" fmla="*/ 91 h 1105"/>
                <a:gd name="T80" fmla="*/ 972 w 983"/>
                <a:gd name="T81" fmla="*/ 395 h 1105"/>
                <a:gd name="T82" fmla="*/ 894 w 983"/>
                <a:gd name="T83" fmla="*/ 368 h 1105"/>
                <a:gd name="T84" fmla="*/ 892 w 983"/>
                <a:gd name="T85" fmla="*/ 284 h 1105"/>
                <a:gd name="T86" fmla="*/ 544 w 983"/>
                <a:gd name="T87" fmla="*/ 366 h 1105"/>
                <a:gd name="T88" fmla="*/ 193 w 983"/>
                <a:gd name="T89" fmla="*/ 281 h 1105"/>
                <a:gd name="T90" fmla="*/ 542 w 983"/>
                <a:gd name="T91" fmla="*/ 456 h 1105"/>
                <a:gd name="T92" fmla="*/ 676 w 983"/>
                <a:gd name="T93" fmla="*/ 493 h 1105"/>
                <a:gd name="T94" fmla="*/ 222 w 983"/>
                <a:gd name="T95" fmla="*/ 440 h 1105"/>
                <a:gd name="T96" fmla="*/ 193 w 983"/>
                <a:gd name="T97" fmla="*/ 498 h 1105"/>
                <a:gd name="T98" fmla="*/ 544 w 983"/>
                <a:gd name="T99" fmla="*/ 319 h 1105"/>
                <a:gd name="T100" fmla="*/ 544 w 983"/>
                <a:gd name="T101" fmla="*/ 79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3" h="1105">
                  <a:moveTo>
                    <a:pt x="940" y="661"/>
                  </a:moveTo>
                  <a:cubicBezTo>
                    <a:pt x="964" y="686"/>
                    <a:pt x="978" y="721"/>
                    <a:pt x="977" y="759"/>
                  </a:cubicBezTo>
                  <a:cubicBezTo>
                    <a:pt x="977" y="759"/>
                    <a:pt x="977" y="759"/>
                    <a:pt x="973" y="971"/>
                  </a:cubicBezTo>
                  <a:cubicBezTo>
                    <a:pt x="972" y="1009"/>
                    <a:pt x="956" y="1042"/>
                    <a:pt x="931" y="1067"/>
                  </a:cubicBezTo>
                  <a:cubicBezTo>
                    <a:pt x="905" y="1091"/>
                    <a:pt x="870" y="1105"/>
                    <a:pt x="832" y="1105"/>
                  </a:cubicBezTo>
                  <a:cubicBezTo>
                    <a:pt x="795" y="1104"/>
                    <a:pt x="760" y="1088"/>
                    <a:pt x="736" y="1062"/>
                  </a:cubicBezTo>
                  <a:cubicBezTo>
                    <a:pt x="711" y="1037"/>
                    <a:pt x="697" y="1002"/>
                    <a:pt x="698" y="965"/>
                  </a:cubicBezTo>
                  <a:cubicBezTo>
                    <a:pt x="698" y="965"/>
                    <a:pt x="698" y="965"/>
                    <a:pt x="700" y="867"/>
                  </a:cubicBezTo>
                  <a:cubicBezTo>
                    <a:pt x="710" y="889"/>
                    <a:pt x="731" y="918"/>
                    <a:pt x="778" y="934"/>
                  </a:cubicBezTo>
                  <a:cubicBezTo>
                    <a:pt x="778" y="934"/>
                    <a:pt x="778" y="934"/>
                    <a:pt x="777" y="966"/>
                  </a:cubicBezTo>
                  <a:cubicBezTo>
                    <a:pt x="776" y="982"/>
                    <a:pt x="783" y="997"/>
                    <a:pt x="793" y="1008"/>
                  </a:cubicBezTo>
                  <a:cubicBezTo>
                    <a:pt x="804" y="1019"/>
                    <a:pt x="818" y="1025"/>
                    <a:pt x="834" y="1026"/>
                  </a:cubicBezTo>
                  <a:cubicBezTo>
                    <a:pt x="850" y="1026"/>
                    <a:pt x="865" y="1020"/>
                    <a:pt x="876" y="1009"/>
                  </a:cubicBezTo>
                  <a:cubicBezTo>
                    <a:pt x="887" y="999"/>
                    <a:pt x="893" y="985"/>
                    <a:pt x="894" y="969"/>
                  </a:cubicBezTo>
                  <a:cubicBezTo>
                    <a:pt x="894" y="969"/>
                    <a:pt x="894" y="969"/>
                    <a:pt x="895" y="928"/>
                  </a:cubicBezTo>
                  <a:cubicBezTo>
                    <a:pt x="895" y="928"/>
                    <a:pt x="895" y="928"/>
                    <a:pt x="898" y="788"/>
                  </a:cubicBezTo>
                  <a:cubicBezTo>
                    <a:pt x="898" y="788"/>
                    <a:pt x="898" y="788"/>
                    <a:pt x="899" y="757"/>
                  </a:cubicBezTo>
                  <a:cubicBezTo>
                    <a:pt x="899" y="741"/>
                    <a:pt x="892" y="726"/>
                    <a:pt x="882" y="715"/>
                  </a:cubicBezTo>
                  <a:cubicBezTo>
                    <a:pt x="872" y="705"/>
                    <a:pt x="858" y="697"/>
                    <a:pt x="841" y="697"/>
                  </a:cubicBezTo>
                  <a:cubicBezTo>
                    <a:pt x="834" y="697"/>
                    <a:pt x="828" y="699"/>
                    <a:pt x="821" y="701"/>
                  </a:cubicBezTo>
                  <a:cubicBezTo>
                    <a:pt x="821" y="701"/>
                    <a:pt x="821" y="701"/>
                    <a:pt x="823" y="620"/>
                  </a:cubicBezTo>
                  <a:cubicBezTo>
                    <a:pt x="829" y="619"/>
                    <a:pt x="836" y="618"/>
                    <a:pt x="844" y="618"/>
                  </a:cubicBezTo>
                  <a:cubicBezTo>
                    <a:pt x="881" y="619"/>
                    <a:pt x="916" y="636"/>
                    <a:pt x="940" y="661"/>
                  </a:cubicBezTo>
                  <a:close/>
                  <a:moveTo>
                    <a:pt x="944" y="458"/>
                  </a:moveTo>
                  <a:cubicBezTo>
                    <a:pt x="920" y="432"/>
                    <a:pt x="885" y="416"/>
                    <a:pt x="848" y="416"/>
                  </a:cubicBezTo>
                  <a:cubicBezTo>
                    <a:pt x="810" y="415"/>
                    <a:pt x="775" y="429"/>
                    <a:pt x="750" y="453"/>
                  </a:cubicBezTo>
                  <a:cubicBezTo>
                    <a:pt x="750" y="454"/>
                    <a:pt x="750" y="454"/>
                    <a:pt x="750" y="454"/>
                  </a:cubicBezTo>
                  <a:cubicBezTo>
                    <a:pt x="724" y="478"/>
                    <a:pt x="708" y="512"/>
                    <a:pt x="707" y="550"/>
                  </a:cubicBezTo>
                  <a:cubicBezTo>
                    <a:pt x="703" y="761"/>
                    <a:pt x="703" y="761"/>
                    <a:pt x="703" y="761"/>
                  </a:cubicBezTo>
                  <a:cubicBezTo>
                    <a:pt x="702" y="800"/>
                    <a:pt x="716" y="834"/>
                    <a:pt x="740" y="860"/>
                  </a:cubicBezTo>
                  <a:cubicBezTo>
                    <a:pt x="765" y="885"/>
                    <a:pt x="799" y="901"/>
                    <a:pt x="837" y="902"/>
                  </a:cubicBezTo>
                  <a:cubicBezTo>
                    <a:pt x="844" y="902"/>
                    <a:pt x="851" y="901"/>
                    <a:pt x="857" y="900"/>
                  </a:cubicBezTo>
                  <a:cubicBezTo>
                    <a:pt x="860" y="819"/>
                    <a:pt x="860" y="819"/>
                    <a:pt x="860" y="819"/>
                  </a:cubicBezTo>
                  <a:cubicBezTo>
                    <a:pt x="853" y="821"/>
                    <a:pt x="846" y="823"/>
                    <a:pt x="839" y="823"/>
                  </a:cubicBezTo>
                  <a:cubicBezTo>
                    <a:pt x="823" y="823"/>
                    <a:pt x="808" y="816"/>
                    <a:pt x="798" y="805"/>
                  </a:cubicBezTo>
                  <a:cubicBezTo>
                    <a:pt x="787" y="794"/>
                    <a:pt x="781" y="780"/>
                    <a:pt x="781" y="764"/>
                  </a:cubicBezTo>
                  <a:cubicBezTo>
                    <a:pt x="785" y="596"/>
                    <a:pt x="785" y="596"/>
                    <a:pt x="785" y="596"/>
                  </a:cubicBezTo>
                  <a:cubicBezTo>
                    <a:pt x="785" y="591"/>
                    <a:pt x="785" y="591"/>
                    <a:pt x="785" y="591"/>
                  </a:cubicBezTo>
                  <a:cubicBezTo>
                    <a:pt x="786" y="552"/>
                    <a:pt x="786" y="552"/>
                    <a:pt x="786" y="552"/>
                  </a:cubicBezTo>
                  <a:cubicBezTo>
                    <a:pt x="787" y="536"/>
                    <a:pt x="793" y="521"/>
                    <a:pt x="804" y="511"/>
                  </a:cubicBezTo>
                  <a:cubicBezTo>
                    <a:pt x="816" y="500"/>
                    <a:pt x="830" y="494"/>
                    <a:pt x="846" y="494"/>
                  </a:cubicBezTo>
                  <a:cubicBezTo>
                    <a:pt x="862" y="495"/>
                    <a:pt x="876" y="501"/>
                    <a:pt x="887" y="512"/>
                  </a:cubicBezTo>
                  <a:cubicBezTo>
                    <a:pt x="897" y="524"/>
                    <a:pt x="904" y="538"/>
                    <a:pt x="903" y="554"/>
                  </a:cubicBezTo>
                  <a:cubicBezTo>
                    <a:pt x="902" y="586"/>
                    <a:pt x="902" y="586"/>
                    <a:pt x="902" y="586"/>
                  </a:cubicBezTo>
                  <a:cubicBezTo>
                    <a:pt x="949" y="602"/>
                    <a:pt x="970" y="632"/>
                    <a:pt x="980" y="654"/>
                  </a:cubicBezTo>
                  <a:cubicBezTo>
                    <a:pt x="982" y="556"/>
                    <a:pt x="982" y="556"/>
                    <a:pt x="982" y="556"/>
                  </a:cubicBezTo>
                  <a:cubicBezTo>
                    <a:pt x="983" y="518"/>
                    <a:pt x="969" y="483"/>
                    <a:pt x="944" y="458"/>
                  </a:cubicBezTo>
                  <a:close/>
                  <a:moveTo>
                    <a:pt x="543" y="902"/>
                  </a:moveTo>
                  <a:cubicBezTo>
                    <a:pt x="376" y="899"/>
                    <a:pt x="228" y="869"/>
                    <a:pt x="123" y="774"/>
                  </a:cubicBezTo>
                  <a:cubicBezTo>
                    <a:pt x="88" y="740"/>
                    <a:pt x="55" y="688"/>
                    <a:pt x="55" y="620"/>
                  </a:cubicBezTo>
                  <a:cubicBezTo>
                    <a:pt x="55" y="197"/>
                    <a:pt x="55" y="197"/>
                    <a:pt x="55" y="197"/>
                  </a:cubicBezTo>
                  <a:cubicBezTo>
                    <a:pt x="55" y="182"/>
                    <a:pt x="42" y="170"/>
                    <a:pt x="27" y="170"/>
                  </a:cubicBezTo>
                  <a:cubicBezTo>
                    <a:pt x="13" y="170"/>
                    <a:pt x="0" y="182"/>
                    <a:pt x="0" y="197"/>
                  </a:cubicBezTo>
                  <a:cubicBezTo>
                    <a:pt x="0" y="620"/>
                    <a:pt x="0" y="620"/>
                    <a:pt x="0" y="620"/>
                  </a:cubicBezTo>
                  <a:cubicBezTo>
                    <a:pt x="1" y="706"/>
                    <a:pt x="42" y="773"/>
                    <a:pt x="86" y="814"/>
                  </a:cubicBezTo>
                  <a:cubicBezTo>
                    <a:pt x="207" y="924"/>
                    <a:pt x="370" y="954"/>
                    <a:pt x="541" y="957"/>
                  </a:cubicBezTo>
                  <a:cubicBezTo>
                    <a:pt x="542" y="957"/>
                    <a:pt x="542" y="957"/>
                    <a:pt x="542" y="957"/>
                  </a:cubicBezTo>
                  <a:cubicBezTo>
                    <a:pt x="556" y="957"/>
                    <a:pt x="569" y="945"/>
                    <a:pt x="569" y="930"/>
                  </a:cubicBezTo>
                  <a:cubicBezTo>
                    <a:pt x="569" y="915"/>
                    <a:pt x="558" y="902"/>
                    <a:pt x="543" y="902"/>
                  </a:cubicBezTo>
                  <a:close/>
                  <a:moveTo>
                    <a:pt x="193" y="498"/>
                  </a:moveTo>
                  <a:cubicBezTo>
                    <a:pt x="193" y="498"/>
                    <a:pt x="193" y="498"/>
                    <a:pt x="193" y="498"/>
                  </a:cubicBezTo>
                  <a:cubicBezTo>
                    <a:pt x="217" y="556"/>
                    <a:pt x="363" y="602"/>
                    <a:pt x="540" y="602"/>
                  </a:cubicBezTo>
                  <a:cubicBezTo>
                    <a:pt x="583" y="602"/>
                    <a:pt x="624" y="599"/>
                    <a:pt x="662" y="594"/>
                  </a:cubicBezTo>
                  <a:cubicBezTo>
                    <a:pt x="661" y="641"/>
                    <a:pt x="661" y="641"/>
                    <a:pt x="661" y="641"/>
                  </a:cubicBezTo>
                  <a:cubicBezTo>
                    <a:pt x="623" y="646"/>
                    <a:pt x="583" y="648"/>
                    <a:pt x="540" y="648"/>
                  </a:cubicBezTo>
                  <a:cubicBezTo>
                    <a:pt x="408" y="648"/>
                    <a:pt x="293" y="626"/>
                    <a:pt x="221" y="585"/>
                  </a:cubicBezTo>
                  <a:cubicBezTo>
                    <a:pt x="211" y="580"/>
                    <a:pt x="202" y="574"/>
                    <a:pt x="193" y="567"/>
                  </a:cubicBezTo>
                  <a:cubicBezTo>
                    <a:pt x="193" y="582"/>
                    <a:pt x="193" y="599"/>
                    <a:pt x="193" y="620"/>
                  </a:cubicBezTo>
                  <a:cubicBezTo>
                    <a:pt x="193" y="700"/>
                    <a:pt x="350" y="765"/>
                    <a:pt x="544" y="765"/>
                  </a:cubicBezTo>
                  <a:cubicBezTo>
                    <a:pt x="584" y="765"/>
                    <a:pt x="624" y="763"/>
                    <a:pt x="660" y="757"/>
                  </a:cubicBezTo>
                  <a:cubicBezTo>
                    <a:pt x="660" y="757"/>
                    <a:pt x="660" y="757"/>
                    <a:pt x="660" y="760"/>
                  </a:cubicBezTo>
                  <a:cubicBezTo>
                    <a:pt x="659" y="837"/>
                    <a:pt x="659" y="837"/>
                    <a:pt x="659" y="837"/>
                  </a:cubicBezTo>
                  <a:cubicBezTo>
                    <a:pt x="623" y="842"/>
                    <a:pt x="583" y="844"/>
                    <a:pt x="544" y="844"/>
                  </a:cubicBezTo>
                  <a:cubicBezTo>
                    <a:pt x="384" y="842"/>
                    <a:pt x="249" y="811"/>
                    <a:pt x="165" y="733"/>
                  </a:cubicBezTo>
                  <a:cubicBezTo>
                    <a:pt x="137" y="707"/>
                    <a:pt x="114" y="668"/>
                    <a:pt x="114" y="620"/>
                  </a:cubicBezTo>
                  <a:cubicBezTo>
                    <a:pt x="114" y="620"/>
                    <a:pt x="114" y="620"/>
                    <a:pt x="114" y="199"/>
                  </a:cubicBezTo>
                  <a:cubicBezTo>
                    <a:pt x="114" y="149"/>
                    <a:pt x="143" y="112"/>
                    <a:pt x="171" y="91"/>
                  </a:cubicBezTo>
                  <a:cubicBezTo>
                    <a:pt x="199" y="68"/>
                    <a:pt x="232" y="52"/>
                    <a:pt x="270" y="39"/>
                  </a:cubicBezTo>
                  <a:cubicBezTo>
                    <a:pt x="344" y="14"/>
                    <a:pt x="439" y="0"/>
                    <a:pt x="544" y="0"/>
                  </a:cubicBezTo>
                  <a:cubicBezTo>
                    <a:pt x="700" y="2"/>
                    <a:pt x="831" y="26"/>
                    <a:pt x="916" y="91"/>
                  </a:cubicBezTo>
                  <a:cubicBezTo>
                    <a:pt x="944" y="112"/>
                    <a:pt x="972" y="149"/>
                    <a:pt x="972" y="199"/>
                  </a:cubicBezTo>
                  <a:cubicBezTo>
                    <a:pt x="972" y="199"/>
                    <a:pt x="972" y="199"/>
                    <a:pt x="972" y="395"/>
                  </a:cubicBezTo>
                  <a:cubicBezTo>
                    <a:pt x="971" y="394"/>
                    <a:pt x="969" y="394"/>
                    <a:pt x="968" y="394"/>
                  </a:cubicBezTo>
                  <a:cubicBezTo>
                    <a:pt x="945" y="380"/>
                    <a:pt x="920" y="372"/>
                    <a:pt x="894" y="368"/>
                  </a:cubicBezTo>
                  <a:cubicBezTo>
                    <a:pt x="894" y="368"/>
                    <a:pt x="894" y="368"/>
                    <a:pt x="894" y="281"/>
                  </a:cubicBezTo>
                  <a:cubicBezTo>
                    <a:pt x="893" y="282"/>
                    <a:pt x="892" y="283"/>
                    <a:pt x="892" y="284"/>
                  </a:cubicBezTo>
                  <a:cubicBezTo>
                    <a:pt x="868" y="302"/>
                    <a:pt x="839" y="316"/>
                    <a:pt x="804" y="328"/>
                  </a:cubicBezTo>
                  <a:cubicBezTo>
                    <a:pt x="735" y="352"/>
                    <a:pt x="644" y="366"/>
                    <a:pt x="544" y="366"/>
                  </a:cubicBezTo>
                  <a:cubicBezTo>
                    <a:pt x="411" y="365"/>
                    <a:pt x="296" y="343"/>
                    <a:pt x="223" y="303"/>
                  </a:cubicBezTo>
                  <a:cubicBezTo>
                    <a:pt x="212" y="296"/>
                    <a:pt x="202" y="289"/>
                    <a:pt x="193" y="281"/>
                  </a:cubicBezTo>
                  <a:cubicBezTo>
                    <a:pt x="193" y="281"/>
                    <a:pt x="193" y="281"/>
                    <a:pt x="193" y="348"/>
                  </a:cubicBezTo>
                  <a:cubicBezTo>
                    <a:pt x="211" y="408"/>
                    <a:pt x="361" y="456"/>
                    <a:pt x="542" y="456"/>
                  </a:cubicBezTo>
                  <a:cubicBezTo>
                    <a:pt x="601" y="456"/>
                    <a:pt x="657" y="450"/>
                    <a:pt x="706" y="441"/>
                  </a:cubicBezTo>
                  <a:cubicBezTo>
                    <a:pt x="694" y="457"/>
                    <a:pt x="684" y="475"/>
                    <a:pt x="676" y="493"/>
                  </a:cubicBezTo>
                  <a:cubicBezTo>
                    <a:pt x="635" y="499"/>
                    <a:pt x="589" y="502"/>
                    <a:pt x="542" y="502"/>
                  </a:cubicBezTo>
                  <a:cubicBezTo>
                    <a:pt x="410" y="502"/>
                    <a:pt x="295" y="480"/>
                    <a:pt x="222" y="440"/>
                  </a:cubicBezTo>
                  <a:cubicBezTo>
                    <a:pt x="212" y="433"/>
                    <a:pt x="202" y="427"/>
                    <a:pt x="193" y="420"/>
                  </a:cubicBezTo>
                  <a:cubicBezTo>
                    <a:pt x="193" y="426"/>
                    <a:pt x="193" y="446"/>
                    <a:pt x="193" y="498"/>
                  </a:cubicBezTo>
                  <a:close/>
                  <a:moveTo>
                    <a:pt x="193" y="199"/>
                  </a:moveTo>
                  <a:cubicBezTo>
                    <a:pt x="193" y="265"/>
                    <a:pt x="350" y="319"/>
                    <a:pt x="544" y="319"/>
                  </a:cubicBezTo>
                  <a:cubicBezTo>
                    <a:pt x="736" y="319"/>
                    <a:pt x="894" y="265"/>
                    <a:pt x="894" y="199"/>
                  </a:cubicBezTo>
                  <a:cubicBezTo>
                    <a:pt x="894" y="132"/>
                    <a:pt x="736" y="79"/>
                    <a:pt x="544" y="79"/>
                  </a:cubicBezTo>
                  <a:cubicBezTo>
                    <a:pt x="350" y="79"/>
                    <a:pt x="193" y="132"/>
                    <a:pt x="193" y="1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grpSp>
      <p:grpSp>
        <p:nvGrpSpPr>
          <p:cNvPr id="78" name="Group 77"/>
          <p:cNvGrpSpPr/>
          <p:nvPr/>
        </p:nvGrpSpPr>
        <p:grpSpPr>
          <a:xfrm>
            <a:off x="3361751" y="2330677"/>
            <a:ext cx="2834640" cy="3789114"/>
            <a:chOff x="3514150" y="2489766"/>
            <a:chExt cx="2834640" cy="3789114"/>
          </a:xfrm>
        </p:grpSpPr>
        <p:sp>
          <p:nvSpPr>
            <p:cNvPr id="79" name="Rectangle 78"/>
            <p:cNvSpPr/>
            <p:nvPr/>
          </p:nvSpPr>
          <p:spPr bwMode="auto">
            <a:xfrm>
              <a:off x="3514150" y="2489766"/>
              <a:ext cx="2834640" cy="3789114"/>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endParaRPr lang="en-US" dirty="0">
                <a:solidFill>
                  <a:srgbClr val="FFFFFF"/>
                </a:solidFill>
              </a:endParaRPr>
            </a:p>
          </p:txBody>
        </p:sp>
        <p:grpSp>
          <p:nvGrpSpPr>
            <p:cNvPr id="80" name="Group 79"/>
            <p:cNvGrpSpPr/>
            <p:nvPr/>
          </p:nvGrpSpPr>
          <p:grpSpPr bwMode="black">
            <a:xfrm>
              <a:off x="4238171" y="4827064"/>
              <a:ext cx="1336741" cy="1257818"/>
              <a:chOff x="2462213" y="1598613"/>
              <a:chExt cx="4222750" cy="3667125"/>
            </a:xfrm>
            <a:solidFill>
              <a:schemeClr val="bg1"/>
            </a:solidFill>
          </p:grpSpPr>
          <p:sp>
            <p:nvSpPr>
              <p:cNvPr id="81" name="Rectangle 6"/>
              <p:cNvSpPr>
                <a:spLocks noChangeArrowheads="1"/>
              </p:cNvSpPr>
              <p:nvPr/>
            </p:nvSpPr>
            <p:spPr bwMode="black">
              <a:xfrm>
                <a:off x="5564188" y="3346451"/>
                <a:ext cx="1158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82" name="Rectangle 7"/>
              <p:cNvSpPr>
                <a:spLocks noChangeArrowheads="1"/>
              </p:cNvSpPr>
              <p:nvPr/>
            </p:nvSpPr>
            <p:spPr bwMode="black">
              <a:xfrm>
                <a:off x="5795963" y="3346451"/>
                <a:ext cx="11271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83" name="Rectangle 8"/>
              <p:cNvSpPr>
                <a:spLocks noChangeArrowheads="1"/>
              </p:cNvSpPr>
              <p:nvPr/>
            </p:nvSpPr>
            <p:spPr bwMode="black">
              <a:xfrm>
                <a:off x="3092451" y="3346451"/>
                <a:ext cx="1158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84" name="Rectangle 9"/>
              <p:cNvSpPr>
                <a:spLocks noChangeArrowheads="1"/>
              </p:cNvSpPr>
              <p:nvPr/>
            </p:nvSpPr>
            <p:spPr bwMode="black">
              <a:xfrm>
                <a:off x="3324226" y="3346451"/>
                <a:ext cx="11747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85"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86"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87"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88"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89"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90"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91"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92"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93"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94"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95"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96"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97"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98"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99"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100"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101"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102" name="Oval 27"/>
              <p:cNvSpPr>
                <a:spLocks noChangeArrowheads="1"/>
              </p:cNvSpPr>
              <p:nvPr/>
            </p:nvSpPr>
            <p:spPr bwMode="black">
              <a:xfrm>
                <a:off x="6224588"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103" name="Oval 28"/>
              <p:cNvSpPr>
                <a:spLocks noChangeArrowheads="1"/>
              </p:cNvSpPr>
              <p:nvPr/>
            </p:nvSpPr>
            <p:spPr bwMode="black">
              <a:xfrm>
                <a:off x="6453188"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104" name="Oval 29"/>
              <p:cNvSpPr>
                <a:spLocks noChangeArrowheads="1"/>
              </p:cNvSpPr>
              <p:nvPr/>
            </p:nvSpPr>
            <p:spPr bwMode="black">
              <a:xfrm>
                <a:off x="6340476"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105"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106"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grpSp>
      </p:grpSp>
      <p:grpSp>
        <p:nvGrpSpPr>
          <p:cNvPr id="107" name="Group 106"/>
          <p:cNvGrpSpPr/>
          <p:nvPr/>
        </p:nvGrpSpPr>
        <p:grpSpPr>
          <a:xfrm>
            <a:off x="483325" y="2330678"/>
            <a:ext cx="2834640" cy="3789114"/>
            <a:chOff x="635724" y="2489767"/>
            <a:chExt cx="2834640" cy="3789114"/>
          </a:xfrm>
        </p:grpSpPr>
        <p:sp>
          <p:nvSpPr>
            <p:cNvPr id="108" name="Rectangle 107"/>
            <p:cNvSpPr/>
            <p:nvPr/>
          </p:nvSpPr>
          <p:spPr bwMode="auto">
            <a:xfrm>
              <a:off x="635724" y="2489767"/>
              <a:ext cx="2834640" cy="3789114"/>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endParaRPr lang="en-GB" spc="-50" dirty="0">
                <a:gradFill>
                  <a:gsLst>
                    <a:gs pos="2917">
                      <a:srgbClr val="505050"/>
                    </a:gs>
                    <a:gs pos="30000">
                      <a:srgbClr val="505050"/>
                    </a:gs>
                  </a:gsLst>
                  <a:lin ang="5400000" scaled="0"/>
                </a:gradFill>
              </a:endParaRPr>
            </a:p>
          </p:txBody>
        </p:sp>
        <p:sp>
          <p:nvSpPr>
            <p:cNvPr id="109" name="Freeform 83"/>
            <p:cNvSpPr>
              <a:spLocks noChangeAspect="1" noEditPoints="1"/>
            </p:cNvSpPr>
            <p:nvPr/>
          </p:nvSpPr>
          <p:spPr bwMode="black">
            <a:xfrm>
              <a:off x="1378858" y="4842216"/>
              <a:ext cx="1162830" cy="1227515"/>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14400"/>
              <a:endParaRPr lang="en-US" sz="1600">
                <a:solidFill>
                  <a:prstClr val="black"/>
                </a:solidFill>
              </a:endParaRPr>
            </a:p>
          </p:txBody>
        </p:sp>
      </p:grpSp>
      <p:sp>
        <p:nvSpPr>
          <p:cNvPr id="5" name="Rectangle 4"/>
          <p:cNvSpPr/>
          <p:nvPr/>
        </p:nvSpPr>
        <p:spPr bwMode="auto">
          <a:xfrm>
            <a:off x="419100" y="1502612"/>
            <a:ext cx="11620500" cy="4669587"/>
          </a:xfrm>
          <a:prstGeom prst="rect">
            <a:avLst/>
          </a:prstGeom>
          <a:noFill/>
          <a:ln w="28575">
            <a:solidFill>
              <a:schemeClr val="accent3"/>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2" name="Rectangle 41"/>
          <p:cNvSpPr/>
          <p:nvPr/>
        </p:nvSpPr>
        <p:spPr bwMode="auto">
          <a:xfrm>
            <a:off x="483324" y="7388379"/>
            <a:ext cx="2834640" cy="1725201"/>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r>
              <a:rPr lang="en-US" dirty="0" smtClean="0">
                <a:solidFill>
                  <a:srgbClr val="FFFFFF"/>
                </a:solidFill>
              </a:rPr>
              <a:t>Datacenter solution with lower </a:t>
            </a:r>
            <a:r>
              <a:rPr lang="en-US" dirty="0">
                <a:solidFill>
                  <a:srgbClr val="FFFFFF"/>
                </a:solidFill>
              </a:rPr>
              <a:t>infrastructure </a:t>
            </a:r>
            <a:r>
              <a:rPr lang="en-US" dirty="0" smtClean="0">
                <a:solidFill>
                  <a:srgbClr val="FFFFFF"/>
                </a:solidFill>
              </a:rPr>
              <a:t>costs </a:t>
            </a:r>
            <a:r>
              <a:rPr lang="en-US" dirty="0">
                <a:solidFill>
                  <a:srgbClr val="FFFFFF"/>
                </a:solidFill>
              </a:rPr>
              <a:t>and </a:t>
            </a:r>
            <a:r>
              <a:rPr lang="en-US" dirty="0" smtClean="0">
                <a:solidFill>
                  <a:srgbClr val="FFFFFF"/>
                </a:solidFill>
              </a:rPr>
              <a:t>OPEX savings from increased </a:t>
            </a:r>
            <a:r>
              <a:rPr lang="en-US" dirty="0">
                <a:solidFill>
                  <a:srgbClr val="FFFFFF"/>
                </a:solidFill>
              </a:rPr>
              <a:t>operational efficiencies.</a:t>
            </a:r>
            <a:endParaRPr lang="en-GB" spc="-50" dirty="0">
              <a:gradFill>
                <a:gsLst>
                  <a:gs pos="2917">
                    <a:srgbClr val="505050"/>
                  </a:gs>
                  <a:gs pos="30000">
                    <a:srgbClr val="505050"/>
                  </a:gs>
                </a:gsLst>
                <a:lin ang="5400000" scaled="0"/>
              </a:gradFill>
            </a:endParaRPr>
          </a:p>
        </p:txBody>
      </p:sp>
      <p:sp>
        <p:nvSpPr>
          <p:cNvPr id="43" name="Rectangle 42"/>
          <p:cNvSpPr/>
          <p:nvPr/>
        </p:nvSpPr>
        <p:spPr bwMode="auto">
          <a:xfrm>
            <a:off x="483324" y="7388379"/>
            <a:ext cx="2834640" cy="1725201"/>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r>
              <a:rPr lang="en-US" dirty="0">
                <a:solidFill>
                  <a:srgbClr val="FFFFFF"/>
                </a:solidFill>
              </a:rPr>
              <a:t>Datacenter solution with support for modern, </a:t>
            </a:r>
            <a:r>
              <a:rPr lang="en-US" dirty="0" smtClean="0">
                <a:solidFill>
                  <a:srgbClr val="FFFFFF"/>
                </a:solidFill>
              </a:rPr>
              <a:t/>
            </a:r>
            <a:br>
              <a:rPr lang="en-US" dirty="0" smtClean="0">
                <a:solidFill>
                  <a:srgbClr val="FFFFFF"/>
                </a:solidFill>
              </a:rPr>
            </a:br>
            <a:r>
              <a:rPr lang="en-US" dirty="0" smtClean="0">
                <a:solidFill>
                  <a:srgbClr val="FFFFFF"/>
                </a:solidFill>
              </a:rPr>
              <a:t>self-service </a:t>
            </a:r>
            <a:r>
              <a:rPr lang="en-US" dirty="0">
                <a:solidFill>
                  <a:srgbClr val="FFFFFF"/>
                </a:solidFill>
              </a:rPr>
              <a:t>applications and automation of repeatable </a:t>
            </a:r>
            <a:r>
              <a:rPr lang="en-US" dirty="0" smtClean="0">
                <a:solidFill>
                  <a:srgbClr val="FFFFFF"/>
                </a:solidFill>
              </a:rPr>
              <a:t>tasks.</a:t>
            </a:r>
            <a:endParaRPr lang="en-US" dirty="0">
              <a:solidFill>
                <a:srgbClr val="FFFFFF"/>
              </a:solidFill>
            </a:endParaRPr>
          </a:p>
        </p:txBody>
      </p:sp>
      <p:sp>
        <p:nvSpPr>
          <p:cNvPr id="44" name="Rectangle 43"/>
          <p:cNvSpPr/>
          <p:nvPr/>
        </p:nvSpPr>
        <p:spPr bwMode="auto">
          <a:xfrm>
            <a:off x="483324" y="7388379"/>
            <a:ext cx="2834640" cy="1725201"/>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r>
              <a:rPr lang="en-US" dirty="0">
                <a:solidFill>
                  <a:srgbClr val="FFFFFF"/>
                </a:solidFill>
              </a:rPr>
              <a:t>Datacenter solution with high level of cross-platform </a:t>
            </a:r>
            <a:r>
              <a:rPr lang="en-US" dirty="0" smtClean="0">
                <a:solidFill>
                  <a:srgbClr val="FFFFFF"/>
                </a:solidFill>
              </a:rPr>
              <a:t>interoperability.</a:t>
            </a:r>
            <a:endParaRPr lang="en-GB" spc="-50" dirty="0">
              <a:gradFill>
                <a:gsLst>
                  <a:gs pos="2917">
                    <a:srgbClr val="505050"/>
                  </a:gs>
                  <a:gs pos="30000">
                    <a:srgbClr val="505050"/>
                  </a:gs>
                </a:gsLst>
                <a:lin ang="5400000" scaled="0"/>
              </a:gradFill>
            </a:endParaRPr>
          </a:p>
        </p:txBody>
      </p:sp>
      <p:sp>
        <p:nvSpPr>
          <p:cNvPr id="45" name="Rectangle 44"/>
          <p:cNvSpPr/>
          <p:nvPr/>
        </p:nvSpPr>
        <p:spPr bwMode="auto">
          <a:xfrm>
            <a:off x="483324" y="7388379"/>
            <a:ext cx="2860671" cy="1725201"/>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r>
              <a:rPr lang="en-US" dirty="0">
                <a:solidFill>
                  <a:srgbClr val="FFFFFF"/>
                </a:solidFill>
              </a:rPr>
              <a:t>Datacenter solution that unifies device environment and protects corporate </a:t>
            </a:r>
            <a:r>
              <a:rPr lang="en-US" dirty="0" smtClean="0">
                <a:solidFill>
                  <a:srgbClr val="FFFFFF"/>
                </a:solidFill>
              </a:rPr>
              <a:t>data. </a:t>
            </a:r>
            <a:endParaRPr lang="en-GB" spc="-50" dirty="0">
              <a:gradFill>
                <a:gsLst>
                  <a:gs pos="2917">
                    <a:srgbClr val="505050"/>
                  </a:gs>
                  <a:gs pos="30000">
                    <a:srgbClr val="505050"/>
                  </a:gs>
                </a:gsLst>
                <a:lin ang="5400000" scaled="0"/>
              </a:gradFill>
            </a:endParaRPr>
          </a:p>
        </p:txBody>
      </p:sp>
      <p:sp>
        <p:nvSpPr>
          <p:cNvPr id="16393" name="Rectangle 2"/>
          <p:cNvSpPr>
            <a:spLocks noGrp="1"/>
          </p:cNvSpPr>
          <p:nvPr>
            <p:ph type="title"/>
          </p:nvPr>
        </p:nvSpPr>
        <p:spPr/>
        <p:txBody>
          <a:bodyPr/>
          <a:lstStyle/>
          <a:p>
            <a:r>
              <a:rPr lang="en-US" dirty="0" smtClean="0"/>
              <a:t>Customer challenges and opportunities </a:t>
            </a:r>
          </a:p>
        </p:txBody>
      </p:sp>
      <p:sp>
        <p:nvSpPr>
          <p:cNvPr id="55" name="Rectangle 54"/>
          <p:cNvSpPr/>
          <p:nvPr/>
        </p:nvSpPr>
        <p:spPr bwMode="auto">
          <a:xfrm>
            <a:off x="457893" y="4324350"/>
            <a:ext cx="11521381" cy="229076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endParaRPr lang="en-GB" sz="1400" spc="-50" dirty="0">
              <a:gradFill>
                <a:gsLst>
                  <a:gs pos="2917">
                    <a:schemeClr val="tx1"/>
                  </a:gs>
                  <a:gs pos="30000">
                    <a:schemeClr val="tx1"/>
                  </a:gs>
                </a:gsLst>
                <a:lin ang="5400000" scaled="0"/>
              </a:gradFill>
            </a:endParaRPr>
          </a:p>
        </p:txBody>
      </p:sp>
      <p:grpSp>
        <p:nvGrpSpPr>
          <p:cNvPr id="7" name="Group 6"/>
          <p:cNvGrpSpPr/>
          <p:nvPr/>
        </p:nvGrpSpPr>
        <p:grpSpPr>
          <a:xfrm>
            <a:off x="609601" y="5280422"/>
            <a:ext cx="2347937" cy="1565557"/>
            <a:chOff x="609601" y="5280422"/>
            <a:chExt cx="2347937" cy="1565557"/>
          </a:xfrm>
        </p:grpSpPr>
        <p:sp>
          <p:nvSpPr>
            <p:cNvPr id="56" name="Freeform 5"/>
            <p:cNvSpPr>
              <a:spLocks/>
            </p:cNvSpPr>
            <p:nvPr/>
          </p:nvSpPr>
          <p:spPr bwMode="auto">
            <a:xfrm>
              <a:off x="1668095" y="5481180"/>
              <a:ext cx="1289443" cy="1275446"/>
            </a:xfrm>
            <a:custGeom>
              <a:avLst/>
              <a:gdLst>
                <a:gd name="T0" fmla="*/ 216 w 216"/>
                <a:gd name="T1" fmla="*/ 219 h 219"/>
                <a:gd name="T2" fmla="*/ 213 w 216"/>
                <a:gd name="T3" fmla="*/ 195 h 219"/>
                <a:gd name="T4" fmla="*/ 198 w 216"/>
                <a:gd name="T5" fmla="*/ 178 h 219"/>
                <a:gd name="T6" fmla="*/ 172 w 216"/>
                <a:gd name="T7" fmla="*/ 170 h 219"/>
                <a:gd name="T8" fmla="*/ 155 w 216"/>
                <a:gd name="T9" fmla="*/ 162 h 219"/>
                <a:gd name="T10" fmla="*/ 148 w 216"/>
                <a:gd name="T11" fmla="*/ 152 h 219"/>
                <a:gd name="T12" fmla="*/ 136 w 216"/>
                <a:gd name="T13" fmla="*/ 144 h 219"/>
                <a:gd name="T14" fmla="*/ 136 w 216"/>
                <a:gd name="T15" fmla="*/ 132 h 219"/>
                <a:gd name="T16" fmla="*/ 160 w 216"/>
                <a:gd name="T17" fmla="*/ 125 h 219"/>
                <a:gd name="T18" fmla="*/ 167 w 216"/>
                <a:gd name="T19" fmla="*/ 122 h 219"/>
                <a:gd name="T20" fmla="*/ 164 w 216"/>
                <a:gd name="T21" fmla="*/ 116 h 219"/>
                <a:gd name="T22" fmla="*/ 161 w 216"/>
                <a:gd name="T23" fmla="*/ 107 h 219"/>
                <a:gd name="T24" fmla="*/ 174 w 216"/>
                <a:gd name="T25" fmla="*/ 118 h 219"/>
                <a:gd name="T26" fmla="*/ 163 w 216"/>
                <a:gd name="T27" fmla="*/ 95 h 219"/>
                <a:gd name="T28" fmla="*/ 159 w 216"/>
                <a:gd name="T29" fmla="*/ 71 h 219"/>
                <a:gd name="T30" fmla="*/ 151 w 216"/>
                <a:gd name="T31" fmla="*/ 28 h 219"/>
                <a:gd name="T32" fmla="*/ 138 w 216"/>
                <a:gd name="T33" fmla="*/ 10 h 219"/>
                <a:gd name="T34" fmla="*/ 109 w 216"/>
                <a:gd name="T35" fmla="*/ 0 h 219"/>
                <a:gd name="T36" fmla="*/ 108 w 216"/>
                <a:gd name="T37" fmla="*/ 0 h 219"/>
                <a:gd name="T38" fmla="*/ 108 w 216"/>
                <a:gd name="T39" fmla="*/ 0 h 219"/>
                <a:gd name="T40" fmla="*/ 78 w 216"/>
                <a:gd name="T41" fmla="*/ 10 h 219"/>
                <a:gd name="T42" fmla="*/ 65 w 216"/>
                <a:gd name="T43" fmla="*/ 28 h 219"/>
                <a:gd name="T44" fmla="*/ 58 w 216"/>
                <a:gd name="T45" fmla="*/ 71 h 219"/>
                <a:gd name="T46" fmla="*/ 54 w 216"/>
                <a:gd name="T47" fmla="*/ 95 h 219"/>
                <a:gd name="T48" fmla="*/ 43 w 216"/>
                <a:gd name="T49" fmla="*/ 118 h 219"/>
                <a:gd name="T50" fmla="*/ 55 w 216"/>
                <a:gd name="T51" fmla="*/ 107 h 219"/>
                <a:gd name="T52" fmla="*/ 52 w 216"/>
                <a:gd name="T53" fmla="*/ 117 h 219"/>
                <a:gd name="T54" fmla="*/ 49 w 216"/>
                <a:gd name="T55" fmla="*/ 122 h 219"/>
                <a:gd name="T56" fmla="*/ 56 w 216"/>
                <a:gd name="T57" fmla="*/ 125 h 219"/>
                <a:gd name="T58" fmla="*/ 80 w 216"/>
                <a:gd name="T59" fmla="*/ 132 h 219"/>
                <a:gd name="T60" fmla="*/ 80 w 216"/>
                <a:gd name="T61" fmla="*/ 144 h 219"/>
                <a:gd name="T62" fmla="*/ 68 w 216"/>
                <a:gd name="T63" fmla="*/ 152 h 219"/>
                <a:gd name="T64" fmla="*/ 62 w 216"/>
                <a:gd name="T65" fmla="*/ 162 h 219"/>
                <a:gd name="T66" fmla="*/ 45 w 216"/>
                <a:gd name="T67" fmla="*/ 170 h 219"/>
                <a:gd name="T68" fmla="*/ 18 w 216"/>
                <a:gd name="T69" fmla="*/ 178 h 219"/>
                <a:gd name="T70" fmla="*/ 3 w 216"/>
                <a:gd name="T71" fmla="*/ 194 h 219"/>
                <a:gd name="T72" fmla="*/ 0 w 216"/>
                <a:gd name="T73" fmla="*/ 219 h 219"/>
                <a:gd name="T74" fmla="*/ 216 w 216"/>
                <a:gd name="T75"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219">
                  <a:moveTo>
                    <a:pt x="216" y="219"/>
                  </a:moveTo>
                  <a:cubicBezTo>
                    <a:pt x="216" y="218"/>
                    <a:pt x="213" y="195"/>
                    <a:pt x="213" y="195"/>
                  </a:cubicBezTo>
                  <a:cubicBezTo>
                    <a:pt x="213" y="195"/>
                    <a:pt x="207" y="180"/>
                    <a:pt x="198" y="178"/>
                  </a:cubicBezTo>
                  <a:cubicBezTo>
                    <a:pt x="189" y="177"/>
                    <a:pt x="177" y="173"/>
                    <a:pt x="172" y="170"/>
                  </a:cubicBezTo>
                  <a:cubicBezTo>
                    <a:pt x="169" y="167"/>
                    <a:pt x="159" y="164"/>
                    <a:pt x="155" y="162"/>
                  </a:cubicBezTo>
                  <a:cubicBezTo>
                    <a:pt x="153" y="161"/>
                    <a:pt x="149" y="155"/>
                    <a:pt x="148" y="152"/>
                  </a:cubicBezTo>
                  <a:cubicBezTo>
                    <a:pt x="147" y="150"/>
                    <a:pt x="139" y="144"/>
                    <a:pt x="136" y="144"/>
                  </a:cubicBezTo>
                  <a:cubicBezTo>
                    <a:pt x="136" y="132"/>
                    <a:pt x="136" y="132"/>
                    <a:pt x="136" y="132"/>
                  </a:cubicBezTo>
                  <a:cubicBezTo>
                    <a:pt x="160" y="125"/>
                    <a:pt x="160" y="125"/>
                    <a:pt x="160" y="125"/>
                  </a:cubicBezTo>
                  <a:cubicBezTo>
                    <a:pt x="160" y="125"/>
                    <a:pt x="167" y="122"/>
                    <a:pt x="167" y="122"/>
                  </a:cubicBezTo>
                  <a:cubicBezTo>
                    <a:pt x="168" y="122"/>
                    <a:pt x="164" y="117"/>
                    <a:pt x="164" y="116"/>
                  </a:cubicBezTo>
                  <a:cubicBezTo>
                    <a:pt x="163" y="115"/>
                    <a:pt x="161" y="107"/>
                    <a:pt x="161" y="107"/>
                  </a:cubicBezTo>
                  <a:cubicBezTo>
                    <a:pt x="161" y="107"/>
                    <a:pt x="169" y="117"/>
                    <a:pt x="174" y="118"/>
                  </a:cubicBezTo>
                  <a:cubicBezTo>
                    <a:pt x="174" y="118"/>
                    <a:pt x="165" y="103"/>
                    <a:pt x="163" y="95"/>
                  </a:cubicBezTo>
                  <a:cubicBezTo>
                    <a:pt x="161" y="86"/>
                    <a:pt x="159" y="73"/>
                    <a:pt x="159" y="71"/>
                  </a:cubicBezTo>
                  <a:cubicBezTo>
                    <a:pt x="159" y="70"/>
                    <a:pt x="154" y="34"/>
                    <a:pt x="151" y="28"/>
                  </a:cubicBezTo>
                  <a:cubicBezTo>
                    <a:pt x="148" y="22"/>
                    <a:pt x="145" y="14"/>
                    <a:pt x="138" y="10"/>
                  </a:cubicBezTo>
                  <a:cubicBezTo>
                    <a:pt x="132" y="6"/>
                    <a:pt x="122" y="1"/>
                    <a:pt x="109" y="0"/>
                  </a:cubicBezTo>
                  <a:cubicBezTo>
                    <a:pt x="109" y="0"/>
                    <a:pt x="108" y="0"/>
                    <a:pt x="108" y="0"/>
                  </a:cubicBezTo>
                  <a:cubicBezTo>
                    <a:pt x="108" y="0"/>
                    <a:pt x="108" y="0"/>
                    <a:pt x="108" y="0"/>
                  </a:cubicBezTo>
                  <a:cubicBezTo>
                    <a:pt x="94" y="1"/>
                    <a:pt x="85" y="6"/>
                    <a:pt x="78" y="10"/>
                  </a:cubicBezTo>
                  <a:cubicBezTo>
                    <a:pt x="72" y="14"/>
                    <a:pt x="68" y="22"/>
                    <a:pt x="65" y="28"/>
                  </a:cubicBezTo>
                  <a:cubicBezTo>
                    <a:pt x="63" y="34"/>
                    <a:pt x="58" y="70"/>
                    <a:pt x="58" y="71"/>
                  </a:cubicBezTo>
                  <a:cubicBezTo>
                    <a:pt x="58" y="73"/>
                    <a:pt x="56" y="87"/>
                    <a:pt x="54" y="95"/>
                  </a:cubicBezTo>
                  <a:cubicBezTo>
                    <a:pt x="51" y="104"/>
                    <a:pt x="43" y="118"/>
                    <a:pt x="43" y="118"/>
                  </a:cubicBezTo>
                  <a:cubicBezTo>
                    <a:pt x="47" y="117"/>
                    <a:pt x="55" y="107"/>
                    <a:pt x="55" y="107"/>
                  </a:cubicBezTo>
                  <a:cubicBezTo>
                    <a:pt x="55" y="107"/>
                    <a:pt x="52" y="116"/>
                    <a:pt x="52" y="117"/>
                  </a:cubicBezTo>
                  <a:cubicBezTo>
                    <a:pt x="51" y="118"/>
                    <a:pt x="49" y="122"/>
                    <a:pt x="49" y="122"/>
                  </a:cubicBezTo>
                  <a:cubicBezTo>
                    <a:pt x="50" y="122"/>
                    <a:pt x="56" y="125"/>
                    <a:pt x="56" y="125"/>
                  </a:cubicBezTo>
                  <a:cubicBezTo>
                    <a:pt x="80" y="132"/>
                    <a:pt x="80" y="132"/>
                    <a:pt x="80" y="132"/>
                  </a:cubicBezTo>
                  <a:cubicBezTo>
                    <a:pt x="80" y="144"/>
                    <a:pt x="80" y="144"/>
                    <a:pt x="80" y="144"/>
                  </a:cubicBezTo>
                  <a:cubicBezTo>
                    <a:pt x="78" y="144"/>
                    <a:pt x="70" y="150"/>
                    <a:pt x="68" y="152"/>
                  </a:cubicBezTo>
                  <a:cubicBezTo>
                    <a:pt x="67" y="155"/>
                    <a:pt x="64" y="161"/>
                    <a:pt x="62" y="162"/>
                  </a:cubicBezTo>
                  <a:cubicBezTo>
                    <a:pt x="57" y="164"/>
                    <a:pt x="48" y="167"/>
                    <a:pt x="45" y="170"/>
                  </a:cubicBezTo>
                  <a:cubicBezTo>
                    <a:pt x="40" y="173"/>
                    <a:pt x="28" y="177"/>
                    <a:pt x="18" y="178"/>
                  </a:cubicBezTo>
                  <a:cubicBezTo>
                    <a:pt x="9" y="180"/>
                    <a:pt x="3" y="194"/>
                    <a:pt x="3" y="194"/>
                  </a:cubicBezTo>
                  <a:cubicBezTo>
                    <a:pt x="3" y="194"/>
                    <a:pt x="0" y="218"/>
                    <a:pt x="0" y="219"/>
                  </a:cubicBezTo>
                  <a:lnTo>
                    <a:pt x="216" y="21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7" name="Freeform 9"/>
            <p:cNvSpPr>
              <a:spLocks/>
            </p:cNvSpPr>
            <p:nvPr/>
          </p:nvSpPr>
          <p:spPr bwMode="auto">
            <a:xfrm>
              <a:off x="609601" y="5280422"/>
              <a:ext cx="1692566" cy="1565557"/>
            </a:xfrm>
            <a:custGeom>
              <a:avLst/>
              <a:gdLst>
                <a:gd name="T0" fmla="*/ 0 w 400"/>
                <a:gd name="T1" fmla="*/ 379 h 379"/>
                <a:gd name="T2" fmla="*/ 0 w 400"/>
                <a:gd name="T3" fmla="*/ 343 h 379"/>
                <a:gd name="T4" fmla="*/ 29 w 400"/>
                <a:gd name="T5" fmla="*/ 314 h 379"/>
                <a:gd name="T6" fmla="*/ 106 w 400"/>
                <a:gd name="T7" fmla="*/ 283 h 379"/>
                <a:gd name="T8" fmla="*/ 144 w 400"/>
                <a:gd name="T9" fmla="*/ 263 h 379"/>
                <a:gd name="T10" fmla="*/ 145 w 400"/>
                <a:gd name="T11" fmla="*/ 249 h 379"/>
                <a:gd name="T12" fmla="*/ 159 w 400"/>
                <a:gd name="T13" fmla="*/ 249 h 379"/>
                <a:gd name="T14" fmla="*/ 159 w 400"/>
                <a:gd name="T15" fmla="*/ 230 h 379"/>
                <a:gd name="T16" fmla="*/ 142 w 400"/>
                <a:gd name="T17" fmla="*/ 192 h 379"/>
                <a:gd name="T18" fmla="*/ 128 w 400"/>
                <a:gd name="T19" fmla="*/ 175 h 379"/>
                <a:gd name="T20" fmla="*/ 133 w 400"/>
                <a:gd name="T21" fmla="*/ 140 h 379"/>
                <a:gd name="T22" fmla="*/ 125 w 400"/>
                <a:gd name="T23" fmla="*/ 118 h 379"/>
                <a:gd name="T24" fmla="*/ 154 w 400"/>
                <a:gd name="T25" fmla="*/ 45 h 379"/>
                <a:gd name="T26" fmla="*/ 270 w 400"/>
                <a:gd name="T27" fmla="*/ 72 h 379"/>
                <a:gd name="T28" fmla="*/ 270 w 400"/>
                <a:gd name="T29" fmla="*/ 138 h 379"/>
                <a:gd name="T30" fmla="*/ 276 w 400"/>
                <a:gd name="T31" fmla="*/ 171 h 379"/>
                <a:gd name="T32" fmla="*/ 259 w 400"/>
                <a:gd name="T33" fmla="*/ 191 h 379"/>
                <a:gd name="T34" fmla="*/ 244 w 400"/>
                <a:gd name="T35" fmla="*/ 229 h 379"/>
                <a:gd name="T36" fmla="*/ 245 w 400"/>
                <a:gd name="T37" fmla="*/ 247 h 379"/>
                <a:gd name="T38" fmla="*/ 261 w 400"/>
                <a:gd name="T39" fmla="*/ 250 h 379"/>
                <a:gd name="T40" fmla="*/ 262 w 400"/>
                <a:gd name="T41" fmla="*/ 265 h 379"/>
                <a:gd name="T42" fmla="*/ 302 w 400"/>
                <a:gd name="T43" fmla="*/ 284 h 379"/>
                <a:gd name="T44" fmla="*/ 396 w 400"/>
                <a:gd name="T45" fmla="*/ 330 h 379"/>
                <a:gd name="T46" fmla="*/ 400 w 400"/>
                <a:gd name="T47" fmla="*/ 379 h 379"/>
                <a:gd name="T48" fmla="*/ 0 w 400"/>
                <a:gd name="T49"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0" h="379">
                  <a:moveTo>
                    <a:pt x="0" y="379"/>
                  </a:moveTo>
                  <a:cubicBezTo>
                    <a:pt x="0" y="343"/>
                    <a:pt x="0" y="343"/>
                    <a:pt x="0" y="343"/>
                  </a:cubicBezTo>
                  <a:cubicBezTo>
                    <a:pt x="0" y="343"/>
                    <a:pt x="2" y="321"/>
                    <a:pt x="29" y="314"/>
                  </a:cubicBezTo>
                  <a:cubicBezTo>
                    <a:pt x="29" y="314"/>
                    <a:pt x="72" y="298"/>
                    <a:pt x="106" y="283"/>
                  </a:cubicBezTo>
                  <a:cubicBezTo>
                    <a:pt x="123" y="276"/>
                    <a:pt x="127" y="271"/>
                    <a:pt x="144" y="263"/>
                  </a:cubicBezTo>
                  <a:cubicBezTo>
                    <a:pt x="144" y="263"/>
                    <a:pt x="146" y="254"/>
                    <a:pt x="145" y="249"/>
                  </a:cubicBezTo>
                  <a:cubicBezTo>
                    <a:pt x="159" y="249"/>
                    <a:pt x="159" y="249"/>
                    <a:pt x="159" y="249"/>
                  </a:cubicBezTo>
                  <a:cubicBezTo>
                    <a:pt x="159" y="249"/>
                    <a:pt x="162" y="251"/>
                    <a:pt x="159" y="230"/>
                  </a:cubicBezTo>
                  <a:cubicBezTo>
                    <a:pt x="159" y="230"/>
                    <a:pt x="142" y="225"/>
                    <a:pt x="142" y="192"/>
                  </a:cubicBezTo>
                  <a:cubicBezTo>
                    <a:pt x="142" y="192"/>
                    <a:pt x="129" y="196"/>
                    <a:pt x="128" y="175"/>
                  </a:cubicBezTo>
                  <a:cubicBezTo>
                    <a:pt x="128" y="162"/>
                    <a:pt x="117" y="150"/>
                    <a:pt x="133" y="140"/>
                  </a:cubicBezTo>
                  <a:cubicBezTo>
                    <a:pt x="125" y="118"/>
                    <a:pt x="125" y="118"/>
                    <a:pt x="125" y="118"/>
                  </a:cubicBezTo>
                  <a:cubicBezTo>
                    <a:pt x="125" y="118"/>
                    <a:pt x="109" y="33"/>
                    <a:pt x="154" y="45"/>
                  </a:cubicBezTo>
                  <a:cubicBezTo>
                    <a:pt x="135" y="23"/>
                    <a:pt x="262" y="0"/>
                    <a:pt x="270" y="72"/>
                  </a:cubicBezTo>
                  <a:cubicBezTo>
                    <a:pt x="270" y="72"/>
                    <a:pt x="276" y="111"/>
                    <a:pt x="270" y="138"/>
                  </a:cubicBezTo>
                  <a:cubicBezTo>
                    <a:pt x="270" y="138"/>
                    <a:pt x="289" y="136"/>
                    <a:pt x="276" y="171"/>
                  </a:cubicBezTo>
                  <a:cubicBezTo>
                    <a:pt x="276" y="171"/>
                    <a:pt x="270" y="197"/>
                    <a:pt x="259" y="191"/>
                  </a:cubicBezTo>
                  <a:cubicBezTo>
                    <a:pt x="259" y="191"/>
                    <a:pt x="261" y="224"/>
                    <a:pt x="244" y="229"/>
                  </a:cubicBezTo>
                  <a:cubicBezTo>
                    <a:pt x="244" y="229"/>
                    <a:pt x="245" y="246"/>
                    <a:pt x="245" y="247"/>
                  </a:cubicBezTo>
                  <a:cubicBezTo>
                    <a:pt x="261" y="250"/>
                    <a:pt x="261" y="250"/>
                    <a:pt x="261" y="250"/>
                  </a:cubicBezTo>
                  <a:cubicBezTo>
                    <a:pt x="261" y="250"/>
                    <a:pt x="259" y="264"/>
                    <a:pt x="262" y="265"/>
                  </a:cubicBezTo>
                  <a:cubicBezTo>
                    <a:pt x="262" y="265"/>
                    <a:pt x="280" y="278"/>
                    <a:pt x="302" y="284"/>
                  </a:cubicBezTo>
                  <a:cubicBezTo>
                    <a:pt x="345" y="295"/>
                    <a:pt x="396" y="314"/>
                    <a:pt x="396" y="330"/>
                  </a:cubicBezTo>
                  <a:cubicBezTo>
                    <a:pt x="396" y="330"/>
                    <a:pt x="400" y="352"/>
                    <a:pt x="400" y="379"/>
                  </a:cubicBezTo>
                  <a:lnTo>
                    <a:pt x="0" y="37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62" name="TextBox A"/>
          <p:cNvSpPr txBox="1"/>
          <p:nvPr/>
        </p:nvSpPr>
        <p:spPr>
          <a:xfrm>
            <a:off x="3224366" y="5535612"/>
            <a:ext cx="8077200" cy="1071062"/>
          </a:xfrm>
          <a:prstGeom prst="rect">
            <a:avLst/>
          </a:prstGeom>
          <a:noFill/>
        </p:spPr>
        <p:txBody>
          <a:bodyPr wrap="square" lIns="182880" tIns="146304" rIns="182880" bIns="146304" rtlCol="0">
            <a:spAutoFit/>
          </a:bodyPr>
          <a:lstStyle/>
          <a:p>
            <a:pPr>
              <a:lnSpc>
                <a:spcPct val="90000"/>
              </a:lnSpc>
            </a:pPr>
            <a:r>
              <a:rPr lang="en-US" sz="2800" dirty="0">
                <a:solidFill>
                  <a:schemeClr val="bg1"/>
                </a:solidFill>
                <a:latin typeface="+mj-lt"/>
              </a:rPr>
              <a:t>Efficient datacenter operations </a:t>
            </a:r>
            <a:r>
              <a:rPr lang="en-US" sz="2800" dirty="0" smtClean="0">
                <a:solidFill>
                  <a:schemeClr val="bg1"/>
                </a:solidFill>
                <a:latin typeface="+mj-lt"/>
              </a:rPr>
              <a:t/>
            </a:r>
            <a:br>
              <a:rPr lang="en-US" sz="2800" dirty="0" smtClean="0">
                <a:solidFill>
                  <a:schemeClr val="bg1"/>
                </a:solidFill>
                <a:latin typeface="+mj-lt"/>
              </a:rPr>
            </a:br>
            <a:r>
              <a:rPr lang="en-US" sz="2800" dirty="0" smtClean="0">
                <a:solidFill>
                  <a:schemeClr val="bg1"/>
                </a:solidFill>
                <a:latin typeface="+mj-lt"/>
              </a:rPr>
              <a:t>across entire </a:t>
            </a:r>
            <a:r>
              <a:rPr lang="en-US" sz="2800" dirty="0">
                <a:solidFill>
                  <a:schemeClr val="bg1"/>
                </a:solidFill>
                <a:latin typeface="+mj-lt"/>
              </a:rPr>
              <a:t>customer base.</a:t>
            </a:r>
          </a:p>
        </p:txBody>
      </p:sp>
      <p:sp>
        <p:nvSpPr>
          <p:cNvPr id="63" name="TextBox C"/>
          <p:cNvSpPr txBox="1"/>
          <p:nvPr/>
        </p:nvSpPr>
        <p:spPr>
          <a:xfrm>
            <a:off x="3219450" y="4514850"/>
            <a:ext cx="8077200" cy="1071062"/>
          </a:xfrm>
          <a:prstGeom prst="rect">
            <a:avLst/>
          </a:prstGeom>
          <a:noFill/>
        </p:spPr>
        <p:txBody>
          <a:bodyPr wrap="square" lIns="182880" tIns="146304" rIns="182880" bIns="146304" rtlCol="0">
            <a:spAutoFit/>
          </a:bodyPr>
          <a:lstStyle/>
          <a:p>
            <a:pPr>
              <a:lnSpc>
                <a:spcPct val="90000"/>
              </a:lnSpc>
            </a:pPr>
            <a:r>
              <a:rPr lang="en-US" sz="2800" dirty="0">
                <a:solidFill>
                  <a:schemeClr val="bg1"/>
                </a:solidFill>
                <a:latin typeface="+mj-lt"/>
              </a:rPr>
              <a:t>“Keeping the lights </a:t>
            </a:r>
            <a:r>
              <a:rPr lang="en-US" sz="2800" dirty="0" smtClean="0">
                <a:solidFill>
                  <a:schemeClr val="bg1"/>
                </a:solidFill>
                <a:latin typeface="+mj-lt"/>
              </a:rPr>
              <a:t>on” mandate reduces agility to address app owners’ needs.</a:t>
            </a:r>
            <a:endParaRPr lang="en-GB" sz="2800" dirty="0">
              <a:solidFill>
                <a:schemeClr val="bg1"/>
              </a:solidFill>
              <a:latin typeface="+mj-lt"/>
            </a:endParaRPr>
          </a:p>
        </p:txBody>
      </p:sp>
      <p:sp>
        <p:nvSpPr>
          <p:cNvPr id="64" name="TextBox D"/>
          <p:cNvSpPr txBox="1"/>
          <p:nvPr/>
        </p:nvSpPr>
        <p:spPr>
          <a:xfrm>
            <a:off x="3224366" y="5535612"/>
            <a:ext cx="8077200" cy="683264"/>
          </a:xfrm>
          <a:prstGeom prst="rect">
            <a:avLst/>
          </a:prstGeom>
          <a:noFill/>
        </p:spPr>
        <p:txBody>
          <a:bodyPr wrap="square" lIns="182880" tIns="146304" rIns="182880" bIns="146304" rtlCol="0">
            <a:spAutoFit/>
          </a:bodyPr>
          <a:lstStyle/>
          <a:p>
            <a:pPr>
              <a:lnSpc>
                <a:spcPct val="90000"/>
              </a:lnSpc>
            </a:pPr>
            <a:r>
              <a:rPr lang="en-US" sz="2800" dirty="0">
                <a:solidFill>
                  <a:schemeClr val="bg1"/>
                </a:solidFill>
                <a:latin typeface="+mj-lt"/>
              </a:rPr>
              <a:t>Need to offer differentiated services to customers.</a:t>
            </a:r>
            <a:endParaRPr lang="en-GB" sz="2800" dirty="0">
              <a:solidFill>
                <a:schemeClr val="bg1"/>
              </a:solidFill>
              <a:latin typeface="+mj-lt"/>
            </a:endParaRPr>
          </a:p>
        </p:txBody>
      </p:sp>
      <p:sp>
        <p:nvSpPr>
          <p:cNvPr id="65" name="TextBox E"/>
          <p:cNvSpPr txBox="1"/>
          <p:nvPr/>
        </p:nvSpPr>
        <p:spPr>
          <a:xfrm>
            <a:off x="3219450" y="4514850"/>
            <a:ext cx="8077200" cy="1071062"/>
          </a:xfrm>
          <a:prstGeom prst="rect">
            <a:avLst/>
          </a:prstGeom>
          <a:noFill/>
        </p:spPr>
        <p:txBody>
          <a:bodyPr wrap="square" lIns="182880" tIns="146304" rIns="182880" bIns="146304" rtlCol="0">
            <a:spAutoFit/>
          </a:bodyPr>
          <a:lstStyle/>
          <a:p>
            <a:pPr>
              <a:lnSpc>
                <a:spcPct val="90000"/>
              </a:lnSpc>
            </a:pPr>
            <a:r>
              <a:rPr lang="en-US" sz="2800" dirty="0">
                <a:solidFill>
                  <a:schemeClr val="bg1"/>
                </a:solidFill>
                <a:latin typeface="+mj-lt"/>
              </a:rPr>
              <a:t>Complexities due to diverse </a:t>
            </a:r>
            <a:r>
              <a:rPr lang="en-US" sz="2800" dirty="0" smtClean="0">
                <a:solidFill>
                  <a:schemeClr val="bg1"/>
                </a:solidFill>
                <a:latin typeface="+mj-lt"/>
              </a:rPr>
              <a:t/>
            </a:r>
            <a:br>
              <a:rPr lang="en-US" sz="2800" dirty="0" smtClean="0">
                <a:solidFill>
                  <a:schemeClr val="bg1"/>
                </a:solidFill>
                <a:latin typeface="+mj-lt"/>
              </a:rPr>
            </a:br>
            <a:r>
              <a:rPr lang="en-US" sz="2800" dirty="0" smtClean="0">
                <a:solidFill>
                  <a:schemeClr val="bg1"/>
                </a:solidFill>
                <a:latin typeface="+mj-lt"/>
              </a:rPr>
              <a:t>datacenter </a:t>
            </a:r>
            <a:r>
              <a:rPr lang="en-US" sz="2800" dirty="0">
                <a:solidFill>
                  <a:schemeClr val="bg1"/>
                </a:solidFill>
                <a:latin typeface="+mj-lt"/>
              </a:rPr>
              <a:t>infrastructure.</a:t>
            </a:r>
            <a:endParaRPr lang="en-GB" sz="2800" dirty="0">
              <a:solidFill>
                <a:schemeClr val="bg1"/>
              </a:solidFill>
              <a:latin typeface="+mj-lt"/>
            </a:endParaRPr>
          </a:p>
        </p:txBody>
      </p:sp>
      <p:sp>
        <p:nvSpPr>
          <p:cNvPr id="4" name="TextBox B"/>
          <p:cNvSpPr txBox="1"/>
          <p:nvPr/>
        </p:nvSpPr>
        <p:spPr>
          <a:xfrm>
            <a:off x="3219450" y="4514850"/>
            <a:ext cx="8077200" cy="1071062"/>
          </a:xfrm>
          <a:prstGeom prst="rect">
            <a:avLst/>
          </a:prstGeom>
          <a:noFill/>
        </p:spPr>
        <p:txBody>
          <a:bodyPr wrap="square" lIns="182880" tIns="146304" rIns="182880" bIns="146304" rtlCol="0">
            <a:spAutoFit/>
          </a:bodyPr>
          <a:lstStyle/>
          <a:p>
            <a:pPr>
              <a:lnSpc>
                <a:spcPct val="90000"/>
              </a:lnSpc>
            </a:pPr>
            <a:r>
              <a:rPr lang="en-US" sz="2800" dirty="0">
                <a:solidFill>
                  <a:schemeClr val="bg1"/>
                </a:solidFill>
                <a:latin typeface="+mj-lt"/>
              </a:rPr>
              <a:t>Flat or shrinking IT budgets even as </a:t>
            </a:r>
            <a:br>
              <a:rPr lang="en-US" sz="2800" dirty="0">
                <a:solidFill>
                  <a:schemeClr val="bg1"/>
                </a:solidFill>
                <a:latin typeface="+mj-lt"/>
              </a:rPr>
            </a:br>
            <a:r>
              <a:rPr lang="en-US" sz="2800" dirty="0">
                <a:solidFill>
                  <a:schemeClr val="bg1"/>
                </a:solidFill>
                <a:latin typeface="+mj-lt"/>
              </a:rPr>
              <a:t>business expectations increase</a:t>
            </a:r>
            <a:r>
              <a:rPr lang="en-US" sz="2800" dirty="0" smtClean="0">
                <a:solidFill>
                  <a:schemeClr val="bg1"/>
                </a:solidFill>
                <a:latin typeface="+mj-lt"/>
              </a:rPr>
              <a:t>.</a:t>
            </a:r>
            <a:endParaRPr lang="en-US" sz="2800" dirty="0">
              <a:solidFill>
                <a:schemeClr val="bg1"/>
              </a:solidFill>
              <a:latin typeface="+mj-lt"/>
            </a:endParaRPr>
          </a:p>
        </p:txBody>
      </p:sp>
      <p:sp>
        <p:nvSpPr>
          <p:cNvPr id="67" name="TextBox F"/>
          <p:cNvSpPr txBox="1"/>
          <p:nvPr/>
        </p:nvSpPr>
        <p:spPr>
          <a:xfrm>
            <a:off x="3219450" y="4514850"/>
            <a:ext cx="8077200" cy="1071062"/>
          </a:xfrm>
          <a:prstGeom prst="rect">
            <a:avLst/>
          </a:prstGeom>
          <a:noFill/>
        </p:spPr>
        <p:txBody>
          <a:bodyPr wrap="square" lIns="182880" tIns="146304" rIns="182880" bIns="146304" rtlCol="0">
            <a:spAutoFit/>
          </a:bodyPr>
          <a:lstStyle/>
          <a:p>
            <a:pPr>
              <a:lnSpc>
                <a:spcPct val="90000"/>
              </a:lnSpc>
            </a:pPr>
            <a:r>
              <a:rPr lang="en-US" sz="2800" dirty="0">
                <a:solidFill>
                  <a:schemeClr val="bg1"/>
                </a:solidFill>
                <a:latin typeface="+mj-lt"/>
              </a:rPr>
              <a:t>End user pressure to enable access to corporate information from a variety of devices. </a:t>
            </a:r>
            <a:endParaRPr lang="en-GB" sz="2800" dirty="0">
              <a:solidFill>
                <a:schemeClr val="bg1"/>
              </a:solidFill>
              <a:latin typeface="+mj-lt"/>
            </a:endParaRPr>
          </a:p>
        </p:txBody>
      </p:sp>
      <p:sp>
        <p:nvSpPr>
          <p:cNvPr id="2" name="Rectangle 1"/>
          <p:cNvSpPr/>
          <p:nvPr/>
        </p:nvSpPr>
        <p:spPr bwMode="auto">
          <a:xfrm>
            <a:off x="0" y="6607277"/>
            <a:ext cx="12436475" cy="387248"/>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6" name="Rectangle 45"/>
          <p:cNvSpPr/>
          <p:nvPr/>
        </p:nvSpPr>
        <p:spPr bwMode="auto">
          <a:xfrm>
            <a:off x="483324" y="2337367"/>
            <a:ext cx="2834640" cy="1725201"/>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r>
              <a:rPr lang="en-US" dirty="0" smtClean="0">
                <a:solidFill>
                  <a:srgbClr val="FFFFFF"/>
                </a:solidFill>
              </a:rPr>
              <a:t>Datacenter solution with lower </a:t>
            </a:r>
            <a:r>
              <a:rPr lang="en-US" dirty="0">
                <a:solidFill>
                  <a:srgbClr val="FFFFFF"/>
                </a:solidFill>
              </a:rPr>
              <a:t>infrastructure </a:t>
            </a:r>
            <a:r>
              <a:rPr lang="en-US" dirty="0" smtClean="0">
                <a:solidFill>
                  <a:srgbClr val="FFFFFF"/>
                </a:solidFill>
              </a:rPr>
              <a:t>costs </a:t>
            </a:r>
            <a:r>
              <a:rPr lang="en-US" dirty="0">
                <a:solidFill>
                  <a:srgbClr val="FFFFFF"/>
                </a:solidFill>
              </a:rPr>
              <a:t>and </a:t>
            </a:r>
            <a:r>
              <a:rPr lang="en-US" dirty="0" smtClean="0">
                <a:solidFill>
                  <a:srgbClr val="FFFFFF"/>
                </a:solidFill>
              </a:rPr>
              <a:t>OPEX savings from increased </a:t>
            </a:r>
            <a:r>
              <a:rPr lang="en-US" dirty="0">
                <a:solidFill>
                  <a:srgbClr val="FFFFFF"/>
                </a:solidFill>
              </a:rPr>
              <a:t>operational efficiencies.</a:t>
            </a:r>
            <a:endParaRPr lang="en-GB" spc="-50" dirty="0">
              <a:gradFill>
                <a:gsLst>
                  <a:gs pos="2917">
                    <a:srgbClr val="505050"/>
                  </a:gs>
                  <a:gs pos="30000">
                    <a:srgbClr val="505050"/>
                  </a:gs>
                </a:gsLst>
                <a:lin ang="5400000" scaled="0"/>
              </a:gradFill>
            </a:endParaRPr>
          </a:p>
        </p:txBody>
      </p:sp>
      <p:sp>
        <p:nvSpPr>
          <p:cNvPr id="47" name="Rectangle 46"/>
          <p:cNvSpPr/>
          <p:nvPr/>
        </p:nvSpPr>
        <p:spPr bwMode="auto">
          <a:xfrm>
            <a:off x="3361750" y="2337366"/>
            <a:ext cx="2834640" cy="1725201"/>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r>
              <a:rPr lang="en-US" dirty="0">
                <a:solidFill>
                  <a:srgbClr val="FFFFFF"/>
                </a:solidFill>
              </a:rPr>
              <a:t>Datacenter solution with support for modern, </a:t>
            </a:r>
            <a:r>
              <a:rPr lang="en-US" dirty="0" smtClean="0">
                <a:solidFill>
                  <a:srgbClr val="FFFFFF"/>
                </a:solidFill>
              </a:rPr>
              <a:t/>
            </a:r>
            <a:br>
              <a:rPr lang="en-US" dirty="0" smtClean="0">
                <a:solidFill>
                  <a:srgbClr val="FFFFFF"/>
                </a:solidFill>
              </a:rPr>
            </a:br>
            <a:r>
              <a:rPr lang="en-US" dirty="0" smtClean="0">
                <a:solidFill>
                  <a:srgbClr val="FFFFFF"/>
                </a:solidFill>
              </a:rPr>
              <a:t>self-service </a:t>
            </a:r>
            <a:r>
              <a:rPr lang="en-US" dirty="0">
                <a:solidFill>
                  <a:srgbClr val="FFFFFF"/>
                </a:solidFill>
              </a:rPr>
              <a:t>applications and automation of repeatable </a:t>
            </a:r>
            <a:r>
              <a:rPr lang="en-US" dirty="0" smtClean="0">
                <a:solidFill>
                  <a:srgbClr val="FFFFFF"/>
                </a:solidFill>
              </a:rPr>
              <a:t>tasks.</a:t>
            </a:r>
            <a:endParaRPr lang="en-US" dirty="0">
              <a:solidFill>
                <a:srgbClr val="FFFFFF"/>
              </a:solidFill>
            </a:endParaRPr>
          </a:p>
        </p:txBody>
      </p:sp>
      <p:sp>
        <p:nvSpPr>
          <p:cNvPr id="48" name="Rectangle 47"/>
          <p:cNvSpPr/>
          <p:nvPr/>
        </p:nvSpPr>
        <p:spPr bwMode="auto">
          <a:xfrm>
            <a:off x="6240176" y="2337366"/>
            <a:ext cx="2834640" cy="1725201"/>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r>
              <a:rPr lang="en-US" dirty="0">
                <a:solidFill>
                  <a:srgbClr val="FFFFFF"/>
                </a:solidFill>
              </a:rPr>
              <a:t>Datacenter solution with high level of cross-platform </a:t>
            </a:r>
            <a:r>
              <a:rPr lang="en-US" dirty="0" smtClean="0">
                <a:solidFill>
                  <a:srgbClr val="FFFFFF"/>
                </a:solidFill>
              </a:rPr>
              <a:t>interoperability.</a:t>
            </a:r>
            <a:endParaRPr lang="en-GB" spc="-50" dirty="0">
              <a:gradFill>
                <a:gsLst>
                  <a:gs pos="2917">
                    <a:srgbClr val="505050"/>
                  </a:gs>
                  <a:gs pos="30000">
                    <a:srgbClr val="505050"/>
                  </a:gs>
                </a:gsLst>
                <a:lin ang="5400000" scaled="0"/>
              </a:gradFill>
            </a:endParaRPr>
          </a:p>
        </p:txBody>
      </p:sp>
      <p:sp>
        <p:nvSpPr>
          <p:cNvPr id="49" name="Rectangle 48"/>
          <p:cNvSpPr/>
          <p:nvPr/>
        </p:nvSpPr>
        <p:spPr bwMode="auto">
          <a:xfrm>
            <a:off x="9118603" y="2337366"/>
            <a:ext cx="2860671" cy="1725201"/>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r>
              <a:rPr lang="en-US" dirty="0">
                <a:solidFill>
                  <a:srgbClr val="FFFFFF"/>
                </a:solidFill>
              </a:rPr>
              <a:t>Datacenter solution that unifies device environment and protects corporate </a:t>
            </a:r>
            <a:r>
              <a:rPr lang="en-US" dirty="0" smtClean="0">
                <a:solidFill>
                  <a:srgbClr val="FFFFFF"/>
                </a:solidFill>
              </a:rPr>
              <a:t>data. </a:t>
            </a:r>
            <a:endParaRPr lang="en-GB" spc="-50" dirty="0">
              <a:gradFill>
                <a:gsLst>
                  <a:gs pos="2917">
                    <a:srgbClr val="505050"/>
                  </a:gs>
                  <a:gs pos="30000">
                    <a:srgbClr val="505050"/>
                  </a:gs>
                </a:gsLst>
                <a:lin ang="5400000" scaled="0"/>
              </a:gradFill>
            </a:endParaRPr>
          </a:p>
        </p:txBody>
      </p:sp>
      <p:sp>
        <p:nvSpPr>
          <p:cNvPr id="6" name="Rectangle 5"/>
          <p:cNvSpPr/>
          <p:nvPr/>
        </p:nvSpPr>
        <p:spPr bwMode="auto">
          <a:xfrm>
            <a:off x="628650" y="4487634"/>
            <a:ext cx="2910963" cy="67289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defTabSz="932472" fontAlgn="base">
              <a:spcBef>
                <a:spcPct val="0"/>
              </a:spcBef>
              <a:spcAft>
                <a:spcPct val="0"/>
              </a:spcAft>
            </a:pPr>
            <a:r>
              <a:rPr lang="en-US" sz="2800" dirty="0" smtClean="0">
                <a:solidFill>
                  <a:schemeClr val="bg1"/>
                </a:solidFill>
                <a:latin typeface="+mj-lt"/>
              </a:rPr>
              <a:t>Challenges:</a:t>
            </a:r>
            <a:endParaRPr lang="en-US" sz="2800" dirty="0">
              <a:solidFill>
                <a:schemeClr val="bg1"/>
              </a:solidFill>
              <a:latin typeface="+mj-lt"/>
            </a:endParaRPr>
          </a:p>
        </p:txBody>
      </p:sp>
      <p:sp>
        <p:nvSpPr>
          <p:cNvPr id="50" name="Rectangle 49"/>
          <p:cNvSpPr/>
          <p:nvPr/>
        </p:nvSpPr>
        <p:spPr bwMode="auto">
          <a:xfrm>
            <a:off x="628650" y="1562765"/>
            <a:ext cx="2495550" cy="6477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defTabSz="932472" fontAlgn="base">
              <a:spcBef>
                <a:spcPct val="0"/>
              </a:spcBef>
              <a:spcAft>
                <a:spcPct val="0"/>
              </a:spcAft>
            </a:pPr>
            <a:r>
              <a:rPr lang="en-US" sz="2800" dirty="0" smtClean="0">
                <a:solidFill>
                  <a:schemeClr val="tx1"/>
                </a:solidFill>
                <a:latin typeface="+mj-lt"/>
              </a:rPr>
              <a:t>Opportunities: </a:t>
            </a:r>
            <a:endParaRPr lang="en-US" sz="2800" dirty="0">
              <a:solidFill>
                <a:schemeClr val="tx1"/>
              </a:solidFill>
              <a:latin typeface="+mj-lt"/>
            </a:endParaRPr>
          </a:p>
        </p:txBody>
      </p:sp>
      <p:grpSp>
        <p:nvGrpSpPr>
          <p:cNvPr id="110" name="Group 109"/>
          <p:cNvGrpSpPr/>
          <p:nvPr/>
        </p:nvGrpSpPr>
        <p:grpSpPr>
          <a:xfrm>
            <a:off x="10132406" y="1829975"/>
            <a:ext cx="1803584" cy="267567"/>
            <a:chOff x="-4062413" y="3103576"/>
            <a:chExt cx="3381375" cy="501637"/>
          </a:xfrm>
          <a:solidFill>
            <a:schemeClr val="tx1"/>
          </a:solidFill>
        </p:grpSpPr>
        <p:sp>
          <p:nvSpPr>
            <p:cNvPr id="111" name="Freeform 5"/>
            <p:cNvSpPr>
              <a:spLocks/>
            </p:cNvSpPr>
            <p:nvPr/>
          </p:nvSpPr>
          <p:spPr bwMode="auto">
            <a:xfrm>
              <a:off x="-4062413" y="3143264"/>
              <a:ext cx="207963" cy="196849"/>
            </a:xfrm>
            <a:custGeom>
              <a:avLst/>
              <a:gdLst>
                <a:gd name="T0" fmla="*/ 131 w 131"/>
                <a:gd name="T1" fmla="*/ 124 h 124"/>
                <a:gd name="T2" fmla="*/ 131 w 131"/>
                <a:gd name="T3" fmla="*/ 0 h 124"/>
                <a:gd name="T4" fmla="*/ 0 w 131"/>
                <a:gd name="T5" fmla="*/ 18 h 124"/>
                <a:gd name="T6" fmla="*/ 0 w 131"/>
                <a:gd name="T7" fmla="*/ 124 h 124"/>
                <a:gd name="T8" fmla="*/ 131 w 131"/>
                <a:gd name="T9" fmla="*/ 124 h 124"/>
              </a:gdLst>
              <a:ahLst/>
              <a:cxnLst>
                <a:cxn ang="0">
                  <a:pos x="T0" y="T1"/>
                </a:cxn>
                <a:cxn ang="0">
                  <a:pos x="T2" y="T3"/>
                </a:cxn>
                <a:cxn ang="0">
                  <a:pos x="T4" y="T5"/>
                </a:cxn>
                <a:cxn ang="0">
                  <a:pos x="T6" y="T7"/>
                </a:cxn>
                <a:cxn ang="0">
                  <a:pos x="T8" y="T9"/>
                </a:cxn>
              </a:cxnLst>
              <a:rect l="0" t="0" r="r" b="b"/>
              <a:pathLst>
                <a:path w="131" h="124">
                  <a:moveTo>
                    <a:pt x="131" y="124"/>
                  </a:moveTo>
                  <a:lnTo>
                    <a:pt x="131" y="0"/>
                  </a:lnTo>
                  <a:lnTo>
                    <a:pt x="0" y="18"/>
                  </a:lnTo>
                  <a:lnTo>
                    <a:pt x="0" y="124"/>
                  </a:lnTo>
                  <a:lnTo>
                    <a:pt x="131" y="124"/>
                  </a:lnTo>
                  <a:close/>
                </a:path>
              </a:pathLst>
            </a:custGeom>
            <a:grpFill/>
            <a:ln w="9525">
              <a:noFill/>
              <a:round/>
              <a:headEnd/>
              <a:tailEnd/>
            </a:ln>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12" name="Freeform 6"/>
            <p:cNvSpPr>
              <a:spLocks/>
            </p:cNvSpPr>
            <p:nvPr/>
          </p:nvSpPr>
          <p:spPr bwMode="auto">
            <a:xfrm>
              <a:off x="-3846513" y="3103576"/>
              <a:ext cx="269875" cy="236537"/>
            </a:xfrm>
            <a:custGeom>
              <a:avLst/>
              <a:gdLst>
                <a:gd name="T0" fmla="*/ 0 w 170"/>
                <a:gd name="T1" fmla="*/ 149 h 149"/>
                <a:gd name="T2" fmla="*/ 170 w 170"/>
                <a:gd name="T3" fmla="*/ 149 h 149"/>
                <a:gd name="T4" fmla="*/ 170 w 170"/>
                <a:gd name="T5" fmla="*/ 0 h 149"/>
                <a:gd name="T6" fmla="*/ 0 w 170"/>
                <a:gd name="T7" fmla="*/ 22 h 149"/>
                <a:gd name="T8" fmla="*/ 0 w 170"/>
                <a:gd name="T9" fmla="*/ 149 h 149"/>
              </a:gdLst>
              <a:ahLst/>
              <a:cxnLst>
                <a:cxn ang="0">
                  <a:pos x="T0" y="T1"/>
                </a:cxn>
                <a:cxn ang="0">
                  <a:pos x="T2" y="T3"/>
                </a:cxn>
                <a:cxn ang="0">
                  <a:pos x="T4" y="T5"/>
                </a:cxn>
                <a:cxn ang="0">
                  <a:pos x="T6" y="T7"/>
                </a:cxn>
                <a:cxn ang="0">
                  <a:pos x="T8" y="T9"/>
                </a:cxn>
              </a:cxnLst>
              <a:rect l="0" t="0" r="r" b="b"/>
              <a:pathLst>
                <a:path w="170" h="149">
                  <a:moveTo>
                    <a:pt x="0" y="149"/>
                  </a:moveTo>
                  <a:lnTo>
                    <a:pt x="170" y="149"/>
                  </a:lnTo>
                  <a:lnTo>
                    <a:pt x="170" y="0"/>
                  </a:lnTo>
                  <a:lnTo>
                    <a:pt x="0" y="22"/>
                  </a:lnTo>
                  <a:lnTo>
                    <a:pt x="0" y="149"/>
                  </a:lnTo>
                  <a:close/>
                </a:path>
              </a:pathLst>
            </a:custGeom>
            <a:grpFill/>
            <a:ln w="9525">
              <a:noFill/>
              <a:round/>
              <a:headEnd/>
              <a:tailEnd/>
            </a:ln>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13" name="Freeform 7"/>
            <p:cNvSpPr>
              <a:spLocks/>
            </p:cNvSpPr>
            <p:nvPr/>
          </p:nvSpPr>
          <p:spPr bwMode="auto">
            <a:xfrm>
              <a:off x="-4062413" y="3367088"/>
              <a:ext cx="207963" cy="198438"/>
            </a:xfrm>
            <a:custGeom>
              <a:avLst/>
              <a:gdLst>
                <a:gd name="T0" fmla="*/ 131 w 131"/>
                <a:gd name="T1" fmla="*/ 0 h 125"/>
                <a:gd name="T2" fmla="*/ 0 w 131"/>
                <a:gd name="T3" fmla="*/ 0 h 125"/>
                <a:gd name="T4" fmla="*/ 0 w 131"/>
                <a:gd name="T5" fmla="*/ 107 h 125"/>
                <a:gd name="T6" fmla="*/ 131 w 131"/>
                <a:gd name="T7" fmla="*/ 125 h 125"/>
                <a:gd name="T8" fmla="*/ 131 w 131"/>
                <a:gd name="T9" fmla="*/ 0 h 125"/>
              </a:gdLst>
              <a:ahLst/>
              <a:cxnLst>
                <a:cxn ang="0">
                  <a:pos x="T0" y="T1"/>
                </a:cxn>
                <a:cxn ang="0">
                  <a:pos x="T2" y="T3"/>
                </a:cxn>
                <a:cxn ang="0">
                  <a:pos x="T4" y="T5"/>
                </a:cxn>
                <a:cxn ang="0">
                  <a:pos x="T6" y="T7"/>
                </a:cxn>
                <a:cxn ang="0">
                  <a:pos x="T8" y="T9"/>
                </a:cxn>
              </a:cxnLst>
              <a:rect l="0" t="0" r="r" b="b"/>
              <a:pathLst>
                <a:path w="131" h="125">
                  <a:moveTo>
                    <a:pt x="131" y="0"/>
                  </a:moveTo>
                  <a:lnTo>
                    <a:pt x="0" y="0"/>
                  </a:lnTo>
                  <a:lnTo>
                    <a:pt x="0" y="107"/>
                  </a:lnTo>
                  <a:lnTo>
                    <a:pt x="131" y="125"/>
                  </a:lnTo>
                  <a:lnTo>
                    <a:pt x="131" y="0"/>
                  </a:lnTo>
                  <a:close/>
                </a:path>
              </a:pathLst>
            </a:custGeom>
            <a:grpFill/>
            <a:ln w="9525">
              <a:noFill/>
              <a:round/>
              <a:headEnd/>
              <a:tailEnd/>
            </a:ln>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14" name="Freeform 8"/>
            <p:cNvSpPr>
              <a:spLocks/>
            </p:cNvSpPr>
            <p:nvPr/>
          </p:nvSpPr>
          <p:spPr bwMode="auto">
            <a:xfrm>
              <a:off x="-3846513" y="3367088"/>
              <a:ext cx="269875" cy="238125"/>
            </a:xfrm>
            <a:custGeom>
              <a:avLst/>
              <a:gdLst>
                <a:gd name="T0" fmla="*/ 0 w 170"/>
                <a:gd name="T1" fmla="*/ 0 h 150"/>
                <a:gd name="T2" fmla="*/ 0 w 170"/>
                <a:gd name="T3" fmla="*/ 125 h 150"/>
                <a:gd name="T4" fmla="*/ 170 w 170"/>
                <a:gd name="T5" fmla="*/ 150 h 150"/>
                <a:gd name="T6" fmla="*/ 170 w 170"/>
                <a:gd name="T7" fmla="*/ 0 h 150"/>
                <a:gd name="T8" fmla="*/ 0 w 170"/>
                <a:gd name="T9" fmla="*/ 0 h 150"/>
              </a:gdLst>
              <a:ahLst/>
              <a:cxnLst>
                <a:cxn ang="0">
                  <a:pos x="T0" y="T1"/>
                </a:cxn>
                <a:cxn ang="0">
                  <a:pos x="T2" y="T3"/>
                </a:cxn>
                <a:cxn ang="0">
                  <a:pos x="T4" y="T5"/>
                </a:cxn>
                <a:cxn ang="0">
                  <a:pos x="T6" y="T7"/>
                </a:cxn>
                <a:cxn ang="0">
                  <a:pos x="T8" y="T9"/>
                </a:cxn>
              </a:cxnLst>
              <a:rect l="0" t="0" r="r" b="b"/>
              <a:pathLst>
                <a:path w="170" h="150">
                  <a:moveTo>
                    <a:pt x="0" y="0"/>
                  </a:moveTo>
                  <a:lnTo>
                    <a:pt x="0" y="125"/>
                  </a:lnTo>
                  <a:lnTo>
                    <a:pt x="170" y="150"/>
                  </a:lnTo>
                  <a:lnTo>
                    <a:pt x="170" y="0"/>
                  </a:lnTo>
                  <a:lnTo>
                    <a:pt x="0" y="0"/>
                  </a:lnTo>
                  <a:close/>
                </a:path>
              </a:pathLst>
            </a:custGeom>
            <a:grpFill/>
            <a:ln w="9525">
              <a:noFill/>
              <a:round/>
              <a:headEnd/>
              <a:tailEnd/>
            </a:ln>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15" name="Freeform 9"/>
            <p:cNvSpPr>
              <a:spLocks/>
            </p:cNvSpPr>
            <p:nvPr/>
          </p:nvSpPr>
          <p:spPr bwMode="auto">
            <a:xfrm>
              <a:off x="-3436938" y="3213101"/>
              <a:ext cx="381000" cy="295275"/>
            </a:xfrm>
            <a:custGeom>
              <a:avLst/>
              <a:gdLst>
                <a:gd name="T0" fmla="*/ 106 w 106"/>
                <a:gd name="T1" fmla="*/ 0 h 82"/>
                <a:gd name="T2" fmla="*/ 83 w 106"/>
                <a:gd name="T3" fmla="*/ 82 h 82"/>
                <a:gd name="T4" fmla="*/ 72 w 106"/>
                <a:gd name="T5" fmla="*/ 82 h 82"/>
                <a:gd name="T6" fmla="*/ 55 w 106"/>
                <a:gd name="T7" fmla="*/ 22 h 82"/>
                <a:gd name="T8" fmla="*/ 54 w 106"/>
                <a:gd name="T9" fmla="*/ 14 h 82"/>
                <a:gd name="T10" fmla="*/ 54 w 106"/>
                <a:gd name="T11" fmla="*/ 14 h 82"/>
                <a:gd name="T12" fmla="*/ 52 w 106"/>
                <a:gd name="T13" fmla="*/ 22 h 82"/>
                <a:gd name="T14" fmla="*/ 35 w 106"/>
                <a:gd name="T15" fmla="*/ 82 h 82"/>
                <a:gd name="T16" fmla="*/ 24 w 106"/>
                <a:gd name="T17" fmla="*/ 82 h 82"/>
                <a:gd name="T18" fmla="*/ 0 w 106"/>
                <a:gd name="T19" fmla="*/ 0 h 82"/>
                <a:gd name="T20" fmla="*/ 11 w 106"/>
                <a:gd name="T21" fmla="*/ 0 h 82"/>
                <a:gd name="T22" fmla="*/ 28 w 106"/>
                <a:gd name="T23" fmla="*/ 63 h 82"/>
                <a:gd name="T24" fmla="*/ 30 w 106"/>
                <a:gd name="T25" fmla="*/ 71 h 82"/>
                <a:gd name="T26" fmla="*/ 30 w 106"/>
                <a:gd name="T27" fmla="*/ 71 h 82"/>
                <a:gd name="T28" fmla="*/ 31 w 106"/>
                <a:gd name="T29" fmla="*/ 63 h 82"/>
                <a:gd name="T30" fmla="*/ 50 w 106"/>
                <a:gd name="T31" fmla="*/ 0 h 82"/>
                <a:gd name="T32" fmla="*/ 59 w 106"/>
                <a:gd name="T33" fmla="*/ 0 h 82"/>
                <a:gd name="T34" fmla="*/ 76 w 106"/>
                <a:gd name="T35" fmla="*/ 64 h 82"/>
                <a:gd name="T36" fmla="*/ 78 w 106"/>
                <a:gd name="T37" fmla="*/ 71 h 82"/>
                <a:gd name="T38" fmla="*/ 78 w 106"/>
                <a:gd name="T39" fmla="*/ 71 h 82"/>
                <a:gd name="T40" fmla="*/ 79 w 106"/>
                <a:gd name="T41" fmla="*/ 63 h 82"/>
                <a:gd name="T42" fmla="*/ 96 w 106"/>
                <a:gd name="T43" fmla="*/ 0 h 82"/>
                <a:gd name="T44" fmla="*/ 106 w 106"/>
                <a:gd name="T4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82">
                  <a:moveTo>
                    <a:pt x="106" y="0"/>
                  </a:moveTo>
                  <a:cubicBezTo>
                    <a:pt x="83" y="82"/>
                    <a:pt x="83" y="82"/>
                    <a:pt x="83" y="82"/>
                  </a:cubicBezTo>
                  <a:cubicBezTo>
                    <a:pt x="72" y="82"/>
                    <a:pt x="72" y="82"/>
                    <a:pt x="72" y="82"/>
                  </a:cubicBezTo>
                  <a:cubicBezTo>
                    <a:pt x="55" y="22"/>
                    <a:pt x="55" y="22"/>
                    <a:pt x="55" y="22"/>
                  </a:cubicBezTo>
                  <a:cubicBezTo>
                    <a:pt x="54" y="20"/>
                    <a:pt x="54" y="17"/>
                    <a:pt x="54" y="14"/>
                  </a:cubicBezTo>
                  <a:cubicBezTo>
                    <a:pt x="54" y="14"/>
                    <a:pt x="54" y="14"/>
                    <a:pt x="54" y="14"/>
                  </a:cubicBezTo>
                  <a:cubicBezTo>
                    <a:pt x="53" y="17"/>
                    <a:pt x="53" y="20"/>
                    <a:pt x="52" y="22"/>
                  </a:cubicBezTo>
                  <a:cubicBezTo>
                    <a:pt x="35" y="82"/>
                    <a:pt x="35" y="82"/>
                    <a:pt x="35" y="82"/>
                  </a:cubicBezTo>
                  <a:cubicBezTo>
                    <a:pt x="24" y="82"/>
                    <a:pt x="24" y="82"/>
                    <a:pt x="24" y="82"/>
                  </a:cubicBezTo>
                  <a:cubicBezTo>
                    <a:pt x="0" y="0"/>
                    <a:pt x="0" y="0"/>
                    <a:pt x="0" y="0"/>
                  </a:cubicBezTo>
                  <a:cubicBezTo>
                    <a:pt x="11" y="0"/>
                    <a:pt x="11" y="0"/>
                    <a:pt x="11" y="0"/>
                  </a:cubicBezTo>
                  <a:cubicBezTo>
                    <a:pt x="28" y="63"/>
                    <a:pt x="28" y="63"/>
                    <a:pt x="28" y="63"/>
                  </a:cubicBezTo>
                  <a:cubicBezTo>
                    <a:pt x="29" y="66"/>
                    <a:pt x="29" y="68"/>
                    <a:pt x="30" y="71"/>
                  </a:cubicBezTo>
                  <a:cubicBezTo>
                    <a:pt x="30" y="71"/>
                    <a:pt x="30" y="71"/>
                    <a:pt x="30" y="71"/>
                  </a:cubicBezTo>
                  <a:cubicBezTo>
                    <a:pt x="30" y="69"/>
                    <a:pt x="30" y="67"/>
                    <a:pt x="31" y="63"/>
                  </a:cubicBezTo>
                  <a:cubicBezTo>
                    <a:pt x="50" y="0"/>
                    <a:pt x="50" y="0"/>
                    <a:pt x="50" y="0"/>
                  </a:cubicBezTo>
                  <a:cubicBezTo>
                    <a:pt x="59" y="0"/>
                    <a:pt x="59" y="0"/>
                    <a:pt x="59" y="0"/>
                  </a:cubicBezTo>
                  <a:cubicBezTo>
                    <a:pt x="76" y="64"/>
                    <a:pt x="76" y="64"/>
                    <a:pt x="76" y="64"/>
                  </a:cubicBezTo>
                  <a:cubicBezTo>
                    <a:pt x="77" y="66"/>
                    <a:pt x="77" y="68"/>
                    <a:pt x="78" y="71"/>
                  </a:cubicBezTo>
                  <a:cubicBezTo>
                    <a:pt x="78" y="71"/>
                    <a:pt x="78" y="71"/>
                    <a:pt x="78" y="71"/>
                  </a:cubicBezTo>
                  <a:cubicBezTo>
                    <a:pt x="78" y="69"/>
                    <a:pt x="78" y="67"/>
                    <a:pt x="79" y="63"/>
                  </a:cubicBezTo>
                  <a:cubicBezTo>
                    <a:pt x="96" y="0"/>
                    <a:pt x="96" y="0"/>
                    <a:pt x="96" y="0"/>
                  </a:cubicBezTo>
                  <a:lnTo>
                    <a:pt x="1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16" name="Freeform 10"/>
            <p:cNvSpPr>
              <a:spLocks noEditPoints="1"/>
            </p:cNvSpPr>
            <p:nvPr/>
          </p:nvSpPr>
          <p:spPr bwMode="auto">
            <a:xfrm>
              <a:off x="-3033713" y="3201988"/>
              <a:ext cx="42863" cy="306388"/>
            </a:xfrm>
            <a:custGeom>
              <a:avLst/>
              <a:gdLst>
                <a:gd name="T0" fmla="*/ 12 w 12"/>
                <a:gd name="T1" fmla="*/ 6 h 85"/>
                <a:gd name="T2" fmla="*/ 10 w 12"/>
                <a:gd name="T3" fmla="*/ 10 h 85"/>
                <a:gd name="T4" fmla="*/ 6 w 12"/>
                <a:gd name="T5" fmla="*/ 12 h 85"/>
                <a:gd name="T6" fmla="*/ 2 w 12"/>
                <a:gd name="T7" fmla="*/ 10 h 85"/>
                <a:gd name="T8" fmla="*/ 0 w 12"/>
                <a:gd name="T9" fmla="*/ 6 h 85"/>
                <a:gd name="T10" fmla="*/ 2 w 12"/>
                <a:gd name="T11" fmla="*/ 2 h 85"/>
                <a:gd name="T12" fmla="*/ 6 w 12"/>
                <a:gd name="T13" fmla="*/ 0 h 85"/>
                <a:gd name="T14" fmla="*/ 10 w 12"/>
                <a:gd name="T15" fmla="*/ 2 h 85"/>
                <a:gd name="T16" fmla="*/ 12 w 12"/>
                <a:gd name="T17" fmla="*/ 6 h 85"/>
                <a:gd name="T18" fmla="*/ 11 w 12"/>
                <a:gd name="T19" fmla="*/ 85 h 85"/>
                <a:gd name="T20" fmla="*/ 1 w 12"/>
                <a:gd name="T21" fmla="*/ 85 h 85"/>
                <a:gd name="T22" fmla="*/ 1 w 12"/>
                <a:gd name="T23" fmla="*/ 27 h 85"/>
                <a:gd name="T24" fmla="*/ 11 w 12"/>
                <a:gd name="T25" fmla="*/ 27 h 85"/>
                <a:gd name="T26" fmla="*/ 11 w 12"/>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85">
                  <a:moveTo>
                    <a:pt x="12" y="6"/>
                  </a:moveTo>
                  <a:cubicBezTo>
                    <a:pt x="12" y="8"/>
                    <a:pt x="12" y="9"/>
                    <a:pt x="10" y="10"/>
                  </a:cubicBezTo>
                  <a:cubicBezTo>
                    <a:pt x="9" y="11"/>
                    <a:pt x="8" y="12"/>
                    <a:pt x="6" y="12"/>
                  </a:cubicBezTo>
                  <a:cubicBezTo>
                    <a:pt x="4" y="12"/>
                    <a:pt x="3" y="11"/>
                    <a:pt x="2" y="10"/>
                  </a:cubicBezTo>
                  <a:cubicBezTo>
                    <a:pt x="0" y="9"/>
                    <a:pt x="0" y="8"/>
                    <a:pt x="0" y="6"/>
                  </a:cubicBezTo>
                  <a:cubicBezTo>
                    <a:pt x="0" y="4"/>
                    <a:pt x="0" y="3"/>
                    <a:pt x="2" y="2"/>
                  </a:cubicBezTo>
                  <a:cubicBezTo>
                    <a:pt x="3" y="0"/>
                    <a:pt x="4" y="0"/>
                    <a:pt x="6" y="0"/>
                  </a:cubicBezTo>
                  <a:cubicBezTo>
                    <a:pt x="8" y="0"/>
                    <a:pt x="9" y="0"/>
                    <a:pt x="10" y="2"/>
                  </a:cubicBezTo>
                  <a:cubicBezTo>
                    <a:pt x="12" y="3"/>
                    <a:pt x="12" y="4"/>
                    <a:pt x="12" y="6"/>
                  </a:cubicBezTo>
                  <a:close/>
                  <a:moveTo>
                    <a:pt x="11" y="85"/>
                  </a:moveTo>
                  <a:cubicBezTo>
                    <a:pt x="1" y="85"/>
                    <a:pt x="1" y="85"/>
                    <a:pt x="1" y="85"/>
                  </a:cubicBezTo>
                  <a:cubicBezTo>
                    <a:pt x="1" y="27"/>
                    <a:pt x="1" y="27"/>
                    <a:pt x="1" y="27"/>
                  </a:cubicBezTo>
                  <a:cubicBezTo>
                    <a:pt x="11" y="27"/>
                    <a:pt x="11" y="27"/>
                    <a:pt x="11" y="27"/>
                  </a:cubicBezTo>
                  <a:lnTo>
                    <a:pt x="1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17" name="Freeform 11"/>
            <p:cNvSpPr>
              <a:spLocks/>
            </p:cNvSpPr>
            <p:nvPr/>
          </p:nvSpPr>
          <p:spPr bwMode="auto">
            <a:xfrm>
              <a:off x="-2943226" y="3290888"/>
              <a:ext cx="173038" cy="217488"/>
            </a:xfrm>
            <a:custGeom>
              <a:avLst/>
              <a:gdLst>
                <a:gd name="T0" fmla="*/ 48 w 48"/>
                <a:gd name="T1" fmla="*/ 60 h 60"/>
                <a:gd name="T2" fmla="*/ 39 w 48"/>
                <a:gd name="T3" fmla="*/ 60 h 60"/>
                <a:gd name="T4" fmla="*/ 39 w 48"/>
                <a:gd name="T5" fmla="*/ 27 h 60"/>
                <a:gd name="T6" fmla="*/ 25 w 48"/>
                <a:gd name="T7" fmla="*/ 8 h 60"/>
                <a:gd name="T8" fmla="*/ 14 w 48"/>
                <a:gd name="T9" fmla="*/ 14 h 60"/>
                <a:gd name="T10" fmla="*/ 9 w 48"/>
                <a:gd name="T11" fmla="*/ 27 h 60"/>
                <a:gd name="T12" fmla="*/ 9 w 48"/>
                <a:gd name="T13" fmla="*/ 60 h 60"/>
                <a:gd name="T14" fmla="*/ 0 w 48"/>
                <a:gd name="T15" fmla="*/ 60 h 60"/>
                <a:gd name="T16" fmla="*/ 0 w 48"/>
                <a:gd name="T17" fmla="*/ 2 h 60"/>
                <a:gd name="T18" fmla="*/ 9 w 48"/>
                <a:gd name="T19" fmla="*/ 2 h 60"/>
                <a:gd name="T20" fmla="*/ 9 w 48"/>
                <a:gd name="T21" fmla="*/ 11 h 60"/>
                <a:gd name="T22" fmla="*/ 9 w 48"/>
                <a:gd name="T23" fmla="*/ 11 h 60"/>
                <a:gd name="T24" fmla="*/ 29 w 48"/>
                <a:gd name="T25" fmla="*/ 0 h 60"/>
                <a:gd name="T26" fmla="*/ 43 w 48"/>
                <a:gd name="T27" fmla="*/ 7 h 60"/>
                <a:gd name="T28" fmla="*/ 48 w 48"/>
                <a:gd name="T29" fmla="*/ 24 h 60"/>
                <a:gd name="T30" fmla="*/ 48 w 48"/>
                <a:gd name="T3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60">
                  <a:moveTo>
                    <a:pt x="48" y="60"/>
                  </a:moveTo>
                  <a:cubicBezTo>
                    <a:pt x="39" y="60"/>
                    <a:pt x="39" y="60"/>
                    <a:pt x="39" y="60"/>
                  </a:cubicBezTo>
                  <a:cubicBezTo>
                    <a:pt x="39" y="27"/>
                    <a:pt x="39" y="27"/>
                    <a:pt x="39" y="27"/>
                  </a:cubicBezTo>
                  <a:cubicBezTo>
                    <a:pt x="39" y="15"/>
                    <a:pt x="34" y="8"/>
                    <a:pt x="25" y="8"/>
                  </a:cubicBezTo>
                  <a:cubicBezTo>
                    <a:pt x="21" y="8"/>
                    <a:pt x="17" y="10"/>
                    <a:pt x="14" y="14"/>
                  </a:cubicBezTo>
                  <a:cubicBezTo>
                    <a:pt x="11" y="17"/>
                    <a:pt x="9" y="22"/>
                    <a:pt x="9" y="27"/>
                  </a:cubicBezTo>
                  <a:cubicBezTo>
                    <a:pt x="9" y="60"/>
                    <a:pt x="9" y="60"/>
                    <a:pt x="9" y="60"/>
                  </a:cubicBezTo>
                  <a:cubicBezTo>
                    <a:pt x="0" y="60"/>
                    <a:pt x="0" y="60"/>
                    <a:pt x="0" y="60"/>
                  </a:cubicBezTo>
                  <a:cubicBezTo>
                    <a:pt x="0" y="2"/>
                    <a:pt x="0" y="2"/>
                    <a:pt x="0" y="2"/>
                  </a:cubicBezTo>
                  <a:cubicBezTo>
                    <a:pt x="9" y="2"/>
                    <a:pt x="9" y="2"/>
                    <a:pt x="9" y="2"/>
                  </a:cubicBezTo>
                  <a:cubicBezTo>
                    <a:pt x="9" y="11"/>
                    <a:pt x="9" y="11"/>
                    <a:pt x="9" y="11"/>
                  </a:cubicBezTo>
                  <a:cubicBezTo>
                    <a:pt x="9" y="11"/>
                    <a:pt x="9" y="11"/>
                    <a:pt x="9" y="11"/>
                  </a:cubicBezTo>
                  <a:cubicBezTo>
                    <a:pt x="14" y="4"/>
                    <a:pt x="20" y="0"/>
                    <a:pt x="29" y="0"/>
                  </a:cubicBezTo>
                  <a:cubicBezTo>
                    <a:pt x="35" y="0"/>
                    <a:pt x="40" y="2"/>
                    <a:pt x="43" y="7"/>
                  </a:cubicBezTo>
                  <a:cubicBezTo>
                    <a:pt x="47" y="11"/>
                    <a:pt x="48" y="17"/>
                    <a:pt x="48" y="24"/>
                  </a:cubicBezTo>
                  <a:lnTo>
                    <a:pt x="4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18" name="Freeform 12"/>
            <p:cNvSpPr>
              <a:spLocks noEditPoints="1"/>
            </p:cNvSpPr>
            <p:nvPr/>
          </p:nvSpPr>
          <p:spPr bwMode="auto">
            <a:xfrm>
              <a:off x="-2735263" y="3198813"/>
              <a:ext cx="190500" cy="315913"/>
            </a:xfrm>
            <a:custGeom>
              <a:avLst/>
              <a:gdLst>
                <a:gd name="T0" fmla="*/ 53 w 53"/>
                <a:gd name="T1" fmla="*/ 86 h 88"/>
                <a:gd name="T2" fmla="*/ 44 w 53"/>
                <a:gd name="T3" fmla="*/ 86 h 88"/>
                <a:gd name="T4" fmla="*/ 44 w 53"/>
                <a:gd name="T5" fmla="*/ 76 h 88"/>
                <a:gd name="T6" fmla="*/ 44 w 53"/>
                <a:gd name="T7" fmla="*/ 76 h 88"/>
                <a:gd name="T8" fmla="*/ 24 w 53"/>
                <a:gd name="T9" fmla="*/ 88 h 88"/>
                <a:gd name="T10" fmla="*/ 6 w 53"/>
                <a:gd name="T11" fmla="*/ 80 h 88"/>
                <a:gd name="T12" fmla="*/ 0 w 53"/>
                <a:gd name="T13" fmla="*/ 58 h 88"/>
                <a:gd name="T14" fmla="*/ 7 w 53"/>
                <a:gd name="T15" fmla="*/ 35 h 88"/>
                <a:gd name="T16" fmla="*/ 26 w 53"/>
                <a:gd name="T17" fmla="*/ 26 h 88"/>
                <a:gd name="T18" fmla="*/ 44 w 53"/>
                <a:gd name="T19" fmla="*/ 36 h 88"/>
                <a:gd name="T20" fmla="*/ 44 w 53"/>
                <a:gd name="T21" fmla="*/ 36 h 88"/>
                <a:gd name="T22" fmla="*/ 44 w 53"/>
                <a:gd name="T23" fmla="*/ 0 h 88"/>
                <a:gd name="T24" fmla="*/ 53 w 53"/>
                <a:gd name="T25" fmla="*/ 0 h 88"/>
                <a:gd name="T26" fmla="*/ 53 w 53"/>
                <a:gd name="T27" fmla="*/ 86 h 88"/>
                <a:gd name="T28" fmla="*/ 44 w 53"/>
                <a:gd name="T29" fmla="*/ 60 h 88"/>
                <a:gd name="T30" fmla="*/ 44 w 53"/>
                <a:gd name="T31" fmla="*/ 51 h 88"/>
                <a:gd name="T32" fmla="*/ 39 w 53"/>
                <a:gd name="T33" fmla="*/ 39 h 88"/>
                <a:gd name="T34" fmla="*/ 28 w 53"/>
                <a:gd name="T35" fmla="*/ 34 h 88"/>
                <a:gd name="T36" fmla="*/ 14 w 53"/>
                <a:gd name="T37" fmla="*/ 41 h 88"/>
                <a:gd name="T38" fmla="*/ 9 w 53"/>
                <a:gd name="T39" fmla="*/ 58 h 88"/>
                <a:gd name="T40" fmla="*/ 14 w 53"/>
                <a:gd name="T41" fmla="*/ 74 h 88"/>
                <a:gd name="T42" fmla="*/ 26 w 53"/>
                <a:gd name="T43" fmla="*/ 80 h 88"/>
                <a:gd name="T44" fmla="*/ 39 w 53"/>
                <a:gd name="T45" fmla="*/ 74 h 88"/>
                <a:gd name="T46" fmla="*/ 44 w 53"/>
                <a:gd name="T47" fmla="*/ 6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88">
                  <a:moveTo>
                    <a:pt x="53" y="86"/>
                  </a:moveTo>
                  <a:cubicBezTo>
                    <a:pt x="44" y="86"/>
                    <a:pt x="44" y="86"/>
                    <a:pt x="44" y="86"/>
                  </a:cubicBezTo>
                  <a:cubicBezTo>
                    <a:pt x="44" y="76"/>
                    <a:pt x="44" y="76"/>
                    <a:pt x="44" y="76"/>
                  </a:cubicBezTo>
                  <a:cubicBezTo>
                    <a:pt x="44" y="76"/>
                    <a:pt x="44" y="76"/>
                    <a:pt x="44" y="76"/>
                  </a:cubicBezTo>
                  <a:cubicBezTo>
                    <a:pt x="39" y="84"/>
                    <a:pt x="33" y="88"/>
                    <a:pt x="24" y="88"/>
                  </a:cubicBezTo>
                  <a:cubicBezTo>
                    <a:pt x="17" y="88"/>
                    <a:pt x="11" y="85"/>
                    <a:pt x="6" y="80"/>
                  </a:cubicBezTo>
                  <a:cubicBezTo>
                    <a:pt x="2" y="75"/>
                    <a:pt x="0" y="68"/>
                    <a:pt x="0" y="58"/>
                  </a:cubicBezTo>
                  <a:cubicBezTo>
                    <a:pt x="0" y="49"/>
                    <a:pt x="2" y="41"/>
                    <a:pt x="7" y="35"/>
                  </a:cubicBezTo>
                  <a:cubicBezTo>
                    <a:pt x="12" y="29"/>
                    <a:pt x="18" y="26"/>
                    <a:pt x="26" y="26"/>
                  </a:cubicBezTo>
                  <a:cubicBezTo>
                    <a:pt x="34" y="26"/>
                    <a:pt x="40" y="30"/>
                    <a:pt x="44" y="36"/>
                  </a:cubicBezTo>
                  <a:cubicBezTo>
                    <a:pt x="44" y="36"/>
                    <a:pt x="44" y="36"/>
                    <a:pt x="44" y="36"/>
                  </a:cubicBezTo>
                  <a:cubicBezTo>
                    <a:pt x="44" y="0"/>
                    <a:pt x="44" y="0"/>
                    <a:pt x="44" y="0"/>
                  </a:cubicBezTo>
                  <a:cubicBezTo>
                    <a:pt x="53" y="0"/>
                    <a:pt x="53" y="0"/>
                    <a:pt x="53" y="0"/>
                  </a:cubicBezTo>
                  <a:lnTo>
                    <a:pt x="53" y="86"/>
                  </a:lnTo>
                  <a:close/>
                  <a:moveTo>
                    <a:pt x="44" y="60"/>
                  </a:moveTo>
                  <a:cubicBezTo>
                    <a:pt x="44" y="51"/>
                    <a:pt x="44" y="51"/>
                    <a:pt x="44" y="51"/>
                  </a:cubicBezTo>
                  <a:cubicBezTo>
                    <a:pt x="44" y="47"/>
                    <a:pt x="43" y="43"/>
                    <a:pt x="39" y="39"/>
                  </a:cubicBezTo>
                  <a:cubicBezTo>
                    <a:pt x="36" y="36"/>
                    <a:pt x="32" y="34"/>
                    <a:pt x="28" y="34"/>
                  </a:cubicBezTo>
                  <a:cubicBezTo>
                    <a:pt x="22" y="34"/>
                    <a:pt x="17" y="36"/>
                    <a:pt x="14" y="41"/>
                  </a:cubicBezTo>
                  <a:cubicBezTo>
                    <a:pt x="11" y="45"/>
                    <a:pt x="9" y="51"/>
                    <a:pt x="9" y="58"/>
                  </a:cubicBezTo>
                  <a:cubicBezTo>
                    <a:pt x="9" y="65"/>
                    <a:pt x="11" y="70"/>
                    <a:pt x="14" y="74"/>
                  </a:cubicBezTo>
                  <a:cubicBezTo>
                    <a:pt x="17" y="78"/>
                    <a:pt x="21" y="80"/>
                    <a:pt x="26" y="80"/>
                  </a:cubicBezTo>
                  <a:cubicBezTo>
                    <a:pt x="32" y="80"/>
                    <a:pt x="36" y="78"/>
                    <a:pt x="39" y="74"/>
                  </a:cubicBezTo>
                  <a:cubicBezTo>
                    <a:pt x="43" y="70"/>
                    <a:pt x="44" y="65"/>
                    <a:pt x="4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19" name="Freeform 13"/>
            <p:cNvSpPr>
              <a:spLocks noEditPoints="1"/>
            </p:cNvSpPr>
            <p:nvPr/>
          </p:nvSpPr>
          <p:spPr bwMode="auto">
            <a:xfrm>
              <a:off x="-2497138" y="3290888"/>
              <a:ext cx="204788" cy="223838"/>
            </a:xfrm>
            <a:custGeom>
              <a:avLst/>
              <a:gdLst>
                <a:gd name="T0" fmla="*/ 57 w 57"/>
                <a:gd name="T1" fmla="*/ 31 h 62"/>
                <a:gd name="T2" fmla="*/ 49 w 57"/>
                <a:gd name="T3" fmla="*/ 53 h 62"/>
                <a:gd name="T4" fmla="*/ 28 w 57"/>
                <a:gd name="T5" fmla="*/ 62 h 62"/>
                <a:gd name="T6" fmla="*/ 7 w 57"/>
                <a:gd name="T7" fmla="*/ 53 h 62"/>
                <a:gd name="T8" fmla="*/ 0 w 57"/>
                <a:gd name="T9" fmla="*/ 32 h 62"/>
                <a:gd name="T10" fmla="*/ 8 w 57"/>
                <a:gd name="T11" fmla="*/ 8 h 62"/>
                <a:gd name="T12" fmla="*/ 29 w 57"/>
                <a:gd name="T13" fmla="*/ 0 h 62"/>
                <a:gd name="T14" fmla="*/ 50 w 57"/>
                <a:gd name="T15" fmla="*/ 8 h 62"/>
                <a:gd name="T16" fmla="*/ 57 w 57"/>
                <a:gd name="T17" fmla="*/ 31 h 62"/>
                <a:gd name="T18" fmla="*/ 47 w 57"/>
                <a:gd name="T19" fmla="*/ 31 h 62"/>
                <a:gd name="T20" fmla="*/ 42 w 57"/>
                <a:gd name="T21" fmla="*/ 14 h 62"/>
                <a:gd name="T22" fmla="*/ 29 w 57"/>
                <a:gd name="T23" fmla="*/ 8 h 62"/>
                <a:gd name="T24" fmla="*/ 15 w 57"/>
                <a:gd name="T25" fmla="*/ 14 h 62"/>
                <a:gd name="T26" fmla="*/ 9 w 57"/>
                <a:gd name="T27" fmla="*/ 31 h 62"/>
                <a:gd name="T28" fmla="*/ 14 w 57"/>
                <a:gd name="T29" fmla="*/ 48 h 62"/>
                <a:gd name="T30" fmla="*/ 29 w 57"/>
                <a:gd name="T31" fmla="*/ 54 h 62"/>
                <a:gd name="T32" fmla="*/ 43 w 57"/>
                <a:gd name="T33" fmla="*/ 48 h 62"/>
                <a:gd name="T34" fmla="*/ 47 w 57"/>
                <a:gd name="T35"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57" y="31"/>
                  </a:moveTo>
                  <a:cubicBezTo>
                    <a:pt x="57" y="40"/>
                    <a:pt x="54" y="48"/>
                    <a:pt x="49" y="53"/>
                  </a:cubicBezTo>
                  <a:cubicBezTo>
                    <a:pt x="44" y="59"/>
                    <a:pt x="37" y="62"/>
                    <a:pt x="28" y="62"/>
                  </a:cubicBezTo>
                  <a:cubicBezTo>
                    <a:pt x="19" y="62"/>
                    <a:pt x="12" y="59"/>
                    <a:pt x="7" y="53"/>
                  </a:cubicBezTo>
                  <a:cubicBezTo>
                    <a:pt x="2" y="48"/>
                    <a:pt x="0" y="41"/>
                    <a:pt x="0" y="32"/>
                  </a:cubicBezTo>
                  <a:cubicBezTo>
                    <a:pt x="0" y="22"/>
                    <a:pt x="2" y="14"/>
                    <a:pt x="8" y="8"/>
                  </a:cubicBezTo>
                  <a:cubicBezTo>
                    <a:pt x="13" y="3"/>
                    <a:pt x="20" y="0"/>
                    <a:pt x="29" y="0"/>
                  </a:cubicBezTo>
                  <a:cubicBezTo>
                    <a:pt x="38" y="0"/>
                    <a:pt x="45" y="3"/>
                    <a:pt x="50" y="8"/>
                  </a:cubicBezTo>
                  <a:cubicBezTo>
                    <a:pt x="55" y="14"/>
                    <a:pt x="57" y="21"/>
                    <a:pt x="57" y="31"/>
                  </a:cubicBezTo>
                  <a:close/>
                  <a:moveTo>
                    <a:pt x="47" y="31"/>
                  </a:moveTo>
                  <a:cubicBezTo>
                    <a:pt x="47" y="24"/>
                    <a:pt x="46" y="18"/>
                    <a:pt x="42" y="14"/>
                  </a:cubicBezTo>
                  <a:cubicBezTo>
                    <a:pt x="39" y="10"/>
                    <a:pt x="35" y="8"/>
                    <a:pt x="29" y="8"/>
                  </a:cubicBezTo>
                  <a:cubicBezTo>
                    <a:pt x="23" y="8"/>
                    <a:pt x="18" y="10"/>
                    <a:pt x="15" y="14"/>
                  </a:cubicBezTo>
                  <a:cubicBezTo>
                    <a:pt x="11" y="18"/>
                    <a:pt x="9" y="24"/>
                    <a:pt x="9" y="31"/>
                  </a:cubicBezTo>
                  <a:cubicBezTo>
                    <a:pt x="9" y="38"/>
                    <a:pt x="11" y="44"/>
                    <a:pt x="14" y="48"/>
                  </a:cubicBezTo>
                  <a:cubicBezTo>
                    <a:pt x="18" y="52"/>
                    <a:pt x="23" y="54"/>
                    <a:pt x="29" y="54"/>
                  </a:cubicBezTo>
                  <a:cubicBezTo>
                    <a:pt x="35" y="54"/>
                    <a:pt x="40" y="52"/>
                    <a:pt x="43" y="48"/>
                  </a:cubicBezTo>
                  <a:cubicBezTo>
                    <a:pt x="46" y="44"/>
                    <a:pt x="47" y="38"/>
                    <a:pt x="4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20" name="Freeform 14"/>
            <p:cNvSpPr>
              <a:spLocks/>
            </p:cNvSpPr>
            <p:nvPr/>
          </p:nvSpPr>
          <p:spPr bwMode="auto">
            <a:xfrm>
              <a:off x="-2286001" y="3298826"/>
              <a:ext cx="292100" cy="209550"/>
            </a:xfrm>
            <a:custGeom>
              <a:avLst/>
              <a:gdLst>
                <a:gd name="T0" fmla="*/ 81 w 81"/>
                <a:gd name="T1" fmla="*/ 0 h 58"/>
                <a:gd name="T2" fmla="*/ 64 w 81"/>
                <a:gd name="T3" fmla="*/ 58 h 58"/>
                <a:gd name="T4" fmla="*/ 54 w 81"/>
                <a:gd name="T5" fmla="*/ 58 h 58"/>
                <a:gd name="T6" fmla="*/ 42 w 81"/>
                <a:gd name="T7" fmla="*/ 16 h 58"/>
                <a:gd name="T8" fmla="*/ 41 w 81"/>
                <a:gd name="T9" fmla="*/ 11 h 58"/>
                <a:gd name="T10" fmla="*/ 41 w 81"/>
                <a:gd name="T11" fmla="*/ 11 h 58"/>
                <a:gd name="T12" fmla="*/ 40 w 81"/>
                <a:gd name="T13" fmla="*/ 16 h 58"/>
                <a:gd name="T14" fmla="*/ 27 w 81"/>
                <a:gd name="T15" fmla="*/ 58 h 58"/>
                <a:gd name="T16" fmla="*/ 17 w 81"/>
                <a:gd name="T17" fmla="*/ 58 h 58"/>
                <a:gd name="T18" fmla="*/ 0 w 81"/>
                <a:gd name="T19" fmla="*/ 0 h 58"/>
                <a:gd name="T20" fmla="*/ 10 w 81"/>
                <a:gd name="T21" fmla="*/ 0 h 58"/>
                <a:gd name="T22" fmla="*/ 22 w 81"/>
                <a:gd name="T23" fmla="*/ 44 h 58"/>
                <a:gd name="T24" fmla="*/ 22 w 81"/>
                <a:gd name="T25" fmla="*/ 49 h 58"/>
                <a:gd name="T26" fmla="*/ 23 w 81"/>
                <a:gd name="T27" fmla="*/ 49 h 58"/>
                <a:gd name="T28" fmla="*/ 24 w 81"/>
                <a:gd name="T29" fmla="*/ 44 h 58"/>
                <a:gd name="T30" fmla="*/ 37 w 81"/>
                <a:gd name="T31" fmla="*/ 0 h 58"/>
                <a:gd name="T32" fmla="*/ 46 w 81"/>
                <a:gd name="T33" fmla="*/ 0 h 58"/>
                <a:gd name="T34" fmla="*/ 58 w 81"/>
                <a:gd name="T35" fmla="*/ 44 h 58"/>
                <a:gd name="T36" fmla="*/ 59 w 81"/>
                <a:gd name="T37" fmla="*/ 49 h 58"/>
                <a:gd name="T38" fmla="*/ 59 w 81"/>
                <a:gd name="T39" fmla="*/ 49 h 58"/>
                <a:gd name="T40" fmla="*/ 60 w 81"/>
                <a:gd name="T41" fmla="*/ 44 h 58"/>
                <a:gd name="T42" fmla="*/ 72 w 81"/>
                <a:gd name="T43" fmla="*/ 0 h 58"/>
                <a:gd name="T44" fmla="*/ 81 w 81"/>
                <a:gd name="T4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58">
                  <a:moveTo>
                    <a:pt x="81" y="0"/>
                  </a:moveTo>
                  <a:cubicBezTo>
                    <a:pt x="64" y="58"/>
                    <a:pt x="64" y="58"/>
                    <a:pt x="64" y="58"/>
                  </a:cubicBezTo>
                  <a:cubicBezTo>
                    <a:pt x="54" y="58"/>
                    <a:pt x="54" y="58"/>
                    <a:pt x="54" y="58"/>
                  </a:cubicBezTo>
                  <a:cubicBezTo>
                    <a:pt x="42" y="16"/>
                    <a:pt x="42" y="16"/>
                    <a:pt x="42" y="16"/>
                  </a:cubicBezTo>
                  <a:cubicBezTo>
                    <a:pt x="42" y="15"/>
                    <a:pt x="41" y="13"/>
                    <a:pt x="41" y="11"/>
                  </a:cubicBezTo>
                  <a:cubicBezTo>
                    <a:pt x="41" y="11"/>
                    <a:pt x="41" y="11"/>
                    <a:pt x="41" y="11"/>
                  </a:cubicBezTo>
                  <a:cubicBezTo>
                    <a:pt x="41" y="12"/>
                    <a:pt x="41" y="14"/>
                    <a:pt x="40" y="16"/>
                  </a:cubicBezTo>
                  <a:cubicBezTo>
                    <a:pt x="27" y="58"/>
                    <a:pt x="27" y="58"/>
                    <a:pt x="27" y="58"/>
                  </a:cubicBezTo>
                  <a:cubicBezTo>
                    <a:pt x="17" y="58"/>
                    <a:pt x="17" y="58"/>
                    <a:pt x="17" y="58"/>
                  </a:cubicBezTo>
                  <a:cubicBezTo>
                    <a:pt x="0" y="0"/>
                    <a:pt x="0" y="0"/>
                    <a:pt x="0" y="0"/>
                  </a:cubicBezTo>
                  <a:cubicBezTo>
                    <a:pt x="10" y="0"/>
                    <a:pt x="10" y="0"/>
                    <a:pt x="10" y="0"/>
                  </a:cubicBezTo>
                  <a:cubicBezTo>
                    <a:pt x="22" y="44"/>
                    <a:pt x="22" y="44"/>
                    <a:pt x="22" y="44"/>
                  </a:cubicBezTo>
                  <a:cubicBezTo>
                    <a:pt x="22" y="45"/>
                    <a:pt x="22" y="47"/>
                    <a:pt x="22" y="49"/>
                  </a:cubicBezTo>
                  <a:cubicBezTo>
                    <a:pt x="23" y="49"/>
                    <a:pt x="23" y="49"/>
                    <a:pt x="23" y="49"/>
                  </a:cubicBezTo>
                  <a:cubicBezTo>
                    <a:pt x="23" y="47"/>
                    <a:pt x="23" y="46"/>
                    <a:pt x="24" y="44"/>
                  </a:cubicBezTo>
                  <a:cubicBezTo>
                    <a:pt x="37" y="0"/>
                    <a:pt x="37" y="0"/>
                    <a:pt x="37" y="0"/>
                  </a:cubicBezTo>
                  <a:cubicBezTo>
                    <a:pt x="46" y="0"/>
                    <a:pt x="46" y="0"/>
                    <a:pt x="46" y="0"/>
                  </a:cubicBezTo>
                  <a:cubicBezTo>
                    <a:pt x="58" y="44"/>
                    <a:pt x="58" y="44"/>
                    <a:pt x="58" y="44"/>
                  </a:cubicBezTo>
                  <a:cubicBezTo>
                    <a:pt x="58" y="45"/>
                    <a:pt x="59" y="47"/>
                    <a:pt x="59" y="49"/>
                  </a:cubicBezTo>
                  <a:cubicBezTo>
                    <a:pt x="59" y="49"/>
                    <a:pt x="59" y="49"/>
                    <a:pt x="59" y="49"/>
                  </a:cubicBezTo>
                  <a:cubicBezTo>
                    <a:pt x="59" y="48"/>
                    <a:pt x="60" y="46"/>
                    <a:pt x="60" y="44"/>
                  </a:cubicBezTo>
                  <a:cubicBezTo>
                    <a:pt x="72" y="0"/>
                    <a:pt x="72" y="0"/>
                    <a:pt x="72" y="0"/>
                  </a:cubicBezTo>
                  <a:lnTo>
                    <a:pt x="8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21" name="Freeform 15"/>
            <p:cNvSpPr>
              <a:spLocks/>
            </p:cNvSpPr>
            <p:nvPr/>
          </p:nvSpPr>
          <p:spPr bwMode="auto">
            <a:xfrm>
              <a:off x="-1979613" y="3290888"/>
              <a:ext cx="130175" cy="223838"/>
            </a:xfrm>
            <a:custGeom>
              <a:avLst/>
              <a:gdLst>
                <a:gd name="T0" fmla="*/ 36 w 36"/>
                <a:gd name="T1" fmla="*/ 45 h 62"/>
                <a:gd name="T2" fmla="*/ 31 w 36"/>
                <a:gd name="T3" fmla="*/ 57 h 62"/>
                <a:gd name="T4" fmla="*/ 15 w 36"/>
                <a:gd name="T5" fmla="*/ 62 h 62"/>
                <a:gd name="T6" fmla="*/ 0 w 36"/>
                <a:gd name="T7" fmla="*/ 58 h 62"/>
                <a:gd name="T8" fmla="*/ 0 w 36"/>
                <a:gd name="T9" fmla="*/ 48 h 62"/>
                <a:gd name="T10" fmla="*/ 15 w 36"/>
                <a:gd name="T11" fmla="*/ 54 h 62"/>
                <a:gd name="T12" fmla="*/ 26 w 36"/>
                <a:gd name="T13" fmla="*/ 45 h 62"/>
                <a:gd name="T14" fmla="*/ 24 w 36"/>
                <a:gd name="T15" fmla="*/ 40 h 62"/>
                <a:gd name="T16" fmla="*/ 14 w 36"/>
                <a:gd name="T17" fmla="*/ 34 h 62"/>
                <a:gd name="T18" fmla="*/ 4 w 36"/>
                <a:gd name="T19" fmla="*/ 28 h 62"/>
                <a:gd name="T20" fmla="*/ 0 w 36"/>
                <a:gd name="T21" fmla="*/ 17 h 62"/>
                <a:gd name="T22" fmla="*/ 6 w 36"/>
                <a:gd name="T23" fmla="*/ 5 h 62"/>
                <a:gd name="T24" fmla="*/ 21 w 36"/>
                <a:gd name="T25" fmla="*/ 0 h 62"/>
                <a:gd name="T26" fmla="*/ 33 w 36"/>
                <a:gd name="T27" fmla="*/ 3 h 62"/>
                <a:gd name="T28" fmla="*/ 33 w 36"/>
                <a:gd name="T29" fmla="*/ 13 h 62"/>
                <a:gd name="T30" fmla="*/ 20 w 36"/>
                <a:gd name="T31" fmla="*/ 8 h 62"/>
                <a:gd name="T32" fmla="*/ 13 w 36"/>
                <a:gd name="T33" fmla="*/ 11 h 62"/>
                <a:gd name="T34" fmla="*/ 10 w 36"/>
                <a:gd name="T35" fmla="*/ 17 h 62"/>
                <a:gd name="T36" fmla="*/ 12 w 36"/>
                <a:gd name="T37" fmla="*/ 23 h 62"/>
                <a:gd name="T38" fmla="*/ 21 w 36"/>
                <a:gd name="T39" fmla="*/ 27 h 62"/>
                <a:gd name="T40" fmla="*/ 32 w 36"/>
                <a:gd name="T41" fmla="*/ 34 h 62"/>
                <a:gd name="T42" fmla="*/ 36 w 36"/>
                <a:gd name="T43"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62">
                  <a:moveTo>
                    <a:pt x="36" y="45"/>
                  </a:moveTo>
                  <a:cubicBezTo>
                    <a:pt x="36" y="49"/>
                    <a:pt x="34" y="53"/>
                    <a:pt x="31" y="57"/>
                  </a:cubicBezTo>
                  <a:cubicBezTo>
                    <a:pt x="27" y="60"/>
                    <a:pt x="21" y="62"/>
                    <a:pt x="15" y="62"/>
                  </a:cubicBezTo>
                  <a:cubicBezTo>
                    <a:pt x="9" y="62"/>
                    <a:pt x="4" y="60"/>
                    <a:pt x="0" y="58"/>
                  </a:cubicBezTo>
                  <a:cubicBezTo>
                    <a:pt x="0" y="48"/>
                    <a:pt x="0" y="48"/>
                    <a:pt x="0" y="48"/>
                  </a:cubicBezTo>
                  <a:cubicBezTo>
                    <a:pt x="5" y="52"/>
                    <a:pt x="10" y="54"/>
                    <a:pt x="15" y="54"/>
                  </a:cubicBezTo>
                  <a:cubicBezTo>
                    <a:pt x="23" y="54"/>
                    <a:pt x="26" y="51"/>
                    <a:pt x="26" y="45"/>
                  </a:cubicBezTo>
                  <a:cubicBezTo>
                    <a:pt x="26" y="43"/>
                    <a:pt x="26" y="41"/>
                    <a:pt x="24" y="40"/>
                  </a:cubicBezTo>
                  <a:cubicBezTo>
                    <a:pt x="22" y="38"/>
                    <a:pt x="19" y="37"/>
                    <a:pt x="14" y="34"/>
                  </a:cubicBezTo>
                  <a:cubicBezTo>
                    <a:pt x="9" y="32"/>
                    <a:pt x="6" y="30"/>
                    <a:pt x="4" y="28"/>
                  </a:cubicBezTo>
                  <a:cubicBezTo>
                    <a:pt x="1" y="25"/>
                    <a:pt x="0" y="22"/>
                    <a:pt x="0" y="17"/>
                  </a:cubicBezTo>
                  <a:cubicBezTo>
                    <a:pt x="0" y="12"/>
                    <a:pt x="2" y="8"/>
                    <a:pt x="6" y="5"/>
                  </a:cubicBezTo>
                  <a:cubicBezTo>
                    <a:pt x="10" y="2"/>
                    <a:pt x="15" y="0"/>
                    <a:pt x="21" y="0"/>
                  </a:cubicBezTo>
                  <a:cubicBezTo>
                    <a:pt x="25" y="0"/>
                    <a:pt x="30" y="1"/>
                    <a:pt x="33" y="3"/>
                  </a:cubicBezTo>
                  <a:cubicBezTo>
                    <a:pt x="33" y="13"/>
                    <a:pt x="33" y="13"/>
                    <a:pt x="33" y="13"/>
                  </a:cubicBezTo>
                  <a:cubicBezTo>
                    <a:pt x="29" y="10"/>
                    <a:pt x="25" y="8"/>
                    <a:pt x="20" y="8"/>
                  </a:cubicBezTo>
                  <a:cubicBezTo>
                    <a:pt x="17" y="8"/>
                    <a:pt x="14" y="9"/>
                    <a:pt x="13" y="11"/>
                  </a:cubicBezTo>
                  <a:cubicBezTo>
                    <a:pt x="11" y="12"/>
                    <a:pt x="10" y="14"/>
                    <a:pt x="10" y="17"/>
                  </a:cubicBezTo>
                  <a:cubicBezTo>
                    <a:pt x="10" y="19"/>
                    <a:pt x="11" y="21"/>
                    <a:pt x="12" y="23"/>
                  </a:cubicBezTo>
                  <a:cubicBezTo>
                    <a:pt x="14" y="24"/>
                    <a:pt x="16" y="26"/>
                    <a:pt x="21" y="27"/>
                  </a:cubicBezTo>
                  <a:cubicBezTo>
                    <a:pt x="26" y="30"/>
                    <a:pt x="29" y="32"/>
                    <a:pt x="32" y="34"/>
                  </a:cubicBezTo>
                  <a:cubicBezTo>
                    <a:pt x="35" y="37"/>
                    <a:pt x="36" y="40"/>
                    <a:pt x="3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22" name="Freeform 16"/>
            <p:cNvSpPr>
              <a:spLocks/>
            </p:cNvSpPr>
            <p:nvPr/>
          </p:nvSpPr>
          <p:spPr bwMode="auto">
            <a:xfrm>
              <a:off x="-1741488" y="3208338"/>
              <a:ext cx="165100" cy="306388"/>
            </a:xfrm>
            <a:custGeom>
              <a:avLst/>
              <a:gdLst>
                <a:gd name="T0" fmla="*/ 46 w 46"/>
                <a:gd name="T1" fmla="*/ 63 h 85"/>
                <a:gd name="T2" fmla="*/ 40 w 46"/>
                <a:gd name="T3" fmla="*/ 78 h 85"/>
                <a:gd name="T4" fmla="*/ 19 w 46"/>
                <a:gd name="T5" fmla="*/ 85 h 85"/>
                <a:gd name="T6" fmla="*/ 9 w 46"/>
                <a:gd name="T7" fmla="*/ 83 h 85"/>
                <a:gd name="T8" fmla="*/ 0 w 46"/>
                <a:gd name="T9" fmla="*/ 80 h 85"/>
                <a:gd name="T10" fmla="*/ 0 w 46"/>
                <a:gd name="T11" fmla="*/ 69 h 85"/>
                <a:gd name="T12" fmla="*/ 10 w 46"/>
                <a:gd name="T13" fmla="*/ 74 h 85"/>
                <a:gd name="T14" fmla="*/ 20 w 46"/>
                <a:gd name="T15" fmla="*/ 76 h 85"/>
                <a:gd name="T16" fmla="*/ 36 w 46"/>
                <a:gd name="T17" fmla="*/ 64 h 85"/>
                <a:gd name="T18" fmla="*/ 32 w 46"/>
                <a:gd name="T19" fmla="*/ 54 h 85"/>
                <a:gd name="T20" fmla="*/ 19 w 46"/>
                <a:gd name="T21" fmla="*/ 45 h 85"/>
                <a:gd name="T22" fmla="*/ 5 w 46"/>
                <a:gd name="T23" fmla="*/ 34 h 85"/>
                <a:gd name="T24" fmla="*/ 1 w 46"/>
                <a:gd name="T25" fmla="*/ 22 h 85"/>
                <a:gd name="T26" fmla="*/ 7 w 46"/>
                <a:gd name="T27" fmla="*/ 6 h 85"/>
                <a:gd name="T28" fmla="*/ 27 w 46"/>
                <a:gd name="T29" fmla="*/ 0 h 85"/>
                <a:gd name="T30" fmla="*/ 43 w 46"/>
                <a:gd name="T31" fmla="*/ 3 h 85"/>
                <a:gd name="T32" fmla="*/ 43 w 46"/>
                <a:gd name="T33" fmla="*/ 14 h 85"/>
                <a:gd name="T34" fmla="*/ 26 w 46"/>
                <a:gd name="T35" fmla="*/ 9 h 85"/>
                <a:gd name="T36" fmla="*/ 15 w 46"/>
                <a:gd name="T37" fmla="*/ 12 h 85"/>
                <a:gd name="T38" fmla="*/ 11 w 46"/>
                <a:gd name="T39" fmla="*/ 21 h 85"/>
                <a:gd name="T40" fmla="*/ 14 w 46"/>
                <a:gd name="T41" fmla="*/ 31 h 85"/>
                <a:gd name="T42" fmla="*/ 27 w 46"/>
                <a:gd name="T43" fmla="*/ 39 h 85"/>
                <a:gd name="T44" fmla="*/ 41 w 46"/>
                <a:gd name="T45" fmla="*/ 49 h 85"/>
                <a:gd name="T46" fmla="*/ 46 w 46"/>
                <a:gd name="T47" fmla="*/ 6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85">
                  <a:moveTo>
                    <a:pt x="46" y="63"/>
                  </a:moveTo>
                  <a:cubicBezTo>
                    <a:pt x="46" y="69"/>
                    <a:pt x="44" y="74"/>
                    <a:pt x="40" y="78"/>
                  </a:cubicBezTo>
                  <a:cubicBezTo>
                    <a:pt x="35" y="82"/>
                    <a:pt x="28" y="85"/>
                    <a:pt x="19" y="85"/>
                  </a:cubicBezTo>
                  <a:cubicBezTo>
                    <a:pt x="16" y="85"/>
                    <a:pt x="12" y="84"/>
                    <a:pt x="9" y="83"/>
                  </a:cubicBezTo>
                  <a:cubicBezTo>
                    <a:pt x="5" y="82"/>
                    <a:pt x="2" y="81"/>
                    <a:pt x="0" y="80"/>
                  </a:cubicBezTo>
                  <a:cubicBezTo>
                    <a:pt x="0" y="69"/>
                    <a:pt x="0" y="69"/>
                    <a:pt x="0" y="69"/>
                  </a:cubicBezTo>
                  <a:cubicBezTo>
                    <a:pt x="3" y="71"/>
                    <a:pt x="6" y="73"/>
                    <a:pt x="10" y="74"/>
                  </a:cubicBezTo>
                  <a:cubicBezTo>
                    <a:pt x="14" y="75"/>
                    <a:pt x="17" y="76"/>
                    <a:pt x="20" y="76"/>
                  </a:cubicBezTo>
                  <a:cubicBezTo>
                    <a:pt x="31" y="76"/>
                    <a:pt x="36" y="72"/>
                    <a:pt x="36" y="64"/>
                  </a:cubicBezTo>
                  <a:cubicBezTo>
                    <a:pt x="36" y="60"/>
                    <a:pt x="35" y="57"/>
                    <a:pt x="32" y="54"/>
                  </a:cubicBezTo>
                  <a:cubicBezTo>
                    <a:pt x="30" y="52"/>
                    <a:pt x="25" y="49"/>
                    <a:pt x="19" y="45"/>
                  </a:cubicBezTo>
                  <a:cubicBezTo>
                    <a:pt x="12" y="41"/>
                    <a:pt x="7" y="38"/>
                    <a:pt x="5" y="34"/>
                  </a:cubicBezTo>
                  <a:cubicBezTo>
                    <a:pt x="2" y="31"/>
                    <a:pt x="1" y="27"/>
                    <a:pt x="1" y="22"/>
                  </a:cubicBezTo>
                  <a:cubicBezTo>
                    <a:pt x="1" y="16"/>
                    <a:pt x="3" y="10"/>
                    <a:pt x="7" y="6"/>
                  </a:cubicBezTo>
                  <a:cubicBezTo>
                    <a:pt x="12" y="2"/>
                    <a:pt x="19" y="0"/>
                    <a:pt x="27" y="0"/>
                  </a:cubicBezTo>
                  <a:cubicBezTo>
                    <a:pt x="34" y="0"/>
                    <a:pt x="39" y="1"/>
                    <a:pt x="43" y="3"/>
                  </a:cubicBezTo>
                  <a:cubicBezTo>
                    <a:pt x="43" y="14"/>
                    <a:pt x="43" y="14"/>
                    <a:pt x="43" y="14"/>
                  </a:cubicBezTo>
                  <a:cubicBezTo>
                    <a:pt x="38" y="10"/>
                    <a:pt x="33" y="9"/>
                    <a:pt x="26" y="9"/>
                  </a:cubicBezTo>
                  <a:cubicBezTo>
                    <a:pt x="21" y="9"/>
                    <a:pt x="17" y="10"/>
                    <a:pt x="15" y="12"/>
                  </a:cubicBezTo>
                  <a:cubicBezTo>
                    <a:pt x="12" y="15"/>
                    <a:pt x="11" y="18"/>
                    <a:pt x="11" y="21"/>
                  </a:cubicBezTo>
                  <a:cubicBezTo>
                    <a:pt x="11" y="25"/>
                    <a:pt x="12" y="28"/>
                    <a:pt x="14" y="31"/>
                  </a:cubicBezTo>
                  <a:cubicBezTo>
                    <a:pt x="16" y="33"/>
                    <a:pt x="20" y="35"/>
                    <a:pt x="27" y="39"/>
                  </a:cubicBezTo>
                  <a:cubicBezTo>
                    <a:pt x="33" y="43"/>
                    <a:pt x="38" y="46"/>
                    <a:pt x="41" y="49"/>
                  </a:cubicBezTo>
                  <a:cubicBezTo>
                    <a:pt x="44" y="53"/>
                    <a:pt x="46" y="58"/>
                    <a:pt x="46"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23" name="Freeform 17"/>
            <p:cNvSpPr>
              <a:spLocks noEditPoints="1"/>
            </p:cNvSpPr>
            <p:nvPr/>
          </p:nvSpPr>
          <p:spPr bwMode="auto">
            <a:xfrm>
              <a:off x="-1550988" y="3290888"/>
              <a:ext cx="179388" cy="223838"/>
            </a:xfrm>
            <a:custGeom>
              <a:avLst/>
              <a:gdLst>
                <a:gd name="T0" fmla="*/ 50 w 50"/>
                <a:gd name="T1" fmla="*/ 33 h 62"/>
                <a:gd name="T2" fmla="*/ 9 w 50"/>
                <a:gd name="T3" fmla="*/ 33 h 62"/>
                <a:gd name="T4" fmla="*/ 14 w 50"/>
                <a:gd name="T5" fmla="*/ 48 h 62"/>
                <a:gd name="T6" fmla="*/ 28 w 50"/>
                <a:gd name="T7" fmla="*/ 54 h 62"/>
                <a:gd name="T8" fmla="*/ 46 w 50"/>
                <a:gd name="T9" fmla="*/ 47 h 62"/>
                <a:gd name="T10" fmla="*/ 46 w 50"/>
                <a:gd name="T11" fmla="*/ 56 h 62"/>
                <a:gd name="T12" fmla="*/ 26 w 50"/>
                <a:gd name="T13" fmla="*/ 62 h 62"/>
                <a:gd name="T14" fmla="*/ 7 w 50"/>
                <a:gd name="T15" fmla="*/ 54 h 62"/>
                <a:gd name="T16" fmla="*/ 0 w 50"/>
                <a:gd name="T17" fmla="*/ 31 h 62"/>
                <a:gd name="T18" fmla="*/ 8 w 50"/>
                <a:gd name="T19" fmla="*/ 8 h 62"/>
                <a:gd name="T20" fmla="*/ 26 w 50"/>
                <a:gd name="T21" fmla="*/ 0 h 62"/>
                <a:gd name="T22" fmla="*/ 45 w 50"/>
                <a:gd name="T23" fmla="*/ 8 h 62"/>
                <a:gd name="T24" fmla="*/ 50 w 50"/>
                <a:gd name="T25" fmla="*/ 28 h 62"/>
                <a:gd name="T26" fmla="*/ 50 w 50"/>
                <a:gd name="T27" fmla="*/ 33 h 62"/>
                <a:gd name="T28" fmla="*/ 41 w 50"/>
                <a:gd name="T29" fmla="*/ 25 h 62"/>
                <a:gd name="T30" fmla="*/ 37 w 50"/>
                <a:gd name="T31" fmla="*/ 13 h 62"/>
                <a:gd name="T32" fmla="*/ 26 w 50"/>
                <a:gd name="T33" fmla="*/ 8 h 62"/>
                <a:gd name="T34" fmla="*/ 15 w 50"/>
                <a:gd name="T35" fmla="*/ 13 h 62"/>
                <a:gd name="T36" fmla="*/ 9 w 50"/>
                <a:gd name="T37" fmla="*/ 25 h 62"/>
                <a:gd name="T38" fmla="*/ 41 w 50"/>
                <a:gd name="T39"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62">
                  <a:moveTo>
                    <a:pt x="50" y="33"/>
                  </a:moveTo>
                  <a:cubicBezTo>
                    <a:pt x="9" y="33"/>
                    <a:pt x="9" y="33"/>
                    <a:pt x="9" y="33"/>
                  </a:cubicBezTo>
                  <a:cubicBezTo>
                    <a:pt x="9" y="40"/>
                    <a:pt x="11" y="45"/>
                    <a:pt x="14" y="48"/>
                  </a:cubicBezTo>
                  <a:cubicBezTo>
                    <a:pt x="18" y="52"/>
                    <a:pt x="22" y="54"/>
                    <a:pt x="28" y="54"/>
                  </a:cubicBezTo>
                  <a:cubicBezTo>
                    <a:pt x="35" y="54"/>
                    <a:pt x="41" y="52"/>
                    <a:pt x="46" y="47"/>
                  </a:cubicBezTo>
                  <a:cubicBezTo>
                    <a:pt x="46" y="56"/>
                    <a:pt x="46" y="56"/>
                    <a:pt x="46" y="56"/>
                  </a:cubicBezTo>
                  <a:cubicBezTo>
                    <a:pt x="41" y="60"/>
                    <a:pt x="34" y="62"/>
                    <a:pt x="26" y="62"/>
                  </a:cubicBezTo>
                  <a:cubicBezTo>
                    <a:pt x="18" y="62"/>
                    <a:pt x="12" y="59"/>
                    <a:pt x="7" y="54"/>
                  </a:cubicBezTo>
                  <a:cubicBezTo>
                    <a:pt x="2" y="49"/>
                    <a:pt x="0" y="41"/>
                    <a:pt x="0" y="31"/>
                  </a:cubicBezTo>
                  <a:cubicBezTo>
                    <a:pt x="0" y="22"/>
                    <a:pt x="2" y="14"/>
                    <a:pt x="8" y="8"/>
                  </a:cubicBezTo>
                  <a:cubicBezTo>
                    <a:pt x="13" y="3"/>
                    <a:pt x="19" y="0"/>
                    <a:pt x="26" y="0"/>
                  </a:cubicBezTo>
                  <a:cubicBezTo>
                    <a:pt x="34" y="0"/>
                    <a:pt x="40" y="3"/>
                    <a:pt x="45" y="8"/>
                  </a:cubicBezTo>
                  <a:cubicBezTo>
                    <a:pt x="48" y="13"/>
                    <a:pt x="50" y="20"/>
                    <a:pt x="50" y="28"/>
                  </a:cubicBezTo>
                  <a:lnTo>
                    <a:pt x="50" y="33"/>
                  </a:lnTo>
                  <a:close/>
                  <a:moveTo>
                    <a:pt x="41" y="25"/>
                  </a:moveTo>
                  <a:cubicBezTo>
                    <a:pt x="41" y="20"/>
                    <a:pt x="40" y="16"/>
                    <a:pt x="37" y="13"/>
                  </a:cubicBezTo>
                  <a:cubicBezTo>
                    <a:pt x="35" y="10"/>
                    <a:pt x="31" y="8"/>
                    <a:pt x="26" y="8"/>
                  </a:cubicBezTo>
                  <a:cubicBezTo>
                    <a:pt x="22" y="8"/>
                    <a:pt x="18" y="10"/>
                    <a:pt x="15" y="13"/>
                  </a:cubicBezTo>
                  <a:cubicBezTo>
                    <a:pt x="12" y="16"/>
                    <a:pt x="10" y="20"/>
                    <a:pt x="9" y="25"/>
                  </a:cubicBezTo>
                  <a:lnTo>
                    <a:pt x="41"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24" name="Freeform 18"/>
            <p:cNvSpPr>
              <a:spLocks/>
            </p:cNvSpPr>
            <p:nvPr/>
          </p:nvSpPr>
          <p:spPr bwMode="auto">
            <a:xfrm>
              <a:off x="-1331913" y="3295651"/>
              <a:ext cx="111125" cy="212725"/>
            </a:xfrm>
            <a:custGeom>
              <a:avLst/>
              <a:gdLst>
                <a:gd name="T0" fmla="*/ 31 w 31"/>
                <a:gd name="T1" fmla="*/ 10 h 59"/>
                <a:gd name="T2" fmla="*/ 24 w 31"/>
                <a:gd name="T3" fmla="*/ 8 h 59"/>
                <a:gd name="T4" fmla="*/ 14 w 31"/>
                <a:gd name="T5" fmla="*/ 14 h 59"/>
                <a:gd name="T6" fmla="*/ 10 w 31"/>
                <a:gd name="T7" fmla="*/ 29 h 59"/>
                <a:gd name="T8" fmla="*/ 10 w 31"/>
                <a:gd name="T9" fmla="*/ 59 h 59"/>
                <a:gd name="T10" fmla="*/ 0 w 31"/>
                <a:gd name="T11" fmla="*/ 59 h 59"/>
                <a:gd name="T12" fmla="*/ 0 w 31"/>
                <a:gd name="T13" fmla="*/ 1 h 59"/>
                <a:gd name="T14" fmla="*/ 10 w 31"/>
                <a:gd name="T15" fmla="*/ 1 h 59"/>
                <a:gd name="T16" fmla="*/ 10 w 31"/>
                <a:gd name="T17" fmla="*/ 13 h 59"/>
                <a:gd name="T18" fmla="*/ 10 w 31"/>
                <a:gd name="T19" fmla="*/ 13 h 59"/>
                <a:gd name="T20" fmla="*/ 16 w 31"/>
                <a:gd name="T21" fmla="*/ 3 h 59"/>
                <a:gd name="T22" fmla="*/ 25 w 31"/>
                <a:gd name="T23" fmla="*/ 0 h 59"/>
                <a:gd name="T24" fmla="*/ 31 w 31"/>
                <a:gd name="T25" fmla="*/ 1 h 59"/>
                <a:gd name="T26" fmla="*/ 31 w 31"/>
                <a:gd name="T27"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59">
                  <a:moveTo>
                    <a:pt x="31" y="10"/>
                  </a:moveTo>
                  <a:cubicBezTo>
                    <a:pt x="29" y="9"/>
                    <a:pt x="27" y="8"/>
                    <a:pt x="24" y="8"/>
                  </a:cubicBezTo>
                  <a:cubicBezTo>
                    <a:pt x="20" y="8"/>
                    <a:pt x="17" y="10"/>
                    <a:pt x="14" y="14"/>
                  </a:cubicBezTo>
                  <a:cubicBezTo>
                    <a:pt x="11" y="17"/>
                    <a:pt x="10" y="23"/>
                    <a:pt x="10" y="29"/>
                  </a:cubicBezTo>
                  <a:cubicBezTo>
                    <a:pt x="10" y="59"/>
                    <a:pt x="10" y="59"/>
                    <a:pt x="10" y="59"/>
                  </a:cubicBezTo>
                  <a:cubicBezTo>
                    <a:pt x="0" y="59"/>
                    <a:pt x="0" y="59"/>
                    <a:pt x="0" y="59"/>
                  </a:cubicBezTo>
                  <a:cubicBezTo>
                    <a:pt x="0" y="1"/>
                    <a:pt x="0" y="1"/>
                    <a:pt x="0" y="1"/>
                  </a:cubicBezTo>
                  <a:cubicBezTo>
                    <a:pt x="10" y="1"/>
                    <a:pt x="10" y="1"/>
                    <a:pt x="10" y="1"/>
                  </a:cubicBezTo>
                  <a:cubicBezTo>
                    <a:pt x="10" y="13"/>
                    <a:pt x="10" y="13"/>
                    <a:pt x="10" y="13"/>
                  </a:cubicBezTo>
                  <a:cubicBezTo>
                    <a:pt x="10" y="13"/>
                    <a:pt x="10" y="13"/>
                    <a:pt x="10" y="13"/>
                  </a:cubicBezTo>
                  <a:cubicBezTo>
                    <a:pt x="11" y="9"/>
                    <a:pt x="13" y="5"/>
                    <a:pt x="16" y="3"/>
                  </a:cubicBezTo>
                  <a:cubicBezTo>
                    <a:pt x="19" y="1"/>
                    <a:pt x="22" y="0"/>
                    <a:pt x="25" y="0"/>
                  </a:cubicBezTo>
                  <a:cubicBezTo>
                    <a:pt x="28" y="0"/>
                    <a:pt x="30" y="0"/>
                    <a:pt x="31" y="1"/>
                  </a:cubicBezTo>
                  <a:lnTo>
                    <a:pt x="3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25" name="Freeform 19"/>
            <p:cNvSpPr>
              <a:spLocks/>
            </p:cNvSpPr>
            <p:nvPr/>
          </p:nvSpPr>
          <p:spPr bwMode="auto">
            <a:xfrm>
              <a:off x="-1209676" y="3298826"/>
              <a:ext cx="198438" cy="209550"/>
            </a:xfrm>
            <a:custGeom>
              <a:avLst/>
              <a:gdLst>
                <a:gd name="T0" fmla="*/ 55 w 55"/>
                <a:gd name="T1" fmla="*/ 0 h 58"/>
                <a:gd name="T2" fmla="*/ 31 w 55"/>
                <a:gd name="T3" fmla="*/ 58 h 58"/>
                <a:gd name="T4" fmla="*/ 22 w 55"/>
                <a:gd name="T5" fmla="*/ 58 h 58"/>
                <a:gd name="T6" fmla="*/ 0 w 55"/>
                <a:gd name="T7" fmla="*/ 0 h 58"/>
                <a:gd name="T8" fmla="*/ 10 w 55"/>
                <a:gd name="T9" fmla="*/ 0 h 58"/>
                <a:gd name="T10" fmla="*/ 25 w 55"/>
                <a:gd name="T11" fmla="*/ 42 h 58"/>
                <a:gd name="T12" fmla="*/ 27 w 55"/>
                <a:gd name="T13" fmla="*/ 50 h 58"/>
                <a:gd name="T14" fmla="*/ 27 w 55"/>
                <a:gd name="T15" fmla="*/ 50 h 58"/>
                <a:gd name="T16" fmla="*/ 29 w 55"/>
                <a:gd name="T17" fmla="*/ 42 h 58"/>
                <a:gd name="T18" fmla="*/ 45 w 55"/>
                <a:gd name="T19" fmla="*/ 0 h 58"/>
                <a:gd name="T20" fmla="*/ 55 w 55"/>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8">
                  <a:moveTo>
                    <a:pt x="55" y="0"/>
                  </a:moveTo>
                  <a:cubicBezTo>
                    <a:pt x="31" y="58"/>
                    <a:pt x="31" y="58"/>
                    <a:pt x="31" y="58"/>
                  </a:cubicBezTo>
                  <a:cubicBezTo>
                    <a:pt x="22" y="58"/>
                    <a:pt x="22" y="58"/>
                    <a:pt x="22" y="58"/>
                  </a:cubicBezTo>
                  <a:cubicBezTo>
                    <a:pt x="0" y="0"/>
                    <a:pt x="0" y="0"/>
                    <a:pt x="0" y="0"/>
                  </a:cubicBezTo>
                  <a:cubicBezTo>
                    <a:pt x="10" y="0"/>
                    <a:pt x="10" y="0"/>
                    <a:pt x="10" y="0"/>
                  </a:cubicBezTo>
                  <a:cubicBezTo>
                    <a:pt x="25" y="42"/>
                    <a:pt x="25" y="42"/>
                    <a:pt x="25" y="42"/>
                  </a:cubicBezTo>
                  <a:cubicBezTo>
                    <a:pt x="26" y="45"/>
                    <a:pt x="27" y="48"/>
                    <a:pt x="27" y="50"/>
                  </a:cubicBezTo>
                  <a:cubicBezTo>
                    <a:pt x="27" y="50"/>
                    <a:pt x="27" y="50"/>
                    <a:pt x="27" y="50"/>
                  </a:cubicBezTo>
                  <a:cubicBezTo>
                    <a:pt x="28" y="48"/>
                    <a:pt x="28" y="45"/>
                    <a:pt x="29" y="42"/>
                  </a:cubicBezTo>
                  <a:cubicBezTo>
                    <a:pt x="45" y="0"/>
                    <a:pt x="45" y="0"/>
                    <a:pt x="45" y="0"/>
                  </a:cubicBez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26" name="Freeform 20"/>
            <p:cNvSpPr>
              <a:spLocks noEditPoints="1"/>
            </p:cNvSpPr>
            <p:nvPr/>
          </p:nvSpPr>
          <p:spPr bwMode="auto">
            <a:xfrm>
              <a:off x="-1008063" y="3290888"/>
              <a:ext cx="184150" cy="223838"/>
            </a:xfrm>
            <a:custGeom>
              <a:avLst/>
              <a:gdLst>
                <a:gd name="T0" fmla="*/ 51 w 51"/>
                <a:gd name="T1" fmla="*/ 33 h 62"/>
                <a:gd name="T2" fmla="*/ 10 w 51"/>
                <a:gd name="T3" fmla="*/ 33 h 62"/>
                <a:gd name="T4" fmla="*/ 15 w 51"/>
                <a:gd name="T5" fmla="*/ 48 h 62"/>
                <a:gd name="T6" fmla="*/ 29 w 51"/>
                <a:gd name="T7" fmla="*/ 54 h 62"/>
                <a:gd name="T8" fmla="*/ 47 w 51"/>
                <a:gd name="T9" fmla="*/ 47 h 62"/>
                <a:gd name="T10" fmla="*/ 47 w 51"/>
                <a:gd name="T11" fmla="*/ 56 h 62"/>
                <a:gd name="T12" fmla="*/ 27 w 51"/>
                <a:gd name="T13" fmla="*/ 62 h 62"/>
                <a:gd name="T14" fmla="*/ 8 w 51"/>
                <a:gd name="T15" fmla="*/ 54 h 62"/>
                <a:gd name="T16" fmla="*/ 0 w 51"/>
                <a:gd name="T17" fmla="*/ 31 h 62"/>
                <a:gd name="T18" fmla="*/ 8 w 51"/>
                <a:gd name="T19" fmla="*/ 8 h 62"/>
                <a:gd name="T20" fmla="*/ 27 w 51"/>
                <a:gd name="T21" fmla="*/ 0 h 62"/>
                <a:gd name="T22" fmla="*/ 45 w 51"/>
                <a:gd name="T23" fmla="*/ 8 h 62"/>
                <a:gd name="T24" fmla="*/ 51 w 51"/>
                <a:gd name="T25" fmla="*/ 28 h 62"/>
                <a:gd name="T26" fmla="*/ 51 w 51"/>
                <a:gd name="T27" fmla="*/ 33 h 62"/>
                <a:gd name="T28" fmla="*/ 42 w 51"/>
                <a:gd name="T29" fmla="*/ 25 h 62"/>
                <a:gd name="T30" fmla="*/ 38 w 51"/>
                <a:gd name="T31" fmla="*/ 13 h 62"/>
                <a:gd name="T32" fmla="*/ 27 w 51"/>
                <a:gd name="T33" fmla="*/ 8 h 62"/>
                <a:gd name="T34" fmla="*/ 16 w 51"/>
                <a:gd name="T35" fmla="*/ 13 h 62"/>
                <a:gd name="T36" fmla="*/ 10 w 51"/>
                <a:gd name="T37" fmla="*/ 25 h 62"/>
                <a:gd name="T38" fmla="*/ 42 w 51"/>
                <a:gd name="T39"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62">
                  <a:moveTo>
                    <a:pt x="51" y="33"/>
                  </a:moveTo>
                  <a:cubicBezTo>
                    <a:pt x="10" y="33"/>
                    <a:pt x="10" y="33"/>
                    <a:pt x="10" y="33"/>
                  </a:cubicBezTo>
                  <a:cubicBezTo>
                    <a:pt x="10" y="40"/>
                    <a:pt x="12" y="45"/>
                    <a:pt x="15" y="48"/>
                  </a:cubicBezTo>
                  <a:cubicBezTo>
                    <a:pt x="19" y="52"/>
                    <a:pt x="23" y="54"/>
                    <a:pt x="29" y="54"/>
                  </a:cubicBezTo>
                  <a:cubicBezTo>
                    <a:pt x="36" y="54"/>
                    <a:pt x="42" y="52"/>
                    <a:pt x="47" y="47"/>
                  </a:cubicBezTo>
                  <a:cubicBezTo>
                    <a:pt x="47" y="56"/>
                    <a:pt x="47" y="56"/>
                    <a:pt x="47" y="56"/>
                  </a:cubicBezTo>
                  <a:cubicBezTo>
                    <a:pt x="42" y="60"/>
                    <a:pt x="35" y="62"/>
                    <a:pt x="27" y="62"/>
                  </a:cubicBezTo>
                  <a:cubicBezTo>
                    <a:pt x="19" y="62"/>
                    <a:pt x="12" y="59"/>
                    <a:pt x="8" y="54"/>
                  </a:cubicBezTo>
                  <a:cubicBezTo>
                    <a:pt x="3" y="49"/>
                    <a:pt x="0" y="41"/>
                    <a:pt x="0" y="31"/>
                  </a:cubicBezTo>
                  <a:cubicBezTo>
                    <a:pt x="0" y="22"/>
                    <a:pt x="3" y="14"/>
                    <a:pt x="8" y="8"/>
                  </a:cubicBezTo>
                  <a:cubicBezTo>
                    <a:pt x="14" y="3"/>
                    <a:pt x="20" y="0"/>
                    <a:pt x="27" y="0"/>
                  </a:cubicBezTo>
                  <a:cubicBezTo>
                    <a:pt x="35" y="0"/>
                    <a:pt x="41" y="3"/>
                    <a:pt x="45" y="8"/>
                  </a:cubicBezTo>
                  <a:cubicBezTo>
                    <a:pt x="49" y="13"/>
                    <a:pt x="51" y="20"/>
                    <a:pt x="51" y="28"/>
                  </a:cubicBezTo>
                  <a:lnTo>
                    <a:pt x="51" y="33"/>
                  </a:lnTo>
                  <a:close/>
                  <a:moveTo>
                    <a:pt x="42" y="25"/>
                  </a:moveTo>
                  <a:cubicBezTo>
                    <a:pt x="42" y="20"/>
                    <a:pt x="40" y="16"/>
                    <a:pt x="38" y="13"/>
                  </a:cubicBezTo>
                  <a:cubicBezTo>
                    <a:pt x="35" y="10"/>
                    <a:pt x="32" y="8"/>
                    <a:pt x="27" y="8"/>
                  </a:cubicBezTo>
                  <a:cubicBezTo>
                    <a:pt x="23" y="8"/>
                    <a:pt x="19" y="10"/>
                    <a:pt x="16" y="13"/>
                  </a:cubicBezTo>
                  <a:cubicBezTo>
                    <a:pt x="13" y="16"/>
                    <a:pt x="11" y="20"/>
                    <a:pt x="10" y="25"/>
                  </a:cubicBezTo>
                  <a:lnTo>
                    <a:pt x="42"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sp>
          <p:nvSpPr>
            <p:cNvPr id="127" name="Freeform 21"/>
            <p:cNvSpPr>
              <a:spLocks/>
            </p:cNvSpPr>
            <p:nvPr/>
          </p:nvSpPr>
          <p:spPr bwMode="auto">
            <a:xfrm>
              <a:off x="-788988" y="3295651"/>
              <a:ext cx="107950" cy="212725"/>
            </a:xfrm>
            <a:custGeom>
              <a:avLst/>
              <a:gdLst>
                <a:gd name="T0" fmla="*/ 30 w 30"/>
                <a:gd name="T1" fmla="*/ 10 h 59"/>
                <a:gd name="T2" fmla="*/ 23 w 30"/>
                <a:gd name="T3" fmla="*/ 8 h 59"/>
                <a:gd name="T4" fmla="*/ 13 w 30"/>
                <a:gd name="T5" fmla="*/ 14 h 59"/>
                <a:gd name="T6" fmla="*/ 9 w 30"/>
                <a:gd name="T7" fmla="*/ 29 h 59"/>
                <a:gd name="T8" fmla="*/ 9 w 30"/>
                <a:gd name="T9" fmla="*/ 59 h 59"/>
                <a:gd name="T10" fmla="*/ 0 w 30"/>
                <a:gd name="T11" fmla="*/ 59 h 59"/>
                <a:gd name="T12" fmla="*/ 0 w 30"/>
                <a:gd name="T13" fmla="*/ 1 h 59"/>
                <a:gd name="T14" fmla="*/ 9 w 30"/>
                <a:gd name="T15" fmla="*/ 1 h 59"/>
                <a:gd name="T16" fmla="*/ 9 w 30"/>
                <a:gd name="T17" fmla="*/ 13 h 59"/>
                <a:gd name="T18" fmla="*/ 9 w 30"/>
                <a:gd name="T19" fmla="*/ 13 h 59"/>
                <a:gd name="T20" fmla="*/ 15 w 30"/>
                <a:gd name="T21" fmla="*/ 3 h 59"/>
                <a:gd name="T22" fmla="*/ 24 w 30"/>
                <a:gd name="T23" fmla="*/ 0 h 59"/>
                <a:gd name="T24" fmla="*/ 30 w 30"/>
                <a:gd name="T25" fmla="*/ 1 h 59"/>
                <a:gd name="T26" fmla="*/ 30 w 30"/>
                <a:gd name="T27"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59">
                  <a:moveTo>
                    <a:pt x="30" y="10"/>
                  </a:moveTo>
                  <a:cubicBezTo>
                    <a:pt x="28" y="9"/>
                    <a:pt x="26" y="8"/>
                    <a:pt x="23" y="8"/>
                  </a:cubicBezTo>
                  <a:cubicBezTo>
                    <a:pt x="19" y="8"/>
                    <a:pt x="16" y="10"/>
                    <a:pt x="13" y="14"/>
                  </a:cubicBezTo>
                  <a:cubicBezTo>
                    <a:pt x="10" y="17"/>
                    <a:pt x="9" y="23"/>
                    <a:pt x="9" y="29"/>
                  </a:cubicBezTo>
                  <a:cubicBezTo>
                    <a:pt x="9" y="59"/>
                    <a:pt x="9" y="59"/>
                    <a:pt x="9" y="59"/>
                  </a:cubicBezTo>
                  <a:cubicBezTo>
                    <a:pt x="0" y="59"/>
                    <a:pt x="0" y="59"/>
                    <a:pt x="0" y="59"/>
                  </a:cubicBezTo>
                  <a:cubicBezTo>
                    <a:pt x="0" y="1"/>
                    <a:pt x="0" y="1"/>
                    <a:pt x="0" y="1"/>
                  </a:cubicBezTo>
                  <a:cubicBezTo>
                    <a:pt x="9" y="1"/>
                    <a:pt x="9" y="1"/>
                    <a:pt x="9" y="1"/>
                  </a:cubicBezTo>
                  <a:cubicBezTo>
                    <a:pt x="9" y="13"/>
                    <a:pt x="9" y="13"/>
                    <a:pt x="9" y="13"/>
                  </a:cubicBezTo>
                  <a:cubicBezTo>
                    <a:pt x="9" y="13"/>
                    <a:pt x="9" y="13"/>
                    <a:pt x="9" y="13"/>
                  </a:cubicBezTo>
                  <a:cubicBezTo>
                    <a:pt x="11" y="9"/>
                    <a:pt x="13" y="5"/>
                    <a:pt x="15" y="3"/>
                  </a:cubicBezTo>
                  <a:cubicBezTo>
                    <a:pt x="18" y="1"/>
                    <a:pt x="21" y="0"/>
                    <a:pt x="24" y="0"/>
                  </a:cubicBezTo>
                  <a:cubicBezTo>
                    <a:pt x="27" y="0"/>
                    <a:pt x="29" y="0"/>
                    <a:pt x="30" y="1"/>
                  </a:cubicBezTo>
                  <a:lnTo>
                    <a:pt x="3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505050"/>
                </a:solidFill>
              </a:endParaRPr>
            </a:p>
          </p:txBody>
        </p:sp>
      </p:grpSp>
      <p:pic>
        <p:nvPicPr>
          <p:cNvPr id="128" name="Picture 127"/>
          <p:cNvPicPr>
            <a:picLocks noChangeAspect="1"/>
          </p:cNvPicPr>
          <p:nvPr/>
        </p:nvPicPr>
        <p:blipFill rotWithShape="1">
          <a:blip r:embed="rId3" cstate="print">
            <a:extLst>
              <a:ext uri="{28A0092B-C50C-407E-A947-70E740481C1C}">
                <a14:useLocalDpi xmlns:a14="http://schemas.microsoft.com/office/drawing/2010/main" val="0"/>
              </a:ext>
            </a:extLst>
          </a:blip>
          <a:srcRect r="25847"/>
          <a:stretch/>
        </p:blipFill>
        <p:spPr>
          <a:xfrm>
            <a:off x="7441378" y="1761866"/>
            <a:ext cx="2429031" cy="393081"/>
          </a:xfrm>
          <a:prstGeom prst="rect">
            <a:avLst/>
          </a:prstGeom>
        </p:spPr>
      </p:pic>
    </p:spTree>
    <p:extLst>
      <p:ext uri="{BB962C8B-B14F-4D97-AF65-F5344CB8AC3E}">
        <p14:creationId xmlns:p14="http://schemas.microsoft.com/office/powerpoint/2010/main" val="3181120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600"/>
                                        <p:tgtEl>
                                          <p:spTgt spid="62"/>
                                        </p:tgtEl>
                                      </p:cBhvr>
                                    </p:animEffect>
                                  </p:childTnLst>
                                </p:cTn>
                              </p:par>
                            </p:childTnLst>
                          </p:cTn>
                        </p:par>
                        <p:par>
                          <p:cTn id="11" fill="hold">
                            <p:stCondLst>
                              <p:cond delay="900"/>
                            </p:stCondLst>
                            <p:childTnLst>
                              <p:par>
                                <p:cTn id="12" presetID="42" presetClass="path" presetSubtype="0" accel="50000" decel="50000" fill="hold" grpId="0" nodeType="afterEffect">
                                  <p:stCondLst>
                                    <p:cond delay="0"/>
                                  </p:stCondLst>
                                  <p:childTnLst>
                                    <p:animMotion origin="layout" path="M 4.49323E-6 2.08352E-6 L 4.49323E-6 -0.7222 " pathEditMode="relative" rAng="0" ptsTypes="AA">
                                      <p:cBhvr>
                                        <p:cTn id="13" dur="1100" fill="hold"/>
                                        <p:tgtEl>
                                          <p:spTgt spid="42"/>
                                        </p:tgtEl>
                                        <p:attrNameLst>
                                          <p:attrName>ppt_x</p:attrName>
                                          <p:attrName>ppt_y</p:attrName>
                                        </p:attrNameLst>
                                      </p:cBhvr>
                                      <p:rCtr x="0" y="-36110"/>
                                    </p:animMotion>
                                  </p:childTnLst>
                                </p:cTn>
                              </p:par>
                              <p:par>
                                <p:cTn id="14" presetID="10" presetClass="entr" presetSubtype="0" fill="hold" grpId="0" nodeType="withEffect">
                                  <p:stCondLst>
                                    <p:cond delay="30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10" presetClass="exit" presetSubtype="0" fill="hold" grpId="1" nodeType="withEffect">
                                  <p:stCondLst>
                                    <p:cond delay="400"/>
                                  </p:stCondLst>
                                  <p:childTnLst>
                                    <p:animEffect transition="out" filter="fade">
                                      <p:cBhvr>
                                        <p:cTn id="26" dur="500"/>
                                        <p:tgtEl>
                                          <p:spTgt spid="62"/>
                                        </p:tgtEl>
                                      </p:cBhvr>
                                    </p:animEffect>
                                    <p:set>
                                      <p:cBhvr>
                                        <p:cTn id="27" dur="1" fill="hold">
                                          <p:stCondLst>
                                            <p:cond delay="499"/>
                                          </p:stCondLst>
                                        </p:cTn>
                                        <p:tgtEl>
                                          <p:spTgt spid="62"/>
                                        </p:tgtEl>
                                        <p:attrNameLst>
                                          <p:attrName>style.visibility</p:attrName>
                                        </p:attrNameLst>
                                      </p:cBhvr>
                                      <p:to>
                                        <p:strVal val="hidden"/>
                                      </p:to>
                                    </p:set>
                                  </p:childTnLst>
                                </p:cTn>
                              </p:par>
                              <p:par>
                                <p:cTn id="28" presetID="10" presetClass="entr" presetSubtype="0" fill="hold" grpId="0" nodeType="withEffect">
                                  <p:stCondLst>
                                    <p:cond delay="80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500"/>
                                        <p:tgtEl>
                                          <p:spTgt spid="63"/>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600"/>
                                        <p:tgtEl>
                                          <p:spTgt spid="64"/>
                                        </p:tgtEl>
                                      </p:cBhvr>
                                    </p:animEffect>
                                  </p:childTnLst>
                                </p:cTn>
                              </p:par>
                            </p:childTnLst>
                          </p:cTn>
                        </p:par>
                        <p:par>
                          <p:cTn id="34" fill="hold">
                            <p:stCondLst>
                              <p:cond delay="1600"/>
                            </p:stCondLst>
                            <p:childTnLst>
                              <p:par>
                                <p:cTn id="35" presetID="42" presetClass="path" presetSubtype="0" accel="50000" decel="50000" fill="hold" grpId="0" nodeType="afterEffect">
                                  <p:stCondLst>
                                    <p:cond delay="0"/>
                                  </p:stCondLst>
                                  <p:childTnLst>
                                    <p:animMotion origin="layout" path="M 4.49323E-6 2.08352E-6 L 0.23142 -0.7222 " pathEditMode="relative" rAng="0" ptsTypes="AA">
                                      <p:cBhvr>
                                        <p:cTn id="36" dur="1200" fill="hold"/>
                                        <p:tgtEl>
                                          <p:spTgt spid="43"/>
                                        </p:tgtEl>
                                        <p:attrNameLst>
                                          <p:attrName>ppt_x</p:attrName>
                                          <p:attrName>ppt_y</p:attrName>
                                        </p:attrNameLst>
                                      </p:cBhvr>
                                      <p:rCtr x="11565" y="-36110"/>
                                    </p:animMotion>
                                  </p:childTnLst>
                                </p:cTn>
                              </p:par>
                            </p:childTnLst>
                          </p:cTn>
                        </p:par>
                        <p:par>
                          <p:cTn id="37" fill="hold">
                            <p:stCondLst>
                              <p:cond delay="2800"/>
                            </p:stCondLst>
                            <p:childTnLst>
                              <p:par>
                                <p:cTn id="38" presetID="1" presetClass="entr" presetSubtype="0"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63"/>
                                        </p:tgtEl>
                                      </p:cBhvr>
                                    </p:animEffect>
                                    <p:set>
                                      <p:cBhvr>
                                        <p:cTn id="44" dur="1" fill="hold">
                                          <p:stCondLst>
                                            <p:cond delay="499"/>
                                          </p:stCondLst>
                                        </p:cTn>
                                        <p:tgtEl>
                                          <p:spTgt spid="63"/>
                                        </p:tgtEl>
                                        <p:attrNameLst>
                                          <p:attrName>style.visibility</p:attrName>
                                        </p:attrNameLst>
                                      </p:cBhvr>
                                      <p:to>
                                        <p:strVal val="hidden"/>
                                      </p:to>
                                    </p:set>
                                  </p:childTnLst>
                                </p:cTn>
                              </p:par>
                              <p:par>
                                <p:cTn id="45" presetID="10" presetClass="exit" presetSubtype="0" fill="hold" grpId="1" nodeType="withEffect">
                                  <p:stCondLst>
                                    <p:cond delay="400"/>
                                  </p:stCondLst>
                                  <p:childTnLst>
                                    <p:animEffect transition="out" filter="fade">
                                      <p:cBhvr>
                                        <p:cTn id="46" dur="500"/>
                                        <p:tgtEl>
                                          <p:spTgt spid="64"/>
                                        </p:tgtEl>
                                      </p:cBhvr>
                                    </p:animEffect>
                                    <p:set>
                                      <p:cBhvr>
                                        <p:cTn id="47" dur="1" fill="hold">
                                          <p:stCondLst>
                                            <p:cond delay="499"/>
                                          </p:stCondLst>
                                        </p:cTn>
                                        <p:tgtEl>
                                          <p:spTgt spid="64"/>
                                        </p:tgtEl>
                                        <p:attrNameLst>
                                          <p:attrName>style.visibility</p:attrName>
                                        </p:attrNameLst>
                                      </p:cBhvr>
                                      <p:to>
                                        <p:strVal val="hidden"/>
                                      </p:to>
                                    </p:set>
                                  </p:childTnLst>
                                </p:cTn>
                              </p:par>
                              <p:par>
                                <p:cTn id="48" presetID="10" presetClass="entr" presetSubtype="0" fill="hold" grpId="0" nodeType="withEffect">
                                  <p:stCondLst>
                                    <p:cond delay="700"/>
                                  </p:stCondLst>
                                  <p:childTnLst>
                                    <p:set>
                                      <p:cBhvr>
                                        <p:cTn id="49" dur="1" fill="hold">
                                          <p:stCondLst>
                                            <p:cond delay="0"/>
                                          </p:stCondLst>
                                        </p:cTn>
                                        <p:tgtEl>
                                          <p:spTgt spid="65"/>
                                        </p:tgtEl>
                                        <p:attrNameLst>
                                          <p:attrName>style.visibility</p:attrName>
                                        </p:attrNameLst>
                                      </p:cBhvr>
                                      <p:to>
                                        <p:strVal val="visible"/>
                                      </p:to>
                                    </p:set>
                                    <p:animEffect transition="in" filter="fade">
                                      <p:cBhvr>
                                        <p:cTn id="50" dur="500"/>
                                        <p:tgtEl>
                                          <p:spTgt spid="65"/>
                                        </p:tgtEl>
                                      </p:cBhvr>
                                    </p:animEffect>
                                  </p:childTnLst>
                                </p:cTn>
                              </p:par>
                            </p:childTnLst>
                          </p:cTn>
                        </p:par>
                        <p:par>
                          <p:cTn id="51" fill="hold">
                            <p:stCondLst>
                              <p:cond delay="1200"/>
                            </p:stCondLst>
                            <p:childTnLst>
                              <p:par>
                                <p:cTn id="52" presetID="42" presetClass="path" presetSubtype="0" accel="50000" decel="50000" fill="hold" grpId="0" nodeType="afterEffect">
                                  <p:stCondLst>
                                    <p:cond delay="0"/>
                                  </p:stCondLst>
                                  <p:childTnLst>
                                    <p:animMotion origin="layout" path="M 4.49323E-6 2.08352E-6 L 0.46285 -0.7222 " pathEditMode="relative" rAng="0" ptsTypes="AA">
                                      <p:cBhvr>
                                        <p:cTn id="53" dur="1100" fill="hold"/>
                                        <p:tgtEl>
                                          <p:spTgt spid="44"/>
                                        </p:tgtEl>
                                        <p:attrNameLst>
                                          <p:attrName>ppt_x</p:attrName>
                                          <p:attrName>ppt_y</p:attrName>
                                        </p:attrNameLst>
                                      </p:cBhvr>
                                      <p:rCtr x="23143" y="-36110"/>
                                    </p:animMotion>
                                  </p:childTnLst>
                                </p:cTn>
                              </p:par>
                            </p:childTnLst>
                          </p:cTn>
                        </p:par>
                        <p:par>
                          <p:cTn id="54" fill="hold">
                            <p:stCondLst>
                              <p:cond delay="2300"/>
                            </p:stCondLst>
                            <p:childTnLst>
                              <p:par>
                                <p:cTn id="55" presetID="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65"/>
                                        </p:tgtEl>
                                      </p:cBhvr>
                                    </p:animEffect>
                                    <p:set>
                                      <p:cBhvr>
                                        <p:cTn id="61" dur="1" fill="hold">
                                          <p:stCondLst>
                                            <p:cond delay="499"/>
                                          </p:stCondLst>
                                        </p:cTn>
                                        <p:tgtEl>
                                          <p:spTgt spid="65"/>
                                        </p:tgtEl>
                                        <p:attrNameLst>
                                          <p:attrName>style.visibility</p:attrName>
                                        </p:attrNameLst>
                                      </p:cBhvr>
                                      <p:to>
                                        <p:strVal val="hidden"/>
                                      </p:to>
                                    </p:set>
                                  </p:childTnLst>
                                </p:cTn>
                              </p:par>
                              <p:par>
                                <p:cTn id="62" presetID="10" presetClass="entr" presetSubtype="0" fill="hold" grpId="0" nodeType="withEffect">
                                  <p:stCondLst>
                                    <p:cond delay="40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500"/>
                                        <p:tgtEl>
                                          <p:spTgt spid="67"/>
                                        </p:tgtEl>
                                      </p:cBhvr>
                                    </p:animEffect>
                                  </p:childTnLst>
                                </p:cTn>
                              </p:par>
                            </p:childTnLst>
                          </p:cTn>
                        </p:par>
                        <p:par>
                          <p:cTn id="65" fill="hold">
                            <p:stCondLst>
                              <p:cond delay="900"/>
                            </p:stCondLst>
                            <p:childTnLst>
                              <p:par>
                                <p:cTn id="66" presetID="42" presetClass="path" presetSubtype="0" accel="50000" decel="50000" fill="hold" grpId="0" nodeType="afterEffect">
                                  <p:stCondLst>
                                    <p:cond delay="0"/>
                                  </p:stCondLst>
                                  <p:childTnLst>
                                    <p:animMotion origin="layout" path="M 3.30355E-6 2.08352E-6 L 0.69441 -0.7222 " pathEditMode="relative" rAng="0" ptsTypes="AA">
                                      <p:cBhvr>
                                        <p:cTn id="67" dur="1000" fill="hold"/>
                                        <p:tgtEl>
                                          <p:spTgt spid="45"/>
                                        </p:tgtEl>
                                        <p:attrNameLst>
                                          <p:attrName>ppt_x</p:attrName>
                                          <p:attrName>ppt_y</p:attrName>
                                        </p:attrNameLst>
                                      </p:cBhvr>
                                      <p:rCtr x="34720" y="-36110"/>
                                    </p:animMotion>
                                  </p:childTnLst>
                                </p:cTn>
                              </p:par>
                            </p:childTnLst>
                          </p:cTn>
                        </p:par>
                        <p:par>
                          <p:cTn id="68" fill="hold">
                            <p:stCondLst>
                              <p:cond delay="1900"/>
                            </p:stCondLst>
                            <p:childTnLst>
                              <p:par>
                                <p:cTn id="69" presetID="1" presetClass="entr" presetSubtype="0"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67"/>
                                        </p:tgtEl>
                                      </p:cBhvr>
                                    </p:animEffect>
                                    <p:set>
                                      <p:cBhvr>
                                        <p:cTn id="75" dur="1" fill="hold">
                                          <p:stCondLst>
                                            <p:cond delay="499"/>
                                          </p:stCondLst>
                                        </p:cTn>
                                        <p:tgtEl>
                                          <p:spTgt spid="67"/>
                                        </p:tgtEl>
                                        <p:attrNameLst>
                                          <p:attrName>style.visibility</p:attrName>
                                        </p:attrNameLst>
                                      </p:cBhvr>
                                      <p:to>
                                        <p:strVal val="hidden"/>
                                      </p:to>
                                    </p:set>
                                  </p:childTnLst>
                                </p:cTn>
                              </p:par>
                              <p:par>
                                <p:cTn id="76" presetID="10" presetClass="exit" presetSubtype="0" fill="hold" grpId="0" nodeType="withEffect">
                                  <p:stCondLst>
                                    <p:cond delay="500"/>
                                  </p:stCondLst>
                                  <p:childTnLst>
                                    <p:animEffect transition="out" filter="fade">
                                      <p:cBhvr>
                                        <p:cTn id="77" dur="500"/>
                                        <p:tgtEl>
                                          <p:spTgt spid="6"/>
                                        </p:tgtEl>
                                      </p:cBhvr>
                                    </p:animEffect>
                                    <p:set>
                                      <p:cBhvr>
                                        <p:cTn id="78" dur="1" fill="hold">
                                          <p:stCondLst>
                                            <p:cond delay="499"/>
                                          </p:stCondLst>
                                        </p:cTn>
                                        <p:tgtEl>
                                          <p:spTgt spid="6"/>
                                        </p:tgtEl>
                                        <p:attrNameLst>
                                          <p:attrName>style.visibility</p:attrName>
                                        </p:attrNameLst>
                                      </p:cBhvr>
                                      <p:to>
                                        <p:strVal val="hidden"/>
                                      </p:to>
                                    </p:set>
                                  </p:childTnLst>
                                </p:cTn>
                              </p:par>
                              <p:par>
                                <p:cTn id="79" presetID="10" presetClass="entr" presetSubtype="0" fill="hold" grpId="0" nodeType="withEffect">
                                  <p:stCondLst>
                                    <p:cond delay="600"/>
                                  </p:stCondLst>
                                  <p:childTnLst>
                                    <p:set>
                                      <p:cBhvr>
                                        <p:cTn id="80" dur="1" fill="hold">
                                          <p:stCondLst>
                                            <p:cond delay="0"/>
                                          </p:stCondLst>
                                        </p:cTn>
                                        <p:tgtEl>
                                          <p:spTgt spid="5"/>
                                        </p:tgtEl>
                                        <p:attrNameLst>
                                          <p:attrName>style.visibility</p:attrName>
                                        </p:attrNameLst>
                                      </p:cBhvr>
                                      <p:to>
                                        <p:strVal val="visible"/>
                                      </p:to>
                                    </p:set>
                                    <p:animEffect transition="in" filter="fade">
                                      <p:cBhvr>
                                        <p:cTn id="81" dur="500"/>
                                        <p:tgtEl>
                                          <p:spTgt spid="5"/>
                                        </p:tgtEl>
                                      </p:cBhvr>
                                    </p:animEffect>
                                  </p:childTnLst>
                                </p:cTn>
                              </p:par>
                              <p:par>
                                <p:cTn id="82" presetID="10" presetClass="exit" presetSubtype="0" fill="hold" grpId="0" nodeType="withEffect">
                                  <p:stCondLst>
                                    <p:cond delay="0"/>
                                  </p:stCondLst>
                                  <p:childTnLst>
                                    <p:animEffect transition="out" filter="fade">
                                      <p:cBhvr>
                                        <p:cTn id="83" dur="500"/>
                                        <p:tgtEl>
                                          <p:spTgt spid="55"/>
                                        </p:tgtEl>
                                      </p:cBhvr>
                                    </p:animEffect>
                                    <p:set>
                                      <p:cBhvr>
                                        <p:cTn id="84" dur="1" fill="hold">
                                          <p:stCondLst>
                                            <p:cond delay="499"/>
                                          </p:stCondLst>
                                        </p:cTn>
                                        <p:tgtEl>
                                          <p:spTgt spid="55"/>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7"/>
                                        </p:tgtEl>
                                      </p:cBhvr>
                                    </p:animEffect>
                                    <p:set>
                                      <p:cBhvr>
                                        <p:cTn id="87" dur="1" fill="hold">
                                          <p:stCondLst>
                                            <p:cond delay="499"/>
                                          </p:stCondLst>
                                        </p:cTn>
                                        <p:tgtEl>
                                          <p:spTgt spid="7"/>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50"/>
                                        </p:tgtEl>
                                        <p:attrNameLst>
                                          <p:attrName>style.visibility</p:attrName>
                                        </p:attrNameLst>
                                      </p:cBhvr>
                                      <p:to>
                                        <p:strVal val="hidden"/>
                                      </p:to>
                                    </p:set>
                                  </p:childTnLst>
                                </p:cTn>
                              </p:par>
                              <p:par>
                                <p:cTn id="90" presetID="22" presetClass="entr" presetSubtype="1" fill="hold" nodeType="withEffect">
                                  <p:stCondLst>
                                    <p:cond delay="600"/>
                                  </p:stCondLst>
                                  <p:childTnLst>
                                    <p:set>
                                      <p:cBhvr>
                                        <p:cTn id="91" dur="1" fill="hold">
                                          <p:stCondLst>
                                            <p:cond delay="0"/>
                                          </p:stCondLst>
                                        </p:cTn>
                                        <p:tgtEl>
                                          <p:spTgt spid="107"/>
                                        </p:tgtEl>
                                        <p:attrNameLst>
                                          <p:attrName>style.visibility</p:attrName>
                                        </p:attrNameLst>
                                      </p:cBhvr>
                                      <p:to>
                                        <p:strVal val="visible"/>
                                      </p:to>
                                    </p:set>
                                    <p:animEffect transition="in" filter="wipe(up)">
                                      <p:cBhvr>
                                        <p:cTn id="92" dur="500"/>
                                        <p:tgtEl>
                                          <p:spTgt spid="107"/>
                                        </p:tgtEl>
                                      </p:cBhvr>
                                    </p:animEffect>
                                  </p:childTnLst>
                                </p:cTn>
                              </p:par>
                              <p:par>
                                <p:cTn id="93" presetID="22" presetClass="entr" presetSubtype="1" fill="hold" nodeType="withEffect">
                                  <p:stCondLst>
                                    <p:cond delay="600"/>
                                  </p:stCondLst>
                                  <p:childTnLst>
                                    <p:set>
                                      <p:cBhvr>
                                        <p:cTn id="94" dur="1" fill="hold">
                                          <p:stCondLst>
                                            <p:cond delay="0"/>
                                          </p:stCondLst>
                                        </p:cTn>
                                        <p:tgtEl>
                                          <p:spTgt spid="78"/>
                                        </p:tgtEl>
                                        <p:attrNameLst>
                                          <p:attrName>style.visibility</p:attrName>
                                        </p:attrNameLst>
                                      </p:cBhvr>
                                      <p:to>
                                        <p:strVal val="visible"/>
                                      </p:to>
                                    </p:set>
                                    <p:animEffect transition="in" filter="wipe(up)">
                                      <p:cBhvr>
                                        <p:cTn id="95" dur="500"/>
                                        <p:tgtEl>
                                          <p:spTgt spid="78"/>
                                        </p:tgtEl>
                                      </p:cBhvr>
                                    </p:animEffect>
                                  </p:childTnLst>
                                </p:cTn>
                              </p:par>
                              <p:par>
                                <p:cTn id="96" presetID="22" presetClass="entr" presetSubtype="1" fill="hold" nodeType="withEffect">
                                  <p:stCondLst>
                                    <p:cond delay="600"/>
                                  </p:stCondLst>
                                  <p:childTnLst>
                                    <p:set>
                                      <p:cBhvr>
                                        <p:cTn id="97" dur="1" fill="hold">
                                          <p:stCondLst>
                                            <p:cond delay="0"/>
                                          </p:stCondLst>
                                        </p:cTn>
                                        <p:tgtEl>
                                          <p:spTgt spid="51"/>
                                        </p:tgtEl>
                                        <p:attrNameLst>
                                          <p:attrName>style.visibility</p:attrName>
                                        </p:attrNameLst>
                                      </p:cBhvr>
                                      <p:to>
                                        <p:strVal val="visible"/>
                                      </p:to>
                                    </p:set>
                                    <p:animEffect transition="in" filter="wipe(up)">
                                      <p:cBhvr>
                                        <p:cTn id="98" dur="500"/>
                                        <p:tgtEl>
                                          <p:spTgt spid="51"/>
                                        </p:tgtEl>
                                      </p:cBhvr>
                                    </p:animEffect>
                                  </p:childTnLst>
                                </p:cTn>
                              </p:par>
                              <p:par>
                                <p:cTn id="99" presetID="22" presetClass="entr" presetSubtype="1" fill="hold" nodeType="withEffect">
                                  <p:stCondLst>
                                    <p:cond delay="60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500"/>
                                        <p:tgtEl>
                                          <p:spTgt spid="75"/>
                                        </p:tgtEl>
                                      </p:cBhvr>
                                    </p:animEffect>
                                  </p:childTnLst>
                                </p:cTn>
                              </p:par>
                              <p:par>
                                <p:cTn id="102" presetID="1" presetClass="entr" presetSubtype="0" fill="hold" nodeType="withEffect">
                                  <p:stCondLst>
                                    <p:cond delay="600"/>
                                  </p:stCondLst>
                                  <p:childTnLst>
                                    <p:set>
                                      <p:cBhvr>
                                        <p:cTn id="103" dur="1" fill="hold">
                                          <p:stCondLst>
                                            <p:cond delay="0"/>
                                          </p:stCondLst>
                                        </p:cTn>
                                        <p:tgtEl>
                                          <p:spTgt spid="75"/>
                                        </p:tgtEl>
                                        <p:attrNameLst>
                                          <p:attrName>style.visibility</p:attrName>
                                        </p:attrNameLst>
                                      </p:cBhvr>
                                      <p:to>
                                        <p:strVal val="visible"/>
                                      </p:to>
                                    </p:set>
                                  </p:childTnLst>
                                </p:cTn>
                              </p:par>
                              <p:par>
                                <p:cTn id="104" presetID="1" presetClass="entr" presetSubtype="0" fill="hold" nodeType="withEffect">
                                  <p:stCondLst>
                                    <p:cond delay="600"/>
                                  </p:stCondLst>
                                  <p:childTnLst>
                                    <p:set>
                                      <p:cBhvr>
                                        <p:cTn id="105" dur="1" fill="hold">
                                          <p:stCondLst>
                                            <p:cond delay="0"/>
                                          </p:stCondLst>
                                        </p:cTn>
                                        <p:tgtEl>
                                          <p:spTgt spid="51"/>
                                        </p:tgtEl>
                                        <p:attrNameLst>
                                          <p:attrName>style.visibility</p:attrName>
                                        </p:attrNameLst>
                                      </p:cBhvr>
                                      <p:to>
                                        <p:strVal val="visible"/>
                                      </p:to>
                                    </p:set>
                                  </p:childTnLst>
                                </p:cTn>
                              </p:par>
                              <p:par>
                                <p:cTn id="106" presetID="1" presetClass="entr" presetSubtype="0" fill="hold" nodeType="withEffect">
                                  <p:stCondLst>
                                    <p:cond delay="600"/>
                                  </p:stCondLst>
                                  <p:childTnLst>
                                    <p:set>
                                      <p:cBhvr>
                                        <p:cTn id="107" dur="1" fill="hold">
                                          <p:stCondLst>
                                            <p:cond delay="0"/>
                                          </p:stCondLst>
                                        </p:cTn>
                                        <p:tgtEl>
                                          <p:spTgt spid="78"/>
                                        </p:tgtEl>
                                        <p:attrNameLst>
                                          <p:attrName>style.visibility</p:attrName>
                                        </p:attrNameLst>
                                      </p:cBhvr>
                                      <p:to>
                                        <p:strVal val="visible"/>
                                      </p:to>
                                    </p:set>
                                  </p:childTnLst>
                                </p:cTn>
                              </p:par>
                              <p:par>
                                <p:cTn id="108" presetID="1" presetClass="entr" presetSubtype="0" fill="hold" nodeType="withEffect">
                                  <p:stCondLst>
                                    <p:cond delay="600"/>
                                  </p:stCondLst>
                                  <p:childTnLst>
                                    <p:set>
                                      <p:cBhvr>
                                        <p:cTn id="109" dur="1" fill="hold">
                                          <p:stCondLst>
                                            <p:cond delay="0"/>
                                          </p:stCondLst>
                                        </p:cTn>
                                        <p:tgtEl>
                                          <p:spTgt spid="107"/>
                                        </p:tgtEl>
                                        <p:attrNameLst>
                                          <p:attrName>style.visibility</p:attrName>
                                        </p:attrNameLst>
                                      </p:cBhvr>
                                      <p:to>
                                        <p:strVal val="visible"/>
                                      </p:to>
                                    </p:set>
                                  </p:childTnLst>
                                </p:cTn>
                              </p:par>
                              <p:par>
                                <p:cTn id="110" presetID="1" presetClass="entr" presetSubtype="0" fill="hold" nodeType="withEffect">
                                  <p:stCondLst>
                                    <p:cond delay="600"/>
                                  </p:stCondLst>
                                  <p:childTnLst>
                                    <p:set>
                                      <p:cBhvr>
                                        <p:cTn id="111" dur="1" fill="hold">
                                          <p:stCondLst>
                                            <p:cond delay="0"/>
                                          </p:stCondLst>
                                        </p:cTn>
                                        <p:tgtEl>
                                          <p:spTgt spid="128"/>
                                        </p:tgtEl>
                                        <p:attrNameLst>
                                          <p:attrName>style.visibility</p:attrName>
                                        </p:attrNameLst>
                                      </p:cBhvr>
                                      <p:to>
                                        <p:strVal val="visible"/>
                                      </p:to>
                                    </p:set>
                                  </p:childTnLst>
                                </p:cTn>
                              </p:par>
                              <p:par>
                                <p:cTn id="112" presetID="1" presetClass="entr" presetSubtype="0" fill="hold" nodeType="withEffect">
                                  <p:stCondLst>
                                    <p:cond delay="600"/>
                                  </p:stCondLst>
                                  <p:childTnLst>
                                    <p:set>
                                      <p:cBhvr>
                                        <p:cTn id="113"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2" grpId="0" animBg="1"/>
      <p:bldP spid="43" grpId="0" animBg="1"/>
      <p:bldP spid="44" grpId="0" animBg="1"/>
      <p:bldP spid="45" grpId="0" animBg="1"/>
      <p:bldP spid="55" grpId="0" animBg="1"/>
      <p:bldP spid="62" grpId="0"/>
      <p:bldP spid="62" grpId="1"/>
      <p:bldP spid="63" grpId="0"/>
      <p:bldP spid="63" grpId="1"/>
      <p:bldP spid="64" grpId="0"/>
      <p:bldP spid="64" grpId="1"/>
      <p:bldP spid="65" grpId="0"/>
      <p:bldP spid="65" grpId="1"/>
      <p:bldP spid="4" grpId="0"/>
      <p:bldP spid="4" grpId="1"/>
      <p:bldP spid="67" grpId="0"/>
      <p:bldP spid="67" grpId="1"/>
      <p:bldP spid="46" grpId="0" animBg="1"/>
      <p:bldP spid="47" grpId="0" animBg="1"/>
      <p:bldP spid="48" grpId="0" animBg="1"/>
      <p:bldP spid="49" grpId="0" animBg="1"/>
      <p:bldP spid="6" grpId="0"/>
      <p:bldP spid="50" grpId="0"/>
      <p:bldP spid="5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252119" y="2895272"/>
            <a:ext cx="5892465" cy="1097280"/>
            <a:chOff x="6252119" y="2895272"/>
            <a:chExt cx="5892465" cy="1097280"/>
          </a:xfrm>
        </p:grpSpPr>
        <p:sp>
          <p:nvSpPr>
            <p:cNvPr id="22" name="Rectangle 21"/>
            <p:cNvSpPr/>
            <p:nvPr/>
          </p:nvSpPr>
          <p:spPr>
            <a:xfrm>
              <a:off x="7431413" y="2895272"/>
              <a:ext cx="4713171" cy="1097280"/>
            </a:xfrm>
            <a:prstGeom prst="rect">
              <a:avLst/>
            </a:prstGeom>
            <a:solidFill>
              <a:schemeClr val="tx1">
                <a:lumMod val="20000"/>
                <a:lumOff val="80000"/>
              </a:schemeClr>
            </a:solidFill>
          </p:spPr>
          <p:txBody>
            <a:bodyPr wrap="square" lIns="91440" tIns="91440" rIns="91440" bIns="91440">
              <a:noAutofit/>
            </a:bodyPr>
            <a:lstStyle/>
            <a:p>
              <a:pPr marL="0" lvl="1" fontAlgn="base">
                <a:lnSpc>
                  <a:spcPct val="90000"/>
                </a:lnSpc>
                <a:spcBef>
                  <a:spcPct val="0"/>
                </a:spcBef>
                <a:spcAft>
                  <a:spcPts val="600"/>
                </a:spcAft>
              </a:pPr>
              <a:r>
                <a:rPr lang="en-US" sz="1200" dirty="0" smtClean="0">
                  <a:gradFill>
                    <a:gsLst>
                      <a:gs pos="87611">
                        <a:schemeClr val="tx1"/>
                      </a:gs>
                      <a:gs pos="66000">
                        <a:schemeClr val="tx1"/>
                      </a:gs>
                    </a:gsLst>
                    <a:lin ang="5400000" scaled="0"/>
                  </a:gradFill>
                </a:rPr>
                <a:t>“…</a:t>
              </a:r>
              <a:r>
                <a:rPr lang="en-US" sz="1200" dirty="0">
                  <a:gradFill>
                    <a:gsLst>
                      <a:gs pos="87611">
                        <a:schemeClr val="tx1"/>
                      </a:gs>
                      <a:gs pos="66000">
                        <a:schemeClr val="tx1"/>
                      </a:gs>
                    </a:gsLst>
                    <a:lin ang="5400000" scaled="0"/>
                  </a:gradFill>
                </a:rPr>
                <a:t>Preconceived notions about </a:t>
              </a:r>
              <a:r>
                <a:rPr lang="en-US" sz="1200" dirty="0" smtClean="0">
                  <a:gradFill>
                    <a:gsLst>
                      <a:gs pos="87611">
                        <a:schemeClr val="tx1"/>
                      </a:gs>
                      <a:gs pos="66000">
                        <a:schemeClr val="tx1"/>
                      </a:gs>
                    </a:gsLst>
                    <a:lin ang="5400000" scaled="0"/>
                  </a:gradFill>
                </a:rPr>
                <a:t>Microsoft versus </a:t>
              </a:r>
              <a:r>
                <a:rPr lang="en-US" sz="1200" dirty="0">
                  <a:gradFill>
                    <a:gsLst>
                      <a:gs pos="87611">
                        <a:schemeClr val="tx1"/>
                      </a:gs>
                      <a:gs pos="66000">
                        <a:schemeClr val="tx1"/>
                      </a:gs>
                    </a:gsLst>
                    <a:lin ang="5400000" scaled="0"/>
                  </a:gradFill>
                </a:rPr>
                <a:t>VMware for the virtualization layer </a:t>
              </a:r>
              <a:r>
                <a:rPr lang="en-US" sz="1200" dirty="0" smtClean="0">
                  <a:gradFill>
                    <a:gsLst>
                      <a:gs pos="87611">
                        <a:schemeClr val="tx1"/>
                      </a:gs>
                      <a:gs pos="66000">
                        <a:schemeClr val="tx1"/>
                      </a:gs>
                    </a:gsLst>
                    <a:lin ang="5400000" scaled="0"/>
                  </a:gradFill>
                </a:rPr>
                <a:t>need </a:t>
              </a:r>
              <a:r>
                <a:rPr lang="en-US" sz="1200" dirty="0">
                  <a:gradFill>
                    <a:gsLst>
                      <a:gs pos="87611">
                        <a:schemeClr val="tx1"/>
                      </a:gs>
                      <a:gs pos="66000">
                        <a:schemeClr val="tx1"/>
                      </a:gs>
                    </a:gsLst>
                    <a:lin ang="5400000" scaled="0"/>
                  </a:gradFill>
                </a:rPr>
                <a:t>to be re-examined</a:t>
              </a:r>
              <a:r>
                <a:rPr lang="en-US" sz="1200" dirty="0" smtClean="0">
                  <a:gradFill>
                    <a:gsLst>
                      <a:gs pos="87611">
                        <a:schemeClr val="tx1"/>
                      </a:gs>
                      <a:gs pos="66000">
                        <a:schemeClr val="tx1"/>
                      </a:gs>
                    </a:gsLst>
                    <a:lin ang="5400000" scaled="0"/>
                  </a:gradFill>
                </a:rPr>
                <a:t>.”</a:t>
              </a:r>
              <a:endParaRPr lang="en-US" sz="1200" dirty="0">
                <a:gradFill>
                  <a:gsLst>
                    <a:gs pos="87611">
                      <a:schemeClr val="tx1"/>
                    </a:gs>
                    <a:gs pos="66000">
                      <a:schemeClr val="tx1"/>
                    </a:gs>
                  </a:gsLst>
                  <a:lin ang="5400000" scaled="0"/>
                </a:gradFill>
              </a:endParaRPr>
            </a:p>
          </p:txBody>
        </p:sp>
        <p:grpSp>
          <p:nvGrpSpPr>
            <p:cNvPr id="9" name="Group 8"/>
            <p:cNvGrpSpPr/>
            <p:nvPr/>
          </p:nvGrpSpPr>
          <p:grpSpPr>
            <a:xfrm>
              <a:off x="6252119" y="2895272"/>
              <a:ext cx="1188720" cy="1097280"/>
              <a:chOff x="6284722" y="2905442"/>
              <a:chExt cx="1188720" cy="1097280"/>
            </a:xfrm>
          </p:grpSpPr>
          <p:sp>
            <p:nvSpPr>
              <p:cNvPr id="41" name="Rectangle 40"/>
              <p:cNvSpPr/>
              <p:nvPr/>
            </p:nvSpPr>
            <p:spPr bwMode="auto">
              <a:xfrm>
                <a:off x="6284722" y="2905442"/>
                <a:ext cx="1188720" cy="109728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1200" spc="-50" dirty="0">
                  <a:gradFill>
                    <a:gsLst>
                      <a:gs pos="1250">
                        <a:schemeClr val="bg1"/>
                      </a:gs>
                      <a:gs pos="10417">
                        <a:schemeClr val="bg1"/>
                      </a:gs>
                    </a:gsLst>
                    <a:lin ang="5400000" scaled="0"/>
                  </a:gradFill>
                </a:endParaRPr>
              </a:p>
            </p:txBody>
          </p:sp>
          <p:sp>
            <p:nvSpPr>
              <p:cNvPr id="53" name="Freeform 35"/>
              <p:cNvSpPr>
                <a:spLocks noChangeAspect="1" noEditPoints="1"/>
              </p:cNvSpPr>
              <p:nvPr/>
            </p:nvSpPr>
            <p:spPr bwMode="auto">
              <a:xfrm>
                <a:off x="6368633" y="3282118"/>
                <a:ext cx="1020898" cy="343928"/>
              </a:xfrm>
              <a:custGeom>
                <a:avLst/>
                <a:gdLst>
                  <a:gd name="T0" fmla="*/ 95 w 703"/>
                  <a:gd name="T1" fmla="*/ 138 h 235"/>
                  <a:gd name="T2" fmla="*/ 118 w 703"/>
                  <a:gd name="T3" fmla="*/ 149 h 235"/>
                  <a:gd name="T4" fmla="*/ 130 w 703"/>
                  <a:gd name="T5" fmla="*/ 123 h 235"/>
                  <a:gd name="T6" fmla="*/ 132 w 703"/>
                  <a:gd name="T7" fmla="*/ 98 h 235"/>
                  <a:gd name="T8" fmla="*/ 113 w 703"/>
                  <a:gd name="T9" fmla="*/ 79 h 235"/>
                  <a:gd name="T10" fmla="*/ 134 w 703"/>
                  <a:gd name="T11" fmla="*/ 75 h 235"/>
                  <a:gd name="T12" fmla="*/ 89 w 703"/>
                  <a:gd name="T13" fmla="*/ 79 h 235"/>
                  <a:gd name="T14" fmla="*/ 196 w 703"/>
                  <a:gd name="T15" fmla="*/ 134 h 235"/>
                  <a:gd name="T16" fmla="*/ 175 w 703"/>
                  <a:gd name="T17" fmla="*/ 88 h 235"/>
                  <a:gd name="T18" fmla="*/ 141 w 703"/>
                  <a:gd name="T19" fmla="*/ 118 h 235"/>
                  <a:gd name="T20" fmla="*/ 234 w 703"/>
                  <a:gd name="T21" fmla="*/ 147 h 235"/>
                  <a:gd name="T22" fmla="*/ 213 w 703"/>
                  <a:gd name="T23" fmla="*/ 147 h 235"/>
                  <a:gd name="T24" fmla="*/ 267 w 703"/>
                  <a:gd name="T25" fmla="*/ 147 h 235"/>
                  <a:gd name="T26" fmla="*/ 244 w 703"/>
                  <a:gd name="T27" fmla="*/ 133 h 235"/>
                  <a:gd name="T28" fmla="*/ 213 w 703"/>
                  <a:gd name="T29" fmla="*/ 86 h 235"/>
                  <a:gd name="T30" fmla="*/ 257 w 703"/>
                  <a:gd name="T31" fmla="*/ 133 h 235"/>
                  <a:gd name="T32" fmla="*/ 229 w 703"/>
                  <a:gd name="T33" fmla="*/ 95 h 235"/>
                  <a:gd name="T34" fmla="*/ 284 w 703"/>
                  <a:gd name="T35" fmla="*/ 133 h 235"/>
                  <a:gd name="T36" fmla="*/ 290 w 703"/>
                  <a:gd name="T37" fmla="*/ 150 h 235"/>
                  <a:gd name="T38" fmla="*/ 309 w 703"/>
                  <a:gd name="T39" fmla="*/ 133 h 235"/>
                  <a:gd name="T40" fmla="*/ 326 w 703"/>
                  <a:gd name="T41" fmla="*/ 150 h 235"/>
                  <a:gd name="T42" fmla="*/ 284 w 703"/>
                  <a:gd name="T43" fmla="*/ 96 h 235"/>
                  <a:gd name="T44" fmla="*/ 326 w 703"/>
                  <a:gd name="T45" fmla="*/ 102 h 235"/>
                  <a:gd name="T46" fmla="*/ 297 w 703"/>
                  <a:gd name="T47" fmla="*/ 119 h 235"/>
                  <a:gd name="T48" fmla="*/ 314 w 703"/>
                  <a:gd name="T49" fmla="*/ 103 h 235"/>
                  <a:gd name="T50" fmla="*/ 342 w 703"/>
                  <a:gd name="T51" fmla="*/ 150 h 235"/>
                  <a:gd name="T52" fmla="*/ 388 w 703"/>
                  <a:gd name="T53" fmla="*/ 147 h 235"/>
                  <a:gd name="T54" fmla="*/ 360 w 703"/>
                  <a:gd name="T55" fmla="*/ 121 h 235"/>
                  <a:gd name="T56" fmla="*/ 383 w 703"/>
                  <a:gd name="T57" fmla="*/ 107 h 235"/>
                  <a:gd name="T58" fmla="*/ 365 w 703"/>
                  <a:gd name="T59" fmla="*/ 90 h 235"/>
                  <a:gd name="T60" fmla="*/ 383 w 703"/>
                  <a:gd name="T61" fmla="*/ 86 h 235"/>
                  <a:gd name="T62" fmla="*/ 344 w 703"/>
                  <a:gd name="T63" fmla="*/ 89 h 235"/>
                  <a:gd name="T64" fmla="*/ 417 w 703"/>
                  <a:gd name="T65" fmla="*/ 88 h 235"/>
                  <a:gd name="T66" fmla="*/ 398 w 703"/>
                  <a:gd name="T67" fmla="*/ 103 h 235"/>
                  <a:gd name="T68" fmla="*/ 397 w 703"/>
                  <a:gd name="T69" fmla="*/ 133 h 235"/>
                  <a:gd name="T70" fmla="*/ 481 w 703"/>
                  <a:gd name="T71" fmla="*/ 90 h 235"/>
                  <a:gd name="T72" fmla="*/ 495 w 703"/>
                  <a:gd name="T73" fmla="*/ 84 h 235"/>
                  <a:gd name="T74" fmla="*/ 439 w 703"/>
                  <a:gd name="T75" fmla="*/ 99 h 235"/>
                  <a:gd name="T76" fmla="*/ 464 w 703"/>
                  <a:gd name="T77" fmla="*/ 140 h 235"/>
                  <a:gd name="T78" fmla="*/ 483 w 703"/>
                  <a:gd name="T79" fmla="*/ 149 h 235"/>
                  <a:gd name="T80" fmla="*/ 505 w 703"/>
                  <a:gd name="T81" fmla="*/ 149 h 235"/>
                  <a:gd name="T82" fmla="*/ 549 w 703"/>
                  <a:gd name="T83" fmla="*/ 150 h 235"/>
                  <a:gd name="T84" fmla="*/ 524 w 703"/>
                  <a:gd name="T85" fmla="*/ 138 h 235"/>
                  <a:gd name="T86" fmla="*/ 546 w 703"/>
                  <a:gd name="T87" fmla="*/ 121 h 235"/>
                  <a:gd name="T88" fmla="*/ 524 w 703"/>
                  <a:gd name="T89" fmla="*/ 95 h 235"/>
                  <a:gd name="T90" fmla="*/ 551 w 703"/>
                  <a:gd name="T91" fmla="*/ 86 h 235"/>
                  <a:gd name="T92" fmla="*/ 505 w 703"/>
                  <a:gd name="T93" fmla="*/ 88 h 235"/>
                  <a:gd name="T94" fmla="*/ 581 w 703"/>
                  <a:gd name="T95" fmla="*/ 140 h 235"/>
                  <a:gd name="T96" fmla="*/ 561 w 703"/>
                  <a:gd name="T97" fmla="*/ 149 h 235"/>
                  <a:gd name="T98" fmla="*/ 612 w 703"/>
                  <a:gd name="T99" fmla="*/ 141 h 235"/>
                  <a:gd name="T100" fmla="*/ 603 w 703"/>
                  <a:gd name="T101" fmla="*/ 147 h 235"/>
                  <a:gd name="T102" fmla="*/ 561 w 703"/>
                  <a:gd name="T103" fmla="*/ 88 h 235"/>
                  <a:gd name="T104" fmla="*/ 602 w 703"/>
                  <a:gd name="T105" fmla="*/ 123 h 235"/>
                  <a:gd name="T106" fmla="*/ 581 w 703"/>
                  <a:gd name="T107" fmla="*/ 133 h 235"/>
                  <a:gd name="T108" fmla="*/ 581 w 703"/>
                  <a:gd name="T109" fmla="*/ 95 h 235"/>
                  <a:gd name="T110" fmla="*/ 631 w 703"/>
                  <a:gd name="T111" fmla="*/ 75 h 235"/>
                  <a:gd name="T112" fmla="*/ 622 w 703"/>
                  <a:gd name="T113" fmla="*/ 85 h 235"/>
                  <a:gd name="T114" fmla="*/ 629 w 703"/>
                  <a:gd name="T115" fmla="*/ 79 h 235"/>
                  <a:gd name="T116" fmla="*/ 630 w 703"/>
                  <a:gd name="T117" fmla="*/ 88 h 235"/>
                  <a:gd name="T118" fmla="*/ 625 w 703"/>
                  <a:gd name="T119" fmla="*/ 87 h 235"/>
                  <a:gd name="T120" fmla="*/ 621 w 703"/>
                  <a:gd name="T121" fmla="*/ 87 h 235"/>
                  <a:gd name="T122" fmla="*/ 627 w 703"/>
                  <a:gd name="T123" fmla="*/ 80 h 235"/>
                  <a:gd name="T124" fmla="*/ 633 w 703"/>
                  <a:gd name="T125" fmla="*/ 7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3" h="235">
                    <a:moveTo>
                      <a:pt x="0" y="118"/>
                    </a:moveTo>
                    <a:cubicBezTo>
                      <a:pt x="0" y="53"/>
                      <a:pt x="157" y="0"/>
                      <a:pt x="352" y="0"/>
                    </a:cubicBezTo>
                    <a:cubicBezTo>
                      <a:pt x="546" y="0"/>
                      <a:pt x="703" y="53"/>
                      <a:pt x="703" y="118"/>
                    </a:cubicBezTo>
                    <a:cubicBezTo>
                      <a:pt x="703" y="182"/>
                      <a:pt x="546" y="235"/>
                      <a:pt x="352" y="235"/>
                    </a:cubicBezTo>
                    <a:cubicBezTo>
                      <a:pt x="157" y="235"/>
                      <a:pt x="0" y="182"/>
                      <a:pt x="0" y="118"/>
                    </a:cubicBezTo>
                    <a:close/>
                    <a:moveTo>
                      <a:pt x="95" y="138"/>
                    </a:moveTo>
                    <a:cubicBezTo>
                      <a:pt x="95" y="143"/>
                      <a:pt x="95" y="146"/>
                      <a:pt x="89" y="147"/>
                    </a:cubicBezTo>
                    <a:cubicBezTo>
                      <a:pt x="86" y="147"/>
                      <a:pt x="84" y="147"/>
                      <a:pt x="84" y="149"/>
                    </a:cubicBezTo>
                    <a:cubicBezTo>
                      <a:pt x="84" y="150"/>
                      <a:pt x="86" y="150"/>
                      <a:pt x="87" y="150"/>
                    </a:cubicBezTo>
                    <a:cubicBezTo>
                      <a:pt x="91" y="150"/>
                      <a:pt x="97" y="150"/>
                      <a:pt x="101" y="150"/>
                    </a:cubicBezTo>
                    <a:cubicBezTo>
                      <a:pt x="105" y="150"/>
                      <a:pt x="112" y="150"/>
                      <a:pt x="116" y="150"/>
                    </a:cubicBezTo>
                    <a:cubicBezTo>
                      <a:pt x="117" y="150"/>
                      <a:pt x="118" y="150"/>
                      <a:pt x="118" y="149"/>
                    </a:cubicBezTo>
                    <a:cubicBezTo>
                      <a:pt x="118" y="147"/>
                      <a:pt x="116" y="147"/>
                      <a:pt x="113" y="147"/>
                    </a:cubicBezTo>
                    <a:cubicBezTo>
                      <a:pt x="108" y="146"/>
                      <a:pt x="108" y="143"/>
                      <a:pt x="108" y="138"/>
                    </a:cubicBezTo>
                    <a:cubicBezTo>
                      <a:pt x="108" y="118"/>
                      <a:pt x="108" y="118"/>
                      <a:pt x="108" y="118"/>
                    </a:cubicBezTo>
                    <a:cubicBezTo>
                      <a:pt x="108" y="112"/>
                      <a:pt x="108" y="112"/>
                      <a:pt x="116" y="112"/>
                    </a:cubicBezTo>
                    <a:cubicBezTo>
                      <a:pt x="119" y="112"/>
                      <a:pt x="127" y="112"/>
                      <a:pt x="129" y="119"/>
                    </a:cubicBezTo>
                    <a:cubicBezTo>
                      <a:pt x="129" y="119"/>
                      <a:pt x="130" y="122"/>
                      <a:pt x="130" y="123"/>
                    </a:cubicBezTo>
                    <a:cubicBezTo>
                      <a:pt x="130" y="124"/>
                      <a:pt x="131" y="125"/>
                      <a:pt x="132" y="125"/>
                    </a:cubicBezTo>
                    <a:cubicBezTo>
                      <a:pt x="133" y="125"/>
                      <a:pt x="133" y="123"/>
                      <a:pt x="133" y="123"/>
                    </a:cubicBezTo>
                    <a:cubicBezTo>
                      <a:pt x="133" y="117"/>
                      <a:pt x="133" y="117"/>
                      <a:pt x="133" y="117"/>
                    </a:cubicBezTo>
                    <a:cubicBezTo>
                      <a:pt x="133" y="114"/>
                      <a:pt x="133" y="112"/>
                      <a:pt x="133" y="111"/>
                    </a:cubicBezTo>
                    <a:cubicBezTo>
                      <a:pt x="133" y="109"/>
                      <a:pt x="133" y="101"/>
                      <a:pt x="133" y="99"/>
                    </a:cubicBezTo>
                    <a:cubicBezTo>
                      <a:pt x="133" y="98"/>
                      <a:pt x="133" y="98"/>
                      <a:pt x="132" y="98"/>
                    </a:cubicBezTo>
                    <a:cubicBezTo>
                      <a:pt x="130" y="98"/>
                      <a:pt x="130" y="99"/>
                      <a:pt x="130" y="99"/>
                    </a:cubicBezTo>
                    <a:cubicBezTo>
                      <a:pt x="128" y="106"/>
                      <a:pt x="126" y="108"/>
                      <a:pt x="117" y="108"/>
                    </a:cubicBezTo>
                    <a:cubicBezTo>
                      <a:pt x="115" y="108"/>
                      <a:pt x="111" y="108"/>
                      <a:pt x="109" y="108"/>
                    </a:cubicBezTo>
                    <a:cubicBezTo>
                      <a:pt x="108" y="108"/>
                      <a:pt x="108" y="108"/>
                      <a:pt x="108" y="101"/>
                    </a:cubicBezTo>
                    <a:cubicBezTo>
                      <a:pt x="108" y="85"/>
                      <a:pt x="108" y="85"/>
                      <a:pt x="108" y="85"/>
                    </a:cubicBezTo>
                    <a:cubicBezTo>
                      <a:pt x="108" y="80"/>
                      <a:pt x="109" y="79"/>
                      <a:pt x="113" y="79"/>
                    </a:cubicBezTo>
                    <a:cubicBezTo>
                      <a:pt x="131" y="79"/>
                      <a:pt x="133" y="84"/>
                      <a:pt x="136" y="90"/>
                    </a:cubicBezTo>
                    <a:cubicBezTo>
                      <a:pt x="136" y="91"/>
                      <a:pt x="137" y="92"/>
                      <a:pt x="139" y="92"/>
                    </a:cubicBezTo>
                    <a:cubicBezTo>
                      <a:pt x="140" y="92"/>
                      <a:pt x="140" y="91"/>
                      <a:pt x="140" y="90"/>
                    </a:cubicBezTo>
                    <a:cubicBezTo>
                      <a:pt x="140" y="77"/>
                      <a:pt x="140" y="77"/>
                      <a:pt x="140" y="77"/>
                    </a:cubicBezTo>
                    <a:cubicBezTo>
                      <a:pt x="140" y="76"/>
                      <a:pt x="140" y="75"/>
                      <a:pt x="138" y="75"/>
                    </a:cubicBezTo>
                    <a:cubicBezTo>
                      <a:pt x="138" y="75"/>
                      <a:pt x="138" y="75"/>
                      <a:pt x="134" y="75"/>
                    </a:cubicBezTo>
                    <a:cubicBezTo>
                      <a:pt x="131" y="76"/>
                      <a:pt x="125" y="76"/>
                      <a:pt x="112" y="76"/>
                    </a:cubicBezTo>
                    <a:cubicBezTo>
                      <a:pt x="111" y="76"/>
                      <a:pt x="111" y="76"/>
                      <a:pt x="111" y="76"/>
                    </a:cubicBezTo>
                    <a:cubicBezTo>
                      <a:pt x="99" y="76"/>
                      <a:pt x="93" y="76"/>
                      <a:pt x="90" y="75"/>
                    </a:cubicBezTo>
                    <a:cubicBezTo>
                      <a:pt x="87" y="75"/>
                      <a:pt x="87" y="75"/>
                      <a:pt x="87" y="75"/>
                    </a:cubicBezTo>
                    <a:cubicBezTo>
                      <a:pt x="86" y="75"/>
                      <a:pt x="84" y="75"/>
                      <a:pt x="84" y="77"/>
                    </a:cubicBezTo>
                    <a:cubicBezTo>
                      <a:pt x="84" y="79"/>
                      <a:pt x="86" y="79"/>
                      <a:pt x="89" y="79"/>
                    </a:cubicBezTo>
                    <a:cubicBezTo>
                      <a:pt x="95" y="79"/>
                      <a:pt x="95" y="82"/>
                      <a:pt x="95" y="88"/>
                    </a:cubicBezTo>
                    <a:cubicBezTo>
                      <a:pt x="95" y="138"/>
                      <a:pt x="95" y="138"/>
                      <a:pt x="95" y="138"/>
                    </a:cubicBezTo>
                    <a:close/>
                    <a:moveTo>
                      <a:pt x="145" y="134"/>
                    </a:moveTo>
                    <a:cubicBezTo>
                      <a:pt x="151" y="144"/>
                      <a:pt x="163" y="151"/>
                      <a:pt x="176" y="151"/>
                    </a:cubicBezTo>
                    <a:cubicBezTo>
                      <a:pt x="188" y="151"/>
                      <a:pt x="200" y="144"/>
                      <a:pt x="206" y="134"/>
                    </a:cubicBezTo>
                    <a:cubicBezTo>
                      <a:pt x="196" y="134"/>
                      <a:pt x="196" y="134"/>
                      <a:pt x="196" y="134"/>
                    </a:cubicBezTo>
                    <a:cubicBezTo>
                      <a:pt x="192" y="142"/>
                      <a:pt x="186" y="148"/>
                      <a:pt x="177" y="148"/>
                    </a:cubicBezTo>
                    <a:cubicBezTo>
                      <a:pt x="168" y="148"/>
                      <a:pt x="161" y="142"/>
                      <a:pt x="157" y="134"/>
                    </a:cubicBezTo>
                    <a:cubicBezTo>
                      <a:pt x="145" y="134"/>
                      <a:pt x="145" y="134"/>
                      <a:pt x="145" y="134"/>
                    </a:cubicBezTo>
                    <a:close/>
                    <a:moveTo>
                      <a:pt x="157" y="134"/>
                    </a:moveTo>
                    <a:cubicBezTo>
                      <a:pt x="155" y="128"/>
                      <a:pt x="153" y="122"/>
                      <a:pt x="153" y="116"/>
                    </a:cubicBezTo>
                    <a:cubicBezTo>
                      <a:pt x="153" y="101"/>
                      <a:pt x="160" y="88"/>
                      <a:pt x="175" y="88"/>
                    </a:cubicBezTo>
                    <a:cubicBezTo>
                      <a:pt x="191" y="88"/>
                      <a:pt x="198" y="105"/>
                      <a:pt x="198" y="118"/>
                    </a:cubicBezTo>
                    <a:cubicBezTo>
                      <a:pt x="198" y="123"/>
                      <a:pt x="197" y="129"/>
                      <a:pt x="196" y="134"/>
                    </a:cubicBezTo>
                    <a:cubicBezTo>
                      <a:pt x="206" y="134"/>
                      <a:pt x="206" y="134"/>
                      <a:pt x="206" y="134"/>
                    </a:cubicBezTo>
                    <a:cubicBezTo>
                      <a:pt x="209" y="129"/>
                      <a:pt x="211" y="123"/>
                      <a:pt x="211" y="117"/>
                    </a:cubicBezTo>
                    <a:cubicBezTo>
                      <a:pt x="211" y="99"/>
                      <a:pt x="195" y="85"/>
                      <a:pt x="176" y="85"/>
                    </a:cubicBezTo>
                    <a:cubicBezTo>
                      <a:pt x="156" y="85"/>
                      <a:pt x="141" y="100"/>
                      <a:pt x="141" y="118"/>
                    </a:cubicBezTo>
                    <a:cubicBezTo>
                      <a:pt x="141" y="124"/>
                      <a:pt x="142" y="129"/>
                      <a:pt x="145" y="134"/>
                    </a:cubicBezTo>
                    <a:cubicBezTo>
                      <a:pt x="157" y="134"/>
                      <a:pt x="157" y="134"/>
                      <a:pt x="157" y="134"/>
                    </a:cubicBezTo>
                    <a:close/>
                    <a:moveTo>
                      <a:pt x="218" y="133"/>
                    </a:moveTo>
                    <a:cubicBezTo>
                      <a:pt x="229" y="133"/>
                      <a:pt x="229" y="133"/>
                      <a:pt x="229" y="133"/>
                    </a:cubicBezTo>
                    <a:cubicBezTo>
                      <a:pt x="229" y="140"/>
                      <a:pt x="229" y="140"/>
                      <a:pt x="229" y="140"/>
                    </a:cubicBezTo>
                    <a:cubicBezTo>
                      <a:pt x="229" y="144"/>
                      <a:pt x="229" y="147"/>
                      <a:pt x="234" y="147"/>
                    </a:cubicBezTo>
                    <a:cubicBezTo>
                      <a:pt x="237" y="147"/>
                      <a:pt x="238" y="147"/>
                      <a:pt x="238" y="149"/>
                    </a:cubicBezTo>
                    <a:cubicBezTo>
                      <a:pt x="238" y="150"/>
                      <a:pt x="237" y="150"/>
                      <a:pt x="236" y="150"/>
                    </a:cubicBezTo>
                    <a:cubicBezTo>
                      <a:pt x="234" y="150"/>
                      <a:pt x="224" y="150"/>
                      <a:pt x="224" y="150"/>
                    </a:cubicBezTo>
                    <a:cubicBezTo>
                      <a:pt x="222" y="150"/>
                      <a:pt x="214" y="150"/>
                      <a:pt x="212" y="150"/>
                    </a:cubicBezTo>
                    <a:cubicBezTo>
                      <a:pt x="211" y="150"/>
                      <a:pt x="210" y="150"/>
                      <a:pt x="210" y="149"/>
                    </a:cubicBezTo>
                    <a:cubicBezTo>
                      <a:pt x="210" y="147"/>
                      <a:pt x="211" y="147"/>
                      <a:pt x="213" y="147"/>
                    </a:cubicBezTo>
                    <a:cubicBezTo>
                      <a:pt x="218" y="147"/>
                      <a:pt x="218" y="144"/>
                      <a:pt x="218" y="140"/>
                    </a:cubicBezTo>
                    <a:cubicBezTo>
                      <a:pt x="218" y="133"/>
                      <a:pt x="218" y="133"/>
                      <a:pt x="218" y="133"/>
                    </a:cubicBezTo>
                    <a:close/>
                    <a:moveTo>
                      <a:pt x="244" y="133"/>
                    </a:moveTo>
                    <a:cubicBezTo>
                      <a:pt x="257" y="133"/>
                      <a:pt x="257" y="133"/>
                      <a:pt x="257" y="133"/>
                    </a:cubicBezTo>
                    <a:cubicBezTo>
                      <a:pt x="261" y="141"/>
                      <a:pt x="261" y="141"/>
                      <a:pt x="261" y="141"/>
                    </a:cubicBezTo>
                    <a:cubicBezTo>
                      <a:pt x="263" y="144"/>
                      <a:pt x="264" y="147"/>
                      <a:pt x="267" y="147"/>
                    </a:cubicBezTo>
                    <a:cubicBezTo>
                      <a:pt x="271" y="148"/>
                      <a:pt x="271" y="148"/>
                      <a:pt x="271" y="149"/>
                    </a:cubicBezTo>
                    <a:cubicBezTo>
                      <a:pt x="271" y="150"/>
                      <a:pt x="270" y="150"/>
                      <a:pt x="269" y="150"/>
                    </a:cubicBezTo>
                    <a:cubicBezTo>
                      <a:pt x="268" y="150"/>
                      <a:pt x="262" y="150"/>
                      <a:pt x="260" y="150"/>
                    </a:cubicBezTo>
                    <a:cubicBezTo>
                      <a:pt x="259" y="150"/>
                      <a:pt x="255" y="150"/>
                      <a:pt x="254" y="150"/>
                    </a:cubicBezTo>
                    <a:cubicBezTo>
                      <a:pt x="252" y="150"/>
                      <a:pt x="252" y="149"/>
                      <a:pt x="251" y="147"/>
                    </a:cubicBezTo>
                    <a:cubicBezTo>
                      <a:pt x="244" y="133"/>
                      <a:pt x="244" y="133"/>
                      <a:pt x="244" y="133"/>
                    </a:cubicBezTo>
                    <a:close/>
                    <a:moveTo>
                      <a:pt x="229" y="133"/>
                    </a:moveTo>
                    <a:cubicBezTo>
                      <a:pt x="218" y="133"/>
                      <a:pt x="218" y="133"/>
                      <a:pt x="218" y="133"/>
                    </a:cubicBezTo>
                    <a:cubicBezTo>
                      <a:pt x="218" y="96"/>
                      <a:pt x="218" y="96"/>
                      <a:pt x="218" y="96"/>
                    </a:cubicBezTo>
                    <a:cubicBezTo>
                      <a:pt x="218" y="92"/>
                      <a:pt x="218" y="89"/>
                      <a:pt x="213" y="89"/>
                    </a:cubicBezTo>
                    <a:cubicBezTo>
                      <a:pt x="211" y="89"/>
                      <a:pt x="210" y="89"/>
                      <a:pt x="210" y="88"/>
                    </a:cubicBezTo>
                    <a:cubicBezTo>
                      <a:pt x="210" y="86"/>
                      <a:pt x="210" y="86"/>
                      <a:pt x="213" y="86"/>
                    </a:cubicBezTo>
                    <a:cubicBezTo>
                      <a:pt x="214" y="86"/>
                      <a:pt x="220" y="86"/>
                      <a:pt x="221" y="86"/>
                    </a:cubicBezTo>
                    <a:cubicBezTo>
                      <a:pt x="224" y="86"/>
                      <a:pt x="237" y="86"/>
                      <a:pt x="240" y="86"/>
                    </a:cubicBezTo>
                    <a:cubicBezTo>
                      <a:pt x="258" y="86"/>
                      <a:pt x="260" y="99"/>
                      <a:pt x="260" y="102"/>
                    </a:cubicBezTo>
                    <a:cubicBezTo>
                      <a:pt x="260" y="114"/>
                      <a:pt x="249" y="117"/>
                      <a:pt x="246" y="118"/>
                    </a:cubicBezTo>
                    <a:cubicBezTo>
                      <a:pt x="247" y="118"/>
                      <a:pt x="248" y="119"/>
                      <a:pt x="251" y="123"/>
                    </a:cubicBezTo>
                    <a:cubicBezTo>
                      <a:pt x="257" y="133"/>
                      <a:pt x="257" y="133"/>
                      <a:pt x="257" y="133"/>
                    </a:cubicBezTo>
                    <a:cubicBezTo>
                      <a:pt x="244" y="133"/>
                      <a:pt x="244" y="133"/>
                      <a:pt x="244" y="133"/>
                    </a:cubicBezTo>
                    <a:cubicBezTo>
                      <a:pt x="239" y="124"/>
                      <a:pt x="239" y="124"/>
                      <a:pt x="239" y="124"/>
                    </a:cubicBezTo>
                    <a:cubicBezTo>
                      <a:pt x="237" y="119"/>
                      <a:pt x="236" y="119"/>
                      <a:pt x="231" y="119"/>
                    </a:cubicBezTo>
                    <a:cubicBezTo>
                      <a:pt x="230" y="119"/>
                      <a:pt x="229" y="120"/>
                      <a:pt x="229" y="122"/>
                    </a:cubicBezTo>
                    <a:cubicBezTo>
                      <a:pt x="229" y="133"/>
                      <a:pt x="229" y="133"/>
                      <a:pt x="229" y="133"/>
                    </a:cubicBezTo>
                    <a:close/>
                    <a:moveTo>
                      <a:pt x="229" y="95"/>
                    </a:moveTo>
                    <a:cubicBezTo>
                      <a:pt x="229" y="113"/>
                      <a:pt x="229" y="113"/>
                      <a:pt x="229" y="113"/>
                    </a:cubicBezTo>
                    <a:cubicBezTo>
                      <a:pt x="229" y="116"/>
                      <a:pt x="229" y="116"/>
                      <a:pt x="234" y="116"/>
                    </a:cubicBezTo>
                    <a:cubicBezTo>
                      <a:pt x="238" y="116"/>
                      <a:pt x="248" y="116"/>
                      <a:pt x="248" y="103"/>
                    </a:cubicBezTo>
                    <a:cubicBezTo>
                      <a:pt x="248" y="100"/>
                      <a:pt x="247" y="89"/>
                      <a:pt x="234" y="89"/>
                    </a:cubicBezTo>
                    <a:cubicBezTo>
                      <a:pt x="230" y="89"/>
                      <a:pt x="229" y="91"/>
                      <a:pt x="229" y="95"/>
                    </a:cubicBezTo>
                    <a:close/>
                    <a:moveTo>
                      <a:pt x="284" y="133"/>
                    </a:moveTo>
                    <a:cubicBezTo>
                      <a:pt x="295" y="133"/>
                      <a:pt x="295" y="133"/>
                      <a:pt x="295" y="133"/>
                    </a:cubicBezTo>
                    <a:cubicBezTo>
                      <a:pt x="295" y="140"/>
                      <a:pt x="295" y="140"/>
                      <a:pt x="295" y="140"/>
                    </a:cubicBezTo>
                    <a:cubicBezTo>
                      <a:pt x="295" y="144"/>
                      <a:pt x="295" y="147"/>
                      <a:pt x="301" y="147"/>
                    </a:cubicBezTo>
                    <a:cubicBezTo>
                      <a:pt x="303" y="147"/>
                      <a:pt x="304" y="147"/>
                      <a:pt x="304" y="149"/>
                    </a:cubicBezTo>
                    <a:cubicBezTo>
                      <a:pt x="304" y="150"/>
                      <a:pt x="303" y="150"/>
                      <a:pt x="302" y="150"/>
                    </a:cubicBezTo>
                    <a:cubicBezTo>
                      <a:pt x="300" y="150"/>
                      <a:pt x="290" y="150"/>
                      <a:pt x="290" y="150"/>
                    </a:cubicBezTo>
                    <a:cubicBezTo>
                      <a:pt x="288" y="150"/>
                      <a:pt x="279" y="150"/>
                      <a:pt x="278" y="150"/>
                    </a:cubicBezTo>
                    <a:cubicBezTo>
                      <a:pt x="277" y="150"/>
                      <a:pt x="276" y="150"/>
                      <a:pt x="276" y="149"/>
                    </a:cubicBezTo>
                    <a:cubicBezTo>
                      <a:pt x="276" y="147"/>
                      <a:pt x="277" y="147"/>
                      <a:pt x="279" y="147"/>
                    </a:cubicBezTo>
                    <a:cubicBezTo>
                      <a:pt x="284" y="147"/>
                      <a:pt x="284" y="144"/>
                      <a:pt x="284" y="140"/>
                    </a:cubicBezTo>
                    <a:cubicBezTo>
                      <a:pt x="284" y="133"/>
                      <a:pt x="284" y="133"/>
                      <a:pt x="284" y="133"/>
                    </a:cubicBezTo>
                    <a:close/>
                    <a:moveTo>
                      <a:pt x="309" y="133"/>
                    </a:moveTo>
                    <a:cubicBezTo>
                      <a:pt x="322" y="133"/>
                      <a:pt x="322" y="133"/>
                      <a:pt x="322" y="133"/>
                    </a:cubicBezTo>
                    <a:cubicBezTo>
                      <a:pt x="327" y="141"/>
                      <a:pt x="327" y="141"/>
                      <a:pt x="327" y="141"/>
                    </a:cubicBezTo>
                    <a:cubicBezTo>
                      <a:pt x="329" y="144"/>
                      <a:pt x="330" y="147"/>
                      <a:pt x="333" y="147"/>
                    </a:cubicBezTo>
                    <a:cubicBezTo>
                      <a:pt x="336" y="148"/>
                      <a:pt x="337" y="148"/>
                      <a:pt x="337" y="149"/>
                    </a:cubicBezTo>
                    <a:cubicBezTo>
                      <a:pt x="337" y="150"/>
                      <a:pt x="336" y="150"/>
                      <a:pt x="336" y="150"/>
                    </a:cubicBezTo>
                    <a:cubicBezTo>
                      <a:pt x="334" y="150"/>
                      <a:pt x="327" y="150"/>
                      <a:pt x="326" y="150"/>
                    </a:cubicBezTo>
                    <a:cubicBezTo>
                      <a:pt x="325" y="150"/>
                      <a:pt x="321" y="150"/>
                      <a:pt x="320" y="150"/>
                    </a:cubicBezTo>
                    <a:cubicBezTo>
                      <a:pt x="319" y="150"/>
                      <a:pt x="318" y="149"/>
                      <a:pt x="317" y="147"/>
                    </a:cubicBezTo>
                    <a:cubicBezTo>
                      <a:pt x="309" y="133"/>
                      <a:pt x="309" y="133"/>
                      <a:pt x="309" y="133"/>
                    </a:cubicBezTo>
                    <a:close/>
                    <a:moveTo>
                      <a:pt x="295" y="133"/>
                    </a:moveTo>
                    <a:cubicBezTo>
                      <a:pt x="284" y="133"/>
                      <a:pt x="284" y="133"/>
                      <a:pt x="284" y="133"/>
                    </a:cubicBezTo>
                    <a:cubicBezTo>
                      <a:pt x="284" y="96"/>
                      <a:pt x="284" y="96"/>
                      <a:pt x="284" y="96"/>
                    </a:cubicBezTo>
                    <a:cubicBezTo>
                      <a:pt x="284" y="92"/>
                      <a:pt x="284" y="89"/>
                      <a:pt x="279" y="89"/>
                    </a:cubicBezTo>
                    <a:cubicBezTo>
                      <a:pt x="277" y="89"/>
                      <a:pt x="276" y="89"/>
                      <a:pt x="276" y="88"/>
                    </a:cubicBezTo>
                    <a:cubicBezTo>
                      <a:pt x="276" y="86"/>
                      <a:pt x="276" y="86"/>
                      <a:pt x="279" y="86"/>
                    </a:cubicBezTo>
                    <a:cubicBezTo>
                      <a:pt x="281" y="86"/>
                      <a:pt x="285" y="86"/>
                      <a:pt x="286" y="86"/>
                    </a:cubicBezTo>
                    <a:cubicBezTo>
                      <a:pt x="289" y="86"/>
                      <a:pt x="303" y="86"/>
                      <a:pt x="306" y="86"/>
                    </a:cubicBezTo>
                    <a:cubicBezTo>
                      <a:pt x="324" y="86"/>
                      <a:pt x="326" y="99"/>
                      <a:pt x="326" y="102"/>
                    </a:cubicBezTo>
                    <a:cubicBezTo>
                      <a:pt x="326" y="114"/>
                      <a:pt x="315" y="117"/>
                      <a:pt x="312" y="118"/>
                    </a:cubicBezTo>
                    <a:cubicBezTo>
                      <a:pt x="313" y="118"/>
                      <a:pt x="314" y="119"/>
                      <a:pt x="317" y="123"/>
                    </a:cubicBezTo>
                    <a:cubicBezTo>
                      <a:pt x="322" y="133"/>
                      <a:pt x="322" y="133"/>
                      <a:pt x="322" y="133"/>
                    </a:cubicBezTo>
                    <a:cubicBezTo>
                      <a:pt x="309" y="133"/>
                      <a:pt x="309" y="133"/>
                      <a:pt x="309" y="133"/>
                    </a:cubicBezTo>
                    <a:cubicBezTo>
                      <a:pt x="305" y="124"/>
                      <a:pt x="305" y="124"/>
                      <a:pt x="305" y="124"/>
                    </a:cubicBezTo>
                    <a:cubicBezTo>
                      <a:pt x="302" y="119"/>
                      <a:pt x="302" y="119"/>
                      <a:pt x="297" y="119"/>
                    </a:cubicBezTo>
                    <a:cubicBezTo>
                      <a:pt x="295" y="119"/>
                      <a:pt x="295" y="120"/>
                      <a:pt x="295" y="122"/>
                    </a:cubicBezTo>
                    <a:cubicBezTo>
                      <a:pt x="295" y="133"/>
                      <a:pt x="295" y="133"/>
                      <a:pt x="295" y="133"/>
                    </a:cubicBezTo>
                    <a:close/>
                    <a:moveTo>
                      <a:pt x="295" y="95"/>
                    </a:moveTo>
                    <a:cubicBezTo>
                      <a:pt x="295" y="113"/>
                      <a:pt x="295" y="113"/>
                      <a:pt x="295" y="113"/>
                    </a:cubicBezTo>
                    <a:cubicBezTo>
                      <a:pt x="295" y="116"/>
                      <a:pt x="295" y="116"/>
                      <a:pt x="301" y="116"/>
                    </a:cubicBezTo>
                    <a:cubicBezTo>
                      <a:pt x="304" y="116"/>
                      <a:pt x="314" y="116"/>
                      <a:pt x="314" y="103"/>
                    </a:cubicBezTo>
                    <a:cubicBezTo>
                      <a:pt x="314" y="100"/>
                      <a:pt x="313" y="89"/>
                      <a:pt x="300" y="89"/>
                    </a:cubicBezTo>
                    <a:cubicBezTo>
                      <a:pt x="295" y="89"/>
                      <a:pt x="295" y="91"/>
                      <a:pt x="295" y="95"/>
                    </a:cubicBezTo>
                    <a:close/>
                    <a:moveTo>
                      <a:pt x="349" y="140"/>
                    </a:moveTo>
                    <a:cubicBezTo>
                      <a:pt x="349" y="144"/>
                      <a:pt x="349" y="147"/>
                      <a:pt x="344" y="147"/>
                    </a:cubicBezTo>
                    <a:cubicBezTo>
                      <a:pt x="342" y="147"/>
                      <a:pt x="340" y="147"/>
                      <a:pt x="340" y="149"/>
                    </a:cubicBezTo>
                    <a:cubicBezTo>
                      <a:pt x="340" y="150"/>
                      <a:pt x="341" y="150"/>
                      <a:pt x="342" y="150"/>
                    </a:cubicBezTo>
                    <a:cubicBezTo>
                      <a:pt x="343" y="150"/>
                      <a:pt x="344" y="150"/>
                      <a:pt x="345" y="150"/>
                    </a:cubicBezTo>
                    <a:cubicBezTo>
                      <a:pt x="347" y="150"/>
                      <a:pt x="349" y="150"/>
                      <a:pt x="354" y="150"/>
                    </a:cubicBezTo>
                    <a:cubicBezTo>
                      <a:pt x="355" y="150"/>
                      <a:pt x="355" y="150"/>
                      <a:pt x="355" y="150"/>
                    </a:cubicBezTo>
                    <a:cubicBezTo>
                      <a:pt x="356" y="150"/>
                      <a:pt x="360" y="150"/>
                      <a:pt x="366" y="150"/>
                    </a:cubicBezTo>
                    <a:cubicBezTo>
                      <a:pt x="372" y="150"/>
                      <a:pt x="379" y="150"/>
                      <a:pt x="384" y="150"/>
                    </a:cubicBezTo>
                    <a:cubicBezTo>
                      <a:pt x="387" y="150"/>
                      <a:pt x="388" y="149"/>
                      <a:pt x="388" y="147"/>
                    </a:cubicBezTo>
                    <a:cubicBezTo>
                      <a:pt x="389" y="143"/>
                      <a:pt x="390" y="137"/>
                      <a:pt x="390" y="136"/>
                    </a:cubicBezTo>
                    <a:cubicBezTo>
                      <a:pt x="390" y="135"/>
                      <a:pt x="390" y="134"/>
                      <a:pt x="389" y="134"/>
                    </a:cubicBezTo>
                    <a:cubicBezTo>
                      <a:pt x="388" y="134"/>
                      <a:pt x="388" y="135"/>
                      <a:pt x="386" y="138"/>
                    </a:cubicBezTo>
                    <a:cubicBezTo>
                      <a:pt x="381" y="147"/>
                      <a:pt x="375" y="147"/>
                      <a:pt x="370" y="147"/>
                    </a:cubicBezTo>
                    <a:cubicBezTo>
                      <a:pt x="362" y="147"/>
                      <a:pt x="360" y="146"/>
                      <a:pt x="360" y="138"/>
                    </a:cubicBezTo>
                    <a:cubicBezTo>
                      <a:pt x="360" y="121"/>
                      <a:pt x="360" y="121"/>
                      <a:pt x="360" y="121"/>
                    </a:cubicBezTo>
                    <a:cubicBezTo>
                      <a:pt x="360" y="118"/>
                      <a:pt x="360" y="118"/>
                      <a:pt x="366" y="118"/>
                    </a:cubicBezTo>
                    <a:cubicBezTo>
                      <a:pt x="374" y="118"/>
                      <a:pt x="377" y="118"/>
                      <a:pt x="379" y="126"/>
                    </a:cubicBezTo>
                    <a:cubicBezTo>
                      <a:pt x="379" y="127"/>
                      <a:pt x="380" y="128"/>
                      <a:pt x="381" y="128"/>
                    </a:cubicBezTo>
                    <a:cubicBezTo>
                      <a:pt x="382" y="128"/>
                      <a:pt x="382" y="127"/>
                      <a:pt x="382" y="126"/>
                    </a:cubicBezTo>
                    <a:cubicBezTo>
                      <a:pt x="382" y="125"/>
                      <a:pt x="382" y="122"/>
                      <a:pt x="382" y="121"/>
                    </a:cubicBezTo>
                    <a:cubicBezTo>
                      <a:pt x="382" y="119"/>
                      <a:pt x="383" y="108"/>
                      <a:pt x="383" y="107"/>
                    </a:cubicBezTo>
                    <a:cubicBezTo>
                      <a:pt x="383" y="106"/>
                      <a:pt x="382" y="105"/>
                      <a:pt x="381" y="105"/>
                    </a:cubicBezTo>
                    <a:cubicBezTo>
                      <a:pt x="381" y="105"/>
                      <a:pt x="380" y="105"/>
                      <a:pt x="380" y="107"/>
                    </a:cubicBezTo>
                    <a:cubicBezTo>
                      <a:pt x="378" y="112"/>
                      <a:pt x="377" y="115"/>
                      <a:pt x="366" y="115"/>
                    </a:cubicBezTo>
                    <a:cubicBezTo>
                      <a:pt x="360" y="115"/>
                      <a:pt x="360" y="114"/>
                      <a:pt x="360" y="110"/>
                    </a:cubicBezTo>
                    <a:cubicBezTo>
                      <a:pt x="360" y="95"/>
                      <a:pt x="360" y="95"/>
                      <a:pt x="360" y="95"/>
                    </a:cubicBezTo>
                    <a:cubicBezTo>
                      <a:pt x="360" y="91"/>
                      <a:pt x="360" y="90"/>
                      <a:pt x="365" y="90"/>
                    </a:cubicBezTo>
                    <a:cubicBezTo>
                      <a:pt x="380" y="90"/>
                      <a:pt x="382" y="93"/>
                      <a:pt x="384" y="96"/>
                    </a:cubicBezTo>
                    <a:cubicBezTo>
                      <a:pt x="386" y="100"/>
                      <a:pt x="386" y="101"/>
                      <a:pt x="387" y="101"/>
                    </a:cubicBezTo>
                    <a:cubicBezTo>
                      <a:pt x="388" y="101"/>
                      <a:pt x="388" y="99"/>
                      <a:pt x="388" y="99"/>
                    </a:cubicBezTo>
                    <a:cubicBezTo>
                      <a:pt x="388" y="89"/>
                      <a:pt x="388" y="89"/>
                      <a:pt x="388" y="89"/>
                    </a:cubicBezTo>
                    <a:cubicBezTo>
                      <a:pt x="388" y="87"/>
                      <a:pt x="388" y="86"/>
                      <a:pt x="387" y="86"/>
                    </a:cubicBezTo>
                    <a:cubicBezTo>
                      <a:pt x="386" y="86"/>
                      <a:pt x="386" y="86"/>
                      <a:pt x="383" y="86"/>
                    </a:cubicBezTo>
                    <a:cubicBezTo>
                      <a:pt x="381" y="86"/>
                      <a:pt x="376" y="86"/>
                      <a:pt x="365" y="86"/>
                    </a:cubicBezTo>
                    <a:cubicBezTo>
                      <a:pt x="360" y="86"/>
                      <a:pt x="360" y="86"/>
                      <a:pt x="360" y="86"/>
                    </a:cubicBezTo>
                    <a:cubicBezTo>
                      <a:pt x="351" y="86"/>
                      <a:pt x="347" y="86"/>
                      <a:pt x="344" y="86"/>
                    </a:cubicBezTo>
                    <a:cubicBezTo>
                      <a:pt x="342" y="86"/>
                      <a:pt x="342" y="86"/>
                      <a:pt x="342" y="86"/>
                    </a:cubicBezTo>
                    <a:cubicBezTo>
                      <a:pt x="341" y="86"/>
                      <a:pt x="340" y="86"/>
                      <a:pt x="340" y="88"/>
                    </a:cubicBezTo>
                    <a:cubicBezTo>
                      <a:pt x="340" y="89"/>
                      <a:pt x="341" y="89"/>
                      <a:pt x="344" y="89"/>
                    </a:cubicBezTo>
                    <a:cubicBezTo>
                      <a:pt x="349" y="89"/>
                      <a:pt x="349" y="92"/>
                      <a:pt x="349" y="96"/>
                    </a:cubicBezTo>
                    <a:cubicBezTo>
                      <a:pt x="349" y="140"/>
                      <a:pt x="349" y="140"/>
                      <a:pt x="349" y="140"/>
                    </a:cubicBezTo>
                    <a:close/>
                    <a:moveTo>
                      <a:pt x="437" y="130"/>
                    </a:moveTo>
                    <a:cubicBezTo>
                      <a:pt x="437" y="119"/>
                      <a:pt x="426" y="113"/>
                      <a:pt x="420" y="111"/>
                    </a:cubicBezTo>
                    <a:cubicBezTo>
                      <a:pt x="412" y="108"/>
                      <a:pt x="406" y="105"/>
                      <a:pt x="406" y="98"/>
                    </a:cubicBezTo>
                    <a:cubicBezTo>
                      <a:pt x="406" y="94"/>
                      <a:pt x="408" y="88"/>
                      <a:pt x="417" y="88"/>
                    </a:cubicBezTo>
                    <a:cubicBezTo>
                      <a:pt x="425" y="88"/>
                      <a:pt x="427" y="94"/>
                      <a:pt x="429" y="98"/>
                    </a:cubicBezTo>
                    <a:cubicBezTo>
                      <a:pt x="430" y="101"/>
                      <a:pt x="430" y="102"/>
                      <a:pt x="431" y="102"/>
                    </a:cubicBezTo>
                    <a:cubicBezTo>
                      <a:pt x="432" y="102"/>
                      <a:pt x="432" y="101"/>
                      <a:pt x="432" y="99"/>
                    </a:cubicBezTo>
                    <a:cubicBezTo>
                      <a:pt x="432" y="89"/>
                      <a:pt x="432" y="89"/>
                      <a:pt x="431" y="88"/>
                    </a:cubicBezTo>
                    <a:cubicBezTo>
                      <a:pt x="430" y="87"/>
                      <a:pt x="424" y="85"/>
                      <a:pt x="418" y="85"/>
                    </a:cubicBezTo>
                    <a:cubicBezTo>
                      <a:pt x="405" y="85"/>
                      <a:pt x="398" y="93"/>
                      <a:pt x="398" y="103"/>
                    </a:cubicBezTo>
                    <a:cubicBezTo>
                      <a:pt x="398" y="114"/>
                      <a:pt x="406" y="118"/>
                      <a:pt x="414" y="122"/>
                    </a:cubicBezTo>
                    <a:cubicBezTo>
                      <a:pt x="421" y="125"/>
                      <a:pt x="428" y="129"/>
                      <a:pt x="428" y="137"/>
                    </a:cubicBezTo>
                    <a:cubicBezTo>
                      <a:pt x="428" y="145"/>
                      <a:pt x="421" y="148"/>
                      <a:pt x="416" y="148"/>
                    </a:cubicBezTo>
                    <a:cubicBezTo>
                      <a:pt x="409" y="148"/>
                      <a:pt x="402" y="142"/>
                      <a:pt x="400" y="133"/>
                    </a:cubicBezTo>
                    <a:cubicBezTo>
                      <a:pt x="400" y="132"/>
                      <a:pt x="400" y="131"/>
                      <a:pt x="398" y="131"/>
                    </a:cubicBezTo>
                    <a:cubicBezTo>
                      <a:pt x="397" y="131"/>
                      <a:pt x="397" y="132"/>
                      <a:pt x="397" y="133"/>
                    </a:cubicBezTo>
                    <a:cubicBezTo>
                      <a:pt x="397" y="136"/>
                      <a:pt x="397" y="142"/>
                      <a:pt x="397" y="142"/>
                    </a:cubicBezTo>
                    <a:cubicBezTo>
                      <a:pt x="397" y="144"/>
                      <a:pt x="397" y="146"/>
                      <a:pt x="398" y="147"/>
                    </a:cubicBezTo>
                    <a:cubicBezTo>
                      <a:pt x="400" y="148"/>
                      <a:pt x="407" y="151"/>
                      <a:pt x="414" y="151"/>
                    </a:cubicBezTo>
                    <a:cubicBezTo>
                      <a:pt x="428" y="151"/>
                      <a:pt x="437" y="142"/>
                      <a:pt x="437" y="130"/>
                    </a:cubicBezTo>
                    <a:close/>
                    <a:moveTo>
                      <a:pt x="474" y="93"/>
                    </a:moveTo>
                    <a:cubicBezTo>
                      <a:pt x="474" y="90"/>
                      <a:pt x="475" y="90"/>
                      <a:pt x="481" y="90"/>
                    </a:cubicBezTo>
                    <a:cubicBezTo>
                      <a:pt x="488" y="90"/>
                      <a:pt x="492" y="90"/>
                      <a:pt x="494" y="99"/>
                    </a:cubicBezTo>
                    <a:cubicBezTo>
                      <a:pt x="495" y="102"/>
                      <a:pt x="495" y="102"/>
                      <a:pt x="496" y="102"/>
                    </a:cubicBezTo>
                    <a:cubicBezTo>
                      <a:pt x="497" y="102"/>
                      <a:pt x="498" y="101"/>
                      <a:pt x="498" y="99"/>
                    </a:cubicBezTo>
                    <a:cubicBezTo>
                      <a:pt x="498" y="86"/>
                      <a:pt x="498" y="86"/>
                      <a:pt x="498" y="86"/>
                    </a:cubicBezTo>
                    <a:cubicBezTo>
                      <a:pt x="498" y="84"/>
                      <a:pt x="498" y="82"/>
                      <a:pt x="497" y="82"/>
                    </a:cubicBezTo>
                    <a:cubicBezTo>
                      <a:pt x="496" y="82"/>
                      <a:pt x="496" y="82"/>
                      <a:pt x="495" y="84"/>
                    </a:cubicBezTo>
                    <a:cubicBezTo>
                      <a:pt x="495" y="85"/>
                      <a:pt x="494" y="86"/>
                      <a:pt x="483" y="86"/>
                    </a:cubicBezTo>
                    <a:cubicBezTo>
                      <a:pt x="451" y="86"/>
                      <a:pt x="451" y="86"/>
                      <a:pt x="451" y="86"/>
                    </a:cubicBezTo>
                    <a:cubicBezTo>
                      <a:pt x="448" y="86"/>
                      <a:pt x="447" y="86"/>
                      <a:pt x="446" y="84"/>
                    </a:cubicBezTo>
                    <a:cubicBezTo>
                      <a:pt x="446" y="83"/>
                      <a:pt x="445" y="82"/>
                      <a:pt x="445" y="82"/>
                    </a:cubicBezTo>
                    <a:cubicBezTo>
                      <a:pt x="444" y="82"/>
                      <a:pt x="444" y="83"/>
                      <a:pt x="443" y="84"/>
                    </a:cubicBezTo>
                    <a:cubicBezTo>
                      <a:pt x="439" y="99"/>
                      <a:pt x="439" y="99"/>
                      <a:pt x="439" y="99"/>
                    </a:cubicBezTo>
                    <a:cubicBezTo>
                      <a:pt x="439" y="99"/>
                      <a:pt x="439" y="100"/>
                      <a:pt x="439" y="100"/>
                    </a:cubicBezTo>
                    <a:cubicBezTo>
                      <a:pt x="439" y="101"/>
                      <a:pt x="439" y="102"/>
                      <a:pt x="440" y="102"/>
                    </a:cubicBezTo>
                    <a:cubicBezTo>
                      <a:pt x="441" y="102"/>
                      <a:pt x="441" y="101"/>
                      <a:pt x="442" y="99"/>
                    </a:cubicBezTo>
                    <a:cubicBezTo>
                      <a:pt x="448" y="90"/>
                      <a:pt x="454" y="90"/>
                      <a:pt x="461" y="90"/>
                    </a:cubicBezTo>
                    <a:cubicBezTo>
                      <a:pt x="462" y="90"/>
                      <a:pt x="464" y="90"/>
                      <a:pt x="464" y="92"/>
                    </a:cubicBezTo>
                    <a:cubicBezTo>
                      <a:pt x="464" y="140"/>
                      <a:pt x="464" y="140"/>
                      <a:pt x="464" y="140"/>
                    </a:cubicBezTo>
                    <a:cubicBezTo>
                      <a:pt x="464" y="144"/>
                      <a:pt x="464" y="147"/>
                      <a:pt x="458" y="147"/>
                    </a:cubicBezTo>
                    <a:cubicBezTo>
                      <a:pt x="456" y="147"/>
                      <a:pt x="455" y="147"/>
                      <a:pt x="455" y="149"/>
                    </a:cubicBezTo>
                    <a:cubicBezTo>
                      <a:pt x="455" y="150"/>
                      <a:pt x="456" y="150"/>
                      <a:pt x="457" y="150"/>
                    </a:cubicBezTo>
                    <a:cubicBezTo>
                      <a:pt x="459" y="150"/>
                      <a:pt x="467" y="150"/>
                      <a:pt x="469" y="150"/>
                    </a:cubicBezTo>
                    <a:cubicBezTo>
                      <a:pt x="472" y="150"/>
                      <a:pt x="478" y="150"/>
                      <a:pt x="481" y="150"/>
                    </a:cubicBezTo>
                    <a:cubicBezTo>
                      <a:pt x="482" y="150"/>
                      <a:pt x="483" y="150"/>
                      <a:pt x="483" y="149"/>
                    </a:cubicBezTo>
                    <a:cubicBezTo>
                      <a:pt x="483" y="147"/>
                      <a:pt x="482" y="147"/>
                      <a:pt x="479" y="147"/>
                    </a:cubicBezTo>
                    <a:cubicBezTo>
                      <a:pt x="474" y="147"/>
                      <a:pt x="474" y="144"/>
                      <a:pt x="474" y="140"/>
                    </a:cubicBezTo>
                    <a:cubicBezTo>
                      <a:pt x="474" y="93"/>
                      <a:pt x="474" y="93"/>
                      <a:pt x="474" y="93"/>
                    </a:cubicBezTo>
                    <a:close/>
                    <a:moveTo>
                      <a:pt x="513" y="140"/>
                    </a:moveTo>
                    <a:cubicBezTo>
                      <a:pt x="513" y="144"/>
                      <a:pt x="513" y="147"/>
                      <a:pt x="508" y="147"/>
                    </a:cubicBezTo>
                    <a:cubicBezTo>
                      <a:pt x="506" y="147"/>
                      <a:pt x="505" y="147"/>
                      <a:pt x="505" y="149"/>
                    </a:cubicBezTo>
                    <a:cubicBezTo>
                      <a:pt x="505" y="150"/>
                      <a:pt x="506" y="150"/>
                      <a:pt x="507" y="150"/>
                    </a:cubicBezTo>
                    <a:cubicBezTo>
                      <a:pt x="507" y="150"/>
                      <a:pt x="508" y="150"/>
                      <a:pt x="510" y="150"/>
                    </a:cubicBezTo>
                    <a:cubicBezTo>
                      <a:pt x="512" y="150"/>
                      <a:pt x="514" y="150"/>
                      <a:pt x="518" y="150"/>
                    </a:cubicBezTo>
                    <a:cubicBezTo>
                      <a:pt x="520" y="150"/>
                      <a:pt x="520" y="150"/>
                      <a:pt x="520" y="150"/>
                    </a:cubicBezTo>
                    <a:cubicBezTo>
                      <a:pt x="520" y="150"/>
                      <a:pt x="525" y="150"/>
                      <a:pt x="531" y="150"/>
                    </a:cubicBezTo>
                    <a:cubicBezTo>
                      <a:pt x="537" y="150"/>
                      <a:pt x="544" y="150"/>
                      <a:pt x="549" y="150"/>
                    </a:cubicBezTo>
                    <a:cubicBezTo>
                      <a:pt x="552" y="150"/>
                      <a:pt x="553" y="149"/>
                      <a:pt x="553" y="147"/>
                    </a:cubicBezTo>
                    <a:cubicBezTo>
                      <a:pt x="554" y="143"/>
                      <a:pt x="555" y="137"/>
                      <a:pt x="555" y="136"/>
                    </a:cubicBezTo>
                    <a:cubicBezTo>
                      <a:pt x="555" y="135"/>
                      <a:pt x="554" y="134"/>
                      <a:pt x="553" y="134"/>
                    </a:cubicBezTo>
                    <a:cubicBezTo>
                      <a:pt x="553" y="134"/>
                      <a:pt x="552" y="135"/>
                      <a:pt x="550" y="138"/>
                    </a:cubicBezTo>
                    <a:cubicBezTo>
                      <a:pt x="546" y="147"/>
                      <a:pt x="540" y="147"/>
                      <a:pt x="535" y="147"/>
                    </a:cubicBezTo>
                    <a:cubicBezTo>
                      <a:pt x="526" y="147"/>
                      <a:pt x="524" y="146"/>
                      <a:pt x="524" y="138"/>
                    </a:cubicBezTo>
                    <a:cubicBezTo>
                      <a:pt x="524" y="121"/>
                      <a:pt x="524" y="121"/>
                      <a:pt x="524" y="121"/>
                    </a:cubicBezTo>
                    <a:cubicBezTo>
                      <a:pt x="524" y="118"/>
                      <a:pt x="525" y="118"/>
                      <a:pt x="530" y="118"/>
                    </a:cubicBezTo>
                    <a:cubicBezTo>
                      <a:pt x="539" y="118"/>
                      <a:pt x="541" y="118"/>
                      <a:pt x="544" y="126"/>
                    </a:cubicBezTo>
                    <a:cubicBezTo>
                      <a:pt x="544" y="127"/>
                      <a:pt x="545" y="128"/>
                      <a:pt x="546" y="128"/>
                    </a:cubicBezTo>
                    <a:cubicBezTo>
                      <a:pt x="547" y="128"/>
                      <a:pt x="547" y="127"/>
                      <a:pt x="547" y="126"/>
                    </a:cubicBezTo>
                    <a:cubicBezTo>
                      <a:pt x="547" y="125"/>
                      <a:pt x="546" y="122"/>
                      <a:pt x="546" y="121"/>
                    </a:cubicBezTo>
                    <a:cubicBezTo>
                      <a:pt x="546" y="119"/>
                      <a:pt x="547" y="108"/>
                      <a:pt x="547" y="107"/>
                    </a:cubicBezTo>
                    <a:cubicBezTo>
                      <a:pt x="547" y="106"/>
                      <a:pt x="547" y="105"/>
                      <a:pt x="546" y="105"/>
                    </a:cubicBezTo>
                    <a:cubicBezTo>
                      <a:pt x="546" y="105"/>
                      <a:pt x="545" y="105"/>
                      <a:pt x="544" y="107"/>
                    </a:cubicBezTo>
                    <a:cubicBezTo>
                      <a:pt x="543" y="112"/>
                      <a:pt x="542" y="115"/>
                      <a:pt x="530" y="115"/>
                    </a:cubicBezTo>
                    <a:cubicBezTo>
                      <a:pt x="524" y="115"/>
                      <a:pt x="524" y="114"/>
                      <a:pt x="524" y="110"/>
                    </a:cubicBezTo>
                    <a:cubicBezTo>
                      <a:pt x="524" y="95"/>
                      <a:pt x="524" y="95"/>
                      <a:pt x="524" y="95"/>
                    </a:cubicBezTo>
                    <a:cubicBezTo>
                      <a:pt x="524" y="91"/>
                      <a:pt x="525" y="90"/>
                      <a:pt x="530" y="90"/>
                    </a:cubicBezTo>
                    <a:cubicBezTo>
                      <a:pt x="544" y="90"/>
                      <a:pt x="547" y="93"/>
                      <a:pt x="548" y="96"/>
                    </a:cubicBezTo>
                    <a:cubicBezTo>
                      <a:pt x="550" y="100"/>
                      <a:pt x="550" y="101"/>
                      <a:pt x="551" y="101"/>
                    </a:cubicBezTo>
                    <a:cubicBezTo>
                      <a:pt x="552" y="101"/>
                      <a:pt x="552" y="99"/>
                      <a:pt x="552" y="99"/>
                    </a:cubicBezTo>
                    <a:cubicBezTo>
                      <a:pt x="552" y="89"/>
                      <a:pt x="552" y="89"/>
                      <a:pt x="552" y="89"/>
                    </a:cubicBezTo>
                    <a:cubicBezTo>
                      <a:pt x="552" y="87"/>
                      <a:pt x="552" y="86"/>
                      <a:pt x="551" y="86"/>
                    </a:cubicBezTo>
                    <a:cubicBezTo>
                      <a:pt x="551" y="86"/>
                      <a:pt x="551" y="86"/>
                      <a:pt x="548" y="86"/>
                    </a:cubicBezTo>
                    <a:cubicBezTo>
                      <a:pt x="545" y="86"/>
                      <a:pt x="540" y="86"/>
                      <a:pt x="530" y="86"/>
                    </a:cubicBezTo>
                    <a:cubicBezTo>
                      <a:pt x="524" y="86"/>
                      <a:pt x="524" y="86"/>
                      <a:pt x="524" y="86"/>
                    </a:cubicBezTo>
                    <a:cubicBezTo>
                      <a:pt x="516" y="86"/>
                      <a:pt x="512" y="86"/>
                      <a:pt x="509" y="86"/>
                    </a:cubicBezTo>
                    <a:cubicBezTo>
                      <a:pt x="507" y="86"/>
                      <a:pt x="507" y="86"/>
                      <a:pt x="507" y="86"/>
                    </a:cubicBezTo>
                    <a:cubicBezTo>
                      <a:pt x="506" y="86"/>
                      <a:pt x="505" y="86"/>
                      <a:pt x="505" y="88"/>
                    </a:cubicBezTo>
                    <a:cubicBezTo>
                      <a:pt x="505" y="89"/>
                      <a:pt x="506" y="89"/>
                      <a:pt x="508" y="89"/>
                    </a:cubicBezTo>
                    <a:cubicBezTo>
                      <a:pt x="513" y="89"/>
                      <a:pt x="513" y="92"/>
                      <a:pt x="513" y="96"/>
                    </a:cubicBezTo>
                    <a:cubicBezTo>
                      <a:pt x="513" y="140"/>
                      <a:pt x="513" y="140"/>
                      <a:pt x="513" y="140"/>
                    </a:cubicBezTo>
                    <a:close/>
                    <a:moveTo>
                      <a:pt x="570" y="133"/>
                    </a:moveTo>
                    <a:cubicBezTo>
                      <a:pt x="581" y="133"/>
                      <a:pt x="581" y="133"/>
                      <a:pt x="581" y="133"/>
                    </a:cubicBezTo>
                    <a:cubicBezTo>
                      <a:pt x="581" y="140"/>
                      <a:pt x="581" y="140"/>
                      <a:pt x="581" y="140"/>
                    </a:cubicBezTo>
                    <a:cubicBezTo>
                      <a:pt x="581" y="144"/>
                      <a:pt x="581" y="147"/>
                      <a:pt x="586" y="147"/>
                    </a:cubicBezTo>
                    <a:cubicBezTo>
                      <a:pt x="588" y="147"/>
                      <a:pt x="590" y="147"/>
                      <a:pt x="590" y="149"/>
                    </a:cubicBezTo>
                    <a:cubicBezTo>
                      <a:pt x="590" y="150"/>
                      <a:pt x="589" y="150"/>
                      <a:pt x="588" y="150"/>
                    </a:cubicBezTo>
                    <a:cubicBezTo>
                      <a:pt x="586" y="150"/>
                      <a:pt x="576" y="150"/>
                      <a:pt x="575" y="150"/>
                    </a:cubicBezTo>
                    <a:cubicBezTo>
                      <a:pt x="574" y="150"/>
                      <a:pt x="566" y="150"/>
                      <a:pt x="564" y="150"/>
                    </a:cubicBezTo>
                    <a:cubicBezTo>
                      <a:pt x="563" y="150"/>
                      <a:pt x="561" y="150"/>
                      <a:pt x="561" y="149"/>
                    </a:cubicBezTo>
                    <a:cubicBezTo>
                      <a:pt x="561" y="147"/>
                      <a:pt x="563" y="147"/>
                      <a:pt x="565" y="147"/>
                    </a:cubicBezTo>
                    <a:cubicBezTo>
                      <a:pt x="570" y="147"/>
                      <a:pt x="570" y="144"/>
                      <a:pt x="570" y="140"/>
                    </a:cubicBezTo>
                    <a:cubicBezTo>
                      <a:pt x="570" y="133"/>
                      <a:pt x="570" y="133"/>
                      <a:pt x="570" y="133"/>
                    </a:cubicBezTo>
                    <a:close/>
                    <a:moveTo>
                      <a:pt x="595" y="133"/>
                    </a:moveTo>
                    <a:cubicBezTo>
                      <a:pt x="608" y="133"/>
                      <a:pt x="608" y="133"/>
                      <a:pt x="608" y="133"/>
                    </a:cubicBezTo>
                    <a:cubicBezTo>
                      <a:pt x="612" y="141"/>
                      <a:pt x="612" y="141"/>
                      <a:pt x="612" y="141"/>
                    </a:cubicBezTo>
                    <a:cubicBezTo>
                      <a:pt x="615" y="144"/>
                      <a:pt x="616" y="147"/>
                      <a:pt x="619" y="147"/>
                    </a:cubicBezTo>
                    <a:cubicBezTo>
                      <a:pt x="622" y="148"/>
                      <a:pt x="623" y="148"/>
                      <a:pt x="623" y="149"/>
                    </a:cubicBezTo>
                    <a:cubicBezTo>
                      <a:pt x="623" y="150"/>
                      <a:pt x="622" y="150"/>
                      <a:pt x="621" y="150"/>
                    </a:cubicBezTo>
                    <a:cubicBezTo>
                      <a:pt x="620" y="150"/>
                      <a:pt x="613" y="150"/>
                      <a:pt x="612" y="150"/>
                    </a:cubicBezTo>
                    <a:cubicBezTo>
                      <a:pt x="611" y="150"/>
                      <a:pt x="607" y="150"/>
                      <a:pt x="606" y="150"/>
                    </a:cubicBezTo>
                    <a:cubicBezTo>
                      <a:pt x="604" y="150"/>
                      <a:pt x="604" y="149"/>
                      <a:pt x="603" y="147"/>
                    </a:cubicBezTo>
                    <a:cubicBezTo>
                      <a:pt x="595" y="133"/>
                      <a:pt x="595" y="133"/>
                      <a:pt x="595" y="133"/>
                    </a:cubicBezTo>
                    <a:close/>
                    <a:moveTo>
                      <a:pt x="581" y="133"/>
                    </a:moveTo>
                    <a:cubicBezTo>
                      <a:pt x="570" y="133"/>
                      <a:pt x="570" y="133"/>
                      <a:pt x="570" y="133"/>
                    </a:cubicBezTo>
                    <a:cubicBezTo>
                      <a:pt x="570" y="96"/>
                      <a:pt x="570" y="96"/>
                      <a:pt x="570" y="96"/>
                    </a:cubicBezTo>
                    <a:cubicBezTo>
                      <a:pt x="570" y="92"/>
                      <a:pt x="570" y="89"/>
                      <a:pt x="565" y="89"/>
                    </a:cubicBezTo>
                    <a:cubicBezTo>
                      <a:pt x="563" y="89"/>
                      <a:pt x="561" y="89"/>
                      <a:pt x="561" y="88"/>
                    </a:cubicBezTo>
                    <a:cubicBezTo>
                      <a:pt x="561" y="86"/>
                      <a:pt x="562" y="86"/>
                      <a:pt x="565" y="86"/>
                    </a:cubicBezTo>
                    <a:cubicBezTo>
                      <a:pt x="566" y="86"/>
                      <a:pt x="571" y="86"/>
                      <a:pt x="573" y="86"/>
                    </a:cubicBezTo>
                    <a:cubicBezTo>
                      <a:pt x="575" y="86"/>
                      <a:pt x="589" y="86"/>
                      <a:pt x="592" y="86"/>
                    </a:cubicBezTo>
                    <a:cubicBezTo>
                      <a:pt x="610" y="86"/>
                      <a:pt x="612" y="99"/>
                      <a:pt x="612" y="102"/>
                    </a:cubicBezTo>
                    <a:cubicBezTo>
                      <a:pt x="612" y="114"/>
                      <a:pt x="601" y="117"/>
                      <a:pt x="598" y="118"/>
                    </a:cubicBezTo>
                    <a:cubicBezTo>
                      <a:pt x="599" y="118"/>
                      <a:pt x="600" y="119"/>
                      <a:pt x="602" y="123"/>
                    </a:cubicBezTo>
                    <a:cubicBezTo>
                      <a:pt x="608" y="133"/>
                      <a:pt x="608" y="133"/>
                      <a:pt x="608" y="133"/>
                    </a:cubicBezTo>
                    <a:cubicBezTo>
                      <a:pt x="595" y="133"/>
                      <a:pt x="595" y="133"/>
                      <a:pt x="595" y="133"/>
                    </a:cubicBezTo>
                    <a:cubicBezTo>
                      <a:pt x="591" y="124"/>
                      <a:pt x="591" y="124"/>
                      <a:pt x="591" y="124"/>
                    </a:cubicBezTo>
                    <a:cubicBezTo>
                      <a:pt x="588" y="119"/>
                      <a:pt x="588" y="119"/>
                      <a:pt x="583" y="119"/>
                    </a:cubicBezTo>
                    <a:cubicBezTo>
                      <a:pt x="581" y="119"/>
                      <a:pt x="581" y="120"/>
                      <a:pt x="581" y="122"/>
                    </a:cubicBezTo>
                    <a:cubicBezTo>
                      <a:pt x="581" y="133"/>
                      <a:pt x="581" y="133"/>
                      <a:pt x="581" y="133"/>
                    </a:cubicBezTo>
                    <a:close/>
                    <a:moveTo>
                      <a:pt x="581" y="95"/>
                    </a:moveTo>
                    <a:cubicBezTo>
                      <a:pt x="581" y="113"/>
                      <a:pt x="581" y="113"/>
                      <a:pt x="581" y="113"/>
                    </a:cubicBezTo>
                    <a:cubicBezTo>
                      <a:pt x="581" y="116"/>
                      <a:pt x="581" y="116"/>
                      <a:pt x="586" y="116"/>
                    </a:cubicBezTo>
                    <a:cubicBezTo>
                      <a:pt x="590" y="116"/>
                      <a:pt x="600" y="116"/>
                      <a:pt x="600" y="103"/>
                    </a:cubicBezTo>
                    <a:cubicBezTo>
                      <a:pt x="600" y="100"/>
                      <a:pt x="599" y="89"/>
                      <a:pt x="586" y="89"/>
                    </a:cubicBezTo>
                    <a:cubicBezTo>
                      <a:pt x="581" y="89"/>
                      <a:pt x="581" y="91"/>
                      <a:pt x="581" y="95"/>
                    </a:cubicBezTo>
                    <a:close/>
                    <a:moveTo>
                      <a:pt x="618" y="75"/>
                    </a:moveTo>
                    <a:cubicBezTo>
                      <a:pt x="621" y="75"/>
                      <a:pt x="621" y="75"/>
                      <a:pt x="621" y="75"/>
                    </a:cubicBezTo>
                    <a:cubicBezTo>
                      <a:pt x="618" y="76"/>
                      <a:pt x="617" y="79"/>
                      <a:pt x="617" y="82"/>
                    </a:cubicBezTo>
                    <a:cubicBezTo>
                      <a:pt x="617" y="87"/>
                      <a:pt x="621" y="91"/>
                      <a:pt x="626" y="91"/>
                    </a:cubicBezTo>
                    <a:cubicBezTo>
                      <a:pt x="630" y="91"/>
                      <a:pt x="634" y="87"/>
                      <a:pt x="634" y="82"/>
                    </a:cubicBezTo>
                    <a:cubicBezTo>
                      <a:pt x="634" y="79"/>
                      <a:pt x="633" y="76"/>
                      <a:pt x="631" y="75"/>
                    </a:cubicBezTo>
                    <a:cubicBezTo>
                      <a:pt x="633" y="75"/>
                      <a:pt x="633" y="75"/>
                      <a:pt x="633" y="75"/>
                    </a:cubicBezTo>
                    <a:cubicBezTo>
                      <a:pt x="635" y="77"/>
                      <a:pt x="636" y="79"/>
                      <a:pt x="636" y="82"/>
                    </a:cubicBezTo>
                    <a:cubicBezTo>
                      <a:pt x="636" y="88"/>
                      <a:pt x="632" y="92"/>
                      <a:pt x="626" y="92"/>
                    </a:cubicBezTo>
                    <a:cubicBezTo>
                      <a:pt x="620" y="92"/>
                      <a:pt x="615" y="88"/>
                      <a:pt x="615" y="82"/>
                    </a:cubicBezTo>
                    <a:cubicBezTo>
                      <a:pt x="615" y="79"/>
                      <a:pt x="617" y="77"/>
                      <a:pt x="618" y="75"/>
                    </a:cubicBezTo>
                    <a:close/>
                    <a:moveTo>
                      <a:pt x="622" y="85"/>
                    </a:moveTo>
                    <a:cubicBezTo>
                      <a:pt x="622" y="79"/>
                      <a:pt x="622" y="79"/>
                      <a:pt x="622" y="79"/>
                    </a:cubicBezTo>
                    <a:cubicBezTo>
                      <a:pt x="622" y="78"/>
                      <a:pt x="622" y="78"/>
                      <a:pt x="621" y="78"/>
                    </a:cubicBezTo>
                    <a:cubicBezTo>
                      <a:pt x="621" y="78"/>
                      <a:pt x="621" y="78"/>
                      <a:pt x="621" y="78"/>
                    </a:cubicBezTo>
                    <a:cubicBezTo>
                      <a:pt x="621" y="77"/>
                      <a:pt x="621" y="77"/>
                      <a:pt x="621" y="77"/>
                    </a:cubicBezTo>
                    <a:cubicBezTo>
                      <a:pt x="622" y="77"/>
                      <a:pt x="623" y="77"/>
                      <a:pt x="625" y="77"/>
                    </a:cubicBezTo>
                    <a:cubicBezTo>
                      <a:pt x="627" y="77"/>
                      <a:pt x="629" y="77"/>
                      <a:pt x="629" y="79"/>
                    </a:cubicBezTo>
                    <a:cubicBezTo>
                      <a:pt x="629" y="81"/>
                      <a:pt x="628" y="82"/>
                      <a:pt x="628" y="82"/>
                    </a:cubicBezTo>
                    <a:cubicBezTo>
                      <a:pt x="627" y="82"/>
                      <a:pt x="628" y="82"/>
                      <a:pt x="628" y="83"/>
                    </a:cubicBezTo>
                    <a:cubicBezTo>
                      <a:pt x="629" y="85"/>
                      <a:pt x="629" y="86"/>
                      <a:pt x="631" y="87"/>
                    </a:cubicBezTo>
                    <a:cubicBezTo>
                      <a:pt x="631" y="87"/>
                      <a:pt x="631" y="87"/>
                      <a:pt x="632" y="87"/>
                    </a:cubicBezTo>
                    <a:cubicBezTo>
                      <a:pt x="632" y="88"/>
                      <a:pt x="632" y="88"/>
                      <a:pt x="632" y="88"/>
                    </a:cubicBezTo>
                    <a:cubicBezTo>
                      <a:pt x="631" y="88"/>
                      <a:pt x="631" y="88"/>
                      <a:pt x="630" y="88"/>
                    </a:cubicBezTo>
                    <a:cubicBezTo>
                      <a:pt x="629" y="88"/>
                      <a:pt x="628" y="87"/>
                      <a:pt x="627" y="85"/>
                    </a:cubicBezTo>
                    <a:cubicBezTo>
                      <a:pt x="627" y="85"/>
                      <a:pt x="626" y="84"/>
                      <a:pt x="626" y="83"/>
                    </a:cubicBezTo>
                    <a:cubicBezTo>
                      <a:pt x="625" y="83"/>
                      <a:pt x="625" y="83"/>
                      <a:pt x="625" y="83"/>
                    </a:cubicBezTo>
                    <a:cubicBezTo>
                      <a:pt x="624" y="83"/>
                      <a:pt x="624" y="83"/>
                      <a:pt x="624" y="83"/>
                    </a:cubicBezTo>
                    <a:cubicBezTo>
                      <a:pt x="624" y="85"/>
                      <a:pt x="624" y="85"/>
                      <a:pt x="624" y="85"/>
                    </a:cubicBezTo>
                    <a:cubicBezTo>
                      <a:pt x="624" y="86"/>
                      <a:pt x="624" y="87"/>
                      <a:pt x="625" y="87"/>
                    </a:cubicBezTo>
                    <a:cubicBezTo>
                      <a:pt x="626" y="87"/>
                      <a:pt x="626" y="87"/>
                      <a:pt x="626" y="87"/>
                    </a:cubicBezTo>
                    <a:cubicBezTo>
                      <a:pt x="626" y="87"/>
                      <a:pt x="626" y="88"/>
                      <a:pt x="626" y="88"/>
                    </a:cubicBezTo>
                    <a:cubicBezTo>
                      <a:pt x="625" y="88"/>
                      <a:pt x="624" y="88"/>
                      <a:pt x="623" y="88"/>
                    </a:cubicBezTo>
                    <a:cubicBezTo>
                      <a:pt x="622" y="88"/>
                      <a:pt x="622" y="88"/>
                      <a:pt x="621" y="88"/>
                    </a:cubicBezTo>
                    <a:cubicBezTo>
                      <a:pt x="621" y="88"/>
                      <a:pt x="621" y="87"/>
                      <a:pt x="621" y="87"/>
                    </a:cubicBezTo>
                    <a:cubicBezTo>
                      <a:pt x="621" y="87"/>
                      <a:pt x="621" y="87"/>
                      <a:pt x="621" y="87"/>
                    </a:cubicBezTo>
                    <a:cubicBezTo>
                      <a:pt x="622" y="87"/>
                      <a:pt x="622" y="87"/>
                      <a:pt x="622" y="85"/>
                    </a:cubicBezTo>
                    <a:close/>
                    <a:moveTo>
                      <a:pt x="624" y="78"/>
                    </a:moveTo>
                    <a:cubicBezTo>
                      <a:pt x="624" y="82"/>
                      <a:pt x="624" y="82"/>
                      <a:pt x="624" y="82"/>
                    </a:cubicBezTo>
                    <a:cubicBezTo>
                      <a:pt x="624" y="82"/>
                      <a:pt x="624" y="82"/>
                      <a:pt x="625" y="82"/>
                    </a:cubicBezTo>
                    <a:cubicBezTo>
                      <a:pt x="626" y="82"/>
                      <a:pt x="627" y="82"/>
                      <a:pt x="627" y="82"/>
                    </a:cubicBezTo>
                    <a:cubicBezTo>
                      <a:pt x="627" y="81"/>
                      <a:pt x="627" y="81"/>
                      <a:pt x="627" y="80"/>
                    </a:cubicBezTo>
                    <a:cubicBezTo>
                      <a:pt x="627" y="79"/>
                      <a:pt x="627" y="78"/>
                      <a:pt x="625" y="78"/>
                    </a:cubicBezTo>
                    <a:cubicBezTo>
                      <a:pt x="624" y="78"/>
                      <a:pt x="624" y="78"/>
                      <a:pt x="624" y="78"/>
                    </a:cubicBezTo>
                    <a:close/>
                    <a:moveTo>
                      <a:pt x="621" y="75"/>
                    </a:moveTo>
                    <a:cubicBezTo>
                      <a:pt x="622" y="74"/>
                      <a:pt x="624" y="73"/>
                      <a:pt x="626" y="73"/>
                    </a:cubicBezTo>
                    <a:cubicBezTo>
                      <a:pt x="628" y="73"/>
                      <a:pt x="629" y="74"/>
                      <a:pt x="631" y="75"/>
                    </a:cubicBezTo>
                    <a:cubicBezTo>
                      <a:pt x="633" y="75"/>
                      <a:pt x="633" y="75"/>
                      <a:pt x="633" y="75"/>
                    </a:cubicBezTo>
                    <a:cubicBezTo>
                      <a:pt x="631" y="73"/>
                      <a:pt x="629" y="72"/>
                      <a:pt x="626" y="72"/>
                    </a:cubicBezTo>
                    <a:cubicBezTo>
                      <a:pt x="623" y="72"/>
                      <a:pt x="620" y="73"/>
                      <a:pt x="618" y="75"/>
                    </a:cubicBezTo>
                    <a:cubicBezTo>
                      <a:pt x="621" y="75"/>
                      <a:pt x="621" y="75"/>
                      <a:pt x="621" y="75"/>
                    </a:cubicBezTo>
                    <a:close/>
                  </a:path>
                </a:pathLst>
              </a:custGeom>
              <a:solidFill>
                <a:srgbClr val="FFFFFF"/>
              </a:solidFill>
              <a:ln>
                <a:noFill/>
              </a:ln>
            </p:spPr>
            <p:txBody>
              <a:bodyPr vert="horz" wrap="square" lIns="91440" tIns="91440" rIns="91440" bIns="91440" numCol="1" anchor="t" anchorCtr="0" compatLnSpc="1">
                <a:prstTxWarp prst="textNoShape">
                  <a:avLst/>
                </a:prstTxWarp>
              </a:bodyPr>
              <a:lstStyle/>
              <a:p>
                <a:endParaRPr lang="en-US" sz="1200"/>
              </a:p>
            </p:txBody>
          </p:sp>
        </p:grpSp>
      </p:grpSp>
      <p:grpSp>
        <p:nvGrpSpPr>
          <p:cNvPr id="12" name="Group 11"/>
          <p:cNvGrpSpPr/>
          <p:nvPr/>
        </p:nvGrpSpPr>
        <p:grpSpPr>
          <a:xfrm>
            <a:off x="295315" y="1772087"/>
            <a:ext cx="5924240" cy="1097280"/>
            <a:chOff x="295315" y="1772087"/>
            <a:chExt cx="5924240" cy="1097280"/>
          </a:xfrm>
        </p:grpSpPr>
        <p:grpSp>
          <p:nvGrpSpPr>
            <p:cNvPr id="2" name="Group 1"/>
            <p:cNvGrpSpPr/>
            <p:nvPr/>
          </p:nvGrpSpPr>
          <p:grpSpPr>
            <a:xfrm>
              <a:off x="295315" y="1772227"/>
              <a:ext cx="1188720" cy="1097140"/>
              <a:chOff x="290663" y="1772081"/>
              <a:chExt cx="1188720" cy="1097140"/>
            </a:xfrm>
          </p:grpSpPr>
          <p:sp>
            <p:nvSpPr>
              <p:cNvPr id="51" name="Rectangle 50"/>
              <p:cNvSpPr/>
              <p:nvPr/>
            </p:nvSpPr>
            <p:spPr bwMode="auto">
              <a:xfrm>
                <a:off x="290663" y="1772081"/>
                <a:ext cx="1188720" cy="109714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1200" spc="-50" dirty="0">
                  <a:gradFill>
                    <a:gsLst>
                      <a:gs pos="1250">
                        <a:schemeClr val="bg1"/>
                      </a:gs>
                      <a:gs pos="10417">
                        <a:schemeClr val="bg1"/>
                      </a:gs>
                    </a:gsLst>
                    <a:lin ang="5400000" scaled="0"/>
                  </a:gradFill>
                </a:endParaRPr>
              </a:p>
            </p:txBody>
          </p:sp>
          <p:pic>
            <p:nvPicPr>
              <p:cNvPr id="24" name="Picture 23"/>
              <p:cNvPicPr>
                <a:picLocks noChangeAspect="1"/>
              </p:cNvPicPr>
              <p:nvPr/>
            </p:nvPicPr>
            <p:blipFill>
              <a:blip r:embed="rId3">
                <a:grayscl/>
                <a:extLst>
                  <a:ext uri="{BEBA8EAE-BF5A-486C-A8C5-ECC9F3942E4B}">
                    <a14:imgProps xmlns:a14="http://schemas.microsoft.com/office/drawing/2010/main">
                      <a14:imgLayer r:embed="rId4">
                        <a14:imgEffect>
                          <a14:colorTemperature colorTemp="6499"/>
                        </a14:imgEffect>
                        <a14:imgEffect>
                          <a14:brightnessContrast bright="11000" contrast="22000"/>
                        </a14:imgEffect>
                      </a14:imgLayer>
                    </a14:imgProps>
                  </a:ext>
                  <a:ext uri="{28A0092B-C50C-407E-A947-70E740481C1C}">
                    <a14:useLocalDpi xmlns:a14="http://schemas.microsoft.com/office/drawing/2010/main" val="0"/>
                  </a:ext>
                </a:extLst>
              </a:blip>
              <a:stretch>
                <a:fillRect/>
              </a:stretch>
            </p:blipFill>
            <p:spPr>
              <a:xfrm>
                <a:off x="508161" y="1943837"/>
                <a:ext cx="753725" cy="753629"/>
              </a:xfrm>
              <a:prstGeom prst="rect">
                <a:avLst/>
              </a:prstGeom>
            </p:spPr>
          </p:pic>
        </p:grpSp>
        <p:sp>
          <p:nvSpPr>
            <p:cNvPr id="26" name="Rectangle 12"/>
            <p:cNvSpPr>
              <a:spLocks noChangeArrowheads="1"/>
            </p:cNvSpPr>
            <p:nvPr/>
          </p:nvSpPr>
          <p:spPr bwMode="ltGray">
            <a:xfrm>
              <a:off x="1480457" y="1772087"/>
              <a:ext cx="4739098" cy="1097280"/>
            </a:xfrm>
            <a:prstGeom prst="rect">
              <a:avLst/>
            </a:prstGeom>
            <a:solidFill>
              <a:schemeClr val="tx1">
                <a:lumMod val="20000"/>
                <a:lumOff val="80000"/>
              </a:schemeClr>
            </a:solidFill>
            <a:ln>
              <a:noFill/>
            </a:ln>
            <a:extLst/>
          </p:spPr>
          <p:txBody>
            <a:bodyPr vert="horz" wrap="square" lIns="91440" tIns="91440" rIns="91440" bIns="91440" numCol="1" anchor="t" anchorCtr="0" compatLnSpc="1">
              <a:prstTxWarp prst="textNoShape">
                <a:avLst/>
              </a:prstTxWarp>
              <a:noAutofit/>
            </a:bodyPr>
            <a:lstStyle/>
            <a:p>
              <a:pPr marL="0" lvl="1">
                <a:lnSpc>
                  <a:spcPct val="90000"/>
                </a:lnSpc>
              </a:pPr>
              <a:r>
                <a:rPr lang="en-US" sz="1200" dirty="0" smtClean="0">
                  <a:gradFill>
                    <a:gsLst>
                      <a:gs pos="87611">
                        <a:schemeClr val="tx1"/>
                      </a:gs>
                      <a:gs pos="66000">
                        <a:schemeClr val="tx1"/>
                      </a:gs>
                    </a:gsLst>
                    <a:lin ang="5400000" scaled="0"/>
                  </a:gradFill>
                </a:rPr>
                <a:t>“I </a:t>
              </a:r>
              <a:r>
                <a:rPr lang="en-US" sz="1200" dirty="0">
                  <a:gradFill>
                    <a:gsLst>
                      <a:gs pos="87611">
                        <a:schemeClr val="tx1"/>
                      </a:gs>
                      <a:gs pos="66000">
                        <a:schemeClr val="tx1"/>
                      </a:gs>
                    </a:gsLst>
                    <a:lin ang="5400000" scaled="0"/>
                  </a:gradFill>
                </a:rPr>
                <a:t>expect to reduce storage costs by 10 times and </a:t>
              </a:r>
              <a:br>
                <a:rPr lang="en-US" sz="1200" dirty="0">
                  <a:gradFill>
                    <a:gsLst>
                      <a:gs pos="87611">
                        <a:schemeClr val="tx1"/>
                      </a:gs>
                      <a:gs pos="66000">
                        <a:schemeClr val="tx1"/>
                      </a:gs>
                    </a:gsLst>
                    <a:lin ang="5400000" scaled="0"/>
                  </a:gradFill>
                </a:rPr>
              </a:br>
              <a:r>
                <a:rPr lang="en-US" sz="1200" dirty="0">
                  <a:gradFill>
                    <a:gsLst>
                      <a:gs pos="87611">
                        <a:schemeClr val="tx1"/>
                      </a:gs>
                      <a:gs pos="66000">
                        <a:schemeClr val="tx1"/>
                      </a:gs>
                    </a:gsLst>
                    <a:lin ang="5400000" scaled="0"/>
                  </a:gradFill>
                </a:rPr>
                <a:t>server costs by </a:t>
              </a:r>
              <a:r>
                <a:rPr lang="en-US" sz="1200" dirty="0" smtClean="0">
                  <a:gradFill>
                    <a:gsLst>
                      <a:gs pos="87611">
                        <a:schemeClr val="tx1"/>
                      </a:gs>
                      <a:gs pos="66000">
                        <a:schemeClr val="tx1"/>
                      </a:gs>
                    </a:gsLst>
                    <a:lin ang="5400000" scaled="0"/>
                  </a:gradFill>
                </a:rPr>
                <a:t>50</a:t>
              </a:r>
              <a:r>
                <a:rPr lang="en-US" sz="1200" dirty="0">
                  <a:gradFill>
                    <a:gsLst>
                      <a:gs pos="87611">
                        <a:schemeClr val="tx1"/>
                      </a:gs>
                      <a:gs pos="66000">
                        <a:schemeClr val="tx1"/>
                      </a:gs>
                    </a:gsLst>
                    <a:lin ang="5400000" scaled="0"/>
                  </a:gradFill>
                </a:rPr>
                <a:t> </a:t>
              </a:r>
              <a:r>
                <a:rPr lang="en-US" sz="1200" dirty="0" smtClean="0">
                  <a:gradFill>
                    <a:gsLst>
                      <a:gs pos="87611">
                        <a:schemeClr val="tx1"/>
                      </a:gs>
                      <a:gs pos="66000">
                        <a:schemeClr val="tx1"/>
                      </a:gs>
                    </a:gsLst>
                    <a:lin ang="5400000" scaled="0"/>
                  </a:gradFill>
                </a:rPr>
                <a:t>percent.”</a:t>
              </a:r>
              <a:endParaRPr lang="en-US" sz="1200" dirty="0">
                <a:gradFill>
                  <a:gsLst>
                    <a:gs pos="87611">
                      <a:schemeClr val="tx1"/>
                    </a:gs>
                    <a:gs pos="66000">
                      <a:schemeClr val="tx1"/>
                    </a:gs>
                  </a:gsLst>
                  <a:lin ang="5400000" scaled="0"/>
                </a:gradFill>
              </a:endParaRPr>
            </a:p>
            <a:p>
              <a:pPr marL="174593" lvl="1" indent="-174593">
                <a:lnSpc>
                  <a:spcPct val="90000"/>
                </a:lnSpc>
                <a:spcBef>
                  <a:spcPts val="600"/>
                </a:spcBef>
              </a:pPr>
              <a:r>
                <a:rPr lang="en-US" sz="1200" dirty="0" smtClean="0">
                  <a:gradFill>
                    <a:gsLst>
                      <a:gs pos="87611">
                        <a:schemeClr val="tx1"/>
                      </a:gs>
                      <a:gs pos="66000">
                        <a:schemeClr val="tx1"/>
                      </a:gs>
                    </a:gsLst>
                    <a:lin ang="5400000" scaled="0"/>
                  </a:gradFill>
                </a:rPr>
                <a:t>—Dan </a:t>
              </a:r>
              <a:r>
                <a:rPr lang="en-US" sz="1200" dirty="0">
                  <a:gradFill>
                    <a:gsLst>
                      <a:gs pos="87611">
                        <a:schemeClr val="tx1"/>
                      </a:gs>
                      <a:gs pos="66000">
                        <a:schemeClr val="tx1"/>
                      </a:gs>
                    </a:gsLst>
                    <a:lin ang="5400000" scaled="0"/>
                  </a:gradFill>
                </a:rPr>
                <a:t>Smith, Deputy CIO, Marquette University</a:t>
              </a:r>
            </a:p>
          </p:txBody>
        </p:sp>
      </p:grpSp>
      <p:grpSp>
        <p:nvGrpSpPr>
          <p:cNvPr id="15" name="Group 14"/>
          <p:cNvGrpSpPr/>
          <p:nvPr/>
        </p:nvGrpSpPr>
        <p:grpSpPr>
          <a:xfrm>
            <a:off x="295315" y="2895272"/>
            <a:ext cx="5924240" cy="1097280"/>
            <a:chOff x="295315" y="2895272"/>
            <a:chExt cx="5924240" cy="1097280"/>
          </a:xfrm>
        </p:grpSpPr>
        <p:sp>
          <p:nvSpPr>
            <p:cNvPr id="27" name="Rectangle 12"/>
            <p:cNvSpPr>
              <a:spLocks noChangeArrowheads="1"/>
            </p:cNvSpPr>
            <p:nvPr/>
          </p:nvSpPr>
          <p:spPr bwMode="ltGray">
            <a:xfrm>
              <a:off x="1480457" y="2895272"/>
              <a:ext cx="4739098" cy="1097280"/>
            </a:xfrm>
            <a:prstGeom prst="rect">
              <a:avLst/>
            </a:prstGeom>
            <a:solidFill>
              <a:schemeClr val="tx1">
                <a:lumMod val="20000"/>
                <a:lumOff val="80000"/>
              </a:schemeClr>
            </a:solidFill>
            <a:ln>
              <a:noFill/>
            </a:ln>
            <a:extLst/>
          </p:spPr>
          <p:txBody>
            <a:bodyPr vert="horz" wrap="square" lIns="91440" tIns="91440" rIns="91440" bIns="91440" numCol="1" anchor="t" anchorCtr="0" compatLnSpc="1">
              <a:prstTxWarp prst="textNoShape">
                <a:avLst/>
              </a:prstTxWarp>
              <a:noAutofit/>
            </a:bodyPr>
            <a:lstStyle/>
            <a:p>
              <a:pPr marL="0" lvl="1">
                <a:lnSpc>
                  <a:spcPct val="90000"/>
                </a:lnSpc>
              </a:pPr>
              <a:r>
                <a:rPr lang="en-US" sz="1200" dirty="0" smtClean="0">
                  <a:gradFill>
                    <a:gsLst>
                      <a:gs pos="87611">
                        <a:schemeClr val="tx1"/>
                      </a:gs>
                      <a:gs pos="66000">
                        <a:schemeClr val="tx1"/>
                      </a:gs>
                    </a:gsLst>
                    <a:lin ang="5400000" scaled="0"/>
                  </a:gradFill>
                </a:rPr>
                <a:t>“We </a:t>
              </a:r>
              <a:r>
                <a:rPr lang="en-US" sz="1200" dirty="0">
                  <a:gradFill>
                    <a:gsLst>
                      <a:gs pos="87611">
                        <a:schemeClr val="tx1"/>
                      </a:gs>
                      <a:gs pos="66000">
                        <a:schemeClr val="tx1"/>
                      </a:gs>
                    </a:gsLst>
                    <a:lin ang="5400000" scaled="0"/>
                  </a:gradFill>
                </a:rPr>
                <a:t>decided to avoid paying VMware $1.75M (U.S.) in licenses and go with Windows Server 2012 and Hyper-V to build a private cloud model for our regional datacenters</a:t>
              </a:r>
              <a:r>
                <a:rPr lang="en-US" sz="1200" dirty="0" smtClean="0">
                  <a:gradFill>
                    <a:gsLst>
                      <a:gs pos="87611">
                        <a:schemeClr val="tx1"/>
                      </a:gs>
                      <a:gs pos="66000">
                        <a:schemeClr val="tx1"/>
                      </a:gs>
                    </a:gsLst>
                    <a:lin ang="5400000" scaled="0"/>
                  </a:gradFill>
                </a:rPr>
                <a:t>.”</a:t>
              </a:r>
              <a:endParaRPr lang="en-US" sz="1200" dirty="0">
                <a:gradFill>
                  <a:gsLst>
                    <a:gs pos="87611">
                      <a:schemeClr val="tx1"/>
                    </a:gs>
                    <a:gs pos="66000">
                      <a:schemeClr val="tx1"/>
                    </a:gs>
                  </a:gsLst>
                  <a:lin ang="5400000" scaled="0"/>
                </a:gradFill>
              </a:endParaRPr>
            </a:p>
            <a:p>
              <a:pPr marL="174593" lvl="1" indent="-174593">
                <a:lnSpc>
                  <a:spcPct val="90000"/>
                </a:lnSpc>
                <a:spcBef>
                  <a:spcPts val="600"/>
                </a:spcBef>
              </a:pPr>
              <a:r>
                <a:rPr lang="en-US" sz="1200" dirty="0" smtClean="0">
                  <a:gradFill>
                    <a:gsLst>
                      <a:gs pos="87611">
                        <a:schemeClr val="tx1"/>
                      </a:gs>
                      <a:gs pos="66000">
                        <a:schemeClr val="tx1"/>
                      </a:gs>
                    </a:gsLst>
                    <a:lin ang="5400000" scaled="0"/>
                  </a:gradFill>
                </a:rPr>
                <a:t>—Studio </a:t>
              </a:r>
              <a:r>
                <a:rPr lang="en-US" sz="1200" dirty="0" err="1">
                  <a:gradFill>
                    <a:gsLst>
                      <a:gs pos="87611">
                        <a:schemeClr val="tx1"/>
                      </a:gs>
                      <a:gs pos="66000">
                        <a:schemeClr val="tx1"/>
                      </a:gs>
                    </a:gsLst>
                    <a:lin ang="5400000" scaled="0"/>
                  </a:gradFill>
                </a:rPr>
                <a:t>Moderna</a:t>
              </a:r>
              <a:r>
                <a:rPr lang="en-US" sz="1200" dirty="0">
                  <a:gradFill>
                    <a:gsLst>
                      <a:gs pos="87611">
                        <a:schemeClr val="tx1"/>
                      </a:gs>
                      <a:gs pos="66000">
                        <a:schemeClr val="tx1"/>
                      </a:gs>
                    </a:gsLst>
                    <a:lin ang="5400000" scaled="0"/>
                  </a:gradFill>
                </a:rPr>
                <a:t>, Slovenia</a:t>
              </a:r>
            </a:p>
          </p:txBody>
        </p:sp>
        <p:grpSp>
          <p:nvGrpSpPr>
            <p:cNvPr id="3" name="Group 2"/>
            <p:cNvGrpSpPr/>
            <p:nvPr/>
          </p:nvGrpSpPr>
          <p:grpSpPr>
            <a:xfrm>
              <a:off x="295315" y="2895272"/>
              <a:ext cx="1188720" cy="1097280"/>
              <a:chOff x="290663" y="2912521"/>
              <a:chExt cx="1188720" cy="1097280"/>
            </a:xfrm>
          </p:grpSpPr>
          <p:sp>
            <p:nvSpPr>
              <p:cNvPr id="52" name="Rectangle 51"/>
              <p:cNvSpPr/>
              <p:nvPr/>
            </p:nvSpPr>
            <p:spPr bwMode="auto">
              <a:xfrm>
                <a:off x="290663" y="2912521"/>
                <a:ext cx="1188720" cy="109728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1200" spc="-50" dirty="0">
                  <a:gradFill>
                    <a:gsLst>
                      <a:gs pos="1250">
                        <a:schemeClr val="bg1"/>
                      </a:gs>
                      <a:gs pos="10417">
                        <a:schemeClr val="bg1"/>
                      </a:gs>
                    </a:gsLst>
                    <a:lin ang="5400000" scaled="0"/>
                  </a:gradFill>
                </a:endParaRPr>
              </a:p>
            </p:txBody>
          </p:sp>
          <p:pic>
            <p:nvPicPr>
              <p:cNvPr id="29" name="Picture 28"/>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45996" y="3138750"/>
                <a:ext cx="678054" cy="644823"/>
              </a:xfrm>
              <a:prstGeom prst="rect">
                <a:avLst/>
              </a:prstGeom>
            </p:spPr>
          </p:pic>
        </p:grpSp>
      </p:grpSp>
      <p:grpSp>
        <p:nvGrpSpPr>
          <p:cNvPr id="16" name="Group 15"/>
          <p:cNvGrpSpPr/>
          <p:nvPr/>
        </p:nvGrpSpPr>
        <p:grpSpPr>
          <a:xfrm>
            <a:off x="295315" y="4018457"/>
            <a:ext cx="5922923" cy="1097280"/>
            <a:chOff x="295315" y="4018457"/>
            <a:chExt cx="5922923" cy="1097280"/>
          </a:xfrm>
        </p:grpSpPr>
        <p:sp>
          <p:nvSpPr>
            <p:cNvPr id="45" name="Rectangle 12"/>
            <p:cNvSpPr>
              <a:spLocks noChangeArrowheads="1"/>
            </p:cNvSpPr>
            <p:nvPr/>
          </p:nvSpPr>
          <p:spPr bwMode="ltGray">
            <a:xfrm>
              <a:off x="1479140" y="4018457"/>
              <a:ext cx="4739098" cy="1097280"/>
            </a:xfrm>
            <a:prstGeom prst="rect">
              <a:avLst/>
            </a:prstGeom>
            <a:solidFill>
              <a:schemeClr val="tx1">
                <a:lumMod val="20000"/>
                <a:lumOff val="80000"/>
              </a:schemeClr>
            </a:solidFill>
            <a:ln>
              <a:noFill/>
            </a:ln>
            <a:extLst/>
          </p:spPr>
          <p:txBody>
            <a:bodyPr vert="horz" wrap="square" lIns="91440" tIns="91440" rIns="91440" bIns="91440" numCol="1" anchor="t" anchorCtr="0" compatLnSpc="1">
              <a:prstTxWarp prst="textNoShape">
                <a:avLst/>
              </a:prstTxWarp>
              <a:noAutofit/>
            </a:bodyPr>
            <a:lstStyle/>
            <a:p>
              <a:pPr marL="0" lvl="1">
                <a:lnSpc>
                  <a:spcPct val="90000"/>
                </a:lnSpc>
              </a:pPr>
              <a:r>
                <a:rPr lang="en-US" sz="1200" dirty="0" smtClean="0">
                  <a:gradFill>
                    <a:gsLst>
                      <a:gs pos="87611">
                        <a:schemeClr val="tx1"/>
                      </a:gs>
                      <a:gs pos="66000">
                        <a:schemeClr val="tx1"/>
                      </a:gs>
                    </a:gsLst>
                    <a:lin ang="5400000" scaled="0"/>
                  </a:gradFill>
                </a:rPr>
                <a:t>“We </a:t>
              </a:r>
              <a:r>
                <a:rPr lang="en-US" sz="1200" dirty="0">
                  <a:gradFill>
                    <a:gsLst>
                      <a:gs pos="87611">
                        <a:schemeClr val="tx1"/>
                      </a:gs>
                      <a:gs pos="66000">
                        <a:schemeClr val="tx1"/>
                      </a:gs>
                    </a:gsLst>
                    <a:lin ang="5400000" scaled="0"/>
                  </a:gradFill>
                </a:rPr>
                <a:t>could potentially save more than $300,000 </a:t>
              </a:r>
              <a:r>
                <a:rPr lang="en-US" sz="1200" dirty="0" smtClean="0">
                  <a:gradFill>
                    <a:gsLst>
                      <a:gs pos="87611">
                        <a:schemeClr val="tx1"/>
                      </a:gs>
                      <a:gs pos="66000">
                        <a:schemeClr val="tx1"/>
                      </a:gs>
                    </a:gsLst>
                    <a:lin ang="5400000" scaled="0"/>
                  </a:gradFill>
                </a:rPr>
                <a:t>annually </a:t>
              </a:r>
              <a:r>
                <a:rPr lang="en-US" sz="1200" dirty="0">
                  <a:gradFill>
                    <a:gsLst>
                      <a:gs pos="87611">
                        <a:schemeClr val="tx1"/>
                      </a:gs>
                      <a:gs pos="66000">
                        <a:schemeClr val="tx1"/>
                      </a:gs>
                    </a:gsLst>
                    <a:lin ang="5400000" scaled="0"/>
                  </a:gradFill>
                </a:rPr>
                <a:t>in software licensing costs by switching to Hyper-V</a:t>
              </a:r>
              <a:r>
                <a:rPr lang="en-US" sz="1200" dirty="0" smtClean="0">
                  <a:gradFill>
                    <a:gsLst>
                      <a:gs pos="87611">
                        <a:schemeClr val="tx1"/>
                      </a:gs>
                      <a:gs pos="66000">
                        <a:schemeClr val="tx1"/>
                      </a:gs>
                    </a:gsLst>
                    <a:lin ang="5400000" scaled="0"/>
                  </a:gradFill>
                </a:rPr>
                <a:t>.”</a:t>
              </a:r>
              <a:endParaRPr lang="en-US" sz="1200" dirty="0">
                <a:gradFill>
                  <a:gsLst>
                    <a:gs pos="87611">
                      <a:schemeClr val="tx1"/>
                    </a:gs>
                    <a:gs pos="66000">
                      <a:schemeClr val="tx1"/>
                    </a:gs>
                  </a:gsLst>
                  <a:lin ang="5400000" scaled="0"/>
                </a:gradFill>
              </a:endParaRPr>
            </a:p>
            <a:p>
              <a:pPr marL="174593" lvl="1" indent="-174593">
                <a:lnSpc>
                  <a:spcPct val="90000"/>
                </a:lnSpc>
                <a:spcBef>
                  <a:spcPts val="600"/>
                </a:spcBef>
              </a:pPr>
              <a:r>
                <a:rPr lang="en-US" sz="1200" dirty="0" smtClean="0">
                  <a:gradFill>
                    <a:gsLst>
                      <a:gs pos="87611">
                        <a:schemeClr val="tx1"/>
                      </a:gs>
                      <a:gs pos="66000">
                        <a:schemeClr val="tx1"/>
                      </a:gs>
                    </a:gsLst>
                    <a:lin ang="5400000" scaled="0"/>
                  </a:gradFill>
                </a:rPr>
                <a:t>—Karen </a:t>
              </a:r>
              <a:r>
                <a:rPr lang="en-US" sz="1200" dirty="0" err="1" smtClean="0">
                  <a:gradFill>
                    <a:gsLst>
                      <a:gs pos="87611">
                        <a:schemeClr val="tx1"/>
                      </a:gs>
                      <a:gs pos="66000">
                        <a:schemeClr val="tx1"/>
                      </a:gs>
                    </a:gsLst>
                    <a:lin ang="5400000" scaled="0"/>
                  </a:gradFill>
                </a:rPr>
                <a:t>MacMahon</a:t>
              </a:r>
              <a:r>
                <a:rPr lang="en-US" sz="1200" dirty="0">
                  <a:gradFill>
                    <a:gsLst>
                      <a:gs pos="87611">
                        <a:schemeClr val="tx1"/>
                      </a:gs>
                      <a:gs pos="66000">
                        <a:schemeClr val="tx1"/>
                      </a:gs>
                    </a:gsLst>
                    <a:lin ang="5400000" scaled="0"/>
                  </a:gradFill>
                </a:rPr>
                <a:t>, Team Leader for Virtualization, talking about their success with Windows Server 2012 VDI capabilities  </a:t>
              </a:r>
            </a:p>
          </p:txBody>
        </p:sp>
        <p:grpSp>
          <p:nvGrpSpPr>
            <p:cNvPr id="5" name="Group 4"/>
            <p:cNvGrpSpPr/>
            <p:nvPr/>
          </p:nvGrpSpPr>
          <p:grpSpPr>
            <a:xfrm>
              <a:off x="295315" y="4018457"/>
              <a:ext cx="1188720" cy="1097280"/>
              <a:chOff x="290662" y="4052961"/>
              <a:chExt cx="1188720" cy="1097280"/>
            </a:xfrm>
          </p:grpSpPr>
          <p:sp>
            <p:nvSpPr>
              <p:cNvPr id="44" name="Rectangle 43"/>
              <p:cNvSpPr/>
              <p:nvPr/>
            </p:nvSpPr>
            <p:spPr bwMode="auto">
              <a:xfrm>
                <a:off x="290662" y="4052961"/>
                <a:ext cx="1188720" cy="109728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1200" spc="-50" dirty="0">
                  <a:gradFill>
                    <a:gsLst>
                      <a:gs pos="1250">
                        <a:schemeClr val="bg1"/>
                      </a:gs>
                      <a:gs pos="10417">
                        <a:schemeClr val="bg1"/>
                      </a:gs>
                    </a:gsLst>
                    <a:lin ang="5400000" scaled="0"/>
                  </a:gradFill>
                </a:endParaRPr>
              </a:p>
            </p:txBody>
          </p:sp>
          <p:sp>
            <p:nvSpPr>
              <p:cNvPr id="54" name="Freeform 10"/>
              <p:cNvSpPr>
                <a:spLocks noChangeAspect="1" noEditPoints="1"/>
              </p:cNvSpPr>
              <p:nvPr/>
            </p:nvSpPr>
            <p:spPr bwMode="auto">
              <a:xfrm>
                <a:off x="564589" y="4293101"/>
                <a:ext cx="640866" cy="617001"/>
              </a:xfrm>
              <a:custGeom>
                <a:avLst/>
                <a:gdLst>
                  <a:gd name="T0" fmla="*/ 614 w 1035"/>
                  <a:gd name="T1" fmla="*/ 840 h 997"/>
                  <a:gd name="T2" fmla="*/ 1035 w 1035"/>
                  <a:gd name="T3" fmla="*/ 73 h 997"/>
                  <a:gd name="T4" fmla="*/ 72 w 1035"/>
                  <a:gd name="T5" fmla="*/ 997 h 997"/>
                  <a:gd name="T6" fmla="*/ 72 w 1035"/>
                  <a:gd name="T7" fmla="*/ 0 h 997"/>
                  <a:gd name="T8" fmla="*/ 760 w 1035"/>
                  <a:gd name="T9" fmla="*/ 671 h 997"/>
                  <a:gd name="T10" fmla="*/ 760 w 1035"/>
                  <a:gd name="T11" fmla="*/ 671 h 997"/>
                  <a:gd name="T12" fmla="*/ 760 w 1035"/>
                  <a:gd name="T13" fmla="*/ 671 h 997"/>
                  <a:gd name="T14" fmla="*/ 854 w 1035"/>
                  <a:gd name="T15" fmla="*/ 488 h 997"/>
                  <a:gd name="T16" fmla="*/ 854 w 1035"/>
                  <a:gd name="T17" fmla="*/ 488 h 997"/>
                  <a:gd name="T18" fmla="*/ 620 w 1035"/>
                  <a:gd name="T19" fmla="*/ 434 h 997"/>
                  <a:gd name="T20" fmla="*/ 616 w 1035"/>
                  <a:gd name="T21" fmla="*/ 405 h 997"/>
                  <a:gd name="T22" fmla="*/ 763 w 1035"/>
                  <a:gd name="T23" fmla="*/ 200 h 997"/>
                  <a:gd name="T24" fmla="*/ 763 w 1035"/>
                  <a:gd name="T25" fmla="*/ 200 h 997"/>
                  <a:gd name="T26" fmla="*/ 763 w 1035"/>
                  <a:gd name="T27" fmla="*/ 200 h 997"/>
                  <a:gd name="T28" fmla="*/ 556 w 1035"/>
                  <a:gd name="T29" fmla="*/ 344 h 997"/>
                  <a:gd name="T30" fmla="*/ 476 w 1035"/>
                  <a:gd name="T31" fmla="*/ 104 h 997"/>
                  <a:gd name="T32" fmla="*/ 521 w 1035"/>
                  <a:gd name="T33" fmla="*/ 100 h 997"/>
                  <a:gd name="T34" fmla="*/ 497 w 1035"/>
                  <a:gd name="T35" fmla="*/ 343 h 997"/>
                  <a:gd name="T36" fmla="*/ 292 w 1035"/>
                  <a:gd name="T37" fmla="*/ 196 h 997"/>
                  <a:gd name="T38" fmla="*/ 292 w 1035"/>
                  <a:gd name="T39" fmla="*/ 196 h 997"/>
                  <a:gd name="T40" fmla="*/ 292 w 1035"/>
                  <a:gd name="T41" fmla="*/ 196 h 997"/>
                  <a:gd name="T42" fmla="*/ 548 w 1035"/>
                  <a:gd name="T43" fmla="*/ 525 h 997"/>
                  <a:gd name="T44" fmla="*/ 196 w 1035"/>
                  <a:gd name="T45" fmla="*/ 868 h 997"/>
                  <a:gd name="T46" fmla="*/ 120 w 1035"/>
                  <a:gd name="T47" fmla="*/ 787 h 997"/>
                  <a:gd name="T48" fmla="*/ 188 w 1035"/>
                  <a:gd name="T49" fmla="*/ 756 h 997"/>
                  <a:gd name="T50" fmla="*/ 141 w 1035"/>
                  <a:gd name="T51" fmla="*/ 835 h 997"/>
                  <a:gd name="T52" fmla="*/ 94 w 1035"/>
                  <a:gd name="T53" fmla="*/ 871 h 997"/>
                  <a:gd name="T54" fmla="*/ 149 w 1035"/>
                  <a:gd name="T55" fmla="*/ 910 h 997"/>
                  <a:gd name="T56" fmla="*/ 290 w 1035"/>
                  <a:gd name="T57" fmla="*/ 777 h 997"/>
                  <a:gd name="T58" fmla="*/ 299 w 1035"/>
                  <a:gd name="T59" fmla="*/ 858 h 997"/>
                  <a:gd name="T60" fmla="*/ 235 w 1035"/>
                  <a:gd name="T61" fmla="*/ 802 h 997"/>
                  <a:gd name="T62" fmla="*/ 207 w 1035"/>
                  <a:gd name="T63" fmla="*/ 777 h 997"/>
                  <a:gd name="T64" fmla="*/ 215 w 1035"/>
                  <a:gd name="T65" fmla="*/ 858 h 997"/>
                  <a:gd name="T66" fmla="*/ 309 w 1035"/>
                  <a:gd name="T67" fmla="*/ 896 h 997"/>
                  <a:gd name="T68" fmla="*/ 327 w 1035"/>
                  <a:gd name="T69" fmla="*/ 779 h 997"/>
                  <a:gd name="T70" fmla="*/ 435 w 1035"/>
                  <a:gd name="T71" fmla="*/ 777 h 997"/>
                  <a:gd name="T72" fmla="*/ 445 w 1035"/>
                  <a:gd name="T73" fmla="*/ 873 h 997"/>
                  <a:gd name="T74" fmla="*/ 340 w 1035"/>
                  <a:gd name="T75" fmla="*/ 777 h 997"/>
                  <a:gd name="T76" fmla="*/ 350 w 1035"/>
                  <a:gd name="T77" fmla="*/ 881 h 997"/>
                  <a:gd name="T78" fmla="*/ 375 w 1035"/>
                  <a:gd name="T79" fmla="*/ 906 h 997"/>
                  <a:gd name="T80" fmla="*/ 365 w 1035"/>
                  <a:gd name="T81" fmla="*/ 805 h 997"/>
                  <a:gd name="T82" fmla="*/ 470 w 1035"/>
                  <a:gd name="T83" fmla="*/ 779 h 997"/>
                  <a:gd name="T84" fmla="*/ 591 w 1035"/>
                  <a:gd name="T85" fmla="*/ 880 h 997"/>
                  <a:gd name="T86" fmla="*/ 546 w 1035"/>
                  <a:gd name="T87" fmla="*/ 791 h 997"/>
                  <a:gd name="T88" fmla="*/ 546 w 1035"/>
                  <a:gd name="T89" fmla="*/ 774 h 997"/>
                  <a:gd name="T90" fmla="*/ 582 w 1035"/>
                  <a:gd name="T91" fmla="*/ 904 h 997"/>
                  <a:gd name="T92" fmla="*/ 715 w 1035"/>
                  <a:gd name="T93" fmla="*/ 794 h 997"/>
                  <a:gd name="T94" fmla="*/ 591 w 1035"/>
                  <a:gd name="T95" fmla="*/ 842 h 997"/>
                  <a:gd name="T96" fmla="*/ 946 w 1035"/>
                  <a:gd name="T97" fmla="*/ 812 h 997"/>
                  <a:gd name="T98" fmla="*/ 854 w 1035"/>
                  <a:gd name="T99" fmla="*/ 779 h 997"/>
                  <a:gd name="T100" fmla="*/ 862 w 1035"/>
                  <a:gd name="T101" fmla="*/ 888 h 997"/>
                  <a:gd name="T102" fmla="*/ 827 w 1035"/>
                  <a:gd name="T103" fmla="*/ 879 h 997"/>
                  <a:gd name="T104" fmla="*/ 830 w 1035"/>
                  <a:gd name="T105" fmla="*/ 809 h 997"/>
                  <a:gd name="T106" fmla="*/ 743 w 1035"/>
                  <a:gd name="T107" fmla="*/ 779 h 997"/>
                  <a:gd name="T108" fmla="*/ 743 w 1035"/>
                  <a:gd name="T109" fmla="*/ 905 h 997"/>
                  <a:gd name="T110" fmla="*/ 780 w 1035"/>
                  <a:gd name="T111" fmla="*/ 905 h 997"/>
                  <a:gd name="T112" fmla="*/ 784 w 1035"/>
                  <a:gd name="T113" fmla="*/ 790 h 997"/>
                  <a:gd name="T114" fmla="*/ 776 w 1035"/>
                  <a:gd name="T115" fmla="*/ 839 h 997"/>
                  <a:gd name="T116" fmla="*/ 794 w 1035"/>
                  <a:gd name="T117" fmla="*/ 867 h 997"/>
                  <a:gd name="T118" fmla="*/ 893 w 1035"/>
                  <a:gd name="T119" fmla="*/ 906 h 997"/>
                  <a:gd name="T120" fmla="*/ 882 w 1035"/>
                  <a:gd name="T121" fmla="*/ 793 h 997"/>
                  <a:gd name="T122" fmla="*/ 889 w 1035"/>
                  <a:gd name="T123" fmla="*/ 846 h 997"/>
                  <a:gd name="T124" fmla="*/ 891 w 1035"/>
                  <a:gd name="T125" fmla="*/ 847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5" h="997">
                    <a:moveTo>
                      <a:pt x="712" y="844"/>
                    </a:moveTo>
                    <a:cubicBezTo>
                      <a:pt x="712" y="874"/>
                      <a:pt x="692" y="895"/>
                      <a:pt x="664" y="895"/>
                    </a:cubicBezTo>
                    <a:cubicBezTo>
                      <a:pt x="633" y="895"/>
                      <a:pt x="614" y="866"/>
                      <a:pt x="614" y="840"/>
                    </a:cubicBezTo>
                    <a:cubicBezTo>
                      <a:pt x="614" y="810"/>
                      <a:pt x="634" y="789"/>
                      <a:pt x="663" y="789"/>
                    </a:cubicBezTo>
                    <a:cubicBezTo>
                      <a:pt x="695" y="789"/>
                      <a:pt x="712" y="817"/>
                      <a:pt x="712" y="844"/>
                    </a:cubicBezTo>
                    <a:close/>
                    <a:moveTo>
                      <a:pt x="1035" y="73"/>
                    </a:moveTo>
                    <a:cubicBezTo>
                      <a:pt x="1035" y="924"/>
                      <a:pt x="1035" y="924"/>
                      <a:pt x="1035" y="924"/>
                    </a:cubicBezTo>
                    <a:cubicBezTo>
                      <a:pt x="1035" y="964"/>
                      <a:pt x="1003" y="997"/>
                      <a:pt x="963" y="997"/>
                    </a:cubicBezTo>
                    <a:cubicBezTo>
                      <a:pt x="72" y="997"/>
                      <a:pt x="72" y="997"/>
                      <a:pt x="72" y="997"/>
                    </a:cubicBezTo>
                    <a:cubicBezTo>
                      <a:pt x="32" y="997"/>
                      <a:pt x="0" y="964"/>
                      <a:pt x="0" y="924"/>
                    </a:cubicBezTo>
                    <a:cubicBezTo>
                      <a:pt x="0" y="73"/>
                      <a:pt x="0" y="73"/>
                      <a:pt x="0" y="73"/>
                    </a:cubicBezTo>
                    <a:cubicBezTo>
                      <a:pt x="0" y="33"/>
                      <a:pt x="32" y="0"/>
                      <a:pt x="72" y="0"/>
                    </a:cubicBezTo>
                    <a:cubicBezTo>
                      <a:pt x="963" y="0"/>
                      <a:pt x="963" y="0"/>
                      <a:pt x="963" y="0"/>
                    </a:cubicBezTo>
                    <a:cubicBezTo>
                      <a:pt x="1003" y="0"/>
                      <a:pt x="1035" y="33"/>
                      <a:pt x="1035" y="73"/>
                    </a:cubicBezTo>
                    <a:close/>
                    <a:moveTo>
                      <a:pt x="760" y="671"/>
                    </a:moveTo>
                    <a:cubicBezTo>
                      <a:pt x="784" y="647"/>
                      <a:pt x="805" y="618"/>
                      <a:pt x="822" y="587"/>
                    </a:cubicBezTo>
                    <a:cubicBezTo>
                      <a:pt x="602" y="490"/>
                      <a:pt x="602" y="490"/>
                      <a:pt x="602" y="490"/>
                    </a:cubicBezTo>
                    <a:lnTo>
                      <a:pt x="760" y="671"/>
                    </a:lnTo>
                    <a:close/>
                    <a:moveTo>
                      <a:pt x="582" y="512"/>
                    </a:moveTo>
                    <a:cubicBezTo>
                      <a:pt x="630" y="577"/>
                      <a:pt x="665" y="650"/>
                      <a:pt x="686" y="726"/>
                    </a:cubicBezTo>
                    <a:cubicBezTo>
                      <a:pt x="713" y="711"/>
                      <a:pt x="738" y="693"/>
                      <a:pt x="760" y="671"/>
                    </a:cubicBezTo>
                    <a:lnTo>
                      <a:pt x="582" y="512"/>
                    </a:lnTo>
                    <a:close/>
                    <a:moveTo>
                      <a:pt x="822" y="587"/>
                    </a:moveTo>
                    <a:cubicBezTo>
                      <a:pt x="837" y="556"/>
                      <a:pt x="849" y="523"/>
                      <a:pt x="854" y="488"/>
                    </a:cubicBezTo>
                    <a:cubicBezTo>
                      <a:pt x="615" y="463"/>
                      <a:pt x="615" y="463"/>
                      <a:pt x="615" y="463"/>
                    </a:cubicBezTo>
                    <a:lnTo>
                      <a:pt x="822" y="587"/>
                    </a:lnTo>
                    <a:close/>
                    <a:moveTo>
                      <a:pt x="854" y="488"/>
                    </a:moveTo>
                    <a:cubicBezTo>
                      <a:pt x="858" y="469"/>
                      <a:pt x="859" y="449"/>
                      <a:pt x="859" y="430"/>
                    </a:cubicBezTo>
                    <a:cubicBezTo>
                      <a:pt x="859" y="414"/>
                      <a:pt x="857" y="399"/>
                      <a:pt x="855" y="384"/>
                    </a:cubicBezTo>
                    <a:cubicBezTo>
                      <a:pt x="620" y="434"/>
                      <a:pt x="620" y="434"/>
                      <a:pt x="620" y="434"/>
                    </a:cubicBezTo>
                    <a:lnTo>
                      <a:pt x="854" y="488"/>
                    </a:lnTo>
                    <a:close/>
                    <a:moveTo>
                      <a:pt x="824" y="284"/>
                    </a:moveTo>
                    <a:cubicBezTo>
                      <a:pt x="616" y="405"/>
                      <a:pt x="616" y="405"/>
                      <a:pt x="616" y="405"/>
                    </a:cubicBezTo>
                    <a:cubicBezTo>
                      <a:pt x="855" y="384"/>
                      <a:pt x="855" y="384"/>
                      <a:pt x="855" y="384"/>
                    </a:cubicBezTo>
                    <a:cubicBezTo>
                      <a:pt x="850" y="348"/>
                      <a:pt x="839" y="315"/>
                      <a:pt x="824" y="284"/>
                    </a:cubicBezTo>
                    <a:close/>
                    <a:moveTo>
                      <a:pt x="763" y="200"/>
                    </a:moveTo>
                    <a:cubicBezTo>
                      <a:pt x="603" y="378"/>
                      <a:pt x="603" y="378"/>
                      <a:pt x="603" y="378"/>
                    </a:cubicBezTo>
                    <a:cubicBezTo>
                      <a:pt x="824" y="284"/>
                      <a:pt x="824" y="284"/>
                      <a:pt x="824" y="284"/>
                    </a:cubicBezTo>
                    <a:cubicBezTo>
                      <a:pt x="808" y="253"/>
                      <a:pt x="787" y="224"/>
                      <a:pt x="763" y="200"/>
                    </a:cubicBezTo>
                    <a:close/>
                    <a:moveTo>
                      <a:pt x="679" y="138"/>
                    </a:moveTo>
                    <a:cubicBezTo>
                      <a:pt x="582" y="357"/>
                      <a:pt x="582" y="357"/>
                      <a:pt x="582" y="357"/>
                    </a:cubicBezTo>
                    <a:cubicBezTo>
                      <a:pt x="763" y="200"/>
                      <a:pt x="763" y="200"/>
                      <a:pt x="763" y="200"/>
                    </a:cubicBezTo>
                    <a:cubicBezTo>
                      <a:pt x="738" y="175"/>
                      <a:pt x="710" y="154"/>
                      <a:pt x="679" y="138"/>
                    </a:cubicBezTo>
                    <a:close/>
                    <a:moveTo>
                      <a:pt x="580" y="105"/>
                    </a:moveTo>
                    <a:cubicBezTo>
                      <a:pt x="556" y="344"/>
                      <a:pt x="556" y="344"/>
                      <a:pt x="556" y="344"/>
                    </a:cubicBezTo>
                    <a:cubicBezTo>
                      <a:pt x="679" y="138"/>
                      <a:pt x="679" y="138"/>
                      <a:pt x="679" y="138"/>
                    </a:cubicBezTo>
                    <a:cubicBezTo>
                      <a:pt x="649" y="122"/>
                      <a:pt x="615" y="110"/>
                      <a:pt x="580" y="105"/>
                    </a:cubicBezTo>
                    <a:close/>
                    <a:moveTo>
                      <a:pt x="476" y="104"/>
                    </a:moveTo>
                    <a:cubicBezTo>
                      <a:pt x="526" y="339"/>
                      <a:pt x="526" y="339"/>
                      <a:pt x="526" y="339"/>
                    </a:cubicBezTo>
                    <a:cubicBezTo>
                      <a:pt x="580" y="105"/>
                      <a:pt x="580" y="105"/>
                      <a:pt x="580" y="105"/>
                    </a:cubicBezTo>
                    <a:cubicBezTo>
                      <a:pt x="561" y="101"/>
                      <a:pt x="541" y="100"/>
                      <a:pt x="521" y="100"/>
                    </a:cubicBezTo>
                    <a:cubicBezTo>
                      <a:pt x="506" y="100"/>
                      <a:pt x="491" y="102"/>
                      <a:pt x="476" y="104"/>
                    </a:cubicBezTo>
                    <a:close/>
                    <a:moveTo>
                      <a:pt x="377" y="135"/>
                    </a:moveTo>
                    <a:cubicBezTo>
                      <a:pt x="497" y="343"/>
                      <a:pt x="497" y="343"/>
                      <a:pt x="497" y="343"/>
                    </a:cubicBezTo>
                    <a:cubicBezTo>
                      <a:pt x="476" y="104"/>
                      <a:pt x="476" y="104"/>
                      <a:pt x="476" y="104"/>
                    </a:cubicBezTo>
                    <a:cubicBezTo>
                      <a:pt x="441" y="109"/>
                      <a:pt x="407" y="120"/>
                      <a:pt x="377" y="135"/>
                    </a:cubicBezTo>
                    <a:close/>
                    <a:moveTo>
                      <a:pt x="292" y="196"/>
                    </a:moveTo>
                    <a:cubicBezTo>
                      <a:pt x="471" y="356"/>
                      <a:pt x="471" y="356"/>
                      <a:pt x="471" y="356"/>
                    </a:cubicBezTo>
                    <a:cubicBezTo>
                      <a:pt x="377" y="135"/>
                      <a:pt x="377" y="135"/>
                      <a:pt x="377" y="135"/>
                    </a:cubicBezTo>
                    <a:cubicBezTo>
                      <a:pt x="345" y="151"/>
                      <a:pt x="317" y="172"/>
                      <a:pt x="292" y="196"/>
                    </a:cubicBezTo>
                    <a:close/>
                    <a:moveTo>
                      <a:pt x="236" y="269"/>
                    </a:moveTo>
                    <a:cubicBezTo>
                      <a:pt x="311" y="291"/>
                      <a:pt x="384" y="327"/>
                      <a:pt x="449" y="377"/>
                    </a:cubicBezTo>
                    <a:cubicBezTo>
                      <a:pt x="292" y="196"/>
                      <a:pt x="292" y="196"/>
                      <a:pt x="292" y="196"/>
                    </a:cubicBezTo>
                    <a:cubicBezTo>
                      <a:pt x="270" y="218"/>
                      <a:pt x="251" y="242"/>
                      <a:pt x="236" y="269"/>
                    </a:cubicBezTo>
                    <a:close/>
                    <a:moveTo>
                      <a:pt x="266" y="503"/>
                    </a:moveTo>
                    <a:cubicBezTo>
                      <a:pt x="266" y="503"/>
                      <a:pt x="387" y="593"/>
                      <a:pt x="548" y="525"/>
                    </a:cubicBezTo>
                    <a:cubicBezTo>
                      <a:pt x="447" y="386"/>
                      <a:pt x="302" y="284"/>
                      <a:pt x="134" y="238"/>
                    </a:cubicBezTo>
                    <a:cubicBezTo>
                      <a:pt x="134" y="238"/>
                      <a:pt x="113" y="399"/>
                      <a:pt x="266" y="503"/>
                    </a:cubicBezTo>
                    <a:close/>
                    <a:moveTo>
                      <a:pt x="196" y="868"/>
                    </a:moveTo>
                    <a:cubicBezTo>
                      <a:pt x="196" y="840"/>
                      <a:pt x="173" y="828"/>
                      <a:pt x="152" y="818"/>
                    </a:cubicBezTo>
                    <a:cubicBezTo>
                      <a:pt x="152" y="818"/>
                      <a:pt x="152" y="818"/>
                      <a:pt x="152" y="818"/>
                    </a:cubicBezTo>
                    <a:cubicBezTo>
                      <a:pt x="135" y="809"/>
                      <a:pt x="120" y="802"/>
                      <a:pt x="120" y="787"/>
                    </a:cubicBezTo>
                    <a:cubicBezTo>
                      <a:pt x="120" y="775"/>
                      <a:pt x="132" y="767"/>
                      <a:pt x="150" y="767"/>
                    </a:cubicBezTo>
                    <a:cubicBezTo>
                      <a:pt x="165" y="767"/>
                      <a:pt x="179" y="773"/>
                      <a:pt x="188" y="783"/>
                    </a:cubicBezTo>
                    <a:cubicBezTo>
                      <a:pt x="188" y="780"/>
                      <a:pt x="188" y="757"/>
                      <a:pt x="188" y="756"/>
                    </a:cubicBezTo>
                    <a:cubicBezTo>
                      <a:pt x="179" y="753"/>
                      <a:pt x="167" y="749"/>
                      <a:pt x="152" y="749"/>
                    </a:cubicBezTo>
                    <a:cubicBezTo>
                      <a:pt x="120" y="749"/>
                      <a:pt x="100" y="766"/>
                      <a:pt x="100" y="790"/>
                    </a:cubicBezTo>
                    <a:cubicBezTo>
                      <a:pt x="100" y="813"/>
                      <a:pt x="121" y="824"/>
                      <a:pt x="141" y="835"/>
                    </a:cubicBezTo>
                    <a:cubicBezTo>
                      <a:pt x="159" y="845"/>
                      <a:pt x="176" y="854"/>
                      <a:pt x="176" y="871"/>
                    </a:cubicBezTo>
                    <a:cubicBezTo>
                      <a:pt x="176" y="881"/>
                      <a:pt x="165" y="892"/>
                      <a:pt x="146" y="892"/>
                    </a:cubicBezTo>
                    <a:cubicBezTo>
                      <a:pt x="127" y="892"/>
                      <a:pt x="108" y="885"/>
                      <a:pt x="94" y="871"/>
                    </a:cubicBezTo>
                    <a:cubicBezTo>
                      <a:pt x="95" y="874"/>
                      <a:pt x="96" y="881"/>
                      <a:pt x="96" y="881"/>
                    </a:cubicBezTo>
                    <a:cubicBezTo>
                      <a:pt x="98" y="891"/>
                      <a:pt x="99" y="899"/>
                      <a:pt x="100" y="900"/>
                    </a:cubicBezTo>
                    <a:cubicBezTo>
                      <a:pt x="114" y="907"/>
                      <a:pt x="130" y="910"/>
                      <a:pt x="149" y="910"/>
                    </a:cubicBezTo>
                    <a:cubicBezTo>
                      <a:pt x="176" y="910"/>
                      <a:pt x="196" y="892"/>
                      <a:pt x="196" y="868"/>
                    </a:cubicBezTo>
                    <a:close/>
                    <a:moveTo>
                      <a:pt x="327" y="777"/>
                    </a:moveTo>
                    <a:cubicBezTo>
                      <a:pt x="290" y="777"/>
                      <a:pt x="290" y="777"/>
                      <a:pt x="290" y="777"/>
                    </a:cubicBezTo>
                    <a:cubicBezTo>
                      <a:pt x="290" y="779"/>
                      <a:pt x="290" y="779"/>
                      <a:pt x="290" y="779"/>
                    </a:cubicBezTo>
                    <a:cubicBezTo>
                      <a:pt x="299" y="782"/>
                      <a:pt x="299" y="794"/>
                      <a:pt x="299" y="802"/>
                    </a:cubicBezTo>
                    <a:cubicBezTo>
                      <a:pt x="299" y="858"/>
                      <a:pt x="299" y="858"/>
                      <a:pt x="299" y="858"/>
                    </a:cubicBezTo>
                    <a:cubicBezTo>
                      <a:pt x="299" y="883"/>
                      <a:pt x="288" y="895"/>
                      <a:pt x="267" y="895"/>
                    </a:cubicBezTo>
                    <a:cubicBezTo>
                      <a:pt x="247" y="895"/>
                      <a:pt x="235" y="883"/>
                      <a:pt x="235" y="858"/>
                    </a:cubicBezTo>
                    <a:cubicBezTo>
                      <a:pt x="235" y="802"/>
                      <a:pt x="235" y="802"/>
                      <a:pt x="235" y="802"/>
                    </a:cubicBezTo>
                    <a:cubicBezTo>
                      <a:pt x="235" y="794"/>
                      <a:pt x="235" y="782"/>
                      <a:pt x="244" y="779"/>
                    </a:cubicBezTo>
                    <a:cubicBezTo>
                      <a:pt x="244" y="777"/>
                      <a:pt x="244" y="777"/>
                      <a:pt x="244" y="777"/>
                    </a:cubicBezTo>
                    <a:cubicBezTo>
                      <a:pt x="207" y="777"/>
                      <a:pt x="207" y="777"/>
                      <a:pt x="207" y="777"/>
                    </a:cubicBezTo>
                    <a:cubicBezTo>
                      <a:pt x="207" y="779"/>
                      <a:pt x="207" y="779"/>
                      <a:pt x="207" y="779"/>
                    </a:cubicBezTo>
                    <a:cubicBezTo>
                      <a:pt x="216" y="782"/>
                      <a:pt x="216" y="794"/>
                      <a:pt x="216" y="802"/>
                    </a:cubicBezTo>
                    <a:cubicBezTo>
                      <a:pt x="215" y="858"/>
                      <a:pt x="215" y="858"/>
                      <a:pt x="215" y="858"/>
                    </a:cubicBezTo>
                    <a:cubicBezTo>
                      <a:pt x="215" y="871"/>
                      <a:pt x="215" y="885"/>
                      <a:pt x="226" y="896"/>
                    </a:cubicBezTo>
                    <a:cubicBezTo>
                      <a:pt x="234" y="904"/>
                      <a:pt x="249" y="910"/>
                      <a:pt x="267" y="910"/>
                    </a:cubicBezTo>
                    <a:cubicBezTo>
                      <a:pt x="285" y="910"/>
                      <a:pt x="301" y="904"/>
                      <a:pt x="309" y="896"/>
                    </a:cubicBezTo>
                    <a:cubicBezTo>
                      <a:pt x="319" y="885"/>
                      <a:pt x="319" y="871"/>
                      <a:pt x="319" y="858"/>
                    </a:cubicBezTo>
                    <a:cubicBezTo>
                      <a:pt x="319" y="802"/>
                      <a:pt x="319" y="802"/>
                      <a:pt x="319" y="802"/>
                    </a:cubicBezTo>
                    <a:cubicBezTo>
                      <a:pt x="318" y="794"/>
                      <a:pt x="318" y="782"/>
                      <a:pt x="327" y="779"/>
                    </a:cubicBezTo>
                    <a:lnTo>
                      <a:pt x="327" y="777"/>
                    </a:lnTo>
                    <a:close/>
                    <a:moveTo>
                      <a:pt x="470" y="777"/>
                    </a:moveTo>
                    <a:cubicBezTo>
                      <a:pt x="435" y="777"/>
                      <a:pt x="435" y="777"/>
                      <a:pt x="435" y="777"/>
                    </a:cubicBezTo>
                    <a:cubicBezTo>
                      <a:pt x="435" y="779"/>
                      <a:pt x="435" y="779"/>
                      <a:pt x="435" y="779"/>
                    </a:cubicBezTo>
                    <a:cubicBezTo>
                      <a:pt x="445" y="784"/>
                      <a:pt x="445" y="792"/>
                      <a:pt x="445" y="802"/>
                    </a:cubicBezTo>
                    <a:cubicBezTo>
                      <a:pt x="445" y="802"/>
                      <a:pt x="445" y="873"/>
                      <a:pt x="445" y="873"/>
                    </a:cubicBezTo>
                    <a:cubicBezTo>
                      <a:pt x="445" y="872"/>
                      <a:pt x="374" y="787"/>
                      <a:pt x="374" y="787"/>
                    </a:cubicBezTo>
                    <a:cubicBezTo>
                      <a:pt x="374" y="786"/>
                      <a:pt x="369" y="780"/>
                      <a:pt x="369" y="777"/>
                    </a:cubicBezTo>
                    <a:cubicBezTo>
                      <a:pt x="340" y="777"/>
                      <a:pt x="340" y="777"/>
                      <a:pt x="340" y="777"/>
                    </a:cubicBezTo>
                    <a:cubicBezTo>
                      <a:pt x="340" y="779"/>
                      <a:pt x="340" y="779"/>
                      <a:pt x="340" y="779"/>
                    </a:cubicBezTo>
                    <a:cubicBezTo>
                      <a:pt x="350" y="784"/>
                      <a:pt x="350" y="792"/>
                      <a:pt x="350" y="803"/>
                    </a:cubicBezTo>
                    <a:cubicBezTo>
                      <a:pt x="350" y="881"/>
                      <a:pt x="350" y="881"/>
                      <a:pt x="350" y="881"/>
                    </a:cubicBezTo>
                    <a:cubicBezTo>
                      <a:pt x="350" y="892"/>
                      <a:pt x="350" y="899"/>
                      <a:pt x="340" y="905"/>
                    </a:cubicBezTo>
                    <a:cubicBezTo>
                      <a:pt x="340" y="906"/>
                      <a:pt x="340" y="906"/>
                      <a:pt x="340" y="906"/>
                    </a:cubicBezTo>
                    <a:cubicBezTo>
                      <a:pt x="375" y="906"/>
                      <a:pt x="375" y="906"/>
                      <a:pt x="375" y="906"/>
                    </a:cubicBezTo>
                    <a:cubicBezTo>
                      <a:pt x="375" y="905"/>
                      <a:pt x="375" y="905"/>
                      <a:pt x="375" y="905"/>
                    </a:cubicBezTo>
                    <a:cubicBezTo>
                      <a:pt x="365" y="900"/>
                      <a:pt x="365" y="892"/>
                      <a:pt x="365" y="881"/>
                    </a:cubicBezTo>
                    <a:cubicBezTo>
                      <a:pt x="365" y="881"/>
                      <a:pt x="365" y="805"/>
                      <a:pt x="365" y="805"/>
                    </a:cubicBezTo>
                    <a:cubicBezTo>
                      <a:pt x="365" y="806"/>
                      <a:pt x="445" y="908"/>
                      <a:pt x="460" y="913"/>
                    </a:cubicBezTo>
                    <a:cubicBezTo>
                      <a:pt x="460" y="802"/>
                      <a:pt x="460" y="802"/>
                      <a:pt x="460" y="802"/>
                    </a:cubicBezTo>
                    <a:cubicBezTo>
                      <a:pt x="460" y="791"/>
                      <a:pt x="460" y="784"/>
                      <a:pt x="470" y="779"/>
                    </a:cubicBezTo>
                    <a:lnTo>
                      <a:pt x="470" y="777"/>
                    </a:lnTo>
                    <a:close/>
                    <a:moveTo>
                      <a:pt x="592" y="880"/>
                    </a:moveTo>
                    <a:cubicBezTo>
                      <a:pt x="591" y="880"/>
                      <a:pt x="591" y="880"/>
                      <a:pt x="591" y="880"/>
                    </a:cubicBezTo>
                    <a:cubicBezTo>
                      <a:pt x="581" y="886"/>
                      <a:pt x="566" y="893"/>
                      <a:pt x="549" y="893"/>
                    </a:cubicBezTo>
                    <a:cubicBezTo>
                      <a:pt x="521" y="893"/>
                      <a:pt x="500" y="870"/>
                      <a:pt x="500" y="839"/>
                    </a:cubicBezTo>
                    <a:cubicBezTo>
                      <a:pt x="500" y="811"/>
                      <a:pt x="519" y="791"/>
                      <a:pt x="546" y="791"/>
                    </a:cubicBezTo>
                    <a:cubicBezTo>
                      <a:pt x="558" y="791"/>
                      <a:pt x="571" y="795"/>
                      <a:pt x="582" y="802"/>
                    </a:cubicBezTo>
                    <a:cubicBezTo>
                      <a:pt x="582" y="779"/>
                      <a:pt x="582" y="779"/>
                      <a:pt x="582" y="779"/>
                    </a:cubicBezTo>
                    <a:cubicBezTo>
                      <a:pt x="568" y="776"/>
                      <a:pt x="556" y="774"/>
                      <a:pt x="546" y="774"/>
                    </a:cubicBezTo>
                    <a:cubicBezTo>
                      <a:pt x="506" y="774"/>
                      <a:pt x="477" y="802"/>
                      <a:pt x="477" y="842"/>
                    </a:cubicBezTo>
                    <a:cubicBezTo>
                      <a:pt x="477" y="884"/>
                      <a:pt x="506" y="909"/>
                      <a:pt x="552" y="909"/>
                    </a:cubicBezTo>
                    <a:cubicBezTo>
                      <a:pt x="563" y="909"/>
                      <a:pt x="573" y="907"/>
                      <a:pt x="582" y="904"/>
                    </a:cubicBezTo>
                    <a:cubicBezTo>
                      <a:pt x="582" y="903"/>
                      <a:pt x="592" y="880"/>
                      <a:pt x="592" y="880"/>
                    </a:cubicBezTo>
                    <a:close/>
                    <a:moveTo>
                      <a:pt x="735" y="841"/>
                    </a:moveTo>
                    <a:cubicBezTo>
                      <a:pt x="735" y="823"/>
                      <a:pt x="728" y="807"/>
                      <a:pt x="715" y="794"/>
                    </a:cubicBezTo>
                    <a:cubicBezTo>
                      <a:pt x="702" y="781"/>
                      <a:pt x="684" y="774"/>
                      <a:pt x="665" y="774"/>
                    </a:cubicBezTo>
                    <a:cubicBezTo>
                      <a:pt x="644" y="774"/>
                      <a:pt x="625" y="781"/>
                      <a:pt x="611" y="795"/>
                    </a:cubicBezTo>
                    <a:cubicBezTo>
                      <a:pt x="598" y="807"/>
                      <a:pt x="591" y="824"/>
                      <a:pt x="591" y="842"/>
                    </a:cubicBezTo>
                    <a:cubicBezTo>
                      <a:pt x="591" y="880"/>
                      <a:pt x="622" y="909"/>
                      <a:pt x="663" y="909"/>
                    </a:cubicBezTo>
                    <a:cubicBezTo>
                      <a:pt x="703" y="909"/>
                      <a:pt x="735" y="879"/>
                      <a:pt x="735" y="841"/>
                    </a:cubicBezTo>
                    <a:close/>
                    <a:moveTo>
                      <a:pt x="946" y="812"/>
                    </a:moveTo>
                    <a:cubicBezTo>
                      <a:pt x="946" y="791"/>
                      <a:pt x="928" y="777"/>
                      <a:pt x="901" y="777"/>
                    </a:cubicBezTo>
                    <a:cubicBezTo>
                      <a:pt x="854" y="777"/>
                      <a:pt x="854" y="777"/>
                      <a:pt x="854" y="777"/>
                    </a:cubicBezTo>
                    <a:cubicBezTo>
                      <a:pt x="854" y="779"/>
                      <a:pt x="854" y="779"/>
                      <a:pt x="854" y="779"/>
                    </a:cubicBezTo>
                    <a:cubicBezTo>
                      <a:pt x="862" y="782"/>
                      <a:pt x="862" y="794"/>
                      <a:pt x="862" y="803"/>
                    </a:cubicBezTo>
                    <a:cubicBezTo>
                      <a:pt x="862" y="881"/>
                      <a:pt x="862" y="881"/>
                      <a:pt x="862" y="881"/>
                    </a:cubicBezTo>
                    <a:cubicBezTo>
                      <a:pt x="862" y="884"/>
                      <a:pt x="862" y="886"/>
                      <a:pt x="862" y="888"/>
                    </a:cubicBezTo>
                    <a:cubicBezTo>
                      <a:pt x="862" y="888"/>
                      <a:pt x="862" y="903"/>
                      <a:pt x="854" y="902"/>
                    </a:cubicBezTo>
                    <a:cubicBezTo>
                      <a:pt x="850" y="901"/>
                      <a:pt x="844" y="896"/>
                      <a:pt x="840" y="892"/>
                    </a:cubicBezTo>
                    <a:cubicBezTo>
                      <a:pt x="835" y="888"/>
                      <a:pt x="830" y="883"/>
                      <a:pt x="827" y="879"/>
                    </a:cubicBezTo>
                    <a:cubicBezTo>
                      <a:pt x="799" y="843"/>
                      <a:pt x="799" y="843"/>
                      <a:pt x="799" y="843"/>
                    </a:cubicBezTo>
                    <a:cubicBezTo>
                      <a:pt x="800" y="843"/>
                      <a:pt x="801" y="843"/>
                      <a:pt x="803" y="842"/>
                    </a:cubicBezTo>
                    <a:cubicBezTo>
                      <a:pt x="817" y="838"/>
                      <a:pt x="830" y="825"/>
                      <a:pt x="830" y="809"/>
                    </a:cubicBezTo>
                    <a:cubicBezTo>
                      <a:pt x="830" y="790"/>
                      <a:pt x="814" y="777"/>
                      <a:pt x="789" y="777"/>
                    </a:cubicBezTo>
                    <a:cubicBezTo>
                      <a:pt x="743" y="777"/>
                      <a:pt x="743" y="777"/>
                      <a:pt x="743" y="777"/>
                    </a:cubicBezTo>
                    <a:cubicBezTo>
                      <a:pt x="743" y="779"/>
                      <a:pt x="743" y="779"/>
                      <a:pt x="743" y="779"/>
                    </a:cubicBezTo>
                    <a:cubicBezTo>
                      <a:pt x="751" y="782"/>
                      <a:pt x="751" y="794"/>
                      <a:pt x="751" y="802"/>
                    </a:cubicBezTo>
                    <a:cubicBezTo>
                      <a:pt x="751" y="883"/>
                      <a:pt x="751" y="883"/>
                      <a:pt x="751" y="883"/>
                    </a:cubicBezTo>
                    <a:cubicBezTo>
                      <a:pt x="751" y="892"/>
                      <a:pt x="751" y="902"/>
                      <a:pt x="743" y="905"/>
                    </a:cubicBezTo>
                    <a:cubicBezTo>
                      <a:pt x="743" y="906"/>
                      <a:pt x="743" y="906"/>
                      <a:pt x="743" y="906"/>
                    </a:cubicBezTo>
                    <a:cubicBezTo>
                      <a:pt x="780" y="906"/>
                      <a:pt x="780" y="906"/>
                      <a:pt x="780" y="906"/>
                    </a:cubicBezTo>
                    <a:cubicBezTo>
                      <a:pt x="780" y="905"/>
                      <a:pt x="780" y="905"/>
                      <a:pt x="780" y="905"/>
                    </a:cubicBezTo>
                    <a:cubicBezTo>
                      <a:pt x="772" y="902"/>
                      <a:pt x="771" y="891"/>
                      <a:pt x="771" y="883"/>
                    </a:cubicBezTo>
                    <a:cubicBezTo>
                      <a:pt x="771" y="882"/>
                      <a:pt x="771" y="791"/>
                      <a:pt x="771" y="791"/>
                    </a:cubicBezTo>
                    <a:cubicBezTo>
                      <a:pt x="776" y="790"/>
                      <a:pt x="777" y="790"/>
                      <a:pt x="784" y="790"/>
                    </a:cubicBezTo>
                    <a:cubicBezTo>
                      <a:pt x="792" y="790"/>
                      <a:pt x="798" y="792"/>
                      <a:pt x="803" y="797"/>
                    </a:cubicBezTo>
                    <a:cubicBezTo>
                      <a:pt x="807" y="800"/>
                      <a:pt x="809" y="806"/>
                      <a:pt x="809" y="811"/>
                    </a:cubicBezTo>
                    <a:cubicBezTo>
                      <a:pt x="809" y="831"/>
                      <a:pt x="788" y="837"/>
                      <a:pt x="776" y="839"/>
                    </a:cubicBezTo>
                    <a:cubicBezTo>
                      <a:pt x="776" y="839"/>
                      <a:pt x="776" y="839"/>
                      <a:pt x="776" y="839"/>
                    </a:cubicBezTo>
                    <a:cubicBezTo>
                      <a:pt x="776" y="839"/>
                      <a:pt x="776" y="839"/>
                      <a:pt x="776" y="839"/>
                    </a:cubicBezTo>
                    <a:cubicBezTo>
                      <a:pt x="776" y="839"/>
                      <a:pt x="787" y="857"/>
                      <a:pt x="794" y="867"/>
                    </a:cubicBezTo>
                    <a:cubicBezTo>
                      <a:pt x="800" y="876"/>
                      <a:pt x="812" y="890"/>
                      <a:pt x="817" y="896"/>
                    </a:cubicBezTo>
                    <a:cubicBezTo>
                      <a:pt x="823" y="904"/>
                      <a:pt x="829" y="906"/>
                      <a:pt x="840" y="906"/>
                    </a:cubicBezTo>
                    <a:cubicBezTo>
                      <a:pt x="893" y="906"/>
                      <a:pt x="893" y="906"/>
                      <a:pt x="893" y="906"/>
                    </a:cubicBezTo>
                    <a:cubicBezTo>
                      <a:pt x="893" y="905"/>
                      <a:pt x="893" y="905"/>
                      <a:pt x="893" y="905"/>
                    </a:cubicBezTo>
                    <a:cubicBezTo>
                      <a:pt x="883" y="900"/>
                      <a:pt x="882" y="892"/>
                      <a:pt x="882" y="881"/>
                    </a:cubicBezTo>
                    <a:cubicBezTo>
                      <a:pt x="882" y="793"/>
                      <a:pt x="882" y="793"/>
                      <a:pt x="882" y="793"/>
                    </a:cubicBezTo>
                    <a:cubicBezTo>
                      <a:pt x="887" y="792"/>
                      <a:pt x="891" y="792"/>
                      <a:pt x="896" y="792"/>
                    </a:cubicBezTo>
                    <a:cubicBezTo>
                      <a:pt x="906" y="792"/>
                      <a:pt x="923" y="795"/>
                      <a:pt x="923" y="816"/>
                    </a:cubicBezTo>
                    <a:cubicBezTo>
                      <a:pt x="923" y="834"/>
                      <a:pt x="906" y="845"/>
                      <a:pt x="889" y="846"/>
                    </a:cubicBezTo>
                    <a:cubicBezTo>
                      <a:pt x="889" y="846"/>
                      <a:pt x="888" y="846"/>
                      <a:pt x="889" y="846"/>
                    </a:cubicBezTo>
                    <a:cubicBezTo>
                      <a:pt x="888" y="846"/>
                      <a:pt x="889" y="846"/>
                      <a:pt x="889" y="846"/>
                    </a:cubicBezTo>
                    <a:cubicBezTo>
                      <a:pt x="889" y="846"/>
                      <a:pt x="890" y="846"/>
                      <a:pt x="891" y="847"/>
                    </a:cubicBezTo>
                    <a:cubicBezTo>
                      <a:pt x="894" y="848"/>
                      <a:pt x="898" y="849"/>
                      <a:pt x="903" y="849"/>
                    </a:cubicBezTo>
                    <a:cubicBezTo>
                      <a:pt x="924" y="849"/>
                      <a:pt x="946" y="835"/>
                      <a:pt x="946" y="812"/>
                    </a:cubicBezTo>
                    <a:close/>
                  </a:path>
                </a:pathLst>
              </a:custGeom>
              <a:solidFill>
                <a:srgbClr val="FFFFFF"/>
              </a:solidFill>
              <a:ln>
                <a:noFill/>
              </a:ln>
            </p:spPr>
            <p:txBody>
              <a:bodyPr vert="horz" wrap="square" lIns="91440" tIns="91440" rIns="91440" bIns="91440" numCol="1" anchor="t" anchorCtr="0" compatLnSpc="1">
                <a:prstTxWarp prst="textNoShape">
                  <a:avLst/>
                </a:prstTxWarp>
              </a:bodyPr>
              <a:lstStyle/>
              <a:p>
                <a:endParaRPr lang="en-US" sz="1200"/>
              </a:p>
            </p:txBody>
          </p:sp>
        </p:grpSp>
      </p:grpSp>
      <p:grpSp>
        <p:nvGrpSpPr>
          <p:cNvPr id="17" name="Group 16"/>
          <p:cNvGrpSpPr/>
          <p:nvPr/>
        </p:nvGrpSpPr>
        <p:grpSpPr>
          <a:xfrm>
            <a:off x="295315" y="5141643"/>
            <a:ext cx="5924240" cy="1097280"/>
            <a:chOff x="295315" y="5141643"/>
            <a:chExt cx="5924240" cy="1097280"/>
          </a:xfrm>
        </p:grpSpPr>
        <p:sp>
          <p:nvSpPr>
            <p:cNvPr id="49" name="Rectangle 12"/>
            <p:cNvSpPr>
              <a:spLocks noChangeArrowheads="1"/>
            </p:cNvSpPr>
            <p:nvPr/>
          </p:nvSpPr>
          <p:spPr bwMode="ltGray">
            <a:xfrm>
              <a:off x="1480457" y="5141643"/>
              <a:ext cx="4739098" cy="1097280"/>
            </a:xfrm>
            <a:prstGeom prst="rect">
              <a:avLst/>
            </a:prstGeom>
            <a:solidFill>
              <a:schemeClr val="tx1">
                <a:lumMod val="20000"/>
                <a:lumOff val="80000"/>
              </a:schemeClr>
            </a:solidFill>
            <a:ln>
              <a:noFill/>
            </a:ln>
            <a:extLst/>
          </p:spPr>
          <p:txBody>
            <a:bodyPr vert="horz" wrap="square" lIns="91440" tIns="91440" rIns="91440" bIns="91440" numCol="1" anchor="t" anchorCtr="0" compatLnSpc="1">
              <a:prstTxWarp prst="textNoShape">
                <a:avLst/>
              </a:prstTxWarp>
              <a:noAutofit/>
            </a:bodyPr>
            <a:lstStyle/>
            <a:p>
              <a:pPr marL="0" lvl="1">
                <a:lnSpc>
                  <a:spcPct val="90000"/>
                </a:lnSpc>
              </a:pPr>
              <a:r>
                <a:rPr lang="en-US" sz="1200" dirty="0" smtClean="0">
                  <a:gradFill>
                    <a:gsLst>
                      <a:gs pos="87611">
                        <a:schemeClr val="tx1"/>
                      </a:gs>
                      <a:gs pos="66000">
                        <a:schemeClr val="tx1"/>
                      </a:gs>
                    </a:gsLst>
                    <a:lin ang="5400000" scaled="0"/>
                  </a:gradFill>
                </a:rPr>
                <a:t>“I‘ve </a:t>
              </a:r>
              <a:r>
                <a:rPr lang="en-US" sz="1200" dirty="0">
                  <a:gradFill>
                    <a:gsLst>
                      <a:gs pos="87611">
                        <a:schemeClr val="tx1"/>
                      </a:gs>
                      <a:gs pos="66000">
                        <a:schemeClr val="tx1"/>
                      </a:gs>
                    </a:gsLst>
                    <a:lin ang="5400000" scaled="0"/>
                  </a:gradFill>
                </a:rPr>
                <a:t>been a huge advocate for VMware. With Windows Server 2012 and the latest version of Hyper-V, all of that changes</a:t>
              </a:r>
              <a:r>
                <a:rPr lang="en-US" sz="1200" dirty="0" smtClean="0">
                  <a:gradFill>
                    <a:gsLst>
                      <a:gs pos="87611">
                        <a:schemeClr val="tx1"/>
                      </a:gs>
                      <a:gs pos="66000">
                        <a:schemeClr val="tx1"/>
                      </a:gs>
                    </a:gsLst>
                    <a:lin ang="5400000" scaled="0"/>
                  </a:gradFill>
                </a:rPr>
                <a:t>.” </a:t>
              </a:r>
              <a:endParaRPr lang="en-US" sz="1200" dirty="0">
                <a:gradFill>
                  <a:gsLst>
                    <a:gs pos="87611">
                      <a:schemeClr val="tx1"/>
                    </a:gs>
                    <a:gs pos="66000">
                      <a:schemeClr val="tx1"/>
                    </a:gs>
                  </a:gsLst>
                  <a:lin ang="5400000" scaled="0"/>
                </a:gradFill>
              </a:endParaRPr>
            </a:p>
            <a:p>
              <a:pPr marL="174593" lvl="1" indent="-174593">
                <a:lnSpc>
                  <a:spcPct val="90000"/>
                </a:lnSpc>
                <a:spcBef>
                  <a:spcPts val="600"/>
                </a:spcBef>
              </a:pPr>
              <a:r>
                <a:rPr lang="en-US" sz="1200" dirty="0" smtClean="0">
                  <a:gradFill>
                    <a:gsLst>
                      <a:gs pos="87611">
                        <a:schemeClr val="tx1"/>
                      </a:gs>
                      <a:gs pos="66000">
                        <a:schemeClr val="tx1"/>
                      </a:gs>
                    </a:gsLst>
                    <a:lin ang="5400000" scaled="0"/>
                  </a:gradFill>
                </a:rPr>
                <a:t>—Justin </a:t>
              </a:r>
              <a:r>
                <a:rPr lang="en-US" sz="1200" dirty="0">
                  <a:gradFill>
                    <a:gsLst>
                      <a:gs pos="87611">
                        <a:schemeClr val="tx1"/>
                      </a:gs>
                      <a:gs pos="66000">
                        <a:schemeClr val="tx1"/>
                      </a:gs>
                    </a:gsLst>
                    <a:lin ang="5400000" scaled="0"/>
                  </a:gradFill>
                </a:rPr>
                <a:t>Apps, Head of Enterprise Architecture, about how they improved identity and access management with Windows </a:t>
              </a:r>
              <a:r>
                <a:rPr lang="en-US" sz="1200" dirty="0" smtClean="0">
                  <a:gradFill>
                    <a:gsLst>
                      <a:gs pos="87611">
                        <a:schemeClr val="tx1"/>
                      </a:gs>
                      <a:gs pos="66000">
                        <a:schemeClr val="tx1"/>
                      </a:gs>
                    </a:gsLst>
                    <a:lin ang="5400000" scaled="0"/>
                  </a:gradFill>
                </a:rPr>
                <a:t/>
              </a:r>
              <a:br>
                <a:rPr lang="en-US" sz="1200" dirty="0" smtClean="0">
                  <a:gradFill>
                    <a:gsLst>
                      <a:gs pos="87611">
                        <a:schemeClr val="tx1"/>
                      </a:gs>
                      <a:gs pos="66000">
                        <a:schemeClr val="tx1"/>
                      </a:gs>
                    </a:gsLst>
                    <a:lin ang="5400000" scaled="0"/>
                  </a:gradFill>
                </a:rPr>
              </a:br>
              <a:r>
                <a:rPr lang="en-US" sz="1200" dirty="0" smtClean="0">
                  <a:gradFill>
                    <a:gsLst>
                      <a:gs pos="87611">
                        <a:schemeClr val="tx1"/>
                      </a:gs>
                      <a:gs pos="66000">
                        <a:schemeClr val="tx1"/>
                      </a:gs>
                    </a:gsLst>
                    <a:lin ang="5400000" scaled="0"/>
                  </a:gradFill>
                </a:rPr>
                <a:t>Server </a:t>
              </a:r>
              <a:r>
                <a:rPr lang="en-US" sz="1200" dirty="0">
                  <a:gradFill>
                    <a:gsLst>
                      <a:gs pos="87611">
                        <a:schemeClr val="tx1"/>
                      </a:gs>
                      <a:gs pos="66000">
                        <a:schemeClr val="tx1"/>
                      </a:gs>
                    </a:gsLst>
                    <a:lin ang="5400000" scaled="0"/>
                  </a:gradFill>
                </a:rPr>
                <a:t>2012 </a:t>
              </a:r>
            </a:p>
          </p:txBody>
        </p:sp>
        <p:grpSp>
          <p:nvGrpSpPr>
            <p:cNvPr id="6" name="Group 5"/>
            <p:cNvGrpSpPr/>
            <p:nvPr/>
          </p:nvGrpSpPr>
          <p:grpSpPr>
            <a:xfrm>
              <a:off x="295315" y="5141643"/>
              <a:ext cx="1188720" cy="1097280"/>
              <a:chOff x="328996" y="5193402"/>
              <a:chExt cx="1188720" cy="1097280"/>
            </a:xfrm>
          </p:grpSpPr>
          <p:sp>
            <p:nvSpPr>
              <p:cNvPr id="48" name="Rectangle 47"/>
              <p:cNvSpPr/>
              <p:nvPr/>
            </p:nvSpPr>
            <p:spPr bwMode="auto">
              <a:xfrm>
                <a:off x="328996" y="5193402"/>
                <a:ext cx="1188720" cy="109728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1200" spc="-50" dirty="0">
                  <a:gradFill>
                    <a:gsLst>
                      <a:gs pos="1250">
                        <a:schemeClr val="bg1"/>
                      </a:gs>
                      <a:gs pos="10417">
                        <a:schemeClr val="bg1"/>
                      </a:gs>
                    </a:gsLst>
                    <a:lin ang="5400000" scaled="0"/>
                  </a:gradFill>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259" y="5607820"/>
                <a:ext cx="920194" cy="268445"/>
              </a:xfrm>
              <a:prstGeom prst="rect">
                <a:avLst/>
              </a:prstGeom>
            </p:spPr>
          </p:pic>
        </p:grpSp>
      </p:grpSp>
      <p:grpSp>
        <p:nvGrpSpPr>
          <p:cNvPr id="18" name="Group 17"/>
          <p:cNvGrpSpPr/>
          <p:nvPr/>
        </p:nvGrpSpPr>
        <p:grpSpPr>
          <a:xfrm>
            <a:off x="6252119" y="1772087"/>
            <a:ext cx="5892465" cy="1097280"/>
            <a:chOff x="6252119" y="1772087"/>
            <a:chExt cx="5892465" cy="1097280"/>
          </a:xfrm>
        </p:grpSpPr>
        <p:sp>
          <p:nvSpPr>
            <p:cNvPr id="20" name="Rectangle 19"/>
            <p:cNvSpPr/>
            <p:nvPr/>
          </p:nvSpPr>
          <p:spPr>
            <a:xfrm>
              <a:off x="7431413" y="1772087"/>
              <a:ext cx="4713171" cy="1097280"/>
            </a:xfrm>
            <a:prstGeom prst="rect">
              <a:avLst/>
            </a:prstGeom>
            <a:solidFill>
              <a:schemeClr val="tx1">
                <a:lumMod val="20000"/>
                <a:lumOff val="80000"/>
              </a:schemeClr>
            </a:solidFill>
          </p:spPr>
          <p:txBody>
            <a:bodyPr wrap="square" lIns="91440" tIns="91440" rIns="91440" bIns="91440">
              <a:noAutofit/>
            </a:bodyPr>
            <a:lstStyle/>
            <a:p>
              <a:pPr>
                <a:lnSpc>
                  <a:spcPct val="80000"/>
                </a:lnSpc>
              </a:pPr>
              <a:r>
                <a:rPr lang="en-US" sz="1200" dirty="0">
                  <a:gradFill>
                    <a:gsLst>
                      <a:gs pos="87611">
                        <a:schemeClr val="tx1"/>
                      </a:gs>
                      <a:gs pos="66000">
                        <a:schemeClr val="tx1"/>
                      </a:gs>
                    </a:gsLst>
                    <a:lin ang="5400000" scaled="0"/>
                  </a:gradFill>
                </a:rPr>
                <a:t>“Windows Server 2012 is built deep in the cloud... </a:t>
              </a:r>
              <a:br>
                <a:rPr lang="en-US" sz="1200" dirty="0">
                  <a:gradFill>
                    <a:gsLst>
                      <a:gs pos="87611">
                        <a:schemeClr val="tx1"/>
                      </a:gs>
                      <a:gs pos="66000">
                        <a:schemeClr val="tx1"/>
                      </a:gs>
                    </a:gsLst>
                    <a:lin ang="5400000" scaled="0"/>
                  </a:gradFill>
                </a:rPr>
              </a:br>
              <a:r>
                <a:rPr lang="en-US" sz="1200" dirty="0">
                  <a:gradFill>
                    <a:gsLst>
                      <a:gs pos="87611">
                        <a:schemeClr val="tx1"/>
                      </a:gs>
                      <a:gs pos="66000">
                        <a:schemeClr val="tx1"/>
                      </a:gs>
                    </a:gsLst>
                    <a:lin ang="5400000" scaled="0"/>
                  </a:gradFill>
                </a:rPr>
                <a:t>You end up with a solution set that has the capability of doing the kinds of compute scenarios that customers will want to do in the next few years...we think it's a great product</a:t>
              </a:r>
              <a:r>
                <a:rPr lang="en-US" sz="1200" dirty="0" smtClean="0">
                  <a:gradFill>
                    <a:gsLst>
                      <a:gs pos="87611">
                        <a:schemeClr val="tx1"/>
                      </a:gs>
                      <a:gs pos="66000">
                        <a:schemeClr val="tx1"/>
                      </a:gs>
                    </a:gsLst>
                    <a:lin ang="5400000" scaled="0"/>
                  </a:gradFill>
                </a:rPr>
                <a:t>.“</a:t>
              </a:r>
            </a:p>
            <a:p>
              <a:pPr>
                <a:lnSpc>
                  <a:spcPct val="80000"/>
                </a:lnSpc>
              </a:pPr>
              <a:r>
                <a:rPr lang="en-US" sz="1200" dirty="0" smtClean="0">
                  <a:gradFill>
                    <a:gsLst>
                      <a:gs pos="87611">
                        <a:schemeClr val="tx1"/>
                      </a:gs>
                      <a:gs pos="66000">
                        <a:schemeClr val="tx1"/>
                      </a:gs>
                    </a:gsLst>
                    <a:lin ang="5400000" scaled="0"/>
                  </a:gradFill>
                </a:rPr>
                <a:t> </a:t>
              </a:r>
              <a:r>
                <a:rPr lang="en-US" sz="1200" dirty="0">
                  <a:gradFill>
                    <a:gsLst>
                      <a:gs pos="87611">
                        <a:schemeClr val="tx1"/>
                      </a:gs>
                      <a:gs pos="66000">
                        <a:schemeClr val="tx1"/>
                      </a:gs>
                    </a:gsLst>
                    <a:lin ang="5400000" scaled="0"/>
                  </a:gradFill>
                </a:rPr>
                <a:t/>
              </a:r>
              <a:br>
                <a:rPr lang="en-US" sz="1200" dirty="0">
                  <a:gradFill>
                    <a:gsLst>
                      <a:gs pos="87611">
                        <a:schemeClr val="tx1"/>
                      </a:gs>
                      <a:gs pos="66000">
                        <a:schemeClr val="tx1"/>
                      </a:gs>
                    </a:gsLst>
                    <a:lin ang="5400000" scaled="0"/>
                  </a:gradFill>
                </a:rPr>
              </a:br>
              <a:r>
                <a:rPr lang="en-US" sz="1200" dirty="0" smtClean="0">
                  <a:gradFill>
                    <a:gsLst>
                      <a:gs pos="87611">
                        <a:schemeClr val="tx1"/>
                      </a:gs>
                      <a:gs pos="66000">
                        <a:schemeClr val="tx1"/>
                      </a:gs>
                    </a:gsLst>
                    <a:lin ang="5400000" scaled="0"/>
                  </a:gradFill>
                </a:rPr>
                <a:t>—Al </a:t>
              </a:r>
              <a:r>
                <a:rPr lang="en-US" sz="1200" dirty="0">
                  <a:gradFill>
                    <a:gsLst>
                      <a:gs pos="87611">
                        <a:schemeClr val="tx1"/>
                      </a:gs>
                      <a:gs pos="66000">
                        <a:schemeClr val="tx1"/>
                      </a:gs>
                    </a:gsLst>
                    <a:lin ang="5400000" scaled="0"/>
                  </a:gradFill>
                </a:rPr>
                <a:t>Gillen, IDC </a:t>
              </a:r>
            </a:p>
          </p:txBody>
        </p:sp>
        <p:grpSp>
          <p:nvGrpSpPr>
            <p:cNvPr id="7" name="Group 6"/>
            <p:cNvGrpSpPr/>
            <p:nvPr/>
          </p:nvGrpSpPr>
          <p:grpSpPr>
            <a:xfrm>
              <a:off x="6252119" y="1772087"/>
              <a:ext cx="1188720" cy="1097280"/>
              <a:chOff x="6312079" y="1772087"/>
              <a:chExt cx="1188720" cy="1097280"/>
            </a:xfrm>
          </p:grpSpPr>
          <p:sp>
            <p:nvSpPr>
              <p:cNvPr id="33" name="Rectangle 32"/>
              <p:cNvSpPr/>
              <p:nvPr/>
            </p:nvSpPr>
            <p:spPr bwMode="auto">
              <a:xfrm>
                <a:off x="6312079" y="1772087"/>
                <a:ext cx="1188720" cy="109728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1200" spc="-50" dirty="0">
                  <a:gradFill>
                    <a:gsLst>
                      <a:gs pos="1250">
                        <a:schemeClr val="bg1"/>
                      </a:gs>
                      <a:gs pos="10417">
                        <a:schemeClr val="bg1"/>
                      </a:gs>
                    </a:gsLst>
                    <a:lin ang="5400000" scaled="0"/>
                  </a:gradFill>
                </a:endParaRPr>
              </a:p>
            </p:txBody>
          </p:sp>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a:stretch/>
            </p:blipFill>
            <p:spPr>
              <a:xfrm>
                <a:off x="6361750" y="2068615"/>
                <a:ext cx="1089378" cy="504225"/>
              </a:xfrm>
              <a:prstGeom prst="rect">
                <a:avLst/>
              </a:prstGeom>
            </p:spPr>
          </p:pic>
        </p:grpSp>
      </p:grpSp>
      <p:grpSp>
        <p:nvGrpSpPr>
          <p:cNvPr id="23" name="Group 22"/>
          <p:cNvGrpSpPr/>
          <p:nvPr/>
        </p:nvGrpSpPr>
        <p:grpSpPr>
          <a:xfrm>
            <a:off x="6252119" y="5141643"/>
            <a:ext cx="5894807" cy="1097280"/>
            <a:chOff x="6252119" y="5141643"/>
            <a:chExt cx="5894807" cy="1097280"/>
          </a:xfrm>
        </p:grpSpPr>
        <p:grpSp>
          <p:nvGrpSpPr>
            <p:cNvPr id="11" name="Group 10"/>
            <p:cNvGrpSpPr/>
            <p:nvPr/>
          </p:nvGrpSpPr>
          <p:grpSpPr>
            <a:xfrm>
              <a:off x="6252119" y="5141643"/>
              <a:ext cx="1188720" cy="1097280"/>
              <a:chOff x="6258099" y="5176148"/>
              <a:chExt cx="1188720" cy="1097280"/>
            </a:xfrm>
            <a:solidFill>
              <a:schemeClr val="accent4"/>
            </a:solidFill>
          </p:grpSpPr>
          <p:sp>
            <p:nvSpPr>
              <p:cNvPr id="67" name="Rectangle 66"/>
              <p:cNvSpPr/>
              <p:nvPr/>
            </p:nvSpPr>
            <p:spPr bwMode="auto">
              <a:xfrm>
                <a:off x="6258099" y="5176148"/>
                <a:ext cx="1188720" cy="109728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1200" spc="-50" dirty="0">
                  <a:gradFill>
                    <a:gsLst>
                      <a:gs pos="1250">
                        <a:schemeClr val="bg1"/>
                      </a:gs>
                      <a:gs pos="10417">
                        <a:schemeClr val="bg1"/>
                      </a:gs>
                    </a:gsLst>
                    <a:lin ang="5400000" scaled="0"/>
                  </a:gradFill>
                </a:endParaRPr>
              </a:p>
            </p:txBody>
          </p:sp>
          <p:pic>
            <p:nvPicPr>
              <p:cNvPr id="69" name="Picture 68"/>
              <p:cNvPicPr>
                <a:picLocks noChangeAspect="1"/>
              </p:cNvPicPr>
              <p:nvPr/>
            </p:nvPicPr>
            <p:blipFill>
              <a:blip r:embed="rId10">
                <a:biLevel thresh="25000"/>
                <a:extLst>
                  <a:ext uri="{28A0092B-C50C-407E-A947-70E740481C1C}">
                    <a14:useLocalDpi xmlns:a14="http://schemas.microsoft.com/office/drawing/2010/main" val="0"/>
                  </a:ext>
                </a:extLst>
              </a:blip>
              <a:stretch>
                <a:fillRect/>
              </a:stretch>
            </p:blipFill>
            <p:spPr>
              <a:xfrm>
                <a:off x="6400638" y="5326054"/>
                <a:ext cx="903643" cy="797468"/>
              </a:xfrm>
              <a:prstGeom prst="rect">
                <a:avLst/>
              </a:prstGeom>
              <a:grpFill/>
            </p:spPr>
          </p:pic>
        </p:grpSp>
        <p:sp>
          <p:nvSpPr>
            <p:cNvPr id="66" name="Rectangle 12"/>
            <p:cNvSpPr>
              <a:spLocks noChangeArrowheads="1"/>
            </p:cNvSpPr>
            <p:nvPr/>
          </p:nvSpPr>
          <p:spPr bwMode="ltGray">
            <a:xfrm>
              <a:off x="7433755" y="5141643"/>
              <a:ext cx="4713171" cy="1097280"/>
            </a:xfrm>
            <a:prstGeom prst="rect">
              <a:avLst/>
            </a:prstGeom>
            <a:solidFill>
              <a:schemeClr val="tx1">
                <a:lumMod val="20000"/>
                <a:lumOff val="80000"/>
              </a:schemeClr>
            </a:solidFill>
            <a:ln>
              <a:noFill/>
            </a:ln>
            <a:extLst/>
          </p:spPr>
          <p:txBody>
            <a:bodyPr vert="horz" wrap="square" lIns="91440" tIns="91440" rIns="91440" bIns="91440" numCol="1" anchor="t" anchorCtr="0" compatLnSpc="1">
              <a:prstTxWarp prst="textNoShape">
                <a:avLst/>
              </a:prstTxWarp>
              <a:noAutofit/>
            </a:bodyPr>
            <a:lstStyle/>
            <a:p>
              <a:pPr marL="0" lvl="1">
                <a:lnSpc>
                  <a:spcPct val="90000"/>
                </a:lnSpc>
              </a:pPr>
              <a:r>
                <a:rPr lang="en-US" sz="1200" dirty="0" smtClean="0">
                  <a:gradFill>
                    <a:gsLst>
                      <a:gs pos="87611">
                        <a:schemeClr val="tx1"/>
                      </a:gs>
                      <a:gs pos="66000">
                        <a:schemeClr val="tx1"/>
                      </a:gs>
                    </a:gsLst>
                    <a:lin ang="5400000" scaled="0"/>
                  </a:gradFill>
                </a:rPr>
                <a:t>“Consolidate </a:t>
              </a:r>
              <a:r>
                <a:rPr lang="en-US" sz="1200" dirty="0">
                  <a:gradFill>
                    <a:gsLst>
                      <a:gs pos="87611">
                        <a:schemeClr val="tx1"/>
                      </a:gs>
                      <a:gs pos="66000">
                        <a:schemeClr val="tx1"/>
                      </a:gs>
                    </a:gsLst>
                    <a:lin ang="5400000" scaled="0"/>
                  </a:gradFill>
                </a:rPr>
                <a:t>SQL 2012 OLTP and Exchange 2013 application workloads using Windows Server 2012 Hyper-V with confidence</a:t>
              </a:r>
              <a:r>
                <a:rPr lang="en-US" sz="1200" dirty="0" smtClean="0">
                  <a:gradFill>
                    <a:gsLst>
                      <a:gs pos="87611">
                        <a:schemeClr val="tx1"/>
                      </a:gs>
                      <a:gs pos="66000">
                        <a:schemeClr val="tx1"/>
                      </a:gs>
                    </a:gsLst>
                    <a:lin ang="5400000" scaled="0"/>
                  </a:gradFill>
                </a:rPr>
                <a:t>.”</a:t>
              </a:r>
              <a:endParaRPr lang="en-US" sz="1200" dirty="0">
                <a:gradFill>
                  <a:gsLst>
                    <a:gs pos="87611">
                      <a:schemeClr val="tx1"/>
                    </a:gs>
                    <a:gs pos="66000">
                      <a:schemeClr val="tx1"/>
                    </a:gs>
                  </a:gsLst>
                  <a:lin ang="5400000" scaled="0"/>
                </a:gradFill>
              </a:endParaRPr>
            </a:p>
            <a:p>
              <a:pPr marL="0" lvl="1">
                <a:lnSpc>
                  <a:spcPct val="90000"/>
                </a:lnSpc>
              </a:pPr>
              <a:endParaRPr lang="en-US" sz="1200" dirty="0">
                <a:gradFill>
                  <a:gsLst>
                    <a:gs pos="87611">
                      <a:schemeClr val="tx1"/>
                    </a:gs>
                    <a:gs pos="66000">
                      <a:schemeClr val="tx1"/>
                    </a:gs>
                  </a:gsLst>
                  <a:lin ang="5400000" scaled="0"/>
                </a:gradFill>
              </a:endParaRPr>
            </a:p>
            <a:p>
              <a:pPr marL="171450" lvl="1" indent="-171450">
                <a:lnSpc>
                  <a:spcPct val="90000"/>
                </a:lnSpc>
              </a:pPr>
              <a:r>
                <a:rPr lang="en-US" sz="1200" dirty="0" smtClean="0">
                  <a:gradFill>
                    <a:gsLst>
                      <a:gs pos="87611">
                        <a:schemeClr val="tx1"/>
                      </a:gs>
                      <a:gs pos="66000">
                        <a:schemeClr val="tx1"/>
                      </a:gs>
                    </a:gsLst>
                    <a:lin ang="5400000" scaled="0"/>
                  </a:gradFill>
                </a:rPr>
                <a:t>—ESG </a:t>
              </a:r>
              <a:r>
                <a:rPr lang="en-US" sz="1200" dirty="0">
                  <a:gradFill>
                    <a:gsLst>
                      <a:gs pos="87611">
                        <a:schemeClr val="tx1"/>
                      </a:gs>
                      <a:gs pos="66000">
                        <a:schemeClr val="tx1"/>
                      </a:gs>
                    </a:gsLst>
                    <a:lin ang="5400000" scaled="0"/>
                  </a:gradFill>
                </a:rPr>
                <a:t>report on Hyper-V performance and scale with SQL </a:t>
              </a:r>
              <a:r>
                <a:rPr lang="en-US" sz="1200" dirty="0" smtClean="0">
                  <a:gradFill>
                    <a:gsLst>
                      <a:gs pos="87611">
                        <a:schemeClr val="tx1"/>
                      </a:gs>
                      <a:gs pos="66000">
                        <a:schemeClr val="tx1"/>
                      </a:gs>
                    </a:gsLst>
                    <a:lin ang="5400000" scaled="0"/>
                  </a:gradFill>
                </a:rPr>
                <a:t/>
              </a:r>
              <a:br>
                <a:rPr lang="en-US" sz="1200" dirty="0" smtClean="0">
                  <a:gradFill>
                    <a:gsLst>
                      <a:gs pos="87611">
                        <a:schemeClr val="tx1"/>
                      </a:gs>
                      <a:gs pos="66000">
                        <a:schemeClr val="tx1"/>
                      </a:gs>
                    </a:gsLst>
                    <a:lin ang="5400000" scaled="0"/>
                  </a:gradFill>
                </a:rPr>
              </a:br>
              <a:r>
                <a:rPr lang="en-US" sz="1200" dirty="0" smtClean="0">
                  <a:gradFill>
                    <a:gsLst>
                      <a:gs pos="87611">
                        <a:schemeClr val="tx1"/>
                      </a:gs>
                      <a:gs pos="66000">
                        <a:schemeClr val="tx1"/>
                      </a:gs>
                    </a:gsLst>
                    <a:lin ang="5400000" scaled="0"/>
                  </a:gradFill>
                </a:rPr>
                <a:t>and Exchange</a:t>
              </a:r>
              <a:r>
                <a:rPr lang="en-US" sz="1200" dirty="0">
                  <a:gradFill>
                    <a:gsLst>
                      <a:gs pos="87611">
                        <a:schemeClr val="tx1"/>
                      </a:gs>
                      <a:gs pos="66000">
                        <a:schemeClr val="tx1"/>
                      </a:gs>
                    </a:gsLst>
                    <a:lin ang="5400000" scaled="0"/>
                  </a:gradFill>
                </a:rPr>
                <a:t>, Feb 2013</a:t>
              </a:r>
            </a:p>
          </p:txBody>
        </p:sp>
      </p:grpSp>
      <p:sp>
        <p:nvSpPr>
          <p:cNvPr id="57" name="Title 1"/>
          <p:cNvSpPr>
            <a:spLocks noGrp="1"/>
          </p:cNvSpPr>
          <p:nvPr>
            <p:ph type="title"/>
          </p:nvPr>
        </p:nvSpPr>
        <p:spPr/>
        <p:txBody>
          <a:bodyPr/>
          <a:lstStyle/>
          <a:p>
            <a:r>
              <a:rPr lang="en-US" dirty="0" smtClean="0"/>
              <a:t>Windows Server 2012 momentum</a:t>
            </a:r>
            <a:endParaRPr lang="en-US" dirty="0"/>
          </a:p>
        </p:txBody>
      </p:sp>
      <p:grpSp>
        <p:nvGrpSpPr>
          <p:cNvPr id="21" name="Group 20"/>
          <p:cNvGrpSpPr/>
          <p:nvPr/>
        </p:nvGrpSpPr>
        <p:grpSpPr>
          <a:xfrm>
            <a:off x="6252119" y="4018457"/>
            <a:ext cx="5892465" cy="1097280"/>
            <a:chOff x="6252119" y="4018457"/>
            <a:chExt cx="5892465" cy="1097280"/>
          </a:xfrm>
        </p:grpSpPr>
        <p:grpSp>
          <p:nvGrpSpPr>
            <p:cNvPr id="10" name="Group 9"/>
            <p:cNvGrpSpPr/>
            <p:nvPr/>
          </p:nvGrpSpPr>
          <p:grpSpPr>
            <a:xfrm>
              <a:off x="6252119" y="4018457"/>
              <a:ext cx="1188720" cy="1097280"/>
              <a:chOff x="6258099" y="4035708"/>
              <a:chExt cx="1188720" cy="1097280"/>
            </a:xfrm>
          </p:grpSpPr>
          <p:sp>
            <p:nvSpPr>
              <p:cNvPr id="42" name="Rectangle 41"/>
              <p:cNvSpPr/>
              <p:nvPr/>
            </p:nvSpPr>
            <p:spPr bwMode="auto">
              <a:xfrm>
                <a:off x="6258099" y="4035708"/>
                <a:ext cx="1188720" cy="109728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14012" fontAlgn="base">
                  <a:lnSpc>
                    <a:spcPct val="90000"/>
                  </a:lnSpc>
                  <a:spcBef>
                    <a:spcPct val="0"/>
                  </a:spcBef>
                  <a:spcAft>
                    <a:spcPct val="0"/>
                  </a:spcAft>
                </a:pPr>
                <a:endParaRPr lang="en-US" sz="1200" spc="-50" dirty="0">
                  <a:gradFill>
                    <a:gsLst>
                      <a:gs pos="1250">
                        <a:schemeClr val="bg1"/>
                      </a:gs>
                      <a:gs pos="10417">
                        <a:schemeClr val="bg1"/>
                      </a:gs>
                    </a:gsLst>
                    <a:lin ang="5400000" scaled="0"/>
                  </a:gradFill>
                </a:endParaRPr>
              </a:p>
            </p:txBody>
          </p:sp>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01440" y="4400114"/>
                <a:ext cx="902039" cy="368469"/>
              </a:xfrm>
              <a:prstGeom prst="rect">
                <a:avLst/>
              </a:prstGeom>
            </p:spPr>
          </p:pic>
        </p:grpSp>
        <p:sp>
          <p:nvSpPr>
            <p:cNvPr id="56" name="Rectangle 55"/>
            <p:cNvSpPr/>
            <p:nvPr/>
          </p:nvSpPr>
          <p:spPr>
            <a:xfrm>
              <a:off x="7431413" y="4018457"/>
              <a:ext cx="4713171" cy="1097280"/>
            </a:xfrm>
            <a:prstGeom prst="rect">
              <a:avLst/>
            </a:prstGeom>
            <a:solidFill>
              <a:schemeClr val="tx1">
                <a:lumMod val="20000"/>
                <a:lumOff val="80000"/>
              </a:schemeClr>
            </a:solidFill>
          </p:spPr>
          <p:txBody>
            <a:bodyPr wrap="square" lIns="91440" tIns="91440" rIns="91440" bIns="91440">
              <a:noAutofit/>
            </a:bodyPr>
            <a:lstStyle/>
            <a:p>
              <a:pPr>
                <a:lnSpc>
                  <a:spcPct val="90000"/>
                </a:lnSpc>
              </a:pPr>
              <a:r>
                <a:rPr lang="en-US" sz="1200" dirty="0">
                  <a:gradFill>
                    <a:gsLst>
                      <a:gs pos="87611">
                        <a:schemeClr val="tx1"/>
                      </a:gs>
                      <a:gs pos="66000">
                        <a:schemeClr val="tx1"/>
                      </a:gs>
                    </a:gsLst>
                    <a:lin ang="5400000" scaled="0"/>
                  </a:gradFill>
                </a:rPr>
                <a:t>The 2012 CRN Tech Innovator and Enterprise App Awards (Windows Server 2012 gets </a:t>
              </a:r>
              <a:r>
                <a:rPr lang="en-US" sz="1200" dirty="0" smtClean="0">
                  <a:gradFill>
                    <a:gsLst>
                      <a:gs pos="87611">
                        <a:schemeClr val="tx1"/>
                      </a:gs>
                      <a:gs pos="66000">
                        <a:schemeClr val="tx1"/>
                      </a:gs>
                    </a:gsLst>
                    <a:lin ang="5400000" scaled="0"/>
                  </a:gradFill>
                </a:rPr>
                <a:t>Virtualization </a:t>
              </a:r>
              <a:r>
                <a:rPr lang="en-US" sz="1200" dirty="0">
                  <a:gradFill>
                    <a:gsLst>
                      <a:gs pos="87611">
                        <a:schemeClr val="tx1"/>
                      </a:gs>
                      <a:gs pos="66000">
                        <a:schemeClr val="tx1"/>
                      </a:gs>
                    </a:gsLst>
                    <a:lin ang="5400000" scaled="0"/>
                  </a:gradFill>
                </a:rPr>
                <a:t>and Editor’s choice)</a:t>
              </a:r>
            </a:p>
          </p:txBody>
        </p:sp>
      </p:grpSp>
    </p:spTree>
    <p:extLst>
      <p:ext uri="{BB962C8B-B14F-4D97-AF65-F5344CB8AC3E}">
        <p14:creationId xmlns:p14="http://schemas.microsoft.com/office/powerpoint/2010/main" val="2845654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100" fill="hold"/>
                                        <p:tgtEl>
                                          <p:spTgt spid="12"/>
                                        </p:tgtEl>
                                        <p:attrNameLst>
                                          <p:attrName>ppt_x</p:attrName>
                                        </p:attrNameLst>
                                      </p:cBhvr>
                                      <p:tavLst>
                                        <p:tav tm="0">
                                          <p:val>
                                            <p:strVal val="1+#ppt_w/2"/>
                                          </p:val>
                                        </p:tav>
                                        <p:tav tm="100000">
                                          <p:val>
                                            <p:strVal val="#ppt_x"/>
                                          </p:val>
                                        </p:tav>
                                      </p:tavLst>
                                    </p:anim>
                                    <p:anim calcmode="lin" valueType="num">
                                      <p:cBhvr additive="base">
                                        <p:cTn id="8" dur="11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4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100" fill="hold"/>
                                        <p:tgtEl>
                                          <p:spTgt spid="15"/>
                                        </p:tgtEl>
                                        <p:attrNameLst>
                                          <p:attrName>ppt_x</p:attrName>
                                        </p:attrNameLst>
                                      </p:cBhvr>
                                      <p:tavLst>
                                        <p:tav tm="0">
                                          <p:val>
                                            <p:strVal val="1+#ppt_w/2"/>
                                          </p:val>
                                        </p:tav>
                                        <p:tav tm="100000">
                                          <p:val>
                                            <p:strVal val="#ppt_x"/>
                                          </p:val>
                                        </p:tav>
                                      </p:tavLst>
                                    </p:anim>
                                    <p:anim calcmode="lin" valueType="num">
                                      <p:cBhvr additive="base">
                                        <p:cTn id="12" dur="11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8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100" fill="hold"/>
                                        <p:tgtEl>
                                          <p:spTgt spid="16"/>
                                        </p:tgtEl>
                                        <p:attrNameLst>
                                          <p:attrName>ppt_x</p:attrName>
                                        </p:attrNameLst>
                                      </p:cBhvr>
                                      <p:tavLst>
                                        <p:tav tm="0">
                                          <p:val>
                                            <p:strVal val="1+#ppt_w/2"/>
                                          </p:val>
                                        </p:tav>
                                        <p:tav tm="100000">
                                          <p:val>
                                            <p:strVal val="#ppt_x"/>
                                          </p:val>
                                        </p:tav>
                                      </p:tavLst>
                                    </p:anim>
                                    <p:anim calcmode="lin" valueType="num">
                                      <p:cBhvr additive="base">
                                        <p:cTn id="16" dur="11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11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100" fill="hold"/>
                                        <p:tgtEl>
                                          <p:spTgt spid="17"/>
                                        </p:tgtEl>
                                        <p:attrNameLst>
                                          <p:attrName>ppt_x</p:attrName>
                                        </p:attrNameLst>
                                      </p:cBhvr>
                                      <p:tavLst>
                                        <p:tav tm="0">
                                          <p:val>
                                            <p:strVal val="1+#ppt_w/2"/>
                                          </p:val>
                                        </p:tav>
                                        <p:tav tm="100000">
                                          <p:val>
                                            <p:strVal val="#ppt_x"/>
                                          </p:val>
                                        </p:tav>
                                      </p:tavLst>
                                    </p:anim>
                                    <p:anim calcmode="lin" valueType="num">
                                      <p:cBhvr additive="base">
                                        <p:cTn id="20" dur="11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13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100" fill="hold"/>
                                        <p:tgtEl>
                                          <p:spTgt spid="18"/>
                                        </p:tgtEl>
                                        <p:attrNameLst>
                                          <p:attrName>ppt_x</p:attrName>
                                        </p:attrNameLst>
                                      </p:cBhvr>
                                      <p:tavLst>
                                        <p:tav tm="0">
                                          <p:val>
                                            <p:strVal val="1+#ppt_w/2"/>
                                          </p:val>
                                        </p:tav>
                                        <p:tav tm="100000">
                                          <p:val>
                                            <p:strVal val="#ppt_x"/>
                                          </p:val>
                                        </p:tav>
                                      </p:tavLst>
                                    </p:anim>
                                    <p:anim calcmode="lin" valueType="num">
                                      <p:cBhvr additive="base">
                                        <p:cTn id="24" dur="11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17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100" fill="hold"/>
                                        <p:tgtEl>
                                          <p:spTgt spid="19"/>
                                        </p:tgtEl>
                                        <p:attrNameLst>
                                          <p:attrName>ppt_x</p:attrName>
                                        </p:attrNameLst>
                                      </p:cBhvr>
                                      <p:tavLst>
                                        <p:tav tm="0">
                                          <p:val>
                                            <p:strVal val="1+#ppt_w/2"/>
                                          </p:val>
                                        </p:tav>
                                        <p:tav tm="100000">
                                          <p:val>
                                            <p:strVal val="#ppt_x"/>
                                          </p:val>
                                        </p:tav>
                                      </p:tavLst>
                                    </p:anim>
                                    <p:anim calcmode="lin" valueType="num">
                                      <p:cBhvr additive="base">
                                        <p:cTn id="28" dur="11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19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100" fill="hold"/>
                                        <p:tgtEl>
                                          <p:spTgt spid="21"/>
                                        </p:tgtEl>
                                        <p:attrNameLst>
                                          <p:attrName>ppt_x</p:attrName>
                                        </p:attrNameLst>
                                      </p:cBhvr>
                                      <p:tavLst>
                                        <p:tav tm="0">
                                          <p:val>
                                            <p:strVal val="1+#ppt_w/2"/>
                                          </p:val>
                                        </p:tav>
                                        <p:tav tm="100000">
                                          <p:val>
                                            <p:strVal val="#ppt_x"/>
                                          </p:val>
                                        </p:tav>
                                      </p:tavLst>
                                    </p:anim>
                                    <p:anim calcmode="lin" valueType="num">
                                      <p:cBhvr additive="base">
                                        <p:cTn id="32" dur="11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210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1100" fill="hold"/>
                                        <p:tgtEl>
                                          <p:spTgt spid="23"/>
                                        </p:tgtEl>
                                        <p:attrNameLst>
                                          <p:attrName>ppt_x</p:attrName>
                                        </p:attrNameLst>
                                      </p:cBhvr>
                                      <p:tavLst>
                                        <p:tav tm="0">
                                          <p:val>
                                            <p:strVal val="1+#ppt_w/2"/>
                                          </p:val>
                                        </p:tav>
                                        <p:tav tm="100000">
                                          <p:val>
                                            <p:strVal val="#ppt_x"/>
                                          </p:val>
                                        </p:tav>
                                      </p:tavLst>
                                    </p:anim>
                                    <p:anim calcmode="lin" valueType="num">
                                      <p:cBhvr additive="base">
                                        <p:cTn id="36" dur="11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1.1"/>
</p:tagLst>
</file>

<file path=ppt/tags/tag2.xml><?xml version="1.0" encoding="utf-8"?>
<p:tagLst xmlns:a="http://schemas.openxmlformats.org/drawingml/2006/main" xmlns:r="http://schemas.openxmlformats.org/officeDocument/2006/relationships" xmlns:p="http://schemas.openxmlformats.org/presentationml/2006/main">
  <p:tag name="TIMING" val="|0|.5|.5|.5"/>
</p:tagLst>
</file>

<file path=ppt/tags/tag3.xml><?xml version="1.0" encoding="utf-8"?>
<p:tagLst xmlns:a="http://schemas.openxmlformats.org/drawingml/2006/main" xmlns:r="http://schemas.openxmlformats.org/officeDocument/2006/relationships" xmlns:p="http://schemas.openxmlformats.org/presentationml/2006/main">
  <p:tag name="TIMING" val="|0|.5|.5|.5"/>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TIMING" val="|0|.5|.5|.5"/>
</p:tagLst>
</file>

<file path=ppt/tags/tag8.xml><?xml version="1.0" encoding="utf-8"?>
<p:tagLst xmlns:a="http://schemas.openxmlformats.org/drawingml/2006/main" xmlns:r="http://schemas.openxmlformats.org/officeDocument/2006/relationships" xmlns:p="http://schemas.openxmlformats.org/presentationml/2006/main">
  <p:tag name="TIMING" val="|0|.5|.5|.5"/>
</p:tagLst>
</file>

<file path=ppt/theme/theme1.xml><?xml version="1.0" encoding="utf-8"?>
<a:theme xmlns:a="http://schemas.openxmlformats.org/drawingml/2006/main" name="7-30269_Server &amp; Tools Business_16x9">
  <a:themeElements>
    <a:clrScheme name="Custom 14">
      <a:dk1>
        <a:srgbClr val="505050"/>
      </a:dk1>
      <a:lt1>
        <a:srgbClr val="FFFFFF"/>
      </a:lt1>
      <a:dk2>
        <a:srgbClr val="505050"/>
      </a:dk2>
      <a:lt2>
        <a:srgbClr val="969696"/>
      </a:lt2>
      <a:accent1>
        <a:srgbClr val="00187B"/>
      </a:accent1>
      <a:accent2>
        <a:srgbClr val="7FBA00"/>
      </a:accent2>
      <a:accent3>
        <a:srgbClr val="FF8C00"/>
      </a:accent3>
      <a:accent4>
        <a:srgbClr val="00BCF2"/>
      </a:accent4>
      <a:accent5>
        <a:srgbClr val="E81123"/>
      </a:accent5>
      <a:accent6>
        <a:srgbClr val="FFB900"/>
      </a:accent6>
      <a:hlink>
        <a:srgbClr val="00187B"/>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External_Template_16x9" id="{2FE55D51-FEBC-4A42-A4CB-0C1E7CD67338}" vid="{6B9A7899-6FE2-4C34-8CB1-94B9A5D7B2AB}"/>
    </a:ext>
  </a:extLst>
</a:theme>
</file>

<file path=ppt/theme/theme2.xml><?xml version="1.0" encoding="utf-8"?>
<a:theme xmlns:a="http://schemas.openxmlformats.org/drawingml/2006/main" name="1_7-30269_Server &amp; Tools Business_16x9">
  <a:themeElements>
    <a:clrScheme name="Custom 14">
      <a:dk1>
        <a:srgbClr val="505050"/>
      </a:dk1>
      <a:lt1>
        <a:srgbClr val="FFFFFF"/>
      </a:lt1>
      <a:dk2>
        <a:srgbClr val="505050"/>
      </a:dk2>
      <a:lt2>
        <a:srgbClr val="969696"/>
      </a:lt2>
      <a:accent1>
        <a:srgbClr val="00187B"/>
      </a:accent1>
      <a:accent2>
        <a:srgbClr val="7FBA00"/>
      </a:accent2>
      <a:accent3>
        <a:srgbClr val="FF8C00"/>
      </a:accent3>
      <a:accent4>
        <a:srgbClr val="00BCF2"/>
      </a:accent4>
      <a:accent5>
        <a:srgbClr val="E81123"/>
      </a:accent5>
      <a:accent6>
        <a:srgbClr val="FFB900"/>
      </a:accent6>
      <a:hlink>
        <a:srgbClr val="00187B"/>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External_Template_16x9" id="{2FE55D51-FEBC-4A42-A4CB-0C1E7CD67338}" vid="{6B9A7899-6FE2-4C34-8CB1-94B9A5D7B2A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STB_External_Template_16x9</Template>
  <TotalTime>0</TotalTime>
  <Words>5907</Words>
  <Application>Microsoft Office PowerPoint</Application>
  <PresentationFormat>Custom</PresentationFormat>
  <Paragraphs>890</Paragraphs>
  <Slides>48</Slides>
  <Notes>43</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48</vt:i4>
      </vt:variant>
    </vt:vector>
  </HeadingPairs>
  <TitlesOfParts>
    <vt:vector size="61" baseType="lpstr">
      <vt:lpstr>ＭＳ Ｐゴシック</vt:lpstr>
      <vt:lpstr>Arial</vt:lpstr>
      <vt:lpstr>Calibri</vt:lpstr>
      <vt:lpstr>Segoe</vt:lpstr>
      <vt:lpstr>Segoe Light</vt:lpstr>
      <vt:lpstr>Segoe Light</vt:lpstr>
      <vt:lpstr>Segoe UI</vt:lpstr>
      <vt:lpstr>Segoe UI Light</vt:lpstr>
      <vt:lpstr>Segoe UI Semibold</vt:lpstr>
      <vt:lpstr>Times New Roman</vt:lpstr>
      <vt:lpstr>Wingdings</vt:lpstr>
      <vt:lpstr>7-30269_Server &amp; Tools Business_16x9</vt:lpstr>
      <vt:lpstr>1_7-30269_Server &amp; Tools Business_16x9</vt:lpstr>
      <vt:lpstr>PowerPoint Presentation</vt:lpstr>
      <vt:lpstr>PowerPoint Presentation</vt:lpstr>
      <vt:lpstr>PowerPoint Presentation</vt:lpstr>
      <vt:lpstr>Transformational trends </vt:lpstr>
      <vt:lpstr>The Cloud OS Modern platform for the world’s apps</vt:lpstr>
      <vt:lpstr>First-party cloud experience</vt:lpstr>
      <vt:lpstr>Bringing our learnings to your datacenter</vt:lpstr>
      <vt:lpstr>Customer challenges and opportunities </vt:lpstr>
      <vt:lpstr>Windows Server 2012 momentum</vt:lpstr>
      <vt:lpstr>Windows Server 2012 R2: Overview</vt:lpstr>
      <vt:lpstr>LOOK! Storage Spaces </vt:lpstr>
      <vt:lpstr>Try It Yourself!!! RDP Now!</vt:lpstr>
      <vt:lpstr>PowerPoint Presentation</vt:lpstr>
      <vt:lpstr>PowerPoint Presentation</vt:lpstr>
      <vt:lpstr>PowerPoint Presentation</vt:lpstr>
      <vt:lpstr>Workload mobility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Web and application platform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RemoteFX over WAN</vt:lpstr>
      <vt:lpstr>Why choose Windows Server 2012 R2</vt:lpstr>
      <vt:lpstr>BizSpark</vt:lpstr>
      <vt:lpstr>PowerPoint Presentation</vt:lpstr>
      <vt:lpstr>Next steps: Cloud optimize your business with Windows Server 2012 R2  </vt:lpstr>
      <vt:lpstr>PowerPoint Presentation</vt:lpstr>
      <vt:lpstr>Windows Server 2012 R2: Cloud optimize your business http://aka.ms/2012r2-02 </vt:lpstr>
      <vt:lpstr>PowerPoint Presentation</vt:lpstr>
    </vt:vector>
  </TitlesOfParts>
  <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dc:description/>
  <cp:lastModifiedBy/>
  <cp:revision>1</cp:revision>
  <dcterms:created xsi:type="dcterms:W3CDTF">2013-10-18T14:54:06Z</dcterms:created>
  <dcterms:modified xsi:type="dcterms:W3CDTF">2014-03-11T17:04:35Z</dcterms:modified>
</cp:coreProperties>
</file>