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 id="2147483756" r:id="rId5"/>
    <p:sldMasterId id="2147483774" r:id="rId6"/>
    <p:sldMasterId id="2147483783" r:id="rId7"/>
    <p:sldMasterId id="2147483792" r:id="rId8"/>
    <p:sldMasterId id="2147483800" r:id="rId9"/>
  </p:sldMasterIdLst>
  <p:notesMasterIdLst>
    <p:notesMasterId r:id="rId34"/>
  </p:notesMasterIdLst>
  <p:handoutMasterIdLst>
    <p:handoutMasterId r:id="rId35"/>
  </p:handoutMasterIdLst>
  <p:sldIdLst>
    <p:sldId id="563" r:id="rId10"/>
    <p:sldId id="502" r:id="rId11"/>
    <p:sldId id="410" r:id="rId12"/>
    <p:sldId id="549" r:id="rId13"/>
    <p:sldId id="546" r:id="rId14"/>
    <p:sldId id="510" r:id="rId15"/>
    <p:sldId id="550" r:id="rId16"/>
    <p:sldId id="551" r:id="rId17"/>
    <p:sldId id="476" r:id="rId18"/>
    <p:sldId id="552" r:id="rId19"/>
    <p:sldId id="553" r:id="rId20"/>
    <p:sldId id="554" r:id="rId21"/>
    <p:sldId id="555" r:id="rId22"/>
    <p:sldId id="556" r:id="rId23"/>
    <p:sldId id="559" r:id="rId24"/>
    <p:sldId id="558" r:id="rId25"/>
    <p:sldId id="557" r:id="rId26"/>
    <p:sldId id="482" r:id="rId27"/>
    <p:sldId id="386" r:id="rId28"/>
    <p:sldId id="560" r:id="rId29"/>
    <p:sldId id="561" r:id="rId30"/>
    <p:sldId id="562" r:id="rId31"/>
    <p:sldId id="542" r:id="rId32"/>
    <p:sldId id="564" r:id="rId33"/>
  </p:sldIdLst>
  <p:sldSz cx="12188825" cy="6858000"/>
  <p:notesSz cx="6858000" cy="92964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UILDING BLOCKS" id="{44008CE7-4650-416C-ACBD-B9B1038E76EB}">
          <p14:sldIdLst>
            <p14:sldId id="563"/>
          </p14:sldIdLst>
        </p14:section>
        <p14:section name="Opening (2 minutes)" id="{B6F57FB3-FAFB-459B-AF0E-53C6DF679E72}">
          <p14:sldIdLst>
            <p14:sldId id="502"/>
            <p14:sldId id="410"/>
            <p14:sldId id="549"/>
            <p14:sldId id="546"/>
          </p14:sldIdLst>
        </p14:section>
        <p14:section name="Windows ADK (5 minutes)" id="{4175A6C6-4C08-43B2-ABA8-5B9B65CD9E45}">
          <p14:sldIdLst>
            <p14:sldId id="510"/>
            <p14:sldId id="550"/>
            <p14:sldId id="551"/>
            <p14:sldId id="476"/>
            <p14:sldId id="552"/>
            <p14:sldId id="553"/>
            <p14:sldId id="554"/>
            <p14:sldId id="555"/>
          </p14:sldIdLst>
        </p14:section>
        <p14:section name="IEAK (3 minutes)" id="{B5243ABA-E29A-4FF5-B383-CC7ECAA08B56}">
          <p14:sldIdLst>
            <p14:sldId id="556"/>
            <p14:sldId id="559"/>
            <p14:sldId id="558"/>
          </p14:sldIdLst>
        </p14:section>
        <p14:section name="Deploying Windows 8  Using MDT (5 minutes)" id="{500E5775-D51A-4E90-AE12-4483270C3125}">
          <p14:sldIdLst>
            <p14:sldId id="557"/>
            <p14:sldId id="482"/>
            <p14:sldId id="386"/>
          </p14:sldIdLst>
        </p14:section>
        <p14:section name="Deploying Windows 8 Using LTI in MDT (20 minutes)" id="{172016F2-8AD5-4D8F-BFC3-BCC883CC099D}">
          <p14:sldIdLst>
            <p14:sldId id="560"/>
          </p14:sldIdLst>
        </p14:section>
        <p14:section name="Deploying Windows 8 Using MDT and Configuration Manager (20 minutes)" id="{FABBD565-EAE3-48E0-BA19-EC413D181B7C}">
          <p14:sldIdLst>
            <p14:sldId id="561"/>
          </p14:sldIdLst>
        </p14:section>
        <p14:section name="Closing (5 minutes)" id="{9C243D38-0EB8-4D9A-A9DC-E3A4C592323F}">
          <p14:sldIdLst>
            <p14:sldId id="562"/>
            <p14:sldId id="542"/>
          </p14:sldIdLst>
        </p14:section>
        <p14:section name="Exit Slide" id="{C3C711A3-F1EB-46CE-8A7B-293115508843}">
          <p14:sldIdLst>
            <p14:sldId id="564"/>
          </p14:sldIdLst>
        </p14:section>
      </p14:sectionLst>
    </p:ext>
    <p:ext uri="{EFAFB233-063F-42B5-8137-9DF3F51BA10A}">
      <p15:sldGuideLst xmlns:p15="http://schemas.microsoft.com/office/powerpoint/2012/main">
        <p15:guide id="1" orient="horz" pos="147">
          <p15:clr>
            <a:srgbClr val="A4A3A4"/>
          </p15:clr>
        </p15:guide>
        <p15:guide id="2" orient="horz" pos="4171">
          <p15:clr>
            <a:srgbClr val="A4A3A4"/>
          </p15:clr>
        </p15:guide>
        <p15:guide id="3" orient="horz" pos="2307">
          <p15:clr>
            <a:srgbClr val="A4A3A4"/>
          </p15:clr>
        </p15:guide>
        <p15:guide id="4" orient="horz" pos="3565">
          <p15:clr>
            <a:srgbClr val="A4A3A4"/>
          </p15:clr>
        </p15:guide>
        <p15:guide id="5" orient="horz" pos="3624">
          <p15:clr>
            <a:srgbClr val="A4A3A4"/>
          </p15:clr>
        </p15:guide>
        <p15:guide id="6" orient="horz" pos="912">
          <p15:clr>
            <a:srgbClr val="A4A3A4"/>
          </p15:clr>
        </p15:guide>
        <p15:guide id="7" orient="horz" pos="2724">
          <p15:clr>
            <a:srgbClr val="A4A3A4"/>
          </p15:clr>
        </p15:guide>
        <p15:guide id="8" orient="horz" pos="2375">
          <p15:clr>
            <a:srgbClr val="A4A3A4"/>
          </p15:clr>
        </p15:guide>
        <p15:guide id="9" orient="horz" pos="2652">
          <p15:clr>
            <a:srgbClr val="A4A3A4"/>
          </p15:clr>
        </p15:guide>
        <p15:guide id="10" orient="horz" pos="692">
          <p15:clr>
            <a:srgbClr val="A4A3A4"/>
          </p15:clr>
        </p15:guide>
        <p15:guide id="11" orient="horz" pos="3939">
          <p15:clr>
            <a:srgbClr val="A4A3A4"/>
          </p15:clr>
        </p15:guide>
        <p15:guide id="12" orient="horz" pos="1026">
          <p15:clr>
            <a:srgbClr val="A4A3A4"/>
          </p15:clr>
        </p15:guide>
        <p15:guide id="13" pos="3806">
          <p15:clr>
            <a:srgbClr val="A4A3A4"/>
          </p15:clr>
        </p15:guide>
        <p15:guide id="14" pos="2557">
          <p15:clr>
            <a:srgbClr val="A4A3A4"/>
          </p15:clr>
        </p15:guide>
        <p15:guide id="15" pos="128">
          <p15:clr>
            <a:srgbClr val="A4A3A4"/>
          </p15:clr>
        </p15:guide>
        <p15:guide id="16" pos="6301">
          <p15:clr>
            <a:srgbClr val="A4A3A4"/>
          </p15:clr>
        </p15:guide>
        <p15:guide id="17" pos="1312">
          <p15:clr>
            <a:srgbClr val="A4A3A4"/>
          </p15:clr>
        </p15:guide>
        <p15:guide id="18" pos="5123">
          <p15:clr>
            <a:srgbClr val="A4A3A4"/>
          </p15:clr>
        </p15:guide>
        <p15:guide id="19" pos="1379">
          <p15:clr>
            <a:srgbClr val="A4A3A4"/>
          </p15:clr>
        </p15:guide>
        <p15:guide id="20" pos="2626">
          <p15:clr>
            <a:srgbClr val="A4A3A4"/>
          </p15:clr>
        </p15:guide>
        <p15:guide id="21" pos="3882">
          <p15:clr>
            <a:srgbClr val="A4A3A4"/>
          </p15:clr>
        </p15:guide>
        <p15:guide id="22" pos="5047">
          <p15:clr>
            <a:srgbClr val="A4A3A4"/>
          </p15:clr>
        </p15:guide>
        <p15:guide id="23" pos="6368">
          <p15:clr>
            <a:srgbClr val="A4A3A4"/>
          </p15:clr>
        </p15:guide>
        <p15:guide id="24" pos="7548">
          <p15:clr>
            <a:srgbClr val="A4A3A4"/>
          </p15:clr>
        </p15:guide>
        <p15:guide id="25" pos="403">
          <p15:clr>
            <a:srgbClr val="A4A3A4"/>
          </p15:clr>
        </p15:guide>
        <p15:guide id="26" pos="2031">
          <p15:clr>
            <a:srgbClr val="A4A3A4"/>
          </p15:clr>
        </p15:guide>
        <p15:guide id="27" pos="1729">
          <p15:clr>
            <a:srgbClr val="A4A3A4"/>
          </p15:clr>
        </p15:guide>
        <p15:guide id="28" pos="5684">
          <p15:clr>
            <a:srgbClr val="A4A3A4"/>
          </p15:clr>
        </p15:guide>
        <p15:guide id="29" pos="5762">
          <p15:clr>
            <a:srgbClr val="A4A3A4"/>
          </p15:clr>
        </p15:guide>
        <p15:guide id="30" pos="1083">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4294967295" clrIdx="1"/>
  <p:cmAuthor id="6" name="Jerry Honeycutt" initials="JH" lastIdx="4"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8F2"/>
    <a:srgbClr val="83B800"/>
    <a:srgbClr val="00188F"/>
    <a:srgbClr val="E81123"/>
    <a:srgbClr val="00D8CC"/>
    <a:srgbClr val="EE8200"/>
    <a:srgbClr val="F28500"/>
    <a:srgbClr val="FBFBFB"/>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01" autoAdjust="0"/>
    <p:restoredTop sz="61556" autoAdjust="0"/>
  </p:normalViewPr>
  <p:slideViewPr>
    <p:cSldViewPr snapToGrid="0" snapToObjects="1">
      <p:cViewPr varScale="1">
        <p:scale>
          <a:sx n="55" d="100"/>
          <a:sy n="55" d="100"/>
        </p:scale>
        <p:origin x="1781" y="34"/>
      </p:cViewPr>
      <p:guideLst>
        <p:guide orient="horz" pos="147"/>
        <p:guide orient="horz" pos="4171"/>
        <p:guide orient="horz" pos="2307"/>
        <p:guide orient="horz" pos="3565"/>
        <p:guide orient="horz" pos="3624"/>
        <p:guide orient="horz" pos="912"/>
        <p:guide orient="horz" pos="2724"/>
        <p:guide orient="horz" pos="2375"/>
        <p:guide orient="horz" pos="2652"/>
        <p:guide orient="horz" pos="692"/>
        <p:guide orient="horz" pos="3939"/>
        <p:guide orient="horz" pos="1026"/>
        <p:guide pos="3806"/>
        <p:guide pos="2557"/>
        <p:guide pos="128"/>
        <p:guide pos="6301"/>
        <p:guide pos="1312"/>
        <p:guide pos="5123"/>
        <p:guide pos="1379"/>
        <p:guide pos="2626"/>
        <p:guide pos="3882"/>
        <p:guide pos="5047"/>
        <p:guide pos="6368"/>
        <p:guide pos="7548"/>
        <p:guide pos="403"/>
        <p:guide pos="2031"/>
        <p:guide pos="1729"/>
        <p:guide pos="5684"/>
        <p:guide pos="5762"/>
        <p:guide pos="1083"/>
      </p:guideLst>
    </p:cSldViewPr>
  </p:slideViewPr>
  <p:outlineViewPr>
    <p:cViewPr>
      <p:scale>
        <a:sx n="33" d="100"/>
        <a:sy n="33" d="100"/>
      </p:scale>
      <p:origin x="0" y="10182"/>
    </p:cViewPr>
  </p:outlineViewPr>
  <p:notesTextViewPr>
    <p:cViewPr>
      <p:scale>
        <a:sx n="100" d="100"/>
        <a:sy n="100" d="100"/>
      </p:scale>
      <p:origin x="0" y="0"/>
    </p:cViewPr>
  </p:notesTextViewPr>
  <p:sorterViewPr>
    <p:cViewPr>
      <p:scale>
        <a:sx n="60" d="100"/>
        <a:sy n="60" d="100"/>
      </p:scale>
      <p:origin x="0" y="924"/>
    </p:cViewPr>
  </p:sorterViewPr>
  <p:notesViewPr>
    <p:cSldViewPr snapToGrid="0" snapToObjects="1" showGuides="1">
      <p:cViewPr varScale="1">
        <p:scale>
          <a:sx n="101" d="100"/>
          <a:sy n="101" d="100"/>
        </p:scale>
        <p:origin x="-3484" y="-8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830" tIns="46415" rIns="92830" bIns="46415" rtlCol="0"/>
          <a:lstStyle>
            <a:lvl1pPr algn="l">
              <a:defRPr sz="1200"/>
            </a:lvl1pPr>
          </a:lstStyle>
          <a:p>
            <a:r>
              <a:rPr lang="en-US" dirty="0" err="1" smtClean="0">
                <a:latin typeface="Segoe UI" pitchFamily="34" charset="0"/>
              </a:rPr>
              <a:t>TechReady</a:t>
            </a:r>
            <a:r>
              <a:rPr lang="en-US" dirty="0" smtClean="0">
                <a:latin typeface="Segoe UI" pitchFamily="34" charset="0"/>
              </a:rPr>
              <a:t> 14</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64820"/>
          </a:xfrm>
          <a:prstGeom prst="rect">
            <a:avLst/>
          </a:prstGeom>
        </p:spPr>
        <p:txBody>
          <a:bodyPr vert="horz" lIns="92830" tIns="46415" rIns="92830" bIns="46415" rtlCol="0"/>
          <a:lstStyle>
            <a:lvl1pPr algn="r">
              <a:defRPr sz="1200"/>
            </a:lvl1pPr>
          </a:lstStyle>
          <a:p>
            <a:fld id="{1C3F5198-D814-4F07-A84F-942E63C84983}" type="datetimeFigureOut">
              <a:rPr lang="en-US" smtClean="0">
                <a:latin typeface="Segoe UI" pitchFamily="34" charset="0"/>
              </a:rPr>
              <a:pPr/>
              <a:t>2/25/2013</a:t>
            </a:fld>
            <a:endParaRPr lang="en-US" dirty="0">
              <a:latin typeface="Segoe UI" pitchFamily="34" charset="0"/>
            </a:endParaRPr>
          </a:p>
        </p:txBody>
      </p:sp>
      <p:sp>
        <p:nvSpPr>
          <p:cNvPr id="4" name="Footer Placeholder 3"/>
          <p:cNvSpPr>
            <a:spLocks noGrp="1"/>
          </p:cNvSpPr>
          <p:nvPr>
            <p:ph type="ftr" sz="quarter" idx="2"/>
          </p:nvPr>
        </p:nvSpPr>
        <p:spPr>
          <a:xfrm>
            <a:off x="0" y="8829966"/>
            <a:ext cx="6248400" cy="464820"/>
          </a:xfrm>
          <a:prstGeom prst="rect">
            <a:avLst/>
          </a:prstGeom>
        </p:spPr>
        <p:txBody>
          <a:bodyPr vert="horz" lIns="92830" tIns="46415" rIns="92830" bIns="46415" rtlCol="0" anchor="b"/>
          <a:lstStyle>
            <a:lvl1pPr algn="l">
              <a:defRPr sz="1200"/>
            </a:lvl1pPr>
          </a:lstStyle>
          <a:p>
            <a:r>
              <a:rPr lang="en-US" sz="500" dirty="0">
                <a:solidFill>
                  <a:srgbClr val="000000"/>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829966"/>
            <a:ext cx="608013" cy="464820"/>
          </a:xfrm>
          <a:prstGeom prst="rect">
            <a:avLst/>
          </a:prstGeom>
        </p:spPr>
        <p:txBody>
          <a:bodyPr vert="horz" lIns="92830" tIns="46415" rIns="92830" bIns="46415"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830" tIns="46415" rIns="92830" bIns="46415" rtlCol="0"/>
          <a:lstStyle>
            <a:lvl1pPr algn="l">
              <a:defRPr sz="1200">
                <a:latin typeface="Segoe UI" pitchFamily="34" charset="0"/>
              </a:defRPr>
            </a:lvl1pPr>
          </a:lstStyle>
          <a:p>
            <a:r>
              <a:rPr lang="en-US" dirty="0" smtClean="0"/>
              <a:t>Windows 8 Camp</a:t>
            </a:r>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2830" tIns="46415" rIns="92830" bIns="46415" rtlCol="0"/>
          <a:lstStyle>
            <a:lvl1pPr algn="r">
              <a:defRPr sz="1200">
                <a:latin typeface="Segoe UI" pitchFamily="34" charset="0"/>
              </a:defRPr>
            </a:lvl1pPr>
          </a:lstStyle>
          <a:p>
            <a:fld id="{7C3FBCD4-166E-446F-AF18-7D4A0CF9AEF6}" type="datetimeFigureOut">
              <a:rPr lang="en-US" smtClean="0"/>
              <a:pPr/>
              <a:t>2/25/2013</a:t>
            </a:fld>
            <a:endParaRPr lang="en-US" dirty="0"/>
          </a:p>
        </p:txBody>
      </p:sp>
      <p:sp>
        <p:nvSpPr>
          <p:cNvPr id="4" name="Slide Image Placeholder 3"/>
          <p:cNvSpPr>
            <a:spLocks noGrp="1" noRot="1" noChangeAspect="1"/>
          </p:cNvSpPr>
          <p:nvPr>
            <p:ph type="sldImg" idx="2"/>
          </p:nvPr>
        </p:nvSpPr>
        <p:spPr>
          <a:xfrm>
            <a:off x="331788" y="696913"/>
            <a:ext cx="6194425" cy="348615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2830" tIns="46415" rIns="92830" bIns="4641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6"/>
            <a:ext cx="6172200" cy="464820"/>
          </a:xfrm>
          <a:prstGeom prst="rect">
            <a:avLst/>
          </a:prstGeom>
        </p:spPr>
        <p:txBody>
          <a:bodyPr vert="horz" lIns="92830" tIns="46415" rIns="92830" bIns="46415" rtlCol="0" anchor="b"/>
          <a:lstStyle>
            <a:lvl1pPr algn="l">
              <a:defRPr sz="500">
                <a:latin typeface="Segoe" pitchFamily="34" charset="0"/>
              </a:defRPr>
            </a:lvl1pPr>
          </a:lstStyle>
          <a:p>
            <a:r>
              <a:rPr lang="en-US" dirty="0" smtClean="0">
                <a:solidFill>
                  <a:srgbClr val="000000"/>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829966"/>
            <a:ext cx="684213" cy="464820"/>
          </a:xfrm>
          <a:prstGeom prst="rect">
            <a:avLst/>
          </a:prstGeom>
        </p:spPr>
        <p:txBody>
          <a:bodyPr vert="horz" lIns="92830" tIns="46415" rIns="92830" bIns="46415"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a:t>
            </a:fld>
            <a:endParaRPr lang="en-US" dirty="0"/>
          </a:p>
        </p:txBody>
      </p:sp>
    </p:spTree>
    <p:extLst>
      <p:ext uri="{BB962C8B-B14F-4D97-AF65-F5344CB8AC3E}">
        <p14:creationId xmlns:p14="http://schemas.microsoft.com/office/powerpoint/2010/main" val="283982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itchFamily="34" charset="0"/>
              <a:buNone/>
            </a:pPr>
            <a:r>
              <a:rPr lang="en-US" sz="900" b="1" kern="1200" dirty="0" smtClean="0">
                <a:solidFill>
                  <a:schemeClr val="tx1"/>
                </a:solidFill>
                <a:effectLst/>
                <a:latin typeface="Segoe UI" pitchFamily="34" charset="0"/>
                <a:ea typeface="+mn-ea"/>
                <a:cs typeface="+mn-cs"/>
              </a:rPr>
              <a:t>Volume</a:t>
            </a:r>
            <a:r>
              <a:rPr lang="en-US" sz="900" b="1" kern="1200" baseline="0" dirty="0" smtClean="0">
                <a:solidFill>
                  <a:schemeClr val="tx1"/>
                </a:solidFill>
                <a:effectLst/>
                <a:latin typeface="Segoe UI" pitchFamily="34" charset="0"/>
                <a:ea typeface="+mn-ea"/>
                <a:cs typeface="+mn-cs"/>
              </a:rPr>
              <a:t> Activation Management Tool</a:t>
            </a:r>
          </a:p>
          <a:p>
            <a:pPr marL="0" lvl="0" indent="0">
              <a:buFont typeface="Arial" pitchFamily="34" charset="0"/>
              <a:buNone/>
            </a:pPr>
            <a:endParaRPr lang="en-US" sz="900" b="1" kern="1200" baseline="0" dirty="0" smtClean="0">
              <a:solidFill>
                <a:schemeClr val="tx1"/>
              </a:solidFill>
              <a:effectLst/>
              <a:latin typeface="Segoe UI" pitchFamily="34" charset="0"/>
              <a:ea typeface="+mn-ea"/>
              <a:cs typeface="+mn-cs"/>
            </a:endParaRPr>
          </a:p>
          <a:p>
            <a:pPr marL="0" lvl="0" indent="0">
              <a:buFont typeface="Arial" pitchFamily="34" charset="0"/>
              <a:buNone/>
            </a:pPr>
            <a:r>
              <a:rPr lang="en-US" sz="900" kern="1200" baseline="0" dirty="0" smtClean="0">
                <a:solidFill>
                  <a:schemeClr val="tx1"/>
                </a:solidFill>
                <a:effectLst/>
                <a:latin typeface="Segoe UI" pitchFamily="34" charset="0"/>
                <a:ea typeface="+mn-ea"/>
                <a:cs typeface="+mn-cs"/>
              </a:rPr>
              <a:t>Key Messages:</a:t>
            </a:r>
            <a:endParaRPr lang="en-US" sz="900"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Helps automate and centrally manage volume and retail-activation processes for Windows, Microsoft Office, and other Microsoft products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Manages volume activation using Multiple Activation Keys (MAKs) or the Windows Key Management Service (KMS)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Typically deployed in enterprise environments</a:t>
            </a:r>
          </a:p>
          <a:p>
            <a:pPr marL="171450" indent="-171450">
              <a:buFont typeface="Arial" pitchFamily="34" charset="0"/>
              <a:buChar char="•"/>
            </a:pPr>
            <a:r>
              <a:rPr lang="en-US" sz="900" kern="1200" dirty="0" smtClean="0">
                <a:solidFill>
                  <a:schemeClr val="tx1"/>
                </a:solidFill>
                <a:effectLst/>
                <a:latin typeface="Segoe UI" pitchFamily="34" charset="0"/>
                <a:ea typeface="+mn-ea"/>
                <a:cs typeface="+mn-cs"/>
              </a:rPr>
              <a:t>Keep the discussion brief as this is not the primary focus of the session</a:t>
            </a:r>
          </a:p>
          <a:p>
            <a:pPr marL="0" indent="0">
              <a:buFont typeface="Arial" pitchFamily="34" charset="0"/>
              <a:buNone/>
            </a:pPr>
            <a:endParaRPr lang="en-US" sz="900" b="1"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Now let's look at the Volume Activation Management Tool (VAMT). The VAMT enables network administrators and other IT professionals to automate and centrally manage the volume and retail-activation processes of Windows, Microsoft Office, and select other Microsoft products.</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VAMT can manage volume activation using MAKs or KMS and is typically deployed in enterprise environments.</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The VAMT is a standard Microsoft Management Console (MMC) snap-in that requires MMC 3.0. The tool can be installed on any computer that runs Windows 8, Windows 7, Windows Server 2012, or Windows Server 2008 R2.</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4186089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itchFamily="34" charset="0"/>
              <a:buNone/>
            </a:pPr>
            <a:r>
              <a:rPr lang="en-US" b="1" dirty="0" smtClean="0"/>
              <a:t>Windows Performance Toolkit</a:t>
            </a:r>
          </a:p>
          <a:p>
            <a:pPr marL="0" lvl="0" indent="0">
              <a:buFont typeface="Arial" pitchFamily="34" charset="0"/>
              <a:buNone/>
            </a:pPr>
            <a:endParaRPr lang="en-US" b="1" dirty="0" smtClean="0"/>
          </a:p>
          <a:p>
            <a:pPr marL="0" lvl="0" indent="0">
              <a:buFont typeface="Arial" pitchFamily="34" charset="0"/>
              <a:buNone/>
            </a:pPr>
            <a:r>
              <a:rPr lang="en-US" dirty="0" smtClean="0"/>
              <a:t>Key</a:t>
            </a:r>
            <a:r>
              <a:rPr lang="en-US" baseline="0" dirty="0" smtClean="0"/>
              <a:t> Messages: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Includes performance monitoring tools that produce performance profiles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Produces performance profiles for Windows operating systems and applications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Includes the Windows Performance Recorder (WPR) and the Windows Performance Analyzer (WPA)</a:t>
            </a:r>
          </a:p>
          <a:p>
            <a:pPr marL="171450" indent="-171450">
              <a:buFont typeface="Arial" pitchFamily="34" charset="0"/>
              <a:buChar char="•"/>
            </a:pPr>
            <a:r>
              <a:rPr lang="en-US" sz="900" kern="1200" dirty="0" smtClean="0">
                <a:solidFill>
                  <a:schemeClr val="tx1"/>
                </a:solidFill>
                <a:effectLst/>
                <a:latin typeface="Segoe UI" pitchFamily="34" charset="0"/>
                <a:ea typeface="+mn-ea"/>
                <a:cs typeface="+mn-cs"/>
              </a:rPr>
              <a:t>Keep the discussion brief as this is not the primary focus of the session</a:t>
            </a:r>
          </a:p>
          <a:p>
            <a:pPr marL="0" indent="0">
              <a:buFont typeface="Arial" pitchFamily="34" charset="0"/>
              <a:buNone/>
            </a:pPr>
            <a:endParaRPr lang="en-US" sz="900" b="1" kern="1200" dirty="0" smtClean="0">
              <a:solidFill>
                <a:schemeClr val="tx1"/>
              </a:solidFill>
              <a:effectLst/>
              <a:latin typeface="Segoe UI" pitchFamily="34" charset="0"/>
              <a:ea typeface="+mn-ea"/>
              <a:cs typeface="+mn-cs"/>
            </a:endParaRPr>
          </a:p>
          <a:p>
            <a:r>
              <a:rPr lang="en-US" b="1" dirty="0"/>
              <a:t>[CLICK</a:t>
            </a:r>
            <a:r>
              <a:rPr lang="en-US" b="1" dirty="0" smtClean="0"/>
              <a:t>]</a:t>
            </a:r>
          </a:p>
          <a:p>
            <a:endParaRPr lang="en-US" sz="900" b="1"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Windows Performance Toolkit consists of performance monitoring tools that produce in-depth </a:t>
            </a:r>
            <a:r>
              <a:rPr lang="en-US" b="1" dirty="0"/>
              <a:t>[CLICK</a:t>
            </a:r>
            <a:r>
              <a:rPr lang="en-US" b="1" dirty="0" smtClean="0"/>
              <a:t>] </a:t>
            </a:r>
            <a:r>
              <a:rPr lang="en-US" sz="900" kern="1200" dirty="0" smtClean="0">
                <a:solidFill>
                  <a:schemeClr val="tx1"/>
                </a:solidFill>
                <a:effectLst/>
                <a:latin typeface="Segoe UI" pitchFamily="34" charset="0"/>
                <a:ea typeface="+mn-ea"/>
                <a:cs typeface="+mn-cs"/>
              </a:rPr>
              <a:t>performance profiles of Windows operating systems and applications.</a:t>
            </a:r>
          </a:p>
          <a:p>
            <a:pPr lvl="0"/>
            <a:endParaRPr lang="en-US" sz="900" kern="1200" dirty="0" smtClean="0">
              <a:solidFill>
                <a:schemeClr val="tx1"/>
              </a:solidFill>
              <a:effectLst/>
              <a:latin typeface="Segoe UI" pitchFamily="34" charset="0"/>
              <a:ea typeface="+mn-ea"/>
              <a:cs typeface="+mn-cs"/>
            </a:endParaRPr>
          </a:p>
          <a:p>
            <a:pPr lvl="0"/>
            <a:r>
              <a:rPr lang="en-US" b="1" dirty="0"/>
              <a:t>[CLICK</a:t>
            </a:r>
            <a:r>
              <a:rPr lang="en-US" b="1" dirty="0" smtClean="0"/>
              <a:t>]</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WPR is a powerful recording tool that creates Event Tracing for Windows (ETW) recordings. You can run the WPR from the WPR user interface or from the command line. The WPR provides built-in profiles that you can use to select the events that are to be recorded. Alternatively, you can author custom profiles in XML.</a:t>
            </a:r>
          </a:p>
          <a:p>
            <a:pPr lvl="0"/>
            <a:endParaRPr lang="en-US" sz="900" kern="1200" dirty="0" smtClean="0">
              <a:solidFill>
                <a:schemeClr val="tx1"/>
              </a:solidFill>
              <a:effectLst/>
              <a:latin typeface="Segoe UI" pitchFamily="34" charset="0"/>
              <a:ea typeface="+mn-ea"/>
              <a:cs typeface="+mn-cs"/>
            </a:endParaRPr>
          </a:p>
          <a:p>
            <a:pPr lvl="0"/>
            <a:r>
              <a:rPr lang="en-US" b="1" dirty="0"/>
              <a:t>[CLICK</a:t>
            </a:r>
            <a:r>
              <a:rPr lang="en-US" b="1" dirty="0" smtClean="0"/>
              <a:t>]</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The WPA is a powerful analysis tool that combines a very flexible user interface with extensive graphing capabilities and data tables that can be pivoted and that have full text search capabilities. The WPA allows you to explore the root cause of any identified performance issues.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3571142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itchFamily="34" charset="0"/>
              <a:buNone/>
            </a:pPr>
            <a:r>
              <a:rPr lang="en-US" b="1" dirty="0" smtClean="0"/>
              <a:t>Windows</a:t>
            </a:r>
            <a:r>
              <a:rPr lang="en-US" b="1" baseline="0" dirty="0" smtClean="0"/>
              <a:t> Assessment Toolkit</a:t>
            </a:r>
          </a:p>
          <a:p>
            <a:pPr marL="0" lvl="0" indent="0">
              <a:buFont typeface="Arial" pitchFamily="34" charset="0"/>
              <a:buNone/>
            </a:pPr>
            <a:endParaRPr lang="en-US" b="1" baseline="0" dirty="0" smtClean="0"/>
          </a:p>
          <a:p>
            <a:pPr marL="0" lvl="0" indent="0">
              <a:buFont typeface="Arial" pitchFamily="34" charset="0"/>
              <a:buNone/>
            </a:pPr>
            <a:r>
              <a:rPr lang="en-US" baseline="0" dirty="0" smtClean="0"/>
              <a:t>Key Messages: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Determines the quality of a running operating system</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Assesses the performance, reliability, and functionality</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Includes all the tools needed to assess computers and determine how to make any necessary improvements</a:t>
            </a:r>
          </a:p>
          <a:p>
            <a:pPr marL="171450" indent="-171450">
              <a:buFont typeface="Arial" pitchFamily="34" charset="0"/>
              <a:buChar char="•"/>
            </a:pPr>
            <a:r>
              <a:rPr lang="en-US" sz="900" kern="1200" dirty="0" smtClean="0">
                <a:solidFill>
                  <a:schemeClr val="tx1"/>
                </a:solidFill>
                <a:effectLst/>
                <a:latin typeface="Segoe UI" pitchFamily="34" charset="0"/>
                <a:ea typeface="+mn-ea"/>
                <a:cs typeface="+mn-cs"/>
              </a:rPr>
              <a:t>Keep the discussion brief as this is not the primary focus of the session</a:t>
            </a:r>
          </a:p>
          <a:p>
            <a:pPr marL="0" indent="0">
              <a:buFont typeface="Arial" pitchFamily="34" charset="0"/>
              <a:buNone/>
            </a:pPr>
            <a:endParaRPr lang="en-US" sz="900" b="1"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Another component in the Windows ADK is the Windows Assessment Toolkit.</a:t>
            </a:r>
          </a:p>
          <a:p>
            <a:pPr lvl="0"/>
            <a:endParaRPr lang="en-US" dirty="0"/>
          </a:p>
          <a:p>
            <a:pPr lvl="0"/>
            <a:r>
              <a:rPr lang="en-US" b="1" dirty="0"/>
              <a:t>[CLICK</a:t>
            </a:r>
            <a:r>
              <a:rPr lang="en-US" b="1" dirty="0" smtClean="0"/>
              <a:t>]</a:t>
            </a:r>
          </a:p>
          <a:p>
            <a:pPr lvl="0"/>
            <a:endParaRPr lang="en-US" sz="900" b="1" kern="1200" dirty="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Windows Assessment Toolkit helps you determine the quality of a running operating system or a set of components with regard to </a:t>
            </a:r>
            <a:r>
              <a:rPr lang="en-US" b="1" dirty="0"/>
              <a:t>[CLICK</a:t>
            </a:r>
            <a:r>
              <a:rPr lang="en-US" b="1" dirty="0" smtClean="0"/>
              <a:t>] </a:t>
            </a:r>
            <a:r>
              <a:rPr lang="en-US" sz="900" kern="1200" dirty="0" smtClean="0">
                <a:solidFill>
                  <a:schemeClr val="tx1"/>
                </a:solidFill>
                <a:effectLst/>
                <a:latin typeface="Segoe UI" pitchFamily="34" charset="0"/>
                <a:ea typeface="+mn-ea"/>
                <a:cs typeface="+mn-cs"/>
              </a:rPr>
              <a:t>performance, reliability, and functionality.</a:t>
            </a:r>
          </a:p>
          <a:p>
            <a:pPr lvl="0"/>
            <a:endParaRPr lang="en-US" sz="900" kern="1200" dirty="0" smtClean="0">
              <a:solidFill>
                <a:schemeClr val="tx1"/>
              </a:solidFill>
              <a:effectLst/>
              <a:latin typeface="Segoe UI" pitchFamily="34" charset="0"/>
              <a:ea typeface="+mn-ea"/>
              <a:cs typeface="+mn-cs"/>
            </a:endParaRPr>
          </a:p>
          <a:p>
            <a:pPr lvl="0"/>
            <a:r>
              <a:rPr lang="en-US" b="1" dirty="0"/>
              <a:t>[CLICK</a:t>
            </a:r>
            <a:r>
              <a:rPr lang="en-US" b="1" dirty="0" smtClean="0"/>
              <a:t>]</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toolkit includes the tools that you need to assess a local computer, review the results, diagnose problems, and determine how to make improvements.</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Assessments can be performed using the Windows Assessment Console or command-line tools.</a:t>
            </a:r>
            <a:endParaRPr lang="en-US" b="1" dirty="0" smtClean="0"/>
          </a:p>
          <a:p>
            <a:pPr marL="0" lv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extLst>
      <p:ext uri="{BB962C8B-B14F-4D97-AF65-F5344CB8AC3E}">
        <p14:creationId xmlns:p14="http://schemas.microsoft.com/office/powerpoint/2010/main" val="4028523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indent="0">
              <a:buFont typeface="Arial" pitchFamily="34" charset="0"/>
              <a:buNone/>
            </a:pPr>
            <a:r>
              <a:rPr lang="en-US" b="1" dirty="0" smtClean="0"/>
              <a:t>Windows Assessment Services</a:t>
            </a:r>
          </a:p>
          <a:p>
            <a:pPr marL="0" indent="0">
              <a:buFont typeface="Arial" pitchFamily="34" charset="0"/>
              <a:buNone/>
            </a:pPr>
            <a:endParaRPr lang="en-US" b="1" dirty="0" smtClean="0"/>
          </a:p>
          <a:p>
            <a:pPr marL="0" indent="0">
              <a:buFont typeface="Arial" pitchFamily="34" charset="0"/>
              <a:buNone/>
            </a:pPr>
            <a:r>
              <a:rPr lang="en-US" dirty="0" smtClean="0"/>
              <a:t>Key Messages: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Provides a test framework for running assessments that measure performance, reliability, and functionality on multiple computers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Windows Assessment Services - Client (Windows ASC) is used to configure and monitor the assessment  </a:t>
            </a:r>
          </a:p>
          <a:p>
            <a:pPr marL="171450" indent="-171450">
              <a:buFont typeface="Arial" pitchFamily="34" charset="0"/>
              <a:buChar char="•"/>
            </a:pPr>
            <a:r>
              <a:rPr lang="en-US" sz="900" kern="1200" dirty="0" smtClean="0">
                <a:solidFill>
                  <a:schemeClr val="tx1"/>
                </a:solidFill>
                <a:effectLst/>
                <a:latin typeface="Segoe UI" pitchFamily="34" charset="0"/>
                <a:ea typeface="+mn-ea"/>
                <a:cs typeface="+mn-cs"/>
              </a:rPr>
              <a:t>Keep the discussion brief as this is not the primary focus of the session</a:t>
            </a:r>
          </a:p>
          <a:p>
            <a:pPr marL="0" indent="0">
              <a:buFont typeface="Arial" pitchFamily="34" charset="0"/>
              <a:buNone/>
            </a:pPr>
            <a:endParaRPr lang="en-US" sz="900" b="1"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final component in the Windows ADK is the Windows Assessment Services component.</a:t>
            </a:r>
          </a:p>
          <a:p>
            <a:pPr lvl="0"/>
            <a:endParaRPr lang="en-US" dirty="0"/>
          </a:p>
          <a:p>
            <a:pPr lvl="0"/>
            <a:r>
              <a:rPr lang="en-US" b="1" dirty="0"/>
              <a:t>[</a:t>
            </a:r>
            <a:r>
              <a:rPr lang="en-US" b="1" dirty="0" smtClean="0"/>
              <a:t>CLICK]</a:t>
            </a:r>
          </a:p>
          <a:p>
            <a:pPr lvl="0"/>
            <a:endParaRPr lang="en-US" sz="900" b="1" kern="1200" dirty="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Windows Assessment Services is a test framework used to automate running assessments that measure performance, reliability and functionality on multiple computers in a lab environment.</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It helps you eliminate fragmented, error-prone, expensive, pre-deployment test processes, and enables you to replace multiple steps and inconsistent tools with just one tool.</a:t>
            </a:r>
          </a:p>
          <a:p>
            <a:pPr lvl="0"/>
            <a:endParaRPr lang="en-US" sz="900" kern="1200" dirty="0" smtClean="0">
              <a:solidFill>
                <a:schemeClr val="tx1"/>
              </a:solidFill>
              <a:effectLst/>
              <a:latin typeface="Segoe UI" pitchFamily="34" charset="0"/>
              <a:ea typeface="+mn-ea"/>
              <a:cs typeface="+mn-cs"/>
            </a:endParaRPr>
          </a:p>
          <a:p>
            <a:pPr lvl="0"/>
            <a:r>
              <a:rPr lang="en-US" b="1" dirty="0"/>
              <a:t>[CLICK</a:t>
            </a:r>
            <a:r>
              <a:rPr lang="en-US" b="1" dirty="0" smtClean="0"/>
              <a:t>]</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Windows ASC is the graphical user interface that interacts with Windows Assessment Services. This enables you to manage settings and assets, such as which lab computers to test, which images should be applied to those computers, and which assessments should be run on the test computers.</a:t>
            </a:r>
          </a:p>
          <a:p>
            <a:endParaRPr lang="en-US" dirty="0"/>
          </a:p>
          <a:p>
            <a:r>
              <a:rPr lang="en-US" b="1" dirty="0"/>
              <a:t>[CLICK</a:t>
            </a:r>
            <a:r>
              <a:rPr lang="en-US" b="1" dirty="0" smtClean="0"/>
              <a:t>]</a:t>
            </a:r>
          </a:p>
          <a:p>
            <a:endParaRPr lang="en-US" sz="900" b="1" kern="1200" dirty="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You can use Windows ASC to monitor the progress of a running job and to view and compare the results that were produced. Additional benefits include the ability to import results into a central database for consolidated report generation.</a:t>
            </a:r>
            <a:endParaRPr lang="en-US" b="1"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1012913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Internet Explorer Administration</a:t>
            </a:r>
            <a:r>
              <a:rPr lang="en-US" b="1" baseline="0" dirty="0" smtClean="0"/>
              <a:t> Kit</a:t>
            </a:r>
          </a:p>
          <a:p>
            <a:endParaRPr lang="en-US" b="1" baseline="0" dirty="0" smtClean="0"/>
          </a:p>
          <a:p>
            <a:r>
              <a:rPr lang="en-US" baseline="0" dirty="0" smtClean="0"/>
              <a:t>Key Messages: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The Internet Explorer Administration Kit (IEAK) is used to deploy and manage custom installations of Internet Explorer</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Provides the ability to deploy branded versions of Internet Explorer</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Provides the ability to configure Internet Explorer settings</a:t>
            </a:r>
          </a:p>
          <a:p>
            <a:pPr marL="171450" indent="-171450">
              <a:buFont typeface="Arial" pitchFamily="34" charset="0"/>
              <a:buChar char="•"/>
            </a:pPr>
            <a:r>
              <a:rPr lang="en-US" sz="900" kern="1200" dirty="0" smtClean="0">
                <a:solidFill>
                  <a:schemeClr val="tx1"/>
                </a:solidFill>
                <a:effectLst/>
                <a:latin typeface="Segoe UI" pitchFamily="34" charset="0"/>
                <a:ea typeface="+mn-ea"/>
                <a:cs typeface="+mn-cs"/>
              </a:rPr>
              <a:t>Keep the discussion brief as this is not the primary focus of the session</a:t>
            </a:r>
          </a:p>
          <a:p>
            <a:pPr marL="0" indent="0">
              <a:buFont typeface="Arial" pitchFamily="34" charset="0"/>
              <a:buNone/>
            </a:pPr>
            <a:endParaRPr lang="en-US" sz="900" b="1"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Now let's take a look at the next tool that you can use in deployments, the Internet Explorer Administration Kit (IEAK).  The IEAK is used to deploy custom installations of Internet Explorer and is a free tool provided by Microsoft. </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IEAK provides the ability to deploy branded versions of Internet Explorer, specific to the needs of the organization.</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IEAK also provides the ability to deploy Internet Explorer with specific configuration settings that comply with baseline configuration standards.</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Internet Explorer customizations are saved in a custom browser package for deployment to targeted users and devices.</a:t>
            </a:r>
            <a:endParaRPr lang="en-US" b="1"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055462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Brand</a:t>
            </a:r>
            <a:r>
              <a:rPr lang="en-US" b="1" baseline="0" dirty="0" smtClean="0"/>
              <a:t> Internet Explorer</a:t>
            </a:r>
          </a:p>
          <a:p>
            <a:endParaRPr lang="en-US" b="1" baseline="0" dirty="0" smtClean="0"/>
          </a:p>
          <a:p>
            <a:r>
              <a:rPr lang="en-US" baseline="0" dirty="0" smtClean="0"/>
              <a:t>Key Messages: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Branding can include customized graphics, icons for the Favorites list, and </a:t>
            </a:r>
            <a:r>
              <a:rPr lang="en-US" sz="900" kern="1200" dirty="0" err="1" smtClean="0">
                <a:solidFill>
                  <a:schemeClr val="tx1"/>
                </a:solidFill>
                <a:effectLst/>
                <a:latin typeface="Segoe UI" pitchFamily="34" charset="0"/>
                <a:ea typeface="+mn-ea"/>
                <a:cs typeface="+mn-cs"/>
              </a:rPr>
              <a:t>autorun</a:t>
            </a:r>
            <a:r>
              <a:rPr lang="en-US" sz="900" kern="1200" dirty="0" smtClean="0">
                <a:solidFill>
                  <a:schemeClr val="tx1"/>
                </a:solidFill>
                <a:effectLst/>
                <a:latin typeface="Segoe UI" pitchFamily="34" charset="0"/>
                <a:ea typeface="+mn-ea"/>
                <a:cs typeface="+mn-cs"/>
              </a:rPr>
              <a:t> splash screen </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System integrators and original equipment manufacturers (OEMs) might want to provide branded versions of Internet Explorer to customers</a:t>
            </a:r>
          </a:p>
          <a:p>
            <a:pPr marL="171450" indent="-171450">
              <a:buFont typeface="Arial" pitchFamily="34" charset="0"/>
              <a:buChar char="•"/>
            </a:pPr>
            <a:r>
              <a:rPr lang="en-US" sz="900" kern="1200" dirty="0" smtClean="0">
                <a:solidFill>
                  <a:schemeClr val="tx1"/>
                </a:solidFill>
                <a:effectLst/>
                <a:latin typeface="Segoe UI" pitchFamily="34" charset="0"/>
                <a:ea typeface="+mn-ea"/>
                <a:cs typeface="+mn-cs"/>
              </a:rPr>
              <a:t>Keep the discussion brief as this is not the primary focus of the session</a:t>
            </a:r>
          </a:p>
          <a:p>
            <a:pPr marL="0" indent="0">
              <a:buFont typeface="Arial" pitchFamily="34" charset="0"/>
              <a:buNone/>
            </a:pPr>
            <a:endParaRPr lang="en-US" sz="900" b="1"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Internet Explorer branding allows you to change the browser toolbar button, the icons for the Favorites list, and the </a:t>
            </a:r>
            <a:r>
              <a:rPr lang="en-US" sz="900" kern="1200" dirty="0" err="1" smtClean="0">
                <a:solidFill>
                  <a:schemeClr val="tx1"/>
                </a:solidFill>
                <a:effectLst/>
                <a:latin typeface="Segoe UI" pitchFamily="34" charset="0"/>
                <a:ea typeface="+mn-ea"/>
                <a:cs typeface="+mn-cs"/>
              </a:rPr>
              <a:t>autorun</a:t>
            </a:r>
            <a:r>
              <a:rPr lang="en-US" sz="900" kern="1200" dirty="0" smtClean="0">
                <a:solidFill>
                  <a:schemeClr val="tx1"/>
                </a:solidFill>
                <a:effectLst/>
                <a:latin typeface="Segoe UI" pitchFamily="34" charset="0"/>
                <a:ea typeface="+mn-ea"/>
                <a:cs typeface="+mn-cs"/>
              </a:rPr>
              <a:t> splash screen (if the customized version of Internet Explorer is distributed by CD or DVD).</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primary audience for branding is system integrators and OEMs. These organizations might want to provide branded versions of Internet Explorer to customers. This branding includes customized graphics and text within Internet Explorer.</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The customized branding is saved in a custom browser package that is included as part of the Internet Explorer deployment files.</a:t>
            </a:r>
            <a:endParaRPr lang="en-US" b="1"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714272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Configure Internet Explorer</a:t>
            </a:r>
            <a:r>
              <a:rPr lang="en-US" b="1" baseline="0" dirty="0" smtClean="0"/>
              <a:t> Settings</a:t>
            </a:r>
          </a:p>
          <a:p>
            <a:endParaRPr lang="en-US" b="1" baseline="0" dirty="0" smtClean="0"/>
          </a:p>
          <a:p>
            <a:r>
              <a:rPr lang="en-US" baseline="0" dirty="0" smtClean="0"/>
              <a:t>Key Messages: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Internet Explorer has many configuration settings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Organizations want to preset these configuration settings as a part of their baselines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Managed devices can be configured using Group Policy settings or System Center 2012 Configuration Manager</a:t>
            </a:r>
          </a:p>
          <a:p>
            <a:pPr marL="171450" indent="-171450">
              <a:buFont typeface="Arial" pitchFamily="34" charset="0"/>
              <a:buChar char="•"/>
            </a:pPr>
            <a:r>
              <a:rPr lang="en-US" sz="900" kern="1200" dirty="0" smtClean="0">
                <a:solidFill>
                  <a:schemeClr val="tx1"/>
                </a:solidFill>
                <a:effectLst/>
                <a:latin typeface="Segoe UI" pitchFamily="34" charset="0"/>
                <a:ea typeface="+mn-ea"/>
                <a:cs typeface="+mn-cs"/>
              </a:rPr>
              <a:t>Keep the discussion brief as this is not the primary focus of the session</a:t>
            </a:r>
          </a:p>
          <a:p>
            <a:pPr marL="0" indent="0">
              <a:buFont typeface="Arial" pitchFamily="34" charset="0"/>
              <a:buNone/>
            </a:pPr>
            <a:endParaRPr lang="en-US" sz="900" b="1"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Internet Explorer has a number of configuration settings that need to be managed.  Organizations want to preset these configuration settings as a part of their established configuration baseline standards. </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configuration settings are saved in a custom browser package that is included as part of the Internet Explorer deployment files.</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For managed devices, it is recommended that these configuration settings be managed using Group Policy settings. The IEAK is good for providing initial configuration settings during deployment, but Group Policy can help ensure that the configuration settings stay in compliance with regulatory agency and organizational configuration baseline standards.</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The Internet Explorer configuration settings can also be automatically managed and monitored using System Center 2012 Configuration Manager.  These products could be used in conjunction to automatically detect configuration baseline drift and automatically perform remediation to bring the configuration settings back into compliance.</a:t>
            </a:r>
            <a:endParaRPr lang="en-US" b="1"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4134842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Deploying</a:t>
            </a:r>
            <a:r>
              <a:rPr lang="en-US" b="1" baseline="0" dirty="0" smtClean="0"/>
              <a:t> Windows 8 Using the MDT</a:t>
            </a:r>
            <a:endParaRPr lang="en-US" b="1" dirty="0" smtClean="0"/>
          </a:p>
          <a:p>
            <a:endParaRPr lang="en-US" b="1" dirty="0" smtClean="0"/>
          </a:p>
          <a:p>
            <a:r>
              <a:rPr lang="en-US" dirty="0" smtClean="0"/>
              <a:t>Key Messages: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The MDT helps automate the deployment and ongoing management of Windows 8 and applications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The MDT provides wizard-driven management of deployment content</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The MDT provides a wizard-driven collection of deployment information </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The MDT supports partially automated and fully automated deployments</a:t>
            </a:r>
          </a:p>
          <a:p>
            <a:pPr marL="171450" indent="-171450">
              <a:buFont typeface="Arial" pitchFamily="34" charset="0"/>
              <a:buChar char="•"/>
            </a:pPr>
            <a:r>
              <a:rPr lang="en-US" sz="900" kern="1200" dirty="0" smtClean="0">
                <a:solidFill>
                  <a:schemeClr val="tx1"/>
                </a:solidFill>
                <a:effectLst/>
                <a:latin typeface="Segoe UI" pitchFamily="34" charset="0"/>
                <a:ea typeface="+mn-ea"/>
                <a:cs typeface="+mn-cs"/>
              </a:rPr>
              <a:t>The MDT works with or without System Center 2012 Configuration Manager</a:t>
            </a:r>
          </a:p>
          <a:p>
            <a:pPr marL="0" indent="0">
              <a:buFont typeface="Arial" pitchFamily="34" charset="0"/>
              <a:buNone/>
            </a:pPr>
            <a:endParaRPr lang="en-US" sz="900" b="1"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Now let's turn our attention to the Microsoft Deployment Toolkit. The MDT helps automate the deployment and ongoing management of Windows 8. It leverages and automates the tools in the Windows ADK to deploy Windows 8 and applications.</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MDT reduces the effort and complexity of managing deployment content through all phases of the IT lifecycle. The MDT provides wizards that help in the initial creation of deployment content.</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MDT also reduces the effort and complexity of performing deployments.  The MDT provides wizard-driven deployment that helps reduce the risk of configuration errors at the time of deployment.</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MDT performs highly automated deployments that allow you to control the type of information that you wish to provide at the time of deployment. You can configure MDT</a:t>
            </a:r>
            <a:r>
              <a:rPr lang="en-US" sz="900" kern="1200" baseline="0" dirty="0" smtClean="0">
                <a:solidFill>
                  <a:schemeClr val="tx1"/>
                </a:solidFill>
                <a:effectLst/>
                <a:latin typeface="Segoe UI" pitchFamily="34" charset="0"/>
                <a:ea typeface="+mn-ea"/>
                <a:cs typeface="+mn-cs"/>
              </a:rPr>
              <a:t> </a:t>
            </a:r>
            <a:r>
              <a:rPr lang="en-US" sz="900" kern="1200" dirty="0" smtClean="0">
                <a:solidFill>
                  <a:schemeClr val="tx1"/>
                </a:solidFill>
                <a:effectLst/>
                <a:latin typeface="Segoe UI" pitchFamily="34" charset="0"/>
                <a:ea typeface="+mn-ea"/>
                <a:cs typeface="+mn-cs"/>
              </a:rPr>
              <a:t>deployment wizards to prompt for only the necessary information and provide only those deployment settings that you wish to control. For example, you can configure the MDT deployment wizards to prompt for the computer name at the time of deployment, while using configuration settings that you configured prior to deployment for the remainder of the configuration settings.</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MDT can also perform fully automated deployments that require no user interaction at the time of deployment. The MDT allows you to configure all the deployment configuration settings and then automatically initiate the deployment process using Windows Deployment Services.</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The MDT works with or without System Center 2012 Configuration Manager.  For organizations that have System Center 2012 Configuration Manager, the MDT leverages that investment to provide improved automation and management. For organizations without System Center 2012 Configuration Manager, the MDT provides the ability to perform the same level of automation and improved efficiency and effectiveness.</a:t>
            </a:r>
            <a:endParaRPr lang="en-US" b="1" dirty="0" smtClean="0"/>
          </a:p>
          <a:p>
            <a:endParaRPr lang="en-US" b="1"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111434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Overview</a:t>
            </a:r>
            <a:r>
              <a:rPr lang="en-US" b="1" baseline="0" dirty="0" smtClean="0"/>
              <a:t> of MDT Deployment</a:t>
            </a:r>
          </a:p>
          <a:p>
            <a:endParaRPr lang="en-US" b="1" baseline="0" dirty="0" smtClean="0"/>
          </a:p>
          <a:p>
            <a:r>
              <a:rPr lang="en-US" baseline="0" dirty="0" smtClean="0"/>
              <a:t>Key Messages: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The MDT supports industry best practices for operating system and application deployment</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Reference computers act as the template for the targeted computers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The MDT manages the configuration settings and then updates the unattended installation files based on those configuration settings at the time of deployment</a:t>
            </a:r>
          </a:p>
          <a:p>
            <a:pPr marL="171450" indent="-171450">
              <a:buFont typeface="Arial" pitchFamily="34" charset="0"/>
              <a:buChar char="•"/>
            </a:pPr>
            <a:r>
              <a:rPr lang="en-US" sz="900" kern="1200" dirty="0" smtClean="0">
                <a:solidFill>
                  <a:schemeClr val="tx1"/>
                </a:solidFill>
                <a:effectLst/>
                <a:latin typeface="Segoe UI" pitchFamily="34" charset="0"/>
                <a:ea typeface="+mn-ea"/>
                <a:cs typeface="+mn-cs"/>
              </a:rPr>
              <a:t>Images of the reference computers are deployed to the targeted computers</a:t>
            </a:r>
          </a:p>
          <a:p>
            <a:pPr marL="0" indent="0">
              <a:buFont typeface="Arial" pitchFamily="34" charset="0"/>
              <a:buNone/>
            </a:pPr>
            <a:endParaRPr lang="en-US" sz="900" b="1"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Let's see how the MDT works. The deployment process and guidance provided by the MDT are based on industry best-practice recommendations for operating system and application deployment.  This helps ensure that deployments are performed efficiently and with minimal risk.</a:t>
            </a:r>
          </a:p>
          <a:p>
            <a:pPr lvl="0"/>
            <a:endParaRPr lang="en-US" sz="900" kern="1200" dirty="0" smtClean="0">
              <a:solidFill>
                <a:schemeClr val="tx1"/>
              </a:solidFill>
              <a:effectLst/>
              <a:latin typeface="Segoe UI" pitchFamily="34" charset="0"/>
              <a:ea typeface="+mn-ea"/>
              <a:cs typeface="+mn-cs"/>
            </a:endParaRPr>
          </a:p>
          <a:p>
            <a:pPr marL="0" marR="0" lvl="0" indent="0" algn="l" defTabSz="914363" rtl="0" eaLnBrk="1" fontAlgn="auto" latinLnBrk="0" hangingPunct="1">
              <a:lnSpc>
                <a:spcPct val="90000"/>
              </a:lnSpc>
              <a:spcBef>
                <a:spcPts val="0"/>
              </a:spcBef>
              <a:spcAft>
                <a:spcPts val="333"/>
              </a:spcAft>
              <a:buClrTx/>
              <a:buSzTx/>
              <a:buFontTx/>
              <a:buNone/>
              <a:tabLst/>
              <a:defRPr/>
            </a:pPr>
            <a:r>
              <a:rPr lang="en-US" sz="900" kern="1200" dirty="0" smtClean="0">
                <a:solidFill>
                  <a:schemeClr val="tx1"/>
                </a:solidFill>
                <a:effectLst/>
                <a:latin typeface="Segoe UI" pitchFamily="34" charset="0"/>
                <a:ea typeface="+mn-ea"/>
                <a:cs typeface="+mn-cs"/>
              </a:rPr>
              <a:t>You use the MDT to configure the deployment configuration settings that you wish to provide prior to deployment. This allows you to dramatically reduce the level of information that is required to be provided at the time of deployment and helps minimize configuration errors and deployment risk.</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MDT uses reference computers as the template for the targeted computers. As a part of the deployment process, a reference computer is created for each unique image that you wish to create.  This process is more efficient and provides improved flexibility than the traditional "cloning" methods. </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The captured operating system image of the reference computer is deployed to the targeted computers.  At the time of deployment, the MDT can optionally collect additional deployment configuration settings that allow you to provide computer-specific settings. For fully automated deployments, no additional configuration settings are required at the time of deployment.</a:t>
            </a:r>
            <a:endParaRPr lang="en-US" b="1"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142346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28261">
              <a:spcAft>
                <a:spcPts val="338"/>
              </a:spcAft>
              <a:defRPr/>
            </a:pPr>
            <a:r>
              <a:rPr lang="en-US" b="1" dirty="0" smtClean="0">
                <a:solidFill>
                  <a:prstClr val="black"/>
                </a:solidFill>
              </a:rPr>
              <a:t>Selecting the Right Deployment Method</a:t>
            </a:r>
          </a:p>
          <a:p>
            <a:pPr defTabSz="928261">
              <a:spcAft>
                <a:spcPts val="338"/>
              </a:spcAft>
              <a:defRPr/>
            </a:pPr>
            <a:endParaRPr lang="en-US" b="1" dirty="0" smtClean="0">
              <a:solidFill>
                <a:prstClr val="black"/>
              </a:solidFill>
            </a:endParaRPr>
          </a:p>
          <a:p>
            <a:pPr defTabSz="928261">
              <a:spcAft>
                <a:spcPts val="338"/>
              </a:spcAft>
              <a:defRPr/>
            </a:pPr>
            <a:r>
              <a:rPr lang="en-US" dirty="0" smtClean="0">
                <a:solidFill>
                  <a:prstClr val="black"/>
                </a:solidFill>
              </a:rPr>
              <a:t>Key Messages: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The MDT provides different deployment methods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Lite Touch Installation (LTI) can perform partially and fully automated deployments for environments without System Center 2012 Configuration Manager</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User-Driven Installation (UDI) can perform partially and fully automated deployments for environments with System Center 2012 Configuration Manager</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Zero Touch Installation (ZTI) performs fully automated deployments for environments with System Center 2012 Configuration Manager</a:t>
            </a:r>
          </a:p>
          <a:p>
            <a:pPr marL="171450" indent="-171450">
              <a:buFont typeface="Arial" pitchFamily="34" charset="0"/>
              <a:buChar char="•"/>
            </a:pPr>
            <a:r>
              <a:rPr lang="en-US" sz="900" kern="1200" dirty="0" smtClean="0">
                <a:solidFill>
                  <a:schemeClr val="tx1"/>
                </a:solidFill>
                <a:effectLst/>
                <a:latin typeface="Segoe UI" pitchFamily="34" charset="0"/>
                <a:ea typeface="+mn-ea"/>
                <a:cs typeface="+mn-cs"/>
              </a:rPr>
              <a:t>ZTI and UDI use common processes for deployment</a:t>
            </a:r>
          </a:p>
          <a:p>
            <a:pPr marL="171450" indent="-171450">
              <a:buFont typeface="Arial" pitchFamily="34" charset="0"/>
              <a:buChar char="•"/>
            </a:pPr>
            <a:endParaRPr lang="en-US" sz="900" kern="1200" dirty="0" smtClean="0">
              <a:solidFill>
                <a:schemeClr val="tx1"/>
              </a:solidFill>
              <a:effectLst/>
              <a:latin typeface="Segoe UI" pitchFamily="34" charset="0"/>
              <a:ea typeface="+mn-ea"/>
              <a:cs typeface="+mn-cs"/>
            </a:endParaRPr>
          </a:p>
          <a:p>
            <a:pPr marL="171450" indent="-171450">
              <a:buFont typeface="Arial" pitchFamily="34" charset="0"/>
              <a:buChar char="•"/>
            </a:pPr>
            <a:endParaRPr lang="en-US" sz="900" b="1"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MDT provides different deployment methods: Lite Touch Installation (LTI), User-Driven Installation (UDI), and Zero Touch Installation (ZTI). Each method enables highly automated deployment of Windows operating systems and applications. The more you automate the deployment, the more you reduce deployment risk and the possibilities for configuration errors.</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LTI can perform partially and fully automated deployments for environments without System Center 2012 Configuration Manager.  This allows you to determine the deployment configuration settings that you wish to provide prior to deployment and at the time of deployment. We will talk more about LTI later in this session.</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UDI can perform partially and fully automated deployments for environments with System Center 2012 Configuration Manager.  This also allows you to determine the type of deployment configuration settings you wish to provide prior to deployment and at the time of deployment. We will talk more about UDI later in this session.</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ZTI performs fully automated deployments for environments with System Center 2012 Configuration Manager.  This allows you to provide all the configuration settings in advance and eliminate the need for any user or deployment technician interaction at the time of deployment.  We will talk more about ZTI later in this session.</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ZTI and UDI use common processes for performing deployments. The same System Center 2012 Configuration Manager task-sequence templates are used for both UDI and ZTI. The primary difference between a task sequence created for UDI and a task sequence created for ZTI is that the task sequence runs a wizard for UDI and skips that step for ZTI. You can change a task sequence for use by UDI or ZTI by changing that one step within the task sequence.</a:t>
            </a:r>
            <a:endParaRPr lang="en-US" b="1" dirty="0">
              <a:solidFill>
                <a:prstClr val="black"/>
              </a:solidFill>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2803861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900" b="1" kern="1200" dirty="0" smtClean="0">
                <a:solidFill>
                  <a:schemeClr val="tx1"/>
                </a:solidFill>
                <a:effectLst/>
                <a:latin typeface="Segoe UI" pitchFamily="34" charset="0"/>
                <a:ea typeface="+mn-ea"/>
                <a:cs typeface="+mn-cs"/>
              </a:rPr>
              <a:t>Deployment</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Key Messages: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Deployment can be challenging</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Automation and a wizard-guided user interface are the keys to addressing these challenges</a:t>
            </a:r>
          </a:p>
          <a:p>
            <a:pPr marL="171450" indent="-171450">
              <a:buFont typeface="Arial" pitchFamily="34" charset="0"/>
              <a:buChar char="•"/>
            </a:pPr>
            <a:r>
              <a:rPr lang="en-US" sz="900" kern="1200" dirty="0" smtClean="0">
                <a:solidFill>
                  <a:schemeClr val="tx1"/>
                </a:solidFill>
                <a:effectLst/>
                <a:latin typeface="Segoe UI" pitchFamily="34" charset="0"/>
                <a:ea typeface="+mn-ea"/>
                <a:cs typeface="+mn-cs"/>
              </a:rPr>
              <a:t>Microsoft provides the tools that can help organizations deploy Windows 8 and applications with less effort</a:t>
            </a:r>
          </a:p>
          <a:p>
            <a:pPr marL="0" indent="0">
              <a:buFont typeface="Arial" pitchFamily="34" charset="0"/>
              <a:buNone/>
            </a:pPr>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Operating system deployment presents a number of challenges for organizations, not only for Windows 8 but for all operating systems. </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Process automation and wizard-guided user interfaces reduce the effort and risk associated with deploying and managing operating systems and applications.</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Microsoft provides the tools that can help you deploy Windows 8 and applications with less effort.</a:t>
            </a:r>
            <a:endParaRPr lang="en-US" dirty="0">
              <a:solidFill>
                <a:prstClr val="black"/>
              </a:solidFill>
              <a:ea typeface="Calibri"/>
              <a:cs typeface="Times New Roman"/>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2894292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1377774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3701378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r>
              <a:rPr lang="en-US" b="1" dirty="0" smtClean="0"/>
              <a:t>Summary</a:t>
            </a:r>
          </a:p>
          <a:p>
            <a:pPr lvl="0"/>
            <a:endParaRPr lang="en-US" b="1" dirty="0" smtClean="0"/>
          </a:p>
          <a:p>
            <a:pPr lvl="0"/>
            <a:r>
              <a:rPr lang="en-US" dirty="0" smtClean="0"/>
              <a:t>Key Messages: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Operating system deployment can be challenging</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The MDT reduces the effort and complexity for deploying Windows 8 and applications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The MDT reduces deployment risk</a:t>
            </a:r>
          </a:p>
          <a:p>
            <a:pPr marL="171450" indent="-171450">
              <a:buFont typeface="Arial" pitchFamily="34" charset="0"/>
              <a:buChar char="•"/>
            </a:pPr>
            <a:r>
              <a:rPr lang="en-US" sz="900" kern="1200" dirty="0" smtClean="0">
                <a:solidFill>
                  <a:schemeClr val="tx1"/>
                </a:solidFill>
                <a:effectLst/>
                <a:latin typeface="Segoe UI" pitchFamily="34" charset="0"/>
                <a:ea typeface="+mn-ea"/>
                <a:cs typeface="+mn-cs"/>
              </a:rPr>
              <a:t>The MDT can be used by organizations of any size</a:t>
            </a:r>
          </a:p>
          <a:p>
            <a:pPr marL="171450" indent="-171450">
              <a:buFont typeface="Arial" pitchFamily="34" charset="0"/>
              <a:buChar char="•"/>
            </a:pPr>
            <a:r>
              <a:rPr lang="en-US" dirty="0" smtClean="0"/>
              <a:t>The Windows ADK provides the basic tools for all deployments</a:t>
            </a:r>
            <a:endParaRPr lang="en-US" sz="900" kern="1200" dirty="0" smtClean="0">
              <a:solidFill>
                <a:schemeClr val="tx1"/>
              </a:solidFill>
              <a:effectLst/>
              <a:latin typeface="Segoe UI" pitchFamily="34" charset="0"/>
              <a:ea typeface="+mn-ea"/>
              <a:cs typeface="+mn-cs"/>
            </a:endParaRPr>
          </a:p>
          <a:p>
            <a:pPr marL="171450" indent="-171450">
              <a:buFont typeface="Arial" pitchFamily="34" charset="0"/>
              <a:buChar char="•"/>
            </a:pPr>
            <a:endParaRPr lang="en-US" sz="900" b="1"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As we've seen, Windows operating system deployment presents a number of challenges.</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However, the MDT can help reduce the effort and complexity of performing Windows 8 deployments. The MDT can also help deploy applications that are specifically designed to be deployed as though they were part of the operating system image.</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MDT helps reduce deployment risk by providing highly automated deployment processes and wizard-driven user interfaces. The highly automated processes are based one best-practice recommendations and help eliminate any configuration errors that might be introduced through manual configuration methods. The wizard-driven user interfaces help you know exactly the right information you need to provide to successfully complete Windows 8 and corresponding application deployment.</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The MDT can be used by organizations of any size. For organizations without System Center 2012 Configuration Manager, the LTI deployment method allows you to leverage all the benefits of the MDT. For organizations with System Center 2012 Configuration Manager, the UDI and ZTI deployment methods allow you to leverage your existing investment and streamline Windows 8 and application deployment.</a:t>
            </a:r>
            <a:endParaRPr lang="en-US" b="1" dirty="0" smtClean="0"/>
          </a:p>
          <a:p>
            <a:pPr lvl="0"/>
            <a:endParaRPr lang="en-US" dirty="0" smtClean="0"/>
          </a:p>
          <a:p>
            <a:pPr lvl="0"/>
            <a:r>
              <a:rPr lang="en-US" dirty="0" smtClean="0"/>
              <a:t>At the heart of all of these tools is the Windows ADK. It provides the essentials that are required to automate Windows 8 operating system deployment.</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extLst>
      <p:ext uri="{BB962C8B-B14F-4D97-AF65-F5344CB8AC3E}">
        <p14:creationId xmlns:p14="http://schemas.microsoft.com/office/powerpoint/2010/main" val="4186089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smtClean="0">
                <a:solidFill>
                  <a:schemeClr val="tx1"/>
                </a:solidFill>
                <a:effectLst/>
                <a:latin typeface="Segoe UI" pitchFamily="34" charset="0"/>
                <a:ea typeface="+mn-ea"/>
                <a:cs typeface="+mn-cs"/>
              </a:rPr>
              <a:t>What’s Next</a:t>
            </a:r>
          </a:p>
          <a:p>
            <a:endParaRPr lang="en-US" sz="900" b="1"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Key Messages: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Evaluate Windows 8</a:t>
            </a:r>
          </a:p>
          <a:p>
            <a:pPr marL="171450" indent="-171450">
              <a:buFont typeface="Arial" pitchFamily="34" charset="0"/>
              <a:buChar char="•"/>
            </a:pPr>
            <a:r>
              <a:rPr lang="en-US" sz="900" kern="1200" dirty="0" smtClean="0">
                <a:solidFill>
                  <a:schemeClr val="tx1"/>
                </a:solidFill>
                <a:effectLst/>
                <a:latin typeface="Segoe UI" pitchFamily="34" charset="0"/>
                <a:ea typeface="+mn-ea"/>
                <a:cs typeface="+mn-cs"/>
              </a:rPr>
              <a:t>Evaluate the MDT</a:t>
            </a:r>
          </a:p>
          <a:p>
            <a:pPr marL="0" indent="0">
              <a:buFont typeface="Arial" pitchFamily="34" charset="0"/>
              <a:buNone/>
            </a:pPr>
            <a:endParaRPr lang="en-US" sz="900" b="1"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What are the next steps? First, evaluate Windows 8. See how Windows 8 can help your organization achieve higher levels of productivity for all users and devices.</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Second, evaluate the MDT. Learn how to leverage the automation and ease of configuration provided by the MDT to make wide-scale deployment of Windows 8 and your applications easier than ever before.</a:t>
            </a:r>
            <a:endParaRPr lang="en-US" sz="900" kern="1200" dirty="0">
              <a:solidFill>
                <a:schemeClr val="tx1"/>
              </a:solidFill>
              <a:effectLst/>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3942207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a:bodyPr>
          <a:lstStyle/>
          <a:p>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24</a:t>
            </a:fld>
            <a:endParaRPr lang="en-US" dirty="0">
              <a:solidFill>
                <a:prstClr val="black"/>
              </a:solidFill>
            </a:endParaRPr>
          </a:p>
        </p:txBody>
      </p:sp>
      <p:sp>
        <p:nvSpPr>
          <p:cNvPr id="8" name="Footer Placeholder 3"/>
          <p:cNvSpPr>
            <a:spLocks noGrp="1"/>
          </p:cNvSpPr>
          <p:nvPr>
            <p:ph type="ftr" sz="quarter" idx="4"/>
          </p:nvPr>
        </p:nvSpPr>
        <p:spPr>
          <a:xfrm>
            <a:off x="0" y="8829966"/>
            <a:ext cx="6248400" cy="464820"/>
          </a:xfrm>
          <a:prstGeom prst="rect">
            <a:avLst/>
          </a:prstGeom>
        </p:spPr>
        <p:txBody>
          <a:bodyPr vert="horz" lIns="92830" tIns="46415" rIns="92830" bIns="46415"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776036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indent="0" defTabSz="928261">
              <a:spcAft>
                <a:spcPts val="338"/>
              </a:spcAft>
              <a:buNone/>
              <a:defRPr/>
            </a:pPr>
            <a:r>
              <a:rPr lang="en-US" b="1" dirty="0" smtClean="0"/>
              <a:t>Challenges</a:t>
            </a:r>
          </a:p>
          <a:p>
            <a:pPr marL="0" lvl="1" indent="0" defTabSz="928261">
              <a:spcAft>
                <a:spcPts val="338"/>
              </a:spcAft>
              <a:buNone/>
              <a:defRPr/>
            </a:pPr>
            <a:endParaRPr lang="en-US" b="1" dirty="0" smtClean="0"/>
          </a:p>
          <a:p>
            <a:pPr marL="0" lvl="1" indent="0" defTabSz="928261">
              <a:spcAft>
                <a:spcPts val="338"/>
              </a:spcAft>
              <a:buNone/>
              <a:defRPr/>
            </a:pPr>
            <a:r>
              <a:rPr lang="en-US" dirty="0" smtClean="0"/>
              <a:t>Key</a:t>
            </a:r>
            <a:r>
              <a:rPr lang="en-US" baseline="0" dirty="0" smtClean="0"/>
              <a:t> Messages:</a:t>
            </a:r>
            <a:endParaRPr lang="en-US" b="1" baseline="0" dirty="0" smtClean="0"/>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Deployment creates a number of challenges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Keeping up with configuration changes requires a lot of effort and time</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Ensuring compliance with configuration standards can be difficult</a:t>
            </a:r>
          </a:p>
          <a:p>
            <a:pPr marL="171450" indent="-171450">
              <a:buFont typeface="Arial" pitchFamily="34" charset="0"/>
              <a:buChar char="•"/>
            </a:pPr>
            <a:r>
              <a:rPr lang="en-US" sz="900" kern="1200" dirty="0" smtClean="0">
                <a:solidFill>
                  <a:schemeClr val="tx1"/>
                </a:solidFill>
                <a:effectLst/>
                <a:latin typeface="Segoe UI" pitchFamily="34" charset="0"/>
                <a:ea typeface="+mn-ea"/>
                <a:cs typeface="+mn-cs"/>
              </a:rPr>
              <a:t>Users interject additional problems with device management </a:t>
            </a:r>
          </a:p>
          <a:p>
            <a:pPr marL="0" indent="0">
              <a:buFont typeface="Arial" pitchFamily="34" charset="0"/>
              <a:buNone/>
            </a:pPr>
            <a:endParaRPr lang="en-US" sz="900" b="1"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Windows deployment can presents a number of challenges for IT professionals and the organizations for which they work. These challenges are usually reflected in increased effort, complexity, inefficiency, and ineffectiveness.</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Management of operating system, device driver, operating system language pack, and application content often results in out-of-date operating system images or a larger number of operating system images to manage.</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Preserving user settings and files represents a deployment risk for existing users.  During the migration process to existing computers, user settings and files need to be preserved. One of the largest user complaints is the loss of configuration settings and files during a refresh of their devices with a new operating system and applications.</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Changing device-configuration standards makes it difficult to keep devices compliant. As compliance, security, and organizational standards change, the operating system images and configuration settings must change to adhere to these standards.</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As users install applications and make changes to the standard configuration of the operating system and applications, configuration drift occurs. At a minimum, these changes cause configuration drift from standards, but often can result in the user device being inoperable.</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extLst>
      <p:ext uri="{BB962C8B-B14F-4D97-AF65-F5344CB8AC3E}">
        <p14:creationId xmlns:p14="http://schemas.microsoft.com/office/powerpoint/2010/main" val="1163574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r>
              <a:rPr lang="en-US" sz="900" b="1" kern="1200" dirty="0" smtClean="0">
                <a:solidFill>
                  <a:schemeClr val="tx1"/>
                </a:solidFill>
                <a:effectLst/>
                <a:latin typeface="Segoe UI" pitchFamily="34" charset="0"/>
                <a:ea typeface="+mn-ea"/>
                <a:cs typeface="+mn-cs"/>
              </a:rPr>
              <a:t>Meeting Challenges</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Key Messages: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Automation is essential to meeting deployment challenges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Wizard-guided user interfaces help reduce configuration errors and deployment risk</a:t>
            </a:r>
          </a:p>
          <a:p>
            <a:pPr marL="171450" indent="-171450">
              <a:buFont typeface="Arial" pitchFamily="34" charset="0"/>
              <a:buChar char="•"/>
            </a:pPr>
            <a:r>
              <a:rPr lang="en-US" sz="900" kern="1200" dirty="0" smtClean="0">
                <a:solidFill>
                  <a:schemeClr val="tx1"/>
                </a:solidFill>
                <a:effectLst/>
                <a:latin typeface="Segoe UI" pitchFamily="34" charset="0"/>
                <a:ea typeface="+mn-ea"/>
                <a:cs typeface="+mn-cs"/>
              </a:rPr>
              <a:t>Centralized management of deployment content and processes</a:t>
            </a:r>
          </a:p>
          <a:p>
            <a:pPr marL="0" indent="0">
              <a:buFont typeface="Arial" pitchFamily="34" charset="0"/>
              <a:buNone/>
            </a:pPr>
            <a:endParaRPr lang="en-US" sz="900" kern="1200" dirty="0" smtClean="0">
              <a:solidFill>
                <a:schemeClr val="tx1"/>
              </a:solidFill>
              <a:effectLst/>
              <a:latin typeface="Segoe UI" pitchFamily="34" charset="0"/>
              <a:ea typeface="+mn-ea"/>
              <a:cs typeface="+mn-cs"/>
            </a:endParaRPr>
          </a:p>
          <a:p>
            <a:r>
              <a:rPr lang="en-US" b="1" dirty="0"/>
              <a:t>[CLICK</a:t>
            </a:r>
            <a:r>
              <a:rPr lang="en-US" b="1" dirty="0" smtClean="0"/>
              <a:t>]</a:t>
            </a:r>
          </a:p>
          <a:p>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Automation is essential to meeting deployment challenges.  Automation helps prevent configuration issues by reducing the number of manually performed steps and avoiding inadvertent human-induced errors. Automation also provides a repeatable process that helps ensure configuration consistency. Automation improves the efficiency and effectiveness of IT professionals, allowing them to do more with the same amount of time and effort.</a:t>
            </a:r>
          </a:p>
          <a:p>
            <a:pPr lvl="0"/>
            <a:endParaRPr lang="en-US" sz="900" kern="1200" dirty="0" smtClean="0">
              <a:solidFill>
                <a:schemeClr val="tx1"/>
              </a:solidFill>
              <a:effectLst/>
              <a:latin typeface="Segoe UI" pitchFamily="34" charset="0"/>
              <a:ea typeface="+mn-ea"/>
              <a:cs typeface="+mn-cs"/>
            </a:endParaRPr>
          </a:p>
          <a:p>
            <a:pPr lvl="0"/>
            <a:r>
              <a:rPr lang="en-US" b="1" dirty="0"/>
              <a:t>[CLICK</a:t>
            </a:r>
            <a:r>
              <a:rPr lang="en-US" b="1" dirty="0" smtClean="0"/>
              <a:t>]</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Wizards help users and IT professionals provide configuration information with minimal effort and less potential for errors. Wizards guide users and IT professionals through the deployment process and prompt them for configuration settings that are essential to performing a successful deployment.</a:t>
            </a:r>
          </a:p>
          <a:p>
            <a:pPr lvl="0"/>
            <a:endParaRPr lang="en-US" sz="900" kern="1200" dirty="0" smtClean="0">
              <a:solidFill>
                <a:schemeClr val="tx1"/>
              </a:solidFill>
              <a:effectLst/>
              <a:latin typeface="Segoe UI" pitchFamily="34" charset="0"/>
              <a:ea typeface="+mn-ea"/>
              <a:cs typeface="+mn-cs"/>
            </a:endParaRPr>
          </a:p>
          <a:p>
            <a:pPr lvl="0"/>
            <a:r>
              <a:rPr lang="en-US" b="1" dirty="0"/>
              <a:t>[CLICK</a:t>
            </a:r>
            <a:r>
              <a:rPr lang="en-US" b="1" dirty="0" smtClean="0"/>
              <a:t>]</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Centralized administration helps ensure deployment consistency across the organization. Centralizing administration also helps reduce the work of managing deployments because any changes in the deployment content or processes are propagated throughout the organization.  When coupled with automation and wizards, centralized administration can make IT professionals more effective and efficient than without these advantages.</a:t>
            </a:r>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extLst>
      <p:ext uri="{BB962C8B-B14F-4D97-AF65-F5344CB8AC3E}">
        <p14:creationId xmlns:p14="http://schemas.microsoft.com/office/powerpoint/2010/main" val="228743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0265" y="4273086"/>
            <a:ext cx="6410594" cy="4556881"/>
          </a:xfrm>
        </p:spPr>
        <p:txBody>
          <a:bodyPr>
            <a:noAutofit/>
          </a:bodyPr>
          <a:lstStyle/>
          <a:p>
            <a:pPr marL="0" lvl="0" indent="0">
              <a:buFont typeface="Arial" pitchFamily="34" charset="0"/>
              <a:buNone/>
            </a:pPr>
            <a:r>
              <a:rPr lang="en-US" sz="900" b="1" kern="1200" dirty="0" smtClean="0">
                <a:solidFill>
                  <a:schemeClr val="tx1"/>
                </a:solidFill>
                <a:effectLst/>
                <a:latin typeface="Segoe UI" pitchFamily="34" charset="0"/>
                <a:ea typeface="+mn-ea"/>
                <a:cs typeface="+mn-cs"/>
              </a:rPr>
              <a:t>Deployment Products and Tools</a:t>
            </a:r>
          </a:p>
          <a:p>
            <a:pPr marL="0" lvl="0" indent="0">
              <a:buFont typeface="Arial" pitchFamily="34" charset="0"/>
              <a:buNone/>
            </a:pPr>
            <a:endParaRPr lang="en-US" sz="900" b="1" kern="1200" dirty="0" smtClean="0">
              <a:solidFill>
                <a:schemeClr val="tx1"/>
              </a:solidFill>
              <a:effectLst/>
              <a:latin typeface="Segoe UI" pitchFamily="34" charset="0"/>
              <a:ea typeface="+mn-ea"/>
              <a:cs typeface="+mn-cs"/>
            </a:endParaRPr>
          </a:p>
          <a:p>
            <a:pPr marL="0" lvl="0" indent="0">
              <a:buFont typeface="Arial" pitchFamily="34" charset="0"/>
              <a:buNone/>
            </a:pPr>
            <a:r>
              <a:rPr lang="en-US" sz="900" kern="1200" dirty="0" smtClean="0">
                <a:solidFill>
                  <a:schemeClr val="tx1"/>
                </a:solidFill>
                <a:effectLst/>
                <a:latin typeface="Segoe UI" pitchFamily="34" charset="0"/>
                <a:ea typeface="+mn-ea"/>
                <a:cs typeface="+mn-cs"/>
              </a:rPr>
              <a:t>Key Messages:</a:t>
            </a:r>
            <a:endParaRPr lang="en-US" sz="900" b="1" kern="1200" dirty="0" smtClean="0">
              <a:solidFill>
                <a:schemeClr val="tx1"/>
              </a:solidFill>
              <a:effectLst/>
              <a:latin typeface="Segoe UI" pitchFamily="34" charset="0"/>
              <a:ea typeface="+mn-ea"/>
              <a:cs typeface="+mn-cs"/>
            </a:endParaRP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Microsoft provides the products, tools, and technologies to make deployments easier and repeatable </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Windows Assessment and Deployment Kit (Windows ADK) </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Internet Explorer Administration Kit (IEAK)</a:t>
            </a:r>
          </a:p>
          <a:p>
            <a:pPr marL="171450" indent="-171450">
              <a:buFont typeface="Arial" pitchFamily="34" charset="0"/>
              <a:buChar char="•"/>
            </a:pPr>
            <a:r>
              <a:rPr lang="en-US" sz="900" kern="1200" dirty="0" smtClean="0">
                <a:solidFill>
                  <a:schemeClr val="tx1"/>
                </a:solidFill>
                <a:effectLst/>
                <a:latin typeface="Segoe UI" pitchFamily="34" charset="0"/>
                <a:ea typeface="+mn-ea"/>
                <a:cs typeface="+mn-cs"/>
              </a:rPr>
              <a:t>Microsoft Deployment Toolkit (MDT)</a:t>
            </a:r>
          </a:p>
          <a:p>
            <a:pPr marL="0" indent="0">
              <a:buFont typeface="Arial" pitchFamily="34" charset="0"/>
              <a:buNone/>
            </a:pPr>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Microsoft provides the products, tools, and technologies to perform successful deployments. Many of these deployment aids are available for free and can help organizations deploy Windows 8 and applications with less effort and risk. These same products, tools, and technologies help IT professionals be more efficient and effective at performing their job functions so that they can do more with the same level of effort.</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Windows ADK is a collection of tools that help in the assessment and deployment of Windows 8. The Windows ADK will be discussed in more detail later in this session.</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IEAK helps customize Internet Explorer branding and configuration settings. The IEAK will be discussed in more detail later in this session.</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The MDT helps manage deployment content in preparation for deployment, then collects deployment information through wizards at the time of deployment.  The MDT allows you to control the level of information required at deployment time. The MDT also allows you to perform fully automated deployments that require no deployment information at the time of deployment. The MDT can be used by itself or in conjunction with System Center 2012 Configuration Manager and System Center Configuration Manager 2007. The MDT will be discussed in more detail later in this session.</a:t>
            </a:r>
            <a:endParaRPr lang="en-US" dirty="0" smtClean="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extLst>
      <p:ext uri="{BB962C8B-B14F-4D97-AF65-F5344CB8AC3E}">
        <p14:creationId xmlns:p14="http://schemas.microsoft.com/office/powerpoint/2010/main" val="3351439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Font typeface="Arial" pitchFamily="34" charset="0"/>
              <a:buNone/>
            </a:pPr>
            <a:r>
              <a:rPr lang="en-US" b="1" dirty="0" smtClean="0"/>
              <a:t>Windows</a:t>
            </a:r>
            <a:r>
              <a:rPr lang="en-US" b="1" baseline="0" dirty="0" smtClean="0"/>
              <a:t> ADK Overview</a:t>
            </a:r>
          </a:p>
          <a:p>
            <a:pPr marL="0" lvl="0" indent="0">
              <a:buFont typeface="Arial" pitchFamily="34" charset="0"/>
              <a:buNone/>
            </a:pPr>
            <a:endParaRPr lang="en-US" b="1" dirty="0" smtClean="0"/>
          </a:p>
          <a:p>
            <a:pPr marL="0" lvl="0" indent="0">
              <a:buFont typeface="Arial" pitchFamily="34" charset="0"/>
              <a:buNone/>
            </a:pPr>
            <a:r>
              <a:rPr lang="en-US" dirty="0" smtClean="0"/>
              <a:t>Key Messages:</a:t>
            </a:r>
            <a:endParaRPr lang="en-US" b="1" dirty="0" smtClean="0"/>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Collection of assessment and deployment tools to aid in the deployment of Windows 8</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Required for any automated Windows 8 operating system deployment using the MDT and/or the Operating System Deployment (OSD) feature in System Center 2012 Configuration Manager </a:t>
            </a:r>
          </a:p>
          <a:p>
            <a:pPr marL="171450" indent="-171450">
              <a:buFont typeface="Arial" pitchFamily="34" charset="0"/>
              <a:buChar char="•"/>
            </a:pPr>
            <a:r>
              <a:rPr lang="en-US" sz="900" kern="1200" dirty="0" smtClean="0">
                <a:solidFill>
                  <a:schemeClr val="tx1"/>
                </a:solidFill>
                <a:effectLst/>
                <a:latin typeface="Segoe UI" pitchFamily="34" charset="0"/>
                <a:ea typeface="+mn-ea"/>
                <a:cs typeface="+mn-cs"/>
              </a:rPr>
              <a:t>Keep the discussion brief as this is not the primary focus of the session</a:t>
            </a:r>
          </a:p>
          <a:p>
            <a:pPr marL="0" indent="0">
              <a:buFont typeface="Arial" pitchFamily="34" charset="0"/>
              <a:buNone/>
            </a:pPr>
            <a:endParaRPr lang="en-US" sz="900" b="1"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Windows ADK is a collection of assessment and deployment tools that aid in the deployment of Windows 8.</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These tools are required for any automated Windows 8 operating system deployment using the MDT and/or the OSD feature in System Center 2012 Configuration Manager.</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Each of the tools in the Windows ADK will be discussed in separate slides.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554707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Deployment</a:t>
            </a:r>
            <a:r>
              <a:rPr lang="en-US" b="1" baseline="0" dirty="0" smtClean="0"/>
              <a:t> and Imaging</a:t>
            </a:r>
          </a:p>
          <a:p>
            <a:endParaRPr lang="en-US" b="1" baseline="0" dirty="0" smtClean="0"/>
          </a:p>
          <a:p>
            <a:r>
              <a:rPr lang="en-US" baseline="0" dirty="0" smtClean="0"/>
              <a:t>Key Messages:</a:t>
            </a:r>
            <a:endParaRPr lang="en-US" b="1" baseline="0" dirty="0" smtClean="0"/>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Contains the tools that you need to customize, deploy, and service Windows images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These tools stand alone but are recommended to be used with the MDT and System Center 2012 Configuration Manager to provide automation and wizard-driven interfaces</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These tools are leveraged by the MDT and System Center 2012 Configuration Manager</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Contains a number of command-line tools that assist in the deployment and imaging of Windows and Windows </a:t>
            </a:r>
            <a:r>
              <a:rPr lang="en-US" sz="900" kern="1200" dirty="0" err="1" smtClean="0">
                <a:solidFill>
                  <a:schemeClr val="tx1"/>
                </a:solidFill>
                <a:effectLst/>
                <a:latin typeface="Segoe UI" pitchFamily="34" charset="0"/>
                <a:ea typeface="+mn-ea"/>
                <a:cs typeface="+mn-cs"/>
              </a:rPr>
              <a:t>Preinstallation</a:t>
            </a:r>
            <a:r>
              <a:rPr lang="en-US" sz="900" kern="1200" dirty="0" smtClean="0">
                <a:solidFill>
                  <a:schemeClr val="tx1"/>
                </a:solidFill>
                <a:effectLst/>
                <a:latin typeface="Segoe UI" pitchFamily="34" charset="0"/>
                <a:ea typeface="+mn-ea"/>
                <a:cs typeface="+mn-cs"/>
              </a:rPr>
              <a:t> Environment (Windows PE)</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First, let's take a look at the Deployment and Imaging component of the Windows ADK. This component contains the tools that you need to customize, deploy, and service Windows images. These tools can stand alone but are recommended to be used with the MDT and System Center 2012 Configuration Manager. The tools in the Deployment and Imaging component of the Windows ADK are required by the MDT and System Center 2012 Configuration Manager.</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Let's take a look at a few of the key tools in the Deployment and Imaging component.  Deployment Image Servicing and Management (DISM) is a command-line tool that mounts and services Windows images before deployment. You can use DISM image-management commands to mount, and get information about, Windows image (.</a:t>
            </a:r>
            <a:r>
              <a:rPr lang="en-US" sz="900" kern="1200" dirty="0" err="1" smtClean="0">
                <a:solidFill>
                  <a:schemeClr val="tx1"/>
                </a:solidFill>
                <a:effectLst/>
                <a:latin typeface="Segoe UI" pitchFamily="34" charset="0"/>
                <a:ea typeface="+mn-ea"/>
                <a:cs typeface="+mn-cs"/>
              </a:rPr>
              <a:t>wim</a:t>
            </a:r>
            <a:r>
              <a:rPr lang="en-US" sz="900" kern="1200" dirty="0" smtClean="0">
                <a:solidFill>
                  <a:schemeClr val="tx1"/>
                </a:solidFill>
                <a:effectLst/>
                <a:latin typeface="Segoe UI" pitchFamily="34" charset="0"/>
                <a:ea typeface="+mn-ea"/>
                <a:cs typeface="+mn-cs"/>
              </a:rPr>
              <a:t>) files or virtual hard disks (VHD) and to capture, split, and otherwise manage .</a:t>
            </a:r>
            <a:r>
              <a:rPr lang="en-US" sz="900" kern="1200" dirty="0" err="1" smtClean="0">
                <a:solidFill>
                  <a:schemeClr val="tx1"/>
                </a:solidFill>
                <a:effectLst/>
                <a:latin typeface="Segoe UI" pitchFamily="34" charset="0"/>
                <a:ea typeface="+mn-ea"/>
                <a:cs typeface="+mn-cs"/>
              </a:rPr>
              <a:t>wim</a:t>
            </a:r>
            <a:r>
              <a:rPr lang="en-US" sz="900" kern="1200" dirty="0" smtClean="0">
                <a:solidFill>
                  <a:schemeClr val="tx1"/>
                </a:solidFill>
                <a:effectLst/>
                <a:latin typeface="Segoe UI" pitchFamily="34" charset="0"/>
                <a:ea typeface="+mn-ea"/>
                <a:cs typeface="+mn-cs"/>
              </a:rPr>
              <a:t> files. DISM replaces the </a:t>
            </a:r>
            <a:r>
              <a:rPr lang="en-US" sz="900" kern="1200" dirty="0" err="1" smtClean="0">
                <a:solidFill>
                  <a:schemeClr val="tx1"/>
                </a:solidFill>
                <a:effectLst/>
                <a:latin typeface="Segoe UI" pitchFamily="34" charset="0"/>
                <a:ea typeface="+mn-ea"/>
                <a:cs typeface="+mn-cs"/>
              </a:rPr>
              <a:t>ImageX</a:t>
            </a:r>
            <a:r>
              <a:rPr lang="en-US" sz="900" kern="1200" dirty="0" smtClean="0">
                <a:solidFill>
                  <a:schemeClr val="tx1"/>
                </a:solidFill>
                <a:effectLst/>
                <a:latin typeface="Segoe UI" pitchFamily="34" charset="0"/>
                <a:ea typeface="+mn-ea"/>
                <a:cs typeface="+mn-cs"/>
              </a:rPr>
              <a:t> tool for image management.</a:t>
            </a:r>
          </a:p>
          <a:p>
            <a:pPr marL="0" indent="0">
              <a:buFont typeface="Arial" pitchFamily="34" charset="0"/>
              <a:buNone/>
            </a:pPr>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System Preparation (</a:t>
            </a:r>
            <a:r>
              <a:rPr lang="en-US" sz="900" kern="1200" dirty="0" err="1" smtClean="0">
                <a:solidFill>
                  <a:schemeClr val="tx1"/>
                </a:solidFill>
                <a:effectLst/>
                <a:latin typeface="Segoe UI" pitchFamily="34" charset="0"/>
                <a:ea typeface="+mn-ea"/>
                <a:cs typeface="+mn-cs"/>
              </a:rPr>
              <a:t>Sysprep</a:t>
            </a:r>
            <a:r>
              <a:rPr lang="en-US" sz="900" kern="1200" dirty="0" smtClean="0">
                <a:solidFill>
                  <a:schemeClr val="tx1"/>
                </a:solidFill>
                <a:effectLst/>
                <a:latin typeface="Segoe UI" pitchFamily="34" charset="0"/>
                <a:ea typeface="+mn-ea"/>
                <a:cs typeface="+mn-cs"/>
              </a:rPr>
              <a:t>) tool prepares a computer for delivery to a customer by configuring it to create a new computer security identifier (SID) when the computer is restarted. In addition, the </a:t>
            </a:r>
            <a:r>
              <a:rPr lang="en-US" sz="900" kern="1200" dirty="0" err="1" smtClean="0">
                <a:solidFill>
                  <a:schemeClr val="tx1"/>
                </a:solidFill>
                <a:effectLst/>
                <a:latin typeface="Segoe UI" pitchFamily="34" charset="0"/>
                <a:ea typeface="+mn-ea"/>
                <a:cs typeface="+mn-cs"/>
              </a:rPr>
              <a:t>Sysprep</a:t>
            </a:r>
            <a:r>
              <a:rPr lang="en-US" sz="900" kern="1200" dirty="0" smtClean="0">
                <a:solidFill>
                  <a:schemeClr val="tx1"/>
                </a:solidFill>
                <a:effectLst/>
                <a:latin typeface="Segoe UI" pitchFamily="34" charset="0"/>
                <a:ea typeface="+mn-ea"/>
                <a:cs typeface="+mn-cs"/>
              </a:rPr>
              <a:t> tool removes user-specific and computer-specific settings and data that must not be copied to a destination computer. </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Windows System Image Manager (Windows SIM) creates unattended Windows Setup answer files. You can create an answer file by using information from a .</a:t>
            </a:r>
            <a:r>
              <a:rPr lang="en-US" sz="900" kern="1200" dirty="0" err="1" smtClean="0">
                <a:solidFill>
                  <a:schemeClr val="tx1"/>
                </a:solidFill>
                <a:effectLst/>
                <a:latin typeface="Segoe UI" pitchFamily="34" charset="0"/>
                <a:ea typeface="+mn-ea"/>
                <a:cs typeface="+mn-cs"/>
              </a:rPr>
              <a:t>wim</a:t>
            </a:r>
            <a:r>
              <a:rPr lang="en-US" sz="900" kern="1200" dirty="0" smtClean="0">
                <a:solidFill>
                  <a:schemeClr val="tx1"/>
                </a:solidFill>
                <a:effectLst/>
                <a:latin typeface="Segoe UI" pitchFamily="34" charset="0"/>
                <a:ea typeface="+mn-ea"/>
                <a:cs typeface="+mn-cs"/>
              </a:rPr>
              <a:t> file and a catalog (.</a:t>
            </a:r>
            <a:r>
              <a:rPr lang="en-US" sz="900" kern="1200" dirty="0" err="1" smtClean="0">
                <a:solidFill>
                  <a:schemeClr val="tx1"/>
                </a:solidFill>
                <a:effectLst/>
                <a:latin typeface="Segoe UI" pitchFamily="34" charset="0"/>
                <a:ea typeface="+mn-ea"/>
                <a:cs typeface="+mn-cs"/>
              </a:rPr>
              <a:t>clg</a:t>
            </a:r>
            <a:r>
              <a:rPr lang="en-US" sz="900" kern="1200" dirty="0" smtClean="0">
                <a:solidFill>
                  <a:schemeClr val="tx1"/>
                </a:solidFill>
                <a:effectLst/>
                <a:latin typeface="Segoe UI" pitchFamily="34" charset="0"/>
                <a:ea typeface="+mn-ea"/>
                <a:cs typeface="+mn-cs"/>
              </a:rPr>
              <a:t>) file. Component settings are added to an appropriate configuration settings  in the answer file. You can also add packages to be installed during Windows Setup.</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Windows Recovery Environment (Windows RE) is a recovery environment that can repair common causes of unbootable operating systems automatically.</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There are a number of other command-line tools that assist in the deployment and imaging of Windows, boot configuration, and Windows PE configuration.</a:t>
            </a:r>
            <a:r>
              <a:rPr lang="en-US" dirty="0" smtClean="0">
                <a:effectLst/>
              </a:rPr>
              <a:t> </a:t>
            </a:r>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 </a:t>
            </a:r>
          </a:p>
          <a:p>
            <a:pPr marL="0" indent="0">
              <a:buFont typeface="Arial" pitchFamily="34" charset="0"/>
              <a:buNone/>
            </a:pPr>
            <a:endParaRPr lang="en-US" sz="900" kern="1200" dirty="0" smtClean="0">
              <a:solidFill>
                <a:schemeClr val="tx1"/>
              </a:solidFill>
              <a:effectLst/>
              <a:latin typeface="Segoe UI" pitchFamily="34" charset="0"/>
              <a:ea typeface="+mn-ea"/>
              <a:cs typeface="+mn-cs"/>
            </a:endParaRPr>
          </a:p>
          <a:p>
            <a:pPr marL="0" indent="0">
              <a:buFont typeface="Arial" pitchFamily="34" charset="0"/>
              <a:buNone/>
            </a:pPr>
            <a:endParaRPr lang="en-US" sz="900" b="1" kern="1200" dirty="0" smtClean="0">
              <a:solidFill>
                <a:schemeClr val="tx1"/>
              </a:solidFill>
              <a:effectLst/>
              <a:latin typeface="Segoe UI" pitchFamily="34" charset="0"/>
              <a:ea typeface="+mn-ea"/>
              <a:cs typeface="+mn-cs"/>
            </a:endParaRPr>
          </a:p>
          <a:p>
            <a:pPr marL="0" indent="0">
              <a:buFont typeface="Arial" pitchFamily="34" charset="0"/>
              <a:buNone/>
            </a:pPr>
            <a:endParaRPr lang="en-US" b="1"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extLst>
      <p:ext uri="{BB962C8B-B14F-4D97-AF65-F5344CB8AC3E}">
        <p14:creationId xmlns:p14="http://schemas.microsoft.com/office/powerpoint/2010/main" val="4186089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itchFamily="34" charset="0"/>
              <a:buNone/>
            </a:pPr>
            <a:r>
              <a:rPr lang="en-US" b="1" dirty="0" smtClean="0"/>
              <a:t>Windows</a:t>
            </a:r>
            <a:r>
              <a:rPr lang="en-US" b="1" baseline="0" dirty="0" smtClean="0"/>
              <a:t> </a:t>
            </a:r>
            <a:r>
              <a:rPr lang="en-US" b="1" baseline="0" dirty="0" err="1" smtClean="0"/>
              <a:t>Preinstallation</a:t>
            </a:r>
            <a:r>
              <a:rPr lang="en-US" b="1" baseline="0" dirty="0" smtClean="0"/>
              <a:t> Environment</a:t>
            </a:r>
          </a:p>
          <a:p>
            <a:pPr marL="0" lvl="0" indent="0">
              <a:buFont typeface="Arial" pitchFamily="34" charset="0"/>
              <a:buNone/>
            </a:pPr>
            <a:endParaRPr lang="en-US" b="1" baseline="0" dirty="0" smtClean="0"/>
          </a:p>
          <a:p>
            <a:pPr marL="0" lvl="0" indent="0">
              <a:buFont typeface="Arial" pitchFamily="34" charset="0"/>
              <a:buNone/>
            </a:pPr>
            <a:r>
              <a:rPr lang="en-US" baseline="0" dirty="0" smtClean="0"/>
              <a:t>Key Messages:</a:t>
            </a:r>
            <a:endParaRPr lang="en-US" b="1" baseline="0" dirty="0" smtClean="0"/>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Windows PE is a minimal operating system based on the Windows operating system used to assist in deployment</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Windows PE 4.0 is based on the Windows 8 operating system</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Windows PE is used by both the MDT and System Center 2012 Configuration Manager</a:t>
            </a:r>
          </a:p>
          <a:p>
            <a:pPr marL="171450" indent="-171450">
              <a:buFont typeface="Arial" pitchFamily="34" charset="0"/>
              <a:buChar char="•"/>
            </a:pPr>
            <a:r>
              <a:rPr lang="en-US" sz="900" kern="1200" dirty="0" smtClean="0">
                <a:solidFill>
                  <a:schemeClr val="tx1"/>
                </a:solidFill>
                <a:effectLst/>
                <a:latin typeface="Segoe UI" pitchFamily="34" charset="0"/>
                <a:ea typeface="+mn-ea"/>
                <a:cs typeface="+mn-cs"/>
              </a:rPr>
              <a:t>Keep the discussion brief as this is not the primary focus of the session</a:t>
            </a:r>
          </a:p>
          <a:p>
            <a:pPr marL="0" indent="0">
              <a:buFont typeface="Arial" pitchFamily="34" charset="0"/>
              <a:buNone/>
            </a:pPr>
            <a:endParaRPr lang="en-US" sz="900" b="1"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Now let's look at the next component of the Windows ADK, Windows PE. Windows PE is a minimal operating system designed to prepare a computer for Windows installation by starting a computer that has no operating system. During deployment of Windows, Windows PE can be used to partition and format hard drives, copy disk images to a computer, and initiate Windows Setup from a network share. </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Windows PE is available as a standalone product to customers who have the appropriate licensing agreement, and is an integrated component of many Windows technologies, including Windows Setup and Windows Deployment Services.</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Windows PE 4.0 is based on the Windows 8 operating system.</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Windows PE is used by both the MDT and System Center 2012 Configuration Manager.</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Customized Windows PE images can be created using the tools provided with Windows PE. MDT and System Center 2012 Configuration Manager can also create customized Windows PE images.</a:t>
            </a:r>
            <a:endParaRPr lang="en-US" b="1" dirty="0" smtClean="0"/>
          </a:p>
          <a:p>
            <a:pPr marL="0" lvl="0" indent="0">
              <a:buFont typeface="Arial" pitchFamily="34" charset="0"/>
              <a:buNone/>
            </a:pPr>
            <a:endParaRPr lang="en-US" b="1"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4226103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User</a:t>
            </a:r>
            <a:r>
              <a:rPr lang="en-US" b="1" baseline="0" dirty="0" smtClean="0"/>
              <a:t> State Migration Tool</a:t>
            </a:r>
          </a:p>
          <a:p>
            <a:endParaRPr lang="en-US" b="1" baseline="0" dirty="0" smtClean="0"/>
          </a:p>
          <a:p>
            <a:r>
              <a:rPr lang="en-US" baseline="0" dirty="0" smtClean="0"/>
              <a:t>Key Messages:</a:t>
            </a:r>
            <a:endParaRPr lang="en-US" b="1" baseline="0" dirty="0" smtClean="0"/>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Migrates user profiles from existing Windows operating systems to Windows 8</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The USMT is used by both the MDT and System Center 2012 Configuration Manager to migrate user state</a:t>
            </a:r>
          </a:p>
          <a:p>
            <a:pPr marL="171450" lvl="0" indent="-171450">
              <a:buFont typeface="Arial" pitchFamily="34" charset="0"/>
              <a:buChar char="•"/>
            </a:pPr>
            <a:r>
              <a:rPr lang="en-US" sz="900" kern="1200" dirty="0" smtClean="0">
                <a:solidFill>
                  <a:schemeClr val="tx1"/>
                </a:solidFill>
                <a:effectLst/>
                <a:latin typeface="Segoe UI" pitchFamily="34" charset="0"/>
                <a:ea typeface="+mn-ea"/>
                <a:cs typeface="+mn-cs"/>
              </a:rPr>
              <a:t>Includes command-line tools and configuration files for performing the migration process</a:t>
            </a:r>
          </a:p>
          <a:p>
            <a:pPr marL="171450" indent="-171450">
              <a:buFont typeface="Arial" pitchFamily="34" charset="0"/>
              <a:buChar char="•"/>
            </a:pPr>
            <a:r>
              <a:rPr lang="en-US" sz="900" kern="1200" dirty="0" smtClean="0">
                <a:solidFill>
                  <a:schemeClr val="tx1"/>
                </a:solidFill>
                <a:effectLst/>
                <a:latin typeface="Segoe UI" pitchFamily="34" charset="0"/>
                <a:ea typeface="+mn-ea"/>
                <a:cs typeface="+mn-cs"/>
              </a:rPr>
              <a:t>Keep the discussion brief as this is not the primary focus of the session</a:t>
            </a:r>
          </a:p>
          <a:p>
            <a:pPr marL="0" indent="0">
              <a:buFont typeface="Arial" pitchFamily="34" charset="0"/>
              <a:buNone/>
            </a:pPr>
            <a:endParaRPr lang="en-US" sz="900" b="1"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User State Migration Tool (USMT) migrates user profiles and files from existing Windows operating systems to Windows 8. It captures the user state from the existing operating system and subsequently restores the user state to Windows 8.</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USMT includes three command-line tools (ScanState.exe, LoadState.exe, and UsmtUtils.exe).</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ScanState.exe tool captures user state from the existing operating system (such as Windows XP, Window Vista, Windows 7, or Windows 8).The captured user state can be stored locally, on a removable drive, or on a network shared folder. The ScanState.exe tool can also estimate the amount of disk storage required by the migrated user state.</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LoadState.exe tool restores the captured user state from the location where it is stored by the ScanState.exe tool.</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The UsmtUtils.exe tool performs user state migration–related functions, such as extracting files from a compressed migration store or removing hard-link stores that cannot be otherwise deleted due to a sharing lock.</a:t>
            </a:r>
          </a:p>
          <a:p>
            <a:pPr lvl="0"/>
            <a:endParaRPr lang="en-US" sz="900" kern="1200" dirty="0" smtClean="0">
              <a:solidFill>
                <a:schemeClr val="tx1"/>
              </a:solidFill>
              <a:effectLst/>
              <a:latin typeface="Segoe UI" pitchFamily="34" charset="0"/>
              <a:ea typeface="+mn-ea"/>
              <a:cs typeface="+mn-cs"/>
            </a:endParaRPr>
          </a:p>
          <a:p>
            <a:pPr lvl="0"/>
            <a:r>
              <a:rPr lang="en-US" sz="900" kern="1200" dirty="0" smtClean="0">
                <a:solidFill>
                  <a:schemeClr val="tx1"/>
                </a:solidFill>
                <a:effectLst/>
                <a:latin typeface="Segoe UI" pitchFamily="34" charset="0"/>
                <a:ea typeface="+mn-ea"/>
                <a:cs typeface="+mn-cs"/>
              </a:rPr>
              <a:t>Includes three .xml files that configure the user state capture and restore process (MigApp.xml, MigDocs.xml, and MigUser.xml). In addition, the Config.xml file specifies files or configuration settings to exclude from the migration. You can create custom .xml files to support specialized migration needs.</a:t>
            </a:r>
          </a:p>
          <a:p>
            <a:pPr lvl="0"/>
            <a:endParaRPr lang="en-US" sz="900" kern="1200" dirty="0" smtClean="0">
              <a:solidFill>
                <a:schemeClr val="tx1"/>
              </a:solidFill>
              <a:effectLst/>
              <a:latin typeface="Segoe UI" pitchFamily="34" charset="0"/>
              <a:ea typeface="+mn-ea"/>
              <a:cs typeface="+mn-cs"/>
            </a:endParaRPr>
          </a:p>
          <a:p>
            <a:r>
              <a:rPr lang="en-US" sz="900" kern="1200" dirty="0" smtClean="0">
                <a:solidFill>
                  <a:schemeClr val="tx1"/>
                </a:solidFill>
                <a:effectLst/>
                <a:latin typeface="Segoe UI" pitchFamily="34" charset="0"/>
                <a:ea typeface="+mn-ea"/>
                <a:cs typeface="+mn-cs"/>
              </a:rPr>
              <a:t>The USMT is used both by the MDT and System Center 2012 Configuration Manager to migrate user state. At the appropriate time during the deployment process, the ScanState.exe and LoadState.exe command-line tools automatically run to migrate user state.</a:t>
            </a:r>
            <a:endParaRPr lang="en-US" b="1"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250252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11715367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Color 1 Layout">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pic>
        <p:nvPicPr>
          <p:cNvPr id="3"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0741" y="6307016"/>
            <a:ext cx="1869647" cy="314448"/>
          </a:xfrm>
          <a:prstGeom prst="rect">
            <a:avLst/>
          </a:prstGeom>
          <a:noFill/>
          <a:ln>
            <a:noFill/>
          </a:ln>
        </p:spPr>
      </p:pic>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175552859"/>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Color 1 Layout">
    <p:bg>
      <p:bgPr>
        <a:solidFill>
          <a:schemeClr val="accent3"/>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pic>
        <p:nvPicPr>
          <p:cNvPr id="3"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0741" y="6307016"/>
            <a:ext cx="1869647" cy="314448"/>
          </a:xfrm>
          <a:prstGeom prst="rect">
            <a:avLst/>
          </a:prstGeom>
          <a:noFill/>
          <a:ln>
            <a:noFill/>
          </a:ln>
        </p:spPr>
      </p:pic>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1810415580"/>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Color 1 Layout">
    <p:bg>
      <p:bgPr>
        <a:solidFill>
          <a:schemeClr val="accent6"/>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pic>
        <p:nvPicPr>
          <p:cNvPr id="3"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0741" y="6307016"/>
            <a:ext cx="1869647" cy="314448"/>
          </a:xfrm>
          <a:prstGeom prst="rect">
            <a:avLst/>
          </a:prstGeom>
          <a:noFill/>
          <a:ln>
            <a:noFill/>
          </a:ln>
        </p:spPr>
      </p:pic>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91624867"/>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pic>
        <p:nvPicPr>
          <p:cNvPr id="3" name="Picture 2" descr="Microsoft logo and tagline"/>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120741" y="6307016"/>
            <a:ext cx="1869647" cy="314448"/>
          </a:xfrm>
          <a:prstGeom prst="rect">
            <a:avLst/>
          </a:prstGeom>
          <a:noFill/>
          <a:ln>
            <a:noFill/>
          </a:ln>
        </p:spPr>
      </p:pic>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21577804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233938"/>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Color 2 Layout">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930350"/>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Color 3 Layout">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2069"/>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Color Layout 4">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085763"/>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Color Layout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810701"/>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43513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937342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747897"/>
          </a:xfrm>
        </p:spPr>
        <p:txBody>
          <a:bodyPr/>
          <a:lstStyle>
            <a:lvl1pPr>
              <a:defRPr lang="en-US" sz="5400" kern="1200" spc="-100" baseline="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112" y="1447799"/>
            <a:ext cx="11149013"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05097338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2622119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1821332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82311993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292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801335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68455104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747897"/>
          </a:xfrm>
        </p:spPr>
        <p:txBody>
          <a:bodyPr/>
          <a:lstStyle>
            <a:lvl1pPr>
              <a:defRPr lang="en-US" sz="5400" kern="1200" spc="-100" baseline="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112" y="1447799"/>
            <a:ext cx="11149013"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23183324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564872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871252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5024168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79140694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3248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0686439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66301005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747897"/>
          </a:xfrm>
        </p:spPr>
        <p:txBody>
          <a:bodyPr/>
          <a:lstStyle>
            <a:lvl1pPr>
              <a:defRPr lang="en-US" sz="5400" kern="1200" spc="-100" baseline="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112" y="1447799"/>
            <a:ext cx="11149013"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64199325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398507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4268088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65556746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19555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6472569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1738452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95496432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Color 1 Layout">
    <p:bg>
      <p:bgPr>
        <a:solidFill>
          <a:schemeClr val="accent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sp>
        <p:nvSpPr>
          <p:cNvPr id="9" name="Text Placeholder 8"/>
          <p:cNvSpPr>
            <a:spLocks noGrp="1"/>
          </p:cNvSpPr>
          <p:nvPr>
            <p:ph type="body" sz="quarter" idx="11" hasCustomPrompt="1"/>
          </p:nvPr>
        </p:nvSpPr>
        <p:spPr>
          <a:xfrm>
            <a:off x="512763" y="3219165"/>
            <a:ext cx="7513637" cy="443198"/>
          </a:xfrm>
        </p:spPr>
        <p:txBody>
          <a:bodyPr/>
          <a:lstStyle>
            <a:lvl1pPr marL="0" indent="0">
              <a:buNone/>
              <a:defRPr spc="-100" baseline="0">
                <a:gradFill>
                  <a:gsLst>
                    <a:gs pos="0">
                      <a:schemeClr val="tx1"/>
                    </a:gs>
                    <a:gs pos="100000">
                      <a:schemeClr val="tx1"/>
                    </a:gs>
                  </a:gsLst>
                  <a:lin ang="5400000" scaled="0"/>
                </a:gradFill>
                <a:latin typeface="Segoe UI Light" pitchFamily="34" charset="0"/>
              </a:defRPr>
            </a:lvl1pPr>
          </a:lstStyle>
          <a:p>
            <a:pPr lvl="0"/>
            <a:r>
              <a:rPr lang="en-US" dirty="0" smtClean="0"/>
              <a:t>Speaker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325" y="6240548"/>
            <a:ext cx="2834640" cy="440305"/>
          </a:xfrm>
          <a:prstGeom prst="rect">
            <a:avLst/>
          </a:prstGeom>
        </p:spPr>
      </p:pic>
      <p:pic>
        <p:nvPicPr>
          <p:cNvPr id="8" name="Picture 3"/>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0030921" y="6290305"/>
            <a:ext cx="1920240" cy="331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594622"/>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325" y="6240548"/>
            <a:ext cx="2834640" cy="440305"/>
          </a:xfrm>
          <a:prstGeom prst="rect">
            <a:avLst/>
          </a:prstGeom>
        </p:spPr>
      </p:pic>
      <p:pic>
        <p:nvPicPr>
          <p:cNvPr id="7" name="Picture 3"/>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0030921" y="6290305"/>
            <a:ext cx="1920240" cy="331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40676"/>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Blank Color 1 Layout">
    <p:bg>
      <p:bgPr>
        <a:solidFill>
          <a:srgbClr val="68217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325" y="6240548"/>
            <a:ext cx="2834640" cy="440305"/>
          </a:xfrm>
          <a:prstGeom prst="rect">
            <a:avLst/>
          </a:prstGeom>
        </p:spPr>
      </p:pic>
      <p:pic>
        <p:nvPicPr>
          <p:cNvPr id="9" name="Picture 3"/>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0030921" y="6290305"/>
            <a:ext cx="1920240" cy="331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384214"/>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lank Color 1 Layout">
    <p:bg>
      <p:bgPr>
        <a:solidFill>
          <a:srgbClr val="9B4F96"/>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325" y="6240548"/>
            <a:ext cx="2834640" cy="440305"/>
          </a:xfrm>
          <a:prstGeom prst="rect">
            <a:avLst/>
          </a:prstGeom>
        </p:spPr>
      </p:pic>
      <p:pic>
        <p:nvPicPr>
          <p:cNvPr id="9" name="Picture 3"/>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0030921" y="6290305"/>
            <a:ext cx="1920240" cy="331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568355"/>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Blank Color 1 Layout">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325" y="6240548"/>
            <a:ext cx="2834640" cy="440305"/>
          </a:xfrm>
          <a:prstGeom prst="rect">
            <a:avLst/>
          </a:prstGeom>
        </p:spPr>
      </p:pic>
      <p:pic>
        <p:nvPicPr>
          <p:cNvPr id="9" name="Picture 3"/>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0030921" y="6290305"/>
            <a:ext cx="1920240" cy="331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646610"/>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Blank Color 1 Layout">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325" y="6240548"/>
            <a:ext cx="2834640" cy="440305"/>
          </a:xfrm>
          <a:prstGeom prst="rect">
            <a:avLst/>
          </a:prstGeom>
        </p:spPr>
      </p:pic>
      <p:pic>
        <p:nvPicPr>
          <p:cNvPr id="9" name="Picture 3"/>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0030921" y="6290305"/>
            <a:ext cx="1920240" cy="331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269205"/>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139796"/>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Color Layout 5">
    <p:bg>
      <p:bgPr>
        <a:solidFill>
          <a:srgbClr val="0018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498663"/>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Color 3 Layout">
    <p:bg>
      <p:bgPr>
        <a:solidFill>
          <a:srgbClr val="68217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205857"/>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06434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Color 2 Layout">
    <p:bg>
      <p:bgPr>
        <a:solidFill>
          <a:srgbClr val="9B4F9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314915"/>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Color Layout 4">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933564"/>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lank Color Layout 4">
    <p:bg>
      <p:bgPr>
        <a:solidFill>
          <a:schemeClr val="bg2">
            <a:lumMod val="60000"/>
            <a:lumOff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544794"/>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641056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6293930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24285" y="264224"/>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553215" y="1465608"/>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Tree>
    <p:extLst>
      <p:ext uri="{BB962C8B-B14F-4D97-AF65-F5344CB8AC3E}">
        <p14:creationId xmlns:p14="http://schemas.microsoft.com/office/powerpoint/2010/main" val="2287014585"/>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Color 1 Layout">
    <p:bg>
      <p:bgPr>
        <a:solidFill>
          <a:schemeClr val="accent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sp>
        <p:nvSpPr>
          <p:cNvPr id="9" name="Text Placeholder 8"/>
          <p:cNvSpPr>
            <a:spLocks noGrp="1"/>
          </p:cNvSpPr>
          <p:nvPr>
            <p:ph type="body" sz="quarter" idx="11" hasCustomPrompt="1"/>
          </p:nvPr>
        </p:nvSpPr>
        <p:spPr>
          <a:xfrm>
            <a:off x="512763" y="3219165"/>
            <a:ext cx="7513637" cy="443198"/>
          </a:xfrm>
        </p:spPr>
        <p:txBody>
          <a:bodyPr/>
          <a:lstStyle>
            <a:lvl1pPr marL="0" indent="0">
              <a:buNone/>
              <a:defRPr spc="-100" baseline="0">
                <a:gradFill>
                  <a:gsLst>
                    <a:gs pos="0">
                      <a:schemeClr val="tx1"/>
                    </a:gs>
                    <a:gs pos="100000">
                      <a:schemeClr val="tx1"/>
                    </a:gs>
                  </a:gsLst>
                  <a:lin ang="5400000" scaled="0"/>
                </a:gradFill>
                <a:latin typeface="Segoe UI Light" pitchFamily="34" charset="0"/>
              </a:defRPr>
            </a:lvl1pPr>
          </a:lstStyle>
          <a:p>
            <a:pPr lvl="0"/>
            <a:r>
              <a:rPr lang="en-US" dirty="0" smtClean="0"/>
              <a:t>Speaker Title</a:t>
            </a:r>
            <a:endParaRPr lang="en-US" dirty="0"/>
          </a:p>
        </p:txBody>
      </p:sp>
      <p:pic>
        <p:nvPicPr>
          <p:cNvPr id="5"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0030921" y="6290305"/>
            <a:ext cx="1920240" cy="331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687508"/>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9786927"/>
      </p:ext>
    </p:extLst>
  </p:cSld>
  <p:clrMap bg1="lt1" tx1="dk1" bg2="lt2" tx2="dk2" accent1="accent1" accent2="accent2" accent3="accent3" accent4="accent4" accent5="accent5" accent6="accent6" hlink="hlink" folHlink="folHlink"/>
  <p:sldLayoutIdLst>
    <p:sldLayoutId id="2147483744" r:id="rId1"/>
    <p:sldLayoutId id="2147483735" r:id="rId2"/>
    <p:sldLayoutId id="2147483736" r:id="rId3"/>
    <p:sldLayoutId id="2147483739" r:id="rId4"/>
    <p:sldLayoutId id="2147483740" r:id="rId5"/>
    <p:sldLayoutId id="2147483742" r:id="rId6"/>
    <p:sldLayoutId id="2147483743" r:id="rId7"/>
    <p:sldLayoutId id="2147483773" r:id="rId8"/>
  </p:sldLayoutIdLst>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5013393"/>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91" r:id="rId11"/>
  </p:sldLayoutIdLst>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75000"/>
                  <a:lumOff val="25000"/>
                </a:schemeClr>
              </a:gs>
              <a:gs pos="86000">
                <a:schemeClr val="tx1">
                  <a:lumMod val="75000"/>
                  <a:lumOff val="25000"/>
                </a:schemeClr>
              </a:gs>
            </a:gsLst>
            <a:lin ang="5400000" scaled="0"/>
            <a:tileRect/>
          </a:gradFill>
          <a:effectLst/>
          <a:latin typeface="Segoe UI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sp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2094362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Lst>
  <p:transition>
    <p:fade/>
  </p:transition>
  <p:txStyles>
    <p:titleStyle>
      <a:lvl1pPr algn="l" defTabSz="914363"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p:titleStyle>
    <p:bodyStyle>
      <a:lvl1pPr marL="346075" indent="-346075" algn="l" defTabSz="914363" rtl="0" eaLnBrk="1" latinLnBrk="0" hangingPunct="1">
        <a:lnSpc>
          <a:spcPct val="90000"/>
        </a:lnSpc>
        <a:spcBef>
          <a:spcPct val="20000"/>
        </a:spcBef>
        <a:buClrTx/>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ClrTx/>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ClrTx/>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ClrTx/>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ClrTx/>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sp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207944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Lst>
  <p:transition>
    <p:fade/>
  </p:transition>
  <p:hf hdr="0" ftr="0" dt="0"/>
  <p:txStyles>
    <p:titleStyle>
      <a:lvl1pPr algn="l" defTabSz="914363"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p:titleStyle>
    <p:bodyStyle>
      <a:lvl1pPr marL="346075" indent="-346075" algn="l" defTabSz="914363" rtl="0" eaLnBrk="1" latinLnBrk="0" hangingPunct="1">
        <a:lnSpc>
          <a:spcPct val="90000"/>
        </a:lnSpc>
        <a:spcBef>
          <a:spcPct val="20000"/>
        </a:spcBef>
        <a:buClrTx/>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ClrTx/>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ClrTx/>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ClrTx/>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ClrTx/>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sp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06614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Lst>
  <p:transition>
    <p:fade/>
  </p:transition>
  <p:txStyles>
    <p:titleStyle>
      <a:lvl1pPr algn="l" defTabSz="914363"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p:titleStyle>
    <p:bodyStyle>
      <a:lvl1pPr marL="346075" indent="-346075" algn="l" defTabSz="914363" rtl="0" eaLnBrk="1" latinLnBrk="0" hangingPunct="1">
        <a:lnSpc>
          <a:spcPct val="90000"/>
        </a:lnSpc>
        <a:spcBef>
          <a:spcPct val="20000"/>
        </a:spcBef>
        <a:buClrTx/>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ClrTx/>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ClrTx/>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ClrTx/>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ClrTx/>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3" y="1447800"/>
            <a:ext cx="11149012" cy="1086451"/>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91896536"/>
      </p:ext>
    </p:extLst>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75000"/>
                  <a:lumOff val="25000"/>
                </a:schemeClr>
              </a:gs>
              <a:gs pos="86000">
                <a:schemeClr val="tx1">
                  <a:lumMod val="75000"/>
                  <a:lumOff val="25000"/>
                </a:schemeClr>
              </a:gs>
            </a:gsLst>
            <a:lin ang="5400000" scaled="0"/>
            <a:tileRect/>
          </a:gradFill>
          <a:effectLst/>
          <a:latin typeface="Segoe UI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a:gsLst>
              <a:gs pos="0">
                <a:schemeClr val="tx1">
                  <a:lumMod val="75000"/>
                  <a:lumOff val="25000"/>
                </a:schemeClr>
              </a:gs>
              <a:gs pos="86000">
                <a:schemeClr val="tx1">
                  <a:lumMod val="75000"/>
                  <a:lumOff val="25000"/>
                </a:schemeClr>
              </a:gs>
            </a:gsLst>
            <a:lin ang="5400000" scaled="0"/>
          </a:gradFill>
          <a:latin typeface="+mj-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18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4.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8" Type="http://schemas.openxmlformats.org/officeDocument/2006/relationships/image" Target="../media/image45.jpg"/><Relationship Id="rId13" Type="http://schemas.microsoft.com/office/2007/relationships/hdphoto" Target="../media/hdphoto3.wdp"/><Relationship Id="rId3" Type="http://schemas.openxmlformats.org/officeDocument/2006/relationships/image" Target="../media/image43.png"/><Relationship Id="rId7" Type="http://schemas.openxmlformats.org/officeDocument/2006/relationships/hyperlink" Target="http://www.gettyimages.com/detail/photo/designer-using-tablet-computer-royalty-free-image/134429246" TargetMode="External"/><Relationship Id="rId12"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4.emf"/><Relationship Id="rId11" Type="http://schemas.openxmlformats.org/officeDocument/2006/relationships/image" Target="../media/image48.jpeg"/><Relationship Id="rId5" Type="http://schemas.microsoft.com/office/2007/relationships/hdphoto" Target="../media/hdphoto2.wdp"/><Relationship Id="rId15" Type="http://schemas.openxmlformats.org/officeDocument/2006/relationships/image" Target="../media/image50.png"/><Relationship Id="rId10" Type="http://schemas.openxmlformats.org/officeDocument/2006/relationships/image" Target="../media/image47.jpeg"/><Relationship Id="rId4" Type="http://schemas.openxmlformats.org/officeDocument/2006/relationships/image" Target="../media/image27.png"/><Relationship Id="rId9" Type="http://schemas.openxmlformats.org/officeDocument/2006/relationships/image" Target="../media/image46.jpeg"/><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2.png"/><Relationship Id="rId3" Type="http://schemas.openxmlformats.org/officeDocument/2006/relationships/image" Target="../media/image43.png"/><Relationship Id="rId7" Type="http://schemas.openxmlformats.org/officeDocument/2006/relationships/image" Target="../media/image26.png"/><Relationship Id="rId12"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image" Target="../media/image60.png"/><Relationship Id="rId5" Type="http://schemas.openxmlformats.org/officeDocument/2006/relationships/image" Target="../media/image49.png"/><Relationship Id="rId15" Type="http://schemas.openxmlformats.org/officeDocument/2006/relationships/image" Target="../media/image63.png"/><Relationship Id="rId10" Type="http://schemas.openxmlformats.org/officeDocument/2006/relationships/image" Target="../media/image59.png"/><Relationship Id="rId4" Type="http://schemas.openxmlformats.org/officeDocument/2006/relationships/image" Target="../media/image29.png"/><Relationship Id="rId9" Type="http://schemas.openxmlformats.org/officeDocument/2006/relationships/image" Target="../media/image58.png"/><Relationship Id="rId1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47.xml"/><Relationship Id="rId6" Type="http://schemas.openxmlformats.org/officeDocument/2006/relationships/image" Target="../media/image74.png"/><Relationship Id="rId5" Type="http://schemas.microsoft.com/office/2007/relationships/hdphoto" Target="../media/hdphoto4.wdp"/><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24.png"/><Relationship Id="rId10" Type="http://schemas.openxmlformats.org/officeDocument/2006/relationships/image" Target="../media/image26.png"/><Relationship Id="rId4" Type="http://schemas.microsoft.com/office/2007/relationships/hdphoto" Target="../media/hdphoto2.wdp"/><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12764" y="1768475"/>
            <a:ext cx="11228440" cy="1329595"/>
          </a:xfrm>
        </p:spPr>
        <p:txBody>
          <a:bodyPr/>
          <a:lstStyle/>
          <a:p>
            <a:r>
              <a:rPr lang="en-US" sz="9600" spc="-400" dirty="0" smtClean="0"/>
              <a:t>Windows 8 Deployment</a:t>
            </a:r>
            <a:endParaRPr lang="en-US" sz="9600" spc="-400" dirty="0"/>
          </a:p>
        </p:txBody>
      </p:sp>
    </p:spTree>
    <p:extLst>
      <p:ext uri="{BB962C8B-B14F-4D97-AF65-F5344CB8AC3E}">
        <p14:creationId xmlns:p14="http://schemas.microsoft.com/office/powerpoint/2010/main" val="29438698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bwMode="auto">
          <a:xfrm>
            <a:off x="1212923" y="3760808"/>
            <a:ext cx="1879579" cy="18795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lvl="0"/>
            <a:r>
              <a:rPr lang="en-US" dirty="0">
                <a:solidFill>
                  <a:schemeClr val="bg1"/>
                </a:solidFill>
              </a:rPr>
              <a:t>Manage volume activation</a:t>
            </a:r>
          </a:p>
        </p:txBody>
      </p:sp>
      <p:sp>
        <p:nvSpPr>
          <p:cNvPr id="13" name="Title 12"/>
          <p:cNvSpPr>
            <a:spLocks noGrp="1"/>
          </p:cNvSpPr>
          <p:nvPr>
            <p:ph type="title"/>
          </p:nvPr>
        </p:nvSpPr>
        <p:spPr/>
        <p:txBody>
          <a:bodyPr/>
          <a:lstStyle/>
          <a:p>
            <a:r>
              <a:rPr lang="en-US" dirty="0" smtClean="0"/>
              <a:t>Volume Activation Management Tool</a:t>
            </a:r>
            <a:endParaRPr lang="en-US" dirty="0">
              <a:gradFill flip="none" rotWithShape="1">
                <a:gsLst>
                  <a:gs pos="0">
                    <a:schemeClr val="accent2"/>
                  </a:gs>
                  <a:gs pos="100000">
                    <a:schemeClr val="accent2"/>
                  </a:gs>
                </a:gsLst>
                <a:lin ang="5400000" scaled="0"/>
                <a:tileRect/>
              </a:gradFill>
            </a:endParaRPr>
          </a:p>
        </p:txBody>
      </p:sp>
      <p:sp>
        <p:nvSpPr>
          <p:cNvPr id="18" name="Rectangle 17"/>
          <p:cNvSpPr/>
          <p:nvPr/>
        </p:nvSpPr>
        <p:spPr bwMode="auto">
          <a:xfrm>
            <a:off x="9143894" y="1767795"/>
            <a:ext cx="1878374" cy="18783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lvl="0"/>
            <a:r>
              <a:rPr lang="en-US" dirty="0">
                <a:solidFill>
                  <a:schemeClr val="bg1"/>
                </a:solidFill>
              </a:rPr>
              <a:t>Enterprise environments</a:t>
            </a:r>
          </a:p>
        </p:txBody>
      </p:sp>
      <p:sp>
        <p:nvSpPr>
          <p:cNvPr id="6" name="Rectangle 5"/>
          <p:cNvSpPr/>
          <p:nvPr/>
        </p:nvSpPr>
        <p:spPr bwMode="auto">
          <a:xfrm>
            <a:off x="9143894" y="3758277"/>
            <a:ext cx="1878374" cy="18783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r>
              <a:rPr lang="en-US" dirty="0">
                <a:solidFill>
                  <a:schemeClr val="bg1"/>
                </a:solidFill>
              </a:rPr>
              <a:t>Windows Key Management Service (KMS)</a:t>
            </a:r>
          </a:p>
        </p:txBody>
      </p:sp>
      <p:sp>
        <p:nvSpPr>
          <p:cNvPr id="7" name="Rectangle 6"/>
          <p:cNvSpPr/>
          <p:nvPr/>
        </p:nvSpPr>
        <p:spPr bwMode="auto">
          <a:xfrm>
            <a:off x="7162738" y="1771686"/>
            <a:ext cx="1878374" cy="18783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lvl="0"/>
            <a:r>
              <a:rPr lang="en-US" dirty="0">
                <a:solidFill>
                  <a:schemeClr val="bg1"/>
                </a:solidFill>
              </a:rPr>
              <a:t>Windows, Office, other products</a:t>
            </a:r>
          </a:p>
        </p:txBody>
      </p:sp>
      <p:sp>
        <p:nvSpPr>
          <p:cNvPr id="8" name="Rectangle 7"/>
          <p:cNvSpPr/>
          <p:nvPr/>
        </p:nvSpPr>
        <p:spPr bwMode="auto">
          <a:xfrm>
            <a:off x="7162738" y="3758278"/>
            <a:ext cx="1878374" cy="18783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lvl="0"/>
            <a:r>
              <a:rPr lang="en-US" dirty="0">
                <a:solidFill>
                  <a:schemeClr val="bg1"/>
                </a:solidFill>
              </a:rPr>
              <a:t>Multiple Activation Keys (MAKs)</a:t>
            </a:r>
          </a:p>
        </p:txBody>
      </p:sp>
      <p:grpSp>
        <p:nvGrpSpPr>
          <p:cNvPr id="14" name="Group 13"/>
          <p:cNvGrpSpPr/>
          <p:nvPr/>
        </p:nvGrpSpPr>
        <p:grpSpPr>
          <a:xfrm>
            <a:off x="11076314" y="233363"/>
            <a:ext cx="900330" cy="865187"/>
            <a:chOff x="520700" y="1787594"/>
            <a:chExt cx="1877577" cy="1874769"/>
          </a:xfrm>
        </p:grpSpPr>
        <p:sp>
          <p:nvSpPr>
            <p:cNvPr id="15" name="Rectangle 14"/>
            <p:cNvSpPr/>
            <p:nvPr/>
          </p:nvSpPr>
          <p:spPr bwMode="auto">
            <a:xfrm>
              <a:off x="520700" y="1787594"/>
              <a:ext cx="1877577" cy="1874769"/>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grpSp>
          <p:nvGrpSpPr>
            <p:cNvPr id="16" name="Group 15"/>
            <p:cNvGrpSpPr/>
            <p:nvPr/>
          </p:nvGrpSpPr>
          <p:grpSpPr>
            <a:xfrm>
              <a:off x="730846" y="2258241"/>
              <a:ext cx="1458317" cy="1007112"/>
              <a:chOff x="730846" y="2258241"/>
              <a:chExt cx="1458317" cy="1007112"/>
            </a:xfrm>
          </p:grpSpPr>
          <p:sp>
            <p:nvSpPr>
              <p:cNvPr id="19" name="Freeform 20"/>
              <p:cNvSpPr>
                <a:spLocks noChangeAspect="1" noEditPoints="1"/>
              </p:cNvSpPr>
              <p:nvPr/>
            </p:nvSpPr>
            <p:spPr bwMode="black">
              <a:xfrm>
                <a:off x="730846" y="2258241"/>
                <a:ext cx="1458317" cy="1007112"/>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2305" tIns="41153" rIns="82305" bIns="41153" numCol="1" anchor="t" anchorCtr="0" compatLnSpc="1">
                <a:prstTxWarp prst="textNoShape">
                  <a:avLst/>
                </a:prstTxWarp>
              </a:bodyPr>
              <a:lstStyle/>
              <a:p>
                <a:endParaRPr lang="en-US" sz="900" dirty="0">
                  <a:solidFill>
                    <a:srgbClr val="FFFFFF"/>
                  </a:solidFill>
                </a:endParaRPr>
              </a:p>
            </p:txBody>
          </p:sp>
          <p:pic>
            <p:nvPicPr>
              <p:cNvPr id="2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57627" y="2399303"/>
                <a:ext cx="659345" cy="55034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7" name="Rectangle 36"/>
          <p:cNvSpPr/>
          <p:nvPr/>
        </p:nvSpPr>
        <p:spPr bwMode="auto">
          <a:xfrm>
            <a:off x="1212923" y="1772940"/>
            <a:ext cx="1879579" cy="18795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lvl="0"/>
            <a:r>
              <a:rPr lang="en-US" dirty="0">
                <a:solidFill>
                  <a:schemeClr val="bg1"/>
                </a:solidFill>
              </a:rPr>
              <a:t>Automate and centrally manage</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9089" r="25167"/>
          <a:stretch/>
        </p:blipFill>
        <p:spPr>
          <a:xfrm>
            <a:off x="3210565" y="1777075"/>
            <a:ext cx="3831547" cy="3882363"/>
          </a:xfrm>
          <a:prstGeom prst="rect">
            <a:avLst/>
          </a:prstGeom>
        </p:spPr>
      </p:pic>
    </p:spTree>
    <p:extLst>
      <p:ext uri="{BB962C8B-B14F-4D97-AF65-F5344CB8AC3E}">
        <p14:creationId xmlns:p14="http://schemas.microsoft.com/office/powerpoint/2010/main" val="2377574972"/>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5400" dirty="0" smtClean="0">
                <a:latin typeface="Segoe UI Light" pitchFamily="34" charset="0"/>
                <a:ea typeface="Segoe UI" pitchFamily="34" charset="0"/>
                <a:cs typeface="Segoe UI" pitchFamily="34" charset="0"/>
              </a:rPr>
              <a:t>Windows Performance Toolkit</a:t>
            </a:r>
            <a:endParaRPr lang="en-US" sz="5400" dirty="0">
              <a:latin typeface="Segoe UI Light" pitchFamily="34" charset="0"/>
              <a:ea typeface="Segoe UI" pitchFamily="34" charset="0"/>
              <a:cs typeface="Segoe UI" pitchFamily="34" charset="0"/>
            </a:endParaRPr>
          </a:p>
        </p:txBody>
      </p:sp>
      <p:grpSp>
        <p:nvGrpSpPr>
          <p:cNvPr id="9" name="Group 8"/>
          <p:cNvGrpSpPr/>
          <p:nvPr/>
        </p:nvGrpSpPr>
        <p:grpSpPr>
          <a:xfrm>
            <a:off x="11076314" y="233363"/>
            <a:ext cx="900330" cy="865187"/>
            <a:chOff x="520700" y="1787594"/>
            <a:chExt cx="1877577" cy="1874769"/>
          </a:xfrm>
        </p:grpSpPr>
        <p:sp>
          <p:nvSpPr>
            <p:cNvPr id="10" name="Rectangle 9"/>
            <p:cNvSpPr/>
            <p:nvPr/>
          </p:nvSpPr>
          <p:spPr bwMode="auto">
            <a:xfrm>
              <a:off x="520700" y="1787594"/>
              <a:ext cx="1877577" cy="1874769"/>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grpSp>
          <p:nvGrpSpPr>
            <p:cNvPr id="11" name="Group 10"/>
            <p:cNvGrpSpPr/>
            <p:nvPr/>
          </p:nvGrpSpPr>
          <p:grpSpPr>
            <a:xfrm>
              <a:off x="730846" y="2258241"/>
              <a:ext cx="1458317" cy="1007112"/>
              <a:chOff x="730846" y="2258241"/>
              <a:chExt cx="1458317" cy="1007112"/>
            </a:xfrm>
          </p:grpSpPr>
          <p:sp>
            <p:nvSpPr>
              <p:cNvPr id="12" name="Freeform 20"/>
              <p:cNvSpPr>
                <a:spLocks noChangeAspect="1" noEditPoints="1"/>
              </p:cNvSpPr>
              <p:nvPr/>
            </p:nvSpPr>
            <p:spPr bwMode="black">
              <a:xfrm>
                <a:off x="730846" y="2258241"/>
                <a:ext cx="1458317" cy="1007112"/>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2305" tIns="41153" rIns="82305" bIns="41153" numCol="1" anchor="t" anchorCtr="0" compatLnSpc="1">
                <a:prstTxWarp prst="textNoShape">
                  <a:avLst/>
                </a:prstTxWarp>
              </a:bodyPr>
              <a:lstStyle/>
              <a:p>
                <a:endParaRPr lang="en-US" sz="900" dirty="0">
                  <a:solidFill>
                    <a:srgbClr val="FFFFFF"/>
                  </a:solidFill>
                </a:endParaRPr>
              </a:p>
            </p:txBody>
          </p:sp>
          <p:pic>
            <p:nvPicPr>
              <p:cNvPr id="1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57627" y="2399303"/>
                <a:ext cx="659345" cy="55034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oup 6"/>
          <p:cNvGrpSpPr/>
          <p:nvPr/>
        </p:nvGrpSpPr>
        <p:grpSpPr>
          <a:xfrm>
            <a:off x="7153761" y="1774199"/>
            <a:ext cx="1877135" cy="1877135"/>
            <a:chOff x="7153761" y="1774199"/>
            <a:chExt cx="1877135" cy="1877135"/>
          </a:xfrm>
          <a:solidFill>
            <a:schemeClr val="accent3"/>
          </a:solidFill>
        </p:grpSpPr>
        <p:sp>
          <p:nvSpPr>
            <p:cNvPr id="30" name="Rectangle 29"/>
            <p:cNvSpPr/>
            <p:nvPr/>
          </p:nvSpPr>
          <p:spPr bwMode="auto">
            <a:xfrm>
              <a:off x="7153761" y="1774199"/>
              <a:ext cx="1877135" cy="18771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 name="TextBox 1"/>
            <p:cNvSpPr txBox="1"/>
            <p:nvPr/>
          </p:nvSpPr>
          <p:spPr>
            <a:xfrm>
              <a:off x="7465325" y="2297267"/>
              <a:ext cx="1296538" cy="830997"/>
            </a:xfrm>
            <a:prstGeom prst="rect">
              <a:avLst/>
            </a:prstGeom>
            <a:grpFill/>
          </p:spPr>
          <p:txBody>
            <a:bodyPr wrap="square" lIns="0" tIns="0" rIns="0" bIns="0" rtlCol="0">
              <a:spAutoFit/>
            </a:bodyPr>
            <a:lstStyle/>
            <a:p>
              <a:pPr lvl="0"/>
              <a:r>
                <a:rPr lang="en-US" dirty="0">
                  <a:solidFill>
                    <a:schemeClr val="bg1"/>
                  </a:solidFill>
                </a:rPr>
                <a:t>Performance monitoring </a:t>
              </a:r>
              <a:r>
                <a:rPr lang="en-US" dirty="0" smtClean="0">
                  <a:solidFill>
                    <a:schemeClr val="bg1"/>
                  </a:solidFill>
                </a:rPr>
                <a:t>tools</a:t>
              </a:r>
              <a:endParaRPr lang="en-US" dirty="0">
                <a:solidFill>
                  <a:schemeClr val="bg1"/>
                </a:solidFill>
              </a:endParaRPr>
            </a:p>
          </p:txBody>
        </p:sp>
      </p:grpSp>
      <p:grpSp>
        <p:nvGrpSpPr>
          <p:cNvPr id="8" name="Group 7"/>
          <p:cNvGrpSpPr/>
          <p:nvPr/>
        </p:nvGrpSpPr>
        <p:grpSpPr>
          <a:xfrm>
            <a:off x="9133612" y="1774199"/>
            <a:ext cx="1877135" cy="1877135"/>
            <a:chOff x="9133612" y="1774199"/>
            <a:chExt cx="1877135" cy="1877135"/>
          </a:xfrm>
          <a:solidFill>
            <a:schemeClr val="accent3"/>
          </a:solidFill>
        </p:grpSpPr>
        <p:sp>
          <p:nvSpPr>
            <p:cNvPr id="27" name="Rectangle 26"/>
            <p:cNvSpPr/>
            <p:nvPr/>
          </p:nvSpPr>
          <p:spPr bwMode="auto">
            <a:xfrm>
              <a:off x="9133612" y="1774199"/>
              <a:ext cx="1877135" cy="18771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6" name="TextBox 15"/>
            <p:cNvSpPr txBox="1"/>
            <p:nvPr/>
          </p:nvSpPr>
          <p:spPr>
            <a:xfrm>
              <a:off x="9460931" y="2158768"/>
              <a:ext cx="1296538" cy="1107996"/>
            </a:xfrm>
            <a:prstGeom prst="rect">
              <a:avLst/>
            </a:prstGeom>
            <a:grpFill/>
          </p:spPr>
          <p:txBody>
            <a:bodyPr wrap="square" lIns="0" tIns="0" rIns="0" bIns="0" rtlCol="0">
              <a:spAutoFit/>
            </a:bodyPr>
            <a:lstStyle/>
            <a:p>
              <a:pPr lvl="0"/>
              <a:r>
                <a:rPr lang="en-US" dirty="0">
                  <a:solidFill>
                    <a:schemeClr val="bg1"/>
                  </a:solidFill>
                  <a:latin typeface="Segoe UI" pitchFamily="34" charset="0"/>
                </a:rPr>
                <a:t>Profiles Windows and applications</a:t>
              </a:r>
            </a:p>
          </p:txBody>
        </p:sp>
      </p:grpSp>
      <p:grpSp>
        <p:nvGrpSpPr>
          <p:cNvPr id="5" name="Group 4"/>
          <p:cNvGrpSpPr/>
          <p:nvPr/>
        </p:nvGrpSpPr>
        <p:grpSpPr>
          <a:xfrm>
            <a:off x="7153761" y="3773129"/>
            <a:ext cx="1877135" cy="1877135"/>
            <a:chOff x="7153761" y="3759481"/>
            <a:chExt cx="1877135" cy="1877135"/>
          </a:xfrm>
          <a:solidFill>
            <a:schemeClr val="accent3"/>
          </a:solidFill>
        </p:grpSpPr>
        <p:sp>
          <p:nvSpPr>
            <p:cNvPr id="29" name="Rectangle 28"/>
            <p:cNvSpPr/>
            <p:nvPr/>
          </p:nvSpPr>
          <p:spPr bwMode="auto">
            <a:xfrm>
              <a:off x="7153761" y="3759481"/>
              <a:ext cx="1877135" cy="18771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7" name="TextBox 16"/>
            <p:cNvSpPr txBox="1"/>
            <p:nvPr/>
          </p:nvSpPr>
          <p:spPr>
            <a:xfrm>
              <a:off x="7484494" y="4144050"/>
              <a:ext cx="1296538" cy="1107996"/>
            </a:xfrm>
            <a:prstGeom prst="rect">
              <a:avLst/>
            </a:prstGeom>
            <a:grpFill/>
          </p:spPr>
          <p:txBody>
            <a:bodyPr wrap="square" lIns="0" tIns="0" rIns="0" bIns="0" rtlCol="0">
              <a:spAutoFit/>
            </a:bodyPr>
            <a:lstStyle/>
            <a:p>
              <a:pPr lvl="0"/>
              <a:r>
                <a:rPr lang="en-US" dirty="0">
                  <a:solidFill>
                    <a:schemeClr val="bg1"/>
                  </a:solidFill>
                  <a:latin typeface="Segoe UI" pitchFamily="34" charset="0"/>
                </a:rPr>
                <a:t>Windows Performance Recorder (WPR)</a:t>
              </a:r>
            </a:p>
          </p:txBody>
        </p:sp>
      </p:grpSp>
      <p:grpSp>
        <p:nvGrpSpPr>
          <p:cNvPr id="6" name="Group 5"/>
          <p:cNvGrpSpPr/>
          <p:nvPr/>
        </p:nvGrpSpPr>
        <p:grpSpPr>
          <a:xfrm>
            <a:off x="9133612" y="3773129"/>
            <a:ext cx="1877135" cy="1877135"/>
            <a:chOff x="9133612" y="3759481"/>
            <a:chExt cx="1877135" cy="1877135"/>
          </a:xfrm>
          <a:solidFill>
            <a:schemeClr val="accent3"/>
          </a:solidFill>
        </p:grpSpPr>
        <p:sp>
          <p:nvSpPr>
            <p:cNvPr id="28" name="Rectangle 27"/>
            <p:cNvSpPr/>
            <p:nvPr/>
          </p:nvSpPr>
          <p:spPr bwMode="auto">
            <a:xfrm>
              <a:off x="9133612" y="3759481"/>
              <a:ext cx="1877135" cy="187713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8" name="TextBox 17"/>
            <p:cNvSpPr txBox="1"/>
            <p:nvPr/>
          </p:nvSpPr>
          <p:spPr>
            <a:xfrm>
              <a:off x="9460931" y="4144050"/>
              <a:ext cx="1296538" cy="1107996"/>
            </a:xfrm>
            <a:prstGeom prst="rect">
              <a:avLst/>
            </a:prstGeom>
            <a:grpFill/>
          </p:spPr>
          <p:txBody>
            <a:bodyPr wrap="square" lIns="0" tIns="0" rIns="0" bIns="0" rtlCol="0">
              <a:spAutoFit/>
            </a:bodyPr>
            <a:lstStyle/>
            <a:p>
              <a:r>
                <a:rPr lang="en-US" dirty="0">
                  <a:solidFill>
                    <a:schemeClr val="bg1"/>
                  </a:solidFill>
                  <a:latin typeface="Segoe UI" pitchFamily="34" charset="0"/>
                </a:rPr>
                <a:t>Windows Performance Analyzer (WPA)</a:t>
              </a:r>
              <a:endParaRPr lang="en-US" dirty="0">
                <a:solidFill>
                  <a:schemeClr val="bg1"/>
                </a:solidFill>
              </a:endParaRP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299" y="1782124"/>
            <a:ext cx="5805751" cy="3867523"/>
          </a:xfrm>
          <a:prstGeom prst="rect">
            <a:avLst/>
          </a:prstGeom>
        </p:spPr>
      </p:pic>
    </p:spTree>
    <p:extLst>
      <p:ext uri="{BB962C8B-B14F-4D97-AF65-F5344CB8AC3E}">
        <p14:creationId xmlns:p14="http://schemas.microsoft.com/office/powerpoint/2010/main" val="1678815640"/>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747897"/>
          </a:xfrm>
        </p:spPr>
        <p:txBody>
          <a:bodyPr/>
          <a:lstStyle/>
          <a:p>
            <a:r>
              <a:rPr lang="en-US" dirty="0" smtClean="0"/>
              <a:t>Windows Assessment Toolkit</a:t>
            </a:r>
            <a:endParaRPr lang="en-US" dirty="0"/>
          </a:p>
        </p:txBody>
      </p:sp>
      <p:sp>
        <p:nvSpPr>
          <p:cNvPr id="3" name="Content Placeholder 2"/>
          <p:cNvSpPr>
            <a:spLocks noGrp="1"/>
          </p:cNvSpPr>
          <p:nvPr>
            <p:ph type="body" sz="quarter" idx="10"/>
          </p:nvPr>
        </p:nvSpPr>
        <p:spPr>
          <a:xfrm>
            <a:off x="519112" y="1733431"/>
            <a:ext cx="11149013" cy="3130088"/>
          </a:xfrm>
        </p:spPr>
        <p:txBody>
          <a:bodyPr/>
          <a:lstStyle/>
          <a:p>
            <a:pPr marL="457200" lvl="0" indent="-457200">
              <a:buFont typeface="Arial" pitchFamily="34" charset="0"/>
              <a:buChar char="•"/>
            </a:pPr>
            <a:r>
              <a:rPr lang="en-US" sz="2800" dirty="0">
                <a:solidFill>
                  <a:schemeClr val="bg1">
                    <a:lumMod val="50000"/>
                  </a:schemeClr>
                </a:solidFill>
                <a:latin typeface="+mn-lt"/>
              </a:rPr>
              <a:t>Assess existing Windows </a:t>
            </a:r>
            <a:endParaRPr lang="en-US" sz="2800" dirty="0" smtClean="0">
              <a:solidFill>
                <a:schemeClr val="bg1">
                  <a:lumMod val="50000"/>
                </a:schemeClr>
              </a:solidFill>
              <a:latin typeface="+mn-lt"/>
            </a:endParaRPr>
          </a:p>
          <a:p>
            <a:pPr lvl="0"/>
            <a:r>
              <a:rPr lang="en-US" sz="2800" dirty="0" smtClean="0">
                <a:solidFill>
                  <a:schemeClr val="bg1">
                    <a:lumMod val="50000"/>
                  </a:schemeClr>
                </a:solidFill>
                <a:latin typeface="+mn-lt"/>
              </a:rPr>
              <a:t>	operating system</a:t>
            </a:r>
          </a:p>
          <a:p>
            <a:pPr marL="457200" lvl="0" indent="-457200">
              <a:buFont typeface="Arial" pitchFamily="34" charset="0"/>
              <a:buChar char="•"/>
            </a:pPr>
            <a:endParaRPr lang="en-US" sz="1800" dirty="0">
              <a:solidFill>
                <a:schemeClr val="bg1">
                  <a:lumMod val="50000"/>
                </a:schemeClr>
              </a:solidFill>
              <a:latin typeface="+mn-lt"/>
            </a:endParaRPr>
          </a:p>
          <a:p>
            <a:pPr marL="457200" lvl="0" indent="-457200">
              <a:buFont typeface="Arial" pitchFamily="34" charset="0"/>
              <a:buChar char="•"/>
            </a:pPr>
            <a:r>
              <a:rPr lang="en-US" sz="2800" dirty="0">
                <a:solidFill>
                  <a:schemeClr val="bg1">
                    <a:lumMod val="50000"/>
                  </a:schemeClr>
                </a:solidFill>
                <a:latin typeface="+mn-lt"/>
              </a:rPr>
              <a:t>Assess performance, </a:t>
            </a:r>
            <a:endParaRPr lang="en-US" sz="2800" dirty="0" smtClean="0">
              <a:solidFill>
                <a:schemeClr val="bg1">
                  <a:lumMod val="50000"/>
                </a:schemeClr>
              </a:solidFill>
              <a:latin typeface="+mn-lt"/>
            </a:endParaRPr>
          </a:p>
          <a:p>
            <a:pPr lvl="0"/>
            <a:r>
              <a:rPr lang="en-US" sz="2800" dirty="0" smtClean="0">
                <a:solidFill>
                  <a:schemeClr val="bg1">
                    <a:lumMod val="50000"/>
                  </a:schemeClr>
                </a:solidFill>
                <a:latin typeface="+mn-lt"/>
              </a:rPr>
              <a:t>	reliability, and functionality</a:t>
            </a:r>
          </a:p>
          <a:p>
            <a:pPr lvl="0"/>
            <a:endParaRPr lang="en-US" sz="1800" dirty="0">
              <a:solidFill>
                <a:schemeClr val="bg1">
                  <a:lumMod val="50000"/>
                </a:schemeClr>
              </a:solidFill>
              <a:latin typeface="+mn-lt"/>
            </a:endParaRPr>
          </a:p>
          <a:p>
            <a:pPr marL="457200" indent="-457200">
              <a:buFont typeface="Arial" pitchFamily="34" charset="0"/>
              <a:buChar char="•"/>
            </a:pPr>
            <a:r>
              <a:rPr lang="en-US" sz="2800" dirty="0">
                <a:solidFill>
                  <a:schemeClr val="bg1">
                    <a:lumMod val="50000"/>
                  </a:schemeClr>
                </a:solidFill>
                <a:latin typeface="+mn-lt"/>
              </a:rPr>
              <a:t>Recommend improvements </a:t>
            </a:r>
          </a:p>
        </p:txBody>
      </p:sp>
      <p:sp>
        <p:nvSpPr>
          <p:cNvPr id="9" name="Rectangle 8"/>
          <p:cNvSpPr/>
          <p:nvPr/>
        </p:nvSpPr>
        <p:spPr bwMode="auto">
          <a:xfrm>
            <a:off x="9474221" y="3760808"/>
            <a:ext cx="1879579" cy="187958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2" name="Rectangle 11"/>
          <p:cNvSpPr/>
          <p:nvPr/>
        </p:nvSpPr>
        <p:spPr bwMode="auto">
          <a:xfrm>
            <a:off x="7491792" y="1772940"/>
            <a:ext cx="1879579" cy="187958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4" name="Rectangle 13"/>
          <p:cNvSpPr/>
          <p:nvPr/>
        </p:nvSpPr>
        <p:spPr bwMode="auto">
          <a:xfrm>
            <a:off x="5509363" y="3760808"/>
            <a:ext cx="1879579" cy="187958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2" name="Rectangle 21"/>
          <p:cNvSpPr/>
          <p:nvPr/>
        </p:nvSpPr>
        <p:spPr bwMode="auto">
          <a:xfrm>
            <a:off x="7487707" y="5192110"/>
            <a:ext cx="1883664" cy="4523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5" name="Rectangle 24"/>
          <p:cNvSpPr/>
          <p:nvPr/>
        </p:nvSpPr>
        <p:spPr bwMode="auto">
          <a:xfrm>
            <a:off x="9470136" y="3204242"/>
            <a:ext cx="1883664" cy="4523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3" name="Rectangle 12"/>
          <p:cNvSpPr/>
          <p:nvPr/>
        </p:nvSpPr>
        <p:spPr bwMode="auto">
          <a:xfrm>
            <a:off x="5516381" y="3210001"/>
            <a:ext cx="1883664" cy="4523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nvGrpSpPr>
          <p:cNvPr id="15" name="Group 14"/>
          <p:cNvGrpSpPr/>
          <p:nvPr/>
        </p:nvGrpSpPr>
        <p:grpSpPr>
          <a:xfrm>
            <a:off x="11076314" y="233363"/>
            <a:ext cx="900330" cy="865187"/>
            <a:chOff x="520700" y="1787594"/>
            <a:chExt cx="1877577" cy="1874769"/>
          </a:xfrm>
        </p:grpSpPr>
        <p:sp>
          <p:nvSpPr>
            <p:cNvPr id="16" name="Rectangle 15"/>
            <p:cNvSpPr/>
            <p:nvPr/>
          </p:nvSpPr>
          <p:spPr bwMode="auto">
            <a:xfrm>
              <a:off x="520700" y="1787594"/>
              <a:ext cx="1877577" cy="1874769"/>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grpSp>
          <p:nvGrpSpPr>
            <p:cNvPr id="17" name="Group 16"/>
            <p:cNvGrpSpPr/>
            <p:nvPr/>
          </p:nvGrpSpPr>
          <p:grpSpPr>
            <a:xfrm>
              <a:off x="730846" y="2258241"/>
              <a:ext cx="1458317" cy="1007112"/>
              <a:chOff x="730846" y="2258241"/>
              <a:chExt cx="1458317" cy="1007112"/>
            </a:xfrm>
          </p:grpSpPr>
          <p:sp>
            <p:nvSpPr>
              <p:cNvPr id="18" name="Freeform 20"/>
              <p:cNvSpPr>
                <a:spLocks noChangeAspect="1" noEditPoints="1"/>
              </p:cNvSpPr>
              <p:nvPr/>
            </p:nvSpPr>
            <p:spPr bwMode="black">
              <a:xfrm>
                <a:off x="730846" y="2258241"/>
                <a:ext cx="1458317" cy="1007112"/>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2305" tIns="41153" rIns="82305" bIns="41153" numCol="1" anchor="t" anchorCtr="0" compatLnSpc="1">
                <a:prstTxWarp prst="textNoShape">
                  <a:avLst/>
                </a:prstTxWarp>
              </a:bodyPr>
              <a:lstStyle/>
              <a:p>
                <a:endParaRPr lang="en-US" sz="900" dirty="0">
                  <a:solidFill>
                    <a:srgbClr val="FFFFFF"/>
                  </a:solidFill>
                </a:endParaRPr>
              </a:p>
            </p:txBody>
          </p:sp>
          <p:pic>
            <p:nvPicPr>
              <p:cNvPr id="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57627" y="2399303"/>
                <a:ext cx="659345" cy="550343"/>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 name="Picture 7" descr="\\MAGNUM\Projects\Microsoft\Cloud Power FY12\Design\Icons\PNGs\Pooled.png"/>
          <p:cNvPicPr>
            <a:picLocks noChangeAspect="1" noChangeArrowheads="1"/>
          </p:cNvPicPr>
          <p:nvPr/>
        </p:nvPicPr>
        <p:blipFill>
          <a:blip r:embed="rId4" cstate="print">
            <a:lum bright="100000"/>
          </a:blip>
          <a:stretch>
            <a:fillRect/>
          </a:stretch>
        </p:blipFill>
        <p:spPr bwMode="auto">
          <a:xfrm>
            <a:off x="5534752" y="3787774"/>
            <a:ext cx="1828800" cy="1828800"/>
          </a:xfrm>
          <a:prstGeom prst="rect">
            <a:avLst/>
          </a:prstGeom>
          <a:noFill/>
        </p:spPr>
      </p:pic>
      <p:pic>
        <p:nvPicPr>
          <p:cNvPr id="23" name="Picture 6" descr="\\MAGNUM\Projects\Microsoft\Cloud Power FY12\Design\ICONS_PNG\Ingerity.png"/>
          <p:cNvPicPr>
            <a:picLocks noChangeAspect="1" noChangeArrowheads="1"/>
          </p:cNvPicPr>
          <p:nvPr/>
        </p:nvPicPr>
        <p:blipFill>
          <a:blip r:embed="rId5" cstate="print">
            <a:lum bright="100000"/>
          </a:blip>
          <a:srcRect/>
          <a:stretch>
            <a:fillRect/>
          </a:stretch>
        </p:blipFill>
        <p:spPr bwMode="auto">
          <a:xfrm>
            <a:off x="7508101" y="1803400"/>
            <a:ext cx="1828800" cy="1828800"/>
          </a:xfrm>
          <a:prstGeom prst="rect">
            <a:avLst/>
          </a:prstGeom>
          <a:noFill/>
        </p:spPr>
      </p:pic>
      <p:pic>
        <p:nvPicPr>
          <p:cNvPr id="24" name="Picture 2" descr="\\MAGNUM\Projects\Microsoft\Cloud Power FY12\Design\ICONS_PNG\Growth.png"/>
          <p:cNvPicPr>
            <a:picLocks noChangeAspect="1" noChangeArrowheads="1"/>
          </p:cNvPicPr>
          <p:nvPr/>
        </p:nvPicPr>
        <p:blipFill>
          <a:blip r:embed="rId6" cstate="print">
            <a:lum bright="100000"/>
          </a:blip>
          <a:srcRect/>
          <a:stretch>
            <a:fillRect/>
          </a:stretch>
        </p:blipFill>
        <p:spPr bwMode="auto">
          <a:xfrm>
            <a:off x="9552932" y="3787774"/>
            <a:ext cx="1828800" cy="1828800"/>
          </a:xfrm>
          <a:prstGeom prst="rect">
            <a:avLst/>
          </a:prstGeom>
          <a:noFill/>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2709" r="30213"/>
          <a:stretch/>
        </p:blipFill>
        <p:spPr>
          <a:xfrm>
            <a:off x="5509363" y="1790811"/>
            <a:ext cx="1854190" cy="1841389"/>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27758" t="3022" r="7121"/>
          <a:stretch/>
        </p:blipFill>
        <p:spPr>
          <a:xfrm>
            <a:off x="9487284" y="1790811"/>
            <a:ext cx="1856208" cy="1841388"/>
          </a:xfrm>
          <a:prstGeom prst="rect">
            <a:avLst/>
          </a:prstGeom>
        </p:spPr>
      </p:pic>
      <p:pic>
        <p:nvPicPr>
          <p:cNvPr id="21" name="Picture 9"/>
          <p:cNvPicPr preferRelativeResize="0">
            <a:picLocks noChangeAspect="1" noChangeArrowheads="1"/>
          </p:cNvPicPr>
          <p:nvPr/>
        </p:nvPicPr>
        <p:blipFill rotWithShape="1">
          <a:blip r:embed="rId9">
            <a:extLst>
              <a:ext uri="{28A0092B-C50C-407E-A947-70E740481C1C}">
                <a14:useLocalDpi xmlns:a14="http://schemas.microsoft.com/office/drawing/2010/main" val="0"/>
              </a:ext>
            </a:extLst>
          </a:blip>
          <a:srcRect t="28854" b="3147"/>
          <a:stretch/>
        </p:blipFill>
        <p:spPr bwMode="auto">
          <a:xfrm>
            <a:off x="7490365" y="3768277"/>
            <a:ext cx="1877746" cy="18653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204402"/>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747897"/>
          </a:xfrm>
        </p:spPr>
        <p:txBody>
          <a:bodyPr/>
          <a:lstStyle/>
          <a:p>
            <a:r>
              <a:rPr lang="en-US" dirty="0" smtClean="0"/>
              <a:t>Windows Assessment Services</a:t>
            </a:r>
            <a:endParaRPr lang="en-US" dirty="0"/>
          </a:p>
        </p:txBody>
      </p:sp>
      <p:sp>
        <p:nvSpPr>
          <p:cNvPr id="10" name="Rectangle 9"/>
          <p:cNvSpPr/>
          <p:nvPr/>
        </p:nvSpPr>
        <p:spPr bwMode="auto">
          <a:xfrm>
            <a:off x="7491792" y="3760808"/>
            <a:ext cx="1879579" cy="186801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2" name="Rectangle 11"/>
          <p:cNvSpPr/>
          <p:nvPr/>
        </p:nvSpPr>
        <p:spPr bwMode="auto">
          <a:xfrm>
            <a:off x="7491792" y="1798818"/>
            <a:ext cx="1879579" cy="185370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3" name="Rectangle 12"/>
          <p:cNvSpPr/>
          <p:nvPr/>
        </p:nvSpPr>
        <p:spPr bwMode="auto">
          <a:xfrm>
            <a:off x="9470136" y="4876334"/>
            <a:ext cx="1883664" cy="7645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nvGrpSpPr>
          <p:cNvPr id="11" name="Group 10"/>
          <p:cNvGrpSpPr/>
          <p:nvPr/>
        </p:nvGrpSpPr>
        <p:grpSpPr>
          <a:xfrm>
            <a:off x="11076314" y="233363"/>
            <a:ext cx="900330" cy="865187"/>
            <a:chOff x="520700" y="1787594"/>
            <a:chExt cx="1877577" cy="1874769"/>
          </a:xfrm>
        </p:grpSpPr>
        <p:sp>
          <p:nvSpPr>
            <p:cNvPr id="15" name="Rectangle 14"/>
            <p:cNvSpPr/>
            <p:nvPr/>
          </p:nvSpPr>
          <p:spPr bwMode="auto">
            <a:xfrm>
              <a:off x="520700" y="1787594"/>
              <a:ext cx="1877577" cy="1874769"/>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grpSp>
          <p:nvGrpSpPr>
            <p:cNvPr id="17" name="Group 16"/>
            <p:cNvGrpSpPr/>
            <p:nvPr/>
          </p:nvGrpSpPr>
          <p:grpSpPr>
            <a:xfrm>
              <a:off x="730846" y="2258241"/>
              <a:ext cx="1458317" cy="1007112"/>
              <a:chOff x="730846" y="2258241"/>
              <a:chExt cx="1458317" cy="1007112"/>
            </a:xfrm>
          </p:grpSpPr>
          <p:sp>
            <p:nvSpPr>
              <p:cNvPr id="18" name="Freeform 20"/>
              <p:cNvSpPr>
                <a:spLocks noChangeAspect="1" noEditPoints="1"/>
              </p:cNvSpPr>
              <p:nvPr/>
            </p:nvSpPr>
            <p:spPr bwMode="black">
              <a:xfrm>
                <a:off x="730846" y="2258241"/>
                <a:ext cx="1458317" cy="1007112"/>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2305" tIns="41153" rIns="82305" bIns="41153" numCol="1" anchor="t" anchorCtr="0" compatLnSpc="1">
                <a:prstTxWarp prst="textNoShape">
                  <a:avLst/>
                </a:prstTxWarp>
              </a:bodyPr>
              <a:lstStyle/>
              <a:p>
                <a:endParaRPr lang="en-US" sz="900" dirty="0">
                  <a:solidFill>
                    <a:srgbClr val="FFFFFF"/>
                  </a:solidFill>
                </a:endParaRPr>
              </a:p>
            </p:txBody>
          </p:sp>
          <p:pic>
            <p:nvPicPr>
              <p:cNvPr id="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57627" y="2399303"/>
                <a:ext cx="659345" cy="55034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0" name="Content Placeholder 2"/>
          <p:cNvSpPr txBox="1">
            <a:spLocks/>
          </p:cNvSpPr>
          <p:nvPr/>
        </p:nvSpPr>
        <p:spPr>
          <a:xfrm>
            <a:off x="519112" y="1733431"/>
            <a:ext cx="11149013" cy="2626873"/>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0" indent="-457200">
              <a:buFont typeface="Arial" pitchFamily="34" charset="0"/>
              <a:buChar char="•"/>
            </a:pPr>
            <a:r>
              <a:rPr lang="en-US" sz="2800" dirty="0">
                <a:solidFill>
                  <a:schemeClr val="accent2">
                    <a:lumMod val="75000"/>
                  </a:schemeClr>
                </a:solidFill>
                <a:latin typeface="Segoe UI" pitchFamily="34" charset="0"/>
              </a:rPr>
              <a:t>Test framework for running </a:t>
            </a:r>
            <a:r>
              <a:rPr lang="en-US" sz="2800" dirty="0" smtClean="0">
                <a:solidFill>
                  <a:schemeClr val="accent2">
                    <a:lumMod val="75000"/>
                  </a:schemeClr>
                </a:solidFill>
                <a:latin typeface="Segoe UI" pitchFamily="34" charset="0"/>
              </a:rPr>
              <a:t>assessments</a:t>
            </a:r>
          </a:p>
          <a:p>
            <a:pPr lvl="0"/>
            <a:endParaRPr lang="en-US" sz="1800" dirty="0">
              <a:solidFill>
                <a:schemeClr val="accent2">
                  <a:lumMod val="75000"/>
                </a:schemeClr>
              </a:solidFill>
              <a:latin typeface="Segoe UI" pitchFamily="34" charset="0"/>
            </a:endParaRPr>
          </a:p>
          <a:p>
            <a:pPr marL="457200" lvl="0" indent="-457200">
              <a:buFont typeface="Arial" pitchFamily="34" charset="0"/>
              <a:buChar char="•"/>
            </a:pPr>
            <a:r>
              <a:rPr lang="en-US" sz="2800" dirty="0">
                <a:solidFill>
                  <a:schemeClr val="accent2">
                    <a:lumMod val="75000"/>
                  </a:schemeClr>
                </a:solidFill>
                <a:latin typeface="Segoe UI" pitchFamily="34" charset="0"/>
              </a:rPr>
              <a:t>Used in lab </a:t>
            </a:r>
            <a:r>
              <a:rPr lang="en-US" sz="2800" dirty="0" smtClean="0">
                <a:solidFill>
                  <a:schemeClr val="accent2">
                    <a:lumMod val="75000"/>
                  </a:schemeClr>
                </a:solidFill>
                <a:latin typeface="Segoe UI" pitchFamily="34" charset="0"/>
              </a:rPr>
              <a:t>environments</a:t>
            </a:r>
          </a:p>
          <a:p>
            <a:pPr lvl="0"/>
            <a:endParaRPr lang="en-US" sz="1800" dirty="0">
              <a:solidFill>
                <a:schemeClr val="accent2">
                  <a:lumMod val="75000"/>
                </a:schemeClr>
              </a:solidFill>
              <a:latin typeface="Segoe UI" pitchFamily="34" charset="0"/>
            </a:endParaRPr>
          </a:p>
          <a:p>
            <a:pPr marL="457200" lvl="0" indent="-457200">
              <a:buFont typeface="Arial" pitchFamily="34" charset="0"/>
              <a:buChar char="•"/>
            </a:pPr>
            <a:r>
              <a:rPr lang="en-US" sz="2800" dirty="0">
                <a:solidFill>
                  <a:schemeClr val="accent2">
                    <a:lumMod val="75000"/>
                  </a:schemeClr>
                </a:solidFill>
                <a:latin typeface="Segoe UI" pitchFamily="34" charset="0"/>
              </a:rPr>
              <a:t>Measure performance, </a:t>
            </a:r>
            <a:r>
              <a:rPr lang="en-US" sz="2800" dirty="0" smtClean="0">
                <a:solidFill>
                  <a:schemeClr val="accent2">
                    <a:lumMod val="75000"/>
                  </a:schemeClr>
                </a:solidFill>
                <a:latin typeface="Segoe UI" pitchFamily="34" charset="0"/>
              </a:rPr>
              <a:t>reliability</a:t>
            </a:r>
            <a:r>
              <a:rPr lang="en-US" sz="2800" dirty="0">
                <a:solidFill>
                  <a:schemeClr val="accent2">
                    <a:lumMod val="75000"/>
                  </a:schemeClr>
                </a:solidFill>
                <a:latin typeface="Segoe UI" pitchFamily="34" charset="0"/>
              </a:rPr>
              <a:t>, </a:t>
            </a:r>
            <a:endParaRPr lang="en-US" sz="2800" dirty="0" smtClean="0">
              <a:solidFill>
                <a:schemeClr val="accent2">
                  <a:lumMod val="75000"/>
                </a:schemeClr>
              </a:solidFill>
              <a:latin typeface="Segoe UI" pitchFamily="34" charset="0"/>
            </a:endParaRPr>
          </a:p>
          <a:p>
            <a:pPr lvl="0"/>
            <a:r>
              <a:rPr lang="en-US" sz="2800" dirty="0">
                <a:solidFill>
                  <a:schemeClr val="accent2">
                    <a:lumMod val="75000"/>
                  </a:schemeClr>
                </a:solidFill>
                <a:latin typeface="Segoe UI" pitchFamily="34" charset="0"/>
              </a:rPr>
              <a:t>	</a:t>
            </a:r>
            <a:r>
              <a:rPr lang="en-US" sz="2800" dirty="0" smtClean="0">
                <a:solidFill>
                  <a:schemeClr val="accent2">
                    <a:lumMod val="75000"/>
                  </a:schemeClr>
                </a:solidFill>
                <a:latin typeface="Segoe UI" pitchFamily="34" charset="0"/>
              </a:rPr>
              <a:t>and </a:t>
            </a:r>
            <a:r>
              <a:rPr lang="en-US" sz="2800" dirty="0">
                <a:solidFill>
                  <a:schemeClr val="accent2">
                    <a:lumMod val="75000"/>
                  </a:schemeClr>
                </a:solidFill>
                <a:latin typeface="Segoe UI" pitchFamily="34" charset="0"/>
              </a:rPr>
              <a:t>functionality</a:t>
            </a:r>
          </a:p>
        </p:txBody>
      </p:sp>
      <p:sp>
        <p:nvSpPr>
          <p:cNvPr id="21" name="Freeform 18"/>
          <p:cNvSpPr>
            <a:spLocks noEditPoints="1"/>
          </p:cNvSpPr>
          <p:nvPr/>
        </p:nvSpPr>
        <p:spPr bwMode="black">
          <a:xfrm>
            <a:off x="8042686" y="2205866"/>
            <a:ext cx="830931" cy="1013728"/>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p>
        </p:txBody>
      </p:sp>
      <p:grpSp>
        <p:nvGrpSpPr>
          <p:cNvPr id="22" name="Group 21"/>
          <p:cNvGrpSpPr/>
          <p:nvPr/>
        </p:nvGrpSpPr>
        <p:grpSpPr bwMode="black">
          <a:xfrm>
            <a:off x="8170546" y="4062716"/>
            <a:ext cx="522069" cy="1275763"/>
            <a:chOff x="3233738" y="168276"/>
            <a:chExt cx="2651125" cy="6480174"/>
          </a:xfrm>
        </p:grpSpPr>
        <p:sp>
          <p:nvSpPr>
            <p:cNvPr id="23" name="Freeform 212"/>
            <p:cNvSpPr>
              <a:spLocks/>
            </p:cNvSpPr>
            <p:nvPr/>
          </p:nvSpPr>
          <p:spPr bwMode="black">
            <a:xfrm>
              <a:off x="3679825" y="5110163"/>
              <a:ext cx="2028825" cy="1538287"/>
            </a:xfrm>
            <a:custGeom>
              <a:avLst/>
              <a:gdLst>
                <a:gd name="T0" fmla="*/ 422 w 541"/>
                <a:gd name="T1" fmla="*/ 196 h 410"/>
                <a:gd name="T2" fmla="*/ 536 w 541"/>
                <a:gd name="T3" fmla="*/ 14 h 410"/>
                <a:gd name="T4" fmla="*/ 528 w 541"/>
                <a:gd name="T5" fmla="*/ 0 h 410"/>
                <a:gd name="T6" fmla="*/ 12 w 541"/>
                <a:gd name="T7" fmla="*/ 0 h 410"/>
                <a:gd name="T8" fmla="*/ 5 w 541"/>
                <a:gd name="T9" fmla="*/ 14 h 410"/>
                <a:gd name="T10" fmla="*/ 138 w 541"/>
                <a:gd name="T11" fmla="*/ 197 h 410"/>
                <a:gd name="T12" fmla="*/ 149 w 541"/>
                <a:gd name="T13" fmla="*/ 206 h 410"/>
                <a:gd name="T14" fmla="*/ 142 w 541"/>
                <a:gd name="T15" fmla="*/ 229 h 410"/>
                <a:gd name="T16" fmla="*/ 152 w 541"/>
                <a:gd name="T17" fmla="*/ 256 h 410"/>
                <a:gd name="T18" fmla="*/ 142 w 541"/>
                <a:gd name="T19" fmla="*/ 282 h 410"/>
                <a:gd name="T20" fmla="*/ 152 w 541"/>
                <a:gd name="T21" fmla="*/ 309 h 410"/>
                <a:gd name="T22" fmla="*/ 142 w 541"/>
                <a:gd name="T23" fmla="*/ 336 h 410"/>
                <a:gd name="T24" fmla="*/ 184 w 541"/>
                <a:gd name="T25" fmla="*/ 377 h 410"/>
                <a:gd name="T26" fmla="*/ 212 w 541"/>
                <a:gd name="T27" fmla="*/ 377 h 410"/>
                <a:gd name="T28" fmla="*/ 234 w 541"/>
                <a:gd name="T29" fmla="*/ 407 h 410"/>
                <a:gd name="T30" fmla="*/ 240 w 541"/>
                <a:gd name="T31" fmla="*/ 410 h 410"/>
                <a:gd name="T32" fmla="*/ 335 w 541"/>
                <a:gd name="T33" fmla="*/ 410 h 410"/>
                <a:gd name="T34" fmla="*/ 341 w 541"/>
                <a:gd name="T35" fmla="*/ 407 h 410"/>
                <a:gd name="T36" fmla="*/ 360 w 541"/>
                <a:gd name="T37" fmla="*/ 377 h 410"/>
                <a:gd name="T38" fmla="*/ 384 w 541"/>
                <a:gd name="T39" fmla="*/ 377 h 410"/>
                <a:gd name="T40" fmla="*/ 425 w 541"/>
                <a:gd name="T41" fmla="*/ 336 h 410"/>
                <a:gd name="T42" fmla="*/ 415 w 541"/>
                <a:gd name="T43" fmla="*/ 309 h 410"/>
                <a:gd name="T44" fmla="*/ 425 w 541"/>
                <a:gd name="T45" fmla="*/ 282 h 410"/>
                <a:gd name="T46" fmla="*/ 415 w 541"/>
                <a:gd name="T47" fmla="*/ 256 h 410"/>
                <a:gd name="T48" fmla="*/ 425 w 541"/>
                <a:gd name="T49" fmla="*/ 229 h 410"/>
                <a:gd name="T50" fmla="*/ 416 w 541"/>
                <a:gd name="T51" fmla="*/ 203 h 410"/>
                <a:gd name="T52" fmla="*/ 422 w 541"/>
                <a:gd name="T53" fmla="*/ 196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1" h="410">
                  <a:moveTo>
                    <a:pt x="422" y="196"/>
                  </a:moveTo>
                  <a:cubicBezTo>
                    <a:pt x="536" y="14"/>
                    <a:pt x="536" y="14"/>
                    <a:pt x="536" y="14"/>
                  </a:cubicBezTo>
                  <a:cubicBezTo>
                    <a:pt x="541" y="7"/>
                    <a:pt x="537" y="0"/>
                    <a:pt x="528" y="0"/>
                  </a:cubicBezTo>
                  <a:cubicBezTo>
                    <a:pt x="12" y="0"/>
                    <a:pt x="12" y="0"/>
                    <a:pt x="12" y="0"/>
                  </a:cubicBezTo>
                  <a:cubicBezTo>
                    <a:pt x="3" y="0"/>
                    <a:pt x="0" y="6"/>
                    <a:pt x="5" y="14"/>
                  </a:cubicBezTo>
                  <a:cubicBezTo>
                    <a:pt x="138" y="197"/>
                    <a:pt x="138" y="197"/>
                    <a:pt x="138" y="197"/>
                  </a:cubicBezTo>
                  <a:cubicBezTo>
                    <a:pt x="140" y="201"/>
                    <a:pt x="145" y="204"/>
                    <a:pt x="149" y="206"/>
                  </a:cubicBezTo>
                  <a:cubicBezTo>
                    <a:pt x="145" y="213"/>
                    <a:pt x="142" y="221"/>
                    <a:pt x="142" y="229"/>
                  </a:cubicBezTo>
                  <a:cubicBezTo>
                    <a:pt x="142" y="239"/>
                    <a:pt x="146" y="248"/>
                    <a:pt x="152" y="256"/>
                  </a:cubicBezTo>
                  <a:cubicBezTo>
                    <a:pt x="146" y="263"/>
                    <a:pt x="142" y="272"/>
                    <a:pt x="142" y="282"/>
                  </a:cubicBezTo>
                  <a:cubicBezTo>
                    <a:pt x="142" y="293"/>
                    <a:pt x="146" y="302"/>
                    <a:pt x="152" y="309"/>
                  </a:cubicBezTo>
                  <a:cubicBezTo>
                    <a:pt x="146" y="316"/>
                    <a:pt x="142" y="326"/>
                    <a:pt x="142" y="336"/>
                  </a:cubicBezTo>
                  <a:cubicBezTo>
                    <a:pt x="142" y="359"/>
                    <a:pt x="161" y="377"/>
                    <a:pt x="184" y="377"/>
                  </a:cubicBezTo>
                  <a:cubicBezTo>
                    <a:pt x="212" y="377"/>
                    <a:pt x="212" y="377"/>
                    <a:pt x="212" y="377"/>
                  </a:cubicBezTo>
                  <a:cubicBezTo>
                    <a:pt x="234" y="407"/>
                    <a:pt x="234" y="407"/>
                    <a:pt x="234" y="407"/>
                  </a:cubicBezTo>
                  <a:cubicBezTo>
                    <a:pt x="235" y="409"/>
                    <a:pt x="238" y="410"/>
                    <a:pt x="240" y="410"/>
                  </a:cubicBezTo>
                  <a:cubicBezTo>
                    <a:pt x="335" y="410"/>
                    <a:pt x="335" y="410"/>
                    <a:pt x="335" y="410"/>
                  </a:cubicBezTo>
                  <a:cubicBezTo>
                    <a:pt x="337" y="410"/>
                    <a:pt x="340" y="409"/>
                    <a:pt x="341" y="407"/>
                  </a:cubicBezTo>
                  <a:cubicBezTo>
                    <a:pt x="360" y="377"/>
                    <a:pt x="360" y="377"/>
                    <a:pt x="360" y="377"/>
                  </a:cubicBezTo>
                  <a:cubicBezTo>
                    <a:pt x="384" y="377"/>
                    <a:pt x="384" y="377"/>
                    <a:pt x="384" y="377"/>
                  </a:cubicBezTo>
                  <a:cubicBezTo>
                    <a:pt x="407" y="377"/>
                    <a:pt x="425" y="359"/>
                    <a:pt x="425" y="336"/>
                  </a:cubicBezTo>
                  <a:cubicBezTo>
                    <a:pt x="425" y="326"/>
                    <a:pt x="421" y="316"/>
                    <a:pt x="415" y="309"/>
                  </a:cubicBezTo>
                  <a:cubicBezTo>
                    <a:pt x="421" y="302"/>
                    <a:pt x="425" y="293"/>
                    <a:pt x="425" y="282"/>
                  </a:cubicBezTo>
                  <a:cubicBezTo>
                    <a:pt x="425" y="272"/>
                    <a:pt x="421" y="263"/>
                    <a:pt x="415" y="256"/>
                  </a:cubicBezTo>
                  <a:cubicBezTo>
                    <a:pt x="421" y="248"/>
                    <a:pt x="425" y="239"/>
                    <a:pt x="425" y="229"/>
                  </a:cubicBezTo>
                  <a:cubicBezTo>
                    <a:pt x="425" y="219"/>
                    <a:pt x="421" y="210"/>
                    <a:pt x="416" y="203"/>
                  </a:cubicBezTo>
                  <a:cubicBezTo>
                    <a:pt x="418" y="201"/>
                    <a:pt x="420" y="198"/>
                    <a:pt x="422" y="19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4" name="Freeform 213"/>
            <p:cNvSpPr>
              <a:spLocks noEditPoints="1"/>
            </p:cNvSpPr>
            <p:nvPr/>
          </p:nvSpPr>
          <p:spPr bwMode="black">
            <a:xfrm>
              <a:off x="3233738" y="168276"/>
              <a:ext cx="2651125" cy="4124325"/>
            </a:xfrm>
            <a:custGeom>
              <a:avLst/>
              <a:gdLst>
                <a:gd name="T0" fmla="*/ 122 w 707"/>
                <a:gd name="T1" fmla="*/ 705 h 1100"/>
                <a:gd name="T2" fmla="*/ 642 w 707"/>
                <a:gd name="T3" fmla="*/ 515 h 1100"/>
                <a:gd name="T4" fmla="*/ 691 w 707"/>
                <a:gd name="T5" fmla="*/ 408 h 1100"/>
                <a:gd name="T6" fmla="*/ 584 w 707"/>
                <a:gd name="T7" fmla="*/ 359 h 1100"/>
                <a:gd name="T8" fmla="*/ 65 w 707"/>
                <a:gd name="T9" fmla="*/ 548 h 1100"/>
                <a:gd name="T10" fmla="*/ 15 w 707"/>
                <a:gd name="T11" fmla="*/ 655 h 1100"/>
                <a:gd name="T12" fmla="*/ 122 w 707"/>
                <a:gd name="T13" fmla="*/ 705 h 1100"/>
                <a:gd name="T14" fmla="*/ 652 w 707"/>
                <a:gd name="T15" fmla="*/ 714 h 1100"/>
                <a:gd name="T16" fmla="*/ 706 w 707"/>
                <a:gd name="T17" fmla="*/ 636 h 1100"/>
                <a:gd name="T18" fmla="*/ 701 w 707"/>
                <a:gd name="T19" fmla="*/ 608 h 1100"/>
                <a:gd name="T20" fmla="*/ 594 w 707"/>
                <a:gd name="T21" fmla="*/ 558 h 1100"/>
                <a:gd name="T22" fmla="*/ 75 w 707"/>
                <a:gd name="T23" fmla="*/ 748 h 1100"/>
                <a:gd name="T24" fmla="*/ 20 w 707"/>
                <a:gd name="T25" fmla="*/ 825 h 1100"/>
                <a:gd name="T26" fmla="*/ 20 w 707"/>
                <a:gd name="T27" fmla="*/ 826 h 1100"/>
                <a:gd name="T28" fmla="*/ 73 w 707"/>
                <a:gd name="T29" fmla="*/ 904 h 1100"/>
                <a:gd name="T30" fmla="*/ 190 w 707"/>
                <a:gd name="T31" fmla="*/ 951 h 1100"/>
                <a:gd name="T32" fmla="*/ 190 w 707"/>
                <a:gd name="T33" fmla="*/ 1014 h 1100"/>
                <a:gd name="T34" fmla="*/ 191 w 707"/>
                <a:gd name="T35" fmla="*/ 1023 h 1100"/>
                <a:gd name="T36" fmla="*/ 132 w 707"/>
                <a:gd name="T37" fmla="*/ 1023 h 1100"/>
                <a:gd name="T38" fmla="*/ 115 w 707"/>
                <a:gd name="T39" fmla="*/ 1040 h 1100"/>
                <a:gd name="T40" fmla="*/ 115 w 707"/>
                <a:gd name="T41" fmla="*/ 1083 h 1100"/>
                <a:gd name="T42" fmla="*/ 132 w 707"/>
                <a:gd name="T43" fmla="*/ 1100 h 1100"/>
                <a:gd name="T44" fmla="*/ 648 w 707"/>
                <a:gd name="T45" fmla="*/ 1100 h 1100"/>
                <a:gd name="T46" fmla="*/ 664 w 707"/>
                <a:gd name="T47" fmla="*/ 1083 h 1100"/>
                <a:gd name="T48" fmla="*/ 664 w 707"/>
                <a:gd name="T49" fmla="*/ 1040 h 1100"/>
                <a:gd name="T50" fmla="*/ 648 w 707"/>
                <a:gd name="T51" fmla="*/ 1023 h 1100"/>
                <a:gd name="T52" fmla="*/ 622 w 707"/>
                <a:gd name="T53" fmla="*/ 1023 h 1100"/>
                <a:gd name="T54" fmla="*/ 622 w 707"/>
                <a:gd name="T55" fmla="*/ 1013 h 1100"/>
                <a:gd name="T56" fmla="*/ 622 w 707"/>
                <a:gd name="T57" fmla="*/ 873 h 1100"/>
                <a:gd name="T58" fmla="*/ 539 w 707"/>
                <a:gd name="T59" fmla="*/ 790 h 1100"/>
                <a:gd name="T60" fmla="*/ 456 w 707"/>
                <a:gd name="T61" fmla="*/ 873 h 1100"/>
                <a:gd name="T62" fmla="*/ 456 w 707"/>
                <a:gd name="T63" fmla="*/ 1013 h 1100"/>
                <a:gd name="T64" fmla="*/ 457 w 707"/>
                <a:gd name="T65" fmla="*/ 1023 h 1100"/>
                <a:gd name="T66" fmla="*/ 355 w 707"/>
                <a:gd name="T67" fmla="*/ 1023 h 1100"/>
                <a:gd name="T68" fmla="*/ 356 w 707"/>
                <a:gd name="T69" fmla="*/ 1014 h 1100"/>
                <a:gd name="T70" fmla="*/ 357 w 707"/>
                <a:gd name="T71" fmla="*/ 895 h 1100"/>
                <a:gd name="T72" fmla="*/ 346 w 707"/>
                <a:gd name="T73" fmla="*/ 855 h 1100"/>
                <a:gd name="T74" fmla="*/ 161 w 707"/>
                <a:gd name="T75" fmla="*/ 885 h 1100"/>
                <a:gd name="T76" fmla="*/ 348 w 707"/>
                <a:gd name="T77" fmla="*/ 826 h 1100"/>
                <a:gd name="T78" fmla="*/ 652 w 707"/>
                <a:gd name="T79" fmla="*/ 714 h 1100"/>
                <a:gd name="T80" fmla="*/ 122 w 707"/>
                <a:gd name="T81" fmla="*/ 500 h 1100"/>
                <a:gd name="T82" fmla="*/ 642 w 707"/>
                <a:gd name="T83" fmla="*/ 310 h 1100"/>
                <a:gd name="T84" fmla="*/ 696 w 707"/>
                <a:gd name="T85" fmla="*/ 232 h 1100"/>
                <a:gd name="T86" fmla="*/ 695 w 707"/>
                <a:gd name="T87" fmla="*/ 223 h 1100"/>
                <a:gd name="T88" fmla="*/ 624 w 707"/>
                <a:gd name="T89" fmla="*/ 149 h 1100"/>
                <a:gd name="T90" fmla="*/ 499 w 707"/>
                <a:gd name="T91" fmla="*/ 132 h 1100"/>
                <a:gd name="T92" fmla="*/ 509 w 707"/>
                <a:gd name="T93" fmla="*/ 93 h 1100"/>
                <a:gd name="T94" fmla="*/ 504 w 707"/>
                <a:gd name="T95" fmla="*/ 66 h 1100"/>
                <a:gd name="T96" fmla="*/ 398 w 707"/>
                <a:gd name="T97" fmla="*/ 15 h 1100"/>
                <a:gd name="T98" fmla="*/ 166 w 707"/>
                <a:gd name="T99" fmla="*/ 96 h 1100"/>
                <a:gd name="T100" fmla="*/ 110 w 707"/>
                <a:gd name="T101" fmla="*/ 175 h 1100"/>
                <a:gd name="T102" fmla="*/ 111 w 707"/>
                <a:gd name="T103" fmla="*/ 184 h 1100"/>
                <a:gd name="T104" fmla="*/ 182 w 707"/>
                <a:gd name="T105" fmla="*/ 257 h 1100"/>
                <a:gd name="T106" fmla="*/ 243 w 707"/>
                <a:gd name="T107" fmla="*/ 266 h 1100"/>
                <a:gd name="T108" fmla="*/ 439 w 707"/>
                <a:gd name="T109" fmla="*/ 213 h 1100"/>
                <a:gd name="T110" fmla="*/ 225 w 707"/>
                <a:gd name="T111" fmla="*/ 285 h 1100"/>
                <a:gd name="T112" fmla="*/ 65 w 707"/>
                <a:gd name="T113" fmla="*/ 343 h 1100"/>
                <a:gd name="T114" fmla="*/ 11 w 707"/>
                <a:gd name="T115" fmla="*/ 422 h 1100"/>
                <a:gd name="T116" fmla="*/ 15 w 707"/>
                <a:gd name="T117" fmla="*/ 451 h 1100"/>
                <a:gd name="T118" fmla="*/ 122 w 707"/>
                <a:gd name="T119" fmla="*/ 500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7" h="1100">
                  <a:moveTo>
                    <a:pt x="122" y="705"/>
                  </a:moveTo>
                  <a:cubicBezTo>
                    <a:pt x="642" y="515"/>
                    <a:pt x="642" y="515"/>
                    <a:pt x="642" y="515"/>
                  </a:cubicBezTo>
                  <a:cubicBezTo>
                    <a:pt x="684" y="499"/>
                    <a:pt x="707" y="451"/>
                    <a:pt x="691" y="408"/>
                  </a:cubicBezTo>
                  <a:cubicBezTo>
                    <a:pt x="675" y="365"/>
                    <a:pt x="627" y="343"/>
                    <a:pt x="584" y="359"/>
                  </a:cubicBezTo>
                  <a:cubicBezTo>
                    <a:pt x="65" y="548"/>
                    <a:pt x="65" y="548"/>
                    <a:pt x="65" y="548"/>
                  </a:cubicBezTo>
                  <a:cubicBezTo>
                    <a:pt x="22" y="564"/>
                    <a:pt x="0" y="612"/>
                    <a:pt x="15" y="655"/>
                  </a:cubicBezTo>
                  <a:cubicBezTo>
                    <a:pt x="31" y="698"/>
                    <a:pt x="79" y="721"/>
                    <a:pt x="122" y="705"/>
                  </a:cubicBezTo>
                  <a:close/>
                  <a:moveTo>
                    <a:pt x="652" y="714"/>
                  </a:moveTo>
                  <a:cubicBezTo>
                    <a:pt x="685" y="702"/>
                    <a:pt x="706" y="671"/>
                    <a:pt x="706" y="636"/>
                  </a:cubicBezTo>
                  <a:cubicBezTo>
                    <a:pt x="706" y="627"/>
                    <a:pt x="704" y="617"/>
                    <a:pt x="701" y="608"/>
                  </a:cubicBezTo>
                  <a:cubicBezTo>
                    <a:pt x="685" y="565"/>
                    <a:pt x="637" y="543"/>
                    <a:pt x="594" y="558"/>
                  </a:cubicBezTo>
                  <a:cubicBezTo>
                    <a:pt x="75" y="748"/>
                    <a:pt x="75" y="748"/>
                    <a:pt x="75" y="748"/>
                  </a:cubicBezTo>
                  <a:cubicBezTo>
                    <a:pt x="43" y="760"/>
                    <a:pt x="21" y="790"/>
                    <a:pt x="20" y="825"/>
                  </a:cubicBezTo>
                  <a:cubicBezTo>
                    <a:pt x="20" y="826"/>
                    <a:pt x="20" y="826"/>
                    <a:pt x="20" y="826"/>
                  </a:cubicBezTo>
                  <a:cubicBezTo>
                    <a:pt x="20" y="860"/>
                    <a:pt x="41" y="891"/>
                    <a:pt x="73" y="904"/>
                  </a:cubicBezTo>
                  <a:cubicBezTo>
                    <a:pt x="73" y="904"/>
                    <a:pt x="140" y="931"/>
                    <a:pt x="190" y="951"/>
                  </a:cubicBezTo>
                  <a:cubicBezTo>
                    <a:pt x="190" y="982"/>
                    <a:pt x="190" y="1014"/>
                    <a:pt x="190" y="1014"/>
                  </a:cubicBezTo>
                  <a:cubicBezTo>
                    <a:pt x="190" y="1017"/>
                    <a:pt x="190" y="1020"/>
                    <a:pt x="191" y="1023"/>
                  </a:cubicBezTo>
                  <a:cubicBezTo>
                    <a:pt x="132" y="1023"/>
                    <a:pt x="132" y="1023"/>
                    <a:pt x="132" y="1023"/>
                  </a:cubicBezTo>
                  <a:cubicBezTo>
                    <a:pt x="122" y="1023"/>
                    <a:pt x="115" y="1030"/>
                    <a:pt x="115" y="1040"/>
                  </a:cubicBezTo>
                  <a:cubicBezTo>
                    <a:pt x="115" y="1083"/>
                    <a:pt x="115" y="1083"/>
                    <a:pt x="115" y="1083"/>
                  </a:cubicBezTo>
                  <a:cubicBezTo>
                    <a:pt x="115" y="1093"/>
                    <a:pt x="122" y="1100"/>
                    <a:pt x="132" y="1100"/>
                  </a:cubicBezTo>
                  <a:cubicBezTo>
                    <a:pt x="648" y="1100"/>
                    <a:pt x="648" y="1100"/>
                    <a:pt x="648" y="1100"/>
                  </a:cubicBezTo>
                  <a:cubicBezTo>
                    <a:pt x="657" y="1100"/>
                    <a:pt x="664" y="1093"/>
                    <a:pt x="664" y="1083"/>
                  </a:cubicBezTo>
                  <a:cubicBezTo>
                    <a:pt x="664" y="1040"/>
                    <a:pt x="664" y="1040"/>
                    <a:pt x="664" y="1040"/>
                  </a:cubicBezTo>
                  <a:cubicBezTo>
                    <a:pt x="664" y="1030"/>
                    <a:pt x="657" y="1023"/>
                    <a:pt x="648" y="1023"/>
                  </a:cubicBezTo>
                  <a:cubicBezTo>
                    <a:pt x="622" y="1023"/>
                    <a:pt x="622" y="1023"/>
                    <a:pt x="622" y="1023"/>
                  </a:cubicBezTo>
                  <a:cubicBezTo>
                    <a:pt x="622" y="1020"/>
                    <a:pt x="622" y="1017"/>
                    <a:pt x="622" y="1013"/>
                  </a:cubicBezTo>
                  <a:cubicBezTo>
                    <a:pt x="622" y="873"/>
                    <a:pt x="622" y="873"/>
                    <a:pt x="622" y="873"/>
                  </a:cubicBezTo>
                  <a:cubicBezTo>
                    <a:pt x="622" y="827"/>
                    <a:pt x="585" y="790"/>
                    <a:pt x="539" y="790"/>
                  </a:cubicBezTo>
                  <a:cubicBezTo>
                    <a:pt x="493" y="790"/>
                    <a:pt x="456" y="827"/>
                    <a:pt x="456" y="873"/>
                  </a:cubicBezTo>
                  <a:cubicBezTo>
                    <a:pt x="456" y="1013"/>
                    <a:pt x="456" y="1013"/>
                    <a:pt x="456" y="1013"/>
                  </a:cubicBezTo>
                  <a:cubicBezTo>
                    <a:pt x="456" y="1017"/>
                    <a:pt x="456" y="1020"/>
                    <a:pt x="457" y="1023"/>
                  </a:cubicBezTo>
                  <a:cubicBezTo>
                    <a:pt x="355" y="1023"/>
                    <a:pt x="355" y="1023"/>
                    <a:pt x="355" y="1023"/>
                  </a:cubicBezTo>
                  <a:cubicBezTo>
                    <a:pt x="356" y="1020"/>
                    <a:pt x="356" y="1017"/>
                    <a:pt x="356" y="1014"/>
                  </a:cubicBezTo>
                  <a:cubicBezTo>
                    <a:pt x="357" y="895"/>
                    <a:pt x="357" y="895"/>
                    <a:pt x="357" y="895"/>
                  </a:cubicBezTo>
                  <a:cubicBezTo>
                    <a:pt x="357" y="880"/>
                    <a:pt x="353" y="867"/>
                    <a:pt x="346" y="855"/>
                  </a:cubicBezTo>
                  <a:cubicBezTo>
                    <a:pt x="161" y="885"/>
                    <a:pt x="161" y="885"/>
                    <a:pt x="161" y="885"/>
                  </a:cubicBezTo>
                  <a:cubicBezTo>
                    <a:pt x="348" y="826"/>
                    <a:pt x="348" y="826"/>
                    <a:pt x="348" y="826"/>
                  </a:cubicBezTo>
                  <a:cubicBezTo>
                    <a:pt x="495" y="772"/>
                    <a:pt x="652" y="714"/>
                    <a:pt x="652" y="714"/>
                  </a:cubicBezTo>
                  <a:close/>
                  <a:moveTo>
                    <a:pt x="122" y="500"/>
                  </a:moveTo>
                  <a:cubicBezTo>
                    <a:pt x="642" y="310"/>
                    <a:pt x="642" y="310"/>
                    <a:pt x="642" y="310"/>
                  </a:cubicBezTo>
                  <a:cubicBezTo>
                    <a:pt x="675" y="298"/>
                    <a:pt x="696" y="267"/>
                    <a:pt x="696" y="232"/>
                  </a:cubicBezTo>
                  <a:cubicBezTo>
                    <a:pt x="696" y="229"/>
                    <a:pt x="696" y="226"/>
                    <a:pt x="695" y="223"/>
                  </a:cubicBezTo>
                  <a:cubicBezTo>
                    <a:pt x="691" y="185"/>
                    <a:pt x="662" y="155"/>
                    <a:pt x="624" y="149"/>
                  </a:cubicBezTo>
                  <a:cubicBezTo>
                    <a:pt x="624" y="149"/>
                    <a:pt x="551" y="139"/>
                    <a:pt x="499" y="132"/>
                  </a:cubicBezTo>
                  <a:cubicBezTo>
                    <a:pt x="505" y="120"/>
                    <a:pt x="509" y="107"/>
                    <a:pt x="509" y="93"/>
                  </a:cubicBezTo>
                  <a:cubicBezTo>
                    <a:pt x="509" y="84"/>
                    <a:pt x="508" y="75"/>
                    <a:pt x="504" y="66"/>
                  </a:cubicBezTo>
                  <a:cubicBezTo>
                    <a:pt x="489" y="22"/>
                    <a:pt x="441" y="0"/>
                    <a:pt x="398" y="15"/>
                  </a:cubicBezTo>
                  <a:cubicBezTo>
                    <a:pt x="166" y="96"/>
                    <a:pt x="166" y="96"/>
                    <a:pt x="166" y="96"/>
                  </a:cubicBezTo>
                  <a:cubicBezTo>
                    <a:pt x="132" y="109"/>
                    <a:pt x="110" y="140"/>
                    <a:pt x="110" y="175"/>
                  </a:cubicBezTo>
                  <a:cubicBezTo>
                    <a:pt x="110" y="178"/>
                    <a:pt x="110" y="181"/>
                    <a:pt x="111" y="184"/>
                  </a:cubicBezTo>
                  <a:cubicBezTo>
                    <a:pt x="115" y="222"/>
                    <a:pt x="145" y="253"/>
                    <a:pt x="182" y="257"/>
                  </a:cubicBezTo>
                  <a:cubicBezTo>
                    <a:pt x="182" y="257"/>
                    <a:pt x="215" y="262"/>
                    <a:pt x="243" y="266"/>
                  </a:cubicBezTo>
                  <a:cubicBezTo>
                    <a:pt x="439" y="213"/>
                    <a:pt x="439" y="213"/>
                    <a:pt x="439" y="213"/>
                  </a:cubicBezTo>
                  <a:cubicBezTo>
                    <a:pt x="225" y="285"/>
                    <a:pt x="225" y="285"/>
                    <a:pt x="225" y="285"/>
                  </a:cubicBezTo>
                  <a:cubicBezTo>
                    <a:pt x="142" y="315"/>
                    <a:pt x="65" y="343"/>
                    <a:pt x="65" y="343"/>
                  </a:cubicBezTo>
                  <a:cubicBezTo>
                    <a:pt x="31" y="356"/>
                    <a:pt x="11" y="388"/>
                    <a:pt x="11" y="422"/>
                  </a:cubicBezTo>
                  <a:cubicBezTo>
                    <a:pt x="11" y="431"/>
                    <a:pt x="12" y="441"/>
                    <a:pt x="15" y="451"/>
                  </a:cubicBezTo>
                  <a:cubicBezTo>
                    <a:pt x="31" y="494"/>
                    <a:pt x="79" y="516"/>
                    <a:pt x="122" y="5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25" name="Freeform 214"/>
            <p:cNvSpPr>
              <a:spLocks/>
            </p:cNvSpPr>
            <p:nvPr/>
          </p:nvSpPr>
          <p:spPr bwMode="black">
            <a:xfrm>
              <a:off x="3657600" y="4476750"/>
              <a:ext cx="2057400" cy="460375"/>
            </a:xfrm>
            <a:custGeom>
              <a:avLst/>
              <a:gdLst>
                <a:gd name="T0" fmla="*/ 549 w 549"/>
                <a:gd name="T1" fmla="*/ 10 h 123"/>
                <a:gd name="T2" fmla="*/ 535 w 549"/>
                <a:gd name="T3" fmla="*/ 0 h 123"/>
                <a:gd name="T4" fmla="*/ 17 w 549"/>
                <a:gd name="T5" fmla="*/ 0 h 123"/>
                <a:gd name="T6" fmla="*/ 0 w 549"/>
                <a:gd name="T7" fmla="*/ 17 h 123"/>
                <a:gd name="T8" fmla="*/ 0 w 549"/>
                <a:gd name="T9" fmla="*/ 106 h 123"/>
                <a:gd name="T10" fmla="*/ 17 w 549"/>
                <a:gd name="T11" fmla="*/ 123 h 123"/>
                <a:gd name="T12" fmla="*/ 535 w 549"/>
                <a:gd name="T13" fmla="*/ 123 h 123"/>
                <a:gd name="T14" fmla="*/ 549 w 549"/>
                <a:gd name="T15" fmla="*/ 113 h 123"/>
                <a:gd name="T16" fmla="*/ 549 w 549"/>
                <a:gd name="T17" fmla="*/ 1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9" h="123">
                  <a:moveTo>
                    <a:pt x="549" y="10"/>
                  </a:moveTo>
                  <a:cubicBezTo>
                    <a:pt x="547" y="4"/>
                    <a:pt x="541" y="0"/>
                    <a:pt x="535" y="0"/>
                  </a:cubicBezTo>
                  <a:cubicBezTo>
                    <a:pt x="17" y="0"/>
                    <a:pt x="17" y="0"/>
                    <a:pt x="17" y="0"/>
                  </a:cubicBezTo>
                  <a:cubicBezTo>
                    <a:pt x="8" y="0"/>
                    <a:pt x="0" y="7"/>
                    <a:pt x="0" y="17"/>
                  </a:cubicBezTo>
                  <a:cubicBezTo>
                    <a:pt x="0" y="106"/>
                    <a:pt x="0" y="106"/>
                    <a:pt x="0" y="106"/>
                  </a:cubicBezTo>
                  <a:cubicBezTo>
                    <a:pt x="0" y="115"/>
                    <a:pt x="8" y="123"/>
                    <a:pt x="17" y="123"/>
                  </a:cubicBezTo>
                  <a:cubicBezTo>
                    <a:pt x="535" y="123"/>
                    <a:pt x="535" y="123"/>
                    <a:pt x="535" y="123"/>
                  </a:cubicBezTo>
                  <a:cubicBezTo>
                    <a:pt x="541" y="123"/>
                    <a:pt x="547" y="118"/>
                    <a:pt x="549" y="113"/>
                  </a:cubicBezTo>
                  <a:cubicBezTo>
                    <a:pt x="549" y="10"/>
                    <a:pt x="549" y="10"/>
                    <a:pt x="549"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7459" r="8884"/>
          <a:stretch/>
        </p:blipFill>
        <p:spPr>
          <a:xfrm>
            <a:off x="9480444" y="1798818"/>
            <a:ext cx="1873356" cy="3830002"/>
          </a:xfrm>
          <a:prstGeom prst="rect">
            <a:avLst/>
          </a:prstGeom>
        </p:spPr>
      </p:pic>
    </p:spTree>
    <p:extLst>
      <p:ext uri="{BB962C8B-B14F-4D97-AF65-F5344CB8AC3E}">
        <p14:creationId xmlns:p14="http://schemas.microsoft.com/office/powerpoint/2010/main" val="1704496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2" end="2"/>
                                            </p:txEl>
                                          </p:spTgt>
                                        </p:tgtEl>
                                        <p:attrNameLst>
                                          <p:attrName>style.visibility</p:attrName>
                                        </p:attrNameLst>
                                      </p:cBhvr>
                                      <p:to>
                                        <p:strVal val="visible"/>
                                      </p:to>
                                    </p:set>
                                    <p:animEffect transition="in" filter="fade">
                                      <p:cBhvr>
                                        <p:cTn id="14" dur="1000"/>
                                        <p:tgtEl>
                                          <p:spTgt spid="20">
                                            <p:txEl>
                                              <p:pRg st="2" end="2"/>
                                            </p:txEl>
                                          </p:spTgt>
                                        </p:tgtEl>
                                      </p:cBhvr>
                                    </p:animEffect>
                                    <p:anim calcmode="lin" valueType="num">
                                      <p:cBhvr>
                                        <p:cTn id="15"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4" end="4"/>
                                            </p:txEl>
                                          </p:spTgt>
                                        </p:tgtEl>
                                        <p:attrNameLst>
                                          <p:attrName>style.visibility</p:attrName>
                                        </p:attrNameLst>
                                      </p:cBhvr>
                                      <p:to>
                                        <p:strVal val="visible"/>
                                      </p:to>
                                    </p:set>
                                    <p:animEffect transition="in" filter="fade">
                                      <p:cBhvr>
                                        <p:cTn id="21" dur="1000"/>
                                        <p:tgtEl>
                                          <p:spTgt spid="20">
                                            <p:txEl>
                                              <p:pRg st="4" end="4"/>
                                            </p:txEl>
                                          </p:spTgt>
                                        </p:tgtEl>
                                      </p:cBhvr>
                                    </p:animEffect>
                                    <p:anim calcmode="lin" valueType="num">
                                      <p:cBhvr>
                                        <p:cTn id="22" dur="10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
                                            <p:txEl>
                                              <p:pRg st="5" end="5"/>
                                            </p:txEl>
                                          </p:spTgt>
                                        </p:tgtEl>
                                        <p:attrNameLst>
                                          <p:attrName>style.visibility</p:attrName>
                                        </p:attrNameLst>
                                      </p:cBhvr>
                                      <p:to>
                                        <p:strVal val="visible"/>
                                      </p:to>
                                    </p:set>
                                    <p:animEffect transition="in" filter="fade">
                                      <p:cBhvr>
                                        <p:cTn id="26" dur="1000"/>
                                        <p:tgtEl>
                                          <p:spTgt spid="20">
                                            <p:txEl>
                                              <p:pRg st="5" end="5"/>
                                            </p:txEl>
                                          </p:spTgt>
                                        </p:tgtEl>
                                      </p:cBhvr>
                                    </p:animEffect>
                                    <p:anim calcmode="lin" valueType="num">
                                      <p:cBhvr>
                                        <p:cTn id="27" dur="1000" fill="hold"/>
                                        <p:tgtEl>
                                          <p:spTgt spid="20">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2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107"/>
          <p:cNvGrpSpPr/>
          <p:nvPr/>
        </p:nvGrpSpPr>
        <p:grpSpPr>
          <a:xfrm>
            <a:off x="468148" y="2642264"/>
            <a:ext cx="2606040" cy="914400"/>
            <a:chOff x="520700" y="4962848"/>
            <a:chExt cx="2606040" cy="914400"/>
          </a:xfrm>
          <a:solidFill>
            <a:schemeClr val="accent2"/>
          </a:solidFill>
        </p:grpSpPr>
        <p:sp>
          <p:nvSpPr>
            <p:cNvPr id="74" name="Rectangle 73"/>
            <p:cNvSpPr/>
            <p:nvPr/>
          </p:nvSpPr>
          <p:spPr bwMode="auto">
            <a:xfrm>
              <a:off x="520700" y="4962848"/>
              <a:ext cx="2606040" cy="91440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lnSpc>
                  <a:spcPts val="1900"/>
                </a:lnSpc>
                <a:spcBef>
                  <a:spcPct val="0"/>
                </a:spcBef>
                <a:spcAft>
                  <a:spcPct val="0"/>
                </a:spcAft>
              </a:pPr>
              <a:endParaRPr lang="en-US" kern="0" spc="-50" dirty="0">
                <a:gradFill>
                  <a:gsLst>
                    <a:gs pos="0">
                      <a:srgbClr val="FFFFFF"/>
                    </a:gs>
                    <a:gs pos="100000">
                      <a:srgbClr val="FFFFFF"/>
                    </a:gs>
                  </a:gsLst>
                  <a:lin ang="5400000" scaled="0"/>
                </a:gradFill>
                <a:ea typeface="Segoe UI" pitchFamily="34" charset="0"/>
                <a:cs typeface="Segoe UI" pitchFamily="34" charset="0"/>
              </a:endParaRPr>
            </a:p>
          </p:txBody>
        </p:sp>
        <p:pic>
          <p:nvPicPr>
            <p:cNvPr id="75" name="Picture 2" descr="C:\Users\v-junyo\Dropbox\ZumTeam\Team_Resources\Design Resources\Icons\Metro_Style_Icons\app_globe_64.png"/>
            <p:cNvPicPr>
              <a:picLocks noChangeAspect="1" noChangeArrowheads="1"/>
            </p:cNvPicPr>
            <p:nvPr/>
          </p:nvPicPr>
          <p:blipFill>
            <a:blip r:embed="rId3">
              <a:biLevel thresh="25000"/>
              <a:extLst>
                <a:ext uri="{28A0092B-C50C-407E-A947-70E740481C1C}">
                  <a14:useLocalDpi xmlns:a14="http://schemas.microsoft.com/office/drawing/2010/main" val="0"/>
                </a:ext>
              </a:extLst>
            </a:blip>
            <a:stretch>
              <a:fillRect/>
            </a:stretch>
          </p:blipFill>
          <p:spPr bwMode="auto">
            <a:xfrm>
              <a:off x="912865" y="5162220"/>
              <a:ext cx="548640" cy="548640"/>
            </a:xfrm>
            <a:prstGeom prst="rect">
              <a:avLst/>
            </a:prstGeom>
            <a:solidFill>
              <a:schemeClr val="accent1"/>
            </a:solidFill>
            <a:ln>
              <a:noFill/>
            </a:ln>
            <a:extLst/>
          </p:spPr>
        </p:pic>
      </p:grpSp>
      <p:grpSp>
        <p:nvGrpSpPr>
          <p:cNvPr id="76" name="Group 110"/>
          <p:cNvGrpSpPr/>
          <p:nvPr/>
        </p:nvGrpSpPr>
        <p:grpSpPr>
          <a:xfrm>
            <a:off x="9038412" y="311701"/>
            <a:ext cx="2606040" cy="914400"/>
            <a:chOff x="9102563" y="4838700"/>
            <a:chExt cx="2606040" cy="914400"/>
          </a:xfrm>
          <a:solidFill>
            <a:schemeClr val="accent2"/>
          </a:solidFill>
        </p:grpSpPr>
        <p:sp>
          <p:nvSpPr>
            <p:cNvPr id="77" name="Rectangle 76"/>
            <p:cNvSpPr/>
            <p:nvPr/>
          </p:nvSpPr>
          <p:spPr bwMode="auto">
            <a:xfrm>
              <a:off x="9102563" y="4838700"/>
              <a:ext cx="2606040" cy="91440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lnSpc>
                  <a:spcPts val="1900"/>
                </a:lnSpc>
                <a:spcBef>
                  <a:spcPct val="0"/>
                </a:spcBef>
                <a:spcAft>
                  <a:spcPct val="0"/>
                </a:spcAft>
              </a:pPr>
              <a:r>
                <a:rPr lang="en-US" kern="0" spc="-50" dirty="0">
                  <a:gradFill>
                    <a:gsLst>
                      <a:gs pos="0">
                        <a:srgbClr val="FFFFFF"/>
                      </a:gs>
                      <a:gs pos="100000">
                        <a:srgbClr val="FFFFFF"/>
                      </a:gs>
                    </a:gsLst>
                    <a:lin ang="5400000" scaled="0"/>
                  </a:gradFill>
                  <a:ea typeface="Segoe UI" pitchFamily="34" charset="0"/>
                  <a:cs typeface="Segoe UI" pitchFamily="34" charset="0"/>
                </a:rPr>
                <a:t>Work On Your </a:t>
              </a:r>
              <a:br>
                <a:rPr lang="en-US" kern="0" spc="-50" dirty="0">
                  <a:gradFill>
                    <a:gsLst>
                      <a:gs pos="0">
                        <a:srgbClr val="FFFFFF"/>
                      </a:gs>
                      <a:gs pos="100000">
                        <a:srgbClr val="FFFFFF"/>
                      </a:gs>
                    </a:gsLst>
                    <a:lin ang="5400000" scaled="0"/>
                  </a:gradFill>
                  <a:ea typeface="Segoe UI" pitchFamily="34" charset="0"/>
                  <a:cs typeface="Segoe UI" pitchFamily="34" charset="0"/>
                </a:rPr>
              </a:br>
              <a:r>
                <a:rPr lang="en-US" kern="0" spc="-50" dirty="0">
                  <a:gradFill>
                    <a:gsLst>
                      <a:gs pos="0">
                        <a:srgbClr val="FFFFFF"/>
                      </a:gs>
                      <a:gs pos="100000">
                        <a:srgbClr val="FFFFFF"/>
                      </a:gs>
                    </a:gsLst>
                    <a:lin ang="5400000" scaled="0"/>
                  </a:gradFill>
                  <a:ea typeface="Segoe UI" pitchFamily="34" charset="0"/>
                  <a:cs typeface="Segoe UI" pitchFamily="34" charset="0"/>
                </a:rPr>
                <a:t>Own Device</a:t>
              </a:r>
            </a:p>
          </p:txBody>
        </p:sp>
        <p:grpSp>
          <p:nvGrpSpPr>
            <p:cNvPr id="78" name="Group 18"/>
            <p:cNvGrpSpPr>
              <a:grpSpLocks noChangeAspect="1"/>
            </p:cNvGrpSpPr>
            <p:nvPr/>
          </p:nvGrpSpPr>
          <p:grpSpPr>
            <a:xfrm>
              <a:off x="10978657" y="5047575"/>
              <a:ext cx="548640" cy="496651"/>
              <a:chOff x="5613085" y="2664771"/>
              <a:chExt cx="881297" cy="725260"/>
            </a:xfrm>
            <a:grpFill/>
          </p:grpSpPr>
          <p:pic>
            <p:nvPicPr>
              <p:cNvPr id="79" name="Picture 78"/>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a:ext>
                </a:extLst>
              </a:blip>
              <a:stretch>
                <a:fillRect/>
              </a:stretch>
            </p:blipFill>
            <p:spPr>
              <a:xfrm>
                <a:off x="5613085" y="2664771"/>
                <a:ext cx="519832" cy="659000"/>
              </a:xfrm>
              <a:prstGeom prst="rect">
                <a:avLst/>
              </a:prstGeom>
              <a:grpFill/>
            </p:spPr>
          </p:pic>
          <p:sp>
            <p:nvSpPr>
              <p:cNvPr id="80" name="Freeform 107"/>
              <p:cNvSpPr>
                <a:spLocks noEditPoints="1"/>
              </p:cNvSpPr>
              <p:nvPr/>
            </p:nvSpPr>
            <p:spPr bwMode="auto">
              <a:xfrm rot="5400000">
                <a:off x="6089057" y="2984706"/>
                <a:ext cx="295077" cy="515573"/>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grpFill/>
              <a:extLst/>
            </p:spPr>
            <p:txBody>
              <a:bodyPr vert="horz" wrap="square" lIns="116047" tIns="58023" rIns="116047" bIns="58023" numCol="1" anchor="t" anchorCtr="0" compatLnSpc="1">
                <a:prstTxWarp prst="textNoShape">
                  <a:avLst/>
                </a:prstTxWarp>
              </a:bodyPr>
              <a:lstStyle/>
              <a:p>
                <a:pPr defTabSz="914400">
                  <a:defRPr/>
                </a:pPr>
                <a:endParaRPr lang="en-US" kern="0" dirty="0">
                  <a:solidFill>
                    <a:srgbClr val="F2F2F2"/>
                  </a:solidFill>
                </a:endParaRPr>
              </a:p>
            </p:txBody>
          </p:sp>
        </p:grpSp>
      </p:grpSp>
      <p:sp useBgFill="1">
        <p:nvSpPr>
          <p:cNvPr id="87" name="Rectangle 86"/>
          <p:cNvSpPr/>
          <p:nvPr/>
        </p:nvSpPr>
        <p:spPr bwMode="auto">
          <a:xfrm>
            <a:off x="-13191" y="0"/>
            <a:ext cx="12188825" cy="1226101"/>
          </a:xfrm>
          <a:prstGeom prst="rect">
            <a:avLst/>
          </a:prstGeom>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err="1" smtClean="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dirty="0" smtClean="0"/>
              <a:t>Internet Explorer </a:t>
            </a:r>
            <a:r>
              <a:rPr lang="en-US" dirty="0"/>
              <a:t>Administration Kit</a:t>
            </a:r>
          </a:p>
        </p:txBody>
      </p:sp>
      <p:sp>
        <p:nvSpPr>
          <p:cNvPr id="56" name="Rectangle 55"/>
          <p:cNvSpPr/>
          <p:nvPr/>
        </p:nvSpPr>
        <p:spPr bwMode="auto">
          <a:xfrm>
            <a:off x="3282654" y="1615249"/>
            <a:ext cx="2606040" cy="91440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lnSpc>
                <a:spcPts val="1900"/>
              </a:lnSpc>
              <a:spcBef>
                <a:spcPct val="0"/>
              </a:spcBef>
              <a:spcAft>
                <a:spcPct val="0"/>
              </a:spcAft>
            </a:pPr>
            <a:r>
              <a:rPr lang="en-US" sz="2000" kern="0" spc="-50" dirty="0" smtClean="0">
                <a:gradFill>
                  <a:gsLst>
                    <a:gs pos="0">
                      <a:srgbClr val="FFFFFF"/>
                    </a:gs>
                    <a:gs pos="100000">
                      <a:srgbClr val="FFFFFF"/>
                    </a:gs>
                  </a:gsLst>
                  <a:lin ang="5400000" scaled="0"/>
                </a:gradFill>
                <a:ea typeface="Segoe UI" pitchFamily="34" charset="0"/>
                <a:cs typeface="Segoe UI" pitchFamily="34" charset="0"/>
              </a:rPr>
              <a:t>Deploy and Manage</a:t>
            </a:r>
          </a:p>
          <a:p>
            <a:pPr defTabSz="914099" fontAlgn="base">
              <a:lnSpc>
                <a:spcPts val="1900"/>
              </a:lnSpc>
              <a:spcBef>
                <a:spcPct val="0"/>
              </a:spcBef>
              <a:spcAft>
                <a:spcPct val="0"/>
              </a:spcAft>
            </a:pPr>
            <a:r>
              <a:rPr lang="en-US" sz="2000" kern="0" spc="-50" dirty="0" smtClean="0">
                <a:gradFill>
                  <a:gsLst>
                    <a:gs pos="0">
                      <a:srgbClr val="FFFFFF"/>
                    </a:gs>
                    <a:gs pos="100000">
                      <a:srgbClr val="FFFFFF"/>
                    </a:gs>
                  </a:gsLst>
                  <a:lin ang="5400000" scaled="0"/>
                </a:gradFill>
                <a:ea typeface="Segoe UI" pitchFamily="34" charset="0"/>
                <a:cs typeface="Segoe UI" pitchFamily="34" charset="0"/>
              </a:rPr>
              <a:t>Custom Installations</a:t>
            </a:r>
            <a:endParaRPr lang="en-US" sz="2000" kern="0" spc="-50" dirty="0">
              <a:gradFill>
                <a:gsLst>
                  <a:gs pos="0">
                    <a:srgbClr val="FFFFFF"/>
                  </a:gs>
                  <a:gs pos="100000">
                    <a:srgbClr val="FFFFFF"/>
                  </a:gs>
                </a:gsLst>
                <a:lin ang="5400000" scaled="0"/>
              </a:gradFill>
              <a:ea typeface="Segoe UI" pitchFamily="34" charset="0"/>
              <a:cs typeface="Segoe UI" pitchFamily="34" charset="0"/>
            </a:endParaRPr>
          </a:p>
        </p:txBody>
      </p:sp>
      <p:grpSp>
        <p:nvGrpSpPr>
          <p:cNvPr id="114" name="Group 113"/>
          <p:cNvGrpSpPr/>
          <p:nvPr/>
        </p:nvGrpSpPr>
        <p:grpSpPr>
          <a:xfrm>
            <a:off x="8903329" y="3285598"/>
            <a:ext cx="2606040" cy="914400"/>
            <a:chOff x="9038412" y="3317049"/>
            <a:chExt cx="2606040" cy="914400"/>
          </a:xfrm>
        </p:grpSpPr>
        <p:sp>
          <p:nvSpPr>
            <p:cNvPr id="109" name="Rectangle 108"/>
            <p:cNvSpPr/>
            <p:nvPr/>
          </p:nvSpPr>
          <p:spPr bwMode="auto">
            <a:xfrm>
              <a:off x="9038412" y="3317049"/>
              <a:ext cx="2606040" cy="91440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lnSpc>
                  <a:spcPts val="1900"/>
                </a:lnSpc>
                <a:spcBef>
                  <a:spcPct val="0"/>
                </a:spcBef>
                <a:spcAft>
                  <a:spcPct val="0"/>
                </a:spcAft>
              </a:pPr>
              <a:endParaRPr lang="en-US" kern="0" spc="-50" dirty="0">
                <a:gradFill>
                  <a:gsLst>
                    <a:gs pos="0">
                      <a:srgbClr val="FFFFFF"/>
                    </a:gs>
                    <a:gs pos="100000">
                      <a:srgbClr val="FFFFFF"/>
                    </a:gs>
                  </a:gsLst>
                  <a:lin ang="5400000" scaled="0"/>
                </a:gradFill>
                <a:ea typeface="Segoe UI" pitchFamily="34" charset="0"/>
                <a:cs typeface="Segoe UI" pitchFamily="34" charset="0"/>
              </a:endParaRPr>
            </a:p>
          </p:txBody>
        </p:sp>
        <p:grpSp>
          <p:nvGrpSpPr>
            <p:cNvPr id="112" name="Group 111"/>
            <p:cNvGrpSpPr/>
            <p:nvPr/>
          </p:nvGrpSpPr>
          <p:grpSpPr>
            <a:xfrm>
              <a:off x="10741909" y="3596240"/>
              <a:ext cx="641884" cy="432678"/>
              <a:chOff x="10640309" y="3596240"/>
              <a:chExt cx="641884" cy="432678"/>
            </a:xfrm>
          </p:grpSpPr>
          <p:pic>
            <p:nvPicPr>
              <p:cNvPr id="111" name="Picture 1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40309" y="3596240"/>
                <a:ext cx="490395" cy="408573"/>
              </a:xfrm>
              <a:prstGeom prst="rect">
                <a:avLst/>
              </a:prstGeom>
              <a:solidFill>
                <a:schemeClr val="accent1"/>
              </a:solidFill>
            </p:spPr>
          </p:pic>
          <p:sp>
            <p:nvSpPr>
              <p:cNvPr id="46" name="Heart 45"/>
              <p:cNvSpPr/>
              <p:nvPr/>
            </p:nvSpPr>
            <p:spPr bwMode="auto">
              <a:xfrm>
                <a:off x="10949171" y="3695896"/>
                <a:ext cx="333022" cy="333022"/>
              </a:xfrm>
              <a:prstGeom prst="heart">
                <a:avLst/>
              </a:prstGeom>
              <a:solidFill>
                <a:schemeClr val="bg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101" name="Picture 2">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330" t="5" r="9051" b="-6"/>
          <a:stretch/>
        </p:blipFill>
        <p:spPr bwMode="auto">
          <a:xfrm>
            <a:off x="468148" y="3657601"/>
            <a:ext cx="2604345" cy="2594857"/>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5" descr="Royalty-free Image: Two women working on a laptop in an"/>
          <p:cNvPicPr>
            <a:picLocks noChangeAspect="1" noChangeArrowheads="1"/>
          </p:cNvPicPr>
          <p:nvPr/>
        </p:nvPicPr>
        <p:blipFill rotWithShape="1">
          <a:blip r:embed="rId9">
            <a:extLst>
              <a:ext uri="{28A0092B-C50C-407E-A947-70E740481C1C}">
                <a14:useLocalDpi xmlns:a14="http://schemas.microsoft.com/office/drawing/2010/main" val="0"/>
              </a:ext>
            </a:extLst>
          </a:blip>
          <a:srcRect t="8859" b="29845"/>
          <a:stretch/>
        </p:blipFill>
        <p:spPr bwMode="auto">
          <a:xfrm>
            <a:off x="3284350" y="4683046"/>
            <a:ext cx="2604344" cy="1569412"/>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7" descr="C:\Users\v-junyo\Documents\Jun_Mesh\Microsoft Files\DesignTools\Brand Photos\Unified Communications\Brand Library - no exp\UC10_Group_001.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3253" r="-196" b="2132"/>
          <a:stretch/>
        </p:blipFill>
        <p:spPr bwMode="auto">
          <a:xfrm>
            <a:off x="6093838" y="1615249"/>
            <a:ext cx="2604345" cy="258474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C:\Users\v-junyo\Documents\Jun_Mesh\Microsoft Files\DesignTools\Brand Photos\FY10 Business Identity\Server IT - no exp\server female thinking IT problem solving laptop machine room fix technology stand.jpg"/>
          <p:cNvPicPr>
            <a:picLocks noChangeAspect="1" noChangeArrowheads="1"/>
          </p:cNvPicPr>
          <p:nvPr/>
        </p:nvPicPr>
        <p:blipFill rotWithShape="1">
          <a:blip r:embed="rId11">
            <a:extLst>
              <a:ext uri="{28A0092B-C50C-407E-A947-70E740481C1C}">
                <a14:useLocalDpi xmlns:a14="http://schemas.microsoft.com/office/drawing/2010/main" val="0"/>
              </a:ext>
            </a:extLst>
          </a:blip>
          <a:srcRect t="3942" b="34759"/>
          <a:stretch/>
        </p:blipFill>
        <p:spPr bwMode="auto">
          <a:xfrm>
            <a:off x="8903329" y="1615249"/>
            <a:ext cx="2609865" cy="1569412"/>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p:cNvSpPr/>
          <p:nvPr/>
        </p:nvSpPr>
        <p:spPr bwMode="auto">
          <a:xfrm>
            <a:off x="3282654" y="3657602"/>
            <a:ext cx="2606040" cy="91440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45720" numCol="1" spcCol="0" rtlCol="0" fromWordArt="0" anchor="b" anchorCtr="0" forceAA="0" compatLnSpc="1">
            <a:prstTxWarp prst="textNoShape">
              <a:avLst/>
            </a:prstTxWarp>
            <a:noAutofit/>
          </a:bodyPr>
          <a:lstStyle/>
          <a:p>
            <a:pPr defTabSz="914099" fontAlgn="base">
              <a:lnSpc>
                <a:spcPts val="1900"/>
              </a:lnSpc>
              <a:spcBef>
                <a:spcPct val="0"/>
              </a:spcBef>
              <a:spcAft>
                <a:spcPct val="0"/>
              </a:spcAft>
            </a:pPr>
            <a:r>
              <a:rPr lang="en-US" sz="2000" kern="0" spc="-50" dirty="0" smtClean="0">
                <a:gradFill>
                  <a:gsLst>
                    <a:gs pos="0">
                      <a:srgbClr val="FFFFFF"/>
                    </a:gs>
                    <a:gs pos="100000">
                      <a:srgbClr val="FFFFFF"/>
                    </a:gs>
                  </a:gsLst>
                  <a:lin ang="5400000" scaled="0"/>
                </a:gradFill>
                <a:ea typeface="Segoe UI" pitchFamily="34" charset="0"/>
                <a:cs typeface="Segoe UI" pitchFamily="34" charset="0"/>
              </a:rPr>
              <a:t>Configure Internet</a:t>
            </a:r>
          </a:p>
          <a:p>
            <a:pPr defTabSz="914099" fontAlgn="base">
              <a:lnSpc>
                <a:spcPts val="1900"/>
              </a:lnSpc>
              <a:spcBef>
                <a:spcPct val="0"/>
              </a:spcBef>
              <a:spcAft>
                <a:spcPct val="0"/>
              </a:spcAft>
            </a:pPr>
            <a:r>
              <a:rPr lang="en-US" sz="2000" kern="0" spc="-50" dirty="0" smtClean="0">
                <a:gradFill>
                  <a:gsLst>
                    <a:gs pos="0">
                      <a:srgbClr val="FFFFFF"/>
                    </a:gs>
                    <a:gs pos="100000">
                      <a:srgbClr val="FFFFFF"/>
                    </a:gs>
                  </a:gsLst>
                  <a:lin ang="5400000" scaled="0"/>
                </a:gradFill>
                <a:ea typeface="Segoe UI" pitchFamily="34" charset="0"/>
                <a:cs typeface="Segoe UI" pitchFamily="34" charset="0"/>
              </a:rPr>
              <a:t>Explorer Settings</a:t>
            </a:r>
            <a:endParaRPr lang="en-US" sz="2000" kern="0" spc="-50" dirty="0">
              <a:gradFill>
                <a:gsLst>
                  <a:gs pos="0">
                    <a:srgbClr val="FFFFFF"/>
                  </a:gs>
                  <a:gs pos="100000">
                    <a:srgbClr val="FFFFFF"/>
                  </a:gs>
                </a:gsLst>
                <a:lin ang="5400000" scaled="0"/>
              </a:gradFill>
              <a:ea typeface="Segoe UI" pitchFamily="34" charset="0"/>
              <a:cs typeface="Segoe UI" pitchFamily="34" charset="0"/>
            </a:endParaRPr>
          </a:p>
        </p:txBody>
      </p:sp>
      <p:sp>
        <p:nvSpPr>
          <p:cNvPr id="84" name="Rectangle 83"/>
          <p:cNvSpPr/>
          <p:nvPr/>
        </p:nvSpPr>
        <p:spPr bwMode="auto">
          <a:xfrm>
            <a:off x="3282654" y="2642264"/>
            <a:ext cx="2606040" cy="91440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lnSpc>
                <a:spcPts val="1900"/>
              </a:lnSpc>
              <a:spcBef>
                <a:spcPct val="0"/>
              </a:spcBef>
              <a:spcAft>
                <a:spcPct val="0"/>
              </a:spcAft>
              <a:defRPr/>
            </a:pPr>
            <a:r>
              <a:rPr lang="en-US" sz="2000" kern="0" spc="-50" dirty="0" smtClean="0">
                <a:gradFill>
                  <a:gsLst>
                    <a:gs pos="0">
                      <a:srgbClr val="FFFFFF"/>
                    </a:gs>
                    <a:gs pos="100000">
                      <a:srgbClr val="FFFFFF"/>
                    </a:gs>
                  </a:gsLst>
                  <a:lin ang="5400000" scaled="0"/>
                </a:gradFill>
                <a:ea typeface="Segoe UI" pitchFamily="34" charset="0"/>
                <a:cs typeface="Segoe UI" pitchFamily="34" charset="0"/>
              </a:rPr>
              <a:t>Brand Internet</a:t>
            </a:r>
          </a:p>
          <a:p>
            <a:pPr defTabSz="914099" fontAlgn="base">
              <a:lnSpc>
                <a:spcPts val="1900"/>
              </a:lnSpc>
              <a:spcBef>
                <a:spcPct val="0"/>
              </a:spcBef>
              <a:spcAft>
                <a:spcPct val="0"/>
              </a:spcAft>
              <a:defRPr/>
            </a:pPr>
            <a:r>
              <a:rPr lang="en-US" sz="2000" kern="0" spc="-50" dirty="0" smtClean="0">
                <a:gradFill>
                  <a:gsLst>
                    <a:gs pos="0">
                      <a:srgbClr val="FFFFFF"/>
                    </a:gs>
                    <a:gs pos="100000">
                      <a:srgbClr val="FFFFFF"/>
                    </a:gs>
                  </a:gsLst>
                  <a:lin ang="5400000" scaled="0"/>
                </a:gradFill>
                <a:ea typeface="Segoe UI" pitchFamily="34" charset="0"/>
                <a:cs typeface="Segoe UI" pitchFamily="34" charset="0"/>
              </a:rPr>
              <a:t>Explorer</a:t>
            </a:r>
            <a:endParaRPr lang="en-US" sz="2000" kern="0" spc="-50" dirty="0">
              <a:gradFill>
                <a:gsLst>
                  <a:gs pos="0">
                    <a:srgbClr val="FFFFFF"/>
                  </a:gs>
                  <a:gs pos="100000">
                    <a:srgbClr val="FFFFFF"/>
                  </a:gs>
                </a:gsLst>
                <a:lin ang="5400000" scaled="0"/>
              </a:gradFill>
              <a:ea typeface="Segoe UI" pitchFamily="34" charset="0"/>
              <a:cs typeface="Segoe UI" pitchFamily="34" charset="0"/>
            </a:endParaRPr>
          </a:p>
        </p:txBody>
      </p:sp>
      <p:grpSp>
        <p:nvGrpSpPr>
          <p:cNvPr id="6" name="Group 5"/>
          <p:cNvGrpSpPr/>
          <p:nvPr/>
        </p:nvGrpSpPr>
        <p:grpSpPr>
          <a:xfrm>
            <a:off x="468148" y="1615249"/>
            <a:ext cx="2606040" cy="914400"/>
            <a:chOff x="468148" y="1615249"/>
            <a:chExt cx="2606040" cy="914400"/>
          </a:xfrm>
        </p:grpSpPr>
        <p:sp>
          <p:nvSpPr>
            <p:cNvPr id="68" name="Rectangle 67"/>
            <p:cNvSpPr/>
            <p:nvPr/>
          </p:nvSpPr>
          <p:spPr bwMode="auto">
            <a:xfrm>
              <a:off x="468148" y="1615249"/>
              <a:ext cx="2606040" cy="91440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lnSpc>
                  <a:spcPts val="1900"/>
                </a:lnSpc>
                <a:spcBef>
                  <a:spcPct val="0"/>
                </a:spcBef>
                <a:spcAft>
                  <a:spcPct val="0"/>
                </a:spcAft>
              </a:pPr>
              <a:endParaRPr lang="en-US" kern="0" spc="-50" dirty="0">
                <a:gradFill>
                  <a:gsLst>
                    <a:gs pos="0">
                      <a:srgbClr val="FFFFFF"/>
                    </a:gs>
                    <a:gs pos="100000">
                      <a:srgbClr val="FFFFFF"/>
                    </a:gs>
                  </a:gsLst>
                  <a:lin ang="5400000" scaled="0"/>
                </a:gradFill>
                <a:ea typeface="Segoe UI" pitchFamily="34" charset="0"/>
                <a:cs typeface="Segoe UI" pitchFamily="34" charset="0"/>
              </a:endParaRPr>
            </a:p>
          </p:txBody>
        </p:sp>
        <p:pic>
          <p:nvPicPr>
            <p:cNvPr id="82" name="Picture 81"/>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contrast="40000"/>
                      </a14:imgEffect>
                    </a14:imgLayer>
                  </a14:imgProps>
                </a:ext>
                <a:ext uri="{28A0092B-C50C-407E-A947-70E740481C1C}">
                  <a14:useLocalDpi xmlns:a14="http://schemas.microsoft.com/office/drawing/2010/main"/>
                </a:ext>
              </a:extLst>
            </a:blip>
            <a:stretch>
              <a:fillRect/>
            </a:stretch>
          </p:blipFill>
          <p:spPr>
            <a:xfrm>
              <a:off x="1912157" y="1697296"/>
              <a:ext cx="832606" cy="669706"/>
            </a:xfrm>
            <a:prstGeom prst="rect">
              <a:avLst/>
            </a:prstGeom>
          </p:spPr>
        </p:pic>
      </p:grpSp>
      <p:grpSp>
        <p:nvGrpSpPr>
          <p:cNvPr id="90" name="Group 89"/>
          <p:cNvGrpSpPr/>
          <p:nvPr/>
        </p:nvGrpSpPr>
        <p:grpSpPr>
          <a:xfrm>
            <a:off x="11076314" y="201172"/>
            <a:ext cx="935946" cy="906655"/>
            <a:chOff x="436882" y="3724272"/>
            <a:chExt cx="2045212" cy="1981204"/>
          </a:xfrm>
        </p:grpSpPr>
        <p:sp>
          <p:nvSpPr>
            <p:cNvPr id="92" name="Rectangle 91"/>
            <p:cNvSpPr/>
            <p:nvPr/>
          </p:nvSpPr>
          <p:spPr bwMode="auto">
            <a:xfrm>
              <a:off x="520700" y="3786078"/>
              <a:ext cx="1877577" cy="1874769"/>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105" name="Picture 10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6882" y="3724272"/>
              <a:ext cx="2045212" cy="1981204"/>
            </a:xfrm>
            <a:prstGeom prst="rect">
              <a:avLst/>
            </a:prstGeom>
          </p:spPr>
        </p:pic>
      </p:grpSp>
      <p:grpSp>
        <p:nvGrpSpPr>
          <p:cNvPr id="5" name="Group 4"/>
          <p:cNvGrpSpPr/>
          <p:nvPr/>
        </p:nvGrpSpPr>
        <p:grpSpPr>
          <a:xfrm>
            <a:off x="6092142" y="4199998"/>
            <a:ext cx="5552309" cy="2054868"/>
            <a:chOff x="6092142" y="4199998"/>
            <a:chExt cx="5552309" cy="2054868"/>
          </a:xfrm>
        </p:grpSpPr>
        <p:sp>
          <p:nvSpPr>
            <p:cNvPr id="94" name="Rectangle 93"/>
            <p:cNvSpPr/>
            <p:nvPr/>
          </p:nvSpPr>
          <p:spPr bwMode="auto">
            <a:xfrm>
              <a:off x="6092142" y="4324350"/>
              <a:ext cx="5552309" cy="1930516"/>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lnSpc>
                  <a:spcPts val="1900"/>
                </a:lnSpc>
                <a:spcBef>
                  <a:spcPct val="0"/>
                </a:spcBef>
                <a:spcAft>
                  <a:spcPct val="0"/>
                </a:spcAft>
              </a:pPr>
              <a:endParaRPr lang="en-US" kern="0" spc="-5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68313" y="4199998"/>
              <a:ext cx="4508001" cy="1981204"/>
            </a:xfrm>
            <a:prstGeom prst="rect">
              <a:avLst/>
            </a:prstGeom>
          </p:spPr>
        </p:pic>
      </p:grpSp>
    </p:spTree>
    <p:extLst>
      <p:ext uri="{BB962C8B-B14F-4D97-AF65-F5344CB8AC3E}">
        <p14:creationId xmlns:p14="http://schemas.microsoft.com/office/powerpoint/2010/main" val="39510602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25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750" fill="hold"/>
                                        <p:tgtEl>
                                          <p:spTgt spid="114"/>
                                        </p:tgtEl>
                                        <p:attrNameLst>
                                          <p:attrName>ppt_x</p:attrName>
                                        </p:attrNameLst>
                                      </p:cBhvr>
                                      <p:tavLst>
                                        <p:tav tm="0">
                                          <p:val>
                                            <p:strVal val="#ppt_x"/>
                                          </p:val>
                                        </p:tav>
                                        <p:tav tm="100000">
                                          <p:val>
                                            <p:strVal val="#ppt_x"/>
                                          </p:val>
                                        </p:tav>
                                      </p:tavLst>
                                    </p:anim>
                                    <p:anim calcmode="lin" valueType="num">
                                      <p:cBhvr additive="base">
                                        <p:cTn id="8" dur="750" fill="hold"/>
                                        <p:tgtEl>
                                          <p:spTgt spid="114"/>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75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750" fill="hold"/>
                                        <p:tgtEl>
                                          <p:spTgt spid="73"/>
                                        </p:tgtEl>
                                        <p:attrNameLst>
                                          <p:attrName>ppt_x</p:attrName>
                                        </p:attrNameLst>
                                      </p:cBhvr>
                                      <p:tavLst>
                                        <p:tav tm="0">
                                          <p:val>
                                            <p:strVal val="#ppt_x"/>
                                          </p:val>
                                        </p:tav>
                                        <p:tav tm="100000">
                                          <p:val>
                                            <p:strVal val="#ppt_x"/>
                                          </p:val>
                                        </p:tav>
                                      </p:tavLst>
                                    </p:anim>
                                    <p:anim calcmode="lin" valueType="num">
                                      <p:cBhvr additive="base">
                                        <p:cTn id="12" dur="750" fill="hold"/>
                                        <p:tgtEl>
                                          <p:spTgt spid="73"/>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101"/>
                                        </p:tgtEl>
                                        <p:attrNameLst>
                                          <p:attrName>style.visibility</p:attrName>
                                        </p:attrNameLst>
                                      </p:cBhvr>
                                      <p:to>
                                        <p:strVal val="visible"/>
                                      </p:to>
                                    </p:set>
                                    <p:anim calcmode="lin" valueType="num">
                                      <p:cBhvr additive="base">
                                        <p:cTn id="15" dur="750" fill="hold"/>
                                        <p:tgtEl>
                                          <p:spTgt spid="101"/>
                                        </p:tgtEl>
                                        <p:attrNameLst>
                                          <p:attrName>ppt_x</p:attrName>
                                        </p:attrNameLst>
                                      </p:cBhvr>
                                      <p:tavLst>
                                        <p:tav tm="0">
                                          <p:val>
                                            <p:strVal val="#ppt_x"/>
                                          </p:val>
                                        </p:tav>
                                        <p:tav tm="100000">
                                          <p:val>
                                            <p:strVal val="#ppt_x"/>
                                          </p:val>
                                        </p:tav>
                                      </p:tavLst>
                                    </p:anim>
                                    <p:anim calcmode="lin" valueType="num">
                                      <p:cBhvr additive="base">
                                        <p:cTn id="16" dur="750" fill="hold"/>
                                        <p:tgtEl>
                                          <p:spTgt spid="101"/>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750" fill="hold"/>
                                        <p:tgtEl>
                                          <p:spTgt spid="102"/>
                                        </p:tgtEl>
                                        <p:attrNameLst>
                                          <p:attrName>ppt_x</p:attrName>
                                        </p:attrNameLst>
                                      </p:cBhvr>
                                      <p:tavLst>
                                        <p:tav tm="0">
                                          <p:val>
                                            <p:strVal val="#ppt_x"/>
                                          </p:val>
                                        </p:tav>
                                        <p:tav tm="100000">
                                          <p:val>
                                            <p:strVal val="#ppt_x"/>
                                          </p:val>
                                        </p:tav>
                                      </p:tavLst>
                                    </p:anim>
                                    <p:anim calcmode="lin" valueType="num">
                                      <p:cBhvr additive="base">
                                        <p:cTn id="20" dur="750" fill="hold"/>
                                        <p:tgtEl>
                                          <p:spTgt spid="10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500"/>
                                  </p:stCondLst>
                                  <p:childTnLst>
                                    <p:set>
                                      <p:cBhvr>
                                        <p:cTn id="22" dur="1" fill="hold">
                                          <p:stCondLst>
                                            <p:cond delay="0"/>
                                          </p:stCondLst>
                                        </p:cTn>
                                        <p:tgtEl>
                                          <p:spTgt spid="103"/>
                                        </p:tgtEl>
                                        <p:attrNameLst>
                                          <p:attrName>style.visibility</p:attrName>
                                        </p:attrNameLst>
                                      </p:cBhvr>
                                      <p:to>
                                        <p:strVal val="visible"/>
                                      </p:to>
                                    </p:set>
                                    <p:anim calcmode="lin" valueType="num">
                                      <p:cBhvr additive="base">
                                        <p:cTn id="23" dur="750" fill="hold"/>
                                        <p:tgtEl>
                                          <p:spTgt spid="103"/>
                                        </p:tgtEl>
                                        <p:attrNameLst>
                                          <p:attrName>ppt_x</p:attrName>
                                        </p:attrNameLst>
                                      </p:cBhvr>
                                      <p:tavLst>
                                        <p:tav tm="0">
                                          <p:val>
                                            <p:strVal val="#ppt_x"/>
                                          </p:val>
                                        </p:tav>
                                        <p:tav tm="100000">
                                          <p:val>
                                            <p:strVal val="#ppt_x"/>
                                          </p:val>
                                        </p:tav>
                                      </p:tavLst>
                                    </p:anim>
                                    <p:anim calcmode="lin" valueType="num">
                                      <p:cBhvr additive="base">
                                        <p:cTn id="24" dur="750" fill="hold"/>
                                        <p:tgtEl>
                                          <p:spTgt spid="103"/>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75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750" fill="hold"/>
                                        <p:tgtEl>
                                          <p:spTgt spid="104"/>
                                        </p:tgtEl>
                                        <p:attrNameLst>
                                          <p:attrName>ppt_x</p:attrName>
                                        </p:attrNameLst>
                                      </p:cBhvr>
                                      <p:tavLst>
                                        <p:tav tm="0">
                                          <p:val>
                                            <p:strVal val="#ppt_x"/>
                                          </p:val>
                                        </p:tav>
                                        <p:tav tm="100000">
                                          <p:val>
                                            <p:strVal val="#ppt_x"/>
                                          </p:val>
                                        </p:tav>
                                      </p:tavLst>
                                    </p:anim>
                                    <p:anim calcmode="lin" valueType="num">
                                      <p:cBhvr additive="base">
                                        <p:cTn id="28" dur="750" fill="hold"/>
                                        <p:tgtEl>
                                          <p:spTgt spid="10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350"/>
                                  </p:stCondLst>
                                  <p:childTnLst>
                                    <p:set>
                                      <p:cBhvr>
                                        <p:cTn id="30" dur="1" fill="hold">
                                          <p:stCondLst>
                                            <p:cond delay="0"/>
                                          </p:stCondLst>
                                        </p:cTn>
                                        <p:tgtEl>
                                          <p:spTgt spid="56"/>
                                        </p:tgtEl>
                                        <p:attrNameLst>
                                          <p:attrName>style.visibility</p:attrName>
                                        </p:attrNameLst>
                                      </p:cBhvr>
                                      <p:to>
                                        <p:strVal val="visible"/>
                                      </p:to>
                                    </p:set>
                                    <p:anim calcmode="lin" valueType="num">
                                      <p:cBhvr additive="base">
                                        <p:cTn id="31" dur="750" fill="hold"/>
                                        <p:tgtEl>
                                          <p:spTgt spid="56"/>
                                        </p:tgtEl>
                                        <p:attrNameLst>
                                          <p:attrName>ppt_x</p:attrName>
                                        </p:attrNameLst>
                                      </p:cBhvr>
                                      <p:tavLst>
                                        <p:tav tm="0">
                                          <p:val>
                                            <p:strVal val="#ppt_x"/>
                                          </p:val>
                                        </p:tav>
                                        <p:tav tm="100000">
                                          <p:val>
                                            <p:strVal val="#ppt_x"/>
                                          </p:val>
                                        </p:tav>
                                      </p:tavLst>
                                    </p:anim>
                                    <p:anim calcmode="lin" valueType="num">
                                      <p:cBhvr additive="base">
                                        <p:cTn id="32" dur="750" fill="hold"/>
                                        <p:tgtEl>
                                          <p:spTgt spid="5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35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750" fill="hold"/>
                                        <p:tgtEl>
                                          <p:spTgt spid="5"/>
                                        </p:tgtEl>
                                        <p:attrNameLst>
                                          <p:attrName>ppt_x</p:attrName>
                                        </p:attrNameLst>
                                      </p:cBhvr>
                                      <p:tavLst>
                                        <p:tav tm="0">
                                          <p:val>
                                            <p:strVal val="#ppt_x"/>
                                          </p:val>
                                        </p:tav>
                                        <p:tav tm="100000">
                                          <p:val>
                                            <p:strVal val="#ppt_x"/>
                                          </p:val>
                                        </p:tav>
                                      </p:tavLst>
                                    </p:anim>
                                    <p:anim calcmode="lin" valueType="num">
                                      <p:cBhvr additive="base">
                                        <p:cTn id="36" dur="75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350"/>
                                  </p:stCondLst>
                                  <p:childTnLst>
                                    <p:set>
                                      <p:cBhvr>
                                        <p:cTn id="38" dur="1" fill="hold">
                                          <p:stCondLst>
                                            <p:cond delay="0"/>
                                          </p:stCondLst>
                                        </p:cTn>
                                        <p:tgtEl>
                                          <p:spTgt spid="119"/>
                                        </p:tgtEl>
                                        <p:attrNameLst>
                                          <p:attrName>style.visibility</p:attrName>
                                        </p:attrNameLst>
                                      </p:cBhvr>
                                      <p:to>
                                        <p:strVal val="visible"/>
                                      </p:to>
                                    </p:set>
                                    <p:anim calcmode="lin" valueType="num">
                                      <p:cBhvr additive="base">
                                        <p:cTn id="39" dur="750" fill="hold"/>
                                        <p:tgtEl>
                                          <p:spTgt spid="119"/>
                                        </p:tgtEl>
                                        <p:attrNameLst>
                                          <p:attrName>ppt_x</p:attrName>
                                        </p:attrNameLst>
                                      </p:cBhvr>
                                      <p:tavLst>
                                        <p:tav tm="0">
                                          <p:val>
                                            <p:strVal val="#ppt_x"/>
                                          </p:val>
                                        </p:tav>
                                        <p:tav tm="100000">
                                          <p:val>
                                            <p:strVal val="#ppt_x"/>
                                          </p:val>
                                        </p:tav>
                                      </p:tavLst>
                                    </p:anim>
                                    <p:anim calcmode="lin" valueType="num">
                                      <p:cBhvr additive="base">
                                        <p:cTn id="40" dur="750" fill="hold"/>
                                        <p:tgtEl>
                                          <p:spTgt spid="1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350"/>
                                  </p:stCondLst>
                                  <p:childTnLst>
                                    <p:set>
                                      <p:cBhvr>
                                        <p:cTn id="42" dur="1" fill="hold">
                                          <p:stCondLst>
                                            <p:cond delay="0"/>
                                          </p:stCondLst>
                                        </p:cTn>
                                        <p:tgtEl>
                                          <p:spTgt spid="84"/>
                                        </p:tgtEl>
                                        <p:attrNameLst>
                                          <p:attrName>style.visibility</p:attrName>
                                        </p:attrNameLst>
                                      </p:cBhvr>
                                      <p:to>
                                        <p:strVal val="visible"/>
                                      </p:to>
                                    </p:set>
                                    <p:anim calcmode="lin" valueType="num">
                                      <p:cBhvr additive="base">
                                        <p:cTn id="43" dur="750" fill="hold"/>
                                        <p:tgtEl>
                                          <p:spTgt spid="84"/>
                                        </p:tgtEl>
                                        <p:attrNameLst>
                                          <p:attrName>ppt_x</p:attrName>
                                        </p:attrNameLst>
                                      </p:cBhvr>
                                      <p:tavLst>
                                        <p:tav tm="0">
                                          <p:val>
                                            <p:strVal val="#ppt_x"/>
                                          </p:val>
                                        </p:tav>
                                        <p:tav tm="100000">
                                          <p:val>
                                            <p:strVal val="#ppt_x"/>
                                          </p:val>
                                        </p:tav>
                                      </p:tavLst>
                                    </p:anim>
                                    <p:anim calcmode="lin" valueType="num">
                                      <p:cBhvr additive="base">
                                        <p:cTn id="44" dur="750" fill="hold"/>
                                        <p:tgtEl>
                                          <p:spTgt spid="8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35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750" fill="hold"/>
                                        <p:tgtEl>
                                          <p:spTgt spid="6"/>
                                        </p:tgtEl>
                                        <p:attrNameLst>
                                          <p:attrName>ppt_x</p:attrName>
                                        </p:attrNameLst>
                                      </p:cBhvr>
                                      <p:tavLst>
                                        <p:tav tm="0">
                                          <p:val>
                                            <p:strVal val="#ppt_x"/>
                                          </p:val>
                                        </p:tav>
                                        <p:tav tm="100000">
                                          <p:val>
                                            <p:strVal val="#ppt_x"/>
                                          </p:val>
                                        </p:tav>
                                      </p:tavLst>
                                    </p:anim>
                                    <p:anim calcmode="lin" valueType="num">
                                      <p:cBhvr additive="base">
                                        <p:cTn id="4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19" grpId="0" animBg="1"/>
      <p:bldP spid="8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2834"/>
          <a:stretch/>
        </p:blipFill>
        <p:spPr>
          <a:xfrm>
            <a:off x="529351" y="1768475"/>
            <a:ext cx="7497047" cy="3853817"/>
          </a:xfrm>
          <a:prstGeom prst="rect">
            <a:avLst/>
          </a:prstGeom>
        </p:spPr>
      </p:pic>
      <p:pic>
        <p:nvPicPr>
          <p:cNvPr id="2" name="Picture 1" descr="WIN11_Jonny_05.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29637" y="1768475"/>
            <a:ext cx="3820966" cy="3090053"/>
          </a:xfrm>
          <a:prstGeom prst="rect">
            <a:avLst/>
          </a:prstGeom>
          <a:ln>
            <a:noFill/>
          </a:ln>
        </p:spPr>
      </p:pic>
      <p:sp>
        <p:nvSpPr>
          <p:cNvPr id="4" name="Title 3"/>
          <p:cNvSpPr>
            <a:spLocks noGrp="1"/>
          </p:cNvSpPr>
          <p:nvPr>
            <p:ph type="title"/>
          </p:nvPr>
        </p:nvSpPr>
        <p:spPr/>
        <p:txBody>
          <a:bodyPr/>
          <a:lstStyle/>
          <a:p>
            <a:r>
              <a:rPr lang="en-US" dirty="0" smtClean="0"/>
              <a:t>Brand Internet Explorer</a:t>
            </a:r>
            <a:endParaRPr lang="en-US" dirty="0"/>
          </a:p>
        </p:txBody>
      </p:sp>
      <p:sp>
        <p:nvSpPr>
          <p:cNvPr id="5" name="Rectangle 4"/>
          <p:cNvSpPr/>
          <p:nvPr/>
        </p:nvSpPr>
        <p:spPr bwMode="auto">
          <a:xfrm>
            <a:off x="519112" y="4868459"/>
            <a:ext cx="7507287" cy="767231"/>
          </a:xfrm>
          <a:prstGeom prst="rect">
            <a:avLst/>
          </a:prstGeom>
          <a:solidFill>
            <a:srgbClr val="00B8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45720" bIns="45720" numCol="1" spcCol="0" rtlCol="0" fromWordArt="0" anchor="ctr" anchorCtr="0" forceAA="0" compatLnSpc="1">
            <a:prstTxWarp prst="textNoShape">
              <a:avLst/>
            </a:prstTxWarp>
            <a:noAutofit/>
          </a:bodyPr>
          <a:lstStyle/>
          <a:p>
            <a:pPr defTabSz="914099" fontAlgn="base">
              <a:spcBef>
                <a:spcPct val="0"/>
              </a:spcBef>
              <a:spcAft>
                <a:spcPct val="0"/>
              </a:spcAft>
            </a:pPr>
            <a:r>
              <a:rPr lang="en-US"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Branding:</a:t>
            </a:r>
          </a:p>
          <a:p>
            <a:pPr defTabSz="914099" fontAlgn="base">
              <a:spcBef>
                <a:spcPct val="0"/>
              </a:spcBef>
              <a:spcAft>
                <a:spcPct val="0"/>
              </a:spcAft>
            </a:pPr>
            <a:r>
              <a:rPr lang="en-US" sz="20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 </a:t>
            </a:r>
            <a:r>
              <a:rPr lang="en-US"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Customized Graphics, Favorite Icons, Autorun Splash </a:t>
            </a:r>
            <a:r>
              <a:rPr lang="en-US" sz="20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S</a:t>
            </a:r>
            <a:r>
              <a:rPr lang="en-US"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creen</a:t>
            </a:r>
            <a:endParaRPr lang="en-US" sz="20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7" name="Rectangle 6"/>
          <p:cNvSpPr/>
          <p:nvPr/>
        </p:nvSpPr>
        <p:spPr bwMode="auto">
          <a:xfrm>
            <a:off x="8113648" y="4865915"/>
            <a:ext cx="3849624" cy="767231"/>
          </a:xfrm>
          <a:prstGeom prst="rect">
            <a:avLst/>
          </a:prstGeom>
          <a:solidFill>
            <a:srgbClr val="00B8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45720" bIns="45720" numCol="1" spcCol="0" rtlCol="0" fromWordArt="0" anchor="ctr" anchorCtr="0" forceAA="0" compatLnSpc="1">
            <a:prstTxWarp prst="textNoShape">
              <a:avLst/>
            </a:prstTxWarp>
            <a:noAutofit/>
          </a:bodyPr>
          <a:lstStyle/>
          <a:p>
            <a:pPr defTabSz="914099" fontAlgn="base">
              <a:spcBef>
                <a:spcPct val="0"/>
              </a:spcBef>
              <a:spcAft>
                <a:spcPct val="0"/>
              </a:spcAft>
            </a:pPr>
            <a:r>
              <a:rPr lang="en-US" sz="20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System Integrators and OEMs</a:t>
            </a:r>
            <a:endParaRPr lang="en-US" sz="20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nvGrpSpPr>
          <p:cNvPr id="53" name="Group 52"/>
          <p:cNvGrpSpPr/>
          <p:nvPr/>
        </p:nvGrpSpPr>
        <p:grpSpPr>
          <a:xfrm>
            <a:off x="11076314" y="201172"/>
            <a:ext cx="935946" cy="906655"/>
            <a:chOff x="436882" y="3724272"/>
            <a:chExt cx="2045212" cy="1981204"/>
          </a:xfrm>
        </p:grpSpPr>
        <p:sp>
          <p:nvSpPr>
            <p:cNvPr id="54" name="Rectangle 53"/>
            <p:cNvSpPr/>
            <p:nvPr/>
          </p:nvSpPr>
          <p:spPr bwMode="auto">
            <a:xfrm>
              <a:off x="520700" y="3786078"/>
              <a:ext cx="1877577" cy="1874769"/>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882" y="3724272"/>
              <a:ext cx="2045212" cy="1981204"/>
            </a:xfrm>
            <a:prstGeom prst="rect">
              <a:avLst/>
            </a:prstGeom>
          </p:spPr>
        </p:pic>
      </p:grpSp>
    </p:spTree>
    <p:extLst>
      <p:ext uri="{BB962C8B-B14F-4D97-AF65-F5344CB8AC3E}">
        <p14:creationId xmlns:p14="http://schemas.microsoft.com/office/powerpoint/2010/main" val="257119526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747897"/>
          </a:xfrm>
        </p:spPr>
        <p:txBody>
          <a:bodyPr/>
          <a:lstStyle/>
          <a:p>
            <a:r>
              <a:rPr lang="en-US" dirty="0" smtClean="0"/>
              <a:t>Configure Internet Explorer Settings</a:t>
            </a:r>
            <a:endParaRPr lang="en-US" dirty="0"/>
          </a:p>
        </p:txBody>
      </p:sp>
      <p:sp>
        <p:nvSpPr>
          <p:cNvPr id="3" name="Content Placeholder 2"/>
          <p:cNvSpPr>
            <a:spLocks noGrp="1"/>
          </p:cNvSpPr>
          <p:nvPr>
            <p:ph type="body" sz="quarter" idx="10"/>
          </p:nvPr>
        </p:nvSpPr>
        <p:spPr>
          <a:xfrm>
            <a:off x="7977545" y="1703746"/>
            <a:ext cx="3649663" cy="1578894"/>
          </a:xfrm>
        </p:spPr>
        <p:txBody>
          <a:bodyPr/>
          <a:lstStyle/>
          <a:p>
            <a:pPr lvl="0"/>
            <a:r>
              <a:rPr lang="en-US" dirty="0" smtClean="0">
                <a:solidFill>
                  <a:schemeClr val="accent3">
                    <a:lumMod val="75000"/>
                  </a:schemeClr>
                </a:solidFill>
              </a:rPr>
              <a:t>Managed </a:t>
            </a:r>
            <a:r>
              <a:rPr lang="en-US" dirty="0">
                <a:solidFill>
                  <a:schemeClr val="accent3">
                    <a:lumMod val="75000"/>
                  </a:schemeClr>
                </a:solidFill>
              </a:rPr>
              <a:t>devices</a:t>
            </a:r>
          </a:p>
          <a:p>
            <a:pPr lvl="0"/>
            <a:endParaRPr lang="en-US" sz="800" dirty="0" smtClean="0">
              <a:latin typeface="+mn-lt"/>
            </a:endParaRPr>
          </a:p>
          <a:p>
            <a:pPr lvl="0"/>
            <a:r>
              <a:rPr lang="en-US" sz="2000" dirty="0" smtClean="0">
                <a:solidFill>
                  <a:schemeClr val="tx1"/>
                </a:solidFill>
                <a:latin typeface="+mn-lt"/>
              </a:rPr>
              <a:t>Group </a:t>
            </a:r>
            <a:r>
              <a:rPr lang="en-US" sz="2000" dirty="0">
                <a:solidFill>
                  <a:schemeClr val="tx1"/>
                </a:solidFill>
                <a:latin typeface="+mn-lt"/>
              </a:rPr>
              <a:t>Policy </a:t>
            </a:r>
            <a:r>
              <a:rPr lang="en-US" sz="2000" dirty="0" smtClean="0">
                <a:solidFill>
                  <a:schemeClr val="tx1"/>
                </a:solidFill>
                <a:latin typeface="+mn-lt"/>
              </a:rPr>
              <a:t>settings</a:t>
            </a:r>
          </a:p>
          <a:p>
            <a:pPr marL="342900" lvl="0" indent="-342900">
              <a:buFont typeface="Arial" pitchFamily="34" charset="0"/>
              <a:buChar char="•"/>
            </a:pPr>
            <a:endParaRPr lang="en-US" sz="2000" dirty="0">
              <a:latin typeface="+mn-lt"/>
            </a:endParaRPr>
          </a:p>
        </p:txBody>
      </p:sp>
      <p:sp>
        <p:nvSpPr>
          <p:cNvPr id="13" name="Rectangle 12"/>
          <p:cNvSpPr/>
          <p:nvPr/>
        </p:nvSpPr>
        <p:spPr bwMode="auto">
          <a:xfrm>
            <a:off x="5508897" y="4865651"/>
            <a:ext cx="3867912" cy="7645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Text/Pic</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305"/>
          <a:stretch/>
        </p:blipFill>
        <p:spPr>
          <a:xfrm>
            <a:off x="2499394" y="1773238"/>
            <a:ext cx="5188248" cy="3884466"/>
          </a:xfrm>
          <a:prstGeom prst="rect">
            <a:avLst/>
          </a:prstGeom>
        </p:spPr>
      </p:pic>
      <p:grpSp>
        <p:nvGrpSpPr>
          <p:cNvPr id="7" name="Group 6"/>
          <p:cNvGrpSpPr/>
          <p:nvPr/>
        </p:nvGrpSpPr>
        <p:grpSpPr>
          <a:xfrm>
            <a:off x="519782" y="1772940"/>
            <a:ext cx="1879579" cy="3867448"/>
            <a:chOff x="9474221" y="1772940"/>
            <a:chExt cx="1879579" cy="3867448"/>
          </a:xfrm>
          <a:solidFill>
            <a:schemeClr val="accent1"/>
          </a:solidFill>
        </p:grpSpPr>
        <p:sp>
          <p:nvSpPr>
            <p:cNvPr id="9" name="Rectangle 8"/>
            <p:cNvSpPr/>
            <p:nvPr/>
          </p:nvSpPr>
          <p:spPr bwMode="auto">
            <a:xfrm>
              <a:off x="9474221" y="3760808"/>
              <a:ext cx="1879579" cy="187958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en-US" sz="16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Adhere to baselines</a:t>
              </a:r>
              <a:endParaRPr lang="en-US" sz="16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1" name="Rectangle 10"/>
            <p:cNvSpPr/>
            <p:nvPr/>
          </p:nvSpPr>
          <p:spPr bwMode="auto">
            <a:xfrm>
              <a:off x="9474221" y="1772940"/>
              <a:ext cx="1879579" cy="187958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en-US" sz="16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Myriad of settings</a:t>
              </a:r>
              <a:endParaRPr lang="en-US" sz="16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4" name="Picture 7" descr="\\MAGNUM\Projects\Microsoft\Cloud Power FY12\Design\ICONS_PNG\Control.png"/>
            <p:cNvPicPr>
              <a:picLocks noChangeAspect="1" noChangeArrowheads="1"/>
            </p:cNvPicPr>
            <p:nvPr/>
          </p:nvPicPr>
          <p:blipFill>
            <a:blip r:embed="rId4" cstate="print">
              <a:lum bright="100000"/>
            </a:blip>
            <a:srcRect/>
            <a:stretch>
              <a:fillRect/>
            </a:stretch>
          </p:blipFill>
          <p:spPr bwMode="auto">
            <a:xfrm>
              <a:off x="9763613" y="2053545"/>
              <a:ext cx="1318369" cy="1318369"/>
            </a:xfrm>
            <a:prstGeom prst="rect">
              <a:avLst/>
            </a:prstGeom>
            <a:grpFill/>
          </p:spPr>
        </p:pic>
        <p:pic>
          <p:nvPicPr>
            <p:cNvPr id="15" name="Picture 8" descr="\\MAGNUM\Projects\Microsoft\Cloud Power FY12\Design\Icons\PNGs\Cross Platform.png"/>
            <p:cNvPicPr>
              <a:picLocks noChangeAspect="1" noChangeArrowheads="1"/>
            </p:cNvPicPr>
            <p:nvPr/>
          </p:nvPicPr>
          <p:blipFill>
            <a:blip r:embed="rId5" cstate="print">
              <a:lum bright="100000"/>
            </a:blip>
            <a:stretch>
              <a:fillRect/>
            </a:stretch>
          </p:blipFill>
          <p:spPr bwMode="auto">
            <a:xfrm>
              <a:off x="9619753" y="3897554"/>
              <a:ext cx="1606087" cy="1606087"/>
            </a:xfrm>
            <a:prstGeom prst="rect">
              <a:avLst/>
            </a:prstGeom>
            <a:grpFill/>
          </p:spPr>
        </p:pic>
      </p:grpSp>
      <p:grpSp>
        <p:nvGrpSpPr>
          <p:cNvPr id="16" name="Group 15"/>
          <p:cNvGrpSpPr/>
          <p:nvPr/>
        </p:nvGrpSpPr>
        <p:grpSpPr>
          <a:xfrm>
            <a:off x="11076314" y="201172"/>
            <a:ext cx="935946" cy="906655"/>
            <a:chOff x="436882" y="3724272"/>
            <a:chExt cx="2045212" cy="1981204"/>
          </a:xfrm>
        </p:grpSpPr>
        <p:sp>
          <p:nvSpPr>
            <p:cNvPr id="17" name="Rectangle 16"/>
            <p:cNvSpPr/>
            <p:nvPr/>
          </p:nvSpPr>
          <p:spPr bwMode="auto">
            <a:xfrm>
              <a:off x="520700" y="3786078"/>
              <a:ext cx="1877577" cy="1874769"/>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882" y="3724272"/>
              <a:ext cx="2045212" cy="1981204"/>
            </a:xfrm>
            <a:prstGeom prst="rect">
              <a:avLst/>
            </a:prstGeom>
          </p:spPr>
        </p:pic>
      </p:gr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1121" y="3268423"/>
            <a:ext cx="2282912" cy="1386366"/>
          </a:xfrm>
          <a:prstGeom prst="rect">
            <a:avLst/>
          </a:prstGeom>
        </p:spPr>
      </p:pic>
    </p:spTree>
    <p:extLst>
      <p:ext uri="{BB962C8B-B14F-4D97-AF65-F5344CB8AC3E}">
        <p14:creationId xmlns:p14="http://schemas.microsoft.com/office/powerpoint/2010/main" val="884300883"/>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107"/>
          <p:cNvGrpSpPr/>
          <p:nvPr/>
        </p:nvGrpSpPr>
        <p:grpSpPr>
          <a:xfrm>
            <a:off x="8907154" y="5340466"/>
            <a:ext cx="2606040" cy="914400"/>
            <a:chOff x="520700" y="4962848"/>
            <a:chExt cx="2606040" cy="914400"/>
          </a:xfrm>
          <a:solidFill>
            <a:schemeClr val="accent2"/>
          </a:solidFill>
        </p:grpSpPr>
        <p:sp>
          <p:nvSpPr>
            <p:cNvPr id="74" name="Rectangle 73"/>
            <p:cNvSpPr/>
            <p:nvPr/>
          </p:nvSpPr>
          <p:spPr bwMode="auto">
            <a:xfrm>
              <a:off x="520700" y="4962848"/>
              <a:ext cx="2606040" cy="91440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lnSpc>
                  <a:spcPts val="1900"/>
                </a:lnSpc>
                <a:spcBef>
                  <a:spcPct val="0"/>
                </a:spcBef>
                <a:spcAft>
                  <a:spcPct val="0"/>
                </a:spcAft>
              </a:pPr>
              <a:r>
                <a:rPr lang="en-US" kern="0" spc="-50" dirty="0" smtClean="0">
                  <a:gradFill>
                    <a:gsLst>
                      <a:gs pos="0">
                        <a:srgbClr val="FFFFFF"/>
                      </a:gs>
                      <a:gs pos="100000">
                        <a:srgbClr val="FFFFFF"/>
                      </a:gs>
                    </a:gsLst>
                    <a:lin ang="5400000" scaled="0"/>
                  </a:gradFill>
                  <a:ea typeface="Segoe UI" pitchFamily="34" charset="0"/>
                  <a:cs typeface="Segoe UI" pitchFamily="34" charset="0"/>
                </a:rPr>
                <a:t>Wizard-driven</a:t>
              </a:r>
            </a:p>
            <a:p>
              <a:pPr defTabSz="914099" fontAlgn="base">
                <a:lnSpc>
                  <a:spcPts val="1900"/>
                </a:lnSpc>
                <a:spcBef>
                  <a:spcPct val="0"/>
                </a:spcBef>
                <a:spcAft>
                  <a:spcPct val="0"/>
                </a:spcAft>
              </a:pPr>
              <a:r>
                <a:rPr lang="en-US" kern="0" spc="-50" dirty="0" smtClean="0">
                  <a:gradFill>
                    <a:gsLst>
                      <a:gs pos="0">
                        <a:srgbClr val="FFFFFF"/>
                      </a:gs>
                      <a:gs pos="100000">
                        <a:srgbClr val="FFFFFF"/>
                      </a:gs>
                    </a:gsLst>
                    <a:lin ang="5400000" scaled="0"/>
                  </a:gradFill>
                  <a:ea typeface="Segoe UI" pitchFamily="34" charset="0"/>
                  <a:cs typeface="Segoe UI" pitchFamily="34" charset="0"/>
                </a:rPr>
                <a:t>Management</a:t>
              </a:r>
              <a:endParaRPr lang="en-US" kern="0" spc="-50" dirty="0">
                <a:gradFill>
                  <a:gsLst>
                    <a:gs pos="0">
                      <a:srgbClr val="FFFFFF"/>
                    </a:gs>
                    <a:gs pos="100000">
                      <a:srgbClr val="FFFFFF"/>
                    </a:gs>
                  </a:gsLst>
                  <a:lin ang="5400000" scaled="0"/>
                </a:gradFill>
                <a:ea typeface="Segoe UI" pitchFamily="34" charset="0"/>
                <a:cs typeface="Segoe UI" pitchFamily="34" charset="0"/>
              </a:endParaRPr>
            </a:p>
          </p:txBody>
        </p:sp>
        <p:pic>
          <p:nvPicPr>
            <p:cNvPr id="75" name="Picture 2" descr="C:\Users\v-junyo\Dropbox\ZumTeam\Team_Resources\Design Resources\Icons\Metro_Style_Icons\app_globe_64.png"/>
            <p:cNvPicPr>
              <a:picLocks noChangeAspect="1" noChangeArrowheads="1"/>
            </p:cNvPicPr>
            <p:nvPr/>
          </p:nvPicPr>
          <p:blipFill>
            <a:blip r:embed="rId3">
              <a:biLevel thresh="25000"/>
              <a:extLst>
                <a:ext uri="{28A0092B-C50C-407E-A947-70E740481C1C}">
                  <a14:useLocalDpi xmlns:a14="http://schemas.microsoft.com/office/drawing/2010/main" val="0"/>
                </a:ext>
              </a:extLst>
            </a:blip>
            <a:stretch>
              <a:fillRect/>
            </a:stretch>
          </p:blipFill>
          <p:spPr bwMode="auto">
            <a:xfrm>
              <a:off x="2226879" y="5234320"/>
              <a:ext cx="548640" cy="548640"/>
            </a:xfrm>
            <a:prstGeom prst="rect">
              <a:avLst/>
            </a:prstGeom>
            <a:solidFill>
              <a:schemeClr val="accent1"/>
            </a:solidFill>
            <a:ln>
              <a:noFill/>
            </a:ln>
            <a:extLst/>
          </p:spPr>
        </p:pic>
      </p:grpSp>
      <p:sp useBgFill="1">
        <p:nvSpPr>
          <p:cNvPr id="87" name="Rectangle 86"/>
          <p:cNvSpPr/>
          <p:nvPr/>
        </p:nvSpPr>
        <p:spPr bwMode="auto">
          <a:xfrm>
            <a:off x="-13191" y="0"/>
            <a:ext cx="12188825" cy="1226101"/>
          </a:xfrm>
          <a:prstGeom prst="rect">
            <a:avLst/>
          </a:prstGeom>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err="1" smtClean="0">
              <a:gradFill>
                <a:gsLst>
                  <a:gs pos="0">
                    <a:srgbClr val="FFFFFF"/>
                  </a:gs>
                  <a:gs pos="100000">
                    <a:srgbClr val="FFFFFF"/>
                  </a:gs>
                </a:gsLst>
                <a:lin ang="5400000" scaled="0"/>
              </a:gradFill>
            </a:endParaRPr>
          </a:p>
        </p:txBody>
      </p:sp>
      <p:sp>
        <p:nvSpPr>
          <p:cNvPr id="2" name="Title 1"/>
          <p:cNvSpPr>
            <a:spLocks noGrp="1"/>
          </p:cNvSpPr>
          <p:nvPr>
            <p:ph type="title"/>
          </p:nvPr>
        </p:nvSpPr>
        <p:spPr>
          <a:xfrm>
            <a:off x="519112" y="228600"/>
            <a:ext cx="11149013" cy="747897"/>
          </a:xfrm>
        </p:spPr>
        <p:txBody>
          <a:bodyPr/>
          <a:lstStyle/>
          <a:p>
            <a:r>
              <a:rPr lang="en-US" dirty="0"/>
              <a:t>Deploying Windows 8 Using the MDT</a:t>
            </a:r>
          </a:p>
        </p:txBody>
      </p:sp>
      <p:grpSp>
        <p:nvGrpSpPr>
          <p:cNvPr id="120" name="Group 119"/>
          <p:cNvGrpSpPr/>
          <p:nvPr/>
        </p:nvGrpSpPr>
        <p:grpSpPr>
          <a:xfrm>
            <a:off x="5125008" y="3799456"/>
            <a:ext cx="639719" cy="415117"/>
            <a:chOff x="5221029" y="6402656"/>
            <a:chExt cx="639719" cy="415117"/>
          </a:xfrm>
        </p:grpSpPr>
        <p:sp>
          <p:nvSpPr>
            <p:cNvPr id="121" name="Freeform 20"/>
            <p:cNvSpPr>
              <a:spLocks noChangeAspect="1" noEditPoints="1"/>
            </p:cNvSpPr>
            <p:nvPr/>
          </p:nvSpPr>
          <p:spPr bwMode="black">
            <a:xfrm>
              <a:off x="5221029" y="6402656"/>
              <a:ext cx="639719" cy="415117"/>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2305" tIns="41153" rIns="82305" bIns="41153" numCol="1" anchor="t" anchorCtr="0" compatLnSpc="1">
              <a:prstTxWarp prst="textNoShape">
                <a:avLst/>
              </a:prstTxWarp>
            </a:bodyPr>
            <a:lstStyle/>
            <a:p>
              <a:endParaRPr lang="en-US" sz="900" dirty="0">
                <a:solidFill>
                  <a:srgbClr val="FFFFFF"/>
                </a:solidFill>
              </a:endParaRPr>
            </a:p>
          </p:txBody>
        </p:sp>
        <p:pic>
          <p:nvPicPr>
            <p:cNvPr id="122" name="Picture 1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6588" y="6467876"/>
              <a:ext cx="228600" cy="206375"/>
            </a:xfrm>
            <a:prstGeom prst="rect">
              <a:avLst/>
            </a:prstGeom>
          </p:spPr>
        </p:pic>
      </p:grpSp>
      <p:grpSp>
        <p:nvGrpSpPr>
          <p:cNvPr id="11" name="Group 10"/>
          <p:cNvGrpSpPr/>
          <p:nvPr/>
        </p:nvGrpSpPr>
        <p:grpSpPr>
          <a:xfrm>
            <a:off x="468148" y="1615249"/>
            <a:ext cx="2606040" cy="914400"/>
            <a:chOff x="468148" y="1615249"/>
            <a:chExt cx="2606040" cy="914400"/>
          </a:xfrm>
        </p:grpSpPr>
        <p:sp>
          <p:nvSpPr>
            <p:cNvPr id="68" name="Rectangle 67"/>
            <p:cNvSpPr/>
            <p:nvPr/>
          </p:nvSpPr>
          <p:spPr bwMode="auto">
            <a:xfrm>
              <a:off x="468148" y="1615249"/>
              <a:ext cx="2606040" cy="91440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lnSpc>
                  <a:spcPts val="1900"/>
                </a:lnSpc>
                <a:spcBef>
                  <a:spcPct val="0"/>
                </a:spcBef>
                <a:spcAft>
                  <a:spcPct val="0"/>
                </a:spcAft>
              </a:pPr>
              <a:r>
                <a:rPr lang="en-US" kern="0" spc="-50" dirty="0" smtClean="0">
                  <a:gradFill>
                    <a:gsLst>
                      <a:gs pos="0">
                        <a:srgbClr val="FFFFFF"/>
                      </a:gs>
                      <a:gs pos="100000">
                        <a:srgbClr val="FFFFFF"/>
                      </a:gs>
                    </a:gsLst>
                    <a:lin ang="5400000" scaled="0"/>
                  </a:gradFill>
                  <a:ea typeface="Segoe UI" pitchFamily="34" charset="0"/>
                  <a:cs typeface="Segoe UI" pitchFamily="34" charset="0"/>
                </a:rPr>
                <a:t>Automates </a:t>
              </a:r>
            </a:p>
            <a:p>
              <a:pPr defTabSz="914099" fontAlgn="base">
                <a:lnSpc>
                  <a:spcPts val="1900"/>
                </a:lnSpc>
                <a:spcBef>
                  <a:spcPct val="0"/>
                </a:spcBef>
                <a:spcAft>
                  <a:spcPct val="0"/>
                </a:spcAft>
              </a:pPr>
              <a:r>
                <a:rPr lang="en-US" kern="0" spc="-50" dirty="0" smtClean="0">
                  <a:gradFill>
                    <a:gsLst>
                      <a:gs pos="0">
                        <a:srgbClr val="FFFFFF"/>
                      </a:gs>
                      <a:gs pos="100000">
                        <a:srgbClr val="FFFFFF"/>
                      </a:gs>
                    </a:gsLst>
                    <a:lin ang="5400000" scaled="0"/>
                  </a:gradFill>
                  <a:ea typeface="Segoe UI" pitchFamily="34" charset="0"/>
                  <a:cs typeface="Segoe UI" pitchFamily="34" charset="0"/>
                </a:rPr>
                <a:t>Deployment</a:t>
              </a:r>
              <a:endParaRPr lang="en-US" kern="0" spc="-50" dirty="0">
                <a:gradFill>
                  <a:gsLst>
                    <a:gs pos="0">
                      <a:srgbClr val="FFFFFF"/>
                    </a:gs>
                    <a:gs pos="100000">
                      <a:srgbClr val="FFFFFF"/>
                    </a:gs>
                  </a:gsLst>
                  <a:lin ang="5400000" scaled="0"/>
                </a:gradFill>
                <a:ea typeface="Segoe UI" pitchFamily="34" charset="0"/>
                <a:cs typeface="Segoe UI" pitchFamily="34" charset="0"/>
              </a:endParaRPr>
            </a:p>
          </p:txBody>
        </p:sp>
        <p:pic>
          <p:nvPicPr>
            <p:cNvPr id="82" name="Picture 8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40000"/>
                      </a14:imgEffect>
                    </a14:imgLayer>
                  </a14:imgProps>
                </a:ext>
                <a:ext uri="{28A0092B-C50C-407E-A947-70E740481C1C}">
                  <a14:useLocalDpi xmlns:a14="http://schemas.microsoft.com/office/drawing/2010/main"/>
                </a:ext>
              </a:extLst>
            </a:blip>
            <a:stretch>
              <a:fillRect/>
            </a:stretch>
          </p:blipFill>
          <p:spPr>
            <a:xfrm>
              <a:off x="2085146" y="1701972"/>
              <a:ext cx="832606" cy="669706"/>
            </a:xfrm>
            <a:prstGeom prst="rect">
              <a:avLst/>
            </a:prstGeom>
          </p:spPr>
        </p:pic>
      </p:grpSp>
      <p:grpSp>
        <p:nvGrpSpPr>
          <p:cNvPr id="65" name="Group 64"/>
          <p:cNvGrpSpPr/>
          <p:nvPr/>
        </p:nvGrpSpPr>
        <p:grpSpPr>
          <a:xfrm>
            <a:off x="11065816" y="213124"/>
            <a:ext cx="897997" cy="876497"/>
            <a:chOff x="6148822" y="1768475"/>
            <a:chExt cx="1877577" cy="1893888"/>
          </a:xfrm>
        </p:grpSpPr>
        <p:sp>
          <p:nvSpPr>
            <p:cNvPr id="66" name="Rectangle 65"/>
            <p:cNvSpPr/>
            <p:nvPr/>
          </p:nvSpPr>
          <p:spPr bwMode="auto">
            <a:xfrm>
              <a:off x="6148822" y="1768475"/>
              <a:ext cx="1877577" cy="1893888"/>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69" name="Picture 9" descr="\\MAGNUM\Projects\Microsoft\Cloud Power FY12\Design\Icons\PNGs\Optimized.png"/>
            <p:cNvPicPr>
              <a:picLocks noChangeAspect="1" noChangeArrowheads="1"/>
            </p:cNvPicPr>
            <p:nvPr/>
          </p:nvPicPr>
          <p:blipFill>
            <a:blip r:embed="rId7" cstate="print">
              <a:lum bright="100000"/>
            </a:blip>
            <a:srcRect/>
            <a:stretch>
              <a:fillRect/>
            </a:stretch>
          </p:blipFill>
          <p:spPr bwMode="auto">
            <a:xfrm>
              <a:off x="6349872" y="1977681"/>
              <a:ext cx="1475476" cy="1475476"/>
            </a:xfrm>
            <a:prstGeom prst="rect">
              <a:avLst/>
            </a:prstGeom>
            <a:noFill/>
          </p:spPr>
        </p:pic>
      </p:gr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2293" t="1172" r="30973"/>
          <a:stretch/>
        </p:blipFill>
        <p:spPr>
          <a:xfrm>
            <a:off x="8908774" y="1625648"/>
            <a:ext cx="2600595" cy="2557451"/>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l="6321" r="9123"/>
          <a:stretch/>
        </p:blipFill>
        <p:spPr>
          <a:xfrm>
            <a:off x="6107485" y="1628897"/>
            <a:ext cx="2604345" cy="4623562"/>
          </a:xfrm>
          <a:prstGeom prst="rect">
            <a:avLst/>
          </a:prstGeom>
        </p:spPr>
      </p:pic>
      <p:pic>
        <p:nvPicPr>
          <p:cNvPr id="6" name="Picture 5"/>
          <p:cNvPicPr>
            <a:picLocks noChangeAspect="1"/>
          </p:cNvPicPr>
          <p:nvPr/>
        </p:nvPicPr>
        <p:blipFill rotWithShape="1">
          <a:blip r:embed="rId10">
            <a:extLst>
              <a:ext uri="{28A0092B-C50C-407E-A947-70E740481C1C}">
                <a14:useLocalDpi xmlns:a14="http://schemas.microsoft.com/office/drawing/2010/main" val="0"/>
              </a:ext>
            </a:extLst>
          </a:blip>
          <a:srcRect l="23525" r="9174"/>
          <a:stretch/>
        </p:blipFill>
        <p:spPr>
          <a:xfrm>
            <a:off x="3282653" y="3689660"/>
            <a:ext cx="2606041" cy="2562800"/>
          </a:xfrm>
          <a:prstGeom prst="rect">
            <a:avLst/>
          </a:prstGeom>
        </p:spPr>
      </p:pic>
      <p:pic>
        <p:nvPicPr>
          <p:cNvPr id="7" name="Picture 6"/>
          <p:cNvPicPr>
            <a:picLocks noChangeAspect="1"/>
          </p:cNvPicPr>
          <p:nvPr/>
        </p:nvPicPr>
        <p:blipFill rotWithShape="1">
          <a:blip r:embed="rId11">
            <a:extLst>
              <a:ext uri="{28A0092B-C50C-407E-A947-70E740481C1C}">
                <a14:useLocalDpi xmlns:a14="http://schemas.microsoft.com/office/drawing/2010/main" val="0"/>
              </a:ext>
            </a:extLst>
          </a:blip>
          <a:srcRect t="5138" b="3020"/>
          <a:stretch/>
        </p:blipFill>
        <p:spPr>
          <a:xfrm>
            <a:off x="468149" y="2642265"/>
            <a:ext cx="2618592" cy="3610194"/>
          </a:xfrm>
          <a:prstGeom prst="rect">
            <a:avLst/>
          </a:prstGeom>
        </p:spPr>
      </p:pic>
      <p:grpSp>
        <p:nvGrpSpPr>
          <p:cNvPr id="8" name="Group 7"/>
          <p:cNvGrpSpPr/>
          <p:nvPr/>
        </p:nvGrpSpPr>
        <p:grpSpPr>
          <a:xfrm>
            <a:off x="8908774" y="4322176"/>
            <a:ext cx="2606040" cy="914400"/>
            <a:chOff x="8908774" y="4334051"/>
            <a:chExt cx="2606040" cy="914400"/>
          </a:xfrm>
        </p:grpSpPr>
        <p:sp>
          <p:nvSpPr>
            <p:cNvPr id="119" name="Rectangle 118"/>
            <p:cNvSpPr/>
            <p:nvPr/>
          </p:nvSpPr>
          <p:spPr bwMode="auto">
            <a:xfrm>
              <a:off x="8908774" y="4334051"/>
              <a:ext cx="2606040" cy="91440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45720" numCol="1" spcCol="0" rtlCol="0" fromWordArt="0" anchor="b" anchorCtr="0" forceAA="0" compatLnSpc="1">
              <a:prstTxWarp prst="textNoShape">
                <a:avLst/>
              </a:prstTxWarp>
              <a:noAutofit/>
            </a:bodyPr>
            <a:lstStyle/>
            <a:p>
              <a:pPr defTabSz="914099" fontAlgn="base">
                <a:lnSpc>
                  <a:spcPts val="1900"/>
                </a:lnSpc>
                <a:spcBef>
                  <a:spcPct val="0"/>
                </a:spcBef>
                <a:spcAft>
                  <a:spcPct val="0"/>
                </a:spcAft>
              </a:pPr>
              <a:r>
                <a:rPr lang="en-US" sz="1600" kern="0" spc="-50" dirty="0" smtClean="0">
                  <a:gradFill>
                    <a:gsLst>
                      <a:gs pos="0">
                        <a:srgbClr val="FFFFFF"/>
                      </a:gs>
                      <a:gs pos="100000">
                        <a:srgbClr val="FFFFFF"/>
                      </a:gs>
                    </a:gsLst>
                    <a:lin ang="5400000" scaled="0"/>
                  </a:gradFill>
                  <a:ea typeface="Segoe UI" pitchFamily="34" charset="0"/>
                  <a:cs typeface="Segoe UI" pitchFamily="34" charset="0"/>
                </a:rPr>
                <a:t>With or without</a:t>
              </a:r>
            </a:p>
            <a:p>
              <a:pPr defTabSz="914099" fontAlgn="base">
                <a:lnSpc>
                  <a:spcPts val="1900"/>
                </a:lnSpc>
                <a:spcBef>
                  <a:spcPct val="0"/>
                </a:spcBef>
                <a:spcAft>
                  <a:spcPct val="0"/>
                </a:spcAft>
              </a:pPr>
              <a:r>
                <a:rPr lang="en-US" sz="1600" kern="0" spc="-50" dirty="0" smtClean="0">
                  <a:gradFill>
                    <a:gsLst>
                      <a:gs pos="0">
                        <a:srgbClr val="FFFFFF"/>
                      </a:gs>
                      <a:gs pos="100000">
                        <a:srgbClr val="FFFFFF"/>
                      </a:gs>
                    </a:gsLst>
                    <a:lin ang="5400000" scaled="0"/>
                  </a:gradFill>
                  <a:ea typeface="Segoe UI" pitchFamily="34" charset="0"/>
                  <a:cs typeface="Segoe UI" pitchFamily="34" charset="0"/>
                </a:rPr>
                <a:t>System Center 2012</a:t>
              </a:r>
            </a:p>
            <a:p>
              <a:pPr defTabSz="914099" fontAlgn="base">
                <a:lnSpc>
                  <a:spcPts val="1900"/>
                </a:lnSpc>
                <a:spcBef>
                  <a:spcPct val="0"/>
                </a:spcBef>
                <a:spcAft>
                  <a:spcPct val="0"/>
                </a:spcAft>
              </a:pPr>
              <a:r>
                <a:rPr lang="en-US" sz="1600" kern="0" spc="-50" dirty="0" smtClean="0">
                  <a:gradFill>
                    <a:gsLst>
                      <a:gs pos="0">
                        <a:srgbClr val="FFFFFF"/>
                      </a:gs>
                      <a:gs pos="100000">
                        <a:srgbClr val="FFFFFF"/>
                      </a:gs>
                    </a:gsLst>
                    <a:lin ang="5400000" scaled="0"/>
                  </a:gradFill>
                  <a:ea typeface="Segoe UI" pitchFamily="34" charset="0"/>
                  <a:cs typeface="Segoe UI" pitchFamily="34" charset="0"/>
                </a:rPr>
                <a:t>Configuration Manager</a:t>
              </a:r>
              <a:endParaRPr lang="en-US" sz="1600" kern="0" spc="-50" dirty="0">
                <a:gradFill>
                  <a:gsLst>
                    <a:gs pos="0">
                      <a:srgbClr val="FFFFFF"/>
                    </a:gs>
                    <a:gs pos="100000">
                      <a:srgbClr val="FFFFFF"/>
                    </a:gs>
                  </a:gsLst>
                  <a:lin ang="5400000" scaled="0"/>
                </a:gradFill>
                <a:ea typeface="Segoe UI" pitchFamily="34" charset="0"/>
                <a:cs typeface="Segoe UI" pitchFamily="34" charset="0"/>
              </a:endParaRPr>
            </a:p>
          </p:txBody>
        </p:sp>
        <p:pic>
          <p:nvPicPr>
            <p:cNvPr id="71" name="Picture 2" descr="\\MAGNUM\Projects\Microsoft\Cloud Power FY12\Design\ICONS_PNG\Devices.png"/>
            <p:cNvPicPr>
              <a:picLocks noChangeAspect="1" noChangeArrowheads="1"/>
            </p:cNvPicPr>
            <p:nvPr/>
          </p:nvPicPr>
          <p:blipFill>
            <a:blip r:embed="rId12" cstate="print">
              <a:lum bright="100000"/>
            </a:blip>
            <a:srcRect l="2000" t="50000" r="46000" b="4000"/>
            <a:stretch>
              <a:fillRect/>
            </a:stretch>
          </p:blipFill>
          <p:spPr bwMode="auto">
            <a:xfrm flipH="1">
              <a:off x="10654149" y="4382635"/>
              <a:ext cx="649258" cy="574351"/>
            </a:xfrm>
            <a:prstGeom prst="rect">
              <a:avLst/>
            </a:prstGeom>
            <a:noFill/>
            <a:ln>
              <a:noFill/>
            </a:ln>
          </p:spPr>
        </p:pic>
        <p:pic>
          <p:nvPicPr>
            <p:cNvPr id="70" name="Picture 6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212" y="4825327"/>
              <a:ext cx="365760" cy="291465"/>
            </a:xfrm>
            <a:prstGeom prst="rect">
              <a:avLst/>
            </a:prstGeom>
          </p:spPr>
        </p:pic>
      </p:grpSp>
      <p:grpSp>
        <p:nvGrpSpPr>
          <p:cNvPr id="9" name="Group 8"/>
          <p:cNvGrpSpPr/>
          <p:nvPr/>
        </p:nvGrpSpPr>
        <p:grpSpPr>
          <a:xfrm>
            <a:off x="3282654" y="2642264"/>
            <a:ext cx="2606040" cy="934234"/>
            <a:chOff x="3282654" y="2642264"/>
            <a:chExt cx="2606040" cy="934234"/>
          </a:xfrm>
        </p:grpSpPr>
        <p:sp>
          <p:nvSpPr>
            <p:cNvPr id="84" name="Rectangle 83"/>
            <p:cNvSpPr/>
            <p:nvPr/>
          </p:nvSpPr>
          <p:spPr bwMode="auto">
            <a:xfrm>
              <a:off x="3282654" y="2642264"/>
              <a:ext cx="2606040" cy="91440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lnSpc>
                  <a:spcPts val="1900"/>
                </a:lnSpc>
                <a:spcBef>
                  <a:spcPct val="0"/>
                </a:spcBef>
                <a:spcAft>
                  <a:spcPct val="0"/>
                </a:spcAft>
                <a:defRPr/>
              </a:pPr>
              <a:r>
                <a:rPr lang="en-US" kern="0" spc="-50" dirty="0" smtClean="0">
                  <a:gradFill>
                    <a:gsLst>
                      <a:gs pos="0">
                        <a:srgbClr val="FFFFFF"/>
                      </a:gs>
                      <a:gs pos="100000">
                        <a:srgbClr val="FFFFFF"/>
                      </a:gs>
                    </a:gsLst>
                    <a:lin ang="5400000" scaled="0"/>
                  </a:gradFill>
                  <a:ea typeface="Segoe UI" pitchFamily="34" charset="0"/>
                  <a:cs typeface="Segoe UI" pitchFamily="34" charset="0"/>
                </a:rPr>
                <a:t>Partially or </a:t>
              </a:r>
            </a:p>
            <a:p>
              <a:pPr defTabSz="914099" fontAlgn="base">
                <a:lnSpc>
                  <a:spcPts val="1900"/>
                </a:lnSpc>
                <a:spcBef>
                  <a:spcPct val="0"/>
                </a:spcBef>
                <a:spcAft>
                  <a:spcPct val="0"/>
                </a:spcAft>
                <a:defRPr/>
              </a:pPr>
              <a:r>
                <a:rPr lang="en-US" kern="0" spc="-50" dirty="0" smtClean="0">
                  <a:gradFill>
                    <a:gsLst>
                      <a:gs pos="0">
                        <a:srgbClr val="FFFFFF"/>
                      </a:gs>
                      <a:gs pos="100000">
                        <a:srgbClr val="FFFFFF"/>
                      </a:gs>
                    </a:gsLst>
                    <a:lin ang="5400000" scaled="0"/>
                  </a:gradFill>
                  <a:ea typeface="Segoe UI" pitchFamily="34" charset="0"/>
                  <a:cs typeface="Segoe UI" pitchFamily="34" charset="0"/>
                </a:rPr>
                <a:t>Fully Automated</a:t>
              </a:r>
              <a:endParaRPr lang="en-US" kern="0" spc="-50" dirty="0">
                <a:gradFill>
                  <a:gsLst>
                    <a:gs pos="0">
                      <a:srgbClr val="FFFFFF"/>
                    </a:gs>
                    <a:gs pos="100000">
                      <a:srgbClr val="FFFFFF"/>
                    </a:gs>
                  </a:gsLst>
                  <a:lin ang="5400000" scaled="0"/>
                </a:gradFill>
                <a:ea typeface="Segoe UI" pitchFamily="34" charset="0"/>
                <a:cs typeface="Segoe UI" pitchFamily="34" charset="0"/>
              </a:endParaRPr>
            </a:p>
          </p:txBody>
        </p:sp>
        <p:pic>
          <p:nvPicPr>
            <p:cNvPr id="83" name="Picture 2" descr="C:\Users\mitchellg\Desktop\Automated_2.png"/>
            <p:cNvPicPr>
              <a:picLocks noChangeAspect="1" noChangeArrowheads="1"/>
            </p:cNvPicPr>
            <p:nvPr/>
          </p:nvPicPr>
          <p:blipFill>
            <a:blip r:embed="rId14" cstate="print">
              <a:lum bright="100000"/>
            </a:blip>
            <a:srcRect/>
            <a:stretch>
              <a:fillRect/>
            </a:stretch>
          </p:blipFill>
          <p:spPr bwMode="auto">
            <a:xfrm>
              <a:off x="4977141" y="2788913"/>
              <a:ext cx="787585" cy="787585"/>
            </a:xfrm>
            <a:prstGeom prst="rect">
              <a:avLst/>
            </a:prstGeom>
            <a:noFill/>
          </p:spPr>
        </p:pic>
      </p:grpSp>
      <p:grpSp>
        <p:nvGrpSpPr>
          <p:cNvPr id="10" name="Group 9"/>
          <p:cNvGrpSpPr/>
          <p:nvPr/>
        </p:nvGrpSpPr>
        <p:grpSpPr>
          <a:xfrm>
            <a:off x="3282654" y="1615249"/>
            <a:ext cx="2606040" cy="914400"/>
            <a:chOff x="3282654" y="1615249"/>
            <a:chExt cx="2606040" cy="914400"/>
          </a:xfrm>
        </p:grpSpPr>
        <p:sp>
          <p:nvSpPr>
            <p:cNvPr id="56" name="Rectangle 55"/>
            <p:cNvSpPr/>
            <p:nvPr/>
          </p:nvSpPr>
          <p:spPr bwMode="auto">
            <a:xfrm>
              <a:off x="3282654" y="1615249"/>
              <a:ext cx="2606040" cy="91440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lnSpc>
                  <a:spcPts val="1900"/>
                </a:lnSpc>
                <a:spcBef>
                  <a:spcPct val="0"/>
                </a:spcBef>
                <a:spcAft>
                  <a:spcPct val="0"/>
                </a:spcAft>
              </a:pPr>
              <a:r>
                <a:rPr lang="en-US" kern="0" spc="-50" dirty="0" smtClean="0">
                  <a:gradFill>
                    <a:gsLst>
                      <a:gs pos="0">
                        <a:srgbClr val="FFFFFF"/>
                      </a:gs>
                      <a:gs pos="100000">
                        <a:srgbClr val="FFFFFF"/>
                      </a:gs>
                    </a:gsLst>
                    <a:lin ang="5400000" scaled="0"/>
                  </a:gradFill>
                  <a:ea typeface="Segoe UI" pitchFamily="34" charset="0"/>
                  <a:cs typeface="Segoe UI" pitchFamily="34" charset="0"/>
                </a:rPr>
                <a:t>Wizard-driven</a:t>
              </a:r>
            </a:p>
            <a:p>
              <a:pPr defTabSz="914099" fontAlgn="base">
                <a:lnSpc>
                  <a:spcPts val="1900"/>
                </a:lnSpc>
                <a:spcBef>
                  <a:spcPct val="0"/>
                </a:spcBef>
                <a:spcAft>
                  <a:spcPct val="0"/>
                </a:spcAft>
              </a:pPr>
              <a:r>
                <a:rPr lang="en-US" kern="0" spc="-50" dirty="0" smtClean="0">
                  <a:gradFill>
                    <a:gsLst>
                      <a:gs pos="0">
                        <a:srgbClr val="FFFFFF"/>
                      </a:gs>
                      <a:gs pos="100000">
                        <a:srgbClr val="FFFFFF"/>
                      </a:gs>
                    </a:gsLst>
                    <a:lin ang="5400000" scaled="0"/>
                  </a:gradFill>
                  <a:ea typeface="Segoe UI" pitchFamily="34" charset="0"/>
                  <a:cs typeface="Segoe UI" pitchFamily="34" charset="0"/>
                </a:rPr>
                <a:t>Deployment</a:t>
              </a:r>
              <a:endParaRPr lang="en-US" kern="0" spc="-50" dirty="0">
                <a:gradFill>
                  <a:gsLst>
                    <a:gs pos="0">
                      <a:srgbClr val="FFFFFF"/>
                    </a:gs>
                    <a:gs pos="100000">
                      <a:srgbClr val="FFFFFF"/>
                    </a:gs>
                  </a:gsLst>
                  <a:lin ang="5400000" scaled="0"/>
                </a:gradFill>
                <a:ea typeface="Segoe UI" pitchFamily="34" charset="0"/>
                <a:cs typeface="Segoe UI" pitchFamily="34" charset="0"/>
              </a:endParaRPr>
            </a:p>
          </p:txBody>
        </p:sp>
        <p:pic>
          <p:nvPicPr>
            <p:cNvPr id="85" name="Picture 7" descr="\\MAGNUM\Projects\Microsoft\Cloud Power FY12\Design\ICONS_PNG\New_Business_Requirements.png"/>
            <p:cNvPicPr>
              <a:picLocks noChangeAspect="1" noChangeArrowheads="1"/>
            </p:cNvPicPr>
            <p:nvPr/>
          </p:nvPicPr>
          <p:blipFill>
            <a:blip r:embed="rId15" cstate="print">
              <a:lum bright="100000"/>
            </a:blip>
            <a:stretch>
              <a:fillRect/>
            </a:stretch>
          </p:blipFill>
          <p:spPr bwMode="auto">
            <a:xfrm>
              <a:off x="5037826" y="1779708"/>
              <a:ext cx="667406" cy="667406"/>
            </a:xfrm>
            <a:prstGeom prst="rect">
              <a:avLst/>
            </a:prstGeom>
            <a:noFill/>
          </p:spPr>
        </p:pic>
      </p:grpSp>
    </p:spTree>
    <p:extLst>
      <p:ext uri="{BB962C8B-B14F-4D97-AF65-F5344CB8AC3E}">
        <p14:creationId xmlns:p14="http://schemas.microsoft.com/office/powerpoint/2010/main" val="15645246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35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750" fill="hold"/>
                                        <p:tgtEl>
                                          <p:spTgt spid="73"/>
                                        </p:tgtEl>
                                        <p:attrNameLst>
                                          <p:attrName>ppt_x</p:attrName>
                                        </p:attrNameLst>
                                      </p:cBhvr>
                                      <p:tavLst>
                                        <p:tav tm="0">
                                          <p:val>
                                            <p:strVal val="#ppt_x"/>
                                          </p:val>
                                        </p:tav>
                                        <p:tav tm="100000">
                                          <p:val>
                                            <p:strVal val="#ppt_x"/>
                                          </p:val>
                                        </p:tav>
                                      </p:tavLst>
                                    </p:anim>
                                    <p:anim calcmode="lin" valueType="num">
                                      <p:cBhvr additive="base">
                                        <p:cTn id="8" dur="750" fill="hold"/>
                                        <p:tgtEl>
                                          <p:spTgt spid="7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3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ppt_x"/>
                                          </p:val>
                                        </p:tav>
                                        <p:tav tm="100000">
                                          <p:val>
                                            <p:strVal val="#ppt_x"/>
                                          </p:val>
                                        </p:tav>
                                      </p:tavLst>
                                    </p:anim>
                                    <p:anim calcmode="lin" valueType="num">
                                      <p:cBhvr additive="base">
                                        <p:cTn id="16" dur="75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ppt_x"/>
                                          </p:val>
                                        </p:tav>
                                        <p:tav tm="100000">
                                          <p:val>
                                            <p:strVal val="#ppt_x"/>
                                          </p:val>
                                        </p:tav>
                                      </p:tavLst>
                                    </p:anim>
                                    <p:anim calcmode="lin" valueType="num">
                                      <p:cBhvr additive="base">
                                        <p:cTn id="20" dur="75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35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750" fill="hold"/>
                                        <p:tgtEl>
                                          <p:spTgt spid="4"/>
                                        </p:tgtEl>
                                        <p:attrNameLst>
                                          <p:attrName>ppt_x</p:attrName>
                                        </p:attrNameLst>
                                      </p:cBhvr>
                                      <p:tavLst>
                                        <p:tav tm="0">
                                          <p:val>
                                            <p:strVal val="#ppt_x"/>
                                          </p:val>
                                        </p:tav>
                                        <p:tav tm="100000">
                                          <p:val>
                                            <p:strVal val="#ppt_x"/>
                                          </p:val>
                                        </p:tav>
                                      </p:tavLst>
                                    </p:anim>
                                    <p:anim calcmode="lin" valueType="num">
                                      <p:cBhvr additive="base">
                                        <p:cTn id="24" dur="75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35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ppt_x"/>
                                          </p:val>
                                        </p:tav>
                                        <p:tav tm="100000">
                                          <p:val>
                                            <p:strVal val="#ppt_x"/>
                                          </p:val>
                                        </p:tav>
                                      </p:tavLst>
                                    </p:anim>
                                    <p:anim calcmode="lin" valueType="num">
                                      <p:cBhvr additive="base">
                                        <p:cTn id="28" dur="75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35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750" fill="hold"/>
                                        <p:tgtEl>
                                          <p:spTgt spid="10"/>
                                        </p:tgtEl>
                                        <p:attrNameLst>
                                          <p:attrName>ppt_x</p:attrName>
                                        </p:attrNameLst>
                                      </p:cBhvr>
                                      <p:tavLst>
                                        <p:tav tm="0">
                                          <p:val>
                                            <p:strVal val="#ppt_x"/>
                                          </p:val>
                                        </p:tav>
                                        <p:tav tm="100000">
                                          <p:val>
                                            <p:strVal val="#ppt_x"/>
                                          </p:val>
                                        </p:tav>
                                      </p:tavLst>
                                    </p:anim>
                                    <p:anim calcmode="lin" valueType="num">
                                      <p:cBhvr additive="base">
                                        <p:cTn id="32" dur="75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35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750" fill="hold"/>
                                        <p:tgtEl>
                                          <p:spTgt spid="9"/>
                                        </p:tgtEl>
                                        <p:attrNameLst>
                                          <p:attrName>ppt_x</p:attrName>
                                        </p:attrNameLst>
                                      </p:cBhvr>
                                      <p:tavLst>
                                        <p:tav tm="0">
                                          <p:val>
                                            <p:strVal val="#ppt_x"/>
                                          </p:val>
                                        </p:tav>
                                        <p:tav tm="100000">
                                          <p:val>
                                            <p:strVal val="#ppt_x"/>
                                          </p:val>
                                        </p:tav>
                                      </p:tavLst>
                                    </p:anim>
                                    <p:anim calcmode="lin" valueType="num">
                                      <p:cBhvr additive="base">
                                        <p:cTn id="36" dur="75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35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750" fill="hold"/>
                                        <p:tgtEl>
                                          <p:spTgt spid="8"/>
                                        </p:tgtEl>
                                        <p:attrNameLst>
                                          <p:attrName>ppt_x</p:attrName>
                                        </p:attrNameLst>
                                      </p:cBhvr>
                                      <p:tavLst>
                                        <p:tav tm="0">
                                          <p:val>
                                            <p:strVal val="#ppt_x"/>
                                          </p:val>
                                        </p:tav>
                                        <p:tav tm="100000">
                                          <p:val>
                                            <p:strVal val="#ppt_x"/>
                                          </p:val>
                                        </p:tav>
                                      </p:tavLst>
                                    </p:anim>
                                    <p:anim calcmode="lin" valueType="num">
                                      <p:cBhvr additive="base">
                                        <p:cTn id="40"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191095"/>
          </a:xfrm>
        </p:spPr>
        <p:txBody>
          <a:bodyPr/>
          <a:lstStyle/>
          <a:p>
            <a:r>
              <a:rPr lang="en-US" dirty="0" smtClean="0"/>
              <a:t>Overview of MDT </a:t>
            </a:r>
            <a:r>
              <a:rPr lang="en-US" dirty="0" smtClean="0"/>
              <a:t>Deployment</a:t>
            </a:r>
            <a:br>
              <a:rPr lang="en-US" dirty="0" smtClean="0"/>
            </a:br>
            <a:r>
              <a:rPr lang="en-US" sz="3200" dirty="0" smtClean="0"/>
              <a:t>Microsoft Deployment Toolkit</a:t>
            </a:r>
            <a:endParaRPr lang="en-US" dirty="0">
              <a:solidFill>
                <a:schemeClr val="accent2"/>
              </a:solidFill>
            </a:endParaRPr>
          </a:p>
        </p:txBody>
      </p:sp>
      <p:pic>
        <p:nvPicPr>
          <p:cNvPr id="61" name="Picture 2" descr="C:\Users\v-junyo\Documents\Jun_Mesh\Microsoft Files\DesignTools\Brand Photos\Office Brand - No_exp\Office Anywhere\female laptop working outside coffee shop restaurant table sit.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75626" y="2138653"/>
            <a:ext cx="2706824" cy="4375399"/>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bwMode="auto">
          <a:xfrm>
            <a:off x="9275626" y="3255616"/>
            <a:ext cx="2706827" cy="3258436"/>
          </a:xfrm>
          <a:prstGeom prst="rect">
            <a:avLst/>
          </a:prstGeom>
          <a:gradFill flip="none" rotWithShape="1">
            <a:gsLst>
              <a:gs pos="0">
                <a:schemeClr val="tx1">
                  <a:alpha val="0"/>
                </a:schemeClr>
              </a:gs>
              <a:gs pos="100000">
                <a:schemeClr val="tx1"/>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solidFill>
            </a:endParaRPr>
          </a:p>
        </p:txBody>
      </p:sp>
      <p:sp>
        <p:nvSpPr>
          <p:cNvPr id="63" name="Rectangle 62"/>
          <p:cNvSpPr/>
          <p:nvPr/>
        </p:nvSpPr>
        <p:spPr>
          <a:xfrm>
            <a:off x="9275626" y="4615130"/>
            <a:ext cx="2772785" cy="1877425"/>
          </a:xfrm>
          <a:prstGeom prst="rect">
            <a:avLst/>
          </a:prstGeom>
        </p:spPr>
        <p:txBody>
          <a:bodyPr wrap="square" lIns="91428" tIns="45714" rIns="91428" bIns="45714">
            <a:spAutoFit/>
          </a:bodyPr>
          <a:lstStyle/>
          <a:p>
            <a:pPr lvl="0"/>
            <a:r>
              <a:rPr lang="en-US" sz="2000" dirty="0">
                <a:solidFill>
                  <a:schemeClr val="bg1"/>
                </a:solidFill>
              </a:rPr>
              <a:t>Industry best </a:t>
            </a:r>
            <a:r>
              <a:rPr lang="en-US" sz="2000" dirty="0" smtClean="0">
                <a:solidFill>
                  <a:schemeClr val="bg1"/>
                </a:solidFill>
              </a:rPr>
              <a:t>practices</a:t>
            </a:r>
          </a:p>
          <a:p>
            <a:pPr lvl="0"/>
            <a:endParaRPr lang="en-US" sz="1200" dirty="0" smtClean="0">
              <a:solidFill>
                <a:schemeClr val="bg1"/>
              </a:solidFill>
            </a:endParaRPr>
          </a:p>
          <a:p>
            <a:pPr lvl="0"/>
            <a:r>
              <a:rPr lang="en-US" sz="2000" dirty="0" smtClean="0">
                <a:solidFill>
                  <a:schemeClr val="bg1"/>
                </a:solidFill>
              </a:rPr>
              <a:t>Configuration settings</a:t>
            </a:r>
          </a:p>
          <a:p>
            <a:pPr lvl="0"/>
            <a:endParaRPr lang="en-US" sz="1200" dirty="0">
              <a:solidFill>
                <a:schemeClr val="bg1"/>
              </a:solidFill>
            </a:endParaRPr>
          </a:p>
          <a:p>
            <a:pPr lvl="0"/>
            <a:r>
              <a:rPr lang="en-US" sz="2000" dirty="0" smtClean="0">
                <a:solidFill>
                  <a:schemeClr val="bg1"/>
                </a:solidFill>
              </a:rPr>
              <a:t>Reference computer</a:t>
            </a:r>
          </a:p>
          <a:p>
            <a:pPr lvl="0"/>
            <a:endParaRPr lang="en-US" sz="1200" dirty="0">
              <a:solidFill>
                <a:schemeClr val="bg1"/>
              </a:solidFill>
            </a:endParaRPr>
          </a:p>
          <a:p>
            <a:r>
              <a:rPr lang="en-US" sz="2000" dirty="0" smtClean="0">
                <a:solidFill>
                  <a:schemeClr val="bg1"/>
                </a:solidFill>
              </a:rPr>
              <a:t>Target computer</a:t>
            </a:r>
            <a:endParaRPr lang="en-US" sz="2000" dirty="0">
              <a:solidFill>
                <a:schemeClr val="bg1"/>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6555" t="21775" r="12479" b="20992"/>
          <a:stretch/>
        </p:blipFill>
        <p:spPr>
          <a:xfrm>
            <a:off x="141890" y="1780917"/>
            <a:ext cx="8927740" cy="4733135"/>
          </a:xfrm>
          <a:prstGeom prst="rect">
            <a:avLst/>
          </a:prstGeom>
        </p:spPr>
      </p:pic>
    </p:spTree>
    <p:extLst>
      <p:ext uri="{BB962C8B-B14F-4D97-AF65-F5344CB8AC3E}">
        <p14:creationId xmlns:p14="http://schemas.microsoft.com/office/powerpoint/2010/main" val="2537829332"/>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sz="4800" dirty="0"/>
              <a:t>Selecting the Right Deployment Method</a:t>
            </a:r>
          </a:p>
        </p:txBody>
      </p:sp>
      <p:sp>
        <p:nvSpPr>
          <p:cNvPr id="3" name="Rectangle 2"/>
          <p:cNvSpPr/>
          <p:nvPr/>
        </p:nvSpPr>
        <p:spPr bwMode="auto">
          <a:xfrm>
            <a:off x="517347" y="1657690"/>
            <a:ext cx="3749040" cy="822960"/>
          </a:xfrm>
          <a:prstGeom prst="rect">
            <a:avLst/>
          </a:prstGeom>
          <a:solidFill>
            <a:srgbClr val="83B8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2800" spc="-50" dirty="0" smtClean="0">
                <a:gradFill>
                  <a:gsLst>
                    <a:gs pos="0">
                      <a:srgbClr val="FFFFFF"/>
                    </a:gs>
                    <a:gs pos="100000">
                      <a:srgbClr val="FFFFFF"/>
                    </a:gs>
                  </a:gsLst>
                  <a:lin ang="5400000" scaled="0"/>
                </a:gradFill>
                <a:latin typeface="+mj-lt"/>
                <a:ea typeface="Segoe UI" pitchFamily="34" charset="0"/>
                <a:cs typeface="Segoe UI" pitchFamily="34" charset="0"/>
              </a:rPr>
              <a:t>LTI</a:t>
            </a:r>
            <a:r>
              <a:rPr lang="en-US" sz="2000" spc="-50" dirty="0" smtClean="0">
                <a:gradFill>
                  <a:gsLst>
                    <a:gs pos="0">
                      <a:srgbClr val="FFFFFF"/>
                    </a:gs>
                    <a:gs pos="100000">
                      <a:srgbClr val="FFFFFF"/>
                    </a:gs>
                  </a:gsLst>
                  <a:lin ang="5400000" scaled="0"/>
                </a:gradFill>
                <a:latin typeface="+mj-lt"/>
                <a:ea typeface="Segoe UI" pitchFamily="34" charset="0"/>
                <a:cs typeface="Segoe UI" pitchFamily="34" charset="0"/>
              </a:rPr>
              <a:t> - </a:t>
            </a:r>
            <a:r>
              <a:rPr lang="en-US" sz="2000" spc="-50" dirty="0" smtClean="0">
                <a:gradFill>
                  <a:gsLst>
                    <a:gs pos="0">
                      <a:srgbClr val="FFFFFF"/>
                    </a:gs>
                    <a:gs pos="100000">
                      <a:srgbClr val="FFFFFF"/>
                    </a:gs>
                  </a:gsLst>
                  <a:lin ang="5400000" scaled="0"/>
                </a:gradFill>
                <a:ea typeface="Segoe UI" pitchFamily="34" charset="0"/>
                <a:cs typeface="Segoe UI" pitchFamily="34" charset="0"/>
              </a:rPr>
              <a:t>Light </a:t>
            </a:r>
            <a:r>
              <a:rPr lang="en-US" sz="2000" spc="-50" dirty="0">
                <a:gradFill>
                  <a:gsLst>
                    <a:gs pos="0">
                      <a:srgbClr val="FFFFFF"/>
                    </a:gs>
                    <a:gs pos="100000">
                      <a:srgbClr val="FFFFFF"/>
                    </a:gs>
                  </a:gsLst>
                  <a:lin ang="5400000" scaled="0"/>
                </a:gradFill>
                <a:ea typeface="Segoe UI" pitchFamily="34" charset="0"/>
                <a:cs typeface="Segoe UI" pitchFamily="34" charset="0"/>
              </a:rPr>
              <a:t>Touch Installation </a:t>
            </a:r>
            <a:endParaRPr lang="en-US" sz="2800" spc="-50" dirty="0">
              <a:gradFill>
                <a:gsLst>
                  <a:gs pos="0">
                    <a:srgbClr val="FFFFFF"/>
                  </a:gs>
                  <a:gs pos="100000">
                    <a:srgbClr val="FFFFFF"/>
                  </a:gs>
                </a:gsLst>
                <a:lin ang="5400000" scaled="0"/>
              </a:gradFill>
              <a:latin typeface="+mj-lt"/>
              <a:ea typeface="Segoe UI" pitchFamily="34" charset="0"/>
              <a:cs typeface="Segoe UI" pitchFamily="34" charset="0"/>
            </a:endParaRPr>
          </a:p>
        </p:txBody>
      </p:sp>
      <p:grpSp>
        <p:nvGrpSpPr>
          <p:cNvPr id="10" name="Group 9"/>
          <p:cNvGrpSpPr/>
          <p:nvPr/>
        </p:nvGrpSpPr>
        <p:grpSpPr>
          <a:xfrm>
            <a:off x="4366308" y="1657690"/>
            <a:ext cx="3749041" cy="2846071"/>
            <a:chOff x="4520606" y="1657690"/>
            <a:chExt cx="3749041" cy="2846071"/>
          </a:xfrm>
        </p:grpSpPr>
        <p:sp>
          <p:nvSpPr>
            <p:cNvPr id="4" name="Rectangle 3"/>
            <p:cNvSpPr/>
            <p:nvPr/>
          </p:nvSpPr>
          <p:spPr bwMode="auto">
            <a:xfrm>
              <a:off x="4520607" y="1657690"/>
              <a:ext cx="3749040" cy="822960"/>
            </a:xfrm>
            <a:prstGeom prst="rect">
              <a:avLst/>
            </a:prstGeom>
            <a:solidFill>
              <a:srgbClr val="83B8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2800" spc="-50" dirty="0" smtClean="0">
                  <a:gradFill>
                    <a:gsLst>
                      <a:gs pos="0">
                        <a:srgbClr val="FFFFFF"/>
                      </a:gs>
                      <a:gs pos="100000">
                        <a:srgbClr val="FFFFFF"/>
                      </a:gs>
                    </a:gsLst>
                    <a:lin ang="5400000" scaled="0"/>
                  </a:gradFill>
                  <a:latin typeface="+mj-lt"/>
                  <a:ea typeface="Segoe UI" pitchFamily="34" charset="0"/>
                  <a:cs typeface="Segoe UI" pitchFamily="34" charset="0"/>
                </a:rPr>
                <a:t>UDI </a:t>
              </a:r>
              <a:r>
                <a:rPr lang="en-US" sz="2000" spc="-50" dirty="0" smtClean="0">
                  <a:gradFill>
                    <a:gsLst>
                      <a:gs pos="0">
                        <a:srgbClr val="FFFFFF"/>
                      </a:gs>
                      <a:gs pos="100000">
                        <a:srgbClr val="FFFFFF"/>
                      </a:gs>
                    </a:gsLst>
                    <a:lin ang="5400000" scaled="0"/>
                  </a:gradFill>
                  <a:ea typeface="Segoe UI" pitchFamily="34" charset="0"/>
                  <a:cs typeface="Segoe UI" pitchFamily="34" charset="0"/>
                </a:rPr>
                <a:t>– User-Driven </a:t>
              </a:r>
              <a:r>
                <a:rPr lang="en-US" sz="2000" spc="-50" dirty="0">
                  <a:gradFill>
                    <a:gsLst>
                      <a:gs pos="0">
                        <a:srgbClr val="FFFFFF"/>
                      </a:gs>
                      <a:gs pos="100000">
                        <a:srgbClr val="FFFFFF"/>
                      </a:gs>
                    </a:gsLst>
                    <a:lin ang="5400000" scaled="0"/>
                  </a:gradFill>
                  <a:ea typeface="Segoe UI" pitchFamily="34" charset="0"/>
                  <a:cs typeface="Segoe UI" pitchFamily="34" charset="0"/>
                </a:rPr>
                <a:t>Installation </a:t>
              </a:r>
              <a:endParaRPr lang="en-US" sz="2800" spc="-50"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7" name="Text Placeholder 2"/>
            <p:cNvSpPr txBox="1">
              <a:spLocks/>
            </p:cNvSpPr>
            <p:nvPr/>
          </p:nvSpPr>
          <p:spPr>
            <a:xfrm>
              <a:off x="4520606" y="2571385"/>
              <a:ext cx="3749041" cy="1932376"/>
            </a:xfrm>
            <a:prstGeom prst="rect">
              <a:avLst/>
            </a:prstGeom>
            <a:noFill/>
          </p:spPr>
          <p:txBody>
            <a:bodyPr/>
            <a:lstStyle>
              <a:lvl1pPr marL="460375" indent="-4603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indent="-285750">
                <a:lnSpc>
                  <a:spcPct val="100000"/>
                </a:lnSpc>
                <a:spcBef>
                  <a:spcPts val="0"/>
                </a:spcBef>
                <a:spcAft>
                  <a:spcPts val="400"/>
                </a:spcAft>
                <a:tabLst>
                  <a:tab pos="630238" algn="l"/>
                </a:tabLst>
              </a:pPr>
              <a:r>
                <a:rPr lang="en-US" sz="1800" spc="-50" dirty="0" smtClean="0">
                  <a:solidFill>
                    <a:schemeClr val="bg2">
                      <a:lumMod val="25000"/>
                    </a:schemeClr>
                  </a:solidFill>
                </a:rPr>
                <a:t>Partially and fully automated deployments</a:t>
              </a:r>
            </a:p>
            <a:p>
              <a:pPr marL="285750" lvl="1" indent="-285750">
                <a:lnSpc>
                  <a:spcPct val="100000"/>
                </a:lnSpc>
                <a:spcBef>
                  <a:spcPts val="0"/>
                </a:spcBef>
                <a:spcAft>
                  <a:spcPts val="400"/>
                </a:spcAft>
                <a:tabLst>
                  <a:tab pos="630238" algn="l"/>
                </a:tabLst>
              </a:pPr>
              <a:r>
                <a:rPr lang="en-US" sz="1800" spc="-50" dirty="0" smtClean="0">
                  <a:solidFill>
                    <a:schemeClr val="bg2">
                      <a:lumMod val="25000"/>
                    </a:schemeClr>
                  </a:solidFill>
                </a:rPr>
                <a:t>With System Center 2012 Configuration Manager</a:t>
              </a:r>
            </a:p>
            <a:p>
              <a:pPr marL="285750" lvl="1" indent="-285750">
                <a:lnSpc>
                  <a:spcPct val="100000"/>
                </a:lnSpc>
                <a:spcBef>
                  <a:spcPts val="0"/>
                </a:spcBef>
                <a:spcAft>
                  <a:spcPts val="400"/>
                </a:spcAft>
                <a:tabLst>
                  <a:tab pos="630238" algn="l"/>
                </a:tabLst>
              </a:pPr>
              <a:r>
                <a:rPr lang="en-US" sz="1800" spc="-50" dirty="0" smtClean="0">
                  <a:solidFill>
                    <a:schemeClr val="bg2">
                      <a:lumMod val="25000"/>
                    </a:schemeClr>
                  </a:solidFill>
                </a:rPr>
                <a:t>Just-in-time configuration settings</a:t>
              </a:r>
              <a:endParaRPr lang="en-US" sz="1800" spc="-50" dirty="0">
                <a:solidFill>
                  <a:schemeClr val="bg2">
                    <a:lumMod val="25000"/>
                  </a:schemeClr>
                </a:solidFill>
              </a:endParaRPr>
            </a:p>
          </p:txBody>
        </p:sp>
      </p:grpSp>
      <p:grpSp>
        <p:nvGrpSpPr>
          <p:cNvPr id="11" name="Group 10"/>
          <p:cNvGrpSpPr/>
          <p:nvPr/>
        </p:nvGrpSpPr>
        <p:grpSpPr>
          <a:xfrm>
            <a:off x="8215272" y="1657690"/>
            <a:ext cx="3767178" cy="2846071"/>
            <a:chOff x="8215272" y="1657690"/>
            <a:chExt cx="3767178" cy="2846071"/>
          </a:xfrm>
        </p:grpSpPr>
        <p:sp>
          <p:nvSpPr>
            <p:cNvPr id="5" name="Rectangle 4"/>
            <p:cNvSpPr/>
            <p:nvPr/>
          </p:nvSpPr>
          <p:spPr bwMode="auto">
            <a:xfrm>
              <a:off x="8215272" y="1657690"/>
              <a:ext cx="3749040" cy="822960"/>
            </a:xfrm>
            <a:prstGeom prst="rect">
              <a:avLst/>
            </a:prstGeom>
            <a:solidFill>
              <a:srgbClr val="83B8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2800" spc="-50" dirty="0" smtClean="0">
                  <a:gradFill>
                    <a:gsLst>
                      <a:gs pos="0">
                        <a:srgbClr val="FFFFFF"/>
                      </a:gs>
                      <a:gs pos="100000">
                        <a:srgbClr val="FFFFFF"/>
                      </a:gs>
                    </a:gsLst>
                    <a:lin ang="5400000" scaled="0"/>
                  </a:gradFill>
                  <a:latin typeface="+mj-lt"/>
                  <a:ea typeface="Segoe UI" pitchFamily="34" charset="0"/>
                  <a:cs typeface="Segoe UI" pitchFamily="34" charset="0"/>
                </a:rPr>
                <a:t>ZTI </a:t>
              </a:r>
              <a:r>
                <a:rPr lang="en-US" sz="2000" spc="-50" dirty="0" smtClean="0">
                  <a:gradFill>
                    <a:gsLst>
                      <a:gs pos="0">
                        <a:srgbClr val="FFFFFF"/>
                      </a:gs>
                      <a:gs pos="100000">
                        <a:srgbClr val="FFFFFF"/>
                      </a:gs>
                    </a:gsLst>
                    <a:lin ang="5400000" scaled="0"/>
                  </a:gradFill>
                  <a:ea typeface="Segoe UI" pitchFamily="34" charset="0"/>
                  <a:cs typeface="Segoe UI" pitchFamily="34" charset="0"/>
                </a:rPr>
                <a:t>– Zero Touch </a:t>
              </a:r>
              <a:r>
                <a:rPr lang="en-US" sz="2000" spc="-50" dirty="0">
                  <a:gradFill>
                    <a:gsLst>
                      <a:gs pos="0">
                        <a:srgbClr val="FFFFFF"/>
                      </a:gs>
                      <a:gs pos="100000">
                        <a:srgbClr val="FFFFFF"/>
                      </a:gs>
                    </a:gsLst>
                    <a:lin ang="5400000" scaled="0"/>
                  </a:gradFill>
                  <a:ea typeface="Segoe UI" pitchFamily="34" charset="0"/>
                  <a:cs typeface="Segoe UI" pitchFamily="34" charset="0"/>
                </a:rPr>
                <a:t>Installation </a:t>
              </a:r>
              <a:endParaRPr lang="en-US" sz="2000" spc="-50"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8" name="Text Placeholder 2"/>
            <p:cNvSpPr txBox="1">
              <a:spLocks/>
            </p:cNvSpPr>
            <p:nvPr/>
          </p:nvSpPr>
          <p:spPr>
            <a:xfrm>
              <a:off x="8215272" y="2571385"/>
              <a:ext cx="3767178" cy="1932376"/>
            </a:xfrm>
            <a:prstGeom prst="rect">
              <a:avLst/>
            </a:prstGeom>
            <a:noFill/>
          </p:spPr>
          <p:txBody>
            <a:bodyPr/>
            <a:lstStyle>
              <a:lvl1pPr marL="460375" indent="-4603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chemeClr val="tx1">
                    <a:lumMod val="75000"/>
                    <a:lumOff val="25000"/>
                  </a:schemeClr>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indent="-285750">
                <a:lnSpc>
                  <a:spcPct val="100000"/>
                </a:lnSpc>
                <a:spcBef>
                  <a:spcPts val="0"/>
                </a:spcBef>
                <a:spcAft>
                  <a:spcPts val="400"/>
                </a:spcAft>
                <a:tabLst>
                  <a:tab pos="630238" algn="l"/>
                </a:tabLst>
              </a:pPr>
              <a:r>
                <a:rPr lang="en-US" sz="1800" spc="-50" dirty="0" smtClean="0">
                  <a:solidFill>
                    <a:schemeClr val="bg2">
                      <a:lumMod val="25000"/>
                    </a:schemeClr>
                  </a:solidFill>
                </a:rPr>
                <a:t>Fully automated deployments</a:t>
              </a:r>
            </a:p>
            <a:p>
              <a:pPr marL="285750" lvl="1" indent="-285750">
                <a:lnSpc>
                  <a:spcPct val="100000"/>
                </a:lnSpc>
                <a:spcBef>
                  <a:spcPts val="0"/>
                </a:spcBef>
                <a:spcAft>
                  <a:spcPts val="400"/>
                </a:spcAft>
                <a:tabLst>
                  <a:tab pos="630238" algn="l"/>
                </a:tabLst>
              </a:pPr>
              <a:r>
                <a:rPr lang="en-US" sz="1800" spc="-50" dirty="0" smtClean="0">
                  <a:solidFill>
                    <a:schemeClr val="bg2">
                      <a:lumMod val="25000"/>
                    </a:schemeClr>
                  </a:solidFill>
                </a:rPr>
                <a:t>With System Center 2012 Configuration Manager</a:t>
              </a:r>
            </a:p>
            <a:p>
              <a:pPr marL="285750" lvl="1" indent="-285750">
                <a:lnSpc>
                  <a:spcPct val="100000"/>
                </a:lnSpc>
                <a:spcBef>
                  <a:spcPts val="0"/>
                </a:spcBef>
                <a:spcAft>
                  <a:spcPts val="400"/>
                </a:spcAft>
                <a:tabLst>
                  <a:tab pos="630238" algn="l"/>
                </a:tabLst>
              </a:pPr>
              <a:r>
                <a:rPr lang="en-US" sz="1800" spc="-50" dirty="0" smtClean="0">
                  <a:solidFill>
                    <a:schemeClr val="bg2">
                      <a:lumMod val="25000"/>
                    </a:schemeClr>
                  </a:solidFill>
                </a:rPr>
                <a:t>Configuration settings in advance</a:t>
              </a:r>
              <a:endParaRPr lang="en-US" sz="1800" spc="-50" dirty="0">
                <a:solidFill>
                  <a:schemeClr val="bg2">
                    <a:lumMod val="25000"/>
                  </a:schemeClr>
                </a:solidFill>
              </a:endParaRPr>
            </a:p>
          </p:txBody>
        </p:sp>
      </p:grpSp>
      <p:sp>
        <p:nvSpPr>
          <p:cNvPr id="15" name="TextBox 14"/>
          <p:cNvSpPr txBox="1"/>
          <p:nvPr/>
        </p:nvSpPr>
        <p:spPr>
          <a:xfrm>
            <a:off x="517347" y="2571385"/>
            <a:ext cx="3541891" cy="1661993"/>
          </a:xfrm>
          <a:prstGeom prst="rect">
            <a:avLst/>
          </a:prstGeom>
          <a:noFill/>
        </p:spPr>
        <p:txBody>
          <a:bodyPr wrap="square" lIns="0" tIns="0" rIns="0" bIns="0" rtlCol="0">
            <a:spAutoFit/>
          </a:bodyPr>
          <a:lstStyle/>
          <a:p>
            <a:pPr marL="285750" lvl="0" indent="-285750">
              <a:buFont typeface="Arial" pitchFamily="34" charset="0"/>
              <a:buChar char="•"/>
            </a:pPr>
            <a:r>
              <a:rPr lang="en-US" dirty="0">
                <a:solidFill>
                  <a:schemeClr val="bg2">
                    <a:lumMod val="25000"/>
                  </a:schemeClr>
                </a:solidFill>
              </a:rPr>
              <a:t>Partially and fully automated deployments</a:t>
            </a:r>
          </a:p>
          <a:p>
            <a:pPr marL="285750" lvl="0" indent="-285750">
              <a:buFont typeface="Arial" pitchFamily="34" charset="0"/>
              <a:buChar char="•"/>
            </a:pPr>
            <a:r>
              <a:rPr lang="en-US" dirty="0">
                <a:solidFill>
                  <a:schemeClr val="bg2">
                    <a:lumMod val="25000"/>
                  </a:schemeClr>
                </a:solidFill>
              </a:rPr>
              <a:t>Without System Center </a:t>
            </a:r>
            <a:r>
              <a:rPr lang="en-US" dirty="0" smtClean="0">
                <a:solidFill>
                  <a:schemeClr val="bg2">
                    <a:lumMod val="25000"/>
                  </a:schemeClr>
                </a:solidFill>
              </a:rPr>
              <a:t>2012 Configuration </a:t>
            </a:r>
            <a:r>
              <a:rPr lang="en-US" dirty="0">
                <a:solidFill>
                  <a:schemeClr val="bg2">
                    <a:lumMod val="25000"/>
                  </a:schemeClr>
                </a:solidFill>
              </a:rPr>
              <a:t>Manager</a:t>
            </a:r>
          </a:p>
          <a:p>
            <a:pPr marL="285750" lvl="0" indent="-285750">
              <a:buFont typeface="Arial" pitchFamily="34" charset="0"/>
              <a:buChar char="•"/>
            </a:pPr>
            <a:r>
              <a:rPr lang="en-US" dirty="0">
                <a:solidFill>
                  <a:schemeClr val="bg2">
                    <a:lumMod val="25000"/>
                  </a:schemeClr>
                </a:solidFill>
              </a:rPr>
              <a:t>Just-in-time configuration </a:t>
            </a:r>
            <a:r>
              <a:rPr lang="en-US" dirty="0" smtClean="0">
                <a:solidFill>
                  <a:schemeClr val="bg2">
                    <a:lumMod val="25000"/>
                  </a:schemeClr>
                </a:solidFill>
              </a:rPr>
              <a:t>setting</a:t>
            </a:r>
            <a:endParaRPr lang="en-US" dirty="0">
              <a:solidFill>
                <a:schemeClr val="bg2">
                  <a:lumMod val="25000"/>
                </a:schemeClr>
              </a:solidFill>
            </a:endParaRPr>
          </a:p>
        </p:txBody>
      </p:sp>
      <p:sp>
        <p:nvSpPr>
          <p:cNvPr id="17" name="TextBox 16"/>
          <p:cNvSpPr txBox="1"/>
          <p:nvPr/>
        </p:nvSpPr>
        <p:spPr>
          <a:xfrm>
            <a:off x="1012018" y="5753100"/>
            <a:ext cx="4228721" cy="276999"/>
          </a:xfrm>
          <a:prstGeom prst="rect">
            <a:avLst/>
          </a:prstGeom>
          <a:noFill/>
        </p:spPr>
        <p:txBody>
          <a:bodyPr wrap="square" lIns="0" tIns="0" rIns="0" bIns="0" rtlCol="0">
            <a:spAutoFit/>
          </a:bodyPr>
          <a:lstStyle/>
          <a:p>
            <a:r>
              <a:rPr lang="en-US" dirty="0" smtClean="0">
                <a:solidFill>
                  <a:schemeClr val="bg2">
                    <a:lumMod val="25000"/>
                  </a:schemeClr>
                </a:solidFill>
              </a:rPr>
              <a:t>ZTI and UDI use common processes</a:t>
            </a:r>
          </a:p>
        </p:txBody>
      </p:sp>
      <p:grpSp>
        <p:nvGrpSpPr>
          <p:cNvPr id="23" name="Group 22"/>
          <p:cNvGrpSpPr/>
          <p:nvPr/>
        </p:nvGrpSpPr>
        <p:grpSpPr>
          <a:xfrm>
            <a:off x="11065816" y="213124"/>
            <a:ext cx="897997" cy="876497"/>
            <a:chOff x="6148822" y="1768475"/>
            <a:chExt cx="1877577" cy="1893888"/>
          </a:xfrm>
        </p:grpSpPr>
        <p:sp>
          <p:nvSpPr>
            <p:cNvPr id="24" name="Rectangle 23"/>
            <p:cNvSpPr/>
            <p:nvPr/>
          </p:nvSpPr>
          <p:spPr bwMode="auto">
            <a:xfrm>
              <a:off x="6148822" y="1768475"/>
              <a:ext cx="1877577" cy="1893888"/>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25" name="Picture 9" descr="\\MAGNUM\Projects\Microsoft\Cloud Power FY12\Design\Icons\PNGs\Optimized.png"/>
            <p:cNvPicPr>
              <a:picLocks noChangeAspect="1" noChangeArrowheads="1"/>
            </p:cNvPicPr>
            <p:nvPr/>
          </p:nvPicPr>
          <p:blipFill>
            <a:blip r:embed="rId3" cstate="print">
              <a:lum bright="100000"/>
            </a:blip>
            <a:srcRect/>
            <a:stretch>
              <a:fillRect/>
            </a:stretch>
          </p:blipFill>
          <p:spPr bwMode="auto">
            <a:xfrm>
              <a:off x="6349872" y="1977681"/>
              <a:ext cx="1475476" cy="1475476"/>
            </a:xfrm>
            <a:prstGeom prst="rect">
              <a:avLst/>
            </a:prstGeom>
            <a:noFill/>
          </p:spPr>
        </p:pic>
      </p:grpSp>
      <p:sp>
        <p:nvSpPr>
          <p:cNvPr id="26" name="Plus 25"/>
          <p:cNvSpPr/>
          <p:nvPr/>
        </p:nvSpPr>
        <p:spPr bwMode="auto">
          <a:xfrm>
            <a:off x="520700" y="5757119"/>
            <a:ext cx="291830" cy="291830"/>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0" bIns="91440" numCol="1" spcCol="0" rtlCol="0" fromWordArt="0" anchor="t" anchorCtr="0" forceAA="0" compatLnSpc="1">
            <a:prstTxWarp prst="textNoShape">
              <a:avLst/>
            </a:prstTxWarp>
            <a:noAutofit/>
          </a:bodyPr>
          <a:lstStyle/>
          <a:p>
            <a:pPr defTabSz="914099" fontAlgn="base">
              <a:lnSpc>
                <a:spcPct val="80000"/>
              </a:lnSpc>
              <a:spcBef>
                <a:spcPts val="300"/>
              </a:spcBef>
              <a:spcAft>
                <a:spcPct val="0"/>
              </a:spcAft>
            </a:pPr>
            <a:endParaRPr lang="en-US" spc="-50" dirty="0" err="1">
              <a:gradFill>
                <a:gsLst>
                  <a:gs pos="0">
                    <a:srgbClr val="FFFFFF"/>
                  </a:gs>
                  <a:gs pos="100000">
                    <a:srgbClr val="FFFFFF"/>
                  </a:gs>
                </a:gsLst>
                <a:lin ang="5400000" scaled="0"/>
              </a:gra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3728515355"/>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7719" t="3395" r="10189" b="3395"/>
          <a:stretch/>
        </p:blipFill>
        <p:spPr bwMode="auto">
          <a:xfrm>
            <a:off x="5042849" y="4583607"/>
            <a:ext cx="2103124" cy="2103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6094" r="15768"/>
          <a:stretch/>
        </p:blipFill>
        <p:spPr bwMode="auto">
          <a:xfrm>
            <a:off x="2836925" y="4583607"/>
            <a:ext cx="2098096" cy="2103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3161" t="3395" r="14747" b="3395"/>
          <a:stretch/>
        </p:blipFill>
        <p:spPr bwMode="auto">
          <a:xfrm>
            <a:off x="5042849" y="171273"/>
            <a:ext cx="2103124"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8805" t="3283" r="18954" b="3283"/>
          <a:stretch/>
        </p:blipFill>
        <p:spPr bwMode="auto">
          <a:xfrm>
            <a:off x="9459733" y="4583608"/>
            <a:ext cx="2103120"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19361" t="3395" r="18954" b="3395"/>
          <a:stretch/>
        </p:blipFill>
        <p:spPr bwMode="auto">
          <a:xfrm>
            <a:off x="639763" y="2377441"/>
            <a:ext cx="2089330" cy="2103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9">
            <a:extLst>
              <a:ext uri="{28A0092B-C50C-407E-A947-70E740481C1C}">
                <a14:useLocalDpi xmlns:a14="http://schemas.microsoft.com/office/drawing/2010/main" val="0"/>
              </a:ext>
            </a:extLst>
          </a:blip>
          <a:srcRect l="3395" t="32977" r="3395" b="4930"/>
          <a:stretch/>
        </p:blipFill>
        <p:spPr bwMode="auto">
          <a:xfrm>
            <a:off x="7251293" y="171273"/>
            <a:ext cx="2103120"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10">
            <a:extLst>
              <a:ext uri="{28A0092B-C50C-407E-A947-70E740481C1C}">
                <a14:useLocalDpi xmlns:a14="http://schemas.microsoft.com/office/drawing/2010/main" val="0"/>
              </a:ext>
            </a:extLst>
          </a:blip>
          <a:srcRect l="28419" t="3395" r="9489" b="3395"/>
          <a:stretch/>
        </p:blipFill>
        <p:spPr bwMode="auto">
          <a:xfrm>
            <a:off x="7251292" y="4583608"/>
            <a:ext cx="2103121"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11">
            <a:extLst>
              <a:ext uri="{28A0092B-C50C-407E-A947-70E740481C1C}">
                <a14:useLocalDpi xmlns:a14="http://schemas.microsoft.com/office/drawing/2010/main" val="0"/>
              </a:ext>
            </a:extLst>
          </a:blip>
          <a:srcRect l="33679" t="3395" r="4229" b="3395"/>
          <a:stretch/>
        </p:blipFill>
        <p:spPr bwMode="auto">
          <a:xfrm>
            <a:off x="9459733" y="2377441"/>
            <a:ext cx="2103120" cy="2103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12">
            <a:extLst>
              <a:ext uri="{28A0092B-C50C-407E-A947-70E740481C1C}">
                <a14:useLocalDpi xmlns:a14="http://schemas.microsoft.com/office/drawing/2010/main" val="0"/>
              </a:ext>
            </a:extLst>
          </a:blip>
          <a:srcRect r="16988"/>
          <a:stretch/>
        </p:blipFill>
        <p:spPr bwMode="auto">
          <a:xfrm>
            <a:off x="5042849" y="2377441"/>
            <a:ext cx="2103124"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459733" y="684230"/>
            <a:ext cx="2103119" cy="1077206"/>
          </a:xfrm>
          <a:prstGeom prst="rect">
            <a:avLst/>
          </a:prstGeom>
          <a:noFill/>
        </p:spPr>
        <p:txBody>
          <a:bodyPr wrap="square" lIns="91428" tIns="45714" rIns="91428" bIns="45714" rtlCol="0">
            <a:spAutoFit/>
          </a:bodyPr>
          <a:lstStyle/>
          <a:p>
            <a:pPr algn="ctr"/>
            <a:r>
              <a:rPr lang="en-US" sz="3200" spc="-100" dirty="0">
                <a:gradFill>
                  <a:gsLst>
                    <a:gs pos="0">
                      <a:srgbClr val="FFFFFF"/>
                    </a:gs>
                    <a:gs pos="86000">
                      <a:srgbClr val="FFFFFF"/>
                    </a:gs>
                  </a:gsLst>
                  <a:lin ang="5400000" scaled="0"/>
                </a:gradFill>
                <a:latin typeface="+mj-lt"/>
              </a:rPr>
              <a:t>d</a:t>
            </a:r>
            <a:r>
              <a:rPr lang="en-US" sz="3200" spc="-100" dirty="0" smtClean="0">
                <a:gradFill>
                  <a:gsLst>
                    <a:gs pos="0">
                      <a:srgbClr val="FFFFFF"/>
                    </a:gs>
                    <a:gs pos="86000">
                      <a:srgbClr val="FFFFFF"/>
                    </a:gs>
                  </a:gsLst>
                  <a:lin ang="5400000" scaled="0"/>
                </a:gradFill>
                <a:latin typeface="+mj-lt"/>
              </a:rPr>
              <a:t>eployment tools</a:t>
            </a:r>
            <a:endParaRPr lang="en-US" sz="3200" spc="-100" dirty="0">
              <a:gradFill>
                <a:gsLst>
                  <a:gs pos="0">
                    <a:srgbClr val="FFFFFF"/>
                  </a:gs>
                  <a:gs pos="86000">
                    <a:srgbClr val="FFFFFF"/>
                  </a:gs>
                </a:gsLst>
                <a:lin ang="5400000" scaled="0"/>
              </a:gradFill>
              <a:latin typeface="+mj-lt"/>
            </a:endParaRPr>
          </a:p>
        </p:txBody>
      </p:sp>
      <p:sp>
        <p:nvSpPr>
          <p:cNvPr id="7" name="TextBox 6"/>
          <p:cNvSpPr txBox="1"/>
          <p:nvPr/>
        </p:nvSpPr>
        <p:spPr>
          <a:xfrm>
            <a:off x="520700" y="5096565"/>
            <a:ext cx="2208393" cy="1077206"/>
          </a:xfrm>
          <a:prstGeom prst="rect">
            <a:avLst/>
          </a:prstGeom>
          <a:noFill/>
        </p:spPr>
        <p:txBody>
          <a:bodyPr wrap="square" lIns="91428" tIns="45714" rIns="91428" bIns="45714" rtlCol="0">
            <a:spAutoFit/>
          </a:bodyPr>
          <a:lstStyle/>
          <a:p>
            <a:pPr algn="ctr"/>
            <a:r>
              <a:rPr lang="en-US" sz="3200" spc="-100" dirty="0">
                <a:gradFill>
                  <a:gsLst>
                    <a:gs pos="0">
                      <a:srgbClr val="FFFFFF"/>
                    </a:gs>
                    <a:gs pos="86000">
                      <a:srgbClr val="FFFFFF"/>
                    </a:gs>
                  </a:gsLst>
                  <a:lin ang="5400000" scaled="0"/>
                </a:gradFill>
                <a:latin typeface="+mj-lt"/>
              </a:rPr>
              <a:t>d</a:t>
            </a:r>
            <a:r>
              <a:rPr lang="en-US" sz="3200" spc="-100" dirty="0" smtClean="0">
                <a:gradFill>
                  <a:gsLst>
                    <a:gs pos="0">
                      <a:srgbClr val="FFFFFF"/>
                    </a:gs>
                    <a:gs pos="86000">
                      <a:srgbClr val="FFFFFF"/>
                    </a:gs>
                  </a:gsLst>
                  <a:lin ang="5400000" scaled="0"/>
                </a:gradFill>
                <a:latin typeface="+mj-lt"/>
              </a:rPr>
              <a:t>eployment products</a:t>
            </a:r>
            <a:endParaRPr lang="en-US" sz="3200" spc="-100" dirty="0">
              <a:gradFill>
                <a:gsLst>
                  <a:gs pos="0">
                    <a:srgbClr val="FFFFFF"/>
                  </a:gs>
                  <a:gs pos="86000">
                    <a:srgbClr val="FFFFFF"/>
                  </a:gs>
                </a:gsLst>
                <a:lin ang="5400000" scaled="0"/>
              </a:gradFill>
              <a:latin typeface="+mj-lt"/>
            </a:endParaRPr>
          </a:p>
        </p:txBody>
      </p:sp>
      <p:sp>
        <p:nvSpPr>
          <p:cNvPr id="8" name="TextBox 7"/>
          <p:cNvSpPr txBox="1"/>
          <p:nvPr/>
        </p:nvSpPr>
        <p:spPr>
          <a:xfrm>
            <a:off x="7251293" y="2890399"/>
            <a:ext cx="2103120" cy="1077206"/>
          </a:xfrm>
          <a:prstGeom prst="rect">
            <a:avLst/>
          </a:prstGeom>
          <a:noFill/>
        </p:spPr>
        <p:txBody>
          <a:bodyPr wrap="square" lIns="91428" tIns="45714" rIns="91428" bIns="45714" rtlCol="0">
            <a:spAutoFit/>
          </a:bodyPr>
          <a:lstStyle/>
          <a:p>
            <a:pPr algn="ctr"/>
            <a:r>
              <a:rPr lang="en-US" sz="3200" spc="-100" dirty="0">
                <a:gradFill>
                  <a:gsLst>
                    <a:gs pos="0">
                      <a:srgbClr val="FFFFFF"/>
                    </a:gs>
                    <a:gs pos="86000">
                      <a:srgbClr val="FFFFFF"/>
                    </a:gs>
                  </a:gsLst>
                  <a:lin ang="5400000" scaled="0"/>
                </a:gradFill>
                <a:latin typeface="+mj-lt"/>
              </a:rPr>
              <a:t>m</a:t>
            </a:r>
            <a:r>
              <a:rPr lang="en-US" sz="3200" spc="-100" dirty="0" smtClean="0">
                <a:gradFill>
                  <a:gsLst>
                    <a:gs pos="0">
                      <a:srgbClr val="FFFFFF"/>
                    </a:gs>
                    <a:gs pos="86000">
                      <a:srgbClr val="FFFFFF"/>
                    </a:gs>
                  </a:gsLst>
                  <a:lin ang="5400000" scaled="0"/>
                </a:gradFill>
                <a:latin typeface="+mj-lt"/>
              </a:rPr>
              <a:t>eeting challenges</a:t>
            </a:r>
            <a:endParaRPr lang="en-US" sz="3200" spc="-100" dirty="0">
              <a:gradFill>
                <a:gsLst>
                  <a:gs pos="0">
                    <a:srgbClr val="FFFFFF"/>
                  </a:gs>
                  <a:gs pos="86000">
                    <a:srgbClr val="FFFFFF"/>
                  </a:gs>
                </a:gsLst>
                <a:lin ang="5400000" scaled="0"/>
              </a:gradFill>
              <a:latin typeface="+mj-lt"/>
            </a:endParaRPr>
          </a:p>
        </p:txBody>
      </p:sp>
      <p:sp>
        <p:nvSpPr>
          <p:cNvPr id="9" name="TextBox 8"/>
          <p:cNvSpPr txBox="1"/>
          <p:nvPr/>
        </p:nvSpPr>
        <p:spPr>
          <a:xfrm>
            <a:off x="2836925" y="2890397"/>
            <a:ext cx="2098096" cy="1077206"/>
          </a:xfrm>
          <a:prstGeom prst="rect">
            <a:avLst/>
          </a:prstGeom>
          <a:noFill/>
        </p:spPr>
        <p:txBody>
          <a:bodyPr wrap="square" lIns="91428" tIns="45714" rIns="91428" bIns="45714" rtlCol="0">
            <a:spAutoFit/>
          </a:bodyPr>
          <a:lstStyle/>
          <a:p>
            <a:pPr algn="ctr"/>
            <a:r>
              <a:rPr lang="en-US" sz="3200" spc="-100" dirty="0" smtClean="0">
                <a:gradFill>
                  <a:gsLst>
                    <a:gs pos="0">
                      <a:srgbClr val="FFFFFF"/>
                    </a:gs>
                    <a:gs pos="86000">
                      <a:srgbClr val="FFFFFF"/>
                    </a:gs>
                  </a:gsLst>
                  <a:lin ang="5400000" scaled="0"/>
                </a:gradFill>
                <a:latin typeface="+mj-lt"/>
              </a:rPr>
              <a:t>deployment challenges</a:t>
            </a:r>
            <a:endParaRPr lang="en-US" sz="3200" spc="-100" dirty="0">
              <a:gradFill>
                <a:gsLst>
                  <a:gs pos="0">
                    <a:srgbClr val="FFFFFF"/>
                  </a:gs>
                  <a:gs pos="86000">
                    <a:srgbClr val="FFFFFF"/>
                  </a:gs>
                </a:gsLst>
                <a:lin ang="5400000" scaled="0"/>
              </a:gradFill>
              <a:latin typeface="+mj-lt"/>
            </a:endParaRPr>
          </a:p>
        </p:txBody>
      </p:sp>
      <p:sp>
        <p:nvSpPr>
          <p:cNvPr id="2" name="TextBox 1"/>
          <p:cNvSpPr txBox="1"/>
          <p:nvPr/>
        </p:nvSpPr>
        <p:spPr>
          <a:xfrm>
            <a:off x="520700" y="233363"/>
            <a:ext cx="3538538" cy="830997"/>
          </a:xfrm>
          <a:prstGeom prst="rect">
            <a:avLst/>
          </a:prstGeom>
          <a:noFill/>
        </p:spPr>
        <p:txBody>
          <a:bodyPr wrap="square" lIns="0" tIns="0" rIns="0" bIns="0" rtlCol="0">
            <a:spAutoFit/>
          </a:bodyPr>
          <a:lstStyle/>
          <a:p>
            <a:r>
              <a:rPr lang="en-US" sz="5400" dirty="0" smtClean="0">
                <a:solidFill>
                  <a:schemeClr val="accent2"/>
                </a:solidFill>
                <a:latin typeface="Segoe UI Light" pitchFamily="34" charset="0"/>
              </a:rPr>
              <a:t>Deployment</a:t>
            </a:r>
          </a:p>
        </p:txBody>
      </p:sp>
    </p:spTree>
    <p:extLst>
      <p:ext uri="{BB962C8B-B14F-4D97-AF65-F5344CB8AC3E}">
        <p14:creationId xmlns:p14="http://schemas.microsoft.com/office/powerpoint/2010/main" val="3609213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250"/>
                                        <p:tgtEl>
                                          <p:spTgt spid="1030"/>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5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50"/>
                                        <p:tgtEl>
                                          <p:spTgt spid="9"/>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5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childTnLst>
                          </p:cTn>
                        </p:par>
                        <p:par>
                          <p:cTn id="22" fill="hold">
                            <p:stCondLst>
                              <p:cond delay="750"/>
                            </p:stCondLst>
                            <p:childTnLst>
                              <p:par>
                                <p:cTn id="23" presetID="10" presetClass="entr" presetSubtype="0" fill="hold" nodeType="after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fade">
                                      <p:cBhvr>
                                        <p:cTn id="25" dur="250"/>
                                        <p:tgtEl>
                                          <p:spTgt spid="10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029"/>
                                        </p:tgtEl>
                                        <p:attrNameLst>
                                          <p:attrName>style.visibility</p:attrName>
                                        </p:attrNameLst>
                                      </p:cBhvr>
                                      <p:to>
                                        <p:strVal val="visible"/>
                                      </p:to>
                                    </p:set>
                                    <p:animEffect transition="in" filter="fade">
                                      <p:cBhvr>
                                        <p:cTn id="32" dur="250"/>
                                        <p:tgtEl>
                                          <p:spTgt spid="1029"/>
                                        </p:tgtEl>
                                      </p:cBhvr>
                                    </p:animEffect>
                                  </p:childTnLst>
                                </p:cTn>
                              </p:par>
                              <p:par>
                                <p:cTn id="33" presetID="10" presetClass="entr" presetSubtype="0" fill="hold" nodeType="withEffect">
                                  <p:stCondLst>
                                    <p:cond delay="0"/>
                                  </p:stCondLst>
                                  <p:childTnLst>
                                    <p:set>
                                      <p:cBhvr>
                                        <p:cTn id="34" dur="1" fill="hold">
                                          <p:stCondLst>
                                            <p:cond delay="0"/>
                                          </p:stCondLst>
                                        </p:cTn>
                                        <p:tgtEl>
                                          <p:spTgt spid="1027"/>
                                        </p:tgtEl>
                                        <p:attrNameLst>
                                          <p:attrName>style.visibility</p:attrName>
                                        </p:attrNameLst>
                                      </p:cBhvr>
                                      <p:to>
                                        <p:strVal val="visible"/>
                                      </p:to>
                                    </p:set>
                                    <p:animEffect transition="in" filter="fade">
                                      <p:cBhvr>
                                        <p:cTn id="35" dur="250"/>
                                        <p:tgtEl>
                                          <p:spTgt spid="1027"/>
                                        </p:tgtEl>
                                      </p:cBhvr>
                                    </p:animEffect>
                                  </p:childTnLst>
                                </p:cTn>
                              </p:par>
                            </p:childTnLst>
                          </p:cTn>
                        </p:par>
                        <p:par>
                          <p:cTn id="36" fill="hold">
                            <p:stCondLst>
                              <p:cond delay="1250"/>
                            </p:stCondLst>
                            <p:childTnLst>
                              <p:par>
                                <p:cTn id="37" presetID="10" presetClass="entr" presetSubtype="0" fill="hold" nodeType="after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250"/>
                                        <p:tgtEl>
                                          <p:spTgt spid="1028"/>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1031"/>
                                        </p:tgtEl>
                                        <p:attrNameLst>
                                          <p:attrName>style.visibility</p:attrName>
                                        </p:attrNameLst>
                                      </p:cBhvr>
                                      <p:to>
                                        <p:strVal val="visible"/>
                                      </p:to>
                                    </p:set>
                                    <p:animEffect transition="in" filter="fade">
                                      <p:cBhvr>
                                        <p:cTn id="43" dur="250"/>
                                        <p:tgtEl>
                                          <p:spTgt spid="1031"/>
                                        </p:tgtEl>
                                      </p:cBhvr>
                                    </p:animEffect>
                                  </p:childTnLst>
                                </p:cTn>
                              </p:par>
                              <p:par>
                                <p:cTn id="44" presetID="10" presetClass="entr" presetSubtype="0" fill="hold" nodeType="withEffect">
                                  <p:stCondLst>
                                    <p:cond delay="0"/>
                                  </p:stCondLst>
                                  <p:childTnLst>
                                    <p:set>
                                      <p:cBhvr>
                                        <p:cTn id="45" dur="1" fill="hold">
                                          <p:stCondLst>
                                            <p:cond delay="0"/>
                                          </p:stCondLst>
                                        </p:cTn>
                                        <p:tgtEl>
                                          <p:spTgt spid="1033"/>
                                        </p:tgtEl>
                                        <p:attrNameLst>
                                          <p:attrName>style.visibility</p:attrName>
                                        </p:attrNameLst>
                                      </p:cBhvr>
                                      <p:to>
                                        <p:strVal val="visible"/>
                                      </p:to>
                                    </p:set>
                                    <p:animEffect transition="in" filter="fade">
                                      <p:cBhvr>
                                        <p:cTn id="46" dur="250"/>
                                        <p:tgtEl>
                                          <p:spTgt spid="1033"/>
                                        </p:tgtEl>
                                      </p:cBhvr>
                                    </p:animEffect>
                                  </p:childTnLst>
                                </p:cTn>
                              </p:par>
                            </p:childTnLst>
                          </p:cTn>
                        </p:par>
                        <p:par>
                          <p:cTn id="47" fill="hold">
                            <p:stCondLst>
                              <p:cond delay="1750"/>
                            </p:stCondLst>
                            <p:childTnLst>
                              <p:par>
                                <p:cTn id="48" presetID="10"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5538"/>
          <a:stretch/>
        </p:blipFill>
        <p:spPr>
          <a:xfrm>
            <a:off x="0" y="0"/>
            <a:ext cx="12188825" cy="6858000"/>
          </a:xfrm>
          <a:prstGeom prst="rect">
            <a:avLst/>
          </a:prstGeom>
        </p:spPr>
      </p:pic>
      <p:sp>
        <p:nvSpPr>
          <p:cNvPr id="4" name="TextBox 3"/>
          <p:cNvSpPr txBox="1"/>
          <p:nvPr/>
        </p:nvSpPr>
        <p:spPr>
          <a:xfrm>
            <a:off x="520700" y="62475"/>
            <a:ext cx="11051190" cy="908839"/>
          </a:xfrm>
          <a:prstGeom prst="rect">
            <a:avLst/>
          </a:prstGeom>
        </p:spPr>
        <p:txBody>
          <a:bodyPr vert="horz" wrap="square" lIns="0" tIns="0" rIns="0" bIns="0" rtlCol="0">
            <a:spAutoFit/>
          </a:bodyPr>
          <a:lstStyle/>
          <a:p>
            <a:pPr>
              <a:lnSpc>
                <a:spcPts val="8000"/>
              </a:lnSpc>
            </a:pPr>
            <a:r>
              <a:rPr lang="en-US" sz="4000" spc="-100" dirty="0">
                <a:ln w="3175">
                  <a:noFill/>
                </a:ln>
                <a:solidFill>
                  <a:schemeClr val="accent1">
                    <a:lumMod val="50000"/>
                  </a:schemeClr>
                </a:solidFill>
                <a:latin typeface="+mj-lt"/>
                <a:cs typeface="Segoe Light"/>
              </a:rPr>
              <a:t>Demo: Deploying Windows </a:t>
            </a:r>
            <a:r>
              <a:rPr lang="en-US" sz="4000" spc="-100" dirty="0" smtClean="0">
                <a:ln w="3175">
                  <a:noFill/>
                </a:ln>
                <a:solidFill>
                  <a:schemeClr val="accent1">
                    <a:lumMod val="50000"/>
                  </a:schemeClr>
                </a:solidFill>
                <a:latin typeface="+mj-lt"/>
                <a:cs typeface="Segoe Light"/>
              </a:rPr>
              <a:t>8 Using LTI</a:t>
            </a:r>
            <a:endParaRPr lang="en-US" sz="4000" spc="-100" dirty="0">
              <a:ln w="3175">
                <a:noFill/>
              </a:ln>
              <a:solidFill>
                <a:schemeClr val="accent1">
                  <a:lumMod val="50000"/>
                </a:schemeClr>
              </a:solidFill>
              <a:latin typeface="+mj-lt"/>
              <a:cs typeface="Segoe Light"/>
            </a:endParaRPr>
          </a:p>
        </p:txBody>
      </p:sp>
    </p:spTree>
    <p:extLst>
      <p:ext uri="{BB962C8B-B14F-4D97-AF65-F5344CB8AC3E}">
        <p14:creationId xmlns:p14="http://schemas.microsoft.com/office/powerpoint/2010/main" val="736192054"/>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5538"/>
          <a:stretch/>
        </p:blipFill>
        <p:spPr>
          <a:xfrm>
            <a:off x="0" y="0"/>
            <a:ext cx="12188825" cy="6858000"/>
          </a:xfrm>
          <a:prstGeom prst="rect">
            <a:avLst/>
          </a:prstGeom>
        </p:spPr>
      </p:pic>
      <p:sp>
        <p:nvSpPr>
          <p:cNvPr id="4" name="TextBox 3"/>
          <p:cNvSpPr txBox="1"/>
          <p:nvPr/>
        </p:nvSpPr>
        <p:spPr>
          <a:xfrm>
            <a:off x="520700" y="62475"/>
            <a:ext cx="11461750" cy="897233"/>
          </a:xfrm>
          <a:prstGeom prst="rect">
            <a:avLst/>
          </a:prstGeom>
        </p:spPr>
        <p:txBody>
          <a:bodyPr vert="horz" wrap="square" lIns="0" tIns="0" rIns="0" bIns="0" rtlCol="0">
            <a:spAutoFit/>
          </a:bodyPr>
          <a:lstStyle/>
          <a:p>
            <a:pPr>
              <a:lnSpc>
                <a:spcPts val="8000"/>
              </a:lnSpc>
            </a:pPr>
            <a:r>
              <a:rPr lang="en-US" sz="4000" spc="-100" dirty="0">
                <a:ln w="3175">
                  <a:noFill/>
                </a:ln>
                <a:solidFill>
                  <a:schemeClr val="accent1">
                    <a:lumMod val="50000"/>
                  </a:schemeClr>
                </a:solidFill>
                <a:latin typeface="+mj-lt"/>
                <a:cs typeface="Segoe Light"/>
              </a:rPr>
              <a:t>Demo: Deploying Windows 8 Using </a:t>
            </a:r>
            <a:r>
              <a:rPr lang="en-US" sz="4000" spc="-100" dirty="0" smtClean="0">
                <a:ln w="3175">
                  <a:noFill/>
                </a:ln>
                <a:solidFill>
                  <a:schemeClr val="accent1">
                    <a:lumMod val="50000"/>
                  </a:schemeClr>
                </a:solidFill>
                <a:latin typeface="+mj-lt"/>
                <a:cs typeface="Segoe Light"/>
              </a:rPr>
              <a:t>ZTI</a:t>
            </a:r>
            <a:endParaRPr lang="en-US" sz="2400" spc="-100" dirty="0">
              <a:ln w="3175">
                <a:noFill/>
              </a:ln>
              <a:solidFill>
                <a:schemeClr val="accent1">
                  <a:lumMod val="50000"/>
                </a:schemeClr>
              </a:solidFill>
              <a:latin typeface="+mj-lt"/>
              <a:cs typeface="Segoe Light"/>
            </a:endParaRPr>
          </a:p>
        </p:txBody>
      </p:sp>
    </p:spTree>
    <p:extLst>
      <p:ext uri="{BB962C8B-B14F-4D97-AF65-F5344CB8AC3E}">
        <p14:creationId xmlns:p14="http://schemas.microsoft.com/office/powerpoint/2010/main" val="721797839"/>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471" t="12189" r="10959" b="31896"/>
          <a:stretch/>
        </p:blipFill>
        <p:spPr>
          <a:xfrm>
            <a:off x="6184901" y="1782123"/>
            <a:ext cx="3817938" cy="3864967"/>
          </a:xfrm>
          <a:prstGeom prst="rect">
            <a:avLst/>
          </a:prstGeom>
        </p:spPr>
      </p:pic>
      <p:sp>
        <p:nvSpPr>
          <p:cNvPr id="13" name="Title 12"/>
          <p:cNvSpPr>
            <a:spLocks noGrp="1"/>
          </p:cNvSpPr>
          <p:nvPr>
            <p:ph type="title"/>
          </p:nvPr>
        </p:nvSpPr>
        <p:spPr/>
        <p:txBody>
          <a:bodyPr/>
          <a:lstStyle/>
          <a:p>
            <a:r>
              <a:rPr lang="en-US" dirty="0" smtClean="0"/>
              <a:t>Summary</a:t>
            </a:r>
            <a:endParaRPr lang="en-US" dirty="0">
              <a:gradFill flip="none" rotWithShape="1">
                <a:gsLst>
                  <a:gs pos="0">
                    <a:schemeClr val="accent2"/>
                  </a:gs>
                  <a:gs pos="100000">
                    <a:schemeClr val="accent2"/>
                  </a:gs>
                </a:gsLst>
                <a:lin ang="5400000" scaled="0"/>
                <a:tileRect/>
              </a:gradFill>
            </a:endParaRPr>
          </a:p>
        </p:txBody>
      </p:sp>
      <p:grpSp>
        <p:nvGrpSpPr>
          <p:cNvPr id="3" name="Group 2"/>
          <p:cNvGrpSpPr/>
          <p:nvPr/>
        </p:nvGrpSpPr>
        <p:grpSpPr>
          <a:xfrm>
            <a:off x="2170417" y="1782123"/>
            <a:ext cx="3859530" cy="3864966"/>
            <a:chOff x="6146928" y="1771686"/>
            <a:chExt cx="3859530" cy="3864966"/>
          </a:xfrm>
          <a:solidFill>
            <a:schemeClr val="accent1"/>
          </a:solidFill>
        </p:grpSpPr>
        <p:sp>
          <p:nvSpPr>
            <p:cNvPr id="14" name="Rectangle 13"/>
            <p:cNvSpPr/>
            <p:nvPr/>
          </p:nvSpPr>
          <p:spPr bwMode="auto">
            <a:xfrm>
              <a:off x="8128084" y="1772250"/>
              <a:ext cx="1878374" cy="187837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Reduce effort</a:t>
              </a: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6" name="Rectangle 5"/>
            <p:cNvSpPr/>
            <p:nvPr/>
          </p:nvSpPr>
          <p:spPr bwMode="auto">
            <a:xfrm>
              <a:off x="8128084" y="3758277"/>
              <a:ext cx="1878374" cy="187837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Reduce Risk</a:t>
              </a: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7" name="Rectangle 6"/>
            <p:cNvSpPr/>
            <p:nvPr/>
          </p:nvSpPr>
          <p:spPr bwMode="auto">
            <a:xfrm>
              <a:off x="6146928" y="1771686"/>
              <a:ext cx="1878374" cy="187837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Challenging</a:t>
              </a: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8" name="Rectangle 7"/>
            <p:cNvSpPr/>
            <p:nvPr/>
          </p:nvSpPr>
          <p:spPr bwMode="auto">
            <a:xfrm>
              <a:off x="6146928" y="3758278"/>
              <a:ext cx="1878374" cy="187837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en-US" sz="175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Reduce complexity</a:t>
              </a:r>
              <a:endParaRPr lang="en-US" sz="175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sp>
        <p:nvSpPr>
          <p:cNvPr id="38" name="Rectangle 37"/>
          <p:cNvSpPr/>
          <p:nvPr/>
        </p:nvSpPr>
        <p:spPr bwMode="auto">
          <a:xfrm>
            <a:off x="2181013" y="4876334"/>
            <a:ext cx="3867912" cy="7645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 name="TextBox 3"/>
          <p:cNvSpPr txBox="1"/>
          <p:nvPr/>
        </p:nvSpPr>
        <p:spPr>
          <a:xfrm>
            <a:off x="6299154" y="5213998"/>
            <a:ext cx="3840163" cy="369332"/>
          </a:xfrm>
          <a:prstGeom prst="rect">
            <a:avLst/>
          </a:prstGeom>
          <a:noFill/>
        </p:spPr>
        <p:txBody>
          <a:bodyPr wrap="square" lIns="0" tIns="0" rIns="0" bIns="0" rtlCol="0">
            <a:spAutoFit/>
          </a:bodyPr>
          <a:lstStyle/>
          <a:p>
            <a:r>
              <a:rPr lang="en-US" sz="2400" dirty="0" smtClean="0">
                <a:solidFill>
                  <a:schemeClr val="accent1"/>
                </a:solidFill>
              </a:rPr>
              <a:t>Any size organization</a:t>
            </a:r>
          </a:p>
        </p:txBody>
      </p:sp>
      <p:pic>
        <p:nvPicPr>
          <p:cNvPr id="12" name="Picture 2" descr="\\MAGNUM\Projects\Microsoft\Cloud Power FY12\Design\ICONS_PNG\Secure_Elastic.png"/>
          <p:cNvPicPr>
            <a:picLocks noChangeAspect="1" noChangeArrowheads="1"/>
          </p:cNvPicPr>
          <p:nvPr/>
        </p:nvPicPr>
        <p:blipFill>
          <a:blip r:embed="rId4" cstate="print">
            <a:lum bright="100000"/>
          </a:blip>
          <a:srcRect/>
          <a:stretch>
            <a:fillRect/>
          </a:stretch>
        </p:blipFill>
        <p:spPr bwMode="auto">
          <a:xfrm>
            <a:off x="2425408" y="1828455"/>
            <a:ext cx="1527863" cy="1527863"/>
          </a:xfrm>
          <a:prstGeom prst="rect">
            <a:avLst/>
          </a:prstGeom>
          <a:noFill/>
        </p:spPr>
      </p:pic>
      <p:pic>
        <p:nvPicPr>
          <p:cNvPr id="15" name="Picture 7" descr="\\MAGNUM\Projects\Microsoft\Cloud Power FY12\Design\ICONS_PNG\Secure.png"/>
          <p:cNvPicPr>
            <a:picLocks noChangeAspect="1" noChangeArrowheads="1"/>
          </p:cNvPicPr>
          <p:nvPr/>
        </p:nvPicPr>
        <p:blipFill>
          <a:blip r:embed="rId5" cstate="print">
            <a:lum bright="100000"/>
          </a:blip>
          <a:srcRect/>
          <a:stretch>
            <a:fillRect/>
          </a:stretch>
        </p:blipFill>
        <p:spPr bwMode="auto">
          <a:xfrm>
            <a:off x="4286724" y="3747270"/>
            <a:ext cx="1608072" cy="1608072"/>
          </a:xfrm>
          <a:prstGeom prst="rect">
            <a:avLst/>
          </a:prstGeom>
          <a:noFill/>
        </p:spPr>
      </p:pic>
      <p:pic>
        <p:nvPicPr>
          <p:cNvPr id="16" name="Picture 7" descr="\\MAGNUM\Projects\Microsoft\Cloud Power FY12\Design\ICONS_PNG\Within_Your_Reach.png"/>
          <p:cNvPicPr>
            <a:picLocks noChangeAspect="1" noChangeArrowheads="1"/>
          </p:cNvPicPr>
          <p:nvPr/>
        </p:nvPicPr>
        <p:blipFill>
          <a:blip r:embed="rId6" cstate="print">
            <a:lum bright="100000"/>
          </a:blip>
          <a:srcRect/>
          <a:stretch>
            <a:fillRect/>
          </a:stretch>
        </p:blipFill>
        <p:spPr bwMode="auto">
          <a:xfrm>
            <a:off x="2425408" y="3867111"/>
            <a:ext cx="1368391" cy="1368391"/>
          </a:xfrm>
          <a:prstGeom prst="rect">
            <a:avLst/>
          </a:prstGeom>
          <a:noFill/>
        </p:spPr>
      </p:pic>
      <p:pic>
        <p:nvPicPr>
          <p:cNvPr id="17" name="Picture 3" descr="C:\Users\mitchellg\Desktop\Simple_Licensing.png"/>
          <p:cNvPicPr>
            <a:picLocks noChangeAspect="1" noChangeArrowheads="1"/>
          </p:cNvPicPr>
          <p:nvPr/>
        </p:nvPicPr>
        <p:blipFill>
          <a:blip r:embed="rId7" cstate="print">
            <a:lum bright="100000"/>
          </a:blip>
          <a:srcRect/>
          <a:stretch>
            <a:fillRect/>
          </a:stretch>
        </p:blipFill>
        <p:spPr bwMode="auto">
          <a:xfrm>
            <a:off x="4466839" y="1900724"/>
            <a:ext cx="1427957" cy="1427957"/>
          </a:xfrm>
          <a:prstGeom prst="rect">
            <a:avLst/>
          </a:prstGeom>
          <a:noFill/>
        </p:spPr>
      </p:pic>
    </p:spTree>
    <p:extLst>
      <p:ext uri="{BB962C8B-B14F-4D97-AF65-F5344CB8AC3E}">
        <p14:creationId xmlns:p14="http://schemas.microsoft.com/office/powerpoint/2010/main" val="2314835730"/>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What’s Next </a:t>
            </a:r>
            <a:endParaRPr lang="en-US" dirty="0"/>
          </a:p>
        </p:txBody>
      </p:sp>
      <p:sp>
        <p:nvSpPr>
          <p:cNvPr id="30" name="Rectangle 29"/>
          <p:cNvSpPr/>
          <p:nvPr/>
        </p:nvSpPr>
        <p:spPr>
          <a:xfrm>
            <a:off x="735665" y="8066256"/>
            <a:ext cx="8787606" cy="200378"/>
          </a:xfrm>
          <a:prstGeom prst="rect">
            <a:avLst/>
          </a:prstGeom>
          <a:noFill/>
        </p:spPr>
        <p:txBody>
          <a:bodyPr wrap="square">
            <a:spAutoFit/>
          </a:bodyPr>
          <a:lstStyle/>
          <a:p>
            <a:pPr marL="0" lvl="1" fontAlgn="base">
              <a:lnSpc>
                <a:spcPct val="90000"/>
              </a:lnSpc>
              <a:spcBef>
                <a:spcPct val="20000"/>
              </a:spcBef>
              <a:spcAft>
                <a:spcPts val="400"/>
              </a:spcAft>
              <a:buClr>
                <a:schemeClr val="tx1">
                  <a:lumMod val="75000"/>
                  <a:lumOff val="25000"/>
                </a:schemeClr>
              </a:buClr>
              <a:buSzPct val="90000"/>
              <a:tabLst>
                <a:tab pos="630238" algn="l"/>
              </a:tabLst>
            </a:pPr>
            <a:endParaRPr lang="en-US" sz="2000" b="1" spc="-50" dirty="0">
              <a:solidFill>
                <a:schemeClr val="bg1"/>
              </a:solidFill>
            </a:endParaRPr>
          </a:p>
        </p:txBody>
      </p:sp>
      <p:grpSp>
        <p:nvGrpSpPr>
          <p:cNvPr id="25" name="Group 24"/>
          <p:cNvGrpSpPr/>
          <p:nvPr/>
        </p:nvGrpSpPr>
        <p:grpSpPr>
          <a:xfrm>
            <a:off x="2774683" y="1447799"/>
            <a:ext cx="8546856" cy="2698613"/>
            <a:chOff x="2773793" y="2147244"/>
            <a:chExt cx="7777855" cy="830348"/>
          </a:xfrm>
          <a:solidFill>
            <a:schemeClr val="bg1">
              <a:lumMod val="65000"/>
            </a:schemeClr>
          </a:solidFill>
        </p:grpSpPr>
        <p:sp>
          <p:nvSpPr>
            <p:cNvPr id="34" name="Rectangle 33"/>
            <p:cNvSpPr/>
            <p:nvPr/>
          </p:nvSpPr>
          <p:spPr bwMode="auto">
            <a:xfrm>
              <a:off x="2773793" y="2147244"/>
              <a:ext cx="7777855" cy="830348"/>
            </a:xfrm>
            <a:prstGeom prst="rect">
              <a:avLst/>
            </a:prstGeom>
            <a:grpFill/>
            <a:ln>
              <a:no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27" name="Rectangle 26"/>
            <p:cNvSpPr/>
            <p:nvPr/>
          </p:nvSpPr>
          <p:spPr>
            <a:xfrm>
              <a:off x="2869849" y="2245914"/>
              <a:ext cx="7531450" cy="198872"/>
            </a:xfrm>
            <a:prstGeom prst="rect">
              <a:avLst/>
            </a:prstGeom>
            <a:grpFill/>
          </p:spPr>
          <p:txBody>
            <a:bodyPr wrap="square">
              <a:spAutoFit/>
            </a:bodyPr>
            <a:lstStyle/>
            <a:p>
              <a:pPr marL="0" lvl="1" fontAlgn="base">
                <a:lnSpc>
                  <a:spcPct val="90000"/>
                </a:lnSpc>
                <a:spcBef>
                  <a:spcPct val="20000"/>
                </a:spcBef>
                <a:spcAft>
                  <a:spcPts val="400"/>
                </a:spcAft>
                <a:buClr>
                  <a:schemeClr val="tx1">
                    <a:lumMod val="75000"/>
                    <a:lumOff val="25000"/>
                  </a:schemeClr>
                </a:buClr>
                <a:buSzPct val="90000"/>
                <a:tabLst>
                  <a:tab pos="630238" algn="l"/>
                </a:tabLst>
              </a:pPr>
              <a:r>
                <a:rPr lang="en-US" sz="4000" spc="-50" dirty="0" smtClean="0">
                  <a:solidFill>
                    <a:schemeClr val="bg1"/>
                  </a:solidFill>
                  <a:latin typeface="+mj-lt"/>
                </a:rPr>
                <a:t>Evaluate Windows 8</a:t>
              </a:r>
              <a:endParaRPr lang="en-US" sz="4000" spc="-50" dirty="0">
                <a:solidFill>
                  <a:schemeClr val="bg1"/>
                </a:solidFill>
                <a:latin typeface="+mj-lt"/>
              </a:endParaRPr>
            </a:p>
          </p:txBody>
        </p:sp>
      </p:grpSp>
      <p:grpSp>
        <p:nvGrpSpPr>
          <p:cNvPr id="11" name="Group 10"/>
          <p:cNvGrpSpPr/>
          <p:nvPr/>
        </p:nvGrpSpPr>
        <p:grpSpPr>
          <a:xfrm>
            <a:off x="4129720" y="4224650"/>
            <a:ext cx="7191820" cy="1685572"/>
            <a:chOff x="4129720" y="4224650"/>
            <a:chExt cx="7191820" cy="1685572"/>
          </a:xfrm>
        </p:grpSpPr>
        <p:sp>
          <p:nvSpPr>
            <p:cNvPr id="33" name="Rectangle 32"/>
            <p:cNvSpPr/>
            <p:nvPr/>
          </p:nvSpPr>
          <p:spPr bwMode="auto">
            <a:xfrm>
              <a:off x="4129720" y="4224650"/>
              <a:ext cx="7191820" cy="1685572"/>
            </a:xfrm>
            <a:prstGeom prst="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0" name="Rectangle 39"/>
            <p:cNvSpPr/>
            <p:nvPr/>
          </p:nvSpPr>
          <p:spPr>
            <a:xfrm>
              <a:off x="4216909" y="4456880"/>
              <a:ext cx="7104630" cy="707886"/>
            </a:xfrm>
            <a:prstGeom prst="rect">
              <a:avLst/>
            </a:prstGeom>
          </p:spPr>
          <p:txBody>
            <a:bodyPr wrap="square">
              <a:spAutoFit/>
            </a:bodyPr>
            <a:lstStyle/>
            <a:p>
              <a:pPr marL="53975" lvl="1" defTabSz="1218855" fontAlgn="base">
                <a:spcAft>
                  <a:spcPct val="0"/>
                </a:spcAft>
                <a:buClr>
                  <a:schemeClr val="tx1">
                    <a:lumMod val="75000"/>
                    <a:lumOff val="25000"/>
                  </a:schemeClr>
                </a:buClr>
                <a:buSzPct val="90000"/>
                <a:defRPr/>
              </a:pPr>
              <a:r>
                <a:rPr lang="en-US" sz="4000" dirty="0" smtClean="0">
                  <a:solidFill>
                    <a:schemeClr val="bg1"/>
                  </a:solidFill>
                  <a:latin typeface="+mj-lt"/>
                </a:rPr>
                <a:t>Evaluate MDT</a:t>
              </a:r>
              <a:endParaRPr lang="en-US" sz="4000" dirty="0">
                <a:solidFill>
                  <a:schemeClr val="bg1"/>
                </a:solidFill>
                <a:latin typeface="+mj-lt"/>
              </a:endParaRPr>
            </a:p>
          </p:txBody>
        </p:sp>
      </p:grpSp>
      <p:grpSp>
        <p:nvGrpSpPr>
          <p:cNvPr id="5" name="Group 4"/>
          <p:cNvGrpSpPr/>
          <p:nvPr/>
        </p:nvGrpSpPr>
        <p:grpSpPr>
          <a:xfrm>
            <a:off x="569373" y="1447800"/>
            <a:ext cx="2097245" cy="2698613"/>
            <a:chOff x="569373" y="1447800"/>
            <a:chExt cx="2097245" cy="2698613"/>
          </a:xfrm>
        </p:grpSpPr>
        <p:sp>
          <p:nvSpPr>
            <p:cNvPr id="21" name="Rectangle 20"/>
            <p:cNvSpPr/>
            <p:nvPr/>
          </p:nvSpPr>
          <p:spPr bwMode="auto">
            <a:xfrm>
              <a:off x="569373" y="1447800"/>
              <a:ext cx="2097245" cy="2698613"/>
            </a:xfrm>
            <a:prstGeom prst="rect">
              <a:avLst/>
            </a:prstGeom>
            <a:solidFill>
              <a:schemeClr val="accent1"/>
            </a:solidFill>
            <a:ln>
              <a:no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b="1" dirty="0">
                <a:gradFill>
                  <a:gsLst>
                    <a:gs pos="0">
                      <a:srgbClr val="FFFFFF"/>
                    </a:gs>
                    <a:gs pos="100000">
                      <a:srgbClr val="FFFFFF"/>
                    </a:gs>
                  </a:gsLst>
                  <a:lin ang="5400000" scaled="0"/>
                </a:gradFill>
              </a:endParaRPr>
            </a:p>
          </p:txBody>
        </p:sp>
        <p:sp>
          <p:nvSpPr>
            <p:cNvPr id="41" name="Freeform 9"/>
            <p:cNvSpPr>
              <a:spLocks noEditPoints="1"/>
            </p:cNvSpPr>
            <p:nvPr/>
          </p:nvSpPr>
          <p:spPr bwMode="black">
            <a:xfrm>
              <a:off x="695476" y="1692898"/>
              <a:ext cx="624547" cy="624549"/>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solidFill>
            <a:ln>
              <a:noFill/>
            </a:ln>
            <a:extLst/>
          </p:spPr>
          <p:txBody>
            <a:bodyPr vert="horz" wrap="square" lIns="91426" tIns="45714" rIns="91426" bIns="45714" numCol="1" anchor="t" anchorCtr="0" compatLnSpc="1">
              <a:prstTxWarp prst="textNoShape">
                <a:avLst/>
              </a:prstTxWarp>
            </a:bodyPr>
            <a:lstStyle/>
            <a:p>
              <a:endParaRPr lang="en-US">
                <a:solidFill>
                  <a:prstClr val="black"/>
                </a:solidFill>
              </a:endParaRPr>
            </a:p>
          </p:txBody>
        </p:sp>
      </p:grpSp>
      <p:grpSp>
        <p:nvGrpSpPr>
          <p:cNvPr id="8" name="Group 7"/>
          <p:cNvGrpSpPr/>
          <p:nvPr/>
        </p:nvGrpSpPr>
        <p:grpSpPr>
          <a:xfrm>
            <a:off x="567285" y="4224650"/>
            <a:ext cx="3491954" cy="1685572"/>
            <a:chOff x="567285" y="4224650"/>
            <a:chExt cx="3491954" cy="1685572"/>
          </a:xfrm>
        </p:grpSpPr>
        <p:sp>
          <p:nvSpPr>
            <p:cNvPr id="29" name="Rectangle 28"/>
            <p:cNvSpPr/>
            <p:nvPr/>
          </p:nvSpPr>
          <p:spPr bwMode="auto">
            <a:xfrm>
              <a:off x="567285" y="4224650"/>
              <a:ext cx="3491954" cy="168557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spcBef>
                  <a:spcPct val="0"/>
                </a:spcBef>
                <a:spcAft>
                  <a:spcPct val="0"/>
                </a:spcAft>
              </a:pPr>
              <a:endParaRPr lang="en-US" spc="-10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2" name="Freeform 9"/>
            <p:cNvSpPr>
              <a:spLocks noEditPoints="1"/>
            </p:cNvSpPr>
            <p:nvPr/>
          </p:nvSpPr>
          <p:spPr bwMode="black">
            <a:xfrm>
              <a:off x="695476" y="4421339"/>
              <a:ext cx="624547" cy="624549"/>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solidFill>
            <a:ln>
              <a:noFill/>
            </a:ln>
            <a:extLst/>
          </p:spPr>
          <p:txBody>
            <a:bodyPr vert="horz" wrap="square" lIns="91426" tIns="45714" rIns="91426" bIns="45714" numCol="1" anchor="t" anchorCtr="0" compatLnSpc="1">
              <a:prstTxWarp prst="textNoShape">
                <a:avLst/>
              </a:prstTxWarp>
            </a:bodyPr>
            <a:lstStyle/>
            <a:p>
              <a:endParaRPr lang="en-US">
                <a:solidFill>
                  <a:prstClr val="black"/>
                </a:solidFill>
              </a:endParaRPr>
            </a:p>
          </p:txBody>
        </p:sp>
      </p:grpSp>
    </p:spTree>
    <p:extLst>
      <p:ext uri="{BB962C8B-B14F-4D97-AF65-F5344CB8AC3E}">
        <p14:creationId xmlns:p14="http://schemas.microsoft.com/office/powerpoint/2010/main" val="4247295291"/>
      </p:ext>
    </p:extLst>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520700" y="6298298"/>
            <a:ext cx="11173090"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4099"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defTabSz="914099"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3094037" y="2911565"/>
            <a:ext cx="6000750" cy="10348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a:off x="10637308" y="285834"/>
            <a:ext cx="1267612" cy="300929"/>
          </a:xfrm>
          <a:prstGeom prst="rect">
            <a:avLst/>
          </a:prstGeom>
          <a:noFill/>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b="37857"/>
          <a:stretch/>
        </p:blipFill>
        <p:spPr>
          <a:xfrm>
            <a:off x="4008197" y="5354080"/>
            <a:ext cx="4572000" cy="723991"/>
          </a:xfrm>
          <a:prstGeom prst="rect">
            <a:avLst/>
          </a:prstGeom>
        </p:spPr>
      </p:pic>
    </p:spTree>
    <p:extLst>
      <p:ext uri="{BB962C8B-B14F-4D97-AF65-F5344CB8AC3E}">
        <p14:creationId xmlns:p14="http://schemas.microsoft.com/office/powerpoint/2010/main" val="146122968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747897"/>
          </a:xfrm>
        </p:spPr>
        <p:txBody>
          <a:bodyPr/>
          <a:lstStyle/>
          <a:p>
            <a:r>
              <a:rPr lang="en-US" dirty="0" smtClean="0">
                <a:solidFill>
                  <a:schemeClr val="bg1">
                    <a:lumMod val="50000"/>
                  </a:schemeClr>
                </a:solidFill>
              </a:rPr>
              <a:t>Challenges</a:t>
            </a:r>
            <a:endParaRPr lang="en-US" i="1" dirty="0">
              <a:solidFill>
                <a:schemeClr val="bg1">
                  <a:lumMod val="50000"/>
                </a:schemeClr>
              </a:solidFill>
            </a:endParaRPr>
          </a:p>
        </p:txBody>
      </p:sp>
      <p:pic>
        <p:nvPicPr>
          <p:cNvPr id="6" name="Picture 9" descr="C:\Users\margeaul\Documents\IMAGES\Picture25.png"/>
          <p:cNvPicPr preferRelativeResize="0">
            <a:picLocks noChangeAspect="1" noChangeArrowheads="1"/>
          </p:cNvPicPr>
          <p:nvPr/>
        </p:nvPicPr>
        <p:blipFill rotWithShape="1">
          <a:blip r:embed="rId3" cstate="print">
            <a:extLst>
              <a:ext uri="{28A0092B-C50C-407E-A947-70E740481C1C}">
                <a14:useLocalDpi xmlns:a14="http://schemas.microsoft.com/office/drawing/2010/main" val="0"/>
              </a:ext>
            </a:extLst>
          </a:blip>
          <a:stretch/>
        </p:blipFill>
        <p:spPr bwMode="auto">
          <a:xfrm>
            <a:off x="4108472" y="3741268"/>
            <a:ext cx="1874520" cy="18745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5" descr="C:\Users\margeaul\Documents\IMAGES\Picture4.png"/>
          <p:cNvPicPr>
            <a:picLocks noChangeAspect="1" noChangeArrowheads="1"/>
          </p:cNvPicPr>
          <p:nvPr/>
        </p:nvPicPr>
        <p:blipFill rotWithShape="1">
          <a:blip r:embed="rId4">
            <a:extLst>
              <a:ext uri="{28A0092B-C50C-407E-A947-70E740481C1C}">
                <a14:useLocalDpi xmlns:a14="http://schemas.microsoft.com/office/drawing/2010/main" val="0"/>
              </a:ext>
            </a:extLst>
          </a:blip>
          <a:srcRect t="-1" r="2061" b="-1"/>
          <a:stretch/>
        </p:blipFill>
        <p:spPr bwMode="auto">
          <a:xfrm>
            <a:off x="10052953" y="1772098"/>
            <a:ext cx="1876426" cy="18745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t="26178" b="4824"/>
          <a:stretch/>
        </p:blipFill>
        <p:spPr bwMode="auto">
          <a:xfrm>
            <a:off x="2095210" y="1772098"/>
            <a:ext cx="1874519" cy="1869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897" t="1" r="14760" b="2798"/>
          <a:stretch/>
        </p:blipFill>
        <p:spPr bwMode="auto">
          <a:xfrm>
            <a:off x="6082836" y="1772098"/>
            <a:ext cx="1876426" cy="187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11014" t="13360" r="7289" b="1509"/>
          <a:stretch/>
        </p:blipFill>
        <p:spPr bwMode="auto">
          <a:xfrm>
            <a:off x="8070580" y="3741268"/>
            <a:ext cx="1874520" cy="187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5296" y="2209899"/>
            <a:ext cx="2098096" cy="830985"/>
          </a:xfrm>
          <a:prstGeom prst="rect">
            <a:avLst/>
          </a:prstGeom>
          <a:noFill/>
        </p:spPr>
        <p:txBody>
          <a:bodyPr wrap="square" lIns="91428" tIns="45714" rIns="91428" bIns="45714" rtlCol="0">
            <a:spAutoFit/>
          </a:bodyPr>
          <a:lstStyle/>
          <a:p>
            <a:pPr lvl="0" algn="ctr"/>
            <a:r>
              <a:rPr lang="en-US" sz="2400" dirty="0">
                <a:solidFill>
                  <a:schemeClr val="accent3"/>
                </a:solidFill>
                <a:latin typeface="+mj-lt"/>
              </a:rPr>
              <a:t>configuration settings</a:t>
            </a:r>
          </a:p>
        </p:txBody>
      </p:sp>
      <p:sp>
        <p:nvSpPr>
          <p:cNvPr id="19" name="TextBox 18"/>
          <p:cNvSpPr txBox="1"/>
          <p:nvPr/>
        </p:nvSpPr>
        <p:spPr>
          <a:xfrm>
            <a:off x="3996684" y="2170754"/>
            <a:ext cx="2098096" cy="830985"/>
          </a:xfrm>
          <a:prstGeom prst="rect">
            <a:avLst/>
          </a:prstGeom>
          <a:noFill/>
        </p:spPr>
        <p:txBody>
          <a:bodyPr wrap="square" lIns="91428" tIns="45714" rIns="91428" bIns="45714" rtlCol="0">
            <a:spAutoFit/>
          </a:bodyPr>
          <a:lstStyle/>
          <a:p>
            <a:pPr lvl="0" algn="ctr"/>
            <a:r>
              <a:rPr lang="en-US" sz="2400" dirty="0">
                <a:solidFill>
                  <a:schemeClr val="accent3"/>
                </a:solidFill>
                <a:latin typeface="+mj-lt"/>
              </a:rPr>
              <a:t>content management</a:t>
            </a:r>
          </a:p>
        </p:txBody>
      </p:sp>
      <p:sp>
        <p:nvSpPr>
          <p:cNvPr id="20" name="TextBox 19"/>
          <p:cNvSpPr txBox="1"/>
          <p:nvPr/>
        </p:nvSpPr>
        <p:spPr>
          <a:xfrm>
            <a:off x="7974302" y="2293865"/>
            <a:ext cx="2098096" cy="830985"/>
          </a:xfrm>
          <a:prstGeom prst="rect">
            <a:avLst/>
          </a:prstGeom>
          <a:noFill/>
        </p:spPr>
        <p:txBody>
          <a:bodyPr wrap="square" lIns="91428" tIns="45714" rIns="91428" bIns="45714" rtlCol="0">
            <a:spAutoFit/>
          </a:bodyPr>
          <a:lstStyle/>
          <a:p>
            <a:pPr lvl="0" algn="ctr"/>
            <a:r>
              <a:rPr lang="en-US" sz="2400" dirty="0">
                <a:solidFill>
                  <a:schemeClr val="accent3"/>
                </a:solidFill>
                <a:latin typeface="+mj-lt"/>
              </a:rPr>
              <a:t>compliance standards</a:t>
            </a:r>
          </a:p>
        </p:txBody>
      </p:sp>
      <p:sp>
        <p:nvSpPr>
          <p:cNvPr id="21" name="TextBox 20"/>
          <p:cNvSpPr txBox="1"/>
          <p:nvPr/>
        </p:nvSpPr>
        <p:spPr>
          <a:xfrm>
            <a:off x="1898588" y="4250687"/>
            <a:ext cx="2098096" cy="830985"/>
          </a:xfrm>
          <a:prstGeom prst="rect">
            <a:avLst/>
          </a:prstGeom>
          <a:noFill/>
        </p:spPr>
        <p:txBody>
          <a:bodyPr wrap="square" lIns="91428" tIns="45714" rIns="91428" bIns="45714" rtlCol="0">
            <a:spAutoFit/>
          </a:bodyPr>
          <a:lstStyle/>
          <a:p>
            <a:pPr lvl="0" algn="ctr"/>
            <a:r>
              <a:rPr lang="en-US" sz="2400" dirty="0">
                <a:solidFill>
                  <a:schemeClr val="accent3"/>
                </a:solidFill>
                <a:latin typeface="+mj-lt"/>
              </a:rPr>
              <a:t>configuration standards</a:t>
            </a:r>
          </a:p>
        </p:txBody>
      </p:sp>
      <p:sp>
        <p:nvSpPr>
          <p:cNvPr id="22" name="TextBox 21"/>
          <p:cNvSpPr txBox="1"/>
          <p:nvPr/>
        </p:nvSpPr>
        <p:spPr>
          <a:xfrm>
            <a:off x="5982992" y="4078370"/>
            <a:ext cx="2098096" cy="1200316"/>
          </a:xfrm>
          <a:prstGeom prst="rect">
            <a:avLst/>
          </a:prstGeom>
          <a:noFill/>
        </p:spPr>
        <p:txBody>
          <a:bodyPr wrap="square" lIns="91428" tIns="45714" rIns="91428" bIns="45714" rtlCol="0">
            <a:spAutoFit/>
          </a:bodyPr>
          <a:lstStyle/>
          <a:p>
            <a:pPr lvl="0" algn="ctr"/>
            <a:r>
              <a:rPr lang="en-US" sz="2400" dirty="0">
                <a:solidFill>
                  <a:schemeClr val="accent3"/>
                </a:solidFill>
                <a:latin typeface="+mj-lt"/>
              </a:rPr>
              <a:t>preserve user settings and files</a:t>
            </a:r>
          </a:p>
        </p:txBody>
      </p:sp>
      <p:sp>
        <p:nvSpPr>
          <p:cNvPr id="24" name="TextBox 23"/>
          <p:cNvSpPr txBox="1"/>
          <p:nvPr/>
        </p:nvSpPr>
        <p:spPr>
          <a:xfrm>
            <a:off x="10109200" y="4263035"/>
            <a:ext cx="2098096" cy="830985"/>
          </a:xfrm>
          <a:prstGeom prst="rect">
            <a:avLst/>
          </a:prstGeom>
          <a:noFill/>
        </p:spPr>
        <p:txBody>
          <a:bodyPr wrap="square" lIns="91428" tIns="45714" rIns="91428" bIns="45714" rtlCol="0">
            <a:spAutoFit/>
          </a:bodyPr>
          <a:lstStyle/>
          <a:p>
            <a:pPr lvl="0" algn="ctr"/>
            <a:r>
              <a:rPr lang="en-US" sz="2400" dirty="0">
                <a:solidFill>
                  <a:schemeClr val="accent3"/>
                </a:solidFill>
                <a:latin typeface="+mj-lt"/>
              </a:rPr>
              <a:t>c</a:t>
            </a:r>
            <a:r>
              <a:rPr lang="en-US" sz="2400" dirty="0" smtClean="0">
                <a:solidFill>
                  <a:schemeClr val="accent3"/>
                </a:solidFill>
                <a:latin typeface="+mj-lt"/>
              </a:rPr>
              <a:t>onfiguration drift</a:t>
            </a:r>
            <a:endParaRPr lang="en-US" sz="2400" dirty="0">
              <a:solidFill>
                <a:schemeClr val="accent3"/>
              </a:solidFill>
              <a:latin typeface="+mj-lt"/>
            </a:endParaRPr>
          </a:p>
        </p:txBody>
      </p:sp>
    </p:spTree>
    <p:extLst>
      <p:ext uri="{BB962C8B-B14F-4D97-AF65-F5344CB8AC3E}">
        <p14:creationId xmlns:p14="http://schemas.microsoft.com/office/powerpoint/2010/main" val="10657868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1+#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2"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750" fill="hold"/>
                                        <p:tgtEl>
                                          <p:spTgt spid="19"/>
                                        </p:tgtEl>
                                        <p:attrNameLst>
                                          <p:attrName>ppt_x</p:attrName>
                                        </p:attrNameLst>
                                      </p:cBhvr>
                                      <p:tavLst>
                                        <p:tav tm="0">
                                          <p:val>
                                            <p:strVal val="1+#ppt_w/2"/>
                                          </p:val>
                                        </p:tav>
                                        <p:tav tm="100000">
                                          <p:val>
                                            <p:strVal val="#ppt_x"/>
                                          </p:val>
                                        </p:tav>
                                      </p:tavLst>
                                    </p:anim>
                                    <p:anim calcmode="lin" valueType="num">
                                      <p:cBhvr additive="base">
                                        <p:cTn id="17" dur="750" fill="hold"/>
                                        <p:tgtEl>
                                          <p:spTgt spid="19"/>
                                        </p:tgtEl>
                                        <p:attrNameLst>
                                          <p:attrName>ppt_y</p:attrName>
                                        </p:attrNameLst>
                                      </p:cBhvr>
                                      <p:tavLst>
                                        <p:tav tm="0">
                                          <p:val>
                                            <p:strVal val="#ppt_y"/>
                                          </p:val>
                                        </p:tav>
                                        <p:tav tm="100000">
                                          <p:val>
                                            <p:strVal val="#ppt_y"/>
                                          </p:val>
                                        </p:tav>
                                      </p:tavLst>
                                    </p:anim>
                                  </p:childTnLst>
                                </p:cTn>
                              </p:par>
                              <p:par>
                                <p:cTn id="18" presetID="2" presetClass="entr" presetSubtype="2" decel="100000" fill="hold" nodeType="withEffect">
                                  <p:stCondLst>
                                    <p:cond delay="50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childTnLst>
                          </p:cTn>
                        </p:par>
                        <p:par>
                          <p:cTn id="22" fill="hold">
                            <p:stCondLst>
                              <p:cond delay="2750"/>
                            </p:stCondLst>
                            <p:childTnLst>
                              <p:par>
                                <p:cTn id="23" presetID="2" presetClass="entr" presetSubtype="2"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750" fill="hold"/>
                                        <p:tgtEl>
                                          <p:spTgt spid="20"/>
                                        </p:tgtEl>
                                        <p:attrNameLst>
                                          <p:attrName>ppt_x</p:attrName>
                                        </p:attrNameLst>
                                      </p:cBhvr>
                                      <p:tavLst>
                                        <p:tav tm="0">
                                          <p:val>
                                            <p:strVal val="1+#ppt_w/2"/>
                                          </p:val>
                                        </p:tav>
                                        <p:tav tm="100000">
                                          <p:val>
                                            <p:strVal val="#ppt_x"/>
                                          </p:val>
                                        </p:tav>
                                      </p:tavLst>
                                    </p:anim>
                                    <p:anim calcmode="lin" valueType="num">
                                      <p:cBhvr additive="base">
                                        <p:cTn id="26" dur="75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2" decel="100000" fill="hold" nodeType="withEffect">
                                  <p:stCondLst>
                                    <p:cond delay="5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par>
                          <p:cTn id="31" fill="hold">
                            <p:stCondLst>
                              <p:cond delay="3750"/>
                            </p:stCondLst>
                            <p:childTnLst>
                              <p:par>
                                <p:cTn id="32" presetID="2" presetClass="entr" presetSubtype="2"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1000" fill="hold"/>
                                        <p:tgtEl>
                                          <p:spTgt spid="21"/>
                                        </p:tgtEl>
                                        <p:attrNameLst>
                                          <p:attrName>ppt_x</p:attrName>
                                        </p:attrNameLst>
                                      </p:cBhvr>
                                      <p:tavLst>
                                        <p:tav tm="0">
                                          <p:val>
                                            <p:strVal val="1+#ppt_w/2"/>
                                          </p:val>
                                        </p:tav>
                                        <p:tav tm="100000">
                                          <p:val>
                                            <p:strVal val="#ppt_x"/>
                                          </p:val>
                                        </p:tav>
                                      </p:tavLst>
                                    </p:anim>
                                    <p:anim calcmode="lin" valueType="num">
                                      <p:cBhvr additive="base">
                                        <p:cTn id="35" dur="1000" fill="hold"/>
                                        <p:tgtEl>
                                          <p:spTgt spid="21"/>
                                        </p:tgtEl>
                                        <p:attrNameLst>
                                          <p:attrName>ppt_y</p:attrName>
                                        </p:attrNameLst>
                                      </p:cBhvr>
                                      <p:tavLst>
                                        <p:tav tm="0">
                                          <p:val>
                                            <p:strVal val="#ppt_y"/>
                                          </p:val>
                                        </p:tav>
                                        <p:tav tm="100000">
                                          <p:val>
                                            <p:strVal val="#ppt_y"/>
                                          </p:val>
                                        </p:tav>
                                      </p:tavLst>
                                    </p:anim>
                                  </p:childTnLst>
                                </p:cTn>
                              </p:par>
                              <p:par>
                                <p:cTn id="36" presetID="2" presetClass="entr" presetSubtype="2" decel="100000" fill="hold" nodeType="withEffect">
                                  <p:stCondLst>
                                    <p:cond delay="75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1000" fill="hold"/>
                                        <p:tgtEl>
                                          <p:spTgt spid="6"/>
                                        </p:tgtEl>
                                        <p:attrNameLst>
                                          <p:attrName>ppt_x</p:attrName>
                                        </p:attrNameLst>
                                      </p:cBhvr>
                                      <p:tavLst>
                                        <p:tav tm="0">
                                          <p:val>
                                            <p:strVal val="1+#ppt_w/2"/>
                                          </p:val>
                                        </p:tav>
                                        <p:tav tm="100000">
                                          <p:val>
                                            <p:strVal val="#ppt_x"/>
                                          </p:val>
                                        </p:tav>
                                      </p:tavLst>
                                    </p:anim>
                                    <p:anim calcmode="lin" valueType="num">
                                      <p:cBhvr additive="base">
                                        <p:cTn id="39" dur="1000" fill="hold"/>
                                        <p:tgtEl>
                                          <p:spTgt spid="6"/>
                                        </p:tgtEl>
                                        <p:attrNameLst>
                                          <p:attrName>ppt_y</p:attrName>
                                        </p:attrNameLst>
                                      </p:cBhvr>
                                      <p:tavLst>
                                        <p:tav tm="0">
                                          <p:val>
                                            <p:strVal val="#ppt_y"/>
                                          </p:val>
                                        </p:tav>
                                        <p:tav tm="100000">
                                          <p:val>
                                            <p:strVal val="#ppt_y"/>
                                          </p:val>
                                        </p:tav>
                                      </p:tavLst>
                                    </p:anim>
                                  </p:childTnLst>
                                </p:cTn>
                              </p:par>
                            </p:childTnLst>
                          </p:cTn>
                        </p:par>
                        <p:par>
                          <p:cTn id="40" fill="hold">
                            <p:stCondLst>
                              <p:cond delay="5500"/>
                            </p:stCondLst>
                            <p:childTnLst>
                              <p:par>
                                <p:cTn id="41" presetID="2" presetClass="entr" presetSubtype="2"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750" fill="hold"/>
                                        <p:tgtEl>
                                          <p:spTgt spid="22"/>
                                        </p:tgtEl>
                                        <p:attrNameLst>
                                          <p:attrName>ppt_x</p:attrName>
                                        </p:attrNameLst>
                                      </p:cBhvr>
                                      <p:tavLst>
                                        <p:tav tm="0">
                                          <p:val>
                                            <p:strVal val="1+#ppt_w/2"/>
                                          </p:val>
                                        </p:tav>
                                        <p:tav tm="100000">
                                          <p:val>
                                            <p:strVal val="#ppt_x"/>
                                          </p:val>
                                        </p:tav>
                                      </p:tavLst>
                                    </p:anim>
                                    <p:anim calcmode="lin" valueType="num">
                                      <p:cBhvr additive="base">
                                        <p:cTn id="44" dur="750" fill="hold"/>
                                        <p:tgtEl>
                                          <p:spTgt spid="22"/>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50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750" fill="hold"/>
                                        <p:tgtEl>
                                          <p:spTgt spid="15"/>
                                        </p:tgtEl>
                                        <p:attrNameLst>
                                          <p:attrName>ppt_x</p:attrName>
                                        </p:attrNameLst>
                                      </p:cBhvr>
                                      <p:tavLst>
                                        <p:tav tm="0">
                                          <p:val>
                                            <p:strVal val="1+#ppt_w/2"/>
                                          </p:val>
                                        </p:tav>
                                        <p:tav tm="100000">
                                          <p:val>
                                            <p:strVal val="#ppt_x"/>
                                          </p:val>
                                        </p:tav>
                                      </p:tavLst>
                                    </p:anim>
                                    <p:anim calcmode="lin" valueType="num">
                                      <p:cBhvr additive="base">
                                        <p:cTn id="48" dur="75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6750"/>
                            </p:stCondLst>
                            <p:childTnLst>
                              <p:par>
                                <p:cTn id="50" presetID="2" presetClass="entr" presetSubtype="2"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250" fill="hold"/>
                                        <p:tgtEl>
                                          <p:spTgt spid="24"/>
                                        </p:tgtEl>
                                        <p:attrNameLst>
                                          <p:attrName>ppt_x</p:attrName>
                                        </p:attrNameLst>
                                      </p:cBhvr>
                                      <p:tavLst>
                                        <p:tav tm="0">
                                          <p:val>
                                            <p:strVal val="1+#ppt_w/2"/>
                                          </p:val>
                                        </p:tav>
                                        <p:tav tm="100000">
                                          <p:val>
                                            <p:strVal val="#ppt_x"/>
                                          </p:val>
                                        </p:tav>
                                      </p:tavLst>
                                    </p:anim>
                                    <p:anim calcmode="lin" valueType="num">
                                      <p:cBhvr additive="base">
                                        <p:cTn id="53" dur="2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P spid="22"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N11_Marco_03.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14349" y="1773238"/>
            <a:ext cx="3842674" cy="3868939"/>
          </a:xfrm>
          <a:prstGeom prst="rect">
            <a:avLst/>
          </a:prstGeom>
        </p:spPr>
      </p:pic>
      <p:sp>
        <p:nvSpPr>
          <p:cNvPr id="2" name="Title 1"/>
          <p:cNvSpPr>
            <a:spLocks noGrp="1"/>
          </p:cNvSpPr>
          <p:nvPr>
            <p:ph type="title"/>
          </p:nvPr>
        </p:nvSpPr>
        <p:spPr>
          <a:xfrm>
            <a:off x="519112" y="228600"/>
            <a:ext cx="11149013" cy="747897"/>
          </a:xfrm>
        </p:spPr>
        <p:txBody>
          <a:bodyPr/>
          <a:lstStyle/>
          <a:p>
            <a:r>
              <a:rPr lang="en-US" dirty="0" smtClean="0"/>
              <a:t>Meeting Challenges</a:t>
            </a:r>
            <a:endParaRPr lang="en-US" dirty="0"/>
          </a:p>
        </p:txBody>
      </p:sp>
      <p:sp>
        <p:nvSpPr>
          <p:cNvPr id="3" name="Content Placeholder 2"/>
          <p:cNvSpPr>
            <a:spLocks noGrp="1"/>
          </p:cNvSpPr>
          <p:nvPr>
            <p:ph type="body" sz="quarter" idx="10"/>
          </p:nvPr>
        </p:nvSpPr>
        <p:spPr>
          <a:xfrm>
            <a:off x="519113" y="1768475"/>
            <a:ext cx="4844458" cy="2400657"/>
          </a:xfrm>
        </p:spPr>
        <p:txBody>
          <a:bodyPr/>
          <a:lstStyle/>
          <a:p>
            <a:pPr marL="571500" lvl="0" indent="-571500">
              <a:buFont typeface="Arial" pitchFamily="34" charset="0"/>
              <a:buChar char="•"/>
            </a:pPr>
            <a:r>
              <a:rPr lang="en-US" sz="2800" dirty="0" smtClean="0">
                <a:solidFill>
                  <a:schemeClr val="accent3"/>
                </a:solidFill>
                <a:latin typeface="+mn-lt"/>
              </a:rPr>
              <a:t>Automation</a:t>
            </a:r>
          </a:p>
          <a:p>
            <a:pPr marL="571500" lvl="0" indent="-571500">
              <a:buFont typeface="Arial" pitchFamily="34" charset="0"/>
              <a:buChar char="•"/>
            </a:pPr>
            <a:endParaRPr lang="en-US" sz="2800" dirty="0" smtClean="0">
              <a:solidFill>
                <a:schemeClr val="accent3"/>
              </a:solidFill>
              <a:latin typeface="+mn-lt"/>
            </a:endParaRPr>
          </a:p>
          <a:p>
            <a:pPr marL="571500" lvl="0" indent="-571500">
              <a:buFont typeface="Arial" pitchFamily="34" charset="0"/>
              <a:buChar char="•"/>
            </a:pPr>
            <a:r>
              <a:rPr lang="en-US" sz="2800" dirty="0" smtClean="0">
                <a:solidFill>
                  <a:schemeClr val="accent3"/>
                </a:solidFill>
                <a:latin typeface="+mn-lt"/>
              </a:rPr>
              <a:t>Wizard-guided user interface</a:t>
            </a:r>
          </a:p>
          <a:p>
            <a:pPr marL="571500" lvl="0" indent="-571500">
              <a:buFont typeface="Arial" pitchFamily="34" charset="0"/>
              <a:buChar char="•"/>
            </a:pPr>
            <a:endParaRPr lang="en-US" sz="2800" dirty="0" smtClean="0">
              <a:solidFill>
                <a:schemeClr val="accent3"/>
              </a:solidFill>
              <a:latin typeface="+mn-lt"/>
            </a:endParaRPr>
          </a:p>
          <a:p>
            <a:pPr marL="571500" lvl="0" indent="-571500">
              <a:buFont typeface="Arial" pitchFamily="34" charset="0"/>
              <a:buChar char="•"/>
            </a:pPr>
            <a:r>
              <a:rPr lang="en-US" sz="2800" dirty="0" smtClean="0">
                <a:solidFill>
                  <a:schemeClr val="accent3"/>
                </a:solidFill>
                <a:latin typeface="+mn-lt"/>
              </a:rPr>
              <a:t>Centralized management</a:t>
            </a:r>
          </a:p>
        </p:txBody>
      </p:sp>
      <p:sp>
        <p:nvSpPr>
          <p:cNvPr id="9" name="Rectangle 8"/>
          <p:cNvSpPr/>
          <p:nvPr/>
        </p:nvSpPr>
        <p:spPr bwMode="auto">
          <a:xfrm>
            <a:off x="9474221" y="3760808"/>
            <a:ext cx="1879579" cy="18795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1" name="Rectangle 10"/>
          <p:cNvSpPr/>
          <p:nvPr/>
        </p:nvSpPr>
        <p:spPr bwMode="auto">
          <a:xfrm>
            <a:off x="9474221" y="1772940"/>
            <a:ext cx="1879579" cy="18795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8" name="Picture 3" descr="\\MAGNUM\Projects\Microsoft\Cloud Power FY12\Design\ICONS_PNG\Management.png"/>
          <p:cNvPicPr>
            <a:picLocks noChangeAspect="1" noChangeArrowheads="1"/>
          </p:cNvPicPr>
          <p:nvPr/>
        </p:nvPicPr>
        <p:blipFill>
          <a:blip r:embed="rId4" cstate="print">
            <a:lum bright="100000"/>
          </a:blip>
          <a:stretch>
            <a:fillRect/>
          </a:stretch>
        </p:blipFill>
        <p:spPr bwMode="auto">
          <a:xfrm>
            <a:off x="9499610" y="3786198"/>
            <a:ext cx="1828800" cy="1828800"/>
          </a:xfrm>
          <a:prstGeom prst="rect">
            <a:avLst/>
          </a:prstGeom>
          <a:noFill/>
        </p:spPr>
      </p:pic>
      <p:sp>
        <p:nvSpPr>
          <p:cNvPr id="13" name="Rectangle 12"/>
          <p:cNvSpPr/>
          <p:nvPr/>
        </p:nvSpPr>
        <p:spPr bwMode="auto">
          <a:xfrm>
            <a:off x="5508897" y="4865651"/>
            <a:ext cx="3867912" cy="7645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0" name="Picture 2" descr="C:\Users\mitchellg\Desktop\Automated_2.png"/>
          <p:cNvPicPr>
            <a:picLocks noChangeAspect="1" noChangeArrowheads="1"/>
          </p:cNvPicPr>
          <p:nvPr/>
        </p:nvPicPr>
        <p:blipFill>
          <a:blip r:embed="rId5" cstate="print">
            <a:lum bright="100000"/>
          </a:blip>
          <a:srcRect/>
          <a:stretch>
            <a:fillRect/>
          </a:stretch>
        </p:blipFill>
        <p:spPr bwMode="auto">
          <a:xfrm>
            <a:off x="9499610" y="1798330"/>
            <a:ext cx="1828800" cy="1828800"/>
          </a:xfrm>
          <a:prstGeom prst="rect">
            <a:avLst/>
          </a:prstGeom>
          <a:noFill/>
        </p:spPr>
      </p:pic>
    </p:spTree>
    <p:extLst>
      <p:ext uri="{BB962C8B-B14F-4D97-AF65-F5344CB8AC3E}">
        <p14:creationId xmlns:p14="http://schemas.microsoft.com/office/powerpoint/2010/main" val="3894001739"/>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2398277" y="1768475"/>
            <a:ext cx="3643748" cy="1015663"/>
          </a:xfrm>
          <a:prstGeom prst="rect">
            <a:avLst/>
          </a:prstGeom>
        </p:spPr>
        <p:txBody>
          <a:bodyPr wrap="square">
            <a:spAutoFit/>
          </a:bodyPr>
          <a:lstStyle/>
          <a:p>
            <a:pPr marL="53975" lvl="1" defTabSz="1218855" fontAlgn="base">
              <a:spcAft>
                <a:spcPct val="0"/>
              </a:spcAft>
              <a:buClr>
                <a:schemeClr val="tx1">
                  <a:lumMod val="75000"/>
                  <a:lumOff val="25000"/>
                </a:schemeClr>
              </a:buClr>
              <a:buSzPct val="90000"/>
              <a:defRPr/>
            </a:pPr>
            <a:r>
              <a:rPr lang="en-US" sz="20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Windows Assessment and Deployment Kit </a:t>
            </a:r>
          </a:p>
          <a:p>
            <a:pPr marL="53975" lvl="1" defTabSz="1218855" fontAlgn="base">
              <a:spcAft>
                <a:spcPct val="0"/>
              </a:spcAft>
              <a:buClr>
                <a:schemeClr val="tx1">
                  <a:lumMod val="75000"/>
                  <a:lumOff val="25000"/>
                </a:schemeClr>
              </a:buClr>
              <a:buSzPct val="90000"/>
              <a:defRPr/>
            </a:pPr>
            <a:r>
              <a:rPr lang="en-US" sz="20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(Windows ADK)</a:t>
            </a:r>
            <a:endParaRPr lang="en-US" sz="20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ndParaRPr>
          </a:p>
        </p:txBody>
      </p:sp>
      <p:sp>
        <p:nvSpPr>
          <p:cNvPr id="2" name="Title 1"/>
          <p:cNvSpPr>
            <a:spLocks noGrp="1"/>
          </p:cNvSpPr>
          <p:nvPr>
            <p:ph type="title"/>
          </p:nvPr>
        </p:nvSpPr>
        <p:spPr>
          <a:xfrm>
            <a:off x="519112" y="228600"/>
            <a:ext cx="11149013" cy="747897"/>
          </a:xfrm>
        </p:spPr>
        <p:txBody>
          <a:bodyPr/>
          <a:lstStyle/>
          <a:p>
            <a:r>
              <a:rPr lang="en-US" dirty="0" smtClean="0">
                <a:gradFill>
                  <a:gsLst>
                    <a:gs pos="0">
                      <a:schemeClr val="tx1">
                        <a:lumMod val="75000"/>
                        <a:lumOff val="25000"/>
                      </a:schemeClr>
                    </a:gs>
                    <a:gs pos="80000">
                      <a:schemeClr val="tx1">
                        <a:lumMod val="65000"/>
                        <a:lumOff val="35000"/>
                      </a:schemeClr>
                    </a:gs>
                  </a:gsLst>
                  <a:lin ang="16200000" scaled="0"/>
                </a:gradFill>
              </a:rPr>
              <a:t>Deployment Products and Tools</a:t>
            </a:r>
            <a:endParaRPr lang="en-US" sz="4800" dirty="0"/>
          </a:p>
        </p:txBody>
      </p:sp>
      <p:sp>
        <p:nvSpPr>
          <p:cNvPr id="167" name="Rectangle 166"/>
          <p:cNvSpPr/>
          <p:nvPr/>
        </p:nvSpPr>
        <p:spPr>
          <a:xfrm>
            <a:off x="2398277" y="3784753"/>
            <a:ext cx="3643748" cy="707886"/>
          </a:xfrm>
          <a:prstGeom prst="rect">
            <a:avLst/>
          </a:prstGeom>
        </p:spPr>
        <p:txBody>
          <a:bodyPr wrap="square">
            <a:spAutoFit/>
          </a:bodyPr>
          <a:lstStyle/>
          <a:p>
            <a:pPr marL="53975" lvl="1" defTabSz="1218855" fontAlgn="base">
              <a:spcAft>
                <a:spcPct val="0"/>
              </a:spcAft>
              <a:buClr>
                <a:schemeClr val="tx1">
                  <a:lumMod val="75000"/>
                  <a:lumOff val="25000"/>
                </a:schemeClr>
              </a:buClr>
              <a:buSzPct val="90000"/>
              <a:defRPr/>
            </a:pPr>
            <a:r>
              <a:rPr lang="en-US" sz="20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Internet Explorer </a:t>
            </a:r>
          </a:p>
          <a:p>
            <a:pPr marL="53975" lvl="1" defTabSz="1218855" fontAlgn="base">
              <a:spcAft>
                <a:spcPct val="0"/>
              </a:spcAft>
              <a:buClr>
                <a:schemeClr val="tx1">
                  <a:lumMod val="75000"/>
                  <a:lumOff val="25000"/>
                </a:schemeClr>
              </a:buClr>
              <a:buSzPct val="90000"/>
              <a:defRPr/>
            </a:pPr>
            <a:r>
              <a:rPr lang="en-US" sz="20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rPr>
              <a:t>Administrator Kit (IEAK)</a:t>
            </a:r>
            <a:endParaRPr lang="en-US" sz="20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ndParaRPr>
          </a:p>
        </p:txBody>
      </p:sp>
      <p:sp>
        <p:nvSpPr>
          <p:cNvPr id="181" name="Rectangle 180"/>
          <p:cNvSpPr/>
          <p:nvPr/>
        </p:nvSpPr>
        <p:spPr>
          <a:xfrm>
            <a:off x="8026401" y="1797128"/>
            <a:ext cx="3956050" cy="707886"/>
          </a:xfrm>
          <a:prstGeom prst="rect">
            <a:avLst/>
          </a:prstGeom>
        </p:spPr>
        <p:txBody>
          <a:bodyPr wrap="square">
            <a:spAutoFit/>
          </a:bodyPr>
          <a:lstStyle/>
          <a:p>
            <a:pPr marL="53975" lvl="1" defTabSz="1218855" fontAlgn="base">
              <a:spcAft>
                <a:spcPct val="0"/>
              </a:spcAft>
              <a:buClr>
                <a:schemeClr val="tx1">
                  <a:lumMod val="75000"/>
                  <a:lumOff val="25000"/>
                </a:schemeClr>
              </a:buClr>
              <a:buSzPct val="90000"/>
              <a:defRPr/>
            </a:pPr>
            <a:r>
              <a:rPr lang="en-US" sz="2000" dirty="0" smtClean="0">
                <a:gradFill>
                  <a:gsLst>
                    <a:gs pos="0">
                      <a:schemeClr val="tx1">
                        <a:lumMod val="75000"/>
                        <a:lumOff val="25000"/>
                      </a:schemeClr>
                    </a:gs>
                    <a:gs pos="80000">
                      <a:schemeClr val="tx1">
                        <a:lumMod val="65000"/>
                        <a:lumOff val="35000"/>
                      </a:schemeClr>
                    </a:gs>
                  </a:gsLst>
                  <a:lin ang="16200000" scaled="0"/>
                </a:gradFill>
              </a:rPr>
              <a:t>Microsoft Deployment Toolkit (MDT)</a:t>
            </a:r>
            <a:endParaRPr lang="en-US" sz="2000" dirty="0">
              <a:gradFill>
                <a:gsLst>
                  <a:gs pos="0">
                    <a:schemeClr val="tx1">
                      <a:lumMod val="75000"/>
                      <a:lumOff val="25000"/>
                    </a:schemeClr>
                  </a:gs>
                  <a:gs pos="80000">
                    <a:schemeClr val="tx1">
                      <a:lumMod val="65000"/>
                      <a:lumOff val="35000"/>
                    </a:schemeClr>
                  </a:gs>
                </a:gsLst>
                <a:lin ang="16200000" scaled="0"/>
              </a:gradFill>
            </a:endParaRPr>
          </a:p>
        </p:txBody>
      </p:sp>
      <p:sp>
        <p:nvSpPr>
          <p:cNvPr id="182" name="Rectangle 181"/>
          <p:cNvSpPr/>
          <p:nvPr/>
        </p:nvSpPr>
        <p:spPr>
          <a:xfrm>
            <a:off x="8132763" y="3784753"/>
            <a:ext cx="3849688" cy="707886"/>
          </a:xfrm>
          <a:prstGeom prst="rect">
            <a:avLst/>
          </a:prstGeom>
        </p:spPr>
        <p:txBody>
          <a:bodyPr wrap="square">
            <a:spAutoFit/>
          </a:bodyPr>
          <a:lstStyle/>
          <a:p>
            <a:pPr marL="53975" lvl="1" defTabSz="1218855" fontAlgn="base">
              <a:spcAft>
                <a:spcPct val="0"/>
              </a:spcAft>
              <a:buClr>
                <a:schemeClr val="tx1">
                  <a:lumMod val="75000"/>
                  <a:lumOff val="25000"/>
                </a:schemeClr>
              </a:buClr>
              <a:buSzPct val="90000"/>
              <a:defRPr/>
            </a:pPr>
            <a:r>
              <a:rPr lang="en-US" sz="2000" dirty="0" smtClean="0">
                <a:gradFill>
                  <a:gsLst>
                    <a:gs pos="0">
                      <a:schemeClr val="tx1">
                        <a:lumMod val="75000"/>
                        <a:lumOff val="25000"/>
                      </a:schemeClr>
                    </a:gs>
                    <a:gs pos="80000">
                      <a:schemeClr val="tx1">
                        <a:lumMod val="65000"/>
                        <a:lumOff val="35000"/>
                      </a:schemeClr>
                    </a:gs>
                  </a:gsLst>
                  <a:lin ang="16200000" scaled="0"/>
                </a:gradFill>
              </a:rPr>
              <a:t>System Center 2012 Configuration Manager</a:t>
            </a:r>
          </a:p>
        </p:txBody>
      </p:sp>
      <p:grpSp>
        <p:nvGrpSpPr>
          <p:cNvPr id="9" name="Group 8"/>
          <p:cNvGrpSpPr/>
          <p:nvPr/>
        </p:nvGrpSpPr>
        <p:grpSpPr>
          <a:xfrm>
            <a:off x="6148823" y="3770312"/>
            <a:ext cx="1877576" cy="1889125"/>
            <a:chOff x="6148823" y="3770312"/>
            <a:chExt cx="1877576" cy="1889125"/>
          </a:xfrm>
        </p:grpSpPr>
        <p:sp>
          <p:nvSpPr>
            <p:cNvPr id="175" name="Rectangle 174"/>
            <p:cNvSpPr/>
            <p:nvPr/>
          </p:nvSpPr>
          <p:spPr bwMode="auto">
            <a:xfrm>
              <a:off x="6148823" y="3770312"/>
              <a:ext cx="1877576" cy="1889125"/>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33" name="Picture 4" descr="\\MAGNUM\Projects\Microsoft\Cloud Power FY12\Design\Icons\PNGs\IT_guy.png"/>
            <p:cNvPicPr>
              <a:picLocks noChangeAspect="1" noChangeArrowheads="1"/>
            </p:cNvPicPr>
            <p:nvPr/>
          </p:nvPicPr>
          <p:blipFill>
            <a:blip r:embed="rId3" cstate="print">
              <a:lum bright="100000"/>
            </a:blip>
            <a:stretch>
              <a:fillRect/>
            </a:stretch>
          </p:blipFill>
          <p:spPr bwMode="auto">
            <a:xfrm>
              <a:off x="6162675" y="3770312"/>
              <a:ext cx="1828800" cy="1828800"/>
            </a:xfrm>
            <a:prstGeom prst="rect">
              <a:avLst/>
            </a:prstGeom>
            <a:noFill/>
          </p:spPr>
        </p:pic>
      </p:grpSp>
      <p:grpSp>
        <p:nvGrpSpPr>
          <p:cNvPr id="5" name="Group 4"/>
          <p:cNvGrpSpPr/>
          <p:nvPr/>
        </p:nvGrpSpPr>
        <p:grpSpPr>
          <a:xfrm>
            <a:off x="520700" y="1787594"/>
            <a:ext cx="1877577" cy="1874769"/>
            <a:chOff x="520700" y="1787594"/>
            <a:chExt cx="1877577" cy="1874769"/>
          </a:xfrm>
        </p:grpSpPr>
        <p:sp>
          <p:nvSpPr>
            <p:cNvPr id="29" name="Rectangle 28"/>
            <p:cNvSpPr/>
            <p:nvPr/>
          </p:nvSpPr>
          <p:spPr bwMode="auto">
            <a:xfrm>
              <a:off x="520700" y="1787594"/>
              <a:ext cx="1877577" cy="1874769"/>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grpSp>
          <p:nvGrpSpPr>
            <p:cNvPr id="4" name="Group 3"/>
            <p:cNvGrpSpPr/>
            <p:nvPr/>
          </p:nvGrpSpPr>
          <p:grpSpPr>
            <a:xfrm>
              <a:off x="730846" y="2258241"/>
              <a:ext cx="1458317" cy="1007112"/>
              <a:chOff x="730846" y="2258241"/>
              <a:chExt cx="1458317" cy="1007112"/>
            </a:xfrm>
          </p:grpSpPr>
          <p:sp>
            <p:nvSpPr>
              <p:cNvPr id="31" name="Freeform 20"/>
              <p:cNvSpPr>
                <a:spLocks noChangeAspect="1" noEditPoints="1"/>
              </p:cNvSpPr>
              <p:nvPr/>
            </p:nvSpPr>
            <p:spPr bwMode="black">
              <a:xfrm>
                <a:off x="730846" y="2258241"/>
                <a:ext cx="1458317" cy="1007112"/>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2305" tIns="41153" rIns="82305" bIns="41153" numCol="1" anchor="t" anchorCtr="0" compatLnSpc="1">
                <a:prstTxWarp prst="textNoShape">
                  <a:avLst/>
                </a:prstTxWarp>
              </a:bodyPr>
              <a:lstStyle/>
              <a:p>
                <a:endParaRPr lang="en-US" sz="900" dirty="0">
                  <a:solidFill>
                    <a:srgbClr val="FFFFFF"/>
                  </a:solidFill>
                </a:endParaRPr>
              </a:p>
            </p:txBody>
          </p:sp>
          <p:pic>
            <p:nvPicPr>
              <p:cNvPr id="3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57627" y="2399303"/>
                <a:ext cx="659345" cy="55034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2" name="Group 11"/>
          <p:cNvGrpSpPr/>
          <p:nvPr/>
        </p:nvGrpSpPr>
        <p:grpSpPr>
          <a:xfrm>
            <a:off x="436882" y="3724272"/>
            <a:ext cx="2045212" cy="1981204"/>
            <a:chOff x="436882" y="3724272"/>
            <a:chExt cx="2045212" cy="1981204"/>
          </a:xfrm>
        </p:grpSpPr>
        <p:sp>
          <p:nvSpPr>
            <p:cNvPr id="30" name="Rectangle 29"/>
            <p:cNvSpPr/>
            <p:nvPr/>
          </p:nvSpPr>
          <p:spPr bwMode="auto">
            <a:xfrm>
              <a:off x="520700" y="3786078"/>
              <a:ext cx="1877577" cy="1874769"/>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882" y="3724272"/>
              <a:ext cx="2045212" cy="1981204"/>
            </a:xfrm>
            <a:prstGeom prst="rect">
              <a:avLst/>
            </a:prstGeom>
          </p:spPr>
        </p:pic>
      </p:grpSp>
      <p:grpSp>
        <p:nvGrpSpPr>
          <p:cNvPr id="8" name="Group 7"/>
          <p:cNvGrpSpPr/>
          <p:nvPr/>
        </p:nvGrpSpPr>
        <p:grpSpPr>
          <a:xfrm>
            <a:off x="6148822" y="1768475"/>
            <a:ext cx="1877577" cy="1893888"/>
            <a:chOff x="6148822" y="1768475"/>
            <a:chExt cx="1877577" cy="1893888"/>
          </a:xfrm>
        </p:grpSpPr>
        <p:sp>
          <p:nvSpPr>
            <p:cNvPr id="176" name="Rectangle 175"/>
            <p:cNvSpPr/>
            <p:nvPr/>
          </p:nvSpPr>
          <p:spPr bwMode="auto">
            <a:xfrm>
              <a:off x="6148822" y="1768475"/>
              <a:ext cx="1877577" cy="1893888"/>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39" name="Picture 9" descr="\\MAGNUM\Projects\Microsoft\Cloud Power FY12\Design\Icons\PNGs\Optimized.png"/>
            <p:cNvPicPr>
              <a:picLocks noChangeAspect="1" noChangeArrowheads="1"/>
            </p:cNvPicPr>
            <p:nvPr/>
          </p:nvPicPr>
          <p:blipFill>
            <a:blip r:embed="rId6" cstate="print">
              <a:lum bright="100000"/>
            </a:blip>
            <a:srcRect/>
            <a:stretch>
              <a:fillRect/>
            </a:stretch>
          </p:blipFill>
          <p:spPr bwMode="auto">
            <a:xfrm>
              <a:off x="6349872" y="1977681"/>
              <a:ext cx="1475476" cy="1475476"/>
            </a:xfrm>
            <a:prstGeom prst="rect">
              <a:avLst/>
            </a:prstGeom>
            <a:noFill/>
          </p:spPr>
        </p:pic>
      </p:grpSp>
    </p:spTree>
    <p:extLst>
      <p:ext uri="{BB962C8B-B14F-4D97-AF65-F5344CB8AC3E}">
        <p14:creationId xmlns:p14="http://schemas.microsoft.com/office/powerpoint/2010/main" val="4006044928"/>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110"/>
          <p:cNvGrpSpPr/>
          <p:nvPr/>
        </p:nvGrpSpPr>
        <p:grpSpPr>
          <a:xfrm>
            <a:off x="9038412" y="311701"/>
            <a:ext cx="2606040" cy="914400"/>
            <a:chOff x="9102563" y="4838700"/>
            <a:chExt cx="2606040" cy="914400"/>
          </a:xfrm>
          <a:solidFill>
            <a:schemeClr val="accent2"/>
          </a:solidFill>
        </p:grpSpPr>
        <p:sp>
          <p:nvSpPr>
            <p:cNvPr id="77" name="Rectangle 76"/>
            <p:cNvSpPr/>
            <p:nvPr/>
          </p:nvSpPr>
          <p:spPr bwMode="auto">
            <a:xfrm>
              <a:off x="9102563" y="4838700"/>
              <a:ext cx="2606040" cy="91440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lnSpc>
                  <a:spcPts val="1900"/>
                </a:lnSpc>
                <a:spcBef>
                  <a:spcPct val="0"/>
                </a:spcBef>
                <a:spcAft>
                  <a:spcPct val="0"/>
                </a:spcAft>
              </a:pPr>
              <a:r>
                <a:rPr lang="en-US" kern="0" spc="-50" dirty="0">
                  <a:gradFill>
                    <a:gsLst>
                      <a:gs pos="0">
                        <a:srgbClr val="FFFFFF"/>
                      </a:gs>
                      <a:gs pos="100000">
                        <a:srgbClr val="FFFFFF"/>
                      </a:gs>
                    </a:gsLst>
                    <a:lin ang="5400000" scaled="0"/>
                  </a:gradFill>
                  <a:ea typeface="Segoe UI" pitchFamily="34" charset="0"/>
                  <a:cs typeface="Segoe UI" pitchFamily="34" charset="0"/>
                </a:rPr>
                <a:t>Work On Your </a:t>
              </a:r>
              <a:br>
                <a:rPr lang="en-US" kern="0" spc="-50" dirty="0">
                  <a:gradFill>
                    <a:gsLst>
                      <a:gs pos="0">
                        <a:srgbClr val="FFFFFF"/>
                      </a:gs>
                      <a:gs pos="100000">
                        <a:srgbClr val="FFFFFF"/>
                      </a:gs>
                    </a:gsLst>
                    <a:lin ang="5400000" scaled="0"/>
                  </a:gradFill>
                  <a:ea typeface="Segoe UI" pitchFamily="34" charset="0"/>
                  <a:cs typeface="Segoe UI" pitchFamily="34" charset="0"/>
                </a:rPr>
              </a:br>
              <a:r>
                <a:rPr lang="en-US" kern="0" spc="-50" dirty="0">
                  <a:gradFill>
                    <a:gsLst>
                      <a:gs pos="0">
                        <a:srgbClr val="FFFFFF"/>
                      </a:gs>
                      <a:gs pos="100000">
                        <a:srgbClr val="FFFFFF"/>
                      </a:gs>
                    </a:gsLst>
                    <a:lin ang="5400000" scaled="0"/>
                  </a:gradFill>
                  <a:ea typeface="Segoe UI" pitchFamily="34" charset="0"/>
                  <a:cs typeface="Segoe UI" pitchFamily="34" charset="0"/>
                </a:rPr>
                <a:t>Own Device</a:t>
              </a:r>
            </a:p>
          </p:txBody>
        </p:sp>
        <p:grpSp>
          <p:nvGrpSpPr>
            <p:cNvPr id="78" name="Group 18"/>
            <p:cNvGrpSpPr>
              <a:grpSpLocks noChangeAspect="1"/>
            </p:cNvGrpSpPr>
            <p:nvPr/>
          </p:nvGrpSpPr>
          <p:grpSpPr>
            <a:xfrm>
              <a:off x="10978657" y="5047575"/>
              <a:ext cx="548640" cy="496651"/>
              <a:chOff x="5613085" y="2664771"/>
              <a:chExt cx="881297" cy="725260"/>
            </a:xfrm>
            <a:grpFill/>
          </p:grpSpPr>
          <p:pic>
            <p:nvPicPr>
              <p:cNvPr id="79" name="Picture 78"/>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40000"/>
                        </a14:imgEffect>
                      </a14:imgLayer>
                    </a14:imgProps>
                  </a:ext>
                  <a:ext uri="{28A0092B-C50C-407E-A947-70E740481C1C}">
                    <a14:useLocalDpi xmlns:a14="http://schemas.microsoft.com/office/drawing/2010/main"/>
                  </a:ext>
                </a:extLst>
              </a:blip>
              <a:stretch>
                <a:fillRect/>
              </a:stretch>
            </p:blipFill>
            <p:spPr>
              <a:xfrm>
                <a:off x="5613085" y="2664771"/>
                <a:ext cx="519832" cy="659000"/>
              </a:xfrm>
              <a:prstGeom prst="rect">
                <a:avLst/>
              </a:prstGeom>
              <a:grpFill/>
            </p:spPr>
          </p:pic>
          <p:sp>
            <p:nvSpPr>
              <p:cNvPr id="80" name="Freeform 107"/>
              <p:cNvSpPr>
                <a:spLocks noEditPoints="1"/>
              </p:cNvSpPr>
              <p:nvPr/>
            </p:nvSpPr>
            <p:spPr bwMode="auto">
              <a:xfrm rot="5400000">
                <a:off x="6089057" y="2984706"/>
                <a:ext cx="295077" cy="515573"/>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grpFill/>
              <a:extLst/>
            </p:spPr>
            <p:txBody>
              <a:bodyPr vert="horz" wrap="square" lIns="116047" tIns="58023" rIns="116047" bIns="58023" numCol="1" anchor="t" anchorCtr="0" compatLnSpc="1">
                <a:prstTxWarp prst="textNoShape">
                  <a:avLst/>
                </a:prstTxWarp>
              </a:bodyPr>
              <a:lstStyle/>
              <a:p>
                <a:pPr defTabSz="914400">
                  <a:defRPr/>
                </a:pPr>
                <a:endParaRPr lang="en-US" kern="0" dirty="0">
                  <a:solidFill>
                    <a:srgbClr val="F2F2F2"/>
                  </a:solidFill>
                </a:endParaRPr>
              </a:p>
            </p:txBody>
          </p:sp>
        </p:grpSp>
      </p:grpSp>
      <p:sp useBgFill="1">
        <p:nvSpPr>
          <p:cNvPr id="87" name="Rectangle 86"/>
          <p:cNvSpPr/>
          <p:nvPr/>
        </p:nvSpPr>
        <p:spPr bwMode="auto">
          <a:xfrm>
            <a:off x="-13191" y="0"/>
            <a:ext cx="12188825" cy="1226101"/>
          </a:xfrm>
          <a:prstGeom prst="rect">
            <a:avLst/>
          </a:prstGeom>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err="1" smtClean="0">
              <a:gradFill>
                <a:gsLst>
                  <a:gs pos="0">
                    <a:srgbClr val="FFFFFF"/>
                  </a:gs>
                  <a:gs pos="100000">
                    <a:srgbClr val="FFFFFF"/>
                  </a:gs>
                </a:gsLst>
                <a:lin ang="5400000" scaled="0"/>
              </a:gradFill>
            </a:endParaRPr>
          </a:p>
        </p:txBody>
      </p:sp>
      <p:sp>
        <p:nvSpPr>
          <p:cNvPr id="2" name="Title 1"/>
          <p:cNvSpPr>
            <a:spLocks noGrp="1"/>
          </p:cNvSpPr>
          <p:nvPr>
            <p:ph type="title"/>
          </p:nvPr>
        </p:nvSpPr>
        <p:spPr>
          <a:xfrm>
            <a:off x="519112" y="228600"/>
            <a:ext cx="11149013" cy="1024896"/>
          </a:xfrm>
        </p:spPr>
        <p:txBody>
          <a:bodyPr/>
          <a:lstStyle/>
          <a:p>
            <a:r>
              <a:rPr lang="en-US" dirty="0"/>
              <a:t>Windows </a:t>
            </a:r>
            <a:r>
              <a:rPr lang="en-US" dirty="0" smtClean="0"/>
              <a:t>ADK </a:t>
            </a:r>
            <a:r>
              <a:rPr lang="en-US" dirty="0" smtClean="0"/>
              <a:t>Overview</a:t>
            </a:r>
            <a:br>
              <a:rPr lang="en-US" dirty="0" smtClean="0"/>
            </a:br>
            <a:r>
              <a:rPr lang="en-US" sz="2000" dirty="0" smtClean="0"/>
              <a:t>Windows Assessment and Deployment Toolkit</a:t>
            </a:r>
            <a:endParaRPr lang="en-US" dirty="0"/>
          </a:p>
        </p:txBody>
      </p:sp>
      <p:grpSp>
        <p:nvGrpSpPr>
          <p:cNvPr id="65" name="Group 64"/>
          <p:cNvGrpSpPr/>
          <p:nvPr/>
        </p:nvGrpSpPr>
        <p:grpSpPr>
          <a:xfrm>
            <a:off x="11076314" y="233363"/>
            <a:ext cx="900330" cy="865187"/>
            <a:chOff x="520700" y="1787594"/>
            <a:chExt cx="1877577" cy="1874769"/>
          </a:xfrm>
        </p:grpSpPr>
        <p:sp>
          <p:nvSpPr>
            <p:cNvPr id="66" name="Rectangle 65"/>
            <p:cNvSpPr/>
            <p:nvPr/>
          </p:nvSpPr>
          <p:spPr bwMode="auto">
            <a:xfrm>
              <a:off x="520700" y="1787594"/>
              <a:ext cx="1877577" cy="1874769"/>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grpSp>
          <p:nvGrpSpPr>
            <p:cNvPr id="69" name="Group 68"/>
            <p:cNvGrpSpPr/>
            <p:nvPr/>
          </p:nvGrpSpPr>
          <p:grpSpPr>
            <a:xfrm>
              <a:off x="730846" y="2258241"/>
              <a:ext cx="1458317" cy="1007112"/>
              <a:chOff x="730846" y="2258241"/>
              <a:chExt cx="1458317" cy="1007112"/>
            </a:xfrm>
          </p:grpSpPr>
          <p:sp>
            <p:nvSpPr>
              <p:cNvPr id="83" name="Freeform 20"/>
              <p:cNvSpPr>
                <a:spLocks noChangeAspect="1" noEditPoints="1"/>
              </p:cNvSpPr>
              <p:nvPr/>
            </p:nvSpPr>
            <p:spPr bwMode="black">
              <a:xfrm>
                <a:off x="730846" y="2258241"/>
                <a:ext cx="1458317" cy="1007112"/>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2305" tIns="41153" rIns="82305" bIns="41153" numCol="1" anchor="t" anchorCtr="0" compatLnSpc="1">
                <a:prstTxWarp prst="textNoShape">
                  <a:avLst/>
                </a:prstTxWarp>
              </a:bodyPr>
              <a:lstStyle/>
              <a:p>
                <a:endParaRPr lang="en-US" sz="900" dirty="0">
                  <a:solidFill>
                    <a:srgbClr val="FFFFFF"/>
                  </a:solidFill>
                </a:endParaRPr>
              </a:p>
            </p:txBody>
          </p:sp>
          <p:pic>
            <p:nvPicPr>
              <p:cNvPr id="8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157627" y="2399303"/>
                <a:ext cx="659345" cy="550343"/>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6315" t="357"/>
          <a:stretch/>
        </p:blipFill>
        <p:spPr>
          <a:xfrm>
            <a:off x="3282653" y="1615248"/>
            <a:ext cx="2581947" cy="4614985"/>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5923" b="4753"/>
          <a:stretch/>
        </p:blipFill>
        <p:spPr>
          <a:xfrm>
            <a:off x="490404" y="4683311"/>
            <a:ext cx="2622692" cy="1560570"/>
          </a:xfrm>
          <a:prstGeom prst="rect">
            <a:avLst/>
          </a:prstGeom>
        </p:spPr>
      </p:pic>
      <p:grpSp>
        <p:nvGrpSpPr>
          <p:cNvPr id="9" name="Group 8"/>
          <p:cNvGrpSpPr/>
          <p:nvPr/>
        </p:nvGrpSpPr>
        <p:grpSpPr>
          <a:xfrm>
            <a:off x="6093838" y="3662363"/>
            <a:ext cx="5417226" cy="2590800"/>
            <a:chOff x="6093838" y="3662363"/>
            <a:chExt cx="5417226" cy="2590800"/>
          </a:xfrm>
          <a:solidFill>
            <a:schemeClr val="accent1"/>
          </a:solidFill>
        </p:grpSpPr>
        <p:sp>
          <p:nvSpPr>
            <p:cNvPr id="94" name="Rectangle 93"/>
            <p:cNvSpPr/>
            <p:nvPr/>
          </p:nvSpPr>
          <p:spPr bwMode="auto">
            <a:xfrm>
              <a:off x="6093838" y="3662363"/>
              <a:ext cx="5417226" cy="259080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lnSpc>
                  <a:spcPts val="1900"/>
                </a:lnSpc>
                <a:spcBef>
                  <a:spcPct val="0"/>
                </a:spcBef>
                <a:spcAft>
                  <a:spcPct val="0"/>
                </a:spcAft>
              </a:pPr>
              <a:endParaRPr lang="en-US" kern="0" spc="-50" dirty="0">
                <a:gradFill>
                  <a:gsLst>
                    <a:gs pos="0">
                      <a:srgbClr val="FFFFFF"/>
                    </a:gs>
                    <a:gs pos="100000">
                      <a:srgbClr val="FFFFFF"/>
                    </a:gs>
                  </a:gsLst>
                  <a:lin ang="5400000" scaled="0"/>
                </a:gradFill>
                <a:ea typeface="Segoe UI" pitchFamily="34" charset="0"/>
                <a:cs typeface="Segoe UI" pitchFamily="34" charset="0"/>
              </a:endParaRPr>
            </a:p>
          </p:txBody>
        </p:sp>
        <p:grpSp>
          <p:nvGrpSpPr>
            <p:cNvPr id="120" name="Group 119"/>
            <p:cNvGrpSpPr/>
            <p:nvPr/>
          </p:nvGrpSpPr>
          <p:grpSpPr>
            <a:xfrm>
              <a:off x="10588142" y="3811257"/>
              <a:ext cx="639719" cy="415117"/>
              <a:chOff x="13492171" y="6424088"/>
              <a:chExt cx="639719" cy="415117"/>
            </a:xfrm>
            <a:grpFill/>
          </p:grpSpPr>
          <p:pic>
            <p:nvPicPr>
              <p:cNvPr id="122" name="Picture 1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04235" y="6486975"/>
                <a:ext cx="228600" cy="206375"/>
              </a:xfrm>
              <a:prstGeom prst="rect">
                <a:avLst/>
              </a:prstGeom>
              <a:grpFill/>
            </p:spPr>
          </p:pic>
          <p:sp>
            <p:nvSpPr>
              <p:cNvPr id="121" name="Freeform 20"/>
              <p:cNvSpPr>
                <a:spLocks noChangeAspect="1" noEditPoints="1"/>
              </p:cNvSpPr>
              <p:nvPr/>
            </p:nvSpPr>
            <p:spPr bwMode="black">
              <a:xfrm>
                <a:off x="13492171" y="6424088"/>
                <a:ext cx="639719" cy="415117"/>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chemeClr val="bg1"/>
              </a:solidFill>
              <a:ln>
                <a:noFill/>
              </a:ln>
              <a:extLst/>
            </p:spPr>
            <p:txBody>
              <a:bodyPr vert="horz" wrap="square" lIns="82305" tIns="41153" rIns="82305" bIns="41153" numCol="1" anchor="t" anchorCtr="0" compatLnSpc="1">
                <a:prstTxWarp prst="textNoShape">
                  <a:avLst/>
                </a:prstTxWarp>
              </a:bodyPr>
              <a:lstStyle/>
              <a:p>
                <a:endParaRPr lang="en-US" sz="900" dirty="0">
                  <a:solidFill>
                    <a:srgbClr val="FFFFFF"/>
                  </a:solidFill>
                </a:endParaRPr>
              </a:p>
            </p:txBody>
          </p:sp>
        </p:grpSp>
        <p:sp>
          <p:nvSpPr>
            <p:cNvPr id="8" name="TextBox 7"/>
            <p:cNvSpPr txBox="1"/>
            <p:nvPr/>
          </p:nvSpPr>
          <p:spPr>
            <a:xfrm>
              <a:off x="6203620" y="3770313"/>
              <a:ext cx="4432420" cy="2246769"/>
            </a:xfrm>
            <a:prstGeom prst="rect">
              <a:avLst/>
            </a:prstGeom>
            <a:noFill/>
          </p:spPr>
          <p:txBody>
            <a:bodyPr wrap="square" lIns="0" tIns="0" rIns="0" bIns="0" rtlCol="0">
              <a:spAutoFit/>
            </a:bodyPr>
            <a:lstStyle/>
            <a:p>
              <a:r>
                <a:rPr lang="en-US" sz="2400" dirty="0" smtClean="0">
                  <a:solidFill>
                    <a:schemeClr val="bg1"/>
                  </a:solidFill>
                  <a:latin typeface="+mj-lt"/>
                </a:rPr>
                <a:t>Windows ADK Components</a:t>
              </a:r>
            </a:p>
            <a:p>
              <a:endParaRPr lang="en-US" sz="1000" dirty="0">
                <a:solidFill>
                  <a:schemeClr val="bg1"/>
                </a:solidFill>
                <a:latin typeface="+mj-lt"/>
              </a:endParaRPr>
            </a:p>
            <a:p>
              <a:pPr marL="285750" lvl="0" indent="-285750">
                <a:buFont typeface="Arial" pitchFamily="34" charset="0"/>
                <a:buChar char="•"/>
              </a:pPr>
              <a:r>
                <a:rPr lang="en-US" sz="1600" dirty="0">
                  <a:solidFill>
                    <a:schemeClr val="bg1"/>
                  </a:solidFill>
                </a:rPr>
                <a:t>Deployment  and Imaging</a:t>
              </a:r>
            </a:p>
            <a:p>
              <a:pPr marL="285750" lvl="0" indent="-285750">
                <a:buFont typeface="Arial" pitchFamily="34" charset="0"/>
                <a:buChar char="•"/>
              </a:pPr>
              <a:r>
                <a:rPr lang="en-US" sz="1600" dirty="0">
                  <a:solidFill>
                    <a:schemeClr val="bg1"/>
                  </a:solidFill>
                </a:rPr>
                <a:t>Windows Preinstallation Environment </a:t>
              </a:r>
            </a:p>
            <a:p>
              <a:pPr marL="285750" lvl="0" indent="-285750">
                <a:buFont typeface="Arial" pitchFamily="34" charset="0"/>
                <a:buChar char="•"/>
              </a:pPr>
              <a:r>
                <a:rPr lang="en-US" sz="1600" dirty="0">
                  <a:solidFill>
                    <a:schemeClr val="bg1"/>
                  </a:solidFill>
                </a:rPr>
                <a:t>User State Migration Tool</a:t>
              </a:r>
            </a:p>
            <a:p>
              <a:pPr marL="285750" lvl="0" indent="-285750">
                <a:buFont typeface="Arial" pitchFamily="34" charset="0"/>
                <a:buChar char="•"/>
              </a:pPr>
              <a:r>
                <a:rPr lang="en-US" sz="1600" dirty="0">
                  <a:solidFill>
                    <a:schemeClr val="bg1"/>
                  </a:solidFill>
                </a:rPr>
                <a:t>Volume Activation Management Tool</a:t>
              </a:r>
            </a:p>
            <a:p>
              <a:pPr marL="285750" lvl="0" indent="-285750">
                <a:buFont typeface="Arial" pitchFamily="34" charset="0"/>
                <a:buChar char="•"/>
              </a:pPr>
              <a:r>
                <a:rPr lang="en-US" sz="1600" dirty="0">
                  <a:solidFill>
                    <a:schemeClr val="bg1"/>
                  </a:solidFill>
                </a:rPr>
                <a:t>Windows Performance Toolkit</a:t>
              </a:r>
            </a:p>
            <a:p>
              <a:pPr marL="285750" lvl="0" indent="-285750">
                <a:buFont typeface="Arial" pitchFamily="34" charset="0"/>
                <a:buChar char="•"/>
              </a:pPr>
              <a:r>
                <a:rPr lang="en-US" sz="1600" dirty="0">
                  <a:solidFill>
                    <a:schemeClr val="bg1"/>
                  </a:solidFill>
                </a:rPr>
                <a:t>Windows Assessment Toolkit</a:t>
              </a:r>
            </a:p>
            <a:p>
              <a:pPr marL="285750" indent="-285750">
                <a:buFont typeface="Arial" pitchFamily="34" charset="0"/>
                <a:buChar char="•"/>
              </a:pPr>
              <a:r>
                <a:rPr lang="en-US" sz="1600" dirty="0">
                  <a:solidFill>
                    <a:schemeClr val="bg1"/>
                  </a:solidFill>
                </a:rPr>
                <a:t>Windows Assessment </a:t>
              </a:r>
              <a:r>
                <a:rPr lang="en-US" sz="1600" dirty="0" smtClean="0">
                  <a:solidFill>
                    <a:schemeClr val="bg1"/>
                  </a:solidFill>
                </a:rPr>
                <a:t>Services</a:t>
              </a:r>
              <a:endParaRPr lang="en-US" sz="1600" dirty="0">
                <a:solidFill>
                  <a:schemeClr val="bg1"/>
                </a:solidFill>
              </a:endParaRPr>
            </a:p>
          </p:txBody>
        </p:sp>
      </p:grpSp>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t="14328" b="31874"/>
          <a:stretch/>
        </p:blipFill>
        <p:spPr>
          <a:xfrm>
            <a:off x="6122589" y="1615248"/>
            <a:ext cx="5417226" cy="1941416"/>
          </a:xfrm>
          <a:prstGeom prst="rect">
            <a:avLst/>
          </a:prstGeom>
        </p:spPr>
      </p:pic>
      <p:grpSp>
        <p:nvGrpSpPr>
          <p:cNvPr id="14" name="Group 13"/>
          <p:cNvGrpSpPr/>
          <p:nvPr/>
        </p:nvGrpSpPr>
        <p:grpSpPr>
          <a:xfrm>
            <a:off x="468148" y="2642264"/>
            <a:ext cx="2606040" cy="914400"/>
            <a:chOff x="468148" y="2642264"/>
            <a:chExt cx="2606040" cy="914400"/>
          </a:xfrm>
          <a:solidFill>
            <a:schemeClr val="accent1"/>
          </a:solidFill>
        </p:grpSpPr>
        <p:sp>
          <p:nvSpPr>
            <p:cNvPr id="74" name="Rectangle 73"/>
            <p:cNvSpPr/>
            <p:nvPr/>
          </p:nvSpPr>
          <p:spPr bwMode="auto">
            <a:xfrm>
              <a:off x="468148" y="2642264"/>
              <a:ext cx="2606040" cy="91440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lnSpc>
                  <a:spcPts val="1900"/>
                </a:lnSpc>
                <a:spcBef>
                  <a:spcPct val="0"/>
                </a:spcBef>
                <a:spcAft>
                  <a:spcPct val="0"/>
                </a:spcAft>
              </a:pPr>
              <a:endParaRPr lang="en-US" kern="0" spc="-50" dirty="0">
                <a:gradFill>
                  <a:gsLst>
                    <a:gs pos="0">
                      <a:srgbClr val="FFFFFF"/>
                    </a:gs>
                    <a:gs pos="100000">
                      <a:srgbClr val="FFFFFF"/>
                    </a:gs>
                  </a:gsLst>
                  <a:lin ang="5400000" scaled="0"/>
                </a:gradFill>
                <a:ea typeface="Segoe UI" pitchFamily="34" charset="0"/>
                <a:cs typeface="Segoe UI" pitchFamily="34" charset="0"/>
              </a:endParaRPr>
            </a:p>
          </p:txBody>
        </p:sp>
        <p:pic>
          <p:nvPicPr>
            <p:cNvPr id="86" name="Picture 9" descr="\\MAGNUM\Projects\Microsoft\Cloud Power FY12\Design\Icons\PNGs\Optimized.png"/>
            <p:cNvPicPr>
              <a:picLocks noChangeAspect="1" noChangeArrowheads="1"/>
            </p:cNvPicPr>
            <p:nvPr/>
          </p:nvPicPr>
          <p:blipFill>
            <a:blip r:embed="rId10" cstate="print">
              <a:lum bright="100000"/>
            </a:blip>
            <a:srcRect/>
            <a:stretch>
              <a:fillRect/>
            </a:stretch>
          </p:blipFill>
          <p:spPr bwMode="auto">
            <a:xfrm>
              <a:off x="2331267" y="2790378"/>
              <a:ext cx="618172" cy="618172"/>
            </a:xfrm>
            <a:prstGeom prst="rect">
              <a:avLst/>
            </a:prstGeom>
            <a:grpFill/>
          </p:spPr>
        </p:pic>
        <p:sp>
          <p:nvSpPr>
            <p:cNvPr id="11" name="TextBox 10"/>
            <p:cNvSpPr txBox="1"/>
            <p:nvPr/>
          </p:nvSpPr>
          <p:spPr>
            <a:xfrm>
              <a:off x="551232" y="2975215"/>
              <a:ext cx="1778866" cy="246221"/>
            </a:xfrm>
            <a:prstGeom prst="rect">
              <a:avLst/>
            </a:prstGeom>
            <a:grpFill/>
          </p:spPr>
          <p:txBody>
            <a:bodyPr wrap="square" lIns="0" tIns="0" rIns="0" bIns="0" rtlCol="0">
              <a:spAutoFit/>
            </a:bodyPr>
            <a:lstStyle/>
            <a:p>
              <a:r>
                <a:rPr lang="en-US" sz="1600" kern="0" spc="-50" dirty="0">
                  <a:gradFill>
                    <a:gsLst>
                      <a:gs pos="0">
                        <a:srgbClr val="FFFFFF"/>
                      </a:gs>
                      <a:gs pos="100000">
                        <a:srgbClr val="FFFFFF"/>
                      </a:gs>
                    </a:gsLst>
                    <a:lin ang="5400000" scaled="0"/>
                  </a:gradFill>
                  <a:ea typeface="Segoe UI" pitchFamily="34" charset="0"/>
                  <a:cs typeface="Segoe UI" pitchFamily="34" charset="0"/>
                </a:rPr>
                <a:t>Required by </a:t>
              </a:r>
              <a:r>
                <a:rPr lang="en-US" sz="1600" kern="0" spc="-50" dirty="0" smtClean="0">
                  <a:gradFill>
                    <a:gsLst>
                      <a:gs pos="0">
                        <a:srgbClr val="FFFFFF"/>
                      </a:gs>
                      <a:gs pos="100000">
                        <a:srgbClr val="FFFFFF"/>
                      </a:gs>
                    </a:gsLst>
                    <a:lin ang="5400000" scaled="0"/>
                  </a:gradFill>
                  <a:ea typeface="Segoe UI" pitchFamily="34" charset="0"/>
                  <a:cs typeface="Segoe UI" pitchFamily="34" charset="0"/>
                </a:rPr>
                <a:t>MDT</a:t>
              </a:r>
              <a:endParaRPr lang="en-US" sz="1600" kern="0" spc="-5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5" name="Group 14"/>
          <p:cNvGrpSpPr/>
          <p:nvPr/>
        </p:nvGrpSpPr>
        <p:grpSpPr>
          <a:xfrm>
            <a:off x="474646" y="3647971"/>
            <a:ext cx="2606040" cy="1066998"/>
            <a:chOff x="474646" y="3647971"/>
            <a:chExt cx="2606040" cy="1066998"/>
          </a:xfrm>
          <a:solidFill>
            <a:schemeClr val="accent1"/>
          </a:solidFill>
        </p:grpSpPr>
        <p:sp>
          <p:nvSpPr>
            <p:cNvPr id="119" name="Rectangle 118"/>
            <p:cNvSpPr/>
            <p:nvPr/>
          </p:nvSpPr>
          <p:spPr bwMode="auto">
            <a:xfrm>
              <a:off x="474646" y="3647971"/>
              <a:ext cx="2606040" cy="91440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45720" numCol="1" spcCol="0" rtlCol="0" fromWordArt="0" anchor="b" anchorCtr="0" forceAA="0" compatLnSpc="1">
              <a:prstTxWarp prst="textNoShape">
                <a:avLst/>
              </a:prstTxWarp>
              <a:noAutofit/>
            </a:bodyPr>
            <a:lstStyle/>
            <a:p>
              <a:pPr defTabSz="914099" fontAlgn="base">
                <a:lnSpc>
                  <a:spcPts val="1900"/>
                </a:lnSpc>
                <a:spcBef>
                  <a:spcPct val="0"/>
                </a:spcBef>
                <a:spcAft>
                  <a:spcPct val="0"/>
                </a:spcAft>
              </a:pPr>
              <a:endParaRPr lang="en-US" sz="1600" kern="0" spc="-50" dirty="0">
                <a:gradFill>
                  <a:gsLst>
                    <a:gs pos="0">
                      <a:srgbClr val="FFFFFF"/>
                    </a:gs>
                    <a:gs pos="100000">
                      <a:srgbClr val="FFFFFF"/>
                    </a:gs>
                  </a:gsLst>
                  <a:lin ang="5400000" scaled="0"/>
                </a:gradFill>
                <a:ea typeface="Segoe UI" pitchFamily="34" charset="0"/>
                <a:cs typeface="Segoe UI" pitchFamily="34" charset="0"/>
              </a:endParaRPr>
            </a:p>
          </p:txBody>
        </p:sp>
        <p:sp>
          <p:nvSpPr>
            <p:cNvPr id="12" name="TextBox 11"/>
            <p:cNvSpPr txBox="1"/>
            <p:nvPr/>
          </p:nvSpPr>
          <p:spPr>
            <a:xfrm>
              <a:off x="551232" y="3737778"/>
              <a:ext cx="2452867" cy="977191"/>
            </a:xfrm>
            <a:prstGeom prst="rect">
              <a:avLst/>
            </a:prstGeom>
            <a:noFill/>
          </p:spPr>
          <p:txBody>
            <a:bodyPr wrap="square" lIns="0" tIns="0" rIns="0" bIns="0" rtlCol="0">
              <a:spAutoFit/>
            </a:bodyPr>
            <a:lstStyle/>
            <a:p>
              <a:pPr defTabSz="914099" fontAlgn="base">
                <a:lnSpc>
                  <a:spcPts val="1900"/>
                </a:lnSpc>
                <a:spcBef>
                  <a:spcPct val="0"/>
                </a:spcBef>
                <a:spcAft>
                  <a:spcPct val="0"/>
                </a:spcAft>
              </a:pPr>
              <a:r>
                <a:rPr lang="en-US" sz="1600" kern="0" spc="-50" dirty="0">
                  <a:gradFill>
                    <a:gsLst>
                      <a:gs pos="0">
                        <a:srgbClr val="FFFFFF"/>
                      </a:gs>
                      <a:gs pos="100000">
                        <a:srgbClr val="FFFFFF"/>
                      </a:gs>
                    </a:gsLst>
                    <a:lin ang="5400000" scaled="0"/>
                  </a:gradFill>
                  <a:ea typeface="Segoe UI" pitchFamily="34" charset="0"/>
                  <a:cs typeface="Segoe UI" pitchFamily="34" charset="0"/>
                </a:rPr>
                <a:t>Required by System </a:t>
              </a:r>
              <a:endParaRPr lang="en-US" sz="1600" kern="0" spc="-50" dirty="0" smtClean="0">
                <a:gradFill>
                  <a:gsLst>
                    <a:gs pos="0">
                      <a:srgbClr val="FFFFFF"/>
                    </a:gs>
                    <a:gs pos="100000">
                      <a:srgbClr val="FFFFFF"/>
                    </a:gs>
                  </a:gsLst>
                  <a:lin ang="5400000" scaled="0"/>
                </a:gradFill>
                <a:ea typeface="Segoe UI" pitchFamily="34" charset="0"/>
                <a:cs typeface="Segoe UI" pitchFamily="34" charset="0"/>
              </a:endParaRPr>
            </a:p>
            <a:p>
              <a:pPr defTabSz="914099" fontAlgn="base">
                <a:lnSpc>
                  <a:spcPts val="1900"/>
                </a:lnSpc>
                <a:spcBef>
                  <a:spcPct val="0"/>
                </a:spcBef>
                <a:spcAft>
                  <a:spcPct val="0"/>
                </a:spcAft>
              </a:pPr>
              <a:r>
                <a:rPr lang="en-US" sz="1600" kern="0" spc="-50" dirty="0" smtClean="0">
                  <a:gradFill>
                    <a:gsLst>
                      <a:gs pos="0">
                        <a:srgbClr val="FFFFFF"/>
                      </a:gs>
                      <a:gs pos="100000">
                        <a:srgbClr val="FFFFFF"/>
                      </a:gs>
                    </a:gsLst>
                    <a:lin ang="5400000" scaled="0"/>
                  </a:gradFill>
                  <a:ea typeface="Segoe UI" pitchFamily="34" charset="0"/>
                  <a:cs typeface="Segoe UI" pitchFamily="34" charset="0"/>
                </a:rPr>
                <a:t>Center 2012 </a:t>
              </a:r>
            </a:p>
            <a:p>
              <a:pPr defTabSz="914099" fontAlgn="base">
                <a:lnSpc>
                  <a:spcPts val="1900"/>
                </a:lnSpc>
                <a:spcBef>
                  <a:spcPct val="0"/>
                </a:spcBef>
                <a:spcAft>
                  <a:spcPct val="0"/>
                </a:spcAft>
              </a:pPr>
              <a:r>
                <a:rPr lang="en-US" sz="1600" kern="0" spc="-50" dirty="0" smtClean="0">
                  <a:gradFill>
                    <a:gsLst>
                      <a:gs pos="0">
                        <a:srgbClr val="FFFFFF"/>
                      </a:gs>
                      <a:gs pos="100000">
                        <a:srgbClr val="FFFFFF"/>
                      </a:gs>
                    </a:gsLst>
                    <a:lin ang="5400000" scaled="0"/>
                  </a:gradFill>
                  <a:ea typeface="Segoe UI" pitchFamily="34" charset="0"/>
                  <a:cs typeface="Segoe UI" pitchFamily="34" charset="0"/>
                </a:rPr>
                <a:t>Configuration </a:t>
              </a:r>
              <a:r>
                <a:rPr lang="en-US" sz="1600" kern="0" spc="-50" dirty="0">
                  <a:gradFill>
                    <a:gsLst>
                      <a:gs pos="0">
                        <a:srgbClr val="FFFFFF"/>
                      </a:gs>
                      <a:gs pos="100000">
                        <a:srgbClr val="FFFFFF"/>
                      </a:gs>
                    </a:gsLst>
                    <a:lin ang="5400000" scaled="0"/>
                  </a:gradFill>
                  <a:ea typeface="Segoe UI" pitchFamily="34" charset="0"/>
                  <a:cs typeface="Segoe UI" pitchFamily="34" charset="0"/>
                </a:rPr>
                <a:t>Manager</a:t>
              </a:r>
            </a:p>
            <a:p>
              <a:endParaRPr lang="en-US" sz="16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endParaRPr>
            </a:p>
          </p:txBody>
        </p:sp>
        <p:pic>
          <p:nvPicPr>
            <p:cNvPr id="88" name="Picture 4" descr="\\MAGNUM\Projects\Microsoft\Cloud Power FY12\Design\Icons\PNGs\IT_guy.png"/>
            <p:cNvPicPr>
              <a:picLocks noChangeAspect="1" noChangeArrowheads="1"/>
            </p:cNvPicPr>
            <p:nvPr/>
          </p:nvPicPr>
          <p:blipFill>
            <a:blip r:embed="rId11" cstate="print">
              <a:lum bright="100000"/>
            </a:blip>
            <a:stretch>
              <a:fillRect/>
            </a:stretch>
          </p:blipFill>
          <p:spPr bwMode="auto">
            <a:xfrm>
              <a:off x="2387515" y="3675267"/>
              <a:ext cx="606023" cy="606023"/>
            </a:xfrm>
            <a:prstGeom prst="rect">
              <a:avLst/>
            </a:prstGeom>
            <a:grpFill/>
          </p:spPr>
        </p:pic>
      </p:grpSp>
      <p:grpSp>
        <p:nvGrpSpPr>
          <p:cNvPr id="13" name="Group 12"/>
          <p:cNvGrpSpPr/>
          <p:nvPr/>
        </p:nvGrpSpPr>
        <p:grpSpPr>
          <a:xfrm>
            <a:off x="468148" y="1615249"/>
            <a:ext cx="2606040" cy="914400"/>
            <a:chOff x="468148" y="1615249"/>
            <a:chExt cx="2606040" cy="914400"/>
          </a:xfrm>
          <a:solidFill>
            <a:schemeClr val="accent1"/>
          </a:solidFill>
        </p:grpSpPr>
        <p:sp>
          <p:nvSpPr>
            <p:cNvPr id="68" name="Rectangle 67"/>
            <p:cNvSpPr/>
            <p:nvPr/>
          </p:nvSpPr>
          <p:spPr bwMode="auto">
            <a:xfrm>
              <a:off x="468148" y="1615249"/>
              <a:ext cx="2606040" cy="91440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lnSpc>
                  <a:spcPts val="1900"/>
                </a:lnSpc>
                <a:spcBef>
                  <a:spcPct val="0"/>
                </a:spcBef>
                <a:spcAft>
                  <a:spcPct val="0"/>
                </a:spcAft>
              </a:pPr>
              <a:endParaRPr lang="en-US" sz="1600" kern="0" spc="-50" dirty="0">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p:cNvSpPr txBox="1"/>
            <p:nvPr/>
          </p:nvSpPr>
          <p:spPr>
            <a:xfrm>
              <a:off x="551232" y="1813521"/>
              <a:ext cx="1836283" cy="487313"/>
            </a:xfrm>
            <a:prstGeom prst="rect">
              <a:avLst/>
            </a:prstGeom>
            <a:grpFill/>
          </p:spPr>
          <p:txBody>
            <a:bodyPr wrap="square" lIns="0" tIns="0" rIns="0" bIns="0" rtlCol="0">
              <a:spAutoFit/>
            </a:bodyPr>
            <a:lstStyle/>
            <a:p>
              <a:pPr defTabSz="914099" fontAlgn="base">
                <a:lnSpc>
                  <a:spcPts val="1900"/>
                </a:lnSpc>
                <a:spcBef>
                  <a:spcPct val="0"/>
                </a:spcBef>
                <a:spcAft>
                  <a:spcPct val="0"/>
                </a:spcAft>
              </a:pPr>
              <a:r>
                <a:rPr lang="en-US" sz="1600" kern="0" spc="-50" dirty="0">
                  <a:gradFill>
                    <a:gsLst>
                      <a:gs pos="0">
                        <a:srgbClr val="FFFFFF"/>
                      </a:gs>
                      <a:gs pos="100000">
                        <a:srgbClr val="FFFFFF"/>
                      </a:gs>
                    </a:gsLst>
                    <a:lin ang="5400000" scaled="0"/>
                  </a:gradFill>
                  <a:ea typeface="Segoe UI" pitchFamily="34" charset="0"/>
                  <a:cs typeface="Segoe UI" pitchFamily="34" charset="0"/>
                </a:rPr>
                <a:t>Assessment and </a:t>
              </a:r>
            </a:p>
            <a:p>
              <a:pPr defTabSz="914099" fontAlgn="base">
                <a:lnSpc>
                  <a:spcPts val="1900"/>
                </a:lnSpc>
                <a:spcBef>
                  <a:spcPct val="0"/>
                </a:spcBef>
                <a:spcAft>
                  <a:spcPct val="0"/>
                </a:spcAft>
              </a:pPr>
              <a:r>
                <a:rPr lang="en-US" sz="1600" kern="0" spc="-50" dirty="0">
                  <a:gradFill>
                    <a:gsLst>
                      <a:gs pos="0">
                        <a:srgbClr val="FFFFFF"/>
                      </a:gs>
                      <a:gs pos="100000">
                        <a:srgbClr val="FFFFFF"/>
                      </a:gs>
                    </a:gsLst>
                    <a:lin ang="5400000" scaled="0"/>
                  </a:gradFill>
                  <a:ea typeface="Segoe UI" pitchFamily="34" charset="0"/>
                  <a:cs typeface="Segoe UI" pitchFamily="34" charset="0"/>
                </a:rPr>
                <a:t>Deployment </a:t>
              </a:r>
              <a:r>
                <a:rPr lang="en-US" sz="1600" kern="0" spc="-50" dirty="0" smtClean="0">
                  <a:gradFill>
                    <a:gsLst>
                      <a:gs pos="0">
                        <a:srgbClr val="FFFFFF"/>
                      </a:gs>
                      <a:gs pos="100000">
                        <a:srgbClr val="FFFFFF"/>
                      </a:gs>
                    </a:gsLst>
                    <a:lin ang="5400000" scaled="0"/>
                  </a:gradFill>
                  <a:ea typeface="Segoe UI" pitchFamily="34" charset="0"/>
                  <a:cs typeface="Segoe UI" pitchFamily="34" charset="0"/>
                </a:rPr>
                <a:t>Tools</a:t>
              </a:r>
              <a:endParaRPr lang="en-US" sz="1600" kern="0" spc="-50" dirty="0">
                <a:gradFill>
                  <a:gsLst>
                    <a:gs pos="0">
                      <a:srgbClr val="FFFFFF"/>
                    </a:gs>
                    <a:gs pos="100000">
                      <a:srgbClr val="FFFFFF"/>
                    </a:gs>
                  </a:gsLst>
                  <a:lin ang="5400000" scaled="0"/>
                </a:gradFill>
                <a:ea typeface="Segoe UI" pitchFamily="34" charset="0"/>
                <a:cs typeface="Segoe UI" pitchFamily="34" charset="0"/>
              </a:endParaRPr>
            </a:p>
          </p:txBody>
        </p:sp>
        <p:sp>
          <p:nvSpPr>
            <p:cNvPr id="89" name="Freeform 104"/>
            <p:cNvSpPr>
              <a:spLocks noEditPoints="1"/>
            </p:cNvSpPr>
            <p:nvPr/>
          </p:nvSpPr>
          <p:spPr bwMode="black">
            <a:xfrm>
              <a:off x="2454559" y="1883118"/>
              <a:ext cx="371588" cy="378661"/>
            </a:xfrm>
            <a:custGeom>
              <a:avLst/>
              <a:gdLst>
                <a:gd name="T0" fmla="*/ 37 w 61"/>
                <a:gd name="T1" fmla="*/ 43 h 61"/>
                <a:gd name="T2" fmla="*/ 18 w 61"/>
                <a:gd name="T3" fmla="*/ 37 h 61"/>
                <a:gd name="T4" fmla="*/ 24 w 61"/>
                <a:gd name="T5" fmla="*/ 18 h 61"/>
                <a:gd name="T6" fmla="*/ 43 w 61"/>
                <a:gd name="T7" fmla="*/ 24 h 61"/>
                <a:gd name="T8" fmla="*/ 37 w 61"/>
                <a:gd name="T9" fmla="*/ 43 h 61"/>
                <a:gd name="T10" fmla="*/ 61 w 61"/>
                <a:gd name="T11" fmla="*/ 28 h 61"/>
                <a:gd name="T12" fmla="*/ 58 w 61"/>
                <a:gd name="T13" fmla="*/ 18 h 61"/>
                <a:gd name="T14" fmla="*/ 50 w 61"/>
                <a:gd name="T15" fmla="*/ 19 h 61"/>
                <a:gd name="T16" fmla="*/ 47 w 61"/>
                <a:gd name="T17" fmla="*/ 15 h 61"/>
                <a:gd name="T18" fmla="*/ 50 w 61"/>
                <a:gd name="T19" fmla="*/ 7 h 61"/>
                <a:gd name="T20" fmla="*/ 41 w 61"/>
                <a:gd name="T21" fmla="*/ 2 h 61"/>
                <a:gd name="T22" fmla="*/ 36 w 61"/>
                <a:gd name="T23" fmla="*/ 9 h 61"/>
                <a:gd name="T24" fmla="*/ 30 w 61"/>
                <a:gd name="T25" fmla="*/ 8 h 61"/>
                <a:gd name="T26" fmla="*/ 27 w 61"/>
                <a:gd name="T27" fmla="*/ 0 h 61"/>
                <a:gd name="T28" fmla="*/ 17 w 61"/>
                <a:gd name="T29" fmla="*/ 3 h 61"/>
                <a:gd name="T30" fmla="*/ 18 w 61"/>
                <a:gd name="T31" fmla="*/ 11 h 61"/>
                <a:gd name="T32" fmla="*/ 15 w 61"/>
                <a:gd name="T33" fmla="*/ 14 h 61"/>
                <a:gd name="T34" fmla="*/ 7 w 61"/>
                <a:gd name="T35" fmla="*/ 11 h 61"/>
                <a:gd name="T36" fmla="*/ 2 w 61"/>
                <a:gd name="T37" fmla="*/ 20 h 61"/>
                <a:gd name="T38" fmla="*/ 8 w 61"/>
                <a:gd name="T39" fmla="*/ 25 h 61"/>
                <a:gd name="T40" fmla="*/ 7 w 61"/>
                <a:gd name="T41" fmla="*/ 30 h 61"/>
                <a:gd name="T42" fmla="*/ 0 w 61"/>
                <a:gd name="T43" fmla="*/ 33 h 61"/>
                <a:gd name="T44" fmla="*/ 2 w 61"/>
                <a:gd name="T45" fmla="*/ 43 h 61"/>
                <a:gd name="T46" fmla="*/ 11 w 61"/>
                <a:gd name="T47" fmla="*/ 42 h 61"/>
                <a:gd name="T48" fmla="*/ 14 w 61"/>
                <a:gd name="T49" fmla="*/ 47 h 61"/>
                <a:gd name="T50" fmla="*/ 11 w 61"/>
                <a:gd name="T51" fmla="*/ 54 h 61"/>
                <a:gd name="T52" fmla="*/ 20 w 61"/>
                <a:gd name="T53" fmla="*/ 59 h 61"/>
                <a:gd name="T54" fmla="*/ 25 w 61"/>
                <a:gd name="T55" fmla="*/ 53 h 61"/>
                <a:gd name="T56" fmla="*/ 30 w 61"/>
                <a:gd name="T57" fmla="*/ 53 h 61"/>
                <a:gd name="T58" fmla="*/ 33 w 61"/>
                <a:gd name="T59" fmla="*/ 61 h 61"/>
                <a:gd name="T60" fmla="*/ 43 w 61"/>
                <a:gd name="T61" fmla="*/ 58 h 61"/>
                <a:gd name="T62" fmla="*/ 42 w 61"/>
                <a:gd name="T63" fmla="*/ 50 h 61"/>
                <a:gd name="T64" fmla="*/ 46 w 61"/>
                <a:gd name="T65" fmla="*/ 47 h 61"/>
                <a:gd name="T66" fmla="*/ 54 w 61"/>
                <a:gd name="T67" fmla="*/ 50 h 61"/>
                <a:gd name="T68" fmla="*/ 59 w 61"/>
                <a:gd name="T69" fmla="*/ 41 h 61"/>
                <a:gd name="T70" fmla="*/ 52 w 61"/>
                <a:gd name="T71" fmla="*/ 36 h 61"/>
                <a:gd name="T72" fmla="*/ 53 w 61"/>
                <a:gd name="T73" fmla="*/ 31 h 61"/>
                <a:gd name="T74" fmla="*/ 61 w 61"/>
                <a:gd name="T75" fmla="*/ 28 h 61"/>
                <a:gd name="T76" fmla="*/ 28 w 61"/>
                <a:gd name="T77" fmla="*/ 26 h 61"/>
                <a:gd name="T78" fmla="*/ 26 w 61"/>
                <a:gd name="T79" fmla="*/ 33 h 61"/>
                <a:gd name="T80" fmla="*/ 33 w 61"/>
                <a:gd name="T81" fmla="*/ 35 h 61"/>
                <a:gd name="T82" fmla="*/ 35 w 61"/>
                <a:gd name="T83" fmla="*/ 28 h 61"/>
                <a:gd name="T84" fmla="*/ 28 w 61"/>
                <a:gd name="T85" fmla="*/ 2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 h="61">
                  <a:moveTo>
                    <a:pt x="37" y="43"/>
                  </a:moveTo>
                  <a:cubicBezTo>
                    <a:pt x="30" y="47"/>
                    <a:pt x="21" y="44"/>
                    <a:pt x="18" y="37"/>
                  </a:cubicBezTo>
                  <a:cubicBezTo>
                    <a:pt x="14" y="30"/>
                    <a:pt x="17" y="21"/>
                    <a:pt x="24" y="18"/>
                  </a:cubicBezTo>
                  <a:cubicBezTo>
                    <a:pt x="31" y="14"/>
                    <a:pt x="39" y="17"/>
                    <a:pt x="43" y="24"/>
                  </a:cubicBezTo>
                  <a:cubicBezTo>
                    <a:pt x="47" y="31"/>
                    <a:pt x="44" y="40"/>
                    <a:pt x="37" y="43"/>
                  </a:cubicBezTo>
                  <a:moveTo>
                    <a:pt x="61" y="28"/>
                  </a:moveTo>
                  <a:cubicBezTo>
                    <a:pt x="58" y="18"/>
                    <a:pt x="58" y="18"/>
                    <a:pt x="58" y="18"/>
                  </a:cubicBezTo>
                  <a:cubicBezTo>
                    <a:pt x="50" y="19"/>
                    <a:pt x="50" y="19"/>
                    <a:pt x="50" y="19"/>
                  </a:cubicBezTo>
                  <a:cubicBezTo>
                    <a:pt x="49" y="17"/>
                    <a:pt x="48" y="16"/>
                    <a:pt x="47" y="15"/>
                  </a:cubicBezTo>
                  <a:cubicBezTo>
                    <a:pt x="50" y="7"/>
                    <a:pt x="50" y="7"/>
                    <a:pt x="50" y="7"/>
                  </a:cubicBezTo>
                  <a:cubicBezTo>
                    <a:pt x="41" y="2"/>
                    <a:pt x="41" y="2"/>
                    <a:pt x="41" y="2"/>
                  </a:cubicBezTo>
                  <a:cubicBezTo>
                    <a:pt x="36" y="9"/>
                    <a:pt x="36" y="9"/>
                    <a:pt x="36" y="9"/>
                  </a:cubicBezTo>
                  <a:cubicBezTo>
                    <a:pt x="34" y="8"/>
                    <a:pt x="32" y="8"/>
                    <a:pt x="30" y="8"/>
                  </a:cubicBezTo>
                  <a:cubicBezTo>
                    <a:pt x="27" y="0"/>
                    <a:pt x="27" y="0"/>
                    <a:pt x="27" y="0"/>
                  </a:cubicBezTo>
                  <a:cubicBezTo>
                    <a:pt x="17" y="3"/>
                    <a:pt x="17" y="3"/>
                    <a:pt x="17" y="3"/>
                  </a:cubicBezTo>
                  <a:cubicBezTo>
                    <a:pt x="18" y="11"/>
                    <a:pt x="18" y="11"/>
                    <a:pt x="18" y="11"/>
                  </a:cubicBezTo>
                  <a:cubicBezTo>
                    <a:pt x="17" y="12"/>
                    <a:pt x="16" y="13"/>
                    <a:pt x="15" y="14"/>
                  </a:cubicBezTo>
                  <a:cubicBezTo>
                    <a:pt x="7" y="11"/>
                    <a:pt x="7" y="11"/>
                    <a:pt x="7" y="11"/>
                  </a:cubicBezTo>
                  <a:cubicBezTo>
                    <a:pt x="2" y="20"/>
                    <a:pt x="2" y="20"/>
                    <a:pt x="2" y="20"/>
                  </a:cubicBezTo>
                  <a:cubicBezTo>
                    <a:pt x="8" y="25"/>
                    <a:pt x="8" y="25"/>
                    <a:pt x="8" y="25"/>
                  </a:cubicBezTo>
                  <a:cubicBezTo>
                    <a:pt x="8" y="27"/>
                    <a:pt x="7" y="28"/>
                    <a:pt x="7" y="30"/>
                  </a:cubicBezTo>
                  <a:cubicBezTo>
                    <a:pt x="0" y="33"/>
                    <a:pt x="0" y="33"/>
                    <a:pt x="0" y="33"/>
                  </a:cubicBezTo>
                  <a:cubicBezTo>
                    <a:pt x="2" y="43"/>
                    <a:pt x="2" y="43"/>
                    <a:pt x="2" y="43"/>
                  </a:cubicBezTo>
                  <a:cubicBezTo>
                    <a:pt x="11" y="42"/>
                    <a:pt x="11" y="42"/>
                    <a:pt x="11" y="42"/>
                  </a:cubicBezTo>
                  <a:cubicBezTo>
                    <a:pt x="12" y="44"/>
                    <a:pt x="13" y="45"/>
                    <a:pt x="14" y="47"/>
                  </a:cubicBezTo>
                  <a:cubicBezTo>
                    <a:pt x="11" y="54"/>
                    <a:pt x="11" y="54"/>
                    <a:pt x="11" y="54"/>
                  </a:cubicBezTo>
                  <a:cubicBezTo>
                    <a:pt x="20" y="59"/>
                    <a:pt x="20" y="59"/>
                    <a:pt x="20" y="59"/>
                  </a:cubicBezTo>
                  <a:cubicBezTo>
                    <a:pt x="25" y="53"/>
                    <a:pt x="25" y="53"/>
                    <a:pt x="25" y="53"/>
                  </a:cubicBezTo>
                  <a:cubicBezTo>
                    <a:pt x="26" y="53"/>
                    <a:pt x="28" y="53"/>
                    <a:pt x="30" y="53"/>
                  </a:cubicBezTo>
                  <a:cubicBezTo>
                    <a:pt x="33" y="61"/>
                    <a:pt x="33" y="61"/>
                    <a:pt x="33" y="61"/>
                  </a:cubicBezTo>
                  <a:cubicBezTo>
                    <a:pt x="43" y="58"/>
                    <a:pt x="43" y="58"/>
                    <a:pt x="43" y="58"/>
                  </a:cubicBezTo>
                  <a:cubicBezTo>
                    <a:pt x="42" y="50"/>
                    <a:pt x="42" y="50"/>
                    <a:pt x="42" y="50"/>
                  </a:cubicBezTo>
                  <a:cubicBezTo>
                    <a:pt x="44" y="49"/>
                    <a:pt x="45" y="48"/>
                    <a:pt x="46" y="47"/>
                  </a:cubicBezTo>
                  <a:cubicBezTo>
                    <a:pt x="54" y="50"/>
                    <a:pt x="54" y="50"/>
                    <a:pt x="54" y="50"/>
                  </a:cubicBezTo>
                  <a:cubicBezTo>
                    <a:pt x="59" y="41"/>
                    <a:pt x="59" y="41"/>
                    <a:pt x="59" y="41"/>
                  </a:cubicBezTo>
                  <a:cubicBezTo>
                    <a:pt x="52" y="36"/>
                    <a:pt x="52" y="36"/>
                    <a:pt x="52" y="36"/>
                  </a:cubicBezTo>
                  <a:cubicBezTo>
                    <a:pt x="53" y="34"/>
                    <a:pt x="53" y="33"/>
                    <a:pt x="53" y="31"/>
                  </a:cubicBezTo>
                  <a:lnTo>
                    <a:pt x="61" y="28"/>
                  </a:lnTo>
                  <a:close/>
                  <a:moveTo>
                    <a:pt x="28" y="26"/>
                  </a:moveTo>
                  <a:cubicBezTo>
                    <a:pt x="25" y="27"/>
                    <a:pt x="24" y="30"/>
                    <a:pt x="26" y="33"/>
                  </a:cubicBezTo>
                  <a:cubicBezTo>
                    <a:pt x="27" y="35"/>
                    <a:pt x="30" y="36"/>
                    <a:pt x="33" y="35"/>
                  </a:cubicBezTo>
                  <a:cubicBezTo>
                    <a:pt x="35" y="34"/>
                    <a:pt x="36" y="31"/>
                    <a:pt x="35" y="28"/>
                  </a:cubicBezTo>
                  <a:cubicBezTo>
                    <a:pt x="34" y="26"/>
                    <a:pt x="31" y="25"/>
                    <a:pt x="28" y="2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224128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3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3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ppt_x"/>
                                          </p:val>
                                        </p:tav>
                                        <p:tav tm="100000">
                                          <p:val>
                                            <p:strVal val="#ppt_x"/>
                                          </p:val>
                                        </p:tav>
                                      </p:tavLst>
                                    </p:anim>
                                    <p:anim calcmode="lin" valueType="num">
                                      <p:cBhvr additive="base">
                                        <p:cTn id="16" dur="75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ppt_x"/>
                                          </p:val>
                                        </p:tav>
                                        <p:tav tm="100000">
                                          <p:val>
                                            <p:strVal val="#ppt_x"/>
                                          </p:val>
                                        </p:tav>
                                      </p:tavLst>
                                    </p:anim>
                                    <p:anim calcmode="lin" valueType="num">
                                      <p:cBhvr additive="base">
                                        <p:cTn id="20" dur="75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35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750" fill="hold"/>
                                        <p:tgtEl>
                                          <p:spTgt spid="14"/>
                                        </p:tgtEl>
                                        <p:attrNameLst>
                                          <p:attrName>ppt_x</p:attrName>
                                        </p:attrNameLst>
                                      </p:cBhvr>
                                      <p:tavLst>
                                        <p:tav tm="0">
                                          <p:val>
                                            <p:strVal val="#ppt_x"/>
                                          </p:val>
                                        </p:tav>
                                        <p:tav tm="100000">
                                          <p:val>
                                            <p:strVal val="#ppt_x"/>
                                          </p:val>
                                        </p:tav>
                                      </p:tavLst>
                                    </p:anim>
                                    <p:anim calcmode="lin" valueType="num">
                                      <p:cBhvr additive="base">
                                        <p:cTn id="24" dur="75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3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750" fill="hold"/>
                                        <p:tgtEl>
                                          <p:spTgt spid="15"/>
                                        </p:tgtEl>
                                        <p:attrNameLst>
                                          <p:attrName>ppt_x</p:attrName>
                                        </p:attrNameLst>
                                      </p:cBhvr>
                                      <p:tavLst>
                                        <p:tav tm="0">
                                          <p:val>
                                            <p:strVal val="#ppt_x"/>
                                          </p:val>
                                        </p:tav>
                                        <p:tav tm="100000">
                                          <p:val>
                                            <p:strVal val="#ppt_x"/>
                                          </p:val>
                                        </p:tav>
                                      </p:tavLst>
                                    </p:anim>
                                    <p:anim calcmode="lin" valueType="num">
                                      <p:cBhvr additive="base">
                                        <p:cTn id="28" dur="75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35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750" fill="hold"/>
                                        <p:tgtEl>
                                          <p:spTgt spid="6"/>
                                        </p:tgtEl>
                                        <p:attrNameLst>
                                          <p:attrName>ppt_x</p:attrName>
                                        </p:attrNameLst>
                                      </p:cBhvr>
                                      <p:tavLst>
                                        <p:tav tm="0">
                                          <p:val>
                                            <p:strVal val="#ppt_x"/>
                                          </p:val>
                                        </p:tav>
                                        <p:tav tm="100000">
                                          <p:val>
                                            <p:strVal val="#ppt_x"/>
                                          </p:val>
                                        </p:tav>
                                      </p:tavLst>
                                    </p:anim>
                                    <p:anim calcmode="lin" valueType="num">
                                      <p:cBhvr additive="base">
                                        <p:cTn id="32"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Deployment And Imaging</a:t>
            </a:r>
            <a:endParaRPr lang="en-US" dirty="0">
              <a:gradFill flip="none" rotWithShape="1">
                <a:gsLst>
                  <a:gs pos="0">
                    <a:schemeClr val="accent2"/>
                  </a:gs>
                  <a:gs pos="100000">
                    <a:schemeClr val="accent2"/>
                  </a:gs>
                </a:gsLst>
                <a:lin ang="5400000" scaled="0"/>
                <a:tileRect/>
              </a:gradFill>
            </a:endParaRPr>
          </a:p>
        </p:txBody>
      </p:sp>
      <p:sp>
        <p:nvSpPr>
          <p:cNvPr id="38" name="Rectangle 37"/>
          <p:cNvSpPr/>
          <p:nvPr/>
        </p:nvSpPr>
        <p:spPr bwMode="auto">
          <a:xfrm>
            <a:off x="2181013" y="4876334"/>
            <a:ext cx="3867912" cy="7645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Text/Pic</a:t>
            </a:r>
          </a:p>
        </p:txBody>
      </p:sp>
      <p:grpSp>
        <p:nvGrpSpPr>
          <p:cNvPr id="9" name="Group 8"/>
          <p:cNvGrpSpPr/>
          <p:nvPr/>
        </p:nvGrpSpPr>
        <p:grpSpPr>
          <a:xfrm>
            <a:off x="11076314" y="233363"/>
            <a:ext cx="900330" cy="865187"/>
            <a:chOff x="520700" y="1787594"/>
            <a:chExt cx="1877577" cy="1874769"/>
          </a:xfrm>
        </p:grpSpPr>
        <p:sp>
          <p:nvSpPr>
            <p:cNvPr id="10" name="Rectangle 9"/>
            <p:cNvSpPr/>
            <p:nvPr/>
          </p:nvSpPr>
          <p:spPr bwMode="auto">
            <a:xfrm>
              <a:off x="520700" y="1787594"/>
              <a:ext cx="1877577" cy="1874769"/>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grpSp>
          <p:nvGrpSpPr>
            <p:cNvPr id="11" name="Group 10"/>
            <p:cNvGrpSpPr/>
            <p:nvPr/>
          </p:nvGrpSpPr>
          <p:grpSpPr>
            <a:xfrm>
              <a:off x="730846" y="2258241"/>
              <a:ext cx="1458317" cy="1007112"/>
              <a:chOff x="730846" y="2258241"/>
              <a:chExt cx="1458317" cy="1007112"/>
            </a:xfrm>
          </p:grpSpPr>
          <p:sp>
            <p:nvSpPr>
              <p:cNvPr id="12" name="Freeform 20"/>
              <p:cNvSpPr>
                <a:spLocks noChangeAspect="1" noEditPoints="1"/>
              </p:cNvSpPr>
              <p:nvPr/>
            </p:nvSpPr>
            <p:spPr bwMode="black">
              <a:xfrm>
                <a:off x="730846" y="2258241"/>
                <a:ext cx="1458317" cy="1007112"/>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2305" tIns="41153" rIns="82305" bIns="41153" numCol="1" anchor="t" anchorCtr="0" compatLnSpc="1">
                <a:prstTxWarp prst="textNoShape">
                  <a:avLst/>
                </a:prstTxWarp>
              </a:bodyPr>
              <a:lstStyle/>
              <a:p>
                <a:endParaRPr lang="en-US" sz="900" dirty="0">
                  <a:solidFill>
                    <a:srgbClr val="FFFFFF"/>
                  </a:solidFill>
                </a:endParaRPr>
              </a:p>
            </p:txBody>
          </p:sp>
          <p:pic>
            <p:nvPicPr>
              <p:cNvPr id="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57627" y="2399303"/>
                <a:ext cx="659345" cy="55034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4" name="Group 23"/>
          <p:cNvGrpSpPr/>
          <p:nvPr/>
        </p:nvGrpSpPr>
        <p:grpSpPr>
          <a:xfrm>
            <a:off x="2181013" y="1797856"/>
            <a:ext cx="3826089" cy="3861582"/>
            <a:chOff x="2181013" y="1797856"/>
            <a:chExt cx="3826089" cy="3861582"/>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0732" r="13265"/>
            <a:stretch/>
          </p:blipFill>
          <p:spPr>
            <a:xfrm>
              <a:off x="2181013" y="1797856"/>
              <a:ext cx="3826089" cy="3861582"/>
            </a:xfrm>
            <a:prstGeom prst="rect">
              <a:avLst/>
            </a:prstGeom>
          </p:spPr>
        </p:pic>
        <p:sp>
          <p:nvSpPr>
            <p:cNvPr id="16" name="Rectangle 15"/>
            <p:cNvSpPr/>
            <p:nvPr/>
          </p:nvSpPr>
          <p:spPr bwMode="auto">
            <a:xfrm>
              <a:off x="2189162" y="1797857"/>
              <a:ext cx="1421141" cy="3858026"/>
            </a:xfrm>
            <a:prstGeom prst="rect">
              <a:avLst/>
            </a:prstGeom>
            <a:gradFill flip="none" rotWithShape="1">
              <a:gsLst>
                <a:gs pos="0">
                  <a:schemeClr val="tx1"/>
                </a:gs>
                <a:gs pos="76000">
                  <a:schemeClr val="tx1">
                    <a:alpha val="54000"/>
                  </a:schemeClr>
                </a:gs>
                <a:gs pos="100000">
                  <a:schemeClr val="tx1">
                    <a:tint val="23500"/>
                    <a:satMod val="160000"/>
                    <a:alpha val="0"/>
                  </a:schemeClr>
                </a:gs>
              </a:gsLst>
              <a:lin ang="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b" anchorCtr="0" compatLnSpc="1">
              <a:prstTxWarp prst="textNoShape">
                <a:avLst/>
              </a:prstTxWarp>
            </a:bodyPr>
            <a:lstStyle/>
            <a:p>
              <a:pPr defTabSz="914099" fontAlgn="base">
                <a:spcBef>
                  <a:spcPct val="0"/>
                </a:spcBef>
                <a:spcAft>
                  <a:spcPct val="0"/>
                </a:spcAft>
              </a:pPr>
              <a:r>
                <a:rPr lang="en-US" sz="2000" dirty="0" smtClean="0">
                  <a:gradFill>
                    <a:gsLst>
                      <a:gs pos="0">
                        <a:srgbClr val="FFFFFF"/>
                      </a:gs>
                      <a:gs pos="100000">
                        <a:srgbClr val="FFFFFF"/>
                      </a:gs>
                    </a:gsLst>
                    <a:lin ang="5400000" scaled="0"/>
                  </a:gradFill>
                </a:rPr>
                <a:t>Key Tools:</a:t>
              </a:r>
            </a:p>
            <a:p>
              <a:pPr marL="285750" indent="-285750" defTabSz="914099" fontAlgn="base">
                <a:spcBef>
                  <a:spcPct val="0"/>
                </a:spcBef>
                <a:spcAft>
                  <a:spcPct val="0"/>
                </a:spcAft>
                <a:buFont typeface="Arial" pitchFamily="34" charset="0"/>
                <a:buChar char="•"/>
              </a:pPr>
              <a:r>
                <a:rPr lang="en-US" dirty="0" smtClean="0">
                  <a:gradFill>
                    <a:gsLst>
                      <a:gs pos="0">
                        <a:srgbClr val="FFFFFF"/>
                      </a:gs>
                      <a:gs pos="100000">
                        <a:srgbClr val="FFFFFF"/>
                      </a:gs>
                    </a:gsLst>
                    <a:lin ang="5400000" scaled="0"/>
                  </a:gradFill>
                </a:rPr>
                <a:t>DISM</a:t>
              </a:r>
            </a:p>
            <a:p>
              <a:pPr marL="285750" indent="-285750" defTabSz="914099" fontAlgn="base">
                <a:spcBef>
                  <a:spcPct val="0"/>
                </a:spcBef>
                <a:spcAft>
                  <a:spcPct val="0"/>
                </a:spcAft>
                <a:buFont typeface="Arial" pitchFamily="34" charset="0"/>
                <a:buChar char="•"/>
              </a:pPr>
              <a:r>
                <a:rPr lang="en-US" dirty="0" smtClean="0">
                  <a:gradFill>
                    <a:gsLst>
                      <a:gs pos="0">
                        <a:srgbClr val="FFFFFF"/>
                      </a:gs>
                      <a:gs pos="100000">
                        <a:srgbClr val="FFFFFF"/>
                      </a:gs>
                    </a:gsLst>
                    <a:lin ang="5400000" scaled="0"/>
                  </a:gradFill>
                </a:rPr>
                <a:t>Sysprep</a:t>
              </a:r>
            </a:p>
            <a:p>
              <a:pPr marL="285750" indent="-285750" defTabSz="914099" fontAlgn="base">
                <a:spcBef>
                  <a:spcPct val="0"/>
                </a:spcBef>
                <a:spcAft>
                  <a:spcPct val="0"/>
                </a:spcAft>
                <a:buFont typeface="Arial" pitchFamily="34" charset="0"/>
                <a:buChar char="•"/>
              </a:pPr>
              <a:r>
                <a:rPr lang="en-US" dirty="0" smtClean="0">
                  <a:gradFill>
                    <a:gsLst>
                      <a:gs pos="0">
                        <a:srgbClr val="FFFFFF"/>
                      </a:gs>
                      <a:gs pos="100000">
                        <a:srgbClr val="FFFFFF"/>
                      </a:gs>
                    </a:gsLst>
                    <a:lin ang="5400000" scaled="0"/>
                  </a:gradFill>
                </a:rPr>
                <a:t>Windows SIM</a:t>
              </a:r>
              <a:endParaRPr lang="en-US" dirty="0">
                <a:gradFill>
                  <a:gsLst>
                    <a:gs pos="0">
                      <a:srgbClr val="FFFFFF"/>
                    </a:gs>
                    <a:gs pos="100000">
                      <a:srgbClr val="FFFFFF"/>
                    </a:gs>
                  </a:gsLst>
                  <a:lin ang="5400000" scaled="0"/>
                </a:gradFill>
              </a:endParaRPr>
            </a:p>
          </p:txBody>
        </p:sp>
      </p:grpSp>
      <p:grpSp>
        <p:nvGrpSpPr>
          <p:cNvPr id="22" name="Group 21"/>
          <p:cNvGrpSpPr/>
          <p:nvPr/>
        </p:nvGrpSpPr>
        <p:grpSpPr>
          <a:xfrm>
            <a:off x="6146928" y="1771686"/>
            <a:ext cx="1878374" cy="1878374"/>
            <a:chOff x="6146928" y="1771686"/>
            <a:chExt cx="1878374" cy="1878374"/>
          </a:xfrm>
          <a:solidFill>
            <a:schemeClr val="accent3"/>
          </a:solidFill>
        </p:grpSpPr>
        <p:sp>
          <p:nvSpPr>
            <p:cNvPr id="7" name="Rectangle 6"/>
            <p:cNvSpPr/>
            <p:nvPr/>
          </p:nvSpPr>
          <p:spPr bwMode="auto">
            <a:xfrm>
              <a:off x="6146928" y="1771686"/>
              <a:ext cx="1878374" cy="187837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 name="TextBox 4"/>
            <p:cNvSpPr txBox="1"/>
            <p:nvPr/>
          </p:nvSpPr>
          <p:spPr>
            <a:xfrm>
              <a:off x="6258038" y="2295938"/>
              <a:ext cx="1656154" cy="830997"/>
            </a:xfrm>
            <a:prstGeom prst="rect">
              <a:avLst/>
            </a:prstGeom>
            <a:grpFill/>
          </p:spPr>
          <p:txBody>
            <a:bodyPr wrap="square" lIns="0" tIns="0" rIns="0" bIns="0" rtlCol="0">
              <a:spAutoFit/>
            </a:bodyPr>
            <a:lstStyle/>
            <a:p>
              <a:pPr defTabSz="914099" fontAlgn="base">
                <a:spcBef>
                  <a:spcPct val="0"/>
                </a:spcBef>
                <a:spcAft>
                  <a:spcPct val="0"/>
                </a:spcAft>
              </a:pPr>
              <a:r>
                <a:rPr lang="en-US" spc="-50" dirty="0">
                  <a:gradFill>
                    <a:gsLst>
                      <a:gs pos="0">
                        <a:srgbClr val="FFFFFF"/>
                      </a:gs>
                      <a:gs pos="100000">
                        <a:srgbClr val="FFFFFF"/>
                      </a:gs>
                    </a:gsLst>
                    <a:lin ang="5400000" scaled="0"/>
                  </a:gradFill>
                  <a:ea typeface="Segoe UI" pitchFamily="34" charset="0"/>
                  <a:cs typeface="Segoe UI" pitchFamily="34" charset="0"/>
                </a:rPr>
                <a:t>Customize </a:t>
              </a:r>
              <a:endParaRPr lang="en-US" spc="-50" dirty="0" smtClean="0">
                <a:gradFill>
                  <a:gsLst>
                    <a:gs pos="0">
                      <a:srgbClr val="FFFFFF"/>
                    </a:gs>
                    <a:gs pos="100000">
                      <a:srgbClr val="FFFFFF"/>
                    </a:gs>
                  </a:gsLst>
                  <a:lin ang="5400000" scaled="0"/>
                </a:gradFill>
                <a:ea typeface="Segoe UI" pitchFamily="34" charset="0"/>
                <a:cs typeface="Segoe UI" pitchFamily="34" charset="0"/>
              </a:endParaRPr>
            </a:p>
            <a:p>
              <a:pPr defTabSz="914099" fontAlgn="base">
                <a:spcBef>
                  <a:spcPct val="0"/>
                </a:spcBef>
                <a:spcAft>
                  <a:spcPct val="0"/>
                </a:spcAft>
              </a:pPr>
              <a:r>
                <a:rPr lang="en-US" spc="-50" dirty="0">
                  <a:gradFill>
                    <a:gsLst>
                      <a:gs pos="0">
                        <a:srgbClr val="FFFFFF"/>
                      </a:gs>
                      <a:gs pos="100000">
                        <a:srgbClr val="FFFFFF"/>
                      </a:gs>
                    </a:gsLst>
                    <a:lin ang="5400000" scaled="0"/>
                  </a:gradFill>
                  <a:ea typeface="Segoe UI" pitchFamily="34" charset="0"/>
                  <a:cs typeface="Segoe UI" pitchFamily="34" charset="0"/>
                </a:rPr>
                <a:t>a</a:t>
              </a:r>
              <a:r>
                <a:rPr lang="en-US" spc="-50" dirty="0" smtClean="0">
                  <a:gradFill>
                    <a:gsLst>
                      <a:gs pos="0">
                        <a:srgbClr val="FFFFFF"/>
                      </a:gs>
                      <a:gs pos="100000">
                        <a:srgbClr val="FFFFFF"/>
                      </a:gs>
                    </a:gsLst>
                    <a:lin ang="5400000" scaled="0"/>
                  </a:gradFill>
                  <a:ea typeface="Segoe UI" pitchFamily="34" charset="0"/>
                  <a:cs typeface="Segoe UI" pitchFamily="34" charset="0"/>
                </a:rPr>
                <a:t>nd deploy </a:t>
              </a:r>
              <a:r>
                <a:rPr lang="en-US" spc="-50" dirty="0">
                  <a:gradFill>
                    <a:gsLst>
                      <a:gs pos="0">
                        <a:srgbClr val="FFFFFF"/>
                      </a:gs>
                      <a:gs pos="100000">
                        <a:srgbClr val="FFFFFF"/>
                      </a:gs>
                    </a:gsLst>
                    <a:lin ang="5400000" scaled="0"/>
                  </a:gradFill>
                  <a:ea typeface="Segoe UI" pitchFamily="34" charset="0"/>
                  <a:cs typeface="Segoe UI" pitchFamily="34" charset="0"/>
                </a:rPr>
                <a:t>Windows </a:t>
              </a:r>
              <a:r>
                <a:rPr lang="en-US" spc="-50" dirty="0" smtClean="0">
                  <a:gradFill>
                    <a:gsLst>
                      <a:gs pos="0">
                        <a:srgbClr val="FFFFFF"/>
                      </a:gs>
                      <a:gs pos="100000">
                        <a:srgbClr val="FFFFFF"/>
                      </a:gs>
                    </a:gsLst>
                    <a:lin ang="5400000" scaled="0"/>
                  </a:gradFill>
                  <a:ea typeface="Segoe UI" pitchFamily="34" charset="0"/>
                  <a:cs typeface="Segoe UI" pitchFamily="34" charset="0"/>
                </a:rPr>
                <a:t>Images</a:t>
              </a:r>
              <a:endParaRPr lang="en-US" spc="-5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21" name="Group 20"/>
          <p:cNvGrpSpPr/>
          <p:nvPr/>
        </p:nvGrpSpPr>
        <p:grpSpPr>
          <a:xfrm>
            <a:off x="8128084" y="1772250"/>
            <a:ext cx="1878374" cy="1878374"/>
            <a:chOff x="8128084" y="1772250"/>
            <a:chExt cx="1878374" cy="1878374"/>
          </a:xfrm>
          <a:solidFill>
            <a:schemeClr val="accent3"/>
          </a:solidFill>
        </p:grpSpPr>
        <p:sp>
          <p:nvSpPr>
            <p:cNvPr id="14" name="Rectangle 13"/>
            <p:cNvSpPr/>
            <p:nvPr/>
          </p:nvSpPr>
          <p:spPr bwMode="auto">
            <a:xfrm>
              <a:off x="8128084" y="1772250"/>
              <a:ext cx="1878374" cy="187837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7" name="TextBox 16"/>
            <p:cNvSpPr txBox="1"/>
            <p:nvPr/>
          </p:nvSpPr>
          <p:spPr>
            <a:xfrm>
              <a:off x="8378059" y="2433874"/>
              <a:ext cx="1378424" cy="553998"/>
            </a:xfrm>
            <a:prstGeom prst="rect">
              <a:avLst/>
            </a:prstGeom>
            <a:grpFill/>
          </p:spPr>
          <p:txBody>
            <a:bodyPr wrap="square" lIns="0" tIns="0" rIns="0" bIns="0" rtlCol="0">
              <a:spAutoFit/>
            </a:bodyPr>
            <a:lstStyle/>
            <a:p>
              <a:r>
                <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Can be </a:t>
              </a: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standalone</a:t>
              </a: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grpSp>
        <p:nvGrpSpPr>
          <p:cNvPr id="20" name="Group 19"/>
          <p:cNvGrpSpPr/>
          <p:nvPr/>
        </p:nvGrpSpPr>
        <p:grpSpPr>
          <a:xfrm>
            <a:off x="8130252" y="3758438"/>
            <a:ext cx="1878374" cy="1878374"/>
            <a:chOff x="8130252" y="3758438"/>
            <a:chExt cx="1878374" cy="1878374"/>
          </a:xfrm>
          <a:solidFill>
            <a:schemeClr val="accent3"/>
          </a:solidFill>
        </p:grpSpPr>
        <p:sp>
          <p:nvSpPr>
            <p:cNvPr id="8" name="Rectangle 7"/>
            <p:cNvSpPr/>
            <p:nvPr/>
          </p:nvSpPr>
          <p:spPr bwMode="auto">
            <a:xfrm>
              <a:off x="8130252" y="3758438"/>
              <a:ext cx="1878374" cy="187837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8" name="TextBox 17"/>
            <p:cNvSpPr txBox="1"/>
            <p:nvPr/>
          </p:nvSpPr>
          <p:spPr>
            <a:xfrm>
              <a:off x="8241362" y="3866627"/>
              <a:ext cx="1656154" cy="1661993"/>
            </a:xfrm>
            <a:prstGeom prst="rect">
              <a:avLst/>
            </a:prstGeom>
            <a:grpFill/>
          </p:spPr>
          <p:txBody>
            <a:bodyPr wrap="square" lIns="0" tIns="0" rIns="0" bIns="0" rtlCol="0">
              <a:spAutoFit/>
            </a:bodyPr>
            <a:lstStyle/>
            <a:p>
              <a:r>
                <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Recommend using with MDT and System Center 2012 Configuration </a:t>
              </a: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Manager</a:t>
              </a: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grpSp>
        <p:nvGrpSpPr>
          <p:cNvPr id="23" name="Group 22"/>
          <p:cNvGrpSpPr/>
          <p:nvPr/>
        </p:nvGrpSpPr>
        <p:grpSpPr>
          <a:xfrm>
            <a:off x="6144959" y="3758277"/>
            <a:ext cx="1878374" cy="1878374"/>
            <a:chOff x="6144959" y="3758277"/>
            <a:chExt cx="1878374" cy="1878374"/>
          </a:xfrm>
          <a:solidFill>
            <a:schemeClr val="accent3"/>
          </a:solidFill>
        </p:grpSpPr>
        <p:sp>
          <p:nvSpPr>
            <p:cNvPr id="6" name="Rectangle 5"/>
            <p:cNvSpPr/>
            <p:nvPr/>
          </p:nvSpPr>
          <p:spPr bwMode="auto">
            <a:xfrm>
              <a:off x="6144959" y="3758277"/>
              <a:ext cx="1878374" cy="187837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9" name="TextBox 18"/>
            <p:cNvSpPr txBox="1"/>
            <p:nvPr/>
          </p:nvSpPr>
          <p:spPr>
            <a:xfrm>
              <a:off x="6272286" y="4004967"/>
              <a:ext cx="1623720" cy="1384995"/>
            </a:xfrm>
            <a:prstGeom prst="rect">
              <a:avLst/>
            </a:prstGeom>
            <a:grpFill/>
          </p:spPr>
          <p:txBody>
            <a:bodyPr wrap="square" lIns="0" tIns="0" rIns="0" bIns="0" rtlCol="0">
              <a:spAutoFit/>
            </a:bodyPr>
            <a:lstStyle/>
            <a:p>
              <a:r>
                <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Required by MDT and System Center </a:t>
              </a: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2012 Configuration Manager</a:t>
              </a: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spTree>
    <p:extLst>
      <p:ext uri="{BB962C8B-B14F-4D97-AF65-F5344CB8AC3E}">
        <p14:creationId xmlns:p14="http://schemas.microsoft.com/office/powerpoint/2010/main" val="1723279157"/>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5400" dirty="0" smtClean="0">
                <a:latin typeface="Segoe UI Light" pitchFamily="34" charset="0"/>
                <a:ea typeface="Segoe UI" pitchFamily="34" charset="0"/>
                <a:cs typeface="Segoe UI" pitchFamily="34" charset="0"/>
              </a:rPr>
              <a:t>Windows Preinstallation Environment</a:t>
            </a:r>
            <a:endParaRPr lang="en-US" sz="5400" dirty="0">
              <a:latin typeface="Segoe UI Light" pitchFamily="34" charset="0"/>
              <a:ea typeface="Segoe UI" pitchFamily="34" charset="0"/>
              <a:cs typeface="Segoe UI" pitchFamily="34" charset="0"/>
            </a:endParaRPr>
          </a:p>
        </p:txBody>
      </p:sp>
      <p:sp>
        <p:nvSpPr>
          <p:cNvPr id="28" name="Rectangle 27"/>
          <p:cNvSpPr/>
          <p:nvPr/>
        </p:nvSpPr>
        <p:spPr bwMode="auto">
          <a:xfrm>
            <a:off x="9133612" y="3759481"/>
            <a:ext cx="1877135" cy="187713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16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Used by MDT and System Center 2012 Configuration Manager</a:t>
            </a:r>
            <a:endParaRPr lang="en-US" sz="16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9" name="Rectangle 28"/>
          <p:cNvSpPr/>
          <p:nvPr/>
        </p:nvSpPr>
        <p:spPr bwMode="auto">
          <a:xfrm>
            <a:off x="1209605" y="3773129"/>
            <a:ext cx="1877135" cy="187713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Based on Windows 8</a:t>
            </a: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7" name="Rectangle 26"/>
          <p:cNvSpPr/>
          <p:nvPr/>
        </p:nvSpPr>
        <p:spPr bwMode="auto">
          <a:xfrm>
            <a:off x="9133612" y="1774199"/>
            <a:ext cx="1877135" cy="187713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Assist in deployment</a:t>
            </a: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1209605" y="1787847"/>
            <a:ext cx="1877135" cy="187713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Minimal operating system</a:t>
            </a: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nvGrpSpPr>
          <p:cNvPr id="9" name="Group 8"/>
          <p:cNvGrpSpPr/>
          <p:nvPr/>
        </p:nvGrpSpPr>
        <p:grpSpPr>
          <a:xfrm>
            <a:off x="11076314" y="233363"/>
            <a:ext cx="900330" cy="865187"/>
            <a:chOff x="520700" y="1787594"/>
            <a:chExt cx="1877577" cy="1874769"/>
          </a:xfrm>
        </p:grpSpPr>
        <p:sp>
          <p:nvSpPr>
            <p:cNvPr id="10" name="Rectangle 9"/>
            <p:cNvSpPr/>
            <p:nvPr/>
          </p:nvSpPr>
          <p:spPr bwMode="auto">
            <a:xfrm>
              <a:off x="520700" y="1787594"/>
              <a:ext cx="1877577" cy="1874769"/>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lnSpc>
                  <a:spcPct val="90000"/>
                </a:lnSpc>
                <a:spcBef>
                  <a:spcPct val="0"/>
                </a:spcBef>
                <a:spcAft>
                  <a:spcPct val="0"/>
                </a:spcAft>
              </a:pPr>
              <a:endParaRPr lang="en-US" sz="1400" dirty="0">
                <a:gradFill>
                  <a:gsLst>
                    <a:gs pos="0">
                      <a:srgbClr val="FFFFFF"/>
                    </a:gs>
                    <a:gs pos="100000">
                      <a:srgbClr val="FFFFFF"/>
                    </a:gs>
                  </a:gsLst>
                  <a:lin ang="5400000" scaled="0"/>
                </a:gradFill>
                <a:latin typeface="+mj-lt"/>
                <a:ea typeface="Segoe UI" pitchFamily="34" charset="0"/>
                <a:cs typeface="Segoe UI" pitchFamily="34" charset="0"/>
              </a:endParaRPr>
            </a:p>
          </p:txBody>
        </p:sp>
        <p:grpSp>
          <p:nvGrpSpPr>
            <p:cNvPr id="11" name="Group 10"/>
            <p:cNvGrpSpPr/>
            <p:nvPr/>
          </p:nvGrpSpPr>
          <p:grpSpPr>
            <a:xfrm>
              <a:off x="730846" y="2258241"/>
              <a:ext cx="1458317" cy="1007112"/>
              <a:chOff x="730846" y="2258241"/>
              <a:chExt cx="1458317" cy="1007112"/>
            </a:xfrm>
          </p:grpSpPr>
          <p:sp>
            <p:nvSpPr>
              <p:cNvPr id="12" name="Freeform 20"/>
              <p:cNvSpPr>
                <a:spLocks noChangeAspect="1" noEditPoints="1"/>
              </p:cNvSpPr>
              <p:nvPr/>
            </p:nvSpPr>
            <p:spPr bwMode="black">
              <a:xfrm>
                <a:off x="730846" y="2258241"/>
                <a:ext cx="1458317" cy="1007112"/>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2305" tIns="41153" rIns="82305" bIns="41153" numCol="1" anchor="t" anchorCtr="0" compatLnSpc="1">
                <a:prstTxWarp prst="textNoShape">
                  <a:avLst/>
                </a:prstTxWarp>
              </a:bodyPr>
              <a:lstStyle/>
              <a:p>
                <a:endParaRPr lang="en-US" sz="900" dirty="0">
                  <a:solidFill>
                    <a:srgbClr val="FFFFFF"/>
                  </a:solidFill>
                </a:endParaRPr>
              </a:p>
            </p:txBody>
          </p:sp>
          <p:pic>
            <p:nvPicPr>
              <p:cNvPr id="1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57627" y="2399303"/>
                <a:ext cx="659345" cy="550343"/>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6436" y="1787847"/>
            <a:ext cx="5807433" cy="3848769"/>
          </a:xfrm>
          <a:prstGeom prst="rect">
            <a:avLst/>
          </a:prstGeom>
        </p:spPr>
      </p:pic>
    </p:spTree>
    <p:extLst>
      <p:ext uri="{BB962C8B-B14F-4D97-AF65-F5344CB8AC3E}">
        <p14:creationId xmlns:p14="http://schemas.microsoft.com/office/powerpoint/2010/main" val="321748465"/>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9916" b="6857"/>
          <a:stretch/>
        </p:blipFill>
        <p:spPr bwMode="auto">
          <a:xfrm>
            <a:off x="1054189" y="1472672"/>
            <a:ext cx="3005049" cy="437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19112" y="228600"/>
            <a:ext cx="11149013" cy="747897"/>
          </a:xfrm>
        </p:spPr>
        <p:txBody>
          <a:bodyPr/>
          <a:lstStyle/>
          <a:p>
            <a:r>
              <a:rPr lang="en-US" dirty="0" smtClean="0"/>
              <a:t>User State Migration Tool</a:t>
            </a:r>
            <a:endParaRPr lang="en-US" dirty="0">
              <a:solidFill>
                <a:schemeClr val="accent2"/>
              </a:solidFill>
            </a:endParaRPr>
          </a:p>
        </p:txBody>
      </p:sp>
      <p:sp>
        <p:nvSpPr>
          <p:cNvPr id="45" name="Rectangle 44"/>
          <p:cNvSpPr/>
          <p:nvPr/>
        </p:nvSpPr>
        <p:spPr bwMode="auto">
          <a:xfrm>
            <a:off x="1054188" y="1461166"/>
            <a:ext cx="3005049" cy="4389814"/>
          </a:xfrm>
          <a:prstGeom prst="rect">
            <a:avLst/>
          </a:prstGeom>
          <a:gradFill flip="none" rotWithShape="1">
            <a:gsLst>
              <a:gs pos="0">
                <a:schemeClr val="tx1">
                  <a:alpha val="0"/>
                  <a:lumMod val="0"/>
                  <a:lumOff val="100000"/>
                </a:schemeClr>
              </a:gs>
              <a:gs pos="100000">
                <a:schemeClr val="tx1">
                  <a:lumMod val="97000"/>
                  <a:alpha val="92000"/>
                </a:scheme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solidFill>
            </a:endParaRPr>
          </a:p>
        </p:txBody>
      </p:sp>
      <p:sp>
        <p:nvSpPr>
          <p:cNvPr id="2049" name="TextBox 2048"/>
          <p:cNvSpPr txBox="1"/>
          <p:nvPr/>
        </p:nvSpPr>
        <p:spPr>
          <a:xfrm>
            <a:off x="1130389" y="3342301"/>
            <a:ext cx="3005048" cy="2492990"/>
          </a:xfrm>
          <a:prstGeom prst="rect">
            <a:avLst/>
          </a:prstGeom>
          <a:noFill/>
        </p:spPr>
        <p:txBody>
          <a:bodyPr wrap="square" lIns="0" tIns="0" rIns="0" bIns="0" rtlCol="0">
            <a:spAutoFit/>
          </a:bodyPr>
          <a:lstStyle/>
          <a:p>
            <a:pPr marL="285750" lvl="0" indent="-285750">
              <a:buFont typeface="Arial" pitchFamily="34" charset="0"/>
              <a:buChar char="•"/>
            </a:pPr>
            <a:r>
              <a:rPr lang="en-US" dirty="0">
                <a:solidFill>
                  <a:schemeClr val="bg1"/>
                </a:solidFill>
              </a:rPr>
              <a:t>Migrate user  profiles and files</a:t>
            </a:r>
          </a:p>
          <a:p>
            <a:pPr marL="285750" lvl="0" indent="-285750">
              <a:buFont typeface="Arial" pitchFamily="34" charset="0"/>
              <a:buChar char="•"/>
            </a:pPr>
            <a:r>
              <a:rPr lang="en-US" dirty="0">
                <a:solidFill>
                  <a:schemeClr val="bg1"/>
                </a:solidFill>
              </a:rPr>
              <a:t>Required by MDT and System Center 2012 Configuration Manager</a:t>
            </a:r>
          </a:p>
          <a:p>
            <a:pPr marL="285750" lvl="0" indent="-285750">
              <a:buFont typeface="Arial" pitchFamily="34" charset="0"/>
              <a:buChar char="•"/>
            </a:pPr>
            <a:r>
              <a:rPr lang="en-US" dirty="0">
                <a:solidFill>
                  <a:schemeClr val="bg1"/>
                </a:solidFill>
              </a:rPr>
              <a:t>Command line </a:t>
            </a:r>
            <a:r>
              <a:rPr lang="en-US" dirty="0" smtClean="0">
                <a:solidFill>
                  <a:schemeClr val="bg1"/>
                </a:solidFill>
              </a:rPr>
              <a:t>tools</a:t>
            </a:r>
          </a:p>
          <a:p>
            <a:pPr marL="742932" lvl="1" indent="-285750">
              <a:buFont typeface="Arial" pitchFamily="34" charset="0"/>
              <a:buChar char="•"/>
            </a:pPr>
            <a:r>
              <a:rPr lang="en-US" dirty="0" smtClean="0">
                <a:solidFill>
                  <a:schemeClr val="bg1"/>
                </a:solidFill>
              </a:rPr>
              <a:t>ScanState.exe</a:t>
            </a:r>
          </a:p>
          <a:p>
            <a:pPr marL="742932" lvl="1" indent="-285750">
              <a:buFont typeface="Arial" pitchFamily="34" charset="0"/>
              <a:buChar char="•"/>
            </a:pPr>
            <a:r>
              <a:rPr lang="en-US" dirty="0" smtClean="0">
                <a:solidFill>
                  <a:schemeClr val="bg1"/>
                </a:solidFill>
              </a:rPr>
              <a:t>LoadState.exe</a:t>
            </a:r>
          </a:p>
          <a:p>
            <a:pPr marL="742932" lvl="1" indent="-285750">
              <a:buFont typeface="Arial" pitchFamily="34" charset="0"/>
              <a:buChar char="•"/>
            </a:pPr>
            <a:r>
              <a:rPr lang="en-US" dirty="0" smtClean="0">
                <a:solidFill>
                  <a:schemeClr val="bg1"/>
                </a:solidFill>
              </a:rPr>
              <a:t>UsmtUtils.exe</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3867" t="3232" r="13374" b="3894"/>
          <a:stretch/>
        </p:blipFill>
        <p:spPr>
          <a:xfrm>
            <a:off x="4792717" y="890563"/>
            <a:ext cx="6227380" cy="5961756"/>
          </a:xfrm>
          <a:prstGeom prst="rect">
            <a:avLst/>
          </a:prstGeom>
        </p:spPr>
      </p:pic>
    </p:spTree>
    <p:extLst>
      <p:ext uri="{BB962C8B-B14F-4D97-AF65-F5344CB8AC3E}">
        <p14:creationId xmlns:p14="http://schemas.microsoft.com/office/powerpoint/2010/main" val="2155069196"/>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Metro Template Light 16x9">
  <a:themeElements>
    <a:clrScheme name="win8">
      <a:dk1>
        <a:srgbClr val="02292B"/>
      </a:dk1>
      <a:lt1>
        <a:sysClr val="window" lastClr="FFFFFF"/>
      </a:lt1>
      <a:dk2>
        <a:srgbClr val="00188F"/>
      </a:dk2>
      <a:lt2>
        <a:srgbClr val="00BCF2"/>
      </a:lt2>
      <a:accent1>
        <a:srgbClr val="00BCF2"/>
      </a:accent1>
      <a:accent2>
        <a:srgbClr val="00D8CC"/>
      </a:accent2>
      <a:accent3>
        <a:srgbClr val="7FBA00"/>
      </a:accent3>
      <a:accent4>
        <a:srgbClr val="BAD80A"/>
      </a:accent4>
      <a:accent5>
        <a:srgbClr val="F472D0"/>
      </a:accent5>
      <a:accent6>
        <a:srgbClr val="9B4F96"/>
      </a:accent6>
      <a:hlink>
        <a:srgbClr val="0000FF"/>
      </a:hlink>
      <a:folHlink>
        <a:srgbClr val="800080"/>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xml><?xml version="1.0" encoding="utf-8"?>
<a:theme xmlns:a="http://schemas.openxmlformats.org/drawingml/2006/main" name="Metro Template Colored Titles Segoe UI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3.xml><?xml version="1.0" encoding="utf-8"?>
<a:theme xmlns:a="http://schemas.openxmlformats.org/drawingml/2006/main" name="1_Metro Template Light 16x9">
  <a:themeElements>
    <a:clrScheme name="Microsoft Corp Colors">
      <a:dk1>
        <a:srgbClr val="000000"/>
      </a:dk1>
      <a:lt1>
        <a:srgbClr val="FFFFFF"/>
      </a:lt1>
      <a:dk2>
        <a:srgbClr val="3F3F3F"/>
      </a:dk2>
      <a:lt2>
        <a:srgbClr val="F2F2F2"/>
      </a:lt2>
      <a:accent1>
        <a:srgbClr val="00BCF2"/>
      </a:accent1>
      <a:accent2>
        <a:srgbClr val="BAD80A"/>
      </a:accent2>
      <a:accent3>
        <a:srgbClr val="FF8C00"/>
      </a:accent3>
      <a:accent4>
        <a:srgbClr val="EC008C"/>
      </a:accent4>
      <a:accent5>
        <a:srgbClr val="00198F"/>
      </a:accent5>
      <a:accent6>
        <a:srgbClr val="68217A"/>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4.xml><?xml version="1.0" encoding="utf-8"?>
<a:theme xmlns:a="http://schemas.openxmlformats.org/drawingml/2006/main" name="2_Metro Template Light 16x9">
  <a:themeElements>
    <a:clrScheme name="Microsoft Corp Colors">
      <a:dk1>
        <a:srgbClr val="000000"/>
      </a:dk1>
      <a:lt1>
        <a:srgbClr val="FFFFFF"/>
      </a:lt1>
      <a:dk2>
        <a:srgbClr val="3F3F3F"/>
      </a:dk2>
      <a:lt2>
        <a:srgbClr val="F2F2F2"/>
      </a:lt2>
      <a:accent1>
        <a:srgbClr val="00BCF2"/>
      </a:accent1>
      <a:accent2>
        <a:srgbClr val="BAD80A"/>
      </a:accent2>
      <a:accent3>
        <a:srgbClr val="FF8C00"/>
      </a:accent3>
      <a:accent4>
        <a:srgbClr val="EC008C"/>
      </a:accent4>
      <a:accent5>
        <a:srgbClr val="00198F"/>
      </a:accent5>
      <a:accent6>
        <a:srgbClr val="68217A"/>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5.xml><?xml version="1.0" encoding="utf-8"?>
<a:theme xmlns:a="http://schemas.openxmlformats.org/drawingml/2006/main" name="3_Metro Template Light 16x9">
  <a:themeElements>
    <a:clrScheme name="Microsoft Corp Colors">
      <a:dk1>
        <a:srgbClr val="000000"/>
      </a:dk1>
      <a:lt1>
        <a:srgbClr val="FFFFFF"/>
      </a:lt1>
      <a:dk2>
        <a:srgbClr val="3F3F3F"/>
      </a:dk2>
      <a:lt2>
        <a:srgbClr val="F2F2F2"/>
      </a:lt2>
      <a:accent1>
        <a:srgbClr val="00BCF2"/>
      </a:accent1>
      <a:accent2>
        <a:srgbClr val="BAD80A"/>
      </a:accent2>
      <a:accent3>
        <a:srgbClr val="FF8C00"/>
      </a:accent3>
      <a:accent4>
        <a:srgbClr val="EC008C"/>
      </a:accent4>
      <a:accent5>
        <a:srgbClr val="00198F"/>
      </a:accent5>
      <a:accent6>
        <a:srgbClr val="68217A"/>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6.xml><?xml version="1.0" encoding="utf-8"?>
<a:theme xmlns:a="http://schemas.openxmlformats.org/drawingml/2006/main" name="1_Metro Template Colored Titles Segoe UI 16x9">
  <a:themeElements>
    <a:clrScheme name="win8">
      <a:dk1>
        <a:srgbClr val="02292B"/>
      </a:dk1>
      <a:lt1>
        <a:sysClr val="window" lastClr="FFFFFF"/>
      </a:lt1>
      <a:dk2>
        <a:srgbClr val="00188F"/>
      </a:dk2>
      <a:lt2>
        <a:srgbClr val="00BCF2"/>
      </a:lt2>
      <a:accent1>
        <a:srgbClr val="00BCF2"/>
      </a:accent1>
      <a:accent2>
        <a:srgbClr val="00D8CC"/>
      </a:accent2>
      <a:accent3>
        <a:srgbClr val="7FBA00"/>
      </a:accent3>
      <a:accent4>
        <a:srgbClr val="BAD80A"/>
      </a:accent4>
      <a:accent5>
        <a:srgbClr val="F472D0"/>
      </a:accent5>
      <a:accent6>
        <a:srgbClr val="9B4F96"/>
      </a:accent6>
      <a:hlink>
        <a:srgbClr val="0000FF"/>
      </a:hlink>
      <a:folHlink>
        <a:srgbClr val="800080"/>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FA0B2FE50D2F440832B0CBF3586561F" ma:contentTypeVersion="0" ma:contentTypeDescription="Create a new document." ma:contentTypeScope="" ma:versionID="f889f0b4cfb724ccdfedfc51150710bf">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6C1BB3-5197-4464-8EE3-D8E0DB550ACD}">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704E7F4A-79B5-454E-AA47-8A2C9E3D2F6D}">
  <ds:schemaRefs>
    <ds:schemaRef ds:uri="http://schemas.microsoft.com/sharepoint/v3/contenttype/forms"/>
  </ds:schemaRefs>
</ds:datastoreItem>
</file>

<file path=customXml/itemProps3.xml><?xml version="1.0" encoding="utf-8"?>
<ds:datastoreItem xmlns:ds="http://schemas.openxmlformats.org/officeDocument/2006/customXml" ds:itemID="{49B604D0-9BBC-4CAB-83B8-D40FD015BF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Metro Template Light 16x9</Template>
  <TotalTime>10860</TotalTime>
  <Words>5146</Words>
  <Application>Microsoft Office PowerPoint</Application>
  <PresentationFormat>Custom</PresentationFormat>
  <Paragraphs>515</Paragraphs>
  <Slides>24</Slides>
  <Notes>24</Notes>
  <HiddenSlides>2</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24</vt:i4>
      </vt:variant>
    </vt:vector>
  </HeadingPairs>
  <TitlesOfParts>
    <vt:vector size="37" baseType="lpstr">
      <vt:lpstr>Arial</vt:lpstr>
      <vt:lpstr>Calibri</vt:lpstr>
      <vt:lpstr>Segoe Light</vt:lpstr>
      <vt:lpstr>Segoe UI</vt:lpstr>
      <vt:lpstr>Segoe UI Light</vt:lpstr>
      <vt:lpstr>Times New Roman</vt:lpstr>
      <vt:lpstr>Wingdings</vt:lpstr>
      <vt:lpstr>Metro Template Light 16x9</vt:lpstr>
      <vt:lpstr>Metro Template Colored Titles Segoe UI 16x9</vt:lpstr>
      <vt:lpstr>1_Metro Template Light 16x9</vt:lpstr>
      <vt:lpstr>2_Metro Template Light 16x9</vt:lpstr>
      <vt:lpstr>3_Metro Template Light 16x9</vt:lpstr>
      <vt:lpstr>1_Metro Template Colored Titles Segoe UI 16x9</vt:lpstr>
      <vt:lpstr>PowerPoint Presentation</vt:lpstr>
      <vt:lpstr>PowerPoint Presentation</vt:lpstr>
      <vt:lpstr>Challenges</vt:lpstr>
      <vt:lpstr>Meeting Challenges</vt:lpstr>
      <vt:lpstr>Deployment Products and Tools</vt:lpstr>
      <vt:lpstr>Windows ADK Overview Windows Assessment and Deployment Toolkit</vt:lpstr>
      <vt:lpstr>Deployment And Imaging</vt:lpstr>
      <vt:lpstr>Windows Preinstallation Environment</vt:lpstr>
      <vt:lpstr>User State Migration Tool</vt:lpstr>
      <vt:lpstr>Volume Activation Management Tool</vt:lpstr>
      <vt:lpstr>Windows Performance Toolkit</vt:lpstr>
      <vt:lpstr>Windows Assessment Toolkit</vt:lpstr>
      <vt:lpstr>Windows Assessment Services</vt:lpstr>
      <vt:lpstr>Internet Explorer Administration Kit</vt:lpstr>
      <vt:lpstr>Brand Internet Explorer</vt:lpstr>
      <vt:lpstr>Configure Internet Explorer Settings</vt:lpstr>
      <vt:lpstr>Deploying Windows 8 Using the MDT</vt:lpstr>
      <vt:lpstr>Overview of MDT Deployment Microsoft Deployment Toolkit</vt:lpstr>
      <vt:lpstr>Selecting the Right Deployment Method</vt:lpstr>
      <vt:lpstr>PowerPoint Presentation</vt:lpstr>
      <vt:lpstr>PowerPoint Presentation</vt:lpstr>
      <vt:lpstr>Summary</vt:lpstr>
      <vt:lpstr>What’s Next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Dan Stolts</cp:lastModifiedBy>
  <cp:revision>34</cp:revision>
  <cp:lastPrinted>2013-02-26T01:24:49Z</cp:lastPrinted>
  <dcterms:created xsi:type="dcterms:W3CDTF">2012-02-26T17:38:04Z</dcterms:created>
  <dcterms:modified xsi:type="dcterms:W3CDTF">2013-02-26T01:24:56Z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0x0101009FA0B2FE50D2F440832B0CBF3586561F</vt:lpwstr>
  </property>
  <property fmtid="{D5CDD505-2E9C-101B-9397-08002B2CF9AE}" pid="3" name="TaxKeyword">
    <vt:lpwstr>17022;#windows 8 readiness|3bc9c9cf-83ef-4fde-addb-20e7a18f86eb</vt:lpwstr>
  </property>
  <property fmtid="{D5CDD505-2E9C-101B-9397-08002B2CF9AE}" pid="4" name="Capabilities">
    <vt:lpwstr/>
  </property>
  <property fmtid="{D5CDD505-2E9C-101B-9397-08002B2CF9AE}" pid="5" name="_dlc_policyId">
    <vt:lpwstr/>
  </property>
  <property fmtid="{D5CDD505-2E9C-101B-9397-08002B2CF9AE}" pid="6" name="Region">
    <vt:lpwstr/>
  </property>
  <property fmtid="{D5CDD505-2E9C-101B-9397-08002B2CF9AE}" pid="7" name="Confidentiality">
    <vt:lpwstr>13;#FTE only|cd22a6bf-918a-4865-b82b-a8f91186fe8d</vt:lpwstr>
  </property>
  <property fmtid="{D5CDD505-2E9C-101B-9397-08002B2CF9AE}" pid="8" name="ItemType">
    <vt:lpwstr>10178;#playbooks|f2fe2f8b-6d76-4d77-ab51-69c76130bda5;#10271;#bills of materials|960d617b-5545-4c89-b5fd-e48098282398</vt:lpwstr>
  </property>
  <property fmtid="{D5CDD505-2E9C-101B-9397-08002B2CF9AE}" pid="9" name="WorkflowCreationPath">
    <vt:lpwstr>d3765c0c-e2b5-4307-934b-d5d862e93ab3,3;d3765c0c-e2b5-4307-934b-d5d862e93ab3,3;d3765c0c-e2b5-4307-934b-d5d862e93ab3,8;d3765c0c-e2b5-4307-934b-d5d862e93ab3,8;d3765c0c-e2b5-4307-934b-d5d862e93ab3,14;d3765c0c-e2b5-4307-934b-d5d862e93ab3,14;d3765c0c-e2b5-4307-</vt:lpwstr>
  </property>
  <property fmtid="{D5CDD505-2E9C-101B-9397-08002B2CF9AE}" pid="10" name="Industries">
    <vt:lpwstr/>
  </property>
  <property fmtid="{D5CDD505-2E9C-101B-9397-08002B2CF9AE}" pid="11" name="Roles">
    <vt:lpwstr/>
  </property>
  <property fmtid="{D5CDD505-2E9C-101B-9397-08002B2CF9AE}" pid="12" name="SMSGDomain">
    <vt:lpwstr>12344;#Windows Business Group|0345b95b-a01a-476d-9ed3-4bc6428075b5;#16902;#SMSG Readiness|c6595b84-b463-470a-bb46-2a47364645be;#10947;#Enterprise and Partner Group|b6e10940-8c6c-40cf-9dc4-c224c7da837a</vt:lpwstr>
  </property>
  <property fmtid="{D5CDD505-2E9C-101B-9397-08002B2CF9AE}" pid="13" name="Competitors">
    <vt:lpwstr/>
  </property>
  <property fmtid="{D5CDD505-2E9C-101B-9397-08002B2CF9AE}" pid="14" name="ItemRetentionFormula">
    <vt:lpwstr/>
  </property>
  <property fmtid="{D5CDD505-2E9C-101B-9397-08002B2CF9AE}" pid="15" name="BusinessArchitecture">
    <vt:lpwstr/>
  </property>
  <property fmtid="{D5CDD505-2E9C-101B-9397-08002B2CF9AE}" pid="16" name="SMSGTags">
    <vt:lpwstr/>
  </property>
  <property fmtid="{D5CDD505-2E9C-101B-9397-08002B2CF9AE}" pid="17" name="Products">
    <vt:lpwstr>15986;#Windows 8|bde2511f-3815-460c-8e58-d8a2c35f497e</vt:lpwstr>
  </property>
  <property fmtid="{D5CDD505-2E9C-101B-9397-08002B2CF9AE}" pid="18" name="_dlc_DocIdItemGuid">
    <vt:lpwstr>d4795349-1922-4865-8730-420eb714327c</vt:lpwstr>
  </property>
  <property fmtid="{D5CDD505-2E9C-101B-9397-08002B2CF9AE}" pid="19" name="EnterpriseDomainTags">
    <vt:lpwstr/>
  </property>
  <property fmtid="{D5CDD505-2E9C-101B-9397-08002B2CF9AE}" pid="20" name="Segments">
    <vt:lpwstr/>
  </property>
  <property fmtid="{D5CDD505-2E9C-101B-9397-08002B2CF9AE}" pid="21" name="ActivitiesAndPrograms">
    <vt:lpwstr>12990;#Microsoft product launch campaigns|e634bb7f-b77b-4305-b346-03da1c4c6f6e;#17133;#Windows 8 Readiness|e1898657-1526-46cb-b9d2-d1553697374f;#10747;#enterprise campaign in a box|39675275-15e7-44be-8b31-69c9953e6a39;#15265;#Flexible Workstyle|0344080f-7</vt:lpwstr>
  </property>
  <property fmtid="{D5CDD505-2E9C-101B-9397-08002B2CF9AE}" pid="22" name="Partners">
    <vt:lpwstr/>
  </property>
  <property fmtid="{D5CDD505-2E9C-101B-9397-08002B2CF9AE}" pid="23" name="Groups">
    <vt:lpwstr/>
  </property>
  <property fmtid="{D5CDD505-2E9C-101B-9397-08002B2CF9AE}" pid="24" name="Topics">
    <vt:lpwstr/>
  </property>
  <property fmtid="{D5CDD505-2E9C-101B-9397-08002B2CF9AE}" pid="25" name="EnterpriseDomainTagsTaxHTField0">
    <vt:lpwstr/>
  </property>
  <property fmtid="{D5CDD505-2E9C-101B-9397-08002B2CF9AE}" pid="26" name="LastUpdatedByBatchTagging">
    <vt:bool>true</vt:bool>
  </property>
  <property fmtid="{D5CDD505-2E9C-101B-9397-08002B2CF9AE}" pid="27" name="Languages">
    <vt:lpwstr>10056;#English|cb91f272-ce4d-4a7e-9bbf-78b58e3d188d</vt:lpwstr>
  </property>
  <property fmtid="{D5CDD505-2E9C-101B-9397-08002B2CF9AE}" pid="28" name="_docset_NoMedatataSyncRequired">
    <vt:lpwstr>False</vt:lpwstr>
  </property>
  <property fmtid="{D5CDD505-2E9C-101B-9397-08002B2CF9AE}" pid="29" name="SMSGTagsTaxHTField0">
    <vt:lpwstr/>
  </property>
  <property fmtid="{D5CDD505-2E9C-101B-9397-08002B2CF9AE}" pid="30" name="Audiences">
    <vt:lpwstr>13882;#commercial organizations|e6df46ee-d724-432f-a2d8-d4c8395a3c45</vt:lpwstr>
  </property>
  <property fmtid="{D5CDD505-2E9C-101B-9397-08002B2CF9AE}" pid="31" name="Order">
    <vt:r8>16911800</vt:r8>
  </property>
</Properties>
</file>