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2.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09" r:id="rId5"/>
  </p:sldMasterIdLst>
  <p:notesMasterIdLst>
    <p:notesMasterId r:id="rId35"/>
  </p:notesMasterIdLst>
  <p:handoutMasterIdLst>
    <p:handoutMasterId r:id="rId36"/>
  </p:handoutMasterIdLst>
  <p:sldIdLst>
    <p:sldId id="1113" r:id="rId6"/>
    <p:sldId id="1075" r:id="rId7"/>
    <p:sldId id="1076" r:id="rId8"/>
    <p:sldId id="1077" r:id="rId9"/>
    <p:sldId id="1110" r:id="rId10"/>
    <p:sldId id="1079" r:id="rId11"/>
    <p:sldId id="1080" r:id="rId12"/>
    <p:sldId id="1121" r:id="rId13"/>
    <p:sldId id="1122" r:id="rId14"/>
    <p:sldId id="1123" r:id="rId15"/>
    <p:sldId id="1124" r:id="rId16"/>
    <p:sldId id="1083" r:id="rId17"/>
    <p:sldId id="1111" r:id="rId18"/>
    <p:sldId id="1086" r:id="rId19"/>
    <p:sldId id="1087" r:id="rId20"/>
    <p:sldId id="1112" r:id="rId21"/>
    <p:sldId id="1090" r:id="rId22"/>
    <p:sldId id="1092" r:id="rId23"/>
    <p:sldId id="1114" r:id="rId24"/>
    <p:sldId id="1115" r:id="rId25"/>
    <p:sldId id="1116" r:id="rId26"/>
    <p:sldId id="1117" r:id="rId27"/>
    <p:sldId id="1118" r:id="rId28"/>
    <p:sldId id="1119" r:id="rId29"/>
    <p:sldId id="1120" r:id="rId30"/>
    <p:sldId id="1100" r:id="rId31"/>
    <p:sldId id="1102" r:id="rId32"/>
    <p:sldId id="1057" r:id="rId33"/>
    <p:sldId id="986" r:id="rId34"/>
  </p:sldIdLst>
  <p:sldSz cx="12436475" cy="6994525"/>
  <p:notesSz cx="6858000" cy="9296400"/>
  <p:defaultTextStyle>
    <a:defPPr>
      <a:defRPr lang="en-US"/>
    </a:defPPr>
    <a:lvl1pPr algn="l" defTabSz="931863" rtl="0" fontAlgn="base">
      <a:spcBef>
        <a:spcPct val="0"/>
      </a:spcBef>
      <a:spcAft>
        <a:spcPct val="0"/>
      </a:spcAft>
      <a:defRPr kern="1200">
        <a:solidFill>
          <a:schemeClr val="tx1"/>
        </a:solidFill>
        <a:latin typeface="Segoe UI" panose="020B0502040204020203" pitchFamily="34" charset="0"/>
        <a:ea typeface="MS PGothic" panose="020B0600070205080204" pitchFamily="34" charset="-128"/>
        <a:cs typeface="+mn-cs"/>
      </a:defRPr>
    </a:lvl1pPr>
    <a:lvl2pPr marL="465138" indent="-7938" algn="l" defTabSz="931863" rtl="0" fontAlgn="base">
      <a:spcBef>
        <a:spcPct val="0"/>
      </a:spcBef>
      <a:spcAft>
        <a:spcPct val="0"/>
      </a:spcAft>
      <a:defRPr kern="1200">
        <a:solidFill>
          <a:schemeClr val="tx1"/>
        </a:solidFill>
        <a:latin typeface="Segoe UI" panose="020B0502040204020203" pitchFamily="34" charset="0"/>
        <a:ea typeface="MS PGothic" panose="020B0600070205080204" pitchFamily="34" charset="-128"/>
        <a:cs typeface="+mn-cs"/>
      </a:defRPr>
    </a:lvl2pPr>
    <a:lvl3pPr marL="931863" indent="-17463" algn="l" defTabSz="931863" rtl="0" fontAlgn="base">
      <a:spcBef>
        <a:spcPct val="0"/>
      </a:spcBef>
      <a:spcAft>
        <a:spcPct val="0"/>
      </a:spcAft>
      <a:defRPr kern="1200">
        <a:solidFill>
          <a:schemeClr val="tx1"/>
        </a:solidFill>
        <a:latin typeface="Segoe UI" panose="020B0502040204020203" pitchFamily="34" charset="0"/>
        <a:ea typeface="MS PGothic" panose="020B0600070205080204" pitchFamily="34" charset="-128"/>
        <a:cs typeface="+mn-cs"/>
      </a:defRPr>
    </a:lvl3pPr>
    <a:lvl4pPr marL="1398588" indent="-26988" algn="l" defTabSz="931863" rtl="0" fontAlgn="base">
      <a:spcBef>
        <a:spcPct val="0"/>
      </a:spcBef>
      <a:spcAft>
        <a:spcPct val="0"/>
      </a:spcAft>
      <a:defRPr kern="1200">
        <a:solidFill>
          <a:schemeClr val="tx1"/>
        </a:solidFill>
        <a:latin typeface="Segoe UI" panose="020B0502040204020203" pitchFamily="34" charset="0"/>
        <a:ea typeface="MS PGothic" panose="020B0600070205080204" pitchFamily="34" charset="-128"/>
        <a:cs typeface="+mn-cs"/>
      </a:defRPr>
    </a:lvl4pPr>
    <a:lvl5pPr marL="1865313" indent="-36513" algn="l" defTabSz="931863" rtl="0" fontAlgn="base">
      <a:spcBef>
        <a:spcPct val="0"/>
      </a:spcBef>
      <a:spcAft>
        <a:spcPct val="0"/>
      </a:spcAft>
      <a:defRPr kern="1200">
        <a:solidFill>
          <a:schemeClr val="tx1"/>
        </a:solidFill>
        <a:latin typeface="Segoe UI" panose="020B0502040204020203"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Segoe UI" panose="020B0502040204020203"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Segoe UI" panose="020B0502040204020203"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Segoe UI" panose="020B0502040204020203"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Segoe UI" panose="020B0502040204020203"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87">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9">
          <p15:clr>
            <a:srgbClr val="A4A3A4"/>
          </p15:clr>
        </p15:guide>
        <p15:guide id="6" orient="horz" pos="3643">
          <p15:clr>
            <a:srgbClr val="A4A3A4"/>
          </p15:clr>
        </p15:guide>
        <p15:guide id="7" orient="horz" pos="3067">
          <p15:clr>
            <a:srgbClr val="A4A3A4"/>
          </p15:clr>
        </p15:guide>
        <p15:guide id="8" orient="horz" pos="1915">
          <p15:clr>
            <a:srgbClr val="A4A3A4"/>
          </p15:clr>
        </p15:guide>
        <p15:guide id="9" pos="173">
          <p15:clr>
            <a:srgbClr val="A4A3A4"/>
          </p15:clr>
        </p15:guide>
        <p15:guide id="10" pos="1325">
          <p15:clr>
            <a:srgbClr val="A4A3A4"/>
          </p15:clr>
        </p15:guide>
        <p15:guide id="11" pos="7661">
          <p15:clr>
            <a:srgbClr val="A4A3A4"/>
          </p15:clr>
        </p15:guide>
        <p15:guide id="12" pos="749">
          <p15:clr>
            <a:srgbClr val="A4A3A4"/>
          </p15:clr>
        </p15:guide>
        <p15:guide id="13" pos="7085">
          <p15:clr>
            <a:srgbClr val="A4A3A4"/>
          </p15:clr>
        </p15:guide>
        <p15:guide id="14" pos="3629">
          <p15:clr>
            <a:srgbClr val="A4A3A4"/>
          </p15:clr>
        </p15:guide>
        <p15:guide id="15" pos="1901">
          <p15:clr>
            <a:srgbClr val="A4A3A4"/>
          </p15:clr>
        </p15:guide>
        <p15:guide id="16" pos="2477">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69FEB"/>
    <a:srgbClr val="582881"/>
    <a:srgbClr val="80BF3B"/>
    <a:srgbClr val="F38428"/>
    <a:srgbClr val="000000"/>
    <a:srgbClr val="333333"/>
    <a:srgbClr val="4423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222" autoAdjust="0"/>
  </p:normalViewPr>
  <p:slideViewPr>
    <p:cSldViewPr>
      <p:cViewPr varScale="1">
        <p:scale>
          <a:sx n="71" d="100"/>
          <a:sy n="71" d="100"/>
        </p:scale>
        <p:origin x="1310" y="43"/>
      </p:cViewPr>
      <p:guideLst>
        <p:guide orient="horz" pos="187"/>
        <p:guide orient="horz" pos="763"/>
        <p:guide orient="horz" pos="1339"/>
        <p:guide orient="horz" pos="2491"/>
        <p:guide orient="horz" pos="4219"/>
        <p:guide orient="horz" pos="3643"/>
        <p:guide orient="horz" pos="3067"/>
        <p:guide orient="horz" pos="1915"/>
        <p:guide pos="173"/>
        <p:guide pos="1325"/>
        <p:guide pos="7661"/>
        <p:guide pos="749"/>
        <p:guide pos="7085"/>
        <p:guide pos="3629"/>
        <p:guide pos="1901"/>
        <p:guide pos="2477"/>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p:scale>
          <a:sx n="268" d="100"/>
          <a:sy n="268" d="100"/>
        </p:scale>
        <p:origin x="480" y="10614"/>
      </p:cViewPr>
      <p:guideLst>
        <p:guide orient="horz" pos="2928"/>
        <p:guide pos="2160"/>
      </p:guideLst>
    </p:cSldViewPr>
  </p:notesViewPr>
  <p:gridSpacing cx="91439" cy="91439"/>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27549B-D892-48A3-953D-24B9967CA53B}" type="doc">
      <dgm:prSet loTypeId="urn:microsoft.com/office/officeart/2005/8/layout/default#1" loCatId="list" qsTypeId="urn:microsoft.com/office/officeart/2005/8/quickstyle/simple1" qsCatId="simple" csTypeId="urn:microsoft.com/office/officeart/2005/8/colors/colorful1#1" csCatId="colorful" phldr="1"/>
      <dgm:spPr/>
      <dgm:t>
        <a:bodyPr/>
        <a:lstStyle/>
        <a:p>
          <a:endParaRPr lang="en-US"/>
        </a:p>
      </dgm:t>
    </dgm:pt>
    <dgm:pt modelId="{5F5D3162-2720-46FE-81C7-95C39ACE06C8}">
      <dgm:prSet phldrT="[Text]" custT="1"/>
      <dgm:spPr>
        <a:solidFill>
          <a:srgbClr val="00B0F0"/>
        </a:solidFill>
        <a:ln>
          <a:noFill/>
        </a:ln>
      </dgm:spPr>
      <dgm:t>
        <a:bodyPr anchor="b"/>
        <a:lstStyle/>
        <a:p>
          <a:pPr algn="l"/>
          <a:r>
            <a:rPr lang="en-US" sz="2800" dirty="0" smtClean="0"/>
            <a:t>Windows Server 2012</a:t>
          </a:r>
          <a:endParaRPr lang="en-US" sz="2800" dirty="0"/>
        </a:p>
      </dgm:t>
    </dgm:pt>
    <dgm:pt modelId="{43B21C02-F23B-473A-83E4-C31C01FEF561}" type="parTrans" cxnId="{B6BE7F35-9210-4C9F-941E-96CCA60332B4}">
      <dgm:prSet/>
      <dgm:spPr/>
      <dgm:t>
        <a:bodyPr/>
        <a:lstStyle/>
        <a:p>
          <a:endParaRPr lang="en-US"/>
        </a:p>
      </dgm:t>
    </dgm:pt>
    <dgm:pt modelId="{045FF58C-81CF-48D1-AC9D-F108877F9099}" type="sibTrans" cxnId="{B6BE7F35-9210-4C9F-941E-96CCA60332B4}">
      <dgm:prSet/>
      <dgm:spPr/>
      <dgm:t>
        <a:bodyPr/>
        <a:lstStyle/>
        <a:p>
          <a:endParaRPr lang="en-US"/>
        </a:p>
      </dgm:t>
    </dgm:pt>
    <dgm:pt modelId="{74057236-A843-4A7A-8B60-C9D8D618E639}">
      <dgm:prSet phldrT="[Text]" custT="1"/>
      <dgm:spPr>
        <a:solidFill>
          <a:schemeClr val="accent3"/>
        </a:solidFill>
        <a:ln>
          <a:noFill/>
        </a:ln>
      </dgm:spPr>
      <dgm:t>
        <a:bodyPr anchor="b"/>
        <a:lstStyle/>
        <a:p>
          <a:pPr algn="l"/>
          <a:r>
            <a:rPr lang="en-US" sz="2800" dirty="0" smtClean="0"/>
            <a:t>Cloud</a:t>
          </a:r>
          <a:endParaRPr lang="en-US" sz="2800" dirty="0"/>
        </a:p>
      </dgm:t>
    </dgm:pt>
    <dgm:pt modelId="{69D33D9D-AD4E-4607-B7AD-662DF52D5931}" type="sibTrans" cxnId="{4677B17A-521D-4404-BF66-79A22DAF508F}">
      <dgm:prSet/>
      <dgm:spPr/>
      <dgm:t>
        <a:bodyPr/>
        <a:lstStyle/>
        <a:p>
          <a:endParaRPr lang="en-US"/>
        </a:p>
      </dgm:t>
    </dgm:pt>
    <dgm:pt modelId="{8D834135-1AAC-48E6-A950-A8F0F00BC34D}" type="parTrans" cxnId="{4677B17A-521D-4404-BF66-79A22DAF508F}">
      <dgm:prSet/>
      <dgm:spPr/>
      <dgm:t>
        <a:bodyPr/>
        <a:lstStyle/>
        <a:p>
          <a:endParaRPr lang="en-US"/>
        </a:p>
      </dgm:t>
    </dgm:pt>
    <dgm:pt modelId="{C30848AA-A1F6-4E2A-8EB3-2B717545A5D0}" type="pres">
      <dgm:prSet presAssocID="{F027549B-D892-48A3-953D-24B9967CA53B}" presName="diagram" presStyleCnt="0">
        <dgm:presLayoutVars>
          <dgm:dir/>
          <dgm:resizeHandles val="exact"/>
        </dgm:presLayoutVars>
      </dgm:prSet>
      <dgm:spPr/>
      <dgm:t>
        <a:bodyPr/>
        <a:lstStyle/>
        <a:p>
          <a:endParaRPr lang="en-US"/>
        </a:p>
      </dgm:t>
    </dgm:pt>
    <dgm:pt modelId="{39A0B091-9605-46A8-98A0-A267458D1D53}" type="pres">
      <dgm:prSet presAssocID="{74057236-A843-4A7A-8B60-C9D8D618E639}" presName="node" presStyleLbl="node1" presStyleIdx="0" presStyleCnt="2" custLinFactX="5000" custLinFactNeighborX="100000" custLinFactNeighborY="-7476">
        <dgm:presLayoutVars>
          <dgm:bulletEnabled val="1"/>
        </dgm:presLayoutVars>
      </dgm:prSet>
      <dgm:spPr/>
      <dgm:t>
        <a:bodyPr/>
        <a:lstStyle/>
        <a:p>
          <a:endParaRPr lang="en-US"/>
        </a:p>
      </dgm:t>
    </dgm:pt>
    <dgm:pt modelId="{DDE44777-9E89-4B3F-A897-085269A87615}" type="pres">
      <dgm:prSet presAssocID="{69D33D9D-AD4E-4607-B7AD-662DF52D5931}" presName="sibTrans" presStyleCnt="0"/>
      <dgm:spPr/>
    </dgm:pt>
    <dgm:pt modelId="{91FFD855-38B0-4E70-9697-11A770485479}" type="pres">
      <dgm:prSet presAssocID="{5F5D3162-2720-46FE-81C7-95C39ACE06C8}" presName="node" presStyleLbl="node1" presStyleIdx="1" presStyleCnt="2" custLinFactX="-10026" custLinFactNeighborX="-100000" custLinFactNeighborY="-6232">
        <dgm:presLayoutVars>
          <dgm:bulletEnabled val="1"/>
        </dgm:presLayoutVars>
      </dgm:prSet>
      <dgm:spPr/>
      <dgm:t>
        <a:bodyPr/>
        <a:lstStyle/>
        <a:p>
          <a:endParaRPr lang="en-US"/>
        </a:p>
      </dgm:t>
    </dgm:pt>
  </dgm:ptLst>
  <dgm:cxnLst>
    <dgm:cxn modelId="{9F67B43B-85CA-4194-9B03-9A07AE090C77}" type="presOf" srcId="{F027549B-D892-48A3-953D-24B9967CA53B}" destId="{C30848AA-A1F6-4E2A-8EB3-2B717545A5D0}" srcOrd="0" destOrd="0" presId="urn:microsoft.com/office/officeart/2005/8/layout/default#1"/>
    <dgm:cxn modelId="{B6BE7F35-9210-4C9F-941E-96CCA60332B4}" srcId="{F027549B-D892-48A3-953D-24B9967CA53B}" destId="{5F5D3162-2720-46FE-81C7-95C39ACE06C8}" srcOrd="1" destOrd="0" parTransId="{43B21C02-F23B-473A-83E4-C31C01FEF561}" sibTransId="{045FF58C-81CF-48D1-AC9D-F108877F9099}"/>
    <dgm:cxn modelId="{4677B17A-521D-4404-BF66-79A22DAF508F}" srcId="{F027549B-D892-48A3-953D-24B9967CA53B}" destId="{74057236-A843-4A7A-8B60-C9D8D618E639}" srcOrd="0" destOrd="0" parTransId="{8D834135-1AAC-48E6-A950-A8F0F00BC34D}" sibTransId="{69D33D9D-AD4E-4607-B7AD-662DF52D5931}"/>
    <dgm:cxn modelId="{E62BA524-50E0-48E8-BBFD-871FC0494420}" type="presOf" srcId="{5F5D3162-2720-46FE-81C7-95C39ACE06C8}" destId="{91FFD855-38B0-4E70-9697-11A770485479}" srcOrd="0" destOrd="0" presId="urn:microsoft.com/office/officeart/2005/8/layout/default#1"/>
    <dgm:cxn modelId="{63DDFBF6-8C52-47E5-AA95-2AF6108CB516}" type="presOf" srcId="{74057236-A843-4A7A-8B60-C9D8D618E639}" destId="{39A0B091-9605-46A8-98A0-A267458D1D53}" srcOrd="0" destOrd="0" presId="urn:microsoft.com/office/officeart/2005/8/layout/default#1"/>
    <dgm:cxn modelId="{404996F6-D2ED-428A-ABB2-F14B112FA3CF}" type="presParOf" srcId="{C30848AA-A1F6-4E2A-8EB3-2B717545A5D0}" destId="{39A0B091-9605-46A8-98A0-A267458D1D53}" srcOrd="0" destOrd="0" presId="urn:microsoft.com/office/officeart/2005/8/layout/default#1"/>
    <dgm:cxn modelId="{189188E5-FB22-4126-857E-FAD9D63F7D73}" type="presParOf" srcId="{C30848AA-A1F6-4E2A-8EB3-2B717545A5D0}" destId="{DDE44777-9E89-4B3F-A897-085269A87615}" srcOrd="1" destOrd="0" presId="urn:microsoft.com/office/officeart/2005/8/layout/default#1"/>
    <dgm:cxn modelId="{9C2D9C5F-EC1C-4628-843D-F73B71A2CF11}" type="presParOf" srcId="{C30848AA-A1F6-4E2A-8EB3-2B717545A5D0}" destId="{91FFD855-38B0-4E70-9697-11A770485479}" srcOrd="2"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image" Target="../media/image2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64820"/>
          </a:xfrm>
          <a:prstGeom prst="rect">
            <a:avLst/>
          </a:prstGeom>
        </p:spPr>
        <p:txBody>
          <a:bodyPr vert="horz" lIns="91440" tIns="45720" rIns="91440" bIns="45720" rtlCol="0"/>
          <a:lstStyle>
            <a:lvl1pPr algn="l" defTabSz="932742" fontAlgn="auto">
              <a:spcBef>
                <a:spcPts val="0"/>
              </a:spcBef>
              <a:spcAft>
                <a:spcPts val="0"/>
              </a:spcAft>
              <a:defRPr sz="1200" dirty="0">
                <a:ea typeface="+mn-ea"/>
              </a:defRPr>
            </a:lvl1pPr>
          </a:lstStyle>
          <a:p>
            <a:pPr>
              <a:defRPr/>
            </a:pPr>
            <a:endParaRPr lang="en-US"/>
          </a:p>
        </p:txBody>
      </p:sp>
      <p:sp>
        <p:nvSpPr>
          <p:cNvPr id="7" name="Date Placeholder 6"/>
          <p:cNvSpPr>
            <a:spLocks noGrp="1"/>
          </p:cNvSpPr>
          <p:nvPr>
            <p:ph type="dt" sz="quarter" idx="1"/>
          </p:nvPr>
        </p:nvSpPr>
        <p:spPr>
          <a:xfrm>
            <a:off x="3884613" y="0"/>
            <a:ext cx="2971800" cy="46482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74A2A09B-1E43-4B25-8FA2-68CD287F8ED1}" type="datetimeFigureOut">
              <a:rPr lang="en-US"/>
              <a:pPr/>
              <a:t>2/25/2013</a:t>
            </a:fld>
            <a:endParaRPr lang="en-US"/>
          </a:p>
        </p:txBody>
      </p:sp>
      <p:sp>
        <p:nvSpPr>
          <p:cNvPr id="8" name="Footer Placeholder 7"/>
          <p:cNvSpPr>
            <a:spLocks noGrp="1"/>
          </p:cNvSpPr>
          <p:nvPr>
            <p:ph type="ftr" sz="quarter" idx="2"/>
          </p:nvPr>
        </p:nvSpPr>
        <p:spPr>
          <a:xfrm>
            <a:off x="1" y="8829967"/>
            <a:ext cx="5794375" cy="337317"/>
          </a:xfrm>
          <a:prstGeom prst="rect">
            <a:avLst/>
          </a:prstGeom>
        </p:spPr>
        <p:txBody>
          <a:bodyPr vert="horz" wrap="square" lIns="91440" tIns="45720" rIns="91440" bIns="45720" numCol="1" anchor="b" anchorCtr="0" compatLnSpc="1">
            <a:prstTxWarp prst="textNoShape">
              <a:avLst/>
            </a:prstTxWarp>
          </a:bodyPr>
          <a:lstStyle>
            <a:lvl1pPr marL="398463" defTabSz="912813" eaLnBrk="0" hangingPunct="0">
              <a:defRPr sz="400">
                <a:cs typeface="Segoe UI" panose="020B0502040204020203" pitchFamily="34" charset="0"/>
              </a:defRPr>
            </a:lvl1pPr>
          </a:lstStyle>
          <a:p>
            <a:r>
              <a:rPr lang="en-US"/>
              <a:t>© 2012 Microsoft Corporation. All rights reserved. Microsoft, Windows,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263" y="8829967"/>
            <a:ext cx="1073150" cy="46482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845027D-98A3-41CB-9B76-DB037D3BA67B}" type="slidenum">
              <a:rPr lang="en-US"/>
              <a:pPr/>
              <a:t>‹#›</a:t>
            </a:fld>
            <a:endParaRPr lang="en-US"/>
          </a:p>
        </p:txBody>
      </p:sp>
    </p:spTree>
    <p:extLst>
      <p:ext uri="{BB962C8B-B14F-4D97-AF65-F5344CB8AC3E}">
        <p14:creationId xmlns:p14="http://schemas.microsoft.com/office/powerpoint/2010/main" val="2727693534"/>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64820"/>
          </a:xfrm>
          <a:prstGeom prst="rect">
            <a:avLst/>
          </a:prstGeom>
        </p:spPr>
        <p:txBody>
          <a:bodyPr vert="horz" lIns="91440" tIns="45720" rIns="91440" bIns="45720" rtlCol="0"/>
          <a:lstStyle>
            <a:lvl1pPr algn="l" defTabSz="932742" fontAlgn="auto">
              <a:spcBef>
                <a:spcPts val="0"/>
              </a:spcBef>
              <a:spcAft>
                <a:spcPts val="0"/>
              </a:spcAft>
              <a:defRPr sz="1200" dirty="0">
                <a:latin typeface="Segoe UI" pitchFamily="34" charset="0"/>
                <a:ea typeface="+mn-ea"/>
              </a:defRPr>
            </a:lvl1pPr>
          </a:lstStyle>
          <a:p>
            <a:pPr>
              <a:defRPr/>
            </a:pPr>
            <a:endParaRPr lang="en-US"/>
          </a:p>
        </p:txBody>
      </p:sp>
      <p:sp>
        <p:nvSpPr>
          <p:cNvPr id="9" name="Slide Image Placeholder 8"/>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10" name="Footer Placeholder 9"/>
          <p:cNvSpPr>
            <a:spLocks noGrp="1"/>
          </p:cNvSpPr>
          <p:nvPr>
            <p:ph type="ftr" sz="quarter" idx="4"/>
          </p:nvPr>
        </p:nvSpPr>
        <p:spPr>
          <a:xfrm>
            <a:off x="1" y="8831580"/>
            <a:ext cx="5921375" cy="361527"/>
          </a:xfrm>
          <a:prstGeom prst="rect">
            <a:avLst/>
          </a:prstGeom>
        </p:spPr>
        <p:txBody>
          <a:bodyPr vert="horz" wrap="square" lIns="91440" tIns="45720" rIns="91440" bIns="45720" numCol="1" anchor="b" anchorCtr="0" compatLnSpc="1">
            <a:prstTxWarp prst="textNoShape">
              <a:avLst/>
            </a:prstTxWarp>
          </a:bodyPr>
          <a:lstStyle>
            <a:lvl1pPr marL="571500" defTabSz="912813" eaLnBrk="0" hangingPunct="0">
              <a:defRPr sz="400">
                <a:cs typeface="Segoe UI" panose="020B0502040204020203" pitchFamily="34" charset="0"/>
              </a:defRPr>
            </a:lvl1pPr>
          </a:lstStyle>
          <a:p>
            <a:r>
              <a:rPr lang="en-US"/>
              <a:t>© 2012 Microsoft Corporation. All rights reserved. Microsoft, Windows,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6482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113ED85A-A823-4BCD-B651-1C983F02AC70}" type="datetimeFigureOut">
              <a:rPr lang="en-US"/>
              <a:pPr/>
              <a:t>2/25/2013</a:t>
            </a:fld>
            <a:endParaRPr lang="en-US"/>
          </a:p>
        </p:txBody>
      </p:sp>
      <p:sp>
        <p:nvSpPr>
          <p:cNvPr id="12" name="Notes Placeholder 11"/>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3" name="Slide Number Placeholder 12"/>
          <p:cNvSpPr>
            <a:spLocks noGrp="1"/>
          </p:cNvSpPr>
          <p:nvPr>
            <p:ph type="sldNum" sz="quarter" idx="5"/>
          </p:nvPr>
        </p:nvSpPr>
        <p:spPr>
          <a:xfrm>
            <a:off x="5908675" y="8829967"/>
            <a:ext cx="947738" cy="46482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BF1ECE7-F93A-4AF5-B24F-533EF070DA09}" type="slidenum">
              <a:rPr lang="en-US"/>
              <a:pPr/>
              <a:t>‹#›</a:t>
            </a:fld>
            <a:endParaRPr lang="en-US"/>
          </a:p>
        </p:txBody>
      </p:sp>
    </p:spTree>
    <p:extLst>
      <p:ext uri="{BB962C8B-B14F-4D97-AF65-F5344CB8AC3E}">
        <p14:creationId xmlns:p14="http://schemas.microsoft.com/office/powerpoint/2010/main" val="92643780"/>
      </p:ext>
    </p:extLst>
  </p:cSld>
  <p:clrMap bg1="lt1" tx1="dk1" bg2="lt2" tx2="dk2" accent1="accent1" accent2="accent2" accent3="accent3" accent4="accent4" accent5="accent5" accent6="accent6" hlink="hlink" folHlink="folHlink"/>
  <p:hf/>
  <p:notesStyle>
    <a:lvl1pPr algn="l" defTabSz="931863" rtl="0" fontAlgn="base">
      <a:lnSpc>
        <a:spcPct val="90000"/>
      </a:lnSpc>
      <a:spcBef>
        <a:spcPct val="30000"/>
      </a:spcBef>
      <a:spcAft>
        <a:spcPts val="338"/>
      </a:spcAft>
      <a:defRPr sz="900" kern="1200">
        <a:solidFill>
          <a:schemeClr val="tx1"/>
        </a:solidFill>
        <a:latin typeface="Segoe UI Light" pitchFamily="34" charset="0"/>
        <a:ea typeface="MS PGothic" panose="020B0600070205080204" pitchFamily="34" charset="-128"/>
        <a:cs typeface="+mn-cs"/>
      </a:defRPr>
    </a:lvl1pPr>
    <a:lvl2pPr marL="215900" indent="-107950" algn="l" defTabSz="931863" rtl="0" fontAlgn="base">
      <a:lnSpc>
        <a:spcPct val="90000"/>
      </a:lnSpc>
      <a:spcBef>
        <a:spcPct val="30000"/>
      </a:spcBef>
      <a:spcAft>
        <a:spcPts val="338"/>
      </a:spcAft>
      <a:buFont typeface="Arial" panose="020B0604020202020204" pitchFamily="34" charset="0"/>
      <a:buChar char="•"/>
      <a:defRPr sz="900" kern="1200">
        <a:solidFill>
          <a:schemeClr val="tx1"/>
        </a:solidFill>
        <a:latin typeface="Segoe UI Light" pitchFamily="34" charset="0"/>
        <a:ea typeface="MS PGothic" panose="020B0600070205080204" pitchFamily="34" charset="-128"/>
        <a:cs typeface="+mn-cs"/>
      </a:defRPr>
    </a:lvl2pPr>
    <a:lvl3pPr marL="333375" indent="-115888" algn="l" defTabSz="931863" rtl="0" fontAlgn="base">
      <a:lnSpc>
        <a:spcPct val="90000"/>
      </a:lnSpc>
      <a:spcBef>
        <a:spcPct val="30000"/>
      </a:spcBef>
      <a:spcAft>
        <a:spcPts val="338"/>
      </a:spcAft>
      <a:buFont typeface="Arial" panose="020B0604020202020204" pitchFamily="34" charset="0"/>
      <a:buChar char="•"/>
      <a:defRPr sz="900" kern="1200">
        <a:solidFill>
          <a:schemeClr val="tx1"/>
        </a:solidFill>
        <a:latin typeface="Segoe UI Light" pitchFamily="34" charset="0"/>
        <a:ea typeface="MS PGothic" panose="020B0600070205080204" pitchFamily="34" charset="-128"/>
        <a:cs typeface="+mn-cs"/>
      </a:defRPr>
    </a:lvl3pPr>
    <a:lvl4pPr marL="492125" indent="-149225" algn="l" defTabSz="931863" rtl="0" fontAlgn="base">
      <a:lnSpc>
        <a:spcPct val="90000"/>
      </a:lnSpc>
      <a:spcBef>
        <a:spcPct val="30000"/>
      </a:spcBef>
      <a:spcAft>
        <a:spcPts val="338"/>
      </a:spcAft>
      <a:buFont typeface="Arial" panose="020B0604020202020204" pitchFamily="34" charset="0"/>
      <a:buChar char="•"/>
      <a:defRPr sz="900" kern="1200">
        <a:solidFill>
          <a:schemeClr val="tx1"/>
        </a:solidFill>
        <a:latin typeface="Segoe UI Light" pitchFamily="34" charset="0"/>
        <a:ea typeface="MS PGothic" panose="020B0600070205080204" pitchFamily="34" charset="-128"/>
        <a:cs typeface="+mn-cs"/>
      </a:defRPr>
    </a:lvl4pPr>
    <a:lvl5pPr marL="627063" indent="-115888" algn="l" defTabSz="931863" rtl="0" fontAlgn="base">
      <a:lnSpc>
        <a:spcPct val="90000"/>
      </a:lnSpc>
      <a:spcBef>
        <a:spcPct val="30000"/>
      </a:spcBef>
      <a:spcAft>
        <a:spcPts val="338"/>
      </a:spcAft>
      <a:buFont typeface="Arial" panose="020B0604020202020204" pitchFamily="34" charset="0"/>
      <a:buChar char="•"/>
      <a:defRPr sz="900" kern="1200">
        <a:solidFill>
          <a:schemeClr val="tx1"/>
        </a:solidFill>
        <a:latin typeface="Segoe UI Light" pitchFamily="34" charset="0"/>
        <a:ea typeface="MS PGothic" panose="020B0600070205080204" pitchFamily="34" charset="-128"/>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r>
              <a:rPr lang="en-US" smtClean="0"/>
              <a:t>© 2012 Microsoft Corporation. All rights reserved. Microsoft, Windows,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a:p>
        </p:txBody>
      </p:sp>
      <p:sp>
        <p:nvSpPr>
          <p:cNvPr id="6" name="Date Placeholder 5"/>
          <p:cNvSpPr>
            <a:spLocks noGrp="1"/>
          </p:cNvSpPr>
          <p:nvPr>
            <p:ph type="dt" idx="12"/>
          </p:nvPr>
        </p:nvSpPr>
        <p:spPr/>
        <p:txBody>
          <a:bodyPr/>
          <a:lstStyle/>
          <a:p>
            <a:fld id="{77729781-6CFB-4FE1-A331-7D30535A5E0A}" type="datetime1">
              <a:rPr lang="en-US" smtClean="0"/>
              <a:pPr/>
              <a:t>2/25/2013</a:t>
            </a:fld>
            <a:endParaRPr lang="en-US"/>
          </a:p>
        </p:txBody>
      </p:sp>
      <p:sp>
        <p:nvSpPr>
          <p:cNvPr id="7" name="Slide Number Placeholder 6"/>
          <p:cNvSpPr>
            <a:spLocks noGrp="1"/>
          </p:cNvSpPr>
          <p:nvPr>
            <p:ph type="sldNum" sz="quarter" idx="13"/>
          </p:nvPr>
        </p:nvSpPr>
        <p:spPr/>
        <p:txBody>
          <a:bodyPr/>
          <a:lstStyle/>
          <a:p>
            <a:fld id="{FBF1ECE7-F93A-4AF5-B24F-533EF070DA09}" type="slidenum">
              <a:rPr lang="en-US" smtClean="0"/>
              <a:pPr/>
              <a:t>1</a:t>
            </a:fld>
            <a:endParaRPr lang="en-US"/>
          </a:p>
        </p:txBody>
      </p:sp>
    </p:spTree>
    <p:extLst>
      <p:ext uri="{BB962C8B-B14F-4D97-AF65-F5344CB8AC3E}">
        <p14:creationId xmlns:p14="http://schemas.microsoft.com/office/powerpoint/2010/main" val="1878103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a:prstGeom prst="rect">
            <a:avLst/>
          </a:prstGeom>
          <a:noFill/>
          <a:ln w="12700">
            <a:solidFill>
              <a:prstClr val="black"/>
            </a:solidFill>
          </a:ln>
        </p:spPr>
      </p:sp>
      <p:sp>
        <p:nvSpPr>
          <p:cNvPr id="3" name="Notes Placeholder 2"/>
          <p:cNvSpPr>
            <a:spLocks noGrp="1"/>
          </p:cNvSpPr>
          <p:nvPr>
            <p:ph type="body" idx="1"/>
          </p:nvPr>
        </p:nvSpPr>
        <p:spPr/>
        <p:txBody>
          <a:bodyPr/>
          <a:lstStyle/>
          <a:p>
            <a:pPr marL="0" marR="0" indent="0" algn="l" defTabSz="931863" rtl="0" eaLnBrk="1" fontAlgn="base" latinLnBrk="0" hangingPunct="1">
              <a:lnSpc>
                <a:spcPct val="90000"/>
              </a:lnSpc>
              <a:spcBef>
                <a:spcPct val="30000"/>
              </a:spcBef>
              <a:spcAft>
                <a:spcPts val="338"/>
              </a:spcAft>
              <a:buClrTx/>
              <a:buSzTx/>
              <a:buFontTx/>
              <a:buNone/>
              <a:tabLst/>
              <a:defRPr/>
            </a:pPr>
            <a:r>
              <a:rPr lang="en-US" baseline="0" dirty="0" smtClean="0"/>
              <a:t>From a fabric infrastructure perspective we have also made enhancements to the backup capability that exists in System Center 2012 SP1. So the data protection management component of System Center 2012 now supports backing up CSV 2.0, backing up remote SMB shares, utilizing data </a:t>
            </a:r>
            <a:r>
              <a:rPr lang="en-US" baseline="0" dirty="0" err="1" smtClean="0"/>
              <a:t>deduplication</a:t>
            </a:r>
            <a:r>
              <a:rPr lang="en-US" baseline="0" dirty="0" smtClean="0"/>
              <a:t>, and handles the mobility of virtual machines as they traverse each of the individual Hyper-V host instances. </a:t>
            </a:r>
          </a:p>
          <a:p>
            <a:pPr marL="0" marR="0" indent="0" algn="l" defTabSz="931863" rtl="0" eaLnBrk="1" fontAlgn="base" latinLnBrk="0" hangingPunct="1">
              <a:lnSpc>
                <a:spcPct val="90000"/>
              </a:lnSpc>
              <a:spcBef>
                <a:spcPct val="30000"/>
              </a:spcBef>
              <a:spcAft>
                <a:spcPts val="338"/>
              </a:spcAft>
              <a:buClrTx/>
              <a:buSzTx/>
              <a:buFontTx/>
              <a:buNone/>
              <a:tabLst/>
              <a:defRPr/>
            </a:pPr>
            <a:r>
              <a:rPr lang="en-US" baseline="0" dirty="0" smtClean="0"/>
              <a:t>In addition in data protection manager we have made investments so that you can now back up your data into Windows Azure and this allows you as a customer to utilize the storage that exists in your Windows Azure storage accounts as storage which you can use to back up your data using DPM. And at this point of time I’d like to show you a brief demo of how you can actually back up your data into Windows Azure. </a:t>
            </a:r>
            <a:endParaRPr lang="en-US"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616992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Even though traditionally</a:t>
            </a:r>
            <a:r>
              <a:rPr lang="en-US" baseline="0" dirty="0" smtClean="0"/>
              <a:t> System Center has been a very powerful tool for customers to use inside the datacenter for customers to use inside the infrastructure at the end of the day customers are deploying infrastructures you can actually deploy applications onto that infrastructure.  In System Center 2012 SP1 we have made enhancement investments so application owners can actually determine how their applications are performing as seen from the perspective of the customer who’s consuming the application.  </a:t>
            </a:r>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r>
              <a:rPr lang="en-US" smtClean="0"/>
              <a:t>© 2012 Microsoft Corporation. All rights reserved. Microsoft, Windows,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a:p>
        </p:txBody>
      </p:sp>
      <p:sp>
        <p:nvSpPr>
          <p:cNvPr id="6" name="Date Placeholder 5"/>
          <p:cNvSpPr>
            <a:spLocks noGrp="1"/>
          </p:cNvSpPr>
          <p:nvPr>
            <p:ph type="dt" idx="12"/>
          </p:nvPr>
        </p:nvSpPr>
        <p:spPr/>
        <p:txBody>
          <a:bodyPr/>
          <a:lstStyle/>
          <a:p>
            <a:fld id="{806655B9-DCCE-4B62-9671-F810E2CDBD06}" type="datetime1">
              <a:rPr lang="en-US" smtClean="0"/>
              <a:pPr/>
              <a:t>2/25/2013</a:t>
            </a:fld>
            <a:endParaRPr lang="en-US"/>
          </a:p>
        </p:txBody>
      </p:sp>
      <p:sp>
        <p:nvSpPr>
          <p:cNvPr id="7" name="Slide Number Placeholder 6"/>
          <p:cNvSpPr>
            <a:spLocks noGrp="1"/>
          </p:cNvSpPr>
          <p:nvPr>
            <p:ph type="sldNum" sz="quarter" idx="13"/>
          </p:nvPr>
        </p:nvSpPr>
        <p:spPr/>
        <p:txBody>
          <a:bodyPr/>
          <a:lstStyle/>
          <a:p>
            <a:fld id="{FBF1ECE7-F93A-4AF5-B24F-533EF070DA09}" type="slidenum">
              <a:rPr lang="en-US" smtClean="0"/>
              <a:pPr/>
              <a:t>13</a:t>
            </a:fld>
            <a:endParaRPr lang="en-US"/>
          </a:p>
        </p:txBody>
      </p:sp>
    </p:spTree>
    <p:extLst>
      <p:ext uri="{BB962C8B-B14F-4D97-AF65-F5344CB8AC3E}">
        <p14:creationId xmlns:p14="http://schemas.microsoft.com/office/powerpoint/2010/main" val="848590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In this section I’m going to talk to you a little bit about how customers can actually use the capabilities available in System Center SP1 in particular with a capability called global service monitor and operations manager to determine how their applications are performing.  Now in normal, as a developer inside the enterprise the developer knows best how to test their applications, they develop a series of for web based applications they may develop a series of web tests that they feed into Operations Manager, Operations Manager can integrate with a service that we have running in the cloud called Global Service Monitor.  Global Service Monitor allows us to run these web tests and target your target server from multiple points of presence in the world. You have worldwide audiences and you want to make sure an application is accessible and is performing for all your customers across the world.  With Global Service Monitor we know afford you the opportunity to target your web based application from multiple points of presence in the world with the targeted web tests that are authored by the developer or IT pro. Using the points of presence we actually call the application the results are returned to Global Service Monitor and in case there is any performance or accessibility problems with the production application that information is fed from the Global Service Monitor and goes back to the Operations Manager where you can do all the regular operations you can do by creating alerts and subsequently administering and root causing what caused the problem with that particular application. This makes it really convenient and easy for you as application owners to determine the performance of your application as it is being faced by the customers of the application from an outside in perspective. With the detailed results the integration that we have with Visual Studio 2012 we can then go all the way back and open a ticket or work item in Visual Studio 2012 so the developer can actually go into all the details of the ticket and look at the problem and try and root cause and solve the problem for that particular issue. </a:t>
            </a:r>
            <a:endParaRPr lang="en-US" dirty="0"/>
          </a:p>
        </p:txBody>
      </p:sp>
      <p:sp>
        <p:nvSpPr>
          <p:cNvPr id="655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r>
              <a:rPr lang="en-US"/>
              <a:t>Windows Server Management Marketing</a:t>
            </a:r>
          </a:p>
        </p:txBody>
      </p:sp>
      <p:sp>
        <p:nvSpPr>
          <p:cNvPr id="5" name="Footer Placeholder 4"/>
          <p:cNvSpPr>
            <a:spLocks noGrp="1"/>
          </p:cNvSpPr>
          <p:nvPr>
            <p:ph type="ftr" sz="quarter" idx="4"/>
          </p:nvPr>
        </p:nvSpPr>
        <p:spPr>
          <a:xfrm>
            <a:off x="0" y="8831580"/>
            <a:ext cx="5920740" cy="361897"/>
          </a:xfrm>
        </p:spPr>
        <p:txBody>
          <a:bodyPr/>
          <a:lstStyle/>
          <a:p>
            <a:pPr>
              <a:defRPr/>
            </a:pPr>
            <a:r>
              <a:rPr lang="en-US"/>
              <a:t>© 2012 Microsoft Corporation. All rights reserved. Microsoft, Windows,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2470" name="Date Placeholder 5"/>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2B2FE014-0173-41F3-82D0-5F62D8693A8E}" type="datetime1">
              <a:rPr lang="en-US" smtClean="0"/>
              <a:pPr defTabSz="912813" fontAlgn="base">
                <a:spcBef>
                  <a:spcPct val="0"/>
                </a:spcBef>
                <a:spcAft>
                  <a:spcPct val="0"/>
                </a:spcAft>
              </a:pPr>
              <a:t>2/25/2013</a:t>
            </a:fld>
            <a:endParaRPr lang="en-US" smtClean="0"/>
          </a:p>
        </p:txBody>
      </p:sp>
      <p:sp>
        <p:nvSpPr>
          <p:cNvPr id="62471"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C5803A57-AEBE-4BD4-A04C-6AC52118E256}" type="slidenum">
              <a:rPr lang="en-US" smtClean="0"/>
              <a:pPr defTabSz="912813" fontAlgn="base">
                <a:spcBef>
                  <a:spcPct val="0"/>
                </a:spcBef>
                <a:spcAft>
                  <a:spcPct val="0"/>
                </a:spcAft>
              </a:pPr>
              <a:t>14</a:t>
            </a:fld>
            <a:endParaRPr lang="en-US" smtClean="0"/>
          </a:p>
        </p:txBody>
      </p:sp>
    </p:spTree>
    <p:extLst>
      <p:ext uri="{BB962C8B-B14F-4D97-AF65-F5344CB8AC3E}">
        <p14:creationId xmlns:p14="http://schemas.microsoft.com/office/powerpoint/2010/main" val="2713475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screen shot shows you a view of the Global Service Monitor</a:t>
            </a:r>
            <a:r>
              <a:rPr lang="en-US" baseline="0" dirty="0" smtClean="0"/>
              <a:t> as seen from the console, as you can see here these are the various points of presence in the world where your application is being targeted and as you can see here that for the target access for London there seems to be a problem for this particular application.  And then from a customer standpoint you can dig in deeper as to why the particular access from London does not happen to be working for that application. So this makes it really easy for you as application owners to get an all up view about how your application is performing from a customer standpoint in your data centers. </a:t>
            </a:r>
            <a:endParaRPr lang="en-US" dirty="0"/>
          </a:p>
        </p:txBody>
      </p:sp>
      <p:sp>
        <p:nvSpPr>
          <p:cNvPr id="4" name="Header Placeholder 3"/>
          <p:cNvSpPr>
            <a:spLocks noGrp="1"/>
          </p:cNvSpPr>
          <p:nvPr>
            <p:ph type="hdr" sz="quarter" idx="10"/>
          </p:nvPr>
        </p:nvSpPr>
        <p:spPr/>
        <p:txBody>
          <a:bodyPr/>
          <a:lstStyle/>
          <a:p>
            <a:pPr>
              <a:defRPr/>
            </a:pPr>
            <a:r>
              <a:rPr lang="en-US" smtClean="0"/>
              <a:t>Windows Server Management Marketing</a:t>
            </a:r>
            <a:endParaRPr lang="en-US"/>
          </a:p>
        </p:txBody>
      </p:sp>
      <p:sp>
        <p:nvSpPr>
          <p:cNvPr id="5" name="Footer Placeholder 4"/>
          <p:cNvSpPr>
            <a:spLocks noGrp="1"/>
          </p:cNvSpPr>
          <p:nvPr>
            <p:ph type="ftr" sz="quarter" idx="11"/>
          </p:nvPr>
        </p:nvSpPr>
        <p:spPr/>
        <p:txBody>
          <a:bodyPr/>
          <a:lstStyle/>
          <a:p>
            <a:pPr>
              <a:defRPr/>
            </a:pPr>
            <a:r>
              <a:rPr lang="en-US" smtClean="0"/>
              <a:t>© 2012 Microsoft Corporation. All rights reserved. Microsoft, Windows,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a:p>
        </p:txBody>
      </p:sp>
      <p:sp>
        <p:nvSpPr>
          <p:cNvPr id="6" name="Date Placeholder 5"/>
          <p:cNvSpPr>
            <a:spLocks noGrp="1"/>
          </p:cNvSpPr>
          <p:nvPr>
            <p:ph type="dt" idx="12"/>
          </p:nvPr>
        </p:nvSpPr>
        <p:spPr/>
        <p:txBody>
          <a:bodyPr/>
          <a:lstStyle/>
          <a:p>
            <a:pPr>
              <a:defRPr/>
            </a:pPr>
            <a:fld id="{8C91A33A-0DBE-41DD-B6B8-6B264ADD2DA6}" type="datetime1">
              <a:rPr lang="en-US" smtClean="0"/>
              <a:pPr>
                <a:defRPr/>
              </a:pPr>
              <a:t>2/25/2013</a:t>
            </a:fld>
            <a:endParaRPr lang="en-US" dirty="0"/>
          </a:p>
        </p:txBody>
      </p:sp>
      <p:sp>
        <p:nvSpPr>
          <p:cNvPr id="7" name="Slide Number Placeholder 6"/>
          <p:cNvSpPr>
            <a:spLocks noGrp="1"/>
          </p:cNvSpPr>
          <p:nvPr>
            <p:ph type="sldNum" sz="quarter" idx="13"/>
          </p:nvPr>
        </p:nvSpPr>
        <p:spPr/>
        <p:txBody>
          <a:bodyPr/>
          <a:lstStyle/>
          <a:p>
            <a:pPr>
              <a:defRPr/>
            </a:pPr>
            <a:fld id="{36D66E74-AA25-4338-97E5-06034DC4677B}" type="slidenum">
              <a:rPr lang="en-US" smtClean="0"/>
              <a:pPr>
                <a:defRPr/>
              </a:pPr>
              <a:t>15</a:t>
            </a:fld>
            <a:endParaRPr lang="en-US" dirty="0"/>
          </a:p>
        </p:txBody>
      </p:sp>
    </p:spTree>
    <p:extLst>
      <p:ext uri="{BB962C8B-B14F-4D97-AF65-F5344CB8AC3E}">
        <p14:creationId xmlns:p14="http://schemas.microsoft.com/office/powerpoint/2010/main" val="25122728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let’s talk a little bit about the cloud and the cloud is all about providing self service experiences</a:t>
            </a:r>
            <a:r>
              <a:rPr lang="en-US" baseline="0" dirty="0" smtClean="0"/>
              <a:t> to your customers. </a:t>
            </a:r>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r>
              <a:rPr lang="en-US" smtClean="0"/>
              <a:t>© 2012 Microsoft Corporation. All rights reserved. Microsoft, Windows,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a:p>
        </p:txBody>
      </p:sp>
      <p:sp>
        <p:nvSpPr>
          <p:cNvPr id="6" name="Date Placeholder 5"/>
          <p:cNvSpPr>
            <a:spLocks noGrp="1"/>
          </p:cNvSpPr>
          <p:nvPr>
            <p:ph type="dt" idx="12"/>
          </p:nvPr>
        </p:nvSpPr>
        <p:spPr/>
        <p:txBody>
          <a:bodyPr/>
          <a:lstStyle/>
          <a:p>
            <a:fld id="{B11F7DF8-4BCF-4A89-A003-493B01E0CCEB}" type="datetime1">
              <a:rPr lang="en-US" smtClean="0"/>
              <a:pPr/>
              <a:t>2/25/2013</a:t>
            </a:fld>
            <a:endParaRPr lang="en-US"/>
          </a:p>
        </p:txBody>
      </p:sp>
      <p:sp>
        <p:nvSpPr>
          <p:cNvPr id="7" name="Slide Number Placeholder 6"/>
          <p:cNvSpPr>
            <a:spLocks noGrp="1"/>
          </p:cNvSpPr>
          <p:nvPr>
            <p:ph type="sldNum" sz="quarter" idx="13"/>
          </p:nvPr>
        </p:nvSpPr>
        <p:spPr/>
        <p:txBody>
          <a:bodyPr/>
          <a:lstStyle/>
          <a:p>
            <a:fld id="{FBF1ECE7-F93A-4AF5-B24F-533EF070DA09}" type="slidenum">
              <a:rPr lang="en-US" smtClean="0"/>
              <a:pPr/>
              <a:t>16</a:t>
            </a:fld>
            <a:endParaRPr lang="en-US"/>
          </a:p>
        </p:txBody>
      </p:sp>
    </p:spTree>
    <p:extLst>
      <p:ext uri="{BB962C8B-B14F-4D97-AF65-F5344CB8AC3E}">
        <p14:creationId xmlns:p14="http://schemas.microsoft.com/office/powerpoint/2010/main" val="678454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Today we are seeing a lot</a:t>
            </a:r>
            <a:r>
              <a:rPr lang="en-US" baseline="0" dirty="0" smtClean="0"/>
              <a:t> of customers not only on the infrastructure that they are developing inside the datacenters but are relying more and more on service providers and </a:t>
            </a:r>
            <a:r>
              <a:rPr lang="en-US" baseline="0" dirty="0" err="1" smtClean="0"/>
              <a:t>hosters</a:t>
            </a:r>
            <a:r>
              <a:rPr lang="en-US" baseline="0" dirty="0" smtClean="0"/>
              <a:t> to provide them this capacity as needed. In System Center 2012 SP1 we have made significant enhancements in investments so that service providers and </a:t>
            </a:r>
            <a:r>
              <a:rPr lang="en-US" baseline="0" dirty="0" err="1" smtClean="0"/>
              <a:t>hosters</a:t>
            </a:r>
            <a:r>
              <a:rPr lang="en-US" baseline="0" dirty="0" smtClean="0"/>
              <a:t> can use the capabilities that we provided as a part of System Center 2012 and System Center 2012 SP1 and using shared infrastructure provide isolated environment Service Provider Foundation provides a REST based API over one or more virtual machine manager servers and provides customers with the ability to access their capacity across these multiple VMM servers using a REST interface.  You can have multiple tenants, tenant A and tenant B in this case who can access their capacity which  may be sitting on shared infrastructure on VMM but are isolated from the perspective of each of these tenants.</a:t>
            </a:r>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r>
              <a:rPr lang="en-US" smtClean="0"/>
              <a:t>© 2012 Microsoft Corporation. All rights reserved. Microsoft, Windows,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a:p>
        </p:txBody>
      </p:sp>
      <p:sp>
        <p:nvSpPr>
          <p:cNvPr id="6" name="Date Placeholder 5"/>
          <p:cNvSpPr>
            <a:spLocks noGrp="1"/>
          </p:cNvSpPr>
          <p:nvPr>
            <p:ph type="dt" idx="12"/>
          </p:nvPr>
        </p:nvSpPr>
        <p:spPr/>
        <p:txBody>
          <a:bodyPr/>
          <a:lstStyle/>
          <a:p>
            <a:fld id="{2DB36E83-ADBF-4F5B-AEF9-06F6C207A2F7}" type="datetime1">
              <a:rPr lang="en-US" smtClean="0"/>
              <a:pPr/>
              <a:t>2/25/2013</a:t>
            </a:fld>
            <a:endParaRPr lang="en-US"/>
          </a:p>
        </p:txBody>
      </p:sp>
      <p:sp>
        <p:nvSpPr>
          <p:cNvPr id="7" name="Slide Number Placeholder 6"/>
          <p:cNvSpPr>
            <a:spLocks noGrp="1"/>
          </p:cNvSpPr>
          <p:nvPr>
            <p:ph type="sldNum" sz="quarter" idx="13"/>
          </p:nvPr>
        </p:nvSpPr>
        <p:spPr/>
        <p:txBody>
          <a:bodyPr/>
          <a:lstStyle/>
          <a:p>
            <a:fld id="{FBF1ECE7-F93A-4AF5-B24F-533EF070DA09}" type="slidenum">
              <a:rPr lang="en-US" smtClean="0"/>
              <a:pPr/>
              <a:t>17</a:t>
            </a:fld>
            <a:endParaRPr lang="en-US"/>
          </a:p>
        </p:txBody>
      </p:sp>
    </p:spTree>
    <p:extLst>
      <p:ext uri="{BB962C8B-B14F-4D97-AF65-F5344CB8AC3E}">
        <p14:creationId xmlns:p14="http://schemas.microsoft.com/office/powerpoint/2010/main" val="667327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you’ll see here that an enterprise customer using App Controller can manage their capacity on the private cloud,</a:t>
            </a:r>
            <a:r>
              <a:rPr lang="en-US" baseline="0" dirty="0" smtClean="0"/>
              <a:t> manage their capacity on the Service Provider Cloud as well as manage any capacity that they may have acquired from a public cloud. </a:t>
            </a:r>
            <a:endParaRPr lang="en-US" dirty="0"/>
          </a:p>
        </p:txBody>
      </p:sp>
      <p:sp>
        <p:nvSpPr>
          <p:cNvPr id="4" name="Header Placeholder 3"/>
          <p:cNvSpPr>
            <a:spLocks noGrp="1"/>
          </p:cNvSpPr>
          <p:nvPr>
            <p:ph type="hdr" sz="quarter" idx="10"/>
          </p:nvPr>
        </p:nvSpPr>
        <p:spPr/>
        <p:txBody>
          <a:bodyPr/>
          <a:lstStyle/>
          <a:p>
            <a:pPr>
              <a:defRPr/>
            </a:pPr>
            <a:r>
              <a:rPr lang="en-US" smtClean="0"/>
              <a:t>Windows Server Management Marketing</a:t>
            </a:r>
            <a:endParaRPr lang="en-US"/>
          </a:p>
        </p:txBody>
      </p:sp>
      <p:sp>
        <p:nvSpPr>
          <p:cNvPr id="5" name="Footer Placeholder 4"/>
          <p:cNvSpPr>
            <a:spLocks noGrp="1"/>
          </p:cNvSpPr>
          <p:nvPr>
            <p:ph type="ftr" sz="quarter" idx="11"/>
          </p:nvPr>
        </p:nvSpPr>
        <p:spPr/>
        <p:txBody>
          <a:bodyPr/>
          <a:lstStyle/>
          <a:p>
            <a:pPr>
              <a:defRPr/>
            </a:pPr>
            <a:r>
              <a:rPr lang="en-US" smtClean="0"/>
              <a:t>© 2012 Microsoft Corporation. All rights reserved. Microsoft, Windows,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a:p>
        </p:txBody>
      </p:sp>
      <p:sp>
        <p:nvSpPr>
          <p:cNvPr id="6" name="Date Placeholder 5"/>
          <p:cNvSpPr>
            <a:spLocks noGrp="1"/>
          </p:cNvSpPr>
          <p:nvPr>
            <p:ph type="dt" idx="12"/>
          </p:nvPr>
        </p:nvSpPr>
        <p:spPr/>
        <p:txBody>
          <a:bodyPr/>
          <a:lstStyle/>
          <a:p>
            <a:pPr>
              <a:defRPr/>
            </a:pPr>
            <a:fld id="{25A5A923-9F78-4DE8-8F37-2A3848EE660F}" type="datetime1">
              <a:rPr lang="en-US" smtClean="0"/>
              <a:pPr>
                <a:defRPr/>
              </a:pPr>
              <a:t>2/25/2013</a:t>
            </a:fld>
            <a:endParaRPr lang="en-US" dirty="0"/>
          </a:p>
        </p:txBody>
      </p:sp>
      <p:sp>
        <p:nvSpPr>
          <p:cNvPr id="7" name="Slide Number Placeholder 6"/>
          <p:cNvSpPr>
            <a:spLocks noGrp="1"/>
          </p:cNvSpPr>
          <p:nvPr>
            <p:ph type="sldNum" sz="quarter" idx="13"/>
          </p:nvPr>
        </p:nvSpPr>
        <p:spPr/>
        <p:txBody>
          <a:bodyPr/>
          <a:lstStyle/>
          <a:p>
            <a:pPr>
              <a:defRPr/>
            </a:pPr>
            <a:fld id="{36D66E74-AA25-4338-97E5-06034DC4677B}" type="slidenum">
              <a:rPr lang="en-US" smtClean="0"/>
              <a:pPr>
                <a:defRPr/>
              </a:pPr>
              <a:t>18</a:t>
            </a:fld>
            <a:endParaRPr lang="en-US" dirty="0"/>
          </a:p>
        </p:txBody>
      </p:sp>
    </p:spTree>
    <p:extLst>
      <p:ext uri="{BB962C8B-B14F-4D97-AF65-F5344CB8AC3E}">
        <p14:creationId xmlns:p14="http://schemas.microsoft.com/office/powerpoint/2010/main" val="31421598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is App Controller? So it is a</a:t>
            </a:r>
            <a:r>
              <a:rPr lang="en-US" baseline="0" dirty="0" smtClean="0"/>
              <a:t> System Center component so if you have System Center that means you do own App Controller so it’s a self service for application administrators and they basically can manager their virtual machines and services whether it’s in public or private cloud and both basically service providers and virtual and the on premise powered by windows Server 2012 and System Center Virtual Machine Manager and of course then also in the public cloud domain with Windows Azure so you should be able to manage resources on this. </a:t>
            </a:r>
            <a:endParaRPr lang="en-US" dirty="0"/>
          </a:p>
        </p:txBody>
      </p:sp>
      <p:sp>
        <p:nvSpPr>
          <p:cNvPr id="4" name="Header Placeholder 3"/>
          <p:cNvSpPr>
            <a:spLocks noGrp="1"/>
          </p:cNvSpPr>
          <p:nvPr>
            <p:ph type="hdr" sz="quarter" idx="10"/>
          </p:nvPr>
        </p:nvSpPr>
        <p:spPr/>
        <p:txBody>
          <a:body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 2012 Microsoft Corporation. All rights reserved. Microsoft, Windows, and other product names are or may be registered trademarks and/or trademarks in the U.S. and/or other countries.</a:t>
            </a:r>
          </a:p>
          <a:p>
            <a:r>
              <a:rPr lang="en-US"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solidFill>
                <a:prstClr val="black"/>
              </a:solidFill>
            </a:endParaRPr>
          </a:p>
        </p:txBody>
      </p:sp>
      <p:sp>
        <p:nvSpPr>
          <p:cNvPr id="6" name="Date Placeholder 5"/>
          <p:cNvSpPr>
            <a:spLocks noGrp="1"/>
          </p:cNvSpPr>
          <p:nvPr>
            <p:ph type="dt" idx="12"/>
          </p:nvPr>
        </p:nvSpPr>
        <p:spPr/>
        <p:txBody>
          <a:bodyPr/>
          <a:lstStyle/>
          <a:p>
            <a:fld id="{2C768825-9009-4490-B196-26FECDC74942}" type="datetime1">
              <a:rPr lang="en-US" smtClean="0">
                <a:solidFill>
                  <a:prstClr val="black"/>
                </a:solidFill>
              </a:rPr>
              <a:pPr/>
              <a:t>2/25/2013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F3D2B40B-49E6-42D9-A9F6-B5454D63C5A2}"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40763568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look at the kind</a:t>
            </a:r>
            <a:r>
              <a:rPr lang="en-US" baseline="0" dirty="0" smtClean="0"/>
              <a:t> of the high level view of the App Controller so you can think about more from the perspective of how it sits is basically you have your on premise systems basically with Windows Server 2012 you have Virtual Machine Manger running on top and on your </a:t>
            </a:r>
            <a:r>
              <a:rPr lang="en-US" baseline="0" dirty="0" err="1" smtClean="0"/>
              <a:t>hoster</a:t>
            </a:r>
            <a:r>
              <a:rPr lang="en-US" baseline="0" dirty="0" smtClean="0"/>
              <a:t> environment you have a service provider foundation which runs on top of Virtual Machine Manager. And in your public environment you can think of Windows Azure and some of you may be familiar with Amazon but in this case it’s Windows Azure all of these have, so the on premise as well as the </a:t>
            </a:r>
            <a:r>
              <a:rPr lang="en-US" baseline="0" dirty="0" err="1" smtClean="0"/>
              <a:t>hosters</a:t>
            </a:r>
            <a:r>
              <a:rPr lang="en-US" baseline="0" dirty="0" smtClean="0"/>
              <a:t> would have what we call different hyper visor support. So we support Hyper-V, we support </a:t>
            </a:r>
            <a:r>
              <a:rPr lang="en-US" baseline="0" dirty="0" err="1" smtClean="0"/>
              <a:t>VMWare</a:t>
            </a:r>
            <a:r>
              <a:rPr lang="en-US" baseline="0" dirty="0" smtClean="0"/>
              <a:t>, we support </a:t>
            </a:r>
            <a:r>
              <a:rPr lang="en-US" baseline="0" dirty="0" err="1" smtClean="0"/>
              <a:t>Xen</a:t>
            </a:r>
            <a:r>
              <a:rPr lang="en-US" baseline="0" dirty="0" smtClean="0"/>
              <a:t>, those are the hyper visors we support. Now, on top of these systems basically, typically you have different clouds that are there and then different services and VMs that are part of these clouds within these connections. And System Center App Controller what it does is give you a single pane of view on top of these systems. And actually we’ll go into these systems right now and see how you can actually see all these systems and in one pane of glass.</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TechReady13</a:t>
            </a:r>
          </a:p>
        </p:txBody>
      </p:sp>
      <p:sp>
        <p:nvSpPr>
          <p:cNvPr id="5" name="Date Placeholder 4"/>
          <p:cNvSpPr>
            <a:spLocks noGrp="1"/>
          </p:cNvSpPr>
          <p:nvPr>
            <p:ph type="dt" idx="11"/>
          </p:nvPr>
        </p:nvSpPr>
        <p:spPr/>
        <p:txBody>
          <a:bodyPr/>
          <a:lstStyle/>
          <a:p>
            <a:fld id="{B5D07093-162A-4008-B98C-B4027ABEF8DA}" type="datetime1">
              <a:rPr lang="en-US" smtClean="0">
                <a:solidFill>
                  <a:prstClr val="black"/>
                </a:solidFill>
              </a:rPr>
              <a:pPr/>
              <a:t>2/25/2013</a:t>
            </a:fld>
            <a:endParaRPr lang="en-US" dirty="0">
              <a:solidFill>
                <a:prstClr val="black"/>
              </a:solidFill>
            </a:endParaRPr>
          </a:p>
        </p:txBody>
      </p:sp>
      <p:sp>
        <p:nvSpPr>
          <p:cNvPr id="6" name="Footer Placeholder 5"/>
          <p:cNvSpPr>
            <a:spLocks noGrp="1"/>
          </p:cNvSpPr>
          <p:nvPr>
            <p:ph type="ftr" sz="quarter" idx="12"/>
          </p:nvPr>
        </p:nvSpPr>
        <p:spPr/>
        <p:txBody>
          <a:bodyPr/>
          <a:lstStyle/>
          <a:p>
            <a:r>
              <a:rPr lang="en-US" smtClean="0">
                <a:solidFill>
                  <a:srgbClr val="000000"/>
                </a:solidFill>
              </a:rPr>
              <a:t>© 2011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40417326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1863" rtl="0" eaLnBrk="1" fontAlgn="base" latinLnBrk="0" hangingPunct="1">
              <a:lnSpc>
                <a:spcPct val="90000"/>
              </a:lnSpc>
              <a:spcBef>
                <a:spcPct val="30000"/>
              </a:spcBef>
              <a:spcAft>
                <a:spcPts val="338"/>
              </a:spcAft>
              <a:buClrTx/>
              <a:buSzTx/>
              <a:buFontTx/>
              <a:buNone/>
              <a:tabLst/>
              <a:defRPr/>
            </a:pPr>
            <a:r>
              <a:rPr lang="en-US" dirty="0" smtClean="0"/>
              <a:t>The System Requirements</a:t>
            </a:r>
            <a:r>
              <a:rPr lang="en-US" baseline="0" dirty="0" smtClean="0"/>
              <a:t> for App Controller are very minimal so basically you can support Windows Server 2008 R2 or 2012 only one gig of storage and 4 gig of RAM and then we also need SQL Server 2008 SP2 SP1 or 2012, very minimal footprint for App Controller that you can get it up and running very quickly. </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803654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7950" indent="-167950" defTabSz="912597">
              <a:spcBef>
                <a:spcPct val="0"/>
              </a:spcBef>
              <a:spcAft>
                <a:spcPts val="338"/>
              </a:spcAft>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8529993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you saw all these clouds</a:t>
            </a:r>
            <a:r>
              <a:rPr lang="en-US" baseline="0" dirty="0" smtClean="0"/>
              <a:t> right, I think then you might be also thinking is how hard is it to connect to these clouds, you know basically we connect to three types of connections you can think about, the cloud to complete connection, one is VMM, the Virtual Machine Manager, here basically the requirement is you need to be able to be the administrator for the VMM, so basically when you connect to the VMM and the cloud there is a two way trust between the App Controller Server and the VMM Server. And when you want to connect to a service provider all you need is a management certificate and service endpoint URL and I’ll show you exactly what that means.  And for when you want to connect to Windows Azure all you need is a management certificate and a subscription ID that you’re going to manage. </a:t>
            </a:r>
            <a:endParaRPr lang="en-US" dirty="0"/>
          </a:p>
        </p:txBody>
      </p:sp>
      <p:sp>
        <p:nvSpPr>
          <p:cNvPr id="4" name="Header Placeholder 3"/>
          <p:cNvSpPr>
            <a:spLocks noGrp="1"/>
          </p:cNvSpPr>
          <p:nvPr>
            <p:ph type="hdr" sz="quarter" idx="10"/>
          </p:nvPr>
        </p:nvSpPr>
        <p:spPr/>
        <p:txBody>
          <a:body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 2012 Microsoft Corporation. All rights reserved. Microsoft, Windows, and other product names are or may be registered trademarks and/or trademarks in the U.S. and/or other countries.</a:t>
            </a:r>
          </a:p>
          <a:p>
            <a:r>
              <a:rPr lang="en-US"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solidFill>
                <a:prstClr val="black"/>
              </a:solidFill>
            </a:endParaRPr>
          </a:p>
        </p:txBody>
      </p:sp>
      <p:sp>
        <p:nvSpPr>
          <p:cNvPr id="6" name="Date Placeholder 5"/>
          <p:cNvSpPr>
            <a:spLocks noGrp="1"/>
          </p:cNvSpPr>
          <p:nvPr>
            <p:ph type="dt" idx="12"/>
          </p:nvPr>
        </p:nvSpPr>
        <p:spPr/>
        <p:txBody>
          <a:bodyPr/>
          <a:lstStyle/>
          <a:p>
            <a:fld id="{D5B63F51-4E09-48F6-9F7F-D16EB2B8700C}" type="datetime1">
              <a:rPr lang="en-US" smtClean="0">
                <a:solidFill>
                  <a:prstClr val="black"/>
                </a:solidFill>
              </a:rPr>
              <a:pPr/>
              <a:t>2/25/2013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F3D2B40B-49E6-42D9-A9F6-B5454D63C5A2}"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1799017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now, let’s look at it, once you connect to these clouds, right, you definitely want to give control access to what, and that’s very important, again putting that again in a single pane of glass is also very, very helpful, because now you don’t have to go to three different systems to provide access.  Once you have set up these systems appropriately you can control the access on who gets what from App Controller. So for the VMM, for the on premise one we will honor the access, we will basically get the user roles defined on the VMM Virtual Machine Manager on premise, we will just get that into App Controller and honor that completely. </a:t>
            </a:r>
          </a:p>
          <a:p>
            <a:r>
              <a:rPr lang="en-US" baseline="0" dirty="0" smtClean="0"/>
              <a:t>For the hosting provider basically once the host service provider has set you up as a tenant and they will provide you a tenant access and with the tenant access you set up the roles at the hosting provider and then we pull those roles into App Controller so that you can now use your Active Directory groups or user groups within App Controller to actually use that to control access to the clouds and virtual machines that are there at the hosting provider and I’ll show you exactly how we do that and it’s very simple to do that. </a:t>
            </a:r>
          </a:p>
          <a:p>
            <a:r>
              <a:rPr lang="en-US" baseline="0" dirty="0" smtClean="0"/>
              <a:t>Similar with Azure as you know with Azure right now if you log in with a Azure live ID or basically Windows Live ID and you cannot control access to azure, but with App Controller, now what you can do with the subscription that you provide you can provide access to the App Controller using your normal Active Directory user groups that you use day to day that you provide your access to the other resources.</a:t>
            </a:r>
            <a:endParaRPr lang="en-US" dirty="0"/>
          </a:p>
        </p:txBody>
      </p:sp>
      <p:sp>
        <p:nvSpPr>
          <p:cNvPr id="4" name="Header Placeholder 3"/>
          <p:cNvSpPr>
            <a:spLocks noGrp="1"/>
          </p:cNvSpPr>
          <p:nvPr>
            <p:ph type="hdr" sz="quarter" idx="10"/>
          </p:nvPr>
        </p:nvSpPr>
        <p:spPr/>
        <p:txBody>
          <a:body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 2012 Microsoft Corporation. All rights reserved. Microsoft, Windows, and other product names are or may be registered trademarks and/or trademarks in the U.S. and/or other countries.</a:t>
            </a:r>
          </a:p>
          <a:p>
            <a:r>
              <a:rPr lang="en-US"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solidFill>
                <a:prstClr val="black"/>
              </a:solidFill>
            </a:endParaRPr>
          </a:p>
        </p:txBody>
      </p:sp>
      <p:sp>
        <p:nvSpPr>
          <p:cNvPr id="6" name="Date Placeholder 5"/>
          <p:cNvSpPr>
            <a:spLocks noGrp="1"/>
          </p:cNvSpPr>
          <p:nvPr>
            <p:ph type="dt" idx="12"/>
          </p:nvPr>
        </p:nvSpPr>
        <p:spPr/>
        <p:txBody>
          <a:bodyPr/>
          <a:lstStyle/>
          <a:p>
            <a:fld id="{D62A0226-EB36-4E7F-B4C8-B3CB98F1FAD0}" type="datetime1">
              <a:rPr lang="en-US" smtClean="0">
                <a:solidFill>
                  <a:prstClr val="black"/>
                </a:solidFill>
              </a:rPr>
              <a:pPr/>
              <a:t>2/25/2013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F3D2B40B-49E6-42D9-A9F6-B5454D63C5A2}"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41280681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now that we are connected to the clouds you have controlled access, you have given access to the folks who need access to, so basically appropriate access now, once you get access you need to do stuff with it, right, you need to deploy virtual machines, you need to deploy services or you need to start and stop services, scale services, remote desktop into some of these virtual machines, you know provide check points, upgrade the services, so you can do all these various operations wouldn’t it be great to have this common experience across these clouds, so you don’t have to worry about how to do it in Azure, or how to do it in a service provider environment or how to do it in VMM environment, App Controller gives you that, one single experience that you can have across these different clouds. </a:t>
            </a:r>
            <a:endParaRPr lang="en-US" dirty="0"/>
          </a:p>
        </p:txBody>
      </p:sp>
      <p:sp>
        <p:nvSpPr>
          <p:cNvPr id="4" name="Header Placeholder 3"/>
          <p:cNvSpPr>
            <a:spLocks noGrp="1"/>
          </p:cNvSpPr>
          <p:nvPr>
            <p:ph type="hdr" sz="quarter" idx="10"/>
          </p:nvPr>
        </p:nvSpPr>
        <p:spPr/>
        <p:txBody>
          <a:body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 2012 Microsoft Corporation. All rights reserved. Microsoft, Windows, and other product names are or may be registered trademarks and/or trademarks in the U.S. and/or other countries.</a:t>
            </a:r>
          </a:p>
          <a:p>
            <a:r>
              <a:rPr lang="en-US"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solidFill>
                <a:prstClr val="black"/>
              </a:solidFill>
            </a:endParaRPr>
          </a:p>
        </p:txBody>
      </p:sp>
      <p:sp>
        <p:nvSpPr>
          <p:cNvPr id="6" name="Date Placeholder 5"/>
          <p:cNvSpPr>
            <a:spLocks noGrp="1"/>
          </p:cNvSpPr>
          <p:nvPr>
            <p:ph type="dt" idx="12"/>
          </p:nvPr>
        </p:nvSpPr>
        <p:spPr/>
        <p:txBody>
          <a:bodyPr/>
          <a:lstStyle/>
          <a:p>
            <a:fld id="{3D124923-3574-4831-8AD6-FA33F7400121}" type="datetime1">
              <a:rPr lang="en-US" smtClean="0">
                <a:solidFill>
                  <a:prstClr val="black"/>
                </a:solidFill>
              </a:rPr>
              <a:pPr/>
              <a:t>2/25/2013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F3D2B40B-49E6-42D9-A9F6-B5454D63C5A2}"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2581533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1863" rtl="0" eaLnBrk="1" fontAlgn="base" latinLnBrk="0" hangingPunct="1">
              <a:lnSpc>
                <a:spcPct val="90000"/>
              </a:lnSpc>
              <a:spcBef>
                <a:spcPct val="30000"/>
              </a:spcBef>
              <a:spcAft>
                <a:spcPts val="338"/>
              </a:spcAft>
              <a:buClrTx/>
              <a:buSzTx/>
              <a:buFontTx/>
              <a:buNone/>
              <a:tabLst/>
              <a:defRPr/>
            </a:pPr>
            <a:r>
              <a:rPr lang="en-US" baseline="0" dirty="0" smtClean="0"/>
              <a:t>Okay, in addition we’ll also show you how to actually migrate your virtual machines to Windows Azure basically you can copy your virtual machine, the reason I say copy is because it doesn’t actually delete the machine from the VMM so it actually copies the virtual machine that you have on premise into the public cloud and very easy with a click. </a:t>
            </a:r>
            <a:endParaRPr lang="en-US" dirty="0" smtClean="0"/>
          </a:p>
          <a:p>
            <a:endParaRPr lang="en-US" dirty="0"/>
          </a:p>
        </p:txBody>
      </p:sp>
      <p:sp>
        <p:nvSpPr>
          <p:cNvPr id="4" name="Header Placeholder 3"/>
          <p:cNvSpPr>
            <a:spLocks noGrp="1"/>
          </p:cNvSpPr>
          <p:nvPr>
            <p:ph type="hdr" sz="quarter" idx="10"/>
          </p:nvPr>
        </p:nvSpPr>
        <p:spPr/>
        <p:txBody>
          <a:body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 2012 Microsoft Corporation. All rights reserved. Microsoft, Windows, and other product names are or may be registered trademarks and/or trademarks in the U.S. and/or other countries.</a:t>
            </a:r>
          </a:p>
          <a:p>
            <a:r>
              <a:rPr lang="en-US"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solidFill>
                <a:prstClr val="black"/>
              </a:solidFill>
            </a:endParaRPr>
          </a:p>
        </p:txBody>
      </p:sp>
      <p:sp>
        <p:nvSpPr>
          <p:cNvPr id="6" name="Date Placeholder 5"/>
          <p:cNvSpPr>
            <a:spLocks noGrp="1"/>
          </p:cNvSpPr>
          <p:nvPr>
            <p:ph type="dt" idx="12"/>
          </p:nvPr>
        </p:nvSpPr>
        <p:spPr/>
        <p:txBody>
          <a:bodyPr/>
          <a:lstStyle/>
          <a:p>
            <a:fld id="{FBEE68FD-C410-42ED-90C8-2AD11705A432}" type="datetime1">
              <a:rPr lang="en-US" smtClean="0">
                <a:solidFill>
                  <a:prstClr val="black"/>
                </a:solidFill>
              </a:rPr>
              <a:pPr/>
              <a:t>2/25/2013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F3D2B40B-49E6-42D9-A9F6-B5454D63C5A2}"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23689433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In this slide I want to show you how easy it is to use System Center 2012 SP1 to take virtual machines that are running on premise</a:t>
            </a:r>
            <a:r>
              <a:rPr lang="en-US" baseline="0" dirty="0" smtClean="0"/>
              <a:t> and move them to Windows Azure. Using the App Controller component you can actually save to the library a virtual machine that’s running and then using App Controller you can actually take the virtual machine that’s been stored in the library and then move it to Windows Azure. We will do our best attempt to actually fit the VM according the capabilities that exist for Windows Azure VM role, if not we allow you as a customer to modify the settings of the virtual machine as it is moved to Windows Azure. </a:t>
            </a:r>
          </a:p>
          <a:p>
            <a:pPr eaLnBrk="1" hangingPunct="1">
              <a:spcBef>
                <a:spcPct val="0"/>
              </a:spcBef>
            </a:pPr>
            <a:r>
              <a:rPr lang="en-US" baseline="0" dirty="0" smtClean="0"/>
              <a:t>We also allow the use of Orchestrator and it’s Azure IP to automate tasks against Windows Azure. </a:t>
            </a:r>
          </a:p>
          <a:p>
            <a:pPr eaLnBrk="1" hangingPunct="1">
              <a:spcBef>
                <a:spcPct val="0"/>
              </a:spcBef>
            </a:pPr>
            <a:r>
              <a:rPr lang="en-US" baseline="0" dirty="0" smtClean="0"/>
              <a:t>And from a monitoring perspective we support or rather System Center SP1 Operations Manager allows you to monitor the virtual machine that is now running inside the data center. </a:t>
            </a:r>
            <a:endParaRPr lang="en-US" dirty="0"/>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D17D5E1E-245B-45BA-A3AC-B8DBF6B823B4}" type="slidenum">
              <a:rPr lang="en-US" smtClean="0">
                <a:solidFill>
                  <a:srgbClr val="000000"/>
                </a:solidFill>
              </a:rPr>
              <a:pPr defTabSz="912813" fontAlgn="base">
                <a:spcBef>
                  <a:spcPct val="0"/>
                </a:spcBef>
                <a:spcAft>
                  <a:spcPct val="0"/>
                </a:spcAft>
              </a:pPr>
              <a:t>26</a:t>
            </a:fld>
            <a:endParaRPr lang="en-US" smtClean="0">
              <a:solidFill>
                <a:srgbClr val="000000"/>
              </a:solidFill>
            </a:endParaRPr>
          </a:p>
        </p:txBody>
      </p:sp>
    </p:spTree>
    <p:extLst>
      <p:ext uri="{BB962C8B-B14F-4D97-AF65-F5344CB8AC3E}">
        <p14:creationId xmlns:p14="http://schemas.microsoft.com/office/powerpoint/2010/main" val="6791250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As you’ve seen in the last few minutes I’ve given you</a:t>
            </a:r>
            <a:r>
              <a:rPr lang="en-US" baseline="0" dirty="0" smtClean="0"/>
              <a:t> a brief glimpse of some of the capabilities that exist in System Center 2012 SP1 enabling our customers or partners and customers to be able to build clouds using Windows Server 2012 and the capabilities in System Center 2012 SP1.  However that’s a very short glimpse of all the features and this slide tries to at a high level show you all the additional capabilities that are coming as a part of Windows Server 2012 as well as System Center 2012 SP1.</a:t>
            </a:r>
          </a:p>
          <a:p>
            <a:pPr eaLnBrk="1" hangingPunct="1">
              <a:spcBef>
                <a:spcPct val="0"/>
              </a:spcBef>
            </a:pPr>
            <a:r>
              <a:rPr lang="en-US" baseline="0" dirty="0" smtClean="0"/>
              <a:t>One thing that I’d like to point out here is that we have enhanced the capability of what you can do for Linux virtual machines using Virtual Machine Manager as well.  So at a high level I’d like to sort of help customers understand that the SP1 for System Center 2012 contains a large number of features across the spectrum from monitoring to fabric management to Orchestration, to process management which allow customers to manage and deploy their infrastructure and applications using System Center 2012 SP1 and Windows Server 2012.</a:t>
            </a:r>
          </a:p>
          <a:p>
            <a:pPr eaLnBrk="1" hangingPunct="1">
              <a:spcBef>
                <a:spcPct val="0"/>
              </a:spcBef>
            </a:pPr>
            <a:r>
              <a:rPr lang="en-US" baseline="0" dirty="0" smtClean="0"/>
              <a:t>So with this hopefully I’ve been able to provide you as a brief glimpse into all the capabilities that exist in Windows Server 2012 SP1.</a:t>
            </a:r>
            <a:endParaRPr lang="en-US" dirty="0"/>
          </a:p>
        </p:txBody>
      </p:sp>
      <p:sp>
        <p:nvSpPr>
          <p:cNvPr id="68612"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r>
              <a:rPr lang="en-US"/>
              <a:t>Windows Server Management Marketing</a:t>
            </a:r>
          </a:p>
        </p:txBody>
      </p:sp>
      <p:sp>
        <p:nvSpPr>
          <p:cNvPr id="5" name="Footer Placeholder 4"/>
          <p:cNvSpPr>
            <a:spLocks noGrp="1"/>
          </p:cNvSpPr>
          <p:nvPr>
            <p:ph type="ftr" sz="quarter" idx="4"/>
          </p:nvPr>
        </p:nvSpPr>
        <p:spPr>
          <a:xfrm>
            <a:off x="0" y="8831580"/>
            <a:ext cx="5920740" cy="361897"/>
          </a:xfrm>
        </p:spPr>
        <p:txBody>
          <a:bodyPr/>
          <a:lstStyle/>
          <a:p>
            <a:pPr>
              <a:defRPr/>
            </a:pPr>
            <a:r>
              <a:rPr lang="en-US"/>
              <a:t>© 2012 Microsoft Corporation. All rights reserved. Microsoft, Windows,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5542" name="Date Placeholder 5"/>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1948AC03-DBE7-4ABC-A5E6-3C1214CA6C81}" type="datetime1">
              <a:rPr lang="en-US" smtClean="0"/>
              <a:pPr defTabSz="912813" fontAlgn="base">
                <a:spcBef>
                  <a:spcPct val="0"/>
                </a:spcBef>
                <a:spcAft>
                  <a:spcPct val="0"/>
                </a:spcAft>
              </a:pPr>
              <a:t>2/25/2013</a:t>
            </a:fld>
            <a:endParaRPr lang="en-US" smtClean="0"/>
          </a:p>
        </p:txBody>
      </p:sp>
      <p:sp>
        <p:nvSpPr>
          <p:cNvPr id="65543"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A793EBF2-653A-4002-8992-051121BFE133}" type="slidenum">
              <a:rPr lang="en-US" smtClean="0"/>
              <a:pPr defTabSz="912813" fontAlgn="base">
                <a:spcBef>
                  <a:spcPct val="0"/>
                </a:spcBef>
                <a:spcAft>
                  <a:spcPct val="0"/>
                </a:spcAft>
              </a:pPr>
              <a:t>27</a:t>
            </a:fld>
            <a:endParaRPr lang="en-US" smtClean="0"/>
          </a:p>
        </p:txBody>
      </p:sp>
    </p:spTree>
    <p:extLst>
      <p:ext uri="{BB962C8B-B14F-4D97-AF65-F5344CB8AC3E}">
        <p14:creationId xmlns:p14="http://schemas.microsoft.com/office/powerpoint/2010/main" val="36680885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for additional capabilities, please provide feedback to our TechNet evaluation center and you will be able to look at additional sessions that have been developed using the Microsoft Virtual Academy.</a:t>
            </a:r>
            <a:r>
              <a:rPr lang="en-US" baseline="0" dirty="0" smtClean="0"/>
              <a:t> </a:t>
            </a:r>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r>
              <a:rPr lang="en-US" smtClean="0"/>
              <a:t>© 2012 Microsoft Corporation. All rights reserved. Microsoft, Windows,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a:p>
        </p:txBody>
      </p:sp>
      <p:sp>
        <p:nvSpPr>
          <p:cNvPr id="6" name="Date Placeholder 5"/>
          <p:cNvSpPr>
            <a:spLocks noGrp="1"/>
          </p:cNvSpPr>
          <p:nvPr>
            <p:ph type="dt" idx="12"/>
          </p:nvPr>
        </p:nvSpPr>
        <p:spPr/>
        <p:txBody>
          <a:bodyPr/>
          <a:lstStyle/>
          <a:p>
            <a:fld id="{88EA4164-68FE-45A8-82C1-99E5246A23BD}" type="datetime1">
              <a:rPr lang="en-US" smtClean="0"/>
              <a:pPr/>
              <a:t>2/25/2013</a:t>
            </a:fld>
            <a:endParaRPr lang="en-US"/>
          </a:p>
        </p:txBody>
      </p:sp>
      <p:sp>
        <p:nvSpPr>
          <p:cNvPr id="7" name="Slide Number Placeholder 6"/>
          <p:cNvSpPr>
            <a:spLocks noGrp="1"/>
          </p:cNvSpPr>
          <p:nvPr>
            <p:ph type="sldNum" sz="quarter" idx="13"/>
          </p:nvPr>
        </p:nvSpPr>
        <p:spPr/>
        <p:txBody>
          <a:bodyPr/>
          <a:lstStyle/>
          <a:p>
            <a:fld id="{FBF1ECE7-F93A-4AF5-B24F-533EF070DA09}" type="slidenum">
              <a:rPr lang="en-US" smtClean="0"/>
              <a:pPr/>
              <a:t>28</a:t>
            </a:fld>
            <a:endParaRPr lang="en-US"/>
          </a:p>
        </p:txBody>
      </p:sp>
    </p:spTree>
    <p:extLst>
      <p:ext uri="{BB962C8B-B14F-4D97-AF65-F5344CB8AC3E}">
        <p14:creationId xmlns:p14="http://schemas.microsoft.com/office/powerpoint/2010/main" val="31390507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Thank you</a:t>
            </a:r>
            <a:r>
              <a:rPr lang="en-US" baseline="0" dirty="0" smtClean="0"/>
              <a:t> so much for your time and we really hope you enjoy using System Center 2012 SP1 as much as we have enjoyed developing it. </a:t>
            </a:r>
          </a:p>
          <a:p>
            <a:pPr>
              <a:spcBef>
                <a:spcPct val="0"/>
              </a:spcBef>
            </a:pPr>
            <a:r>
              <a:rPr lang="en-US" baseline="0" smtClean="0"/>
              <a:t>Thank you.</a:t>
            </a:r>
            <a:endParaRPr lang="en-US" smtClean="0"/>
          </a:p>
        </p:txBody>
      </p:sp>
      <p:sp>
        <p:nvSpPr>
          <p:cNvPr id="51203"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Segoe UI" panose="020B0502040204020203" pitchFamily="34" charset="0"/>
                <a:ea typeface="MS PGothic" panose="020B0600070205080204" pitchFamily="34" charset="-128"/>
              </a:defRPr>
            </a:lvl1pPr>
            <a:lvl2pPr marL="742950" indent="-285750">
              <a:defRPr>
                <a:solidFill>
                  <a:schemeClr val="tx1"/>
                </a:solidFill>
                <a:latin typeface="Segoe UI" panose="020B0502040204020203" pitchFamily="34" charset="0"/>
                <a:ea typeface="MS PGothic" panose="020B0600070205080204" pitchFamily="34" charset="-128"/>
              </a:defRPr>
            </a:lvl2pPr>
            <a:lvl3pPr marL="1143000" indent="-228600">
              <a:defRPr>
                <a:solidFill>
                  <a:schemeClr val="tx1"/>
                </a:solidFill>
                <a:latin typeface="Segoe UI" panose="020B0502040204020203" pitchFamily="34" charset="0"/>
                <a:ea typeface="MS PGothic" panose="020B0600070205080204" pitchFamily="34" charset="-128"/>
              </a:defRPr>
            </a:lvl3pPr>
            <a:lvl4pPr marL="1600200" indent="-228600">
              <a:defRPr>
                <a:solidFill>
                  <a:schemeClr val="tx1"/>
                </a:solidFill>
                <a:latin typeface="Segoe UI" panose="020B0502040204020203" pitchFamily="34" charset="0"/>
                <a:ea typeface="MS PGothic" panose="020B0600070205080204" pitchFamily="34" charset="-128"/>
              </a:defRPr>
            </a:lvl4pPr>
            <a:lvl5pPr marL="2057400" indent="-228600">
              <a:defRPr>
                <a:solidFill>
                  <a:schemeClr val="tx1"/>
                </a:solidFill>
                <a:latin typeface="Segoe UI" panose="020B0502040204020203" pitchFamily="34" charset="0"/>
                <a:ea typeface="MS PGothic" panose="020B0600070205080204" pitchFamily="34" charset="-128"/>
              </a:defRPr>
            </a:lvl5pPr>
            <a:lvl6pPr marL="25146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6pPr>
            <a:lvl7pPr marL="29718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7pPr>
            <a:lvl8pPr marL="34290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8pPr>
            <a:lvl9pPr marL="38862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9pPr>
          </a:lstStyle>
          <a:p>
            <a:pPr defTabSz="931863" fontAlgn="base">
              <a:spcBef>
                <a:spcPct val="0"/>
              </a:spcBef>
              <a:spcAft>
                <a:spcPct val="0"/>
              </a:spcAft>
            </a:pPr>
            <a:endParaRPr lang="en-US" smtClean="0">
              <a:solidFill>
                <a:srgbClr val="000000"/>
              </a:solidFill>
            </a:endParaRPr>
          </a:p>
        </p:txBody>
      </p:sp>
      <p:sp>
        <p:nvSpPr>
          <p:cNvPr id="51204"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egoe UI" panose="020B0502040204020203" pitchFamily="34" charset="0"/>
                <a:ea typeface="MS PGothic" panose="020B0600070205080204" pitchFamily="34" charset="-128"/>
              </a:defRPr>
            </a:lvl1pPr>
            <a:lvl2pPr marL="742950" indent="-285750">
              <a:defRPr>
                <a:solidFill>
                  <a:schemeClr val="tx1"/>
                </a:solidFill>
                <a:latin typeface="Segoe UI" panose="020B0502040204020203" pitchFamily="34" charset="0"/>
                <a:ea typeface="MS PGothic" panose="020B0600070205080204" pitchFamily="34" charset="-128"/>
              </a:defRPr>
            </a:lvl2pPr>
            <a:lvl3pPr marL="1143000" indent="-228600">
              <a:defRPr>
                <a:solidFill>
                  <a:schemeClr val="tx1"/>
                </a:solidFill>
                <a:latin typeface="Segoe UI" panose="020B0502040204020203" pitchFamily="34" charset="0"/>
                <a:ea typeface="MS PGothic" panose="020B0600070205080204" pitchFamily="34" charset="-128"/>
              </a:defRPr>
            </a:lvl3pPr>
            <a:lvl4pPr marL="1600200" indent="-228600">
              <a:defRPr>
                <a:solidFill>
                  <a:schemeClr val="tx1"/>
                </a:solidFill>
                <a:latin typeface="Segoe UI" panose="020B0502040204020203" pitchFamily="34" charset="0"/>
                <a:ea typeface="MS PGothic" panose="020B0600070205080204" pitchFamily="34" charset="-128"/>
              </a:defRPr>
            </a:lvl4pPr>
            <a:lvl5pPr marL="2057400" indent="-228600">
              <a:defRPr>
                <a:solidFill>
                  <a:schemeClr val="tx1"/>
                </a:solidFill>
                <a:latin typeface="Segoe UI" panose="020B0502040204020203" pitchFamily="34" charset="0"/>
                <a:ea typeface="MS PGothic" panose="020B0600070205080204" pitchFamily="34" charset="-128"/>
              </a:defRPr>
            </a:lvl5pPr>
            <a:lvl6pPr marL="25146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6pPr>
            <a:lvl7pPr marL="29718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7pPr>
            <a:lvl8pPr marL="34290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8pPr>
            <a:lvl9pPr marL="38862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9pPr>
          </a:lstStyle>
          <a:p>
            <a:fld id="{9D21D87E-7C5B-4439-9655-50160589BAFF}" type="datetime8">
              <a:rPr lang="en-US">
                <a:solidFill>
                  <a:srgbClr val="000000"/>
                </a:solidFill>
              </a:rPr>
              <a:pPr/>
              <a:t>2/25/2013 4:43 PM</a:t>
            </a:fld>
            <a:endParaRPr lang="en-US">
              <a:solidFill>
                <a:srgbClr val="000000"/>
              </a:solidFill>
            </a:endParaRPr>
          </a:p>
        </p:txBody>
      </p:sp>
      <p:sp>
        <p:nvSpPr>
          <p:cNvPr id="51205"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egoe UI" panose="020B0502040204020203" pitchFamily="34" charset="0"/>
                <a:ea typeface="MS PGothic" panose="020B0600070205080204" pitchFamily="34" charset="-128"/>
              </a:defRPr>
            </a:lvl1pPr>
            <a:lvl2pPr marL="742950" indent="-285750">
              <a:defRPr>
                <a:solidFill>
                  <a:schemeClr val="tx1"/>
                </a:solidFill>
                <a:latin typeface="Segoe UI" panose="020B0502040204020203" pitchFamily="34" charset="0"/>
                <a:ea typeface="MS PGothic" panose="020B0600070205080204" pitchFamily="34" charset="-128"/>
              </a:defRPr>
            </a:lvl2pPr>
            <a:lvl3pPr marL="1143000" indent="-228600">
              <a:defRPr>
                <a:solidFill>
                  <a:schemeClr val="tx1"/>
                </a:solidFill>
                <a:latin typeface="Segoe UI" panose="020B0502040204020203" pitchFamily="34" charset="0"/>
                <a:ea typeface="MS PGothic" panose="020B0600070205080204" pitchFamily="34" charset="-128"/>
              </a:defRPr>
            </a:lvl3pPr>
            <a:lvl4pPr marL="1600200" indent="-228600">
              <a:defRPr>
                <a:solidFill>
                  <a:schemeClr val="tx1"/>
                </a:solidFill>
                <a:latin typeface="Segoe UI" panose="020B0502040204020203" pitchFamily="34" charset="0"/>
                <a:ea typeface="MS PGothic" panose="020B0600070205080204" pitchFamily="34" charset="-128"/>
              </a:defRPr>
            </a:lvl4pPr>
            <a:lvl5pPr marL="2057400" indent="-228600">
              <a:defRPr>
                <a:solidFill>
                  <a:schemeClr val="tx1"/>
                </a:solidFill>
                <a:latin typeface="Segoe UI" panose="020B0502040204020203" pitchFamily="34" charset="0"/>
                <a:ea typeface="MS PGothic" panose="020B0600070205080204" pitchFamily="34" charset="-128"/>
              </a:defRPr>
            </a:lvl5pPr>
            <a:lvl6pPr marL="25146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6pPr>
            <a:lvl7pPr marL="29718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7pPr>
            <a:lvl8pPr marL="34290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8pPr>
            <a:lvl9pPr marL="38862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9pPr>
          </a:lstStyle>
          <a:p>
            <a:fld id="{BE6811B3-F63E-4E3F-8F9D-B4ABC1CE0DFE}" type="slidenum">
              <a:rPr lang="en-US">
                <a:solidFill>
                  <a:srgbClr val="000000"/>
                </a:solidFill>
              </a:rPr>
              <a:pPr/>
              <a:t>29</a:t>
            </a:fld>
            <a:endParaRPr lang="en-US">
              <a:solidFill>
                <a:srgbClr val="000000"/>
              </a:solidFill>
            </a:endParaRPr>
          </a:p>
        </p:txBody>
      </p:sp>
      <p:sp>
        <p:nvSpPr>
          <p:cNvPr id="51206" name="Footer Placeholder 3"/>
          <p:cNvSpPr>
            <a:spLocks noGrp="1"/>
          </p:cNvSpPr>
          <p:nvPr>
            <p:ph type="ftr" sz="quarter" idx="4"/>
          </p:nvPr>
        </p:nvSpPr>
        <p:spPr bwMode="auto">
          <a:xfrm>
            <a:off x="0" y="8829967"/>
            <a:ext cx="6248400" cy="4648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71500">
              <a:defRPr>
                <a:solidFill>
                  <a:schemeClr val="tx1"/>
                </a:solidFill>
                <a:latin typeface="Segoe UI" panose="020B0502040204020203" pitchFamily="34" charset="0"/>
                <a:ea typeface="MS PGothic" panose="020B0600070205080204" pitchFamily="34" charset="-128"/>
              </a:defRPr>
            </a:lvl1pPr>
            <a:lvl2pPr marL="742950" indent="-285750">
              <a:defRPr>
                <a:solidFill>
                  <a:schemeClr val="tx1"/>
                </a:solidFill>
                <a:latin typeface="Segoe UI" panose="020B0502040204020203" pitchFamily="34" charset="0"/>
                <a:ea typeface="MS PGothic" panose="020B0600070205080204" pitchFamily="34" charset="-128"/>
              </a:defRPr>
            </a:lvl2pPr>
            <a:lvl3pPr marL="1143000" indent="-228600">
              <a:defRPr>
                <a:solidFill>
                  <a:schemeClr val="tx1"/>
                </a:solidFill>
                <a:latin typeface="Segoe UI" panose="020B0502040204020203" pitchFamily="34" charset="0"/>
                <a:ea typeface="MS PGothic" panose="020B0600070205080204" pitchFamily="34" charset="-128"/>
              </a:defRPr>
            </a:lvl3pPr>
            <a:lvl4pPr marL="1600200" indent="-228600">
              <a:defRPr>
                <a:solidFill>
                  <a:schemeClr val="tx1"/>
                </a:solidFill>
                <a:latin typeface="Segoe UI" panose="020B0502040204020203" pitchFamily="34" charset="0"/>
                <a:ea typeface="MS PGothic" panose="020B0600070205080204" pitchFamily="34" charset="-128"/>
              </a:defRPr>
            </a:lvl4pPr>
            <a:lvl5pPr marL="2057400" indent="-228600">
              <a:defRPr>
                <a:solidFill>
                  <a:schemeClr val="tx1"/>
                </a:solidFill>
                <a:latin typeface="Segoe UI" panose="020B0502040204020203" pitchFamily="34" charset="0"/>
                <a:ea typeface="MS PGothic" panose="020B0600070205080204" pitchFamily="34" charset="-128"/>
              </a:defRPr>
            </a:lvl5pPr>
            <a:lvl6pPr marL="25146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6pPr>
            <a:lvl7pPr marL="29718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7pPr>
            <a:lvl8pPr marL="34290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8pPr>
            <a:lvl9pPr marL="38862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9pPr>
          </a:lstStyle>
          <a:p>
            <a:pPr defTabSz="931863" eaLnBrk="1" hangingPunct="1"/>
            <a:r>
              <a:rPr lang="en-US" sz="500">
                <a:solidFill>
                  <a:srgbClr val="000000"/>
                </a:solidFill>
              </a:rPr>
              <a:t>© 2010 Microsoft Corporation. All rights reserved. Microsoft, Windows, Windows Vista and other product names are or may be registered trademarks and/or trademarks in the U.S. and/or other countries.</a:t>
            </a:r>
          </a:p>
          <a:p>
            <a:pPr defTabSz="931863" eaLnBrk="1" hangingPunct="1"/>
            <a:r>
              <a:rPr lang="en-US" sz="50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a:solidFill>
                  <a:srgbClr val="000000"/>
                </a:solidFill>
              </a:rPr>
            </a:br>
            <a:r>
              <a:rPr lang="en-US" sz="500">
                <a:solidFill>
                  <a:srgbClr val="000000"/>
                </a:solidFill>
              </a:rPr>
              <a:t>MICROSOFT MAKES NO WARRANTIES, EXPRESS, IMPLIED OR STATUTORY, AS TO THE INFORMATION IN THIS PRESENTATION.</a:t>
            </a:r>
          </a:p>
        </p:txBody>
      </p:sp>
    </p:spTree>
    <p:extLst>
      <p:ext uri="{BB962C8B-B14F-4D97-AF65-F5344CB8AC3E}">
        <p14:creationId xmlns:p14="http://schemas.microsoft.com/office/powerpoint/2010/main" val="156433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Well before we actually</a:t>
            </a:r>
            <a:r>
              <a:rPr lang="en-US" baseline="0" dirty="0" smtClean="0"/>
              <a:t> delve into the details of the capabilities that we have I would like to sort of segment this talk into three capabilities. </a:t>
            </a:r>
          </a:p>
          <a:p>
            <a:pPr eaLnBrk="1" hangingPunct="1">
              <a:spcBef>
                <a:spcPct val="0"/>
              </a:spcBef>
            </a:pPr>
            <a:r>
              <a:rPr lang="en-US" baseline="0" dirty="0" smtClean="0"/>
              <a:t>First I will talk about the capabilities that we are using as a part of Windows Server 2012 which make your infrastructure far more productive than it ever has been in the past. We’ll then talk about predictable applications and how you do application monitoring inside your datacenter as well as and then we subsequently talk about how you set up and manage your private cloud. </a:t>
            </a:r>
            <a:endParaRPr lang="en-US" dirty="0"/>
          </a:p>
        </p:txBody>
      </p:sp>
      <p:sp>
        <p:nvSpPr>
          <p:cNvPr id="6042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r>
              <a:rPr lang="en-US">
                <a:solidFill>
                  <a:srgbClr val="000000"/>
                </a:solidFill>
              </a:rPr>
              <a:t>Windows Server Management Marketing</a:t>
            </a:r>
          </a:p>
        </p:txBody>
      </p:sp>
      <p:sp>
        <p:nvSpPr>
          <p:cNvPr id="5" name="Footer Placeholder 4"/>
          <p:cNvSpPr>
            <a:spLocks noGrp="1"/>
          </p:cNvSpPr>
          <p:nvPr>
            <p:ph type="ftr" sz="quarter" idx="4"/>
          </p:nvPr>
        </p:nvSpPr>
        <p:spPr>
          <a:xfrm>
            <a:off x="0" y="8831580"/>
            <a:ext cx="5920740" cy="361897"/>
          </a:xfrm>
        </p:spPr>
        <p:txBody>
          <a:bodyPr/>
          <a:lstStyle/>
          <a:p>
            <a:pPr>
              <a:defRPr/>
            </a:pPr>
            <a:r>
              <a:rPr lang="en-US"/>
              <a:t>© 2012 Microsoft Corporation. All rights reserved. Microsoft, Windows,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8374" name="Date Placeholder 5"/>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73C81D92-29A6-4428-B84F-25A364AC63C0}" type="datetime1">
              <a:rPr lang="en-US" smtClean="0">
                <a:solidFill>
                  <a:srgbClr val="000000"/>
                </a:solidFill>
              </a:rPr>
              <a:pPr defTabSz="912813" fontAlgn="base">
                <a:spcBef>
                  <a:spcPct val="0"/>
                </a:spcBef>
                <a:spcAft>
                  <a:spcPct val="0"/>
                </a:spcAft>
              </a:pPr>
              <a:t>2/25/2013</a:t>
            </a:fld>
            <a:endParaRPr lang="en-US" smtClean="0">
              <a:solidFill>
                <a:srgbClr val="000000"/>
              </a:solidFill>
            </a:endParaRPr>
          </a:p>
        </p:txBody>
      </p:sp>
      <p:sp>
        <p:nvSpPr>
          <p:cNvPr id="58375"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A1D6AD3D-8BB3-45A9-83E8-E2FFA407AE91}" type="slidenum">
              <a:rPr lang="en-US" smtClean="0">
                <a:solidFill>
                  <a:srgbClr val="000000"/>
                </a:solidFill>
              </a:rPr>
              <a:pPr defTabSz="912813" fontAlgn="base">
                <a:spcBef>
                  <a:spcPct val="0"/>
                </a:spcBef>
                <a:spcAft>
                  <a:spcPct val="0"/>
                </a:spcAft>
              </a:pPr>
              <a:t>3</a:t>
            </a:fld>
            <a:endParaRPr lang="en-US" smtClean="0">
              <a:solidFill>
                <a:srgbClr val="000000"/>
              </a:solidFill>
            </a:endParaRPr>
          </a:p>
        </p:txBody>
      </p:sp>
    </p:spTree>
    <p:extLst>
      <p:ext uri="{BB962C8B-B14F-4D97-AF65-F5344CB8AC3E}">
        <p14:creationId xmlns:p14="http://schemas.microsoft.com/office/powerpoint/2010/main" val="1896729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let’s go straight into productive infrastructure.</a:t>
            </a:r>
          </a:p>
          <a:p>
            <a:r>
              <a:rPr lang="en-US" dirty="0" smtClean="0"/>
              <a:t>So</a:t>
            </a:r>
            <a:r>
              <a:rPr lang="en-US" baseline="0" dirty="0" smtClean="0"/>
              <a:t> what exactly is System Center 2012 SP1, well before there was System Center 2012 SP1 there was System Center 2012 which was used to manage Windows Server 2008 R2 as well as Microsoft Hyper-V Server 2008 R2 as well as versions of Citrix </a:t>
            </a:r>
            <a:r>
              <a:rPr lang="en-US" baseline="0" dirty="0" err="1" smtClean="0"/>
              <a:t>Xen</a:t>
            </a:r>
            <a:r>
              <a:rPr lang="en-US" baseline="0" dirty="0" smtClean="0"/>
              <a:t> Server and VMware. </a:t>
            </a:r>
          </a:p>
          <a:p>
            <a:r>
              <a:rPr lang="en-US" baseline="0" dirty="0" smtClean="0"/>
              <a:t>System Center 2012 SP1 runs on Windows Server 2012 and is used to manage both Windows Server 2012 as well as Windows Server 2008 R2. and in addition it ups the support that we have for Citrix </a:t>
            </a:r>
            <a:r>
              <a:rPr lang="en-US" baseline="0" dirty="0" err="1" smtClean="0"/>
              <a:t>Xen</a:t>
            </a:r>
            <a:r>
              <a:rPr lang="en-US" baseline="0" dirty="0" smtClean="0"/>
              <a:t> Server 6.0 and for </a:t>
            </a:r>
            <a:r>
              <a:rPr lang="en-US" baseline="0" dirty="0" err="1" smtClean="0"/>
              <a:t>VMWare</a:t>
            </a:r>
            <a:r>
              <a:rPr lang="en-US" baseline="0" dirty="0" smtClean="0"/>
              <a:t> up to </a:t>
            </a:r>
            <a:r>
              <a:rPr lang="en-US" baseline="0" dirty="0" err="1" smtClean="0"/>
              <a:t>VMWare</a:t>
            </a:r>
            <a:r>
              <a:rPr lang="en-US" baseline="0" dirty="0" smtClean="0"/>
              <a:t> 5.1. </a:t>
            </a:r>
          </a:p>
        </p:txBody>
      </p:sp>
      <p:sp>
        <p:nvSpPr>
          <p:cNvPr id="4" name="Header Placeholder 3"/>
          <p:cNvSpPr>
            <a:spLocks noGrp="1"/>
          </p:cNvSpPr>
          <p:nvPr>
            <p:ph type="hdr" sz="quarter" idx="10"/>
          </p:nvPr>
        </p:nvSpPr>
        <p:spPr/>
        <p:txBody>
          <a:bodyPr/>
          <a:lstStyle/>
          <a:p>
            <a:pPr>
              <a:defRPr/>
            </a:pPr>
            <a:r>
              <a:rPr lang="en-US" smtClean="0"/>
              <a:t>Windows Server Management Marketing</a:t>
            </a:r>
            <a:endParaRPr lang="en-US"/>
          </a:p>
        </p:txBody>
      </p:sp>
      <p:sp>
        <p:nvSpPr>
          <p:cNvPr id="5" name="Footer Placeholder 4"/>
          <p:cNvSpPr>
            <a:spLocks noGrp="1"/>
          </p:cNvSpPr>
          <p:nvPr>
            <p:ph type="ftr" sz="quarter" idx="11"/>
          </p:nvPr>
        </p:nvSpPr>
        <p:spPr/>
        <p:txBody>
          <a:bodyPr/>
          <a:lstStyle/>
          <a:p>
            <a:pPr>
              <a:defRPr/>
            </a:pPr>
            <a:r>
              <a:rPr lang="en-US" smtClean="0"/>
              <a:t>© 2012 Microsoft Corporation. All rights reserved. Microsoft, Windows,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a:p>
        </p:txBody>
      </p:sp>
      <p:sp>
        <p:nvSpPr>
          <p:cNvPr id="6" name="Date Placeholder 5"/>
          <p:cNvSpPr>
            <a:spLocks noGrp="1"/>
          </p:cNvSpPr>
          <p:nvPr>
            <p:ph type="dt" idx="12"/>
          </p:nvPr>
        </p:nvSpPr>
        <p:spPr/>
        <p:txBody>
          <a:bodyPr/>
          <a:lstStyle/>
          <a:p>
            <a:pPr>
              <a:defRPr/>
            </a:pPr>
            <a:fld id="{B55A9420-ACB4-4576-8E81-12E10F615B42}" type="datetime1">
              <a:rPr lang="en-US" smtClean="0"/>
              <a:pPr>
                <a:defRPr/>
              </a:pPr>
              <a:t>2/25/2013</a:t>
            </a:fld>
            <a:endParaRPr lang="en-US" dirty="0"/>
          </a:p>
        </p:txBody>
      </p:sp>
      <p:sp>
        <p:nvSpPr>
          <p:cNvPr id="7" name="Slide Number Placeholder 6"/>
          <p:cNvSpPr>
            <a:spLocks noGrp="1"/>
          </p:cNvSpPr>
          <p:nvPr>
            <p:ph type="sldNum" sz="quarter" idx="13"/>
          </p:nvPr>
        </p:nvSpPr>
        <p:spPr/>
        <p:txBody>
          <a:bodyPr/>
          <a:lstStyle/>
          <a:p>
            <a:pPr>
              <a:defRPr/>
            </a:pPr>
            <a:fld id="{36D66E74-AA25-4338-97E5-06034DC4677B}" type="slidenum">
              <a:rPr lang="en-US" smtClean="0"/>
              <a:pPr>
                <a:defRPr/>
              </a:pPr>
              <a:t>4</a:t>
            </a:fld>
            <a:endParaRPr lang="en-US" dirty="0"/>
          </a:p>
        </p:txBody>
      </p:sp>
    </p:spTree>
    <p:extLst>
      <p:ext uri="{BB962C8B-B14F-4D97-AF65-F5344CB8AC3E}">
        <p14:creationId xmlns:p14="http://schemas.microsoft.com/office/powerpoint/2010/main" val="837102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let’s talk about productive infrastructure. </a:t>
            </a:r>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r>
              <a:rPr lang="en-US" smtClean="0"/>
              <a:t>© 2012 Microsoft Corporation. All rights reserved. Microsoft, Windows,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a:p>
        </p:txBody>
      </p:sp>
      <p:sp>
        <p:nvSpPr>
          <p:cNvPr id="6" name="Date Placeholder 5"/>
          <p:cNvSpPr>
            <a:spLocks noGrp="1"/>
          </p:cNvSpPr>
          <p:nvPr>
            <p:ph type="dt" idx="12"/>
          </p:nvPr>
        </p:nvSpPr>
        <p:spPr/>
        <p:txBody>
          <a:bodyPr/>
          <a:lstStyle/>
          <a:p>
            <a:fld id="{6BB2BFD4-6EA3-49DA-A1A9-30A2F24D06A1}" type="datetime1">
              <a:rPr lang="en-US" smtClean="0"/>
              <a:pPr/>
              <a:t>2/25/2013</a:t>
            </a:fld>
            <a:endParaRPr lang="en-US"/>
          </a:p>
        </p:txBody>
      </p:sp>
      <p:sp>
        <p:nvSpPr>
          <p:cNvPr id="7" name="Slide Number Placeholder 6"/>
          <p:cNvSpPr>
            <a:spLocks noGrp="1"/>
          </p:cNvSpPr>
          <p:nvPr>
            <p:ph type="sldNum" sz="quarter" idx="13"/>
          </p:nvPr>
        </p:nvSpPr>
        <p:spPr/>
        <p:txBody>
          <a:bodyPr/>
          <a:lstStyle/>
          <a:p>
            <a:fld id="{FBF1ECE7-F93A-4AF5-B24F-533EF070DA09}" type="slidenum">
              <a:rPr lang="en-US" smtClean="0"/>
              <a:pPr/>
              <a:t>5</a:t>
            </a:fld>
            <a:endParaRPr lang="en-US"/>
          </a:p>
        </p:txBody>
      </p:sp>
    </p:spTree>
    <p:extLst>
      <p:ext uri="{BB962C8B-B14F-4D97-AF65-F5344CB8AC3E}">
        <p14:creationId xmlns:p14="http://schemas.microsoft.com/office/powerpoint/2010/main" val="1483079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a:ln/>
        </p:spPr>
        <p:txBody>
          <a:bodyPr/>
          <a:lstStyle/>
          <a:p>
            <a:pPr defTabSz="914363" eaLnBrk="1" fontAlgn="auto" hangingPunct="1">
              <a:spcBef>
                <a:spcPts val="0"/>
              </a:spcBef>
              <a:spcAft>
                <a:spcPts val="333"/>
              </a:spcAft>
              <a:defRPr/>
            </a:pPr>
            <a:r>
              <a:rPr lang="en-US" sz="900" b="0" kern="1200" dirty="0" smtClean="0">
                <a:solidFill>
                  <a:schemeClr val="tx1"/>
                </a:solidFill>
                <a:latin typeface="Segoe UI Light" pitchFamily="34" charset="0"/>
                <a:ea typeface="MS PGothic" panose="020B0600070205080204" pitchFamily="34" charset="-128"/>
                <a:cs typeface="+mn-cs"/>
              </a:rPr>
              <a:t>So</a:t>
            </a:r>
            <a:r>
              <a:rPr lang="en-US" sz="900" b="0" kern="1200" baseline="0" dirty="0" smtClean="0">
                <a:solidFill>
                  <a:schemeClr val="tx1"/>
                </a:solidFill>
                <a:latin typeface="Segoe UI Light" pitchFamily="34" charset="0"/>
                <a:ea typeface="MS PGothic" panose="020B0600070205080204" pitchFamily="34" charset="-128"/>
                <a:cs typeface="+mn-cs"/>
              </a:rPr>
              <a:t> if you look at what we have achieved with Windows Server 2012 this slide shows you the dramatic improvements we have made to the scale in terms of the number of hosts that we can have in a single cluster, in terms of the number of virtual machines that you can have in a single cluster, the amount of physical memory that we support in a single hyper-v host, the number of virtual processors that we support per host, the amount of active virtual machines that we can have on a physical host and as you can see, compared to the previous release of Hyper-V there have been significant enhancements to what a customer can now support inside the datacenter. Our goal truly was to make sure that you as a customer can now </a:t>
            </a:r>
            <a:r>
              <a:rPr lang="en-US" sz="900" b="0" kern="1200" baseline="0" dirty="0" err="1" smtClean="0">
                <a:solidFill>
                  <a:schemeClr val="tx1"/>
                </a:solidFill>
                <a:latin typeface="Segoe UI Light" pitchFamily="34" charset="0"/>
                <a:ea typeface="MS PGothic" panose="020B0600070205080204" pitchFamily="34" charset="-128"/>
                <a:cs typeface="+mn-cs"/>
              </a:rPr>
              <a:t>virtualize</a:t>
            </a:r>
            <a:r>
              <a:rPr lang="en-US" sz="900" b="0" kern="1200" baseline="0" dirty="0" smtClean="0">
                <a:solidFill>
                  <a:schemeClr val="tx1"/>
                </a:solidFill>
                <a:latin typeface="Segoe UI Light" pitchFamily="34" charset="0"/>
                <a:ea typeface="MS PGothic" panose="020B0600070205080204" pitchFamily="34" charset="-128"/>
                <a:cs typeface="+mn-cs"/>
              </a:rPr>
              <a:t> virtually every workload inside your datacenter. That was the intent in the design philosophy behind Windows Server 2012 and the numbers here reflect the maximum scale that you potentially reach today in being able to </a:t>
            </a:r>
            <a:r>
              <a:rPr lang="en-US" sz="900" b="0" kern="1200" baseline="0" dirty="0" err="1" smtClean="0">
                <a:solidFill>
                  <a:schemeClr val="tx1"/>
                </a:solidFill>
                <a:latin typeface="Segoe UI Light" pitchFamily="34" charset="0"/>
                <a:ea typeface="MS PGothic" panose="020B0600070205080204" pitchFamily="34" charset="-128"/>
                <a:cs typeface="+mn-cs"/>
              </a:rPr>
              <a:t>virtualize</a:t>
            </a:r>
            <a:r>
              <a:rPr lang="en-US" sz="900" b="0" kern="1200" baseline="0" dirty="0" smtClean="0">
                <a:solidFill>
                  <a:schemeClr val="tx1"/>
                </a:solidFill>
                <a:latin typeface="Segoe UI Light" pitchFamily="34" charset="0"/>
                <a:ea typeface="MS PGothic" panose="020B0600070205080204" pitchFamily="34" charset="-128"/>
                <a:cs typeface="+mn-cs"/>
              </a:rPr>
              <a:t> your workloads. In support of the enhanced scale that we have in Windows Server 2012 in System Center 2012 we have had to make enhancements to support this new scale. </a:t>
            </a:r>
            <a:endParaRPr lang="en-US" b="0" dirty="0"/>
          </a:p>
        </p:txBody>
      </p:sp>
      <p:sp>
        <p:nvSpPr>
          <p:cNvPr id="59396" name="Slide Number Placeholder 3"/>
          <p:cNvSpPr txBox="1">
            <a:spLocks noGrp="1"/>
          </p:cNvSpPr>
          <p:nvPr/>
        </p:nvSpPr>
        <p:spPr bwMode="auto">
          <a:xfrm>
            <a:off x="3884613" y="8829967"/>
            <a:ext cx="2971800" cy="464820"/>
          </a:xfrm>
          <a:prstGeom prst="rect">
            <a:avLst/>
          </a:prstGeom>
          <a:noFill/>
          <a:ln w="9525">
            <a:noFill/>
            <a:miter lim="800000"/>
            <a:headEnd/>
            <a:tailEnd/>
          </a:ln>
        </p:spPr>
        <p:txBody>
          <a:bodyPr anchor="b"/>
          <a:lstStyle/>
          <a:p>
            <a:pPr algn="r"/>
            <a:fld id="{B3A482FB-23EC-4994-B0E9-556C7725828B}" type="slidenum">
              <a:rPr lang="en-US" sz="1200">
                <a:solidFill>
                  <a:srgbClr val="000000"/>
                </a:solidFill>
                <a:latin typeface="Arial" pitchFamily="34" charset="0"/>
              </a:rPr>
              <a:pPr algn="r"/>
              <a:t>6</a:t>
            </a:fld>
            <a:endParaRPr lang="en-US" sz="1200">
              <a:solidFill>
                <a:srgbClr val="000000"/>
              </a:solidFill>
              <a:latin typeface="Arial" pitchFamily="34" charset="0"/>
            </a:endParaRPr>
          </a:p>
        </p:txBody>
      </p:sp>
    </p:spTree>
    <p:extLst>
      <p:ext uri="{BB962C8B-B14F-4D97-AF65-F5344CB8AC3E}">
        <p14:creationId xmlns:p14="http://schemas.microsoft.com/office/powerpoint/2010/main" val="1661038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this next slide shows</a:t>
            </a:r>
            <a:r>
              <a:rPr lang="en-US" baseline="0" dirty="0" smtClean="0"/>
              <a:t> the enhancements that we have made in the context of virtual machine manager content of System Center 2012 SP1. and just as a comparison on this slide I show you first what is available first in System Center 2012 and the enhancements that we’ve added in SP1 to support Windows Server 2012. so as you can see, you know the size of the clusters goes from 16 to 24, your VM size and topology increases dramatically.  Now the second part of this table which is really where I’d like to focus your attention on which is software defined networking.  Prior to Windows Server 2012 and System Center 2012 SP1 we had a fairly simple model of networking that existed.  And with Windows Server 2012 we have really made a huge investment in enabling software defined networking for you inside the datacenter. And what software defined networking really means is that for you as a customer to be able to set up and manage networks on the fly using your administrative pools and software.  In case of our stack the tool that we use to manage your software defined networking stack is the Virtual Machine Manager component of System Center 2012 SP1.  with the release of SP1 you can now create isolated tenant networks on the fly using Hyper-V network utilization, this allows you to create isolated networks without having to rely on VLANs which are challenging to configure and have scale limitations in terms of the number of VLANs that you can have in your datacenter. Using VMM you can now manage all the extensions that partners are developing for the extensible switch for Hyper-V in Windows Server 2012.  This makes it really convenient for you as customers to deploy and manage these extensions.</a:t>
            </a:r>
          </a:p>
          <a:p>
            <a:r>
              <a:rPr lang="en-US" baseline="0" dirty="0" smtClean="0"/>
              <a:t>In addition we heard from customers that when you have a large number of Hyper-V hosts and each of these Hyper-V hosts has an instance of a Hyper-V switch, customers are looking for an easier way to manage all the policy and configuration items on these individual virtual switches. So with System Center 2012 SP1 we introduced the concept of a logical switch which takes all the individual switch  instances which exist on the Hyper-V host and binds them together as one logical entity, allowing you to define policy elements and configuration elements across all those individual Hyper-V switches increase them as one logical entity. This also makes it really simple if you want to deploy multiple switch extensions across all these individual Hyper-V switch instances. All you need to define is a logical switch, add the switch extensions to that logical switch, and VMM will take care of managing and deploying the life cycle of these switch extensions across all these Hyper-V switch extensions. </a:t>
            </a:r>
          </a:p>
          <a:p>
            <a:r>
              <a:rPr lang="en-US" baseline="0" dirty="0" smtClean="0"/>
              <a:t>From a perspective of storage Windows Server 2012 lowers the total cost of ownership from a storage perspective by enabling Hyper-V to store and run the VMs off of a SMB3.0 share.  And the VMM component in System Center 2012 SP1 enables you to configure and manage the deployment off of these Hyper-V shares and Hyper-V hosts. In addition we support live storage migration and support utilization of multiple live migrations as are supported by the Windows Server 2012 Hyper-V platform. </a:t>
            </a:r>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r>
              <a:rPr lang="en-US" smtClean="0"/>
              <a:t>© 2012 Microsoft Corporation. All rights reserved. Microsoft, Windows,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a:p>
        </p:txBody>
      </p:sp>
      <p:sp>
        <p:nvSpPr>
          <p:cNvPr id="6" name="Date Placeholder 5"/>
          <p:cNvSpPr>
            <a:spLocks noGrp="1"/>
          </p:cNvSpPr>
          <p:nvPr>
            <p:ph type="dt" idx="12"/>
          </p:nvPr>
        </p:nvSpPr>
        <p:spPr/>
        <p:txBody>
          <a:bodyPr/>
          <a:lstStyle/>
          <a:p>
            <a:fld id="{184400FF-3FCA-462F-9D9C-5198478F57EA}" type="datetime1">
              <a:rPr lang="en-US" smtClean="0"/>
              <a:pPr/>
              <a:t>2/25/2013</a:t>
            </a:fld>
            <a:endParaRPr lang="en-US"/>
          </a:p>
        </p:txBody>
      </p:sp>
      <p:sp>
        <p:nvSpPr>
          <p:cNvPr id="7" name="Slide Number Placeholder 6"/>
          <p:cNvSpPr>
            <a:spLocks noGrp="1"/>
          </p:cNvSpPr>
          <p:nvPr>
            <p:ph type="sldNum" sz="quarter" idx="13"/>
          </p:nvPr>
        </p:nvSpPr>
        <p:spPr/>
        <p:txBody>
          <a:bodyPr/>
          <a:lstStyle/>
          <a:p>
            <a:fld id="{FBF1ECE7-F93A-4AF5-B24F-533EF070DA09}" type="slidenum">
              <a:rPr lang="en-US" smtClean="0"/>
              <a:pPr/>
              <a:t>7</a:t>
            </a:fld>
            <a:endParaRPr lang="en-US"/>
          </a:p>
        </p:txBody>
      </p:sp>
    </p:spTree>
    <p:extLst>
      <p:ext uri="{BB962C8B-B14F-4D97-AF65-F5344CB8AC3E}">
        <p14:creationId xmlns:p14="http://schemas.microsoft.com/office/powerpoint/2010/main" val="3326066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dirty="0" smtClean="0"/>
              <a:t>So</a:t>
            </a:r>
            <a:r>
              <a:rPr lang="en-US" baseline="0" dirty="0" smtClean="0"/>
              <a:t> Hyper-V network virtualization is a new capability in Windows Server 2012 where the network environment is virtualized in much of the same way as a server environment is virtualized in virtual machines. So with the virtual machines you can run multiple VMs on the same physical server so with network virtualization you can have multiple networks that are each independent with their own address base completely isolated from each other all on the same physical network. This is done through isolation in the Hyper-V switch and on the network the packets are encapsulated and on the network using a portal called NBGRE. </a:t>
            </a:r>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889035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demo I’m going to show you how simple it is to actually create an isolated network, the demo is going to be done from the</a:t>
            </a:r>
            <a:r>
              <a:rPr lang="en-US" baseline="0" dirty="0" smtClean="0"/>
              <a:t> perspective of an administrator who’s actually creating these networks but from a customer standpoint using the SPF capability and exposing this to a portal a </a:t>
            </a:r>
            <a:r>
              <a:rPr lang="en-US" baseline="0" dirty="0" err="1" smtClean="0"/>
              <a:t>hoster</a:t>
            </a:r>
            <a:r>
              <a:rPr lang="en-US" baseline="0" dirty="0" smtClean="0"/>
              <a:t> could expose the creation of the isolated networks as excel service experience to their customers as well.</a:t>
            </a:r>
          </a:p>
          <a:p>
            <a:r>
              <a:rPr lang="en-US" baseline="0" dirty="0" smtClean="0"/>
              <a:t>This screen is from the System Center 2012 SP1 virtual machine manager console. And you can see in the VMs and services tab I have a new node called VM networks. Let’s see how easy it is to actually create a VM network. So I create a VM network, create </a:t>
            </a:r>
            <a:r>
              <a:rPr lang="en-US" baseline="0" dirty="0" err="1" smtClean="0"/>
              <a:t>PinkCola</a:t>
            </a:r>
            <a:r>
              <a:rPr lang="en-US" baseline="0" dirty="0" smtClean="0"/>
              <a:t>, and there is one physical network on which I want to create this which is called the PA network. I’m going to isolate using Hyper-V network virtualization, both for Hyper-V 4 and then I’m going to add VM subnets, let’s call it the </a:t>
            </a:r>
            <a:r>
              <a:rPr lang="en-US" baseline="0" dirty="0" err="1" smtClean="0"/>
              <a:t>PinkCola</a:t>
            </a:r>
            <a:r>
              <a:rPr lang="en-US" baseline="0" dirty="0" smtClean="0"/>
              <a:t> </a:t>
            </a:r>
            <a:r>
              <a:rPr lang="en-US" baseline="0" dirty="0" err="1" smtClean="0"/>
              <a:t>corp</a:t>
            </a:r>
            <a:r>
              <a:rPr lang="en-US" baseline="0" dirty="0" smtClean="0"/>
              <a:t> network and I’m going to define the network for </a:t>
            </a:r>
            <a:r>
              <a:rPr lang="en-US" baseline="0" dirty="0" err="1" smtClean="0"/>
              <a:t>PinkCola</a:t>
            </a:r>
            <a:r>
              <a:rPr lang="en-US" baseline="0" dirty="0" smtClean="0"/>
              <a:t> 10.0.0.24 let’s make is a large network so moving on, and effectively with a few clicks of the button I now have a new isolated network over which I can actually create a network pool.  I can define the network starting addresses, I can define if there is a gateway that’s required, I can specify the DNS, I can specify Win Servers and there you have it.  Within these  few clicks of the button as you can see now on the same underlying physical network I actually have three different networks and as you can see here the </a:t>
            </a:r>
            <a:r>
              <a:rPr lang="en-US" baseline="0" dirty="0" err="1" smtClean="0"/>
              <a:t>BlueCola</a:t>
            </a:r>
            <a:r>
              <a:rPr lang="en-US" baseline="0" dirty="0" smtClean="0"/>
              <a:t> network and the </a:t>
            </a:r>
            <a:r>
              <a:rPr lang="en-US" baseline="0" dirty="0" err="1" smtClean="0"/>
              <a:t>RedCola</a:t>
            </a:r>
            <a:r>
              <a:rPr lang="en-US" baseline="0" dirty="0" smtClean="0"/>
              <a:t> network have overlapping IP address, yet by virtue of the fact that we’re using Hyper-V network virtualization these two networks, the machines that are connected to these two networks will not be able to see traffic that is not destined that is destined for the other network. So this is how easy it is for you as customers to be able to create and manage these isolated networks inside your datacenter. </a:t>
            </a:r>
            <a:endParaRPr lang="en-US" dirty="0"/>
          </a:p>
        </p:txBody>
      </p:sp>
      <p:sp>
        <p:nvSpPr>
          <p:cNvPr id="4" name="Header Placeholder 3"/>
          <p:cNvSpPr>
            <a:spLocks noGrp="1"/>
          </p:cNvSpPr>
          <p:nvPr>
            <p:ph type="hdr" sz="quarter" idx="10"/>
          </p:nvPr>
        </p:nvSpPr>
        <p:spPr/>
        <p:txBody>
          <a:bodyPr/>
          <a:lstStyle/>
          <a:p>
            <a:r>
              <a:rPr lang="en-US">
                <a:solidFill>
                  <a:prstClr val="black"/>
                </a:solidFill>
              </a:rPr>
              <a:t>Tech Ready 15</a:t>
            </a:r>
          </a:p>
          <a:p>
            <a:endParaRPr lang="en-US">
              <a:solidFill>
                <a:prstClr val="black"/>
              </a:solidFill>
            </a:endParaRPr>
          </a:p>
        </p:txBody>
      </p:sp>
      <p:sp>
        <p:nvSpPr>
          <p:cNvPr id="5" name="Footer Placeholder 4"/>
          <p:cNvSpPr>
            <a:spLocks noGrp="1"/>
          </p:cNvSpPr>
          <p:nvPr>
            <p:ph type="ftr" sz="quarter" idx="11"/>
          </p:nvPr>
        </p:nvSpPr>
        <p:spPr/>
        <p:txBody>
          <a:bodyPr/>
          <a:lstStyle/>
          <a:p>
            <a:pPr defTabSz="914099"/>
            <a:r>
              <a:rPr lang="en-US" smtClean="0">
                <a:gradFill>
                  <a:gsLst>
                    <a:gs pos="0">
                      <a:prstClr val="black"/>
                    </a:gs>
                    <a:gs pos="100000">
                      <a:prstClr val="black"/>
                    </a:gs>
                  </a:gsLst>
                  <a:lin ang="5400000" scaled="0"/>
                </a:gradFill>
                <a:ea typeface="Segoe UI" pitchFamily="34" charset="0"/>
              </a:rPr>
              <a:t>© 2012 Microsoft Corporation. All rights reserved. Microsoft, Windows, and other product names are or may be registered trademarks and/or trademarks in the U.S. and/or other countries.</a:t>
            </a:r>
          </a:p>
          <a:p>
            <a:pPr defTabSz="914099"/>
            <a:r>
              <a:rPr lang="en-US" smtClean="0">
                <a:gradFill>
                  <a:gsLst>
                    <a:gs pos="0">
                      <a:prstClr val="black"/>
                    </a:gs>
                    <a:gs pos="100000">
                      <a:prstClr val="black"/>
                    </a:gs>
                  </a:gsLst>
                  <a:lin ang="5400000" scaled="0"/>
                </a:gradFill>
                <a:ea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gradFill>
                <a:gsLst>
                  <a:gs pos="0">
                    <a:prstClr val="black"/>
                  </a:gs>
                  <a:gs pos="100000">
                    <a:prstClr val="black"/>
                  </a:gs>
                </a:gsLst>
                <a:lin ang="5400000" scaled="0"/>
              </a:gradFill>
              <a:ea typeface="Segoe UI" pitchFamily="34" charset="0"/>
            </a:endParaRPr>
          </a:p>
        </p:txBody>
      </p:sp>
      <p:sp>
        <p:nvSpPr>
          <p:cNvPr id="6" name="Date Placeholder 5"/>
          <p:cNvSpPr>
            <a:spLocks noGrp="1"/>
          </p:cNvSpPr>
          <p:nvPr>
            <p:ph type="dt" idx="12"/>
          </p:nvPr>
        </p:nvSpPr>
        <p:spPr/>
        <p:txBody>
          <a:bodyPr/>
          <a:lstStyle/>
          <a:p>
            <a:fld id="{734A4F94-DAB2-42E7-A25A-C06804AD4A0F}" type="datetime1">
              <a:rPr lang="en-US" smtClean="0">
                <a:solidFill>
                  <a:prstClr val="black"/>
                </a:solidFill>
              </a:rPr>
              <a:pPr/>
              <a:t>2/25/2013</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217983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5.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7.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0.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1.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2.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4.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5.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6.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8.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458788" y="481013"/>
            <a:ext cx="17367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2"/>
          </p:nvPr>
        </p:nvSpPr>
        <p:spPr>
          <a:xfrm>
            <a:off x="276540" y="3954457"/>
            <a:ext cx="6399213" cy="1830388"/>
          </a:xfrm>
          <a:noFill/>
        </p:spPr>
        <p:txBody>
          <a:bodyPr tIns="109728"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smtClean="0"/>
              <a:t>Click to edit Master text styles</a:t>
            </a:r>
          </a:p>
        </p:txBody>
      </p:sp>
      <p:sp>
        <p:nvSpPr>
          <p:cNvPr id="9" name="Title 1"/>
          <p:cNvSpPr>
            <a:spLocks noGrp="1"/>
          </p:cNvSpPr>
          <p:nvPr>
            <p:ph type="title"/>
          </p:nvPr>
        </p:nvSpPr>
        <p:spPr>
          <a:xfrm>
            <a:off x="274703" y="2117165"/>
            <a:ext cx="10058336" cy="1837298"/>
          </a:xfrm>
          <a:noFill/>
        </p:spPr>
        <p:txBody>
          <a:bodyPr anchorCtr="0"/>
          <a:lstStyle>
            <a:lvl1pPr>
              <a:defRPr sz="6000" spc="-100" baseline="0">
                <a:gradFill>
                  <a:gsLst>
                    <a:gs pos="3333">
                      <a:schemeClr val="tx2"/>
                    </a:gs>
                    <a:gs pos="39000">
                      <a:schemeClr val="tx2"/>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883147438"/>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3750140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7497"/>
          </a:xfrm>
        </p:spPr>
        <p:txBody>
          <a:bodyPr/>
          <a:lstStyle>
            <a:lvl1pPr>
              <a:defRPr>
                <a:solidFill>
                  <a:srgbClr val="58288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1124552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a:lstStyle>
            <a:lvl1pPr marL="0" indent="0">
              <a:spcBef>
                <a:spcPts val="1224"/>
              </a:spcBef>
              <a:buClr>
                <a:schemeClr val="tx1"/>
              </a:buClr>
              <a:buFont typeface="Wingdings" pitchFamily="2" charset="2"/>
              <a:buNone/>
              <a:defRPr sz="3600">
                <a:solidFill>
                  <a:srgbClr val="58288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a:lstStyle>
            <a:lvl1pPr marL="0" indent="0">
              <a:spcBef>
                <a:spcPts val="1224"/>
              </a:spcBef>
              <a:buClr>
                <a:schemeClr val="tx1"/>
              </a:buClr>
              <a:buFont typeface="Wingdings" pitchFamily="2" charset="2"/>
              <a:buNone/>
              <a:defRPr sz="3600">
                <a:solidFill>
                  <a:srgbClr val="58288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7882267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4607132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3537394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a:lstStyle>
            <a:lvl1pPr marL="287338" indent="-287338">
              <a:spcBef>
                <a:spcPts val="1224"/>
              </a:spcBef>
              <a:buClr>
                <a:schemeClr val="tx2"/>
              </a:buClr>
              <a:buFont typeface="Arial" pitchFamily="34" charset="0"/>
              <a:buChar char="•"/>
              <a:defRPr sz="3600">
                <a:solidFill>
                  <a:srgbClr val="58288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a:lstStyle>
            <a:lvl1pPr marL="287338" indent="-287338">
              <a:spcBef>
                <a:spcPts val="1224"/>
              </a:spcBef>
              <a:buClr>
                <a:schemeClr val="tx2"/>
              </a:buClr>
              <a:buFont typeface="Arial" pitchFamily="34" charset="0"/>
              <a:buChar char="•"/>
              <a:defRPr sz="3600">
                <a:solidFill>
                  <a:srgbClr val="58288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5986423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4128233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38022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rgbClr val="58288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693717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Section Title Accent Color 1">
    <p:bg>
      <p:bgPr>
        <a:solidFill>
          <a:srgbClr val="80BF3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554767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4" name="Rectangle 3"/>
          <p:cNvSpPr/>
          <p:nvPr userDrawn="1"/>
        </p:nvSpPr>
        <p:spPr bwMode="auto">
          <a:xfrm>
            <a:off x="182563" y="1576388"/>
            <a:ext cx="9144000" cy="3657600"/>
          </a:xfrm>
          <a:prstGeom prst="rect">
            <a:avLst/>
          </a:prstGeom>
          <a:solidFill>
            <a:srgbClr val="58288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82880" tIns="146304" rIns="182880" bIns="146304"/>
          <a:lstStyle/>
          <a:p>
            <a:pPr algn="ctr" defTabSz="932472">
              <a:lnSpc>
                <a:spcPct val="90000"/>
              </a:lnSpc>
              <a:defRPr/>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458788" y="481013"/>
            <a:ext cx="17367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702" y="2123084"/>
            <a:ext cx="9143936" cy="1831379"/>
          </a:xfrm>
          <a:noFill/>
        </p:spPr>
        <p:txBody>
          <a:bodyPr anchorCtr="0"/>
          <a:lstStyle>
            <a:lvl1pPr>
              <a:defRPr sz="6000" spc="-100" baseline="0">
                <a:gradFill>
                  <a:gsLst>
                    <a:gs pos="5833">
                      <a:srgbClr val="FFFFFF"/>
                    </a:gs>
                    <a:gs pos="18000">
                      <a:srgbClr val="FFFFFF"/>
                    </a:gs>
                  </a:gsLst>
                  <a:lin ang="5400000" scaled="0"/>
                </a:gradFill>
              </a:defRPr>
            </a:lvl1pPr>
          </a:lstStyle>
          <a:p>
            <a:r>
              <a:rPr lang="en-US" smtClean="0"/>
              <a:t>Click to edit Master title style</a:t>
            </a:r>
            <a:endParaRPr lang="en-US" dirty="0"/>
          </a:p>
        </p:txBody>
      </p:sp>
      <p:sp>
        <p:nvSpPr>
          <p:cNvPr id="5" name="Text Placeholder 4"/>
          <p:cNvSpPr>
            <a:spLocks noGrp="1"/>
          </p:cNvSpPr>
          <p:nvPr>
            <p:ph type="body" sz="quarter" idx="12"/>
          </p:nvPr>
        </p:nvSpPr>
        <p:spPr>
          <a:xfrm>
            <a:off x="282230" y="3771579"/>
            <a:ext cx="9143936" cy="1828801"/>
          </a:xfrm>
          <a:noFill/>
        </p:spPr>
        <p:txBody>
          <a:bodyPr tIns="109728"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smtClean="0"/>
              <a:t>Click to edit Master text styles</a:t>
            </a:r>
          </a:p>
        </p:txBody>
      </p:sp>
    </p:spTree>
    <p:extLst>
      <p:ext uri="{BB962C8B-B14F-4D97-AF65-F5344CB8AC3E}">
        <p14:creationId xmlns:p14="http://schemas.microsoft.com/office/powerpoint/2010/main" val="1934150940"/>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ection Title Accent Color 2">
    <p:bg>
      <p:bgPr>
        <a:solidFill>
          <a:srgbClr val="169FE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620965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ection Title Accent Color 3">
    <p:bg>
      <p:bgPr>
        <a:solidFill>
          <a:srgbClr val="F3842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339172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4" name="Rectangle 3"/>
          <p:cNvSpPr/>
          <p:nvPr userDrawn="1"/>
        </p:nvSpPr>
        <p:spPr bwMode="hidden">
          <a:xfrm>
            <a:off x="0" y="1212850"/>
            <a:ext cx="12436475" cy="5781675"/>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46639" tIns="46639" rIns="46639" bIns="46639" anchor="ctr"/>
          <a:lstStyle/>
          <a:p>
            <a:pPr algn="ctr" defTabSz="932472">
              <a:defRPr/>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Segoe UI" pitchFamily="34" charset="0"/>
                <a:cs typeface="Segoe UI" pitchFamily="34" charset="0"/>
              </a:defRPr>
            </a:lvl1pPr>
            <a:lvl2pPr marL="346553" indent="0">
              <a:buNone/>
              <a:defRPr>
                <a:gradFill>
                  <a:gsLst>
                    <a:gs pos="1250">
                      <a:srgbClr val="000000"/>
                    </a:gs>
                    <a:gs pos="100000">
                      <a:srgbClr val="000000"/>
                    </a:gs>
                  </a:gsLst>
                  <a:lin ang="5400000" scaled="0"/>
                </a:gradFill>
                <a:latin typeface="Segoe UI" pitchFamily="34" charset="0"/>
                <a:cs typeface="Segoe UI" pitchFamily="34" charset="0"/>
              </a:defRPr>
            </a:lvl2pPr>
            <a:lvl3pPr marL="584607" indent="0">
              <a:buNone/>
              <a:defRPr>
                <a:gradFill>
                  <a:gsLst>
                    <a:gs pos="1250">
                      <a:srgbClr val="000000"/>
                    </a:gs>
                    <a:gs pos="100000">
                      <a:srgbClr val="000000"/>
                    </a:gs>
                  </a:gsLst>
                  <a:lin ang="5400000" scaled="0"/>
                </a:gradFill>
                <a:latin typeface="Segoe UI" pitchFamily="34" charset="0"/>
                <a:cs typeface="Segoe UI" pitchFamily="34" charset="0"/>
              </a:defRPr>
            </a:lvl3pPr>
            <a:lvl4pPr marL="814563" indent="0">
              <a:buNone/>
              <a:defRPr>
                <a:gradFill>
                  <a:gsLst>
                    <a:gs pos="1250">
                      <a:srgbClr val="000000"/>
                    </a:gs>
                    <a:gs pos="100000">
                      <a:srgbClr val="000000"/>
                    </a:gs>
                  </a:gsLst>
                  <a:lin ang="5400000" scaled="0"/>
                </a:gradFill>
                <a:latin typeface="Segoe UI" pitchFamily="34" charset="0"/>
                <a:cs typeface="Segoe UI" pitchFamily="34" charset="0"/>
              </a:defRPr>
            </a:lvl4pPr>
            <a:lvl5pPr marL="1050997"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4577887"/>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363076"/>
            <a:ext cx="12436476" cy="631450"/>
          </a:xfrm>
          <a:prstGeom prst="rect">
            <a:avLst/>
          </a:prstGeom>
          <a:solidFill>
            <a:srgbClr val="FFFF99"/>
          </a:solidFill>
        </p:spPr>
        <p:txBody>
          <a:bodyPr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3953000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9660" y="233151"/>
            <a:ext cx="11375536" cy="621530"/>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29660" y="1476622"/>
            <a:ext cx="11375536" cy="209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65878098"/>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Demo, Video etc. &quot;special&quot; slides">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bwMode="white">
          <a:xfrm>
            <a:off x="992911" y="4429866"/>
            <a:ext cx="10445795" cy="470856"/>
          </a:xfrm>
        </p:spPr>
        <p:txBody>
          <a:bodyPr>
            <a:noAutofit/>
          </a:bodyPr>
          <a:lstStyle>
            <a:lvl1pPr marL="0" indent="0" algn="l">
              <a:lnSpc>
                <a:spcPct val="90000"/>
              </a:lnSpc>
              <a:spcBef>
                <a:spcPts val="0"/>
              </a:spcBef>
              <a:buNone/>
              <a:defRPr lang="en-US" sz="3672" kern="1200" spc="-71" baseline="0" dirty="0">
                <a:gradFill>
                  <a:gsLst>
                    <a:gs pos="2083">
                      <a:schemeClr val="tx1"/>
                    </a:gs>
                    <a:gs pos="99000">
                      <a:schemeClr val="tx1"/>
                    </a:gs>
                  </a:gsLst>
                  <a:lin ang="5400000" scaled="0"/>
                </a:gradFill>
                <a:latin typeface="+mj-lt"/>
                <a:ea typeface="+mn-ea"/>
                <a:cs typeface="+mn-cs"/>
              </a:defRPr>
            </a:lvl1pPr>
            <a:lvl2pPr marL="466280" indent="0" algn="ctr">
              <a:buNone/>
              <a:defRPr>
                <a:solidFill>
                  <a:schemeClr val="tx1">
                    <a:tint val="75000"/>
                  </a:schemeClr>
                </a:solidFill>
              </a:defRPr>
            </a:lvl2pPr>
            <a:lvl3pPr marL="932559" indent="0" algn="ctr">
              <a:buNone/>
              <a:defRPr>
                <a:solidFill>
                  <a:schemeClr val="tx1">
                    <a:tint val="75000"/>
                  </a:schemeClr>
                </a:solidFill>
              </a:defRPr>
            </a:lvl3pPr>
            <a:lvl4pPr marL="1398839" indent="0" algn="ctr">
              <a:buNone/>
              <a:defRPr>
                <a:solidFill>
                  <a:schemeClr val="tx1">
                    <a:tint val="75000"/>
                  </a:schemeClr>
                </a:solidFill>
              </a:defRPr>
            </a:lvl4pPr>
            <a:lvl5pPr marL="1865119" indent="0" algn="ctr">
              <a:buNone/>
              <a:defRPr>
                <a:solidFill>
                  <a:schemeClr val="tx1">
                    <a:tint val="75000"/>
                  </a:schemeClr>
                </a:solidFill>
              </a:defRPr>
            </a:lvl5pPr>
            <a:lvl6pPr marL="2331399" indent="0" algn="ctr">
              <a:buNone/>
              <a:defRPr>
                <a:solidFill>
                  <a:schemeClr val="tx1">
                    <a:tint val="75000"/>
                  </a:schemeClr>
                </a:solidFill>
              </a:defRPr>
            </a:lvl6pPr>
            <a:lvl7pPr marL="2797677" indent="0" algn="ctr">
              <a:buNone/>
              <a:defRPr>
                <a:solidFill>
                  <a:schemeClr val="tx1">
                    <a:tint val="75000"/>
                  </a:schemeClr>
                </a:solidFill>
              </a:defRPr>
            </a:lvl7pPr>
            <a:lvl8pPr marL="3263957" indent="0" algn="ctr">
              <a:buNone/>
              <a:defRPr>
                <a:solidFill>
                  <a:schemeClr val="tx1">
                    <a:tint val="75000"/>
                  </a:schemeClr>
                </a:solidFill>
              </a:defRPr>
            </a:lvl8pPr>
            <a:lvl9pPr marL="3730237" indent="0" algn="ctr">
              <a:buNone/>
              <a:defRPr>
                <a:solidFill>
                  <a:schemeClr val="tx1">
                    <a:tint val="75000"/>
                  </a:schemeClr>
                </a:solidFill>
              </a:defRPr>
            </a:lvl9pPr>
          </a:lstStyle>
          <a:p>
            <a:pPr marL="0" marR="0" lvl="0" indent="0" algn="l" defTabSz="932559"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bwMode="white">
          <a:xfrm>
            <a:off x="996150" y="1094984"/>
            <a:ext cx="10450656" cy="1406089"/>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791" b="0" kern="1200" cap="none" spc="-408" baseline="0" dirty="0" smtClean="0">
                <a:ln w="3175">
                  <a:noFill/>
                </a:ln>
                <a:gradFill>
                  <a:gsLst>
                    <a:gs pos="100000">
                      <a:srgbClr val="FFFFFF"/>
                    </a:gs>
                    <a:gs pos="0">
                      <a:srgbClr val="FFFFFF"/>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bwMode="white">
          <a:xfrm>
            <a:off x="992101" y="3262795"/>
            <a:ext cx="10445796" cy="932293"/>
          </a:xfrm>
        </p:spPr>
        <p:txBody>
          <a:bodyPr wrap="square" anchor="ctr">
            <a:noAutofit/>
          </a:bodyPr>
          <a:lstStyle>
            <a:lvl1pPr marL="0" indent="0">
              <a:buNone/>
              <a:defRPr sz="6731" spc="-153"/>
            </a:lvl1pPr>
          </a:lstStyle>
          <a:p>
            <a:pPr lvl="0"/>
            <a:r>
              <a:rPr lang="en-US" smtClean="0"/>
              <a:t>Click to edit Master text styles</a:t>
            </a:r>
          </a:p>
        </p:txBody>
      </p:sp>
      <p:sp>
        <p:nvSpPr>
          <p:cNvPr id="8" name="TextBox 7"/>
          <p:cNvSpPr txBox="1"/>
          <p:nvPr userDrawn="1"/>
        </p:nvSpPr>
        <p:spPr>
          <a:xfrm>
            <a:off x="4247274" y="6725348"/>
            <a:ext cx="3941926" cy="168070"/>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71" spc="153" dirty="0" smtClean="0">
                <a:gradFill>
                  <a:gsLst>
                    <a:gs pos="0">
                      <a:srgbClr val="FFFFFF">
                        <a:alpha val="50000"/>
                      </a:srgbClr>
                    </a:gs>
                    <a:gs pos="86000">
                      <a:srgbClr val="FFFFFF">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22406866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29660" y="1476622"/>
            <a:ext cx="5597872" cy="1961371"/>
          </a:xfrm>
        </p:spPr>
        <p:txBody>
          <a:bodyPr/>
          <a:lstStyle>
            <a:lvl1pPr marL="346742" indent="-346742">
              <a:lnSpc>
                <a:spcPct val="90000"/>
              </a:lnSpc>
              <a:defRPr sz="2856"/>
            </a:lvl1pPr>
            <a:lvl2pPr marL="686737" indent="-331900">
              <a:lnSpc>
                <a:spcPct val="90000"/>
              </a:lnSpc>
              <a:defRPr sz="2448"/>
            </a:lvl2pPr>
            <a:lvl3pPr marL="972765" indent="-294123">
              <a:lnSpc>
                <a:spcPct val="90000"/>
              </a:lnSpc>
              <a:defRPr sz="2040"/>
            </a:lvl3pPr>
            <a:lvl4pPr marL="1252048" indent="-279282">
              <a:lnSpc>
                <a:spcPct val="90000"/>
              </a:lnSpc>
              <a:defRPr sz="1836"/>
            </a:lvl4pPr>
            <a:lvl5pPr marL="1546170" indent="-286028">
              <a:lnSpc>
                <a:spcPct val="90000"/>
              </a:lnSpc>
              <a:defRPr sz="1836"/>
            </a:lvl5pPr>
            <a:lvl6pPr>
              <a:defRPr sz="1836"/>
            </a:lvl6pPr>
            <a:lvl7pPr>
              <a:defRPr sz="1836"/>
            </a:lvl7pPr>
            <a:lvl8pPr>
              <a:defRPr sz="1836"/>
            </a:lvl8pPr>
            <a:lvl9pPr>
              <a:defRPr sz="183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07324" y="1476622"/>
            <a:ext cx="5597872" cy="1961371"/>
          </a:xfrm>
        </p:spPr>
        <p:txBody>
          <a:bodyPr/>
          <a:lstStyle>
            <a:lvl1pPr marL="354837" indent="-354837">
              <a:lnSpc>
                <a:spcPct val="90000"/>
              </a:lnSpc>
              <a:defRPr sz="2856"/>
            </a:lvl1pPr>
            <a:lvl2pPr marL="686737" indent="-346742">
              <a:lnSpc>
                <a:spcPct val="90000"/>
              </a:lnSpc>
              <a:defRPr sz="2448"/>
            </a:lvl2pPr>
            <a:lvl3pPr marL="980860" indent="-308964">
              <a:lnSpc>
                <a:spcPct val="90000"/>
              </a:lnSpc>
              <a:defRPr sz="2040"/>
            </a:lvl3pPr>
            <a:lvl4pPr marL="1252048" indent="-271187">
              <a:lnSpc>
                <a:spcPct val="90000"/>
              </a:lnSpc>
              <a:defRPr sz="1836"/>
            </a:lvl4pPr>
            <a:lvl5pPr marL="1546170" indent="-279282">
              <a:lnSpc>
                <a:spcPct val="90000"/>
              </a:lnSpc>
              <a:defRPr sz="1836"/>
            </a:lvl5pPr>
            <a:lvl6pPr>
              <a:defRPr sz="1836"/>
            </a:lvl6pPr>
            <a:lvl7pPr>
              <a:defRPr sz="1836"/>
            </a:lvl7pPr>
            <a:lvl8pPr>
              <a:defRPr sz="1836"/>
            </a:lvl8pPr>
            <a:lvl9pPr>
              <a:defRPr sz="183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0237352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458788" y="481013"/>
            <a:ext cx="17367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2"/>
          </p:nvPr>
        </p:nvSpPr>
        <p:spPr>
          <a:xfrm>
            <a:off x="276540" y="3954457"/>
            <a:ext cx="6399213" cy="1830388"/>
          </a:xfrm>
          <a:noFill/>
        </p:spPr>
        <p:txBody>
          <a:bodyPr tIns="109728"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smtClean="0"/>
              <a:t>Click to edit Master text styles</a:t>
            </a:r>
          </a:p>
        </p:txBody>
      </p:sp>
      <p:sp>
        <p:nvSpPr>
          <p:cNvPr id="9" name="Title 1"/>
          <p:cNvSpPr>
            <a:spLocks noGrp="1"/>
          </p:cNvSpPr>
          <p:nvPr>
            <p:ph type="title"/>
          </p:nvPr>
        </p:nvSpPr>
        <p:spPr>
          <a:xfrm>
            <a:off x="274703" y="2117165"/>
            <a:ext cx="10058336" cy="1837298"/>
          </a:xfrm>
          <a:noFill/>
        </p:spPr>
        <p:txBody>
          <a:bodyPr anchorCtr="0"/>
          <a:lstStyle>
            <a:lvl1pPr>
              <a:defRPr sz="6000" spc="-100" baseline="0">
                <a:gradFill>
                  <a:gsLst>
                    <a:gs pos="3333">
                      <a:schemeClr val="tx2"/>
                    </a:gs>
                    <a:gs pos="39000">
                      <a:schemeClr val="tx2"/>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1619066423"/>
      </p:ext>
    </p:extLst>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4" name="Rectangle 3"/>
          <p:cNvSpPr/>
          <p:nvPr userDrawn="1"/>
        </p:nvSpPr>
        <p:spPr bwMode="auto">
          <a:xfrm>
            <a:off x="182563" y="1576388"/>
            <a:ext cx="12070648" cy="3657600"/>
          </a:xfrm>
          <a:prstGeom prst="rect">
            <a:avLst/>
          </a:prstGeom>
          <a:solidFill>
            <a:srgbClr val="58288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82880" tIns="146304" rIns="182880" bIns="146304"/>
          <a:lstStyle/>
          <a:p>
            <a:pPr algn="ctr" defTabSz="932472">
              <a:lnSpc>
                <a:spcPct val="90000"/>
              </a:lnSpc>
              <a:defRPr/>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458788" y="481013"/>
            <a:ext cx="17367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702" y="2123084"/>
            <a:ext cx="9143936" cy="1831379"/>
          </a:xfrm>
          <a:noFill/>
        </p:spPr>
        <p:txBody>
          <a:bodyPr anchorCtr="0"/>
          <a:lstStyle>
            <a:lvl1pPr>
              <a:defRPr sz="6000" spc="-100" baseline="0">
                <a:gradFill>
                  <a:gsLst>
                    <a:gs pos="5833">
                      <a:srgbClr val="FFFFFF"/>
                    </a:gs>
                    <a:gs pos="18000">
                      <a:srgbClr val="FFFFFF"/>
                    </a:gs>
                  </a:gsLst>
                  <a:lin ang="5400000" scaled="0"/>
                </a:gradFill>
              </a:defRPr>
            </a:lvl1pPr>
          </a:lstStyle>
          <a:p>
            <a:r>
              <a:rPr lang="en-US" smtClean="0"/>
              <a:t>Click to edit Master title style</a:t>
            </a:r>
            <a:endParaRPr lang="en-US" dirty="0"/>
          </a:p>
        </p:txBody>
      </p:sp>
      <p:sp>
        <p:nvSpPr>
          <p:cNvPr id="5" name="Text Placeholder 4"/>
          <p:cNvSpPr>
            <a:spLocks noGrp="1"/>
          </p:cNvSpPr>
          <p:nvPr>
            <p:ph type="body" sz="quarter" idx="12"/>
          </p:nvPr>
        </p:nvSpPr>
        <p:spPr>
          <a:xfrm>
            <a:off x="282230" y="3771579"/>
            <a:ext cx="9143936" cy="1828801"/>
          </a:xfrm>
          <a:noFill/>
        </p:spPr>
        <p:txBody>
          <a:bodyPr tIns="109728"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smtClean="0"/>
              <a:t>Click to edit Master text styles</a:t>
            </a:r>
          </a:p>
        </p:txBody>
      </p:sp>
    </p:spTree>
    <p:extLst>
      <p:ext uri="{BB962C8B-B14F-4D97-AF65-F5344CB8AC3E}">
        <p14:creationId xmlns:p14="http://schemas.microsoft.com/office/powerpoint/2010/main" val="2914397741"/>
      </p:ext>
    </p:extLst>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rgbClr val="58288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831975"/>
          </a:xfrm>
          <a:noFill/>
        </p:spPr>
        <p:txBody>
          <a:bodyPr anchorCtr="0"/>
          <a:lstStyle>
            <a:lvl1pPr>
              <a:defRPr sz="8800" spc="-100" baseline="0">
                <a:gradFill>
                  <a:gsLst>
                    <a:gs pos="100000">
                      <a:schemeClr val="tx1"/>
                    </a:gs>
                    <a:gs pos="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231973328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rgbClr val="58288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831975"/>
          </a:xfrm>
          <a:noFill/>
        </p:spPr>
        <p:txBody>
          <a:bodyPr anchorCtr="0"/>
          <a:lstStyle>
            <a:lvl1pPr>
              <a:defRPr sz="8800" spc="-100" baseline="0">
                <a:gradFill>
                  <a:gsLst>
                    <a:gs pos="100000">
                      <a:schemeClr val="tx1"/>
                    </a:gs>
                    <a:gs pos="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300733322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ection Title Accent Color 1">
    <p:bg>
      <p:bgPr>
        <a:solidFill>
          <a:srgbClr val="80BF3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831975"/>
          </a:xfrm>
          <a:noFill/>
        </p:spPr>
        <p:txBody>
          <a:bodyPr anchorCtr="0"/>
          <a:lstStyle>
            <a:lvl1pPr>
              <a:defRPr sz="8800" spc="-100" baseline="0">
                <a:gradFill>
                  <a:gsLst>
                    <a:gs pos="100000">
                      <a:schemeClr val="tx1"/>
                    </a:gs>
                    <a:gs pos="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231949470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rgbClr val="169FE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831975"/>
          </a:xfrm>
          <a:noFill/>
        </p:spPr>
        <p:txBody>
          <a:bodyPr anchorCtr="0"/>
          <a:lstStyle>
            <a:lvl1pPr>
              <a:defRPr sz="8800" spc="-100" baseline="0">
                <a:gradFill>
                  <a:gsLst>
                    <a:gs pos="100000">
                      <a:schemeClr val="tx1"/>
                    </a:gs>
                    <a:gs pos="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391645234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rgbClr val="F3842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831975"/>
          </a:xfrm>
          <a:noFill/>
        </p:spPr>
        <p:txBody>
          <a:bodyPr anchorCtr="0"/>
          <a:lstStyle>
            <a:lvl1pPr>
              <a:defRPr sz="8800" spc="-100" baseline="0">
                <a:gradFill>
                  <a:gsLst>
                    <a:gs pos="100000">
                      <a:schemeClr val="tx1"/>
                    </a:gs>
                    <a:gs pos="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217373042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solidFill>
                  <a:srgbClr val="582881"/>
                </a:soli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88315115"/>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10882313" y="296863"/>
            <a:ext cx="127635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639" y="295274"/>
            <a:ext cx="9052524" cy="1190330"/>
          </a:xfrm>
        </p:spPr>
        <p:txBody>
          <a:bodyPr/>
          <a:lstStyle/>
          <a:p>
            <a:r>
              <a:rPr lang="en-US" smtClean="0"/>
              <a:t>Click to edit Master title style</a:t>
            </a:r>
            <a:endParaRPr lang="en-US"/>
          </a:p>
        </p:txBody>
      </p:sp>
    </p:spTree>
    <p:extLst>
      <p:ext uri="{BB962C8B-B14F-4D97-AF65-F5344CB8AC3E}">
        <p14:creationId xmlns:p14="http://schemas.microsoft.com/office/powerpoint/2010/main" val="4153388684"/>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29192781"/>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70249072"/>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7497"/>
          </a:xfrm>
        </p:spPr>
        <p:txBody>
          <a:bodyPr/>
          <a:lstStyle>
            <a:lvl1pPr>
              <a:defRPr>
                <a:solidFill>
                  <a:srgbClr val="58288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17062062"/>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a:lstStyle>
            <a:lvl1pPr marL="0" indent="0">
              <a:spcBef>
                <a:spcPts val="1224"/>
              </a:spcBef>
              <a:buClr>
                <a:schemeClr val="tx1"/>
              </a:buClr>
              <a:buFont typeface="Wingdings" pitchFamily="2" charset="2"/>
              <a:buNone/>
              <a:defRPr sz="3600">
                <a:solidFill>
                  <a:srgbClr val="58288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a:lstStyle>
            <a:lvl1pPr marL="0" indent="0">
              <a:spcBef>
                <a:spcPts val="1224"/>
              </a:spcBef>
              <a:buClr>
                <a:schemeClr val="tx1"/>
              </a:buClr>
              <a:buFont typeface="Wingdings" pitchFamily="2" charset="2"/>
              <a:buNone/>
              <a:defRPr sz="3600">
                <a:solidFill>
                  <a:srgbClr val="58288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40083885"/>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9166378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Title Accent Color 1">
    <p:bg>
      <p:bgPr>
        <a:solidFill>
          <a:srgbClr val="80BF3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831975"/>
          </a:xfrm>
          <a:noFill/>
        </p:spPr>
        <p:txBody>
          <a:bodyPr anchorCtr="0"/>
          <a:lstStyle>
            <a:lvl1pPr>
              <a:defRPr sz="8800" spc="-100" baseline="0">
                <a:gradFill>
                  <a:gsLst>
                    <a:gs pos="100000">
                      <a:schemeClr val="tx1"/>
                    </a:gs>
                    <a:gs pos="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317482375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27221040"/>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a:lstStyle>
            <a:lvl1pPr marL="287338" indent="-287338">
              <a:spcBef>
                <a:spcPts val="1224"/>
              </a:spcBef>
              <a:buClr>
                <a:schemeClr val="tx2"/>
              </a:buClr>
              <a:buFont typeface="Arial" pitchFamily="34" charset="0"/>
              <a:buChar char="•"/>
              <a:defRPr sz="3600">
                <a:solidFill>
                  <a:srgbClr val="58288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a:lstStyle>
            <a:lvl1pPr marL="287338" indent="-287338">
              <a:spcBef>
                <a:spcPts val="1224"/>
              </a:spcBef>
              <a:buClr>
                <a:schemeClr val="tx2"/>
              </a:buClr>
              <a:buFont typeface="Arial" pitchFamily="34" charset="0"/>
              <a:buChar char="•"/>
              <a:defRPr sz="3600">
                <a:solidFill>
                  <a:srgbClr val="58288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15583066"/>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42199354"/>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0208695"/>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rgbClr val="58288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505634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Section Title Accent Color 1">
    <p:bg>
      <p:bgPr>
        <a:solidFill>
          <a:srgbClr val="80BF3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544019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Section Title Accent Color 2">
    <p:bg>
      <p:bgPr>
        <a:solidFill>
          <a:srgbClr val="169FE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803389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Section Title Accent Color 3">
    <p:bg>
      <p:bgPr>
        <a:solidFill>
          <a:srgbClr val="F3842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612197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4" name="Rectangle 3"/>
          <p:cNvSpPr/>
          <p:nvPr userDrawn="1"/>
        </p:nvSpPr>
        <p:spPr bwMode="hidden">
          <a:xfrm>
            <a:off x="0" y="1212850"/>
            <a:ext cx="12436475" cy="5781675"/>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46639" tIns="46639" rIns="46639" bIns="46639" anchor="ctr"/>
          <a:lstStyle/>
          <a:p>
            <a:pPr algn="ctr" defTabSz="932472">
              <a:defRPr/>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Segoe UI" pitchFamily="34" charset="0"/>
                <a:cs typeface="Segoe UI" pitchFamily="34" charset="0"/>
              </a:defRPr>
            </a:lvl1pPr>
            <a:lvl2pPr marL="346553" indent="0">
              <a:buNone/>
              <a:defRPr>
                <a:gradFill>
                  <a:gsLst>
                    <a:gs pos="1250">
                      <a:srgbClr val="000000"/>
                    </a:gs>
                    <a:gs pos="100000">
                      <a:srgbClr val="000000"/>
                    </a:gs>
                  </a:gsLst>
                  <a:lin ang="5400000" scaled="0"/>
                </a:gradFill>
                <a:latin typeface="Segoe UI" pitchFamily="34" charset="0"/>
                <a:cs typeface="Segoe UI" pitchFamily="34" charset="0"/>
              </a:defRPr>
            </a:lvl2pPr>
            <a:lvl3pPr marL="584607" indent="0">
              <a:buNone/>
              <a:defRPr>
                <a:gradFill>
                  <a:gsLst>
                    <a:gs pos="1250">
                      <a:srgbClr val="000000"/>
                    </a:gs>
                    <a:gs pos="100000">
                      <a:srgbClr val="000000"/>
                    </a:gs>
                  </a:gsLst>
                  <a:lin ang="5400000" scaled="0"/>
                </a:gradFill>
                <a:latin typeface="Segoe UI" pitchFamily="34" charset="0"/>
                <a:cs typeface="Segoe UI" pitchFamily="34" charset="0"/>
              </a:defRPr>
            </a:lvl3pPr>
            <a:lvl4pPr marL="814563" indent="0">
              <a:buNone/>
              <a:defRPr>
                <a:gradFill>
                  <a:gsLst>
                    <a:gs pos="1250">
                      <a:srgbClr val="000000"/>
                    </a:gs>
                    <a:gs pos="100000">
                      <a:srgbClr val="000000"/>
                    </a:gs>
                  </a:gsLst>
                  <a:lin ang="5400000" scaled="0"/>
                </a:gradFill>
                <a:latin typeface="Segoe UI" pitchFamily="34" charset="0"/>
                <a:cs typeface="Segoe UI" pitchFamily="34" charset="0"/>
              </a:defRPr>
            </a:lvl4pPr>
            <a:lvl5pPr marL="1050997"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98678045"/>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363076"/>
            <a:ext cx="12436476" cy="631450"/>
          </a:xfrm>
          <a:prstGeom prst="rect">
            <a:avLst/>
          </a:prstGeom>
          <a:solidFill>
            <a:srgbClr val="FFFF99"/>
          </a:solidFill>
        </p:spPr>
        <p:txBody>
          <a:bodyPr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7686585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rgbClr val="169FE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831975"/>
          </a:xfrm>
          <a:noFill/>
        </p:spPr>
        <p:txBody>
          <a:bodyPr anchorCtr="0"/>
          <a:lstStyle>
            <a:lvl1pPr>
              <a:defRPr sz="8800" spc="-100" baseline="0">
                <a:gradFill>
                  <a:gsLst>
                    <a:gs pos="100000">
                      <a:schemeClr val="tx1"/>
                    </a:gs>
                    <a:gs pos="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77025994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rgbClr val="F3842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831975"/>
          </a:xfrm>
          <a:noFill/>
        </p:spPr>
        <p:txBody>
          <a:bodyPr anchorCtr="0"/>
          <a:lstStyle>
            <a:lvl1pPr>
              <a:defRPr sz="8800" spc="-100" baseline="0">
                <a:gradFill>
                  <a:gsLst>
                    <a:gs pos="100000">
                      <a:schemeClr val="tx1"/>
                    </a:gs>
                    <a:gs pos="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944353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solidFill>
                  <a:srgbClr val="582881"/>
                </a:soli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7156922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10882313" y="296863"/>
            <a:ext cx="127635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639" y="295274"/>
            <a:ext cx="9052524" cy="1190330"/>
          </a:xfrm>
        </p:spPr>
        <p:txBody>
          <a:bodyPr/>
          <a:lstStyle/>
          <a:p>
            <a:r>
              <a:rPr lang="en-US" smtClean="0"/>
              <a:t>Click to edit Master title style</a:t>
            </a:r>
            <a:endParaRPr lang="en-US"/>
          </a:p>
        </p:txBody>
      </p:sp>
    </p:spTree>
    <p:extLst>
      <p:ext uri="{BB962C8B-B14F-4D97-AF65-F5344CB8AC3E}">
        <p14:creationId xmlns:p14="http://schemas.microsoft.com/office/powerpoint/2010/main" val="18831129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3321030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theme" Target="../theme/theme2.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8" y="295275"/>
            <a:ext cx="11888787"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38" y="1212850"/>
            <a:ext cx="11887200" cy="2092325"/>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186" r:id="rId7"/>
    <p:sldLayoutId id="2147484202" r:id="rId8"/>
    <p:sldLayoutId id="2147484187" r:id="rId9"/>
    <p:sldLayoutId id="2147484188" r:id="rId10"/>
    <p:sldLayoutId id="2147484189" r:id="rId11"/>
    <p:sldLayoutId id="2147484190" r:id="rId12"/>
    <p:sldLayoutId id="2147484191" r:id="rId13"/>
    <p:sldLayoutId id="2147484192" r:id="rId14"/>
    <p:sldLayoutId id="2147484193" r:id="rId15"/>
    <p:sldLayoutId id="2147484194" r:id="rId16"/>
    <p:sldLayoutId id="2147484195" r:id="rId17"/>
    <p:sldLayoutId id="2147484203" r:id="rId18"/>
    <p:sldLayoutId id="2147484204" r:id="rId19"/>
    <p:sldLayoutId id="2147484205" r:id="rId20"/>
    <p:sldLayoutId id="2147484206" r:id="rId21"/>
    <p:sldLayoutId id="2147484207" r:id="rId22"/>
    <p:sldLayoutId id="2147484208" r:id="rId23"/>
    <p:sldLayoutId id="2147484233" r:id="rId24"/>
    <p:sldLayoutId id="2147484234" r:id="rId25"/>
    <p:sldLayoutId id="2147484235" r:id="rId26"/>
  </p:sldLayoutIdLst>
  <p:transition>
    <p:fade/>
  </p:transition>
  <p:timing>
    <p:tnLst>
      <p:par>
        <p:cTn id="1" dur="indefinite" restart="never" nodeType="tmRoot"/>
      </p:par>
    </p:tnLst>
  </p:timing>
  <p:txStyles>
    <p:titleStyle>
      <a:lvl1pPr algn="l" defTabSz="931863" rtl="0" fontAlgn="base">
        <a:lnSpc>
          <a:spcPct val="90000"/>
        </a:lnSpc>
        <a:spcBef>
          <a:spcPct val="0"/>
        </a:spcBef>
        <a:spcAft>
          <a:spcPct val="0"/>
        </a:spcAft>
        <a:defRPr lang="en-US" sz="5400" kern="1200" spc="-102" dirty="0">
          <a:ln w="3175">
            <a:noFill/>
          </a:ln>
          <a:gradFill>
            <a:gsLst>
              <a:gs pos="1250">
                <a:schemeClr val="tx1"/>
              </a:gs>
              <a:gs pos="100000">
                <a:schemeClr val="tx1"/>
              </a:gs>
            </a:gsLst>
            <a:lin ang="5400000" scaled="0"/>
          </a:gradFill>
          <a:latin typeface="+mj-lt"/>
          <a:ea typeface="MS PGothic" panose="020B0600070205080204" pitchFamily="34" charset="-128"/>
          <a:cs typeface="Segoe UI" pitchFamily="34" charset="0"/>
        </a:defRPr>
      </a:lvl1pPr>
      <a:lvl2pPr algn="l" defTabSz="931863"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2pPr>
      <a:lvl3pPr algn="l" defTabSz="931863"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3pPr>
      <a:lvl4pPr algn="l" defTabSz="931863"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4pPr>
      <a:lvl5pPr algn="l" defTabSz="931863"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5pPr>
      <a:lvl6pPr marL="457200" algn="l" defTabSz="931863"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6pPr>
      <a:lvl7pPr marL="914400" algn="l" defTabSz="931863"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7pPr>
      <a:lvl8pPr marL="1371600" algn="l" defTabSz="931863"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8pPr>
      <a:lvl9pPr marL="1828800" algn="l" defTabSz="931863"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9pPr>
    </p:titleStyle>
    <p:bodyStyle>
      <a:lvl1pPr marL="342900" indent="-342900" algn="l" defTabSz="931863" rtl="0" fontAlgn="base">
        <a:lnSpc>
          <a:spcPct val="90000"/>
        </a:lnSpc>
        <a:spcBef>
          <a:spcPct val="20000"/>
        </a:spcBef>
        <a:spcAft>
          <a:spcPct val="0"/>
        </a:spcAft>
        <a:buSzPct val="90000"/>
        <a:buFont typeface="Arial" panose="020B0604020202020204" pitchFamily="34" charset="0"/>
        <a:buChar char="•"/>
        <a:defRPr sz="4000" kern="1200">
          <a:gradFill>
            <a:gsLst>
              <a:gs pos="1250">
                <a:schemeClr val="tx1"/>
              </a:gs>
              <a:gs pos="100000">
                <a:schemeClr val="tx1"/>
              </a:gs>
            </a:gsLst>
            <a:lin ang="5400000" scaled="0"/>
          </a:gradFill>
          <a:latin typeface="+mj-lt"/>
          <a:ea typeface="MS PGothic" panose="020B0600070205080204" pitchFamily="34" charset="-128"/>
          <a:cs typeface="+mn-cs"/>
        </a:defRPr>
      </a:lvl1pPr>
      <a:lvl2pPr marL="584200" indent="-241300" algn="l" defTabSz="931863" rtl="0" fontAlgn="base">
        <a:lnSpc>
          <a:spcPct val="90000"/>
        </a:lnSpc>
        <a:spcBef>
          <a:spcPct val="20000"/>
        </a:spcBef>
        <a:spcAft>
          <a:spcPct val="0"/>
        </a:spcAft>
        <a:buSzPct val="90000"/>
        <a:buFont typeface="Arial" panose="020B0604020202020204" pitchFamily="34" charset="0"/>
        <a:buChar char="•"/>
        <a:defRPr sz="2400" kern="1200">
          <a:gradFill>
            <a:gsLst>
              <a:gs pos="1250">
                <a:schemeClr val="tx1"/>
              </a:gs>
              <a:gs pos="100000">
                <a:schemeClr val="tx1"/>
              </a:gs>
            </a:gsLst>
            <a:lin ang="5400000" scaled="0"/>
          </a:gradFill>
          <a:latin typeface="+mn-lt"/>
          <a:ea typeface="MS PGothic" panose="020B0600070205080204" pitchFamily="34" charset="-128"/>
          <a:cs typeface="+mn-cs"/>
        </a:defRPr>
      </a:lvl2pPr>
      <a:lvl3pPr marL="800100" indent="-228600" algn="l" defTabSz="931863" rtl="0" fontAlgn="base">
        <a:lnSpc>
          <a:spcPct val="90000"/>
        </a:lnSpc>
        <a:spcBef>
          <a:spcPct val="20000"/>
        </a:spcBef>
        <a:spcAft>
          <a:spcPct val="0"/>
        </a:spcAft>
        <a:buSzPct val="90000"/>
        <a:buFont typeface="Arial" panose="020B0604020202020204" pitchFamily="34" charset="0"/>
        <a:buChar char="•"/>
        <a:defRPr sz="2000" kern="1200">
          <a:gradFill>
            <a:gsLst>
              <a:gs pos="1250">
                <a:schemeClr val="tx1"/>
              </a:gs>
              <a:gs pos="100000">
                <a:schemeClr val="tx1"/>
              </a:gs>
            </a:gsLst>
            <a:lin ang="5400000" scaled="0"/>
          </a:gradFill>
          <a:latin typeface="+mn-lt"/>
          <a:ea typeface="MS PGothic" panose="020B0600070205080204" pitchFamily="34" charset="-128"/>
          <a:cs typeface="+mn-cs"/>
        </a:defRPr>
      </a:lvl3pPr>
      <a:lvl4pPr marL="1028700" indent="-228600" algn="l" defTabSz="931863" rtl="0" fontAlgn="base">
        <a:lnSpc>
          <a:spcPct val="90000"/>
        </a:lnSpc>
        <a:spcBef>
          <a:spcPct val="20000"/>
        </a:spcBef>
        <a:spcAft>
          <a:spcPct val="0"/>
        </a:spcAft>
        <a:buSzPct val="90000"/>
        <a:buFont typeface="Arial" panose="020B0604020202020204" pitchFamily="34" charset="0"/>
        <a:buChar char="•"/>
        <a:defRPr kern="1200">
          <a:gradFill>
            <a:gsLst>
              <a:gs pos="1250">
                <a:schemeClr val="tx1"/>
              </a:gs>
              <a:gs pos="100000">
                <a:schemeClr val="tx1"/>
              </a:gs>
            </a:gsLst>
            <a:lin ang="5400000" scaled="0"/>
          </a:gradFill>
          <a:latin typeface="+mn-lt"/>
          <a:ea typeface="MS PGothic" panose="020B0600070205080204" pitchFamily="34" charset="-128"/>
          <a:cs typeface="+mn-cs"/>
        </a:defRPr>
      </a:lvl4pPr>
      <a:lvl5pPr marL="1257300" indent="-228600" algn="l" defTabSz="931863" rtl="0" fontAlgn="base">
        <a:lnSpc>
          <a:spcPct val="90000"/>
        </a:lnSpc>
        <a:spcBef>
          <a:spcPct val="20000"/>
        </a:spcBef>
        <a:spcAft>
          <a:spcPct val="0"/>
        </a:spcAft>
        <a:buSzPct val="90000"/>
        <a:buFont typeface="Arial" panose="020B0604020202020204" pitchFamily="34" charset="0"/>
        <a:buChar char="•"/>
        <a:defRPr kern="1200">
          <a:gradFill>
            <a:gsLst>
              <a:gs pos="1250">
                <a:schemeClr val="tx1"/>
              </a:gs>
              <a:gs pos="100000">
                <a:schemeClr val="tx1"/>
              </a:gs>
            </a:gsLst>
            <a:lin ang="5400000" scaled="0"/>
          </a:gradFill>
          <a:latin typeface="+mn-lt"/>
          <a:ea typeface="MS PGothic" panose="020B0600070205080204" pitchFamily="34" charset="-128"/>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8" y="295275"/>
            <a:ext cx="11888787"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38" y="1212850"/>
            <a:ext cx="11887200" cy="2092325"/>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06832518"/>
      </p:ext>
    </p:extLst>
  </p:cSld>
  <p:clrMap bg1="lt1" tx1="dk1" bg2="lt2" tx2="dk2" accent1="accent1" accent2="accent2" accent3="accent3" accent4="accent4" accent5="accent5" accent6="accent6" hlink="hlink" folHlink="folHlink"/>
  <p:sldLayoutIdLst>
    <p:sldLayoutId id="2147484210" r:id="rId1"/>
    <p:sldLayoutId id="2147484211" r:id="rId2"/>
    <p:sldLayoutId id="2147484212" r:id="rId3"/>
    <p:sldLayoutId id="2147484213" r:id="rId4"/>
    <p:sldLayoutId id="2147484214" r:id="rId5"/>
    <p:sldLayoutId id="2147484215" r:id="rId6"/>
    <p:sldLayoutId id="2147484216" r:id="rId7"/>
    <p:sldLayoutId id="2147484217" r:id="rId8"/>
    <p:sldLayoutId id="2147484218" r:id="rId9"/>
    <p:sldLayoutId id="2147484219" r:id="rId10"/>
    <p:sldLayoutId id="2147484220" r:id="rId11"/>
    <p:sldLayoutId id="2147484221" r:id="rId12"/>
    <p:sldLayoutId id="2147484222" r:id="rId13"/>
    <p:sldLayoutId id="2147484223" r:id="rId14"/>
    <p:sldLayoutId id="2147484224" r:id="rId15"/>
    <p:sldLayoutId id="2147484225" r:id="rId16"/>
    <p:sldLayoutId id="2147484226" r:id="rId17"/>
    <p:sldLayoutId id="2147484227" r:id="rId18"/>
    <p:sldLayoutId id="2147484228" r:id="rId19"/>
    <p:sldLayoutId id="2147484229" r:id="rId20"/>
    <p:sldLayoutId id="2147484230" r:id="rId21"/>
    <p:sldLayoutId id="2147484231" r:id="rId22"/>
    <p:sldLayoutId id="2147484232" r:id="rId23"/>
  </p:sldLayoutIdLst>
  <p:transition>
    <p:fade/>
  </p:transition>
  <p:timing>
    <p:tnLst>
      <p:par>
        <p:cTn id="1" dur="indefinite" restart="never" nodeType="tmRoot"/>
      </p:par>
    </p:tnLst>
  </p:timing>
  <p:txStyles>
    <p:titleStyle>
      <a:lvl1pPr algn="l" defTabSz="931863" rtl="0" fontAlgn="base">
        <a:lnSpc>
          <a:spcPct val="90000"/>
        </a:lnSpc>
        <a:spcBef>
          <a:spcPct val="0"/>
        </a:spcBef>
        <a:spcAft>
          <a:spcPct val="0"/>
        </a:spcAft>
        <a:defRPr lang="en-US" sz="5400" kern="1200" spc="-102" dirty="0">
          <a:ln w="3175">
            <a:noFill/>
          </a:ln>
          <a:gradFill>
            <a:gsLst>
              <a:gs pos="1250">
                <a:schemeClr val="tx1"/>
              </a:gs>
              <a:gs pos="100000">
                <a:schemeClr val="tx1"/>
              </a:gs>
            </a:gsLst>
            <a:lin ang="5400000" scaled="0"/>
          </a:gradFill>
          <a:latin typeface="+mj-lt"/>
          <a:ea typeface="MS PGothic" pitchFamily="34" charset="-128"/>
          <a:cs typeface="Segoe UI" pitchFamily="34" charset="0"/>
        </a:defRPr>
      </a:lvl1pPr>
      <a:lvl2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2pPr>
      <a:lvl3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3pPr>
      <a:lvl4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4pPr>
      <a:lvl5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5pPr>
      <a:lvl6pPr marL="4572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6pPr>
      <a:lvl7pPr marL="9144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7pPr>
      <a:lvl8pPr marL="13716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8pPr>
      <a:lvl9pPr marL="18288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9pPr>
    </p:titleStyle>
    <p:bodyStyle>
      <a:lvl1pPr marL="342900" indent="-342900" algn="l" defTabSz="931863" rtl="0" fontAlgn="base">
        <a:lnSpc>
          <a:spcPct val="90000"/>
        </a:lnSpc>
        <a:spcBef>
          <a:spcPct val="20000"/>
        </a:spcBef>
        <a:spcAft>
          <a:spcPct val="0"/>
        </a:spcAft>
        <a:buSzPct val="90000"/>
        <a:buFont typeface="Arial" pitchFamily="34" charset="0"/>
        <a:buChar char="•"/>
        <a:defRPr sz="4000" kern="1200">
          <a:gradFill>
            <a:gsLst>
              <a:gs pos="1250">
                <a:schemeClr val="tx1"/>
              </a:gs>
              <a:gs pos="100000">
                <a:schemeClr val="tx1"/>
              </a:gs>
            </a:gsLst>
            <a:lin ang="5400000" scaled="0"/>
          </a:gradFill>
          <a:latin typeface="+mj-lt"/>
          <a:ea typeface="MS PGothic" pitchFamily="34" charset="-128"/>
          <a:cs typeface="+mn-cs"/>
        </a:defRPr>
      </a:lvl1pPr>
      <a:lvl2pPr marL="584200" indent="-241300" algn="l" defTabSz="931863" rtl="0" fontAlgn="base">
        <a:lnSpc>
          <a:spcPct val="90000"/>
        </a:lnSpc>
        <a:spcBef>
          <a:spcPct val="20000"/>
        </a:spcBef>
        <a:spcAft>
          <a:spcPct val="0"/>
        </a:spcAft>
        <a:buSzPct val="90000"/>
        <a:buFont typeface="Arial" pitchFamily="34" charset="0"/>
        <a:buChar char="•"/>
        <a:defRPr sz="2400" kern="1200">
          <a:gradFill>
            <a:gsLst>
              <a:gs pos="1250">
                <a:schemeClr val="tx1"/>
              </a:gs>
              <a:gs pos="100000">
                <a:schemeClr val="tx1"/>
              </a:gs>
            </a:gsLst>
            <a:lin ang="5400000" scaled="0"/>
          </a:gradFill>
          <a:latin typeface="+mn-lt"/>
          <a:ea typeface="MS PGothic" pitchFamily="34" charset="-128"/>
          <a:cs typeface="+mn-cs"/>
        </a:defRPr>
      </a:lvl2pPr>
      <a:lvl3pPr marL="800100" indent="-228600" algn="l" defTabSz="931863" rtl="0" fontAlgn="base">
        <a:lnSpc>
          <a:spcPct val="90000"/>
        </a:lnSpc>
        <a:spcBef>
          <a:spcPct val="20000"/>
        </a:spcBef>
        <a:spcAft>
          <a:spcPct val="0"/>
        </a:spcAft>
        <a:buSzPct val="90000"/>
        <a:buFont typeface="Arial" pitchFamily="34" charset="0"/>
        <a:buChar char="•"/>
        <a:defRPr sz="2000" kern="1200">
          <a:gradFill>
            <a:gsLst>
              <a:gs pos="1250">
                <a:schemeClr val="tx1"/>
              </a:gs>
              <a:gs pos="100000">
                <a:schemeClr val="tx1"/>
              </a:gs>
            </a:gsLst>
            <a:lin ang="5400000" scaled="0"/>
          </a:gradFill>
          <a:latin typeface="+mn-lt"/>
          <a:ea typeface="MS PGothic" pitchFamily="34" charset="-128"/>
          <a:cs typeface="+mn-cs"/>
        </a:defRPr>
      </a:lvl3pPr>
      <a:lvl4pPr marL="1028700" indent="-228600" algn="l" defTabSz="931863" rtl="0" fontAlgn="base">
        <a:lnSpc>
          <a:spcPct val="90000"/>
        </a:lnSpc>
        <a:spcBef>
          <a:spcPct val="20000"/>
        </a:spcBef>
        <a:spcAft>
          <a:spcPct val="0"/>
        </a:spcAft>
        <a:buSzPct val="90000"/>
        <a:buFont typeface="Arial" pitchFamily="34" charset="0"/>
        <a:buChar char="•"/>
        <a:defRPr kern="1200">
          <a:gradFill>
            <a:gsLst>
              <a:gs pos="1250">
                <a:schemeClr val="tx1"/>
              </a:gs>
              <a:gs pos="100000">
                <a:schemeClr val="tx1"/>
              </a:gs>
            </a:gsLst>
            <a:lin ang="5400000" scaled="0"/>
          </a:gradFill>
          <a:latin typeface="+mn-lt"/>
          <a:ea typeface="MS PGothic" pitchFamily="34" charset="-128"/>
          <a:cs typeface="+mn-cs"/>
        </a:defRPr>
      </a:lvl4pPr>
      <a:lvl5pPr marL="1257300" indent="-228600" algn="l" defTabSz="931863" rtl="0" fontAlgn="base">
        <a:lnSpc>
          <a:spcPct val="90000"/>
        </a:lnSpc>
        <a:spcBef>
          <a:spcPct val="20000"/>
        </a:spcBef>
        <a:spcAft>
          <a:spcPct val="0"/>
        </a:spcAft>
        <a:buSzPct val="90000"/>
        <a:buFont typeface="Arial" pitchFamily="34" charset="0"/>
        <a:buChar char="•"/>
        <a:defRPr kern="1200">
          <a:gradFill>
            <a:gsLst>
              <a:gs pos="1250">
                <a:schemeClr val="tx1"/>
              </a:gs>
              <a:gs pos="100000">
                <a:schemeClr val="tx1"/>
              </a:gs>
            </a:gsLst>
            <a:lin ang="5400000" scaled="0"/>
          </a:gradFill>
          <a:latin typeface="+mn-lt"/>
          <a:ea typeface="MS PGothic" pitchFamily="34" charset="-128"/>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microsoft.com/office/2007/relationships/hdphoto" Target="../media/hdphoto1.wdp"/><Relationship Id="rId4" Type="http://schemas.openxmlformats.org/officeDocument/2006/relationships/diagramLayout" Target="../diagrams/layout1.xml"/><Relationship Id="rId9" Type="http://schemas.openxmlformats.org/officeDocument/2006/relationships/image" Target="../media/image3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10.xml"/><Relationship Id="rId5" Type="http://schemas.openxmlformats.org/officeDocument/2006/relationships/image" Target="../media/image41.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21.png"/><Relationship Id="rId1" Type="http://schemas.openxmlformats.org/officeDocument/2006/relationships/slideLayout" Target="../slideLayouts/slideLayout10.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10.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10.xml"/><Relationship Id="rId6" Type="http://schemas.openxmlformats.org/officeDocument/2006/relationships/image" Target="../media/image48.png"/><Relationship Id="rId5" Type="http://schemas.openxmlformats.org/officeDocument/2006/relationships/image" Target="../media/image41.png"/><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49.emf"/><Relationship Id="rId5" Type="http://schemas.openxmlformats.org/officeDocument/2006/relationships/oleObject" Target="../embeddings/oleObject4.bin"/><Relationship Id="rId4"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24.jpeg"/><Relationship Id="rId4" Type="http://schemas.openxmlformats.org/officeDocument/2006/relationships/image" Target="../media/image23.jpe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0.xml"/><Relationship Id="rId1" Type="http://schemas.openxmlformats.org/officeDocument/2006/relationships/tags" Target="../tags/tag1.xml"/><Relationship Id="rId5" Type="http://schemas.openxmlformats.org/officeDocument/2006/relationships/image" Target="../media/image28.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8.xml"/><Relationship Id="rId7" Type="http://schemas.openxmlformats.org/officeDocument/2006/relationships/image" Target="../media/image30.emf"/><Relationship Id="rId2" Type="http://schemas.openxmlformats.org/officeDocument/2006/relationships/slideLayout" Target="../slideLayouts/slideLayout10.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33.png"/><Relationship Id="rId5" Type="http://schemas.openxmlformats.org/officeDocument/2006/relationships/image" Target="../media/image29.emf"/><Relationship Id="rId10" Type="http://schemas.openxmlformats.org/officeDocument/2006/relationships/image" Target="../media/image32.png"/><Relationship Id="rId4" Type="http://schemas.openxmlformats.org/officeDocument/2006/relationships/oleObject" Target="../embeddings/oleObject1.bin"/><Relationship Id="rId9" Type="http://schemas.openxmlformats.org/officeDocument/2006/relationships/image" Target="../media/image31.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74702" y="1751726"/>
            <a:ext cx="9143936" cy="1664890"/>
          </a:xfrm>
        </p:spPr>
        <p:txBody>
          <a:bodyPr/>
          <a:lstStyle/>
          <a:p>
            <a:pPr defTabSz="932742" fontAlgn="auto">
              <a:lnSpc>
                <a:spcPct val="80000"/>
              </a:lnSpc>
              <a:spcAft>
                <a:spcPts val="0"/>
              </a:spcAft>
              <a:defRPr/>
            </a:pPr>
            <a:r>
              <a:rPr lang="en-US" sz="4800" dirty="0" smtClean="0"/>
              <a:t/>
            </a:r>
            <a:br>
              <a:rPr lang="en-US" sz="4800" dirty="0" smtClean="0"/>
            </a:br>
            <a:r>
              <a:rPr lang="en-US" dirty="0" smtClean="0"/>
              <a:t>Overview</a:t>
            </a:r>
            <a:r>
              <a:rPr lang="en-US" sz="4800" dirty="0"/>
              <a:t/>
            </a:r>
            <a:br>
              <a:rPr lang="en-US" sz="4800" dirty="0"/>
            </a:br>
            <a:r>
              <a:rPr lang="en-US" sz="4000" dirty="0" smtClean="0"/>
              <a:t>System </a:t>
            </a:r>
            <a:r>
              <a:rPr lang="en-US" sz="4000" dirty="0"/>
              <a:t>Center 2012 SP1 </a:t>
            </a:r>
            <a:r>
              <a:rPr lang="en-US" sz="4800" dirty="0"/>
              <a:t/>
            </a:r>
            <a:br>
              <a:rPr lang="en-US" sz="4800" dirty="0"/>
            </a:br>
            <a:endParaRPr sz="2800" dirty="0">
              <a:ea typeface="+mn-ea"/>
            </a:endParaRPr>
          </a:p>
        </p:txBody>
      </p:sp>
      <p:sp>
        <p:nvSpPr>
          <p:cNvPr id="15362" name="TextBox 4"/>
          <p:cNvSpPr txBox="1">
            <a:spLocks noChangeArrowheads="1"/>
          </p:cNvSpPr>
          <p:nvPr/>
        </p:nvSpPr>
        <p:spPr bwMode="auto">
          <a:xfrm>
            <a:off x="731897" y="3714006"/>
            <a:ext cx="713105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146304" rIns="182880" bIns="146304"/>
          <a:lstStyle>
            <a:lvl1pPr>
              <a:defRPr>
                <a:solidFill>
                  <a:schemeClr val="tx1"/>
                </a:solidFill>
                <a:latin typeface="Segoe UI" panose="020B0502040204020203" pitchFamily="34" charset="0"/>
                <a:ea typeface="MS PGothic" panose="020B0600070205080204" pitchFamily="34" charset="-128"/>
              </a:defRPr>
            </a:lvl1pPr>
            <a:lvl2pPr marL="742950" indent="-285750">
              <a:defRPr>
                <a:solidFill>
                  <a:schemeClr val="tx1"/>
                </a:solidFill>
                <a:latin typeface="Segoe UI" panose="020B0502040204020203" pitchFamily="34" charset="0"/>
                <a:ea typeface="MS PGothic" panose="020B0600070205080204" pitchFamily="34" charset="-128"/>
              </a:defRPr>
            </a:lvl2pPr>
            <a:lvl3pPr marL="1143000" indent="-228600">
              <a:defRPr>
                <a:solidFill>
                  <a:schemeClr val="tx1"/>
                </a:solidFill>
                <a:latin typeface="Segoe UI" panose="020B0502040204020203" pitchFamily="34" charset="0"/>
                <a:ea typeface="MS PGothic" panose="020B0600070205080204" pitchFamily="34" charset="-128"/>
              </a:defRPr>
            </a:lvl3pPr>
            <a:lvl4pPr marL="1600200" indent="-228600">
              <a:defRPr>
                <a:solidFill>
                  <a:schemeClr val="tx1"/>
                </a:solidFill>
                <a:latin typeface="Segoe UI" panose="020B0502040204020203" pitchFamily="34" charset="0"/>
                <a:ea typeface="MS PGothic" panose="020B0600070205080204" pitchFamily="34" charset="-128"/>
              </a:defRPr>
            </a:lvl4pPr>
            <a:lvl5pPr marL="2057400" indent="-228600">
              <a:defRPr>
                <a:solidFill>
                  <a:schemeClr val="tx1"/>
                </a:solidFill>
                <a:latin typeface="Segoe UI" panose="020B0502040204020203" pitchFamily="34" charset="0"/>
                <a:ea typeface="MS PGothic" panose="020B0600070205080204" pitchFamily="34" charset="-128"/>
              </a:defRPr>
            </a:lvl5pPr>
            <a:lvl6pPr marL="25146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6pPr>
            <a:lvl7pPr marL="29718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7pPr>
            <a:lvl8pPr marL="34290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8pPr>
            <a:lvl9pPr marL="38862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9pPr>
          </a:lstStyle>
          <a:p>
            <a:pPr>
              <a:lnSpc>
                <a:spcPts val="1775"/>
              </a:lnSpc>
              <a:spcAft>
                <a:spcPts val="1838"/>
              </a:spcAft>
              <a:buSzPct val="90000"/>
            </a:pPr>
            <a:endParaRPr lang="en-US" sz="2200" dirty="0" smtClean="0">
              <a:solidFill>
                <a:srgbClr val="FFFFFF"/>
              </a:solidFill>
              <a:latin typeface="Segoe UI Light" panose="020B0502040204020203" pitchFamily="34" charset="0"/>
            </a:endParaRPr>
          </a:p>
          <a:p>
            <a:pPr>
              <a:lnSpc>
                <a:spcPts val="1775"/>
              </a:lnSpc>
              <a:spcAft>
                <a:spcPts val="1838"/>
              </a:spcAft>
              <a:buSzPct val="90000"/>
            </a:pPr>
            <a:endParaRPr lang="en-US" sz="2200" dirty="0">
              <a:solidFill>
                <a:srgbClr val="FFFFFF"/>
              </a:solidFill>
              <a:latin typeface="Segoe UI Light" panose="020B0502040204020203" pitchFamily="34" charset="0"/>
            </a:endParaRPr>
          </a:p>
          <a:p>
            <a:pPr>
              <a:lnSpc>
                <a:spcPts val="1775"/>
              </a:lnSpc>
              <a:spcAft>
                <a:spcPts val="1838"/>
              </a:spcAft>
              <a:buSzPct val="90000"/>
            </a:pPr>
            <a:r>
              <a:rPr lang="en-US" sz="2800" dirty="0" smtClean="0">
                <a:solidFill>
                  <a:srgbClr val="FFFFFF"/>
                </a:solidFill>
                <a:latin typeface="Segoe UI Light" panose="020B0502040204020203" pitchFamily="34" charset="0"/>
              </a:rPr>
              <a:t>IT Camps</a:t>
            </a:r>
            <a:endParaRPr lang="en-US" sz="2200" dirty="0">
              <a:solidFill>
                <a:srgbClr val="FFFFFF"/>
              </a:solidFill>
              <a:latin typeface="Segoe UI Light" panose="020B0502040204020203" pitchFamily="34" charset="0"/>
            </a:endParaRPr>
          </a:p>
        </p:txBody>
      </p:sp>
      <p:pic>
        <p:nvPicPr>
          <p:cNvPr id="15363" name="Picture 11" descr="WinServer12_Blk_D_rgb.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9328" y="5985796"/>
            <a:ext cx="30130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12" descr="WIndows8.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39003" y="5988971"/>
            <a:ext cx="17430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13" descr="azur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18678" y="5985796"/>
            <a:ext cx="233362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20" descr="arrow.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2125" y="4686300"/>
            <a:ext cx="2540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7" cstate="screen">
            <a:duotone>
              <a:prstClr val="black"/>
              <a:schemeClr val="bg1">
                <a:lumMod val="50000"/>
                <a:tint val="45000"/>
                <a:satMod val="400000"/>
              </a:schemeClr>
            </a:duotone>
            <a:extLst>
              <a:ext uri="{28A0092B-C50C-407E-A947-70E740481C1C}">
                <a14:useLocalDpi xmlns:a14="http://schemas.microsoft.com/office/drawing/2010/main"/>
              </a:ext>
            </a:extLst>
          </a:blip>
          <a:stretch>
            <a:fillRect/>
          </a:stretch>
        </p:blipFill>
        <p:spPr>
          <a:xfrm>
            <a:off x="9588903" y="5851239"/>
            <a:ext cx="2672516" cy="475869"/>
          </a:xfrm>
          <a:prstGeom prst="rect">
            <a:avLst/>
          </a:prstGeom>
        </p:spPr>
      </p:pic>
    </p:spTree>
    <p:extLst>
      <p:ext uri="{BB962C8B-B14F-4D97-AF65-F5344CB8AC3E}">
        <p14:creationId xmlns:p14="http://schemas.microsoft.com/office/powerpoint/2010/main" val="95713700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endParaRPr lang="en-US"/>
          </a:p>
        </p:txBody>
      </p:sp>
      <p:sp>
        <p:nvSpPr>
          <p:cNvPr id="2" name="Title 1"/>
          <p:cNvSpPr>
            <a:spLocks noGrp="1"/>
          </p:cNvSpPr>
          <p:nvPr>
            <p:ph type="title"/>
          </p:nvPr>
        </p:nvSpPr>
        <p:spPr/>
        <p:txBody>
          <a:bodyPr/>
          <a:lstStyle/>
          <a:p>
            <a:r>
              <a:rPr lang="en-US" smtClean="0"/>
              <a:t>Virtual Switch </a:t>
            </a:r>
            <a:endParaRPr lang="en-US" dirty="0"/>
          </a:p>
        </p:txBody>
      </p:sp>
      <p:sp>
        <p:nvSpPr>
          <p:cNvPr id="4" name="Rectangle 3"/>
          <p:cNvSpPr/>
          <p:nvPr/>
        </p:nvSpPr>
        <p:spPr>
          <a:xfrm>
            <a:off x="429686" y="3175386"/>
            <a:ext cx="2804662" cy="1885427"/>
          </a:xfrm>
          <a:prstGeom prst="rect">
            <a:avLst/>
          </a:prstGeom>
          <a:solidFill>
            <a:schemeClr val="accent1">
              <a:lumMod val="20000"/>
              <a:lumOff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lIns="124326" tIns="62162" rIns="124326" bIns="62162" rtlCol="0" anchor="t"/>
          <a:lstStyle/>
          <a:p>
            <a:r>
              <a:rPr lang="en-US" dirty="0" smtClean="0">
                <a:solidFill>
                  <a:schemeClr val="bg1">
                    <a:lumMod val="50000"/>
                  </a:schemeClr>
                </a:solidFill>
              </a:rPr>
              <a:t>…on Host 1</a:t>
            </a:r>
            <a:endParaRPr lang="en-US" dirty="0">
              <a:solidFill>
                <a:schemeClr val="bg1">
                  <a:lumMod val="50000"/>
                </a:schemeClr>
              </a:solidFill>
            </a:endParaRPr>
          </a:p>
        </p:txBody>
      </p:sp>
      <p:sp>
        <p:nvSpPr>
          <p:cNvPr id="108" name="Rectangle 107"/>
          <p:cNvSpPr/>
          <p:nvPr/>
        </p:nvSpPr>
        <p:spPr>
          <a:xfrm>
            <a:off x="712724" y="3618641"/>
            <a:ext cx="1992182" cy="12021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24326" tIns="62162" rIns="124326" bIns="62162" rtlCol="0" anchor="t"/>
          <a:lstStyle/>
          <a:p>
            <a:pPr algn="ctr"/>
            <a:r>
              <a:rPr lang="en-US" sz="1326" dirty="0">
                <a:solidFill>
                  <a:srgbClr val="FFFFFF"/>
                </a:solidFill>
              </a:rPr>
              <a:t>Virtual Switch</a:t>
            </a:r>
          </a:p>
        </p:txBody>
      </p:sp>
      <p:sp>
        <p:nvSpPr>
          <p:cNvPr id="109" name="Rectangle 108"/>
          <p:cNvSpPr/>
          <p:nvPr/>
        </p:nvSpPr>
        <p:spPr>
          <a:xfrm>
            <a:off x="1098546" y="3920499"/>
            <a:ext cx="1212159" cy="19770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4326" tIns="62162" rIns="124326" bIns="62162" rtlCol="0" anchor="ctr"/>
          <a:lstStyle/>
          <a:p>
            <a:pPr algn="ctr"/>
            <a:r>
              <a:rPr lang="en-US" sz="1224" dirty="0">
                <a:solidFill>
                  <a:srgbClr val="D2D2D2"/>
                </a:solidFill>
              </a:rPr>
              <a:t>Extension1</a:t>
            </a:r>
          </a:p>
        </p:txBody>
      </p:sp>
      <p:sp>
        <p:nvSpPr>
          <p:cNvPr id="110" name="Rectangle 109"/>
          <p:cNvSpPr/>
          <p:nvPr/>
        </p:nvSpPr>
        <p:spPr>
          <a:xfrm>
            <a:off x="1098546" y="4238632"/>
            <a:ext cx="1212159" cy="19770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4326" tIns="62162" rIns="124326" bIns="62162" rtlCol="0" anchor="ctr"/>
          <a:lstStyle/>
          <a:p>
            <a:pPr algn="ctr"/>
            <a:r>
              <a:rPr lang="en-US" sz="1224" dirty="0">
                <a:solidFill>
                  <a:srgbClr val="D2D2D2"/>
                </a:solidFill>
              </a:rPr>
              <a:t>Extension2</a:t>
            </a:r>
          </a:p>
        </p:txBody>
      </p:sp>
      <p:sp>
        <p:nvSpPr>
          <p:cNvPr id="111" name="Rectangle 110"/>
          <p:cNvSpPr/>
          <p:nvPr/>
        </p:nvSpPr>
        <p:spPr>
          <a:xfrm>
            <a:off x="1098546" y="4556766"/>
            <a:ext cx="1212159" cy="19770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4326" tIns="62162" rIns="124326" bIns="62162" rtlCol="0" anchor="ctr"/>
          <a:lstStyle/>
          <a:p>
            <a:pPr algn="ctr"/>
            <a:r>
              <a:rPr lang="en-US" sz="1224" dirty="0">
                <a:solidFill>
                  <a:srgbClr val="D2D2D2"/>
                </a:solidFill>
              </a:rPr>
              <a:t>Extension3</a:t>
            </a:r>
          </a:p>
        </p:txBody>
      </p:sp>
      <p:sp>
        <p:nvSpPr>
          <p:cNvPr id="119" name="Rectangle 118"/>
          <p:cNvSpPr/>
          <p:nvPr/>
        </p:nvSpPr>
        <p:spPr>
          <a:xfrm>
            <a:off x="3400999" y="3165591"/>
            <a:ext cx="2804662" cy="1885427"/>
          </a:xfrm>
          <a:prstGeom prst="rect">
            <a:avLst/>
          </a:prstGeom>
          <a:solidFill>
            <a:schemeClr val="accent1">
              <a:lumMod val="20000"/>
              <a:lumOff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lIns="124326" tIns="62162" rIns="124326" bIns="62162" rtlCol="0" anchor="t"/>
          <a:lstStyle/>
          <a:p>
            <a:r>
              <a:rPr lang="en-US" dirty="0" smtClean="0">
                <a:solidFill>
                  <a:schemeClr val="bg1">
                    <a:lumMod val="50000"/>
                  </a:schemeClr>
                </a:solidFill>
              </a:rPr>
              <a:t>…on Host 2</a:t>
            </a:r>
            <a:endParaRPr lang="en-US" dirty="0">
              <a:solidFill>
                <a:schemeClr val="bg1">
                  <a:lumMod val="50000"/>
                </a:schemeClr>
              </a:solidFill>
            </a:endParaRPr>
          </a:p>
        </p:txBody>
      </p:sp>
      <p:sp>
        <p:nvSpPr>
          <p:cNvPr id="120" name="Rectangle 119"/>
          <p:cNvSpPr/>
          <p:nvPr/>
        </p:nvSpPr>
        <p:spPr>
          <a:xfrm>
            <a:off x="3684037" y="3608847"/>
            <a:ext cx="1992182" cy="12021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24326" tIns="62162" rIns="124326" bIns="62162" rtlCol="0" anchor="t"/>
          <a:lstStyle/>
          <a:p>
            <a:pPr algn="ctr"/>
            <a:r>
              <a:rPr lang="en-US" sz="1326" dirty="0">
                <a:solidFill>
                  <a:srgbClr val="FFFFFF"/>
                </a:solidFill>
              </a:rPr>
              <a:t>Virtual Switch</a:t>
            </a:r>
          </a:p>
        </p:txBody>
      </p:sp>
      <p:sp>
        <p:nvSpPr>
          <p:cNvPr id="121" name="Rectangle 120"/>
          <p:cNvSpPr/>
          <p:nvPr/>
        </p:nvSpPr>
        <p:spPr>
          <a:xfrm>
            <a:off x="4069859" y="3910704"/>
            <a:ext cx="1212159" cy="19770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4326" tIns="62162" rIns="124326" bIns="62162" rtlCol="0" anchor="ctr"/>
          <a:lstStyle/>
          <a:p>
            <a:pPr algn="ctr"/>
            <a:r>
              <a:rPr lang="en-US" sz="1224" dirty="0">
                <a:solidFill>
                  <a:srgbClr val="D2D2D2"/>
                </a:solidFill>
              </a:rPr>
              <a:t>Extension1</a:t>
            </a:r>
          </a:p>
        </p:txBody>
      </p:sp>
      <p:sp>
        <p:nvSpPr>
          <p:cNvPr id="122" name="Rectangle 121"/>
          <p:cNvSpPr/>
          <p:nvPr/>
        </p:nvSpPr>
        <p:spPr>
          <a:xfrm>
            <a:off x="4069859" y="4228838"/>
            <a:ext cx="1212159" cy="19770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4326" tIns="62162" rIns="124326" bIns="62162" rtlCol="0" anchor="ctr"/>
          <a:lstStyle/>
          <a:p>
            <a:pPr algn="ctr"/>
            <a:r>
              <a:rPr lang="en-US" sz="1224" dirty="0">
                <a:solidFill>
                  <a:srgbClr val="D2D2D2"/>
                </a:solidFill>
              </a:rPr>
              <a:t>Extension2</a:t>
            </a:r>
          </a:p>
        </p:txBody>
      </p:sp>
      <p:sp>
        <p:nvSpPr>
          <p:cNvPr id="123" name="Rectangle 122"/>
          <p:cNvSpPr/>
          <p:nvPr/>
        </p:nvSpPr>
        <p:spPr>
          <a:xfrm>
            <a:off x="4069859" y="4546972"/>
            <a:ext cx="1212159" cy="19770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4326" tIns="62162" rIns="124326" bIns="62162" rtlCol="0" anchor="ctr"/>
          <a:lstStyle/>
          <a:p>
            <a:pPr algn="ctr"/>
            <a:r>
              <a:rPr lang="en-US" sz="1224" dirty="0">
                <a:solidFill>
                  <a:srgbClr val="D2D2D2"/>
                </a:solidFill>
              </a:rPr>
              <a:t>Extension3</a:t>
            </a:r>
          </a:p>
        </p:txBody>
      </p:sp>
      <p:sp>
        <p:nvSpPr>
          <p:cNvPr id="125" name="Rectangle 124"/>
          <p:cNvSpPr/>
          <p:nvPr/>
        </p:nvSpPr>
        <p:spPr>
          <a:xfrm>
            <a:off x="6366619" y="3165591"/>
            <a:ext cx="2804662" cy="1885427"/>
          </a:xfrm>
          <a:prstGeom prst="rect">
            <a:avLst/>
          </a:prstGeom>
          <a:solidFill>
            <a:schemeClr val="accent1">
              <a:lumMod val="20000"/>
              <a:lumOff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lIns="124326" tIns="62162" rIns="124326" bIns="62162" rtlCol="0" anchor="t"/>
          <a:lstStyle/>
          <a:p>
            <a:r>
              <a:rPr lang="en-US" dirty="0" smtClean="0">
                <a:solidFill>
                  <a:schemeClr val="bg1">
                    <a:lumMod val="50000"/>
                  </a:schemeClr>
                </a:solidFill>
              </a:rPr>
              <a:t>…on Host 3</a:t>
            </a:r>
            <a:endParaRPr lang="en-US" dirty="0">
              <a:solidFill>
                <a:schemeClr val="bg1">
                  <a:lumMod val="50000"/>
                </a:schemeClr>
              </a:solidFill>
            </a:endParaRPr>
          </a:p>
        </p:txBody>
      </p:sp>
      <p:sp>
        <p:nvSpPr>
          <p:cNvPr id="126" name="Rectangle 125"/>
          <p:cNvSpPr/>
          <p:nvPr/>
        </p:nvSpPr>
        <p:spPr>
          <a:xfrm>
            <a:off x="6649657" y="3608847"/>
            <a:ext cx="1992182" cy="12021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24326" tIns="62162" rIns="124326" bIns="62162" rtlCol="0" anchor="t"/>
          <a:lstStyle/>
          <a:p>
            <a:pPr algn="ctr"/>
            <a:r>
              <a:rPr lang="en-US" sz="1326" dirty="0">
                <a:solidFill>
                  <a:srgbClr val="FFFFFF"/>
                </a:solidFill>
              </a:rPr>
              <a:t>Virtual Switch</a:t>
            </a:r>
          </a:p>
        </p:txBody>
      </p:sp>
      <p:sp>
        <p:nvSpPr>
          <p:cNvPr id="127" name="Rectangle 126"/>
          <p:cNvSpPr/>
          <p:nvPr/>
        </p:nvSpPr>
        <p:spPr>
          <a:xfrm>
            <a:off x="7035479" y="3910704"/>
            <a:ext cx="1212159" cy="19770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4326" tIns="62162" rIns="124326" bIns="62162" rtlCol="0" anchor="ctr"/>
          <a:lstStyle/>
          <a:p>
            <a:pPr algn="ctr"/>
            <a:r>
              <a:rPr lang="en-US" sz="1224" dirty="0">
                <a:solidFill>
                  <a:srgbClr val="D2D2D2"/>
                </a:solidFill>
              </a:rPr>
              <a:t>Extension1</a:t>
            </a:r>
          </a:p>
        </p:txBody>
      </p:sp>
      <p:sp>
        <p:nvSpPr>
          <p:cNvPr id="128" name="Rectangle 127"/>
          <p:cNvSpPr/>
          <p:nvPr/>
        </p:nvSpPr>
        <p:spPr>
          <a:xfrm>
            <a:off x="7035479" y="4228838"/>
            <a:ext cx="1212159" cy="19770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4326" tIns="62162" rIns="124326" bIns="62162" rtlCol="0" anchor="ctr"/>
          <a:lstStyle/>
          <a:p>
            <a:pPr algn="ctr"/>
            <a:r>
              <a:rPr lang="en-US" sz="1224" dirty="0">
                <a:solidFill>
                  <a:srgbClr val="D2D2D2"/>
                </a:solidFill>
              </a:rPr>
              <a:t>Extension2</a:t>
            </a:r>
          </a:p>
        </p:txBody>
      </p:sp>
      <p:sp>
        <p:nvSpPr>
          <p:cNvPr id="129" name="Rectangle 128"/>
          <p:cNvSpPr/>
          <p:nvPr/>
        </p:nvSpPr>
        <p:spPr>
          <a:xfrm>
            <a:off x="7035479" y="4546972"/>
            <a:ext cx="1212159" cy="19770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4326" tIns="62162" rIns="124326" bIns="62162" rtlCol="0" anchor="ctr"/>
          <a:lstStyle/>
          <a:p>
            <a:pPr algn="ctr"/>
            <a:r>
              <a:rPr lang="en-US" sz="1224" dirty="0">
                <a:solidFill>
                  <a:srgbClr val="D2D2D2"/>
                </a:solidFill>
              </a:rPr>
              <a:t>Extension3</a:t>
            </a:r>
          </a:p>
        </p:txBody>
      </p:sp>
      <p:sp>
        <p:nvSpPr>
          <p:cNvPr id="131" name="Rectangle 130"/>
          <p:cNvSpPr/>
          <p:nvPr/>
        </p:nvSpPr>
        <p:spPr>
          <a:xfrm>
            <a:off x="9310248" y="3175285"/>
            <a:ext cx="2804662" cy="1885427"/>
          </a:xfrm>
          <a:prstGeom prst="rect">
            <a:avLst/>
          </a:prstGeom>
          <a:solidFill>
            <a:schemeClr val="accent1">
              <a:lumMod val="20000"/>
              <a:lumOff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lIns="124326" tIns="62162" rIns="124326" bIns="62162" rtlCol="0" anchor="t"/>
          <a:lstStyle/>
          <a:p>
            <a:r>
              <a:rPr lang="en-US" dirty="0" smtClean="0">
                <a:solidFill>
                  <a:schemeClr val="bg1">
                    <a:lumMod val="50000"/>
                  </a:schemeClr>
                </a:solidFill>
              </a:rPr>
              <a:t>…on Host </a:t>
            </a:r>
            <a:r>
              <a:rPr lang="en-US" i="1" dirty="0" smtClean="0">
                <a:solidFill>
                  <a:schemeClr val="bg1">
                    <a:lumMod val="50000"/>
                  </a:schemeClr>
                </a:solidFill>
              </a:rPr>
              <a:t>n</a:t>
            </a:r>
            <a:endParaRPr lang="en-US" dirty="0">
              <a:solidFill>
                <a:schemeClr val="bg1">
                  <a:lumMod val="50000"/>
                </a:schemeClr>
              </a:solidFill>
            </a:endParaRPr>
          </a:p>
        </p:txBody>
      </p:sp>
      <p:sp>
        <p:nvSpPr>
          <p:cNvPr id="132" name="Rectangle 131"/>
          <p:cNvSpPr/>
          <p:nvPr/>
        </p:nvSpPr>
        <p:spPr>
          <a:xfrm>
            <a:off x="9593287" y="3618540"/>
            <a:ext cx="1992182" cy="12021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24326" tIns="62162" rIns="124326" bIns="62162" rtlCol="0" anchor="t"/>
          <a:lstStyle/>
          <a:p>
            <a:pPr algn="ctr"/>
            <a:r>
              <a:rPr lang="en-US" sz="1326" dirty="0">
                <a:solidFill>
                  <a:srgbClr val="FFFFFF"/>
                </a:solidFill>
              </a:rPr>
              <a:t>Virtual Switch</a:t>
            </a:r>
          </a:p>
        </p:txBody>
      </p:sp>
      <p:sp>
        <p:nvSpPr>
          <p:cNvPr id="133" name="Rectangle 132"/>
          <p:cNvSpPr/>
          <p:nvPr/>
        </p:nvSpPr>
        <p:spPr>
          <a:xfrm>
            <a:off x="9979108" y="3920398"/>
            <a:ext cx="1212159" cy="19770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4326" tIns="62162" rIns="124326" bIns="62162" rtlCol="0" anchor="ctr"/>
          <a:lstStyle/>
          <a:p>
            <a:pPr algn="ctr"/>
            <a:r>
              <a:rPr lang="en-US" sz="1224" dirty="0">
                <a:solidFill>
                  <a:srgbClr val="D2D2D2"/>
                </a:solidFill>
              </a:rPr>
              <a:t>Extension1</a:t>
            </a:r>
          </a:p>
        </p:txBody>
      </p:sp>
      <p:sp>
        <p:nvSpPr>
          <p:cNvPr id="134" name="Rectangle 133"/>
          <p:cNvSpPr/>
          <p:nvPr/>
        </p:nvSpPr>
        <p:spPr>
          <a:xfrm>
            <a:off x="9979108" y="4238531"/>
            <a:ext cx="1212159" cy="19770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4326" tIns="62162" rIns="124326" bIns="62162" rtlCol="0" anchor="ctr"/>
          <a:lstStyle/>
          <a:p>
            <a:pPr algn="ctr"/>
            <a:r>
              <a:rPr lang="en-US" sz="1224" dirty="0">
                <a:solidFill>
                  <a:srgbClr val="D2D2D2"/>
                </a:solidFill>
              </a:rPr>
              <a:t>Extension2</a:t>
            </a:r>
          </a:p>
        </p:txBody>
      </p:sp>
      <p:sp>
        <p:nvSpPr>
          <p:cNvPr id="135" name="Rectangle 134"/>
          <p:cNvSpPr/>
          <p:nvPr/>
        </p:nvSpPr>
        <p:spPr>
          <a:xfrm>
            <a:off x="9979108" y="4556665"/>
            <a:ext cx="1212159" cy="19770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4326" tIns="62162" rIns="124326" bIns="62162" rtlCol="0" anchor="ctr"/>
          <a:lstStyle/>
          <a:p>
            <a:pPr algn="ctr"/>
            <a:r>
              <a:rPr lang="en-US" sz="1224" dirty="0">
                <a:solidFill>
                  <a:srgbClr val="D2D2D2"/>
                </a:solidFill>
              </a:rPr>
              <a:t>Extension3</a:t>
            </a:r>
          </a:p>
        </p:txBody>
      </p:sp>
      <p:cxnSp>
        <p:nvCxnSpPr>
          <p:cNvPr id="15" name="Straight Connector 14"/>
          <p:cNvCxnSpPr/>
          <p:nvPr/>
        </p:nvCxnSpPr>
        <p:spPr>
          <a:xfrm>
            <a:off x="731954" y="5835981"/>
            <a:ext cx="11307861" cy="0"/>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808133" y="5970585"/>
            <a:ext cx="3444308" cy="649454"/>
          </a:xfrm>
          <a:prstGeom prst="rect">
            <a:avLst/>
          </a:prstGeom>
          <a:noFill/>
        </p:spPr>
        <p:txBody>
          <a:bodyPr wrap="square" lIns="93260" tIns="93260" rIns="93260" bIns="93260" rtlCol="0">
            <a:spAutoFit/>
          </a:bodyPr>
          <a:lstStyle/>
          <a:p>
            <a:pPr>
              <a:lnSpc>
                <a:spcPct val="90000"/>
              </a:lnSpc>
              <a:spcBef>
                <a:spcPct val="20000"/>
              </a:spcBef>
              <a:buSzPct val="90000"/>
            </a:pPr>
            <a:r>
              <a:rPr lang="en-US" sz="3264" dirty="0">
                <a:solidFill>
                  <a:srgbClr val="505050">
                    <a:alpha val="99000"/>
                  </a:srgbClr>
                </a:solidFill>
              </a:rPr>
              <a:t>Physical Network</a:t>
            </a:r>
          </a:p>
        </p:txBody>
      </p:sp>
      <p:cxnSp>
        <p:nvCxnSpPr>
          <p:cNvPr id="18" name="Straight Connector 17"/>
          <p:cNvCxnSpPr>
            <a:stCxn id="4" idx="2"/>
          </p:cNvCxnSpPr>
          <p:nvPr/>
        </p:nvCxnSpPr>
        <p:spPr>
          <a:xfrm>
            <a:off x="1832017" y="5060813"/>
            <a:ext cx="0" cy="775168"/>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136" name="Straight Connector 135"/>
          <p:cNvCxnSpPr>
            <a:stCxn id="119" idx="2"/>
          </p:cNvCxnSpPr>
          <p:nvPr/>
        </p:nvCxnSpPr>
        <p:spPr>
          <a:xfrm>
            <a:off x="4803330" y="5051019"/>
            <a:ext cx="4803" cy="812403"/>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7782934" y="5030567"/>
            <a:ext cx="0" cy="775168"/>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10712579" y="5030567"/>
            <a:ext cx="0" cy="775168"/>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65" name="Rectangle 64"/>
          <p:cNvSpPr/>
          <p:nvPr/>
        </p:nvSpPr>
        <p:spPr bwMode="auto">
          <a:xfrm>
            <a:off x="429687" y="2153627"/>
            <a:ext cx="2197565" cy="278820"/>
          </a:xfrm>
          <a:prstGeom prst="rect">
            <a:avLst/>
          </a:prstGeom>
          <a:solidFill>
            <a:schemeClr val="tx1"/>
          </a:solidFill>
          <a:ln>
            <a:solidFill>
              <a:schemeClr val="bg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1428" dirty="0">
                <a:solidFill>
                  <a:srgbClr val="D2D2D2">
                    <a:alpha val="98824"/>
                  </a:srgbClr>
                </a:solidFill>
                <a:ea typeface="Segoe UI" pitchFamily="34" charset="0"/>
                <a:cs typeface="Segoe UI" pitchFamily="34" charset="0"/>
              </a:rPr>
              <a:t>VM</a:t>
            </a:r>
            <a:endParaRPr lang="en-US" sz="2244" dirty="0">
              <a:solidFill>
                <a:srgbClr val="D2D2D2">
                  <a:alpha val="98824"/>
                </a:srgbClr>
              </a:solidFill>
              <a:ea typeface="Segoe UI" pitchFamily="34" charset="0"/>
              <a:cs typeface="Segoe UI" pitchFamily="34" charset="0"/>
            </a:endParaRPr>
          </a:p>
        </p:txBody>
      </p:sp>
      <p:sp>
        <p:nvSpPr>
          <p:cNvPr id="142" name="Rectangle 141"/>
          <p:cNvSpPr/>
          <p:nvPr/>
        </p:nvSpPr>
        <p:spPr bwMode="auto">
          <a:xfrm>
            <a:off x="585121" y="2309061"/>
            <a:ext cx="2197565" cy="278820"/>
          </a:xfrm>
          <a:prstGeom prst="rect">
            <a:avLst/>
          </a:prstGeom>
          <a:solidFill>
            <a:schemeClr val="tx1"/>
          </a:solidFill>
          <a:ln>
            <a:solidFill>
              <a:schemeClr val="bg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1428" dirty="0">
                <a:solidFill>
                  <a:srgbClr val="D2D2D2">
                    <a:alpha val="98824"/>
                  </a:srgbClr>
                </a:solidFill>
                <a:ea typeface="Segoe UI" pitchFamily="34" charset="0"/>
                <a:cs typeface="Segoe UI" pitchFamily="34" charset="0"/>
              </a:rPr>
              <a:t>VM</a:t>
            </a:r>
            <a:endParaRPr lang="en-US" sz="2244" dirty="0">
              <a:solidFill>
                <a:srgbClr val="D2D2D2">
                  <a:alpha val="98824"/>
                </a:srgbClr>
              </a:solidFill>
              <a:ea typeface="Segoe UI" pitchFamily="34" charset="0"/>
              <a:cs typeface="Segoe UI" pitchFamily="34" charset="0"/>
            </a:endParaRPr>
          </a:p>
        </p:txBody>
      </p:sp>
      <p:sp>
        <p:nvSpPr>
          <p:cNvPr id="143" name="Rectangle 142"/>
          <p:cNvSpPr/>
          <p:nvPr/>
        </p:nvSpPr>
        <p:spPr bwMode="auto">
          <a:xfrm>
            <a:off x="740554" y="2464495"/>
            <a:ext cx="2197565" cy="278820"/>
          </a:xfrm>
          <a:prstGeom prst="rect">
            <a:avLst/>
          </a:prstGeom>
          <a:solidFill>
            <a:schemeClr val="tx1"/>
          </a:solidFill>
          <a:ln>
            <a:solidFill>
              <a:schemeClr val="bg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1428" dirty="0">
                <a:solidFill>
                  <a:srgbClr val="D2D2D2">
                    <a:alpha val="98824"/>
                  </a:srgbClr>
                </a:solidFill>
                <a:ea typeface="Segoe UI" pitchFamily="34" charset="0"/>
                <a:cs typeface="Segoe UI" pitchFamily="34" charset="0"/>
              </a:rPr>
              <a:t>VM</a:t>
            </a:r>
            <a:endParaRPr lang="en-US" sz="2244" dirty="0">
              <a:solidFill>
                <a:srgbClr val="D2D2D2">
                  <a:alpha val="98824"/>
                </a:srgbClr>
              </a:solidFill>
              <a:ea typeface="Segoe UI" pitchFamily="34" charset="0"/>
              <a:cs typeface="Segoe UI" pitchFamily="34" charset="0"/>
            </a:endParaRPr>
          </a:p>
        </p:txBody>
      </p:sp>
      <p:sp>
        <p:nvSpPr>
          <p:cNvPr id="144" name="Rectangle 143"/>
          <p:cNvSpPr/>
          <p:nvPr/>
        </p:nvSpPr>
        <p:spPr bwMode="auto">
          <a:xfrm>
            <a:off x="895988" y="2619929"/>
            <a:ext cx="2197565" cy="278820"/>
          </a:xfrm>
          <a:prstGeom prst="rect">
            <a:avLst/>
          </a:prstGeom>
          <a:solidFill>
            <a:schemeClr val="tx1"/>
          </a:solidFill>
          <a:ln>
            <a:solidFill>
              <a:schemeClr val="bg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1428" dirty="0">
                <a:solidFill>
                  <a:srgbClr val="D2D2D2">
                    <a:alpha val="98824"/>
                  </a:srgbClr>
                </a:solidFill>
                <a:ea typeface="Segoe UI" pitchFamily="34" charset="0"/>
                <a:cs typeface="Segoe UI" pitchFamily="34" charset="0"/>
              </a:rPr>
              <a:t>VM</a:t>
            </a:r>
            <a:endParaRPr lang="en-US" sz="2244" dirty="0">
              <a:solidFill>
                <a:srgbClr val="D2D2D2">
                  <a:alpha val="98824"/>
                </a:srgbClr>
              </a:solidFill>
              <a:ea typeface="Segoe UI" pitchFamily="34" charset="0"/>
              <a:cs typeface="Segoe UI" pitchFamily="34" charset="0"/>
            </a:endParaRPr>
          </a:p>
        </p:txBody>
      </p:sp>
      <p:sp>
        <p:nvSpPr>
          <p:cNvPr id="145" name="Rectangle 144"/>
          <p:cNvSpPr/>
          <p:nvPr/>
        </p:nvSpPr>
        <p:spPr bwMode="auto">
          <a:xfrm>
            <a:off x="1051422" y="2775362"/>
            <a:ext cx="2197565" cy="278820"/>
          </a:xfrm>
          <a:prstGeom prst="rect">
            <a:avLst/>
          </a:prstGeom>
          <a:solidFill>
            <a:schemeClr val="tx1"/>
          </a:solidFill>
          <a:ln>
            <a:solidFill>
              <a:schemeClr val="bg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1428" dirty="0">
                <a:solidFill>
                  <a:srgbClr val="D2D2D2">
                    <a:alpha val="98824"/>
                  </a:srgbClr>
                </a:solidFill>
                <a:ea typeface="Segoe UI" pitchFamily="34" charset="0"/>
                <a:cs typeface="Segoe UI" pitchFamily="34" charset="0"/>
              </a:rPr>
              <a:t>VM</a:t>
            </a:r>
            <a:endParaRPr lang="en-US" sz="2244" dirty="0">
              <a:solidFill>
                <a:srgbClr val="D2D2D2">
                  <a:alpha val="98824"/>
                </a:srgbClr>
              </a:solidFill>
              <a:ea typeface="Segoe UI" pitchFamily="34" charset="0"/>
              <a:cs typeface="Segoe UI" pitchFamily="34" charset="0"/>
            </a:endParaRPr>
          </a:p>
        </p:txBody>
      </p:sp>
      <p:sp>
        <p:nvSpPr>
          <p:cNvPr id="147" name="Rectangle 146"/>
          <p:cNvSpPr/>
          <p:nvPr/>
        </p:nvSpPr>
        <p:spPr bwMode="auto">
          <a:xfrm>
            <a:off x="3386361" y="2171240"/>
            <a:ext cx="2197565" cy="278820"/>
          </a:xfrm>
          <a:prstGeom prst="rect">
            <a:avLst/>
          </a:prstGeom>
          <a:solidFill>
            <a:schemeClr val="tx1"/>
          </a:solidFill>
          <a:ln>
            <a:solidFill>
              <a:schemeClr val="bg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1428" dirty="0">
                <a:solidFill>
                  <a:srgbClr val="D2D2D2">
                    <a:alpha val="98824"/>
                  </a:srgbClr>
                </a:solidFill>
                <a:ea typeface="Segoe UI" pitchFamily="34" charset="0"/>
                <a:cs typeface="Segoe UI" pitchFamily="34" charset="0"/>
              </a:rPr>
              <a:t>VM</a:t>
            </a:r>
            <a:endParaRPr lang="en-US" sz="2244" dirty="0">
              <a:solidFill>
                <a:srgbClr val="D2D2D2">
                  <a:alpha val="98824"/>
                </a:srgbClr>
              </a:solidFill>
              <a:ea typeface="Segoe UI" pitchFamily="34" charset="0"/>
              <a:cs typeface="Segoe UI" pitchFamily="34" charset="0"/>
            </a:endParaRPr>
          </a:p>
        </p:txBody>
      </p:sp>
      <p:sp>
        <p:nvSpPr>
          <p:cNvPr id="148" name="Rectangle 147"/>
          <p:cNvSpPr/>
          <p:nvPr/>
        </p:nvSpPr>
        <p:spPr bwMode="auto">
          <a:xfrm>
            <a:off x="3541794" y="2326674"/>
            <a:ext cx="2197565" cy="278820"/>
          </a:xfrm>
          <a:prstGeom prst="rect">
            <a:avLst/>
          </a:prstGeom>
          <a:solidFill>
            <a:schemeClr val="tx1"/>
          </a:solidFill>
          <a:ln>
            <a:solidFill>
              <a:schemeClr val="bg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1428" dirty="0">
                <a:solidFill>
                  <a:srgbClr val="D2D2D2">
                    <a:alpha val="98824"/>
                  </a:srgbClr>
                </a:solidFill>
                <a:ea typeface="Segoe UI" pitchFamily="34" charset="0"/>
                <a:cs typeface="Segoe UI" pitchFamily="34" charset="0"/>
              </a:rPr>
              <a:t>VM</a:t>
            </a:r>
            <a:endParaRPr lang="en-US" sz="2244" dirty="0">
              <a:solidFill>
                <a:srgbClr val="D2D2D2">
                  <a:alpha val="98824"/>
                </a:srgbClr>
              </a:solidFill>
              <a:ea typeface="Segoe UI" pitchFamily="34" charset="0"/>
              <a:cs typeface="Segoe UI" pitchFamily="34" charset="0"/>
            </a:endParaRPr>
          </a:p>
        </p:txBody>
      </p:sp>
      <p:sp>
        <p:nvSpPr>
          <p:cNvPr id="149" name="Rectangle 148"/>
          <p:cNvSpPr/>
          <p:nvPr/>
        </p:nvSpPr>
        <p:spPr bwMode="auto">
          <a:xfrm>
            <a:off x="3697228" y="2482107"/>
            <a:ext cx="2197565" cy="278820"/>
          </a:xfrm>
          <a:prstGeom prst="rect">
            <a:avLst/>
          </a:prstGeom>
          <a:solidFill>
            <a:schemeClr val="tx1"/>
          </a:solidFill>
          <a:ln>
            <a:solidFill>
              <a:schemeClr val="bg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1428" dirty="0">
                <a:solidFill>
                  <a:srgbClr val="D2D2D2">
                    <a:alpha val="98824"/>
                  </a:srgbClr>
                </a:solidFill>
                <a:ea typeface="Segoe UI" pitchFamily="34" charset="0"/>
                <a:cs typeface="Segoe UI" pitchFamily="34" charset="0"/>
              </a:rPr>
              <a:t>VM</a:t>
            </a:r>
            <a:endParaRPr lang="en-US" sz="2244" dirty="0">
              <a:solidFill>
                <a:srgbClr val="D2D2D2">
                  <a:alpha val="98824"/>
                </a:srgbClr>
              </a:solidFill>
              <a:ea typeface="Segoe UI" pitchFamily="34" charset="0"/>
              <a:cs typeface="Segoe UI" pitchFamily="34" charset="0"/>
            </a:endParaRPr>
          </a:p>
        </p:txBody>
      </p:sp>
      <p:sp>
        <p:nvSpPr>
          <p:cNvPr id="150" name="Rectangle 149"/>
          <p:cNvSpPr/>
          <p:nvPr/>
        </p:nvSpPr>
        <p:spPr bwMode="auto">
          <a:xfrm>
            <a:off x="3852662" y="2637541"/>
            <a:ext cx="2197565" cy="278820"/>
          </a:xfrm>
          <a:prstGeom prst="rect">
            <a:avLst/>
          </a:prstGeom>
          <a:solidFill>
            <a:schemeClr val="tx1"/>
          </a:solidFill>
          <a:ln>
            <a:solidFill>
              <a:schemeClr val="bg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1428" dirty="0">
                <a:solidFill>
                  <a:srgbClr val="D2D2D2">
                    <a:alpha val="98824"/>
                  </a:srgbClr>
                </a:solidFill>
                <a:ea typeface="Segoe UI" pitchFamily="34" charset="0"/>
                <a:cs typeface="Segoe UI" pitchFamily="34" charset="0"/>
              </a:rPr>
              <a:t>VM</a:t>
            </a:r>
            <a:endParaRPr lang="en-US" sz="2244" dirty="0">
              <a:solidFill>
                <a:srgbClr val="D2D2D2">
                  <a:alpha val="98824"/>
                </a:srgbClr>
              </a:solidFill>
              <a:ea typeface="Segoe UI" pitchFamily="34" charset="0"/>
              <a:cs typeface="Segoe UI" pitchFamily="34" charset="0"/>
            </a:endParaRPr>
          </a:p>
        </p:txBody>
      </p:sp>
      <p:sp>
        <p:nvSpPr>
          <p:cNvPr id="151" name="Rectangle 150"/>
          <p:cNvSpPr/>
          <p:nvPr/>
        </p:nvSpPr>
        <p:spPr bwMode="auto">
          <a:xfrm>
            <a:off x="4008096" y="2792975"/>
            <a:ext cx="2197565" cy="278820"/>
          </a:xfrm>
          <a:prstGeom prst="rect">
            <a:avLst/>
          </a:prstGeom>
          <a:solidFill>
            <a:schemeClr val="tx1"/>
          </a:solidFill>
          <a:ln>
            <a:solidFill>
              <a:schemeClr val="bg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1428" dirty="0">
                <a:solidFill>
                  <a:srgbClr val="D2D2D2">
                    <a:alpha val="98824"/>
                  </a:srgbClr>
                </a:solidFill>
                <a:ea typeface="Segoe UI" pitchFamily="34" charset="0"/>
                <a:cs typeface="Segoe UI" pitchFamily="34" charset="0"/>
              </a:rPr>
              <a:t>VM</a:t>
            </a:r>
            <a:endParaRPr lang="en-US" sz="2244" dirty="0">
              <a:solidFill>
                <a:srgbClr val="D2D2D2">
                  <a:alpha val="98824"/>
                </a:srgbClr>
              </a:solidFill>
              <a:ea typeface="Segoe UI" pitchFamily="34" charset="0"/>
              <a:cs typeface="Segoe UI" pitchFamily="34" charset="0"/>
            </a:endParaRPr>
          </a:p>
        </p:txBody>
      </p:sp>
      <p:sp>
        <p:nvSpPr>
          <p:cNvPr id="152" name="Rectangle 151"/>
          <p:cNvSpPr/>
          <p:nvPr/>
        </p:nvSpPr>
        <p:spPr bwMode="auto">
          <a:xfrm>
            <a:off x="6345572" y="2171240"/>
            <a:ext cx="2197565" cy="278820"/>
          </a:xfrm>
          <a:prstGeom prst="rect">
            <a:avLst/>
          </a:prstGeom>
          <a:solidFill>
            <a:schemeClr val="tx1"/>
          </a:solidFill>
          <a:ln>
            <a:solidFill>
              <a:schemeClr val="bg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1428" dirty="0">
                <a:solidFill>
                  <a:srgbClr val="D2D2D2">
                    <a:alpha val="98824"/>
                  </a:srgbClr>
                </a:solidFill>
                <a:ea typeface="Segoe UI" pitchFamily="34" charset="0"/>
                <a:cs typeface="Segoe UI" pitchFamily="34" charset="0"/>
              </a:rPr>
              <a:t>VM</a:t>
            </a:r>
            <a:endParaRPr lang="en-US" sz="2244" dirty="0">
              <a:solidFill>
                <a:srgbClr val="D2D2D2">
                  <a:alpha val="98824"/>
                </a:srgbClr>
              </a:solidFill>
              <a:ea typeface="Segoe UI" pitchFamily="34" charset="0"/>
              <a:cs typeface="Segoe UI" pitchFamily="34" charset="0"/>
            </a:endParaRPr>
          </a:p>
        </p:txBody>
      </p:sp>
      <p:sp>
        <p:nvSpPr>
          <p:cNvPr id="153" name="Rectangle 152"/>
          <p:cNvSpPr/>
          <p:nvPr/>
        </p:nvSpPr>
        <p:spPr bwMode="auto">
          <a:xfrm>
            <a:off x="6501006" y="2326674"/>
            <a:ext cx="2197565" cy="278820"/>
          </a:xfrm>
          <a:prstGeom prst="rect">
            <a:avLst/>
          </a:prstGeom>
          <a:solidFill>
            <a:schemeClr val="tx1"/>
          </a:solidFill>
          <a:ln>
            <a:solidFill>
              <a:schemeClr val="bg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1428" dirty="0">
                <a:solidFill>
                  <a:srgbClr val="D2D2D2">
                    <a:alpha val="98824"/>
                  </a:srgbClr>
                </a:solidFill>
                <a:ea typeface="Segoe UI" pitchFamily="34" charset="0"/>
                <a:cs typeface="Segoe UI" pitchFamily="34" charset="0"/>
              </a:rPr>
              <a:t>VM</a:t>
            </a:r>
            <a:endParaRPr lang="en-US" sz="2244" dirty="0">
              <a:solidFill>
                <a:srgbClr val="D2D2D2">
                  <a:alpha val="98824"/>
                </a:srgbClr>
              </a:solidFill>
              <a:ea typeface="Segoe UI" pitchFamily="34" charset="0"/>
              <a:cs typeface="Segoe UI" pitchFamily="34" charset="0"/>
            </a:endParaRPr>
          </a:p>
        </p:txBody>
      </p:sp>
      <p:sp>
        <p:nvSpPr>
          <p:cNvPr id="154" name="Rectangle 153"/>
          <p:cNvSpPr/>
          <p:nvPr/>
        </p:nvSpPr>
        <p:spPr bwMode="auto">
          <a:xfrm>
            <a:off x="6656440" y="2482107"/>
            <a:ext cx="2197565" cy="278820"/>
          </a:xfrm>
          <a:prstGeom prst="rect">
            <a:avLst/>
          </a:prstGeom>
          <a:solidFill>
            <a:schemeClr val="tx1"/>
          </a:solidFill>
          <a:ln>
            <a:solidFill>
              <a:schemeClr val="bg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1428" dirty="0">
                <a:solidFill>
                  <a:srgbClr val="D2D2D2">
                    <a:alpha val="98824"/>
                  </a:srgbClr>
                </a:solidFill>
                <a:ea typeface="Segoe UI" pitchFamily="34" charset="0"/>
                <a:cs typeface="Segoe UI" pitchFamily="34" charset="0"/>
              </a:rPr>
              <a:t>VM</a:t>
            </a:r>
            <a:endParaRPr lang="en-US" sz="2244" dirty="0">
              <a:solidFill>
                <a:srgbClr val="D2D2D2">
                  <a:alpha val="98824"/>
                </a:srgbClr>
              </a:solidFill>
              <a:ea typeface="Segoe UI" pitchFamily="34" charset="0"/>
              <a:cs typeface="Segoe UI" pitchFamily="34" charset="0"/>
            </a:endParaRPr>
          </a:p>
        </p:txBody>
      </p:sp>
      <p:sp>
        <p:nvSpPr>
          <p:cNvPr id="155" name="Rectangle 154"/>
          <p:cNvSpPr/>
          <p:nvPr/>
        </p:nvSpPr>
        <p:spPr bwMode="auto">
          <a:xfrm>
            <a:off x="6811874" y="2637541"/>
            <a:ext cx="2197565" cy="278820"/>
          </a:xfrm>
          <a:prstGeom prst="rect">
            <a:avLst/>
          </a:prstGeom>
          <a:solidFill>
            <a:schemeClr val="tx1"/>
          </a:solidFill>
          <a:ln>
            <a:solidFill>
              <a:schemeClr val="bg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1428" dirty="0">
                <a:solidFill>
                  <a:srgbClr val="D2D2D2">
                    <a:alpha val="98824"/>
                  </a:srgbClr>
                </a:solidFill>
                <a:ea typeface="Segoe UI" pitchFamily="34" charset="0"/>
                <a:cs typeface="Segoe UI" pitchFamily="34" charset="0"/>
              </a:rPr>
              <a:t>VM</a:t>
            </a:r>
            <a:endParaRPr lang="en-US" sz="2244" dirty="0">
              <a:solidFill>
                <a:srgbClr val="D2D2D2">
                  <a:alpha val="98824"/>
                </a:srgbClr>
              </a:solidFill>
              <a:ea typeface="Segoe UI" pitchFamily="34" charset="0"/>
              <a:cs typeface="Segoe UI" pitchFamily="34" charset="0"/>
            </a:endParaRPr>
          </a:p>
        </p:txBody>
      </p:sp>
      <p:sp>
        <p:nvSpPr>
          <p:cNvPr id="156" name="Rectangle 155"/>
          <p:cNvSpPr/>
          <p:nvPr/>
        </p:nvSpPr>
        <p:spPr bwMode="auto">
          <a:xfrm>
            <a:off x="6967307" y="2792975"/>
            <a:ext cx="2197565" cy="278820"/>
          </a:xfrm>
          <a:prstGeom prst="rect">
            <a:avLst/>
          </a:prstGeom>
          <a:solidFill>
            <a:schemeClr val="tx1"/>
          </a:solidFill>
          <a:ln>
            <a:solidFill>
              <a:schemeClr val="bg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1428" dirty="0">
                <a:solidFill>
                  <a:srgbClr val="D2D2D2">
                    <a:alpha val="98824"/>
                  </a:srgbClr>
                </a:solidFill>
                <a:ea typeface="Segoe UI" pitchFamily="34" charset="0"/>
                <a:cs typeface="Segoe UI" pitchFamily="34" charset="0"/>
              </a:rPr>
              <a:t>VM</a:t>
            </a:r>
            <a:endParaRPr lang="en-US" sz="2244" dirty="0">
              <a:solidFill>
                <a:srgbClr val="D2D2D2">
                  <a:alpha val="98824"/>
                </a:srgbClr>
              </a:solidFill>
              <a:ea typeface="Segoe UI" pitchFamily="34" charset="0"/>
              <a:cs typeface="Segoe UI" pitchFamily="34" charset="0"/>
            </a:endParaRPr>
          </a:p>
        </p:txBody>
      </p:sp>
      <p:sp>
        <p:nvSpPr>
          <p:cNvPr id="157" name="Rectangle 156"/>
          <p:cNvSpPr/>
          <p:nvPr/>
        </p:nvSpPr>
        <p:spPr bwMode="auto">
          <a:xfrm>
            <a:off x="9295610" y="2164804"/>
            <a:ext cx="2197565" cy="278820"/>
          </a:xfrm>
          <a:prstGeom prst="rect">
            <a:avLst/>
          </a:prstGeom>
          <a:solidFill>
            <a:schemeClr val="tx1"/>
          </a:solidFill>
          <a:ln>
            <a:solidFill>
              <a:schemeClr val="bg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1428" dirty="0">
                <a:solidFill>
                  <a:srgbClr val="D2D2D2">
                    <a:alpha val="98824"/>
                  </a:srgbClr>
                </a:solidFill>
                <a:ea typeface="Segoe UI" pitchFamily="34" charset="0"/>
                <a:cs typeface="Segoe UI" pitchFamily="34" charset="0"/>
              </a:rPr>
              <a:t>VM</a:t>
            </a:r>
            <a:endParaRPr lang="en-US" sz="2244" dirty="0">
              <a:solidFill>
                <a:srgbClr val="D2D2D2">
                  <a:alpha val="98824"/>
                </a:srgbClr>
              </a:solidFill>
              <a:ea typeface="Segoe UI" pitchFamily="34" charset="0"/>
              <a:cs typeface="Segoe UI" pitchFamily="34" charset="0"/>
            </a:endParaRPr>
          </a:p>
        </p:txBody>
      </p:sp>
      <p:sp>
        <p:nvSpPr>
          <p:cNvPr id="158" name="Rectangle 157"/>
          <p:cNvSpPr/>
          <p:nvPr/>
        </p:nvSpPr>
        <p:spPr bwMode="auto">
          <a:xfrm>
            <a:off x="9451044" y="2320238"/>
            <a:ext cx="2197565" cy="278820"/>
          </a:xfrm>
          <a:prstGeom prst="rect">
            <a:avLst/>
          </a:prstGeom>
          <a:solidFill>
            <a:schemeClr val="tx1"/>
          </a:solidFill>
          <a:ln>
            <a:solidFill>
              <a:schemeClr val="bg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1428" dirty="0">
                <a:solidFill>
                  <a:srgbClr val="D2D2D2">
                    <a:alpha val="98824"/>
                  </a:srgbClr>
                </a:solidFill>
                <a:ea typeface="Segoe UI" pitchFamily="34" charset="0"/>
                <a:cs typeface="Segoe UI" pitchFamily="34" charset="0"/>
              </a:rPr>
              <a:t>VM</a:t>
            </a:r>
            <a:endParaRPr lang="en-US" sz="2244" dirty="0">
              <a:solidFill>
                <a:srgbClr val="D2D2D2">
                  <a:alpha val="98824"/>
                </a:srgbClr>
              </a:solidFill>
              <a:ea typeface="Segoe UI" pitchFamily="34" charset="0"/>
              <a:cs typeface="Segoe UI" pitchFamily="34" charset="0"/>
            </a:endParaRPr>
          </a:p>
        </p:txBody>
      </p:sp>
      <p:sp>
        <p:nvSpPr>
          <p:cNvPr id="159" name="Rectangle 158"/>
          <p:cNvSpPr/>
          <p:nvPr/>
        </p:nvSpPr>
        <p:spPr bwMode="auto">
          <a:xfrm>
            <a:off x="9606478" y="2475672"/>
            <a:ext cx="2197565" cy="278820"/>
          </a:xfrm>
          <a:prstGeom prst="rect">
            <a:avLst/>
          </a:prstGeom>
          <a:solidFill>
            <a:schemeClr val="tx1"/>
          </a:solidFill>
          <a:ln>
            <a:solidFill>
              <a:schemeClr val="bg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1428" dirty="0">
                <a:solidFill>
                  <a:srgbClr val="D2D2D2">
                    <a:alpha val="98824"/>
                  </a:srgbClr>
                </a:solidFill>
                <a:ea typeface="Segoe UI" pitchFamily="34" charset="0"/>
                <a:cs typeface="Segoe UI" pitchFamily="34" charset="0"/>
              </a:rPr>
              <a:t>VM</a:t>
            </a:r>
            <a:endParaRPr lang="en-US" sz="2244" dirty="0">
              <a:solidFill>
                <a:srgbClr val="D2D2D2">
                  <a:alpha val="98824"/>
                </a:srgbClr>
              </a:solidFill>
              <a:ea typeface="Segoe UI" pitchFamily="34" charset="0"/>
              <a:cs typeface="Segoe UI" pitchFamily="34" charset="0"/>
            </a:endParaRPr>
          </a:p>
        </p:txBody>
      </p:sp>
      <p:sp>
        <p:nvSpPr>
          <p:cNvPr id="160" name="Rectangle 159"/>
          <p:cNvSpPr/>
          <p:nvPr/>
        </p:nvSpPr>
        <p:spPr bwMode="auto">
          <a:xfrm>
            <a:off x="9761912" y="2631106"/>
            <a:ext cx="2197565" cy="278820"/>
          </a:xfrm>
          <a:prstGeom prst="rect">
            <a:avLst/>
          </a:prstGeom>
          <a:solidFill>
            <a:schemeClr val="tx1"/>
          </a:solidFill>
          <a:ln>
            <a:solidFill>
              <a:schemeClr val="bg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1428" dirty="0">
                <a:solidFill>
                  <a:srgbClr val="D2D2D2">
                    <a:alpha val="98824"/>
                  </a:srgbClr>
                </a:solidFill>
                <a:ea typeface="Segoe UI" pitchFamily="34" charset="0"/>
                <a:cs typeface="Segoe UI" pitchFamily="34" charset="0"/>
              </a:rPr>
              <a:t>VM</a:t>
            </a:r>
            <a:endParaRPr lang="en-US" sz="2244" dirty="0">
              <a:solidFill>
                <a:srgbClr val="D2D2D2">
                  <a:alpha val="98824"/>
                </a:srgbClr>
              </a:solidFill>
              <a:ea typeface="Segoe UI" pitchFamily="34" charset="0"/>
              <a:cs typeface="Segoe UI" pitchFamily="34" charset="0"/>
            </a:endParaRPr>
          </a:p>
        </p:txBody>
      </p:sp>
      <p:sp>
        <p:nvSpPr>
          <p:cNvPr id="161" name="Rectangle 160"/>
          <p:cNvSpPr/>
          <p:nvPr/>
        </p:nvSpPr>
        <p:spPr bwMode="auto">
          <a:xfrm>
            <a:off x="9917346" y="2786540"/>
            <a:ext cx="2197565" cy="278820"/>
          </a:xfrm>
          <a:prstGeom prst="rect">
            <a:avLst/>
          </a:prstGeom>
          <a:solidFill>
            <a:schemeClr val="tx1"/>
          </a:solidFill>
          <a:ln>
            <a:solidFill>
              <a:schemeClr val="bg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1428" dirty="0">
                <a:solidFill>
                  <a:srgbClr val="D2D2D2">
                    <a:alpha val="98824"/>
                  </a:srgbClr>
                </a:solidFill>
                <a:ea typeface="Segoe UI" pitchFamily="34" charset="0"/>
                <a:cs typeface="Segoe UI" pitchFamily="34" charset="0"/>
              </a:rPr>
              <a:t>VM</a:t>
            </a:r>
            <a:endParaRPr lang="en-US" sz="2244" dirty="0">
              <a:solidFill>
                <a:srgbClr val="D2D2D2">
                  <a:alpha val="98824"/>
                </a:srgbClr>
              </a:solidFill>
              <a:ea typeface="Segoe UI" pitchFamily="34" charset="0"/>
              <a:cs typeface="Segoe UI" pitchFamily="34" charset="0"/>
            </a:endParaRPr>
          </a:p>
        </p:txBody>
      </p:sp>
    </p:spTree>
    <p:extLst>
      <p:ext uri="{BB962C8B-B14F-4D97-AF65-F5344CB8AC3E}">
        <p14:creationId xmlns:p14="http://schemas.microsoft.com/office/powerpoint/2010/main" val="1691306807"/>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Demo</a:t>
            </a:r>
            <a:endParaRPr lang="en-US" dirty="0"/>
          </a:p>
        </p:txBody>
      </p:sp>
      <p:sp>
        <p:nvSpPr>
          <p:cNvPr id="26" name="Text Placeholder 25"/>
          <p:cNvSpPr>
            <a:spLocks noGrp="1"/>
          </p:cNvSpPr>
          <p:nvPr>
            <p:ph type="body" sz="quarter" idx="4294967295"/>
          </p:nvPr>
        </p:nvSpPr>
        <p:spPr>
          <a:xfrm>
            <a:off x="-1" y="3262313"/>
            <a:ext cx="11155943" cy="2646878"/>
          </a:xfrm>
        </p:spPr>
        <p:txBody>
          <a:bodyPr/>
          <a:lstStyle/>
          <a:p>
            <a:pPr marL="0" indent="0">
              <a:buNone/>
            </a:pPr>
            <a:endParaRPr lang="en-US" dirty="0" smtClean="0"/>
          </a:p>
          <a:p>
            <a:pPr marL="0" indent="0">
              <a:buNone/>
            </a:pPr>
            <a:r>
              <a:rPr lang="en-US" dirty="0"/>
              <a:t>	Network Isolation with </a:t>
            </a:r>
            <a:r>
              <a:rPr lang="en-US" dirty="0" smtClean="0"/>
              <a:t/>
            </a:r>
            <a:br>
              <a:rPr lang="en-US" dirty="0" smtClean="0"/>
            </a:br>
            <a:r>
              <a:rPr lang="en-US" dirty="0" smtClean="0"/>
              <a:t>	Hyper-V </a:t>
            </a:r>
            <a:r>
              <a:rPr lang="en-US" dirty="0"/>
              <a:t>Network Virtualization</a:t>
            </a:r>
          </a:p>
          <a:p>
            <a:pPr marL="0" indent="0">
              <a:buNone/>
            </a:pPr>
            <a:endParaRPr lang="en-US" dirty="0"/>
          </a:p>
        </p:txBody>
      </p:sp>
    </p:spTree>
    <p:extLst>
      <p:ext uri="{BB962C8B-B14F-4D97-AF65-F5344CB8AC3E}">
        <p14:creationId xmlns:p14="http://schemas.microsoft.com/office/powerpoint/2010/main" val="1540004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endParaRPr lang="en-US"/>
          </a:p>
        </p:txBody>
      </p:sp>
      <p:sp>
        <p:nvSpPr>
          <p:cNvPr id="3" name="Title 2"/>
          <p:cNvSpPr>
            <a:spLocks noGrp="1"/>
          </p:cNvSpPr>
          <p:nvPr>
            <p:ph type="title"/>
          </p:nvPr>
        </p:nvSpPr>
        <p:spPr/>
        <p:txBody>
          <a:bodyPr/>
          <a:lstStyle/>
          <a:p>
            <a:r>
              <a:rPr lang="en-US" smtClean="0"/>
              <a:t>Backup Enhancements</a:t>
            </a:r>
            <a:endParaRPr lang="en-US" dirty="0"/>
          </a:p>
        </p:txBody>
      </p:sp>
      <p:graphicFrame>
        <p:nvGraphicFramePr>
          <p:cNvPr id="5" name="Content Placeholder 4"/>
          <p:cNvGraphicFramePr>
            <a:graphicFrameLocks noGrp="1"/>
          </p:cNvGraphicFramePr>
          <p:nvPr>
            <p:ph idx="4294967295"/>
            <p:extLst/>
          </p:nvPr>
        </p:nvGraphicFramePr>
        <p:xfrm>
          <a:off x="1322388" y="1320800"/>
          <a:ext cx="11114087" cy="5187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Picture 24" descr="Windows 512x512.png"/>
          <p:cNvPicPr>
            <a:picLocks noChangeAspect="1"/>
          </p:cNvPicPr>
          <p:nvPr/>
        </p:nvPicPr>
        <p:blipFill>
          <a:blip r:embed="rId8"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1499179" y="3158803"/>
            <a:ext cx="1025864" cy="1025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 name="Rectangle 16"/>
          <p:cNvSpPr/>
          <p:nvPr/>
        </p:nvSpPr>
        <p:spPr bwMode="auto">
          <a:xfrm>
            <a:off x="2593519" y="2564659"/>
            <a:ext cx="3702435" cy="1709773"/>
          </a:xfrm>
          <a:prstGeom prst="rect">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t" anchorCtr="0" compatLnSpc="1">
            <a:prstTxWarp prst="textNoShape">
              <a:avLst/>
            </a:prstTxWarp>
          </a:bodyPr>
          <a:lstStyle/>
          <a:p>
            <a:pPr defTabSz="932290"/>
            <a:r>
              <a:rPr lang="en-US" sz="2448" dirty="0">
                <a:solidFill>
                  <a:srgbClr val="FFFFFF">
                    <a:alpha val="98824"/>
                  </a:srgbClr>
                </a:solidFill>
                <a:ea typeface="Segoe UI" pitchFamily="34" charset="0"/>
                <a:cs typeface="Segoe UI" pitchFamily="34" charset="0"/>
              </a:rPr>
              <a:t>CSV 2.0</a:t>
            </a:r>
          </a:p>
          <a:p>
            <a:pPr defTabSz="932290"/>
            <a:r>
              <a:rPr lang="en-US" sz="2448" dirty="0">
                <a:solidFill>
                  <a:srgbClr val="FFFFFF">
                    <a:alpha val="98824"/>
                  </a:srgbClr>
                </a:solidFill>
                <a:ea typeface="Segoe UI" pitchFamily="34" charset="0"/>
                <a:cs typeface="Segoe UI" pitchFamily="34" charset="0"/>
              </a:rPr>
              <a:t>Remote SMB</a:t>
            </a:r>
          </a:p>
          <a:p>
            <a:pPr defTabSz="932290"/>
            <a:r>
              <a:rPr lang="en-US" sz="2448" dirty="0">
                <a:solidFill>
                  <a:srgbClr val="FFFFFF">
                    <a:alpha val="98824"/>
                  </a:srgbClr>
                </a:solidFill>
                <a:ea typeface="Segoe UI" pitchFamily="34" charset="0"/>
                <a:cs typeface="Segoe UI" pitchFamily="34" charset="0"/>
              </a:rPr>
              <a:t>Data Deduplication</a:t>
            </a:r>
          </a:p>
          <a:p>
            <a:pPr defTabSz="932290"/>
            <a:r>
              <a:rPr lang="en-US" sz="2448" dirty="0">
                <a:solidFill>
                  <a:srgbClr val="FFFFFF">
                    <a:alpha val="98824"/>
                  </a:srgbClr>
                </a:solidFill>
                <a:ea typeface="Segoe UI" pitchFamily="34" charset="0"/>
                <a:cs typeface="Segoe UI" pitchFamily="34" charset="0"/>
              </a:rPr>
              <a:t>VM Mobility</a:t>
            </a:r>
          </a:p>
          <a:p>
            <a:pPr defTabSz="932290"/>
            <a:r>
              <a:rPr lang="en-US" sz="2448" dirty="0">
                <a:solidFill>
                  <a:srgbClr val="FFFFFF">
                    <a:alpha val="98824"/>
                  </a:srgbClr>
                </a:solidFill>
                <a:ea typeface="Segoe UI" pitchFamily="34" charset="0"/>
                <a:cs typeface="Segoe UI" pitchFamily="34" charset="0"/>
              </a:rPr>
              <a:t>…</a:t>
            </a:r>
          </a:p>
          <a:p>
            <a:pPr defTabSz="932290"/>
            <a:endParaRPr lang="en-US" sz="2448" dirty="0">
              <a:solidFill>
                <a:srgbClr val="FFFFFF">
                  <a:alpha val="98824"/>
                </a:srgbClr>
              </a:solidFill>
              <a:ea typeface="Segoe UI" pitchFamily="34" charset="0"/>
              <a:cs typeface="Segoe UI" pitchFamily="34" charset="0"/>
            </a:endParaRPr>
          </a:p>
          <a:p>
            <a:pPr defTabSz="932290"/>
            <a:endParaRPr lang="en-US" sz="2448" b="1" dirty="0">
              <a:solidFill>
                <a:srgbClr val="FFFFFF">
                  <a:alpha val="98824"/>
                </a:srgbClr>
              </a:solidFill>
              <a:ea typeface="Segoe UI" pitchFamily="34" charset="0"/>
              <a:cs typeface="Segoe UI" pitchFamily="34" charset="0"/>
            </a:endParaRPr>
          </a:p>
          <a:p>
            <a:pPr defTabSz="932290"/>
            <a:endParaRPr lang="en-US" sz="2448" b="1" dirty="0">
              <a:solidFill>
                <a:srgbClr val="F6AE1E">
                  <a:alpha val="98824"/>
                </a:srgbClr>
              </a:solidFill>
              <a:ea typeface="Segoe UI" pitchFamily="34" charset="0"/>
              <a:cs typeface="Segoe UI" pitchFamily="34" charset="0"/>
            </a:endParaRPr>
          </a:p>
        </p:txBody>
      </p:sp>
      <p:sp>
        <p:nvSpPr>
          <p:cNvPr id="18" name="Rectangle 17"/>
          <p:cNvSpPr/>
          <p:nvPr/>
        </p:nvSpPr>
        <p:spPr bwMode="auto">
          <a:xfrm>
            <a:off x="7567403" y="2564659"/>
            <a:ext cx="4401888" cy="1709773"/>
          </a:xfrm>
          <a:prstGeom prst="rect">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t" anchorCtr="0" compatLnSpc="1">
            <a:prstTxWarp prst="textNoShape">
              <a:avLst/>
            </a:prstTxWarp>
          </a:bodyPr>
          <a:lstStyle/>
          <a:p>
            <a:pPr defTabSz="932290"/>
            <a:r>
              <a:rPr lang="en-US" sz="2448" dirty="0">
                <a:solidFill>
                  <a:srgbClr val="FFFFFF">
                    <a:alpha val="98824"/>
                  </a:srgbClr>
                </a:solidFill>
                <a:ea typeface="Segoe UI" pitchFamily="34" charset="0"/>
                <a:cs typeface="Segoe UI" pitchFamily="34" charset="0"/>
              </a:rPr>
              <a:t>Backup to Windows Azure</a:t>
            </a:r>
          </a:p>
          <a:p>
            <a:pPr defTabSz="932290"/>
            <a:endParaRPr lang="en-US" sz="2448" dirty="0">
              <a:solidFill>
                <a:srgbClr val="FFFFFF">
                  <a:alpha val="98824"/>
                </a:srgbClr>
              </a:solidFill>
              <a:ea typeface="Segoe UI" pitchFamily="34" charset="0"/>
              <a:cs typeface="Segoe UI" pitchFamily="34" charset="0"/>
            </a:endParaRPr>
          </a:p>
          <a:p>
            <a:pPr defTabSz="932290"/>
            <a:endParaRPr lang="en-US" sz="2448" dirty="0">
              <a:solidFill>
                <a:srgbClr val="FFFFFF">
                  <a:alpha val="98824"/>
                </a:srgbClr>
              </a:solidFill>
              <a:ea typeface="Segoe UI" pitchFamily="34" charset="0"/>
              <a:cs typeface="Segoe UI" pitchFamily="34" charset="0"/>
            </a:endParaRPr>
          </a:p>
        </p:txBody>
      </p:sp>
      <p:pic>
        <p:nvPicPr>
          <p:cNvPr id="20" name="Picture 2" descr="C:\Users\chrisw\Desktop\Cloud Services 3.png"/>
          <p:cNvPicPr>
            <a:picLocks noChangeAspect="1" noChangeArrowheads="1"/>
          </p:cNvPicPr>
          <p:nvPr/>
        </p:nvPicPr>
        <p:blipFill>
          <a:blip r:embed="rId9">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black">
          <a:xfrm>
            <a:off x="7054471" y="3318060"/>
            <a:ext cx="1025864" cy="70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4256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Predictable Applications</a:t>
            </a:r>
            <a:endParaRPr lang="en-US" dirty="0"/>
          </a:p>
        </p:txBody>
      </p:sp>
    </p:spTree>
    <p:extLst>
      <p:ext uri="{BB962C8B-B14F-4D97-AF65-F5344CB8AC3E}">
        <p14:creationId xmlns:p14="http://schemas.microsoft.com/office/powerpoint/2010/main" val="115750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741616" y="2564659"/>
            <a:ext cx="1787490" cy="1321188"/>
            <a:chOff x="4646613" y="2514600"/>
            <a:chExt cx="1752600" cy="1295400"/>
          </a:xfrm>
        </p:grpSpPr>
        <p:sp>
          <p:nvSpPr>
            <p:cNvPr id="44045" name="Rectangle 35"/>
            <p:cNvSpPr>
              <a:spLocks noChangeArrowheads="1"/>
            </p:cNvSpPr>
            <p:nvPr/>
          </p:nvSpPr>
          <p:spPr bwMode="auto">
            <a:xfrm>
              <a:off x="4646613" y="2514600"/>
              <a:ext cx="1752600" cy="1295400"/>
            </a:xfrm>
            <a:prstGeom prst="rect">
              <a:avLst/>
            </a:prstGeom>
            <a:solidFill>
              <a:schemeClr val="accent1"/>
            </a:solidFill>
            <a:ln w="9525">
              <a:noFill/>
              <a:miter lim="800000"/>
              <a:headEnd/>
              <a:tailEnd/>
            </a:ln>
          </p:spPr>
          <p:txBody>
            <a:bodyPr bIns="93260" anchor="b"/>
            <a:lstStyle/>
            <a:p>
              <a:pPr algn="r" defTabSz="932597"/>
              <a:r>
                <a:rPr lang="en-US">
                  <a:solidFill>
                    <a:srgbClr val="FFFFFF"/>
                  </a:solidFill>
                </a:rPr>
                <a:t>Operations Manager</a:t>
              </a:r>
            </a:p>
          </p:txBody>
        </p:sp>
        <p:grpSp>
          <p:nvGrpSpPr>
            <p:cNvPr id="43" name="Group 42"/>
            <p:cNvGrpSpPr/>
            <p:nvPr/>
          </p:nvGrpSpPr>
          <p:grpSpPr>
            <a:xfrm>
              <a:off x="4717952" y="2665085"/>
              <a:ext cx="533400" cy="496887"/>
              <a:chOff x="5789612" y="2057400"/>
              <a:chExt cx="2514600" cy="2133600"/>
            </a:xfrm>
          </p:grpSpPr>
          <p:cxnSp>
            <p:nvCxnSpPr>
              <p:cNvPr id="44" name="Straight Connector 43"/>
              <p:cNvCxnSpPr/>
              <p:nvPr/>
            </p:nvCxnSpPr>
            <p:spPr>
              <a:xfrm flipV="1">
                <a:off x="5789612" y="2895600"/>
                <a:ext cx="392824" cy="228601"/>
              </a:xfrm>
              <a:prstGeom prst="line">
                <a:avLst/>
              </a:prstGeom>
              <a:ln w="381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182436" y="2895600"/>
                <a:ext cx="392824" cy="228600"/>
              </a:xfrm>
              <a:prstGeom prst="line">
                <a:avLst/>
              </a:prstGeom>
              <a:ln w="381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6558544" y="2057400"/>
                <a:ext cx="392824" cy="1057702"/>
              </a:xfrm>
              <a:prstGeom prst="line">
                <a:avLst/>
              </a:prstGeom>
              <a:ln w="381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951368" y="2076676"/>
                <a:ext cx="209844" cy="2114324"/>
              </a:xfrm>
              <a:prstGeom prst="line">
                <a:avLst/>
              </a:prstGeom>
              <a:ln w="381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7161212" y="3057100"/>
                <a:ext cx="304800" cy="1133900"/>
              </a:xfrm>
              <a:prstGeom prst="line">
                <a:avLst/>
              </a:prstGeom>
              <a:ln w="381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7466012" y="3057100"/>
                <a:ext cx="76200" cy="143300"/>
              </a:xfrm>
              <a:prstGeom prst="line">
                <a:avLst/>
              </a:prstGeom>
              <a:ln w="381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7542212" y="2895600"/>
                <a:ext cx="228600" cy="304800"/>
              </a:xfrm>
              <a:prstGeom prst="line">
                <a:avLst/>
              </a:prstGeom>
              <a:ln w="381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7770812" y="2895600"/>
                <a:ext cx="304800" cy="609600"/>
              </a:xfrm>
              <a:prstGeom prst="line">
                <a:avLst/>
              </a:prstGeom>
              <a:ln w="381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8075612" y="3057100"/>
                <a:ext cx="228600" cy="448100"/>
              </a:xfrm>
              <a:prstGeom prst="line">
                <a:avLst/>
              </a:prstGeom>
              <a:ln w="381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grpSp>
      <p:pic>
        <p:nvPicPr>
          <p:cNvPr id="44040" name="Picture 3" descr="C:\Users\johnallw\AppData\Local\Microsoft\Windows\Temporary Internet Files\Content.IE5\YWPC8RB4\MC900438067[1].png"/>
          <p:cNvPicPr>
            <a:picLocks noChangeAspect="1" noChangeArrowheads="1"/>
          </p:cNvPicPr>
          <p:nvPr/>
        </p:nvPicPr>
        <p:blipFill>
          <a:blip r:embed="rId3"/>
          <a:srcRect/>
          <a:stretch>
            <a:fillRect/>
          </a:stretch>
        </p:blipFill>
        <p:spPr bwMode="auto">
          <a:xfrm>
            <a:off x="8005728" y="1598055"/>
            <a:ext cx="3270588" cy="3270588"/>
          </a:xfrm>
          <a:prstGeom prst="rect">
            <a:avLst/>
          </a:prstGeom>
          <a:noFill/>
          <a:ln w="9525">
            <a:noFill/>
            <a:miter lim="800000"/>
            <a:headEnd/>
            <a:tailEnd/>
          </a:ln>
        </p:spPr>
      </p:pic>
      <p:sp>
        <p:nvSpPr>
          <p:cNvPr id="44034" name="Freeform 39"/>
          <p:cNvSpPr>
            <a:spLocks/>
          </p:cNvSpPr>
          <p:nvPr/>
        </p:nvSpPr>
        <p:spPr bwMode="auto">
          <a:xfrm>
            <a:off x="1244353" y="1321187"/>
            <a:ext cx="5828771" cy="4507583"/>
          </a:xfrm>
          <a:custGeom>
            <a:avLst/>
            <a:gdLst>
              <a:gd name="T0" fmla="*/ 144 w 3600"/>
              <a:gd name="T1" fmla="*/ 2784 h 2784"/>
              <a:gd name="T2" fmla="*/ 129 w 3600"/>
              <a:gd name="T3" fmla="*/ 816 h 2784"/>
              <a:gd name="T4" fmla="*/ 0 w 3600"/>
              <a:gd name="T5" fmla="*/ 816 h 2784"/>
              <a:gd name="T6" fmla="*/ 0 w 3600"/>
              <a:gd name="T7" fmla="*/ 624 h 2784"/>
              <a:gd name="T8" fmla="*/ 1776 w 3600"/>
              <a:gd name="T9" fmla="*/ 0 h 2784"/>
              <a:gd name="T10" fmla="*/ 3600 w 3600"/>
              <a:gd name="T11" fmla="*/ 624 h 2784"/>
              <a:gd name="T12" fmla="*/ 3600 w 3600"/>
              <a:gd name="T13" fmla="*/ 816 h 2784"/>
              <a:gd name="T14" fmla="*/ 3456 w 3600"/>
              <a:gd name="T15" fmla="*/ 816 h 2784"/>
              <a:gd name="T16" fmla="*/ 3456 w 3600"/>
              <a:gd name="T17" fmla="*/ 2784 h 27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00"/>
              <a:gd name="T28" fmla="*/ 0 h 2784"/>
              <a:gd name="T29" fmla="*/ 3600 w 3600"/>
              <a:gd name="T30" fmla="*/ 2784 h 27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00" h="2784">
                <a:moveTo>
                  <a:pt x="144" y="2784"/>
                </a:moveTo>
                <a:lnTo>
                  <a:pt x="129" y="816"/>
                </a:lnTo>
                <a:lnTo>
                  <a:pt x="0" y="816"/>
                </a:lnTo>
                <a:lnTo>
                  <a:pt x="0" y="624"/>
                </a:lnTo>
                <a:lnTo>
                  <a:pt x="1776" y="0"/>
                </a:lnTo>
                <a:lnTo>
                  <a:pt x="3600" y="624"/>
                </a:lnTo>
                <a:lnTo>
                  <a:pt x="3600" y="816"/>
                </a:lnTo>
                <a:lnTo>
                  <a:pt x="3456" y="816"/>
                </a:lnTo>
                <a:lnTo>
                  <a:pt x="3456" y="2784"/>
                </a:lnTo>
              </a:path>
            </a:pathLst>
          </a:custGeom>
          <a:noFill/>
          <a:ln w="38100" cap="rnd" cmpd="sng">
            <a:solidFill>
              <a:schemeClr val="tx2"/>
            </a:solidFill>
            <a:prstDash val="sysDot"/>
            <a:round/>
            <a:headEnd/>
            <a:tailEnd/>
          </a:ln>
        </p:spPr>
        <p:txBody>
          <a:bodyPr/>
          <a:lstStyle/>
          <a:p>
            <a:endParaRPr lang="en-US"/>
          </a:p>
        </p:txBody>
      </p:sp>
      <p:sp>
        <p:nvSpPr>
          <p:cNvPr id="45087" name="Line 31"/>
          <p:cNvSpPr>
            <a:spLocks noChangeShapeType="1"/>
          </p:cNvSpPr>
          <p:nvPr/>
        </p:nvSpPr>
        <p:spPr bwMode="auto">
          <a:xfrm flipV="1">
            <a:off x="6451389" y="4118998"/>
            <a:ext cx="2495037" cy="1554339"/>
          </a:xfrm>
          <a:prstGeom prst="line">
            <a:avLst/>
          </a:prstGeom>
          <a:noFill/>
          <a:ln w="31750">
            <a:solidFill>
              <a:schemeClr val="accent3"/>
            </a:solidFill>
            <a:round/>
            <a:headEnd/>
            <a:tailEnd type="triangle" w="lg" len="lg"/>
          </a:ln>
        </p:spPr>
        <p:txBody>
          <a:bodyPr/>
          <a:lstStyle/>
          <a:p>
            <a:endParaRPr lang="en-US"/>
          </a:p>
        </p:txBody>
      </p:sp>
      <p:sp>
        <p:nvSpPr>
          <p:cNvPr id="44036" name="Line 33"/>
          <p:cNvSpPr>
            <a:spLocks noChangeShapeType="1"/>
          </p:cNvSpPr>
          <p:nvPr/>
        </p:nvSpPr>
        <p:spPr bwMode="auto">
          <a:xfrm flipV="1">
            <a:off x="6529106" y="3108677"/>
            <a:ext cx="1795584" cy="0"/>
          </a:xfrm>
          <a:prstGeom prst="line">
            <a:avLst/>
          </a:prstGeom>
          <a:noFill/>
          <a:ln w="31750">
            <a:solidFill>
              <a:schemeClr val="accent2"/>
            </a:solidFill>
            <a:round/>
            <a:headEnd/>
            <a:tailEnd type="triangle" w="lg" len="lg"/>
          </a:ln>
        </p:spPr>
        <p:txBody>
          <a:bodyPr/>
          <a:lstStyle/>
          <a:p>
            <a:endParaRPr lang="en-US"/>
          </a:p>
        </p:txBody>
      </p:sp>
      <p:sp>
        <p:nvSpPr>
          <p:cNvPr id="44037" name="Text Box 40"/>
          <p:cNvSpPr txBox="1">
            <a:spLocks noChangeArrowheads="1"/>
          </p:cNvSpPr>
          <p:nvPr/>
        </p:nvSpPr>
        <p:spPr bwMode="auto">
          <a:xfrm>
            <a:off x="3464793" y="1928230"/>
            <a:ext cx="1259662" cy="316764"/>
          </a:xfrm>
          <a:prstGeom prst="wedgeRoundRectCallout">
            <a:avLst>
              <a:gd name="adj1" fmla="val -18365"/>
              <a:gd name="adj2" fmla="val 301194"/>
              <a:gd name="adj3" fmla="val 16667"/>
            </a:avLst>
          </a:prstGeom>
          <a:solidFill>
            <a:schemeClr val="accent4"/>
          </a:solidFill>
          <a:ln w="9525">
            <a:solidFill>
              <a:schemeClr val="tx2"/>
            </a:solidFill>
            <a:miter lim="800000"/>
            <a:headEnd/>
            <a:tailEnd/>
          </a:ln>
        </p:spPr>
        <p:txBody>
          <a:bodyPr>
            <a:spAutoFit/>
          </a:bodyPr>
          <a:lstStyle/>
          <a:p>
            <a:pPr algn="ctr" defTabSz="932597"/>
            <a:r>
              <a:rPr lang="en-US" sz="1224" dirty="0">
                <a:solidFill>
                  <a:schemeClr val="bg1"/>
                </a:solidFill>
              </a:rPr>
              <a:t>Web Test</a:t>
            </a:r>
          </a:p>
        </p:txBody>
      </p:sp>
      <p:sp>
        <p:nvSpPr>
          <p:cNvPr id="5" name="Text Placeholder 4"/>
          <p:cNvSpPr>
            <a:spLocks noGrp="1"/>
          </p:cNvSpPr>
          <p:nvPr>
            <p:ph type="body" sz="quarter" idx="10"/>
          </p:nvPr>
        </p:nvSpPr>
        <p:spPr/>
        <p:txBody>
          <a:bodyPr/>
          <a:lstStyle/>
          <a:p>
            <a:endParaRPr lang="en-US"/>
          </a:p>
        </p:txBody>
      </p:sp>
      <p:sp>
        <p:nvSpPr>
          <p:cNvPr id="45082" name="Rectangle 26"/>
          <p:cNvSpPr>
            <a:spLocks noGrp="1"/>
          </p:cNvSpPr>
          <p:nvPr>
            <p:ph type="title"/>
          </p:nvPr>
        </p:nvSpPr>
        <p:spPr/>
        <p:txBody>
          <a:bodyPr/>
          <a:lstStyle/>
          <a:p>
            <a:r>
              <a:rPr lang="en-US" smtClean="0"/>
              <a:t>Developer Operations</a:t>
            </a:r>
            <a:endParaRPr lang="en-US" dirty="0"/>
          </a:p>
        </p:txBody>
      </p:sp>
      <p:sp>
        <p:nvSpPr>
          <p:cNvPr id="31" name="Slide Number Placeholder 2"/>
          <p:cNvSpPr>
            <a:spLocks noGrp="1"/>
          </p:cNvSpPr>
          <p:nvPr>
            <p:ph type="sldNum" sz="quarter" idx="4294967295"/>
          </p:nvPr>
        </p:nvSpPr>
        <p:spPr>
          <a:xfrm>
            <a:off x="12204700" y="6557963"/>
            <a:ext cx="231775" cy="123825"/>
          </a:xfrm>
          <a:prstGeom prst="rect">
            <a:avLst/>
          </a:prstGeom>
        </p:spPr>
        <p:txBody>
          <a:bodyPr/>
          <a:lstStyle/>
          <a:p>
            <a:pPr>
              <a:defRPr/>
            </a:pPr>
            <a:fld id="{2AD46C27-2598-400D-9CEA-95D987AACE51}" type="slidenum">
              <a:rPr/>
              <a:pPr>
                <a:defRPr/>
              </a:pPr>
              <a:t>14</a:t>
            </a:fld>
            <a:endParaRPr dirty="0"/>
          </a:p>
        </p:txBody>
      </p:sp>
      <p:sp>
        <p:nvSpPr>
          <p:cNvPr id="44039" name="Line 63"/>
          <p:cNvSpPr>
            <a:spLocks noChangeShapeType="1"/>
          </p:cNvSpPr>
          <p:nvPr/>
        </p:nvSpPr>
        <p:spPr bwMode="auto">
          <a:xfrm flipH="1" flipV="1">
            <a:off x="3575862" y="3264111"/>
            <a:ext cx="1165754" cy="0"/>
          </a:xfrm>
          <a:prstGeom prst="line">
            <a:avLst/>
          </a:prstGeom>
          <a:noFill/>
          <a:ln w="31750">
            <a:solidFill>
              <a:schemeClr val="accent3"/>
            </a:solidFill>
            <a:round/>
            <a:headEnd/>
            <a:tailEnd type="triangle" w="lg" len="lg"/>
          </a:ln>
        </p:spPr>
        <p:txBody>
          <a:bodyPr/>
          <a:lstStyle/>
          <a:p>
            <a:endParaRPr lang="en-US"/>
          </a:p>
        </p:txBody>
      </p:sp>
      <p:sp>
        <p:nvSpPr>
          <p:cNvPr id="44042" name="Line 28"/>
          <p:cNvSpPr>
            <a:spLocks noChangeShapeType="1"/>
          </p:cNvSpPr>
          <p:nvPr/>
        </p:nvSpPr>
        <p:spPr bwMode="auto">
          <a:xfrm flipV="1">
            <a:off x="3498145" y="3108677"/>
            <a:ext cx="1165754" cy="0"/>
          </a:xfrm>
          <a:prstGeom prst="line">
            <a:avLst/>
          </a:prstGeom>
          <a:noFill/>
          <a:ln w="31750">
            <a:solidFill>
              <a:schemeClr val="accent2"/>
            </a:solidFill>
            <a:round/>
            <a:headEnd/>
            <a:tailEnd type="triangle" w="lg" len="lg"/>
          </a:ln>
        </p:spPr>
        <p:txBody>
          <a:bodyPr/>
          <a:lstStyle/>
          <a:p>
            <a:endParaRPr lang="en-US"/>
          </a:p>
        </p:txBody>
      </p:sp>
      <p:sp>
        <p:nvSpPr>
          <p:cNvPr id="45088" name="Line 32"/>
          <p:cNvSpPr>
            <a:spLocks noChangeShapeType="1"/>
          </p:cNvSpPr>
          <p:nvPr/>
        </p:nvSpPr>
        <p:spPr bwMode="auto">
          <a:xfrm flipH="1">
            <a:off x="6692635" y="3808130"/>
            <a:ext cx="2409225" cy="1476622"/>
          </a:xfrm>
          <a:prstGeom prst="line">
            <a:avLst/>
          </a:prstGeom>
          <a:noFill/>
          <a:ln w="31750">
            <a:solidFill>
              <a:schemeClr val="accent2"/>
            </a:solidFill>
            <a:round/>
            <a:headEnd/>
            <a:tailEnd type="triangle" w="lg" len="lg"/>
          </a:ln>
        </p:spPr>
        <p:txBody>
          <a:bodyPr/>
          <a:lstStyle/>
          <a:p>
            <a:endParaRPr lang="en-US"/>
          </a:p>
        </p:txBody>
      </p:sp>
      <p:sp>
        <p:nvSpPr>
          <p:cNvPr id="44044" name="Line 34"/>
          <p:cNvSpPr>
            <a:spLocks noChangeShapeType="1"/>
          </p:cNvSpPr>
          <p:nvPr/>
        </p:nvSpPr>
        <p:spPr bwMode="auto">
          <a:xfrm flipH="1" flipV="1">
            <a:off x="6614917" y="3264111"/>
            <a:ext cx="2098358" cy="0"/>
          </a:xfrm>
          <a:prstGeom prst="line">
            <a:avLst/>
          </a:prstGeom>
          <a:noFill/>
          <a:ln w="31750">
            <a:solidFill>
              <a:schemeClr val="accent3"/>
            </a:solidFill>
            <a:round/>
            <a:headEnd/>
            <a:tailEnd type="triangle" w="lg" len="lg"/>
          </a:ln>
        </p:spPr>
        <p:txBody>
          <a:bodyPr/>
          <a:lstStyle/>
          <a:p>
            <a:endParaRPr lang="en-US"/>
          </a:p>
        </p:txBody>
      </p:sp>
      <p:sp>
        <p:nvSpPr>
          <p:cNvPr id="44046" name="Rectangle 36"/>
          <p:cNvSpPr>
            <a:spLocks noChangeArrowheads="1"/>
          </p:cNvSpPr>
          <p:nvPr/>
        </p:nvSpPr>
        <p:spPr bwMode="auto">
          <a:xfrm>
            <a:off x="4741616" y="4507582"/>
            <a:ext cx="1787490" cy="1321188"/>
          </a:xfrm>
          <a:prstGeom prst="rect">
            <a:avLst/>
          </a:prstGeom>
          <a:solidFill>
            <a:schemeClr val="accent1"/>
          </a:solidFill>
          <a:ln w="9525">
            <a:noFill/>
            <a:miter lim="800000"/>
            <a:headEnd/>
            <a:tailEnd/>
          </a:ln>
        </p:spPr>
        <p:txBody>
          <a:bodyPr bIns="93260" anchor="b"/>
          <a:lstStyle/>
          <a:p>
            <a:pPr algn="r" defTabSz="932597"/>
            <a:r>
              <a:rPr lang="en-US">
                <a:solidFill>
                  <a:srgbClr val="FFFFFF"/>
                </a:solidFill>
              </a:rPr>
              <a:t>Production Application</a:t>
            </a:r>
          </a:p>
        </p:txBody>
      </p:sp>
      <p:sp>
        <p:nvSpPr>
          <p:cNvPr id="44047" name="Rectangle 37"/>
          <p:cNvSpPr>
            <a:spLocks noChangeArrowheads="1"/>
          </p:cNvSpPr>
          <p:nvPr/>
        </p:nvSpPr>
        <p:spPr bwMode="auto">
          <a:xfrm>
            <a:off x="1710655" y="2564659"/>
            <a:ext cx="1787490" cy="1321188"/>
          </a:xfrm>
          <a:prstGeom prst="rect">
            <a:avLst/>
          </a:prstGeom>
          <a:solidFill>
            <a:schemeClr val="accent1"/>
          </a:solidFill>
          <a:ln w="9525">
            <a:noFill/>
            <a:miter lim="800000"/>
            <a:headEnd/>
            <a:tailEnd/>
          </a:ln>
        </p:spPr>
        <p:txBody>
          <a:bodyPr bIns="93260" anchor="b"/>
          <a:lstStyle/>
          <a:p>
            <a:pPr algn="r" defTabSz="932597"/>
            <a:r>
              <a:rPr lang="en-US" dirty="0">
                <a:solidFill>
                  <a:srgbClr val="FFFFFF"/>
                </a:solidFill>
              </a:rPr>
              <a:t>Visual </a:t>
            </a:r>
            <a:br>
              <a:rPr lang="en-US" dirty="0">
                <a:solidFill>
                  <a:srgbClr val="FFFFFF"/>
                </a:solidFill>
              </a:rPr>
            </a:br>
            <a:r>
              <a:rPr lang="en-US" dirty="0">
                <a:solidFill>
                  <a:srgbClr val="FFFFFF"/>
                </a:solidFill>
              </a:rPr>
              <a:t>Studio </a:t>
            </a:r>
            <a:r>
              <a:rPr lang="en-US" dirty="0" smtClean="0">
                <a:solidFill>
                  <a:srgbClr val="FFFFFF"/>
                </a:solidFill>
              </a:rPr>
              <a:t>2012</a:t>
            </a:r>
            <a:endParaRPr lang="en-US" dirty="0">
              <a:solidFill>
                <a:srgbClr val="FFFFFF"/>
              </a:solidFill>
            </a:endParaRPr>
          </a:p>
        </p:txBody>
      </p:sp>
      <p:sp>
        <p:nvSpPr>
          <p:cNvPr id="44048" name="Text Box 41"/>
          <p:cNvSpPr txBox="1">
            <a:spLocks noChangeArrowheads="1"/>
          </p:cNvSpPr>
          <p:nvPr/>
        </p:nvSpPr>
        <p:spPr bwMode="auto">
          <a:xfrm>
            <a:off x="3317130" y="4142920"/>
            <a:ext cx="1259662" cy="741914"/>
          </a:xfrm>
          <a:prstGeom prst="wedgeRoundRectCallout">
            <a:avLst>
              <a:gd name="adj1" fmla="val 22355"/>
              <a:gd name="adj2" fmla="val -167670"/>
              <a:gd name="adj3" fmla="val 16667"/>
            </a:avLst>
          </a:prstGeom>
          <a:solidFill>
            <a:schemeClr val="accent4"/>
          </a:solidFill>
          <a:ln w="9525">
            <a:solidFill>
              <a:schemeClr val="tx2"/>
            </a:solidFill>
            <a:miter lim="800000"/>
            <a:headEnd/>
            <a:tailEnd/>
          </a:ln>
        </p:spPr>
        <p:txBody>
          <a:bodyPr>
            <a:spAutoFit/>
          </a:bodyPr>
          <a:lstStyle/>
          <a:p>
            <a:pPr defTabSz="932597"/>
            <a:r>
              <a:rPr lang="en-US" sz="1224" dirty="0" err="1">
                <a:solidFill>
                  <a:schemeClr val="bg1"/>
                </a:solidFill>
              </a:rPr>
              <a:t>Workitem</a:t>
            </a:r>
            <a:r>
              <a:rPr lang="en-US" sz="1224" dirty="0">
                <a:solidFill>
                  <a:schemeClr val="bg1"/>
                </a:solidFill>
              </a:rPr>
              <a:t> +</a:t>
            </a:r>
          </a:p>
          <a:p>
            <a:pPr defTabSz="932597"/>
            <a:r>
              <a:rPr lang="en-US" sz="1224" dirty="0">
                <a:solidFill>
                  <a:schemeClr val="bg1"/>
                </a:solidFill>
              </a:rPr>
              <a:t>Results + </a:t>
            </a:r>
            <a:r>
              <a:rPr lang="en-US" sz="1224" dirty="0" err="1">
                <a:solidFill>
                  <a:schemeClr val="bg1"/>
                </a:solidFill>
              </a:rPr>
              <a:t>Intellitrace</a:t>
            </a:r>
            <a:endParaRPr lang="en-US" sz="1224" dirty="0">
              <a:solidFill>
                <a:schemeClr val="bg1"/>
              </a:solidFill>
            </a:endParaRPr>
          </a:p>
        </p:txBody>
      </p:sp>
      <p:sp>
        <p:nvSpPr>
          <p:cNvPr id="44049" name="Text Box 42"/>
          <p:cNvSpPr txBox="1">
            <a:spLocks noChangeArrowheads="1"/>
          </p:cNvSpPr>
          <p:nvPr/>
        </p:nvSpPr>
        <p:spPr bwMode="auto">
          <a:xfrm>
            <a:off x="7594298" y="5364169"/>
            <a:ext cx="1259662" cy="316764"/>
          </a:xfrm>
          <a:prstGeom prst="wedgeRoundRectCallout">
            <a:avLst>
              <a:gd name="adj1" fmla="val -36874"/>
              <a:gd name="adj2" fmla="val -196086"/>
              <a:gd name="adj3" fmla="val 16667"/>
            </a:avLst>
          </a:prstGeom>
          <a:solidFill>
            <a:schemeClr val="accent4"/>
          </a:solidFill>
          <a:ln w="9525">
            <a:solidFill>
              <a:schemeClr val="tx2"/>
            </a:solidFill>
            <a:miter lim="800000"/>
            <a:headEnd/>
            <a:tailEnd/>
          </a:ln>
        </p:spPr>
        <p:txBody>
          <a:bodyPr>
            <a:spAutoFit/>
          </a:bodyPr>
          <a:lstStyle/>
          <a:p>
            <a:pPr algn="ctr" defTabSz="932597"/>
            <a:r>
              <a:rPr lang="en-US" sz="1224" dirty="0">
                <a:solidFill>
                  <a:schemeClr val="bg1"/>
                </a:solidFill>
              </a:rPr>
              <a:t>Results</a:t>
            </a:r>
          </a:p>
        </p:txBody>
      </p:sp>
      <p:sp>
        <p:nvSpPr>
          <p:cNvPr id="44050" name="Text Box 43"/>
          <p:cNvSpPr txBox="1">
            <a:spLocks noChangeArrowheads="1"/>
          </p:cNvSpPr>
          <p:nvPr/>
        </p:nvSpPr>
        <p:spPr bwMode="auto">
          <a:xfrm>
            <a:off x="6889178" y="3419546"/>
            <a:ext cx="1008070" cy="529339"/>
          </a:xfrm>
          <a:prstGeom prst="wedgeRoundRectCallout">
            <a:avLst>
              <a:gd name="adj1" fmla="val -21449"/>
              <a:gd name="adj2" fmla="val -71765"/>
              <a:gd name="adj3" fmla="val 16667"/>
            </a:avLst>
          </a:prstGeom>
          <a:solidFill>
            <a:schemeClr val="accent4"/>
          </a:solidFill>
          <a:ln w="9525">
            <a:solidFill>
              <a:schemeClr val="tx2"/>
            </a:solidFill>
            <a:miter lim="800000"/>
            <a:headEnd/>
            <a:tailEnd/>
          </a:ln>
        </p:spPr>
        <p:txBody>
          <a:bodyPr wrap="square">
            <a:spAutoFit/>
          </a:bodyPr>
          <a:lstStyle/>
          <a:p>
            <a:pPr algn="ctr" defTabSz="932597"/>
            <a:r>
              <a:rPr lang="en-US" sz="1224" dirty="0">
                <a:solidFill>
                  <a:schemeClr val="bg1"/>
                </a:solidFill>
              </a:rPr>
              <a:t>Results + </a:t>
            </a:r>
            <a:r>
              <a:rPr lang="en-US" sz="1224" dirty="0" err="1">
                <a:solidFill>
                  <a:schemeClr val="bg1"/>
                </a:solidFill>
              </a:rPr>
              <a:t>Intellitrace</a:t>
            </a:r>
            <a:endParaRPr lang="en-US" sz="1224" dirty="0">
              <a:solidFill>
                <a:schemeClr val="bg1"/>
              </a:solidFill>
            </a:endParaRPr>
          </a:p>
        </p:txBody>
      </p:sp>
      <p:sp>
        <p:nvSpPr>
          <p:cNvPr id="44051" name="Text Box 44"/>
          <p:cNvSpPr txBox="1">
            <a:spLocks noChangeArrowheads="1"/>
          </p:cNvSpPr>
          <p:nvPr/>
        </p:nvSpPr>
        <p:spPr bwMode="auto">
          <a:xfrm>
            <a:off x="6865879" y="4041281"/>
            <a:ext cx="939403" cy="529339"/>
          </a:xfrm>
          <a:prstGeom prst="wedgeRoundRectCallout">
            <a:avLst>
              <a:gd name="adj1" fmla="val -20403"/>
              <a:gd name="adj2" fmla="val 111233"/>
              <a:gd name="adj3" fmla="val 16667"/>
            </a:avLst>
          </a:prstGeom>
          <a:solidFill>
            <a:schemeClr val="accent4"/>
          </a:solidFill>
          <a:ln w="9525">
            <a:solidFill>
              <a:schemeClr val="tx2"/>
            </a:solidFill>
            <a:miter lim="800000"/>
            <a:headEnd/>
            <a:tailEnd/>
          </a:ln>
        </p:spPr>
        <p:txBody>
          <a:bodyPr wrap="square">
            <a:spAutoFit/>
          </a:bodyPr>
          <a:lstStyle/>
          <a:p>
            <a:pPr algn="ctr" defTabSz="932597"/>
            <a:r>
              <a:rPr lang="en-US" sz="1224" dirty="0">
                <a:solidFill>
                  <a:schemeClr val="bg1"/>
                </a:solidFill>
              </a:rPr>
              <a:t>Call Web App</a:t>
            </a:r>
          </a:p>
        </p:txBody>
      </p:sp>
      <p:sp>
        <p:nvSpPr>
          <p:cNvPr id="44052" name="Text Box 45"/>
          <p:cNvSpPr txBox="1">
            <a:spLocks noChangeArrowheads="1"/>
          </p:cNvSpPr>
          <p:nvPr/>
        </p:nvSpPr>
        <p:spPr bwMode="auto">
          <a:xfrm>
            <a:off x="7056934" y="1321188"/>
            <a:ext cx="1259662" cy="741914"/>
          </a:xfrm>
          <a:prstGeom prst="wedgeRoundRectCallout">
            <a:avLst>
              <a:gd name="adj1" fmla="val -19599"/>
              <a:gd name="adj2" fmla="val 183979"/>
              <a:gd name="adj3" fmla="val 16667"/>
            </a:avLst>
          </a:prstGeom>
          <a:solidFill>
            <a:schemeClr val="accent4"/>
          </a:solidFill>
          <a:ln w="9525">
            <a:solidFill>
              <a:schemeClr val="tx2"/>
            </a:solidFill>
            <a:miter lim="800000"/>
            <a:headEnd/>
            <a:tailEnd/>
          </a:ln>
        </p:spPr>
        <p:txBody>
          <a:bodyPr>
            <a:spAutoFit/>
          </a:bodyPr>
          <a:lstStyle/>
          <a:p>
            <a:pPr defTabSz="932597"/>
            <a:r>
              <a:rPr lang="en-US" sz="1224" dirty="0">
                <a:solidFill>
                  <a:schemeClr val="bg1"/>
                </a:solidFill>
              </a:rPr>
              <a:t>Web Test + Target URL + Schedule</a:t>
            </a:r>
          </a:p>
        </p:txBody>
      </p:sp>
      <p:grpSp>
        <p:nvGrpSpPr>
          <p:cNvPr id="44053" name="Group 54"/>
          <p:cNvGrpSpPr>
            <a:grpSpLocks/>
          </p:cNvGrpSpPr>
          <p:nvPr/>
        </p:nvGrpSpPr>
        <p:grpSpPr bwMode="auto">
          <a:xfrm>
            <a:off x="8324691" y="2409225"/>
            <a:ext cx="2720093" cy="1593197"/>
            <a:chOff x="95" y="720"/>
            <a:chExt cx="2784" cy="1632"/>
          </a:xfrm>
        </p:grpSpPr>
        <p:sp>
          <p:nvSpPr>
            <p:cNvPr id="44063" name="Oval 55"/>
            <p:cNvSpPr>
              <a:spLocks noChangeArrowheads="1"/>
            </p:cNvSpPr>
            <p:nvPr/>
          </p:nvSpPr>
          <p:spPr bwMode="auto">
            <a:xfrm>
              <a:off x="479" y="816"/>
              <a:ext cx="1008" cy="1008"/>
            </a:xfrm>
            <a:prstGeom prst="ellipse">
              <a:avLst/>
            </a:prstGeom>
            <a:solidFill>
              <a:schemeClr val="accent1"/>
            </a:solidFill>
            <a:ln w="9525">
              <a:noFill/>
              <a:round/>
              <a:headEnd/>
              <a:tailEnd/>
            </a:ln>
          </p:spPr>
          <p:txBody>
            <a:bodyPr wrap="none" anchor="ctr"/>
            <a:lstStyle/>
            <a:p>
              <a:endParaRPr lang="en-US"/>
            </a:p>
          </p:txBody>
        </p:sp>
        <p:sp>
          <p:nvSpPr>
            <p:cNvPr id="44064" name="Oval 56"/>
            <p:cNvSpPr>
              <a:spLocks noChangeArrowheads="1"/>
            </p:cNvSpPr>
            <p:nvPr/>
          </p:nvSpPr>
          <p:spPr bwMode="auto">
            <a:xfrm>
              <a:off x="1103" y="720"/>
              <a:ext cx="1344" cy="1344"/>
            </a:xfrm>
            <a:prstGeom prst="ellipse">
              <a:avLst/>
            </a:prstGeom>
            <a:solidFill>
              <a:schemeClr val="accent1"/>
            </a:solidFill>
            <a:ln w="9525">
              <a:noFill/>
              <a:round/>
              <a:headEnd/>
              <a:tailEnd/>
            </a:ln>
          </p:spPr>
          <p:txBody>
            <a:bodyPr wrap="none" anchor="ctr"/>
            <a:lstStyle/>
            <a:p>
              <a:endParaRPr lang="en-US"/>
            </a:p>
          </p:txBody>
        </p:sp>
        <p:sp>
          <p:nvSpPr>
            <p:cNvPr id="44065" name="Oval 57"/>
            <p:cNvSpPr>
              <a:spLocks noChangeArrowheads="1"/>
            </p:cNvSpPr>
            <p:nvPr/>
          </p:nvSpPr>
          <p:spPr bwMode="auto">
            <a:xfrm>
              <a:off x="527" y="1488"/>
              <a:ext cx="720" cy="720"/>
            </a:xfrm>
            <a:prstGeom prst="ellipse">
              <a:avLst/>
            </a:prstGeom>
            <a:solidFill>
              <a:schemeClr val="accent1"/>
            </a:solidFill>
            <a:ln w="9525">
              <a:noFill/>
              <a:round/>
              <a:headEnd/>
              <a:tailEnd/>
            </a:ln>
          </p:spPr>
          <p:txBody>
            <a:bodyPr wrap="none" anchor="ctr"/>
            <a:lstStyle/>
            <a:p>
              <a:endParaRPr lang="en-US"/>
            </a:p>
          </p:txBody>
        </p:sp>
        <p:sp>
          <p:nvSpPr>
            <p:cNvPr id="44066" name="Oval 58"/>
            <p:cNvSpPr>
              <a:spLocks noChangeArrowheads="1"/>
            </p:cNvSpPr>
            <p:nvPr/>
          </p:nvSpPr>
          <p:spPr bwMode="auto">
            <a:xfrm>
              <a:off x="95" y="1296"/>
              <a:ext cx="624" cy="624"/>
            </a:xfrm>
            <a:prstGeom prst="ellipse">
              <a:avLst/>
            </a:prstGeom>
            <a:solidFill>
              <a:schemeClr val="accent1"/>
            </a:solidFill>
            <a:ln w="9525">
              <a:noFill/>
              <a:round/>
              <a:headEnd/>
              <a:tailEnd/>
            </a:ln>
          </p:spPr>
          <p:txBody>
            <a:bodyPr wrap="none" anchor="ctr"/>
            <a:lstStyle/>
            <a:p>
              <a:endParaRPr lang="en-US"/>
            </a:p>
          </p:txBody>
        </p:sp>
        <p:sp>
          <p:nvSpPr>
            <p:cNvPr id="44067" name="Oval 59"/>
            <p:cNvSpPr>
              <a:spLocks noChangeArrowheads="1"/>
            </p:cNvSpPr>
            <p:nvPr/>
          </p:nvSpPr>
          <p:spPr bwMode="auto">
            <a:xfrm>
              <a:off x="1055" y="1536"/>
              <a:ext cx="816" cy="816"/>
            </a:xfrm>
            <a:prstGeom prst="ellipse">
              <a:avLst/>
            </a:prstGeom>
            <a:solidFill>
              <a:schemeClr val="accent1"/>
            </a:solidFill>
            <a:ln w="9525">
              <a:noFill/>
              <a:round/>
              <a:headEnd/>
              <a:tailEnd/>
            </a:ln>
          </p:spPr>
          <p:txBody>
            <a:bodyPr wrap="none" anchor="ctr"/>
            <a:lstStyle/>
            <a:p>
              <a:endParaRPr lang="en-US"/>
            </a:p>
          </p:txBody>
        </p:sp>
        <p:sp>
          <p:nvSpPr>
            <p:cNvPr id="44068" name="Oval 60"/>
            <p:cNvSpPr>
              <a:spLocks noChangeArrowheads="1"/>
            </p:cNvSpPr>
            <p:nvPr/>
          </p:nvSpPr>
          <p:spPr bwMode="auto">
            <a:xfrm>
              <a:off x="1679" y="1632"/>
              <a:ext cx="624" cy="624"/>
            </a:xfrm>
            <a:prstGeom prst="ellipse">
              <a:avLst/>
            </a:prstGeom>
            <a:solidFill>
              <a:schemeClr val="accent1"/>
            </a:solidFill>
            <a:ln w="9525">
              <a:noFill/>
              <a:round/>
              <a:headEnd/>
              <a:tailEnd/>
            </a:ln>
          </p:spPr>
          <p:txBody>
            <a:bodyPr wrap="none" anchor="ctr"/>
            <a:lstStyle/>
            <a:p>
              <a:endParaRPr lang="en-US"/>
            </a:p>
          </p:txBody>
        </p:sp>
        <p:sp>
          <p:nvSpPr>
            <p:cNvPr id="44069" name="Oval 61"/>
            <p:cNvSpPr>
              <a:spLocks noChangeArrowheads="1"/>
            </p:cNvSpPr>
            <p:nvPr/>
          </p:nvSpPr>
          <p:spPr bwMode="auto">
            <a:xfrm>
              <a:off x="2015" y="1152"/>
              <a:ext cx="864" cy="864"/>
            </a:xfrm>
            <a:prstGeom prst="ellipse">
              <a:avLst/>
            </a:prstGeom>
            <a:solidFill>
              <a:schemeClr val="accent1"/>
            </a:solidFill>
            <a:ln w="9525">
              <a:noFill/>
              <a:round/>
              <a:headEnd/>
              <a:tailEnd/>
            </a:ln>
          </p:spPr>
          <p:txBody>
            <a:bodyPr wrap="none" anchor="ctr"/>
            <a:lstStyle/>
            <a:p>
              <a:endParaRPr lang="en-US"/>
            </a:p>
          </p:txBody>
        </p:sp>
      </p:grpSp>
      <p:sp>
        <p:nvSpPr>
          <p:cNvPr id="44054" name="Text Box 62"/>
          <p:cNvSpPr txBox="1">
            <a:spLocks noChangeArrowheads="1"/>
          </p:cNvSpPr>
          <p:nvPr/>
        </p:nvSpPr>
        <p:spPr bwMode="auto">
          <a:xfrm>
            <a:off x="9072716" y="2737904"/>
            <a:ext cx="1224042" cy="934222"/>
          </a:xfrm>
          <a:prstGeom prst="rect">
            <a:avLst/>
          </a:prstGeom>
          <a:noFill/>
          <a:ln w="9525">
            <a:noFill/>
            <a:miter lim="800000"/>
            <a:headEnd/>
            <a:tailEnd/>
          </a:ln>
        </p:spPr>
        <p:txBody>
          <a:bodyPr>
            <a:spAutoFit/>
          </a:bodyPr>
          <a:lstStyle/>
          <a:p>
            <a:pPr algn="ctr" defTabSz="932597"/>
            <a:r>
              <a:rPr lang="en-US">
                <a:solidFill>
                  <a:srgbClr val="FFFFFF"/>
                </a:solidFill>
              </a:rPr>
              <a:t>Global Service Monitor</a:t>
            </a:r>
          </a:p>
        </p:txBody>
      </p:sp>
      <p:sp>
        <p:nvSpPr>
          <p:cNvPr id="45120" name="Oval 64"/>
          <p:cNvSpPr>
            <a:spLocks noChangeArrowheads="1"/>
          </p:cNvSpPr>
          <p:nvPr/>
        </p:nvSpPr>
        <p:spPr bwMode="auto">
          <a:xfrm>
            <a:off x="5985087" y="4118998"/>
            <a:ext cx="777169" cy="777169"/>
          </a:xfrm>
          <a:prstGeom prst="ellipse">
            <a:avLst/>
          </a:prstGeom>
          <a:solidFill>
            <a:srgbClr val="D41F44"/>
          </a:solidFill>
          <a:ln w="9525">
            <a:noFill/>
            <a:round/>
            <a:headEnd/>
            <a:tailEnd/>
          </a:ln>
        </p:spPr>
        <p:txBody>
          <a:bodyPr wrap="none" anchor="ctr"/>
          <a:lstStyle/>
          <a:p>
            <a:pPr algn="ctr" defTabSz="932597"/>
            <a:r>
              <a:rPr lang="en-US" sz="4080" b="1" dirty="0">
                <a:solidFill>
                  <a:srgbClr val="FFFFFF"/>
                </a:solidFill>
              </a:rPr>
              <a:t>!</a:t>
            </a:r>
          </a:p>
        </p:txBody>
      </p:sp>
      <p:sp>
        <p:nvSpPr>
          <p:cNvPr id="44059" name="Rectangle 73"/>
          <p:cNvSpPr>
            <a:spLocks noChangeArrowheads="1"/>
          </p:cNvSpPr>
          <p:nvPr/>
        </p:nvSpPr>
        <p:spPr bwMode="auto">
          <a:xfrm>
            <a:off x="1477504" y="4957693"/>
            <a:ext cx="3264112" cy="715644"/>
          </a:xfrm>
          <a:prstGeom prst="rect">
            <a:avLst/>
          </a:prstGeom>
          <a:noFill/>
          <a:ln w="9525" algn="ctr">
            <a:noFill/>
            <a:miter lim="800000"/>
            <a:headEnd/>
            <a:tailEnd/>
          </a:ln>
        </p:spPr>
        <p:txBody>
          <a:bodyPr lIns="93215" tIns="46609" rIns="93215" bIns="139891" anchor="b"/>
          <a:lstStyle/>
          <a:p>
            <a:pPr algn="ctr"/>
            <a:r>
              <a:rPr lang="en-US" sz="3264">
                <a:solidFill>
                  <a:schemeClr val="tx2"/>
                </a:solidFill>
              </a:rPr>
              <a:t>On-Premise</a:t>
            </a:r>
          </a:p>
        </p:txBody>
      </p:sp>
      <p:pic>
        <p:nvPicPr>
          <p:cNvPr id="44061" name="Picture 42" descr="App-Controller-White"/>
          <p:cNvPicPr>
            <a:picLocks noChangeAspect="1" noChangeArrowheads="1"/>
          </p:cNvPicPr>
          <p:nvPr/>
        </p:nvPicPr>
        <p:blipFill>
          <a:blip r:embed="rId4"/>
          <a:srcRect/>
          <a:stretch>
            <a:fillRect/>
          </a:stretch>
        </p:blipFill>
        <p:spPr bwMode="auto">
          <a:xfrm>
            <a:off x="4897050" y="4646825"/>
            <a:ext cx="544019" cy="425825"/>
          </a:xfrm>
          <a:prstGeom prst="rect">
            <a:avLst/>
          </a:prstGeom>
          <a:noFill/>
          <a:ln w="9525">
            <a:noFill/>
            <a:miter lim="800000"/>
            <a:headEnd/>
            <a:tailEnd/>
          </a:ln>
        </p:spPr>
      </p:pic>
      <p:pic>
        <p:nvPicPr>
          <p:cNvPr id="44062" name="Picture 43" descr="developer-white"/>
          <p:cNvPicPr>
            <a:picLocks noChangeAspect="1" noChangeArrowheads="1"/>
          </p:cNvPicPr>
          <p:nvPr/>
        </p:nvPicPr>
        <p:blipFill>
          <a:blip r:embed="rId5"/>
          <a:srcRect/>
          <a:stretch>
            <a:fillRect/>
          </a:stretch>
        </p:blipFill>
        <p:spPr bwMode="auto">
          <a:xfrm>
            <a:off x="1866089" y="2720093"/>
            <a:ext cx="297915" cy="1010320"/>
          </a:xfrm>
          <a:prstGeom prst="rect">
            <a:avLst/>
          </a:prstGeom>
          <a:noFill/>
          <a:ln w="9525">
            <a:noFill/>
            <a:miter lim="800000"/>
            <a:headEnd/>
            <a:tailEnd/>
          </a:ln>
        </p:spPr>
      </p:pic>
    </p:spTree>
    <p:extLst>
      <p:ext uri="{BB962C8B-B14F-4D97-AF65-F5344CB8AC3E}">
        <p14:creationId xmlns:p14="http://schemas.microsoft.com/office/powerpoint/2010/main" val="680492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037"/>
                                        </p:tgtEl>
                                        <p:attrNameLst>
                                          <p:attrName>style.visibility</p:attrName>
                                        </p:attrNameLst>
                                      </p:cBhvr>
                                      <p:to>
                                        <p:strVal val="visible"/>
                                      </p:to>
                                    </p:set>
                                    <p:animEffect transition="in" filter="fade">
                                      <p:cBhvr>
                                        <p:cTn id="7" dur="500"/>
                                        <p:tgtEl>
                                          <p:spTgt spid="4403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042"/>
                                        </p:tgtEl>
                                        <p:attrNameLst>
                                          <p:attrName>style.visibility</p:attrName>
                                        </p:attrNameLst>
                                      </p:cBhvr>
                                      <p:to>
                                        <p:strVal val="visible"/>
                                      </p:to>
                                    </p:set>
                                    <p:animEffect transition="in" filter="wipe(left)">
                                      <p:cBhvr>
                                        <p:cTn id="10" dur="500"/>
                                        <p:tgtEl>
                                          <p:spTgt spid="4404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4052"/>
                                        </p:tgtEl>
                                        <p:attrNameLst>
                                          <p:attrName>style.visibility</p:attrName>
                                        </p:attrNameLst>
                                      </p:cBhvr>
                                      <p:to>
                                        <p:strVal val="visible"/>
                                      </p:to>
                                    </p:set>
                                    <p:animEffect transition="in" filter="fade">
                                      <p:cBhvr>
                                        <p:cTn id="15" dur="500"/>
                                        <p:tgtEl>
                                          <p:spTgt spid="44052"/>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4036"/>
                                        </p:tgtEl>
                                        <p:attrNameLst>
                                          <p:attrName>style.visibility</p:attrName>
                                        </p:attrNameLst>
                                      </p:cBhvr>
                                      <p:to>
                                        <p:strVal val="visible"/>
                                      </p:to>
                                    </p:set>
                                    <p:animEffect transition="in" filter="wipe(left)">
                                      <p:cBhvr>
                                        <p:cTn id="18" dur="500"/>
                                        <p:tgtEl>
                                          <p:spTgt spid="44036"/>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44040"/>
                                        </p:tgtEl>
                                        <p:attrNameLst>
                                          <p:attrName>style.visibility</p:attrName>
                                        </p:attrNameLst>
                                      </p:cBhvr>
                                      <p:to>
                                        <p:strVal val="visible"/>
                                      </p:to>
                                    </p:set>
                                    <p:animEffect transition="in" filter="fade">
                                      <p:cBhvr>
                                        <p:cTn id="22" dur="500"/>
                                        <p:tgtEl>
                                          <p:spTgt spid="44040"/>
                                        </p:tgtEl>
                                      </p:cBhvr>
                                    </p:animEffect>
                                  </p:childTnLst>
                                </p:cTn>
                              </p:par>
                              <p:par>
                                <p:cTn id="23" presetID="10" presetClass="entr" presetSubtype="0" fill="hold" nodeType="withEffect">
                                  <p:stCondLst>
                                    <p:cond delay="0"/>
                                  </p:stCondLst>
                                  <p:childTnLst>
                                    <p:set>
                                      <p:cBhvr>
                                        <p:cTn id="24" dur="1" fill="hold">
                                          <p:stCondLst>
                                            <p:cond delay="0"/>
                                          </p:stCondLst>
                                        </p:cTn>
                                        <p:tgtEl>
                                          <p:spTgt spid="44053"/>
                                        </p:tgtEl>
                                        <p:attrNameLst>
                                          <p:attrName>style.visibility</p:attrName>
                                        </p:attrNameLst>
                                      </p:cBhvr>
                                      <p:to>
                                        <p:strVal val="visible"/>
                                      </p:to>
                                    </p:set>
                                    <p:animEffect transition="in" filter="fade">
                                      <p:cBhvr>
                                        <p:cTn id="25" dur="500"/>
                                        <p:tgtEl>
                                          <p:spTgt spid="4405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4054"/>
                                        </p:tgtEl>
                                        <p:attrNameLst>
                                          <p:attrName>style.visibility</p:attrName>
                                        </p:attrNameLst>
                                      </p:cBhvr>
                                      <p:to>
                                        <p:strVal val="visible"/>
                                      </p:to>
                                    </p:set>
                                    <p:animEffect transition="in" filter="fade">
                                      <p:cBhvr>
                                        <p:cTn id="28" dur="500"/>
                                        <p:tgtEl>
                                          <p:spTgt spid="4405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repeatCount="indefinite" fill="hold" grpId="0" nodeType="clickEffect">
                                  <p:stCondLst>
                                    <p:cond delay="0"/>
                                  </p:stCondLst>
                                  <p:childTnLst>
                                    <p:set>
                                      <p:cBhvr>
                                        <p:cTn id="32" dur="1" fill="hold">
                                          <p:stCondLst>
                                            <p:cond delay="0"/>
                                          </p:stCondLst>
                                        </p:cTn>
                                        <p:tgtEl>
                                          <p:spTgt spid="45088"/>
                                        </p:tgtEl>
                                        <p:attrNameLst>
                                          <p:attrName>style.visibility</p:attrName>
                                        </p:attrNameLst>
                                      </p:cBhvr>
                                      <p:to>
                                        <p:strVal val="visible"/>
                                      </p:to>
                                    </p:set>
                                    <p:animEffect transition="in" filter="wipe(right)">
                                      <p:cBhvr>
                                        <p:cTn id="33" dur="1000"/>
                                        <p:tgtEl>
                                          <p:spTgt spid="4508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4051"/>
                                        </p:tgtEl>
                                        <p:attrNameLst>
                                          <p:attrName>style.visibility</p:attrName>
                                        </p:attrNameLst>
                                      </p:cBhvr>
                                      <p:to>
                                        <p:strVal val="visible"/>
                                      </p:to>
                                    </p:set>
                                    <p:animEffect transition="in" filter="fade">
                                      <p:cBhvr>
                                        <p:cTn id="36" dur="500"/>
                                        <p:tgtEl>
                                          <p:spTgt spid="4405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4049"/>
                                        </p:tgtEl>
                                        <p:attrNameLst>
                                          <p:attrName>style.visibility</p:attrName>
                                        </p:attrNameLst>
                                      </p:cBhvr>
                                      <p:to>
                                        <p:strVal val="visible"/>
                                      </p:to>
                                    </p:set>
                                    <p:animEffect transition="in" filter="fade">
                                      <p:cBhvr>
                                        <p:cTn id="39" dur="500"/>
                                        <p:tgtEl>
                                          <p:spTgt spid="44049"/>
                                        </p:tgtEl>
                                      </p:cBhvr>
                                    </p:animEffect>
                                  </p:childTnLst>
                                </p:cTn>
                              </p:par>
                              <p:par>
                                <p:cTn id="40" presetID="22" presetClass="entr" presetSubtype="8" repeatCount="indefinite" fill="hold" grpId="0" nodeType="withEffect">
                                  <p:stCondLst>
                                    <p:cond delay="0"/>
                                  </p:stCondLst>
                                  <p:childTnLst>
                                    <p:set>
                                      <p:cBhvr>
                                        <p:cTn id="41" dur="1" fill="hold">
                                          <p:stCondLst>
                                            <p:cond delay="0"/>
                                          </p:stCondLst>
                                        </p:cTn>
                                        <p:tgtEl>
                                          <p:spTgt spid="45087"/>
                                        </p:tgtEl>
                                        <p:attrNameLst>
                                          <p:attrName>style.visibility</p:attrName>
                                        </p:attrNameLst>
                                      </p:cBhvr>
                                      <p:to>
                                        <p:strVal val="visible"/>
                                      </p:to>
                                    </p:set>
                                    <p:animEffect transition="in" filter="wipe(left)">
                                      <p:cBhvr>
                                        <p:cTn id="42" dur="1000"/>
                                        <p:tgtEl>
                                          <p:spTgt spid="4508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5120"/>
                                        </p:tgtEl>
                                        <p:attrNameLst>
                                          <p:attrName>style.visibility</p:attrName>
                                        </p:attrNameLst>
                                      </p:cBhvr>
                                      <p:to>
                                        <p:strVal val="visible"/>
                                      </p:to>
                                    </p:set>
                                    <p:animEffect transition="in" filter="fade">
                                      <p:cBhvr>
                                        <p:cTn id="47" dur="500"/>
                                        <p:tgtEl>
                                          <p:spTgt spid="45120"/>
                                        </p:tgtEl>
                                      </p:cBhvr>
                                    </p:animEffect>
                                  </p:childTnLst>
                                </p:cTn>
                              </p:par>
                            </p:childTnLst>
                          </p:cTn>
                        </p:par>
                      </p:childTnLst>
                    </p:cTn>
                  </p:par>
                  <p:par>
                    <p:cTn id="48" fill="hold">
                      <p:stCondLst>
                        <p:cond delay="indefinite"/>
                      </p:stCondLst>
                      <p:childTnLst>
                        <p:par>
                          <p:cTn id="49" fill="hold">
                            <p:stCondLst>
                              <p:cond delay="0"/>
                            </p:stCondLst>
                            <p:childTnLst>
                              <p:par>
                                <p:cTn id="50" presetID="64" presetClass="path" presetSubtype="0" accel="50000" decel="50000" fill="hold" grpId="1" nodeType="clickEffect">
                                  <p:stCondLst>
                                    <p:cond delay="0"/>
                                  </p:stCondLst>
                                  <p:childTnLst>
                                    <p:animMotion origin="layout" path="M 2.08333E-7 -4.44444E-6 L 0.20625 -0.28888 " pathEditMode="relative" rAng="0" ptsTypes="AA">
                                      <p:cBhvr>
                                        <p:cTn id="51" dur="2000" fill="hold"/>
                                        <p:tgtEl>
                                          <p:spTgt spid="45120"/>
                                        </p:tgtEl>
                                        <p:attrNameLst>
                                          <p:attrName>ppt_x</p:attrName>
                                          <p:attrName>ppt_y</p:attrName>
                                        </p:attrNameLst>
                                      </p:cBhvr>
                                      <p:rCtr x="103" y="-144"/>
                                    </p:animMotion>
                                  </p:childTnLst>
                                </p:cTn>
                              </p:par>
                            </p:childTnLst>
                          </p:cTn>
                        </p:par>
                      </p:childTnLst>
                    </p:cTn>
                  </p:par>
                  <p:par>
                    <p:cTn id="52" fill="hold">
                      <p:stCondLst>
                        <p:cond delay="indefinite"/>
                      </p:stCondLst>
                      <p:childTnLst>
                        <p:par>
                          <p:cTn id="53" fill="hold">
                            <p:stCondLst>
                              <p:cond delay="0"/>
                            </p:stCondLst>
                            <p:childTnLst>
                              <p:par>
                                <p:cTn id="54" presetID="35" presetClass="path" presetSubtype="0" accel="50000" decel="50000" fill="hold" grpId="2" nodeType="clickEffect">
                                  <p:stCondLst>
                                    <p:cond delay="0"/>
                                  </p:stCondLst>
                                  <p:childTnLst>
                                    <p:animMotion origin="layout" path="M 0.20625 -0.28888 L -0.0125 -0.28888 " pathEditMode="relative" rAng="0" ptsTypes="AA">
                                      <p:cBhvr>
                                        <p:cTn id="55" dur="2000" fill="hold"/>
                                        <p:tgtEl>
                                          <p:spTgt spid="45120"/>
                                        </p:tgtEl>
                                        <p:attrNameLst>
                                          <p:attrName>ppt_x</p:attrName>
                                          <p:attrName>ppt_y</p:attrName>
                                        </p:attrNameLst>
                                      </p:cBhvr>
                                      <p:rCtr x="-109" y="0"/>
                                    </p:animMotion>
                                  </p:childTnLst>
                                </p:cTn>
                              </p:par>
                              <p:par>
                                <p:cTn id="56" presetID="22" presetClass="entr" presetSubtype="2" fill="hold" grpId="0" nodeType="withEffect">
                                  <p:stCondLst>
                                    <p:cond delay="0"/>
                                  </p:stCondLst>
                                  <p:childTnLst>
                                    <p:set>
                                      <p:cBhvr>
                                        <p:cTn id="57" dur="1" fill="hold">
                                          <p:stCondLst>
                                            <p:cond delay="0"/>
                                          </p:stCondLst>
                                        </p:cTn>
                                        <p:tgtEl>
                                          <p:spTgt spid="44044"/>
                                        </p:tgtEl>
                                        <p:attrNameLst>
                                          <p:attrName>style.visibility</p:attrName>
                                        </p:attrNameLst>
                                      </p:cBhvr>
                                      <p:to>
                                        <p:strVal val="visible"/>
                                      </p:to>
                                    </p:set>
                                    <p:animEffect transition="in" filter="wipe(right)">
                                      <p:cBhvr>
                                        <p:cTn id="58" dur="500"/>
                                        <p:tgtEl>
                                          <p:spTgt spid="4404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4050"/>
                                        </p:tgtEl>
                                        <p:attrNameLst>
                                          <p:attrName>style.visibility</p:attrName>
                                        </p:attrNameLst>
                                      </p:cBhvr>
                                      <p:to>
                                        <p:strVal val="visible"/>
                                      </p:to>
                                    </p:set>
                                    <p:animEffect transition="in" filter="fade">
                                      <p:cBhvr>
                                        <p:cTn id="61" dur="500"/>
                                        <p:tgtEl>
                                          <p:spTgt spid="44050"/>
                                        </p:tgtEl>
                                      </p:cBhvr>
                                    </p:animEffect>
                                  </p:childTnLst>
                                </p:cTn>
                              </p:par>
                            </p:childTnLst>
                          </p:cTn>
                        </p:par>
                      </p:childTnLst>
                    </p:cTn>
                  </p:par>
                  <p:par>
                    <p:cTn id="62" fill="hold">
                      <p:stCondLst>
                        <p:cond delay="indefinite"/>
                      </p:stCondLst>
                      <p:childTnLst>
                        <p:par>
                          <p:cTn id="63" fill="hold">
                            <p:stCondLst>
                              <p:cond delay="0"/>
                            </p:stCondLst>
                            <p:childTnLst>
                              <p:par>
                                <p:cTn id="64" presetID="35" presetClass="path" presetSubtype="0" accel="50000" decel="50000" fill="hold" grpId="3" nodeType="clickEffect">
                                  <p:stCondLst>
                                    <p:cond delay="0"/>
                                  </p:stCondLst>
                                  <p:childTnLst>
                                    <p:animMotion origin="layout" path="M -0.0125 -0.28888 L -0.28125 -0.28888 " pathEditMode="relative" rAng="0" ptsTypes="AA">
                                      <p:cBhvr>
                                        <p:cTn id="65" dur="2000" fill="hold"/>
                                        <p:tgtEl>
                                          <p:spTgt spid="45120"/>
                                        </p:tgtEl>
                                        <p:attrNameLst>
                                          <p:attrName>ppt_x</p:attrName>
                                          <p:attrName>ppt_y</p:attrName>
                                        </p:attrNameLst>
                                      </p:cBhvr>
                                      <p:rCtr x="-134" y="0"/>
                                    </p:animMotion>
                                  </p:childTnLst>
                                </p:cTn>
                              </p:par>
                              <p:par>
                                <p:cTn id="66" presetID="22" presetClass="entr" presetSubtype="2" fill="hold" grpId="0" nodeType="withEffect">
                                  <p:stCondLst>
                                    <p:cond delay="0"/>
                                  </p:stCondLst>
                                  <p:childTnLst>
                                    <p:set>
                                      <p:cBhvr>
                                        <p:cTn id="67" dur="1" fill="hold">
                                          <p:stCondLst>
                                            <p:cond delay="0"/>
                                          </p:stCondLst>
                                        </p:cTn>
                                        <p:tgtEl>
                                          <p:spTgt spid="44039"/>
                                        </p:tgtEl>
                                        <p:attrNameLst>
                                          <p:attrName>style.visibility</p:attrName>
                                        </p:attrNameLst>
                                      </p:cBhvr>
                                      <p:to>
                                        <p:strVal val="visible"/>
                                      </p:to>
                                    </p:set>
                                    <p:animEffect transition="in" filter="wipe(right)">
                                      <p:cBhvr>
                                        <p:cTn id="68" dur="500"/>
                                        <p:tgtEl>
                                          <p:spTgt spid="44039"/>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4048"/>
                                        </p:tgtEl>
                                        <p:attrNameLst>
                                          <p:attrName>style.visibility</p:attrName>
                                        </p:attrNameLst>
                                      </p:cBhvr>
                                      <p:to>
                                        <p:strVal val="visible"/>
                                      </p:to>
                                    </p:set>
                                    <p:animEffect transition="in" filter="fade">
                                      <p:cBhvr>
                                        <p:cTn id="71" dur="500"/>
                                        <p:tgtEl>
                                          <p:spTgt spid="440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87" grpId="0" animBg="1"/>
      <p:bldP spid="44036" grpId="0" animBg="1"/>
      <p:bldP spid="44037" grpId="0" animBg="1"/>
      <p:bldP spid="44039" grpId="0" animBg="1"/>
      <p:bldP spid="44042" grpId="0" animBg="1"/>
      <p:bldP spid="45088" grpId="0" animBg="1"/>
      <p:bldP spid="44044" grpId="0" animBg="1"/>
      <p:bldP spid="44048" grpId="0" animBg="1"/>
      <p:bldP spid="44049" grpId="0" animBg="1"/>
      <p:bldP spid="44050" grpId="0" animBg="1"/>
      <p:bldP spid="44051" grpId="0" animBg="1"/>
      <p:bldP spid="44052" grpId="0" animBg="1"/>
      <p:bldP spid="44054" grpId="0"/>
      <p:bldP spid="45120" grpId="0" animBg="1"/>
      <p:bldP spid="45120" grpId="1" animBg="1"/>
      <p:bldP spid="45120" grpId="2" animBg="1"/>
      <p:bldP spid="45120" grpId="3"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endParaRPr lang="en-US"/>
          </a:p>
        </p:txBody>
      </p:sp>
      <p:sp>
        <p:nvSpPr>
          <p:cNvPr id="46086" name="Rectangle 6"/>
          <p:cNvSpPr>
            <a:spLocks noGrp="1"/>
          </p:cNvSpPr>
          <p:nvPr>
            <p:ph type="title"/>
          </p:nvPr>
        </p:nvSpPr>
        <p:spPr/>
        <p:txBody>
          <a:bodyPr/>
          <a:lstStyle/>
          <a:p>
            <a:r>
              <a:rPr lang="en-US" smtClean="0"/>
              <a:t>Global Service Monitor</a:t>
            </a:r>
            <a:endParaRPr lang="en-US" dirty="0"/>
          </a:p>
        </p:txBody>
      </p:sp>
      <p:sp>
        <p:nvSpPr>
          <p:cNvPr id="4" name="Slide Number Placeholder 2"/>
          <p:cNvSpPr>
            <a:spLocks noGrp="1"/>
          </p:cNvSpPr>
          <p:nvPr>
            <p:ph type="sldNum" sz="quarter" idx="4294967295"/>
          </p:nvPr>
        </p:nvSpPr>
        <p:spPr>
          <a:xfrm>
            <a:off x="12204700" y="6557963"/>
            <a:ext cx="231775" cy="123825"/>
          </a:xfrm>
          <a:prstGeom prst="rect">
            <a:avLst/>
          </a:prstGeom>
        </p:spPr>
        <p:txBody>
          <a:bodyPr/>
          <a:lstStyle/>
          <a:p>
            <a:pPr>
              <a:defRPr/>
            </a:pPr>
            <a:fld id="{66A344C3-F294-469B-AC41-C6B5585BDB84}" type="slidenum">
              <a:rPr/>
              <a:pPr>
                <a:defRPr/>
              </a:pPr>
              <a:t>15</a:t>
            </a:fld>
            <a:endParaRPr dirty="0"/>
          </a:p>
        </p:txBody>
      </p:sp>
      <p:pic>
        <p:nvPicPr>
          <p:cNvPr id="45059" name="Picture 2"/>
          <p:cNvPicPr>
            <a:picLocks noChangeAspect="1" noChangeArrowheads="1"/>
          </p:cNvPicPr>
          <p:nvPr/>
        </p:nvPicPr>
        <p:blipFill>
          <a:blip r:embed="rId3"/>
          <a:srcRect/>
          <a:stretch>
            <a:fillRect/>
          </a:stretch>
        </p:blipFill>
        <p:spPr bwMode="auto">
          <a:xfrm>
            <a:off x="2254673" y="1175562"/>
            <a:ext cx="8160279" cy="4933569"/>
          </a:xfrm>
          <a:prstGeom prst="rect">
            <a:avLst/>
          </a:prstGeom>
          <a:noFill/>
          <a:ln w="9525">
            <a:noFill/>
            <a:miter lim="800000"/>
            <a:headEnd/>
            <a:tailEnd/>
          </a:ln>
        </p:spPr>
      </p:pic>
      <p:sp>
        <p:nvSpPr>
          <p:cNvPr id="2" name="Rounded Rectangular Callout 1"/>
          <p:cNvSpPr/>
          <p:nvPr/>
        </p:nvSpPr>
        <p:spPr bwMode="auto">
          <a:xfrm>
            <a:off x="429346" y="1632056"/>
            <a:ext cx="1476623" cy="932603"/>
          </a:xfrm>
          <a:prstGeom prst="wedgeRoundRectCallout">
            <a:avLst>
              <a:gd name="adj1" fmla="val 146157"/>
              <a:gd name="adj2" fmla="val 58859"/>
              <a:gd name="adj3" fmla="val 16667"/>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lnSpc>
                <a:spcPct val="90000"/>
              </a:lnSpc>
            </a:pPr>
            <a:r>
              <a:rPr lang="en-US" sz="2040" spc="-51" dirty="0">
                <a:gradFill>
                  <a:gsLst>
                    <a:gs pos="0">
                      <a:schemeClr val="bg1"/>
                    </a:gs>
                    <a:gs pos="100000">
                      <a:schemeClr val="bg1"/>
                    </a:gs>
                  </a:gsLst>
                  <a:lin ang="5400000" scaled="0"/>
                </a:gradFill>
              </a:rPr>
              <a:t>Points of Presence</a:t>
            </a:r>
          </a:p>
        </p:txBody>
      </p:sp>
      <p:sp>
        <p:nvSpPr>
          <p:cNvPr id="8" name="Rounded Rectangular Callout 7"/>
          <p:cNvSpPr/>
          <p:nvPr/>
        </p:nvSpPr>
        <p:spPr bwMode="auto">
          <a:xfrm>
            <a:off x="414144" y="3341828"/>
            <a:ext cx="1476623" cy="932603"/>
          </a:xfrm>
          <a:prstGeom prst="wedgeRoundRectCallout">
            <a:avLst>
              <a:gd name="adj1" fmla="val 84839"/>
              <a:gd name="adj2" fmla="val 52063"/>
              <a:gd name="adj3" fmla="val 16667"/>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lnSpc>
                <a:spcPct val="90000"/>
              </a:lnSpc>
            </a:pPr>
            <a:r>
              <a:rPr lang="en-US" sz="2040" spc="-51" dirty="0">
                <a:gradFill>
                  <a:gsLst>
                    <a:gs pos="0">
                      <a:schemeClr val="bg1"/>
                    </a:gs>
                    <a:gs pos="100000">
                      <a:schemeClr val="bg1"/>
                    </a:gs>
                  </a:gsLst>
                  <a:lin ang="5400000" scaled="0"/>
                </a:gradFill>
              </a:rPr>
              <a:t>Test Status</a:t>
            </a:r>
          </a:p>
        </p:txBody>
      </p:sp>
      <p:sp>
        <p:nvSpPr>
          <p:cNvPr id="9" name="Rounded Rectangular Callout 8"/>
          <p:cNvSpPr/>
          <p:nvPr/>
        </p:nvSpPr>
        <p:spPr bwMode="auto">
          <a:xfrm>
            <a:off x="10570386" y="854886"/>
            <a:ext cx="1476623" cy="932603"/>
          </a:xfrm>
          <a:prstGeom prst="wedgeRoundRectCallout">
            <a:avLst>
              <a:gd name="adj1" fmla="val -110766"/>
              <a:gd name="adj2" fmla="val 153034"/>
              <a:gd name="adj3" fmla="val 16667"/>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lnSpc>
                <a:spcPct val="90000"/>
              </a:lnSpc>
            </a:pPr>
            <a:r>
              <a:rPr lang="en-US" sz="2040" spc="-51" dirty="0">
                <a:gradFill>
                  <a:gsLst>
                    <a:gs pos="0">
                      <a:schemeClr val="bg1"/>
                    </a:gs>
                    <a:gs pos="100000">
                      <a:schemeClr val="bg1"/>
                    </a:gs>
                  </a:gsLst>
                  <a:lin ang="5400000" scaled="0"/>
                </a:gradFill>
              </a:rPr>
              <a:t>Response Times</a:t>
            </a:r>
          </a:p>
        </p:txBody>
      </p:sp>
      <p:sp>
        <p:nvSpPr>
          <p:cNvPr id="10" name="Rounded Rectangular Callout 9"/>
          <p:cNvSpPr/>
          <p:nvPr/>
        </p:nvSpPr>
        <p:spPr bwMode="auto">
          <a:xfrm>
            <a:off x="10570386" y="2889862"/>
            <a:ext cx="1476623" cy="932603"/>
          </a:xfrm>
          <a:prstGeom prst="wedgeRoundRectCallout">
            <a:avLst>
              <a:gd name="adj1" fmla="val -148784"/>
              <a:gd name="adj2" fmla="val 96723"/>
              <a:gd name="adj3" fmla="val 16667"/>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lnSpc>
                <a:spcPct val="90000"/>
              </a:lnSpc>
            </a:pPr>
            <a:r>
              <a:rPr lang="en-US" sz="2040" spc="-51" dirty="0">
                <a:gradFill>
                  <a:gsLst>
                    <a:gs pos="0">
                      <a:schemeClr val="bg1"/>
                    </a:gs>
                    <a:gs pos="100000">
                      <a:schemeClr val="bg1"/>
                    </a:gs>
                  </a:gsLst>
                  <a:lin ang="5400000" scaled="0"/>
                </a:gradFill>
              </a:rPr>
              <a:t>Alerts</a:t>
            </a:r>
          </a:p>
        </p:txBody>
      </p:sp>
    </p:spTree>
    <p:extLst>
      <p:ext uri="{BB962C8B-B14F-4D97-AF65-F5344CB8AC3E}">
        <p14:creationId xmlns:p14="http://schemas.microsoft.com/office/powerpoint/2010/main" val="2652950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Cloud</a:t>
            </a:r>
            <a:endParaRPr lang="en-US" dirty="0"/>
          </a:p>
        </p:txBody>
      </p:sp>
    </p:spTree>
    <p:extLst>
      <p:ext uri="{BB962C8B-B14F-4D97-AF65-F5344CB8AC3E}">
        <p14:creationId xmlns:p14="http://schemas.microsoft.com/office/powerpoint/2010/main" val="581035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9"/>
          <p:cNvSpPr>
            <a:spLocks noChangeArrowheads="1"/>
          </p:cNvSpPr>
          <p:nvPr/>
        </p:nvSpPr>
        <p:spPr bwMode="auto">
          <a:xfrm>
            <a:off x="778052" y="1165754"/>
            <a:ext cx="5362469" cy="1709773"/>
          </a:xfrm>
          <a:prstGeom prst="rect">
            <a:avLst/>
          </a:prstGeom>
          <a:solidFill>
            <a:schemeClr val="accent2"/>
          </a:solidFill>
          <a:ln w="28575" cap="rnd">
            <a:noFill/>
            <a:prstDash val="sysDot"/>
            <a:miter lim="800000"/>
            <a:headEnd/>
            <a:tailEnd/>
          </a:ln>
        </p:spPr>
        <p:txBody>
          <a:bodyPr wrap="none" anchor="ctr"/>
          <a:lstStyle/>
          <a:p>
            <a:endParaRPr lang="en-US"/>
          </a:p>
        </p:txBody>
      </p:sp>
      <p:sp>
        <p:nvSpPr>
          <p:cNvPr id="49155" name="Rectangle 27"/>
          <p:cNvSpPr>
            <a:spLocks noChangeArrowheads="1"/>
          </p:cNvSpPr>
          <p:nvPr/>
        </p:nvSpPr>
        <p:spPr bwMode="auto">
          <a:xfrm>
            <a:off x="778052" y="3030960"/>
            <a:ext cx="10880372" cy="2875527"/>
          </a:xfrm>
          <a:prstGeom prst="rect">
            <a:avLst/>
          </a:prstGeom>
          <a:solidFill>
            <a:schemeClr val="tx2"/>
          </a:solidFill>
          <a:ln w="28575" cap="rnd">
            <a:noFill/>
            <a:prstDash val="sysDot"/>
            <a:miter lim="800000"/>
            <a:headEnd/>
            <a:tailEnd/>
          </a:ln>
        </p:spPr>
        <p:txBody>
          <a:bodyPr wrap="none" anchor="ctr"/>
          <a:lstStyle/>
          <a:p>
            <a:endParaRPr lang="en-US"/>
          </a:p>
        </p:txBody>
      </p:sp>
      <p:sp>
        <p:nvSpPr>
          <p:cNvPr id="49156" name="Rectangle 28"/>
          <p:cNvSpPr>
            <a:spLocks noChangeArrowheads="1"/>
          </p:cNvSpPr>
          <p:nvPr/>
        </p:nvSpPr>
        <p:spPr bwMode="auto">
          <a:xfrm>
            <a:off x="6295955" y="1165754"/>
            <a:ext cx="5362469" cy="1709773"/>
          </a:xfrm>
          <a:prstGeom prst="rect">
            <a:avLst/>
          </a:prstGeom>
          <a:solidFill>
            <a:schemeClr val="accent3"/>
          </a:solidFill>
          <a:ln w="28575" cap="rnd">
            <a:noFill/>
            <a:prstDash val="sysDot"/>
            <a:miter lim="800000"/>
            <a:headEnd/>
            <a:tailEnd/>
          </a:ln>
        </p:spPr>
        <p:txBody>
          <a:bodyPr wrap="none" anchor="ctr"/>
          <a:lstStyle/>
          <a:p>
            <a:endParaRPr lang="en-US"/>
          </a:p>
        </p:txBody>
      </p:sp>
      <p:sp>
        <p:nvSpPr>
          <p:cNvPr id="51206" name="Rectangle 6"/>
          <p:cNvSpPr>
            <a:spLocks noGrp="1"/>
          </p:cNvSpPr>
          <p:nvPr>
            <p:ph type="title"/>
          </p:nvPr>
        </p:nvSpPr>
        <p:spPr/>
        <p:txBody>
          <a:bodyPr/>
          <a:lstStyle/>
          <a:p>
            <a:r>
              <a:rPr lang="en-US" smtClean="0"/>
              <a:t>Multi-Tenant Isolation </a:t>
            </a:r>
            <a:endParaRPr lang="en-US" dirty="0"/>
          </a:p>
        </p:txBody>
      </p:sp>
      <p:sp>
        <p:nvSpPr>
          <p:cNvPr id="4" name="Slide Number Placeholder 2"/>
          <p:cNvSpPr>
            <a:spLocks noGrp="1"/>
          </p:cNvSpPr>
          <p:nvPr>
            <p:ph type="sldNum" sz="quarter" idx="4294967295"/>
          </p:nvPr>
        </p:nvSpPr>
        <p:spPr>
          <a:xfrm>
            <a:off x="12204700" y="6557963"/>
            <a:ext cx="231775" cy="123825"/>
          </a:xfrm>
          <a:prstGeom prst="rect">
            <a:avLst/>
          </a:prstGeom>
        </p:spPr>
        <p:txBody>
          <a:bodyPr/>
          <a:lstStyle/>
          <a:p>
            <a:pPr>
              <a:defRPr/>
            </a:pPr>
            <a:fld id="{5E4B87AA-27E6-4FAE-AFBC-0EAFAB5FE520}" type="slidenum">
              <a:rPr/>
              <a:pPr>
                <a:defRPr/>
              </a:pPr>
              <a:t>17</a:t>
            </a:fld>
            <a:endParaRPr dirty="0"/>
          </a:p>
        </p:txBody>
      </p:sp>
      <p:grpSp>
        <p:nvGrpSpPr>
          <p:cNvPr id="49161" name="Group 26"/>
          <p:cNvGrpSpPr>
            <a:grpSpLocks/>
          </p:cNvGrpSpPr>
          <p:nvPr/>
        </p:nvGrpSpPr>
        <p:grpSpPr bwMode="auto">
          <a:xfrm>
            <a:off x="2643259" y="1321188"/>
            <a:ext cx="650879" cy="252580"/>
            <a:chOff x="1039" y="1008"/>
            <a:chExt cx="494" cy="192"/>
          </a:xfrm>
        </p:grpSpPr>
        <p:grpSp>
          <p:nvGrpSpPr>
            <p:cNvPr id="49368" name="Group 13"/>
            <p:cNvGrpSpPr>
              <a:grpSpLocks/>
            </p:cNvGrpSpPr>
            <p:nvPr/>
          </p:nvGrpSpPr>
          <p:grpSpPr bwMode="auto">
            <a:xfrm>
              <a:off x="1199" y="1008"/>
              <a:ext cx="173" cy="192"/>
              <a:chOff x="1295" y="1248"/>
              <a:chExt cx="432" cy="480"/>
            </a:xfrm>
          </p:grpSpPr>
          <p:sp>
            <p:nvSpPr>
              <p:cNvPr id="49377" name="Rectangle 10"/>
              <p:cNvSpPr>
                <a:spLocks noChangeArrowheads="1"/>
              </p:cNvSpPr>
              <p:nvPr/>
            </p:nvSpPr>
            <p:spPr bwMode="auto">
              <a:xfrm>
                <a:off x="1295" y="1584"/>
                <a:ext cx="432" cy="144"/>
              </a:xfrm>
              <a:prstGeom prst="rect">
                <a:avLst/>
              </a:prstGeom>
              <a:solidFill>
                <a:srgbClr val="FFFFFF"/>
              </a:solidFill>
              <a:ln w="9525">
                <a:noFill/>
                <a:miter lim="800000"/>
                <a:headEnd/>
                <a:tailEnd/>
              </a:ln>
            </p:spPr>
            <p:txBody>
              <a:bodyPr wrap="none" anchor="ctr"/>
              <a:lstStyle/>
              <a:p>
                <a:endParaRPr lang="en-US"/>
              </a:p>
            </p:txBody>
          </p:sp>
          <p:sp>
            <p:nvSpPr>
              <p:cNvPr id="49378" name="Oval 11"/>
              <p:cNvSpPr>
                <a:spLocks noChangeArrowheads="1"/>
              </p:cNvSpPr>
              <p:nvPr/>
            </p:nvSpPr>
            <p:spPr bwMode="auto">
              <a:xfrm>
                <a:off x="1295" y="1488"/>
                <a:ext cx="432" cy="192"/>
              </a:xfrm>
              <a:prstGeom prst="ellipse">
                <a:avLst/>
              </a:prstGeom>
              <a:solidFill>
                <a:srgbClr val="FFFFFF"/>
              </a:solidFill>
              <a:ln w="9525">
                <a:noFill/>
                <a:round/>
                <a:headEnd/>
                <a:tailEnd/>
              </a:ln>
            </p:spPr>
            <p:txBody>
              <a:bodyPr wrap="none" anchor="ctr"/>
              <a:lstStyle/>
              <a:p>
                <a:endParaRPr lang="en-US"/>
              </a:p>
            </p:txBody>
          </p:sp>
          <p:sp>
            <p:nvSpPr>
              <p:cNvPr id="49379" name="Oval 12"/>
              <p:cNvSpPr>
                <a:spLocks noChangeArrowheads="1"/>
              </p:cNvSpPr>
              <p:nvPr/>
            </p:nvSpPr>
            <p:spPr bwMode="auto">
              <a:xfrm>
                <a:off x="1367" y="1248"/>
                <a:ext cx="288" cy="288"/>
              </a:xfrm>
              <a:prstGeom prst="ellipse">
                <a:avLst/>
              </a:prstGeom>
              <a:solidFill>
                <a:srgbClr val="FFFFFF"/>
              </a:solidFill>
              <a:ln w="9525">
                <a:noFill/>
                <a:round/>
                <a:headEnd/>
                <a:tailEnd/>
              </a:ln>
            </p:spPr>
            <p:txBody>
              <a:bodyPr wrap="none" anchor="ctr"/>
              <a:lstStyle/>
              <a:p>
                <a:endParaRPr lang="en-US"/>
              </a:p>
            </p:txBody>
          </p:sp>
        </p:grpSp>
        <p:grpSp>
          <p:nvGrpSpPr>
            <p:cNvPr id="49369" name="Group 14"/>
            <p:cNvGrpSpPr>
              <a:grpSpLocks/>
            </p:cNvGrpSpPr>
            <p:nvPr/>
          </p:nvGrpSpPr>
          <p:grpSpPr bwMode="auto">
            <a:xfrm>
              <a:off x="1403" y="1008"/>
              <a:ext cx="130" cy="144"/>
              <a:chOff x="1295" y="1248"/>
              <a:chExt cx="432" cy="480"/>
            </a:xfrm>
          </p:grpSpPr>
          <p:sp>
            <p:nvSpPr>
              <p:cNvPr id="49374" name="Rectangle 15"/>
              <p:cNvSpPr>
                <a:spLocks noChangeArrowheads="1"/>
              </p:cNvSpPr>
              <p:nvPr/>
            </p:nvSpPr>
            <p:spPr bwMode="auto">
              <a:xfrm>
                <a:off x="1295" y="1584"/>
                <a:ext cx="432" cy="144"/>
              </a:xfrm>
              <a:prstGeom prst="rect">
                <a:avLst/>
              </a:prstGeom>
              <a:solidFill>
                <a:srgbClr val="FFFFFF"/>
              </a:solidFill>
              <a:ln w="9525">
                <a:noFill/>
                <a:miter lim="800000"/>
                <a:headEnd/>
                <a:tailEnd/>
              </a:ln>
            </p:spPr>
            <p:txBody>
              <a:bodyPr wrap="none" anchor="ctr"/>
              <a:lstStyle/>
              <a:p>
                <a:endParaRPr lang="en-US"/>
              </a:p>
            </p:txBody>
          </p:sp>
          <p:sp>
            <p:nvSpPr>
              <p:cNvPr id="49375" name="Oval 16"/>
              <p:cNvSpPr>
                <a:spLocks noChangeArrowheads="1"/>
              </p:cNvSpPr>
              <p:nvPr/>
            </p:nvSpPr>
            <p:spPr bwMode="auto">
              <a:xfrm>
                <a:off x="1295" y="1488"/>
                <a:ext cx="432" cy="192"/>
              </a:xfrm>
              <a:prstGeom prst="ellipse">
                <a:avLst/>
              </a:prstGeom>
              <a:solidFill>
                <a:srgbClr val="FFFFFF"/>
              </a:solidFill>
              <a:ln w="9525">
                <a:noFill/>
                <a:round/>
                <a:headEnd/>
                <a:tailEnd/>
              </a:ln>
            </p:spPr>
            <p:txBody>
              <a:bodyPr wrap="none" anchor="ctr"/>
              <a:lstStyle/>
              <a:p>
                <a:endParaRPr lang="en-US"/>
              </a:p>
            </p:txBody>
          </p:sp>
          <p:sp>
            <p:nvSpPr>
              <p:cNvPr id="49376" name="Oval 17"/>
              <p:cNvSpPr>
                <a:spLocks noChangeArrowheads="1"/>
              </p:cNvSpPr>
              <p:nvPr/>
            </p:nvSpPr>
            <p:spPr bwMode="auto">
              <a:xfrm>
                <a:off x="1367" y="1248"/>
                <a:ext cx="288" cy="288"/>
              </a:xfrm>
              <a:prstGeom prst="ellipse">
                <a:avLst/>
              </a:prstGeom>
              <a:solidFill>
                <a:srgbClr val="FFFFFF"/>
              </a:solidFill>
              <a:ln w="9525">
                <a:noFill/>
                <a:round/>
                <a:headEnd/>
                <a:tailEnd/>
              </a:ln>
            </p:spPr>
            <p:txBody>
              <a:bodyPr wrap="none" anchor="ctr"/>
              <a:lstStyle/>
              <a:p>
                <a:endParaRPr lang="en-US"/>
              </a:p>
            </p:txBody>
          </p:sp>
        </p:grpSp>
        <p:grpSp>
          <p:nvGrpSpPr>
            <p:cNvPr id="49370" name="Group 18"/>
            <p:cNvGrpSpPr>
              <a:grpSpLocks/>
            </p:cNvGrpSpPr>
            <p:nvPr/>
          </p:nvGrpSpPr>
          <p:grpSpPr bwMode="auto">
            <a:xfrm>
              <a:off x="1039" y="1008"/>
              <a:ext cx="130" cy="144"/>
              <a:chOff x="1295" y="1248"/>
              <a:chExt cx="432" cy="480"/>
            </a:xfrm>
          </p:grpSpPr>
          <p:sp>
            <p:nvSpPr>
              <p:cNvPr id="49371" name="Rectangle 19"/>
              <p:cNvSpPr>
                <a:spLocks noChangeArrowheads="1"/>
              </p:cNvSpPr>
              <p:nvPr/>
            </p:nvSpPr>
            <p:spPr bwMode="auto">
              <a:xfrm>
                <a:off x="1295" y="1584"/>
                <a:ext cx="432" cy="144"/>
              </a:xfrm>
              <a:prstGeom prst="rect">
                <a:avLst/>
              </a:prstGeom>
              <a:solidFill>
                <a:srgbClr val="FFFFFF"/>
              </a:solidFill>
              <a:ln w="9525">
                <a:noFill/>
                <a:miter lim="800000"/>
                <a:headEnd/>
                <a:tailEnd/>
              </a:ln>
            </p:spPr>
            <p:txBody>
              <a:bodyPr wrap="none" anchor="ctr"/>
              <a:lstStyle/>
              <a:p>
                <a:endParaRPr lang="en-US"/>
              </a:p>
            </p:txBody>
          </p:sp>
          <p:sp>
            <p:nvSpPr>
              <p:cNvPr id="49372" name="Oval 20"/>
              <p:cNvSpPr>
                <a:spLocks noChangeArrowheads="1"/>
              </p:cNvSpPr>
              <p:nvPr/>
            </p:nvSpPr>
            <p:spPr bwMode="auto">
              <a:xfrm>
                <a:off x="1295" y="1488"/>
                <a:ext cx="432" cy="192"/>
              </a:xfrm>
              <a:prstGeom prst="ellipse">
                <a:avLst/>
              </a:prstGeom>
              <a:solidFill>
                <a:srgbClr val="FFFFFF"/>
              </a:solidFill>
              <a:ln w="9525">
                <a:noFill/>
                <a:round/>
                <a:headEnd/>
                <a:tailEnd/>
              </a:ln>
            </p:spPr>
            <p:txBody>
              <a:bodyPr wrap="none" anchor="ctr"/>
              <a:lstStyle/>
              <a:p>
                <a:endParaRPr lang="en-US"/>
              </a:p>
            </p:txBody>
          </p:sp>
          <p:sp>
            <p:nvSpPr>
              <p:cNvPr id="49373" name="Oval 21"/>
              <p:cNvSpPr>
                <a:spLocks noChangeArrowheads="1"/>
              </p:cNvSpPr>
              <p:nvPr/>
            </p:nvSpPr>
            <p:spPr bwMode="auto">
              <a:xfrm>
                <a:off x="1367" y="1248"/>
                <a:ext cx="288" cy="288"/>
              </a:xfrm>
              <a:prstGeom prst="ellipse">
                <a:avLst/>
              </a:prstGeom>
              <a:solidFill>
                <a:srgbClr val="FFFFFF"/>
              </a:solidFill>
              <a:ln w="9525">
                <a:noFill/>
                <a:round/>
                <a:headEnd/>
                <a:tailEnd/>
              </a:ln>
            </p:spPr>
            <p:txBody>
              <a:bodyPr wrap="none" anchor="ctr"/>
              <a:lstStyle/>
              <a:p>
                <a:endParaRPr lang="en-US"/>
              </a:p>
            </p:txBody>
          </p:sp>
        </p:grpSp>
      </p:grpSp>
      <p:grpSp>
        <p:nvGrpSpPr>
          <p:cNvPr id="49162" name="Group 22"/>
          <p:cNvGrpSpPr>
            <a:grpSpLocks/>
          </p:cNvGrpSpPr>
          <p:nvPr/>
        </p:nvGrpSpPr>
        <p:grpSpPr bwMode="auto">
          <a:xfrm>
            <a:off x="3653580" y="1243471"/>
            <a:ext cx="280104" cy="310868"/>
            <a:chOff x="1295" y="1248"/>
            <a:chExt cx="432" cy="480"/>
          </a:xfrm>
        </p:grpSpPr>
        <p:sp>
          <p:nvSpPr>
            <p:cNvPr id="49365" name="Rectangle 23"/>
            <p:cNvSpPr>
              <a:spLocks noChangeArrowheads="1"/>
            </p:cNvSpPr>
            <p:nvPr/>
          </p:nvSpPr>
          <p:spPr bwMode="auto">
            <a:xfrm>
              <a:off x="1295" y="1584"/>
              <a:ext cx="432" cy="144"/>
            </a:xfrm>
            <a:prstGeom prst="rect">
              <a:avLst/>
            </a:prstGeom>
            <a:solidFill>
              <a:srgbClr val="FFFFFF"/>
            </a:solidFill>
            <a:ln w="9525">
              <a:noFill/>
              <a:miter lim="800000"/>
              <a:headEnd/>
              <a:tailEnd/>
            </a:ln>
          </p:spPr>
          <p:txBody>
            <a:bodyPr wrap="none" anchor="ctr"/>
            <a:lstStyle/>
            <a:p>
              <a:endParaRPr lang="en-US"/>
            </a:p>
          </p:txBody>
        </p:sp>
        <p:sp>
          <p:nvSpPr>
            <p:cNvPr id="49366" name="Oval 24"/>
            <p:cNvSpPr>
              <a:spLocks noChangeArrowheads="1"/>
            </p:cNvSpPr>
            <p:nvPr/>
          </p:nvSpPr>
          <p:spPr bwMode="auto">
            <a:xfrm>
              <a:off x="1295" y="1488"/>
              <a:ext cx="432" cy="192"/>
            </a:xfrm>
            <a:prstGeom prst="ellipse">
              <a:avLst/>
            </a:prstGeom>
            <a:solidFill>
              <a:srgbClr val="FFFFFF"/>
            </a:solidFill>
            <a:ln w="9525">
              <a:noFill/>
              <a:round/>
              <a:headEnd/>
              <a:tailEnd/>
            </a:ln>
          </p:spPr>
          <p:txBody>
            <a:bodyPr wrap="none" anchor="ctr"/>
            <a:lstStyle/>
            <a:p>
              <a:endParaRPr lang="en-US"/>
            </a:p>
          </p:txBody>
        </p:sp>
        <p:sp>
          <p:nvSpPr>
            <p:cNvPr id="49367" name="Oval 25"/>
            <p:cNvSpPr>
              <a:spLocks noChangeArrowheads="1"/>
            </p:cNvSpPr>
            <p:nvPr/>
          </p:nvSpPr>
          <p:spPr bwMode="auto">
            <a:xfrm>
              <a:off x="1367" y="1248"/>
              <a:ext cx="288" cy="288"/>
            </a:xfrm>
            <a:prstGeom prst="ellipse">
              <a:avLst/>
            </a:prstGeom>
            <a:solidFill>
              <a:srgbClr val="FFFFFF"/>
            </a:solidFill>
            <a:ln w="9525">
              <a:noFill/>
              <a:round/>
              <a:headEnd/>
              <a:tailEnd/>
            </a:ln>
          </p:spPr>
          <p:txBody>
            <a:bodyPr wrap="none" anchor="ctr"/>
            <a:lstStyle/>
            <a:p>
              <a:endParaRPr lang="en-US"/>
            </a:p>
          </p:txBody>
        </p:sp>
      </p:grpSp>
      <p:sp>
        <p:nvSpPr>
          <p:cNvPr id="49163" name="Text Box 29"/>
          <p:cNvSpPr txBox="1">
            <a:spLocks noChangeArrowheads="1"/>
          </p:cNvSpPr>
          <p:nvPr/>
        </p:nvSpPr>
        <p:spPr bwMode="auto">
          <a:xfrm>
            <a:off x="778053" y="1165754"/>
            <a:ext cx="962834" cy="318286"/>
          </a:xfrm>
          <a:prstGeom prst="rect">
            <a:avLst/>
          </a:prstGeom>
          <a:noFill/>
          <a:ln w="9525">
            <a:noFill/>
            <a:miter lim="800000"/>
            <a:headEnd/>
            <a:tailEnd/>
          </a:ln>
        </p:spPr>
        <p:txBody>
          <a:bodyPr wrap="none">
            <a:spAutoFit/>
          </a:bodyPr>
          <a:lstStyle/>
          <a:p>
            <a:pPr defTabSz="932597"/>
            <a:r>
              <a:rPr lang="en-US" sz="1428" b="1">
                <a:solidFill>
                  <a:srgbClr val="FFFFFF"/>
                </a:solidFill>
              </a:rPr>
              <a:t>Tenant A</a:t>
            </a:r>
          </a:p>
        </p:txBody>
      </p:sp>
      <p:sp>
        <p:nvSpPr>
          <p:cNvPr id="49164" name="Text Box 30"/>
          <p:cNvSpPr txBox="1">
            <a:spLocks noChangeArrowheads="1"/>
          </p:cNvSpPr>
          <p:nvPr/>
        </p:nvSpPr>
        <p:spPr bwMode="auto">
          <a:xfrm>
            <a:off x="6295955" y="1165754"/>
            <a:ext cx="951389" cy="318286"/>
          </a:xfrm>
          <a:prstGeom prst="rect">
            <a:avLst/>
          </a:prstGeom>
          <a:noFill/>
          <a:ln w="9525">
            <a:noFill/>
            <a:miter lim="800000"/>
            <a:headEnd/>
            <a:tailEnd/>
          </a:ln>
        </p:spPr>
        <p:txBody>
          <a:bodyPr wrap="none">
            <a:spAutoFit/>
          </a:bodyPr>
          <a:lstStyle/>
          <a:p>
            <a:pPr defTabSz="932597"/>
            <a:r>
              <a:rPr lang="en-US" sz="1428" b="1">
                <a:solidFill>
                  <a:srgbClr val="FFFFFF"/>
                </a:solidFill>
              </a:rPr>
              <a:t>Tenant B</a:t>
            </a:r>
          </a:p>
        </p:txBody>
      </p:sp>
      <p:sp>
        <p:nvSpPr>
          <p:cNvPr id="49165" name="Text Box 31"/>
          <p:cNvSpPr txBox="1">
            <a:spLocks noChangeArrowheads="1"/>
          </p:cNvSpPr>
          <p:nvPr/>
        </p:nvSpPr>
        <p:spPr bwMode="auto">
          <a:xfrm>
            <a:off x="778052" y="3030960"/>
            <a:ext cx="1088037" cy="542399"/>
          </a:xfrm>
          <a:prstGeom prst="rect">
            <a:avLst/>
          </a:prstGeom>
          <a:noFill/>
          <a:ln w="9525">
            <a:noFill/>
            <a:miter lim="800000"/>
            <a:headEnd/>
            <a:tailEnd/>
          </a:ln>
        </p:spPr>
        <p:txBody>
          <a:bodyPr>
            <a:spAutoFit/>
          </a:bodyPr>
          <a:lstStyle/>
          <a:p>
            <a:pPr defTabSz="932597"/>
            <a:r>
              <a:rPr lang="en-US" sz="1428" b="1">
                <a:solidFill>
                  <a:srgbClr val="FFFFFF"/>
                </a:solidFill>
              </a:rPr>
              <a:t>Service Provider</a:t>
            </a:r>
          </a:p>
        </p:txBody>
      </p:sp>
      <p:sp>
        <p:nvSpPr>
          <p:cNvPr id="49166" name="Text Box 32"/>
          <p:cNvSpPr txBox="1">
            <a:spLocks noChangeArrowheads="1"/>
          </p:cNvSpPr>
          <p:nvPr/>
        </p:nvSpPr>
        <p:spPr bwMode="auto">
          <a:xfrm>
            <a:off x="2487825" y="1554338"/>
            <a:ext cx="981276" cy="238240"/>
          </a:xfrm>
          <a:prstGeom prst="rect">
            <a:avLst/>
          </a:prstGeom>
          <a:noFill/>
          <a:ln w="9525">
            <a:noFill/>
            <a:miter lim="800000"/>
            <a:headEnd/>
            <a:tailEnd/>
          </a:ln>
        </p:spPr>
        <p:txBody>
          <a:bodyPr wrap="none">
            <a:spAutoFit/>
          </a:bodyPr>
          <a:lstStyle/>
          <a:p>
            <a:pPr defTabSz="932597"/>
            <a:r>
              <a:rPr lang="en-US" sz="918">
                <a:solidFill>
                  <a:srgbClr val="FFFFFF"/>
                </a:solidFill>
              </a:rPr>
              <a:t>Tenant A Users</a:t>
            </a:r>
          </a:p>
        </p:txBody>
      </p:sp>
      <p:sp>
        <p:nvSpPr>
          <p:cNvPr id="49167" name="Text Box 33"/>
          <p:cNvSpPr txBox="1">
            <a:spLocks noChangeArrowheads="1"/>
          </p:cNvSpPr>
          <p:nvPr/>
        </p:nvSpPr>
        <p:spPr bwMode="auto">
          <a:xfrm>
            <a:off x="3498146" y="1554338"/>
            <a:ext cx="1041767" cy="238240"/>
          </a:xfrm>
          <a:prstGeom prst="rect">
            <a:avLst/>
          </a:prstGeom>
          <a:noFill/>
          <a:ln w="9525">
            <a:noFill/>
            <a:miter lim="800000"/>
            <a:headEnd/>
            <a:tailEnd/>
          </a:ln>
        </p:spPr>
        <p:txBody>
          <a:bodyPr wrap="none">
            <a:spAutoFit/>
          </a:bodyPr>
          <a:lstStyle/>
          <a:p>
            <a:pPr defTabSz="932597"/>
            <a:r>
              <a:rPr lang="en-US" sz="918">
                <a:solidFill>
                  <a:srgbClr val="FFFFFF"/>
                </a:solidFill>
              </a:rPr>
              <a:t>Tenant A Admin</a:t>
            </a:r>
          </a:p>
        </p:txBody>
      </p:sp>
      <p:sp>
        <p:nvSpPr>
          <p:cNvPr id="49168" name="Rectangle 34"/>
          <p:cNvSpPr>
            <a:spLocks noChangeArrowheads="1"/>
          </p:cNvSpPr>
          <p:nvPr/>
        </p:nvSpPr>
        <p:spPr bwMode="auto">
          <a:xfrm>
            <a:off x="933486" y="1787489"/>
            <a:ext cx="2409225" cy="466302"/>
          </a:xfrm>
          <a:prstGeom prst="rect">
            <a:avLst/>
          </a:prstGeom>
          <a:solidFill>
            <a:srgbClr val="FFFFFF"/>
          </a:solidFill>
          <a:ln w="9525">
            <a:noFill/>
            <a:miter lim="800000"/>
            <a:headEnd/>
            <a:tailEnd/>
          </a:ln>
        </p:spPr>
        <p:txBody>
          <a:bodyPr wrap="none" anchor="ctr"/>
          <a:lstStyle/>
          <a:p>
            <a:pPr defTabSz="932597"/>
            <a:r>
              <a:rPr lang="en-US" sz="1020">
                <a:solidFill>
                  <a:schemeClr val="tx2"/>
                </a:solidFill>
              </a:rPr>
              <a:t>Tenant A Self-Service User Roles</a:t>
            </a:r>
          </a:p>
          <a:p>
            <a:pPr defTabSz="932597"/>
            <a:r>
              <a:rPr lang="en-US" sz="816">
                <a:solidFill>
                  <a:schemeClr val="tx2"/>
                </a:solidFill>
              </a:rPr>
              <a:t>VM Networks, Templates, VHDs, Allowed Actions</a:t>
            </a:r>
          </a:p>
        </p:txBody>
      </p:sp>
      <p:sp>
        <p:nvSpPr>
          <p:cNvPr id="49169" name="Rectangle 35"/>
          <p:cNvSpPr>
            <a:spLocks noChangeArrowheads="1"/>
          </p:cNvSpPr>
          <p:nvPr/>
        </p:nvSpPr>
        <p:spPr bwMode="auto">
          <a:xfrm>
            <a:off x="3575862" y="1787489"/>
            <a:ext cx="2409225" cy="466302"/>
          </a:xfrm>
          <a:prstGeom prst="rect">
            <a:avLst/>
          </a:prstGeom>
          <a:solidFill>
            <a:srgbClr val="FFFFFF"/>
          </a:solidFill>
          <a:ln w="9525">
            <a:noFill/>
            <a:miter lim="800000"/>
            <a:headEnd/>
            <a:tailEnd/>
          </a:ln>
        </p:spPr>
        <p:txBody>
          <a:bodyPr wrap="none" anchor="ctr"/>
          <a:lstStyle/>
          <a:p>
            <a:pPr defTabSz="932597"/>
            <a:r>
              <a:rPr lang="en-US" sz="1020">
                <a:solidFill>
                  <a:schemeClr val="tx2"/>
                </a:solidFill>
              </a:rPr>
              <a:t>Tenant A</a:t>
            </a:r>
          </a:p>
          <a:p>
            <a:pPr defTabSz="932597"/>
            <a:r>
              <a:rPr lang="en-US" sz="1020">
                <a:solidFill>
                  <a:schemeClr val="tx2"/>
                </a:solidFill>
              </a:rPr>
              <a:t>Tenant Admin User Role</a:t>
            </a:r>
          </a:p>
        </p:txBody>
      </p:sp>
      <p:grpSp>
        <p:nvGrpSpPr>
          <p:cNvPr id="49170" name="Group 68"/>
          <p:cNvGrpSpPr>
            <a:grpSpLocks/>
          </p:cNvGrpSpPr>
          <p:nvPr/>
        </p:nvGrpSpPr>
        <p:grpSpPr bwMode="auto">
          <a:xfrm>
            <a:off x="8161162" y="1321188"/>
            <a:ext cx="650879" cy="252580"/>
            <a:chOff x="1039" y="1008"/>
            <a:chExt cx="494" cy="192"/>
          </a:xfrm>
        </p:grpSpPr>
        <p:grpSp>
          <p:nvGrpSpPr>
            <p:cNvPr id="49353" name="Group 69"/>
            <p:cNvGrpSpPr>
              <a:grpSpLocks/>
            </p:cNvGrpSpPr>
            <p:nvPr/>
          </p:nvGrpSpPr>
          <p:grpSpPr bwMode="auto">
            <a:xfrm>
              <a:off x="1199" y="1008"/>
              <a:ext cx="173" cy="192"/>
              <a:chOff x="1295" y="1248"/>
              <a:chExt cx="432" cy="480"/>
            </a:xfrm>
          </p:grpSpPr>
          <p:sp>
            <p:nvSpPr>
              <p:cNvPr id="49362" name="Rectangle 70"/>
              <p:cNvSpPr>
                <a:spLocks noChangeArrowheads="1"/>
              </p:cNvSpPr>
              <p:nvPr/>
            </p:nvSpPr>
            <p:spPr bwMode="auto">
              <a:xfrm>
                <a:off x="1295" y="1584"/>
                <a:ext cx="432" cy="144"/>
              </a:xfrm>
              <a:prstGeom prst="rect">
                <a:avLst/>
              </a:prstGeom>
              <a:solidFill>
                <a:srgbClr val="FFFFFF"/>
              </a:solidFill>
              <a:ln w="9525">
                <a:noFill/>
                <a:miter lim="800000"/>
                <a:headEnd/>
                <a:tailEnd/>
              </a:ln>
            </p:spPr>
            <p:txBody>
              <a:bodyPr wrap="none" anchor="ctr"/>
              <a:lstStyle/>
              <a:p>
                <a:endParaRPr lang="en-US"/>
              </a:p>
            </p:txBody>
          </p:sp>
          <p:sp>
            <p:nvSpPr>
              <p:cNvPr id="49363" name="Oval 71"/>
              <p:cNvSpPr>
                <a:spLocks noChangeArrowheads="1"/>
              </p:cNvSpPr>
              <p:nvPr/>
            </p:nvSpPr>
            <p:spPr bwMode="auto">
              <a:xfrm>
                <a:off x="1295" y="1488"/>
                <a:ext cx="432" cy="192"/>
              </a:xfrm>
              <a:prstGeom prst="ellipse">
                <a:avLst/>
              </a:prstGeom>
              <a:solidFill>
                <a:srgbClr val="FFFFFF"/>
              </a:solidFill>
              <a:ln w="9525">
                <a:noFill/>
                <a:round/>
                <a:headEnd/>
                <a:tailEnd/>
              </a:ln>
            </p:spPr>
            <p:txBody>
              <a:bodyPr wrap="none" anchor="ctr"/>
              <a:lstStyle/>
              <a:p>
                <a:endParaRPr lang="en-US"/>
              </a:p>
            </p:txBody>
          </p:sp>
          <p:sp>
            <p:nvSpPr>
              <p:cNvPr id="49364" name="Oval 72"/>
              <p:cNvSpPr>
                <a:spLocks noChangeArrowheads="1"/>
              </p:cNvSpPr>
              <p:nvPr/>
            </p:nvSpPr>
            <p:spPr bwMode="auto">
              <a:xfrm>
                <a:off x="1367" y="1248"/>
                <a:ext cx="288" cy="288"/>
              </a:xfrm>
              <a:prstGeom prst="ellipse">
                <a:avLst/>
              </a:prstGeom>
              <a:solidFill>
                <a:srgbClr val="FFFFFF"/>
              </a:solidFill>
              <a:ln w="9525">
                <a:noFill/>
                <a:round/>
                <a:headEnd/>
                <a:tailEnd/>
              </a:ln>
            </p:spPr>
            <p:txBody>
              <a:bodyPr wrap="none" anchor="ctr"/>
              <a:lstStyle/>
              <a:p>
                <a:endParaRPr lang="en-US"/>
              </a:p>
            </p:txBody>
          </p:sp>
        </p:grpSp>
        <p:grpSp>
          <p:nvGrpSpPr>
            <p:cNvPr id="49354" name="Group 73"/>
            <p:cNvGrpSpPr>
              <a:grpSpLocks/>
            </p:cNvGrpSpPr>
            <p:nvPr/>
          </p:nvGrpSpPr>
          <p:grpSpPr bwMode="auto">
            <a:xfrm>
              <a:off x="1403" y="1008"/>
              <a:ext cx="130" cy="144"/>
              <a:chOff x="1295" y="1248"/>
              <a:chExt cx="432" cy="480"/>
            </a:xfrm>
          </p:grpSpPr>
          <p:sp>
            <p:nvSpPr>
              <p:cNvPr id="49359" name="Rectangle 74"/>
              <p:cNvSpPr>
                <a:spLocks noChangeArrowheads="1"/>
              </p:cNvSpPr>
              <p:nvPr/>
            </p:nvSpPr>
            <p:spPr bwMode="auto">
              <a:xfrm>
                <a:off x="1295" y="1584"/>
                <a:ext cx="432" cy="144"/>
              </a:xfrm>
              <a:prstGeom prst="rect">
                <a:avLst/>
              </a:prstGeom>
              <a:solidFill>
                <a:srgbClr val="FFFFFF"/>
              </a:solidFill>
              <a:ln w="9525">
                <a:noFill/>
                <a:miter lim="800000"/>
                <a:headEnd/>
                <a:tailEnd/>
              </a:ln>
            </p:spPr>
            <p:txBody>
              <a:bodyPr wrap="none" anchor="ctr"/>
              <a:lstStyle/>
              <a:p>
                <a:endParaRPr lang="en-US"/>
              </a:p>
            </p:txBody>
          </p:sp>
          <p:sp>
            <p:nvSpPr>
              <p:cNvPr id="49360" name="Oval 75"/>
              <p:cNvSpPr>
                <a:spLocks noChangeArrowheads="1"/>
              </p:cNvSpPr>
              <p:nvPr/>
            </p:nvSpPr>
            <p:spPr bwMode="auto">
              <a:xfrm>
                <a:off x="1295" y="1488"/>
                <a:ext cx="432" cy="192"/>
              </a:xfrm>
              <a:prstGeom prst="ellipse">
                <a:avLst/>
              </a:prstGeom>
              <a:solidFill>
                <a:srgbClr val="FFFFFF"/>
              </a:solidFill>
              <a:ln w="9525">
                <a:noFill/>
                <a:round/>
                <a:headEnd/>
                <a:tailEnd/>
              </a:ln>
            </p:spPr>
            <p:txBody>
              <a:bodyPr wrap="none" anchor="ctr"/>
              <a:lstStyle/>
              <a:p>
                <a:endParaRPr lang="en-US"/>
              </a:p>
            </p:txBody>
          </p:sp>
          <p:sp>
            <p:nvSpPr>
              <p:cNvPr id="49361" name="Oval 76"/>
              <p:cNvSpPr>
                <a:spLocks noChangeArrowheads="1"/>
              </p:cNvSpPr>
              <p:nvPr/>
            </p:nvSpPr>
            <p:spPr bwMode="auto">
              <a:xfrm>
                <a:off x="1367" y="1248"/>
                <a:ext cx="288" cy="288"/>
              </a:xfrm>
              <a:prstGeom prst="ellipse">
                <a:avLst/>
              </a:prstGeom>
              <a:solidFill>
                <a:srgbClr val="FFFFFF"/>
              </a:solidFill>
              <a:ln w="9525">
                <a:noFill/>
                <a:round/>
                <a:headEnd/>
                <a:tailEnd/>
              </a:ln>
            </p:spPr>
            <p:txBody>
              <a:bodyPr wrap="none" anchor="ctr"/>
              <a:lstStyle/>
              <a:p>
                <a:endParaRPr lang="en-US"/>
              </a:p>
            </p:txBody>
          </p:sp>
        </p:grpSp>
        <p:grpSp>
          <p:nvGrpSpPr>
            <p:cNvPr id="49355" name="Group 77"/>
            <p:cNvGrpSpPr>
              <a:grpSpLocks/>
            </p:cNvGrpSpPr>
            <p:nvPr/>
          </p:nvGrpSpPr>
          <p:grpSpPr bwMode="auto">
            <a:xfrm>
              <a:off x="1039" y="1008"/>
              <a:ext cx="130" cy="144"/>
              <a:chOff x="1295" y="1248"/>
              <a:chExt cx="432" cy="480"/>
            </a:xfrm>
          </p:grpSpPr>
          <p:sp>
            <p:nvSpPr>
              <p:cNvPr id="49356" name="Rectangle 78"/>
              <p:cNvSpPr>
                <a:spLocks noChangeArrowheads="1"/>
              </p:cNvSpPr>
              <p:nvPr/>
            </p:nvSpPr>
            <p:spPr bwMode="auto">
              <a:xfrm>
                <a:off x="1295" y="1584"/>
                <a:ext cx="432" cy="144"/>
              </a:xfrm>
              <a:prstGeom prst="rect">
                <a:avLst/>
              </a:prstGeom>
              <a:solidFill>
                <a:srgbClr val="FFFFFF"/>
              </a:solidFill>
              <a:ln w="9525">
                <a:noFill/>
                <a:miter lim="800000"/>
                <a:headEnd/>
                <a:tailEnd/>
              </a:ln>
            </p:spPr>
            <p:txBody>
              <a:bodyPr wrap="none" anchor="ctr"/>
              <a:lstStyle/>
              <a:p>
                <a:endParaRPr lang="en-US"/>
              </a:p>
            </p:txBody>
          </p:sp>
          <p:sp>
            <p:nvSpPr>
              <p:cNvPr id="49357" name="Oval 79"/>
              <p:cNvSpPr>
                <a:spLocks noChangeArrowheads="1"/>
              </p:cNvSpPr>
              <p:nvPr/>
            </p:nvSpPr>
            <p:spPr bwMode="auto">
              <a:xfrm>
                <a:off x="1295" y="1488"/>
                <a:ext cx="432" cy="192"/>
              </a:xfrm>
              <a:prstGeom prst="ellipse">
                <a:avLst/>
              </a:prstGeom>
              <a:solidFill>
                <a:srgbClr val="FFFFFF"/>
              </a:solidFill>
              <a:ln w="9525">
                <a:noFill/>
                <a:round/>
                <a:headEnd/>
                <a:tailEnd/>
              </a:ln>
            </p:spPr>
            <p:txBody>
              <a:bodyPr wrap="none" anchor="ctr"/>
              <a:lstStyle/>
              <a:p>
                <a:endParaRPr lang="en-US"/>
              </a:p>
            </p:txBody>
          </p:sp>
          <p:sp>
            <p:nvSpPr>
              <p:cNvPr id="49358" name="Oval 80"/>
              <p:cNvSpPr>
                <a:spLocks noChangeArrowheads="1"/>
              </p:cNvSpPr>
              <p:nvPr/>
            </p:nvSpPr>
            <p:spPr bwMode="auto">
              <a:xfrm>
                <a:off x="1367" y="1248"/>
                <a:ext cx="288" cy="288"/>
              </a:xfrm>
              <a:prstGeom prst="ellipse">
                <a:avLst/>
              </a:prstGeom>
              <a:solidFill>
                <a:srgbClr val="FFFFFF"/>
              </a:solidFill>
              <a:ln w="9525">
                <a:noFill/>
                <a:round/>
                <a:headEnd/>
                <a:tailEnd/>
              </a:ln>
            </p:spPr>
            <p:txBody>
              <a:bodyPr wrap="none" anchor="ctr"/>
              <a:lstStyle/>
              <a:p>
                <a:endParaRPr lang="en-US"/>
              </a:p>
            </p:txBody>
          </p:sp>
        </p:grpSp>
      </p:grpSp>
      <p:grpSp>
        <p:nvGrpSpPr>
          <p:cNvPr id="49171" name="Group 81"/>
          <p:cNvGrpSpPr>
            <a:grpSpLocks/>
          </p:cNvGrpSpPr>
          <p:nvPr/>
        </p:nvGrpSpPr>
        <p:grpSpPr bwMode="auto">
          <a:xfrm>
            <a:off x="9171483" y="1243471"/>
            <a:ext cx="280104" cy="310868"/>
            <a:chOff x="1295" y="1248"/>
            <a:chExt cx="432" cy="480"/>
          </a:xfrm>
        </p:grpSpPr>
        <p:sp>
          <p:nvSpPr>
            <p:cNvPr id="49350" name="Rectangle 82"/>
            <p:cNvSpPr>
              <a:spLocks noChangeArrowheads="1"/>
            </p:cNvSpPr>
            <p:nvPr/>
          </p:nvSpPr>
          <p:spPr bwMode="auto">
            <a:xfrm>
              <a:off x="1295" y="1584"/>
              <a:ext cx="432" cy="144"/>
            </a:xfrm>
            <a:prstGeom prst="rect">
              <a:avLst/>
            </a:prstGeom>
            <a:solidFill>
              <a:srgbClr val="FFFFFF"/>
            </a:solidFill>
            <a:ln w="9525">
              <a:noFill/>
              <a:miter lim="800000"/>
              <a:headEnd/>
              <a:tailEnd/>
            </a:ln>
          </p:spPr>
          <p:txBody>
            <a:bodyPr wrap="none" anchor="ctr"/>
            <a:lstStyle/>
            <a:p>
              <a:endParaRPr lang="en-US"/>
            </a:p>
          </p:txBody>
        </p:sp>
        <p:sp>
          <p:nvSpPr>
            <p:cNvPr id="49351" name="Oval 83"/>
            <p:cNvSpPr>
              <a:spLocks noChangeArrowheads="1"/>
            </p:cNvSpPr>
            <p:nvPr/>
          </p:nvSpPr>
          <p:spPr bwMode="auto">
            <a:xfrm>
              <a:off x="1295" y="1488"/>
              <a:ext cx="432" cy="192"/>
            </a:xfrm>
            <a:prstGeom prst="ellipse">
              <a:avLst/>
            </a:prstGeom>
            <a:solidFill>
              <a:srgbClr val="FFFFFF"/>
            </a:solidFill>
            <a:ln w="9525">
              <a:noFill/>
              <a:round/>
              <a:headEnd/>
              <a:tailEnd/>
            </a:ln>
          </p:spPr>
          <p:txBody>
            <a:bodyPr wrap="none" anchor="ctr"/>
            <a:lstStyle/>
            <a:p>
              <a:endParaRPr lang="en-US"/>
            </a:p>
          </p:txBody>
        </p:sp>
        <p:sp>
          <p:nvSpPr>
            <p:cNvPr id="49352" name="Oval 84"/>
            <p:cNvSpPr>
              <a:spLocks noChangeArrowheads="1"/>
            </p:cNvSpPr>
            <p:nvPr/>
          </p:nvSpPr>
          <p:spPr bwMode="auto">
            <a:xfrm>
              <a:off x="1367" y="1248"/>
              <a:ext cx="288" cy="288"/>
            </a:xfrm>
            <a:prstGeom prst="ellipse">
              <a:avLst/>
            </a:prstGeom>
            <a:solidFill>
              <a:srgbClr val="FFFFFF"/>
            </a:solidFill>
            <a:ln w="9525">
              <a:noFill/>
              <a:round/>
              <a:headEnd/>
              <a:tailEnd/>
            </a:ln>
          </p:spPr>
          <p:txBody>
            <a:bodyPr wrap="none" anchor="ctr"/>
            <a:lstStyle/>
            <a:p>
              <a:endParaRPr lang="en-US"/>
            </a:p>
          </p:txBody>
        </p:sp>
      </p:grpSp>
      <p:sp>
        <p:nvSpPr>
          <p:cNvPr id="49172" name="Text Box 85"/>
          <p:cNvSpPr txBox="1">
            <a:spLocks noChangeArrowheads="1"/>
          </p:cNvSpPr>
          <p:nvPr/>
        </p:nvSpPr>
        <p:spPr bwMode="auto">
          <a:xfrm>
            <a:off x="8005728" y="1554338"/>
            <a:ext cx="973101" cy="238240"/>
          </a:xfrm>
          <a:prstGeom prst="rect">
            <a:avLst/>
          </a:prstGeom>
          <a:noFill/>
          <a:ln w="9525">
            <a:noFill/>
            <a:miter lim="800000"/>
            <a:headEnd/>
            <a:tailEnd/>
          </a:ln>
        </p:spPr>
        <p:txBody>
          <a:bodyPr wrap="none">
            <a:spAutoFit/>
          </a:bodyPr>
          <a:lstStyle/>
          <a:p>
            <a:pPr defTabSz="932597"/>
            <a:r>
              <a:rPr lang="en-US" sz="918">
                <a:solidFill>
                  <a:srgbClr val="FFFFFF"/>
                </a:solidFill>
              </a:rPr>
              <a:t>Tenant B Users</a:t>
            </a:r>
          </a:p>
        </p:txBody>
      </p:sp>
      <p:sp>
        <p:nvSpPr>
          <p:cNvPr id="49173" name="Text Box 86"/>
          <p:cNvSpPr txBox="1">
            <a:spLocks noChangeArrowheads="1"/>
          </p:cNvSpPr>
          <p:nvPr/>
        </p:nvSpPr>
        <p:spPr bwMode="auto">
          <a:xfrm>
            <a:off x="9016048" y="1554338"/>
            <a:ext cx="1033594" cy="238240"/>
          </a:xfrm>
          <a:prstGeom prst="rect">
            <a:avLst/>
          </a:prstGeom>
          <a:noFill/>
          <a:ln w="9525">
            <a:noFill/>
            <a:miter lim="800000"/>
            <a:headEnd/>
            <a:tailEnd/>
          </a:ln>
        </p:spPr>
        <p:txBody>
          <a:bodyPr wrap="none">
            <a:spAutoFit/>
          </a:bodyPr>
          <a:lstStyle/>
          <a:p>
            <a:pPr defTabSz="932597"/>
            <a:r>
              <a:rPr lang="en-US" sz="918">
                <a:solidFill>
                  <a:srgbClr val="FFFFFF"/>
                </a:solidFill>
              </a:rPr>
              <a:t>Tenant B Admin</a:t>
            </a:r>
          </a:p>
        </p:txBody>
      </p:sp>
      <p:sp>
        <p:nvSpPr>
          <p:cNvPr id="49174" name="Rectangle 87"/>
          <p:cNvSpPr>
            <a:spLocks noChangeArrowheads="1"/>
          </p:cNvSpPr>
          <p:nvPr/>
        </p:nvSpPr>
        <p:spPr bwMode="auto">
          <a:xfrm>
            <a:off x="6451389" y="1787489"/>
            <a:ext cx="2409225" cy="466302"/>
          </a:xfrm>
          <a:prstGeom prst="rect">
            <a:avLst/>
          </a:prstGeom>
          <a:solidFill>
            <a:srgbClr val="FFFFFF"/>
          </a:solidFill>
          <a:ln w="9525">
            <a:noFill/>
            <a:miter lim="800000"/>
            <a:headEnd/>
            <a:tailEnd/>
          </a:ln>
        </p:spPr>
        <p:txBody>
          <a:bodyPr wrap="none" anchor="ctr"/>
          <a:lstStyle/>
          <a:p>
            <a:pPr defTabSz="932597"/>
            <a:r>
              <a:rPr lang="en-US" sz="1020">
                <a:solidFill>
                  <a:schemeClr val="tx2"/>
                </a:solidFill>
              </a:rPr>
              <a:t>Tenant B Self-Service User Roles</a:t>
            </a:r>
          </a:p>
          <a:p>
            <a:pPr defTabSz="932597"/>
            <a:r>
              <a:rPr lang="en-US" sz="816">
                <a:solidFill>
                  <a:schemeClr val="tx2"/>
                </a:solidFill>
              </a:rPr>
              <a:t>VM Networks, Templates, VHDs, Allowed Actions</a:t>
            </a:r>
          </a:p>
        </p:txBody>
      </p:sp>
      <p:sp>
        <p:nvSpPr>
          <p:cNvPr id="49175" name="Rectangle 88"/>
          <p:cNvSpPr>
            <a:spLocks noChangeArrowheads="1"/>
          </p:cNvSpPr>
          <p:nvPr/>
        </p:nvSpPr>
        <p:spPr bwMode="auto">
          <a:xfrm>
            <a:off x="9093765" y="1787489"/>
            <a:ext cx="2409225" cy="466302"/>
          </a:xfrm>
          <a:prstGeom prst="rect">
            <a:avLst/>
          </a:prstGeom>
          <a:solidFill>
            <a:srgbClr val="FFFFFF"/>
          </a:solidFill>
          <a:ln w="9525">
            <a:noFill/>
            <a:miter lim="800000"/>
            <a:headEnd/>
            <a:tailEnd/>
          </a:ln>
        </p:spPr>
        <p:txBody>
          <a:bodyPr wrap="none" anchor="ctr"/>
          <a:lstStyle/>
          <a:p>
            <a:pPr defTabSz="932597"/>
            <a:r>
              <a:rPr lang="en-US" sz="1020">
                <a:solidFill>
                  <a:schemeClr val="tx2"/>
                </a:solidFill>
              </a:rPr>
              <a:t>Tenant B</a:t>
            </a:r>
          </a:p>
          <a:p>
            <a:pPr defTabSz="932597"/>
            <a:r>
              <a:rPr lang="en-US" sz="1020">
                <a:solidFill>
                  <a:schemeClr val="tx2"/>
                </a:solidFill>
              </a:rPr>
              <a:t>Tenant Admin User Role</a:t>
            </a:r>
          </a:p>
        </p:txBody>
      </p:sp>
      <p:sp>
        <p:nvSpPr>
          <p:cNvPr id="49176" name="Rectangle 171"/>
          <p:cNvSpPr>
            <a:spLocks noChangeArrowheads="1"/>
          </p:cNvSpPr>
          <p:nvPr/>
        </p:nvSpPr>
        <p:spPr bwMode="auto">
          <a:xfrm>
            <a:off x="4508465" y="4585299"/>
            <a:ext cx="3419546" cy="1165754"/>
          </a:xfrm>
          <a:prstGeom prst="rect">
            <a:avLst/>
          </a:prstGeom>
          <a:solidFill>
            <a:srgbClr val="FFFFFF">
              <a:alpha val="34117"/>
            </a:srgbClr>
          </a:solidFill>
          <a:ln w="9525">
            <a:noFill/>
            <a:miter lim="800000"/>
            <a:headEnd/>
            <a:tailEnd/>
          </a:ln>
        </p:spPr>
        <p:txBody>
          <a:bodyPr wrap="none" anchor="ctr"/>
          <a:lstStyle/>
          <a:p>
            <a:endParaRPr lang="en-US"/>
          </a:p>
        </p:txBody>
      </p:sp>
      <p:sp>
        <p:nvSpPr>
          <p:cNvPr id="49177" name="Rectangle 172"/>
          <p:cNvSpPr>
            <a:spLocks noChangeArrowheads="1"/>
          </p:cNvSpPr>
          <p:nvPr/>
        </p:nvSpPr>
        <p:spPr bwMode="auto">
          <a:xfrm>
            <a:off x="933486" y="4585299"/>
            <a:ext cx="3419546" cy="1165754"/>
          </a:xfrm>
          <a:prstGeom prst="rect">
            <a:avLst/>
          </a:prstGeom>
          <a:solidFill>
            <a:srgbClr val="FFFFFF">
              <a:alpha val="34117"/>
            </a:srgbClr>
          </a:solidFill>
          <a:ln w="9525">
            <a:noFill/>
            <a:miter lim="800000"/>
            <a:headEnd/>
            <a:tailEnd/>
          </a:ln>
        </p:spPr>
        <p:txBody>
          <a:bodyPr wrap="none" anchor="ctr"/>
          <a:lstStyle/>
          <a:p>
            <a:endParaRPr lang="en-US"/>
          </a:p>
        </p:txBody>
      </p:sp>
      <p:sp>
        <p:nvSpPr>
          <p:cNvPr id="49178" name="Rectangle 173"/>
          <p:cNvSpPr>
            <a:spLocks noChangeArrowheads="1"/>
          </p:cNvSpPr>
          <p:nvPr/>
        </p:nvSpPr>
        <p:spPr bwMode="auto">
          <a:xfrm>
            <a:off x="8083444" y="4585299"/>
            <a:ext cx="3419546" cy="1165754"/>
          </a:xfrm>
          <a:prstGeom prst="rect">
            <a:avLst/>
          </a:prstGeom>
          <a:solidFill>
            <a:srgbClr val="FFFFFF">
              <a:alpha val="34117"/>
            </a:srgbClr>
          </a:solidFill>
          <a:ln w="9525">
            <a:noFill/>
            <a:miter lim="800000"/>
            <a:headEnd/>
            <a:tailEnd/>
          </a:ln>
        </p:spPr>
        <p:txBody>
          <a:bodyPr wrap="none" anchor="ctr"/>
          <a:lstStyle/>
          <a:p>
            <a:endParaRPr lang="en-US"/>
          </a:p>
        </p:txBody>
      </p:sp>
      <p:grpSp>
        <p:nvGrpSpPr>
          <p:cNvPr id="49179" name="Group 52"/>
          <p:cNvGrpSpPr>
            <a:grpSpLocks/>
          </p:cNvGrpSpPr>
          <p:nvPr/>
        </p:nvGrpSpPr>
        <p:grpSpPr bwMode="auto">
          <a:xfrm>
            <a:off x="2720975" y="4663016"/>
            <a:ext cx="1476622" cy="310868"/>
            <a:chOff x="95" y="720"/>
            <a:chExt cx="2784" cy="1632"/>
          </a:xfrm>
        </p:grpSpPr>
        <p:sp>
          <p:nvSpPr>
            <p:cNvPr id="49343" name="Oval 53"/>
            <p:cNvSpPr>
              <a:spLocks noChangeArrowheads="1"/>
            </p:cNvSpPr>
            <p:nvPr/>
          </p:nvSpPr>
          <p:spPr bwMode="auto">
            <a:xfrm>
              <a:off x="479" y="816"/>
              <a:ext cx="1008" cy="1008"/>
            </a:xfrm>
            <a:prstGeom prst="ellipse">
              <a:avLst/>
            </a:prstGeom>
            <a:solidFill>
              <a:srgbClr val="FFFFFF"/>
            </a:solidFill>
            <a:ln w="9525">
              <a:noFill/>
              <a:round/>
              <a:headEnd/>
              <a:tailEnd/>
            </a:ln>
          </p:spPr>
          <p:txBody>
            <a:bodyPr wrap="none" anchor="ctr"/>
            <a:lstStyle/>
            <a:p>
              <a:endParaRPr lang="en-US">
                <a:solidFill>
                  <a:schemeClr val="tx2"/>
                </a:solidFill>
              </a:endParaRPr>
            </a:p>
          </p:txBody>
        </p:sp>
        <p:sp>
          <p:nvSpPr>
            <p:cNvPr id="49344" name="Oval 54"/>
            <p:cNvSpPr>
              <a:spLocks noChangeArrowheads="1"/>
            </p:cNvSpPr>
            <p:nvPr/>
          </p:nvSpPr>
          <p:spPr bwMode="auto">
            <a:xfrm>
              <a:off x="1103" y="720"/>
              <a:ext cx="1344" cy="1344"/>
            </a:xfrm>
            <a:prstGeom prst="ellipse">
              <a:avLst/>
            </a:prstGeom>
            <a:solidFill>
              <a:srgbClr val="FFFFFF"/>
            </a:solidFill>
            <a:ln w="9525">
              <a:noFill/>
              <a:round/>
              <a:headEnd/>
              <a:tailEnd/>
            </a:ln>
          </p:spPr>
          <p:txBody>
            <a:bodyPr wrap="none" anchor="ctr"/>
            <a:lstStyle/>
            <a:p>
              <a:endParaRPr lang="en-US">
                <a:solidFill>
                  <a:schemeClr val="tx2"/>
                </a:solidFill>
              </a:endParaRPr>
            </a:p>
          </p:txBody>
        </p:sp>
        <p:sp>
          <p:nvSpPr>
            <p:cNvPr id="49345" name="Oval 55"/>
            <p:cNvSpPr>
              <a:spLocks noChangeArrowheads="1"/>
            </p:cNvSpPr>
            <p:nvPr/>
          </p:nvSpPr>
          <p:spPr bwMode="auto">
            <a:xfrm>
              <a:off x="527" y="1488"/>
              <a:ext cx="720" cy="720"/>
            </a:xfrm>
            <a:prstGeom prst="ellipse">
              <a:avLst/>
            </a:prstGeom>
            <a:solidFill>
              <a:srgbClr val="FFFFFF"/>
            </a:solidFill>
            <a:ln w="9525">
              <a:noFill/>
              <a:round/>
              <a:headEnd/>
              <a:tailEnd/>
            </a:ln>
          </p:spPr>
          <p:txBody>
            <a:bodyPr wrap="none" anchor="ctr"/>
            <a:lstStyle/>
            <a:p>
              <a:endParaRPr lang="en-US">
                <a:solidFill>
                  <a:schemeClr val="tx2"/>
                </a:solidFill>
              </a:endParaRPr>
            </a:p>
          </p:txBody>
        </p:sp>
        <p:sp>
          <p:nvSpPr>
            <p:cNvPr id="49346" name="Oval 56"/>
            <p:cNvSpPr>
              <a:spLocks noChangeArrowheads="1"/>
            </p:cNvSpPr>
            <p:nvPr/>
          </p:nvSpPr>
          <p:spPr bwMode="auto">
            <a:xfrm>
              <a:off x="95" y="1296"/>
              <a:ext cx="624" cy="624"/>
            </a:xfrm>
            <a:prstGeom prst="ellipse">
              <a:avLst/>
            </a:prstGeom>
            <a:solidFill>
              <a:srgbClr val="FFFFFF"/>
            </a:solidFill>
            <a:ln w="9525">
              <a:noFill/>
              <a:round/>
              <a:headEnd/>
              <a:tailEnd/>
            </a:ln>
          </p:spPr>
          <p:txBody>
            <a:bodyPr wrap="none" anchor="ctr"/>
            <a:lstStyle/>
            <a:p>
              <a:endParaRPr lang="en-US">
                <a:solidFill>
                  <a:schemeClr val="tx2"/>
                </a:solidFill>
              </a:endParaRPr>
            </a:p>
          </p:txBody>
        </p:sp>
        <p:sp>
          <p:nvSpPr>
            <p:cNvPr id="49347" name="Oval 57"/>
            <p:cNvSpPr>
              <a:spLocks noChangeArrowheads="1"/>
            </p:cNvSpPr>
            <p:nvPr/>
          </p:nvSpPr>
          <p:spPr bwMode="auto">
            <a:xfrm>
              <a:off x="1055" y="1536"/>
              <a:ext cx="816" cy="816"/>
            </a:xfrm>
            <a:prstGeom prst="ellipse">
              <a:avLst/>
            </a:prstGeom>
            <a:solidFill>
              <a:srgbClr val="FFFFFF"/>
            </a:solidFill>
            <a:ln w="9525">
              <a:noFill/>
              <a:round/>
              <a:headEnd/>
              <a:tailEnd/>
            </a:ln>
          </p:spPr>
          <p:txBody>
            <a:bodyPr wrap="none" anchor="ctr"/>
            <a:lstStyle/>
            <a:p>
              <a:endParaRPr lang="en-US">
                <a:solidFill>
                  <a:schemeClr val="tx2"/>
                </a:solidFill>
              </a:endParaRPr>
            </a:p>
          </p:txBody>
        </p:sp>
        <p:sp>
          <p:nvSpPr>
            <p:cNvPr id="49348" name="Oval 58"/>
            <p:cNvSpPr>
              <a:spLocks noChangeArrowheads="1"/>
            </p:cNvSpPr>
            <p:nvPr/>
          </p:nvSpPr>
          <p:spPr bwMode="auto">
            <a:xfrm>
              <a:off x="1679" y="1632"/>
              <a:ext cx="624" cy="624"/>
            </a:xfrm>
            <a:prstGeom prst="ellipse">
              <a:avLst/>
            </a:prstGeom>
            <a:solidFill>
              <a:srgbClr val="FFFFFF"/>
            </a:solidFill>
            <a:ln w="9525">
              <a:noFill/>
              <a:round/>
              <a:headEnd/>
              <a:tailEnd/>
            </a:ln>
          </p:spPr>
          <p:txBody>
            <a:bodyPr wrap="none" anchor="ctr"/>
            <a:lstStyle/>
            <a:p>
              <a:endParaRPr lang="en-US">
                <a:solidFill>
                  <a:schemeClr val="tx2"/>
                </a:solidFill>
              </a:endParaRPr>
            </a:p>
          </p:txBody>
        </p:sp>
        <p:sp>
          <p:nvSpPr>
            <p:cNvPr id="49349" name="Oval 59"/>
            <p:cNvSpPr>
              <a:spLocks noChangeArrowheads="1"/>
            </p:cNvSpPr>
            <p:nvPr/>
          </p:nvSpPr>
          <p:spPr bwMode="auto">
            <a:xfrm>
              <a:off x="2015" y="1152"/>
              <a:ext cx="864" cy="864"/>
            </a:xfrm>
            <a:prstGeom prst="ellipse">
              <a:avLst/>
            </a:prstGeom>
            <a:solidFill>
              <a:srgbClr val="FFFFFF"/>
            </a:solidFill>
            <a:ln w="9525">
              <a:noFill/>
              <a:round/>
              <a:headEnd/>
              <a:tailEnd/>
            </a:ln>
          </p:spPr>
          <p:txBody>
            <a:bodyPr wrap="none" anchor="ctr"/>
            <a:lstStyle/>
            <a:p>
              <a:endParaRPr lang="en-US">
                <a:solidFill>
                  <a:schemeClr val="tx2"/>
                </a:solidFill>
              </a:endParaRPr>
            </a:p>
          </p:txBody>
        </p:sp>
      </p:grpSp>
      <p:sp>
        <p:nvSpPr>
          <p:cNvPr id="49180" name="Text Box 191"/>
          <p:cNvSpPr txBox="1">
            <a:spLocks noChangeArrowheads="1"/>
          </p:cNvSpPr>
          <p:nvPr/>
        </p:nvSpPr>
        <p:spPr bwMode="auto">
          <a:xfrm>
            <a:off x="2876410" y="4709971"/>
            <a:ext cx="1259662" cy="222217"/>
          </a:xfrm>
          <a:prstGeom prst="rect">
            <a:avLst/>
          </a:prstGeom>
          <a:noFill/>
          <a:ln w="9525">
            <a:noFill/>
            <a:miter lim="800000"/>
            <a:headEnd/>
            <a:tailEnd/>
          </a:ln>
        </p:spPr>
        <p:txBody>
          <a:bodyPr>
            <a:spAutoFit/>
          </a:bodyPr>
          <a:lstStyle/>
          <a:p>
            <a:pPr algn="ctr" defTabSz="932597"/>
            <a:r>
              <a:rPr lang="en-US" sz="816">
                <a:solidFill>
                  <a:schemeClr val="tx2"/>
                </a:solidFill>
              </a:rPr>
              <a:t>Gold Cloud</a:t>
            </a:r>
          </a:p>
        </p:txBody>
      </p:sp>
      <p:grpSp>
        <p:nvGrpSpPr>
          <p:cNvPr id="49181" name="Group 255"/>
          <p:cNvGrpSpPr>
            <a:grpSpLocks/>
          </p:cNvGrpSpPr>
          <p:nvPr/>
        </p:nvGrpSpPr>
        <p:grpSpPr bwMode="auto">
          <a:xfrm>
            <a:off x="2332392" y="4973884"/>
            <a:ext cx="650879" cy="252580"/>
            <a:chOff x="1039" y="1008"/>
            <a:chExt cx="494" cy="192"/>
          </a:xfrm>
        </p:grpSpPr>
        <p:grpSp>
          <p:nvGrpSpPr>
            <p:cNvPr id="49331" name="Group 256"/>
            <p:cNvGrpSpPr>
              <a:grpSpLocks/>
            </p:cNvGrpSpPr>
            <p:nvPr/>
          </p:nvGrpSpPr>
          <p:grpSpPr bwMode="auto">
            <a:xfrm>
              <a:off x="1199" y="1008"/>
              <a:ext cx="173" cy="192"/>
              <a:chOff x="1295" y="1248"/>
              <a:chExt cx="432" cy="480"/>
            </a:xfrm>
          </p:grpSpPr>
          <p:sp>
            <p:nvSpPr>
              <p:cNvPr id="49340" name="Rectangle 257"/>
              <p:cNvSpPr>
                <a:spLocks noChangeArrowheads="1"/>
              </p:cNvSpPr>
              <p:nvPr/>
            </p:nvSpPr>
            <p:spPr bwMode="auto">
              <a:xfrm>
                <a:off x="1295" y="1584"/>
                <a:ext cx="432" cy="144"/>
              </a:xfrm>
              <a:prstGeom prst="rect">
                <a:avLst/>
              </a:prstGeom>
              <a:solidFill>
                <a:srgbClr val="FFFFFF"/>
              </a:solidFill>
              <a:ln w="9525">
                <a:noFill/>
                <a:miter lim="800000"/>
                <a:headEnd/>
                <a:tailEnd/>
              </a:ln>
            </p:spPr>
            <p:txBody>
              <a:bodyPr wrap="none" anchor="ctr"/>
              <a:lstStyle/>
              <a:p>
                <a:endParaRPr lang="en-US"/>
              </a:p>
            </p:txBody>
          </p:sp>
          <p:sp>
            <p:nvSpPr>
              <p:cNvPr id="49341" name="Oval 258"/>
              <p:cNvSpPr>
                <a:spLocks noChangeArrowheads="1"/>
              </p:cNvSpPr>
              <p:nvPr/>
            </p:nvSpPr>
            <p:spPr bwMode="auto">
              <a:xfrm>
                <a:off x="1295" y="1488"/>
                <a:ext cx="432" cy="192"/>
              </a:xfrm>
              <a:prstGeom prst="ellipse">
                <a:avLst/>
              </a:prstGeom>
              <a:solidFill>
                <a:srgbClr val="FFFFFF"/>
              </a:solidFill>
              <a:ln w="9525">
                <a:noFill/>
                <a:round/>
                <a:headEnd/>
                <a:tailEnd/>
              </a:ln>
            </p:spPr>
            <p:txBody>
              <a:bodyPr wrap="none" anchor="ctr"/>
              <a:lstStyle/>
              <a:p>
                <a:endParaRPr lang="en-US"/>
              </a:p>
            </p:txBody>
          </p:sp>
          <p:sp>
            <p:nvSpPr>
              <p:cNvPr id="49342" name="Oval 259"/>
              <p:cNvSpPr>
                <a:spLocks noChangeArrowheads="1"/>
              </p:cNvSpPr>
              <p:nvPr/>
            </p:nvSpPr>
            <p:spPr bwMode="auto">
              <a:xfrm>
                <a:off x="1367" y="1248"/>
                <a:ext cx="288" cy="288"/>
              </a:xfrm>
              <a:prstGeom prst="ellipse">
                <a:avLst/>
              </a:prstGeom>
              <a:solidFill>
                <a:srgbClr val="FFFFFF"/>
              </a:solidFill>
              <a:ln w="9525">
                <a:noFill/>
                <a:round/>
                <a:headEnd/>
                <a:tailEnd/>
              </a:ln>
            </p:spPr>
            <p:txBody>
              <a:bodyPr wrap="none" anchor="ctr"/>
              <a:lstStyle/>
              <a:p>
                <a:endParaRPr lang="en-US"/>
              </a:p>
            </p:txBody>
          </p:sp>
        </p:grpSp>
        <p:grpSp>
          <p:nvGrpSpPr>
            <p:cNvPr id="49332" name="Group 260"/>
            <p:cNvGrpSpPr>
              <a:grpSpLocks/>
            </p:cNvGrpSpPr>
            <p:nvPr/>
          </p:nvGrpSpPr>
          <p:grpSpPr bwMode="auto">
            <a:xfrm>
              <a:off x="1403" y="1008"/>
              <a:ext cx="130" cy="144"/>
              <a:chOff x="1295" y="1248"/>
              <a:chExt cx="432" cy="480"/>
            </a:xfrm>
          </p:grpSpPr>
          <p:sp>
            <p:nvSpPr>
              <p:cNvPr id="49337" name="Rectangle 261"/>
              <p:cNvSpPr>
                <a:spLocks noChangeArrowheads="1"/>
              </p:cNvSpPr>
              <p:nvPr/>
            </p:nvSpPr>
            <p:spPr bwMode="auto">
              <a:xfrm>
                <a:off x="1295" y="1584"/>
                <a:ext cx="432" cy="144"/>
              </a:xfrm>
              <a:prstGeom prst="rect">
                <a:avLst/>
              </a:prstGeom>
              <a:solidFill>
                <a:srgbClr val="FFFFFF"/>
              </a:solidFill>
              <a:ln w="9525">
                <a:noFill/>
                <a:miter lim="800000"/>
                <a:headEnd/>
                <a:tailEnd/>
              </a:ln>
            </p:spPr>
            <p:txBody>
              <a:bodyPr wrap="none" anchor="ctr"/>
              <a:lstStyle/>
              <a:p>
                <a:endParaRPr lang="en-US"/>
              </a:p>
            </p:txBody>
          </p:sp>
          <p:sp>
            <p:nvSpPr>
              <p:cNvPr id="49338" name="Oval 262"/>
              <p:cNvSpPr>
                <a:spLocks noChangeArrowheads="1"/>
              </p:cNvSpPr>
              <p:nvPr/>
            </p:nvSpPr>
            <p:spPr bwMode="auto">
              <a:xfrm>
                <a:off x="1295" y="1488"/>
                <a:ext cx="432" cy="192"/>
              </a:xfrm>
              <a:prstGeom prst="ellipse">
                <a:avLst/>
              </a:prstGeom>
              <a:solidFill>
                <a:srgbClr val="FFFFFF"/>
              </a:solidFill>
              <a:ln w="9525">
                <a:noFill/>
                <a:round/>
                <a:headEnd/>
                <a:tailEnd/>
              </a:ln>
            </p:spPr>
            <p:txBody>
              <a:bodyPr wrap="none" anchor="ctr"/>
              <a:lstStyle/>
              <a:p>
                <a:endParaRPr lang="en-US"/>
              </a:p>
            </p:txBody>
          </p:sp>
          <p:sp>
            <p:nvSpPr>
              <p:cNvPr id="49339" name="Oval 263"/>
              <p:cNvSpPr>
                <a:spLocks noChangeArrowheads="1"/>
              </p:cNvSpPr>
              <p:nvPr/>
            </p:nvSpPr>
            <p:spPr bwMode="auto">
              <a:xfrm>
                <a:off x="1367" y="1248"/>
                <a:ext cx="288" cy="288"/>
              </a:xfrm>
              <a:prstGeom prst="ellipse">
                <a:avLst/>
              </a:prstGeom>
              <a:solidFill>
                <a:srgbClr val="FFFFFF"/>
              </a:solidFill>
              <a:ln w="9525">
                <a:noFill/>
                <a:round/>
                <a:headEnd/>
                <a:tailEnd/>
              </a:ln>
            </p:spPr>
            <p:txBody>
              <a:bodyPr wrap="none" anchor="ctr"/>
              <a:lstStyle/>
              <a:p>
                <a:endParaRPr lang="en-US"/>
              </a:p>
            </p:txBody>
          </p:sp>
        </p:grpSp>
        <p:grpSp>
          <p:nvGrpSpPr>
            <p:cNvPr id="49333" name="Group 264"/>
            <p:cNvGrpSpPr>
              <a:grpSpLocks/>
            </p:cNvGrpSpPr>
            <p:nvPr/>
          </p:nvGrpSpPr>
          <p:grpSpPr bwMode="auto">
            <a:xfrm>
              <a:off x="1039" y="1008"/>
              <a:ext cx="130" cy="144"/>
              <a:chOff x="1295" y="1248"/>
              <a:chExt cx="432" cy="480"/>
            </a:xfrm>
          </p:grpSpPr>
          <p:sp>
            <p:nvSpPr>
              <p:cNvPr id="49334" name="Rectangle 265"/>
              <p:cNvSpPr>
                <a:spLocks noChangeArrowheads="1"/>
              </p:cNvSpPr>
              <p:nvPr/>
            </p:nvSpPr>
            <p:spPr bwMode="auto">
              <a:xfrm>
                <a:off x="1295" y="1584"/>
                <a:ext cx="432" cy="144"/>
              </a:xfrm>
              <a:prstGeom prst="rect">
                <a:avLst/>
              </a:prstGeom>
              <a:solidFill>
                <a:srgbClr val="FFFFFF"/>
              </a:solidFill>
              <a:ln w="9525">
                <a:noFill/>
                <a:miter lim="800000"/>
                <a:headEnd/>
                <a:tailEnd/>
              </a:ln>
            </p:spPr>
            <p:txBody>
              <a:bodyPr wrap="none" anchor="ctr"/>
              <a:lstStyle/>
              <a:p>
                <a:endParaRPr lang="en-US"/>
              </a:p>
            </p:txBody>
          </p:sp>
          <p:sp>
            <p:nvSpPr>
              <p:cNvPr id="49335" name="Oval 266"/>
              <p:cNvSpPr>
                <a:spLocks noChangeArrowheads="1"/>
              </p:cNvSpPr>
              <p:nvPr/>
            </p:nvSpPr>
            <p:spPr bwMode="auto">
              <a:xfrm>
                <a:off x="1295" y="1488"/>
                <a:ext cx="432" cy="192"/>
              </a:xfrm>
              <a:prstGeom prst="ellipse">
                <a:avLst/>
              </a:prstGeom>
              <a:solidFill>
                <a:srgbClr val="FFFFFF"/>
              </a:solidFill>
              <a:ln w="9525">
                <a:noFill/>
                <a:round/>
                <a:headEnd/>
                <a:tailEnd/>
              </a:ln>
            </p:spPr>
            <p:txBody>
              <a:bodyPr wrap="none" anchor="ctr"/>
              <a:lstStyle/>
              <a:p>
                <a:endParaRPr lang="en-US"/>
              </a:p>
            </p:txBody>
          </p:sp>
          <p:sp>
            <p:nvSpPr>
              <p:cNvPr id="49336" name="Oval 267"/>
              <p:cNvSpPr>
                <a:spLocks noChangeArrowheads="1"/>
              </p:cNvSpPr>
              <p:nvPr/>
            </p:nvSpPr>
            <p:spPr bwMode="auto">
              <a:xfrm>
                <a:off x="1367" y="1248"/>
                <a:ext cx="288" cy="288"/>
              </a:xfrm>
              <a:prstGeom prst="ellipse">
                <a:avLst/>
              </a:prstGeom>
              <a:solidFill>
                <a:srgbClr val="FFFFFF"/>
              </a:solidFill>
              <a:ln w="9525">
                <a:noFill/>
                <a:round/>
                <a:headEnd/>
                <a:tailEnd/>
              </a:ln>
            </p:spPr>
            <p:txBody>
              <a:bodyPr wrap="none" anchor="ctr"/>
              <a:lstStyle/>
              <a:p>
                <a:endParaRPr lang="en-US"/>
              </a:p>
            </p:txBody>
          </p:sp>
        </p:grpSp>
      </p:grpSp>
      <p:sp>
        <p:nvSpPr>
          <p:cNvPr id="49182" name="Text Box 268"/>
          <p:cNvSpPr txBox="1">
            <a:spLocks noChangeArrowheads="1"/>
          </p:cNvSpPr>
          <p:nvPr/>
        </p:nvSpPr>
        <p:spPr bwMode="auto">
          <a:xfrm>
            <a:off x="2084591" y="5207035"/>
            <a:ext cx="1154577" cy="238240"/>
          </a:xfrm>
          <a:prstGeom prst="rect">
            <a:avLst/>
          </a:prstGeom>
          <a:noFill/>
          <a:ln w="9525">
            <a:noFill/>
            <a:miter lim="800000"/>
            <a:headEnd/>
            <a:tailEnd/>
          </a:ln>
        </p:spPr>
        <p:txBody>
          <a:bodyPr wrap="none">
            <a:spAutoFit/>
          </a:bodyPr>
          <a:lstStyle/>
          <a:p>
            <a:pPr algn="ctr" defTabSz="932597"/>
            <a:r>
              <a:rPr lang="en-US" sz="918">
                <a:solidFill>
                  <a:srgbClr val="FFFFFF"/>
                </a:solidFill>
              </a:rPr>
              <a:t>Synced User Roles</a:t>
            </a:r>
          </a:p>
        </p:txBody>
      </p:sp>
      <p:sp>
        <p:nvSpPr>
          <p:cNvPr id="49183" name="Rectangle 269"/>
          <p:cNvSpPr>
            <a:spLocks noChangeArrowheads="1"/>
          </p:cNvSpPr>
          <p:nvPr/>
        </p:nvSpPr>
        <p:spPr bwMode="auto">
          <a:xfrm>
            <a:off x="1166637" y="5440186"/>
            <a:ext cx="2953244" cy="233151"/>
          </a:xfrm>
          <a:prstGeom prst="rect">
            <a:avLst/>
          </a:prstGeom>
          <a:solidFill>
            <a:srgbClr val="FFFFFF"/>
          </a:solidFill>
          <a:ln w="9525">
            <a:noFill/>
            <a:miter lim="800000"/>
            <a:headEnd/>
            <a:tailEnd/>
          </a:ln>
        </p:spPr>
        <p:txBody>
          <a:bodyPr wrap="none" anchor="ctr"/>
          <a:lstStyle/>
          <a:p>
            <a:pPr algn="ctr" defTabSz="932597"/>
            <a:r>
              <a:rPr lang="en-US" sz="1020">
                <a:solidFill>
                  <a:schemeClr val="tx2"/>
                </a:solidFill>
              </a:rPr>
              <a:t>VMM 1</a:t>
            </a:r>
          </a:p>
        </p:txBody>
      </p:sp>
      <p:grpSp>
        <p:nvGrpSpPr>
          <p:cNvPr id="49184" name="Group 270"/>
          <p:cNvGrpSpPr>
            <a:grpSpLocks/>
          </p:cNvGrpSpPr>
          <p:nvPr/>
        </p:nvGrpSpPr>
        <p:grpSpPr bwMode="auto">
          <a:xfrm>
            <a:off x="5907371" y="4973884"/>
            <a:ext cx="650879" cy="252580"/>
            <a:chOff x="1039" y="1008"/>
            <a:chExt cx="494" cy="192"/>
          </a:xfrm>
        </p:grpSpPr>
        <p:grpSp>
          <p:nvGrpSpPr>
            <p:cNvPr id="49319" name="Group 271"/>
            <p:cNvGrpSpPr>
              <a:grpSpLocks/>
            </p:cNvGrpSpPr>
            <p:nvPr/>
          </p:nvGrpSpPr>
          <p:grpSpPr bwMode="auto">
            <a:xfrm>
              <a:off x="1199" y="1008"/>
              <a:ext cx="173" cy="192"/>
              <a:chOff x="1295" y="1248"/>
              <a:chExt cx="432" cy="480"/>
            </a:xfrm>
          </p:grpSpPr>
          <p:sp>
            <p:nvSpPr>
              <p:cNvPr id="49328" name="Rectangle 272"/>
              <p:cNvSpPr>
                <a:spLocks noChangeArrowheads="1"/>
              </p:cNvSpPr>
              <p:nvPr/>
            </p:nvSpPr>
            <p:spPr bwMode="auto">
              <a:xfrm>
                <a:off x="1295" y="1584"/>
                <a:ext cx="432" cy="144"/>
              </a:xfrm>
              <a:prstGeom prst="rect">
                <a:avLst/>
              </a:prstGeom>
              <a:solidFill>
                <a:srgbClr val="FFFFFF"/>
              </a:solidFill>
              <a:ln w="9525">
                <a:noFill/>
                <a:miter lim="800000"/>
                <a:headEnd/>
                <a:tailEnd/>
              </a:ln>
            </p:spPr>
            <p:txBody>
              <a:bodyPr wrap="none" anchor="ctr"/>
              <a:lstStyle/>
              <a:p>
                <a:endParaRPr lang="en-US"/>
              </a:p>
            </p:txBody>
          </p:sp>
          <p:sp>
            <p:nvSpPr>
              <p:cNvPr id="49329" name="Oval 273"/>
              <p:cNvSpPr>
                <a:spLocks noChangeArrowheads="1"/>
              </p:cNvSpPr>
              <p:nvPr/>
            </p:nvSpPr>
            <p:spPr bwMode="auto">
              <a:xfrm>
                <a:off x="1295" y="1488"/>
                <a:ext cx="432" cy="192"/>
              </a:xfrm>
              <a:prstGeom prst="ellipse">
                <a:avLst/>
              </a:prstGeom>
              <a:solidFill>
                <a:srgbClr val="FFFFFF"/>
              </a:solidFill>
              <a:ln w="9525">
                <a:noFill/>
                <a:round/>
                <a:headEnd/>
                <a:tailEnd/>
              </a:ln>
            </p:spPr>
            <p:txBody>
              <a:bodyPr wrap="none" anchor="ctr"/>
              <a:lstStyle/>
              <a:p>
                <a:endParaRPr lang="en-US"/>
              </a:p>
            </p:txBody>
          </p:sp>
          <p:sp>
            <p:nvSpPr>
              <p:cNvPr id="49330" name="Oval 274"/>
              <p:cNvSpPr>
                <a:spLocks noChangeArrowheads="1"/>
              </p:cNvSpPr>
              <p:nvPr/>
            </p:nvSpPr>
            <p:spPr bwMode="auto">
              <a:xfrm>
                <a:off x="1367" y="1248"/>
                <a:ext cx="288" cy="288"/>
              </a:xfrm>
              <a:prstGeom prst="ellipse">
                <a:avLst/>
              </a:prstGeom>
              <a:solidFill>
                <a:srgbClr val="FFFFFF"/>
              </a:solidFill>
              <a:ln w="9525">
                <a:noFill/>
                <a:round/>
                <a:headEnd/>
                <a:tailEnd/>
              </a:ln>
            </p:spPr>
            <p:txBody>
              <a:bodyPr wrap="none" anchor="ctr"/>
              <a:lstStyle/>
              <a:p>
                <a:endParaRPr lang="en-US"/>
              </a:p>
            </p:txBody>
          </p:sp>
        </p:grpSp>
        <p:grpSp>
          <p:nvGrpSpPr>
            <p:cNvPr id="49320" name="Group 275"/>
            <p:cNvGrpSpPr>
              <a:grpSpLocks/>
            </p:cNvGrpSpPr>
            <p:nvPr/>
          </p:nvGrpSpPr>
          <p:grpSpPr bwMode="auto">
            <a:xfrm>
              <a:off x="1403" y="1008"/>
              <a:ext cx="130" cy="144"/>
              <a:chOff x="1295" y="1248"/>
              <a:chExt cx="432" cy="480"/>
            </a:xfrm>
          </p:grpSpPr>
          <p:sp>
            <p:nvSpPr>
              <p:cNvPr id="49325" name="Rectangle 276"/>
              <p:cNvSpPr>
                <a:spLocks noChangeArrowheads="1"/>
              </p:cNvSpPr>
              <p:nvPr/>
            </p:nvSpPr>
            <p:spPr bwMode="auto">
              <a:xfrm>
                <a:off x="1295" y="1584"/>
                <a:ext cx="432" cy="144"/>
              </a:xfrm>
              <a:prstGeom prst="rect">
                <a:avLst/>
              </a:prstGeom>
              <a:solidFill>
                <a:srgbClr val="FFFFFF"/>
              </a:solidFill>
              <a:ln w="9525">
                <a:noFill/>
                <a:miter lim="800000"/>
                <a:headEnd/>
                <a:tailEnd/>
              </a:ln>
            </p:spPr>
            <p:txBody>
              <a:bodyPr wrap="none" anchor="ctr"/>
              <a:lstStyle/>
              <a:p>
                <a:endParaRPr lang="en-US"/>
              </a:p>
            </p:txBody>
          </p:sp>
          <p:sp>
            <p:nvSpPr>
              <p:cNvPr id="49326" name="Oval 277"/>
              <p:cNvSpPr>
                <a:spLocks noChangeArrowheads="1"/>
              </p:cNvSpPr>
              <p:nvPr/>
            </p:nvSpPr>
            <p:spPr bwMode="auto">
              <a:xfrm>
                <a:off x="1295" y="1488"/>
                <a:ext cx="432" cy="192"/>
              </a:xfrm>
              <a:prstGeom prst="ellipse">
                <a:avLst/>
              </a:prstGeom>
              <a:solidFill>
                <a:srgbClr val="FFFFFF"/>
              </a:solidFill>
              <a:ln w="9525">
                <a:noFill/>
                <a:round/>
                <a:headEnd/>
                <a:tailEnd/>
              </a:ln>
            </p:spPr>
            <p:txBody>
              <a:bodyPr wrap="none" anchor="ctr"/>
              <a:lstStyle/>
              <a:p>
                <a:endParaRPr lang="en-US"/>
              </a:p>
            </p:txBody>
          </p:sp>
          <p:sp>
            <p:nvSpPr>
              <p:cNvPr id="49327" name="Oval 278"/>
              <p:cNvSpPr>
                <a:spLocks noChangeArrowheads="1"/>
              </p:cNvSpPr>
              <p:nvPr/>
            </p:nvSpPr>
            <p:spPr bwMode="auto">
              <a:xfrm>
                <a:off x="1367" y="1248"/>
                <a:ext cx="288" cy="288"/>
              </a:xfrm>
              <a:prstGeom prst="ellipse">
                <a:avLst/>
              </a:prstGeom>
              <a:solidFill>
                <a:srgbClr val="FFFFFF"/>
              </a:solidFill>
              <a:ln w="9525">
                <a:noFill/>
                <a:round/>
                <a:headEnd/>
                <a:tailEnd/>
              </a:ln>
            </p:spPr>
            <p:txBody>
              <a:bodyPr wrap="none" anchor="ctr"/>
              <a:lstStyle/>
              <a:p>
                <a:endParaRPr lang="en-US"/>
              </a:p>
            </p:txBody>
          </p:sp>
        </p:grpSp>
        <p:grpSp>
          <p:nvGrpSpPr>
            <p:cNvPr id="49321" name="Group 279"/>
            <p:cNvGrpSpPr>
              <a:grpSpLocks/>
            </p:cNvGrpSpPr>
            <p:nvPr/>
          </p:nvGrpSpPr>
          <p:grpSpPr bwMode="auto">
            <a:xfrm>
              <a:off x="1039" y="1008"/>
              <a:ext cx="130" cy="144"/>
              <a:chOff x="1295" y="1248"/>
              <a:chExt cx="432" cy="480"/>
            </a:xfrm>
          </p:grpSpPr>
          <p:sp>
            <p:nvSpPr>
              <p:cNvPr id="49322" name="Rectangle 280"/>
              <p:cNvSpPr>
                <a:spLocks noChangeArrowheads="1"/>
              </p:cNvSpPr>
              <p:nvPr/>
            </p:nvSpPr>
            <p:spPr bwMode="auto">
              <a:xfrm>
                <a:off x="1295" y="1584"/>
                <a:ext cx="432" cy="144"/>
              </a:xfrm>
              <a:prstGeom prst="rect">
                <a:avLst/>
              </a:prstGeom>
              <a:solidFill>
                <a:srgbClr val="FFFFFF"/>
              </a:solidFill>
              <a:ln w="9525">
                <a:noFill/>
                <a:miter lim="800000"/>
                <a:headEnd/>
                <a:tailEnd/>
              </a:ln>
            </p:spPr>
            <p:txBody>
              <a:bodyPr wrap="none" anchor="ctr"/>
              <a:lstStyle/>
              <a:p>
                <a:endParaRPr lang="en-US"/>
              </a:p>
            </p:txBody>
          </p:sp>
          <p:sp>
            <p:nvSpPr>
              <p:cNvPr id="49323" name="Oval 281"/>
              <p:cNvSpPr>
                <a:spLocks noChangeArrowheads="1"/>
              </p:cNvSpPr>
              <p:nvPr/>
            </p:nvSpPr>
            <p:spPr bwMode="auto">
              <a:xfrm>
                <a:off x="1295" y="1488"/>
                <a:ext cx="432" cy="192"/>
              </a:xfrm>
              <a:prstGeom prst="ellipse">
                <a:avLst/>
              </a:prstGeom>
              <a:solidFill>
                <a:srgbClr val="FFFFFF"/>
              </a:solidFill>
              <a:ln w="9525">
                <a:noFill/>
                <a:round/>
                <a:headEnd/>
                <a:tailEnd/>
              </a:ln>
            </p:spPr>
            <p:txBody>
              <a:bodyPr wrap="none" anchor="ctr"/>
              <a:lstStyle/>
              <a:p>
                <a:endParaRPr lang="en-US"/>
              </a:p>
            </p:txBody>
          </p:sp>
          <p:sp>
            <p:nvSpPr>
              <p:cNvPr id="49324" name="Oval 282"/>
              <p:cNvSpPr>
                <a:spLocks noChangeArrowheads="1"/>
              </p:cNvSpPr>
              <p:nvPr/>
            </p:nvSpPr>
            <p:spPr bwMode="auto">
              <a:xfrm>
                <a:off x="1367" y="1248"/>
                <a:ext cx="288" cy="288"/>
              </a:xfrm>
              <a:prstGeom prst="ellipse">
                <a:avLst/>
              </a:prstGeom>
              <a:solidFill>
                <a:srgbClr val="FFFFFF"/>
              </a:solidFill>
              <a:ln w="9525">
                <a:noFill/>
                <a:round/>
                <a:headEnd/>
                <a:tailEnd/>
              </a:ln>
            </p:spPr>
            <p:txBody>
              <a:bodyPr wrap="none" anchor="ctr"/>
              <a:lstStyle/>
              <a:p>
                <a:endParaRPr lang="en-US"/>
              </a:p>
            </p:txBody>
          </p:sp>
        </p:grpSp>
      </p:grpSp>
      <p:sp>
        <p:nvSpPr>
          <p:cNvPr id="49185" name="Text Box 283"/>
          <p:cNvSpPr txBox="1">
            <a:spLocks noChangeArrowheads="1"/>
          </p:cNvSpPr>
          <p:nvPr/>
        </p:nvSpPr>
        <p:spPr bwMode="auto">
          <a:xfrm>
            <a:off x="5659570" y="5207035"/>
            <a:ext cx="1154577" cy="238240"/>
          </a:xfrm>
          <a:prstGeom prst="rect">
            <a:avLst/>
          </a:prstGeom>
          <a:noFill/>
          <a:ln w="9525">
            <a:noFill/>
            <a:miter lim="800000"/>
            <a:headEnd/>
            <a:tailEnd/>
          </a:ln>
        </p:spPr>
        <p:txBody>
          <a:bodyPr wrap="none">
            <a:spAutoFit/>
          </a:bodyPr>
          <a:lstStyle/>
          <a:p>
            <a:pPr algn="ctr" defTabSz="932597"/>
            <a:r>
              <a:rPr lang="en-US" sz="918">
                <a:solidFill>
                  <a:srgbClr val="FFFFFF"/>
                </a:solidFill>
              </a:rPr>
              <a:t>Synced User Roles</a:t>
            </a:r>
          </a:p>
        </p:txBody>
      </p:sp>
      <p:sp>
        <p:nvSpPr>
          <p:cNvPr id="49186" name="Rectangle 284"/>
          <p:cNvSpPr>
            <a:spLocks noChangeArrowheads="1"/>
          </p:cNvSpPr>
          <p:nvPr/>
        </p:nvSpPr>
        <p:spPr bwMode="auto">
          <a:xfrm>
            <a:off x="4741616" y="5440186"/>
            <a:ext cx="2953244" cy="233151"/>
          </a:xfrm>
          <a:prstGeom prst="rect">
            <a:avLst/>
          </a:prstGeom>
          <a:solidFill>
            <a:srgbClr val="FFFFFF"/>
          </a:solidFill>
          <a:ln w="9525">
            <a:noFill/>
            <a:miter lim="800000"/>
            <a:headEnd/>
            <a:tailEnd/>
          </a:ln>
        </p:spPr>
        <p:txBody>
          <a:bodyPr wrap="none" anchor="ctr"/>
          <a:lstStyle/>
          <a:p>
            <a:pPr algn="ctr" defTabSz="932597"/>
            <a:r>
              <a:rPr lang="en-US" sz="1020">
                <a:solidFill>
                  <a:schemeClr val="tx2"/>
                </a:solidFill>
              </a:rPr>
              <a:t>VMM 2</a:t>
            </a:r>
          </a:p>
        </p:txBody>
      </p:sp>
      <p:grpSp>
        <p:nvGrpSpPr>
          <p:cNvPr id="49187" name="Group 285"/>
          <p:cNvGrpSpPr>
            <a:grpSpLocks/>
          </p:cNvGrpSpPr>
          <p:nvPr/>
        </p:nvGrpSpPr>
        <p:grpSpPr bwMode="auto">
          <a:xfrm>
            <a:off x="9482350" y="4973884"/>
            <a:ext cx="650879" cy="252580"/>
            <a:chOff x="1039" y="1008"/>
            <a:chExt cx="494" cy="192"/>
          </a:xfrm>
        </p:grpSpPr>
        <p:grpSp>
          <p:nvGrpSpPr>
            <p:cNvPr id="49307" name="Group 286"/>
            <p:cNvGrpSpPr>
              <a:grpSpLocks/>
            </p:cNvGrpSpPr>
            <p:nvPr/>
          </p:nvGrpSpPr>
          <p:grpSpPr bwMode="auto">
            <a:xfrm>
              <a:off x="1199" y="1008"/>
              <a:ext cx="173" cy="192"/>
              <a:chOff x="1295" y="1248"/>
              <a:chExt cx="432" cy="480"/>
            </a:xfrm>
          </p:grpSpPr>
          <p:sp>
            <p:nvSpPr>
              <p:cNvPr id="49316" name="Rectangle 287"/>
              <p:cNvSpPr>
                <a:spLocks noChangeArrowheads="1"/>
              </p:cNvSpPr>
              <p:nvPr/>
            </p:nvSpPr>
            <p:spPr bwMode="auto">
              <a:xfrm>
                <a:off x="1295" y="1584"/>
                <a:ext cx="432" cy="144"/>
              </a:xfrm>
              <a:prstGeom prst="rect">
                <a:avLst/>
              </a:prstGeom>
              <a:solidFill>
                <a:srgbClr val="FFFFFF"/>
              </a:solidFill>
              <a:ln w="9525">
                <a:noFill/>
                <a:miter lim="800000"/>
                <a:headEnd/>
                <a:tailEnd/>
              </a:ln>
            </p:spPr>
            <p:txBody>
              <a:bodyPr wrap="none" anchor="ctr"/>
              <a:lstStyle/>
              <a:p>
                <a:endParaRPr lang="en-US"/>
              </a:p>
            </p:txBody>
          </p:sp>
          <p:sp>
            <p:nvSpPr>
              <p:cNvPr id="49317" name="Oval 288"/>
              <p:cNvSpPr>
                <a:spLocks noChangeArrowheads="1"/>
              </p:cNvSpPr>
              <p:nvPr/>
            </p:nvSpPr>
            <p:spPr bwMode="auto">
              <a:xfrm>
                <a:off x="1295" y="1488"/>
                <a:ext cx="432" cy="192"/>
              </a:xfrm>
              <a:prstGeom prst="ellipse">
                <a:avLst/>
              </a:prstGeom>
              <a:solidFill>
                <a:srgbClr val="FFFFFF"/>
              </a:solidFill>
              <a:ln w="9525">
                <a:noFill/>
                <a:round/>
                <a:headEnd/>
                <a:tailEnd/>
              </a:ln>
            </p:spPr>
            <p:txBody>
              <a:bodyPr wrap="none" anchor="ctr"/>
              <a:lstStyle/>
              <a:p>
                <a:endParaRPr lang="en-US"/>
              </a:p>
            </p:txBody>
          </p:sp>
          <p:sp>
            <p:nvSpPr>
              <p:cNvPr id="49318" name="Oval 289"/>
              <p:cNvSpPr>
                <a:spLocks noChangeArrowheads="1"/>
              </p:cNvSpPr>
              <p:nvPr/>
            </p:nvSpPr>
            <p:spPr bwMode="auto">
              <a:xfrm>
                <a:off x="1367" y="1248"/>
                <a:ext cx="288" cy="288"/>
              </a:xfrm>
              <a:prstGeom prst="ellipse">
                <a:avLst/>
              </a:prstGeom>
              <a:solidFill>
                <a:srgbClr val="FFFFFF"/>
              </a:solidFill>
              <a:ln w="9525">
                <a:noFill/>
                <a:round/>
                <a:headEnd/>
                <a:tailEnd/>
              </a:ln>
            </p:spPr>
            <p:txBody>
              <a:bodyPr wrap="none" anchor="ctr"/>
              <a:lstStyle/>
              <a:p>
                <a:endParaRPr lang="en-US"/>
              </a:p>
            </p:txBody>
          </p:sp>
        </p:grpSp>
        <p:grpSp>
          <p:nvGrpSpPr>
            <p:cNvPr id="49308" name="Group 290"/>
            <p:cNvGrpSpPr>
              <a:grpSpLocks/>
            </p:cNvGrpSpPr>
            <p:nvPr/>
          </p:nvGrpSpPr>
          <p:grpSpPr bwMode="auto">
            <a:xfrm>
              <a:off x="1403" y="1008"/>
              <a:ext cx="130" cy="144"/>
              <a:chOff x="1295" y="1248"/>
              <a:chExt cx="432" cy="480"/>
            </a:xfrm>
          </p:grpSpPr>
          <p:sp>
            <p:nvSpPr>
              <p:cNvPr id="49313" name="Rectangle 291"/>
              <p:cNvSpPr>
                <a:spLocks noChangeArrowheads="1"/>
              </p:cNvSpPr>
              <p:nvPr/>
            </p:nvSpPr>
            <p:spPr bwMode="auto">
              <a:xfrm>
                <a:off x="1295" y="1584"/>
                <a:ext cx="432" cy="144"/>
              </a:xfrm>
              <a:prstGeom prst="rect">
                <a:avLst/>
              </a:prstGeom>
              <a:solidFill>
                <a:srgbClr val="FFFFFF"/>
              </a:solidFill>
              <a:ln w="9525">
                <a:noFill/>
                <a:miter lim="800000"/>
                <a:headEnd/>
                <a:tailEnd/>
              </a:ln>
            </p:spPr>
            <p:txBody>
              <a:bodyPr wrap="none" anchor="ctr"/>
              <a:lstStyle/>
              <a:p>
                <a:endParaRPr lang="en-US"/>
              </a:p>
            </p:txBody>
          </p:sp>
          <p:sp>
            <p:nvSpPr>
              <p:cNvPr id="49314" name="Oval 292"/>
              <p:cNvSpPr>
                <a:spLocks noChangeArrowheads="1"/>
              </p:cNvSpPr>
              <p:nvPr/>
            </p:nvSpPr>
            <p:spPr bwMode="auto">
              <a:xfrm>
                <a:off x="1295" y="1488"/>
                <a:ext cx="432" cy="192"/>
              </a:xfrm>
              <a:prstGeom prst="ellipse">
                <a:avLst/>
              </a:prstGeom>
              <a:solidFill>
                <a:srgbClr val="FFFFFF"/>
              </a:solidFill>
              <a:ln w="9525">
                <a:noFill/>
                <a:round/>
                <a:headEnd/>
                <a:tailEnd/>
              </a:ln>
            </p:spPr>
            <p:txBody>
              <a:bodyPr wrap="none" anchor="ctr"/>
              <a:lstStyle/>
              <a:p>
                <a:endParaRPr lang="en-US"/>
              </a:p>
            </p:txBody>
          </p:sp>
          <p:sp>
            <p:nvSpPr>
              <p:cNvPr id="49315" name="Oval 293"/>
              <p:cNvSpPr>
                <a:spLocks noChangeArrowheads="1"/>
              </p:cNvSpPr>
              <p:nvPr/>
            </p:nvSpPr>
            <p:spPr bwMode="auto">
              <a:xfrm>
                <a:off x="1367" y="1248"/>
                <a:ext cx="288" cy="288"/>
              </a:xfrm>
              <a:prstGeom prst="ellipse">
                <a:avLst/>
              </a:prstGeom>
              <a:solidFill>
                <a:srgbClr val="FFFFFF"/>
              </a:solidFill>
              <a:ln w="9525">
                <a:noFill/>
                <a:round/>
                <a:headEnd/>
                <a:tailEnd/>
              </a:ln>
            </p:spPr>
            <p:txBody>
              <a:bodyPr wrap="none" anchor="ctr"/>
              <a:lstStyle/>
              <a:p>
                <a:endParaRPr lang="en-US"/>
              </a:p>
            </p:txBody>
          </p:sp>
        </p:grpSp>
        <p:grpSp>
          <p:nvGrpSpPr>
            <p:cNvPr id="49309" name="Group 294"/>
            <p:cNvGrpSpPr>
              <a:grpSpLocks/>
            </p:cNvGrpSpPr>
            <p:nvPr/>
          </p:nvGrpSpPr>
          <p:grpSpPr bwMode="auto">
            <a:xfrm>
              <a:off x="1039" y="1008"/>
              <a:ext cx="130" cy="144"/>
              <a:chOff x="1295" y="1248"/>
              <a:chExt cx="432" cy="480"/>
            </a:xfrm>
          </p:grpSpPr>
          <p:sp>
            <p:nvSpPr>
              <p:cNvPr id="49310" name="Rectangle 295"/>
              <p:cNvSpPr>
                <a:spLocks noChangeArrowheads="1"/>
              </p:cNvSpPr>
              <p:nvPr/>
            </p:nvSpPr>
            <p:spPr bwMode="auto">
              <a:xfrm>
                <a:off x="1295" y="1584"/>
                <a:ext cx="432" cy="144"/>
              </a:xfrm>
              <a:prstGeom prst="rect">
                <a:avLst/>
              </a:prstGeom>
              <a:solidFill>
                <a:srgbClr val="FFFFFF"/>
              </a:solidFill>
              <a:ln w="9525">
                <a:noFill/>
                <a:miter lim="800000"/>
                <a:headEnd/>
                <a:tailEnd/>
              </a:ln>
            </p:spPr>
            <p:txBody>
              <a:bodyPr wrap="none" anchor="ctr"/>
              <a:lstStyle/>
              <a:p>
                <a:endParaRPr lang="en-US"/>
              </a:p>
            </p:txBody>
          </p:sp>
          <p:sp>
            <p:nvSpPr>
              <p:cNvPr id="49311" name="Oval 296"/>
              <p:cNvSpPr>
                <a:spLocks noChangeArrowheads="1"/>
              </p:cNvSpPr>
              <p:nvPr/>
            </p:nvSpPr>
            <p:spPr bwMode="auto">
              <a:xfrm>
                <a:off x="1295" y="1488"/>
                <a:ext cx="432" cy="192"/>
              </a:xfrm>
              <a:prstGeom prst="ellipse">
                <a:avLst/>
              </a:prstGeom>
              <a:solidFill>
                <a:srgbClr val="FFFFFF"/>
              </a:solidFill>
              <a:ln w="9525">
                <a:noFill/>
                <a:round/>
                <a:headEnd/>
                <a:tailEnd/>
              </a:ln>
            </p:spPr>
            <p:txBody>
              <a:bodyPr wrap="none" anchor="ctr"/>
              <a:lstStyle/>
              <a:p>
                <a:endParaRPr lang="en-US"/>
              </a:p>
            </p:txBody>
          </p:sp>
          <p:sp>
            <p:nvSpPr>
              <p:cNvPr id="49312" name="Oval 297"/>
              <p:cNvSpPr>
                <a:spLocks noChangeArrowheads="1"/>
              </p:cNvSpPr>
              <p:nvPr/>
            </p:nvSpPr>
            <p:spPr bwMode="auto">
              <a:xfrm>
                <a:off x="1367" y="1248"/>
                <a:ext cx="288" cy="288"/>
              </a:xfrm>
              <a:prstGeom prst="ellipse">
                <a:avLst/>
              </a:prstGeom>
              <a:solidFill>
                <a:srgbClr val="FFFFFF"/>
              </a:solidFill>
              <a:ln w="9525">
                <a:noFill/>
                <a:round/>
                <a:headEnd/>
                <a:tailEnd/>
              </a:ln>
            </p:spPr>
            <p:txBody>
              <a:bodyPr wrap="none" anchor="ctr"/>
              <a:lstStyle/>
              <a:p>
                <a:endParaRPr lang="en-US"/>
              </a:p>
            </p:txBody>
          </p:sp>
        </p:grpSp>
      </p:grpSp>
      <p:sp>
        <p:nvSpPr>
          <p:cNvPr id="49188" name="Text Box 298"/>
          <p:cNvSpPr txBox="1">
            <a:spLocks noChangeArrowheads="1"/>
          </p:cNvSpPr>
          <p:nvPr/>
        </p:nvSpPr>
        <p:spPr bwMode="auto">
          <a:xfrm>
            <a:off x="9234549" y="5207035"/>
            <a:ext cx="1154577" cy="238240"/>
          </a:xfrm>
          <a:prstGeom prst="rect">
            <a:avLst/>
          </a:prstGeom>
          <a:noFill/>
          <a:ln w="9525">
            <a:noFill/>
            <a:miter lim="800000"/>
            <a:headEnd/>
            <a:tailEnd/>
          </a:ln>
        </p:spPr>
        <p:txBody>
          <a:bodyPr wrap="none">
            <a:spAutoFit/>
          </a:bodyPr>
          <a:lstStyle/>
          <a:p>
            <a:pPr algn="ctr" defTabSz="932597"/>
            <a:r>
              <a:rPr lang="en-US" sz="918">
                <a:solidFill>
                  <a:srgbClr val="FFFFFF"/>
                </a:solidFill>
              </a:rPr>
              <a:t>Synced User Roles</a:t>
            </a:r>
          </a:p>
        </p:txBody>
      </p:sp>
      <p:sp>
        <p:nvSpPr>
          <p:cNvPr id="49189" name="Rectangle 299"/>
          <p:cNvSpPr>
            <a:spLocks noChangeArrowheads="1"/>
          </p:cNvSpPr>
          <p:nvPr/>
        </p:nvSpPr>
        <p:spPr bwMode="auto">
          <a:xfrm>
            <a:off x="8316595" y="5440186"/>
            <a:ext cx="2953244" cy="233151"/>
          </a:xfrm>
          <a:prstGeom prst="rect">
            <a:avLst/>
          </a:prstGeom>
          <a:solidFill>
            <a:srgbClr val="FFFFFF"/>
          </a:solidFill>
          <a:ln w="9525">
            <a:noFill/>
            <a:miter lim="800000"/>
            <a:headEnd/>
            <a:tailEnd/>
          </a:ln>
        </p:spPr>
        <p:txBody>
          <a:bodyPr wrap="none" anchor="ctr"/>
          <a:lstStyle/>
          <a:p>
            <a:pPr algn="ctr" defTabSz="932597"/>
            <a:r>
              <a:rPr lang="en-US" sz="1020">
                <a:solidFill>
                  <a:schemeClr val="tx2"/>
                </a:solidFill>
              </a:rPr>
              <a:t>VMM3</a:t>
            </a:r>
          </a:p>
        </p:txBody>
      </p:sp>
      <p:sp>
        <p:nvSpPr>
          <p:cNvPr id="49190" name="Line 300"/>
          <p:cNvSpPr>
            <a:spLocks noChangeShapeType="1"/>
          </p:cNvSpPr>
          <p:nvPr/>
        </p:nvSpPr>
        <p:spPr bwMode="auto">
          <a:xfrm>
            <a:off x="2099240" y="2642375"/>
            <a:ext cx="388585" cy="621736"/>
          </a:xfrm>
          <a:prstGeom prst="line">
            <a:avLst/>
          </a:prstGeom>
          <a:noFill/>
          <a:ln w="28575">
            <a:solidFill>
              <a:schemeClr val="accent2"/>
            </a:solidFill>
            <a:round/>
            <a:headEnd/>
            <a:tailEnd/>
          </a:ln>
        </p:spPr>
        <p:txBody>
          <a:bodyPr/>
          <a:lstStyle/>
          <a:p>
            <a:endParaRPr lang="en-US"/>
          </a:p>
        </p:txBody>
      </p:sp>
      <p:sp>
        <p:nvSpPr>
          <p:cNvPr id="49191" name="Line 301"/>
          <p:cNvSpPr>
            <a:spLocks noChangeShapeType="1"/>
          </p:cNvSpPr>
          <p:nvPr/>
        </p:nvSpPr>
        <p:spPr bwMode="auto">
          <a:xfrm>
            <a:off x="3731296" y="2642375"/>
            <a:ext cx="388585" cy="621736"/>
          </a:xfrm>
          <a:prstGeom prst="line">
            <a:avLst/>
          </a:prstGeom>
          <a:noFill/>
          <a:ln w="28575">
            <a:solidFill>
              <a:schemeClr val="accent2"/>
            </a:solidFill>
            <a:round/>
            <a:headEnd/>
            <a:tailEnd/>
          </a:ln>
        </p:spPr>
        <p:txBody>
          <a:bodyPr/>
          <a:lstStyle/>
          <a:p>
            <a:endParaRPr lang="en-US"/>
          </a:p>
        </p:txBody>
      </p:sp>
      <p:sp>
        <p:nvSpPr>
          <p:cNvPr id="49192" name="Line 302"/>
          <p:cNvSpPr>
            <a:spLocks noChangeShapeType="1"/>
          </p:cNvSpPr>
          <p:nvPr/>
        </p:nvSpPr>
        <p:spPr bwMode="auto">
          <a:xfrm>
            <a:off x="5441068" y="2642375"/>
            <a:ext cx="388585" cy="621736"/>
          </a:xfrm>
          <a:prstGeom prst="line">
            <a:avLst/>
          </a:prstGeom>
          <a:noFill/>
          <a:ln w="28575">
            <a:solidFill>
              <a:schemeClr val="accent2"/>
            </a:solidFill>
            <a:round/>
            <a:headEnd/>
            <a:tailEnd/>
          </a:ln>
        </p:spPr>
        <p:txBody>
          <a:bodyPr/>
          <a:lstStyle/>
          <a:p>
            <a:endParaRPr lang="en-US"/>
          </a:p>
        </p:txBody>
      </p:sp>
      <p:sp>
        <p:nvSpPr>
          <p:cNvPr id="49193" name="Line 303"/>
          <p:cNvSpPr>
            <a:spLocks noChangeShapeType="1"/>
          </p:cNvSpPr>
          <p:nvPr/>
        </p:nvSpPr>
        <p:spPr bwMode="auto">
          <a:xfrm flipH="1">
            <a:off x="6606823" y="2720092"/>
            <a:ext cx="388585" cy="544019"/>
          </a:xfrm>
          <a:prstGeom prst="line">
            <a:avLst/>
          </a:prstGeom>
          <a:noFill/>
          <a:ln w="28575">
            <a:solidFill>
              <a:schemeClr val="accent2"/>
            </a:solidFill>
            <a:round/>
            <a:headEnd/>
            <a:tailEnd/>
          </a:ln>
        </p:spPr>
        <p:txBody>
          <a:bodyPr/>
          <a:lstStyle/>
          <a:p>
            <a:endParaRPr lang="en-US"/>
          </a:p>
        </p:txBody>
      </p:sp>
      <p:sp>
        <p:nvSpPr>
          <p:cNvPr id="49194" name="Line 304"/>
          <p:cNvSpPr>
            <a:spLocks noChangeShapeType="1"/>
          </p:cNvSpPr>
          <p:nvPr/>
        </p:nvSpPr>
        <p:spPr bwMode="auto">
          <a:xfrm flipH="1">
            <a:off x="8316595" y="2720092"/>
            <a:ext cx="388585" cy="544019"/>
          </a:xfrm>
          <a:prstGeom prst="line">
            <a:avLst/>
          </a:prstGeom>
          <a:noFill/>
          <a:ln w="28575">
            <a:solidFill>
              <a:schemeClr val="accent2"/>
            </a:solidFill>
            <a:round/>
            <a:headEnd/>
            <a:tailEnd/>
          </a:ln>
        </p:spPr>
        <p:txBody>
          <a:bodyPr/>
          <a:lstStyle/>
          <a:p>
            <a:endParaRPr lang="en-US"/>
          </a:p>
        </p:txBody>
      </p:sp>
      <p:sp>
        <p:nvSpPr>
          <p:cNvPr id="49195" name="Line 305"/>
          <p:cNvSpPr>
            <a:spLocks noChangeShapeType="1"/>
          </p:cNvSpPr>
          <p:nvPr/>
        </p:nvSpPr>
        <p:spPr bwMode="auto">
          <a:xfrm flipH="1">
            <a:off x="9870934" y="2720092"/>
            <a:ext cx="388585" cy="544019"/>
          </a:xfrm>
          <a:prstGeom prst="line">
            <a:avLst/>
          </a:prstGeom>
          <a:noFill/>
          <a:ln w="28575">
            <a:solidFill>
              <a:schemeClr val="accent2"/>
            </a:solidFill>
            <a:round/>
            <a:headEnd/>
            <a:tailEnd/>
          </a:ln>
        </p:spPr>
        <p:txBody>
          <a:bodyPr/>
          <a:lstStyle/>
          <a:p>
            <a:endParaRPr lang="en-US"/>
          </a:p>
        </p:txBody>
      </p:sp>
      <p:sp>
        <p:nvSpPr>
          <p:cNvPr id="49196" name="Line 306"/>
          <p:cNvSpPr>
            <a:spLocks noChangeShapeType="1"/>
          </p:cNvSpPr>
          <p:nvPr/>
        </p:nvSpPr>
        <p:spPr bwMode="auto">
          <a:xfrm flipH="1">
            <a:off x="9016048" y="4352148"/>
            <a:ext cx="0" cy="388585"/>
          </a:xfrm>
          <a:prstGeom prst="line">
            <a:avLst/>
          </a:prstGeom>
          <a:noFill/>
          <a:ln w="28575">
            <a:solidFill>
              <a:schemeClr val="accent2"/>
            </a:solidFill>
            <a:round/>
            <a:headEnd/>
            <a:tailEnd/>
          </a:ln>
        </p:spPr>
        <p:txBody>
          <a:bodyPr/>
          <a:lstStyle/>
          <a:p>
            <a:endParaRPr lang="en-US"/>
          </a:p>
        </p:txBody>
      </p:sp>
      <p:sp>
        <p:nvSpPr>
          <p:cNvPr id="49197" name="Line 307"/>
          <p:cNvSpPr>
            <a:spLocks noChangeShapeType="1"/>
          </p:cNvSpPr>
          <p:nvPr/>
        </p:nvSpPr>
        <p:spPr bwMode="auto">
          <a:xfrm flipH="1">
            <a:off x="7306275" y="4352148"/>
            <a:ext cx="0" cy="388585"/>
          </a:xfrm>
          <a:prstGeom prst="line">
            <a:avLst/>
          </a:prstGeom>
          <a:noFill/>
          <a:ln w="28575">
            <a:solidFill>
              <a:schemeClr val="accent2"/>
            </a:solidFill>
            <a:round/>
            <a:headEnd/>
            <a:tailEnd/>
          </a:ln>
        </p:spPr>
        <p:txBody>
          <a:bodyPr/>
          <a:lstStyle/>
          <a:p>
            <a:endParaRPr lang="en-US"/>
          </a:p>
        </p:txBody>
      </p:sp>
      <p:sp>
        <p:nvSpPr>
          <p:cNvPr id="49198" name="Line 308"/>
          <p:cNvSpPr>
            <a:spLocks noChangeShapeType="1"/>
          </p:cNvSpPr>
          <p:nvPr/>
        </p:nvSpPr>
        <p:spPr bwMode="auto">
          <a:xfrm flipH="1">
            <a:off x="6839974" y="4352148"/>
            <a:ext cx="0" cy="388585"/>
          </a:xfrm>
          <a:prstGeom prst="line">
            <a:avLst/>
          </a:prstGeom>
          <a:noFill/>
          <a:ln w="28575">
            <a:solidFill>
              <a:schemeClr val="accent2"/>
            </a:solidFill>
            <a:round/>
            <a:headEnd/>
            <a:tailEnd/>
          </a:ln>
        </p:spPr>
        <p:txBody>
          <a:bodyPr/>
          <a:lstStyle/>
          <a:p>
            <a:endParaRPr lang="en-US"/>
          </a:p>
        </p:txBody>
      </p:sp>
      <p:sp>
        <p:nvSpPr>
          <p:cNvPr id="49199" name="Line 309"/>
          <p:cNvSpPr>
            <a:spLocks noChangeShapeType="1"/>
          </p:cNvSpPr>
          <p:nvPr/>
        </p:nvSpPr>
        <p:spPr bwMode="auto">
          <a:xfrm flipH="1">
            <a:off x="5674219" y="4352148"/>
            <a:ext cx="0" cy="388585"/>
          </a:xfrm>
          <a:prstGeom prst="line">
            <a:avLst/>
          </a:prstGeom>
          <a:noFill/>
          <a:ln w="28575">
            <a:solidFill>
              <a:schemeClr val="accent2"/>
            </a:solidFill>
            <a:round/>
            <a:headEnd/>
            <a:tailEnd/>
          </a:ln>
        </p:spPr>
        <p:txBody>
          <a:bodyPr/>
          <a:lstStyle/>
          <a:p>
            <a:endParaRPr lang="en-US"/>
          </a:p>
        </p:txBody>
      </p:sp>
      <p:sp>
        <p:nvSpPr>
          <p:cNvPr id="49200" name="Line 310"/>
          <p:cNvSpPr>
            <a:spLocks noChangeShapeType="1"/>
          </p:cNvSpPr>
          <p:nvPr/>
        </p:nvSpPr>
        <p:spPr bwMode="auto">
          <a:xfrm flipH="1">
            <a:off x="5207918" y="4352148"/>
            <a:ext cx="0" cy="388585"/>
          </a:xfrm>
          <a:prstGeom prst="line">
            <a:avLst/>
          </a:prstGeom>
          <a:noFill/>
          <a:ln w="28575">
            <a:solidFill>
              <a:schemeClr val="accent2"/>
            </a:solidFill>
            <a:round/>
            <a:headEnd/>
            <a:tailEnd/>
          </a:ln>
        </p:spPr>
        <p:txBody>
          <a:bodyPr/>
          <a:lstStyle/>
          <a:p>
            <a:endParaRPr lang="en-US"/>
          </a:p>
        </p:txBody>
      </p:sp>
      <p:sp>
        <p:nvSpPr>
          <p:cNvPr id="49201" name="Line 311"/>
          <p:cNvSpPr>
            <a:spLocks noChangeShapeType="1"/>
          </p:cNvSpPr>
          <p:nvPr/>
        </p:nvSpPr>
        <p:spPr bwMode="auto">
          <a:xfrm flipH="1">
            <a:off x="2410108" y="4352148"/>
            <a:ext cx="0" cy="388585"/>
          </a:xfrm>
          <a:prstGeom prst="line">
            <a:avLst/>
          </a:prstGeom>
          <a:noFill/>
          <a:ln w="28575">
            <a:solidFill>
              <a:schemeClr val="accent2"/>
            </a:solidFill>
            <a:round/>
            <a:headEnd/>
            <a:tailEnd/>
          </a:ln>
        </p:spPr>
        <p:txBody>
          <a:bodyPr/>
          <a:lstStyle/>
          <a:p>
            <a:endParaRPr lang="en-US"/>
          </a:p>
        </p:txBody>
      </p:sp>
      <p:grpSp>
        <p:nvGrpSpPr>
          <p:cNvPr id="49202" name="Group 52"/>
          <p:cNvGrpSpPr>
            <a:grpSpLocks/>
          </p:cNvGrpSpPr>
          <p:nvPr/>
        </p:nvGrpSpPr>
        <p:grpSpPr bwMode="auto">
          <a:xfrm>
            <a:off x="1088920" y="4663016"/>
            <a:ext cx="1476622" cy="310868"/>
            <a:chOff x="95" y="720"/>
            <a:chExt cx="2784" cy="1632"/>
          </a:xfrm>
        </p:grpSpPr>
        <p:sp>
          <p:nvSpPr>
            <p:cNvPr id="49300" name="Oval 53"/>
            <p:cNvSpPr>
              <a:spLocks noChangeArrowheads="1"/>
            </p:cNvSpPr>
            <p:nvPr/>
          </p:nvSpPr>
          <p:spPr bwMode="auto">
            <a:xfrm>
              <a:off x="479" y="816"/>
              <a:ext cx="1008" cy="1008"/>
            </a:xfrm>
            <a:prstGeom prst="ellipse">
              <a:avLst/>
            </a:prstGeom>
            <a:solidFill>
              <a:srgbClr val="FFFFFF"/>
            </a:solidFill>
            <a:ln w="9525">
              <a:noFill/>
              <a:round/>
              <a:headEnd/>
              <a:tailEnd/>
            </a:ln>
          </p:spPr>
          <p:txBody>
            <a:bodyPr wrap="none" anchor="ctr"/>
            <a:lstStyle/>
            <a:p>
              <a:endParaRPr lang="en-US">
                <a:solidFill>
                  <a:schemeClr val="tx2"/>
                </a:solidFill>
              </a:endParaRPr>
            </a:p>
          </p:txBody>
        </p:sp>
        <p:sp>
          <p:nvSpPr>
            <p:cNvPr id="49301" name="Oval 54"/>
            <p:cNvSpPr>
              <a:spLocks noChangeArrowheads="1"/>
            </p:cNvSpPr>
            <p:nvPr/>
          </p:nvSpPr>
          <p:spPr bwMode="auto">
            <a:xfrm>
              <a:off x="1103" y="720"/>
              <a:ext cx="1344" cy="1344"/>
            </a:xfrm>
            <a:prstGeom prst="ellipse">
              <a:avLst/>
            </a:prstGeom>
            <a:solidFill>
              <a:srgbClr val="FFFFFF"/>
            </a:solidFill>
            <a:ln w="9525">
              <a:noFill/>
              <a:round/>
              <a:headEnd/>
              <a:tailEnd/>
            </a:ln>
          </p:spPr>
          <p:txBody>
            <a:bodyPr wrap="none" anchor="ctr"/>
            <a:lstStyle/>
            <a:p>
              <a:endParaRPr lang="en-US">
                <a:solidFill>
                  <a:schemeClr val="tx2"/>
                </a:solidFill>
              </a:endParaRPr>
            </a:p>
          </p:txBody>
        </p:sp>
        <p:sp>
          <p:nvSpPr>
            <p:cNvPr id="49302" name="Oval 55"/>
            <p:cNvSpPr>
              <a:spLocks noChangeArrowheads="1"/>
            </p:cNvSpPr>
            <p:nvPr/>
          </p:nvSpPr>
          <p:spPr bwMode="auto">
            <a:xfrm>
              <a:off x="527" y="1488"/>
              <a:ext cx="720" cy="720"/>
            </a:xfrm>
            <a:prstGeom prst="ellipse">
              <a:avLst/>
            </a:prstGeom>
            <a:solidFill>
              <a:srgbClr val="FFFFFF"/>
            </a:solidFill>
            <a:ln w="9525">
              <a:noFill/>
              <a:round/>
              <a:headEnd/>
              <a:tailEnd/>
            </a:ln>
          </p:spPr>
          <p:txBody>
            <a:bodyPr wrap="none" anchor="ctr"/>
            <a:lstStyle/>
            <a:p>
              <a:endParaRPr lang="en-US">
                <a:solidFill>
                  <a:schemeClr val="tx2"/>
                </a:solidFill>
              </a:endParaRPr>
            </a:p>
          </p:txBody>
        </p:sp>
        <p:sp>
          <p:nvSpPr>
            <p:cNvPr id="49303" name="Oval 56"/>
            <p:cNvSpPr>
              <a:spLocks noChangeArrowheads="1"/>
            </p:cNvSpPr>
            <p:nvPr/>
          </p:nvSpPr>
          <p:spPr bwMode="auto">
            <a:xfrm>
              <a:off x="95" y="1296"/>
              <a:ext cx="624" cy="624"/>
            </a:xfrm>
            <a:prstGeom prst="ellipse">
              <a:avLst/>
            </a:prstGeom>
            <a:solidFill>
              <a:srgbClr val="FFFFFF"/>
            </a:solidFill>
            <a:ln w="9525">
              <a:noFill/>
              <a:round/>
              <a:headEnd/>
              <a:tailEnd/>
            </a:ln>
          </p:spPr>
          <p:txBody>
            <a:bodyPr wrap="none" anchor="ctr"/>
            <a:lstStyle/>
            <a:p>
              <a:endParaRPr lang="en-US">
                <a:solidFill>
                  <a:schemeClr val="tx2"/>
                </a:solidFill>
              </a:endParaRPr>
            </a:p>
          </p:txBody>
        </p:sp>
        <p:sp>
          <p:nvSpPr>
            <p:cNvPr id="49304" name="Oval 57"/>
            <p:cNvSpPr>
              <a:spLocks noChangeArrowheads="1"/>
            </p:cNvSpPr>
            <p:nvPr/>
          </p:nvSpPr>
          <p:spPr bwMode="auto">
            <a:xfrm>
              <a:off x="1055" y="1536"/>
              <a:ext cx="816" cy="816"/>
            </a:xfrm>
            <a:prstGeom prst="ellipse">
              <a:avLst/>
            </a:prstGeom>
            <a:solidFill>
              <a:srgbClr val="FFFFFF"/>
            </a:solidFill>
            <a:ln w="9525">
              <a:noFill/>
              <a:round/>
              <a:headEnd/>
              <a:tailEnd/>
            </a:ln>
          </p:spPr>
          <p:txBody>
            <a:bodyPr wrap="none" anchor="ctr"/>
            <a:lstStyle/>
            <a:p>
              <a:endParaRPr lang="en-US">
                <a:solidFill>
                  <a:schemeClr val="tx2"/>
                </a:solidFill>
              </a:endParaRPr>
            </a:p>
          </p:txBody>
        </p:sp>
        <p:sp>
          <p:nvSpPr>
            <p:cNvPr id="49305" name="Oval 58"/>
            <p:cNvSpPr>
              <a:spLocks noChangeArrowheads="1"/>
            </p:cNvSpPr>
            <p:nvPr/>
          </p:nvSpPr>
          <p:spPr bwMode="auto">
            <a:xfrm>
              <a:off x="1679" y="1632"/>
              <a:ext cx="624" cy="624"/>
            </a:xfrm>
            <a:prstGeom prst="ellipse">
              <a:avLst/>
            </a:prstGeom>
            <a:solidFill>
              <a:srgbClr val="FFFFFF"/>
            </a:solidFill>
            <a:ln w="9525">
              <a:noFill/>
              <a:round/>
              <a:headEnd/>
              <a:tailEnd/>
            </a:ln>
          </p:spPr>
          <p:txBody>
            <a:bodyPr wrap="none" anchor="ctr"/>
            <a:lstStyle/>
            <a:p>
              <a:endParaRPr lang="en-US">
                <a:solidFill>
                  <a:schemeClr val="tx2"/>
                </a:solidFill>
              </a:endParaRPr>
            </a:p>
          </p:txBody>
        </p:sp>
        <p:sp>
          <p:nvSpPr>
            <p:cNvPr id="49306" name="Oval 59"/>
            <p:cNvSpPr>
              <a:spLocks noChangeArrowheads="1"/>
            </p:cNvSpPr>
            <p:nvPr/>
          </p:nvSpPr>
          <p:spPr bwMode="auto">
            <a:xfrm>
              <a:off x="2015" y="1152"/>
              <a:ext cx="864" cy="864"/>
            </a:xfrm>
            <a:prstGeom prst="ellipse">
              <a:avLst/>
            </a:prstGeom>
            <a:solidFill>
              <a:srgbClr val="FFFFFF"/>
            </a:solidFill>
            <a:ln w="9525">
              <a:noFill/>
              <a:round/>
              <a:headEnd/>
              <a:tailEnd/>
            </a:ln>
          </p:spPr>
          <p:txBody>
            <a:bodyPr wrap="none" anchor="ctr"/>
            <a:lstStyle/>
            <a:p>
              <a:endParaRPr lang="en-US">
                <a:solidFill>
                  <a:schemeClr val="tx2"/>
                </a:solidFill>
              </a:endParaRPr>
            </a:p>
          </p:txBody>
        </p:sp>
      </p:grpSp>
      <p:sp>
        <p:nvSpPr>
          <p:cNvPr id="49203" name="Text Box 182"/>
          <p:cNvSpPr txBox="1">
            <a:spLocks noChangeArrowheads="1"/>
          </p:cNvSpPr>
          <p:nvPr/>
        </p:nvSpPr>
        <p:spPr bwMode="auto">
          <a:xfrm>
            <a:off x="1244354" y="4709971"/>
            <a:ext cx="1259662" cy="222217"/>
          </a:xfrm>
          <a:prstGeom prst="rect">
            <a:avLst/>
          </a:prstGeom>
          <a:noFill/>
          <a:ln w="9525">
            <a:noFill/>
            <a:miter lim="800000"/>
            <a:headEnd/>
            <a:tailEnd/>
          </a:ln>
        </p:spPr>
        <p:txBody>
          <a:bodyPr>
            <a:spAutoFit/>
          </a:bodyPr>
          <a:lstStyle/>
          <a:p>
            <a:pPr algn="ctr" defTabSz="932597"/>
            <a:r>
              <a:rPr lang="en-US" sz="816">
                <a:solidFill>
                  <a:schemeClr val="tx2"/>
                </a:solidFill>
              </a:rPr>
              <a:t>Production Cloud</a:t>
            </a:r>
          </a:p>
        </p:txBody>
      </p:sp>
      <p:grpSp>
        <p:nvGrpSpPr>
          <p:cNvPr id="49204" name="Group 52"/>
          <p:cNvGrpSpPr>
            <a:grpSpLocks/>
          </p:cNvGrpSpPr>
          <p:nvPr/>
        </p:nvGrpSpPr>
        <p:grpSpPr bwMode="auto">
          <a:xfrm>
            <a:off x="4663899" y="4663016"/>
            <a:ext cx="1476622" cy="310868"/>
            <a:chOff x="95" y="720"/>
            <a:chExt cx="2784" cy="1632"/>
          </a:xfrm>
        </p:grpSpPr>
        <p:sp>
          <p:nvSpPr>
            <p:cNvPr id="49293" name="Oval 53"/>
            <p:cNvSpPr>
              <a:spLocks noChangeArrowheads="1"/>
            </p:cNvSpPr>
            <p:nvPr/>
          </p:nvSpPr>
          <p:spPr bwMode="auto">
            <a:xfrm>
              <a:off x="479" y="816"/>
              <a:ext cx="1008" cy="1008"/>
            </a:xfrm>
            <a:prstGeom prst="ellipse">
              <a:avLst/>
            </a:prstGeom>
            <a:solidFill>
              <a:srgbClr val="FFFFFF"/>
            </a:solidFill>
            <a:ln w="9525">
              <a:noFill/>
              <a:round/>
              <a:headEnd/>
              <a:tailEnd/>
            </a:ln>
          </p:spPr>
          <p:txBody>
            <a:bodyPr wrap="none" anchor="ctr"/>
            <a:lstStyle/>
            <a:p>
              <a:endParaRPr lang="en-US">
                <a:solidFill>
                  <a:schemeClr val="tx2"/>
                </a:solidFill>
              </a:endParaRPr>
            </a:p>
          </p:txBody>
        </p:sp>
        <p:sp>
          <p:nvSpPr>
            <p:cNvPr id="49294" name="Oval 54"/>
            <p:cNvSpPr>
              <a:spLocks noChangeArrowheads="1"/>
            </p:cNvSpPr>
            <p:nvPr/>
          </p:nvSpPr>
          <p:spPr bwMode="auto">
            <a:xfrm>
              <a:off x="1103" y="720"/>
              <a:ext cx="1344" cy="1344"/>
            </a:xfrm>
            <a:prstGeom prst="ellipse">
              <a:avLst/>
            </a:prstGeom>
            <a:solidFill>
              <a:srgbClr val="FFFFFF"/>
            </a:solidFill>
            <a:ln w="9525">
              <a:noFill/>
              <a:round/>
              <a:headEnd/>
              <a:tailEnd/>
            </a:ln>
          </p:spPr>
          <p:txBody>
            <a:bodyPr wrap="none" anchor="ctr"/>
            <a:lstStyle/>
            <a:p>
              <a:endParaRPr lang="en-US">
                <a:solidFill>
                  <a:schemeClr val="tx2"/>
                </a:solidFill>
              </a:endParaRPr>
            </a:p>
          </p:txBody>
        </p:sp>
        <p:sp>
          <p:nvSpPr>
            <p:cNvPr id="49295" name="Oval 55"/>
            <p:cNvSpPr>
              <a:spLocks noChangeArrowheads="1"/>
            </p:cNvSpPr>
            <p:nvPr/>
          </p:nvSpPr>
          <p:spPr bwMode="auto">
            <a:xfrm>
              <a:off x="527" y="1488"/>
              <a:ext cx="720" cy="720"/>
            </a:xfrm>
            <a:prstGeom prst="ellipse">
              <a:avLst/>
            </a:prstGeom>
            <a:solidFill>
              <a:srgbClr val="FFFFFF"/>
            </a:solidFill>
            <a:ln w="9525">
              <a:noFill/>
              <a:round/>
              <a:headEnd/>
              <a:tailEnd/>
            </a:ln>
          </p:spPr>
          <p:txBody>
            <a:bodyPr wrap="none" anchor="ctr"/>
            <a:lstStyle/>
            <a:p>
              <a:endParaRPr lang="en-US">
                <a:solidFill>
                  <a:schemeClr val="tx2"/>
                </a:solidFill>
              </a:endParaRPr>
            </a:p>
          </p:txBody>
        </p:sp>
        <p:sp>
          <p:nvSpPr>
            <p:cNvPr id="49296" name="Oval 56"/>
            <p:cNvSpPr>
              <a:spLocks noChangeArrowheads="1"/>
            </p:cNvSpPr>
            <p:nvPr/>
          </p:nvSpPr>
          <p:spPr bwMode="auto">
            <a:xfrm>
              <a:off x="95" y="1296"/>
              <a:ext cx="624" cy="624"/>
            </a:xfrm>
            <a:prstGeom prst="ellipse">
              <a:avLst/>
            </a:prstGeom>
            <a:solidFill>
              <a:srgbClr val="FFFFFF"/>
            </a:solidFill>
            <a:ln w="9525">
              <a:noFill/>
              <a:round/>
              <a:headEnd/>
              <a:tailEnd/>
            </a:ln>
          </p:spPr>
          <p:txBody>
            <a:bodyPr wrap="none" anchor="ctr"/>
            <a:lstStyle/>
            <a:p>
              <a:endParaRPr lang="en-US">
                <a:solidFill>
                  <a:schemeClr val="tx2"/>
                </a:solidFill>
              </a:endParaRPr>
            </a:p>
          </p:txBody>
        </p:sp>
        <p:sp>
          <p:nvSpPr>
            <p:cNvPr id="49297" name="Oval 57"/>
            <p:cNvSpPr>
              <a:spLocks noChangeArrowheads="1"/>
            </p:cNvSpPr>
            <p:nvPr/>
          </p:nvSpPr>
          <p:spPr bwMode="auto">
            <a:xfrm>
              <a:off x="1055" y="1536"/>
              <a:ext cx="816" cy="816"/>
            </a:xfrm>
            <a:prstGeom prst="ellipse">
              <a:avLst/>
            </a:prstGeom>
            <a:solidFill>
              <a:srgbClr val="FFFFFF"/>
            </a:solidFill>
            <a:ln w="9525">
              <a:noFill/>
              <a:round/>
              <a:headEnd/>
              <a:tailEnd/>
            </a:ln>
          </p:spPr>
          <p:txBody>
            <a:bodyPr wrap="none" anchor="ctr"/>
            <a:lstStyle/>
            <a:p>
              <a:endParaRPr lang="en-US">
                <a:solidFill>
                  <a:schemeClr val="tx2"/>
                </a:solidFill>
              </a:endParaRPr>
            </a:p>
          </p:txBody>
        </p:sp>
        <p:sp>
          <p:nvSpPr>
            <p:cNvPr id="49298" name="Oval 58"/>
            <p:cNvSpPr>
              <a:spLocks noChangeArrowheads="1"/>
            </p:cNvSpPr>
            <p:nvPr/>
          </p:nvSpPr>
          <p:spPr bwMode="auto">
            <a:xfrm>
              <a:off x="1679" y="1632"/>
              <a:ext cx="624" cy="624"/>
            </a:xfrm>
            <a:prstGeom prst="ellipse">
              <a:avLst/>
            </a:prstGeom>
            <a:solidFill>
              <a:srgbClr val="FFFFFF"/>
            </a:solidFill>
            <a:ln w="9525">
              <a:noFill/>
              <a:round/>
              <a:headEnd/>
              <a:tailEnd/>
            </a:ln>
          </p:spPr>
          <p:txBody>
            <a:bodyPr wrap="none" anchor="ctr"/>
            <a:lstStyle/>
            <a:p>
              <a:endParaRPr lang="en-US">
                <a:solidFill>
                  <a:schemeClr val="tx2"/>
                </a:solidFill>
              </a:endParaRPr>
            </a:p>
          </p:txBody>
        </p:sp>
        <p:sp>
          <p:nvSpPr>
            <p:cNvPr id="49299" name="Oval 59"/>
            <p:cNvSpPr>
              <a:spLocks noChangeArrowheads="1"/>
            </p:cNvSpPr>
            <p:nvPr/>
          </p:nvSpPr>
          <p:spPr bwMode="auto">
            <a:xfrm>
              <a:off x="2015" y="1152"/>
              <a:ext cx="864" cy="864"/>
            </a:xfrm>
            <a:prstGeom prst="ellipse">
              <a:avLst/>
            </a:prstGeom>
            <a:solidFill>
              <a:srgbClr val="FFFFFF"/>
            </a:solidFill>
            <a:ln w="9525">
              <a:noFill/>
              <a:round/>
              <a:headEnd/>
              <a:tailEnd/>
            </a:ln>
          </p:spPr>
          <p:txBody>
            <a:bodyPr wrap="none" anchor="ctr"/>
            <a:lstStyle/>
            <a:p>
              <a:endParaRPr lang="en-US">
                <a:solidFill>
                  <a:schemeClr val="tx2"/>
                </a:solidFill>
              </a:endParaRPr>
            </a:p>
          </p:txBody>
        </p:sp>
      </p:grpSp>
      <p:sp>
        <p:nvSpPr>
          <p:cNvPr id="49205" name="Text Box 236"/>
          <p:cNvSpPr txBox="1">
            <a:spLocks noChangeArrowheads="1"/>
          </p:cNvSpPr>
          <p:nvPr/>
        </p:nvSpPr>
        <p:spPr bwMode="auto">
          <a:xfrm>
            <a:off x="4819334" y="4709971"/>
            <a:ext cx="1259662" cy="222217"/>
          </a:xfrm>
          <a:prstGeom prst="rect">
            <a:avLst/>
          </a:prstGeom>
          <a:noFill/>
          <a:ln w="9525">
            <a:noFill/>
            <a:miter lim="800000"/>
            <a:headEnd/>
            <a:tailEnd/>
          </a:ln>
        </p:spPr>
        <p:txBody>
          <a:bodyPr>
            <a:spAutoFit/>
          </a:bodyPr>
          <a:lstStyle/>
          <a:p>
            <a:pPr algn="ctr" defTabSz="932597"/>
            <a:r>
              <a:rPr lang="en-US" sz="816">
                <a:solidFill>
                  <a:schemeClr val="tx2"/>
                </a:solidFill>
              </a:rPr>
              <a:t>Dev Cloud</a:t>
            </a:r>
          </a:p>
        </p:txBody>
      </p:sp>
      <p:grpSp>
        <p:nvGrpSpPr>
          <p:cNvPr id="49206" name="Group 52"/>
          <p:cNvGrpSpPr>
            <a:grpSpLocks/>
          </p:cNvGrpSpPr>
          <p:nvPr/>
        </p:nvGrpSpPr>
        <p:grpSpPr bwMode="auto">
          <a:xfrm>
            <a:off x="6295955" y="4663016"/>
            <a:ext cx="1476622" cy="310868"/>
            <a:chOff x="95" y="720"/>
            <a:chExt cx="2784" cy="1632"/>
          </a:xfrm>
        </p:grpSpPr>
        <p:sp>
          <p:nvSpPr>
            <p:cNvPr id="49286" name="Oval 53"/>
            <p:cNvSpPr>
              <a:spLocks noChangeArrowheads="1"/>
            </p:cNvSpPr>
            <p:nvPr/>
          </p:nvSpPr>
          <p:spPr bwMode="auto">
            <a:xfrm>
              <a:off x="479" y="816"/>
              <a:ext cx="1008" cy="1008"/>
            </a:xfrm>
            <a:prstGeom prst="ellipse">
              <a:avLst/>
            </a:prstGeom>
            <a:solidFill>
              <a:srgbClr val="FFFFFF"/>
            </a:solidFill>
            <a:ln w="9525">
              <a:noFill/>
              <a:round/>
              <a:headEnd/>
              <a:tailEnd/>
            </a:ln>
          </p:spPr>
          <p:txBody>
            <a:bodyPr wrap="none" anchor="ctr"/>
            <a:lstStyle/>
            <a:p>
              <a:endParaRPr lang="en-US">
                <a:solidFill>
                  <a:schemeClr val="tx2"/>
                </a:solidFill>
              </a:endParaRPr>
            </a:p>
          </p:txBody>
        </p:sp>
        <p:sp>
          <p:nvSpPr>
            <p:cNvPr id="49287" name="Oval 54"/>
            <p:cNvSpPr>
              <a:spLocks noChangeArrowheads="1"/>
            </p:cNvSpPr>
            <p:nvPr/>
          </p:nvSpPr>
          <p:spPr bwMode="auto">
            <a:xfrm>
              <a:off x="1103" y="720"/>
              <a:ext cx="1344" cy="1344"/>
            </a:xfrm>
            <a:prstGeom prst="ellipse">
              <a:avLst/>
            </a:prstGeom>
            <a:solidFill>
              <a:srgbClr val="FFFFFF"/>
            </a:solidFill>
            <a:ln w="9525">
              <a:noFill/>
              <a:round/>
              <a:headEnd/>
              <a:tailEnd/>
            </a:ln>
          </p:spPr>
          <p:txBody>
            <a:bodyPr wrap="none" anchor="ctr"/>
            <a:lstStyle/>
            <a:p>
              <a:endParaRPr lang="en-US">
                <a:solidFill>
                  <a:schemeClr val="tx2"/>
                </a:solidFill>
              </a:endParaRPr>
            </a:p>
          </p:txBody>
        </p:sp>
        <p:sp>
          <p:nvSpPr>
            <p:cNvPr id="49288" name="Oval 55"/>
            <p:cNvSpPr>
              <a:spLocks noChangeArrowheads="1"/>
            </p:cNvSpPr>
            <p:nvPr/>
          </p:nvSpPr>
          <p:spPr bwMode="auto">
            <a:xfrm>
              <a:off x="527" y="1488"/>
              <a:ext cx="720" cy="720"/>
            </a:xfrm>
            <a:prstGeom prst="ellipse">
              <a:avLst/>
            </a:prstGeom>
            <a:solidFill>
              <a:srgbClr val="FFFFFF"/>
            </a:solidFill>
            <a:ln w="9525">
              <a:noFill/>
              <a:round/>
              <a:headEnd/>
              <a:tailEnd/>
            </a:ln>
          </p:spPr>
          <p:txBody>
            <a:bodyPr wrap="none" anchor="ctr"/>
            <a:lstStyle/>
            <a:p>
              <a:endParaRPr lang="en-US">
                <a:solidFill>
                  <a:schemeClr val="tx2"/>
                </a:solidFill>
              </a:endParaRPr>
            </a:p>
          </p:txBody>
        </p:sp>
        <p:sp>
          <p:nvSpPr>
            <p:cNvPr id="49289" name="Oval 56"/>
            <p:cNvSpPr>
              <a:spLocks noChangeArrowheads="1"/>
            </p:cNvSpPr>
            <p:nvPr/>
          </p:nvSpPr>
          <p:spPr bwMode="auto">
            <a:xfrm>
              <a:off x="95" y="1296"/>
              <a:ext cx="624" cy="624"/>
            </a:xfrm>
            <a:prstGeom prst="ellipse">
              <a:avLst/>
            </a:prstGeom>
            <a:solidFill>
              <a:srgbClr val="FFFFFF"/>
            </a:solidFill>
            <a:ln w="9525">
              <a:noFill/>
              <a:round/>
              <a:headEnd/>
              <a:tailEnd/>
            </a:ln>
          </p:spPr>
          <p:txBody>
            <a:bodyPr wrap="none" anchor="ctr"/>
            <a:lstStyle/>
            <a:p>
              <a:endParaRPr lang="en-US">
                <a:solidFill>
                  <a:schemeClr val="tx2"/>
                </a:solidFill>
              </a:endParaRPr>
            </a:p>
          </p:txBody>
        </p:sp>
        <p:sp>
          <p:nvSpPr>
            <p:cNvPr id="49290" name="Oval 57"/>
            <p:cNvSpPr>
              <a:spLocks noChangeArrowheads="1"/>
            </p:cNvSpPr>
            <p:nvPr/>
          </p:nvSpPr>
          <p:spPr bwMode="auto">
            <a:xfrm>
              <a:off x="1055" y="1536"/>
              <a:ext cx="816" cy="816"/>
            </a:xfrm>
            <a:prstGeom prst="ellipse">
              <a:avLst/>
            </a:prstGeom>
            <a:solidFill>
              <a:srgbClr val="FFFFFF"/>
            </a:solidFill>
            <a:ln w="9525">
              <a:noFill/>
              <a:round/>
              <a:headEnd/>
              <a:tailEnd/>
            </a:ln>
          </p:spPr>
          <p:txBody>
            <a:bodyPr wrap="none" anchor="ctr"/>
            <a:lstStyle/>
            <a:p>
              <a:endParaRPr lang="en-US">
                <a:solidFill>
                  <a:schemeClr val="tx2"/>
                </a:solidFill>
              </a:endParaRPr>
            </a:p>
          </p:txBody>
        </p:sp>
        <p:sp>
          <p:nvSpPr>
            <p:cNvPr id="49291" name="Oval 58"/>
            <p:cNvSpPr>
              <a:spLocks noChangeArrowheads="1"/>
            </p:cNvSpPr>
            <p:nvPr/>
          </p:nvSpPr>
          <p:spPr bwMode="auto">
            <a:xfrm>
              <a:off x="1679" y="1632"/>
              <a:ext cx="624" cy="624"/>
            </a:xfrm>
            <a:prstGeom prst="ellipse">
              <a:avLst/>
            </a:prstGeom>
            <a:solidFill>
              <a:srgbClr val="FFFFFF"/>
            </a:solidFill>
            <a:ln w="9525">
              <a:noFill/>
              <a:round/>
              <a:headEnd/>
              <a:tailEnd/>
            </a:ln>
          </p:spPr>
          <p:txBody>
            <a:bodyPr wrap="none" anchor="ctr"/>
            <a:lstStyle/>
            <a:p>
              <a:endParaRPr lang="en-US">
                <a:solidFill>
                  <a:schemeClr val="tx2"/>
                </a:solidFill>
              </a:endParaRPr>
            </a:p>
          </p:txBody>
        </p:sp>
        <p:sp>
          <p:nvSpPr>
            <p:cNvPr id="49292" name="Oval 59"/>
            <p:cNvSpPr>
              <a:spLocks noChangeArrowheads="1"/>
            </p:cNvSpPr>
            <p:nvPr/>
          </p:nvSpPr>
          <p:spPr bwMode="auto">
            <a:xfrm>
              <a:off x="2015" y="1152"/>
              <a:ext cx="864" cy="864"/>
            </a:xfrm>
            <a:prstGeom prst="ellipse">
              <a:avLst/>
            </a:prstGeom>
            <a:solidFill>
              <a:srgbClr val="FFFFFF"/>
            </a:solidFill>
            <a:ln w="9525">
              <a:noFill/>
              <a:round/>
              <a:headEnd/>
              <a:tailEnd/>
            </a:ln>
          </p:spPr>
          <p:txBody>
            <a:bodyPr wrap="none" anchor="ctr"/>
            <a:lstStyle/>
            <a:p>
              <a:endParaRPr lang="en-US">
                <a:solidFill>
                  <a:schemeClr val="tx2"/>
                </a:solidFill>
              </a:endParaRPr>
            </a:p>
          </p:txBody>
        </p:sp>
      </p:grpSp>
      <p:sp>
        <p:nvSpPr>
          <p:cNvPr id="49207" name="Text Box 245"/>
          <p:cNvSpPr txBox="1">
            <a:spLocks noChangeArrowheads="1"/>
          </p:cNvSpPr>
          <p:nvPr/>
        </p:nvSpPr>
        <p:spPr bwMode="auto">
          <a:xfrm>
            <a:off x="6451389" y="4709971"/>
            <a:ext cx="1259662" cy="222217"/>
          </a:xfrm>
          <a:prstGeom prst="rect">
            <a:avLst/>
          </a:prstGeom>
          <a:noFill/>
          <a:ln w="9525">
            <a:noFill/>
            <a:miter lim="800000"/>
            <a:headEnd/>
            <a:tailEnd/>
          </a:ln>
        </p:spPr>
        <p:txBody>
          <a:bodyPr>
            <a:spAutoFit/>
          </a:bodyPr>
          <a:lstStyle/>
          <a:p>
            <a:pPr algn="ctr" defTabSz="932597"/>
            <a:r>
              <a:rPr lang="en-US" sz="816">
                <a:solidFill>
                  <a:schemeClr val="tx2"/>
                </a:solidFill>
              </a:rPr>
              <a:t>Test Cloud</a:t>
            </a:r>
          </a:p>
        </p:txBody>
      </p:sp>
      <p:grpSp>
        <p:nvGrpSpPr>
          <p:cNvPr id="49208" name="Group 52"/>
          <p:cNvGrpSpPr>
            <a:grpSpLocks/>
          </p:cNvGrpSpPr>
          <p:nvPr/>
        </p:nvGrpSpPr>
        <p:grpSpPr bwMode="auto">
          <a:xfrm>
            <a:off x="8161162" y="4663016"/>
            <a:ext cx="1476622" cy="310868"/>
            <a:chOff x="95" y="720"/>
            <a:chExt cx="2784" cy="1632"/>
          </a:xfrm>
        </p:grpSpPr>
        <p:sp>
          <p:nvSpPr>
            <p:cNvPr id="49279" name="Oval 53"/>
            <p:cNvSpPr>
              <a:spLocks noChangeArrowheads="1"/>
            </p:cNvSpPr>
            <p:nvPr/>
          </p:nvSpPr>
          <p:spPr bwMode="auto">
            <a:xfrm>
              <a:off x="479" y="816"/>
              <a:ext cx="1008" cy="1008"/>
            </a:xfrm>
            <a:prstGeom prst="ellipse">
              <a:avLst/>
            </a:prstGeom>
            <a:solidFill>
              <a:srgbClr val="FFFFFF"/>
            </a:solidFill>
            <a:ln w="9525">
              <a:noFill/>
              <a:round/>
              <a:headEnd/>
              <a:tailEnd/>
            </a:ln>
          </p:spPr>
          <p:txBody>
            <a:bodyPr wrap="none" anchor="ctr"/>
            <a:lstStyle/>
            <a:p>
              <a:endParaRPr lang="en-US">
                <a:solidFill>
                  <a:schemeClr val="tx2"/>
                </a:solidFill>
              </a:endParaRPr>
            </a:p>
          </p:txBody>
        </p:sp>
        <p:sp>
          <p:nvSpPr>
            <p:cNvPr id="49280" name="Oval 54"/>
            <p:cNvSpPr>
              <a:spLocks noChangeArrowheads="1"/>
            </p:cNvSpPr>
            <p:nvPr/>
          </p:nvSpPr>
          <p:spPr bwMode="auto">
            <a:xfrm>
              <a:off x="1103" y="720"/>
              <a:ext cx="1344" cy="1344"/>
            </a:xfrm>
            <a:prstGeom prst="ellipse">
              <a:avLst/>
            </a:prstGeom>
            <a:solidFill>
              <a:srgbClr val="FFFFFF"/>
            </a:solidFill>
            <a:ln w="9525">
              <a:noFill/>
              <a:round/>
              <a:headEnd/>
              <a:tailEnd/>
            </a:ln>
          </p:spPr>
          <p:txBody>
            <a:bodyPr wrap="none" anchor="ctr"/>
            <a:lstStyle/>
            <a:p>
              <a:endParaRPr lang="en-US">
                <a:solidFill>
                  <a:schemeClr val="tx2"/>
                </a:solidFill>
              </a:endParaRPr>
            </a:p>
          </p:txBody>
        </p:sp>
        <p:sp>
          <p:nvSpPr>
            <p:cNvPr id="49281" name="Oval 55"/>
            <p:cNvSpPr>
              <a:spLocks noChangeArrowheads="1"/>
            </p:cNvSpPr>
            <p:nvPr/>
          </p:nvSpPr>
          <p:spPr bwMode="auto">
            <a:xfrm>
              <a:off x="527" y="1488"/>
              <a:ext cx="720" cy="720"/>
            </a:xfrm>
            <a:prstGeom prst="ellipse">
              <a:avLst/>
            </a:prstGeom>
            <a:solidFill>
              <a:srgbClr val="FFFFFF"/>
            </a:solidFill>
            <a:ln w="9525">
              <a:noFill/>
              <a:round/>
              <a:headEnd/>
              <a:tailEnd/>
            </a:ln>
          </p:spPr>
          <p:txBody>
            <a:bodyPr wrap="none" anchor="ctr"/>
            <a:lstStyle/>
            <a:p>
              <a:endParaRPr lang="en-US">
                <a:solidFill>
                  <a:schemeClr val="tx2"/>
                </a:solidFill>
              </a:endParaRPr>
            </a:p>
          </p:txBody>
        </p:sp>
        <p:sp>
          <p:nvSpPr>
            <p:cNvPr id="49282" name="Oval 56"/>
            <p:cNvSpPr>
              <a:spLocks noChangeArrowheads="1"/>
            </p:cNvSpPr>
            <p:nvPr/>
          </p:nvSpPr>
          <p:spPr bwMode="auto">
            <a:xfrm>
              <a:off x="95" y="1296"/>
              <a:ext cx="624" cy="624"/>
            </a:xfrm>
            <a:prstGeom prst="ellipse">
              <a:avLst/>
            </a:prstGeom>
            <a:solidFill>
              <a:srgbClr val="FFFFFF"/>
            </a:solidFill>
            <a:ln w="9525">
              <a:noFill/>
              <a:round/>
              <a:headEnd/>
              <a:tailEnd/>
            </a:ln>
          </p:spPr>
          <p:txBody>
            <a:bodyPr wrap="none" anchor="ctr"/>
            <a:lstStyle/>
            <a:p>
              <a:endParaRPr lang="en-US">
                <a:solidFill>
                  <a:schemeClr val="tx2"/>
                </a:solidFill>
              </a:endParaRPr>
            </a:p>
          </p:txBody>
        </p:sp>
        <p:sp>
          <p:nvSpPr>
            <p:cNvPr id="49283" name="Oval 57"/>
            <p:cNvSpPr>
              <a:spLocks noChangeArrowheads="1"/>
            </p:cNvSpPr>
            <p:nvPr/>
          </p:nvSpPr>
          <p:spPr bwMode="auto">
            <a:xfrm>
              <a:off x="1055" y="1536"/>
              <a:ext cx="816" cy="816"/>
            </a:xfrm>
            <a:prstGeom prst="ellipse">
              <a:avLst/>
            </a:prstGeom>
            <a:solidFill>
              <a:srgbClr val="FFFFFF"/>
            </a:solidFill>
            <a:ln w="9525">
              <a:noFill/>
              <a:round/>
              <a:headEnd/>
              <a:tailEnd/>
            </a:ln>
          </p:spPr>
          <p:txBody>
            <a:bodyPr wrap="none" anchor="ctr"/>
            <a:lstStyle/>
            <a:p>
              <a:endParaRPr lang="en-US">
                <a:solidFill>
                  <a:schemeClr val="tx2"/>
                </a:solidFill>
              </a:endParaRPr>
            </a:p>
          </p:txBody>
        </p:sp>
        <p:sp>
          <p:nvSpPr>
            <p:cNvPr id="49284" name="Oval 58"/>
            <p:cNvSpPr>
              <a:spLocks noChangeArrowheads="1"/>
            </p:cNvSpPr>
            <p:nvPr/>
          </p:nvSpPr>
          <p:spPr bwMode="auto">
            <a:xfrm>
              <a:off x="1679" y="1632"/>
              <a:ext cx="624" cy="624"/>
            </a:xfrm>
            <a:prstGeom prst="ellipse">
              <a:avLst/>
            </a:prstGeom>
            <a:solidFill>
              <a:srgbClr val="FFFFFF"/>
            </a:solidFill>
            <a:ln w="9525">
              <a:noFill/>
              <a:round/>
              <a:headEnd/>
              <a:tailEnd/>
            </a:ln>
          </p:spPr>
          <p:txBody>
            <a:bodyPr wrap="none" anchor="ctr"/>
            <a:lstStyle/>
            <a:p>
              <a:endParaRPr lang="en-US">
                <a:solidFill>
                  <a:schemeClr val="tx2"/>
                </a:solidFill>
              </a:endParaRPr>
            </a:p>
          </p:txBody>
        </p:sp>
        <p:sp>
          <p:nvSpPr>
            <p:cNvPr id="49285" name="Oval 59"/>
            <p:cNvSpPr>
              <a:spLocks noChangeArrowheads="1"/>
            </p:cNvSpPr>
            <p:nvPr/>
          </p:nvSpPr>
          <p:spPr bwMode="auto">
            <a:xfrm>
              <a:off x="2015" y="1152"/>
              <a:ext cx="864" cy="864"/>
            </a:xfrm>
            <a:prstGeom prst="ellipse">
              <a:avLst/>
            </a:prstGeom>
            <a:solidFill>
              <a:srgbClr val="FFFFFF"/>
            </a:solidFill>
            <a:ln w="9525">
              <a:noFill/>
              <a:round/>
              <a:headEnd/>
              <a:tailEnd/>
            </a:ln>
          </p:spPr>
          <p:txBody>
            <a:bodyPr wrap="none" anchor="ctr"/>
            <a:lstStyle/>
            <a:p>
              <a:endParaRPr lang="en-US">
                <a:solidFill>
                  <a:schemeClr val="tx2"/>
                </a:solidFill>
              </a:endParaRPr>
            </a:p>
          </p:txBody>
        </p:sp>
      </p:grpSp>
      <p:sp>
        <p:nvSpPr>
          <p:cNvPr id="49209" name="Text Box 254"/>
          <p:cNvSpPr txBox="1">
            <a:spLocks noChangeArrowheads="1"/>
          </p:cNvSpPr>
          <p:nvPr/>
        </p:nvSpPr>
        <p:spPr bwMode="auto">
          <a:xfrm>
            <a:off x="8316596" y="4709971"/>
            <a:ext cx="1259662" cy="222217"/>
          </a:xfrm>
          <a:prstGeom prst="rect">
            <a:avLst/>
          </a:prstGeom>
          <a:noFill/>
          <a:ln w="9525">
            <a:noFill/>
            <a:miter lim="800000"/>
            <a:headEnd/>
            <a:tailEnd/>
          </a:ln>
        </p:spPr>
        <p:txBody>
          <a:bodyPr>
            <a:spAutoFit/>
          </a:bodyPr>
          <a:lstStyle/>
          <a:p>
            <a:pPr algn="ctr" defTabSz="932597"/>
            <a:r>
              <a:rPr lang="en-US" sz="816">
                <a:solidFill>
                  <a:schemeClr val="tx2"/>
                </a:solidFill>
              </a:rPr>
              <a:t>European Cloud</a:t>
            </a:r>
          </a:p>
        </p:txBody>
      </p:sp>
      <p:sp>
        <p:nvSpPr>
          <p:cNvPr id="49210" name="Rectangle 36"/>
          <p:cNvSpPr>
            <a:spLocks noChangeArrowheads="1"/>
          </p:cNvSpPr>
          <p:nvPr/>
        </p:nvSpPr>
        <p:spPr bwMode="auto">
          <a:xfrm>
            <a:off x="2332391" y="3186394"/>
            <a:ext cx="7771694" cy="1243471"/>
          </a:xfrm>
          <a:prstGeom prst="rect">
            <a:avLst/>
          </a:prstGeom>
          <a:solidFill>
            <a:srgbClr val="FFFFFF"/>
          </a:solidFill>
          <a:ln w="9525">
            <a:noFill/>
            <a:miter lim="800000"/>
            <a:headEnd/>
            <a:tailEnd/>
          </a:ln>
        </p:spPr>
        <p:txBody>
          <a:bodyPr wrap="none" anchor="ctr"/>
          <a:lstStyle/>
          <a:p>
            <a:endParaRPr lang="en-US"/>
          </a:p>
        </p:txBody>
      </p:sp>
      <p:graphicFrame>
        <p:nvGraphicFramePr>
          <p:cNvPr id="50346" name="Group 170"/>
          <p:cNvGraphicFramePr>
            <a:graphicFrameLocks noGrp="1"/>
          </p:cNvGraphicFramePr>
          <p:nvPr/>
        </p:nvGraphicFramePr>
        <p:xfrm>
          <a:off x="2565542" y="3497263"/>
          <a:ext cx="3885847" cy="854887"/>
        </p:xfrm>
        <a:graphic>
          <a:graphicData uri="http://schemas.openxmlformats.org/drawingml/2006/table">
            <a:tbl>
              <a:tblPr/>
              <a:tblGrid>
                <a:gridCol w="3885847"/>
              </a:tblGrid>
              <a:tr h="170006">
                <a:tc>
                  <a:txBody>
                    <a:bodyPr/>
                    <a:lstStyle/>
                    <a:p>
                      <a:pPr marL="0" marR="0" lvl="0" indent="0" algn="l" defTabSz="912813" rtl="0" eaLnBrk="0" fontAlgn="base" latinLnBrk="0" hangingPunct="0">
                        <a:lnSpc>
                          <a:spcPct val="90000"/>
                        </a:lnSpc>
                        <a:spcBef>
                          <a:spcPct val="20000"/>
                        </a:spcBef>
                        <a:spcAft>
                          <a:spcPct val="0"/>
                        </a:spcAft>
                        <a:buClrTx/>
                        <a:buSzPct val="90000"/>
                        <a:buFont typeface="Arial" pitchFamily="34" charset="0"/>
                        <a:buNone/>
                        <a:tabLst/>
                      </a:pPr>
                      <a:r>
                        <a:rPr kumimoji="0" lang="en-US" sz="800" b="0" i="0" u="none" strike="noStrike" cap="none" normalizeH="0" baseline="0" smtClean="0">
                          <a:ln>
                            <a:noFill/>
                          </a:ln>
                          <a:solidFill>
                            <a:srgbClr val="FFFFFF"/>
                          </a:solidFill>
                          <a:effectLst/>
                          <a:latin typeface="Segoe UI Light" pitchFamily="34" charset="0"/>
                        </a:rPr>
                        <a:t>REST API</a:t>
                      </a:r>
                    </a:p>
                  </a:txBody>
                  <a:tcPr marL="93260" marR="93260" marT="0" marB="0" anchor="ctr" horzOverflow="overflow">
                    <a:lnL cap="flat">
                      <a:noFill/>
                    </a:lnL>
                    <a:lnR cap="flat">
                      <a:noFill/>
                    </a:lnR>
                    <a:lnT cap="flat">
                      <a:noFill/>
                    </a:lnT>
                    <a:lnB w="12700" cap="flat" cmpd="sng" algn="ctr">
                      <a:solidFill>
                        <a:srgbClr val="FFFFFF"/>
                      </a:solidFill>
                      <a:prstDash val="solid"/>
                      <a:round/>
                      <a:headEnd type="none" w="med" len="med"/>
                      <a:tailEnd type="none" w="med" len="med"/>
                    </a:lnB>
                    <a:lnTlToBr>
                      <a:noFill/>
                    </a:lnTlToBr>
                    <a:lnBlToTr>
                      <a:noFill/>
                    </a:lnBlToTr>
                    <a:solidFill>
                      <a:schemeClr val="accent1"/>
                    </a:solidFill>
                  </a:tcPr>
                </a:tc>
              </a:tr>
              <a:tr h="171625">
                <a:tc>
                  <a:txBody>
                    <a:bodyPr/>
                    <a:lstStyle/>
                    <a:p>
                      <a:pPr marL="0" marR="0" lvl="0" indent="0" algn="l" defTabSz="912813" rtl="0" eaLnBrk="0" fontAlgn="base" latinLnBrk="0" hangingPunct="0">
                        <a:lnSpc>
                          <a:spcPct val="90000"/>
                        </a:lnSpc>
                        <a:spcBef>
                          <a:spcPct val="20000"/>
                        </a:spcBef>
                        <a:spcAft>
                          <a:spcPct val="0"/>
                        </a:spcAft>
                        <a:buClrTx/>
                        <a:buSzPct val="90000"/>
                        <a:buFont typeface="Arial" pitchFamily="34" charset="0"/>
                        <a:buNone/>
                        <a:tabLst/>
                      </a:pPr>
                      <a:r>
                        <a:rPr kumimoji="0" lang="en-US" sz="800" b="0" i="0" u="none" strike="noStrike" cap="none" normalizeH="0" baseline="0" smtClean="0">
                          <a:ln>
                            <a:noFill/>
                          </a:ln>
                          <a:solidFill>
                            <a:srgbClr val="FFFFFF"/>
                          </a:solidFill>
                          <a:effectLst/>
                          <a:latin typeface="Segoe UI Light" pitchFamily="34" charset="0"/>
                        </a:rPr>
                        <a:t>AUTHENTICATION &amp; AUTHORIZATION</a:t>
                      </a:r>
                    </a:p>
                  </a:txBody>
                  <a:tcPr marL="93260" marR="93260" marT="0" marB="0" anchor="ctr" horzOverflow="overflow">
                    <a:lnL cap="flat">
                      <a:noFill/>
                    </a:lnL>
                    <a:lnR cap="flat">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solidFill>
                  </a:tcPr>
                </a:tc>
              </a:tr>
              <a:tr h="171625">
                <a:tc>
                  <a:txBody>
                    <a:bodyPr/>
                    <a:lstStyle/>
                    <a:p>
                      <a:pPr marL="0" marR="0" lvl="0" indent="0" algn="l" defTabSz="912813" rtl="0" eaLnBrk="0" fontAlgn="base" latinLnBrk="0" hangingPunct="0">
                        <a:lnSpc>
                          <a:spcPct val="90000"/>
                        </a:lnSpc>
                        <a:spcBef>
                          <a:spcPct val="20000"/>
                        </a:spcBef>
                        <a:spcAft>
                          <a:spcPct val="0"/>
                        </a:spcAft>
                        <a:buClrTx/>
                        <a:buSzPct val="90000"/>
                        <a:buFont typeface="Arial" pitchFamily="34" charset="0"/>
                        <a:buNone/>
                        <a:tabLst/>
                      </a:pPr>
                      <a:r>
                        <a:rPr kumimoji="0" lang="en-US" sz="800" b="0" i="0" u="none" strike="noStrike" cap="none" normalizeH="0" baseline="0" smtClean="0">
                          <a:ln>
                            <a:noFill/>
                          </a:ln>
                          <a:solidFill>
                            <a:srgbClr val="FFFFFF"/>
                          </a:solidFill>
                          <a:effectLst/>
                          <a:latin typeface="Segoe UI Light" pitchFamily="34" charset="0"/>
                        </a:rPr>
                        <a:t>AGGREGATION, TENANT MANAGEMENT, STAMP MANAGEMENT</a:t>
                      </a:r>
                    </a:p>
                  </a:txBody>
                  <a:tcPr marL="93260" marR="93260" marT="0" marB="0" anchor="ctr" horzOverflow="overflow">
                    <a:lnL cap="flat">
                      <a:noFill/>
                    </a:lnL>
                    <a:lnR cap="flat">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solidFill>
                  </a:tcPr>
                </a:tc>
              </a:tr>
              <a:tr h="171625">
                <a:tc>
                  <a:txBody>
                    <a:bodyPr/>
                    <a:lstStyle/>
                    <a:p>
                      <a:pPr marL="0" marR="0" lvl="0" indent="0" algn="l" defTabSz="912813" rtl="0" eaLnBrk="0" fontAlgn="base" latinLnBrk="0" hangingPunct="0">
                        <a:lnSpc>
                          <a:spcPct val="90000"/>
                        </a:lnSpc>
                        <a:spcBef>
                          <a:spcPct val="20000"/>
                        </a:spcBef>
                        <a:spcAft>
                          <a:spcPct val="0"/>
                        </a:spcAft>
                        <a:buClrTx/>
                        <a:buSzPct val="90000"/>
                        <a:buFont typeface="Arial" pitchFamily="34" charset="0"/>
                        <a:buNone/>
                        <a:tabLst/>
                      </a:pPr>
                      <a:r>
                        <a:rPr kumimoji="0" lang="en-US" sz="800" b="0" i="0" u="none" strike="noStrike" cap="none" normalizeH="0" baseline="0" smtClean="0">
                          <a:ln>
                            <a:noFill/>
                          </a:ln>
                          <a:solidFill>
                            <a:srgbClr val="FFFFFF"/>
                          </a:solidFill>
                          <a:effectLst/>
                          <a:latin typeface="Segoe UI Light" pitchFamily="34" charset="0"/>
                        </a:rPr>
                        <a:t>RESOURCES, ACTIONS</a:t>
                      </a:r>
                    </a:p>
                  </a:txBody>
                  <a:tcPr marL="93260" marR="93260" marT="0" marB="0" anchor="ctr" horzOverflow="overflow">
                    <a:lnL cap="flat">
                      <a:noFill/>
                    </a:lnL>
                    <a:lnR cap="flat">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solidFill>
                  </a:tcPr>
                </a:tc>
              </a:tr>
              <a:tr h="170006">
                <a:tc>
                  <a:txBody>
                    <a:bodyPr/>
                    <a:lstStyle/>
                    <a:p>
                      <a:pPr marL="0" marR="0" lvl="0" indent="0" algn="l" defTabSz="912813" rtl="0" eaLnBrk="0" fontAlgn="base" latinLnBrk="0" hangingPunct="0">
                        <a:lnSpc>
                          <a:spcPct val="90000"/>
                        </a:lnSpc>
                        <a:spcBef>
                          <a:spcPct val="20000"/>
                        </a:spcBef>
                        <a:spcAft>
                          <a:spcPct val="0"/>
                        </a:spcAft>
                        <a:buClrTx/>
                        <a:buSzPct val="90000"/>
                        <a:buFont typeface="Arial" pitchFamily="34" charset="0"/>
                        <a:buNone/>
                        <a:tabLst/>
                      </a:pPr>
                      <a:r>
                        <a:rPr kumimoji="0" lang="en-US" sz="800" b="0" i="0" u="none" strike="noStrike" cap="none" normalizeH="0" baseline="0" dirty="0" smtClean="0">
                          <a:ln>
                            <a:noFill/>
                          </a:ln>
                          <a:solidFill>
                            <a:srgbClr val="FFFFFF"/>
                          </a:solidFill>
                          <a:effectLst/>
                          <a:latin typeface="Segoe UI Light" pitchFamily="34" charset="0"/>
                        </a:rPr>
                        <a:t>ORCHESTRATION &amp; PROCESS</a:t>
                      </a:r>
                    </a:p>
                  </a:txBody>
                  <a:tcPr marL="93260" marR="93260" marT="0" marB="0" anchor="ctr" horzOverflow="overflow">
                    <a:lnL cap="flat">
                      <a:noFill/>
                    </a:lnL>
                    <a:lnR cap="flat">
                      <a:noFill/>
                    </a:lnR>
                    <a:lnT w="12700" cap="flat" cmpd="sng" algn="ctr">
                      <a:solidFill>
                        <a:srgbClr val="FFFFFF"/>
                      </a:solidFill>
                      <a:prstDash val="solid"/>
                      <a:round/>
                      <a:headEnd type="none" w="med" len="med"/>
                      <a:tailEnd type="none" w="med" len="med"/>
                    </a:lnT>
                    <a:lnB cap="flat">
                      <a:noFill/>
                    </a:lnB>
                    <a:lnTlToBr>
                      <a:noFill/>
                    </a:lnTlToBr>
                    <a:lnBlToTr>
                      <a:noFill/>
                    </a:lnBlToTr>
                    <a:solidFill>
                      <a:schemeClr val="accent1"/>
                    </a:solidFill>
                  </a:tcPr>
                </a:tc>
              </a:tr>
            </a:tbl>
          </a:graphicData>
        </a:graphic>
      </p:graphicFrame>
      <p:sp>
        <p:nvSpPr>
          <p:cNvPr id="49221" name="Text Box 64"/>
          <p:cNvSpPr txBox="1">
            <a:spLocks noChangeArrowheads="1"/>
          </p:cNvSpPr>
          <p:nvPr/>
        </p:nvSpPr>
        <p:spPr bwMode="auto">
          <a:xfrm>
            <a:off x="2487825" y="3264112"/>
            <a:ext cx="3963564" cy="254262"/>
          </a:xfrm>
          <a:prstGeom prst="rect">
            <a:avLst/>
          </a:prstGeom>
          <a:noFill/>
          <a:ln w="9525">
            <a:noFill/>
            <a:miter lim="800000"/>
            <a:headEnd/>
            <a:tailEnd/>
          </a:ln>
        </p:spPr>
        <p:txBody>
          <a:bodyPr>
            <a:spAutoFit/>
          </a:bodyPr>
          <a:lstStyle/>
          <a:p>
            <a:pPr defTabSz="932597"/>
            <a:r>
              <a:rPr lang="en-US" sz="1020" b="1">
                <a:solidFill>
                  <a:schemeClr val="tx2"/>
                </a:solidFill>
              </a:rPr>
              <a:t>SERVICE PROVIDER FOUNDATION</a:t>
            </a:r>
          </a:p>
        </p:txBody>
      </p:sp>
      <p:sp>
        <p:nvSpPr>
          <p:cNvPr id="49222" name="AutoShape 65"/>
          <p:cNvSpPr>
            <a:spLocks noChangeArrowheads="1"/>
          </p:cNvSpPr>
          <p:nvPr/>
        </p:nvSpPr>
        <p:spPr bwMode="auto">
          <a:xfrm>
            <a:off x="6606823" y="3264111"/>
            <a:ext cx="3264112" cy="1088037"/>
          </a:xfrm>
          <a:prstGeom prst="can">
            <a:avLst>
              <a:gd name="adj" fmla="val 25000"/>
            </a:avLst>
          </a:prstGeom>
          <a:solidFill>
            <a:schemeClr val="accent1"/>
          </a:solidFill>
          <a:ln w="9525">
            <a:noFill/>
            <a:round/>
            <a:headEnd/>
            <a:tailEnd/>
          </a:ln>
        </p:spPr>
        <p:txBody>
          <a:bodyPr wrap="none" anchor="ctr"/>
          <a:lstStyle/>
          <a:p>
            <a:endParaRPr lang="en-US"/>
          </a:p>
        </p:txBody>
      </p:sp>
      <p:sp>
        <p:nvSpPr>
          <p:cNvPr id="49223" name="Text Box 66"/>
          <p:cNvSpPr txBox="1">
            <a:spLocks noChangeArrowheads="1"/>
          </p:cNvSpPr>
          <p:nvPr/>
        </p:nvSpPr>
        <p:spPr bwMode="auto">
          <a:xfrm>
            <a:off x="7228558" y="3264112"/>
            <a:ext cx="2020641" cy="254262"/>
          </a:xfrm>
          <a:prstGeom prst="rect">
            <a:avLst/>
          </a:prstGeom>
          <a:noFill/>
          <a:ln w="9525">
            <a:noFill/>
            <a:miter lim="800000"/>
            <a:headEnd/>
            <a:tailEnd/>
          </a:ln>
        </p:spPr>
        <p:txBody>
          <a:bodyPr>
            <a:spAutoFit/>
          </a:bodyPr>
          <a:lstStyle/>
          <a:p>
            <a:pPr algn="ctr" defTabSz="932597"/>
            <a:r>
              <a:rPr lang="en-US" sz="1020" b="1">
                <a:solidFill>
                  <a:srgbClr val="FFFFFF"/>
                </a:solidFill>
              </a:rPr>
              <a:t>SPF Database</a:t>
            </a:r>
          </a:p>
        </p:txBody>
      </p:sp>
      <p:sp>
        <p:nvSpPr>
          <p:cNvPr id="49224" name="Text Box 67"/>
          <p:cNvSpPr txBox="1">
            <a:spLocks noChangeArrowheads="1"/>
          </p:cNvSpPr>
          <p:nvPr/>
        </p:nvSpPr>
        <p:spPr bwMode="auto">
          <a:xfrm>
            <a:off x="7228558" y="3652697"/>
            <a:ext cx="2020641" cy="574443"/>
          </a:xfrm>
          <a:prstGeom prst="rect">
            <a:avLst/>
          </a:prstGeom>
          <a:noFill/>
          <a:ln w="9525">
            <a:noFill/>
            <a:miter lim="800000"/>
            <a:headEnd/>
            <a:tailEnd/>
          </a:ln>
        </p:spPr>
        <p:txBody>
          <a:bodyPr>
            <a:spAutoFit/>
          </a:bodyPr>
          <a:lstStyle/>
          <a:p>
            <a:pPr algn="ctr" defTabSz="932597"/>
            <a:r>
              <a:rPr lang="en-US" sz="1020">
                <a:solidFill>
                  <a:srgbClr val="FFFFFF"/>
                </a:solidFill>
              </a:rPr>
              <a:t>Stamps</a:t>
            </a:r>
          </a:p>
          <a:p>
            <a:pPr algn="ctr" defTabSz="932597"/>
            <a:r>
              <a:rPr lang="en-US" sz="1020">
                <a:solidFill>
                  <a:srgbClr val="FFFFFF"/>
                </a:solidFill>
              </a:rPr>
              <a:t>Tenants</a:t>
            </a:r>
          </a:p>
          <a:p>
            <a:pPr algn="ctr" defTabSz="932597"/>
            <a:r>
              <a:rPr lang="en-US" sz="1020">
                <a:solidFill>
                  <a:srgbClr val="FFFFFF"/>
                </a:solidFill>
              </a:rPr>
              <a:t>User Roles</a:t>
            </a:r>
          </a:p>
        </p:txBody>
      </p:sp>
      <p:grpSp>
        <p:nvGrpSpPr>
          <p:cNvPr id="49225" name="Group 52"/>
          <p:cNvGrpSpPr>
            <a:grpSpLocks/>
          </p:cNvGrpSpPr>
          <p:nvPr/>
        </p:nvGrpSpPr>
        <p:grpSpPr bwMode="auto">
          <a:xfrm>
            <a:off x="1088920" y="2331508"/>
            <a:ext cx="1476622" cy="466302"/>
            <a:chOff x="95" y="720"/>
            <a:chExt cx="2784" cy="1632"/>
          </a:xfrm>
        </p:grpSpPr>
        <p:sp>
          <p:nvSpPr>
            <p:cNvPr id="49272" name="Oval 53"/>
            <p:cNvSpPr>
              <a:spLocks noChangeArrowheads="1"/>
            </p:cNvSpPr>
            <p:nvPr/>
          </p:nvSpPr>
          <p:spPr bwMode="auto">
            <a:xfrm>
              <a:off x="479" y="816"/>
              <a:ext cx="1008" cy="1008"/>
            </a:xfrm>
            <a:prstGeom prst="ellipse">
              <a:avLst/>
            </a:prstGeom>
            <a:solidFill>
              <a:srgbClr val="FFFFFF"/>
            </a:solidFill>
            <a:ln w="9525">
              <a:noFill/>
              <a:round/>
              <a:headEnd/>
              <a:tailEnd/>
            </a:ln>
          </p:spPr>
          <p:txBody>
            <a:bodyPr wrap="none" anchor="ctr"/>
            <a:lstStyle/>
            <a:p>
              <a:endParaRPr lang="en-US">
                <a:solidFill>
                  <a:schemeClr val="tx2"/>
                </a:solidFill>
              </a:endParaRPr>
            </a:p>
          </p:txBody>
        </p:sp>
        <p:sp>
          <p:nvSpPr>
            <p:cNvPr id="49273" name="Oval 54"/>
            <p:cNvSpPr>
              <a:spLocks noChangeArrowheads="1"/>
            </p:cNvSpPr>
            <p:nvPr/>
          </p:nvSpPr>
          <p:spPr bwMode="auto">
            <a:xfrm>
              <a:off x="1103" y="720"/>
              <a:ext cx="1344" cy="1344"/>
            </a:xfrm>
            <a:prstGeom prst="ellipse">
              <a:avLst/>
            </a:prstGeom>
            <a:solidFill>
              <a:srgbClr val="FFFFFF"/>
            </a:solidFill>
            <a:ln w="9525">
              <a:noFill/>
              <a:round/>
              <a:headEnd/>
              <a:tailEnd/>
            </a:ln>
          </p:spPr>
          <p:txBody>
            <a:bodyPr wrap="none" anchor="ctr"/>
            <a:lstStyle/>
            <a:p>
              <a:endParaRPr lang="en-US">
                <a:solidFill>
                  <a:schemeClr val="tx2"/>
                </a:solidFill>
              </a:endParaRPr>
            </a:p>
          </p:txBody>
        </p:sp>
        <p:sp>
          <p:nvSpPr>
            <p:cNvPr id="49274" name="Oval 55"/>
            <p:cNvSpPr>
              <a:spLocks noChangeArrowheads="1"/>
            </p:cNvSpPr>
            <p:nvPr/>
          </p:nvSpPr>
          <p:spPr bwMode="auto">
            <a:xfrm>
              <a:off x="527" y="1488"/>
              <a:ext cx="720" cy="720"/>
            </a:xfrm>
            <a:prstGeom prst="ellipse">
              <a:avLst/>
            </a:prstGeom>
            <a:solidFill>
              <a:srgbClr val="FFFFFF"/>
            </a:solidFill>
            <a:ln w="9525">
              <a:noFill/>
              <a:round/>
              <a:headEnd/>
              <a:tailEnd/>
            </a:ln>
          </p:spPr>
          <p:txBody>
            <a:bodyPr wrap="none" anchor="ctr"/>
            <a:lstStyle/>
            <a:p>
              <a:endParaRPr lang="en-US">
                <a:solidFill>
                  <a:schemeClr val="tx2"/>
                </a:solidFill>
              </a:endParaRPr>
            </a:p>
          </p:txBody>
        </p:sp>
        <p:sp>
          <p:nvSpPr>
            <p:cNvPr id="49275" name="Oval 56"/>
            <p:cNvSpPr>
              <a:spLocks noChangeArrowheads="1"/>
            </p:cNvSpPr>
            <p:nvPr/>
          </p:nvSpPr>
          <p:spPr bwMode="auto">
            <a:xfrm>
              <a:off x="95" y="1296"/>
              <a:ext cx="624" cy="624"/>
            </a:xfrm>
            <a:prstGeom prst="ellipse">
              <a:avLst/>
            </a:prstGeom>
            <a:solidFill>
              <a:srgbClr val="FFFFFF"/>
            </a:solidFill>
            <a:ln w="9525">
              <a:noFill/>
              <a:round/>
              <a:headEnd/>
              <a:tailEnd/>
            </a:ln>
          </p:spPr>
          <p:txBody>
            <a:bodyPr wrap="none" anchor="ctr"/>
            <a:lstStyle/>
            <a:p>
              <a:endParaRPr lang="en-US">
                <a:solidFill>
                  <a:schemeClr val="tx2"/>
                </a:solidFill>
              </a:endParaRPr>
            </a:p>
          </p:txBody>
        </p:sp>
        <p:sp>
          <p:nvSpPr>
            <p:cNvPr id="49276" name="Oval 57"/>
            <p:cNvSpPr>
              <a:spLocks noChangeArrowheads="1"/>
            </p:cNvSpPr>
            <p:nvPr/>
          </p:nvSpPr>
          <p:spPr bwMode="auto">
            <a:xfrm>
              <a:off x="1055" y="1536"/>
              <a:ext cx="816" cy="816"/>
            </a:xfrm>
            <a:prstGeom prst="ellipse">
              <a:avLst/>
            </a:prstGeom>
            <a:solidFill>
              <a:srgbClr val="FFFFFF"/>
            </a:solidFill>
            <a:ln w="9525">
              <a:noFill/>
              <a:round/>
              <a:headEnd/>
              <a:tailEnd/>
            </a:ln>
          </p:spPr>
          <p:txBody>
            <a:bodyPr wrap="none" anchor="ctr"/>
            <a:lstStyle/>
            <a:p>
              <a:endParaRPr lang="en-US">
                <a:solidFill>
                  <a:schemeClr val="tx2"/>
                </a:solidFill>
              </a:endParaRPr>
            </a:p>
          </p:txBody>
        </p:sp>
        <p:sp>
          <p:nvSpPr>
            <p:cNvPr id="49277" name="Oval 58"/>
            <p:cNvSpPr>
              <a:spLocks noChangeArrowheads="1"/>
            </p:cNvSpPr>
            <p:nvPr/>
          </p:nvSpPr>
          <p:spPr bwMode="auto">
            <a:xfrm>
              <a:off x="1679" y="1632"/>
              <a:ext cx="624" cy="624"/>
            </a:xfrm>
            <a:prstGeom prst="ellipse">
              <a:avLst/>
            </a:prstGeom>
            <a:solidFill>
              <a:srgbClr val="FFFFFF"/>
            </a:solidFill>
            <a:ln w="9525">
              <a:noFill/>
              <a:round/>
              <a:headEnd/>
              <a:tailEnd/>
            </a:ln>
          </p:spPr>
          <p:txBody>
            <a:bodyPr wrap="none" anchor="ctr"/>
            <a:lstStyle/>
            <a:p>
              <a:endParaRPr lang="en-US">
                <a:solidFill>
                  <a:schemeClr val="tx2"/>
                </a:solidFill>
              </a:endParaRPr>
            </a:p>
          </p:txBody>
        </p:sp>
        <p:sp>
          <p:nvSpPr>
            <p:cNvPr id="49278" name="Oval 59"/>
            <p:cNvSpPr>
              <a:spLocks noChangeArrowheads="1"/>
            </p:cNvSpPr>
            <p:nvPr/>
          </p:nvSpPr>
          <p:spPr bwMode="auto">
            <a:xfrm>
              <a:off x="2015" y="1152"/>
              <a:ext cx="864" cy="864"/>
            </a:xfrm>
            <a:prstGeom prst="ellipse">
              <a:avLst/>
            </a:prstGeom>
            <a:solidFill>
              <a:srgbClr val="FFFFFF"/>
            </a:solidFill>
            <a:ln w="9525">
              <a:noFill/>
              <a:round/>
              <a:headEnd/>
              <a:tailEnd/>
            </a:ln>
          </p:spPr>
          <p:txBody>
            <a:bodyPr wrap="none" anchor="ctr"/>
            <a:lstStyle/>
            <a:p>
              <a:endParaRPr lang="en-US">
                <a:solidFill>
                  <a:schemeClr val="tx2"/>
                </a:solidFill>
              </a:endParaRPr>
            </a:p>
          </p:txBody>
        </p:sp>
      </p:grpSp>
      <p:grpSp>
        <p:nvGrpSpPr>
          <p:cNvPr id="49226" name="Group 52"/>
          <p:cNvGrpSpPr>
            <a:grpSpLocks/>
          </p:cNvGrpSpPr>
          <p:nvPr/>
        </p:nvGrpSpPr>
        <p:grpSpPr bwMode="auto">
          <a:xfrm>
            <a:off x="2720975" y="2331508"/>
            <a:ext cx="1476622" cy="466302"/>
            <a:chOff x="95" y="720"/>
            <a:chExt cx="2784" cy="1632"/>
          </a:xfrm>
        </p:grpSpPr>
        <p:sp>
          <p:nvSpPr>
            <p:cNvPr id="49265" name="Oval 53"/>
            <p:cNvSpPr>
              <a:spLocks noChangeArrowheads="1"/>
            </p:cNvSpPr>
            <p:nvPr/>
          </p:nvSpPr>
          <p:spPr bwMode="auto">
            <a:xfrm>
              <a:off x="479" y="816"/>
              <a:ext cx="1008" cy="1008"/>
            </a:xfrm>
            <a:prstGeom prst="ellipse">
              <a:avLst/>
            </a:prstGeom>
            <a:solidFill>
              <a:srgbClr val="FFFFFF"/>
            </a:solidFill>
            <a:ln w="9525">
              <a:noFill/>
              <a:round/>
              <a:headEnd/>
              <a:tailEnd/>
            </a:ln>
          </p:spPr>
          <p:txBody>
            <a:bodyPr wrap="none" anchor="ctr"/>
            <a:lstStyle/>
            <a:p>
              <a:endParaRPr lang="en-US">
                <a:solidFill>
                  <a:schemeClr val="tx2"/>
                </a:solidFill>
              </a:endParaRPr>
            </a:p>
          </p:txBody>
        </p:sp>
        <p:sp>
          <p:nvSpPr>
            <p:cNvPr id="49266" name="Oval 54"/>
            <p:cNvSpPr>
              <a:spLocks noChangeArrowheads="1"/>
            </p:cNvSpPr>
            <p:nvPr/>
          </p:nvSpPr>
          <p:spPr bwMode="auto">
            <a:xfrm>
              <a:off x="1103" y="720"/>
              <a:ext cx="1344" cy="1344"/>
            </a:xfrm>
            <a:prstGeom prst="ellipse">
              <a:avLst/>
            </a:prstGeom>
            <a:solidFill>
              <a:srgbClr val="FFFFFF"/>
            </a:solidFill>
            <a:ln w="9525">
              <a:noFill/>
              <a:round/>
              <a:headEnd/>
              <a:tailEnd/>
            </a:ln>
          </p:spPr>
          <p:txBody>
            <a:bodyPr wrap="none" anchor="ctr"/>
            <a:lstStyle/>
            <a:p>
              <a:endParaRPr lang="en-US">
                <a:solidFill>
                  <a:schemeClr val="tx2"/>
                </a:solidFill>
              </a:endParaRPr>
            </a:p>
          </p:txBody>
        </p:sp>
        <p:sp>
          <p:nvSpPr>
            <p:cNvPr id="49267" name="Oval 55"/>
            <p:cNvSpPr>
              <a:spLocks noChangeArrowheads="1"/>
            </p:cNvSpPr>
            <p:nvPr/>
          </p:nvSpPr>
          <p:spPr bwMode="auto">
            <a:xfrm>
              <a:off x="527" y="1488"/>
              <a:ext cx="720" cy="720"/>
            </a:xfrm>
            <a:prstGeom prst="ellipse">
              <a:avLst/>
            </a:prstGeom>
            <a:solidFill>
              <a:srgbClr val="FFFFFF"/>
            </a:solidFill>
            <a:ln w="9525">
              <a:noFill/>
              <a:round/>
              <a:headEnd/>
              <a:tailEnd/>
            </a:ln>
          </p:spPr>
          <p:txBody>
            <a:bodyPr wrap="none" anchor="ctr"/>
            <a:lstStyle/>
            <a:p>
              <a:endParaRPr lang="en-US">
                <a:solidFill>
                  <a:schemeClr val="tx2"/>
                </a:solidFill>
              </a:endParaRPr>
            </a:p>
          </p:txBody>
        </p:sp>
        <p:sp>
          <p:nvSpPr>
            <p:cNvPr id="49268" name="Oval 56"/>
            <p:cNvSpPr>
              <a:spLocks noChangeArrowheads="1"/>
            </p:cNvSpPr>
            <p:nvPr/>
          </p:nvSpPr>
          <p:spPr bwMode="auto">
            <a:xfrm>
              <a:off x="95" y="1296"/>
              <a:ext cx="624" cy="624"/>
            </a:xfrm>
            <a:prstGeom prst="ellipse">
              <a:avLst/>
            </a:prstGeom>
            <a:solidFill>
              <a:srgbClr val="FFFFFF"/>
            </a:solidFill>
            <a:ln w="9525">
              <a:noFill/>
              <a:round/>
              <a:headEnd/>
              <a:tailEnd/>
            </a:ln>
          </p:spPr>
          <p:txBody>
            <a:bodyPr wrap="none" anchor="ctr"/>
            <a:lstStyle/>
            <a:p>
              <a:endParaRPr lang="en-US">
                <a:solidFill>
                  <a:schemeClr val="tx2"/>
                </a:solidFill>
              </a:endParaRPr>
            </a:p>
          </p:txBody>
        </p:sp>
        <p:sp>
          <p:nvSpPr>
            <p:cNvPr id="49269" name="Oval 57"/>
            <p:cNvSpPr>
              <a:spLocks noChangeArrowheads="1"/>
            </p:cNvSpPr>
            <p:nvPr/>
          </p:nvSpPr>
          <p:spPr bwMode="auto">
            <a:xfrm>
              <a:off x="1055" y="1536"/>
              <a:ext cx="816" cy="816"/>
            </a:xfrm>
            <a:prstGeom prst="ellipse">
              <a:avLst/>
            </a:prstGeom>
            <a:solidFill>
              <a:srgbClr val="FFFFFF"/>
            </a:solidFill>
            <a:ln w="9525">
              <a:noFill/>
              <a:round/>
              <a:headEnd/>
              <a:tailEnd/>
            </a:ln>
          </p:spPr>
          <p:txBody>
            <a:bodyPr wrap="none" anchor="ctr"/>
            <a:lstStyle/>
            <a:p>
              <a:endParaRPr lang="en-US">
                <a:solidFill>
                  <a:schemeClr val="tx2"/>
                </a:solidFill>
              </a:endParaRPr>
            </a:p>
          </p:txBody>
        </p:sp>
        <p:sp>
          <p:nvSpPr>
            <p:cNvPr id="49270" name="Oval 58"/>
            <p:cNvSpPr>
              <a:spLocks noChangeArrowheads="1"/>
            </p:cNvSpPr>
            <p:nvPr/>
          </p:nvSpPr>
          <p:spPr bwMode="auto">
            <a:xfrm>
              <a:off x="1679" y="1632"/>
              <a:ext cx="624" cy="624"/>
            </a:xfrm>
            <a:prstGeom prst="ellipse">
              <a:avLst/>
            </a:prstGeom>
            <a:solidFill>
              <a:srgbClr val="FFFFFF"/>
            </a:solidFill>
            <a:ln w="9525">
              <a:noFill/>
              <a:round/>
              <a:headEnd/>
              <a:tailEnd/>
            </a:ln>
          </p:spPr>
          <p:txBody>
            <a:bodyPr wrap="none" anchor="ctr"/>
            <a:lstStyle/>
            <a:p>
              <a:endParaRPr lang="en-US">
                <a:solidFill>
                  <a:schemeClr val="tx2"/>
                </a:solidFill>
              </a:endParaRPr>
            </a:p>
          </p:txBody>
        </p:sp>
        <p:sp>
          <p:nvSpPr>
            <p:cNvPr id="49271" name="Oval 59"/>
            <p:cNvSpPr>
              <a:spLocks noChangeArrowheads="1"/>
            </p:cNvSpPr>
            <p:nvPr/>
          </p:nvSpPr>
          <p:spPr bwMode="auto">
            <a:xfrm>
              <a:off x="2015" y="1152"/>
              <a:ext cx="864" cy="864"/>
            </a:xfrm>
            <a:prstGeom prst="ellipse">
              <a:avLst/>
            </a:prstGeom>
            <a:solidFill>
              <a:srgbClr val="FFFFFF"/>
            </a:solidFill>
            <a:ln w="9525">
              <a:noFill/>
              <a:round/>
              <a:headEnd/>
              <a:tailEnd/>
            </a:ln>
          </p:spPr>
          <p:txBody>
            <a:bodyPr wrap="none" anchor="ctr"/>
            <a:lstStyle/>
            <a:p>
              <a:endParaRPr lang="en-US">
                <a:solidFill>
                  <a:schemeClr val="tx2"/>
                </a:solidFill>
              </a:endParaRPr>
            </a:p>
          </p:txBody>
        </p:sp>
      </p:grpSp>
      <p:grpSp>
        <p:nvGrpSpPr>
          <p:cNvPr id="49227" name="Group 52"/>
          <p:cNvGrpSpPr>
            <a:grpSpLocks/>
          </p:cNvGrpSpPr>
          <p:nvPr/>
        </p:nvGrpSpPr>
        <p:grpSpPr bwMode="auto">
          <a:xfrm>
            <a:off x="4353031" y="2331508"/>
            <a:ext cx="1476622" cy="466302"/>
            <a:chOff x="95" y="720"/>
            <a:chExt cx="2784" cy="1632"/>
          </a:xfrm>
        </p:grpSpPr>
        <p:sp>
          <p:nvSpPr>
            <p:cNvPr id="49258" name="Oval 53"/>
            <p:cNvSpPr>
              <a:spLocks noChangeArrowheads="1"/>
            </p:cNvSpPr>
            <p:nvPr/>
          </p:nvSpPr>
          <p:spPr bwMode="auto">
            <a:xfrm>
              <a:off x="479" y="816"/>
              <a:ext cx="1008" cy="1008"/>
            </a:xfrm>
            <a:prstGeom prst="ellipse">
              <a:avLst/>
            </a:prstGeom>
            <a:solidFill>
              <a:srgbClr val="FFFFFF"/>
            </a:solidFill>
            <a:ln w="9525">
              <a:noFill/>
              <a:round/>
              <a:headEnd/>
              <a:tailEnd/>
            </a:ln>
          </p:spPr>
          <p:txBody>
            <a:bodyPr wrap="none" anchor="ctr"/>
            <a:lstStyle/>
            <a:p>
              <a:endParaRPr lang="en-US">
                <a:solidFill>
                  <a:schemeClr val="tx2"/>
                </a:solidFill>
              </a:endParaRPr>
            </a:p>
          </p:txBody>
        </p:sp>
        <p:sp>
          <p:nvSpPr>
            <p:cNvPr id="49259" name="Oval 54"/>
            <p:cNvSpPr>
              <a:spLocks noChangeArrowheads="1"/>
            </p:cNvSpPr>
            <p:nvPr/>
          </p:nvSpPr>
          <p:spPr bwMode="auto">
            <a:xfrm>
              <a:off x="1103" y="720"/>
              <a:ext cx="1344" cy="1344"/>
            </a:xfrm>
            <a:prstGeom prst="ellipse">
              <a:avLst/>
            </a:prstGeom>
            <a:solidFill>
              <a:srgbClr val="FFFFFF"/>
            </a:solidFill>
            <a:ln w="9525">
              <a:noFill/>
              <a:round/>
              <a:headEnd/>
              <a:tailEnd/>
            </a:ln>
          </p:spPr>
          <p:txBody>
            <a:bodyPr wrap="none" anchor="ctr"/>
            <a:lstStyle/>
            <a:p>
              <a:endParaRPr lang="en-US">
                <a:solidFill>
                  <a:schemeClr val="tx2"/>
                </a:solidFill>
              </a:endParaRPr>
            </a:p>
          </p:txBody>
        </p:sp>
        <p:sp>
          <p:nvSpPr>
            <p:cNvPr id="49260" name="Oval 55"/>
            <p:cNvSpPr>
              <a:spLocks noChangeArrowheads="1"/>
            </p:cNvSpPr>
            <p:nvPr/>
          </p:nvSpPr>
          <p:spPr bwMode="auto">
            <a:xfrm>
              <a:off x="527" y="1488"/>
              <a:ext cx="720" cy="720"/>
            </a:xfrm>
            <a:prstGeom prst="ellipse">
              <a:avLst/>
            </a:prstGeom>
            <a:solidFill>
              <a:srgbClr val="FFFFFF"/>
            </a:solidFill>
            <a:ln w="9525">
              <a:noFill/>
              <a:round/>
              <a:headEnd/>
              <a:tailEnd/>
            </a:ln>
          </p:spPr>
          <p:txBody>
            <a:bodyPr wrap="none" anchor="ctr"/>
            <a:lstStyle/>
            <a:p>
              <a:endParaRPr lang="en-US">
                <a:solidFill>
                  <a:schemeClr val="tx2"/>
                </a:solidFill>
              </a:endParaRPr>
            </a:p>
          </p:txBody>
        </p:sp>
        <p:sp>
          <p:nvSpPr>
            <p:cNvPr id="49261" name="Oval 56"/>
            <p:cNvSpPr>
              <a:spLocks noChangeArrowheads="1"/>
            </p:cNvSpPr>
            <p:nvPr/>
          </p:nvSpPr>
          <p:spPr bwMode="auto">
            <a:xfrm>
              <a:off x="95" y="1296"/>
              <a:ext cx="624" cy="624"/>
            </a:xfrm>
            <a:prstGeom prst="ellipse">
              <a:avLst/>
            </a:prstGeom>
            <a:solidFill>
              <a:srgbClr val="FFFFFF"/>
            </a:solidFill>
            <a:ln w="9525">
              <a:noFill/>
              <a:round/>
              <a:headEnd/>
              <a:tailEnd/>
            </a:ln>
          </p:spPr>
          <p:txBody>
            <a:bodyPr wrap="none" anchor="ctr"/>
            <a:lstStyle/>
            <a:p>
              <a:endParaRPr lang="en-US">
                <a:solidFill>
                  <a:schemeClr val="tx2"/>
                </a:solidFill>
              </a:endParaRPr>
            </a:p>
          </p:txBody>
        </p:sp>
        <p:sp>
          <p:nvSpPr>
            <p:cNvPr id="49262" name="Oval 57"/>
            <p:cNvSpPr>
              <a:spLocks noChangeArrowheads="1"/>
            </p:cNvSpPr>
            <p:nvPr/>
          </p:nvSpPr>
          <p:spPr bwMode="auto">
            <a:xfrm>
              <a:off x="1055" y="1536"/>
              <a:ext cx="816" cy="816"/>
            </a:xfrm>
            <a:prstGeom prst="ellipse">
              <a:avLst/>
            </a:prstGeom>
            <a:solidFill>
              <a:srgbClr val="FFFFFF"/>
            </a:solidFill>
            <a:ln w="9525">
              <a:noFill/>
              <a:round/>
              <a:headEnd/>
              <a:tailEnd/>
            </a:ln>
          </p:spPr>
          <p:txBody>
            <a:bodyPr wrap="none" anchor="ctr"/>
            <a:lstStyle/>
            <a:p>
              <a:endParaRPr lang="en-US">
                <a:solidFill>
                  <a:schemeClr val="tx2"/>
                </a:solidFill>
              </a:endParaRPr>
            </a:p>
          </p:txBody>
        </p:sp>
        <p:sp>
          <p:nvSpPr>
            <p:cNvPr id="49263" name="Oval 58"/>
            <p:cNvSpPr>
              <a:spLocks noChangeArrowheads="1"/>
            </p:cNvSpPr>
            <p:nvPr/>
          </p:nvSpPr>
          <p:spPr bwMode="auto">
            <a:xfrm>
              <a:off x="1679" y="1632"/>
              <a:ext cx="624" cy="624"/>
            </a:xfrm>
            <a:prstGeom prst="ellipse">
              <a:avLst/>
            </a:prstGeom>
            <a:solidFill>
              <a:srgbClr val="FFFFFF"/>
            </a:solidFill>
            <a:ln w="9525">
              <a:noFill/>
              <a:round/>
              <a:headEnd/>
              <a:tailEnd/>
            </a:ln>
          </p:spPr>
          <p:txBody>
            <a:bodyPr wrap="none" anchor="ctr"/>
            <a:lstStyle/>
            <a:p>
              <a:endParaRPr lang="en-US">
                <a:solidFill>
                  <a:schemeClr val="tx2"/>
                </a:solidFill>
              </a:endParaRPr>
            </a:p>
          </p:txBody>
        </p:sp>
        <p:sp>
          <p:nvSpPr>
            <p:cNvPr id="49264" name="Oval 59"/>
            <p:cNvSpPr>
              <a:spLocks noChangeArrowheads="1"/>
            </p:cNvSpPr>
            <p:nvPr/>
          </p:nvSpPr>
          <p:spPr bwMode="auto">
            <a:xfrm>
              <a:off x="2015" y="1152"/>
              <a:ext cx="864" cy="864"/>
            </a:xfrm>
            <a:prstGeom prst="ellipse">
              <a:avLst/>
            </a:prstGeom>
            <a:solidFill>
              <a:srgbClr val="FFFFFF"/>
            </a:solidFill>
            <a:ln w="9525">
              <a:noFill/>
              <a:round/>
              <a:headEnd/>
              <a:tailEnd/>
            </a:ln>
          </p:spPr>
          <p:txBody>
            <a:bodyPr wrap="none" anchor="ctr"/>
            <a:lstStyle/>
            <a:p>
              <a:endParaRPr lang="en-US">
                <a:solidFill>
                  <a:schemeClr val="tx2"/>
                </a:solidFill>
              </a:endParaRPr>
            </a:p>
          </p:txBody>
        </p:sp>
      </p:grpSp>
      <p:sp>
        <p:nvSpPr>
          <p:cNvPr id="49228" name="Text Box 137"/>
          <p:cNvSpPr txBox="1">
            <a:spLocks noChangeArrowheads="1"/>
          </p:cNvSpPr>
          <p:nvPr/>
        </p:nvSpPr>
        <p:spPr bwMode="auto">
          <a:xfrm>
            <a:off x="1244354" y="2409225"/>
            <a:ext cx="1259662" cy="350264"/>
          </a:xfrm>
          <a:prstGeom prst="rect">
            <a:avLst/>
          </a:prstGeom>
          <a:noFill/>
          <a:ln w="9525">
            <a:noFill/>
            <a:miter lim="800000"/>
            <a:headEnd/>
            <a:tailEnd/>
          </a:ln>
        </p:spPr>
        <p:txBody>
          <a:bodyPr>
            <a:spAutoFit/>
          </a:bodyPr>
          <a:lstStyle/>
          <a:p>
            <a:pPr algn="ctr" defTabSz="932597"/>
            <a:r>
              <a:rPr lang="en-US" sz="816">
                <a:solidFill>
                  <a:schemeClr val="tx2"/>
                </a:solidFill>
              </a:rPr>
              <a:t>Tenant A Production (Quota)</a:t>
            </a:r>
          </a:p>
        </p:txBody>
      </p:sp>
      <p:sp>
        <p:nvSpPr>
          <p:cNvPr id="49229" name="Text Box 138"/>
          <p:cNvSpPr txBox="1">
            <a:spLocks noChangeArrowheads="1"/>
          </p:cNvSpPr>
          <p:nvPr/>
        </p:nvSpPr>
        <p:spPr bwMode="auto">
          <a:xfrm>
            <a:off x="2876410" y="2409225"/>
            <a:ext cx="1259662" cy="350264"/>
          </a:xfrm>
          <a:prstGeom prst="rect">
            <a:avLst/>
          </a:prstGeom>
          <a:noFill/>
          <a:ln w="9525">
            <a:noFill/>
            <a:miter lim="800000"/>
            <a:headEnd/>
            <a:tailEnd/>
          </a:ln>
        </p:spPr>
        <p:txBody>
          <a:bodyPr>
            <a:spAutoFit/>
          </a:bodyPr>
          <a:lstStyle/>
          <a:p>
            <a:pPr algn="ctr" defTabSz="932597"/>
            <a:r>
              <a:rPr lang="en-US" sz="816">
                <a:solidFill>
                  <a:schemeClr val="tx2"/>
                </a:solidFill>
              </a:rPr>
              <a:t>Tenant A Dev</a:t>
            </a:r>
            <a:br>
              <a:rPr lang="en-US" sz="816">
                <a:solidFill>
                  <a:schemeClr val="tx2"/>
                </a:solidFill>
              </a:rPr>
            </a:br>
            <a:r>
              <a:rPr lang="en-US" sz="816">
                <a:solidFill>
                  <a:schemeClr val="tx2"/>
                </a:solidFill>
              </a:rPr>
              <a:t>(Quota)</a:t>
            </a:r>
          </a:p>
        </p:txBody>
      </p:sp>
      <p:sp>
        <p:nvSpPr>
          <p:cNvPr id="49230" name="Text Box 139"/>
          <p:cNvSpPr txBox="1">
            <a:spLocks noChangeArrowheads="1"/>
          </p:cNvSpPr>
          <p:nvPr/>
        </p:nvSpPr>
        <p:spPr bwMode="auto">
          <a:xfrm>
            <a:off x="4492275" y="2409225"/>
            <a:ext cx="1259662" cy="350264"/>
          </a:xfrm>
          <a:prstGeom prst="rect">
            <a:avLst/>
          </a:prstGeom>
          <a:noFill/>
          <a:ln w="9525">
            <a:noFill/>
            <a:miter lim="800000"/>
            <a:headEnd/>
            <a:tailEnd/>
          </a:ln>
        </p:spPr>
        <p:txBody>
          <a:bodyPr>
            <a:spAutoFit/>
          </a:bodyPr>
          <a:lstStyle/>
          <a:p>
            <a:pPr algn="ctr" defTabSz="932597"/>
            <a:r>
              <a:rPr lang="en-US" sz="816">
                <a:solidFill>
                  <a:schemeClr val="tx2"/>
                </a:solidFill>
              </a:rPr>
              <a:t>Tenant A Test</a:t>
            </a:r>
            <a:br>
              <a:rPr lang="en-US" sz="816">
                <a:solidFill>
                  <a:schemeClr val="tx2"/>
                </a:solidFill>
              </a:rPr>
            </a:br>
            <a:r>
              <a:rPr lang="en-US" sz="816">
                <a:solidFill>
                  <a:schemeClr val="tx2"/>
                </a:solidFill>
              </a:rPr>
              <a:t>(Quota)</a:t>
            </a:r>
          </a:p>
        </p:txBody>
      </p:sp>
      <p:grpSp>
        <p:nvGrpSpPr>
          <p:cNvPr id="49231" name="Group 52"/>
          <p:cNvGrpSpPr>
            <a:grpSpLocks/>
          </p:cNvGrpSpPr>
          <p:nvPr/>
        </p:nvGrpSpPr>
        <p:grpSpPr bwMode="auto">
          <a:xfrm>
            <a:off x="6623014" y="2331508"/>
            <a:ext cx="1476622" cy="466302"/>
            <a:chOff x="95" y="720"/>
            <a:chExt cx="2784" cy="1632"/>
          </a:xfrm>
        </p:grpSpPr>
        <p:sp>
          <p:nvSpPr>
            <p:cNvPr id="49251" name="Oval 53"/>
            <p:cNvSpPr>
              <a:spLocks noChangeArrowheads="1"/>
            </p:cNvSpPr>
            <p:nvPr/>
          </p:nvSpPr>
          <p:spPr bwMode="auto">
            <a:xfrm>
              <a:off x="479" y="816"/>
              <a:ext cx="1008" cy="1008"/>
            </a:xfrm>
            <a:prstGeom prst="ellipse">
              <a:avLst/>
            </a:prstGeom>
            <a:solidFill>
              <a:srgbClr val="FFFFFF"/>
            </a:solidFill>
            <a:ln w="9525">
              <a:noFill/>
              <a:round/>
              <a:headEnd/>
              <a:tailEnd/>
            </a:ln>
          </p:spPr>
          <p:txBody>
            <a:bodyPr wrap="none" anchor="ctr"/>
            <a:lstStyle/>
            <a:p>
              <a:endParaRPr lang="en-US">
                <a:solidFill>
                  <a:schemeClr val="tx2"/>
                </a:solidFill>
              </a:endParaRPr>
            </a:p>
          </p:txBody>
        </p:sp>
        <p:sp>
          <p:nvSpPr>
            <p:cNvPr id="49252" name="Oval 54"/>
            <p:cNvSpPr>
              <a:spLocks noChangeArrowheads="1"/>
            </p:cNvSpPr>
            <p:nvPr/>
          </p:nvSpPr>
          <p:spPr bwMode="auto">
            <a:xfrm>
              <a:off x="1103" y="720"/>
              <a:ext cx="1344" cy="1344"/>
            </a:xfrm>
            <a:prstGeom prst="ellipse">
              <a:avLst/>
            </a:prstGeom>
            <a:solidFill>
              <a:srgbClr val="FFFFFF"/>
            </a:solidFill>
            <a:ln w="9525">
              <a:noFill/>
              <a:round/>
              <a:headEnd/>
              <a:tailEnd/>
            </a:ln>
          </p:spPr>
          <p:txBody>
            <a:bodyPr wrap="none" anchor="ctr"/>
            <a:lstStyle/>
            <a:p>
              <a:endParaRPr lang="en-US">
                <a:solidFill>
                  <a:schemeClr val="tx2"/>
                </a:solidFill>
              </a:endParaRPr>
            </a:p>
          </p:txBody>
        </p:sp>
        <p:sp>
          <p:nvSpPr>
            <p:cNvPr id="49253" name="Oval 55"/>
            <p:cNvSpPr>
              <a:spLocks noChangeArrowheads="1"/>
            </p:cNvSpPr>
            <p:nvPr/>
          </p:nvSpPr>
          <p:spPr bwMode="auto">
            <a:xfrm>
              <a:off x="527" y="1488"/>
              <a:ext cx="720" cy="720"/>
            </a:xfrm>
            <a:prstGeom prst="ellipse">
              <a:avLst/>
            </a:prstGeom>
            <a:solidFill>
              <a:srgbClr val="FFFFFF"/>
            </a:solidFill>
            <a:ln w="9525">
              <a:noFill/>
              <a:round/>
              <a:headEnd/>
              <a:tailEnd/>
            </a:ln>
          </p:spPr>
          <p:txBody>
            <a:bodyPr wrap="none" anchor="ctr"/>
            <a:lstStyle/>
            <a:p>
              <a:endParaRPr lang="en-US">
                <a:solidFill>
                  <a:schemeClr val="tx2"/>
                </a:solidFill>
              </a:endParaRPr>
            </a:p>
          </p:txBody>
        </p:sp>
        <p:sp>
          <p:nvSpPr>
            <p:cNvPr id="49254" name="Oval 56"/>
            <p:cNvSpPr>
              <a:spLocks noChangeArrowheads="1"/>
            </p:cNvSpPr>
            <p:nvPr/>
          </p:nvSpPr>
          <p:spPr bwMode="auto">
            <a:xfrm>
              <a:off x="95" y="1296"/>
              <a:ext cx="624" cy="624"/>
            </a:xfrm>
            <a:prstGeom prst="ellipse">
              <a:avLst/>
            </a:prstGeom>
            <a:solidFill>
              <a:srgbClr val="FFFFFF"/>
            </a:solidFill>
            <a:ln w="9525">
              <a:noFill/>
              <a:round/>
              <a:headEnd/>
              <a:tailEnd/>
            </a:ln>
          </p:spPr>
          <p:txBody>
            <a:bodyPr wrap="none" anchor="ctr"/>
            <a:lstStyle/>
            <a:p>
              <a:endParaRPr lang="en-US">
                <a:solidFill>
                  <a:schemeClr val="tx2"/>
                </a:solidFill>
              </a:endParaRPr>
            </a:p>
          </p:txBody>
        </p:sp>
        <p:sp>
          <p:nvSpPr>
            <p:cNvPr id="49255" name="Oval 57"/>
            <p:cNvSpPr>
              <a:spLocks noChangeArrowheads="1"/>
            </p:cNvSpPr>
            <p:nvPr/>
          </p:nvSpPr>
          <p:spPr bwMode="auto">
            <a:xfrm>
              <a:off x="1055" y="1536"/>
              <a:ext cx="816" cy="816"/>
            </a:xfrm>
            <a:prstGeom prst="ellipse">
              <a:avLst/>
            </a:prstGeom>
            <a:solidFill>
              <a:srgbClr val="FFFFFF"/>
            </a:solidFill>
            <a:ln w="9525">
              <a:noFill/>
              <a:round/>
              <a:headEnd/>
              <a:tailEnd/>
            </a:ln>
          </p:spPr>
          <p:txBody>
            <a:bodyPr wrap="none" anchor="ctr"/>
            <a:lstStyle/>
            <a:p>
              <a:endParaRPr lang="en-US">
                <a:solidFill>
                  <a:schemeClr val="tx2"/>
                </a:solidFill>
              </a:endParaRPr>
            </a:p>
          </p:txBody>
        </p:sp>
        <p:sp>
          <p:nvSpPr>
            <p:cNvPr id="49256" name="Oval 58"/>
            <p:cNvSpPr>
              <a:spLocks noChangeArrowheads="1"/>
            </p:cNvSpPr>
            <p:nvPr/>
          </p:nvSpPr>
          <p:spPr bwMode="auto">
            <a:xfrm>
              <a:off x="1679" y="1632"/>
              <a:ext cx="624" cy="624"/>
            </a:xfrm>
            <a:prstGeom prst="ellipse">
              <a:avLst/>
            </a:prstGeom>
            <a:solidFill>
              <a:srgbClr val="FFFFFF"/>
            </a:solidFill>
            <a:ln w="9525">
              <a:noFill/>
              <a:round/>
              <a:headEnd/>
              <a:tailEnd/>
            </a:ln>
          </p:spPr>
          <p:txBody>
            <a:bodyPr wrap="none" anchor="ctr"/>
            <a:lstStyle/>
            <a:p>
              <a:endParaRPr lang="en-US">
                <a:solidFill>
                  <a:schemeClr val="tx2"/>
                </a:solidFill>
              </a:endParaRPr>
            </a:p>
          </p:txBody>
        </p:sp>
        <p:sp>
          <p:nvSpPr>
            <p:cNvPr id="49257" name="Oval 59"/>
            <p:cNvSpPr>
              <a:spLocks noChangeArrowheads="1"/>
            </p:cNvSpPr>
            <p:nvPr/>
          </p:nvSpPr>
          <p:spPr bwMode="auto">
            <a:xfrm>
              <a:off x="2015" y="1152"/>
              <a:ext cx="864" cy="864"/>
            </a:xfrm>
            <a:prstGeom prst="ellipse">
              <a:avLst/>
            </a:prstGeom>
            <a:solidFill>
              <a:srgbClr val="FFFFFF"/>
            </a:solidFill>
            <a:ln w="9525">
              <a:noFill/>
              <a:round/>
              <a:headEnd/>
              <a:tailEnd/>
            </a:ln>
          </p:spPr>
          <p:txBody>
            <a:bodyPr wrap="none" anchor="ctr"/>
            <a:lstStyle/>
            <a:p>
              <a:endParaRPr lang="en-US">
                <a:solidFill>
                  <a:schemeClr val="tx2"/>
                </a:solidFill>
              </a:endParaRPr>
            </a:p>
          </p:txBody>
        </p:sp>
      </p:grpSp>
      <p:grpSp>
        <p:nvGrpSpPr>
          <p:cNvPr id="49232" name="Group 52"/>
          <p:cNvGrpSpPr>
            <a:grpSpLocks/>
          </p:cNvGrpSpPr>
          <p:nvPr/>
        </p:nvGrpSpPr>
        <p:grpSpPr bwMode="auto">
          <a:xfrm>
            <a:off x="8255070" y="2331508"/>
            <a:ext cx="1476622" cy="466302"/>
            <a:chOff x="95" y="720"/>
            <a:chExt cx="2784" cy="1632"/>
          </a:xfrm>
        </p:grpSpPr>
        <p:sp>
          <p:nvSpPr>
            <p:cNvPr id="49244" name="Oval 53"/>
            <p:cNvSpPr>
              <a:spLocks noChangeArrowheads="1"/>
            </p:cNvSpPr>
            <p:nvPr/>
          </p:nvSpPr>
          <p:spPr bwMode="auto">
            <a:xfrm>
              <a:off x="479" y="816"/>
              <a:ext cx="1008" cy="1008"/>
            </a:xfrm>
            <a:prstGeom prst="ellipse">
              <a:avLst/>
            </a:prstGeom>
            <a:solidFill>
              <a:srgbClr val="FFFFFF"/>
            </a:solidFill>
            <a:ln w="9525">
              <a:noFill/>
              <a:round/>
              <a:headEnd/>
              <a:tailEnd/>
            </a:ln>
          </p:spPr>
          <p:txBody>
            <a:bodyPr wrap="none" anchor="ctr"/>
            <a:lstStyle/>
            <a:p>
              <a:endParaRPr lang="en-US">
                <a:solidFill>
                  <a:schemeClr val="tx2"/>
                </a:solidFill>
              </a:endParaRPr>
            </a:p>
          </p:txBody>
        </p:sp>
        <p:sp>
          <p:nvSpPr>
            <p:cNvPr id="49245" name="Oval 54"/>
            <p:cNvSpPr>
              <a:spLocks noChangeArrowheads="1"/>
            </p:cNvSpPr>
            <p:nvPr/>
          </p:nvSpPr>
          <p:spPr bwMode="auto">
            <a:xfrm>
              <a:off x="1103" y="720"/>
              <a:ext cx="1344" cy="1344"/>
            </a:xfrm>
            <a:prstGeom prst="ellipse">
              <a:avLst/>
            </a:prstGeom>
            <a:solidFill>
              <a:srgbClr val="FFFFFF"/>
            </a:solidFill>
            <a:ln w="9525">
              <a:noFill/>
              <a:round/>
              <a:headEnd/>
              <a:tailEnd/>
            </a:ln>
          </p:spPr>
          <p:txBody>
            <a:bodyPr wrap="none" anchor="ctr"/>
            <a:lstStyle/>
            <a:p>
              <a:endParaRPr lang="en-US">
                <a:solidFill>
                  <a:schemeClr val="tx2"/>
                </a:solidFill>
              </a:endParaRPr>
            </a:p>
          </p:txBody>
        </p:sp>
        <p:sp>
          <p:nvSpPr>
            <p:cNvPr id="49246" name="Oval 55"/>
            <p:cNvSpPr>
              <a:spLocks noChangeArrowheads="1"/>
            </p:cNvSpPr>
            <p:nvPr/>
          </p:nvSpPr>
          <p:spPr bwMode="auto">
            <a:xfrm>
              <a:off x="527" y="1488"/>
              <a:ext cx="720" cy="720"/>
            </a:xfrm>
            <a:prstGeom prst="ellipse">
              <a:avLst/>
            </a:prstGeom>
            <a:solidFill>
              <a:srgbClr val="FFFFFF"/>
            </a:solidFill>
            <a:ln w="9525">
              <a:noFill/>
              <a:round/>
              <a:headEnd/>
              <a:tailEnd/>
            </a:ln>
          </p:spPr>
          <p:txBody>
            <a:bodyPr wrap="none" anchor="ctr"/>
            <a:lstStyle/>
            <a:p>
              <a:endParaRPr lang="en-US">
                <a:solidFill>
                  <a:schemeClr val="tx2"/>
                </a:solidFill>
              </a:endParaRPr>
            </a:p>
          </p:txBody>
        </p:sp>
        <p:sp>
          <p:nvSpPr>
            <p:cNvPr id="49247" name="Oval 56"/>
            <p:cNvSpPr>
              <a:spLocks noChangeArrowheads="1"/>
            </p:cNvSpPr>
            <p:nvPr/>
          </p:nvSpPr>
          <p:spPr bwMode="auto">
            <a:xfrm>
              <a:off x="95" y="1296"/>
              <a:ext cx="624" cy="624"/>
            </a:xfrm>
            <a:prstGeom prst="ellipse">
              <a:avLst/>
            </a:prstGeom>
            <a:solidFill>
              <a:srgbClr val="FFFFFF"/>
            </a:solidFill>
            <a:ln w="9525">
              <a:noFill/>
              <a:round/>
              <a:headEnd/>
              <a:tailEnd/>
            </a:ln>
          </p:spPr>
          <p:txBody>
            <a:bodyPr wrap="none" anchor="ctr"/>
            <a:lstStyle/>
            <a:p>
              <a:endParaRPr lang="en-US">
                <a:solidFill>
                  <a:schemeClr val="tx2"/>
                </a:solidFill>
              </a:endParaRPr>
            </a:p>
          </p:txBody>
        </p:sp>
        <p:sp>
          <p:nvSpPr>
            <p:cNvPr id="49248" name="Oval 57"/>
            <p:cNvSpPr>
              <a:spLocks noChangeArrowheads="1"/>
            </p:cNvSpPr>
            <p:nvPr/>
          </p:nvSpPr>
          <p:spPr bwMode="auto">
            <a:xfrm>
              <a:off x="1055" y="1536"/>
              <a:ext cx="816" cy="816"/>
            </a:xfrm>
            <a:prstGeom prst="ellipse">
              <a:avLst/>
            </a:prstGeom>
            <a:solidFill>
              <a:srgbClr val="FFFFFF"/>
            </a:solidFill>
            <a:ln w="9525">
              <a:noFill/>
              <a:round/>
              <a:headEnd/>
              <a:tailEnd/>
            </a:ln>
          </p:spPr>
          <p:txBody>
            <a:bodyPr wrap="none" anchor="ctr"/>
            <a:lstStyle/>
            <a:p>
              <a:endParaRPr lang="en-US">
                <a:solidFill>
                  <a:schemeClr val="tx2"/>
                </a:solidFill>
              </a:endParaRPr>
            </a:p>
          </p:txBody>
        </p:sp>
        <p:sp>
          <p:nvSpPr>
            <p:cNvPr id="49249" name="Oval 58"/>
            <p:cNvSpPr>
              <a:spLocks noChangeArrowheads="1"/>
            </p:cNvSpPr>
            <p:nvPr/>
          </p:nvSpPr>
          <p:spPr bwMode="auto">
            <a:xfrm>
              <a:off x="1679" y="1632"/>
              <a:ext cx="624" cy="624"/>
            </a:xfrm>
            <a:prstGeom prst="ellipse">
              <a:avLst/>
            </a:prstGeom>
            <a:solidFill>
              <a:srgbClr val="FFFFFF"/>
            </a:solidFill>
            <a:ln w="9525">
              <a:noFill/>
              <a:round/>
              <a:headEnd/>
              <a:tailEnd/>
            </a:ln>
          </p:spPr>
          <p:txBody>
            <a:bodyPr wrap="none" anchor="ctr"/>
            <a:lstStyle/>
            <a:p>
              <a:endParaRPr lang="en-US">
                <a:solidFill>
                  <a:schemeClr val="tx2"/>
                </a:solidFill>
              </a:endParaRPr>
            </a:p>
          </p:txBody>
        </p:sp>
        <p:sp>
          <p:nvSpPr>
            <p:cNvPr id="49250" name="Oval 59"/>
            <p:cNvSpPr>
              <a:spLocks noChangeArrowheads="1"/>
            </p:cNvSpPr>
            <p:nvPr/>
          </p:nvSpPr>
          <p:spPr bwMode="auto">
            <a:xfrm>
              <a:off x="2015" y="1152"/>
              <a:ext cx="864" cy="864"/>
            </a:xfrm>
            <a:prstGeom prst="ellipse">
              <a:avLst/>
            </a:prstGeom>
            <a:solidFill>
              <a:srgbClr val="FFFFFF"/>
            </a:solidFill>
            <a:ln w="9525">
              <a:noFill/>
              <a:round/>
              <a:headEnd/>
              <a:tailEnd/>
            </a:ln>
          </p:spPr>
          <p:txBody>
            <a:bodyPr wrap="none" anchor="ctr"/>
            <a:lstStyle/>
            <a:p>
              <a:endParaRPr lang="en-US">
                <a:solidFill>
                  <a:schemeClr val="tx2"/>
                </a:solidFill>
              </a:endParaRPr>
            </a:p>
          </p:txBody>
        </p:sp>
      </p:grpSp>
      <p:grpSp>
        <p:nvGrpSpPr>
          <p:cNvPr id="49233" name="Group 52"/>
          <p:cNvGrpSpPr>
            <a:grpSpLocks/>
          </p:cNvGrpSpPr>
          <p:nvPr/>
        </p:nvGrpSpPr>
        <p:grpSpPr bwMode="auto">
          <a:xfrm>
            <a:off x="9887125" y="2331508"/>
            <a:ext cx="1476622" cy="466302"/>
            <a:chOff x="95" y="720"/>
            <a:chExt cx="2784" cy="1632"/>
          </a:xfrm>
        </p:grpSpPr>
        <p:sp>
          <p:nvSpPr>
            <p:cNvPr id="49237" name="Oval 53"/>
            <p:cNvSpPr>
              <a:spLocks noChangeArrowheads="1"/>
            </p:cNvSpPr>
            <p:nvPr/>
          </p:nvSpPr>
          <p:spPr bwMode="auto">
            <a:xfrm>
              <a:off x="479" y="816"/>
              <a:ext cx="1008" cy="1008"/>
            </a:xfrm>
            <a:prstGeom prst="ellipse">
              <a:avLst/>
            </a:prstGeom>
            <a:solidFill>
              <a:srgbClr val="FFFFFF"/>
            </a:solidFill>
            <a:ln w="9525">
              <a:noFill/>
              <a:round/>
              <a:headEnd/>
              <a:tailEnd/>
            </a:ln>
          </p:spPr>
          <p:txBody>
            <a:bodyPr wrap="none" anchor="ctr"/>
            <a:lstStyle/>
            <a:p>
              <a:endParaRPr lang="en-US">
                <a:solidFill>
                  <a:schemeClr val="tx2"/>
                </a:solidFill>
              </a:endParaRPr>
            </a:p>
          </p:txBody>
        </p:sp>
        <p:sp>
          <p:nvSpPr>
            <p:cNvPr id="49238" name="Oval 54"/>
            <p:cNvSpPr>
              <a:spLocks noChangeArrowheads="1"/>
            </p:cNvSpPr>
            <p:nvPr/>
          </p:nvSpPr>
          <p:spPr bwMode="auto">
            <a:xfrm>
              <a:off x="1103" y="720"/>
              <a:ext cx="1344" cy="1344"/>
            </a:xfrm>
            <a:prstGeom prst="ellipse">
              <a:avLst/>
            </a:prstGeom>
            <a:solidFill>
              <a:srgbClr val="FFFFFF"/>
            </a:solidFill>
            <a:ln w="9525">
              <a:noFill/>
              <a:round/>
              <a:headEnd/>
              <a:tailEnd/>
            </a:ln>
          </p:spPr>
          <p:txBody>
            <a:bodyPr wrap="none" anchor="ctr"/>
            <a:lstStyle/>
            <a:p>
              <a:endParaRPr lang="en-US">
                <a:solidFill>
                  <a:schemeClr val="tx2"/>
                </a:solidFill>
              </a:endParaRPr>
            </a:p>
          </p:txBody>
        </p:sp>
        <p:sp>
          <p:nvSpPr>
            <p:cNvPr id="49239" name="Oval 55"/>
            <p:cNvSpPr>
              <a:spLocks noChangeArrowheads="1"/>
            </p:cNvSpPr>
            <p:nvPr/>
          </p:nvSpPr>
          <p:spPr bwMode="auto">
            <a:xfrm>
              <a:off x="527" y="1488"/>
              <a:ext cx="720" cy="720"/>
            </a:xfrm>
            <a:prstGeom prst="ellipse">
              <a:avLst/>
            </a:prstGeom>
            <a:solidFill>
              <a:srgbClr val="FFFFFF"/>
            </a:solidFill>
            <a:ln w="9525">
              <a:noFill/>
              <a:round/>
              <a:headEnd/>
              <a:tailEnd/>
            </a:ln>
          </p:spPr>
          <p:txBody>
            <a:bodyPr wrap="none" anchor="ctr"/>
            <a:lstStyle/>
            <a:p>
              <a:endParaRPr lang="en-US">
                <a:solidFill>
                  <a:schemeClr val="tx2"/>
                </a:solidFill>
              </a:endParaRPr>
            </a:p>
          </p:txBody>
        </p:sp>
        <p:sp>
          <p:nvSpPr>
            <p:cNvPr id="49240" name="Oval 56"/>
            <p:cNvSpPr>
              <a:spLocks noChangeArrowheads="1"/>
            </p:cNvSpPr>
            <p:nvPr/>
          </p:nvSpPr>
          <p:spPr bwMode="auto">
            <a:xfrm>
              <a:off x="95" y="1296"/>
              <a:ext cx="624" cy="624"/>
            </a:xfrm>
            <a:prstGeom prst="ellipse">
              <a:avLst/>
            </a:prstGeom>
            <a:solidFill>
              <a:srgbClr val="FFFFFF"/>
            </a:solidFill>
            <a:ln w="9525">
              <a:noFill/>
              <a:round/>
              <a:headEnd/>
              <a:tailEnd/>
            </a:ln>
          </p:spPr>
          <p:txBody>
            <a:bodyPr wrap="none" anchor="ctr"/>
            <a:lstStyle/>
            <a:p>
              <a:endParaRPr lang="en-US">
                <a:solidFill>
                  <a:schemeClr val="tx2"/>
                </a:solidFill>
              </a:endParaRPr>
            </a:p>
          </p:txBody>
        </p:sp>
        <p:sp>
          <p:nvSpPr>
            <p:cNvPr id="49241" name="Oval 57"/>
            <p:cNvSpPr>
              <a:spLocks noChangeArrowheads="1"/>
            </p:cNvSpPr>
            <p:nvPr/>
          </p:nvSpPr>
          <p:spPr bwMode="auto">
            <a:xfrm>
              <a:off x="1055" y="1536"/>
              <a:ext cx="816" cy="816"/>
            </a:xfrm>
            <a:prstGeom prst="ellipse">
              <a:avLst/>
            </a:prstGeom>
            <a:solidFill>
              <a:srgbClr val="FFFFFF"/>
            </a:solidFill>
            <a:ln w="9525">
              <a:noFill/>
              <a:round/>
              <a:headEnd/>
              <a:tailEnd/>
            </a:ln>
          </p:spPr>
          <p:txBody>
            <a:bodyPr wrap="none" anchor="ctr"/>
            <a:lstStyle/>
            <a:p>
              <a:endParaRPr lang="en-US">
                <a:solidFill>
                  <a:schemeClr val="tx2"/>
                </a:solidFill>
              </a:endParaRPr>
            </a:p>
          </p:txBody>
        </p:sp>
        <p:sp>
          <p:nvSpPr>
            <p:cNvPr id="49242" name="Oval 58"/>
            <p:cNvSpPr>
              <a:spLocks noChangeArrowheads="1"/>
            </p:cNvSpPr>
            <p:nvPr/>
          </p:nvSpPr>
          <p:spPr bwMode="auto">
            <a:xfrm>
              <a:off x="1679" y="1632"/>
              <a:ext cx="624" cy="624"/>
            </a:xfrm>
            <a:prstGeom prst="ellipse">
              <a:avLst/>
            </a:prstGeom>
            <a:solidFill>
              <a:srgbClr val="FFFFFF"/>
            </a:solidFill>
            <a:ln w="9525">
              <a:noFill/>
              <a:round/>
              <a:headEnd/>
              <a:tailEnd/>
            </a:ln>
          </p:spPr>
          <p:txBody>
            <a:bodyPr wrap="none" anchor="ctr"/>
            <a:lstStyle/>
            <a:p>
              <a:endParaRPr lang="en-US">
                <a:solidFill>
                  <a:schemeClr val="tx2"/>
                </a:solidFill>
              </a:endParaRPr>
            </a:p>
          </p:txBody>
        </p:sp>
        <p:sp>
          <p:nvSpPr>
            <p:cNvPr id="49243" name="Oval 59"/>
            <p:cNvSpPr>
              <a:spLocks noChangeArrowheads="1"/>
            </p:cNvSpPr>
            <p:nvPr/>
          </p:nvSpPr>
          <p:spPr bwMode="auto">
            <a:xfrm>
              <a:off x="2015" y="1152"/>
              <a:ext cx="864" cy="864"/>
            </a:xfrm>
            <a:prstGeom prst="ellipse">
              <a:avLst/>
            </a:prstGeom>
            <a:solidFill>
              <a:srgbClr val="FFFFFF"/>
            </a:solidFill>
            <a:ln w="9525">
              <a:noFill/>
              <a:round/>
              <a:headEnd/>
              <a:tailEnd/>
            </a:ln>
          </p:spPr>
          <p:txBody>
            <a:bodyPr wrap="none" anchor="ctr"/>
            <a:lstStyle/>
            <a:p>
              <a:endParaRPr lang="en-US">
                <a:solidFill>
                  <a:schemeClr val="tx2"/>
                </a:solidFill>
              </a:endParaRPr>
            </a:p>
          </p:txBody>
        </p:sp>
      </p:grpSp>
      <p:sp>
        <p:nvSpPr>
          <p:cNvPr id="49234" name="Text Box 164"/>
          <p:cNvSpPr txBox="1">
            <a:spLocks noChangeArrowheads="1"/>
          </p:cNvSpPr>
          <p:nvPr/>
        </p:nvSpPr>
        <p:spPr bwMode="auto">
          <a:xfrm>
            <a:off x="6778448" y="2409225"/>
            <a:ext cx="1259662" cy="350264"/>
          </a:xfrm>
          <a:prstGeom prst="rect">
            <a:avLst/>
          </a:prstGeom>
          <a:noFill/>
          <a:ln w="9525">
            <a:noFill/>
            <a:miter lim="800000"/>
            <a:headEnd/>
            <a:tailEnd/>
          </a:ln>
        </p:spPr>
        <p:txBody>
          <a:bodyPr>
            <a:spAutoFit/>
          </a:bodyPr>
          <a:lstStyle/>
          <a:p>
            <a:pPr algn="ctr" defTabSz="932597"/>
            <a:r>
              <a:rPr lang="en-US" sz="816">
                <a:solidFill>
                  <a:schemeClr val="tx2"/>
                </a:solidFill>
              </a:rPr>
              <a:t>Tenant B Production (Quota)</a:t>
            </a:r>
          </a:p>
        </p:txBody>
      </p:sp>
      <p:sp>
        <p:nvSpPr>
          <p:cNvPr id="49235" name="Text Box 165"/>
          <p:cNvSpPr txBox="1">
            <a:spLocks noChangeArrowheads="1"/>
          </p:cNvSpPr>
          <p:nvPr/>
        </p:nvSpPr>
        <p:spPr bwMode="auto">
          <a:xfrm>
            <a:off x="8410504" y="2409225"/>
            <a:ext cx="1259662" cy="350264"/>
          </a:xfrm>
          <a:prstGeom prst="rect">
            <a:avLst/>
          </a:prstGeom>
          <a:noFill/>
          <a:ln w="9525">
            <a:noFill/>
            <a:miter lim="800000"/>
            <a:headEnd/>
            <a:tailEnd/>
          </a:ln>
        </p:spPr>
        <p:txBody>
          <a:bodyPr>
            <a:spAutoFit/>
          </a:bodyPr>
          <a:lstStyle/>
          <a:p>
            <a:pPr algn="ctr" defTabSz="932597"/>
            <a:r>
              <a:rPr lang="en-US" sz="816">
                <a:solidFill>
                  <a:schemeClr val="tx2"/>
                </a:solidFill>
              </a:rPr>
              <a:t>Tenant B Dev</a:t>
            </a:r>
            <a:br>
              <a:rPr lang="en-US" sz="816">
                <a:solidFill>
                  <a:schemeClr val="tx2"/>
                </a:solidFill>
              </a:rPr>
            </a:br>
            <a:r>
              <a:rPr lang="en-US" sz="816">
                <a:solidFill>
                  <a:schemeClr val="tx2"/>
                </a:solidFill>
              </a:rPr>
              <a:t>(Quota)</a:t>
            </a:r>
          </a:p>
        </p:txBody>
      </p:sp>
      <p:sp>
        <p:nvSpPr>
          <p:cNvPr id="49236" name="Text Box 166"/>
          <p:cNvSpPr txBox="1">
            <a:spLocks noChangeArrowheads="1"/>
          </p:cNvSpPr>
          <p:nvPr/>
        </p:nvSpPr>
        <p:spPr bwMode="auto">
          <a:xfrm>
            <a:off x="10026369" y="2409225"/>
            <a:ext cx="1259662" cy="350264"/>
          </a:xfrm>
          <a:prstGeom prst="rect">
            <a:avLst/>
          </a:prstGeom>
          <a:noFill/>
          <a:ln w="9525">
            <a:noFill/>
            <a:miter lim="800000"/>
            <a:headEnd/>
            <a:tailEnd/>
          </a:ln>
        </p:spPr>
        <p:txBody>
          <a:bodyPr>
            <a:spAutoFit/>
          </a:bodyPr>
          <a:lstStyle/>
          <a:p>
            <a:pPr algn="ctr" defTabSz="932597"/>
            <a:r>
              <a:rPr lang="en-US" sz="816">
                <a:solidFill>
                  <a:schemeClr val="tx2"/>
                </a:solidFill>
              </a:rPr>
              <a:t>Tenant B Test</a:t>
            </a:r>
            <a:br>
              <a:rPr lang="en-US" sz="816">
                <a:solidFill>
                  <a:schemeClr val="tx2"/>
                </a:solidFill>
              </a:rPr>
            </a:br>
            <a:r>
              <a:rPr lang="en-US" sz="816">
                <a:solidFill>
                  <a:schemeClr val="tx2"/>
                </a:solidFill>
              </a:rPr>
              <a:t>(Quota)</a:t>
            </a:r>
          </a:p>
        </p:txBody>
      </p:sp>
    </p:spTree>
    <p:extLst>
      <p:ext uri="{BB962C8B-B14F-4D97-AF65-F5344CB8AC3E}">
        <p14:creationId xmlns:p14="http://schemas.microsoft.com/office/powerpoint/2010/main" val="217278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endParaRPr lang="en-US"/>
          </a:p>
        </p:txBody>
      </p:sp>
      <p:sp>
        <p:nvSpPr>
          <p:cNvPr id="48141" name="Rectangle 13"/>
          <p:cNvSpPr>
            <a:spLocks noGrp="1"/>
          </p:cNvSpPr>
          <p:nvPr>
            <p:ph type="title"/>
          </p:nvPr>
        </p:nvSpPr>
        <p:spPr/>
        <p:txBody>
          <a:bodyPr/>
          <a:lstStyle/>
          <a:p>
            <a:r>
              <a:rPr lang="en-US" smtClean="0"/>
              <a:t>Hybrid Cloud</a:t>
            </a:r>
            <a:endParaRPr lang="en-US" dirty="0"/>
          </a:p>
        </p:txBody>
      </p:sp>
      <p:sp>
        <p:nvSpPr>
          <p:cNvPr id="35" name="Slide Number Placeholder 2"/>
          <p:cNvSpPr>
            <a:spLocks noGrp="1"/>
          </p:cNvSpPr>
          <p:nvPr>
            <p:ph type="sldNum" sz="quarter" idx="4294967295"/>
          </p:nvPr>
        </p:nvSpPr>
        <p:spPr>
          <a:xfrm>
            <a:off x="12204700" y="6557963"/>
            <a:ext cx="231775" cy="123825"/>
          </a:xfrm>
          <a:prstGeom prst="rect">
            <a:avLst/>
          </a:prstGeom>
        </p:spPr>
        <p:txBody>
          <a:bodyPr/>
          <a:lstStyle/>
          <a:p>
            <a:pPr>
              <a:defRPr/>
            </a:pPr>
            <a:fld id="{6F13EA0C-7B56-4B44-AFB9-A6ECFEF2DB18}" type="slidenum">
              <a:rPr/>
              <a:pPr>
                <a:defRPr/>
              </a:pPr>
              <a:t>18</a:t>
            </a:fld>
            <a:endParaRPr dirty="0"/>
          </a:p>
        </p:txBody>
      </p:sp>
      <p:sp>
        <p:nvSpPr>
          <p:cNvPr id="47115" name="Rectangle 56"/>
          <p:cNvSpPr>
            <a:spLocks noChangeArrowheads="1"/>
          </p:cNvSpPr>
          <p:nvPr/>
        </p:nvSpPr>
        <p:spPr bwMode="auto">
          <a:xfrm>
            <a:off x="4353031" y="1865206"/>
            <a:ext cx="3885846" cy="621736"/>
          </a:xfrm>
          <a:prstGeom prst="rect">
            <a:avLst/>
          </a:prstGeom>
          <a:solidFill>
            <a:schemeClr val="accent1"/>
          </a:solidFill>
          <a:ln w="9525">
            <a:noFill/>
            <a:miter lim="800000"/>
            <a:headEnd/>
            <a:tailEnd/>
          </a:ln>
        </p:spPr>
        <p:txBody>
          <a:bodyPr wrap="none" anchor="ctr"/>
          <a:lstStyle/>
          <a:p>
            <a:pPr algn="ctr" defTabSz="932597"/>
            <a:r>
              <a:rPr lang="en-US">
                <a:solidFill>
                  <a:srgbClr val="FFFFFF"/>
                </a:solidFill>
              </a:rPr>
              <a:t>App Controller</a:t>
            </a:r>
          </a:p>
        </p:txBody>
      </p:sp>
      <p:grpSp>
        <p:nvGrpSpPr>
          <p:cNvPr id="4" name="Group 3"/>
          <p:cNvGrpSpPr/>
          <p:nvPr/>
        </p:nvGrpSpPr>
        <p:grpSpPr>
          <a:xfrm>
            <a:off x="4430748" y="2486942"/>
            <a:ext cx="3497263" cy="3604123"/>
            <a:chOff x="4341813" y="2438400"/>
            <a:chExt cx="3429000" cy="3533775"/>
          </a:xfrm>
        </p:grpSpPr>
        <p:grpSp>
          <p:nvGrpSpPr>
            <p:cNvPr id="47110" name="Group 37"/>
            <p:cNvGrpSpPr>
              <a:grpSpLocks/>
            </p:cNvGrpSpPr>
            <p:nvPr/>
          </p:nvGrpSpPr>
          <p:grpSpPr bwMode="auto">
            <a:xfrm>
              <a:off x="4341813" y="3962400"/>
              <a:ext cx="3429000" cy="2009775"/>
              <a:chOff x="95" y="720"/>
              <a:chExt cx="2784" cy="1632"/>
            </a:xfrm>
          </p:grpSpPr>
          <p:sp>
            <p:nvSpPr>
              <p:cNvPr id="47128" name="Oval 38"/>
              <p:cNvSpPr>
                <a:spLocks noChangeArrowheads="1"/>
              </p:cNvSpPr>
              <p:nvPr/>
            </p:nvSpPr>
            <p:spPr bwMode="auto">
              <a:xfrm>
                <a:off x="479" y="816"/>
                <a:ext cx="1008" cy="1008"/>
              </a:xfrm>
              <a:prstGeom prst="ellipse">
                <a:avLst/>
              </a:prstGeom>
              <a:solidFill>
                <a:schemeClr val="accent1"/>
              </a:solidFill>
              <a:ln w="9525">
                <a:noFill/>
                <a:round/>
                <a:headEnd/>
                <a:tailEnd/>
              </a:ln>
            </p:spPr>
            <p:txBody>
              <a:bodyPr wrap="none" anchor="ctr"/>
              <a:lstStyle/>
              <a:p>
                <a:endParaRPr lang="en-US"/>
              </a:p>
            </p:txBody>
          </p:sp>
          <p:sp>
            <p:nvSpPr>
              <p:cNvPr id="47129" name="Oval 39"/>
              <p:cNvSpPr>
                <a:spLocks noChangeArrowheads="1"/>
              </p:cNvSpPr>
              <p:nvPr/>
            </p:nvSpPr>
            <p:spPr bwMode="auto">
              <a:xfrm>
                <a:off x="1103" y="720"/>
                <a:ext cx="1344" cy="1344"/>
              </a:xfrm>
              <a:prstGeom prst="ellipse">
                <a:avLst/>
              </a:prstGeom>
              <a:solidFill>
                <a:schemeClr val="accent1"/>
              </a:solidFill>
              <a:ln w="9525">
                <a:noFill/>
                <a:round/>
                <a:headEnd/>
                <a:tailEnd/>
              </a:ln>
            </p:spPr>
            <p:txBody>
              <a:bodyPr wrap="none" anchor="ctr"/>
              <a:lstStyle/>
              <a:p>
                <a:endParaRPr lang="en-US"/>
              </a:p>
            </p:txBody>
          </p:sp>
          <p:sp>
            <p:nvSpPr>
              <p:cNvPr id="47130" name="Oval 40"/>
              <p:cNvSpPr>
                <a:spLocks noChangeArrowheads="1"/>
              </p:cNvSpPr>
              <p:nvPr/>
            </p:nvSpPr>
            <p:spPr bwMode="auto">
              <a:xfrm>
                <a:off x="527" y="1488"/>
                <a:ext cx="720" cy="720"/>
              </a:xfrm>
              <a:prstGeom prst="ellipse">
                <a:avLst/>
              </a:prstGeom>
              <a:solidFill>
                <a:schemeClr val="accent1"/>
              </a:solidFill>
              <a:ln w="9525">
                <a:noFill/>
                <a:round/>
                <a:headEnd/>
                <a:tailEnd/>
              </a:ln>
            </p:spPr>
            <p:txBody>
              <a:bodyPr wrap="none" anchor="ctr"/>
              <a:lstStyle/>
              <a:p>
                <a:endParaRPr lang="en-US"/>
              </a:p>
            </p:txBody>
          </p:sp>
          <p:sp>
            <p:nvSpPr>
              <p:cNvPr id="47131" name="Oval 41"/>
              <p:cNvSpPr>
                <a:spLocks noChangeArrowheads="1"/>
              </p:cNvSpPr>
              <p:nvPr/>
            </p:nvSpPr>
            <p:spPr bwMode="auto">
              <a:xfrm>
                <a:off x="95" y="1296"/>
                <a:ext cx="624" cy="624"/>
              </a:xfrm>
              <a:prstGeom prst="ellipse">
                <a:avLst/>
              </a:prstGeom>
              <a:solidFill>
                <a:schemeClr val="accent1"/>
              </a:solidFill>
              <a:ln w="9525">
                <a:noFill/>
                <a:round/>
                <a:headEnd/>
                <a:tailEnd/>
              </a:ln>
            </p:spPr>
            <p:txBody>
              <a:bodyPr wrap="none" anchor="ctr"/>
              <a:lstStyle/>
              <a:p>
                <a:endParaRPr lang="en-US"/>
              </a:p>
            </p:txBody>
          </p:sp>
          <p:sp>
            <p:nvSpPr>
              <p:cNvPr id="47132" name="Oval 42"/>
              <p:cNvSpPr>
                <a:spLocks noChangeArrowheads="1"/>
              </p:cNvSpPr>
              <p:nvPr/>
            </p:nvSpPr>
            <p:spPr bwMode="auto">
              <a:xfrm>
                <a:off x="1055" y="1536"/>
                <a:ext cx="816" cy="816"/>
              </a:xfrm>
              <a:prstGeom prst="ellipse">
                <a:avLst/>
              </a:prstGeom>
              <a:solidFill>
                <a:schemeClr val="accent1"/>
              </a:solidFill>
              <a:ln w="9525">
                <a:noFill/>
                <a:round/>
                <a:headEnd/>
                <a:tailEnd/>
              </a:ln>
            </p:spPr>
            <p:txBody>
              <a:bodyPr wrap="none" anchor="ctr"/>
              <a:lstStyle/>
              <a:p>
                <a:endParaRPr lang="en-US"/>
              </a:p>
            </p:txBody>
          </p:sp>
          <p:sp>
            <p:nvSpPr>
              <p:cNvPr id="47133" name="Oval 43"/>
              <p:cNvSpPr>
                <a:spLocks noChangeArrowheads="1"/>
              </p:cNvSpPr>
              <p:nvPr/>
            </p:nvSpPr>
            <p:spPr bwMode="auto">
              <a:xfrm>
                <a:off x="1679" y="1632"/>
                <a:ext cx="624" cy="624"/>
              </a:xfrm>
              <a:prstGeom prst="ellipse">
                <a:avLst/>
              </a:prstGeom>
              <a:solidFill>
                <a:schemeClr val="accent1"/>
              </a:solidFill>
              <a:ln w="9525">
                <a:noFill/>
                <a:round/>
                <a:headEnd/>
                <a:tailEnd/>
              </a:ln>
            </p:spPr>
            <p:txBody>
              <a:bodyPr wrap="none" anchor="ctr"/>
              <a:lstStyle/>
              <a:p>
                <a:endParaRPr lang="en-US"/>
              </a:p>
            </p:txBody>
          </p:sp>
          <p:sp>
            <p:nvSpPr>
              <p:cNvPr id="47134" name="Oval 44"/>
              <p:cNvSpPr>
                <a:spLocks noChangeArrowheads="1"/>
              </p:cNvSpPr>
              <p:nvPr/>
            </p:nvSpPr>
            <p:spPr bwMode="auto">
              <a:xfrm>
                <a:off x="2015" y="1152"/>
                <a:ext cx="864" cy="864"/>
              </a:xfrm>
              <a:prstGeom prst="ellipse">
                <a:avLst/>
              </a:prstGeom>
              <a:solidFill>
                <a:schemeClr val="accent1"/>
              </a:solidFill>
              <a:ln w="9525">
                <a:noFill/>
                <a:round/>
                <a:headEnd/>
                <a:tailEnd/>
              </a:ln>
            </p:spPr>
            <p:txBody>
              <a:bodyPr wrap="none" anchor="ctr"/>
              <a:lstStyle/>
              <a:p>
                <a:endParaRPr lang="en-US"/>
              </a:p>
            </p:txBody>
          </p:sp>
        </p:grpSp>
        <p:sp>
          <p:nvSpPr>
            <p:cNvPr id="47111" name="Text Box 45"/>
            <p:cNvSpPr txBox="1">
              <a:spLocks noChangeArrowheads="1"/>
            </p:cNvSpPr>
            <p:nvPr/>
          </p:nvSpPr>
          <p:spPr bwMode="auto">
            <a:xfrm>
              <a:off x="4975845" y="4556125"/>
              <a:ext cx="2235548" cy="845744"/>
            </a:xfrm>
            <a:prstGeom prst="rect">
              <a:avLst/>
            </a:prstGeom>
            <a:noFill/>
            <a:ln w="9525">
              <a:noFill/>
              <a:miter lim="800000"/>
              <a:headEnd/>
              <a:tailEnd/>
            </a:ln>
          </p:spPr>
          <p:txBody>
            <a:bodyPr wrap="none">
              <a:spAutoFit/>
            </a:bodyPr>
            <a:lstStyle/>
            <a:p>
              <a:pPr algn="ctr" defTabSz="932597"/>
              <a:r>
                <a:rPr lang="en-US" sz="2448" dirty="0">
                  <a:solidFill>
                    <a:srgbClr val="FFFFFF"/>
                  </a:solidFill>
                </a:rPr>
                <a:t>Service</a:t>
              </a:r>
            </a:p>
            <a:p>
              <a:pPr algn="ctr" defTabSz="932597"/>
              <a:r>
                <a:rPr lang="en-US" sz="2448" dirty="0">
                  <a:solidFill>
                    <a:srgbClr val="FFFFFF"/>
                  </a:solidFill>
                </a:rPr>
                <a:t>Provider Cloud</a:t>
              </a:r>
            </a:p>
          </p:txBody>
        </p:sp>
        <p:sp>
          <p:nvSpPr>
            <p:cNvPr id="48185" name="AutoShape 57"/>
            <p:cNvSpPr>
              <a:spLocks noChangeArrowheads="1"/>
            </p:cNvSpPr>
            <p:nvPr/>
          </p:nvSpPr>
          <p:spPr bwMode="auto">
            <a:xfrm>
              <a:off x="5789613" y="2438400"/>
              <a:ext cx="609600" cy="1447800"/>
            </a:xfrm>
            <a:prstGeom prst="downArrow">
              <a:avLst>
                <a:gd name="adj1" fmla="val 50000"/>
                <a:gd name="adj2" fmla="val 59375"/>
              </a:avLst>
            </a:prstGeom>
            <a:gradFill rotWithShape="1">
              <a:gsLst>
                <a:gs pos="0">
                  <a:schemeClr val="accent2">
                    <a:gamma/>
                    <a:tint val="0"/>
                    <a:invGamma/>
                    <a:alpha val="0"/>
                  </a:schemeClr>
                </a:gs>
                <a:gs pos="100000">
                  <a:schemeClr val="accent2"/>
                </a:gs>
              </a:gsLst>
              <a:lin ang="5400000" scaled="1"/>
            </a:gradFill>
            <a:ln w="9525">
              <a:noFill/>
              <a:miter lim="800000"/>
              <a:headEnd/>
              <a:tailEnd/>
            </a:ln>
            <a:effectLst/>
          </p:spPr>
          <p:txBody>
            <a:bodyPr vert="eaVert" wrap="none" anchor="ctr"/>
            <a:lstStyle/>
            <a:p>
              <a:pPr>
                <a:defRPr/>
              </a:pPr>
              <a:endParaRPr lang="en-US"/>
            </a:p>
          </p:txBody>
        </p:sp>
      </p:grpSp>
      <p:grpSp>
        <p:nvGrpSpPr>
          <p:cNvPr id="5" name="Group 4"/>
          <p:cNvGrpSpPr/>
          <p:nvPr/>
        </p:nvGrpSpPr>
        <p:grpSpPr>
          <a:xfrm>
            <a:off x="8083445" y="2486942"/>
            <a:ext cx="3652696" cy="3215539"/>
            <a:chOff x="7923213" y="2438400"/>
            <a:chExt cx="3581400" cy="3152775"/>
          </a:xfrm>
        </p:grpSpPr>
        <p:grpSp>
          <p:nvGrpSpPr>
            <p:cNvPr id="47112" name="Group 46"/>
            <p:cNvGrpSpPr>
              <a:grpSpLocks/>
            </p:cNvGrpSpPr>
            <p:nvPr/>
          </p:nvGrpSpPr>
          <p:grpSpPr bwMode="auto">
            <a:xfrm>
              <a:off x="8075613" y="3581400"/>
              <a:ext cx="3429000" cy="2009775"/>
              <a:chOff x="95" y="720"/>
              <a:chExt cx="2784" cy="1632"/>
            </a:xfrm>
          </p:grpSpPr>
          <p:sp>
            <p:nvSpPr>
              <p:cNvPr id="47121" name="Oval 47"/>
              <p:cNvSpPr>
                <a:spLocks noChangeArrowheads="1"/>
              </p:cNvSpPr>
              <p:nvPr/>
            </p:nvSpPr>
            <p:spPr bwMode="auto">
              <a:xfrm>
                <a:off x="479" y="816"/>
                <a:ext cx="1008" cy="1008"/>
              </a:xfrm>
              <a:prstGeom prst="ellipse">
                <a:avLst/>
              </a:prstGeom>
              <a:solidFill>
                <a:schemeClr val="accent1"/>
              </a:solidFill>
              <a:ln w="9525">
                <a:noFill/>
                <a:round/>
                <a:headEnd/>
                <a:tailEnd/>
              </a:ln>
            </p:spPr>
            <p:txBody>
              <a:bodyPr wrap="none" anchor="ctr"/>
              <a:lstStyle/>
              <a:p>
                <a:endParaRPr lang="en-US"/>
              </a:p>
            </p:txBody>
          </p:sp>
          <p:sp>
            <p:nvSpPr>
              <p:cNvPr id="47122" name="Oval 48"/>
              <p:cNvSpPr>
                <a:spLocks noChangeArrowheads="1"/>
              </p:cNvSpPr>
              <p:nvPr/>
            </p:nvSpPr>
            <p:spPr bwMode="auto">
              <a:xfrm>
                <a:off x="1103" y="720"/>
                <a:ext cx="1344" cy="1344"/>
              </a:xfrm>
              <a:prstGeom prst="ellipse">
                <a:avLst/>
              </a:prstGeom>
              <a:solidFill>
                <a:schemeClr val="accent1"/>
              </a:solidFill>
              <a:ln w="9525">
                <a:noFill/>
                <a:round/>
                <a:headEnd/>
                <a:tailEnd/>
              </a:ln>
            </p:spPr>
            <p:txBody>
              <a:bodyPr wrap="none" anchor="ctr"/>
              <a:lstStyle/>
              <a:p>
                <a:endParaRPr lang="en-US"/>
              </a:p>
            </p:txBody>
          </p:sp>
          <p:sp>
            <p:nvSpPr>
              <p:cNvPr id="47123" name="Oval 49"/>
              <p:cNvSpPr>
                <a:spLocks noChangeArrowheads="1"/>
              </p:cNvSpPr>
              <p:nvPr/>
            </p:nvSpPr>
            <p:spPr bwMode="auto">
              <a:xfrm>
                <a:off x="527" y="1488"/>
                <a:ext cx="720" cy="720"/>
              </a:xfrm>
              <a:prstGeom prst="ellipse">
                <a:avLst/>
              </a:prstGeom>
              <a:solidFill>
                <a:schemeClr val="accent1"/>
              </a:solidFill>
              <a:ln w="9525">
                <a:noFill/>
                <a:round/>
                <a:headEnd/>
                <a:tailEnd/>
              </a:ln>
            </p:spPr>
            <p:txBody>
              <a:bodyPr wrap="none" anchor="ctr"/>
              <a:lstStyle/>
              <a:p>
                <a:endParaRPr lang="en-US"/>
              </a:p>
            </p:txBody>
          </p:sp>
          <p:sp>
            <p:nvSpPr>
              <p:cNvPr id="47124" name="Oval 50"/>
              <p:cNvSpPr>
                <a:spLocks noChangeArrowheads="1"/>
              </p:cNvSpPr>
              <p:nvPr/>
            </p:nvSpPr>
            <p:spPr bwMode="auto">
              <a:xfrm>
                <a:off x="95" y="1296"/>
                <a:ext cx="624" cy="624"/>
              </a:xfrm>
              <a:prstGeom prst="ellipse">
                <a:avLst/>
              </a:prstGeom>
              <a:solidFill>
                <a:schemeClr val="accent1"/>
              </a:solidFill>
              <a:ln w="9525">
                <a:noFill/>
                <a:round/>
                <a:headEnd/>
                <a:tailEnd/>
              </a:ln>
            </p:spPr>
            <p:txBody>
              <a:bodyPr wrap="none" anchor="ctr"/>
              <a:lstStyle/>
              <a:p>
                <a:endParaRPr lang="en-US"/>
              </a:p>
            </p:txBody>
          </p:sp>
          <p:sp>
            <p:nvSpPr>
              <p:cNvPr id="47125" name="Oval 51"/>
              <p:cNvSpPr>
                <a:spLocks noChangeArrowheads="1"/>
              </p:cNvSpPr>
              <p:nvPr/>
            </p:nvSpPr>
            <p:spPr bwMode="auto">
              <a:xfrm>
                <a:off x="1055" y="1536"/>
                <a:ext cx="816" cy="816"/>
              </a:xfrm>
              <a:prstGeom prst="ellipse">
                <a:avLst/>
              </a:prstGeom>
              <a:solidFill>
                <a:schemeClr val="accent1"/>
              </a:solidFill>
              <a:ln w="9525">
                <a:noFill/>
                <a:round/>
                <a:headEnd/>
                <a:tailEnd/>
              </a:ln>
            </p:spPr>
            <p:txBody>
              <a:bodyPr wrap="none" anchor="ctr"/>
              <a:lstStyle/>
              <a:p>
                <a:endParaRPr lang="en-US"/>
              </a:p>
            </p:txBody>
          </p:sp>
          <p:sp>
            <p:nvSpPr>
              <p:cNvPr id="47126" name="Oval 52"/>
              <p:cNvSpPr>
                <a:spLocks noChangeArrowheads="1"/>
              </p:cNvSpPr>
              <p:nvPr/>
            </p:nvSpPr>
            <p:spPr bwMode="auto">
              <a:xfrm>
                <a:off x="1679" y="1632"/>
                <a:ext cx="624" cy="624"/>
              </a:xfrm>
              <a:prstGeom prst="ellipse">
                <a:avLst/>
              </a:prstGeom>
              <a:solidFill>
                <a:schemeClr val="accent1"/>
              </a:solidFill>
              <a:ln w="9525">
                <a:noFill/>
                <a:round/>
                <a:headEnd/>
                <a:tailEnd/>
              </a:ln>
            </p:spPr>
            <p:txBody>
              <a:bodyPr wrap="none" anchor="ctr"/>
              <a:lstStyle/>
              <a:p>
                <a:endParaRPr lang="en-US"/>
              </a:p>
            </p:txBody>
          </p:sp>
          <p:sp>
            <p:nvSpPr>
              <p:cNvPr id="47127" name="Oval 53"/>
              <p:cNvSpPr>
                <a:spLocks noChangeArrowheads="1"/>
              </p:cNvSpPr>
              <p:nvPr/>
            </p:nvSpPr>
            <p:spPr bwMode="auto">
              <a:xfrm>
                <a:off x="2015" y="1152"/>
                <a:ext cx="864" cy="864"/>
              </a:xfrm>
              <a:prstGeom prst="ellipse">
                <a:avLst/>
              </a:prstGeom>
              <a:solidFill>
                <a:schemeClr val="accent1"/>
              </a:solidFill>
              <a:ln w="9525">
                <a:noFill/>
                <a:round/>
                <a:headEnd/>
                <a:tailEnd/>
              </a:ln>
            </p:spPr>
            <p:txBody>
              <a:bodyPr wrap="none" anchor="ctr"/>
              <a:lstStyle/>
              <a:p>
                <a:endParaRPr lang="en-US"/>
              </a:p>
            </p:txBody>
          </p:sp>
        </p:grpSp>
        <p:sp>
          <p:nvSpPr>
            <p:cNvPr id="47113" name="Text Box 54"/>
            <p:cNvSpPr txBox="1">
              <a:spLocks noChangeArrowheads="1"/>
            </p:cNvSpPr>
            <p:nvPr/>
          </p:nvSpPr>
          <p:spPr bwMode="auto">
            <a:xfrm>
              <a:off x="8790239" y="4176713"/>
              <a:ext cx="2094997" cy="782971"/>
            </a:xfrm>
            <a:prstGeom prst="rect">
              <a:avLst/>
            </a:prstGeom>
            <a:noFill/>
            <a:ln w="9525">
              <a:noFill/>
              <a:miter lim="800000"/>
              <a:headEnd/>
              <a:tailEnd/>
            </a:ln>
          </p:spPr>
          <p:txBody>
            <a:bodyPr wrap="none">
              <a:spAutoFit/>
            </a:bodyPr>
            <a:lstStyle/>
            <a:p>
              <a:pPr algn="ctr" defTabSz="932597"/>
              <a:r>
                <a:rPr lang="en-US" sz="2448" dirty="0">
                  <a:solidFill>
                    <a:srgbClr val="FFFFFF"/>
                  </a:solidFill>
                </a:rPr>
                <a:t>Public Cloud</a:t>
              </a:r>
            </a:p>
            <a:p>
              <a:pPr algn="ctr" defTabSz="932597"/>
              <a:r>
                <a:rPr lang="en-US" sz="2040" i="1" dirty="0">
                  <a:solidFill>
                    <a:srgbClr val="FFFFFF"/>
                  </a:solidFill>
                </a:rPr>
                <a:t>(Windows Azure)</a:t>
              </a:r>
            </a:p>
          </p:txBody>
        </p:sp>
        <p:sp>
          <p:nvSpPr>
            <p:cNvPr id="48186" name="AutoShape 58"/>
            <p:cNvSpPr>
              <a:spLocks noChangeArrowheads="1"/>
            </p:cNvSpPr>
            <p:nvPr/>
          </p:nvSpPr>
          <p:spPr bwMode="auto">
            <a:xfrm rot="-2700000">
              <a:off x="7923213" y="2438400"/>
              <a:ext cx="609600" cy="1447800"/>
            </a:xfrm>
            <a:prstGeom prst="downArrow">
              <a:avLst>
                <a:gd name="adj1" fmla="val 50000"/>
                <a:gd name="adj2" fmla="val 59375"/>
              </a:avLst>
            </a:prstGeom>
            <a:gradFill rotWithShape="1">
              <a:gsLst>
                <a:gs pos="0">
                  <a:schemeClr val="accent2">
                    <a:gamma/>
                    <a:tint val="0"/>
                    <a:invGamma/>
                    <a:alpha val="0"/>
                  </a:schemeClr>
                </a:gs>
                <a:gs pos="100000">
                  <a:schemeClr val="accent2"/>
                </a:gs>
              </a:gsLst>
              <a:lin ang="5400000" scaled="1"/>
            </a:gradFill>
            <a:ln w="9525">
              <a:noFill/>
              <a:miter lim="800000"/>
              <a:headEnd/>
              <a:tailEnd/>
            </a:ln>
            <a:effectLst/>
          </p:spPr>
          <p:txBody>
            <a:bodyPr vert="eaVert" wrap="none" anchor="ctr"/>
            <a:lstStyle/>
            <a:p>
              <a:pPr>
                <a:defRPr/>
              </a:pPr>
              <a:endParaRPr lang="en-US"/>
            </a:p>
          </p:txBody>
        </p:sp>
      </p:grpSp>
      <p:grpSp>
        <p:nvGrpSpPr>
          <p:cNvPr id="3" name="Group 2"/>
          <p:cNvGrpSpPr/>
          <p:nvPr/>
        </p:nvGrpSpPr>
        <p:grpSpPr>
          <a:xfrm>
            <a:off x="700335" y="2914385"/>
            <a:ext cx="4274432" cy="2758952"/>
            <a:chOff x="684213" y="2857500"/>
            <a:chExt cx="4191000" cy="2705100"/>
          </a:xfrm>
        </p:grpSpPr>
        <p:grpSp>
          <p:nvGrpSpPr>
            <p:cNvPr id="47108" name="Group 35"/>
            <p:cNvGrpSpPr>
              <a:grpSpLocks/>
            </p:cNvGrpSpPr>
            <p:nvPr/>
          </p:nvGrpSpPr>
          <p:grpSpPr bwMode="auto">
            <a:xfrm>
              <a:off x="684213" y="3552825"/>
              <a:ext cx="3429000" cy="2009775"/>
              <a:chOff x="95" y="720"/>
              <a:chExt cx="2784" cy="1632"/>
            </a:xfrm>
          </p:grpSpPr>
          <p:sp>
            <p:nvSpPr>
              <p:cNvPr id="47135" name="Oval 27"/>
              <p:cNvSpPr>
                <a:spLocks noChangeArrowheads="1"/>
              </p:cNvSpPr>
              <p:nvPr/>
            </p:nvSpPr>
            <p:spPr bwMode="auto">
              <a:xfrm>
                <a:off x="479" y="816"/>
                <a:ext cx="1008" cy="1008"/>
              </a:xfrm>
              <a:prstGeom prst="ellipse">
                <a:avLst/>
              </a:prstGeom>
              <a:solidFill>
                <a:schemeClr val="accent1"/>
              </a:solidFill>
              <a:ln w="9525">
                <a:noFill/>
                <a:round/>
                <a:headEnd/>
                <a:tailEnd/>
              </a:ln>
            </p:spPr>
            <p:txBody>
              <a:bodyPr wrap="none" anchor="ctr"/>
              <a:lstStyle/>
              <a:p>
                <a:endParaRPr lang="en-US"/>
              </a:p>
            </p:txBody>
          </p:sp>
          <p:sp>
            <p:nvSpPr>
              <p:cNvPr id="47136" name="Oval 28"/>
              <p:cNvSpPr>
                <a:spLocks noChangeArrowheads="1"/>
              </p:cNvSpPr>
              <p:nvPr/>
            </p:nvSpPr>
            <p:spPr bwMode="auto">
              <a:xfrm>
                <a:off x="1103" y="720"/>
                <a:ext cx="1344" cy="1344"/>
              </a:xfrm>
              <a:prstGeom prst="ellipse">
                <a:avLst/>
              </a:prstGeom>
              <a:solidFill>
                <a:schemeClr val="accent1"/>
              </a:solidFill>
              <a:ln w="9525">
                <a:noFill/>
                <a:round/>
                <a:headEnd/>
                <a:tailEnd/>
              </a:ln>
            </p:spPr>
            <p:txBody>
              <a:bodyPr wrap="none" anchor="ctr"/>
              <a:lstStyle/>
              <a:p>
                <a:endParaRPr lang="en-US"/>
              </a:p>
            </p:txBody>
          </p:sp>
          <p:sp>
            <p:nvSpPr>
              <p:cNvPr id="47137" name="Oval 29"/>
              <p:cNvSpPr>
                <a:spLocks noChangeArrowheads="1"/>
              </p:cNvSpPr>
              <p:nvPr/>
            </p:nvSpPr>
            <p:spPr bwMode="auto">
              <a:xfrm>
                <a:off x="527" y="1488"/>
                <a:ext cx="720" cy="720"/>
              </a:xfrm>
              <a:prstGeom prst="ellipse">
                <a:avLst/>
              </a:prstGeom>
              <a:solidFill>
                <a:schemeClr val="accent1"/>
              </a:solidFill>
              <a:ln w="9525">
                <a:noFill/>
                <a:round/>
                <a:headEnd/>
                <a:tailEnd/>
              </a:ln>
            </p:spPr>
            <p:txBody>
              <a:bodyPr wrap="none" anchor="ctr"/>
              <a:lstStyle/>
              <a:p>
                <a:endParaRPr lang="en-US"/>
              </a:p>
            </p:txBody>
          </p:sp>
          <p:sp>
            <p:nvSpPr>
              <p:cNvPr id="47138" name="Oval 30"/>
              <p:cNvSpPr>
                <a:spLocks noChangeArrowheads="1"/>
              </p:cNvSpPr>
              <p:nvPr/>
            </p:nvSpPr>
            <p:spPr bwMode="auto">
              <a:xfrm>
                <a:off x="95" y="1296"/>
                <a:ext cx="624" cy="624"/>
              </a:xfrm>
              <a:prstGeom prst="ellipse">
                <a:avLst/>
              </a:prstGeom>
              <a:solidFill>
                <a:schemeClr val="accent1"/>
              </a:solidFill>
              <a:ln w="9525">
                <a:noFill/>
                <a:round/>
                <a:headEnd/>
                <a:tailEnd/>
              </a:ln>
            </p:spPr>
            <p:txBody>
              <a:bodyPr wrap="none" anchor="ctr"/>
              <a:lstStyle/>
              <a:p>
                <a:endParaRPr lang="en-US"/>
              </a:p>
            </p:txBody>
          </p:sp>
          <p:sp>
            <p:nvSpPr>
              <p:cNvPr id="47139" name="Oval 31"/>
              <p:cNvSpPr>
                <a:spLocks noChangeArrowheads="1"/>
              </p:cNvSpPr>
              <p:nvPr/>
            </p:nvSpPr>
            <p:spPr bwMode="auto">
              <a:xfrm>
                <a:off x="1055" y="1536"/>
                <a:ext cx="816" cy="816"/>
              </a:xfrm>
              <a:prstGeom prst="ellipse">
                <a:avLst/>
              </a:prstGeom>
              <a:solidFill>
                <a:schemeClr val="accent1"/>
              </a:solidFill>
              <a:ln w="9525">
                <a:noFill/>
                <a:round/>
                <a:headEnd/>
                <a:tailEnd/>
              </a:ln>
            </p:spPr>
            <p:txBody>
              <a:bodyPr wrap="none" anchor="ctr"/>
              <a:lstStyle/>
              <a:p>
                <a:endParaRPr lang="en-US"/>
              </a:p>
            </p:txBody>
          </p:sp>
          <p:sp>
            <p:nvSpPr>
              <p:cNvPr id="47140" name="Oval 32"/>
              <p:cNvSpPr>
                <a:spLocks noChangeArrowheads="1"/>
              </p:cNvSpPr>
              <p:nvPr/>
            </p:nvSpPr>
            <p:spPr bwMode="auto">
              <a:xfrm>
                <a:off x="1679" y="1632"/>
                <a:ext cx="624" cy="624"/>
              </a:xfrm>
              <a:prstGeom prst="ellipse">
                <a:avLst/>
              </a:prstGeom>
              <a:solidFill>
                <a:schemeClr val="accent1"/>
              </a:solidFill>
              <a:ln w="9525">
                <a:noFill/>
                <a:round/>
                <a:headEnd/>
                <a:tailEnd/>
              </a:ln>
            </p:spPr>
            <p:txBody>
              <a:bodyPr wrap="none" anchor="ctr"/>
              <a:lstStyle/>
              <a:p>
                <a:endParaRPr lang="en-US"/>
              </a:p>
            </p:txBody>
          </p:sp>
          <p:sp>
            <p:nvSpPr>
              <p:cNvPr id="47141" name="Oval 33"/>
              <p:cNvSpPr>
                <a:spLocks noChangeArrowheads="1"/>
              </p:cNvSpPr>
              <p:nvPr/>
            </p:nvSpPr>
            <p:spPr bwMode="auto">
              <a:xfrm>
                <a:off x="2015" y="1152"/>
                <a:ext cx="864" cy="864"/>
              </a:xfrm>
              <a:prstGeom prst="ellipse">
                <a:avLst/>
              </a:prstGeom>
              <a:solidFill>
                <a:schemeClr val="accent1"/>
              </a:solidFill>
              <a:ln w="9525">
                <a:noFill/>
                <a:round/>
                <a:headEnd/>
                <a:tailEnd/>
              </a:ln>
            </p:spPr>
            <p:txBody>
              <a:bodyPr wrap="none" anchor="ctr"/>
              <a:lstStyle/>
              <a:p>
                <a:endParaRPr lang="en-US"/>
              </a:p>
            </p:txBody>
          </p:sp>
        </p:grpSp>
        <p:sp>
          <p:nvSpPr>
            <p:cNvPr id="47109" name="Text Box 36"/>
            <p:cNvSpPr txBox="1">
              <a:spLocks noChangeArrowheads="1"/>
            </p:cNvSpPr>
            <p:nvPr/>
          </p:nvSpPr>
          <p:spPr bwMode="auto">
            <a:xfrm>
              <a:off x="1429174" y="4329113"/>
              <a:ext cx="2020040" cy="469039"/>
            </a:xfrm>
            <a:prstGeom prst="rect">
              <a:avLst/>
            </a:prstGeom>
            <a:noFill/>
            <a:ln w="9525">
              <a:noFill/>
              <a:miter lim="800000"/>
              <a:headEnd/>
              <a:tailEnd/>
            </a:ln>
          </p:spPr>
          <p:txBody>
            <a:bodyPr wrap="none">
              <a:spAutoFit/>
            </a:bodyPr>
            <a:lstStyle/>
            <a:p>
              <a:pPr algn="ctr" defTabSz="932597"/>
              <a:r>
                <a:rPr lang="en-US" sz="2448">
                  <a:solidFill>
                    <a:srgbClr val="FFFFFF"/>
                  </a:solidFill>
                </a:rPr>
                <a:t>Private Cloud</a:t>
              </a:r>
            </a:p>
          </p:txBody>
        </p:sp>
        <p:sp>
          <p:nvSpPr>
            <p:cNvPr id="48187" name="AutoShape 59"/>
            <p:cNvSpPr>
              <a:spLocks noChangeArrowheads="1"/>
            </p:cNvSpPr>
            <p:nvPr/>
          </p:nvSpPr>
          <p:spPr bwMode="auto">
            <a:xfrm rot="2700000">
              <a:off x="3846513" y="2438400"/>
              <a:ext cx="609600" cy="1447800"/>
            </a:xfrm>
            <a:prstGeom prst="downArrow">
              <a:avLst>
                <a:gd name="adj1" fmla="val 50000"/>
                <a:gd name="adj2" fmla="val 59375"/>
              </a:avLst>
            </a:prstGeom>
            <a:gradFill rotWithShape="1">
              <a:gsLst>
                <a:gs pos="0">
                  <a:schemeClr val="accent2">
                    <a:gamma/>
                    <a:tint val="0"/>
                    <a:invGamma/>
                    <a:alpha val="0"/>
                  </a:schemeClr>
                </a:gs>
                <a:gs pos="100000">
                  <a:schemeClr val="accent2"/>
                </a:gs>
              </a:gsLst>
              <a:lin ang="5400000" scaled="1"/>
            </a:gradFill>
            <a:ln w="9525">
              <a:noFill/>
              <a:miter lim="800000"/>
              <a:headEnd/>
              <a:tailEnd/>
            </a:ln>
            <a:effectLst/>
          </p:spPr>
          <p:txBody>
            <a:bodyPr vert="eaVert" wrap="none" anchor="ctr"/>
            <a:lstStyle/>
            <a:p>
              <a:pPr>
                <a:defRPr/>
              </a:pPr>
              <a:endParaRPr lang="en-US"/>
            </a:p>
          </p:txBody>
        </p:sp>
      </p:grpSp>
      <p:sp>
        <p:nvSpPr>
          <p:cNvPr id="40" name="Rectangle 17"/>
          <p:cNvSpPr>
            <a:spLocks noChangeArrowheads="1"/>
          </p:cNvSpPr>
          <p:nvPr/>
        </p:nvSpPr>
        <p:spPr bwMode="auto">
          <a:xfrm>
            <a:off x="4353032" y="1088036"/>
            <a:ext cx="3885846" cy="699453"/>
          </a:xfrm>
          <a:prstGeom prst="rect">
            <a:avLst/>
          </a:prstGeom>
          <a:solidFill>
            <a:srgbClr val="FF8C00"/>
          </a:solidFill>
          <a:ln w="9525">
            <a:noFill/>
            <a:miter lim="800000"/>
            <a:headEnd/>
            <a:tailEnd/>
          </a:ln>
        </p:spPr>
        <p:txBody>
          <a:bodyPr wrap="none" lIns="466302" anchor="ctr"/>
          <a:lstStyle/>
          <a:p>
            <a:pPr algn="ctr" defTabSz="932597"/>
            <a:endParaRPr lang="en-US" sz="2448">
              <a:solidFill>
                <a:srgbClr val="FFFFFF"/>
              </a:solidFill>
            </a:endParaRPr>
          </a:p>
        </p:txBody>
      </p:sp>
      <p:sp>
        <p:nvSpPr>
          <p:cNvPr id="41" name="Rectangle 24"/>
          <p:cNvSpPr>
            <a:spLocks noChangeArrowheads="1"/>
          </p:cNvSpPr>
          <p:nvPr/>
        </p:nvSpPr>
        <p:spPr bwMode="auto">
          <a:xfrm>
            <a:off x="4586182" y="932603"/>
            <a:ext cx="4118998" cy="1010320"/>
          </a:xfrm>
          <a:prstGeom prst="rect">
            <a:avLst/>
          </a:prstGeom>
          <a:noFill/>
          <a:ln w="9525">
            <a:noFill/>
            <a:miter lim="800000"/>
            <a:headEnd/>
            <a:tailEnd/>
          </a:ln>
        </p:spPr>
        <p:txBody>
          <a:bodyPr wrap="none" anchor="ctr"/>
          <a:lstStyle/>
          <a:p>
            <a:pPr algn="ctr" defTabSz="932597"/>
            <a:r>
              <a:rPr lang="en-US" sz="2448" dirty="0">
                <a:solidFill>
                  <a:srgbClr val="FFFFFF"/>
                </a:solidFill>
              </a:rPr>
              <a:t>Enterprise Customer</a:t>
            </a:r>
          </a:p>
        </p:txBody>
      </p:sp>
      <p:pic>
        <p:nvPicPr>
          <p:cNvPr id="42" name="Picture 79" descr="Customer-White"/>
          <p:cNvPicPr>
            <a:picLocks noChangeAspect="1" noChangeArrowheads="1"/>
          </p:cNvPicPr>
          <p:nvPr/>
        </p:nvPicPr>
        <p:blipFill>
          <a:blip r:embed="rId3"/>
          <a:srcRect/>
          <a:stretch>
            <a:fillRect/>
          </a:stretch>
        </p:blipFill>
        <p:spPr bwMode="auto">
          <a:xfrm>
            <a:off x="4508465" y="1165753"/>
            <a:ext cx="510017" cy="544019"/>
          </a:xfrm>
          <a:prstGeom prst="rect">
            <a:avLst/>
          </a:prstGeom>
          <a:noFill/>
          <a:ln w="9525">
            <a:noFill/>
            <a:miter lim="800000"/>
            <a:headEnd/>
            <a:tailEnd/>
          </a:ln>
        </p:spPr>
      </p:pic>
    </p:spTree>
    <p:extLst>
      <p:ext uri="{BB962C8B-B14F-4D97-AF65-F5344CB8AC3E}">
        <p14:creationId xmlns:p14="http://schemas.microsoft.com/office/powerpoint/2010/main" val="1993907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74638" y="1212850"/>
            <a:ext cx="11887200" cy="4801314"/>
          </a:xfrm>
        </p:spPr>
        <p:txBody>
          <a:bodyPr/>
          <a:lstStyle/>
          <a:p>
            <a:pPr lvl="0"/>
            <a:r>
              <a:rPr lang="en-US" dirty="0" smtClean="0"/>
              <a:t>System Center component</a:t>
            </a:r>
          </a:p>
          <a:p>
            <a:pPr lvl="1"/>
            <a:r>
              <a:rPr lang="en-US" sz="3200" dirty="0" smtClean="0"/>
              <a:t>Self Service for application administrators</a:t>
            </a:r>
          </a:p>
          <a:p>
            <a:pPr lvl="0"/>
            <a:r>
              <a:rPr lang="en-US" dirty="0" smtClean="0"/>
              <a:t>Application focus</a:t>
            </a:r>
          </a:p>
          <a:p>
            <a:pPr lvl="1"/>
            <a:r>
              <a:rPr lang="en-US" sz="3200" dirty="0" smtClean="0"/>
              <a:t>Manage applications not resources</a:t>
            </a:r>
          </a:p>
          <a:p>
            <a:pPr lvl="0"/>
            <a:r>
              <a:rPr lang="en-US" dirty="0" smtClean="0"/>
              <a:t>Public and private clouds</a:t>
            </a:r>
          </a:p>
          <a:p>
            <a:pPr lvl="1"/>
            <a:r>
              <a:rPr lang="en-US" sz="3200" dirty="0" smtClean="0"/>
              <a:t>Virtual Machine Manager</a:t>
            </a:r>
          </a:p>
          <a:p>
            <a:pPr lvl="1"/>
            <a:r>
              <a:rPr lang="en-US" sz="3200" dirty="0" smtClean="0"/>
              <a:t>Service providers (SP1)</a:t>
            </a:r>
          </a:p>
          <a:p>
            <a:pPr lvl="1"/>
            <a:r>
              <a:rPr lang="en-US" sz="3200" dirty="0" smtClean="0"/>
              <a:t>Windows Azure subscriptions</a:t>
            </a:r>
            <a:endParaRPr lang="en-US" sz="3200" dirty="0"/>
          </a:p>
        </p:txBody>
      </p:sp>
      <p:sp>
        <p:nvSpPr>
          <p:cNvPr id="2" name="Title 1"/>
          <p:cNvSpPr>
            <a:spLocks noGrp="1"/>
          </p:cNvSpPr>
          <p:nvPr>
            <p:ph type="title"/>
          </p:nvPr>
        </p:nvSpPr>
        <p:spPr/>
        <p:txBody>
          <a:bodyPr/>
          <a:lstStyle/>
          <a:p>
            <a:r>
              <a:rPr lang="en-US" smtClean="0"/>
              <a:t>What is App Controller?</a:t>
            </a:r>
            <a:endParaRPr lang="en-US" dirty="0"/>
          </a:p>
        </p:txBody>
      </p:sp>
      <p:sp>
        <p:nvSpPr>
          <p:cNvPr id="9" name="Rectangle 8"/>
          <p:cNvSpPr/>
          <p:nvPr/>
        </p:nvSpPr>
        <p:spPr bwMode="auto">
          <a:xfrm>
            <a:off x="10273440" y="4884630"/>
            <a:ext cx="1916997" cy="1916998"/>
          </a:xfrm>
          <a:prstGeom prst="rect">
            <a:avLst/>
          </a:prstGeom>
          <a:solidFill>
            <a:schemeClr val="accent3"/>
          </a:solidFill>
          <a:ln>
            <a:solidFill>
              <a:schemeClr val="accent3"/>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defTabSz="932290"/>
            <a:endParaRPr lang="en-US" spc="-51" dirty="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p:nvSpPr>
        <p:spPr bwMode="auto">
          <a:xfrm>
            <a:off x="8251545" y="4884630"/>
            <a:ext cx="1916997" cy="1916998"/>
          </a:xfrm>
          <a:prstGeom prst="rect">
            <a:avLst/>
          </a:prstGeom>
          <a:solidFill>
            <a:schemeClr val="accent3"/>
          </a:solidFill>
          <a:ln>
            <a:solidFill>
              <a:schemeClr val="accent3"/>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defTabSz="932290"/>
            <a:endParaRPr lang="en-US" spc="-51" dirty="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10273440" y="2857189"/>
            <a:ext cx="1916997" cy="1916998"/>
          </a:xfrm>
          <a:prstGeom prst="rect">
            <a:avLst/>
          </a:prstGeom>
          <a:solidFill>
            <a:schemeClr val="accent3"/>
          </a:solidFill>
          <a:ln>
            <a:solidFill>
              <a:schemeClr val="accent3"/>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defTabSz="932290"/>
            <a:endParaRPr lang="en-US" spc="-51" dirty="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8251545" y="2857189"/>
            <a:ext cx="1916997" cy="1916998"/>
          </a:xfrm>
          <a:prstGeom prst="rect">
            <a:avLst/>
          </a:prstGeom>
          <a:solidFill>
            <a:schemeClr val="accent3"/>
          </a:solidFill>
          <a:ln>
            <a:solidFill>
              <a:schemeClr val="accent3"/>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defTabSz="932290"/>
            <a:endParaRPr lang="en-US" spc="-51" dirty="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2" descr="C:\Users\chrisw\Desktop\Cloud Services 3.pn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black">
          <a:xfrm>
            <a:off x="8402151" y="5179055"/>
            <a:ext cx="1689323" cy="116454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l="-11712" t="-1" r="-11019" b="-19481"/>
          <a:stretch/>
        </p:blipFill>
        <p:spPr>
          <a:xfrm>
            <a:off x="10419976" y="2995770"/>
            <a:ext cx="1623921" cy="1867237"/>
          </a:xfrm>
          <a:prstGeom prst="rect">
            <a:avLst/>
          </a:prstGeom>
        </p:spPr>
      </p:pic>
    </p:spTree>
    <p:extLst>
      <p:ext uri="{BB962C8B-B14F-4D97-AF65-F5344CB8AC3E}">
        <p14:creationId xmlns:p14="http://schemas.microsoft.com/office/powerpoint/2010/main" val="399159891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System Center 2012 Capabilities</a:t>
            </a:r>
            <a:endParaRPr lang="en-US" dirty="0"/>
          </a:p>
        </p:txBody>
      </p:sp>
      <p:grpSp>
        <p:nvGrpSpPr>
          <p:cNvPr id="57" name="Group 56"/>
          <p:cNvGrpSpPr/>
          <p:nvPr/>
        </p:nvGrpSpPr>
        <p:grpSpPr>
          <a:xfrm>
            <a:off x="7116315" y="4030068"/>
            <a:ext cx="2736283" cy="2300747"/>
            <a:chOff x="5791200" y="3877255"/>
            <a:chExt cx="2012680" cy="2255838"/>
          </a:xfrm>
        </p:grpSpPr>
        <p:sp>
          <p:nvSpPr>
            <p:cNvPr id="58" name="Right Arrow 57"/>
            <p:cNvSpPr/>
            <p:nvPr/>
          </p:nvSpPr>
          <p:spPr>
            <a:xfrm flipH="1">
              <a:off x="5791200" y="3877255"/>
              <a:ext cx="2012680" cy="2255838"/>
            </a:xfrm>
            <a:prstGeom prst="rightArrow">
              <a:avLst/>
            </a:prstGeom>
            <a:gradFill flip="none" rotWithShape="1">
              <a:gsLst>
                <a:gs pos="49000">
                  <a:srgbClr val="4F81BD">
                    <a:shade val="51000"/>
                    <a:satMod val="130000"/>
                    <a:lumMod val="96000"/>
                  </a:srgbClr>
                </a:gs>
                <a:gs pos="100000">
                  <a:srgbClr val="4F81BD">
                    <a:lumMod val="93000"/>
                    <a:lumOff val="7000"/>
                  </a:srgbClr>
                </a:gs>
              </a:gsLst>
              <a:lin ang="10800000" scaled="1"/>
              <a:tileRect/>
            </a:gradFill>
            <a:ln w="9525" cap="flat" cmpd="sng" algn="ctr">
              <a:noFill/>
              <a:prstDash val="solid"/>
              <a:headEnd type="none" w="med" len="med"/>
              <a:tailEnd type="none" w="med" len="med"/>
            </a:ln>
            <a:effectLst/>
          </p:spPr>
          <p:txBody>
            <a:bodyPr vert="horz" wrap="square" lIns="112019" tIns="0" rIns="0" bIns="56009" numCol="1" rtlCol="0" anchor="ctr" anchorCtr="0" compatLnSpc="1">
              <a:prstTxWarp prst="textNoShape">
                <a:avLst/>
              </a:prstTxWarp>
            </a:bodyPr>
            <a:lstStyle/>
            <a:p>
              <a:pPr defTabSz="1119773"/>
              <a:endParaRPr lang="en-US" sz="1632" b="1" kern="0">
                <a:gradFill>
                  <a:gsLst>
                    <a:gs pos="0">
                      <a:srgbClr val="FFFFFF"/>
                    </a:gs>
                    <a:gs pos="100000">
                      <a:srgbClr val="FFFFFF"/>
                    </a:gs>
                  </a:gsLst>
                  <a:lin ang="5400000" scaled="0"/>
                </a:gradFill>
                <a:latin typeface="Segoe" pitchFamily="34" charset="0"/>
              </a:endParaRPr>
            </a:p>
          </p:txBody>
        </p:sp>
        <p:sp>
          <p:nvSpPr>
            <p:cNvPr id="59" name="Rounded Rectangle 58"/>
            <p:cNvSpPr/>
            <p:nvPr/>
          </p:nvSpPr>
          <p:spPr>
            <a:xfrm>
              <a:off x="6231043" y="4522935"/>
              <a:ext cx="1120670" cy="274638"/>
            </a:xfrm>
            <a:prstGeom prst="roundRect">
              <a:avLst/>
            </a:prstGeom>
            <a:gradFill>
              <a:gsLst>
                <a:gs pos="0">
                  <a:schemeClr val="tx1"/>
                </a:gs>
                <a:gs pos="53000">
                  <a:schemeClr val="tx1">
                    <a:lumMod val="72000"/>
                  </a:schemeClr>
                </a:gs>
              </a:gsLst>
              <a:lin ang="0" scaled="1"/>
            </a:gradFill>
            <a:ln w="9525" cap="flat" cmpd="sng" algn="ctr">
              <a:noFill/>
              <a:prstDash val="solid"/>
              <a:headEnd type="none" w="med" len="med"/>
              <a:tailEnd type="none" w="med" len="med"/>
            </a:ln>
            <a:effectLst>
              <a:innerShdw blurRad="25400" dist="38100" dir="4800000">
                <a:prstClr val="black">
                  <a:alpha val="48000"/>
                </a:prstClr>
              </a:innerShdw>
            </a:effectLst>
          </p:spPr>
          <p:txBody>
            <a:bodyPr vert="horz" wrap="square" lIns="112019" tIns="0" rIns="112019" bIns="56009" numCol="1" rtlCol="0" anchor="ctr" anchorCtr="0" compatLnSpc="1">
              <a:prstTxWarp prst="textNoShape">
                <a:avLst/>
              </a:prstTxWarp>
            </a:bodyPr>
            <a:lstStyle/>
            <a:p>
              <a:pPr algn="ctr" defTabSz="1119773"/>
              <a:r>
                <a:rPr lang="en-US" sz="1530" kern="0" dirty="0">
                  <a:solidFill>
                    <a:srgbClr val="000000">
                      <a:lumMod val="95000"/>
                      <a:lumOff val="5000"/>
                      <a:alpha val="99000"/>
                    </a:srgbClr>
                  </a:solidFill>
                </a:rPr>
                <a:t>Inventory</a:t>
              </a:r>
            </a:p>
          </p:txBody>
        </p:sp>
        <p:sp>
          <p:nvSpPr>
            <p:cNvPr id="60" name="Rounded Rectangle 59"/>
            <p:cNvSpPr/>
            <p:nvPr/>
          </p:nvSpPr>
          <p:spPr>
            <a:xfrm>
              <a:off x="6231043" y="4874205"/>
              <a:ext cx="1120670" cy="274638"/>
            </a:xfrm>
            <a:prstGeom prst="roundRect">
              <a:avLst/>
            </a:prstGeom>
            <a:gradFill>
              <a:gsLst>
                <a:gs pos="0">
                  <a:schemeClr val="tx1"/>
                </a:gs>
                <a:gs pos="53000">
                  <a:schemeClr val="tx1">
                    <a:lumMod val="72000"/>
                  </a:schemeClr>
                </a:gs>
              </a:gsLst>
              <a:lin ang="0" scaled="1"/>
            </a:gradFill>
            <a:ln w="9525" cap="flat" cmpd="sng" algn="ctr">
              <a:noFill/>
              <a:prstDash val="solid"/>
              <a:headEnd type="none" w="med" len="med"/>
              <a:tailEnd type="none" w="med" len="med"/>
            </a:ln>
            <a:effectLst>
              <a:innerShdw blurRad="25400" dist="38100" dir="4800000">
                <a:prstClr val="black">
                  <a:alpha val="48000"/>
                </a:prstClr>
              </a:innerShdw>
            </a:effectLst>
          </p:spPr>
          <p:txBody>
            <a:bodyPr vert="horz" wrap="square" lIns="112019" tIns="0" rIns="112019" bIns="56009" numCol="1" rtlCol="0" anchor="ctr" anchorCtr="0" compatLnSpc="1">
              <a:prstTxWarp prst="textNoShape">
                <a:avLst/>
              </a:prstTxWarp>
            </a:bodyPr>
            <a:lstStyle/>
            <a:p>
              <a:pPr algn="ctr" defTabSz="1119773"/>
              <a:r>
                <a:rPr lang="en-US" sz="1530" kern="0" dirty="0">
                  <a:solidFill>
                    <a:srgbClr val="000000">
                      <a:lumMod val="95000"/>
                      <a:lumOff val="5000"/>
                      <a:alpha val="99000"/>
                    </a:srgbClr>
                  </a:solidFill>
                </a:rPr>
                <a:t>Monitor</a:t>
              </a:r>
            </a:p>
          </p:txBody>
        </p:sp>
        <p:sp>
          <p:nvSpPr>
            <p:cNvPr id="61" name="Rounded Rectangle 60"/>
            <p:cNvSpPr/>
            <p:nvPr/>
          </p:nvSpPr>
          <p:spPr>
            <a:xfrm>
              <a:off x="6231043" y="5228218"/>
              <a:ext cx="1120670" cy="273050"/>
            </a:xfrm>
            <a:prstGeom prst="roundRect">
              <a:avLst/>
            </a:prstGeom>
            <a:gradFill>
              <a:gsLst>
                <a:gs pos="0">
                  <a:schemeClr val="tx1"/>
                </a:gs>
                <a:gs pos="53000">
                  <a:schemeClr val="tx1">
                    <a:lumMod val="72000"/>
                  </a:schemeClr>
                </a:gs>
              </a:gsLst>
              <a:lin ang="0" scaled="1"/>
            </a:gradFill>
            <a:ln w="9525" cap="flat" cmpd="sng" algn="ctr">
              <a:noFill/>
              <a:prstDash val="solid"/>
              <a:headEnd type="none" w="med" len="med"/>
              <a:tailEnd type="none" w="med" len="med"/>
            </a:ln>
            <a:effectLst>
              <a:innerShdw blurRad="25400" dist="38100" dir="4800000">
                <a:prstClr val="black">
                  <a:alpha val="48000"/>
                </a:prstClr>
              </a:innerShdw>
            </a:effectLst>
          </p:spPr>
          <p:txBody>
            <a:bodyPr vert="horz" wrap="square" lIns="112019" tIns="0" rIns="112019" bIns="56009" numCol="1" rtlCol="0" anchor="ctr" anchorCtr="0" compatLnSpc="1">
              <a:prstTxWarp prst="textNoShape">
                <a:avLst/>
              </a:prstTxWarp>
            </a:bodyPr>
            <a:lstStyle/>
            <a:p>
              <a:pPr algn="ctr" defTabSz="1119773"/>
              <a:r>
                <a:rPr lang="en-US" sz="1530" kern="0" dirty="0">
                  <a:solidFill>
                    <a:srgbClr val="000000">
                      <a:lumMod val="95000"/>
                      <a:lumOff val="5000"/>
                      <a:alpha val="99000"/>
                    </a:srgbClr>
                  </a:solidFill>
                </a:rPr>
                <a:t>Protect</a:t>
              </a:r>
            </a:p>
          </p:txBody>
        </p:sp>
      </p:grpSp>
      <p:grpSp>
        <p:nvGrpSpPr>
          <p:cNvPr id="62" name="Group 61"/>
          <p:cNvGrpSpPr/>
          <p:nvPr/>
        </p:nvGrpSpPr>
        <p:grpSpPr>
          <a:xfrm>
            <a:off x="5174692" y="1124056"/>
            <a:ext cx="1828332" cy="5325005"/>
            <a:chOff x="4217766" y="979197"/>
            <a:chExt cx="1344834" cy="5221067"/>
          </a:xfrm>
        </p:grpSpPr>
        <p:sp>
          <p:nvSpPr>
            <p:cNvPr id="63" name="Trapezoid 62"/>
            <p:cNvSpPr/>
            <p:nvPr/>
          </p:nvSpPr>
          <p:spPr>
            <a:xfrm rot="5400000">
              <a:off x="2279649" y="2917314"/>
              <a:ext cx="5221067" cy="1344834"/>
            </a:xfrm>
            <a:prstGeom prst="trapezoid">
              <a:avLst/>
            </a:prstGeom>
            <a:solidFill>
              <a:srgbClr val="003F72">
                <a:alpha val="82000"/>
              </a:srgbClr>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vert270" wrap="square" lIns="93256" tIns="46628" rIns="93256" bIns="46628" numCol="1" rtlCol="0" anchor="ctr" anchorCtr="0" compatLnSpc="1">
              <a:prstTxWarp prst="textNoShape">
                <a:avLst/>
              </a:prstTxWarp>
            </a:bodyPr>
            <a:lstStyle/>
            <a:p>
              <a:pPr algn="ctr" defTabSz="932212"/>
              <a:r>
                <a:rPr lang="en-US" sz="1938" dirty="0">
                  <a:gradFill>
                    <a:gsLst>
                      <a:gs pos="0">
                        <a:srgbClr val="FFFFFF"/>
                      </a:gs>
                      <a:gs pos="100000">
                        <a:srgbClr val="FFFFFF"/>
                      </a:gs>
                    </a:gsLst>
                    <a:lin ang="5400000" scaled="0"/>
                  </a:gradFill>
                </a:rPr>
                <a:t>Process</a:t>
              </a:r>
            </a:p>
            <a:p>
              <a:pPr algn="ctr" defTabSz="932212"/>
              <a:r>
                <a:rPr lang="en-US" sz="1938" dirty="0">
                  <a:gradFill>
                    <a:gsLst>
                      <a:gs pos="0">
                        <a:srgbClr val="FFFFFF"/>
                      </a:gs>
                      <a:gs pos="100000">
                        <a:srgbClr val="FFFFFF"/>
                      </a:gs>
                    </a:gsLst>
                    <a:lin ang="5400000" scaled="0"/>
                  </a:gradFill>
                </a:rPr>
                <a:t>Automation</a:t>
              </a:r>
            </a:p>
            <a:p>
              <a:pPr algn="ctr" defTabSz="932212"/>
              <a:r>
                <a:rPr lang="en-US" sz="1938" dirty="0">
                  <a:gradFill>
                    <a:gsLst>
                      <a:gs pos="0">
                        <a:srgbClr val="FFFFFF"/>
                      </a:gs>
                      <a:gs pos="100000">
                        <a:srgbClr val="FFFFFF"/>
                      </a:gs>
                    </a:gsLst>
                    <a:lin ang="5400000" scaled="0"/>
                  </a:gradFill>
                </a:rPr>
                <a:t>IT Service Management</a:t>
              </a:r>
            </a:p>
            <a:p>
              <a:pPr algn="ctr" defTabSz="932212"/>
              <a:endParaRPr lang="en-US" sz="1938" dirty="0">
                <a:gradFill>
                  <a:gsLst>
                    <a:gs pos="0">
                      <a:srgbClr val="FFFFFF"/>
                    </a:gs>
                    <a:gs pos="100000">
                      <a:srgbClr val="FFFFFF"/>
                    </a:gs>
                  </a:gsLst>
                  <a:lin ang="5400000" scaled="0"/>
                </a:gradFill>
              </a:endParaRPr>
            </a:p>
          </p:txBody>
        </p:sp>
        <p:sp>
          <p:nvSpPr>
            <p:cNvPr id="64" name="Freeform 132"/>
            <p:cNvSpPr>
              <a:spLocks/>
            </p:cNvSpPr>
            <p:nvPr/>
          </p:nvSpPr>
          <p:spPr bwMode="gray">
            <a:xfrm>
              <a:off x="4445810" y="4115957"/>
              <a:ext cx="795218" cy="249415"/>
            </a:xfrm>
            <a:custGeom>
              <a:avLst/>
              <a:gdLst>
                <a:gd name="T0" fmla="*/ 2147483647 w 364"/>
                <a:gd name="T1" fmla="*/ 2147483647 h 86"/>
                <a:gd name="T2" fmla="*/ 2147483647 w 364"/>
                <a:gd name="T3" fmla="*/ 2147483647 h 86"/>
                <a:gd name="T4" fmla="*/ 2147483647 w 364"/>
                <a:gd name="T5" fmla="*/ 2147483647 h 86"/>
                <a:gd name="T6" fmla="*/ 2147483647 w 364"/>
                <a:gd name="T7" fmla="*/ 2147483647 h 86"/>
                <a:gd name="T8" fmla="*/ 2147483647 w 364"/>
                <a:gd name="T9" fmla="*/ 2147483647 h 86"/>
                <a:gd name="T10" fmla="*/ 2147483647 w 364"/>
                <a:gd name="T11" fmla="*/ 2147483647 h 86"/>
                <a:gd name="T12" fmla="*/ 2147483647 w 364"/>
                <a:gd name="T13" fmla="*/ 2147483647 h 86"/>
                <a:gd name="T14" fmla="*/ 2147483647 w 364"/>
                <a:gd name="T15" fmla="*/ 2147483647 h 86"/>
                <a:gd name="T16" fmla="*/ 2147483647 w 364"/>
                <a:gd name="T17" fmla="*/ 2147483647 h 86"/>
                <a:gd name="T18" fmla="*/ 2147483647 w 364"/>
                <a:gd name="T19" fmla="*/ 2147483647 h 86"/>
                <a:gd name="T20" fmla="*/ 2147483647 w 364"/>
                <a:gd name="T21" fmla="*/ 2147483647 h 86"/>
                <a:gd name="T22" fmla="*/ 2147483647 w 364"/>
                <a:gd name="T23" fmla="*/ 2147483647 h 86"/>
                <a:gd name="T24" fmla="*/ 2147483647 w 364"/>
                <a:gd name="T25" fmla="*/ 2147483647 h 86"/>
                <a:gd name="T26" fmla="*/ 2147483647 w 364"/>
                <a:gd name="T27" fmla="*/ 2147483647 h 86"/>
                <a:gd name="T28" fmla="*/ 0 w 364"/>
                <a:gd name="T29" fmla="*/ 2147483647 h 86"/>
                <a:gd name="T30" fmla="*/ 2147483647 w 364"/>
                <a:gd name="T31" fmla="*/ 2147483647 h 86"/>
                <a:gd name="T32" fmla="*/ 2147483647 w 364"/>
                <a:gd name="T33" fmla="*/ 2147483647 h 86"/>
                <a:gd name="T34" fmla="*/ 2147483647 w 364"/>
                <a:gd name="T35" fmla="*/ 0 h 86"/>
                <a:gd name="T36" fmla="*/ 2147483647 w 364"/>
                <a:gd name="T37" fmla="*/ 2147483647 h 86"/>
                <a:gd name="T38" fmla="*/ 2147483647 w 364"/>
                <a:gd name="T39" fmla="*/ 2147483647 h 86"/>
                <a:gd name="T40" fmla="*/ 2147483647 w 364"/>
                <a:gd name="T41" fmla="*/ 2147483647 h 86"/>
                <a:gd name="T42" fmla="*/ 2147483647 w 364"/>
                <a:gd name="T43" fmla="*/ 2147483647 h 86"/>
                <a:gd name="T44" fmla="*/ 2147483647 w 364"/>
                <a:gd name="T45" fmla="*/ 2147483647 h 86"/>
                <a:gd name="T46" fmla="*/ 2147483647 w 364"/>
                <a:gd name="T47" fmla="*/ 0 h 86"/>
                <a:gd name="T48" fmla="*/ 2147483647 w 364"/>
                <a:gd name="T49" fmla="*/ 2147483647 h 86"/>
                <a:gd name="T50" fmla="*/ 2147483647 w 364"/>
                <a:gd name="T51" fmla="*/ 2147483647 h 86"/>
                <a:gd name="T52" fmla="*/ 2147483647 w 364"/>
                <a:gd name="T53" fmla="*/ 2147483647 h 86"/>
                <a:gd name="T54" fmla="*/ 2147483647 w 364"/>
                <a:gd name="T55" fmla="*/ 2147483647 h 86"/>
                <a:gd name="T56" fmla="*/ 2147483647 w 364"/>
                <a:gd name="T57" fmla="*/ 2147483647 h 86"/>
                <a:gd name="T58" fmla="*/ 2147483647 w 364"/>
                <a:gd name="T59" fmla="*/ 2147483647 h 86"/>
                <a:gd name="T60" fmla="*/ 2147483647 w 364"/>
                <a:gd name="T61" fmla="*/ 2147483647 h 86"/>
                <a:gd name="T62" fmla="*/ 2147483647 w 364"/>
                <a:gd name="T63" fmla="*/ 2147483647 h 86"/>
                <a:gd name="T64" fmla="*/ 2147483647 w 364"/>
                <a:gd name="T65" fmla="*/ 2147483647 h 86"/>
                <a:gd name="T66" fmla="*/ 2147483647 w 364"/>
                <a:gd name="T67" fmla="*/ 2147483647 h 86"/>
                <a:gd name="T68" fmla="*/ 2147483647 w 364"/>
                <a:gd name="T69" fmla="*/ 2147483647 h 86"/>
                <a:gd name="T70" fmla="*/ 2147483647 w 364"/>
                <a:gd name="T71" fmla="*/ 2147483647 h 86"/>
                <a:gd name="T72" fmla="*/ 2147483647 w 364"/>
                <a:gd name="T73" fmla="*/ 2147483647 h 86"/>
                <a:gd name="T74" fmla="*/ 2147483647 w 364"/>
                <a:gd name="T75" fmla="*/ 2147483647 h 86"/>
                <a:gd name="T76" fmla="*/ 2147483647 w 364"/>
                <a:gd name="T77" fmla="*/ 2147483647 h 86"/>
                <a:gd name="T78" fmla="*/ 2147483647 w 364"/>
                <a:gd name="T79" fmla="*/ 2147483647 h 86"/>
                <a:gd name="T80" fmla="*/ 2147483647 w 364"/>
                <a:gd name="T81" fmla="*/ 2147483647 h 86"/>
                <a:gd name="T82" fmla="*/ 2147483647 w 364"/>
                <a:gd name="T83" fmla="*/ 2147483647 h 86"/>
                <a:gd name="T84" fmla="*/ 2147483647 w 364"/>
                <a:gd name="T85" fmla="*/ 2147483647 h 86"/>
                <a:gd name="T86" fmla="*/ 2147483647 w 364"/>
                <a:gd name="T87" fmla="*/ 2147483647 h 86"/>
                <a:gd name="T88" fmla="*/ 2147483647 w 364"/>
                <a:gd name="T89" fmla="*/ 2147483647 h 86"/>
                <a:gd name="T90" fmla="*/ 2147483647 w 364"/>
                <a:gd name="T91" fmla="*/ 2147483647 h 86"/>
                <a:gd name="T92" fmla="*/ 2147483647 w 364"/>
                <a:gd name="T93" fmla="*/ 2147483647 h 86"/>
                <a:gd name="T94" fmla="*/ 2147483647 w 364"/>
                <a:gd name="T95" fmla="*/ 2147483647 h 86"/>
                <a:gd name="T96" fmla="*/ 2147483647 w 364"/>
                <a:gd name="T97" fmla="*/ 2147483647 h 86"/>
                <a:gd name="T98" fmla="*/ 2147483647 w 364"/>
                <a:gd name="T99" fmla="*/ 2147483647 h 86"/>
                <a:gd name="T100" fmla="*/ 2147483647 w 364"/>
                <a:gd name="T101" fmla="*/ 2147483647 h 86"/>
                <a:gd name="T102" fmla="*/ 2147483647 w 364"/>
                <a:gd name="T103" fmla="*/ 2147483647 h 86"/>
                <a:gd name="T104" fmla="*/ 2147483647 w 364"/>
                <a:gd name="T105" fmla="*/ 2147483647 h 86"/>
                <a:gd name="T106" fmla="*/ 2147483647 w 364"/>
                <a:gd name="T107" fmla="*/ 2147483647 h 86"/>
                <a:gd name="T108" fmla="*/ 2147483647 w 364"/>
                <a:gd name="T109" fmla="*/ 2147483647 h 86"/>
                <a:gd name="T110" fmla="*/ 2147483647 w 364"/>
                <a:gd name="T111" fmla="*/ 2147483647 h 86"/>
                <a:gd name="T112" fmla="*/ 2147483647 w 364"/>
                <a:gd name="T113" fmla="*/ 2147483647 h 86"/>
                <a:gd name="T114" fmla="*/ 2147483647 w 364"/>
                <a:gd name="T115" fmla="*/ 2147483647 h 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64"/>
                <a:gd name="T175" fmla="*/ 0 h 86"/>
                <a:gd name="T176" fmla="*/ 364 w 364"/>
                <a:gd name="T177" fmla="*/ 86 h 8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64" h="86">
                  <a:moveTo>
                    <a:pt x="296" y="6"/>
                  </a:moveTo>
                  <a:lnTo>
                    <a:pt x="334" y="44"/>
                  </a:lnTo>
                  <a:lnTo>
                    <a:pt x="296" y="82"/>
                  </a:lnTo>
                  <a:lnTo>
                    <a:pt x="326" y="82"/>
                  </a:lnTo>
                  <a:lnTo>
                    <a:pt x="364" y="44"/>
                  </a:lnTo>
                  <a:lnTo>
                    <a:pt x="326" y="6"/>
                  </a:lnTo>
                  <a:lnTo>
                    <a:pt x="296" y="6"/>
                  </a:lnTo>
                  <a:lnTo>
                    <a:pt x="180" y="56"/>
                  </a:lnTo>
                  <a:lnTo>
                    <a:pt x="178" y="54"/>
                  </a:lnTo>
                  <a:lnTo>
                    <a:pt x="154" y="54"/>
                  </a:lnTo>
                  <a:lnTo>
                    <a:pt x="152" y="58"/>
                  </a:lnTo>
                  <a:lnTo>
                    <a:pt x="162" y="64"/>
                  </a:lnTo>
                  <a:lnTo>
                    <a:pt x="158" y="70"/>
                  </a:lnTo>
                  <a:lnTo>
                    <a:pt x="148" y="64"/>
                  </a:lnTo>
                  <a:lnTo>
                    <a:pt x="138" y="70"/>
                  </a:lnTo>
                  <a:lnTo>
                    <a:pt x="128" y="74"/>
                  </a:lnTo>
                  <a:lnTo>
                    <a:pt x="128" y="86"/>
                  </a:lnTo>
                  <a:lnTo>
                    <a:pt x="120" y="86"/>
                  </a:lnTo>
                  <a:lnTo>
                    <a:pt x="120" y="74"/>
                  </a:lnTo>
                  <a:lnTo>
                    <a:pt x="114" y="72"/>
                  </a:lnTo>
                  <a:lnTo>
                    <a:pt x="108" y="70"/>
                  </a:lnTo>
                  <a:lnTo>
                    <a:pt x="100" y="76"/>
                  </a:lnTo>
                  <a:lnTo>
                    <a:pt x="96" y="72"/>
                  </a:lnTo>
                  <a:lnTo>
                    <a:pt x="102" y="64"/>
                  </a:lnTo>
                  <a:lnTo>
                    <a:pt x="96" y="56"/>
                  </a:lnTo>
                  <a:lnTo>
                    <a:pt x="96" y="54"/>
                  </a:lnTo>
                  <a:lnTo>
                    <a:pt x="70" y="54"/>
                  </a:lnTo>
                  <a:lnTo>
                    <a:pt x="68" y="58"/>
                  </a:lnTo>
                  <a:lnTo>
                    <a:pt x="78" y="64"/>
                  </a:lnTo>
                  <a:lnTo>
                    <a:pt x="74" y="70"/>
                  </a:lnTo>
                  <a:lnTo>
                    <a:pt x="64" y="64"/>
                  </a:lnTo>
                  <a:lnTo>
                    <a:pt x="56" y="70"/>
                  </a:lnTo>
                  <a:lnTo>
                    <a:pt x="46" y="74"/>
                  </a:lnTo>
                  <a:lnTo>
                    <a:pt x="44" y="86"/>
                  </a:lnTo>
                  <a:lnTo>
                    <a:pt x="36" y="86"/>
                  </a:lnTo>
                  <a:lnTo>
                    <a:pt x="36" y="74"/>
                  </a:lnTo>
                  <a:lnTo>
                    <a:pt x="30" y="72"/>
                  </a:lnTo>
                  <a:lnTo>
                    <a:pt x="24" y="70"/>
                  </a:lnTo>
                  <a:lnTo>
                    <a:pt x="16" y="76"/>
                  </a:lnTo>
                  <a:lnTo>
                    <a:pt x="12" y="72"/>
                  </a:lnTo>
                  <a:lnTo>
                    <a:pt x="18" y="64"/>
                  </a:lnTo>
                  <a:lnTo>
                    <a:pt x="14" y="56"/>
                  </a:lnTo>
                  <a:lnTo>
                    <a:pt x="10" y="50"/>
                  </a:lnTo>
                  <a:lnTo>
                    <a:pt x="0" y="50"/>
                  </a:lnTo>
                  <a:lnTo>
                    <a:pt x="0" y="42"/>
                  </a:lnTo>
                  <a:lnTo>
                    <a:pt x="10" y="40"/>
                  </a:lnTo>
                  <a:lnTo>
                    <a:pt x="10" y="34"/>
                  </a:lnTo>
                  <a:lnTo>
                    <a:pt x="14" y="28"/>
                  </a:lnTo>
                  <a:lnTo>
                    <a:pt x="4" y="20"/>
                  </a:lnTo>
                  <a:lnTo>
                    <a:pt x="8" y="16"/>
                  </a:lnTo>
                  <a:lnTo>
                    <a:pt x="18" y="20"/>
                  </a:lnTo>
                  <a:lnTo>
                    <a:pt x="26" y="14"/>
                  </a:lnTo>
                  <a:lnTo>
                    <a:pt x="36" y="12"/>
                  </a:lnTo>
                  <a:lnTo>
                    <a:pt x="38" y="0"/>
                  </a:lnTo>
                  <a:lnTo>
                    <a:pt x="44" y="0"/>
                  </a:lnTo>
                  <a:lnTo>
                    <a:pt x="46" y="12"/>
                  </a:lnTo>
                  <a:lnTo>
                    <a:pt x="52" y="14"/>
                  </a:lnTo>
                  <a:lnTo>
                    <a:pt x="58" y="16"/>
                  </a:lnTo>
                  <a:lnTo>
                    <a:pt x="64" y="8"/>
                  </a:lnTo>
                  <a:lnTo>
                    <a:pt x="70" y="14"/>
                  </a:lnTo>
                  <a:lnTo>
                    <a:pt x="64" y="22"/>
                  </a:lnTo>
                  <a:lnTo>
                    <a:pt x="68" y="28"/>
                  </a:lnTo>
                  <a:lnTo>
                    <a:pt x="70" y="32"/>
                  </a:lnTo>
                  <a:lnTo>
                    <a:pt x="96" y="32"/>
                  </a:lnTo>
                  <a:lnTo>
                    <a:pt x="96" y="28"/>
                  </a:lnTo>
                  <a:lnTo>
                    <a:pt x="88" y="20"/>
                  </a:lnTo>
                  <a:lnTo>
                    <a:pt x="92" y="16"/>
                  </a:lnTo>
                  <a:lnTo>
                    <a:pt x="102" y="20"/>
                  </a:lnTo>
                  <a:lnTo>
                    <a:pt x="110" y="14"/>
                  </a:lnTo>
                  <a:lnTo>
                    <a:pt x="120" y="12"/>
                  </a:lnTo>
                  <a:lnTo>
                    <a:pt x="122" y="0"/>
                  </a:lnTo>
                  <a:lnTo>
                    <a:pt x="128" y="0"/>
                  </a:lnTo>
                  <a:lnTo>
                    <a:pt x="128" y="12"/>
                  </a:lnTo>
                  <a:lnTo>
                    <a:pt x="136" y="14"/>
                  </a:lnTo>
                  <a:lnTo>
                    <a:pt x="142" y="16"/>
                  </a:lnTo>
                  <a:lnTo>
                    <a:pt x="148" y="8"/>
                  </a:lnTo>
                  <a:lnTo>
                    <a:pt x="154" y="14"/>
                  </a:lnTo>
                  <a:lnTo>
                    <a:pt x="148" y="22"/>
                  </a:lnTo>
                  <a:lnTo>
                    <a:pt x="152" y="28"/>
                  </a:lnTo>
                  <a:lnTo>
                    <a:pt x="154" y="32"/>
                  </a:lnTo>
                  <a:lnTo>
                    <a:pt x="178" y="32"/>
                  </a:lnTo>
                  <a:lnTo>
                    <a:pt x="180" y="28"/>
                  </a:lnTo>
                  <a:lnTo>
                    <a:pt x="172" y="20"/>
                  </a:lnTo>
                  <a:lnTo>
                    <a:pt x="174" y="16"/>
                  </a:lnTo>
                  <a:lnTo>
                    <a:pt x="186" y="20"/>
                  </a:lnTo>
                  <a:lnTo>
                    <a:pt x="194" y="14"/>
                  </a:lnTo>
                  <a:lnTo>
                    <a:pt x="204" y="12"/>
                  </a:lnTo>
                  <a:lnTo>
                    <a:pt x="206" y="0"/>
                  </a:lnTo>
                  <a:lnTo>
                    <a:pt x="212" y="0"/>
                  </a:lnTo>
                  <a:lnTo>
                    <a:pt x="212" y="12"/>
                  </a:lnTo>
                  <a:lnTo>
                    <a:pt x="218" y="14"/>
                  </a:lnTo>
                  <a:lnTo>
                    <a:pt x="224" y="16"/>
                  </a:lnTo>
                  <a:lnTo>
                    <a:pt x="232" y="8"/>
                  </a:lnTo>
                  <a:lnTo>
                    <a:pt x="238" y="14"/>
                  </a:lnTo>
                  <a:lnTo>
                    <a:pt x="232" y="22"/>
                  </a:lnTo>
                  <a:lnTo>
                    <a:pt x="236" y="28"/>
                  </a:lnTo>
                  <a:lnTo>
                    <a:pt x="238" y="32"/>
                  </a:lnTo>
                  <a:lnTo>
                    <a:pt x="276" y="32"/>
                  </a:lnTo>
                  <a:lnTo>
                    <a:pt x="250" y="6"/>
                  </a:lnTo>
                  <a:lnTo>
                    <a:pt x="280" y="6"/>
                  </a:lnTo>
                  <a:lnTo>
                    <a:pt x="320" y="44"/>
                  </a:lnTo>
                  <a:lnTo>
                    <a:pt x="280" y="82"/>
                  </a:lnTo>
                  <a:lnTo>
                    <a:pt x="250" y="82"/>
                  </a:lnTo>
                  <a:lnTo>
                    <a:pt x="278" y="54"/>
                  </a:lnTo>
                  <a:lnTo>
                    <a:pt x="238" y="54"/>
                  </a:lnTo>
                  <a:lnTo>
                    <a:pt x="236" y="58"/>
                  </a:lnTo>
                  <a:lnTo>
                    <a:pt x="244" y="64"/>
                  </a:lnTo>
                  <a:lnTo>
                    <a:pt x="242" y="70"/>
                  </a:lnTo>
                  <a:lnTo>
                    <a:pt x="230" y="64"/>
                  </a:lnTo>
                  <a:lnTo>
                    <a:pt x="222" y="70"/>
                  </a:lnTo>
                  <a:lnTo>
                    <a:pt x="212" y="74"/>
                  </a:lnTo>
                  <a:lnTo>
                    <a:pt x="210" y="86"/>
                  </a:lnTo>
                  <a:lnTo>
                    <a:pt x="204" y="86"/>
                  </a:lnTo>
                  <a:lnTo>
                    <a:pt x="204" y="74"/>
                  </a:lnTo>
                  <a:lnTo>
                    <a:pt x="198" y="72"/>
                  </a:lnTo>
                  <a:lnTo>
                    <a:pt x="192" y="70"/>
                  </a:lnTo>
                  <a:lnTo>
                    <a:pt x="184" y="76"/>
                  </a:lnTo>
                  <a:lnTo>
                    <a:pt x="178" y="72"/>
                  </a:lnTo>
                  <a:lnTo>
                    <a:pt x="184" y="64"/>
                  </a:lnTo>
                  <a:lnTo>
                    <a:pt x="180" y="56"/>
                  </a:lnTo>
                  <a:lnTo>
                    <a:pt x="296" y="6"/>
                  </a:lnTo>
                  <a:lnTo>
                    <a:pt x="26" y="50"/>
                  </a:lnTo>
                  <a:lnTo>
                    <a:pt x="26" y="44"/>
                  </a:lnTo>
                  <a:lnTo>
                    <a:pt x="26" y="38"/>
                  </a:lnTo>
                  <a:lnTo>
                    <a:pt x="28" y="32"/>
                  </a:lnTo>
                  <a:lnTo>
                    <a:pt x="34" y="28"/>
                  </a:lnTo>
                  <a:lnTo>
                    <a:pt x="40" y="28"/>
                  </a:lnTo>
                  <a:lnTo>
                    <a:pt x="46" y="28"/>
                  </a:lnTo>
                  <a:lnTo>
                    <a:pt x="50" y="30"/>
                  </a:lnTo>
                  <a:lnTo>
                    <a:pt x="54" y="36"/>
                  </a:lnTo>
                  <a:lnTo>
                    <a:pt x="56" y="42"/>
                  </a:lnTo>
                  <a:lnTo>
                    <a:pt x="56" y="48"/>
                  </a:lnTo>
                  <a:lnTo>
                    <a:pt x="52" y="52"/>
                  </a:lnTo>
                  <a:lnTo>
                    <a:pt x="48" y="56"/>
                  </a:lnTo>
                  <a:lnTo>
                    <a:pt x="42" y="58"/>
                  </a:lnTo>
                  <a:lnTo>
                    <a:pt x="36" y="58"/>
                  </a:lnTo>
                  <a:lnTo>
                    <a:pt x="30" y="54"/>
                  </a:lnTo>
                  <a:lnTo>
                    <a:pt x="26" y="50"/>
                  </a:lnTo>
                  <a:lnTo>
                    <a:pt x="296" y="6"/>
                  </a:lnTo>
                  <a:lnTo>
                    <a:pt x="110" y="50"/>
                  </a:lnTo>
                  <a:lnTo>
                    <a:pt x="108" y="44"/>
                  </a:lnTo>
                  <a:lnTo>
                    <a:pt x="110" y="38"/>
                  </a:lnTo>
                  <a:lnTo>
                    <a:pt x="112" y="32"/>
                  </a:lnTo>
                  <a:lnTo>
                    <a:pt x="118" y="28"/>
                  </a:lnTo>
                  <a:lnTo>
                    <a:pt x="124" y="28"/>
                  </a:lnTo>
                  <a:lnTo>
                    <a:pt x="128" y="28"/>
                  </a:lnTo>
                  <a:lnTo>
                    <a:pt x="134" y="30"/>
                  </a:lnTo>
                  <a:lnTo>
                    <a:pt x="138" y="36"/>
                  </a:lnTo>
                  <a:lnTo>
                    <a:pt x="140" y="42"/>
                  </a:lnTo>
                  <a:lnTo>
                    <a:pt x="138" y="48"/>
                  </a:lnTo>
                  <a:lnTo>
                    <a:pt x="136" y="52"/>
                  </a:lnTo>
                  <a:lnTo>
                    <a:pt x="132" y="56"/>
                  </a:lnTo>
                  <a:lnTo>
                    <a:pt x="126" y="58"/>
                  </a:lnTo>
                  <a:lnTo>
                    <a:pt x="120" y="58"/>
                  </a:lnTo>
                  <a:lnTo>
                    <a:pt x="114" y="54"/>
                  </a:lnTo>
                  <a:lnTo>
                    <a:pt x="110" y="50"/>
                  </a:lnTo>
                  <a:lnTo>
                    <a:pt x="296" y="6"/>
                  </a:lnTo>
                  <a:lnTo>
                    <a:pt x="194" y="50"/>
                  </a:lnTo>
                  <a:lnTo>
                    <a:pt x="192" y="44"/>
                  </a:lnTo>
                  <a:lnTo>
                    <a:pt x="194" y="38"/>
                  </a:lnTo>
                  <a:lnTo>
                    <a:pt x="196" y="32"/>
                  </a:lnTo>
                  <a:lnTo>
                    <a:pt x="200" y="28"/>
                  </a:lnTo>
                  <a:lnTo>
                    <a:pt x="206" y="28"/>
                  </a:lnTo>
                  <a:lnTo>
                    <a:pt x="212" y="28"/>
                  </a:lnTo>
                  <a:lnTo>
                    <a:pt x="218" y="30"/>
                  </a:lnTo>
                  <a:lnTo>
                    <a:pt x="222" y="36"/>
                  </a:lnTo>
                  <a:lnTo>
                    <a:pt x="222" y="42"/>
                  </a:lnTo>
                  <a:lnTo>
                    <a:pt x="222" y="48"/>
                  </a:lnTo>
                  <a:lnTo>
                    <a:pt x="220" y="52"/>
                  </a:lnTo>
                  <a:lnTo>
                    <a:pt x="214" y="56"/>
                  </a:lnTo>
                  <a:lnTo>
                    <a:pt x="208" y="58"/>
                  </a:lnTo>
                  <a:lnTo>
                    <a:pt x="202" y="58"/>
                  </a:lnTo>
                  <a:lnTo>
                    <a:pt x="198" y="54"/>
                  </a:lnTo>
                  <a:lnTo>
                    <a:pt x="194" y="50"/>
                  </a:lnTo>
                  <a:lnTo>
                    <a:pt x="296" y="6"/>
                  </a:lnTo>
                  <a:close/>
                </a:path>
              </a:pathLst>
            </a:custGeom>
            <a:solidFill>
              <a:srgbClr val="FFFFFF"/>
            </a:solidFill>
            <a:ln w="9525">
              <a:noFill/>
              <a:round/>
              <a:headEnd/>
              <a:tailEnd/>
            </a:ln>
          </p:spPr>
          <p:txBody>
            <a:bodyPr lIns="124326" tIns="62162" rIns="124326" bIns="62162"/>
            <a:lstStyle/>
            <a:p>
              <a:pPr defTabSz="930901">
                <a:defRPr/>
              </a:pPr>
              <a:endParaRPr lang="en-US" sz="1938" kern="0">
                <a:solidFill>
                  <a:srgbClr val="FFFFFF"/>
                </a:solidFill>
                <a:latin typeface="Segoe Light" charset="0"/>
                <a:cs typeface="Arial" charset="0"/>
              </a:endParaRPr>
            </a:p>
          </p:txBody>
        </p:sp>
      </p:grpSp>
      <p:grpSp>
        <p:nvGrpSpPr>
          <p:cNvPr id="65" name="Group 64"/>
          <p:cNvGrpSpPr/>
          <p:nvPr/>
        </p:nvGrpSpPr>
        <p:grpSpPr>
          <a:xfrm>
            <a:off x="1570658" y="1109517"/>
            <a:ext cx="1678318" cy="5325005"/>
            <a:chOff x="1566810" y="964941"/>
            <a:chExt cx="1234491" cy="5221067"/>
          </a:xfrm>
        </p:grpSpPr>
        <p:sp>
          <p:nvSpPr>
            <p:cNvPr id="66" name="Trapezoid 65"/>
            <p:cNvSpPr/>
            <p:nvPr/>
          </p:nvSpPr>
          <p:spPr>
            <a:xfrm rot="5400000">
              <a:off x="-426478" y="2958229"/>
              <a:ext cx="5221067" cy="1234491"/>
            </a:xfrm>
            <a:prstGeom prst="trapezoid">
              <a:avLst/>
            </a:prstGeom>
            <a:solidFill>
              <a:srgbClr val="003F72">
                <a:alpha val="82000"/>
              </a:srgbClr>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vert270" wrap="square" lIns="93256" tIns="46628" rIns="93256" bIns="46628" numCol="1" rtlCol="0" anchor="ctr" anchorCtr="0" compatLnSpc="1">
              <a:prstTxWarp prst="textNoShape">
                <a:avLst/>
              </a:prstTxWarp>
            </a:bodyPr>
            <a:lstStyle/>
            <a:p>
              <a:pPr algn="ctr" defTabSz="932212"/>
              <a:r>
                <a:rPr lang="en-US" sz="1938" dirty="0">
                  <a:gradFill>
                    <a:gsLst>
                      <a:gs pos="0">
                        <a:srgbClr val="FFFFFF"/>
                      </a:gs>
                      <a:gs pos="100000">
                        <a:srgbClr val="FFFFFF"/>
                      </a:gs>
                    </a:gsLst>
                    <a:lin ang="5400000" scaled="0"/>
                  </a:gradFill>
                </a:rPr>
                <a:t>Self Service</a:t>
              </a:r>
            </a:p>
            <a:p>
              <a:pPr algn="ctr" defTabSz="932212"/>
              <a:r>
                <a:rPr lang="en-US" sz="1938" dirty="0">
                  <a:gradFill>
                    <a:gsLst>
                      <a:gs pos="0">
                        <a:srgbClr val="FFFFFF"/>
                      </a:gs>
                      <a:gs pos="100000">
                        <a:srgbClr val="FFFFFF"/>
                      </a:gs>
                    </a:gsLst>
                    <a:lin ang="5400000" scaled="0"/>
                  </a:gradFill>
                </a:rPr>
                <a:t>Portal</a:t>
              </a:r>
            </a:p>
            <a:p>
              <a:pPr algn="ctr" defTabSz="932212"/>
              <a:endParaRPr lang="en-US" sz="1938" dirty="0">
                <a:gradFill>
                  <a:gsLst>
                    <a:gs pos="0">
                      <a:srgbClr val="FFFFFF"/>
                    </a:gs>
                    <a:gs pos="100000">
                      <a:srgbClr val="FFFFFF"/>
                    </a:gs>
                  </a:gsLst>
                  <a:lin ang="5400000" scaled="0"/>
                </a:gradFill>
              </a:endParaRPr>
            </a:p>
          </p:txBody>
        </p:sp>
        <p:grpSp>
          <p:nvGrpSpPr>
            <p:cNvPr id="67" name="Group 167"/>
            <p:cNvGrpSpPr>
              <a:grpSpLocks/>
            </p:cNvGrpSpPr>
            <p:nvPr/>
          </p:nvGrpSpPr>
          <p:grpSpPr bwMode="auto">
            <a:xfrm>
              <a:off x="1884741" y="4029582"/>
              <a:ext cx="513008" cy="563562"/>
              <a:chOff x="2830513" y="1652588"/>
              <a:chExt cx="419100" cy="346075"/>
            </a:xfrm>
          </p:grpSpPr>
          <p:sp>
            <p:nvSpPr>
              <p:cNvPr id="68" name="AutoShape 3"/>
              <p:cNvSpPr>
                <a:spLocks noChangeAspect="1" noChangeArrowheads="1" noTextEdit="1"/>
              </p:cNvSpPr>
              <p:nvPr/>
            </p:nvSpPr>
            <p:spPr bwMode="auto">
              <a:xfrm>
                <a:off x="2830513" y="1652588"/>
                <a:ext cx="419100" cy="346075"/>
              </a:xfrm>
              <a:prstGeom prst="rect">
                <a:avLst/>
              </a:prstGeom>
              <a:noFill/>
              <a:ln w="9525">
                <a:noFill/>
                <a:miter lim="800000"/>
                <a:headEnd/>
                <a:tailEnd/>
              </a:ln>
            </p:spPr>
            <p:txBody>
              <a:bodyPr/>
              <a:lstStyle/>
              <a:p>
                <a:pPr defTabSz="930901">
                  <a:defRPr/>
                </a:pPr>
                <a:endParaRPr lang="en-US" sz="1530" kern="0">
                  <a:solidFill>
                    <a:srgbClr val="FFFFFF"/>
                  </a:solidFill>
                  <a:latin typeface="Segoe Light" charset="0"/>
                  <a:cs typeface="Arial" charset="0"/>
                </a:endParaRPr>
              </a:p>
            </p:txBody>
          </p:sp>
          <p:sp>
            <p:nvSpPr>
              <p:cNvPr id="69" name="Freeform 5"/>
              <p:cNvSpPr>
                <a:spLocks/>
              </p:cNvSpPr>
              <p:nvPr/>
            </p:nvSpPr>
            <p:spPr bwMode="auto">
              <a:xfrm>
                <a:off x="2855913" y="1684338"/>
                <a:ext cx="161925" cy="225425"/>
              </a:xfrm>
              <a:custGeom>
                <a:avLst/>
                <a:gdLst>
                  <a:gd name="T0" fmla="*/ 2147483647 w 102"/>
                  <a:gd name="T1" fmla="*/ 2147483647 h 142"/>
                  <a:gd name="T2" fmla="*/ 2147483647 w 102"/>
                  <a:gd name="T3" fmla="*/ 2147483647 h 142"/>
                  <a:gd name="T4" fmla="*/ 2147483647 w 102"/>
                  <a:gd name="T5" fmla="*/ 2147483647 h 142"/>
                  <a:gd name="T6" fmla="*/ 0 w 102"/>
                  <a:gd name="T7" fmla="*/ 2147483647 h 142"/>
                  <a:gd name="T8" fmla="*/ 0 w 102"/>
                  <a:gd name="T9" fmla="*/ 2147483647 h 142"/>
                  <a:gd name="T10" fmla="*/ 2147483647 w 102"/>
                  <a:gd name="T11" fmla="*/ 2147483647 h 142"/>
                  <a:gd name="T12" fmla="*/ 2147483647 w 102"/>
                  <a:gd name="T13" fmla="*/ 0 h 142"/>
                  <a:gd name="T14" fmla="*/ 2147483647 w 102"/>
                  <a:gd name="T15" fmla="*/ 0 h 142"/>
                  <a:gd name="T16" fmla="*/ 2147483647 w 102"/>
                  <a:gd name="T17" fmla="*/ 2147483647 h 142"/>
                  <a:gd name="T18" fmla="*/ 2147483647 w 102"/>
                  <a:gd name="T19" fmla="*/ 2147483647 h 142"/>
                  <a:gd name="T20" fmla="*/ 2147483647 w 102"/>
                  <a:gd name="T21" fmla="*/ 2147483647 h 142"/>
                  <a:gd name="T22" fmla="*/ 2147483647 w 102"/>
                  <a:gd name="T23" fmla="*/ 2147483647 h 142"/>
                  <a:gd name="T24" fmla="*/ 2147483647 w 102"/>
                  <a:gd name="T25" fmla="*/ 2147483647 h 142"/>
                  <a:gd name="T26" fmla="*/ 2147483647 w 102"/>
                  <a:gd name="T27" fmla="*/ 2147483647 h 142"/>
                  <a:gd name="T28" fmla="*/ 2147483647 w 102"/>
                  <a:gd name="T29" fmla="*/ 2147483647 h 142"/>
                  <a:gd name="T30" fmla="*/ 2147483647 w 102"/>
                  <a:gd name="T31" fmla="*/ 2147483647 h 142"/>
                  <a:gd name="T32" fmla="*/ 2147483647 w 102"/>
                  <a:gd name="T33" fmla="*/ 2147483647 h 142"/>
                  <a:gd name="T34" fmla="*/ 2147483647 w 102"/>
                  <a:gd name="T35" fmla="*/ 2147483647 h 142"/>
                  <a:gd name="T36" fmla="*/ 2147483647 w 102"/>
                  <a:gd name="T37" fmla="*/ 2147483647 h 142"/>
                  <a:gd name="T38" fmla="*/ 2147483647 w 102"/>
                  <a:gd name="T39" fmla="*/ 2147483647 h 142"/>
                  <a:gd name="T40" fmla="*/ 2147483647 w 102"/>
                  <a:gd name="T41" fmla="*/ 2147483647 h 142"/>
                  <a:gd name="T42" fmla="*/ 2147483647 w 102"/>
                  <a:gd name="T43" fmla="*/ 2147483647 h 142"/>
                  <a:gd name="T44" fmla="*/ 2147483647 w 102"/>
                  <a:gd name="T45" fmla="*/ 2147483647 h 142"/>
                  <a:gd name="T46" fmla="*/ 2147483647 w 102"/>
                  <a:gd name="T47" fmla="*/ 2147483647 h 142"/>
                  <a:gd name="T48" fmla="*/ 2147483647 w 102"/>
                  <a:gd name="T49" fmla="*/ 2147483647 h 142"/>
                  <a:gd name="T50" fmla="*/ 2147483647 w 102"/>
                  <a:gd name="T51" fmla="*/ 2147483647 h 142"/>
                  <a:gd name="T52" fmla="*/ 2147483647 w 102"/>
                  <a:gd name="T53" fmla="*/ 2147483647 h 142"/>
                  <a:gd name="T54" fmla="*/ 2147483647 w 102"/>
                  <a:gd name="T55" fmla="*/ 2147483647 h 142"/>
                  <a:gd name="T56" fmla="*/ 2147483647 w 102"/>
                  <a:gd name="T57" fmla="*/ 2147483647 h 142"/>
                  <a:gd name="T58" fmla="*/ 2147483647 w 102"/>
                  <a:gd name="T59" fmla="*/ 2147483647 h 142"/>
                  <a:gd name="T60" fmla="*/ 2147483647 w 102"/>
                  <a:gd name="T61" fmla="*/ 2147483647 h 142"/>
                  <a:gd name="T62" fmla="*/ 2147483647 w 102"/>
                  <a:gd name="T63" fmla="*/ 2147483647 h 142"/>
                  <a:gd name="T64" fmla="*/ 2147483647 w 102"/>
                  <a:gd name="T65" fmla="*/ 2147483647 h 142"/>
                  <a:gd name="T66" fmla="*/ 2147483647 w 102"/>
                  <a:gd name="T67" fmla="*/ 2147483647 h 142"/>
                  <a:gd name="T68" fmla="*/ 2147483647 w 102"/>
                  <a:gd name="T69" fmla="*/ 2147483647 h 142"/>
                  <a:gd name="T70" fmla="*/ 2147483647 w 102"/>
                  <a:gd name="T71" fmla="*/ 2147483647 h 142"/>
                  <a:gd name="T72" fmla="*/ 2147483647 w 102"/>
                  <a:gd name="T73" fmla="*/ 2147483647 h 142"/>
                  <a:gd name="T74" fmla="*/ 2147483647 w 102"/>
                  <a:gd name="T75" fmla="*/ 2147483647 h 142"/>
                  <a:gd name="T76" fmla="*/ 2147483647 w 102"/>
                  <a:gd name="T77" fmla="*/ 2147483647 h 142"/>
                  <a:gd name="T78" fmla="*/ 2147483647 w 102"/>
                  <a:gd name="T79" fmla="*/ 2147483647 h 142"/>
                  <a:gd name="T80" fmla="*/ 2147483647 w 102"/>
                  <a:gd name="T81" fmla="*/ 2147483647 h 142"/>
                  <a:gd name="T82" fmla="*/ 2147483647 w 102"/>
                  <a:gd name="T83" fmla="*/ 2147483647 h 142"/>
                  <a:gd name="T84" fmla="*/ 2147483647 w 102"/>
                  <a:gd name="T85" fmla="*/ 2147483647 h 142"/>
                  <a:gd name="T86" fmla="*/ 2147483647 w 102"/>
                  <a:gd name="T87" fmla="*/ 2147483647 h 142"/>
                  <a:gd name="T88" fmla="*/ 2147483647 w 102"/>
                  <a:gd name="T89" fmla="*/ 2147483647 h 142"/>
                  <a:gd name="T90" fmla="*/ 2147483647 w 102"/>
                  <a:gd name="T91" fmla="*/ 2147483647 h 142"/>
                  <a:gd name="T92" fmla="*/ 2147483647 w 102"/>
                  <a:gd name="T93" fmla="*/ 2147483647 h 142"/>
                  <a:gd name="T94" fmla="*/ 2147483647 w 102"/>
                  <a:gd name="T95" fmla="*/ 2147483647 h 142"/>
                  <a:gd name="T96" fmla="*/ 2147483647 w 102"/>
                  <a:gd name="T97" fmla="*/ 2147483647 h 142"/>
                  <a:gd name="T98" fmla="*/ 2147483647 w 102"/>
                  <a:gd name="T99" fmla="*/ 2147483647 h 142"/>
                  <a:gd name="T100" fmla="*/ 2147483647 w 102"/>
                  <a:gd name="T101" fmla="*/ 2147483647 h 142"/>
                  <a:gd name="T102" fmla="*/ 2147483647 w 102"/>
                  <a:gd name="T103" fmla="*/ 2147483647 h 142"/>
                  <a:gd name="T104" fmla="*/ 2147483647 w 102"/>
                  <a:gd name="T105" fmla="*/ 2147483647 h 142"/>
                  <a:gd name="T106" fmla="*/ 2147483647 w 102"/>
                  <a:gd name="T107" fmla="*/ 2147483647 h 142"/>
                  <a:gd name="T108" fmla="*/ 2147483647 w 102"/>
                  <a:gd name="T109" fmla="*/ 2147483647 h 142"/>
                  <a:gd name="T110" fmla="*/ 2147483647 w 102"/>
                  <a:gd name="T111" fmla="*/ 2147483647 h 142"/>
                  <a:gd name="T112" fmla="*/ 2147483647 w 102"/>
                  <a:gd name="T113" fmla="*/ 2147483647 h 142"/>
                  <a:gd name="T114" fmla="*/ 2147483647 w 102"/>
                  <a:gd name="T115" fmla="*/ 2147483647 h 142"/>
                  <a:gd name="T116" fmla="*/ 2147483647 w 102"/>
                  <a:gd name="T117" fmla="*/ 2147483647 h 142"/>
                  <a:gd name="T118" fmla="*/ 2147483647 w 102"/>
                  <a:gd name="T119" fmla="*/ 2147483647 h 142"/>
                  <a:gd name="T120" fmla="*/ 2147483647 w 102"/>
                  <a:gd name="T121" fmla="*/ 2147483647 h 1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2"/>
                  <a:gd name="T184" fmla="*/ 0 h 142"/>
                  <a:gd name="T185" fmla="*/ 102 w 102"/>
                  <a:gd name="T186" fmla="*/ 142 h 1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2" h="142">
                    <a:moveTo>
                      <a:pt x="94" y="142"/>
                    </a:moveTo>
                    <a:lnTo>
                      <a:pt x="6" y="142"/>
                    </a:lnTo>
                    <a:lnTo>
                      <a:pt x="2" y="140"/>
                    </a:lnTo>
                    <a:lnTo>
                      <a:pt x="0" y="134"/>
                    </a:lnTo>
                    <a:lnTo>
                      <a:pt x="0" y="8"/>
                    </a:lnTo>
                    <a:lnTo>
                      <a:pt x="2" y="2"/>
                    </a:lnTo>
                    <a:lnTo>
                      <a:pt x="6" y="0"/>
                    </a:lnTo>
                    <a:lnTo>
                      <a:pt x="94" y="0"/>
                    </a:lnTo>
                    <a:lnTo>
                      <a:pt x="100" y="2"/>
                    </a:lnTo>
                    <a:lnTo>
                      <a:pt x="102" y="8"/>
                    </a:lnTo>
                    <a:lnTo>
                      <a:pt x="102" y="134"/>
                    </a:lnTo>
                    <a:lnTo>
                      <a:pt x="100" y="140"/>
                    </a:lnTo>
                    <a:lnTo>
                      <a:pt x="94" y="142"/>
                    </a:lnTo>
                    <a:lnTo>
                      <a:pt x="86" y="74"/>
                    </a:lnTo>
                    <a:lnTo>
                      <a:pt x="88" y="72"/>
                    </a:lnTo>
                    <a:lnTo>
                      <a:pt x="90" y="70"/>
                    </a:lnTo>
                    <a:lnTo>
                      <a:pt x="88" y="66"/>
                    </a:lnTo>
                    <a:lnTo>
                      <a:pt x="86" y="66"/>
                    </a:lnTo>
                    <a:lnTo>
                      <a:pt x="18" y="66"/>
                    </a:lnTo>
                    <a:lnTo>
                      <a:pt x="14" y="66"/>
                    </a:lnTo>
                    <a:lnTo>
                      <a:pt x="14" y="70"/>
                    </a:lnTo>
                    <a:lnTo>
                      <a:pt x="14" y="72"/>
                    </a:lnTo>
                    <a:lnTo>
                      <a:pt x="18" y="74"/>
                    </a:lnTo>
                    <a:lnTo>
                      <a:pt x="86" y="74"/>
                    </a:lnTo>
                    <a:lnTo>
                      <a:pt x="94" y="142"/>
                    </a:lnTo>
                    <a:lnTo>
                      <a:pt x="86" y="48"/>
                    </a:lnTo>
                    <a:lnTo>
                      <a:pt x="88" y="46"/>
                    </a:lnTo>
                    <a:lnTo>
                      <a:pt x="90" y="44"/>
                    </a:lnTo>
                    <a:lnTo>
                      <a:pt x="88" y="40"/>
                    </a:lnTo>
                    <a:lnTo>
                      <a:pt x="86" y="40"/>
                    </a:lnTo>
                    <a:lnTo>
                      <a:pt x="18" y="40"/>
                    </a:lnTo>
                    <a:lnTo>
                      <a:pt x="14" y="40"/>
                    </a:lnTo>
                    <a:lnTo>
                      <a:pt x="14" y="44"/>
                    </a:lnTo>
                    <a:lnTo>
                      <a:pt x="14" y="46"/>
                    </a:lnTo>
                    <a:lnTo>
                      <a:pt x="18" y="48"/>
                    </a:lnTo>
                    <a:lnTo>
                      <a:pt x="86" y="48"/>
                    </a:lnTo>
                    <a:lnTo>
                      <a:pt x="94" y="142"/>
                    </a:lnTo>
                    <a:lnTo>
                      <a:pt x="86" y="100"/>
                    </a:lnTo>
                    <a:lnTo>
                      <a:pt x="18" y="100"/>
                    </a:lnTo>
                    <a:lnTo>
                      <a:pt x="14" y="100"/>
                    </a:lnTo>
                    <a:lnTo>
                      <a:pt x="14" y="96"/>
                    </a:lnTo>
                    <a:lnTo>
                      <a:pt x="14" y="94"/>
                    </a:lnTo>
                    <a:lnTo>
                      <a:pt x="18" y="92"/>
                    </a:lnTo>
                    <a:lnTo>
                      <a:pt x="86" y="92"/>
                    </a:lnTo>
                    <a:lnTo>
                      <a:pt x="88" y="94"/>
                    </a:lnTo>
                    <a:lnTo>
                      <a:pt x="90" y="96"/>
                    </a:lnTo>
                    <a:lnTo>
                      <a:pt x="88" y="100"/>
                    </a:lnTo>
                    <a:lnTo>
                      <a:pt x="86" y="100"/>
                    </a:lnTo>
                    <a:lnTo>
                      <a:pt x="94" y="142"/>
                    </a:lnTo>
                    <a:lnTo>
                      <a:pt x="86" y="128"/>
                    </a:lnTo>
                    <a:lnTo>
                      <a:pt x="18" y="128"/>
                    </a:lnTo>
                    <a:lnTo>
                      <a:pt x="14" y="126"/>
                    </a:lnTo>
                    <a:lnTo>
                      <a:pt x="14" y="124"/>
                    </a:lnTo>
                    <a:lnTo>
                      <a:pt x="14" y="120"/>
                    </a:lnTo>
                    <a:lnTo>
                      <a:pt x="18" y="120"/>
                    </a:lnTo>
                    <a:lnTo>
                      <a:pt x="86" y="120"/>
                    </a:lnTo>
                    <a:lnTo>
                      <a:pt x="88" y="120"/>
                    </a:lnTo>
                    <a:lnTo>
                      <a:pt x="90" y="124"/>
                    </a:lnTo>
                    <a:lnTo>
                      <a:pt x="88" y="126"/>
                    </a:lnTo>
                    <a:lnTo>
                      <a:pt x="86" y="128"/>
                    </a:lnTo>
                    <a:lnTo>
                      <a:pt x="94" y="142"/>
                    </a:lnTo>
                    <a:close/>
                  </a:path>
                </a:pathLst>
              </a:custGeom>
              <a:solidFill>
                <a:srgbClr val="FFFFFF"/>
              </a:solidFill>
              <a:ln w="9525">
                <a:noFill/>
                <a:round/>
                <a:headEnd/>
                <a:tailEnd/>
              </a:ln>
            </p:spPr>
            <p:txBody>
              <a:bodyPr/>
              <a:lstStyle/>
              <a:p>
                <a:pPr defTabSz="930901">
                  <a:defRPr/>
                </a:pPr>
                <a:endParaRPr lang="en-US" sz="1530" kern="0">
                  <a:solidFill>
                    <a:srgbClr val="FFFFFF"/>
                  </a:solidFill>
                  <a:latin typeface="Segoe Light" charset="0"/>
                  <a:cs typeface="Arial" charset="0"/>
                </a:endParaRPr>
              </a:p>
            </p:txBody>
          </p:sp>
          <p:sp>
            <p:nvSpPr>
              <p:cNvPr id="70" name="Freeform 6"/>
              <p:cNvSpPr>
                <a:spLocks/>
              </p:cNvSpPr>
              <p:nvPr/>
            </p:nvSpPr>
            <p:spPr bwMode="auto">
              <a:xfrm>
                <a:off x="2830513" y="1652588"/>
                <a:ext cx="419100" cy="346075"/>
              </a:xfrm>
              <a:custGeom>
                <a:avLst/>
                <a:gdLst>
                  <a:gd name="T0" fmla="*/ 2147483647 w 264"/>
                  <a:gd name="T1" fmla="*/ 2147483647 h 218"/>
                  <a:gd name="T2" fmla="*/ 2147483647 w 264"/>
                  <a:gd name="T3" fmla="*/ 2147483647 h 218"/>
                  <a:gd name="T4" fmla="*/ 2147483647 w 264"/>
                  <a:gd name="T5" fmla="*/ 2147483647 h 218"/>
                  <a:gd name="T6" fmla="*/ 2147483647 w 264"/>
                  <a:gd name="T7" fmla="*/ 2147483647 h 218"/>
                  <a:gd name="T8" fmla="*/ 2147483647 w 264"/>
                  <a:gd name="T9" fmla="*/ 2147483647 h 218"/>
                  <a:gd name="T10" fmla="*/ 2147483647 w 264"/>
                  <a:gd name="T11" fmla="*/ 2147483647 h 218"/>
                  <a:gd name="T12" fmla="*/ 2147483647 w 264"/>
                  <a:gd name="T13" fmla="*/ 2147483647 h 218"/>
                  <a:gd name="T14" fmla="*/ 2147483647 w 264"/>
                  <a:gd name="T15" fmla="*/ 2147483647 h 218"/>
                  <a:gd name="T16" fmla="*/ 2147483647 w 264"/>
                  <a:gd name="T17" fmla="*/ 2147483647 h 218"/>
                  <a:gd name="T18" fmla="*/ 2147483647 w 264"/>
                  <a:gd name="T19" fmla="*/ 2147483647 h 218"/>
                  <a:gd name="T20" fmla="*/ 2147483647 w 264"/>
                  <a:gd name="T21" fmla="*/ 2147483647 h 218"/>
                  <a:gd name="T22" fmla="*/ 2147483647 w 264"/>
                  <a:gd name="T23" fmla="*/ 2147483647 h 218"/>
                  <a:gd name="T24" fmla="*/ 2147483647 w 264"/>
                  <a:gd name="T25" fmla="*/ 2147483647 h 218"/>
                  <a:gd name="T26" fmla="*/ 2147483647 w 264"/>
                  <a:gd name="T27" fmla="*/ 2147483647 h 218"/>
                  <a:gd name="T28" fmla="*/ 2147483647 w 264"/>
                  <a:gd name="T29" fmla="*/ 2147483647 h 218"/>
                  <a:gd name="T30" fmla="*/ 2147483647 w 264"/>
                  <a:gd name="T31" fmla="*/ 2147483647 h 218"/>
                  <a:gd name="T32" fmla="*/ 2147483647 w 264"/>
                  <a:gd name="T33" fmla="*/ 2147483647 h 218"/>
                  <a:gd name="T34" fmla="*/ 2147483647 w 264"/>
                  <a:gd name="T35" fmla="*/ 2147483647 h 218"/>
                  <a:gd name="T36" fmla="*/ 2147483647 w 264"/>
                  <a:gd name="T37" fmla="*/ 2147483647 h 218"/>
                  <a:gd name="T38" fmla="*/ 2147483647 w 264"/>
                  <a:gd name="T39" fmla="*/ 2147483647 h 218"/>
                  <a:gd name="T40" fmla="*/ 2147483647 w 264"/>
                  <a:gd name="T41" fmla="*/ 2147483647 h 218"/>
                  <a:gd name="T42" fmla="*/ 2147483647 w 264"/>
                  <a:gd name="T43" fmla="*/ 2147483647 h 218"/>
                  <a:gd name="T44" fmla="*/ 2147483647 w 264"/>
                  <a:gd name="T45" fmla="*/ 2147483647 h 218"/>
                  <a:gd name="T46" fmla="*/ 2147483647 w 264"/>
                  <a:gd name="T47" fmla="*/ 2147483647 h 218"/>
                  <a:gd name="T48" fmla="*/ 2147483647 w 264"/>
                  <a:gd name="T49" fmla="*/ 2147483647 h 218"/>
                  <a:gd name="T50" fmla="*/ 2147483647 w 264"/>
                  <a:gd name="T51" fmla="*/ 2147483647 h 218"/>
                  <a:gd name="T52" fmla="*/ 2147483647 w 264"/>
                  <a:gd name="T53" fmla="*/ 2147483647 h 218"/>
                  <a:gd name="T54" fmla="*/ 2147483647 w 264"/>
                  <a:gd name="T55" fmla="*/ 2147483647 h 218"/>
                  <a:gd name="T56" fmla="*/ 2147483647 w 264"/>
                  <a:gd name="T57" fmla="*/ 2147483647 h 218"/>
                  <a:gd name="T58" fmla="*/ 2147483647 w 264"/>
                  <a:gd name="T59" fmla="*/ 2147483647 h 218"/>
                  <a:gd name="T60" fmla="*/ 2147483647 w 264"/>
                  <a:gd name="T61" fmla="*/ 2147483647 h 218"/>
                  <a:gd name="T62" fmla="*/ 2147483647 w 264"/>
                  <a:gd name="T63" fmla="*/ 2147483647 h 218"/>
                  <a:gd name="T64" fmla="*/ 2147483647 w 264"/>
                  <a:gd name="T65" fmla="*/ 2147483647 h 218"/>
                  <a:gd name="T66" fmla="*/ 2147483647 w 264"/>
                  <a:gd name="T67" fmla="*/ 2147483647 h 218"/>
                  <a:gd name="T68" fmla="*/ 0 w 264"/>
                  <a:gd name="T69" fmla="*/ 2147483647 h 218"/>
                  <a:gd name="T70" fmla="*/ 2147483647 w 264"/>
                  <a:gd name="T71" fmla="*/ 2147483647 h 218"/>
                  <a:gd name="T72" fmla="*/ 2147483647 w 264"/>
                  <a:gd name="T73" fmla="*/ 0 h 218"/>
                  <a:gd name="T74" fmla="*/ 2147483647 w 264"/>
                  <a:gd name="T75" fmla="*/ 2147483647 h 218"/>
                  <a:gd name="T76" fmla="*/ 2147483647 w 264"/>
                  <a:gd name="T77" fmla="*/ 2147483647 h 218"/>
                  <a:gd name="T78" fmla="*/ 2147483647 w 264"/>
                  <a:gd name="T79" fmla="*/ 2147483647 h 218"/>
                  <a:gd name="T80" fmla="*/ 2147483647 w 264"/>
                  <a:gd name="T81" fmla="*/ 2147483647 h 21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4"/>
                  <a:gd name="T124" fmla="*/ 0 h 218"/>
                  <a:gd name="T125" fmla="*/ 264 w 264"/>
                  <a:gd name="T126" fmla="*/ 218 h 21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4" h="218">
                    <a:moveTo>
                      <a:pt x="238" y="116"/>
                    </a:moveTo>
                    <a:lnTo>
                      <a:pt x="172" y="108"/>
                    </a:lnTo>
                    <a:lnTo>
                      <a:pt x="198" y="168"/>
                    </a:lnTo>
                    <a:lnTo>
                      <a:pt x="206" y="144"/>
                    </a:lnTo>
                    <a:lnTo>
                      <a:pt x="254" y="180"/>
                    </a:lnTo>
                    <a:lnTo>
                      <a:pt x="256" y="180"/>
                    </a:lnTo>
                    <a:lnTo>
                      <a:pt x="260" y="178"/>
                    </a:lnTo>
                    <a:lnTo>
                      <a:pt x="262" y="176"/>
                    </a:lnTo>
                    <a:lnTo>
                      <a:pt x="262" y="174"/>
                    </a:lnTo>
                    <a:lnTo>
                      <a:pt x="264" y="172"/>
                    </a:lnTo>
                    <a:lnTo>
                      <a:pt x="262" y="168"/>
                    </a:lnTo>
                    <a:lnTo>
                      <a:pt x="216" y="134"/>
                    </a:lnTo>
                    <a:lnTo>
                      <a:pt x="238" y="116"/>
                    </a:lnTo>
                    <a:lnTo>
                      <a:pt x="156" y="14"/>
                    </a:lnTo>
                    <a:lnTo>
                      <a:pt x="176" y="14"/>
                    </a:lnTo>
                    <a:lnTo>
                      <a:pt x="176" y="16"/>
                    </a:lnTo>
                    <a:lnTo>
                      <a:pt x="156" y="16"/>
                    </a:lnTo>
                    <a:lnTo>
                      <a:pt x="156" y="14"/>
                    </a:lnTo>
                    <a:lnTo>
                      <a:pt x="238" y="116"/>
                    </a:lnTo>
                    <a:lnTo>
                      <a:pt x="156" y="18"/>
                    </a:lnTo>
                    <a:lnTo>
                      <a:pt x="176" y="18"/>
                    </a:lnTo>
                    <a:lnTo>
                      <a:pt x="176" y="32"/>
                    </a:lnTo>
                    <a:lnTo>
                      <a:pt x="156" y="32"/>
                    </a:lnTo>
                    <a:lnTo>
                      <a:pt x="156" y="18"/>
                    </a:lnTo>
                    <a:lnTo>
                      <a:pt x="238" y="116"/>
                    </a:lnTo>
                    <a:lnTo>
                      <a:pt x="142" y="30"/>
                    </a:lnTo>
                    <a:lnTo>
                      <a:pt x="118" y="30"/>
                    </a:lnTo>
                    <a:lnTo>
                      <a:pt x="118" y="28"/>
                    </a:lnTo>
                    <a:lnTo>
                      <a:pt x="142" y="28"/>
                    </a:lnTo>
                    <a:lnTo>
                      <a:pt x="142" y="30"/>
                    </a:lnTo>
                    <a:lnTo>
                      <a:pt x="238" y="116"/>
                    </a:lnTo>
                    <a:lnTo>
                      <a:pt x="192" y="30"/>
                    </a:lnTo>
                    <a:lnTo>
                      <a:pt x="198" y="22"/>
                    </a:lnTo>
                    <a:lnTo>
                      <a:pt x="192" y="16"/>
                    </a:lnTo>
                    <a:lnTo>
                      <a:pt x="198" y="16"/>
                    </a:lnTo>
                    <a:lnTo>
                      <a:pt x="200" y="20"/>
                    </a:lnTo>
                    <a:lnTo>
                      <a:pt x="202" y="16"/>
                    </a:lnTo>
                    <a:lnTo>
                      <a:pt x="206" y="16"/>
                    </a:lnTo>
                    <a:lnTo>
                      <a:pt x="202" y="22"/>
                    </a:lnTo>
                    <a:lnTo>
                      <a:pt x="208" y="30"/>
                    </a:lnTo>
                    <a:lnTo>
                      <a:pt x="202" y="30"/>
                    </a:lnTo>
                    <a:lnTo>
                      <a:pt x="200" y="26"/>
                    </a:lnTo>
                    <a:lnTo>
                      <a:pt x="196" y="30"/>
                    </a:lnTo>
                    <a:lnTo>
                      <a:pt x="192" y="30"/>
                    </a:lnTo>
                    <a:lnTo>
                      <a:pt x="238" y="116"/>
                    </a:lnTo>
                    <a:lnTo>
                      <a:pt x="216" y="40"/>
                    </a:lnTo>
                    <a:lnTo>
                      <a:pt x="8" y="40"/>
                    </a:lnTo>
                    <a:lnTo>
                      <a:pt x="8" y="196"/>
                    </a:lnTo>
                    <a:lnTo>
                      <a:pt x="10" y="202"/>
                    </a:lnTo>
                    <a:lnTo>
                      <a:pt x="12" y="206"/>
                    </a:lnTo>
                    <a:lnTo>
                      <a:pt x="18" y="210"/>
                    </a:lnTo>
                    <a:lnTo>
                      <a:pt x="24" y="210"/>
                    </a:lnTo>
                    <a:lnTo>
                      <a:pt x="202" y="210"/>
                    </a:lnTo>
                    <a:lnTo>
                      <a:pt x="208" y="210"/>
                    </a:lnTo>
                    <a:lnTo>
                      <a:pt x="212" y="206"/>
                    </a:lnTo>
                    <a:lnTo>
                      <a:pt x="216" y="202"/>
                    </a:lnTo>
                    <a:lnTo>
                      <a:pt x="216" y="196"/>
                    </a:lnTo>
                    <a:lnTo>
                      <a:pt x="216" y="162"/>
                    </a:lnTo>
                    <a:lnTo>
                      <a:pt x="224" y="168"/>
                    </a:lnTo>
                    <a:lnTo>
                      <a:pt x="224" y="196"/>
                    </a:lnTo>
                    <a:lnTo>
                      <a:pt x="222" y="204"/>
                    </a:lnTo>
                    <a:lnTo>
                      <a:pt x="218" y="212"/>
                    </a:lnTo>
                    <a:lnTo>
                      <a:pt x="210" y="216"/>
                    </a:lnTo>
                    <a:lnTo>
                      <a:pt x="202" y="218"/>
                    </a:lnTo>
                    <a:lnTo>
                      <a:pt x="24" y="218"/>
                    </a:lnTo>
                    <a:lnTo>
                      <a:pt x="14" y="216"/>
                    </a:lnTo>
                    <a:lnTo>
                      <a:pt x="8" y="212"/>
                    </a:lnTo>
                    <a:lnTo>
                      <a:pt x="2" y="204"/>
                    </a:lnTo>
                    <a:lnTo>
                      <a:pt x="0" y="196"/>
                    </a:lnTo>
                    <a:lnTo>
                      <a:pt x="0" y="24"/>
                    </a:lnTo>
                    <a:lnTo>
                      <a:pt x="2" y="14"/>
                    </a:lnTo>
                    <a:lnTo>
                      <a:pt x="8" y="8"/>
                    </a:lnTo>
                    <a:lnTo>
                      <a:pt x="14" y="2"/>
                    </a:lnTo>
                    <a:lnTo>
                      <a:pt x="24" y="0"/>
                    </a:lnTo>
                    <a:lnTo>
                      <a:pt x="202" y="0"/>
                    </a:lnTo>
                    <a:lnTo>
                      <a:pt x="210" y="2"/>
                    </a:lnTo>
                    <a:lnTo>
                      <a:pt x="218" y="8"/>
                    </a:lnTo>
                    <a:lnTo>
                      <a:pt x="222" y="14"/>
                    </a:lnTo>
                    <a:lnTo>
                      <a:pt x="224" y="24"/>
                    </a:lnTo>
                    <a:lnTo>
                      <a:pt x="224" y="108"/>
                    </a:lnTo>
                    <a:lnTo>
                      <a:pt x="216" y="106"/>
                    </a:lnTo>
                    <a:lnTo>
                      <a:pt x="216" y="40"/>
                    </a:lnTo>
                    <a:lnTo>
                      <a:pt x="238" y="116"/>
                    </a:lnTo>
                    <a:close/>
                  </a:path>
                </a:pathLst>
              </a:custGeom>
              <a:solidFill>
                <a:srgbClr val="FFFFFF"/>
              </a:solidFill>
              <a:ln w="9525">
                <a:noFill/>
                <a:round/>
                <a:headEnd/>
                <a:tailEnd/>
              </a:ln>
            </p:spPr>
            <p:txBody>
              <a:bodyPr/>
              <a:lstStyle/>
              <a:p>
                <a:pPr defTabSz="930901">
                  <a:defRPr/>
                </a:pPr>
                <a:endParaRPr lang="en-US" sz="1530" kern="0">
                  <a:solidFill>
                    <a:srgbClr val="FFFFFF"/>
                  </a:solidFill>
                  <a:latin typeface="Segoe Light" charset="0"/>
                  <a:cs typeface="Arial" charset="0"/>
                </a:endParaRPr>
              </a:p>
            </p:txBody>
          </p:sp>
        </p:grpSp>
      </p:grpSp>
      <p:grpSp>
        <p:nvGrpSpPr>
          <p:cNvPr id="71" name="Group 70"/>
          <p:cNvGrpSpPr/>
          <p:nvPr/>
        </p:nvGrpSpPr>
        <p:grpSpPr>
          <a:xfrm>
            <a:off x="1056343" y="6559139"/>
            <a:ext cx="11090854" cy="218578"/>
            <a:chOff x="751482" y="6291263"/>
            <a:chExt cx="8157904" cy="214312"/>
          </a:xfrm>
        </p:grpSpPr>
        <p:sp>
          <p:nvSpPr>
            <p:cNvPr id="72" name="Pentagon 71"/>
            <p:cNvSpPr/>
            <p:nvPr/>
          </p:nvSpPr>
          <p:spPr>
            <a:xfrm>
              <a:off x="7880418" y="6291263"/>
              <a:ext cx="1028968" cy="214312"/>
            </a:xfrm>
            <a:prstGeom prst="homePlate">
              <a:avLst/>
            </a:prstGeom>
            <a:gradFill>
              <a:gsLst>
                <a:gs pos="0">
                  <a:schemeClr val="tx1"/>
                </a:gs>
                <a:gs pos="53000">
                  <a:schemeClr val="tx1">
                    <a:lumMod val="72000"/>
                  </a:schemeClr>
                </a:gs>
              </a:gsLst>
              <a:lin ang="0" scaled="1"/>
            </a:gradFill>
            <a:ln w="9525" cap="flat" cmpd="sng" algn="ctr">
              <a:noFill/>
              <a:prstDash val="solid"/>
              <a:headEnd type="none" w="med" len="med"/>
              <a:tailEnd type="none" w="med" len="med"/>
            </a:ln>
            <a:effectLst>
              <a:innerShdw blurRad="25400" dist="38100">
                <a:prstClr val="black">
                  <a:alpha val="48000"/>
                </a:prstClr>
              </a:innerShdw>
            </a:effectLst>
          </p:spPr>
          <p:txBody>
            <a:bodyPr vert="horz" wrap="square" lIns="112019" tIns="46630" rIns="112019" bIns="56009" numCol="1" rtlCol="0" anchor="ctr" anchorCtr="0" compatLnSpc="1">
              <a:prstTxWarp prst="textNoShape">
                <a:avLst/>
              </a:prstTxWarp>
            </a:bodyPr>
            <a:lstStyle/>
            <a:p>
              <a:pPr algn="ctr" defTabSz="932212"/>
              <a:r>
                <a:rPr lang="en-US" sz="1224" dirty="0">
                  <a:solidFill>
                    <a:schemeClr val="bg1">
                      <a:alpha val="99000"/>
                    </a:schemeClr>
                  </a:solidFill>
                  <a:latin typeface="Segoe" pitchFamily="34" charset="0"/>
                  <a:cs typeface="Arial" pitchFamily="34" charset="0"/>
                </a:rPr>
                <a:t>Infra</a:t>
              </a:r>
            </a:p>
          </p:txBody>
        </p:sp>
        <p:sp>
          <p:nvSpPr>
            <p:cNvPr id="73" name="Pentagon 72"/>
            <p:cNvSpPr/>
            <p:nvPr/>
          </p:nvSpPr>
          <p:spPr>
            <a:xfrm>
              <a:off x="5209151" y="6291263"/>
              <a:ext cx="2743915" cy="214312"/>
            </a:xfrm>
            <a:prstGeom prst="homePlate">
              <a:avLst/>
            </a:prstGeom>
            <a:gradFill>
              <a:gsLst>
                <a:gs pos="0">
                  <a:schemeClr val="tx1"/>
                </a:gs>
                <a:gs pos="53000">
                  <a:schemeClr val="tx1">
                    <a:lumMod val="72000"/>
                  </a:schemeClr>
                </a:gs>
              </a:gsLst>
              <a:lin ang="0" scaled="1"/>
            </a:gradFill>
            <a:ln w="9525" cap="flat" cmpd="sng" algn="ctr">
              <a:noFill/>
              <a:prstDash val="solid"/>
              <a:headEnd type="none" w="med" len="med"/>
              <a:tailEnd type="none" w="med" len="med"/>
            </a:ln>
            <a:effectLst>
              <a:innerShdw blurRad="25400" dist="38100">
                <a:prstClr val="black">
                  <a:alpha val="48000"/>
                </a:prstClr>
              </a:innerShdw>
            </a:effectLst>
          </p:spPr>
          <p:txBody>
            <a:bodyPr vert="horz" wrap="square" lIns="1212384" tIns="46630" rIns="112019" bIns="56009" numCol="1" rtlCol="0" anchor="ctr" anchorCtr="0" compatLnSpc="1">
              <a:prstTxWarp prst="textNoShape">
                <a:avLst/>
              </a:prstTxWarp>
            </a:bodyPr>
            <a:lstStyle/>
            <a:p>
              <a:pPr defTabSz="1119773"/>
              <a:r>
                <a:rPr lang="en-US" sz="1224" dirty="0">
                  <a:solidFill>
                    <a:schemeClr val="bg1">
                      <a:alpha val="99000"/>
                    </a:schemeClr>
                  </a:solidFill>
                  <a:latin typeface="Segoe" pitchFamily="34" charset="0"/>
                  <a:cs typeface="Arial" pitchFamily="34" charset="0"/>
                </a:rPr>
                <a:t>Tools</a:t>
              </a:r>
            </a:p>
          </p:txBody>
        </p:sp>
        <p:sp>
          <p:nvSpPr>
            <p:cNvPr id="74" name="Pentagon 73"/>
            <p:cNvSpPr/>
            <p:nvPr/>
          </p:nvSpPr>
          <p:spPr>
            <a:xfrm>
              <a:off x="2524783" y="6291263"/>
              <a:ext cx="3429893" cy="214312"/>
            </a:xfrm>
            <a:prstGeom prst="homePlate">
              <a:avLst/>
            </a:prstGeom>
            <a:gradFill>
              <a:gsLst>
                <a:gs pos="0">
                  <a:schemeClr val="tx1"/>
                </a:gs>
                <a:gs pos="53000">
                  <a:schemeClr val="tx1">
                    <a:lumMod val="72000"/>
                  </a:schemeClr>
                </a:gs>
              </a:gsLst>
              <a:lin ang="0" scaled="1"/>
            </a:gradFill>
            <a:ln w="9525" cap="flat" cmpd="sng" algn="ctr">
              <a:noFill/>
              <a:prstDash val="solid"/>
              <a:headEnd type="none" w="med" len="med"/>
              <a:tailEnd type="none" w="med" len="med"/>
            </a:ln>
            <a:effectLst>
              <a:innerShdw blurRad="25400" dist="38100">
                <a:prstClr val="black">
                  <a:alpha val="48000"/>
                </a:prstClr>
              </a:innerShdw>
            </a:effectLst>
          </p:spPr>
          <p:txBody>
            <a:bodyPr vert="horz" wrap="square" lIns="112019" tIns="46630" rIns="112019" bIns="56009" numCol="1" rtlCol="0" anchor="ctr" anchorCtr="0" compatLnSpc="1">
              <a:prstTxWarp prst="textNoShape">
                <a:avLst/>
              </a:prstTxWarp>
            </a:bodyPr>
            <a:lstStyle/>
            <a:p>
              <a:pPr algn="ctr" defTabSz="932212"/>
              <a:r>
                <a:rPr lang="en-US" sz="1224" dirty="0">
                  <a:solidFill>
                    <a:schemeClr val="bg1">
                      <a:alpha val="99000"/>
                    </a:schemeClr>
                  </a:solidFill>
                  <a:latin typeface="Segoe" pitchFamily="34" charset="0"/>
                  <a:cs typeface="Arial" pitchFamily="34" charset="0"/>
                </a:rPr>
                <a:t>Process</a:t>
              </a:r>
            </a:p>
          </p:txBody>
        </p:sp>
        <p:sp>
          <p:nvSpPr>
            <p:cNvPr id="75" name="Pentagon 74"/>
            <p:cNvSpPr/>
            <p:nvPr/>
          </p:nvSpPr>
          <p:spPr>
            <a:xfrm>
              <a:off x="751482" y="6291263"/>
              <a:ext cx="2422362" cy="214312"/>
            </a:xfrm>
            <a:prstGeom prst="homePlate">
              <a:avLst/>
            </a:prstGeom>
            <a:gradFill>
              <a:gsLst>
                <a:gs pos="0">
                  <a:schemeClr val="tx1"/>
                </a:gs>
                <a:gs pos="53000">
                  <a:schemeClr val="tx1">
                    <a:lumMod val="72000"/>
                  </a:schemeClr>
                </a:gs>
              </a:gsLst>
              <a:lin ang="0" scaled="1"/>
            </a:gradFill>
            <a:ln w="9525" cap="flat" cmpd="sng" algn="ctr">
              <a:noFill/>
              <a:prstDash val="solid"/>
              <a:headEnd type="none" w="med" len="med"/>
              <a:tailEnd type="none" w="med" len="med"/>
            </a:ln>
            <a:effectLst>
              <a:innerShdw blurRad="25400" dist="38100">
                <a:prstClr val="black">
                  <a:alpha val="48000"/>
                </a:prstClr>
              </a:innerShdw>
            </a:effectLst>
          </p:spPr>
          <p:txBody>
            <a:bodyPr vert="horz" wrap="square" lIns="112019" tIns="46630" rIns="112019" bIns="56009" numCol="1" rtlCol="0" anchor="ctr" anchorCtr="0" compatLnSpc="1">
              <a:prstTxWarp prst="textNoShape">
                <a:avLst/>
              </a:prstTxWarp>
            </a:bodyPr>
            <a:lstStyle/>
            <a:p>
              <a:pPr algn="ctr" defTabSz="932212"/>
              <a:r>
                <a:rPr lang="en-US" sz="1224" dirty="0">
                  <a:solidFill>
                    <a:schemeClr val="bg1">
                      <a:alpha val="99000"/>
                    </a:schemeClr>
                  </a:solidFill>
                  <a:latin typeface="Segoe" pitchFamily="34" charset="0"/>
                  <a:cs typeface="Arial" pitchFamily="34" charset="0"/>
                </a:rPr>
                <a:t>Business Requirements</a:t>
              </a:r>
            </a:p>
          </p:txBody>
        </p:sp>
      </p:grpSp>
      <p:grpSp>
        <p:nvGrpSpPr>
          <p:cNvPr id="76" name="Group 75"/>
          <p:cNvGrpSpPr/>
          <p:nvPr/>
        </p:nvGrpSpPr>
        <p:grpSpPr>
          <a:xfrm>
            <a:off x="7116315" y="1630490"/>
            <a:ext cx="2736283" cy="2302364"/>
            <a:chOff x="5791200" y="1536703"/>
            <a:chExt cx="2012680" cy="2257425"/>
          </a:xfrm>
        </p:grpSpPr>
        <p:sp>
          <p:nvSpPr>
            <p:cNvPr id="77" name="Right Arrow 76"/>
            <p:cNvSpPr/>
            <p:nvPr/>
          </p:nvSpPr>
          <p:spPr>
            <a:xfrm>
              <a:off x="5791200" y="1536703"/>
              <a:ext cx="2012680" cy="2257425"/>
            </a:xfrm>
            <a:prstGeom prst="rightArrow">
              <a:avLst/>
            </a:prstGeom>
            <a:gradFill flip="none" rotWithShape="1">
              <a:gsLst>
                <a:gs pos="49000">
                  <a:srgbClr val="4F81BD">
                    <a:shade val="51000"/>
                    <a:satMod val="130000"/>
                    <a:lumMod val="96000"/>
                  </a:srgbClr>
                </a:gs>
                <a:gs pos="100000">
                  <a:srgbClr val="4F81BD">
                    <a:lumMod val="93000"/>
                    <a:lumOff val="7000"/>
                  </a:srgbClr>
                </a:gs>
              </a:gsLst>
              <a:lin ang="10800000" scaled="1"/>
              <a:tileRect/>
            </a:gradFill>
            <a:ln w="9525" cap="flat" cmpd="sng" algn="ctr">
              <a:noFill/>
              <a:prstDash val="solid"/>
              <a:headEnd type="none" w="med" len="med"/>
              <a:tailEnd type="none" w="med" len="med"/>
            </a:ln>
            <a:effectLst/>
          </p:spPr>
          <p:txBody>
            <a:bodyPr vert="horz" wrap="square" lIns="112019" tIns="0" rIns="0" bIns="56009" numCol="1" rtlCol="0" anchor="ctr" anchorCtr="0" compatLnSpc="1">
              <a:prstTxWarp prst="textNoShape">
                <a:avLst/>
              </a:prstTxWarp>
            </a:bodyPr>
            <a:lstStyle/>
            <a:p>
              <a:pPr defTabSz="1119773"/>
              <a:endParaRPr lang="en-US" sz="1632" b="1" kern="0">
                <a:gradFill>
                  <a:gsLst>
                    <a:gs pos="0">
                      <a:srgbClr val="FFFFFF"/>
                    </a:gs>
                    <a:gs pos="100000">
                      <a:srgbClr val="FFFFFF"/>
                    </a:gs>
                  </a:gsLst>
                  <a:lin ang="5400000" scaled="0"/>
                </a:gradFill>
                <a:latin typeface="Segoe" pitchFamily="34" charset="0"/>
              </a:endParaRPr>
            </a:p>
          </p:txBody>
        </p:sp>
        <p:sp>
          <p:nvSpPr>
            <p:cNvPr id="78" name="Rounded Rectangle 77"/>
            <p:cNvSpPr/>
            <p:nvPr/>
          </p:nvSpPr>
          <p:spPr>
            <a:xfrm>
              <a:off x="6236611" y="2181225"/>
              <a:ext cx="1121861" cy="273050"/>
            </a:xfrm>
            <a:prstGeom prst="roundRect">
              <a:avLst/>
            </a:prstGeom>
            <a:gradFill>
              <a:gsLst>
                <a:gs pos="0">
                  <a:schemeClr val="tx1"/>
                </a:gs>
                <a:gs pos="53000">
                  <a:schemeClr val="tx1">
                    <a:lumMod val="72000"/>
                  </a:schemeClr>
                </a:gs>
              </a:gsLst>
              <a:lin ang="0" scaled="1"/>
            </a:gradFill>
            <a:ln w="9525" cap="flat" cmpd="sng" algn="ctr">
              <a:noFill/>
              <a:prstDash val="solid"/>
              <a:headEnd type="none" w="med" len="med"/>
              <a:tailEnd type="none" w="med" len="med"/>
            </a:ln>
            <a:effectLst>
              <a:innerShdw blurRad="25400" dist="38100" dir="4800000">
                <a:prstClr val="black">
                  <a:alpha val="48000"/>
                </a:prstClr>
              </a:innerShdw>
            </a:effectLst>
          </p:spPr>
          <p:txBody>
            <a:bodyPr vert="horz" wrap="square" lIns="112019" tIns="0" rIns="112019" bIns="56009" numCol="1" rtlCol="0" anchor="ctr" anchorCtr="0" compatLnSpc="1">
              <a:prstTxWarp prst="textNoShape">
                <a:avLst/>
              </a:prstTxWarp>
            </a:bodyPr>
            <a:lstStyle/>
            <a:p>
              <a:pPr algn="ctr" defTabSz="1119773"/>
              <a:r>
                <a:rPr lang="en-US" sz="1530" kern="0" dirty="0">
                  <a:solidFill>
                    <a:srgbClr val="000000">
                      <a:lumMod val="95000"/>
                      <a:lumOff val="5000"/>
                      <a:alpha val="99000"/>
                    </a:srgbClr>
                  </a:solidFill>
                </a:rPr>
                <a:t>Deploy</a:t>
              </a:r>
            </a:p>
          </p:txBody>
        </p:sp>
        <p:sp>
          <p:nvSpPr>
            <p:cNvPr id="79" name="Rounded Rectangle 78"/>
            <p:cNvSpPr/>
            <p:nvPr/>
          </p:nvSpPr>
          <p:spPr>
            <a:xfrm>
              <a:off x="6236611" y="2533650"/>
              <a:ext cx="1121861" cy="274638"/>
            </a:xfrm>
            <a:prstGeom prst="roundRect">
              <a:avLst/>
            </a:prstGeom>
            <a:gradFill>
              <a:gsLst>
                <a:gs pos="0">
                  <a:schemeClr val="tx1"/>
                </a:gs>
                <a:gs pos="53000">
                  <a:schemeClr val="tx1">
                    <a:lumMod val="72000"/>
                  </a:schemeClr>
                </a:gs>
              </a:gsLst>
              <a:lin ang="0" scaled="1"/>
            </a:gradFill>
            <a:ln w="9525" cap="flat" cmpd="sng" algn="ctr">
              <a:noFill/>
              <a:prstDash val="solid"/>
              <a:headEnd type="none" w="med" len="med"/>
              <a:tailEnd type="none" w="med" len="med"/>
            </a:ln>
            <a:effectLst>
              <a:innerShdw blurRad="25400" dist="38100" dir="4800000">
                <a:prstClr val="black">
                  <a:alpha val="48000"/>
                </a:prstClr>
              </a:innerShdw>
            </a:effectLst>
          </p:spPr>
          <p:txBody>
            <a:bodyPr vert="horz" wrap="square" lIns="112019" tIns="0" rIns="112019" bIns="56009" numCol="1" rtlCol="0" anchor="ctr" anchorCtr="0" compatLnSpc="1">
              <a:prstTxWarp prst="textNoShape">
                <a:avLst/>
              </a:prstTxWarp>
            </a:bodyPr>
            <a:lstStyle/>
            <a:p>
              <a:pPr algn="ctr" defTabSz="1119773"/>
              <a:r>
                <a:rPr lang="en-US" sz="1530" kern="0" dirty="0">
                  <a:solidFill>
                    <a:srgbClr val="000000">
                      <a:lumMod val="95000"/>
                      <a:lumOff val="5000"/>
                      <a:alpha val="99000"/>
                    </a:srgbClr>
                  </a:solidFill>
                </a:rPr>
                <a:t>Configure</a:t>
              </a:r>
            </a:p>
          </p:txBody>
        </p:sp>
        <p:sp>
          <p:nvSpPr>
            <p:cNvPr id="80" name="Rounded Rectangle 79"/>
            <p:cNvSpPr/>
            <p:nvPr/>
          </p:nvSpPr>
          <p:spPr>
            <a:xfrm>
              <a:off x="6236611" y="2887666"/>
              <a:ext cx="1121861" cy="274637"/>
            </a:xfrm>
            <a:prstGeom prst="roundRect">
              <a:avLst/>
            </a:prstGeom>
            <a:gradFill>
              <a:gsLst>
                <a:gs pos="0">
                  <a:schemeClr val="tx1"/>
                </a:gs>
                <a:gs pos="53000">
                  <a:schemeClr val="tx1">
                    <a:lumMod val="72000"/>
                  </a:schemeClr>
                </a:gs>
              </a:gsLst>
              <a:lin ang="0" scaled="1"/>
            </a:gradFill>
            <a:ln w="9525" cap="flat" cmpd="sng" algn="ctr">
              <a:noFill/>
              <a:prstDash val="solid"/>
              <a:headEnd type="none" w="med" len="med"/>
              <a:tailEnd type="none" w="med" len="med"/>
            </a:ln>
            <a:effectLst>
              <a:innerShdw blurRad="25400" dist="38100" dir="4800000">
                <a:prstClr val="black">
                  <a:alpha val="48000"/>
                </a:prstClr>
              </a:innerShdw>
            </a:effectLst>
          </p:spPr>
          <p:txBody>
            <a:bodyPr vert="horz" wrap="square" lIns="112019" tIns="0" rIns="112019" bIns="56009" numCol="1" rtlCol="0" anchor="ctr" anchorCtr="0" compatLnSpc="1">
              <a:prstTxWarp prst="textNoShape">
                <a:avLst/>
              </a:prstTxWarp>
            </a:bodyPr>
            <a:lstStyle/>
            <a:p>
              <a:pPr algn="ctr" defTabSz="1119773"/>
              <a:r>
                <a:rPr lang="en-US" sz="1530" kern="0" dirty="0">
                  <a:solidFill>
                    <a:srgbClr val="000000">
                      <a:lumMod val="95000"/>
                      <a:lumOff val="5000"/>
                      <a:alpha val="99000"/>
                    </a:srgbClr>
                  </a:solidFill>
                </a:rPr>
                <a:t>Migrate</a:t>
              </a:r>
            </a:p>
          </p:txBody>
        </p:sp>
      </p:grpSp>
      <p:sp>
        <p:nvSpPr>
          <p:cNvPr id="83" name="Rectangle 82"/>
          <p:cNvSpPr/>
          <p:nvPr/>
        </p:nvSpPr>
        <p:spPr>
          <a:xfrm>
            <a:off x="10100492" y="2903755"/>
            <a:ext cx="1098382" cy="251276"/>
          </a:xfrm>
          <a:prstGeom prst="rect">
            <a:avLst/>
          </a:prstGeom>
          <a:noFill/>
          <a:ln w="3175" cap="flat" cmpd="sng" algn="ctr">
            <a:noFill/>
            <a:prstDash val="solid"/>
          </a:ln>
          <a:effectLst/>
        </p:spPr>
        <p:txBody>
          <a:bodyPr lIns="124314" tIns="62157" rIns="124314" bIns="62157" anchor="b"/>
          <a:lstStyle/>
          <a:p>
            <a:pPr algn="ctr" defTabSz="932481">
              <a:defRPr/>
            </a:pPr>
            <a:r>
              <a:rPr lang="en-US" sz="1530" kern="0" dirty="0">
                <a:solidFill>
                  <a:srgbClr val="FFFFFF">
                    <a:alpha val="99000"/>
                  </a:srgbClr>
                </a:solidFill>
                <a:cs typeface="Arial" charset="0"/>
              </a:rPr>
              <a:t>IaaS</a:t>
            </a:r>
          </a:p>
        </p:txBody>
      </p:sp>
      <p:sp>
        <p:nvSpPr>
          <p:cNvPr id="84" name="Rectangle 83"/>
          <p:cNvSpPr/>
          <p:nvPr/>
        </p:nvSpPr>
        <p:spPr>
          <a:xfrm>
            <a:off x="10178248" y="4526568"/>
            <a:ext cx="1063991" cy="303936"/>
          </a:xfrm>
          <a:prstGeom prst="rect">
            <a:avLst/>
          </a:prstGeom>
          <a:noFill/>
          <a:ln w="3175" cap="flat" cmpd="sng" algn="ctr">
            <a:noFill/>
            <a:prstDash val="solid"/>
          </a:ln>
          <a:effectLst/>
        </p:spPr>
        <p:txBody>
          <a:bodyPr lIns="124314" tIns="62157" rIns="124314" bIns="62157" anchor="b"/>
          <a:lstStyle/>
          <a:p>
            <a:pPr algn="ctr" defTabSz="932481">
              <a:defRPr/>
            </a:pPr>
            <a:r>
              <a:rPr lang="en-US" sz="1530" kern="0" dirty="0">
                <a:solidFill>
                  <a:srgbClr val="FFFFFF">
                    <a:alpha val="99000"/>
                  </a:srgbClr>
                </a:solidFill>
                <a:cs typeface="Arial" charset="0"/>
              </a:rPr>
              <a:t>Virtual</a:t>
            </a:r>
          </a:p>
        </p:txBody>
      </p:sp>
      <p:sp>
        <p:nvSpPr>
          <p:cNvPr id="85" name="Rectangle 84"/>
          <p:cNvSpPr/>
          <p:nvPr/>
        </p:nvSpPr>
        <p:spPr>
          <a:xfrm>
            <a:off x="10185954" y="5682131"/>
            <a:ext cx="1069794" cy="276853"/>
          </a:xfrm>
          <a:prstGeom prst="rect">
            <a:avLst/>
          </a:prstGeom>
          <a:noFill/>
          <a:ln w="3175" cap="flat" cmpd="sng" algn="ctr">
            <a:noFill/>
            <a:prstDash val="solid"/>
          </a:ln>
          <a:effectLst/>
        </p:spPr>
        <p:txBody>
          <a:bodyPr lIns="124314" tIns="62157" rIns="124314" bIns="62157" anchor="b"/>
          <a:lstStyle/>
          <a:p>
            <a:pPr algn="ctr" defTabSz="932481">
              <a:defRPr/>
            </a:pPr>
            <a:r>
              <a:rPr lang="en-US" sz="1530" kern="0" dirty="0">
                <a:solidFill>
                  <a:srgbClr val="FFFFFF">
                    <a:alpha val="99000"/>
                  </a:srgbClr>
                </a:solidFill>
                <a:cs typeface="Arial" charset="0"/>
              </a:rPr>
              <a:t>Physical</a:t>
            </a:r>
          </a:p>
        </p:txBody>
      </p:sp>
      <p:pic>
        <p:nvPicPr>
          <p:cNvPr id="86" name="Picture 284" descr="HP Server tc610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81851" y="4904044"/>
            <a:ext cx="308450" cy="668059"/>
          </a:xfrm>
          <a:prstGeom prst="rect">
            <a:avLst/>
          </a:prstGeom>
          <a:noFill/>
          <a:ln w="9525">
            <a:noFill/>
            <a:miter lim="800000"/>
            <a:headEnd/>
            <a:tailEnd/>
          </a:ln>
        </p:spPr>
      </p:pic>
      <p:grpSp>
        <p:nvGrpSpPr>
          <p:cNvPr id="8" name="Group 7"/>
          <p:cNvGrpSpPr/>
          <p:nvPr/>
        </p:nvGrpSpPr>
        <p:grpSpPr>
          <a:xfrm>
            <a:off x="10227650" y="3170705"/>
            <a:ext cx="880212" cy="1235305"/>
            <a:chOff x="10025565" y="3569985"/>
            <a:chExt cx="863031" cy="1211193"/>
          </a:xfrm>
        </p:grpSpPr>
        <p:sp>
          <p:nvSpPr>
            <p:cNvPr id="91" name="Isosceles Triangle 90"/>
            <p:cNvSpPr/>
            <p:nvPr/>
          </p:nvSpPr>
          <p:spPr bwMode="auto">
            <a:xfrm rot="8547863">
              <a:off x="10148015" y="3962403"/>
              <a:ext cx="162279" cy="417500"/>
            </a:xfrm>
            <a:prstGeom prst="triangle">
              <a:avLst/>
            </a:prstGeom>
            <a:gradFill rotWithShape="1">
              <a:gsLst>
                <a:gs pos="0">
                  <a:srgbClr val="44C8F5">
                    <a:shade val="51000"/>
                    <a:satMod val="130000"/>
                  </a:srgbClr>
                </a:gs>
                <a:gs pos="80000">
                  <a:srgbClr val="44C8F5">
                    <a:shade val="93000"/>
                    <a:satMod val="130000"/>
                  </a:srgbClr>
                </a:gs>
                <a:gs pos="100000">
                  <a:srgbClr val="44C8F5">
                    <a:shade val="94000"/>
                    <a:satMod val="135000"/>
                  </a:srgbClr>
                </a:gs>
              </a:gsLst>
              <a:lin ang="16200000" scaled="0"/>
            </a:gradFill>
            <a:ln w="9525" cap="flat" cmpd="sng" algn="ctr">
              <a:solidFill>
                <a:srgbClr val="44C8F5">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lIns="93256" tIns="46628" rIns="93256" bIns="46628" anchor="ctr"/>
            <a:lstStyle/>
            <a:p>
              <a:pPr algn="ctr" defTabSz="932212">
                <a:defRPr/>
              </a:pPr>
              <a:endParaRPr lang="en-US" sz="2346" kern="0" dirty="0">
                <a:gradFill>
                  <a:gsLst>
                    <a:gs pos="0">
                      <a:srgbClr val="FFFFFF"/>
                    </a:gs>
                    <a:gs pos="100000">
                      <a:srgbClr val="FFFFFF"/>
                    </a:gs>
                  </a:gsLst>
                  <a:lin ang="5400000" scaled="0"/>
                </a:gradFill>
                <a:latin typeface="Segoe Light" charset="0"/>
                <a:cs typeface="Arial" charset="0"/>
              </a:endParaRPr>
            </a:p>
          </p:txBody>
        </p:sp>
        <p:pic>
          <p:nvPicPr>
            <p:cNvPr id="92" name="Picture 290" descr="HP Server tc6100.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25565" y="3867989"/>
              <a:ext cx="165230" cy="355539"/>
            </a:xfrm>
            <a:prstGeom prst="rect">
              <a:avLst/>
            </a:prstGeom>
            <a:noFill/>
            <a:ln w="9525">
              <a:noFill/>
              <a:miter lim="800000"/>
              <a:headEnd/>
              <a:tailEnd/>
            </a:ln>
          </p:spPr>
        </p:pic>
        <p:sp>
          <p:nvSpPr>
            <p:cNvPr id="93" name="Isosceles Triangle 92"/>
            <p:cNvSpPr/>
            <p:nvPr/>
          </p:nvSpPr>
          <p:spPr bwMode="auto">
            <a:xfrm rot="2867710">
              <a:off x="10165717" y="4351876"/>
              <a:ext cx="157854" cy="408648"/>
            </a:xfrm>
            <a:prstGeom prst="triangle">
              <a:avLst/>
            </a:prstGeom>
            <a:gradFill rotWithShape="1">
              <a:gsLst>
                <a:gs pos="0">
                  <a:srgbClr val="44C8F5">
                    <a:shade val="51000"/>
                    <a:satMod val="130000"/>
                  </a:srgbClr>
                </a:gs>
                <a:gs pos="80000">
                  <a:srgbClr val="44C8F5">
                    <a:shade val="93000"/>
                    <a:satMod val="130000"/>
                  </a:srgbClr>
                </a:gs>
                <a:gs pos="100000">
                  <a:srgbClr val="44C8F5">
                    <a:shade val="94000"/>
                    <a:satMod val="135000"/>
                  </a:srgbClr>
                </a:gs>
              </a:gsLst>
              <a:lin ang="16200000" scaled="0"/>
            </a:gradFill>
            <a:ln w="9525" cap="flat" cmpd="sng" algn="ctr">
              <a:solidFill>
                <a:srgbClr val="44C8F5">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lIns="93256" tIns="46628" rIns="93256" bIns="46628" anchor="ctr"/>
            <a:lstStyle/>
            <a:p>
              <a:pPr algn="ctr" defTabSz="932212">
                <a:defRPr/>
              </a:pPr>
              <a:endParaRPr lang="en-US" sz="2346" kern="0" dirty="0">
                <a:gradFill>
                  <a:gsLst>
                    <a:gs pos="0">
                      <a:srgbClr val="FFFFFF"/>
                    </a:gs>
                    <a:gs pos="100000">
                      <a:srgbClr val="FFFFFF"/>
                    </a:gs>
                  </a:gsLst>
                  <a:lin ang="5400000" scaled="0"/>
                </a:gradFill>
                <a:latin typeface="Segoe Light" charset="0"/>
                <a:cs typeface="Arial" charset="0"/>
              </a:endParaRPr>
            </a:p>
          </p:txBody>
        </p:sp>
        <p:pic>
          <p:nvPicPr>
            <p:cNvPr id="94" name="Picture 303" descr="HP Server tc6100.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35893" y="4424164"/>
              <a:ext cx="165230" cy="357014"/>
            </a:xfrm>
            <a:prstGeom prst="rect">
              <a:avLst/>
            </a:prstGeom>
            <a:noFill/>
            <a:ln w="9525">
              <a:noFill/>
              <a:miter lim="800000"/>
              <a:headEnd/>
              <a:tailEnd/>
            </a:ln>
          </p:spPr>
        </p:pic>
        <p:sp>
          <p:nvSpPr>
            <p:cNvPr id="95" name="Isosceles Triangle 94"/>
            <p:cNvSpPr/>
            <p:nvPr/>
          </p:nvSpPr>
          <p:spPr bwMode="auto">
            <a:xfrm rot="13052137" flipH="1">
              <a:off x="10587643" y="3926997"/>
              <a:ext cx="162279" cy="418975"/>
            </a:xfrm>
            <a:prstGeom prst="triangle">
              <a:avLst/>
            </a:prstGeom>
            <a:gradFill rotWithShape="1">
              <a:gsLst>
                <a:gs pos="0">
                  <a:srgbClr val="44C8F5">
                    <a:shade val="51000"/>
                    <a:satMod val="130000"/>
                  </a:srgbClr>
                </a:gs>
                <a:gs pos="80000">
                  <a:srgbClr val="44C8F5">
                    <a:shade val="93000"/>
                    <a:satMod val="130000"/>
                  </a:srgbClr>
                </a:gs>
                <a:gs pos="100000">
                  <a:srgbClr val="44C8F5">
                    <a:shade val="94000"/>
                    <a:satMod val="135000"/>
                  </a:srgbClr>
                </a:gs>
              </a:gsLst>
              <a:lin ang="16200000" scaled="0"/>
            </a:gradFill>
            <a:ln w="9525" cap="flat" cmpd="sng" algn="ctr">
              <a:solidFill>
                <a:srgbClr val="44C8F5">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lIns="93256" tIns="46628" rIns="93256" bIns="46628" anchor="ctr"/>
            <a:lstStyle/>
            <a:p>
              <a:pPr algn="ctr" defTabSz="932212">
                <a:defRPr/>
              </a:pPr>
              <a:endParaRPr lang="en-US" sz="2346" kern="0" dirty="0">
                <a:gradFill>
                  <a:gsLst>
                    <a:gs pos="0">
                      <a:srgbClr val="FFFFFF"/>
                    </a:gs>
                    <a:gs pos="100000">
                      <a:srgbClr val="FFFFFF"/>
                    </a:gs>
                  </a:gsLst>
                  <a:lin ang="5400000" scaled="0"/>
                </a:gradFill>
                <a:latin typeface="Segoe Light" charset="0"/>
                <a:cs typeface="Arial" charset="0"/>
              </a:endParaRPr>
            </a:p>
          </p:txBody>
        </p:sp>
        <p:sp>
          <p:nvSpPr>
            <p:cNvPr id="96" name="Isosceles Triangle 95"/>
            <p:cNvSpPr/>
            <p:nvPr/>
          </p:nvSpPr>
          <p:spPr bwMode="auto">
            <a:xfrm rot="18732290" flipH="1">
              <a:off x="10605345" y="4317944"/>
              <a:ext cx="157853" cy="408648"/>
            </a:xfrm>
            <a:prstGeom prst="triangle">
              <a:avLst/>
            </a:prstGeom>
            <a:gradFill rotWithShape="1">
              <a:gsLst>
                <a:gs pos="0">
                  <a:srgbClr val="44C8F5">
                    <a:shade val="51000"/>
                    <a:satMod val="130000"/>
                  </a:srgbClr>
                </a:gs>
                <a:gs pos="80000">
                  <a:srgbClr val="44C8F5">
                    <a:shade val="93000"/>
                    <a:satMod val="130000"/>
                  </a:srgbClr>
                </a:gs>
                <a:gs pos="100000">
                  <a:srgbClr val="44C8F5">
                    <a:shade val="94000"/>
                    <a:satMod val="135000"/>
                  </a:srgbClr>
                </a:gs>
              </a:gsLst>
              <a:lin ang="16200000" scaled="0"/>
            </a:gradFill>
            <a:ln w="9525" cap="flat" cmpd="sng" algn="ctr">
              <a:solidFill>
                <a:srgbClr val="44C8F5">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lIns="93256" tIns="46628" rIns="93256" bIns="46628" anchor="ctr"/>
            <a:lstStyle/>
            <a:p>
              <a:pPr algn="ctr" defTabSz="932212">
                <a:defRPr/>
              </a:pPr>
              <a:endParaRPr lang="en-US" sz="2346" kern="0" dirty="0">
                <a:gradFill>
                  <a:gsLst>
                    <a:gs pos="0">
                      <a:srgbClr val="FFFFFF"/>
                    </a:gs>
                    <a:gs pos="100000">
                      <a:srgbClr val="FFFFFF"/>
                    </a:gs>
                  </a:gsLst>
                  <a:lin ang="5400000" scaled="0"/>
                </a:gradFill>
                <a:latin typeface="Segoe Light" charset="0"/>
                <a:cs typeface="Arial" charset="0"/>
              </a:endParaRPr>
            </a:p>
          </p:txBody>
        </p:sp>
        <p:pic>
          <p:nvPicPr>
            <p:cNvPr id="97" name="Picture 303" descr="HP Server tc6100.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13040" y="3810452"/>
              <a:ext cx="165230" cy="357014"/>
            </a:xfrm>
            <a:prstGeom prst="rect">
              <a:avLst/>
            </a:prstGeom>
            <a:noFill/>
            <a:ln w="9525">
              <a:noFill/>
              <a:miter lim="800000"/>
              <a:headEnd/>
              <a:tailEnd/>
            </a:ln>
          </p:spPr>
        </p:pic>
        <p:pic>
          <p:nvPicPr>
            <p:cNvPr id="98" name="Picture 303" descr="HP Server tc6100.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21891" y="4404986"/>
              <a:ext cx="165230" cy="357014"/>
            </a:xfrm>
            <a:prstGeom prst="rect">
              <a:avLst/>
            </a:prstGeom>
            <a:noFill/>
            <a:ln w="9525">
              <a:noFill/>
              <a:miter lim="800000"/>
              <a:headEnd/>
              <a:tailEnd/>
            </a:ln>
          </p:spPr>
        </p:pic>
        <p:sp>
          <p:nvSpPr>
            <p:cNvPr id="99" name="Isosceles Triangle 98"/>
            <p:cNvSpPr/>
            <p:nvPr/>
          </p:nvSpPr>
          <p:spPr bwMode="auto">
            <a:xfrm rot="10800000" flipH="1">
              <a:off x="10384055" y="3804550"/>
              <a:ext cx="140149" cy="364391"/>
            </a:xfrm>
            <a:prstGeom prst="triangle">
              <a:avLst/>
            </a:prstGeom>
            <a:gradFill rotWithShape="1">
              <a:gsLst>
                <a:gs pos="0">
                  <a:srgbClr val="44C8F5">
                    <a:shade val="51000"/>
                    <a:satMod val="130000"/>
                  </a:srgbClr>
                </a:gs>
                <a:gs pos="80000">
                  <a:srgbClr val="44C8F5">
                    <a:shade val="93000"/>
                    <a:satMod val="130000"/>
                  </a:srgbClr>
                </a:gs>
                <a:gs pos="100000">
                  <a:srgbClr val="44C8F5">
                    <a:shade val="94000"/>
                    <a:satMod val="135000"/>
                  </a:srgbClr>
                </a:gs>
              </a:gsLst>
              <a:lin ang="16200000" scaled="0"/>
            </a:gradFill>
            <a:ln w="9525" cap="flat" cmpd="sng" algn="ctr">
              <a:solidFill>
                <a:srgbClr val="44C8F5">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lIns="93256" tIns="46628" rIns="93256" bIns="46628" anchor="ctr"/>
            <a:lstStyle/>
            <a:p>
              <a:pPr algn="ctr" defTabSz="932212">
                <a:defRPr/>
              </a:pPr>
              <a:endParaRPr lang="en-US" sz="2346" kern="0" dirty="0">
                <a:gradFill>
                  <a:gsLst>
                    <a:gs pos="0">
                      <a:srgbClr val="FFFFFF"/>
                    </a:gs>
                    <a:gs pos="100000">
                      <a:srgbClr val="FFFFFF"/>
                    </a:gs>
                  </a:gsLst>
                  <a:lin ang="5400000" scaled="0"/>
                </a:gradFill>
                <a:latin typeface="Segoe Light" charset="0"/>
                <a:cs typeface="Arial" charset="0"/>
              </a:endParaRPr>
            </a:p>
          </p:txBody>
        </p:sp>
        <p:pic>
          <p:nvPicPr>
            <p:cNvPr id="100" name="Picture 296" descr="HP Server tc6100.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70778" y="3569985"/>
              <a:ext cx="165230" cy="355539"/>
            </a:xfrm>
            <a:prstGeom prst="rect">
              <a:avLst/>
            </a:prstGeom>
            <a:noFill/>
            <a:ln w="9525">
              <a:noFill/>
              <a:miter lim="800000"/>
              <a:headEnd/>
              <a:tailEnd/>
            </a:ln>
          </p:spPr>
        </p:pic>
        <p:pic>
          <p:nvPicPr>
            <p:cNvPr id="101" name="Picture 284" descr="HP Server tc610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11767" y="4047969"/>
              <a:ext cx="302430" cy="655018"/>
            </a:xfrm>
            <a:prstGeom prst="rect">
              <a:avLst/>
            </a:prstGeom>
            <a:noFill/>
            <a:ln w="9525">
              <a:noFill/>
              <a:miter lim="800000"/>
              <a:headEnd/>
              <a:tailEnd/>
            </a:ln>
          </p:spPr>
        </p:pic>
      </p:grpSp>
      <p:grpSp>
        <p:nvGrpSpPr>
          <p:cNvPr id="9" name="Group 8"/>
          <p:cNvGrpSpPr/>
          <p:nvPr/>
        </p:nvGrpSpPr>
        <p:grpSpPr>
          <a:xfrm>
            <a:off x="10225808" y="1942925"/>
            <a:ext cx="908799" cy="853131"/>
            <a:chOff x="10023758" y="2366168"/>
            <a:chExt cx="891060" cy="836479"/>
          </a:xfrm>
        </p:grpSpPr>
        <p:pic>
          <p:nvPicPr>
            <p:cNvPr id="87" name="Picture 317"/>
            <p:cNvPicPr>
              <a:picLocks noChangeAspect="1"/>
            </p:cNvPicPr>
            <p:nvPr/>
          </p:nvPicPr>
          <p:blipFill>
            <a:blip r:embed="rId5" cstate="print">
              <a:extLst>
                <a:ext uri="{28A0092B-C50C-407E-A947-70E740481C1C}">
                  <a14:useLocalDpi xmlns:a14="http://schemas.microsoft.com/office/drawing/2010/main" val="0"/>
                </a:ext>
              </a:extLst>
            </a:blip>
            <a:srcRect b="20313"/>
            <a:stretch>
              <a:fillRect/>
            </a:stretch>
          </p:blipFill>
          <p:spPr bwMode="auto">
            <a:xfrm>
              <a:off x="10023758" y="2673026"/>
              <a:ext cx="784841" cy="529621"/>
            </a:xfrm>
            <a:prstGeom prst="rect">
              <a:avLst/>
            </a:prstGeom>
            <a:noFill/>
            <a:ln w="9525">
              <a:noFill/>
              <a:miter lim="800000"/>
              <a:headEnd/>
              <a:tailEnd/>
            </a:ln>
          </p:spPr>
        </p:pic>
        <p:sp>
          <p:nvSpPr>
            <p:cNvPr id="102" name="Isosceles Triangle 101"/>
            <p:cNvSpPr/>
            <p:nvPr/>
          </p:nvSpPr>
          <p:spPr bwMode="auto">
            <a:xfrm rot="8547863">
              <a:off x="10184562" y="2627291"/>
              <a:ext cx="162279" cy="417500"/>
            </a:xfrm>
            <a:prstGeom prst="triangle">
              <a:avLst/>
            </a:prstGeom>
            <a:gradFill rotWithShape="1">
              <a:gsLst>
                <a:gs pos="0">
                  <a:srgbClr val="44C8F5">
                    <a:shade val="51000"/>
                    <a:satMod val="130000"/>
                  </a:srgbClr>
                </a:gs>
                <a:gs pos="80000">
                  <a:srgbClr val="44C8F5">
                    <a:shade val="93000"/>
                    <a:satMod val="130000"/>
                  </a:srgbClr>
                </a:gs>
                <a:gs pos="100000">
                  <a:srgbClr val="44C8F5">
                    <a:shade val="94000"/>
                    <a:satMod val="135000"/>
                  </a:srgbClr>
                </a:gs>
              </a:gsLst>
              <a:lin ang="16200000" scaled="0"/>
            </a:gradFill>
            <a:ln w="9525" cap="flat" cmpd="sng" algn="ctr">
              <a:solidFill>
                <a:srgbClr val="44C8F5">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lIns="93256" tIns="46628" rIns="93256" bIns="46628" anchor="ctr"/>
            <a:lstStyle/>
            <a:p>
              <a:pPr algn="ctr" defTabSz="932212">
                <a:defRPr/>
              </a:pPr>
              <a:endParaRPr lang="en-US" sz="2346" kern="0" dirty="0">
                <a:gradFill>
                  <a:gsLst>
                    <a:gs pos="0">
                      <a:srgbClr val="FFFFFF"/>
                    </a:gs>
                    <a:gs pos="100000">
                      <a:srgbClr val="FFFFFF"/>
                    </a:gs>
                  </a:gsLst>
                  <a:lin ang="5400000" scaled="0"/>
                </a:gradFill>
                <a:latin typeface="Segoe Light" charset="0"/>
                <a:cs typeface="Arial" charset="0"/>
              </a:endParaRPr>
            </a:p>
          </p:txBody>
        </p:sp>
        <p:pic>
          <p:nvPicPr>
            <p:cNvPr id="103" name="Picture 290" descr="HP Server tc6100.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62115" y="2531398"/>
              <a:ext cx="165230" cy="355540"/>
            </a:xfrm>
            <a:prstGeom prst="rect">
              <a:avLst/>
            </a:prstGeom>
            <a:noFill/>
            <a:ln w="9525">
              <a:noFill/>
              <a:miter lim="800000"/>
              <a:headEnd/>
              <a:tailEnd/>
            </a:ln>
          </p:spPr>
        </p:pic>
        <p:sp>
          <p:nvSpPr>
            <p:cNvPr id="104" name="Isosceles Triangle 103"/>
            <p:cNvSpPr/>
            <p:nvPr/>
          </p:nvSpPr>
          <p:spPr bwMode="auto">
            <a:xfrm rot="13052137" flipH="1">
              <a:off x="10624192" y="2591885"/>
              <a:ext cx="162279" cy="417500"/>
            </a:xfrm>
            <a:prstGeom prst="triangle">
              <a:avLst/>
            </a:prstGeom>
            <a:gradFill rotWithShape="1">
              <a:gsLst>
                <a:gs pos="0">
                  <a:srgbClr val="44C8F5">
                    <a:shade val="51000"/>
                    <a:satMod val="130000"/>
                  </a:srgbClr>
                </a:gs>
                <a:gs pos="80000">
                  <a:srgbClr val="44C8F5">
                    <a:shade val="93000"/>
                    <a:satMod val="130000"/>
                  </a:srgbClr>
                </a:gs>
                <a:gs pos="100000">
                  <a:srgbClr val="44C8F5">
                    <a:shade val="94000"/>
                    <a:satMod val="135000"/>
                  </a:srgbClr>
                </a:gs>
              </a:gsLst>
              <a:lin ang="16200000" scaled="0"/>
            </a:gradFill>
            <a:ln w="9525" cap="flat" cmpd="sng" algn="ctr">
              <a:solidFill>
                <a:srgbClr val="44C8F5">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lIns="93256" tIns="46628" rIns="93256" bIns="46628" anchor="ctr"/>
            <a:lstStyle/>
            <a:p>
              <a:pPr algn="ctr" defTabSz="932212">
                <a:defRPr/>
              </a:pPr>
              <a:endParaRPr lang="en-US" sz="2346" kern="0" dirty="0">
                <a:gradFill>
                  <a:gsLst>
                    <a:gs pos="0">
                      <a:srgbClr val="FFFFFF"/>
                    </a:gs>
                    <a:gs pos="100000">
                      <a:srgbClr val="FFFFFF"/>
                    </a:gs>
                  </a:gsLst>
                  <a:lin ang="5400000" scaled="0"/>
                </a:gradFill>
                <a:latin typeface="Segoe Light" charset="0"/>
                <a:cs typeface="Arial" charset="0"/>
              </a:endParaRPr>
            </a:p>
          </p:txBody>
        </p:sp>
        <p:pic>
          <p:nvPicPr>
            <p:cNvPr id="105" name="Picture 303" descr="HP Server tc6100.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49588" y="2473866"/>
              <a:ext cx="165230" cy="357014"/>
            </a:xfrm>
            <a:prstGeom prst="rect">
              <a:avLst/>
            </a:prstGeom>
            <a:noFill/>
            <a:ln w="9525">
              <a:noFill/>
              <a:miter lim="800000"/>
              <a:headEnd/>
              <a:tailEnd/>
            </a:ln>
          </p:spPr>
        </p:pic>
        <p:sp>
          <p:nvSpPr>
            <p:cNvPr id="106" name="Isosceles Triangle 105"/>
            <p:cNvSpPr/>
            <p:nvPr/>
          </p:nvSpPr>
          <p:spPr bwMode="auto">
            <a:xfrm rot="10800000" flipH="1">
              <a:off x="10386674" y="2602214"/>
              <a:ext cx="140150" cy="362915"/>
            </a:xfrm>
            <a:prstGeom prst="triangle">
              <a:avLst/>
            </a:prstGeom>
            <a:gradFill rotWithShape="1">
              <a:gsLst>
                <a:gs pos="0">
                  <a:srgbClr val="44C8F5">
                    <a:shade val="51000"/>
                    <a:satMod val="130000"/>
                  </a:srgbClr>
                </a:gs>
                <a:gs pos="80000">
                  <a:srgbClr val="44C8F5">
                    <a:shade val="93000"/>
                    <a:satMod val="130000"/>
                  </a:srgbClr>
                </a:gs>
                <a:gs pos="100000">
                  <a:srgbClr val="44C8F5">
                    <a:shade val="94000"/>
                    <a:satMod val="135000"/>
                  </a:srgbClr>
                </a:gs>
              </a:gsLst>
              <a:lin ang="16200000" scaled="0"/>
            </a:gradFill>
            <a:ln w="9525" cap="flat" cmpd="sng" algn="ctr">
              <a:solidFill>
                <a:srgbClr val="44C8F5">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lIns="93256" tIns="46628" rIns="93256" bIns="46628" anchor="ctr"/>
            <a:lstStyle/>
            <a:p>
              <a:pPr algn="ctr" defTabSz="932212">
                <a:defRPr/>
              </a:pPr>
              <a:endParaRPr lang="en-US" sz="2346" kern="0" dirty="0">
                <a:gradFill>
                  <a:gsLst>
                    <a:gs pos="0">
                      <a:srgbClr val="FFFFFF"/>
                    </a:gs>
                    <a:gs pos="100000">
                      <a:srgbClr val="FFFFFF"/>
                    </a:gs>
                  </a:gsLst>
                  <a:lin ang="5400000" scaled="0"/>
                </a:gradFill>
                <a:latin typeface="Segoe Light" charset="0"/>
                <a:cs typeface="Arial" charset="0"/>
              </a:endParaRPr>
            </a:p>
          </p:txBody>
        </p:sp>
        <p:pic>
          <p:nvPicPr>
            <p:cNvPr id="107" name="Picture 296" descr="HP Server tc6100.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74871" y="2366168"/>
              <a:ext cx="165230" cy="355540"/>
            </a:xfrm>
            <a:prstGeom prst="rect">
              <a:avLst/>
            </a:prstGeom>
            <a:noFill/>
            <a:ln w="9525">
              <a:noFill/>
              <a:miter lim="800000"/>
              <a:headEnd/>
              <a:tailEnd/>
            </a:ln>
          </p:spPr>
        </p:pic>
      </p:grpSp>
      <p:grpSp>
        <p:nvGrpSpPr>
          <p:cNvPr id="109" name="Group 108"/>
          <p:cNvGrpSpPr/>
          <p:nvPr/>
        </p:nvGrpSpPr>
        <p:grpSpPr>
          <a:xfrm>
            <a:off x="7116645" y="1073535"/>
            <a:ext cx="2740729" cy="5325161"/>
            <a:chOff x="5791200" y="952987"/>
            <a:chExt cx="2015950" cy="5325161"/>
          </a:xfrm>
        </p:grpSpPr>
        <p:sp>
          <p:nvSpPr>
            <p:cNvPr id="110" name="Rectangle 109"/>
            <p:cNvSpPr/>
            <p:nvPr/>
          </p:nvSpPr>
          <p:spPr>
            <a:xfrm>
              <a:off x="5794470" y="952987"/>
              <a:ext cx="2012680" cy="516790"/>
            </a:xfrm>
            <a:prstGeom prst="rect">
              <a:avLst/>
            </a:prstGeom>
            <a:gradFill flip="none" rotWithShape="1">
              <a:gsLst>
                <a:gs pos="70000">
                  <a:srgbClr val="4F81BD">
                    <a:shade val="51000"/>
                    <a:satMod val="130000"/>
                  </a:srgbClr>
                </a:gs>
                <a:gs pos="100000">
                  <a:srgbClr val="4F81BD"/>
                </a:gs>
              </a:gsLst>
              <a:lin ang="10800000" scaled="1"/>
              <a:tileRect/>
            </a:gradFill>
            <a:ln w="9525" cap="flat" cmpd="sng" algn="ctr">
              <a:noFill/>
              <a:prstDash val="solid"/>
              <a:headEnd type="none" w="med" len="med"/>
              <a:tailEnd type="none" w="med" len="med"/>
            </a:ln>
            <a:effectLst/>
          </p:spPr>
          <p:txBody>
            <a:bodyPr vert="horz" wrap="square" lIns="112019" tIns="0" rIns="112019" bIns="56009" numCol="1" rtlCol="0" anchor="ctr" anchorCtr="0" compatLnSpc="1">
              <a:prstTxWarp prst="textNoShape">
                <a:avLst/>
              </a:prstTxWarp>
            </a:bodyPr>
            <a:lstStyle/>
            <a:p>
              <a:pPr defTabSz="1119773"/>
              <a:r>
                <a:rPr lang="en-US" sz="1632" b="1" kern="0" dirty="0">
                  <a:solidFill>
                    <a:schemeClr val="bg1"/>
                  </a:solidFill>
                  <a:latin typeface="Segoe" pitchFamily="34" charset="0"/>
                </a:rPr>
                <a:t>                   </a:t>
              </a:r>
            </a:p>
          </p:txBody>
        </p:sp>
        <p:grpSp>
          <p:nvGrpSpPr>
            <p:cNvPr id="111" name="Group 204"/>
            <p:cNvGrpSpPr>
              <a:grpSpLocks/>
            </p:cNvGrpSpPr>
            <p:nvPr/>
          </p:nvGrpSpPr>
          <p:grpSpPr bwMode="auto">
            <a:xfrm>
              <a:off x="6112637" y="1014811"/>
              <a:ext cx="330507" cy="414608"/>
              <a:chOff x="2958" y="2526"/>
              <a:chExt cx="258" cy="238"/>
            </a:xfrm>
            <a:solidFill>
              <a:srgbClr val="FFFFFF"/>
            </a:solidFill>
          </p:grpSpPr>
          <p:sp>
            <p:nvSpPr>
              <p:cNvPr id="115" name="Freeform 205"/>
              <p:cNvSpPr>
                <a:spLocks/>
              </p:cNvSpPr>
              <p:nvPr/>
            </p:nvSpPr>
            <p:spPr bwMode="gray">
              <a:xfrm>
                <a:off x="3060" y="2540"/>
                <a:ext cx="136" cy="132"/>
              </a:xfrm>
              <a:custGeom>
                <a:avLst/>
                <a:gdLst>
                  <a:gd name="T0" fmla="*/ 50 w 136"/>
                  <a:gd name="T1" fmla="*/ 84 h 132"/>
                  <a:gd name="T2" fmla="*/ 46 w 136"/>
                  <a:gd name="T3" fmla="*/ 76 h 132"/>
                  <a:gd name="T4" fmla="*/ 42 w 136"/>
                  <a:gd name="T5" fmla="*/ 66 h 132"/>
                  <a:gd name="T6" fmla="*/ 44 w 136"/>
                  <a:gd name="T7" fmla="*/ 58 h 132"/>
                  <a:gd name="T8" fmla="*/ 50 w 136"/>
                  <a:gd name="T9" fmla="*/ 50 h 132"/>
                  <a:gd name="T10" fmla="*/ 56 w 136"/>
                  <a:gd name="T11" fmla="*/ 44 h 132"/>
                  <a:gd name="T12" fmla="*/ 66 w 136"/>
                  <a:gd name="T13" fmla="*/ 42 h 132"/>
                  <a:gd name="T14" fmla="*/ 76 w 136"/>
                  <a:gd name="T15" fmla="*/ 42 h 132"/>
                  <a:gd name="T16" fmla="*/ 84 w 136"/>
                  <a:gd name="T17" fmla="*/ 48 h 132"/>
                  <a:gd name="T18" fmla="*/ 90 w 136"/>
                  <a:gd name="T19" fmla="*/ 56 h 132"/>
                  <a:gd name="T20" fmla="*/ 92 w 136"/>
                  <a:gd name="T21" fmla="*/ 64 h 132"/>
                  <a:gd name="T22" fmla="*/ 90 w 136"/>
                  <a:gd name="T23" fmla="*/ 74 h 132"/>
                  <a:gd name="T24" fmla="*/ 86 w 136"/>
                  <a:gd name="T25" fmla="*/ 82 h 132"/>
                  <a:gd name="T26" fmla="*/ 78 w 136"/>
                  <a:gd name="T27" fmla="*/ 88 h 132"/>
                  <a:gd name="T28" fmla="*/ 68 w 136"/>
                  <a:gd name="T29" fmla="*/ 90 h 132"/>
                  <a:gd name="T30" fmla="*/ 60 w 136"/>
                  <a:gd name="T31" fmla="*/ 88 h 132"/>
                  <a:gd name="T32" fmla="*/ 50 w 136"/>
                  <a:gd name="T33" fmla="*/ 84 h 132"/>
                  <a:gd name="T34" fmla="*/ 34 w 136"/>
                  <a:gd name="T35" fmla="*/ 102 h 132"/>
                  <a:gd name="T36" fmla="*/ 26 w 136"/>
                  <a:gd name="T37" fmla="*/ 92 h 132"/>
                  <a:gd name="T38" fmla="*/ 12 w 136"/>
                  <a:gd name="T39" fmla="*/ 98 h 132"/>
                  <a:gd name="T40" fmla="*/ 6 w 136"/>
                  <a:gd name="T41" fmla="*/ 88 h 132"/>
                  <a:gd name="T42" fmla="*/ 20 w 136"/>
                  <a:gd name="T43" fmla="*/ 80 h 132"/>
                  <a:gd name="T44" fmla="*/ 18 w 136"/>
                  <a:gd name="T45" fmla="*/ 70 h 132"/>
                  <a:gd name="T46" fmla="*/ 18 w 136"/>
                  <a:gd name="T47" fmla="*/ 60 h 132"/>
                  <a:gd name="T48" fmla="*/ 0 w 136"/>
                  <a:gd name="T49" fmla="*/ 54 h 132"/>
                  <a:gd name="T50" fmla="*/ 2 w 136"/>
                  <a:gd name="T51" fmla="*/ 44 h 132"/>
                  <a:gd name="T52" fmla="*/ 22 w 136"/>
                  <a:gd name="T53" fmla="*/ 46 h 132"/>
                  <a:gd name="T54" fmla="*/ 26 w 136"/>
                  <a:gd name="T55" fmla="*/ 38 h 132"/>
                  <a:gd name="T56" fmla="*/ 30 w 136"/>
                  <a:gd name="T57" fmla="*/ 32 h 132"/>
                  <a:gd name="T58" fmla="*/ 36 w 136"/>
                  <a:gd name="T59" fmla="*/ 26 h 132"/>
                  <a:gd name="T60" fmla="*/ 44 w 136"/>
                  <a:gd name="T61" fmla="*/ 22 h 132"/>
                  <a:gd name="T62" fmla="*/ 40 w 136"/>
                  <a:gd name="T63" fmla="*/ 2 h 132"/>
                  <a:gd name="T64" fmla="*/ 50 w 136"/>
                  <a:gd name="T65" fmla="*/ 0 h 132"/>
                  <a:gd name="T66" fmla="*/ 56 w 136"/>
                  <a:gd name="T67" fmla="*/ 16 h 132"/>
                  <a:gd name="T68" fmla="*/ 66 w 136"/>
                  <a:gd name="T69" fmla="*/ 16 h 132"/>
                  <a:gd name="T70" fmla="*/ 78 w 136"/>
                  <a:gd name="T71" fmla="*/ 16 h 132"/>
                  <a:gd name="T72" fmla="*/ 84 w 136"/>
                  <a:gd name="T73" fmla="*/ 0 h 132"/>
                  <a:gd name="T74" fmla="*/ 94 w 136"/>
                  <a:gd name="T75" fmla="*/ 6 h 132"/>
                  <a:gd name="T76" fmla="*/ 90 w 136"/>
                  <a:gd name="T77" fmla="*/ 20 h 132"/>
                  <a:gd name="T78" fmla="*/ 102 w 136"/>
                  <a:gd name="T79" fmla="*/ 28 h 132"/>
                  <a:gd name="T80" fmla="*/ 110 w 136"/>
                  <a:gd name="T81" fmla="*/ 38 h 132"/>
                  <a:gd name="T82" fmla="*/ 124 w 136"/>
                  <a:gd name="T83" fmla="*/ 32 h 132"/>
                  <a:gd name="T84" fmla="*/ 130 w 136"/>
                  <a:gd name="T85" fmla="*/ 42 h 132"/>
                  <a:gd name="T86" fmla="*/ 116 w 136"/>
                  <a:gd name="T87" fmla="*/ 50 h 132"/>
                  <a:gd name="T88" fmla="*/ 118 w 136"/>
                  <a:gd name="T89" fmla="*/ 60 h 132"/>
                  <a:gd name="T90" fmla="*/ 118 w 136"/>
                  <a:gd name="T91" fmla="*/ 72 h 132"/>
                  <a:gd name="T92" fmla="*/ 136 w 136"/>
                  <a:gd name="T93" fmla="*/ 76 h 132"/>
                  <a:gd name="T94" fmla="*/ 134 w 136"/>
                  <a:gd name="T95" fmla="*/ 86 h 132"/>
                  <a:gd name="T96" fmla="*/ 114 w 136"/>
                  <a:gd name="T97" fmla="*/ 84 h 132"/>
                  <a:gd name="T98" fmla="*/ 110 w 136"/>
                  <a:gd name="T99" fmla="*/ 92 h 132"/>
                  <a:gd name="T100" fmla="*/ 104 w 136"/>
                  <a:gd name="T101" fmla="*/ 98 h 132"/>
                  <a:gd name="T102" fmla="*/ 98 w 136"/>
                  <a:gd name="T103" fmla="*/ 104 h 132"/>
                  <a:gd name="T104" fmla="*/ 92 w 136"/>
                  <a:gd name="T105" fmla="*/ 110 h 132"/>
                  <a:gd name="T106" fmla="*/ 96 w 136"/>
                  <a:gd name="T107" fmla="*/ 128 h 132"/>
                  <a:gd name="T108" fmla="*/ 86 w 136"/>
                  <a:gd name="T109" fmla="*/ 132 h 132"/>
                  <a:gd name="T110" fmla="*/ 80 w 136"/>
                  <a:gd name="T111" fmla="*/ 114 h 132"/>
                  <a:gd name="T112" fmla="*/ 68 w 136"/>
                  <a:gd name="T113" fmla="*/ 116 h 132"/>
                  <a:gd name="T114" fmla="*/ 58 w 136"/>
                  <a:gd name="T115" fmla="*/ 114 h 132"/>
                  <a:gd name="T116" fmla="*/ 52 w 136"/>
                  <a:gd name="T117" fmla="*/ 130 h 132"/>
                  <a:gd name="T118" fmla="*/ 40 w 136"/>
                  <a:gd name="T119" fmla="*/ 124 h 132"/>
                  <a:gd name="T120" fmla="*/ 44 w 136"/>
                  <a:gd name="T121" fmla="*/ 110 h 132"/>
                  <a:gd name="T122" fmla="*/ 34 w 136"/>
                  <a:gd name="T123" fmla="*/ 102 h 132"/>
                  <a:gd name="T124" fmla="*/ 50 w 136"/>
                  <a:gd name="T125" fmla="*/ 8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 h="132">
                    <a:moveTo>
                      <a:pt x="50" y="84"/>
                    </a:moveTo>
                    <a:lnTo>
                      <a:pt x="46" y="76"/>
                    </a:lnTo>
                    <a:lnTo>
                      <a:pt x="42" y="66"/>
                    </a:lnTo>
                    <a:lnTo>
                      <a:pt x="44" y="58"/>
                    </a:lnTo>
                    <a:lnTo>
                      <a:pt x="50" y="50"/>
                    </a:lnTo>
                    <a:lnTo>
                      <a:pt x="56" y="44"/>
                    </a:lnTo>
                    <a:lnTo>
                      <a:pt x="66" y="42"/>
                    </a:lnTo>
                    <a:lnTo>
                      <a:pt x="76" y="42"/>
                    </a:lnTo>
                    <a:lnTo>
                      <a:pt x="84" y="48"/>
                    </a:lnTo>
                    <a:lnTo>
                      <a:pt x="90" y="56"/>
                    </a:lnTo>
                    <a:lnTo>
                      <a:pt x="92" y="64"/>
                    </a:lnTo>
                    <a:lnTo>
                      <a:pt x="90" y="74"/>
                    </a:lnTo>
                    <a:lnTo>
                      <a:pt x="86" y="82"/>
                    </a:lnTo>
                    <a:lnTo>
                      <a:pt x="78" y="88"/>
                    </a:lnTo>
                    <a:lnTo>
                      <a:pt x="68" y="90"/>
                    </a:lnTo>
                    <a:lnTo>
                      <a:pt x="60" y="88"/>
                    </a:lnTo>
                    <a:lnTo>
                      <a:pt x="50" y="84"/>
                    </a:lnTo>
                    <a:lnTo>
                      <a:pt x="34" y="102"/>
                    </a:lnTo>
                    <a:lnTo>
                      <a:pt x="26" y="92"/>
                    </a:lnTo>
                    <a:lnTo>
                      <a:pt x="12" y="98"/>
                    </a:lnTo>
                    <a:lnTo>
                      <a:pt x="6" y="88"/>
                    </a:lnTo>
                    <a:lnTo>
                      <a:pt x="20" y="80"/>
                    </a:lnTo>
                    <a:lnTo>
                      <a:pt x="18" y="70"/>
                    </a:lnTo>
                    <a:lnTo>
                      <a:pt x="18" y="60"/>
                    </a:lnTo>
                    <a:lnTo>
                      <a:pt x="0" y="54"/>
                    </a:lnTo>
                    <a:lnTo>
                      <a:pt x="2" y="44"/>
                    </a:lnTo>
                    <a:lnTo>
                      <a:pt x="22" y="46"/>
                    </a:lnTo>
                    <a:lnTo>
                      <a:pt x="26" y="38"/>
                    </a:lnTo>
                    <a:lnTo>
                      <a:pt x="30" y="32"/>
                    </a:lnTo>
                    <a:lnTo>
                      <a:pt x="36" y="26"/>
                    </a:lnTo>
                    <a:lnTo>
                      <a:pt x="44" y="22"/>
                    </a:lnTo>
                    <a:lnTo>
                      <a:pt x="40" y="2"/>
                    </a:lnTo>
                    <a:lnTo>
                      <a:pt x="50" y="0"/>
                    </a:lnTo>
                    <a:lnTo>
                      <a:pt x="56" y="16"/>
                    </a:lnTo>
                    <a:lnTo>
                      <a:pt x="66" y="16"/>
                    </a:lnTo>
                    <a:lnTo>
                      <a:pt x="78" y="16"/>
                    </a:lnTo>
                    <a:lnTo>
                      <a:pt x="84" y="0"/>
                    </a:lnTo>
                    <a:lnTo>
                      <a:pt x="94" y="6"/>
                    </a:lnTo>
                    <a:lnTo>
                      <a:pt x="90" y="20"/>
                    </a:lnTo>
                    <a:lnTo>
                      <a:pt x="102" y="28"/>
                    </a:lnTo>
                    <a:lnTo>
                      <a:pt x="110" y="38"/>
                    </a:lnTo>
                    <a:lnTo>
                      <a:pt x="124" y="32"/>
                    </a:lnTo>
                    <a:lnTo>
                      <a:pt x="130" y="42"/>
                    </a:lnTo>
                    <a:lnTo>
                      <a:pt x="116" y="50"/>
                    </a:lnTo>
                    <a:lnTo>
                      <a:pt x="118" y="60"/>
                    </a:lnTo>
                    <a:lnTo>
                      <a:pt x="118" y="72"/>
                    </a:lnTo>
                    <a:lnTo>
                      <a:pt x="136" y="76"/>
                    </a:lnTo>
                    <a:lnTo>
                      <a:pt x="134" y="86"/>
                    </a:lnTo>
                    <a:lnTo>
                      <a:pt x="114" y="84"/>
                    </a:lnTo>
                    <a:lnTo>
                      <a:pt x="110" y="92"/>
                    </a:lnTo>
                    <a:lnTo>
                      <a:pt x="104" y="98"/>
                    </a:lnTo>
                    <a:lnTo>
                      <a:pt x="98" y="104"/>
                    </a:lnTo>
                    <a:lnTo>
                      <a:pt x="92" y="110"/>
                    </a:lnTo>
                    <a:lnTo>
                      <a:pt x="96" y="128"/>
                    </a:lnTo>
                    <a:lnTo>
                      <a:pt x="86" y="132"/>
                    </a:lnTo>
                    <a:lnTo>
                      <a:pt x="80" y="114"/>
                    </a:lnTo>
                    <a:lnTo>
                      <a:pt x="68" y="116"/>
                    </a:lnTo>
                    <a:lnTo>
                      <a:pt x="58" y="114"/>
                    </a:lnTo>
                    <a:lnTo>
                      <a:pt x="52" y="130"/>
                    </a:lnTo>
                    <a:lnTo>
                      <a:pt x="40" y="124"/>
                    </a:lnTo>
                    <a:lnTo>
                      <a:pt x="44" y="110"/>
                    </a:lnTo>
                    <a:lnTo>
                      <a:pt x="34" y="102"/>
                    </a:lnTo>
                    <a:lnTo>
                      <a:pt x="50" y="84"/>
                    </a:lnTo>
                    <a:close/>
                  </a:path>
                </a:pathLst>
              </a:custGeom>
              <a:grpFill/>
              <a:ln>
                <a:noFill/>
              </a:ln>
              <a:extLst/>
            </p:spPr>
            <p:txBody>
              <a:bodyPr/>
              <a:lstStyle/>
              <a:p>
                <a:pPr defTabSz="932481">
                  <a:defRPr/>
                </a:pPr>
                <a:endParaRPr lang="en-US" sz="1938" kern="0">
                  <a:solidFill>
                    <a:schemeClr val="bg1"/>
                  </a:solidFill>
                  <a:latin typeface="Segoe Light" charset="0"/>
                  <a:cs typeface="Arial" charset="0"/>
                </a:endParaRPr>
              </a:p>
            </p:txBody>
          </p:sp>
          <p:sp>
            <p:nvSpPr>
              <p:cNvPr id="116" name="Freeform 206"/>
              <p:cNvSpPr>
                <a:spLocks/>
              </p:cNvSpPr>
              <p:nvPr/>
            </p:nvSpPr>
            <p:spPr bwMode="gray">
              <a:xfrm>
                <a:off x="2958" y="2526"/>
                <a:ext cx="112" cy="114"/>
              </a:xfrm>
              <a:custGeom>
                <a:avLst/>
                <a:gdLst>
                  <a:gd name="T0" fmla="*/ 38 w 112"/>
                  <a:gd name="T1" fmla="*/ 68 h 114"/>
                  <a:gd name="T2" fmla="*/ 34 w 112"/>
                  <a:gd name="T3" fmla="*/ 62 h 114"/>
                  <a:gd name="T4" fmla="*/ 34 w 112"/>
                  <a:gd name="T5" fmla="*/ 54 h 114"/>
                  <a:gd name="T6" fmla="*/ 38 w 112"/>
                  <a:gd name="T7" fmla="*/ 46 h 114"/>
                  <a:gd name="T8" fmla="*/ 44 w 112"/>
                  <a:gd name="T9" fmla="*/ 40 h 114"/>
                  <a:gd name="T10" fmla="*/ 50 w 112"/>
                  <a:gd name="T11" fmla="*/ 36 h 114"/>
                  <a:gd name="T12" fmla="*/ 58 w 112"/>
                  <a:gd name="T13" fmla="*/ 36 h 114"/>
                  <a:gd name="T14" fmla="*/ 66 w 112"/>
                  <a:gd name="T15" fmla="*/ 40 h 114"/>
                  <a:gd name="T16" fmla="*/ 72 w 112"/>
                  <a:gd name="T17" fmla="*/ 46 h 114"/>
                  <a:gd name="T18" fmla="*/ 76 w 112"/>
                  <a:gd name="T19" fmla="*/ 52 h 114"/>
                  <a:gd name="T20" fmla="*/ 76 w 112"/>
                  <a:gd name="T21" fmla="*/ 60 h 114"/>
                  <a:gd name="T22" fmla="*/ 72 w 112"/>
                  <a:gd name="T23" fmla="*/ 68 h 114"/>
                  <a:gd name="T24" fmla="*/ 68 w 112"/>
                  <a:gd name="T25" fmla="*/ 74 h 114"/>
                  <a:gd name="T26" fmla="*/ 60 w 112"/>
                  <a:gd name="T27" fmla="*/ 78 h 114"/>
                  <a:gd name="T28" fmla="*/ 52 w 112"/>
                  <a:gd name="T29" fmla="*/ 78 h 114"/>
                  <a:gd name="T30" fmla="*/ 44 w 112"/>
                  <a:gd name="T31" fmla="*/ 74 h 114"/>
                  <a:gd name="T32" fmla="*/ 38 w 112"/>
                  <a:gd name="T33" fmla="*/ 68 h 114"/>
                  <a:gd name="T34" fmla="*/ 22 w 112"/>
                  <a:gd name="T35" fmla="*/ 80 h 114"/>
                  <a:gd name="T36" fmla="*/ 16 w 112"/>
                  <a:gd name="T37" fmla="*/ 72 h 114"/>
                  <a:gd name="T38" fmla="*/ 2 w 112"/>
                  <a:gd name="T39" fmla="*/ 74 h 114"/>
                  <a:gd name="T40" fmla="*/ 0 w 112"/>
                  <a:gd name="T41" fmla="*/ 64 h 114"/>
                  <a:gd name="T42" fmla="*/ 14 w 112"/>
                  <a:gd name="T43" fmla="*/ 60 h 114"/>
                  <a:gd name="T44" fmla="*/ 14 w 112"/>
                  <a:gd name="T45" fmla="*/ 50 h 114"/>
                  <a:gd name="T46" fmla="*/ 16 w 112"/>
                  <a:gd name="T47" fmla="*/ 42 h 114"/>
                  <a:gd name="T48" fmla="*/ 2 w 112"/>
                  <a:gd name="T49" fmla="*/ 34 h 114"/>
                  <a:gd name="T50" fmla="*/ 6 w 112"/>
                  <a:gd name="T51" fmla="*/ 26 h 114"/>
                  <a:gd name="T52" fmla="*/ 22 w 112"/>
                  <a:gd name="T53" fmla="*/ 32 h 114"/>
                  <a:gd name="T54" fmla="*/ 26 w 112"/>
                  <a:gd name="T55" fmla="*/ 26 h 114"/>
                  <a:gd name="T56" fmla="*/ 32 w 112"/>
                  <a:gd name="T57" fmla="*/ 22 h 114"/>
                  <a:gd name="T58" fmla="*/ 38 w 112"/>
                  <a:gd name="T59" fmla="*/ 18 h 114"/>
                  <a:gd name="T60" fmla="*/ 44 w 112"/>
                  <a:gd name="T61" fmla="*/ 16 h 114"/>
                  <a:gd name="T62" fmla="*/ 44 w 112"/>
                  <a:gd name="T63" fmla="*/ 0 h 114"/>
                  <a:gd name="T64" fmla="*/ 52 w 112"/>
                  <a:gd name="T65" fmla="*/ 0 h 114"/>
                  <a:gd name="T66" fmla="*/ 56 w 112"/>
                  <a:gd name="T67" fmla="*/ 14 h 114"/>
                  <a:gd name="T68" fmla="*/ 64 w 112"/>
                  <a:gd name="T69" fmla="*/ 16 h 114"/>
                  <a:gd name="T70" fmla="*/ 72 w 112"/>
                  <a:gd name="T71" fmla="*/ 18 h 114"/>
                  <a:gd name="T72" fmla="*/ 82 w 112"/>
                  <a:gd name="T73" fmla="*/ 6 h 114"/>
                  <a:gd name="T74" fmla="*/ 90 w 112"/>
                  <a:gd name="T75" fmla="*/ 12 h 114"/>
                  <a:gd name="T76" fmla="*/ 84 w 112"/>
                  <a:gd name="T77" fmla="*/ 24 h 114"/>
                  <a:gd name="T78" fmla="*/ 90 w 112"/>
                  <a:gd name="T79" fmla="*/ 32 h 114"/>
                  <a:gd name="T80" fmla="*/ 96 w 112"/>
                  <a:gd name="T81" fmla="*/ 42 h 114"/>
                  <a:gd name="T82" fmla="*/ 108 w 112"/>
                  <a:gd name="T83" fmla="*/ 40 h 114"/>
                  <a:gd name="T84" fmla="*/ 112 w 112"/>
                  <a:gd name="T85" fmla="*/ 50 h 114"/>
                  <a:gd name="T86" fmla="*/ 98 w 112"/>
                  <a:gd name="T87" fmla="*/ 54 h 114"/>
                  <a:gd name="T88" fmla="*/ 98 w 112"/>
                  <a:gd name="T89" fmla="*/ 62 h 114"/>
                  <a:gd name="T90" fmla="*/ 96 w 112"/>
                  <a:gd name="T91" fmla="*/ 72 h 114"/>
                  <a:gd name="T92" fmla="*/ 108 w 112"/>
                  <a:gd name="T93" fmla="*/ 78 h 114"/>
                  <a:gd name="T94" fmla="*/ 106 w 112"/>
                  <a:gd name="T95" fmla="*/ 86 h 114"/>
                  <a:gd name="T96" fmla="*/ 90 w 112"/>
                  <a:gd name="T97" fmla="*/ 82 h 114"/>
                  <a:gd name="T98" fmla="*/ 86 w 112"/>
                  <a:gd name="T99" fmla="*/ 86 h 114"/>
                  <a:gd name="T100" fmla="*/ 80 w 112"/>
                  <a:gd name="T101" fmla="*/ 92 h 114"/>
                  <a:gd name="T102" fmla="*/ 74 w 112"/>
                  <a:gd name="T103" fmla="*/ 94 h 114"/>
                  <a:gd name="T104" fmla="*/ 68 w 112"/>
                  <a:gd name="T105" fmla="*/ 98 h 114"/>
                  <a:gd name="T106" fmla="*/ 68 w 112"/>
                  <a:gd name="T107" fmla="*/ 114 h 114"/>
                  <a:gd name="T108" fmla="*/ 58 w 112"/>
                  <a:gd name="T109" fmla="*/ 114 h 114"/>
                  <a:gd name="T110" fmla="*/ 56 w 112"/>
                  <a:gd name="T111" fmla="*/ 98 h 114"/>
                  <a:gd name="T112" fmla="*/ 46 w 112"/>
                  <a:gd name="T113" fmla="*/ 98 h 114"/>
                  <a:gd name="T114" fmla="*/ 38 w 112"/>
                  <a:gd name="T115" fmla="*/ 96 h 114"/>
                  <a:gd name="T116" fmla="*/ 30 w 112"/>
                  <a:gd name="T117" fmla="*/ 106 h 114"/>
                  <a:gd name="T118" fmla="*/ 22 w 112"/>
                  <a:gd name="T119" fmla="*/ 100 h 114"/>
                  <a:gd name="T120" fmla="*/ 28 w 112"/>
                  <a:gd name="T121" fmla="*/ 88 h 114"/>
                  <a:gd name="T122" fmla="*/ 22 w 112"/>
                  <a:gd name="T123" fmla="*/ 80 h 114"/>
                  <a:gd name="T124" fmla="*/ 38 w 112"/>
                  <a:gd name="T125" fmla="*/ 6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2" h="114">
                    <a:moveTo>
                      <a:pt x="38" y="68"/>
                    </a:moveTo>
                    <a:lnTo>
                      <a:pt x="34" y="62"/>
                    </a:lnTo>
                    <a:lnTo>
                      <a:pt x="34" y="54"/>
                    </a:lnTo>
                    <a:lnTo>
                      <a:pt x="38" y="46"/>
                    </a:lnTo>
                    <a:lnTo>
                      <a:pt x="44" y="40"/>
                    </a:lnTo>
                    <a:lnTo>
                      <a:pt x="50" y="36"/>
                    </a:lnTo>
                    <a:lnTo>
                      <a:pt x="58" y="36"/>
                    </a:lnTo>
                    <a:lnTo>
                      <a:pt x="66" y="40"/>
                    </a:lnTo>
                    <a:lnTo>
                      <a:pt x="72" y="46"/>
                    </a:lnTo>
                    <a:lnTo>
                      <a:pt x="76" y="52"/>
                    </a:lnTo>
                    <a:lnTo>
                      <a:pt x="76" y="60"/>
                    </a:lnTo>
                    <a:lnTo>
                      <a:pt x="72" y="68"/>
                    </a:lnTo>
                    <a:lnTo>
                      <a:pt x="68" y="74"/>
                    </a:lnTo>
                    <a:lnTo>
                      <a:pt x="60" y="78"/>
                    </a:lnTo>
                    <a:lnTo>
                      <a:pt x="52" y="78"/>
                    </a:lnTo>
                    <a:lnTo>
                      <a:pt x="44" y="74"/>
                    </a:lnTo>
                    <a:lnTo>
                      <a:pt x="38" y="68"/>
                    </a:lnTo>
                    <a:lnTo>
                      <a:pt x="22" y="80"/>
                    </a:lnTo>
                    <a:lnTo>
                      <a:pt x="16" y="72"/>
                    </a:lnTo>
                    <a:lnTo>
                      <a:pt x="2" y="74"/>
                    </a:lnTo>
                    <a:lnTo>
                      <a:pt x="0" y="64"/>
                    </a:lnTo>
                    <a:lnTo>
                      <a:pt x="14" y="60"/>
                    </a:lnTo>
                    <a:lnTo>
                      <a:pt x="14" y="50"/>
                    </a:lnTo>
                    <a:lnTo>
                      <a:pt x="16" y="42"/>
                    </a:lnTo>
                    <a:lnTo>
                      <a:pt x="2" y="34"/>
                    </a:lnTo>
                    <a:lnTo>
                      <a:pt x="6" y="26"/>
                    </a:lnTo>
                    <a:lnTo>
                      <a:pt x="22" y="32"/>
                    </a:lnTo>
                    <a:lnTo>
                      <a:pt x="26" y="26"/>
                    </a:lnTo>
                    <a:lnTo>
                      <a:pt x="32" y="22"/>
                    </a:lnTo>
                    <a:lnTo>
                      <a:pt x="38" y="18"/>
                    </a:lnTo>
                    <a:lnTo>
                      <a:pt x="44" y="16"/>
                    </a:lnTo>
                    <a:lnTo>
                      <a:pt x="44" y="0"/>
                    </a:lnTo>
                    <a:lnTo>
                      <a:pt x="52" y="0"/>
                    </a:lnTo>
                    <a:lnTo>
                      <a:pt x="56" y="14"/>
                    </a:lnTo>
                    <a:lnTo>
                      <a:pt x="64" y="16"/>
                    </a:lnTo>
                    <a:lnTo>
                      <a:pt x="72" y="18"/>
                    </a:lnTo>
                    <a:lnTo>
                      <a:pt x="82" y="6"/>
                    </a:lnTo>
                    <a:lnTo>
                      <a:pt x="90" y="12"/>
                    </a:lnTo>
                    <a:lnTo>
                      <a:pt x="84" y="24"/>
                    </a:lnTo>
                    <a:lnTo>
                      <a:pt x="90" y="32"/>
                    </a:lnTo>
                    <a:lnTo>
                      <a:pt x="96" y="42"/>
                    </a:lnTo>
                    <a:lnTo>
                      <a:pt x="108" y="40"/>
                    </a:lnTo>
                    <a:lnTo>
                      <a:pt x="112" y="50"/>
                    </a:lnTo>
                    <a:lnTo>
                      <a:pt x="98" y="54"/>
                    </a:lnTo>
                    <a:lnTo>
                      <a:pt x="98" y="62"/>
                    </a:lnTo>
                    <a:lnTo>
                      <a:pt x="96" y="72"/>
                    </a:lnTo>
                    <a:lnTo>
                      <a:pt x="108" y="78"/>
                    </a:lnTo>
                    <a:lnTo>
                      <a:pt x="106" y="86"/>
                    </a:lnTo>
                    <a:lnTo>
                      <a:pt x="90" y="82"/>
                    </a:lnTo>
                    <a:lnTo>
                      <a:pt x="86" y="86"/>
                    </a:lnTo>
                    <a:lnTo>
                      <a:pt x="80" y="92"/>
                    </a:lnTo>
                    <a:lnTo>
                      <a:pt x="74" y="94"/>
                    </a:lnTo>
                    <a:lnTo>
                      <a:pt x="68" y="98"/>
                    </a:lnTo>
                    <a:lnTo>
                      <a:pt x="68" y="114"/>
                    </a:lnTo>
                    <a:lnTo>
                      <a:pt x="58" y="114"/>
                    </a:lnTo>
                    <a:lnTo>
                      <a:pt x="56" y="98"/>
                    </a:lnTo>
                    <a:lnTo>
                      <a:pt x="46" y="98"/>
                    </a:lnTo>
                    <a:lnTo>
                      <a:pt x="38" y="96"/>
                    </a:lnTo>
                    <a:lnTo>
                      <a:pt x="30" y="106"/>
                    </a:lnTo>
                    <a:lnTo>
                      <a:pt x="22" y="100"/>
                    </a:lnTo>
                    <a:lnTo>
                      <a:pt x="28" y="88"/>
                    </a:lnTo>
                    <a:lnTo>
                      <a:pt x="22" y="80"/>
                    </a:lnTo>
                    <a:lnTo>
                      <a:pt x="38" y="68"/>
                    </a:lnTo>
                    <a:close/>
                  </a:path>
                </a:pathLst>
              </a:custGeom>
              <a:grpFill/>
              <a:ln>
                <a:noFill/>
              </a:ln>
              <a:extLst/>
            </p:spPr>
            <p:txBody>
              <a:bodyPr/>
              <a:lstStyle/>
              <a:p>
                <a:pPr defTabSz="932481">
                  <a:defRPr/>
                </a:pPr>
                <a:endParaRPr lang="en-US" sz="1938" kern="0">
                  <a:solidFill>
                    <a:schemeClr val="bg1"/>
                  </a:solidFill>
                  <a:latin typeface="Segoe Light" charset="0"/>
                  <a:cs typeface="Arial" charset="0"/>
                </a:endParaRPr>
              </a:p>
            </p:txBody>
          </p:sp>
          <p:sp>
            <p:nvSpPr>
              <p:cNvPr id="117" name="Freeform 207"/>
              <p:cNvSpPr>
                <a:spLocks/>
              </p:cNvSpPr>
              <p:nvPr/>
            </p:nvSpPr>
            <p:spPr bwMode="gray">
              <a:xfrm>
                <a:off x="3112" y="2662"/>
                <a:ext cx="104" cy="102"/>
              </a:xfrm>
              <a:custGeom>
                <a:avLst/>
                <a:gdLst>
                  <a:gd name="T0" fmla="*/ 42 w 104"/>
                  <a:gd name="T1" fmla="*/ 68 h 102"/>
                  <a:gd name="T2" fmla="*/ 38 w 104"/>
                  <a:gd name="T3" fmla="*/ 62 h 102"/>
                  <a:gd name="T4" fmla="*/ 34 w 104"/>
                  <a:gd name="T5" fmla="*/ 56 h 102"/>
                  <a:gd name="T6" fmla="*/ 32 w 104"/>
                  <a:gd name="T7" fmla="*/ 50 h 102"/>
                  <a:gd name="T8" fmla="*/ 34 w 104"/>
                  <a:gd name="T9" fmla="*/ 42 h 102"/>
                  <a:gd name="T10" fmla="*/ 40 w 104"/>
                  <a:gd name="T11" fmla="*/ 36 h 102"/>
                  <a:gd name="T12" fmla="*/ 46 w 104"/>
                  <a:gd name="T13" fmla="*/ 32 h 102"/>
                  <a:gd name="T14" fmla="*/ 52 w 104"/>
                  <a:gd name="T15" fmla="*/ 32 h 102"/>
                  <a:gd name="T16" fmla="*/ 60 w 104"/>
                  <a:gd name="T17" fmla="*/ 34 h 102"/>
                  <a:gd name="T18" fmla="*/ 66 w 104"/>
                  <a:gd name="T19" fmla="*/ 38 h 102"/>
                  <a:gd name="T20" fmla="*/ 70 w 104"/>
                  <a:gd name="T21" fmla="*/ 44 h 102"/>
                  <a:gd name="T22" fmla="*/ 70 w 104"/>
                  <a:gd name="T23" fmla="*/ 52 h 102"/>
                  <a:gd name="T24" fmla="*/ 68 w 104"/>
                  <a:gd name="T25" fmla="*/ 60 h 102"/>
                  <a:gd name="T26" fmla="*/ 64 w 104"/>
                  <a:gd name="T27" fmla="*/ 66 h 102"/>
                  <a:gd name="T28" fmla="*/ 58 w 104"/>
                  <a:gd name="T29" fmla="*/ 68 h 102"/>
                  <a:gd name="T30" fmla="*/ 50 w 104"/>
                  <a:gd name="T31" fmla="*/ 70 h 102"/>
                  <a:gd name="T32" fmla="*/ 42 w 104"/>
                  <a:gd name="T33" fmla="*/ 68 h 102"/>
                  <a:gd name="T34" fmla="*/ 34 w 104"/>
                  <a:gd name="T35" fmla="*/ 84 h 102"/>
                  <a:gd name="T36" fmla="*/ 26 w 104"/>
                  <a:gd name="T37" fmla="*/ 80 h 102"/>
                  <a:gd name="T38" fmla="*/ 16 w 104"/>
                  <a:gd name="T39" fmla="*/ 86 h 102"/>
                  <a:gd name="T40" fmla="*/ 10 w 104"/>
                  <a:gd name="T41" fmla="*/ 80 h 102"/>
                  <a:gd name="T42" fmla="*/ 20 w 104"/>
                  <a:gd name="T43" fmla="*/ 70 h 102"/>
                  <a:gd name="T44" fmla="*/ 16 w 104"/>
                  <a:gd name="T45" fmla="*/ 64 h 102"/>
                  <a:gd name="T46" fmla="*/ 14 w 104"/>
                  <a:gd name="T47" fmla="*/ 56 h 102"/>
                  <a:gd name="T48" fmla="*/ 0 w 104"/>
                  <a:gd name="T49" fmla="*/ 56 h 102"/>
                  <a:gd name="T50" fmla="*/ 0 w 104"/>
                  <a:gd name="T51" fmla="*/ 48 h 102"/>
                  <a:gd name="T52" fmla="*/ 14 w 104"/>
                  <a:gd name="T53" fmla="*/ 46 h 102"/>
                  <a:gd name="T54" fmla="*/ 18 w 104"/>
                  <a:gd name="T55" fmla="*/ 32 h 102"/>
                  <a:gd name="T56" fmla="*/ 26 w 104"/>
                  <a:gd name="T57" fmla="*/ 22 h 102"/>
                  <a:gd name="T58" fmla="*/ 18 w 104"/>
                  <a:gd name="T59" fmla="*/ 10 h 102"/>
                  <a:gd name="T60" fmla="*/ 26 w 104"/>
                  <a:gd name="T61" fmla="*/ 6 h 102"/>
                  <a:gd name="T62" fmla="*/ 34 w 104"/>
                  <a:gd name="T63" fmla="*/ 16 h 102"/>
                  <a:gd name="T64" fmla="*/ 42 w 104"/>
                  <a:gd name="T65" fmla="*/ 14 h 102"/>
                  <a:gd name="T66" fmla="*/ 50 w 104"/>
                  <a:gd name="T67" fmla="*/ 12 h 102"/>
                  <a:gd name="T68" fmla="*/ 52 w 104"/>
                  <a:gd name="T69" fmla="*/ 0 h 102"/>
                  <a:gd name="T70" fmla="*/ 60 w 104"/>
                  <a:gd name="T71" fmla="*/ 0 h 102"/>
                  <a:gd name="T72" fmla="*/ 60 w 104"/>
                  <a:gd name="T73" fmla="*/ 14 h 102"/>
                  <a:gd name="T74" fmla="*/ 70 w 104"/>
                  <a:gd name="T75" fmla="*/ 16 h 102"/>
                  <a:gd name="T76" fmla="*/ 78 w 104"/>
                  <a:gd name="T77" fmla="*/ 22 h 102"/>
                  <a:gd name="T78" fmla="*/ 86 w 104"/>
                  <a:gd name="T79" fmla="*/ 14 h 102"/>
                  <a:gd name="T80" fmla="*/ 94 w 104"/>
                  <a:gd name="T81" fmla="*/ 22 h 102"/>
                  <a:gd name="T82" fmla="*/ 84 w 104"/>
                  <a:gd name="T83" fmla="*/ 30 h 102"/>
                  <a:gd name="T84" fmla="*/ 88 w 104"/>
                  <a:gd name="T85" fmla="*/ 38 h 102"/>
                  <a:gd name="T86" fmla="*/ 90 w 104"/>
                  <a:gd name="T87" fmla="*/ 44 h 102"/>
                  <a:gd name="T88" fmla="*/ 104 w 104"/>
                  <a:gd name="T89" fmla="*/ 46 h 102"/>
                  <a:gd name="T90" fmla="*/ 104 w 104"/>
                  <a:gd name="T91" fmla="*/ 54 h 102"/>
                  <a:gd name="T92" fmla="*/ 90 w 104"/>
                  <a:gd name="T93" fmla="*/ 56 h 102"/>
                  <a:gd name="T94" fmla="*/ 86 w 104"/>
                  <a:gd name="T95" fmla="*/ 68 h 102"/>
                  <a:gd name="T96" fmla="*/ 78 w 104"/>
                  <a:gd name="T97" fmla="*/ 78 h 102"/>
                  <a:gd name="T98" fmla="*/ 86 w 104"/>
                  <a:gd name="T99" fmla="*/ 92 h 102"/>
                  <a:gd name="T100" fmla="*/ 78 w 104"/>
                  <a:gd name="T101" fmla="*/ 96 h 102"/>
                  <a:gd name="T102" fmla="*/ 70 w 104"/>
                  <a:gd name="T103" fmla="*/ 84 h 102"/>
                  <a:gd name="T104" fmla="*/ 62 w 104"/>
                  <a:gd name="T105" fmla="*/ 88 h 102"/>
                  <a:gd name="T106" fmla="*/ 54 w 104"/>
                  <a:gd name="T107" fmla="*/ 88 h 102"/>
                  <a:gd name="T108" fmla="*/ 52 w 104"/>
                  <a:gd name="T109" fmla="*/ 102 h 102"/>
                  <a:gd name="T110" fmla="*/ 44 w 104"/>
                  <a:gd name="T111" fmla="*/ 100 h 102"/>
                  <a:gd name="T112" fmla="*/ 44 w 104"/>
                  <a:gd name="T113" fmla="*/ 88 h 102"/>
                  <a:gd name="T114" fmla="*/ 34 w 104"/>
                  <a:gd name="T115" fmla="*/ 84 h 102"/>
                  <a:gd name="T116" fmla="*/ 42 w 104"/>
                  <a:gd name="T117" fmla="*/ 6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4" h="102">
                    <a:moveTo>
                      <a:pt x="42" y="68"/>
                    </a:moveTo>
                    <a:lnTo>
                      <a:pt x="38" y="62"/>
                    </a:lnTo>
                    <a:lnTo>
                      <a:pt x="34" y="56"/>
                    </a:lnTo>
                    <a:lnTo>
                      <a:pt x="32" y="50"/>
                    </a:lnTo>
                    <a:lnTo>
                      <a:pt x="34" y="42"/>
                    </a:lnTo>
                    <a:lnTo>
                      <a:pt x="40" y="36"/>
                    </a:lnTo>
                    <a:lnTo>
                      <a:pt x="46" y="32"/>
                    </a:lnTo>
                    <a:lnTo>
                      <a:pt x="52" y="32"/>
                    </a:lnTo>
                    <a:lnTo>
                      <a:pt x="60" y="34"/>
                    </a:lnTo>
                    <a:lnTo>
                      <a:pt x="66" y="38"/>
                    </a:lnTo>
                    <a:lnTo>
                      <a:pt x="70" y="44"/>
                    </a:lnTo>
                    <a:lnTo>
                      <a:pt x="70" y="52"/>
                    </a:lnTo>
                    <a:lnTo>
                      <a:pt x="68" y="60"/>
                    </a:lnTo>
                    <a:lnTo>
                      <a:pt x="64" y="66"/>
                    </a:lnTo>
                    <a:lnTo>
                      <a:pt x="58" y="68"/>
                    </a:lnTo>
                    <a:lnTo>
                      <a:pt x="50" y="70"/>
                    </a:lnTo>
                    <a:lnTo>
                      <a:pt x="42" y="68"/>
                    </a:lnTo>
                    <a:lnTo>
                      <a:pt x="34" y="84"/>
                    </a:lnTo>
                    <a:lnTo>
                      <a:pt x="26" y="80"/>
                    </a:lnTo>
                    <a:lnTo>
                      <a:pt x="16" y="86"/>
                    </a:lnTo>
                    <a:lnTo>
                      <a:pt x="10" y="80"/>
                    </a:lnTo>
                    <a:lnTo>
                      <a:pt x="20" y="70"/>
                    </a:lnTo>
                    <a:lnTo>
                      <a:pt x="16" y="64"/>
                    </a:lnTo>
                    <a:lnTo>
                      <a:pt x="14" y="56"/>
                    </a:lnTo>
                    <a:lnTo>
                      <a:pt x="0" y="56"/>
                    </a:lnTo>
                    <a:lnTo>
                      <a:pt x="0" y="48"/>
                    </a:lnTo>
                    <a:lnTo>
                      <a:pt x="14" y="46"/>
                    </a:lnTo>
                    <a:lnTo>
                      <a:pt x="18" y="32"/>
                    </a:lnTo>
                    <a:lnTo>
                      <a:pt x="26" y="22"/>
                    </a:lnTo>
                    <a:lnTo>
                      <a:pt x="18" y="10"/>
                    </a:lnTo>
                    <a:lnTo>
                      <a:pt x="26" y="6"/>
                    </a:lnTo>
                    <a:lnTo>
                      <a:pt x="34" y="16"/>
                    </a:lnTo>
                    <a:lnTo>
                      <a:pt x="42" y="14"/>
                    </a:lnTo>
                    <a:lnTo>
                      <a:pt x="50" y="12"/>
                    </a:lnTo>
                    <a:lnTo>
                      <a:pt x="52" y="0"/>
                    </a:lnTo>
                    <a:lnTo>
                      <a:pt x="60" y="0"/>
                    </a:lnTo>
                    <a:lnTo>
                      <a:pt x="60" y="14"/>
                    </a:lnTo>
                    <a:lnTo>
                      <a:pt x="70" y="16"/>
                    </a:lnTo>
                    <a:lnTo>
                      <a:pt x="78" y="22"/>
                    </a:lnTo>
                    <a:lnTo>
                      <a:pt x="86" y="14"/>
                    </a:lnTo>
                    <a:lnTo>
                      <a:pt x="94" y="22"/>
                    </a:lnTo>
                    <a:lnTo>
                      <a:pt x="84" y="30"/>
                    </a:lnTo>
                    <a:lnTo>
                      <a:pt x="88" y="38"/>
                    </a:lnTo>
                    <a:lnTo>
                      <a:pt x="90" y="44"/>
                    </a:lnTo>
                    <a:lnTo>
                      <a:pt x="104" y="46"/>
                    </a:lnTo>
                    <a:lnTo>
                      <a:pt x="104" y="54"/>
                    </a:lnTo>
                    <a:lnTo>
                      <a:pt x="90" y="56"/>
                    </a:lnTo>
                    <a:lnTo>
                      <a:pt x="86" y="68"/>
                    </a:lnTo>
                    <a:lnTo>
                      <a:pt x="78" y="78"/>
                    </a:lnTo>
                    <a:lnTo>
                      <a:pt x="86" y="92"/>
                    </a:lnTo>
                    <a:lnTo>
                      <a:pt x="78" y="96"/>
                    </a:lnTo>
                    <a:lnTo>
                      <a:pt x="70" y="84"/>
                    </a:lnTo>
                    <a:lnTo>
                      <a:pt x="62" y="88"/>
                    </a:lnTo>
                    <a:lnTo>
                      <a:pt x="54" y="88"/>
                    </a:lnTo>
                    <a:lnTo>
                      <a:pt x="52" y="102"/>
                    </a:lnTo>
                    <a:lnTo>
                      <a:pt x="44" y="100"/>
                    </a:lnTo>
                    <a:lnTo>
                      <a:pt x="44" y="88"/>
                    </a:lnTo>
                    <a:lnTo>
                      <a:pt x="34" y="84"/>
                    </a:lnTo>
                    <a:lnTo>
                      <a:pt x="42" y="68"/>
                    </a:lnTo>
                    <a:close/>
                  </a:path>
                </a:pathLst>
              </a:custGeom>
              <a:grpFill/>
              <a:ln>
                <a:noFill/>
              </a:ln>
              <a:extLst/>
            </p:spPr>
            <p:txBody>
              <a:bodyPr/>
              <a:lstStyle/>
              <a:p>
                <a:pPr defTabSz="932481">
                  <a:defRPr/>
                </a:pPr>
                <a:endParaRPr lang="en-US" sz="1938" kern="0">
                  <a:solidFill>
                    <a:schemeClr val="bg1"/>
                  </a:solidFill>
                  <a:latin typeface="Segoe Light" charset="0"/>
                  <a:cs typeface="Arial" charset="0"/>
                </a:endParaRPr>
              </a:p>
            </p:txBody>
          </p:sp>
        </p:grpSp>
        <p:sp>
          <p:nvSpPr>
            <p:cNvPr id="112" name="Rectangle 254"/>
            <p:cNvSpPr>
              <a:spLocks noChangeArrowheads="1"/>
            </p:cNvSpPr>
            <p:nvPr/>
          </p:nvSpPr>
          <p:spPr bwMode="auto">
            <a:xfrm>
              <a:off x="6505332" y="1018336"/>
              <a:ext cx="622544" cy="398331"/>
            </a:xfrm>
            <a:prstGeom prst="rect">
              <a:avLst/>
            </a:prstGeom>
            <a:noFill/>
            <a:ln w="9525">
              <a:noFill/>
              <a:miter lim="800000"/>
              <a:headEnd/>
              <a:tailEnd/>
            </a:ln>
          </p:spPr>
          <p:txBody>
            <a:bodyPr wrap="none">
              <a:spAutoFit/>
            </a:bodyPr>
            <a:lstStyle/>
            <a:p>
              <a:pPr defTabSz="930901"/>
              <a:r>
                <a:rPr lang="en-US" sz="1938" b="1" dirty="0">
                  <a:solidFill>
                    <a:schemeClr val="bg1"/>
                  </a:solidFill>
                  <a:latin typeface="Segoe Light" charset="0"/>
                  <a:cs typeface="Arial" charset="0"/>
                </a:rPr>
                <a:t>Tools</a:t>
              </a:r>
            </a:p>
          </p:txBody>
        </p:sp>
        <p:sp>
          <p:nvSpPr>
            <p:cNvPr id="113" name="Rectangle 112"/>
            <p:cNvSpPr/>
            <p:nvPr/>
          </p:nvSpPr>
          <p:spPr>
            <a:xfrm>
              <a:off x="5791200" y="1469777"/>
              <a:ext cx="2012680" cy="4808371"/>
            </a:xfrm>
            <a:prstGeom prst="rect">
              <a:avLst/>
            </a:prstGeom>
            <a:solidFill>
              <a:srgbClr val="003F72">
                <a:alpha val="14902"/>
              </a:srgbClr>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vert270" wrap="square" lIns="93256" tIns="46628" rIns="93256" bIns="46628" numCol="1" rtlCol="0" anchor="ctr" anchorCtr="0" compatLnSpc="1">
              <a:prstTxWarp prst="textNoShape">
                <a:avLst/>
              </a:prstTxWarp>
            </a:bodyPr>
            <a:lstStyle/>
            <a:p>
              <a:pPr algn="ctr" defTabSz="932212"/>
              <a:endParaRPr lang="en-US" sz="1938" dirty="0">
                <a:solidFill>
                  <a:schemeClr val="bg1"/>
                </a:solidFill>
              </a:endParaRPr>
            </a:p>
          </p:txBody>
        </p:sp>
        <p:cxnSp>
          <p:nvCxnSpPr>
            <p:cNvPr id="114" name="Straight Connector 113"/>
            <p:cNvCxnSpPr/>
            <p:nvPr/>
          </p:nvCxnSpPr>
          <p:spPr>
            <a:xfrm>
              <a:off x="5791200" y="3794125"/>
              <a:ext cx="2012680" cy="0"/>
            </a:xfrm>
            <a:prstGeom prst="line">
              <a:avLst/>
            </a:prstGeom>
            <a:noFill/>
            <a:ln w="19050" cap="flat" cmpd="sng" algn="ctr">
              <a:solidFill>
                <a:schemeClr val="tx1"/>
              </a:solidFill>
              <a:prstDash val="solid"/>
            </a:ln>
            <a:effectLst/>
          </p:spPr>
        </p:cxnSp>
      </p:grpSp>
      <p:grpSp>
        <p:nvGrpSpPr>
          <p:cNvPr id="118" name="Group 117"/>
          <p:cNvGrpSpPr/>
          <p:nvPr/>
        </p:nvGrpSpPr>
        <p:grpSpPr>
          <a:xfrm>
            <a:off x="5400037" y="1740570"/>
            <a:ext cx="4315406" cy="3790465"/>
            <a:chOff x="4528784" y="1583679"/>
            <a:chExt cx="3174207" cy="3716480"/>
          </a:xfrm>
        </p:grpSpPr>
        <p:pic>
          <p:nvPicPr>
            <p:cNvPr id="119" name="Picture 7" descr="C:\Documents and Settings\Eva\My Documents\336\SysCnt-ServiceMgr_h_rgb_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28784" y="4876800"/>
              <a:ext cx="1029029" cy="423359"/>
            </a:xfrm>
            <a:prstGeom prst="rect">
              <a:avLst/>
            </a:prstGeom>
            <a:noFill/>
            <a:ln w="9525">
              <a:noFill/>
              <a:miter lim="800000"/>
              <a:headEnd/>
              <a:tailEnd/>
            </a:ln>
          </p:spPr>
        </p:pic>
        <p:pic>
          <p:nvPicPr>
            <p:cNvPr id="121" name="Picture 5" descr="C:\Users\Public\Pictures\DVD_ART35\Logos\System Center Virtual Machine Manager 2008\system center virtual machine manager 2008 grid rev h.png"/>
            <p:cNvPicPr>
              <a:picLocks noChangeAspect="1" noChangeArrowheads="1"/>
            </p:cNvPicPr>
            <p:nvPr/>
          </p:nvPicPr>
          <p:blipFill>
            <a:blip r:embed="rId7" cstate="print">
              <a:extLst>
                <a:ext uri="{28A0092B-C50C-407E-A947-70E740481C1C}">
                  <a14:useLocalDpi xmlns:a14="http://schemas.microsoft.com/office/drawing/2010/main" val="0"/>
                </a:ext>
              </a:extLst>
            </a:blip>
            <a:srcRect t="-2"/>
            <a:stretch>
              <a:fillRect/>
            </a:stretch>
          </p:blipFill>
          <p:spPr bwMode="auto">
            <a:xfrm>
              <a:off x="5870785" y="1583679"/>
              <a:ext cx="971201" cy="354545"/>
            </a:xfrm>
            <a:prstGeom prst="rect">
              <a:avLst/>
            </a:prstGeom>
            <a:noFill/>
            <a:ln w="9525">
              <a:noFill/>
              <a:miter lim="800000"/>
              <a:headEnd/>
              <a:tailEnd/>
            </a:ln>
          </p:spPr>
        </p:pic>
        <p:pic>
          <p:nvPicPr>
            <p:cNvPr id="123" name="Picture 6" descr="C:\Documents and Settings\Eva\My Documents\336\SysCnt-OprtnsMgr_h_rgb_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51621" y="3924180"/>
              <a:ext cx="951370" cy="365729"/>
            </a:xfrm>
            <a:prstGeom prst="rect">
              <a:avLst/>
            </a:prstGeom>
            <a:noFill/>
            <a:ln w="9525">
              <a:noFill/>
              <a:miter lim="800000"/>
              <a:headEnd/>
              <a:tailEnd/>
            </a:ln>
          </p:spPr>
        </p:pic>
        <p:pic>
          <p:nvPicPr>
            <p:cNvPr id="124" name="Picture 2" descr="\\server3\internalbin\Resource_DVD_Update_1\DVD_ART35_Update1_revMar09\Logos\System Center Configuration Manager\System Center Configuration Manager logo rev.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70785" y="3312413"/>
              <a:ext cx="1006130" cy="361950"/>
            </a:xfrm>
            <a:prstGeom prst="rect">
              <a:avLst/>
            </a:prstGeom>
            <a:noFill/>
            <a:ln w="9525">
              <a:noFill/>
              <a:miter lim="800000"/>
              <a:headEnd/>
              <a:tailEnd/>
            </a:ln>
          </p:spPr>
        </p:pic>
      </p:grpSp>
      <p:grpSp>
        <p:nvGrpSpPr>
          <p:cNvPr id="128" name="DATACENTER ADMIN"/>
          <p:cNvGrpSpPr/>
          <p:nvPr/>
        </p:nvGrpSpPr>
        <p:grpSpPr>
          <a:xfrm>
            <a:off x="11215684" y="3363708"/>
            <a:ext cx="1218290" cy="1319925"/>
            <a:chOff x="40524443" y="7897812"/>
            <a:chExt cx="8728725" cy="5677753"/>
          </a:xfrm>
        </p:grpSpPr>
        <p:pic>
          <p:nvPicPr>
            <p:cNvPr id="131" name="Picture 30" descr="ist2_1752327-it-engineer.jpg"/>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bwMode="auto">
            <a:xfrm>
              <a:off x="40524443" y="7897812"/>
              <a:ext cx="8728725" cy="3967150"/>
            </a:xfrm>
            <a:prstGeom prst="rect">
              <a:avLst/>
            </a:prstGeom>
            <a:noFill/>
            <a:ln w="9525">
              <a:noFill/>
              <a:miter lim="800000"/>
              <a:headEnd/>
              <a:tailEnd/>
            </a:ln>
          </p:spPr>
        </p:pic>
        <p:sp>
          <p:nvSpPr>
            <p:cNvPr id="130" name="TextBox 9"/>
            <p:cNvSpPr txBox="1">
              <a:spLocks noChangeArrowheads="1"/>
            </p:cNvSpPr>
            <p:nvPr/>
          </p:nvSpPr>
          <p:spPr bwMode="auto">
            <a:xfrm>
              <a:off x="40591773" y="12267200"/>
              <a:ext cx="7400640" cy="1308365"/>
            </a:xfrm>
            <a:prstGeom prst="rect">
              <a:avLst/>
            </a:prstGeom>
            <a:noFill/>
            <a:ln w="9525">
              <a:noFill/>
              <a:miter lim="800000"/>
              <a:headEnd/>
              <a:tailEnd/>
            </a:ln>
          </p:spPr>
          <p:txBody>
            <a:bodyPr wrap="square" lIns="0" tIns="0" rIns="0" bIns="0">
              <a:spAutoFit/>
            </a:bodyPr>
            <a:lstStyle/>
            <a:p>
              <a:pPr algn="ctr" defTabSz="697770"/>
              <a:r>
                <a:rPr lang="en-US" sz="1122" dirty="0">
                  <a:solidFill>
                    <a:srgbClr val="FFFFFF">
                      <a:alpha val="99000"/>
                    </a:srgbClr>
                  </a:solidFill>
                  <a:cs typeface="Arial" charset="0"/>
                </a:rPr>
                <a:t>Service Provider</a:t>
              </a:r>
              <a:br>
                <a:rPr lang="en-US" sz="1122" dirty="0">
                  <a:solidFill>
                    <a:srgbClr val="FFFFFF">
                      <a:alpha val="99000"/>
                    </a:srgbClr>
                  </a:solidFill>
                  <a:cs typeface="Arial" charset="0"/>
                </a:rPr>
              </a:br>
              <a:r>
                <a:rPr lang="en-US" sz="816" dirty="0">
                  <a:solidFill>
                    <a:srgbClr val="FFFFFF">
                      <a:alpha val="99000"/>
                    </a:srgbClr>
                  </a:solidFill>
                  <a:cs typeface="Arial" charset="0"/>
                </a:rPr>
                <a:t>“Datacenter Admin”</a:t>
              </a:r>
            </a:p>
          </p:txBody>
        </p:sp>
      </p:grpSp>
      <p:pic>
        <p:nvPicPr>
          <p:cNvPr id="133" name="Picture 7" descr="C:\Documents and Settings\Eva\My Documents\336\SysCnt-ServiceMgr_h_rgb_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40232" y="5254684"/>
            <a:ext cx="1398988" cy="431787"/>
          </a:xfrm>
          <a:prstGeom prst="rect">
            <a:avLst/>
          </a:prstGeom>
          <a:noFill/>
          <a:ln w="9525">
            <a:noFill/>
            <a:miter lim="800000"/>
            <a:headEnd/>
            <a:tailEnd/>
          </a:ln>
        </p:spPr>
      </p:pic>
      <p:pic>
        <p:nvPicPr>
          <p:cNvPr id="126" name="Picture 204"/>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bwMode="auto">
          <a:xfrm>
            <a:off x="2503" y="3363709"/>
            <a:ext cx="1003561" cy="921632"/>
          </a:xfrm>
          <a:prstGeom prst="rect">
            <a:avLst/>
          </a:prstGeom>
          <a:noFill/>
          <a:ln w="9525">
            <a:noFill/>
            <a:miter lim="800000"/>
            <a:headEnd/>
            <a:tailEnd/>
          </a:ln>
        </p:spPr>
      </p:pic>
      <p:sp>
        <p:nvSpPr>
          <p:cNvPr id="129" name="TextBox 91"/>
          <p:cNvSpPr txBox="1">
            <a:spLocks noChangeArrowheads="1"/>
          </p:cNvSpPr>
          <p:nvPr/>
        </p:nvSpPr>
        <p:spPr bwMode="auto">
          <a:xfrm>
            <a:off x="96434" y="4371408"/>
            <a:ext cx="759698" cy="608319"/>
          </a:xfrm>
          <a:prstGeom prst="rect">
            <a:avLst/>
          </a:prstGeom>
          <a:noFill/>
          <a:ln w="9525">
            <a:noFill/>
            <a:miter lim="800000"/>
            <a:headEnd/>
            <a:tailEnd/>
          </a:ln>
        </p:spPr>
        <p:txBody>
          <a:bodyPr wrap="square" lIns="0" tIns="0" rIns="0" bIns="0">
            <a:spAutoFit/>
          </a:bodyPr>
          <a:lstStyle/>
          <a:p>
            <a:pPr algn="ctr" defTabSz="697770"/>
            <a:r>
              <a:rPr lang="en-US" sz="1122" dirty="0">
                <a:solidFill>
                  <a:srgbClr val="FFFFFF">
                    <a:alpha val="99000"/>
                  </a:srgbClr>
                </a:solidFill>
                <a:cs typeface="Arial" charset="0"/>
              </a:rPr>
              <a:t>Application Owner</a:t>
            </a:r>
          </a:p>
          <a:p>
            <a:pPr algn="ctr" defTabSz="697770"/>
            <a:r>
              <a:rPr lang="en-US" sz="816" dirty="0">
                <a:solidFill>
                  <a:srgbClr val="FFFFFF">
                    <a:alpha val="99000"/>
                  </a:srgbClr>
                </a:solidFill>
                <a:cs typeface="Arial" charset="0"/>
              </a:rPr>
              <a:t>“Service Consumer”</a:t>
            </a:r>
          </a:p>
        </p:txBody>
      </p:sp>
      <p:pic>
        <p:nvPicPr>
          <p:cNvPr id="132" name="Picture 2" descr="C:\Users\adi\Desktop\SysCnt-Orchestrator_h_rgb_r.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242288" y="2006601"/>
            <a:ext cx="1556736" cy="446483"/>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3377174" y="2690027"/>
            <a:ext cx="1657530" cy="2302364"/>
            <a:chOff x="3308803" y="2637518"/>
            <a:chExt cx="1625177" cy="2257425"/>
          </a:xfrm>
        </p:grpSpPr>
        <p:sp>
          <p:nvSpPr>
            <p:cNvPr id="108" name="Right Arrow 107"/>
            <p:cNvSpPr/>
            <p:nvPr/>
          </p:nvSpPr>
          <p:spPr>
            <a:xfrm>
              <a:off x="3308803" y="2637518"/>
              <a:ext cx="1625177" cy="2257425"/>
            </a:xfrm>
            <a:prstGeom prst="rightArrow">
              <a:avLst/>
            </a:prstGeom>
            <a:gradFill flip="none" rotWithShape="1">
              <a:gsLst>
                <a:gs pos="49000">
                  <a:srgbClr val="4F81BD">
                    <a:shade val="51000"/>
                    <a:satMod val="130000"/>
                    <a:lumMod val="96000"/>
                  </a:srgbClr>
                </a:gs>
                <a:gs pos="100000">
                  <a:srgbClr val="4F81BD">
                    <a:lumMod val="93000"/>
                    <a:lumOff val="7000"/>
                  </a:srgbClr>
                </a:gs>
              </a:gsLst>
              <a:lin ang="10800000" scaled="1"/>
              <a:tileRect/>
            </a:gradFill>
            <a:ln w="9525" cap="flat" cmpd="sng" algn="ctr">
              <a:noFill/>
              <a:prstDash val="solid"/>
              <a:headEnd type="none" w="med" len="med"/>
              <a:tailEnd type="none" w="med" len="med"/>
            </a:ln>
            <a:effectLst/>
          </p:spPr>
          <p:txBody>
            <a:bodyPr vert="horz" wrap="square" lIns="0" tIns="0" rIns="279781" bIns="56009" numCol="1" rtlCol="0" anchor="ctr" anchorCtr="0" compatLnSpc="1">
              <a:prstTxWarp prst="textNoShape">
                <a:avLst/>
              </a:prstTxWarp>
            </a:bodyPr>
            <a:lstStyle/>
            <a:p>
              <a:pPr algn="ctr" defTabSz="932212"/>
              <a:r>
                <a:rPr lang="en-US" sz="1938" dirty="0">
                  <a:gradFill>
                    <a:gsLst>
                      <a:gs pos="0">
                        <a:srgbClr val="FFFFFF"/>
                      </a:gs>
                      <a:gs pos="100000">
                        <a:srgbClr val="FFFFFF"/>
                      </a:gs>
                    </a:gsLst>
                    <a:lin ang="5400000" scaled="0"/>
                  </a:gradFill>
                </a:rPr>
                <a:t>Service Model </a:t>
              </a:r>
            </a:p>
          </p:txBody>
        </p:sp>
        <p:sp>
          <p:nvSpPr>
            <p:cNvPr id="134" name="Freeform 262"/>
            <p:cNvSpPr>
              <a:spLocks/>
            </p:cNvSpPr>
            <p:nvPr/>
          </p:nvSpPr>
          <p:spPr bwMode="gray">
            <a:xfrm>
              <a:off x="4245822" y="3613051"/>
              <a:ext cx="326177" cy="307880"/>
            </a:xfrm>
            <a:custGeom>
              <a:avLst/>
              <a:gdLst>
                <a:gd name="T0" fmla="*/ 140 w 210"/>
                <a:gd name="T1" fmla="*/ 2 h 206"/>
                <a:gd name="T2" fmla="*/ 4 w 210"/>
                <a:gd name="T3" fmla="*/ 102 h 206"/>
                <a:gd name="T4" fmla="*/ 0 w 210"/>
                <a:gd name="T5" fmla="*/ 104 h 206"/>
                <a:gd name="T6" fmla="*/ 4 w 210"/>
                <a:gd name="T7" fmla="*/ 106 h 206"/>
                <a:gd name="T8" fmla="*/ 204 w 210"/>
                <a:gd name="T9" fmla="*/ 168 h 206"/>
                <a:gd name="T10" fmla="*/ 208 w 210"/>
                <a:gd name="T11" fmla="*/ 170 h 206"/>
                <a:gd name="T12" fmla="*/ 206 w 210"/>
                <a:gd name="T13" fmla="*/ 166 h 206"/>
                <a:gd name="T14" fmla="*/ 142 w 210"/>
                <a:gd name="T15" fmla="*/ 6 h 206"/>
                <a:gd name="T16" fmla="*/ 140 w 210"/>
                <a:gd name="T17" fmla="*/ 0 h 206"/>
                <a:gd name="T18" fmla="*/ 140 w 210"/>
                <a:gd name="T19" fmla="*/ 6 h 206"/>
                <a:gd name="T20" fmla="*/ 114 w 210"/>
                <a:gd name="T21" fmla="*/ 98 h 206"/>
                <a:gd name="T22" fmla="*/ 116 w 210"/>
                <a:gd name="T23" fmla="*/ 100 h 206"/>
                <a:gd name="T24" fmla="*/ 204 w 210"/>
                <a:gd name="T25" fmla="*/ 164 h 206"/>
                <a:gd name="T26" fmla="*/ 206 w 210"/>
                <a:gd name="T27" fmla="*/ 162 h 206"/>
                <a:gd name="T28" fmla="*/ 58 w 210"/>
                <a:gd name="T29" fmla="*/ 202 h 206"/>
                <a:gd name="T30" fmla="*/ 62 w 210"/>
                <a:gd name="T31" fmla="*/ 204 h 206"/>
                <a:gd name="T32" fmla="*/ 6 w 210"/>
                <a:gd name="T33" fmla="*/ 102 h 206"/>
                <a:gd name="T34" fmla="*/ 4 w 210"/>
                <a:gd name="T35" fmla="*/ 106 h 206"/>
                <a:gd name="T36" fmla="*/ 116 w 210"/>
                <a:gd name="T37" fmla="*/ 98 h 206"/>
                <a:gd name="T38" fmla="*/ 114 w 210"/>
                <a:gd name="T39" fmla="*/ 96 h 206"/>
                <a:gd name="T40" fmla="*/ 60 w 210"/>
                <a:gd name="T41" fmla="*/ 200 h 206"/>
                <a:gd name="T42" fmla="*/ 64 w 210"/>
                <a:gd name="T43" fmla="*/ 202 h 206"/>
                <a:gd name="T44" fmla="*/ 118 w 210"/>
                <a:gd name="T45" fmla="*/ 96 h 206"/>
                <a:gd name="T46" fmla="*/ 120 w 210"/>
                <a:gd name="T47" fmla="*/ 94 h 206"/>
                <a:gd name="T48" fmla="*/ 116 w 210"/>
                <a:gd name="T49" fmla="*/ 94 h 206"/>
                <a:gd name="T50" fmla="*/ 4 w 210"/>
                <a:gd name="T51" fmla="*/ 102 h 206"/>
                <a:gd name="T52" fmla="*/ 2 w 210"/>
                <a:gd name="T53" fmla="*/ 102 h 206"/>
                <a:gd name="T54" fmla="*/ 2 w 210"/>
                <a:gd name="T55" fmla="*/ 104 h 206"/>
                <a:gd name="T56" fmla="*/ 58 w 210"/>
                <a:gd name="T57" fmla="*/ 206 h 206"/>
                <a:gd name="T58" fmla="*/ 60 w 210"/>
                <a:gd name="T59" fmla="*/ 206 h 206"/>
                <a:gd name="T60" fmla="*/ 206 w 210"/>
                <a:gd name="T61" fmla="*/ 166 h 206"/>
                <a:gd name="T62" fmla="*/ 210 w 210"/>
                <a:gd name="T63" fmla="*/ 164 h 206"/>
                <a:gd name="T64" fmla="*/ 206 w 210"/>
                <a:gd name="T65" fmla="*/ 162 h 206"/>
                <a:gd name="T66" fmla="*/ 118 w 210"/>
                <a:gd name="T67" fmla="*/ 96 h 206"/>
                <a:gd name="T68" fmla="*/ 118 w 210"/>
                <a:gd name="T69" fmla="*/ 98 h 206"/>
                <a:gd name="T70" fmla="*/ 144 w 210"/>
                <a:gd name="T71" fmla="*/ 6 h 206"/>
                <a:gd name="T72" fmla="*/ 140 w 210"/>
                <a:gd name="T73" fmla="*/ 6 h 206"/>
                <a:gd name="T74" fmla="*/ 202 w 210"/>
                <a:gd name="T75" fmla="*/ 168 h 206"/>
                <a:gd name="T76" fmla="*/ 204 w 210"/>
                <a:gd name="T77" fmla="*/ 164 h 206"/>
                <a:gd name="T78" fmla="*/ 4 w 210"/>
                <a:gd name="T79" fmla="*/ 102 h 206"/>
                <a:gd name="T80" fmla="*/ 6 w 210"/>
                <a:gd name="T81" fmla="*/ 106 h 206"/>
                <a:gd name="T82" fmla="*/ 142 w 210"/>
                <a:gd name="T83" fmla="*/ 4 h 206"/>
                <a:gd name="T84" fmla="*/ 140 w 210"/>
                <a:gd name="T85" fmla="*/ 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0" h="206">
                  <a:moveTo>
                    <a:pt x="140" y="2"/>
                  </a:moveTo>
                  <a:lnTo>
                    <a:pt x="4" y="102"/>
                  </a:lnTo>
                  <a:lnTo>
                    <a:pt x="0" y="104"/>
                  </a:lnTo>
                  <a:lnTo>
                    <a:pt x="4" y="106"/>
                  </a:lnTo>
                  <a:lnTo>
                    <a:pt x="204" y="168"/>
                  </a:lnTo>
                  <a:lnTo>
                    <a:pt x="208" y="170"/>
                  </a:lnTo>
                  <a:lnTo>
                    <a:pt x="206" y="166"/>
                  </a:lnTo>
                  <a:lnTo>
                    <a:pt x="142" y="6"/>
                  </a:lnTo>
                  <a:lnTo>
                    <a:pt x="140" y="0"/>
                  </a:lnTo>
                  <a:lnTo>
                    <a:pt x="140" y="6"/>
                  </a:lnTo>
                  <a:lnTo>
                    <a:pt x="114" y="98"/>
                  </a:lnTo>
                  <a:lnTo>
                    <a:pt x="116" y="100"/>
                  </a:lnTo>
                  <a:lnTo>
                    <a:pt x="204" y="164"/>
                  </a:lnTo>
                  <a:lnTo>
                    <a:pt x="206" y="162"/>
                  </a:lnTo>
                  <a:lnTo>
                    <a:pt x="58" y="202"/>
                  </a:lnTo>
                  <a:lnTo>
                    <a:pt x="62" y="204"/>
                  </a:lnTo>
                  <a:lnTo>
                    <a:pt x="6" y="102"/>
                  </a:lnTo>
                  <a:lnTo>
                    <a:pt x="4" y="106"/>
                  </a:lnTo>
                  <a:lnTo>
                    <a:pt x="116" y="98"/>
                  </a:lnTo>
                  <a:lnTo>
                    <a:pt x="114" y="96"/>
                  </a:lnTo>
                  <a:lnTo>
                    <a:pt x="60" y="200"/>
                  </a:lnTo>
                  <a:lnTo>
                    <a:pt x="64" y="202"/>
                  </a:lnTo>
                  <a:lnTo>
                    <a:pt x="118" y="96"/>
                  </a:lnTo>
                  <a:lnTo>
                    <a:pt x="120" y="94"/>
                  </a:lnTo>
                  <a:lnTo>
                    <a:pt x="116" y="94"/>
                  </a:lnTo>
                  <a:lnTo>
                    <a:pt x="4" y="102"/>
                  </a:lnTo>
                  <a:lnTo>
                    <a:pt x="2" y="102"/>
                  </a:lnTo>
                  <a:lnTo>
                    <a:pt x="2" y="104"/>
                  </a:lnTo>
                  <a:lnTo>
                    <a:pt x="58" y="206"/>
                  </a:lnTo>
                  <a:lnTo>
                    <a:pt x="60" y="206"/>
                  </a:lnTo>
                  <a:lnTo>
                    <a:pt x="206" y="166"/>
                  </a:lnTo>
                  <a:lnTo>
                    <a:pt x="210" y="164"/>
                  </a:lnTo>
                  <a:lnTo>
                    <a:pt x="206" y="162"/>
                  </a:lnTo>
                  <a:lnTo>
                    <a:pt x="118" y="96"/>
                  </a:lnTo>
                  <a:lnTo>
                    <a:pt x="118" y="98"/>
                  </a:lnTo>
                  <a:lnTo>
                    <a:pt x="144" y="6"/>
                  </a:lnTo>
                  <a:lnTo>
                    <a:pt x="140" y="6"/>
                  </a:lnTo>
                  <a:lnTo>
                    <a:pt x="202" y="168"/>
                  </a:lnTo>
                  <a:lnTo>
                    <a:pt x="204" y="164"/>
                  </a:lnTo>
                  <a:lnTo>
                    <a:pt x="4" y="102"/>
                  </a:lnTo>
                  <a:lnTo>
                    <a:pt x="6" y="106"/>
                  </a:lnTo>
                  <a:lnTo>
                    <a:pt x="142" y="4"/>
                  </a:lnTo>
                  <a:lnTo>
                    <a:pt x="140" y="2"/>
                  </a:lnTo>
                  <a:close/>
                </a:path>
              </a:pathLst>
            </a:custGeom>
            <a:solidFill>
              <a:schemeClr val="tx1"/>
            </a:solidFill>
            <a:ln>
              <a:noFill/>
            </a:ln>
            <a:extLst/>
          </p:spPr>
          <p:txBody>
            <a:bodyPr/>
            <a:lstStyle/>
            <a:p>
              <a:pPr defTabSz="930901">
                <a:defRPr/>
              </a:pPr>
              <a:endParaRPr lang="en-US" sz="1938">
                <a:solidFill>
                  <a:srgbClr val="FFFFFF"/>
                </a:solidFill>
                <a:latin typeface="Arial" charset="0"/>
                <a:cs typeface="Arial" charset="0"/>
              </a:endParaRPr>
            </a:p>
          </p:txBody>
        </p:sp>
      </p:grpSp>
      <p:grpSp>
        <p:nvGrpSpPr>
          <p:cNvPr id="5" name="Group 4"/>
          <p:cNvGrpSpPr/>
          <p:nvPr/>
        </p:nvGrpSpPr>
        <p:grpSpPr>
          <a:xfrm>
            <a:off x="1651990" y="2282482"/>
            <a:ext cx="1515654" cy="516018"/>
            <a:chOff x="1380956" y="2714988"/>
            <a:chExt cx="1486070" cy="505946"/>
          </a:xfrm>
        </p:grpSpPr>
        <p:pic>
          <p:nvPicPr>
            <p:cNvPr id="3" name="Picture 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380956" y="2714988"/>
              <a:ext cx="1486070" cy="314797"/>
            </a:xfrm>
            <a:prstGeom prst="rect">
              <a:avLst/>
            </a:prstGeom>
          </p:spPr>
        </p:pic>
        <p:sp>
          <p:nvSpPr>
            <p:cNvPr id="4" name="TextBox 3"/>
            <p:cNvSpPr txBox="1"/>
            <p:nvPr/>
          </p:nvSpPr>
          <p:spPr>
            <a:xfrm>
              <a:off x="1600202" y="2955925"/>
              <a:ext cx="1114424" cy="265009"/>
            </a:xfrm>
            <a:prstGeom prst="rect">
              <a:avLst/>
            </a:prstGeom>
            <a:noFill/>
          </p:spPr>
          <p:txBody>
            <a:bodyPr wrap="square" rtlCol="0">
              <a:spAutoFit/>
            </a:bodyPr>
            <a:lstStyle/>
            <a:p>
              <a:pPr defTabSz="932481"/>
              <a:r>
                <a:rPr lang="en-US" sz="1122" dirty="0">
                  <a:solidFill>
                    <a:srgbClr val="FFFFFF">
                      <a:alpha val="99000"/>
                    </a:srgbClr>
                  </a:solidFill>
                  <a:latin typeface="Segoe" pitchFamily="34" charset="0"/>
                </a:rPr>
                <a:t>App Controller</a:t>
              </a:r>
            </a:p>
          </p:txBody>
        </p:sp>
      </p:grpSp>
      <p:pic>
        <p:nvPicPr>
          <p:cNvPr id="7" name="Picture 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246702" y="5686601"/>
            <a:ext cx="1066090" cy="196384"/>
          </a:xfrm>
          <a:prstGeom prst="rect">
            <a:avLst/>
          </a:prstGeom>
        </p:spPr>
      </p:pic>
      <p:pic>
        <p:nvPicPr>
          <p:cNvPr id="120" name="Picture 11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205844" y="4526569"/>
            <a:ext cx="1066090" cy="280551"/>
          </a:xfrm>
          <a:prstGeom prst="rect">
            <a:avLst/>
          </a:prstGeom>
        </p:spPr>
      </p:pic>
      <p:pic>
        <p:nvPicPr>
          <p:cNvPr id="125" name="Picture 12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112791" y="2866027"/>
            <a:ext cx="1066090" cy="280551"/>
          </a:xfrm>
          <a:prstGeom prst="rect">
            <a:avLst/>
          </a:prstGeom>
        </p:spPr>
      </p:pic>
      <p:pic>
        <p:nvPicPr>
          <p:cNvPr id="82" name="Picture 4" descr="C:\Documents and Settings\Eva\My Documents\336\SysCnt-DPM_h_rgb_r.png"/>
          <p:cNvPicPr>
            <a:picLocks noChangeAspect="1" noChangeArrowheads="1"/>
          </p:cNvPicPr>
          <p:nvPr/>
        </p:nvPicPr>
        <p:blipFill>
          <a:blip r:embed="rId16"/>
          <a:srcRect/>
          <a:stretch>
            <a:fillRect/>
          </a:stretch>
        </p:blipFill>
        <p:spPr bwMode="auto">
          <a:xfrm>
            <a:off x="8360688" y="5784793"/>
            <a:ext cx="1491910" cy="365095"/>
          </a:xfrm>
          <a:prstGeom prst="rect">
            <a:avLst/>
          </a:prstGeom>
          <a:noFill/>
          <a:ln w="9525">
            <a:noFill/>
            <a:miter lim="800000"/>
            <a:headEnd/>
            <a:tailEnd/>
          </a:ln>
        </p:spPr>
      </p:pic>
    </p:spTree>
    <p:extLst>
      <p:ext uri="{BB962C8B-B14F-4D97-AF65-F5344CB8AC3E}">
        <p14:creationId xmlns:p14="http://schemas.microsoft.com/office/powerpoint/2010/main" val="156534459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9"/>
                                        </p:tgtEl>
                                        <p:attrNameLst>
                                          <p:attrName>style.visibility</p:attrName>
                                        </p:attrNameLst>
                                      </p:cBhvr>
                                      <p:to>
                                        <p:strVal val="visible"/>
                                      </p:to>
                                    </p:set>
                                  </p:childTnLst>
                                </p:cTn>
                              </p:par>
                              <p:par>
                                <p:cTn id="9" presetID="22" presetClass="entr" presetSubtype="8" fill="hold" nodeType="with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left)">
                                      <p:cBhvr>
                                        <p:cTn id="11" dur="1000"/>
                                        <p:tgtEl>
                                          <p:spTgt spid="71"/>
                                        </p:tgtEl>
                                      </p:cBhvr>
                                    </p:animEffect>
                                  </p:childTnLst>
                                </p:cTn>
                              </p:par>
                              <p:par>
                                <p:cTn id="12" presetID="10" presetClass="entr" presetSubtype="0" fill="hold" nodeType="withEffect">
                                  <p:stCondLst>
                                    <p:cond delay="0"/>
                                  </p:stCondLst>
                                  <p:childTnLst>
                                    <p:set>
                                      <p:cBhvr>
                                        <p:cTn id="13" dur="1" fill="hold">
                                          <p:stCondLst>
                                            <p:cond delay="0"/>
                                          </p:stCondLst>
                                        </p:cTn>
                                        <p:tgtEl>
                                          <p:spTgt spid="128"/>
                                        </p:tgtEl>
                                        <p:attrNameLst>
                                          <p:attrName>style.visibility</p:attrName>
                                        </p:attrNameLst>
                                      </p:cBhvr>
                                      <p:to>
                                        <p:strVal val="visible"/>
                                      </p:to>
                                    </p:set>
                                    <p:animEffect transition="in" filter="fade">
                                      <p:cBhvr>
                                        <p:cTn id="14" dur="500"/>
                                        <p:tgtEl>
                                          <p:spTgt spid="12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fade">
                                      <p:cBhvr>
                                        <p:cTn id="19" dur="750"/>
                                        <p:tgtEl>
                                          <p:spTgt spid="6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2"/>
                                        </p:tgtEl>
                                        <p:attrNameLst>
                                          <p:attrName>style.visibility</p:attrName>
                                        </p:attrNameLst>
                                      </p:cBhvr>
                                      <p:to>
                                        <p:strVal val="visible"/>
                                      </p:to>
                                    </p:set>
                                    <p:animEffect transition="in" filter="fade">
                                      <p:cBhvr>
                                        <p:cTn id="29" dur="750"/>
                                        <p:tgtEl>
                                          <p:spTgt spid="6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9"/>
                                        </p:tgtEl>
                                        <p:attrNameLst>
                                          <p:attrName>style.visibility</p:attrName>
                                        </p:attrNameLst>
                                      </p:cBhvr>
                                      <p:to>
                                        <p:strVal val="visible"/>
                                      </p:to>
                                    </p:set>
                                    <p:animEffect transition="in" filter="fade">
                                      <p:cBhvr>
                                        <p:cTn id="34" dur="500"/>
                                        <p:tgtEl>
                                          <p:spTgt spid="109"/>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wipe(left)">
                                      <p:cBhvr>
                                        <p:cTn id="38" dur="750"/>
                                        <p:tgtEl>
                                          <p:spTgt spid="7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par>
                                <p:cTn id="44" presetID="10" presetClass="entr" presetSubtype="0" fill="hold" nodeType="withEffect">
                                  <p:stCondLst>
                                    <p:cond delay="0"/>
                                  </p:stCondLst>
                                  <p:childTnLst>
                                    <p:set>
                                      <p:cBhvr>
                                        <p:cTn id="45" dur="1" fill="hold">
                                          <p:stCondLst>
                                            <p:cond delay="0"/>
                                          </p:stCondLst>
                                        </p:cTn>
                                        <p:tgtEl>
                                          <p:spTgt spid="86"/>
                                        </p:tgtEl>
                                        <p:attrNameLst>
                                          <p:attrName>style.visibility</p:attrName>
                                        </p:attrNameLst>
                                      </p:cBhvr>
                                      <p:to>
                                        <p:strVal val="visible"/>
                                      </p:to>
                                    </p:set>
                                    <p:animEffect transition="in" filter="fade">
                                      <p:cBhvr>
                                        <p:cTn id="46" dur="500"/>
                                        <p:tgtEl>
                                          <p:spTgt spid="86"/>
                                        </p:tgtEl>
                                      </p:cBhvr>
                                    </p:animEffect>
                                  </p:childTnLst>
                                </p:cTn>
                              </p:par>
                              <p:par>
                                <p:cTn id="47" presetID="10" presetClass="entr" presetSubtype="0"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500"/>
                                        <p:tgtEl>
                                          <p:spTgt spid="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85"/>
                                        </p:tgtEl>
                                        <p:attrNameLst>
                                          <p:attrName>style.visibility</p:attrName>
                                        </p:attrNameLst>
                                      </p:cBhvr>
                                      <p:to>
                                        <p:strVal val="visible"/>
                                      </p:to>
                                    </p:set>
                                    <p:animEffect transition="in" filter="fade">
                                      <p:cBhvr>
                                        <p:cTn id="52" dur="500"/>
                                        <p:tgtEl>
                                          <p:spTgt spid="8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84"/>
                                        </p:tgtEl>
                                        <p:attrNameLst>
                                          <p:attrName>style.visibility</p:attrName>
                                        </p:attrNameLst>
                                      </p:cBhvr>
                                      <p:to>
                                        <p:strVal val="visible"/>
                                      </p:to>
                                    </p:set>
                                    <p:animEffect transition="in" filter="fade">
                                      <p:cBhvr>
                                        <p:cTn id="55" dur="500"/>
                                        <p:tgtEl>
                                          <p:spTgt spid="8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83"/>
                                        </p:tgtEl>
                                        <p:attrNameLst>
                                          <p:attrName>style.visibility</p:attrName>
                                        </p:attrNameLst>
                                      </p:cBhvr>
                                      <p:to>
                                        <p:strVal val="visible"/>
                                      </p:to>
                                    </p:set>
                                    <p:animEffect transition="in" filter="fade">
                                      <p:cBhvr>
                                        <p:cTn id="58" dur="500"/>
                                        <p:tgtEl>
                                          <p:spTgt spid="83"/>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2" fill="hold" nodeType="click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wipe(right)">
                                      <p:cBhvr>
                                        <p:cTn id="63" dur="750"/>
                                        <p:tgtEl>
                                          <p:spTgt spid="57"/>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18"/>
                                        </p:tgtEl>
                                        <p:attrNameLst>
                                          <p:attrName>style.visibility</p:attrName>
                                        </p:attrNameLst>
                                      </p:cBhvr>
                                      <p:to>
                                        <p:strVal val="visible"/>
                                      </p:to>
                                    </p:set>
                                    <p:animEffect transition="in" filter="fade">
                                      <p:cBhvr>
                                        <p:cTn id="68" dur="1000"/>
                                        <p:tgtEl>
                                          <p:spTgt spid="118"/>
                                        </p:tgtEl>
                                      </p:cBhvr>
                                    </p:animEffect>
                                  </p:childTnLst>
                                </p:cTn>
                              </p:par>
                              <p:par>
                                <p:cTn id="69" presetID="1" presetClass="entr" presetSubtype="0" fill="hold" nodeType="withEffect">
                                  <p:stCondLst>
                                    <p:cond delay="0"/>
                                  </p:stCondLst>
                                  <p:childTnLst>
                                    <p:set>
                                      <p:cBhvr>
                                        <p:cTn id="70" dur="1" fill="hold">
                                          <p:stCondLst>
                                            <p:cond delay="0"/>
                                          </p:stCondLst>
                                        </p:cTn>
                                        <p:tgtEl>
                                          <p:spTgt spid="133"/>
                                        </p:tgtEl>
                                        <p:attrNameLst>
                                          <p:attrName>style.visibility</p:attrName>
                                        </p:attrNameLst>
                                      </p:cBhvr>
                                      <p:to>
                                        <p:strVal val="visible"/>
                                      </p:to>
                                    </p:set>
                                  </p:childTnLst>
                                </p:cTn>
                              </p:par>
                              <p:par>
                                <p:cTn id="71" presetID="10" presetClass="entr" presetSubtype="0" fill="hold" nodeType="with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fade">
                                      <p:cBhvr>
                                        <p:cTn id="73" dur="500"/>
                                        <p:tgtEl>
                                          <p:spTgt spid="5"/>
                                        </p:tgtEl>
                                      </p:cBhvr>
                                    </p:animEffect>
                                  </p:childTnLst>
                                </p:cTn>
                              </p:par>
                              <p:par>
                                <p:cTn id="74" presetID="10" presetClass="entr" presetSubtype="0" fill="hold" nodeType="withEffect">
                                  <p:stCondLst>
                                    <p:cond delay="0"/>
                                  </p:stCondLst>
                                  <p:childTnLst>
                                    <p:set>
                                      <p:cBhvr>
                                        <p:cTn id="75" dur="1" fill="hold">
                                          <p:stCondLst>
                                            <p:cond delay="0"/>
                                          </p:stCondLst>
                                        </p:cTn>
                                        <p:tgtEl>
                                          <p:spTgt spid="132"/>
                                        </p:tgtEl>
                                        <p:attrNameLst>
                                          <p:attrName>style.visibility</p:attrName>
                                        </p:attrNameLst>
                                      </p:cBhvr>
                                      <p:to>
                                        <p:strVal val="visible"/>
                                      </p:to>
                                    </p:set>
                                    <p:animEffect transition="in" filter="fade">
                                      <p:cBhvr>
                                        <p:cTn id="76" dur="500"/>
                                        <p:tgtEl>
                                          <p:spTgt spid="132"/>
                                        </p:tgtEl>
                                      </p:cBhvr>
                                    </p:animEffect>
                                  </p:childTnLst>
                                </p:cTn>
                              </p:par>
                              <p:par>
                                <p:cTn id="77" presetID="10" presetClass="exit" presetSubtype="0" fill="hold" grpId="1" nodeType="withEffect">
                                  <p:stCondLst>
                                    <p:cond delay="0"/>
                                  </p:stCondLst>
                                  <p:childTnLst>
                                    <p:animEffect transition="out" filter="fade">
                                      <p:cBhvr>
                                        <p:cTn id="78" dur="500"/>
                                        <p:tgtEl>
                                          <p:spTgt spid="85"/>
                                        </p:tgtEl>
                                      </p:cBhvr>
                                    </p:animEffect>
                                    <p:set>
                                      <p:cBhvr>
                                        <p:cTn id="79" dur="1" fill="hold">
                                          <p:stCondLst>
                                            <p:cond delay="499"/>
                                          </p:stCondLst>
                                        </p:cTn>
                                        <p:tgtEl>
                                          <p:spTgt spid="85"/>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84"/>
                                        </p:tgtEl>
                                      </p:cBhvr>
                                    </p:animEffect>
                                    <p:set>
                                      <p:cBhvr>
                                        <p:cTn id="82" dur="1" fill="hold">
                                          <p:stCondLst>
                                            <p:cond delay="499"/>
                                          </p:stCondLst>
                                        </p:cTn>
                                        <p:tgtEl>
                                          <p:spTgt spid="84"/>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83"/>
                                        </p:tgtEl>
                                      </p:cBhvr>
                                    </p:animEffect>
                                    <p:set>
                                      <p:cBhvr>
                                        <p:cTn id="85" dur="1" fill="hold">
                                          <p:stCondLst>
                                            <p:cond delay="499"/>
                                          </p:stCondLst>
                                        </p:cTn>
                                        <p:tgtEl>
                                          <p:spTgt spid="83"/>
                                        </p:tgtEl>
                                        <p:attrNameLst>
                                          <p:attrName>style.visibility</p:attrName>
                                        </p:attrNameLst>
                                      </p:cBhvr>
                                      <p:to>
                                        <p:strVal val="hidden"/>
                                      </p:to>
                                    </p:set>
                                  </p:childTnLst>
                                </p:cTn>
                              </p:par>
                              <p:par>
                                <p:cTn id="86" presetID="10" presetClass="entr" presetSubtype="0" fill="hold" nodeType="withEffect">
                                  <p:stCondLst>
                                    <p:cond delay="0"/>
                                  </p:stCondLst>
                                  <p:childTnLst>
                                    <p:set>
                                      <p:cBhvr>
                                        <p:cTn id="87" dur="1" fill="hold">
                                          <p:stCondLst>
                                            <p:cond delay="0"/>
                                          </p:stCondLst>
                                        </p:cTn>
                                        <p:tgtEl>
                                          <p:spTgt spid="125"/>
                                        </p:tgtEl>
                                        <p:attrNameLst>
                                          <p:attrName>style.visibility</p:attrName>
                                        </p:attrNameLst>
                                      </p:cBhvr>
                                      <p:to>
                                        <p:strVal val="visible"/>
                                      </p:to>
                                    </p:set>
                                    <p:animEffect transition="in" filter="fade">
                                      <p:cBhvr>
                                        <p:cTn id="88" dur="500"/>
                                        <p:tgtEl>
                                          <p:spTgt spid="125"/>
                                        </p:tgtEl>
                                      </p:cBhvr>
                                    </p:animEffect>
                                  </p:childTnLst>
                                </p:cTn>
                              </p:par>
                              <p:par>
                                <p:cTn id="89" presetID="10" presetClass="entr" presetSubtype="0" fill="hold" nodeType="with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500"/>
                                        <p:tgtEl>
                                          <p:spTgt spid="120"/>
                                        </p:tgtEl>
                                      </p:cBhvr>
                                    </p:animEffect>
                                  </p:childTnLst>
                                </p:cTn>
                              </p:par>
                              <p:par>
                                <p:cTn id="92" presetID="10" presetClass="entr" presetSubtype="0" fill="hold" nodeType="withEffect">
                                  <p:stCondLst>
                                    <p:cond delay="0"/>
                                  </p:stCondLst>
                                  <p:childTnLst>
                                    <p:set>
                                      <p:cBhvr>
                                        <p:cTn id="93" dur="1" fill="hold">
                                          <p:stCondLst>
                                            <p:cond delay="0"/>
                                          </p:stCondLst>
                                        </p:cTn>
                                        <p:tgtEl>
                                          <p:spTgt spid="7"/>
                                        </p:tgtEl>
                                        <p:attrNameLst>
                                          <p:attrName>style.visibility</p:attrName>
                                        </p:attrNameLst>
                                      </p:cBhvr>
                                      <p:to>
                                        <p:strVal val="visible"/>
                                      </p:to>
                                    </p:set>
                                    <p:animEffect transition="in" filter="fade">
                                      <p:cBhvr>
                                        <p:cTn id="94" dur="500"/>
                                        <p:tgtEl>
                                          <p:spTgt spid="7"/>
                                        </p:tgtEl>
                                      </p:cBhvr>
                                    </p:animEffect>
                                  </p:childTnLst>
                                </p:cTn>
                              </p:par>
                              <p:par>
                                <p:cTn id="95" presetID="1" presetClass="entr" presetSubtype="0" fill="hold" nodeType="withEffect">
                                  <p:stCondLst>
                                    <p:cond delay="0"/>
                                  </p:stCondLst>
                                  <p:childTnLst>
                                    <p:set>
                                      <p:cBhvr>
                                        <p:cTn id="96"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3" grpId="1"/>
      <p:bldP spid="84" grpId="0"/>
      <p:bldP spid="84" grpId="1"/>
      <p:bldP spid="85" grpId="0"/>
      <p:bldP spid="85" grpId="1"/>
      <p:bldP spid="12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endParaRPr lang="en-US"/>
          </a:p>
        </p:txBody>
      </p:sp>
      <p:sp>
        <p:nvSpPr>
          <p:cNvPr id="2" name="Title 1"/>
          <p:cNvSpPr>
            <a:spLocks noGrp="1"/>
          </p:cNvSpPr>
          <p:nvPr>
            <p:ph type="title"/>
          </p:nvPr>
        </p:nvSpPr>
        <p:spPr/>
        <p:txBody>
          <a:bodyPr/>
          <a:lstStyle/>
          <a:p>
            <a:r>
              <a:rPr lang="en-US" smtClean="0"/>
              <a:t>Managing Services in Multiple Clouds</a:t>
            </a:r>
            <a:endParaRPr lang="en-US" dirty="0"/>
          </a:p>
        </p:txBody>
      </p:sp>
      <p:sp>
        <p:nvSpPr>
          <p:cNvPr id="16" name="Rounded Rectangle 15"/>
          <p:cNvSpPr/>
          <p:nvPr/>
        </p:nvSpPr>
        <p:spPr bwMode="auto">
          <a:xfrm>
            <a:off x="2908215" y="6139638"/>
            <a:ext cx="1282876" cy="628522"/>
          </a:xfrm>
          <a:prstGeom prst="roundRect">
            <a:avLst>
              <a:gd name="adj" fmla="val 0"/>
            </a:avLst>
          </a:prstGeom>
          <a:gradFill rotWithShape="1">
            <a:gsLst>
              <a:gs pos="0">
                <a:srgbClr val="8CA923">
                  <a:shade val="45000"/>
                  <a:satMod val="155000"/>
                </a:srgbClr>
              </a:gs>
              <a:gs pos="60000">
                <a:srgbClr val="8CA923">
                  <a:shade val="95000"/>
                  <a:satMod val="150000"/>
                </a:srgbClr>
              </a:gs>
              <a:gs pos="100000">
                <a:srgbClr val="8CA923">
                  <a:tint val="87000"/>
                  <a:satMod val="250000"/>
                </a:srgbClr>
              </a:gs>
            </a:gsLst>
            <a:lin ang="16200000" scaled="0"/>
          </a:gradFill>
          <a:ln w="9525" cap="flat" cmpd="sng" algn="ctr">
            <a:solidFill>
              <a:srgbClr val="8CA923">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3256" tIns="46628" rIns="93256" bIns="46628" numCol="1" rtlCol="0" anchor="ctr" anchorCtr="0" compatLnSpc="1">
            <a:prstTxWarp prst="textNoShape">
              <a:avLst/>
            </a:prstTxWarp>
          </a:bodyPr>
          <a:lstStyle/>
          <a:p>
            <a:pPr algn="ctr" defTabSz="932290">
              <a:defRPr/>
            </a:pPr>
            <a:r>
              <a:rPr lang="en-US" sz="2244" kern="0" dirty="0" err="1">
                <a:gradFill>
                  <a:gsLst>
                    <a:gs pos="0">
                      <a:srgbClr val="FFFFFF"/>
                    </a:gs>
                    <a:gs pos="100000">
                      <a:srgbClr val="FFFFFF"/>
                    </a:gs>
                  </a:gsLst>
                  <a:lin ang="5400000" scaled="0"/>
                </a:gradFill>
              </a:rPr>
              <a:t>Xen</a:t>
            </a:r>
            <a:endParaRPr lang="en-US" sz="2244" kern="0" dirty="0">
              <a:gradFill>
                <a:gsLst>
                  <a:gs pos="0">
                    <a:srgbClr val="FFFFFF"/>
                  </a:gs>
                  <a:gs pos="100000">
                    <a:srgbClr val="FFFFFF"/>
                  </a:gs>
                </a:gsLst>
                <a:lin ang="5400000" scaled="0"/>
              </a:gradFill>
            </a:endParaRPr>
          </a:p>
        </p:txBody>
      </p:sp>
      <p:sp>
        <p:nvSpPr>
          <p:cNvPr id="17" name="Rounded Rectangle 16"/>
          <p:cNvSpPr/>
          <p:nvPr/>
        </p:nvSpPr>
        <p:spPr bwMode="auto">
          <a:xfrm>
            <a:off x="557344" y="1513563"/>
            <a:ext cx="11311802" cy="628522"/>
          </a:xfrm>
          <a:prstGeom prst="roundRect">
            <a:avLst>
              <a:gd name="adj" fmla="val 0"/>
            </a:avLst>
          </a:prstGeom>
          <a:gradFill rotWithShape="1">
            <a:gsLst>
              <a:gs pos="0">
                <a:srgbClr val="F38C37">
                  <a:shade val="45000"/>
                  <a:satMod val="155000"/>
                </a:srgbClr>
              </a:gs>
              <a:gs pos="60000">
                <a:srgbClr val="F38C37">
                  <a:shade val="95000"/>
                  <a:satMod val="150000"/>
                </a:srgbClr>
              </a:gs>
              <a:gs pos="100000">
                <a:srgbClr val="F38C37">
                  <a:tint val="87000"/>
                  <a:satMod val="250000"/>
                </a:srgbClr>
              </a:gs>
            </a:gsLst>
            <a:lin ang="16200000" scaled="0"/>
          </a:gradFill>
          <a:ln w="9525" cap="flat" cmpd="sng" algn="ctr">
            <a:solidFill>
              <a:srgbClr val="F38C37">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3256" tIns="46628" rIns="93256" bIns="46628" numCol="1" rtlCol="0" anchor="ctr" anchorCtr="0" compatLnSpc="1">
            <a:prstTxWarp prst="textNoShape">
              <a:avLst/>
            </a:prstTxWarp>
          </a:bodyPr>
          <a:lstStyle/>
          <a:p>
            <a:pPr algn="ctr" defTabSz="932290">
              <a:defRPr/>
            </a:pPr>
            <a:r>
              <a:rPr lang="en-US" sz="2244" kern="0" dirty="0">
                <a:gradFill>
                  <a:gsLst>
                    <a:gs pos="0">
                      <a:srgbClr val="FFFFFF"/>
                    </a:gs>
                    <a:gs pos="100000">
                      <a:srgbClr val="FFFFFF"/>
                    </a:gs>
                  </a:gsLst>
                  <a:lin ang="5400000" scaled="0"/>
                </a:gradFill>
              </a:rPr>
              <a:t>System Center 2012 - App Controller</a:t>
            </a:r>
          </a:p>
        </p:txBody>
      </p:sp>
      <p:sp>
        <p:nvSpPr>
          <p:cNvPr id="18" name="Rounded Rectangle 17"/>
          <p:cNvSpPr/>
          <p:nvPr/>
        </p:nvSpPr>
        <p:spPr bwMode="auto">
          <a:xfrm>
            <a:off x="285819" y="5336866"/>
            <a:ext cx="3905273" cy="628522"/>
          </a:xfrm>
          <a:prstGeom prst="roundRect">
            <a:avLst>
              <a:gd name="adj" fmla="val 0"/>
            </a:avLst>
          </a:prstGeom>
          <a:gradFill rotWithShape="1">
            <a:gsLst>
              <a:gs pos="0">
                <a:srgbClr val="3A94D2">
                  <a:shade val="45000"/>
                  <a:satMod val="155000"/>
                </a:srgbClr>
              </a:gs>
              <a:gs pos="60000">
                <a:srgbClr val="3A94D2">
                  <a:shade val="95000"/>
                  <a:satMod val="150000"/>
                </a:srgbClr>
              </a:gs>
              <a:gs pos="100000">
                <a:srgbClr val="3A94D2">
                  <a:tint val="87000"/>
                  <a:satMod val="250000"/>
                </a:srgbClr>
              </a:gs>
            </a:gsLst>
            <a:lin ang="16200000" scaled="0"/>
          </a:gradFill>
          <a:ln w="9525" cap="flat" cmpd="sng" algn="ctr">
            <a:solidFill>
              <a:srgbClr val="3A94D2">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3256" tIns="46628" rIns="93256" bIns="46628" numCol="1" rtlCol="0" anchor="ctr" anchorCtr="0" compatLnSpc="1">
            <a:prstTxWarp prst="textNoShape">
              <a:avLst/>
            </a:prstTxWarp>
          </a:bodyPr>
          <a:lstStyle/>
          <a:p>
            <a:pPr algn="ctr" defTabSz="932290">
              <a:defRPr/>
            </a:pPr>
            <a:r>
              <a:rPr lang="en-US" sz="2244" kern="0" dirty="0">
                <a:gradFill>
                  <a:gsLst>
                    <a:gs pos="0">
                      <a:srgbClr val="FFFFFF"/>
                    </a:gs>
                    <a:gs pos="100000">
                      <a:srgbClr val="FFFFFF"/>
                    </a:gs>
                  </a:gsLst>
                  <a:lin ang="5400000" scaled="0"/>
                </a:gradFill>
              </a:rPr>
              <a:t>Virtual Machine Manager</a:t>
            </a:r>
          </a:p>
        </p:txBody>
      </p:sp>
      <p:sp>
        <p:nvSpPr>
          <p:cNvPr id="19" name="Rounded Rectangle 18"/>
          <p:cNvSpPr/>
          <p:nvPr/>
        </p:nvSpPr>
        <p:spPr bwMode="auto">
          <a:xfrm>
            <a:off x="8294482" y="4548808"/>
            <a:ext cx="3884754" cy="628522"/>
          </a:xfrm>
          <a:prstGeom prst="roundRect">
            <a:avLst>
              <a:gd name="adj" fmla="val 0"/>
            </a:avLst>
          </a:prstGeom>
          <a:gradFill rotWithShape="1">
            <a:gsLst>
              <a:gs pos="0">
                <a:srgbClr val="274085">
                  <a:shade val="45000"/>
                  <a:satMod val="155000"/>
                </a:srgbClr>
              </a:gs>
              <a:gs pos="60000">
                <a:srgbClr val="274085">
                  <a:shade val="95000"/>
                  <a:satMod val="150000"/>
                </a:srgbClr>
              </a:gs>
              <a:gs pos="100000">
                <a:srgbClr val="274085">
                  <a:tint val="87000"/>
                  <a:satMod val="250000"/>
                </a:srgbClr>
              </a:gs>
            </a:gsLst>
            <a:lin ang="16200000" scaled="0"/>
          </a:gradFill>
          <a:ln w="9525" cap="flat" cmpd="sng" algn="ctr">
            <a:solidFill>
              <a:srgbClr val="274085">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3256" tIns="46628" rIns="93256" bIns="46628" numCol="1" rtlCol="0" anchor="ctr" anchorCtr="0" compatLnSpc="1">
            <a:prstTxWarp prst="textNoShape">
              <a:avLst/>
            </a:prstTxWarp>
          </a:bodyPr>
          <a:lstStyle/>
          <a:p>
            <a:pPr algn="ctr" defTabSz="932290">
              <a:defRPr/>
            </a:pPr>
            <a:r>
              <a:rPr lang="en-US" sz="2244" kern="0" dirty="0">
                <a:gradFill>
                  <a:gsLst>
                    <a:gs pos="0">
                      <a:srgbClr val="FFFFFF"/>
                    </a:gs>
                    <a:gs pos="100000">
                      <a:srgbClr val="FFFFFF"/>
                    </a:gs>
                  </a:gsLst>
                  <a:lin ang="5400000" scaled="0"/>
                </a:gradFill>
              </a:rPr>
              <a:t>Windows Azure</a:t>
            </a:r>
          </a:p>
        </p:txBody>
      </p:sp>
      <p:sp>
        <p:nvSpPr>
          <p:cNvPr id="20" name="Rounded Rectangle 19"/>
          <p:cNvSpPr/>
          <p:nvPr/>
        </p:nvSpPr>
        <p:spPr bwMode="auto">
          <a:xfrm>
            <a:off x="1597016" y="6139638"/>
            <a:ext cx="1282876" cy="628522"/>
          </a:xfrm>
          <a:prstGeom prst="roundRect">
            <a:avLst>
              <a:gd name="adj" fmla="val 0"/>
            </a:avLst>
          </a:prstGeom>
          <a:gradFill rotWithShape="1">
            <a:gsLst>
              <a:gs pos="0">
                <a:srgbClr val="8557C9">
                  <a:shade val="45000"/>
                  <a:satMod val="155000"/>
                </a:srgbClr>
              </a:gs>
              <a:gs pos="60000">
                <a:srgbClr val="8557C9">
                  <a:shade val="95000"/>
                  <a:satMod val="150000"/>
                </a:srgbClr>
              </a:gs>
              <a:gs pos="100000">
                <a:srgbClr val="8557C9">
                  <a:tint val="87000"/>
                  <a:satMod val="250000"/>
                </a:srgbClr>
              </a:gs>
            </a:gsLst>
            <a:lin ang="16200000" scaled="0"/>
          </a:gradFill>
          <a:ln w="9525" cap="flat" cmpd="sng" algn="ctr">
            <a:solidFill>
              <a:srgbClr val="8557C9">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3256" tIns="46628" rIns="93256" bIns="46628" numCol="1" rtlCol="0" anchor="ctr" anchorCtr="0" compatLnSpc="1">
            <a:prstTxWarp prst="textNoShape">
              <a:avLst/>
            </a:prstTxWarp>
          </a:bodyPr>
          <a:lstStyle/>
          <a:p>
            <a:pPr algn="ctr" defTabSz="932290">
              <a:defRPr/>
            </a:pPr>
            <a:r>
              <a:rPr lang="en-US" sz="2244" kern="0" dirty="0" smtClean="0">
                <a:gradFill>
                  <a:gsLst>
                    <a:gs pos="0">
                      <a:srgbClr val="FFFFFF"/>
                    </a:gs>
                    <a:gs pos="100000">
                      <a:srgbClr val="FFFFFF"/>
                    </a:gs>
                  </a:gsLst>
                  <a:lin ang="5400000" scaled="0"/>
                </a:gradFill>
              </a:rPr>
              <a:t>VMware</a:t>
            </a:r>
            <a:endParaRPr lang="en-US" sz="2244" kern="0" dirty="0">
              <a:gradFill>
                <a:gsLst>
                  <a:gs pos="0">
                    <a:srgbClr val="FFFFFF"/>
                  </a:gs>
                  <a:gs pos="100000">
                    <a:srgbClr val="FFFFFF"/>
                  </a:gs>
                </a:gsLst>
                <a:lin ang="5400000" scaled="0"/>
              </a:gradFill>
            </a:endParaRPr>
          </a:p>
        </p:txBody>
      </p:sp>
      <p:sp>
        <p:nvSpPr>
          <p:cNvPr id="21" name="Rounded Rectangle 20"/>
          <p:cNvSpPr/>
          <p:nvPr/>
        </p:nvSpPr>
        <p:spPr bwMode="auto">
          <a:xfrm>
            <a:off x="285818" y="6139638"/>
            <a:ext cx="1282876" cy="628522"/>
          </a:xfrm>
          <a:prstGeom prst="roundRect">
            <a:avLst>
              <a:gd name="adj" fmla="val 0"/>
            </a:avLst>
          </a:prstGeom>
          <a:gradFill rotWithShape="1">
            <a:gsLst>
              <a:gs pos="0">
                <a:srgbClr val="FED45C">
                  <a:shade val="45000"/>
                  <a:satMod val="155000"/>
                </a:srgbClr>
              </a:gs>
              <a:gs pos="60000">
                <a:srgbClr val="FED45C">
                  <a:shade val="95000"/>
                  <a:satMod val="150000"/>
                </a:srgbClr>
              </a:gs>
              <a:gs pos="100000">
                <a:srgbClr val="FED45C">
                  <a:tint val="87000"/>
                  <a:satMod val="250000"/>
                </a:srgbClr>
              </a:gs>
            </a:gsLst>
            <a:lin ang="16200000" scaled="0"/>
          </a:gradFill>
          <a:ln w="9525" cap="flat" cmpd="sng" algn="ctr">
            <a:solidFill>
              <a:srgbClr val="FED45C">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3256" tIns="46628" rIns="93256" bIns="46628" numCol="1" rtlCol="0" anchor="ctr" anchorCtr="0" compatLnSpc="1">
            <a:prstTxWarp prst="textNoShape">
              <a:avLst/>
            </a:prstTxWarp>
          </a:bodyPr>
          <a:lstStyle/>
          <a:p>
            <a:pPr algn="ctr" defTabSz="932290">
              <a:defRPr/>
            </a:pPr>
            <a:r>
              <a:rPr lang="en-US" sz="2244" kern="0" dirty="0">
                <a:gradFill>
                  <a:gsLst>
                    <a:gs pos="0">
                      <a:srgbClr val="000000"/>
                    </a:gs>
                    <a:gs pos="100000">
                      <a:srgbClr val="000000"/>
                    </a:gs>
                  </a:gsLst>
                  <a:lin ang="5400000" scaled="0"/>
                </a:gradFill>
              </a:rPr>
              <a:t>Hyper-V</a:t>
            </a:r>
          </a:p>
        </p:txBody>
      </p:sp>
      <p:sp>
        <p:nvSpPr>
          <p:cNvPr id="23" name="Freeform 22"/>
          <p:cNvSpPr>
            <a:spLocks noChangeAspect="1"/>
          </p:cNvSpPr>
          <p:nvPr/>
        </p:nvSpPr>
        <p:spPr bwMode="auto">
          <a:xfrm>
            <a:off x="4286741" y="3561525"/>
            <a:ext cx="1212992" cy="642605"/>
          </a:xfrm>
          <a:custGeom>
            <a:avLst/>
            <a:gdLst/>
            <a:ahLst/>
            <a:cxnLst>
              <a:cxn ang="0">
                <a:pos x="6359" y="0"/>
              </a:cxn>
              <a:cxn ang="0">
                <a:pos x="4385" y="1129"/>
              </a:cxn>
              <a:cxn ang="0">
                <a:pos x="3525" y="915"/>
              </a:cxn>
              <a:cxn ang="0">
                <a:pos x="1888" y="1923"/>
              </a:cxn>
              <a:cxn ang="0">
                <a:pos x="1378" y="1826"/>
              </a:cxn>
              <a:cxn ang="0">
                <a:pos x="0" y="3203"/>
              </a:cxn>
              <a:cxn ang="0">
                <a:pos x="1301" y="4578"/>
              </a:cxn>
              <a:cxn ang="0">
                <a:pos x="1301" y="4581"/>
              </a:cxn>
              <a:cxn ang="0">
                <a:pos x="6359" y="4581"/>
              </a:cxn>
              <a:cxn ang="0">
                <a:pos x="8650" y="2290"/>
              </a:cxn>
              <a:cxn ang="0">
                <a:pos x="6359" y="0"/>
              </a:cxn>
            </a:cxnLst>
            <a:rect l="0" t="0" r="r" b="b"/>
            <a:pathLst>
              <a:path w="8650" h="4581">
                <a:moveTo>
                  <a:pt x="6359" y="0"/>
                </a:moveTo>
                <a:cubicBezTo>
                  <a:pt x="5518" y="0"/>
                  <a:pt x="4783" y="453"/>
                  <a:pt x="4385" y="1129"/>
                </a:cubicBezTo>
                <a:cubicBezTo>
                  <a:pt x="4128" y="993"/>
                  <a:pt x="3836" y="915"/>
                  <a:pt x="3525" y="915"/>
                </a:cubicBezTo>
                <a:cubicBezTo>
                  <a:pt x="2809" y="915"/>
                  <a:pt x="2190" y="1325"/>
                  <a:pt x="1888" y="1923"/>
                </a:cubicBezTo>
                <a:cubicBezTo>
                  <a:pt x="1730" y="1860"/>
                  <a:pt x="1558" y="1826"/>
                  <a:pt x="1378" y="1826"/>
                </a:cubicBezTo>
                <a:cubicBezTo>
                  <a:pt x="617" y="1826"/>
                  <a:pt x="0" y="2442"/>
                  <a:pt x="0" y="3203"/>
                </a:cubicBezTo>
                <a:cubicBezTo>
                  <a:pt x="0" y="3938"/>
                  <a:pt x="576" y="4538"/>
                  <a:pt x="1301" y="4578"/>
                </a:cubicBezTo>
                <a:cubicBezTo>
                  <a:pt x="1301" y="4581"/>
                  <a:pt x="1301" y="4581"/>
                  <a:pt x="1301" y="4581"/>
                </a:cubicBezTo>
                <a:cubicBezTo>
                  <a:pt x="6359" y="4581"/>
                  <a:pt x="6359" y="4581"/>
                  <a:pt x="6359" y="4581"/>
                </a:cubicBezTo>
                <a:cubicBezTo>
                  <a:pt x="7624" y="4581"/>
                  <a:pt x="8650" y="3555"/>
                  <a:pt x="8650" y="2290"/>
                </a:cubicBezTo>
                <a:cubicBezTo>
                  <a:pt x="8650" y="1025"/>
                  <a:pt x="7624" y="0"/>
                  <a:pt x="6359" y="0"/>
                </a:cubicBezTo>
                <a:close/>
              </a:path>
            </a:pathLst>
          </a:custGeom>
          <a:noFill/>
          <a:ln w="31750">
            <a:solidFill>
              <a:schemeClr val="tx1"/>
            </a:solidFill>
          </a:ln>
          <a:extLst/>
        </p:spPr>
        <p:txBody>
          <a:bodyPr vert="horz" wrap="square" lIns="93260" tIns="46630" rIns="93260" bIns="4663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836">
              <a:solidFill>
                <a:srgbClr val="FFFFFF"/>
              </a:solidFill>
            </a:endParaRPr>
          </a:p>
        </p:txBody>
      </p:sp>
      <p:sp>
        <p:nvSpPr>
          <p:cNvPr id="24" name="Freeform 23"/>
          <p:cNvSpPr>
            <a:spLocks noChangeAspect="1"/>
          </p:cNvSpPr>
          <p:nvPr/>
        </p:nvSpPr>
        <p:spPr bwMode="auto">
          <a:xfrm>
            <a:off x="5657179" y="3561525"/>
            <a:ext cx="1212992" cy="642605"/>
          </a:xfrm>
          <a:custGeom>
            <a:avLst/>
            <a:gdLst/>
            <a:ahLst/>
            <a:cxnLst>
              <a:cxn ang="0">
                <a:pos x="6359" y="0"/>
              </a:cxn>
              <a:cxn ang="0">
                <a:pos x="4385" y="1129"/>
              </a:cxn>
              <a:cxn ang="0">
                <a:pos x="3525" y="915"/>
              </a:cxn>
              <a:cxn ang="0">
                <a:pos x="1888" y="1923"/>
              </a:cxn>
              <a:cxn ang="0">
                <a:pos x="1378" y="1826"/>
              </a:cxn>
              <a:cxn ang="0">
                <a:pos x="0" y="3203"/>
              </a:cxn>
              <a:cxn ang="0">
                <a:pos x="1301" y="4578"/>
              </a:cxn>
              <a:cxn ang="0">
                <a:pos x="1301" y="4581"/>
              </a:cxn>
              <a:cxn ang="0">
                <a:pos x="6359" y="4581"/>
              </a:cxn>
              <a:cxn ang="0">
                <a:pos x="8650" y="2290"/>
              </a:cxn>
              <a:cxn ang="0">
                <a:pos x="6359" y="0"/>
              </a:cxn>
            </a:cxnLst>
            <a:rect l="0" t="0" r="r" b="b"/>
            <a:pathLst>
              <a:path w="8650" h="4581">
                <a:moveTo>
                  <a:pt x="6359" y="0"/>
                </a:moveTo>
                <a:cubicBezTo>
                  <a:pt x="5518" y="0"/>
                  <a:pt x="4783" y="453"/>
                  <a:pt x="4385" y="1129"/>
                </a:cubicBezTo>
                <a:cubicBezTo>
                  <a:pt x="4128" y="993"/>
                  <a:pt x="3836" y="915"/>
                  <a:pt x="3525" y="915"/>
                </a:cubicBezTo>
                <a:cubicBezTo>
                  <a:pt x="2809" y="915"/>
                  <a:pt x="2190" y="1325"/>
                  <a:pt x="1888" y="1923"/>
                </a:cubicBezTo>
                <a:cubicBezTo>
                  <a:pt x="1730" y="1860"/>
                  <a:pt x="1558" y="1826"/>
                  <a:pt x="1378" y="1826"/>
                </a:cubicBezTo>
                <a:cubicBezTo>
                  <a:pt x="617" y="1826"/>
                  <a:pt x="0" y="2442"/>
                  <a:pt x="0" y="3203"/>
                </a:cubicBezTo>
                <a:cubicBezTo>
                  <a:pt x="0" y="3938"/>
                  <a:pt x="576" y="4538"/>
                  <a:pt x="1301" y="4578"/>
                </a:cubicBezTo>
                <a:cubicBezTo>
                  <a:pt x="1301" y="4581"/>
                  <a:pt x="1301" y="4581"/>
                  <a:pt x="1301" y="4581"/>
                </a:cubicBezTo>
                <a:cubicBezTo>
                  <a:pt x="6359" y="4581"/>
                  <a:pt x="6359" y="4581"/>
                  <a:pt x="6359" y="4581"/>
                </a:cubicBezTo>
                <a:cubicBezTo>
                  <a:pt x="7624" y="4581"/>
                  <a:pt x="8650" y="3555"/>
                  <a:pt x="8650" y="2290"/>
                </a:cubicBezTo>
                <a:cubicBezTo>
                  <a:pt x="8650" y="1025"/>
                  <a:pt x="7624" y="0"/>
                  <a:pt x="6359" y="0"/>
                </a:cubicBezTo>
                <a:close/>
              </a:path>
            </a:pathLst>
          </a:custGeom>
          <a:noFill/>
          <a:ln w="31750">
            <a:solidFill>
              <a:schemeClr val="tx1"/>
            </a:solidFill>
          </a:ln>
          <a:extLst/>
        </p:spPr>
        <p:txBody>
          <a:bodyPr vert="horz" wrap="square" lIns="93260" tIns="46630" rIns="93260" bIns="4663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836">
              <a:solidFill>
                <a:srgbClr val="FFFFFF"/>
              </a:solidFill>
            </a:endParaRPr>
          </a:p>
        </p:txBody>
      </p:sp>
      <p:sp>
        <p:nvSpPr>
          <p:cNvPr id="30" name="Rounded Rectangle 29"/>
          <p:cNvSpPr/>
          <p:nvPr/>
        </p:nvSpPr>
        <p:spPr bwMode="auto">
          <a:xfrm>
            <a:off x="6893393" y="6139638"/>
            <a:ext cx="1282876" cy="628522"/>
          </a:xfrm>
          <a:prstGeom prst="roundRect">
            <a:avLst>
              <a:gd name="adj" fmla="val 0"/>
            </a:avLst>
          </a:prstGeom>
          <a:gradFill rotWithShape="1">
            <a:gsLst>
              <a:gs pos="0">
                <a:srgbClr val="8CA923">
                  <a:shade val="45000"/>
                  <a:satMod val="155000"/>
                </a:srgbClr>
              </a:gs>
              <a:gs pos="60000">
                <a:srgbClr val="8CA923">
                  <a:shade val="95000"/>
                  <a:satMod val="150000"/>
                </a:srgbClr>
              </a:gs>
              <a:gs pos="100000">
                <a:srgbClr val="8CA923">
                  <a:tint val="87000"/>
                  <a:satMod val="250000"/>
                </a:srgbClr>
              </a:gs>
            </a:gsLst>
            <a:lin ang="16200000" scaled="0"/>
          </a:gradFill>
          <a:ln w="9525" cap="flat" cmpd="sng" algn="ctr">
            <a:solidFill>
              <a:srgbClr val="8CA923">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3256" tIns="46628" rIns="93256" bIns="46628" numCol="1" rtlCol="0" anchor="ctr" anchorCtr="0" compatLnSpc="1">
            <a:prstTxWarp prst="textNoShape">
              <a:avLst/>
            </a:prstTxWarp>
          </a:bodyPr>
          <a:lstStyle/>
          <a:p>
            <a:pPr algn="ctr" defTabSz="932290">
              <a:defRPr/>
            </a:pPr>
            <a:r>
              <a:rPr lang="en-US" sz="2244" kern="0" dirty="0" err="1">
                <a:gradFill>
                  <a:gsLst>
                    <a:gs pos="0">
                      <a:srgbClr val="FFFFFF"/>
                    </a:gs>
                    <a:gs pos="100000">
                      <a:srgbClr val="FFFFFF"/>
                    </a:gs>
                  </a:gsLst>
                  <a:lin ang="5400000" scaled="0"/>
                </a:gradFill>
              </a:rPr>
              <a:t>Xen</a:t>
            </a:r>
            <a:endParaRPr lang="en-US" sz="2244" kern="0" dirty="0">
              <a:gradFill>
                <a:gsLst>
                  <a:gs pos="0">
                    <a:srgbClr val="FFFFFF"/>
                  </a:gs>
                  <a:gs pos="100000">
                    <a:srgbClr val="FFFFFF"/>
                  </a:gs>
                </a:gsLst>
                <a:lin ang="5400000" scaled="0"/>
              </a:gradFill>
            </a:endParaRPr>
          </a:p>
        </p:txBody>
      </p:sp>
      <p:sp>
        <p:nvSpPr>
          <p:cNvPr id="31" name="Rounded Rectangle 30"/>
          <p:cNvSpPr/>
          <p:nvPr/>
        </p:nvSpPr>
        <p:spPr bwMode="auto">
          <a:xfrm>
            <a:off x="4303572" y="5336866"/>
            <a:ext cx="3872698" cy="628522"/>
          </a:xfrm>
          <a:prstGeom prst="roundRect">
            <a:avLst>
              <a:gd name="adj" fmla="val 0"/>
            </a:avLst>
          </a:prstGeom>
          <a:gradFill rotWithShape="1">
            <a:gsLst>
              <a:gs pos="0">
                <a:srgbClr val="3A94D2">
                  <a:shade val="45000"/>
                  <a:satMod val="155000"/>
                </a:srgbClr>
              </a:gs>
              <a:gs pos="60000">
                <a:srgbClr val="3A94D2">
                  <a:shade val="95000"/>
                  <a:satMod val="150000"/>
                </a:srgbClr>
              </a:gs>
              <a:gs pos="100000">
                <a:srgbClr val="3A94D2">
                  <a:tint val="87000"/>
                  <a:satMod val="250000"/>
                </a:srgbClr>
              </a:gs>
            </a:gsLst>
            <a:lin ang="16200000" scaled="0"/>
          </a:gradFill>
          <a:ln w="9525" cap="flat" cmpd="sng" algn="ctr">
            <a:solidFill>
              <a:srgbClr val="3A94D2">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3256" tIns="46628" rIns="93256" bIns="46628" numCol="1" rtlCol="0" anchor="ctr" anchorCtr="0" compatLnSpc="1">
            <a:prstTxWarp prst="textNoShape">
              <a:avLst/>
            </a:prstTxWarp>
          </a:bodyPr>
          <a:lstStyle/>
          <a:p>
            <a:pPr algn="ctr" defTabSz="932290">
              <a:defRPr/>
            </a:pPr>
            <a:r>
              <a:rPr lang="en-US" sz="2244" kern="0" dirty="0">
                <a:gradFill>
                  <a:gsLst>
                    <a:gs pos="0">
                      <a:srgbClr val="FFFFFF"/>
                    </a:gs>
                    <a:gs pos="100000">
                      <a:srgbClr val="FFFFFF"/>
                    </a:gs>
                  </a:gsLst>
                  <a:lin ang="5400000" scaled="0"/>
                </a:gradFill>
              </a:rPr>
              <a:t>Virtual Machine Manager</a:t>
            </a:r>
          </a:p>
        </p:txBody>
      </p:sp>
      <p:sp>
        <p:nvSpPr>
          <p:cNvPr id="32" name="Rounded Rectangle 31"/>
          <p:cNvSpPr/>
          <p:nvPr/>
        </p:nvSpPr>
        <p:spPr bwMode="auto">
          <a:xfrm>
            <a:off x="5589841" y="6139638"/>
            <a:ext cx="1282876" cy="628522"/>
          </a:xfrm>
          <a:prstGeom prst="roundRect">
            <a:avLst>
              <a:gd name="adj" fmla="val 0"/>
            </a:avLst>
          </a:prstGeom>
          <a:gradFill rotWithShape="1">
            <a:gsLst>
              <a:gs pos="0">
                <a:srgbClr val="8557C9">
                  <a:shade val="45000"/>
                  <a:satMod val="155000"/>
                </a:srgbClr>
              </a:gs>
              <a:gs pos="60000">
                <a:srgbClr val="8557C9">
                  <a:shade val="95000"/>
                  <a:satMod val="150000"/>
                </a:srgbClr>
              </a:gs>
              <a:gs pos="100000">
                <a:srgbClr val="8557C9">
                  <a:tint val="87000"/>
                  <a:satMod val="250000"/>
                </a:srgbClr>
              </a:gs>
            </a:gsLst>
            <a:lin ang="16200000" scaled="0"/>
          </a:gradFill>
          <a:ln w="9525" cap="flat" cmpd="sng" algn="ctr">
            <a:solidFill>
              <a:srgbClr val="8557C9">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3256" tIns="46628" rIns="93256" bIns="46628" numCol="1" rtlCol="0" anchor="ctr" anchorCtr="0" compatLnSpc="1">
            <a:prstTxWarp prst="textNoShape">
              <a:avLst/>
            </a:prstTxWarp>
          </a:bodyPr>
          <a:lstStyle/>
          <a:p>
            <a:pPr algn="ctr" defTabSz="932290">
              <a:defRPr/>
            </a:pPr>
            <a:r>
              <a:rPr lang="en-US" sz="2244" kern="0" dirty="0" smtClean="0">
                <a:gradFill>
                  <a:gsLst>
                    <a:gs pos="0">
                      <a:srgbClr val="FFFFFF"/>
                    </a:gs>
                    <a:gs pos="100000">
                      <a:srgbClr val="FFFFFF"/>
                    </a:gs>
                  </a:gsLst>
                  <a:lin ang="5400000" scaled="0"/>
                </a:gradFill>
              </a:rPr>
              <a:t>VMware</a:t>
            </a:r>
            <a:endParaRPr lang="en-US" sz="2244" kern="0" dirty="0">
              <a:gradFill>
                <a:gsLst>
                  <a:gs pos="0">
                    <a:srgbClr val="FFFFFF"/>
                  </a:gs>
                  <a:gs pos="100000">
                    <a:srgbClr val="FFFFFF"/>
                  </a:gs>
                </a:gsLst>
                <a:lin ang="5400000" scaled="0"/>
              </a:gradFill>
            </a:endParaRPr>
          </a:p>
        </p:txBody>
      </p:sp>
      <p:sp>
        <p:nvSpPr>
          <p:cNvPr id="33" name="Rounded Rectangle 32"/>
          <p:cNvSpPr/>
          <p:nvPr/>
        </p:nvSpPr>
        <p:spPr bwMode="auto">
          <a:xfrm>
            <a:off x="4303572" y="6139638"/>
            <a:ext cx="1282876" cy="628522"/>
          </a:xfrm>
          <a:prstGeom prst="roundRect">
            <a:avLst>
              <a:gd name="adj" fmla="val 0"/>
            </a:avLst>
          </a:prstGeom>
          <a:gradFill rotWithShape="1">
            <a:gsLst>
              <a:gs pos="0">
                <a:srgbClr val="FED45C">
                  <a:shade val="45000"/>
                  <a:satMod val="155000"/>
                </a:srgbClr>
              </a:gs>
              <a:gs pos="60000">
                <a:srgbClr val="FED45C">
                  <a:shade val="95000"/>
                  <a:satMod val="150000"/>
                </a:srgbClr>
              </a:gs>
              <a:gs pos="100000">
                <a:srgbClr val="FED45C">
                  <a:tint val="87000"/>
                  <a:satMod val="250000"/>
                </a:srgbClr>
              </a:gs>
            </a:gsLst>
            <a:lin ang="16200000" scaled="0"/>
          </a:gradFill>
          <a:ln w="9525" cap="flat" cmpd="sng" algn="ctr">
            <a:solidFill>
              <a:srgbClr val="FED45C">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3256" tIns="46628" rIns="93256" bIns="46628" numCol="1" rtlCol="0" anchor="ctr" anchorCtr="0" compatLnSpc="1">
            <a:prstTxWarp prst="textNoShape">
              <a:avLst/>
            </a:prstTxWarp>
          </a:bodyPr>
          <a:lstStyle/>
          <a:p>
            <a:pPr algn="ctr" defTabSz="932290">
              <a:defRPr/>
            </a:pPr>
            <a:r>
              <a:rPr lang="en-US" sz="2244" kern="0" dirty="0">
                <a:gradFill>
                  <a:gsLst>
                    <a:gs pos="0">
                      <a:srgbClr val="000000"/>
                    </a:gs>
                    <a:gs pos="100000">
                      <a:srgbClr val="000000"/>
                    </a:gs>
                  </a:gsLst>
                  <a:lin ang="5400000" scaled="0"/>
                </a:gradFill>
              </a:rPr>
              <a:t>Hyper-V</a:t>
            </a:r>
          </a:p>
        </p:txBody>
      </p:sp>
      <p:sp>
        <p:nvSpPr>
          <p:cNvPr id="34" name="Freeform 33"/>
          <p:cNvSpPr>
            <a:spLocks noChangeAspect="1"/>
          </p:cNvSpPr>
          <p:nvPr/>
        </p:nvSpPr>
        <p:spPr bwMode="auto">
          <a:xfrm>
            <a:off x="6971180" y="3561525"/>
            <a:ext cx="1212992" cy="642605"/>
          </a:xfrm>
          <a:custGeom>
            <a:avLst/>
            <a:gdLst/>
            <a:ahLst/>
            <a:cxnLst>
              <a:cxn ang="0">
                <a:pos x="6359" y="0"/>
              </a:cxn>
              <a:cxn ang="0">
                <a:pos x="4385" y="1129"/>
              </a:cxn>
              <a:cxn ang="0">
                <a:pos x="3525" y="915"/>
              </a:cxn>
              <a:cxn ang="0">
                <a:pos x="1888" y="1923"/>
              </a:cxn>
              <a:cxn ang="0">
                <a:pos x="1378" y="1826"/>
              </a:cxn>
              <a:cxn ang="0">
                <a:pos x="0" y="3203"/>
              </a:cxn>
              <a:cxn ang="0">
                <a:pos x="1301" y="4578"/>
              </a:cxn>
              <a:cxn ang="0">
                <a:pos x="1301" y="4581"/>
              </a:cxn>
              <a:cxn ang="0">
                <a:pos x="6359" y="4581"/>
              </a:cxn>
              <a:cxn ang="0">
                <a:pos x="8650" y="2290"/>
              </a:cxn>
              <a:cxn ang="0">
                <a:pos x="6359" y="0"/>
              </a:cxn>
            </a:cxnLst>
            <a:rect l="0" t="0" r="r" b="b"/>
            <a:pathLst>
              <a:path w="8650" h="4581">
                <a:moveTo>
                  <a:pt x="6359" y="0"/>
                </a:moveTo>
                <a:cubicBezTo>
                  <a:pt x="5518" y="0"/>
                  <a:pt x="4783" y="453"/>
                  <a:pt x="4385" y="1129"/>
                </a:cubicBezTo>
                <a:cubicBezTo>
                  <a:pt x="4128" y="993"/>
                  <a:pt x="3836" y="915"/>
                  <a:pt x="3525" y="915"/>
                </a:cubicBezTo>
                <a:cubicBezTo>
                  <a:pt x="2809" y="915"/>
                  <a:pt x="2190" y="1325"/>
                  <a:pt x="1888" y="1923"/>
                </a:cubicBezTo>
                <a:cubicBezTo>
                  <a:pt x="1730" y="1860"/>
                  <a:pt x="1558" y="1826"/>
                  <a:pt x="1378" y="1826"/>
                </a:cubicBezTo>
                <a:cubicBezTo>
                  <a:pt x="617" y="1826"/>
                  <a:pt x="0" y="2442"/>
                  <a:pt x="0" y="3203"/>
                </a:cubicBezTo>
                <a:cubicBezTo>
                  <a:pt x="0" y="3938"/>
                  <a:pt x="576" y="4538"/>
                  <a:pt x="1301" y="4578"/>
                </a:cubicBezTo>
                <a:cubicBezTo>
                  <a:pt x="1301" y="4581"/>
                  <a:pt x="1301" y="4581"/>
                  <a:pt x="1301" y="4581"/>
                </a:cubicBezTo>
                <a:cubicBezTo>
                  <a:pt x="6359" y="4581"/>
                  <a:pt x="6359" y="4581"/>
                  <a:pt x="6359" y="4581"/>
                </a:cubicBezTo>
                <a:cubicBezTo>
                  <a:pt x="7624" y="4581"/>
                  <a:pt x="8650" y="3555"/>
                  <a:pt x="8650" y="2290"/>
                </a:cubicBezTo>
                <a:cubicBezTo>
                  <a:pt x="8650" y="1025"/>
                  <a:pt x="7624" y="0"/>
                  <a:pt x="6359" y="0"/>
                </a:cubicBezTo>
                <a:close/>
              </a:path>
            </a:pathLst>
          </a:custGeom>
          <a:noFill/>
          <a:ln w="31750">
            <a:solidFill>
              <a:schemeClr val="tx1"/>
            </a:solidFill>
          </a:ln>
          <a:extLst/>
        </p:spPr>
        <p:txBody>
          <a:bodyPr vert="horz" wrap="square" lIns="93260" tIns="46630" rIns="93260" bIns="4663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836">
              <a:solidFill>
                <a:srgbClr val="FFFFFF"/>
              </a:solidFill>
            </a:endParaRPr>
          </a:p>
        </p:txBody>
      </p:sp>
      <p:sp>
        <p:nvSpPr>
          <p:cNvPr id="35" name="Freeform 34"/>
          <p:cNvSpPr>
            <a:spLocks noChangeAspect="1"/>
          </p:cNvSpPr>
          <p:nvPr/>
        </p:nvSpPr>
        <p:spPr bwMode="auto">
          <a:xfrm>
            <a:off x="297636" y="3561525"/>
            <a:ext cx="1212992" cy="642605"/>
          </a:xfrm>
          <a:custGeom>
            <a:avLst/>
            <a:gdLst/>
            <a:ahLst/>
            <a:cxnLst>
              <a:cxn ang="0">
                <a:pos x="6359" y="0"/>
              </a:cxn>
              <a:cxn ang="0">
                <a:pos x="4385" y="1129"/>
              </a:cxn>
              <a:cxn ang="0">
                <a:pos x="3525" y="915"/>
              </a:cxn>
              <a:cxn ang="0">
                <a:pos x="1888" y="1923"/>
              </a:cxn>
              <a:cxn ang="0">
                <a:pos x="1378" y="1826"/>
              </a:cxn>
              <a:cxn ang="0">
                <a:pos x="0" y="3203"/>
              </a:cxn>
              <a:cxn ang="0">
                <a:pos x="1301" y="4578"/>
              </a:cxn>
              <a:cxn ang="0">
                <a:pos x="1301" y="4581"/>
              </a:cxn>
              <a:cxn ang="0">
                <a:pos x="6359" y="4581"/>
              </a:cxn>
              <a:cxn ang="0">
                <a:pos x="8650" y="2290"/>
              </a:cxn>
              <a:cxn ang="0">
                <a:pos x="6359" y="0"/>
              </a:cxn>
            </a:cxnLst>
            <a:rect l="0" t="0" r="r" b="b"/>
            <a:pathLst>
              <a:path w="8650" h="4581">
                <a:moveTo>
                  <a:pt x="6359" y="0"/>
                </a:moveTo>
                <a:cubicBezTo>
                  <a:pt x="5518" y="0"/>
                  <a:pt x="4783" y="453"/>
                  <a:pt x="4385" y="1129"/>
                </a:cubicBezTo>
                <a:cubicBezTo>
                  <a:pt x="4128" y="993"/>
                  <a:pt x="3836" y="915"/>
                  <a:pt x="3525" y="915"/>
                </a:cubicBezTo>
                <a:cubicBezTo>
                  <a:pt x="2809" y="915"/>
                  <a:pt x="2190" y="1325"/>
                  <a:pt x="1888" y="1923"/>
                </a:cubicBezTo>
                <a:cubicBezTo>
                  <a:pt x="1730" y="1860"/>
                  <a:pt x="1558" y="1826"/>
                  <a:pt x="1378" y="1826"/>
                </a:cubicBezTo>
                <a:cubicBezTo>
                  <a:pt x="617" y="1826"/>
                  <a:pt x="0" y="2442"/>
                  <a:pt x="0" y="3203"/>
                </a:cubicBezTo>
                <a:cubicBezTo>
                  <a:pt x="0" y="3938"/>
                  <a:pt x="576" y="4538"/>
                  <a:pt x="1301" y="4578"/>
                </a:cubicBezTo>
                <a:cubicBezTo>
                  <a:pt x="1301" y="4581"/>
                  <a:pt x="1301" y="4581"/>
                  <a:pt x="1301" y="4581"/>
                </a:cubicBezTo>
                <a:cubicBezTo>
                  <a:pt x="6359" y="4581"/>
                  <a:pt x="6359" y="4581"/>
                  <a:pt x="6359" y="4581"/>
                </a:cubicBezTo>
                <a:cubicBezTo>
                  <a:pt x="7624" y="4581"/>
                  <a:pt x="8650" y="3555"/>
                  <a:pt x="8650" y="2290"/>
                </a:cubicBezTo>
                <a:cubicBezTo>
                  <a:pt x="8650" y="1025"/>
                  <a:pt x="7624" y="0"/>
                  <a:pt x="6359" y="0"/>
                </a:cubicBezTo>
                <a:close/>
              </a:path>
            </a:pathLst>
          </a:custGeom>
          <a:noFill/>
          <a:ln w="31750">
            <a:solidFill>
              <a:schemeClr val="tx1"/>
            </a:solidFill>
          </a:ln>
          <a:extLst/>
        </p:spPr>
        <p:txBody>
          <a:bodyPr vert="horz" wrap="square" lIns="93260" tIns="46630" rIns="93260" bIns="4663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836">
              <a:solidFill>
                <a:srgbClr val="FFFFFF"/>
              </a:solidFill>
            </a:endParaRPr>
          </a:p>
        </p:txBody>
      </p:sp>
      <p:sp>
        <p:nvSpPr>
          <p:cNvPr id="36" name="Freeform 35"/>
          <p:cNvSpPr>
            <a:spLocks noChangeAspect="1"/>
          </p:cNvSpPr>
          <p:nvPr/>
        </p:nvSpPr>
        <p:spPr bwMode="auto">
          <a:xfrm>
            <a:off x="1666062" y="3561525"/>
            <a:ext cx="1212992" cy="642605"/>
          </a:xfrm>
          <a:custGeom>
            <a:avLst/>
            <a:gdLst/>
            <a:ahLst/>
            <a:cxnLst>
              <a:cxn ang="0">
                <a:pos x="6359" y="0"/>
              </a:cxn>
              <a:cxn ang="0">
                <a:pos x="4385" y="1129"/>
              </a:cxn>
              <a:cxn ang="0">
                <a:pos x="3525" y="915"/>
              </a:cxn>
              <a:cxn ang="0">
                <a:pos x="1888" y="1923"/>
              </a:cxn>
              <a:cxn ang="0">
                <a:pos x="1378" y="1826"/>
              </a:cxn>
              <a:cxn ang="0">
                <a:pos x="0" y="3203"/>
              </a:cxn>
              <a:cxn ang="0">
                <a:pos x="1301" y="4578"/>
              </a:cxn>
              <a:cxn ang="0">
                <a:pos x="1301" y="4581"/>
              </a:cxn>
              <a:cxn ang="0">
                <a:pos x="6359" y="4581"/>
              </a:cxn>
              <a:cxn ang="0">
                <a:pos x="8650" y="2290"/>
              </a:cxn>
              <a:cxn ang="0">
                <a:pos x="6359" y="0"/>
              </a:cxn>
            </a:cxnLst>
            <a:rect l="0" t="0" r="r" b="b"/>
            <a:pathLst>
              <a:path w="8650" h="4581">
                <a:moveTo>
                  <a:pt x="6359" y="0"/>
                </a:moveTo>
                <a:cubicBezTo>
                  <a:pt x="5518" y="0"/>
                  <a:pt x="4783" y="453"/>
                  <a:pt x="4385" y="1129"/>
                </a:cubicBezTo>
                <a:cubicBezTo>
                  <a:pt x="4128" y="993"/>
                  <a:pt x="3836" y="915"/>
                  <a:pt x="3525" y="915"/>
                </a:cubicBezTo>
                <a:cubicBezTo>
                  <a:pt x="2809" y="915"/>
                  <a:pt x="2190" y="1325"/>
                  <a:pt x="1888" y="1923"/>
                </a:cubicBezTo>
                <a:cubicBezTo>
                  <a:pt x="1730" y="1860"/>
                  <a:pt x="1558" y="1826"/>
                  <a:pt x="1378" y="1826"/>
                </a:cubicBezTo>
                <a:cubicBezTo>
                  <a:pt x="617" y="1826"/>
                  <a:pt x="0" y="2442"/>
                  <a:pt x="0" y="3203"/>
                </a:cubicBezTo>
                <a:cubicBezTo>
                  <a:pt x="0" y="3938"/>
                  <a:pt x="576" y="4538"/>
                  <a:pt x="1301" y="4578"/>
                </a:cubicBezTo>
                <a:cubicBezTo>
                  <a:pt x="1301" y="4581"/>
                  <a:pt x="1301" y="4581"/>
                  <a:pt x="1301" y="4581"/>
                </a:cubicBezTo>
                <a:cubicBezTo>
                  <a:pt x="6359" y="4581"/>
                  <a:pt x="6359" y="4581"/>
                  <a:pt x="6359" y="4581"/>
                </a:cubicBezTo>
                <a:cubicBezTo>
                  <a:pt x="7624" y="4581"/>
                  <a:pt x="8650" y="3555"/>
                  <a:pt x="8650" y="2290"/>
                </a:cubicBezTo>
                <a:cubicBezTo>
                  <a:pt x="8650" y="1025"/>
                  <a:pt x="7624" y="0"/>
                  <a:pt x="6359" y="0"/>
                </a:cubicBezTo>
                <a:close/>
              </a:path>
            </a:pathLst>
          </a:custGeom>
          <a:noFill/>
          <a:ln w="31750">
            <a:solidFill>
              <a:schemeClr val="tx1"/>
            </a:solidFill>
          </a:ln>
          <a:extLst/>
        </p:spPr>
        <p:txBody>
          <a:bodyPr vert="horz" wrap="square" lIns="93260" tIns="46630" rIns="93260" bIns="4663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836">
              <a:solidFill>
                <a:srgbClr val="FFFFFF"/>
              </a:solidFill>
            </a:endParaRPr>
          </a:p>
        </p:txBody>
      </p:sp>
      <p:sp>
        <p:nvSpPr>
          <p:cNvPr id="37" name="Freeform 36"/>
          <p:cNvSpPr>
            <a:spLocks noChangeAspect="1"/>
          </p:cNvSpPr>
          <p:nvPr/>
        </p:nvSpPr>
        <p:spPr bwMode="auto">
          <a:xfrm>
            <a:off x="2980063" y="3561525"/>
            <a:ext cx="1212992" cy="642605"/>
          </a:xfrm>
          <a:custGeom>
            <a:avLst/>
            <a:gdLst/>
            <a:ahLst/>
            <a:cxnLst>
              <a:cxn ang="0">
                <a:pos x="6359" y="0"/>
              </a:cxn>
              <a:cxn ang="0">
                <a:pos x="4385" y="1129"/>
              </a:cxn>
              <a:cxn ang="0">
                <a:pos x="3525" y="915"/>
              </a:cxn>
              <a:cxn ang="0">
                <a:pos x="1888" y="1923"/>
              </a:cxn>
              <a:cxn ang="0">
                <a:pos x="1378" y="1826"/>
              </a:cxn>
              <a:cxn ang="0">
                <a:pos x="0" y="3203"/>
              </a:cxn>
              <a:cxn ang="0">
                <a:pos x="1301" y="4578"/>
              </a:cxn>
              <a:cxn ang="0">
                <a:pos x="1301" y="4581"/>
              </a:cxn>
              <a:cxn ang="0">
                <a:pos x="6359" y="4581"/>
              </a:cxn>
              <a:cxn ang="0">
                <a:pos x="8650" y="2290"/>
              </a:cxn>
              <a:cxn ang="0">
                <a:pos x="6359" y="0"/>
              </a:cxn>
            </a:cxnLst>
            <a:rect l="0" t="0" r="r" b="b"/>
            <a:pathLst>
              <a:path w="8650" h="4581">
                <a:moveTo>
                  <a:pt x="6359" y="0"/>
                </a:moveTo>
                <a:cubicBezTo>
                  <a:pt x="5518" y="0"/>
                  <a:pt x="4783" y="453"/>
                  <a:pt x="4385" y="1129"/>
                </a:cubicBezTo>
                <a:cubicBezTo>
                  <a:pt x="4128" y="993"/>
                  <a:pt x="3836" y="915"/>
                  <a:pt x="3525" y="915"/>
                </a:cubicBezTo>
                <a:cubicBezTo>
                  <a:pt x="2809" y="915"/>
                  <a:pt x="2190" y="1325"/>
                  <a:pt x="1888" y="1923"/>
                </a:cubicBezTo>
                <a:cubicBezTo>
                  <a:pt x="1730" y="1860"/>
                  <a:pt x="1558" y="1826"/>
                  <a:pt x="1378" y="1826"/>
                </a:cubicBezTo>
                <a:cubicBezTo>
                  <a:pt x="617" y="1826"/>
                  <a:pt x="0" y="2442"/>
                  <a:pt x="0" y="3203"/>
                </a:cubicBezTo>
                <a:cubicBezTo>
                  <a:pt x="0" y="3938"/>
                  <a:pt x="576" y="4538"/>
                  <a:pt x="1301" y="4578"/>
                </a:cubicBezTo>
                <a:cubicBezTo>
                  <a:pt x="1301" y="4581"/>
                  <a:pt x="1301" y="4581"/>
                  <a:pt x="1301" y="4581"/>
                </a:cubicBezTo>
                <a:cubicBezTo>
                  <a:pt x="6359" y="4581"/>
                  <a:pt x="6359" y="4581"/>
                  <a:pt x="6359" y="4581"/>
                </a:cubicBezTo>
                <a:cubicBezTo>
                  <a:pt x="7624" y="4581"/>
                  <a:pt x="8650" y="3555"/>
                  <a:pt x="8650" y="2290"/>
                </a:cubicBezTo>
                <a:cubicBezTo>
                  <a:pt x="8650" y="1025"/>
                  <a:pt x="7624" y="0"/>
                  <a:pt x="6359" y="0"/>
                </a:cubicBezTo>
                <a:close/>
              </a:path>
            </a:pathLst>
          </a:custGeom>
          <a:noFill/>
          <a:ln w="31750">
            <a:solidFill>
              <a:schemeClr val="tx1"/>
            </a:solidFill>
          </a:ln>
          <a:extLst/>
        </p:spPr>
        <p:txBody>
          <a:bodyPr vert="horz" wrap="square" lIns="93260" tIns="46630" rIns="93260" bIns="4663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836">
              <a:solidFill>
                <a:srgbClr val="FFFFFF"/>
              </a:solidFill>
            </a:endParaRPr>
          </a:p>
        </p:txBody>
      </p:sp>
      <p:sp>
        <p:nvSpPr>
          <p:cNvPr id="38" name="Freeform 37"/>
          <p:cNvSpPr>
            <a:spLocks noChangeAspect="1"/>
          </p:cNvSpPr>
          <p:nvPr/>
        </p:nvSpPr>
        <p:spPr bwMode="auto">
          <a:xfrm>
            <a:off x="9630363" y="3561525"/>
            <a:ext cx="1212992" cy="642605"/>
          </a:xfrm>
          <a:custGeom>
            <a:avLst/>
            <a:gdLst/>
            <a:ahLst/>
            <a:cxnLst>
              <a:cxn ang="0">
                <a:pos x="6359" y="0"/>
              </a:cxn>
              <a:cxn ang="0">
                <a:pos x="4385" y="1129"/>
              </a:cxn>
              <a:cxn ang="0">
                <a:pos x="3525" y="915"/>
              </a:cxn>
              <a:cxn ang="0">
                <a:pos x="1888" y="1923"/>
              </a:cxn>
              <a:cxn ang="0">
                <a:pos x="1378" y="1826"/>
              </a:cxn>
              <a:cxn ang="0">
                <a:pos x="0" y="3203"/>
              </a:cxn>
              <a:cxn ang="0">
                <a:pos x="1301" y="4578"/>
              </a:cxn>
              <a:cxn ang="0">
                <a:pos x="1301" y="4581"/>
              </a:cxn>
              <a:cxn ang="0">
                <a:pos x="6359" y="4581"/>
              </a:cxn>
              <a:cxn ang="0">
                <a:pos x="8650" y="2290"/>
              </a:cxn>
              <a:cxn ang="0">
                <a:pos x="6359" y="0"/>
              </a:cxn>
            </a:cxnLst>
            <a:rect l="0" t="0" r="r" b="b"/>
            <a:pathLst>
              <a:path w="8650" h="4581">
                <a:moveTo>
                  <a:pt x="6359" y="0"/>
                </a:moveTo>
                <a:cubicBezTo>
                  <a:pt x="5518" y="0"/>
                  <a:pt x="4783" y="453"/>
                  <a:pt x="4385" y="1129"/>
                </a:cubicBezTo>
                <a:cubicBezTo>
                  <a:pt x="4128" y="993"/>
                  <a:pt x="3836" y="915"/>
                  <a:pt x="3525" y="915"/>
                </a:cubicBezTo>
                <a:cubicBezTo>
                  <a:pt x="2809" y="915"/>
                  <a:pt x="2190" y="1325"/>
                  <a:pt x="1888" y="1923"/>
                </a:cubicBezTo>
                <a:cubicBezTo>
                  <a:pt x="1730" y="1860"/>
                  <a:pt x="1558" y="1826"/>
                  <a:pt x="1378" y="1826"/>
                </a:cubicBezTo>
                <a:cubicBezTo>
                  <a:pt x="617" y="1826"/>
                  <a:pt x="0" y="2442"/>
                  <a:pt x="0" y="3203"/>
                </a:cubicBezTo>
                <a:cubicBezTo>
                  <a:pt x="0" y="3938"/>
                  <a:pt x="576" y="4538"/>
                  <a:pt x="1301" y="4578"/>
                </a:cubicBezTo>
                <a:cubicBezTo>
                  <a:pt x="1301" y="4581"/>
                  <a:pt x="1301" y="4581"/>
                  <a:pt x="1301" y="4581"/>
                </a:cubicBezTo>
                <a:cubicBezTo>
                  <a:pt x="6359" y="4581"/>
                  <a:pt x="6359" y="4581"/>
                  <a:pt x="6359" y="4581"/>
                </a:cubicBezTo>
                <a:cubicBezTo>
                  <a:pt x="7624" y="4581"/>
                  <a:pt x="8650" y="3555"/>
                  <a:pt x="8650" y="2290"/>
                </a:cubicBezTo>
                <a:cubicBezTo>
                  <a:pt x="8650" y="1025"/>
                  <a:pt x="7624" y="0"/>
                  <a:pt x="6359" y="0"/>
                </a:cubicBezTo>
                <a:close/>
              </a:path>
            </a:pathLst>
          </a:custGeom>
          <a:noFill/>
          <a:ln w="31750">
            <a:solidFill>
              <a:schemeClr val="tx1"/>
            </a:solidFill>
          </a:ln>
          <a:extLst/>
        </p:spPr>
        <p:txBody>
          <a:bodyPr vert="horz" wrap="square" lIns="93260" tIns="46630" rIns="93260" bIns="4663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836">
              <a:solidFill>
                <a:srgbClr val="FFFFFF"/>
              </a:solidFill>
            </a:endParaRPr>
          </a:p>
        </p:txBody>
      </p:sp>
      <p:sp>
        <p:nvSpPr>
          <p:cNvPr id="39" name="Freeform 38"/>
          <p:cNvSpPr>
            <a:spLocks noChangeAspect="1"/>
          </p:cNvSpPr>
          <p:nvPr/>
        </p:nvSpPr>
        <p:spPr bwMode="auto">
          <a:xfrm>
            <a:off x="10966244" y="3561525"/>
            <a:ext cx="1212992" cy="642605"/>
          </a:xfrm>
          <a:custGeom>
            <a:avLst/>
            <a:gdLst/>
            <a:ahLst/>
            <a:cxnLst>
              <a:cxn ang="0">
                <a:pos x="6359" y="0"/>
              </a:cxn>
              <a:cxn ang="0">
                <a:pos x="4385" y="1129"/>
              </a:cxn>
              <a:cxn ang="0">
                <a:pos x="3525" y="915"/>
              </a:cxn>
              <a:cxn ang="0">
                <a:pos x="1888" y="1923"/>
              </a:cxn>
              <a:cxn ang="0">
                <a:pos x="1378" y="1826"/>
              </a:cxn>
              <a:cxn ang="0">
                <a:pos x="0" y="3203"/>
              </a:cxn>
              <a:cxn ang="0">
                <a:pos x="1301" y="4578"/>
              </a:cxn>
              <a:cxn ang="0">
                <a:pos x="1301" y="4581"/>
              </a:cxn>
              <a:cxn ang="0">
                <a:pos x="6359" y="4581"/>
              </a:cxn>
              <a:cxn ang="0">
                <a:pos x="8650" y="2290"/>
              </a:cxn>
              <a:cxn ang="0">
                <a:pos x="6359" y="0"/>
              </a:cxn>
            </a:cxnLst>
            <a:rect l="0" t="0" r="r" b="b"/>
            <a:pathLst>
              <a:path w="8650" h="4581">
                <a:moveTo>
                  <a:pt x="6359" y="0"/>
                </a:moveTo>
                <a:cubicBezTo>
                  <a:pt x="5518" y="0"/>
                  <a:pt x="4783" y="453"/>
                  <a:pt x="4385" y="1129"/>
                </a:cubicBezTo>
                <a:cubicBezTo>
                  <a:pt x="4128" y="993"/>
                  <a:pt x="3836" y="915"/>
                  <a:pt x="3525" y="915"/>
                </a:cubicBezTo>
                <a:cubicBezTo>
                  <a:pt x="2809" y="915"/>
                  <a:pt x="2190" y="1325"/>
                  <a:pt x="1888" y="1923"/>
                </a:cubicBezTo>
                <a:cubicBezTo>
                  <a:pt x="1730" y="1860"/>
                  <a:pt x="1558" y="1826"/>
                  <a:pt x="1378" y="1826"/>
                </a:cubicBezTo>
                <a:cubicBezTo>
                  <a:pt x="617" y="1826"/>
                  <a:pt x="0" y="2442"/>
                  <a:pt x="0" y="3203"/>
                </a:cubicBezTo>
                <a:cubicBezTo>
                  <a:pt x="0" y="3938"/>
                  <a:pt x="576" y="4538"/>
                  <a:pt x="1301" y="4578"/>
                </a:cubicBezTo>
                <a:cubicBezTo>
                  <a:pt x="1301" y="4581"/>
                  <a:pt x="1301" y="4581"/>
                  <a:pt x="1301" y="4581"/>
                </a:cubicBezTo>
                <a:cubicBezTo>
                  <a:pt x="6359" y="4581"/>
                  <a:pt x="6359" y="4581"/>
                  <a:pt x="6359" y="4581"/>
                </a:cubicBezTo>
                <a:cubicBezTo>
                  <a:pt x="7624" y="4581"/>
                  <a:pt x="8650" y="3555"/>
                  <a:pt x="8650" y="2290"/>
                </a:cubicBezTo>
                <a:cubicBezTo>
                  <a:pt x="8650" y="1025"/>
                  <a:pt x="7624" y="0"/>
                  <a:pt x="6359" y="0"/>
                </a:cubicBezTo>
                <a:close/>
              </a:path>
            </a:pathLst>
          </a:custGeom>
          <a:noFill/>
          <a:ln w="31750">
            <a:solidFill>
              <a:schemeClr val="tx1"/>
            </a:solidFill>
          </a:ln>
          <a:extLst/>
        </p:spPr>
        <p:txBody>
          <a:bodyPr vert="horz" wrap="square" lIns="93260" tIns="46630" rIns="93260" bIns="4663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836">
              <a:solidFill>
                <a:srgbClr val="FFFFFF"/>
              </a:solidFill>
            </a:endParaRPr>
          </a:p>
        </p:txBody>
      </p:sp>
      <p:pic>
        <p:nvPicPr>
          <p:cNvPr id="1029" name="Picture 5" descr="\\cstor01\data\PM Team\Icons\Service_6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397" y="2558920"/>
            <a:ext cx="751264" cy="82898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stor01\data\PM Team\Icons\Service_6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0078" y="2558920"/>
            <a:ext cx="751264" cy="828981"/>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stor01\data\PM Team\Icons\Service_6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0062" y="2558920"/>
            <a:ext cx="751264" cy="82898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stor01\data\PM Team\Icons\Service_6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0534" y="2558920"/>
            <a:ext cx="751264" cy="828981"/>
          </a:xfrm>
          <a:prstGeom prst="rect">
            <a:avLst/>
          </a:prstGeom>
          <a:noFill/>
          <a:extLst>
            <a:ext uri="{909E8E84-426E-40DD-AFC4-6F175D3DCCD1}">
              <a14:hiddenFill xmlns:a14="http://schemas.microsoft.com/office/drawing/2010/main">
                <a:solidFill>
                  <a:srgbClr val="FFFFFF"/>
                </a:solidFill>
              </a14:hiddenFill>
            </a:ext>
          </a:extLst>
        </p:spPr>
      </p:pic>
      <p:sp>
        <p:nvSpPr>
          <p:cNvPr id="59" name="big cloud"/>
          <p:cNvSpPr>
            <a:spLocks noChangeAspect="1"/>
          </p:cNvSpPr>
          <p:nvPr/>
        </p:nvSpPr>
        <p:spPr bwMode="auto">
          <a:xfrm>
            <a:off x="8297807" y="2294042"/>
            <a:ext cx="3638976" cy="1927814"/>
          </a:xfrm>
          <a:custGeom>
            <a:avLst/>
            <a:gdLst/>
            <a:ahLst/>
            <a:cxnLst>
              <a:cxn ang="0">
                <a:pos x="6359" y="0"/>
              </a:cxn>
              <a:cxn ang="0">
                <a:pos x="4385" y="1129"/>
              </a:cxn>
              <a:cxn ang="0">
                <a:pos x="3525" y="915"/>
              </a:cxn>
              <a:cxn ang="0">
                <a:pos x="1888" y="1923"/>
              </a:cxn>
              <a:cxn ang="0">
                <a:pos x="1378" y="1826"/>
              </a:cxn>
              <a:cxn ang="0">
                <a:pos x="0" y="3203"/>
              </a:cxn>
              <a:cxn ang="0">
                <a:pos x="1301" y="4578"/>
              </a:cxn>
              <a:cxn ang="0">
                <a:pos x="1301" y="4581"/>
              </a:cxn>
              <a:cxn ang="0">
                <a:pos x="6359" y="4581"/>
              </a:cxn>
              <a:cxn ang="0">
                <a:pos x="8650" y="2290"/>
              </a:cxn>
              <a:cxn ang="0">
                <a:pos x="6359" y="0"/>
              </a:cxn>
            </a:cxnLst>
            <a:rect l="0" t="0" r="r" b="b"/>
            <a:pathLst>
              <a:path w="8650" h="4581">
                <a:moveTo>
                  <a:pt x="6359" y="0"/>
                </a:moveTo>
                <a:cubicBezTo>
                  <a:pt x="5518" y="0"/>
                  <a:pt x="4783" y="453"/>
                  <a:pt x="4385" y="1129"/>
                </a:cubicBezTo>
                <a:cubicBezTo>
                  <a:pt x="4128" y="993"/>
                  <a:pt x="3836" y="915"/>
                  <a:pt x="3525" y="915"/>
                </a:cubicBezTo>
                <a:cubicBezTo>
                  <a:pt x="2809" y="915"/>
                  <a:pt x="2190" y="1325"/>
                  <a:pt x="1888" y="1923"/>
                </a:cubicBezTo>
                <a:cubicBezTo>
                  <a:pt x="1730" y="1860"/>
                  <a:pt x="1558" y="1826"/>
                  <a:pt x="1378" y="1826"/>
                </a:cubicBezTo>
                <a:cubicBezTo>
                  <a:pt x="617" y="1826"/>
                  <a:pt x="0" y="2442"/>
                  <a:pt x="0" y="3203"/>
                </a:cubicBezTo>
                <a:cubicBezTo>
                  <a:pt x="0" y="3938"/>
                  <a:pt x="576" y="4538"/>
                  <a:pt x="1301" y="4578"/>
                </a:cubicBezTo>
                <a:cubicBezTo>
                  <a:pt x="1301" y="4581"/>
                  <a:pt x="1301" y="4581"/>
                  <a:pt x="1301" y="4581"/>
                </a:cubicBezTo>
                <a:cubicBezTo>
                  <a:pt x="6359" y="4581"/>
                  <a:pt x="6359" y="4581"/>
                  <a:pt x="6359" y="4581"/>
                </a:cubicBezTo>
                <a:cubicBezTo>
                  <a:pt x="7624" y="4581"/>
                  <a:pt x="8650" y="3555"/>
                  <a:pt x="8650" y="2290"/>
                </a:cubicBezTo>
                <a:cubicBezTo>
                  <a:pt x="8650" y="1025"/>
                  <a:pt x="7624" y="0"/>
                  <a:pt x="6359" y="0"/>
                </a:cubicBezTo>
                <a:close/>
              </a:path>
            </a:pathLst>
          </a:custGeom>
          <a:solidFill>
            <a:schemeClr val="tx1"/>
          </a:solidFill>
          <a:ln>
            <a:noFill/>
          </a:ln>
          <a:extLst/>
        </p:spPr>
        <p:txBody>
          <a:bodyPr vert="horz" wrap="square" lIns="93260" tIns="46630" rIns="93260" bIns="46630" numCol="1" anchor="ctr"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3264" dirty="0">
                <a:solidFill>
                  <a:srgbClr val="FFFFFF"/>
                </a:solidFill>
              </a:rPr>
              <a:t>Public</a:t>
            </a:r>
          </a:p>
        </p:txBody>
      </p:sp>
      <p:pic>
        <p:nvPicPr>
          <p:cNvPr id="1034" name="Picture 10" descr="\\cstor01\data\PM Team\Icons\Service_6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5325" y="2558920"/>
            <a:ext cx="751264" cy="82898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stor01\data\PM Team\Icons\VirtualMachine_6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7087" y="2662542"/>
            <a:ext cx="621736" cy="621736"/>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stor01\data\PM Team\Icons\VirtualMachine_6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3597" y="2662542"/>
            <a:ext cx="621736" cy="62173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stor01\data\PM Team\Icons\VirtualMachine_6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8383" y="2662542"/>
            <a:ext cx="621736" cy="621736"/>
          </a:xfrm>
          <a:prstGeom prst="rect">
            <a:avLst/>
          </a:prstGeom>
          <a:noFill/>
          <a:extLst>
            <a:ext uri="{909E8E84-426E-40DD-AFC4-6F175D3DCCD1}">
              <a14:hiddenFill xmlns:a14="http://schemas.microsoft.com/office/drawing/2010/main">
                <a:solidFill>
                  <a:srgbClr val="FFFFFF"/>
                </a:solidFill>
              </a14:hiddenFill>
            </a:ext>
          </a:extLst>
        </p:spPr>
      </p:pic>
      <p:sp>
        <p:nvSpPr>
          <p:cNvPr id="61" name="big cloud"/>
          <p:cNvSpPr>
            <a:spLocks noChangeAspect="1"/>
          </p:cNvSpPr>
          <p:nvPr/>
        </p:nvSpPr>
        <p:spPr bwMode="auto">
          <a:xfrm>
            <a:off x="531873" y="2294042"/>
            <a:ext cx="3638976" cy="1927814"/>
          </a:xfrm>
          <a:custGeom>
            <a:avLst/>
            <a:gdLst/>
            <a:ahLst/>
            <a:cxnLst>
              <a:cxn ang="0">
                <a:pos x="6359" y="0"/>
              </a:cxn>
              <a:cxn ang="0">
                <a:pos x="4385" y="1129"/>
              </a:cxn>
              <a:cxn ang="0">
                <a:pos x="3525" y="915"/>
              </a:cxn>
              <a:cxn ang="0">
                <a:pos x="1888" y="1923"/>
              </a:cxn>
              <a:cxn ang="0">
                <a:pos x="1378" y="1826"/>
              </a:cxn>
              <a:cxn ang="0">
                <a:pos x="0" y="3203"/>
              </a:cxn>
              <a:cxn ang="0">
                <a:pos x="1301" y="4578"/>
              </a:cxn>
              <a:cxn ang="0">
                <a:pos x="1301" y="4581"/>
              </a:cxn>
              <a:cxn ang="0">
                <a:pos x="6359" y="4581"/>
              </a:cxn>
              <a:cxn ang="0">
                <a:pos x="8650" y="2290"/>
              </a:cxn>
              <a:cxn ang="0">
                <a:pos x="6359" y="0"/>
              </a:cxn>
            </a:cxnLst>
            <a:rect l="0" t="0" r="r" b="b"/>
            <a:pathLst>
              <a:path w="8650" h="4581">
                <a:moveTo>
                  <a:pt x="6359" y="0"/>
                </a:moveTo>
                <a:cubicBezTo>
                  <a:pt x="5518" y="0"/>
                  <a:pt x="4783" y="453"/>
                  <a:pt x="4385" y="1129"/>
                </a:cubicBezTo>
                <a:cubicBezTo>
                  <a:pt x="4128" y="993"/>
                  <a:pt x="3836" y="915"/>
                  <a:pt x="3525" y="915"/>
                </a:cubicBezTo>
                <a:cubicBezTo>
                  <a:pt x="2809" y="915"/>
                  <a:pt x="2190" y="1325"/>
                  <a:pt x="1888" y="1923"/>
                </a:cubicBezTo>
                <a:cubicBezTo>
                  <a:pt x="1730" y="1860"/>
                  <a:pt x="1558" y="1826"/>
                  <a:pt x="1378" y="1826"/>
                </a:cubicBezTo>
                <a:cubicBezTo>
                  <a:pt x="617" y="1826"/>
                  <a:pt x="0" y="2442"/>
                  <a:pt x="0" y="3203"/>
                </a:cubicBezTo>
                <a:cubicBezTo>
                  <a:pt x="0" y="3938"/>
                  <a:pt x="576" y="4538"/>
                  <a:pt x="1301" y="4578"/>
                </a:cubicBezTo>
                <a:cubicBezTo>
                  <a:pt x="1301" y="4581"/>
                  <a:pt x="1301" y="4581"/>
                  <a:pt x="1301" y="4581"/>
                </a:cubicBezTo>
                <a:cubicBezTo>
                  <a:pt x="6359" y="4581"/>
                  <a:pt x="6359" y="4581"/>
                  <a:pt x="6359" y="4581"/>
                </a:cubicBezTo>
                <a:cubicBezTo>
                  <a:pt x="7624" y="4581"/>
                  <a:pt x="8650" y="3555"/>
                  <a:pt x="8650" y="2290"/>
                </a:cubicBezTo>
                <a:cubicBezTo>
                  <a:pt x="8650" y="1025"/>
                  <a:pt x="7624" y="0"/>
                  <a:pt x="6359" y="0"/>
                </a:cubicBezTo>
                <a:close/>
              </a:path>
            </a:pathLst>
          </a:custGeom>
          <a:solidFill>
            <a:schemeClr val="tx1"/>
          </a:solidFill>
          <a:ln>
            <a:noFill/>
          </a:ln>
          <a:extLst/>
        </p:spPr>
        <p:txBody>
          <a:bodyPr vert="horz" wrap="square" lIns="93260" tIns="46630" rIns="93260" bIns="46630" numCol="1" anchor="ctr"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3672" dirty="0">
                <a:solidFill>
                  <a:srgbClr val="FFFFFF"/>
                </a:solidFill>
              </a:rPr>
              <a:t>Private</a:t>
            </a:r>
          </a:p>
        </p:txBody>
      </p:sp>
      <p:sp>
        <p:nvSpPr>
          <p:cNvPr id="62" name="big cloud"/>
          <p:cNvSpPr>
            <a:spLocks noChangeAspect="1"/>
          </p:cNvSpPr>
          <p:nvPr/>
        </p:nvSpPr>
        <p:spPr bwMode="auto">
          <a:xfrm>
            <a:off x="4414840" y="2294042"/>
            <a:ext cx="3638976" cy="1927814"/>
          </a:xfrm>
          <a:custGeom>
            <a:avLst/>
            <a:gdLst/>
            <a:ahLst/>
            <a:cxnLst>
              <a:cxn ang="0">
                <a:pos x="6359" y="0"/>
              </a:cxn>
              <a:cxn ang="0">
                <a:pos x="4385" y="1129"/>
              </a:cxn>
              <a:cxn ang="0">
                <a:pos x="3525" y="915"/>
              </a:cxn>
              <a:cxn ang="0">
                <a:pos x="1888" y="1923"/>
              </a:cxn>
              <a:cxn ang="0">
                <a:pos x="1378" y="1826"/>
              </a:cxn>
              <a:cxn ang="0">
                <a:pos x="0" y="3203"/>
              </a:cxn>
              <a:cxn ang="0">
                <a:pos x="1301" y="4578"/>
              </a:cxn>
              <a:cxn ang="0">
                <a:pos x="1301" y="4581"/>
              </a:cxn>
              <a:cxn ang="0">
                <a:pos x="6359" y="4581"/>
              </a:cxn>
              <a:cxn ang="0">
                <a:pos x="8650" y="2290"/>
              </a:cxn>
              <a:cxn ang="0">
                <a:pos x="6359" y="0"/>
              </a:cxn>
            </a:cxnLst>
            <a:rect l="0" t="0" r="r" b="b"/>
            <a:pathLst>
              <a:path w="8650" h="4581">
                <a:moveTo>
                  <a:pt x="6359" y="0"/>
                </a:moveTo>
                <a:cubicBezTo>
                  <a:pt x="5518" y="0"/>
                  <a:pt x="4783" y="453"/>
                  <a:pt x="4385" y="1129"/>
                </a:cubicBezTo>
                <a:cubicBezTo>
                  <a:pt x="4128" y="993"/>
                  <a:pt x="3836" y="915"/>
                  <a:pt x="3525" y="915"/>
                </a:cubicBezTo>
                <a:cubicBezTo>
                  <a:pt x="2809" y="915"/>
                  <a:pt x="2190" y="1325"/>
                  <a:pt x="1888" y="1923"/>
                </a:cubicBezTo>
                <a:cubicBezTo>
                  <a:pt x="1730" y="1860"/>
                  <a:pt x="1558" y="1826"/>
                  <a:pt x="1378" y="1826"/>
                </a:cubicBezTo>
                <a:cubicBezTo>
                  <a:pt x="617" y="1826"/>
                  <a:pt x="0" y="2442"/>
                  <a:pt x="0" y="3203"/>
                </a:cubicBezTo>
                <a:cubicBezTo>
                  <a:pt x="0" y="3938"/>
                  <a:pt x="576" y="4538"/>
                  <a:pt x="1301" y="4578"/>
                </a:cubicBezTo>
                <a:cubicBezTo>
                  <a:pt x="1301" y="4581"/>
                  <a:pt x="1301" y="4581"/>
                  <a:pt x="1301" y="4581"/>
                </a:cubicBezTo>
                <a:cubicBezTo>
                  <a:pt x="6359" y="4581"/>
                  <a:pt x="6359" y="4581"/>
                  <a:pt x="6359" y="4581"/>
                </a:cubicBezTo>
                <a:cubicBezTo>
                  <a:pt x="7624" y="4581"/>
                  <a:pt x="8650" y="3555"/>
                  <a:pt x="8650" y="2290"/>
                </a:cubicBezTo>
                <a:cubicBezTo>
                  <a:pt x="8650" y="1025"/>
                  <a:pt x="7624" y="0"/>
                  <a:pt x="6359" y="0"/>
                </a:cubicBezTo>
                <a:close/>
              </a:path>
            </a:pathLst>
          </a:custGeom>
          <a:solidFill>
            <a:schemeClr val="tx1"/>
          </a:solidFill>
          <a:ln>
            <a:noFill/>
          </a:ln>
          <a:extLst/>
        </p:spPr>
        <p:txBody>
          <a:bodyPr vert="horz" wrap="square" lIns="93260" tIns="46630" rIns="93260" bIns="46630" numCol="1" anchor="ctr"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3264" dirty="0">
                <a:solidFill>
                  <a:srgbClr val="FFFFFF"/>
                </a:solidFill>
              </a:rPr>
              <a:t>Private</a:t>
            </a:r>
          </a:p>
          <a:p>
            <a:pPr algn="ctr"/>
            <a:r>
              <a:rPr lang="en-US" sz="3264" dirty="0">
                <a:solidFill>
                  <a:srgbClr val="FFFFFF"/>
                </a:solidFill>
              </a:rPr>
              <a:t>Public</a:t>
            </a:r>
          </a:p>
        </p:txBody>
      </p:sp>
      <p:pic>
        <p:nvPicPr>
          <p:cNvPr id="63" name="Picture 5" descr="\\cstor01\data\PM Team\Icons\Service_6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9693" y="2558920"/>
            <a:ext cx="751264" cy="828981"/>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6" descr="\\cstor01\data\PM Team\Icons\Service_6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4374" y="2558920"/>
            <a:ext cx="751264" cy="828981"/>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7" descr="\\cstor01\data\PM Team\Icons\Service_6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4359" y="2558920"/>
            <a:ext cx="751264" cy="828981"/>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12" descr="\\cstor01\data\PM Team\Icons\VirtualMachine_6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1383" y="2662542"/>
            <a:ext cx="621736" cy="621736"/>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13" descr="\\cstor01\data\PM Team\Icons\VirtualMachine_6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7894" y="2662542"/>
            <a:ext cx="621736" cy="621736"/>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14" descr="\\cstor01\data\PM Team\Icons\VirtualMachine_6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2679" y="2662542"/>
            <a:ext cx="621736" cy="621736"/>
          </a:xfrm>
          <a:prstGeom prst="rect">
            <a:avLst/>
          </a:prstGeom>
          <a:noFill/>
          <a:extLst>
            <a:ext uri="{909E8E84-426E-40DD-AFC4-6F175D3DCCD1}">
              <a14:hiddenFill xmlns:a14="http://schemas.microsoft.com/office/drawing/2010/main">
                <a:solidFill>
                  <a:srgbClr val="FFFFFF"/>
                </a:solidFill>
              </a14:hiddenFill>
            </a:ext>
          </a:extLst>
        </p:spPr>
      </p:pic>
      <p:sp>
        <p:nvSpPr>
          <p:cNvPr id="69" name="Freeform 68"/>
          <p:cNvSpPr>
            <a:spLocks noChangeAspect="1"/>
          </p:cNvSpPr>
          <p:nvPr/>
        </p:nvSpPr>
        <p:spPr bwMode="auto">
          <a:xfrm>
            <a:off x="8297807" y="3561525"/>
            <a:ext cx="1212992" cy="642605"/>
          </a:xfrm>
          <a:custGeom>
            <a:avLst/>
            <a:gdLst/>
            <a:ahLst/>
            <a:cxnLst>
              <a:cxn ang="0">
                <a:pos x="6359" y="0"/>
              </a:cxn>
              <a:cxn ang="0">
                <a:pos x="4385" y="1129"/>
              </a:cxn>
              <a:cxn ang="0">
                <a:pos x="3525" y="915"/>
              </a:cxn>
              <a:cxn ang="0">
                <a:pos x="1888" y="1923"/>
              </a:cxn>
              <a:cxn ang="0">
                <a:pos x="1378" y="1826"/>
              </a:cxn>
              <a:cxn ang="0">
                <a:pos x="0" y="3203"/>
              </a:cxn>
              <a:cxn ang="0">
                <a:pos x="1301" y="4578"/>
              </a:cxn>
              <a:cxn ang="0">
                <a:pos x="1301" y="4581"/>
              </a:cxn>
              <a:cxn ang="0">
                <a:pos x="6359" y="4581"/>
              </a:cxn>
              <a:cxn ang="0">
                <a:pos x="8650" y="2290"/>
              </a:cxn>
              <a:cxn ang="0">
                <a:pos x="6359" y="0"/>
              </a:cxn>
            </a:cxnLst>
            <a:rect l="0" t="0" r="r" b="b"/>
            <a:pathLst>
              <a:path w="8650" h="4581">
                <a:moveTo>
                  <a:pt x="6359" y="0"/>
                </a:moveTo>
                <a:cubicBezTo>
                  <a:pt x="5518" y="0"/>
                  <a:pt x="4783" y="453"/>
                  <a:pt x="4385" y="1129"/>
                </a:cubicBezTo>
                <a:cubicBezTo>
                  <a:pt x="4128" y="993"/>
                  <a:pt x="3836" y="915"/>
                  <a:pt x="3525" y="915"/>
                </a:cubicBezTo>
                <a:cubicBezTo>
                  <a:pt x="2809" y="915"/>
                  <a:pt x="2190" y="1325"/>
                  <a:pt x="1888" y="1923"/>
                </a:cubicBezTo>
                <a:cubicBezTo>
                  <a:pt x="1730" y="1860"/>
                  <a:pt x="1558" y="1826"/>
                  <a:pt x="1378" y="1826"/>
                </a:cubicBezTo>
                <a:cubicBezTo>
                  <a:pt x="617" y="1826"/>
                  <a:pt x="0" y="2442"/>
                  <a:pt x="0" y="3203"/>
                </a:cubicBezTo>
                <a:cubicBezTo>
                  <a:pt x="0" y="3938"/>
                  <a:pt x="576" y="4538"/>
                  <a:pt x="1301" y="4578"/>
                </a:cubicBezTo>
                <a:cubicBezTo>
                  <a:pt x="1301" y="4581"/>
                  <a:pt x="1301" y="4581"/>
                  <a:pt x="1301" y="4581"/>
                </a:cubicBezTo>
                <a:cubicBezTo>
                  <a:pt x="6359" y="4581"/>
                  <a:pt x="6359" y="4581"/>
                  <a:pt x="6359" y="4581"/>
                </a:cubicBezTo>
                <a:cubicBezTo>
                  <a:pt x="7624" y="4581"/>
                  <a:pt x="8650" y="3555"/>
                  <a:pt x="8650" y="2290"/>
                </a:cubicBezTo>
                <a:cubicBezTo>
                  <a:pt x="8650" y="1025"/>
                  <a:pt x="7624" y="0"/>
                  <a:pt x="6359" y="0"/>
                </a:cubicBezTo>
                <a:close/>
              </a:path>
            </a:pathLst>
          </a:custGeom>
          <a:noFill/>
          <a:ln w="31750">
            <a:solidFill>
              <a:schemeClr val="tx1"/>
            </a:solidFill>
          </a:ln>
          <a:extLst/>
        </p:spPr>
        <p:txBody>
          <a:bodyPr vert="horz" wrap="square" lIns="93260" tIns="46630" rIns="93260" bIns="4663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836">
              <a:solidFill>
                <a:srgbClr val="FFFFFF"/>
              </a:solidFill>
            </a:endParaRPr>
          </a:p>
        </p:txBody>
      </p:sp>
      <p:pic>
        <p:nvPicPr>
          <p:cNvPr id="70" name="Picture 8" descr="\\cstor01\data\PM Team\Icons\Service_6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6269" y="2558920"/>
            <a:ext cx="751264" cy="828981"/>
          </a:xfrm>
          <a:prstGeom prst="rect">
            <a:avLst/>
          </a:prstGeom>
          <a:noFill/>
          <a:extLst>
            <a:ext uri="{909E8E84-426E-40DD-AFC4-6F175D3DCCD1}">
              <a14:hiddenFill xmlns:a14="http://schemas.microsoft.com/office/drawing/2010/main">
                <a:solidFill>
                  <a:srgbClr val="FFFFFF"/>
                </a:solidFill>
              </a14:hiddenFill>
            </a:ext>
          </a:extLst>
        </p:spPr>
      </p:pic>
      <p:sp>
        <p:nvSpPr>
          <p:cNvPr id="43" name="Rounded Rectangle 42"/>
          <p:cNvSpPr/>
          <p:nvPr/>
        </p:nvSpPr>
        <p:spPr bwMode="auto">
          <a:xfrm>
            <a:off x="4307761" y="4575643"/>
            <a:ext cx="3872698" cy="628522"/>
          </a:xfrm>
          <a:prstGeom prst="roundRect">
            <a:avLst>
              <a:gd name="adj" fmla="val 0"/>
            </a:avLst>
          </a:prstGeom>
          <a:gradFill rotWithShape="1">
            <a:gsLst>
              <a:gs pos="0">
                <a:srgbClr val="3A94D2">
                  <a:shade val="45000"/>
                  <a:satMod val="155000"/>
                </a:srgbClr>
              </a:gs>
              <a:gs pos="60000">
                <a:srgbClr val="3A94D2">
                  <a:shade val="95000"/>
                  <a:satMod val="150000"/>
                </a:srgbClr>
              </a:gs>
              <a:gs pos="100000">
                <a:srgbClr val="3A94D2">
                  <a:tint val="87000"/>
                  <a:satMod val="250000"/>
                </a:srgbClr>
              </a:gs>
            </a:gsLst>
            <a:lin ang="16200000" scaled="0"/>
          </a:gradFill>
          <a:ln w="9525" cap="flat" cmpd="sng" algn="ctr">
            <a:solidFill>
              <a:srgbClr val="3A94D2">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3256" tIns="46628" rIns="93256" bIns="46628" numCol="1" rtlCol="0" anchor="ctr" anchorCtr="0" compatLnSpc="1">
            <a:prstTxWarp prst="textNoShape">
              <a:avLst/>
            </a:prstTxWarp>
          </a:bodyPr>
          <a:lstStyle/>
          <a:p>
            <a:pPr algn="ctr" defTabSz="932290">
              <a:defRPr/>
            </a:pPr>
            <a:r>
              <a:rPr lang="en-US" sz="2244" kern="0" dirty="0">
                <a:gradFill>
                  <a:gsLst>
                    <a:gs pos="0">
                      <a:srgbClr val="FFFFFF"/>
                    </a:gs>
                    <a:gs pos="100000">
                      <a:srgbClr val="FFFFFF"/>
                    </a:gs>
                  </a:gsLst>
                  <a:lin ang="5400000" scaled="0"/>
                </a:gradFill>
              </a:rPr>
              <a:t>Service Provider Foundation</a:t>
            </a:r>
          </a:p>
        </p:txBody>
      </p:sp>
      <p:sp>
        <p:nvSpPr>
          <p:cNvPr id="44" name="Rounded Rectangle 43"/>
          <p:cNvSpPr/>
          <p:nvPr/>
        </p:nvSpPr>
        <p:spPr bwMode="auto">
          <a:xfrm>
            <a:off x="318394" y="4575643"/>
            <a:ext cx="3872698" cy="628522"/>
          </a:xfrm>
          <a:prstGeom prst="roundRect">
            <a:avLst>
              <a:gd name="adj" fmla="val 0"/>
            </a:avLst>
          </a:prstGeom>
          <a:gradFill rotWithShape="1">
            <a:gsLst>
              <a:gs pos="0">
                <a:srgbClr val="3A94D2">
                  <a:shade val="45000"/>
                  <a:satMod val="155000"/>
                </a:srgbClr>
              </a:gs>
              <a:gs pos="60000">
                <a:srgbClr val="3A94D2">
                  <a:shade val="95000"/>
                  <a:satMod val="150000"/>
                </a:srgbClr>
              </a:gs>
              <a:gs pos="100000">
                <a:srgbClr val="3A94D2">
                  <a:tint val="87000"/>
                  <a:satMod val="250000"/>
                </a:srgbClr>
              </a:gs>
            </a:gsLst>
            <a:lin ang="16200000" scaled="0"/>
          </a:gradFill>
          <a:ln w="9525" cap="flat" cmpd="sng" algn="ctr">
            <a:solidFill>
              <a:srgbClr val="3A94D2">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3256" tIns="46628" rIns="93256" bIns="46628" numCol="1" rtlCol="0" anchor="ctr" anchorCtr="0" compatLnSpc="1">
            <a:prstTxWarp prst="textNoShape">
              <a:avLst/>
            </a:prstTxWarp>
          </a:bodyPr>
          <a:lstStyle/>
          <a:p>
            <a:pPr algn="ctr" defTabSz="932290">
              <a:defRPr/>
            </a:pPr>
            <a:r>
              <a:rPr lang="en-US" sz="2244" kern="0" dirty="0">
                <a:gradFill>
                  <a:gsLst>
                    <a:gs pos="0">
                      <a:srgbClr val="FFFFFF"/>
                    </a:gs>
                    <a:gs pos="100000">
                      <a:srgbClr val="FFFFFF"/>
                    </a:gs>
                  </a:gsLst>
                  <a:lin ang="5400000" scaled="0"/>
                </a:gradFill>
              </a:rPr>
              <a:t>On Premises</a:t>
            </a:r>
          </a:p>
        </p:txBody>
      </p:sp>
      <p:pic>
        <p:nvPicPr>
          <p:cNvPr id="45" name="Picture 14" descr="\\cstor01\data\PM Team\Icons\VirtualMachine_6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89063" y="2696792"/>
            <a:ext cx="621736" cy="621736"/>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4" descr="\\cstor01\data\PM Team\Icons\VirtualMachine_6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57500" y="2696792"/>
            <a:ext cx="621736" cy="621736"/>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4" descr="\\cstor01\data\PM Team\Icons\VirtualMachine_6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17294" y="2696792"/>
            <a:ext cx="621736" cy="621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8523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ipe(up)">
                                      <p:cBhvr>
                                        <p:cTn id="10" dur="500"/>
                                        <p:tgtEl>
                                          <p:spTgt spid="32"/>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ipe(up)">
                                      <p:cBhvr>
                                        <p:cTn id="13" dur="500"/>
                                        <p:tgtEl>
                                          <p:spTgt spid="33"/>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500"/>
                                        <p:tgtEl>
                                          <p:spTgt spid="16"/>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up)">
                                      <p:cBhvr>
                                        <p:cTn id="19" dur="500"/>
                                        <p:tgtEl>
                                          <p:spTgt spid="20"/>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up)">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xit" presetSubtype="0" fill="hold" grpId="0" nodeType="clickEffect">
                                  <p:stCondLst>
                                    <p:cond delay="0"/>
                                  </p:stCondLst>
                                  <p:childTnLst>
                                    <p:anim calcmode="lin" valueType="num">
                                      <p:cBhvr>
                                        <p:cTn id="26" dur="1000"/>
                                        <p:tgtEl>
                                          <p:spTgt spid="61"/>
                                        </p:tgtEl>
                                        <p:attrNameLst>
                                          <p:attrName>ppt_w</p:attrName>
                                        </p:attrNameLst>
                                      </p:cBhvr>
                                      <p:tavLst>
                                        <p:tav tm="0">
                                          <p:val>
                                            <p:strVal val="ppt_w"/>
                                          </p:val>
                                        </p:tav>
                                        <p:tav tm="100000">
                                          <p:val>
                                            <p:fltVal val="0"/>
                                          </p:val>
                                        </p:tav>
                                      </p:tavLst>
                                    </p:anim>
                                    <p:anim calcmode="lin" valueType="num">
                                      <p:cBhvr>
                                        <p:cTn id="27" dur="1000"/>
                                        <p:tgtEl>
                                          <p:spTgt spid="61"/>
                                        </p:tgtEl>
                                        <p:attrNameLst>
                                          <p:attrName>ppt_h</p:attrName>
                                        </p:attrNameLst>
                                      </p:cBhvr>
                                      <p:tavLst>
                                        <p:tav tm="0">
                                          <p:val>
                                            <p:strVal val="ppt_h"/>
                                          </p:val>
                                        </p:tav>
                                        <p:tav tm="100000">
                                          <p:val>
                                            <p:fltVal val="0"/>
                                          </p:val>
                                        </p:tav>
                                      </p:tavLst>
                                    </p:anim>
                                    <p:anim calcmode="lin" valueType="num">
                                      <p:cBhvr>
                                        <p:cTn id="28" dur="1000"/>
                                        <p:tgtEl>
                                          <p:spTgt spid="61"/>
                                        </p:tgtEl>
                                        <p:attrNameLst>
                                          <p:attrName>style.rotation</p:attrName>
                                        </p:attrNameLst>
                                      </p:cBhvr>
                                      <p:tavLst>
                                        <p:tav tm="0">
                                          <p:val>
                                            <p:fltVal val="0"/>
                                          </p:val>
                                        </p:tav>
                                        <p:tav tm="100000">
                                          <p:val>
                                            <p:fltVal val="90"/>
                                          </p:val>
                                        </p:tav>
                                      </p:tavLst>
                                    </p:anim>
                                    <p:animEffect transition="out" filter="fade">
                                      <p:cBhvr>
                                        <p:cTn id="29" dur="1000"/>
                                        <p:tgtEl>
                                          <p:spTgt spid="61"/>
                                        </p:tgtEl>
                                      </p:cBhvr>
                                    </p:animEffect>
                                    <p:set>
                                      <p:cBhvr>
                                        <p:cTn id="30" dur="1" fill="hold">
                                          <p:stCondLst>
                                            <p:cond delay="999"/>
                                          </p:stCondLst>
                                        </p:cTn>
                                        <p:tgtEl>
                                          <p:spTgt spid="61"/>
                                        </p:tgtEl>
                                        <p:attrNameLst>
                                          <p:attrName>style.visibility</p:attrName>
                                        </p:attrNameLst>
                                      </p:cBhvr>
                                      <p:to>
                                        <p:strVal val="hidden"/>
                                      </p:to>
                                    </p:set>
                                  </p:childTnLst>
                                </p:cTn>
                              </p:par>
                              <p:par>
                                <p:cTn id="31" presetID="31" presetClass="exit" presetSubtype="0" fill="hold" grpId="0" nodeType="withEffect">
                                  <p:stCondLst>
                                    <p:cond delay="0"/>
                                  </p:stCondLst>
                                  <p:childTnLst>
                                    <p:anim calcmode="lin" valueType="num">
                                      <p:cBhvr>
                                        <p:cTn id="32" dur="1000"/>
                                        <p:tgtEl>
                                          <p:spTgt spid="62"/>
                                        </p:tgtEl>
                                        <p:attrNameLst>
                                          <p:attrName>ppt_w</p:attrName>
                                        </p:attrNameLst>
                                      </p:cBhvr>
                                      <p:tavLst>
                                        <p:tav tm="0">
                                          <p:val>
                                            <p:strVal val="ppt_w"/>
                                          </p:val>
                                        </p:tav>
                                        <p:tav tm="100000">
                                          <p:val>
                                            <p:fltVal val="0"/>
                                          </p:val>
                                        </p:tav>
                                      </p:tavLst>
                                    </p:anim>
                                    <p:anim calcmode="lin" valueType="num">
                                      <p:cBhvr>
                                        <p:cTn id="33" dur="1000"/>
                                        <p:tgtEl>
                                          <p:spTgt spid="62"/>
                                        </p:tgtEl>
                                        <p:attrNameLst>
                                          <p:attrName>ppt_h</p:attrName>
                                        </p:attrNameLst>
                                      </p:cBhvr>
                                      <p:tavLst>
                                        <p:tav tm="0">
                                          <p:val>
                                            <p:strVal val="ppt_h"/>
                                          </p:val>
                                        </p:tav>
                                        <p:tav tm="100000">
                                          <p:val>
                                            <p:fltVal val="0"/>
                                          </p:val>
                                        </p:tav>
                                      </p:tavLst>
                                    </p:anim>
                                    <p:anim calcmode="lin" valueType="num">
                                      <p:cBhvr>
                                        <p:cTn id="34" dur="1000"/>
                                        <p:tgtEl>
                                          <p:spTgt spid="62"/>
                                        </p:tgtEl>
                                        <p:attrNameLst>
                                          <p:attrName>style.rotation</p:attrName>
                                        </p:attrNameLst>
                                      </p:cBhvr>
                                      <p:tavLst>
                                        <p:tav tm="0">
                                          <p:val>
                                            <p:fltVal val="0"/>
                                          </p:val>
                                        </p:tav>
                                        <p:tav tm="100000">
                                          <p:val>
                                            <p:fltVal val="90"/>
                                          </p:val>
                                        </p:tav>
                                      </p:tavLst>
                                    </p:anim>
                                    <p:animEffect transition="out" filter="fade">
                                      <p:cBhvr>
                                        <p:cTn id="35" dur="1000"/>
                                        <p:tgtEl>
                                          <p:spTgt spid="62"/>
                                        </p:tgtEl>
                                      </p:cBhvr>
                                    </p:animEffect>
                                    <p:set>
                                      <p:cBhvr>
                                        <p:cTn id="36" dur="1" fill="hold">
                                          <p:stCondLst>
                                            <p:cond delay="999"/>
                                          </p:stCondLst>
                                        </p:cTn>
                                        <p:tgtEl>
                                          <p:spTgt spid="62"/>
                                        </p:tgtEl>
                                        <p:attrNameLst>
                                          <p:attrName>style.visibility</p:attrName>
                                        </p:attrNameLst>
                                      </p:cBhvr>
                                      <p:to>
                                        <p:strVal val="hidden"/>
                                      </p:to>
                                    </p:set>
                                  </p:childTnLst>
                                </p:cTn>
                              </p:par>
                              <p:par>
                                <p:cTn id="37" presetID="31" presetClass="exit" presetSubtype="0" fill="hold" grpId="0" nodeType="withEffect">
                                  <p:stCondLst>
                                    <p:cond delay="0"/>
                                  </p:stCondLst>
                                  <p:childTnLst>
                                    <p:anim calcmode="lin" valueType="num">
                                      <p:cBhvr>
                                        <p:cTn id="38" dur="1000"/>
                                        <p:tgtEl>
                                          <p:spTgt spid="59"/>
                                        </p:tgtEl>
                                        <p:attrNameLst>
                                          <p:attrName>ppt_w</p:attrName>
                                        </p:attrNameLst>
                                      </p:cBhvr>
                                      <p:tavLst>
                                        <p:tav tm="0">
                                          <p:val>
                                            <p:strVal val="ppt_w"/>
                                          </p:val>
                                        </p:tav>
                                        <p:tav tm="100000">
                                          <p:val>
                                            <p:fltVal val="0"/>
                                          </p:val>
                                        </p:tav>
                                      </p:tavLst>
                                    </p:anim>
                                    <p:anim calcmode="lin" valueType="num">
                                      <p:cBhvr>
                                        <p:cTn id="39" dur="1000"/>
                                        <p:tgtEl>
                                          <p:spTgt spid="59"/>
                                        </p:tgtEl>
                                        <p:attrNameLst>
                                          <p:attrName>ppt_h</p:attrName>
                                        </p:attrNameLst>
                                      </p:cBhvr>
                                      <p:tavLst>
                                        <p:tav tm="0">
                                          <p:val>
                                            <p:strVal val="ppt_h"/>
                                          </p:val>
                                        </p:tav>
                                        <p:tav tm="100000">
                                          <p:val>
                                            <p:fltVal val="0"/>
                                          </p:val>
                                        </p:tav>
                                      </p:tavLst>
                                    </p:anim>
                                    <p:anim calcmode="lin" valueType="num">
                                      <p:cBhvr>
                                        <p:cTn id="40" dur="1000"/>
                                        <p:tgtEl>
                                          <p:spTgt spid="59"/>
                                        </p:tgtEl>
                                        <p:attrNameLst>
                                          <p:attrName>style.rotation</p:attrName>
                                        </p:attrNameLst>
                                      </p:cBhvr>
                                      <p:tavLst>
                                        <p:tav tm="0">
                                          <p:val>
                                            <p:fltVal val="0"/>
                                          </p:val>
                                        </p:tav>
                                        <p:tav tm="100000">
                                          <p:val>
                                            <p:fltVal val="90"/>
                                          </p:val>
                                        </p:tav>
                                      </p:tavLst>
                                    </p:anim>
                                    <p:animEffect transition="out" filter="fade">
                                      <p:cBhvr>
                                        <p:cTn id="41" dur="1000"/>
                                        <p:tgtEl>
                                          <p:spTgt spid="59"/>
                                        </p:tgtEl>
                                      </p:cBhvr>
                                    </p:animEffect>
                                    <p:set>
                                      <p:cBhvr>
                                        <p:cTn id="42" dur="1" fill="hold">
                                          <p:stCondLst>
                                            <p:cond delay="999"/>
                                          </p:stCondLst>
                                        </p:cTn>
                                        <p:tgtEl>
                                          <p:spTgt spid="59"/>
                                        </p:tgtEl>
                                        <p:attrNameLst>
                                          <p:attrName>style.visibility</p:attrName>
                                        </p:attrNameLst>
                                      </p:cBhvr>
                                      <p:to>
                                        <p:strVal val="hidden"/>
                                      </p:to>
                                    </p:set>
                                  </p:childTnLst>
                                </p:cTn>
                              </p:par>
                            </p:childTnLst>
                          </p:cTn>
                        </p:par>
                        <p:par>
                          <p:cTn id="43" fill="hold">
                            <p:stCondLst>
                              <p:cond delay="1000"/>
                            </p:stCondLst>
                            <p:childTnLst>
                              <p:par>
                                <p:cTn id="44" presetID="31" presetClass="entr" presetSubtype="0" fill="hold" grpId="0" nodeType="after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p:cTn id="46" dur="1000" fill="hold"/>
                                        <p:tgtEl>
                                          <p:spTgt spid="37"/>
                                        </p:tgtEl>
                                        <p:attrNameLst>
                                          <p:attrName>ppt_w</p:attrName>
                                        </p:attrNameLst>
                                      </p:cBhvr>
                                      <p:tavLst>
                                        <p:tav tm="0">
                                          <p:val>
                                            <p:fltVal val="0"/>
                                          </p:val>
                                        </p:tav>
                                        <p:tav tm="100000">
                                          <p:val>
                                            <p:strVal val="#ppt_w"/>
                                          </p:val>
                                        </p:tav>
                                      </p:tavLst>
                                    </p:anim>
                                    <p:anim calcmode="lin" valueType="num">
                                      <p:cBhvr>
                                        <p:cTn id="47" dur="1000" fill="hold"/>
                                        <p:tgtEl>
                                          <p:spTgt spid="37"/>
                                        </p:tgtEl>
                                        <p:attrNameLst>
                                          <p:attrName>ppt_h</p:attrName>
                                        </p:attrNameLst>
                                      </p:cBhvr>
                                      <p:tavLst>
                                        <p:tav tm="0">
                                          <p:val>
                                            <p:fltVal val="0"/>
                                          </p:val>
                                        </p:tav>
                                        <p:tav tm="100000">
                                          <p:val>
                                            <p:strVal val="#ppt_h"/>
                                          </p:val>
                                        </p:tav>
                                      </p:tavLst>
                                    </p:anim>
                                    <p:anim calcmode="lin" valueType="num">
                                      <p:cBhvr>
                                        <p:cTn id="48" dur="1000" fill="hold"/>
                                        <p:tgtEl>
                                          <p:spTgt spid="37"/>
                                        </p:tgtEl>
                                        <p:attrNameLst>
                                          <p:attrName>style.rotation</p:attrName>
                                        </p:attrNameLst>
                                      </p:cBhvr>
                                      <p:tavLst>
                                        <p:tav tm="0">
                                          <p:val>
                                            <p:fltVal val="90"/>
                                          </p:val>
                                        </p:tav>
                                        <p:tav tm="100000">
                                          <p:val>
                                            <p:fltVal val="0"/>
                                          </p:val>
                                        </p:tav>
                                      </p:tavLst>
                                    </p:anim>
                                    <p:animEffect transition="in" filter="fade">
                                      <p:cBhvr>
                                        <p:cTn id="49" dur="1000"/>
                                        <p:tgtEl>
                                          <p:spTgt spid="37"/>
                                        </p:tgtEl>
                                      </p:cBhvr>
                                    </p:animEffect>
                                  </p:childTnLst>
                                </p:cTn>
                              </p:par>
                              <p:par>
                                <p:cTn id="50" presetID="31" presetClass="entr" presetSubtype="0" fill="hold" grpId="0" nodeType="withEffect">
                                  <p:stCondLst>
                                    <p:cond delay="0"/>
                                  </p:stCondLst>
                                  <p:childTnLst>
                                    <p:set>
                                      <p:cBhvr>
                                        <p:cTn id="51" dur="1" fill="hold">
                                          <p:stCondLst>
                                            <p:cond delay="0"/>
                                          </p:stCondLst>
                                        </p:cTn>
                                        <p:tgtEl>
                                          <p:spTgt spid="34"/>
                                        </p:tgtEl>
                                        <p:attrNameLst>
                                          <p:attrName>style.visibility</p:attrName>
                                        </p:attrNameLst>
                                      </p:cBhvr>
                                      <p:to>
                                        <p:strVal val="visible"/>
                                      </p:to>
                                    </p:set>
                                    <p:anim calcmode="lin" valueType="num">
                                      <p:cBhvr>
                                        <p:cTn id="52" dur="1000" fill="hold"/>
                                        <p:tgtEl>
                                          <p:spTgt spid="34"/>
                                        </p:tgtEl>
                                        <p:attrNameLst>
                                          <p:attrName>ppt_w</p:attrName>
                                        </p:attrNameLst>
                                      </p:cBhvr>
                                      <p:tavLst>
                                        <p:tav tm="0">
                                          <p:val>
                                            <p:fltVal val="0"/>
                                          </p:val>
                                        </p:tav>
                                        <p:tav tm="100000">
                                          <p:val>
                                            <p:strVal val="#ppt_w"/>
                                          </p:val>
                                        </p:tav>
                                      </p:tavLst>
                                    </p:anim>
                                    <p:anim calcmode="lin" valueType="num">
                                      <p:cBhvr>
                                        <p:cTn id="53" dur="1000" fill="hold"/>
                                        <p:tgtEl>
                                          <p:spTgt spid="34"/>
                                        </p:tgtEl>
                                        <p:attrNameLst>
                                          <p:attrName>ppt_h</p:attrName>
                                        </p:attrNameLst>
                                      </p:cBhvr>
                                      <p:tavLst>
                                        <p:tav tm="0">
                                          <p:val>
                                            <p:fltVal val="0"/>
                                          </p:val>
                                        </p:tav>
                                        <p:tav tm="100000">
                                          <p:val>
                                            <p:strVal val="#ppt_h"/>
                                          </p:val>
                                        </p:tav>
                                      </p:tavLst>
                                    </p:anim>
                                    <p:anim calcmode="lin" valueType="num">
                                      <p:cBhvr>
                                        <p:cTn id="54" dur="1000" fill="hold"/>
                                        <p:tgtEl>
                                          <p:spTgt spid="34"/>
                                        </p:tgtEl>
                                        <p:attrNameLst>
                                          <p:attrName>style.rotation</p:attrName>
                                        </p:attrNameLst>
                                      </p:cBhvr>
                                      <p:tavLst>
                                        <p:tav tm="0">
                                          <p:val>
                                            <p:fltVal val="90"/>
                                          </p:val>
                                        </p:tav>
                                        <p:tav tm="100000">
                                          <p:val>
                                            <p:fltVal val="0"/>
                                          </p:val>
                                        </p:tav>
                                      </p:tavLst>
                                    </p:anim>
                                    <p:animEffect transition="in" filter="fade">
                                      <p:cBhvr>
                                        <p:cTn id="55" dur="1000"/>
                                        <p:tgtEl>
                                          <p:spTgt spid="34"/>
                                        </p:tgtEl>
                                      </p:cBhvr>
                                    </p:animEffect>
                                  </p:childTnLst>
                                </p:cTn>
                              </p:par>
                              <p:par>
                                <p:cTn id="56" presetID="31" presetClass="entr" presetSubtype="0" fill="hold" nodeType="withEffect">
                                  <p:stCondLst>
                                    <p:cond delay="0"/>
                                  </p:stCondLst>
                                  <p:childTnLst>
                                    <p:set>
                                      <p:cBhvr>
                                        <p:cTn id="57" dur="1" fill="hold">
                                          <p:stCondLst>
                                            <p:cond delay="0"/>
                                          </p:stCondLst>
                                        </p:cTn>
                                        <p:tgtEl>
                                          <p:spTgt spid="1032"/>
                                        </p:tgtEl>
                                        <p:attrNameLst>
                                          <p:attrName>style.visibility</p:attrName>
                                        </p:attrNameLst>
                                      </p:cBhvr>
                                      <p:to>
                                        <p:strVal val="visible"/>
                                      </p:to>
                                    </p:set>
                                    <p:anim calcmode="lin" valueType="num">
                                      <p:cBhvr>
                                        <p:cTn id="58" dur="1000" fill="hold"/>
                                        <p:tgtEl>
                                          <p:spTgt spid="1032"/>
                                        </p:tgtEl>
                                        <p:attrNameLst>
                                          <p:attrName>ppt_w</p:attrName>
                                        </p:attrNameLst>
                                      </p:cBhvr>
                                      <p:tavLst>
                                        <p:tav tm="0">
                                          <p:val>
                                            <p:fltVal val="0"/>
                                          </p:val>
                                        </p:tav>
                                        <p:tav tm="100000">
                                          <p:val>
                                            <p:strVal val="#ppt_w"/>
                                          </p:val>
                                        </p:tav>
                                      </p:tavLst>
                                    </p:anim>
                                    <p:anim calcmode="lin" valueType="num">
                                      <p:cBhvr>
                                        <p:cTn id="59" dur="1000" fill="hold"/>
                                        <p:tgtEl>
                                          <p:spTgt spid="1032"/>
                                        </p:tgtEl>
                                        <p:attrNameLst>
                                          <p:attrName>ppt_h</p:attrName>
                                        </p:attrNameLst>
                                      </p:cBhvr>
                                      <p:tavLst>
                                        <p:tav tm="0">
                                          <p:val>
                                            <p:fltVal val="0"/>
                                          </p:val>
                                        </p:tav>
                                        <p:tav tm="100000">
                                          <p:val>
                                            <p:strVal val="#ppt_h"/>
                                          </p:val>
                                        </p:tav>
                                      </p:tavLst>
                                    </p:anim>
                                    <p:anim calcmode="lin" valueType="num">
                                      <p:cBhvr>
                                        <p:cTn id="60" dur="1000" fill="hold"/>
                                        <p:tgtEl>
                                          <p:spTgt spid="1032"/>
                                        </p:tgtEl>
                                        <p:attrNameLst>
                                          <p:attrName>style.rotation</p:attrName>
                                        </p:attrNameLst>
                                      </p:cBhvr>
                                      <p:tavLst>
                                        <p:tav tm="0">
                                          <p:val>
                                            <p:fltVal val="90"/>
                                          </p:val>
                                        </p:tav>
                                        <p:tav tm="100000">
                                          <p:val>
                                            <p:fltVal val="0"/>
                                          </p:val>
                                        </p:tav>
                                      </p:tavLst>
                                    </p:anim>
                                    <p:animEffect transition="in" filter="fade">
                                      <p:cBhvr>
                                        <p:cTn id="61" dur="1000"/>
                                        <p:tgtEl>
                                          <p:spTgt spid="1032"/>
                                        </p:tgtEl>
                                      </p:cBhvr>
                                    </p:animEffect>
                                  </p:childTnLst>
                                </p:cTn>
                              </p:par>
                              <p:par>
                                <p:cTn id="62" presetID="31" presetClass="entr" presetSubtype="0" fill="hold" nodeType="withEffect">
                                  <p:stCondLst>
                                    <p:cond delay="0"/>
                                  </p:stCondLst>
                                  <p:childTnLst>
                                    <p:set>
                                      <p:cBhvr>
                                        <p:cTn id="63" dur="1" fill="hold">
                                          <p:stCondLst>
                                            <p:cond delay="0"/>
                                          </p:stCondLst>
                                        </p:cTn>
                                        <p:tgtEl>
                                          <p:spTgt spid="1038"/>
                                        </p:tgtEl>
                                        <p:attrNameLst>
                                          <p:attrName>style.visibility</p:attrName>
                                        </p:attrNameLst>
                                      </p:cBhvr>
                                      <p:to>
                                        <p:strVal val="visible"/>
                                      </p:to>
                                    </p:set>
                                    <p:anim calcmode="lin" valueType="num">
                                      <p:cBhvr>
                                        <p:cTn id="64" dur="1000" fill="hold"/>
                                        <p:tgtEl>
                                          <p:spTgt spid="1038"/>
                                        </p:tgtEl>
                                        <p:attrNameLst>
                                          <p:attrName>ppt_w</p:attrName>
                                        </p:attrNameLst>
                                      </p:cBhvr>
                                      <p:tavLst>
                                        <p:tav tm="0">
                                          <p:val>
                                            <p:fltVal val="0"/>
                                          </p:val>
                                        </p:tav>
                                        <p:tav tm="100000">
                                          <p:val>
                                            <p:strVal val="#ppt_w"/>
                                          </p:val>
                                        </p:tav>
                                      </p:tavLst>
                                    </p:anim>
                                    <p:anim calcmode="lin" valueType="num">
                                      <p:cBhvr>
                                        <p:cTn id="65" dur="1000" fill="hold"/>
                                        <p:tgtEl>
                                          <p:spTgt spid="1038"/>
                                        </p:tgtEl>
                                        <p:attrNameLst>
                                          <p:attrName>ppt_h</p:attrName>
                                        </p:attrNameLst>
                                      </p:cBhvr>
                                      <p:tavLst>
                                        <p:tav tm="0">
                                          <p:val>
                                            <p:fltVal val="0"/>
                                          </p:val>
                                        </p:tav>
                                        <p:tav tm="100000">
                                          <p:val>
                                            <p:strVal val="#ppt_h"/>
                                          </p:val>
                                        </p:tav>
                                      </p:tavLst>
                                    </p:anim>
                                    <p:anim calcmode="lin" valueType="num">
                                      <p:cBhvr>
                                        <p:cTn id="66" dur="1000" fill="hold"/>
                                        <p:tgtEl>
                                          <p:spTgt spid="1038"/>
                                        </p:tgtEl>
                                        <p:attrNameLst>
                                          <p:attrName>style.rotation</p:attrName>
                                        </p:attrNameLst>
                                      </p:cBhvr>
                                      <p:tavLst>
                                        <p:tav tm="0">
                                          <p:val>
                                            <p:fltVal val="90"/>
                                          </p:val>
                                        </p:tav>
                                        <p:tav tm="100000">
                                          <p:val>
                                            <p:fltVal val="0"/>
                                          </p:val>
                                        </p:tav>
                                      </p:tavLst>
                                    </p:anim>
                                    <p:animEffect transition="in" filter="fade">
                                      <p:cBhvr>
                                        <p:cTn id="67" dur="1000"/>
                                        <p:tgtEl>
                                          <p:spTgt spid="1038"/>
                                        </p:tgtEl>
                                      </p:cBhvr>
                                    </p:animEffect>
                                  </p:childTnLst>
                                </p:cTn>
                              </p:par>
                              <p:par>
                                <p:cTn id="68" presetID="31" presetClass="entr" presetSubtype="0" fill="hold" nodeType="withEffect">
                                  <p:stCondLst>
                                    <p:cond delay="0"/>
                                  </p:stCondLst>
                                  <p:childTnLst>
                                    <p:set>
                                      <p:cBhvr>
                                        <p:cTn id="69" dur="1" fill="hold">
                                          <p:stCondLst>
                                            <p:cond delay="0"/>
                                          </p:stCondLst>
                                        </p:cTn>
                                        <p:tgtEl>
                                          <p:spTgt spid="1030"/>
                                        </p:tgtEl>
                                        <p:attrNameLst>
                                          <p:attrName>style.visibility</p:attrName>
                                        </p:attrNameLst>
                                      </p:cBhvr>
                                      <p:to>
                                        <p:strVal val="visible"/>
                                      </p:to>
                                    </p:set>
                                    <p:anim calcmode="lin" valueType="num">
                                      <p:cBhvr>
                                        <p:cTn id="70" dur="1000" fill="hold"/>
                                        <p:tgtEl>
                                          <p:spTgt spid="1030"/>
                                        </p:tgtEl>
                                        <p:attrNameLst>
                                          <p:attrName>ppt_w</p:attrName>
                                        </p:attrNameLst>
                                      </p:cBhvr>
                                      <p:tavLst>
                                        <p:tav tm="0">
                                          <p:val>
                                            <p:fltVal val="0"/>
                                          </p:val>
                                        </p:tav>
                                        <p:tav tm="100000">
                                          <p:val>
                                            <p:strVal val="#ppt_w"/>
                                          </p:val>
                                        </p:tav>
                                      </p:tavLst>
                                    </p:anim>
                                    <p:anim calcmode="lin" valueType="num">
                                      <p:cBhvr>
                                        <p:cTn id="71" dur="1000" fill="hold"/>
                                        <p:tgtEl>
                                          <p:spTgt spid="1030"/>
                                        </p:tgtEl>
                                        <p:attrNameLst>
                                          <p:attrName>ppt_h</p:attrName>
                                        </p:attrNameLst>
                                      </p:cBhvr>
                                      <p:tavLst>
                                        <p:tav tm="0">
                                          <p:val>
                                            <p:fltVal val="0"/>
                                          </p:val>
                                        </p:tav>
                                        <p:tav tm="100000">
                                          <p:val>
                                            <p:strVal val="#ppt_h"/>
                                          </p:val>
                                        </p:tav>
                                      </p:tavLst>
                                    </p:anim>
                                    <p:anim calcmode="lin" valueType="num">
                                      <p:cBhvr>
                                        <p:cTn id="72" dur="1000" fill="hold"/>
                                        <p:tgtEl>
                                          <p:spTgt spid="1030"/>
                                        </p:tgtEl>
                                        <p:attrNameLst>
                                          <p:attrName>style.rotation</p:attrName>
                                        </p:attrNameLst>
                                      </p:cBhvr>
                                      <p:tavLst>
                                        <p:tav tm="0">
                                          <p:val>
                                            <p:fltVal val="90"/>
                                          </p:val>
                                        </p:tav>
                                        <p:tav tm="100000">
                                          <p:val>
                                            <p:fltVal val="0"/>
                                          </p:val>
                                        </p:tav>
                                      </p:tavLst>
                                    </p:anim>
                                    <p:animEffect transition="in" filter="fade">
                                      <p:cBhvr>
                                        <p:cTn id="73" dur="1000"/>
                                        <p:tgtEl>
                                          <p:spTgt spid="1030"/>
                                        </p:tgtEl>
                                      </p:cBhvr>
                                    </p:animEffect>
                                  </p:childTnLst>
                                </p:cTn>
                              </p:par>
                              <p:par>
                                <p:cTn id="74" presetID="31" presetClass="entr" presetSubtype="0" fill="hold" nodeType="withEffect">
                                  <p:stCondLst>
                                    <p:cond delay="0"/>
                                  </p:stCondLst>
                                  <p:childTnLst>
                                    <p:set>
                                      <p:cBhvr>
                                        <p:cTn id="75" dur="1" fill="hold">
                                          <p:stCondLst>
                                            <p:cond delay="0"/>
                                          </p:stCondLst>
                                        </p:cTn>
                                        <p:tgtEl>
                                          <p:spTgt spid="1036"/>
                                        </p:tgtEl>
                                        <p:attrNameLst>
                                          <p:attrName>style.visibility</p:attrName>
                                        </p:attrNameLst>
                                      </p:cBhvr>
                                      <p:to>
                                        <p:strVal val="visible"/>
                                      </p:to>
                                    </p:set>
                                    <p:anim calcmode="lin" valueType="num">
                                      <p:cBhvr>
                                        <p:cTn id="76" dur="1000" fill="hold"/>
                                        <p:tgtEl>
                                          <p:spTgt spid="1036"/>
                                        </p:tgtEl>
                                        <p:attrNameLst>
                                          <p:attrName>ppt_w</p:attrName>
                                        </p:attrNameLst>
                                      </p:cBhvr>
                                      <p:tavLst>
                                        <p:tav tm="0">
                                          <p:val>
                                            <p:fltVal val="0"/>
                                          </p:val>
                                        </p:tav>
                                        <p:tav tm="100000">
                                          <p:val>
                                            <p:strVal val="#ppt_w"/>
                                          </p:val>
                                        </p:tav>
                                      </p:tavLst>
                                    </p:anim>
                                    <p:anim calcmode="lin" valueType="num">
                                      <p:cBhvr>
                                        <p:cTn id="77" dur="1000" fill="hold"/>
                                        <p:tgtEl>
                                          <p:spTgt spid="1036"/>
                                        </p:tgtEl>
                                        <p:attrNameLst>
                                          <p:attrName>ppt_h</p:attrName>
                                        </p:attrNameLst>
                                      </p:cBhvr>
                                      <p:tavLst>
                                        <p:tav tm="0">
                                          <p:val>
                                            <p:fltVal val="0"/>
                                          </p:val>
                                        </p:tav>
                                        <p:tav tm="100000">
                                          <p:val>
                                            <p:strVal val="#ppt_h"/>
                                          </p:val>
                                        </p:tav>
                                      </p:tavLst>
                                    </p:anim>
                                    <p:anim calcmode="lin" valueType="num">
                                      <p:cBhvr>
                                        <p:cTn id="78" dur="1000" fill="hold"/>
                                        <p:tgtEl>
                                          <p:spTgt spid="1036"/>
                                        </p:tgtEl>
                                        <p:attrNameLst>
                                          <p:attrName>style.rotation</p:attrName>
                                        </p:attrNameLst>
                                      </p:cBhvr>
                                      <p:tavLst>
                                        <p:tav tm="0">
                                          <p:val>
                                            <p:fltVal val="90"/>
                                          </p:val>
                                        </p:tav>
                                        <p:tav tm="100000">
                                          <p:val>
                                            <p:fltVal val="0"/>
                                          </p:val>
                                        </p:tav>
                                      </p:tavLst>
                                    </p:anim>
                                    <p:animEffect transition="in" filter="fade">
                                      <p:cBhvr>
                                        <p:cTn id="79" dur="1000"/>
                                        <p:tgtEl>
                                          <p:spTgt spid="1036"/>
                                        </p:tgtEl>
                                      </p:cBhvr>
                                    </p:animEffect>
                                  </p:childTnLst>
                                </p:cTn>
                              </p:par>
                              <p:par>
                                <p:cTn id="80" presetID="31" presetClass="entr" presetSubtype="0" fill="hold" nodeType="withEffect">
                                  <p:stCondLst>
                                    <p:cond delay="0"/>
                                  </p:stCondLst>
                                  <p:childTnLst>
                                    <p:set>
                                      <p:cBhvr>
                                        <p:cTn id="81" dur="1" fill="hold">
                                          <p:stCondLst>
                                            <p:cond delay="0"/>
                                          </p:stCondLst>
                                        </p:cTn>
                                        <p:tgtEl>
                                          <p:spTgt spid="1029"/>
                                        </p:tgtEl>
                                        <p:attrNameLst>
                                          <p:attrName>style.visibility</p:attrName>
                                        </p:attrNameLst>
                                      </p:cBhvr>
                                      <p:to>
                                        <p:strVal val="visible"/>
                                      </p:to>
                                    </p:set>
                                    <p:anim calcmode="lin" valueType="num">
                                      <p:cBhvr>
                                        <p:cTn id="82" dur="1000" fill="hold"/>
                                        <p:tgtEl>
                                          <p:spTgt spid="1029"/>
                                        </p:tgtEl>
                                        <p:attrNameLst>
                                          <p:attrName>ppt_w</p:attrName>
                                        </p:attrNameLst>
                                      </p:cBhvr>
                                      <p:tavLst>
                                        <p:tav tm="0">
                                          <p:val>
                                            <p:fltVal val="0"/>
                                          </p:val>
                                        </p:tav>
                                        <p:tav tm="100000">
                                          <p:val>
                                            <p:strVal val="#ppt_w"/>
                                          </p:val>
                                        </p:tav>
                                      </p:tavLst>
                                    </p:anim>
                                    <p:anim calcmode="lin" valueType="num">
                                      <p:cBhvr>
                                        <p:cTn id="83" dur="1000" fill="hold"/>
                                        <p:tgtEl>
                                          <p:spTgt spid="1029"/>
                                        </p:tgtEl>
                                        <p:attrNameLst>
                                          <p:attrName>ppt_h</p:attrName>
                                        </p:attrNameLst>
                                      </p:cBhvr>
                                      <p:tavLst>
                                        <p:tav tm="0">
                                          <p:val>
                                            <p:fltVal val="0"/>
                                          </p:val>
                                        </p:tav>
                                        <p:tav tm="100000">
                                          <p:val>
                                            <p:strVal val="#ppt_h"/>
                                          </p:val>
                                        </p:tav>
                                      </p:tavLst>
                                    </p:anim>
                                    <p:anim calcmode="lin" valueType="num">
                                      <p:cBhvr>
                                        <p:cTn id="84" dur="1000" fill="hold"/>
                                        <p:tgtEl>
                                          <p:spTgt spid="1029"/>
                                        </p:tgtEl>
                                        <p:attrNameLst>
                                          <p:attrName>style.rotation</p:attrName>
                                        </p:attrNameLst>
                                      </p:cBhvr>
                                      <p:tavLst>
                                        <p:tav tm="0">
                                          <p:val>
                                            <p:fltVal val="90"/>
                                          </p:val>
                                        </p:tav>
                                        <p:tav tm="100000">
                                          <p:val>
                                            <p:fltVal val="0"/>
                                          </p:val>
                                        </p:tav>
                                      </p:tavLst>
                                    </p:anim>
                                    <p:animEffect transition="in" filter="fade">
                                      <p:cBhvr>
                                        <p:cTn id="85" dur="1000"/>
                                        <p:tgtEl>
                                          <p:spTgt spid="1029"/>
                                        </p:tgtEl>
                                      </p:cBhvr>
                                    </p:animEffect>
                                  </p:childTnLst>
                                </p:cTn>
                              </p:par>
                              <p:par>
                                <p:cTn id="86" presetID="31" presetClass="entr" presetSubtype="0" fill="hold" grpId="0" nodeType="withEffect">
                                  <p:stCondLst>
                                    <p:cond delay="0"/>
                                  </p:stCondLst>
                                  <p:childTnLst>
                                    <p:set>
                                      <p:cBhvr>
                                        <p:cTn id="87" dur="1" fill="hold">
                                          <p:stCondLst>
                                            <p:cond delay="0"/>
                                          </p:stCondLst>
                                        </p:cTn>
                                        <p:tgtEl>
                                          <p:spTgt spid="35"/>
                                        </p:tgtEl>
                                        <p:attrNameLst>
                                          <p:attrName>style.visibility</p:attrName>
                                        </p:attrNameLst>
                                      </p:cBhvr>
                                      <p:to>
                                        <p:strVal val="visible"/>
                                      </p:to>
                                    </p:set>
                                    <p:anim calcmode="lin" valueType="num">
                                      <p:cBhvr>
                                        <p:cTn id="88" dur="1000" fill="hold"/>
                                        <p:tgtEl>
                                          <p:spTgt spid="35"/>
                                        </p:tgtEl>
                                        <p:attrNameLst>
                                          <p:attrName>ppt_w</p:attrName>
                                        </p:attrNameLst>
                                      </p:cBhvr>
                                      <p:tavLst>
                                        <p:tav tm="0">
                                          <p:val>
                                            <p:fltVal val="0"/>
                                          </p:val>
                                        </p:tav>
                                        <p:tav tm="100000">
                                          <p:val>
                                            <p:strVal val="#ppt_w"/>
                                          </p:val>
                                        </p:tav>
                                      </p:tavLst>
                                    </p:anim>
                                    <p:anim calcmode="lin" valueType="num">
                                      <p:cBhvr>
                                        <p:cTn id="89" dur="1000" fill="hold"/>
                                        <p:tgtEl>
                                          <p:spTgt spid="35"/>
                                        </p:tgtEl>
                                        <p:attrNameLst>
                                          <p:attrName>ppt_h</p:attrName>
                                        </p:attrNameLst>
                                      </p:cBhvr>
                                      <p:tavLst>
                                        <p:tav tm="0">
                                          <p:val>
                                            <p:fltVal val="0"/>
                                          </p:val>
                                        </p:tav>
                                        <p:tav tm="100000">
                                          <p:val>
                                            <p:strVal val="#ppt_h"/>
                                          </p:val>
                                        </p:tav>
                                      </p:tavLst>
                                    </p:anim>
                                    <p:anim calcmode="lin" valueType="num">
                                      <p:cBhvr>
                                        <p:cTn id="90" dur="1000" fill="hold"/>
                                        <p:tgtEl>
                                          <p:spTgt spid="35"/>
                                        </p:tgtEl>
                                        <p:attrNameLst>
                                          <p:attrName>style.rotation</p:attrName>
                                        </p:attrNameLst>
                                      </p:cBhvr>
                                      <p:tavLst>
                                        <p:tav tm="0">
                                          <p:val>
                                            <p:fltVal val="90"/>
                                          </p:val>
                                        </p:tav>
                                        <p:tav tm="100000">
                                          <p:val>
                                            <p:fltVal val="0"/>
                                          </p:val>
                                        </p:tav>
                                      </p:tavLst>
                                    </p:anim>
                                    <p:animEffect transition="in" filter="fade">
                                      <p:cBhvr>
                                        <p:cTn id="91" dur="1000"/>
                                        <p:tgtEl>
                                          <p:spTgt spid="35"/>
                                        </p:tgtEl>
                                      </p:cBhvr>
                                    </p:animEffect>
                                  </p:childTnLst>
                                </p:cTn>
                              </p:par>
                              <p:par>
                                <p:cTn id="92" presetID="31" presetClass="entr" presetSubtype="0" fill="hold" grpId="0" nodeType="withEffect">
                                  <p:stCondLst>
                                    <p:cond delay="0"/>
                                  </p:stCondLst>
                                  <p:childTnLst>
                                    <p:set>
                                      <p:cBhvr>
                                        <p:cTn id="93" dur="1" fill="hold">
                                          <p:stCondLst>
                                            <p:cond delay="0"/>
                                          </p:stCondLst>
                                        </p:cTn>
                                        <p:tgtEl>
                                          <p:spTgt spid="39"/>
                                        </p:tgtEl>
                                        <p:attrNameLst>
                                          <p:attrName>style.visibility</p:attrName>
                                        </p:attrNameLst>
                                      </p:cBhvr>
                                      <p:to>
                                        <p:strVal val="visible"/>
                                      </p:to>
                                    </p:set>
                                    <p:anim calcmode="lin" valueType="num">
                                      <p:cBhvr>
                                        <p:cTn id="94" dur="1000" fill="hold"/>
                                        <p:tgtEl>
                                          <p:spTgt spid="39"/>
                                        </p:tgtEl>
                                        <p:attrNameLst>
                                          <p:attrName>ppt_w</p:attrName>
                                        </p:attrNameLst>
                                      </p:cBhvr>
                                      <p:tavLst>
                                        <p:tav tm="0">
                                          <p:val>
                                            <p:fltVal val="0"/>
                                          </p:val>
                                        </p:tav>
                                        <p:tav tm="100000">
                                          <p:val>
                                            <p:strVal val="#ppt_w"/>
                                          </p:val>
                                        </p:tav>
                                      </p:tavLst>
                                    </p:anim>
                                    <p:anim calcmode="lin" valueType="num">
                                      <p:cBhvr>
                                        <p:cTn id="95" dur="1000" fill="hold"/>
                                        <p:tgtEl>
                                          <p:spTgt spid="39"/>
                                        </p:tgtEl>
                                        <p:attrNameLst>
                                          <p:attrName>ppt_h</p:attrName>
                                        </p:attrNameLst>
                                      </p:cBhvr>
                                      <p:tavLst>
                                        <p:tav tm="0">
                                          <p:val>
                                            <p:fltVal val="0"/>
                                          </p:val>
                                        </p:tav>
                                        <p:tav tm="100000">
                                          <p:val>
                                            <p:strVal val="#ppt_h"/>
                                          </p:val>
                                        </p:tav>
                                      </p:tavLst>
                                    </p:anim>
                                    <p:anim calcmode="lin" valueType="num">
                                      <p:cBhvr>
                                        <p:cTn id="96" dur="1000" fill="hold"/>
                                        <p:tgtEl>
                                          <p:spTgt spid="39"/>
                                        </p:tgtEl>
                                        <p:attrNameLst>
                                          <p:attrName>style.rotation</p:attrName>
                                        </p:attrNameLst>
                                      </p:cBhvr>
                                      <p:tavLst>
                                        <p:tav tm="0">
                                          <p:val>
                                            <p:fltVal val="90"/>
                                          </p:val>
                                        </p:tav>
                                        <p:tav tm="100000">
                                          <p:val>
                                            <p:fltVal val="0"/>
                                          </p:val>
                                        </p:tav>
                                      </p:tavLst>
                                    </p:anim>
                                    <p:animEffect transition="in" filter="fade">
                                      <p:cBhvr>
                                        <p:cTn id="97" dur="1000"/>
                                        <p:tgtEl>
                                          <p:spTgt spid="39"/>
                                        </p:tgtEl>
                                      </p:cBhvr>
                                    </p:animEffect>
                                  </p:childTnLst>
                                </p:cTn>
                              </p:par>
                              <p:par>
                                <p:cTn id="98" presetID="31" presetClass="entr" presetSubtype="0" fill="hold" grpId="0" nodeType="withEffect">
                                  <p:stCondLst>
                                    <p:cond delay="0"/>
                                  </p:stCondLst>
                                  <p:childTnLst>
                                    <p:set>
                                      <p:cBhvr>
                                        <p:cTn id="99" dur="1" fill="hold">
                                          <p:stCondLst>
                                            <p:cond delay="0"/>
                                          </p:stCondLst>
                                        </p:cTn>
                                        <p:tgtEl>
                                          <p:spTgt spid="36"/>
                                        </p:tgtEl>
                                        <p:attrNameLst>
                                          <p:attrName>style.visibility</p:attrName>
                                        </p:attrNameLst>
                                      </p:cBhvr>
                                      <p:to>
                                        <p:strVal val="visible"/>
                                      </p:to>
                                    </p:set>
                                    <p:anim calcmode="lin" valueType="num">
                                      <p:cBhvr>
                                        <p:cTn id="100" dur="1000" fill="hold"/>
                                        <p:tgtEl>
                                          <p:spTgt spid="36"/>
                                        </p:tgtEl>
                                        <p:attrNameLst>
                                          <p:attrName>ppt_w</p:attrName>
                                        </p:attrNameLst>
                                      </p:cBhvr>
                                      <p:tavLst>
                                        <p:tav tm="0">
                                          <p:val>
                                            <p:fltVal val="0"/>
                                          </p:val>
                                        </p:tav>
                                        <p:tav tm="100000">
                                          <p:val>
                                            <p:strVal val="#ppt_w"/>
                                          </p:val>
                                        </p:tav>
                                      </p:tavLst>
                                    </p:anim>
                                    <p:anim calcmode="lin" valueType="num">
                                      <p:cBhvr>
                                        <p:cTn id="101" dur="1000" fill="hold"/>
                                        <p:tgtEl>
                                          <p:spTgt spid="36"/>
                                        </p:tgtEl>
                                        <p:attrNameLst>
                                          <p:attrName>ppt_h</p:attrName>
                                        </p:attrNameLst>
                                      </p:cBhvr>
                                      <p:tavLst>
                                        <p:tav tm="0">
                                          <p:val>
                                            <p:fltVal val="0"/>
                                          </p:val>
                                        </p:tav>
                                        <p:tav tm="100000">
                                          <p:val>
                                            <p:strVal val="#ppt_h"/>
                                          </p:val>
                                        </p:tav>
                                      </p:tavLst>
                                    </p:anim>
                                    <p:anim calcmode="lin" valueType="num">
                                      <p:cBhvr>
                                        <p:cTn id="102" dur="1000" fill="hold"/>
                                        <p:tgtEl>
                                          <p:spTgt spid="36"/>
                                        </p:tgtEl>
                                        <p:attrNameLst>
                                          <p:attrName>style.rotation</p:attrName>
                                        </p:attrNameLst>
                                      </p:cBhvr>
                                      <p:tavLst>
                                        <p:tav tm="0">
                                          <p:val>
                                            <p:fltVal val="90"/>
                                          </p:val>
                                        </p:tav>
                                        <p:tav tm="100000">
                                          <p:val>
                                            <p:fltVal val="0"/>
                                          </p:val>
                                        </p:tav>
                                      </p:tavLst>
                                    </p:anim>
                                    <p:animEffect transition="in" filter="fade">
                                      <p:cBhvr>
                                        <p:cTn id="103" dur="1000"/>
                                        <p:tgtEl>
                                          <p:spTgt spid="36"/>
                                        </p:tgtEl>
                                      </p:cBhvr>
                                    </p:animEffect>
                                  </p:childTnLst>
                                </p:cTn>
                              </p:par>
                              <p:par>
                                <p:cTn id="104" presetID="31" presetClass="entr" presetSubtype="0" fill="hold" grpId="0"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1000" fill="hold"/>
                                        <p:tgtEl>
                                          <p:spTgt spid="23"/>
                                        </p:tgtEl>
                                        <p:attrNameLst>
                                          <p:attrName>ppt_w</p:attrName>
                                        </p:attrNameLst>
                                      </p:cBhvr>
                                      <p:tavLst>
                                        <p:tav tm="0">
                                          <p:val>
                                            <p:fltVal val="0"/>
                                          </p:val>
                                        </p:tav>
                                        <p:tav tm="100000">
                                          <p:val>
                                            <p:strVal val="#ppt_w"/>
                                          </p:val>
                                        </p:tav>
                                      </p:tavLst>
                                    </p:anim>
                                    <p:anim calcmode="lin" valueType="num">
                                      <p:cBhvr>
                                        <p:cTn id="107" dur="1000" fill="hold"/>
                                        <p:tgtEl>
                                          <p:spTgt spid="23"/>
                                        </p:tgtEl>
                                        <p:attrNameLst>
                                          <p:attrName>ppt_h</p:attrName>
                                        </p:attrNameLst>
                                      </p:cBhvr>
                                      <p:tavLst>
                                        <p:tav tm="0">
                                          <p:val>
                                            <p:fltVal val="0"/>
                                          </p:val>
                                        </p:tav>
                                        <p:tav tm="100000">
                                          <p:val>
                                            <p:strVal val="#ppt_h"/>
                                          </p:val>
                                        </p:tav>
                                      </p:tavLst>
                                    </p:anim>
                                    <p:anim calcmode="lin" valueType="num">
                                      <p:cBhvr>
                                        <p:cTn id="108" dur="1000" fill="hold"/>
                                        <p:tgtEl>
                                          <p:spTgt spid="23"/>
                                        </p:tgtEl>
                                        <p:attrNameLst>
                                          <p:attrName>style.rotation</p:attrName>
                                        </p:attrNameLst>
                                      </p:cBhvr>
                                      <p:tavLst>
                                        <p:tav tm="0">
                                          <p:val>
                                            <p:fltVal val="90"/>
                                          </p:val>
                                        </p:tav>
                                        <p:tav tm="100000">
                                          <p:val>
                                            <p:fltVal val="0"/>
                                          </p:val>
                                        </p:tav>
                                      </p:tavLst>
                                    </p:anim>
                                    <p:animEffect transition="in" filter="fade">
                                      <p:cBhvr>
                                        <p:cTn id="109" dur="1000"/>
                                        <p:tgtEl>
                                          <p:spTgt spid="23"/>
                                        </p:tgtEl>
                                      </p:cBhvr>
                                    </p:animEffect>
                                  </p:childTnLst>
                                </p:cTn>
                              </p:par>
                              <p:par>
                                <p:cTn id="110" presetID="31" presetClass="entr" presetSubtype="0" fill="hold" grpId="0" nodeType="withEffect">
                                  <p:stCondLst>
                                    <p:cond delay="0"/>
                                  </p:stCondLst>
                                  <p:childTnLst>
                                    <p:set>
                                      <p:cBhvr>
                                        <p:cTn id="111" dur="1" fill="hold">
                                          <p:stCondLst>
                                            <p:cond delay="0"/>
                                          </p:stCondLst>
                                        </p:cTn>
                                        <p:tgtEl>
                                          <p:spTgt spid="24"/>
                                        </p:tgtEl>
                                        <p:attrNameLst>
                                          <p:attrName>style.visibility</p:attrName>
                                        </p:attrNameLst>
                                      </p:cBhvr>
                                      <p:to>
                                        <p:strVal val="visible"/>
                                      </p:to>
                                    </p:set>
                                    <p:anim calcmode="lin" valueType="num">
                                      <p:cBhvr>
                                        <p:cTn id="112" dur="1000" fill="hold"/>
                                        <p:tgtEl>
                                          <p:spTgt spid="24"/>
                                        </p:tgtEl>
                                        <p:attrNameLst>
                                          <p:attrName>ppt_w</p:attrName>
                                        </p:attrNameLst>
                                      </p:cBhvr>
                                      <p:tavLst>
                                        <p:tav tm="0">
                                          <p:val>
                                            <p:fltVal val="0"/>
                                          </p:val>
                                        </p:tav>
                                        <p:tav tm="100000">
                                          <p:val>
                                            <p:strVal val="#ppt_w"/>
                                          </p:val>
                                        </p:tav>
                                      </p:tavLst>
                                    </p:anim>
                                    <p:anim calcmode="lin" valueType="num">
                                      <p:cBhvr>
                                        <p:cTn id="113" dur="1000" fill="hold"/>
                                        <p:tgtEl>
                                          <p:spTgt spid="24"/>
                                        </p:tgtEl>
                                        <p:attrNameLst>
                                          <p:attrName>ppt_h</p:attrName>
                                        </p:attrNameLst>
                                      </p:cBhvr>
                                      <p:tavLst>
                                        <p:tav tm="0">
                                          <p:val>
                                            <p:fltVal val="0"/>
                                          </p:val>
                                        </p:tav>
                                        <p:tav tm="100000">
                                          <p:val>
                                            <p:strVal val="#ppt_h"/>
                                          </p:val>
                                        </p:tav>
                                      </p:tavLst>
                                    </p:anim>
                                    <p:anim calcmode="lin" valueType="num">
                                      <p:cBhvr>
                                        <p:cTn id="114" dur="1000" fill="hold"/>
                                        <p:tgtEl>
                                          <p:spTgt spid="24"/>
                                        </p:tgtEl>
                                        <p:attrNameLst>
                                          <p:attrName>style.rotation</p:attrName>
                                        </p:attrNameLst>
                                      </p:cBhvr>
                                      <p:tavLst>
                                        <p:tav tm="0">
                                          <p:val>
                                            <p:fltVal val="90"/>
                                          </p:val>
                                        </p:tav>
                                        <p:tav tm="100000">
                                          <p:val>
                                            <p:fltVal val="0"/>
                                          </p:val>
                                        </p:tav>
                                      </p:tavLst>
                                    </p:anim>
                                    <p:animEffect transition="in" filter="fade">
                                      <p:cBhvr>
                                        <p:cTn id="115" dur="1000"/>
                                        <p:tgtEl>
                                          <p:spTgt spid="24"/>
                                        </p:tgtEl>
                                      </p:cBhvr>
                                    </p:animEffect>
                                  </p:childTnLst>
                                </p:cTn>
                              </p:par>
                              <p:par>
                                <p:cTn id="116" presetID="31" presetClass="entr" presetSubtype="0" fill="hold" grpId="0" nodeType="withEffect">
                                  <p:stCondLst>
                                    <p:cond delay="0"/>
                                  </p:stCondLst>
                                  <p:childTnLst>
                                    <p:set>
                                      <p:cBhvr>
                                        <p:cTn id="117" dur="1" fill="hold">
                                          <p:stCondLst>
                                            <p:cond delay="0"/>
                                          </p:stCondLst>
                                        </p:cTn>
                                        <p:tgtEl>
                                          <p:spTgt spid="38"/>
                                        </p:tgtEl>
                                        <p:attrNameLst>
                                          <p:attrName>style.visibility</p:attrName>
                                        </p:attrNameLst>
                                      </p:cBhvr>
                                      <p:to>
                                        <p:strVal val="visible"/>
                                      </p:to>
                                    </p:set>
                                    <p:anim calcmode="lin" valueType="num">
                                      <p:cBhvr>
                                        <p:cTn id="118" dur="1000" fill="hold"/>
                                        <p:tgtEl>
                                          <p:spTgt spid="38"/>
                                        </p:tgtEl>
                                        <p:attrNameLst>
                                          <p:attrName>ppt_w</p:attrName>
                                        </p:attrNameLst>
                                      </p:cBhvr>
                                      <p:tavLst>
                                        <p:tav tm="0">
                                          <p:val>
                                            <p:fltVal val="0"/>
                                          </p:val>
                                        </p:tav>
                                        <p:tav tm="100000">
                                          <p:val>
                                            <p:strVal val="#ppt_w"/>
                                          </p:val>
                                        </p:tav>
                                      </p:tavLst>
                                    </p:anim>
                                    <p:anim calcmode="lin" valueType="num">
                                      <p:cBhvr>
                                        <p:cTn id="119" dur="1000" fill="hold"/>
                                        <p:tgtEl>
                                          <p:spTgt spid="38"/>
                                        </p:tgtEl>
                                        <p:attrNameLst>
                                          <p:attrName>ppt_h</p:attrName>
                                        </p:attrNameLst>
                                      </p:cBhvr>
                                      <p:tavLst>
                                        <p:tav tm="0">
                                          <p:val>
                                            <p:fltVal val="0"/>
                                          </p:val>
                                        </p:tav>
                                        <p:tav tm="100000">
                                          <p:val>
                                            <p:strVal val="#ppt_h"/>
                                          </p:val>
                                        </p:tav>
                                      </p:tavLst>
                                    </p:anim>
                                    <p:anim calcmode="lin" valueType="num">
                                      <p:cBhvr>
                                        <p:cTn id="120" dur="1000" fill="hold"/>
                                        <p:tgtEl>
                                          <p:spTgt spid="38"/>
                                        </p:tgtEl>
                                        <p:attrNameLst>
                                          <p:attrName>style.rotation</p:attrName>
                                        </p:attrNameLst>
                                      </p:cBhvr>
                                      <p:tavLst>
                                        <p:tav tm="0">
                                          <p:val>
                                            <p:fltVal val="90"/>
                                          </p:val>
                                        </p:tav>
                                        <p:tav tm="100000">
                                          <p:val>
                                            <p:fltVal val="0"/>
                                          </p:val>
                                        </p:tav>
                                      </p:tavLst>
                                    </p:anim>
                                    <p:animEffect transition="in" filter="fade">
                                      <p:cBhvr>
                                        <p:cTn id="121" dur="1000"/>
                                        <p:tgtEl>
                                          <p:spTgt spid="38"/>
                                        </p:tgtEl>
                                      </p:cBhvr>
                                    </p:animEffect>
                                  </p:childTnLst>
                                </p:cTn>
                              </p:par>
                              <p:par>
                                <p:cTn id="122" presetID="31" presetClass="entr" presetSubtype="0" fill="hold" nodeType="withEffect">
                                  <p:stCondLst>
                                    <p:cond delay="0"/>
                                  </p:stCondLst>
                                  <p:childTnLst>
                                    <p:set>
                                      <p:cBhvr>
                                        <p:cTn id="123" dur="1" fill="hold">
                                          <p:stCondLst>
                                            <p:cond delay="0"/>
                                          </p:stCondLst>
                                        </p:cTn>
                                        <p:tgtEl>
                                          <p:spTgt spid="1034"/>
                                        </p:tgtEl>
                                        <p:attrNameLst>
                                          <p:attrName>style.visibility</p:attrName>
                                        </p:attrNameLst>
                                      </p:cBhvr>
                                      <p:to>
                                        <p:strVal val="visible"/>
                                      </p:to>
                                    </p:set>
                                    <p:anim calcmode="lin" valueType="num">
                                      <p:cBhvr>
                                        <p:cTn id="124" dur="1000" fill="hold"/>
                                        <p:tgtEl>
                                          <p:spTgt spid="1034"/>
                                        </p:tgtEl>
                                        <p:attrNameLst>
                                          <p:attrName>ppt_w</p:attrName>
                                        </p:attrNameLst>
                                      </p:cBhvr>
                                      <p:tavLst>
                                        <p:tav tm="0">
                                          <p:val>
                                            <p:fltVal val="0"/>
                                          </p:val>
                                        </p:tav>
                                        <p:tav tm="100000">
                                          <p:val>
                                            <p:strVal val="#ppt_w"/>
                                          </p:val>
                                        </p:tav>
                                      </p:tavLst>
                                    </p:anim>
                                    <p:anim calcmode="lin" valueType="num">
                                      <p:cBhvr>
                                        <p:cTn id="125" dur="1000" fill="hold"/>
                                        <p:tgtEl>
                                          <p:spTgt spid="1034"/>
                                        </p:tgtEl>
                                        <p:attrNameLst>
                                          <p:attrName>ppt_h</p:attrName>
                                        </p:attrNameLst>
                                      </p:cBhvr>
                                      <p:tavLst>
                                        <p:tav tm="0">
                                          <p:val>
                                            <p:fltVal val="0"/>
                                          </p:val>
                                        </p:tav>
                                        <p:tav tm="100000">
                                          <p:val>
                                            <p:strVal val="#ppt_h"/>
                                          </p:val>
                                        </p:tav>
                                      </p:tavLst>
                                    </p:anim>
                                    <p:anim calcmode="lin" valueType="num">
                                      <p:cBhvr>
                                        <p:cTn id="126" dur="1000" fill="hold"/>
                                        <p:tgtEl>
                                          <p:spTgt spid="1034"/>
                                        </p:tgtEl>
                                        <p:attrNameLst>
                                          <p:attrName>style.rotation</p:attrName>
                                        </p:attrNameLst>
                                      </p:cBhvr>
                                      <p:tavLst>
                                        <p:tav tm="0">
                                          <p:val>
                                            <p:fltVal val="90"/>
                                          </p:val>
                                        </p:tav>
                                        <p:tav tm="100000">
                                          <p:val>
                                            <p:fltVal val="0"/>
                                          </p:val>
                                        </p:tav>
                                      </p:tavLst>
                                    </p:anim>
                                    <p:animEffect transition="in" filter="fade">
                                      <p:cBhvr>
                                        <p:cTn id="127" dur="1000"/>
                                        <p:tgtEl>
                                          <p:spTgt spid="1034"/>
                                        </p:tgtEl>
                                      </p:cBhvr>
                                    </p:animEffect>
                                  </p:childTnLst>
                                </p:cTn>
                              </p:par>
                              <p:par>
                                <p:cTn id="128" presetID="31" presetClass="entr" presetSubtype="0" fill="hold" nodeType="withEffect">
                                  <p:stCondLst>
                                    <p:cond delay="0"/>
                                  </p:stCondLst>
                                  <p:childTnLst>
                                    <p:set>
                                      <p:cBhvr>
                                        <p:cTn id="129" dur="1" fill="hold">
                                          <p:stCondLst>
                                            <p:cond delay="0"/>
                                          </p:stCondLst>
                                        </p:cTn>
                                        <p:tgtEl>
                                          <p:spTgt spid="1031"/>
                                        </p:tgtEl>
                                        <p:attrNameLst>
                                          <p:attrName>style.visibility</p:attrName>
                                        </p:attrNameLst>
                                      </p:cBhvr>
                                      <p:to>
                                        <p:strVal val="visible"/>
                                      </p:to>
                                    </p:set>
                                    <p:anim calcmode="lin" valueType="num">
                                      <p:cBhvr>
                                        <p:cTn id="130" dur="1000" fill="hold"/>
                                        <p:tgtEl>
                                          <p:spTgt spid="1031"/>
                                        </p:tgtEl>
                                        <p:attrNameLst>
                                          <p:attrName>ppt_w</p:attrName>
                                        </p:attrNameLst>
                                      </p:cBhvr>
                                      <p:tavLst>
                                        <p:tav tm="0">
                                          <p:val>
                                            <p:fltVal val="0"/>
                                          </p:val>
                                        </p:tav>
                                        <p:tav tm="100000">
                                          <p:val>
                                            <p:strVal val="#ppt_w"/>
                                          </p:val>
                                        </p:tav>
                                      </p:tavLst>
                                    </p:anim>
                                    <p:anim calcmode="lin" valueType="num">
                                      <p:cBhvr>
                                        <p:cTn id="131" dur="1000" fill="hold"/>
                                        <p:tgtEl>
                                          <p:spTgt spid="1031"/>
                                        </p:tgtEl>
                                        <p:attrNameLst>
                                          <p:attrName>ppt_h</p:attrName>
                                        </p:attrNameLst>
                                      </p:cBhvr>
                                      <p:tavLst>
                                        <p:tav tm="0">
                                          <p:val>
                                            <p:fltVal val="0"/>
                                          </p:val>
                                        </p:tav>
                                        <p:tav tm="100000">
                                          <p:val>
                                            <p:strVal val="#ppt_h"/>
                                          </p:val>
                                        </p:tav>
                                      </p:tavLst>
                                    </p:anim>
                                    <p:anim calcmode="lin" valueType="num">
                                      <p:cBhvr>
                                        <p:cTn id="132" dur="1000" fill="hold"/>
                                        <p:tgtEl>
                                          <p:spTgt spid="1031"/>
                                        </p:tgtEl>
                                        <p:attrNameLst>
                                          <p:attrName>style.rotation</p:attrName>
                                        </p:attrNameLst>
                                      </p:cBhvr>
                                      <p:tavLst>
                                        <p:tav tm="0">
                                          <p:val>
                                            <p:fltVal val="90"/>
                                          </p:val>
                                        </p:tav>
                                        <p:tav tm="100000">
                                          <p:val>
                                            <p:fltVal val="0"/>
                                          </p:val>
                                        </p:tav>
                                      </p:tavLst>
                                    </p:anim>
                                    <p:animEffect transition="in" filter="fade">
                                      <p:cBhvr>
                                        <p:cTn id="133" dur="1000"/>
                                        <p:tgtEl>
                                          <p:spTgt spid="1031"/>
                                        </p:tgtEl>
                                      </p:cBhvr>
                                    </p:animEffect>
                                  </p:childTnLst>
                                </p:cTn>
                              </p:par>
                              <p:par>
                                <p:cTn id="134" presetID="31" presetClass="entr" presetSubtype="0" fill="hold" nodeType="withEffect">
                                  <p:stCondLst>
                                    <p:cond delay="0"/>
                                  </p:stCondLst>
                                  <p:childTnLst>
                                    <p:set>
                                      <p:cBhvr>
                                        <p:cTn id="135" dur="1" fill="hold">
                                          <p:stCondLst>
                                            <p:cond delay="0"/>
                                          </p:stCondLst>
                                        </p:cTn>
                                        <p:tgtEl>
                                          <p:spTgt spid="1037"/>
                                        </p:tgtEl>
                                        <p:attrNameLst>
                                          <p:attrName>style.visibility</p:attrName>
                                        </p:attrNameLst>
                                      </p:cBhvr>
                                      <p:to>
                                        <p:strVal val="visible"/>
                                      </p:to>
                                    </p:set>
                                    <p:anim calcmode="lin" valueType="num">
                                      <p:cBhvr>
                                        <p:cTn id="136" dur="1000" fill="hold"/>
                                        <p:tgtEl>
                                          <p:spTgt spid="1037"/>
                                        </p:tgtEl>
                                        <p:attrNameLst>
                                          <p:attrName>ppt_w</p:attrName>
                                        </p:attrNameLst>
                                      </p:cBhvr>
                                      <p:tavLst>
                                        <p:tav tm="0">
                                          <p:val>
                                            <p:fltVal val="0"/>
                                          </p:val>
                                        </p:tav>
                                        <p:tav tm="100000">
                                          <p:val>
                                            <p:strVal val="#ppt_w"/>
                                          </p:val>
                                        </p:tav>
                                      </p:tavLst>
                                    </p:anim>
                                    <p:anim calcmode="lin" valueType="num">
                                      <p:cBhvr>
                                        <p:cTn id="137" dur="1000" fill="hold"/>
                                        <p:tgtEl>
                                          <p:spTgt spid="1037"/>
                                        </p:tgtEl>
                                        <p:attrNameLst>
                                          <p:attrName>ppt_h</p:attrName>
                                        </p:attrNameLst>
                                      </p:cBhvr>
                                      <p:tavLst>
                                        <p:tav tm="0">
                                          <p:val>
                                            <p:fltVal val="0"/>
                                          </p:val>
                                        </p:tav>
                                        <p:tav tm="100000">
                                          <p:val>
                                            <p:strVal val="#ppt_h"/>
                                          </p:val>
                                        </p:tav>
                                      </p:tavLst>
                                    </p:anim>
                                    <p:anim calcmode="lin" valueType="num">
                                      <p:cBhvr>
                                        <p:cTn id="138" dur="1000" fill="hold"/>
                                        <p:tgtEl>
                                          <p:spTgt spid="1037"/>
                                        </p:tgtEl>
                                        <p:attrNameLst>
                                          <p:attrName>style.rotation</p:attrName>
                                        </p:attrNameLst>
                                      </p:cBhvr>
                                      <p:tavLst>
                                        <p:tav tm="0">
                                          <p:val>
                                            <p:fltVal val="90"/>
                                          </p:val>
                                        </p:tav>
                                        <p:tav tm="100000">
                                          <p:val>
                                            <p:fltVal val="0"/>
                                          </p:val>
                                        </p:tav>
                                      </p:tavLst>
                                    </p:anim>
                                    <p:animEffect transition="in" filter="fade">
                                      <p:cBhvr>
                                        <p:cTn id="139" dur="1000"/>
                                        <p:tgtEl>
                                          <p:spTgt spid="1037"/>
                                        </p:tgtEl>
                                      </p:cBhvr>
                                    </p:animEffect>
                                  </p:childTnLst>
                                </p:cTn>
                              </p:par>
                              <p:par>
                                <p:cTn id="140" presetID="31" presetClass="entr" presetSubtype="0" fill="hold" nodeType="withEffect">
                                  <p:stCondLst>
                                    <p:cond delay="0"/>
                                  </p:stCondLst>
                                  <p:childTnLst>
                                    <p:set>
                                      <p:cBhvr>
                                        <p:cTn id="141" dur="1" fill="hold">
                                          <p:stCondLst>
                                            <p:cond delay="0"/>
                                          </p:stCondLst>
                                        </p:cTn>
                                        <p:tgtEl>
                                          <p:spTgt spid="68"/>
                                        </p:tgtEl>
                                        <p:attrNameLst>
                                          <p:attrName>style.visibility</p:attrName>
                                        </p:attrNameLst>
                                      </p:cBhvr>
                                      <p:to>
                                        <p:strVal val="visible"/>
                                      </p:to>
                                    </p:set>
                                    <p:anim calcmode="lin" valueType="num">
                                      <p:cBhvr>
                                        <p:cTn id="142" dur="1000" fill="hold"/>
                                        <p:tgtEl>
                                          <p:spTgt spid="68"/>
                                        </p:tgtEl>
                                        <p:attrNameLst>
                                          <p:attrName>ppt_w</p:attrName>
                                        </p:attrNameLst>
                                      </p:cBhvr>
                                      <p:tavLst>
                                        <p:tav tm="0">
                                          <p:val>
                                            <p:fltVal val="0"/>
                                          </p:val>
                                        </p:tav>
                                        <p:tav tm="100000">
                                          <p:val>
                                            <p:strVal val="#ppt_w"/>
                                          </p:val>
                                        </p:tav>
                                      </p:tavLst>
                                    </p:anim>
                                    <p:anim calcmode="lin" valueType="num">
                                      <p:cBhvr>
                                        <p:cTn id="143" dur="1000" fill="hold"/>
                                        <p:tgtEl>
                                          <p:spTgt spid="68"/>
                                        </p:tgtEl>
                                        <p:attrNameLst>
                                          <p:attrName>ppt_h</p:attrName>
                                        </p:attrNameLst>
                                      </p:cBhvr>
                                      <p:tavLst>
                                        <p:tav tm="0">
                                          <p:val>
                                            <p:fltVal val="0"/>
                                          </p:val>
                                        </p:tav>
                                        <p:tav tm="100000">
                                          <p:val>
                                            <p:strVal val="#ppt_h"/>
                                          </p:val>
                                        </p:tav>
                                      </p:tavLst>
                                    </p:anim>
                                    <p:anim calcmode="lin" valueType="num">
                                      <p:cBhvr>
                                        <p:cTn id="144" dur="1000" fill="hold"/>
                                        <p:tgtEl>
                                          <p:spTgt spid="68"/>
                                        </p:tgtEl>
                                        <p:attrNameLst>
                                          <p:attrName>style.rotation</p:attrName>
                                        </p:attrNameLst>
                                      </p:cBhvr>
                                      <p:tavLst>
                                        <p:tav tm="0">
                                          <p:val>
                                            <p:fltVal val="90"/>
                                          </p:val>
                                        </p:tav>
                                        <p:tav tm="100000">
                                          <p:val>
                                            <p:fltVal val="0"/>
                                          </p:val>
                                        </p:tav>
                                      </p:tavLst>
                                    </p:anim>
                                    <p:animEffect transition="in" filter="fade">
                                      <p:cBhvr>
                                        <p:cTn id="145" dur="1000"/>
                                        <p:tgtEl>
                                          <p:spTgt spid="68"/>
                                        </p:tgtEl>
                                      </p:cBhvr>
                                    </p:animEffect>
                                  </p:childTnLst>
                                </p:cTn>
                              </p:par>
                              <p:par>
                                <p:cTn id="146" presetID="31" presetClass="entr" presetSubtype="0" fill="hold" nodeType="withEffect">
                                  <p:stCondLst>
                                    <p:cond delay="0"/>
                                  </p:stCondLst>
                                  <p:childTnLst>
                                    <p:set>
                                      <p:cBhvr>
                                        <p:cTn id="147" dur="1" fill="hold">
                                          <p:stCondLst>
                                            <p:cond delay="0"/>
                                          </p:stCondLst>
                                        </p:cTn>
                                        <p:tgtEl>
                                          <p:spTgt spid="64"/>
                                        </p:tgtEl>
                                        <p:attrNameLst>
                                          <p:attrName>style.visibility</p:attrName>
                                        </p:attrNameLst>
                                      </p:cBhvr>
                                      <p:to>
                                        <p:strVal val="visible"/>
                                      </p:to>
                                    </p:set>
                                    <p:anim calcmode="lin" valueType="num">
                                      <p:cBhvr>
                                        <p:cTn id="148" dur="1000" fill="hold"/>
                                        <p:tgtEl>
                                          <p:spTgt spid="64"/>
                                        </p:tgtEl>
                                        <p:attrNameLst>
                                          <p:attrName>ppt_w</p:attrName>
                                        </p:attrNameLst>
                                      </p:cBhvr>
                                      <p:tavLst>
                                        <p:tav tm="0">
                                          <p:val>
                                            <p:fltVal val="0"/>
                                          </p:val>
                                        </p:tav>
                                        <p:tav tm="100000">
                                          <p:val>
                                            <p:strVal val="#ppt_w"/>
                                          </p:val>
                                        </p:tav>
                                      </p:tavLst>
                                    </p:anim>
                                    <p:anim calcmode="lin" valueType="num">
                                      <p:cBhvr>
                                        <p:cTn id="149" dur="1000" fill="hold"/>
                                        <p:tgtEl>
                                          <p:spTgt spid="64"/>
                                        </p:tgtEl>
                                        <p:attrNameLst>
                                          <p:attrName>ppt_h</p:attrName>
                                        </p:attrNameLst>
                                      </p:cBhvr>
                                      <p:tavLst>
                                        <p:tav tm="0">
                                          <p:val>
                                            <p:fltVal val="0"/>
                                          </p:val>
                                        </p:tav>
                                        <p:tav tm="100000">
                                          <p:val>
                                            <p:strVal val="#ppt_h"/>
                                          </p:val>
                                        </p:tav>
                                      </p:tavLst>
                                    </p:anim>
                                    <p:anim calcmode="lin" valueType="num">
                                      <p:cBhvr>
                                        <p:cTn id="150" dur="1000" fill="hold"/>
                                        <p:tgtEl>
                                          <p:spTgt spid="64"/>
                                        </p:tgtEl>
                                        <p:attrNameLst>
                                          <p:attrName>style.rotation</p:attrName>
                                        </p:attrNameLst>
                                      </p:cBhvr>
                                      <p:tavLst>
                                        <p:tav tm="0">
                                          <p:val>
                                            <p:fltVal val="90"/>
                                          </p:val>
                                        </p:tav>
                                        <p:tav tm="100000">
                                          <p:val>
                                            <p:fltVal val="0"/>
                                          </p:val>
                                        </p:tav>
                                      </p:tavLst>
                                    </p:anim>
                                    <p:animEffect transition="in" filter="fade">
                                      <p:cBhvr>
                                        <p:cTn id="151" dur="1000"/>
                                        <p:tgtEl>
                                          <p:spTgt spid="64"/>
                                        </p:tgtEl>
                                      </p:cBhvr>
                                    </p:animEffect>
                                  </p:childTnLst>
                                </p:cTn>
                              </p:par>
                              <p:par>
                                <p:cTn id="152" presetID="31" presetClass="entr" presetSubtype="0" fill="hold" nodeType="withEffect">
                                  <p:stCondLst>
                                    <p:cond delay="0"/>
                                  </p:stCondLst>
                                  <p:childTnLst>
                                    <p:set>
                                      <p:cBhvr>
                                        <p:cTn id="153" dur="1" fill="hold">
                                          <p:stCondLst>
                                            <p:cond delay="0"/>
                                          </p:stCondLst>
                                        </p:cTn>
                                        <p:tgtEl>
                                          <p:spTgt spid="66"/>
                                        </p:tgtEl>
                                        <p:attrNameLst>
                                          <p:attrName>style.visibility</p:attrName>
                                        </p:attrNameLst>
                                      </p:cBhvr>
                                      <p:to>
                                        <p:strVal val="visible"/>
                                      </p:to>
                                    </p:set>
                                    <p:anim calcmode="lin" valueType="num">
                                      <p:cBhvr>
                                        <p:cTn id="154" dur="1000" fill="hold"/>
                                        <p:tgtEl>
                                          <p:spTgt spid="66"/>
                                        </p:tgtEl>
                                        <p:attrNameLst>
                                          <p:attrName>ppt_w</p:attrName>
                                        </p:attrNameLst>
                                      </p:cBhvr>
                                      <p:tavLst>
                                        <p:tav tm="0">
                                          <p:val>
                                            <p:fltVal val="0"/>
                                          </p:val>
                                        </p:tav>
                                        <p:tav tm="100000">
                                          <p:val>
                                            <p:strVal val="#ppt_w"/>
                                          </p:val>
                                        </p:tav>
                                      </p:tavLst>
                                    </p:anim>
                                    <p:anim calcmode="lin" valueType="num">
                                      <p:cBhvr>
                                        <p:cTn id="155" dur="1000" fill="hold"/>
                                        <p:tgtEl>
                                          <p:spTgt spid="66"/>
                                        </p:tgtEl>
                                        <p:attrNameLst>
                                          <p:attrName>ppt_h</p:attrName>
                                        </p:attrNameLst>
                                      </p:cBhvr>
                                      <p:tavLst>
                                        <p:tav tm="0">
                                          <p:val>
                                            <p:fltVal val="0"/>
                                          </p:val>
                                        </p:tav>
                                        <p:tav tm="100000">
                                          <p:val>
                                            <p:strVal val="#ppt_h"/>
                                          </p:val>
                                        </p:tav>
                                      </p:tavLst>
                                    </p:anim>
                                    <p:anim calcmode="lin" valueType="num">
                                      <p:cBhvr>
                                        <p:cTn id="156" dur="1000" fill="hold"/>
                                        <p:tgtEl>
                                          <p:spTgt spid="66"/>
                                        </p:tgtEl>
                                        <p:attrNameLst>
                                          <p:attrName>style.rotation</p:attrName>
                                        </p:attrNameLst>
                                      </p:cBhvr>
                                      <p:tavLst>
                                        <p:tav tm="0">
                                          <p:val>
                                            <p:fltVal val="90"/>
                                          </p:val>
                                        </p:tav>
                                        <p:tav tm="100000">
                                          <p:val>
                                            <p:fltVal val="0"/>
                                          </p:val>
                                        </p:tav>
                                      </p:tavLst>
                                    </p:anim>
                                    <p:animEffect transition="in" filter="fade">
                                      <p:cBhvr>
                                        <p:cTn id="157" dur="1000"/>
                                        <p:tgtEl>
                                          <p:spTgt spid="66"/>
                                        </p:tgtEl>
                                      </p:cBhvr>
                                    </p:animEffect>
                                  </p:childTnLst>
                                </p:cTn>
                              </p:par>
                              <p:par>
                                <p:cTn id="158" presetID="31" presetClass="entr" presetSubtype="0" fill="hold" nodeType="withEffect">
                                  <p:stCondLst>
                                    <p:cond delay="0"/>
                                  </p:stCondLst>
                                  <p:childTnLst>
                                    <p:set>
                                      <p:cBhvr>
                                        <p:cTn id="159" dur="1" fill="hold">
                                          <p:stCondLst>
                                            <p:cond delay="0"/>
                                          </p:stCondLst>
                                        </p:cTn>
                                        <p:tgtEl>
                                          <p:spTgt spid="63"/>
                                        </p:tgtEl>
                                        <p:attrNameLst>
                                          <p:attrName>style.visibility</p:attrName>
                                        </p:attrNameLst>
                                      </p:cBhvr>
                                      <p:to>
                                        <p:strVal val="visible"/>
                                      </p:to>
                                    </p:set>
                                    <p:anim calcmode="lin" valueType="num">
                                      <p:cBhvr>
                                        <p:cTn id="160" dur="1000" fill="hold"/>
                                        <p:tgtEl>
                                          <p:spTgt spid="63"/>
                                        </p:tgtEl>
                                        <p:attrNameLst>
                                          <p:attrName>ppt_w</p:attrName>
                                        </p:attrNameLst>
                                      </p:cBhvr>
                                      <p:tavLst>
                                        <p:tav tm="0">
                                          <p:val>
                                            <p:fltVal val="0"/>
                                          </p:val>
                                        </p:tav>
                                        <p:tav tm="100000">
                                          <p:val>
                                            <p:strVal val="#ppt_w"/>
                                          </p:val>
                                        </p:tav>
                                      </p:tavLst>
                                    </p:anim>
                                    <p:anim calcmode="lin" valueType="num">
                                      <p:cBhvr>
                                        <p:cTn id="161" dur="1000" fill="hold"/>
                                        <p:tgtEl>
                                          <p:spTgt spid="63"/>
                                        </p:tgtEl>
                                        <p:attrNameLst>
                                          <p:attrName>ppt_h</p:attrName>
                                        </p:attrNameLst>
                                      </p:cBhvr>
                                      <p:tavLst>
                                        <p:tav tm="0">
                                          <p:val>
                                            <p:fltVal val="0"/>
                                          </p:val>
                                        </p:tav>
                                        <p:tav tm="100000">
                                          <p:val>
                                            <p:strVal val="#ppt_h"/>
                                          </p:val>
                                        </p:tav>
                                      </p:tavLst>
                                    </p:anim>
                                    <p:anim calcmode="lin" valueType="num">
                                      <p:cBhvr>
                                        <p:cTn id="162" dur="1000" fill="hold"/>
                                        <p:tgtEl>
                                          <p:spTgt spid="63"/>
                                        </p:tgtEl>
                                        <p:attrNameLst>
                                          <p:attrName>style.rotation</p:attrName>
                                        </p:attrNameLst>
                                      </p:cBhvr>
                                      <p:tavLst>
                                        <p:tav tm="0">
                                          <p:val>
                                            <p:fltVal val="90"/>
                                          </p:val>
                                        </p:tav>
                                        <p:tav tm="100000">
                                          <p:val>
                                            <p:fltVal val="0"/>
                                          </p:val>
                                        </p:tav>
                                      </p:tavLst>
                                    </p:anim>
                                    <p:animEffect transition="in" filter="fade">
                                      <p:cBhvr>
                                        <p:cTn id="163" dur="1000"/>
                                        <p:tgtEl>
                                          <p:spTgt spid="63"/>
                                        </p:tgtEl>
                                      </p:cBhvr>
                                    </p:animEffect>
                                  </p:childTnLst>
                                </p:cTn>
                              </p:par>
                              <p:par>
                                <p:cTn id="164" presetID="31" presetClass="entr" presetSubtype="0" fill="hold"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1000" fill="hold"/>
                                        <p:tgtEl>
                                          <p:spTgt spid="65"/>
                                        </p:tgtEl>
                                        <p:attrNameLst>
                                          <p:attrName>ppt_w</p:attrName>
                                        </p:attrNameLst>
                                      </p:cBhvr>
                                      <p:tavLst>
                                        <p:tav tm="0">
                                          <p:val>
                                            <p:fltVal val="0"/>
                                          </p:val>
                                        </p:tav>
                                        <p:tav tm="100000">
                                          <p:val>
                                            <p:strVal val="#ppt_w"/>
                                          </p:val>
                                        </p:tav>
                                      </p:tavLst>
                                    </p:anim>
                                    <p:anim calcmode="lin" valueType="num">
                                      <p:cBhvr>
                                        <p:cTn id="167" dur="1000" fill="hold"/>
                                        <p:tgtEl>
                                          <p:spTgt spid="65"/>
                                        </p:tgtEl>
                                        <p:attrNameLst>
                                          <p:attrName>ppt_h</p:attrName>
                                        </p:attrNameLst>
                                      </p:cBhvr>
                                      <p:tavLst>
                                        <p:tav tm="0">
                                          <p:val>
                                            <p:fltVal val="0"/>
                                          </p:val>
                                        </p:tav>
                                        <p:tav tm="100000">
                                          <p:val>
                                            <p:strVal val="#ppt_h"/>
                                          </p:val>
                                        </p:tav>
                                      </p:tavLst>
                                    </p:anim>
                                    <p:anim calcmode="lin" valueType="num">
                                      <p:cBhvr>
                                        <p:cTn id="168" dur="1000" fill="hold"/>
                                        <p:tgtEl>
                                          <p:spTgt spid="65"/>
                                        </p:tgtEl>
                                        <p:attrNameLst>
                                          <p:attrName>style.rotation</p:attrName>
                                        </p:attrNameLst>
                                      </p:cBhvr>
                                      <p:tavLst>
                                        <p:tav tm="0">
                                          <p:val>
                                            <p:fltVal val="90"/>
                                          </p:val>
                                        </p:tav>
                                        <p:tav tm="100000">
                                          <p:val>
                                            <p:fltVal val="0"/>
                                          </p:val>
                                        </p:tav>
                                      </p:tavLst>
                                    </p:anim>
                                    <p:animEffect transition="in" filter="fade">
                                      <p:cBhvr>
                                        <p:cTn id="169" dur="1000"/>
                                        <p:tgtEl>
                                          <p:spTgt spid="65"/>
                                        </p:tgtEl>
                                      </p:cBhvr>
                                    </p:animEffect>
                                  </p:childTnLst>
                                </p:cTn>
                              </p:par>
                              <p:par>
                                <p:cTn id="170" presetID="31" presetClass="entr" presetSubtype="0" fill="hold" nodeType="withEffect">
                                  <p:stCondLst>
                                    <p:cond delay="0"/>
                                  </p:stCondLst>
                                  <p:childTnLst>
                                    <p:set>
                                      <p:cBhvr>
                                        <p:cTn id="171" dur="1" fill="hold">
                                          <p:stCondLst>
                                            <p:cond delay="0"/>
                                          </p:stCondLst>
                                        </p:cTn>
                                        <p:tgtEl>
                                          <p:spTgt spid="67"/>
                                        </p:tgtEl>
                                        <p:attrNameLst>
                                          <p:attrName>style.visibility</p:attrName>
                                        </p:attrNameLst>
                                      </p:cBhvr>
                                      <p:to>
                                        <p:strVal val="visible"/>
                                      </p:to>
                                    </p:set>
                                    <p:anim calcmode="lin" valueType="num">
                                      <p:cBhvr>
                                        <p:cTn id="172" dur="1000" fill="hold"/>
                                        <p:tgtEl>
                                          <p:spTgt spid="67"/>
                                        </p:tgtEl>
                                        <p:attrNameLst>
                                          <p:attrName>ppt_w</p:attrName>
                                        </p:attrNameLst>
                                      </p:cBhvr>
                                      <p:tavLst>
                                        <p:tav tm="0">
                                          <p:val>
                                            <p:fltVal val="0"/>
                                          </p:val>
                                        </p:tav>
                                        <p:tav tm="100000">
                                          <p:val>
                                            <p:strVal val="#ppt_w"/>
                                          </p:val>
                                        </p:tav>
                                      </p:tavLst>
                                    </p:anim>
                                    <p:anim calcmode="lin" valueType="num">
                                      <p:cBhvr>
                                        <p:cTn id="173" dur="1000" fill="hold"/>
                                        <p:tgtEl>
                                          <p:spTgt spid="67"/>
                                        </p:tgtEl>
                                        <p:attrNameLst>
                                          <p:attrName>ppt_h</p:attrName>
                                        </p:attrNameLst>
                                      </p:cBhvr>
                                      <p:tavLst>
                                        <p:tav tm="0">
                                          <p:val>
                                            <p:fltVal val="0"/>
                                          </p:val>
                                        </p:tav>
                                        <p:tav tm="100000">
                                          <p:val>
                                            <p:strVal val="#ppt_h"/>
                                          </p:val>
                                        </p:tav>
                                      </p:tavLst>
                                    </p:anim>
                                    <p:anim calcmode="lin" valueType="num">
                                      <p:cBhvr>
                                        <p:cTn id="174" dur="1000" fill="hold"/>
                                        <p:tgtEl>
                                          <p:spTgt spid="67"/>
                                        </p:tgtEl>
                                        <p:attrNameLst>
                                          <p:attrName>style.rotation</p:attrName>
                                        </p:attrNameLst>
                                      </p:cBhvr>
                                      <p:tavLst>
                                        <p:tav tm="0">
                                          <p:val>
                                            <p:fltVal val="90"/>
                                          </p:val>
                                        </p:tav>
                                        <p:tav tm="100000">
                                          <p:val>
                                            <p:fltVal val="0"/>
                                          </p:val>
                                        </p:tav>
                                      </p:tavLst>
                                    </p:anim>
                                    <p:animEffect transition="in" filter="fade">
                                      <p:cBhvr>
                                        <p:cTn id="175" dur="1000"/>
                                        <p:tgtEl>
                                          <p:spTgt spid="67"/>
                                        </p:tgtEl>
                                      </p:cBhvr>
                                    </p:animEffect>
                                  </p:childTnLst>
                                </p:cTn>
                              </p:par>
                              <p:par>
                                <p:cTn id="176" presetID="31" presetClass="entr" presetSubtype="0" fill="hold" grpId="0" nodeType="withEffect">
                                  <p:stCondLst>
                                    <p:cond delay="0"/>
                                  </p:stCondLst>
                                  <p:childTnLst>
                                    <p:set>
                                      <p:cBhvr>
                                        <p:cTn id="177" dur="1" fill="hold">
                                          <p:stCondLst>
                                            <p:cond delay="0"/>
                                          </p:stCondLst>
                                        </p:cTn>
                                        <p:tgtEl>
                                          <p:spTgt spid="69"/>
                                        </p:tgtEl>
                                        <p:attrNameLst>
                                          <p:attrName>style.visibility</p:attrName>
                                        </p:attrNameLst>
                                      </p:cBhvr>
                                      <p:to>
                                        <p:strVal val="visible"/>
                                      </p:to>
                                    </p:set>
                                    <p:anim calcmode="lin" valueType="num">
                                      <p:cBhvr>
                                        <p:cTn id="178" dur="1000" fill="hold"/>
                                        <p:tgtEl>
                                          <p:spTgt spid="69"/>
                                        </p:tgtEl>
                                        <p:attrNameLst>
                                          <p:attrName>ppt_w</p:attrName>
                                        </p:attrNameLst>
                                      </p:cBhvr>
                                      <p:tavLst>
                                        <p:tav tm="0">
                                          <p:val>
                                            <p:fltVal val="0"/>
                                          </p:val>
                                        </p:tav>
                                        <p:tav tm="100000">
                                          <p:val>
                                            <p:strVal val="#ppt_w"/>
                                          </p:val>
                                        </p:tav>
                                      </p:tavLst>
                                    </p:anim>
                                    <p:anim calcmode="lin" valueType="num">
                                      <p:cBhvr>
                                        <p:cTn id="179" dur="1000" fill="hold"/>
                                        <p:tgtEl>
                                          <p:spTgt spid="69"/>
                                        </p:tgtEl>
                                        <p:attrNameLst>
                                          <p:attrName>ppt_h</p:attrName>
                                        </p:attrNameLst>
                                      </p:cBhvr>
                                      <p:tavLst>
                                        <p:tav tm="0">
                                          <p:val>
                                            <p:fltVal val="0"/>
                                          </p:val>
                                        </p:tav>
                                        <p:tav tm="100000">
                                          <p:val>
                                            <p:strVal val="#ppt_h"/>
                                          </p:val>
                                        </p:tav>
                                      </p:tavLst>
                                    </p:anim>
                                    <p:anim calcmode="lin" valueType="num">
                                      <p:cBhvr>
                                        <p:cTn id="180" dur="1000" fill="hold"/>
                                        <p:tgtEl>
                                          <p:spTgt spid="69"/>
                                        </p:tgtEl>
                                        <p:attrNameLst>
                                          <p:attrName>style.rotation</p:attrName>
                                        </p:attrNameLst>
                                      </p:cBhvr>
                                      <p:tavLst>
                                        <p:tav tm="0">
                                          <p:val>
                                            <p:fltVal val="90"/>
                                          </p:val>
                                        </p:tav>
                                        <p:tav tm="100000">
                                          <p:val>
                                            <p:fltVal val="0"/>
                                          </p:val>
                                        </p:tav>
                                      </p:tavLst>
                                    </p:anim>
                                    <p:animEffect transition="in" filter="fade">
                                      <p:cBhvr>
                                        <p:cTn id="181" dur="1000"/>
                                        <p:tgtEl>
                                          <p:spTgt spid="69"/>
                                        </p:tgtEl>
                                      </p:cBhvr>
                                    </p:animEffect>
                                  </p:childTnLst>
                                </p:cTn>
                              </p:par>
                              <p:par>
                                <p:cTn id="182" presetID="31" presetClass="entr" presetSubtype="0" fill="hold" nodeType="withEffect">
                                  <p:stCondLst>
                                    <p:cond delay="0"/>
                                  </p:stCondLst>
                                  <p:childTnLst>
                                    <p:set>
                                      <p:cBhvr>
                                        <p:cTn id="183" dur="1" fill="hold">
                                          <p:stCondLst>
                                            <p:cond delay="0"/>
                                          </p:stCondLst>
                                        </p:cTn>
                                        <p:tgtEl>
                                          <p:spTgt spid="70"/>
                                        </p:tgtEl>
                                        <p:attrNameLst>
                                          <p:attrName>style.visibility</p:attrName>
                                        </p:attrNameLst>
                                      </p:cBhvr>
                                      <p:to>
                                        <p:strVal val="visible"/>
                                      </p:to>
                                    </p:set>
                                    <p:anim calcmode="lin" valueType="num">
                                      <p:cBhvr>
                                        <p:cTn id="184" dur="1000" fill="hold"/>
                                        <p:tgtEl>
                                          <p:spTgt spid="70"/>
                                        </p:tgtEl>
                                        <p:attrNameLst>
                                          <p:attrName>ppt_w</p:attrName>
                                        </p:attrNameLst>
                                      </p:cBhvr>
                                      <p:tavLst>
                                        <p:tav tm="0">
                                          <p:val>
                                            <p:fltVal val="0"/>
                                          </p:val>
                                        </p:tav>
                                        <p:tav tm="100000">
                                          <p:val>
                                            <p:strVal val="#ppt_w"/>
                                          </p:val>
                                        </p:tav>
                                      </p:tavLst>
                                    </p:anim>
                                    <p:anim calcmode="lin" valueType="num">
                                      <p:cBhvr>
                                        <p:cTn id="185" dur="1000" fill="hold"/>
                                        <p:tgtEl>
                                          <p:spTgt spid="70"/>
                                        </p:tgtEl>
                                        <p:attrNameLst>
                                          <p:attrName>ppt_h</p:attrName>
                                        </p:attrNameLst>
                                      </p:cBhvr>
                                      <p:tavLst>
                                        <p:tav tm="0">
                                          <p:val>
                                            <p:fltVal val="0"/>
                                          </p:val>
                                        </p:tav>
                                        <p:tav tm="100000">
                                          <p:val>
                                            <p:strVal val="#ppt_h"/>
                                          </p:val>
                                        </p:tav>
                                      </p:tavLst>
                                    </p:anim>
                                    <p:anim calcmode="lin" valueType="num">
                                      <p:cBhvr>
                                        <p:cTn id="186" dur="1000" fill="hold"/>
                                        <p:tgtEl>
                                          <p:spTgt spid="70"/>
                                        </p:tgtEl>
                                        <p:attrNameLst>
                                          <p:attrName>style.rotation</p:attrName>
                                        </p:attrNameLst>
                                      </p:cBhvr>
                                      <p:tavLst>
                                        <p:tav tm="0">
                                          <p:val>
                                            <p:fltVal val="90"/>
                                          </p:val>
                                        </p:tav>
                                        <p:tav tm="100000">
                                          <p:val>
                                            <p:fltVal val="0"/>
                                          </p:val>
                                        </p:tav>
                                      </p:tavLst>
                                    </p:anim>
                                    <p:animEffect transition="in" filter="fade">
                                      <p:cBhvr>
                                        <p:cTn id="187" dur="1000"/>
                                        <p:tgtEl>
                                          <p:spTgt spid="70"/>
                                        </p:tgtEl>
                                      </p:cBhvr>
                                    </p:animEffect>
                                  </p:childTnLst>
                                </p:cTn>
                              </p:par>
                              <p:par>
                                <p:cTn id="188" presetID="31" presetClass="entr" presetSubtype="0" fill="hold" nodeType="withEffect">
                                  <p:stCondLst>
                                    <p:cond delay="0"/>
                                  </p:stCondLst>
                                  <p:childTnLst>
                                    <p:set>
                                      <p:cBhvr>
                                        <p:cTn id="189" dur="1" fill="hold">
                                          <p:stCondLst>
                                            <p:cond delay="0"/>
                                          </p:stCondLst>
                                        </p:cTn>
                                        <p:tgtEl>
                                          <p:spTgt spid="45"/>
                                        </p:tgtEl>
                                        <p:attrNameLst>
                                          <p:attrName>style.visibility</p:attrName>
                                        </p:attrNameLst>
                                      </p:cBhvr>
                                      <p:to>
                                        <p:strVal val="visible"/>
                                      </p:to>
                                    </p:set>
                                    <p:anim calcmode="lin" valueType="num">
                                      <p:cBhvr>
                                        <p:cTn id="190" dur="1000" fill="hold"/>
                                        <p:tgtEl>
                                          <p:spTgt spid="45"/>
                                        </p:tgtEl>
                                        <p:attrNameLst>
                                          <p:attrName>ppt_w</p:attrName>
                                        </p:attrNameLst>
                                      </p:cBhvr>
                                      <p:tavLst>
                                        <p:tav tm="0">
                                          <p:val>
                                            <p:fltVal val="0"/>
                                          </p:val>
                                        </p:tav>
                                        <p:tav tm="100000">
                                          <p:val>
                                            <p:strVal val="#ppt_w"/>
                                          </p:val>
                                        </p:tav>
                                      </p:tavLst>
                                    </p:anim>
                                    <p:anim calcmode="lin" valueType="num">
                                      <p:cBhvr>
                                        <p:cTn id="191" dur="1000" fill="hold"/>
                                        <p:tgtEl>
                                          <p:spTgt spid="45"/>
                                        </p:tgtEl>
                                        <p:attrNameLst>
                                          <p:attrName>ppt_h</p:attrName>
                                        </p:attrNameLst>
                                      </p:cBhvr>
                                      <p:tavLst>
                                        <p:tav tm="0">
                                          <p:val>
                                            <p:fltVal val="0"/>
                                          </p:val>
                                        </p:tav>
                                        <p:tav tm="100000">
                                          <p:val>
                                            <p:strVal val="#ppt_h"/>
                                          </p:val>
                                        </p:tav>
                                      </p:tavLst>
                                    </p:anim>
                                    <p:anim calcmode="lin" valueType="num">
                                      <p:cBhvr>
                                        <p:cTn id="192" dur="1000" fill="hold"/>
                                        <p:tgtEl>
                                          <p:spTgt spid="45"/>
                                        </p:tgtEl>
                                        <p:attrNameLst>
                                          <p:attrName>style.rotation</p:attrName>
                                        </p:attrNameLst>
                                      </p:cBhvr>
                                      <p:tavLst>
                                        <p:tav tm="0">
                                          <p:val>
                                            <p:fltVal val="90"/>
                                          </p:val>
                                        </p:tav>
                                        <p:tav tm="100000">
                                          <p:val>
                                            <p:fltVal val="0"/>
                                          </p:val>
                                        </p:tav>
                                      </p:tavLst>
                                    </p:anim>
                                    <p:animEffect transition="in" filter="fade">
                                      <p:cBhvr>
                                        <p:cTn id="193" dur="1000"/>
                                        <p:tgtEl>
                                          <p:spTgt spid="45"/>
                                        </p:tgtEl>
                                      </p:cBhvr>
                                    </p:animEffect>
                                  </p:childTnLst>
                                </p:cTn>
                              </p:par>
                              <p:par>
                                <p:cTn id="194" presetID="31" presetClass="entr" presetSubtype="0" fill="hold" nodeType="withEffect">
                                  <p:stCondLst>
                                    <p:cond delay="0"/>
                                  </p:stCondLst>
                                  <p:childTnLst>
                                    <p:set>
                                      <p:cBhvr>
                                        <p:cTn id="195" dur="1" fill="hold">
                                          <p:stCondLst>
                                            <p:cond delay="0"/>
                                          </p:stCondLst>
                                        </p:cTn>
                                        <p:tgtEl>
                                          <p:spTgt spid="46"/>
                                        </p:tgtEl>
                                        <p:attrNameLst>
                                          <p:attrName>style.visibility</p:attrName>
                                        </p:attrNameLst>
                                      </p:cBhvr>
                                      <p:to>
                                        <p:strVal val="visible"/>
                                      </p:to>
                                    </p:set>
                                    <p:anim calcmode="lin" valueType="num">
                                      <p:cBhvr>
                                        <p:cTn id="196" dur="1000" fill="hold"/>
                                        <p:tgtEl>
                                          <p:spTgt spid="46"/>
                                        </p:tgtEl>
                                        <p:attrNameLst>
                                          <p:attrName>ppt_w</p:attrName>
                                        </p:attrNameLst>
                                      </p:cBhvr>
                                      <p:tavLst>
                                        <p:tav tm="0">
                                          <p:val>
                                            <p:fltVal val="0"/>
                                          </p:val>
                                        </p:tav>
                                        <p:tav tm="100000">
                                          <p:val>
                                            <p:strVal val="#ppt_w"/>
                                          </p:val>
                                        </p:tav>
                                      </p:tavLst>
                                    </p:anim>
                                    <p:anim calcmode="lin" valueType="num">
                                      <p:cBhvr>
                                        <p:cTn id="197" dur="1000" fill="hold"/>
                                        <p:tgtEl>
                                          <p:spTgt spid="46"/>
                                        </p:tgtEl>
                                        <p:attrNameLst>
                                          <p:attrName>ppt_h</p:attrName>
                                        </p:attrNameLst>
                                      </p:cBhvr>
                                      <p:tavLst>
                                        <p:tav tm="0">
                                          <p:val>
                                            <p:fltVal val="0"/>
                                          </p:val>
                                        </p:tav>
                                        <p:tav tm="100000">
                                          <p:val>
                                            <p:strVal val="#ppt_h"/>
                                          </p:val>
                                        </p:tav>
                                      </p:tavLst>
                                    </p:anim>
                                    <p:anim calcmode="lin" valueType="num">
                                      <p:cBhvr>
                                        <p:cTn id="198" dur="1000" fill="hold"/>
                                        <p:tgtEl>
                                          <p:spTgt spid="46"/>
                                        </p:tgtEl>
                                        <p:attrNameLst>
                                          <p:attrName>style.rotation</p:attrName>
                                        </p:attrNameLst>
                                      </p:cBhvr>
                                      <p:tavLst>
                                        <p:tav tm="0">
                                          <p:val>
                                            <p:fltVal val="90"/>
                                          </p:val>
                                        </p:tav>
                                        <p:tav tm="100000">
                                          <p:val>
                                            <p:fltVal val="0"/>
                                          </p:val>
                                        </p:tav>
                                      </p:tavLst>
                                    </p:anim>
                                    <p:animEffect transition="in" filter="fade">
                                      <p:cBhvr>
                                        <p:cTn id="199" dur="1000"/>
                                        <p:tgtEl>
                                          <p:spTgt spid="46"/>
                                        </p:tgtEl>
                                      </p:cBhvr>
                                    </p:animEffect>
                                  </p:childTnLst>
                                </p:cTn>
                              </p:par>
                              <p:par>
                                <p:cTn id="200" presetID="31" presetClass="entr" presetSubtype="0" fill="hold" nodeType="withEffect">
                                  <p:stCondLst>
                                    <p:cond delay="0"/>
                                  </p:stCondLst>
                                  <p:childTnLst>
                                    <p:set>
                                      <p:cBhvr>
                                        <p:cTn id="201" dur="1" fill="hold">
                                          <p:stCondLst>
                                            <p:cond delay="0"/>
                                          </p:stCondLst>
                                        </p:cTn>
                                        <p:tgtEl>
                                          <p:spTgt spid="47"/>
                                        </p:tgtEl>
                                        <p:attrNameLst>
                                          <p:attrName>style.visibility</p:attrName>
                                        </p:attrNameLst>
                                      </p:cBhvr>
                                      <p:to>
                                        <p:strVal val="visible"/>
                                      </p:to>
                                    </p:set>
                                    <p:anim calcmode="lin" valueType="num">
                                      <p:cBhvr>
                                        <p:cTn id="202" dur="1000" fill="hold"/>
                                        <p:tgtEl>
                                          <p:spTgt spid="47"/>
                                        </p:tgtEl>
                                        <p:attrNameLst>
                                          <p:attrName>ppt_w</p:attrName>
                                        </p:attrNameLst>
                                      </p:cBhvr>
                                      <p:tavLst>
                                        <p:tav tm="0">
                                          <p:val>
                                            <p:fltVal val="0"/>
                                          </p:val>
                                        </p:tav>
                                        <p:tav tm="100000">
                                          <p:val>
                                            <p:strVal val="#ppt_w"/>
                                          </p:val>
                                        </p:tav>
                                      </p:tavLst>
                                    </p:anim>
                                    <p:anim calcmode="lin" valueType="num">
                                      <p:cBhvr>
                                        <p:cTn id="203" dur="1000" fill="hold"/>
                                        <p:tgtEl>
                                          <p:spTgt spid="47"/>
                                        </p:tgtEl>
                                        <p:attrNameLst>
                                          <p:attrName>ppt_h</p:attrName>
                                        </p:attrNameLst>
                                      </p:cBhvr>
                                      <p:tavLst>
                                        <p:tav tm="0">
                                          <p:val>
                                            <p:fltVal val="0"/>
                                          </p:val>
                                        </p:tav>
                                        <p:tav tm="100000">
                                          <p:val>
                                            <p:strVal val="#ppt_h"/>
                                          </p:val>
                                        </p:tav>
                                      </p:tavLst>
                                    </p:anim>
                                    <p:anim calcmode="lin" valueType="num">
                                      <p:cBhvr>
                                        <p:cTn id="204" dur="1000" fill="hold"/>
                                        <p:tgtEl>
                                          <p:spTgt spid="47"/>
                                        </p:tgtEl>
                                        <p:attrNameLst>
                                          <p:attrName>style.rotation</p:attrName>
                                        </p:attrNameLst>
                                      </p:cBhvr>
                                      <p:tavLst>
                                        <p:tav tm="0">
                                          <p:val>
                                            <p:fltVal val="90"/>
                                          </p:val>
                                        </p:tav>
                                        <p:tav tm="100000">
                                          <p:val>
                                            <p:fltVal val="0"/>
                                          </p:val>
                                        </p:tav>
                                      </p:tavLst>
                                    </p:anim>
                                    <p:animEffect transition="in" filter="fade">
                                      <p:cBhvr>
                                        <p:cTn id="205" dur="1000"/>
                                        <p:tgtEl>
                                          <p:spTgt spid="47"/>
                                        </p:tgtEl>
                                      </p:cBhvr>
                                    </p:animEffect>
                                  </p:childTnLst>
                                </p:cTn>
                              </p:par>
                            </p:childTnLst>
                          </p:cTn>
                        </p:par>
                      </p:childTnLst>
                    </p:cTn>
                  </p:par>
                  <p:par>
                    <p:cTn id="206" fill="hold">
                      <p:stCondLst>
                        <p:cond delay="indefinite"/>
                      </p:stCondLst>
                      <p:childTnLst>
                        <p:par>
                          <p:cTn id="207" fill="hold">
                            <p:stCondLst>
                              <p:cond delay="0"/>
                            </p:stCondLst>
                            <p:childTnLst>
                              <p:par>
                                <p:cTn id="208" presetID="47" presetClass="entr" presetSubtype="0" fill="hold" grpId="0" nodeType="clickEffect">
                                  <p:stCondLst>
                                    <p:cond delay="0"/>
                                  </p:stCondLst>
                                  <p:childTnLst>
                                    <p:set>
                                      <p:cBhvr>
                                        <p:cTn id="209" dur="1" fill="hold">
                                          <p:stCondLst>
                                            <p:cond delay="0"/>
                                          </p:stCondLst>
                                        </p:cTn>
                                        <p:tgtEl>
                                          <p:spTgt spid="17"/>
                                        </p:tgtEl>
                                        <p:attrNameLst>
                                          <p:attrName>style.visibility</p:attrName>
                                        </p:attrNameLst>
                                      </p:cBhvr>
                                      <p:to>
                                        <p:strVal val="visible"/>
                                      </p:to>
                                    </p:set>
                                    <p:animEffect transition="in" filter="fade">
                                      <p:cBhvr>
                                        <p:cTn id="210" dur="1000"/>
                                        <p:tgtEl>
                                          <p:spTgt spid="17"/>
                                        </p:tgtEl>
                                      </p:cBhvr>
                                    </p:animEffect>
                                    <p:anim calcmode="lin" valueType="num">
                                      <p:cBhvr>
                                        <p:cTn id="211" dur="1000" fill="hold"/>
                                        <p:tgtEl>
                                          <p:spTgt spid="17"/>
                                        </p:tgtEl>
                                        <p:attrNameLst>
                                          <p:attrName>ppt_x</p:attrName>
                                        </p:attrNameLst>
                                      </p:cBhvr>
                                      <p:tavLst>
                                        <p:tav tm="0">
                                          <p:val>
                                            <p:strVal val="#ppt_x"/>
                                          </p:val>
                                        </p:tav>
                                        <p:tav tm="100000">
                                          <p:val>
                                            <p:strVal val="#ppt_x"/>
                                          </p:val>
                                        </p:tav>
                                      </p:tavLst>
                                    </p:anim>
                                    <p:anim calcmode="lin" valueType="num">
                                      <p:cBhvr>
                                        <p:cTn id="21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0" grpId="0" animBg="1"/>
      <p:bldP spid="21" grpId="0" animBg="1"/>
      <p:bldP spid="23" grpId="0" animBg="1"/>
      <p:bldP spid="24" grpId="0" animBg="1"/>
      <p:bldP spid="30" grpId="0" animBg="1"/>
      <p:bldP spid="32" grpId="0" animBg="1"/>
      <p:bldP spid="33" grpId="0" animBg="1"/>
      <p:bldP spid="34" grpId="0" animBg="1"/>
      <p:bldP spid="35" grpId="0" animBg="1"/>
      <p:bldP spid="36" grpId="0" animBg="1"/>
      <p:bldP spid="37" grpId="0" animBg="1"/>
      <p:bldP spid="38" grpId="0" animBg="1"/>
      <p:bldP spid="39" grpId="0" animBg="1"/>
      <p:bldP spid="59" grpId="0" animBg="1"/>
      <p:bldP spid="61" grpId="0" animBg="1"/>
      <p:bldP spid="62" grpId="0" animBg="1"/>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5213248" y="1808234"/>
            <a:ext cx="1916997" cy="1916998"/>
          </a:xfrm>
          <a:prstGeom prst="rect">
            <a:avLst/>
          </a:prstGeom>
          <a:solidFill>
            <a:schemeClr val="accent3"/>
          </a:solidFill>
          <a:ln>
            <a:solidFill>
              <a:schemeClr val="accent3"/>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defTabSz="932290"/>
            <a:r>
              <a:rPr lang="en-US" spc="-51" dirty="0">
                <a:gradFill>
                  <a:gsLst>
                    <a:gs pos="0">
                      <a:srgbClr val="FFFFFF"/>
                    </a:gs>
                    <a:gs pos="100000">
                      <a:srgbClr val="FFFFFF"/>
                    </a:gs>
                  </a:gsLst>
                  <a:lin ang="5400000" scaled="0"/>
                </a:gradFill>
                <a:ea typeface="Segoe UI" pitchFamily="34" charset="0"/>
                <a:cs typeface="Segoe UI" pitchFamily="34" charset="0"/>
              </a:rPr>
              <a:t>VMM Console</a:t>
            </a:r>
          </a:p>
        </p:txBody>
      </p:sp>
      <p:sp>
        <p:nvSpPr>
          <p:cNvPr id="5" name="Text Placeholder 4"/>
          <p:cNvSpPr>
            <a:spLocks noGrp="1"/>
          </p:cNvSpPr>
          <p:nvPr>
            <p:ph type="body" sz="quarter" idx="10"/>
          </p:nvPr>
        </p:nvSpPr>
        <p:spPr/>
        <p:txBody>
          <a:bodyPr/>
          <a:lstStyle/>
          <a:p>
            <a:endParaRPr lang="en-US"/>
          </a:p>
        </p:txBody>
      </p:sp>
      <p:sp>
        <p:nvSpPr>
          <p:cNvPr id="2" name="Title 1"/>
          <p:cNvSpPr>
            <a:spLocks noGrp="1"/>
          </p:cNvSpPr>
          <p:nvPr>
            <p:ph type="title"/>
          </p:nvPr>
        </p:nvSpPr>
        <p:spPr/>
        <p:txBody>
          <a:bodyPr/>
          <a:lstStyle/>
          <a:p>
            <a:r>
              <a:rPr lang="en-US" smtClean="0"/>
              <a:t>System Requirements</a:t>
            </a:r>
            <a:endParaRPr lang="en-US" dirty="0"/>
          </a:p>
        </p:txBody>
      </p:sp>
      <p:sp>
        <p:nvSpPr>
          <p:cNvPr id="9" name="Rectangle 8"/>
          <p:cNvSpPr/>
          <p:nvPr/>
        </p:nvSpPr>
        <p:spPr bwMode="auto">
          <a:xfrm>
            <a:off x="9265632" y="3835675"/>
            <a:ext cx="1916997" cy="1916998"/>
          </a:xfrm>
          <a:prstGeom prst="rect">
            <a:avLst/>
          </a:prstGeom>
          <a:solidFill>
            <a:schemeClr val="accent3"/>
          </a:solidFill>
          <a:ln>
            <a:solidFill>
              <a:schemeClr val="accent3"/>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defTabSz="932290"/>
            <a:r>
              <a:rPr lang="en-US" spc="-51" dirty="0">
                <a:gradFill>
                  <a:gsLst>
                    <a:gs pos="0">
                      <a:srgbClr val="FFFFFF"/>
                    </a:gs>
                    <a:gs pos="100000">
                      <a:srgbClr val="FFFFFF"/>
                    </a:gs>
                  </a:gsLst>
                  <a:lin ang="5400000" scaled="0"/>
                </a:gradFill>
                <a:ea typeface="Segoe UI" pitchFamily="34" charset="0"/>
                <a:cs typeface="Segoe UI" pitchFamily="34" charset="0"/>
              </a:rPr>
              <a:t>4 GB RAM</a:t>
            </a:r>
          </a:p>
        </p:txBody>
      </p:sp>
      <p:sp>
        <p:nvSpPr>
          <p:cNvPr id="10" name="Rectangle 9"/>
          <p:cNvSpPr/>
          <p:nvPr/>
        </p:nvSpPr>
        <p:spPr bwMode="auto">
          <a:xfrm>
            <a:off x="7243738" y="3835675"/>
            <a:ext cx="1916997" cy="1916998"/>
          </a:xfrm>
          <a:prstGeom prst="rect">
            <a:avLst/>
          </a:prstGeom>
          <a:solidFill>
            <a:schemeClr val="accent3"/>
          </a:solidFill>
          <a:ln>
            <a:solidFill>
              <a:schemeClr val="accent3"/>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defTabSz="932290"/>
            <a:r>
              <a:rPr lang="en-US" spc="-51" dirty="0">
                <a:gradFill>
                  <a:gsLst>
                    <a:gs pos="0">
                      <a:srgbClr val="FFFFFF"/>
                    </a:gs>
                    <a:gs pos="100000">
                      <a:srgbClr val="FFFFFF"/>
                    </a:gs>
                  </a:gsLst>
                  <a:lin ang="5400000" scaled="0"/>
                </a:gradFill>
                <a:ea typeface="Segoe UI" pitchFamily="34" charset="0"/>
                <a:cs typeface="Segoe UI" pitchFamily="34" charset="0"/>
              </a:rPr>
              <a:t>Dual Core 2.8 GHz</a:t>
            </a:r>
          </a:p>
        </p:txBody>
      </p:sp>
      <p:sp>
        <p:nvSpPr>
          <p:cNvPr id="11" name="Rectangle 10"/>
          <p:cNvSpPr/>
          <p:nvPr/>
        </p:nvSpPr>
        <p:spPr bwMode="auto">
          <a:xfrm>
            <a:off x="9265632" y="1808234"/>
            <a:ext cx="1916997" cy="1916998"/>
          </a:xfrm>
          <a:prstGeom prst="rect">
            <a:avLst/>
          </a:prstGeom>
          <a:solidFill>
            <a:schemeClr val="accent3"/>
          </a:solidFill>
          <a:ln>
            <a:solidFill>
              <a:schemeClr val="accent3"/>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defTabSz="932290"/>
            <a:r>
              <a:rPr lang="en-US" spc="-51" dirty="0">
                <a:gradFill>
                  <a:gsLst>
                    <a:gs pos="0">
                      <a:srgbClr val="FFFFFF"/>
                    </a:gs>
                    <a:gs pos="100000">
                      <a:srgbClr val="FFFFFF"/>
                    </a:gs>
                  </a:gsLst>
                  <a:lin ang="5400000" scaled="0"/>
                </a:gradFill>
                <a:ea typeface="Segoe UI" pitchFamily="34" charset="0"/>
                <a:cs typeface="Segoe UI" pitchFamily="34" charset="0"/>
              </a:rPr>
              <a:t>1 GB</a:t>
            </a:r>
          </a:p>
        </p:txBody>
      </p:sp>
      <p:sp>
        <p:nvSpPr>
          <p:cNvPr id="12" name="Rectangle 11"/>
          <p:cNvSpPr/>
          <p:nvPr/>
        </p:nvSpPr>
        <p:spPr bwMode="auto">
          <a:xfrm>
            <a:off x="7243738" y="1808234"/>
            <a:ext cx="1916997" cy="1916998"/>
          </a:xfrm>
          <a:prstGeom prst="rect">
            <a:avLst/>
          </a:prstGeom>
          <a:solidFill>
            <a:schemeClr val="accent3"/>
          </a:solidFill>
          <a:ln>
            <a:solidFill>
              <a:schemeClr val="accent3"/>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defTabSz="932290"/>
            <a:endParaRPr lang="en-US" spc="-51" dirty="0">
              <a:gradFill>
                <a:gsLst>
                  <a:gs pos="0">
                    <a:srgbClr val="FFFFFF"/>
                  </a:gs>
                  <a:gs pos="100000">
                    <a:srgbClr val="FFFFFF"/>
                  </a:gs>
                </a:gsLst>
                <a:lin ang="5400000" scaled="0"/>
              </a:gradFill>
              <a:ea typeface="Segoe UI" pitchFamily="34" charset="0"/>
              <a:cs typeface="Segoe UI" pitchFamily="34" charset="0"/>
            </a:endParaRPr>
          </a:p>
        </p:txBody>
      </p:sp>
      <p:sp>
        <p:nvSpPr>
          <p:cNvPr id="14" name="Freeform 79"/>
          <p:cNvSpPr>
            <a:spLocks noChangeAspect="1" noEditPoints="1"/>
          </p:cNvSpPr>
          <p:nvPr/>
        </p:nvSpPr>
        <p:spPr bwMode="black">
          <a:xfrm>
            <a:off x="9752224" y="1930365"/>
            <a:ext cx="961955" cy="1300442"/>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83943" tIns="41972" rIns="83943" bIns="41972" numCol="1" anchor="t" anchorCtr="0" compatLnSpc="1">
            <a:prstTxWarp prst="textNoShape">
              <a:avLst/>
            </a:prstTxWarp>
          </a:bodyPr>
          <a:lstStyle/>
          <a:p>
            <a:endParaRPr lang="en-US" sz="1632">
              <a:solidFill>
                <a:srgbClr val="FFFFFF"/>
              </a:solidFill>
            </a:endParaRPr>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4220" y="3823113"/>
            <a:ext cx="1657961" cy="1657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bwMode="auto">
          <a:xfrm>
            <a:off x="5213248" y="3835675"/>
            <a:ext cx="1916997" cy="1916998"/>
          </a:xfrm>
          <a:prstGeom prst="rect">
            <a:avLst/>
          </a:prstGeom>
          <a:solidFill>
            <a:schemeClr val="accent3"/>
          </a:solidFill>
          <a:ln>
            <a:solidFill>
              <a:schemeClr val="accent3"/>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defTabSz="932290"/>
            <a:endParaRPr lang="en-US" spc="-51" dirty="0">
              <a:gradFill>
                <a:gsLst>
                  <a:gs pos="0">
                    <a:srgbClr val="FFFFFF"/>
                  </a:gs>
                  <a:gs pos="100000">
                    <a:srgbClr val="FFFFFF"/>
                  </a:gs>
                </a:gsLst>
                <a:lin ang="5400000" scaled="0"/>
              </a:gradFill>
              <a:ea typeface="Segoe UI" pitchFamily="34" charset="0"/>
              <a:cs typeface="Segoe UI" pitchFamily="34" charset="0"/>
            </a:endParaRPr>
          </a:p>
        </p:txBody>
      </p:sp>
      <p:pic>
        <p:nvPicPr>
          <p:cNvPr id="21" name="Picture 2" descr="\\MAGNUM\Projects\Microsoft\Cloud Power FY12\Design\ICONS_PNG\Server.png"/>
          <p:cNvPicPr>
            <a:picLocks noChangeAspect="1" noChangeArrowheads="1"/>
          </p:cNvPicPr>
          <p:nvPr/>
        </p:nvPicPr>
        <p:blipFill>
          <a:blip r:embed="rId4" cstate="print">
            <a:lum bright="100000"/>
          </a:blip>
          <a:srcRect/>
          <a:stretch>
            <a:fillRect/>
          </a:stretch>
        </p:blipFill>
        <p:spPr bwMode="auto">
          <a:xfrm>
            <a:off x="7269632" y="3649176"/>
            <a:ext cx="1865207" cy="1865207"/>
          </a:xfrm>
          <a:prstGeom prst="rect">
            <a:avLst/>
          </a:prstGeom>
          <a:noFill/>
        </p:spPr>
      </p:pic>
      <p:sp>
        <p:nvSpPr>
          <p:cNvPr id="22" name="Rectangle 21"/>
          <p:cNvSpPr/>
          <p:nvPr/>
        </p:nvSpPr>
        <p:spPr bwMode="auto">
          <a:xfrm>
            <a:off x="1156522" y="1808234"/>
            <a:ext cx="1916997" cy="1916998"/>
          </a:xfrm>
          <a:prstGeom prst="rect">
            <a:avLst/>
          </a:prstGeom>
          <a:solidFill>
            <a:schemeClr val="accent3"/>
          </a:solidFill>
          <a:ln>
            <a:solidFill>
              <a:schemeClr val="accent3"/>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defTabSz="932290"/>
            <a:r>
              <a:rPr lang="en-US" spc="-51" dirty="0">
                <a:gradFill>
                  <a:gsLst>
                    <a:gs pos="0">
                      <a:srgbClr val="FFFFFF"/>
                    </a:gs>
                    <a:gs pos="100000">
                      <a:srgbClr val="FFFFFF"/>
                    </a:gs>
                  </a:gsLst>
                  <a:lin ang="5400000" scaled="0"/>
                </a:gradFill>
                <a:ea typeface="Segoe UI" pitchFamily="34" charset="0"/>
                <a:cs typeface="Segoe UI" pitchFamily="34" charset="0"/>
              </a:rPr>
              <a:t>Windows Server 2008 R2 x64</a:t>
            </a:r>
          </a:p>
        </p:txBody>
      </p:sp>
      <p:sp>
        <p:nvSpPr>
          <p:cNvPr id="23" name="Rectangle 22"/>
          <p:cNvSpPr/>
          <p:nvPr/>
        </p:nvSpPr>
        <p:spPr bwMode="auto">
          <a:xfrm>
            <a:off x="3187012" y="1808234"/>
            <a:ext cx="1916997" cy="1916998"/>
          </a:xfrm>
          <a:prstGeom prst="rect">
            <a:avLst/>
          </a:prstGeom>
          <a:solidFill>
            <a:schemeClr val="accent3"/>
          </a:solidFill>
          <a:ln>
            <a:solidFill>
              <a:schemeClr val="accent3"/>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defTabSz="932290"/>
            <a:endParaRPr lang="en-US" spc="-51" dirty="0">
              <a:gradFill>
                <a:gsLst>
                  <a:gs pos="0">
                    <a:srgbClr val="FFFFFF"/>
                  </a:gs>
                  <a:gs pos="100000">
                    <a:srgbClr val="FFFFFF"/>
                  </a:gs>
                </a:gsLst>
                <a:lin ang="5400000" scaled="0"/>
              </a:gradFill>
              <a:ea typeface="Segoe UI" pitchFamily="34" charset="0"/>
              <a:cs typeface="Segoe UI" pitchFamily="34" charset="0"/>
            </a:endParaRPr>
          </a:p>
        </p:txBody>
      </p:sp>
      <p:pic>
        <p:nvPicPr>
          <p:cNvPr id="24" name="Picture 2" descr="C:\Users\mitchellg\Desktop\Software.png"/>
          <p:cNvPicPr>
            <a:picLocks noChangeAspect="1" noChangeArrowheads="1"/>
          </p:cNvPicPr>
          <p:nvPr/>
        </p:nvPicPr>
        <p:blipFill>
          <a:blip r:embed="rId5" cstate="print">
            <a:lum bright="100000"/>
          </a:blip>
          <a:srcRect/>
          <a:stretch>
            <a:fillRect/>
          </a:stretch>
        </p:blipFill>
        <p:spPr bwMode="auto">
          <a:xfrm>
            <a:off x="1305170" y="1658091"/>
            <a:ext cx="1619699" cy="1619700"/>
          </a:xfrm>
          <a:prstGeom prst="rect">
            <a:avLst/>
          </a:prstGeom>
          <a:noFill/>
        </p:spPr>
      </p:pic>
      <p:sp>
        <p:nvSpPr>
          <p:cNvPr id="25" name="Rectangle 24"/>
          <p:cNvSpPr/>
          <p:nvPr/>
        </p:nvSpPr>
        <p:spPr bwMode="auto">
          <a:xfrm>
            <a:off x="1156522" y="3835675"/>
            <a:ext cx="1916997" cy="1916998"/>
          </a:xfrm>
          <a:prstGeom prst="rect">
            <a:avLst/>
          </a:prstGeom>
          <a:solidFill>
            <a:schemeClr val="accent3"/>
          </a:solidFill>
          <a:ln>
            <a:solidFill>
              <a:schemeClr val="accent3"/>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defTabSz="932290"/>
            <a:r>
              <a:rPr lang="en-US" spc="-51" dirty="0">
                <a:gradFill>
                  <a:gsLst>
                    <a:gs pos="0">
                      <a:srgbClr val="FFFFFF"/>
                    </a:gs>
                    <a:gs pos="100000">
                      <a:srgbClr val="FFFFFF"/>
                    </a:gs>
                  </a:gsLst>
                  <a:lin ang="5400000" scaled="0"/>
                </a:gradFill>
                <a:ea typeface="Segoe UI" pitchFamily="34" charset="0"/>
                <a:cs typeface="Segoe UI" pitchFamily="34" charset="0"/>
              </a:rPr>
              <a:t>.NET 4.0</a:t>
            </a:r>
          </a:p>
          <a:p>
            <a:pPr defTabSz="932290"/>
            <a:r>
              <a:rPr lang="en-US" spc="-51" dirty="0">
                <a:gradFill>
                  <a:gsLst>
                    <a:gs pos="0">
                      <a:srgbClr val="FFFFFF"/>
                    </a:gs>
                    <a:gs pos="100000">
                      <a:srgbClr val="FFFFFF"/>
                    </a:gs>
                  </a:gsLst>
                  <a:lin ang="5400000" scaled="0"/>
                </a:gradFill>
                <a:ea typeface="Segoe UI" pitchFamily="34" charset="0"/>
                <a:cs typeface="Segoe UI" pitchFamily="34" charset="0"/>
              </a:rPr>
              <a:t>IIS 7</a:t>
            </a:r>
          </a:p>
        </p:txBody>
      </p:sp>
      <p:pic>
        <p:nvPicPr>
          <p:cNvPr id="26" name="Picture 25" descr="\\MAGNUM\Projects\Microsoft\Cloud Power FY12\Design\ICONS_PNG\Application.png"/>
          <p:cNvPicPr>
            <a:picLocks noChangeAspect="1" noChangeArrowheads="1"/>
          </p:cNvPicPr>
          <p:nvPr/>
        </p:nvPicPr>
        <p:blipFill rotWithShape="1">
          <a:blip r:embed="rId6" cstate="print">
            <a:biLevel thresh="25000"/>
          </a:blip>
          <a:srcRect l="30174" t="36465" r="28608" b="29915"/>
          <a:stretch/>
        </p:blipFill>
        <p:spPr bwMode="auto">
          <a:xfrm>
            <a:off x="1305171" y="3815757"/>
            <a:ext cx="1621572" cy="1323003"/>
          </a:xfrm>
          <a:prstGeom prst="rect">
            <a:avLst/>
          </a:prstGeom>
          <a:noFill/>
          <a:ln>
            <a:noFill/>
          </a:ln>
        </p:spPr>
      </p:pic>
      <p:sp>
        <p:nvSpPr>
          <p:cNvPr id="27" name="Rectangle 26"/>
          <p:cNvSpPr/>
          <p:nvPr/>
        </p:nvSpPr>
        <p:spPr bwMode="auto">
          <a:xfrm>
            <a:off x="3187012" y="3835675"/>
            <a:ext cx="1916997" cy="1916998"/>
          </a:xfrm>
          <a:prstGeom prst="rect">
            <a:avLst/>
          </a:prstGeom>
          <a:solidFill>
            <a:schemeClr val="accent3"/>
          </a:solidFill>
          <a:ln>
            <a:solidFill>
              <a:schemeClr val="accent3"/>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defTabSz="932290"/>
            <a:r>
              <a:rPr lang="en-US" spc="-51" dirty="0">
                <a:gradFill>
                  <a:gsLst>
                    <a:gs pos="0">
                      <a:srgbClr val="FFFFFF"/>
                    </a:gs>
                    <a:gs pos="100000">
                      <a:srgbClr val="FFFFFF"/>
                    </a:gs>
                  </a:gsLst>
                  <a:lin ang="5400000" scaled="0"/>
                </a:gradFill>
                <a:ea typeface="Segoe UI" pitchFamily="34" charset="0"/>
                <a:cs typeface="Segoe UI" pitchFamily="34" charset="0"/>
              </a:rPr>
              <a:t>SQL Server 2008 SP2 / R2 SP1</a:t>
            </a:r>
          </a:p>
        </p:txBody>
      </p:sp>
      <p:pic>
        <p:nvPicPr>
          <p:cNvPr id="28" name="Picture 27"/>
          <p:cNvPicPr>
            <a:picLocks noChangeAspect="1"/>
          </p:cNvPicPr>
          <p:nvPr/>
        </p:nvPicPr>
        <p:blipFill rotWithShape="1">
          <a:blip r:embed="rId7" cstate="print">
            <a:extLst>
              <a:ext uri="{28A0092B-C50C-407E-A947-70E740481C1C}">
                <a14:useLocalDpi xmlns:a14="http://schemas.microsoft.com/office/drawing/2010/main" val="0"/>
              </a:ext>
            </a:extLst>
          </a:blip>
          <a:srcRect l="-11712" t="-1" r="-11019" b="-19481"/>
          <a:stretch/>
        </p:blipFill>
        <p:spPr>
          <a:xfrm>
            <a:off x="5564804" y="1891304"/>
            <a:ext cx="1418901" cy="1631499"/>
          </a:xfrm>
          <a:prstGeom prst="rect">
            <a:avLst/>
          </a:prstGeom>
        </p:spPr>
      </p:pic>
      <p:pic>
        <p:nvPicPr>
          <p:cNvPr id="30" name="Picture 29"/>
          <p:cNvPicPr>
            <a:picLocks noChangeAspect="1"/>
          </p:cNvPicPr>
          <p:nvPr/>
        </p:nvPicPr>
        <p:blipFill rotWithShape="1">
          <a:blip r:embed="rId7" cstate="print">
            <a:extLst>
              <a:ext uri="{28A0092B-C50C-407E-A947-70E740481C1C}">
                <a14:useLocalDpi xmlns:a14="http://schemas.microsoft.com/office/drawing/2010/main" val="0"/>
              </a:ext>
            </a:extLst>
          </a:blip>
          <a:srcRect l="-11712" t="-1" r="-11019" b="-19481"/>
          <a:stretch/>
        </p:blipFill>
        <p:spPr>
          <a:xfrm>
            <a:off x="3566376" y="3882884"/>
            <a:ext cx="1188659" cy="1366759"/>
          </a:xfrm>
          <a:prstGeom prst="rect">
            <a:avLst/>
          </a:prstGeom>
        </p:spPr>
      </p:pic>
    </p:spTree>
    <p:extLst>
      <p:ext uri="{BB962C8B-B14F-4D97-AF65-F5344CB8AC3E}">
        <p14:creationId xmlns:p14="http://schemas.microsoft.com/office/powerpoint/2010/main" val="2599654613"/>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74638" y="1212850"/>
            <a:ext cx="11887200" cy="4622804"/>
          </a:xfrm>
        </p:spPr>
        <p:txBody>
          <a:bodyPr/>
          <a:lstStyle/>
          <a:p>
            <a:pPr lvl="0"/>
            <a:r>
              <a:rPr lang="en-US" sz="3200" dirty="0" smtClean="0"/>
              <a:t>Virtual Machine Manager</a:t>
            </a:r>
          </a:p>
          <a:p>
            <a:pPr lvl="0"/>
            <a:r>
              <a:rPr lang="en-US" sz="3200" dirty="0" smtClean="0"/>
              <a:t>Administrator for App Controller and VMM </a:t>
            </a:r>
          </a:p>
          <a:p>
            <a:pPr lvl="1"/>
            <a:r>
              <a:rPr lang="en-US" sz="2800" dirty="0" smtClean="0"/>
              <a:t>Two way trust between App Controller Server and VMM Server</a:t>
            </a:r>
          </a:p>
          <a:p>
            <a:pPr lvl="0"/>
            <a:r>
              <a:rPr lang="en-US" sz="3200" dirty="0" smtClean="0"/>
              <a:t>Hosting provider (SP1)</a:t>
            </a:r>
          </a:p>
          <a:p>
            <a:pPr lvl="1"/>
            <a:r>
              <a:rPr lang="en-US" sz="2800" dirty="0" smtClean="0"/>
              <a:t>Management certificate</a:t>
            </a:r>
          </a:p>
          <a:p>
            <a:pPr lvl="1"/>
            <a:r>
              <a:rPr lang="en-US" sz="2800" dirty="0" smtClean="0"/>
              <a:t>Service endpoint URL</a:t>
            </a:r>
          </a:p>
          <a:p>
            <a:pPr lvl="0"/>
            <a:r>
              <a:rPr lang="en-US" sz="3200" dirty="0" smtClean="0"/>
              <a:t>Windows Azure</a:t>
            </a:r>
          </a:p>
          <a:p>
            <a:pPr lvl="1"/>
            <a:r>
              <a:rPr lang="en-US" sz="2800" dirty="0" smtClean="0"/>
              <a:t>Management certificate</a:t>
            </a:r>
          </a:p>
          <a:p>
            <a:pPr lvl="1"/>
            <a:r>
              <a:rPr lang="en-US" sz="2800" dirty="0" smtClean="0"/>
              <a:t>Subscription ID</a:t>
            </a:r>
            <a:endParaRPr lang="en-US" sz="2800" dirty="0"/>
          </a:p>
        </p:txBody>
      </p:sp>
      <p:sp>
        <p:nvSpPr>
          <p:cNvPr id="2" name="Title 1"/>
          <p:cNvSpPr>
            <a:spLocks noGrp="1"/>
          </p:cNvSpPr>
          <p:nvPr>
            <p:ph type="title"/>
          </p:nvPr>
        </p:nvSpPr>
        <p:spPr/>
        <p:txBody>
          <a:bodyPr/>
          <a:lstStyle/>
          <a:p>
            <a:r>
              <a:rPr lang="en-US" smtClean="0"/>
              <a:t>Connect To Clouds</a:t>
            </a:r>
            <a:endParaRPr lang="en-US" dirty="0"/>
          </a:p>
        </p:txBody>
      </p:sp>
      <p:sp>
        <p:nvSpPr>
          <p:cNvPr id="9" name="Rectangle 8"/>
          <p:cNvSpPr/>
          <p:nvPr/>
        </p:nvSpPr>
        <p:spPr bwMode="auto">
          <a:xfrm>
            <a:off x="10298084" y="4884630"/>
            <a:ext cx="1916997" cy="1916998"/>
          </a:xfrm>
          <a:prstGeom prst="rect">
            <a:avLst/>
          </a:prstGeom>
          <a:solidFill>
            <a:schemeClr val="accent3"/>
          </a:solidFill>
          <a:ln>
            <a:solidFill>
              <a:schemeClr val="accent3"/>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defTabSz="932290"/>
            <a:endParaRPr lang="en-US" spc="-51" dirty="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p:nvSpPr>
        <p:spPr bwMode="auto">
          <a:xfrm>
            <a:off x="8276189" y="4884630"/>
            <a:ext cx="1916997" cy="1916998"/>
          </a:xfrm>
          <a:prstGeom prst="rect">
            <a:avLst/>
          </a:prstGeom>
          <a:solidFill>
            <a:schemeClr val="accent3"/>
          </a:solidFill>
          <a:ln>
            <a:solidFill>
              <a:schemeClr val="accent3"/>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defTabSz="932290"/>
            <a:endParaRPr lang="en-US" spc="-51" dirty="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10298084" y="2857189"/>
            <a:ext cx="1916997" cy="1916998"/>
          </a:xfrm>
          <a:prstGeom prst="rect">
            <a:avLst/>
          </a:prstGeom>
          <a:solidFill>
            <a:schemeClr val="accent3"/>
          </a:solidFill>
          <a:ln>
            <a:solidFill>
              <a:schemeClr val="accent3"/>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defTabSz="932290"/>
            <a:endParaRPr lang="en-US" spc="-51" dirty="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8276189" y="2857189"/>
            <a:ext cx="1916997" cy="1916998"/>
          </a:xfrm>
          <a:prstGeom prst="rect">
            <a:avLst/>
          </a:prstGeom>
          <a:solidFill>
            <a:schemeClr val="accent3"/>
          </a:solidFill>
          <a:ln>
            <a:solidFill>
              <a:schemeClr val="accent3"/>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defTabSz="932290"/>
            <a:endParaRPr lang="en-US" spc="-51" dirty="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2" descr="C:\Users\chrisw\Desktop\Cloud Services 3.pn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black">
          <a:xfrm>
            <a:off x="10411919" y="5179054"/>
            <a:ext cx="1689323" cy="116454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l="-11712" t="-1" r="-11019" b="-19481"/>
          <a:stretch/>
        </p:blipFill>
        <p:spPr>
          <a:xfrm>
            <a:off x="8569265" y="2995770"/>
            <a:ext cx="1623921" cy="1867237"/>
          </a:xfrm>
          <a:prstGeom prst="rect">
            <a:avLst/>
          </a:prstGeom>
        </p:spPr>
      </p:pic>
      <p:pic>
        <p:nvPicPr>
          <p:cNvPr id="14" name="Picture 13"/>
          <p:cNvPicPr>
            <a:picLocks noChangeAspect="1"/>
          </p:cNvPicPr>
          <p:nvPr/>
        </p:nvPicPr>
        <p:blipFill rotWithShape="1">
          <a:blip r:embed="rId6" cstate="print">
            <a:extLst>
              <a:ext uri="{28A0092B-C50C-407E-A947-70E740481C1C}">
                <a14:useLocalDpi xmlns:a14="http://schemas.microsoft.com/office/drawing/2010/main" val="0"/>
              </a:ext>
            </a:extLst>
          </a:blip>
          <a:srcRect t="-1" r="1153" b="-4317"/>
          <a:stretch/>
        </p:blipFill>
        <p:spPr>
          <a:xfrm>
            <a:off x="10615448" y="3166578"/>
            <a:ext cx="1260060" cy="1298220"/>
          </a:xfrm>
          <a:prstGeom prst="rect">
            <a:avLst/>
          </a:prstGeom>
        </p:spPr>
      </p:pic>
    </p:spTree>
    <p:extLst>
      <p:ext uri="{BB962C8B-B14F-4D97-AF65-F5344CB8AC3E}">
        <p14:creationId xmlns:p14="http://schemas.microsoft.com/office/powerpoint/2010/main" val="1803571572"/>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74638" y="1212850"/>
            <a:ext cx="11887200" cy="4801314"/>
          </a:xfrm>
        </p:spPr>
        <p:txBody>
          <a:bodyPr/>
          <a:lstStyle/>
          <a:p>
            <a:pPr lvl="0"/>
            <a:r>
              <a:rPr lang="en-US" dirty="0" smtClean="0"/>
              <a:t>VMM</a:t>
            </a:r>
          </a:p>
          <a:p>
            <a:pPr lvl="1"/>
            <a:r>
              <a:rPr lang="en-US" sz="3200" dirty="0" smtClean="0"/>
              <a:t>Manage access with VMM Console</a:t>
            </a:r>
          </a:p>
          <a:p>
            <a:pPr lvl="0"/>
            <a:r>
              <a:rPr lang="en-US" dirty="0" smtClean="0"/>
              <a:t>Hosting Provider</a:t>
            </a:r>
          </a:p>
          <a:p>
            <a:pPr lvl="1"/>
            <a:r>
              <a:rPr lang="en-US" sz="3200" dirty="0" smtClean="0"/>
              <a:t>Manage in App Controller</a:t>
            </a:r>
          </a:p>
          <a:p>
            <a:pPr lvl="1"/>
            <a:r>
              <a:rPr lang="en-US" sz="3200" dirty="0" smtClean="0"/>
              <a:t>Use Active Directory users/groups</a:t>
            </a:r>
          </a:p>
          <a:p>
            <a:r>
              <a:rPr lang="en-US" dirty="0" smtClean="0"/>
              <a:t>Windows Azure</a:t>
            </a:r>
          </a:p>
          <a:p>
            <a:pPr lvl="1"/>
            <a:r>
              <a:rPr lang="en-US" sz="3200" dirty="0" smtClean="0"/>
              <a:t>Manage in App Controller</a:t>
            </a:r>
          </a:p>
          <a:p>
            <a:pPr lvl="1"/>
            <a:r>
              <a:rPr lang="en-US" sz="3200" dirty="0" smtClean="0"/>
              <a:t>Use Active Directory users/groups</a:t>
            </a:r>
            <a:endParaRPr lang="en-US" sz="3200" dirty="0"/>
          </a:p>
        </p:txBody>
      </p:sp>
      <p:sp>
        <p:nvSpPr>
          <p:cNvPr id="2" name="Title 1"/>
          <p:cNvSpPr>
            <a:spLocks noGrp="1"/>
          </p:cNvSpPr>
          <p:nvPr>
            <p:ph type="title"/>
          </p:nvPr>
        </p:nvSpPr>
        <p:spPr/>
        <p:txBody>
          <a:bodyPr/>
          <a:lstStyle/>
          <a:p>
            <a:r>
              <a:rPr lang="en-US" smtClean="0"/>
              <a:t>Control Access to Clouds</a:t>
            </a:r>
            <a:endParaRPr lang="en-US" dirty="0"/>
          </a:p>
        </p:txBody>
      </p:sp>
      <p:sp>
        <p:nvSpPr>
          <p:cNvPr id="9" name="Rectangle 8"/>
          <p:cNvSpPr/>
          <p:nvPr/>
        </p:nvSpPr>
        <p:spPr bwMode="auto">
          <a:xfrm>
            <a:off x="9665330" y="3835675"/>
            <a:ext cx="1916997" cy="1916998"/>
          </a:xfrm>
          <a:prstGeom prst="rect">
            <a:avLst/>
          </a:prstGeom>
          <a:solidFill>
            <a:schemeClr val="accent3"/>
          </a:solidFill>
          <a:ln>
            <a:solidFill>
              <a:schemeClr val="accent3"/>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defTabSz="932290"/>
            <a:endParaRPr lang="en-US" spc="-51" dirty="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p:nvSpPr>
        <p:spPr bwMode="auto">
          <a:xfrm>
            <a:off x="7643435" y="3835675"/>
            <a:ext cx="1916997" cy="1916998"/>
          </a:xfrm>
          <a:prstGeom prst="rect">
            <a:avLst/>
          </a:prstGeom>
          <a:solidFill>
            <a:schemeClr val="accent3"/>
          </a:solidFill>
          <a:ln>
            <a:solidFill>
              <a:schemeClr val="accent3"/>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defTabSz="932290"/>
            <a:endParaRPr lang="en-US" spc="-51" dirty="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9665330" y="1808234"/>
            <a:ext cx="1916997" cy="1916998"/>
          </a:xfrm>
          <a:prstGeom prst="rect">
            <a:avLst/>
          </a:prstGeom>
          <a:solidFill>
            <a:schemeClr val="accent3"/>
          </a:solidFill>
          <a:ln>
            <a:solidFill>
              <a:schemeClr val="accent3"/>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defTabSz="932290"/>
            <a:endParaRPr lang="en-US" spc="-51" dirty="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7643435" y="1808234"/>
            <a:ext cx="1916997" cy="1916998"/>
          </a:xfrm>
          <a:prstGeom prst="rect">
            <a:avLst/>
          </a:prstGeom>
          <a:solidFill>
            <a:schemeClr val="accent3"/>
          </a:solidFill>
          <a:ln>
            <a:solidFill>
              <a:schemeClr val="accent3"/>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defTabSz="932290"/>
            <a:endParaRPr lang="en-US" spc="-51" dirty="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2" descr="C:\Users\chrisw\Desktop\Cloud Services 3.pn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black">
          <a:xfrm>
            <a:off x="9779165" y="2098358"/>
            <a:ext cx="1689323" cy="1164541"/>
          </a:xfrm>
          <a:prstGeom prst="rect">
            <a:avLst/>
          </a:prstGeom>
          <a:noFill/>
          <a:extLst>
            <a:ext uri="{909E8E84-426E-40DD-AFC4-6F175D3DCCD1}">
              <a14:hiddenFill xmlns:a14="http://schemas.microsoft.com/office/drawing/2010/main">
                <a:solidFill>
                  <a:srgbClr val="FFFFFF"/>
                </a:solidFill>
              </a14:hiddenFill>
            </a:ext>
          </a:extLst>
        </p:spPr>
      </p:pic>
      <p:sp>
        <p:nvSpPr>
          <p:cNvPr id="13" name="Freeform 12"/>
          <p:cNvSpPr>
            <a:spLocks noEditPoints="1"/>
          </p:cNvSpPr>
          <p:nvPr/>
        </p:nvSpPr>
        <p:spPr bwMode="auto">
          <a:xfrm>
            <a:off x="8106190" y="4131937"/>
            <a:ext cx="932603" cy="1375628"/>
          </a:xfrm>
          <a:custGeom>
            <a:avLst/>
            <a:gdLst>
              <a:gd name="T0" fmla="*/ 273 w 280"/>
              <a:gd name="T1" fmla="*/ 0 h 413"/>
              <a:gd name="T2" fmla="*/ 7 w 280"/>
              <a:gd name="T3" fmla="*/ 0 h 413"/>
              <a:gd name="T4" fmla="*/ 0 w 280"/>
              <a:gd name="T5" fmla="*/ 7 h 413"/>
              <a:gd name="T6" fmla="*/ 0 w 280"/>
              <a:gd name="T7" fmla="*/ 406 h 413"/>
              <a:gd name="T8" fmla="*/ 7 w 280"/>
              <a:gd name="T9" fmla="*/ 413 h 413"/>
              <a:gd name="T10" fmla="*/ 273 w 280"/>
              <a:gd name="T11" fmla="*/ 413 h 413"/>
              <a:gd name="T12" fmla="*/ 280 w 280"/>
              <a:gd name="T13" fmla="*/ 406 h 413"/>
              <a:gd name="T14" fmla="*/ 280 w 280"/>
              <a:gd name="T15" fmla="*/ 7 h 413"/>
              <a:gd name="T16" fmla="*/ 273 w 280"/>
              <a:gd name="T17" fmla="*/ 0 h 413"/>
              <a:gd name="T18" fmla="*/ 266 w 280"/>
              <a:gd name="T19" fmla="*/ 398 h 413"/>
              <a:gd name="T20" fmla="*/ 14 w 280"/>
              <a:gd name="T21" fmla="*/ 398 h 413"/>
              <a:gd name="T22" fmla="*/ 14 w 280"/>
              <a:gd name="T23" fmla="*/ 14 h 413"/>
              <a:gd name="T24" fmla="*/ 266 w 280"/>
              <a:gd name="T25" fmla="*/ 14 h 413"/>
              <a:gd name="T26" fmla="*/ 266 w 280"/>
              <a:gd name="T27" fmla="*/ 398 h 413"/>
              <a:gd name="T28" fmla="*/ 108 w 280"/>
              <a:gd name="T29" fmla="*/ 81 h 413"/>
              <a:gd name="T30" fmla="*/ 174 w 280"/>
              <a:gd name="T31" fmla="*/ 81 h 413"/>
              <a:gd name="T32" fmla="*/ 198 w 280"/>
              <a:gd name="T33" fmla="*/ 57 h 413"/>
              <a:gd name="T34" fmla="*/ 174 w 280"/>
              <a:gd name="T35" fmla="*/ 33 h 413"/>
              <a:gd name="T36" fmla="*/ 108 w 280"/>
              <a:gd name="T37" fmla="*/ 33 h 413"/>
              <a:gd name="T38" fmla="*/ 84 w 280"/>
              <a:gd name="T39" fmla="*/ 57 h 413"/>
              <a:gd name="T40" fmla="*/ 108 w 280"/>
              <a:gd name="T41" fmla="*/ 81 h 413"/>
              <a:gd name="T42" fmla="*/ 108 w 280"/>
              <a:gd name="T43" fmla="*/ 48 h 413"/>
              <a:gd name="T44" fmla="*/ 174 w 280"/>
              <a:gd name="T45" fmla="*/ 48 h 413"/>
              <a:gd name="T46" fmla="*/ 184 w 280"/>
              <a:gd name="T47" fmla="*/ 57 h 413"/>
              <a:gd name="T48" fmla="*/ 174 w 280"/>
              <a:gd name="T49" fmla="*/ 66 h 413"/>
              <a:gd name="T50" fmla="*/ 108 w 280"/>
              <a:gd name="T51" fmla="*/ 66 h 413"/>
              <a:gd name="T52" fmla="*/ 99 w 280"/>
              <a:gd name="T53" fmla="*/ 57 h 413"/>
              <a:gd name="T54" fmla="*/ 108 w 280"/>
              <a:gd name="T55" fmla="*/ 48 h 413"/>
              <a:gd name="T56" fmla="*/ 140 w 280"/>
              <a:gd name="T57" fmla="*/ 207 h 413"/>
              <a:gd name="T58" fmla="*/ 73 w 280"/>
              <a:gd name="T59" fmla="*/ 207 h 413"/>
              <a:gd name="T60" fmla="*/ 73 w 280"/>
              <a:gd name="T61" fmla="*/ 140 h 413"/>
              <a:gd name="T62" fmla="*/ 140 w 280"/>
              <a:gd name="T63" fmla="*/ 140 h 413"/>
              <a:gd name="T64" fmla="*/ 140 w 280"/>
              <a:gd name="T65" fmla="*/ 207 h 413"/>
              <a:gd name="T66" fmla="*/ 206 w 280"/>
              <a:gd name="T67" fmla="*/ 280 h 413"/>
              <a:gd name="T68" fmla="*/ 74 w 280"/>
              <a:gd name="T69" fmla="*/ 280 h 413"/>
              <a:gd name="T70" fmla="*/ 74 w 280"/>
              <a:gd name="T71" fmla="*/ 266 h 413"/>
              <a:gd name="T72" fmla="*/ 206 w 280"/>
              <a:gd name="T73" fmla="*/ 266 h 413"/>
              <a:gd name="T74" fmla="*/ 206 w 280"/>
              <a:gd name="T75" fmla="*/ 280 h 413"/>
              <a:gd name="T76" fmla="*/ 75 w 280"/>
              <a:gd name="T77" fmla="*/ 232 h 413"/>
              <a:gd name="T78" fmla="*/ 207 w 280"/>
              <a:gd name="T79" fmla="*/ 232 h 413"/>
              <a:gd name="T80" fmla="*/ 207 w 280"/>
              <a:gd name="T81" fmla="*/ 247 h 413"/>
              <a:gd name="T82" fmla="*/ 75 w 280"/>
              <a:gd name="T83" fmla="*/ 247 h 413"/>
              <a:gd name="T84" fmla="*/ 75 w 280"/>
              <a:gd name="T85" fmla="*/ 232 h 413"/>
              <a:gd name="T86" fmla="*/ 74 w 280"/>
              <a:gd name="T87" fmla="*/ 313 h 413"/>
              <a:gd name="T88" fmla="*/ 74 w 280"/>
              <a:gd name="T89" fmla="*/ 299 h 413"/>
              <a:gd name="T90" fmla="*/ 206 w 280"/>
              <a:gd name="T91" fmla="*/ 299 h 413"/>
              <a:gd name="T92" fmla="*/ 206 w 280"/>
              <a:gd name="T93" fmla="*/ 313 h 413"/>
              <a:gd name="T94" fmla="*/ 74 w 280"/>
              <a:gd name="T95" fmla="*/ 313 h 413"/>
              <a:gd name="T96" fmla="*/ 206 w 280"/>
              <a:gd name="T97" fmla="*/ 347 h 413"/>
              <a:gd name="T98" fmla="*/ 73 w 280"/>
              <a:gd name="T99" fmla="*/ 347 h 413"/>
              <a:gd name="T100" fmla="*/ 73 w 280"/>
              <a:gd name="T101" fmla="*/ 332 h 413"/>
              <a:gd name="T102" fmla="*/ 206 w 280"/>
              <a:gd name="T103" fmla="*/ 332 h 413"/>
              <a:gd name="T104" fmla="*/ 206 w 280"/>
              <a:gd name="T105" fmla="*/ 347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0" h="413">
                <a:moveTo>
                  <a:pt x="273" y="0"/>
                </a:moveTo>
                <a:cubicBezTo>
                  <a:pt x="7" y="0"/>
                  <a:pt x="7" y="0"/>
                  <a:pt x="7" y="0"/>
                </a:cubicBezTo>
                <a:cubicBezTo>
                  <a:pt x="3" y="0"/>
                  <a:pt x="0" y="3"/>
                  <a:pt x="0" y="7"/>
                </a:cubicBezTo>
                <a:cubicBezTo>
                  <a:pt x="0" y="406"/>
                  <a:pt x="0" y="406"/>
                  <a:pt x="0" y="406"/>
                </a:cubicBezTo>
                <a:cubicBezTo>
                  <a:pt x="0" y="410"/>
                  <a:pt x="3" y="413"/>
                  <a:pt x="7" y="413"/>
                </a:cubicBezTo>
                <a:cubicBezTo>
                  <a:pt x="273" y="413"/>
                  <a:pt x="273" y="413"/>
                  <a:pt x="273" y="413"/>
                </a:cubicBezTo>
                <a:cubicBezTo>
                  <a:pt x="277" y="413"/>
                  <a:pt x="280" y="410"/>
                  <a:pt x="280" y="406"/>
                </a:cubicBezTo>
                <a:cubicBezTo>
                  <a:pt x="280" y="7"/>
                  <a:pt x="280" y="7"/>
                  <a:pt x="280" y="7"/>
                </a:cubicBezTo>
                <a:cubicBezTo>
                  <a:pt x="280" y="3"/>
                  <a:pt x="277" y="0"/>
                  <a:pt x="273" y="0"/>
                </a:cubicBezTo>
                <a:close/>
                <a:moveTo>
                  <a:pt x="266" y="398"/>
                </a:moveTo>
                <a:cubicBezTo>
                  <a:pt x="14" y="398"/>
                  <a:pt x="14" y="398"/>
                  <a:pt x="14" y="398"/>
                </a:cubicBezTo>
                <a:cubicBezTo>
                  <a:pt x="14" y="14"/>
                  <a:pt x="14" y="14"/>
                  <a:pt x="14" y="14"/>
                </a:cubicBezTo>
                <a:cubicBezTo>
                  <a:pt x="266" y="14"/>
                  <a:pt x="266" y="14"/>
                  <a:pt x="266" y="14"/>
                </a:cubicBezTo>
                <a:lnTo>
                  <a:pt x="266" y="398"/>
                </a:lnTo>
                <a:close/>
                <a:moveTo>
                  <a:pt x="108" y="81"/>
                </a:moveTo>
                <a:cubicBezTo>
                  <a:pt x="174" y="81"/>
                  <a:pt x="174" y="81"/>
                  <a:pt x="174" y="81"/>
                </a:cubicBezTo>
                <a:cubicBezTo>
                  <a:pt x="187" y="81"/>
                  <a:pt x="198" y="70"/>
                  <a:pt x="198" y="57"/>
                </a:cubicBezTo>
                <a:cubicBezTo>
                  <a:pt x="198" y="44"/>
                  <a:pt x="187" y="33"/>
                  <a:pt x="174" y="33"/>
                </a:cubicBezTo>
                <a:cubicBezTo>
                  <a:pt x="108" y="33"/>
                  <a:pt x="108" y="33"/>
                  <a:pt x="108" y="33"/>
                </a:cubicBezTo>
                <a:cubicBezTo>
                  <a:pt x="95" y="33"/>
                  <a:pt x="84" y="44"/>
                  <a:pt x="84" y="57"/>
                </a:cubicBezTo>
                <a:cubicBezTo>
                  <a:pt x="84" y="70"/>
                  <a:pt x="95" y="81"/>
                  <a:pt x="108" y="81"/>
                </a:cubicBezTo>
                <a:close/>
                <a:moveTo>
                  <a:pt x="108" y="48"/>
                </a:moveTo>
                <a:cubicBezTo>
                  <a:pt x="174" y="48"/>
                  <a:pt x="174" y="48"/>
                  <a:pt x="174" y="48"/>
                </a:cubicBezTo>
                <a:cubicBezTo>
                  <a:pt x="179" y="48"/>
                  <a:pt x="184" y="52"/>
                  <a:pt x="184" y="57"/>
                </a:cubicBezTo>
                <a:cubicBezTo>
                  <a:pt x="184" y="62"/>
                  <a:pt x="179" y="66"/>
                  <a:pt x="174" y="66"/>
                </a:cubicBezTo>
                <a:cubicBezTo>
                  <a:pt x="108" y="66"/>
                  <a:pt x="108" y="66"/>
                  <a:pt x="108" y="66"/>
                </a:cubicBezTo>
                <a:cubicBezTo>
                  <a:pt x="103" y="66"/>
                  <a:pt x="99" y="62"/>
                  <a:pt x="99" y="57"/>
                </a:cubicBezTo>
                <a:cubicBezTo>
                  <a:pt x="99" y="52"/>
                  <a:pt x="103" y="48"/>
                  <a:pt x="108" y="48"/>
                </a:cubicBezTo>
                <a:close/>
                <a:moveTo>
                  <a:pt x="140" y="207"/>
                </a:moveTo>
                <a:cubicBezTo>
                  <a:pt x="73" y="207"/>
                  <a:pt x="73" y="207"/>
                  <a:pt x="73" y="207"/>
                </a:cubicBezTo>
                <a:cubicBezTo>
                  <a:pt x="73" y="140"/>
                  <a:pt x="73" y="140"/>
                  <a:pt x="73" y="140"/>
                </a:cubicBezTo>
                <a:cubicBezTo>
                  <a:pt x="140" y="140"/>
                  <a:pt x="140" y="140"/>
                  <a:pt x="140" y="140"/>
                </a:cubicBezTo>
                <a:lnTo>
                  <a:pt x="140" y="207"/>
                </a:lnTo>
                <a:close/>
                <a:moveTo>
                  <a:pt x="206" y="280"/>
                </a:moveTo>
                <a:cubicBezTo>
                  <a:pt x="74" y="280"/>
                  <a:pt x="74" y="280"/>
                  <a:pt x="74" y="280"/>
                </a:cubicBezTo>
                <a:cubicBezTo>
                  <a:pt x="74" y="266"/>
                  <a:pt x="74" y="266"/>
                  <a:pt x="74" y="266"/>
                </a:cubicBezTo>
                <a:cubicBezTo>
                  <a:pt x="206" y="266"/>
                  <a:pt x="206" y="266"/>
                  <a:pt x="206" y="266"/>
                </a:cubicBezTo>
                <a:lnTo>
                  <a:pt x="206" y="280"/>
                </a:lnTo>
                <a:close/>
                <a:moveTo>
                  <a:pt x="75" y="232"/>
                </a:moveTo>
                <a:cubicBezTo>
                  <a:pt x="207" y="232"/>
                  <a:pt x="207" y="232"/>
                  <a:pt x="207" y="232"/>
                </a:cubicBezTo>
                <a:cubicBezTo>
                  <a:pt x="207" y="247"/>
                  <a:pt x="207" y="247"/>
                  <a:pt x="207" y="247"/>
                </a:cubicBezTo>
                <a:cubicBezTo>
                  <a:pt x="75" y="247"/>
                  <a:pt x="75" y="247"/>
                  <a:pt x="75" y="247"/>
                </a:cubicBezTo>
                <a:lnTo>
                  <a:pt x="75" y="232"/>
                </a:lnTo>
                <a:close/>
                <a:moveTo>
                  <a:pt x="74" y="313"/>
                </a:moveTo>
                <a:cubicBezTo>
                  <a:pt x="74" y="299"/>
                  <a:pt x="74" y="299"/>
                  <a:pt x="74" y="299"/>
                </a:cubicBezTo>
                <a:cubicBezTo>
                  <a:pt x="206" y="299"/>
                  <a:pt x="206" y="299"/>
                  <a:pt x="206" y="299"/>
                </a:cubicBezTo>
                <a:cubicBezTo>
                  <a:pt x="206" y="313"/>
                  <a:pt x="206" y="313"/>
                  <a:pt x="206" y="313"/>
                </a:cubicBezTo>
                <a:lnTo>
                  <a:pt x="74" y="313"/>
                </a:lnTo>
                <a:close/>
                <a:moveTo>
                  <a:pt x="206" y="347"/>
                </a:moveTo>
                <a:cubicBezTo>
                  <a:pt x="73" y="347"/>
                  <a:pt x="73" y="347"/>
                  <a:pt x="73" y="347"/>
                </a:cubicBezTo>
                <a:cubicBezTo>
                  <a:pt x="73" y="332"/>
                  <a:pt x="73" y="332"/>
                  <a:pt x="73" y="332"/>
                </a:cubicBezTo>
                <a:cubicBezTo>
                  <a:pt x="206" y="332"/>
                  <a:pt x="206" y="332"/>
                  <a:pt x="206" y="332"/>
                </a:cubicBezTo>
                <a:lnTo>
                  <a:pt x="206" y="347"/>
                </a:lnTo>
                <a:close/>
              </a:path>
            </a:pathLst>
          </a:custGeom>
          <a:solidFill>
            <a:srgbClr val="FFFFFF"/>
          </a:solidFill>
          <a:ln>
            <a:noFill/>
          </a:ln>
        </p:spPr>
        <p:txBody>
          <a:bodyPr vert="horz" wrap="square" lIns="93260" tIns="46630" rIns="93260" bIns="4663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836">
              <a:solidFill>
                <a:srgbClr val="FFFFFF"/>
              </a:solidFill>
            </a:endParaRPr>
          </a:p>
        </p:txBody>
      </p:sp>
    </p:spTree>
    <p:extLst>
      <p:ext uri="{BB962C8B-B14F-4D97-AF65-F5344CB8AC3E}">
        <p14:creationId xmlns:p14="http://schemas.microsoft.com/office/powerpoint/2010/main" val="3783033266"/>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74638" y="1212850"/>
            <a:ext cx="11887200" cy="4567404"/>
          </a:xfrm>
        </p:spPr>
        <p:txBody>
          <a:bodyPr/>
          <a:lstStyle/>
          <a:p>
            <a:pPr lvl="0"/>
            <a:r>
              <a:rPr lang="en-US" dirty="0" smtClean="0"/>
              <a:t>Deployment</a:t>
            </a:r>
          </a:p>
          <a:p>
            <a:pPr lvl="1"/>
            <a:r>
              <a:rPr lang="en-US" sz="3200" dirty="0" smtClean="0"/>
              <a:t>Common experience across public and private clouds</a:t>
            </a:r>
          </a:p>
          <a:p>
            <a:pPr lvl="1"/>
            <a:r>
              <a:rPr lang="en-US" sz="3200" dirty="0" smtClean="0"/>
              <a:t>Windows Azure virtual machine (SP1)</a:t>
            </a:r>
          </a:p>
          <a:p>
            <a:pPr lvl="0"/>
            <a:r>
              <a:rPr lang="en-US" dirty="0" smtClean="0"/>
              <a:t>Operations</a:t>
            </a:r>
          </a:p>
          <a:p>
            <a:pPr lvl="1"/>
            <a:r>
              <a:rPr lang="en-US" sz="3200" dirty="0" smtClean="0"/>
              <a:t>Start, stop, scale, remote desktop</a:t>
            </a:r>
          </a:p>
          <a:p>
            <a:pPr lvl="1"/>
            <a:r>
              <a:rPr lang="en-US" sz="3200" dirty="0" smtClean="0"/>
              <a:t>Save, resume, shutdown, </a:t>
            </a:r>
            <a:br>
              <a:rPr lang="en-US" sz="3200" dirty="0" smtClean="0"/>
            </a:br>
            <a:r>
              <a:rPr lang="en-US" sz="3200" dirty="0" smtClean="0"/>
              <a:t>checkpoint, console, store</a:t>
            </a:r>
          </a:p>
          <a:p>
            <a:pPr lvl="1"/>
            <a:r>
              <a:rPr lang="en-US" sz="3200" dirty="0" smtClean="0"/>
              <a:t>Upgrade</a:t>
            </a:r>
            <a:endParaRPr lang="en-US" sz="3200" dirty="0"/>
          </a:p>
        </p:txBody>
      </p:sp>
      <p:sp>
        <p:nvSpPr>
          <p:cNvPr id="2" name="Title 1"/>
          <p:cNvSpPr>
            <a:spLocks noGrp="1"/>
          </p:cNvSpPr>
          <p:nvPr>
            <p:ph type="title"/>
          </p:nvPr>
        </p:nvSpPr>
        <p:spPr/>
        <p:txBody>
          <a:bodyPr/>
          <a:lstStyle/>
          <a:p>
            <a:r>
              <a:rPr lang="en-US" smtClean="0"/>
              <a:t>Deploy and Operate</a:t>
            </a:r>
            <a:endParaRPr lang="en-US" dirty="0"/>
          </a:p>
        </p:txBody>
      </p:sp>
      <p:sp>
        <p:nvSpPr>
          <p:cNvPr id="13" name="Rectangle 12"/>
          <p:cNvSpPr/>
          <p:nvPr/>
        </p:nvSpPr>
        <p:spPr bwMode="auto">
          <a:xfrm>
            <a:off x="10277758" y="4884630"/>
            <a:ext cx="1916997" cy="1916998"/>
          </a:xfrm>
          <a:prstGeom prst="rect">
            <a:avLst/>
          </a:prstGeom>
          <a:solidFill>
            <a:schemeClr val="accent3"/>
          </a:solidFill>
          <a:ln>
            <a:solidFill>
              <a:schemeClr val="accent3"/>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defTabSz="932290"/>
            <a:endParaRPr lang="en-US" spc="-51" dirty="0">
              <a:gradFill>
                <a:gsLst>
                  <a:gs pos="0">
                    <a:srgbClr val="FFFFFF"/>
                  </a:gs>
                  <a:gs pos="100000">
                    <a:srgbClr val="FFFFFF"/>
                  </a:gs>
                </a:gsLst>
                <a:lin ang="5400000" scaled="0"/>
              </a:gradFill>
              <a:ea typeface="Segoe UI" pitchFamily="34" charset="0"/>
              <a:cs typeface="Segoe UI" pitchFamily="34" charset="0"/>
            </a:endParaRPr>
          </a:p>
        </p:txBody>
      </p:sp>
      <p:sp>
        <p:nvSpPr>
          <p:cNvPr id="16" name="Rectangle 15"/>
          <p:cNvSpPr/>
          <p:nvPr/>
        </p:nvSpPr>
        <p:spPr bwMode="auto">
          <a:xfrm>
            <a:off x="8255863" y="4884630"/>
            <a:ext cx="1916997" cy="1916998"/>
          </a:xfrm>
          <a:prstGeom prst="rect">
            <a:avLst/>
          </a:prstGeom>
          <a:solidFill>
            <a:schemeClr val="accent3"/>
          </a:solidFill>
          <a:ln>
            <a:solidFill>
              <a:schemeClr val="accent3"/>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defTabSz="932290"/>
            <a:endParaRPr lang="en-US" spc="-51" dirty="0">
              <a:gradFill>
                <a:gsLst>
                  <a:gs pos="0">
                    <a:srgbClr val="FFFFFF"/>
                  </a:gs>
                  <a:gs pos="100000">
                    <a:srgbClr val="FFFFFF"/>
                  </a:gs>
                </a:gsLst>
                <a:lin ang="5400000" scaled="0"/>
              </a:gradFill>
              <a:ea typeface="Segoe UI" pitchFamily="34" charset="0"/>
              <a:cs typeface="Segoe UI" pitchFamily="34" charset="0"/>
            </a:endParaRPr>
          </a:p>
        </p:txBody>
      </p:sp>
      <p:sp>
        <p:nvSpPr>
          <p:cNvPr id="17" name="Rectangle 16"/>
          <p:cNvSpPr/>
          <p:nvPr/>
        </p:nvSpPr>
        <p:spPr bwMode="auto">
          <a:xfrm>
            <a:off x="10277758" y="2857189"/>
            <a:ext cx="1916997" cy="1916998"/>
          </a:xfrm>
          <a:prstGeom prst="rect">
            <a:avLst/>
          </a:prstGeom>
          <a:solidFill>
            <a:schemeClr val="accent3"/>
          </a:solidFill>
          <a:ln>
            <a:solidFill>
              <a:schemeClr val="accent3"/>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defTabSz="932290"/>
            <a:endParaRPr lang="en-US" spc="-51" dirty="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p:nvSpPr>
        <p:spPr bwMode="auto">
          <a:xfrm>
            <a:off x="8255863" y="2857189"/>
            <a:ext cx="1916997" cy="1916998"/>
          </a:xfrm>
          <a:prstGeom prst="rect">
            <a:avLst/>
          </a:prstGeom>
          <a:solidFill>
            <a:schemeClr val="accent3"/>
          </a:solidFill>
          <a:ln>
            <a:solidFill>
              <a:schemeClr val="accent3"/>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defTabSz="932290"/>
            <a:endParaRPr lang="en-US" spc="-51" dirty="0">
              <a:gradFill>
                <a:gsLst>
                  <a:gs pos="0">
                    <a:srgbClr val="FFFFFF"/>
                  </a:gs>
                  <a:gs pos="100000">
                    <a:srgbClr val="FFFFFF"/>
                  </a:gs>
                </a:gsLst>
                <a:lin ang="5400000" scaled="0"/>
              </a:gradFill>
              <a:ea typeface="Segoe UI" pitchFamily="34" charset="0"/>
              <a:cs typeface="Segoe UI" pitchFamily="34" charset="0"/>
            </a:endParaRPr>
          </a:p>
        </p:txBody>
      </p:sp>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t="-1" r="1153" b="-4317"/>
          <a:stretch/>
        </p:blipFill>
        <p:spPr>
          <a:xfrm>
            <a:off x="10595122" y="3166578"/>
            <a:ext cx="1260060" cy="1298220"/>
          </a:xfrm>
          <a:prstGeom prst="rect">
            <a:avLst/>
          </a:prstGeom>
        </p:spPr>
      </p:pic>
      <p:pic>
        <p:nvPicPr>
          <p:cNvPr id="20" name="Picture 19"/>
          <p:cNvPicPr>
            <a:picLocks noChangeAspect="1"/>
          </p:cNvPicPr>
          <p:nvPr/>
        </p:nvPicPr>
        <p:blipFill rotWithShape="1">
          <a:blip r:embed="rId4" cstate="print">
            <a:extLst>
              <a:ext uri="{28A0092B-C50C-407E-A947-70E740481C1C}">
                <a14:useLocalDpi xmlns:a14="http://schemas.microsoft.com/office/drawing/2010/main" val="0"/>
              </a:ext>
            </a:extLst>
          </a:blip>
          <a:srcRect l="-11712" t="-1" r="-11019" b="-19481"/>
          <a:stretch/>
        </p:blipFill>
        <p:spPr>
          <a:xfrm>
            <a:off x="8462721" y="5012519"/>
            <a:ext cx="1623921" cy="1867237"/>
          </a:xfrm>
          <a:prstGeom prst="rect">
            <a:avLst/>
          </a:prstGeom>
        </p:spPr>
      </p:pic>
    </p:spTree>
    <p:extLst>
      <p:ext uri="{BB962C8B-B14F-4D97-AF65-F5344CB8AC3E}">
        <p14:creationId xmlns:p14="http://schemas.microsoft.com/office/powerpoint/2010/main" val="2764422785"/>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74638" y="1212850"/>
            <a:ext cx="11887200" cy="5786199"/>
          </a:xfrm>
        </p:spPr>
        <p:txBody>
          <a:bodyPr/>
          <a:lstStyle/>
          <a:p>
            <a:pPr lvl="0"/>
            <a:r>
              <a:rPr lang="en-US" dirty="0" smtClean="0"/>
              <a:t>Deployment</a:t>
            </a:r>
          </a:p>
          <a:p>
            <a:pPr lvl="1"/>
            <a:r>
              <a:rPr lang="en-US" sz="3200" dirty="0" smtClean="0"/>
              <a:t>Common experience across public and private clouds</a:t>
            </a:r>
          </a:p>
          <a:p>
            <a:pPr lvl="1"/>
            <a:r>
              <a:rPr lang="en-US" sz="3200" dirty="0" smtClean="0"/>
              <a:t>Windows Azure virtual machine (SP1)</a:t>
            </a:r>
          </a:p>
          <a:p>
            <a:pPr lvl="0"/>
            <a:r>
              <a:rPr lang="en-US" dirty="0" smtClean="0"/>
              <a:t>Operations</a:t>
            </a:r>
          </a:p>
          <a:p>
            <a:pPr lvl="1"/>
            <a:r>
              <a:rPr lang="en-US" sz="3200" dirty="0" smtClean="0"/>
              <a:t>Start, stop, scale, remote desktop</a:t>
            </a:r>
          </a:p>
          <a:p>
            <a:pPr lvl="1"/>
            <a:r>
              <a:rPr lang="en-US" sz="3200" dirty="0" smtClean="0"/>
              <a:t>Save, resume, shutdown, </a:t>
            </a:r>
            <a:br>
              <a:rPr lang="en-US" sz="3200" dirty="0" smtClean="0"/>
            </a:br>
            <a:r>
              <a:rPr lang="en-US" sz="3200" dirty="0" smtClean="0"/>
              <a:t>checkpoint, console, store</a:t>
            </a:r>
          </a:p>
          <a:p>
            <a:pPr lvl="1"/>
            <a:r>
              <a:rPr lang="en-US" sz="3200" dirty="0" smtClean="0"/>
              <a:t>Upgrade</a:t>
            </a:r>
          </a:p>
          <a:p>
            <a:r>
              <a:rPr lang="en-US" dirty="0" smtClean="0"/>
              <a:t>Migration (SP1)</a:t>
            </a:r>
          </a:p>
          <a:p>
            <a:pPr lvl="1"/>
            <a:r>
              <a:rPr lang="en-US" sz="3200" dirty="0" smtClean="0"/>
              <a:t>VMM to Windows Azure</a:t>
            </a:r>
            <a:endParaRPr lang="en-US" sz="3200" dirty="0"/>
          </a:p>
        </p:txBody>
      </p:sp>
      <p:sp>
        <p:nvSpPr>
          <p:cNvPr id="2" name="Title 1"/>
          <p:cNvSpPr>
            <a:spLocks noGrp="1"/>
          </p:cNvSpPr>
          <p:nvPr>
            <p:ph type="title"/>
          </p:nvPr>
        </p:nvSpPr>
        <p:spPr/>
        <p:txBody>
          <a:bodyPr/>
          <a:lstStyle/>
          <a:p>
            <a:r>
              <a:rPr lang="en-US" smtClean="0"/>
              <a:t>Deploy and Operate</a:t>
            </a:r>
            <a:endParaRPr lang="en-US" dirty="0"/>
          </a:p>
        </p:txBody>
      </p:sp>
      <p:sp>
        <p:nvSpPr>
          <p:cNvPr id="9" name="Rectangle 8"/>
          <p:cNvSpPr/>
          <p:nvPr/>
        </p:nvSpPr>
        <p:spPr bwMode="auto">
          <a:xfrm>
            <a:off x="10277758" y="4884630"/>
            <a:ext cx="1916997" cy="1916998"/>
          </a:xfrm>
          <a:prstGeom prst="rect">
            <a:avLst/>
          </a:prstGeom>
          <a:solidFill>
            <a:schemeClr val="accent3"/>
          </a:solidFill>
          <a:ln>
            <a:solidFill>
              <a:schemeClr val="accent3"/>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defTabSz="932290"/>
            <a:endParaRPr lang="en-US" spc="-51" dirty="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p:nvSpPr>
        <p:spPr bwMode="auto">
          <a:xfrm>
            <a:off x="8255863" y="4884630"/>
            <a:ext cx="1916997" cy="1916998"/>
          </a:xfrm>
          <a:prstGeom prst="rect">
            <a:avLst/>
          </a:prstGeom>
          <a:solidFill>
            <a:schemeClr val="accent3"/>
          </a:solidFill>
          <a:ln>
            <a:solidFill>
              <a:schemeClr val="accent3"/>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defTabSz="932290"/>
            <a:endParaRPr lang="en-US" spc="-51" dirty="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10277758" y="2857189"/>
            <a:ext cx="1916997" cy="1916998"/>
          </a:xfrm>
          <a:prstGeom prst="rect">
            <a:avLst/>
          </a:prstGeom>
          <a:solidFill>
            <a:schemeClr val="accent3"/>
          </a:solidFill>
          <a:ln>
            <a:solidFill>
              <a:schemeClr val="accent3"/>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defTabSz="932290"/>
            <a:endParaRPr lang="en-US" spc="-51" dirty="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8255863" y="2857189"/>
            <a:ext cx="1916997" cy="1916998"/>
          </a:xfrm>
          <a:prstGeom prst="rect">
            <a:avLst/>
          </a:prstGeom>
          <a:solidFill>
            <a:schemeClr val="accent3"/>
          </a:solidFill>
          <a:ln>
            <a:solidFill>
              <a:schemeClr val="accent3"/>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defTabSz="932290"/>
            <a:endParaRPr lang="en-US" spc="-51" dirty="0">
              <a:gradFill>
                <a:gsLst>
                  <a:gs pos="0">
                    <a:srgbClr val="FFFFFF"/>
                  </a:gs>
                  <a:gs pos="100000">
                    <a:srgbClr val="FFFFFF"/>
                  </a:gs>
                </a:gsLst>
                <a:lin ang="5400000" scaled="0"/>
              </a:gradFill>
              <a:ea typeface="Segoe UI" pitchFamily="34" charset="0"/>
              <a:cs typeface="Segoe UI" pitchFamily="34" charset="0"/>
            </a:endParaRP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t="-1" r="1153" b="-4317"/>
          <a:stretch/>
        </p:blipFill>
        <p:spPr>
          <a:xfrm>
            <a:off x="10595122" y="3166578"/>
            <a:ext cx="1260060" cy="1298220"/>
          </a:xfrm>
          <a:prstGeom prst="rect">
            <a:avLst/>
          </a:prstGeom>
        </p:spPr>
      </p:pic>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l="-11712" t="-1" r="-11019" b="-19481"/>
          <a:stretch/>
        </p:blipFill>
        <p:spPr>
          <a:xfrm>
            <a:off x="8462721" y="5012519"/>
            <a:ext cx="1623921" cy="1867237"/>
          </a:xfrm>
          <a:prstGeom prst="rect">
            <a:avLst/>
          </a:prstGeom>
        </p:spPr>
      </p:pic>
    </p:spTree>
    <p:extLst>
      <p:ext uri="{BB962C8B-B14F-4D97-AF65-F5344CB8AC3E}">
        <p14:creationId xmlns:p14="http://schemas.microsoft.com/office/powerpoint/2010/main" val="36378813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9" presetClass="emph" presetSubtype="0" nodeType="withEffect">
                                  <p:stCondLst>
                                    <p:cond delay="0"/>
                                  </p:stCondLst>
                                  <p:childTnLst>
                                    <p:set>
                                      <p:cBhvr rctx="PPT">
                                        <p:cTn id="10" dur="indefinite"/>
                                        <p:tgtEl>
                                          <p:spTgt spid="3">
                                            <p:txEl>
                                              <p:pRg st="0" end="0"/>
                                            </p:txEl>
                                          </p:spTgt>
                                        </p:tgtEl>
                                        <p:attrNameLst>
                                          <p:attrName>style.opacity</p:attrName>
                                        </p:attrNameLst>
                                      </p:cBhvr>
                                      <p:to>
                                        <p:strVal val="0.5"/>
                                      </p:to>
                                    </p:set>
                                    <p:animEffect filter="image" prLst="opacity: 0.5">
                                      <p:cBhvr rctx="IE">
                                        <p:cTn id="11" dur="indefinite"/>
                                        <p:tgtEl>
                                          <p:spTgt spid="3">
                                            <p:txEl>
                                              <p:pRg st="0" end="0"/>
                                            </p:txEl>
                                          </p:spTgt>
                                        </p:tgtEl>
                                      </p:cBhvr>
                                    </p:animEffect>
                                  </p:childTnLst>
                                </p:cTn>
                              </p:par>
                              <p:par>
                                <p:cTn id="12" presetID="9" presetClass="emph" presetSubtype="0" nodeType="withEffect">
                                  <p:stCondLst>
                                    <p:cond delay="0"/>
                                  </p:stCondLst>
                                  <p:childTnLst>
                                    <p:set>
                                      <p:cBhvr rctx="PPT">
                                        <p:cTn id="13" dur="indefinite"/>
                                        <p:tgtEl>
                                          <p:spTgt spid="3">
                                            <p:txEl>
                                              <p:pRg st="1" end="1"/>
                                            </p:txEl>
                                          </p:spTgt>
                                        </p:tgtEl>
                                        <p:attrNameLst>
                                          <p:attrName>style.opacity</p:attrName>
                                        </p:attrNameLst>
                                      </p:cBhvr>
                                      <p:to>
                                        <p:strVal val="0.5"/>
                                      </p:to>
                                    </p:set>
                                    <p:animEffect filter="image" prLst="opacity: 0.5">
                                      <p:cBhvr rctx="IE">
                                        <p:cTn id="14" dur="indefinite"/>
                                        <p:tgtEl>
                                          <p:spTgt spid="3">
                                            <p:txEl>
                                              <p:pRg st="1" end="1"/>
                                            </p:txEl>
                                          </p:spTgt>
                                        </p:tgtEl>
                                      </p:cBhvr>
                                    </p:animEffect>
                                  </p:childTnLst>
                                </p:cTn>
                              </p:par>
                              <p:par>
                                <p:cTn id="15" presetID="9" presetClass="emph" presetSubtype="0" nodeType="withEffect">
                                  <p:stCondLst>
                                    <p:cond delay="0"/>
                                  </p:stCondLst>
                                  <p:childTnLst>
                                    <p:set>
                                      <p:cBhvr rctx="PPT">
                                        <p:cTn id="16" dur="indefinite"/>
                                        <p:tgtEl>
                                          <p:spTgt spid="3">
                                            <p:txEl>
                                              <p:pRg st="2" end="2"/>
                                            </p:txEl>
                                          </p:spTgt>
                                        </p:tgtEl>
                                        <p:attrNameLst>
                                          <p:attrName>style.opacity</p:attrName>
                                        </p:attrNameLst>
                                      </p:cBhvr>
                                      <p:to>
                                        <p:strVal val="0.5"/>
                                      </p:to>
                                    </p:set>
                                    <p:animEffect filter="image" prLst="opacity: 0.5">
                                      <p:cBhvr rctx="IE">
                                        <p:cTn id="17" dur="indefinite"/>
                                        <p:tgtEl>
                                          <p:spTgt spid="3">
                                            <p:txEl>
                                              <p:pRg st="2" end="2"/>
                                            </p:txEl>
                                          </p:spTgt>
                                        </p:tgtEl>
                                      </p:cBhvr>
                                    </p:animEffect>
                                  </p:childTnLst>
                                </p:cTn>
                              </p:par>
                              <p:par>
                                <p:cTn id="18" presetID="9" presetClass="emph" presetSubtype="0" nodeType="withEffect">
                                  <p:stCondLst>
                                    <p:cond delay="0"/>
                                  </p:stCondLst>
                                  <p:childTnLst>
                                    <p:set>
                                      <p:cBhvr rctx="PPT">
                                        <p:cTn id="19" dur="indefinite"/>
                                        <p:tgtEl>
                                          <p:spTgt spid="3">
                                            <p:txEl>
                                              <p:pRg st="3" end="3"/>
                                            </p:txEl>
                                          </p:spTgt>
                                        </p:tgtEl>
                                        <p:attrNameLst>
                                          <p:attrName>style.opacity</p:attrName>
                                        </p:attrNameLst>
                                      </p:cBhvr>
                                      <p:to>
                                        <p:strVal val="0.5"/>
                                      </p:to>
                                    </p:set>
                                    <p:animEffect filter="image" prLst="opacity: 0.5">
                                      <p:cBhvr rctx="IE">
                                        <p:cTn id="20" dur="indefinite"/>
                                        <p:tgtEl>
                                          <p:spTgt spid="3">
                                            <p:txEl>
                                              <p:pRg st="3" end="3"/>
                                            </p:txEl>
                                          </p:spTgt>
                                        </p:tgtEl>
                                      </p:cBhvr>
                                    </p:animEffect>
                                  </p:childTnLst>
                                </p:cTn>
                              </p:par>
                              <p:par>
                                <p:cTn id="21" presetID="9" presetClass="emph" presetSubtype="0" nodeType="withEffect">
                                  <p:stCondLst>
                                    <p:cond delay="0"/>
                                  </p:stCondLst>
                                  <p:childTnLst>
                                    <p:set>
                                      <p:cBhvr rctx="PPT">
                                        <p:cTn id="22" dur="indefinite"/>
                                        <p:tgtEl>
                                          <p:spTgt spid="3">
                                            <p:txEl>
                                              <p:pRg st="4" end="4"/>
                                            </p:txEl>
                                          </p:spTgt>
                                        </p:tgtEl>
                                        <p:attrNameLst>
                                          <p:attrName>style.opacity</p:attrName>
                                        </p:attrNameLst>
                                      </p:cBhvr>
                                      <p:to>
                                        <p:strVal val="0.5"/>
                                      </p:to>
                                    </p:set>
                                    <p:animEffect filter="image" prLst="opacity: 0.5">
                                      <p:cBhvr rctx="IE">
                                        <p:cTn id="23" dur="indefinite"/>
                                        <p:tgtEl>
                                          <p:spTgt spid="3">
                                            <p:txEl>
                                              <p:pRg st="4" end="4"/>
                                            </p:txEl>
                                          </p:spTgt>
                                        </p:tgtEl>
                                      </p:cBhvr>
                                    </p:animEffect>
                                  </p:childTnLst>
                                </p:cTn>
                              </p:par>
                              <p:par>
                                <p:cTn id="24" presetID="9" presetClass="emph" presetSubtype="0" nodeType="withEffect">
                                  <p:stCondLst>
                                    <p:cond delay="0"/>
                                  </p:stCondLst>
                                  <p:childTnLst>
                                    <p:set>
                                      <p:cBhvr rctx="PPT">
                                        <p:cTn id="25" dur="indefinite"/>
                                        <p:tgtEl>
                                          <p:spTgt spid="3">
                                            <p:txEl>
                                              <p:pRg st="5" end="5"/>
                                            </p:txEl>
                                          </p:spTgt>
                                        </p:tgtEl>
                                        <p:attrNameLst>
                                          <p:attrName>style.opacity</p:attrName>
                                        </p:attrNameLst>
                                      </p:cBhvr>
                                      <p:to>
                                        <p:strVal val="0.5"/>
                                      </p:to>
                                    </p:set>
                                    <p:animEffect filter="image" prLst="opacity: 0.5">
                                      <p:cBhvr rctx="IE">
                                        <p:cTn id="26" dur="indefinite"/>
                                        <p:tgtEl>
                                          <p:spTgt spid="3">
                                            <p:txEl>
                                              <p:pRg st="5" end="5"/>
                                            </p:txEl>
                                          </p:spTgt>
                                        </p:tgtEl>
                                      </p:cBhvr>
                                    </p:animEffect>
                                  </p:childTnLst>
                                </p:cTn>
                              </p:par>
                              <p:par>
                                <p:cTn id="27" presetID="9" presetClass="emph" presetSubtype="0" nodeType="withEffect">
                                  <p:stCondLst>
                                    <p:cond delay="0"/>
                                  </p:stCondLst>
                                  <p:childTnLst>
                                    <p:set>
                                      <p:cBhvr rctx="PPT">
                                        <p:cTn id="28" dur="indefinite"/>
                                        <p:tgtEl>
                                          <p:spTgt spid="3">
                                            <p:txEl>
                                              <p:pRg st="6" end="6"/>
                                            </p:txEl>
                                          </p:spTgt>
                                        </p:tgtEl>
                                        <p:attrNameLst>
                                          <p:attrName>style.opacity</p:attrName>
                                        </p:attrNameLst>
                                      </p:cBhvr>
                                      <p:to>
                                        <p:strVal val="0.5"/>
                                      </p:to>
                                    </p:set>
                                    <p:animEffect filter="image" prLst="opacity: 0.5">
                                      <p:cBhvr rctx="IE">
                                        <p:cTn id="29" dur="indefinite"/>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700335" y="4507582"/>
            <a:ext cx="11035806" cy="1243471"/>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lnSpc>
                <a:spcPct val="90000"/>
              </a:lnSpc>
            </a:pPr>
            <a:endParaRPr lang="en-US" sz="2040" spc="-51" dirty="0">
              <a:gradFill>
                <a:gsLst>
                  <a:gs pos="0">
                    <a:schemeClr val="bg1"/>
                  </a:gs>
                  <a:gs pos="100000">
                    <a:schemeClr val="bg1"/>
                  </a:gs>
                </a:gsLst>
                <a:lin ang="5400000" scaled="0"/>
              </a:gradFill>
            </a:endParaRPr>
          </a:p>
        </p:txBody>
      </p:sp>
      <p:sp>
        <p:nvSpPr>
          <p:cNvPr id="1028" name="Rectangle 73"/>
          <p:cNvSpPr>
            <a:spLocks noChangeArrowheads="1"/>
          </p:cNvSpPr>
          <p:nvPr/>
        </p:nvSpPr>
        <p:spPr bwMode="auto">
          <a:xfrm>
            <a:off x="1088920" y="2176074"/>
            <a:ext cx="1554339" cy="715644"/>
          </a:xfrm>
          <a:prstGeom prst="rect">
            <a:avLst/>
          </a:prstGeom>
          <a:noFill/>
          <a:ln w="9525" algn="ctr">
            <a:noFill/>
            <a:miter lim="800000"/>
            <a:headEnd/>
            <a:tailEnd/>
          </a:ln>
        </p:spPr>
        <p:txBody>
          <a:bodyPr lIns="93215" tIns="46609" rIns="93215" bIns="139891" anchor="b"/>
          <a:lstStyle/>
          <a:p>
            <a:pPr algn="ctr"/>
            <a:r>
              <a:rPr lang="en-US">
                <a:solidFill>
                  <a:schemeClr val="tx2"/>
                </a:solidFill>
              </a:rPr>
              <a:t>On-Premise</a:t>
            </a:r>
          </a:p>
        </p:txBody>
      </p:sp>
      <p:sp>
        <p:nvSpPr>
          <p:cNvPr id="13" name="Text Placeholder 12"/>
          <p:cNvSpPr>
            <a:spLocks noGrp="1"/>
          </p:cNvSpPr>
          <p:nvPr>
            <p:ph type="body" sz="quarter" idx="10"/>
          </p:nvPr>
        </p:nvSpPr>
        <p:spPr/>
        <p:txBody>
          <a:bodyPr/>
          <a:lstStyle/>
          <a:p>
            <a:endParaRPr lang="en-US"/>
          </a:p>
        </p:txBody>
      </p:sp>
      <p:sp>
        <p:nvSpPr>
          <p:cNvPr id="1068" name="Rectangle 44"/>
          <p:cNvSpPr>
            <a:spLocks noGrp="1"/>
          </p:cNvSpPr>
          <p:nvPr>
            <p:ph type="title"/>
          </p:nvPr>
        </p:nvSpPr>
        <p:spPr/>
        <p:txBody>
          <a:bodyPr/>
          <a:lstStyle/>
          <a:p>
            <a:r>
              <a:rPr lang="en-US" smtClean="0"/>
              <a:t>Azure VM</a:t>
            </a:r>
            <a:endParaRPr lang="en-US" dirty="0"/>
          </a:p>
        </p:txBody>
      </p:sp>
      <p:sp>
        <p:nvSpPr>
          <p:cNvPr id="48" name="Slide Number Placeholder 2"/>
          <p:cNvSpPr>
            <a:spLocks noGrp="1"/>
          </p:cNvSpPr>
          <p:nvPr>
            <p:ph type="sldNum" sz="quarter" idx="4294967295"/>
          </p:nvPr>
        </p:nvSpPr>
        <p:spPr>
          <a:xfrm>
            <a:off x="12204700" y="6557963"/>
            <a:ext cx="231775" cy="123825"/>
          </a:xfrm>
          <a:prstGeom prst="rect">
            <a:avLst/>
          </a:prstGeom>
        </p:spPr>
        <p:txBody>
          <a:bodyPr/>
          <a:lstStyle/>
          <a:p>
            <a:pPr>
              <a:defRPr/>
            </a:pPr>
            <a:fld id="{EF9AD683-6EAB-4C72-BCBC-A638BEF7D1D1}" type="slidenum">
              <a:rPr/>
              <a:pPr>
                <a:defRPr/>
              </a:pPr>
              <a:t>26</a:t>
            </a:fld>
            <a:endParaRPr dirty="0"/>
          </a:p>
        </p:txBody>
      </p:sp>
      <p:sp>
        <p:nvSpPr>
          <p:cNvPr id="1030" name="Rectangle 73"/>
          <p:cNvSpPr>
            <a:spLocks noChangeArrowheads="1"/>
          </p:cNvSpPr>
          <p:nvPr/>
        </p:nvSpPr>
        <p:spPr bwMode="auto">
          <a:xfrm>
            <a:off x="1088920" y="4879976"/>
            <a:ext cx="1554339" cy="715644"/>
          </a:xfrm>
          <a:prstGeom prst="rect">
            <a:avLst/>
          </a:prstGeom>
          <a:noFill/>
          <a:ln w="9525" algn="ctr">
            <a:noFill/>
            <a:miter lim="800000"/>
            <a:headEnd/>
            <a:tailEnd/>
          </a:ln>
        </p:spPr>
        <p:txBody>
          <a:bodyPr lIns="93215" tIns="46609" rIns="93215" bIns="139891" anchor="b"/>
          <a:lstStyle/>
          <a:p>
            <a:pPr algn="ctr"/>
            <a:r>
              <a:rPr lang="en-US" sz="2448" b="1">
                <a:solidFill>
                  <a:srgbClr val="FFFFFF"/>
                </a:solidFill>
              </a:rPr>
              <a:t>Windows Azure</a:t>
            </a:r>
          </a:p>
        </p:txBody>
      </p:sp>
      <p:graphicFrame>
        <p:nvGraphicFramePr>
          <p:cNvPr id="1026" name="Object 11"/>
          <p:cNvGraphicFramePr>
            <a:graphicFrameLocks noChangeAspect="1"/>
          </p:cNvGraphicFramePr>
          <p:nvPr>
            <p:custDataLst>
              <p:tags r:id="rId2"/>
            </p:custDataLst>
          </p:nvPr>
        </p:nvGraphicFramePr>
        <p:xfrm>
          <a:off x="2501" y="0"/>
          <a:ext cx="161910" cy="161910"/>
        </p:xfrm>
        <a:graphic>
          <a:graphicData uri="http://schemas.openxmlformats.org/presentationml/2006/ole">
            <mc:AlternateContent xmlns:mc="http://schemas.openxmlformats.org/markup-compatibility/2006">
              <mc:Choice xmlns:v="urn:schemas-microsoft-com:vml" Requires="v">
                <p:oleObj spid="_x0000_s2072" name="think-cell Slide" r:id="rId5" imgW="360" imgH="360" progId="">
                  <p:embed/>
                </p:oleObj>
              </mc:Choice>
              <mc:Fallback>
                <p:oleObj name="think-cell Slide" r:id="rId5" imgW="360" imgH="360" progId="">
                  <p:embed/>
                  <p:pic>
                    <p:nvPicPr>
                      <p:cNvPr id="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1" y="0"/>
                        <a:ext cx="161910" cy="1619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41" name="Freeform 65"/>
          <p:cNvSpPr>
            <a:spLocks/>
          </p:cNvSpPr>
          <p:nvPr/>
        </p:nvSpPr>
        <p:spPr bwMode="auto">
          <a:xfrm>
            <a:off x="1011203" y="1865206"/>
            <a:ext cx="1709773" cy="1322808"/>
          </a:xfrm>
          <a:custGeom>
            <a:avLst/>
            <a:gdLst>
              <a:gd name="T0" fmla="*/ 144 w 3600"/>
              <a:gd name="T1" fmla="*/ 2784 h 2784"/>
              <a:gd name="T2" fmla="*/ 129 w 3600"/>
              <a:gd name="T3" fmla="*/ 816 h 2784"/>
              <a:gd name="T4" fmla="*/ 0 w 3600"/>
              <a:gd name="T5" fmla="*/ 816 h 2784"/>
              <a:gd name="T6" fmla="*/ 0 w 3600"/>
              <a:gd name="T7" fmla="*/ 624 h 2784"/>
              <a:gd name="T8" fmla="*/ 1776 w 3600"/>
              <a:gd name="T9" fmla="*/ 0 h 2784"/>
              <a:gd name="T10" fmla="*/ 3600 w 3600"/>
              <a:gd name="T11" fmla="*/ 624 h 2784"/>
              <a:gd name="T12" fmla="*/ 3600 w 3600"/>
              <a:gd name="T13" fmla="*/ 816 h 2784"/>
              <a:gd name="T14" fmla="*/ 3456 w 3600"/>
              <a:gd name="T15" fmla="*/ 816 h 2784"/>
              <a:gd name="T16" fmla="*/ 3456 w 3600"/>
              <a:gd name="T17" fmla="*/ 2784 h 27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00"/>
              <a:gd name="T28" fmla="*/ 0 h 2784"/>
              <a:gd name="T29" fmla="*/ 3600 w 3600"/>
              <a:gd name="T30" fmla="*/ 2784 h 27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00" h="2784">
                <a:moveTo>
                  <a:pt x="144" y="2784"/>
                </a:moveTo>
                <a:lnTo>
                  <a:pt x="129" y="816"/>
                </a:lnTo>
                <a:lnTo>
                  <a:pt x="0" y="816"/>
                </a:lnTo>
                <a:lnTo>
                  <a:pt x="0" y="624"/>
                </a:lnTo>
                <a:lnTo>
                  <a:pt x="1776" y="0"/>
                </a:lnTo>
                <a:lnTo>
                  <a:pt x="3600" y="624"/>
                </a:lnTo>
                <a:lnTo>
                  <a:pt x="3600" y="816"/>
                </a:lnTo>
                <a:lnTo>
                  <a:pt x="3456" y="816"/>
                </a:lnTo>
                <a:lnTo>
                  <a:pt x="3456" y="2784"/>
                </a:lnTo>
              </a:path>
            </a:pathLst>
          </a:custGeom>
          <a:noFill/>
          <a:ln w="38100" cap="rnd" cmpd="sng">
            <a:solidFill>
              <a:schemeClr val="tx2"/>
            </a:solidFill>
            <a:prstDash val="sysDot"/>
            <a:round/>
            <a:headEnd/>
            <a:tailEnd/>
          </a:ln>
        </p:spPr>
        <p:txBody>
          <a:bodyPr/>
          <a:lstStyle/>
          <a:p>
            <a:endParaRPr lang="en-US"/>
          </a:p>
        </p:txBody>
      </p:sp>
      <p:grpSp>
        <p:nvGrpSpPr>
          <p:cNvPr id="10" name="Group 9"/>
          <p:cNvGrpSpPr/>
          <p:nvPr/>
        </p:nvGrpSpPr>
        <p:grpSpPr>
          <a:xfrm>
            <a:off x="3187277" y="1243470"/>
            <a:ext cx="2720093" cy="1942924"/>
            <a:chOff x="3122613" y="1219200"/>
            <a:chExt cx="2667000" cy="1905000"/>
          </a:xfrm>
        </p:grpSpPr>
        <p:sp>
          <p:nvSpPr>
            <p:cNvPr id="1035" name="Rectangle 63"/>
            <p:cNvSpPr>
              <a:spLocks noChangeArrowheads="1"/>
            </p:cNvSpPr>
            <p:nvPr/>
          </p:nvSpPr>
          <p:spPr bwMode="auto">
            <a:xfrm>
              <a:off x="3122613" y="1752600"/>
              <a:ext cx="1295400" cy="1371600"/>
            </a:xfrm>
            <a:prstGeom prst="rect">
              <a:avLst/>
            </a:prstGeom>
            <a:solidFill>
              <a:srgbClr val="FF8C00"/>
            </a:solidFill>
            <a:ln w="9525">
              <a:noFill/>
              <a:miter lim="800000"/>
              <a:headEnd/>
              <a:tailEnd/>
            </a:ln>
          </p:spPr>
          <p:txBody>
            <a:bodyPr anchor="ctr"/>
            <a:lstStyle/>
            <a:p>
              <a:pPr algn="ctr" defTabSz="932597"/>
              <a:r>
                <a:rPr lang="en-US" sz="1632">
                  <a:solidFill>
                    <a:srgbClr val="FFFFFF"/>
                  </a:solidFill>
                </a:rPr>
                <a:t>App Controller</a:t>
              </a:r>
            </a:p>
          </p:txBody>
        </p:sp>
        <p:sp>
          <p:nvSpPr>
            <p:cNvPr id="1038" name="Text Box 69"/>
            <p:cNvSpPr txBox="1">
              <a:spLocks noChangeArrowheads="1"/>
            </p:cNvSpPr>
            <p:nvPr/>
          </p:nvSpPr>
          <p:spPr bwMode="auto">
            <a:xfrm>
              <a:off x="3930722" y="1219200"/>
              <a:ext cx="963469" cy="469039"/>
            </a:xfrm>
            <a:prstGeom prst="rect">
              <a:avLst/>
            </a:prstGeom>
            <a:noFill/>
            <a:ln w="9525">
              <a:noFill/>
              <a:miter lim="800000"/>
              <a:headEnd/>
              <a:tailEnd/>
            </a:ln>
          </p:spPr>
          <p:txBody>
            <a:bodyPr wrap="none">
              <a:spAutoFit/>
            </a:bodyPr>
            <a:lstStyle/>
            <a:p>
              <a:pPr algn="ctr" defTabSz="932597"/>
              <a:r>
                <a:rPr lang="en-US" sz="2448" dirty="0">
                  <a:solidFill>
                    <a:schemeClr val="tx2"/>
                  </a:solidFill>
                </a:rPr>
                <a:t>Move</a:t>
              </a:r>
            </a:p>
          </p:txBody>
        </p:sp>
        <p:grpSp>
          <p:nvGrpSpPr>
            <p:cNvPr id="1042" name="Group 67"/>
            <p:cNvGrpSpPr>
              <a:grpSpLocks/>
            </p:cNvGrpSpPr>
            <p:nvPr/>
          </p:nvGrpSpPr>
          <p:grpSpPr bwMode="auto">
            <a:xfrm>
              <a:off x="4494213" y="2286000"/>
              <a:ext cx="1295400" cy="614363"/>
              <a:chOff x="1823" y="1488"/>
              <a:chExt cx="3648" cy="1726"/>
            </a:xfrm>
          </p:grpSpPr>
          <p:sp>
            <p:nvSpPr>
              <p:cNvPr id="1048" name="Freeform 94"/>
              <p:cNvSpPr>
                <a:spLocks/>
              </p:cNvSpPr>
              <p:nvPr/>
            </p:nvSpPr>
            <p:spPr bwMode="auto">
              <a:xfrm>
                <a:off x="1823" y="1488"/>
                <a:ext cx="3648" cy="1726"/>
              </a:xfrm>
              <a:custGeom>
                <a:avLst/>
                <a:gdLst>
                  <a:gd name="T0" fmla="*/ 555963 w 3648"/>
                  <a:gd name="T1" fmla="*/ 0 h 1726"/>
                  <a:gd name="T2" fmla="*/ 75130 w 3648"/>
                  <a:gd name="T3" fmla="*/ 108369 h 1726"/>
                  <a:gd name="T4" fmla="*/ 18782 w 3648"/>
                  <a:gd name="T5" fmla="*/ 108369 h 1726"/>
                  <a:gd name="T6" fmla="*/ 15026 w 3648"/>
                  <a:gd name="T7" fmla="*/ 187663 h 1726"/>
                  <a:gd name="T8" fmla="*/ 0 w 3648"/>
                  <a:gd name="T9" fmla="*/ 203522 h 1726"/>
                  <a:gd name="T10" fmla="*/ 3756 w 3648"/>
                  <a:gd name="T11" fmla="*/ 327750 h 1726"/>
                  <a:gd name="T12" fmla="*/ 82642 w 3648"/>
                  <a:gd name="T13" fmla="*/ 306605 h 1726"/>
                  <a:gd name="T14" fmla="*/ 525911 w 3648"/>
                  <a:gd name="T15" fmla="*/ 488981 h 1726"/>
                  <a:gd name="T16" fmla="*/ 514641 w 3648"/>
                  <a:gd name="T17" fmla="*/ 533915 h 1726"/>
                  <a:gd name="T18" fmla="*/ 593527 w 3648"/>
                  <a:gd name="T19" fmla="*/ 515413 h 1726"/>
                  <a:gd name="T20" fmla="*/ 702465 w 3648"/>
                  <a:gd name="T21" fmla="*/ 568276 h 1726"/>
                  <a:gd name="T22" fmla="*/ 732517 w 3648"/>
                  <a:gd name="T23" fmla="*/ 531271 h 1726"/>
                  <a:gd name="T24" fmla="*/ 1190812 w 3648"/>
                  <a:gd name="T25" fmla="*/ 306605 h 1726"/>
                  <a:gd name="T26" fmla="*/ 1202082 w 3648"/>
                  <a:gd name="T27" fmla="*/ 153303 h 1726"/>
                  <a:gd name="T28" fmla="*/ 555963 w 3648"/>
                  <a:gd name="T29" fmla="*/ 0 h 17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48"/>
                  <a:gd name="T46" fmla="*/ 0 h 1726"/>
                  <a:gd name="T47" fmla="*/ 3648 w 3648"/>
                  <a:gd name="T48" fmla="*/ 1726 h 17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48" h="1726">
                    <a:moveTo>
                      <a:pt x="1687" y="0"/>
                    </a:moveTo>
                    <a:lnTo>
                      <a:pt x="228" y="329"/>
                    </a:lnTo>
                    <a:lnTo>
                      <a:pt x="57" y="329"/>
                    </a:lnTo>
                    <a:cubicBezTo>
                      <a:pt x="53" y="409"/>
                      <a:pt x="49" y="490"/>
                      <a:pt x="46" y="570"/>
                    </a:cubicBezTo>
                    <a:lnTo>
                      <a:pt x="0" y="618"/>
                    </a:lnTo>
                    <a:cubicBezTo>
                      <a:pt x="4" y="744"/>
                      <a:pt x="8" y="870"/>
                      <a:pt x="11" y="995"/>
                    </a:cubicBezTo>
                    <a:lnTo>
                      <a:pt x="251" y="931"/>
                    </a:lnTo>
                    <a:lnTo>
                      <a:pt x="1596" y="1485"/>
                    </a:lnTo>
                    <a:lnTo>
                      <a:pt x="1625" y="1648"/>
                    </a:lnTo>
                    <a:lnTo>
                      <a:pt x="1801" y="1565"/>
                    </a:lnTo>
                    <a:lnTo>
                      <a:pt x="2132" y="1726"/>
                    </a:lnTo>
                    <a:lnTo>
                      <a:pt x="2223" y="1614"/>
                    </a:lnTo>
                    <a:lnTo>
                      <a:pt x="3614" y="931"/>
                    </a:lnTo>
                    <a:lnTo>
                      <a:pt x="3648" y="466"/>
                    </a:lnTo>
                    <a:lnTo>
                      <a:pt x="1687" y="0"/>
                    </a:lnTo>
                    <a:close/>
                  </a:path>
                </a:pathLst>
              </a:custGeom>
              <a:noFill/>
              <a:ln w="3175" cap="flat" cmpd="sng" algn="ctr">
                <a:noFill/>
                <a:prstDash val="dash"/>
                <a:round/>
                <a:headEnd/>
                <a:tailEnd/>
              </a:ln>
            </p:spPr>
            <p:txBody>
              <a:bodyPr anchor="ctr"/>
              <a:lstStyle/>
              <a:p>
                <a:endParaRPr lang="en-US"/>
              </a:p>
            </p:txBody>
          </p:sp>
          <p:sp>
            <p:nvSpPr>
              <p:cNvPr id="1049" name="Freeform 95"/>
              <p:cNvSpPr>
                <a:spLocks/>
              </p:cNvSpPr>
              <p:nvPr/>
            </p:nvSpPr>
            <p:spPr bwMode="auto">
              <a:xfrm>
                <a:off x="2063" y="1536"/>
                <a:ext cx="3238" cy="1500"/>
              </a:xfrm>
              <a:custGeom>
                <a:avLst/>
                <a:gdLst>
                  <a:gd name="T0" fmla="*/ 0 w 2050257"/>
                  <a:gd name="T1" fmla="*/ 135 h 1347788"/>
                  <a:gd name="T2" fmla="*/ 769 w 2050257"/>
                  <a:gd name="T3" fmla="*/ 0 h 1347788"/>
                  <a:gd name="T4" fmla="*/ 1685 w 2050257"/>
                  <a:gd name="T5" fmla="*/ 165 h 1347788"/>
                  <a:gd name="T6" fmla="*/ 1676 w 2050257"/>
                  <a:gd name="T7" fmla="*/ 313 h 1347788"/>
                  <a:gd name="T8" fmla="*/ 977 w 2050257"/>
                  <a:gd name="T9" fmla="*/ 549 h 1347788"/>
                  <a:gd name="T10" fmla="*/ 18 w 2050257"/>
                  <a:gd name="T11" fmla="*/ 286 h 1347788"/>
                  <a:gd name="T12" fmla="*/ 0 w 2050257"/>
                  <a:gd name="T13" fmla="*/ 135 h 1347788"/>
                  <a:gd name="T14" fmla="*/ 0 60000 65536"/>
                  <a:gd name="T15" fmla="*/ 0 60000 65536"/>
                  <a:gd name="T16" fmla="*/ 0 60000 65536"/>
                  <a:gd name="T17" fmla="*/ 0 60000 65536"/>
                  <a:gd name="T18" fmla="*/ 0 60000 65536"/>
                  <a:gd name="T19" fmla="*/ 0 60000 65536"/>
                  <a:gd name="T20" fmla="*/ 0 60000 65536"/>
                  <a:gd name="T21" fmla="*/ 0 w 2050257"/>
                  <a:gd name="T22" fmla="*/ 0 h 1347788"/>
                  <a:gd name="T23" fmla="*/ 2050257 w 2050257"/>
                  <a:gd name="T24" fmla="*/ 1347788 h 13477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50257" h="1347788">
                    <a:moveTo>
                      <a:pt x="0" y="330994"/>
                    </a:moveTo>
                    <a:lnTo>
                      <a:pt x="935832" y="0"/>
                    </a:lnTo>
                    <a:lnTo>
                      <a:pt x="2050257" y="404813"/>
                    </a:lnTo>
                    <a:lnTo>
                      <a:pt x="2038351" y="766763"/>
                    </a:lnTo>
                    <a:lnTo>
                      <a:pt x="1188245" y="1347788"/>
                    </a:lnTo>
                    <a:cubicBezTo>
                      <a:pt x="988220" y="1253237"/>
                      <a:pt x="188120" y="801500"/>
                      <a:pt x="21432" y="702186"/>
                    </a:cubicBezTo>
                    <a:lnTo>
                      <a:pt x="0" y="330994"/>
                    </a:lnTo>
                    <a:close/>
                  </a:path>
                </a:pathLst>
              </a:custGeom>
              <a:solidFill>
                <a:schemeClr val="accent1"/>
              </a:solidFill>
              <a:ln w="10795" cap="flat" cmpd="sng" algn="ctr">
                <a:noFill/>
                <a:prstDash val="solid"/>
                <a:round/>
                <a:headEnd/>
                <a:tailEnd/>
              </a:ln>
            </p:spPr>
            <p:txBody>
              <a:bodyPr anchor="ctr"/>
              <a:lstStyle/>
              <a:p>
                <a:endParaRPr lang="en-US"/>
              </a:p>
            </p:txBody>
          </p:sp>
          <p:sp>
            <p:nvSpPr>
              <p:cNvPr id="1050" name="Freeform 96"/>
              <p:cNvSpPr>
                <a:spLocks/>
              </p:cNvSpPr>
              <p:nvPr/>
            </p:nvSpPr>
            <p:spPr bwMode="auto">
              <a:xfrm>
                <a:off x="4005" y="2047"/>
                <a:ext cx="1253" cy="916"/>
              </a:xfrm>
              <a:custGeom>
                <a:avLst/>
                <a:gdLst>
                  <a:gd name="T0" fmla="*/ 652 w 793023"/>
                  <a:gd name="T1" fmla="*/ 0 h 821531"/>
                  <a:gd name="T2" fmla="*/ 4 w 793023"/>
                  <a:gd name="T3" fmla="*/ 198 h 821531"/>
                  <a:gd name="T4" fmla="*/ 0 w 793023"/>
                  <a:gd name="T5" fmla="*/ 336 h 821531"/>
                  <a:gd name="T6" fmla="*/ 645 w 793023"/>
                  <a:gd name="T7" fmla="*/ 119 h 821531"/>
                  <a:gd name="T8" fmla="*/ 652 w 793023"/>
                  <a:gd name="T9" fmla="*/ 0 h 821531"/>
                  <a:gd name="T10" fmla="*/ 0 60000 65536"/>
                  <a:gd name="T11" fmla="*/ 0 60000 65536"/>
                  <a:gd name="T12" fmla="*/ 0 60000 65536"/>
                  <a:gd name="T13" fmla="*/ 0 60000 65536"/>
                  <a:gd name="T14" fmla="*/ 0 60000 65536"/>
                  <a:gd name="T15" fmla="*/ 0 w 793023"/>
                  <a:gd name="T16" fmla="*/ 0 h 821531"/>
                  <a:gd name="T17" fmla="*/ 793023 w 793023"/>
                  <a:gd name="T18" fmla="*/ 821531 h 821531"/>
                </a:gdLst>
                <a:ahLst/>
                <a:cxnLst>
                  <a:cxn ang="T10">
                    <a:pos x="T0" y="T1"/>
                  </a:cxn>
                  <a:cxn ang="T11">
                    <a:pos x="T2" y="T3"/>
                  </a:cxn>
                  <a:cxn ang="T12">
                    <a:pos x="T4" y="T5"/>
                  </a:cxn>
                  <a:cxn ang="T13">
                    <a:pos x="T6" y="T7"/>
                  </a:cxn>
                  <a:cxn ang="T14">
                    <a:pos x="T8" y="T9"/>
                  </a:cxn>
                </a:cxnLst>
                <a:rect l="T15" t="T16" r="T17" b="T18"/>
                <a:pathLst>
                  <a:path w="793023" h="821531">
                    <a:moveTo>
                      <a:pt x="793023" y="0"/>
                    </a:moveTo>
                    <a:lnTo>
                      <a:pt x="4829" y="483394"/>
                    </a:lnTo>
                    <a:cubicBezTo>
                      <a:pt x="5623" y="614363"/>
                      <a:pt x="-726" y="690562"/>
                      <a:pt x="68" y="821531"/>
                    </a:cubicBezTo>
                    <a:lnTo>
                      <a:pt x="783498" y="290513"/>
                    </a:lnTo>
                    <a:lnTo>
                      <a:pt x="793023" y="0"/>
                    </a:lnTo>
                    <a:close/>
                  </a:path>
                </a:pathLst>
              </a:custGeom>
              <a:solidFill>
                <a:srgbClr val="FFFFFF"/>
              </a:solidFill>
              <a:ln w="10795" cap="flat" cmpd="sng" algn="ctr">
                <a:noFill/>
                <a:prstDash val="solid"/>
                <a:round/>
                <a:headEnd/>
                <a:tailEnd/>
              </a:ln>
            </p:spPr>
            <p:txBody>
              <a:bodyPr anchor="ctr"/>
              <a:lstStyle/>
              <a:p>
                <a:endParaRPr lang="en-US"/>
              </a:p>
            </p:txBody>
          </p:sp>
          <p:sp>
            <p:nvSpPr>
              <p:cNvPr id="1051" name="Freeform 97"/>
              <p:cNvSpPr>
                <a:spLocks/>
              </p:cNvSpPr>
              <p:nvPr/>
            </p:nvSpPr>
            <p:spPr bwMode="auto">
              <a:xfrm>
                <a:off x="1971" y="1854"/>
                <a:ext cx="1991" cy="1264"/>
              </a:xfrm>
              <a:custGeom>
                <a:avLst/>
                <a:gdLst>
                  <a:gd name="T0" fmla="*/ 0 w 1134848"/>
                  <a:gd name="T1" fmla="*/ 0 h 1020634"/>
                  <a:gd name="T2" fmla="*/ 1151 w 1134848"/>
                  <a:gd name="T3" fmla="*/ 284 h 1020634"/>
                  <a:gd name="T4" fmla="*/ 1133 w 1134848"/>
                  <a:gd name="T5" fmla="*/ 515 h 1020634"/>
                  <a:gd name="T6" fmla="*/ 0 w 1134848"/>
                  <a:gd name="T7" fmla="*/ 180 h 1020634"/>
                  <a:gd name="T8" fmla="*/ 0 w 1134848"/>
                  <a:gd name="T9" fmla="*/ 0 h 1020634"/>
                  <a:gd name="T10" fmla="*/ 0 60000 65536"/>
                  <a:gd name="T11" fmla="*/ 0 60000 65536"/>
                  <a:gd name="T12" fmla="*/ 0 60000 65536"/>
                  <a:gd name="T13" fmla="*/ 0 60000 65536"/>
                  <a:gd name="T14" fmla="*/ 0 60000 65536"/>
                  <a:gd name="T15" fmla="*/ 0 w 1134848"/>
                  <a:gd name="T16" fmla="*/ 0 h 1020634"/>
                  <a:gd name="T17" fmla="*/ 1134848 w 1134848"/>
                  <a:gd name="T18" fmla="*/ 1020634 h 1020634"/>
                </a:gdLst>
                <a:ahLst/>
                <a:cxnLst>
                  <a:cxn ang="T10">
                    <a:pos x="T0" y="T1"/>
                  </a:cxn>
                  <a:cxn ang="T11">
                    <a:pos x="T2" y="T3"/>
                  </a:cxn>
                  <a:cxn ang="T12">
                    <a:pos x="T4" y="T5"/>
                  </a:cxn>
                  <a:cxn ang="T13">
                    <a:pos x="T6" y="T7"/>
                  </a:cxn>
                  <a:cxn ang="T14">
                    <a:pos x="T8" y="T9"/>
                  </a:cxn>
                </a:cxnLst>
                <a:rect l="T15" t="T16" r="T17" b="T18"/>
                <a:pathLst>
                  <a:path w="1134848" h="1020634">
                    <a:moveTo>
                      <a:pt x="0" y="0"/>
                    </a:moveTo>
                    <a:lnTo>
                      <a:pt x="1134848" y="563003"/>
                    </a:lnTo>
                    <a:cubicBezTo>
                      <a:pt x="1132731" y="717520"/>
                      <a:pt x="1119889" y="866117"/>
                      <a:pt x="1117772" y="1020634"/>
                    </a:cubicBezTo>
                    <a:lnTo>
                      <a:pt x="86" y="355771"/>
                    </a:lnTo>
                    <a:cubicBezTo>
                      <a:pt x="57" y="237181"/>
                      <a:pt x="29" y="118590"/>
                      <a:pt x="0" y="0"/>
                    </a:cubicBezTo>
                    <a:close/>
                  </a:path>
                </a:pathLst>
              </a:custGeom>
              <a:solidFill>
                <a:schemeClr val="accent1"/>
              </a:solidFill>
              <a:ln w="10795" cap="flat" cmpd="sng" algn="ctr">
                <a:noFill/>
                <a:prstDash val="solid"/>
                <a:round/>
                <a:headEnd/>
                <a:tailEnd/>
              </a:ln>
            </p:spPr>
            <p:txBody>
              <a:bodyPr anchor="ctr"/>
              <a:lstStyle/>
              <a:p>
                <a:endParaRPr lang="en-US"/>
              </a:p>
            </p:txBody>
          </p:sp>
          <p:sp>
            <p:nvSpPr>
              <p:cNvPr id="1052" name="Freeform 98"/>
              <p:cNvSpPr>
                <a:spLocks/>
              </p:cNvSpPr>
              <p:nvPr/>
            </p:nvSpPr>
            <p:spPr bwMode="auto">
              <a:xfrm>
                <a:off x="1967" y="1872"/>
                <a:ext cx="1962" cy="1224"/>
              </a:xfrm>
              <a:custGeom>
                <a:avLst/>
                <a:gdLst>
                  <a:gd name="T0" fmla="*/ 674872 w 1240510"/>
                  <a:gd name="T1" fmla="*/ 621210 h 1099542"/>
                  <a:gd name="T2" fmla="*/ 1024916 w 1240510"/>
                  <a:gd name="T3" fmla="*/ 795041 h 1099542"/>
                  <a:gd name="T4" fmla="*/ 1015392 w 1240510"/>
                  <a:gd name="T5" fmla="*/ 861716 h 1099542"/>
                  <a:gd name="T6" fmla="*/ 679634 w 1240510"/>
                  <a:gd name="T7" fmla="*/ 687885 h 1099542"/>
                  <a:gd name="T8" fmla="*/ 674872 w 1240510"/>
                  <a:gd name="T9" fmla="*/ 525469 h 1099542"/>
                  <a:gd name="T10" fmla="*/ 1024916 w 1240510"/>
                  <a:gd name="T11" fmla="*/ 699300 h 1099542"/>
                  <a:gd name="T12" fmla="*/ 1015392 w 1240510"/>
                  <a:gd name="T13" fmla="*/ 765975 h 1099542"/>
                  <a:gd name="T14" fmla="*/ 679634 w 1240510"/>
                  <a:gd name="T15" fmla="*/ 592144 h 1099542"/>
                  <a:gd name="T16" fmla="*/ 674872 w 1240510"/>
                  <a:gd name="T17" fmla="*/ 438306 h 1099542"/>
                  <a:gd name="T18" fmla="*/ 1024916 w 1240510"/>
                  <a:gd name="T19" fmla="*/ 612137 h 1099542"/>
                  <a:gd name="T20" fmla="*/ 1015392 w 1240510"/>
                  <a:gd name="T21" fmla="*/ 678812 h 1099542"/>
                  <a:gd name="T22" fmla="*/ 679634 w 1240510"/>
                  <a:gd name="T23" fmla="*/ 504981 h 1099542"/>
                  <a:gd name="T24" fmla="*/ 148616 w 1240510"/>
                  <a:gd name="T25" fmla="*/ 321907 h 1099542"/>
                  <a:gd name="T26" fmla="*/ 229578 w 1240510"/>
                  <a:gd name="T27" fmla="*/ 360007 h 1099542"/>
                  <a:gd name="T28" fmla="*/ 220052 w 1240510"/>
                  <a:gd name="T29" fmla="*/ 421920 h 1099542"/>
                  <a:gd name="T30" fmla="*/ 162904 w 1240510"/>
                  <a:gd name="T31" fmla="*/ 388582 h 1099542"/>
                  <a:gd name="T32" fmla="*/ 148616 w 1240510"/>
                  <a:gd name="T33" fmla="*/ 245426 h 1099542"/>
                  <a:gd name="T34" fmla="*/ 229578 w 1240510"/>
                  <a:gd name="T35" fmla="*/ 283526 h 1099542"/>
                  <a:gd name="T36" fmla="*/ 220052 w 1240510"/>
                  <a:gd name="T37" fmla="*/ 345439 h 1099542"/>
                  <a:gd name="T38" fmla="*/ 162904 w 1240510"/>
                  <a:gd name="T39" fmla="*/ 312101 h 1099542"/>
                  <a:gd name="T40" fmla="*/ 148616 w 1240510"/>
                  <a:gd name="T41" fmla="*/ 166843 h 1099542"/>
                  <a:gd name="T42" fmla="*/ 229578 w 1240510"/>
                  <a:gd name="T43" fmla="*/ 204943 h 1099542"/>
                  <a:gd name="T44" fmla="*/ 220052 w 1240510"/>
                  <a:gd name="T45" fmla="*/ 266856 h 1099542"/>
                  <a:gd name="T46" fmla="*/ 162904 w 1240510"/>
                  <a:gd name="T47" fmla="*/ 233518 h 1099542"/>
                  <a:gd name="T48" fmla="*/ 50232 w 1240510"/>
                  <a:gd name="T49" fmla="*/ 67454 h 1099542"/>
                  <a:gd name="T50" fmla="*/ 54244 w 1240510"/>
                  <a:gd name="T51" fmla="*/ 360335 h 1099542"/>
                  <a:gd name="T52" fmla="*/ 1190278 w 1240510"/>
                  <a:gd name="T53" fmla="*/ 1041612 h 1099542"/>
                  <a:gd name="T54" fmla="*/ 1191028 w 1240510"/>
                  <a:gd name="T55" fmla="*/ 658027 h 1099542"/>
                  <a:gd name="T56" fmla="*/ 7048 w 1240510"/>
                  <a:gd name="T57" fmla="*/ 0 h 1099542"/>
                  <a:gd name="T58" fmla="*/ 1240510 w 1240510"/>
                  <a:gd name="T59" fmla="*/ 627303 h 1099542"/>
                  <a:gd name="T60" fmla="*/ 1233462 w 1240510"/>
                  <a:gd name="T61" fmla="*/ 1099542 h 1099542"/>
                  <a:gd name="T62" fmla="*/ 0 w 1240510"/>
                  <a:gd name="T63" fmla="*/ 380611 h 10995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40510"/>
                  <a:gd name="T97" fmla="*/ 0 h 1099542"/>
                  <a:gd name="T98" fmla="*/ 1240510 w 1240510"/>
                  <a:gd name="T99" fmla="*/ 1099542 h 109954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40510" h="1099542">
                    <a:moveTo>
                      <a:pt x="674872" y="621210"/>
                    </a:moveTo>
                    <a:lnTo>
                      <a:pt x="1024916" y="795041"/>
                    </a:lnTo>
                    <a:lnTo>
                      <a:pt x="1015392" y="861716"/>
                    </a:lnTo>
                    <a:lnTo>
                      <a:pt x="679634" y="687885"/>
                    </a:lnTo>
                    <a:close/>
                    <a:moveTo>
                      <a:pt x="674872" y="525469"/>
                    </a:moveTo>
                    <a:lnTo>
                      <a:pt x="1024916" y="699300"/>
                    </a:lnTo>
                    <a:lnTo>
                      <a:pt x="1015392" y="765975"/>
                    </a:lnTo>
                    <a:lnTo>
                      <a:pt x="679634" y="592144"/>
                    </a:lnTo>
                    <a:close/>
                    <a:moveTo>
                      <a:pt x="674872" y="438306"/>
                    </a:moveTo>
                    <a:lnTo>
                      <a:pt x="1024916" y="612137"/>
                    </a:lnTo>
                    <a:lnTo>
                      <a:pt x="1015392" y="678812"/>
                    </a:lnTo>
                    <a:lnTo>
                      <a:pt x="679634" y="504981"/>
                    </a:lnTo>
                    <a:close/>
                    <a:moveTo>
                      <a:pt x="148616" y="321907"/>
                    </a:moveTo>
                    <a:lnTo>
                      <a:pt x="229578" y="360007"/>
                    </a:lnTo>
                    <a:lnTo>
                      <a:pt x="220052" y="421920"/>
                    </a:lnTo>
                    <a:lnTo>
                      <a:pt x="162904" y="388582"/>
                    </a:lnTo>
                    <a:close/>
                    <a:moveTo>
                      <a:pt x="148616" y="245426"/>
                    </a:moveTo>
                    <a:lnTo>
                      <a:pt x="229578" y="283526"/>
                    </a:lnTo>
                    <a:lnTo>
                      <a:pt x="220052" y="345439"/>
                    </a:lnTo>
                    <a:lnTo>
                      <a:pt x="162904" y="312101"/>
                    </a:lnTo>
                    <a:close/>
                    <a:moveTo>
                      <a:pt x="148616" y="166843"/>
                    </a:moveTo>
                    <a:lnTo>
                      <a:pt x="229578" y="204943"/>
                    </a:lnTo>
                    <a:lnTo>
                      <a:pt x="220052" y="266856"/>
                    </a:lnTo>
                    <a:lnTo>
                      <a:pt x="162904" y="233518"/>
                    </a:lnTo>
                    <a:close/>
                    <a:moveTo>
                      <a:pt x="50232" y="67454"/>
                    </a:moveTo>
                    <a:lnTo>
                      <a:pt x="54244" y="360335"/>
                    </a:lnTo>
                    <a:lnTo>
                      <a:pt x="1190278" y="1041612"/>
                    </a:lnTo>
                    <a:cubicBezTo>
                      <a:pt x="1192116" y="907489"/>
                      <a:pt x="1189190" y="792150"/>
                      <a:pt x="1191028" y="658027"/>
                    </a:cubicBezTo>
                    <a:close/>
                    <a:moveTo>
                      <a:pt x="7048" y="0"/>
                    </a:moveTo>
                    <a:lnTo>
                      <a:pt x="1240510" y="627303"/>
                    </a:lnTo>
                    <a:cubicBezTo>
                      <a:pt x="1238160" y="798813"/>
                      <a:pt x="1235812" y="928032"/>
                      <a:pt x="1233462" y="1099542"/>
                    </a:cubicBezTo>
                    <a:lnTo>
                      <a:pt x="0" y="380611"/>
                    </a:lnTo>
                    <a:close/>
                  </a:path>
                </a:pathLst>
              </a:custGeom>
              <a:solidFill>
                <a:srgbClr val="FFFFFF"/>
              </a:solidFill>
              <a:ln w="10795" cap="flat" cmpd="sng" algn="ctr">
                <a:noFill/>
                <a:prstDash val="solid"/>
                <a:round/>
                <a:headEnd/>
                <a:tailEnd/>
              </a:ln>
            </p:spPr>
            <p:txBody>
              <a:bodyPr anchor="ctr"/>
              <a:lstStyle/>
              <a:p>
                <a:endParaRPr lang="en-US"/>
              </a:p>
            </p:txBody>
          </p:sp>
          <p:sp>
            <p:nvSpPr>
              <p:cNvPr id="1053" name="Freeform 99"/>
              <p:cNvSpPr>
                <a:spLocks/>
              </p:cNvSpPr>
              <p:nvPr/>
            </p:nvSpPr>
            <p:spPr bwMode="auto">
              <a:xfrm>
                <a:off x="1933" y="1994"/>
                <a:ext cx="250" cy="415"/>
              </a:xfrm>
              <a:custGeom>
                <a:avLst/>
                <a:gdLst>
                  <a:gd name="T0" fmla="*/ 99 w 150337"/>
                  <a:gd name="T1" fmla="*/ 1 h 350700"/>
                  <a:gd name="T2" fmla="*/ 0 w 150337"/>
                  <a:gd name="T3" fmla="*/ 24 h 350700"/>
                  <a:gd name="T4" fmla="*/ 0 w 150337"/>
                  <a:gd name="T5" fmla="*/ 162 h 350700"/>
                  <a:gd name="T6" fmla="*/ 114 w 150337"/>
                  <a:gd name="T7" fmla="*/ 129 h 350700"/>
                  <a:gd name="T8" fmla="*/ 113 w 150337"/>
                  <a:gd name="T9" fmla="*/ 107 h 350700"/>
                  <a:gd name="T10" fmla="*/ 35 w 150337"/>
                  <a:gd name="T11" fmla="*/ 132 h 350700"/>
                  <a:gd name="T12" fmla="*/ 35 w 150337"/>
                  <a:gd name="T13" fmla="*/ 47 h 350700"/>
                  <a:gd name="T14" fmla="*/ 99 w 150337"/>
                  <a:gd name="T15" fmla="*/ 33 h 350700"/>
                  <a:gd name="T16" fmla="*/ 99 w 150337"/>
                  <a:gd name="T17" fmla="*/ 1 h 3507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0337"/>
                  <a:gd name="T28" fmla="*/ 0 h 350700"/>
                  <a:gd name="T29" fmla="*/ 150337 w 150337"/>
                  <a:gd name="T30" fmla="*/ 350700 h 3507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0337" h="350700">
                    <a:moveTo>
                      <a:pt x="107950" y="1450"/>
                    </a:moveTo>
                    <a:lnTo>
                      <a:pt x="0" y="52250"/>
                    </a:lnTo>
                    <a:lnTo>
                      <a:pt x="0" y="350700"/>
                    </a:lnTo>
                    <a:lnTo>
                      <a:pt x="124619" y="280056"/>
                    </a:lnTo>
                    <a:cubicBezTo>
                      <a:pt x="167802" y="254799"/>
                      <a:pt x="148917" y="214239"/>
                      <a:pt x="123825" y="232431"/>
                    </a:cubicBezTo>
                    <a:lnTo>
                      <a:pt x="38100" y="287200"/>
                    </a:lnTo>
                    <a:lnTo>
                      <a:pt x="38100" y="103050"/>
                    </a:lnTo>
                    <a:lnTo>
                      <a:pt x="107950" y="71300"/>
                    </a:lnTo>
                    <a:cubicBezTo>
                      <a:pt x="136916" y="54224"/>
                      <a:pt x="130708" y="-10439"/>
                      <a:pt x="107950" y="1450"/>
                    </a:cubicBezTo>
                    <a:close/>
                  </a:path>
                </a:pathLst>
              </a:custGeom>
              <a:solidFill>
                <a:srgbClr val="FFFFFF"/>
              </a:solidFill>
              <a:ln w="10795" cap="flat" cmpd="sng" algn="ctr">
                <a:noFill/>
                <a:prstDash val="solid"/>
                <a:round/>
                <a:headEnd/>
                <a:tailEnd/>
              </a:ln>
            </p:spPr>
            <p:txBody>
              <a:bodyPr anchor="ctr"/>
              <a:lstStyle/>
              <a:p>
                <a:endParaRPr lang="en-US"/>
              </a:p>
            </p:txBody>
          </p:sp>
          <p:sp>
            <p:nvSpPr>
              <p:cNvPr id="1054" name="Freeform 100"/>
              <p:cNvSpPr>
                <a:spLocks/>
              </p:cNvSpPr>
              <p:nvPr/>
            </p:nvSpPr>
            <p:spPr bwMode="auto">
              <a:xfrm>
                <a:off x="3489" y="2568"/>
                <a:ext cx="275" cy="448"/>
              </a:xfrm>
              <a:custGeom>
                <a:avLst/>
                <a:gdLst>
                  <a:gd name="T0" fmla="*/ 119 w 150337"/>
                  <a:gd name="T1" fmla="*/ 1 h 350700"/>
                  <a:gd name="T2" fmla="*/ 0 w 150337"/>
                  <a:gd name="T3" fmla="*/ 28 h 350700"/>
                  <a:gd name="T4" fmla="*/ 0 w 150337"/>
                  <a:gd name="T5" fmla="*/ 189 h 350700"/>
                  <a:gd name="T6" fmla="*/ 137 w 150337"/>
                  <a:gd name="T7" fmla="*/ 151 h 350700"/>
                  <a:gd name="T8" fmla="*/ 136 w 150337"/>
                  <a:gd name="T9" fmla="*/ 125 h 350700"/>
                  <a:gd name="T10" fmla="*/ 42 w 150337"/>
                  <a:gd name="T11" fmla="*/ 154 h 350700"/>
                  <a:gd name="T12" fmla="*/ 42 w 150337"/>
                  <a:gd name="T13" fmla="*/ 55 h 350700"/>
                  <a:gd name="T14" fmla="*/ 119 w 150337"/>
                  <a:gd name="T15" fmla="*/ 38 h 350700"/>
                  <a:gd name="T16" fmla="*/ 119 w 150337"/>
                  <a:gd name="T17" fmla="*/ 1 h 3507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0337"/>
                  <a:gd name="T28" fmla="*/ 0 h 350700"/>
                  <a:gd name="T29" fmla="*/ 150337 w 150337"/>
                  <a:gd name="T30" fmla="*/ 350700 h 3507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0337" h="350700">
                    <a:moveTo>
                      <a:pt x="107950" y="1450"/>
                    </a:moveTo>
                    <a:lnTo>
                      <a:pt x="0" y="52250"/>
                    </a:lnTo>
                    <a:lnTo>
                      <a:pt x="0" y="350700"/>
                    </a:lnTo>
                    <a:lnTo>
                      <a:pt x="124619" y="280056"/>
                    </a:lnTo>
                    <a:cubicBezTo>
                      <a:pt x="167802" y="254799"/>
                      <a:pt x="148917" y="214239"/>
                      <a:pt x="123825" y="232431"/>
                    </a:cubicBezTo>
                    <a:lnTo>
                      <a:pt x="38100" y="287200"/>
                    </a:lnTo>
                    <a:lnTo>
                      <a:pt x="38100" y="103050"/>
                    </a:lnTo>
                    <a:lnTo>
                      <a:pt x="107950" y="71300"/>
                    </a:lnTo>
                    <a:cubicBezTo>
                      <a:pt x="136916" y="54224"/>
                      <a:pt x="130708" y="-10439"/>
                      <a:pt x="107950" y="1450"/>
                    </a:cubicBezTo>
                    <a:close/>
                  </a:path>
                </a:pathLst>
              </a:custGeom>
              <a:solidFill>
                <a:srgbClr val="FFFFFF"/>
              </a:solidFill>
              <a:ln w="10795" cap="flat" cmpd="sng" algn="ctr">
                <a:noFill/>
                <a:prstDash val="solid"/>
                <a:round/>
                <a:headEnd/>
                <a:tailEnd/>
              </a:ln>
            </p:spPr>
            <p:txBody>
              <a:bodyPr anchor="ctr"/>
              <a:lstStyle/>
              <a:p>
                <a:endParaRPr lang="en-US"/>
              </a:p>
            </p:txBody>
          </p:sp>
          <p:sp>
            <p:nvSpPr>
              <p:cNvPr id="1055" name="Freeform 101"/>
              <p:cNvSpPr>
                <a:spLocks/>
              </p:cNvSpPr>
              <p:nvPr/>
            </p:nvSpPr>
            <p:spPr bwMode="auto">
              <a:xfrm>
                <a:off x="1971" y="2018"/>
                <a:ext cx="236" cy="367"/>
              </a:xfrm>
              <a:custGeom>
                <a:avLst/>
                <a:gdLst>
                  <a:gd name="T0" fmla="*/ 86 w 142280"/>
                  <a:gd name="T1" fmla="*/ 1 h 309413"/>
                  <a:gd name="T2" fmla="*/ 4 w 142280"/>
                  <a:gd name="T3" fmla="*/ 20 h 309413"/>
                  <a:gd name="T4" fmla="*/ 0 w 142280"/>
                  <a:gd name="T5" fmla="*/ 143 h 309413"/>
                  <a:gd name="T6" fmla="*/ 105 w 142280"/>
                  <a:gd name="T7" fmla="*/ 116 h 309413"/>
                  <a:gd name="T8" fmla="*/ 106 w 142280"/>
                  <a:gd name="T9" fmla="*/ 105 h 309413"/>
                  <a:gd name="T10" fmla="*/ 22 w 142280"/>
                  <a:gd name="T11" fmla="*/ 130 h 309413"/>
                  <a:gd name="T12" fmla="*/ 22 w 142280"/>
                  <a:gd name="T13" fmla="*/ 32 h 309413"/>
                  <a:gd name="T14" fmla="*/ 88 w 142280"/>
                  <a:gd name="T15" fmla="*/ 17 h 309413"/>
                  <a:gd name="T16" fmla="*/ 86 w 142280"/>
                  <a:gd name="T17" fmla="*/ 1 h 3094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2280"/>
                  <a:gd name="T28" fmla="*/ 0 h 309413"/>
                  <a:gd name="T29" fmla="*/ 142280 w 142280"/>
                  <a:gd name="T30" fmla="*/ 309413 h 3094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2280" h="309413">
                    <a:moveTo>
                      <a:pt x="94487" y="2800"/>
                    </a:moveTo>
                    <a:lnTo>
                      <a:pt x="4489" y="42379"/>
                    </a:lnTo>
                    <a:cubicBezTo>
                      <a:pt x="2993" y="131390"/>
                      <a:pt x="1496" y="220402"/>
                      <a:pt x="0" y="309413"/>
                    </a:cubicBezTo>
                    <a:lnTo>
                      <a:pt x="115643" y="249989"/>
                    </a:lnTo>
                    <a:cubicBezTo>
                      <a:pt x="158826" y="224732"/>
                      <a:pt x="142186" y="208857"/>
                      <a:pt x="117094" y="227049"/>
                    </a:cubicBezTo>
                    <a:lnTo>
                      <a:pt x="24637" y="281818"/>
                    </a:lnTo>
                    <a:cubicBezTo>
                      <a:pt x="24637" y="210710"/>
                      <a:pt x="24638" y="139603"/>
                      <a:pt x="24638" y="68495"/>
                    </a:cubicBezTo>
                    <a:lnTo>
                      <a:pt x="96732" y="36746"/>
                    </a:lnTo>
                    <a:cubicBezTo>
                      <a:pt x="125698" y="19670"/>
                      <a:pt x="117245" y="-9089"/>
                      <a:pt x="94487" y="2800"/>
                    </a:cubicBezTo>
                    <a:close/>
                  </a:path>
                </a:pathLst>
              </a:custGeom>
              <a:solidFill>
                <a:schemeClr val="accent1"/>
              </a:solidFill>
              <a:ln w="10795" cap="flat" cmpd="sng" algn="ctr">
                <a:noFill/>
                <a:prstDash val="solid"/>
                <a:round/>
                <a:headEnd/>
                <a:tailEnd/>
              </a:ln>
            </p:spPr>
            <p:txBody>
              <a:bodyPr anchor="ctr"/>
              <a:lstStyle/>
              <a:p>
                <a:endParaRPr lang="en-US"/>
              </a:p>
            </p:txBody>
          </p:sp>
          <p:sp>
            <p:nvSpPr>
              <p:cNvPr id="1056" name="Freeform 102"/>
              <p:cNvSpPr>
                <a:spLocks/>
              </p:cNvSpPr>
              <p:nvPr/>
            </p:nvSpPr>
            <p:spPr bwMode="auto">
              <a:xfrm>
                <a:off x="3518" y="2597"/>
                <a:ext cx="246" cy="395"/>
              </a:xfrm>
              <a:custGeom>
                <a:avLst/>
                <a:gdLst>
                  <a:gd name="T0" fmla="*/ 92 w 146768"/>
                  <a:gd name="T1" fmla="*/ 1 h 322390"/>
                  <a:gd name="T2" fmla="*/ 8 w 146768"/>
                  <a:gd name="T3" fmla="*/ 21 h 322390"/>
                  <a:gd name="T4" fmla="*/ 0 w 146768"/>
                  <a:gd name="T5" fmla="*/ 159 h 322390"/>
                  <a:gd name="T6" fmla="*/ 111 w 146768"/>
                  <a:gd name="T7" fmla="*/ 124 h 322390"/>
                  <a:gd name="T8" fmla="*/ 112 w 146768"/>
                  <a:gd name="T9" fmla="*/ 112 h 322390"/>
                  <a:gd name="T10" fmla="*/ 23 w 146768"/>
                  <a:gd name="T11" fmla="*/ 147 h 322390"/>
                  <a:gd name="T12" fmla="*/ 27 w 146768"/>
                  <a:gd name="T13" fmla="*/ 34 h 322390"/>
                  <a:gd name="T14" fmla="*/ 94 w 146768"/>
                  <a:gd name="T15" fmla="*/ 18 h 322390"/>
                  <a:gd name="T16" fmla="*/ 92 w 146768"/>
                  <a:gd name="T17" fmla="*/ 1 h 3223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6768"/>
                  <a:gd name="T28" fmla="*/ 0 h 322390"/>
                  <a:gd name="T29" fmla="*/ 146768 w 146768"/>
                  <a:gd name="T30" fmla="*/ 322390 h 3223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6768" h="322390">
                    <a:moveTo>
                      <a:pt x="98975" y="2800"/>
                    </a:moveTo>
                    <a:lnTo>
                      <a:pt x="8977" y="42379"/>
                    </a:lnTo>
                    <a:cubicBezTo>
                      <a:pt x="7481" y="131390"/>
                      <a:pt x="1496" y="233379"/>
                      <a:pt x="0" y="322390"/>
                    </a:cubicBezTo>
                    <a:lnTo>
                      <a:pt x="120131" y="249989"/>
                    </a:lnTo>
                    <a:cubicBezTo>
                      <a:pt x="163314" y="224732"/>
                      <a:pt x="146674" y="208857"/>
                      <a:pt x="121582" y="227049"/>
                    </a:cubicBezTo>
                    <a:lnTo>
                      <a:pt x="24636" y="296958"/>
                    </a:lnTo>
                    <a:cubicBezTo>
                      <a:pt x="24636" y="225850"/>
                      <a:pt x="29126" y="139603"/>
                      <a:pt x="29126" y="68495"/>
                    </a:cubicBezTo>
                    <a:lnTo>
                      <a:pt x="101220" y="36746"/>
                    </a:lnTo>
                    <a:cubicBezTo>
                      <a:pt x="130186" y="19670"/>
                      <a:pt x="121733" y="-9089"/>
                      <a:pt x="98975" y="2800"/>
                    </a:cubicBezTo>
                    <a:close/>
                  </a:path>
                </a:pathLst>
              </a:custGeom>
              <a:solidFill>
                <a:schemeClr val="accent1"/>
              </a:solidFill>
              <a:ln w="10795" cap="flat" cmpd="sng" algn="ctr">
                <a:noFill/>
                <a:prstDash val="solid"/>
                <a:round/>
                <a:headEnd/>
                <a:tailEnd/>
              </a:ln>
            </p:spPr>
            <p:txBody>
              <a:bodyPr anchor="ctr"/>
              <a:lstStyle/>
              <a:p>
                <a:endParaRPr lang="en-US"/>
              </a:p>
            </p:txBody>
          </p:sp>
          <p:sp>
            <p:nvSpPr>
              <p:cNvPr id="1057" name="Freeform 103"/>
              <p:cNvSpPr>
                <a:spLocks/>
              </p:cNvSpPr>
              <p:nvPr/>
            </p:nvSpPr>
            <p:spPr bwMode="auto">
              <a:xfrm>
                <a:off x="2463" y="1551"/>
                <a:ext cx="2414" cy="651"/>
              </a:xfrm>
              <a:custGeom>
                <a:avLst/>
                <a:gdLst>
                  <a:gd name="T0" fmla="*/ 1705 w 504825"/>
                  <a:gd name="T1" fmla="*/ 0 h 192882"/>
                  <a:gd name="T2" fmla="*/ 1651 w 504825"/>
                  <a:gd name="T3" fmla="*/ 241 h 192882"/>
                  <a:gd name="T4" fmla="*/ 0 w 504825"/>
                  <a:gd name="T5" fmla="*/ 616 h 192882"/>
                  <a:gd name="T6" fmla="*/ 1723 w 504825"/>
                  <a:gd name="T7" fmla="*/ 268 h 192882"/>
                  <a:gd name="T8" fmla="*/ 3804 w 504825"/>
                  <a:gd name="T9" fmla="*/ 723 h 192882"/>
                  <a:gd name="T10" fmla="*/ 1741 w 504825"/>
                  <a:gd name="T11" fmla="*/ 241 h 192882"/>
                  <a:gd name="T12" fmla="*/ 1705 w 504825"/>
                  <a:gd name="T13" fmla="*/ 0 h 192882"/>
                  <a:gd name="T14" fmla="*/ 0 60000 65536"/>
                  <a:gd name="T15" fmla="*/ 0 60000 65536"/>
                  <a:gd name="T16" fmla="*/ 0 60000 65536"/>
                  <a:gd name="T17" fmla="*/ 0 60000 65536"/>
                  <a:gd name="T18" fmla="*/ 0 60000 65536"/>
                  <a:gd name="T19" fmla="*/ 0 60000 65536"/>
                  <a:gd name="T20" fmla="*/ 0 60000 65536"/>
                  <a:gd name="T21" fmla="*/ 0 w 504825"/>
                  <a:gd name="T22" fmla="*/ 0 h 192882"/>
                  <a:gd name="T23" fmla="*/ 504825 w 504825"/>
                  <a:gd name="T24" fmla="*/ 192882 h 1928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4825" h="192882">
                    <a:moveTo>
                      <a:pt x="226219" y="0"/>
                    </a:moveTo>
                    <a:lnTo>
                      <a:pt x="219075" y="64295"/>
                    </a:lnTo>
                    <a:lnTo>
                      <a:pt x="0" y="164307"/>
                    </a:lnTo>
                    <a:lnTo>
                      <a:pt x="228601" y="71438"/>
                    </a:lnTo>
                    <a:lnTo>
                      <a:pt x="504825" y="192882"/>
                    </a:lnTo>
                    <a:lnTo>
                      <a:pt x="230981" y="64294"/>
                    </a:lnTo>
                    <a:lnTo>
                      <a:pt x="226219" y="0"/>
                    </a:lnTo>
                    <a:close/>
                  </a:path>
                </a:pathLst>
              </a:custGeom>
              <a:solidFill>
                <a:srgbClr val="FFFFFF"/>
              </a:solidFill>
              <a:ln w="10795" cap="flat" cmpd="sng" algn="ctr">
                <a:noFill/>
                <a:prstDash val="solid"/>
                <a:round/>
                <a:headEnd/>
                <a:tailEnd/>
              </a:ln>
            </p:spPr>
            <p:txBody>
              <a:bodyPr anchor="ctr"/>
              <a:lstStyle/>
              <a:p>
                <a:endParaRPr lang="en-US"/>
              </a:p>
            </p:txBody>
          </p:sp>
        </p:grpSp>
      </p:grpSp>
      <p:sp>
        <p:nvSpPr>
          <p:cNvPr id="1076" name="Line 52"/>
          <p:cNvSpPr>
            <a:spLocks noChangeShapeType="1"/>
          </p:cNvSpPr>
          <p:nvPr/>
        </p:nvSpPr>
        <p:spPr bwMode="auto">
          <a:xfrm>
            <a:off x="700335" y="3186394"/>
            <a:ext cx="11035806" cy="0"/>
          </a:xfrm>
          <a:prstGeom prst="line">
            <a:avLst/>
          </a:prstGeom>
          <a:noFill/>
          <a:ln w="9525">
            <a:solidFill>
              <a:schemeClr val="tx2"/>
            </a:solidFill>
            <a:round/>
            <a:headEnd/>
            <a:tailEnd/>
          </a:ln>
          <a:effectLst/>
        </p:spPr>
        <p:txBody>
          <a:bodyPr/>
          <a:lstStyle/>
          <a:p>
            <a:endParaRPr lang="en-US"/>
          </a:p>
        </p:txBody>
      </p:sp>
      <p:sp>
        <p:nvSpPr>
          <p:cNvPr id="1078" name="Line 54"/>
          <p:cNvSpPr>
            <a:spLocks noChangeShapeType="1"/>
          </p:cNvSpPr>
          <p:nvPr/>
        </p:nvSpPr>
        <p:spPr bwMode="auto">
          <a:xfrm>
            <a:off x="700335" y="1787489"/>
            <a:ext cx="11035806" cy="0"/>
          </a:xfrm>
          <a:prstGeom prst="line">
            <a:avLst/>
          </a:prstGeom>
          <a:noFill/>
          <a:ln w="9525">
            <a:solidFill>
              <a:schemeClr val="tx2"/>
            </a:solidFill>
            <a:round/>
            <a:headEnd/>
            <a:tailEnd/>
          </a:ln>
          <a:effectLst/>
        </p:spPr>
        <p:txBody>
          <a:bodyPr/>
          <a:lstStyle/>
          <a:p>
            <a:endParaRPr lang="en-US"/>
          </a:p>
        </p:txBody>
      </p:sp>
      <p:grpSp>
        <p:nvGrpSpPr>
          <p:cNvPr id="1127" name="Group 103"/>
          <p:cNvGrpSpPr>
            <a:grpSpLocks/>
          </p:cNvGrpSpPr>
          <p:nvPr/>
        </p:nvGrpSpPr>
        <p:grpSpPr bwMode="auto">
          <a:xfrm>
            <a:off x="3187277" y="1165753"/>
            <a:ext cx="5440186" cy="4818451"/>
            <a:chOff x="1967" y="960"/>
            <a:chExt cx="3360" cy="2736"/>
          </a:xfrm>
        </p:grpSpPr>
        <p:sp>
          <p:nvSpPr>
            <p:cNvPr id="1079" name="Line 55"/>
            <p:cNvSpPr>
              <a:spLocks noChangeShapeType="1"/>
            </p:cNvSpPr>
            <p:nvPr/>
          </p:nvSpPr>
          <p:spPr bwMode="auto">
            <a:xfrm>
              <a:off x="1967" y="960"/>
              <a:ext cx="0" cy="2736"/>
            </a:xfrm>
            <a:prstGeom prst="line">
              <a:avLst/>
            </a:prstGeom>
            <a:noFill/>
            <a:ln w="38100" cap="rnd">
              <a:solidFill>
                <a:schemeClr val="tx2"/>
              </a:solidFill>
              <a:prstDash val="sysDot"/>
              <a:round/>
              <a:headEnd/>
              <a:tailEnd/>
            </a:ln>
            <a:effectLst/>
          </p:spPr>
          <p:txBody>
            <a:bodyPr/>
            <a:lstStyle/>
            <a:p>
              <a:endParaRPr lang="en-US"/>
            </a:p>
          </p:txBody>
        </p:sp>
        <p:sp>
          <p:nvSpPr>
            <p:cNvPr id="1080" name="Line 56"/>
            <p:cNvSpPr>
              <a:spLocks noChangeShapeType="1"/>
            </p:cNvSpPr>
            <p:nvPr/>
          </p:nvSpPr>
          <p:spPr bwMode="auto">
            <a:xfrm>
              <a:off x="3647" y="960"/>
              <a:ext cx="0" cy="2736"/>
            </a:xfrm>
            <a:prstGeom prst="line">
              <a:avLst/>
            </a:prstGeom>
            <a:noFill/>
            <a:ln w="38100" cap="rnd">
              <a:solidFill>
                <a:schemeClr val="tx2"/>
              </a:solidFill>
              <a:prstDash val="sysDot"/>
              <a:round/>
              <a:headEnd/>
              <a:tailEnd/>
            </a:ln>
            <a:effectLst/>
          </p:spPr>
          <p:txBody>
            <a:bodyPr/>
            <a:lstStyle/>
            <a:p>
              <a:endParaRPr lang="en-US"/>
            </a:p>
          </p:txBody>
        </p:sp>
        <p:sp>
          <p:nvSpPr>
            <p:cNvPr id="1082" name="Line 58"/>
            <p:cNvSpPr>
              <a:spLocks noChangeShapeType="1"/>
            </p:cNvSpPr>
            <p:nvPr/>
          </p:nvSpPr>
          <p:spPr bwMode="auto">
            <a:xfrm>
              <a:off x="5327" y="960"/>
              <a:ext cx="0" cy="2736"/>
            </a:xfrm>
            <a:prstGeom prst="line">
              <a:avLst/>
            </a:prstGeom>
            <a:noFill/>
            <a:ln w="38100" cap="rnd">
              <a:solidFill>
                <a:schemeClr val="tx2"/>
              </a:solidFill>
              <a:prstDash val="sysDot"/>
              <a:round/>
              <a:headEnd/>
              <a:tailEnd/>
            </a:ln>
            <a:effectLst/>
          </p:spPr>
          <p:txBody>
            <a:bodyPr/>
            <a:lstStyle/>
            <a:p>
              <a:endParaRPr lang="en-US"/>
            </a:p>
          </p:txBody>
        </p:sp>
      </p:grpSp>
      <p:sp>
        <p:nvSpPr>
          <p:cNvPr id="1088" name="Line 64"/>
          <p:cNvSpPr>
            <a:spLocks noChangeShapeType="1"/>
          </p:cNvSpPr>
          <p:nvPr/>
        </p:nvSpPr>
        <p:spPr bwMode="auto">
          <a:xfrm>
            <a:off x="700335" y="5751053"/>
            <a:ext cx="11035806" cy="0"/>
          </a:xfrm>
          <a:prstGeom prst="line">
            <a:avLst/>
          </a:prstGeom>
          <a:noFill/>
          <a:ln w="9525">
            <a:solidFill>
              <a:schemeClr val="tx2"/>
            </a:solidFill>
            <a:round/>
            <a:headEnd/>
            <a:tailEnd/>
          </a:ln>
          <a:effectLst/>
        </p:spPr>
        <p:txBody>
          <a:bodyPr/>
          <a:lstStyle/>
          <a:p>
            <a:endParaRPr lang="en-US"/>
          </a:p>
        </p:txBody>
      </p:sp>
      <p:sp>
        <p:nvSpPr>
          <p:cNvPr id="1089" name="Line 65"/>
          <p:cNvSpPr>
            <a:spLocks noChangeShapeType="1"/>
          </p:cNvSpPr>
          <p:nvPr/>
        </p:nvSpPr>
        <p:spPr bwMode="auto">
          <a:xfrm>
            <a:off x="700335" y="4507582"/>
            <a:ext cx="11035806" cy="0"/>
          </a:xfrm>
          <a:prstGeom prst="line">
            <a:avLst/>
          </a:prstGeom>
          <a:noFill/>
          <a:ln w="9525">
            <a:solidFill>
              <a:schemeClr val="tx2"/>
            </a:solidFill>
            <a:round/>
            <a:headEnd/>
            <a:tailEnd/>
          </a:ln>
          <a:effectLst/>
        </p:spPr>
        <p:txBody>
          <a:bodyPr/>
          <a:lstStyle/>
          <a:p>
            <a:endParaRPr lang="en-US"/>
          </a:p>
        </p:txBody>
      </p:sp>
      <p:grpSp>
        <p:nvGrpSpPr>
          <p:cNvPr id="2" name="Group 1"/>
          <p:cNvGrpSpPr/>
          <p:nvPr/>
        </p:nvGrpSpPr>
        <p:grpSpPr>
          <a:xfrm>
            <a:off x="4508465" y="2875527"/>
            <a:ext cx="1321188" cy="2569517"/>
            <a:chOff x="4418013" y="2819400"/>
            <a:chExt cx="1295400" cy="2519363"/>
          </a:xfrm>
        </p:grpSpPr>
        <p:sp>
          <p:nvSpPr>
            <p:cNvPr id="1034" name="Line 62"/>
            <p:cNvSpPr>
              <a:spLocks noChangeShapeType="1"/>
            </p:cNvSpPr>
            <p:nvPr/>
          </p:nvSpPr>
          <p:spPr bwMode="auto">
            <a:xfrm>
              <a:off x="5180013" y="2819400"/>
              <a:ext cx="0" cy="1752600"/>
            </a:xfrm>
            <a:prstGeom prst="line">
              <a:avLst/>
            </a:prstGeom>
            <a:noFill/>
            <a:ln w="38100">
              <a:solidFill>
                <a:schemeClr val="tx2"/>
              </a:solidFill>
              <a:round/>
              <a:headEnd/>
              <a:tailEnd type="triangle" w="med" len="med"/>
            </a:ln>
          </p:spPr>
          <p:txBody>
            <a:bodyPr/>
            <a:lstStyle/>
            <a:p>
              <a:endParaRPr lang="en-US"/>
            </a:p>
          </p:txBody>
        </p:sp>
        <p:grpSp>
          <p:nvGrpSpPr>
            <p:cNvPr id="1090" name="Group 67"/>
            <p:cNvGrpSpPr>
              <a:grpSpLocks/>
            </p:cNvGrpSpPr>
            <p:nvPr/>
          </p:nvGrpSpPr>
          <p:grpSpPr bwMode="auto">
            <a:xfrm>
              <a:off x="4418013" y="4724400"/>
              <a:ext cx="1295400" cy="614363"/>
              <a:chOff x="1823" y="1488"/>
              <a:chExt cx="3648" cy="1726"/>
            </a:xfrm>
          </p:grpSpPr>
          <p:sp>
            <p:nvSpPr>
              <p:cNvPr id="1091" name="Freeform 94"/>
              <p:cNvSpPr>
                <a:spLocks/>
              </p:cNvSpPr>
              <p:nvPr/>
            </p:nvSpPr>
            <p:spPr bwMode="auto">
              <a:xfrm>
                <a:off x="1823" y="1488"/>
                <a:ext cx="3648" cy="1726"/>
              </a:xfrm>
              <a:custGeom>
                <a:avLst/>
                <a:gdLst>
                  <a:gd name="T0" fmla="*/ 555963 w 3648"/>
                  <a:gd name="T1" fmla="*/ 0 h 1726"/>
                  <a:gd name="T2" fmla="*/ 75130 w 3648"/>
                  <a:gd name="T3" fmla="*/ 108369 h 1726"/>
                  <a:gd name="T4" fmla="*/ 18782 w 3648"/>
                  <a:gd name="T5" fmla="*/ 108369 h 1726"/>
                  <a:gd name="T6" fmla="*/ 15026 w 3648"/>
                  <a:gd name="T7" fmla="*/ 187663 h 1726"/>
                  <a:gd name="T8" fmla="*/ 0 w 3648"/>
                  <a:gd name="T9" fmla="*/ 203522 h 1726"/>
                  <a:gd name="T10" fmla="*/ 3756 w 3648"/>
                  <a:gd name="T11" fmla="*/ 327750 h 1726"/>
                  <a:gd name="T12" fmla="*/ 82642 w 3648"/>
                  <a:gd name="T13" fmla="*/ 306605 h 1726"/>
                  <a:gd name="T14" fmla="*/ 525911 w 3648"/>
                  <a:gd name="T15" fmla="*/ 488981 h 1726"/>
                  <a:gd name="T16" fmla="*/ 514641 w 3648"/>
                  <a:gd name="T17" fmla="*/ 533915 h 1726"/>
                  <a:gd name="T18" fmla="*/ 593527 w 3648"/>
                  <a:gd name="T19" fmla="*/ 515413 h 1726"/>
                  <a:gd name="T20" fmla="*/ 702465 w 3648"/>
                  <a:gd name="T21" fmla="*/ 568276 h 1726"/>
                  <a:gd name="T22" fmla="*/ 732517 w 3648"/>
                  <a:gd name="T23" fmla="*/ 531271 h 1726"/>
                  <a:gd name="T24" fmla="*/ 1190812 w 3648"/>
                  <a:gd name="T25" fmla="*/ 306605 h 1726"/>
                  <a:gd name="T26" fmla="*/ 1202082 w 3648"/>
                  <a:gd name="T27" fmla="*/ 153303 h 1726"/>
                  <a:gd name="T28" fmla="*/ 555963 w 3648"/>
                  <a:gd name="T29" fmla="*/ 0 h 17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48"/>
                  <a:gd name="T46" fmla="*/ 0 h 1726"/>
                  <a:gd name="T47" fmla="*/ 3648 w 3648"/>
                  <a:gd name="T48" fmla="*/ 1726 h 17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48" h="1726">
                    <a:moveTo>
                      <a:pt x="1687" y="0"/>
                    </a:moveTo>
                    <a:lnTo>
                      <a:pt x="228" y="329"/>
                    </a:lnTo>
                    <a:lnTo>
                      <a:pt x="57" y="329"/>
                    </a:lnTo>
                    <a:cubicBezTo>
                      <a:pt x="53" y="409"/>
                      <a:pt x="49" y="490"/>
                      <a:pt x="46" y="570"/>
                    </a:cubicBezTo>
                    <a:lnTo>
                      <a:pt x="0" y="618"/>
                    </a:lnTo>
                    <a:cubicBezTo>
                      <a:pt x="4" y="744"/>
                      <a:pt x="8" y="870"/>
                      <a:pt x="11" y="995"/>
                    </a:cubicBezTo>
                    <a:lnTo>
                      <a:pt x="251" y="931"/>
                    </a:lnTo>
                    <a:lnTo>
                      <a:pt x="1596" y="1485"/>
                    </a:lnTo>
                    <a:lnTo>
                      <a:pt x="1625" y="1648"/>
                    </a:lnTo>
                    <a:lnTo>
                      <a:pt x="1801" y="1565"/>
                    </a:lnTo>
                    <a:lnTo>
                      <a:pt x="2132" y="1726"/>
                    </a:lnTo>
                    <a:lnTo>
                      <a:pt x="2223" y="1614"/>
                    </a:lnTo>
                    <a:lnTo>
                      <a:pt x="3614" y="931"/>
                    </a:lnTo>
                    <a:lnTo>
                      <a:pt x="3648" y="466"/>
                    </a:lnTo>
                    <a:lnTo>
                      <a:pt x="1687" y="0"/>
                    </a:lnTo>
                    <a:close/>
                  </a:path>
                </a:pathLst>
              </a:custGeom>
              <a:noFill/>
              <a:ln w="3175" cap="flat" cmpd="sng" algn="ctr">
                <a:noFill/>
                <a:prstDash val="dash"/>
                <a:round/>
                <a:headEnd/>
                <a:tailEnd/>
              </a:ln>
            </p:spPr>
            <p:txBody>
              <a:bodyPr anchor="ctr"/>
              <a:lstStyle/>
              <a:p>
                <a:endParaRPr lang="en-US"/>
              </a:p>
            </p:txBody>
          </p:sp>
          <p:sp>
            <p:nvSpPr>
              <p:cNvPr id="1092" name="Freeform 95"/>
              <p:cNvSpPr>
                <a:spLocks/>
              </p:cNvSpPr>
              <p:nvPr/>
            </p:nvSpPr>
            <p:spPr bwMode="auto">
              <a:xfrm>
                <a:off x="2063" y="1536"/>
                <a:ext cx="3238" cy="1500"/>
              </a:xfrm>
              <a:custGeom>
                <a:avLst/>
                <a:gdLst>
                  <a:gd name="T0" fmla="*/ 0 w 2050257"/>
                  <a:gd name="T1" fmla="*/ 135 h 1347788"/>
                  <a:gd name="T2" fmla="*/ 769 w 2050257"/>
                  <a:gd name="T3" fmla="*/ 0 h 1347788"/>
                  <a:gd name="T4" fmla="*/ 1685 w 2050257"/>
                  <a:gd name="T5" fmla="*/ 165 h 1347788"/>
                  <a:gd name="T6" fmla="*/ 1676 w 2050257"/>
                  <a:gd name="T7" fmla="*/ 313 h 1347788"/>
                  <a:gd name="T8" fmla="*/ 977 w 2050257"/>
                  <a:gd name="T9" fmla="*/ 549 h 1347788"/>
                  <a:gd name="T10" fmla="*/ 18 w 2050257"/>
                  <a:gd name="T11" fmla="*/ 286 h 1347788"/>
                  <a:gd name="T12" fmla="*/ 0 w 2050257"/>
                  <a:gd name="T13" fmla="*/ 135 h 1347788"/>
                  <a:gd name="T14" fmla="*/ 0 60000 65536"/>
                  <a:gd name="T15" fmla="*/ 0 60000 65536"/>
                  <a:gd name="T16" fmla="*/ 0 60000 65536"/>
                  <a:gd name="T17" fmla="*/ 0 60000 65536"/>
                  <a:gd name="T18" fmla="*/ 0 60000 65536"/>
                  <a:gd name="T19" fmla="*/ 0 60000 65536"/>
                  <a:gd name="T20" fmla="*/ 0 60000 65536"/>
                  <a:gd name="T21" fmla="*/ 0 w 2050257"/>
                  <a:gd name="T22" fmla="*/ 0 h 1347788"/>
                  <a:gd name="T23" fmla="*/ 2050257 w 2050257"/>
                  <a:gd name="T24" fmla="*/ 1347788 h 13477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50257" h="1347788">
                    <a:moveTo>
                      <a:pt x="0" y="330994"/>
                    </a:moveTo>
                    <a:lnTo>
                      <a:pt x="935832" y="0"/>
                    </a:lnTo>
                    <a:lnTo>
                      <a:pt x="2050257" y="404813"/>
                    </a:lnTo>
                    <a:lnTo>
                      <a:pt x="2038351" y="766763"/>
                    </a:lnTo>
                    <a:lnTo>
                      <a:pt x="1188245" y="1347788"/>
                    </a:lnTo>
                    <a:cubicBezTo>
                      <a:pt x="988220" y="1253237"/>
                      <a:pt x="188120" y="801500"/>
                      <a:pt x="21432" y="702186"/>
                    </a:cubicBezTo>
                    <a:lnTo>
                      <a:pt x="0" y="330994"/>
                    </a:lnTo>
                    <a:close/>
                  </a:path>
                </a:pathLst>
              </a:custGeom>
              <a:solidFill>
                <a:schemeClr val="accent1"/>
              </a:solidFill>
              <a:ln w="10795" cap="flat" cmpd="sng" algn="ctr">
                <a:noFill/>
                <a:prstDash val="solid"/>
                <a:round/>
                <a:headEnd/>
                <a:tailEnd/>
              </a:ln>
            </p:spPr>
            <p:txBody>
              <a:bodyPr anchor="ctr"/>
              <a:lstStyle/>
              <a:p>
                <a:endParaRPr lang="en-US"/>
              </a:p>
            </p:txBody>
          </p:sp>
          <p:sp>
            <p:nvSpPr>
              <p:cNvPr id="1093" name="Freeform 96"/>
              <p:cNvSpPr>
                <a:spLocks/>
              </p:cNvSpPr>
              <p:nvPr/>
            </p:nvSpPr>
            <p:spPr bwMode="auto">
              <a:xfrm>
                <a:off x="4005" y="2047"/>
                <a:ext cx="1253" cy="916"/>
              </a:xfrm>
              <a:custGeom>
                <a:avLst/>
                <a:gdLst>
                  <a:gd name="T0" fmla="*/ 652 w 793023"/>
                  <a:gd name="T1" fmla="*/ 0 h 821531"/>
                  <a:gd name="T2" fmla="*/ 4 w 793023"/>
                  <a:gd name="T3" fmla="*/ 198 h 821531"/>
                  <a:gd name="T4" fmla="*/ 0 w 793023"/>
                  <a:gd name="T5" fmla="*/ 336 h 821531"/>
                  <a:gd name="T6" fmla="*/ 645 w 793023"/>
                  <a:gd name="T7" fmla="*/ 119 h 821531"/>
                  <a:gd name="T8" fmla="*/ 652 w 793023"/>
                  <a:gd name="T9" fmla="*/ 0 h 821531"/>
                  <a:gd name="T10" fmla="*/ 0 60000 65536"/>
                  <a:gd name="T11" fmla="*/ 0 60000 65536"/>
                  <a:gd name="T12" fmla="*/ 0 60000 65536"/>
                  <a:gd name="T13" fmla="*/ 0 60000 65536"/>
                  <a:gd name="T14" fmla="*/ 0 60000 65536"/>
                  <a:gd name="T15" fmla="*/ 0 w 793023"/>
                  <a:gd name="T16" fmla="*/ 0 h 821531"/>
                  <a:gd name="T17" fmla="*/ 793023 w 793023"/>
                  <a:gd name="T18" fmla="*/ 821531 h 821531"/>
                </a:gdLst>
                <a:ahLst/>
                <a:cxnLst>
                  <a:cxn ang="T10">
                    <a:pos x="T0" y="T1"/>
                  </a:cxn>
                  <a:cxn ang="T11">
                    <a:pos x="T2" y="T3"/>
                  </a:cxn>
                  <a:cxn ang="T12">
                    <a:pos x="T4" y="T5"/>
                  </a:cxn>
                  <a:cxn ang="T13">
                    <a:pos x="T6" y="T7"/>
                  </a:cxn>
                  <a:cxn ang="T14">
                    <a:pos x="T8" y="T9"/>
                  </a:cxn>
                </a:cxnLst>
                <a:rect l="T15" t="T16" r="T17" b="T18"/>
                <a:pathLst>
                  <a:path w="793023" h="821531">
                    <a:moveTo>
                      <a:pt x="793023" y="0"/>
                    </a:moveTo>
                    <a:lnTo>
                      <a:pt x="4829" y="483394"/>
                    </a:lnTo>
                    <a:cubicBezTo>
                      <a:pt x="5623" y="614363"/>
                      <a:pt x="-726" y="690562"/>
                      <a:pt x="68" y="821531"/>
                    </a:cubicBezTo>
                    <a:lnTo>
                      <a:pt x="783498" y="290513"/>
                    </a:lnTo>
                    <a:lnTo>
                      <a:pt x="793023" y="0"/>
                    </a:lnTo>
                    <a:close/>
                  </a:path>
                </a:pathLst>
              </a:custGeom>
              <a:solidFill>
                <a:srgbClr val="FFFFFF"/>
              </a:solidFill>
              <a:ln w="10795" cap="flat" cmpd="sng" algn="ctr">
                <a:noFill/>
                <a:prstDash val="solid"/>
                <a:round/>
                <a:headEnd/>
                <a:tailEnd/>
              </a:ln>
            </p:spPr>
            <p:txBody>
              <a:bodyPr anchor="ctr"/>
              <a:lstStyle/>
              <a:p>
                <a:endParaRPr lang="en-US"/>
              </a:p>
            </p:txBody>
          </p:sp>
          <p:sp>
            <p:nvSpPr>
              <p:cNvPr id="1094" name="Freeform 97"/>
              <p:cNvSpPr>
                <a:spLocks/>
              </p:cNvSpPr>
              <p:nvPr/>
            </p:nvSpPr>
            <p:spPr bwMode="auto">
              <a:xfrm>
                <a:off x="1971" y="1854"/>
                <a:ext cx="1991" cy="1264"/>
              </a:xfrm>
              <a:custGeom>
                <a:avLst/>
                <a:gdLst>
                  <a:gd name="T0" fmla="*/ 0 w 1134848"/>
                  <a:gd name="T1" fmla="*/ 0 h 1020634"/>
                  <a:gd name="T2" fmla="*/ 1151 w 1134848"/>
                  <a:gd name="T3" fmla="*/ 284 h 1020634"/>
                  <a:gd name="T4" fmla="*/ 1133 w 1134848"/>
                  <a:gd name="T5" fmla="*/ 515 h 1020634"/>
                  <a:gd name="T6" fmla="*/ 0 w 1134848"/>
                  <a:gd name="T7" fmla="*/ 180 h 1020634"/>
                  <a:gd name="T8" fmla="*/ 0 w 1134848"/>
                  <a:gd name="T9" fmla="*/ 0 h 1020634"/>
                  <a:gd name="T10" fmla="*/ 0 60000 65536"/>
                  <a:gd name="T11" fmla="*/ 0 60000 65536"/>
                  <a:gd name="T12" fmla="*/ 0 60000 65536"/>
                  <a:gd name="T13" fmla="*/ 0 60000 65536"/>
                  <a:gd name="T14" fmla="*/ 0 60000 65536"/>
                  <a:gd name="T15" fmla="*/ 0 w 1134848"/>
                  <a:gd name="T16" fmla="*/ 0 h 1020634"/>
                  <a:gd name="T17" fmla="*/ 1134848 w 1134848"/>
                  <a:gd name="T18" fmla="*/ 1020634 h 1020634"/>
                </a:gdLst>
                <a:ahLst/>
                <a:cxnLst>
                  <a:cxn ang="T10">
                    <a:pos x="T0" y="T1"/>
                  </a:cxn>
                  <a:cxn ang="T11">
                    <a:pos x="T2" y="T3"/>
                  </a:cxn>
                  <a:cxn ang="T12">
                    <a:pos x="T4" y="T5"/>
                  </a:cxn>
                  <a:cxn ang="T13">
                    <a:pos x="T6" y="T7"/>
                  </a:cxn>
                  <a:cxn ang="T14">
                    <a:pos x="T8" y="T9"/>
                  </a:cxn>
                </a:cxnLst>
                <a:rect l="T15" t="T16" r="T17" b="T18"/>
                <a:pathLst>
                  <a:path w="1134848" h="1020634">
                    <a:moveTo>
                      <a:pt x="0" y="0"/>
                    </a:moveTo>
                    <a:lnTo>
                      <a:pt x="1134848" y="563003"/>
                    </a:lnTo>
                    <a:cubicBezTo>
                      <a:pt x="1132731" y="717520"/>
                      <a:pt x="1119889" y="866117"/>
                      <a:pt x="1117772" y="1020634"/>
                    </a:cubicBezTo>
                    <a:lnTo>
                      <a:pt x="86" y="355771"/>
                    </a:lnTo>
                    <a:cubicBezTo>
                      <a:pt x="57" y="237181"/>
                      <a:pt x="29" y="118590"/>
                      <a:pt x="0" y="0"/>
                    </a:cubicBezTo>
                    <a:close/>
                  </a:path>
                </a:pathLst>
              </a:custGeom>
              <a:solidFill>
                <a:schemeClr val="accent1"/>
              </a:solidFill>
              <a:ln w="10795" cap="flat" cmpd="sng" algn="ctr">
                <a:noFill/>
                <a:prstDash val="solid"/>
                <a:round/>
                <a:headEnd/>
                <a:tailEnd/>
              </a:ln>
            </p:spPr>
            <p:txBody>
              <a:bodyPr anchor="ctr"/>
              <a:lstStyle/>
              <a:p>
                <a:endParaRPr lang="en-US"/>
              </a:p>
            </p:txBody>
          </p:sp>
          <p:sp>
            <p:nvSpPr>
              <p:cNvPr id="1095" name="Freeform 98"/>
              <p:cNvSpPr>
                <a:spLocks/>
              </p:cNvSpPr>
              <p:nvPr/>
            </p:nvSpPr>
            <p:spPr bwMode="auto">
              <a:xfrm>
                <a:off x="1967" y="1872"/>
                <a:ext cx="1962" cy="1224"/>
              </a:xfrm>
              <a:custGeom>
                <a:avLst/>
                <a:gdLst>
                  <a:gd name="T0" fmla="*/ 674872 w 1240510"/>
                  <a:gd name="T1" fmla="*/ 621210 h 1099542"/>
                  <a:gd name="T2" fmla="*/ 1024916 w 1240510"/>
                  <a:gd name="T3" fmla="*/ 795041 h 1099542"/>
                  <a:gd name="T4" fmla="*/ 1015392 w 1240510"/>
                  <a:gd name="T5" fmla="*/ 861716 h 1099542"/>
                  <a:gd name="T6" fmla="*/ 679634 w 1240510"/>
                  <a:gd name="T7" fmla="*/ 687885 h 1099542"/>
                  <a:gd name="T8" fmla="*/ 674872 w 1240510"/>
                  <a:gd name="T9" fmla="*/ 525469 h 1099542"/>
                  <a:gd name="T10" fmla="*/ 1024916 w 1240510"/>
                  <a:gd name="T11" fmla="*/ 699300 h 1099542"/>
                  <a:gd name="T12" fmla="*/ 1015392 w 1240510"/>
                  <a:gd name="T13" fmla="*/ 765975 h 1099542"/>
                  <a:gd name="T14" fmla="*/ 679634 w 1240510"/>
                  <a:gd name="T15" fmla="*/ 592144 h 1099542"/>
                  <a:gd name="T16" fmla="*/ 674872 w 1240510"/>
                  <a:gd name="T17" fmla="*/ 438306 h 1099542"/>
                  <a:gd name="T18" fmla="*/ 1024916 w 1240510"/>
                  <a:gd name="T19" fmla="*/ 612137 h 1099542"/>
                  <a:gd name="T20" fmla="*/ 1015392 w 1240510"/>
                  <a:gd name="T21" fmla="*/ 678812 h 1099542"/>
                  <a:gd name="T22" fmla="*/ 679634 w 1240510"/>
                  <a:gd name="T23" fmla="*/ 504981 h 1099542"/>
                  <a:gd name="T24" fmla="*/ 148616 w 1240510"/>
                  <a:gd name="T25" fmla="*/ 321907 h 1099542"/>
                  <a:gd name="T26" fmla="*/ 229578 w 1240510"/>
                  <a:gd name="T27" fmla="*/ 360007 h 1099542"/>
                  <a:gd name="T28" fmla="*/ 220052 w 1240510"/>
                  <a:gd name="T29" fmla="*/ 421920 h 1099542"/>
                  <a:gd name="T30" fmla="*/ 162904 w 1240510"/>
                  <a:gd name="T31" fmla="*/ 388582 h 1099542"/>
                  <a:gd name="T32" fmla="*/ 148616 w 1240510"/>
                  <a:gd name="T33" fmla="*/ 245426 h 1099542"/>
                  <a:gd name="T34" fmla="*/ 229578 w 1240510"/>
                  <a:gd name="T35" fmla="*/ 283526 h 1099542"/>
                  <a:gd name="T36" fmla="*/ 220052 w 1240510"/>
                  <a:gd name="T37" fmla="*/ 345439 h 1099542"/>
                  <a:gd name="T38" fmla="*/ 162904 w 1240510"/>
                  <a:gd name="T39" fmla="*/ 312101 h 1099542"/>
                  <a:gd name="T40" fmla="*/ 148616 w 1240510"/>
                  <a:gd name="T41" fmla="*/ 166843 h 1099542"/>
                  <a:gd name="T42" fmla="*/ 229578 w 1240510"/>
                  <a:gd name="T43" fmla="*/ 204943 h 1099542"/>
                  <a:gd name="T44" fmla="*/ 220052 w 1240510"/>
                  <a:gd name="T45" fmla="*/ 266856 h 1099542"/>
                  <a:gd name="T46" fmla="*/ 162904 w 1240510"/>
                  <a:gd name="T47" fmla="*/ 233518 h 1099542"/>
                  <a:gd name="T48" fmla="*/ 50232 w 1240510"/>
                  <a:gd name="T49" fmla="*/ 67454 h 1099542"/>
                  <a:gd name="T50" fmla="*/ 54244 w 1240510"/>
                  <a:gd name="T51" fmla="*/ 360335 h 1099542"/>
                  <a:gd name="T52" fmla="*/ 1190278 w 1240510"/>
                  <a:gd name="T53" fmla="*/ 1041612 h 1099542"/>
                  <a:gd name="T54" fmla="*/ 1191028 w 1240510"/>
                  <a:gd name="T55" fmla="*/ 658027 h 1099542"/>
                  <a:gd name="T56" fmla="*/ 7048 w 1240510"/>
                  <a:gd name="T57" fmla="*/ 0 h 1099542"/>
                  <a:gd name="T58" fmla="*/ 1240510 w 1240510"/>
                  <a:gd name="T59" fmla="*/ 627303 h 1099542"/>
                  <a:gd name="T60" fmla="*/ 1233462 w 1240510"/>
                  <a:gd name="T61" fmla="*/ 1099542 h 1099542"/>
                  <a:gd name="T62" fmla="*/ 0 w 1240510"/>
                  <a:gd name="T63" fmla="*/ 380611 h 10995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40510"/>
                  <a:gd name="T97" fmla="*/ 0 h 1099542"/>
                  <a:gd name="T98" fmla="*/ 1240510 w 1240510"/>
                  <a:gd name="T99" fmla="*/ 1099542 h 109954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40510" h="1099542">
                    <a:moveTo>
                      <a:pt x="674872" y="621210"/>
                    </a:moveTo>
                    <a:lnTo>
                      <a:pt x="1024916" y="795041"/>
                    </a:lnTo>
                    <a:lnTo>
                      <a:pt x="1015392" y="861716"/>
                    </a:lnTo>
                    <a:lnTo>
                      <a:pt x="679634" y="687885"/>
                    </a:lnTo>
                    <a:close/>
                    <a:moveTo>
                      <a:pt x="674872" y="525469"/>
                    </a:moveTo>
                    <a:lnTo>
                      <a:pt x="1024916" y="699300"/>
                    </a:lnTo>
                    <a:lnTo>
                      <a:pt x="1015392" y="765975"/>
                    </a:lnTo>
                    <a:lnTo>
                      <a:pt x="679634" y="592144"/>
                    </a:lnTo>
                    <a:close/>
                    <a:moveTo>
                      <a:pt x="674872" y="438306"/>
                    </a:moveTo>
                    <a:lnTo>
                      <a:pt x="1024916" y="612137"/>
                    </a:lnTo>
                    <a:lnTo>
                      <a:pt x="1015392" y="678812"/>
                    </a:lnTo>
                    <a:lnTo>
                      <a:pt x="679634" y="504981"/>
                    </a:lnTo>
                    <a:close/>
                    <a:moveTo>
                      <a:pt x="148616" y="321907"/>
                    </a:moveTo>
                    <a:lnTo>
                      <a:pt x="229578" y="360007"/>
                    </a:lnTo>
                    <a:lnTo>
                      <a:pt x="220052" y="421920"/>
                    </a:lnTo>
                    <a:lnTo>
                      <a:pt x="162904" y="388582"/>
                    </a:lnTo>
                    <a:close/>
                    <a:moveTo>
                      <a:pt x="148616" y="245426"/>
                    </a:moveTo>
                    <a:lnTo>
                      <a:pt x="229578" y="283526"/>
                    </a:lnTo>
                    <a:lnTo>
                      <a:pt x="220052" y="345439"/>
                    </a:lnTo>
                    <a:lnTo>
                      <a:pt x="162904" y="312101"/>
                    </a:lnTo>
                    <a:close/>
                    <a:moveTo>
                      <a:pt x="148616" y="166843"/>
                    </a:moveTo>
                    <a:lnTo>
                      <a:pt x="229578" y="204943"/>
                    </a:lnTo>
                    <a:lnTo>
                      <a:pt x="220052" y="266856"/>
                    </a:lnTo>
                    <a:lnTo>
                      <a:pt x="162904" y="233518"/>
                    </a:lnTo>
                    <a:close/>
                    <a:moveTo>
                      <a:pt x="50232" y="67454"/>
                    </a:moveTo>
                    <a:lnTo>
                      <a:pt x="54244" y="360335"/>
                    </a:lnTo>
                    <a:lnTo>
                      <a:pt x="1190278" y="1041612"/>
                    </a:lnTo>
                    <a:cubicBezTo>
                      <a:pt x="1192116" y="907489"/>
                      <a:pt x="1189190" y="792150"/>
                      <a:pt x="1191028" y="658027"/>
                    </a:cubicBezTo>
                    <a:close/>
                    <a:moveTo>
                      <a:pt x="7048" y="0"/>
                    </a:moveTo>
                    <a:lnTo>
                      <a:pt x="1240510" y="627303"/>
                    </a:lnTo>
                    <a:cubicBezTo>
                      <a:pt x="1238160" y="798813"/>
                      <a:pt x="1235812" y="928032"/>
                      <a:pt x="1233462" y="1099542"/>
                    </a:cubicBezTo>
                    <a:lnTo>
                      <a:pt x="0" y="380611"/>
                    </a:lnTo>
                    <a:close/>
                  </a:path>
                </a:pathLst>
              </a:custGeom>
              <a:solidFill>
                <a:srgbClr val="FFFFFF"/>
              </a:solidFill>
              <a:ln w="10795" cap="flat" cmpd="sng" algn="ctr">
                <a:noFill/>
                <a:prstDash val="solid"/>
                <a:round/>
                <a:headEnd/>
                <a:tailEnd/>
              </a:ln>
            </p:spPr>
            <p:txBody>
              <a:bodyPr anchor="ctr"/>
              <a:lstStyle/>
              <a:p>
                <a:endParaRPr lang="en-US"/>
              </a:p>
            </p:txBody>
          </p:sp>
          <p:sp>
            <p:nvSpPr>
              <p:cNvPr id="1096" name="Freeform 99"/>
              <p:cNvSpPr>
                <a:spLocks/>
              </p:cNvSpPr>
              <p:nvPr/>
            </p:nvSpPr>
            <p:spPr bwMode="auto">
              <a:xfrm>
                <a:off x="1933" y="1994"/>
                <a:ext cx="250" cy="415"/>
              </a:xfrm>
              <a:custGeom>
                <a:avLst/>
                <a:gdLst>
                  <a:gd name="T0" fmla="*/ 99 w 150337"/>
                  <a:gd name="T1" fmla="*/ 1 h 350700"/>
                  <a:gd name="T2" fmla="*/ 0 w 150337"/>
                  <a:gd name="T3" fmla="*/ 24 h 350700"/>
                  <a:gd name="T4" fmla="*/ 0 w 150337"/>
                  <a:gd name="T5" fmla="*/ 162 h 350700"/>
                  <a:gd name="T6" fmla="*/ 114 w 150337"/>
                  <a:gd name="T7" fmla="*/ 129 h 350700"/>
                  <a:gd name="T8" fmla="*/ 113 w 150337"/>
                  <a:gd name="T9" fmla="*/ 107 h 350700"/>
                  <a:gd name="T10" fmla="*/ 35 w 150337"/>
                  <a:gd name="T11" fmla="*/ 132 h 350700"/>
                  <a:gd name="T12" fmla="*/ 35 w 150337"/>
                  <a:gd name="T13" fmla="*/ 47 h 350700"/>
                  <a:gd name="T14" fmla="*/ 99 w 150337"/>
                  <a:gd name="T15" fmla="*/ 33 h 350700"/>
                  <a:gd name="T16" fmla="*/ 99 w 150337"/>
                  <a:gd name="T17" fmla="*/ 1 h 3507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0337"/>
                  <a:gd name="T28" fmla="*/ 0 h 350700"/>
                  <a:gd name="T29" fmla="*/ 150337 w 150337"/>
                  <a:gd name="T30" fmla="*/ 350700 h 3507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0337" h="350700">
                    <a:moveTo>
                      <a:pt x="107950" y="1450"/>
                    </a:moveTo>
                    <a:lnTo>
                      <a:pt x="0" y="52250"/>
                    </a:lnTo>
                    <a:lnTo>
                      <a:pt x="0" y="350700"/>
                    </a:lnTo>
                    <a:lnTo>
                      <a:pt x="124619" y="280056"/>
                    </a:lnTo>
                    <a:cubicBezTo>
                      <a:pt x="167802" y="254799"/>
                      <a:pt x="148917" y="214239"/>
                      <a:pt x="123825" y="232431"/>
                    </a:cubicBezTo>
                    <a:lnTo>
                      <a:pt x="38100" y="287200"/>
                    </a:lnTo>
                    <a:lnTo>
                      <a:pt x="38100" y="103050"/>
                    </a:lnTo>
                    <a:lnTo>
                      <a:pt x="107950" y="71300"/>
                    </a:lnTo>
                    <a:cubicBezTo>
                      <a:pt x="136916" y="54224"/>
                      <a:pt x="130708" y="-10439"/>
                      <a:pt x="107950" y="1450"/>
                    </a:cubicBezTo>
                    <a:close/>
                  </a:path>
                </a:pathLst>
              </a:custGeom>
              <a:solidFill>
                <a:srgbClr val="FFFFFF"/>
              </a:solidFill>
              <a:ln w="10795" cap="flat" cmpd="sng" algn="ctr">
                <a:noFill/>
                <a:prstDash val="solid"/>
                <a:round/>
                <a:headEnd/>
                <a:tailEnd/>
              </a:ln>
            </p:spPr>
            <p:txBody>
              <a:bodyPr anchor="ctr"/>
              <a:lstStyle/>
              <a:p>
                <a:endParaRPr lang="en-US"/>
              </a:p>
            </p:txBody>
          </p:sp>
          <p:sp>
            <p:nvSpPr>
              <p:cNvPr id="1097" name="Freeform 100"/>
              <p:cNvSpPr>
                <a:spLocks/>
              </p:cNvSpPr>
              <p:nvPr/>
            </p:nvSpPr>
            <p:spPr bwMode="auto">
              <a:xfrm>
                <a:off x="3489" y="2568"/>
                <a:ext cx="275" cy="448"/>
              </a:xfrm>
              <a:custGeom>
                <a:avLst/>
                <a:gdLst>
                  <a:gd name="T0" fmla="*/ 119 w 150337"/>
                  <a:gd name="T1" fmla="*/ 1 h 350700"/>
                  <a:gd name="T2" fmla="*/ 0 w 150337"/>
                  <a:gd name="T3" fmla="*/ 28 h 350700"/>
                  <a:gd name="T4" fmla="*/ 0 w 150337"/>
                  <a:gd name="T5" fmla="*/ 189 h 350700"/>
                  <a:gd name="T6" fmla="*/ 137 w 150337"/>
                  <a:gd name="T7" fmla="*/ 151 h 350700"/>
                  <a:gd name="T8" fmla="*/ 136 w 150337"/>
                  <a:gd name="T9" fmla="*/ 125 h 350700"/>
                  <a:gd name="T10" fmla="*/ 42 w 150337"/>
                  <a:gd name="T11" fmla="*/ 154 h 350700"/>
                  <a:gd name="T12" fmla="*/ 42 w 150337"/>
                  <a:gd name="T13" fmla="*/ 55 h 350700"/>
                  <a:gd name="T14" fmla="*/ 119 w 150337"/>
                  <a:gd name="T15" fmla="*/ 38 h 350700"/>
                  <a:gd name="T16" fmla="*/ 119 w 150337"/>
                  <a:gd name="T17" fmla="*/ 1 h 3507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0337"/>
                  <a:gd name="T28" fmla="*/ 0 h 350700"/>
                  <a:gd name="T29" fmla="*/ 150337 w 150337"/>
                  <a:gd name="T30" fmla="*/ 350700 h 3507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0337" h="350700">
                    <a:moveTo>
                      <a:pt x="107950" y="1450"/>
                    </a:moveTo>
                    <a:lnTo>
                      <a:pt x="0" y="52250"/>
                    </a:lnTo>
                    <a:lnTo>
                      <a:pt x="0" y="350700"/>
                    </a:lnTo>
                    <a:lnTo>
                      <a:pt x="124619" y="280056"/>
                    </a:lnTo>
                    <a:cubicBezTo>
                      <a:pt x="167802" y="254799"/>
                      <a:pt x="148917" y="214239"/>
                      <a:pt x="123825" y="232431"/>
                    </a:cubicBezTo>
                    <a:lnTo>
                      <a:pt x="38100" y="287200"/>
                    </a:lnTo>
                    <a:lnTo>
                      <a:pt x="38100" y="103050"/>
                    </a:lnTo>
                    <a:lnTo>
                      <a:pt x="107950" y="71300"/>
                    </a:lnTo>
                    <a:cubicBezTo>
                      <a:pt x="136916" y="54224"/>
                      <a:pt x="130708" y="-10439"/>
                      <a:pt x="107950" y="1450"/>
                    </a:cubicBezTo>
                    <a:close/>
                  </a:path>
                </a:pathLst>
              </a:custGeom>
              <a:solidFill>
                <a:srgbClr val="FFFFFF"/>
              </a:solidFill>
              <a:ln w="10795" cap="flat" cmpd="sng" algn="ctr">
                <a:noFill/>
                <a:prstDash val="solid"/>
                <a:round/>
                <a:headEnd/>
                <a:tailEnd/>
              </a:ln>
            </p:spPr>
            <p:txBody>
              <a:bodyPr anchor="ctr"/>
              <a:lstStyle/>
              <a:p>
                <a:endParaRPr lang="en-US"/>
              </a:p>
            </p:txBody>
          </p:sp>
          <p:sp>
            <p:nvSpPr>
              <p:cNvPr id="1098" name="Freeform 101"/>
              <p:cNvSpPr>
                <a:spLocks/>
              </p:cNvSpPr>
              <p:nvPr/>
            </p:nvSpPr>
            <p:spPr bwMode="auto">
              <a:xfrm>
                <a:off x="1971" y="2018"/>
                <a:ext cx="236" cy="367"/>
              </a:xfrm>
              <a:custGeom>
                <a:avLst/>
                <a:gdLst>
                  <a:gd name="T0" fmla="*/ 86 w 142280"/>
                  <a:gd name="T1" fmla="*/ 1 h 309413"/>
                  <a:gd name="T2" fmla="*/ 4 w 142280"/>
                  <a:gd name="T3" fmla="*/ 20 h 309413"/>
                  <a:gd name="T4" fmla="*/ 0 w 142280"/>
                  <a:gd name="T5" fmla="*/ 143 h 309413"/>
                  <a:gd name="T6" fmla="*/ 105 w 142280"/>
                  <a:gd name="T7" fmla="*/ 116 h 309413"/>
                  <a:gd name="T8" fmla="*/ 106 w 142280"/>
                  <a:gd name="T9" fmla="*/ 105 h 309413"/>
                  <a:gd name="T10" fmla="*/ 22 w 142280"/>
                  <a:gd name="T11" fmla="*/ 130 h 309413"/>
                  <a:gd name="T12" fmla="*/ 22 w 142280"/>
                  <a:gd name="T13" fmla="*/ 32 h 309413"/>
                  <a:gd name="T14" fmla="*/ 88 w 142280"/>
                  <a:gd name="T15" fmla="*/ 17 h 309413"/>
                  <a:gd name="T16" fmla="*/ 86 w 142280"/>
                  <a:gd name="T17" fmla="*/ 1 h 3094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2280"/>
                  <a:gd name="T28" fmla="*/ 0 h 309413"/>
                  <a:gd name="T29" fmla="*/ 142280 w 142280"/>
                  <a:gd name="T30" fmla="*/ 309413 h 3094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2280" h="309413">
                    <a:moveTo>
                      <a:pt x="94487" y="2800"/>
                    </a:moveTo>
                    <a:lnTo>
                      <a:pt x="4489" y="42379"/>
                    </a:lnTo>
                    <a:cubicBezTo>
                      <a:pt x="2993" y="131390"/>
                      <a:pt x="1496" y="220402"/>
                      <a:pt x="0" y="309413"/>
                    </a:cubicBezTo>
                    <a:lnTo>
                      <a:pt x="115643" y="249989"/>
                    </a:lnTo>
                    <a:cubicBezTo>
                      <a:pt x="158826" y="224732"/>
                      <a:pt x="142186" y="208857"/>
                      <a:pt x="117094" y="227049"/>
                    </a:cubicBezTo>
                    <a:lnTo>
                      <a:pt x="24637" y="281818"/>
                    </a:lnTo>
                    <a:cubicBezTo>
                      <a:pt x="24637" y="210710"/>
                      <a:pt x="24638" y="139603"/>
                      <a:pt x="24638" y="68495"/>
                    </a:cubicBezTo>
                    <a:lnTo>
                      <a:pt x="96732" y="36746"/>
                    </a:lnTo>
                    <a:cubicBezTo>
                      <a:pt x="125698" y="19670"/>
                      <a:pt x="117245" y="-9089"/>
                      <a:pt x="94487" y="2800"/>
                    </a:cubicBezTo>
                    <a:close/>
                  </a:path>
                </a:pathLst>
              </a:custGeom>
              <a:solidFill>
                <a:schemeClr val="accent1"/>
              </a:solidFill>
              <a:ln w="10795" cap="flat" cmpd="sng" algn="ctr">
                <a:noFill/>
                <a:prstDash val="solid"/>
                <a:round/>
                <a:headEnd/>
                <a:tailEnd/>
              </a:ln>
            </p:spPr>
            <p:txBody>
              <a:bodyPr anchor="ctr"/>
              <a:lstStyle/>
              <a:p>
                <a:endParaRPr lang="en-US"/>
              </a:p>
            </p:txBody>
          </p:sp>
          <p:sp>
            <p:nvSpPr>
              <p:cNvPr id="1099" name="Freeform 102"/>
              <p:cNvSpPr>
                <a:spLocks/>
              </p:cNvSpPr>
              <p:nvPr/>
            </p:nvSpPr>
            <p:spPr bwMode="auto">
              <a:xfrm>
                <a:off x="3518" y="2597"/>
                <a:ext cx="246" cy="395"/>
              </a:xfrm>
              <a:custGeom>
                <a:avLst/>
                <a:gdLst>
                  <a:gd name="T0" fmla="*/ 92 w 146768"/>
                  <a:gd name="T1" fmla="*/ 1 h 322390"/>
                  <a:gd name="T2" fmla="*/ 8 w 146768"/>
                  <a:gd name="T3" fmla="*/ 21 h 322390"/>
                  <a:gd name="T4" fmla="*/ 0 w 146768"/>
                  <a:gd name="T5" fmla="*/ 159 h 322390"/>
                  <a:gd name="T6" fmla="*/ 111 w 146768"/>
                  <a:gd name="T7" fmla="*/ 124 h 322390"/>
                  <a:gd name="T8" fmla="*/ 112 w 146768"/>
                  <a:gd name="T9" fmla="*/ 112 h 322390"/>
                  <a:gd name="T10" fmla="*/ 23 w 146768"/>
                  <a:gd name="T11" fmla="*/ 147 h 322390"/>
                  <a:gd name="T12" fmla="*/ 27 w 146768"/>
                  <a:gd name="T13" fmla="*/ 34 h 322390"/>
                  <a:gd name="T14" fmla="*/ 94 w 146768"/>
                  <a:gd name="T15" fmla="*/ 18 h 322390"/>
                  <a:gd name="T16" fmla="*/ 92 w 146768"/>
                  <a:gd name="T17" fmla="*/ 1 h 3223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6768"/>
                  <a:gd name="T28" fmla="*/ 0 h 322390"/>
                  <a:gd name="T29" fmla="*/ 146768 w 146768"/>
                  <a:gd name="T30" fmla="*/ 322390 h 3223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6768" h="322390">
                    <a:moveTo>
                      <a:pt x="98975" y="2800"/>
                    </a:moveTo>
                    <a:lnTo>
                      <a:pt x="8977" y="42379"/>
                    </a:lnTo>
                    <a:cubicBezTo>
                      <a:pt x="7481" y="131390"/>
                      <a:pt x="1496" y="233379"/>
                      <a:pt x="0" y="322390"/>
                    </a:cubicBezTo>
                    <a:lnTo>
                      <a:pt x="120131" y="249989"/>
                    </a:lnTo>
                    <a:cubicBezTo>
                      <a:pt x="163314" y="224732"/>
                      <a:pt x="146674" y="208857"/>
                      <a:pt x="121582" y="227049"/>
                    </a:cubicBezTo>
                    <a:lnTo>
                      <a:pt x="24636" y="296958"/>
                    </a:lnTo>
                    <a:cubicBezTo>
                      <a:pt x="24636" y="225850"/>
                      <a:pt x="29126" y="139603"/>
                      <a:pt x="29126" y="68495"/>
                    </a:cubicBezTo>
                    <a:lnTo>
                      <a:pt x="101220" y="36746"/>
                    </a:lnTo>
                    <a:cubicBezTo>
                      <a:pt x="130186" y="19670"/>
                      <a:pt x="121733" y="-9089"/>
                      <a:pt x="98975" y="2800"/>
                    </a:cubicBezTo>
                    <a:close/>
                  </a:path>
                </a:pathLst>
              </a:custGeom>
              <a:solidFill>
                <a:schemeClr val="accent1"/>
              </a:solidFill>
              <a:ln w="10795" cap="flat" cmpd="sng" algn="ctr">
                <a:noFill/>
                <a:prstDash val="solid"/>
                <a:round/>
                <a:headEnd/>
                <a:tailEnd/>
              </a:ln>
            </p:spPr>
            <p:txBody>
              <a:bodyPr anchor="ctr"/>
              <a:lstStyle/>
              <a:p>
                <a:endParaRPr lang="en-US"/>
              </a:p>
            </p:txBody>
          </p:sp>
          <p:sp>
            <p:nvSpPr>
              <p:cNvPr id="1100" name="Freeform 103"/>
              <p:cNvSpPr>
                <a:spLocks/>
              </p:cNvSpPr>
              <p:nvPr/>
            </p:nvSpPr>
            <p:spPr bwMode="auto">
              <a:xfrm>
                <a:off x="2463" y="1551"/>
                <a:ext cx="2414" cy="651"/>
              </a:xfrm>
              <a:custGeom>
                <a:avLst/>
                <a:gdLst>
                  <a:gd name="T0" fmla="*/ 1705 w 504825"/>
                  <a:gd name="T1" fmla="*/ 0 h 192882"/>
                  <a:gd name="T2" fmla="*/ 1651 w 504825"/>
                  <a:gd name="T3" fmla="*/ 241 h 192882"/>
                  <a:gd name="T4" fmla="*/ 0 w 504825"/>
                  <a:gd name="T5" fmla="*/ 616 h 192882"/>
                  <a:gd name="T6" fmla="*/ 1723 w 504825"/>
                  <a:gd name="T7" fmla="*/ 268 h 192882"/>
                  <a:gd name="T8" fmla="*/ 3804 w 504825"/>
                  <a:gd name="T9" fmla="*/ 723 h 192882"/>
                  <a:gd name="T10" fmla="*/ 1741 w 504825"/>
                  <a:gd name="T11" fmla="*/ 241 h 192882"/>
                  <a:gd name="T12" fmla="*/ 1705 w 504825"/>
                  <a:gd name="T13" fmla="*/ 0 h 192882"/>
                  <a:gd name="T14" fmla="*/ 0 60000 65536"/>
                  <a:gd name="T15" fmla="*/ 0 60000 65536"/>
                  <a:gd name="T16" fmla="*/ 0 60000 65536"/>
                  <a:gd name="T17" fmla="*/ 0 60000 65536"/>
                  <a:gd name="T18" fmla="*/ 0 60000 65536"/>
                  <a:gd name="T19" fmla="*/ 0 60000 65536"/>
                  <a:gd name="T20" fmla="*/ 0 60000 65536"/>
                  <a:gd name="T21" fmla="*/ 0 w 504825"/>
                  <a:gd name="T22" fmla="*/ 0 h 192882"/>
                  <a:gd name="T23" fmla="*/ 504825 w 504825"/>
                  <a:gd name="T24" fmla="*/ 192882 h 1928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4825" h="192882">
                    <a:moveTo>
                      <a:pt x="226219" y="0"/>
                    </a:moveTo>
                    <a:lnTo>
                      <a:pt x="219075" y="64295"/>
                    </a:lnTo>
                    <a:lnTo>
                      <a:pt x="0" y="164307"/>
                    </a:lnTo>
                    <a:lnTo>
                      <a:pt x="228601" y="71438"/>
                    </a:lnTo>
                    <a:lnTo>
                      <a:pt x="504825" y="192882"/>
                    </a:lnTo>
                    <a:lnTo>
                      <a:pt x="230981" y="64294"/>
                    </a:lnTo>
                    <a:lnTo>
                      <a:pt x="226219" y="0"/>
                    </a:lnTo>
                    <a:close/>
                  </a:path>
                </a:pathLst>
              </a:custGeom>
              <a:solidFill>
                <a:srgbClr val="FFFFFF"/>
              </a:solidFill>
              <a:ln w="10795" cap="flat" cmpd="sng" algn="ctr">
                <a:noFill/>
                <a:prstDash val="solid"/>
                <a:round/>
                <a:headEnd/>
                <a:tailEnd/>
              </a:ln>
            </p:spPr>
            <p:txBody>
              <a:bodyPr anchor="ctr"/>
              <a:lstStyle/>
              <a:p>
                <a:endParaRPr lang="en-US"/>
              </a:p>
            </p:txBody>
          </p:sp>
        </p:grpSp>
      </p:grpSp>
      <p:grpSp>
        <p:nvGrpSpPr>
          <p:cNvPr id="3" name="Group 2"/>
          <p:cNvGrpSpPr/>
          <p:nvPr/>
        </p:nvGrpSpPr>
        <p:grpSpPr>
          <a:xfrm>
            <a:off x="6529106" y="1243471"/>
            <a:ext cx="1369114" cy="4201573"/>
            <a:chOff x="6399213" y="1219200"/>
            <a:chExt cx="1342390" cy="4119563"/>
          </a:xfrm>
        </p:grpSpPr>
        <p:sp>
          <p:nvSpPr>
            <p:cNvPr id="1086" name="Text Box 69"/>
            <p:cNvSpPr txBox="1">
              <a:spLocks noChangeArrowheads="1"/>
            </p:cNvSpPr>
            <p:nvPr/>
          </p:nvSpPr>
          <p:spPr bwMode="auto">
            <a:xfrm>
              <a:off x="6428422" y="1219200"/>
              <a:ext cx="1313181" cy="469039"/>
            </a:xfrm>
            <a:prstGeom prst="rect">
              <a:avLst/>
            </a:prstGeom>
            <a:noFill/>
            <a:ln w="9525">
              <a:noFill/>
              <a:miter lim="800000"/>
              <a:headEnd/>
              <a:tailEnd/>
            </a:ln>
          </p:spPr>
          <p:txBody>
            <a:bodyPr wrap="none">
              <a:spAutoFit/>
            </a:bodyPr>
            <a:lstStyle/>
            <a:p>
              <a:pPr algn="ctr" defTabSz="932597"/>
              <a:r>
                <a:rPr lang="en-US" sz="2448" dirty="0">
                  <a:solidFill>
                    <a:schemeClr val="tx2"/>
                  </a:solidFill>
                </a:rPr>
                <a:t>Manage</a:t>
              </a:r>
            </a:p>
          </p:txBody>
        </p:sp>
        <p:grpSp>
          <p:nvGrpSpPr>
            <p:cNvPr id="1103" name="Group 67"/>
            <p:cNvGrpSpPr>
              <a:grpSpLocks/>
            </p:cNvGrpSpPr>
            <p:nvPr/>
          </p:nvGrpSpPr>
          <p:grpSpPr bwMode="auto">
            <a:xfrm>
              <a:off x="6399213" y="4724400"/>
              <a:ext cx="1295400" cy="614363"/>
              <a:chOff x="1823" y="1488"/>
              <a:chExt cx="3648" cy="1726"/>
            </a:xfrm>
          </p:grpSpPr>
          <p:sp>
            <p:nvSpPr>
              <p:cNvPr id="1104" name="Freeform 94"/>
              <p:cNvSpPr>
                <a:spLocks/>
              </p:cNvSpPr>
              <p:nvPr/>
            </p:nvSpPr>
            <p:spPr bwMode="auto">
              <a:xfrm>
                <a:off x="1823" y="1488"/>
                <a:ext cx="3648" cy="1726"/>
              </a:xfrm>
              <a:custGeom>
                <a:avLst/>
                <a:gdLst>
                  <a:gd name="T0" fmla="*/ 555963 w 3648"/>
                  <a:gd name="T1" fmla="*/ 0 h 1726"/>
                  <a:gd name="T2" fmla="*/ 75130 w 3648"/>
                  <a:gd name="T3" fmla="*/ 108369 h 1726"/>
                  <a:gd name="T4" fmla="*/ 18782 w 3648"/>
                  <a:gd name="T5" fmla="*/ 108369 h 1726"/>
                  <a:gd name="T6" fmla="*/ 15026 w 3648"/>
                  <a:gd name="T7" fmla="*/ 187663 h 1726"/>
                  <a:gd name="T8" fmla="*/ 0 w 3648"/>
                  <a:gd name="T9" fmla="*/ 203522 h 1726"/>
                  <a:gd name="T10" fmla="*/ 3756 w 3648"/>
                  <a:gd name="T11" fmla="*/ 327750 h 1726"/>
                  <a:gd name="T12" fmla="*/ 82642 w 3648"/>
                  <a:gd name="T13" fmla="*/ 306605 h 1726"/>
                  <a:gd name="T14" fmla="*/ 525911 w 3648"/>
                  <a:gd name="T15" fmla="*/ 488981 h 1726"/>
                  <a:gd name="T16" fmla="*/ 514641 w 3648"/>
                  <a:gd name="T17" fmla="*/ 533915 h 1726"/>
                  <a:gd name="T18" fmla="*/ 593527 w 3648"/>
                  <a:gd name="T19" fmla="*/ 515413 h 1726"/>
                  <a:gd name="T20" fmla="*/ 702465 w 3648"/>
                  <a:gd name="T21" fmla="*/ 568276 h 1726"/>
                  <a:gd name="T22" fmla="*/ 732517 w 3648"/>
                  <a:gd name="T23" fmla="*/ 531271 h 1726"/>
                  <a:gd name="T24" fmla="*/ 1190812 w 3648"/>
                  <a:gd name="T25" fmla="*/ 306605 h 1726"/>
                  <a:gd name="T26" fmla="*/ 1202082 w 3648"/>
                  <a:gd name="T27" fmla="*/ 153303 h 1726"/>
                  <a:gd name="T28" fmla="*/ 555963 w 3648"/>
                  <a:gd name="T29" fmla="*/ 0 h 17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48"/>
                  <a:gd name="T46" fmla="*/ 0 h 1726"/>
                  <a:gd name="T47" fmla="*/ 3648 w 3648"/>
                  <a:gd name="T48" fmla="*/ 1726 h 17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48" h="1726">
                    <a:moveTo>
                      <a:pt x="1687" y="0"/>
                    </a:moveTo>
                    <a:lnTo>
                      <a:pt x="228" y="329"/>
                    </a:lnTo>
                    <a:lnTo>
                      <a:pt x="57" y="329"/>
                    </a:lnTo>
                    <a:cubicBezTo>
                      <a:pt x="53" y="409"/>
                      <a:pt x="49" y="490"/>
                      <a:pt x="46" y="570"/>
                    </a:cubicBezTo>
                    <a:lnTo>
                      <a:pt x="0" y="618"/>
                    </a:lnTo>
                    <a:cubicBezTo>
                      <a:pt x="4" y="744"/>
                      <a:pt x="8" y="870"/>
                      <a:pt x="11" y="995"/>
                    </a:cubicBezTo>
                    <a:lnTo>
                      <a:pt x="251" y="931"/>
                    </a:lnTo>
                    <a:lnTo>
                      <a:pt x="1596" y="1485"/>
                    </a:lnTo>
                    <a:lnTo>
                      <a:pt x="1625" y="1648"/>
                    </a:lnTo>
                    <a:lnTo>
                      <a:pt x="1801" y="1565"/>
                    </a:lnTo>
                    <a:lnTo>
                      <a:pt x="2132" y="1726"/>
                    </a:lnTo>
                    <a:lnTo>
                      <a:pt x="2223" y="1614"/>
                    </a:lnTo>
                    <a:lnTo>
                      <a:pt x="3614" y="931"/>
                    </a:lnTo>
                    <a:lnTo>
                      <a:pt x="3648" y="466"/>
                    </a:lnTo>
                    <a:lnTo>
                      <a:pt x="1687" y="0"/>
                    </a:lnTo>
                    <a:close/>
                  </a:path>
                </a:pathLst>
              </a:custGeom>
              <a:noFill/>
              <a:ln w="3175" cap="flat" cmpd="sng" algn="ctr">
                <a:noFill/>
                <a:prstDash val="dash"/>
                <a:round/>
                <a:headEnd/>
                <a:tailEnd/>
              </a:ln>
            </p:spPr>
            <p:txBody>
              <a:bodyPr anchor="ctr"/>
              <a:lstStyle/>
              <a:p>
                <a:endParaRPr lang="en-US"/>
              </a:p>
            </p:txBody>
          </p:sp>
          <p:sp>
            <p:nvSpPr>
              <p:cNvPr id="1105" name="Freeform 95"/>
              <p:cNvSpPr>
                <a:spLocks/>
              </p:cNvSpPr>
              <p:nvPr/>
            </p:nvSpPr>
            <p:spPr bwMode="auto">
              <a:xfrm>
                <a:off x="2063" y="1536"/>
                <a:ext cx="3238" cy="1500"/>
              </a:xfrm>
              <a:custGeom>
                <a:avLst/>
                <a:gdLst>
                  <a:gd name="T0" fmla="*/ 0 w 2050257"/>
                  <a:gd name="T1" fmla="*/ 135 h 1347788"/>
                  <a:gd name="T2" fmla="*/ 769 w 2050257"/>
                  <a:gd name="T3" fmla="*/ 0 h 1347788"/>
                  <a:gd name="T4" fmla="*/ 1685 w 2050257"/>
                  <a:gd name="T5" fmla="*/ 165 h 1347788"/>
                  <a:gd name="T6" fmla="*/ 1676 w 2050257"/>
                  <a:gd name="T7" fmla="*/ 313 h 1347788"/>
                  <a:gd name="T8" fmla="*/ 977 w 2050257"/>
                  <a:gd name="T9" fmla="*/ 549 h 1347788"/>
                  <a:gd name="T10" fmla="*/ 18 w 2050257"/>
                  <a:gd name="T11" fmla="*/ 286 h 1347788"/>
                  <a:gd name="T12" fmla="*/ 0 w 2050257"/>
                  <a:gd name="T13" fmla="*/ 135 h 1347788"/>
                  <a:gd name="T14" fmla="*/ 0 60000 65536"/>
                  <a:gd name="T15" fmla="*/ 0 60000 65536"/>
                  <a:gd name="T16" fmla="*/ 0 60000 65536"/>
                  <a:gd name="T17" fmla="*/ 0 60000 65536"/>
                  <a:gd name="T18" fmla="*/ 0 60000 65536"/>
                  <a:gd name="T19" fmla="*/ 0 60000 65536"/>
                  <a:gd name="T20" fmla="*/ 0 60000 65536"/>
                  <a:gd name="T21" fmla="*/ 0 w 2050257"/>
                  <a:gd name="T22" fmla="*/ 0 h 1347788"/>
                  <a:gd name="T23" fmla="*/ 2050257 w 2050257"/>
                  <a:gd name="T24" fmla="*/ 1347788 h 13477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50257" h="1347788">
                    <a:moveTo>
                      <a:pt x="0" y="330994"/>
                    </a:moveTo>
                    <a:lnTo>
                      <a:pt x="935832" y="0"/>
                    </a:lnTo>
                    <a:lnTo>
                      <a:pt x="2050257" y="404813"/>
                    </a:lnTo>
                    <a:lnTo>
                      <a:pt x="2038351" y="766763"/>
                    </a:lnTo>
                    <a:lnTo>
                      <a:pt x="1188245" y="1347788"/>
                    </a:lnTo>
                    <a:cubicBezTo>
                      <a:pt x="988220" y="1253237"/>
                      <a:pt x="188120" y="801500"/>
                      <a:pt x="21432" y="702186"/>
                    </a:cubicBezTo>
                    <a:lnTo>
                      <a:pt x="0" y="330994"/>
                    </a:lnTo>
                    <a:close/>
                  </a:path>
                </a:pathLst>
              </a:custGeom>
              <a:solidFill>
                <a:schemeClr val="accent1"/>
              </a:solidFill>
              <a:ln w="10795" cap="flat" cmpd="sng" algn="ctr">
                <a:noFill/>
                <a:prstDash val="solid"/>
                <a:round/>
                <a:headEnd/>
                <a:tailEnd/>
              </a:ln>
            </p:spPr>
            <p:txBody>
              <a:bodyPr anchor="ctr"/>
              <a:lstStyle/>
              <a:p>
                <a:endParaRPr lang="en-US"/>
              </a:p>
            </p:txBody>
          </p:sp>
          <p:sp>
            <p:nvSpPr>
              <p:cNvPr id="1106" name="Freeform 96"/>
              <p:cNvSpPr>
                <a:spLocks/>
              </p:cNvSpPr>
              <p:nvPr/>
            </p:nvSpPr>
            <p:spPr bwMode="auto">
              <a:xfrm>
                <a:off x="4005" y="2047"/>
                <a:ext cx="1253" cy="916"/>
              </a:xfrm>
              <a:custGeom>
                <a:avLst/>
                <a:gdLst>
                  <a:gd name="T0" fmla="*/ 652 w 793023"/>
                  <a:gd name="T1" fmla="*/ 0 h 821531"/>
                  <a:gd name="T2" fmla="*/ 4 w 793023"/>
                  <a:gd name="T3" fmla="*/ 198 h 821531"/>
                  <a:gd name="T4" fmla="*/ 0 w 793023"/>
                  <a:gd name="T5" fmla="*/ 336 h 821531"/>
                  <a:gd name="T6" fmla="*/ 645 w 793023"/>
                  <a:gd name="T7" fmla="*/ 119 h 821531"/>
                  <a:gd name="T8" fmla="*/ 652 w 793023"/>
                  <a:gd name="T9" fmla="*/ 0 h 821531"/>
                  <a:gd name="T10" fmla="*/ 0 60000 65536"/>
                  <a:gd name="T11" fmla="*/ 0 60000 65536"/>
                  <a:gd name="T12" fmla="*/ 0 60000 65536"/>
                  <a:gd name="T13" fmla="*/ 0 60000 65536"/>
                  <a:gd name="T14" fmla="*/ 0 60000 65536"/>
                  <a:gd name="T15" fmla="*/ 0 w 793023"/>
                  <a:gd name="T16" fmla="*/ 0 h 821531"/>
                  <a:gd name="T17" fmla="*/ 793023 w 793023"/>
                  <a:gd name="T18" fmla="*/ 821531 h 821531"/>
                </a:gdLst>
                <a:ahLst/>
                <a:cxnLst>
                  <a:cxn ang="T10">
                    <a:pos x="T0" y="T1"/>
                  </a:cxn>
                  <a:cxn ang="T11">
                    <a:pos x="T2" y="T3"/>
                  </a:cxn>
                  <a:cxn ang="T12">
                    <a:pos x="T4" y="T5"/>
                  </a:cxn>
                  <a:cxn ang="T13">
                    <a:pos x="T6" y="T7"/>
                  </a:cxn>
                  <a:cxn ang="T14">
                    <a:pos x="T8" y="T9"/>
                  </a:cxn>
                </a:cxnLst>
                <a:rect l="T15" t="T16" r="T17" b="T18"/>
                <a:pathLst>
                  <a:path w="793023" h="821531">
                    <a:moveTo>
                      <a:pt x="793023" y="0"/>
                    </a:moveTo>
                    <a:lnTo>
                      <a:pt x="4829" y="483394"/>
                    </a:lnTo>
                    <a:cubicBezTo>
                      <a:pt x="5623" y="614363"/>
                      <a:pt x="-726" y="690562"/>
                      <a:pt x="68" y="821531"/>
                    </a:cubicBezTo>
                    <a:lnTo>
                      <a:pt x="783498" y="290513"/>
                    </a:lnTo>
                    <a:lnTo>
                      <a:pt x="793023" y="0"/>
                    </a:lnTo>
                    <a:close/>
                  </a:path>
                </a:pathLst>
              </a:custGeom>
              <a:solidFill>
                <a:srgbClr val="FFFFFF"/>
              </a:solidFill>
              <a:ln w="10795" cap="flat" cmpd="sng" algn="ctr">
                <a:noFill/>
                <a:prstDash val="solid"/>
                <a:round/>
                <a:headEnd/>
                <a:tailEnd/>
              </a:ln>
            </p:spPr>
            <p:txBody>
              <a:bodyPr anchor="ctr"/>
              <a:lstStyle/>
              <a:p>
                <a:endParaRPr lang="en-US"/>
              </a:p>
            </p:txBody>
          </p:sp>
          <p:sp>
            <p:nvSpPr>
              <p:cNvPr id="1107" name="Freeform 97"/>
              <p:cNvSpPr>
                <a:spLocks/>
              </p:cNvSpPr>
              <p:nvPr/>
            </p:nvSpPr>
            <p:spPr bwMode="auto">
              <a:xfrm>
                <a:off x="1971" y="1854"/>
                <a:ext cx="1991" cy="1264"/>
              </a:xfrm>
              <a:custGeom>
                <a:avLst/>
                <a:gdLst>
                  <a:gd name="T0" fmla="*/ 0 w 1134848"/>
                  <a:gd name="T1" fmla="*/ 0 h 1020634"/>
                  <a:gd name="T2" fmla="*/ 1151 w 1134848"/>
                  <a:gd name="T3" fmla="*/ 284 h 1020634"/>
                  <a:gd name="T4" fmla="*/ 1133 w 1134848"/>
                  <a:gd name="T5" fmla="*/ 515 h 1020634"/>
                  <a:gd name="T6" fmla="*/ 0 w 1134848"/>
                  <a:gd name="T7" fmla="*/ 180 h 1020634"/>
                  <a:gd name="T8" fmla="*/ 0 w 1134848"/>
                  <a:gd name="T9" fmla="*/ 0 h 1020634"/>
                  <a:gd name="T10" fmla="*/ 0 60000 65536"/>
                  <a:gd name="T11" fmla="*/ 0 60000 65536"/>
                  <a:gd name="T12" fmla="*/ 0 60000 65536"/>
                  <a:gd name="T13" fmla="*/ 0 60000 65536"/>
                  <a:gd name="T14" fmla="*/ 0 60000 65536"/>
                  <a:gd name="T15" fmla="*/ 0 w 1134848"/>
                  <a:gd name="T16" fmla="*/ 0 h 1020634"/>
                  <a:gd name="T17" fmla="*/ 1134848 w 1134848"/>
                  <a:gd name="T18" fmla="*/ 1020634 h 1020634"/>
                </a:gdLst>
                <a:ahLst/>
                <a:cxnLst>
                  <a:cxn ang="T10">
                    <a:pos x="T0" y="T1"/>
                  </a:cxn>
                  <a:cxn ang="T11">
                    <a:pos x="T2" y="T3"/>
                  </a:cxn>
                  <a:cxn ang="T12">
                    <a:pos x="T4" y="T5"/>
                  </a:cxn>
                  <a:cxn ang="T13">
                    <a:pos x="T6" y="T7"/>
                  </a:cxn>
                  <a:cxn ang="T14">
                    <a:pos x="T8" y="T9"/>
                  </a:cxn>
                </a:cxnLst>
                <a:rect l="T15" t="T16" r="T17" b="T18"/>
                <a:pathLst>
                  <a:path w="1134848" h="1020634">
                    <a:moveTo>
                      <a:pt x="0" y="0"/>
                    </a:moveTo>
                    <a:lnTo>
                      <a:pt x="1134848" y="563003"/>
                    </a:lnTo>
                    <a:cubicBezTo>
                      <a:pt x="1132731" y="717520"/>
                      <a:pt x="1119889" y="866117"/>
                      <a:pt x="1117772" y="1020634"/>
                    </a:cubicBezTo>
                    <a:lnTo>
                      <a:pt x="86" y="355771"/>
                    </a:lnTo>
                    <a:cubicBezTo>
                      <a:pt x="57" y="237181"/>
                      <a:pt x="29" y="118590"/>
                      <a:pt x="0" y="0"/>
                    </a:cubicBezTo>
                    <a:close/>
                  </a:path>
                </a:pathLst>
              </a:custGeom>
              <a:solidFill>
                <a:schemeClr val="accent1"/>
              </a:solidFill>
              <a:ln w="10795" cap="flat" cmpd="sng" algn="ctr">
                <a:noFill/>
                <a:prstDash val="solid"/>
                <a:round/>
                <a:headEnd/>
                <a:tailEnd/>
              </a:ln>
            </p:spPr>
            <p:txBody>
              <a:bodyPr anchor="ctr"/>
              <a:lstStyle/>
              <a:p>
                <a:endParaRPr lang="en-US"/>
              </a:p>
            </p:txBody>
          </p:sp>
          <p:sp>
            <p:nvSpPr>
              <p:cNvPr id="1108" name="Freeform 98"/>
              <p:cNvSpPr>
                <a:spLocks/>
              </p:cNvSpPr>
              <p:nvPr/>
            </p:nvSpPr>
            <p:spPr bwMode="auto">
              <a:xfrm>
                <a:off x="1967" y="1872"/>
                <a:ext cx="1962" cy="1224"/>
              </a:xfrm>
              <a:custGeom>
                <a:avLst/>
                <a:gdLst>
                  <a:gd name="T0" fmla="*/ 674872 w 1240510"/>
                  <a:gd name="T1" fmla="*/ 621210 h 1099542"/>
                  <a:gd name="T2" fmla="*/ 1024916 w 1240510"/>
                  <a:gd name="T3" fmla="*/ 795041 h 1099542"/>
                  <a:gd name="T4" fmla="*/ 1015392 w 1240510"/>
                  <a:gd name="T5" fmla="*/ 861716 h 1099542"/>
                  <a:gd name="T6" fmla="*/ 679634 w 1240510"/>
                  <a:gd name="T7" fmla="*/ 687885 h 1099542"/>
                  <a:gd name="T8" fmla="*/ 674872 w 1240510"/>
                  <a:gd name="T9" fmla="*/ 525469 h 1099542"/>
                  <a:gd name="T10" fmla="*/ 1024916 w 1240510"/>
                  <a:gd name="T11" fmla="*/ 699300 h 1099542"/>
                  <a:gd name="T12" fmla="*/ 1015392 w 1240510"/>
                  <a:gd name="T13" fmla="*/ 765975 h 1099542"/>
                  <a:gd name="T14" fmla="*/ 679634 w 1240510"/>
                  <a:gd name="T15" fmla="*/ 592144 h 1099542"/>
                  <a:gd name="T16" fmla="*/ 674872 w 1240510"/>
                  <a:gd name="T17" fmla="*/ 438306 h 1099542"/>
                  <a:gd name="T18" fmla="*/ 1024916 w 1240510"/>
                  <a:gd name="T19" fmla="*/ 612137 h 1099542"/>
                  <a:gd name="T20" fmla="*/ 1015392 w 1240510"/>
                  <a:gd name="T21" fmla="*/ 678812 h 1099542"/>
                  <a:gd name="T22" fmla="*/ 679634 w 1240510"/>
                  <a:gd name="T23" fmla="*/ 504981 h 1099542"/>
                  <a:gd name="T24" fmla="*/ 148616 w 1240510"/>
                  <a:gd name="T25" fmla="*/ 321907 h 1099542"/>
                  <a:gd name="T26" fmla="*/ 229578 w 1240510"/>
                  <a:gd name="T27" fmla="*/ 360007 h 1099542"/>
                  <a:gd name="T28" fmla="*/ 220052 w 1240510"/>
                  <a:gd name="T29" fmla="*/ 421920 h 1099542"/>
                  <a:gd name="T30" fmla="*/ 162904 w 1240510"/>
                  <a:gd name="T31" fmla="*/ 388582 h 1099542"/>
                  <a:gd name="T32" fmla="*/ 148616 w 1240510"/>
                  <a:gd name="T33" fmla="*/ 245426 h 1099542"/>
                  <a:gd name="T34" fmla="*/ 229578 w 1240510"/>
                  <a:gd name="T35" fmla="*/ 283526 h 1099542"/>
                  <a:gd name="T36" fmla="*/ 220052 w 1240510"/>
                  <a:gd name="T37" fmla="*/ 345439 h 1099542"/>
                  <a:gd name="T38" fmla="*/ 162904 w 1240510"/>
                  <a:gd name="T39" fmla="*/ 312101 h 1099542"/>
                  <a:gd name="T40" fmla="*/ 148616 w 1240510"/>
                  <a:gd name="T41" fmla="*/ 166843 h 1099542"/>
                  <a:gd name="T42" fmla="*/ 229578 w 1240510"/>
                  <a:gd name="T43" fmla="*/ 204943 h 1099542"/>
                  <a:gd name="T44" fmla="*/ 220052 w 1240510"/>
                  <a:gd name="T45" fmla="*/ 266856 h 1099542"/>
                  <a:gd name="T46" fmla="*/ 162904 w 1240510"/>
                  <a:gd name="T47" fmla="*/ 233518 h 1099542"/>
                  <a:gd name="T48" fmla="*/ 50232 w 1240510"/>
                  <a:gd name="T49" fmla="*/ 67454 h 1099542"/>
                  <a:gd name="T50" fmla="*/ 54244 w 1240510"/>
                  <a:gd name="T51" fmla="*/ 360335 h 1099542"/>
                  <a:gd name="T52" fmla="*/ 1190278 w 1240510"/>
                  <a:gd name="T53" fmla="*/ 1041612 h 1099542"/>
                  <a:gd name="T54" fmla="*/ 1191028 w 1240510"/>
                  <a:gd name="T55" fmla="*/ 658027 h 1099542"/>
                  <a:gd name="T56" fmla="*/ 7048 w 1240510"/>
                  <a:gd name="T57" fmla="*/ 0 h 1099542"/>
                  <a:gd name="T58" fmla="*/ 1240510 w 1240510"/>
                  <a:gd name="T59" fmla="*/ 627303 h 1099542"/>
                  <a:gd name="T60" fmla="*/ 1233462 w 1240510"/>
                  <a:gd name="T61" fmla="*/ 1099542 h 1099542"/>
                  <a:gd name="T62" fmla="*/ 0 w 1240510"/>
                  <a:gd name="T63" fmla="*/ 380611 h 10995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40510"/>
                  <a:gd name="T97" fmla="*/ 0 h 1099542"/>
                  <a:gd name="T98" fmla="*/ 1240510 w 1240510"/>
                  <a:gd name="T99" fmla="*/ 1099542 h 109954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40510" h="1099542">
                    <a:moveTo>
                      <a:pt x="674872" y="621210"/>
                    </a:moveTo>
                    <a:lnTo>
                      <a:pt x="1024916" y="795041"/>
                    </a:lnTo>
                    <a:lnTo>
                      <a:pt x="1015392" y="861716"/>
                    </a:lnTo>
                    <a:lnTo>
                      <a:pt x="679634" y="687885"/>
                    </a:lnTo>
                    <a:close/>
                    <a:moveTo>
                      <a:pt x="674872" y="525469"/>
                    </a:moveTo>
                    <a:lnTo>
                      <a:pt x="1024916" y="699300"/>
                    </a:lnTo>
                    <a:lnTo>
                      <a:pt x="1015392" y="765975"/>
                    </a:lnTo>
                    <a:lnTo>
                      <a:pt x="679634" y="592144"/>
                    </a:lnTo>
                    <a:close/>
                    <a:moveTo>
                      <a:pt x="674872" y="438306"/>
                    </a:moveTo>
                    <a:lnTo>
                      <a:pt x="1024916" y="612137"/>
                    </a:lnTo>
                    <a:lnTo>
                      <a:pt x="1015392" y="678812"/>
                    </a:lnTo>
                    <a:lnTo>
                      <a:pt x="679634" y="504981"/>
                    </a:lnTo>
                    <a:close/>
                    <a:moveTo>
                      <a:pt x="148616" y="321907"/>
                    </a:moveTo>
                    <a:lnTo>
                      <a:pt x="229578" y="360007"/>
                    </a:lnTo>
                    <a:lnTo>
                      <a:pt x="220052" y="421920"/>
                    </a:lnTo>
                    <a:lnTo>
                      <a:pt x="162904" y="388582"/>
                    </a:lnTo>
                    <a:close/>
                    <a:moveTo>
                      <a:pt x="148616" y="245426"/>
                    </a:moveTo>
                    <a:lnTo>
                      <a:pt x="229578" y="283526"/>
                    </a:lnTo>
                    <a:lnTo>
                      <a:pt x="220052" y="345439"/>
                    </a:lnTo>
                    <a:lnTo>
                      <a:pt x="162904" y="312101"/>
                    </a:lnTo>
                    <a:close/>
                    <a:moveTo>
                      <a:pt x="148616" y="166843"/>
                    </a:moveTo>
                    <a:lnTo>
                      <a:pt x="229578" y="204943"/>
                    </a:lnTo>
                    <a:lnTo>
                      <a:pt x="220052" y="266856"/>
                    </a:lnTo>
                    <a:lnTo>
                      <a:pt x="162904" y="233518"/>
                    </a:lnTo>
                    <a:close/>
                    <a:moveTo>
                      <a:pt x="50232" y="67454"/>
                    </a:moveTo>
                    <a:lnTo>
                      <a:pt x="54244" y="360335"/>
                    </a:lnTo>
                    <a:lnTo>
                      <a:pt x="1190278" y="1041612"/>
                    </a:lnTo>
                    <a:cubicBezTo>
                      <a:pt x="1192116" y="907489"/>
                      <a:pt x="1189190" y="792150"/>
                      <a:pt x="1191028" y="658027"/>
                    </a:cubicBezTo>
                    <a:close/>
                    <a:moveTo>
                      <a:pt x="7048" y="0"/>
                    </a:moveTo>
                    <a:lnTo>
                      <a:pt x="1240510" y="627303"/>
                    </a:lnTo>
                    <a:cubicBezTo>
                      <a:pt x="1238160" y="798813"/>
                      <a:pt x="1235812" y="928032"/>
                      <a:pt x="1233462" y="1099542"/>
                    </a:cubicBezTo>
                    <a:lnTo>
                      <a:pt x="0" y="380611"/>
                    </a:lnTo>
                    <a:close/>
                  </a:path>
                </a:pathLst>
              </a:custGeom>
              <a:solidFill>
                <a:srgbClr val="FFFFFF"/>
              </a:solidFill>
              <a:ln w="10795" cap="flat" cmpd="sng" algn="ctr">
                <a:noFill/>
                <a:prstDash val="solid"/>
                <a:round/>
                <a:headEnd/>
                <a:tailEnd/>
              </a:ln>
            </p:spPr>
            <p:txBody>
              <a:bodyPr anchor="ctr"/>
              <a:lstStyle/>
              <a:p>
                <a:endParaRPr lang="en-US"/>
              </a:p>
            </p:txBody>
          </p:sp>
          <p:sp>
            <p:nvSpPr>
              <p:cNvPr id="1109" name="Freeform 99"/>
              <p:cNvSpPr>
                <a:spLocks/>
              </p:cNvSpPr>
              <p:nvPr/>
            </p:nvSpPr>
            <p:spPr bwMode="auto">
              <a:xfrm>
                <a:off x="1933" y="1994"/>
                <a:ext cx="250" cy="415"/>
              </a:xfrm>
              <a:custGeom>
                <a:avLst/>
                <a:gdLst>
                  <a:gd name="T0" fmla="*/ 99 w 150337"/>
                  <a:gd name="T1" fmla="*/ 1 h 350700"/>
                  <a:gd name="T2" fmla="*/ 0 w 150337"/>
                  <a:gd name="T3" fmla="*/ 24 h 350700"/>
                  <a:gd name="T4" fmla="*/ 0 w 150337"/>
                  <a:gd name="T5" fmla="*/ 162 h 350700"/>
                  <a:gd name="T6" fmla="*/ 114 w 150337"/>
                  <a:gd name="T7" fmla="*/ 129 h 350700"/>
                  <a:gd name="T8" fmla="*/ 113 w 150337"/>
                  <a:gd name="T9" fmla="*/ 107 h 350700"/>
                  <a:gd name="T10" fmla="*/ 35 w 150337"/>
                  <a:gd name="T11" fmla="*/ 132 h 350700"/>
                  <a:gd name="T12" fmla="*/ 35 w 150337"/>
                  <a:gd name="T13" fmla="*/ 47 h 350700"/>
                  <a:gd name="T14" fmla="*/ 99 w 150337"/>
                  <a:gd name="T15" fmla="*/ 33 h 350700"/>
                  <a:gd name="T16" fmla="*/ 99 w 150337"/>
                  <a:gd name="T17" fmla="*/ 1 h 3507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0337"/>
                  <a:gd name="T28" fmla="*/ 0 h 350700"/>
                  <a:gd name="T29" fmla="*/ 150337 w 150337"/>
                  <a:gd name="T30" fmla="*/ 350700 h 3507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0337" h="350700">
                    <a:moveTo>
                      <a:pt x="107950" y="1450"/>
                    </a:moveTo>
                    <a:lnTo>
                      <a:pt x="0" y="52250"/>
                    </a:lnTo>
                    <a:lnTo>
                      <a:pt x="0" y="350700"/>
                    </a:lnTo>
                    <a:lnTo>
                      <a:pt x="124619" y="280056"/>
                    </a:lnTo>
                    <a:cubicBezTo>
                      <a:pt x="167802" y="254799"/>
                      <a:pt x="148917" y="214239"/>
                      <a:pt x="123825" y="232431"/>
                    </a:cubicBezTo>
                    <a:lnTo>
                      <a:pt x="38100" y="287200"/>
                    </a:lnTo>
                    <a:lnTo>
                      <a:pt x="38100" y="103050"/>
                    </a:lnTo>
                    <a:lnTo>
                      <a:pt x="107950" y="71300"/>
                    </a:lnTo>
                    <a:cubicBezTo>
                      <a:pt x="136916" y="54224"/>
                      <a:pt x="130708" y="-10439"/>
                      <a:pt x="107950" y="1450"/>
                    </a:cubicBezTo>
                    <a:close/>
                  </a:path>
                </a:pathLst>
              </a:custGeom>
              <a:solidFill>
                <a:srgbClr val="FFFFFF"/>
              </a:solidFill>
              <a:ln w="10795" cap="flat" cmpd="sng" algn="ctr">
                <a:noFill/>
                <a:prstDash val="solid"/>
                <a:round/>
                <a:headEnd/>
                <a:tailEnd/>
              </a:ln>
            </p:spPr>
            <p:txBody>
              <a:bodyPr anchor="ctr"/>
              <a:lstStyle/>
              <a:p>
                <a:endParaRPr lang="en-US"/>
              </a:p>
            </p:txBody>
          </p:sp>
          <p:sp>
            <p:nvSpPr>
              <p:cNvPr id="1110" name="Freeform 100"/>
              <p:cNvSpPr>
                <a:spLocks/>
              </p:cNvSpPr>
              <p:nvPr/>
            </p:nvSpPr>
            <p:spPr bwMode="auto">
              <a:xfrm>
                <a:off x="3489" y="2568"/>
                <a:ext cx="275" cy="448"/>
              </a:xfrm>
              <a:custGeom>
                <a:avLst/>
                <a:gdLst>
                  <a:gd name="T0" fmla="*/ 119 w 150337"/>
                  <a:gd name="T1" fmla="*/ 1 h 350700"/>
                  <a:gd name="T2" fmla="*/ 0 w 150337"/>
                  <a:gd name="T3" fmla="*/ 28 h 350700"/>
                  <a:gd name="T4" fmla="*/ 0 w 150337"/>
                  <a:gd name="T5" fmla="*/ 189 h 350700"/>
                  <a:gd name="T6" fmla="*/ 137 w 150337"/>
                  <a:gd name="T7" fmla="*/ 151 h 350700"/>
                  <a:gd name="T8" fmla="*/ 136 w 150337"/>
                  <a:gd name="T9" fmla="*/ 125 h 350700"/>
                  <a:gd name="T10" fmla="*/ 42 w 150337"/>
                  <a:gd name="T11" fmla="*/ 154 h 350700"/>
                  <a:gd name="T12" fmla="*/ 42 w 150337"/>
                  <a:gd name="T13" fmla="*/ 55 h 350700"/>
                  <a:gd name="T14" fmla="*/ 119 w 150337"/>
                  <a:gd name="T15" fmla="*/ 38 h 350700"/>
                  <a:gd name="T16" fmla="*/ 119 w 150337"/>
                  <a:gd name="T17" fmla="*/ 1 h 3507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0337"/>
                  <a:gd name="T28" fmla="*/ 0 h 350700"/>
                  <a:gd name="T29" fmla="*/ 150337 w 150337"/>
                  <a:gd name="T30" fmla="*/ 350700 h 3507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0337" h="350700">
                    <a:moveTo>
                      <a:pt x="107950" y="1450"/>
                    </a:moveTo>
                    <a:lnTo>
                      <a:pt x="0" y="52250"/>
                    </a:lnTo>
                    <a:lnTo>
                      <a:pt x="0" y="350700"/>
                    </a:lnTo>
                    <a:lnTo>
                      <a:pt x="124619" y="280056"/>
                    </a:lnTo>
                    <a:cubicBezTo>
                      <a:pt x="167802" y="254799"/>
                      <a:pt x="148917" y="214239"/>
                      <a:pt x="123825" y="232431"/>
                    </a:cubicBezTo>
                    <a:lnTo>
                      <a:pt x="38100" y="287200"/>
                    </a:lnTo>
                    <a:lnTo>
                      <a:pt x="38100" y="103050"/>
                    </a:lnTo>
                    <a:lnTo>
                      <a:pt x="107950" y="71300"/>
                    </a:lnTo>
                    <a:cubicBezTo>
                      <a:pt x="136916" y="54224"/>
                      <a:pt x="130708" y="-10439"/>
                      <a:pt x="107950" y="1450"/>
                    </a:cubicBezTo>
                    <a:close/>
                  </a:path>
                </a:pathLst>
              </a:custGeom>
              <a:solidFill>
                <a:srgbClr val="FFFFFF"/>
              </a:solidFill>
              <a:ln w="10795" cap="flat" cmpd="sng" algn="ctr">
                <a:noFill/>
                <a:prstDash val="solid"/>
                <a:round/>
                <a:headEnd/>
                <a:tailEnd/>
              </a:ln>
            </p:spPr>
            <p:txBody>
              <a:bodyPr anchor="ctr"/>
              <a:lstStyle/>
              <a:p>
                <a:endParaRPr lang="en-US"/>
              </a:p>
            </p:txBody>
          </p:sp>
          <p:sp>
            <p:nvSpPr>
              <p:cNvPr id="1111" name="Freeform 101"/>
              <p:cNvSpPr>
                <a:spLocks/>
              </p:cNvSpPr>
              <p:nvPr/>
            </p:nvSpPr>
            <p:spPr bwMode="auto">
              <a:xfrm>
                <a:off x="1971" y="2018"/>
                <a:ext cx="236" cy="367"/>
              </a:xfrm>
              <a:custGeom>
                <a:avLst/>
                <a:gdLst>
                  <a:gd name="T0" fmla="*/ 86 w 142280"/>
                  <a:gd name="T1" fmla="*/ 1 h 309413"/>
                  <a:gd name="T2" fmla="*/ 4 w 142280"/>
                  <a:gd name="T3" fmla="*/ 20 h 309413"/>
                  <a:gd name="T4" fmla="*/ 0 w 142280"/>
                  <a:gd name="T5" fmla="*/ 143 h 309413"/>
                  <a:gd name="T6" fmla="*/ 105 w 142280"/>
                  <a:gd name="T7" fmla="*/ 116 h 309413"/>
                  <a:gd name="T8" fmla="*/ 106 w 142280"/>
                  <a:gd name="T9" fmla="*/ 105 h 309413"/>
                  <a:gd name="T10" fmla="*/ 22 w 142280"/>
                  <a:gd name="T11" fmla="*/ 130 h 309413"/>
                  <a:gd name="T12" fmla="*/ 22 w 142280"/>
                  <a:gd name="T13" fmla="*/ 32 h 309413"/>
                  <a:gd name="T14" fmla="*/ 88 w 142280"/>
                  <a:gd name="T15" fmla="*/ 17 h 309413"/>
                  <a:gd name="T16" fmla="*/ 86 w 142280"/>
                  <a:gd name="T17" fmla="*/ 1 h 3094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2280"/>
                  <a:gd name="T28" fmla="*/ 0 h 309413"/>
                  <a:gd name="T29" fmla="*/ 142280 w 142280"/>
                  <a:gd name="T30" fmla="*/ 309413 h 3094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2280" h="309413">
                    <a:moveTo>
                      <a:pt x="94487" y="2800"/>
                    </a:moveTo>
                    <a:lnTo>
                      <a:pt x="4489" y="42379"/>
                    </a:lnTo>
                    <a:cubicBezTo>
                      <a:pt x="2993" y="131390"/>
                      <a:pt x="1496" y="220402"/>
                      <a:pt x="0" y="309413"/>
                    </a:cubicBezTo>
                    <a:lnTo>
                      <a:pt x="115643" y="249989"/>
                    </a:lnTo>
                    <a:cubicBezTo>
                      <a:pt x="158826" y="224732"/>
                      <a:pt x="142186" y="208857"/>
                      <a:pt x="117094" y="227049"/>
                    </a:cubicBezTo>
                    <a:lnTo>
                      <a:pt x="24637" y="281818"/>
                    </a:lnTo>
                    <a:cubicBezTo>
                      <a:pt x="24637" y="210710"/>
                      <a:pt x="24638" y="139603"/>
                      <a:pt x="24638" y="68495"/>
                    </a:cubicBezTo>
                    <a:lnTo>
                      <a:pt x="96732" y="36746"/>
                    </a:lnTo>
                    <a:cubicBezTo>
                      <a:pt x="125698" y="19670"/>
                      <a:pt x="117245" y="-9089"/>
                      <a:pt x="94487" y="2800"/>
                    </a:cubicBezTo>
                    <a:close/>
                  </a:path>
                </a:pathLst>
              </a:custGeom>
              <a:solidFill>
                <a:schemeClr val="accent1"/>
              </a:solidFill>
              <a:ln w="10795" cap="flat" cmpd="sng" algn="ctr">
                <a:noFill/>
                <a:prstDash val="solid"/>
                <a:round/>
                <a:headEnd/>
                <a:tailEnd/>
              </a:ln>
            </p:spPr>
            <p:txBody>
              <a:bodyPr anchor="ctr"/>
              <a:lstStyle/>
              <a:p>
                <a:endParaRPr lang="en-US"/>
              </a:p>
            </p:txBody>
          </p:sp>
          <p:sp>
            <p:nvSpPr>
              <p:cNvPr id="1112" name="Freeform 102"/>
              <p:cNvSpPr>
                <a:spLocks/>
              </p:cNvSpPr>
              <p:nvPr/>
            </p:nvSpPr>
            <p:spPr bwMode="auto">
              <a:xfrm>
                <a:off x="3518" y="2597"/>
                <a:ext cx="246" cy="395"/>
              </a:xfrm>
              <a:custGeom>
                <a:avLst/>
                <a:gdLst>
                  <a:gd name="T0" fmla="*/ 92 w 146768"/>
                  <a:gd name="T1" fmla="*/ 1 h 322390"/>
                  <a:gd name="T2" fmla="*/ 8 w 146768"/>
                  <a:gd name="T3" fmla="*/ 21 h 322390"/>
                  <a:gd name="T4" fmla="*/ 0 w 146768"/>
                  <a:gd name="T5" fmla="*/ 159 h 322390"/>
                  <a:gd name="T6" fmla="*/ 111 w 146768"/>
                  <a:gd name="T7" fmla="*/ 124 h 322390"/>
                  <a:gd name="T8" fmla="*/ 112 w 146768"/>
                  <a:gd name="T9" fmla="*/ 112 h 322390"/>
                  <a:gd name="T10" fmla="*/ 23 w 146768"/>
                  <a:gd name="T11" fmla="*/ 147 h 322390"/>
                  <a:gd name="T12" fmla="*/ 27 w 146768"/>
                  <a:gd name="T13" fmla="*/ 34 h 322390"/>
                  <a:gd name="T14" fmla="*/ 94 w 146768"/>
                  <a:gd name="T15" fmla="*/ 18 h 322390"/>
                  <a:gd name="T16" fmla="*/ 92 w 146768"/>
                  <a:gd name="T17" fmla="*/ 1 h 3223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6768"/>
                  <a:gd name="T28" fmla="*/ 0 h 322390"/>
                  <a:gd name="T29" fmla="*/ 146768 w 146768"/>
                  <a:gd name="T30" fmla="*/ 322390 h 3223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6768" h="322390">
                    <a:moveTo>
                      <a:pt x="98975" y="2800"/>
                    </a:moveTo>
                    <a:lnTo>
                      <a:pt x="8977" y="42379"/>
                    </a:lnTo>
                    <a:cubicBezTo>
                      <a:pt x="7481" y="131390"/>
                      <a:pt x="1496" y="233379"/>
                      <a:pt x="0" y="322390"/>
                    </a:cubicBezTo>
                    <a:lnTo>
                      <a:pt x="120131" y="249989"/>
                    </a:lnTo>
                    <a:cubicBezTo>
                      <a:pt x="163314" y="224732"/>
                      <a:pt x="146674" y="208857"/>
                      <a:pt x="121582" y="227049"/>
                    </a:cubicBezTo>
                    <a:lnTo>
                      <a:pt x="24636" y="296958"/>
                    </a:lnTo>
                    <a:cubicBezTo>
                      <a:pt x="24636" y="225850"/>
                      <a:pt x="29126" y="139603"/>
                      <a:pt x="29126" y="68495"/>
                    </a:cubicBezTo>
                    <a:lnTo>
                      <a:pt x="101220" y="36746"/>
                    </a:lnTo>
                    <a:cubicBezTo>
                      <a:pt x="130186" y="19670"/>
                      <a:pt x="121733" y="-9089"/>
                      <a:pt x="98975" y="2800"/>
                    </a:cubicBezTo>
                    <a:close/>
                  </a:path>
                </a:pathLst>
              </a:custGeom>
              <a:solidFill>
                <a:schemeClr val="accent1"/>
              </a:solidFill>
              <a:ln w="10795" cap="flat" cmpd="sng" algn="ctr">
                <a:noFill/>
                <a:prstDash val="solid"/>
                <a:round/>
                <a:headEnd/>
                <a:tailEnd/>
              </a:ln>
            </p:spPr>
            <p:txBody>
              <a:bodyPr anchor="ctr"/>
              <a:lstStyle/>
              <a:p>
                <a:endParaRPr lang="en-US"/>
              </a:p>
            </p:txBody>
          </p:sp>
          <p:sp>
            <p:nvSpPr>
              <p:cNvPr id="1113" name="Freeform 103"/>
              <p:cNvSpPr>
                <a:spLocks/>
              </p:cNvSpPr>
              <p:nvPr/>
            </p:nvSpPr>
            <p:spPr bwMode="auto">
              <a:xfrm>
                <a:off x="2463" y="1551"/>
                <a:ext cx="2414" cy="651"/>
              </a:xfrm>
              <a:custGeom>
                <a:avLst/>
                <a:gdLst>
                  <a:gd name="T0" fmla="*/ 1705 w 504825"/>
                  <a:gd name="T1" fmla="*/ 0 h 192882"/>
                  <a:gd name="T2" fmla="*/ 1651 w 504825"/>
                  <a:gd name="T3" fmla="*/ 241 h 192882"/>
                  <a:gd name="T4" fmla="*/ 0 w 504825"/>
                  <a:gd name="T5" fmla="*/ 616 h 192882"/>
                  <a:gd name="T6" fmla="*/ 1723 w 504825"/>
                  <a:gd name="T7" fmla="*/ 268 h 192882"/>
                  <a:gd name="T8" fmla="*/ 3804 w 504825"/>
                  <a:gd name="T9" fmla="*/ 723 h 192882"/>
                  <a:gd name="T10" fmla="*/ 1741 w 504825"/>
                  <a:gd name="T11" fmla="*/ 241 h 192882"/>
                  <a:gd name="T12" fmla="*/ 1705 w 504825"/>
                  <a:gd name="T13" fmla="*/ 0 h 192882"/>
                  <a:gd name="T14" fmla="*/ 0 60000 65536"/>
                  <a:gd name="T15" fmla="*/ 0 60000 65536"/>
                  <a:gd name="T16" fmla="*/ 0 60000 65536"/>
                  <a:gd name="T17" fmla="*/ 0 60000 65536"/>
                  <a:gd name="T18" fmla="*/ 0 60000 65536"/>
                  <a:gd name="T19" fmla="*/ 0 60000 65536"/>
                  <a:gd name="T20" fmla="*/ 0 60000 65536"/>
                  <a:gd name="T21" fmla="*/ 0 w 504825"/>
                  <a:gd name="T22" fmla="*/ 0 h 192882"/>
                  <a:gd name="T23" fmla="*/ 504825 w 504825"/>
                  <a:gd name="T24" fmla="*/ 192882 h 1928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4825" h="192882">
                    <a:moveTo>
                      <a:pt x="226219" y="0"/>
                    </a:moveTo>
                    <a:lnTo>
                      <a:pt x="219075" y="64295"/>
                    </a:lnTo>
                    <a:lnTo>
                      <a:pt x="0" y="164307"/>
                    </a:lnTo>
                    <a:lnTo>
                      <a:pt x="228601" y="71438"/>
                    </a:lnTo>
                    <a:lnTo>
                      <a:pt x="504825" y="192882"/>
                    </a:lnTo>
                    <a:lnTo>
                      <a:pt x="230981" y="64294"/>
                    </a:lnTo>
                    <a:lnTo>
                      <a:pt x="226219" y="0"/>
                    </a:lnTo>
                    <a:close/>
                  </a:path>
                </a:pathLst>
              </a:custGeom>
              <a:solidFill>
                <a:srgbClr val="FFFFFF"/>
              </a:solidFill>
              <a:ln w="10795" cap="flat" cmpd="sng" algn="ctr">
                <a:noFill/>
                <a:prstDash val="solid"/>
                <a:round/>
                <a:headEnd/>
                <a:tailEnd/>
              </a:ln>
            </p:spPr>
            <p:txBody>
              <a:bodyPr anchor="ctr"/>
              <a:lstStyle/>
              <a:p>
                <a:endParaRPr lang="en-US"/>
              </a:p>
            </p:txBody>
          </p:sp>
        </p:grpSp>
      </p:grpSp>
      <p:grpSp>
        <p:nvGrpSpPr>
          <p:cNvPr id="5" name="Group 4"/>
          <p:cNvGrpSpPr/>
          <p:nvPr/>
        </p:nvGrpSpPr>
        <p:grpSpPr>
          <a:xfrm>
            <a:off x="7228558" y="1787489"/>
            <a:ext cx="1398905" cy="3030961"/>
            <a:chOff x="7085013" y="1752600"/>
            <a:chExt cx="1371600" cy="2971800"/>
          </a:xfrm>
        </p:grpSpPr>
        <p:sp>
          <p:nvSpPr>
            <p:cNvPr id="1101" name="Rectangle 64"/>
            <p:cNvSpPr>
              <a:spLocks noChangeArrowheads="1"/>
            </p:cNvSpPr>
            <p:nvPr/>
          </p:nvSpPr>
          <p:spPr bwMode="auto">
            <a:xfrm>
              <a:off x="7085013" y="3200400"/>
              <a:ext cx="1371600" cy="457200"/>
            </a:xfrm>
            <a:prstGeom prst="rect">
              <a:avLst/>
            </a:prstGeom>
            <a:solidFill>
              <a:schemeClr val="accent2"/>
            </a:solidFill>
            <a:ln w="9525">
              <a:noFill/>
              <a:miter lim="800000"/>
              <a:headEnd/>
              <a:tailEnd/>
            </a:ln>
          </p:spPr>
          <p:txBody>
            <a:bodyPr anchor="ctr"/>
            <a:lstStyle/>
            <a:p>
              <a:pPr algn="ctr" defTabSz="932597"/>
              <a:r>
                <a:rPr lang="en-US" sz="1632">
                  <a:solidFill>
                    <a:srgbClr val="FFFFFF"/>
                  </a:solidFill>
                </a:rPr>
                <a:t>Azure IP</a:t>
              </a:r>
            </a:p>
          </p:txBody>
        </p:sp>
        <p:sp>
          <p:nvSpPr>
            <p:cNvPr id="1046" name="Rectangle 64"/>
            <p:cNvSpPr>
              <a:spLocks noChangeArrowheads="1"/>
            </p:cNvSpPr>
            <p:nvPr/>
          </p:nvSpPr>
          <p:spPr bwMode="auto">
            <a:xfrm>
              <a:off x="7085013" y="1752600"/>
              <a:ext cx="1371600" cy="1371600"/>
            </a:xfrm>
            <a:prstGeom prst="rect">
              <a:avLst/>
            </a:prstGeom>
            <a:solidFill>
              <a:schemeClr val="accent2"/>
            </a:solidFill>
            <a:ln w="9525">
              <a:noFill/>
              <a:miter lim="800000"/>
              <a:headEnd/>
              <a:tailEnd/>
            </a:ln>
          </p:spPr>
          <p:txBody>
            <a:bodyPr anchor="ctr"/>
            <a:lstStyle/>
            <a:p>
              <a:pPr algn="ctr" defTabSz="932597"/>
              <a:r>
                <a:rPr lang="en-US" sz="1632">
                  <a:solidFill>
                    <a:srgbClr val="FFFFFF"/>
                  </a:solidFill>
                </a:rPr>
                <a:t>Orchestrator</a:t>
              </a:r>
            </a:p>
          </p:txBody>
        </p:sp>
        <p:sp>
          <p:nvSpPr>
            <p:cNvPr id="1027" name="Line 60"/>
            <p:cNvSpPr>
              <a:spLocks noChangeShapeType="1"/>
            </p:cNvSpPr>
            <p:nvPr/>
          </p:nvSpPr>
          <p:spPr bwMode="auto">
            <a:xfrm flipH="1">
              <a:off x="7313613" y="3581400"/>
              <a:ext cx="304800" cy="1143000"/>
            </a:xfrm>
            <a:prstGeom prst="line">
              <a:avLst/>
            </a:prstGeom>
            <a:noFill/>
            <a:ln w="38100">
              <a:solidFill>
                <a:schemeClr val="accent2"/>
              </a:solidFill>
              <a:round/>
              <a:headEnd/>
              <a:tailEnd type="triangle" w="med" len="med"/>
            </a:ln>
          </p:spPr>
          <p:txBody>
            <a:bodyPr/>
            <a:lstStyle/>
            <a:p>
              <a:endParaRPr lang="en-US"/>
            </a:p>
          </p:txBody>
        </p:sp>
      </p:grpSp>
      <p:grpSp>
        <p:nvGrpSpPr>
          <p:cNvPr id="4" name="Group 3"/>
          <p:cNvGrpSpPr/>
          <p:nvPr/>
        </p:nvGrpSpPr>
        <p:grpSpPr>
          <a:xfrm>
            <a:off x="5907370" y="1787489"/>
            <a:ext cx="1321188" cy="2953244"/>
            <a:chOff x="5789613" y="1752600"/>
            <a:chExt cx="1295400" cy="2895600"/>
          </a:xfrm>
        </p:grpSpPr>
        <p:sp>
          <p:nvSpPr>
            <p:cNvPr id="1083" name="Rectangle 63"/>
            <p:cNvSpPr>
              <a:spLocks noChangeArrowheads="1"/>
            </p:cNvSpPr>
            <p:nvPr/>
          </p:nvSpPr>
          <p:spPr bwMode="auto">
            <a:xfrm>
              <a:off x="5789613" y="1752600"/>
              <a:ext cx="1295400" cy="1371600"/>
            </a:xfrm>
            <a:prstGeom prst="rect">
              <a:avLst/>
            </a:prstGeom>
            <a:solidFill>
              <a:srgbClr val="FF8C00"/>
            </a:solidFill>
            <a:ln w="9525">
              <a:noFill/>
              <a:miter lim="800000"/>
              <a:headEnd/>
              <a:tailEnd/>
            </a:ln>
          </p:spPr>
          <p:txBody>
            <a:bodyPr anchor="ctr"/>
            <a:lstStyle/>
            <a:p>
              <a:pPr algn="ctr" defTabSz="932597"/>
              <a:r>
                <a:rPr lang="en-US" sz="1632">
                  <a:solidFill>
                    <a:srgbClr val="FFFFFF"/>
                  </a:solidFill>
                </a:rPr>
                <a:t>App Controller</a:t>
              </a:r>
            </a:p>
          </p:txBody>
        </p:sp>
        <p:sp>
          <p:nvSpPr>
            <p:cNvPr id="1033" name="Line 61"/>
            <p:cNvSpPr>
              <a:spLocks noChangeShapeType="1"/>
            </p:cNvSpPr>
            <p:nvPr/>
          </p:nvSpPr>
          <p:spPr bwMode="auto">
            <a:xfrm>
              <a:off x="6399213" y="3048000"/>
              <a:ext cx="457200" cy="1600200"/>
            </a:xfrm>
            <a:prstGeom prst="line">
              <a:avLst/>
            </a:prstGeom>
            <a:noFill/>
            <a:ln w="38100">
              <a:solidFill>
                <a:srgbClr val="FF8C00"/>
              </a:solidFill>
              <a:round/>
              <a:headEnd/>
              <a:tailEnd type="triangle" w="med" len="med"/>
            </a:ln>
          </p:spPr>
          <p:txBody>
            <a:bodyPr/>
            <a:lstStyle/>
            <a:p>
              <a:endParaRPr lang="en-US"/>
            </a:p>
          </p:txBody>
        </p:sp>
      </p:grpSp>
      <p:grpSp>
        <p:nvGrpSpPr>
          <p:cNvPr id="8" name="Group 7"/>
          <p:cNvGrpSpPr/>
          <p:nvPr/>
        </p:nvGrpSpPr>
        <p:grpSpPr>
          <a:xfrm>
            <a:off x="9948651" y="1787489"/>
            <a:ext cx="1398905" cy="3186395"/>
            <a:chOff x="9752013" y="1752600"/>
            <a:chExt cx="1371600" cy="3124200"/>
          </a:xfrm>
        </p:grpSpPr>
        <p:sp>
          <p:nvSpPr>
            <p:cNvPr id="1084" name="Rectangle 64"/>
            <p:cNvSpPr>
              <a:spLocks noChangeArrowheads="1"/>
            </p:cNvSpPr>
            <p:nvPr/>
          </p:nvSpPr>
          <p:spPr bwMode="auto">
            <a:xfrm>
              <a:off x="9752013" y="1752600"/>
              <a:ext cx="1371600" cy="1371600"/>
            </a:xfrm>
            <a:prstGeom prst="rect">
              <a:avLst/>
            </a:prstGeom>
            <a:solidFill>
              <a:schemeClr val="accent2"/>
            </a:solidFill>
            <a:ln w="9525">
              <a:noFill/>
              <a:miter lim="800000"/>
              <a:headEnd/>
              <a:tailEnd/>
            </a:ln>
          </p:spPr>
          <p:txBody>
            <a:bodyPr anchor="ctr"/>
            <a:lstStyle/>
            <a:p>
              <a:pPr algn="ctr" defTabSz="932597"/>
              <a:r>
                <a:rPr lang="en-US" sz="1632">
                  <a:solidFill>
                    <a:srgbClr val="FFFFFF"/>
                  </a:solidFill>
                </a:rPr>
                <a:t>Operations Manager</a:t>
              </a:r>
            </a:p>
          </p:txBody>
        </p:sp>
        <p:sp>
          <p:nvSpPr>
            <p:cNvPr id="1102" name="Rectangle 64"/>
            <p:cNvSpPr>
              <a:spLocks noChangeArrowheads="1"/>
            </p:cNvSpPr>
            <p:nvPr/>
          </p:nvSpPr>
          <p:spPr bwMode="auto">
            <a:xfrm>
              <a:off x="9752013" y="3200400"/>
              <a:ext cx="1371600" cy="457200"/>
            </a:xfrm>
            <a:prstGeom prst="rect">
              <a:avLst/>
            </a:prstGeom>
            <a:solidFill>
              <a:schemeClr val="accent2"/>
            </a:solidFill>
            <a:ln w="9525">
              <a:noFill/>
              <a:miter lim="800000"/>
              <a:headEnd/>
              <a:tailEnd/>
            </a:ln>
          </p:spPr>
          <p:txBody>
            <a:bodyPr anchor="ctr"/>
            <a:lstStyle/>
            <a:p>
              <a:pPr algn="ctr" defTabSz="932597"/>
              <a:r>
                <a:rPr lang="en-US" sz="1632">
                  <a:solidFill>
                    <a:srgbClr val="FFFFFF"/>
                  </a:solidFill>
                </a:rPr>
                <a:t>Azure MP</a:t>
              </a:r>
            </a:p>
          </p:txBody>
        </p:sp>
        <p:sp>
          <p:nvSpPr>
            <p:cNvPr id="1125" name="Line 60"/>
            <p:cNvSpPr>
              <a:spLocks noChangeShapeType="1"/>
            </p:cNvSpPr>
            <p:nvPr/>
          </p:nvSpPr>
          <p:spPr bwMode="auto">
            <a:xfrm flipV="1">
              <a:off x="10056813" y="3810000"/>
              <a:ext cx="304800" cy="1066800"/>
            </a:xfrm>
            <a:prstGeom prst="line">
              <a:avLst/>
            </a:prstGeom>
            <a:noFill/>
            <a:ln w="38100">
              <a:solidFill>
                <a:schemeClr val="accent2"/>
              </a:solidFill>
              <a:round/>
              <a:headEnd/>
              <a:tailEnd type="triangle" w="med" len="med"/>
            </a:ln>
          </p:spPr>
          <p:txBody>
            <a:bodyPr/>
            <a:lstStyle/>
            <a:p>
              <a:endParaRPr lang="en-US"/>
            </a:p>
          </p:txBody>
        </p:sp>
      </p:grpSp>
      <p:grpSp>
        <p:nvGrpSpPr>
          <p:cNvPr id="7" name="Group 6"/>
          <p:cNvGrpSpPr/>
          <p:nvPr/>
        </p:nvGrpSpPr>
        <p:grpSpPr>
          <a:xfrm>
            <a:off x="8627463" y="1787489"/>
            <a:ext cx="1321188" cy="3108678"/>
            <a:chOff x="8456613" y="1752600"/>
            <a:chExt cx="1295400" cy="3048000"/>
          </a:xfrm>
        </p:grpSpPr>
        <p:sp>
          <p:nvSpPr>
            <p:cNvPr id="1085" name="Rectangle 63"/>
            <p:cNvSpPr>
              <a:spLocks noChangeArrowheads="1"/>
            </p:cNvSpPr>
            <p:nvPr/>
          </p:nvSpPr>
          <p:spPr bwMode="auto">
            <a:xfrm>
              <a:off x="8456613" y="1752600"/>
              <a:ext cx="1295400" cy="1371600"/>
            </a:xfrm>
            <a:prstGeom prst="rect">
              <a:avLst/>
            </a:prstGeom>
            <a:solidFill>
              <a:srgbClr val="FF8C00"/>
            </a:solidFill>
            <a:ln w="9525">
              <a:noFill/>
              <a:miter lim="800000"/>
              <a:headEnd/>
              <a:tailEnd/>
            </a:ln>
          </p:spPr>
          <p:txBody>
            <a:bodyPr anchor="ctr"/>
            <a:lstStyle/>
            <a:p>
              <a:pPr algn="ctr" defTabSz="932597"/>
              <a:r>
                <a:rPr lang="en-US" sz="1632">
                  <a:solidFill>
                    <a:srgbClr val="FFFFFF"/>
                  </a:solidFill>
                </a:rPr>
                <a:t>App Controller</a:t>
              </a:r>
            </a:p>
          </p:txBody>
        </p:sp>
        <p:sp>
          <p:nvSpPr>
            <p:cNvPr id="1126" name="Line 61"/>
            <p:cNvSpPr>
              <a:spLocks noChangeShapeType="1"/>
            </p:cNvSpPr>
            <p:nvPr/>
          </p:nvSpPr>
          <p:spPr bwMode="auto">
            <a:xfrm flipH="1" flipV="1">
              <a:off x="8990013" y="3276600"/>
              <a:ext cx="685800" cy="1524000"/>
            </a:xfrm>
            <a:prstGeom prst="line">
              <a:avLst/>
            </a:prstGeom>
            <a:noFill/>
            <a:ln w="38100">
              <a:solidFill>
                <a:srgbClr val="FF8C00"/>
              </a:solidFill>
              <a:round/>
              <a:headEnd/>
              <a:tailEnd type="triangle" w="med" len="med"/>
            </a:ln>
          </p:spPr>
          <p:txBody>
            <a:bodyPr/>
            <a:lstStyle/>
            <a:p>
              <a:endParaRPr lang="en-US"/>
            </a:p>
          </p:txBody>
        </p:sp>
      </p:grpSp>
      <p:grpSp>
        <p:nvGrpSpPr>
          <p:cNvPr id="6" name="Group 5"/>
          <p:cNvGrpSpPr/>
          <p:nvPr/>
        </p:nvGrpSpPr>
        <p:grpSpPr>
          <a:xfrm>
            <a:off x="9254375" y="1243471"/>
            <a:ext cx="1471446" cy="4201573"/>
            <a:chOff x="9071288" y="1219200"/>
            <a:chExt cx="1442725" cy="4119563"/>
          </a:xfrm>
        </p:grpSpPr>
        <p:sp>
          <p:nvSpPr>
            <p:cNvPr id="1087" name="Text Box 69"/>
            <p:cNvSpPr txBox="1">
              <a:spLocks noChangeArrowheads="1"/>
            </p:cNvSpPr>
            <p:nvPr/>
          </p:nvSpPr>
          <p:spPr bwMode="auto">
            <a:xfrm>
              <a:off x="9071288" y="1219200"/>
              <a:ext cx="1301126" cy="469039"/>
            </a:xfrm>
            <a:prstGeom prst="rect">
              <a:avLst/>
            </a:prstGeom>
            <a:noFill/>
            <a:ln w="9525">
              <a:noFill/>
              <a:miter lim="800000"/>
              <a:headEnd/>
              <a:tailEnd/>
            </a:ln>
          </p:spPr>
          <p:txBody>
            <a:bodyPr wrap="none">
              <a:spAutoFit/>
            </a:bodyPr>
            <a:lstStyle/>
            <a:p>
              <a:pPr algn="ctr" defTabSz="932597"/>
              <a:r>
                <a:rPr lang="en-US" sz="2448" dirty="0">
                  <a:solidFill>
                    <a:schemeClr val="tx2"/>
                  </a:solidFill>
                </a:rPr>
                <a:t>Monitor</a:t>
              </a:r>
            </a:p>
          </p:txBody>
        </p:sp>
        <p:grpSp>
          <p:nvGrpSpPr>
            <p:cNvPr id="1114" name="Group 67"/>
            <p:cNvGrpSpPr>
              <a:grpSpLocks/>
            </p:cNvGrpSpPr>
            <p:nvPr/>
          </p:nvGrpSpPr>
          <p:grpSpPr bwMode="auto">
            <a:xfrm>
              <a:off x="9218613" y="4724400"/>
              <a:ext cx="1295400" cy="614363"/>
              <a:chOff x="1823" y="1488"/>
              <a:chExt cx="3648" cy="1726"/>
            </a:xfrm>
          </p:grpSpPr>
          <p:sp>
            <p:nvSpPr>
              <p:cNvPr id="1115" name="Freeform 94"/>
              <p:cNvSpPr>
                <a:spLocks/>
              </p:cNvSpPr>
              <p:nvPr/>
            </p:nvSpPr>
            <p:spPr bwMode="auto">
              <a:xfrm>
                <a:off x="1823" y="1488"/>
                <a:ext cx="3648" cy="1726"/>
              </a:xfrm>
              <a:custGeom>
                <a:avLst/>
                <a:gdLst>
                  <a:gd name="T0" fmla="*/ 555963 w 3648"/>
                  <a:gd name="T1" fmla="*/ 0 h 1726"/>
                  <a:gd name="T2" fmla="*/ 75130 w 3648"/>
                  <a:gd name="T3" fmla="*/ 108369 h 1726"/>
                  <a:gd name="T4" fmla="*/ 18782 w 3648"/>
                  <a:gd name="T5" fmla="*/ 108369 h 1726"/>
                  <a:gd name="T6" fmla="*/ 15026 w 3648"/>
                  <a:gd name="T7" fmla="*/ 187663 h 1726"/>
                  <a:gd name="T8" fmla="*/ 0 w 3648"/>
                  <a:gd name="T9" fmla="*/ 203522 h 1726"/>
                  <a:gd name="T10" fmla="*/ 3756 w 3648"/>
                  <a:gd name="T11" fmla="*/ 327750 h 1726"/>
                  <a:gd name="T12" fmla="*/ 82642 w 3648"/>
                  <a:gd name="T13" fmla="*/ 306605 h 1726"/>
                  <a:gd name="T14" fmla="*/ 525911 w 3648"/>
                  <a:gd name="T15" fmla="*/ 488981 h 1726"/>
                  <a:gd name="T16" fmla="*/ 514641 w 3648"/>
                  <a:gd name="T17" fmla="*/ 533915 h 1726"/>
                  <a:gd name="T18" fmla="*/ 593527 w 3648"/>
                  <a:gd name="T19" fmla="*/ 515413 h 1726"/>
                  <a:gd name="T20" fmla="*/ 702465 w 3648"/>
                  <a:gd name="T21" fmla="*/ 568276 h 1726"/>
                  <a:gd name="T22" fmla="*/ 732517 w 3648"/>
                  <a:gd name="T23" fmla="*/ 531271 h 1726"/>
                  <a:gd name="T24" fmla="*/ 1190812 w 3648"/>
                  <a:gd name="T25" fmla="*/ 306605 h 1726"/>
                  <a:gd name="T26" fmla="*/ 1202082 w 3648"/>
                  <a:gd name="T27" fmla="*/ 153303 h 1726"/>
                  <a:gd name="T28" fmla="*/ 555963 w 3648"/>
                  <a:gd name="T29" fmla="*/ 0 h 17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48"/>
                  <a:gd name="T46" fmla="*/ 0 h 1726"/>
                  <a:gd name="T47" fmla="*/ 3648 w 3648"/>
                  <a:gd name="T48" fmla="*/ 1726 h 17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48" h="1726">
                    <a:moveTo>
                      <a:pt x="1687" y="0"/>
                    </a:moveTo>
                    <a:lnTo>
                      <a:pt x="228" y="329"/>
                    </a:lnTo>
                    <a:lnTo>
                      <a:pt x="57" y="329"/>
                    </a:lnTo>
                    <a:cubicBezTo>
                      <a:pt x="53" y="409"/>
                      <a:pt x="49" y="490"/>
                      <a:pt x="46" y="570"/>
                    </a:cubicBezTo>
                    <a:lnTo>
                      <a:pt x="0" y="618"/>
                    </a:lnTo>
                    <a:cubicBezTo>
                      <a:pt x="4" y="744"/>
                      <a:pt x="8" y="870"/>
                      <a:pt x="11" y="995"/>
                    </a:cubicBezTo>
                    <a:lnTo>
                      <a:pt x="251" y="931"/>
                    </a:lnTo>
                    <a:lnTo>
                      <a:pt x="1596" y="1485"/>
                    </a:lnTo>
                    <a:lnTo>
                      <a:pt x="1625" y="1648"/>
                    </a:lnTo>
                    <a:lnTo>
                      <a:pt x="1801" y="1565"/>
                    </a:lnTo>
                    <a:lnTo>
                      <a:pt x="2132" y="1726"/>
                    </a:lnTo>
                    <a:lnTo>
                      <a:pt x="2223" y="1614"/>
                    </a:lnTo>
                    <a:lnTo>
                      <a:pt x="3614" y="931"/>
                    </a:lnTo>
                    <a:lnTo>
                      <a:pt x="3648" y="466"/>
                    </a:lnTo>
                    <a:lnTo>
                      <a:pt x="1687" y="0"/>
                    </a:lnTo>
                    <a:close/>
                  </a:path>
                </a:pathLst>
              </a:custGeom>
              <a:noFill/>
              <a:ln w="3175" cap="flat" cmpd="sng" algn="ctr">
                <a:noFill/>
                <a:prstDash val="dash"/>
                <a:round/>
                <a:headEnd/>
                <a:tailEnd/>
              </a:ln>
            </p:spPr>
            <p:txBody>
              <a:bodyPr anchor="ctr"/>
              <a:lstStyle/>
              <a:p>
                <a:endParaRPr lang="en-US"/>
              </a:p>
            </p:txBody>
          </p:sp>
          <p:sp>
            <p:nvSpPr>
              <p:cNvPr id="1116" name="Freeform 95"/>
              <p:cNvSpPr>
                <a:spLocks/>
              </p:cNvSpPr>
              <p:nvPr/>
            </p:nvSpPr>
            <p:spPr bwMode="auto">
              <a:xfrm>
                <a:off x="2063" y="1536"/>
                <a:ext cx="3238" cy="1500"/>
              </a:xfrm>
              <a:custGeom>
                <a:avLst/>
                <a:gdLst>
                  <a:gd name="T0" fmla="*/ 0 w 2050257"/>
                  <a:gd name="T1" fmla="*/ 135 h 1347788"/>
                  <a:gd name="T2" fmla="*/ 769 w 2050257"/>
                  <a:gd name="T3" fmla="*/ 0 h 1347788"/>
                  <a:gd name="T4" fmla="*/ 1685 w 2050257"/>
                  <a:gd name="T5" fmla="*/ 165 h 1347788"/>
                  <a:gd name="T6" fmla="*/ 1676 w 2050257"/>
                  <a:gd name="T7" fmla="*/ 313 h 1347788"/>
                  <a:gd name="T8" fmla="*/ 977 w 2050257"/>
                  <a:gd name="T9" fmla="*/ 549 h 1347788"/>
                  <a:gd name="T10" fmla="*/ 18 w 2050257"/>
                  <a:gd name="T11" fmla="*/ 286 h 1347788"/>
                  <a:gd name="T12" fmla="*/ 0 w 2050257"/>
                  <a:gd name="T13" fmla="*/ 135 h 1347788"/>
                  <a:gd name="T14" fmla="*/ 0 60000 65536"/>
                  <a:gd name="T15" fmla="*/ 0 60000 65536"/>
                  <a:gd name="T16" fmla="*/ 0 60000 65536"/>
                  <a:gd name="T17" fmla="*/ 0 60000 65536"/>
                  <a:gd name="T18" fmla="*/ 0 60000 65536"/>
                  <a:gd name="T19" fmla="*/ 0 60000 65536"/>
                  <a:gd name="T20" fmla="*/ 0 60000 65536"/>
                  <a:gd name="T21" fmla="*/ 0 w 2050257"/>
                  <a:gd name="T22" fmla="*/ 0 h 1347788"/>
                  <a:gd name="T23" fmla="*/ 2050257 w 2050257"/>
                  <a:gd name="T24" fmla="*/ 1347788 h 13477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50257" h="1347788">
                    <a:moveTo>
                      <a:pt x="0" y="330994"/>
                    </a:moveTo>
                    <a:lnTo>
                      <a:pt x="935832" y="0"/>
                    </a:lnTo>
                    <a:lnTo>
                      <a:pt x="2050257" y="404813"/>
                    </a:lnTo>
                    <a:lnTo>
                      <a:pt x="2038351" y="766763"/>
                    </a:lnTo>
                    <a:lnTo>
                      <a:pt x="1188245" y="1347788"/>
                    </a:lnTo>
                    <a:cubicBezTo>
                      <a:pt x="988220" y="1253237"/>
                      <a:pt x="188120" y="801500"/>
                      <a:pt x="21432" y="702186"/>
                    </a:cubicBezTo>
                    <a:lnTo>
                      <a:pt x="0" y="330994"/>
                    </a:lnTo>
                    <a:close/>
                  </a:path>
                </a:pathLst>
              </a:custGeom>
              <a:solidFill>
                <a:schemeClr val="accent1"/>
              </a:solidFill>
              <a:ln w="10795" cap="flat" cmpd="sng" algn="ctr">
                <a:noFill/>
                <a:prstDash val="solid"/>
                <a:round/>
                <a:headEnd/>
                <a:tailEnd/>
              </a:ln>
            </p:spPr>
            <p:txBody>
              <a:bodyPr anchor="ctr"/>
              <a:lstStyle/>
              <a:p>
                <a:endParaRPr lang="en-US"/>
              </a:p>
            </p:txBody>
          </p:sp>
          <p:sp>
            <p:nvSpPr>
              <p:cNvPr id="1117" name="Freeform 96"/>
              <p:cNvSpPr>
                <a:spLocks/>
              </p:cNvSpPr>
              <p:nvPr/>
            </p:nvSpPr>
            <p:spPr bwMode="auto">
              <a:xfrm>
                <a:off x="4005" y="2047"/>
                <a:ext cx="1253" cy="916"/>
              </a:xfrm>
              <a:custGeom>
                <a:avLst/>
                <a:gdLst>
                  <a:gd name="T0" fmla="*/ 652 w 793023"/>
                  <a:gd name="T1" fmla="*/ 0 h 821531"/>
                  <a:gd name="T2" fmla="*/ 4 w 793023"/>
                  <a:gd name="T3" fmla="*/ 198 h 821531"/>
                  <a:gd name="T4" fmla="*/ 0 w 793023"/>
                  <a:gd name="T5" fmla="*/ 336 h 821531"/>
                  <a:gd name="T6" fmla="*/ 645 w 793023"/>
                  <a:gd name="T7" fmla="*/ 119 h 821531"/>
                  <a:gd name="T8" fmla="*/ 652 w 793023"/>
                  <a:gd name="T9" fmla="*/ 0 h 821531"/>
                  <a:gd name="T10" fmla="*/ 0 60000 65536"/>
                  <a:gd name="T11" fmla="*/ 0 60000 65536"/>
                  <a:gd name="T12" fmla="*/ 0 60000 65536"/>
                  <a:gd name="T13" fmla="*/ 0 60000 65536"/>
                  <a:gd name="T14" fmla="*/ 0 60000 65536"/>
                  <a:gd name="T15" fmla="*/ 0 w 793023"/>
                  <a:gd name="T16" fmla="*/ 0 h 821531"/>
                  <a:gd name="T17" fmla="*/ 793023 w 793023"/>
                  <a:gd name="T18" fmla="*/ 821531 h 821531"/>
                </a:gdLst>
                <a:ahLst/>
                <a:cxnLst>
                  <a:cxn ang="T10">
                    <a:pos x="T0" y="T1"/>
                  </a:cxn>
                  <a:cxn ang="T11">
                    <a:pos x="T2" y="T3"/>
                  </a:cxn>
                  <a:cxn ang="T12">
                    <a:pos x="T4" y="T5"/>
                  </a:cxn>
                  <a:cxn ang="T13">
                    <a:pos x="T6" y="T7"/>
                  </a:cxn>
                  <a:cxn ang="T14">
                    <a:pos x="T8" y="T9"/>
                  </a:cxn>
                </a:cxnLst>
                <a:rect l="T15" t="T16" r="T17" b="T18"/>
                <a:pathLst>
                  <a:path w="793023" h="821531">
                    <a:moveTo>
                      <a:pt x="793023" y="0"/>
                    </a:moveTo>
                    <a:lnTo>
                      <a:pt x="4829" y="483394"/>
                    </a:lnTo>
                    <a:cubicBezTo>
                      <a:pt x="5623" y="614363"/>
                      <a:pt x="-726" y="690562"/>
                      <a:pt x="68" y="821531"/>
                    </a:cubicBezTo>
                    <a:lnTo>
                      <a:pt x="783498" y="290513"/>
                    </a:lnTo>
                    <a:lnTo>
                      <a:pt x="793023" y="0"/>
                    </a:lnTo>
                    <a:close/>
                  </a:path>
                </a:pathLst>
              </a:custGeom>
              <a:solidFill>
                <a:srgbClr val="FFFFFF"/>
              </a:solidFill>
              <a:ln w="10795" cap="flat" cmpd="sng" algn="ctr">
                <a:noFill/>
                <a:prstDash val="solid"/>
                <a:round/>
                <a:headEnd/>
                <a:tailEnd/>
              </a:ln>
            </p:spPr>
            <p:txBody>
              <a:bodyPr anchor="ctr"/>
              <a:lstStyle/>
              <a:p>
                <a:endParaRPr lang="en-US"/>
              </a:p>
            </p:txBody>
          </p:sp>
          <p:sp>
            <p:nvSpPr>
              <p:cNvPr id="1118" name="Freeform 97"/>
              <p:cNvSpPr>
                <a:spLocks/>
              </p:cNvSpPr>
              <p:nvPr/>
            </p:nvSpPr>
            <p:spPr bwMode="auto">
              <a:xfrm>
                <a:off x="1971" y="1854"/>
                <a:ext cx="1991" cy="1264"/>
              </a:xfrm>
              <a:custGeom>
                <a:avLst/>
                <a:gdLst>
                  <a:gd name="T0" fmla="*/ 0 w 1134848"/>
                  <a:gd name="T1" fmla="*/ 0 h 1020634"/>
                  <a:gd name="T2" fmla="*/ 1151 w 1134848"/>
                  <a:gd name="T3" fmla="*/ 284 h 1020634"/>
                  <a:gd name="T4" fmla="*/ 1133 w 1134848"/>
                  <a:gd name="T5" fmla="*/ 515 h 1020634"/>
                  <a:gd name="T6" fmla="*/ 0 w 1134848"/>
                  <a:gd name="T7" fmla="*/ 180 h 1020634"/>
                  <a:gd name="T8" fmla="*/ 0 w 1134848"/>
                  <a:gd name="T9" fmla="*/ 0 h 1020634"/>
                  <a:gd name="T10" fmla="*/ 0 60000 65536"/>
                  <a:gd name="T11" fmla="*/ 0 60000 65536"/>
                  <a:gd name="T12" fmla="*/ 0 60000 65536"/>
                  <a:gd name="T13" fmla="*/ 0 60000 65536"/>
                  <a:gd name="T14" fmla="*/ 0 60000 65536"/>
                  <a:gd name="T15" fmla="*/ 0 w 1134848"/>
                  <a:gd name="T16" fmla="*/ 0 h 1020634"/>
                  <a:gd name="T17" fmla="*/ 1134848 w 1134848"/>
                  <a:gd name="T18" fmla="*/ 1020634 h 1020634"/>
                </a:gdLst>
                <a:ahLst/>
                <a:cxnLst>
                  <a:cxn ang="T10">
                    <a:pos x="T0" y="T1"/>
                  </a:cxn>
                  <a:cxn ang="T11">
                    <a:pos x="T2" y="T3"/>
                  </a:cxn>
                  <a:cxn ang="T12">
                    <a:pos x="T4" y="T5"/>
                  </a:cxn>
                  <a:cxn ang="T13">
                    <a:pos x="T6" y="T7"/>
                  </a:cxn>
                  <a:cxn ang="T14">
                    <a:pos x="T8" y="T9"/>
                  </a:cxn>
                </a:cxnLst>
                <a:rect l="T15" t="T16" r="T17" b="T18"/>
                <a:pathLst>
                  <a:path w="1134848" h="1020634">
                    <a:moveTo>
                      <a:pt x="0" y="0"/>
                    </a:moveTo>
                    <a:lnTo>
                      <a:pt x="1134848" y="563003"/>
                    </a:lnTo>
                    <a:cubicBezTo>
                      <a:pt x="1132731" y="717520"/>
                      <a:pt x="1119889" y="866117"/>
                      <a:pt x="1117772" y="1020634"/>
                    </a:cubicBezTo>
                    <a:lnTo>
                      <a:pt x="86" y="355771"/>
                    </a:lnTo>
                    <a:cubicBezTo>
                      <a:pt x="57" y="237181"/>
                      <a:pt x="29" y="118590"/>
                      <a:pt x="0" y="0"/>
                    </a:cubicBezTo>
                    <a:close/>
                  </a:path>
                </a:pathLst>
              </a:custGeom>
              <a:solidFill>
                <a:schemeClr val="accent1"/>
              </a:solidFill>
              <a:ln w="10795" cap="flat" cmpd="sng" algn="ctr">
                <a:noFill/>
                <a:prstDash val="solid"/>
                <a:round/>
                <a:headEnd/>
                <a:tailEnd/>
              </a:ln>
            </p:spPr>
            <p:txBody>
              <a:bodyPr anchor="ctr"/>
              <a:lstStyle/>
              <a:p>
                <a:endParaRPr lang="en-US"/>
              </a:p>
            </p:txBody>
          </p:sp>
          <p:sp>
            <p:nvSpPr>
              <p:cNvPr id="1119" name="Freeform 98"/>
              <p:cNvSpPr>
                <a:spLocks/>
              </p:cNvSpPr>
              <p:nvPr/>
            </p:nvSpPr>
            <p:spPr bwMode="auto">
              <a:xfrm>
                <a:off x="1967" y="1872"/>
                <a:ext cx="1962" cy="1224"/>
              </a:xfrm>
              <a:custGeom>
                <a:avLst/>
                <a:gdLst>
                  <a:gd name="T0" fmla="*/ 674872 w 1240510"/>
                  <a:gd name="T1" fmla="*/ 621210 h 1099542"/>
                  <a:gd name="T2" fmla="*/ 1024916 w 1240510"/>
                  <a:gd name="T3" fmla="*/ 795041 h 1099542"/>
                  <a:gd name="T4" fmla="*/ 1015392 w 1240510"/>
                  <a:gd name="T5" fmla="*/ 861716 h 1099542"/>
                  <a:gd name="T6" fmla="*/ 679634 w 1240510"/>
                  <a:gd name="T7" fmla="*/ 687885 h 1099542"/>
                  <a:gd name="T8" fmla="*/ 674872 w 1240510"/>
                  <a:gd name="T9" fmla="*/ 525469 h 1099542"/>
                  <a:gd name="T10" fmla="*/ 1024916 w 1240510"/>
                  <a:gd name="T11" fmla="*/ 699300 h 1099542"/>
                  <a:gd name="T12" fmla="*/ 1015392 w 1240510"/>
                  <a:gd name="T13" fmla="*/ 765975 h 1099542"/>
                  <a:gd name="T14" fmla="*/ 679634 w 1240510"/>
                  <a:gd name="T15" fmla="*/ 592144 h 1099542"/>
                  <a:gd name="T16" fmla="*/ 674872 w 1240510"/>
                  <a:gd name="T17" fmla="*/ 438306 h 1099542"/>
                  <a:gd name="T18" fmla="*/ 1024916 w 1240510"/>
                  <a:gd name="T19" fmla="*/ 612137 h 1099542"/>
                  <a:gd name="T20" fmla="*/ 1015392 w 1240510"/>
                  <a:gd name="T21" fmla="*/ 678812 h 1099542"/>
                  <a:gd name="T22" fmla="*/ 679634 w 1240510"/>
                  <a:gd name="T23" fmla="*/ 504981 h 1099542"/>
                  <a:gd name="T24" fmla="*/ 148616 w 1240510"/>
                  <a:gd name="T25" fmla="*/ 321907 h 1099542"/>
                  <a:gd name="T26" fmla="*/ 229578 w 1240510"/>
                  <a:gd name="T27" fmla="*/ 360007 h 1099542"/>
                  <a:gd name="T28" fmla="*/ 220052 w 1240510"/>
                  <a:gd name="T29" fmla="*/ 421920 h 1099542"/>
                  <a:gd name="T30" fmla="*/ 162904 w 1240510"/>
                  <a:gd name="T31" fmla="*/ 388582 h 1099542"/>
                  <a:gd name="T32" fmla="*/ 148616 w 1240510"/>
                  <a:gd name="T33" fmla="*/ 245426 h 1099542"/>
                  <a:gd name="T34" fmla="*/ 229578 w 1240510"/>
                  <a:gd name="T35" fmla="*/ 283526 h 1099542"/>
                  <a:gd name="T36" fmla="*/ 220052 w 1240510"/>
                  <a:gd name="T37" fmla="*/ 345439 h 1099542"/>
                  <a:gd name="T38" fmla="*/ 162904 w 1240510"/>
                  <a:gd name="T39" fmla="*/ 312101 h 1099542"/>
                  <a:gd name="T40" fmla="*/ 148616 w 1240510"/>
                  <a:gd name="T41" fmla="*/ 166843 h 1099542"/>
                  <a:gd name="T42" fmla="*/ 229578 w 1240510"/>
                  <a:gd name="T43" fmla="*/ 204943 h 1099542"/>
                  <a:gd name="T44" fmla="*/ 220052 w 1240510"/>
                  <a:gd name="T45" fmla="*/ 266856 h 1099542"/>
                  <a:gd name="T46" fmla="*/ 162904 w 1240510"/>
                  <a:gd name="T47" fmla="*/ 233518 h 1099542"/>
                  <a:gd name="T48" fmla="*/ 50232 w 1240510"/>
                  <a:gd name="T49" fmla="*/ 67454 h 1099542"/>
                  <a:gd name="T50" fmla="*/ 54244 w 1240510"/>
                  <a:gd name="T51" fmla="*/ 360335 h 1099542"/>
                  <a:gd name="T52" fmla="*/ 1190278 w 1240510"/>
                  <a:gd name="T53" fmla="*/ 1041612 h 1099542"/>
                  <a:gd name="T54" fmla="*/ 1191028 w 1240510"/>
                  <a:gd name="T55" fmla="*/ 658027 h 1099542"/>
                  <a:gd name="T56" fmla="*/ 7048 w 1240510"/>
                  <a:gd name="T57" fmla="*/ 0 h 1099542"/>
                  <a:gd name="T58" fmla="*/ 1240510 w 1240510"/>
                  <a:gd name="T59" fmla="*/ 627303 h 1099542"/>
                  <a:gd name="T60" fmla="*/ 1233462 w 1240510"/>
                  <a:gd name="T61" fmla="*/ 1099542 h 1099542"/>
                  <a:gd name="T62" fmla="*/ 0 w 1240510"/>
                  <a:gd name="T63" fmla="*/ 380611 h 10995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40510"/>
                  <a:gd name="T97" fmla="*/ 0 h 1099542"/>
                  <a:gd name="T98" fmla="*/ 1240510 w 1240510"/>
                  <a:gd name="T99" fmla="*/ 1099542 h 109954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40510" h="1099542">
                    <a:moveTo>
                      <a:pt x="674872" y="621210"/>
                    </a:moveTo>
                    <a:lnTo>
                      <a:pt x="1024916" y="795041"/>
                    </a:lnTo>
                    <a:lnTo>
                      <a:pt x="1015392" y="861716"/>
                    </a:lnTo>
                    <a:lnTo>
                      <a:pt x="679634" y="687885"/>
                    </a:lnTo>
                    <a:close/>
                    <a:moveTo>
                      <a:pt x="674872" y="525469"/>
                    </a:moveTo>
                    <a:lnTo>
                      <a:pt x="1024916" y="699300"/>
                    </a:lnTo>
                    <a:lnTo>
                      <a:pt x="1015392" y="765975"/>
                    </a:lnTo>
                    <a:lnTo>
                      <a:pt x="679634" y="592144"/>
                    </a:lnTo>
                    <a:close/>
                    <a:moveTo>
                      <a:pt x="674872" y="438306"/>
                    </a:moveTo>
                    <a:lnTo>
                      <a:pt x="1024916" y="612137"/>
                    </a:lnTo>
                    <a:lnTo>
                      <a:pt x="1015392" y="678812"/>
                    </a:lnTo>
                    <a:lnTo>
                      <a:pt x="679634" y="504981"/>
                    </a:lnTo>
                    <a:close/>
                    <a:moveTo>
                      <a:pt x="148616" y="321907"/>
                    </a:moveTo>
                    <a:lnTo>
                      <a:pt x="229578" y="360007"/>
                    </a:lnTo>
                    <a:lnTo>
                      <a:pt x="220052" y="421920"/>
                    </a:lnTo>
                    <a:lnTo>
                      <a:pt x="162904" y="388582"/>
                    </a:lnTo>
                    <a:close/>
                    <a:moveTo>
                      <a:pt x="148616" y="245426"/>
                    </a:moveTo>
                    <a:lnTo>
                      <a:pt x="229578" y="283526"/>
                    </a:lnTo>
                    <a:lnTo>
                      <a:pt x="220052" y="345439"/>
                    </a:lnTo>
                    <a:lnTo>
                      <a:pt x="162904" y="312101"/>
                    </a:lnTo>
                    <a:close/>
                    <a:moveTo>
                      <a:pt x="148616" y="166843"/>
                    </a:moveTo>
                    <a:lnTo>
                      <a:pt x="229578" y="204943"/>
                    </a:lnTo>
                    <a:lnTo>
                      <a:pt x="220052" y="266856"/>
                    </a:lnTo>
                    <a:lnTo>
                      <a:pt x="162904" y="233518"/>
                    </a:lnTo>
                    <a:close/>
                    <a:moveTo>
                      <a:pt x="50232" y="67454"/>
                    </a:moveTo>
                    <a:lnTo>
                      <a:pt x="54244" y="360335"/>
                    </a:lnTo>
                    <a:lnTo>
                      <a:pt x="1190278" y="1041612"/>
                    </a:lnTo>
                    <a:cubicBezTo>
                      <a:pt x="1192116" y="907489"/>
                      <a:pt x="1189190" y="792150"/>
                      <a:pt x="1191028" y="658027"/>
                    </a:cubicBezTo>
                    <a:close/>
                    <a:moveTo>
                      <a:pt x="7048" y="0"/>
                    </a:moveTo>
                    <a:lnTo>
                      <a:pt x="1240510" y="627303"/>
                    </a:lnTo>
                    <a:cubicBezTo>
                      <a:pt x="1238160" y="798813"/>
                      <a:pt x="1235812" y="928032"/>
                      <a:pt x="1233462" y="1099542"/>
                    </a:cubicBezTo>
                    <a:lnTo>
                      <a:pt x="0" y="380611"/>
                    </a:lnTo>
                    <a:close/>
                  </a:path>
                </a:pathLst>
              </a:custGeom>
              <a:solidFill>
                <a:srgbClr val="FFFFFF"/>
              </a:solidFill>
              <a:ln w="10795" cap="flat" cmpd="sng" algn="ctr">
                <a:noFill/>
                <a:prstDash val="solid"/>
                <a:round/>
                <a:headEnd/>
                <a:tailEnd/>
              </a:ln>
            </p:spPr>
            <p:txBody>
              <a:bodyPr anchor="ctr"/>
              <a:lstStyle/>
              <a:p>
                <a:endParaRPr lang="en-US"/>
              </a:p>
            </p:txBody>
          </p:sp>
          <p:sp>
            <p:nvSpPr>
              <p:cNvPr id="1120" name="Freeform 99"/>
              <p:cNvSpPr>
                <a:spLocks/>
              </p:cNvSpPr>
              <p:nvPr/>
            </p:nvSpPr>
            <p:spPr bwMode="auto">
              <a:xfrm>
                <a:off x="1933" y="1994"/>
                <a:ext cx="250" cy="415"/>
              </a:xfrm>
              <a:custGeom>
                <a:avLst/>
                <a:gdLst>
                  <a:gd name="T0" fmla="*/ 99 w 150337"/>
                  <a:gd name="T1" fmla="*/ 1 h 350700"/>
                  <a:gd name="T2" fmla="*/ 0 w 150337"/>
                  <a:gd name="T3" fmla="*/ 24 h 350700"/>
                  <a:gd name="T4" fmla="*/ 0 w 150337"/>
                  <a:gd name="T5" fmla="*/ 162 h 350700"/>
                  <a:gd name="T6" fmla="*/ 114 w 150337"/>
                  <a:gd name="T7" fmla="*/ 129 h 350700"/>
                  <a:gd name="T8" fmla="*/ 113 w 150337"/>
                  <a:gd name="T9" fmla="*/ 107 h 350700"/>
                  <a:gd name="T10" fmla="*/ 35 w 150337"/>
                  <a:gd name="T11" fmla="*/ 132 h 350700"/>
                  <a:gd name="T12" fmla="*/ 35 w 150337"/>
                  <a:gd name="T13" fmla="*/ 47 h 350700"/>
                  <a:gd name="T14" fmla="*/ 99 w 150337"/>
                  <a:gd name="T15" fmla="*/ 33 h 350700"/>
                  <a:gd name="T16" fmla="*/ 99 w 150337"/>
                  <a:gd name="T17" fmla="*/ 1 h 3507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0337"/>
                  <a:gd name="T28" fmla="*/ 0 h 350700"/>
                  <a:gd name="T29" fmla="*/ 150337 w 150337"/>
                  <a:gd name="T30" fmla="*/ 350700 h 3507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0337" h="350700">
                    <a:moveTo>
                      <a:pt x="107950" y="1450"/>
                    </a:moveTo>
                    <a:lnTo>
                      <a:pt x="0" y="52250"/>
                    </a:lnTo>
                    <a:lnTo>
                      <a:pt x="0" y="350700"/>
                    </a:lnTo>
                    <a:lnTo>
                      <a:pt x="124619" y="280056"/>
                    </a:lnTo>
                    <a:cubicBezTo>
                      <a:pt x="167802" y="254799"/>
                      <a:pt x="148917" y="214239"/>
                      <a:pt x="123825" y="232431"/>
                    </a:cubicBezTo>
                    <a:lnTo>
                      <a:pt x="38100" y="287200"/>
                    </a:lnTo>
                    <a:lnTo>
                      <a:pt x="38100" y="103050"/>
                    </a:lnTo>
                    <a:lnTo>
                      <a:pt x="107950" y="71300"/>
                    </a:lnTo>
                    <a:cubicBezTo>
                      <a:pt x="136916" y="54224"/>
                      <a:pt x="130708" y="-10439"/>
                      <a:pt x="107950" y="1450"/>
                    </a:cubicBezTo>
                    <a:close/>
                  </a:path>
                </a:pathLst>
              </a:custGeom>
              <a:solidFill>
                <a:srgbClr val="FFFFFF"/>
              </a:solidFill>
              <a:ln w="10795" cap="flat" cmpd="sng" algn="ctr">
                <a:noFill/>
                <a:prstDash val="solid"/>
                <a:round/>
                <a:headEnd/>
                <a:tailEnd/>
              </a:ln>
            </p:spPr>
            <p:txBody>
              <a:bodyPr anchor="ctr"/>
              <a:lstStyle/>
              <a:p>
                <a:endParaRPr lang="en-US"/>
              </a:p>
            </p:txBody>
          </p:sp>
          <p:sp>
            <p:nvSpPr>
              <p:cNvPr id="1121" name="Freeform 100"/>
              <p:cNvSpPr>
                <a:spLocks/>
              </p:cNvSpPr>
              <p:nvPr/>
            </p:nvSpPr>
            <p:spPr bwMode="auto">
              <a:xfrm>
                <a:off x="3489" y="2568"/>
                <a:ext cx="275" cy="448"/>
              </a:xfrm>
              <a:custGeom>
                <a:avLst/>
                <a:gdLst>
                  <a:gd name="T0" fmla="*/ 119 w 150337"/>
                  <a:gd name="T1" fmla="*/ 1 h 350700"/>
                  <a:gd name="T2" fmla="*/ 0 w 150337"/>
                  <a:gd name="T3" fmla="*/ 28 h 350700"/>
                  <a:gd name="T4" fmla="*/ 0 w 150337"/>
                  <a:gd name="T5" fmla="*/ 189 h 350700"/>
                  <a:gd name="T6" fmla="*/ 137 w 150337"/>
                  <a:gd name="T7" fmla="*/ 151 h 350700"/>
                  <a:gd name="T8" fmla="*/ 136 w 150337"/>
                  <a:gd name="T9" fmla="*/ 125 h 350700"/>
                  <a:gd name="T10" fmla="*/ 42 w 150337"/>
                  <a:gd name="T11" fmla="*/ 154 h 350700"/>
                  <a:gd name="T12" fmla="*/ 42 w 150337"/>
                  <a:gd name="T13" fmla="*/ 55 h 350700"/>
                  <a:gd name="T14" fmla="*/ 119 w 150337"/>
                  <a:gd name="T15" fmla="*/ 38 h 350700"/>
                  <a:gd name="T16" fmla="*/ 119 w 150337"/>
                  <a:gd name="T17" fmla="*/ 1 h 3507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0337"/>
                  <a:gd name="T28" fmla="*/ 0 h 350700"/>
                  <a:gd name="T29" fmla="*/ 150337 w 150337"/>
                  <a:gd name="T30" fmla="*/ 350700 h 3507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0337" h="350700">
                    <a:moveTo>
                      <a:pt x="107950" y="1450"/>
                    </a:moveTo>
                    <a:lnTo>
                      <a:pt x="0" y="52250"/>
                    </a:lnTo>
                    <a:lnTo>
                      <a:pt x="0" y="350700"/>
                    </a:lnTo>
                    <a:lnTo>
                      <a:pt x="124619" y="280056"/>
                    </a:lnTo>
                    <a:cubicBezTo>
                      <a:pt x="167802" y="254799"/>
                      <a:pt x="148917" y="214239"/>
                      <a:pt x="123825" y="232431"/>
                    </a:cubicBezTo>
                    <a:lnTo>
                      <a:pt x="38100" y="287200"/>
                    </a:lnTo>
                    <a:lnTo>
                      <a:pt x="38100" y="103050"/>
                    </a:lnTo>
                    <a:lnTo>
                      <a:pt x="107950" y="71300"/>
                    </a:lnTo>
                    <a:cubicBezTo>
                      <a:pt x="136916" y="54224"/>
                      <a:pt x="130708" y="-10439"/>
                      <a:pt x="107950" y="1450"/>
                    </a:cubicBezTo>
                    <a:close/>
                  </a:path>
                </a:pathLst>
              </a:custGeom>
              <a:solidFill>
                <a:srgbClr val="FFFFFF"/>
              </a:solidFill>
              <a:ln w="10795" cap="flat" cmpd="sng" algn="ctr">
                <a:noFill/>
                <a:prstDash val="solid"/>
                <a:round/>
                <a:headEnd/>
                <a:tailEnd/>
              </a:ln>
            </p:spPr>
            <p:txBody>
              <a:bodyPr anchor="ctr"/>
              <a:lstStyle/>
              <a:p>
                <a:endParaRPr lang="en-US"/>
              </a:p>
            </p:txBody>
          </p:sp>
          <p:sp>
            <p:nvSpPr>
              <p:cNvPr id="1122" name="Freeform 101"/>
              <p:cNvSpPr>
                <a:spLocks/>
              </p:cNvSpPr>
              <p:nvPr/>
            </p:nvSpPr>
            <p:spPr bwMode="auto">
              <a:xfrm>
                <a:off x="1971" y="2018"/>
                <a:ext cx="236" cy="367"/>
              </a:xfrm>
              <a:custGeom>
                <a:avLst/>
                <a:gdLst>
                  <a:gd name="T0" fmla="*/ 86 w 142280"/>
                  <a:gd name="T1" fmla="*/ 1 h 309413"/>
                  <a:gd name="T2" fmla="*/ 4 w 142280"/>
                  <a:gd name="T3" fmla="*/ 20 h 309413"/>
                  <a:gd name="T4" fmla="*/ 0 w 142280"/>
                  <a:gd name="T5" fmla="*/ 143 h 309413"/>
                  <a:gd name="T6" fmla="*/ 105 w 142280"/>
                  <a:gd name="T7" fmla="*/ 116 h 309413"/>
                  <a:gd name="T8" fmla="*/ 106 w 142280"/>
                  <a:gd name="T9" fmla="*/ 105 h 309413"/>
                  <a:gd name="T10" fmla="*/ 22 w 142280"/>
                  <a:gd name="T11" fmla="*/ 130 h 309413"/>
                  <a:gd name="T12" fmla="*/ 22 w 142280"/>
                  <a:gd name="T13" fmla="*/ 32 h 309413"/>
                  <a:gd name="T14" fmla="*/ 88 w 142280"/>
                  <a:gd name="T15" fmla="*/ 17 h 309413"/>
                  <a:gd name="T16" fmla="*/ 86 w 142280"/>
                  <a:gd name="T17" fmla="*/ 1 h 3094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2280"/>
                  <a:gd name="T28" fmla="*/ 0 h 309413"/>
                  <a:gd name="T29" fmla="*/ 142280 w 142280"/>
                  <a:gd name="T30" fmla="*/ 309413 h 3094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2280" h="309413">
                    <a:moveTo>
                      <a:pt x="94487" y="2800"/>
                    </a:moveTo>
                    <a:lnTo>
                      <a:pt x="4489" y="42379"/>
                    </a:lnTo>
                    <a:cubicBezTo>
                      <a:pt x="2993" y="131390"/>
                      <a:pt x="1496" y="220402"/>
                      <a:pt x="0" y="309413"/>
                    </a:cubicBezTo>
                    <a:lnTo>
                      <a:pt x="115643" y="249989"/>
                    </a:lnTo>
                    <a:cubicBezTo>
                      <a:pt x="158826" y="224732"/>
                      <a:pt x="142186" y="208857"/>
                      <a:pt x="117094" y="227049"/>
                    </a:cubicBezTo>
                    <a:lnTo>
                      <a:pt x="24637" y="281818"/>
                    </a:lnTo>
                    <a:cubicBezTo>
                      <a:pt x="24637" y="210710"/>
                      <a:pt x="24638" y="139603"/>
                      <a:pt x="24638" y="68495"/>
                    </a:cubicBezTo>
                    <a:lnTo>
                      <a:pt x="96732" y="36746"/>
                    </a:lnTo>
                    <a:cubicBezTo>
                      <a:pt x="125698" y="19670"/>
                      <a:pt x="117245" y="-9089"/>
                      <a:pt x="94487" y="2800"/>
                    </a:cubicBezTo>
                    <a:close/>
                  </a:path>
                </a:pathLst>
              </a:custGeom>
              <a:solidFill>
                <a:schemeClr val="accent1"/>
              </a:solidFill>
              <a:ln w="10795" cap="flat" cmpd="sng" algn="ctr">
                <a:noFill/>
                <a:prstDash val="solid"/>
                <a:round/>
                <a:headEnd/>
                <a:tailEnd/>
              </a:ln>
            </p:spPr>
            <p:txBody>
              <a:bodyPr anchor="ctr"/>
              <a:lstStyle/>
              <a:p>
                <a:endParaRPr lang="en-US"/>
              </a:p>
            </p:txBody>
          </p:sp>
          <p:sp>
            <p:nvSpPr>
              <p:cNvPr id="1123" name="Freeform 102"/>
              <p:cNvSpPr>
                <a:spLocks/>
              </p:cNvSpPr>
              <p:nvPr/>
            </p:nvSpPr>
            <p:spPr bwMode="auto">
              <a:xfrm>
                <a:off x="3518" y="2597"/>
                <a:ext cx="246" cy="395"/>
              </a:xfrm>
              <a:custGeom>
                <a:avLst/>
                <a:gdLst>
                  <a:gd name="T0" fmla="*/ 92 w 146768"/>
                  <a:gd name="T1" fmla="*/ 1 h 322390"/>
                  <a:gd name="T2" fmla="*/ 8 w 146768"/>
                  <a:gd name="T3" fmla="*/ 21 h 322390"/>
                  <a:gd name="T4" fmla="*/ 0 w 146768"/>
                  <a:gd name="T5" fmla="*/ 159 h 322390"/>
                  <a:gd name="T6" fmla="*/ 111 w 146768"/>
                  <a:gd name="T7" fmla="*/ 124 h 322390"/>
                  <a:gd name="T8" fmla="*/ 112 w 146768"/>
                  <a:gd name="T9" fmla="*/ 112 h 322390"/>
                  <a:gd name="T10" fmla="*/ 23 w 146768"/>
                  <a:gd name="T11" fmla="*/ 147 h 322390"/>
                  <a:gd name="T12" fmla="*/ 27 w 146768"/>
                  <a:gd name="T13" fmla="*/ 34 h 322390"/>
                  <a:gd name="T14" fmla="*/ 94 w 146768"/>
                  <a:gd name="T15" fmla="*/ 18 h 322390"/>
                  <a:gd name="T16" fmla="*/ 92 w 146768"/>
                  <a:gd name="T17" fmla="*/ 1 h 3223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6768"/>
                  <a:gd name="T28" fmla="*/ 0 h 322390"/>
                  <a:gd name="T29" fmla="*/ 146768 w 146768"/>
                  <a:gd name="T30" fmla="*/ 322390 h 3223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6768" h="322390">
                    <a:moveTo>
                      <a:pt x="98975" y="2800"/>
                    </a:moveTo>
                    <a:lnTo>
                      <a:pt x="8977" y="42379"/>
                    </a:lnTo>
                    <a:cubicBezTo>
                      <a:pt x="7481" y="131390"/>
                      <a:pt x="1496" y="233379"/>
                      <a:pt x="0" y="322390"/>
                    </a:cubicBezTo>
                    <a:lnTo>
                      <a:pt x="120131" y="249989"/>
                    </a:lnTo>
                    <a:cubicBezTo>
                      <a:pt x="163314" y="224732"/>
                      <a:pt x="146674" y="208857"/>
                      <a:pt x="121582" y="227049"/>
                    </a:cubicBezTo>
                    <a:lnTo>
                      <a:pt x="24636" y="296958"/>
                    </a:lnTo>
                    <a:cubicBezTo>
                      <a:pt x="24636" y="225850"/>
                      <a:pt x="29126" y="139603"/>
                      <a:pt x="29126" y="68495"/>
                    </a:cubicBezTo>
                    <a:lnTo>
                      <a:pt x="101220" y="36746"/>
                    </a:lnTo>
                    <a:cubicBezTo>
                      <a:pt x="130186" y="19670"/>
                      <a:pt x="121733" y="-9089"/>
                      <a:pt x="98975" y="2800"/>
                    </a:cubicBezTo>
                    <a:close/>
                  </a:path>
                </a:pathLst>
              </a:custGeom>
              <a:solidFill>
                <a:schemeClr val="accent1"/>
              </a:solidFill>
              <a:ln w="10795" cap="flat" cmpd="sng" algn="ctr">
                <a:noFill/>
                <a:prstDash val="solid"/>
                <a:round/>
                <a:headEnd/>
                <a:tailEnd/>
              </a:ln>
            </p:spPr>
            <p:txBody>
              <a:bodyPr anchor="ctr"/>
              <a:lstStyle/>
              <a:p>
                <a:endParaRPr lang="en-US"/>
              </a:p>
            </p:txBody>
          </p:sp>
          <p:sp>
            <p:nvSpPr>
              <p:cNvPr id="1124" name="Freeform 103"/>
              <p:cNvSpPr>
                <a:spLocks/>
              </p:cNvSpPr>
              <p:nvPr/>
            </p:nvSpPr>
            <p:spPr bwMode="auto">
              <a:xfrm>
                <a:off x="2463" y="1551"/>
                <a:ext cx="2414" cy="651"/>
              </a:xfrm>
              <a:custGeom>
                <a:avLst/>
                <a:gdLst>
                  <a:gd name="T0" fmla="*/ 1705 w 504825"/>
                  <a:gd name="T1" fmla="*/ 0 h 192882"/>
                  <a:gd name="T2" fmla="*/ 1651 w 504825"/>
                  <a:gd name="T3" fmla="*/ 241 h 192882"/>
                  <a:gd name="T4" fmla="*/ 0 w 504825"/>
                  <a:gd name="T5" fmla="*/ 616 h 192882"/>
                  <a:gd name="T6" fmla="*/ 1723 w 504825"/>
                  <a:gd name="T7" fmla="*/ 268 h 192882"/>
                  <a:gd name="T8" fmla="*/ 3804 w 504825"/>
                  <a:gd name="T9" fmla="*/ 723 h 192882"/>
                  <a:gd name="T10" fmla="*/ 1741 w 504825"/>
                  <a:gd name="T11" fmla="*/ 241 h 192882"/>
                  <a:gd name="T12" fmla="*/ 1705 w 504825"/>
                  <a:gd name="T13" fmla="*/ 0 h 192882"/>
                  <a:gd name="T14" fmla="*/ 0 60000 65536"/>
                  <a:gd name="T15" fmla="*/ 0 60000 65536"/>
                  <a:gd name="T16" fmla="*/ 0 60000 65536"/>
                  <a:gd name="T17" fmla="*/ 0 60000 65536"/>
                  <a:gd name="T18" fmla="*/ 0 60000 65536"/>
                  <a:gd name="T19" fmla="*/ 0 60000 65536"/>
                  <a:gd name="T20" fmla="*/ 0 60000 65536"/>
                  <a:gd name="T21" fmla="*/ 0 w 504825"/>
                  <a:gd name="T22" fmla="*/ 0 h 192882"/>
                  <a:gd name="T23" fmla="*/ 504825 w 504825"/>
                  <a:gd name="T24" fmla="*/ 192882 h 1928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4825" h="192882">
                    <a:moveTo>
                      <a:pt x="226219" y="0"/>
                    </a:moveTo>
                    <a:lnTo>
                      <a:pt x="219075" y="64295"/>
                    </a:lnTo>
                    <a:lnTo>
                      <a:pt x="0" y="164307"/>
                    </a:lnTo>
                    <a:lnTo>
                      <a:pt x="228601" y="71438"/>
                    </a:lnTo>
                    <a:lnTo>
                      <a:pt x="504825" y="192882"/>
                    </a:lnTo>
                    <a:lnTo>
                      <a:pt x="230981" y="64294"/>
                    </a:lnTo>
                    <a:lnTo>
                      <a:pt x="226219" y="0"/>
                    </a:lnTo>
                    <a:close/>
                  </a:path>
                </a:pathLst>
              </a:custGeom>
              <a:solidFill>
                <a:srgbClr val="FFFFFF"/>
              </a:solidFill>
              <a:ln w="10795" cap="flat" cmpd="sng" algn="ctr">
                <a:noFill/>
                <a:prstDash val="solid"/>
                <a:round/>
                <a:headEnd/>
                <a:tailEnd/>
              </a:ln>
            </p:spPr>
            <p:txBody>
              <a:bodyPr anchor="ctr"/>
              <a:lstStyle/>
              <a:p>
                <a:endParaRPr lang="en-US"/>
              </a:p>
            </p:txBody>
          </p:sp>
        </p:grpSp>
      </p:grpSp>
      <p:sp>
        <p:nvSpPr>
          <p:cNvPr id="11" name="TextBox 10"/>
          <p:cNvSpPr txBox="1"/>
          <p:nvPr/>
        </p:nvSpPr>
        <p:spPr>
          <a:xfrm>
            <a:off x="4520778" y="1772670"/>
            <a:ext cx="1337549"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Library</a:t>
            </a:r>
          </a:p>
        </p:txBody>
      </p:sp>
    </p:spTree>
    <p:extLst>
      <p:ext uri="{BB962C8B-B14F-4D97-AF65-F5344CB8AC3E}">
        <p14:creationId xmlns:p14="http://schemas.microsoft.com/office/powerpoint/2010/main" val="738704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up)">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down)">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down)">
                                      <p:cBhvr>
                                        <p:cTn id="4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07" name="Rectangle 35"/>
          <p:cNvSpPr>
            <a:spLocks noGrp="1"/>
          </p:cNvSpPr>
          <p:nvPr>
            <p:ph type="title"/>
          </p:nvPr>
        </p:nvSpPr>
        <p:spPr/>
        <p:txBody>
          <a:bodyPr/>
          <a:lstStyle/>
          <a:p>
            <a:r>
              <a:rPr lang="en-US" smtClean="0"/>
              <a:t>SP1 Features</a:t>
            </a:r>
            <a:endParaRPr lang="en-US" dirty="0"/>
          </a:p>
        </p:txBody>
      </p:sp>
      <p:sp>
        <p:nvSpPr>
          <p:cNvPr id="33" name="Slide Number Placeholder 2"/>
          <p:cNvSpPr>
            <a:spLocks noGrp="1"/>
          </p:cNvSpPr>
          <p:nvPr>
            <p:ph type="sldNum" sz="quarter" idx="4294967295"/>
          </p:nvPr>
        </p:nvSpPr>
        <p:spPr>
          <a:xfrm>
            <a:off x="12204700" y="6557963"/>
            <a:ext cx="231775" cy="225425"/>
          </a:xfrm>
          <a:prstGeom prst="rect">
            <a:avLst/>
          </a:prstGeom>
        </p:spPr>
        <p:txBody>
          <a:bodyPr/>
          <a:lstStyle/>
          <a:p>
            <a:pPr>
              <a:defRPr/>
            </a:pPr>
            <a:fld id="{A3973ADB-CD8D-40A8-972F-2DAEA90B205F}" type="slidenum">
              <a:rPr sz="1632">
                <a:latin typeface="Arial" pitchFamily="34" charset="0"/>
                <a:cs typeface="Arial" pitchFamily="34" charset="0"/>
              </a:rPr>
              <a:pPr>
                <a:defRPr/>
              </a:pPr>
              <a:t>27</a:t>
            </a:fld>
            <a:endParaRPr sz="1632" dirty="0">
              <a:latin typeface="Arial" pitchFamily="34" charset="0"/>
              <a:cs typeface="Arial" pitchFamily="34" charset="0"/>
            </a:endParaRPr>
          </a:p>
        </p:txBody>
      </p:sp>
      <p:sp>
        <p:nvSpPr>
          <p:cNvPr id="36" name="TextBox 35"/>
          <p:cNvSpPr txBox="1"/>
          <p:nvPr/>
        </p:nvSpPr>
        <p:spPr>
          <a:xfrm>
            <a:off x="654118" y="2254060"/>
            <a:ext cx="1405671" cy="691570"/>
          </a:xfrm>
          <a:prstGeom prst="rect">
            <a:avLst/>
          </a:prstGeom>
          <a:noFill/>
        </p:spPr>
        <p:txBody>
          <a:bodyPr lIns="0" tIns="0" rIns="0" bIns="0">
            <a:spAutoFit/>
          </a:bodyPr>
          <a:lstStyle/>
          <a:p>
            <a:pPr algn="ctr" defTabSz="932559" fontAlgn="auto">
              <a:lnSpc>
                <a:spcPct val="90000"/>
              </a:lnSpc>
              <a:spcBef>
                <a:spcPts val="0"/>
              </a:spcBef>
              <a:spcAft>
                <a:spcPts val="0"/>
              </a:spcAft>
              <a:defRPr/>
            </a:pPr>
            <a:r>
              <a:rPr lang="en-US" sz="1632" spc="-51" dirty="0">
                <a:gradFill>
                  <a:gsLst>
                    <a:gs pos="2917">
                      <a:schemeClr val="tx1"/>
                    </a:gs>
                    <a:gs pos="30000">
                      <a:schemeClr val="tx1"/>
                    </a:gs>
                  </a:gsLst>
                  <a:lin ang="5400000" scaled="0"/>
                </a:gradFill>
                <a:latin typeface="Arial" pitchFamily="34" charset="0"/>
              </a:rPr>
              <a:t>Additional Language Support</a:t>
            </a:r>
          </a:p>
        </p:txBody>
      </p:sp>
      <p:sp>
        <p:nvSpPr>
          <p:cNvPr id="37" name="TextBox 36"/>
          <p:cNvSpPr txBox="1"/>
          <p:nvPr/>
        </p:nvSpPr>
        <p:spPr>
          <a:xfrm>
            <a:off x="2747040" y="1321811"/>
            <a:ext cx="1401488" cy="922092"/>
          </a:xfrm>
          <a:prstGeom prst="rect">
            <a:avLst/>
          </a:prstGeom>
          <a:noFill/>
        </p:spPr>
        <p:txBody>
          <a:bodyPr lIns="0" tIns="0" rIns="0" bIns="0">
            <a:spAutoFit/>
          </a:bodyPr>
          <a:lstStyle/>
          <a:p>
            <a:pPr algn="ctr" defTabSz="932559" fontAlgn="auto">
              <a:lnSpc>
                <a:spcPct val="90000"/>
              </a:lnSpc>
              <a:spcBef>
                <a:spcPts val="0"/>
              </a:spcBef>
              <a:spcAft>
                <a:spcPts val="0"/>
              </a:spcAft>
              <a:defRPr/>
            </a:pPr>
            <a:r>
              <a:rPr lang="en-US" sz="1632" spc="-51" dirty="0">
                <a:gradFill>
                  <a:gsLst>
                    <a:gs pos="2917">
                      <a:schemeClr val="tx1"/>
                    </a:gs>
                    <a:gs pos="30000">
                      <a:schemeClr val="tx1"/>
                    </a:gs>
                  </a:gsLst>
                  <a:lin ang="5400000" scaled="0"/>
                </a:gradFill>
                <a:latin typeface="Arial" pitchFamily="34" charset="0"/>
              </a:rPr>
              <a:t>Updated System Center Integration Packs</a:t>
            </a:r>
          </a:p>
        </p:txBody>
      </p:sp>
      <p:sp>
        <p:nvSpPr>
          <p:cNvPr id="68" name="TextBox 67"/>
          <p:cNvSpPr txBox="1"/>
          <p:nvPr/>
        </p:nvSpPr>
        <p:spPr>
          <a:xfrm>
            <a:off x="4517819" y="1771965"/>
            <a:ext cx="1402984" cy="691570"/>
          </a:xfrm>
          <a:prstGeom prst="rect">
            <a:avLst/>
          </a:prstGeom>
          <a:noFill/>
        </p:spPr>
        <p:txBody>
          <a:bodyPr lIns="0" tIns="0" rIns="0" bIns="0">
            <a:spAutoFit/>
          </a:bodyPr>
          <a:lstStyle/>
          <a:p>
            <a:pPr algn="ctr" defTabSz="932559" fontAlgn="auto">
              <a:lnSpc>
                <a:spcPct val="90000"/>
              </a:lnSpc>
              <a:spcBef>
                <a:spcPts val="0"/>
              </a:spcBef>
              <a:spcAft>
                <a:spcPts val="0"/>
              </a:spcAft>
              <a:defRPr/>
            </a:pPr>
            <a:r>
              <a:rPr lang="en-US" sz="1632" spc="-51" dirty="0">
                <a:gradFill>
                  <a:gsLst>
                    <a:gs pos="2917">
                      <a:schemeClr val="tx1"/>
                    </a:gs>
                    <a:gs pos="30000">
                      <a:schemeClr val="tx1"/>
                    </a:gs>
                  </a:gsLst>
                  <a:lin ang="5400000" scaled="0"/>
                </a:gradFill>
                <a:latin typeface="Arial" pitchFamily="34" charset="0"/>
              </a:rPr>
              <a:t>Broader Server App-V App Compatibility</a:t>
            </a:r>
          </a:p>
        </p:txBody>
      </p:sp>
      <p:sp>
        <p:nvSpPr>
          <p:cNvPr id="70" name="TextBox 69"/>
          <p:cNvSpPr txBox="1"/>
          <p:nvPr/>
        </p:nvSpPr>
        <p:spPr>
          <a:xfrm>
            <a:off x="9126316" y="2255292"/>
            <a:ext cx="1405670" cy="922092"/>
          </a:xfrm>
          <a:prstGeom prst="rect">
            <a:avLst/>
          </a:prstGeom>
          <a:noFill/>
        </p:spPr>
        <p:txBody>
          <a:bodyPr lIns="0" tIns="0" rIns="0" bIns="0">
            <a:spAutoFit/>
          </a:bodyPr>
          <a:lstStyle/>
          <a:p>
            <a:pPr algn="ctr" defTabSz="932559" fontAlgn="auto">
              <a:lnSpc>
                <a:spcPct val="90000"/>
              </a:lnSpc>
              <a:spcBef>
                <a:spcPts val="0"/>
              </a:spcBef>
              <a:spcAft>
                <a:spcPts val="0"/>
              </a:spcAft>
              <a:defRPr/>
            </a:pPr>
            <a:r>
              <a:rPr lang="en-US" sz="1632" spc="-51" dirty="0" err="1">
                <a:gradFill>
                  <a:gsLst>
                    <a:gs pos="2917">
                      <a:schemeClr val="tx1"/>
                    </a:gs>
                    <a:gs pos="30000">
                      <a:schemeClr val="tx1"/>
                    </a:gs>
                  </a:gsLst>
                  <a:lin ang="5400000" scaled="0"/>
                </a:gradFill>
                <a:latin typeface="Arial" pitchFamily="34" charset="0"/>
              </a:rPr>
              <a:t>CentOS</a:t>
            </a:r>
            <a:endParaRPr lang="en-US" sz="1632" spc="-51" dirty="0">
              <a:gradFill>
                <a:gsLst>
                  <a:gs pos="2917">
                    <a:schemeClr val="tx1"/>
                  </a:gs>
                  <a:gs pos="30000">
                    <a:schemeClr val="tx1"/>
                  </a:gs>
                </a:gsLst>
                <a:lin ang="5400000" scaled="0"/>
              </a:gradFill>
              <a:latin typeface="Arial" pitchFamily="34" charset="0"/>
            </a:endParaRPr>
          </a:p>
          <a:p>
            <a:pPr algn="ctr" defTabSz="932559" fontAlgn="auto">
              <a:lnSpc>
                <a:spcPct val="90000"/>
              </a:lnSpc>
              <a:spcBef>
                <a:spcPts val="0"/>
              </a:spcBef>
              <a:spcAft>
                <a:spcPts val="0"/>
              </a:spcAft>
              <a:defRPr/>
            </a:pPr>
            <a:r>
              <a:rPr lang="en-US" sz="1632" spc="-51" dirty="0" err="1">
                <a:gradFill>
                  <a:gsLst>
                    <a:gs pos="2917">
                      <a:schemeClr val="tx1"/>
                    </a:gs>
                    <a:gs pos="30000">
                      <a:schemeClr val="tx1"/>
                    </a:gs>
                  </a:gsLst>
                  <a:lin ang="5400000" scaled="0"/>
                </a:gradFill>
                <a:latin typeface="Arial" pitchFamily="34" charset="0"/>
              </a:rPr>
              <a:t>Debian</a:t>
            </a:r>
            <a:endParaRPr lang="en-US" sz="1632" spc="-51" dirty="0">
              <a:gradFill>
                <a:gsLst>
                  <a:gs pos="2917">
                    <a:schemeClr val="tx1"/>
                  </a:gs>
                  <a:gs pos="30000">
                    <a:schemeClr val="tx1"/>
                  </a:gs>
                </a:gsLst>
                <a:lin ang="5400000" scaled="0"/>
              </a:gradFill>
              <a:latin typeface="Arial" pitchFamily="34" charset="0"/>
            </a:endParaRPr>
          </a:p>
          <a:p>
            <a:pPr algn="ctr" defTabSz="932559" fontAlgn="auto">
              <a:lnSpc>
                <a:spcPct val="90000"/>
              </a:lnSpc>
              <a:spcBef>
                <a:spcPts val="0"/>
              </a:spcBef>
              <a:spcAft>
                <a:spcPts val="0"/>
              </a:spcAft>
              <a:defRPr/>
            </a:pPr>
            <a:r>
              <a:rPr lang="en-US" sz="1632" spc="-51" dirty="0">
                <a:gradFill>
                  <a:gsLst>
                    <a:gs pos="2917">
                      <a:schemeClr val="tx1"/>
                    </a:gs>
                    <a:gs pos="30000">
                      <a:schemeClr val="tx1"/>
                    </a:gs>
                  </a:gsLst>
                  <a:lin ang="5400000" scaled="0"/>
                </a:gradFill>
                <a:latin typeface="Arial" pitchFamily="34" charset="0"/>
              </a:rPr>
              <a:t>Ubuntu</a:t>
            </a:r>
          </a:p>
          <a:p>
            <a:pPr algn="ctr" defTabSz="932559" fontAlgn="auto">
              <a:lnSpc>
                <a:spcPct val="90000"/>
              </a:lnSpc>
              <a:spcBef>
                <a:spcPts val="0"/>
              </a:spcBef>
              <a:spcAft>
                <a:spcPts val="0"/>
              </a:spcAft>
              <a:defRPr/>
            </a:pPr>
            <a:r>
              <a:rPr lang="en-US" sz="1632" spc="-51" dirty="0">
                <a:gradFill>
                  <a:gsLst>
                    <a:gs pos="2917">
                      <a:schemeClr val="tx1"/>
                    </a:gs>
                    <a:gs pos="30000">
                      <a:schemeClr val="tx1"/>
                    </a:gs>
                  </a:gsLst>
                  <a:lin ang="5400000" scaled="0"/>
                </a:gradFill>
                <a:latin typeface="Arial" pitchFamily="34" charset="0"/>
              </a:rPr>
              <a:t>Oracle Linux</a:t>
            </a:r>
          </a:p>
        </p:txBody>
      </p:sp>
      <p:sp>
        <p:nvSpPr>
          <p:cNvPr id="72" name="TextBox 71"/>
          <p:cNvSpPr txBox="1"/>
          <p:nvPr/>
        </p:nvSpPr>
        <p:spPr>
          <a:xfrm>
            <a:off x="3817973" y="3328867"/>
            <a:ext cx="1401337" cy="922092"/>
          </a:xfrm>
          <a:prstGeom prst="rect">
            <a:avLst/>
          </a:prstGeom>
          <a:noFill/>
        </p:spPr>
        <p:txBody>
          <a:bodyPr lIns="0" tIns="0" rIns="0" bIns="0">
            <a:spAutoFit/>
          </a:bodyPr>
          <a:lstStyle/>
          <a:p>
            <a:pPr algn="ctr" defTabSz="932559" fontAlgn="auto">
              <a:lnSpc>
                <a:spcPct val="90000"/>
              </a:lnSpc>
              <a:spcBef>
                <a:spcPts val="0"/>
              </a:spcBef>
              <a:spcAft>
                <a:spcPts val="0"/>
              </a:spcAft>
              <a:defRPr/>
            </a:pPr>
            <a:r>
              <a:rPr lang="en-US" sz="1632" spc="-51" dirty="0">
                <a:gradFill>
                  <a:gsLst>
                    <a:gs pos="2917">
                      <a:schemeClr val="tx1"/>
                    </a:gs>
                    <a:gs pos="30000">
                      <a:schemeClr val="tx1"/>
                    </a:gs>
                  </a:gsLst>
                  <a:lin ang="5400000" scaled="0"/>
                </a:gradFill>
                <a:latin typeface="Arial" pitchFamily="34" charset="0"/>
              </a:rPr>
              <a:t>Latest </a:t>
            </a:r>
            <a:r>
              <a:rPr lang="en-US" sz="1632" spc="-51" dirty="0" err="1">
                <a:gradFill>
                  <a:gsLst>
                    <a:gs pos="2917">
                      <a:schemeClr val="tx1"/>
                    </a:gs>
                    <a:gs pos="30000">
                      <a:schemeClr val="tx1"/>
                    </a:gs>
                  </a:gsLst>
                  <a:lin ang="5400000" scaled="0"/>
                </a:gradFill>
                <a:latin typeface="Arial" pitchFamily="34" charset="0"/>
              </a:rPr>
              <a:t>XenServer</a:t>
            </a:r>
            <a:r>
              <a:rPr lang="en-US" sz="1632" spc="-51" dirty="0">
                <a:gradFill>
                  <a:gsLst>
                    <a:gs pos="2917">
                      <a:schemeClr val="tx1"/>
                    </a:gs>
                    <a:gs pos="30000">
                      <a:schemeClr val="tx1"/>
                    </a:gs>
                  </a:gsLst>
                  <a:lin ang="5400000" scaled="0"/>
                </a:gradFill>
                <a:latin typeface="Arial" pitchFamily="34" charset="0"/>
              </a:rPr>
              <a:t> and </a:t>
            </a:r>
            <a:r>
              <a:rPr lang="en-US" sz="1632" spc="-51" dirty="0" err="1">
                <a:gradFill>
                  <a:gsLst>
                    <a:gs pos="2917">
                      <a:schemeClr val="tx1"/>
                    </a:gs>
                    <a:gs pos="30000">
                      <a:schemeClr val="tx1"/>
                    </a:gs>
                  </a:gsLst>
                  <a:lin ang="5400000" scaled="0"/>
                </a:gradFill>
                <a:latin typeface="Arial" pitchFamily="34" charset="0"/>
              </a:rPr>
              <a:t>vSphere</a:t>
            </a:r>
            <a:r>
              <a:rPr lang="en-US" sz="1632" spc="-51" dirty="0">
                <a:gradFill>
                  <a:gsLst>
                    <a:gs pos="2917">
                      <a:schemeClr val="tx1"/>
                    </a:gs>
                    <a:gs pos="30000">
                      <a:schemeClr val="tx1"/>
                    </a:gs>
                  </a:gsLst>
                  <a:lin ang="5400000" scaled="0"/>
                </a:gradFill>
                <a:latin typeface="Arial" pitchFamily="34" charset="0"/>
              </a:rPr>
              <a:t> support</a:t>
            </a:r>
          </a:p>
        </p:txBody>
      </p:sp>
      <p:sp>
        <p:nvSpPr>
          <p:cNvPr id="74" name="TextBox 73"/>
          <p:cNvSpPr txBox="1"/>
          <p:nvPr/>
        </p:nvSpPr>
        <p:spPr>
          <a:xfrm>
            <a:off x="8049933" y="4514366"/>
            <a:ext cx="1404433" cy="691570"/>
          </a:xfrm>
          <a:prstGeom prst="rect">
            <a:avLst/>
          </a:prstGeom>
          <a:noFill/>
        </p:spPr>
        <p:txBody>
          <a:bodyPr lIns="0" tIns="0" rIns="0" bIns="0">
            <a:spAutoFit/>
          </a:bodyPr>
          <a:lstStyle/>
          <a:p>
            <a:pPr algn="ctr" defTabSz="932559" fontAlgn="auto">
              <a:lnSpc>
                <a:spcPct val="90000"/>
              </a:lnSpc>
              <a:spcBef>
                <a:spcPts val="0"/>
              </a:spcBef>
              <a:spcAft>
                <a:spcPts val="0"/>
              </a:spcAft>
              <a:defRPr/>
            </a:pPr>
            <a:r>
              <a:rPr lang="en-US" sz="1632" spc="-51" dirty="0">
                <a:gradFill>
                  <a:gsLst>
                    <a:gs pos="2917">
                      <a:schemeClr val="tx1"/>
                    </a:gs>
                    <a:gs pos="30000">
                      <a:schemeClr val="tx1"/>
                    </a:gs>
                  </a:gsLst>
                  <a:lin ang="5400000" scaled="0"/>
                </a:gradFill>
                <a:latin typeface="Arial" pitchFamily="34" charset="0"/>
              </a:rPr>
              <a:t>Monitor Java Application Servers</a:t>
            </a:r>
          </a:p>
        </p:txBody>
      </p:sp>
      <p:sp>
        <p:nvSpPr>
          <p:cNvPr id="75" name="TextBox 74"/>
          <p:cNvSpPr txBox="1"/>
          <p:nvPr/>
        </p:nvSpPr>
        <p:spPr>
          <a:xfrm>
            <a:off x="700334" y="5051601"/>
            <a:ext cx="1558891" cy="922092"/>
          </a:xfrm>
          <a:prstGeom prst="rect">
            <a:avLst/>
          </a:prstGeom>
          <a:noFill/>
        </p:spPr>
        <p:txBody>
          <a:bodyPr wrap="square" lIns="0" tIns="0" rIns="0" bIns="0">
            <a:spAutoFit/>
          </a:bodyPr>
          <a:lstStyle/>
          <a:p>
            <a:pPr algn="ctr" defTabSz="932559" fontAlgn="auto">
              <a:lnSpc>
                <a:spcPct val="90000"/>
              </a:lnSpc>
              <a:spcBef>
                <a:spcPts val="0"/>
              </a:spcBef>
              <a:spcAft>
                <a:spcPts val="0"/>
              </a:spcAft>
              <a:defRPr/>
            </a:pPr>
            <a:r>
              <a:rPr lang="en-US" sz="1632" spc="-51" dirty="0">
                <a:gradFill>
                  <a:gsLst>
                    <a:gs pos="2917">
                      <a:schemeClr val="tx1"/>
                    </a:gs>
                    <a:gs pos="30000">
                      <a:schemeClr val="tx1"/>
                    </a:gs>
                  </a:gsLst>
                  <a:lin ang="5400000" scaled="0"/>
                </a:gradFill>
                <a:latin typeface="Arial" pitchFamily="34" charset="0"/>
              </a:rPr>
              <a:t>Create and Manage Hyper-V Virtualized Networks</a:t>
            </a:r>
          </a:p>
        </p:txBody>
      </p:sp>
      <p:sp>
        <p:nvSpPr>
          <p:cNvPr id="76" name="TextBox 75"/>
          <p:cNvSpPr txBox="1"/>
          <p:nvPr/>
        </p:nvSpPr>
        <p:spPr>
          <a:xfrm>
            <a:off x="4620638" y="5594525"/>
            <a:ext cx="1404447" cy="691570"/>
          </a:xfrm>
          <a:prstGeom prst="rect">
            <a:avLst/>
          </a:prstGeom>
          <a:noFill/>
        </p:spPr>
        <p:txBody>
          <a:bodyPr lIns="0" tIns="0" rIns="0" bIns="0">
            <a:spAutoFit/>
          </a:bodyPr>
          <a:lstStyle/>
          <a:p>
            <a:pPr algn="ctr" defTabSz="932559" fontAlgn="auto">
              <a:lnSpc>
                <a:spcPct val="90000"/>
              </a:lnSpc>
              <a:spcBef>
                <a:spcPts val="0"/>
              </a:spcBef>
              <a:spcAft>
                <a:spcPts val="0"/>
              </a:spcAft>
              <a:defRPr/>
            </a:pPr>
            <a:r>
              <a:rPr lang="en-US" sz="1632" spc="-51" dirty="0">
                <a:gradFill>
                  <a:gsLst>
                    <a:gs pos="2917">
                      <a:schemeClr val="tx1"/>
                    </a:gs>
                    <a:gs pos="30000">
                      <a:schemeClr val="tx1"/>
                    </a:gs>
                  </a:gsLst>
                  <a:lin ang="5400000" scaled="0"/>
                </a:gradFill>
                <a:latin typeface="Arial" pitchFamily="34" charset="0"/>
              </a:rPr>
              <a:t>Create VMs using </a:t>
            </a:r>
            <a:r>
              <a:rPr lang="en-US" sz="1632" spc="-51" dirty="0" err="1">
                <a:gradFill>
                  <a:gsLst>
                    <a:gs pos="2917">
                      <a:schemeClr val="tx1"/>
                    </a:gs>
                    <a:gs pos="30000">
                      <a:schemeClr val="tx1"/>
                    </a:gs>
                  </a:gsLst>
                  <a:lin ang="5400000" scaled="0"/>
                </a:gradFill>
                <a:latin typeface="Arial" pitchFamily="34" charset="0"/>
              </a:rPr>
              <a:t>VHDx</a:t>
            </a:r>
            <a:r>
              <a:rPr lang="en-US" sz="1632" spc="-51" dirty="0">
                <a:gradFill>
                  <a:gsLst>
                    <a:gs pos="2917">
                      <a:schemeClr val="tx1"/>
                    </a:gs>
                    <a:gs pos="30000">
                      <a:schemeClr val="tx1"/>
                    </a:gs>
                  </a:gsLst>
                  <a:lin ang="5400000" scaled="0"/>
                </a:gradFill>
                <a:latin typeface="Arial" pitchFamily="34" charset="0"/>
              </a:rPr>
              <a:t> format</a:t>
            </a:r>
          </a:p>
        </p:txBody>
      </p:sp>
      <p:sp>
        <p:nvSpPr>
          <p:cNvPr id="77" name="TextBox 76"/>
          <p:cNvSpPr txBox="1"/>
          <p:nvPr/>
        </p:nvSpPr>
        <p:spPr>
          <a:xfrm>
            <a:off x="1656601" y="3360825"/>
            <a:ext cx="1403340" cy="830997"/>
          </a:xfrm>
          <a:prstGeom prst="rect">
            <a:avLst/>
          </a:prstGeom>
          <a:noFill/>
        </p:spPr>
        <p:txBody>
          <a:bodyPr lIns="0" tIns="0" rIns="0" bIns="0">
            <a:spAutoFit/>
          </a:bodyPr>
          <a:lstStyle/>
          <a:p>
            <a:pPr algn="ctr" defTabSz="932559" fontAlgn="auto">
              <a:lnSpc>
                <a:spcPct val="90000"/>
              </a:lnSpc>
              <a:spcBef>
                <a:spcPts val="0"/>
              </a:spcBef>
              <a:spcAft>
                <a:spcPts val="0"/>
              </a:spcAft>
              <a:defRPr/>
            </a:pPr>
            <a:r>
              <a:rPr lang="en-US" sz="2000" b="1" spc="-51" dirty="0">
                <a:gradFill>
                  <a:gsLst>
                    <a:gs pos="2917">
                      <a:schemeClr val="tx1"/>
                    </a:gs>
                    <a:gs pos="30000">
                      <a:schemeClr val="tx1"/>
                    </a:gs>
                  </a:gsLst>
                  <a:lin ang="5400000" scaled="0"/>
                </a:gradFill>
                <a:latin typeface="Arial" pitchFamily="34" charset="0"/>
              </a:rPr>
              <a:t>Hyper-V VMs using SMB 3.0</a:t>
            </a:r>
          </a:p>
        </p:txBody>
      </p:sp>
      <p:sp>
        <p:nvSpPr>
          <p:cNvPr id="80" name="TextBox 79"/>
          <p:cNvSpPr txBox="1"/>
          <p:nvPr/>
        </p:nvSpPr>
        <p:spPr>
          <a:xfrm>
            <a:off x="5067137" y="831437"/>
            <a:ext cx="1405204" cy="461046"/>
          </a:xfrm>
          <a:prstGeom prst="rect">
            <a:avLst/>
          </a:prstGeom>
          <a:noFill/>
        </p:spPr>
        <p:txBody>
          <a:bodyPr lIns="0" tIns="0" rIns="0" bIns="0">
            <a:spAutoFit/>
          </a:bodyPr>
          <a:lstStyle/>
          <a:p>
            <a:pPr algn="ctr" defTabSz="932559" fontAlgn="auto">
              <a:lnSpc>
                <a:spcPct val="90000"/>
              </a:lnSpc>
              <a:spcBef>
                <a:spcPts val="0"/>
              </a:spcBef>
              <a:spcAft>
                <a:spcPts val="0"/>
              </a:spcAft>
              <a:defRPr/>
            </a:pPr>
            <a:r>
              <a:rPr lang="en-US" sz="1632" spc="-51" dirty="0">
                <a:gradFill>
                  <a:gsLst>
                    <a:gs pos="2917">
                      <a:schemeClr val="tx1"/>
                    </a:gs>
                    <a:gs pos="30000">
                      <a:schemeClr val="tx1"/>
                    </a:gs>
                  </a:gsLst>
                  <a:lin ang="5400000" scaled="0"/>
                </a:gradFill>
                <a:latin typeface="Arial" pitchFamily="34" charset="0"/>
              </a:rPr>
              <a:t>Protect Hyper-V over CSV 2</a:t>
            </a:r>
          </a:p>
        </p:txBody>
      </p:sp>
      <p:sp>
        <p:nvSpPr>
          <p:cNvPr id="81" name="TextBox 80"/>
          <p:cNvSpPr txBox="1"/>
          <p:nvPr/>
        </p:nvSpPr>
        <p:spPr>
          <a:xfrm>
            <a:off x="8972061" y="621735"/>
            <a:ext cx="1404446" cy="691570"/>
          </a:xfrm>
          <a:prstGeom prst="rect">
            <a:avLst/>
          </a:prstGeom>
          <a:noFill/>
        </p:spPr>
        <p:txBody>
          <a:bodyPr lIns="0" tIns="0" rIns="0" bIns="0">
            <a:spAutoFit/>
          </a:bodyPr>
          <a:lstStyle/>
          <a:p>
            <a:pPr algn="ctr" defTabSz="932559" fontAlgn="auto">
              <a:lnSpc>
                <a:spcPct val="90000"/>
              </a:lnSpc>
              <a:spcBef>
                <a:spcPts val="0"/>
              </a:spcBef>
              <a:spcAft>
                <a:spcPts val="0"/>
              </a:spcAft>
              <a:defRPr/>
            </a:pPr>
            <a:r>
              <a:rPr lang="en-US" sz="1632" spc="-51" dirty="0">
                <a:gradFill>
                  <a:gsLst>
                    <a:gs pos="2917">
                      <a:schemeClr val="tx1"/>
                    </a:gs>
                    <a:gs pos="30000">
                      <a:schemeClr val="tx1"/>
                    </a:gs>
                  </a:gsLst>
                  <a:lin ang="5400000" scaled="0"/>
                </a:gradFill>
                <a:latin typeface="Arial" pitchFamily="34" charset="0"/>
              </a:rPr>
              <a:t>Protect WS2012 </a:t>
            </a:r>
            <a:r>
              <a:rPr lang="en-US" sz="1632" spc="-51" dirty="0" err="1">
                <a:gradFill>
                  <a:gsLst>
                    <a:gs pos="2917">
                      <a:schemeClr val="tx1"/>
                    </a:gs>
                    <a:gs pos="30000">
                      <a:schemeClr val="tx1"/>
                    </a:gs>
                  </a:gsLst>
                  <a:lin ang="5400000" scaled="0"/>
                </a:gradFill>
                <a:latin typeface="Arial" pitchFamily="34" charset="0"/>
              </a:rPr>
              <a:t>Dedupe</a:t>
            </a:r>
            <a:r>
              <a:rPr lang="en-US" sz="1632" spc="-51" dirty="0">
                <a:gradFill>
                  <a:gsLst>
                    <a:gs pos="2917">
                      <a:schemeClr val="tx1"/>
                    </a:gs>
                    <a:gs pos="30000">
                      <a:schemeClr val="tx1"/>
                    </a:gs>
                  </a:gsLst>
                  <a:lin ang="5400000" scaled="0"/>
                </a:gradFill>
                <a:latin typeface="Arial" pitchFamily="34" charset="0"/>
              </a:rPr>
              <a:t> volume</a:t>
            </a:r>
          </a:p>
        </p:txBody>
      </p:sp>
      <p:sp>
        <p:nvSpPr>
          <p:cNvPr id="82" name="TextBox 81"/>
          <p:cNvSpPr txBox="1"/>
          <p:nvPr/>
        </p:nvSpPr>
        <p:spPr>
          <a:xfrm>
            <a:off x="7460250" y="1428368"/>
            <a:ext cx="1404211" cy="691570"/>
          </a:xfrm>
          <a:prstGeom prst="rect">
            <a:avLst/>
          </a:prstGeom>
          <a:noFill/>
        </p:spPr>
        <p:txBody>
          <a:bodyPr lIns="0" tIns="0" rIns="0" bIns="0">
            <a:spAutoFit/>
          </a:bodyPr>
          <a:lstStyle/>
          <a:p>
            <a:pPr algn="ctr" defTabSz="932559" fontAlgn="auto">
              <a:lnSpc>
                <a:spcPct val="90000"/>
              </a:lnSpc>
              <a:spcBef>
                <a:spcPts val="0"/>
              </a:spcBef>
              <a:spcAft>
                <a:spcPts val="0"/>
              </a:spcAft>
              <a:defRPr/>
            </a:pPr>
            <a:r>
              <a:rPr lang="en-US" sz="1632" spc="-51" dirty="0">
                <a:gradFill>
                  <a:gsLst>
                    <a:gs pos="2917">
                      <a:schemeClr val="tx1"/>
                    </a:gs>
                    <a:gs pos="30000">
                      <a:schemeClr val="tx1"/>
                    </a:gs>
                  </a:gsLst>
                  <a:lin ang="5400000" scaled="0"/>
                </a:gradFill>
                <a:latin typeface="Arial" pitchFamily="34" charset="0"/>
              </a:rPr>
              <a:t>Protect Hyper-V over remote SMB</a:t>
            </a:r>
          </a:p>
        </p:txBody>
      </p:sp>
      <p:sp>
        <p:nvSpPr>
          <p:cNvPr id="83" name="TextBox 82"/>
          <p:cNvSpPr txBox="1"/>
          <p:nvPr/>
        </p:nvSpPr>
        <p:spPr>
          <a:xfrm>
            <a:off x="467184" y="1166105"/>
            <a:ext cx="1404020" cy="691570"/>
          </a:xfrm>
          <a:prstGeom prst="rect">
            <a:avLst/>
          </a:prstGeom>
          <a:noFill/>
        </p:spPr>
        <p:txBody>
          <a:bodyPr lIns="0" tIns="0" rIns="0" bIns="0">
            <a:spAutoFit/>
          </a:bodyPr>
          <a:lstStyle/>
          <a:p>
            <a:pPr algn="ctr" defTabSz="932559" fontAlgn="auto">
              <a:lnSpc>
                <a:spcPct val="90000"/>
              </a:lnSpc>
              <a:spcBef>
                <a:spcPts val="0"/>
              </a:spcBef>
              <a:spcAft>
                <a:spcPts val="0"/>
              </a:spcAft>
              <a:defRPr/>
            </a:pPr>
            <a:r>
              <a:rPr lang="en-US" sz="1632" spc="-51" dirty="0">
                <a:gradFill>
                  <a:gsLst>
                    <a:gs pos="2917">
                      <a:schemeClr val="tx1"/>
                    </a:gs>
                    <a:gs pos="30000">
                      <a:schemeClr val="tx1"/>
                    </a:gs>
                  </a:gsLst>
                  <a:lin ang="5400000" scaled="0"/>
                </a:gradFill>
                <a:latin typeface="Arial" pitchFamily="34" charset="0"/>
              </a:rPr>
              <a:t>Service Provider Foundation API</a:t>
            </a:r>
          </a:p>
        </p:txBody>
      </p:sp>
      <p:sp>
        <p:nvSpPr>
          <p:cNvPr id="84" name="TextBox 83"/>
          <p:cNvSpPr txBox="1"/>
          <p:nvPr/>
        </p:nvSpPr>
        <p:spPr>
          <a:xfrm>
            <a:off x="4830383" y="4352770"/>
            <a:ext cx="1403517" cy="691570"/>
          </a:xfrm>
          <a:prstGeom prst="rect">
            <a:avLst/>
          </a:prstGeom>
          <a:noFill/>
        </p:spPr>
        <p:txBody>
          <a:bodyPr lIns="0" tIns="0" rIns="0" bIns="0">
            <a:spAutoFit/>
          </a:bodyPr>
          <a:lstStyle/>
          <a:p>
            <a:pPr algn="ctr" defTabSz="932559" fontAlgn="auto">
              <a:lnSpc>
                <a:spcPct val="90000"/>
              </a:lnSpc>
              <a:spcBef>
                <a:spcPts val="0"/>
              </a:spcBef>
              <a:spcAft>
                <a:spcPts val="0"/>
              </a:spcAft>
              <a:defRPr/>
            </a:pPr>
            <a:r>
              <a:rPr lang="en-US" sz="1632" spc="-51" dirty="0">
                <a:gradFill>
                  <a:gsLst>
                    <a:gs pos="2917">
                      <a:schemeClr val="tx1"/>
                    </a:gs>
                    <a:gs pos="30000">
                      <a:schemeClr val="tx1"/>
                    </a:gs>
                  </a:gsLst>
                  <a:lin ang="5400000" scaled="0"/>
                </a:gradFill>
                <a:latin typeface="Arial" pitchFamily="34" charset="0"/>
              </a:rPr>
              <a:t>Console, </a:t>
            </a:r>
            <a:r>
              <a:rPr lang="en-US" sz="1632" spc="-51" dirty="0" err="1">
                <a:gradFill>
                  <a:gsLst>
                    <a:gs pos="2917">
                      <a:schemeClr val="tx1"/>
                    </a:gs>
                    <a:gs pos="30000">
                      <a:schemeClr val="tx1"/>
                    </a:gs>
                  </a:gsLst>
                  <a:lin ang="5400000" scaled="0"/>
                </a:gradFill>
                <a:latin typeface="Arial" pitchFamily="34" charset="0"/>
              </a:rPr>
              <a:t>Powershell</a:t>
            </a:r>
            <a:r>
              <a:rPr lang="en-US" sz="1632" spc="-51" dirty="0">
                <a:gradFill>
                  <a:gsLst>
                    <a:gs pos="2917">
                      <a:schemeClr val="tx1"/>
                    </a:gs>
                    <a:gs pos="30000">
                      <a:schemeClr val="tx1"/>
                    </a:gs>
                  </a:gsLst>
                  <a:lin ang="5400000" scaled="0"/>
                </a:gradFill>
                <a:latin typeface="Arial" pitchFamily="34" charset="0"/>
              </a:rPr>
              <a:t> on Win7 SP1</a:t>
            </a:r>
          </a:p>
        </p:txBody>
      </p:sp>
      <p:sp>
        <p:nvSpPr>
          <p:cNvPr id="85" name="TextBox 84"/>
          <p:cNvSpPr txBox="1"/>
          <p:nvPr/>
        </p:nvSpPr>
        <p:spPr>
          <a:xfrm>
            <a:off x="7601844" y="5361695"/>
            <a:ext cx="1401337" cy="461046"/>
          </a:xfrm>
          <a:prstGeom prst="rect">
            <a:avLst/>
          </a:prstGeom>
          <a:noFill/>
        </p:spPr>
        <p:txBody>
          <a:bodyPr lIns="0" tIns="0" rIns="0" bIns="0">
            <a:spAutoFit/>
          </a:bodyPr>
          <a:lstStyle/>
          <a:p>
            <a:pPr algn="ctr" defTabSz="932559" fontAlgn="auto">
              <a:lnSpc>
                <a:spcPct val="90000"/>
              </a:lnSpc>
              <a:spcBef>
                <a:spcPts val="0"/>
              </a:spcBef>
              <a:spcAft>
                <a:spcPts val="0"/>
              </a:spcAft>
              <a:defRPr/>
            </a:pPr>
            <a:r>
              <a:rPr lang="en-US" sz="1632" spc="-51" dirty="0">
                <a:gradFill>
                  <a:gsLst>
                    <a:gs pos="2917">
                      <a:schemeClr val="tx1"/>
                    </a:gs>
                    <a:gs pos="30000">
                      <a:schemeClr val="tx1"/>
                    </a:gs>
                  </a:gsLst>
                  <a:lin ang="5400000" scaled="0"/>
                </a:gradFill>
                <a:latin typeface="Arial" pitchFamily="34" charset="0"/>
              </a:rPr>
              <a:t>Backup Performance</a:t>
            </a:r>
          </a:p>
        </p:txBody>
      </p:sp>
      <p:sp>
        <p:nvSpPr>
          <p:cNvPr id="86" name="TextBox 85"/>
          <p:cNvSpPr txBox="1"/>
          <p:nvPr/>
        </p:nvSpPr>
        <p:spPr>
          <a:xfrm>
            <a:off x="5502151" y="3812846"/>
            <a:ext cx="1402554" cy="230524"/>
          </a:xfrm>
          <a:prstGeom prst="rect">
            <a:avLst/>
          </a:prstGeom>
          <a:noFill/>
        </p:spPr>
        <p:txBody>
          <a:bodyPr lIns="0" tIns="0" rIns="0" bIns="0">
            <a:spAutoFit/>
          </a:bodyPr>
          <a:lstStyle/>
          <a:p>
            <a:pPr algn="ctr" defTabSz="932559" fontAlgn="auto">
              <a:lnSpc>
                <a:spcPct val="90000"/>
              </a:lnSpc>
              <a:spcBef>
                <a:spcPts val="0"/>
              </a:spcBef>
              <a:spcAft>
                <a:spcPts val="0"/>
              </a:spcAft>
              <a:defRPr/>
            </a:pPr>
            <a:r>
              <a:rPr lang="en-US" sz="1632" spc="-51" dirty="0">
                <a:gradFill>
                  <a:gsLst>
                    <a:gs pos="2917">
                      <a:schemeClr val="tx1"/>
                    </a:gs>
                    <a:gs pos="30000">
                      <a:schemeClr val="tx1"/>
                    </a:gs>
                  </a:gsLst>
                  <a:lin ang="5400000" scaled="0"/>
                </a:gradFill>
                <a:latin typeface="Arial" pitchFamily="34" charset="0"/>
              </a:rPr>
              <a:t>Parallel backup</a:t>
            </a:r>
          </a:p>
        </p:txBody>
      </p:sp>
      <p:sp>
        <p:nvSpPr>
          <p:cNvPr id="87" name="TextBox 86"/>
          <p:cNvSpPr txBox="1"/>
          <p:nvPr/>
        </p:nvSpPr>
        <p:spPr>
          <a:xfrm>
            <a:off x="6547571" y="2422799"/>
            <a:ext cx="1403707" cy="461046"/>
          </a:xfrm>
          <a:prstGeom prst="rect">
            <a:avLst/>
          </a:prstGeom>
          <a:noFill/>
        </p:spPr>
        <p:txBody>
          <a:bodyPr lIns="0" tIns="0" rIns="0" bIns="0">
            <a:spAutoFit/>
          </a:bodyPr>
          <a:lstStyle/>
          <a:p>
            <a:pPr algn="ctr" defTabSz="932559" fontAlgn="auto">
              <a:lnSpc>
                <a:spcPct val="90000"/>
              </a:lnSpc>
              <a:spcBef>
                <a:spcPts val="0"/>
              </a:spcBef>
              <a:spcAft>
                <a:spcPts val="0"/>
              </a:spcAft>
              <a:defRPr/>
            </a:pPr>
            <a:r>
              <a:rPr lang="en-US" sz="1632" spc="-51" dirty="0">
                <a:gradFill>
                  <a:gsLst>
                    <a:gs pos="2917">
                      <a:schemeClr val="tx1"/>
                    </a:gs>
                    <a:gs pos="30000">
                      <a:schemeClr val="tx1"/>
                    </a:gs>
                  </a:gsLst>
                  <a:lin ang="5400000" scaled="0"/>
                </a:gradFill>
                <a:latin typeface="Arial" pitchFamily="34" charset="0"/>
              </a:rPr>
              <a:t>Deploy Azure VM</a:t>
            </a:r>
          </a:p>
        </p:txBody>
      </p:sp>
      <p:sp>
        <p:nvSpPr>
          <p:cNvPr id="88" name="TextBox 87"/>
          <p:cNvSpPr txBox="1"/>
          <p:nvPr/>
        </p:nvSpPr>
        <p:spPr>
          <a:xfrm>
            <a:off x="2542962" y="4401360"/>
            <a:ext cx="1402100" cy="678071"/>
          </a:xfrm>
          <a:prstGeom prst="rect">
            <a:avLst/>
          </a:prstGeom>
          <a:noFill/>
        </p:spPr>
        <p:txBody>
          <a:bodyPr lIns="0" tIns="0" rIns="0" bIns="0">
            <a:spAutoFit/>
          </a:bodyPr>
          <a:lstStyle/>
          <a:p>
            <a:pPr algn="ctr" defTabSz="932559" fontAlgn="auto">
              <a:lnSpc>
                <a:spcPct val="90000"/>
              </a:lnSpc>
              <a:spcBef>
                <a:spcPts val="0"/>
              </a:spcBef>
              <a:spcAft>
                <a:spcPts val="0"/>
              </a:spcAft>
              <a:defRPr/>
            </a:pPr>
            <a:r>
              <a:rPr lang="en-US" sz="1632" spc="-51" dirty="0">
                <a:gradFill>
                  <a:gsLst>
                    <a:gs pos="2917">
                      <a:schemeClr val="tx1"/>
                    </a:gs>
                    <a:gs pos="30000">
                      <a:schemeClr val="tx1"/>
                    </a:gs>
                  </a:gsLst>
                  <a:lin ang="5400000" scaled="0"/>
                </a:gradFill>
                <a:latin typeface="Arial" pitchFamily="34" charset="0"/>
              </a:rPr>
              <a:t>Add/Remove Azure VHD to Disks or Images</a:t>
            </a:r>
          </a:p>
        </p:txBody>
      </p:sp>
      <p:sp>
        <p:nvSpPr>
          <p:cNvPr id="89" name="TextBox 88"/>
          <p:cNvSpPr txBox="1"/>
          <p:nvPr/>
        </p:nvSpPr>
        <p:spPr>
          <a:xfrm>
            <a:off x="406212" y="4038857"/>
            <a:ext cx="1405205" cy="691570"/>
          </a:xfrm>
          <a:prstGeom prst="rect">
            <a:avLst/>
          </a:prstGeom>
          <a:noFill/>
        </p:spPr>
        <p:txBody>
          <a:bodyPr lIns="0" tIns="0" rIns="0" bIns="0">
            <a:spAutoFit/>
          </a:bodyPr>
          <a:lstStyle/>
          <a:p>
            <a:pPr algn="ctr" defTabSz="932559" fontAlgn="auto">
              <a:lnSpc>
                <a:spcPct val="90000"/>
              </a:lnSpc>
              <a:spcBef>
                <a:spcPts val="0"/>
              </a:spcBef>
              <a:spcAft>
                <a:spcPts val="0"/>
              </a:spcAft>
              <a:defRPr/>
            </a:pPr>
            <a:r>
              <a:rPr lang="en-US" sz="1632" spc="-51" dirty="0">
                <a:gradFill>
                  <a:gsLst>
                    <a:gs pos="2917">
                      <a:schemeClr val="tx1"/>
                    </a:gs>
                    <a:gs pos="30000">
                      <a:schemeClr val="tx1"/>
                    </a:gs>
                  </a:gsLst>
                  <a:lin ang="5400000" scaled="0"/>
                </a:gradFill>
                <a:latin typeface="Arial" pitchFamily="34" charset="0"/>
              </a:rPr>
              <a:t>Migrate VMM VM to Azure VM</a:t>
            </a:r>
          </a:p>
        </p:txBody>
      </p:sp>
      <p:sp>
        <p:nvSpPr>
          <p:cNvPr id="90" name="TextBox 89"/>
          <p:cNvSpPr txBox="1"/>
          <p:nvPr/>
        </p:nvSpPr>
        <p:spPr>
          <a:xfrm>
            <a:off x="2563992" y="2407216"/>
            <a:ext cx="1405162" cy="691570"/>
          </a:xfrm>
          <a:prstGeom prst="rect">
            <a:avLst/>
          </a:prstGeom>
          <a:noFill/>
        </p:spPr>
        <p:txBody>
          <a:bodyPr lIns="0" tIns="0" rIns="0" bIns="0">
            <a:spAutoFit/>
          </a:bodyPr>
          <a:lstStyle/>
          <a:p>
            <a:pPr algn="ctr" defTabSz="932559" fontAlgn="auto">
              <a:lnSpc>
                <a:spcPct val="90000"/>
              </a:lnSpc>
              <a:spcBef>
                <a:spcPts val="0"/>
              </a:spcBef>
              <a:spcAft>
                <a:spcPts val="0"/>
              </a:spcAft>
              <a:defRPr/>
            </a:pPr>
            <a:r>
              <a:rPr lang="en-US" sz="1632" spc="-51" dirty="0">
                <a:gradFill>
                  <a:gsLst>
                    <a:gs pos="2917">
                      <a:schemeClr val="tx1"/>
                    </a:gs>
                    <a:gs pos="30000">
                      <a:schemeClr val="tx1"/>
                    </a:gs>
                  </a:gsLst>
                  <a:lin ang="5400000" scaled="0"/>
                </a:gradFill>
                <a:latin typeface="Arial" pitchFamily="34" charset="0"/>
              </a:rPr>
              <a:t>Move VHD from VMM library to Azure</a:t>
            </a:r>
          </a:p>
        </p:txBody>
      </p:sp>
      <p:sp>
        <p:nvSpPr>
          <p:cNvPr id="91" name="TextBox 90"/>
          <p:cNvSpPr txBox="1"/>
          <p:nvPr/>
        </p:nvSpPr>
        <p:spPr>
          <a:xfrm>
            <a:off x="10757239" y="2485837"/>
            <a:ext cx="1405670" cy="691570"/>
          </a:xfrm>
          <a:prstGeom prst="rect">
            <a:avLst/>
          </a:prstGeom>
          <a:noFill/>
        </p:spPr>
        <p:txBody>
          <a:bodyPr lIns="0" tIns="0" rIns="0" bIns="0">
            <a:spAutoFit/>
          </a:bodyPr>
          <a:lstStyle/>
          <a:p>
            <a:pPr algn="ctr" defTabSz="932559" fontAlgn="auto">
              <a:lnSpc>
                <a:spcPct val="90000"/>
              </a:lnSpc>
              <a:spcBef>
                <a:spcPts val="0"/>
              </a:spcBef>
              <a:spcAft>
                <a:spcPts val="0"/>
              </a:spcAft>
              <a:defRPr/>
            </a:pPr>
            <a:r>
              <a:rPr lang="en-US" sz="1632" spc="-51" dirty="0">
                <a:gradFill>
                  <a:gsLst>
                    <a:gs pos="2917">
                      <a:schemeClr val="tx1"/>
                    </a:gs>
                    <a:gs pos="30000">
                      <a:schemeClr val="tx1"/>
                    </a:gs>
                  </a:gsLst>
                  <a:lin ang="5400000" scaled="0"/>
                </a:gradFill>
                <a:latin typeface="Arial" pitchFamily="34" charset="0"/>
              </a:rPr>
              <a:t>Monitor Unix/Linux hosts</a:t>
            </a:r>
          </a:p>
        </p:txBody>
      </p:sp>
      <p:sp>
        <p:nvSpPr>
          <p:cNvPr id="92" name="TextBox 91"/>
          <p:cNvSpPr txBox="1"/>
          <p:nvPr/>
        </p:nvSpPr>
        <p:spPr>
          <a:xfrm>
            <a:off x="10531986" y="492420"/>
            <a:ext cx="1404446" cy="1152616"/>
          </a:xfrm>
          <a:prstGeom prst="rect">
            <a:avLst/>
          </a:prstGeom>
          <a:noFill/>
        </p:spPr>
        <p:txBody>
          <a:bodyPr lIns="0" tIns="0" rIns="0" bIns="0">
            <a:spAutoFit/>
          </a:bodyPr>
          <a:lstStyle/>
          <a:p>
            <a:pPr algn="ctr" defTabSz="932559" fontAlgn="auto">
              <a:lnSpc>
                <a:spcPct val="90000"/>
              </a:lnSpc>
              <a:spcBef>
                <a:spcPts val="0"/>
              </a:spcBef>
              <a:spcAft>
                <a:spcPts val="0"/>
              </a:spcAft>
              <a:defRPr/>
            </a:pPr>
            <a:r>
              <a:rPr lang="en-US" sz="1632" spc="-51" dirty="0">
                <a:gradFill>
                  <a:gsLst>
                    <a:gs pos="2917">
                      <a:schemeClr val="tx1"/>
                    </a:gs>
                    <a:gs pos="30000">
                      <a:schemeClr val="tx1"/>
                    </a:gs>
                  </a:gsLst>
                  <a:lin ang="5400000" scaled="0"/>
                </a:gradFill>
                <a:latin typeface="Arial" pitchFamily="34" charset="0"/>
              </a:rPr>
              <a:t>Deploy, upgrade, </a:t>
            </a:r>
            <a:r>
              <a:rPr lang="en-US" sz="1632" spc="-51" dirty="0" err="1">
                <a:gradFill>
                  <a:gsLst>
                    <a:gs pos="2917">
                      <a:schemeClr val="tx1"/>
                    </a:gs>
                    <a:gs pos="30000">
                      <a:schemeClr val="tx1"/>
                    </a:gs>
                  </a:gsLst>
                  <a:lin ang="5400000" scaled="0"/>
                </a:gradFill>
                <a:latin typeface="Arial" pitchFamily="34" charset="0"/>
              </a:rPr>
              <a:t>uninistall</a:t>
            </a:r>
            <a:r>
              <a:rPr lang="en-US" sz="1632" spc="-51" dirty="0">
                <a:gradFill>
                  <a:gsLst>
                    <a:gs pos="2917">
                      <a:schemeClr val="tx1"/>
                    </a:gs>
                    <a:gs pos="30000">
                      <a:schemeClr val="tx1"/>
                    </a:gs>
                  </a:gsLst>
                  <a:lin ang="5400000" scaled="0"/>
                </a:gradFill>
                <a:latin typeface="Arial" pitchFamily="34" charset="0"/>
              </a:rPr>
              <a:t> Unix/Linux hosts </a:t>
            </a:r>
          </a:p>
        </p:txBody>
      </p:sp>
      <p:sp>
        <p:nvSpPr>
          <p:cNvPr id="93" name="TextBox 32"/>
          <p:cNvSpPr txBox="1"/>
          <p:nvPr/>
        </p:nvSpPr>
        <p:spPr>
          <a:xfrm>
            <a:off x="10309331" y="4519645"/>
            <a:ext cx="1403340" cy="461046"/>
          </a:xfrm>
          <a:prstGeom prst="rect">
            <a:avLst/>
          </a:prstGeom>
          <a:noFill/>
        </p:spPr>
        <p:txBody>
          <a:bodyPr lIns="0" tIns="0" rIns="0" bIns="0">
            <a:spAutoFit/>
          </a:bodyPr>
          <a:lstStyle/>
          <a:p>
            <a:pPr algn="ctr" defTabSz="932559" fontAlgn="auto">
              <a:lnSpc>
                <a:spcPct val="90000"/>
              </a:lnSpc>
              <a:spcBef>
                <a:spcPts val="0"/>
              </a:spcBef>
              <a:spcAft>
                <a:spcPts val="0"/>
              </a:spcAft>
              <a:defRPr/>
            </a:pPr>
            <a:r>
              <a:rPr lang="en-US" sz="1632" spc="-51" dirty="0">
                <a:gradFill>
                  <a:gsLst>
                    <a:gs pos="2917">
                      <a:schemeClr val="tx1"/>
                    </a:gs>
                    <a:gs pos="30000">
                      <a:schemeClr val="tx1"/>
                    </a:gs>
                  </a:gsLst>
                  <a:lin ang="5400000" scaled="0"/>
                </a:gradFill>
                <a:latin typeface="Arial" pitchFamily="34" charset="0"/>
              </a:rPr>
              <a:t>Global Service Monitor</a:t>
            </a:r>
          </a:p>
        </p:txBody>
      </p:sp>
      <p:sp>
        <p:nvSpPr>
          <p:cNvPr id="95" name="TextBox 94"/>
          <p:cNvSpPr txBox="1"/>
          <p:nvPr/>
        </p:nvSpPr>
        <p:spPr>
          <a:xfrm>
            <a:off x="10531985" y="5828754"/>
            <a:ext cx="1403340" cy="553998"/>
          </a:xfrm>
          <a:prstGeom prst="rect">
            <a:avLst/>
          </a:prstGeom>
          <a:noFill/>
        </p:spPr>
        <p:txBody>
          <a:bodyPr lIns="0" tIns="0" rIns="0" bIns="0">
            <a:spAutoFit/>
          </a:bodyPr>
          <a:lstStyle/>
          <a:p>
            <a:pPr algn="ctr" defTabSz="932559" fontAlgn="auto">
              <a:lnSpc>
                <a:spcPct val="90000"/>
              </a:lnSpc>
              <a:spcBef>
                <a:spcPts val="0"/>
              </a:spcBef>
              <a:spcAft>
                <a:spcPts val="0"/>
              </a:spcAft>
              <a:defRPr/>
            </a:pPr>
            <a:r>
              <a:rPr lang="en-US" sz="2000" b="1" spc="-51" dirty="0" err="1">
                <a:gradFill>
                  <a:gsLst>
                    <a:gs pos="2917">
                      <a:schemeClr val="tx1"/>
                    </a:gs>
                    <a:gs pos="30000">
                      <a:schemeClr val="tx1"/>
                    </a:gs>
                  </a:gsLst>
                  <a:lin ang="5400000" scaled="0"/>
                </a:gradFill>
                <a:latin typeface="Arial" pitchFamily="34" charset="0"/>
              </a:rPr>
              <a:t>Showback</a:t>
            </a:r>
            <a:r>
              <a:rPr lang="en-US" sz="2000" b="1" spc="-51" dirty="0">
                <a:gradFill>
                  <a:gsLst>
                    <a:gs pos="2917">
                      <a:schemeClr val="tx1"/>
                    </a:gs>
                    <a:gs pos="30000">
                      <a:schemeClr val="tx1"/>
                    </a:gs>
                  </a:gsLst>
                  <a:lin ang="5400000" scaled="0"/>
                </a:gradFill>
                <a:latin typeface="Arial" pitchFamily="34" charset="0"/>
              </a:rPr>
              <a:t> / Chargeback</a:t>
            </a:r>
          </a:p>
        </p:txBody>
      </p:sp>
      <p:sp>
        <p:nvSpPr>
          <p:cNvPr id="38" name="TextBox 37"/>
          <p:cNvSpPr txBox="1"/>
          <p:nvPr/>
        </p:nvSpPr>
        <p:spPr>
          <a:xfrm>
            <a:off x="6233900" y="5828753"/>
            <a:ext cx="1401502" cy="922092"/>
          </a:xfrm>
          <a:prstGeom prst="rect">
            <a:avLst/>
          </a:prstGeom>
          <a:noFill/>
        </p:spPr>
        <p:txBody>
          <a:bodyPr lIns="0" tIns="0" rIns="0" bIns="0">
            <a:spAutoFit/>
          </a:bodyPr>
          <a:lstStyle/>
          <a:p>
            <a:pPr algn="ctr" defTabSz="932559" fontAlgn="auto">
              <a:lnSpc>
                <a:spcPct val="90000"/>
              </a:lnSpc>
              <a:spcBef>
                <a:spcPts val="0"/>
              </a:spcBef>
              <a:spcAft>
                <a:spcPts val="0"/>
              </a:spcAft>
              <a:defRPr/>
            </a:pPr>
            <a:r>
              <a:rPr lang="en-US" sz="1632" spc="-51" dirty="0">
                <a:gradFill>
                  <a:gsLst>
                    <a:gs pos="2917">
                      <a:schemeClr val="tx1"/>
                    </a:gs>
                    <a:gs pos="30000">
                      <a:schemeClr val="tx1"/>
                    </a:gs>
                  </a:gsLst>
                  <a:lin ang="5400000" scaled="0"/>
                </a:gradFill>
                <a:latin typeface="Arial" pitchFamily="34" charset="0"/>
              </a:rPr>
              <a:t>Cross Cluster/Shared nothing migration</a:t>
            </a:r>
          </a:p>
        </p:txBody>
      </p:sp>
      <p:sp>
        <p:nvSpPr>
          <p:cNvPr id="39" name="TextBox 38"/>
          <p:cNvSpPr txBox="1"/>
          <p:nvPr/>
        </p:nvSpPr>
        <p:spPr>
          <a:xfrm>
            <a:off x="7972490" y="6217355"/>
            <a:ext cx="1401502" cy="691570"/>
          </a:xfrm>
          <a:prstGeom prst="rect">
            <a:avLst/>
          </a:prstGeom>
          <a:noFill/>
        </p:spPr>
        <p:txBody>
          <a:bodyPr lIns="0" tIns="0" rIns="0" bIns="0">
            <a:spAutoFit/>
          </a:bodyPr>
          <a:lstStyle/>
          <a:p>
            <a:pPr algn="ctr" defTabSz="932559" fontAlgn="auto">
              <a:lnSpc>
                <a:spcPct val="90000"/>
              </a:lnSpc>
              <a:spcBef>
                <a:spcPts val="0"/>
              </a:spcBef>
              <a:spcAft>
                <a:spcPts val="0"/>
              </a:spcAft>
              <a:defRPr/>
            </a:pPr>
            <a:r>
              <a:rPr lang="en-US" sz="1632" spc="-51" dirty="0">
                <a:gradFill>
                  <a:gsLst>
                    <a:gs pos="2917">
                      <a:schemeClr val="tx1"/>
                    </a:gs>
                    <a:gs pos="30000">
                      <a:schemeClr val="tx1"/>
                    </a:gs>
                  </a:gsLst>
                  <a:lin ang="5400000" scaled="0"/>
                </a:gradFill>
                <a:latin typeface="Arial" pitchFamily="34" charset="0"/>
              </a:rPr>
              <a:t>Manage large scale Hyper-V Clusters</a:t>
            </a:r>
          </a:p>
        </p:txBody>
      </p:sp>
      <p:sp>
        <p:nvSpPr>
          <p:cNvPr id="40" name="TextBox 39"/>
          <p:cNvSpPr txBox="1"/>
          <p:nvPr/>
        </p:nvSpPr>
        <p:spPr>
          <a:xfrm>
            <a:off x="6648431" y="3154741"/>
            <a:ext cx="1401502" cy="830997"/>
          </a:xfrm>
          <a:prstGeom prst="rect">
            <a:avLst/>
          </a:prstGeom>
          <a:noFill/>
        </p:spPr>
        <p:txBody>
          <a:bodyPr lIns="0" tIns="0" rIns="0" bIns="0">
            <a:spAutoFit/>
          </a:bodyPr>
          <a:lstStyle/>
          <a:p>
            <a:pPr algn="ctr" defTabSz="932559" fontAlgn="auto">
              <a:lnSpc>
                <a:spcPct val="90000"/>
              </a:lnSpc>
              <a:spcBef>
                <a:spcPts val="0"/>
              </a:spcBef>
              <a:spcAft>
                <a:spcPts val="0"/>
              </a:spcAft>
              <a:defRPr/>
            </a:pPr>
            <a:r>
              <a:rPr lang="en-US" sz="2000" b="1" spc="-51" dirty="0">
                <a:gradFill>
                  <a:gsLst>
                    <a:gs pos="2917">
                      <a:schemeClr val="tx1"/>
                    </a:gs>
                    <a:gs pos="30000">
                      <a:schemeClr val="tx1"/>
                    </a:gs>
                  </a:gsLst>
                  <a:lin ang="5400000" scaled="0"/>
                </a:gradFill>
                <a:latin typeface="Arial" pitchFamily="34" charset="0"/>
              </a:rPr>
              <a:t>Logical Switch Support</a:t>
            </a:r>
          </a:p>
        </p:txBody>
      </p:sp>
      <p:sp>
        <p:nvSpPr>
          <p:cNvPr id="41" name="TextBox 40"/>
          <p:cNvSpPr txBox="1"/>
          <p:nvPr/>
        </p:nvSpPr>
        <p:spPr>
          <a:xfrm>
            <a:off x="9454365" y="5123289"/>
            <a:ext cx="1401502" cy="691570"/>
          </a:xfrm>
          <a:prstGeom prst="rect">
            <a:avLst/>
          </a:prstGeom>
          <a:noFill/>
        </p:spPr>
        <p:txBody>
          <a:bodyPr lIns="0" tIns="0" rIns="0" bIns="0">
            <a:spAutoFit/>
          </a:bodyPr>
          <a:lstStyle/>
          <a:p>
            <a:pPr algn="ctr" defTabSz="932559" fontAlgn="auto">
              <a:lnSpc>
                <a:spcPct val="90000"/>
              </a:lnSpc>
              <a:spcBef>
                <a:spcPts val="0"/>
              </a:spcBef>
              <a:spcAft>
                <a:spcPts val="0"/>
              </a:spcAft>
              <a:defRPr/>
            </a:pPr>
            <a:r>
              <a:rPr lang="en-US" sz="1632" spc="-51" dirty="0">
                <a:gradFill>
                  <a:gsLst>
                    <a:gs pos="2917">
                      <a:schemeClr val="tx1"/>
                    </a:gs>
                    <a:gs pos="30000">
                      <a:schemeClr val="tx1"/>
                    </a:gs>
                  </a:gsLst>
                  <a:lin ang="5400000" scaled="0"/>
                </a:gradFill>
                <a:latin typeface="Arial" pitchFamily="34" charset="0"/>
              </a:rPr>
              <a:t>Manage and Deploy Hyper-V Switch</a:t>
            </a:r>
          </a:p>
        </p:txBody>
      </p:sp>
      <p:sp>
        <p:nvSpPr>
          <p:cNvPr id="42" name="TextBox 41"/>
          <p:cNvSpPr txBox="1"/>
          <p:nvPr/>
        </p:nvSpPr>
        <p:spPr>
          <a:xfrm>
            <a:off x="8480678" y="3448856"/>
            <a:ext cx="1401502" cy="922092"/>
          </a:xfrm>
          <a:prstGeom prst="rect">
            <a:avLst/>
          </a:prstGeom>
          <a:noFill/>
        </p:spPr>
        <p:txBody>
          <a:bodyPr lIns="0" tIns="0" rIns="0" bIns="0">
            <a:spAutoFit/>
          </a:bodyPr>
          <a:lstStyle/>
          <a:p>
            <a:pPr algn="ctr" defTabSz="932559" fontAlgn="auto">
              <a:lnSpc>
                <a:spcPct val="90000"/>
              </a:lnSpc>
              <a:spcBef>
                <a:spcPts val="0"/>
              </a:spcBef>
              <a:spcAft>
                <a:spcPts val="0"/>
              </a:spcAft>
              <a:defRPr/>
            </a:pPr>
            <a:r>
              <a:rPr lang="en-US" sz="1632" spc="-51" dirty="0">
                <a:gradFill>
                  <a:gsLst>
                    <a:gs pos="2917">
                      <a:schemeClr val="tx1"/>
                    </a:gs>
                    <a:gs pos="30000">
                      <a:schemeClr val="tx1"/>
                    </a:gs>
                  </a:gsLst>
                  <a:lin ang="5400000" scaled="0"/>
                </a:gradFill>
                <a:latin typeface="Arial" pitchFamily="34" charset="0"/>
              </a:rPr>
              <a:t>Enhanced VMM user role for multi-tenancy</a:t>
            </a:r>
          </a:p>
        </p:txBody>
      </p:sp>
      <p:sp>
        <p:nvSpPr>
          <p:cNvPr id="43" name="TextBox 42"/>
          <p:cNvSpPr txBox="1"/>
          <p:nvPr/>
        </p:nvSpPr>
        <p:spPr>
          <a:xfrm>
            <a:off x="6506804" y="4406640"/>
            <a:ext cx="1401502" cy="830997"/>
          </a:xfrm>
          <a:prstGeom prst="rect">
            <a:avLst/>
          </a:prstGeom>
          <a:noFill/>
        </p:spPr>
        <p:txBody>
          <a:bodyPr lIns="0" tIns="0" rIns="0" bIns="0">
            <a:spAutoFit/>
          </a:bodyPr>
          <a:lstStyle/>
          <a:p>
            <a:pPr algn="ctr" defTabSz="932559" fontAlgn="auto">
              <a:lnSpc>
                <a:spcPct val="90000"/>
              </a:lnSpc>
              <a:spcBef>
                <a:spcPts val="0"/>
              </a:spcBef>
              <a:spcAft>
                <a:spcPts val="0"/>
              </a:spcAft>
              <a:defRPr/>
            </a:pPr>
            <a:r>
              <a:rPr lang="en-US" sz="2000" b="1" spc="-51" dirty="0">
                <a:gradFill>
                  <a:gsLst>
                    <a:gs pos="2917">
                      <a:schemeClr val="tx1"/>
                    </a:gs>
                    <a:gs pos="30000">
                      <a:schemeClr val="tx1"/>
                    </a:gs>
                  </a:gsLst>
                  <a:lin ang="5400000" scaled="0"/>
                </a:gradFill>
                <a:latin typeface="Arial" pitchFamily="34" charset="0"/>
              </a:rPr>
              <a:t>Live VM and Storage Migration</a:t>
            </a:r>
          </a:p>
        </p:txBody>
      </p:sp>
      <p:sp>
        <p:nvSpPr>
          <p:cNvPr id="44" name="TextBox 43"/>
          <p:cNvSpPr txBox="1"/>
          <p:nvPr/>
        </p:nvSpPr>
        <p:spPr>
          <a:xfrm>
            <a:off x="2988843" y="6033481"/>
            <a:ext cx="1401502" cy="678071"/>
          </a:xfrm>
          <a:prstGeom prst="rect">
            <a:avLst/>
          </a:prstGeom>
          <a:noFill/>
        </p:spPr>
        <p:txBody>
          <a:bodyPr lIns="0" tIns="0" rIns="0" bIns="0">
            <a:spAutoFit/>
          </a:bodyPr>
          <a:lstStyle/>
          <a:p>
            <a:pPr algn="ctr" defTabSz="932559" fontAlgn="auto">
              <a:lnSpc>
                <a:spcPct val="90000"/>
              </a:lnSpc>
              <a:spcBef>
                <a:spcPts val="0"/>
              </a:spcBef>
              <a:spcAft>
                <a:spcPts val="0"/>
              </a:spcAft>
              <a:defRPr/>
            </a:pPr>
            <a:r>
              <a:rPr lang="en-US" sz="1632" spc="-51" dirty="0">
                <a:gradFill>
                  <a:gsLst>
                    <a:gs pos="2917">
                      <a:schemeClr val="tx1"/>
                    </a:gs>
                    <a:gs pos="30000">
                      <a:schemeClr val="tx1"/>
                    </a:gs>
                  </a:gsLst>
                  <a:lin ang="5400000" scaled="0"/>
                </a:gradFill>
                <a:latin typeface="Arial" pitchFamily="34" charset="0"/>
              </a:rPr>
              <a:t>Deploy VMM services in DMZ environment</a:t>
            </a:r>
          </a:p>
        </p:txBody>
      </p:sp>
      <p:sp>
        <p:nvSpPr>
          <p:cNvPr id="45" name="TextBox 44"/>
          <p:cNvSpPr txBox="1"/>
          <p:nvPr/>
        </p:nvSpPr>
        <p:spPr>
          <a:xfrm>
            <a:off x="5095633" y="2824852"/>
            <a:ext cx="1401502" cy="230524"/>
          </a:xfrm>
          <a:prstGeom prst="rect">
            <a:avLst/>
          </a:prstGeom>
          <a:noFill/>
        </p:spPr>
        <p:txBody>
          <a:bodyPr lIns="0" tIns="0" rIns="0" bIns="0">
            <a:spAutoFit/>
          </a:bodyPr>
          <a:lstStyle/>
          <a:p>
            <a:pPr algn="ctr" defTabSz="932559" fontAlgn="auto">
              <a:lnSpc>
                <a:spcPct val="90000"/>
              </a:lnSpc>
              <a:spcBef>
                <a:spcPts val="0"/>
              </a:spcBef>
              <a:spcAft>
                <a:spcPts val="0"/>
              </a:spcAft>
              <a:defRPr/>
            </a:pPr>
            <a:r>
              <a:rPr lang="en-US" sz="1632" spc="-51" dirty="0">
                <a:gradFill>
                  <a:gsLst>
                    <a:gs pos="2917">
                      <a:schemeClr val="tx1"/>
                    </a:gs>
                    <a:gs pos="30000">
                      <a:schemeClr val="tx1"/>
                    </a:gs>
                  </a:gsLst>
                  <a:lin ang="5400000" scaled="0"/>
                </a:gradFill>
                <a:latin typeface="Arial" pitchFamily="34" charset="0"/>
              </a:rPr>
              <a:t>IIS App Host</a:t>
            </a:r>
          </a:p>
        </p:txBody>
      </p:sp>
      <p:sp>
        <p:nvSpPr>
          <p:cNvPr id="46" name="TextBox 45"/>
          <p:cNvSpPr txBox="1"/>
          <p:nvPr/>
        </p:nvSpPr>
        <p:spPr>
          <a:xfrm>
            <a:off x="6934650" y="605426"/>
            <a:ext cx="1401502" cy="461046"/>
          </a:xfrm>
          <a:prstGeom prst="rect">
            <a:avLst/>
          </a:prstGeom>
          <a:noFill/>
        </p:spPr>
        <p:txBody>
          <a:bodyPr lIns="0" tIns="0" rIns="0" bIns="0">
            <a:spAutoFit/>
          </a:bodyPr>
          <a:lstStyle/>
          <a:p>
            <a:pPr algn="ctr" defTabSz="932559" fontAlgn="auto">
              <a:lnSpc>
                <a:spcPct val="90000"/>
              </a:lnSpc>
              <a:spcBef>
                <a:spcPts val="0"/>
              </a:spcBef>
              <a:spcAft>
                <a:spcPts val="0"/>
              </a:spcAft>
              <a:defRPr/>
            </a:pPr>
            <a:r>
              <a:rPr lang="en-US" sz="1632" spc="-51" dirty="0">
                <a:gradFill>
                  <a:gsLst>
                    <a:gs pos="2917">
                      <a:schemeClr val="tx1"/>
                    </a:gs>
                    <a:gs pos="30000">
                      <a:schemeClr val="tx1"/>
                    </a:gs>
                  </a:gsLst>
                  <a:lin ang="5400000" scaled="0"/>
                </a:gradFill>
                <a:latin typeface="Arial" pitchFamily="34" charset="0"/>
              </a:rPr>
              <a:t>Partner Extensibility</a:t>
            </a:r>
          </a:p>
        </p:txBody>
      </p:sp>
    </p:spTree>
    <p:extLst>
      <p:ext uri="{BB962C8B-B14F-4D97-AF65-F5344CB8AC3E}">
        <p14:creationId xmlns:p14="http://schemas.microsoft.com/office/powerpoint/2010/main" val="1197438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3" descr="IT Camp overview with copy.png"/>
          <p:cNvPicPr>
            <a:picLocks noChangeAspect="1"/>
          </p:cNvPicPr>
          <p:nvPr/>
        </p:nvPicPr>
        <p:blipFill>
          <a:blip r:embed="rId3">
            <a:extLst>
              <a:ext uri="{28A0092B-C50C-407E-A947-70E740481C1C}">
                <a14:useLocalDpi xmlns:a14="http://schemas.microsoft.com/office/drawing/2010/main" val="0"/>
              </a:ext>
            </a:extLst>
          </a:blip>
          <a:srcRect b="7387"/>
          <a:stretch>
            <a:fillRect/>
          </a:stretch>
        </p:blipFill>
        <p:spPr bwMode="auto">
          <a:xfrm>
            <a:off x="1738313" y="349250"/>
            <a:ext cx="9051925" cy="642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582881"/>
        </a:solidFill>
        <a:effectLst/>
      </p:bgPr>
    </p:bg>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lIns="182880" tIns="146304" rIns="182880" bIns="146304">
            <a:spAutoFit/>
          </a:bodyPr>
          <a:lstStyle/>
          <a:p>
            <a:pPr defTabSz="932290" eaLnBrk="0" fontAlgn="auto" hangingPunct="0">
              <a:spcBef>
                <a:spcPts val="0"/>
              </a:spcBef>
              <a:spcAft>
                <a:spcPts val="0"/>
              </a:spcAft>
              <a:defRPr/>
            </a:pPr>
            <a:r>
              <a:rPr lang="en-US" sz="700" dirty="0">
                <a:gradFill>
                  <a:gsLst>
                    <a:gs pos="0">
                      <a:srgbClr val="FFFFFF"/>
                    </a:gs>
                    <a:gs pos="100000">
                      <a:srgbClr val="FFFFFF"/>
                    </a:gs>
                  </a:gsLst>
                  <a:lin ang="5400000" scaled="0"/>
                </a:gradFill>
                <a:latin typeface="+mn-lt"/>
                <a:ea typeface="+mn-ea"/>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fontAlgn="auto" hangingPunct="0">
              <a:spcBef>
                <a:spcPts val="0"/>
              </a:spcBef>
              <a:spcAft>
                <a:spcPts val="0"/>
              </a:spcAft>
              <a:defRPr/>
            </a:pPr>
            <a:r>
              <a:rPr lang="en-US" sz="700" dirty="0">
                <a:gradFill>
                  <a:gsLst>
                    <a:gs pos="0">
                      <a:srgbClr val="FFFFFF"/>
                    </a:gs>
                    <a:gs pos="100000">
                      <a:srgbClr val="FFFFFF"/>
                    </a:gs>
                  </a:gsLst>
                  <a:lin ang="5400000" scaled="0"/>
                </a:gradFill>
                <a:latin typeface="+mn-lt"/>
                <a:ea typeface="+mn-ea"/>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3481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invGray">
          <a:xfrm>
            <a:off x="458788" y="3144838"/>
            <a:ext cx="32893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endParaRPr lang="en-US"/>
          </a:p>
        </p:txBody>
      </p:sp>
      <p:sp>
        <p:nvSpPr>
          <p:cNvPr id="37908" name="Rectangle 20"/>
          <p:cNvSpPr>
            <a:spLocks noGrp="1"/>
          </p:cNvSpPr>
          <p:nvPr>
            <p:ph type="title"/>
          </p:nvPr>
        </p:nvSpPr>
        <p:spPr/>
        <p:txBody>
          <a:bodyPr/>
          <a:lstStyle/>
          <a:p>
            <a:r>
              <a:rPr lang="en-US" smtClean="0"/>
              <a:t>System Center 2012 SP1</a:t>
            </a:r>
            <a:endParaRPr lang="en-US" dirty="0"/>
          </a:p>
        </p:txBody>
      </p:sp>
      <p:sp>
        <p:nvSpPr>
          <p:cNvPr id="11" name="Slide Number Placeholder 2"/>
          <p:cNvSpPr>
            <a:spLocks noGrp="1"/>
          </p:cNvSpPr>
          <p:nvPr>
            <p:ph type="sldNum" sz="quarter" idx="4294967295"/>
          </p:nvPr>
        </p:nvSpPr>
        <p:spPr>
          <a:xfrm>
            <a:off x="12204700" y="6557963"/>
            <a:ext cx="231775" cy="123825"/>
          </a:xfrm>
          <a:prstGeom prst="rect">
            <a:avLst/>
          </a:prstGeom>
        </p:spPr>
        <p:txBody>
          <a:bodyPr/>
          <a:lstStyle/>
          <a:p>
            <a:pPr>
              <a:defRPr/>
            </a:pPr>
            <a:fld id="{3EEC0ADA-5B5A-4583-8BA7-83C0E1853A55}" type="slidenum">
              <a:rPr/>
              <a:pPr>
                <a:defRPr/>
              </a:pPr>
              <a:t>3</a:t>
            </a:fld>
            <a:endParaRPr dirty="0"/>
          </a:p>
        </p:txBody>
      </p:sp>
      <p:pic>
        <p:nvPicPr>
          <p:cNvPr id="38915" name="Picture 2"/>
          <p:cNvPicPr>
            <a:picLocks noChangeAspect="1" noChangeArrowheads="1"/>
          </p:cNvPicPr>
          <p:nvPr/>
        </p:nvPicPr>
        <p:blipFill>
          <a:blip r:embed="rId3"/>
          <a:srcRect/>
          <a:stretch>
            <a:fillRect/>
          </a:stretch>
        </p:blipFill>
        <p:spPr bwMode="auto">
          <a:xfrm>
            <a:off x="4819333" y="1476622"/>
            <a:ext cx="2711997" cy="4973884"/>
          </a:xfrm>
          <a:prstGeom prst="rect">
            <a:avLst/>
          </a:prstGeom>
          <a:noFill/>
          <a:ln w="9525">
            <a:noFill/>
            <a:miter lim="800000"/>
            <a:headEnd/>
            <a:tailEnd/>
          </a:ln>
        </p:spPr>
      </p:pic>
      <p:pic>
        <p:nvPicPr>
          <p:cNvPr id="38916" name="Picture 3"/>
          <p:cNvPicPr>
            <a:picLocks noChangeAspect="1" noChangeArrowheads="1"/>
          </p:cNvPicPr>
          <p:nvPr/>
        </p:nvPicPr>
        <p:blipFill>
          <a:blip r:embed="rId4"/>
          <a:srcRect/>
          <a:stretch>
            <a:fillRect/>
          </a:stretch>
        </p:blipFill>
        <p:spPr bwMode="auto">
          <a:xfrm>
            <a:off x="7928011" y="1476622"/>
            <a:ext cx="2715235" cy="4973884"/>
          </a:xfrm>
          <a:prstGeom prst="rect">
            <a:avLst/>
          </a:prstGeom>
          <a:noFill/>
          <a:ln w="9525">
            <a:noFill/>
            <a:miter lim="800000"/>
            <a:headEnd/>
            <a:tailEnd/>
          </a:ln>
        </p:spPr>
      </p:pic>
      <p:pic>
        <p:nvPicPr>
          <p:cNvPr id="2055" name="Picture 7"/>
          <p:cNvPicPr>
            <a:picLocks noChangeAspect="1" noChangeArrowheads="1"/>
          </p:cNvPicPr>
          <p:nvPr/>
        </p:nvPicPr>
        <p:blipFill>
          <a:blip r:embed="rId5"/>
          <a:srcRect/>
          <a:stretch>
            <a:fillRect/>
          </a:stretch>
        </p:blipFill>
        <p:spPr bwMode="auto">
          <a:xfrm>
            <a:off x="1710656" y="1476622"/>
            <a:ext cx="2715235" cy="4973884"/>
          </a:xfrm>
          <a:prstGeom prst="rect">
            <a:avLst/>
          </a:prstGeom>
          <a:noFill/>
          <a:ln w="9525">
            <a:noFill/>
            <a:miter lim="800000"/>
            <a:headEnd/>
            <a:tailEnd/>
          </a:ln>
        </p:spPr>
      </p:pic>
      <p:sp>
        <p:nvSpPr>
          <p:cNvPr id="38918" name="Rectangle 16"/>
          <p:cNvSpPr>
            <a:spLocks noChangeArrowheads="1"/>
          </p:cNvSpPr>
          <p:nvPr/>
        </p:nvSpPr>
        <p:spPr bwMode="auto">
          <a:xfrm>
            <a:off x="1710655" y="5362469"/>
            <a:ext cx="2720093" cy="1088037"/>
          </a:xfrm>
          <a:prstGeom prst="rect">
            <a:avLst/>
          </a:prstGeom>
          <a:solidFill>
            <a:schemeClr val="accent1"/>
          </a:solidFill>
          <a:ln w="9525">
            <a:noFill/>
            <a:miter lim="800000"/>
            <a:headEnd/>
            <a:tailEnd/>
          </a:ln>
        </p:spPr>
        <p:txBody>
          <a:bodyPr wrap="none" lIns="186521" rIns="186521" anchor="ctr"/>
          <a:lstStyle/>
          <a:p>
            <a:pPr defTabSz="932597"/>
            <a:r>
              <a:rPr lang="en-US" sz="2448">
                <a:solidFill>
                  <a:srgbClr val="FFFFFF"/>
                </a:solidFill>
              </a:rPr>
              <a:t>Productive</a:t>
            </a:r>
            <a:br>
              <a:rPr lang="en-US" sz="2448">
                <a:solidFill>
                  <a:srgbClr val="FFFFFF"/>
                </a:solidFill>
              </a:rPr>
            </a:br>
            <a:r>
              <a:rPr lang="en-US" sz="2448">
                <a:solidFill>
                  <a:srgbClr val="FFFFFF"/>
                </a:solidFill>
              </a:rPr>
              <a:t>Infrastructure</a:t>
            </a:r>
          </a:p>
        </p:txBody>
      </p:sp>
      <p:sp>
        <p:nvSpPr>
          <p:cNvPr id="38919" name="Rectangle 17"/>
          <p:cNvSpPr>
            <a:spLocks noChangeArrowheads="1"/>
          </p:cNvSpPr>
          <p:nvPr/>
        </p:nvSpPr>
        <p:spPr bwMode="auto">
          <a:xfrm>
            <a:off x="4819333" y="5362469"/>
            <a:ext cx="2720093" cy="1088037"/>
          </a:xfrm>
          <a:prstGeom prst="rect">
            <a:avLst/>
          </a:prstGeom>
          <a:solidFill>
            <a:schemeClr val="accent1"/>
          </a:solidFill>
          <a:ln w="9525">
            <a:noFill/>
            <a:miter lim="800000"/>
            <a:headEnd/>
            <a:tailEnd/>
          </a:ln>
        </p:spPr>
        <p:txBody>
          <a:bodyPr wrap="none" lIns="186521" rIns="186521" anchor="ctr"/>
          <a:lstStyle/>
          <a:p>
            <a:pPr defTabSz="932597"/>
            <a:r>
              <a:rPr lang="en-US" sz="2448">
                <a:solidFill>
                  <a:srgbClr val="FFFFFF"/>
                </a:solidFill>
              </a:rPr>
              <a:t>Predictable</a:t>
            </a:r>
            <a:br>
              <a:rPr lang="en-US" sz="2448">
                <a:solidFill>
                  <a:srgbClr val="FFFFFF"/>
                </a:solidFill>
              </a:rPr>
            </a:br>
            <a:r>
              <a:rPr lang="en-US" sz="2448">
                <a:solidFill>
                  <a:srgbClr val="FFFFFF"/>
                </a:solidFill>
              </a:rPr>
              <a:t>Applications</a:t>
            </a:r>
          </a:p>
        </p:txBody>
      </p:sp>
      <p:sp>
        <p:nvSpPr>
          <p:cNvPr id="38920" name="Rectangle 18"/>
          <p:cNvSpPr>
            <a:spLocks noChangeArrowheads="1"/>
          </p:cNvSpPr>
          <p:nvPr/>
        </p:nvSpPr>
        <p:spPr bwMode="auto">
          <a:xfrm>
            <a:off x="7928011" y="5362469"/>
            <a:ext cx="2720093" cy="1088037"/>
          </a:xfrm>
          <a:prstGeom prst="rect">
            <a:avLst/>
          </a:prstGeom>
          <a:solidFill>
            <a:schemeClr val="accent1"/>
          </a:solidFill>
          <a:ln w="9525">
            <a:noFill/>
            <a:miter lim="800000"/>
            <a:headEnd/>
            <a:tailEnd/>
          </a:ln>
        </p:spPr>
        <p:txBody>
          <a:bodyPr wrap="none" lIns="186521" rIns="186521" anchor="ctr"/>
          <a:lstStyle/>
          <a:p>
            <a:pPr defTabSz="932597"/>
            <a:r>
              <a:rPr lang="en-US" sz="2448">
                <a:solidFill>
                  <a:srgbClr val="FFFFFF"/>
                </a:solidFill>
              </a:rPr>
              <a:t>Your Cloud</a:t>
            </a:r>
          </a:p>
        </p:txBody>
      </p:sp>
      <p:sp useBgFill="1">
        <p:nvSpPr>
          <p:cNvPr id="3" name="Rectangle 2"/>
          <p:cNvSpPr/>
          <p:nvPr/>
        </p:nvSpPr>
        <p:spPr bwMode="auto">
          <a:xfrm>
            <a:off x="2502" y="6427839"/>
            <a:ext cx="12431473" cy="566686"/>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3256" tIns="46628" rIns="93256" bIns="46628" anchor="ctr"/>
          <a:lstStyle/>
          <a:p>
            <a:pPr algn="ctr" defTabSz="932290" fontAlgn="auto">
              <a:lnSpc>
                <a:spcPct val="90000"/>
              </a:lnSpc>
              <a:spcBef>
                <a:spcPts val="0"/>
              </a:spcBef>
              <a:spcAft>
                <a:spcPts val="0"/>
              </a:spcAft>
              <a:defRPr/>
            </a:pPr>
            <a:endParaRPr lang="en-US" sz="2040" spc="-51" dirty="0">
              <a:gradFill>
                <a:gsLst>
                  <a:gs pos="0">
                    <a:srgbClr val="EFEFEF"/>
                  </a:gs>
                  <a:gs pos="100000">
                    <a:srgbClr val="EFEFEF"/>
                  </a:gs>
                </a:gsLst>
                <a:lin ang="5400000" scaled="0"/>
              </a:gradFill>
            </a:endParaRPr>
          </a:p>
        </p:txBody>
      </p:sp>
      <p:sp>
        <p:nvSpPr>
          <p:cNvPr id="37907" name="Rectangle 19"/>
          <p:cNvSpPr>
            <a:spLocks noChangeArrowheads="1"/>
          </p:cNvSpPr>
          <p:nvPr/>
        </p:nvSpPr>
        <p:spPr bwMode="auto">
          <a:xfrm>
            <a:off x="1710655" y="1476622"/>
            <a:ext cx="2720093" cy="3808130"/>
          </a:xfrm>
          <a:prstGeom prst="rect">
            <a:avLst/>
          </a:prstGeom>
          <a:solidFill>
            <a:schemeClr val="accent2"/>
          </a:solidFill>
          <a:ln w="9525">
            <a:noFill/>
            <a:miter lim="800000"/>
            <a:headEnd/>
            <a:tailEnd/>
          </a:ln>
        </p:spPr>
        <p:txBody>
          <a:bodyPr wrap="none" anchor="ctr"/>
          <a:lstStyle/>
          <a:p>
            <a:pPr algn="ctr" defTabSz="932597"/>
            <a:r>
              <a:rPr lang="en-US">
                <a:solidFill>
                  <a:srgbClr val="FFFFFF"/>
                </a:solidFill>
              </a:rPr>
              <a:t>Windows Server 2012</a:t>
            </a:r>
          </a:p>
        </p:txBody>
      </p:sp>
    </p:spTree>
    <p:extLst>
      <p:ext uri="{BB962C8B-B14F-4D97-AF65-F5344CB8AC3E}">
        <p14:creationId xmlns:p14="http://schemas.microsoft.com/office/powerpoint/2010/main" val="2364646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7907"/>
                                        </p:tgtEl>
                                        <p:attrNameLst>
                                          <p:attrName>style.visibility</p:attrName>
                                        </p:attrNameLst>
                                      </p:cBhvr>
                                      <p:to>
                                        <p:strVal val="visible"/>
                                      </p:to>
                                    </p:set>
                                    <p:animEffect transition="in" filter="slide(fromBottom)">
                                      <p:cBhvr>
                                        <p:cTn id="7" dur="500"/>
                                        <p:tgtEl>
                                          <p:spTgt spid="37907"/>
                                        </p:tgtEl>
                                      </p:cBhvr>
                                    </p:animEffect>
                                  </p:childTnLst>
                                </p:cTn>
                              </p:par>
                              <p:par>
                                <p:cTn id="8" presetID="10" presetClass="exit" presetSubtype="0" fill="hold" nodeType="withEffect">
                                  <p:stCondLst>
                                    <p:cond delay="0"/>
                                  </p:stCondLst>
                                  <p:childTnLst>
                                    <p:animEffect transition="out" filter="fade">
                                      <p:cBhvr>
                                        <p:cTn id="9" dur="500"/>
                                        <p:tgtEl>
                                          <p:spTgt spid="2055"/>
                                        </p:tgtEl>
                                      </p:cBhvr>
                                    </p:animEffect>
                                    <p:set>
                                      <p:cBhvr>
                                        <p:cTn id="10" dur="1" fill="hold">
                                          <p:stCondLst>
                                            <p:cond delay="499"/>
                                          </p:stCondLst>
                                        </p:cTn>
                                        <p:tgtEl>
                                          <p:spTgt spid="20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0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22"/>
          <p:cNvSpPr>
            <a:spLocks noChangeArrowheads="1"/>
          </p:cNvSpPr>
          <p:nvPr/>
        </p:nvSpPr>
        <p:spPr bwMode="auto">
          <a:xfrm>
            <a:off x="544901" y="3994715"/>
            <a:ext cx="3108677" cy="1212320"/>
          </a:xfrm>
          <a:prstGeom prst="rect">
            <a:avLst/>
          </a:prstGeom>
          <a:solidFill>
            <a:schemeClr val="tx2"/>
          </a:solidFill>
          <a:ln w="9525">
            <a:noFill/>
            <a:miter lim="800000"/>
            <a:headEnd/>
            <a:tailEnd/>
          </a:ln>
        </p:spPr>
        <p:txBody>
          <a:bodyPr wrap="none" anchor="ctr"/>
          <a:lstStyle/>
          <a:p>
            <a:endParaRPr lang="en-US"/>
          </a:p>
        </p:txBody>
      </p:sp>
      <p:sp>
        <p:nvSpPr>
          <p:cNvPr id="39942" name="Rectangle 21"/>
          <p:cNvSpPr>
            <a:spLocks noChangeArrowheads="1"/>
          </p:cNvSpPr>
          <p:nvPr/>
        </p:nvSpPr>
        <p:spPr bwMode="auto">
          <a:xfrm>
            <a:off x="544901" y="2331508"/>
            <a:ext cx="5828770" cy="1554339"/>
          </a:xfrm>
          <a:prstGeom prst="rect">
            <a:avLst/>
          </a:prstGeom>
          <a:solidFill>
            <a:schemeClr val="accent2"/>
          </a:solidFill>
          <a:ln w="9525">
            <a:noFill/>
            <a:miter lim="800000"/>
            <a:headEnd/>
            <a:tailEnd/>
          </a:ln>
        </p:spPr>
        <p:txBody>
          <a:bodyPr wrap="none" anchor="ctr"/>
          <a:lstStyle/>
          <a:p>
            <a:endParaRPr lang="en-US"/>
          </a:p>
        </p:txBody>
      </p:sp>
      <p:sp>
        <p:nvSpPr>
          <p:cNvPr id="39943" name="Text Box 20"/>
          <p:cNvSpPr txBox="1">
            <a:spLocks noChangeArrowheads="1"/>
          </p:cNvSpPr>
          <p:nvPr/>
        </p:nvSpPr>
        <p:spPr bwMode="auto">
          <a:xfrm>
            <a:off x="467184" y="2818857"/>
            <a:ext cx="5129318" cy="606488"/>
          </a:xfrm>
          <a:prstGeom prst="rect">
            <a:avLst/>
          </a:prstGeom>
          <a:noFill/>
          <a:ln w="9525">
            <a:noFill/>
            <a:miter lim="800000"/>
            <a:headEnd/>
            <a:tailEnd/>
          </a:ln>
        </p:spPr>
        <p:txBody>
          <a:bodyPr wrap="square">
            <a:spAutoFit/>
          </a:bodyPr>
          <a:lstStyle/>
          <a:p>
            <a:pPr algn="ctr" defTabSz="932597"/>
            <a:r>
              <a:rPr lang="en-US" sz="3264" dirty="0">
                <a:solidFill>
                  <a:srgbClr val="FFFFFF"/>
                </a:solidFill>
              </a:rPr>
              <a:t>System Center 2012</a:t>
            </a:r>
          </a:p>
        </p:txBody>
      </p:sp>
      <p:grpSp>
        <p:nvGrpSpPr>
          <p:cNvPr id="39944" name="Group 17"/>
          <p:cNvGrpSpPr>
            <a:grpSpLocks/>
          </p:cNvGrpSpPr>
          <p:nvPr/>
        </p:nvGrpSpPr>
        <p:grpSpPr bwMode="auto">
          <a:xfrm>
            <a:off x="3731296" y="3994715"/>
            <a:ext cx="2642376" cy="1212320"/>
            <a:chOff x="3551" y="1920"/>
            <a:chExt cx="816" cy="768"/>
          </a:xfrm>
        </p:grpSpPr>
        <p:sp>
          <p:nvSpPr>
            <p:cNvPr id="39968" name="AutoShape 15"/>
            <p:cNvSpPr>
              <a:spLocks noChangeArrowheads="1"/>
            </p:cNvSpPr>
            <p:nvPr/>
          </p:nvSpPr>
          <p:spPr bwMode="auto">
            <a:xfrm>
              <a:off x="3551" y="1920"/>
              <a:ext cx="816" cy="768"/>
            </a:xfrm>
            <a:prstGeom prst="rect">
              <a:avLst/>
            </a:prstGeom>
            <a:solidFill>
              <a:srgbClr val="FF8C00"/>
            </a:solidFill>
            <a:ln w="9525">
              <a:noFill/>
              <a:round/>
              <a:headEnd/>
              <a:tailEnd/>
            </a:ln>
          </p:spPr>
          <p:txBody>
            <a:bodyPr wrap="none" anchor="ctr"/>
            <a:lstStyle/>
            <a:p>
              <a:endParaRPr lang="en-US"/>
            </a:p>
          </p:txBody>
        </p:sp>
        <p:sp>
          <p:nvSpPr>
            <p:cNvPr id="39969" name="Text Box 16"/>
            <p:cNvSpPr txBox="1">
              <a:spLocks noChangeArrowheads="1"/>
            </p:cNvSpPr>
            <p:nvPr/>
          </p:nvSpPr>
          <p:spPr bwMode="auto">
            <a:xfrm>
              <a:off x="3575" y="1968"/>
              <a:ext cx="768" cy="344"/>
            </a:xfrm>
            <a:prstGeom prst="rect">
              <a:avLst/>
            </a:prstGeom>
            <a:noFill/>
            <a:ln w="9525">
              <a:noFill/>
              <a:miter lim="800000"/>
              <a:headEnd/>
              <a:tailEnd/>
            </a:ln>
          </p:spPr>
          <p:txBody>
            <a:bodyPr wrap="square">
              <a:spAutoFit/>
            </a:bodyPr>
            <a:lstStyle/>
            <a:p>
              <a:pPr algn="ctr" defTabSz="932597"/>
              <a:r>
                <a:rPr lang="en-US" sz="2856" dirty="0">
                  <a:solidFill>
                    <a:srgbClr val="FFFFFF"/>
                  </a:solidFill>
                  <a:latin typeface="+mn-lt"/>
                </a:rPr>
                <a:t>SQL Server</a:t>
              </a:r>
            </a:p>
          </p:txBody>
        </p:sp>
      </p:grpSp>
      <p:sp>
        <p:nvSpPr>
          <p:cNvPr id="39945" name="Text Box 23"/>
          <p:cNvSpPr txBox="1">
            <a:spLocks noChangeArrowheads="1"/>
          </p:cNvSpPr>
          <p:nvPr/>
        </p:nvSpPr>
        <p:spPr bwMode="auto">
          <a:xfrm>
            <a:off x="467183" y="4099548"/>
            <a:ext cx="3419546" cy="542399"/>
          </a:xfrm>
          <a:prstGeom prst="rect">
            <a:avLst/>
          </a:prstGeom>
          <a:noFill/>
          <a:ln w="9525">
            <a:noFill/>
            <a:miter lim="800000"/>
            <a:headEnd/>
            <a:tailEnd/>
          </a:ln>
        </p:spPr>
        <p:txBody>
          <a:bodyPr wrap="square">
            <a:spAutoFit/>
          </a:bodyPr>
          <a:lstStyle/>
          <a:p>
            <a:pPr algn="ctr" defTabSz="932597"/>
            <a:r>
              <a:rPr lang="en-US" sz="2856" dirty="0">
                <a:solidFill>
                  <a:srgbClr val="FFFFFF"/>
                </a:solidFill>
                <a:latin typeface="+mn-lt"/>
              </a:rPr>
              <a:t>Windows Server</a:t>
            </a:r>
          </a:p>
        </p:txBody>
      </p:sp>
      <p:sp>
        <p:nvSpPr>
          <p:cNvPr id="39946" name="AutoShape 24"/>
          <p:cNvSpPr>
            <a:spLocks/>
          </p:cNvSpPr>
          <p:nvPr/>
        </p:nvSpPr>
        <p:spPr bwMode="auto">
          <a:xfrm>
            <a:off x="8005728" y="1476621"/>
            <a:ext cx="1010320" cy="4663017"/>
          </a:xfrm>
          <a:prstGeom prst="leftBrace">
            <a:avLst>
              <a:gd name="adj1" fmla="val 41026"/>
              <a:gd name="adj2" fmla="val 43429"/>
            </a:avLst>
          </a:prstGeom>
          <a:noFill/>
          <a:ln w="38100" cap="rnd">
            <a:solidFill>
              <a:schemeClr val="accent1"/>
            </a:solidFill>
            <a:prstDash val="sysDot"/>
            <a:round/>
            <a:headEnd/>
            <a:tailEnd/>
          </a:ln>
        </p:spPr>
        <p:txBody>
          <a:bodyPr wrap="none" anchor="ctr"/>
          <a:lstStyle/>
          <a:p>
            <a:endParaRPr lang="en-US"/>
          </a:p>
        </p:txBody>
      </p:sp>
      <p:sp>
        <p:nvSpPr>
          <p:cNvPr id="39948" name="Text Box 26"/>
          <p:cNvSpPr txBox="1">
            <a:spLocks noChangeArrowheads="1"/>
          </p:cNvSpPr>
          <p:nvPr/>
        </p:nvSpPr>
        <p:spPr bwMode="auto">
          <a:xfrm>
            <a:off x="6451388" y="3264112"/>
            <a:ext cx="1942924" cy="478376"/>
          </a:xfrm>
          <a:prstGeom prst="rect">
            <a:avLst/>
          </a:prstGeom>
          <a:noFill/>
          <a:ln w="9525">
            <a:noFill/>
            <a:miter lim="800000"/>
            <a:headEnd/>
            <a:tailEnd/>
          </a:ln>
        </p:spPr>
        <p:txBody>
          <a:bodyPr>
            <a:spAutoFit/>
          </a:bodyPr>
          <a:lstStyle/>
          <a:p>
            <a:pPr defTabSz="932597"/>
            <a:r>
              <a:rPr lang="en-US" sz="2448" b="1" dirty="0"/>
              <a:t>Manages</a:t>
            </a:r>
          </a:p>
        </p:txBody>
      </p:sp>
      <p:sp>
        <p:nvSpPr>
          <p:cNvPr id="39939" name="Rectangle 31"/>
          <p:cNvSpPr>
            <a:spLocks noChangeArrowheads="1"/>
          </p:cNvSpPr>
          <p:nvPr/>
        </p:nvSpPr>
        <p:spPr bwMode="auto">
          <a:xfrm>
            <a:off x="9171482" y="4744584"/>
            <a:ext cx="2564659" cy="621736"/>
          </a:xfrm>
          <a:prstGeom prst="rect">
            <a:avLst/>
          </a:prstGeom>
          <a:solidFill>
            <a:schemeClr val="accent4"/>
          </a:solidFill>
          <a:ln w="9525">
            <a:solidFill>
              <a:schemeClr val="tx1"/>
            </a:solidFill>
            <a:miter lim="800000"/>
            <a:headEnd/>
            <a:tailEnd/>
          </a:ln>
        </p:spPr>
        <p:txBody>
          <a:bodyPr wrap="none" anchor="ctr"/>
          <a:lstStyle/>
          <a:p>
            <a:pPr algn="ctr" defTabSz="932597"/>
            <a:endParaRPr lang="en-US">
              <a:solidFill>
                <a:srgbClr val="FFFFFF"/>
              </a:solidFill>
            </a:endParaRPr>
          </a:p>
        </p:txBody>
      </p:sp>
      <p:sp>
        <p:nvSpPr>
          <p:cNvPr id="39950" name="Rectangle 28"/>
          <p:cNvSpPr>
            <a:spLocks noChangeArrowheads="1"/>
          </p:cNvSpPr>
          <p:nvPr/>
        </p:nvSpPr>
        <p:spPr bwMode="auto">
          <a:xfrm>
            <a:off x="9171482" y="3915866"/>
            <a:ext cx="2564659" cy="621736"/>
          </a:xfrm>
          <a:prstGeom prst="rect">
            <a:avLst/>
          </a:prstGeom>
          <a:solidFill>
            <a:schemeClr val="accent4"/>
          </a:solidFill>
          <a:ln w="9525">
            <a:solidFill>
              <a:schemeClr val="tx1"/>
            </a:solidFill>
            <a:miter lim="800000"/>
            <a:headEnd/>
            <a:tailEnd/>
          </a:ln>
        </p:spPr>
        <p:txBody>
          <a:bodyPr wrap="none" anchor="ctr"/>
          <a:lstStyle/>
          <a:p>
            <a:pPr algn="ctr" defTabSz="932597"/>
            <a:r>
              <a:rPr lang="en-US" dirty="0" smtClean="0">
                <a:solidFill>
                  <a:srgbClr val="FFFFFF"/>
                </a:solidFill>
              </a:rPr>
              <a:t>Microsoft</a:t>
            </a:r>
          </a:p>
          <a:p>
            <a:pPr algn="ctr" defTabSz="932597"/>
            <a:r>
              <a:rPr lang="en-US" dirty="0" smtClean="0">
                <a:solidFill>
                  <a:srgbClr val="FFFFFF"/>
                </a:solidFill>
              </a:rPr>
              <a:t>Hyper-V Server 2008 R2</a:t>
            </a:r>
            <a:endParaRPr lang="en-US" dirty="0">
              <a:solidFill>
                <a:srgbClr val="FFFFFF"/>
              </a:solidFill>
            </a:endParaRPr>
          </a:p>
        </p:txBody>
      </p:sp>
      <p:sp>
        <p:nvSpPr>
          <p:cNvPr id="39951" name="Rectangle 31"/>
          <p:cNvSpPr>
            <a:spLocks noChangeArrowheads="1"/>
          </p:cNvSpPr>
          <p:nvPr/>
        </p:nvSpPr>
        <p:spPr bwMode="auto">
          <a:xfrm>
            <a:off x="9171482" y="5517902"/>
            <a:ext cx="2564659" cy="621736"/>
          </a:xfrm>
          <a:prstGeom prst="rect">
            <a:avLst/>
          </a:prstGeom>
          <a:solidFill>
            <a:schemeClr val="accent4"/>
          </a:solidFill>
          <a:ln w="9525">
            <a:solidFill>
              <a:schemeClr val="tx1"/>
            </a:solidFill>
            <a:miter lim="800000"/>
            <a:headEnd/>
            <a:tailEnd/>
          </a:ln>
        </p:spPr>
        <p:txBody>
          <a:bodyPr wrap="none" anchor="ctr"/>
          <a:lstStyle/>
          <a:p>
            <a:pPr algn="ctr" defTabSz="932597"/>
            <a:endParaRPr lang="en-US">
              <a:solidFill>
                <a:srgbClr val="FFFFFF"/>
              </a:solidFill>
            </a:endParaRPr>
          </a:p>
        </p:txBody>
      </p:sp>
      <p:sp>
        <p:nvSpPr>
          <p:cNvPr id="6" name="Text Placeholder 5"/>
          <p:cNvSpPr>
            <a:spLocks noGrp="1"/>
          </p:cNvSpPr>
          <p:nvPr>
            <p:ph type="body" sz="quarter" idx="10"/>
          </p:nvPr>
        </p:nvSpPr>
        <p:spPr/>
        <p:txBody>
          <a:bodyPr/>
          <a:lstStyle/>
          <a:p>
            <a:endParaRPr lang="en-US"/>
          </a:p>
        </p:txBody>
      </p:sp>
      <p:sp>
        <p:nvSpPr>
          <p:cNvPr id="38945" name="Rectangle 33"/>
          <p:cNvSpPr>
            <a:spLocks noGrp="1"/>
          </p:cNvSpPr>
          <p:nvPr>
            <p:ph type="title"/>
          </p:nvPr>
        </p:nvSpPr>
        <p:spPr/>
        <p:txBody>
          <a:bodyPr/>
          <a:lstStyle/>
          <a:p>
            <a:r>
              <a:rPr lang="en-US" dirty="0" smtClean="0"/>
              <a:t>Updates in SP1</a:t>
            </a:r>
            <a:endParaRPr lang="en-US" dirty="0"/>
          </a:p>
        </p:txBody>
      </p:sp>
      <p:pic>
        <p:nvPicPr>
          <p:cNvPr id="39953" name="Picture 34" descr="citrix"/>
          <p:cNvPicPr>
            <a:picLocks noChangeAspect="1" noChangeArrowheads="1"/>
          </p:cNvPicPr>
          <p:nvPr/>
        </p:nvPicPr>
        <p:blipFill>
          <a:blip r:embed="rId3"/>
          <a:srcRect/>
          <a:stretch>
            <a:fillRect/>
          </a:stretch>
        </p:blipFill>
        <p:spPr bwMode="auto">
          <a:xfrm>
            <a:off x="10108942" y="4909252"/>
            <a:ext cx="777170" cy="313027"/>
          </a:xfrm>
          <a:prstGeom prst="rect">
            <a:avLst/>
          </a:prstGeom>
          <a:noFill/>
          <a:ln w="9525">
            <a:noFill/>
            <a:miter lim="800000"/>
            <a:headEnd/>
            <a:tailEnd/>
          </a:ln>
        </p:spPr>
      </p:pic>
      <p:pic>
        <p:nvPicPr>
          <p:cNvPr id="39954" name="Picture 35" descr="vmware"/>
          <p:cNvPicPr>
            <a:picLocks noChangeAspect="1" noChangeArrowheads="1"/>
          </p:cNvPicPr>
          <p:nvPr/>
        </p:nvPicPr>
        <p:blipFill>
          <a:blip r:embed="rId4"/>
          <a:srcRect/>
          <a:stretch>
            <a:fillRect/>
          </a:stretch>
        </p:blipFill>
        <p:spPr bwMode="auto">
          <a:xfrm>
            <a:off x="10060369" y="5673337"/>
            <a:ext cx="1020036" cy="240754"/>
          </a:xfrm>
          <a:prstGeom prst="rect">
            <a:avLst/>
          </a:prstGeom>
          <a:noFill/>
          <a:ln w="9525">
            <a:noFill/>
            <a:miter lim="800000"/>
            <a:headEnd/>
            <a:tailEnd/>
          </a:ln>
        </p:spPr>
      </p:pic>
      <p:sp>
        <p:nvSpPr>
          <p:cNvPr id="39956" name="Rectangle 31"/>
          <p:cNvSpPr>
            <a:spLocks noChangeArrowheads="1"/>
          </p:cNvSpPr>
          <p:nvPr/>
        </p:nvSpPr>
        <p:spPr bwMode="auto">
          <a:xfrm>
            <a:off x="9171482" y="1476621"/>
            <a:ext cx="2564659" cy="621736"/>
          </a:xfrm>
          <a:prstGeom prst="rect">
            <a:avLst/>
          </a:prstGeom>
          <a:solidFill>
            <a:schemeClr val="accent1"/>
          </a:solidFill>
          <a:ln w="9525">
            <a:solidFill>
              <a:schemeClr val="tx1"/>
            </a:solidFill>
            <a:miter lim="800000"/>
            <a:headEnd/>
            <a:tailEnd/>
          </a:ln>
        </p:spPr>
        <p:txBody>
          <a:bodyPr wrap="none" anchor="ctr"/>
          <a:lstStyle/>
          <a:p>
            <a:pPr algn="ctr" defTabSz="932597"/>
            <a:r>
              <a:rPr lang="en-US" sz="2040" dirty="0">
                <a:solidFill>
                  <a:srgbClr val="FFFFFF"/>
                </a:solidFill>
              </a:rPr>
              <a:t>Windows Server 2012</a:t>
            </a:r>
          </a:p>
        </p:txBody>
      </p:sp>
      <p:sp>
        <p:nvSpPr>
          <p:cNvPr id="39938" name="Rectangle 31"/>
          <p:cNvSpPr>
            <a:spLocks noChangeArrowheads="1"/>
          </p:cNvSpPr>
          <p:nvPr/>
        </p:nvSpPr>
        <p:spPr bwMode="auto">
          <a:xfrm>
            <a:off x="9171482" y="2285342"/>
            <a:ext cx="2564659" cy="621736"/>
          </a:xfrm>
          <a:prstGeom prst="rect">
            <a:avLst/>
          </a:prstGeom>
          <a:solidFill>
            <a:schemeClr val="accent4"/>
          </a:solidFill>
          <a:ln w="9525">
            <a:solidFill>
              <a:schemeClr val="tx1"/>
            </a:solidFill>
            <a:miter lim="800000"/>
            <a:headEnd/>
            <a:tailEnd/>
          </a:ln>
        </p:spPr>
        <p:txBody>
          <a:bodyPr wrap="none" anchor="ctr"/>
          <a:lstStyle/>
          <a:p>
            <a:pPr algn="ctr" defTabSz="932597"/>
            <a:r>
              <a:rPr lang="en-US" sz="1632" dirty="0">
                <a:solidFill>
                  <a:srgbClr val="FFFFFF"/>
                </a:solidFill>
              </a:rPr>
              <a:t>Windows Server 2008 R2</a:t>
            </a:r>
          </a:p>
        </p:txBody>
      </p:sp>
      <p:sp>
        <p:nvSpPr>
          <p:cNvPr id="34" name="Rectangle 28"/>
          <p:cNvSpPr>
            <a:spLocks noChangeArrowheads="1"/>
          </p:cNvSpPr>
          <p:nvPr/>
        </p:nvSpPr>
        <p:spPr bwMode="auto">
          <a:xfrm>
            <a:off x="9171481" y="3103295"/>
            <a:ext cx="2564659" cy="621736"/>
          </a:xfrm>
          <a:prstGeom prst="rect">
            <a:avLst/>
          </a:prstGeom>
          <a:solidFill>
            <a:schemeClr val="accent1"/>
          </a:solidFill>
          <a:ln w="9525">
            <a:solidFill>
              <a:schemeClr val="tx1"/>
            </a:solidFill>
            <a:miter lim="800000"/>
            <a:headEnd/>
            <a:tailEnd/>
          </a:ln>
        </p:spPr>
        <p:txBody>
          <a:bodyPr wrap="none" anchor="ctr"/>
          <a:lstStyle/>
          <a:p>
            <a:pPr algn="ctr" defTabSz="932597"/>
            <a:r>
              <a:rPr lang="en-US" dirty="0" smtClean="0">
                <a:solidFill>
                  <a:srgbClr val="FFFFFF"/>
                </a:solidFill>
              </a:rPr>
              <a:t>Microsoft</a:t>
            </a:r>
          </a:p>
          <a:p>
            <a:pPr algn="ctr" defTabSz="932597"/>
            <a:r>
              <a:rPr lang="en-US" dirty="0" smtClean="0">
                <a:solidFill>
                  <a:srgbClr val="FFFFFF"/>
                </a:solidFill>
              </a:rPr>
              <a:t>Hyper-V Server 2012</a:t>
            </a:r>
            <a:endParaRPr lang="en-US" dirty="0">
              <a:solidFill>
                <a:srgbClr val="FFFFFF"/>
              </a:solidFill>
            </a:endParaRPr>
          </a:p>
        </p:txBody>
      </p:sp>
      <p:sp>
        <p:nvSpPr>
          <p:cNvPr id="4" name="TextBox 3"/>
          <p:cNvSpPr txBox="1"/>
          <p:nvPr/>
        </p:nvSpPr>
        <p:spPr>
          <a:xfrm>
            <a:off x="4897049" y="2814945"/>
            <a:ext cx="1165754" cy="649454"/>
          </a:xfrm>
          <a:prstGeom prst="rect">
            <a:avLst/>
          </a:prstGeom>
          <a:noFill/>
        </p:spPr>
        <p:txBody>
          <a:bodyPr wrap="square" lIns="93260" tIns="93260" rIns="93260" bIns="93260" rtlCol="0">
            <a:spAutoFit/>
          </a:bodyPr>
          <a:lstStyle/>
          <a:p>
            <a:pPr>
              <a:lnSpc>
                <a:spcPct val="90000"/>
              </a:lnSpc>
              <a:spcBef>
                <a:spcPct val="20000"/>
              </a:spcBef>
              <a:buSzPct val="90000"/>
            </a:pPr>
            <a:r>
              <a:rPr lang="en-US" sz="3264" dirty="0">
                <a:solidFill>
                  <a:srgbClr val="FFFFFF"/>
                </a:solidFill>
              </a:rPr>
              <a:t>SP1</a:t>
            </a:r>
          </a:p>
        </p:txBody>
      </p:sp>
      <p:sp>
        <p:nvSpPr>
          <p:cNvPr id="30" name="Text Box 23"/>
          <p:cNvSpPr txBox="1">
            <a:spLocks noChangeArrowheads="1"/>
          </p:cNvSpPr>
          <p:nvPr/>
        </p:nvSpPr>
        <p:spPr bwMode="auto">
          <a:xfrm>
            <a:off x="517890" y="4673399"/>
            <a:ext cx="3419546" cy="542399"/>
          </a:xfrm>
          <a:prstGeom prst="rect">
            <a:avLst/>
          </a:prstGeom>
          <a:noFill/>
          <a:ln w="9525">
            <a:noFill/>
            <a:miter lim="800000"/>
            <a:headEnd/>
            <a:tailEnd/>
          </a:ln>
        </p:spPr>
        <p:txBody>
          <a:bodyPr wrap="square">
            <a:spAutoFit/>
          </a:bodyPr>
          <a:lstStyle/>
          <a:p>
            <a:pPr algn="ctr" defTabSz="932597"/>
            <a:r>
              <a:rPr lang="en-US" sz="2856" dirty="0">
                <a:solidFill>
                  <a:srgbClr val="FFFFFF"/>
                </a:solidFill>
                <a:latin typeface="+mn-lt"/>
              </a:rPr>
              <a:t>2008 R2</a:t>
            </a:r>
          </a:p>
        </p:txBody>
      </p:sp>
      <p:sp>
        <p:nvSpPr>
          <p:cNvPr id="31" name="Text Box 23"/>
          <p:cNvSpPr txBox="1">
            <a:spLocks noChangeArrowheads="1"/>
          </p:cNvSpPr>
          <p:nvPr/>
        </p:nvSpPr>
        <p:spPr bwMode="auto">
          <a:xfrm>
            <a:off x="1244352" y="4675707"/>
            <a:ext cx="1709773" cy="542399"/>
          </a:xfrm>
          <a:prstGeom prst="rect">
            <a:avLst/>
          </a:prstGeom>
          <a:noFill/>
          <a:ln w="9525">
            <a:noFill/>
            <a:miter lim="800000"/>
            <a:headEnd/>
            <a:tailEnd/>
          </a:ln>
        </p:spPr>
        <p:txBody>
          <a:bodyPr wrap="square">
            <a:spAutoFit/>
          </a:bodyPr>
          <a:lstStyle/>
          <a:p>
            <a:pPr algn="ctr" defTabSz="932597"/>
            <a:r>
              <a:rPr lang="en-US" sz="2856" dirty="0">
                <a:solidFill>
                  <a:srgbClr val="FFFFFF"/>
                </a:solidFill>
                <a:latin typeface="+mn-lt"/>
              </a:rPr>
              <a:t>2012</a:t>
            </a:r>
          </a:p>
        </p:txBody>
      </p:sp>
      <p:sp>
        <p:nvSpPr>
          <p:cNvPr id="32" name="Text Box 16"/>
          <p:cNvSpPr txBox="1">
            <a:spLocks noChangeArrowheads="1"/>
          </p:cNvSpPr>
          <p:nvPr/>
        </p:nvSpPr>
        <p:spPr bwMode="auto">
          <a:xfrm>
            <a:off x="3809012" y="4585299"/>
            <a:ext cx="2486942" cy="542399"/>
          </a:xfrm>
          <a:prstGeom prst="rect">
            <a:avLst/>
          </a:prstGeom>
          <a:noFill/>
          <a:ln w="9525">
            <a:noFill/>
            <a:miter lim="800000"/>
            <a:headEnd/>
            <a:tailEnd/>
          </a:ln>
        </p:spPr>
        <p:txBody>
          <a:bodyPr wrap="square">
            <a:spAutoFit/>
          </a:bodyPr>
          <a:lstStyle/>
          <a:p>
            <a:pPr algn="ctr" defTabSz="932597"/>
            <a:r>
              <a:rPr lang="en-US" sz="2856" dirty="0">
                <a:solidFill>
                  <a:srgbClr val="FFFFFF"/>
                </a:solidFill>
                <a:latin typeface="+mn-lt"/>
              </a:rPr>
              <a:t>2008 R2</a:t>
            </a:r>
          </a:p>
        </p:txBody>
      </p:sp>
      <p:sp>
        <p:nvSpPr>
          <p:cNvPr id="33" name="Text Box 16"/>
          <p:cNvSpPr txBox="1">
            <a:spLocks noChangeArrowheads="1"/>
          </p:cNvSpPr>
          <p:nvPr/>
        </p:nvSpPr>
        <p:spPr bwMode="auto">
          <a:xfrm>
            <a:off x="4472224" y="4604032"/>
            <a:ext cx="1121120" cy="542399"/>
          </a:xfrm>
          <a:prstGeom prst="rect">
            <a:avLst/>
          </a:prstGeom>
          <a:noFill/>
          <a:ln w="9525">
            <a:noFill/>
            <a:miter lim="800000"/>
            <a:headEnd/>
            <a:tailEnd/>
          </a:ln>
        </p:spPr>
        <p:txBody>
          <a:bodyPr wrap="square">
            <a:spAutoFit/>
          </a:bodyPr>
          <a:lstStyle/>
          <a:p>
            <a:pPr algn="ctr" defTabSz="932597"/>
            <a:r>
              <a:rPr lang="en-US" sz="2856" dirty="0">
                <a:solidFill>
                  <a:srgbClr val="FFFFFF"/>
                </a:solidFill>
                <a:latin typeface="+mn-lt"/>
              </a:rPr>
              <a:t>2012</a:t>
            </a:r>
          </a:p>
        </p:txBody>
      </p:sp>
      <p:sp>
        <p:nvSpPr>
          <p:cNvPr id="5" name="TextBox 4"/>
          <p:cNvSpPr txBox="1"/>
          <p:nvPr/>
        </p:nvSpPr>
        <p:spPr>
          <a:xfrm>
            <a:off x="11114404" y="5614086"/>
            <a:ext cx="621736" cy="390025"/>
          </a:xfrm>
          <a:prstGeom prst="rect">
            <a:avLst/>
          </a:prstGeom>
          <a:noFill/>
        </p:spPr>
        <p:txBody>
          <a:bodyPr wrap="square" lIns="93260" tIns="93260" rIns="93260" bIns="93260" rtlCol="0">
            <a:spAutoFit/>
          </a:bodyPr>
          <a:lstStyle/>
          <a:p>
            <a:pPr>
              <a:lnSpc>
                <a:spcPct val="90000"/>
              </a:lnSpc>
              <a:spcBef>
                <a:spcPct val="20000"/>
              </a:spcBef>
              <a:buSzPct val="90000"/>
            </a:pPr>
            <a:r>
              <a:rPr lang="en-US" sz="1428" b="1" dirty="0">
                <a:solidFill>
                  <a:schemeClr val="bg1">
                    <a:alpha val="99000"/>
                  </a:schemeClr>
                </a:solidFill>
              </a:rPr>
              <a:t>5+</a:t>
            </a:r>
          </a:p>
        </p:txBody>
      </p:sp>
      <p:sp>
        <p:nvSpPr>
          <p:cNvPr id="35" name="TextBox 34"/>
          <p:cNvSpPr txBox="1"/>
          <p:nvPr/>
        </p:nvSpPr>
        <p:spPr>
          <a:xfrm>
            <a:off x="10984282" y="4863480"/>
            <a:ext cx="621736" cy="390025"/>
          </a:xfrm>
          <a:prstGeom prst="rect">
            <a:avLst/>
          </a:prstGeom>
          <a:noFill/>
        </p:spPr>
        <p:txBody>
          <a:bodyPr wrap="square" lIns="93260" tIns="93260" rIns="93260" bIns="93260" rtlCol="0">
            <a:spAutoFit/>
          </a:bodyPr>
          <a:lstStyle/>
          <a:p>
            <a:pPr>
              <a:lnSpc>
                <a:spcPct val="90000"/>
              </a:lnSpc>
              <a:spcBef>
                <a:spcPct val="20000"/>
              </a:spcBef>
              <a:buSzPct val="90000"/>
            </a:pPr>
            <a:r>
              <a:rPr lang="en-US" sz="1428" b="1" dirty="0">
                <a:solidFill>
                  <a:schemeClr val="bg1">
                    <a:alpha val="99000"/>
                  </a:schemeClr>
                </a:solidFill>
              </a:rPr>
              <a:t>6+</a:t>
            </a:r>
          </a:p>
        </p:txBody>
      </p:sp>
    </p:spTree>
    <p:extLst>
      <p:ext uri="{BB962C8B-B14F-4D97-AF65-F5344CB8AC3E}">
        <p14:creationId xmlns:p14="http://schemas.microsoft.com/office/powerpoint/2010/main" val="535906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xit" presetSubtype="0" fill="hold" grpId="0" nodeType="withEffect">
                                  <p:stCondLst>
                                    <p:cond delay="0"/>
                                  </p:stCondLst>
                                  <p:childTnLst>
                                    <p:animEffect transition="out" filter="fade">
                                      <p:cBhvr>
                                        <p:cTn id="9" dur="500"/>
                                        <p:tgtEl>
                                          <p:spTgt spid="30"/>
                                        </p:tgtEl>
                                      </p:cBhvr>
                                    </p:animEffect>
                                    <p:set>
                                      <p:cBhvr>
                                        <p:cTn id="10" dur="1" fill="hold">
                                          <p:stCondLst>
                                            <p:cond delay="499"/>
                                          </p:stCondLst>
                                        </p:cTn>
                                        <p:tgtEl>
                                          <p:spTgt spid="30"/>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par>
                                <p:cTn id="14" presetID="10" presetClass="exit" presetSubtype="0" fill="hold" grpId="0" nodeType="withEffect">
                                  <p:stCondLst>
                                    <p:cond delay="0"/>
                                  </p:stCondLst>
                                  <p:childTnLst>
                                    <p:animEffect transition="out" filter="fade">
                                      <p:cBhvr>
                                        <p:cTn id="15" dur="500"/>
                                        <p:tgtEl>
                                          <p:spTgt spid="32"/>
                                        </p:tgtEl>
                                      </p:cBhvr>
                                    </p:animEffect>
                                    <p:set>
                                      <p:cBhvr>
                                        <p:cTn id="16" dur="1" fill="hold">
                                          <p:stCondLst>
                                            <p:cond delay="499"/>
                                          </p:stCondLst>
                                        </p:cTn>
                                        <p:tgtEl>
                                          <p:spTgt spid="32"/>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9956"/>
                                        </p:tgtEl>
                                        <p:attrNameLst>
                                          <p:attrName>style.visibility</p:attrName>
                                        </p:attrNameLst>
                                      </p:cBhvr>
                                      <p:to>
                                        <p:strVal val="visible"/>
                                      </p:to>
                                    </p:set>
                                    <p:animEffect transition="in" filter="fade">
                                      <p:cBhvr>
                                        <p:cTn id="22" dur="500"/>
                                        <p:tgtEl>
                                          <p:spTgt spid="3995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56" grpId="0" animBg="1"/>
      <p:bldP spid="34" grpId="0" animBg="1"/>
      <p:bldP spid="4" grpId="0"/>
      <p:bldP spid="30" grpId="0"/>
      <p:bldP spid="31" grpId="0"/>
      <p:bldP spid="32" grpId="0"/>
      <p:bldP spid="33" grpId="0"/>
      <p:bldP spid="5" grpId="0"/>
      <p:bldP spid="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Productive Infrastructure</a:t>
            </a:r>
            <a:endParaRPr lang="en-US" dirty="0"/>
          </a:p>
        </p:txBody>
      </p:sp>
    </p:spTree>
    <p:extLst>
      <p:ext uri="{BB962C8B-B14F-4D97-AF65-F5344CB8AC3E}">
        <p14:creationId xmlns:p14="http://schemas.microsoft.com/office/powerpoint/2010/main" val="3560017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156"/>
          <p:cNvSpPr>
            <a:spLocks noChangeShapeType="1"/>
          </p:cNvSpPr>
          <p:nvPr/>
        </p:nvSpPr>
        <p:spPr bwMode="auto">
          <a:xfrm>
            <a:off x="2330771" y="3585330"/>
            <a:ext cx="0" cy="1243471"/>
          </a:xfrm>
          <a:prstGeom prst="line">
            <a:avLst/>
          </a:prstGeom>
          <a:noFill/>
          <a:ln w="19050">
            <a:solidFill>
              <a:schemeClr val="tx2"/>
            </a:solidFill>
            <a:round/>
            <a:headEnd/>
            <a:tailEnd/>
          </a:ln>
        </p:spPr>
        <p:txBody>
          <a:bodyPr/>
          <a:lstStyle/>
          <a:p>
            <a:endParaRPr lang="en-US"/>
          </a:p>
        </p:txBody>
      </p:sp>
      <p:sp>
        <p:nvSpPr>
          <p:cNvPr id="4" name="Line 156"/>
          <p:cNvSpPr>
            <a:spLocks noChangeShapeType="1"/>
          </p:cNvSpPr>
          <p:nvPr/>
        </p:nvSpPr>
        <p:spPr bwMode="auto">
          <a:xfrm flipH="1">
            <a:off x="1398168" y="3789337"/>
            <a:ext cx="794979" cy="495446"/>
          </a:xfrm>
          <a:prstGeom prst="line">
            <a:avLst/>
          </a:prstGeom>
          <a:noFill/>
          <a:ln w="19050">
            <a:solidFill>
              <a:schemeClr val="tx2"/>
            </a:solidFill>
            <a:round/>
            <a:headEnd/>
            <a:tailEnd/>
          </a:ln>
        </p:spPr>
        <p:txBody>
          <a:bodyPr/>
          <a:lstStyle/>
          <a:p>
            <a:endParaRPr lang="en-US"/>
          </a:p>
        </p:txBody>
      </p:sp>
      <p:sp>
        <p:nvSpPr>
          <p:cNvPr id="165901" name="Rectangle 13"/>
          <p:cNvSpPr>
            <a:spLocks noGrp="1"/>
          </p:cNvSpPr>
          <p:nvPr>
            <p:ph type="title"/>
          </p:nvPr>
        </p:nvSpPr>
        <p:spPr/>
        <p:txBody>
          <a:bodyPr/>
          <a:lstStyle/>
          <a:p>
            <a:r>
              <a:rPr lang="en-US" dirty="0" smtClean="0"/>
              <a:t>Windows Server 2012 Scale</a:t>
            </a:r>
            <a:endParaRPr lang="en-US" dirty="0"/>
          </a:p>
        </p:txBody>
      </p:sp>
      <p:sp>
        <p:nvSpPr>
          <p:cNvPr id="87" name="Slide Number Placeholder 2"/>
          <p:cNvSpPr>
            <a:spLocks noGrp="1"/>
          </p:cNvSpPr>
          <p:nvPr>
            <p:ph type="sldNum" sz="quarter" idx="4294967295"/>
          </p:nvPr>
        </p:nvSpPr>
        <p:spPr>
          <a:xfrm>
            <a:off x="12204700" y="6557963"/>
            <a:ext cx="231775" cy="123825"/>
          </a:xfrm>
          <a:prstGeom prst="rect">
            <a:avLst/>
          </a:prstGeom>
        </p:spPr>
        <p:txBody>
          <a:bodyPr/>
          <a:lstStyle/>
          <a:p>
            <a:pPr>
              <a:defRPr/>
            </a:pPr>
            <a:fld id="{30DA1EF7-05BB-45A0-86D9-4D67E3BB258B}" type="slidenum">
              <a:rPr/>
              <a:pPr>
                <a:defRPr/>
              </a:pPr>
              <a:t>6</a:t>
            </a:fld>
            <a:endParaRPr dirty="0"/>
          </a:p>
        </p:txBody>
      </p:sp>
      <p:graphicFrame>
        <p:nvGraphicFramePr>
          <p:cNvPr id="41160" name="Group 200"/>
          <p:cNvGraphicFramePr>
            <a:graphicFrameLocks noGrp="1"/>
          </p:cNvGraphicFramePr>
          <p:nvPr>
            <p:extLst>
              <p:ext uri="{D42A27DB-BD31-4B8C-83A1-F6EECF244321}">
                <p14:modId xmlns:p14="http://schemas.microsoft.com/office/powerpoint/2010/main" val="1526146935"/>
              </p:ext>
            </p:extLst>
          </p:nvPr>
        </p:nvGraphicFramePr>
        <p:xfrm>
          <a:off x="2876410" y="1518860"/>
          <a:ext cx="9318583" cy="4620779"/>
        </p:xfrm>
        <a:graphic>
          <a:graphicData uri="http://schemas.openxmlformats.org/drawingml/2006/table">
            <a:tbl>
              <a:tblPr/>
              <a:tblGrid>
                <a:gridCol w="1474445"/>
                <a:gridCol w="3235708"/>
                <a:gridCol w="2563551"/>
                <a:gridCol w="2044879"/>
              </a:tblGrid>
              <a:tr h="932603">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Segoe UI" pitchFamily="34" charset="0"/>
                          <a:cs typeface="Arial" pitchFamily="34" charset="0"/>
                        </a:rPr>
                        <a:t>System</a:t>
                      </a:r>
                    </a:p>
                  </a:txBody>
                  <a:tcPr marL="139891" marR="139891"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Segoe UI" pitchFamily="34" charset="0"/>
                          <a:cs typeface="Arial" pitchFamily="34" charset="0"/>
                        </a:rPr>
                        <a:t>Resource</a:t>
                      </a:r>
                    </a:p>
                  </a:txBody>
                  <a:tcPr marL="139891" marR="139891"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Segoe UI" pitchFamily="34" charset="0"/>
                          <a:cs typeface="Arial" pitchFamily="34" charset="0"/>
                        </a:rPr>
                        <a:t>Maximum number</a:t>
                      </a:r>
                    </a:p>
                    <a:p>
                      <a:pPr marL="0" marR="0" lvl="0" indent="0" algn="ctr" defTabSz="912813"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Segoe UI" pitchFamily="34" charset="0"/>
                          <a:cs typeface="Arial" pitchFamily="34" charset="0"/>
                        </a:rPr>
                        <a:t>Windows Server 2012</a:t>
                      </a:r>
                      <a:endParaRPr kumimoji="0" lang="en-US" sz="2000" b="1" i="0" u="none" strike="noStrike" cap="none" normalizeH="0" baseline="30000" dirty="0" smtClean="0">
                        <a:ln>
                          <a:noFill/>
                        </a:ln>
                        <a:solidFill>
                          <a:schemeClr val="bg1"/>
                        </a:solidFill>
                        <a:effectLst/>
                        <a:latin typeface="Segoe UI" pitchFamily="34" charset="0"/>
                        <a:cs typeface="Arial" pitchFamily="34" charset="0"/>
                      </a:endParaRPr>
                    </a:p>
                  </a:txBody>
                  <a:tcPr marL="139891" marR="139891"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Segoe UI" pitchFamily="34" charset="0"/>
                          <a:cs typeface="Arial" pitchFamily="34" charset="0"/>
                        </a:rPr>
                        <a:t>Improvement factor</a:t>
                      </a:r>
                    </a:p>
                  </a:txBody>
                  <a:tcPr marL="139891" marR="139891" marT="0" marB="0" anchor="ctr" horzOverflow="overflow">
                    <a:lnL w="12700" cap="flat" cmpd="sng" algn="ctr">
                      <a:solidFill>
                        <a:srgbClr val="FFFFFF"/>
                      </a:solidFill>
                      <a:prstDash val="solid"/>
                      <a:round/>
                      <a:headEnd type="none" w="med" len="med"/>
                      <a:tailEnd type="none" w="med" len="med"/>
                    </a:lnL>
                    <a:lnR>
                      <a:noFill/>
                    </a:lnR>
                    <a:lnT>
                      <a:noFill/>
                    </a:lnT>
                    <a:lnB w="12700" cap="flat" cmpd="sng" algn="ctr">
                      <a:solidFill>
                        <a:srgbClr val="FFFFFF"/>
                      </a:solidFill>
                      <a:prstDash val="solid"/>
                      <a:round/>
                      <a:headEnd type="none" w="med" len="med"/>
                      <a:tailEnd type="none" w="med" len="med"/>
                    </a:lnB>
                    <a:lnTlToBr>
                      <a:noFill/>
                    </a:lnTlToBr>
                    <a:lnBlToTr>
                      <a:noFill/>
                    </a:lnBlToTr>
                    <a:solidFill>
                      <a:schemeClr val="accent2"/>
                    </a:solidFill>
                  </a:tcPr>
                </a:tc>
              </a:tr>
              <a:tr h="369648">
                <a:tc rowSpan="2">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2"/>
                          </a:solidFill>
                          <a:effectLst/>
                          <a:latin typeface="Segoe UI" pitchFamily="34" charset="0"/>
                          <a:cs typeface="Arial" pitchFamily="34" charset="0"/>
                        </a:rPr>
                        <a:t>Cluster</a:t>
                      </a:r>
                    </a:p>
                  </a:txBody>
                  <a:tcPr marL="139891" marR="139891"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accent1"/>
                          </a:solidFill>
                          <a:effectLst/>
                          <a:latin typeface="Segoe UI" pitchFamily="34" charset="0"/>
                          <a:cs typeface="Arial" pitchFamily="34" charset="0"/>
                        </a:rPr>
                        <a:t>Hosts</a:t>
                      </a:r>
                    </a:p>
                  </a:txBody>
                  <a:tcPr marL="139891" marR="139891"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accent1"/>
                          </a:solidFill>
                          <a:effectLst/>
                          <a:latin typeface="Segoe UI" pitchFamily="34" charset="0"/>
                          <a:cs typeface="Arial" pitchFamily="34" charset="0"/>
                        </a:rPr>
                        <a:t>64</a:t>
                      </a:r>
                    </a:p>
                  </a:txBody>
                  <a:tcPr marL="139891" marR="139891"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accent1"/>
                          </a:solidFill>
                          <a:effectLst/>
                          <a:latin typeface="Segoe UI" pitchFamily="34" charset="0"/>
                          <a:cs typeface="Arial" pitchFamily="34" charset="0"/>
                        </a:rPr>
                        <a:t>4×</a:t>
                      </a:r>
                    </a:p>
                  </a:txBody>
                  <a:tcPr marL="139891" marR="139891"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AEAEA"/>
                    </a:solidFill>
                  </a:tcPr>
                </a:tc>
              </a:tr>
              <a:tr h="427795">
                <a:tc vMerge="1">
                  <a:txBody>
                    <a:bodyPr/>
                    <a:lstStyle/>
                    <a:p>
                      <a:endParaRPr lang="en-US"/>
                    </a:p>
                  </a:txBody>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accent1"/>
                          </a:solidFill>
                          <a:effectLst/>
                          <a:latin typeface="Segoe UI" pitchFamily="34" charset="0"/>
                          <a:cs typeface="Arial" pitchFamily="34" charset="0"/>
                        </a:rPr>
                        <a:t>Virtual machines</a:t>
                      </a:r>
                    </a:p>
                  </a:txBody>
                  <a:tcPr marL="139891" marR="139891"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accent1"/>
                          </a:solidFill>
                          <a:effectLst/>
                          <a:latin typeface="Segoe UI" pitchFamily="34" charset="0"/>
                          <a:cs typeface="Arial" pitchFamily="34" charset="0"/>
                        </a:rPr>
                        <a:t>8,000</a:t>
                      </a:r>
                    </a:p>
                  </a:txBody>
                  <a:tcPr marL="139891" marR="139891"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accent1"/>
                          </a:solidFill>
                          <a:effectLst/>
                          <a:latin typeface="Segoe UI" pitchFamily="34" charset="0"/>
                          <a:cs typeface="Arial" pitchFamily="34" charset="0"/>
                        </a:rPr>
                        <a:t>8×</a:t>
                      </a:r>
                    </a:p>
                  </a:txBody>
                  <a:tcPr marL="139891" marR="139891"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AEAEA"/>
                    </a:solidFill>
                  </a:tcPr>
                </a:tc>
              </a:tr>
              <a:tr h="398722">
                <a:tc rowSpan="3">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2"/>
                          </a:solidFill>
                          <a:effectLst/>
                          <a:latin typeface="Segoe UI" pitchFamily="34" charset="0"/>
                          <a:cs typeface="Arial" pitchFamily="34" charset="0"/>
                        </a:rPr>
                        <a:t>Host</a:t>
                      </a:r>
                    </a:p>
                  </a:txBody>
                  <a:tcPr marL="139891" marR="139891"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accent1"/>
                          </a:solidFill>
                          <a:effectLst/>
                          <a:latin typeface="Segoe UI" pitchFamily="34" charset="0"/>
                          <a:cs typeface="Arial" pitchFamily="34" charset="0"/>
                        </a:rPr>
                        <a:t>Logical processors on hardware</a:t>
                      </a:r>
                    </a:p>
                  </a:txBody>
                  <a:tcPr marL="139891" marR="139891"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accent1"/>
                          </a:solidFill>
                          <a:effectLst/>
                          <a:latin typeface="Segoe UI" pitchFamily="34" charset="0"/>
                          <a:cs typeface="Arial" pitchFamily="34" charset="0"/>
                        </a:rPr>
                        <a:t>320</a:t>
                      </a:r>
                    </a:p>
                  </a:txBody>
                  <a:tcPr marL="139891" marR="139891"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accent1"/>
                          </a:solidFill>
                          <a:effectLst/>
                          <a:latin typeface="Segoe UI" pitchFamily="34" charset="0"/>
                          <a:cs typeface="Arial" pitchFamily="34" charset="0"/>
                        </a:rPr>
                        <a:t>5×</a:t>
                      </a:r>
                    </a:p>
                  </a:txBody>
                  <a:tcPr marL="139891" marR="139891"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AEAEA"/>
                    </a:solidFill>
                  </a:tcPr>
                </a:tc>
              </a:tr>
              <a:tr h="427795">
                <a:tc vMerge="1">
                  <a:txBody>
                    <a:bodyPr/>
                    <a:lstStyle/>
                    <a:p>
                      <a:endParaRPr lang="en-US"/>
                    </a:p>
                  </a:txBody>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accent1"/>
                          </a:solidFill>
                          <a:effectLst/>
                          <a:latin typeface="Segoe UI" pitchFamily="34" charset="0"/>
                          <a:cs typeface="Arial" pitchFamily="34" charset="0"/>
                        </a:rPr>
                        <a:t>Physical memory </a:t>
                      </a:r>
                    </a:p>
                  </a:txBody>
                  <a:tcPr marL="139891" marR="139891"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accent1"/>
                          </a:solidFill>
                          <a:effectLst/>
                          <a:latin typeface="Segoe UI" pitchFamily="34" charset="0"/>
                          <a:cs typeface="Arial" pitchFamily="34" charset="0"/>
                        </a:rPr>
                        <a:t>4 TB</a:t>
                      </a:r>
                    </a:p>
                  </a:txBody>
                  <a:tcPr marL="139891" marR="139891"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accent1"/>
                          </a:solidFill>
                          <a:effectLst/>
                          <a:latin typeface="Segoe UI" pitchFamily="34" charset="0"/>
                          <a:cs typeface="Arial" pitchFamily="34" charset="0"/>
                        </a:rPr>
                        <a:t>4×</a:t>
                      </a:r>
                    </a:p>
                  </a:txBody>
                  <a:tcPr marL="139891" marR="139891"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AEAEA"/>
                    </a:solidFill>
                  </a:tcPr>
                </a:tc>
              </a:tr>
              <a:tr h="469329">
                <a:tc vMerge="1">
                  <a:txBody>
                    <a:bodyPr/>
                    <a:lstStyle/>
                    <a:p>
                      <a:endParaRPr lang="en-US"/>
                    </a:p>
                  </a:txBody>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accent1"/>
                          </a:solidFill>
                          <a:effectLst/>
                          <a:latin typeface="Segoe UI" pitchFamily="34" charset="0"/>
                          <a:cs typeface="Arial" pitchFamily="34" charset="0"/>
                        </a:rPr>
                        <a:t>Virtual processors per host</a:t>
                      </a:r>
                    </a:p>
                  </a:txBody>
                  <a:tcPr marL="139891" marR="139891"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accent1"/>
                          </a:solidFill>
                          <a:effectLst/>
                          <a:latin typeface="Segoe UI" pitchFamily="34" charset="0"/>
                          <a:cs typeface="Arial" pitchFamily="34" charset="0"/>
                        </a:rPr>
                        <a:t>2,048</a:t>
                      </a:r>
                    </a:p>
                  </a:txBody>
                  <a:tcPr marL="139891" marR="139891"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accent1"/>
                          </a:solidFill>
                          <a:effectLst/>
                          <a:latin typeface="Segoe UI" pitchFamily="34" charset="0"/>
                          <a:cs typeface="Arial" pitchFamily="34" charset="0"/>
                        </a:rPr>
                        <a:t>4×</a:t>
                      </a:r>
                    </a:p>
                  </a:txBody>
                  <a:tcPr marL="139891" marR="139891"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AEAEA"/>
                    </a:solidFill>
                  </a:tcPr>
                </a:tc>
              </a:tr>
              <a:tr h="739296">
                <a:tc rowSpan="3">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2"/>
                          </a:solidFill>
                          <a:effectLst/>
                          <a:latin typeface="Segoe UI" pitchFamily="34" charset="0"/>
                          <a:cs typeface="Arial" pitchFamily="34" charset="0"/>
                        </a:rPr>
                        <a:t>Virtual Machine</a:t>
                      </a:r>
                    </a:p>
                  </a:txBody>
                  <a:tcPr marL="139891" marR="139891"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lnTlToBr>
                      <a:noFill/>
                    </a:lnTlToBr>
                    <a:lnBlToTr>
                      <a:noFill/>
                    </a:lnBlToTr>
                    <a:solidFill>
                      <a:srgbClr val="EAEAEA"/>
                    </a:solid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accent1"/>
                          </a:solidFill>
                          <a:effectLst/>
                          <a:latin typeface="Segoe UI" pitchFamily="34" charset="0"/>
                          <a:cs typeface="Arial" pitchFamily="34" charset="0"/>
                        </a:rPr>
                        <a:t>Virtual processors per virtual machine</a:t>
                      </a:r>
                    </a:p>
                  </a:txBody>
                  <a:tcPr marL="139891" marR="139891"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accent1"/>
                          </a:solidFill>
                          <a:effectLst/>
                          <a:latin typeface="Segoe UI" pitchFamily="34" charset="0"/>
                          <a:cs typeface="Arial" pitchFamily="34" charset="0"/>
                        </a:rPr>
                        <a:t>64</a:t>
                      </a:r>
                    </a:p>
                  </a:txBody>
                  <a:tcPr marL="139891" marR="139891"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accent1"/>
                          </a:solidFill>
                          <a:effectLst/>
                          <a:latin typeface="Segoe UI" pitchFamily="34" charset="0"/>
                          <a:cs typeface="Arial" pitchFamily="34" charset="0"/>
                        </a:rPr>
                        <a:t>16×</a:t>
                      </a:r>
                    </a:p>
                  </a:txBody>
                  <a:tcPr marL="139891" marR="139891"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AEAEA"/>
                    </a:solidFill>
                  </a:tcPr>
                </a:tc>
              </a:tr>
              <a:tr h="456869">
                <a:tc vMerge="1">
                  <a:txBody>
                    <a:bodyPr/>
                    <a:lstStyle/>
                    <a:p>
                      <a:endParaRPr lang="en-US"/>
                    </a:p>
                  </a:txBody>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accent1"/>
                          </a:solidFill>
                          <a:effectLst/>
                          <a:latin typeface="Segoe UI" pitchFamily="34" charset="0"/>
                          <a:cs typeface="Arial" pitchFamily="34" charset="0"/>
                        </a:rPr>
                        <a:t>Memory per virtual machine</a:t>
                      </a:r>
                    </a:p>
                  </a:txBody>
                  <a:tcPr marL="139891" marR="139891"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accent1"/>
                          </a:solidFill>
                          <a:effectLst/>
                          <a:latin typeface="Segoe UI" pitchFamily="34" charset="0"/>
                          <a:cs typeface="Arial" pitchFamily="34" charset="0"/>
                        </a:rPr>
                        <a:t>1 TB</a:t>
                      </a:r>
                    </a:p>
                  </a:txBody>
                  <a:tcPr marL="139891" marR="139891"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accent1"/>
                          </a:solidFill>
                          <a:effectLst/>
                          <a:latin typeface="Segoe UI" pitchFamily="34" charset="0"/>
                          <a:cs typeface="Arial" pitchFamily="34" charset="0"/>
                        </a:rPr>
                        <a:t>16×</a:t>
                      </a:r>
                    </a:p>
                  </a:txBody>
                  <a:tcPr marL="139891" marR="139891"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AEAEA"/>
                    </a:solidFill>
                  </a:tcPr>
                </a:tc>
              </a:tr>
              <a:tr h="398722">
                <a:tc vMerge="1">
                  <a:txBody>
                    <a:bodyPr/>
                    <a:lstStyle/>
                    <a:p>
                      <a:endParaRPr lang="en-US"/>
                    </a:p>
                  </a:txBody>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accent1"/>
                          </a:solidFill>
                          <a:effectLst/>
                          <a:latin typeface="Segoe UI" pitchFamily="34" charset="0"/>
                          <a:cs typeface="Arial" pitchFamily="34" charset="0"/>
                        </a:rPr>
                        <a:t>Active virtual machines</a:t>
                      </a:r>
                    </a:p>
                  </a:txBody>
                  <a:tcPr marL="139891" marR="139891"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lnTlToBr>
                      <a:noFill/>
                    </a:lnTlToBr>
                    <a:lnBlToTr>
                      <a:noFill/>
                    </a:lnBlToTr>
                    <a:solidFill>
                      <a:srgbClr val="EAEAEA"/>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accent1"/>
                          </a:solidFill>
                          <a:effectLst/>
                          <a:latin typeface="Segoe UI" pitchFamily="34" charset="0"/>
                          <a:cs typeface="Arial" pitchFamily="34" charset="0"/>
                        </a:rPr>
                        <a:t>1,024</a:t>
                      </a:r>
                    </a:p>
                  </a:txBody>
                  <a:tcPr marL="139891" marR="139891"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lnTlToBr>
                      <a:noFill/>
                    </a:lnTlToBr>
                    <a:lnBlToTr>
                      <a:noFill/>
                    </a:lnBlToTr>
                    <a:solidFill>
                      <a:srgbClr val="EAEAEA"/>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accent1"/>
                          </a:solidFill>
                          <a:effectLst/>
                          <a:latin typeface="Segoe UI" pitchFamily="34" charset="0"/>
                          <a:cs typeface="Arial" pitchFamily="34" charset="0"/>
                        </a:rPr>
                        <a:t>2.7×</a:t>
                      </a:r>
                    </a:p>
                  </a:txBody>
                  <a:tcPr marL="139891" marR="139891" marT="0" marB="0" anchor="ctr" horzOverflow="overflow">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a:noFill/>
                    </a:lnB>
                    <a:lnTlToBr>
                      <a:noFill/>
                    </a:lnTlToBr>
                    <a:lnBlToTr>
                      <a:noFill/>
                    </a:lnBlToTr>
                    <a:solidFill>
                      <a:srgbClr val="EAEAEA"/>
                    </a:solidFill>
                  </a:tcPr>
                </a:tc>
              </a:tr>
            </a:tbl>
          </a:graphicData>
        </a:graphic>
      </p:graphicFrame>
      <p:grpSp>
        <p:nvGrpSpPr>
          <p:cNvPr id="17" name="Group 172"/>
          <p:cNvGrpSpPr>
            <a:grpSpLocks/>
          </p:cNvGrpSpPr>
          <p:nvPr/>
        </p:nvGrpSpPr>
        <p:grpSpPr bwMode="auto">
          <a:xfrm>
            <a:off x="1943806" y="4747846"/>
            <a:ext cx="618497" cy="293058"/>
            <a:chOff x="1823" y="1488"/>
            <a:chExt cx="3648" cy="1726"/>
          </a:xfrm>
        </p:grpSpPr>
        <p:sp>
          <p:nvSpPr>
            <p:cNvPr id="41057" name="Freeform 94"/>
            <p:cNvSpPr>
              <a:spLocks/>
            </p:cNvSpPr>
            <p:nvPr/>
          </p:nvSpPr>
          <p:spPr bwMode="auto">
            <a:xfrm>
              <a:off x="1823" y="1488"/>
              <a:ext cx="3648" cy="1726"/>
            </a:xfrm>
            <a:custGeom>
              <a:avLst/>
              <a:gdLst>
                <a:gd name="T0" fmla="*/ 555963 w 3648"/>
                <a:gd name="T1" fmla="*/ 0 h 1726"/>
                <a:gd name="T2" fmla="*/ 75130 w 3648"/>
                <a:gd name="T3" fmla="*/ 108369 h 1726"/>
                <a:gd name="T4" fmla="*/ 18782 w 3648"/>
                <a:gd name="T5" fmla="*/ 108369 h 1726"/>
                <a:gd name="T6" fmla="*/ 15026 w 3648"/>
                <a:gd name="T7" fmla="*/ 187663 h 1726"/>
                <a:gd name="T8" fmla="*/ 0 w 3648"/>
                <a:gd name="T9" fmla="*/ 203522 h 1726"/>
                <a:gd name="T10" fmla="*/ 3756 w 3648"/>
                <a:gd name="T11" fmla="*/ 327750 h 1726"/>
                <a:gd name="T12" fmla="*/ 82642 w 3648"/>
                <a:gd name="T13" fmla="*/ 306605 h 1726"/>
                <a:gd name="T14" fmla="*/ 525911 w 3648"/>
                <a:gd name="T15" fmla="*/ 488981 h 1726"/>
                <a:gd name="T16" fmla="*/ 514641 w 3648"/>
                <a:gd name="T17" fmla="*/ 533915 h 1726"/>
                <a:gd name="T18" fmla="*/ 593527 w 3648"/>
                <a:gd name="T19" fmla="*/ 515413 h 1726"/>
                <a:gd name="T20" fmla="*/ 702465 w 3648"/>
                <a:gd name="T21" fmla="*/ 568276 h 1726"/>
                <a:gd name="T22" fmla="*/ 732517 w 3648"/>
                <a:gd name="T23" fmla="*/ 531271 h 1726"/>
                <a:gd name="T24" fmla="*/ 1190812 w 3648"/>
                <a:gd name="T25" fmla="*/ 306605 h 1726"/>
                <a:gd name="T26" fmla="*/ 1202082 w 3648"/>
                <a:gd name="T27" fmla="*/ 153303 h 1726"/>
                <a:gd name="T28" fmla="*/ 555963 w 3648"/>
                <a:gd name="T29" fmla="*/ 0 h 17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48"/>
                <a:gd name="T46" fmla="*/ 0 h 1726"/>
                <a:gd name="T47" fmla="*/ 3648 w 3648"/>
                <a:gd name="T48" fmla="*/ 1726 h 17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48" h="1726">
                  <a:moveTo>
                    <a:pt x="1687" y="0"/>
                  </a:moveTo>
                  <a:lnTo>
                    <a:pt x="228" y="329"/>
                  </a:lnTo>
                  <a:lnTo>
                    <a:pt x="57" y="329"/>
                  </a:lnTo>
                  <a:cubicBezTo>
                    <a:pt x="53" y="409"/>
                    <a:pt x="49" y="490"/>
                    <a:pt x="46" y="570"/>
                  </a:cubicBezTo>
                  <a:lnTo>
                    <a:pt x="0" y="618"/>
                  </a:lnTo>
                  <a:cubicBezTo>
                    <a:pt x="4" y="744"/>
                    <a:pt x="8" y="870"/>
                    <a:pt x="11" y="995"/>
                  </a:cubicBezTo>
                  <a:lnTo>
                    <a:pt x="251" y="931"/>
                  </a:lnTo>
                  <a:lnTo>
                    <a:pt x="1596" y="1485"/>
                  </a:lnTo>
                  <a:lnTo>
                    <a:pt x="1625" y="1648"/>
                  </a:lnTo>
                  <a:lnTo>
                    <a:pt x="1801" y="1565"/>
                  </a:lnTo>
                  <a:lnTo>
                    <a:pt x="2132" y="1726"/>
                  </a:lnTo>
                  <a:lnTo>
                    <a:pt x="2223" y="1614"/>
                  </a:lnTo>
                  <a:lnTo>
                    <a:pt x="3614" y="931"/>
                  </a:lnTo>
                  <a:lnTo>
                    <a:pt x="3648" y="466"/>
                  </a:lnTo>
                  <a:lnTo>
                    <a:pt x="1687" y="0"/>
                  </a:lnTo>
                  <a:close/>
                </a:path>
              </a:pathLst>
            </a:custGeom>
            <a:solidFill>
              <a:schemeClr val="accent1">
                <a:alpha val="50195"/>
              </a:schemeClr>
            </a:solidFill>
            <a:ln w="3175" cap="flat" cmpd="sng" algn="ctr">
              <a:solidFill>
                <a:schemeClr val="tx2"/>
              </a:solidFill>
              <a:prstDash val="dash"/>
              <a:round/>
              <a:headEnd/>
              <a:tailEnd/>
            </a:ln>
          </p:spPr>
          <p:txBody>
            <a:bodyPr anchor="ctr"/>
            <a:lstStyle/>
            <a:p>
              <a:endParaRPr lang="en-US"/>
            </a:p>
          </p:txBody>
        </p:sp>
        <p:sp>
          <p:nvSpPr>
            <p:cNvPr id="41058" name="Freeform 95"/>
            <p:cNvSpPr>
              <a:spLocks/>
            </p:cNvSpPr>
            <p:nvPr/>
          </p:nvSpPr>
          <p:spPr bwMode="auto">
            <a:xfrm>
              <a:off x="2063" y="1536"/>
              <a:ext cx="3238" cy="1500"/>
            </a:xfrm>
            <a:custGeom>
              <a:avLst/>
              <a:gdLst>
                <a:gd name="T0" fmla="*/ 0 w 2050257"/>
                <a:gd name="T1" fmla="*/ 135 h 1347788"/>
                <a:gd name="T2" fmla="*/ 769 w 2050257"/>
                <a:gd name="T3" fmla="*/ 0 h 1347788"/>
                <a:gd name="T4" fmla="*/ 1685 w 2050257"/>
                <a:gd name="T5" fmla="*/ 165 h 1347788"/>
                <a:gd name="T6" fmla="*/ 1676 w 2050257"/>
                <a:gd name="T7" fmla="*/ 313 h 1347788"/>
                <a:gd name="T8" fmla="*/ 977 w 2050257"/>
                <a:gd name="T9" fmla="*/ 549 h 1347788"/>
                <a:gd name="T10" fmla="*/ 18 w 2050257"/>
                <a:gd name="T11" fmla="*/ 286 h 1347788"/>
                <a:gd name="T12" fmla="*/ 0 w 2050257"/>
                <a:gd name="T13" fmla="*/ 135 h 1347788"/>
                <a:gd name="T14" fmla="*/ 0 60000 65536"/>
                <a:gd name="T15" fmla="*/ 0 60000 65536"/>
                <a:gd name="T16" fmla="*/ 0 60000 65536"/>
                <a:gd name="T17" fmla="*/ 0 60000 65536"/>
                <a:gd name="T18" fmla="*/ 0 60000 65536"/>
                <a:gd name="T19" fmla="*/ 0 60000 65536"/>
                <a:gd name="T20" fmla="*/ 0 60000 65536"/>
                <a:gd name="T21" fmla="*/ 0 w 2050257"/>
                <a:gd name="T22" fmla="*/ 0 h 1347788"/>
                <a:gd name="T23" fmla="*/ 2050257 w 2050257"/>
                <a:gd name="T24" fmla="*/ 1347788 h 13477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50257" h="1347788">
                  <a:moveTo>
                    <a:pt x="0" y="330994"/>
                  </a:moveTo>
                  <a:lnTo>
                    <a:pt x="935832" y="0"/>
                  </a:lnTo>
                  <a:lnTo>
                    <a:pt x="2050257" y="404813"/>
                  </a:lnTo>
                  <a:lnTo>
                    <a:pt x="2038351" y="766763"/>
                  </a:lnTo>
                  <a:lnTo>
                    <a:pt x="1188245" y="1347788"/>
                  </a:lnTo>
                  <a:cubicBezTo>
                    <a:pt x="988220" y="1253237"/>
                    <a:pt x="188120" y="801500"/>
                    <a:pt x="21432" y="702186"/>
                  </a:cubicBezTo>
                  <a:lnTo>
                    <a:pt x="0" y="330994"/>
                  </a:lnTo>
                  <a:close/>
                </a:path>
              </a:pathLst>
            </a:custGeom>
            <a:solidFill>
              <a:schemeClr val="accent1"/>
            </a:solidFill>
            <a:ln w="10795" cap="flat" cmpd="sng" algn="ctr">
              <a:noFill/>
              <a:prstDash val="solid"/>
              <a:round/>
              <a:headEnd/>
              <a:tailEnd/>
            </a:ln>
          </p:spPr>
          <p:txBody>
            <a:bodyPr anchor="ctr"/>
            <a:lstStyle/>
            <a:p>
              <a:endParaRPr lang="en-US"/>
            </a:p>
          </p:txBody>
        </p:sp>
        <p:sp>
          <p:nvSpPr>
            <p:cNvPr id="41059" name="Freeform 96"/>
            <p:cNvSpPr>
              <a:spLocks/>
            </p:cNvSpPr>
            <p:nvPr/>
          </p:nvSpPr>
          <p:spPr bwMode="auto">
            <a:xfrm>
              <a:off x="4005" y="2047"/>
              <a:ext cx="1253" cy="916"/>
            </a:xfrm>
            <a:custGeom>
              <a:avLst/>
              <a:gdLst>
                <a:gd name="T0" fmla="*/ 652 w 793023"/>
                <a:gd name="T1" fmla="*/ 0 h 821531"/>
                <a:gd name="T2" fmla="*/ 4 w 793023"/>
                <a:gd name="T3" fmla="*/ 198 h 821531"/>
                <a:gd name="T4" fmla="*/ 0 w 793023"/>
                <a:gd name="T5" fmla="*/ 336 h 821531"/>
                <a:gd name="T6" fmla="*/ 645 w 793023"/>
                <a:gd name="T7" fmla="*/ 119 h 821531"/>
                <a:gd name="T8" fmla="*/ 652 w 793023"/>
                <a:gd name="T9" fmla="*/ 0 h 821531"/>
                <a:gd name="T10" fmla="*/ 0 60000 65536"/>
                <a:gd name="T11" fmla="*/ 0 60000 65536"/>
                <a:gd name="T12" fmla="*/ 0 60000 65536"/>
                <a:gd name="T13" fmla="*/ 0 60000 65536"/>
                <a:gd name="T14" fmla="*/ 0 60000 65536"/>
                <a:gd name="T15" fmla="*/ 0 w 793023"/>
                <a:gd name="T16" fmla="*/ 0 h 821531"/>
                <a:gd name="T17" fmla="*/ 793023 w 793023"/>
                <a:gd name="T18" fmla="*/ 821531 h 821531"/>
              </a:gdLst>
              <a:ahLst/>
              <a:cxnLst>
                <a:cxn ang="T10">
                  <a:pos x="T0" y="T1"/>
                </a:cxn>
                <a:cxn ang="T11">
                  <a:pos x="T2" y="T3"/>
                </a:cxn>
                <a:cxn ang="T12">
                  <a:pos x="T4" y="T5"/>
                </a:cxn>
                <a:cxn ang="T13">
                  <a:pos x="T6" y="T7"/>
                </a:cxn>
                <a:cxn ang="T14">
                  <a:pos x="T8" y="T9"/>
                </a:cxn>
              </a:cxnLst>
              <a:rect l="T15" t="T16" r="T17" b="T18"/>
              <a:pathLst>
                <a:path w="793023" h="821531">
                  <a:moveTo>
                    <a:pt x="793023" y="0"/>
                  </a:moveTo>
                  <a:lnTo>
                    <a:pt x="4829" y="483394"/>
                  </a:lnTo>
                  <a:cubicBezTo>
                    <a:pt x="5623" y="614363"/>
                    <a:pt x="-726" y="690562"/>
                    <a:pt x="68" y="821531"/>
                  </a:cubicBezTo>
                  <a:lnTo>
                    <a:pt x="783498" y="290513"/>
                  </a:lnTo>
                  <a:lnTo>
                    <a:pt x="793023" y="0"/>
                  </a:lnTo>
                  <a:close/>
                </a:path>
              </a:pathLst>
            </a:custGeom>
            <a:solidFill>
              <a:srgbClr val="FFFFFF"/>
            </a:solidFill>
            <a:ln w="10795" cap="flat" cmpd="sng" algn="ctr">
              <a:noFill/>
              <a:prstDash val="solid"/>
              <a:round/>
              <a:headEnd/>
              <a:tailEnd/>
            </a:ln>
          </p:spPr>
          <p:txBody>
            <a:bodyPr anchor="ctr"/>
            <a:lstStyle/>
            <a:p>
              <a:endParaRPr lang="en-US"/>
            </a:p>
          </p:txBody>
        </p:sp>
        <p:sp>
          <p:nvSpPr>
            <p:cNvPr id="41060" name="Freeform 97"/>
            <p:cNvSpPr>
              <a:spLocks/>
            </p:cNvSpPr>
            <p:nvPr/>
          </p:nvSpPr>
          <p:spPr bwMode="auto">
            <a:xfrm>
              <a:off x="1971" y="1854"/>
              <a:ext cx="1991" cy="1264"/>
            </a:xfrm>
            <a:custGeom>
              <a:avLst/>
              <a:gdLst>
                <a:gd name="T0" fmla="*/ 0 w 1134848"/>
                <a:gd name="T1" fmla="*/ 0 h 1020634"/>
                <a:gd name="T2" fmla="*/ 1151 w 1134848"/>
                <a:gd name="T3" fmla="*/ 284 h 1020634"/>
                <a:gd name="T4" fmla="*/ 1133 w 1134848"/>
                <a:gd name="T5" fmla="*/ 515 h 1020634"/>
                <a:gd name="T6" fmla="*/ 0 w 1134848"/>
                <a:gd name="T7" fmla="*/ 180 h 1020634"/>
                <a:gd name="T8" fmla="*/ 0 w 1134848"/>
                <a:gd name="T9" fmla="*/ 0 h 1020634"/>
                <a:gd name="T10" fmla="*/ 0 60000 65536"/>
                <a:gd name="T11" fmla="*/ 0 60000 65536"/>
                <a:gd name="T12" fmla="*/ 0 60000 65536"/>
                <a:gd name="T13" fmla="*/ 0 60000 65536"/>
                <a:gd name="T14" fmla="*/ 0 60000 65536"/>
                <a:gd name="T15" fmla="*/ 0 w 1134848"/>
                <a:gd name="T16" fmla="*/ 0 h 1020634"/>
                <a:gd name="T17" fmla="*/ 1134848 w 1134848"/>
                <a:gd name="T18" fmla="*/ 1020634 h 1020634"/>
              </a:gdLst>
              <a:ahLst/>
              <a:cxnLst>
                <a:cxn ang="T10">
                  <a:pos x="T0" y="T1"/>
                </a:cxn>
                <a:cxn ang="T11">
                  <a:pos x="T2" y="T3"/>
                </a:cxn>
                <a:cxn ang="T12">
                  <a:pos x="T4" y="T5"/>
                </a:cxn>
                <a:cxn ang="T13">
                  <a:pos x="T6" y="T7"/>
                </a:cxn>
                <a:cxn ang="T14">
                  <a:pos x="T8" y="T9"/>
                </a:cxn>
              </a:cxnLst>
              <a:rect l="T15" t="T16" r="T17" b="T18"/>
              <a:pathLst>
                <a:path w="1134848" h="1020634">
                  <a:moveTo>
                    <a:pt x="0" y="0"/>
                  </a:moveTo>
                  <a:lnTo>
                    <a:pt x="1134848" y="563003"/>
                  </a:lnTo>
                  <a:cubicBezTo>
                    <a:pt x="1132731" y="717520"/>
                    <a:pt x="1119889" y="866117"/>
                    <a:pt x="1117772" y="1020634"/>
                  </a:cubicBezTo>
                  <a:lnTo>
                    <a:pt x="86" y="355771"/>
                  </a:lnTo>
                  <a:cubicBezTo>
                    <a:pt x="57" y="237181"/>
                    <a:pt x="29" y="118590"/>
                    <a:pt x="0" y="0"/>
                  </a:cubicBezTo>
                  <a:close/>
                </a:path>
              </a:pathLst>
            </a:custGeom>
            <a:solidFill>
              <a:schemeClr val="accent1"/>
            </a:solidFill>
            <a:ln w="10795" cap="flat" cmpd="sng" algn="ctr">
              <a:noFill/>
              <a:prstDash val="solid"/>
              <a:round/>
              <a:headEnd/>
              <a:tailEnd/>
            </a:ln>
          </p:spPr>
          <p:txBody>
            <a:bodyPr anchor="ctr"/>
            <a:lstStyle/>
            <a:p>
              <a:endParaRPr lang="en-US"/>
            </a:p>
          </p:txBody>
        </p:sp>
        <p:sp>
          <p:nvSpPr>
            <p:cNvPr id="41061" name="Freeform 98"/>
            <p:cNvSpPr>
              <a:spLocks/>
            </p:cNvSpPr>
            <p:nvPr/>
          </p:nvSpPr>
          <p:spPr bwMode="auto">
            <a:xfrm>
              <a:off x="1967" y="1872"/>
              <a:ext cx="1962" cy="1224"/>
            </a:xfrm>
            <a:custGeom>
              <a:avLst/>
              <a:gdLst>
                <a:gd name="T0" fmla="*/ 674872 w 1240510"/>
                <a:gd name="T1" fmla="*/ 621210 h 1099542"/>
                <a:gd name="T2" fmla="*/ 1024916 w 1240510"/>
                <a:gd name="T3" fmla="*/ 795041 h 1099542"/>
                <a:gd name="T4" fmla="*/ 1015392 w 1240510"/>
                <a:gd name="T5" fmla="*/ 861716 h 1099542"/>
                <a:gd name="T6" fmla="*/ 679634 w 1240510"/>
                <a:gd name="T7" fmla="*/ 687885 h 1099542"/>
                <a:gd name="T8" fmla="*/ 674872 w 1240510"/>
                <a:gd name="T9" fmla="*/ 525469 h 1099542"/>
                <a:gd name="T10" fmla="*/ 1024916 w 1240510"/>
                <a:gd name="T11" fmla="*/ 699300 h 1099542"/>
                <a:gd name="T12" fmla="*/ 1015392 w 1240510"/>
                <a:gd name="T13" fmla="*/ 765975 h 1099542"/>
                <a:gd name="T14" fmla="*/ 679634 w 1240510"/>
                <a:gd name="T15" fmla="*/ 592144 h 1099542"/>
                <a:gd name="T16" fmla="*/ 674872 w 1240510"/>
                <a:gd name="T17" fmla="*/ 438306 h 1099542"/>
                <a:gd name="T18" fmla="*/ 1024916 w 1240510"/>
                <a:gd name="T19" fmla="*/ 612137 h 1099542"/>
                <a:gd name="T20" fmla="*/ 1015392 w 1240510"/>
                <a:gd name="T21" fmla="*/ 678812 h 1099542"/>
                <a:gd name="T22" fmla="*/ 679634 w 1240510"/>
                <a:gd name="T23" fmla="*/ 504981 h 1099542"/>
                <a:gd name="T24" fmla="*/ 148616 w 1240510"/>
                <a:gd name="T25" fmla="*/ 321907 h 1099542"/>
                <a:gd name="T26" fmla="*/ 229578 w 1240510"/>
                <a:gd name="T27" fmla="*/ 360007 h 1099542"/>
                <a:gd name="T28" fmla="*/ 220052 w 1240510"/>
                <a:gd name="T29" fmla="*/ 421920 h 1099542"/>
                <a:gd name="T30" fmla="*/ 162904 w 1240510"/>
                <a:gd name="T31" fmla="*/ 388582 h 1099542"/>
                <a:gd name="T32" fmla="*/ 148616 w 1240510"/>
                <a:gd name="T33" fmla="*/ 245426 h 1099542"/>
                <a:gd name="T34" fmla="*/ 229578 w 1240510"/>
                <a:gd name="T35" fmla="*/ 283526 h 1099542"/>
                <a:gd name="T36" fmla="*/ 220052 w 1240510"/>
                <a:gd name="T37" fmla="*/ 345439 h 1099542"/>
                <a:gd name="T38" fmla="*/ 162904 w 1240510"/>
                <a:gd name="T39" fmla="*/ 312101 h 1099542"/>
                <a:gd name="T40" fmla="*/ 148616 w 1240510"/>
                <a:gd name="T41" fmla="*/ 166843 h 1099542"/>
                <a:gd name="T42" fmla="*/ 229578 w 1240510"/>
                <a:gd name="T43" fmla="*/ 204943 h 1099542"/>
                <a:gd name="T44" fmla="*/ 220052 w 1240510"/>
                <a:gd name="T45" fmla="*/ 266856 h 1099542"/>
                <a:gd name="T46" fmla="*/ 162904 w 1240510"/>
                <a:gd name="T47" fmla="*/ 233518 h 1099542"/>
                <a:gd name="T48" fmla="*/ 50232 w 1240510"/>
                <a:gd name="T49" fmla="*/ 67454 h 1099542"/>
                <a:gd name="T50" fmla="*/ 54244 w 1240510"/>
                <a:gd name="T51" fmla="*/ 360335 h 1099542"/>
                <a:gd name="T52" fmla="*/ 1190278 w 1240510"/>
                <a:gd name="T53" fmla="*/ 1041612 h 1099542"/>
                <a:gd name="T54" fmla="*/ 1191028 w 1240510"/>
                <a:gd name="T55" fmla="*/ 658027 h 1099542"/>
                <a:gd name="T56" fmla="*/ 7048 w 1240510"/>
                <a:gd name="T57" fmla="*/ 0 h 1099542"/>
                <a:gd name="T58" fmla="*/ 1240510 w 1240510"/>
                <a:gd name="T59" fmla="*/ 627303 h 1099542"/>
                <a:gd name="T60" fmla="*/ 1233462 w 1240510"/>
                <a:gd name="T61" fmla="*/ 1099542 h 1099542"/>
                <a:gd name="T62" fmla="*/ 0 w 1240510"/>
                <a:gd name="T63" fmla="*/ 380611 h 10995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40510"/>
                <a:gd name="T97" fmla="*/ 0 h 1099542"/>
                <a:gd name="T98" fmla="*/ 1240510 w 1240510"/>
                <a:gd name="T99" fmla="*/ 1099542 h 109954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40510" h="1099542">
                  <a:moveTo>
                    <a:pt x="674872" y="621210"/>
                  </a:moveTo>
                  <a:lnTo>
                    <a:pt x="1024916" y="795041"/>
                  </a:lnTo>
                  <a:lnTo>
                    <a:pt x="1015392" y="861716"/>
                  </a:lnTo>
                  <a:lnTo>
                    <a:pt x="679634" y="687885"/>
                  </a:lnTo>
                  <a:close/>
                  <a:moveTo>
                    <a:pt x="674872" y="525469"/>
                  </a:moveTo>
                  <a:lnTo>
                    <a:pt x="1024916" y="699300"/>
                  </a:lnTo>
                  <a:lnTo>
                    <a:pt x="1015392" y="765975"/>
                  </a:lnTo>
                  <a:lnTo>
                    <a:pt x="679634" y="592144"/>
                  </a:lnTo>
                  <a:close/>
                  <a:moveTo>
                    <a:pt x="674872" y="438306"/>
                  </a:moveTo>
                  <a:lnTo>
                    <a:pt x="1024916" y="612137"/>
                  </a:lnTo>
                  <a:lnTo>
                    <a:pt x="1015392" y="678812"/>
                  </a:lnTo>
                  <a:lnTo>
                    <a:pt x="679634" y="504981"/>
                  </a:lnTo>
                  <a:close/>
                  <a:moveTo>
                    <a:pt x="148616" y="321907"/>
                  </a:moveTo>
                  <a:lnTo>
                    <a:pt x="229578" y="360007"/>
                  </a:lnTo>
                  <a:lnTo>
                    <a:pt x="220052" y="421920"/>
                  </a:lnTo>
                  <a:lnTo>
                    <a:pt x="162904" y="388582"/>
                  </a:lnTo>
                  <a:close/>
                  <a:moveTo>
                    <a:pt x="148616" y="245426"/>
                  </a:moveTo>
                  <a:lnTo>
                    <a:pt x="229578" y="283526"/>
                  </a:lnTo>
                  <a:lnTo>
                    <a:pt x="220052" y="345439"/>
                  </a:lnTo>
                  <a:lnTo>
                    <a:pt x="162904" y="312101"/>
                  </a:lnTo>
                  <a:close/>
                  <a:moveTo>
                    <a:pt x="148616" y="166843"/>
                  </a:moveTo>
                  <a:lnTo>
                    <a:pt x="229578" y="204943"/>
                  </a:lnTo>
                  <a:lnTo>
                    <a:pt x="220052" y="266856"/>
                  </a:lnTo>
                  <a:lnTo>
                    <a:pt x="162904" y="233518"/>
                  </a:lnTo>
                  <a:close/>
                  <a:moveTo>
                    <a:pt x="50232" y="67454"/>
                  </a:moveTo>
                  <a:lnTo>
                    <a:pt x="54244" y="360335"/>
                  </a:lnTo>
                  <a:lnTo>
                    <a:pt x="1190278" y="1041612"/>
                  </a:lnTo>
                  <a:cubicBezTo>
                    <a:pt x="1192116" y="907489"/>
                    <a:pt x="1189190" y="792150"/>
                    <a:pt x="1191028" y="658027"/>
                  </a:cubicBezTo>
                  <a:close/>
                  <a:moveTo>
                    <a:pt x="7048" y="0"/>
                  </a:moveTo>
                  <a:lnTo>
                    <a:pt x="1240510" y="627303"/>
                  </a:lnTo>
                  <a:cubicBezTo>
                    <a:pt x="1238160" y="798813"/>
                    <a:pt x="1235812" y="928032"/>
                    <a:pt x="1233462" y="1099542"/>
                  </a:cubicBezTo>
                  <a:lnTo>
                    <a:pt x="0" y="380611"/>
                  </a:lnTo>
                  <a:close/>
                </a:path>
              </a:pathLst>
            </a:custGeom>
            <a:solidFill>
              <a:srgbClr val="FFFFFF"/>
            </a:solidFill>
            <a:ln w="10795" cap="flat" cmpd="sng" algn="ctr">
              <a:noFill/>
              <a:prstDash val="solid"/>
              <a:round/>
              <a:headEnd/>
              <a:tailEnd/>
            </a:ln>
          </p:spPr>
          <p:txBody>
            <a:bodyPr anchor="ctr"/>
            <a:lstStyle/>
            <a:p>
              <a:endParaRPr lang="en-US"/>
            </a:p>
          </p:txBody>
        </p:sp>
        <p:sp>
          <p:nvSpPr>
            <p:cNvPr id="41062" name="Freeform 99"/>
            <p:cNvSpPr>
              <a:spLocks/>
            </p:cNvSpPr>
            <p:nvPr/>
          </p:nvSpPr>
          <p:spPr bwMode="auto">
            <a:xfrm>
              <a:off x="1933" y="1994"/>
              <a:ext cx="250" cy="415"/>
            </a:xfrm>
            <a:custGeom>
              <a:avLst/>
              <a:gdLst>
                <a:gd name="T0" fmla="*/ 99 w 150337"/>
                <a:gd name="T1" fmla="*/ 1 h 350700"/>
                <a:gd name="T2" fmla="*/ 0 w 150337"/>
                <a:gd name="T3" fmla="*/ 24 h 350700"/>
                <a:gd name="T4" fmla="*/ 0 w 150337"/>
                <a:gd name="T5" fmla="*/ 162 h 350700"/>
                <a:gd name="T6" fmla="*/ 114 w 150337"/>
                <a:gd name="T7" fmla="*/ 129 h 350700"/>
                <a:gd name="T8" fmla="*/ 113 w 150337"/>
                <a:gd name="T9" fmla="*/ 107 h 350700"/>
                <a:gd name="T10" fmla="*/ 35 w 150337"/>
                <a:gd name="T11" fmla="*/ 132 h 350700"/>
                <a:gd name="T12" fmla="*/ 35 w 150337"/>
                <a:gd name="T13" fmla="*/ 47 h 350700"/>
                <a:gd name="T14" fmla="*/ 99 w 150337"/>
                <a:gd name="T15" fmla="*/ 33 h 350700"/>
                <a:gd name="T16" fmla="*/ 99 w 150337"/>
                <a:gd name="T17" fmla="*/ 1 h 3507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0337"/>
                <a:gd name="T28" fmla="*/ 0 h 350700"/>
                <a:gd name="T29" fmla="*/ 150337 w 150337"/>
                <a:gd name="T30" fmla="*/ 350700 h 3507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0337" h="350700">
                  <a:moveTo>
                    <a:pt x="107950" y="1450"/>
                  </a:moveTo>
                  <a:lnTo>
                    <a:pt x="0" y="52250"/>
                  </a:lnTo>
                  <a:lnTo>
                    <a:pt x="0" y="350700"/>
                  </a:lnTo>
                  <a:lnTo>
                    <a:pt x="124619" y="280056"/>
                  </a:lnTo>
                  <a:cubicBezTo>
                    <a:pt x="167802" y="254799"/>
                    <a:pt x="148917" y="214239"/>
                    <a:pt x="123825" y="232431"/>
                  </a:cubicBezTo>
                  <a:lnTo>
                    <a:pt x="38100" y="287200"/>
                  </a:lnTo>
                  <a:lnTo>
                    <a:pt x="38100" y="103050"/>
                  </a:lnTo>
                  <a:lnTo>
                    <a:pt x="107950" y="71300"/>
                  </a:lnTo>
                  <a:cubicBezTo>
                    <a:pt x="136916" y="54224"/>
                    <a:pt x="130708" y="-10439"/>
                    <a:pt x="107950" y="1450"/>
                  </a:cubicBezTo>
                  <a:close/>
                </a:path>
              </a:pathLst>
            </a:custGeom>
            <a:solidFill>
              <a:srgbClr val="FFFFFF"/>
            </a:solidFill>
            <a:ln w="10795" cap="flat" cmpd="sng" algn="ctr">
              <a:noFill/>
              <a:prstDash val="solid"/>
              <a:round/>
              <a:headEnd/>
              <a:tailEnd/>
            </a:ln>
          </p:spPr>
          <p:txBody>
            <a:bodyPr anchor="ctr"/>
            <a:lstStyle/>
            <a:p>
              <a:endParaRPr lang="en-US"/>
            </a:p>
          </p:txBody>
        </p:sp>
        <p:sp>
          <p:nvSpPr>
            <p:cNvPr id="41063" name="Freeform 100"/>
            <p:cNvSpPr>
              <a:spLocks/>
            </p:cNvSpPr>
            <p:nvPr/>
          </p:nvSpPr>
          <p:spPr bwMode="auto">
            <a:xfrm>
              <a:off x="3489" y="2568"/>
              <a:ext cx="275" cy="448"/>
            </a:xfrm>
            <a:custGeom>
              <a:avLst/>
              <a:gdLst>
                <a:gd name="T0" fmla="*/ 119 w 150337"/>
                <a:gd name="T1" fmla="*/ 1 h 350700"/>
                <a:gd name="T2" fmla="*/ 0 w 150337"/>
                <a:gd name="T3" fmla="*/ 28 h 350700"/>
                <a:gd name="T4" fmla="*/ 0 w 150337"/>
                <a:gd name="T5" fmla="*/ 189 h 350700"/>
                <a:gd name="T6" fmla="*/ 137 w 150337"/>
                <a:gd name="T7" fmla="*/ 151 h 350700"/>
                <a:gd name="T8" fmla="*/ 136 w 150337"/>
                <a:gd name="T9" fmla="*/ 125 h 350700"/>
                <a:gd name="T10" fmla="*/ 42 w 150337"/>
                <a:gd name="T11" fmla="*/ 154 h 350700"/>
                <a:gd name="T12" fmla="*/ 42 w 150337"/>
                <a:gd name="T13" fmla="*/ 55 h 350700"/>
                <a:gd name="T14" fmla="*/ 119 w 150337"/>
                <a:gd name="T15" fmla="*/ 38 h 350700"/>
                <a:gd name="T16" fmla="*/ 119 w 150337"/>
                <a:gd name="T17" fmla="*/ 1 h 3507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0337"/>
                <a:gd name="T28" fmla="*/ 0 h 350700"/>
                <a:gd name="T29" fmla="*/ 150337 w 150337"/>
                <a:gd name="T30" fmla="*/ 350700 h 3507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0337" h="350700">
                  <a:moveTo>
                    <a:pt x="107950" y="1450"/>
                  </a:moveTo>
                  <a:lnTo>
                    <a:pt x="0" y="52250"/>
                  </a:lnTo>
                  <a:lnTo>
                    <a:pt x="0" y="350700"/>
                  </a:lnTo>
                  <a:lnTo>
                    <a:pt x="124619" y="280056"/>
                  </a:lnTo>
                  <a:cubicBezTo>
                    <a:pt x="167802" y="254799"/>
                    <a:pt x="148917" y="214239"/>
                    <a:pt x="123825" y="232431"/>
                  </a:cubicBezTo>
                  <a:lnTo>
                    <a:pt x="38100" y="287200"/>
                  </a:lnTo>
                  <a:lnTo>
                    <a:pt x="38100" y="103050"/>
                  </a:lnTo>
                  <a:lnTo>
                    <a:pt x="107950" y="71300"/>
                  </a:lnTo>
                  <a:cubicBezTo>
                    <a:pt x="136916" y="54224"/>
                    <a:pt x="130708" y="-10439"/>
                    <a:pt x="107950" y="1450"/>
                  </a:cubicBezTo>
                  <a:close/>
                </a:path>
              </a:pathLst>
            </a:custGeom>
            <a:solidFill>
              <a:srgbClr val="FFFFFF"/>
            </a:solidFill>
            <a:ln w="10795" cap="flat" cmpd="sng" algn="ctr">
              <a:noFill/>
              <a:prstDash val="solid"/>
              <a:round/>
              <a:headEnd/>
              <a:tailEnd/>
            </a:ln>
          </p:spPr>
          <p:txBody>
            <a:bodyPr anchor="ctr"/>
            <a:lstStyle/>
            <a:p>
              <a:endParaRPr lang="en-US"/>
            </a:p>
          </p:txBody>
        </p:sp>
        <p:sp>
          <p:nvSpPr>
            <p:cNvPr id="41064" name="Freeform 101"/>
            <p:cNvSpPr>
              <a:spLocks/>
            </p:cNvSpPr>
            <p:nvPr/>
          </p:nvSpPr>
          <p:spPr bwMode="auto">
            <a:xfrm>
              <a:off x="1971" y="2018"/>
              <a:ext cx="236" cy="367"/>
            </a:xfrm>
            <a:custGeom>
              <a:avLst/>
              <a:gdLst>
                <a:gd name="T0" fmla="*/ 86 w 142280"/>
                <a:gd name="T1" fmla="*/ 1 h 309413"/>
                <a:gd name="T2" fmla="*/ 4 w 142280"/>
                <a:gd name="T3" fmla="*/ 20 h 309413"/>
                <a:gd name="T4" fmla="*/ 0 w 142280"/>
                <a:gd name="T5" fmla="*/ 143 h 309413"/>
                <a:gd name="T6" fmla="*/ 105 w 142280"/>
                <a:gd name="T7" fmla="*/ 116 h 309413"/>
                <a:gd name="T8" fmla="*/ 106 w 142280"/>
                <a:gd name="T9" fmla="*/ 105 h 309413"/>
                <a:gd name="T10" fmla="*/ 22 w 142280"/>
                <a:gd name="T11" fmla="*/ 130 h 309413"/>
                <a:gd name="T12" fmla="*/ 22 w 142280"/>
                <a:gd name="T13" fmla="*/ 32 h 309413"/>
                <a:gd name="T14" fmla="*/ 88 w 142280"/>
                <a:gd name="T15" fmla="*/ 17 h 309413"/>
                <a:gd name="T16" fmla="*/ 86 w 142280"/>
                <a:gd name="T17" fmla="*/ 1 h 3094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2280"/>
                <a:gd name="T28" fmla="*/ 0 h 309413"/>
                <a:gd name="T29" fmla="*/ 142280 w 142280"/>
                <a:gd name="T30" fmla="*/ 309413 h 3094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2280" h="309413">
                  <a:moveTo>
                    <a:pt x="94487" y="2800"/>
                  </a:moveTo>
                  <a:lnTo>
                    <a:pt x="4489" y="42379"/>
                  </a:lnTo>
                  <a:cubicBezTo>
                    <a:pt x="2993" y="131390"/>
                    <a:pt x="1496" y="220402"/>
                    <a:pt x="0" y="309413"/>
                  </a:cubicBezTo>
                  <a:lnTo>
                    <a:pt x="115643" y="249989"/>
                  </a:lnTo>
                  <a:cubicBezTo>
                    <a:pt x="158826" y="224732"/>
                    <a:pt x="142186" y="208857"/>
                    <a:pt x="117094" y="227049"/>
                  </a:cubicBezTo>
                  <a:lnTo>
                    <a:pt x="24637" y="281818"/>
                  </a:lnTo>
                  <a:cubicBezTo>
                    <a:pt x="24637" y="210710"/>
                    <a:pt x="24638" y="139603"/>
                    <a:pt x="24638" y="68495"/>
                  </a:cubicBezTo>
                  <a:lnTo>
                    <a:pt x="96732" y="36746"/>
                  </a:lnTo>
                  <a:cubicBezTo>
                    <a:pt x="125698" y="19670"/>
                    <a:pt x="117245" y="-9089"/>
                    <a:pt x="94487" y="2800"/>
                  </a:cubicBezTo>
                  <a:close/>
                </a:path>
              </a:pathLst>
            </a:custGeom>
            <a:solidFill>
              <a:schemeClr val="accent1"/>
            </a:solidFill>
            <a:ln w="10795" cap="flat" cmpd="sng" algn="ctr">
              <a:noFill/>
              <a:prstDash val="solid"/>
              <a:round/>
              <a:headEnd/>
              <a:tailEnd/>
            </a:ln>
          </p:spPr>
          <p:txBody>
            <a:bodyPr anchor="ctr"/>
            <a:lstStyle/>
            <a:p>
              <a:endParaRPr lang="en-US"/>
            </a:p>
          </p:txBody>
        </p:sp>
        <p:sp>
          <p:nvSpPr>
            <p:cNvPr id="41065" name="Freeform 102"/>
            <p:cNvSpPr>
              <a:spLocks/>
            </p:cNvSpPr>
            <p:nvPr/>
          </p:nvSpPr>
          <p:spPr bwMode="auto">
            <a:xfrm>
              <a:off x="3518" y="2597"/>
              <a:ext cx="246" cy="395"/>
            </a:xfrm>
            <a:custGeom>
              <a:avLst/>
              <a:gdLst>
                <a:gd name="T0" fmla="*/ 92 w 146768"/>
                <a:gd name="T1" fmla="*/ 1 h 322390"/>
                <a:gd name="T2" fmla="*/ 8 w 146768"/>
                <a:gd name="T3" fmla="*/ 21 h 322390"/>
                <a:gd name="T4" fmla="*/ 0 w 146768"/>
                <a:gd name="T5" fmla="*/ 159 h 322390"/>
                <a:gd name="T6" fmla="*/ 111 w 146768"/>
                <a:gd name="T7" fmla="*/ 124 h 322390"/>
                <a:gd name="T8" fmla="*/ 112 w 146768"/>
                <a:gd name="T9" fmla="*/ 112 h 322390"/>
                <a:gd name="T10" fmla="*/ 23 w 146768"/>
                <a:gd name="T11" fmla="*/ 147 h 322390"/>
                <a:gd name="T12" fmla="*/ 27 w 146768"/>
                <a:gd name="T13" fmla="*/ 34 h 322390"/>
                <a:gd name="T14" fmla="*/ 94 w 146768"/>
                <a:gd name="T15" fmla="*/ 18 h 322390"/>
                <a:gd name="T16" fmla="*/ 92 w 146768"/>
                <a:gd name="T17" fmla="*/ 1 h 3223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6768"/>
                <a:gd name="T28" fmla="*/ 0 h 322390"/>
                <a:gd name="T29" fmla="*/ 146768 w 146768"/>
                <a:gd name="T30" fmla="*/ 322390 h 3223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6768" h="322390">
                  <a:moveTo>
                    <a:pt x="98975" y="2800"/>
                  </a:moveTo>
                  <a:lnTo>
                    <a:pt x="8977" y="42379"/>
                  </a:lnTo>
                  <a:cubicBezTo>
                    <a:pt x="7481" y="131390"/>
                    <a:pt x="1496" y="233379"/>
                    <a:pt x="0" y="322390"/>
                  </a:cubicBezTo>
                  <a:lnTo>
                    <a:pt x="120131" y="249989"/>
                  </a:lnTo>
                  <a:cubicBezTo>
                    <a:pt x="163314" y="224732"/>
                    <a:pt x="146674" y="208857"/>
                    <a:pt x="121582" y="227049"/>
                  </a:cubicBezTo>
                  <a:lnTo>
                    <a:pt x="24636" y="296958"/>
                  </a:lnTo>
                  <a:cubicBezTo>
                    <a:pt x="24636" y="225850"/>
                    <a:pt x="29126" y="139603"/>
                    <a:pt x="29126" y="68495"/>
                  </a:cubicBezTo>
                  <a:lnTo>
                    <a:pt x="101220" y="36746"/>
                  </a:lnTo>
                  <a:cubicBezTo>
                    <a:pt x="130186" y="19670"/>
                    <a:pt x="121733" y="-9089"/>
                    <a:pt x="98975" y="2800"/>
                  </a:cubicBezTo>
                  <a:close/>
                </a:path>
              </a:pathLst>
            </a:custGeom>
            <a:solidFill>
              <a:schemeClr val="accent1"/>
            </a:solidFill>
            <a:ln w="10795" cap="flat" cmpd="sng" algn="ctr">
              <a:noFill/>
              <a:prstDash val="solid"/>
              <a:round/>
              <a:headEnd/>
              <a:tailEnd/>
            </a:ln>
          </p:spPr>
          <p:txBody>
            <a:bodyPr anchor="ctr"/>
            <a:lstStyle/>
            <a:p>
              <a:endParaRPr lang="en-US"/>
            </a:p>
          </p:txBody>
        </p:sp>
        <p:sp>
          <p:nvSpPr>
            <p:cNvPr id="41066" name="Freeform 103"/>
            <p:cNvSpPr>
              <a:spLocks/>
            </p:cNvSpPr>
            <p:nvPr/>
          </p:nvSpPr>
          <p:spPr bwMode="auto">
            <a:xfrm>
              <a:off x="2463" y="1551"/>
              <a:ext cx="2414" cy="651"/>
            </a:xfrm>
            <a:custGeom>
              <a:avLst/>
              <a:gdLst>
                <a:gd name="T0" fmla="*/ 1705 w 504825"/>
                <a:gd name="T1" fmla="*/ 0 h 192882"/>
                <a:gd name="T2" fmla="*/ 1651 w 504825"/>
                <a:gd name="T3" fmla="*/ 241 h 192882"/>
                <a:gd name="T4" fmla="*/ 0 w 504825"/>
                <a:gd name="T5" fmla="*/ 616 h 192882"/>
                <a:gd name="T6" fmla="*/ 1723 w 504825"/>
                <a:gd name="T7" fmla="*/ 268 h 192882"/>
                <a:gd name="T8" fmla="*/ 3804 w 504825"/>
                <a:gd name="T9" fmla="*/ 723 h 192882"/>
                <a:gd name="T10" fmla="*/ 1741 w 504825"/>
                <a:gd name="T11" fmla="*/ 241 h 192882"/>
                <a:gd name="T12" fmla="*/ 1705 w 504825"/>
                <a:gd name="T13" fmla="*/ 0 h 192882"/>
                <a:gd name="T14" fmla="*/ 0 60000 65536"/>
                <a:gd name="T15" fmla="*/ 0 60000 65536"/>
                <a:gd name="T16" fmla="*/ 0 60000 65536"/>
                <a:gd name="T17" fmla="*/ 0 60000 65536"/>
                <a:gd name="T18" fmla="*/ 0 60000 65536"/>
                <a:gd name="T19" fmla="*/ 0 60000 65536"/>
                <a:gd name="T20" fmla="*/ 0 60000 65536"/>
                <a:gd name="T21" fmla="*/ 0 w 504825"/>
                <a:gd name="T22" fmla="*/ 0 h 192882"/>
                <a:gd name="T23" fmla="*/ 504825 w 504825"/>
                <a:gd name="T24" fmla="*/ 192882 h 1928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4825" h="192882">
                  <a:moveTo>
                    <a:pt x="226219" y="0"/>
                  </a:moveTo>
                  <a:lnTo>
                    <a:pt x="219075" y="64295"/>
                  </a:lnTo>
                  <a:lnTo>
                    <a:pt x="0" y="164307"/>
                  </a:lnTo>
                  <a:lnTo>
                    <a:pt x="228601" y="71438"/>
                  </a:lnTo>
                  <a:lnTo>
                    <a:pt x="504825" y="192882"/>
                  </a:lnTo>
                  <a:lnTo>
                    <a:pt x="230981" y="64294"/>
                  </a:lnTo>
                  <a:lnTo>
                    <a:pt x="226219" y="0"/>
                  </a:lnTo>
                  <a:close/>
                </a:path>
              </a:pathLst>
            </a:custGeom>
            <a:solidFill>
              <a:srgbClr val="FFFFFF"/>
            </a:solidFill>
            <a:ln w="10795" cap="flat" cmpd="sng" algn="ctr">
              <a:noFill/>
              <a:prstDash val="solid"/>
              <a:round/>
              <a:headEnd/>
              <a:tailEnd/>
            </a:ln>
          </p:spPr>
          <p:txBody>
            <a:bodyPr anchor="ctr"/>
            <a:lstStyle/>
            <a:p>
              <a:endParaRPr lang="en-US"/>
            </a:p>
          </p:txBody>
        </p:sp>
      </p:grpSp>
      <p:pic>
        <p:nvPicPr>
          <p:cNvPr id="42180" name="Picture 196" descr="Host"/>
          <p:cNvPicPr>
            <a:picLocks noChangeAspect="1" noChangeArrowheads="1"/>
          </p:cNvPicPr>
          <p:nvPr/>
        </p:nvPicPr>
        <p:blipFill>
          <a:blip r:embed="rId4"/>
          <a:srcRect/>
          <a:stretch>
            <a:fillRect/>
          </a:stretch>
        </p:blipFill>
        <p:spPr bwMode="auto">
          <a:xfrm>
            <a:off x="2115430" y="3274462"/>
            <a:ext cx="273629" cy="544019"/>
          </a:xfrm>
          <a:prstGeom prst="rect">
            <a:avLst/>
          </a:prstGeom>
          <a:noFill/>
          <a:ln w="9525">
            <a:noFill/>
            <a:miter lim="800000"/>
            <a:headEnd/>
            <a:tailEnd/>
          </a:ln>
        </p:spPr>
      </p:pic>
      <p:pic>
        <p:nvPicPr>
          <p:cNvPr id="42181" name="Picture 197" descr="Cluster"/>
          <p:cNvPicPr>
            <a:picLocks noChangeAspect="1" noChangeArrowheads="1"/>
          </p:cNvPicPr>
          <p:nvPr/>
        </p:nvPicPr>
        <p:blipFill>
          <a:blip r:embed="rId5"/>
          <a:srcRect/>
          <a:stretch>
            <a:fillRect/>
          </a:stretch>
        </p:blipFill>
        <p:spPr bwMode="auto">
          <a:xfrm>
            <a:off x="1922757" y="2419576"/>
            <a:ext cx="660594" cy="599068"/>
          </a:xfrm>
          <a:prstGeom prst="rect">
            <a:avLst/>
          </a:prstGeom>
          <a:noFill/>
          <a:ln w="9525">
            <a:noFill/>
            <a:miter lim="800000"/>
            <a:headEnd/>
            <a:tailEnd/>
          </a:ln>
        </p:spPr>
      </p:pic>
      <p:grpSp>
        <p:nvGrpSpPr>
          <p:cNvPr id="5" name="Group 172"/>
          <p:cNvGrpSpPr>
            <a:grpSpLocks/>
          </p:cNvGrpSpPr>
          <p:nvPr/>
        </p:nvGrpSpPr>
        <p:grpSpPr bwMode="auto">
          <a:xfrm>
            <a:off x="1050061" y="4747846"/>
            <a:ext cx="618497" cy="293058"/>
            <a:chOff x="1823" y="1488"/>
            <a:chExt cx="3648" cy="1726"/>
          </a:xfrm>
        </p:grpSpPr>
        <p:sp>
          <p:nvSpPr>
            <p:cNvPr id="41117" name="Freeform 94"/>
            <p:cNvSpPr>
              <a:spLocks/>
            </p:cNvSpPr>
            <p:nvPr/>
          </p:nvSpPr>
          <p:spPr bwMode="auto">
            <a:xfrm>
              <a:off x="1823" y="1488"/>
              <a:ext cx="3648" cy="1726"/>
            </a:xfrm>
            <a:custGeom>
              <a:avLst/>
              <a:gdLst>
                <a:gd name="T0" fmla="*/ 555963 w 3648"/>
                <a:gd name="T1" fmla="*/ 0 h 1726"/>
                <a:gd name="T2" fmla="*/ 75130 w 3648"/>
                <a:gd name="T3" fmla="*/ 108369 h 1726"/>
                <a:gd name="T4" fmla="*/ 18782 w 3648"/>
                <a:gd name="T5" fmla="*/ 108369 h 1726"/>
                <a:gd name="T6" fmla="*/ 15026 w 3648"/>
                <a:gd name="T7" fmla="*/ 187663 h 1726"/>
                <a:gd name="T8" fmla="*/ 0 w 3648"/>
                <a:gd name="T9" fmla="*/ 203522 h 1726"/>
                <a:gd name="T10" fmla="*/ 3756 w 3648"/>
                <a:gd name="T11" fmla="*/ 327750 h 1726"/>
                <a:gd name="T12" fmla="*/ 82642 w 3648"/>
                <a:gd name="T13" fmla="*/ 306605 h 1726"/>
                <a:gd name="T14" fmla="*/ 525911 w 3648"/>
                <a:gd name="T15" fmla="*/ 488981 h 1726"/>
                <a:gd name="T16" fmla="*/ 514641 w 3648"/>
                <a:gd name="T17" fmla="*/ 533915 h 1726"/>
                <a:gd name="T18" fmla="*/ 593527 w 3648"/>
                <a:gd name="T19" fmla="*/ 515413 h 1726"/>
                <a:gd name="T20" fmla="*/ 702465 w 3648"/>
                <a:gd name="T21" fmla="*/ 568276 h 1726"/>
                <a:gd name="T22" fmla="*/ 732517 w 3648"/>
                <a:gd name="T23" fmla="*/ 531271 h 1726"/>
                <a:gd name="T24" fmla="*/ 1190812 w 3648"/>
                <a:gd name="T25" fmla="*/ 306605 h 1726"/>
                <a:gd name="T26" fmla="*/ 1202082 w 3648"/>
                <a:gd name="T27" fmla="*/ 153303 h 1726"/>
                <a:gd name="T28" fmla="*/ 555963 w 3648"/>
                <a:gd name="T29" fmla="*/ 0 h 17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48"/>
                <a:gd name="T46" fmla="*/ 0 h 1726"/>
                <a:gd name="T47" fmla="*/ 3648 w 3648"/>
                <a:gd name="T48" fmla="*/ 1726 h 17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48" h="1726">
                  <a:moveTo>
                    <a:pt x="1687" y="0"/>
                  </a:moveTo>
                  <a:lnTo>
                    <a:pt x="228" y="329"/>
                  </a:lnTo>
                  <a:lnTo>
                    <a:pt x="57" y="329"/>
                  </a:lnTo>
                  <a:cubicBezTo>
                    <a:pt x="53" y="409"/>
                    <a:pt x="49" y="490"/>
                    <a:pt x="46" y="570"/>
                  </a:cubicBezTo>
                  <a:lnTo>
                    <a:pt x="0" y="618"/>
                  </a:lnTo>
                  <a:cubicBezTo>
                    <a:pt x="4" y="744"/>
                    <a:pt x="8" y="870"/>
                    <a:pt x="11" y="995"/>
                  </a:cubicBezTo>
                  <a:lnTo>
                    <a:pt x="251" y="931"/>
                  </a:lnTo>
                  <a:lnTo>
                    <a:pt x="1596" y="1485"/>
                  </a:lnTo>
                  <a:lnTo>
                    <a:pt x="1625" y="1648"/>
                  </a:lnTo>
                  <a:lnTo>
                    <a:pt x="1801" y="1565"/>
                  </a:lnTo>
                  <a:lnTo>
                    <a:pt x="2132" y="1726"/>
                  </a:lnTo>
                  <a:lnTo>
                    <a:pt x="2223" y="1614"/>
                  </a:lnTo>
                  <a:lnTo>
                    <a:pt x="3614" y="931"/>
                  </a:lnTo>
                  <a:lnTo>
                    <a:pt x="3648" y="466"/>
                  </a:lnTo>
                  <a:lnTo>
                    <a:pt x="1687" y="0"/>
                  </a:lnTo>
                  <a:close/>
                </a:path>
              </a:pathLst>
            </a:custGeom>
            <a:solidFill>
              <a:schemeClr val="accent1">
                <a:alpha val="50195"/>
              </a:schemeClr>
            </a:solidFill>
            <a:ln w="3175" cap="flat" cmpd="sng" algn="ctr">
              <a:solidFill>
                <a:schemeClr val="tx2"/>
              </a:solidFill>
              <a:prstDash val="dash"/>
              <a:round/>
              <a:headEnd/>
              <a:tailEnd/>
            </a:ln>
          </p:spPr>
          <p:txBody>
            <a:bodyPr anchor="ctr"/>
            <a:lstStyle/>
            <a:p>
              <a:endParaRPr lang="en-US"/>
            </a:p>
          </p:txBody>
        </p:sp>
        <p:sp>
          <p:nvSpPr>
            <p:cNvPr id="41118" name="Freeform 95"/>
            <p:cNvSpPr>
              <a:spLocks/>
            </p:cNvSpPr>
            <p:nvPr/>
          </p:nvSpPr>
          <p:spPr bwMode="auto">
            <a:xfrm>
              <a:off x="2063" y="1536"/>
              <a:ext cx="3238" cy="1500"/>
            </a:xfrm>
            <a:custGeom>
              <a:avLst/>
              <a:gdLst>
                <a:gd name="T0" fmla="*/ 0 w 2050257"/>
                <a:gd name="T1" fmla="*/ 135 h 1347788"/>
                <a:gd name="T2" fmla="*/ 769 w 2050257"/>
                <a:gd name="T3" fmla="*/ 0 h 1347788"/>
                <a:gd name="T4" fmla="*/ 1685 w 2050257"/>
                <a:gd name="T5" fmla="*/ 165 h 1347788"/>
                <a:gd name="T6" fmla="*/ 1676 w 2050257"/>
                <a:gd name="T7" fmla="*/ 313 h 1347788"/>
                <a:gd name="T8" fmla="*/ 977 w 2050257"/>
                <a:gd name="T9" fmla="*/ 549 h 1347788"/>
                <a:gd name="T10" fmla="*/ 18 w 2050257"/>
                <a:gd name="T11" fmla="*/ 286 h 1347788"/>
                <a:gd name="T12" fmla="*/ 0 w 2050257"/>
                <a:gd name="T13" fmla="*/ 135 h 1347788"/>
                <a:gd name="T14" fmla="*/ 0 60000 65536"/>
                <a:gd name="T15" fmla="*/ 0 60000 65536"/>
                <a:gd name="T16" fmla="*/ 0 60000 65536"/>
                <a:gd name="T17" fmla="*/ 0 60000 65536"/>
                <a:gd name="T18" fmla="*/ 0 60000 65536"/>
                <a:gd name="T19" fmla="*/ 0 60000 65536"/>
                <a:gd name="T20" fmla="*/ 0 60000 65536"/>
                <a:gd name="T21" fmla="*/ 0 w 2050257"/>
                <a:gd name="T22" fmla="*/ 0 h 1347788"/>
                <a:gd name="T23" fmla="*/ 2050257 w 2050257"/>
                <a:gd name="T24" fmla="*/ 1347788 h 13477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50257" h="1347788">
                  <a:moveTo>
                    <a:pt x="0" y="330994"/>
                  </a:moveTo>
                  <a:lnTo>
                    <a:pt x="935832" y="0"/>
                  </a:lnTo>
                  <a:lnTo>
                    <a:pt x="2050257" y="404813"/>
                  </a:lnTo>
                  <a:lnTo>
                    <a:pt x="2038351" y="766763"/>
                  </a:lnTo>
                  <a:lnTo>
                    <a:pt x="1188245" y="1347788"/>
                  </a:lnTo>
                  <a:cubicBezTo>
                    <a:pt x="988220" y="1253237"/>
                    <a:pt x="188120" y="801500"/>
                    <a:pt x="21432" y="702186"/>
                  </a:cubicBezTo>
                  <a:lnTo>
                    <a:pt x="0" y="330994"/>
                  </a:lnTo>
                  <a:close/>
                </a:path>
              </a:pathLst>
            </a:custGeom>
            <a:solidFill>
              <a:schemeClr val="accent1"/>
            </a:solidFill>
            <a:ln w="10795" cap="flat" cmpd="sng" algn="ctr">
              <a:noFill/>
              <a:prstDash val="solid"/>
              <a:round/>
              <a:headEnd/>
              <a:tailEnd/>
            </a:ln>
          </p:spPr>
          <p:txBody>
            <a:bodyPr anchor="ctr"/>
            <a:lstStyle/>
            <a:p>
              <a:endParaRPr lang="en-US"/>
            </a:p>
          </p:txBody>
        </p:sp>
        <p:sp>
          <p:nvSpPr>
            <p:cNvPr id="41119" name="Freeform 96"/>
            <p:cNvSpPr>
              <a:spLocks/>
            </p:cNvSpPr>
            <p:nvPr/>
          </p:nvSpPr>
          <p:spPr bwMode="auto">
            <a:xfrm>
              <a:off x="4005" y="2047"/>
              <a:ext cx="1253" cy="916"/>
            </a:xfrm>
            <a:custGeom>
              <a:avLst/>
              <a:gdLst>
                <a:gd name="T0" fmla="*/ 652 w 793023"/>
                <a:gd name="T1" fmla="*/ 0 h 821531"/>
                <a:gd name="T2" fmla="*/ 4 w 793023"/>
                <a:gd name="T3" fmla="*/ 198 h 821531"/>
                <a:gd name="T4" fmla="*/ 0 w 793023"/>
                <a:gd name="T5" fmla="*/ 336 h 821531"/>
                <a:gd name="T6" fmla="*/ 645 w 793023"/>
                <a:gd name="T7" fmla="*/ 119 h 821531"/>
                <a:gd name="T8" fmla="*/ 652 w 793023"/>
                <a:gd name="T9" fmla="*/ 0 h 821531"/>
                <a:gd name="T10" fmla="*/ 0 60000 65536"/>
                <a:gd name="T11" fmla="*/ 0 60000 65536"/>
                <a:gd name="T12" fmla="*/ 0 60000 65536"/>
                <a:gd name="T13" fmla="*/ 0 60000 65536"/>
                <a:gd name="T14" fmla="*/ 0 60000 65536"/>
                <a:gd name="T15" fmla="*/ 0 w 793023"/>
                <a:gd name="T16" fmla="*/ 0 h 821531"/>
                <a:gd name="T17" fmla="*/ 793023 w 793023"/>
                <a:gd name="T18" fmla="*/ 821531 h 821531"/>
              </a:gdLst>
              <a:ahLst/>
              <a:cxnLst>
                <a:cxn ang="T10">
                  <a:pos x="T0" y="T1"/>
                </a:cxn>
                <a:cxn ang="T11">
                  <a:pos x="T2" y="T3"/>
                </a:cxn>
                <a:cxn ang="T12">
                  <a:pos x="T4" y="T5"/>
                </a:cxn>
                <a:cxn ang="T13">
                  <a:pos x="T6" y="T7"/>
                </a:cxn>
                <a:cxn ang="T14">
                  <a:pos x="T8" y="T9"/>
                </a:cxn>
              </a:cxnLst>
              <a:rect l="T15" t="T16" r="T17" b="T18"/>
              <a:pathLst>
                <a:path w="793023" h="821531">
                  <a:moveTo>
                    <a:pt x="793023" y="0"/>
                  </a:moveTo>
                  <a:lnTo>
                    <a:pt x="4829" y="483394"/>
                  </a:lnTo>
                  <a:cubicBezTo>
                    <a:pt x="5623" y="614363"/>
                    <a:pt x="-726" y="690562"/>
                    <a:pt x="68" y="821531"/>
                  </a:cubicBezTo>
                  <a:lnTo>
                    <a:pt x="783498" y="290513"/>
                  </a:lnTo>
                  <a:lnTo>
                    <a:pt x="793023" y="0"/>
                  </a:lnTo>
                  <a:close/>
                </a:path>
              </a:pathLst>
            </a:custGeom>
            <a:solidFill>
              <a:srgbClr val="FFFFFF"/>
            </a:solidFill>
            <a:ln w="10795" cap="flat" cmpd="sng" algn="ctr">
              <a:noFill/>
              <a:prstDash val="solid"/>
              <a:round/>
              <a:headEnd/>
              <a:tailEnd/>
            </a:ln>
          </p:spPr>
          <p:txBody>
            <a:bodyPr anchor="ctr"/>
            <a:lstStyle/>
            <a:p>
              <a:endParaRPr lang="en-US"/>
            </a:p>
          </p:txBody>
        </p:sp>
        <p:sp>
          <p:nvSpPr>
            <p:cNvPr id="41120" name="Freeform 97"/>
            <p:cNvSpPr>
              <a:spLocks/>
            </p:cNvSpPr>
            <p:nvPr/>
          </p:nvSpPr>
          <p:spPr bwMode="auto">
            <a:xfrm>
              <a:off x="1971" y="1854"/>
              <a:ext cx="1991" cy="1264"/>
            </a:xfrm>
            <a:custGeom>
              <a:avLst/>
              <a:gdLst>
                <a:gd name="T0" fmla="*/ 0 w 1134848"/>
                <a:gd name="T1" fmla="*/ 0 h 1020634"/>
                <a:gd name="T2" fmla="*/ 1151 w 1134848"/>
                <a:gd name="T3" fmla="*/ 284 h 1020634"/>
                <a:gd name="T4" fmla="*/ 1133 w 1134848"/>
                <a:gd name="T5" fmla="*/ 515 h 1020634"/>
                <a:gd name="T6" fmla="*/ 0 w 1134848"/>
                <a:gd name="T7" fmla="*/ 180 h 1020634"/>
                <a:gd name="T8" fmla="*/ 0 w 1134848"/>
                <a:gd name="T9" fmla="*/ 0 h 1020634"/>
                <a:gd name="T10" fmla="*/ 0 60000 65536"/>
                <a:gd name="T11" fmla="*/ 0 60000 65536"/>
                <a:gd name="T12" fmla="*/ 0 60000 65536"/>
                <a:gd name="T13" fmla="*/ 0 60000 65536"/>
                <a:gd name="T14" fmla="*/ 0 60000 65536"/>
                <a:gd name="T15" fmla="*/ 0 w 1134848"/>
                <a:gd name="T16" fmla="*/ 0 h 1020634"/>
                <a:gd name="T17" fmla="*/ 1134848 w 1134848"/>
                <a:gd name="T18" fmla="*/ 1020634 h 1020634"/>
              </a:gdLst>
              <a:ahLst/>
              <a:cxnLst>
                <a:cxn ang="T10">
                  <a:pos x="T0" y="T1"/>
                </a:cxn>
                <a:cxn ang="T11">
                  <a:pos x="T2" y="T3"/>
                </a:cxn>
                <a:cxn ang="T12">
                  <a:pos x="T4" y="T5"/>
                </a:cxn>
                <a:cxn ang="T13">
                  <a:pos x="T6" y="T7"/>
                </a:cxn>
                <a:cxn ang="T14">
                  <a:pos x="T8" y="T9"/>
                </a:cxn>
              </a:cxnLst>
              <a:rect l="T15" t="T16" r="T17" b="T18"/>
              <a:pathLst>
                <a:path w="1134848" h="1020634">
                  <a:moveTo>
                    <a:pt x="0" y="0"/>
                  </a:moveTo>
                  <a:lnTo>
                    <a:pt x="1134848" y="563003"/>
                  </a:lnTo>
                  <a:cubicBezTo>
                    <a:pt x="1132731" y="717520"/>
                    <a:pt x="1119889" y="866117"/>
                    <a:pt x="1117772" y="1020634"/>
                  </a:cubicBezTo>
                  <a:lnTo>
                    <a:pt x="86" y="355771"/>
                  </a:lnTo>
                  <a:cubicBezTo>
                    <a:pt x="57" y="237181"/>
                    <a:pt x="29" y="118590"/>
                    <a:pt x="0" y="0"/>
                  </a:cubicBezTo>
                  <a:close/>
                </a:path>
              </a:pathLst>
            </a:custGeom>
            <a:solidFill>
              <a:schemeClr val="accent1"/>
            </a:solidFill>
            <a:ln w="10795" cap="flat" cmpd="sng" algn="ctr">
              <a:noFill/>
              <a:prstDash val="solid"/>
              <a:round/>
              <a:headEnd/>
              <a:tailEnd/>
            </a:ln>
          </p:spPr>
          <p:txBody>
            <a:bodyPr anchor="ctr"/>
            <a:lstStyle/>
            <a:p>
              <a:endParaRPr lang="en-US"/>
            </a:p>
          </p:txBody>
        </p:sp>
        <p:sp>
          <p:nvSpPr>
            <p:cNvPr id="41121" name="Freeform 98"/>
            <p:cNvSpPr>
              <a:spLocks/>
            </p:cNvSpPr>
            <p:nvPr/>
          </p:nvSpPr>
          <p:spPr bwMode="auto">
            <a:xfrm>
              <a:off x="1967" y="1872"/>
              <a:ext cx="1962" cy="1224"/>
            </a:xfrm>
            <a:custGeom>
              <a:avLst/>
              <a:gdLst>
                <a:gd name="T0" fmla="*/ 674872 w 1240510"/>
                <a:gd name="T1" fmla="*/ 621210 h 1099542"/>
                <a:gd name="T2" fmla="*/ 1024916 w 1240510"/>
                <a:gd name="T3" fmla="*/ 795041 h 1099542"/>
                <a:gd name="T4" fmla="*/ 1015392 w 1240510"/>
                <a:gd name="T5" fmla="*/ 861716 h 1099542"/>
                <a:gd name="T6" fmla="*/ 679634 w 1240510"/>
                <a:gd name="T7" fmla="*/ 687885 h 1099542"/>
                <a:gd name="T8" fmla="*/ 674872 w 1240510"/>
                <a:gd name="T9" fmla="*/ 525469 h 1099542"/>
                <a:gd name="T10" fmla="*/ 1024916 w 1240510"/>
                <a:gd name="T11" fmla="*/ 699300 h 1099542"/>
                <a:gd name="T12" fmla="*/ 1015392 w 1240510"/>
                <a:gd name="T13" fmla="*/ 765975 h 1099542"/>
                <a:gd name="T14" fmla="*/ 679634 w 1240510"/>
                <a:gd name="T15" fmla="*/ 592144 h 1099542"/>
                <a:gd name="T16" fmla="*/ 674872 w 1240510"/>
                <a:gd name="T17" fmla="*/ 438306 h 1099542"/>
                <a:gd name="T18" fmla="*/ 1024916 w 1240510"/>
                <a:gd name="T19" fmla="*/ 612137 h 1099542"/>
                <a:gd name="T20" fmla="*/ 1015392 w 1240510"/>
                <a:gd name="T21" fmla="*/ 678812 h 1099542"/>
                <a:gd name="T22" fmla="*/ 679634 w 1240510"/>
                <a:gd name="T23" fmla="*/ 504981 h 1099542"/>
                <a:gd name="T24" fmla="*/ 148616 w 1240510"/>
                <a:gd name="T25" fmla="*/ 321907 h 1099542"/>
                <a:gd name="T26" fmla="*/ 229578 w 1240510"/>
                <a:gd name="T27" fmla="*/ 360007 h 1099542"/>
                <a:gd name="T28" fmla="*/ 220052 w 1240510"/>
                <a:gd name="T29" fmla="*/ 421920 h 1099542"/>
                <a:gd name="T30" fmla="*/ 162904 w 1240510"/>
                <a:gd name="T31" fmla="*/ 388582 h 1099542"/>
                <a:gd name="T32" fmla="*/ 148616 w 1240510"/>
                <a:gd name="T33" fmla="*/ 245426 h 1099542"/>
                <a:gd name="T34" fmla="*/ 229578 w 1240510"/>
                <a:gd name="T35" fmla="*/ 283526 h 1099542"/>
                <a:gd name="T36" fmla="*/ 220052 w 1240510"/>
                <a:gd name="T37" fmla="*/ 345439 h 1099542"/>
                <a:gd name="T38" fmla="*/ 162904 w 1240510"/>
                <a:gd name="T39" fmla="*/ 312101 h 1099542"/>
                <a:gd name="T40" fmla="*/ 148616 w 1240510"/>
                <a:gd name="T41" fmla="*/ 166843 h 1099542"/>
                <a:gd name="T42" fmla="*/ 229578 w 1240510"/>
                <a:gd name="T43" fmla="*/ 204943 h 1099542"/>
                <a:gd name="T44" fmla="*/ 220052 w 1240510"/>
                <a:gd name="T45" fmla="*/ 266856 h 1099542"/>
                <a:gd name="T46" fmla="*/ 162904 w 1240510"/>
                <a:gd name="T47" fmla="*/ 233518 h 1099542"/>
                <a:gd name="T48" fmla="*/ 50232 w 1240510"/>
                <a:gd name="T49" fmla="*/ 67454 h 1099542"/>
                <a:gd name="T50" fmla="*/ 54244 w 1240510"/>
                <a:gd name="T51" fmla="*/ 360335 h 1099542"/>
                <a:gd name="T52" fmla="*/ 1190278 w 1240510"/>
                <a:gd name="T53" fmla="*/ 1041612 h 1099542"/>
                <a:gd name="T54" fmla="*/ 1191028 w 1240510"/>
                <a:gd name="T55" fmla="*/ 658027 h 1099542"/>
                <a:gd name="T56" fmla="*/ 7048 w 1240510"/>
                <a:gd name="T57" fmla="*/ 0 h 1099542"/>
                <a:gd name="T58" fmla="*/ 1240510 w 1240510"/>
                <a:gd name="T59" fmla="*/ 627303 h 1099542"/>
                <a:gd name="T60" fmla="*/ 1233462 w 1240510"/>
                <a:gd name="T61" fmla="*/ 1099542 h 1099542"/>
                <a:gd name="T62" fmla="*/ 0 w 1240510"/>
                <a:gd name="T63" fmla="*/ 380611 h 10995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40510"/>
                <a:gd name="T97" fmla="*/ 0 h 1099542"/>
                <a:gd name="T98" fmla="*/ 1240510 w 1240510"/>
                <a:gd name="T99" fmla="*/ 1099542 h 109954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40510" h="1099542">
                  <a:moveTo>
                    <a:pt x="674872" y="621210"/>
                  </a:moveTo>
                  <a:lnTo>
                    <a:pt x="1024916" y="795041"/>
                  </a:lnTo>
                  <a:lnTo>
                    <a:pt x="1015392" y="861716"/>
                  </a:lnTo>
                  <a:lnTo>
                    <a:pt x="679634" y="687885"/>
                  </a:lnTo>
                  <a:close/>
                  <a:moveTo>
                    <a:pt x="674872" y="525469"/>
                  </a:moveTo>
                  <a:lnTo>
                    <a:pt x="1024916" y="699300"/>
                  </a:lnTo>
                  <a:lnTo>
                    <a:pt x="1015392" y="765975"/>
                  </a:lnTo>
                  <a:lnTo>
                    <a:pt x="679634" y="592144"/>
                  </a:lnTo>
                  <a:close/>
                  <a:moveTo>
                    <a:pt x="674872" y="438306"/>
                  </a:moveTo>
                  <a:lnTo>
                    <a:pt x="1024916" y="612137"/>
                  </a:lnTo>
                  <a:lnTo>
                    <a:pt x="1015392" y="678812"/>
                  </a:lnTo>
                  <a:lnTo>
                    <a:pt x="679634" y="504981"/>
                  </a:lnTo>
                  <a:close/>
                  <a:moveTo>
                    <a:pt x="148616" y="321907"/>
                  </a:moveTo>
                  <a:lnTo>
                    <a:pt x="229578" y="360007"/>
                  </a:lnTo>
                  <a:lnTo>
                    <a:pt x="220052" y="421920"/>
                  </a:lnTo>
                  <a:lnTo>
                    <a:pt x="162904" y="388582"/>
                  </a:lnTo>
                  <a:close/>
                  <a:moveTo>
                    <a:pt x="148616" y="245426"/>
                  </a:moveTo>
                  <a:lnTo>
                    <a:pt x="229578" y="283526"/>
                  </a:lnTo>
                  <a:lnTo>
                    <a:pt x="220052" y="345439"/>
                  </a:lnTo>
                  <a:lnTo>
                    <a:pt x="162904" y="312101"/>
                  </a:lnTo>
                  <a:close/>
                  <a:moveTo>
                    <a:pt x="148616" y="166843"/>
                  </a:moveTo>
                  <a:lnTo>
                    <a:pt x="229578" y="204943"/>
                  </a:lnTo>
                  <a:lnTo>
                    <a:pt x="220052" y="266856"/>
                  </a:lnTo>
                  <a:lnTo>
                    <a:pt x="162904" y="233518"/>
                  </a:lnTo>
                  <a:close/>
                  <a:moveTo>
                    <a:pt x="50232" y="67454"/>
                  </a:moveTo>
                  <a:lnTo>
                    <a:pt x="54244" y="360335"/>
                  </a:lnTo>
                  <a:lnTo>
                    <a:pt x="1190278" y="1041612"/>
                  </a:lnTo>
                  <a:cubicBezTo>
                    <a:pt x="1192116" y="907489"/>
                    <a:pt x="1189190" y="792150"/>
                    <a:pt x="1191028" y="658027"/>
                  </a:cubicBezTo>
                  <a:close/>
                  <a:moveTo>
                    <a:pt x="7048" y="0"/>
                  </a:moveTo>
                  <a:lnTo>
                    <a:pt x="1240510" y="627303"/>
                  </a:lnTo>
                  <a:cubicBezTo>
                    <a:pt x="1238160" y="798813"/>
                    <a:pt x="1235812" y="928032"/>
                    <a:pt x="1233462" y="1099542"/>
                  </a:cubicBezTo>
                  <a:lnTo>
                    <a:pt x="0" y="380611"/>
                  </a:lnTo>
                  <a:close/>
                </a:path>
              </a:pathLst>
            </a:custGeom>
            <a:solidFill>
              <a:srgbClr val="FFFFFF"/>
            </a:solidFill>
            <a:ln w="10795" cap="flat" cmpd="sng" algn="ctr">
              <a:noFill/>
              <a:prstDash val="solid"/>
              <a:round/>
              <a:headEnd/>
              <a:tailEnd/>
            </a:ln>
          </p:spPr>
          <p:txBody>
            <a:bodyPr anchor="ctr"/>
            <a:lstStyle/>
            <a:p>
              <a:endParaRPr lang="en-US"/>
            </a:p>
          </p:txBody>
        </p:sp>
        <p:sp>
          <p:nvSpPr>
            <p:cNvPr id="41122" name="Freeform 99"/>
            <p:cNvSpPr>
              <a:spLocks/>
            </p:cNvSpPr>
            <p:nvPr/>
          </p:nvSpPr>
          <p:spPr bwMode="auto">
            <a:xfrm>
              <a:off x="1933" y="1994"/>
              <a:ext cx="250" cy="415"/>
            </a:xfrm>
            <a:custGeom>
              <a:avLst/>
              <a:gdLst>
                <a:gd name="T0" fmla="*/ 99 w 150337"/>
                <a:gd name="T1" fmla="*/ 1 h 350700"/>
                <a:gd name="T2" fmla="*/ 0 w 150337"/>
                <a:gd name="T3" fmla="*/ 24 h 350700"/>
                <a:gd name="T4" fmla="*/ 0 w 150337"/>
                <a:gd name="T5" fmla="*/ 162 h 350700"/>
                <a:gd name="T6" fmla="*/ 114 w 150337"/>
                <a:gd name="T7" fmla="*/ 129 h 350700"/>
                <a:gd name="T8" fmla="*/ 113 w 150337"/>
                <a:gd name="T9" fmla="*/ 107 h 350700"/>
                <a:gd name="T10" fmla="*/ 35 w 150337"/>
                <a:gd name="T11" fmla="*/ 132 h 350700"/>
                <a:gd name="T12" fmla="*/ 35 w 150337"/>
                <a:gd name="T13" fmla="*/ 47 h 350700"/>
                <a:gd name="T14" fmla="*/ 99 w 150337"/>
                <a:gd name="T15" fmla="*/ 33 h 350700"/>
                <a:gd name="T16" fmla="*/ 99 w 150337"/>
                <a:gd name="T17" fmla="*/ 1 h 3507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0337"/>
                <a:gd name="T28" fmla="*/ 0 h 350700"/>
                <a:gd name="T29" fmla="*/ 150337 w 150337"/>
                <a:gd name="T30" fmla="*/ 350700 h 3507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0337" h="350700">
                  <a:moveTo>
                    <a:pt x="107950" y="1450"/>
                  </a:moveTo>
                  <a:lnTo>
                    <a:pt x="0" y="52250"/>
                  </a:lnTo>
                  <a:lnTo>
                    <a:pt x="0" y="350700"/>
                  </a:lnTo>
                  <a:lnTo>
                    <a:pt x="124619" y="280056"/>
                  </a:lnTo>
                  <a:cubicBezTo>
                    <a:pt x="167802" y="254799"/>
                    <a:pt x="148917" y="214239"/>
                    <a:pt x="123825" y="232431"/>
                  </a:cubicBezTo>
                  <a:lnTo>
                    <a:pt x="38100" y="287200"/>
                  </a:lnTo>
                  <a:lnTo>
                    <a:pt x="38100" y="103050"/>
                  </a:lnTo>
                  <a:lnTo>
                    <a:pt x="107950" y="71300"/>
                  </a:lnTo>
                  <a:cubicBezTo>
                    <a:pt x="136916" y="54224"/>
                    <a:pt x="130708" y="-10439"/>
                    <a:pt x="107950" y="1450"/>
                  </a:cubicBezTo>
                  <a:close/>
                </a:path>
              </a:pathLst>
            </a:custGeom>
            <a:solidFill>
              <a:srgbClr val="FFFFFF"/>
            </a:solidFill>
            <a:ln w="10795" cap="flat" cmpd="sng" algn="ctr">
              <a:noFill/>
              <a:prstDash val="solid"/>
              <a:round/>
              <a:headEnd/>
              <a:tailEnd/>
            </a:ln>
          </p:spPr>
          <p:txBody>
            <a:bodyPr anchor="ctr"/>
            <a:lstStyle/>
            <a:p>
              <a:endParaRPr lang="en-US"/>
            </a:p>
          </p:txBody>
        </p:sp>
        <p:sp>
          <p:nvSpPr>
            <p:cNvPr id="41123" name="Freeform 100"/>
            <p:cNvSpPr>
              <a:spLocks/>
            </p:cNvSpPr>
            <p:nvPr/>
          </p:nvSpPr>
          <p:spPr bwMode="auto">
            <a:xfrm>
              <a:off x="3489" y="2568"/>
              <a:ext cx="275" cy="448"/>
            </a:xfrm>
            <a:custGeom>
              <a:avLst/>
              <a:gdLst>
                <a:gd name="T0" fmla="*/ 119 w 150337"/>
                <a:gd name="T1" fmla="*/ 1 h 350700"/>
                <a:gd name="T2" fmla="*/ 0 w 150337"/>
                <a:gd name="T3" fmla="*/ 28 h 350700"/>
                <a:gd name="T4" fmla="*/ 0 w 150337"/>
                <a:gd name="T5" fmla="*/ 189 h 350700"/>
                <a:gd name="T6" fmla="*/ 137 w 150337"/>
                <a:gd name="T7" fmla="*/ 151 h 350700"/>
                <a:gd name="T8" fmla="*/ 136 w 150337"/>
                <a:gd name="T9" fmla="*/ 125 h 350700"/>
                <a:gd name="T10" fmla="*/ 42 w 150337"/>
                <a:gd name="T11" fmla="*/ 154 h 350700"/>
                <a:gd name="T12" fmla="*/ 42 w 150337"/>
                <a:gd name="T13" fmla="*/ 55 h 350700"/>
                <a:gd name="T14" fmla="*/ 119 w 150337"/>
                <a:gd name="T15" fmla="*/ 38 h 350700"/>
                <a:gd name="T16" fmla="*/ 119 w 150337"/>
                <a:gd name="T17" fmla="*/ 1 h 3507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0337"/>
                <a:gd name="T28" fmla="*/ 0 h 350700"/>
                <a:gd name="T29" fmla="*/ 150337 w 150337"/>
                <a:gd name="T30" fmla="*/ 350700 h 3507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0337" h="350700">
                  <a:moveTo>
                    <a:pt x="107950" y="1450"/>
                  </a:moveTo>
                  <a:lnTo>
                    <a:pt x="0" y="52250"/>
                  </a:lnTo>
                  <a:lnTo>
                    <a:pt x="0" y="350700"/>
                  </a:lnTo>
                  <a:lnTo>
                    <a:pt x="124619" y="280056"/>
                  </a:lnTo>
                  <a:cubicBezTo>
                    <a:pt x="167802" y="254799"/>
                    <a:pt x="148917" y="214239"/>
                    <a:pt x="123825" y="232431"/>
                  </a:cubicBezTo>
                  <a:lnTo>
                    <a:pt x="38100" y="287200"/>
                  </a:lnTo>
                  <a:lnTo>
                    <a:pt x="38100" y="103050"/>
                  </a:lnTo>
                  <a:lnTo>
                    <a:pt x="107950" y="71300"/>
                  </a:lnTo>
                  <a:cubicBezTo>
                    <a:pt x="136916" y="54224"/>
                    <a:pt x="130708" y="-10439"/>
                    <a:pt x="107950" y="1450"/>
                  </a:cubicBezTo>
                  <a:close/>
                </a:path>
              </a:pathLst>
            </a:custGeom>
            <a:solidFill>
              <a:srgbClr val="FFFFFF"/>
            </a:solidFill>
            <a:ln w="10795" cap="flat" cmpd="sng" algn="ctr">
              <a:noFill/>
              <a:prstDash val="solid"/>
              <a:round/>
              <a:headEnd/>
              <a:tailEnd/>
            </a:ln>
          </p:spPr>
          <p:txBody>
            <a:bodyPr anchor="ctr"/>
            <a:lstStyle/>
            <a:p>
              <a:endParaRPr lang="en-US"/>
            </a:p>
          </p:txBody>
        </p:sp>
        <p:sp>
          <p:nvSpPr>
            <p:cNvPr id="41124" name="Freeform 101"/>
            <p:cNvSpPr>
              <a:spLocks/>
            </p:cNvSpPr>
            <p:nvPr/>
          </p:nvSpPr>
          <p:spPr bwMode="auto">
            <a:xfrm>
              <a:off x="1971" y="2018"/>
              <a:ext cx="236" cy="367"/>
            </a:xfrm>
            <a:custGeom>
              <a:avLst/>
              <a:gdLst>
                <a:gd name="T0" fmla="*/ 86 w 142280"/>
                <a:gd name="T1" fmla="*/ 1 h 309413"/>
                <a:gd name="T2" fmla="*/ 4 w 142280"/>
                <a:gd name="T3" fmla="*/ 20 h 309413"/>
                <a:gd name="T4" fmla="*/ 0 w 142280"/>
                <a:gd name="T5" fmla="*/ 143 h 309413"/>
                <a:gd name="T6" fmla="*/ 105 w 142280"/>
                <a:gd name="T7" fmla="*/ 116 h 309413"/>
                <a:gd name="T8" fmla="*/ 106 w 142280"/>
                <a:gd name="T9" fmla="*/ 105 h 309413"/>
                <a:gd name="T10" fmla="*/ 22 w 142280"/>
                <a:gd name="T11" fmla="*/ 130 h 309413"/>
                <a:gd name="T12" fmla="*/ 22 w 142280"/>
                <a:gd name="T13" fmla="*/ 32 h 309413"/>
                <a:gd name="T14" fmla="*/ 88 w 142280"/>
                <a:gd name="T15" fmla="*/ 17 h 309413"/>
                <a:gd name="T16" fmla="*/ 86 w 142280"/>
                <a:gd name="T17" fmla="*/ 1 h 3094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2280"/>
                <a:gd name="T28" fmla="*/ 0 h 309413"/>
                <a:gd name="T29" fmla="*/ 142280 w 142280"/>
                <a:gd name="T30" fmla="*/ 309413 h 3094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2280" h="309413">
                  <a:moveTo>
                    <a:pt x="94487" y="2800"/>
                  </a:moveTo>
                  <a:lnTo>
                    <a:pt x="4489" y="42379"/>
                  </a:lnTo>
                  <a:cubicBezTo>
                    <a:pt x="2993" y="131390"/>
                    <a:pt x="1496" y="220402"/>
                    <a:pt x="0" y="309413"/>
                  </a:cubicBezTo>
                  <a:lnTo>
                    <a:pt x="115643" y="249989"/>
                  </a:lnTo>
                  <a:cubicBezTo>
                    <a:pt x="158826" y="224732"/>
                    <a:pt x="142186" y="208857"/>
                    <a:pt x="117094" y="227049"/>
                  </a:cubicBezTo>
                  <a:lnTo>
                    <a:pt x="24637" y="281818"/>
                  </a:lnTo>
                  <a:cubicBezTo>
                    <a:pt x="24637" y="210710"/>
                    <a:pt x="24638" y="139603"/>
                    <a:pt x="24638" y="68495"/>
                  </a:cubicBezTo>
                  <a:lnTo>
                    <a:pt x="96732" y="36746"/>
                  </a:lnTo>
                  <a:cubicBezTo>
                    <a:pt x="125698" y="19670"/>
                    <a:pt x="117245" y="-9089"/>
                    <a:pt x="94487" y="2800"/>
                  </a:cubicBezTo>
                  <a:close/>
                </a:path>
              </a:pathLst>
            </a:custGeom>
            <a:solidFill>
              <a:schemeClr val="accent1"/>
            </a:solidFill>
            <a:ln w="10795" cap="flat" cmpd="sng" algn="ctr">
              <a:noFill/>
              <a:prstDash val="solid"/>
              <a:round/>
              <a:headEnd/>
              <a:tailEnd/>
            </a:ln>
          </p:spPr>
          <p:txBody>
            <a:bodyPr anchor="ctr"/>
            <a:lstStyle/>
            <a:p>
              <a:endParaRPr lang="en-US"/>
            </a:p>
          </p:txBody>
        </p:sp>
        <p:sp>
          <p:nvSpPr>
            <p:cNvPr id="41125" name="Freeform 102"/>
            <p:cNvSpPr>
              <a:spLocks/>
            </p:cNvSpPr>
            <p:nvPr/>
          </p:nvSpPr>
          <p:spPr bwMode="auto">
            <a:xfrm>
              <a:off x="3518" y="2597"/>
              <a:ext cx="246" cy="395"/>
            </a:xfrm>
            <a:custGeom>
              <a:avLst/>
              <a:gdLst>
                <a:gd name="T0" fmla="*/ 92 w 146768"/>
                <a:gd name="T1" fmla="*/ 1 h 322390"/>
                <a:gd name="T2" fmla="*/ 8 w 146768"/>
                <a:gd name="T3" fmla="*/ 21 h 322390"/>
                <a:gd name="T4" fmla="*/ 0 w 146768"/>
                <a:gd name="T5" fmla="*/ 159 h 322390"/>
                <a:gd name="T6" fmla="*/ 111 w 146768"/>
                <a:gd name="T7" fmla="*/ 124 h 322390"/>
                <a:gd name="T8" fmla="*/ 112 w 146768"/>
                <a:gd name="T9" fmla="*/ 112 h 322390"/>
                <a:gd name="T10" fmla="*/ 23 w 146768"/>
                <a:gd name="T11" fmla="*/ 147 h 322390"/>
                <a:gd name="T12" fmla="*/ 27 w 146768"/>
                <a:gd name="T13" fmla="*/ 34 h 322390"/>
                <a:gd name="T14" fmla="*/ 94 w 146768"/>
                <a:gd name="T15" fmla="*/ 18 h 322390"/>
                <a:gd name="T16" fmla="*/ 92 w 146768"/>
                <a:gd name="T17" fmla="*/ 1 h 3223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6768"/>
                <a:gd name="T28" fmla="*/ 0 h 322390"/>
                <a:gd name="T29" fmla="*/ 146768 w 146768"/>
                <a:gd name="T30" fmla="*/ 322390 h 3223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6768" h="322390">
                  <a:moveTo>
                    <a:pt x="98975" y="2800"/>
                  </a:moveTo>
                  <a:lnTo>
                    <a:pt x="8977" y="42379"/>
                  </a:lnTo>
                  <a:cubicBezTo>
                    <a:pt x="7481" y="131390"/>
                    <a:pt x="1496" y="233379"/>
                    <a:pt x="0" y="322390"/>
                  </a:cubicBezTo>
                  <a:lnTo>
                    <a:pt x="120131" y="249989"/>
                  </a:lnTo>
                  <a:cubicBezTo>
                    <a:pt x="163314" y="224732"/>
                    <a:pt x="146674" y="208857"/>
                    <a:pt x="121582" y="227049"/>
                  </a:cubicBezTo>
                  <a:lnTo>
                    <a:pt x="24636" y="296958"/>
                  </a:lnTo>
                  <a:cubicBezTo>
                    <a:pt x="24636" y="225850"/>
                    <a:pt x="29126" y="139603"/>
                    <a:pt x="29126" y="68495"/>
                  </a:cubicBezTo>
                  <a:lnTo>
                    <a:pt x="101220" y="36746"/>
                  </a:lnTo>
                  <a:cubicBezTo>
                    <a:pt x="130186" y="19670"/>
                    <a:pt x="121733" y="-9089"/>
                    <a:pt x="98975" y="2800"/>
                  </a:cubicBezTo>
                  <a:close/>
                </a:path>
              </a:pathLst>
            </a:custGeom>
            <a:solidFill>
              <a:schemeClr val="accent1"/>
            </a:solidFill>
            <a:ln w="10795" cap="flat" cmpd="sng" algn="ctr">
              <a:noFill/>
              <a:prstDash val="solid"/>
              <a:round/>
              <a:headEnd/>
              <a:tailEnd/>
            </a:ln>
          </p:spPr>
          <p:txBody>
            <a:bodyPr anchor="ctr"/>
            <a:lstStyle/>
            <a:p>
              <a:endParaRPr lang="en-US"/>
            </a:p>
          </p:txBody>
        </p:sp>
        <p:sp>
          <p:nvSpPr>
            <p:cNvPr id="41126" name="Freeform 103"/>
            <p:cNvSpPr>
              <a:spLocks/>
            </p:cNvSpPr>
            <p:nvPr/>
          </p:nvSpPr>
          <p:spPr bwMode="auto">
            <a:xfrm>
              <a:off x="2463" y="1551"/>
              <a:ext cx="2414" cy="651"/>
            </a:xfrm>
            <a:custGeom>
              <a:avLst/>
              <a:gdLst>
                <a:gd name="T0" fmla="*/ 1705 w 504825"/>
                <a:gd name="T1" fmla="*/ 0 h 192882"/>
                <a:gd name="T2" fmla="*/ 1651 w 504825"/>
                <a:gd name="T3" fmla="*/ 241 h 192882"/>
                <a:gd name="T4" fmla="*/ 0 w 504825"/>
                <a:gd name="T5" fmla="*/ 616 h 192882"/>
                <a:gd name="T6" fmla="*/ 1723 w 504825"/>
                <a:gd name="T7" fmla="*/ 268 h 192882"/>
                <a:gd name="T8" fmla="*/ 3804 w 504825"/>
                <a:gd name="T9" fmla="*/ 723 h 192882"/>
                <a:gd name="T10" fmla="*/ 1741 w 504825"/>
                <a:gd name="T11" fmla="*/ 241 h 192882"/>
                <a:gd name="T12" fmla="*/ 1705 w 504825"/>
                <a:gd name="T13" fmla="*/ 0 h 192882"/>
                <a:gd name="T14" fmla="*/ 0 60000 65536"/>
                <a:gd name="T15" fmla="*/ 0 60000 65536"/>
                <a:gd name="T16" fmla="*/ 0 60000 65536"/>
                <a:gd name="T17" fmla="*/ 0 60000 65536"/>
                <a:gd name="T18" fmla="*/ 0 60000 65536"/>
                <a:gd name="T19" fmla="*/ 0 60000 65536"/>
                <a:gd name="T20" fmla="*/ 0 60000 65536"/>
                <a:gd name="T21" fmla="*/ 0 w 504825"/>
                <a:gd name="T22" fmla="*/ 0 h 192882"/>
                <a:gd name="T23" fmla="*/ 504825 w 504825"/>
                <a:gd name="T24" fmla="*/ 192882 h 1928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4825" h="192882">
                  <a:moveTo>
                    <a:pt x="226219" y="0"/>
                  </a:moveTo>
                  <a:lnTo>
                    <a:pt x="219075" y="64295"/>
                  </a:lnTo>
                  <a:lnTo>
                    <a:pt x="0" y="164307"/>
                  </a:lnTo>
                  <a:lnTo>
                    <a:pt x="228601" y="71438"/>
                  </a:lnTo>
                  <a:lnTo>
                    <a:pt x="504825" y="192882"/>
                  </a:lnTo>
                  <a:lnTo>
                    <a:pt x="230981" y="64294"/>
                  </a:lnTo>
                  <a:lnTo>
                    <a:pt x="226219" y="0"/>
                  </a:lnTo>
                  <a:close/>
                </a:path>
              </a:pathLst>
            </a:custGeom>
            <a:solidFill>
              <a:srgbClr val="FFFFFF"/>
            </a:solidFill>
            <a:ln w="10795" cap="flat" cmpd="sng" algn="ctr">
              <a:noFill/>
              <a:prstDash val="solid"/>
              <a:round/>
              <a:headEnd/>
              <a:tailEnd/>
            </a:ln>
          </p:spPr>
          <p:txBody>
            <a:bodyPr anchor="ctr"/>
            <a:lstStyle/>
            <a:p>
              <a:endParaRPr lang="en-US"/>
            </a:p>
          </p:txBody>
        </p:sp>
      </p:grpSp>
      <p:grpSp>
        <p:nvGrpSpPr>
          <p:cNvPr id="6" name="Group 172"/>
          <p:cNvGrpSpPr>
            <a:grpSpLocks/>
          </p:cNvGrpSpPr>
          <p:nvPr/>
        </p:nvGrpSpPr>
        <p:grpSpPr bwMode="auto">
          <a:xfrm>
            <a:off x="1942186" y="4203827"/>
            <a:ext cx="621736" cy="293058"/>
            <a:chOff x="1823" y="1488"/>
            <a:chExt cx="3648" cy="1726"/>
          </a:xfrm>
        </p:grpSpPr>
        <p:sp>
          <p:nvSpPr>
            <p:cNvPr id="41128" name="Freeform 94"/>
            <p:cNvSpPr>
              <a:spLocks/>
            </p:cNvSpPr>
            <p:nvPr/>
          </p:nvSpPr>
          <p:spPr bwMode="auto">
            <a:xfrm>
              <a:off x="1823" y="1488"/>
              <a:ext cx="3648" cy="1726"/>
            </a:xfrm>
            <a:custGeom>
              <a:avLst/>
              <a:gdLst>
                <a:gd name="T0" fmla="*/ 555963 w 3648"/>
                <a:gd name="T1" fmla="*/ 0 h 1726"/>
                <a:gd name="T2" fmla="*/ 75130 w 3648"/>
                <a:gd name="T3" fmla="*/ 108369 h 1726"/>
                <a:gd name="T4" fmla="*/ 18782 w 3648"/>
                <a:gd name="T5" fmla="*/ 108369 h 1726"/>
                <a:gd name="T6" fmla="*/ 15026 w 3648"/>
                <a:gd name="T7" fmla="*/ 187663 h 1726"/>
                <a:gd name="T8" fmla="*/ 0 w 3648"/>
                <a:gd name="T9" fmla="*/ 203522 h 1726"/>
                <a:gd name="T10" fmla="*/ 3756 w 3648"/>
                <a:gd name="T11" fmla="*/ 327750 h 1726"/>
                <a:gd name="T12" fmla="*/ 82642 w 3648"/>
                <a:gd name="T13" fmla="*/ 306605 h 1726"/>
                <a:gd name="T14" fmla="*/ 525911 w 3648"/>
                <a:gd name="T15" fmla="*/ 488981 h 1726"/>
                <a:gd name="T16" fmla="*/ 514641 w 3648"/>
                <a:gd name="T17" fmla="*/ 533915 h 1726"/>
                <a:gd name="T18" fmla="*/ 593527 w 3648"/>
                <a:gd name="T19" fmla="*/ 515413 h 1726"/>
                <a:gd name="T20" fmla="*/ 702465 w 3648"/>
                <a:gd name="T21" fmla="*/ 568276 h 1726"/>
                <a:gd name="T22" fmla="*/ 732517 w 3648"/>
                <a:gd name="T23" fmla="*/ 531271 h 1726"/>
                <a:gd name="T24" fmla="*/ 1190812 w 3648"/>
                <a:gd name="T25" fmla="*/ 306605 h 1726"/>
                <a:gd name="T26" fmla="*/ 1202082 w 3648"/>
                <a:gd name="T27" fmla="*/ 153303 h 1726"/>
                <a:gd name="T28" fmla="*/ 555963 w 3648"/>
                <a:gd name="T29" fmla="*/ 0 h 17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48"/>
                <a:gd name="T46" fmla="*/ 0 h 1726"/>
                <a:gd name="T47" fmla="*/ 3648 w 3648"/>
                <a:gd name="T48" fmla="*/ 1726 h 17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48" h="1726">
                  <a:moveTo>
                    <a:pt x="1687" y="0"/>
                  </a:moveTo>
                  <a:lnTo>
                    <a:pt x="228" y="329"/>
                  </a:lnTo>
                  <a:lnTo>
                    <a:pt x="57" y="329"/>
                  </a:lnTo>
                  <a:cubicBezTo>
                    <a:pt x="53" y="409"/>
                    <a:pt x="49" y="490"/>
                    <a:pt x="46" y="570"/>
                  </a:cubicBezTo>
                  <a:lnTo>
                    <a:pt x="0" y="618"/>
                  </a:lnTo>
                  <a:cubicBezTo>
                    <a:pt x="4" y="744"/>
                    <a:pt x="8" y="870"/>
                    <a:pt x="11" y="995"/>
                  </a:cubicBezTo>
                  <a:lnTo>
                    <a:pt x="251" y="931"/>
                  </a:lnTo>
                  <a:lnTo>
                    <a:pt x="1596" y="1485"/>
                  </a:lnTo>
                  <a:lnTo>
                    <a:pt x="1625" y="1648"/>
                  </a:lnTo>
                  <a:lnTo>
                    <a:pt x="1801" y="1565"/>
                  </a:lnTo>
                  <a:lnTo>
                    <a:pt x="2132" y="1726"/>
                  </a:lnTo>
                  <a:lnTo>
                    <a:pt x="2223" y="1614"/>
                  </a:lnTo>
                  <a:lnTo>
                    <a:pt x="3614" y="931"/>
                  </a:lnTo>
                  <a:lnTo>
                    <a:pt x="3648" y="466"/>
                  </a:lnTo>
                  <a:lnTo>
                    <a:pt x="1687" y="0"/>
                  </a:lnTo>
                  <a:close/>
                </a:path>
              </a:pathLst>
            </a:custGeom>
            <a:solidFill>
              <a:schemeClr val="accent1">
                <a:alpha val="50195"/>
              </a:schemeClr>
            </a:solidFill>
            <a:ln w="3175" cap="flat" cmpd="sng" algn="ctr">
              <a:solidFill>
                <a:schemeClr val="tx2"/>
              </a:solidFill>
              <a:prstDash val="dash"/>
              <a:round/>
              <a:headEnd/>
              <a:tailEnd/>
            </a:ln>
          </p:spPr>
          <p:txBody>
            <a:bodyPr anchor="ctr"/>
            <a:lstStyle/>
            <a:p>
              <a:endParaRPr lang="en-US"/>
            </a:p>
          </p:txBody>
        </p:sp>
        <p:sp>
          <p:nvSpPr>
            <p:cNvPr id="41129" name="Freeform 95"/>
            <p:cNvSpPr>
              <a:spLocks/>
            </p:cNvSpPr>
            <p:nvPr/>
          </p:nvSpPr>
          <p:spPr bwMode="auto">
            <a:xfrm>
              <a:off x="2063" y="1536"/>
              <a:ext cx="3238" cy="1500"/>
            </a:xfrm>
            <a:custGeom>
              <a:avLst/>
              <a:gdLst>
                <a:gd name="T0" fmla="*/ 0 w 2050257"/>
                <a:gd name="T1" fmla="*/ 135 h 1347788"/>
                <a:gd name="T2" fmla="*/ 769 w 2050257"/>
                <a:gd name="T3" fmla="*/ 0 h 1347788"/>
                <a:gd name="T4" fmla="*/ 1685 w 2050257"/>
                <a:gd name="T5" fmla="*/ 165 h 1347788"/>
                <a:gd name="T6" fmla="*/ 1676 w 2050257"/>
                <a:gd name="T7" fmla="*/ 313 h 1347788"/>
                <a:gd name="T8" fmla="*/ 977 w 2050257"/>
                <a:gd name="T9" fmla="*/ 549 h 1347788"/>
                <a:gd name="T10" fmla="*/ 18 w 2050257"/>
                <a:gd name="T11" fmla="*/ 286 h 1347788"/>
                <a:gd name="T12" fmla="*/ 0 w 2050257"/>
                <a:gd name="T13" fmla="*/ 135 h 1347788"/>
                <a:gd name="T14" fmla="*/ 0 60000 65536"/>
                <a:gd name="T15" fmla="*/ 0 60000 65536"/>
                <a:gd name="T16" fmla="*/ 0 60000 65536"/>
                <a:gd name="T17" fmla="*/ 0 60000 65536"/>
                <a:gd name="T18" fmla="*/ 0 60000 65536"/>
                <a:gd name="T19" fmla="*/ 0 60000 65536"/>
                <a:gd name="T20" fmla="*/ 0 60000 65536"/>
                <a:gd name="T21" fmla="*/ 0 w 2050257"/>
                <a:gd name="T22" fmla="*/ 0 h 1347788"/>
                <a:gd name="T23" fmla="*/ 2050257 w 2050257"/>
                <a:gd name="T24" fmla="*/ 1347788 h 13477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50257" h="1347788">
                  <a:moveTo>
                    <a:pt x="0" y="330994"/>
                  </a:moveTo>
                  <a:lnTo>
                    <a:pt x="935832" y="0"/>
                  </a:lnTo>
                  <a:lnTo>
                    <a:pt x="2050257" y="404813"/>
                  </a:lnTo>
                  <a:lnTo>
                    <a:pt x="2038351" y="766763"/>
                  </a:lnTo>
                  <a:lnTo>
                    <a:pt x="1188245" y="1347788"/>
                  </a:lnTo>
                  <a:cubicBezTo>
                    <a:pt x="988220" y="1253237"/>
                    <a:pt x="188120" y="801500"/>
                    <a:pt x="21432" y="702186"/>
                  </a:cubicBezTo>
                  <a:lnTo>
                    <a:pt x="0" y="330994"/>
                  </a:lnTo>
                  <a:close/>
                </a:path>
              </a:pathLst>
            </a:custGeom>
            <a:solidFill>
              <a:schemeClr val="accent1"/>
            </a:solidFill>
            <a:ln w="10795" cap="flat" cmpd="sng" algn="ctr">
              <a:noFill/>
              <a:prstDash val="solid"/>
              <a:round/>
              <a:headEnd/>
              <a:tailEnd/>
            </a:ln>
          </p:spPr>
          <p:txBody>
            <a:bodyPr anchor="ctr"/>
            <a:lstStyle/>
            <a:p>
              <a:endParaRPr lang="en-US"/>
            </a:p>
          </p:txBody>
        </p:sp>
        <p:sp>
          <p:nvSpPr>
            <p:cNvPr id="41130" name="Freeform 96"/>
            <p:cNvSpPr>
              <a:spLocks/>
            </p:cNvSpPr>
            <p:nvPr/>
          </p:nvSpPr>
          <p:spPr bwMode="auto">
            <a:xfrm>
              <a:off x="4005" y="2047"/>
              <a:ext cx="1253" cy="916"/>
            </a:xfrm>
            <a:custGeom>
              <a:avLst/>
              <a:gdLst>
                <a:gd name="T0" fmla="*/ 652 w 793023"/>
                <a:gd name="T1" fmla="*/ 0 h 821531"/>
                <a:gd name="T2" fmla="*/ 4 w 793023"/>
                <a:gd name="T3" fmla="*/ 198 h 821531"/>
                <a:gd name="T4" fmla="*/ 0 w 793023"/>
                <a:gd name="T5" fmla="*/ 336 h 821531"/>
                <a:gd name="T6" fmla="*/ 645 w 793023"/>
                <a:gd name="T7" fmla="*/ 119 h 821531"/>
                <a:gd name="T8" fmla="*/ 652 w 793023"/>
                <a:gd name="T9" fmla="*/ 0 h 821531"/>
                <a:gd name="T10" fmla="*/ 0 60000 65536"/>
                <a:gd name="T11" fmla="*/ 0 60000 65536"/>
                <a:gd name="T12" fmla="*/ 0 60000 65536"/>
                <a:gd name="T13" fmla="*/ 0 60000 65536"/>
                <a:gd name="T14" fmla="*/ 0 60000 65536"/>
                <a:gd name="T15" fmla="*/ 0 w 793023"/>
                <a:gd name="T16" fmla="*/ 0 h 821531"/>
                <a:gd name="T17" fmla="*/ 793023 w 793023"/>
                <a:gd name="T18" fmla="*/ 821531 h 821531"/>
              </a:gdLst>
              <a:ahLst/>
              <a:cxnLst>
                <a:cxn ang="T10">
                  <a:pos x="T0" y="T1"/>
                </a:cxn>
                <a:cxn ang="T11">
                  <a:pos x="T2" y="T3"/>
                </a:cxn>
                <a:cxn ang="T12">
                  <a:pos x="T4" y="T5"/>
                </a:cxn>
                <a:cxn ang="T13">
                  <a:pos x="T6" y="T7"/>
                </a:cxn>
                <a:cxn ang="T14">
                  <a:pos x="T8" y="T9"/>
                </a:cxn>
              </a:cxnLst>
              <a:rect l="T15" t="T16" r="T17" b="T18"/>
              <a:pathLst>
                <a:path w="793023" h="821531">
                  <a:moveTo>
                    <a:pt x="793023" y="0"/>
                  </a:moveTo>
                  <a:lnTo>
                    <a:pt x="4829" y="483394"/>
                  </a:lnTo>
                  <a:cubicBezTo>
                    <a:pt x="5623" y="614363"/>
                    <a:pt x="-726" y="690562"/>
                    <a:pt x="68" y="821531"/>
                  </a:cubicBezTo>
                  <a:lnTo>
                    <a:pt x="783498" y="290513"/>
                  </a:lnTo>
                  <a:lnTo>
                    <a:pt x="793023" y="0"/>
                  </a:lnTo>
                  <a:close/>
                </a:path>
              </a:pathLst>
            </a:custGeom>
            <a:solidFill>
              <a:srgbClr val="FFFFFF"/>
            </a:solidFill>
            <a:ln w="10795" cap="flat" cmpd="sng" algn="ctr">
              <a:noFill/>
              <a:prstDash val="solid"/>
              <a:round/>
              <a:headEnd/>
              <a:tailEnd/>
            </a:ln>
          </p:spPr>
          <p:txBody>
            <a:bodyPr anchor="ctr"/>
            <a:lstStyle/>
            <a:p>
              <a:endParaRPr lang="en-US"/>
            </a:p>
          </p:txBody>
        </p:sp>
        <p:sp>
          <p:nvSpPr>
            <p:cNvPr id="41131" name="Freeform 97"/>
            <p:cNvSpPr>
              <a:spLocks/>
            </p:cNvSpPr>
            <p:nvPr/>
          </p:nvSpPr>
          <p:spPr bwMode="auto">
            <a:xfrm>
              <a:off x="1971" y="1854"/>
              <a:ext cx="1991" cy="1264"/>
            </a:xfrm>
            <a:custGeom>
              <a:avLst/>
              <a:gdLst>
                <a:gd name="T0" fmla="*/ 0 w 1134848"/>
                <a:gd name="T1" fmla="*/ 0 h 1020634"/>
                <a:gd name="T2" fmla="*/ 1151 w 1134848"/>
                <a:gd name="T3" fmla="*/ 284 h 1020634"/>
                <a:gd name="T4" fmla="*/ 1133 w 1134848"/>
                <a:gd name="T5" fmla="*/ 515 h 1020634"/>
                <a:gd name="T6" fmla="*/ 0 w 1134848"/>
                <a:gd name="T7" fmla="*/ 180 h 1020634"/>
                <a:gd name="T8" fmla="*/ 0 w 1134848"/>
                <a:gd name="T9" fmla="*/ 0 h 1020634"/>
                <a:gd name="T10" fmla="*/ 0 60000 65536"/>
                <a:gd name="T11" fmla="*/ 0 60000 65536"/>
                <a:gd name="T12" fmla="*/ 0 60000 65536"/>
                <a:gd name="T13" fmla="*/ 0 60000 65536"/>
                <a:gd name="T14" fmla="*/ 0 60000 65536"/>
                <a:gd name="T15" fmla="*/ 0 w 1134848"/>
                <a:gd name="T16" fmla="*/ 0 h 1020634"/>
                <a:gd name="T17" fmla="*/ 1134848 w 1134848"/>
                <a:gd name="T18" fmla="*/ 1020634 h 1020634"/>
              </a:gdLst>
              <a:ahLst/>
              <a:cxnLst>
                <a:cxn ang="T10">
                  <a:pos x="T0" y="T1"/>
                </a:cxn>
                <a:cxn ang="T11">
                  <a:pos x="T2" y="T3"/>
                </a:cxn>
                <a:cxn ang="T12">
                  <a:pos x="T4" y="T5"/>
                </a:cxn>
                <a:cxn ang="T13">
                  <a:pos x="T6" y="T7"/>
                </a:cxn>
                <a:cxn ang="T14">
                  <a:pos x="T8" y="T9"/>
                </a:cxn>
              </a:cxnLst>
              <a:rect l="T15" t="T16" r="T17" b="T18"/>
              <a:pathLst>
                <a:path w="1134848" h="1020634">
                  <a:moveTo>
                    <a:pt x="0" y="0"/>
                  </a:moveTo>
                  <a:lnTo>
                    <a:pt x="1134848" y="563003"/>
                  </a:lnTo>
                  <a:cubicBezTo>
                    <a:pt x="1132731" y="717520"/>
                    <a:pt x="1119889" y="866117"/>
                    <a:pt x="1117772" y="1020634"/>
                  </a:cubicBezTo>
                  <a:lnTo>
                    <a:pt x="86" y="355771"/>
                  </a:lnTo>
                  <a:cubicBezTo>
                    <a:pt x="57" y="237181"/>
                    <a:pt x="29" y="118590"/>
                    <a:pt x="0" y="0"/>
                  </a:cubicBezTo>
                  <a:close/>
                </a:path>
              </a:pathLst>
            </a:custGeom>
            <a:solidFill>
              <a:schemeClr val="accent1"/>
            </a:solidFill>
            <a:ln w="10795" cap="flat" cmpd="sng" algn="ctr">
              <a:noFill/>
              <a:prstDash val="solid"/>
              <a:round/>
              <a:headEnd/>
              <a:tailEnd/>
            </a:ln>
          </p:spPr>
          <p:txBody>
            <a:bodyPr anchor="ctr"/>
            <a:lstStyle/>
            <a:p>
              <a:endParaRPr lang="en-US"/>
            </a:p>
          </p:txBody>
        </p:sp>
        <p:sp>
          <p:nvSpPr>
            <p:cNvPr id="41132" name="Freeform 98"/>
            <p:cNvSpPr>
              <a:spLocks/>
            </p:cNvSpPr>
            <p:nvPr/>
          </p:nvSpPr>
          <p:spPr bwMode="auto">
            <a:xfrm>
              <a:off x="1967" y="1872"/>
              <a:ext cx="1962" cy="1224"/>
            </a:xfrm>
            <a:custGeom>
              <a:avLst/>
              <a:gdLst>
                <a:gd name="T0" fmla="*/ 674872 w 1240510"/>
                <a:gd name="T1" fmla="*/ 621210 h 1099542"/>
                <a:gd name="T2" fmla="*/ 1024916 w 1240510"/>
                <a:gd name="T3" fmla="*/ 795041 h 1099542"/>
                <a:gd name="T4" fmla="*/ 1015392 w 1240510"/>
                <a:gd name="T5" fmla="*/ 861716 h 1099542"/>
                <a:gd name="T6" fmla="*/ 679634 w 1240510"/>
                <a:gd name="T7" fmla="*/ 687885 h 1099542"/>
                <a:gd name="T8" fmla="*/ 674872 w 1240510"/>
                <a:gd name="T9" fmla="*/ 525469 h 1099542"/>
                <a:gd name="T10" fmla="*/ 1024916 w 1240510"/>
                <a:gd name="T11" fmla="*/ 699300 h 1099542"/>
                <a:gd name="T12" fmla="*/ 1015392 w 1240510"/>
                <a:gd name="T13" fmla="*/ 765975 h 1099542"/>
                <a:gd name="T14" fmla="*/ 679634 w 1240510"/>
                <a:gd name="T15" fmla="*/ 592144 h 1099542"/>
                <a:gd name="T16" fmla="*/ 674872 w 1240510"/>
                <a:gd name="T17" fmla="*/ 438306 h 1099542"/>
                <a:gd name="T18" fmla="*/ 1024916 w 1240510"/>
                <a:gd name="T19" fmla="*/ 612137 h 1099542"/>
                <a:gd name="T20" fmla="*/ 1015392 w 1240510"/>
                <a:gd name="T21" fmla="*/ 678812 h 1099542"/>
                <a:gd name="T22" fmla="*/ 679634 w 1240510"/>
                <a:gd name="T23" fmla="*/ 504981 h 1099542"/>
                <a:gd name="T24" fmla="*/ 148616 w 1240510"/>
                <a:gd name="T25" fmla="*/ 321907 h 1099542"/>
                <a:gd name="T26" fmla="*/ 229578 w 1240510"/>
                <a:gd name="T27" fmla="*/ 360007 h 1099542"/>
                <a:gd name="T28" fmla="*/ 220052 w 1240510"/>
                <a:gd name="T29" fmla="*/ 421920 h 1099542"/>
                <a:gd name="T30" fmla="*/ 162904 w 1240510"/>
                <a:gd name="T31" fmla="*/ 388582 h 1099542"/>
                <a:gd name="T32" fmla="*/ 148616 w 1240510"/>
                <a:gd name="T33" fmla="*/ 245426 h 1099542"/>
                <a:gd name="T34" fmla="*/ 229578 w 1240510"/>
                <a:gd name="T35" fmla="*/ 283526 h 1099542"/>
                <a:gd name="T36" fmla="*/ 220052 w 1240510"/>
                <a:gd name="T37" fmla="*/ 345439 h 1099542"/>
                <a:gd name="T38" fmla="*/ 162904 w 1240510"/>
                <a:gd name="T39" fmla="*/ 312101 h 1099542"/>
                <a:gd name="T40" fmla="*/ 148616 w 1240510"/>
                <a:gd name="T41" fmla="*/ 166843 h 1099542"/>
                <a:gd name="T42" fmla="*/ 229578 w 1240510"/>
                <a:gd name="T43" fmla="*/ 204943 h 1099542"/>
                <a:gd name="T44" fmla="*/ 220052 w 1240510"/>
                <a:gd name="T45" fmla="*/ 266856 h 1099542"/>
                <a:gd name="T46" fmla="*/ 162904 w 1240510"/>
                <a:gd name="T47" fmla="*/ 233518 h 1099542"/>
                <a:gd name="T48" fmla="*/ 50232 w 1240510"/>
                <a:gd name="T49" fmla="*/ 67454 h 1099542"/>
                <a:gd name="T50" fmla="*/ 54244 w 1240510"/>
                <a:gd name="T51" fmla="*/ 360335 h 1099542"/>
                <a:gd name="T52" fmla="*/ 1190278 w 1240510"/>
                <a:gd name="T53" fmla="*/ 1041612 h 1099542"/>
                <a:gd name="T54" fmla="*/ 1191028 w 1240510"/>
                <a:gd name="T55" fmla="*/ 658027 h 1099542"/>
                <a:gd name="T56" fmla="*/ 7048 w 1240510"/>
                <a:gd name="T57" fmla="*/ 0 h 1099542"/>
                <a:gd name="T58" fmla="*/ 1240510 w 1240510"/>
                <a:gd name="T59" fmla="*/ 627303 h 1099542"/>
                <a:gd name="T60" fmla="*/ 1233462 w 1240510"/>
                <a:gd name="T61" fmla="*/ 1099542 h 1099542"/>
                <a:gd name="T62" fmla="*/ 0 w 1240510"/>
                <a:gd name="T63" fmla="*/ 380611 h 10995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40510"/>
                <a:gd name="T97" fmla="*/ 0 h 1099542"/>
                <a:gd name="T98" fmla="*/ 1240510 w 1240510"/>
                <a:gd name="T99" fmla="*/ 1099542 h 109954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40510" h="1099542">
                  <a:moveTo>
                    <a:pt x="674872" y="621210"/>
                  </a:moveTo>
                  <a:lnTo>
                    <a:pt x="1024916" y="795041"/>
                  </a:lnTo>
                  <a:lnTo>
                    <a:pt x="1015392" y="861716"/>
                  </a:lnTo>
                  <a:lnTo>
                    <a:pt x="679634" y="687885"/>
                  </a:lnTo>
                  <a:close/>
                  <a:moveTo>
                    <a:pt x="674872" y="525469"/>
                  </a:moveTo>
                  <a:lnTo>
                    <a:pt x="1024916" y="699300"/>
                  </a:lnTo>
                  <a:lnTo>
                    <a:pt x="1015392" y="765975"/>
                  </a:lnTo>
                  <a:lnTo>
                    <a:pt x="679634" y="592144"/>
                  </a:lnTo>
                  <a:close/>
                  <a:moveTo>
                    <a:pt x="674872" y="438306"/>
                  </a:moveTo>
                  <a:lnTo>
                    <a:pt x="1024916" y="612137"/>
                  </a:lnTo>
                  <a:lnTo>
                    <a:pt x="1015392" y="678812"/>
                  </a:lnTo>
                  <a:lnTo>
                    <a:pt x="679634" y="504981"/>
                  </a:lnTo>
                  <a:close/>
                  <a:moveTo>
                    <a:pt x="148616" y="321907"/>
                  </a:moveTo>
                  <a:lnTo>
                    <a:pt x="229578" y="360007"/>
                  </a:lnTo>
                  <a:lnTo>
                    <a:pt x="220052" y="421920"/>
                  </a:lnTo>
                  <a:lnTo>
                    <a:pt x="162904" y="388582"/>
                  </a:lnTo>
                  <a:close/>
                  <a:moveTo>
                    <a:pt x="148616" y="245426"/>
                  </a:moveTo>
                  <a:lnTo>
                    <a:pt x="229578" y="283526"/>
                  </a:lnTo>
                  <a:lnTo>
                    <a:pt x="220052" y="345439"/>
                  </a:lnTo>
                  <a:lnTo>
                    <a:pt x="162904" y="312101"/>
                  </a:lnTo>
                  <a:close/>
                  <a:moveTo>
                    <a:pt x="148616" y="166843"/>
                  </a:moveTo>
                  <a:lnTo>
                    <a:pt x="229578" y="204943"/>
                  </a:lnTo>
                  <a:lnTo>
                    <a:pt x="220052" y="266856"/>
                  </a:lnTo>
                  <a:lnTo>
                    <a:pt x="162904" y="233518"/>
                  </a:lnTo>
                  <a:close/>
                  <a:moveTo>
                    <a:pt x="50232" y="67454"/>
                  </a:moveTo>
                  <a:lnTo>
                    <a:pt x="54244" y="360335"/>
                  </a:lnTo>
                  <a:lnTo>
                    <a:pt x="1190278" y="1041612"/>
                  </a:lnTo>
                  <a:cubicBezTo>
                    <a:pt x="1192116" y="907489"/>
                    <a:pt x="1189190" y="792150"/>
                    <a:pt x="1191028" y="658027"/>
                  </a:cubicBezTo>
                  <a:close/>
                  <a:moveTo>
                    <a:pt x="7048" y="0"/>
                  </a:moveTo>
                  <a:lnTo>
                    <a:pt x="1240510" y="627303"/>
                  </a:lnTo>
                  <a:cubicBezTo>
                    <a:pt x="1238160" y="798813"/>
                    <a:pt x="1235812" y="928032"/>
                    <a:pt x="1233462" y="1099542"/>
                  </a:cubicBezTo>
                  <a:lnTo>
                    <a:pt x="0" y="380611"/>
                  </a:lnTo>
                  <a:close/>
                </a:path>
              </a:pathLst>
            </a:custGeom>
            <a:solidFill>
              <a:srgbClr val="FFFFFF"/>
            </a:solidFill>
            <a:ln w="10795" cap="flat" cmpd="sng" algn="ctr">
              <a:noFill/>
              <a:prstDash val="solid"/>
              <a:round/>
              <a:headEnd/>
              <a:tailEnd/>
            </a:ln>
          </p:spPr>
          <p:txBody>
            <a:bodyPr anchor="ctr"/>
            <a:lstStyle/>
            <a:p>
              <a:endParaRPr lang="en-US"/>
            </a:p>
          </p:txBody>
        </p:sp>
        <p:sp>
          <p:nvSpPr>
            <p:cNvPr id="41133" name="Freeform 99"/>
            <p:cNvSpPr>
              <a:spLocks/>
            </p:cNvSpPr>
            <p:nvPr/>
          </p:nvSpPr>
          <p:spPr bwMode="auto">
            <a:xfrm>
              <a:off x="1933" y="1994"/>
              <a:ext cx="250" cy="415"/>
            </a:xfrm>
            <a:custGeom>
              <a:avLst/>
              <a:gdLst>
                <a:gd name="T0" fmla="*/ 99 w 150337"/>
                <a:gd name="T1" fmla="*/ 1 h 350700"/>
                <a:gd name="T2" fmla="*/ 0 w 150337"/>
                <a:gd name="T3" fmla="*/ 24 h 350700"/>
                <a:gd name="T4" fmla="*/ 0 w 150337"/>
                <a:gd name="T5" fmla="*/ 162 h 350700"/>
                <a:gd name="T6" fmla="*/ 114 w 150337"/>
                <a:gd name="T7" fmla="*/ 129 h 350700"/>
                <a:gd name="T8" fmla="*/ 113 w 150337"/>
                <a:gd name="T9" fmla="*/ 107 h 350700"/>
                <a:gd name="T10" fmla="*/ 35 w 150337"/>
                <a:gd name="T11" fmla="*/ 132 h 350700"/>
                <a:gd name="T12" fmla="*/ 35 w 150337"/>
                <a:gd name="T13" fmla="*/ 47 h 350700"/>
                <a:gd name="T14" fmla="*/ 99 w 150337"/>
                <a:gd name="T15" fmla="*/ 33 h 350700"/>
                <a:gd name="T16" fmla="*/ 99 w 150337"/>
                <a:gd name="T17" fmla="*/ 1 h 3507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0337"/>
                <a:gd name="T28" fmla="*/ 0 h 350700"/>
                <a:gd name="T29" fmla="*/ 150337 w 150337"/>
                <a:gd name="T30" fmla="*/ 350700 h 3507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0337" h="350700">
                  <a:moveTo>
                    <a:pt x="107950" y="1450"/>
                  </a:moveTo>
                  <a:lnTo>
                    <a:pt x="0" y="52250"/>
                  </a:lnTo>
                  <a:lnTo>
                    <a:pt x="0" y="350700"/>
                  </a:lnTo>
                  <a:lnTo>
                    <a:pt x="124619" y="280056"/>
                  </a:lnTo>
                  <a:cubicBezTo>
                    <a:pt x="167802" y="254799"/>
                    <a:pt x="148917" y="214239"/>
                    <a:pt x="123825" y="232431"/>
                  </a:cubicBezTo>
                  <a:lnTo>
                    <a:pt x="38100" y="287200"/>
                  </a:lnTo>
                  <a:lnTo>
                    <a:pt x="38100" y="103050"/>
                  </a:lnTo>
                  <a:lnTo>
                    <a:pt x="107950" y="71300"/>
                  </a:lnTo>
                  <a:cubicBezTo>
                    <a:pt x="136916" y="54224"/>
                    <a:pt x="130708" y="-10439"/>
                    <a:pt x="107950" y="1450"/>
                  </a:cubicBezTo>
                  <a:close/>
                </a:path>
              </a:pathLst>
            </a:custGeom>
            <a:solidFill>
              <a:srgbClr val="FFFFFF"/>
            </a:solidFill>
            <a:ln w="10795" cap="flat" cmpd="sng" algn="ctr">
              <a:noFill/>
              <a:prstDash val="solid"/>
              <a:round/>
              <a:headEnd/>
              <a:tailEnd/>
            </a:ln>
          </p:spPr>
          <p:txBody>
            <a:bodyPr anchor="ctr"/>
            <a:lstStyle/>
            <a:p>
              <a:endParaRPr lang="en-US"/>
            </a:p>
          </p:txBody>
        </p:sp>
        <p:sp>
          <p:nvSpPr>
            <p:cNvPr id="41134" name="Freeform 100"/>
            <p:cNvSpPr>
              <a:spLocks/>
            </p:cNvSpPr>
            <p:nvPr/>
          </p:nvSpPr>
          <p:spPr bwMode="auto">
            <a:xfrm>
              <a:off x="3489" y="2568"/>
              <a:ext cx="275" cy="448"/>
            </a:xfrm>
            <a:custGeom>
              <a:avLst/>
              <a:gdLst>
                <a:gd name="T0" fmla="*/ 119 w 150337"/>
                <a:gd name="T1" fmla="*/ 1 h 350700"/>
                <a:gd name="T2" fmla="*/ 0 w 150337"/>
                <a:gd name="T3" fmla="*/ 28 h 350700"/>
                <a:gd name="T4" fmla="*/ 0 w 150337"/>
                <a:gd name="T5" fmla="*/ 189 h 350700"/>
                <a:gd name="T6" fmla="*/ 137 w 150337"/>
                <a:gd name="T7" fmla="*/ 151 h 350700"/>
                <a:gd name="T8" fmla="*/ 136 w 150337"/>
                <a:gd name="T9" fmla="*/ 125 h 350700"/>
                <a:gd name="T10" fmla="*/ 42 w 150337"/>
                <a:gd name="T11" fmla="*/ 154 h 350700"/>
                <a:gd name="T12" fmla="*/ 42 w 150337"/>
                <a:gd name="T13" fmla="*/ 55 h 350700"/>
                <a:gd name="T14" fmla="*/ 119 w 150337"/>
                <a:gd name="T15" fmla="*/ 38 h 350700"/>
                <a:gd name="T16" fmla="*/ 119 w 150337"/>
                <a:gd name="T17" fmla="*/ 1 h 3507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0337"/>
                <a:gd name="T28" fmla="*/ 0 h 350700"/>
                <a:gd name="T29" fmla="*/ 150337 w 150337"/>
                <a:gd name="T30" fmla="*/ 350700 h 3507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0337" h="350700">
                  <a:moveTo>
                    <a:pt x="107950" y="1450"/>
                  </a:moveTo>
                  <a:lnTo>
                    <a:pt x="0" y="52250"/>
                  </a:lnTo>
                  <a:lnTo>
                    <a:pt x="0" y="350700"/>
                  </a:lnTo>
                  <a:lnTo>
                    <a:pt x="124619" y="280056"/>
                  </a:lnTo>
                  <a:cubicBezTo>
                    <a:pt x="167802" y="254799"/>
                    <a:pt x="148917" y="214239"/>
                    <a:pt x="123825" y="232431"/>
                  </a:cubicBezTo>
                  <a:lnTo>
                    <a:pt x="38100" y="287200"/>
                  </a:lnTo>
                  <a:lnTo>
                    <a:pt x="38100" y="103050"/>
                  </a:lnTo>
                  <a:lnTo>
                    <a:pt x="107950" y="71300"/>
                  </a:lnTo>
                  <a:cubicBezTo>
                    <a:pt x="136916" y="54224"/>
                    <a:pt x="130708" y="-10439"/>
                    <a:pt x="107950" y="1450"/>
                  </a:cubicBezTo>
                  <a:close/>
                </a:path>
              </a:pathLst>
            </a:custGeom>
            <a:solidFill>
              <a:srgbClr val="FFFFFF"/>
            </a:solidFill>
            <a:ln w="10795" cap="flat" cmpd="sng" algn="ctr">
              <a:noFill/>
              <a:prstDash val="solid"/>
              <a:round/>
              <a:headEnd/>
              <a:tailEnd/>
            </a:ln>
          </p:spPr>
          <p:txBody>
            <a:bodyPr anchor="ctr"/>
            <a:lstStyle/>
            <a:p>
              <a:endParaRPr lang="en-US"/>
            </a:p>
          </p:txBody>
        </p:sp>
        <p:sp>
          <p:nvSpPr>
            <p:cNvPr id="41135" name="Freeform 101"/>
            <p:cNvSpPr>
              <a:spLocks/>
            </p:cNvSpPr>
            <p:nvPr/>
          </p:nvSpPr>
          <p:spPr bwMode="auto">
            <a:xfrm>
              <a:off x="1971" y="2018"/>
              <a:ext cx="236" cy="367"/>
            </a:xfrm>
            <a:custGeom>
              <a:avLst/>
              <a:gdLst>
                <a:gd name="T0" fmla="*/ 86 w 142280"/>
                <a:gd name="T1" fmla="*/ 1 h 309413"/>
                <a:gd name="T2" fmla="*/ 4 w 142280"/>
                <a:gd name="T3" fmla="*/ 20 h 309413"/>
                <a:gd name="T4" fmla="*/ 0 w 142280"/>
                <a:gd name="T5" fmla="*/ 143 h 309413"/>
                <a:gd name="T6" fmla="*/ 105 w 142280"/>
                <a:gd name="T7" fmla="*/ 116 h 309413"/>
                <a:gd name="T8" fmla="*/ 106 w 142280"/>
                <a:gd name="T9" fmla="*/ 105 h 309413"/>
                <a:gd name="T10" fmla="*/ 22 w 142280"/>
                <a:gd name="T11" fmla="*/ 130 h 309413"/>
                <a:gd name="T12" fmla="*/ 22 w 142280"/>
                <a:gd name="T13" fmla="*/ 32 h 309413"/>
                <a:gd name="T14" fmla="*/ 88 w 142280"/>
                <a:gd name="T15" fmla="*/ 17 h 309413"/>
                <a:gd name="T16" fmla="*/ 86 w 142280"/>
                <a:gd name="T17" fmla="*/ 1 h 3094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2280"/>
                <a:gd name="T28" fmla="*/ 0 h 309413"/>
                <a:gd name="T29" fmla="*/ 142280 w 142280"/>
                <a:gd name="T30" fmla="*/ 309413 h 3094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2280" h="309413">
                  <a:moveTo>
                    <a:pt x="94487" y="2800"/>
                  </a:moveTo>
                  <a:lnTo>
                    <a:pt x="4489" y="42379"/>
                  </a:lnTo>
                  <a:cubicBezTo>
                    <a:pt x="2993" y="131390"/>
                    <a:pt x="1496" y="220402"/>
                    <a:pt x="0" y="309413"/>
                  </a:cubicBezTo>
                  <a:lnTo>
                    <a:pt x="115643" y="249989"/>
                  </a:lnTo>
                  <a:cubicBezTo>
                    <a:pt x="158826" y="224732"/>
                    <a:pt x="142186" y="208857"/>
                    <a:pt x="117094" y="227049"/>
                  </a:cubicBezTo>
                  <a:lnTo>
                    <a:pt x="24637" y="281818"/>
                  </a:lnTo>
                  <a:cubicBezTo>
                    <a:pt x="24637" y="210710"/>
                    <a:pt x="24638" y="139603"/>
                    <a:pt x="24638" y="68495"/>
                  </a:cubicBezTo>
                  <a:lnTo>
                    <a:pt x="96732" y="36746"/>
                  </a:lnTo>
                  <a:cubicBezTo>
                    <a:pt x="125698" y="19670"/>
                    <a:pt x="117245" y="-9089"/>
                    <a:pt x="94487" y="2800"/>
                  </a:cubicBezTo>
                  <a:close/>
                </a:path>
              </a:pathLst>
            </a:custGeom>
            <a:solidFill>
              <a:schemeClr val="accent1"/>
            </a:solidFill>
            <a:ln w="10795" cap="flat" cmpd="sng" algn="ctr">
              <a:noFill/>
              <a:prstDash val="solid"/>
              <a:round/>
              <a:headEnd/>
              <a:tailEnd/>
            </a:ln>
          </p:spPr>
          <p:txBody>
            <a:bodyPr anchor="ctr"/>
            <a:lstStyle/>
            <a:p>
              <a:endParaRPr lang="en-US"/>
            </a:p>
          </p:txBody>
        </p:sp>
        <p:sp>
          <p:nvSpPr>
            <p:cNvPr id="41136" name="Freeform 102"/>
            <p:cNvSpPr>
              <a:spLocks/>
            </p:cNvSpPr>
            <p:nvPr/>
          </p:nvSpPr>
          <p:spPr bwMode="auto">
            <a:xfrm>
              <a:off x="3518" y="2597"/>
              <a:ext cx="246" cy="395"/>
            </a:xfrm>
            <a:custGeom>
              <a:avLst/>
              <a:gdLst>
                <a:gd name="T0" fmla="*/ 92 w 146768"/>
                <a:gd name="T1" fmla="*/ 1 h 322390"/>
                <a:gd name="T2" fmla="*/ 8 w 146768"/>
                <a:gd name="T3" fmla="*/ 21 h 322390"/>
                <a:gd name="T4" fmla="*/ 0 w 146768"/>
                <a:gd name="T5" fmla="*/ 159 h 322390"/>
                <a:gd name="T6" fmla="*/ 111 w 146768"/>
                <a:gd name="T7" fmla="*/ 124 h 322390"/>
                <a:gd name="T8" fmla="*/ 112 w 146768"/>
                <a:gd name="T9" fmla="*/ 112 h 322390"/>
                <a:gd name="T10" fmla="*/ 23 w 146768"/>
                <a:gd name="T11" fmla="*/ 147 h 322390"/>
                <a:gd name="T12" fmla="*/ 27 w 146768"/>
                <a:gd name="T13" fmla="*/ 34 h 322390"/>
                <a:gd name="T14" fmla="*/ 94 w 146768"/>
                <a:gd name="T15" fmla="*/ 18 h 322390"/>
                <a:gd name="T16" fmla="*/ 92 w 146768"/>
                <a:gd name="T17" fmla="*/ 1 h 3223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6768"/>
                <a:gd name="T28" fmla="*/ 0 h 322390"/>
                <a:gd name="T29" fmla="*/ 146768 w 146768"/>
                <a:gd name="T30" fmla="*/ 322390 h 3223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6768" h="322390">
                  <a:moveTo>
                    <a:pt x="98975" y="2800"/>
                  </a:moveTo>
                  <a:lnTo>
                    <a:pt x="8977" y="42379"/>
                  </a:lnTo>
                  <a:cubicBezTo>
                    <a:pt x="7481" y="131390"/>
                    <a:pt x="1496" y="233379"/>
                    <a:pt x="0" y="322390"/>
                  </a:cubicBezTo>
                  <a:lnTo>
                    <a:pt x="120131" y="249989"/>
                  </a:lnTo>
                  <a:cubicBezTo>
                    <a:pt x="163314" y="224732"/>
                    <a:pt x="146674" y="208857"/>
                    <a:pt x="121582" y="227049"/>
                  </a:cubicBezTo>
                  <a:lnTo>
                    <a:pt x="24636" y="296958"/>
                  </a:lnTo>
                  <a:cubicBezTo>
                    <a:pt x="24636" y="225850"/>
                    <a:pt x="29126" y="139603"/>
                    <a:pt x="29126" y="68495"/>
                  </a:cubicBezTo>
                  <a:lnTo>
                    <a:pt x="101220" y="36746"/>
                  </a:lnTo>
                  <a:cubicBezTo>
                    <a:pt x="130186" y="19670"/>
                    <a:pt x="121733" y="-9089"/>
                    <a:pt x="98975" y="2800"/>
                  </a:cubicBezTo>
                  <a:close/>
                </a:path>
              </a:pathLst>
            </a:custGeom>
            <a:solidFill>
              <a:schemeClr val="accent1"/>
            </a:solidFill>
            <a:ln w="10795" cap="flat" cmpd="sng" algn="ctr">
              <a:noFill/>
              <a:prstDash val="solid"/>
              <a:round/>
              <a:headEnd/>
              <a:tailEnd/>
            </a:ln>
          </p:spPr>
          <p:txBody>
            <a:bodyPr anchor="ctr"/>
            <a:lstStyle/>
            <a:p>
              <a:endParaRPr lang="en-US"/>
            </a:p>
          </p:txBody>
        </p:sp>
        <p:sp>
          <p:nvSpPr>
            <p:cNvPr id="41137" name="Freeform 103"/>
            <p:cNvSpPr>
              <a:spLocks/>
            </p:cNvSpPr>
            <p:nvPr/>
          </p:nvSpPr>
          <p:spPr bwMode="auto">
            <a:xfrm>
              <a:off x="2463" y="1551"/>
              <a:ext cx="2414" cy="651"/>
            </a:xfrm>
            <a:custGeom>
              <a:avLst/>
              <a:gdLst>
                <a:gd name="T0" fmla="*/ 1705 w 504825"/>
                <a:gd name="T1" fmla="*/ 0 h 192882"/>
                <a:gd name="T2" fmla="*/ 1651 w 504825"/>
                <a:gd name="T3" fmla="*/ 241 h 192882"/>
                <a:gd name="T4" fmla="*/ 0 w 504825"/>
                <a:gd name="T5" fmla="*/ 616 h 192882"/>
                <a:gd name="T6" fmla="*/ 1723 w 504825"/>
                <a:gd name="T7" fmla="*/ 268 h 192882"/>
                <a:gd name="T8" fmla="*/ 3804 w 504825"/>
                <a:gd name="T9" fmla="*/ 723 h 192882"/>
                <a:gd name="T10" fmla="*/ 1741 w 504825"/>
                <a:gd name="T11" fmla="*/ 241 h 192882"/>
                <a:gd name="T12" fmla="*/ 1705 w 504825"/>
                <a:gd name="T13" fmla="*/ 0 h 192882"/>
                <a:gd name="T14" fmla="*/ 0 60000 65536"/>
                <a:gd name="T15" fmla="*/ 0 60000 65536"/>
                <a:gd name="T16" fmla="*/ 0 60000 65536"/>
                <a:gd name="T17" fmla="*/ 0 60000 65536"/>
                <a:gd name="T18" fmla="*/ 0 60000 65536"/>
                <a:gd name="T19" fmla="*/ 0 60000 65536"/>
                <a:gd name="T20" fmla="*/ 0 60000 65536"/>
                <a:gd name="T21" fmla="*/ 0 w 504825"/>
                <a:gd name="T22" fmla="*/ 0 h 192882"/>
                <a:gd name="T23" fmla="*/ 504825 w 504825"/>
                <a:gd name="T24" fmla="*/ 192882 h 1928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4825" h="192882">
                  <a:moveTo>
                    <a:pt x="226219" y="0"/>
                  </a:moveTo>
                  <a:lnTo>
                    <a:pt x="219075" y="64295"/>
                  </a:lnTo>
                  <a:lnTo>
                    <a:pt x="0" y="164307"/>
                  </a:lnTo>
                  <a:lnTo>
                    <a:pt x="228601" y="71438"/>
                  </a:lnTo>
                  <a:lnTo>
                    <a:pt x="504825" y="192882"/>
                  </a:lnTo>
                  <a:lnTo>
                    <a:pt x="230981" y="64294"/>
                  </a:lnTo>
                  <a:lnTo>
                    <a:pt x="226219" y="0"/>
                  </a:lnTo>
                  <a:close/>
                </a:path>
              </a:pathLst>
            </a:custGeom>
            <a:solidFill>
              <a:srgbClr val="FFFFFF"/>
            </a:solidFill>
            <a:ln w="10795" cap="flat" cmpd="sng" algn="ctr">
              <a:noFill/>
              <a:prstDash val="solid"/>
              <a:round/>
              <a:headEnd/>
              <a:tailEnd/>
            </a:ln>
          </p:spPr>
          <p:txBody>
            <a:bodyPr anchor="ctr"/>
            <a:lstStyle/>
            <a:p>
              <a:endParaRPr lang="en-US"/>
            </a:p>
          </p:txBody>
        </p:sp>
      </p:grpSp>
      <p:grpSp>
        <p:nvGrpSpPr>
          <p:cNvPr id="7" name="Group 172"/>
          <p:cNvGrpSpPr>
            <a:grpSpLocks/>
          </p:cNvGrpSpPr>
          <p:nvPr/>
        </p:nvGrpSpPr>
        <p:grpSpPr bwMode="auto">
          <a:xfrm>
            <a:off x="1050061" y="4203827"/>
            <a:ext cx="618497" cy="293058"/>
            <a:chOff x="1823" y="1488"/>
            <a:chExt cx="3648" cy="1726"/>
          </a:xfrm>
        </p:grpSpPr>
        <p:sp>
          <p:nvSpPr>
            <p:cNvPr id="41139" name="Freeform 94"/>
            <p:cNvSpPr>
              <a:spLocks/>
            </p:cNvSpPr>
            <p:nvPr/>
          </p:nvSpPr>
          <p:spPr bwMode="auto">
            <a:xfrm>
              <a:off x="1823" y="1488"/>
              <a:ext cx="3648" cy="1726"/>
            </a:xfrm>
            <a:custGeom>
              <a:avLst/>
              <a:gdLst>
                <a:gd name="T0" fmla="*/ 555963 w 3648"/>
                <a:gd name="T1" fmla="*/ 0 h 1726"/>
                <a:gd name="T2" fmla="*/ 75130 w 3648"/>
                <a:gd name="T3" fmla="*/ 108369 h 1726"/>
                <a:gd name="T4" fmla="*/ 18782 w 3648"/>
                <a:gd name="T5" fmla="*/ 108369 h 1726"/>
                <a:gd name="T6" fmla="*/ 15026 w 3648"/>
                <a:gd name="T7" fmla="*/ 187663 h 1726"/>
                <a:gd name="T8" fmla="*/ 0 w 3648"/>
                <a:gd name="T9" fmla="*/ 203522 h 1726"/>
                <a:gd name="T10" fmla="*/ 3756 w 3648"/>
                <a:gd name="T11" fmla="*/ 327750 h 1726"/>
                <a:gd name="T12" fmla="*/ 82642 w 3648"/>
                <a:gd name="T13" fmla="*/ 306605 h 1726"/>
                <a:gd name="T14" fmla="*/ 525911 w 3648"/>
                <a:gd name="T15" fmla="*/ 488981 h 1726"/>
                <a:gd name="T16" fmla="*/ 514641 w 3648"/>
                <a:gd name="T17" fmla="*/ 533915 h 1726"/>
                <a:gd name="T18" fmla="*/ 593527 w 3648"/>
                <a:gd name="T19" fmla="*/ 515413 h 1726"/>
                <a:gd name="T20" fmla="*/ 702465 w 3648"/>
                <a:gd name="T21" fmla="*/ 568276 h 1726"/>
                <a:gd name="T22" fmla="*/ 732517 w 3648"/>
                <a:gd name="T23" fmla="*/ 531271 h 1726"/>
                <a:gd name="T24" fmla="*/ 1190812 w 3648"/>
                <a:gd name="T25" fmla="*/ 306605 h 1726"/>
                <a:gd name="T26" fmla="*/ 1202082 w 3648"/>
                <a:gd name="T27" fmla="*/ 153303 h 1726"/>
                <a:gd name="T28" fmla="*/ 555963 w 3648"/>
                <a:gd name="T29" fmla="*/ 0 h 17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48"/>
                <a:gd name="T46" fmla="*/ 0 h 1726"/>
                <a:gd name="T47" fmla="*/ 3648 w 3648"/>
                <a:gd name="T48" fmla="*/ 1726 h 17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48" h="1726">
                  <a:moveTo>
                    <a:pt x="1687" y="0"/>
                  </a:moveTo>
                  <a:lnTo>
                    <a:pt x="228" y="329"/>
                  </a:lnTo>
                  <a:lnTo>
                    <a:pt x="57" y="329"/>
                  </a:lnTo>
                  <a:cubicBezTo>
                    <a:pt x="53" y="409"/>
                    <a:pt x="49" y="490"/>
                    <a:pt x="46" y="570"/>
                  </a:cubicBezTo>
                  <a:lnTo>
                    <a:pt x="0" y="618"/>
                  </a:lnTo>
                  <a:cubicBezTo>
                    <a:pt x="4" y="744"/>
                    <a:pt x="8" y="870"/>
                    <a:pt x="11" y="995"/>
                  </a:cubicBezTo>
                  <a:lnTo>
                    <a:pt x="251" y="931"/>
                  </a:lnTo>
                  <a:lnTo>
                    <a:pt x="1596" y="1485"/>
                  </a:lnTo>
                  <a:lnTo>
                    <a:pt x="1625" y="1648"/>
                  </a:lnTo>
                  <a:lnTo>
                    <a:pt x="1801" y="1565"/>
                  </a:lnTo>
                  <a:lnTo>
                    <a:pt x="2132" y="1726"/>
                  </a:lnTo>
                  <a:lnTo>
                    <a:pt x="2223" y="1614"/>
                  </a:lnTo>
                  <a:lnTo>
                    <a:pt x="3614" y="931"/>
                  </a:lnTo>
                  <a:lnTo>
                    <a:pt x="3648" y="466"/>
                  </a:lnTo>
                  <a:lnTo>
                    <a:pt x="1687" y="0"/>
                  </a:lnTo>
                  <a:close/>
                </a:path>
              </a:pathLst>
            </a:custGeom>
            <a:solidFill>
              <a:schemeClr val="accent1">
                <a:alpha val="50195"/>
              </a:schemeClr>
            </a:solidFill>
            <a:ln w="3175" cap="flat" cmpd="sng" algn="ctr">
              <a:solidFill>
                <a:schemeClr val="tx2"/>
              </a:solidFill>
              <a:prstDash val="dash"/>
              <a:round/>
              <a:headEnd/>
              <a:tailEnd/>
            </a:ln>
          </p:spPr>
          <p:txBody>
            <a:bodyPr anchor="ctr"/>
            <a:lstStyle/>
            <a:p>
              <a:endParaRPr lang="en-US"/>
            </a:p>
          </p:txBody>
        </p:sp>
        <p:sp>
          <p:nvSpPr>
            <p:cNvPr id="41140" name="Freeform 95"/>
            <p:cNvSpPr>
              <a:spLocks/>
            </p:cNvSpPr>
            <p:nvPr/>
          </p:nvSpPr>
          <p:spPr bwMode="auto">
            <a:xfrm>
              <a:off x="2063" y="1536"/>
              <a:ext cx="3238" cy="1500"/>
            </a:xfrm>
            <a:custGeom>
              <a:avLst/>
              <a:gdLst>
                <a:gd name="T0" fmla="*/ 0 w 2050257"/>
                <a:gd name="T1" fmla="*/ 135 h 1347788"/>
                <a:gd name="T2" fmla="*/ 769 w 2050257"/>
                <a:gd name="T3" fmla="*/ 0 h 1347788"/>
                <a:gd name="T4" fmla="*/ 1685 w 2050257"/>
                <a:gd name="T5" fmla="*/ 165 h 1347788"/>
                <a:gd name="T6" fmla="*/ 1676 w 2050257"/>
                <a:gd name="T7" fmla="*/ 313 h 1347788"/>
                <a:gd name="T8" fmla="*/ 977 w 2050257"/>
                <a:gd name="T9" fmla="*/ 549 h 1347788"/>
                <a:gd name="T10" fmla="*/ 18 w 2050257"/>
                <a:gd name="T11" fmla="*/ 286 h 1347788"/>
                <a:gd name="T12" fmla="*/ 0 w 2050257"/>
                <a:gd name="T13" fmla="*/ 135 h 1347788"/>
                <a:gd name="T14" fmla="*/ 0 60000 65536"/>
                <a:gd name="T15" fmla="*/ 0 60000 65536"/>
                <a:gd name="T16" fmla="*/ 0 60000 65536"/>
                <a:gd name="T17" fmla="*/ 0 60000 65536"/>
                <a:gd name="T18" fmla="*/ 0 60000 65536"/>
                <a:gd name="T19" fmla="*/ 0 60000 65536"/>
                <a:gd name="T20" fmla="*/ 0 60000 65536"/>
                <a:gd name="T21" fmla="*/ 0 w 2050257"/>
                <a:gd name="T22" fmla="*/ 0 h 1347788"/>
                <a:gd name="T23" fmla="*/ 2050257 w 2050257"/>
                <a:gd name="T24" fmla="*/ 1347788 h 13477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50257" h="1347788">
                  <a:moveTo>
                    <a:pt x="0" y="330994"/>
                  </a:moveTo>
                  <a:lnTo>
                    <a:pt x="935832" y="0"/>
                  </a:lnTo>
                  <a:lnTo>
                    <a:pt x="2050257" y="404813"/>
                  </a:lnTo>
                  <a:lnTo>
                    <a:pt x="2038351" y="766763"/>
                  </a:lnTo>
                  <a:lnTo>
                    <a:pt x="1188245" y="1347788"/>
                  </a:lnTo>
                  <a:cubicBezTo>
                    <a:pt x="988220" y="1253237"/>
                    <a:pt x="188120" y="801500"/>
                    <a:pt x="21432" y="702186"/>
                  </a:cubicBezTo>
                  <a:lnTo>
                    <a:pt x="0" y="330994"/>
                  </a:lnTo>
                  <a:close/>
                </a:path>
              </a:pathLst>
            </a:custGeom>
            <a:solidFill>
              <a:schemeClr val="accent1"/>
            </a:solidFill>
            <a:ln w="10795" cap="flat" cmpd="sng" algn="ctr">
              <a:noFill/>
              <a:prstDash val="solid"/>
              <a:round/>
              <a:headEnd/>
              <a:tailEnd/>
            </a:ln>
          </p:spPr>
          <p:txBody>
            <a:bodyPr anchor="ctr"/>
            <a:lstStyle/>
            <a:p>
              <a:endParaRPr lang="en-US"/>
            </a:p>
          </p:txBody>
        </p:sp>
        <p:sp>
          <p:nvSpPr>
            <p:cNvPr id="41141" name="Freeform 96"/>
            <p:cNvSpPr>
              <a:spLocks/>
            </p:cNvSpPr>
            <p:nvPr/>
          </p:nvSpPr>
          <p:spPr bwMode="auto">
            <a:xfrm>
              <a:off x="4005" y="2047"/>
              <a:ext cx="1253" cy="916"/>
            </a:xfrm>
            <a:custGeom>
              <a:avLst/>
              <a:gdLst>
                <a:gd name="T0" fmla="*/ 652 w 793023"/>
                <a:gd name="T1" fmla="*/ 0 h 821531"/>
                <a:gd name="T2" fmla="*/ 4 w 793023"/>
                <a:gd name="T3" fmla="*/ 198 h 821531"/>
                <a:gd name="T4" fmla="*/ 0 w 793023"/>
                <a:gd name="T5" fmla="*/ 336 h 821531"/>
                <a:gd name="T6" fmla="*/ 645 w 793023"/>
                <a:gd name="T7" fmla="*/ 119 h 821531"/>
                <a:gd name="T8" fmla="*/ 652 w 793023"/>
                <a:gd name="T9" fmla="*/ 0 h 821531"/>
                <a:gd name="T10" fmla="*/ 0 60000 65536"/>
                <a:gd name="T11" fmla="*/ 0 60000 65536"/>
                <a:gd name="T12" fmla="*/ 0 60000 65536"/>
                <a:gd name="T13" fmla="*/ 0 60000 65536"/>
                <a:gd name="T14" fmla="*/ 0 60000 65536"/>
                <a:gd name="T15" fmla="*/ 0 w 793023"/>
                <a:gd name="T16" fmla="*/ 0 h 821531"/>
                <a:gd name="T17" fmla="*/ 793023 w 793023"/>
                <a:gd name="T18" fmla="*/ 821531 h 821531"/>
              </a:gdLst>
              <a:ahLst/>
              <a:cxnLst>
                <a:cxn ang="T10">
                  <a:pos x="T0" y="T1"/>
                </a:cxn>
                <a:cxn ang="T11">
                  <a:pos x="T2" y="T3"/>
                </a:cxn>
                <a:cxn ang="T12">
                  <a:pos x="T4" y="T5"/>
                </a:cxn>
                <a:cxn ang="T13">
                  <a:pos x="T6" y="T7"/>
                </a:cxn>
                <a:cxn ang="T14">
                  <a:pos x="T8" y="T9"/>
                </a:cxn>
              </a:cxnLst>
              <a:rect l="T15" t="T16" r="T17" b="T18"/>
              <a:pathLst>
                <a:path w="793023" h="821531">
                  <a:moveTo>
                    <a:pt x="793023" y="0"/>
                  </a:moveTo>
                  <a:lnTo>
                    <a:pt x="4829" y="483394"/>
                  </a:lnTo>
                  <a:cubicBezTo>
                    <a:pt x="5623" y="614363"/>
                    <a:pt x="-726" y="690562"/>
                    <a:pt x="68" y="821531"/>
                  </a:cubicBezTo>
                  <a:lnTo>
                    <a:pt x="783498" y="290513"/>
                  </a:lnTo>
                  <a:lnTo>
                    <a:pt x="793023" y="0"/>
                  </a:lnTo>
                  <a:close/>
                </a:path>
              </a:pathLst>
            </a:custGeom>
            <a:solidFill>
              <a:srgbClr val="FFFFFF"/>
            </a:solidFill>
            <a:ln w="10795" cap="flat" cmpd="sng" algn="ctr">
              <a:noFill/>
              <a:prstDash val="solid"/>
              <a:round/>
              <a:headEnd/>
              <a:tailEnd/>
            </a:ln>
          </p:spPr>
          <p:txBody>
            <a:bodyPr anchor="ctr"/>
            <a:lstStyle/>
            <a:p>
              <a:endParaRPr lang="en-US"/>
            </a:p>
          </p:txBody>
        </p:sp>
        <p:sp>
          <p:nvSpPr>
            <p:cNvPr id="41142" name="Freeform 97"/>
            <p:cNvSpPr>
              <a:spLocks/>
            </p:cNvSpPr>
            <p:nvPr/>
          </p:nvSpPr>
          <p:spPr bwMode="auto">
            <a:xfrm>
              <a:off x="1971" y="1854"/>
              <a:ext cx="1991" cy="1264"/>
            </a:xfrm>
            <a:custGeom>
              <a:avLst/>
              <a:gdLst>
                <a:gd name="T0" fmla="*/ 0 w 1134848"/>
                <a:gd name="T1" fmla="*/ 0 h 1020634"/>
                <a:gd name="T2" fmla="*/ 1151 w 1134848"/>
                <a:gd name="T3" fmla="*/ 284 h 1020634"/>
                <a:gd name="T4" fmla="*/ 1133 w 1134848"/>
                <a:gd name="T5" fmla="*/ 515 h 1020634"/>
                <a:gd name="T6" fmla="*/ 0 w 1134848"/>
                <a:gd name="T7" fmla="*/ 180 h 1020634"/>
                <a:gd name="T8" fmla="*/ 0 w 1134848"/>
                <a:gd name="T9" fmla="*/ 0 h 1020634"/>
                <a:gd name="T10" fmla="*/ 0 60000 65536"/>
                <a:gd name="T11" fmla="*/ 0 60000 65536"/>
                <a:gd name="T12" fmla="*/ 0 60000 65536"/>
                <a:gd name="T13" fmla="*/ 0 60000 65536"/>
                <a:gd name="T14" fmla="*/ 0 60000 65536"/>
                <a:gd name="T15" fmla="*/ 0 w 1134848"/>
                <a:gd name="T16" fmla="*/ 0 h 1020634"/>
                <a:gd name="T17" fmla="*/ 1134848 w 1134848"/>
                <a:gd name="T18" fmla="*/ 1020634 h 1020634"/>
              </a:gdLst>
              <a:ahLst/>
              <a:cxnLst>
                <a:cxn ang="T10">
                  <a:pos x="T0" y="T1"/>
                </a:cxn>
                <a:cxn ang="T11">
                  <a:pos x="T2" y="T3"/>
                </a:cxn>
                <a:cxn ang="T12">
                  <a:pos x="T4" y="T5"/>
                </a:cxn>
                <a:cxn ang="T13">
                  <a:pos x="T6" y="T7"/>
                </a:cxn>
                <a:cxn ang="T14">
                  <a:pos x="T8" y="T9"/>
                </a:cxn>
              </a:cxnLst>
              <a:rect l="T15" t="T16" r="T17" b="T18"/>
              <a:pathLst>
                <a:path w="1134848" h="1020634">
                  <a:moveTo>
                    <a:pt x="0" y="0"/>
                  </a:moveTo>
                  <a:lnTo>
                    <a:pt x="1134848" y="563003"/>
                  </a:lnTo>
                  <a:cubicBezTo>
                    <a:pt x="1132731" y="717520"/>
                    <a:pt x="1119889" y="866117"/>
                    <a:pt x="1117772" y="1020634"/>
                  </a:cubicBezTo>
                  <a:lnTo>
                    <a:pt x="86" y="355771"/>
                  </a:lnTo>
                  <a:cubicBezTo>
                    <a:pt x="57" y="237181"/>
                    <a:pt x="29" y="118590"/>
                    <a:pt x="0" y="0"/>
                  </a:cubicBezTo>
                  <a:close/>
                </a:path>
              </a:pathLst>
            </a:custGeom>
            <a:solidFill>
              <a:schemeClr val="accent1"/>
            </a:solidFill>
            <a:ln w="10795" cap="flat" cmpd="sng" algn="ctr">
              <a:noFill/>
              <a:prstDash val="solid"/>
              <a:round/>
              <a:headEnd/>
              <a:tailEnd/>
            </a:ln>
          </p:spPr>
          <p:txBody>
            <a:bodyPr anchor="ctr"/>
            <a:lstStyle/>
            <a:p>
              <a:endParaRPr lang="en-US"/>
            </a:p>
          </p:txBody>
        </p:sp>
        <p:sp>
          <p:nvSpPr>
            <p:cNvPr id="41143" name="Freeform 98"/>
            <p:cNvSpPr>
              <a:spLocks/>
            </p:cNvSpPr>
            <p:nvPr/>
          </p:nvSpPr>
          <p:spPr bwMode="auto">
            <a:xfrm>
              <a:off x="1967" y="1872"/>
              <a:ext cx="1962" cy="1224"/>
            </a:xfrm>
            <a:custGeom>
              <a:avLst/>
              <a:gdLst>
                <a:gd name="T0" fmla="*/ 674872 w 1240510"/>
                <a:gd name="T1" fmla="*/ 621210 h 1099542"/>
                <a:gd name="T2" fmla="*/ 1024916 w 1240510"/>
                <a:gd name="T3" fmla="*/ 795041 h 1099542"/>
                <a:gd name="T4" fmla="*/ 1015392 w 1240510"/>
                <a:gd name="T5" fmla="*/ 861716 h 1099542"/>
                <a:gd name="T6" fmla="*/ 679634 w 1240510"/>
                <a:gd name="T7" fmla="*/ 687885 h 1099542"/>
                <a:gd name="T8" fmla="*/ 674872 w 1240510"/>
                <a:gd name="T9" fmla="*/ 525469 h 1099542"/>
                <a:gd name="T10" fmla="*/ 1024916 w 1240510"/>
                <a:gd name="T11" fmla="*/ 699300 h 1099542"/>
                <a:gd name="T12" fmla="*/ 1015392 w 1240510"/>
                <a:gd name="T13" fmla="*/ 765975 h 1099542"/>
                <a:gd name="T14" fmla="*/ 679634 w 1240510"/>
                <a:gd name="T15" fmla="*/ 592144 h 1099542"/>
                <a:gd name="T16" fmla="*/ 674872 w 1240510"/>
                <a:gd name="T17" fmla="*/ 438306 h 1099542"/>
                <a:gd name="T18" fmla="*/ 1024916 w 1240510"/>
                <a:gd name="T19" fmla="*/ 612137 h 1099542"/>
                <a:gd name="T20" fmla="*/ 1015392 w 1240510"/>
                <a:gd name="T21" fmla="*/ 678812 h 1099542"/>
                <a:gd name="T22" fmla="*/ 679634 w 1240510"/>
                <a:gd name="T23" fmla="*/ 504981 h 1099542"/>
                <a:gd name="T24" fmla="*/ 148616 w 1240510"/>
                <a:gd name="T25" fmla="*/ 321907 h 1099542"/>
                <a:gd name="T26" fmla="*/ 229578 w 1240510"/>
                <a:gd name="T27" fmla="*/ 360007 h 1099542"/>
                <a:gd name="T28" fmla="*/ 220052 w 1240510"/>
                <a:gd name="T29" fmla="*/ 421920 h 1099542"/>
                <a:gd name="T30" fmla="*/ 162904 w 1240510"/>
                <a:gd name="T31" fmla="*/ 388582 h 1099542"/>
                <a:gd name="T32" fmla="*/ 148616 w 1240510"/>
                <a:gd name="T33" fmla="*/ 245426 h 1099542"/>
                <a:gd name="T34" fmla="*/ 229578 w 1240510"/>
                <a:gd name="T35" fmla="*/ 283526 h 1099542"/>
                <a:gd name="T36" fmla="*/ 220052 w 1240510"/>
                <a:gd name="T37" fmla="*/ 345439 h 1099542"/>
                <a:gd name="T38" fmla="*/ 162904 w 1240510"/>
                <a:gd name="T39" fmla="*/ 312101 h 1099542"/>
                <a:gd name="T40" fmla="*/ 148616 w 1240510"/>
                <a:gd name="T41" fmla="*/ 166843 h 1099542"/>
                <a:gd name="T42" fmla="*/ 229578 w 1240510"/>
                <a:gd name="T43" fmla="*/ 204943 h 1099542"/>
                <a:gd name="T44" fmla="*/ 220052 w 1240510"/>
                <a:gd name="T45" fmla="*/ 266856 h 1099542"/>
                <a:gd name="T46" fmla="*/ 162904 w 1240510"/>
                <a:gd name="T47" fmla="*/ 233518 h 1099542"/>
                <a:gd name="T48" fmla="*/ 50232 w 1240510"/>
                <a:gd name="T49" fmla="*/ 67454 h 1099542"/>
                <a:gd name="T50" fmla="*/ 54244 w 1240510"/>
                <a:gd name="T51" fmla="*/ 360335 h 1099542"/>
                <a:gd name="T52" fmla="*/ 1190278 w 1240510"/>
                <a:gd name="T53" fmla="*/ 1041612 h 1099542"/>
                <a:gd name="T54" fmla="*/ 1191028 w 1240510"/>
                <a:gd name="T55" fmla="*/ 658027 h 1099542"/>
                <a:gd name="T56" fmla="*/ 7048 w 1240510"/>
                <a:gd name="T57" fmla="*/ 0 h 1099542"/>
                <a:gd name="T58" fmla="*/ 1240510 w 1240510"/>
                <a:gd name="T59" fmla="*/ 627303 h 1099542"/>
                <a:gd name="T60" fmla="*/ 1233462 w 1240510"/>
                <a:gd name="T61" fmla="*/ 1099542 h 1099542"/>
                <a:gd name="T62" fmla="*/ 0 w 1240510"/>
                <a:gd name="T63" fmla="*/ 380611 h 10995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40510"/>
                <a:gd name="T97" fmla="*/ 0 h 1099542"/>
                <a:gd name="T98" fmla="*/ 1240510 w 1240510"/>
                <a:gd name="T99" fmla="*/ 1099542 h 109954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40510" h="1099542">
                  <a:moveTo>
                    <a:pt x="674872" y="621210"/>
                  </a:moveTo>
                  <a:lnTo>
                    <a:pt x="1024916" y="795041"/>
                  </a:lnTo>
                  <a:lnTo>
                    <a:pt x="1015392" y="861716"/>
                  </a:lnTo>
                  <a:lnTo>
                    <a:pt x="679634" y="687885"/>
                  </a:lnTo>
                  <a:close/>
                  <a:moveTo>
                    <a:pt x="674872" y="525469"/>
                  </a:moveTo>
                  <a:lnTo>
                    <a:pt x="1024916" y="699300"/>
                  </a:lnTo>
                  <a:lnTo>
                    <a:pt x="1015392" y="765975"/>
                  </a:lnTo>
                  <a:lnTo>
                    <a:pt x="679634" y="592144"/>
                  </a:lnTo>
                  <a:close/>
                  <a:moveTo>
                    <a:pt x="674872" y="438306"/>
                  </a:moveTo>
                  <a:lnTo>
                    <a:pt x="1024916" y="612137"/>
                  </a:lnTo>
                  <a:lnTo>
                    <a:pt x="1015392" y="678812"/>
                  </a:lnTo>
                  <a:lnTo>
                    <a:pt x="679634" y="504981"/>
                  </a:lnTo>
                  <a:close/>
                  <a:moveTo>
                    <a:pt x="148616" y="321907"/>
                  </a:moveTo>
                  <a:lnTo>
                    <a:pt x="229578" y="360007"/>
                  </a:lnTo>
                  <a:lnTo>
                    <a:pt x="220052" y="421920"/>
                  </a:lnTo>
                  <a:lnTo>
                    <a:pt x="162904" y="388582"/>
                  </a:lnTo>
                  <a:close/>
                  <a:moveTo>
                    <a:pt x="148616" y="245426"/>
                  </a:moveTo>
                  <a:lnTo>
                    <a:pt x="229578" y="283526"/>
                  </a:lnTo>
                  <a:lnTo>
                    <a:pt x="220052" y="345439"/>
                  </a:lnTo>
                  <a:lnTo>
                    <a:pt x="162904" y="312101"/>
                  </a:lnTo>
                  <a:close/>
                  <a:moveTo>
                    <a:pt x="148616" y="166843"/>
                  </a:moveTo>
                  <a:lnTo>
                    <a:pt x="229578" y="204943"/>
                  </a:lnTo>
                  <a:lnTo>
                    <a:pt x="220052" y="266856"/>
                  </a:lnTo>
                  <a:lnTo>
                    <a:pt x="162904" y="233518"/>
                  </a:lnTo>
                  <a:close/>
                  <a:moveTo>
                    <a:pt x="50232" y="67454"/>
                  </a:moveTo>
                  <a:lnTo>
                    <a:pt x="54244" y="360335"/>
                  </a:lnTo>
                  <a:lnTo>
                    <a:pt x="1190278" y="1041612"/>
                  </a:lnTo>
                  <a:cubicBezTo>
                    <a:pt x="1192116" y="907489"/>
                    <a:pt x="1189190" y="792150"/>
                    <a:pt x="1191028" y="658027"/>
                  </a:cubicBezTo>
                  <a:close/>
                  <a:moveTo>
                    <a:pt x="7048" y="0"/>
                  </a:moveTo>
                  <a:lnTo>
                    <a:pt x="1240510" y="627303"/>
                  </a:lnTo>
                  <a:cubicBezTo>
                    <a:pt x="1238160" y="798813"/>
                    <a:pt x="1235812" y="928032"/>
                    <a:pt x="1233462" y="1099542"/>
                  </a:cubicBezTo>
                  <a:lnTo>
                    <a:pt x="0" y="380611"/>
                  </a:lnTo>
                  <a:close/>
                </a:path>
              </a:pathLst>
            </a:custGeom>
            <a:solidFill>
              <a:srgbClr val="FFFFFF"/>
            </a:solidFill>
            <a:ln w="10795" cap="flat" cmpd="sng" algn="ctr">
              <a:noFill/>
              <a:prstDash val="solid"/>
              <a:round/>
              <a:headEnd/>
              <a:tailEnd/>
            </a:ln>
          </p:spPr>
          <p:txBody>
            <a:bodyPr anchor="ctr"/>
            <a:lstStyle/>
            <a:p>
              <a:endParaRPr lang="en-US"/>
            </a:p>
          </p:txBody>
        </p:sp>
        <p:sp>
          <p:nvSpPr>
            <p:cNvPr id="41144" name="Freeform 99"/>
            <p:cNvSpPr>
              <a:spLocks/>
            </p:cNvSpPr>
            <p:nvPr/>
          </p:nvSpPr>
          <p:spPr bwMode="auto">
            <a:xfrm>
              <a:off x="1933" y="1994"/>
              <a:ext cx="250" cy="415"/>
            </a:xfrm>
            <a:custGeom>
              <a:avLst/>
              <a:gdLst>
                <a:gd name="T0" fmla="*/ 99 w 150337"/>
                <a:gd name="T1" fmla="*/ 1 h 350700"/>
                <a:gd name="T2" fmla="*/ 0 w 150337"/>
                <a:gd name="T3" fmla="*/ 24 h 350700"/>
                <a:gd name="T4" fmla="*/ 0 w 150337"/>
                <a:gd name="T5" fmla="*/ 162 h 350700"/>
                <a:gd name="T6" fmla="*/ 114 w 150337"/>
                <a:gd name="T7" fmla="*/ 129 h 350700"/>
                <a:gd name="T8" fmla="*/ 113 w 150337"/>
                <a:gd name="T9" fmla="*/ 107 h 350700"/>
                <a:gd name="T10" fmla="*/ 35 w 150337"/>
                <a:gd name="T11" fmla="*/ 132 h 350700"/>
                <a:gd name="T12" fmla="*/ 35 w 150337"/>
                <a:gd name="T13" fmla="*/ 47 h 350700"/>
                <a:gd name="T14" fmla="*/ 99 w 150337"/>
                <a:gd name="T15" fmla="*/ 33 h 350700"/>
                <a:gd name="T16" fmla="*/ 99 w 150337"/>
                <a:gd name="T17" fmla="*/ 1 h 3507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0337"/>
                <a:gd name="T28" fmla="*/ 0 h 350700"/>
                <a:gd name="T29" fmla="*/ 150337 w 150337"/>
                <a:gd name="T30" fmla="*/ 350700 h 3507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0337" h="350700">
                  <a:moveTo>
                    <a:pt x="107950" y="1450"/>
                  </a:moveTo>
                  <a:lnTo>
                    <a:pt x="0" y="52250"/>
                  </a:lnTo>
                  <a:lnTo>
                    <a:pt x="0" y="350700"/>
                  </a:lnTo>
                  <a:lnTo>
                    <a:pt x="124619" y="280056"/>
                  </a:lnTo>
                  <a:cubicBezTo>
                    <a:pt x="167802" y="254799"/>
                    <a:pt x="148917" y="214239"/>
                    <a:pt x="123825" y="232431"/>
                  </a:cubicBezTo>
                  <a:lnTo>
                    <a:pt x="38100" y="287200"/>
                  </a:lnTo>
                  <a:lnTo>
                    <a:pt x="38100" y="103050"/>
                  </a:lnTo>
                  <a:lnTo>
                    <a:pt x="107950" y="71300"/>
                  </a:lnTo>
                  <a:cubicBezTo>
                    <a:pt x="136916" y="54224"/>
                    <a:pt x="130708" y="-10439"/>
                    <a:pt x="107950" y="1450"/>
                  </a:cubicBezTo>
                  <a:close/>
                </a:path>
              </a:pathLst>
            </a:custGeom>
            <a:solidFill>
              <a:srgbClr val="FFFFFF"/>
            </a:solidFill>
            <a:ln w="10795" cap="flat" cmpd="sng" algn="ctr">
              <a:noFill/>
              <a:prstDash val="solid"/>
              <a:round/>
              <a:headEnd/>
              <a:tailEnd/>
            </a:ln>
          </p:spPr>
          <p:txBody>
            <a:bodyPr anchor="ctr"/>
            <a:lstStyle/>
            <a:p>
              <a:endParaRPr lang="en-US"/>
            </a:p>
          </p:txBody>
        </p:sp>
        <p:sp>
          <p:nvSpPr>
            <p:cNvPr id="41145" name="Freeform 100"/>
            <p:cNvSpPr>
              <a:spLocks/>
            </p:cNvSpPr>
            <p:nvPr/>
          </p:nvSpPr>
          <p:spPr bwMode="auto">
            <a:xfrm>
              <a:off x="3489" y="2568"/>
              <a:ext cx="275" cy="448"/>
            </a:xfrm>
            <a:custGeom>
              <a:avLst/>
              <a:gdLst>
                <a:gd name="T0" fmla="*/ 119 w 150337"/>
                <a:gd name="T1" fmla="*/ 1 h 350700"/>
                <a:gd name="T2" fmla="*/ 0 w 150337"/>
                <a:gd name="T3" fmla="*/ 28 h 350700"/>
                <a:gd name="T4" fmla="*/ 0 w 150337"/>
                <a:gd name="T5" fmla="*/ 189 h 350700"/>
                <a:gd name="T6" fmla="*/ 137 w 150337"/>
                <a:gd name="T7" fmla="*/ 151 h 350700"/>
                <a:gd name="T8" fmla="*/ 136 w 150337"/>
                <a:gd name="T9" fmla="*/ 125 h 350700"/>
                <a:gd name="T10" fmla="*/ 42 w 150337"/>
                <a:gd name="T11" fmla="*/ 154 h 350700"/>
                <a:gd name="T12" fmla="*/ 42 w 150337"/>
                <a:gd name="T13" fmla="*/ 55 h 350700"/>
                <a:gd name="T14" fmla="*/ 119 w 150337"/>
                <a:gd name="T15" fmla="*/ 38 h 350700"/>
                <a:gd name="T16" fmla="*/ 119 w 150337"/>
                <a:gd name="T17" fmla="*/ 1 h 3507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0337"/>
                <a:gd name="T28" fmla="*/ 0 h 350700"/>
                <a:gd name="T29" fmla="*/ 150337 w 150337"/>
                <a:gd name="T30" fmla="*/ 350700 h 3507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0337" h="350700">
                  <a:moveTo>
                    <a:pt x="107950" y="1450"/>
                  </a:moveTo>
                  <a:lnTo>
                    <a:pt x="0" y="52250"/>
                  </a:lnTo>
                  <a:lnTo>
                    <a:pt x="0" y="350700"/>
                  </a:lnTo>
                  <a:lnTo>
                    <a:pt x="124619" y="280056"/>
                  </a:lnTo>
                  <a:cubicBezTo>
                    <a:pt x="167802" y="254799"/>
                    <a:pt x="148917" y="214239"/>
                    <a:pt x="123825" y="232431"/>
                  </a:cubicBezTo>
                  <a:lnTo>
                    <a:pt x="38100" y="287200"/>
                  </a:lnTo>
                  <a:lnTo>
                    <a:pt x="38100" y="103050"/>
                  </a:lnTo>
                  <a:lnTo>
                    <a:pt x="107950" y="71300"/>
                  </a:lnTo>
                  <a:cubicBezTo>
                    <a:pt x="136916" y="54224"/>
                    <a:pt x="130708" y="-10439"/>
                    <a:pt x="107950" y="1450"/>
                  </a:cubicBezTo>
                  <a:close/>
                </a:path>
              </a:pathLst>
            </a:custGeom>
            <a:solidFill>
              <a:srgbClr val="FFFFFF"/>
            </a:solidFill>
            <a:ln w="10795" cap="flat" cmpd="sng" algn="ctr">
              <a:noFill/>
              <a:prstDash val="solid"/>
              <a:round/>
              <a:headEnd/>
              <a:tailEnd/>
            </a:ln>
          </p:spPr>
          <p:txBody>
            <a:bodyPr anchor="ctr"/>
            <a:lstStyle/>
            <a:p>
              <a:endParaRPr lang="en-US"/>
            </a:p>
          </p:txBody>
        </p:sp>
        <p:sp>
          <p:nvSpPr>
            <p:cNvPr id="41146" name="Freeform 101"/>
            <p:cNvSpPr>
              <a:spLocks/>
            </p:cNvSpPr>
            <p:nvPr/>
          </p:nvSpPr>
          <p:spPr bwMode="auto">
            <a:xfrm>
              <a:off x="1971" y="2018"/>
              <a:ext cx="236" cy="367"/>
            </a:xfrm>
            <a:custGeom>
              <a:avLst/>
              <a:gdLst>
                <a:gd name="T0" fmla="*/ 86 w 142280"/>
                <a:gd name="T1" fmla="*/ 1 h 309413"/>
                <a:gd name="T2" fmla="*/ 4 w 142280"/>
                <a:gd name="T3" fmla="*/ 20 h 309413"/>
                <a:gd name="T4" fmla="*/ 0 w 142280"/>
                <a:gd name="T5" fmla="*/ 143 h 309413"/>
                <a:gd name="T6" fmla="*/ 105 w 142280"/>
                <a:gd name="T7" fmla="*/ 116 h 309413"/>
                <a:gd name="T8" fmla="*/ 106 w 142280"/>
                <a:gd name="T9" fmla="*/ 105 h 309413"/>
                <a:gd name="T10" fmla="*/ 22 w 142280"/>
                <a:gd name="T11" fmla="*/ 130 h 309413"/>
                <a:gd name="T12" fmla="*/ 22 w 142280"/>
                <a:gd name="T13" fmla="*/ 32 h 309413"/>
                <a:gd name="T14" fmla="*/ 88 w 142280"/>
                <a:gd name="T15" fmla="*/ 17 h 309413"/>
                <a:gd name="T16" fmla="*/ 86 w 142280"/>
                <a:gd name="T17" fmla="*/ 1 h 3094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2280"/>
                <a:gd name="T28" fmla="*/ 0 h 309413"/>
                <a:gd name="T29" fmla="*/ 142280 w 142280"/>
                <a:gd name="T30" fmla="*/ 309413 h 3094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2280" h="309413">
                  <a:moveTo>
                    <a:pt x="94487" y="2800"/>
                  </a:moveTo>
                  <a:lnTo>
                    <a:pt x="4489" y="42379"/>
                  </a:lnTo>
                  <a:cubicBezTo>
                    <a:pt x="2993" y="131390"/>
                    <a:pt x="1496" y="220402"/>
                    <a:pt x="0" y="309413"/>
                  </a:cubicBezTo>
                  <a:lnTo>
                    <a:pt x="115643" y="249989"/>
                  </a:lnTo>
                  <a:cubicBezTo>
                    <a:pt x="158826" y="224732"/>
                    <a:pt x="142186" y="208857"/>
                    <a:pt x="117094" y="227049"/>
                  </a:cubicBezTo>
                  <a:lnTo>
                    <a:pt x="24637" y="281818"/>
                  </a:lnTo>
                  <a:cubicBezTo>
                    <a:pt x="24637" y="210710"/>
                    <a:pt x="24638" y="139603"/>
                    <a:pt x="24638" y="68495"/>
                  </a:cubicBezTo>
                  <a:lnTo>
                    <a:pt x="96732" y="36746"/>
                  </a:lnTo>
                  <a:cubicBezTo>
                    <a:pt x="125698" y="19670"/>
                    <a:pt x="117245" y="-9089"/>
                    <a:pt x="94487" y="2800"/>
                  </a:cubicBezTo>
                  <a:close/>
                </a:path>
              </a:pathLst>
            </a:custGeom>
            <a:solidFill>
              <a:schemeClr val="accent1"/>
            </a:solidFill>
            <a:ln w="10795" cap="flat" cmpd="sng" algn="ctr">
              <a:noFill/>
              <a:prstDash val="solid"/>
              <a:round/>
              <a:headEnd/>
              <a:tailEnd/>
            </a:ln>
          </p:spPr>
          <p:txBody>
            <a:bodyPr anchor="ctr"/>
            <a:lstStyle/>
            <a:p>
              <a:endParaRPr lang="en-US"/>
            </a:p>
          </p:txBody>
        </p:sp>
        <p:sp>
          <p:nvSpPr>
            <p:cNvPr id="41147" name="Freeform 102"/>
            <p:cNvSpPr>
              <a:spLocks/>
            </p:cNvSpPr>
            <p:nvPr/>
          </p:nvSpPr>
          <p:spPr bwMode="auto">
            <a:xfrm>
              <a:off x="3518" y="2597"/>
              <a:ext cx="246" cy="395"/>
            </a:xfrm>
            <a:custGeom>
              <a:avLst/>
              <a:gdLst>
                <a:gd name="T0" fmla="*/ 92 w 146768"/>
                <a:gd name="T1" fmla="*/ 1 h 322390"/>
                <a:gd name="T2" fmla="*/ 8 w 146768"/>
                <a:gd name="T3" fmla="*/ 21 h 322390"/>
                <a:gd name="T4" fmla="*/ 0 w 146768"/>
                <a:gd name="T5" fmla="*/ 159 h 322390"/>
                <a:gd name="T6" fmla="*/ 111 w 146768"/>
                <a:gd name="T7" fmla="*/ 124 h 322390"/>
                <a:gd name="T8" fmla="*/ 112 w 146768"/>
                <a:gd name="T9" fmla="*/ 112 h 322390"/>
                <a:gd name="T10" fmla="*/ 23 w 146768"/>
                <a:gd name="T11" fmla="*/ 147 h 322390"/>
                <a:gd name="T12" fmla="*/ 27 w 146768"/>
                <a:gd name="T13" fmla="*/ 34 h 322390"/>
                <a:gd name="T14" fmla="*/ 94 w 146768"/>
                <a:gd name="T15" fmla="*/ 18 h 322390"/>
                <a:gd name="T16" fmla="*/ 92 w 146768"/>
                <a:gd name="T17" fmla="*/ 1 h 3223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6768"/>
                <a:gd name="T28" fmla="*/ 0 h 322390"/>
                <a:gd name="T29" fmla="*/ 146768 w 146768"/>
                <a:gd name="T30" fmla="*/ 322390 h 3223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6768" h="322390">
                  <a:moveTo>
                    <a:pt x="98975" y="2800"/>
                  </a:moveTo>
                  <a:lnTo>
                    <a:pt x="8977" y="42379"/>
                  </a:lnTo>
                  <a:cubicBezTo>
                    <a:pt x="7481" y="131390"/>
                    <a:pt x="1496" y="233379"/>
                    <a:pt x="0" y="322390"/>
                  </a:cubicBezTo>
                  <a:lnTo>
                    <a:pt x="120131" y="249989"/>
                  </a:lnTo>
                  <a:cubicBezTo>
                    <a:pt x="163314" y="224732"/>
                    <a:pt x="146674" y="208857"/>
                    <a:pt x="121582" y="227049"/>
                  </a:cubicBezTo>
                  <a:lnTo>
                    <a:pt x="24636" y="296958"/>
                  </a:lnTo>
                  <a:cubicBezTo>
                    <a:pt x="24636" y="225850"/>
                    <a:pt x="29126" y="139603"/>
                    <a:pt x="29126" y="68495"/>
                  </a:cubicBezTo>
                  <a:lnTo>
                    <a:pt x="101220" y="36746"/>
                  </a:lnTo>
                  <a:cubicBezTo>
                    <a:pt x="130186" y="19670"/>
                    <a:pt x="121733" y="-9089"/>
                    <a:pt x="98975" y="2800"/>
                  </a:cubicBezTo>
                  <a:close/>
                </a:path>
              </a:pathLst>
            </a:custGeom>
            <a:solidFill>
              <a:schemeClr val="accent1"/>
            </a:solidFill>
            <a:ln w="10795" cap="flat" cmpd="sng" algn="ctr">
              <a:noFill/>
              <a:prstDash val="solid"/>
              <a:round/>
              <a:headEnd/>
              <a:tailEnd/>
            </a:ln>
          </p:spPr>
          <p:txBody>
            <a:bodyPr anchor="ctr"/>
            <a:lstStyle/>
            <a:p>
              <a:endParaRPr lang="en-US"/>
            </a:p>
          </p:txBody>
        </p:sp>
        <p:sp>
          <p:nvSpPr>
            <p:cNvPr id="41148" name="Freeform 103"/>
            <p:cNvSpPr>
              <a:spLocks/>
            </p:cNvSpPr>
            <p:nvPr/>
          </p:nvSpPr>
          <p:spPr bwMode="auto">
            <a:xfrm>
              <a:off x="2463" y="1551"/>
              <a:ext cx="2414" cy="651"/>
            </a:xfrm>
            <a:custGeom>
              <a:avLst/>
              <a:gdLst>
                <a:gd name="T0" fmla="*/ 1705 w 504825"/>
                <a:gd name="T1" fmla="*/ 0 h 192882"/>
                <a:gd name="T2" fmla="*/ 1651 w 504825"/>
                <a:gd name="T3" fmla="*/ 241 h 192882"/>
                <a:gd name="T4" fmla="*/ 0 w 504825"/>
                <a:gd name="T5" fmla="*/ 616 h 192882"/>
                <a:gd name="T6" fmla="*/ 1723 w 504825"/>
                <a:gd name="T7" fmla="*/ 268 h 192882"/>
                <a:gd name="T8" fmla="*/ 3804 w 504825"/>
                <a:gd name="T9" fmla="*/ 723 h 192882"/>
                <a:gd name="T10" fmla="*/ 1741 w 504825"/>
                <a:gd name="T11" fmla="*/ 241 h 192882"/>
                <a:gd name="T12" fmla="*/ 1705 w 504825"/>
                <a:gd name="T13" fmla="*/ 0 h 192882"/>
                <a:gd name="T14" fmla="*/ 0 60000 65536"/>
                <a:gd name="T15" fmla="*/ 0 60000 65536"/>
                <a:gd name="T16" fmla="*/ 0 60000 65536"/>
                <a:gd name="T17" fmla="*/ 0 60000 65536"/>
                <a:gd name="T18" fmla="*/ 0 60000 65536"/>
                <a:gd name="T19" fmla="*/ 0 60000 65536"/>
                <a:gd name="T20" fmla="*/ 0 60000 65536"/>
                <a:gd name="T21" fmla="*/ 0 w 504825"/>
                <a:gd name="T22" fmla="*/ 0 h 192882"/>
                <a:gd name="T23" fmla="*/ 504825 w 504825"/>
                <a:gd name="T24" fmla="*/ 192882 h 1928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4825" h="192882">
                  <a:moveTo>
                    <a:pt x="226219" y="0"/>
                  </a:moveTo>
                  <a:lnTo>
                    <a:pt x="219075" y="64295"/>
                  </a:lnTo>
                  <a:lnTo>
                    <a:pt x="0" y="164307"/>
                  </a:lnTo>
                  <a:lnTo>
                    <a:pt x="228601" y="71438"/>
                  </a:lnTo>
                  <a:lnTo>
                    <a:pt x="504825" y="192882"/>
                  </a:lnTo>
                  <a:lnTo>
                    <a:pt x="230981" y="64294"/>
                  </a:lnTo>
                  <a:lnTo>
                    <a:pt x="226219" y="0"/>
                  </a:lnTo>
                  <a:close/>
                </a:path>
              </a:pathLst>
            </a:custGeom>
            <a:solidFill>
              <a:srgbClr val="FFFFFF"/>
            </a:solidFill>
            <a:ln w="10795" cap="flat" cmpd="sng" algn="ctr">
              <a:noFill/>
              <a:prstDash val="solid"/>
              <a:round/>
              <a:headEnd/>
              <a:tailEnd/>
            </a:ln>
          </p:spPr>
          <p:txBody>
            <a:bodyPr anchor="ctr"/>
            <a:lstStyle/>
            <a:p>
              <a:endParaRPr lang="en-US"/>
            </a:p>
          </p:txBody>
        </p:sp>
      </p:grpSp>
      <p:pic>
        <p:nvPicPr>
          <p:cNvPr id="8" name="Picture 196" descr="Host"/>
          <p:cNvPicPr>
            <a:picLocks noChangeAspect="1" noChangeArrowheads="1"/>
          </p:cNvPicPr>
          <p:nvPr/>
        </p:nvPicPr>
        <p:blipFill>
          <a:blip r:embed="rId4"/>
          <a:srcRect/>
          <a:stretch>
            <a:fillRect/>
          </a:stretch>
        </p:blipFill>
        <p:spPr bwMode="auto">
          <a:xfrm>
            <a:off x="1221685" y="3274462"/>
            <a:ext cx="273629" cy="544019"/>
          </a:xfrm>
          <a:prstGeom prst="rect">
            <a:avLst/>
          </a:prstGeom>
          <a:noFill/>
          <a:ln w="9525">
            <a:noFill/>
            <a:miter lim="800000"/>
            <a:headEnd/>
            <a:tailEnd/>
          </a:ln>
        </p:spPr>
      </p:pic>
      <p:sp>
        <p:nvSpPr>
          <p:cNvPr id="11" name="Line 156"/>
          <p:cNvSpPr>
            <a:spLocks noChangeShapeType="1"/>
          </p:cNvSpPr>
          <p:nvPr/>
        </p:nvSpPr>
        <p:spPr bwMode="auto">
          <a:xfrm>
            <a:off x="2330771" y="2837304"/>
            <a:ext cx="0" cy="699453"/>
          </a:xfrm>
          <a:prstGeom prst="line">
            <a:avLst/>
          </a:prstGeom>
          <a:noFill/>
          <a:ln w="19050">
            <a:solidFill>
              <a:schemeClr val="tx2"/>
            </a:solidFill>
            <a:round/>
            <a:headEnd/>
            <a:tailEnd/>
          </a:ln>
        </p:spPr>
        <p:txBody>
          <a:bodyPr/>
          <a:lstStyle/>
          <a:p>
            <a:endParaRPr lang="en-US"/>
          </a:p>
        </p:txBody>
      </p:sp>
      <p:sp>
        <p:nvSpPr>
          <p:cNvPr id="12" name="Line 156"/>
          <p:cNvSpPr>
            <a:spLocks noChangeShapeType="1"/>
          </p:cNvSpPr>
          <p:nvPr/>
        </p:nvSpPr>
        <p:spPr bwMode="auto">
          <a:xfrm flipH="1">
            <a:off x="1398168" y="2987882"/>
            <a:ext cx="655736" cy="597449"/>
          </a:xfrm>
          <a:prstGeom prst="line">
            <a:avLst/>
          </a:prstGeom>
          <a:noFill/>
          <a:ln w="19050">
            <a:solidFill>
              <a:schemeClr val="tx2"/>
            </a:solidFill>
            <a:round/>
            <a:headEnd/>
            <a:tailEnd/>
          </a:ln>
        </p:spPr>
        <p:txBody>
          <a:bodyPr/>
          <a:lstStyle/>
          <a:p>
            <a:endParaRPr lang="en-US"/>
          </a:p>
        </p:txBody>
      </p:sp>
      <p:sp>
        <p:nvSpPr>
          <p:cNvPr id="19" name="Line 156"/>
          <p:cNvSpPr>
            <a:spLocks noChangeShapeType="1"/>
          </p:cNvSpPr>
          <p:nvPr/>
        </p:nvSpPr>
        <p:spPr bwMode="auto">
          <a:xfrm flipH="1">
            <a:off x="1553602" y="3802290"/>
            <a:ext cx="697833" cy="1026511"/>
          </a:xfrm>
          <a:prstGeom prst="line">
            <a:avLst/>
          </a:prstGeom>
          <a:noFill/>
          <a:ln w="19050">
            <a:solidFill>
              <a:schemeClr val="tx2"/>
            </a:solidFill>
            <a:round/>
            <a:headEnd/>
            <a:tailEnd/>
          </a:ln>
        </p:spPr>
        <p:txBody>
          <a:bodyPr/>
          <a:lstStyle/>
          <a:p>
            <a:endParaRPr lang="en-US"/>
          </a:p>
        </p:txBody>
      </p:sp>
      <p:sp>
        <p:nvSpPr>
          <p:cNvPr id="88" name="Line 156"/>
          <p:cNvSpPr>
            <a:spLocks noChangeShapeType="1"/>
          </p:cNvSpPr>
          <p:nvPr/>
        </p:nvSpPr>
        <p:spPr bwMode="auto">
          <a:xfrm flipH="1">
            <a:off x="504423" y="3800034"/>
            <a:ext cx="794979" cy="495446"/>
          </a:xfrm>
          <a:prstGeom prst="line">
            <a:avLst/>
          </a:prstGeom>
          <a:noFill/>
          <a:ln w="19050">
            <a:solidFill>
              <a:schemeClr val="tx2"/>
            </a:solidFill>
            <a:round/>
            <a:headEnd/>
            <a:tailEnd/>
          </a:ln>
        </p:spPr>
        <p:txBody>
          <a:bodyPr/>
          <a:lstStyle/>
          <a:p>
            <a:endParaRPr lang="en-US"/>
          </a:p>
        </p:txBody>
      </p:sp>
      <p:grpSp>
        <p:nvGrpSpPr>
          <p:cNvPr id="89" name="Group 172"/>
          <p:cNvGrpSpPr>
            <a:grpSpLocks/>
          </p:cNvGrpSpPr>
          <p:nvPr/>
        </p:nvGrpSpPr>
        <p:grpSpPr bwMode="auto">
          <a:xfrm>
            <a:off x="1050061" y="4758543"/>
            <a:ext cx="618497" cy="293058"/>
            <a:chOff x="1823" y="1488"/>
            <a:chExt cx="3648" cy="1726"/>
          </a:xfrm>
        </p:grpSpPr>
        <p:sp>
          <p:nvSpPr>
            <p:cNvPr id="90" name="Freeform 94"/>
            <p:cNvSpPr>
              <a:spLocks/>
            </p:cNvSpPr>
            <p:nvPr/>
          </p:nvSpPr>
          <p:spPr bwMode="auto">
            <a:xfrm>
              <a:off x="1823" y="1488"/>
              <a:ext cx="3648" cy="1726"/>
            </a:xfrm>
            <a:custGeom>
              <a:avLst/>
              <a:gdLst>
                <a:gd name="T0" fmla="*/ 555963 w 3648"/>
                <a:gd name="T1" fmla="*/ 0 h 1726"/>
                <a:gd name="T2" fmla="*/ 75130 w 3648"/>
                <a:gd name="T3" fmla="*/ 108369 h 1726"/>
                <a:gd name="T4" fmla="*/ 18782 w 3648"/>
                <a:gd name="T5" fmla="*/ 108369 h 1726"/>
                <a:gd name="T6" fmla="*/ 15026 w 3648"/>
                <a:gd name="T7" fmla="*/ 187663 h 1726"/>
                <a:gd name="T8" fmla="*/ 0 w 3648"/>
                <a:gd name="T9" fmla="*/ 203522 h 1726"/>
                <a:gd name="T10" fmla="*/ 3756 w 3648"/>
                <a:gd name="T11" fmla="*/ 327750 h 1726"/>
                <a:gd name="T12" fmla="*/ 82642 w 3648"/>
                <a:gd name="T13" fmla="*/ 306605 h 1726"/>
                <a:gd name="T14" fmla="*/ 525911 w 3648"/>
                <a:gd name="T15" fmla="*/ 488981 h 1726"/>
                <a:gd name="T16" fmla="*/ 514641 w 3648"/>
                <a:gd name="T17" fmla="*/ 533915 h 1726"/>
                <a:gd name="T18" fmla="*/ 593527 w 3648"/>
                <a:gd name="T19" fmla="*/ 515413 h 1726"/>
                <a:gd name="T20" fmla="*/ 702465 w 3648"/>
                <a:gd name="T21" fmla="*/ 568276 h 1726"/>
                <a:gd name="T22" fmla="*/ 732517 w 3648"/>
                <a:gd name="T23" fmla="*/ 531271 h 1726"/>
                <a:gd name="T24" fmla="*/ 1190812 w 3648"/>
                <a:gd name="T25" fmla="*/ 306605 h 1726"/>
                <a:gd name="T26" fmla="*/ 1202082 w 3648"/>
                <a:gd name="T27" fmla="*/ 153303 h 1726"/>
                <a:gd name="T28" fmla="*/ 555963 w 3648"/>
                <a:gd name="T29" fmla="*/ 0 h 17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48"/>
                <a:gd name="T46" fmla="*/ 0 h 1726"/>
                <a:gd name="T47" fmla="*/ 3648 w 3648"/>
                <a:gd name="T48" fmla="*/ 1726 h 17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48" h="1726">
                  <a:moveTo>
                    <a:pt x="1687" y="0"/>
                  </a:moveTo>
                  <a:lnTo>
                    <a:pt x="228" y="329"/>
                  </a:lnTo>
                  <a:lnTo>
                    <a:pt x="57" y="329"/>
                  </a:lnTo>
                  <a:cubicBezTo>
                    <a:pt x="53" y="409"/>
                    <a:pt x="49" y="490"/>
                    <a:pt x="46" y="570"/>
                  </a:cubicBezTo>
                  <a:lnTo>
                    <a:pt x="0" y="618"/>
                  </a:lnTo>
                  <a:cubicBezTo>
                    <a:pt x="4" y="744"/>
                    <a:pt x="8" y="870"/>
                    <a:pt x="11" y="995"/>
                  </a:cubicBezTo>
                  <a:lnTo>
                    <a:pt x="251" y="931"/>
                  </a:lnTo>
                  <a:lnTo>
                    <a:pt x="1596" y="1485"/>
                  </a:lnTo>
                  <a:lnTo>
                    <a:pt x="1625" y="1648"/>
                  </a:lnTo>
                  <a:lnTo>
                    <a:pt x="1801" y="1565"/>
                  </a:lnTo>
                  <a:lnTo>
                    <a:pt x="2132" y="1726"/>
                  </a:lnTo>
                  <a:lnTo>
                    <a:pt x="2223" y="1614"/>
                  </a:lnTo>
                  <a:lnTo>
                    <a:pt x="3614" y="931"/>
                  </a:lnTo>
                  <a:lnTo>
                    <a:pt x="3648" y="466"/>
                  </a:lnTo>
                  <a:lnTo>
                    <a:pt x="1687" y="0"/>
                  </a:lnTo>
                  <a:close/>
                </a:path>
              </a:pathLst>
            </a:custGeom>
            <a:solidFill>
              <a:schemeClr val="accent1">
                <a:alpha val="50195"/>
              </a:schemeClr>
            </a:solidFill>
            <a:ln w="3175" cap="flat" cmpd="sng" algn="ctr">
              <a:solidFill>
                <a:schemeClr val="tx2"/>
              </a:solidFill>
              <a:prstDash val="dash"/>
              <a:round/>
              <a:headEnd/>
              <a:tailEnd/>
            </a:ln>
          </p:spPr>
          <p:txBody>
            <a:bodyPr anchor="ctr"/>
            <a:lstStyle/>
            <a:p>
              <a:endParaRPr lang="en-US"/>
            </a:p>
          </p:txBody>
        </p:sp>
        <p:sp>
          <p:nvSpPr>
            <p:cNvPr id="91" name="Freeform 95"/>
            <p:cNvSpPr>
              <a:spLocks/>
            </p:cNvSpPr>
            <p:nvPr/>
          </p:nvSpPr>
          <p:spPr bwMode="auto">
            <a:xfrm>
              <a:off x="2063" y="1536"/>
              <a:ext cx="3238" cy="1500"/>
            </a:xfrm>
            <a:custGeom>
              <a:avLst/>
              <a:gdLst>
                <a:gd name="T0" fmla="*/ 0 w 2050257"/>
                <a:gd name="T1" fmla="*/ 135 h 1347788"/>
                <a:gd name="T2" fmla="*/ 769 w 2050257"/>
                <a:gd name="T3" fmla="*/ 0 h 1347788"/>
                <a:gd name="T4" fmla="*/ 1685 w 2050257"/>
                <a:gd name="T5" fmla="*/ 165 h 1347788"/>
                <a:gd name="T6" fmla="*/ 1676 w 2050257"/>
                <a:gd name="T7" fmla="*/ 313 h 1347788"/>
                <a:gd name="T8" fmla="*/ 977 w 2050257"/>
                <a:gd name="T9" fmla="*/ 549 h 1347788"/>
                <a:gd name="T10" fmla="*/ 18 w 2050257"/>
                <a:gd name="T11" fmla="*/ 286 h 1347788"/>
                <a:gd name="T12" fmla="*/ 0 w 2050257"/>
                <a:gd name="T13" fmla="*/ 135 h 1347788"/>
                <a:gd name="T14" fmla="*/ 0 60000 65536"/>
                <a:gd name="T15" fmla="*/ 0 60000 65536"/>
                <a:gd name="T16" fmla="*/ 0 60000 65536"/>
                <a:gd name="T17" fmla="*/ 0 60000 65536"/>
                <a:gd name="T18" fmla="*/ 0 60000 65536"/>
                <a:gd name="T19" fmla="*/ 0 60000 65536"/>
                <a:gd name="T20" fmla="*/ 0 60000 65536"/>
                <a:gd name="T21" fmla="*/ 0 w 2050257"/>
                <a:gd name="T22" fmla="*/ 0 h 1347788"/>
                <a:gd name="T23" fmla="*/ 2050257 w 2050257"/>
                <a:gd name="T24" fmla="*/ 1347788 h 13477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50257" h="1347788">
                  <a:moveTo>
                    <a:pt x="0" y="330994"/>
                  </a:moveTo>
                  <a:lnTo>
                    <a:pt x="935832" y="0"/>
                  </a:lnTo>
                  <a:lnTo>
                    <a:pt x="2050257" y="404813"/>
                  </a:lnTo>
                  <a:lnTo>
                    <a:pt x="2038351" y="766763"/>
                  </a:lnTo>
                  <a:lnTo>
                    <a:pt x="1188245" y="1347788"/>
                  </a:lnTo>
                  <a:cubicBezTo>
                    <a:pt x="988220" y="1253237"/>
                    <a:pt x="188120" y="801500"/>
                    <a:pt x="21432" y="702186"/>
                  </a:cubicBezTo>
                  <a:lnTo>
                    <a:pt x="0" y="330994"/>
                  </a:lnTo>
                  <a:close/>
                </a:path>
              </a:pathLst>
            </a:custGeom>
            <a:solidFill>
              <a:schemeClr val="accent1"/>
            </a:solidFill>
            <a:ln w="10795" cap="flat" cmpd="sng" algn="ctr">
              <a:noFill/>
              <a:prstDash val="solid"/>
              <a:round/>
              <a:headEnd/>
              <a:tailEnd/>
            </a:ln>
          </p:spPr>
          <p:txBody>
            <a:bodyPr anchor="ctr"/>
            <a:lstStyle/>
            <a:p>
              <a:endParaRPr lang="en-US"/>
            </a:p>
          </p:txBody>
        </p:sp>
        <p:sp>
          <p:nvSpPr>
            <p:cNvPr id="92" name="Freeform 96"/>
            <p:cNvSpPr>
              <a:spLocks/>
            </p:cNvSpPr>
            <p:nvPr/>
          </p:nvSpPr>
          <p:spPr bwMode="auto">
            <a:xfrm>
              <a:off x="4005" y="2047"/>
              <a:ext cx="1253" cy="916"/>
            </a:xfrm>
            <a:custGeom>
              <a:avLst/>
              <a:gdLst>
                <a:gd name="T0" fmla="*/ 652 w 793023"/>
                <a:gd name="T1" fmla="*/ 0 h 821531"/>
                <a:gd name="T2" fmla="*/ 4 w 793023"/>
                <a:gd name="T3" fmla="*/ 198 h 821531"/>
                <a:gd name="T4" fmla="*/ 0 w 793023"/>
                <a:gd name="T5" fmla="*/ 336 h 821531"/>
                <a:gd name="T6" fmla="*/ 645 w 793023"/>
                <a:gd name="T7" fmla="*/ 119 h 821531"/>
                <a:gd name="T8" fmla="*/ 652 w 793023"/>
                <a:gd name="T9" fmla="*/ 0 h 821531"/>
                <a:gd name="T10" fmla="*/ 0 60000 65536"/>
                <a:gd name="T11" fmla="*/ 0 60000 65536"/>
                <a:gd name="T12" fmla="*/ 0 60000 65536"/>
                <a:gd name="T13" fmla="*/ 0 60000 65536"/>
                <a:gd name="T14" fmla="*/ 0 60000 65536"/>
                <a:gd name="T15" fmla="*/ 0 w 793023"/>
                <a:gd name="T16" fmla="*/ 0 h 821531"/>
                <a:gd name="T17" fmla="*/ 793023 w 793023"/>
                <a:gd name="T18" fmla="*/ 821531 h 821531"/>
              </a:gdLst>
              <a:ahLst/>
              <a:cxnLst>
                <a:cxn ang="T10">
                  <a:pos x="T0" y="T1"/>
                </a:cxn>
                <a:cxn ang="T11">
                  <a:pos x="T2" y="T3"/>
                </a:cxn>
                <a:cxn ang="T12">
                  <a:pos x="T4" y="T5"/>
                </a:cxn>
                <a:cxn ang="T13">
                  <a:pos x="T6" y="T7"/>
                </a:cxn>
                <a:cxn ang="T14">
                  <a:pos x="T8" y="T9"/>
                </a:cxn>
              </a:cxnLst>
              <a:rect l="T15" t="T16" r="T17" b="T18"/>
              <a:pathLst>
                <a:path w="793023" h="821531">
                  <a:moveTo>
                    <a:pt x="793023" y="0"/>
                  </a:moveTo>
                  <a:lnTo>
                    <a:pt x="4829" y="483394"/>
                  </a:lnTo>
                  <a:cubicBezTo>
                    <a:pt x="5623" y="614363"/>
                    <a:pt x="-726" y="690562"/>
                    <a:pt x="68" y="821531"/>
                  </a:cubicBezTo>
                  <a:lnTo>
                    <a:pt x="783498" y="290513"/>
                  </a:lnTo>
                  <a:lnTo>
                    <a:pt x="793023" y="0"/>
                  </a:lnTo>
                  <a:close/>
                </a:path>
              </a:pathLst>
            </a:custGeom>
            <a:solidFill>
              <a:srgbClr val="FFFFFF"/>
            </a:solidFill>
            <a:ln w="10795" cap="flat" cmpd="sng" algn="ctr">
              <a:noFill/>
              <a:prstDash val="solid"/>
              <a:round/>
              <a:headEnd/>
              <a:tailEnd/>
            </a:ln>
          </p:spPr>
          <p:txBody>
            <a:bodyPr anchor="ctr"/>
            <a:lstStyle/>
            <a:p>
              <a:endParaRPr lang="en-US"/>
            </a:p>
          </p:txBody>
        </p:sp>
        <p:sp>
          <p:nvSpPr>
            <p:cNvPr id="93" name="Freeform 97"/>
            <p:cNvSpPr>
              <a:spLocks/>
            </p:cNvSpPr>
            <p:nvPr/>
          </p:nvSpPr>
          <p:spPr bwMode="auto">
            <a:xfrm>
              <a:off x="1971" y="1854"/>
              <a:ext cx="1991" cy="1264"/>
            </a:xfrm>
            <a:custGeom>
              <a:avLst/>
              <a:gdLst>
                <a:gd name="T0" fmla="*/ 0 w 1134848"/>
                <a:gd name="T1" fmla="*/ 0 h 1020634"/>
                <a:gd name="T2" fmla="*/ 1151 w 1134848"/>
                <a:gd name="T3" fmla="*/ 284 h 1020634"/>
                <a:gd name="T4" fmla="*/ 1133 w 1134848"/>
                <a:gd name="T5" fmla="*/ 515 h 1020634"/>
                <a:gd name="T6" fmla="*/ 0 w 1134848"/>
                <a:gd name="T7" fmla="*/ 180 h 1020634"/>
                <a:gd name="T8" fmla="*/ 0 w 1134848"/>
                <a:gd name="T9" fmla="*/ 0 h 1020634"/>
                <a:gd name="T10" fmla="*/ 0 60000 65536"/>
                <a:gd name="T11" fmla="*/ 0 60000 65536"/>
                <a:gd name="T12" fmla="*/ 0 60000 65536"/>
                <a:gd name="T13" fmla="*/ 0 60000 65536"/>
                <a:gd name="T14" fmla="*/ 0 60000 65536"/>
                <a:gd name="T15" fmla="*/ 0 w 1134848"/>
                <a:gd name="T16" fmla="*/ 0 h 1020634"/>
                <a:gd name="T17" fmla="*/ 1134848 w 1134848"/>
                <a:gd name="T18" fmla="*/ 1020634 h 1020634"/>
              </a:gdLst>
              <a:ahLst/>
              <a:cxnLst>
                <a:cxn ang="T10">
                  <a:pos x="T0" y="T1"/>
                </a:cxn>
                <a:cxn ang="T11">
                  <a:pos x="T2" y="T3"/>
                </a:cxn>
                <a:cxn ang="T12">
                  <a:pos x="T4" y="T5"/>
                </a:cxn>
                <a:cxn ang="T13">
                  <a:pos x="T6" y="T7"/>
                </a:cxn>
                <a:cxn ang="T14">
                  <a:pos x="T8" y="T9"/>
                </a:cxn>
              </a:cxnLst>
              <a:rect l="T15" t="T16" r="T17" b="T18"/>
              <a:pathLst>
                <a:path w="1134848" h="1020634">
                  <a:moveTo>
                    <a:pt x="0" y="0"/>
                  </a:moveTo>
                  <a:lnTo>
                    <a:pt x="1134848" y="563003"/>
                  </a:lnTo>
                  <a:cubicBezTo>
                    <a:pt x="1132731" y="717520"/>
                    <a:pt x="1119889" y="866117"/>
                    <a:pt x="1117772" y="1020634"/>
                  </a:cubicBezTo>
                  <a:lnTo>
                    <a:pt x="86" y="355771"/>
                  </a:lnTo>
                  <a:cubicBezTo>
                    <a:pt x="57" y="237181"/>
                    <a:pt x="29" y="118590"/>
                    <a:pt x="0" y="0"/>
                  </a:cubicBezTo>
                  <a:close/>
                </a:path>
              </a:pathLst>
            </a:custGeom>
            <a:solidFill>
              <a:schemeClr val="accent1"/>
            </a:solidFill>
            <a:ln w="10795" cap="flat" cmpd="sng" algn="ctr">
              <a:noFill/>
              <a:prstDash val="solid"/>
              <a:round/>
              <a:headEnd/>
              <a:tailEnd/>
            </a:ln>
          </p:spPr>
          <p:txBody>
            <a:bodyPr anchor="ctr"/>
            <a:lstStyle/>
            <a:p>
              <a:endParaRPr lang="en-US"/>
            </a:p>
          </p:txBody>
        </p:sp>
        <p:sp>
          <p:nvSpPr>
            <p:cNvPr id="94" name="Freeform 98"/>
            <p:cNvSpPr>
              <a:spLocks/>
            </p:cNvSpPr>
            <p:nvPr/>
          </p:nvSpPr>
          <p:spPr bwMode="auto">
            <a:xfrm>
              <a:off x="1967" y="1872"/>
              <a:ext cx="1962" cy="1224"/>
            </a:xfrm>
            <a:custGeom>
              <a:avLst/>
              <a:gdLst>
                <a:gd name="T0" fmla="*/ 674872 w 1240510"/>
                <a:gd name="T1" fmla="*/ 621210 h 1099542"/>
                <a:gd name="T2" fmla="*/ 1024916 w 1240510"/>
                <a:gd name="T3" fmla="*/ 795041 h 1099542"/>
                <a:gd name="T4" fmla="*/ 1015392 w 1240510"/>
                <a:gd name="T5" fmla="*/ 861716 h 1099542"/>
                <a:gd name="T6" fmla="*/ 679634 w 1240510"/>
                <a:gd name="T7" fmla="*/ 687885 h 1099542"/>
                <a:gd name="T8" fmla="*/ 674872 w 1240510"/>
                <a:gd name="T9" fmla="*/ 525469 h 1099542"/>
                <a:gd name="T10" fmla="*/ 1024916 w 1240510"/>
                <a:gd name="T11" fmla="*/ 699300 h 1099542"/>
                <a:gd name="T12" fmla="*/ 1015392 w 1240510"/>
                <a:gd name="T13" fmla="*/ 765975 h 1099542"/>
                <a:gd name="T14" fmla="*/ 679634 w 1240510"/>
                <a:gd name="T15" fmla="*/ 592144 h 1099542"/>
                <a:gd name="T16" fmla="*/ 674872 w 1240510"/>
                <a:gd name="T17" fmla="*/ 438306 h 1099542"/>
                <a:gd name="T18" fmla="*/ 1024916 w 1240510"/>
                <a:gd name="T19" fmla="*/ 612137 h 1099542"/>
                <a:gd name="T20" fmla="*/ 1015392 w 1240510"/>
                <a:gd name="T21" fmla="*/ 678812 h 1099542"/>
                <a:gd name="T22" fmla="*/ 679634 w 1240510"/>
                <a:gd name="T23" fmla="*/ 504981 h 1099542"/>
                <a:gd name="T24" fmla="*/ 148616 w 1240510"/>
                <a:gd name="T25" fmla="*/ 321907 h 1099542"/>
                <a:gd name="T26" fmla="*/ 229578 w 1240510"/>
                <a:gd name="T27" fmla="*/ 360007 h 1099542"/>
                <a:gd name="T28" fmla="*/ 220052 w 1240510"/>
                <a:gd name="T29" fmla="*/ 421920 h 1099542"/>
                <a:gd name="T30" fmla="*/ 162904 w 1240510"/>
                <a:gd name="T31" fmla="*/ 388582 h 1099542"/>
                <a:gd name="T32" fmla="*/ 148616 w 1240510"/>
                <a:gd name="T33" fmla="*/ 245426 h 1099542"/>
                <a:gd name="T34" fmla="*/ 229578 w 1240510"/>
                <a:gd name="T35" fmla="*/ 283526 h 1099542"/>
                <a:gd name="T36" fmla="*/ 220052 w 1240510"/>
                <a:gd name="T37" fmla="*/ 345439 h 1099542"/>
                <a:gd name="T38" fmla="*/ 162904 w 1240510"/>
                <a:gd name="T39" fmla="*/ 312101 h 1099542"/>
                <a:gd name="T40" fmla="*/ 148616 w 1240510"/>
                <a:gd name="T41" fmla="*/ 166843 h 1099542"/>
                <a:gd name="T42" fmla="*/ 229578 w 1240510"/>
                <a:gd name="T43" fmla="*/ 204943 h 1099542"/>
                <a:gd name="T44" fmla="*/ 220052 w 1240510"/>
                <a:gd name="T45" fmla="*/ 266856 h 1099542"/>
                <a:gd name="T46" fmla="*/ 162904 w 1240510"/>
                <a:gd name="T47" fmla="*/ 233518 h 1099542"/>
                <a:gd name="T48" fmla="*/ 50232 w 1240510"/>
                <a:gd name="T49" fmla="*/ 67454 h 1099542"/>
                <a:gd name="T50" fmla="*/ 54244 w 1240510"/>
                <a:gd name="T51" fmla="*/ 360335 h 1099542"/>
                <a:gd name="T52" fmla="*/ 1190278 w 1240510"/>
                <a:gd name="T53" fmla="*/ 1041612 h 1099542"/>
                <a:gd name="T54" fmla="*/ 1191028 w 1240510"/>
                <a:gd name="T55" fmla="*/ 658027 h 1099542"/>
                <a:gd name="T56" fmla="*/ 7048 w 1240510"/>
                <a:gd name="T57" fmla="*/ 0 h 1099542"/>
                <a:gd name="T58" fmla="*/ 1240510 w 1240510"/>
                <a:gd name="T59" fmla="*/ 627303 h 1099542"/>
                <a:gd name="T60" fmla="*/ 1233462 w 1240510"/>
                <a:gd name="T61" fmla="*/ 1099542 h 1099542"/>
                <a:gd name="T62" fmla="*/ 0 w 1240510"/>
                <a:gd name="T63" fmla="*/ 380611 h 10995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40510"/>
                <a:gd name="T97" fmla="*/ 0 h 1099542"/>
                <a:gd name="T98" fmla="*/ 1240510 w 1240510"/>
                <a:gd name="T99" fmla="*/ 1099542 h 109954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40510" h="1099542">
                  <a:moveTo>
                    <a:pt x="674872" y="621210"/>
                  </a:moveTo>
                  <a:lnTo>
                    <a:pt x="1024916" y="795041"/>
                  </a:lnTo>
                  <a:lnTo>
                    <a:pt x="1015392" y="861716"/>
                  </a:lnTo>
                  <a:lnTo>
                    <a:pt x="679634" y="687885"/>
                  </a:lnTo>
                  <a:close/>
                  <a:moveTo>
                    <a:pt x="674872" y="525469"/>
                  </a:moveTo>
                  <a:lnTo>
                    <a:pt x="1024916" y="699300"/>
                  </a:lnTo>
                  <a:lnTo>
                    <a:pt x="1015392" y="765975"/>
                  </a:lnTo>
                  <a:lnTo>
                    <a:pt x="679634" y="592144"/>
                  </a:lnTo>
                  <a:close/>
                  <a:moveTo>
                    <a:pt x="674872" y="438306"/>
                  </a:moveTo>
                  <a:lnTo>
                    <a:pt x="1024916" y="612137"/>
                  </a:lnTo>
                  <a:lnTo>
                    <a:pt x="1015392" y="678812"/>
                  </a:lnTo>
                  <a:lnTo>
                    <a:pt x="679634" y="504981"/>
                  </a:lnTo>
                  <a:close/>
                  <a:moveTo>
                    <a:pt x="148616" y="321907"/>
                  </a:moveTo>
                  <a:lnTo>
                    <a:pt x="229578" y="360007"/>
                  </a:lnTo>
                  <a:lnTo>
                    <a:pt x="220052" y="421920"/>
                  </a:lnTo>
                  <a:lnTo>
                    <a:pt x="162904" y="388582"/>
                  </a:lnTo>
                  <a:close/>
                  <a:moveTo>
                    <a:pt x="148616" y="245426"/>
                  </a:moveTo>
                  <a:lnTo>
                    <a:pt x="229578" y="283526"/>
                  </a:lnTo>
                  <a:lnTo>
                    <a:pt x="220052" y="345439"/>
                  </a:lnTo>
                  <a:lnTo>
                    <a:pt x="162904" y="312101"/>
                  </a:lnTo>
                  <a:close/>
                  <a:moveTo>
                    <a:pt x="148616" y="166843"/>
                  </a:moveTo>
                  <a:lnTo>
                    <a:pt x="229578" y="204943"/>
                  </a:lnTo>
                  <a:lnTo>
                    <a:pt x="220052" y="266856"/>
                  </a:lnTo>
                  <a:lnTo>
                    <a:pt x="162904" y="233518"/>
                  </a:lnTo>
                  <a:close/>
                  <a:moveTo>
                    <a:pt x="50232" y="67454"/>
                  </a:moveTo>
                  <a:lnTo>
                    <a:pt x="54244" y="360335"/>
                  </a:lnTo>
                  <a:lnTo>
                    <a:pt x="1190278" y="1041612"/>
                  </a:lnTo>
                  <a:cubicBezTo>
                    <a:pt x="1192116" y="907489"/>
                    <a:pt x="1189190" y="792150"/>
                    <a:pt x="1191028" y="658027"/>
                  </a:cubicBezTo>
                  <a:close/>
                  <a:moveTo>
                    <a:pt x="7048" y="0"/>
                  </a:moveTo>
                  <a:lnTo>
                    <a:pt x="1240510" y="627303"/>
                  </a:lnTo>
                  <a:cubicBezTo>
                    <a:pt x="1238160" y="798813"/>
                    <a:pt x="1235812" y="928032"/>
                    <a:pt x="1233462" y="1099542"/>
                  </a:cubicBezTo>
                  <a:lnTo>
                    <a:pt x="0" y="380611"/>
                  </a:lnTo>
                  <a:close/>
                </a:path>
              </a:pathLst>
            </a:custGeom>
            <a:solidFill>
              <a:srgbClr val="FFFFFF"/>
            </a:solidFill>
            <a:ln w="10795" cap="flat" cmpd="sng" algn="ctr">
              <a:noFill/>
              <a:prstDash val="solid"/>
              <a:round/>
              <a:headEnd/>
              <a:tailEnd/>
            </a:ln>
          </p:spPr>
          <p:txBody>
            <a:bodyPr anchor="ctr"/>
            <a:lstStyle/>
            <a:p>
              <a:endParaRPr lang="en-US"/>
            </a:p>
          </p:txBody>
        </p:sp>
        <p:sp>
          <p:nvSpPr>
            <p:cNvPr id="95" name="Freeform 99"/>
            <p:cNvSpPr>
              <a:spLocks/>
            </p:cNvSpPr>
            <p:nvPr/>
          </p:nvSpPr>
          <p:spPr bwMode="auto">
            <a:xfrm>
              <a:off x="1933" y="1994"/>
              <a:ext cx="250" cy="415"/>
            </a:xfrm>
            <a:custGeom>
              <a:avLst/>
              <a:gdLst>
                <a:gd name="T0" fmla="*/ 99 w 150337"/>
                <a:gd name="T1" fmla="*/ 1 h 350700"/>
                <a:gd name="T2" fmla="*/ 0 w 150337"/>
                <a:gd name="T3" fmla="*/ 24 h 350700"/>
                <a:gd name="T4" fmla="*/ 0 w 150337"/>
                <a:gd name="T5" fmla="*/ 162 h 350700"/>
                <a:gd name="T6" fmla="*/ 114 w 150337"/>
                <a:gd name="T7" fmla="*/ 129 h 350700"/>
                <a:gd name="T8" fmla="*/ 113 w 150337"/>
                <a:gd name="T9" fmla="*/ 107 h 350700"/>
                <a:gd name="T10" fmla="*/ 35 w 150337"/>
                <a:gd name="T11" fmla="*/ 132 h 350700"/>
                <a:gd name="T12" fmla="*/ 35 w 150337"/>
                <a:gd name="T13" fmla="*/ 47 h 350700"/>
                <a:gd name="T14" fmla="*/ 99 w 150337"/>
                <a:gd name="T15" fmla="*/ 33 h 350700"/>
                <a:gd name="T16" fmla="*/ 99 w 150337"/>
                <a:gd name="T17" fmla="*/ 1 h 3507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0337"/>
                <a:gd name="T28" fmla="*/ 0 h 350700"/>
                <a:gd name="T29" fmla="*/ 150337 w 150337"/>
                <a:gd name="T30" fmla="*/ 350700 h 3507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0337" h="350700">
                  <a:moveTo>
                    <a:pt x="107950" y="1450"/>
                  </a:moveTo>
                  <a:lnTo>
                    <a:pt x="0" y="52250"/>
                  </a:lnTo>
                  <a:lnTo>
                    <a:pt x="0" y="350700"/>
                  </a:lnTo>
                  <a:lnTo>
                    <a:pt x="124619" y="280056"/>
                  </a:lnTo>
                  <a:cubicBezTo>
                    <a:pt x="167802" y="254799"/>
                    <a:pt x="148917" y="214239"/>
                    <a:pt x="123825" y="232431"/>
                  </a:cubicBezTo>
                  <a:lnTo>
                    <a:pt x="38100" y="287200"/>
                  </a:lnTo>
                  <a:lnTo>
                    <a:pt x="38100" y="103050"/>
                  </a:lnTo>
                  <a:lnTo>
                    <a:pt x="107950" y="71300"/>
                  </a:lnTo>
                  <a:cubicBezTo>
                    <a:pt x="136916" y="54224"/>
                    <a:pt x="130708" y="-10439"/>
                    <a:pt x="107950" y="1450"/>
                  </a:cubicBezTo>
                  <a:close/>
                </a:path>
              </a:pathLst>
            </a:custGeom>
            <a:solidFill>
              <a:srgbClr val="FFFFFF"/>
            </a:solidFill>
            <a:ln w="10795" cap="flat" cmpd="sng" algn="ctr">
              <a:noFill/>
              <a:prstDash val="solid"/>
              <a:round/>
              <a:headEnd/>
              <a:tailEnd/>
            </a:ln>
          </p:spPr>
          <p:txBody>
            <a:bodyPr anchor="ctr"/>
            <a:lstStyle/>
            <a:p>
              <a:endParaRPr lang="en-US"/>
            </a:p>
          </p:txBody>
        </p:sp>
        <p:sp>
          <p:nvSpPr>
            <p:cNvPr id="96" name="Freeform 100"/>
            <p:cNvSpPr>
              <a:spLocks/>
            </p:cNvSpPr>
            <p:nvPr/>
          </p:nvSpPr>
          <p:spPr bwMode="auto">
            <a:xfrm>
              <a:off x="3489" y="2568"/>
              <a:ext cx="275" cy="448"/>
            </a:xfrm>
            <a:custGeom>
              <a:avLst/>
              <a:gdLst>
                <a:gd name="T0" fmla="*/ 119 w 150337"/>
                <a:gd name="T1" fmla="*/ 1 h 350700"/>
                <a:gd name="T2" fmla="*/ 0 w 150337"/>
                <a:gd name="T3" fmla="*/ 28 h 350700"/>
                <a:gd name="T4" fmla="*/ 0 w 150337"/>
                <a:gd name="T5" fmla="*/ 189 h 350700"/>
                <a:gd name="T6" fmla="*/ 137 w 150337"/>
                <a:gd name="T7" fmla="*/ 151 h 350700"/>
                <a:gd name="T8" fmla="*/ 136 w 150337"/>
                <a:gd name="T9" fmla="*/ 125 h 350700"/>
                <a:gd name="T10" fmla="*/ 42 w 150337"/>
                <a:gd name="T11" fmla="*/ 154 h 350700"/>
                <a:gd name="T12" fmla="*/ 42 w 150337"/>
                <a:gd name="T13" fmla="*/ 55 h 350700"/>
                <a:gd name="T14" fmla="*/ 119 w 150337"/>
                <a:gd name="T15" fmla="*/ 38 h 350700"/>
                <a:gd name="T16" fmla="*/ 119 w 150337"/>
                <a:gd name="T17" fmla="*/ 1 h 3507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0337"/>
                <a:gd name="T28" fmla="*/ 0 h 350700"/>
                <a:gd name="T29" fmla="*/ 150337 w 150337"/>
                <a:gd name="T30" fmla="*/ 350700 h 3507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0337" h="350700">
                  <a:moveTo>
                    <a:pt x="107950" y="1450"/>
                  </a:moveTo>
                  <a:lnTo>
                    <a:pt x="0" y="52250"/>
                  </a:lnTo>
                  <a:lnTo>
                    <a:pt x="0" y="350700"/>
                  </a:lnTo>
                  <a:lnTo>
                    <a:pt x="124619" y="280056"/>
                  </a:lnTo>
                  <a:cubicBezTo>
                    <a:pt x="167802" y="254799"/>
                    <a:pt x="148917" y="214239"/>
                    <a:pt x="123825" y="232431"/>
                  </a:cubicBezTo>
                  <a:lnTo>
                    <a:pt x="38100" y="287200"/>
                  </a:lnTo>
                  <a:lnTo>
                    <a:pt x="38100" y="103050"/>
                  </a:lnTo>
                  <a:lnTo>
                    <a:pt x="107950" y="71300"/>
                  </a:lnTo>
                  <a:cubicBezTo>
                    <a:pt x="136916" y="54224"/>
                    <a:pt x="130708" y="-10439"/>
                    <a:pt x="107950" y="1450"/>
                  </a:cubicBezTo>
                  <a:close/>
                </a:path>
              </a:pathLst>
            </a:custGeom>
            <a:solidFill>
              <a:srgbClr val="FFFFFF"/>
            </a:solidFill>
            <a:ln w="10795" cap="flat" cmpd="sng" algn="ctr">
              <a:noFill/>
              <a:prstDash val="solid"/>
              <a:round/>
              <a:headEnd/>
              <a:tailEnd/>
            </a:ln>
          </p:spPr>
          <p:txBody>
            <a:bodyPr anchor="ctr"/>
            <a:lstStyle/>
            <a:p>
              <a:endParaRPr lang="en-US"/>
            </a:p>
          </p:txBody>
        </p:sp>
        <p:sp>
          <p:nvSpPr>
            <p:cNvPr id="97" name="Freeform 101"/>
            <p:cNvSpPr>
              <a:spLocks/>
            </p:cNvSpPr>
            <p:nvPr/>
          </p:nvSpPr>
          <p:spPr bwMode="auto">
            <a:xfrm>
              <a:off x="1971" y="2018"/>
              <a:ext cx="236" cy="367"/>
            </a:xfrm>
            <a:custGeom>
              <a:avLst/>
              <a:gdLst>
                <a:gd name="T0" fmla="*/ 86 w 142280"/>
                <a:gd name="T1" fmla="*/ 1 h 309413"/>
                <a:gd name="T2" fmla="*/ 4 w 142280"/>
                <a:gd name="T3" fmla="*/ 20 h 309413"/>
                <a:gd name="T4" fmla="*/ 0 w 142280"/>
                <a:gd name="T5" fmla="*/ 143 h 309413"/>
                <a:gd name="T6" fmla="*/ 105 w 142280"/>
                <a:gd name="T7" fmla="*/ 116 h 309413"/>
                <a:gd name="T8" fmla="*/ 106 w 142280"/>
                <a:gd name="T9" fmla="*/ 105 h 309413"/>
                <a:gd name="T10" fmla="*/ 22 w 142280"/>
                <a:gd name="T11" fmla="*/ 130 h 309413"/>
                <a:gd name="T12" fmla="*/ 22 w 142280"/>
                <a:gd name="T13" fmla="*/ 32 h 309413"/>
                <a:gd name="T14" fmla="*/ 88 w 142280"/>
                <a:gd name="T15" fmla="*/ 17 h 309413"/>
                <a:gd name="T16" fmla="*/ 86 w 142280"/>
                <a:gd name="T17" fmla="*/ 1 h 3094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2280"/>
                <a:gd name="T28" fmla="*/ 0 h 309413"/>
                <a:gd name="T29" fmla="*/ 142280 w 142280"/>
                <a:gd name="T30" fmla="*/ 309413 h 3094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2280" h="309413">
                  <a:moveTo>
                    <a:pt x="94487" y="2800"/>
                  </a:moveTo>
                  <a:lnTo>
                    <a:pt x="4489" y="42379"/>
                  </a:lnTo>
                  <a:cubicBezTo>
                    <a:pt x="2993" y="131390"/>
                    <a:pt x="1496" y="220402"/>
                    <a:pt x="0" y="309413"/>
                  </a:cubicBezTo>
                  <a:lnTo>
                    <a:pt x="115643" y="249989"/>
                  </a:lnTo>
                  <a:cubicBezTo>
                    <a:pt x="158826" y="224732"/>
                    <a:pt x="142186" y="208857"/>
                    <a:pt x="117094" y="227049"/>
                  </a:cubicBezTo>
                  <a:lnTo>
                    <a:pt x="24637" y="281818"/>
                  </a:lnTo>
                  <a:cubicBezTo>
                    <a:pt x="24637" y="210710"/>
                    <a:pt x="24638" y="139603"/>
                    <a:pt x="24638" y="68495"/>
                  </a:cubicBezTo>
                  <a:lnTo>
                    <a:pt x="96732" y="36746"/>
                  </a:lnTo>
                  <a:cubicBezTo>
                    <a:pt x="125698" y="19670"/>
                    <a:pt x="117245" y="-9089"/>
                    <a:pt x="94487" y="2800"/>
                  </a:cubicBezTo>
                  <a:close/>
                </a:path>
              </a:pathLst>
            </a:custGeom>
            <a:solidFill>
              <a:schemeClr val="accent1"/>
            </a:solidFill>
            <a:ln w="10795" cap="flat" cmpd="sng" algn="ctr">
              <a:noFill/>
              <a:prstDash val="solid"/>
              <a:round/>
              <a:headEnd/>
              <a:tailEnd/>
            </a:ln>
          </p:spPr>
          <p:txBody>
            <a:bodyPr anchor="ctr"/>
            <a:lstStyle/>
            <a:p>
              <a:endParaRPr lang="en-US"/>
            </a:p>
          </p:txBody>
        </p:sp>
        <p:sp>
          <p:nvSpPr>
            <p:cNvPr id="98" name="Freeform 102"/>
            <p:cNvSpPr>
              <a:spLocks/>
            </p:cNvSpPr>
            <p:nvPr/>
          </p:nvSpPr>
          <p:spPr bwMode="auto">
            <a:xfrm>
              <a:off x="3518" y="2597"/>
              <a:ext cx="246" cy="395"/>
            </a:xfrm>
            <a:custGeom>
              <a:avLst/>
              <a:gdLst>
                <a:gd name="T0" fmla="*/ 92 w 146768"/>
                <a:gd name="T1" fmla="*/ 1 h 322390"/>
                <a:gd name="T2" fmla="*/ 8 w 146768"/>
                <a:gd name="T3" fmla="*/ 21 h 322390"/>
                <a:gd name="T4" fmla="*/ 0 w 146768"/>
                <a:gd name="T5" fmla="*/ 159 h 322390"/>
                <a:gd name="T6" fmla="*/ 111 w 146768"/>
                <a:gd name="T7" fmla="*/ 124 h 322390"/>
                <a:gd name="T8" fmla="*/ 112 w 146768"/>
                <a:gd name="T9" fmla="*/ 112 h 322390"/>
                <a:gd name="T10" fmla="*/ 23 w 146768"/>
                <a:gd name="T11" fmla="*/ 147 h 322390"/>
                <a:gd name="T12" fmla="*/ 27 w 146768"/>
                <a:gd name="T13" fmla="*/ 34 h 322390"/>
                <a:gd name="T14" fmla="*/ 94 w 146768"/>
                <a:gd name="T15" fmla="*/ 18 h 322390"/>
                <a:gd name="T16" fmla="*/ 92 w 146768"/>
                <a:gd name="T17" fmla="*/ 1 h 3223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6768"/>
                <a:gd name="T28" fmla="*/ 0 h 322390"/>
                <a:gd name="T29" fmla="*/ 146768 w 146768"/>
                <a:gd name="T30" fmla="*/ 322390 h 3223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6768" h="322390">
                  <a:moveTo>
                    <a:pt x="98975" y="2800"/>
                  </a:moveTo>
                  <a:lnTo>
                    <a:pt x="8977" y="42379"/>
                  </a:lnTo>
                  <a:cubicBezTo>
                    <a:pt x="7481" y="131390"/>
                    <a:pt x="1496" y="233379"/>
                    <a:pt x="0" y="322390"/>
                  </a:cubicBezTo>
                  <a:lnTo>
                    <a:pt x="120131" y="249989"/>
                  </a:lnTo>
                  <a:cubicBezTo>
                    <a:pt x="163314" y="224732"/>
                    <a:pt x="146674" y="208857"/>
                    <a:pt x="121582" y="227049"/>
                  </a:cubicBezTo>
                  <a:lnTo>
                    <a:pt x="24636" y="296958"/>
                  </a:lnTo>
                  <a:cubicBezTo>
                    <a:pt x="24636" y="225850"/>
                    <a:pt x="29126" y="139603"/>
                    <a:pt x="29126" y="68495"/>
                  </a:cubicBezTo>
                  <a:lnTo>
                    <a:pt x="101220" y="36746"/>
                  </a:lnTo>
                  <a:cubicBezTo>
                    <a:pt x="130186" y="19670"/>
                    <a:pt x="121733" y="-9089"/>
                    <a:pt x="98975" y="2800"/>
                  </a:cubicBezTo>
                  <a:close/>
                </a:path>
              </a:pathLst>
            </a:custGeom>
            <a:solidFill>
              <a:schemeClr val="accent1"/>
            </a:solidFill>
            <a:ln w="10795" cap="flat" cmpd="sng" algn="ctr">
              <a:noFill/>
              <a:prstDash val="solid"/>
              <a:round/>
              <a:headEnd/>
              <a:tailEnd/>
            </a:ln>
          </p:spPr>
          <p:txBody>
            <a:bodyPr anchor="ctr"/>
            <a:lstStyle/>
            <a:p>
              <a:endParaRPr lang="en-US"/>
            </a:p>
          </p:txBody>
        </p:sp>
        <p:sp>
          <p:nvSpPr>
            <p:cNvPr id="99" name="Freeform 103"/>
            <p:cNvSpPr>
              <a:spLocks/>
            </p:cNvSpPr>
            <p:nvPr/>
          </p:nvSpPr>
          <p:spPr bwMode="auto">
            <a:xfrm>
              <a:off x="2463" y="1551"/>
              <a:ext cx="2414" cy="651"/>
            </a:xfrm>
            <a:custGeom>
              <a:avLst/>
              <a:gdLst>
                <a:gd name="T0" fmla="*/ 1705 w 504825"/>
                <a:gd name="T1" fmla="*/ 0 h 192882"/>
                <a:gd name="T2" fmla="*/ 1651 w 504825"/>
                <a:gd name="T3" fmla="*/ 241 h 192882"/>
                <a:gd name="T4" fmla="*/ 0 w 504825"/>
                <a:gd name="T5" fmla="*/ 616 h 192882"/>
                <a:gd name="T6" fmla="*/ 1723 w 504825"/>
                <a:gd name="T7" fmla="*/ 268 h 192882"/>
                <a:gd name="T8" fmla="*/ 3804 w 504825"/>
                <a:gd name="T9" fmla="*/ 723 h 192882"/>
                <a:gd name="T10" fmla="*/ 1741 w 504825"/>
                <a:gd name="T11" fmla="*/ 241 h 192882"/>
                <a:gd name="T12" fmla="*/ 1705 w 504825"/>
                <a:gd name="T13" fmla="*/ 0 h 192882"/>
                <a:gd name="T14" fmla="*/ 0 60000 65536"/>
                <a:gd name="T15" fmla="*/ 0 60000 65536"/>
                <a:gd name="T16" fmla="*/ 0 60000 65536"/>
                <a:gd name="T17" fmla="*/ 0 60000 65536"/>
                <a:gd name="T18" fmla="*/ 0 60000 65536"/>
                <a:gd name="T19" fmla="*/ 0 60000 65536"/>
                <a:gd name="T20" fmla="*/ 0 60000 65536"/>
                <a:gd name="T21" fmla="*/ 0 w 504825"/>
                <a:gd name="T22" fmla="*/ 0 h 192882"/>
                <a:gd name="T23" fmla="*/ 504825 w 504825"/>
                <a:gd name="T24" fmla="*/ 192882 h 1928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4825" h="192882">
                  <a:moveTo>
                    <a:pt x="226219" y="0"/>
                  </a:moveTo>
                  <a:lnTo>
                    <a:pt x="219075" y="64295"/>
                  </a:lnTo>
                  <a:lnTo>
                    <a:pt x="0" y="164307"/>
                  </a:lnTo>
                  <a:lnTo>
                    <a:pt x="228601" y="71438"/>
                  </a:lnTo>
                  <a:lnTo>
                    <a:pt x="504825" y="192882"/>
                  </a:lnTo>
                  <a:lnTo>
                    <a:pt x="230981" y="64294"/>
                  </a:lnTo>
                  <a:lnTo>
                    <a:pt x="226219" y="0"/>
                  </a:lnTo>
                  <a:close/>
                </a:path>
              </a:pathLst>
            </a:custGeom>
            <a:solidFill>
              <a:srgbClr val="FFFFFF"/>
            </a:solidFill>
            <a:ln w="10795" cap="flat" cmpd="sng" algn="ctr">
              <a:noFill/>
              <a:prstDash val="solid"/>
              <a:round/>
              <a:headEnd/>
              <a:tailEnd/>
            </a:ln>
          </p:spPr>
          <p:txBody>
            <a:bodyPr anchor="ctr"/>
            <a:lstStyle/>
            <a:p>
              <a:endParaRPr lang="en-US"/>
            </a:p>
          </p:txBody>
        </p:sp>
      </p:grpSp>
      <p:grpSp>
        <p:nvGrpSpPr>
          <p:cNvPr id="100" name="Group 172"/>
          <p:cNvGrpSpPr>
            <a:grpSpLocks/>
          </p:cNvGrpSpPr>
          <p:nvPr/>
        </p:nvGrpSpPr>
        <p:grpSpPr bwMode="auto">
          <a:xfrm>
            <a:off x="156316" y="4758543"/>
            <a:ext cx="618497" cy="293058"/>
            <a:chOff x="1823" y="1488"/>
            <a:chExt cx="3648" cy="1726"/>
          </a:xfrm>
        </p:grpSpPr>
        <p:sp>
          <p:nvSpPr>
            <p:cNvPr id="101" name="Freeform 94"/>
            <p:cNvSpPr>
              <a:spLocks/>
            </p:cNvSpPr>
            <p:nvPr/>
          </p:nvSpPr>
          <p:spPr bwMode="auto">
            <a:xfrm>
              <a:off x="1823" y="1488"/>
              <a:ext cx="3648" cy="1726"/>
            </a:xfrm>
            <a:custGeom>
              <a:avLst/>
              <a:gdLst>
                <a:gd name="T0" fmla="*/ 555963 w 3648"/>
                <a:gd name="T1" fmla="*/ 0 h 1726"/>
                <a:gd name="T2" fmla="*/ 75130 w 3648"/>
                <a:gd name="T3" fmla="*/ 108369 h 1726"/>
                <a:gd name="T4" fmla="*/ 18782 w 3648"/>
                <a:gd name="T5" fmla="*/ 108369 h 1726"/>
                <a:gd name="T6" fmla="*/ 15026 w 3648"/>
                <a:gd name="T7" fmla="*/ 187663 h 1726"/>
                <a:gd name="T8" fmla="*/ 0 w 3648"/>
                <a:gd name="T9" fmla="*/ 203522 h 1726"/>
                <a:gd name="T10" fmla="*/ 3756 w 3648"/>
                <a:gd name="T11" fmla="*/ 327750 h 1726"/>
                <a:gd name="T12" fmla="*/ 82642 w 3648"/>
                <a:gd name="T13" fmla="*/ 306605 h 1726"/>
                <a:gd name="T14" fmla="*/ 525911 w 3648"/>
                <a:gd name="T15" fmla="*/ 488981 h 1726"/>
                <a:gd name="T16" fmla="*/ 514641 w 3648"/>
                <a:gd name="T17" fmla="*/ 533915 h 1726"/>
                <a:gd name="T18" fmla="*/ 593527 w 3648"/>
                <a:gd name="T19" fmla="*/ 515413 h 1726"/>
                <a:gd name="T20" fmla="*/ 702465 w 3648"/>
                <a:gd name="T21" fmla="*/ 568276 h 1726"/>
                <a:gd name="T22" fmla="*/ 732517 w 3648"/>
                <a:gd name="T23" fmla="*/ 531271 h 1726"/>
                <a:gd name="T24" fmla="*/ 1190812 w 3648"/>
                <a:gd name="T25" fmla="*/ 306605 h 1726"/>
                <a:gd name="T26" fmla="*/ 1202082 w 3648"/>
                <a:gd name="T27" fmla="*/ 153303 h 1726"/>
                <a:gd name="T28" fmla="*/ 555963 w 3648"/>
                <a:gd name="T29" fmla="*/ 0 h 17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48"/>
                <a:gd name="T46" fmla="*/ 0 h 1726"/>
                <a:gd name="T47" fmla="*/ 3648 w 3648"/>
                <a:gd name="T48" fmla="*/ 1726 h 17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48" h="1726">
                  <a:moveTo>
                    <a:pt x="1687" y="0"/>
                  </a:moveTo>
                  <a:lnTo>
                    <a:pt x="228" y="329"/>
                  </a:lnTo>
                  <a:lnTo>
                    <a:pt x="57" y="329"/>
                  </a:lnTo>
                  <a:cubicBezTo>
                    <a:pt x="53" y="409"/>
                    <a:pt x="49" y="490"/>
                    <a:pt x="46" y="570"/>
                  </a:cubicBezTo>
                  <a:lnTo>
                    <a:pt x="0" y="618"/>
                  </a:lnTo>
                  <a:cubicBezTo>
                    <a:pt x="4" y="744"/>
                    <a:pt x="8" y="870"/>
                    <a:pt x="11" y="995"/>
                  </a:cubicBezTo>
                  <a:lnTo>
                    <a:pt x="251" y="931"/>
                  </a:lnTo>
                  <a:lnTo>
                    <a:pt x="1596" y="1485"/>
                  </a:lnTo>
                  <a:lnTo>
                    <a:pt x="1625" y="1648"/>
                  </a:lnTo>
                  <a:lnTo>
                    <a:pt x="1801" y="1565"/>
                  </a:lnTo>
                  <a:lnTo>
                    <a:pt x="2132" y="1726"/>
                  </a:lnTo>
                  <a:lnTo>
                    <a:pt x="2223" y="1614"/>
                  </a:lnTo>
                  <a:lnTo>
                    <a:pt x="3614" y="931"/>
                  </a:lnTo>
                  <a:lnTo>
                    <a:pt x="3648" y="466"/>
                  </a:lnTo>
                  <a:lnTo>
                    <a:pt x="1687" y="0"/>
                  </a:lnTo>
                  <a:close/>
                </a:path>
              </a:pathLst>
            </a:custGeom>
            <a:solidFill>
              <a:schemeClr val="accent1">
                <a:alpha val="50195"/>
              </a:schemeClr>
            </a:solidFill>
            <a:ln w="3175" cap="flat" cmpd="sng" algn="ctr">
              <a:solidFill>
                <a:schemeClr val="tx2"/>
              </a:solidFill>
              <a:prstDash val="dash"/>
              <a:round/>
              <a:headEnd/>
              <a:tailEnd/>
            </a:ln>
          </p:spPr>
          <p:txBody>
            <a:bodyPr anchor="ctr"/>
            <a:lstStyle/>
            <a:p>
              <a:endParaRPr lang="en-US"/>
            </a:p>
          </p:txBody>
        </p:sp>
        <p:sp>
          <p:nvSpPr>
            <p:cNvPr id="102" name="Freeform 95"/>
            <p:cNvSpPr>
              <a:spLocks/>
            </p:cNvSpPr>
            <p:nvPr/>
          </p:nvSpPr>
          <p:spPr bwMode="auto">
            <a:xfrm>
              <a:off x="2063" y="1536"/>
              <a:ext cx="3238" cy="1500"/>
            </a:xfrm>
            <a:custGeom>
              <a:avLst/>
              <a:gdLst>
                <a:gd name="T0" fmla="*/ 0 w 2050257"/>
                <a:gd name="T1" fmla="*/ 135 h 1347788"/>
                <a:gd name="T2" fmla="*/ 769 w 2050257"/>
                <a:gd name="T3" fmla="*/ 0 h 1347788"/>
                <a:gd name="T4" fmla="*/ 1685 w 2050257"/>
                <a:gd name="T5" fmla="*/ 165 h 1347788"/>
                <a:gd name="T6" fmla="*/ 1676 w 2050257"/>
                <a:gd name="T7" fmla="*/ 313 h 1347788"/>
                <a:gd name="T8" fmla="*/ 977 w 2050257"/>
                <a:gd name="T9" fmla="*/ 549 h 1347788"/>
                <a:gd name="T10" fmla="*/ 18 w 2050257"/>
                <a:gd name="T11" fmla="*/ 286 h 1347788"/>
                <a:gd name="T12" fmla="*/ 0 w 2050257"/>
                <a:gd name="T13" fmla="*/ 135 h 1347788"/>
                <a:gd name="T14" fmla="*/ 0 60000 65536"/>
                <a:gd name="T15" fmla="*/ 0 60000 65536"/>
                <a:gd name="T16" fmla="*/ 0 60000 65536"/>
                <a:gd name="T17" fmla="*/ 0 60000 65536"/>
                <a:gd name="T18" fmla="*/ 0 60000 65536"/>
                <a:gd name="T19" fmla="*/ 0 60000 65536"/>
                <a:gd name="T20" fmla="*/ 0 60000 65536"/>
                <a:gd name="T21" fmla="*/ 0 w 2050257"/>
                <a:gd name="T22" fmla="*/ 0 h 1347788"/>
                <a:gd name="T23" fmla="*/ 2050257 w 2050257"/>
                <a:gd name="T24" fmla="*/ 1347788 h 13477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50257" h="1347788">
                  <a:moveTo>
                    <a:pt x="0" y="330994"/>
                  </a:moveTo>
                  <a:lnTo>
                    <a:pt x="935832" y="0"/>
                  </a:lnTo>
                  <a:lnTo>
                    <a:pt x="2050257" y="404813"/>
                  </a:lnTo>
                  <a:lnTo>
                    <a:pt x="2038351" y="766763"/>
                  </a:lnTo>
                  <a:lnTo>
                    <a:pt x="1188245" y="1347788"/>
                  </a:lnTo>
                  <a:cubicBezTo>
                    <a:pt x="988220" y="1253237"/>
                    <a:pt x="188120" y="801500"/>
                    <a:pt x="21432" y="702186"/>
                  </a:cubicBezTo>
                  <a:lnTo>
                    <a:pt x="0" y="330994"/>
                  </a:lnTo>
                  <a:close/>
                </a:path>
              </a:pathLst>
            </a:custGeom>
            <a:solidFill>
              <a:schemeClr val="accent1"/>
            </a:solidFill>
            <a:ln w="10795" cap="flat" cmpd="sng" algn="ctr">
              <a:noFill/>
              <a:prstDash val="solid"/>
              <a:round/>
              <a:headEnd/>
              <a:tailEnd/>
            </a:ln>
          </p:spPr>
          <p:txBody>
            <a:bodyPr anchor="ctr"/>
            <a:lstStyle/>
            <a:p>
              <a:endParaRPr lang="en-US"/>
            </a:p>
          </p:txBody>
        </p:sp>
        <p:sp>
          <p:nvSpPr>
            <p:cNvPr id="103" name="Freeform 96"/>
            <p:cNvSpPr>
              <a:spLocks/>
            </p:cNvSpPr>
            <p:nvPr/>
          </p:nvSpPr>
          <p:spPr bwMode="auto">
            <a:xfrm>
              <a:off x="4005" y="2047"/>
              <a:ext cx="1253" cy="916"/>
            </a:xfrm>
            <a:custGeom>
              <a:avLst/>
              <a:gdLst>
                <a:gd name="T0" fmla="*/ 652 w 793023"/>
                <a:gd name="T1" fmla="*/ 0 h 821531"/>
                <a:gd name="T2" fmla="*/ 4 w 793023"/>
                <a:gd name="T3" fmla="*/ 198 h 821531"/>
                <a:gd name="T4" fmla="*/ 0 w 793023"/>
                <a:gd name="T5" fmla="*/ 336 h 821531"/>
                <a:gd name="T6" fmla="*/ 645 w 793023"/>
                <a:gd name="T7" fmla="*/ 119 h 821531"/>
                <a:gd name="T8" fmla="*/ 652 w 793023"/>
                <a:gd name="T9" fmla="*/ 0 h 821531"/>
                <a:gd name="T10" fmla="*/ 0 60000 65536"/>
                <a:gd name="T11" fmla="*/ 0 60000 65536"/>
                <a:gd name="T12" fmla="*/ 0 60000 65536"/>
                <a:gd name="T13" fmla="*/ 0 60000 65536"/>
                <a:gd name="T14" fmla="*/ 0 60000 65536"/>
                <a:gd name="T15" fmla="*/ 0 w 793023"/>
                <a:gd name="T16" fmla="*/ 0 h 821531"/>
                <a:gd name="T17" fmla="*/ 793023 w 793023"/>
                <a:gd name="T18" fmla="*/ 821531 h 821531"/>
              </a:gdLst>
              <a:ahLst/>
              <a:cxnLst>
                <a:cxn ang="T10">
                  <a:pos x="T0" y="T1"/>
                </a:cxn>
                <a:cxn ang="T11">
                  <a:pos x="T2" y="T3"/>
                </a:cxn>
                <a:cxn ang="T12">
                  <a:pos x="T4" y="T5"/>
                </a:cxn>
                <a:cxn ang="T13">
                  <a:pos x="T6" y="T7"/>
                </a:cxn>
                <a:cxn ang="T14">
                  <a:pos x="T8" y="T9"/>
                </a:cxn>
              </a:cxnLst>
              <a:rect l="T15" t="T16" r="T17" b="T18"/>
              <a:pathLst>
                <a:path w="793023" h="821531">
                  <a:moveTo>
                    <a:pt x="793023" y="0"/>
                  </a:moveTo>
                  <a:lnTo>
                    <a:pt x="4829" y="483394"/>
                  </a:lnTo>
                  <a:cubicBezTo>
                    <a:pt x="5623" y="614363"/>
                    <a:pt x="-726" y="690562"/>
                    <a:pt x="68" y="821531"/>
                  </a:cubicBezTo>
                  <a:lnTo>
                    <a:pt x="783498" y="290513"/>
                  </a:lnTo>
                  <a:lnTo>
                    <a:pt x="793023" y="0"/>
                  </a:lnTo>
                  <a:close/>
                </a:path>
              </a:pathLst>
            </a:custGeom>
            <a:solidFill>
              <a:srgbClr val="FFFFFF"/>
            </a:solidFill>
            <a:ln w="10795" cap="flat" cmpd="sng" algn="ctr">
              <a:noFill/>
              <a:prstDash val="solid"/>
              <a:round/>
              <a:headEnd/>
              <a:tailEnd/>
            </a:ln>
          </p:spPr>
          <p:txBody>
            <a:bodyPr anchor="ctr"/>
            <a:lstStyle/>
            <a:p>
              <a:endParaRPr lang="en-US"/>
            </a:p>
          </p:txBody>
        </p:sp>
        <p:sp>
          <p:nvSpPr>
            <p:cNvPr id="104" name="Freeform 97"/>
            <p:cNvSpPr>
              <a:spLocks/>
            </p:cNvSpPr>
            <p:nvPr/>
          </p:nvSpPr>
          <p:spPr bwMode="auto">
            <a:xfrm>
              <a:off x="1971" y="1854"/>
              <a:ext cx="1991" cy="1264"/>
            </a:xfrm>
            <a:custGeom>
              <a:avLst/>
              <a:gdLst>
                <a:gd name="T0" fmla="*/ 0 w 1134848"/>
                <a:gd name="T1" fmla="*/ 0 h 1020634"/>
                <a:gd name="T2" fmla="*/ 1151 w 1134848"/>
                <a:gd name="T3" fmla="*/ 284 h 1020634"/>
                <a:gd name="T4" fmla="*/ 1133 w 1134848"/>
                <a:gd name="T5" fmla="*/ 515 h 1020634"/>
                <a:gd name="T6" fmla="*/ 0 w 1134848"/>
                <a:gd name="T7" fmla="*/ 180 h 1020634"/>
                <a:gd name="T8" fmla="*/ 0 w 1134848"/>
                <a:gd name="T9" fmla="*/ 0 h 1020634"/>
                <a:gd name="T10" fmla="*/ 0 60000 65536"/>
                <a:gd name="T11" fmla="*/ 0 60000 65536"/>
                <a:gd name="T12" fmla="*/ 0 60000 65536"/>
                <a:gd name="T13" fmla="*/ 0 60000 65536"/>
                <a:gd name="T14" fmla="*/ 0 60000 65536"/>
                <a:gd name="T15" fmla="*/ 0 w 1134848"/>
                <a:gd name="T16" fmla="*/ 0 h 1020634"/>
                <a:gd name="T17" fmla="*/ 1134848 w 1134848"/>
                <a:gd name="T18" fmla="*/ 1020634 h 1020634"/>
              </a:gdLst>
              <a:ahLst/>
              <a:cxnLst>
                <a:cxn ang="T10">
                  <a:pos x="T0" y="T1"/>
                </a:cxn>
                <a:cxn ang="T11">
                  <a:pos x="T2" y="T3"/>
                </a:cxn>
                <a:cxn ang="T12">
                  <a:pos x="T4" y="T5"/>
                </a:cxn>
                <a:cxn ang="T13">
                  <a:pos x="T6" y="T7"/>
                </a:cxn>
                <a:cxn ang="T14">
                  <a:pos x="T8" y="T9"/>
                </a:cxn>
              </a:cxnLst>
              <a:rect l="T15" t="T16" r="T17" b="T18"/>
              <a:pathLst>
                <a:path w="1134848" h="1020634">
                  <a:moveTo>
                    <a:pt x="0" y="0"/>
                  </a:moveTo>
                  <a:lnTo>
                    <a:pt x="1134848" y="563003"/>
                  </a:lnTo>
                  <a:cubicBezTo>
                    <a:pt x="1132731" y="717520"/>
                    <a:pt x="1119889" y="866117"/>
                    <a:pt x="1117772" y="1020634"/>
                  </a:cubicBezTo>
                  <a:lnTo>
                    <a:pt x="86" y="355771"/>
                  </a:lnTo>
                  <a:cubicBezTo>
                    <a:pt x="57" y="237181"/>
                    <a:pt x="29" y="118590"/>
                    <a:pt x="0" y="0"/>
                  </a:cubicBezTo>
                  <a:close/>
                </a:path>
              </a:pathLst>
            </a:custGeom>
            <a:solidFill>
              <a:schemeClr val="accent1"/>
            </a:solidFill>
            <a:ln w="10795" cap="flat" cmpd="sng" algn="ctr">
              <a:noFill/>
              <a:prstDash val="solid"/>
              <a:round/>
              <a:headEnd/>
              <a:tailEnd/>
            </a:ln>
          </p:spPr>
          <p:txBody>
            <a:bodyPr anchor="ctr"/>
            <a:lstStyle/>
            <a:p>
              <a:endParaRPr lang="en-US"/>
            </a:p>
          </p:txBody>
        </p:sp>
        <p:sp>
          <p:nvSpPr>
            <p:cNvPr id="105" name="Freeform 98"/>
            <p:cNvSpPr>
              <a:spLocks/>
            </p:cNvSpPr>
            <p:nvPr/>
          </p:nvSpPr>
          <p:spPr bwMode="auto">
            <a:xfrm>
              <a:off x="1967" y="1872"/>
              <a:ext cx="1962" cy="1224"/>
            </a:xfrm>
            <a:custGeom>
              <a:avLst/>
              <a:gdLst>
                <a:gd name="T0" fmla="*/ 674872 w 1240510"/>
                <a:gd name="T1" fmla="*/ 621210 h 1099542"/>
                <a:gd name="T2" fmla="*/ 1024916 w 1240510"/>
                <a:gd name="T3" fmla="*/ 795041 h 1099542"/>
                <a:gd name="T4" fmla="*/ 1015392 w 1240510"/>
                <a:gd name="T5" fmla="*/ 861716 h 1099542"/>
                <a:gd name="T6" fmla="*/ 679634 w 1240510"/>
                <a:gd name="T7" fmla="*/ 687885 h 1099542"/>
                <a:gd name="T8" fmla="*/ 674872 w 1240510"/>
                <a:gd name="T9" fmla="*/ 525469 h 1099542"/>
                <a:gd name="T10" fmla="*/ 1024916 w 1240510"/>
                <a:gd name="T11" fmla="*/ 699300 h 1099542"/>
                <a:gd name="T12" fmla="*/ 1015392 w 1240510"/>
                <a:gd name="T13" fmla="*/ 765975 h 1099542"/>
                <a:gd name="T14" fmla="*/ 679634 w 1240510"/>
                <a:gd name="T15" fmla="*/ 592144 h 1099542"/>
                <a:gd name="T16" fmla="*/ 674872 w 1240510"/>
                <a:gd name="T17" fmla="*/ 438306 h 1099542"/>
                <a:gd name="T18" fmla="*/ 1024916 w 1240510"/>
                <a:gd name="T19" fmla="*/ 612137 h 1099542"/>
                <a:gd name="T20" fmla="*/ 1015392 w 1240510"/>
                <a:gd name="T21" fmla="*/ 678812 h 1099542"/>
                <a:gd name="T22" fmla="*/ 679634 w 1240510"/>
                <a:gd name="T23" fmla="*/ 504981 h 1099542"/>
                <a:gd name="T24" fmla="*/ 148616 w 1240510"/>
                <a:gd name="T25" fmla="*/ 321907 h 1099542"/>
                <a:gd name="T26" fmla="*/ 229578 w 1240510"/>
                <a:gd name="T27" fmla="*/ 360007 h 1099542"/>
                <a:gd name="T28" fmla="*/ 220052 w 1240510"/>
                <a:gd name="T29" fmla="*/ 421920 h 1099542"/>
                <a:gd name="T30" fmla="*/ 162904 w 1240510"/>
                <a:gd name="T31" fmla="*/ 388582 h 1099542"/>
                <a:gd name="T32" fmla="*/ 148616 w 1240510"/>
                <a:gd name="T33" fmla="*/ 245426 h 1099542"/>
                <a:gd name="T34" fmla="*/ 229578 w 1240510"/>
                <a:gd name="T35" fmla="*/ 283526 h 1099542"/>
                <a:gd name="T36" fmla="*/ 220052 w 1240510"/>
                <a:gd name="T37" fmla="*/ 345439 h 1099542"/>
                <a:gd name="T38" fmla="*/ 162904 w 1240510"/>
                <a:gd name="T39" fmla="*/ 312101 h 1099542"/>
                <a:gd name="T40" fmla="*/ 148616 w 1240510"/>
                <a:gd name="T41" fmla="*/ 166843 h 1099542"/>
                <a:gd name="T42" fmla="*/ 229578 w 1240510"/>
                <a:gd name="T43" fmla="*/ 204943 h 1099542"/>
                <a:gd name="T44" fmla="*/ 220052 w 1240510"/>
                <a:gd name="T45" fmla="*/ 266856 h 1099542"/>
                <a:gd name="T46" fmla="*/ 162904 w 1240510"/>
                <a:gd name="T47" fmla="*/ 233518 h 1099542"/>
                <a:gd name="T48" fmla="*/ 50232 w 1240510"/>
                <a:gd name="T49" fmla="*/ 67454 h 1099542"/>
                <a:gd name="T50" fmla="*/ 54244 w 1240510"/>
                <a:gd name="T51" fmla="*/ 360335 h 1099542"/>
                <a:gd name="T52" fmla="*/ 1190278 w 1240510"/>
                <a:gd name="T53" fmla="*/ 1041612 h 1099542"/>
                <a:gd name="T54" fmla="*/ 1191028 w 1240510"/>
                <a:gd name="T55" fmla="*/ 658027 h 1099542"/>
                <a:gd name="T56" fmla="*/ 7048 w 1240510"/>
                <a:gd name="T57" fmla="*/ 0 h 1099542"/>
                <a:gd name="T58" fmla="*/ 1240510 w 1240510"/>
                <a:gd name="T59" fmla="*/ 627303 h 1099542"/>
                <a:gd name="T60" fmla="*/ 1233462 w 1240510"/>
                <a:gd name="T61" fmla="*/ 1099542 h 1099542"/>
                <a:gd name="T62" fmla="*/ 0 w 1240510"/>
                <a:gd name="T63" fmla="*/ 380611 h 10995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40510"/>
                <a:gd name="T97" fmla="*/ 0 h 1099542"/>
                <a:gd name="T98" fmla="*/ 1240510 w 1240510"/>
                <a:gd name="T99" fmla="*/ 1099542 h 109954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40510" h="1099542">
                  <a:moveTo>
                    <a:pt x="674872" y="621210"/>
                  </a:moveTo>
                  <a:lnTo>
                    <a:pt x="1024916" y="795041"/>
                  </a:lnTo>
                  <a:lnTo>
                    <a:pt x="1015392" y="861716"/>
                  </a:lnTo>
                  <a:lnTo>
                    <a:pt x="679634" y="687885"/>
                  </a:lnTo>
                  <a:close/>
                  <a:moveTo>
                    <a:pt x="674872" y="525469"/>
                  </a:moveTo>
                  <a:lnTo>
                    <a:pt x="1024916" y="699300"/>
                  </a:lnTo>
                  <a:lnTo>
                    <a:pt x="1015392" y="765975"/>
                  </a:lnTo>
                  <a:lnTo>
                    <a:pt x="679634" y="592144"/>
                  </a:lnTo>
                  <a:close/>
                  <a:moveTo>
                    <a:pt x="674872" y="438306"/>
                  </a:moveTo>
                  <a:lnTo>
                    <a:pt x="1024916" y="612137"/>
                  </a:lnTo>
                  <a:lnTo>
                    <a:pt x="1015392" y="678812"/>
                  </a:lnTo>
                  <a:lnTo>
                    <a:pt x="679634" y="504981"/>
                  </a:lnTo>
                  <a:close/>
                  <a:moveTo>
                    <a:pt x="148616" y="321907"/>
                  </a:moveTo>
                  <a:lnTo>
                    <a:pt x="229578" y="360007"/>
                  </a:lnTo>
                  <a:lnTo>
                    <a:pt x="220052" y="421920"/>
                  </a:lnTo>
                  <a:lnTo>
                    <a:pt x="162904" y="388582"/>
                  </a:lnTo>
                  <a:close/>
                  <a:moveTo>
                    <a:pt x="148616" y="245426"/>
                  </a:moveTo>
                  <a:lnTo>
                    <a:pt x="229578" y="283526"/>
                  </a:lnTo>
                  <a:lnTo>
                    <a:pt x="220052" y="345439"/>
                  </a:lnTo>
                  <a:lnTo>
                    <a:pt x="162904" y="312101"/>
                  </a:lnTo>
                  <a:close/>
                  <a:moveTo>
                    <a:pt x="148616" y="166843"/>
                  </a:moveTo>
                  <a:lnTo>
                    <a:pt x="229578" y="204943"/>
                  </a:lnTo>
                  <a:lnTo>
                    <a:pt x="220052" y="266856"/>
                  </a:lnTo>
                  <a:lnTo>
                    <a:pt x="162904" y="233518"/>
                  </a:lnTo>
                  <a:close/>
                  <a:moveTo>
                    <a:pt x="50232" y="67454"/>
                  </a:moveTo>
                  <a:lnTo>
                    <a:pt x="54244" y="360335"/>
                  </a:lnTo>
                  <a:lnTo>
                    <a:pt x="1190278" y="1041612"/>
                  </a:lnTo>
                  <a:cubicBezTo>
                    <a:pt x="1192116" y="907489"/>
                    <a:pt x="1189190" y="792150"/>
                    <a:pt x="1191028" y="658027"/>
                  </a:cubicBezTo>
                  <a:close/>
                  <a:moveTo>
                    <a:pt x="7048" y="0"/>
                  </a:moveTo>
                  <a:lnTo>
                    <a:pt x="1240510" y="627303"/>
                  </a:lnTo>
                  <a:cubicBezTo>
                    <a:pt x="1238160" y="798813"/>
                    <a:pt x="1235812" y="928032"/>
                    <a:pt x="1233462" y="1099542"/>
                  </a:cubicBezTo>
                  <a:lnTo>
                    <a:pt x="0" y="380611"/>
                  </a:lnTo>
                  <a:close/>
                </a:path>
              </a:pathLst>
            </a:custGeom>
            <a:solidFill>
              <a:srgbClr val="FFFFFF"/>
            </a:solidFill>
            <a:ln w="10795" cap="flat" cmpd="sng" algn="ctr">
              <a:noFill/>
              <a:prstDash val="solid"/>
              <a:round/>
              <a:headEnd/>
              <a:tailEnd/>
            </a:ln>
          </p:spPr>
          <p:txBody>
            <a:bodyPr anchor="ctr"/>
            <a:lstStyle/>
            <a:p>
              <a:endParaRPr lang="en-US"/>
            </a:p>
          </p:txBody>
        </p:sp>
        <p:sp>
          <p:nvSpPr>
            <p:cNvPr id="106" name="Freeform 99"/>
            <p:cNvSpPr>
              <a:spLocks/>
            </p:cNvSpPr>
            <p:nvPr/>
          </p:nvSpPr>
          <p:spPr bwMode="auto">
            <a:xfrm>
              <a:off x="1933" y="1994"/>
              <a:ext cx="250" cy="415"/>
            </a:xfrm>
            <a:custGeom>
              <a:avLst/>
              <a:gdLst>
                <a:gd name="T0" fmla="*/ 99 w 150337"/>
                <a:gd name="T1" fmla="*/ 1 h 350700"/>
                <a:gd name="T2" fmla="*/ 0 w 150337"/>
                <a:gd name="T3" fmla="*/ 24 h 350700"/>
                <a:gd name="T4" fmla="*/ 0 w 150337"/>
                <a:gd name="T5" fmla="*/ 162 h 350700"/>
                <a:gd name="T6" fmla="*/ 114 w 150337"/>
                <a:gd name="T7" fmla="*/ 129 h 350700"/>
                <a:gd name="T8" fmla="*/ 113 w 150337"/>
                <a:gd name="T9" fmla="*/ 107 h 350700"/>
                <a:gd name="T10" fmla="*/ 35 w 150337"/>
                <a:gd name="T11" fmla="*/ 132 h 350700"/>
                <a:gd name="T12" fmla="*/ 35 w 150337"/>
                <a:gd name="T13" fmla="*/ 47 h 350700"/>
                <a:gd name="T14" fmla="*/ 99 w 150337"/>
                <a:gd name="T15" fmla="*/ 33 h 350700"/>
                <a:gd name="T16" fmla="*/ 99 w 150337"/>
                <a:gd name="T17" fmla="*/ 1 h 3507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0337"/>
                <a:gd name="T28" fmla="*/ 0 h 350700"/>
                <a:gd name="T29" fmla="*/ 150337 w 150337"/>
                <a:gd name="T30" fmla="*/ 350700 h 3507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0337" h="350700">
                  <a:moveTo>
                    <a:pt x="107950" y="1450"/>
                  </a:moveTo>
                  <a:lnTo>
                    <a:pt x="0" y="52250"/>
                  </a:lnTo>
                  <a:lnTo>
                    <a:pt x="0" y="350700"/>
                  </a:lnTo>
                  <a:lnTo>
                    <a:pt x="124619" y="280056"/>
                  </a:lnTo>
                  <a:cubicBezTo>
                    <a:pt x="167802" y="254799"/>
                    <a:pt x="148917" y="214239"/>
                    <a:pt x="123825" y="232431"/>
                  </a:cubicBezTo>
                  <a:lnTo>
                    <a:pt x="38100" y="287200"/>
                  </a:lnTo>
                  <a:lnTo>
                    <a:pt x="38100" y="103050"/>
                  </a:lnTo>
                  <a:lnTo>
                    <a:pt x="107950" y="71300"/>
                  </a:lnTo>
                  <a:cubicBezTo>
                    <a:pt x="136916" y="54224"/>
                    <a:pt x="130708" y="-10439"/>
                    <a:pt x="107950" y="1450"/>
                  </a:cubicBezTo>
                  <a:close/>
                </a:path>
              </a:pathLst>
            </a:custGeom>
            <a:solidFill>
              <a:srgbClr val="FFFFFF"/>
            </a:solidFill>
            <a:ln w="10795" cap="flat" cmpd="sng" algn="ctr">
              <a:noFill/>
              <a:prstDash val="solid"/>
              <a:round/>
              <a:headEnd/>
              <a:tailEnd/>
            </a:ln>
          </p:spPr>
          <p:txBody>
            <a:bodyPr anchor="ctr"/>
            <a:lstStyle/>
            <a:p>
              <a:endParaRPr lang="en-US"/>
            </a:p>
          </p:txBody>
        </p:sp>
        <p:sp>
          <p:nvSpPr>
            <p:cNvPr id="107" name="Freeform 100"/>
            <p:cNvSpPr>
              <a:spLocks/>
            </p:cNvSpPr>
            <p:nvPr/>
          </p:nvSpPr>
          <p:spPr bwMode="auto">
            <a:xfrm>
              <a:off x="3489" y="2568"/>
              <a:ext cx="275" cy="448"/>
            </a:xfrm>
            <a:custGeom>
              <a:avLst/>
              <a:gdLst>
                <a:gd name="T0" fmla="*/ 119 w 150337"/>
                <a:gd name="T1" fmla="*/ 1 h 350700"/>
                <a:gd name="T2" fmla="*/ 0 w 150337"/>
                <a:gd name="T3" fmla="*/ 28 h 350700"/>
                <a:gd name="T4" fmla="*/ 0 w 150337"/>
                <a:gd name="T5" fmla="*/ 189 h 350700"/>
                <a:gd name="T6" fmla="*/ 137 w 150337"/>
                <a:gd name="T7" fmla="*/ 151 h 350700"/>
                <a:gd name="T8" fmla="*/ 136 w 150337"/>
                <a:gd name="T9" fmla="*/ 125 h 350700"/>
                <a:gd name="T10" fmla="*/ 42 w 150337"/>
                <a:gd name="T11" fmla="*/ 154 h 350700"/>
                <a:gd name="T12" fmla="*/ 42 w 150337"/>
                <a:gd name="T13" fmla="*/ 55 h 350700"/>
                <a:gd name="T14" fmla="*/ 119 w 150337"/>
                <a:gd name="T15" fmla="*/ 38 h 350700"/>
                <a:gd name="T16" fmla="*/ 119 w 150337"/>
                <a:gd name="T17" fmla="*/ 1 h 3507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0337"/>
                <a:gd name="T28" fmla="*/ 0 h 350700"/>
                <a:gd name="T29" fmla="*/ 150337 w 150337"/>
                <a:gd name="T30" fmla="*/ 350700 h 3507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0337" h="350700">
                  <a:moveTo>
                    <a:pt x="107950" y="1450"/>
                  </a:moveTo>
                  <a:lnTo>
                    <a:pt x="0" y="52250"/>
                  </a:lnTo>
                  <a:lnTo>
                    <a:pt x="0" y="350700"/>
                  </a:lnTo>
                  <a:lnTo>
                    <a:pt x="124619" y="280056"/>
                  </a:lnTo>
                  <a:cubicBezTo>
                    <a:pt x="167802" y="254799"/>
                    <a:pt x="148917" y="214239"/>
                    <a:pt x="123825" y="232431"/>
                  </a:cubicBezTo>
                  <a:lnTo>
                    <a:pt x="38100" y="287200"/>
                  </a:lnTo>
                  <a:lnTo>
                    <a:pt x="38100" y="103050"/>
                  </a:lnTo>
                  <a:lnTo>
                    <a:pt x="107950" y="71300"/>
                  </a:lnTo>
                  <a:cubicBezTo>
                    <a:pt x="136916" y="54224"/>
                    <a:pt x="130708" y="-10439"/>
                    <a:pt x="107950" y="1450"/>
                  </a:cubicBezTo>
                  <a:close/>
                </a:path>
              </a:pathLst>
            </a:custGeom>
            <a:solidFill>
              <a:srgbClr val="FFFFFF"/>
            </a:solidFill>
            <a:ln w="10795" cap="flat" cmpd="sng" algn="ctr">
              <a:noFill/>
              <a:prstDash val="solid"/>
              <a:round/>
              <a:headEnd/>
              <a:tailEnd/>
            </a:ln>
          </p:spPr>
          <p:txBody>
            <a:bodyPr anchor="ctr"/>
            <a:lstStyle/>
            <a:p>
              <a:endParaRPr lang="en-US"/>
            </a:p>
          </p:txBody>
        </p:sp>
        <p:sp>
          <p:nvSpPr>
            <p:cNvPr id="108" name="Freeform 101"/>
            <p:cNvSpPr>
              <a:spLocks/>
            </p:cNvSpPr>
            <p:nvPr/>
          </p:nvSpPr>
          <p:spPr bwMode="auto">
            <a:xfrm>
              <a:off x="1971" y="2018"/>
              <a:ext cx="236" cy="367"/>
            </a:xfrm>
            <a:custGeom>
              <a:avLst/>
              <a:gdLst>
                <a:gd name="T0" fmla="*/ 86 w 142280"/>
                <a:gd name="T1" fmla="*/ 1 h 309413"/>
                <a:gd name="T2" fmla="*/ 4 w 142280"/>
                <a:gd name="T3" fmla="*/ 20 h 309413"/>
                <a:gd name="T4" fmla="*/ 0 w 142280"/>
                <a:gd name="T5" fmla="*/ 143 h 309413"/>
                <a:gd name="T6" fmla="*/ 105 w 142280"/>
                <a:gd name="T7" fmla="*/ 116 h 309413"/>
                <a:gd name="T8" fmla="*/ 106 w 142280"/>
                <a:gd name="T9" fmla="*/ 105 h 309413"/>
                <a:gd name="T10" fmla="*/ 22 w 142280"/>
                <a:gd name="T11" fmla="*/ 130 h 309413"/>
                <a:gd name="T12" fmla="*/ 22 w 142280"/>
                <a:gd name="T13" fmla="*/ 32 h 309413"/>
                <a:gd name="T14" fmla="*/ 88 w 142280"/>
                <a:gd name="T15" fmla="*/ 17 h 309413"/>
                <a:gd name="T16" fmla="*/ 86 w 142280"/>
                <a:gd name="T17" fmla="*/ 1 h 3094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2280"/>
                <a:gd name="T28" fmla="*/ 0 h 309413"/>
                <a:gd name="T29" fmla="*/ 142280 w 142280"/>
                <a:gd name="T30" fmla="*/ 309413 h 3094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2280" h="309413">
                  <a:moveTo>
                    <a:pt x="94487" y="2800"/>
                  </a:moveTo>
                  <a:lnTo>
                    <a:pt x="4489" y="42379"/>
                  </a:lnTo>
                  <a:cubicBezTo>
                    <a:pt x="2993" y="131390"/>
                    <a:pt x="1496" y="220402"/>
                    <a:pt x="0" y="309413"/>
                  </a:cubicBezTo>
                  <a:lnTo>
                    <a:pt x="115643" y="249989"/>
                  </a:lnTo>
                  <a:cubicBezTo>
                    <a:pt x="158826" y="224732"/>
                    <a:pt x="142186" y="208857"/>
                    <a:pt x="117094" y="227049"/>
                  </a:cubicBezTo>
                  <a:lnTo>
                    <a:pt x="24637" y="281818"/>
                  </a:lnTo>
                  <a:cubicBezTo>
                    <a:pt x="24637" y="210710"/>
                    <a:pt x="24638" y="139603"/>
                    <a:pt x="24638" y="68495"/>
                  </a:cubicBezTo>
                  <a:lnTo>
                    <a:pt x="96732" y="36746"/>
                  </a:lnTo>
                  <a:cubicBezTo>
                    <a:pt x="125698" y="19670"/>
                    <a:pt x="117245" y="-9089"/>
                    <a:pt x="94487" y="2800"/>
                  </a:cubicBezTo>
                  <a:close/>
                </a:path>
              </a:pathLst>
            </a:custGeom>
            <a:solidFill>
              <a:schemeClr val="accent1"/>
            </a:solidFill>
            <a:ln w="10795" cap="flat" cmpd="sng" algn="ctr">
              <a:noFill/>
              <a:prstDash val="solid"/>
              <a:round/>
              <a:headEnd/>
              <a:tailEnd/>
            </a:ln>
          </p:spPr>
          <p:txBody>
            <a:bodyPr anchor="ctr"/>
            <a:lstStyle/>
            <a:p>
              <a:endParaRPr lang="en-US"/>
            </a:p>
          </p:txBody>
        </p:sp>
        <p:sp>
          <p:nvSpPr>
            <p:cNvPr id="109" name="Freeform 102"/>
            <p:cNvSpPr>
              <a:spLocks/>
            </p:cNvSpPr>
            <p:nvPr/>
          </p:nvSpPr>
          <p:spPr bwMode="auto">
            <a:xfrm>
              <a:off x="3518" y="2597"/>
              <a:ext cx="246" cy="395"/>
            </a:xfrm>
            <a:custGeom>
              <a:avLst/>
              <a:gdLst>
                <a:gd name="T0" fmla="*/ 92 w 146768"/>
                <a:gd name="T1" fmla="*/ 1 h 322390"/>
                <a:gd name="T2" fmla="*/ 8 w 146768"/>
                <a:gd name="T3" fmla="*/ 21 h 322390"/>
                <a:gd name="T4" fmla="*/ 0 w 146768"/>
                <a:gd name="T5" fmla="*/ 159 h 322390"/>
                <a:gd name="T6" fmla="*/ 111 w 146768"/>
                <a:gd name="T7" fmla="*/ 124 h 322390"/>
                <a:gd name="T8" fmla="*/ 112 w 146768"/>
                <a:gd name="T9" fmla="*/ 112 h 322390"/>
                <a:gd name="T10" fmla="*/ 23 w 146768"/>
                <a:gd name="T11" fmla="*/ 147 h 322390"/>
                <a:gd name="T12" fmla="*/ 27 w 146768"/>
                <a:gd name="T13" fmla="*/ 34 h 322390"/>
                <a:gd name="T14" fmla="*/ 94 w 146768"/>
                <a:gd name="T15" fmla="*/ 18 h 322390"/>
                <a:gd name="T16" fmla="*/ 92 w 146768"/>
                <a:gd name="T17" fmla="*/ 1 h 3223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6768"/>
                <a:gd name="T28" fmla="*/ 0 h 322390"/>
                <a:gd name="T29" fmla="*/ 146768 w 146768"/>
                <a:gd name="T30" fmla="*/ 322390 h 3223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6768" h="322390">
                  <a:moveTo>
                    <a:pt x="98975" y="2800"/>
                  </a:moveTo>
                  <a:lnTo>
                    <a:pt x="8977" y="42379"/>
                  </a:lnTo>
                  <a:cubicBezTo>
                    <a:pt x="7481" y="131390"/>
                    <a:pt x="1496" y="233379"/>
                    <a:pt x="0" y="322390"/>
                  </a:cubicBezTo>
                  <a:lnTo>
                    <a:pt x="120131" y="249989"/>
                  </a:lnTo>
                  <a:cubicBezTo>
                    <a:pt x="163314" y="224732"/>
                    <a:pt x="146674" y="208857"/>
                    <a:pt x="121582" y="227049"/>
                  </a:cubicBezTo>
                  <a:lnTo>
                    <a:pt x="24636" y="296958"/>
                  </a:lnTo>
                  <a:cubicBezTo>
                    <a:pt x="24636" y="225850"/>
                    <a:pt x="29126" y="139603"/>
                    <a:pt x="29126" y="68495"/>
                  </a:cubicBezTo>
                  <a:lnTo>
                    <a:pt x="101220" y="36746"/>
                  </a:lnTo>
                  <a:cubicBezTo>
                    <a:pt x="130186" y="19670"/>
                    <a:pt x="121733" y="-9089"/>
                    <a:pt x="98975" y="2800"/>
                  </a:cubicBezTo>
                  <a:close/>
                </a:path>
              </a:pathLst>
            </a:custGeom>
            <a:solidFill>
              <a:schemeClr val="accent1"/>
            </a:solidFill>
            <a:ln w="10795" cap="flat" cmpd="sng" algn="ctr">
              <a:noFill/>
              <a:prstDash val="solid"/>
              <a:round/>
              <a:headEnd/>
              <a:tailEnd/>
            </a:ln>
          </p:spPr>
          <p:txBody>
            <a:bodyPr anchor="ctr"/>
            <a:lstStyle/>
            <a:p>
              <a:endParaRPr lang="en-US"/>
            </a:p>
          </p:txBody>
        </p:sp>
        <p:sp>
          <p:nvSpPr>
            <p:cNvPr id="110" name="Freeform 103"/>
            <p:cNvSpPr>
              <a:spLocks/>
            </p:cNvSpPr>
            <p:nvPr/>
          </p:nvSpPr>
          <p:spPr bwMode="auto">
            <a:xfrm>
              <a:off x="2463" y="1551"/>
              <a:ext cx="2414" cy="651"/>
            </a:xfrm>
            <a:custGeom>
              <a:avLst/>
              <a:gdLst>
                <a:gd name="T0" fmla="*/ 1705 w 504825"/>
                <a:gd name="T1" fmla="*/ 0 h 192882"/>
                <a:gd name="T2" fmla="*/ 1651 w 504825"/>
                <a:gd name="T3" fmla="*/ 241 h 192882"/>
                <a:gd name="T4" fmla="*/ 0 w 504825"/>
                <a:gd name="T5" fmla="*/ 616 h 192882"/>
                <a:gd name="T6" fmla="*/ 1723 w 504825"/>
                <a:gd name="T7" fmla="*/ 268 h 192882"/>
                <a:gd name="T8" fmla="*/ 3804 w 504825"/>
                <a:gd name="T9" fmla="*/ 723 h 192882"/>
                <a:gd name="T10" fmla="*/ 1741 w 504825"/>
                <a:gd name="T11" fmla="*/ 241 h 192882"/>
                <a:gd name="T12" fmla="*/ 1705 w 504825"/>
                <a:gd name="T13" fmla="*/ 0 h 192882"/>
                <a:gd name="T14" fmla="*/ 0 60000 65536"/>
                <a:gd name="T15" fmla="*/ 0 60000 65536"/>
                <a:gd name="T16" fmla="*/ 0 60000 65536"/>
                <a:gd name="T17" fmla="*/ 0 60000 65536"/>
                <a:gd name="T18" fmla="*/ 0 60000 65536"/>
                <a:gd name="T19" fmla="*/ 0 60000 65536"/>
                <a:gd name="T20" fmla="*/ 0 60000 65536"/>
                <a:gd name="T21" fmla="*/ 0 w 504825"/>
                <a:gd name="T22" fmla="*/ 0 h 192882"/>
                <a:gd name="T23" fmla="*/ 504825 w 504825"/>
                <a:gd name="T24" fmla="*/ 192882 h 1928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4825" h="192882">
                  <a:moveTo>
                    <a:pt x="226219" y="0"/>
                  </a:moveTo>
                  <a:lnTo>
                    <a:pt x="219075" y="64295"/>
                  </a:lnTo>
                  <a:lnTo>
                    <a:pt x="0" y="164307"/>
                  </a:lnTo>
                  <a:lnTo>
                    <a:pt x="228601" y="71438"/>
                  </a:lnTo>
                  <a:lnTo>
                    <a:pt x="504825" y="192882"/>
                  </a:lnTo>
                  <a:lnTo>
                    <a:pt x="230981" y="64294"/>
                  </a:lnTo>
                  <a:lnTo>
                    <a:pt x="226219" y="0"/>
                  </a:lnTo>
                  <a:close/>
                </a:path>
              </a:pathLst>
            </a:custGeom>
            <a:solidFill>
              <a:srgbClr val="FFFFFF"/>
            </a:solidFill>
            <a:ln w="10795" cap="flat" cmpd="sng" algn="ctr">
              <a:noFill/>
              <a:prstDash val="solid"/>
              <a:round/>
              <a:headEnd/>
              <a:tailEnd/>
            </a:ln>
          </p:spPr>
          <p:txBody>
            <a:bodyPr anchor="ctr"/>
            <a:lstStyle/>
            <a:p>
              <a:endParaRPr lang="en-US"/>
            </a:p>
          </p:txBody>
        </p:sp>
      </p:grpSp>
      <p:grpSp>
        <p:nvGrpSpPr>
          <p:cNvPr id="111" name="Group 172"/>
          <p:cNvGrpSpPr>
            <a:grpSpLocks/>
          </p:cNvGrpSpPr>
          <p:nvPr/>
        </p:nvGrpSpPr>
        <p:grpSpPr bwMode="auto">
          <a:xfrm>
            <a:off x="1048441" y="4214524"/>
            <a:ext cx="621736" cy="293058"/>
            <a:chOff x="1823" y="1488"/>
            <a:chExt cx="3648" cy="1726"/>
          </a:xfrm>
        </p:grpSpPr>
        <p:sp>
          <p:nvSpPr>
            <p:cNvPr id="112" name="Freeform 94"/>
            <p:cNvSpPr>
              <a:spLocks/>
            </p:cNvSpPr>
            <p:nvPr/>
          </p:nvSpPr>
          <p:spPr bwMode="auto">
            <a:xfrm>
              <a:off x="1823" y="1488"/>
              <a:ext cx="3648" cy="1726"/>
            </a:xfrm>
            <a:custGeom>
              <a:avLst/>
              <a:gdLst>
                <a:gd name="T0" fmla="*/ 555963 w 3648"/>
                <a:gd name="T1" fmla="*/ 0 h 1726"/>
                <a:gd name="T2" fmla="*/ 75130 w 3648"/>
                <a:gd name="T3" fmla="*/ 108369 h 1726"/>
                <a:gd name="T4" fmla="*/ 18782 w 3648"/>
                <a:gd name="T5" fmla="*/ 108369 h 1726"/>
                <a:gd name="T6" fmla="*/ 15026 w 3648"/>
                <a:gd name="T7" fmla="*/ 187663 h 1726"/>
                <a:gd name="T8" fmla="*/ 0 w 3648"/>
                <a:gd name="T9" fmla="*/ 203522 h 1726"/>
                <a:gd name="T10" fmla="*/ 3756 w 3648"/>
                <a:gd name="T11" fmla="*/ 327750 h 1726"/>
                <a:gd name="T12" fmla="*/ 82642 w 3648"/>
                <a:gd name="T13" fmla="*/ 306605 h 1726"/>
                <a:gd name="T14" fmla="*/ 525911 w 3648"/>
                <a:gd name="T15" fmla="*/ 488981 h 1726"/>
                <a:gd name="T16" fmla="*/ 514641 w 3648"/>
                <a:gd name="T17" fmla="*/ 533915 h 1726"/>
                <a:gd name="T18" fmla="*/ 593527 w 3648"/>
                <a:gd name="T19" fmla="*/ 515413 h 1726"/>
                <a:gd name="T20" fmla="*/ 702465 w 3648"/>
                <a:gd name="T21" fmla="*/ 568276 h 1726"/>
                <a:gd name="T22" fmla="*/ 732517 w 3648"/>
                <a:gd name="T23" fmla="*/ 531271 h 1726"/>
                <a:gd name="T24" fmla="*/ 1190812 w 3648"/>
                <a:gd name="T25" fmla="*/ 306605 h 1726"/>
                <a:gd name="T26" fmla="*/ 1202082 w 3648"/>
                <a:gd name="T27" fmla="*/ 153303 h 1726"/>
                <a:gd name="T28" fmla="*/ 555963 w 3648"/>
                <a:gd name="T29" fmla="*/ 0 h 17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48"/>
                <a:gd name="T46" fmla="*/ 0 h 1726"/>
                <a:gd name="T47" fmla="*/ 3648 w 3648"/>
                <a:gd name="T48" fmla="*/ 1726 h 17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48" h="1726">
                  <a:moveTo>
                    <a:pt x="1687" y="0"/>
                  </a:moveTo>
                  <a:lnTo>
                    <a:pt x="228" y="329"/>
                  </a:lnTo>
                  <a:lnTo>
                    <a:pt x="57" y="329"/>
                  </a:lnTo>
                  <a:cubicBezTo>
                    <a:pt x="53" y="409"/>
                    <a:pt x="49" y="490"/>
                    <a:pt x="46" y="570"/>
                  </a:cubicBezTo>
                  <a:lnTo>
                    <a:pt x="0" y="618"/>
                  </a:lnTo>
                  <a:cubicBezTo>
                    <a:pt x="4" y="744"/>
                    <a:pt x="8" y="870"/>
                    <a:pt x="11" y="995"/>
                  </a:cubicBezTo>
                  <a:lnTo>
                    <a:pt x="251" y="931"/>
                  </a:lnTo>
                  <a:lnTo>
                    <a:pt x="1596" y="1485"/>
                  </a:lnTo>
                  <a:lnTo>
                    <a:pt x="1625" y="1648"/>
                  </a:lnTo>
                  <a:lnTo>
                    <a:pt x="1801" y="1565"/>
                  </a:lnTo>
                  <a:lnTo>
                    <a:pt x="2132" y="1726"/>
                  </a:lnTo>
                  <a:lnTo>
                    <a:pt x="2223" y="1614"/>
                  </a:lnTo>
                  <a:lnTo>
                    <a:pt x="3614" y="931"/>
                  </a:lnTo>
                  <a:lnTo>
                    <a:pt x="3648" y="466"/>
                  </a:lnTo>
                  <a:lnTo>
                    <a:pt x="1687" y="0"/>
                  </a:lnTo>
                  <a:close/>
                </a:path>
              </a:pathLst>
            </a:custGeom>
            <a:solidFill>
              <a:schemeClr val="accent1">
                <a:alpha val="50195"/>
              </a:schemeClr>
            </a:solidFill>
            <a:ln w="3175" cap="flat" cmpd="sng" algn="ctr">
              <a:solidFill>
                <a:schemeClr val="tx2"/>
              </a:solidFill>
              <a:prstDash val="dash"/>
              <a:round/>
              <a:headEnd/>
              <a:tailEnd/>
            </a:ln>
          </p:spPr>
          <p:txBody>
            <a:bodyPr anchor="ctr"/>
            <a:lstStyle/>
            <a:p>
              <a:endParaRPr lang="en-US"/>
            </a:p>
          </p:txBody>
        </p:sp>
        <p:sp>
          <p:nvSpPr>
            <p:cNvPr id="113" name="Freeform 95"/>
            <p:cNvSpPr>
              <a:spLocks/>
            </p:cNvSpPr>
            <p:nvPr/>
          </p:nvSpPr>
          <p:spPr bwMode="auto">
            <a:xfrm>
              <a:off x="2063" y="1536"/>
              <a:ext cx="3238" cy="1500"/>
            </a:xfrm>
            <a:custGeom>
              <a:avLst/>
              <a:gdLst>
                <a:gd name="T0" fmla="*/ 0 w 2050257"/>
                <a:gd name="T1" fmla="*/ 135 h 1347788"/>
                <a:gd name="T2" fmla="*/ 769 w 2050257"/>
                <a:gd name="T3" fmla="*/ 0 h 1347788"/>
                <a:gd name="T4" fmla="*/ 1685 w 2050257"/>
                <a:gd name="T5" fmla="*/ 165 h 1347788"/>
                <a:gd name="T6" fmla="*/ 1676 w 2050257"/>
                <a:gd name="T7" fmla="*/ 313 h 1347788"/>
                <a:gd name="T8" fmla="*/ 977 w 2050257"/>
                <a:gd name="T9" fmla="*/ 549 h 1347788"/>
                <a:gd name="T10" fmla="*/ 18 w 2050257"/>
                <a:gd name="T11" fmla="*/ 286 h 1347788"/>
                <a:gd name="T12" fmla="*/ 0 w 2050257"/>
                <a:gd name="T13" fmla="*/ 135 h 1347788"/>
                <a:gd name="T14" fmla="*/ 0 60000 65536"/>
                <a:gd name="T15" fmla="*/ 0 60000 65536"/>
                <a:gd name="T16" fmla="*/ 0 60000 65536"/>
                <a:gd name="T17" fmla="*/ 0 60000 65536"/>
                <a:gd name="T18" fmla="*/ 0 60000 65536"/>
                <a:gd name="T19" fmla="*/ 0 60000 65536"/>
                <a:gd name="T20" fmla="*/ 0 60000 65536"/>
                <a:gd name="T21" fmla="*/ 0 w 2050257"/>
                <a:gd name="T22" fmla="*/ 0 h 1347788"/>
                <a:gd name="T23" fmla="*/ 2050257 w 2050257"/>
                <a:gd name="T24" fmla="*/ 1347788 h 13477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50257" h="1347788">
                  <a:moveTo>
                    <a:pt x="0" y="330994"/>
                  </a:moveTo>
                  <a:lnTo>
                    <a:pt x="935832" y="0"/>
                  </a:lnTo>
                  <a:lnTo>
                    <a:pt x="2050257" y="404813"/>
                  </a:lnTo>
                  <a:lnTo>
                    <a:pt x="2038351" y="766763"/>
                  </a:lnTo>
                  <a:lnTo>
                    <a:pt x="1188245" y="1347788"/>
                  </a:lnTo>
                  <a:cubicBezTo>
                    <a:pt x="988220" y="1253237"/>
                    <a:pt x="188120" y="801500"/>
                    <a:pt x="21432" y="702186"/>
                  </a:cubicBezTo>
                  <a:lnTo>
                    <a:pt x="0" y="330994"/>
                  </a:lnTo>
                  <a:close/>
                </a:path>
              </a:pathLst>
            </a:custGeom>
            <a:solidFill>
              <a:schemeClr val="accent1"/>
            </a:solidFill>
            <a:ln w="10795" cap="flat" cmpd="sng" algn="ctr">
              <a:noFill/>
              <a:prstDash val="solid"/>
              <a:round/>
              <a:headEnd/>
              <a:tailEnd/>
            </a:ln>
          </p:spPr>
          <p:txBody>
            <a:bodyPr anchor="ctr"/>
            <a:lstStyle/>
            <a:p>
              <a:endParaRPr lang="en-US"/>
            </a:p>
          </p:txBody>
        </p:sp>
        <p:sp>
          <p:nvSpPr>
            <p:cNvPr id="114" name="Freeform 96"/>
            <p:cNvSpPr>
              <a:spLocks/>
            </p:cNvSpPr>
            <p:nvPr/>
          </p:nvSpPr>
          <p:spPr bwMode="auto">
            <a:xfrm>
              <a:off x="4005" y="2047"/>
              <a:ext cx="1253" cy="916"/>
            </a:xfrm>
            <a:custGeom>
              <a:avLst/>
              <a:gdLst>
                <a:gd name="T0" fmla="*/ 652 w 793023"/>
                <a:gd name="T1" fmla="*/ 0 h 821531"/>
                <a:gd name="T2" fmla="*/ 4 w 793023"/>
                <a:gd name="T3" fmla="*/ 198 h 821531"/>
                <a:gd name="T4" fmla="*/ 0 w 793023"/>
                <a:gd name="T5" fmla="*/ 336 h 821531"/>
                <a:gd name="T6" fmla="*/ 645 w 793023"/>
                <a:gd name="T7" fmla="*/ 119 h 821531"/>
                <a:gd name="T8" fmla="*/ 652 w 793023"/>
                <a:gd name="T9" fmla="*/ 0 h 821531"/>
                <a:gd name="T10" fmla="*/ 0 60000 65536"/>
                <a:gd name="T11" fmla="*/ 0 60000 65536"/>
                <a:gd name="T12" fmla="*/ 0 60000 65536"/>
                <a:gd name="T13" fmla="*/ 0 60000 65536"/>
                <a:gd name="T14" fmla="*/ 0 60000 65536"/>
                <a:gd name="T15" fmla="*/ 0 w 793023"/>
                <a:gd name="T16" fmla="*/ 0 h 821531"/>
                <a:gd name="T17" fmla="*/ 793023 w 793023"/>
                <a:gd name="T18" fmla="*/ 821531 h 821531"/>
              </a:gdLst>
              <a:ahLst/>
              <a:cxnLst>
                <a:cxn ang="T10">
                  <a:pos x="T0" y="T1"/>
                </a:cxn>
                <a:cxn ang="T11">
                  <a:pos x="T2" y="T3"/>
                </a:cxn>
                <a:cxn ang="T12">
                  <a:pos x="T4" y="T5"/>
                </a:cxn>
                <a:cxn ang="T13">
                  <a:pos x="T6" y="T7"/>
                </a:cxn>
                <a:cxn ang="T14">
                  <a:pos x="T8" y="T9"/>
                </a:cxn>
              </a:cxnLst>
              <a:rect l="T15" t="T16" r="T17" b="T18"/>
              <a:pathLst>
                <a:path w="793023" h="821531">
                  <a:moveTo>
                    <a:pt x="793023" y="0"/>
                  </a:moveTo>
                  <a:lnTo>
                    <a:pt x="4829" y="483394"/>
                  </a:lnTo>
                  <a:cubicBezTo>
                    <a:pt x="5623" y="614363"/>
                    <a:pt x="-726" y="690562"/>
                    <a:pt x="68" y="821531"/>
                  </a:cubicBezTo>
                  <a:lnTo>
                    <a:pt x="783498" y="290513"/>
                  </a:lnTo>
                  <a:lnTo>
                    <a:pt x="793023" y="0"/>
                  </a:lnTo>
                  <a:close/>
                </a:path>
              </a:pathLst>
            </a:custGeom>
            <a:solidFill>
              <a:srgbClr val="FFFFFF"/>
            </a:solidFill>
            <a:ln w="10795" cap="flat" cmpd="sng" algn="ctr">
              <a:noFill/>
              <a:prstDash val="solid"/>
              <a:round/>
              <a:headEnd/>
              <a:tailEnd/>
            </a:ln>
          </p:spPr>
          <p:txBody>
            <a:bodyPr anchor="ctr"/>
            <a:lstStyle/>
            <a:p>
              <a:endParaRPr lang="en-US"/>
            </a:p>
          </p:txBody>
        </p:sp>
        <p:sp>
          <p:nvSpPr>
            <p:cNvPr id="115" name="Freeform 97"/>
            <p:cNvSpPr>
              <a:spLocks/>
            </p:cNvSpPr>
            <p:nvPr/>
          </p:nvSpPr>
          <p:spPr bwMode="auto">
            <a:xfrm>
              <a:off x="1971" y="1854"/>
              <a:ext cx="1991" cy="1264"/>
            </a:xfrm>
            <a:custGeom>
              <a:avLst/>
              <a:gdLst>
                <a:gd name="T0" fmla="*/ 0 w 1134848"/>
                <a:gd name="T1" fmla="*/ 0 h 1020634"/>
                <a:gd name="T2" fmla="*/ 1151 w 1134848"/>
                <a:gd name="T3" fmla="*/ 284 h 1020634"/>
                <a:gd name="T4" fmla="*/ 1133 w 1134848"/>
                <a:gd name="T5" fmla="*/ 515 h 1020634"/>
                <a:gd name="T6" fmla="*/ 0 w 1134848"/>
                <a:gd name="T7" fmla="*/ 180 h 1020634"/>
                <a:gd name="T8" fmla="*/ 0 w 1134848"/>
                <a:gd name="T9" fmla="*/ 0 h 1020634"/>
                <a:gd name="T10" fmla="*/ 0 60000 65536"/>
                <a:gd name="T11" fmla="*/ 0 60000 65536"/>
                <a:gd name="T12" fmla="*/ 0 60000 65536"/>
                <a:gd name="T13" fmla="*/ 0 60000 65536"/>
                <a:gd name="T14" fmla="*/ 0 60000 65536"/>
                <a:gd name="T15" fmla="*/ 0 w 1134848"/>
                <a:gd name="T16" fmla="*/ 0 h 1020634"/>
                <a:gd name="T17" fmla="*/ 1134848 w 1134848"/>
                <a:gd name="T18" fmla="*/ 1020634 h 1020634"/>
              </a:gdLst>
              <a:ahLst/>
              <a:cxnLst>
                <a:cxn ang="T10">
                  <a:pos x="T0" y="T1"/>
                </a:cxn>
                <a:cxn ang="T11">
                  <a:pos x="T2" y="T3"/>
                </a:cxn>
                <a:cxn ang="T12">
                  <a:pos x="T4" y="T5"/>
                </a:cxn>
                <a:cxn ang="T13">
                  <a:pos x="T6" y="T7"/>
                </a:cxn>
                <a:cxn ang="T14">
                  <a:pos x="T8" y="T9"/>
                </a:cxn>
              </a:cxnLst>
              <a:rect l="T15" t="T16" r="T17" b="T18"/>
              <a:pathLst>
                <a:path w="1134848" h="1020634">
                  <a:moveTo>
                    <a:pt x="0" y="0"/>
                  </a:moveTo>
                  <a:lnTo>
                    <a:pt x="1134848" y="563003"/>
                  </a:lnTo>
                  <a:cubicBezTo>
                    <a:pt x="1132731" y="717520"/>
                    <a:pt x="1119889" y="866117"/>
                    <a:pt x="1117772" y="1020634"/>
                  </a:cubicBezTo>
                  <a:lnTo>
                    <a:pt x="86" y="355771"/>
                  </a:lnTo>
                  <a:cubicBezTo>
                    <a:pt x="57" y="237181"/>
                    <a:pt x="29" y="118590"/>
                    <a:pt x="0" y="0"/>
                  </a:cubicBezTo>
                  <a:close/>
                </a:path>
              </a:pathLst>
            </a:custGeom>
            <a:solidFill>
              <a:schemeClr val="accent1"/>
            </a:solidFill>
            <a:ln w="10795" cap="flat" cmpd="sng" algn="ctr">
              <a:noFill/>
              <a:prstDash val="solid"/>
              <a:round/>
              <a:headEnd/>
              <a:tailEnd/>
            </a:ln>
          </p:spPr>
          <p:txBody>
            <a:bodyPr anchor="ctr"/>
            <a:lstStyle/>
            <a:p>
              <a:endParaRPr lang="en-US"/>
            </a:p>
          </p:txBody>
        </p:sp>
        <p:sp>
          <p:nvSpPr>
            <p:cNvPr id="116" name="Freeform 98"/>
            <p:cNvSpPr>
              <a:spLocks/>
            </p:cNvSpPr>
            <p:nvPr/>
          </p:nvSpPr>
          <p:spPr bwMode="auto">
            <a:xfrm>
              <a:off x="1967" y="1872"/>
              <a:ext cx="1962" cy="1224"/>
            </a:xfrm>
            <a:custGeom>
              <a:avLst/>
              <a:gdLst>
                <a:gd name="T0" fmla="*/ 674872 w 1240510"/>
                <a:gd name="T1" fmla="*/ 621210 h 1099542"/>
                <a:gd name="T2" fmla="*/ 1024916 w 1240510"/>
                <a:gd name="T3" fmla="*/ 795041 h 1099542"/>
                <a:gd name="T4" fmla="*/ 1015392 w 1240510"/>
                <a:gd name="T5" fmla="*/ 861716 h 1099542"/>
                <a:gd name="T6" fmla="*/ 679634 w 1240510"/>
                <a:gd name="T7" fmla="*/ 687885 h 1099542"/>
                <a:gd name="T8" fmla="*/ 674872 w 1240510"/>
                <a:gd name="T9" fmla="*/ 525469 h 1099542"/>
                <a:gd name="T10" fmla="*/ 1024916 w 1240510"/>
                <a:gd name="T11" fmla="*/ 699300 h 1099542"/>
                <a:gd name="T12" fmla="*/ 1015392 w 1240510"/>
                <a:gd name="T13" fmla="*/ 765975 h 1099542"/>
                <a:gd name="T14" fmla="*/ 679634 w 1240510"/>
                <a:gd name="T15" fmla="*/ 592144 h 1099542"/>
                <a:gd name="T16" fmla="*/ 674872 w 1240510"/>
                <a:gd name="T17" fmla="*/ 438306 h 1099542"/>
                <a:gd name="T18" fmla="*/ 1024916 w 1240510"/>
                <a:gd name="T19" fmla="*/ 612137 h 1099542"/>
                <a:gd name="T20" fmla="*/ 1015392 w 1240510"/>
                <a:gd name="T21" fmla="*/ 678812 h 1099542"/>
                <a:gd name="T22" fmla="*/ 679634 w 1240510"/>
                <a:gd name="T23" fmla="*/ 504981 h 1099542"/>
                <a:gd name="T24" fmla="*/ 148616 w 1240510"/>
                <a:gd name="T25" fmla="*/ 321907 h 1099542"/>
                <a:gd name="T26" fmla="*/ 229578 w 1240510"/>
                <a:gd name="T27" fmla="*/ 360007 h 1099542"/>
                <a:gd name="T28" fmla="*/ 220052 w 1240510"/>
                <a:gd name="T29" fmla="*/ 421920 h 1099542"/>
                <a:gd name="T30" fmla="*/ 162904 w 1240510"/>
                <a:gd name="T31" fmla="*/ 388582 h 1099542"/>
                <a:gd name="T32" fmla="*/ 148616 w 1240510"/>
                <a:gd name="T33" fmla="*/ 245426 h 1099542"/>
                <a:gd name="T34" fmla="*/ 229578 w 1240510"/>
                <a:gd name="T35" fmla="*/ 283526 h 1099542"/>
                <a:gd name="T36" fmla="*/ 220052 w 1240510"/>
                <a:gd name="T37" fmla="*/ 345439 h 1099542"/>
                <a:gd name="T38" fmla="*/ 162904 w 1240510"/>
                <a:gd name="T39" fmla="*/ 312101 h 1099542"/>
                <a:gd name="T40" fmla="*/ 148616 w 1240510"/>
                <a:gd name="T41" fmla="*/ 166843 h 1099542"/>
                <a:gd name="T42" fmla="*/ 229578 w 1240510"/>
                <a:gd name="T43" fmla="*/ 204943 h 1099542"/>
                <a:gd name="T44" fmla="*/ 220052 w 1240510"/>
                <a:gd name="T45" fmla="*/ 266856 h 1099542"/>
                <a:gd name="T46" fmla="*/ 162904 w 1240510"/>
                <a:gd name="T47" fmla="*/ 233518 h 1099542"/>
                <a:gd name="T48" fmla="*/ 50232 w 1240510"/>
                <a:gd name="T49" fmla="*/ 67454 h 1099542"/>
                <a:gd name="T50" fmla="*/ 54244 w 1240510"/>
                <a:gd name="T51" fmla="*/ 360335 h 1099542"/>
                <a:gd name="T52" fmla="*/ 1190278 w 1240510"/>
                <a:gd name="T53" fmla="*/ 1041612 h 1099542"/>
                <a:gd name="T54" fmla="*/ 1191028 w 1240510"/>
                <a:gd name="T55" fmla="*/ 658027 h 1099542"/>
                <a:gd name="T56" fmla="*/ 7048 w 1240510"/>
                <a:gd name="T57" fmla="*/ 0 h 1099542"/>
                <a:gd name="T58" fmla="*/ 1240510 w 1240510"/>
                <a:gd name="T59" fmla="*/ 627303 h 1099542"/>
                <a:gd name="T60" fmla="*/ 1233462 w 1240510"/>
                <a:gd name="T61" fmla="*/ 1099542 h 1099542"/>
                <a:gd name="T62" fmla="*/ 0 w 1240510"/>
                <a:gd name="T63" fmla="*/ 380611 h 10995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40510"/>
                <a:gd name="T97" fmla="*/ 0 h 1099542"/>
                <a:gd name="T98" fmla="*/ 1240510 w 1240510"/>
                <a:gd name="T99" fmla="*/ 1099542 h 109954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40510" h="1099542">
                  <a:moveTo>
                    <a:pt x="674872" y="621210"/>
                  </a:moveTo>
                  <a:lnTo>
                    <a:pt x="1024916" y="795041"/>
                  </a:lnTo>
                  <a:lnTo>
                    <a:pt x="1015392" y="861716"/>
                  </a:lnTo>
                  <a:lnTo>
                    <a:pt x="679634" y="687885"/>
                  </a:lnTo>
                  <a:close/>
                  <a:moveTo>
                    <a:pt x="674872" y="525469"/>
                  </a:moveTo>
                  <a:lnTo>
                    <a:pt x="1024916" y="699300"/>
                  </a:lnTo>
                  <a:lnTo>
                    <a:pt x="1015392" y="765975"/>
                  </a:lnTo>
                  <a:lnTo>
                    <a:pt x="679634" y="592144"/>
                  </a:lnTo>
                  <a:close/>
                  <a:moveTo>
                    <a:pt x="674872" y="438306"/>
                  </a:moveTo>
                  <a:lnTo>
                    <a:pt x="1024916" y="612137"/>
                  </a:lnTo>
                  <a:lnTo>
                    <a:pt x="1015392" y="678812"/>
                  </a:lnTo>
                  <a:lnTo>
                    <a:pt x="679634" y="504981"/>
                  </a:lnTo>
                  <a:close/>
                  <a:moveTo>
                    <a:pt x="148616" y="321907"/>
                  </a:moveTo>
                  <a:lnTo>
                    <a:pt x="229578" y="360007"/>
                  </a:lnTo>
                  <a:lnTo>
                    <a:pt x="220052" y="421920"/>
                  </a:lnTo>
                  <a:lnTo>
                    <a:pt x="162904" y="388582"/>
                  </a:lnTo>
                  <a:close/>
                  <a:moveTo>
                    <a:pt x="148616" y="245426"/>
                  </a:moveTo>
                  <a:lnTo>
                    <a:pt x="229578" y="283526"/>
                  </a:lnTo>
                  <a:lnTo>
                    <a:pt x="220052" y="345439"/>
                  </a:lnTo>
                  <a:lnTo>
                    <a:pt x="162904" y="312101"/>
                  </a:lnTo>
                  <a:close/>
                  <a:moveTo>
                    <a:pt x="148616" y="166843"/>
                  </a:moveTo>
                  <a:lnTo>
                    <a:pt x="229578" y="204943"/>
                  </a:lnTo>
                  <a:lnTo>
                    <a:pt x="220052" y="266856"/>
                  </a:lnTo>
                  <a:lnTo>
                    <a:pt x="162904" y="233518"/>
                  </a:lnTo>
                  <a:close/>
                  <a:moveTo>
                    <a:pt x="50232" y="67454"/>
                  </a:moveTo>
                  <a:lnTo>
                    <a:pt x="54244" y="360335"/>
                  </a:lnTo>
                  <a:lnTo>
                    <a:pt x="1190278" y="1041612"/>
                  </a:lnTo>
                  <a:cubicBezTo>
                    <a:pt x="1192116" y="907489"/>
                    <a:pt x="1189190" y="792150"/>
                    <a:pt x="1191028" y="658027"/>
                  </a:cubicBezTo>
                  <a:close/>
                  <a:moveTo>
                    <a:pt x="7048" y="0"/>
                  </a:moveTo>
                  <a:lnTo>
                    <a:pt x="1240510" y="627303"/>
                  </a:lnTo>
                  <a:cubicBezTo>
                    <a:pt x="1238160" y="798813"/>
                    <a:pt x="1235812" y="928032"/>
                    <a:pt x="1233462" y="1099542"/>
                  </a:cubicBezTo>
                  <a:lnTo>
                    <a:pt x="0" y="380611"/>
                  </a:lnTo>
                  <a:close/>
                </a:path>
              </a:pathLst>
            </a:custGeom>
            <a:solidFill>
              <a:srgbClr val="FFFFFF"/>
            </a:solidFill>
            <a:ln w="10795" cap="flat" cmpd="sng" algn="ctr">
              <a:noFill/>
              <a:prstDash val="solid"/>
              <a:round/>
              <a:headEnd/>
              <a:tailEnd/>
            </a:ln>
          </p:spPr>
          <p:txBody>
            <a:bodyPr anchor="ctr"/>
            <a:lstStyle/>
            <a:p>
              <a:endParaRPr lang="en-US"/>
            </a:p>
          </p:txBody>
        </p:sp>
        <p:sp>
          <p:nvSpPr>
            <p:cNvPr id="117" name="Freeform 99"/>
            <p:cNvSpPr>
              <a:spLocks/>
            </p:cNvSpPr>
            <p:nvPr/>
          </p:nvSpPr>
          <p:spPr bwMode="auto">
            <a:xfrm>
              <a:off x="1933" y="1994"/>
              <a:ext cx="250" cy="415"/>
            </a:xfrm>
            <a:custGeom>
              <a:avLst/>
              <a:gdLst>
                <a:gd name="T0" fmla="*/ 99 w 150337"/>
                <a:gd name="T1" fmla="*/ 1 h 350700"/>
                <a:gd name="T2" fmla="*/ 0 w 150337"/>
                <a:gd name="T3" fmla="*/ 24 h 350700"/>
                <a:gd name="T4" fmla="*/ 0 w 150337"/>
                <a:gd name="T5" fmla="*/ 162 h 350700"/>
                <a:gd name="T6" fmla="*/ 114 w 150337"/>
                <a:gd name="T7" fmla="*/ 129 h 350700"/>
                <a:gd name="T8" fmla="*/ 113 w 150337"/>
                <a:gd name="T9" fmla="*/ 107 h 350700"/>
                <a:gd name="T10" fmla="*/ 35 w 150337"/>
                <a:gd name="T11" fmla="*/ 132 h 350700"/>
                <a:gd name="T12" fmla="*/ 35 w 150337"/>
                <a:gd name="T13" fmla="*/ 47 h 350700"/>
                <a:gd name="T14" fmla="*/ 99 w 150337"/>
                <a:gd name="T15" fmla="*/ 33 h 350700"/>
                <a:gd name="T16" fmla="*/ 99 w 150337"/>
                <a:gd name="T17" fmla="*/ 1 h 3507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0337"/>
                <a:gd name="T28" fmla="*/ 0 h 350700"/>
                <a:gd name="T29" fmla="*/ 150337 w 150337"/>
                <a:gd name="T30" fmla="*/ 350700 h 3507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0337" h="350700">
                  <a:moveTo>
                    <a:pt x="107950" y="1450"/>
                  </a:moveTo>
                  <a:lnTo>
                    <a:pt x="0" y="52250"/>
                  </a:lnTo>
                  <a:lnTo>
                    <a:pt x="0" y="350700"/>
                  </a:lnTo>
                  <a:lnTo>
                    <a:pt x="124619" y="280056"/>
                  </a:lnTo>
                  <a:cubicBezTo>
                    <a:pt x="167802" y="254799"/>
                    <a:pt x="148917" y="214239"/>
                    <a:pt x="123825" y="232431"/>
                  </a:cubicBezTo>
                  <a:lnTo>
                    <a:pt x="38100" y="287200"/>
                  </a:lnTo>
                  <a:lnTo>
                    <a:pt x="38100" y="103050"/>
                  </a:lnTo>
                  <a:lnTo>
                    <a:pt x="107950" y="71300"/>
                  </a:lnTo>
                  <a:cubicBezTo>
                    <a:pt x="136916" y="54224"/>
                    <a:pt x="130708" y="-10439"/>
                    <a:pt x="107950" y="1450"/>
                  </a:cubicBezTo>
                  <a:close/>
                </a:path>
              </a:pathLst>
            </a:custGeom>
            <a:solidFill>
              <a:srgbClr val="FFFFFF"/>
            </a:solidFill>
            <a:ln w="10795" cap="flat" cmpd="sng" algn="ctr">
              <a:noFill/>
              <a:prstDash val="solid"/>
              <a:round/>
              <a:headEnd/>
              <a:tailEnd/>
            </a:ln>
          </p:spPr>
          <p:txBody>
            <a:bodyPr anchor="ctr"/>
            <a:lstStyle/>
            <a:p>
              <a:endParaRPr lang="en-US"/>
            </a:p>
          </p:txBody>
        </p:sp>
        <p:sp>
          <p:nvSpPr>
            <p:cNvPr id="118" name="Freeform 100"/>
            <p:cNvSpPr>
              <a:spLocks/>
            </p:cNvSpPr>
            <p:nvPr/>
          </p:nvSpPr>
          <p:spPr bwMode="auto">
            <a:xfrm>
              <a:off x="3489" y="2568"/>
              <a:ext cx="275" cy="448"/>
            </a:xfrm>
            <a:custGeom>
              <a:avLst/>
              <a:gdLst>
                <a:gd name="T0" fmla="*/ 119 w 150337"/>
                <a:gd name="T1" fmla="*/ 1 h 350700"/>
                <a:gd name="T2" fmla="*/ 0 w 150337"/>
                <a:gd name="T3" fmla="*/ 28 h 350700"/>
                <a:gd name="T4" fmla="*/ 0 w 150337"/>
                <a:gd name="T5" fmla="*/ 189 h 350700"/>
                <a:gd name="T6" fmla="*/ 137 w 150337"/>
                <a:gd name="T7" fmla="*/ 151 h 350700"/>
                <a:gd name="T8" fmla="*/ 136 w 150337"/>
                <a:gd name="T9" fmla="*/ 125 h 350700"/>
                <a:gd name="T10" fmla="*/ 42 w 150337"/>
                <a:gd name="T11" fmla="*/ 154 h 350700"/>
                <a:gd name="T12" fmla="*/ 42 w 150337"/>
                <a:gd name="T13" fmla="*/ 55 h 350700"/>
                <a:gd name="T14" fmla="*/ 119 w 150337"/>
                <a:gd name="T15" fmla="*/ 38 h 350700"/>
                <a:gd name="T16" fmla="*/ 119 w 150337"/>
                <a:gd name="T17" fmla="*/ 1 h 3507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0337"/>
                <a:gd name="T28" fmla="*/ 0 h 350700"/>
                <a:gd name="T29" fmla="*/ 150337 w 150337"/>
                <a:gd name="T30" fmla="*/ 350700 h 3507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0337" h="350700">
                  <a:moveTo>
                    <a:pt x="107950" y="1450"/>
                  </a:moveTo>
                  <a:lnTo>
                    <a:pt x="0" y="52250"/>
                  </a:lnTo>
                  <a:lnTo>
                    <a:pt x="0" y="350700"/>
                  </a:lnTo>
                  <a:lnTo>
                    <a:pt x="124619" y="280056"/>
                  </a:lnTo>
                  <a:cubicBezTo>
                    <a:pt x="167802" y="254799"/>
                    <a:pt x="148917" y="214239"/>
                    <a:pt x="123825" y="232431"/>
                  </a:cubicBezTo>
                  <a:lnTo>
                    <a:pt x="38100" y="287200"/>
                  </a:lnTo>
                  <a:lnTo>
                    <a:pt x="38100" y="103050"/>
                  </a:lnTo>
                  <a:lnTo>
                    <a:pt x="107950" y="71300"/>
                  </a:lnTo>
                  <a:cubicBezTo>
                    <a:pt x="136916" y="54224"/>
                    <a:pt x="130708" y="-10439"/>
                    <a:pt x="107950" y="1450"/>
                  </a:cubicBezTo>
                  <a:close/>
                </a:path>
              </a:pathLst>
            </a:custGeom>
            <a:solidFill>
              <a:srgbClr val="FFFFFF"/>
            </a:solidFill>
            <a:ln w="10795" cap="flat" cmpd="sng" algn="ctr">
              <a:noFill/>
              <a:prstDash val="solid"/>
              <a:round/>
              <a:headEnd/>
              <a:tailEnd/>
            </a:ln>
          </p:spPr>
          <p:txBody>
            <a:bodyPr anchor="ctr"/>
            <a:lstStyle/>
            <a:p>
              <a:endParaRPr lang="en-US"/>
            </a:p>
          </p:txBody>
        </p:sp>
        <p:sp>
          <p:nvSpPr>
            <p:cNvPr id="119" name="Freeform 101"/>
            <p:cNvSpPr>
              <a:spLocks/>
            </p:cNvSpPr>
            <p:nvPr/>
          </p:nvSpPr>
          <p:spPr bwMode="auto">
            <a:xfrm>
              <a:off x="1971" y="2018"/>
              <a:ext cx="236" cy="367"/>
            </a:xfrm>
            <a:custGeom>
              <a:avLst/>
              <a:gdLst>
                <a:gd name="T0" fmla="*/ 86 w 142280"/>
                <a:gd name="T1" fmla="*/ 1 h 309413"/>
                <a:gd name="T2" fmla="*/ 4 w 142280"/>
                <a:gd name="T3" fmla="*/ 20 h 309413"/>
                <a:gd name="T4" fmla="*/ 0 w 142280"/>
                <a:gd name="T5" fmla="*/ 143 h 309413"/>
                <a:gd name="T6" fmla="*/ 105 w 142280"/>
                <a:gd name="T7" fmla="*/ 116 h 309413"/>
                <a:gd name="T8" fmla="*/ 106 w 142280"/>
                <a:gd name="T9" fmla="*/ 105 h 309413"/>
                <a:gd name="T10" fmla="*/ 22 w 142280"/>
                <a:gd name="T11" fmla="*/ 130 h 309413"/>
                <a:gd name="T12" fmla="*/ 22 w 142280"/>
                <a:gd name="T13" fmla="*/ 32 h 309413"/>
                <a:gd name="T14" fmla="*/ 88 w 142280"/>
                <a:gd name="T15" fmla="*/ 17 h 309413"/>
                <a:gd name="T16" fmla="*/ 86 w 142280"/>
                <a:gd name="T17" fmla="*/ 1 h 3094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2280"/>
                <a:gd name="T28" fmla="*/ 0 h 309413"/>
                <a:gd name="T29" fmla="*/ 142280 w 142280"/>
                <a:gd name="T30" fmla="*/ 309413 h 3094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2280" h="309413">
                  <a:moveTo>
                    <a:pt x="94487" y="2800"/>
                  </a:moveTo>
                  <a:lnTo>
                    <a:pt x="4489" y="42379"/>
                  </a:lnTo>
                  <a:cubicBezTo>
                    <a:pt x="2993" y="131390"/>
                    <a:pt x="1496" y="220402"/>
                    <a:pt x="0" y="309413"/>
                  </a:cubicBezTo>
                  <a:lnTo>
                    <a:pt x="115643" y="249989"/>
                  </a:lnTo>
                  <a:cubicBezTo>
                    <a:pt x="158826" y="224732"/>
                    <a:pt x="142186" y="208857"/>
                    <a:pt x="117094" y="227049"/>
                  </a:cubicBezTo>
                  <a:lnTo>
                    <a:pt x="24637" y="281818"/>
                  </a:lnTo>
                  <a:cubicBezTo>
                    <a:pt x="24637" y="210710"/>
                    <a:pt x="24638" y="139603"/>
                    <a:pt x="24638" y="68495"/>
                  </a:cubicBezTo>
                  <a:lnTo>
                    <a:pt x="96732" y="36746"/>
                  </a:lnTo>
                  <a:cubicBezTo>
                    <a:pt x="125698" y="19670"/>
                    <a:pt x="117245" y="-9089"/>
                    <a:pt x="94487" y="2800"/>
                  </a:cubicBezTo>
                  <a:close/>
                </a:path>
              </a:pathLst>
            </a:custGeom>
            <a:solidFill>
              <a:schemeClr val="accent1"/>
            </a:solidFill>
            <a:ln w="10795" cap="flat" cmpd="sng" algn="ctr">
              <a:noFill/>
              <a:prstDash val="solid"/>
              <a:round/>
              <a:headEnd/>
              <a:tailEnd/>
            </a:ln>
          </p:spPr>
          <p:txBody>
            <a:bodyPr anchor="ctr"/>
            <a:lstStyle/>
            <a:p>
              <a:endParaRPr lang="en-US"/>
            </a:p>
          </p:txBody>
        </p:sp>
        <p:sp>
          <p:nvSpPr>
            <p:cNvPr id="120" name="Freeform 102"/>
            <p:cNvSpPr>
              <a:spLocks/>
            </p:cNvSpPr>
            <p:nvPr/>
          </p:nvSpPr>
          <p:spPr bwMode="auto">
            <a:xfrm>
              <a:off x="3518" y="2597"/>
              <a:ext cx="246" cy="395"/>
            </a:xfrm>
            <a:custGeom>
              <a:avLst/>
              <a:gdLst>
                <a:gd name="T0" fmla="*/ 92 w 146768"/>
                <a:gd name="T1" fmla="*/ 1 h 322390"/>
                <a:gd name="T2" fmla="*/ 8 w 146768"/>
                <a:gd name="T3" fmla="*/ 21 h 322390"/>
                <a:gd name="T4" fmla="*/ 0 w 146768"/>
                <a:gd name="T5" fmla="*/ 159 h 322390"/>
                <a:gd name="T6" fmla="*/ 111 w 146768"/>
                <a:gd name="T7" fmla="*/ 124 h 322390"/>
                <a:gd name="T8" fmla="*/ 112 w 146768"/>
                <a:gd name="T9" fmla="*/ 112 h 322390"/>
                <a:gd name="T10" fmla="*/ 23 w 146768"/>
                <a:gd name="T11" fmla="*/ 147 h 322390"/>
                <a:gd name="T12" fmla="*/ 27 w 146768"/>
                <a:gd name="T13" fmla="*/ 34 h 322390"/>
                <a:gd name="T14" fmla="*/ 94 w 146768"/>
                <a:gd name="T15" fmla="*/ 18 h 322390"/>
                <a:gd name="T16" fmla="*/ 92 w 146768"/>
                <a:gd name="T17" fmla="*/ 1 h 3223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6768"/>
                <a:gd name="T28" fmla="*/ 0 h 322390"/>
                <a:gd name="T29" fmla="*/ 146768 w 146768"/>
                <a:gd name="T30" fmla="*/ 322390 h 3223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6768" h="322390">
                  <a:moveTo>
                    <a:pt x="98975" y="2800"/>
                  </a:moveTo>
                  <a:lnTo>
                    <a:pt x="8977" y="42379"/>
                  </a:lnTo>
                  <a:cubicBezTo>
                    <a:pt x="7481" y="131390"/>
                    <a:pt x="1496" y="233379"/>
                    <a:pt x="0" y="322390"/>
                  </a:cubicBezTo>
                  <a:lnTo>
                    <a:pt x="120131" y="249989"/>
                  </a:lnTo>
                  <a:cubicBezTo>
                    <a:pt x="163314" y="224732"/>
                    <a:pt x="146674" y="208857"/>
                    <a:pt x="121582" y="227049"/>
                  </a:cubicBezTo>
                  <a:lnTo>
                    <a:pt x="24636" y="296958"/>
                  </a:lnTo>
                  <a:cubicBezTo>
                    <a:pt x="24636" y="225850"/>
                    <a:pt x="29126" y="139603"/>
                    <a:pt x="29126" y="68495"/>
                  </a:cubicBezTo>
                  <a:lnTo>
                    <a:pt x="101220" y="36746"/>
                  </a:lnTo>
                  <a:cubicBezTo>
                    <a:pt x="130186" y="19670"/>
                    <a:pt x="121733" y="-9089"/>
                    <a:pt x="98975" y="2800"/>
                  </a:cubicBezTo>
                  <a:close/>
                </a:path>
              </a:pathLst>
            </a:custGeom>
            <a:solidFill>
              <a:schemeClr val="accent1"/>
            </a:solidFill>
            <a:ln w="10795" cap="flat" cmpd="sng" algn="ctr">
              <a:noFill/>
              <a:prstDash val="solid"/>
              <a:round/>
              <a:headEnd/>
              <a:tailEnd/>
            </a:ln>
          </p:spPr>
          <p:txBody>
            <a:bodyPr anchor="ctr"/>
            <a:lstStyle/>
            <a:p>
              <a:endParaRPr lang="en-US"/>
            </a:p>
          </p:txBody>
        </p:sp>
        <p:sp>
          <p:nvSpPr>
            <p:cNvPr id="121" name="Freeform 103"/>
            <p:cNvSpPr>
              <a:spLocks/>
            </p:cNvSpPr>
            <p:nvPr/>
          </p:nvSpPr>
          <p:spPr bwMode="auto">
            <a:xfrm>
              <a:off x="2463" y="1551"/>
              <a:ext cx="2414" cy="651"/>
            </a:xfrm>
            <a:custGeom>
              <a:avLst/>
              <a:gdLst>
                <a:gd name="T0" fmla="*/ 1705 w 504825"/>
                <a:gd name="T1" fmla="*/ 0 h 192882"/>
                <a:gd name="T2" fmla="*/ 1651 w 504825"/>
                <a:gd name="T3" fmla="*/ 241 h 192882"/>
                <a:gd name="T4" fmla="*/ 0 w 504825"/>
                <a:gd name="T5" fmla="*/ 616 h 192882"/>
                <a:gd name="T6" fmla="*/ 1723 w 504825"/>
                <a:gd name="T7" fmla="*/ 268 h 192882"/>
                <a:gd name="T8" fmla="*/ 3804 w 504825"/>
                <a:gd name="T9" fmla="*/ 723 h 192882"/>
                <a:gd name="T10" fmla="*/ 1741 w 504825"/>
                <a:gd name="T11" fmla="*/ 241 h 192882"/>
                <a:gd name="T12" fmla="*/ 1705 w 504825"/>
                <a:gd name="T13" fmla="*/ 0 h 192882"/>
                <a:gd name="T14" fmla="*/ 0 60000 65536"/>
                <a:gd name="T15" fmla="*/ 0 60000 65536"/>
                <a:gd name="T16" fmla="*/ 0 60000 65536"/>
                <a:gd name="T17" fmla="*/ 0 60000 65536"/>
                <a:gd name="T18" fmla="*/ 0 60000 65536"/>
                <a:gd name="T19" fmla="*/ 0 60000 65536"/>
                <a:gd name="T20" fmla="*/ 0 60000 65536"/>
                <a:gd name="T21" fmla="*/ 0 w 504825"/>
                <a:gd name="T22" fmla="*/ 0 h 192882"/>
                <a:gd name="T23" fmla="*/ 504825 w 504825"/>
                <a:gd name="T24" fmla="*/ 192882 h 1928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4825" h="192882">
                  <a:moveTo>
                    <a:pt x="226219" y="0"/>
                  </a:moveTo>
                  <a:lnTo>
                    <a:pt x="219075" y="64295"/>
                  </a:lnTo>
                  <a:lnTo>
                    <a:pt x="0" y="164307"/>
                  </a:lnTo>
                  <a:lnTo>
                    <a:pt x="228601" y="71438"/>
                  </a:lnTo>
                  <a:lnTo>
                    <a:pt x="504825" y="192882"/>
                  </a:lnTo>
                  <a:lnTo>
                    <a:pt x="230981" y="64294"/>
                  </a:lnTo>
                  <a:lnTo>
                    <a:pt x="226219" y="0"/>
                  </a:lnTo>
                  <a:close/>
                </a:path>
              </a:pathLst>
            </a:custGeom>
            <a:solidFill>
              <a:srgbClr val="FFFFFF"/>
            </a:solidFill>
            <a:ln w="10795" cap="flat" cmpd="sng" algn="ctr">
              <a:noFill/>
              <a:prstDash val="solid"/>
              <a:round/>
              <a:headEnd/>
              <a:tailEnd/>
            </a:ln>
          </p:spPr>
          <p:txBody>
            <a:bodyPr anchor="ctr"/>
            <a:lstStyle/>
            <a:p>
              <a:endParaRPr lang="en-US"/>
            </a:p>
          </p:txBody>
        </p:sp>
      </p:grpSp>
      <p:grpSp>
        <p:nvGrpSpPr>
          <p:cNvPr id="122" name="Group 172"/>
          <p:cNvGrpSpPr>
            <a:grpSpLocks/>
          </p:cNvGrpSpPr>
          <p:nvPr/>
        </p:nvGrpSpPr>
        <p:grpSpPr bwMode="auto">
          <a:xfrm>
            <a:off x="156316" y="4214524"/>
            <a:ext cx="618497" cy="293058"/>
            <a:chOff x="1823" y="1488"/>
            <a:chExt cx="3648" cy="1726"/>
          </a:xfrm>
        </p:grpSpPr>
        <p:sp>
          <p:nvSpPr>
            <p:cNvPr id="123" name="Freeform 94"/>
            <p:cNvSpPr>
              <a:spLocks/>
            </p:cNvSpPr>
            <p:nvPr/>
          </p:nvSpPr>
          <p:spPr bwMode="auto">
            <a:xfrm>
              <a:off x="1823" y="1488"/>
              <a:ext cx="3648" cy="1726"/>
            </a:xfrm>
            <a:custGeom>
              <a:avLst/>
              <a:gdLst>
                <a:gd name="T0" fmla="*/ 555963 w 3648"/>
                <a:gd name="T1" fmla="*/ 0 h 1726"/>
                <a:gd name="T2" fmla="*/ 75130 w 3648"/>
                <a:gd name="T3" fmla="*/ 108369 h 1726"/>
                <a:gd name="T4" fmla="*/ 18782 w 3648"/>
                <a:gd name="T5" fmla="*/ 108369 h 1726"/>
                <a:gd name="T6" fmla="*/ 15026 w 3648"/>
                <a:gd name="T7" fmla="*/ 187663 h 1726"/>
                <a:gd name="T8" fmla="*/ 0 w 3648"/>
                <a:gd name="T9" fmla="*/ 203522 h 1726"/>
                <a:gd name="T10" fmla="*/ 3756 w 3648"/>
                <a:gd name="T11" fmla="*/ 327750 h 1726"/>
                <a:gd name="T12" fmla="*/ 82642 w 3648"/>
                <a:gd name="T13" fmla="*/ 306605 h 1726"/>
                <a:gd name="T14" fmla="*/ 525911 w 3648"/>
                <a:gd name="T15" fmla="*/ 488981 h 1726"/>
                <a:gd name="T16" fmla="*/ 514641 w 3648"/>
                <a:gd name="T17" fmla="*/ 533915 h 1726"/>
                <a:gd name="T18" fmla="*/ 593527 w 3648"/>
                <a:gd name="T19" fmla="*/ 515413 h 1726"/>
                <a:gd name="T20" fmla="*/ 702465 w 3648"/>
                <a:gd name="T21" fmla="*/ 568276 h 1726"/>
                <a:gd name="T22" fmla="*/ 732517 w 3648"/>
                <a:gd name="T23" fmla="*/ 531271 h 1726"/>
                <a:gd name="T24" fmla="*/ 1190812 w 3648"/>
                <a:gd name="T25" fmla="*/ 306605 h 1726"/>
                <a:gd name="T26" fmla="*/ 1202082 w 3648"/>
                <a:gd name="T27" fmla="*/ 153303 h 1726"/>
                <a:gd name="T28" fmla="*/ 555963 w 3648"/>
                <a:gd name="T29" fmla="*/ 0 h 17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48"/>
                <a:gd name="T46" fmla="*/ 0 h 1726"/>
                <a:gd name="T47" fmla="*/ 3648 w 3648"/>
                <a:gd name="T48" fmla="*/ 1726 h 17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48" h="1726">
                  <a:moveTo>
                    <a:pt x="1687" y="0"/>
                  </a:moveTo>
                  <a:lnTo>
                    <a:pt x="228" y="329"/>
                  </a:lnTo>
                  <a:lnTo>
                    <a:pt x="57" y="329"/>
                  </a:lnTo>
                  <a:cubicBezTo>
                    <a:pt x="53" y="409"/>
                    <a:pt x="49" y="490"/>
                    <a:pt x="46" y="570"/>
                  </a:cubicBezTo>
                  <a:lnTo>
                    <a:pt x="0" y="618"/>
                  </a:lnTo>
                  <a:cubicBezTo>
                    <a:pt x="4" y="744"/>
                    <a:pt x="8" y="870"/>
                    <a:pt x="11" y="995"/>
                  </a:cubicBezTo>
                  <a:lnTo>
                    <a:pt x="251" y="931"/>
                  </a:lnTo>
                  <a:lnTo>
                    <a:pt x="1596" y="1485"/>
                  </a:lnTo>
                  <a:lnTo>
                    <a:pt x="1625" y="1648"/>
                  </a:lnTo>
                  <a:lnTo>
                    <a:pt x="1801" y="1565"/>
                  </a:lnTo>
                  <a:lnTo>
                    <a:pt x="2132" y="1726"/>
                  </a:lnTo>
                  <a:lnTo>
                    <a:pt x="2223" y="1614"/>
                  </a:lnTo>
                  <a:lnTo>
                    <a:pt x="3614" y="931"/>
                  </a:lnTo>
                  <a:lnTo>
                    <a:pt x="3648" y="466"/>
                  </a:lnTo>
                  <a:lnTo>
                    <a:pt x="1687" y="0"/>
                  </a:lnTo>
                  <a:close/>
                </a:path>
              </a:pathLst>
            </a:custGeom>
            <a:solidFill>
              <a:schemeClr val="accent1">
                <a:alpha val="50195"/>
              </a:schemeClr>
            </a:solidFill>
            <a:ln w="3175" cap="flat" cmpd="sng" algn="ctr">
              <a:solidFill>
                <a:schemeClr val="tx2"/>
              </a:solidFill>
              <a:prstDash val="dash"/>
              <a:round/>
              <a:headEnd/>
              <a:tailEnd/>
            </a:ln>
          </p:spPr>
          <p:txBody>
            <a:bodyPr anchor="ctr"/>
            <a:lstStyle/>
            <a:p>
              <a:endParaRPr lang="en-US"/>
            </a:p>
          </p:txBody>
        </p:sp>
        <p:sp>
          <p:nvSpPr>
            <p:cNvPr id="124" name="Freeform 95"/>
            <p:cNvSpPr>
              <a:spLocks/>
            </p:cNvSpPr>
            <p:nvPr/>
          </p:nvSpPr>
          <p:spPr bwMode="auto">
            <a:xfrm>
              <a:off x="2063" y="1536"/>
              <a:ext cx="3238" cy="1500"/>
            </a:xfrm>
            <a:custGeom>
              <a:avLst/>
              <a:gdLst>
                <a:gd name="T0" fmla="*/ 0 w 2050257"/>
                <a:gd name="T1" fmla="*/ 135 h 1347788"/>
                <a:gd name="T2" fmla="*/ 769 w 2050257"/>
                <a:gd name="T3" fmla="*/ 0 h 1347788"/>
                <a:gd name="T4" fmla="*/ 1685 w 2050257"/>
                <a:gd name="T5" fmla="*/ 165 h 1347788"/>
                <a:gd name="T6" fmla="*/ 1676 w 2050257"/>
                <a:gd name="T7" fmla="*/ 313 h 1347788"/>
                <a:gd name="T8" fmla="*/ 977 w 2050257"/>
                <a:gd name="T9" fmla="*/ 549 h 1347788"/>
                <a:gd name="T10" fmla="*/ 18 w 2050257"/>
                <a:gd name="T11" fmla="*/ 286 h 1347788"/>
                <a:gd name="T12" fmla="*/ 0 w 2050257"/>
                <a:gd name="T13" fmla="*/ 135 h 1347788"/>
                <a:gd name="T14" fmla="*/ 0 60000 65536"/>
                <a:gd name="T15" fmla="*/ 0 60000 65536"/>
                <a:gd name="T16" fmla="*/ 0 60000 65536"/>
                <a:gd name="T17" fmla="*/ 0 60000 65536"/>
                <a:gd name="T18" fmla="*/ 0 60000 65536"/>
                <a:gd name="T19" fmla="*/ 0 60000 65536"/>
                <a:gd name="T20" fmla="*/ 0 60000 65536"/>
                <a:gd name="T21" fmla="*/ 0 w 2050257"/>
                <a:gd name="T22" fmla="*/ 0 h 1347788"/>
                <a:gd name="T23" fmla="*/ 2050257 w 2050257"/>
                <a:gd name="T24" fmla="*/ 1347788 h 13477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50257" h="1347788">
                  <a:moveTo>
                    <a:pt x="0" y="330994"/>
                  </a:moveTo>
                  <a:lnTo>
                    <a:pt x="935832" y="0"/>
                  </a:lnTo>
                  <a:lnTo>
                    <a:pt x="2050257" y="404813"/>
                  </a:lnTo>
                  <a:lnTo>
                    <a:pt x="2038351" y="766763"/>
                  </a:lnTo>
                  <a:lnTo>
                    <a:pt x="1188245" y="1347788"/>
                  </a:lnTo>
                  <a:cubicBezTo>
                    <a:pt x="988220" y="1253237"/>
                    <a:pt x="188120" y="801500"/>
                    <a:pt x="21432" y="702186"/>
                  </a:cubicBezTo>
                  <a:lnTo>
                    <a:pt x="0" y="330994"/>
                  </a:lnTo>
                  <a:close/>
                </a:path>
              </a:pathLst>
            </a:custGeom>
            <a:solidFill>
              <a:schemeClr val="accent1"/>
            </a:solidFill>
            <a:ln w="10795" cap="flat" cmpd="sng" algn="ctr">
              <a:noFill/>
              <a:prstDash val="solid"/>
              <a:round/>
              <a:headEnd/>
              <a:tailEnd/>
            </a:ln>
          </p:spPr>
          <p:txBody>
            <a:bodyPr anchor="ctr"/>
            <a:lstStyle/>
            <a:p>
              <a:endParaRPr lang="en-US"/>
            </a:p>
          </p:txBody>
        </p:sp>
        <p:sp>
          <p:nvSpPr>
            <p:cNvPr id="125" name="Freeform 96"/>
            <p:cNvSpPr>
              <a:spLocks/>
            </p:cNvSpPr>
            <p:nvPr/>
          </p:nvSpPr>
          <p:spPr bwMode="auto">
            <a:xfrm>
              <a:off x="4005" y="2047"/>
              <a:ext cx="1253" cy="916"/>
            </a:xfrm>
            <a:custGeom>
              <a:avLst/>
              <a:gdLst>
                <a:gd name="T0" fmla="*/ 652 w 793023"/>
                <a:gd name="T1" fmla="*/ 0 h 821531"/>
                <a:gd name="T2" fmla="*/ 4 w 793023"/>
                <a:gd name="T3" fmla="*/ 198 h 821531"/>
                <a:gd name="T4" fmla="*/ 0 w 793023"/>
                <a:gd name="T5" fmla="*/ 336 h 821531"/>
                <a:gd name="T6" fmla="*/ 645 w 793023"/>
                <a:gd name="T7" fmla="*/ 119 h 821531"/>
                <a:gd name="T8" fmla="*/ 652 w 793023"/>
                <a:gd name="T9" fmla="*/ 0 h 821531"/>
                <a:gd name="T10" fmla="*/ 0 60000 65536"/>
                <a:gd name="T11" fmla="*/ 0 60000 65536"/>
                <a:gd name="T12" fmla="*/ 0 60000 65536"/>
                <a:gd name="T13" fmla="*/ 0 60000 65536"/>
                <a:gd name="T14" fmla="*/ 0 60000 65536"/>
                <a:gd name="T15" fmla="*/ 0 w 793023"/>
                <a:gd name="T16" fmla="*/ 0 h 821531"/>
                <a:gd name="T17" fmla="*/ 793023 w 793023"/>
                <a:gd name="T18" fmla="*/ 821531 h 821531"/>
              </a:gdLst>
              <a:ahLst/>
              <a:cxnLst>
                <a:cxn ang="T10">
                  <a:pos x="T0" y="T1"/>
                </a:cxn>
                <a:cxn ang="T11">
                  <a:pos x="T2" y="T3"/>
                </a:cxn>
                <a:cxn ang="T12">
                  <a:pos x="T4" y="T5"/>
                </a:cxn>
                <a:cxn ang="T13">
                  <a:pos x="T6" y="T7"/>
                </a:cxn>
                <a:cxn ang="T14">
                  <a:pos x="T8" y="T9"/>
                </a:cxn>
              </a:cxnLst>
              <a:rect l="T15" t="T16" r="T17" b="T18"/>
              <a:pathLst>
                <a:path w="793023" h="821531">
                  <a:moveTo>
                    <a:pt x="793023" y="0"/>
                  </a:moveTo>
                  <a:lnTo>
                    <a:pt x="4829" y="483394"/>
                  </a:lnTo>
                  <a:cubicBezTo>
                    <a:pt x="5623" y="614363"/>
                    <a:pt x="-726" y="690562"/>
                    <a:pt x="68" y="821531"/>
                  </a:cubicBezTo>
                  <a:lnTo>
                    <a:pt x="783498" y="290513"/>
                  </a:lnTo>
                  <a:lnTo>
                    <a:pt x="793023" y="0"/>
                  </a:lnTo>
                  <a:close/>
                </a:path>
              </a:pathLst>
            </a:custGeom>
            <a:solidFill>
              <a:srgbClr val="FFFFFF"/>
            </a:solidFill>
            <a:ln w="10795" cap="flat" cmpd="sng" algn="ctr">
              <a:noFill/>
              <a:prstDash val="solid"/>
              <a:round/>
              <a:headEnd/>
              <a:tailEnd/>
            </a:ln>
          </p:spPr>
          <p:txBody>
            <a:bodyPr anchor="ctr"/>
            <a:lstStyle/>
            <a:p>
              <a:endParaRPr lang="en-US"/>
            </a:p>
          </p:txBody>
        </p:sp>
        <p:sp>
          <p:nvSpPr>
            <p:cNvPr id="126" name="Freeform 97"/>
            <p:cNvSpPr>
              <a:spLocks/>
            </p:cNvSpPr>
            <p:nvPr/>
          </p:nvSpPr>
          <p:spPr bwMode="auto">
            <a:xfrm>
              <a:off x="1971" y="1854"/>
              <a:ext cx="1991" cy="1264"/>
            </a:xfrm>
            <a:custGeom>
              <a:avLst/>
              <a:gdLst>
                <a:gd name="T0" fmla="*/ 0 w 1134848"/>
                <a:gd name="T1" fmla="*/ 0 h 1020634"/>
                <a:gd name="T2" fmla="*/ 1151 w 1134848"/>
                <a:gd name="T3" fmla="*/ 284 h 1020634"/>
                <a:gd name="T4" fmla="*/ 1133 w 1134848"/>
                <a:gd name="T5" fmla="*/ 515 h 1020634"/>
                <a:gd name="T6" fmla="*/ 0 w 1134848"/>
                <a:gd name="T7" fmla="*/ 180 h 1020634"/>
                <a:gd name="T8" fmla="*/ 0 w 1134848"/>
                <a:gd name="T9" fmla="*/ 0 h 1020634"/>
                <a:gd name="T10" fmla="*/ 0 60000 65536"/>
                <a:gd name="T11" fmla="*/ 0 60000 65536"/>
                <a:gd name="T12" fmla="*/ 0 60000 65536"/>
                <a:gd name="T13" fmla="*/ 0 60000 65536"/>
                <a:gd name="T14" fmla="*/ 0 60000 65536"/>
                <a:gd name="T15" fmla="*/ 0 w 1134848"/>
                <a:gd name="T16" fmla="*/ 0 h 1020634"/>
                <a:gd name="T17" fmla="*/ 1134848 w 1134848"/>
                <a:gd name="T18" fmla="*/ 1020634 h 1020634"/>
              </a:gdLst>
              <a:ahLst/>
              <a:cxnLst>
                <a:cxn ang="T10">
                  <a:pos x="T0" y="T1"/>
                </a:cxn>
                <a:cxn ang="T11">
                  <a:pos x="T2" y="T3"/>
                </a:cxn>
                <a:cxn ang="T12">
                  <a:pos x="T4" y="T5"/>
                </a:cxn>
                <a:cxn ang="T13">
                  <a:pos x="T6" y="T7"/>
                </a:cxn>
                <a:cxn ang="T14">
                  <a:pos x="T8" y="T9"/>
                </a:cxn>
              </a:cxnLst>
              <a:rect l="T15" t="T16" r="T17" b="T18"/>
              <a:pathLst>
                <a:path w="1134848" h="1020634">
                  <a:moveTo>
                    <a:pt x="0" y="0"/>
                  </a:moveTo>
                  <a:lnTo>
                    <a:pt x="1134848" y="563003"/>
                  </a:lnTo>
                  <a:cubicBezTo>
                    <a:pt x="1132731" y="717520"/>
                    <a:pt x="1119889" y="866117"/>
                    <a:pt x="1117772" y="1020634"/>
                  </a:cubicBezTo>
                  <a:lnTo>
                    <a:pt x="86" y="355771"/>
                  </a:lnTo>
                  <a:cubicBezTo>
                    <a:pt x="57" y="237181"/>
                    <a:pt x="29" y="118590"/>
                    <a:pt x="0" y="0"/>
                  </a:cubicBezTo>
                  <a:close/>
                </a:path>
              </a:pathLst>
            </a:custGeom>
            <a:solidFill>
              <a:schemeClr val="accent1"/>
            </a:solidFill>
            <a:ln w="10795" cap="flat" cmpd="sng" algn="ctr">
              <a:noFill/>
              <a:prstDash val="solid"/>
              <a:round/>
              <a:headEnd/>
              <a:tailEnd/>
            </a:ln>
          </p:spPr>
          <p:txBody>
            <a:bodyPr anchor="ctr"/>
            <a:lstStyle/>
            <a:p>
              <a:endParaRPr lang="en-US"/>
            </a:p>
          </p:txBody>
        </p:sp>
        <p:sp>
          <p:nvSpPr>
            <p:cNvPr id="127" name="Freeform 98"/>
            <p:cNvSpPr>
              <a:spLocks/>
            </p:cNvSpPr>
            <p:nvPr/>
          </p:nvSpPr>
          <p:spPr bwMode="auto">
            <a:xfrm>
              <a:off x="1967" y="1872"/>
              <a:ext cx="1962" cy="1224"/>
            </a:xfrm>
            <a:custGeom>
              <a:avLst/>
              <a:gdLst>
                <a:gd name="T0" fmla="*/ 674872 w 1240510"/>
                <a:gd name="T1" fmla="*/ 621210 h 1099542"/>
                <a:gd name="T2" fmla="*/ 1024916 w 1240510"/>
                <a:gd name="T3" fmla="*/ 795041 h 1099542"/>
                <a:gd name="T4" fmla="*/ 1015392 w 1240510"/>
                <a:gd name="T5" fmla="*/ 861716 h 1099542"/>
                <a:gd name="T6" fmla="*/ 679634 w 1240510"/>
                <a:gd name="T7" fmla="*/ 687885 h 1099542"/>
                <a:gd name="T8" fmla="*/ 674872 w 1240510"/>
                <a:gd name="T9" fmla="*/ 525469 h 1099542"/>
                <a:gd name="T10" fmla="*/ 1024916 w 1240510"/>
                <a:gd name="T11" fmla="*/ 699300 h 1099542"/>
                <a:gd name="T12" fmla="*/ 1015392 w 1240510"/>
                <a:gd name="T13" fmla="*/ 765975 h 1099542"/>
                <a:gd name="T14" fmla="*/ 679634 w 1240510"/>
                <a:gd name="T15" fmla="*/ 592144 h 1099542"/>
                <a:gd name="T16" fmla="*/ 674872 w 1240510"/>
                <a:gd name="T17" fmla="*/ 438306 h 1099542"/>
                <a:gd name="T18" fmla="*/ 1024916 w 1240510"/>
                <a:gd name="T19" fmla="*/ 612137 h 1099542"/>
                <a:gd name="T20" fmla="*/ 1015392 w 1240510"/>
                <a:gd name="T21" fmla="*/ 678812 h 1099542"/>
                <a:gd name="T22" fmla="*/ 679634 w 1240510"/>
                <a:gd name="T23" fmla="*/ 504981 h 1099542"/>
                <a:gd name="T24" fmla="*/ 148616 w 1240510"/>
                <a:gd name="T25" fmla="*/ 321907 h 1099542"/>
                <a:gd name="T26" fmla="*/ 229578 w 1240510"/>
                <a:gd name="T27" fmla="*/ 360007 h 1099542"/>
                <a:gd name="T28" fmla="*/ 220052 w 1240510"/>
                <a:gd name="T29" fmla="*/ 421920 h 1099542"/>
                <a:gd name="T30" fmla="*/ 162904 w 1240510"/>
                <a:gd name="T31" fmla="*/ 388582 h 1099542"/>
                <a:gd name="T32" fmla="*/ 148616 w 1240510"/>
                <a:gd name="T33" fmla="*/ 245426 h 1099542"/>
                <a:gd name="T34" fmla="*/ 229578 w 1240510"/>
                <a:gd name="T35" fmla="*/ 283526 h 1099542"/>
                <a:gd name="T36" fmla="*/ 220052 w 1240510"/>
                <a:gd name="T37" fmla="*/ 345439 h 1099542"/>
                <a:gd name="T38" fmla="*/ 162904 w 1240510"/>
                <a:gd name="T39" fmla="*/ 312101 h 1099542"/>
                <a:gd name="T40" fmla="*/ 148616 w 1240510"/>
                <a:gd name="T41" fmla="*/ 166843 h 1099542"/>
                <a:gd name="T42" fmla="*/ 229578 w 1240510"/>
                <a:gd name="T43" fmla="*/ 204943 h 1099542"/>
                <a:gd name="T44" fmla="*/ 220052 w 1240510"/>
                <a:gd name="T45" fmla="*/ 266856 h 1099542"/>
                <a:gd name="T46" fmla="*/ 162904 w 1240510"/>
                <a:gd name="T47" fmla="*/ 233518 h 1099542"/>
                <a:gd name="T48" fmla="*/ 50232 w 1240510"/>
                <a:gd name="T49" fmla="*/ 67454 h 1099542"/>
                <a:gd name="T50" fmla="*/ 54244 w 1240510"/>
                <a:gd name="T51" fmla="*/ 360335 h 1099542"/>
                <a:gd name="T52" fmla="*/ 1190278 w 1240510"/>
                <a:gd name="T53" fmla="*/ 1041612 h 1099542"/>
                <a:gd name="T54" fmla="*/ 1191028 w 1240510"/>
                <a:gd name="T55" fmla="*/ 658027 h 1099542"/>
                <a:gd name="T56" fmla="*/ 7048 w 1240510"/>
                <a:gd name="T57" fmla="*/ 0 h 1099542"/>
                <a:gd name="T58" fmla="*/ 1240510 w 1240510"/>
                <a:gd name="T59" fmla="*/ 627303 h 1099542"/>
                <a:gd name="T60" fmla="*/ 1233462 w 1240510"/>
                <a:gd name="T61" fmla="*/ 1099542 h 1099542"/>
                <a:gd name="T62" fmla="*/ 0 w 1240510"/>
                <a:gd name="T63" fmla="*/ 380611 h 10995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40510"/>
                <a:gd name="T97" fmla="*/ 0 h 1099542"/>
                <a:gd name="T98" fmla="*/ 1240510 w 1240510"/>
                <a:gd name="T99" fmla="*/ 1099542 h 109954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40510" h="1099542">
                  <a:moveTo>
                    <a:pt x="674872" y="621210"/>
                  </a:moveTo>
                  <a:lnTo>
                    <a:pt x="1024916" y="795041"/>
                  </a:lnTo>
                  <a:lnTo>
                    <a:pt x="1015392" y="861716"/>
                  </a:lnTo>
                  <a:lnTo>
                    <a:pt x="679634" y="687885"/>
                  </a:lnTo>
                  <a:close/>
                  <a:moveTo>
                    <a:pt x="674872" y="525469"/>
                  </a:moveTo>
                  <a:lnTo>
                    <a:pt x="1024916" y="699300"/>
                  </a:lnTo>
                  <a:lnTo>
                    <a:pt x="1015392" y="765975"/>
                  </a:lnTo>
                  <a:lnTo>
                    <a:pt x="679634" y="592144"/>
                  </a:lnTo>
                  <a:close/>
                  <a:moveTo>
                    <a:pt x="674872" y="438306"/>
                  </a:moveTo>
                  <a:lnTo>
                    <a:pt x="1024916" y="612137"/>
                  </a:lnTo>
                  <a:lnTo>
                    <a:pt x="1015392" y="678812"/>
                  </a:lnTo>
                  <a:lnTo>
                    <a:pt x="679634" y="504981"/>
                  </a:lnTo>
                  <a:close/>
                  <a:moveTo>
                    <a:pt x="148616" y="321907"/>
                  </a:moveTo>
                  <a:lnTo>
                    <a:pt x="229578" y="360007"/>
                  </a:lnTo>
                  <a:lnTo>
                    <a:pt x="220052" y="421920"/>
                  </a:lnTo>
                  <a:lnTo>
                    <a:pt x="162904" y="388582"/>
                  </a:lnTo>
                  <a:close/>
                  <a:moveTo>
                    <a:pt x="148616" y="245426"/>
                  </a:moveTo>
                  <a:lnTo>
                    <a:pt x="229578" y="283526"/>
                  </a:lnTo>
                  <a:lnTo>
                    <a:pt x="220052" y="345439"/>
                  </a:lnTo>
                  <a:lnTo>
                    <a:pt x="162904" y="312101"/>
                  </a:lnTo>
                  <a:close/>
                  <a:moveTo>
                    <a:pt x="148616" y="166843"/>
                  </a:moveTo>
                  <a:lnTo>
                    <a:pt x="229578" y="204943"/>
                  </a:lnTo>
                  <a:lnTo>
                    <a:pt x="220052" y="266856"/>
                  </a:lnTo>
                  <a:lnTo>
                    <a:pt x="162904" y="233518"/>
                  </a:lnTo>
                  <a:close/>
                  <a:moveTo>
                    <a:pt x="50232" y="67454"/>
                  </a:moveTo>
                  <a:lnTo>
                    <a:pt x="54244" y="360335"/>
                  </a:lnTo>
                  <a:lnTo>
                    <a:pt x="1190278" y="1041612"/>
                  </a:lnTo>
                  <a:cubicBezTo>
                    <a:pt x="1192116" y="907489"/>
                    <a:pt x="1189190" y="792150"/>
                    <a:pt x="1191028" y="658027"/>
                  </a:cubicBezTo>
                  <a:close/>
                  <a:moveTo>
                    <a:pt x="7048" y="0"/>
                  </a:moveTo>
                  <a:lnTo>
                    <a:pt x="1240510" y="627303"/>
                  </a:lnTo>
                  <a:cubicBezTo>
                    <a:pt x="1238160" y="798813"/>
                    <a:pt x="1235812" y="928032"/>
                    <a:pt x="1233462" y="1099542"/>
                  </a:cubicBezTo>
                  <a:lnTo>
                    <a:pt x="0" y="380611"/>
                  </a:lnTo>
                  <a:close/>
                </a:path>
              </a:pathLst>
            </a:custGeom>
            <a:solidFill>
              <a:srgbClr val="FFFFFF"/>
            </a:solidFill>
            <a:ln w="10795" cap="flat" cmpd="sng" algn="ctr">
              <a:noFill/>
              <a:prstDash val="solid"/>
              <a:round/>
              <a:headEnd/>
              <a:tailEnd/>
            </a:ln>
          </p:spPr>
          <p:txBody>
            <a:bodyPr anchor="ctr"/>
            <a:lstStyle/>
            <a:p>
              <a:endParaRPr lang="en-US"/>
            </a:p>
          </p:txBody>
        </p:sp>
        <p:sp>
          <p:nvSpPr>
            <p:cNvPr id="128" name="Freeform 99"/>
            <p:cNvSpPr>
              <a:spLocks/>
            </p:cNvSpPr>
            <p:nvPr/>
          </p:nvSpPr>
          <p:spPr bwMode="auto">
            <a:xfrm>
              <a:off x="1933" y="1994"/>
              <a:ext cx="250" cy="415"/>
            </a:xfrm>
            <a:custGeom>
              <a:avLst/>
              <a:gdLst>
                <a:gd name="T0" fmla="*/ 99 w 150337"/>
                <a:gd name="T1" fmla="*/ 1 h 350700"/>
                <a:gd name="T2" fmla="*/ 0 w 150337"/>
                <a:gd name="T3" fmla="*/ 24 h 350700"/>
                <a:gd name="T4" fmla="*/ 0 w 150337"/>
                <a:gd name="T5" fmla="*/ 162 h 350700"/>
                <a:gd name="T6" fmla="*/ 114 w 150337"/>
                <a:gd name="T7" fmla="*/ 129 h 350700"/>
                <a:gd name="T8" fmla="*/ 113 w 150337"/>
                <a:gd name="T9" fmla="*/ 107 h 350700"/>
                <a:gd name="T10" fmla="*/ 35 w 150337"/>
                <a:gd name="T11" fmla="*/ 132 h 350700"/>
                <a:gd name="T12" fmla="*/ 35 w 150337"/>
                <a:gd name="T13" fmla="*/ 47 h 350700"/>
                <a:gd name="T14" fmla="*/ 99 w 150337"/>
                <a:gd name="T15" fmla="*/ 33 h 350700"/>
                <a:gd name="T16" fmla="*/ 99 w 150337"/>
                <a:gd name="T17" fmla="*/ 1 h 3507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0337"/>
                <a:gd name="T28" fmla="*/ 0 h 350700"/>
                <a:gd name="T29" fmla="*/ 150337 w 150337"/>
                <a:gd name="T30" fmla="*/ 350700 h 3507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0337" h="350700">
                  <a:moveTo>
                    <a:pt x="107950" y="1450"/>
                  </a:moveTo>
                  <a:lnTo>
                    <a:pt x="0" y="52250"/>
                  </a:lnTo>
                  <a:lnTo>
                    <a:pt x="0" y="350700"/>
                  </a:lnTo>
                  <a:lnTo>
                    <a:pt x="124619" y="280056"/>
                  </a:lnTo>
                  <a:cubicBezTo>
                    <a:pt x="167802" y="254799"/>
                    <a:pt x="148917" y="214239"/>
                    <a:pt x="123825" y="232431"/>
                  </a:cubicBezTo>
                  <a:lnTo>
                    <a:pt x="38100" y="287200"/>
                  </a:lnTo>
                  <a:lnTo>
                    <a:pt x="38100" y="103050"/>
                  </a:lnTo>
                  <a:lnTo>
                    <a:pt x="107950" y="71300"/>
                  </a:lnTo>
                  <a:cubicBezTo>
                    <a:pt x="136916" y="54224"/>
                    <a:pt x="130708" y="-10439"/>
                    <a:pt x="107950" y="1450"/>
                  </a:cubicBezTo>
                  <a:close/>
                </a:path>
              </a:pathLst>
            </a:custGeom>
            <a:solidFill>
              <a:srgbClr val="FFFFFF"/>
            </a:solidFill>
            <a:ln w="10795" cap="flat" cmpd="sng" algn="ctr">
              <a:noFill/>
              <a:prstDash val="solid"/>
              <a:round/>
              <a:headEnd/>
              <a:tailEnd/>
            </a:ln>
          </p:spPr>
          <p:txBody>
            <a:bodyPr anchor="ctr"/>
            <a:lstStyle/>
            <a:p>
              <a:endParaRPr lang="en-US"/>
            </a:p>
          </p:txBody>
        </p:sp>
        <p:sp>
          <p:nvSpPr>
            <p:cNvPr id="129" name="Freeform 100"/>
            <p:cNvSpPr>
              <a:spLocks/>
            </p:cNvSpPr>
            <p:nvPr/>
          </p:nvSpPr>
          <p:spPr bwMode="auto">
            <a:xfrm>
              <a:off x="3489" y="2568"/>
              <a:ext cx="275" cy="448"/>
            </a:xfrm>
            <a:custGeom>
              <a:avLst/>
              <a:gdLst>
                <a:gd name="T0" fmla="*/ 119 w 150337"/>
                <a:gd name="T1" fmla="*/ 1 h 350700"/>
                <a:gd name="T2" fmla="*/ 0 w 150337"/>
                <a:gd name="T3" fmla="*/ 28 h 350700"/>
                <a:gd name="T4" fmla="*/ 0 w 150337"/>
                <a:gd name="T5" fmla="*/ 189 h 350700"/>
                <a:gd name="T6" fmla="*/ 137 w 150337"/>
                <a:gd name="T7" fmla="*/ 151 h 350700"/>
                <a:gd name="T8" fmla="*/ 136 w 150337"/>
                <a:gd name="T9" fmla="*/ 125 h 350700"/>
                <a:gd name="T10" fmla="*/ 42 w 150337"/>
                <a:gd name="T11" fmla="*/ 154 h 350700"/>
                <a:gd name="T12" fmla="*/ 42 w 150337"/>
                <a:gd name="T13" fmla="*/ 55 h 350700"/>
                <a:gd name="T14" fmla="*/ 119 w 150337"/>
                <a:gd name="T15" fmla="*/ 38 h 350700"/>
                <a:gd name="T16" fmla="*/ 119 w 150337"/>
                <a:gd name="T17" fmla="*/ 1 h 3507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0337"/>
                <a:gd name="T28" fmla="*/ 0 h 350700"/>
                <a:gd name="T29" fmla="*/ 150337 w 150337"/>
                <a:gd name="T30" fmla="*/ 350700 h 3507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0337" h="350700">
                  <a:moveTo>
                    <a:pt x="107950" y="1450"/>
                  </a:moveTo>
                  <a:lnTo>
                    <a:pt x="0" y="52250"/>
                  </a:lnTo>
                  <a:lnTo>
                    <a:pt x="0" y="350700"/>
                  </a:lnTo>
                  <a:lnTo>
                    <a:pt x="124619" y="280056"/>
                  </a:lnTo>
                  <a:cubicBezTo>
                    <a:pt x="167802" y="254799"/>
                    <a:pt x="148917" y="214239"/>
                    <a:pt x="123825" y="232431"/>
                  </a:cubicBezTo>
                  <a:lnTo>
                    <a:pt x="38100" y="287200"/>
                  </a:lnTo>
                  <a:lnTo>
                    <a:pt x="38100" y="103050"/>
                  </a:lnTo>
                  <a:lnTo>
                    <a:pt x="107950" y="71300"/>
                  </a:lnTo>
                  <a:cubicBezTo>
                    <a:pt x="136916" y="54224"/>
                    <a:pt x="130708" y="-10439"/>
                    <a:pt x="107950" y="1450"/>
                  </a:cubicBezTo>
                  <a:close/>
                </a:path>
              </a:pathLst>
            </a:custGeom>
            <a:solidFill>
              <a:srgbClr val="FFFFFF"/>
            </a:solidFill>
            <a:ln w="10795" cap="flat" cmpd="sng" algn="ctr">
              <a:noFill/>
              <a:prstDash val="solid"/>
              <a:round/>
              <a:headEnd/>
              <a:tailEnd/>
            </a:ln>
          </p:spPr>
          <p:txBody>
            <a:bodyPr anchor="ctr"/>
            <a:lstStyle/>
            <a:p>
              <a:endParaRPr lang="en-US"/>
            </a:p>
          </p:txBody>
        </p:sp>
        <p:sp>
          <p:nvSpPr>
            <p:cNvPr id="130" name="Freeform 101"/>
            <p:cNvSpPr>
              <a:spLocks/>
            </p:cNvSpPr>
            <p:nvPr/>
          </p:nvSpPr>
          <p:spPr bwMode="auto">
            <a:xfrm>
              <a:off x="1971" y="2018"/>
              <a:ext cx="236" cy="367"/>
            </a:xfrm>
            <a:custGeom>
              <a:avLst/>
              <a:gdLst>
                <a:gd name="T0" fmla="*/ 86 w 142280"/>
                <a:gd name="T1" fmla="*/ 1 h 309413"/>
                <a:gd name="T2" fmla="*/ 4 w 142280"/>
                <a:gd name="T3" fmla="*/ 20 h 309413"/>
                <a:gd name="T4" fmla="*/ 0 w 142280"/>
                <a:gd name="T5" fmla="*/ 143 h 309413"/>
                <a:gd name="T6" fmla="*/ 105 w 142280"/>
                <a:gd name="T7" fmla="*/ 116 h 309413"/>
                <a:gd name="T8" fmla="*/ 106 w 142280"/>
                <a:gd name="T9" fmla="*/ 105 h 309413"/>
                <a:gd name="T10" fmla="*/ 22 w 142280"/>
                <a:gd name="T11" fmla="*/ 130 h 309413"/>
                <a:gd name="T12" fmla="*/ 22 w 142280"/>
                <a:gd name="T13" fmla="*/ 32 h 309413"/>
                <a:gd name="T14" fmla="*/ 88 w 142280"/>
                <a:gd name="T15" fmla="*/ 17 h 309413"/>
                <a:gd name="T16" fmla="*/ 86 w 142280"/>
                <a:gd name="T17" fmla="*/ 1 h 3094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2280"/>
                <a:gd name="T28" fmla="*/ 0 h 309413"/>
                <a:gd name="T29" fmla="*/ 142280 w 142280"/>
                <a:gd name="T30" fmla="*/ 309413 h 3094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2280" h="309413">
                  <a:moveTo>
                    <a:pt x="94487" y="2800"/>
                  </a:moveTo>
                  <a:lnTo>
                    <a:pt x="4489" y="42379"/>
                  </a:lnTo>
                  <a:cubicBezTo>
                    <a:pt x="2993" y="131390"/>
                    <a:pt x="1496" y="220402"/>
                    <a:pt x="0" y="309413"/>
                  </a:cubicBezTo>
                  <a:lnTo>
                    <a:pt x="115643" y="249989"/>
                  </a:lnTo>
                  <a:cubicBezTo>
                    <a:pt x="158826" y="224732"/>
                    <a:pt x="142186" y="208857"/>
                    <a:pt x="117094" y="227049"/>
                  </a:cubicBezTo>
                  <a:lnTo>
                    <a:pt x="24637" y="281818"/>
                  </a:lnTo>
                  <a:cubicBezTo>
                    <a:pt x="24637" y="210710"/>
                    <a:pt x="24638" y="139603"/>
                    <a:pt x="24638" y="68495"/>
                  </a:cubicBezTo>
                  <a:lnTo>
                    <a:pt x="96732" y="36746"/>
                  </a:lnTo>
                  <a:cubicBezTo>
                    <a:pt x="125698" y="19670"/>
                    <a:pt x="117245" y="-9089"/>
                    <a:pt x="94487" y="2800"/>
                  </a:cubicBezTo>
                  <a:close/>
                </a:path>
              </a:pathLst>
            </a:custGeom>
            <a:solidFill>
              <a:schemeClr val="accent1"/>
            </a:solidFill>
            <a:ln w="10795" cap="flat" cmpd="sng" algn="ctr">
              <a:noFill/>
              <a:prstDash val="solid"/>
              <a:round/>
              <a:headEnd/>
              <a:tailEnd/>
            </a:ln>
          </p:spPr>
          <p:txBody>
            <a:bodyPr anchor="ctr"/>
            <a:lstStyle/>
            <a:p>
              <a:endParaRPr lang="en-US"/>
            </a:p>
          </p:txBody>
        </p:sp>
        <p:sp>
          <p:nvSpPr>
            <p:cNvPr id="131" name="Freeform 102"/>
            <p:cNvSpPr>
              <a:spLocks/>
            </p:cNvSpPr>
            <p:nvPr/>
          </p:nvSpPr>
          <p:spPr bwMode="auto">
            <a:xfrm>
              <a:off x="3518" y="2597"/>
              <a:ext cx="246" cy="395"/>
            </a:xfrm>
            <a:custGeom>
              <a:avLst/>
              <a:gdLst>
                <a:gd name="T0" fmla="*/ 92 w 146768"/>
                <a:gd name="T1" fmla="*/ 1 h 322390"/>
                <a:gd name="T2" fmla="*/ 8 w 146768"/>
                <a:gd name="T3" fmla="*/ 21 h 322390"/>
                <a:gd name="T4" fmla="*/ 0 w 146768"/>
                <a:gd name="T5" fmla="*/ 159 h 322390"/>
                <a:gd name="T6" fmla="*/ 111 w 146768"/>
                <a:gd name="T7" fmla="*/ 124 h 322390"/>
                <a:gd name="T8" fmla="*/ 112 w 146768"/>
                <a:gd name="T9" fmla="*/ 112 h 322390"/>
                <a:gd name="T10" fmla="*/ 23 w 146768"/>
                <a:gd name="T11" fmla="*/ 147 h 322390"/>
                <a:gd name="T12" fmla="*/ 27 w 146768"/>
                <a:gd name="T13" fmla="*/ 34 h 322390"/>
                <a:gd name="T14" fmla="*/ 94 w 146768"/>
                <a:gd name="T15" fmla="*/ 18 h 322390"/>
                <a:gd name="T16" fmla="*/ 92 w 146768"/>
                <a:gd name="T17" fmla="*/ 1 h 3223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6768"/>
                <a:gd name="T28" fmla="*/ 0 h 322390"/>
                <a:gd name="T29" fmla="*/ 146768 w 146768"/>
                <a:gd name="T30" fmla="*/ 322390 h 3223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6768" h="322390">
                  <a:moveTo>
                    <a:pt x="98975" y="2800"/>
                  </a:moveTo>
                  <a:lnTo>
                    <a:pt x="8977" y="42379"/>
                  </a:lnTo>
                  <a:cubicBezTo>
                    <a:pt x="7481" y="131390"/>
                    <a:pt x="1496" y="233379"/>
                    <a:pt x="0" y="322390"/>
                  </a:cubicBezTo>
                  <a:lnTo>
                    <a:pt x="120131" y="249989"/>
                  </a:lnTo>
                  <a:cubicBezTo>
                    <a:pt x="163314" y="224732"/>
                    <a:pt x="146674" y="208857"/>
                    <a:pt x="121582" y="227049"/>
                  </a:cubicBezTo>
                  <a:lnTo>
                    <a:pt x="24636" y="296958"/>
                  </a:lnTo>
                  <a:cubicBezTo>
                    <a:pt x="24636" y="225850"/>
                    <a:pt x="29126" y="139603"/>
                    <a:pt x="29126" y="68495"/>
                  </a:cubicBezTo>
                  <a:lnTo>
                    <a:pt x="101220" y="36746"/>
                  </a:lnTo>
                  <a:cubicBezTo>
                    <a:pt x="130186" y="19670"/>
                    <a:pt x="121733" y="-9089"/>
                    <a:pt x="98975" y="2800"/>
                  </a:cubicBezTo>
                  <a:close/>
                </a:path>
              </a:pathLst>
            </a:custGeom>
            <a:solidFill>
              <a:schemeClr val="accent1"/>
            </a:solidFill>
            <a:ln w="10795" cap="flat" cmpd="sng" algn="ctr">
              <a:noFill/>
              <a:prstDash val="solid"/>
              <a:round/>
              <a:headEnd/>
              <a:tailEnd/>
            </a:ln>
          </p:spPr>
          <p:txBody>
            <a:bodyPr anchor="ctr"/>
            <a:lstStyle/>
            <a:p>
              <a:endParaRPr lang="en-US"/>
            </a:p>
          </p:txBody>
        </p:sp>
        <p:sp>
          <p:nvSpPr>
            <p:cNvPr id="132" name="Freeform 103"/>
            <p:cNvSpPr>
              <a:spLocks/>
            </p:cNvSpPr>
            <p:nvPr/>
          </p:nvSpPr>
          <p:spPr bwMode="auto">
            <a:xfrm>
              <a:off x="2463" y="1551"/>
              <a:ext cx="2414" cy="651"/>
            </a:xfrm>
            <a:custGeom>
              <a:avLst/>
              <a:gdLst>
                <a:gd name="T0" fmla="*/ 1705 w 504825"/>
                <a:gd name="T1" fmla="*/ 0 h 192882"/>
                <a:gd name="T2" fmla="*/ 1651 w 504825"/>
                <a:gd name="T3" fmla="*/ 241 h 192882"/>
                <a:gd name="T4" fmla="*/ 0 w 504825"/>
                <a:gd name="T5" fmla="*/ 616 h 192882"/>
                <a:gd name="T6" fmla="*/ 1723 w 504825"/>
                <a:gd name="T7" fmla="*/ 268 h 192882"/>
                <a:gd name="T8" fmla="*/ 3804 w 504825"/>
                <a:gd name="T9" fmla="*/ 723 h 192882"/>
                <a:gd name="T10" fmla="*/ 1741 w 504825"/>
                <a:gd name="T11" fmla="*/ 241 h 192882"/>
                <a:gd name="T12" fmla="*/ 1705 w 504825"/>
                <a:gd name="T13" fmla="*/ 0 h 192882"/>
                <a:gd name="T14" fmla="*/ 0 60000 65536"/>
                <a:gd name="T15" fmla="*/ 0 60000 65536"/>
                <a:gd name="T16" fmla="*/ 0 60000 65536"/>
                <a:gd name="T17" fmla="*/ 0 60000 65536"/>
                <a:gd name="T18" fmla="*/ 0 60000 65536"/>
                <a:gd name="T19" fmla="*/ 0 60000 65536"/>
                <a:gd name="T20" fmla="*/ 0 60000 65536"/>
                <a:gd name="T21" fmla="*/ 0 w 504825"/>
                <a:gd name="T22" fmla="*/ 0 h 192882"/>
                <a:gd name="T23" fmla="*/ 504825 w 504825"/>
                <a:gd name="T24" fmla="*/ 192882 h 1928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4825" h="192882">
                  <a:moveTo>
                    <a:pt x="226219" y="0"/>
                  </a:moveTo>
                  <a:lnTo>
                    <a:pt x="219075" y="64295"/>
                  </a:lnTo>
                  <a:lnTo>
                    <a:pt x="0" y="164307"/>
                  </a:lnTo>
                  <a:lnTo>
                    <a:pt x="228601" y="71438"/>
                  </a:lnTo>
                  <a:lnTo>
                    <a:pt x="504825" y="192882"/>
                  </a:lnTo>
                  <a:lnTo>
                    <a:pt x="230981" y="64294"/>
                  </a:lnTo>
                  <a:lnTo>
                    <a:pt x="226219" y="0"/>
                  </a:lnTo>
                  <a:close/>
                </a:path>
              </a:pathLst>
            </a:custGeom>
            <a:solidFill>
              <a:srgbClr val="FFFFFF"/>
            </a:solidFill>
            <a:ln w="10795" cap="flat" cmpd="sng" algn="ctr">
              <a:noFill/>
              <a:prstDash val="solid"/>
              <a:round/>
              <a:headEnd/>
              <a:tailEnd/>
            </a:ln>
          </p:spPr>
          <p:txBody>
            <a:bodyPr anchor="ctr"/>
            <a:lstStyle/>
            <a:p>
              <a:endParaRPr lang="en-US"/>
            </a:p>
          </p:txBody>
        </p:sp>
      </p:grpSp>
      <p:sp>
        <p:nvSpPr>
          <p:cNvPr id="133" name="Line 156"/>
          <p:cNvSpPr>
            <a:spLocks noChangeShapeType="1"/>
          </p:cNvSpPr>
          <p:nvPr/>
        </p:nvSpPr>
        <p:spPr bwMode="auto">
          <a:xfrm flipH="1">
            <a:off x="659857" y="3812987"/>
            <a:ext cx="697833" cy="1026511"/>
          </a:xfrm>
          <a:prstGeom prst="line">
            <a:avLst/>
          </a:prstGeom>
          <a:noFill/>
          <a:ln w="19050">
            <a:solidFill>
              <a:schemeClr val="tx2"/>
            </a:solidFill>
            <a:round/>
            <a:headEnd/>
            <a:tailEnd/>
          </a:ln>
        </p:spPr>
        <p:txBody>
          <a:bodyPr/>
          <a:lstStyle/>
          <a:p>
            <a:endParaRPr lang="en-US"/>
          </a:p>
        </p:txBody>
      </p:sp>
    </p:spTree>
    <p:custDataLst>
      <p:tags r:id="rId1"/>
    </p:custDataLst>
    <p:extLst>
      <p:ext uri="{BB962C8B-B14F-4D97-AF65-F5344CB8AC3E}">
        <p14:creationId xmlns:p14="http://schemas.microsoft.com/office/powerpoint/2010/main" val="1799728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nodeType="withEffect">
                                  <p:stCondLst>
                                    <p:cond delay="0"/>
                                  </p:stCondLst>
                                  <p:childTnLst>
                                    <p:set>
                                      <p:cBhvr>
                                        <p:cTn id="27" dur="1" fill="hold">
                                          <p:stCondLst>
                                            <p:cond delay="0"/>
                                          </p:stCondLst>
                                        </p:cTn>
                                        <p:tgtEl>
                                          <p:spTgt spid="42180"/>
                                        </p:tgtEl>
                                        <p:attrNameLst>
                                          <p:attrName>style.visibility</p:attrName>
                                        </p:attrNameLst>
                                      </p:cBhvr>
                                      <p:to>
                                        <p:strVal val="visible"/>
                                      </p:to>
                                    </p:set>
                                    <p:animEffect transition="in" filter="fade">
                                      <p:cBhvr>
                                        <p:cTn id="28" dur="500"/>
                                        <p:tgtEl>
                                          <p:spTgt spid="4218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ntr" presetSubtype="0" fill="hold" nodeType="withEffect">
                                  <p:stCondLst>
                                    <p:cond delay="0"/>
                                  </p:stCondLst>
                                  <p:childTnLst>
                                    <p:set>
                                      <p:cBhvr>
                                        <p:cTn id="39" dur="1" fill="hold">
                                          <p:stCondLst>
                                            <p:cond delay="0"/>
                                          </p:stCondLst>
                                        </p:cTn>
                                        <p:tgtEl>
                                          <p:spTgt spid="42181"/>
                                        </p:tgtEl>
                                        <p:attrNameLst>
                                          <p:attrName>style.visibility</p:attrName>
                                        </p:attrNameLst>
                                      </p:cBhvr>
                                      <p:to>
                                        <p:strVal val="visible"/>
                                      </p:to>
                                    </p:set>
                                    <p:animEffect transition="in" filter="fade">
                                      <p:cBhvr>
                                        <p:cTn id="40" dur="500"/>
                                        <p:tgtEl>
                                          <p:spTgt spid="42181"/>
                                        </p:tgtEl>
                                      </p:cBhvr>
                                    </p:animEffect>
                                  </p:childTnLst>
                                </p:cTn>
                              </p:par>
                              <p:par>
                                <p:cTn id="41" presetID="10" presetClass="entr" presetSubtype="0" fill="hold" nodeType="withEffect">
                                  <p:stCondLst>
                                    <p:cond delay="0"/>
                                  </p:stCondLst>
                                  <p:childTnLst>
                                    <p:set>
                                      <p:cBhvr>
                                        <p:cTn id="42" dur="1" fill="hold">
                                          <p:stCondLst>
                                            <p:cond delay="0"/>
                                          </p:stCondLst>
                                        </p:cTn>
                                        <p:tgtEl>
                                          <p:spTgt spid="89"/>
                                        </p:tgtEl>
                                        <p:attrNameLst>
                                          <p:attrName>style.visibility</p:attrName>
                                        </p:attrNameLst>
                                      </p:cBhvr>
                                      <p:to>
                                        <p:strVal val="visible"/>
                                      </p:to>
                                    </p:set>
                                    <p:animEffect transition="in" filter="fade">
                                      <p:cBhvr>
                                        <p:cTn id="43" dur="500"/>
                                        <p:tgtEl>
                                          <p:spTgt spid="89"/>
                                        </p:tgtEl>
                                      </p:cBhvr>
                                    </p:animEffect>
                                  </p:childTnLst>
                                </p:cTn>
                              </p:par>
                              <p:par>
                                <p:cTn id="44" presetID="10" presetClass="entr" presetSubtype="0" fill="hold" nodeType="withEffect">
                                  <p:stCondLst>
                                    <p:cond delay="0"/>
                                  </p:stCondLst>
                                  <p:childTnLst>
                                    <p:set>
                                      <p:cBhvr>
                                        <p:cTn id="45" dur="1" fill="hold">
                                          <p:stCondLst>
                                            <p:cond delay="0"/>
                                          </p:stCondLst>
                                        </p:cTn>
                                        <p:tgtEl>
                                          <p:spTgt spid="100"/>
                                        </p:tgtEl>
                                        <p:attrNameLst>
                                          <p:attrName>style.visibility</p:attrName>
                                        </p:attrNameLst>
                                      </p:cBhvr>
                                      <p:to>
                                        <p:strVal val="visible"/>
                                      </p:to>
                                    </p:set>
                                    <p:animEffect transition="in" filter="fade">
                                      <p:cBhvr>
                                        <p:cTn id="46" dur="500"/>
                                        <p:tgtEl>
                                          <p:spTgt spid="100"/>
                                        </p:tgtEl>
                                      </p:cBhvr>
                                    </p:animEffect>
                                  </p:childTnLst>
                                </p:cTn>
                              </p:par>
                              <p:par>
                                <p:cTn id="47" presetID="10" presetClass="entr" presetSubtype="0" fill="hold" nodeType="withEffect">
                                  <p:stCondLst>
                                    <p:cond delay="0"/>
                                  </p:stCondLst>
                                  <p:childTnLst>
                                    <p:set>
                                      <p:cBhvr>
                                        <p:cTn id="48" dur="1" fill="hold">
                                          <p:stCondLst>
                                            <p:cond delay="0"/>
                                          </p:stCondLst>
                                        </p:cTn>
                                        <p:tgtEl>
                                          <p:spTgt spid="111"/>
                                        </p:tgtEl>
                                        <p:attrNameLst>
                                          <p:attrName>style.visibility</p:attrName>
                                        </p:attrNameLst>
                                      </p:cBhvr>
                                      <p:to>
                                        <p:strVal val="visible"/>
                                      </p:to>
                                    </p:set>
                                    <p:animEffect transition="in" filter="fade">
                                      <p:cBhvr>
                                        <p:cTn id="49" dur="500"/>
                                        <p:tgtEl>
                                          <p:spTgt spid="111"/>
                                        </p:tgtEl>
                                      </p:cBhvr>
                                    </p:animEffect>
                                  </p:childTnLst>
                                </p:cTn>
                              </p:par>
                              <p:par>
                                <p:cTn id="50" presetID="10" presetClass="entr" presetSubtype="0" fill="hold" nodeType="withEffect">
                                  <p:stCondLst>
                                    <p:cond delay="0"/>
                                  </p:stCondLst>
                                  <p:childTnLst>
                                    <p:set>
                                      <p:cBhvr>
                                        <p:cTn id="51" dur="1" fill="hold">
                                          <p:stCondLst>
                                            <p:cond delay="0"/>
                                          </p:stCondLst>
                                        </p:cTn>
                                        <p:tgtEl>
                                          <p:spTgt spid="122"/>
                                        </p:tgtEl>
                                        <p:attrNameLst>
                                          <p:attrName>style.visibility</p:attrName>
                                        </p:attrNameLst>
                                      </p:cBhvr>
                                      <p:to>
                                        <p:strVal val="visible"/>
                                      </p:to>
                                    </p:set>
                                    <p:animEffect transition="in" filter="fade">
                                      <p:cBhvr>
                                        <p:cTn id="52" dur="500"/>
                                        <p:tgtEl>
                                          <p:spTgt spid="12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88"/>
                                        </p:tgtEl>
                                        <p:attrNameLst>
                                          <p:attrName>style.visibility</p:attrName>
                                        </p:attrNameLst>
                                      </p:cBhvr>
                                      <p:to>
                                        <p:strVal val="visible"/>
                                      </p:to>
                                    </p:set>
                                    <p:animEffect transition="in" filter="fade">
                                      <p:cBhvr>
                                        <p:cTn id="55" dur="500"/>
                                        <p:tgtEl>
                                          <p:spTgt spid="8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33"/>
                                        </p:tgtEl>
                                        <p:attrNameLst>
                                          <p:attrName>style.visibility</p:attrName>
                                        </p:attrNameLst>
                                      </p:cBhvr>
                                      <p:to>
                                        <p:strVal val="visible"/>
                                      </p:to>
                                    </p:set>
                                    <p:animEffect transition="in" filter="fade">
                                      <p:cBhvr>
                                        <p:cTn id="58" dur="5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1" grpId="0" animBg="1"/>
      <p:bldP spid="12" grpId="0" animBg="1"/>
      <p:bldP spid="19" grpId="0" animBg="1"/>
      <p:bldP spid="88" grpId="0" animBg="1"/>
      <p:bldP spid="1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Infrastructure Enhancements (VMM)</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698834652"/>
              </p:ext>
            </p:extLst>
          </p:nvPr>
        </p:nvGraphicFramePr>
        <p:xfrm>
          <a:off x="549019" y="1485604"/>
          <a:ext cx="11377761" cy="5006068"/>
        </p:xfrm>
        <a:graphic>
          <a:graphicData uri="http://schemas.openxmlformats.org/drawingml/2006/table">
            <a:tbl>
              <a:tblPr firstRow="1" bandRow="1">
                <a:tableStyleId>{5C22544A-7EE6-4342-B048-85BDC9FD1C3A}</a:tableStyleId>
              </a:tblPr>
              <a:tblGrid>
                <a:gridCol w="5394047"/>
                <a:gridCol w="5983714"/>
              </a:tblGrid>
              <a:tr h="600259">
                <a:tc>
                  <a:txBody>
                    <a:bodyPr/>
                    <a:lstStyle/>
                    <a:p>
                      <a:r>
                        <a:rPr lang="en-US" sz="2900" dirty="0" smtClean="0"/>
                        <a:t>System Center 2012</a:t>
                      </a:r>
                      <a:endParaRPr lang="en-US" sz="2900" dirty="0"/>
                    </a:p>
                  </a:txBody>
                  <a:tcPr marL="124314" marR="124314" marT="62174" marB="62174"/>
                </a:tc>
                <a:tc>
                  <a:txBody>
                    <a:bodyPr/>
                    <a:lstStyle/>
                    <a:p>
                      <a:r>
                        <a:rPr lang="en-US" sz="2900" dirty="0" smtClean="0"/>
                        <a:t>System Center</a:t>
                      </a:r>
                      <a:r>
                        <a:rPr lang="en-US" sz="2900" baseline="0" dirty="0" smtClean="0"/>
                        <a:t> 2012 SP1</a:t>
                      </a:r>
                      <a:endParaRPr lang="en-US" sz="2900" dirty="0"/>
                    </a:p>
                  </a:txBody>
                  <a:tcPr marL="124314" marR="124314" marT="62174" marB="62174"/>
                </a:tc>
              </a:tr>
              <a:tr h="1479761">
                <a:tc>
                  <a:txBody>
                    <a:bodyPr/>
                    <a:lstStyle/>
                    <a:p>
                      <a:pPr marL="171450" indent="-171450">
                        <a:buFont typeface="Arial" pitchFamily="34" charset="0"/>
                        <a:buChar char="•"/>
                      </a:pPr>
                      <a:r>
                        <a:rPr lang="en-US" sz="2000" dirty="0" smtClean="0"/>
                        <a:t>Hyper-V 2K8</a:t>
                      </a:r>
                      <a:r>
                        <a:rPr lang="en-US" sz="2000" baseline="0" dirty="0" smtClean="0"/>
                        <a:t> R2 boot from VHD</a:t>
                      </a:r>
                    </a:p>
                    <a:p>
                      <a:pPr marL="171450" indent="-171450">
                        <a:buFont typeface="Arial" pitchFamily="34" charset="0"/>
                        <a:buChar char="•"/>
                      </a:pPr>
                      <a:r>
                        <a:rPr lang="en-US" sz="2000" baseline="0" dirty="0" smtClean="0"/>
                        <a:t>Configure physical Hyper-V cluster</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baseline="0" dirty="0" smtClean="0"/>
                        <a:t>Out of band management</a:t>
                      </a:r>
                    </a:p>
                    <a:p>
                      <a:pPr marL="171450" indent="-171450">
                        <a:buFont typeface="Arial" pitchFamily="34" charset="0"/>
                        <a:buChar char="•"/>
                      </a:pPr>
                      <a:r>
                        <a:rPr lang="en-US" sz="2000" baseline="0" dirty="0" smtClean="0"/>
                        <a:t>Online patch orchestration of Hyper-V</a:t>
                      </a:r>
                    </a:p>
                  </a:txBody>
                  <a:tcPr marL="124314" marR="124314" marT="62174" marB="62174">
                    <a:lnB w="12700" cap="flat" cmpd="sng" algn="ctr">
                      <a:solidFill>
                        <a:schemeClr val="bg1"/>
                      </a:solidFill>
                      <a:prstDash val="solid"/>
                      <a:round/>
                      <a:headEnd type="none" w="med" len="med"/>
                      <a:tailEnd type="none" w="med" len="med"/>
                    </a:lnB>
                  </a:tcPr>
                </a:tc>
                <a:tc>
                  <a:txBody>
                    <a:bodyPr/>
                    <a:lstStyle/>
                    <a:p>
                      <a:pPr marL="171450" indent="-171450">
                        <a:buFont typeface="Arial" pitchFamily="34" charset="0"/>
                        <a:buChar char="•"/>
                      </a:pPr>
                      <a:r>
                        <a:rPr lang="en-US" sz="2000" baseline="0" dirty="0" smtClean="0"/>
                        <a:t>Host profiles  and configuration management</a:t>
                      </a:r>
                    </a:p>
                    <a:p>
                      <a:pPr marL="171450" indent="-171450">
                        <a:buFont typeface="Arial" pitchFamily="34" charset="0"/>
                        <a:buChar char="•"/>
                      </a:pPr>
                      <a:r>
                        <a:rPr lang="en-US" sz="2000" baseline="0" dirty="0" smtClean="0"/>
                        <a:t>Bigger Clusters (16 </a:t>
                      </a:r>
                      <a:r>
                        <a:rPr lang="en-US" sz="2000" baseline="0" dirty="0" smtClean="0">
                          <a:sym typeface="Wingdings" pitchFamily="2" charset="2"/>
                        </a:rPr>
                        <a:t></a:t>
                      </a:r>
                      <a:r>
                        <a:rPr lang="en-US" sz="2000" baseline="0" dirty="0" smtClean="0"/>
                        <a:t> 64 nodes)</a:t>
                      </a:r>
                    </a:p>
                    <a:p>
                      <a:pPr marL="171450" indent="-171450">
                        <a:buFont typeface="Arial" pitchFamily="34" charset="0"/>
                        <a:buChar char="•"/>
                      </a:pPr>
                      <a:r>
                        <a:rPr lang="en-US" sz="2000" baseline="0" dirty="0" smtClean="0"/>
                        <a:t>Bigger hosts (64 </a:t>
                      </a:r>
                      <a:r>
                        <a:rPr lang="en-US" sz="2000" baseline="0" dirty="0" smtClean="0">
                          <a:sym typeface="Wingdings" pitchFamily="2" charset="2"/>
                        </a:rPr>
                        <a:t>320</a:t>
                      </a:r>
                      <a:r>
                        <a:rPr lang="en-US" sz="2000" baseline="0" dirty="0" smtClean="0"/>
                        <a:t> cores, 1TB -&gt; 4 TB)</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baseline="0" dirty="0" smtClean="0"/>
                        <a:t>Larger VMs (64 </a:t>
                      </a:r>
                      <a:r>
                        <a:rPr lang="en-US" sz="2000" baseline="0" dirty="0" err="1" smtClean="0"/>
                        <a:t>vCPU’s</a:t>
                      </a:r>
                      <a:r>
                        <a:rPr lang="en-US" sz="2000" baseline="0" dirty="0" smtClean="0"/>
                        <a:t>, 1 TB RAM)</a:t>
                      </a:r>
                    </a:p>
                  </a:txBody>
                  <a:tcPr marL="124314" marR="124314" marT="62174" marB="62174">
                    <a:lnB w="12700" cap="flat" cmpd="sng" algn="ctr">
                      <a:solidFill>
                        <a:schemeClr val="bg1"/>
                      </a:solidFill>
                      <a:prstDash val="solid"/>
                      <a:round/>
                      <a:headEnd type="none" w="med" len="med"/>
                      <a:tailEnd type="none" w="med" len="med"/>
                    </a:lnB>
                  </a:tcPr>
                </a:tc>
              </a:tr>
              <a:tr h="1463024">
                <a:tc>
                  <a:txBody>
                    <a:bodyPr/>
                    <a:lstStyle/>
                    <a:p>
                      <a:pPr marL="171450" indent="-171450">
                        <a:buFont typeface="Arial" pitchFamily="34" charset="0"/>
                        <a:buChar char="•"/>
                      </a:pPr>
                      <a:r>
                        <a:rPr lang="en-US" sz="2000" baseline="0" dirty="0" smtClean="0"/>
                        <a:t>Software Defined Networking</a:t>
                      </a:r>
                    </a:p>
                  </a:txBody>
                  <a:tcPr marL="124314" marR="124314" marT="62174" marB="62174">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71450" indent="-171450">
                        <a:buFont typeface="Arial" pitchFamily="34" charset="0"/>
                        <a:buChar char="•"/>
                      </a:pPr>
                      <a:r>
                        <a:rPr lang="en-US" sz="2000" baseline="0" dirty="0" smtClean="0"/>
                        <a:t>Isolated tenant networks</a:t>
                      </a:r>
                    </a:p>
                    <a:p>
                      <a:pPr marL="171450" indent="-171450">
                        <a:buFont typeface="Arial" pitchFamily="34" charset="0"/>
                        <a:buChar char="•"/>
                      </a:pPr>
                      <a:r>
                        <a:rPr lang="en-US" sz="2000" baseline="0" dirty="0" smtClean="0"/>
                        <a:t>IP virtualization</a:t>
                      </a:r>
                    </a:p>
                    <a:p>
                      <a:pPr marL="171450" indent="-171450">
                        <a:buFont typeface="Arial" pitchFamily="34" charset="0"/>
                        <a:buChar char="•"/>
                      </a:pPr>
                      <a:r>
                        <a:rPr lang="en-US" sz="2000" baseline="0" dirty="0" smtClean="0"/>
                        <a:t>Manage Switch Extensions</a:t>
                      </a:r>
                    </a:p>
                    <a:p>
                      <a:pPr marL="171450" indent="-171450">
                        <a:buFont typeface="Arial" pitchFamily="34" charset="0"/>
                        <a:buChar char="•"/>
                      </a:pPr>
                      <a:r>
                        <a:rPr lang="en-US" sz="2000" baseline="0" dirty="0" smtClean="0"/>
                        <a:t>Logical Switch</a:t>
                      </a:r>
                    </a:p>
                  </a:txBody>
                  <a:tcPr marL="124314" marR="124314" marT="62174" marB="62174">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463024">
                <a:tc>
                  <a:txBody>
                    <a:bodyPr/>
                    <a:lstStyle/>
                    <a:p>
                      <a:pPr marL="171450" indent="-171450">
                        <a:buFont typeface="Arial" pitchFamily="34" charset="0"/>
                        <a:buChar char="•"/>
                      </a:pPr>
                      <a:r>
                        <a:rPr lang="en-US" sz="2000" baseline="0" dirty="0" smtClean="0"/>
                        <a:t>Discovery of arrays , pools , LUNs</a:t>
                      </a:r>
                    </a:p>
                    <a:p>
                      <a:pPr marL="171450" indent="-171450">
                        <a:buFont typeface="Arial" pitchFamily="34" charset="0"/>
                        <a:buChar char="•"/>
                      </a:pPr>
                      <a:r>
                        <a:rPr lang="en-US" sz="2000" baseline="0" dirty="0" smtClean="0"/>
                        <a:t>Classification of storage resources</a:t>
                      </a:r>
                    </a:p>
                    <a:p>
                      <a:pPr marL="171450" indent="-171450">
                        <a:buFont typeface="Arial" pitchFamily="34" charset="0"/>
                        <a:buChar char="•"/>
                      </a:pPr>
                      <a:r>
                        <a:rPr lang="en-US" sz="2000" baseline="0" dirty="0" smtClean="0"/>
                        <a:t>On demand assignment of storage to a service  and clusters</a:t>
                      </a:r>
                    </a:p>
                  </a:txBody>
                  <a:tcPr marL="124314" marR="124314" marT="62174" marB="62174">
                    <a:lnT w="12700" cap="flat" cmpd="sng" algn="ctr">
                      <a:solidFill>
                        <a:schemeClr val="bg1"/>
                      </a:solidFill>
                      <a:prstDash val="solid"/>
                      <a:round/>
                      <a:headEnd type="none" w="med" len="med"/>
                      <a:tailEnd type="none" w="med" len="med"/>
                    </a:lnT>
                  </a:tcPr>
                </a:tc>
                <a:tc>
                  <a:txBody>
                    <a:bodyPr/>
                    <a:lstStyle/>
                    <a:p>
                      <a:pPr marL="171450" indent="-171450">
                        <a:buFont typeface="Arial" pitchFamily="34" charset="0"/>
                        <a:buChar char="•"/>
                      </a:pPr>
                      <a:r>
                        <a:rPr lang="en-US" sz="2000" baseline="0" dirty="0" smtClean="0"/>
                        <a:t>SMB3.0 and NAS support</a:t>
                      </a:r>
                    </a:p>
                    <a:p>
                      <a:pPr marL="171450" indent="-171450">
                        <a:buFont typeface="Arial" pitchFamily="34" charset="0"/>
                        <a:buChar char="•"/>
                      </a:pPr>
                      <a:r>
                        <a:rPr lang="en-US" sz="2000" baseline="0" dirty="0" smtClean="0"/>
                        <a:t>Live storage migration</a:t>
                      </a:r>
                    </a:p>
                    <a:p>
                      <a:pPr marL="171450" indent="-171450">
                        <a:buFont typeface="Arial" pitchFamily="34" charset="0"/>
                        <a:buChar char="•"/>
                      </a:pPr>
                      <a:r>
                        <a:rPr lang="en-US" sz="2000" baseline="0" dirty="0" smtClean="0"/>
                        <a:t>Multiple Live Migrations</a:t>
                      </a:r>
                    </a:p>
                  </a:txBody>
                  <a:tcPr marL="124314" marR="124314" marT="62174" marB="62174">
                    <a:lnT w="12700" cap="flat" cmpd="sng" algn="ctr">
                      <a:solidFill>
                        <a:schemeClr val="bg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632390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ounded Rectangle 68"/>
          <p:cNvSpPr/>
          <p:nvPr/>
        </p:nvSpPr>
        <p:spPr bwMode="auto">
          <a:xfrm>
            <a:off x="356393" y="4533488"/>
            <a:ext cx="5297244" cy="2105758"/>
          </a:xfrm>
          <a:prstGeom prst="roundRect">
            <a:avLst>
              <a:gd name="adj" fmla="val 9838"/>
            </a:avLst>
          </a:prstGeom>
          <a:solidFill>
            <a:schemeClr val="accent1"/>
          </a:solidFill>
          <a:ln>
            <a:solidFill>
              <a:schemeClr val="bg2"/>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3252" tIns="46626" rIns="93252" bIns="46626" numCol="1" rtlCol="0" anchor="ctr" anchorCtr="0" compatLnSpc="1">
            <a:prstTxWarp prst="textNoShape">
              <a:avLst/>
            </a:prstTxWarp>
          </a:bodyPr>
          <a:lstStyle/>
          <a:p>
            <a:pPr algn="ctr" defTabSz="932251"/>
            <a:endParaRPr lang="en-US" sz="2346" dirty="0">
              <a:solidFill>
                <a:srgbClr val="FFFFFF"/>
              </a:solidFill>
            </a:endParaRPr>
          </a:p>
        </p:txBody>
      </p:sp>
      <p:sp>
        <p:nvSpPr>
          <p:cNvPr id="68" name="Rounded Rectangle 67"/>
          <p:cNvSpPr/>
          <p:nvPr/>
        </p:nvSpPr>
        <p:spPr bwMode="auto">
          <a:xfrm>
            <a:off x="6207365" y="4533488"/>
            <a:ext cx="5606492" cy="2105758"/>
          </a:xfrm>
          <a:prstGeom prst="roundRect">
            <a:avLst>
              <a:gd name="adj" fmla="val 9838"/>
            </a:avLst>
          </a:prstGeom>
          <a:solidFill>
            <a:schemeClr val="accent1"/>
          </a:solidFill>
          <a:ln>
            <a:solidFill>
              <a:schemeClr val="bg2"/>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3252" tIns="46626" rIns="93252" bIns="46626" numCol="1" rtlCol="0" anchor="ctr" anchorCtr="0" compatLnSpc="1">
            <a:prstTxWarp prst="textNoShape">
              <a:avLst/>
            </a:prstTxWarp>
          </a:bodyPr>
          <a:lstStyle/>
          <a:p>
            <a:pPr algn="ctr" defTabSz="932251"/>
            <a:endParaRPr lang="en-US" sz="2346" dirty="0">
              <a:solidFill>
                <a:srgbClr val="505050"/>
              </a:solidFill>
            </a:endParaRPr>
          </a:p>
        </p:txBody>
      </p:sp>
      <p:sp>
        <p:nvSpPr>
          <p:cNvPr id="2" name="Title 1"/>
          <p:cNvSpPr>
            <a:spLocks noGrp="1"/>
          </p:cNvSpPr>
          <p:nvPr>
            <p:ph type="title"/>
          </p:nvPr>
        </p:nvSpPr>
        <p:spPr/>
        <p:txBody>
          <a:bodyPr/>
          <a:lstStyle/>
          <a:p>
            <a:r>
              <a:rPr lang="en-US" smtClean="0">
                <a:solidFill>
                  <a:schemeClr val="tx1"/>
                </a:solidFill>
              </a:rPr>
              <a:t>Hyper-V Network Virtualization</a:t>
            </a:r>
            <a:endParaRPr lang="en-US" dirty="0">
              <a:solidFill>
                <a:schemeClr val="tx1"/>
              </a:solidFill>
            </a:endParaRPr>
          </a:p>
        </p:txBody>
      </p:sp>
      <p:sp>
        <p:nvSpPr>
          <p:cNvPr id="4" name="Content Placeholder 3"/>
          <p:cNvSpPr>
            <a:spLocks noGrp="1"/>
          </p:cNvSpPr>
          <p:nvPr>
            <p:ph sz="half" idx="4294967295"/>
          </p:nvPr>
        </p:nvSpPr>
        <p:spPr>
          <a:xfrm>
            <a:off x="6301030" y="4634152"/>
            <a:ext cx="5399087" cy="2128837"/>
          </a:xfrm>
        </p:spPr>
        <p:txBody>
          <a:bodyPr/>
          <a:lstStyle/>
          <a:p>
            <a:pPr marL="0" indent="0">
              <a:buNone/>
            </a:pPr>
            <a:r>
              <a:rPr lang="en-US" sz="2754" dirty="0">
                <a:solidFill>
                  <a:schemeClr val="bg1"/>
                </a:solidFill>
              </a:rPr>
              <a:t>Hyper-V Network Virtualization</a:t>
            </a:r>
          </a:p>
          <a:p>
            <a:pPr lvl="1"/>
            <a:r>
              <a:rPr lang="en-US" sz="1938" dirty="0">
                <a:solidFill>
                  <a:schemeClr val="bg1"/>
                </a:solidFill>
              </a:rPr>
              <a:t>Run multiple virtual networks on a physical network </a:t>
            </a:r>
          </a:p>
          <a:p>
            <a:pPr lvl="1"/>
            <a:r>
              <a:rPr lang="en-US" sz="1938" dirty="0">
                <a:solidFill>
                  <a:schemeClr val="bg1"/>
                </a:solidFill>
              </a:rPr>
              <a:t>Each virtual network has illusion it is running as a physical network</a:t>
            </a:r>
          </a:p>
          <a:p>
            <a:pPr lvl="1"/>
            <a:r>
              <a:rPr lang="en-US" sz="1938" dirty="0">
                <a:solidFill>
                  <a:schemeClr val="bg1"/>
                </a:solidFill>
              </a:rPr>
              <a:t>Realized via Windows Server and VMM</a:t>
            </a:r>
          </a:p>
        </p:txBody>
      </p:sp>
      <p:cxnSp>
        <p:nvCxnSpPr>
          <p:cNvPr id="10" name="Straight Connector 9"/>
          <p:cNvCxnSpPr/>
          <p:nvPr/>
        </p:nvCxnSpPr>
        <p:spPr>
          <a:xfrm flipV="1">
            <a:off x="1011202" y="2881340"/>
            <a:ext cx="3495612" cy="8841"/>
          </a:xfrm>
          <a:prstGeom prst="line">
            <a:avLst/>
          </a:prstGeom>
          <a:ln w="762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174599" y="2318345"/>
            <a:ext cx="1293233" cy="429015"/>
          </a:xfrm>
          <a:prstGeom prst="rect">
            <a:avLst/>
          </a:prstGeom>
          <a:noFill/>
        </p:spPr>
        <p:txBody>
          <a:bodyPr wrap="none" lIns="93256" tIns="46629" rIns="93256" bIns="46629" rtlCol="0">
            <a:spAutoFit/>
          </a:bodyPr>
          <a:lstStyle/>
          <a:p>
            <a:pPr algn="ctr"/>
            <a:r>
              <a:rPr lang="en-US" sz="2142" b="1" dirty="0">
                <a:solidFill>
                  <a:srgbClr val="505050"/>
                </a:solidFill>
              </a:rPr>
              <a:t>Blue VM</a:t>
            </a:r>
          </a:p>
        </p:txBody>
      </p:sp>
      <p:sp>
        <p:nvSpPr>
          <p:cNvPr id="16" name="TextBox 15"/>
          <p:cNvSpPr txBox="1"/>
          <p:nvPr/>
        </p:nvSpPr>
        <p:spPr>
          <a:xfrm>
            <a:off x="2997418" y="2318345"/>
            <a:ext cx="1216520" cy="429015"/>
          </a:xfrm>
          <a:prstGeom prst="rect">
            <a:avLst/>
          </a:prstGeom>
          <a:noFill/>
        </p:spPr>
        <p:txBody>
          <a:bodyPr wrap="none" lIns="93256" tIns="46629" rIns="93256" bIns="46629" rtlCol="0">
            <a:spAutoFit/>
          </a:bodyPr>
          <a:lstStyle/>
          <a:p>
            <a:pPr algn="ctr"/>
            <a:r>
              <a:rPr lang="en-US" sz="2142" b="1" dirty="0">
                <a:solidFill>
                  <a:srgbClr val="505050"/>
                </a:solidFill>
              </a:rPr>
              <a:t>Red VM</a:t>
            </a:r>
          </a:p>
        </p:txBody>
      </p:sp>
      <p:sp>
        <p:nvSpPr>
          <p:cNvPr id="49" name="Striped Right Arrow 48"/>
          <p:cNvSpPr/>
          <p:nvPr/>
        </p:nvSpPr>
        <p:spPr>
          <a:xfrm rot="3222335">
            <a:off x="1822425" y="2782174"/>
            <a:ext cx="449858" cy="266699"/>
          </a:xfrm>
          <a:prstGeom prst="stripedRightArrow">
            <a:avLst/>
          </a:prstGeom>
          <a:solidFill>
            <a:schemeClr val="accent6"/>
          </a:solidFill>
          <a:effectLst>
            <a:glow rad="101600">
              <a:schemeClr val="accent6">
                <a:satMod val="175000"/>
                <a:alpha val="40000"/>
              </a:schemeClr>
            </a:glow>
          </a:effectLst>
        </p:spPr>
        <p:style>
          <a:lnRef idx="2">
            <a:schemeClr val="dk1"/>
          </a:lnRef>
          <a:fillRef idx="1">
            <a:schemeClr val="lt1"/>
          </a:fillRef>
          <a:effectRef idx="0">
            <a:schemeClr val="dk1"/>
          </a:effectRef>
          <a:fontRef idx="minor">
            <a:schemeClr val="dk1"/>
          </a:fontRef>
        </p:style>
        <p:txBody>
          <a:bodyPr lIns="93256" tIns="46629" rIns="93256" bIns="46629" rtlCol="0" anchor="ctr"/>
          <a:lstStyle/>
          <a:p>
            <a:pPr algn="ctr"/>
            <a:endParaRPr lang="en-US" sz="2142">
              <a:solidFill>
                <a:srgbClr val="505050"/>
              </a:solidFill>
            </a:endParaRPr>
          </a:p>
        </p:txBody>
      </p:sp>
      <p:sp>
        <p:nvSpPr>
          <p:cNvPr id="50" name="Striped Right Arrow 49"/>
          <p:cNvSpPr/>
          <p:nvPr/>
        </p:nvSpPr>
        <p:spPr>
          <a:xfrm rot="18377665" flipH="1">
            <a:off x="3080846" y="2782174"/>
            <a:ext cx="449858" cy="266699"/>
          </a:xfrm>
          <a:prstGeom prst="stripedRightArrow">
            <a:avLst/>
          </a:prstGeom>
          <a:solidFill>
            <a:schemeClr val="accent6"/>
          </a:solidFill>
          <a:effectLst>
            <a:glow rad="101600">
              <a:schemeClr val="accent6">
                <a:satMod val="175000"/>
                <a:alpha val="40000"/>
              </a:schemeClr>
            </a:glow>
          </a:effectLst>
        </p:spPr>
        <p:style>
          <a:lnRef idx="2">
            <a:schemeClr val="dk1"/>
          </a:lnRef>
          <a:fillRef idx="1">
            <a:schemeClr val="lt1"/>
          </a:fillRef>
          <a:effectRef idx="0">
            <a:schemeClr val="dk1"/>
          </a:effectRef>
          <a:fontRef idx="minor">
            <a:schemeClr val="dk1"/>
          </a:fontRef>
        </p:style>
        <p:txBody>
          <a:bodyPr lIns="93256" tIns="46629" rIns="93256" bIns="46629" rtlCol="0" anchor="ctr"/>
          <a:lstStyle/>
          <a:p>
            <a:pPr algn="ctr"/>
            <a:endParaRPr lang="en-US" sz="2142">
              <a:solidFill>
                <a:srgbClr val="505050"/>
              </a:solidFill>
            </a:endParaRPr>
          </a:p>
        </p:txBody>
      </p:sp>
      <p:sp>
        <p:nvSpPr>
          <p:cNvPr id="53" name="TextBox 52"/>
          <p:cNvSpPr txBox="1"/>
          <p:nvPr/>
        </p:nvSpPr>
        <p:spPr>
          <a:xfrm>
            <a:off x="4778819" y="2671254"/>
            <a:ext cx="2023827" cy="429015"/>
          </a:xfrm>
          <a:prstGeom prst="rect">
            <a:avLst/>
          </a:prstGeom>
          <a:noFill/>
        </p:spPr>
        <p:txBody>
          <a:bodyPr wrap="none" lIns="93256" tIns="46629" rIns="93256" bIns="46629" rtlCol="0">
            <a:spAutoFit/>
          </a:bodyPr>
          <a:lstStyle/>
          <a:p>
            <a:r>
              <a:rPr lang="en-US" sz="2142" b="1" i="1" dirty="0">
                <a:solidFill>
                  <a:srgbClr val="505050"/>
                </a:solidFill>
              </a:rPr>
              <a:t>Virtualization</a:t>
            </a:r>
          </a:p>
        </p:txBody>
      </p:sp>
      <p:graphicFrame>
        <p:nvGraphicFramePr>
          <p:cNvPr id="55" name="Object 54"/>
          <p:cNvGraphicFramePr>
            <a:graphicFrameLocks noChangeAspect="1"/>
          </p:cNvGraphicFramePr>
          <p:nvPr>
            <p:extLst/>
          </p:nvPr>
        </p:nvGraphicFramePr>
        <p:xfrm>
          <a:off x="1419358" y="1121347"/>
          <a:ext cx="891281" cy="1440359"/>
        </p:xfrm>
        <a:graphic>
          <a:graphicData uri="http://schemas.openxmlformats.org/presentationml/2006/ole">
            <mc:AlternateContent xmlns:mc="http://schemas.openxmlformats.org/markup-compatibility/2006">
              <mc:Choice xmlns:v="urn:schemas-microsoft-com:vml" Requires="v">
                <p:oleObj spid="_x0000_s3095" name="Visio" r:id="rId4" imgW="1326232" imgH="2140446" progId="">
                  <p:embed/>
                </p:oleObj>
              </mc:Choice>
              <mc:Fallback>
                <p:oleObj name="Visio" r:id="rId4" imgW="1326232" imgH="2140446"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9358" y="1121347"/>
                        <a:ext cx="891281" cy="14403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6" name="Object 55"/>
          <p:cNvGraphicFramePr>
            <a:graphicFrameLocks noChangeAspect="1"/>
          </p:cNvGraphicFramePr>
          <p:nvPr>
            <p:extLst/>
          </p:nvPr>
        </p:nvGraphicFramePr>
        <p:xfrm>
          <a:off x="3184513" y="1121348"/>
          <a:ext cx="892126" cy="1439382"/>
        </p:xfrm>
        <a:graphic>
          <a:graphicData uri="http://schemas.openxmlformats.org/presentationml/2006/ole">
            <mc:AlternateContent xmlns:mc="http://schemas.openxmlformats.org/markup-compatibility/2006">
              <mc:Choice xmlns:v="urn:schemas-microsoft-com:vml" Requires="v">
                <p:oleObj spid="_x0000_s3096" name="Visio" r:id="rId6" imgW="1326232" imgH="2140446" progId="">
                  <p:embed/>
                </p:oleObj>
              </mc:Choice>
              <mc:Fallback>
                <p:oleObj name="Visio" r:id="rId6" imgW="1326232" imgH="2140446"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84513" y="1121348"/>
                        <a:ext cx="892126" cy="14393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920706" y="3364880"/>
            <a:ext cx="1143125" cy="702488"/>
          </a:xfrm>
          <a:prstGeom prst="rect">
            <a:avLst/>
          </a:prstGeom>
          <a:noFill/>
        </p:spPr>
        <p:txBody>
          <a:bodyPr wrap="none" lIns="93256" tIns="46629" rIns="93256" bIns="46629" rtlCol="0">
            <a:spAutoFit/>
          </a:bodyPr>
          <a:lstStyle/>
          <a:p>
            <a:pPr algn="ctr"/>
            <a:r>
              <a:rPr lang="en-US" sz="1938" b="1" dirty="0">
                <a:solidFill>
                  <a:srgbClr val="505050"/>
                </a:solidFill>
              </a:rPr>
              <a:t>Physical</a:t>
            </a:r>
          </a:p>
          <a:p>
            <a:pPr algn="ctr"/>
            <a:r>
              <a:rPr lang="en-US" sz="1938" b="1" dirty="0">
                <a:solidFill>
                  <a:srgbClr val="505050"/>
                </a:solidFill>
              </a:rPr>
              <a:t>Server</a:t>
            </a:r>
          </a:p>
        </p:txBody>
      </p:sp>
      <p:graphicFrame>
        <p:nvGraphicFramePr>
          <p:cNvPr id="63" name="Object 62"/>
          <p:cNvGraphicFramePr>
            <a:graphicFrameLocks noChangeAspect="1"/>
          </p:cNvGraphicFramePr>
          <p:nvPr>
            <p:extLst/>
          </p:nvPr>
        </p:nvGraphicFramePr>
        <p:xfrm>
          <a:off x="2230500" y="3068201"/>
          <a:ext cx="892126" cy="1439382"/>
        </p:xfrm>
        <a:graphic>
          <a:graphicData uri="http://schemas.openxmlformats.org/presentationml/2006/ole">
            <mc:AlternateContent xmlns:mc="http://schemas.openxmlformats.org/markup-compatibility/2006">
              <mc:Choice xmlns:v="urn:schemas-microsoft-com:vml" Requires="v">
                <p:oleObj spid="_x0000_s3097" name="Visio" r:id="rId8" imgW="1326232" imgH="2140446" progId="">
                  <p:embed/>
                </p:oleObj>
              </mc:Choice>
              <mc:Fallback>
                <p:oleObj name="Visio" r:id="rId8" imgW="1326232" imgH="2140446"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30500" y="3068201"/>
                        <a:ext cx="892126" cy="14393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 name="Right Arrow 69"/>
          <p:cNvSpPr/>
          <p:nvPr/>
        </p:nvSpPr>
        <p:spPr>
          <a:xfrm>
            <a:off x="5389472" y="4947978"/>
            <a:ext cx="932361" cy="828981"/>
          </a:xfrm>
          <a:prstGeom prst="rightArrow">
            <a:avLst/>
          </a:prstGeom>
          <a:solidFill>
            <a:schemeClr val="accent6"/>
          </a:solidFill>
          <a:effectLst>
            <a:glow rad="101600">
              <a:schemeClr val="accent6">
                <a:satMod val="175000"/>
                <a:alpha val="40000"/>
              </a:schemeClr>
            </a:glow>
            <a:outerShdw blurRad="40000" dist="20000" dir="5400000" rotWithShape="0">
              <a:srgbClr val="000000">
                <a:alpha val="38000"/>
              </a:srgbClr>
            </a:outerShdw>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lIns="124320" tIns="62160" rIns="124320" bIns="62160" rtlCol="0" anchor="ctr"/>
          <a:lstStyle/>
          <a:p>
            <a:pPr algn="ctr"/>
            <a:endParaRPr lang="en-US">
              <a:solidFill>
                <a:srgbClr val="505050"/>
              </a:solidFill>
            </a:endParaRPr>
          </a:p>
        </p:txBody>
      </p:sp>
      <p:cxnSp>
        <p:nvCxnSpPr>
          <p:cNvPr id="6" name="Straight Connector 5"/>
          <p:cNvCxnSpPr/>
          <p:nvPr/>
        </p:nvCxnSpPr>
        <p:spPr>
          <a:xfrm>
            <a:off x="7073127" y="2885760"/>
            <a:ext cx="4037048" cy="0"/>
          </a:xfrm>
          <a:prstGeom prst="line">
            <a:avLst/>
          </a:prstGeom>
          <a:ln w="762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008667" y="2364130"/>
            <a:ext cx="1991907" cy="430373"/>
          </a:xfrm>
          <a:prstGeom prst="rect">
            <a:avLst/>
          </a:prstGeom>
          <a:noFill/>
        </p:spPr>
        <p:txBody>
          <a:bodyPr wrap="none" lIns="93256" tIns="46629" rIns="93256" bIns="46629" rtlCol="0">
            <a:spAutoFit/>
          </a:bodyPr>
          <a:lstStyle/>
          <a:p>
            <a:pPr algn="ctr"/>
            <a:r>
              <a:rPr lang="en-US" sz="2142" b="1" dirty="0">
                <a:solidFill>
                  <a:srgbClr val="505050"/>
                </a:solidFill>
              </a:rPr>
              <a:t>Blue Network</a:t>
            </a:r>
          </a:p>
        </p:txBody>
      </p:sp>
      <p:sp>
        <p:nvSpPr>
          <p:cNvPr id="48" name="TextBox 47"/>
          <p:cNvSpPr txBox="1"/>
          <p:nvPr/>
        </p:nvSpPr>
        <p:spPr>
          <a:xfrm>
            <a:off x="9247634" y="2364130"/>
            <a:ext cx="1911338" cy="430373"/>
          </a:xfrm>
          <a:prstGeom prst="rect">
            <a:avLst/>
          </a:prstGeom>
          <a:noFill/>
        </p:spPr>
        <p:txBody>
          <a:bodyPr wrap="none" lIns="93256" tIns="46629" rIns="93256" bIns="46629" rtlCol="0">
            <a:spAutoFit/>
          </a:bodyPr>
          <a:lstStyle/>
          <a:p>
            <a:pPr algn="ctr"/>
            <a:r>
              <a:rPr lang="en-US" sz="2142" b="1" dirty="0">
                <a:solidFill>
                  <a:srgbClr val="505050"/>
                </a:solidFill>
              </a:rPr>
              <a:t>Red Network</a:t>
            </a:r>
          </a:p>
        </p:txBody>
      </p:sp>
      <p:sp>
        <p:nvSpPr>
          <p:cNvPr id="51" name="Striped Right Arrow 50"/>
          <p:cNvSpPr/>
          <p:nvPr/>
        </p:nvSpPr>
        <p:spPr>
          <a:xfrm rot="3222335">
            <a:off x="8078618" y="2782174"/>
            <a:ext cx="449858" cy="266699"/>
          </a:xfrm>
          <a:prstGeom prst="stripedRightArrow">
            <a:avLst/>
          </a:prstGeom>
          <a:solidFill>
            <a:schemeClr val="accent6"/>
          </a:solidFill>
          <a:effectLst>
            <a:glow rad="101600">
              <a:schemeClr val="accent6">
                <a:satMod val="175000"/>
                <a:alpha val="40000"/>
              </a:schemeClr>
            </a:glow>
          </a:effectLst>
        </p:spPr>
        <p:style>
          <a:lnRef idx="2">
            <a:schemeClr val="dk1"/>
          </a:lnRef>
          <a:fillRef idx="1">
            <a:schemeClr val="lt1"/>
          </a:fillRef>
          <a:effectRef idx="0">
            <a:schemeClr val="dk1"/>
          </a:effectRef>
          <a:fontRef idx="minor">
            <a:schemeClr val="dk1"/>
          </a:fontRef>
        </p:style>
        <p:txBody>
          <a:bodyPr lIns="93256" tIns="46629" rIns="93256" bIns="46629" rtlCol="0" anchor="ctr"/>
          <a:lstStyle/>
          <a:p>
            <a:pPr algn="ctr"/>
            <a:endParaRPr lang="en-US" sz="2142">
              <a:solidFill>
                <a:srgbClr val="505050"/>
              </a:solidFill>
            </a:endParaRPr>
          </a:p>
        </p:txBody>
      </p:sp>
      <p:sp>
        <p:nvSpPr>
          <p:cNvPr id="52" name="Striped Right Arrow 51"/>
          <p:cNvSpPr/>
          <p:nvPr/>
        </p:nvSpPr>
        <p:spPr>
          <a:xfrm rot="18377665" flipH="1">
            <a:off x="9695733" y="2782174"/>
            <a:ext cx="449858" cy="266699"/>
          </a:xfrm>
          <a:prstGeom prst="stripedRightArrow">
            <a:avLst/>
          </a:prstGeom>
          <a:solidFill>
            <a:schemeClr val="accent6"/>
          </a:solidFill>
          <a:effectLst>
            <a:glow rad="101600">
              <a:schemeClr val="accent6">
                <a:satMod val="175000"/>
                <a:alpha val="40000"/>
              </a:schemeClr>
            </a:glow>
          </a:effectLst>
        </p:spPr>
        <p:style>
          <a:lnRef idx="2">
            <a:schemeClr val="dk1"/>
          </a:lnRef>
          <a:fillRef idx="1">
            <a:schemeClr val="lt1"/>
          </a:fillRef>
          <a:effectRef idx="0">
            <a:schemeClr val="dk1"/>
          </a:effectRef>
          <a:fontRef idx="minor">
            <a:schemeClr val="dk1"/>
          </a:fontRef>
        </p:style>
        <p:txBody>
          <a:bodyPr lIns="93256" tIns="46629" rIns="93256" bIns="46629" rtlCol="0" anchor="ctr"/>
          <a:lstStyle/>
          <a:p>
            <a:pPr algn="ctr"/>
            <a:endParaRPr lang="en-US" sz="2142">
              <a:solidFill>
                <a:srgbClr val="505050"/>
              </a:solidFill>
            </a:endParaRPr>
          </a:p>
        </p:txBody>
      </p:sp>
      <p:sp>
        <p:nvSpPr>
          <p:cNvPr id="58" name="TextBox 57"/>
          <p:cNvSpPr txBox="1"/>
          <p:nvPr/>
        </p:nvSpPr>
        <p:spPr>
          <a:xfrm>
            <a:off x="6466709" y="3364880"/>
            <a:ext cx="1223636" cy="702490"/>
          </a:xfrm>
          <a:prstGeom prst="rect">
            <a:avLst/>
          </a:prstGeom>
          <a:noFill/>
        </p:spPr>
        <p:txBody>
          <a:bodyPr wrap="none" rtlCol="0">
            <a:spAutoFit/>
          </a:bodyPr>
          <a:lstStyle/>
          <a:p>
            <a:r>
              <a:rPr lang="en-US" sz="1938" b="1" dirty="0">
                <a:solidFill>
                  <a:srgbClr val="505050"/>
                </a:solidFill>
              </a:rPr>
              <a:t>Physical</a:t>
            </a:r>
          </a:p>
          <a:p>
            <a:pPr algn="ctr"/>
            <a:r>
              <a:rPr lang="en-US" sz="1938" b="1" dirty="0">
                <a:solidFill>
                  <a:srgbClr val="505050"/>
                </a:solidFill>
              </a:rPr>
              <a:t>Network</a:t>
            </a:r>
          </a:p>
        </p:txBody>
      </p:sp>
      <p:grpSp>
        <p:nvGrpSpPr>
          <p:cNvPr id="9" name="Group 8"/>
          <p:cNvGrpSpPr/>
          <p:nvPr/>
        </p:nvGrpSpPr>
        <p:grpSpPr>
          <a:xfrm>
            <a:off x="7827750" y="3161220"/>
            <a:ext cx="3064178" cy="957778"/>
            <a:chOff x="7672509" y="3168215"/>
            <a:chExt cx="3004369" cy="939083"/>
          </a:xfrm>
        </p:grpSpPr>
        <p:pic>
          <p:nvPicPr>
            <p:cNvPr id="101" name="Picture 100" descr="C:\Program Files\Microsoft Resource DVD Artwork\DVD_ART\Artwork_Imagery\HARDWARE_IMAGERY\Photos - OEM Hardware\Server Computer\NEC server - Express 5800 1320 Xe IA64.png"/>
            <p:cNvPicPr>
              <a:picLocks noChangeAspect="1" noChangeArrowheads="1"/>
            </p:cNvPicPr>
            <p:nvPr/>
          </p:nvPicPr>
          <p:blipFill>
            <a:blip r:embed="rId10" cstate="screen"/>
            <a:srcRect/>
            <a:stretch>
              <a:fillRect/>
            </a:stretch>
          </p:blipFill>
          <p:spPr bwMode="auto">
            <a:xfrm>
              <a:off x="7672509" y="3462491"/>
              <a:ext cx="182880" cy="599652"/>
            </a:xfrm>
            <a:prstGeom prst="rect">
              <a:avLst/>
            </a:prstGeom>
            <a:noFill/>
          </p:spPr>
        </p:pic>
        <p:pic>
          <p:nvPicPr>
            <p:cNvPr id="102" name="Picture 101" descr="C:\Program Files\Microsoft Resource DVD Artwork\DVD_ART\Artwork_Imagery\HARDWARE_IMAGERY\Photos - OEM Hardware\Server Computer\NEC server - Express 5800 1320 Xe IA64.png"/>
            <p:cNvPicPr>
              <a:picLocks noChangeAspect="1" noChangeArrowheads="1"/>
            </p:cNvPicPr>
            <p:nvPr/>
          </p:nvPicPr>
          <p:blipFill>
            <a:blip r:embed="rId10" cstate="screen"/>
            <a:srcRect/>
            <a:stretch>
              <a:fillRect/>
            </a:stretch>
          </p:blipFill>
          <p:spPr bwMode="auto">
            <a:xfrm>
              <a:off x="7780378" y="3507646"/>
              <a:ext cx="182880" cy="599652"/>
            </a:xfrm>
            <a:prstGeom prst="rect">
              <a:avLst/>
            </a:prstGeom>
            <a:noFill/>
          </p:spPr>
        </p:pic>
        <p:pic>
          <p:nvPicPr>
            <p:cNvPr id="95" name="Picture 94" descr="C:\Program Files\Microsoft Resource DVD Artwork\DVD_ART\Artwork_Imagery\HARDWARE_IMAGERY\Photos - OEM Hardware\Server Computer\NEC server - Express 5800 1320 Xe IA64.png"/>
            <p:cNvPicPr>
              <a:picLocks noChangeAspect="1" noChangeArrowheads="1"/>
            </p:cNvPicPr>
            <p:nvPr/>
          </p:nvPicPr>
          <p:blipFill>
            <a:blip r:embed="rId10" cstate="screen"/>
            <a:srcRect/>
            <a:stretch>
              <a:fillRect/>
            </a:stretch>
          </p:blipFill>
          <p:spPr bwMode="auto">
            <a:xfrm>
              <a:off x="8346050" y="3462491"/>
              <a:ext cx="182880" cy="599652"/>
            </a:xfrm>
            <a:prstGeom prst="rect">
              <a:avLst/>
            </a:prstGeom>
            <a:noFill/>
          </p:spPr>
        </p:pic>
        <p:pic>
          <p:nvPicPr>
            <p:cNvPr id="96" name="Picture 95" descr="C:\Program Files\Microsoft Resource DVD Artwork\DVD_ART\Artwork_Imagery\HARDWARE_IMAGERY\Photos - OEM Hardware\Server Computer\NEC server - Express 5800 1320 Xe IA64.png"/>
            <p:cNvPicPr>
              <a:picLocks noChangeAspect="1" noChangeArrowheads="1"/>
            </p:cNvPicPr>
            <p:nvPr/>
          </p:nvPicPr>
          <p:blipFill>
            <a:blip r:embed="rId10" cstate="screen"/>
            <a:srcRect/>
            <a:stretch>
              <a:fillRect/>
            </a:stretch>
          </p:blipFill>
          <p:spPr bwMode="auto">
            <a:xfrm>
              <a:off x="8453919" y="3507646"/>
              <a:ext cx="182880" cy="599652"/>
            </a:xfrm>
            <a:prstGeom prst="rect">
              <a:avLst/>
            </a:prstGeom>
            <a:noFill/>
          </p:spPr>
        </p:pic>
        <p:pic>
          <p:nvPicPr>
            <p:cNvPr id="92" name="Picture 91" descr="C:\Program Files\Microsoft Resource DVD Artwork\DVD_ART\Artwork_Imagery\HARDWARE_IMAGERY\Photos - OEM Hardware\Server Computer\NEC server - Express 5800 1320 Xe IA64.png"/>
            <p:cNvPicPr>
              <a:picLocks noChangeAspect="1" noChangeArrowheads="1"/>
            </p:cNvPicPr>
            <p:nvPr/>
          </p:nvPicPr>
          <p:blipFill>
            <a:blip r:embed="rId10" cstate="screen"/>
            <a:srcRect/>
            <a:stretch>
              <a:fillRect/>
            </a:stretch>
          </p:blipFill>
          <p:spPr bwMode="auto">
            <a:xfrm>
              <a:off x="9029319" y="3462491"/>
              <a:ext cx="182880" cy="599652"/>
            </a:xfrm>
            <a:prstGeom prst="rect">
              <a:avLst/>
            </a:prstGeom>
            <a:noFill/>
          </p:spPr>
        </p:pic>
        <p:pic>
          <p:nvPicPr>
            <p:cNvPr id="93" name="Picture 92" descr="C:\Program Files\Microsoft Resource DVD Artwork\DVD_ART\Artwork_Imagery\HARDWARE_IMAGERY\Photos - OEM Hardware\Server Computer\NEC server - Express 5800 1320 Xe IA64.png"/>
            <p:cNvPicPr>
              <a:picLocks noChangeAspect="1" noChangeArrowheads="1"/>
            </p:cNvPicPr>
            <p:nvPr/>
          </p:nvPicPr>
          <p:blipFill>
            <a:blip r:embed="rId10" cstate="screen"/>
            <a:srcRect/>
            <a:stretch>
              <a:fillRect/>
            </a:stretch>
          </p:blipFill>
          <p:spPr bwMode="auto">
            <a:xfrm>
              <a:off x="9137188" y="3507646"/>
              <a:ext cx="182880" cy="599652"/>
            </a:xfrm>
            <a:prstGeom prst="rect">
              <a:avLst/>
            </a:prstGeom>
            <a:noFill/>
          </p:spPr>
        </p:pic>
        <p:pic>
          <p:nvPicPr>
            <p:cNvPr id="89" name="Picture 88" descr="C:\Program Files\Microsoft Resource DVD Artwork\DVD_ART\Artwork_Imagery\HARDWARE_IMAGERY\Photos - OEM Hardware\Server Computer\NEC server - Express 5800 1320 Xe IA64.png"/>
            <p:cNvPicPr>
              <a:picLocks noChangeAspect="1" noChangeArrowheads="1"/>
            </p:cNvPicPr>
            <p:nvPr/>
          </p:nvPicPr>
          <p:blipFill>
            <a:blip r:embed="rId10" cstate="screen"/>
            <a:srcRect/>
            <a:stretch>
              <a:fillRect/>
            </a:stretch>
          </p:blipFill>
          <p:spPr bwMode="auto">
            <a:xfrm>
              <a:off x="9712588" y="3462491"/>
              <a:ext cx="182880" cy="599652"/>
            </a:xfrm>
            <a:prstGeom prst="rect">
              <a:avLst/>
            </a:prstGeom>
            <a:noFill/>
          </p:spPr>
        </p:pic>
        <p:pic>
          <p:nvPicPr>
            <p:cNvPr id="90" name="Picture 89" descr="C:\Program Files\Microsoft Resource DVD Artwork\DVD_ART\Artwork_Imagery\HARDWARE_IMAGERY\Photos - OEM Hardware\Server Computer\NEC server - Express 5800 1320 Xe IA64.png"/>
            <p:cNvPicPr>
              <a:picLocks noChangeAspect="1" noChangeArrowheads="1"/>
            </p:cNvPicPr>
            <p:nvPr/>
          </p:nvPicPr>
          <p:blipFill>
            <a:blip r:embed="rId10" cstate="screen"/>
            <a:srcRect/>
            <a:stretch>
              <a:fillRect/>
            </a:stretch>
          </p:blipFill>
          <p:spPr bwMode="auto">
            <a:xfrm>
              <a:off x="9820457" y="3507646"/>
              <a:ext cx="182880" cy="599652"/>
            </a:xfrm>
            <a:prstGeom prst="rect">
              <a:avLst/>
            </a:prstGeom>
            <a:noFill/>
          </p:spPr>
        </p:pic>
        <p:pic>
          <p:nvPicPr>
            <p:cNvPr id="86" name="Picture 85" descr="C:\Program Files\Microsoft Resource DVD Artwork\DVD_ART\Artwork_Imagery\HARDWARE_IMAGERY\Photos - OEM Hardware\Server Computer\NEC server - Express 5800 1320 Xe IA64.png"/>
            <p:cNvPicPr>
              <a:picLocks noChangeAspect="1" noChangeArrowheads="1"/>
            </p:cNvPicPr>
            <p:nvPr/>
          </p:nvPicPr>
          <p:blipFill>
            <a:blip r:embed="rId10" cstate="screen"/>
            <a:srcRect/>
            <a:stretch>
              <a:fillRect/>
            </a:stretch>
          </p:blipFill>
          <p:spPr bwMode="auto">
            <a:xfrm>
              <a:off x="10386129" y="3462491"/>
              <a:ext cx="182880" cy="599652"/>
            </a:xfrm>
            <a:prstGeom prst="rect">
              <a:avLst/>
            </a:prstGeom>
            <a:noFill/>
          </p:spPr>
        </p:pic>
        <p:pic>
          <p:nvPicPr>
            <p:cNvPr id="87" name="Picture 86" descr="C:\Program Files\Microsoft Resource DVD Artwork\DVD_ART\Artwork_Imagery\HARDWARE_IMAGERY\Photos - OEM Hardware\Server Computer\NEC server - Express 5800 1320 Xe IA64.png"/>
            <p:cNvPicPr>
              <a:picLocks noChangeAspect="1" noChangeArrowheads="1"/>
            </p:cNvPicPr>
            <p:nvPr/>
          </p:nvPicPr>
          <p:blipFill>
            <a:blip r:embed="rId10" cstate="screen"/>
            <a:srcRect/>
            <a:stretch>
              <a:fillRect/>
            </a:stretch>
          </p:blipFill>
          <p:spPr bwMode="auto">
            <a:xfrm>
              <a:off x="10493998" y="3507646"/>
              <a:ext cx="182880" cy="599652"/>
            </a:xfrm>
            <a:prstGeom prst="rect">
              <a:avLst/>
            </a:prstGeom>
            <a:noFill/>
          </p:spPr>
        </p:pic>
        <p:pic>
          <p:nvPicPr>
            <p:cNvPr id="67" name="Picture 1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328886" y="3168215"/>
              <a:ext cx="457200" cy="83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 name="Picture 1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734554" y="3168215"/>
              <a:ext cx="457200" cy="83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3" name="Straight Connector 72"/>
            <p:cNvCxnSpPr>
              <a:stCxn id="101" idx="0"/>
              <a:endCxn id="67" idx="2"/>
            </p:cNvCxnSpPr>
            <p:nvPr/>
          </p:nvCxnSpPr>
          <p:spPr>
            <a:xfrm flipV="1">
              <a:off x="7763949" y="3252125"/>
              <a:ext cx="793537" cy="2103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101" idx="0"/>
              <a:endCxn id="72" idx="2"/>
            </p:cNvCxnSpPr>
            <p:nvPr/>
          </p:nvCxnSpPr>
          <p:spPr>
            <a:xfrm flipV="1">
              <a:off x="7763949" y="3252125"/>
              <a:ext cx="2199205" cy="2103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95" idx="0"/>
              <a:endCxn id="67" idx="2"/>
            </p:cNvCxnSpPr>
            <p:nvPr/>
          </p:nvCxnSpPr>
          <p:spPr>
            <a:xfrm flipV="1">
              <a:off x="8437490" y="3252125"/>
              <a:ext cx="119996" cy="2103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92" idx="0"/>
              <a:endCxn id="67" idx="2"/>
            </p:cNvCxnSpPr>
            <p:nvPr/>
          </p:nvCxnSpPr>
          <p:spPr>
            <a:xfrm flipH="1" flipV="1">
              <a:off x="8557486" y="3252125"/>
              <a:ext cx="563273" cy="2103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92" idx="0"/>
              <a:endCxn id="72" idx="2"/>
            </p:cNvCxnSpPr>
            <p:nvPr/>
          </p:nvCxnSpPr>
          <p:spPr>
            <a:xfrm flipV="1">
              <a:off x="9120759" y="3252125"/>
              <a:ext cx="842395" cy="2103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86" idx="0"/>
              <a:endCxn id="72" idx="2"/>
            </p:cNvCxnSpPr>
            <p:nvPr/>
          </p:nvCxnSpPr>
          <p:spPr>
            <a:xfrm flipH="1" flipV="1">
              <a:off x="9963154" y="3252125"/>
              <a:ext cx="514415" cy="2103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86" idx="0"/>
              <a:endCxn id="67" idx="2"/>
            </p:cNvCxnSpPr>
            <p:nvPr/>
          </p:nvCxnSpPr>
          <p:spPr>
            <a:xfrm flipH="1" flipV="1">
              <a:off x="8557486" y="3252125"/>
              <a:ext cx="1920083" cy="2103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stCxn id="90" idx="0"/>
              <a:endCxn id="72" idx="2"/>
            </p:cNvCxnSpPr>
            <p:nvPr/>
          </p:nvCxnSpPr>
          <p:spPr>
            <a:xfrm flipV="1">
              <a:off x="9911897" y="3252125"/>
              <a:ext cx="51257" cy="2555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5" name="Group 74"/>
          <p:cNvGrpSpPr/>
          <p:nvPr/>
        </p:nvGrpSpPr>
        <p:grpSpPr>
          <a:xfrm>
            <a:off x="6786721" y="1088037"/>
            <a:ext cx="2540194" cy="1101096"/>
            <a:chOff x="2225680" y="4892844"/>
            <a:chExt cx="2490612" cy="1079604"/>
          </a:xfrm>
        </p:grpSpPr>
        <p:grpSp>
          <p:nvGrpSpPr>
            <p:cNvPr id="76" name="Group 75"/>
            <p:cNvGrpSpPr>
              <a:grpSpLocks noChangeAspect="1"/>
            </p:cNvGrpSpPr>
            <p:nvPr/>
          </p:nvGrpSpPr>
          <p:grpSpPr>
            <a:xfrm>
              <a:off x="2225680" y="5475407"/>
              <a:ext cx="1041149" cy="497041"/>
              <a:chOff x="699205" y="5035536"/>
              <a:chExt cx="2025672" cy="1289064"/>
            </a:xfrm>
          </p:grpSpPr>
          <p:sp>
            <p:nvSpPr>
              <p:cNvPr id="130" name="Cloud 129"/>
              <p:cNvSpPr/>
              <p:nvPr/>
            </p:nvSpPr>
            <p:spPr>
              <a:xfrm>
                <a:off x="699205" y="5035536"/>
                <a:ext cx="2025672" cy="1289064"/>
              </a:xfrm>
              <a:prstGeom prst="cloud">
                <a:avLst/>
              </a:prstGeom>
              <a:solidFill>
                <a:srgbClr val="FFFFFF"/>
              </a:solidFill>
              <a:ln w="25400" cap="flat" cmpd="sng" algn="ctr">
                <a:solidFill>
                  <a:srgbClr val="3366CC"/>
                </a:solidFill>
                <a:prstDash val="solid"/>
              </a:ln>
              <a:effectLst/>
              <a:scene3d>
                <a:camera prst="orthographicFront"/>
                <a:lightRig rig="threePt" dir="t"/>
              </a:scene3d>
              <a:sp3d>
                <a:bevelT/>
              </a:sp3d>
            </p:spPr>
            <p:txBody>
              <a:bodyPr lIns="0" tIns="0" rIns="0" bIns="0" rtlCol="0" anchor="t"/>
              <a:lstStyle/>
              <a:p>
                <a:pPr algn="ctr" defTabSz="932597" fontAlgn="auto">
                  <a:spcBef>
                    <a:spcPts val="0"/>
                  </a:spcBef>
                  <a:spcAft>
                    <a:spcPts val="0"/>
                  </a:spcAft>
                  <a:defRPr/>
                </a:pPr>
                <a:endParaRPr lang="en-US" sz="1836" b="1" kern="0" dirty="0">
                  <a:solidFill>
                    <a:srgbClr val="505050"/>
                  </a:solidFill>
                  <a:latin typeface="Segoe UI"/>
                  <a:ea typeface="+mn-ea"/>
                </a:endParaRPr>
              </a:p>
            </p:txBody>
          </p:sp>
          <p:cxnSp>
            <p:nvCxnSpPr>
              <p:cNvPr id="131" name="Straight Connector 130"/>
              <p:cNvCxnSpPr/>
              <p:nvPr/>
            </p:nvCxnSpPr>
            <p:spPr>
              <a:xfrm>
                <a:off x="1015602" y="5654982"/>
                <a:ext cx="1463040" cy="0"/>
              </a:xfrm>
              <a:prstGeom prst="line">
                <a:avLst/>
              </a:prstGeom>
              <a:noFill/>
              <a:ln w="38100" cap="flat" cmpd="sng" algn="ctr">
                <a:solidFill>
                  <a:srgbClr val="FFFFFF"/>
                </a:solidFill>
                <a:prstDash val="solid"/>
              </a:ln>
              <a:effectLst/>
              <a:scene3d>
                <a:camera prst="orthographicFront"/>
                <a:lightRig rig="threePt" dir="t"/>
              </a:scene3d>
              <a:sp3d>
                <a:bevelT/>
              </a:sp3d>
            </p:spPr>
          </p:cxnSp>
          <p:sp>
            <p:nvSpPr>
              <p:cNvPr id="132" name="Oval 131"/>
              <p:cNvSpPr/>
              <p:nvPr/>
            </p:nvSpPr>
            <p:spPr>
              <a:xfrm>
                <a:off x="1421040" y="5264136"/>
                <a:ext cx="276573" cy="258738"/>
              </a:xfrm>
              <a:prstGeom prst="ellipse">
                <a:avLst/>
              </a:prstGeom>
              <a:solidFill>
                <a:srgbClr val="3366C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932597" fontAlgn="auto">
                  <a:spcBef>
                    <a:spcPts val="0"/>
                  </a:spcBef>
                  <a:spcAft>
                    <a:spcPts val="0"/>
                  </a:spcAft>
                  <a:defRPr/>
                </a:pPr>
                <a:endParaRPr lang="en-US" sz="1836" kern="0">
                  <a:solidFill>
                    <a:srgbClr val="505050"/>
                  </a:solidFill>
                  <a:latin typeface="Segoe UI"/>
                  <a:ea typeface="+mn-ea"/>
                </a:endParaRPr>
              </a:p>
            </p:txBody>
          </p:sp>
          <p:cxnSp>
            <p:nvCxnSpPr>
              <p:cNvPr id="133" name="Straight Connector 132"/>
              <p:cNvCxnSpPr>
                <a:endCxn id="140" idx="0"/>
              </p:cNvCxnSpPr>
              <p:nvPr/>
            </p:nvCxnSpPr>
            <p:spPr>
              <a:xfrm>
                <a:off x="1328966" y="5654984"/>
                <a:ext cx="171" cy="115570"/>
              </a:xfrm>
              <a:prstGeom prst="line">
                <a:avLst/>
              </a:prstGeom>
              <a:noFill/>
              <a:ln w="19050" cap="flat" cmpd="sng" algn="ctr">
                <a:solidFill>
                  <a:srgbClr val="FFFFFF"/>
                </a:solidFill>
                <a:prstDash val="solid"/>
              </a:ln>
              <a:effectLst/>
              <a:scene3d>
                <a:camera prst="orthographicFront"/>
                <a:lightRig rig="threePt" dir="t"/>
              </a:scene3d>
              <a:sp3d>
                <a:bevelT/>
              </a:sp3d>
            </p:spPr>
          </p:cxnSp>
          <p:cxnSp>
            <p:nvCxnSpPr>
              <p:cNvPr id="134" name="Straight Connector 133"/>
              <p:cNvCxnSpPr>
                <a:endCxn id="139" idx="0"/>
              </p:cNvCxnSpPr>
              <p:nvPr/>
            </p:nvCxnSpPr>
            <p:spPr>
              <a:xfrm>
                <a:off x="1740688" y="5654984"/>
                <a:ext cx="2791" cy="115570"/>
              </a:xfrm>
              <a:prstGeom prst="line">
                <a:avLst/>
              </a:prstGeom>
              <a:noFill/>
              <a:ln w="19050" cap="flat" cmpd="sng" algn="ctr">
                <a:solidFill>
                  <a:srgbClr val="FFFFFF"/>
                </a:solidFill>
                <a:prstDash val="solid"/>
              </a:ln>
              <a:effectLst/>
              <a:scene3d>
                <a:camera prst="orthographicFront"/>
                <a:lightRig rig="threePt" dir="t"/>
              </a:scene3d>
              <a:sp3d>
                <a:bevelT/>
              </a:sp3d>
            </p:spPr>
          </p:cxnSp>
          <p:cxnSp>
            <p:nvCxnSpPr>
              <p:cNvPr id="135" name="Straight Connector 134"/>
              <p:cNvCxnSpPr>
                <a:endCxn id="141" idx="0"/>
              </p:cNvCxnSpPr>
              <p:nvPr/>
            </p:nvCxnSpPr>
            <p:spPr>
              <a:xfrm>
                <a:off x="2157649" y="5654984"/>
                <a:ext cx="172" cy="115570"/>
              </a:xfrm>
              <a:prstGeom prst="line">
                <a:avLst/>
              </a:prstGeom>
              <a:noFill/>
              <a:ln w="19050" cap="flat" cmpd="sng" algn="ctr">
                <a:solidFill>
                  <a:srgbClr val="FFFFFF"/>
                </a:solidFill>
                <a:prstDash val="solid"/>
              </a:ln>
              <a:effectLst/>
              <a:scene3d>
                <a:camera prst="orthographicFront"/>
                <a:lightRig rig="threePt" dir="t"/>
              </a:scene3d>
              <a:sp3d>
                <a:bevelT/>
              </a:sp3d>
            </p:spPr>
          </p:cxnSp>
          <p:cxnSp>
            <p:nvCxnSpPr>
              <p:cNvPr id="136" name="Straight Connector 135"/>
              <p:cNvCxnSpPr>
                <a:stCxn id="132" idx="4"/>
              </p:cNvCxnSpPr>
              <p:nvPr/>
            </p:nvCxnSpPr>
            <p:spPr>
              <a:xfrm rot="16200000" flipH="1">
                <a:off x="1504630" y="5577571"/>
                <a:ext cx="109566" cy="172"/>
              </a:xfrm>
              <a:prstGeom prst="line">
                <a:avLst/>
              </a:prstGeom>
              <a:noFill/>
              <a:ln w="19050" cap="flat" cmpd="sng" algn="ctr">
                <a:solidFill>
                  <a:srgbClr val="FFFFFF"/>
                </a:solidFill>
                <a:prstDash val="solid"/>
              </a:ln>
              <a:effectLst/>
              <a:scene3d>
                <a:camera prst="orthographicFront"/>
                <a:lightRig rig="threePt" dir="t"/>
              </a:scene3d>
              <a:sp3d>
                <a:bevelT/>
              </a:sp3d>
            </p:spPr>
          </p:cxnSp>
          <p:cxnSp>
            <p:nvCxnSpPr>
              <p:cNvPr id="137" name="Straight Connector 136"/>
              <p:cNvCxnSpPr>
                <a:stCxn id="138" idx="4"/>
              </p:cNvCxnSpPr>
              <p:nvPr/>
            </p:nvCxnSpPr>
            <p:spPr>
              <a:xfrm rot="5400000">
                <a:off x="1872761" y="5577572"/>
                <a:ext cx="109568" cy="173"/>
              </a:xfrm>
              <a:prstGeom prst="line">
                <a:avLst/>
              </a:prstGeom>
              <a:noFill/>
              <a:ln w="19050" cap="flat" cmpd="sng" algn="ctr">
                <a:solidFill>
                  <a:srgbClr val="FFFFFF"/>
                </a:solidFill>
                <a:prstDash val="solid"/>
              </a:ln>
              <a:effectLst/>
              <a:scene3d>
                <a:camera prst="orthographicFront"/>
                <a:lightRig rig="threePt" dir="t"/>
              </a:scene3d>
              <a:sp3d>
                <a:bevelT/>
              </a:sp3d>
            </p:spPr>
          </p:cxnSp>
          <p:sp>
            <p:nvSpPr>
              <p:cNvPr id="138" name="Oval 137"/>
              <p:cNvSpPr/>
              <p:nvPr/>
            </p:nvSpPr>
            <p:spPr>
              <a:xfrm>
                <a:off x="1789344" y="5264136"/>
                <a:ext cx="276573" cy="258738"/>
              </a:xfrm>
              <a:prstGeom prst="ellipse">
                <a:avLst/>
              </a:prstGeom>
              <a:solidFill>
                <a:srgbClr val="3366C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932597" fontAlgn="auto">
                  <a:spcBef>
                    <a:spcPts val="0"/>
                  </a:spcBef>
                  <a:spcAft>
                    <a:spcPts val="0"/>
                  </a:spcAft>
                  <a:defRPr/>
                </a:pPr>
                <a:endParaRPr lang="en-US" sz="1836" kern="0">
                  <a:solidFill>
                    <a:srgbClr val="505050"/>
                  </a:solidFill>
                  <a:latin typeface="Segoe UI"/>
                  <a:ea typeface="+mn-ea"/>
                </a:endParaRPr>
              </a:p>
            </p:txBody>
          </p:sp>
          <p:sp>
            <p:nvSpPr>
              <p:cNvPr id="139" name="Oval 138"/>
              <p:cNvSpPr/>
              <p:nvPr/>
            </p:nvSpPr>
            <p:spPr>
              <a:xfrm>
                <a:off x="1605192" y="5770554"/>
                <a:ext cx="276573" cy="258738"/>
              </a:xfrm>
              <a:prstGeom prst="ellipse">
                <a:avLst/>
              </a:prstGeom>
              <a:solidFill>
                <a:srgbClr val="3366C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932597" fontAlgn="auto">
                  <a:spcBef>
                    <a:spcPts val="0"/>
                  </a:spcBef>
                  <a:spcAft>
                    <a:spcPts val="0"/>
                  </a:spcAft>
                  <a:defRPr/>
                </a:pPr>
                <a:endParaRPr lang="en-US" sz="1836" kern="0">
                  <a:solidFill>
                    <a:srgbClr val="505050"/>
                  </a:solidFill>
                  <a:latin typeface="Segoe UI"/>
                  <a:ea typeface="+mn-ea"/>
                </a:endParaRPr>
              </a:p>
            </p:txBody>
          </p:sp>
          <p:sp>
            <p:nvSpPr>
              <p:cNvPr id="140" name="Oval 139"/>
              <p:cNvSpPr/>
              <p:nvPr/>
            </p:nvSpPr>
            <p:spPr>
              <a:xfrm>
                <a:off x="1190850" y="5770554"/>
                <a:ext cx="276573" cy="258738"/>
              </a:xfrm>
              <a:prstGeom prst="ellipse">
                <a:avLst/>
              </a:prstGeom>
              <a:solidFill>
                <a:srgbClr val="3366C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932597" fontAlgn="auto">
                  <a:spcBef>
                    <a:spcPts val="0"/>
                  </a:spcBef>
                  <a:spcAft>
                    <a:spcPts val="0"/>
                  </a:spcAft>
                  <a:defRPr/>
                </a:pPr>
                <a:endParaRPr lang="en-US" sz="1836" kern="0">
                  <a:solidFill>
                    <a:srgbClr val="505050"/>
                  </a:solidFill>
                  <a:latin typeface="Segoe UI"/>
                  <a:ea typeface="+mn-ea"/>
                </a:endParaRPr>
              </a:p>
            </p:txBody>
          </p:sp>
          <p:sp>
            <p:nvSpPr>
              <p:cNvPr id="141" name="Oval 140"/>
              <p:cNvSpPr/>
              <p:nvPr/>
            </p:nvSpPr>
            <p:spPr>
              <a:xfrm>
                <a:off x="2019534" y="5770554"/>
                <a:ext cx="276573" cy="258738"/>
              </a:xfrm>
              <a:prstGeom prst="ellipse">
                <a:avLst/>
              </a:prstGeom>
              <a:solidFill>
                <a:srgbClr val="3366C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932597" fontAlgn="auto">
                  <a:spcBef>
                    <a:spcPts val="0"/>
                  </a:spcBef>
                  <a:spcAft>
                    <a:spcPts val="0"/>
                  </a:spcAft>
                  <a:defRPr/>
                </a:pPr>
                <a:endParaRPr lang="en-US" sz="1836" kern="0">
                  <a:solidFill>
                    <a:srgbClr val="505050"/>
                  </a:solidFill>
                  <a:latin typeface="Segoe UI"/>
                  <a:ea typeface="+mn-ea"/>
                </a:endParaRPr>
              </a:p>
            </p:txBody>
          </p:sp>
          <p:sp>
            <p:nvSpPr>
              <p:cNvPr id="142" name="Oval 141"/>
              <p:cNvSpPr/>
              <p:nvPr/>
            </p:nvSpPr>
            <p:spPr>
              <a:xfrm>
                <a:off x="1052391" y="5264136"/>
                <a:ext cx="276573" cy="258738"/>
              </a:xfrm>
              <a:prstGeom prst="ellipse">
                <a:avLst/>
              </a:prstGeom>
              <a:solidFill>
                <a:srgbClr val="3366C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932597" fontAlgn="auto">
                  <a:spcBef>
                    <a:spcPts val="0"/>
                  </a:spcBef>
                  <a:spcAft>
                    <a:spcPts val="0"/>
                  </a:spcAft>
                  <a:defRPr/>
                </a:pPr>
                <a:endParaRPr lang="en-US" sz="1836" kern="0">
                  <a:solidFill>
                    <a:srgbClr val="505050"/>
                  </a:solidFill>
                  <a:latin typeface="Segoe UI"/>
                  <a:ea typeface="+mn-ea"/>
                </a:endParaRPr>
              </a:p>
            </p:txBody>
          </p:sp>
          <p:cxnSp>
            <p:nvCxnSpPr>
              <p:cNvPr id="143" name="Straight Connector 142"/>
              <p:cNvCxnSpPr>
                <a:stCxn id="142" idx="4"/>
              </p:cNvCxnSpPr>
              <p:nvPr/>
            </p:nvCxnSpPr>
            <p:spPr>
              <a:xfrm rot="16200000" flipH="1">
                <a:off x="1135981" y="5577571"/>
                <a:ext cx="109566" cy="172"/>
              </a:xfrm>
              <a:prstGeom prst="line">
                <a:avLst/>
              </a:prstGeom>
              <a:noFill/>
              <a:ln w="19050" cap="flat" cmpd="sng" algn="ctr">
                <a:solidFill>
                  <a:srgbClr val="FFFFFF"/>
                </a:solidFill>
                <a:prstDash val="solid"/>
              </a:ln>
              <a:effectLst/>
              <a:scene3d>
                <a:camera prst="orthographicFront"/>
                <a:lightRig rig="threePt" dir="t"/>
              </a:scene3d>
              <a:sp3d>
                <a:bevelT/>
              </a:sp3d>
            </p:spPr>
          </p:cxnSp>
          <p:sp>
            <p:nvSpPr>
              <p:cNvPr id="144" name="Oval 143"/>
              <p:cNvSpPr/>
              <p:nvPr/>
            </p:nvSpPr>
            <p:spPr>
              <a:xfrm>
                <a:off x="2111265" y="5264136"/>
                <a:ext cx="276573" cy="258738"/>
              </a:xfrm>
              <a:prstGeom prst="ellipse">
                <a:avLst/>
              </a:prstGeom>
              <a:solidFill>
                <a:srgbClr val="3366C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932597" fontAlgn="auto">
                  <a:spcBef>
                    <a:spcPts val="0"/>
                  </a:spcBef>
                  <a:spcAft>
                    <a:spcPts val="0"/>
                  </a:spcAft>
                  <a:defRPr/>
                </a:pPr>
                <a:endParaRPr lang="en-US" sz="1836" kern="0">
                  <a:solidFill>
                    <a:srgbClr val="505050"/>
                  </a:solidFill>
                  <a:latin typeface="Segoe UI"/>
                  <a:ea typeface="+mn-ea"/>
                </a:endParaRPr>
              </a:p>
            </p:txBody>
          </p:sp>
          <p:cxnSp>
            <p:nvCxnSpPr>
              <p:cNvPr id="145" name="Straight Connector 144"/>
              <p:cNvCxnSpPr>
                <a:stCxn id="144" idx="4"/>
              </p:cNvCxnSpPr>
              <p:nvPr/>
            </p:nvCxnSpPr>
            <p:spPr>
              <a:xfrm rot="16200000" flipH="1">
                <a:off x="2194855" y="5577571"/>
                <a:ext cx="109566" cy="172"/>
              </a:xfrm>
              <a:prstGeom prst="line">
                <a:avLst/>
              </a:prstGeom>
              <a:noFill/>
              <a:ln w="19050" cap="flat" cmpd="sng" algn="ctr">
                <a:solidFill>
                  <a:srgbClr val="FFFFFF"/>
                </a:solidFill>
                <a:prstDash val="solid"/>
              </a:ln>
              <a:effectLst/>
              <a:scene3d>
                <a:camera prst="orthographicFront"/>
                <a:lightRig rig="threePt" dir="t"/>
              </a:scene3d>
              <a:sp3d>
                <a:bevelT/>
              </a:sp3d>
            </p:spPr>
          </p:cxnSp>
        </p:grpSp>
        <p:grpSp>
          <p:nvGrpSpPr>
            <p:cNvPr id="78" name="Group 77"/>
            <p:cNvGrpSpPr>
              <a:grpSpLocks noChangeAspect="1"/>
            </p:cNvGrpSpPr>
            <p:nvPr/>
          </p:nvGrpSpPr>
          <p:grpSpPr>
            <a:xfrm>
              <a:off x="3675143" y="5475407"/>
              <a:ext cx="1041149" cy="497041"/>
              <a:chOff x="699205" y="5035536"/>
              <a:chExt cx="2025672" cy="1289064"/>
            </a:xfrm>
          </p:grpSpPr>
          <p:sp>
            <p:nvSpPr>
              <p:cNvPr id="114" name="Cloud 113"/>
              <p:cNvSpPr/>
              <p:nvPr/>
            </p:nvSpPr>
            <p:spPr>
              <a:xfrm>
                <a:off x="699205" y="5035536"/>
                <a:ext cx="2025672" cy="1289064"/>
              </a:xfrm>
              <a:prstGeom prst="cloud">
                <a:avLst/>
              </a:prstGeom>
              <a:solidFill>
                <a:srgbClr val="FFFFFF"/>
              </a:solidFill>
              <a:ln w="25400" cap="flat" cmpd="sng" algn="ctr">
                <a:solidFill>
                  <a:srgbClr val="3366CC"/>
                </a:solidFill>
                <a:prstDash val="solid"/>
              </a:ln>
              <a:effectLst/>
              <a:scene3d>
                <a:camera prst="orthographicFront"/>
                <a:lightRig rig="threePt" dir="t"/>
              </a:scene3d>
              <a:sp3d>
                <a:bevelT/>
              </a:sp3d>
            </p:spPr>
            <p:txBody>
              <a:bodyPr lIns="0" tIns="0" rIns="0" bIns="0" rtlCol="0" anchor="t"/>
              <a:lstStyle/>
              <a:p>
                <a:pPr algn="ctr" defTabSz="932597" fontAlgn="auto">
                  <a:spcBef>
                    <a:spcPts val="0"/>
                  </a:spcBef>
                  <a:spcAft>
                    <a:spcPts val="0"/>
                  </a:spcAft>
                  <a:defRPr/>
                </a:pPr>
                <a:endParaRPr lang="en-US" sz="1836" b="1" kern="0" dirty="0">
                  <a:solidFill>
                    <a:srgbClr val="505050"/>
                  </a:solidFill>
                  <a:latin typeface="Segoe UI"/>
                  <a:ea typeface="+mn-ea"/>
                </a:endParaRPr>
              </a:p>
            </p:txBody>
          </p:sp>
          <p:cxnSp>
            <p:nvCxnSpPr>
              <p:cNvPr id="115" name="Straight Connector 114"/>
              <p:cNvCxnSpPr/>
              <p:nvPr/>
            </p:nvCxnSpPr>
            <p:spPr>
              <a:xfrm>
                <a:off x="1015602" y="5654982"/>
                <a:ext cx="1463040" cy="0"/>
              </a:xfrm>
              <a:prstGeom prst="line">
                <a:avLst/>
              </a:prstGeom>
              <a:noFill/>
              <a:ln w="38100" cap="flat" cmpd="sng" algn="ctr">
                <a:solidFill>
                  <a:srgbClr val="FFFFFF"/>
                </a:solidFill>
                <a:prstDash val="solid"/>
              </a:ln>
              <a:effectLst/>
              <a:scene3d>
                <a:camera prst="orthographicFront"/>
                <a:lightRig rig="threePt" dir="t"/>
              </a:scene3d>
              <a:sp3d>
                <a:bevelT/>
              </a:sp3d>
            </p:spPr>
          </p:cxnSp>
          <p:sp>
            <p:nvSpPr>
              <p:cNvPr id="116" name="Oval 115"/>
              <p:cNvSpPr/>
              <p:nvPr/>
            </p:nvSpPr>
            <p:spPr>
              <a:xfrm>
                <a:off x="1421040" y="5264136"/>
                <a:ext cx="276573" cy="258738"/>
              </a:xfrm>
              <a:prstGeom prst="ellipse">
                <a:avLst/>
              </a:prstGeom>
              <a:solidFill>
                <a:srgbClr val="3366C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932597" fontAlgn="auto">
                  <a:spcBef>
                    <a:spcPts val="0"/>
                  </a:spcBef>
                  <a:spcAft>
                    <a:spcPts val="0"/>
                  </a:spcAft>
                  <a:defRPr/>
                </a:pPr>
                <a:endParaRPr lang="en-US" sz="1836" kern="0">
                  <a:solidFill>
                    <a:srgbClr val="505050"/>
                  </a:solidFill>
                  <a:latin typeface="Segoe UI"/>
                  <a:ea typeface="+mn-ea"/>
                </a:endParaRPr>
              </a:p>
            </p:txBody>
          </p:sp>
          <p:cxnSp>
            <p:nvCxnSpPr>
              <p:cNvPr id="117" name="Straight Connector 116"/>
              <p:cNvCxnSpPr>
                <a:endCxn id="124" idx="0"/>
              </p:cNvCxnSpPr>
              <p:nvPr/>
            </p:nvCxnSpPr>
            <p:spPr>
              <a:xfrm>
                <a:off x="1328966" y="5654984"/>
                <a:ext cx="171" cy="115570"/>
              </a:xfrm>
              <a:prstGeom prst="line">
                <a:avLst/>
              </a:prstGeom>
              <a:noFill/>
              <a:ln w="19050" cap="flat" cmpd="sng" algn="ctr">
                <a:solidFill>
                  <a:srgbClr val="FFFFFF"/>
                </a:solidFill>
                <a:prstDash val="solid"/>
              </a:ln>
              <a:effectLst/>
              <a:scene3d>
                <a:camera prst="orthographicFront"/>
                <a:lightRig rig="threePt" dir="t"/>
              </a:scene3d>
              <a:sp3d>
                <a:bevelT/>
              </a:sp3d>
            </p:spPr>
          </p:cxnSp>
          <p:cxnSp>
            <p:nvCxnSpPr>
              <p:cNvPr id="118" name="Straight Connector 117"/>
              <p:cNvCxnSpPr>
                <a:endCxn id="123" idx="0"/>
              </p:cNvCxnSpPr>
              <p:nvPr/>
            </p:nvCxnSpPr>
            <p:spPr>
              <a:xfrm>
                <a:off x="1740688" y="5654984"/>
                <a:ext cx="2791" cy="115570"/>
              </a:xfrm>
              <a:prstGeom prst="line">
                <a:avLst/>
              </a:prstGeom>
              <a:noFill/>
              <a:ln w="19050" cap="flat" cmpd="sng" algn="ctr">
                <a:solidFill>
                  <a:srgbClr val="FFFFFF"/>
                </a:solidFill>
                <a:prstDash val="solid"/>
              </a:ln>
              <a:effectLst/>
              <a:scene3d>
                <a:camera prst="orthographicFront"/>
                <a:lightRig rig="threePt" dir="t"/>
              </a:scene3d>
              <a:sp3d>
                <a:bevelT/>
              </a:sp3d>
            </p:spPr>
          </p:cxnSp>
          <p:cxnSp>
            <p:nvCxnSpPr>
              <p:cNvPr id="119" name="Straight Connector 118"/>
              <p:cNvCxnSpPr>
                <a:endCxn id="125" idx="0"/>
              </p:cNvCxnSpPr>
              <p:nvPr/>
            </p:nvCxnSpPr>
            <p:spPr>
              <a:xfrm>
                <a:off x="2157649" y="5654984"/>
                <a:ext cx="172" cy="115570"/>
              </a:xfrm>
              <a:prstGeom prst="line">
                <a:avLst/>
              </a:prstGeom>
              <a:noFill/>
              <a:ln w="19050" cap="flat" cmpd="sng" algn="ctr">
                <a:solidFill>
                  <a:srgbClr val="FFFFFF"/>
                </a:solidFill>
                <a:prstDash val="solid"/>
              </a:ln>
              <a:effectLst/>
              <a:scene3d>
                <a:camera prst="orthographicFront"/>
                <a:lightRig rig="threePt" dir="t"/>
              </a:scene3d>
              <a:sp3d>
                <a:bevelT/>
              </a:sp3d>
            </p:spPr>
          </p:cxnSp>
          <p:cxnSp>
            <p:nvCxnSpPr>
              <p:cNvPr id="120" name="Straight Connector 119"/>
              <p:cNvCxnSpPr>
                <a:stCxn id="116" idx="4"/>
              </p:cNvCxnSpPr>
              <p:nvPr/>
            </p:nvCxnSpPr>
            <p:spPr>
              <a:xfrm rot="16200000" flipH="1">
                <a:off x="1504630" y="5577571"/>
                <a:ext cx="109566" cy="172"/>
              </a:xfrm>
              <a:prstGeom prst="line">
                <a:avLst/>
              </a:prstGeom>
              <a:noFill/>
              <a:ln w="19050" cap="flat" cmpd="sng" algn="ctr">
                <a:solidFill>
                  <a:srgbClr val="FFFFFF"/>
                </a:solidFill>
                <a:prstDash val="solid"/>
              </a:ln>
              <a:effectLst/>
              <a:scene3d>
                <a:camera prst="orthographicFront"/>
                <a:lightRig rig="threePt" dir="t"/>
              </a:scene3d>
              <a:sp3d>
                <a:bevelT/>
              </a:sp3d>
            </p:spPr>
          </p:cxnSp>
          <p:cxnSp>
            <p:nvCxnSpPr>
              <p:cNvPr id="121" name="Straight Connector 120"/>
              <p:cNvCxnSpPr>
                <a:stCxn id="122" idx="4"/>
              </p:cNvCxnSpPr>
              <p:nvPr/>
            </p:nvCxnSpPr>
            <p:spPr>
              <a:xfrm rot="5400000">
                <a:off x="1872761" y="5577572"/>
                <a:ext cx="109568" cy="173"/>
              </a:xfrm>
              <a:prstGeom prst="line">
                <a:avLst/>
              </a:prstGeom>
              <a:noFill/>
              <a:ln w="19050" cap="flat" cmpd="sng" algn="ctr">
                <a:solidFill>
                  <a:srgbClr val="FFFFFF"/>
                </a:solidFill>
                <a:prstDash val="solid"/>
              </a:ln>
              <a:effectLst/>
              <a:scene3d>
                <a:camera prst="orthographicFront"/>
                <a:lightRig rig="threePt" dir="t"/>
              </a:scene3d>
              <a:sp3d>
                <a:bevelT/>
              </a:sp3d>
            </p:spPr>
          </p:cxnSp>
          <p:sp>
            <p:nvSpPr>
              <p:cNvPr id="122" name="Oval 121"/>
              <p:cNvSpPr/>
              <p:nvPr/>
            </p:nvSpPr>
            <p:spPr>
              <a:xfrm>
                <a:off x="1789344" y="5264136"/>
                <a:ext cx="276573" cy="258738"/>
              </a:xfrm>
              <a:prstGeom prst="ellipse">
                <a:avLst/>
              </a:prstGeom>
              <a:solidFill>
                <a:srgbClr val="3366C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932597" fontAlgn="auto">
                  <a:spcBef>
                    <a:spcPts val="0"/>
                  </a:spcBef>
                  <a:spcAft>
                    <a:spcPts val="0"/>
                  </a:spcAft>
                  <a:defRPr/>
                </a:pPr>
                <a:endParaRPr lang="en-US" sz="1836" kern="0">
                  <a:solidFill>
                    <a:srgbClr val="505050"/>
                  </a:solidFill>
                  <a:latin typeface="Segoe UI"/>
                  <a:ea typeface="+mn-ea"/>
                </a:endParaRPr>
              </a:p>
            </p:txBody>
          </p:sp>
          <p:sp>
            <p:nvSpPr>
              <p:cNvPr id="123" name="Oval 122"/>
              <p:cNvSpPr/>
              <p:nvPr/>
            </p:nvSpPr>
            <p:spPr>
              <a:xfrm>
                <a:off x="1605192" y="5770554"/>
                <a:ext cx="276573" cy="258738"/>
              </a:xfrm>
              <a:prstGeom prst="ellipse">
                <a:avLst/>
              </a:prstGeom>
              <a:solidFill>
                <a:srgbClr val="3366C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932597" fontAlgn="auto">
                  <a:spcBef>
                    <a:spcPts val="0"/>
                  </a:spcBef>
                  <a:spcAft>
                    <a:spcPts val="0"/>
                  </a:spcAft>
                  <a:defRPr/>
                </a:pPr>
                <a:endParaRPr lang="en-US" sz="1836" kern="0">
                  <a:solidFill>
                    <a:srgbClr val="505050"/>
                  </a:solidFill>
                  <a:latin typeface="Segoe UI"/>
                  <a:ea typeface="+mn-ea"/>
                </a:endParaRPr>
              </a:p>
            </p:txBody>
          </p:sp>
          <p:sp>
            <p:nvSpPr>
              <p:cNvPr id="124" name="Oval 123"/>
              <p:cNvSpPr/>
              <p:nvPr/>
            </p:nvSpPr>
            <p:spPr>
              <a:xfrm>
                <a:off x="1190850" y="5770554"/>
                <a:ext cx="276573" cy="258738"/>
              </a:xfrm>
              <a:prstGeom prst="ellipse">
                <a:avLst/>
              </a:prstGeom>
              <a:solidFill>
                <a:srgbClr val="3366C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932597" fontAlgn="auto">
                  <a:spcBef>
                    <a:spcPts val="0"/>
                  </a:spcBef>
                  <a:spcAft>
                    <a:spcPts val="0"/>
                  </a:spcAft>
                  <a:defRPr/>
                </a:pPr>
                <a:endParaRPr lang="en-US" sz="1836" kern="0">
                  <a:solidFill>
                    <a:srgbClr val="505050"/>
                  </a:solidFill>
                  <a:latin typeface="Segoe UI"/>
                  <a:ea typeface="+mn-ea"/>
                </a:endParaRPr>
              </a:p>
            </p:txBody>
          </p:sp>
          <p:sp>
            <p:nvSpPr>
              <p:cNvPr id="125" name="Oval 124"/>
              <p:cNvSpPr/>
              <p:nvPr/>
            </p:nvSpPr>
            <p:spPr>
              <a:xfrm>
                <a:off x="2019534" y="5770554"/>
                <a:ext cx="276573" cy="258738"/>
              </a:xfrm>
              <a:prstGeom prst="ellipse">
                <a:avLst/>
              </a:prstGeom>
              <a:solidFill>
                <a:srgbClr val="3366C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932597" fontAlgn="auto">
                  <a:spcBef>
                    <a:spcPts val="0"/>
                  </a:spcBef>
                  <a:spcAft>
                    <a:spcPts val="0"/>
                  </a:spcAft>
                  <a:defRPr/>
                </a:pPr>
                <a:endParaRPr lang="en-US" sz="1836" kern="0">
                  <a:solidFill>
                    <a:srgbClr val="505050"/>
                  </a:solidFill>
                  <a:latin typeface="Segoe UI"/>
                  <a:ea typeface="+mn-ea"/>
                </a:endParaRPr>
              </a:p>
            </p:txBody>
          </p:sp>
          <p:sp>
            <p:nvSpPr>
              <p:cNvPr id="126" name="Oval 125"/>
              <p:cNvSpPr/>
              <p:nvPr/>
            </p:nvSpPr>
            <p:spPr>
              <a:xfrm>
                <a:off x="1052391" y="5264136"/>
                <a:ext cx="276573" cy="258738"/>
              </a:xfrm>
              <a:prstGeom prst="ellipse">
                <a:avLst/>
              </a:prstGeom>
              <a:solidFill>
                <a:srgbClr val="3366C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932597" fontAlgn="auto">
                  <a:spcBef>
                    <a:spcPts val="0"/>
                  </a:spcBef>
                  <a:spcAft>
                    <a:spcPts val="0"/>
                  </a:spcAft>
                  <a:defRPr/>
                </a:pPr>
                <a:endParaRPr lang="en-US" sz="1836" kern="0">
                  <a:solidFill>
                    <a:srgbClr val="505050"/>
                  </a:solidFill>
                  <a:latin typeface="Segoe UI"/>
                  <a:ea typeface="+mn-ea"/>
                </a:endParaRPr>
              </a:p>
            </p:txBody>
          </p:sp>
          <p:cxnSp>
            <p:nvCxnSpPr>
              <p:cNvPr id="127" name="Straight Connector 126"/>
              <p:cNvCxnSpPr>
                <a:stCxn id="126" idx="4"/>
              </p:cNvCxnSpPr>
              <p:nvPr/>
            </p:nvCxnSpPr>
            <p:spPr>
              <a:xfrm rot="16200000" flipH="1">
                <a:off x="1135981" y="5577571"/>
                <a:ext cx="109566" cy="172"/>
              </a:xfrm>
              <a:prstGeom prst="line">
                <a:avLst/>
              </a:prstGeom>
              <a:noFill/>
              <a:ln w="19050" cap="flat" cmpd="sng" algn="ctr">
                <a:solidFill>
                  <a:srgbClr val="FFFFFF"/>
                </a:solidFill>
                <a:prstDash val="solid"/>
              </a:ln>
              <a:effectLst/>
              <a:scene3d>
                <a:camera prst="orthographicFront"/>
                <a:lightRig rig="threePt" dir="t"/>
              </a:scene3d>
              <a:sp3d>
                <a:bevelT/>
              </a:sp3d>
            </p:spPr>
          </p:cxnSp>
          <p:sp>
            <p:nvSpPr>
              <p:cNvPr id="128" name="Oval 127"/>
              <p:cNvSpPr/>
              <p:nvPr/>
            </p:nvSpPr>
            <p:spPr>
              <a:xfrm>
                <a:off x="2111265" y="5264136"/>
                <a:ext cx="276573" cy="258738"/>
              </a:xfrm>
              <a:prstGeom prst="ellipse">
                <a:avLst/>
              </a:prstGeom>
              <a:solidFill>
                <a:srgbClr val="3366C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932597" fontAlgn="auto">
                  <a:spcBef>
                    <a:spcPts val="0"/>
                  </a:spcBef>
                  <a:spcAft>
                    <a:spcPts val="0"/>
                  </a:spcAft>
                  <a:defRPr/>
                </a:pPr>
                <a:endParaRPr lang="en-US" sz="1836" kern="0">
                  <a:solidFill>
                    <a:srgbClr val="505050"/>
                  </a:solidFill>
                  <a:latin typeface="Segoe UI"/>
                  <a:ea typeface="+mn-ea"/>
                </a:endParaRPr>
              </a:p>
            </p:txBody>
          </p:sp>
          <p:cxnSp>
            <p:nvCxnSpPr>
              <p:cNvPr id="129" name="Straight Connector 128"/>
              <p:cNvCxnSpPr>
                <a:stCxn id="128" idx="4"/>
              </p:cNvCxnSpPr>
              <p:nvPr/>
            </p:nvCxnSpPr>
            <p:spPr>
              <a:xfrm rot="16200000" flipH="1">
                <a:off x="2194855" y="5577571"/>
                <a:ext cx="109566" cy="172"/>
              </a:xfrm>
              <a:prstGeom prst="line">
                <a:avLst/>
              </a:prstGeom>
              <a:noFill/>
              <a:ln w="19050" cap="flat" cmpd="sng" algn="ctr">
                <a:solidFill>
                  <a:srgbClr val="FFFFFF"/>
                </a:solidFill>
                <a:prstDash val="solid"/>
              </a:ln>
              <a:effectLst/>
              <a:scene3d>
                <a:camera prst="orthographicFront"/>
                <a:lightRig rig="threePt" dir="t"/>
              </a:scene3d>
              <a:sp3d>
                <a:bevelT/>
              </a:sp3d>
            </p:spPr>
          </p:cxnSp>
        </p:grpSp>
        <p:grpSp>
          <p:nvGrpSpPr>
            <p:cNvPr id="84" name="Group 83"/>
            <p:cNvGrpSpPr>
              <a:grpSpLocks noChangeAspect="1"/>
            </p:cNvGrpSpPr>
            <p:nvPr/>
          </p:nvGrpSpPr>
          <p:grpSpPr>
            <a:xfrm>
              <a:off x="3085684" y="4892844"/>
              <a:ext cx="1041149" cy="497041"/>
              <a:chOff x="699205" y="5035536"/>
              <a:chExt cx="2025672" cy="1289064"/>
            </a:xfrm>
          </p:grpSpPr>
          <p:sp>
            <p:nvSpPr>
              <p:cNvPr id="94" name="Cloud 93"/>
              <p:cNvSpPr/>
              <p:nvPr/>
            </p:nvSpPr>
            <p:spPr>
              <a:xfrm>
                <a:off x="699205" y="5035536"/>
                <a:ext cx="2025672" cy="1289064"/>
              </a:xfrm>
              <a:prstGeom prst="cloud">
                <a:avLst/>
              </a:prstGeom>
              <a:solidFill>
                <a:srgbClr val="FFFFFF"/>
              </a:solidFill>
              <a:ln w="25400" cap="flat" cmpd="sng" algn="ctr">
                <a:solidFill>
                  <a:srgbClr val="3366CC"/>
                </a:solidFill>
                <a:prstDash val="solid"/>
              </a:ln>
              <a:effectLst/>
              <a:scene3d>
                <a:camera prst="orthographicFront"/>
                <a:lightRig rig="threePt" dir="t"/>
              </a:scene3d>
              <a:sp3d>
                <a:bevelT/>
              </a:sp3d>
            </p:spPr>
            <p:txBody>
              <a:bodyPr lIns="0" tIns="0" rIns="0" bIns="0" rtlCol="0" anchor="t"/>
              <a:lstStyle/>
              <a:p>
                <a:pPr algn="ctr" defTabSz="932597" fontAlgn="auto">
                  <a:spcBef>
                    <a:spcPts val="0"/>
                  </a:spcBef>
                  <a:spcAft>
                    <a:spcPts val="0"/>
                  </a:spcAft>
                  <a:defRPr/>
                </a:pPr>
                <a:endParaRPr lang="en-US" sz="1836" b="1" kern="0" dirty="0">
                  <a:solidFill>
                    <a:srgbClr val="505050"/>
                  </a:solidFill>
                  <a:latin typeface="Segoe UI"/>
                  <a:ea typeface="+mn-ea"/>
                </a:endParaRPr>
              </a:p>
            </p:txBody>
          </p:sp>
          <p:cxnSp>
            <p:nvCxnSpPr>
              <p:cNvPr id="97" name="Straight Connector 96"/>
              <p:cNvCxnSpPr/>
              <p:nvPr/>
            </p:nvCxnSpPr>
            <p:spPr>
              <a:xfrm>
                <a:off x="1015602" y="5654982"/>
                <a:ext cx="1463040" cy="0"/>
              </a:xfrm>
              <a:prstGeom prst="line">
                <a:avLst/>
              </a:prstGeom>
              <a:noFill/>
              <a:ln w="38100" cap="flat" cmpd="sng" algn="ctr">
                <a:solidFill>
                  <a:srgbClr val="FFFFFF"/>
                </a:solidFill>
                <a:prstDash val="solid"/>
              </a:ln>
              <a:effectLst/>
              <a:scene3d>
                <a:camera prst="orthographicFront"/>
                <a:lightRig rig="threePt" dir="t"/>
              </a:scene3d>
              <a:sp3d>
                <a:bevelT/>
              </a:sp3d>
            </p:spPr>
          </p:cxnSp>
          <p:sp>
            <p:nvSpPr>
              <p:cNvPr id="98" name="Oval 97"/>
              <p:cNvSpPr/>
              <p:nvPr/>
            </p:nvSpPr>
            <p:spPr>
              <a:xfrm>
                <a:off x="1421040" y="5264136"/>
                <a:ext cx="276573" cy="258738"/>
              </a:xfrm>
              <a:prstGeom prst="ellipse">
                <a:avLst/>
              </a:prstGeom>
              <a:solidFill>
                <a:srgbClr val="3366C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932597" fontAlgn="auto">
                  <a:spcBef>
                    <a:spcPts val="0"/>
                  </a:spcBef>
                  <a:spcAft>
                    <a:spcPts val="0"/>
                  </a:spcAft>
                  <a:defRPr/>
                </a:pPr>
                <a:endParaRPr lang="en-US" sz="1836" kern="0">
                  <a:solidFill>
                    <a:srgbClr val="505050"/>
                  </a:solidFill>
                  <a:latin typeface="Segoe UI"/>
                  <a:ea typeface="+mn-ea"/>
                </a:endParaRPr>
              </a:p>
            </p:txBody>
          </p:sp>
          <p:cxnSp>
            <p:nvCxnSpPr>
              <p:cNvPr id="99" name="Straight Connector 98"/>
              <p:cNvCxnSpPr>
                <a:endCxn id="108" idx="0"/>
              </p:cNvCxnSpPr>
              <p:nvPr/>
            </p:nvCxnSpPr>
            <p:spPr>
              <a:xfrm>
                <a:off x="1328966" y="5654984"/>
                <a:ext cx="171" cy="115570"/>
              </a:xfrm>
              <a:prstGeom prst="line">
                <a:avLst/>
              </a:prstGeom>
              <a:noFill/>
              <a:ln w="19050" cap="flat" cmpd="sng" algn="ctr">
                <a:solidFill>
                  <a:srgbClr val="FFFFFF"/>
                </a:solidFill>
                <a:prstDash val="solid"/>
              </a:ln>
              <a:effectLst/>
              <a:scene3d>
                <a:camera prst="orthographicFront"/>
                <a:lightRig rig="threePt" dir="t"/>
              </a:scene3d>
              <a:sp3d>
                <a:bevelT/>
              </a:sp3d>
            </p:spPr>
          </p:cxnSp>
          <p:cxnSp>
            <p:nvCxnSpPr>
              <p:cNvPr id="100" name="Straight Connector 99"/>
              <p:cNvCxnSpPr>
                <a:endCxn id="107" idx="0"/>
              </p:cNvCxnSpPr>
              <p:nvPr/>
            </p:nvCxnSpPr>
            <p:spPr>
              <a:xfrm>
                <a:off x="1740688" y="5654984"/>
                <a:ext cx="2791" cy="115570"/>
              </a:xfrm>
              <a:prstGeom prst="line">
                <a:avLst/>
              </a:prstGeom>
              <a:noFill/>
              <a:ln w="19050" cap="flat" cmpd="sng" algn="ctr">
                <a:solidFill>
                  <a:srgbClr val="FFFFFF"/>
                </a:solidFill>
                <a:prstDash val="solid"/>
              </a:ln>
              <a:effectLst/>
              <a:scene3d>
                <a:camera prst="orthographicFront"/>
                <a:lightRig rig="threePt" dir="t"/>
              </a:scene3d>
              <a:sp3d>
                <a:bevelT/>
              </a:sp3d>
            </p:spPr>
          </p:cxnSp>
          <p:cxnSp>
            <p:nvCxnSpPr>
              <p:cNvPr id="103" name="Straight Connector 102"/>
              <p:cNvCxnSpPr>
                <a:endCxn id="109" idx="0"/>
              </p:cNvCxnSpPr>
              <p:nvPr/>
            </p:nvCxnSpPr>
            <p:spPr>
              <a:xfrm>
                <a:off x="2157649" y="5654984"/>
                <a:ext cx="172" cy="115570"/>
              </a:xfrm>
              <a:prstGeom prst="line">
                <a:avLst/>
              </a:prstGeom>
              <a:noFill/>
              <a:ln w="19050" cap="flat" cmpd="sng" algn="ctr">
                <a:solidFill>
                  <a:srgbClr val="FFFFFF"/>
                </a:solidFill>
                <a:prstDash val="solid"/>
              </a:ln>
              <a:effectLst/>
              <a:scene3d>
                <a:camera prst="orthographicFront"/>
                <a:lightRig rig="threePt" dir="t"/>
              </a:scene3d>
              <a:sp3d>
                <a:bevelT/>
              </a:sp3d>
            </p:spPr>
          </p:cxnSp>
          <p:cxnSp>
            <p:nvCxnSpPr>
              <p:cNvPr id="104" name="Straight Connector 103"/>
              <p:cNvCxnSpPr>
                <a:stCxn id="98" idx="4"/>
              </p:cNvCxnSpPr>
              <p:nvPr/>
            </p:nvCxnSpPr>
            <p:spPr>
              <a:xfrm rot="16200000" flipH="1">
                <a:off x="1504630" y="5577571"/>
                <a:ext cx="109566" cy="172"/>
              </a:xfrm>
              <a:prstGeom prst="line">
                <a:avLst/>
              </a:prstGeom>
              <a:noFill/>
              <a:ln w="19050" cap="flat" cmpd="sng" algn="ctr">
                <a:solidFill>
                  <a:srgbClr val="FFFFFF"/>
                </a:solidFill>
                <a:prstDash val="solid"/>
              </a:ln>
              <a:effectLst/>
              <a:scene3d>
                <a:camera prst="orthographicFront"/>
                <a:lightRig rig="threePt" dir="t"/>
              </a:scene3d>
              <a:sp3d>
                <a:bevelT/>
              </a:sp3d>
            </p:spPr>
          </p:cxnSp>
          <p:cxnSp>
            <p:nvCxnSpPr>
              <p:cNvPr id="105" name="Straight Connector 104"/>
              <p:cNvCxnSpPr>
                <a:stCxn id="106" idx="4"/>
              </p:cNvCxnSpPr>
              <p:nvPr/>
            </p:nvCxnSpPr>
            <p:spPr>
              <a:xfrm rot="5400000">
                <a:off x="1872761" y="5577572"/>
                <a:ext cx="109568" cy="173"/>
              </a:xfrm>
              <a:prstGeom prst="line">
                <a:avLst/>
              </a:prstGeom>
              <a:noFill/>
              <a:ln w="19050" cap="flat" cmpd="sng" algn="ctr">
                <a:solidFill>
                  <a:srgbClr val="FFFFFF"/>
                </a:solidFill>
                <a:prstDash val="solid"/>
              </a:ln>
              <a:effectLst/>
              <a:scene3d>
                <a:camera prst="orthographicFront"/>
                <a:lightRig rig="threePt" dir="t"/>
              </a:scene3d>
              <a:sp3d>
                <a:bevelT/>
              </a:sp3d>
            </p:spPr>
          </p:cxnSp>
          <p:sp>
            <p:nvSpPr>
              <p:cNvPr id="106" name="Oval 105"/>
              <p:cNvSpPr/>
              <p:nvPr/>
            </p:nvSpPr>
            <p:spPr>
              <a:xfrm>
                <a:off x="1789344" y="5264136"/>
                <a:ext cx="276573" cy="258738"/>
              </a:xfrm>
              <a:prstGeom prst="ellipse">
                <a:avLst/>
              </a:prstGeom>
              <a:solidFill>
                <a:srgbClr val="3366C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932597" fontAlgn="auto">
                  <a:spcBef>
                    <a:spcPts val="0"/>
                  </a:spcBef>
                  <a:spcAft>
                    <a:spcPts val="0"/>
                  </a:spcAft>
                  <a:defRPr/>
                </a:pPr>
                <a:endParaRPr lang="en-US" sz="1836" kern="0">
                  <a:solidFill>
                    <a:srgbClr val="505050"/>
                  </a:solidFill>
                  <a:latin typeface="Segoe UI"/>
                  <a:ea typeface="+mn-ea"/>
                </a:endParaRPr>
              </a:p>
            </p:txBody>
          </p:sp>
          <p:sp>
            <p:nvSpPr>
              <p:cNvPr id="107" name="Oval 106"/>
              <p:cNvSpPr/>
              <p:nvPr/>
            </p:nvSpPr>
            <p:spPr>
              <a:xfrm>
                <a:off x="1605192" y="5770554"/>
                <a:ext cx="276573" cy="258738"/>
              </a:xfrm>
              <a:prstGeom prst="ellipse">
                <a:avLst/>
              </a:prstGeom>
              <a:solidFill>
                <a:srgbClr val="3366C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932597" fontAlgn="auto">
                  <a:spcBef>
                    <a:spcPts val="0"/>
                  </a:spcBef>
                  <a:spcAft>
                    <a:spcPts val="0"/>
                  </a:spcAft>
                  <a:defRPr/>
                </a:pPr>
                <a:endParaRPr lang="en-US" sz="1836" kern="0">
                  <a:solidFill>
                    <a:srgbClr val="505050"/>
                  </a:solidFill>
                  <a:latin typeface="Segoe UI"/>
                  <a:ea typeface="+mn-ea"/>
                </a:endParaRPr>
              </a:p>
            </p:txBody>
          </p:sp>
          <p:sp>
            <p:nvSpPr>
              <p:cNvPr id="108" name="Oval 107"/>
              <p:cNvSpPr/>
              <p:nvPr/>
            </p:nvSpPr>
            <p:spPr>
              <a:xfrm>
                <a:off x="1190850" y="5770554"/>
                <a:ext cx="276573" cy="258738"/>
              </a:xfrm>
              <a:prstGeom prst="ellipse">
                <a:avLst/>
              </a:prstGeom>
              <a:solidFill>
                <a:srgbClr val="3366C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932597" fontAlgn="auto">
                  <a:spcBef>
                    <a:spcPts val="0"/>
                  </a:spcBef>
                  <a:spcAft>
                    <a:spcPts val="0"/>
                  </a:spcAft>
                  <a:defRPr/>
                </a:pPr>
                <a:endParaRPr lang="en-US" sz="1836" kern="0">
                  <a:solidFill>
                    <a:srgbClr val="505050"/>
                  </a:solidFill>
                  <a:latin typeface="Segoe UI"/>
                  <a:ea typeface="+mn-ea"/>
                </a:endParaRPr>
              </a:p>
            </p:txBody>
          </p:sp>
          <p:sp>
            <p:nvSpPr>
              <p:cNvPr id="109" name="Oval 108"/>
              <p:cNvSpPr/>
              <p:nvPr/>
            </p:nvSpPr>
            <p:spPr>
              <a:xfrm>
                <a:off x="2019534" y="5770554"/>
                <a:ext cx="276573" cy="258738"/>
              </a:xfrm>
              <a:prstGeom prst="ellipse">
                <a:avLst/>
              </a:prstGeom>
              <a:solidFill>
                <a:srgbClr val="3366C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932597" fontAlgn="auto">
                  <a:spcBef>
                    <a:spcPts val="0"/>
                  </a:spcBef>
                  <a:spcAft>
                    <a:spcPts val="0"/>
                  </a:spcAft>
                  <a:defRPr/>
                </a:pPr>
                <a:endParaRPr lang="en-US" sz="1836" kern="0">
                  <a:solidFill>
                    <a:srgbClr val="505050"/>
                  </a:solidFill>
                  <a:latin typeface="Segoe UI"/>
                  <a:ea typeface="+mn-ea"/>
                </a:endParaRPr>
              </a:p>
            </p:txBody>
          </p:sp>
          <p:sp>
            <p:nvSpPr>
              <p:cNvPr id="110" name="Oval 109"/>
              <p:cNvSpPr/>
              <p:nvPr/>
            </p:nvSpPr>
            <p:spPr>
              <a:xfrm>
                <a:off x="1052391" y="5264136"/>
                <a:ext cx="276573" cy="258738"/>
              </a:xfrm>
              <a:prstGeom prst="ellipse">
                <a:avLst/>
              </a:prstGeom>
              <a:solidFill>
                <a:srgbClr val="3366C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932597" fontAlgn="auto">
                  <a:spcBef>
                    <a:spcPts val="0"/>
                  </a:spcBef>
                  <a:spcAft>
                    <a:spcPts val="0"/>
                  </a:spcAft>
                  <a:defRPr/>
                </a:pPr>
                <a:endParaRPr lang="en-US" sz="1836" kern="0">
                  <a:solidFill>
                    <a:srgbClr val="505050"/>
                  </a:solidFill>
                  <a:latin typeface="Segoe UI"/>
                  <a:ea typeface="+mn-ea"/>
                </a:endParaRPr>
              </a:p>
            </p:txBody>
          </p:sp>
          <p:cxnSp>
            <p:nvCxnSpPr>
              <p:cNvPr id="111" name="Straight Connector 110"/>
              <p:cNvCxnSpPr>
                <a:stCxn id="110" idx="4"/>
              </p:cNvCxnSpPr>
              <p:nvPr/>
            </p:nvCxnSpPr>
            <p:spPr>
              <a:xfrm rot="16200000" flipH="1">
                <a:off x="1135981" y="5577571"/>
                <a:ext cx="109566" cy="172"/>
              </a:xfrm>
              <a:prstGeom prst="line">
                <a:avLst/>
              </a:prstGeom>
              <a:noFill/>
              <a:ln w="19050" cap="flat" cmpd="sng" algn="ctr">
                <a:solidFill>
                  <a:srgbClr val="FFFFFF"/>
                </a:solidFill>
                <a:prstDash val="solid"/>
              </a:ln>
              <a:effectLst/>
              <a:scene3d>
                <a:camera prst="orthographicFront"/>
                <a:lightRig rig="threePt" dir="t"/>
              </a:scene3d>
              <a:sp3d>
                <a:bevelT/>
              </a:sp3d>
            </p:spPr>
          </p:cxnSp>
          <p:sp>
            <p:nvSpPr>
              <p:cNvPr id="112" name="Oval 111"/>
              <p:cNvSpPr/>
              <p:nvPr/>
            </p:nvSpPr>
            <p:spPr>
              <a:xfrm>
                <a:off x="2111265" y="5264136"/>
                <a:ext cx="276573" cy="258738"/>
              </a:xfrm>
              <a:prstGeom prst="ellipse">
                <a:avLst/>
              </a:prstGeom>
              <a:solidFill>
                <a:srgbClr val="3366C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932597" fontAlgn="auto">
                  <a:spcBef>
                    <a:spcPts val="0"/>
                  </a:spcBef>
                  <a:spcAft>
                    <a:spcPts val="0"/>
                  </a:spcAft>
                  <a:defRPr/>
                </a:pPr>
                <a:endParaRPr lang="en-US" sz="1836" kern="0">
                  <a:solidFill>
                    <a:srgbClr val="505050"/>
                  </a:solidFill>
                  <a:latin typeface="Segoe UI"/>
                  <a:ea typeface="+mn-ea"/>
                </a:endParaRPr>
              </a:p>
            </p:txBody>
          </p:sp>
          <p:cxnSp>
            <p:nvCxnSpPr>
              <p:cNvPr id="113" name="Straight Connector 112"/>
              <p:cNvCxnSpPr>
                <a:stCxn id="112" idx="4"/>
              </p:cNvCxnSpPr>
              <p:nvPr/>
            </p:nvCxnSpPr>
            <p:spPr>
              <a:xfrm rot="16200000" flipH="1">
                <a:off x="2194855" y="5577571"/>
                <a:ext cx="109566" cy="172"/>
              </a:xfrm>
              <a:prstGeom prst="line">
                <a:avLst/>
              </a:prstGeom>
              <a:noFill/>
              <a:ln w="19050" cap="flat" cmpd="sng" algn="ctr">
                <a:solidFill>
                  <a:srgbClr val="FFFFFF"/>
                </a:solidFill>
                <a:prstDash val="solid"/>
              </a:ln>
              <a:effectLst/>
              <a:scene3d>
                <a:camera prst="orthographicFront"/>
                <a:lightRig rig="threePt" dir="t"/>
              </a:scene3d>
              <a:sp3d>
                <a:bevelT/>
              </a:sp3d>
            </p:spPr>
          </p:cxnSp>
        </p:grpSp>
        <p:cxnSp>
          <p:nvCxnSpPr>
            <p:cNvPr id="85" name="Straight Connector 84"/>
            <p:cNvCxnSpPr>
              <a:stCxn id="94" idx="1"/>
              <a:endCxn id="130" idx="0"/>
            </p:cNvCxnSpPr>
            <p:nvPr/>
          </p:nvCxnSpPr>
          <p:spPr>
            <a:xfrm flipH="1">
              <a:off x="3265961" y="5389355"/>
              <a:ext cx="340298" cy="334572"/>
            </a:xfrm>
            <a:prstGeom prst="line">
              <a:avLst/>
            </a:prstGeom>
            <a:noFill/>
            <a:ln w="25400" cap="flat" cmpd="sng" algn="ctr">
              <a:solidFill>
                <a:srgbClr val="FFFFFF"/>
              </a:solidFill>
              <a:prstDash val="solid"/>
            </a:ln>
            <a:effectLst>
              <a:outerShdw blurRad="40000" dist="20000" dir="5400000" rotWithShape="0">
                <a:srgbClr val="000000">
                  <a:alpha val="38000"/>
                </a:srgbClr>
              </a:outerShdw>
            </a:effectLst>
          </p:spPr>
        </p:cxnSp>
        <p:cxnSp>
          <p:nvCxnSpPr>
            <p:cNvPr id="88" name="Straight Connector 87"/>
            <p:cNvCxnSpPr>
              <a:stCxn id="94" idx="1"/>
              <a:endCxn id="114" idx="2"/>
            </p:cNvCxnSpPr>
            <p:nvPr/>
          </p:nvCxnSpPr>
          <p:spPr>
            <a:xfrm>
              <a:off x="3606260" y="5389355"/>
              <a:ext cx="72113" cy="334572"/>
            </a:xfrm>
            <a:prstGeom prst="line">
              <a:avLst/>
            </a:prstGeom>
            <a:noFill/>
            <a:ln w="25400" cap="flat" cmpd="sng" algn="ctr">
              <a:solidFill>
                <a:srgbClr val="FFFFFF"/>
              </a:solidFill>
              <a:prstDash val="solid"/>
            </a:ln>
            <a:effectLst>
              <a:outerShdw blurRad="40000" dist="20000" dir="5400000" rotWithShape="0">
                <a:srgbClr val="000000">
                  <a:alpha val="38000"/>
                </a:srgbClr>
              </a:outerShdw>
            </a:effectLst>
          </p:spPr>
        </p:cxnSp>
        <p:cxnSp>
          <p:nvCxnSpPr>
            <p:cNvPr id="91" name="Straight Connector 90"/>
            <p:cNvCxnSpPr>
              <a:stCxn id="130" idx="0"/>
              <a:endCxn id="114" idx="2"/>
            </p:cNvCxnSpPr>
            <p:nvPr/>
          </p:nvCxnSpPr>
          <p:spPr>
            <a:xfrm>
              <a:off x="3265962" y="5723927"/>
              <a:ext cx="412411" cy="0"/>
            </a:xfrm>
            <a:prstGeom prst="line">
              <a:avLst/>
            </a:prstGeom>
            <a:noFill/>
            <a:ln w="25400" cap="flat" cmpd="sng" algn="ctr">
              <a:solidFill>
                <a:srgbClr val="FFFFFF"/>
              </a:solidFill>
              <a:prstDash val="solid"/>
            </a:ln>
            <a:effectLst>
              <a:outerShdw blurRad="40000" dist="20000" dir="5400000" rotWithShape="0">
                <a:srgbClr val="000000">
                  <a:alpha val="38000"/>
                </a:srgbClr>
              </a:outerShdw>
            </a:effectLst>
          </p:spPr>
        </p:cxnSp>
      </p:grpSp>
      <p:grpSp>
        <p:nvGrpSpPr>
          <p:cNvPr id="146" name="Group 145"/>
          <p:cNvGrpSpPr/>
          <p:nvPr/>
        </p:nvGrpSpPr>
        <p:grpSpPr>
          <a:xfrm>
            <a:off x="9734804" y="1085898"/>
            <a:ext cx="1063863" cy="1103235"/>
            <a:chOff x="9173753" y="4852889"/>
            <a:chExt cx="1043098" cy="1081701"/>
          </a:xfrm>
        </p:grpSpPr>
        <p:grpSp>
          <p:nvGrpSpPr>
            <p:cNvPr id="147" name="Group 146"/>
            <p:cNvGrpSpPr>
              <a:grpSpLocks noChangeAspect="1"/>
            </p:cNvGrpSpPr>
            <p:nvPr/>
          </p:nvGrpSpPr>
          <p:grpSpPr>
            <a:xfrm>
              <a:off x="9173753" y="5436618"/>
              <a:ext cx="1043098" cy="497972"/>
              <a:chOff x="6520345" y="5105400"/>
              <a:chExt cx="2025672" cy="1289064"/>
            </a:xfrm>
          </p:grpSpPr>
          <p:sp>
            <p:nvSpPr>
              <p:cNvPr id="162" name="Cloud 161"/>
              <p:cNvSpPr/>
              <p:nvPr/>
            </p:nvSpPr>
            <p:spPr>
              <a:xfrm>
                <a:off x="6520345" y="5105400"/>
                <a:ext cx="2025672" cy="1289064"/>
              </a:xfrm>
              <a:prstGeom prst="cloud">
                <a:avLst/>
              </a:prstGeom>
              <a:solidFill>
                <a:srgbClr val="FFFFFF"/>
              </a:solidFill>
              <a:ln w="25400" cap="flat" cmpd="sng" algn="ctr">
                <a:solidFill>
                  <a:srgbClr val="C00000"/>
                </a:solidFill>
                <a:prstDash val="solid"/>
              </a:ln>
              <a:effectLst/>
              <a:scene3d>
                <a:camera prst="orthographicFront"/>
                <a:lightRig rig="threePt" dir="t"/>
              </a:scene3d>
              <a:sp3d>
                <a:bevelT/>
              </a:sp3d>
            </p:spPr>
            <p:txBody>
              <a:bodyPr lIns="0" tIns="0" rIns="0" bIns="0" rtlCol="0" anchor="ctr"/>
              <a:lstStyle/>
              <a:p>
                <a:pPr algn="ctr" defTabSz="932597" fontAlgn="auto">
                  <a:spcBef>
                    <a:spcPts val="0"/>
                  </a:spcBef>
                  <a:spcAft>
                    <a:spcPts val="0"/>
                  </a:spcAft>
                  <a:defRPr/>
                </a:pPr>
                <a:endParaRPr lang="en-US" sz="1224" kern="0" dirty="0">
                  <a:solidFill>
                    <a:srgbClr val="505050"/>
                  </a:solidFill>
                  <a:latin typeface="Segoe UI"/>
                  <a:ea typeface="+mn-ea"/>
                </a:endParaRPr>
              </a:p>
            </p:txBody>
          </p:sp>
          <p:cxnSp>
            <p:nvCxnSpPr>
              <p:cNvPr id="163" name="Straight Connector 162"/>
              <p:cNvCxnSpPr/>
              <p:nvPr/>
            </p:nvCxnSpPr>
            <p:spPr>
              <a:xfrm flipH="1" flipV="1">
                <a:off x="6949440" y="5752072"/>
                <a:ext cx="1280160" cy="1"/>
              </a:xfrm>
              <a:prstGeom prst="line">
                <a:avLst/>
              </a:prstGeom>
              <a:noFill/>
              <a:ln w="38100" cap="flat" cmpd="sng" algn="ctr">
                <a:solidFill>
                  <a:srgbClr val="FFFFFF"/>
                </a:solidFill>
                <a:prstDash val="solid"/>
              </a:ln>
              <a:effectLst/>
              <a:scene3d>
                <a:camera prst="orthographicFront"/>
                <a:lightRig rig="threePt" dir="t"/>
              </a:scene3d>
              <a:sp3d>
                <a:bevelT/>
              </a:sp3d>
            </p:spPr>
          </p:cxnSp>
          <p:cxnSp>
            <p:nvCxnSpPr>
              <p:cNvPr id="164" name="Straight Connector 163"/>
              <p:cNvCxnSpPr>
                <a:endCxn id="170" idx="4"/>
              </p:cNvCxnSpPr>
              <p:nvPr/>
            </p:nvCxnSpPr>
            <p:spPr>
              <a:xfrm rot="16200000" flipV="1">
                <a:off x="7081371" y="5678289"/>
                <a:ext cx="147044" cy="521"/>
              </a:xfrm>
              <a:prstGeom prst="line">
                <a:avLst/>
              </a:prstGeom>
              <a:noFill/>
              <a:ln w="19050" cap="flat" cmpd="sng" algn="ctr">
                <a:solidFill>
                  <a:srgbClr val="FFFFFF"/>
                </a:solidFill>
                <a:prstDash val="solid"/>
              </a:ln>
              <a:effectLst/>
              <a:scene3d>
                <a:camera prst="orthographicFront"/>
                <a:lightRig rig="threePt" dir="t"/>
              </a:scene3d>
              <a:sp3d>
                <a:bevelT/>
              </a:sp3d>
            </p:spPr>
          </p:cxnSp>
          <p:cxnSp>
            <p:nvCxnSpPr>
              <p:cNvPr id="165" name="Straight Connector 164"/>
              <p:cNvCxnSpPr>
                <a:endCxn id="171" idx="4"/>
              </p:cNvCxnSpPr>
              <p:nvPr/>
            </p:nvCxnSpPr>
            <p:spPr>
              <a:xfrm rot="5400000" flipH="1" flipV="1">
                <a:off x="7491430" y="5682744"/>
                <a:ext cx="155604" cy="173"/>
              </a:xfrm>
              <a:prstGeom prst="line">
                <a:avLst/>
              </a:prstGeom>
              <a:noFill/>
              <a:ln w="19050" cap="flat" cmpd="sng" algn="ctr">
                <a:solidFill>
                  <a:srgbClr val="FFFFFF"/>
                </a:solidFill>
                <a:prstDash val="solid"/>
              </a:ln>
              <a:effectLst/>
              <a:scene3d>
                <a:camera prst="orthographicFront"/>
                <a:lightRig rig="threePt" dir="t"/>
              </a:scene3d>
              <a:sp3d>
                <a:bevelT/>
              </a:sp3d>
            </p:spPr>
          </p:cxnSp>
          <p:cxnSp>
            <p:nvCxnSpPr>
              <p:cNvPr id="166" name="Straight Connector 165"/>
              <p:cNvCxnSpPr>
                <a:endCxn id="172" idx="4"/>
              </p:cNvCxnSpPr>
              <p:nvPr/>
            </p:nvCxnSpPr>
            <p:spPr>
              <a:xfrm rot="5400000" flipH="1" flipV="1">
                <a:off x="7951810" y="5682744"/>
                <a:ext cx="155604" cy="173"/>
              </a:xfrm>
              <a:prstGeom prst="line">
                <a:avLst/>
              </a:prstGeom>
              <a:noFill/>
              <a:ln w="19050" cap="flat" cmpd="sng" algn="ctr">
                <a:solidFill>
                  <a:srgbClr val="FFFFFF"/>
                </a:solidFill>
                <a:prstDash val="solid"/>
              </a:ln>
              <a:effectLst/>
              <a:scene3d>
                <a:camera prst="orthographicFront"/>
                <a:lightRig rig="threePt" dir="t"/>
              </a:scene3d>
              <a:sp3d>
                <a:bevelT/>
              </a:sp3d>
            </p:spPr>
          </p:cxnSp>
          <p:cxnSp>
            <p:nvCxnSpPr>
              <p:cNvPr id="167" name="Straight Connector 166"/>
              <p:cNvCxnSpPr>
                <a:stCxn id="169" idx="0"/>
              </p:cNvCxnSpPr>
              <p:nvPr/>
            </p:nvCxnSpPr>
            <p:spPr>
              <a:xfrm rot="5400000" flipH="1" flipV="1">
                <a:off x="7215030" y="5838348"/>
                <a:ext cx="155604" cy="172"/>
              </a:xfrm>
              <a:prstGeom prst="line">
                <a:avLst/>
              </a:prstGeom>
              <a:noFill/>
              <a:ln w="19050" cap="flat" cmpd="sng" algn="ctr">
                <a:solidFill>
                  <a:srgbClr val="FFFFFF"/>
                </a:solidFill>
                <a:prstDash val="solid"/>
              </a:ln>
              <a:effectLst/>
              <a:scene3d>
                <a:camera prst="orthographicFront"/>
                <a:lightRig rig="threePt" dir="t"/>
              </a:scene3d>
              <a:sp3d>
                <a:bevelT/>
              </a:sp3d>
            </p:spPr>
          </p:cxnSp>
          <p:cxnSp>
            <p:nvCxnSpPr>
              <p:cNvPr id="168" name="Straight Connector 167"/>
              <p:cNvCxnSpPr>
                <a:stCxn id="173" idx="0"/>
              </p:cNvCxnSpPr>
              <p:nvPr/>
            </p:nvCxnSpPr>
            <p:spPr>
              <a:xfrm rot="16200000" flipV="1">
                <a:off x="7767659" y="5838347"/>
                <a:ext cx="155604" cy="173"/>
              </a:xfrm>
              <a:prstGeom prst="line">
                <a:avLst/>
              </a:prstGeom>
              <a:noFill/>
              <a:ln w="19050" cap="flat" cmpd="sng" algn="ctr">
                <a:solidFill>
                  <a:srgbClr val="FFFFFF"/>
                </a:solidFill>
                <a:prstDash val="solid"/>
              </a:ln>
              <a:effectLst/>
              <a:scene3d>
                <a:camera prst="orthographicFront"/>
                <a:lightRig rig="threePt" dir="t"/>
              </a:scene3d>
              <a:sp3d>
                <a:bevelT/>
              </a:sp3d>
            </p:spPr>
          </p:cxnSp>
          <p:sp>
            <p:nvSpPr>
              <p:cNvPr id="169" name="Oval 168"/>
              <p:cNvSpPr/>
              <p:nvPr/>
            </p:nvSpPr>
            <p:spPr>
              <a:xfrm>
                <a:off x="7154459" y="5916236"/>
                <a:ext cx="276573" cy="258738"/>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932597" fontAlgn="auto">
                  <a:spcBef>
                    <a:spcPts val="0"/>
                  </a:spcBef>
                  <a:spcAft>
                    <a:spcPts val="0"/>
                  </a:spcAft>
                  <a:defRPr/>
                </a:pPr>
                <a:endParaRPr lang="en-US" sz="1836" kern="0">
                  <a:solidFill>
                    <a:srgbClr val="505050"/>
                  </a:solidFill>
                  <a:latin typeface="Segoe UI"/>
                  <a:ea typeface="+mn-ea"/>
                </a:endParaRPr>
              </a:p>
            </p:txBody>
          </p:sp>
          <p:sp>
            <p:nvSpPr>
              <p:cNvPr id="170" name="Oval 169"/>
              <p:cNvSpPr/>
              <p:nvPr/>
            </p:nvSpPr>
            <p:spPr>
              <a:xfrm>
                <a:off x="7016345" y="5346290"/>
                <a:ext cx="276573" cy="258738"/>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932597" fontAlgn="auto">
                  <a:spcBef>
                    <a:spcPts val="0"/>
                  </a:spcBef>
                  <a:spcAft>
                    <a:spcPts val="0"/>
                  </a:spcAft>
                  <a:defRPr/>
                </a:pPr>
                <a:endParaRPr lang="en-US" sz="1836" kern="0">
                  <a:solidFill>
                    <a:srgbClr val="505050"/>
                  </a:solidFill>
                  <a:latin typeface="Segoe UI"/>
                  <a:ea typeface="+mn-ea"/>
                </a:endParaRPr>
              </a:p>
            </p:txBody>
          </p:sp>
          <p:sp>
            <p:nvSpPr>
              <p:cNvPr id="171" name="Oval 170"/>
              <p:cNvSpPr/>
              <p:nvPr/>
            </p:nvSpPr>
            <p:spPr>
              <a:xfrm>
                <a:off x="7431032" y="5346290"/>
                <a:ext cx="276573" cy="258738"/>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932597" fontAlgn="auto">
                  <a:spcBef>
                    <a:spcPts val="0"/>
                  </a:spcBef>
                  <a:spcAft>
                    <a:spcPts val="0"/>
                  </a:spcAft>
                  <a:defRPr/>
                </a:pPr>
                <a:endParaRPr lang="en-US" sz="1836" kern="0">
                  <a:solidFill>
                    <a:srgbClr val="505050"/>
                  </a:solidFill>
                  <a:latin typeface="Segoe UI"/>
                  <a:ea typeface="+mn-ea"/>
                </a:endParaRPr>
              </a:p>
            </p:txBody>
          </p:sp>
          <p:sp>
            <p:nvSpPr>
              <p:cNvPr id="172" name="Oval 171"/>
              <p:cNvSpPr/>
              <p:nvPr/>
            </p:nvSpPr>
            <p:spPr>
              <a:xfrm>
                <a:off x="7891412" y="5346290"/>
                <a:ext cx="276573" cy="258738"/>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932597" fontAlgn="auto">
                  <a:spcBef>
                    <a:spcPts val="0"/>
                  </a:spcBef>
                  <a:spcAft>
                    <a:spcPts val="0"/>
                  </a:spcAft>
                  <a:defRPr/>
                </a:pPr>
                <a:endParaRPr lang="en-US" sz="1836" kern="0">
                  <a:solidFill>
                    <a:srgbClr val="505050"/>
                  </a:solidFill>
                  <a:latin typeface="Segoe UI"/>
                  <a:ea typeface="+mn-ea"/>
                </a:endParaRPr>
              </a:p>
            </p:txBody>
          </p:sp>
          <p:sp>
            <p:nvSpPr>
              <p:cNvPr id="173" name="Oval 172"/>
              <p:cNvSpPr/>
              <p:nvPr/>
            </p:nvSpPr>
            <p:spPr>
              <a:xfrm>
                <a:off x="7707260" y="5916236"/>
                <a:ext cx="276573" cy="258738"/>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932597" fontAlgn="auto">
                  <a:spcBef>
                    <a:spcPts val="0"/>
                  </a:spcBef>
                  <a:spcAft>
                    <a:spcPts val="0"/>
                  </a:spcAft>
                  <a:defRPr/>
                </a:pPr>
                <a:endParaRPr lang="en-US" sz="1836" kern="0">
                  <a:solidFill>
                    <a:srgbClr val="505050"/>
                  </a:solidFill>
                  <a:latin typeface="Segoe UI"/>
                  <a:ea typeface="+mn-ea"/>
                </a:endParaRPr>
              </a:p>
            </p:txBody>
          </p:sp>
        </p:grpSp>
        <p:grpSp>
          <p:nvGrpSpPr>
            <p:cNvPr id="148" name="Group 147"/>
            <p:cNvGrpSpPr>
              <a:grpSpLocks noChangeAspect="1"/>
            </p:cNvGrpSpPr>
            <p:nvPr/>
          </p:nvGrpSpPr>
          <p:grpSpPr>
            <a:xfrm>
              <a:off x="9173753" y="4852889"/>
              <a:ext cx="1043098" cy="497972"/>
              <a:chOff x="6520345" y="5105400"/>
              <a:chExt cx="2025672" cy="1289064"/>
            </a:xfrm>
          </p:grpSpPr>
          <p:sp>
            <p:nvSpPr>
              <p:cNvPr id="150" name="Cloud 149"/>
              <p:cNvSpPr/>
              <p:nvPr/>
            </p:nvSpPr>
            <p:spPr>
              <a:xfrm>
                <a:off x="6520345" y="5105400"/>
                <a:ext cx="2025672" cy="1289064"/>
              </a:xfrm>
              <a:prstGeom prst="cloud">
                <a:avLst/>
              </a:prstGeom>
              <a:solidFill>
                <a:srgbClr val="FFFFFF"/>
              </a:solidFill>
              <a:ln w="25400" cap="flat" cmpd="sng" algn="ctr">
                <a:solidFill>
                  <a:srgbClr val="C00000"/>
                </a:solidFill>
                <a:prstDash val="solid"/>
              </a:ln>
              <a:effectLst/>
              <a:scene3d>
                <a:camera prst="orthographicFront"/>
                <a:lightRig rig="threePt" dir="t"/>
              </a:scene3d>
              <a:sp3d>
                <a:bevelT/>
              </a:sp3d>
            </p:spPr>
            <p:txBody>
              <a:bodyPr lIns="0" tIns="0" rIns="0" bIns="0" rtlCol="0" anchor="ctr"/>
              <a:lstStyle/>
              <a:p>
                <a:pPr algn="ctr" defTabSz="932597" fontAlgn="auto">
                  <a:spcBef>
                    <a:spcPts val="0"/>
                  </a:spcBef>
                  <a:spcAft>
                    <a:spcPts val="0"/>
                  </a:spcAft>
                  <a:defRPr/>
                </a:pPr>
                <a:endParaRPr lang="en-US" sz="1224" kern="0" dirty="0">
                  <a:solidFill>
                    <a:srgbClr val="505050"/>
                  </a:solidFill>
                  <a:latin typeface="Segoe UI"/>
                  <a:ea typeface="+mn-ea"/>
                </a:endParaRPr>
              </a:p>
            </p:txBody>
          </p:sp>
          <p:cxnSp>
            <p:nvCxnSpPr>
              <p:cNvPr id="151" name="Straight Connector 150"/>
              <p:cNvCxnSpPr/>
              <p:nvPr/>
            </p:nvCxnSpPr>
            <p:spPr>
              <a:xfrm flipH="1" flipV="1">
                <a:off x="6949440" y="5752072"/>
                <a:ext cx="1280160" cy="1"/>
              </a:xfrm>
              <a:prstGeom prst="line">
                <a:avLst/>
              </a:prstGeom>
              <a:noFill/>
              <a:ln w="38100" cap="flat" cmpd="sng" algn="ctr">
                <a:solidFill>
                  <a:srgbClr val="FFFFFF"/>
                </a:solidFill>
                <a:prstDash val="solid"/>
              </a:ln>
              <a:effectLst/>
              <a:scene3d>
                <a:camera prst="orthographicFront"/>
                <a:lightRig rig="threePt" dir="t"/>
              </a:scene3d>
              <a:sp3d>
                <a:bevelT/>
              </a:sp3d>
            </p:spPr>
          </p:cxnSp>
          <p:cxnSp>
            <p:nvCxnSpPr>
              <p:cNvPr id="152" name="Straight Connector 151"/>
              <p:cNvCxnSpPr>
                <a:endCxn id="158" idx="4"/>
              </p:cNvCxnSpPr>
              <p:nvPr/>
            </p:nvCxnSpPr>
            <p:spPr>
              <a:xfrm rot="16200000" flipV="1">
                <a:off x="7081371" y="5678289"/>
                <a:ext cx="147044" cy="521"/>
              </a:xfrm>
              <a:prstGeom prst="line">
                <a:avLst/>
              </a:prstGeom>
              <a:noFill/>
              <a:ln w="19050" cap="flat" cmpd="sng" algn="ctr">
                <a:solidFill>
                  <a:srgbClr val="FFFFFF"/>
                </a:solidFill>
                <a:prstDash val="solid"/>
              </a:ln>
              <a:effectLst/>
              <a:scene3d>
                <a:camera prst="orthographicFront"/>
                <a:lightRig rig="threePt" dir="t"/>
              </a:scene3d>
              <a:sp3d>
                <a:bevelT/>
              </a:sp3d>
            </p:spPr>
          </p:cxnSp>
          <p:cxnSp>
            <p:nvCxnSpPr>
              <p:cNvPr id="153" name="Straight Connector 152"/>
              <p:cNvCxnSpPr>
                <a:endCxn id="159" idx="4"/>
              </p:cNvCxnSpPr>
              <p:nvPr/>
            </p:nvCxnSpPr>
            <p:spPr>
              <a:xfrm rot="5400000" flipH="1" flipV="1">
                <a:off x="7491430" y="5682744"/>
                <a:ext cx="155604" cy="173"/>
              </a:xfrm>
              <a:prstGeom prst="line">
                <a:avLst/>
              </a:prstGeom>
              <a:noFill/>
              <a:ln w="19050" cap="flat" cmpd="sng" algn="ctr">
                <a:solidFill>
                  <a:srgbClr val="FFFFFF"/>
                </a:solidFill>
                <a:prstDash val="solid"/>
              </a:ln>
              <a:effectLst/>
              <a:scene3d>
                <a:camera prst="orthographicFront"/>
                <a:lightRig rig="threePt" dir="t"/>
              </a:scene3d>
              <a:sp3d>
                <a:bevelT/>
              </a:sp3d>
            </p:spPr>
          </p:cxnSp>
          <p:cxnSp>
            <p:nvCxnSpPr>
              <p:cNvPr id="154" name="Straight Connector 153"/>
              <p:cNvCxnSpPr>
                <a:endCxn id="160" idx="4"/>
              </p:cNvCxnSpPr>
              <p:nvPr/>
            </p:nvCxnSpPr>
            <p:spPr>
              <a:xfrm rot="5400000" flipH="1" flipV="1">
                <a:off x="7951810" y="5682744"/>
                <a:ext cx="155604" cy="173"/>
              </a:xfrm>
              <a:prstGeom prst="line">
                <a:avLst/>
              </a:prstGeom>
              <a:noFill/>
              <a:ln w="19050" cap="flat" cmpd="sng" algn="ctr">
                <a:solidFill>
                  <a:srgbClr val="FFFFFF"/>
                </a:solidFill>
                <a:prstDash val="solid"/>
              </a:ln>
              <a:effectLst/>
              <a:scene3d>
                <a:camera prst="orthographicFront"/>
                <a:lightRig rig="threePt" dir="t"/>
              </a:scene3d>
              <a:sp3d>
                <a:bevelT/>
              </a:sp3d>
            </p:spPr>
          </p:cxnSp>
          <p:cxnSp>
            <p:nvCxnSpPr>
              <p:cNvPr id="155" name="Straight Connector 154"/>
              <p:cNvCxnSpPr>
                <a:stCxn id="157" idx="0"/>
              </p:cNvCxnSpPr>
              <p:nvPr/>
            </p:nvCxnSpPr>
            <p:spPr>
              <a:xfrm rot="5400000" flipH="1" flipV="1">
                <a:off x="7215030" y="5838348"/>
                <a:ext cx="155604" cy="172"/>
              </a:xfrm>
              <a:prstGeom prst="line">
                <a:avLst/>
              </a:prstGeom>
              <a:noFill/>
              <a:ln w="19050" cap="flat" cmpd="sng" algn="ctr">
                <a:solidFill>
                  <a:srgbClr val="FFFFFF"/>
                </a:solidFill>
                <a:prstDash val="solid"/>
              </a:ln>
              <a:effectLst/>
              <a:scene3d>
                <a:camera prst="orthographicFront"/>
                <a:lightRig rig="threePt" dir="t"/>
              </a:scene3d>
              <a:sp3d>
                <a:bevelT/>
              </a:sp3d>
            </p:spPr>
          </p:cxnSp>
          <p:cxnSp>
            <p:nvCxnSpPr>
              <p:cNvPr id="156" name="Straight Connector 155"/>
              <p:cNvCxnSpPr>
                <a:stCxn id="161" idx="0"/>
              </p:cNvCxnSpPr>
              <p:nvPr/>
            </p:nvCxnSpPr>
            <p:spPr>
              <a:xfrm rot="16200000" flipV="1">
                <a:off x="7767659" y="5838347"/>
                <a:ext cx="155604" cy="173"/>
              </a:xfrm>
              <a:prstGeom prst="line">
                <a:avLst/>
              </a:prstGeom>
              <a:noFill/>
              <a:ln w="19050" cap="flat" cmpd="sng" algn="ctr">
                <a:solidFill>
                  <a:srgbClr val="FFFFFF"/>
                </a:solidFill>
                <a:prstDash val="solid"/>
              </a:ln>
              <a:effectLst/>
              <a:scene3d>
                <a:camera prst="orthographicFront"/>
                <a:lightRig rig="threePt" dir="t"/>
              </a:scene3d>
              <a:sp3d>
                <a:bevelT/>
              </a:sp3d>
            </p:spPr>
          </p:cxnSp>
          <p:sp>
            <p:nvSpPr>
              <p:cNvPr id="157" name="Oval 156"/>
              <p:cNvSpPr/>
              <p:nvPr/>
            </p:nvSpPr>
            <p:spPr>
              <a:xfrm>
                <a:off x="7154459" y="5916236"/>
                <a:ext cx="276573" cy="258738"/>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932597" fontAlgn="auto">
                  <a:spcBef>
                    <a:spcPts val="0"/>
                  </a:spcBef>
                  <a:spcAft>
                    <a:spcPts val="0"/>
                  </a:spcAft>
                  <a:defRPr/>
                </a:pPr>
                <a:endParaRPr lang="en-US" sz="1836" kern="0">
                  <a:solidFill>
                    <a:srgbClr val="505050"/>
                  </a:solidFill>
                  <a:latin typeface="Segoe UI"/>
                  <a:ea typeface="+mn-ea"/>
                </a:endParaRPr>
              </a:p>
            </p:txBody>
          </p:sp>
          <p:sp>
            <p:nvSpPr>
              <p:cNvPr id="158" name="Oval 157"/>
              <p:cNvSpPr/>
              <p:nvPr/>
            </p:nvSpPr>
            <p:spPr>
              <a:xfrm>
                <a:off x="7016345" y="5346290"/>
                <a:ext cx="276573" cy="258738"/>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932597" fontAlgn="auto">
                  <a:spcBef>
                    <a:spcPts val="0"/>
                  </a:spcBef>
                  <a:spcAft>
                    <a:spcPts val="0"/>
                  </a:spcAft>
                  <a:defRPr/>
                </a:pPr>
                <a:endParaRPr lang="en-US" sz="1836" kern="0">
                  <a:solidFill>
                    <a:srgbClr val="505050"/>
                  </a:solidFill>
                  <a:latin typeface="Segoe UI"/>
                  <a:ea typeface="+mn-ea"/>
                </a:endParaRPr>
              </a:p>
            </p:txBody>
          </p:sp>
          <p:sp>
            <p:nvSpPr>
              <p:cNvPr id="159" name="Oval 158"/>
              <p:cNvSpPr/>
              <p:nvPr/>
            </p:nvSpPr>
            <p:spPr>
              <a:xfrm>
                <a:off x="7431032" y="5346290"/>
                <a:ext cx="276573" cy="258738"/>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932597" fontAlgn="auto">
                  <a:spcBef>
                    <a:spcPts val="0"/>
                  </a:spcBef>
                  <a:spcAft>
                    <a:spcPts val="0"/>
                  </a:spcAft>
                  <a:defRPr/>
                </a:pPr>
                <a:endParaRPr lang="en-US" sz="1836" kern="0">
                  <a:solidFill>
                    <a:srgbClr val="505050"/>
                  </a:solidFill>
                  <a:latin typeface="Segoe UI"/>
                  <a:ea typeface="+mn-ea"/>
                </a:endParaRPr>
              </a:p>
            </p:txBody>
          </p:sp>
          <p:sp>
            <p:nvSpPr>
              <p:cNvPr id="160" name="Oval 159"/>
              <p:cNvSpPr/>
              <p:nvPr/>
            </p:nvSpPr>
            <p:spPr>
              <a:xfrm>
                <a:off x="7891412" y="5346290"/>
                <a:ext cx="276573" cy="258738"/>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932597" fontAlgn="auto">
                  <a:spcBef>
                    <a:spcPts val="0"/>
                  </a:spcBef>
                  <a:spcAft>
                    <a:spcPts val="0"/>
                  </a:spcAft>
                  <a:defRPr/>
                </a:pPr>
                <a:endParaRPr lang="en-US" sz="1836" kern="0">
                  <a:solidFill>
                    <a:srgbClr val="505050"/>
                  </a:solidFill>
                  <a:latin typeface="Segoe UI"/>
                  <a:ea typeface="+mn-ea"/>
                </a:endParaRPr>
              </a:p>
            </p:txBody>
          </p:sp>
          <p:sp>
            <p:nvSpPr>
              <p:cNvPr id="161" name="Oval 160"/>
              <p:cNvSpPr/>
              <p:nvPr/>
            </p:nvSpPr>
            <p:spPr>
              <a:xfrm>
                <a:off x="7707260" y="5916236"/>
                <a:ext cx="276573" cy="258738"/>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932597" fontAlgn="auto">
                  <a:spcBef>
                    <a:spcPts val="0"/>
                  </a:spcBef>
                  <a:spcAft>
                    <a:spcPts val="0"/>
                  </a:spcAft>
                  <a:defRPr/>
                </a:pPr>
                <a:endParaRPr lang="en-US" sz="1836" kern="0">
                  <a:solidFill>
                    <a:srgbClr val="505050"/>
                  </a:solidFill>
                  <a:latin typeface="Segoe UI"/>
                  <a:ea typeface="+mn-ea"/>
                </a:endParaRPr>
              </a:p>
            </p:txBody>
          </p:sp>
        </p:grpSp>
        <p:cxnSp>
          <p:nvCxnSpPr>
            <p:cNvPr id="149" name="Straight Connector 148"/>
            <p:cNvCxnSpPr>
              <a:stCxn id="150" idx="1"/>
              <a:endCxn id="162" idx="3"/>
            </p:cNvCxnSpPr>
            <p:nvPr/>
          </p:nvCxnSpPr>
          <p:spPr>
            <a:xfrm>
              <a:off x="9695302" y="5350332"/>
              <a:ext cx="0" cy="114759"/>
            </a:xfrm>
            <a:prstGeom prst="line">
              <a:avLst/>
            </a:prstGeom>
            <a:noFill/>
            <a:ln w="25400" cap="flat" cmpd="sng" algn="ctr">
              <a:solidFill>
                <a:srgbClr val="FFFFFF"/>
              </a:solidFill>
              <a:prstDash val="solid"/>
            </a:ln>
            <a:effectLst>
              <a:outerShdw blurRad="40000" dist="20000" dir="5400000" rotWithShape="0">
                <a:srgbClr val="000000">
                  <a:alpha val="38000"/>
                </a:srgbClr>
              </a:outerShdw>
            </a:effectLst>
          </p:spPr>
        </p:cxnSp>
      </p:grpSp>
      <p:sp>
        <p:nvSpPr>
          <p:cNvPr id="174" name="Content Placeholder 2"/>
          <p:cNvSpPr txBox="1">
            <a:spLocks/>
          </p:cNvSpPr>
          <p:nvPr/>
        </p:nvSpPr>
        <p:spPr>
          <a:xfrm>
            <a:off x="653746" y="4814617"/>
            <a:ext cx="4937760" cy="1543499"/>
          </a:xfrm>
          <a:prstGeom prst="rect">
            <a:avLst/>
          </a:prstGeom>
        </p:spPr>
        <p:txBody>
          <a:bodyPr/>
          <a:lstStyle>
            <a:lvl1pPr marL="342900" indent="-342900" algn="l" defTabSz="931863" rtl="0" fontAlgn="base">
              <a:lnSpc>
                <a:spcPct val="90000"/>
              </a:lnSpc>
              <a:spcBef>
                <a:spcPct val="20000"/>
              </a:spcBef>
              <a:spcAft>
                <a:spcPct val="0"/>
              </a:spcAft>
              <a:buSzPct val="90000"/>
              <a:buFont typeface="Arial" panose="020B0604020202020204" pitchFamily="34" charset="0"/>
              <a:buChar char="•"/>
              <a:defRPr sz="4000" kern="1200">
                <a:gradFill>
                  <a:gsLst>
                    <a:gs pos="1250">
                      <a:schemeClr val="tx1"/>
                    </a:gs>
                    <a:gs pos="100000">
                      <a:schemeClr val="tx1"/>
                    </a:gs>
                  </a:gsLst>
                  <a:lin ang="5400000" scaled="0"/>
                </a:gradFill>
                <a:latin typeface="+mj-lt"/>
                <a:ea typeface="MS PGothic" panose="020B0600070205080204" pitchFamily="34" charset="-128"/>
                <a:cs typeface="+mn-cs"/>
              </a:defRPr>
            </a:lvl1pPr>
            <a:lvl2pPr marL="584200" indent="-241300" algn="l" defTabSz="931863" rtl="0" fontAlgn="base">
              <a:lnSpc>
                <a:spcPct val="90000"/>
              </a:lnSpc>
              <a:spcBef>
                <a:spcPct val="20000"/>
              </a:spcBef>
              <a:spcAft>
                <a:spcPct val="0"/>
              </a:spcAft>
              <a:buSzPct val="90000"/>
              <a:buFont typeface="Arial" panose="020B0604020202020204" pitchFamily="34" charset="0"/>
              <a:buChar char="•"/>
              <a:defRPr sz="2400" kern="1200">
                <a:gradFill>
                  <a:gsLst>
                    <a:gs pos="1250">
                      <a:schemeClr val="tx1"/>
                    </a:gs>
                    <a:gs pos="100000">
                      <a:schemeClr val="tx1"/>
                    </a:gs>
                  </a:gsLst>
                  <a:lin ang="5400000" scaled="0"/>
                </a:gradFill>
                <a:latin typeface="+mn-lt"/>
                <a:ea typeface="MS PGothic" panose="020B0600070205080204" pitchFamily="34" charset="-128"/>
                <a:cs typeface="+mn-cs"/>
              </a:defRPr>
            </a:lvl2pPr>
            <a:lvl3pPr marL="800100" indent="-228600" algn="l" defTabSz="931863" rtl="0" fontAlgn="base">
              <a:lnSpc>
                <a:spcPct val="90000"/>
              </a:lnSpc>
              <a:spcBef>
                <a:spcPct val="20000"/>
              </a:spcBef>
              <a:spcAft>
                <a:spcPct val="0"/>
              </a:spcAft>
              <a:buSzPct val="90000"/>
              <a:buFont typeface="Arial" panose="020B0604020202020204" pitchFamily="34" charset="0"/>
              <a:buChar char="•"/>
              <a:defRPr sz="2000" kern="1200">
                <a:gradFill>
                  <a:gsLst>
                    <a:gs pos="1250">
                      <a:schemeClr val="tx1"/>
                    </a:gs>
                    <a:gs pos="100000">
                      <a:schemeClr val="tx1"/>
                    </a:gs>
                  </a:gsLst>
                  <a:lin ang="5400000" scaled="0"/>
                </a:gradFill>
                <a:latin typeface="+mn-lt"/>
                <a:ea typeface="MS PGothic" panose="020B0600070205080204" pitchFamily="34" charset="-128"/>
                <a:cs typeface="+mn-cs"/>
              </a:defRPr>
            </a:lvl3pPr>
            <a:lvl4pPr marL="1028700" indent="-228600" algn="l" defTabSz="931863" rtl="0" fontAlgn="base">
              <a:lnSpc>
                <a:spcPct val="90000"/>
              </a:lnSpc>
              <a:spcBef>
                <a:spcPct val="20000"/>
              </a:spcBef>
              <a:spcAft>
                <a:spcPct val="0"/>
              </a:spcAft>
              <a:buSzPct val="90000"/>
              <a:buFont typeface="Arial" panose="020B0604020202020204" pitchFamily="34" charset="0"/>
              <a:buChar char="•"/>
              <a:defRPr kern="1200">
                <a:gradFill>
                  <a:gsLst>
                    <a:gs pos="1250">
                      <a:schemeClr val="tx1"/>
                    </a:gs>
                    <a:gs pos="100000">
                      <a:schemeClr val="tx1"/>
                    </a:gs>
                  </a:gsLst>
                  <a:lin ang="5400000" scaled="0"/>
                </a:gradFill>
                <a:latin typeface="+mn-lt"/>
                <a:ea typeface="MS PGothic" panose="020B0600070205080204" pitchFamily="34" charset="-128"/>
                <a:cs typeface="+mn-cs"/>
              </a:defRPr>
            </a:lvl4pPr>
            <a:lvl5pPr marL="1257300" indent="-228600" algn="l" defTabSz="931863" rtl="0" fontAlgn="base">
              <a:lnSpc>
                <a:spcPct val="90000"/>
              </a:lnSpc>
              <a:spcBef>
                <a:spcPct val="20000"/>
              </a:spcBef>
              <a:spcAft>
                <a:spcPct val="0"/>
              </a:spcAft>
              <a:buSzPct val="90000"/>
              <a:buFont typeface="Arial" panose="020B0604020202020204" pitchFamily="34" charset="0"/>
              <a:buChar char="•"/>
              <a:defRPr kern="1200">
                <a:gradFill>
                  <a:gsLst>
                    <a:gs pos="1250">
                      <a:schemeClr val="tx1"/>
                    </a:gs>
                    <a:gs pos="100000">
                      <a:schemeClr val="tx1"/>
                    </a:gs>
                  </a:gsLst>
                  <a:lin ang="5400000" scaled="0"/>
                </a:gradFill>
                <a:latin typeface="+mn-lt"/>
                <a:ea typeface="MS PGothic" panose="020B0600070205080204" pitchFamily="34" charset="-128"/>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700" dirty="0" smtClean="0">
                <a:solidFill>
                  <a:srgbClr val="FFFFFF"/>
                </a:solidFill>
              </a:rPr>
              <a:t>Server Virtualization</a:t>
            </a:r>
          </a:p>
          <a:p>
            <a:pPr lvl="1"/>
            <a:r>
              <a:rPr lang="en-US" sz="1900" dirty="0" smtClean="0">
                <a:solidFill>
                  <a:srgbClr val="FFFFFF"/>
                </a:solidFill>
              </a:rPr>
              <a:t>Run multiple virtual servers</a:t>
            </a:r>
            <a:br>
              <a:rPr lang="en-US" sz="1900" dirty="0" smtClean="0">
                <a:solidFill>
                  <a:srgbClr val="FFFFFF"/>
                </a:solidFill>
              </a:rPr>
            </a:br>
            <a:r>
              <a:rPr lang="en-US" sz="1900" dirty="0" smtClean="0">
                <a:solidFill>
                  <a:srgbClr val="FFFFFF"/>
                </a:solidFill>
              </a:rPr>
              <a:t>on a physical server</a:t>
            </a:r>
          </a:p>
          <a:p>
            <a:pPr lvl="1"/>
            <a:r>
              <a:rPr lang="en-US" sz="1900" dirty="0" smtClean="0">
                <a:solidFill>
                  <a:srgbClr val="FFFFFF"/>
                </a:solidFill>
              </a:rPr>
              <a:t>Each VM has illusion it is running as a physical server</a:t>
            </a:r>
            <a:endParaRPr lang="en-US" sz="1900" dirty="0">
              <a:solidFill>
                <a:srgbClr val="FFFFFF"/>
              </a:solidFill>
            </a:endParaRPr>
          </a:p>
        </p:txBody>
      </p:sp>
    </p:spTree>
    <p:extLst>
      <p:ext uri="{BB962C8B-B14F-4D97-AF65-F5344CB8AC3E}">
        <p14:creationId xmlns:p14="http://schemas.microsoft.com/office/powerpoint/2010/main" val="22019996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wipe(left)">
                                      <p:cBhvr>
                                        <p:cTn id="13" dur="500"/>
                                        <p:tgtEl>
                                          <p:spTgt spid="4">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wipe(left)">
                                      <p:cBhvr>
                                        <p:cTn id="16" dur="500"/>
                                        <p:tgtEl>
                                          <p:spTgt spid="4">
                                            <p:txEl>
                                              <p:pRg st="2" end="2"/>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wipe(left)">
                                      <p:cBhvr>
                                        <p:cTn id="19" dur="500"/>
                                        <p:tgtEl>
                                          <p:spTgt spid="4">
                                            <p:txEl>
                                              <p:pRg st="3" end="3"/>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wipe(left)">
                                      <p:cBhvr>
                                        <p:cTn id="22" dur="500"/>
                                        <p:tgtEl>
                                          <p:spTgt spid="70"/>
                                        </p:tgtEl>
                                      </p:cBhvr>
                                    </p:animEffect>
                                  </p:childTnLst>
                                </p:cTn>
                              </p:par>
                              <p:par>
                                <p:cTn id="23" presetID="22" presetClass="entr" presetSubtype="8"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left)">
                                      <p:cBhvr>
                                        <p:cTn id="31" dur="500"/>
                                        <p:tgtEl>
                                          <p:spTgt spid="48"/>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wipe(left)">
                                      <p:cBhvr>
                                        <p:cTn id="34" dur="500"/>
                                        <p:tgtEl>
                                          <p:spTgt spid="51"/>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500"/>
                                        <p:tgtEl>
                                          <p:spTgt spid="52"/>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58"/>
                                        </p:tgtEl>
                                        <p:attrNameLst>
                                          <p:attrName>style.visibility</p:attrName>
                                        </p:attrNameLst>
                                      </p:cBhvr>
                                      <p:to>
                                        <p:strVal val="visible"/>
                                      </p:to>
                                    </p:set>
                                    <p:animEffect transition="in" filter="wipe(left)">
                                      <p:cBhvr>
                                        <p:cTn id="40" dur="500"/>
                                        <p:tgtEl>
                                          <p:spTgt spid="58"/>
                                        </p:tgtEl>
                                      </p:cBhvr>
                                    </p:animEffect>
                                  </p:childTnLst>
                                </p:cTn>
                              </p:par>
                              <p:par>
                                <p:cTn id="41" presetID="22" presetClass="entr" presetSubtype="8"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75"/>
                                        </p:tgtEl>
                                        <p:attrNameLst>
                                          <p:attrName>style.visibility</p:attrName>
                                        </p:attrNameLst>
                                      </p:cBhvr>
                                      <p:to>
                                        <p:strVal val="visible"/>
                                      </p:to>
                                    </p:set>
                                    <p:animEffect transition="in" filter="wipe(left)">
                                      <p:cBhvr>
                                        <p:cTn id="46" dur="500"/>
                                        <p:tgtEl>
                                          <p:spTgt spid="75"/>
                                        </p:tgtEl>
                                      </p:cBhvr>
                                    </p:animEffect>
                                  </p:childTnLst>
                                </p:cTn>
                              </p:par>
                              <p:par>
                                <p:cTn id="47" presetID="22" presetClass="entr" presetSubtype="8" fill="hold" nodeType="withEffect">
                                  <p:stCondLst>
                                    <p:cond delay="0"/>
                                  </p:stCondLst>
                                  <p:childTnLst>
                                    <p:set>
                                      <p:cBhvr>
                                        <p:cTn id="48" dur="1" fill="hold">
                                          <p:stCondLst>
                                            <p:cond delay="0"/>
                                          </p:stCondLst>
                                        </p:cTn>
                                        <p:tgtEl>
                                          <p:spTgt spid="146"/>
                                        </p:tgtEl>
                                        <p:attrNameLst>
                                          <p:attrName>style.visibility</p:attrName>
                                        </p:attrNameLst>
                                      </p:cBhvr>
                                      <p:to>
                                        <p:strVal val="visible"/>
                                      </p:to>
                                    </p:set>
                                    <p:animEffect transition="in" filter="wipe(left)">
                                      <p:cBhvr>
                                        <p:cTn id="4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 grpId="0" build="p"/>
      <p:bldP spid="70" grpId="0" animBg="1"/>
      <p:bldP spid="34" grpId="0"/>
      <p:bldP spid="48" grpId="0"/>
      <p:bldP spid="51" grpId="0" animBg="1"/>
      <p:bldP spid="52" grpId="0" animBg="1"/>
      <p:bldP spid="5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endParaRPr lang="en-US"/>
          </a:p>
        </p:txBody>
      </p:sp>
      <p:sp>
        <p:nvSpPr>
          <p:cNvPr id="2" name="Title 1"/>
          <p:cNvSpPr>
            <a:spLocks noGrp="1"/>
          </p:cNvSpPr>
          <p:nvPr>
            <p:ph type="title"/>
          </p:nvPr>
        </p:nvSpPr>
        <p:spPr/>
        <p:txBody>
          <a:bodyPr/>
          <a:lstStyle/>
          <a:p>
            <a:r>
              <a:rPr lang="en-US" smtClean="0"/>
              <a:t>Logical Switch </a:t>
            </a:r>
            <a:endParaRPr lang="en-US" dirty="0"/>
          </a:p>
        </p:txBody>
      </p:sp>
      <p:sp>
        <p:nvSpPr>
          <p:cNvPr id="4" name="Rectangle 3"/>
          <p:cNvSpPr/>
          <p:nvPr/>
        </p:nvSpPr>
        <p:spPr>
          <a:xfrm>
            <a:off x="429686" y="3175386"/>
            <a:ext cx="2804662" cy="1885427"/>
          </a:xfrm>
          <a:prstGeom prst="rect">
            <a:avLst/>
          </a:prstGeom>
          <a:solidFill>
            <a:schemeClr val="accent1">
              <a:lumMod val="20000"/>
              <a:lumOff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lIns="124326" tIns="62162" rIns="124326" bIns="62162" rtlCol="0" anchor="t"/>
          <a:lstStyle/>
          <a:p>
            <a:r>
              <a:rPr lang="en-US" dirty="0" smtClean="0">
                <a:solidFill>
                  <a:schemeClr val="tx1">
                    <a:lumMod val="75000"/>
                  </a:schemeClr>
                </a:solidFill>
              </a:rPr>
              <a:t>…on Host 1</a:t>
            </a:r>
            <a:endParaRPr lang="en-US" dirty="0">
              <a:solidFill>
                <a:schemeClr val="tx1">
                  <a:lumMod val="75000"/>
                </a:schemeClr>
              </a:solidFill>
            </a:endParaRPr>
          </a:p>
        </p:txBody>
      </p:sp>
      <p:sp>
        <p:nvSpPr>
          <p:cNvPr id="108" name="Rectangle 107"/>
          <p:cNvSpPr/>
          <p:nvPr/>
        </p:nvSpPr>
        <p:spPr>
          <a:xfrm>
            <a:off x="712724" y="3618641"/>
            <a:ext cx="1992182" cy="12021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24326" tIns="62162" rIns="124326" bIns="62162" rtlCol="0" anchor="t"/>
          <a:lstStyle/>
          <a:p>
            <a:pPr algn="ctr"/>
            <a:r>
              <a:rPr lang="en-US" sz="1326" dirty="0">
                <a:solidFill>
                  <a:srgbClr val="FFFFFF"/>
                </a:solidFill>
              </a:rPr>
              <a:t>Virtual Switch</a:t>
            </a:r>
          </a:p>
        </p:txBody>
      </p:sp>
      <p:sp>
        <p:nvSpPr>
          <p:cNvPr id="109" name="Rectangle 108"/>
          <p:cNvSpPr/>
          <p:nvPr/>
        </p:nvSpPr>
        <p:spPr>
          <a:xfrm>
            <a:off x="1098546" y="3920499"/>
            <a:ext cx="1212159" cy="19770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4326" tIns="62162" rIns="124326" bIns="62162" rtlCol="0" anchor="ctr"/>
          <a:lstStyle/>
          <a:p>
            <a:pPr algn="ctr"/>
            <a:r>
              <a:rPr lang="en-US" sz="1224" dirty="0">
                <a:solidFill>
                  <a:srgbClr val="D2D2D2"/>
                </a:solidFill>
              </a:rPr>
              <a:t>Extension1</a:t>
            </a:r>
          </a:p>
        </p:txBody>
      </p:sp>
      <p:sp>
        <p:nvSpPr>
          <p:cNvPr id="110" name="Rectangle 109"/>
          <p:cNvSpPr/>
          <p:nvPr/>
        </p:nvSpPr>
        <p:spPr>
          <a:xfrm>
            <a:off x="1098546" y="4238632"/>
            <a:ext cx="1212159" cy="19770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4326" tIns="62162" rIns="124326" bIns="62162" rtlCol="0" anchor="ctr"/>
          <a:lstStyle/>
          <a:p>
            <a:pPr algn="ctr"/>
            <a:r>
              <a:rPr lang="en-US" sz="1224" dirty="0">
                <a:solidFill>
                  <a:srgbClr val="D2D2D2"/>
                </a:solidFill>
              </a:rPr>
              <a:t>Extension2</a:t>
            </a:r>
          </a:p>
        </p:txBody>
      </p:sp>
      <p:sp>
        <p:nvSpPr>
          <p:cNvPr id="111" name="Rectangle 110"/>
          <p:cNvSpPr/>
          <p:nvPr/>
        </p:nvSpPr>
        <p:spPr>
          <a:xfrm>
            <a:off x="1098546" y="4556766"/>
            <a:ext cx="1212159" cy="19770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4326" tIns="62162" rIns="124326" bIns="62162" rtlCol="0" anchor="ctr"/>
          <a:lstStyle/>
          <a:p>
            <a:pPr algn="ctr"/>
            <a:r>
              <a:rPr lang="en-US" sz="1224" dirty="0">
                <a:solidFill>
                  <a:srgbClr val="D2D2D2"/>
                </a:solidFill>
              </a:rPr>
              <a:t>Extension3</a:t>
            </a:r>
          </a:p>
        </p:txBody>
      </p:sp>
      <p:sp>
        <p:nvSpPr>
          <p:cNvPr id="119" name="Rectangle 118"/>
          <p:cNvSpPr/>
          <p:nvPr/>
        </p:nvSpPr>
        <p:spPr>
          <a:xfrm>
            <a:off x="3400999" y="3165591"/>
            <a:ext cx="2804662" cy="1885427"/>
          </a:xfrm>
          <a:prstGeom prst="rect">
            <a:avLst/>
          </a:prstGeom>
          <a:solidFill>
            <a:schemeClr val="accent1">
              <a:lumMod val="20000"/>
              <a:lumOff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lIns="124326" tIns="62162" rIns="124326" bIns="62162" rtlCol="0" anchor="t"/>
          <a:lstStyle/>
          <a:p>
            <a:r>
              <a:rPr lang="en-US" dirty="0" smtClean="0">
                <a:solidFill>
                  <a:schemeClr val="tx1">
                    <a:lumMod val="75000"/>
                  </a:schemeClr>
                </a:solidFill>
              </a:rPr>
              <a:t>…on Host 2</a:t>
            </a:r>
            <a:endParaRPr lang="en-US" dirty="0">
              <a:solidFill>
                <a:schemeClr val="tx1">
                  <a:lumMod val="75000"/>
                </a:schemeClr>
              </a:solidFill>
            </a:endParaRPr>
          </a:p>
        </p:txBody>
      </p:sp>
      <p:sp>
        <p:nvSpPr>
          <p:cNvPr id="120" name="Rectangle 119"/>
          <p:cNvSpPr/>
          <p:nvPr/>
        </p:nvSpPr>
        <p:spPr>
          <a:xfrm>
            <a:off x="3684037" y="3608847"/>
            <a:ext cx="1992182" cy="12021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24326" tIns="62162" rIns="124326" bIns="62162" rtlCol="0" anchor="t"/>
          <a:lstStyle/>
          <a:p>
            <a:pPr algn="ctr"/>
            <a:r>
              <a:rPr lang="en-US" sz="1326" dirty="0">
                <a:solidFill>
                  <a:srgbClr val="FFFFFF"/>
                </a:solidFill>
              </a:rPr>
              <a:t>Virtual Switch</a:t>
            </a:r>
          </a:p>
        </p:txBody>
      </p:sp>
      <p:sp>
        <p:nvSpPr>
          <p:cNvPr id="121" name="Rectangle 120"/>
          <p:cNvSpPr/>
          <p:nvPr/>
        </p:nvSpPr>
        <p:spPr>
          <a:xfrm>
            <a:off x="4069859" y="3910704"/>
            <a:ext cx="1212159" cy="19770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4326" tIns="62162" rIns="124326" bIns="62162" rtlCol="0" anchor="ctr"/>
          <a:lstStyle/>
          <a:p>
            <a:pPr algn="ctr"/>
            <a:r>
              <a:rPr lang="en-US" sz="1224" dirty="0">
                <a:solidFill>
                  <a:srgbClr val="D2D2D2"/>
                </a:solidFill>
              </a:rPr>
              <a:t>Extension1</a:t>
            </a:r>
          </a:p>
        </p:txBody>
      </p:sp>
      <p:sp>
        <p:nvSpPr>
          <p:cNvPr id="122" name="Rectangle 121"/>
          <p:cNvSpPr/>
          <p:nvPr/>
        </p:nvSpPr>
        <p:spPr>
          <a:xfrm>
            <a:off x="4069859" y="4228838"/>
            <a:ext cx="1212159" cy="19770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4326" tIns="62162" rIns="124326" bIns="62162" rtlCol="0" anchor="ctr"/>
          <a:lstStyle/>
          <a:p>
            <a:pPr algn="ctr"/>
            <a:r>
              <a:rPr lang="en-US" sz="1224" dirty="0">
                <a:solidFill>
                  <a:srgbClr val="D2D2D2"/>
                </a:solidFill>
              </a:rPr>
              <a:t>Extension2</a:t>
            </a:r>
          </a:p>
        </p:txBody>
      </p:sp>
      <p:sp>
        <p:nvSpPr>
          <p:cNvPr id="123" name="Rectangle 122"/>
          <p:cNvSpPr/>
          <p:nvPr/>
        </p:nvSpPr>
        <p:spPr>
          <a:xfrm>
            <a:off x="4069859" y="4546972"/>
            <a:ext cx="1212159" cy="19770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4326" tIns="62162" rIns="124326" bIns="62162" rtlCol="0" anchor="ctr"/>
          <a:lstStyle/>
          <a:p>
            <a:pPr algn="ctr"/>
            <a:r>
              <a:rPr lang="en-US" sz="1224" dirty="0">
                <a:solidFill>
                  <a:srgbClr val="D2D2D2"/>
                </a:solidFill>
              </a:rPr>
              <a:t>Extension3</a:t>
            </a:r>
          </a:p>
        </p:txBody>
      </p:sp>
      <p:sp>
        <p:nvSpPr>
          <p:cNvPr id="125" name="Rectangle 124"/>
          <p:cNvSpPr/>
          <p:nvPr/>
        </p:nvSpPr>
        <p:spPr>
          <a:xfrm>
            <a:off x="6366619" y="3165591"/>
            <a:ext cx="2804662" cy="1885427"/>
          </a:xfrm>
          <a:prstGeom prst="rect">
            <a:avLst/>
          </a:prstGeom>
          <a:solidFill>
            <a:schemeClr val="accent1">
              <a:lumMod val="20000"/>
              <a:lumOff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lIns="124326" tIns="62162" rIns="124326" bIns="62162" rtlCol="0" anchor="t"/>
          <a:lstStyle/>
          <a:p>
            <a:r>
              <a:rPr lang="en-US" dirty="0" smtClean="0">
                <a:solidFill>
                  <a:schemeClr val="tx1">
                    <a:lumMod val="75000"/>
                  </a:schemeClr>
                </a:solidFill>
              </a:rPr>
              <a:t>…on Host 3</a:t>
            </a:r>
            <a:endParaRPr lang="en-US" dirty="0">
              <a:solidFill>
                <a:schemeClr val="tx1">
                  <a:lumMod val="75000"/>
                </a:schemeClr>
              </a:solidFill>
            </a:endParaRPr>
          </a:p>
        </p:txBody>
      </p:sp>
      <p:sp>
        <p:nvSpPr>
          <p:cNvPr id="126" name="Rectangle 125"/>
          <p:cNvSpPr/>
          <p:nvPr/>
        </p:nvSpPr>
        <p:spPr>
          <a:xfrm>
            <a:off x="6649657" y="3608847"/>
            <a:ext cx="1992182" cy="12021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24326" tIns="62162" rIns="124326" bIns="62162" rtlCol="0" anchor="t"/>
          <a:lstStyle/>
          <a:p>
            <a:pPr algn="ctr"/>
            <a:r>
              <a:rPr lang="en-US" sz="1326" dirty="0">
                <a:solidFill>
                  <a:srgbClr val="FFFFFF"/>
                </a:solidFill>
              </a:rPr>
              <a:t>Virtual Switch</a:t>
            </a:r>
          </a:p>
        </p:txBody>
      </p:sp>
      <p:sp>
        <p:nvSpPr>
          <p:cNvPr id="127" name="Rectangle 126"/>
          <p:cNvSpPr/>
          <p:nvPr/>
        </p:nvSpPr>
        <p:spPr>
          <a:xfrm>
            <a:off x="7035479" y="3910704"/>
            <a:ext cx="1212159" cy="19770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4326" tIns="62162" rIns="124326" bIns="62162" rtlCol="0" anchor="ctr"/>
          <a:lstStyle/>
          <a:p>
            <a:pPr algn="ctr"/>
            <a:r>
              <a:rPr lang="en-US" sz="1224" dirty="0">
                <a:solidFill>
                  <a:srgbClr val="D2D2D2"/>
                </a:solidFill>
              </a:rPr>
              <a:t>Extension1</a:t>
            </a:r>
          </a:p>
        </p:txBody>
      </p:sp>
      <p:sp>
        <p:nvSpPr>
          <p:cNvPr id="128" name="Rectangle 127"/>
          <p:cNvSpPr/>
          <p:nvPr/>
        </p:nvSpPr>
        <p:spPr>
          <a:xfrm>
            <a:off x="7035479" y="4228838"/>
            <a:ext cx="1212159" cy="19770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4326" tIns="62162" rIns="124326" bIns="62162" rtlCol="0" anchor="ctr"/>
          <a:lstStyle/>
          <a:p>
            <a:pPr algn="ctr"/>
            <a:r>
              <a:rPr lang="en-US" sz="1224" dirty="0">
                <a:solidFill>
                  <a:srgbClr val="D2D2D2"/>
                </a:solidFill>
              </a:rPr>
              <a:t>Extension2</a:t>
            </a:r>
          </a:p>
        </p:txBody>
      </p:sp>
      <p:sp>
        <p:nvSpPr>
          <p:cNvPr id="129" name="Rectangle 128"/>
          <p:cNvSpPr/>
          <p:nvPr/>
        </p:nvSpPr>
        <p:spPr>
          <a:xfrm>
            <a:off x="7035479" y="4546972"/>
            <a:ext cx="1212159" cy="19770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4326" tIns="62162" rIns="124326" bIns="62162" rtlCol="0" anchor="ctr"/>
          <a:lstStyle/>
          <a:p>
            <a:pPr algn="ctr"/>
            <a:r>
              <a:rPr lang="en-US" sz="1224" dirty="0">
                <a:solidFill>
                  <a:srgbClr val="D2D2D2"/>
                </a:solidFill>
              </a:rPr>
              <a:t>Extension3</a:t>
            </a:r>
          </a:p>
        </p:txBody>
      </p:sp>
      <p:sp>
        <p:nvSpPr>
          <p:cNvPr id="131" name="Rectangle 130"/>
          <p:cNvSpPr/>
          <p:nvPr/>
        </p:nvSpPr>
        <p:spPr>
          <a:xfrm>
            <a:off x="9310248" y="3175285"/>
            <a:ext cx="2804662" cy="1885427"/>
          </a:xfrm>
          <a:prstGeom prst="rect">
            <a:avLst/>
          </a:prstGeom>
          <a:solidFill>
            <a:schemeClr val="accent1">
              <a:lumMod val="20000"/>
              <a:lumOff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lIns="124326" tIns="62162" rIns="124326" bIns="62162" rtlCol="0" anchor="t"/>
          <a:lstStyle/>
          <a:p>
            <a:r>
              <a:rPr lang="en-US" dirty="0" smtClean="0">
                <a:solidFill>
                  <a:schemeClr val="tx1">
                    <a:lumMod val="75000"/>
                  </a:schemeClr>
                </a:solidFill>
              </a:rPr>
              <a:t>…on Host </a:t>
            </a:r>
            <a:r>
              <a:rPr lang="en-US" i="1" dirty="0" smtClean="0">
                <a:solidFill>
                  <a:schemeClr val="tx1">
                    <a:lumMod val="75000"/>
                  </a:schemeClr>
                </a:solidFill>
              </a:rPr>
              <a:t>n</a:t>
            </a:r>
            <a:endParaRPr lang="en-US" dirty="0">
              <a:solidFill>
                <a:schemeClr val="tx1">
                  <a:lumMod val="75000"/>
                </a:schemeClr>
              </a:solidFill>
            </a:endParaRPr>
          </a:p>
        </p:txBody>
      </p:sp>
      <p:sp>
        <p:nvSpPr>
          <p:cNvPr id="132" name="Rectangle 131"/>
          <p:cNvSpPr/>
          <p:nvPr/>
        </p:nvSpPr>
        <p:spPr>
          <a:xfrm>
            <a:off x="9593287" y="3618540"/>
            <a:ext cx="1992182" cy="12021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24326" tIns="62162" rIns="124326" bIns="62162" rtlCol="0" anchor="t"/>
          <a:lstStyle/>
          <a:p>
            <a:pPr algn="ctr"/>
            <a:r>
              <a:rPr lang="en-US" sz="1326" dirty="0">
                <a:solidFill>
                  <a:srgbClr val="FFFFFF"/>
                </a:solidFill>
              </a:rPr>
              <a:t>Virtual Switch</a:t>
            </a:r>
          </a:p>
        </p:txBody>
      </p:sp>
      <p:sp>
        <p:nvSpPr>
          <p:cNvPr id="133" name="Rectangle 132"/>
          <p:cNvSpPr/>
          <p:nvPr/>
        </p:nvSpPr>
        <p:spPr>
          <a:xfrm>
            <a:off x="9979108" y="3920398"/>
            <a:ext cx="1212159" cy="19770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4326" tIns="62162" rIns="124326" bIns="62162" rtlCol="0" anchor="ctr"/>
          <a:lstStyle/>
          <a:p>
            <a:pPr algn="ctr"/>
            <a:r>
              <a:rPr lang="en-US" sz="1224" dirty="0">
                <a:solidFill>
                  <a:srgbClr val="D2D2D2"/>
                </a:solidFill>
              </a:rPr>
              <a:t>Extension1</a:t>
            </a:r>
          </a:p>
        </p:txBody>
      </p:sp>
      <p:sp>
        <p:nvSpPr>
          <p:cNvPr id="134" name="Rectangle 133"/>
          <p:cNvSpPr/>
          <p:nvPr/>
        </p:nvSpPr>
        <p:spPr>
          <a:xfrm>
            <a:off x="9979108" y="4238531"/>
            <a:ext cx="1212159" cy="19770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4326" tIns="62162" rIns="124326" bIns="62162" rtlCol="0" anchor="ctr"/>
          <a:lstStyle/>
          <a:p>
            <a:pPr algn="ctr"/>
            <a:r>
              <a:rPr lang="en-US" sz="1224" dirty="0">
                <a:solidFill>
                  <a:srgbClr val="D2D2D2"/>
                </a:solidFill>
              </a:rPr>
              <a:t>Extension2</a:t>
            </a:r>
          </a:p>
        </p:txBody>
      </p:sp>
      <p:sp>
        <p:nvSpPr>
          <p:cNvPr id="135" name="Rectangle 134"/>
          <p:cNvSpPr/>
          <p:nvPr/>
        </p:nvSpPr>
        <p:spPr>
          <a:xfrm>
            <a:off x="9979108" y="4556665"/>
            <a:ext cx="1212159" cy="19770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4326" tIns="62162" rIns="124326" bIns="62162" rtlCol="0" anchor="ctr"/>
          <a:lstStyle/>
          <a:p>
            <a:pPr algn="ctr"/>
            <a:r>
              <a:rPr lang="en-US" sz="1224" dirty="0">
                <a:solidFill>
                  <a:srgbClr val="D2D2D2"/>
                </a:solidFill>
              </a:rPr>
              <a:t>Extension3</a:t>
            </a:r>
          </a:p>
        </p:txBody>
      </p:sp>
      <p:cxnSp>
        <p:nvCxnSpPr>
          <p:cNvPr id="15" name="Straight Connector 14"/>
          <p:cNvCxnSpPr/>
          <p:nvPr/>
        </p:nvCxnSpPr>
        <p:spPr>
          <a:xfrm>
            <a:off x="731954" y="5835981"/>
            <a:ext cx="11307861" cy="0"/>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808133" y="5970585"/>
            <a:ext cx="3444308" cy="649454"/>
          </a:xfrm>
          <a:prstGeom prst="rect">
            <a:avLst/>
          </a:prstGeom>
          <a:noFill/>
        </p:spPr>
        <p:txBody>
          <a:bodyPr wrap="square" lIns="93260" tIns="93260" rIns="93260" bIns="93260" rtlCol="0">
            <a:spAutoFit/>
          </a:bodyPr>
          <a:lstStyle/>
          <a:p>
            <a:pPr>
              <a:lnSpc>
                <a:spcPct val="90000"/>
              </a:lnSpc>
              <a:spcBef>
                <a:spcPct val="20000"/>
              </a:spcBef>
              <a:buSzPct val="90000"/>
            </a:pPr>
            <a:r>
              <a:rPr lang="en-US" sz="3264" dirty="0">
                <a:solidFill>
                  <a:srgbClr val="505050">
                    <a:alpha val="99000"/>
                  </a:srgbClr>
                </a:solidFill>
              </a:rPr>
              <a:t>Physical Network</a:t>
            </a:r>
          </a:p>
        </p:txBody>
      </p:sp>
      <p:cxnSp>
        <p:nvCxnSpPr>
          <p:cNvPr id="18" name="Straight Connector 17"/>
          <p:cNvCxnSpPr>
            <a:stCxn id="4" idx="2"/>
          </p:cNvCxnSpPr>
          <p:nvPr/>
        </p:nvCxnSpPr>
        <p:spPr>
          <a:xfrm>
            <a:off x="1832017" y="5060813"/>
            <a:ext cx="0" cy="775168"/>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136" name="Straight Connector 135"/>
          <p:cNvCxnSpPr>
            <a:stCxn id="119" idx="2"/>
          </p:cNvCxnSpPr>
          <p:nvPr/>
        </p:nvCxnSpPr>
        <p:spPr>
          <a:xfrm>
            <a:off x="4803330" y="5051019"/>
            <a:ext cx="4803" cy="812403"/>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7782934" y="5030567"/>
            <a:ext cx="0" cy="775168"/>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10712579" y="5030567"/>
            <a:ext cx="0" cy="775168"/>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65" name="Rectangle 64"/>
          <p:cNvSpPr/>
          <p:nvPr/>
        </p:nvSpPr>
        <p:spPr bwMode="auto">
          <a:xfrm>
            <a:off x="429687" y="2153627"/>
            <a:ext cx="2197565" cy="278820"/>
          </a:xfrm>
          <a:prstGeom prst="rect">
            <a:avLst/>
          </a:prstGeom>
          <a:solidFill>
            <a:schemeClr val="tx1"/>
          </a:solidFill>
          <a:ln>
            <a:solidFill>
              <a:schemeClr val="bg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1428" dirty="0">
                <a:solidFill>
                  <a:srgbClr val="D2D2D2">
                    <a:alpha val="98824"/>
                  </a:srgbClr>
                </a:solidFill>
                <a:ea typeface="Segoe UI" pitchFamily="34" charset="0"/>
                <a:cs typeface="Segoe UI" pitchFamily="34" charset="0"/>
              </a:rPr>
              <a:t>VM</a:t>
            </a:r>
            <a:endParaRPr lang="en-US" sz="2244" dirty="0">
              <a:solidFill>
                <a:srgbClr val="D2D2D2">
                  <a:alpha val="98824"/>
                </a:srgbClr>
              </a:solidFill>
              <a:ea typeface="Segoe UI" pitchFamily="34" charset="0"/>
              <a:cs typeface="Segoe UI" pitchFamily="34" charset="0"/>
            </a:endParaRPr>
          </a:p>
        </p:txBody>
      </p:sp>
      <p:sp>
        <p:nvSpPr>
          <p:cNvPr id="142" name="Rectangle 141"/>
          <p:cNvSpPr/>
          <p:nvPr/>
        </p:nvSpPr>
        <p:spPr bwMode="auto">
          <a:xfrm>
            <a:off x="585121" y="2309061"/>
            <a:ext cx="2197565" cy="278820"/>
          </a:xfrm>
          <a:prstGeom prst="rect">
            <a:avLst/>
          </a:prstGeom>
          <a:solidFill>
            <a:schemeClr val="tx1"/>
          </a:solidFill>
          <a:ln>
            <a:solidFill>
              <a:schemeClr val="bg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1428" dirty="0">
                <a:solidFill>
                  <a:srgbClr val="D2D2D2">
                    <a:alpha val="98824"/>
                  </a:srgbClr>
                </a:solidFill>
                <a:ea typeface="Segoe UI" pitchFamily="34" charset="0"/>
                <a:cs typeface="Segoe UI" pitchFamily="34" charset="0"/>
              </a:rPr>
              <a:t>VM</a:t>
            </a:r>
            <a:endParaRPr lang="en-US" sz="2244" dirty="0">
              <a:solidFill>
                <a:srgbClr val="D2D2D2">
                  <a:alpha val="98824"/>
                </a:srgbClr>
              </a:solidFill>
              <a:ea typeface="Segoe UI" pitchFamily="34" charset="0"/>
              <a:cs typeface="Segoe UI" pitchFamily="34" charset="0"/>
            </a:endParaRPr>
          </a:p>
        </p:txBody>
      </p:sp>
      <p:sp>
        <p:nvSpPr>
          <p:cNvPr id="143" name="Rectangle 142"/>
          <p:cNvSpPr/>
          <p:nvPr/>
        </p:nvSpPr>
        <p:spPr bwMode="auto">
          <a:xfrm>
            <a:off x="740554" y="2464495"/>
            <a:ext cx="2197565" cy="278820"/>
          </a:xfrm>
          <a:prstGeom prst="rect">
            <a:avLst/>
          </a:prstGeom>
          <a:solidFill>
            <a:schemeClr val="tx1"/>
          </a:solidFill>
          <a:ln>
            <a:solidFill>
              <a:schemeClr val="bg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1428" dirty="0">
                <a:solidFill>
                  <a:srgbClr val="D2D2D2">
                    <a:alpha val="98824"/>
                  </a:srgbClr>
                </a:solidFill>
                <a:ea typeface="Segoe UI" pitchFamily="34" charset="0"/>
                <a:cs typeface="Segoe UI" pitchFamily="34" charset="0"/>
              </a:rPr>
              <a:t>VM</a:t>
            </a:r>
            <a:endParaRPr lang="en-US" sz="2244" dirty="0">
              <a:solidFill>
                <a:srgbClr val="D2D2D2">
                  <a:alpha val="98824"/>
                </a:srgbClr>
              </a:solidFill>
              <a:ea typeface="Segoe UI" pitchFamily="34" charset="0"/>
              <a:cs typeface="Segoe UI" pitchFamily="34" charset="0"/>
            </a:endParaRPr>
          </a:p>
        </p:txBody>
      </p:sp>
      <p:sp>
        <p:nvSpPr>
          <p:cNvPr id="144" name="Rectangle 143"/>
          <p:cNvSpPr/>
          <p:nvPr/>
        </p:nvSpPr>
        <p:spPr bwMode="auto">
          <a:xfrm>
            <a:off x="895988" y="2619929"/>
            <a:ext cx="2197565" cy="278820"/>
          </a:xfrm>
          <a:prstGeom prst="rect">
            <a:avLst/>
          </a:prstGeom>
          <a:solidFill>
            <a:schemeClr val="tx1"/>
          </a:solidFill>
          <a:ln>
            <a:solidFill>
              <a:schemeClr val="bg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1428" dirty="0">
                <a:solidFill>
                  <a:srgbClr val="D2D2D2">
                    <a:alpha val="98824"/>
                  </a:srgbClr>
                </a:solidFill>
                <a:ea typeface="Segoe UI" pitchFamily="34" charset="0"/>
                <a:cs typeface="Segoe UI" pitchFamily="34" charset="0"/>
              </a:rPr>
              <a:t>VM</a:t>
            </a:r>
            <a:endParaRPr lang="en-US" sz="2244" dirty="0">
              <a:solidFill>
                <a:srgbClr val="D2D2D2">
                  <a:alpha val="98824"/>
                </a:srgbClr>
              </a:solidFill>
              <a:ea typeface="Segoe UI" pitchFamily="34" charset="0"/>
              <a:cs typeface="Segoe UI" pitchFamily="34" charset="0"/>
            </a:endParaRPr>
          </a:p>
        </p:txBody>
      </p:sp>
      <p:sp>
        <p:nvSpPr>
          <p:cNvPr id="145" name="Rectangle 144"/>
          <p:cNvSpPr/>
          <p:nvPr/>
        </p:nvSpPr>
        <p:spPr bwMode="auto">
          <a:xfrm>
            <a:off x="1051422" y="2775362"/>
            <a:ext cx="2197565" cy="278820"/>
          </a:xfrm>
          <a:prstGeom prst="rect">
            <a:avLst/>
          </a:prstGeom>
          <a:solidFill>
            <a:schemeClr val="tx1"/>
          </a:solidFill>
          <a:ln>
            <a:solidFill>
              <a:schemeClr val="bg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1428" dirty="0">
                <a:solidFill>
                  <a:srgbClr val="D2D2D2">
                    <a:alpha val="98824"/>
                  </a:srgbClr>
                </a:solidFill>
                <a:ea typeface="Segoe UI" pitchFamily="34" charset="0"/>
                <a:cs typeface="Segoe UI" pitchFamily="34" charset="0"/>
              </a:rPr>
              <a:t>VM</a:t>
            </a:r>
            <a:endParaRPr lang="en-US" sz="2244" dirty="0">
              <a:solidFill>
                <a:srgbClr val="D2D2D2">
                  <a:alpha val="98824"/>
                </a:srgbClr>
              </a:solidFill>
              <a:ea typeface="Segoe UI" pitchFamily="34" charset="0"/>
              <a:cs typeface="Segoe UI" pitchFamily="34" charset="0"/>
            </a:endParaRPr>
          </a:p>
        </p:txBody>
      </p:sp>
      <p:sp>
        <p:nvSpPr>
          <p:cNvPr id="147" name="Rectangle 146"/>
          <p:cNvSpPr/>
          <p:nvPr/>
        </p:nvSpPr>
        <p:spPr bwMode="auto">
          <a:xfrm>
            <a:off x="3386361" y="2171240"/>
            <a:ext cx="2197565" cy="278820"/>
          </a:xfrm>
          <a:prstGeom prst="rect">
            <a:avLst/>
          </a:prstGeom>
          <a:solidFill>
            <a:schemeClr val="tx1"/>
          </a:solidFill>
          <a:ln>
            <a:solidFill>
              <a:schemeClr val="bg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1428" dirty="0">
                <a:solidFill>
                  <a:srgbClr val="D2D2D2">
                    <a:alpha val="98824"/>
                  </a:srgbClr>
                </a:solidFill>
                <a:ea typeface="Segoe UI" pitchFamily="34" charset="0"/>
                <a:cs typeface="Segoe UI" pitchFamily="34" charset="0"/>
              </a:rPr>
              <a:t>VM</a:t>
            </a:r>
            <a:endParaRPr lang="en-US" sz="2244" dirty="0">
              <a:solidFill>
                <a:srgbClr val="D2D2D2">
                  <a:alpha val="98824"/>
                </a:srgbClr>
              </a:solidFill>
              <a:ea typeface="Segoe UI" pitchFamily="34" charset="0"/>
              <a:cs typeface="Segoe UI" pitchFamily="34" charset="0"/>
            </a:endParaRPr>
          </a:p>
        </p:txBody>
      </p:sp>
      <p:sp>
        <p:nvSpPr>
          <p:cNvPr id="148" name="Rectangle 147"/>
          <p:cNvSpPr/>
          <p:nvPr/>
        </p:nvSpPr>
        <p:spPr bwMode="auto">
          <a:xfrm>
            <a:off x="3541794" y="2326674"/>
            <a:ext cx="2197565" cy="278820"/>
          </a:xfrm>
          <a:prstGeom prst="rect">
            <a:avLst/>
          </a:prstGeom>
          <a:solidFill>
            <a:schemeClr val="tx1"/>
          </a:solidFill>
          <a:ln>
            <a:solidFill>
              <a:schemeClr val="bg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1428" dirty="0">
                <a:solidFill>
                  <a:srgbClr val="D2D2D2">
                    <a:alpha val="98824"/>
                  </a:srgbClr>
                </a:solidFill>
                <a:ea typeface="Segoe UI" pitchFamily="34" charset="0"/>
                <a:cs typeface="Segoe UI" pitchFamily="34" charset="0"/>
              </a:rPr>
              <a:t>VM</a:t>
            </a:r>
            <a:endParaRPr lang="en-US" sz="2244" dirty="0">
              <a:solidFill>
                <a:srgbClr val="D2D2D2">
                  <a:alpha val="98824"/>
                </a:srgbClr>
              </a:solidFill>
              <a:ea typeface="Segoe UI" pitchFamily="34" charset="0"/>
              <a:cs typeface="Segoe UI" pitchFamily="34" charset="0"/>
            </a:endParaRPr>
          </a:p>
        </p:txBody>
      </p:sp>
      <p:sp>
        <p:nvSpPr>
          <p:cNvPr id="149" name="Rectangle 148"/>
          <p:cNvSpPr/>
          <p:nvPr/>
        </p:nvSpPr>
        <p:spPr bwMode="auto">
          <a:xfrm>
            <a:off x="3697228" y="2482107"/>
            <a:ext cx="2197565" cy="278820"/>
          </a:xfrm>
          <a:prstGeom prst="rect">
            <a:avLst/>
          </a:prstGeom>
          <a:solidFill>
            <a:schemeClr val="tx1"/>
          </a:solidFill>
          <a:ln>
            <a:solidFill>
              <a:schemeClr val="bg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1428" dirty="0">
                <a:solidFill>
                  <a:srgbClr val="D2D2D2">
                    <a:alpha val="98824"/>
                  </a:srgbClr>
                </a:solidFill>
                <a:ea typeface="Segoe UI" pitchFamily="34" charset="0"/>
                <a:cs typeface="Segoe UI" pitchFamily="34" charset="0"/>
              </a:rPr>
              <a:t>VM</a:t>
            </a:r>
            <a:endParaRPr lang="en-US" sz="2244" dirty="0">
              <a:solidFill>
                <a:srgbClr val="D2D2D2">
                  <a:alpha val="98824"/>
                </a:srgbClr>
              </a:solidFill>
              <a:ea typeface="Segoe UI" pitchFamily="34" charset="0"/>
              <a:cs typeface="Segoe UI" pitchFamily="34" charset="0"/>
            </a:endParaRPr>
          </a:p>
        </p:txBody>
      </p:sp>
      <p:sp>
        <p:nvSpPr>
          <p:cNvPr id="150" name="Rectangle 149"/>
          <p:cNvSpPr/>
          <p:nvPr/>
        </p:nvSpPr>
        <p:spPr bwMode="auto">
          <a:xfrm>
            <a:off x="3852662" y="2637541"/>
            <a:ext cx="2197565" cy="278820"/>
          </a:xfrm>
          <a:prstGeom prst="rect">
            <a:avLst/>
          </a:prstGeom>
          <a:solidFill>
            <a:schemeClr val="tx1"/>
          </a:solidFill>
          <a:ln>
            <a:solidFill>
              <a:schemeClr val="bg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1428" dirty="0">
                <a:solidFill>
                  <a:srgbClr val="D2D2D2">
                    <a:alpha val="98824"/>
                  </a:srgbClr>
                </a:solidFill>
                <a:ea typeface="Segoe UI" pitchFamily="34" charset="0"/>
                <a:cs typeface="Segoe UI" pitchFamily="34" charset="0"/>
              </a:rPr>
              <a:t>VM</a:t>
            </a:r>
            <a:endParaRPr lang="en-US" sz="2244" dirty="0">
              <a:solidFill>
                <a:srgbClr val="D2D2D2">
                  <a:alpha val="98824"/>
                </a:srgbClr>
              </a:solidFill>
              <a:ea typeface="Segoe UI" pitchFamily="34" charset="0"/>
              <a:cs typeface="Segoe UI" pitchFamily="34" charset="0"/>
            </a:endParaRPr>
          </a:p>
        </p:txBody>
      </p:sp>
      <p:sp>
        <p:nvSpPr>
          <p:cNvPr id="151" name="Rectangle 150"/>
          <p:cNvSpPr/>
          <p:nvPr/>
        </p:nvSpPr>
        <p:spPr bwMode="auto">
          <a:xfrm>
            <a:off x="4008096" y="2792975"/>
            <a:ext cx="2197565" cy="278820"/>
          </a:xfrm>
          <a:prstGeom prst="rect">
            <a:avLst/>
          </a:prstGeom>
          <a:solidFill>
            <a:schemeClr val="tx1"/>
          </a:solidFill>
          <a:ln>
            <a:solidFill>
              <a:schemeClr val="bg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1428" dirty="0">
                <a:solidFill>
                  <a:srgbClr val="D2D2D2">
                    <a:alpha val="98824"/>
                  </a:srgbClr>
                </a:solidFill>
                <a:ea typeface="Segoe UI" pitchFamily="34" charset="0"/>
                <a:cs typeface="Segoe UI" pitchFamily="34" charset="0"/>
              </a:rPr>
              <a:t>VM</a:t>
            </a:r>
            <a:endParaRPr lang="en-US" sz="2244" dirty="0">
              <a:solidFill>
                <a:srgbClr val="D2D2D2">
                  <a:alpha val="98824"/>
                </a:srgbClr>
              </a:solidFill>
              <a:ea typeface="Segoe UI" pitchFamily="34" charset="0"/>
              <a:cs typeface="Segoe UI" pitchFamily="34" charset="0"/>
            </a:endParaRPr>
          </a:p>
        </p:txBody>
      </p:sp>
      <p:sp>
        <p:nvSpPr>
          <p:cNvPr id="152" name="Rectangle 151"/>
          <p:cNvSpPr/>
          <p:nvPr/>
        </p:nvSpPr>
        <p:spPr bwMode="auto">
          <a:xfrm>
            <a:off x="6345572" y="2171240"/>
            <a:ext cx="2197565" cy="278820"/>
          </a:xfrm>
          <a:prstGeom prst="rect">
            <a:avLst/>
          </a:prstGeom>
          <a:solidFill>
            <a:schemeClr val="tx1"/>
          </a:solidFill>
          <a:ln>
            <a:solidFill>
              <a:schemeClr val="bg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1428" dirty="0">
                <a:solidFill>
                  <a:srgbClr val="D2D2D2">
                    <a:alpha val="98824"/>
                  </a:srgbClr>
                </a:solidFill>
                <a:ea typeface="Segoe UI" pitchFamily="34" charset="0"/>
                <a:cs typeface="Segoe UI" pitchFamily="34" charset="0"/>
              </a:rPr>
              <a:t>VM</a:t>
            </a:r>
            <a:endParaRPr lang="en-US" sz="2244" dirty="0">
              <a:solidFill>
                <a:srgbClr val="D2D2D2">
                  <a:alpha val="98824"/>
                </a:srgbClr>
              </a:solidFill>
              <a:ea typeface="Segoe UI" pitchFamily="34" charset="0"/>
              <a:cs typeface="Segoe UI" pitchFamily="34" charset="0"/>
            </a:endParaRPr>
          </a:p>
        </p:txBody>
      </p:sp>
      <p:sp>
        <p:nvSpPr>
          <p:cNvPr id="153" name="Rectangle 152"/>
          <p:cNvSpPr/>
          <p:nvPr/>
        </p:nvSpPr>
        <p:spPr bwMode="auto">
          <a:xfrm>
            <a:off x="6501006" y="2326674"/>
            <a:ext cx="2197565" cy="278820"/>
          </a:xfrm>
          <a:prstGeom prst="rect">
            <a:avLst/>
          </a:prstGeom>
          <a:solidFill>
            <a:schemeClr val="tx1"/>
          </a:solidFill>
          <a:ln>
            <a:solidFill>
              <a:schemeClr val="bg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1428" dirty="0">
                <a:solidFill>
                  <a:srgbClr val="D2D2D2">
                    <a:alpha val="98824"/>
                  </a:srgbClr>
                </a:solidFill>
                <a:ea typeface="Segoe UI" pitchFamily="34" charset="0"/>
                <a:cs typeface="Segoe UI" pitchFamily="34" charset="0"/>
              </a:rPr>
              <a:t>VM</a:t>
            </a:r>
            <a:endParaRPr lang="en-US" sz="2244" dirty="0">
              <a:solidFill>
                <a:srgbClr val="D2D2D2">
                  <a:alpha val="98824"/>
                </a:srgbClr>
              </a:solidFill>
              <a:ea typeface="Segoe UI" pitchFamily="34" charset="0"/>
              <a:cs typeface="Segoe UI" pitchFamily="34" charset="0"/>
            </a:endParaRPr>
          </a:p>
        </p:txBody>
      </p:sp>
      <p:sp>
        <p:nvSpPr>
          <p:cNvPr id="154" name="Rectangle 153"/>
          <p:cNvSpPr/>
          <p:nvPr/>
        </p:nvSpPr>
        <p:spPr bwMode="auto">
          <a:xfrm>
            <a:off x="6656440" y="2482107"/>
            <a:ext cx="2197565" cy="278820"/>
          </a:xfrm>
          <a:prstGeom prst="rect">
            <a:avLst/>
          </a:prstGeom>
          <a:solidFill>
            <a:schemeClr val="tx1"/>
          </a:solidFill>
          <a:ln>
            <a:solidFill>
              <a:schemeClr val="bg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1428" dirty="0">
                <a:solidFill>
                  <a:srgbClr val="D2D2D2">
                    <a:alpha val="98824"/>
                  </a:srgbClr>
                </a:solidFill>
                <a:ea typeface="Segoe UI" pitchFamily="34" charset="0"/>
                <a:cs typeface="Segoe UI" pitchFamily="34" charset="0"/>
              </a:rPr>
              <a:t>VM</a:t>
            </a:r>
            <a:endParaRPr lang="en-US" sz="2244" dirty="0">
              <a:solidFill>
                <a:srgbClr val="D2D2D2">
                  <a:alpha val="98824"/>
                </a:srgbClr>
              </a:solidFill>
              <a:ea typeface="Segoe UI" pitchFamily="34" charset="0"/>
              <a:cs typeface="Segoe UI" pitchFamily="34" charset="0"/>
            </a:endParaRPr>
          </a:p>
        </p:txBody>
      </p:sp>
      <p:sp>
        <p:nvSpPr>
          <p:cNvPr id="155" name="Rectangle 154"/>
          <p:cNvSpPr/>
          <p:nvPr/>
        </p:nvSpPr>
        <p:spPr bwMode="auto">
          <a:xfrm>
            <a:off x="6811874" y="2637541"/>
            <a:ext cx="2197565" cy="278820"/>
          </a:xfrm>
          <a:prstGeom prst="rect">
            <a:avLst/>
          </a:prstGeom>
          <a:solidFill>
            <a:schemeClr val="tx1"/>
          </a:solidFill>
          <a:ln>
            <a:solidFill>
              <a:schemeClr val="bg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1428" dirty="0">
                <a:solidFill>
                  <a:srgbClr val="D2D2D2">
                    <a:alpha val="98824"/>
                  </a:srgbClr>
                </a:solidFill>
                <a:ea typeface="Segoe UI" pitchFamily="34" charset="0"/>
                <a:cs typeface="Segoe UI" pitchFamily="34" charset="0"/>
              </a:rPr>
              <a:t>VM</a:t>
            </a:r>
            <a:endParaRPr lang="en-US" sz="2244" dirty="0">
              <a:solidFill>
                <a:srgbClr val="D2D2D2">
                  <a:alpha val="98824"/>
                </a:srgbClr>
              </a:solidFill>
              <a:ea typeface="Segoe UI" pitchFamily="34" charset="0"/>
              <a:cs typeface="Segoe UI" pitchFamily="34" charset="0"/>
            </a:endParaRPr>
          </a:p>
        </p:txBody>
      </p:sp>
      <p:sp>
        <p:nvSpPr>
          <p:cNvPr id="156" name="Rectangle 155"/>
          <p:cNvSpPr/>
          <p:nvPr/>
        </p:nvSpPr>
        <p:spPr bwMode="auto">
          <a:xfrm>
            <a:off x="6967307" y="2792975"/>
            <a:ext cx="2197565" cy="278820"/>
          </a:xfrm>
          <a:prstGeom prst="rect">
            <a:avLst/>
          </a:prstGeom>
          <a:solidFill>
            <a:schemeClr val="tx1"/>
          </a:solidFill>
          <a:ln>
            <a:solidFill>
              <a:schemeClr val="bg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1428" dirty="0">
                <a:solidFill>
                  <a:srgbClr val="D2D2D2">
                    <a:alpha val="98824"/>
                  </a:srgbClr>
                </a:solidFill>
                <a:ea typeface="Segoe UI" pitchFamily="34" charset="0"/>
                <a:cs typeface="Segoe UI" pitchFamily="34" charset="0"/>
              </a:rPr>
              <a:t>VM</a:t>
            </a:r>
            <a:endParaRPr lang="en-US" sz="2244" dirty="0">
              <a:solidFill>
                <a:srgbClr val="D2D2D2">
                  <a:alpha val="98824"/>
                </a:srgbClr>
              </a:solidFill>
              <a:ea typeface="Segoe UI" pitchFamily="34" charset="0"/>
              <a:cs typeface="Segoe UI" pitchFamily="34" charset="0"/>
            </a:endParaRPr>
          </a:p>
        </p:txBody>
      </p:sp>
      <p:sp>
        <p:nvSpPr>
          <p:cNvPr id="157" name="Rectangle 156"/>
          <p:cNvSpPr/>
          <p:nvPr/>
        </p:nvSpPr>
        <p:spPr bwMode="auto">
          <a:xfrm>
            <a:off x="9295610" y="2164804"/>
            <a:ext cx="2197565" cy="278820"/>
          </a:xfrm>
          <a:prstGeom prst="rect">
            <a:avLst/>
          </a:prstGeom>
          <a:solidFill>
            <a:schemeClr val="tx1"/>
          </a:solidFill>
          <a:ln>
            <a:solidFill>
              <a:schemeClr val="bg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1428" dirty="0">
                <a:solidFill>
                  <a:srgbClr val="D2D2D2">
                    <a:alpha val="98824"/>
                  </a:srgbClr>
                </a:solidFill>
                <a:ea typeface="Segoe UI" pitchFamily="34" charset="0"/>
                <a:cs typeface="Segoe UI" pitchFamily="34" charset="0"/>
              </a:rPr>
              <a:t>VM</a:t>
            </a:r>
            <a:endParaRPr lang="en-US" sz="2244" dirty="0">
              <a:solidFill>
                <a:srgbClr val="D2D2D2">
                  <a:alpha val="98824"/>
                </a:srgbClr>
              </a:solidFill>
              <a:ea typeface="Segoe UI" pitchFamily="34" charset="0"/>
              <a:cs typeface="Segoe UI" pitchFamily="34" charset="0"/>
            </a:endParaRPr>
          </a:p>
        </p:txBody>
      </p:sp>
      <p:sp>
        <p:nvSpPr>
          <p:cNvPr id="158" name="Rectangle 157"/>
          <p:cNvSpPr/>
          <p:nvPr/>
        </p:nvSpPr>
        <p:spPr bwMode="auto">
          <a:xfrm>
            <a:off x="9451044" y="2320238"/>
            <a:ext cx="2197565" cy="278820"/>
          </a:xfrm>
          <a:prstGeom prst="rect">
            <a:avLst/>
          </a:prstGeom>
          <a:solidFill>
            <a:schemeClr val="tx1"/>
          </a:solidFill>
          <a:ln>
            <a:solidFill>
              <a:schemeClr val="bg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1428" dirty="0">
                <a:solidFill>
                  <a:srgbClr val="D2D2D2">
                    <a:alpha val="98824"/>
                  </a:srgbClr>
                </a:solidFill>
                <a:ea typeface="Segoe UI" pitchFamily="34" charset="0"/>
                <a:cs typeface="Segoe UI" pitchFamily="34" charset="0"/>
              </a:rPr>
              <a:t>VM</a:t>
            </a:r>
            <a:endParaRPr lang="en-US" sz="2244" dirty="0">
              <a:solidFill>
                <a:srgbClr val="D2D2D2">
                  <a:alpha val="98824"/>
                </a:srgbClr>
              </a:solidFill>
              <a:ea typeface="Segoe UI" pitchFamily="34" charset="0"/>
              <a:cs typeface="Segoe UI" pitchFamily="34" charset="0"/>
            </a:endParaRPr>
          </a:p>
        </p:txBody>
      </p:sp>
      <p:sp>
        <p:nvSpPr>
          <p:cNvPr id="159" name="Rectangle 158"/>
          <p:cNvSpPr/>
          <p:nvPr/>
        </p:nvSpPr>
        <p:spPr bwMode="auto">
          <a:xfrm>
            <a:off x="9606478" y="2475672"/>
            <a:ext cx="2197565" cy="278820"/>
          </a:xfrm>
          <a:prstGeom prst="rect">
            <a:avLst/>
          </a:prstGeom>
          <a:solidFill>
            <a:schemeClr val="tx1"/>
          </a:solidFill>
          <a:ln>
            <a:solidFill>
              <a:schemeClr val="bg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1428" dirty="0">
                <a:solidFill>
                  <a:srgbClr val="D2D2D2">
                    <a:alpha val="98824"/>
                  </a:srgbClr>
                </a:solidFill>
                <a:ea typeface="Segoe UI" pitchFamily="34" charset="0"/>
                <a:cs typeface="Segoe UI" pitchFamily="34" charset="0"/>
              </a:rPr>
              <a:t>VM</a:t>
            </a:r>
            <a:endParaRPr lang="en-US" sz="2244" dirty="0">
              <a:solidFill>
                <a:srgbClr val="D2D2D2">
                  <a:alpha val="98824"/>
                </a:srgbClr>
              </a:solidFill>
              <a:ea typeface="Segoe UI" pitchFamily="34" charset="0"/>
              <a:cs typeface="Segoe UI" pitchFamily="34" charset="0"/>
            </a:endParaRPr>
          </a:p>
        </p:txBody>
      </p:sp>
      <p:sp>
        <p:nvSpPr>
          <p:cNvPr id="160" name="Rectangle 159"/>
          <p:cNvSpPr/>
          <p:nvPr/>
        </p:nvSpPr>
        <p:spPr bwMode="auto">
          <a:xfrm>
            <a:off x="9761912" y="2631106"/>
            <a:ext cx="2197565" cy="278820"/>
          </a:xfrm>
          <a:prstGeom prst="rect">
            <a:avLst/>
          </a:prstGeom>
          <a:solidFill>
            <a:schemeClr val="tx1"/>
          </a:solidFill>
          <a:ln>
            <a:solidFill>
              <a:schemeClr val="bg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1428" dirty="0">
                <a:solidFill>
                  <a:srgbClr val="D2D2D2">
                    <a:alpha val="98824"/>
                  </a:srgbClr>
                </a:solidFill>
                <a:ea typeface="Segoe UI" pitchFamily="34" charset="0"/>
                <a:cs typeface="Segoe UI" pitchFamily="34" charset="0"/>
              </a:rPr>
              <a:t>VM</a:t>
            </a:r>
            <a:endParaRPr lang="en-US" sz="2244" dirty="0">
              <a:solidFill>
                <a:srgbClr val="D2D2D2">
                  <a:alpha val="98824"/>
                </a:srgbClr>
              </a:solidFill>
              <a:ea typeface="Segoe UI" pitchFamily="34" charset="0"/>
              <a:cs typeface="Segoe UI" pitchFamily="34" charset="0"/>
            </a:endParaRPr>
          </a:p>
        </p:txBody>
      </p:sp>
      <p:sp>
        <p:nvSpPr>
          <p:cNvPr id="161" name="Rectangle 160"/>
          <p:cNvSpPr/>
          <p:nvPr/>
        </p:nvSpPr>
        <p:spPr bwMode="auto">
          <a:xfrm>
            <a:off x="9917346" y="2786540"/>
            <a:ext cx="2197565" cy="278820"/>
          </a:xfrm>
          <a:prstGeom prst="rect">
            <a:avLst/>
          </a:prstGeom>
          <a:solidFill>
            <a:schemeClr val="tx1"/>
          </a:solidFill>
          <a:ln>
            <a:solidFill>
              <a:schemeClr val="bg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1428" dirty="0">
                <a:solidFill>
                  <a:srgbClr val="D2D2D2">
                    <a:alpha val="98824"/>
                  </a:srgbClr>
                </a:solidFill>
                <a:ea typeface="Segoe UI" pitchFamily="34" charset="0"/>
                <a:cs typeface="Segoe UI" pitchFamily="34" charset="0"/>
              </a:rPr>
              <a:t>VM</a:t>
            </a:r>
            <a:endParaRPr lang="en-US" sz="2244" dirty="0">
              <a:solidFill>
                <a:srgbClr val="D2D2D2">
                  <a:alpha val="98824"/>
                </a:srgbClr>
              </a:solidFill>
              <a:ea typeface="Segoe UI" pitchFamily="34" charset="0"/>
              <a:cs typeface="Segoe UI" pitchFamily="34" charset="0"/>
            </a:endParaRPr>
          </a:p>
        </p:txBody>
      </p:sp>
      <p:sp>
        <p:nvSpPr>
          <p:cNvPr id="51" name="Rectangle 50"/>
          <p:cNvSpPr/>
          <p:nvPr/>
        </p:nvSpPr>
        <p:spPr>
          <a:xfrm>
            <a:off x="712724" y="3614470"/>
            <a:ext cx="1992182" cy="12021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24326" tIns="62162" rIns="124326" bIns="62162" rtlCol="0" anchor="t"/>
          <a:lstStyle/>
          <a:p>
            <a:pPr algn="ctr"/>
            <a:r>
              <a:rPr lang="en-US" sz="1326" dirty="0">
                <a:solidFill>
                  <a:srgbClr val="FFFFFF"/>
                </a:solidFill>
              </a:rPr>
              <a:t>Virtual Switch</a:t>
            </a:r>
          </a:p>
        </p:txBody>
      </p:sp>
      <p:sp>
        <p:nvSpPr>
          <p:cNvPr id="52" name="Rectangle 51"/>
          <p:cNvSpPr/>
          <p:nvPr/>
        </p:nvSpPr>
        <p:spPr>
          <a:xfrm>
            <a:off x="1098546" y="3916327"/>
            <a:ext cx="1212159" cy="19770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4326" tIns="62162" rIns="124326" bIns="62162" rtlCol="0" anchor="ctr"/>
          <a:lstStyle/>
          <a:p>
            <a:pPr algn="ctr"/>
            <a:r>
              <a:rPr lang="en-US" sz="1224" dirty="0">
                <a:solidFill>
                  <a:srgbClr val="D2D2D2"/>
                </a:solidFill>
              </a:rPr>
              <a:t>Extension1</a:t>
            </a:r>
          </a:p>
        </p:txBody>
      </p:sp>
      <p:sp>
        <p:nvSpPr>
          <p:cNvPr id="53" name="Rectangle 52"/>
          <p:cNvSpPr/>
          <p:nvPr/>
        </p:nvSpPr>
        <p:spPr>
          <a:xfrm>
            <a:off x="1098546" y="4234461"/>
            <a:ext cx="1212159" cy="19770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4326" tIns="62162" rIns="124326" bIns="62162" rtlCol="0" anchor="ctr"/>
          <a:lstStyle/>
          <a:p>
            <a:pPr algn="ctr"/>
            <a:r>
              <a:rPr lang="en-US" sz="1224" dirty="0">
                <a:solidFill>
                  <a:srgbClr val="D2D2D2"/>
                </a:solidFill>
              </a:rPr>
              <a:t>Extension2</a:t>
            </a:r>
          </a:p>
        </p:txBody>
      </p:sp>
      <p:sp>
        <p:nvSpPr>
          <p:cNvPr id="54" name="Rectangle 53"/>
          <p:cNvSpPr/>
          <p:nvPr/>
        </p:nvSpPr>
        <p:spPr>
          <a:xfrm>
            <a:off x="1098546" y="4552594"/>
            <a:ext cx="1212159" cy="19770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4326" tIns="62162" rIns="124326" bIns="62162" rtlCol="0" anchor="ctr"/>
          <a:lstStyle/>
          <a:p>
            <a:pPr algn="ctr"/>
            <a:r>
              <a:rPr lang="en-US" sz="1224" dirty="0">
                <a:solidFill>
                  <a:srgbClr val="D2D2D2"/>
                </a:solidFill>
              </a:rPr>
              <a:t>Extension3</a:t>
            </a:r>
          </a:p>
        </p:txBody>
      </p:sp>
      <p:sp>
        <p:nvSpPr>
          <p:cNvPr id="55" name="Rectangle 54"/>
          <p:cNvSpPr/>
          <p:nvPr/>
        </p:nvSpPr>
        <p:spPr>
          <a:xfrm>
            <a:off x="3684037" y="3604675"/>
            <a:ext cx="1992182" cy="12021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24326" tIns="62162" rIns="124326" bIns="62162" rtlCol="0" anchor="t"/>
          <a:lstStyle/>
          <a:p>
            <a:pPr algn="ctr"/>
            <a:r>
              <a:rPr lang="en-US" sz="1326" dirty="0">
                <a:solidFill>
                  <a:srgbClr val="FFFFFF"/>
                </a:solidFill>
              </a:rPr>
              <a:t>Virtual Switch</a:t>
            </a:r>
          </a:p>
        </p:txBody>
      </p:sp>
      <p:sp>
        <p:nvSpPr>
          <p:cNvPr id="56" name="Rectangle 55"/>
          <p:cNvSpPr/>
          <p:nvPr/>
        </p:nvSpPr>
        <p:spPr>
          <a:xfrm>
            <a:off x="4069859" y="3906533"/>
            <a:ext cx="1212159" cy="19770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4326" tIns="62162" rIns="124326" bIns="62162" rtlCol="0" anchor="ctr"/>
          <a:lstStyle/>
          <a:p>
            <a:pPr algn="ctr"/>
            <a:r>
              <a:rPr lang="en-US" sz="1224" dirty="0">
                <a:solidFill>
                  <a:srgbClr val="D2D2D2"/>
                </a:solidFill>
              </a:rPr>
              <a:t>Extension1</a:t>
            </a:r>
          </a:p>
        </p:txBody>
      </p:sp>
      <p:sp>
        <p:nvSpPr>
          <p:cNvPr id="57" name="Rectangle 56"/>
          <p:cNvSpPr/>
          <p:nvPr/>
        </p:nvSpPr>
        <p:spPr>
          <a:xfrm>
            <a:off x="4069859" y="4224667"/>
            <a:ext cx="1212159" cy="19770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4326" tIns="62162" rIns="124326" bIns="62162" rtlCol="0" anchor="ctr"/>
          <a:lstStyle/>
          <a:p>
            <a:pPr algn="ctr"/>
            <a:r>
              <a:rPr lang="en-US" sz="1224" dirty="0">
                <a:solidFill>
                  <a:srgbClr val="D2D2D2"/>
                </a:solidFill>
              </a:rPr>
              <a:t>Extension2</a:t>
            </a:r>
          </a:p>
        </p:txBody>
      </p:sp>
      <p:sp>
        <p:nvSpPr>
          <p:cNvPr id="58" name="Rectangle 57"/>
          <p:cNvSpPr/>
          <p:nvPr/>
        </p:nvSpPr>
        <p:spPr>
          <a:xfrm>
            <a:off x="4069859" y="4542800"/>
            <a:ext cx="1212159" cy="19770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4326" tIns="62162" rIns="124326" bIns="62162" rtlCol="0" anchor="ctr"/>
          <a:lstStyle/>
          <a:p>
            <a:pPr algn="ctr"/>
            <a:r>
              <a:rPr lang="en-US" sz="1224" dirty="0">
                <a:solidFill>
                  <a:srgbClr val="D2D2D2"/>
                </a:solidFill>
              </a:rPr>
              <a:t>Extension3</a:t>
            </a:r>
          </a:p>
        </p:txBody>
      </p:sp>
      <p:sp>
        <p:nvSpPr>
          <p:cNvPr id="59" name="Rectangle 58"/>
          <p:cNvSpPr/>
          <p:nvPr/>
        </p:nvSpPr>
        <p:spPr>
          <a:xfrm>
            <a:off x="6649657" y="3604675"/>
            <a:ext cx="1992182" cy="12021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24326" tIns="62162" rIns="124326" bIns="62162" rtlCol="0" anchor="t"/>
          <a:lstStyle/>
          <a:p>
            <a:pPr algn="ctr"/>
            <a:r>
              <a:rPr lang="en-US" sz="1326" dirty="0">
                <a:solidFill>
                  <a:srgbClr val="FFFFFF"/>
                </a:solidFill>
              </a:rPr>
              <a:t>Virtual Switch</a:t>
            </a:r>
          </a:p>
        </p:txBody>
      </p:sp>
      <p:sp>
        <p:nvSpPr>
          <p:cNvPr id="60" name="Rectangle 59"/>
          <p:cNvSpPr/>
          <p:nvPr/>
        </p:nvSpPr>
        <p:spPr>
          <a:xfrm>
            <a:off x="7035479" y="3906533"/>
            <a:ext cx="1212159" cy="19770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4326" tIns="62162" rIns="124326" bIns="62162" rtlCol="0" anchor="ctr"/>
          <a:lstStyle/>
          <a:p>
            <a:pPr algn="ctr"/>
            <a:r>
              <a:rPr lang="en-US" sz="1224" dirty="0">
                <a:solidFill>
                  <a:srgbClr val="D2D2D2"/>
                </a:solidFill>
              </a:rPr>
              <a:t>Extension1</a:t>
            </a:r>
          </a:p>
        </p:txBody>
      </p:sp>
      <p:sp>
        <p:nvSpPr>
          <p:cNvPr id="61" name="Rectangle 60"/>
          <p:cNvSpPr/>
          <p:nvPr/>
        </p:nvSpPr>
        <p:spPr>
          <a:xfrm>
            <a:off x="7035479" y="4224667"/>
            <a:ext cx="1212159" cy="19770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4326" tIns="62162" rIns="124326" bIns="62162" rtlCol="0" anchor="ctr"/>
          <a:lstStyle/>
          <a:p>
            <a:pPr algn="ctr"/>
            <a:r>
              <a:rPr lang="en-US" sz="1224" dirty="0">
                <a:solidFill>
                  <a:srgbClr val="D2D2D2"/>
                </a:solidFill>
              </a:rPr>
              <a:t>Extension2</a:t>
            </a:r>
          </a:p>
        </p:txBody>
      </p:sp>
      <p:sp>
        <p:nvSpPr>
          <p:cNvPr id="62" name="Rectangle 61"/>
          <p:cNvSpPr/>
          <p:nvPr/>
        </p:nvSpPr>
        <p:spPr>
          <a:xfrm>
            <a:off x="7035479" y="4542800"/>
            <a:ext cx="1212159" cy="19770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4326" tIns="62162" rIns="124326" bIns="62162" rtlCol="0" anchor="ctr"/>
          <a:lstStyle/>
          <a:p>
            <a:pPr algn="ctr"/>
            <a:r>
              <a:rPr lang="en-US" sz="1224" dirty="0">
                <a:solidFill>
                  <a:srgbClr val="D2D2D2"/>
                </a:solidFill>
              </a:rPr>
              <a:t>Extension3</a:t>
            </a:r>
          </a:p>
        </p:txBody>
      </p:sp>
      <p:sp>
        <p:nvSpPr>
          <p:cNvPr id="63" name="Rectangle 62"/>
          <p:cNvSpPr/>
          <p:nvPr/>
        </p:nvSpPr>
        <p:spPr>
          <a:xfrm>
            <a:off x="9593287" y="3614369"/>
            <a:ext cx="1992182" cy="12021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24326" tIns="62162" rIns="124326" bIns="62162" rtlCol="0" anchor="t"/>
          <a:lstStyle/>
          <a:p>
            <a:pPr algn="ctr"/>
            <a:r>
              <a:rPr lang="en-US" sz="1326" dirty="0">
                <a:solidFill>
                  <a:srgbClr val="FFFFFF"/>
                </a:solidFill>
              </a:rPr>
              <a:t>Virtual Switch</a:t>
            </a:r>
          </a:p>
        </p:txBody>
      </p:sp>
      <p:sp>
        <p:nvSpPr>
          <p:cNvPr id="64" name="Rectangle 63"/>
          <p:cNvSpPr/>
          <p:nvPr/>
        </p:nvSpPr>
        <p:spPr>
          <a:xfrm>
            <a:off x="9979108" y="3916226"/>
            <a:ext cx="1212159" cy="19770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4326" tIns="62162" rIns="124326" bIns="62162" rtlCol="0" anchor="ctr"/>
          <a:lstStyle/>
          <a:p>
            <a:pPr algn="ctr"/>
            <a:r>
              <a:rPr lang="en-US" sz="1224" dirty="0">
                <a:solidFill>
                  <a:srgbClr val="D2D2D2"/>
                </a:solidFill>
              </a:rPr>
              <a:t>Extension1</a:t>
            </a:r>
          </a:p>
        </p:txBody>
      </p:sp>
      <p:sp>
        <p:nvSpPr>
          <p:cNvPr id="66" name="Rectangle 65"/>
          <p:cNvSpPr/>
          <p:nvPr/>
        </p:nvSpPr>
        <p:spPr>
          <a:xfrm>
            <a:off x="9979108" y="4234360"/>
            <a:ext cx="1212159" cy="19770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4326" tIns="62162" rIns="124326" bIns="62162" rtlCol="0" anchor="ctr"/>
          <a:lstStyle/>
          <a:p>
            <a:pPr algn="ctr"/>
            <a:r>
              <a:rPr lang="en-US" sz="1224" dirty="0">
                <a:solidFill>
                  <a:srgbClr val="D2D2D2"/>
                </a:solidFill>
              </a:rPr>
              <a:t>Extension2</a:t>
            </a:r>
          </a:p>
        </p:txBody>
      </p:sp>
      <p:sp>
        <p:nvSpPr>
          <p:cNvPr id="67" name="Rectangle 66"/>
          <p:cNvSpPr/>
          <p:nvPr/>
        </p:nvSpPr>
        <p:spPr>
          <a:xfrm>
            <a:off x="9979108" y="4552493"/>
            <a:ext cx="1212159" cy="19770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4326" tIns="62162" rIns="124326" bIns="62162" rtlCol="0" anchor="ctr"/>
          <a:lstStyle/>
          <a:p>
            <a:pPr algn="ctr"/>
            <a:r>
              <a:rPr lang="en-US" sz="1224" dirty="0">
                <a:solidFill>
                  <a:srgbClr val="D2D2D2"/>
                </a:solidFill>
              </a:rPr>
              <a:t>Extension3</a:t>
            </a:r>
          </a:p>
        </p:txBody>
      </p:sp>
      <p:sp>
        <p:nvSpPr>
          <p:cNvPr id="68" name="Rectangle 67"/>
          <p:cNvSpPr/>
          <p:nvPr/>
        </p:nvSpPr>
        <p:spPr bwMode="auto">
          <a:xfrm>
            <a:off x="311750" y="3523068"/>
            <a:ext cx="11890691" cy="1398905"/>
          </a:xfrm>
          <a:prstGeom prst="rect">
            <a:avLst/>
          </a:prstGeom>
          <a:solidFill>
            <a:schemeClr val="accent1"/>
          </a:solidFill>
          <a:ln>
            <a:solidFill>
              <a:schemeClr val="bg2"/>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solidFill>
              <a:ea typeface="Segoe UI" pitchFamily="34" charset="0"/>
              <a:cs typeface="Segoe UI" pitchFamily="34" charset="0"/>
            </a:endParaRPr>
          </a:p>
        </p:txBody>
      </p:sp>
      <p:sp>
        <p:nvSpPr>
          <p:cNvPr id="69" name="TextBox 68"/>
          <p:cNvSpPr txBox="1"/>
          <p:nvPr/>
        </p:nvSpPr>
        <p:spPr>
          <a:xfrm>
            <a:off x="3575861" y="3730414"/>
            <a:ext cx="6341484" cy="1108079"/>
          </a:xfrm>
          <a:prstGeom prst="rect">
            <a:avLst/>
          </a:prstGeom>
          <a:noFill/>
        </p:spPr>
        <p:txBody>
          <a:bodyPr wrap="square" lIns="93260" tIns="93260" rIns="93260" bIns="93260" rtlCol="0">
            <a:spAutoFit/>
          </a:bodyPr>
          <a:lstStyle/>
          <a:p>
            <a:pPr marL="466298" indent="-466298">
              <a:lnSpc>
                <a:spcPct val="90000"/>
              </a:lnSpc>
              <a:spcAft>
                <a:spcPts val="612"/>
              </a:spcAft>
              <a:buSzPct val="90000"/>
              <a:buFont typeface="Arial" pitchFamily="34" charset="0"/>
              <a:buChar char="•"/>
            </a:pPr>
            <a:r>
              <a:rPr lang="en-US" dirty="0" smtClean="0">
                <a:solidFill>
                  <a:srgbClr val="FFFFFF"/>
                </a:solidFill>
              </a:rPr>
              <a:t>Single management entity spanning hosts</a:t>
            </a:r>
            <a:endParaRPr lang="en-US" dirty="0">
              <a:solidFill>
                <a:srgbClr val="FFFFFF"/>
              </a:solidFill>
            </a:endParaRPr>
          </a:p>
          <a:p>
            <a:pPr marL="466298" indent="-466298">
              <a:lnSpc>
                <a:spcPct val="90000"/>
              </a:lnSpc>
              <a:spcAft>
                <a:spcPts val="612"/>
              </a:spcAft>
              <a:buSzPct val="90000"/>
              <a:buFont typeface="Arial" pitchFamily="34" charset="0"/>
              <a:buChar char="•"/>
            </a:pPr>
            <a:r>
              <a:rPr lang="en-US" dirty="0" smtClean="0">
                <a:solidFill>
                  <a:srgbClr val="FFFFFF"/>
                </a:solidFill>
              </a:rPr>
              <a:t>Manage extensions across hosts</a:t>
            </a:r>
          </a:p>
          <a:p>
            <a:pPr marL="466298" indent="-466298">
              <a:lnSpc>
                <a:spcPct val="90000"/>
              </a:lnSpc>
              <a:spcAft>
                <a:spcPts val="612"/>
              </a:spcAft>
              <a:buSzPct val="90000"/>
              <a:buFont typeface="Arial" pitchFamily="34" charset="0"/>
              <a:buChar char="•"/>
            </a:pPr>
            <a:r>
              <a:rPr lang="en-US" dirty="0" smtClean="0">
                <a:solidFill>
                  <a:srgbClr val="FFFFFF"/>
                </a:solidFill>
              </a:rPr>
              <a:t>Apply policy and configuration across hosts</a:t>
            </a:r>
          </a:p>
        </p:txBody>
      </p:sp>
      <p:sp>
        <p:nvSpPr>
          <p:cNvPr id="70" name="TextBox 69"/>
          <p:cNvSpPr txBox="1"/>
          <p:nvPr/>
        </p:nvSpPr>
        <p:spPr>
          <a:xfrm>
            <a:off x="467184" y="3574974"/>
            <a:ext cx="3902560" cy="442604"/>
          </a:xfrm>
          <a:prstGeom prst="rect">
            <a:avLst/>
          </a:prstGeom>
          <a:noFill/>
        </p:spPr>
        <p:txBody>
          <a:bodyPr wrap="square" lIns="93260" tIns="93260" rIns="93260" bIns="93260" rtlCol="0">
            <a:spAutoFit/>
          </a:bodyPr>
          <a:lstStyle/>
          <a:p>
            <a:pPr>
              <a:lnSpc>
                <a:spcPct val="90000"/>
              </a:lnSpc>
              <a:spcBef>
                <a:spcPct val="20000"/>
              </a:spcBef>
              <a:buSzPct val="90000"/>
            </a:pPr>
            <a:r>
              <a:rPr lang="en-US" dirty="0" smtClean="0">
                <a:solidFill>
                  <a:srgbClr val="FFFFFF"/>
                </a:solidFill>
              </a:rPr>
              <a:t>Logical Switch</a:t>
            </a:r>
          </a:p>
        </p:txBody>
      </p:sp>
      <p:sp>
        <p:nvSpPr>
          <p:cNvPr id="71" name="Rectangle 70"/>
          <p:cNvSpPr/>
          <p:nvPr/>
        </p:nvSpPr>
        <p:spPr>
          <a:xfrm>
            <a:off x="585121" y="4026965"/>
            <a:ext cx="1212159" cy="19770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4326" tIns="62162" rIns="124326" bIns="62162" rtlCol="0" anchor="ctr"/>
          <a:lstStyle/>
          <a:p>
            <a:pPr algn="ctr"/>
            <a:r>
              <a:rPr lang="en-US" sz="1224" dirty="0">
                <a:solidFill>
                  <a:srgbClr val="FFFFFF"/>
                </a:solidFill>
              </a:rPr>
              <a:t>Extension1</a:t>
            </a:r>
          </a:p>
        </p:txBody>
      </p:sp>
      <p:sp>
        <p:nvSpPr>
          <p:cNvPr id="72" name="Rectangle 71"/>
          <p:cNvSpPr/>
          <p:nvPr/>
        </p:nvSpPr>
        <p:spPr>
          <a:xfrm>
            <a:off x="585121" y="4345098"/>
            <a:ext cx="1212159" cy="19770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4326" tIns="62162" rIns="124326" bIns="62162" rtlCol="0" anchor="ctr"/>
          <a:lstStyle/>
          <a:p>
            <a:pPr algn="ctr"/>
            <a:r>
              <a:rPr lang="en-US" sz="1224" dirty="0">
                <a:solidFill>
                  <a:srgbClr val="FFFFFF"/>
                </a:solidFill>
              </a:rPr>
              <a:t>Extension2</a:t>
            </a:r>
          </a:p>
        </p:txBody>
      </p:sp>
      <p:sp>
        <p:nvSpPr>
          <p:cNvPr id="73" name="Rectangle 72"/>
          <p:cNvSpPr/>
          <p:nvPr/>
        </p:nvSpPr>
        <p:spPr>
          <a:xfrm>
            <a:off x="585121" y="4663232"/>
            <a:ext cx="1212159" cy="19770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4326" tIns="62162" rIns="124326" bIns="62162" rtlCol="0" anchor="ctr"/>
          <a:lstStyle/>
          <a:p>
            <a:pPr algn="ctr"/>
            <a:r>
              <a:rPr lang="en-US" sz="1224" dirty="0">
                <a:solidFill>
                  <a:srgbClr val="FFFFFF"/>
                </a:solidFill>
              </a:rPr>
              <a:t>Extension3</a:t>
            </a:r>
          </a:p>
        </p:txBody>
      </p:sp>
    </p:spTree>
    <p:extLst>
      <p:ext uri="{BB962C8B-B14F-4D97-AF65-F5344CB8AC3E}">
        <p14:creationId xmlns:p14="http://schemas.microsoft.com/office/powerpoint/2010/main" val="3072379142"/>
      </p:ext>
    </p:extLst>
  </p:cSld>
  <p:clrMapOvr>
    <a:masterClrMapping/>
  </p:clrMapOvr>
  <p:transition spd="med">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5|.5|.5"/>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MSVID_White_16x9_2012-08-18">
  <a:themeElements>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theme>
</file>

<file path=ppt/theme/theme2.xml><?xml version="1.0" encoding="utf-8"?>
<a:theme xmlns:a="http://schemas.openxmlformats.org/drawingml/2006/main" name="1_MSVID_White_16x9_2012-08-18">
  <a:themeElements>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themeOverride>
</file>

<file path=ppt/theme/themeOverride10.xml><?xml version="1.0" encoding="utf-8"?>
<a:themeOverride xmlns:a="http://schemas.openxmlformats.org/drawingml/2006/main">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themeOverride>
</file>

<file path=ppt/theme/themeOverride11.xml><?xml version="1.0" encoding="utf-8"?>
<a:themeOverride xmlns:a="http://schemas.openxmlformats.org/drawingml/2006/main">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themeOverride>
</file>

<file path=ppt/theme/themeOverride12.xml><?xml version="1.0" encoding="utf-8"?>
<a:themeOverride xmlns:a="http://schemas.openxmlformats.org/drawingml/2006/main">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themeOverride>
</file>

<file path=ppt/theme/themeOverride13.xml><?xml version="1.0" encoding="utf-8"?>
<a:themeOverride xmlns:a="http://schemas.openxmlformats.org/drawingml/2006/main">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themeOverride>
</file>

<file path=ppt/theme/themeOverride14.xml><?xml version="1.0" encoding="utf-8"?>
<a:themeOverride xmlns:a="http://schemas.openxmlformats.org/drawingml/2006/main">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themeOverride>
</file>

<file path=ppt/theme/themeOverride15.xml><?xml version="1.0" encoding="utf-8"?>
<a:themeOverride xmlns:a="http://schemas.openxmlformats.org/drawingml/2006/main">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themeOverride>
</file>

<file path=ppt/theme/themeOverride16.xml><?xml version="1.0" encoding="utf-8"?>
<a:themeOverride xmlns:a="http://schemas.openxmlformats.org/drawingml/2006/main">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themeOverride>
</file>

<file path=ppt/theme/themeOverride17.xml><?xml version="1.0" encoding="utf-8"?>
<a:themeOverride xmlns:a="http://schemas.openxmlformats.org/drawingml/2006/main">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themeOverride>
</file>

<file path=ppt/theme/themeOverride18.xml><?xml version="1.0" encoding="utf-8"?>
<a:themeOverride xmlns:a="http://schemas.openxmlformats.org/drawingml/2006/main">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themeOverride>
</file>

<file path=ppt/theme/themeOverride2.xml><?xml version="1.0" encoding="utf-8"?>
<a:themeOverride xmlns:a="http://schemas.openxmlformats.org/drawingml/2006/main">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themeOverride>
</file>

<file path=ppt/theme/themeOverride3.xml><?xml version="1.0" encoding="utf-8"?>
<a:themeOverride xmlns:a="http://schemas.openxmlformats.org/drawingml/2006/main">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themeOverride>
</file>

<file path=ppt/theme/themeOverride4.xml><?xml version="1.0" encoding="utf-8"?>
<a:themeOverride xmlns:a="http://schemas.openxmlformats.org/drawingml/2006/main">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themeOverride>
</file>

<file path=ppt/theme/themeOverride5.xml><?xml version="1.0" encoding="utf-8"?>
<a:themeOverride xmlns:a="http://schemas.openxmlformats.org/drawingml/2006/main">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themeOverride>
</file>

<file path=ppt/theme/themeOverride6.xml><?xml version="1.0" encoding="utf-8"?>
<a:themeOverride xmlns:a="http://schemas.openxmlformats.org/drawingml/2006/main">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themeOverride>
</file>

<file path=ppt/theme/themeOverride7.xml><?xml version="1.0" encoding="utf-8"?>
<a:themeOverride xmlns:a="http://schemas.openxmlformats.org/drawingml/2006/main">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themeOverride>
</file>

<file path=ppt/theme/themeOverride8.xml><?xml version="1.0" encoding="utf-8"?>
<a:themeOverride xmlns:a="http://schemas.openxmlformats.org/drawingml/2006/main">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themeOverride>
</file>

<file path=ppt/theme/themeOverride9.xml><?xml version="1.0" encoding="utf-8"?>
<a:themeOverride xmlns:a="http://schemas.openxmlformats.org/drawingml/2006/main">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A0B2FE50D2F440832B0CBF3586561F" ma:contentTypeVersion="0" ma:contentTypeDescription="Create a new document." ma:contentTypeScope="" ma:versionID="f889f0b4cfb724ccdfedfc51150710bf">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D4EB21-4A4F-41AA-89DE-A6162C8B7F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F990F116-B58F-4255-B05B-DA3808E0E5C6}">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Metro_TT_White_16x9_2012-04-10_v2</Template>
  <TotalTime>19738</TotalTime>
  <Words>7674</Words>
  <Application>Microsoft Office PowerPoint</Application>
  <PresentationFormat>Custom</PresentationFormat>
  <Paragraphs>588</Paragraphs>
  <Slides>29</Slides>
  <Notes>27</Notes>
  <HiddenSlides>1</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2</vt:i4>
      </vt:variant>
      <vt:variant>
        <vt:lpstr>Slide Titles</vt:lpstr>
      </vt:variant>
      <vt:variant>
        <vt:i4>29</vt:i4>
      </vt:variant>
    </vt:vector>
  </HeadingPairs>
  <TitlesOfParts>
    <vt:vector size="41" baseType="lpstr">
      <vt:lpstr>MS PGothic</vt:lpstr>
      <vt:lpstr>Arial</vt:lpstr>
      <vt:lpstr>Segoe</vt:lpstr>
      <vt:lpstr>Segoe Light</vt:lpstr>
      <vt:lpstr>Segoe Semibold</vt:lpstr>
      <vt:lpstr>Segoe UI</vt:lpstr>
      <vt:lpstr>Segoe UI Light</vt:lpstr>
      <vt:lpstr>Wingdings</vt:lpstr>
      <vt:lpstr>MSVID_White_16x9_2012-08-18</vt:lpstr>
      <vt:lpstr>1_MSVID_White_16x9_2012-08-18</vt:lpstr>
      <vt:lpstr>Visio</vt:lpstr>
      <vt:lpstr>think-cell Slide</vt:lpstr>
      <vt:lpstr> Overview System Center 2012 SP1  </vt:lpstr>
      <vt:lpstr>System Center 2012 Capabilities</vt:lpstr>
      <vt:lpstr>System Center 2012 SP1</vt:lpstr>
      <vt:lpstr>Updates in SP1</vt:lpstr>
      <vt:lpstr>Productive Infrastructure</vt:lpstr>
      <vt:lpstr>Windows Server 2012 Scale</vt:lpstr>
      <vt:lpstr>Infrastructure Enhancements (VMM)</vt:lpstr>
      <vt:lpstr>Hyper-V Network Virtualization</vt:lpstr>
      <vt:lpstr>Logical Switch </vt:lpstr>
      <vt:lpstr>Virtual Switch </vt:lpstr>
      <vt:lpstr>Demo</vt:lpstr>
      <vt:lpstr>Backup Enhancements</vt:lpstr>
      <vt:lpstr>Predictable Applications</vt:lpstr>
      <vt:lpstr>Developer Operations</vt:lpstr>
      <vt:lpstr>Global Service Monitor</vt:lpstr>
      <vt:lpstr>Your Cloud</vt:lpstr>
      <vt:lpstr>Multi-Tenant Isolation </vt:lpstr>
      <vt:lpstr>Hybrid Cloud</vt:lpstr>
      <vt:lpstr>What is App Controller?</vt:lpstr>
      <vt:lpstr>Managing Services in Multiple Clouds</vt:lpstr>
      <vt:lpstr>System Requirements</vt:lpstr>
      <vt:lpstr>Connect To Clouds</vt:lpstr>
      <vt:lpstr>Control Access to Clouds</vt:lpstr>
      <vt:lpstr>Deploy and Operate</vt:lpstr>
      <vt:lpstr>Deploy and Operate</vt:lpstr>
      <vt:lpstr>Azure VM</vt:lpstr>
      <vt:lpstr>SP1 Features</vt:lpstr>
      <vt:lpstr>PowerPoint Presentation</vt:lpstr>
      <vt:lpstr>PowerPoint Presentation</vt:lpstr>
    </vt:vector>
  </TitlesOfParts>
  <Manager>Ron Sasaki</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Visual Identity PowerPoint Guidelines</dc:title>
  <dc:subject>Microsoft Visual Identity PowerPoint Guidelines</dc:subject>
  <dc:creator>Mary Feil-Jacobs, Saku Uchickawa</dc:creator>
  <cp:keywords>MSVID, Brand Guidelines, Branding, Visual Identity, grid</cp:keywords>
  <dc:description>Template: Maryfj
Formatting: Maryfj, Sakuu 
Audience Type: Internal</dc:description>
  <cp:lastModifiedBy>Dan Stolts</cp:lastModifiedBy>
  <cp:revision>975</cp:revision>
  <cp:lastPrinted>2013-02-25T17:42:30Z</cp:lastPrinted>
  <dcterms:created xsi:type="dcterms:W3CDTF">2012-05-22T07:38:31Z</dcterms:created>
  <dcterms:modified xsi:type="dcterms:W3CDTF">2013-02-25T21:45:36Z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0x0101009FA0B2FE50D2F440832B0CBF3586561F</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VerticalIndustry">
    <vt:lpwstr/>
  </property>
  <property fmtid="{D5CDD505-2E9C-101B-9397-08002B2CF9AE}" pid="7" name="Products">
    <vt:lpwstr/>
  </property>
  <property fmtid="{D5CDD505-2E9C-101B-9397-08002B2CF9AE}" pid="8" name="Solution">
    <vt:lpwstr/>
  </property>
  <property fmtid="{D5CDD505-2E9C-101B-9397-08002B2CF9AE}" pid="9" name="OrganizationalCustomerSegment">
    <vt:lpwstr/>
  </property>
  <property fmtid="{D5CDD505-2E9C-101B-9397-08002B2CF9AE}" pid="10" name="ProductArea">
    <vt:lpwstr/>
  </property>
  <property fmtid="{D5CDD505-2E9C-101B-9397-08002B2CF9AE}" pid="11" name="USBMOLanguage">
    <vt:lpwstr>159;#English|a5ff94d2-1ec6-4a3d-91b6-499704bb2bfb</vt:lpwstr>
  </property>
  <property fmtid="{D5CDD505-2E9C-101B-9397-08002B2CF9AE}" pid="12" name="IndividualCustomerSegment">
    <vt:lpwstr/>
  </property>
  <property fmtid="{D5CDD505-2E9C-101B-9397-08002B2CF9AE}" pid="13" name="Country">
    <vt:lpwstr/>
  </property>
  <property fmtid="{D5CDD505-2E9C-101B-9397-08002B2CF9AE}" pid="14" name="Locale">
    <vt:lpwstr>160;#en-us|d9a69bff-8288-4080-b994-75d8eae21b51</vt:lpwstr>
  </property>
  <property fmtid="{D5CDD505-2E9C-101B-9397-08002B2CF9AE}" pid="15" name="ElementType">
    <vt:lpwstr>172</vt:lpwstr>
  </property>
  <property fmtid="{D5CDD505-2E9C-101B-9397-08002B2CF9AE}" pid="16" name="MetadataExtractionStatus">
    <vt:lpwstr>Metadata ExtractedSuccessfully</vt:lpwstr>
  </property>
  <property fmtid="{D5CDD505-2E9C-101B-9397-08002B2CF9AE}" pid="17" name="AssetType">
    <vt:lpwstr>184</vt:lpwstr>
  </property>
</Properties>
</file>