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45"/>
  </p:notesMasterIdLst>
  <p:handoutMasterIdLst>
    <p:handoutMasterId r:id="rId46"/>
  </p:handoutMasterIdLst>
  <p:sldIdLst>
    <p:sldId id="319" r:id="rId5"/>
    <p:sldId id="423" r:id="rId6"/>
    <p:sldId id="430" r:id="rId7"/>
    <p:sldId id="407" r:id="rId8"/>
    <p:sldId id="438" r:id="rId9"/>
    <p:sldId id="427" r:id="rId10"/>
    <p:sldId id="428" r:id="rId11"/>
    <p:sldId id="439" r:id="rId12"/>
    <p:sldId id="431" r:id="rId13"/>
    <p:sldId id="414" r:id="rId14"/>
    <p:sldId id="433" r:id="rId15"/>
    <p:sldId id="435" r:id="rId16"/>
    <p:sldId id="422" r:id="rId17"/>
    <p:sldId id="421" r:id="rId18"/>
    <p:sldId id="408" r:id="rId19"/>
    <p:sldId id="390" r:id="rId20"/>
    <p:sldId id="392" r:id="rId21"/>
    <p:sldId id="391" r:id="rId22"/>
    <p:sldId id="393" r:id="rId23"/>
    <p:sldId id="394" r:id="rId24"/>
    <p:sldId id="395" r:id="rId25"/>
    <p:sldId id="396" r:id="rId26"/>
    <p:sldId id="397" r:id="rId27"/>
    <p:sldId id="380" r:id="rId28"/>
    <p:sldId id="383" r:id="rId29"/>
    <p:sldId id="384" r:id="rId30"/>
    <p:sldId id="385" r:id="rId31"/>
    <p:sldId id="419" r:id="rId32"/>
    <p:sldId id="417" r:id="rId33"/>
    <p:sldId id="418" r:id="rId34"/>
    <p:sldId id="420" r:id="rId35"/>
    <p:sldId id="415" r:id="rId36"/>
    <p:sldId id="399" r:id="rId37"/>
    <p:sldId id="400" r:id="rId38"/>
    <p:sldId id="401" r:id="rId39"/>
    <p:sldId id="402" r:id="rId40"/>
    <p:sldId id="437" r:id="rId41"/>
    <p:sldId id="379" r:id="rId42"/>
    <p:sldId id="436" r:id="rId43"/>
    <p:sldId id="358" r:id="rId4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597E9E1-4122-4734-861A-4DC80943B6C0}">
          <p14:sldIdLst>
            <p14:sldId id="319"/>
            <p14:sldId id="423"/>
            <p14:sldId id="430"/>
            <p14:sldId id="407"/>
            <p14:sldId id="438"/>
            <p14:sldId id="427"/>
            <p14:sldId id="428"/>
          </p14:sldIdLst>
        </p14:section>
        <p14:section name="Syndication" id="{DB70B669-96E7-42F4-92EC-B896492FB92C}">
          <p14:sldIdLst>
            <p14:sldId id="439"/>
            <p14:sldId id="431"/>
            <p14:sldId id="414"/>
            <p14:sldId id="433"/>
          </p14:sldIdLst>
        </p14:section>
        <p14:section name="More..." id="{BF9E9D95-632F-4F7C-93A8-1E458E8E686C}">
          <p14:sldIdLst>
            <p14:sldId id="435"/>
          </p14:sldIdLst>
        </p14:section>
        <p14:section name="Search Engine Optimization" id="{4B167087-302F-4491-B8BB-236B2B3AB9B9}">
          <p14:sldIdLst>
            <p14:sldId id="422"/>
            <p14:sldId id="421"/>
          </p14:sldIdLst>
        </p14:section>
        <p14:section name="Ulitzer" id="{EA6D1A26-539F-47D9-B01A-BD6C303D67F0}">
          <p14:sldIdLst>
            <p14:sldId id="408"/>
            <p14:sldId id="390"/>
            <p14:sldId id="392"/>
            <p14:sldId id="391"/>
            <p14:sldId id="393"/>
            <p14:sldId id="394"/>
            <p14:sldId id="395"/>
            <p14:sldId id="396"/>
            <p14:sldId id="397"/>
            <p14:sldId id="380"/>
            <p14:sldId id="383"/>
            <p14:sldId id="384"/>
            <p14:sldId id="385"/>
          </p14:sldIdLst>
        </p14:section>
        <p14:section name="LinkedIn" id="{F5DA0234-AD50-45D8-96CC-D76055B91F4C}">
          <p14:sldIdLst>
            <p14:sldId id="419"/>
            <p14:sldId id="417"/>
            <p14:sldId id="418"/>
          </p14:sldIdLst>
        </p14:section>
        <p14:section name="Viral Resyndication" id="{DC6106D8-3CAB-4688-82F3-46FCA9C39E9D}">
          <p14:sldIdLst>
            <p14:sldId id="420"/>
            <p14:sldId id="415"/>
            <p14:sldId id="399"/>
            <p14:sldId id="400"/>
            <p14:sldId id="401"/>
            <p14:sldId id="402"/>
          </p14:sldIdLst>
        </p14:section>
        <p14:section name="Wrap Up" id="{0E8D3F47-A08E-4C54-A18E-E8A20CD17BCC}">
          <p14:sldIdLst>
            <p14:sldId id="437"/>
            <p14:sldId id="379"/>
            <p14:sldId id="436"/>
            <p14:sldId id="358"/>
          </p14:sldIdLst>
        </p14:section>
      </p14:sectionLst>
    </p:ex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7B"/>
    <a:srgbClr val="FFFFFF"/>
    <a:srgbClr val="000000"/>
    <a:srgbClr val="429A16"/>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8" autoAdjust="0"/>
    <p:restoredTop sz="85480" autoAdjust="0"/>
  </p:normalViewPr>
  <p:slideViewPr>
    <p:cSldViewPr>
      <p:cViewPr varScale="1">
        <p:scale>
          <a:sx n="79" d="100"/>
          <a:sy n="79" d="100"/>
        </p:scale>
        <p:origin x="702" y="7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4" d="100"/>
          <a:sy n="64" d="100"/>
        </p:scale>
        <p:origin x="1742"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E7AC7-D2B2-4207-8215-3F3570DB5C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1455DB3-1FAD-4906-9B91-84D1A4BF8132}">
      <dgm:prSet phldrT="[Text]"/>
      <dgm:spPr/>
      <dgm:t>
        <a:bodyPr/>
        <a:lstStyle/>
        <a:p>
          <a:r>
            <a:rPr lang="en-US" dirty="0" smtClean="0"/>
            <a:t>NOT Copy</a:t>
          </a:r>
          <a:endParaRPr lang="en-US" dirty="0"/>
        </a:p>
      </dgm:t>
    </dgm:pt>
    <dgm:pt modelId="{04BFDC5E-0C74-48E8-B8AE-BA9013F2F57F}" type="parTrans" cxnId="{95922A42-419D-4A86-BE6F-A35D53AFF3B0}">
      <dgm:prSet/>
      <dgm:spPr/>
      <dgm:t>
        <a:bodyPr/>
        <a:lstStyle/>
        <a:p>
          <a:endParaRPr lang="en-US"/>
        </a:p>
      </dgm:t>
    </dgm:pt>
    <dgm:pt modelId="{F857755D-4C5F-4B6C-BD31-14912668C56B}" type="sibTrans" cxnId="{95922A42-419D-4A86-BE6F-A35D53AFF3B0}">
      <dgm:prSet/>
      <dgm:spPr/>
      <dgm:t>
        <a:bodyPr/>
        <a:lstStyle/>
        <a:p>
          <a:endParaRPr lang="en-US"/>
        </a:p>
      </dgm:t>
    </dgm:pt>
    <dgm:pt modelId="{9104FC05-3689-4DE3-89A5-63B056BA5BDE}">
      <dgm:prSet phldrT="[Text]"/>
      <dgm:spPr/>
      <dgm:t>
        <a:bodyPr/>
        <a:lstStyle/>
        <a:p>
          <a:r>
            <a:rPr lang="en-US" dirty="0" smtClean="0"/>
            <a:t>Leverage </a:t>
          </a:r>
          <a:endParaRPr lang="en-US" dirty="0"/>
        </a:p>
      </dgm:t>
    </dgm:pt>
    <dgm:pt modelId="{D0249482-0DC7-44D7-87BE-EB0E8DB54DF7}" type="parTrans" cxnId="{92CFDBD7-D97E-4A01-8B8E-EE8AA444F341}">
      <dgm:prSet/>
      <dgm:spPr/>
      <dgm:t>
        <a:bodyPr/>
        <a:lstStyle/>
        <a:p>
          <a:endParaRPr lang="en-US"/>
        </a:p>
      </dgm:t>
    </dgm:pt>
    <dgm:pt modelId="{49B2B330-7836-4186-95CA-FE8ED8CB56AF}" type="sibTrans" cxnId="{92CFDBD7-D97E-4A01-8B8E-EE8AA444F341}">
      <dgm:prSet/>
      <dgm:spPr/>
      <dgm:t>
        <a:bodyPr/>
        <a:lstStyle/>
        <a:p>
          <a:endParaRPr lang="en-US"/>
        </a:p>
      </dgm:t>
    </dgm:pt>
    <dgm:pt modelId="{DAB1A9FE-D5A5-48BD-84C4-B1987892779D}">
      <dgm:prSet phldrT="[Text]" custT="1"/>
      <dgm:spPr/>
      <dgm:t>
        <a:bodyPr/>
        <a:lstStyle/>
        <a:p>
          <a:r>
            <a:rPr lang="en-US" sz="2000" dirty="0" smtClean="0"/>
            <a:t>Duplicate content is one of the most widespread SEO problems on the Internet</a:t>
          </a:r>
          <a:r>
            <a:rPr lang="en-US" sz="1800" dirty="0" smtClean="0"/>
            <a:t>... so much of a problem that the search engines have created a tool (</a:t>
          </a:r>
          <a:r>
            <a:rPr lang="en-US" sz="1800" dirty="0" err="1" smtClean="0"/>
            <a:t>rel</a:t>
          </a:r>
          <a:r>
            <a:rPr lang="en-US" sz="1800" dirty="0" smtClean="0"/>
            <a:t>=canonical”) to help deal with the problem.</a:t>
          </a:r>
          <a:endParaRPr lang="en-US" sz="2800" dirty="0"/>
        </a:p>
      </dgm:t>
    </dgm:pt>
    <dgm:pt modelId="{7CBDE027-844F-4C07-B6DF-AB2FAC983058}" type="sibTrans" cxnId="{690A3B58-C804-4FB8-96DE-623DB09A1DB5}">
      <dgm:prSet/>
      <dgm:spPr/>
      <dgm:t>
        <a:bodyPr/>
        <a:lstStyle/>
        <a:p>
          <a:endParaRPr lang="en-US"/>
        </a:p>
      </dgm:t>
    </dgm:pt>
    <dgm:pt modelId="{28FE997F-48DA-4680-9FD0-617C41BC7CA8}" type="parTrans" cxnId="{690A3B58-C804-4FB8-96DE-623DB09A1DB5}">
      <dgm:prSet/>
      <dgm:spPr/>
      <dgm:t>
        <a:bodyPr/>
        <a:lstStyle/>
        <a:p>
          <a:endParaRPr lang="en-US"/>
        </a:p>
      </dgm:t>
    </dgm:pt>
    <dgm:pt modelId="{F4B5730E-F186-4580-89D1-55885780D1B4}">
      <dgm:prSet phldrT="[Text]" custT="1"/>
      <dgm:spPr/>
      <dgm:t>
        <a:bodyPr/>
        <a:lstStyle/>
        <a:p>
          <a:r>
            <a:rPr lang="en-US" sz="2000" dirty="0" smtClean="0"/>
            <a:t>Complete article syndication (copy) is the nemesis of SEO and blog relevance (nemesis: an opponent or rival whom a person cannot best or overcome)</a:t>
          </a:r>
          <a:endParaRPr lang="en-US" sz="2000" dirty="0"/>
        </a:p>
      </dgm:t>
    </dgm:pt>
    <dgm:pt modelId="{E00E4321-E920-4C2F-9501-60A5E8F689BD}" type="sibTrans" cxnId="{9DDD04A0-E4EB-47B1-B190-31F32090408A}">
      <dgm:prSet/>
      <dgm:spPr/>
      <dgm:t>
        <a:bodyPr/>
        <a:lstStyle/>
        <a:p>
          <a:endParaRPr lang="en-US"/>
        </a:p>
      </dgm:t>
    </dgm:pt>
    <dgm:pt modelId="{8EDF0957-2B3D-4704-8540-A6EAB15B60C0}" type="parTrans" cxnId="{9DDD04A0-E4EB-47B1-B190-31F32090408A}">
      <dgm:prSet/>
      <dgm:spPr/>
      <dgm:t>
        <a:bodyPr/>
        <a:lstStyle/>
        <a:p>
          <a:endParaRPr lang="en-US"/>
        </a:p>
      </dgm:t>
    </dgm:pt>
    <dgm:pt modelId="{87821F83-9684-4B93-9A67-269564006FA0}">
      <dgm:prSet phldrT="[Text]"/>
      <dgm:spPr/>
      <dgm:t>
        <a:bodyPr/>
        <a:lstStyle/>
        <a:p>
          <a:r>
            <a:rPr lang="en-US" dirty="0" smtClean="0"/>
            <a:t>Have others LINK to your content</a:t>
          </a:r>
          <a:endParaRPr lang="en-US" dirty="0"/>
        </a:p>
      </dgm:t>
    </dgm:pt>
    <dgm:pt modelId="{7C326EA0-1427-4E68-BE93-57F2CC12B1DA}" type="parTrans" cxnId="{7B11A6C4-01F7-408B-8F34-925F15899387}">
      <dgm:prSet/>
      <dgm:spPr/>
      <dgm:t>
        <a:bodyPr/>
        <a:lstStyle/>
        <a:p>
          <a:endParaRPr lang="en-US"/>
        </a:p>
      </dgm:t>
    </dgm:pt>
    <dgm:pt modelId="{BB36D1AF-A926-4679-B7F9-9688BC401501}" type="sibTrans" cxnId="{7B11A6C4-01F7-408B-8F34-925F15899387}">
      <dgm:prSet/>
      <dgm:spPr/>
      <dgm:t>
        <a:bodyPr/>
        <a:lstStyle/>
        <a:p>
          <a:endParaRPr lang="en-US"/>
        </a:p>
      </dgm:t>
    </dgm:pt>
    <dgm:pt modelId="{FE77B807-B03B-496F-9AA6-782F46617E3D}">
      <dgm:prSet phldrT="[Text]"/>
      <dgm:spPr/>
      <dgm:t>
        <a:bodyPr/>
        <a:lstStyle/>
        <a:p>
          <a:r>
            <a:rPr lang="en-US" dirty="0" smtClean="0"/>
            <a:t>Summary with LINK to your SOURCE is good</a:t>
          </a:r>
          <a:endParaRPr lang="en-US" dirty="0"/>
        </a:p>
      </dgm:t>
    </dgm:pt>
    <dgm:pt modelId="{5A2897D0-7B95-41AC-890E-C72291FA6B8A}" type="parTrans" cxnId="{DD58D919-88E4-490F-9173-A89E4AC4F01C}">
      <dgm:prSet/>
      <dgm:spPr/>
      <dgm:t>
        <a:bodyPr/>
        <a:lstStyle/>
        <a:p>
          <a:endParaRPr lang="en-US"/>
        </a:p>
      </dgm:t>
    </dgm:pt>
    <dgm:pt modelId="{B378E092-02E6-42FD-88CC-D75A22A78143}" type="sibTrans" cxnId="{DD58D919-88E4-490F-9173-A89E4AC4F01C}">
      <dgm:prSet/>
      <dgm:spPr/>
      <dgm:t>
        <a:bodyPr/>
        <a:lstStyle/>
        <a:p>
          <a:endParaRPr lang="en-US"/>
        </a:p>
      </dgm:t>
    </dgm:pt>
    <dgm:pt modelId="{BE711A8E-CA0A-464E-8CBC-D1B10759271C}">
      <dgm:prSet phldrT="[Text]"/>
      <dgm:spPr/>
      <dgm:t>
        <a:bodyPr/>
        <a:lstStyle/>
        <a:p>
          <a:r>
            <a:rPr lang="en-US" dirty="0" smtClean="0"/>
            <a:t>Define</a:t>
          </a:r>
          <a:endParaRPr lang="en-US" dirty="0"/>
        </a:p>
      </dgm:t>
    </dgm:pt>
    <dgm:pt modelId="{D8648BE8-B202-4DA9-9F57-8FB9FCB495D2}" type="parTrans" cxnId="{7CE2B5A3-561C-4709-90EC-BEF73301A97A}">
      <dgm:prSet/>
      <dgm:spPr/>
      <dgm:t>
        <a:bodyPr/>
        <a:lstStyle/>
        <a:p>
          <a:endParaRPr lang="en-US"/>
        </a:p>
      </dgm:t>
    </dgm:pt>
    <dgm:pt modelId="{1FBE561F-6858-4688-B8CE-44760C023F8B}" type="sibTrans" cxnId="{7CE2B5A3-561C-4709-90EC-BEF73301A97A}">
      <dgm:prSet/>
      <dgm:spPr/>
      <dgm:t>
        <a:bodyPr/>
        <a:lstStyle/>
        <a:p>
          <a:endParaRPr lang="en-US"/>
        </a:p>
      </dgm:t>
    </dgm:pt>
    <dgm:pt modelId="{9E9FDD39-C47A-42EB-83B8-2E82A3999255}">
      <dgm:prSet phldrT="[Text]"/>
      <dgm:spPr/>
      <dgm:t>
        <a:bodyPr/>
        <a:lstStyle/>
        <a:p>
          <a:r>
            <a:rPr lang="en-US" dirty="0" smtClean="0"/>
            <a:t>To publish simultaneously, or supply for simultaneous publication, in a number of newspapers or other periodicals in different places</a:t>
          </a:r>
          <a:endParaRPr lang="en-US" dirty="0"/>
        </a:p>
      </dgm:t>
    </dgm:pt>
    <dgm:pt modelId="{5D822B97-807F-4ACA-A213-0A2FB842633E}" type="parTrans" cxnId="{1B9208F3-054A-4D83-B00C-4C42A59E21A2}">
      <dgm:prSet/>
      <dgm:spPr/>
      <dgm:t>
        <a:bodyPr/>
        <a:lstStyle/>
        <a:p>
          <a:endParaRPr lang="en-US"/>
        </a:p>
      </dgm:t>
    </dgm:pt>
    <dgm:pt modelId="{02901BC1-F8B4-4252-BC00-17D7B3465040}" type="sibTrans" cxnId="{1B9208F3-054A-4D83-B00C-4C42A59E21A2}">
      <dgm:prSet/>
      <dgm:spPr/>
      <dgm:t>
        <a:bodyPr/>
        <a:lstStyle/>
        <a:p>
          <a:endParaRPr lang="en-US"/>
        </a:p>
      </dgm:t>
    </dgm:pt>
    <dgm:pt modelId="{62A35868-B88C-496C-B600-75A0AAB64EFA}">
      <dgm:prSet phldrT="[Text]"/>
      <dgm:spPr/>
      <dgm:t>
        <a:bodyPr/>
        <a:lstStyle/>
        <a:p>
          <a:r>
            <a:rPr lang="en-US" dirty="0" smtClean="0"/>
            <a:t>Spread the word to the masses</a:t>
          </a:r>
          <a:endParaRPr lang="en-US" dirty="0"/>
        </a:p>
      </dgm:t>
    </dgm:pt>
    <dgm:pt modelId="{77A69394-D3B5-43D1-8EFF-0F91FF278B34}" type="parTrans" cxnId="{9F5ED878-EEA0-4907-AE63-4F0C377A7439}">
      <dgm:prSet/>
      <dgm:spPr/>
      <dgm:t>
        <a:bodyPr/>
        <a:lstStyle/>
        <a:p>
          <a:endParaRPr lang="en-US"/>
        </a:p>
      </dgm:t>
    </dgm:pt>
    <dgm:pt modelId="{B558FE32-25E5-4755-90A9-BC22DA67F7FB}" type="sibTrans" cxnId="{9F5ED878-EEA0-4907-AE63-4F0C377A7439}">
      <dgm:prSet/>
      <dgm:spPr/>
      <dgm:t>
        <a:bodyPr/>
        <a:lstStyle/>
        <a:p>
          <a:endParaRPr lang="en-US"/>
        </a:p>
      </dgm:t>
    </dgm:pt>
    <dgm:pt modelId="{AD6DE3D1-832D-496A-8E42-1AE7204F63DF}" type="pres">
      <dgm:prSet presAssocID="{9A9E7AC7-D2B2-4207-8215-3F3570DB5C85}" presName="linearFlow" presStyleCnt="0">
        <dgm:presLayoutVars>
          <dgm:dir/>
          <dgm:animLvl val="lvl"/>
          <dgm:resizeHandles val="exact"/>
        </dgm:presLayoutVars>
      </dgm:prSet>
      <dgm:spPr/>
      <dgm:t>
        <a:bodyPr/>
        <a:lstStyle/>
        <a:p>
          <a:endParaRPr lang="en-US"/>
        </a:p>
      </dgm:t>
    </dgm:pt>
    <dgm:pt modelId="{69C1F09A-5EEB-4619-AD4F-C8DD59D4C162}" type="pres">
      <dgm:prSet presAssocID="{BE711A8E-CA0A-464E-8CBC-D1B10759271C}" presName="composite" presStyleCnt="0"/>
      <dgm:spPr/>
    </dgm:pt>
    <dgm:pt modelId="{7F4C06D2-AA28-4891-AD08-252F91E103EC}" type="pres">
      <dgm:prSet presAssocID="{BE711A8E-CA0A-464E-8CBC-D1B10759271C}" presName="parentText" presStyleLbl="alignNode1" presStyleIdx="0" presStyleCnt="3">
        <dgm:presLayoutVars>
          <dgm:chMax val="1"/>
          <dgm:bulletEnabled val="1"/>
        </dgm:presLayoutVars>
      </dgm:prSet>
      <dgm:spPr/>
      <dgm:t>
        <a:bodyPr/>
        <a:lstStyle/>
        <a:p>
          <a:endParaRPr lang="en-US"/>
        </a:p>
      </dgm:t>
    </dgm:pt>
    <dgm:pt modelId="{65D36A72-48E3-4E66-89AD-FC447CA8023F}" type="pres">
      <dgm:prSet presAssocID="{BE711A8E-CA0A-464E-8CBC-D1B10759271C}" presName="descendantText" presStyleLbl="alignAcc1" presStyleIdx="0" presStyleCnt="3">
        <dgm:presLayoutVars>
          <dgm:bulletEnabled val="1"/>
        </dgm:presLayoutVars>
      </dgm:prSet>
      <dgm:spPr/>
      <dgm:t>
        <a:bodyPr/>
        <a:lstStyle/>
        <a:p>
          <a:endParaRPr lang="en-US"/>
        </a:p>
      </dgm:t>
    </dgm:pt>
    <dgm:pt modelId="{DB04A1BA-0270-4CF7-BC08-D3E139D0D1A6}" type="pres">
      <dgm:prSet presAssocID="{1FBE561F-6858-4688-B8CE-44760C023F8B}" presName="sp" presStyleCnt="0"/>
      <dgm:spPr/>
    </dgm:pt>
    <dgm:pt modelId="{761C93D0-C21C-437F-8064-0DDFF368D472}" type="pres">
      <dgm:prSet presAssocID="{51455DB3-1FAD-4906-9B91-84D1A4BF8132}" presName="composite" presStyleCnt="0"/>
      <dgm:spPr/>
    </dgm:pt>
    <dgm:pt modelId="{90643C1D-16FA-4D63-A069-D475339CC244}" type="pres">
      <dgm:prSet presAssocID="{51455DB3-1FAD-4906-9B91-84D1A4BF8132}" presName="parentText" presStyleLbl="alignNode1" presStyleIdx="1" presStyleCnt="3">
        <dgm:presLayoutVars>
          <dgm:chMax val="1"/>
          <dgm:bulletEnabled val="1"/>
        </dgm:presLayoutVars>
      </dgm:prSet>
      <dgm:spPr/>
      <dgm:t>
        <a:bodyPr/>
        <a:lstStyle/>
        <a:p>
          <a:endParaRPr lang="en-US"/>
        </a:p>
      </dgm:t>
    </dgm:pt>
    <dgm:pt modelId="{212ED93D-CFBB-45EB-B28D-1F7FE7B41E78}" type="pres">
      <dgm:prSet presAssocID="{51455DB3-1FAD-4906-9B91-84D1A4BF8132}" presName="descendantText" presStyleLbl="alignAcc1" presStyleIdx="1" presStyleCnt="3" custScaleY="138996">
        <dgm:presLayoutVars>
          <dgm:bulletEnabled val="1"/>
        </dgm:presLayoutVars>
      </dgm:prSet>
      <dgm:spPr/>
      <dgm:t>
        <a:bodyPr/>
        <a:lstStyle/>
        <a:p>
          <a:endParaRPr lang="en-US"/>
        </a:p>
      </dgm:t>
    </dgm:pt>
    <dgm:pt modelId="{A6D91C20-EE6D-4499-A6DB-201A5CB3918D}" type="pres">
      <dgm:prSet presAssocID="{F857755D-4C5F-4B6C-BD31-14912668C56B}" presName="sp" presStyleCnt="0"/>
      <dgm:spPr/>
    </dgm:pt>
    <dgm:pt modelId="{769BCF88-F1E0-467B-B789-BD323B49619F}" type="pres">
      <dgm:prSet presAssocID="{9104FC05-3689-4DE3-89A5-63B056BA5BDE}" presName="composite" presStyleCnt="0"/>
      <dgm:spPr/>
    </dgm:pt>
    <dgm:pt modelId="{EE08DA89-B4D3-485D-96B5-07D012C4D3BC}" type="pres">
      <dgm:prSet presAssocID="{9104FC05-3689-4DE3-89A5-63B056BA5BDE}" presName="parentText" presStyleLbl="alignNode1" presStyleIdx="2" presStyleCnt="3">
        <dgm:presLayoutVars>
          <dgm:chMax val="1"/>
          <dgm:bulletEnabled val="1"/>
        </dgm:presLayoutVars>
      </dgm:prSet>
      <dgm:spPr/>
      <dgm:t>
        <a:bodyPr/>
        <a:lstStyle/>
        <a:p>
          <a:endParaRPr lang="en-US"/>
        </a:p>
      </dgm:t>
    </dgm:pt>
    <dgm:pt modelId="{3359B2E4-66BA-4749-8535-7A183DA1AFC8}" type="pres">
      <dgm:prSet presAssocID="{9104FC05-3689-4DE3-89A5-63B056BA5BDE}" presName="descendantText" presStyleLbl="alignAcc1" presStyleIdx="2" presStyleCnt="3">
        <dgm:presLayoutVars>
          <dgm:bulletEnabled val="1"/>
        </dgm:presLayoutVars>
      </dgm:prSet>
      <dgm:spPr/>
      <dgm:t>
        <a:bodyPr/>
        <a:lstStyle/>
        <a:p>
          <a:endParaRPr lang="en-US"/>
        </a:p>
      </dgm:t>
    </dgm:pt>
  </dgm:ptLst>
  <dgm:cxnLst>
    <dgm:cxn modelId="{B19C54EE-36E9-4A5E-AE03-41615245F409}" type="presOf" srcId="{F4B5730E-F186-4580-89D1-55885780D1B4}" destId="{212ED93D-CFBB-45EB-B28D-1F7FE7B41E78}" srcOrd="0" destOrd="0" presId="urn:microsoft.com/office/officeart/2005/8/layout/chevron2"/>
    <dgm:cxn modelId="{98622E6F-DECF-4E0B-A25C-F27D3BE1BB4A}" type="presOf" srcId="{9104FC05-3689-4DE3-89A5-63B056BA5BDE}" destId="{EE08DA89-B4D3-485D-96B5-07D012C4D3BC}" srcOrd="0" destOrd="0" presId="urn:microsoft.com/office/officeart/2005/8/layout/chevron2"/>
    <dgm:cxn modelId="{B1A30E75-95F3-4428-AF8B-F0871B14BF97}" type="presOf" srcId="{87821F83-9684-4B93-9A67-269564006FA0}" destId="{3359B2E4-66BA-4749-8535-7A183DA1AFC8}" srcOrd="0" destOrd="0" presId="urn:microsoft.com/office/officeart/2005/8/layout/chevron2"/>
    <dgm:cxn modelId="{7CE2B5A3-561C-4709-90EC-BEF73301A97A}" srcId="{9A9E7AC7-D2B2-4207-8215-3F3570DB5C85}" destId="{BE711A8E-CA0A-464E-8CBC-D1B10759271C}" srcOrd="0" destOrd="0" parTransId="{D8648BE8-B202-4DA9-9F57-8FB9FCB495D2}" sibTransId="{1FBE561F-6858-4688-B8CE-44760C023F8B}"/>
    <dgm:cxn modelId="{3AA426F6-15C8-4385-9024-6D76BA02341D}" type="presOf" srcId="{51455DB3-1FAD-4906-9B91-84D1A4BF8132}" destId="{90643C1D-16FA-4D63-A069-D475339CC244}" srcOrd="0" destOrd="0" presId="urn:microsoft.com/office/officeart/2005/8/layout/chevron2"/>
    <dgm:cxn modelId="{3119EF0E-0E4F-4392-A34F-540D5A083118}" type="presOf" srcId="{BE711A8E-CA0A-464E-8CBC-D1B10759271C}" destId="{7F4C06D2-AA28-4891-AD08-252F91E103EC}" srcOrd="0" destOrd="0" presId="urn:microsoft.com/office/officeart/2005/8/layout/chevron2"/>
    <dgm:cxn modelId="{95922A42-419D-4A86-BE6F-A35D53AFF3B0}" srcId="{9A9E7AC7-D2B2-4207-8215-3F3570DB5C85}" destId="{51455DB3-1FAD-4906-9B91-84D1A4BF8132}" srcOrd="1" destOrd="0" parTransId="{04BFDC5E-0C74-48E8-B8AE-BA9013F2F57F}" sibTransId="{F857755D-4C5F-4B6C-BD31-14912668C56B}"/>
    <dgm:cxn modelId="{3F21E098-0C45-458B-9AA7-CB4A47290B3D}" type="presOf" srcId="{62A35868-B88C-496C-B600-75A0AAB64EFA}" destId="{65D36A72-48E3-4E66-89AD-FC447CA8023F}" srcOrd="0" destOrd="1" presId="urn:microsoft.com/office/officeart/2005/8/layout/chevron2"/>
    <dgm:cxn modelId="{589A3CE4-13DF-45D4-B50C-9533E9FEAE2F}" type="presOf" srcId="{9A9E7AC7-D2B2-4207-8215-3F3570DB5C85}" destId="{AD6DE3D1-832D-496A-8E42-1AE7204F63DF}" srcOrd="0" destOrd="0" presId="urn:microsoft.com/office/officeart/2005/8/layout/chevron2"/>
    <dgm:cxn modelId="{7B11A6C4-01F7-408B-8F34-925F15899387}" srcId="{9104FC05-3689-4DE3-89A5-63B056BA5BDE}" destId="{87821F83-9684-4B93-9A67-269564006FA0}" srcOrd="0" destOrd="0" parTransId="{7C326EA0-1427-4E68-BE93-57F2CC12B1DA}" sibTransId="{BB36D1AF-A926-4679-B7F9-9688BC401501}"/>
    <dgm:cxn modelId="{3DAAA49F-0592-463C-A22F-E0E5E2399253}" type="presOf" srcId="{DAB1A9FE-D5A5-48BD-84C4-B1987892779D}" destId="{212ED93D-CFBB-45EB-B28D-1F7FE7B41E78}" srcOrd="0" destOrd="1" presId="urn:microsoft.com/office/officeart/2005/8/layout/chevron2"/>
    <dgm:cxn modelId="{DD58D919-88E4-490F-9173-A89E4AC4F01C}" srcId="{9104FC05-3689-4DE3-89A5-63B056BA5BDE}" destId="{FE77B807-B03B-496F-9AA6-782F46617E3D}" srcOrd="1" destOrd="0" parTransId="{5A2897D0-7B95-41AC-890E-C72291FA6B8A}" sibTransId="{B378E092-02E6-42FD-88CC-D75A22A78143}"/>
    <dgm:cxn modelId="{1C27B923-9FEB-4D24-B8FC-DB65E0F6EBF3}" type="presOf" srcId="{FE77B807-B03B-496F-9AA6-782F46617E3D}" destId="{3359B2E4-66BA-4749-8535-7A183DA1AFC8}" srcOrd="0" destOrd="1" presId="urn:microsoft.com/office/officeart/2005/8/layout/chevron2"/>
    <dgm:cxn modelId="{F9767EA8-9D74-455B-9FD3-2BED49AB83CF}" type="presOf" srcId="{9E9FDD39-C47A-42EB-83B8-2E82A3999255}" destId="{65D36A72-48E3-4E66-89AD-FC447CA8023F}" srcOrd="0" destOrd="0" presId="urn:microsoft.com/office/officeart/2005/8/layout/chevron2"/>
    <dgm:cxn modelId="{690A3B58-C804-4FB8-96DE-623DB09A1DB5}" srcId="{51455DB3-1FAD-4906-9B91-84D1A4BF8132}" destId="{DAB1A9FE-D5A5-48BD-84C4-B1987892779D}" srcOrd="1" destOrd="0" parTransId="{28FE997F-48DA-4680-9FD0-617C41BC7CA8}" sibTransId="{7CBDE027-844F-4C07-B6DF-AB2FAC983058}"/>
    <dgm:cxn modelId="{1B9208F3-054A-4D83-B00C-4C42A59E21A2}" srcId="{BE711A8E-CA0A-464E-8CBC-D1B10759271C}" destId="{9E9FDD39-C47A-42EB-83B8-2E82A3999255}" srcOrd="0" destOrd="0" parTransId="{5D822B97-807F-4ACA-A213-0A2FB842633E}" sibTransId="{02901BC1-F8B4-4252-BC00-17D7B3465040}"/>
    <dgm:cxn modelId="{9DDD04A0-E4EB-47B1-B190-31F32090408A}" srcId="{51455DB3-1FAD-4906-9B91-84D1A4BF8132}" destId="{F4B5730E-F186-4580-89D1-55885780D1B4}" srcOrd="0" destOrd="0" parTransId="{8EDF0957-2B3D-4704-8540-A6EAB15B60C0}" sibTransId="{E00E4321-E920-4C2F-9501-60A5E8F689BD}"/>
    <dgm:cxn modelId="{92CFDBD7-D97E-4A01-8B8E-EE8AA444F341}" srcId="{9A9E7AC7-D2B2-4207-8215-3F3570DB5C85}" destId="{9104FC05-3689-4DE3-89A5-63B056BA5BDE}" srcOrd="2" destOrd="0" parTransId="{D0249482-0DC7-44D7-87BE-EB0E8DB54DF7}" sibTransId="{49B2B330-7836-4186-95CA-FE8ED8CB56AF}"/>
    <dgm:cxn modelId="{9F5ED878-EEA0-4907-AE63-4F0C377A7439}" srcId="{BE711A8E-CA0A-464E-8CBC-D1B10759271C}" destId="{62A35868-B88C-496C-B600-75A0AAB64EFA}" srcOrd="1" destOrd="0" parTransId="{77A69394-D3B5-43D1-8EFF-0F91FF278B34}" sibTransId="{B558FE32-25E5-4755-90A9-BC22DA67F7FB}"/>
    <dgm:cxn modelId="{2A07E9B1-8A7B-48C2-A41F-8F4898D8E967}" type="presParOf" srcId="{AD6DE3D1-832D-496A-8E42-1AE7204F63DF}" destId="{69C1F09A-5EEB-4619-AD4F-C8DD59D4C162}" srcOrd="0" destOrd="0" presId="urn:microsoft.com/office/officeart/2005/8/layout/chevron2"/>
    <dgm:cxn modelId="{768E3340-1D62-489A-A154-9C6BF89ABB2E}" type="presParOf" srcId="{69C1F09A-5EEB-4619-AD4F-C8DD59D4C162}" destId="{7F4C06D2-AA28-4891-AD08-252F91E103EC}" srcOrd="0" destOrd="0" presId="urn:microsoft.com/office/officeart/2005/8/layout/chevron2"/>
    <dgm:cxn modelId="{B4D1EDDA-796D-4DCA-ABCC-5A29E1EC2455}" type="presParOf" srcId="{69C1F09A-5EEB-4619-AD4F-C8DD59D4C162}" destId="{65D36A72-48E3-4E66-89AD-FC447CA8023F}" srcOrd="1" destOrd="0" presId="urn:microsoft.com/office/officeart/2005/8/layout/chevron2"/>
    <dgm:cxn modelId="{CFFD21C5-6D02-4B6F-95B6-F4C5AD1CCE73}" type="presParOf" srcId="{AD6DE3D1-832D-496A-8E42-1AE7204F63DF}" destId="{DB04A1BA-0270-4CF7-BC08-D3E139D0D1A6}" srcOrd="1" destOrd="0" presId="urn:microsoft.com/office/officeart/2005/8/layout/chevron2"/>
    <dgm:cxn modelId="{C717D1BC-ED4D-4BE9-AC04-60E37CC7682E}" type="presParOf" srcId="{AD6DE3D1-832D-496A-8E42-1AE7204F63DF}" destId="{761C93D0-C21C-437F-8064-0DDFF368D472}" srcOrd="2" destOrd="0" presId="urn:microsoft.com/office/officeart/2005/8/layout/chevron2"/>
    <dgm:cxn modelId="{9A5ECB41-9855-4C3A-81EF-FDDF4FC14C54}" type="presParOf" srcId="{761C93D0-C21C-437F-8064-0DDFF368D472}" destId="{90643C1D-16FA-4D63-A069-D475339CC244}" srcOrd="0" destOrd="0" presId="urn:microsoft.com/office/officeart/2005/8/layout/chevron2"/>
    <dgm:cxn modelId="{7096325B-E1B7-461E-AF0D-516F4645E46F}" type="presParOf" srcId="{761C93D0-C21C-437F-8064-0DDFF368D472}" destId="{212ED93D-CFBB-45EB-B28D-1F7FE7B41E78}" srcOrd="1" destOrd="0" presId="urn:microsoft.com/office/officeart/2005/8/layout/chevron2"/>
    <dgm:cxn modelId="{89CD0C2F-87E0-4FD7-8398-7DBA6339E82F}" type="presParOf" srcId="{AD6DE3D1-832D-496A-8E42-1AE7204F63DF}" destId="{A6D91C20-EE6D-4499-A6DB-201A5CB3918D}" srcOrd="3" destOrd="0" presId="urn:microsoft.com/office/officeart/2005/8/layout/chevron2"/>
    <dgm:cxn modelId="{E32F5D8D-007B-46E6-BF19-B85E55F2B8D4}" type="presParOf" srcId="{AD6DE3D1-832D-496A-8E42-1AE7204F63DF}" destId="{769BCF88-F1E0-467B-B789-BD323B49619F}" srcOrd="4" destOrd="0" presId="urn:microsoft.com/office/officeart/2005/8/layout/chevron2"/>
    <dgm:cxn modelId="{AC763704-91D1-4D7B-B1FF-139CDD8C109B}" type="presParOf" srcId="{769BCF88-F1E0-467B-B789-BD323B49619F}" destId="{EE08DA89-B4D3-485D-96B5-07D012C4D3BC}" srcOrd="0" destOrd="0" presId="urn:microsoft.com/office/officeart/2005/8/layout/chevron2"/>
    <dgm:cxn modelId="{7B455122-CB57-4569-8E12-91AD8342D112}" type="presParOf" srcId="{769BCF88-F1E0-467B-B789-BD323B49619F}" destId="{3359B2E4-66BA-4749-8535-7A183DA1AFC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C06D2-AA28-4891-AD08-252F91E103EC}">
      <dsp:nvSpPr>
        <dsp:cNvPr id="0" name=""/>
        <dsp:cNvSpPr/>
      </dsp:nvSpPr>
      <dsp:spPr>
        <a:xfrm rot="5400000">
          <a:off x="-295296" y="298677"/>
          <a:ext cx="1968645" cy="13780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Define</a:t>
          </a:r>
          <a:endParaRPr lang="en-US" sz="2300" kern="1200" dirty="0"/>
        </a:p>
      </dsp:txBody>
      <dsp:txXfrm rot="-5400000">
        <a:off x="2" y="692406"/>
        <a:ext cx="1378051" cy="590594"/>
      </dsp:txXfrm>
    </dsp:sp>
    <dsp:sp modelId="{65D36A72-48E3-4E66-89AD-FC447CA8023F}">
      <dsp:nvSpPr>
        <dsp:cNvPr id="0" name=""/>
        <dsp:cNvSpPr/>
      </dsp:nvSpPr>
      <dsp:spPr>
        <a:xfrm rot="5400000">
          <a:off x="5535616" y="-4154183"/>
          <a:ext cx="1279619" cy="95947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To publish simultaneously, or supply for simultaneous publication, in a number of newspapers or other periodicals in different places</a:t>
          </a:r>
          <a:endParaRPr lang="en-US" sz="2300" kern="1200" dirty="0"/>
        </a:p>
        <a:p>
          <a:pPr marL="228600" lvl="1" indent="-228600" algn="l" defTabSz="1022350">
            <a:lnSpc>
              <a:spcPct val="90000"/>
            </a:lnSpc>
            <a:spcBef>
              <a:spcPct val="0"/>
            </a:spcBef>
            <a:spcAft>
              <a:spcPct val="15000"/>
            </a:spcAft>
            <a:buChar char="••"/>
          </a:pPr>
          <a:r>
            <a:rPr lang="en-US" sz="2300" kern="1200" dirty="0" smtClean="0"/>
            <a:t>Spread the word to the masses</a:t>
          </a:r>
          <a:endParaRPr lang="en-US" sz="2300" kern="1200" dirty="0"/>
        </a:p>
      </dsp:txBody>
      <dsp:txXfrm rot="-5400000">
        <a:off x="1378052" y="65847"/>
        <a:ext cx="9532282" cy="1154687"/>
      </dsp:txXfrm>
    </dsp:sp>
    <dsp:sp modelId="{90643C1D-16FA-4D63-A069-D475339CC244}">
      <dsp:nvSpPr>
        <dsp:cNvPr id="0" name=""/>
        <dsp:cNvSpPr/>
      </dsp:nvSpPr>
      <dsp:spPr>
        <a:xfrm rot="5400000">
          <a:off x="-295296" y="2334953"/>
          <a:ext cx="1968645" cy="13780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NOT Copy</a:t>
          </a:r>
          <a:endParaRPr lang="en-US" sz="2300" kern="1200" dirty="0"/>
        </a:p>
      </dsp:txBody>
      <dsp:txXfrm rot="-5400000">
        <a:off x="2" y="2728682"/>
        <a:ext cx="1378051" cy="590594"/>
      </dsp:txXfrm>
    </dsp:sp>
    <dsp:sp modelId="{212ED93D-CFBB-45EB-B28D-1F7FE7B41E78}">
      <dsp:nvSpPr>
        <dsp:cNvPr id="0" name=""/>
        <dsp:cNvSpPr/>
      </dsp:nvSpPr>
      <dsp:spPr>
        <a:xfrm rot="5400000">
          <a:off x="5286115" y="-2117907"/>
          <a:ext cx="1778619" cy="95947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Complete article syndication (copy) is the nemesis of SEO and blog relevance (nemesis: an opponent or rival whom a person cannot best or overcome)</a:t>
          </a:r>
          <a:endParaRPr lang="en-US" sz="2000" kern="1200" dirty="0"/>
        </a:p>
        <a:p>
          <a:pPr marL="228600" lvl="1" indent="-228600" algn="l" defTabSz="889000">
            <a:lnSpc>
              <a:spcPct val="90000"/>
            </a:lnSpc>
            <a:spcBef>
              <a:spcPct val="0"/>
            </a:spcBef>
            <a:spcAft>
              <a:spcPct val="15000"/>
            </a:spcAft>
            <a:buChar char="••"/>
          </a:pPr>
          <a:r>
            <a:rPr lang="en-US" sz="2000" kern="1200" dirty="0" smtClean="0"/>
            <a:t>Duplicate content is one of the most widespread SEO problems on the Internet</a:t>
          </a:r>
          <a:r>
            <a:rPr lang="en-US" sz="1800" kern="1200" dirty="0" smtClean="0"/>
            <a:t>... so much of a problem that the search engines have created a tool (</a:t>
          </a:r>
          <a:r>
            <a:rPr lang="en-US" sz="1800" kern="1200" dirty="0" err="1" smtClean="0"/>
            <a:t>rel</a:t>
          </a:r>
          <a:r>
            <a:rPr lang="en-US" sz="1800" kern="1200" dirty="0" smtClean="0"/>
            <a:t>=canonical”) to help deal with the problem.</a:t>
          </a:r>
          <a:endParaRPr lang="en-US" sz="2800" kern="1200" dirty="0"/>
        </a:p>
      </dsp:txBody>
      <dsp:txXfrm rot="-5400000">
        <a:off x="1378051" y="1876982"/>
        <a:ext cx="9507923" cy="1604969"/>
      </dsp:txXfrm>
    </dsp:sp>
    <dsp:sp modelId="{EE08DA89-B4D3-485D-96B5-07D012C4D3BC}">
      <dsp:nvSpPr>
        <dsp:cNvPr id="0" name=""/>
        <dsp:cNvSpPr/>
      </dsp:nvSpPr>
      <dsp:spPr>
        <a:xfrm rot="5400000">
          <a:off x="-295296" y="4121728"/>
          <a:ext cx="1968645" cy="13780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Leverage </a:t>
          </a:r>
          <a:endParaRPr lang="en-US" sz="2300" kern="1200" dirty="0"/>
        </a:p>
      </dsp:txBody>
      <dsp:txXfrm rot="-5400000">
        <a:off x="2" y="4515457"/>
        <a:ext cx="1378051" cy="590594"/>
      </dsp:txXfrm>
    </dsp:sp>
    <dsp:sp modelId="{3359B2E4-66BA-4749-8535-7A183DA1AFC8}">
      <dsp:nvSpPr>
        <dsp:cNvPr id="0" name=""/>
        <dsp:cNvSpPr/>
      </dsp:nvSpPr>
      <dsp:spPr>
        <a:xfrm rot="5400000">
          <a:off x="5535616" y="-331132"/>
          <a:ext cx="1279619" cy="95947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Have others LINK to your content</a:t>
          </a:r>
          <a:endParaRPr lang="en-US" sz="2300" kern="1200" dirty="0"/>
        </a:p>
        <a:p>
          <a:pPr marL="228600" lvl="1" indent="-228600" algn="l" defTabSz="1022350">
            <a:lnSpc>
              <a:spcPct val="90000"/>
            </a:lnSpc>
            <a:spcBef>
              <a:spcPct val="0"/>
            </a:spcBef>
            <a:spcAft>
              <a:spcPct val="15000"/>
            </a:spcAft>
            <a:buChar char="••"/>
          </a:pPr>
          <a:r>
            <a:rPr lang="en-US" sz="2300" kern="1200" dirty="0" smtClean="0"/>
            <a:t>Summary with LINK to your SOURCE is good</a:t>
          </a:r>
          <a:endParaRPr lang="en-US" sz="2300" kern="1200" dirty="0"/>
        </a:p>
      </dsp:txBody>
      <dsp:txXfrm rot="-5400000">
        <a:off x="1378052" y="3888898"/>
        <a:ext cx="9532282" cy="11546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err="1" smtClean="0">
                <a:solidFill>
                  <a:schemeClr val="tx1">
                    <a:alpha val="99000"/>
                  </a:schemeClr>
                </a:solidFill>
                <a:latin typeface="Segoe UI" pitchFamily="34" charset="0"/>
              </a:rPr>
              <a:t>TechEd</a:t>
            </a:r>
            <a:r>
              <a:rPr lang="en-US" smtClean="0">
                <a:solidFill>
                  <a:schemeClr val="tx1">
                    <a:alpha val="99000"/>
                  </a:schemeClr>
                </a:solidFill>
                <a:latin typeface="Segoe UI" pitchFamily="34" charset="0"/>
              </a:rPr>
              <a:t> 2012</a:t>
            </a:r>
            <a:endParaRPr lang="en-US">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3/13/2014</a:t>
            </a:fld>
            <a:endParaRPr lang="en-US">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chemeClr val="tx1">
                    <a:alpha val="99000"/>
                  </a:schemeClr>
                </a:solidFill>
                <a:latin typeface="Segoe UI" pitchFamily="34" charset="0"/>
              </a:rPr>
            </a:br>
            <a:r>
              <a:rPr lang="en-US" sz="50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3/13/2014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UI" pitchFamily="34" charset="0"/>
              </a:rPr>
            </a:br>
            <a:r>
              <a:rPr lang="en-US"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seit.com/papers/webwritin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amazon.com/ELEMENTS-All-Time-Bestselling-Elements-ebook/dp/B0058I7TFI/ref=sr_1_1?ie=UTF8&amp;qid=1315597724&amp;sr=8-1" TargetMode="External"/><Relationship Id="rId4" Type="http://schemas.openxmlformats.org/officeDocument/2006/relationships/hyperlink" Target="http://styleguide.yahoo.com/writi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itproguru.com/expert/2011/08/scom-part-1-system-center-operations-manager-overview-managing-and-monitoring-sharepoint-2010-using-system-center-operations-manager-2007-r2-3/" TargetMode="External"/><Relationship Id="rId3" Type="http://schemas.openxmlformats.org/officeDocument/2006/relationships/hyperlink" Target="http://blogs.technet.com/b/danstolts/archive/2010/08/30/planning-for-office-2010-and-sharepoint-2010.aspx" TargetMode="External"/><Relationship Id="rId7" Type="http://schemas.openxmlformats.org/officeDocument/2006/relationships/hyperlink" Target="http://itproguru.com/expert/2012/01/share-corporate-calendar-contacts-email-or-whatever-with-external-people-using-outlook-and-publish-to-office-com-cloud-services-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itproguru.com/expert/2012/01/setting-up-your-new-blog-using-iis-7-on-windows-server-2008-easily-with-the-web-platform-installer-2/" TargetMode="External"/><Relationship Id="rId5" Type="http://schemas.openxmlformats.org/officeDocument/2006/relationships/hyperlink" Target="http://blogs.technet.com/b/danstolts/contact.aspx" TargetMode="External"/><Relationship Id="rId4" Type="http://schemas.openxmlformats.org/officeDocument/2006/relationships/hyperlink" Target="http://blogs.technet.com/b/yungchou/archive/2010/09/03/business-intelligence-bi-in-sharepoint-2010.aspx" TargetMode="External"/><Relationship Id="rId9" Type="http://schemas.openxmlformats.org/officeDocument/2006/relationships/hyperlink" Target="http://itproguru.com/expert/2010/09/scale-your-message-online-improving-blog-exposure-and-increase-reach-of-your-message-by-driving-traffic-to-your-content-by-dan-stolt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logs.technet.com/b/danstolts/archive/2011/03/06/out-of-disk-space-on-drive-c-how-to-increase-space-on-drive-c-of-a-virtual-machine-running-windows-server-2003.asp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blogs.technet.com/b/danstolts/archive/2011/04/02/how-to-expand-and-extend-to-increase-capacity-on-a-virtual-hard-disk-the-easy-and-fast-way-solve-the-problem-of-out-of-disk-space-on-drive-c-forever.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arethis.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b="1"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a:p>
        </p:txBody>
      </p:sp>
    </p:spTree>
    <p:extLst>
      <p:ext uri="{BB962C8B-B14F-4D97-AF65-F5344CB8AC3E}">
        <p14:creationId xmlns:p14="http://schemas.microsoft.com/office/powerpoint/2010/main" val="27455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Rachel </a:t>
            </a:r>
            <a:r>
              <a:rPr lang="en-US" dirty="0" err="1" smtClean="0"/>
              <a:t>Appel</a:t>
            </a:r>
            <a:r>
              <a:rPr lang="en-US" dirty="0" smtClean="0"/>
              <a:t> and Keith Mayer for contributions</a:t>
            </a:r>
          </a:p>
          <a:p>
            <a:r>
              <a:rPr lang="en-US" dirty="0" smtClean="0"/>
              <a:t>Monitor</a:t>
            </a:r>
          </a:p>
          <a:p>
            <a:r>
              <a:rPr lang="en-US" sz="900" u="sng" kern="1200" dirty="0" smtClean="0">
                <a:solidFill>
                  <a:schemeClr val="tx1"/>
                </a:solidFill>
                <a:effectLst/>
                <a:latin typeface="Segoe UI" pitchFamily="34" charset="0"/>
                <a:ea typeface="+mn-ea"/>
                <a:cs typeface="+mn-cs"/>
                <a:hlinkClick r:id="rId3"/>
              </a:rPr>
              <a:t>http://www.useit.com/papers/webwriting/</a:t>
            </a:r>
            <a:endParaRPr lang="en-US" sz="900" kern="1200" dirty="0" smtClean="0">
              <a:solidFill>
                <a:schemeClr val="tx1"/>
              </a:solidFill>
              <a:effectLst/>
              <a:latin typeface="Segoe UI" pitchFamily="34" charset="0"/>
              <a:ea typeface="+mn-ea"/>
              <a:cs typeface="+mn-cs"/>
            </a:endParaRPr>
          </a:p>
          <a:p>
            <a:r>
              <a:rPr lang="en-US" sz="900" u="sng" kern="1200" dirty="0" smtClean="0">
                <a:solidFill>
                  <a:schemeClr val="tx1"/>
                </a:solidFill>
                <a:effectLst/>
                <a:latin typeface="Segoe UI" pitchFamily="34" charset="0"/>
                <a:ea typeface="+mn-ea"/>
                <a:cs typeface="+mn-cs"/>
                <a:hlinkClick r:id="rId4"/>
              </a:rPr>
              <a:t>http://styleguide.yahoo.com/writing</a:t>
            </a:r>
            <a:endParaRPr lang="en-US" sz="900" kern="1200" dirty="0" smtClean="0">
              <a:solidFill>
                <a:schemeClr val="tx1"/>
              </a:solidFill>
              <a:effectLst/>
              <a:latin typeface="Segoe UI" pitchFamily="34" charset="0"/>
              <a:ea typeface="+mn-ea"/>
              <a:cs typeface="+mn-cs"/>
            </a:endParaRPr>
          </a:p>
          <a:p>
            <a:r>
              <a:rPr lang="en-US" sz="900" u="sng" kern="1200" dirty="0" smtClean="0">
                <a:solidFill>
                  <a:schemeClr val="tx1"/>
                </a:solidFill>
                <a:effectLst/>
                <a:latin typeface="Segoe UI" pitchFamily="34" charset="0"/>
                <a:ea typeface="+mn-ea"/>
                <a:cs typeface="+mn-cs"/>
                <a:hlinkClick r:id="rId5"/>
              </a:rPr>
              <a:t>http://www.amazon.com/ELEMENTS-All-Time-Bestselling-Elements-ebook/dp/B0058I7TFI/ref=sr_1_1?ie=UTF8&amp;qid=1315597724&amp;sr=8-1</a:t>
            </a:r>
            <a:r>
              <a:rPr lang="en-US" sz="900" kern="1200" dirty="0" smtClean="0">
                <a:solidFill>
                  <a:schemeClr val="tx1"/>
                </a:solidFill>
                <a:effectLst/>
                <a:latin typeface="Segoe UI" pitchFamily="34" charset="0"/>
                <a:ea typeface="+mn-ea"/>
                <a:cs typeface="+mn-cs"/>
              </a:rPr>
              <a:t> (tiny but helpful book on writing styles. 2.99 on kindle. Also helps w/PPT structure too)</a:t>
            </a:r>
          </a:p>
          <a:p>
            <a:r>
              <a:rPr lang="en-US" dirty="0" smtClean="0"/>
              <a:t> Your Site and Learn as you go</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a:p>
        </p:txBody>
      </p:sp>
    </p:spTree>
    <p:extLst>
      <p:ext uri="{BB962C8B-B14F-4D97-AF65-F5344CB8AC3E}">
        <p14:creationId xmlns:p14="http://schemas.microsoft.com/office/powerpoint/2010/main" val="61826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where your audience</a:t>
            </a:r>
            <a:r>
              <a:rPr lang="en-US" baseline="0" dirty="0" smtClean="0"/>
              <a:t> is.  Do not assume they are also watching your blog or watching you on twitter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a:p>
        </p:txBody>
      </p:sp>
    </p:spTree>
    <p:extLst>
      <p:ext uri="{BB962C8B-B14F-4D97-AF65-F5344CB8AC3E}">
        <p14:creationId xmlns:p14="http://schemas.microsoft.com/office/powerpoint/2010/main" val="211488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http://blogs.technet.com/b/keithmayer/archive/2012/08/22/free-ebook-programming-microsoft-windows-8-apps-windows8-developer-ux.aspx#.UESVQyTn8e0</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a:p>
        </p:txBody>
      </p:sp>
    </p:spTree>
    <p:extLst>
      <p:ext uri="{BB962C8B-B14F-4D97-AF65-F5344CB8AC3E}">
        <p14:creationId xmlns:p14="http://schemas.microsoft.com/office/powerpoint/2010/main" val="186707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Viral Content </a:t>
            </a:r>
            <a:r>
              <a:rPr lang="en-US" dirty="0" err="1" smtClean="0"/>
              <a:t>Resyndication</a:t>
            </a:r>
            <a:r>
              <a:rPr lang="en-US" dirty="0" smtClean="0"/>
              <a:t> with “Pay-With-A-Tweet”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a:p>
        </p:txBody>
      </p:sp>
    </p:spTree>
    <p:extLst>
      <p:ext uri="{BB962C8B-B14F-4D97-AF65-F5344CB8AC3E}">
        <p14:creationId xmlns:p14="http://schemas.microsoft.com/office/powerpoint/2010/main" val="49159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b="1"/>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3/13/2014 11:06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p>
          <a:p>
            <a:endParaRPr lang="en-US">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a:p>
        </p:txBody>
      </p:sp>
    </p:spTree>
    <p:extLst>
      <p:ext uri="{BB962C8B-B14F-4D97-AF65-F5344CB8AC3E}">
        <p14:creationId xmlns:p14="http://schemas.microsoft.com/office/powerpoint/2010/main" val="107510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http://www.brentozar.com/archive/2008/12/how-start-blog/</a:t>
            </a:r>
          </a:p>
          <a:p>
            <a:r>
              <a:rPr lang="en-US" dirty="0" smtClean="0"/>
              <a:t>I believe Brent was or is an MVP.</a:t>
            </a:r>
            <a:r>
              <a:rPr lang="en-US" baseline="0" dirty="0" smtClean="0"/>
              <a:t> Either way, he’s a good influencer in the SQL Community</a:t>
            </a:r>
            <a:endParaRPr lang="en-US" dirty="0"/>
          </a:p>
        </p:txBody>
      </p:sp>
      <p:sp>
        <p:nvSpPr>
          <p:cNvPr id="4" name="Slide Number Placeholder 3"/>
          <p:cNvSpPr>
            <a:spLocks noGrp="1"/>
          </p:cNvSpPr>
          <p:nvPr>
            <p:ph type="sldNum" sz="quarter" idx="10"/>
          </p:nvPr>
        </p:nvSpPr>
        <p:spPr/>
        <p:txBody>
          <a:bodyPr/>
          <a:lstStyle/>
          <a:p>
            <a:fld id="{6F719FAF-C7FD-4C4A-B8FF-38E2F35D4F6B}" type="slidenum">
              <a:rPr lang="en-US" smtClean="0"/>
              <a:t>39</a:t>
            </a:fld>
            <a:endParaRPr lang="en-US"/>
          </a:p>
        </p:txBody>
      </p:sp>
    </p:spTree>
    <p:extLst>
      <p:ext uri="{BB962C8B-B14F-4D97-AF65-F5344CB8AC3E}">
        <p14:creationId xmlns:p14="http://schemas.microsoft.com/office/powerpoint/2010/main" val="698855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3/13/2014 11:06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p>
          <a:p>
            <a:endParaRPr lang="en-US">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a:p>
        </p:txBody>
      </p:sp>
    </p:spTree>
    <p:extLst>
      <p:ext uri="{BB962C8B-B14F-4D97-AF65-F5344CB8AC3E}">
        <p14:creationId xmlns:p14="http://schemas.microsoft.com/office/powerpoint/2010/main" val="282101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Keith Mayer http://KeithMayer.com for this slide </a:t>
            </a:r>
            <a:r>
              <a:rPr lang="en-US" dirty="0" smtClean="0">
                <a:sym typeface="Wingdings" panose="05000000000000000000" pitchFamily="2" charset="2"/>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Post Ideas: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Write down questions from events you speak at, and look for recurring questions,</a:t>
            </a:r>
            <a:r>
              <a:rPr lang="en-US" baseline="0" dirty="0" smtClean="0"/>
              <a:t> problems or issues. People will also be searching online looking for the same answers to questions asked at events.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a topic from your talks and write about it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Write about something you want to learn</a:t>
            </a:r>
            <a:endParaRPr lang="en-US" dirty="0" smtClean="0"/>
          </a:p>
          <a:p>
            <a:endParaRPr lang="en-US" dirty="0" smtClean="0"/>
          </a:p>
          <a:p>
            <a:r>
              <a:rPr lang="en-US" dirty="0" smtClean="0"/>
              <a:t>Time:</a:t>
            </a:r>
          </a:p>
          <a:p>
            <a:r>
              <a:rPr lang="en-US" dirty="0" smtClean="0"/>
              <a:t>Make blogging part of your learning and presenting.</a:t>
            </a:r>
          </a:p>
          <a:p>
            <a:r>
              <a:rPr lang="en-US" dirty="0" smtClean="0"/>
              <a:t>While</a:t>
            </a:r>
            <a:r>
              <a:rPr lang="en-US" baseline="0" dirty="0" smtClean="0"/>
              <a:t> you are creating presentation, makes your notes into fodder for blog posts</a:t>
            </a:r>
          </a:p>
          <a:p>
            <a:r>
              <a:rPr lang="en-US" baseline="0" dirty="0" smtClean="0"/>
              <a:t>While learning a new technology, do the same with notes, code snippets and screen shots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a:p>
        </p:txBody>
      </p:sp>
    </p:spTree>
    <p:extLst>
      <p:ext uri="{BB962C8B-B14F-4D97-AF65-F5344CB8AC3E}">
        <p14:creationId xmlns:p14="http://schemas.microsoft.com/office/powerpoint/2010/main" val="13946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Pick a Theme – Figure out the purpose of your blog and develop a theme based on that purpose. If you are going to be blogging more about personal activities than technical posts you would not want to use a name/theme like “Nothing but Technology” or “All Things Technology”. A more appropriate theme might be “Technology Tips and Random Comments from Dan Stolts”.</a:t>
            </a:r>
          </a:p>
          <a:p>
            <a:r>
              <a:rPr lang="en-US" sz="1200" kern="1200" dirty="0" smtClean="0">
                <a:solidFill>
                  <a:schemeClr val="tx1"/>
                </a:solidFill>
                <a:effectLst/>
                <a:latin typeface="+mn-lt"/>
                <a:ea typeface="+mn-ea"/>
                <a:cs typeface="+mn-cs"/>
              </a:rPr>
              <a:t>Topic of posts make a huge difference. Make sure the topic you choose for a post is of interest to an audience today and tomorrow.</a:t>
            </a:r>
          </a:p>
          <a:p>
            <a:r>
              <a:rPr lang="en-US" sz="1200" kern="1200" dirty="0" smtClean="0">
                <a:solidFill>
                  <a:schemeClr val="tx1"/>
                </a:solidFill>
                <a:effectLst/>
                <a:latin typeface="+mn-lt"/>
                <a:ea typeface="+mn-ea"/>
                <a:cs typeface="+mn-cs"/>
              </a:rPr>
              <a:t>Longevity and popularity often determine relevance. If you want to get really good numbers over time, choose topics that do not expire. When you pick a title, use key words that are likely to be typed into a search engine on the topic. Don’t be bashful, and do not think you need to keep it simple. If you do a long detailed blog post on an event that is going to happen next week (or happened last week) your audience for that content is limited. As time passes the value of that content also declines rapidly. To use a technology example, for me to spend a bunch of time to create a detailed post on Windows XP or Windows Vista would be a waste of time as it is old news. A topic that is of great interest today like “Increasing Productivity by Deploying Windows 7 Phone in Your Company” or “Windows 8 – You have to see the next version of Windows!” are much better topics. There are many reasons whey they are better.</a:t>
            </a:r>
          </a:p>
          <a:p>
            <a:pPr lvl="1"/>
            <a:r>
              <a:rPr lang="en-US" sz="1200" kern="1200" dirty="0" smtClean="0">
                <a:solidFill>
                  <a:schemeClr val="tx1"/>
                </a:solidFill>
                <a:effectLst/>
                <a:latin typeface="+mn-lt"/>
                <a:ea typeface="+mn-ea"/>
                <a:cs typeface="+mn-cs"/>
              </a:rPr>
              <a:t>The topic will be of interest for a long time (it will not be old information in a week).</a:t>
            </a:r>
          </a:p>
          <a:p>
            <a:pPr lvl="1"/>
            <a:r>
              <a:rPr lang="en-US" sz="1200" kern="1200" dirty="0" smtClean="0">
                <a:solidFill>
                  <a:schemeClr val="tx1"/>
                </a:solidFill>
                <a:effectLst/>
                <a:latin typeface="+mn-lt"/>
                <a:ea typeface="+mn-ea"/>
                <a:cs typeface="+mn-cs"/>
              </a:rPr>
              <a:t>It has several terms that will likely be used when someone is looking for content</a:t>
            </a:r>
          </a:p>
          <a:p>
            <a:pPr lvl="1"/>
            <a:r>
              <a:rPr lang="en-US" sz="1200" kern="1200" dirty="0" smtClean="0">
                <a:solidFill>
                  <a:schemeClr val="tx1"/>
                </a:solidFill>
                <a:effectLst/>
                <a:latin typeface="+mn-lt"/>
                <a:ea typeface="+mn-ea"/>
                <a:cs typeface="+mn-cs"/>
              </a:rPr>
              <a:t>It is appealing to a very large audience</a:t>
            </a:r>
          </a:p>
          <a:p>
            <a:r>
              <a:rPr lang="en-US" sz="1200" kern="1200" dirty="0" smtClean="0">
                <a:solidFill>
                  <a:schemeClr val="tx1"/>
                </a:solidFill>
                <a:effectLst/>
                <a:latin typeface="+mn-lt"/>
                <a:ea typeface="+mn-ea"/>
                <a:cs typeface="+mn-cs"/>
              </a:rPr>
              <a:t>Use keywords in the title: The more key words you can use in the title, the higher probability your post will be picked up on a search engine. Don’t make it too complicated but make it relevant.</a:t>
            </a:r>
          </a:p>
          <a:p>
            <a:r>
              <a:rPr lang="en-US" sz="1200" b="1" kern="1200" dirty="0" smtClean="0">
                <a:solidFill>
                  <a:schemeClr val="tx1"/>
                </a:solidFill>
                <a:effectLst/>
                <a:latin typeface="+mn-lt"/>
                <a:ea typeface="+mn-ea"/>
                <a:cs typeface="+mn-cs"/>
              </a:rPr>
              <a:t>2) Help Yourself!</a:t>
            </a:r>
          </a:p>
          <a:p>
            <a:r>
              <a:rPr lang="en-US" sz="1200" kern="1200" dirty="0" smtClean="0">
                <a:solidFill>
                  <a:schemeClr val="tx1"/>
                </a:solidFill>
                <a:effectLst/>
                <a:latin typeface="+mn-lt"/>
                <a:ea typeface="+mn-ea"/>
                <a:cs typeface="+mn-cs"/>
              </a:rPr>
              <a:t>When you make a post, cross promote other posts that might be of interest to others that are reading this post. People may have found this particular post from a search engine or someone sending them a link to it directly. If you are doing a post on “How to protect SharePoint with System Center Operations Manager” and you have already done a post on “How to Install System Center Operations Manager Step By Step” make sure you add a cross link to your prior post. Also go back to your prior post and add a link to your new post. Cross promote your own site where possible (and appropriate)</a:t>
            </a:r>
          </a:p>
          <a:p>
            <a:r>
              <a:rPr lang="en-US" sz="1200" b="1" kern="1200" dirty="0" smtClean="0">
                <a:solidFill>
                  <a:schemeClr val="tx1"/>
                </a:solidFill>
                <a:effectLst/>
                <a:latin typeface="+mn-lt"/>
                <a:ea typeface="+mn-ea"/>
                <a:cs typeface="+mn-cs"/>
              </a:rPr>
              <a:t>3) If you help enough people get what they want, you will get what you want!</a:t>
            </a:r>
          </a:p>
          <a:p>
            <a:r>
              <a:rPr lang="en-US" sz="1200" kern="1200" dirty="0" smtClean="0">
                <a:solidFill>
                  <a:schemeClr val="tx1"/>
                </a:solidFill>
                <a:effectLst/>
                <a:latin typeface="+mn-lt"/>
                <a:ea typeface="+mn-ea"/>
                <a:cs typeface="+mn-cs"/>
              </a:rPr>
              <a:t>Develop a relationship with other bloggers and influencers. Look for people that blog about topics that are of interest to your audience and watch them. When you create posts, add links to others posts that might be of interest to people that are reading your post. For example: if you are doing a post on “</a:t>
            </a:r>
            <a:r>
              <a:rPr lang="en-US" sz="1200" kern="1200" dirty="0" smtClean="0">
                <a:solidFill>
                  <a:schemeClr val="tx1"/>
                </a:solidFill>
                <a:effectLst/>
                <a:latin typeface="+mn-lt"/>
                <a:ea typeface="+mn-ea"/>
                <a:cs typeface="+mn-cs"/>
                <a:hlinkClick r:id="rId3"/>
              </a:rPr>
              <a:t>Planning for Office 2010 and SharePoint 2010</a:t>
            </a:r>
            <a:r>
              <a:rPr lang="en-US" sz="1200" kern="1200" dirty="0" smtClean="0">
                <a:solidFill>
                  <a:schemeClr val="tx1"/>
                </a:solidFill>
                <a:effectLst/>
                <a:latin typeface="+mn-lt"/>
                <a:ea typeface="+mn-ea"/>
                <a:cs typeface="+mn-cs"/>
              </a:rPr>
              <a:t>” and there is another expert that has a post on </a:t>
            </a:r>
            <a:r>
              <a:rPr lang="en-US" sz="1200" kern="1200" dirty="0" smtClean="0">
                <a:solidFill>
                  <a:schemeClr val="tx1"/>
                </a:solidFill>
                <a:effectLst/>
                <a:latin typeface="+mn-lt"/>
                <a:ea typeface="+mn-ea"/>
                <a:cs typeface="+mn-cs"/>
                <a:hlinkClick r:id="rId4"/>
              </a:rPr>
              <a:t>Business Intelligence (BI) in SharePoint 2010</a:t>
            </a:r>
            <a:r>
              <a:rPr lang="en-US" sz="1200" kern="1200" dirty="0" smtClean="0">
                <a:solidFill>
                  <a:schemeClr val="tx1"/>
                </a:solidFill>
                <a:effectLst/>
                <a:latin typeface="+mn-lt"/>
                <a:ea typeface="+mn-ea"/>
                <a:cs typeface="+mn-cs"/>
              </a:rPr>
              <a:t>, do a cross post. That is, add a link to the bottom of your post to link to their post. Don’t be bashful, let them know that you posted a link from your post to theirs. Eventually, they will start posting links to your site as well. It is also ok to develop an “agreement” with other specialist to coordinate posts to help each other cross promote. BTW, anybody want to cross post with me? </a:t>
            </a:r>
            <a:r>
              <a:rPr lang="en-US" sz="1200" kern="1200" dirty="0" smtClean="0">
                <a:solidFill>
                  <a:schemeClr val="tx1"/>
                </a:solidFill>
                <a:effectLst/>
                <a:latin typeface="+mn-lt"/>
                <a:ea typeface="+mn-ea"/>
                <a:cs typeface="+mn-cs"/>
                <a:hlinkClick r:id="rId5"/>
              </a:rPr>
              <a:t>Send me</a:t>
            </a:r>
            <a:r>
              <a:rPr lang="en-US" sz="1200" kern="1200" dirty="0" smtClean="0">
                <a:solidFill>
                  <a:schemeClr val="tx1"/>
                </a:solidFill>
                <a:effectLst/>
                <a:latin typeface="+mn-lt"/>
                <a:ea typeface="+mn-ea"/>
                <a:cs typeface="+mn-cs"/>
              </a:rPr>
              <a:t> a note at </a:t>
            </a:r>
            <a:r>
              <a:rPr lang="en-US" sz="1200" kern="1200" dirty="0" smtClean="0">
                <a:solidFill>
                  <a:schemeClr val="tx1"/>
                </a:solidFill>
                <a:effectLst/>
                <a:latin typeface="+mn-lt"/>
                <a:ea typeface="+mn-ea"/>
                <a:cs typeface="+mn-cs"/>
                <a:hlinkClick r:id="rId5"/>
              </a:rPr>
              <a:t>http://blogs.technet.com/b/danstolts/contact.aspx</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4) Cross post and participate on “popular” community sites</a:t>
            </a:r>
          </a:p>
          <a:p>
            <a:r>
              <a:rPr lang="en-US" sz="1200" kern="1200" dirty="0" smtClean="0">
                <a:solidFill>
                  <a:schemeClr val="tx1"/>
                </a:solidFill>
                <a:effectLst/>
                <a:latin typeface="+mn-lt"/>
                <a:ea typeface="+mn-ea"/>
                <a:cs typeface="+mn-cs"/>
              </a:rPr>
              <a:t>There are many public and social sites that want the community to be active. Take advantage of this and post your content to these sites. Some like to post a “preview” of the real post and then provide a link to the entire post. Some sites do not allow previews so make sure you understand the rules. If you do a preview, I recommend you make the preview post a complete and relevant post. It is fine to have your real blog post more detailed but you might upset people if you put a “to be continued” type of post online. It may also get you kicked off the site so be careful and considerate. Also, be active on other community sites. Don’t just make reposts of your content, answer questions and become active on other sites. As people that are on these sites start to recognize you, they will start watching your blog. This could actually make your blog posts go viral so be smart and do not ignore this one!  When you repost though, do it smartly.  Don’t just copy and paste</a:t>
            </a:r>
            <a:r>
              <a:rPr lang="en-US" sz="1200" kern="1200" baseline="0" dirty="0" smtClean="0">
                <a:solidFill>
                  <a:schemeClr val="tx1"/>
                </a:solidFill>
                <a:effectLst/>
                <a:latin typeface="+mn-lt"/>
                <a:ea typeface="+mn-ea"/>
                <a:cs typeface="+mn-cs"/>
              </a:rPr>
              <a:t> the content.  Give them a teaser on the syndicated site that points back to your blog so you get full credit for </a:t>
            </a:r>
            <a:r>
              <a:rPr lang="en-US" sz="1200" kern="1200" baseline="0" smtClean="0">
                <a:solidFill>
                  <a:schemeClr val="tx1"/>
                </a:solidFill>
                <a:effectLst/>
                <a:latin typeface="+mn-lt"/>
                <a:ea typeface="+mn-ea"/>
                <a:cs typeface="+mn-cs"/>
              </a:rPr>
              <a:t>the content.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High performance is a must.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everyone has a 20mb x 20mb fiber optic Internet connection. Make sure that the server you are using to host your blog is responsive. Also, make sure you are not showing so many posts on your home page that it takes too long to load. There are other things to consider when it comes to the server like order your content is displayed, search capabilities, appearance, and many, many more. These are beyond the scope of this post. </a:t>
            </a:r>
            <a:r>
              <a:rPr lang="en-US" dirty="0" smtClean="0">
                <a:hlinkClick r:id="rId6" tooltip="Permalink to Setting Up Your New Blog Using IIS 7 on Windows Server 2008 Easily With The Web Platform Installer"/>
              </a:rPr>
              <a:t>Setting Up Your New Blog Using IIS 7 on Windows Server 2008 Easily With The Web Platform Installer</a:t>
            </a:r>
            <a:r>
              <a:rPr lang="en-US" dirty="0" smtClean="0"/>
              <a:t>  </a:t>
            </a:r>
            <a:endParaRPr lang="en-US" dirty="0" smtClean="0">
              <a:hlinkClick r:id="rId7" tooltip="Permalink to Share Corporate Calendar-Contacts-Email or Whatever With External People Using Outlook and Publish to Office.com Cloud Service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Content is key Content really is key. Just like the topic and title, the content must be relevant.</a:t>
            </a:r>
          </a:p>
          <a:p>
            <a:r>
              <a:rPr lang="en-US" sz="1200" b="1" kern="1200" dirty="0" smtClean="0">
                <a:solidFill>
                  <a:schemeClr val="tx1"/>
                </a:solidFill>
                <a:effectLst/>
                <a:latin typeface="+mn-lt"/>
                <a:ea typeface="+mn-ea"/>
                <a:cs typeface="+mn-cs"/>
              </a:rPr>
              <a:t>Audience Value</a:t>
            </a:r>
            <a:r>
              <a:rPr lang="en-US" sz="1200" kern="1200" dirty="0" smtClean="0">
                <a:solidFill>
                  <a:schemeClr val="tx1"/>
                </a:solidFill>
                <a:effectLst/>
                <a:latin typeface="+mn-lt"/>
                <a:ea typeface="+mn-ea"/>
                <a:cs typeface="+mn-cs"/>
              </a:rPr>
              <a:t>: It should be detailed enough to have value to the person that is reading the post. Know your audience and know what they want to know. If you have multiple audiences, you may want to have multiple blogs. One blog for each audience is much better than having a blog that targets multiple audiences. If you have a bunch of information that is not relevant to a particular segment of your audience, they will be less likely to subscribe and follow. If you have a post that would be of interest to multiple audiences and you have separate blogs, make sure you post the content to all blogs where it is relevant.  Make</a:t>
            </a:r>
            <a:r>
              <a:rPr lang="en-US" sz="1200" kern="1200" baseline="0" dirty="0" smtClean="0">
                <a:solidFill>
                  <a:schemeClr val="tx1"/>
                </a:solidFill>
                <a:effectLst/>
                <a:latin typeface="+mn-lt"/>
                <a:ea typeface="+mn-ea"/>
                <a:cs typeface="+mn-cs"/>
              </a:rPr>
              <a:t> your content appealing to many audiences.  Don’t just post on Virtualization, or any other ONE topic.  Mix it up, do some PowerShell, SQL, SharePoint, Windows Server, Deployment, Windows Client, Cloud, Virtualization, Office, Phone, </a:t>
            </a:r>
            <a:r>
              <a:rPr lang="en-US" sz="1200" kern="1200" baseline="0" dirty="0" err="1" smtClean="0">
                <a:solidFill>
                  <a:schemeClr val="tx1"/>
                </a:solidFill>
                <a:effectLst/>
                <a:latin typeface="+mn-lt"/>
                <a:ea typeface="+mn-ea"/>
                <a:cs typeface="+mn-cs"/>
              </a:rPr>
              <a:t>Etc</a:t>
            </a:r>
            <a:r>
              <a:rPr lang="en-US" sz="1200" kern="1200" baseline="0" dirty="0" smtClean="0">
                <a:solidFill>
                  <a:schemeClr val="tx1"/>
                </a:solidFill>
                <a:effectLst/>
                <a:latin typeface="+mn-lt"/>
                <a:ea typeface="+mn-ea"/>
                <a:cs typeface="+mn-cs"/>
              </a:rPr>
              <a:t>, etc.  The more people that find your blog relevant the better!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Keywords</a:t>
            </a:r>
            <a:r>
              <a:rPr lang="en-US" sz="1200" kern="1200" dirty="0" smtClean="0">
                <a:solidFill>
                  <a:schemeClr val="tx1"/>
                </a:solidFill>
                <a:effectLst/>
                <a:latin typeface="+mn-lt"/>
                <a:ea typeface="+mn-ea"/>
                <a:cs typeface="+mn-cs"/>
              </a:rPr>
              <a:t>: It should include words that might be used to as search keywords. Using keywords multiple (or even many) times increases probability of being found by search engines. If there are particular “error codes” or “error descriptions” that are part of the post make sure you use those and get the text correct. Take some time to do it right.</a:t>
            </a:r>
          </a:p>
          <a:p>
            <a:r>
              <a:rPr lang="en-US" sz="1200" b="1" kern="1200" dirty="0" smtClean="0">
                <a:solidFill>
                  <a:schemeClr val="tx1"/>
                </a:solidFill>
                <a:effectLst/>
                <a:latin typeface="+mn-lt"/>
                <a:ea typeface="+mn-ea"/>
                <a:cs typeface="+mn-cs"/>
              </a:rPr>
              <a:t>Tell a complete story</a:t>
            </a:r>
            <a:r>
              <a:rPr lang="en-US" sz="1200" kern="1200" dirty="0" smtClean="0">
                <a:solidFill>
                  <a:schemeClr val="tx1"/>
                </a:solidFill>
                <a:effectLst/>
                <a:latin typeface="+mn-lt"/>
                <a:ea typeface="+mn-ea"/>
                <a:cs typeface="+mn-cs"/>
              </a:rPr>
              <a:t>: If most (or all of your posts) tell a complete story or COMPLETELY solve a problem, the probability of others linking to your site or subscribing to an RSS feed are much higher.</a:t>
            </a:r>
          </a:p>
          <a:p>
            <a:r>
              <a:rPr lang="en-US" sz="1200" b="1" kern="1200" dirty="0" smtClean="0">
                <a:solidFill>
                  <a:schemeClr val="tx1"/>
                </a:solidFill>
                <a:effectLst/>
                <a:latin typeface="+mn-lt"/>
                <a:ea typeface="+mn-ea"/>
                <a:cs typeface="+mn-cs"/>
              </a:rPr>
              <a:t>Increase the depth of your posts</a:t>
            </a:r>
            <a:r>
              <a:rPr lang="en-US" sz="1200" kern="1200" dirty="0" smtClean="0">
                <a:solidFill>
                  <a:schemeClr val="tx1"/>
                </a:solidFill>
                <a:effectLst/>
                <a:latin typeface="+mn-lt"/>
                <a:ea typeface="+mn-ea"/>
                <a:cs typeface="+mn-cs"/>
              </a:rPr>
              <a:t>. Introductory type posts simply do not get the numbers of deeper content posts. The exception to that rule is for new technology. Technology that is brand new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Windows Phone 7, Internet Explorer 9) is an exception to the rule. Where possible, dive deeper and give people information they do not already have. Supply information that they cannot get somewhere else.</a:t>
            </a:r>
          </a:p>
          <a:p>
            <a:r>
              <a:rPr lang="en-US" sz="1200" b="1" kern="1200" dirty="0" smtClean="0">
                <a:solidFill>
                  <a:schemeClr val="tx1"/>
                </a:solidFill>
                <a:effectLst/>
                <a:latin typeface="+mn-lt"/>
                <a:ea typeface="+mn-ea"/>
                <a:cs typeface="+mn-cs"/>
              </a:rPr>
              <a:t>Understand what you want</a:t>
            </a:r>
            <a:r>
              <a:rPr lang="en-US" sz="1200" kern="1200" dirty="0" smtClean="0">
                <a:solidFill>
                  <a:schemeClr val="tx1"/>
                </a:solidFill>
                <a:effectLst/>
                <a:latin typeface="+mn-lt"/>
                <a:ea typeface="+mn-ea"/>
                <a:cs typeface="+mn-cs"/>
              </a:rPr>
              <a:t> out of your blog. Make sure that you have a plan to get out of your blog what you want. You also need to make sure that your objectives do not conflict with what your audience wants. They must be complimentary.</a:t>
            </a:r>
          </a:p>
          <a:p>
            <a:r>
              <a:rPr lang="en-US" sz="1200" b="1" kern="1200" dirty="0" smtClean="0">
                <a:solidFill>
                  <a:schemeClr val="tx1"/>
                </a:solidFill>
                <a:effectLst/>
                <a:latin typeface="+mn-lt"/>
                <a:ea typeface="+mn-ea"/>
                <a:cs typeface="+mn-cs"/>
              </a:rPr>
              <a:t>Be as concise as possible.</a:t>
            </a:r>
            <a:r>
              <a:rPr lang="en-US" sz="1200" kern="1200" dirty="0" smtClean="0">
                <a:solidFill>
                  <a:schemeClr val="tx1"/>
                </a:solidFill>
                <a:effectLst/>
                <a:latin typeface="+mn-lt"/>
                <a:ea typeface="+mn-ea"/>
                <a:cs typeface="+mn-cs"/>
              </a:rPr>
              <a:t> Do not make your audience read through a 3 page post when you really only have one or two messages to share. Make your post readable. Use bullets and bolding to make your posts easy to skim. Make sure you blog does not read like a book. If it is all long paragraphs of text, people will not spend the time to digest the content.</a:t>
            </a:r>
          </a:p>
          <a:p>
            <a:r>
              <a:rPr lang="en-US" sz="1200" b="1" kern="1200" dirty="0" smtClean="0">
                <a:solidFill>
                  <a:schemeClr val="tx1"/>
                </a:solidFill>
                <a:effectLst/>
                <a:latin typeface="+mn-lt"/>
                <a:ea typeface="+mn-ea"/>
                <a:cs typeface="+mn-cs"/>
              </a:rPr>
              <a:t>Visual appearance does make a difference</a:t>
            </a:r>
            <a:r>
              <a:rPr lang="en-US" sz="1200" kern="1200" dirty="0" smtClean="0">
                <a:solidFill>
                  <a:schemeClr val="tx1"/>
                </a:solidFill>
                <a:effectLst/>
                <a:latin typeface="+mn-lt"/>
                <a:ea typeface="+mn-ea"/>
                <a:cs typeface="+mn-cs"/>
              </a:rPr>
              <a:t>. When people do end up on your blog you want to make sure it is appealing to them. Take advantage of fonts and colors to add appeal to the blog. Pictures, screenshots and logo’s are good but make sure they do not have a significant impact on performance. You also want to make sure that your site does not look too much like a “marketing” site with a bunch of advertisements.</a:t>
            </a:r>
          </a:p>
          <a:p>
            <a:r>
              <a:rPr lang="en-US" sz="1200" b="1" kern="1200" dirty="0" smtClean="0">
                <a:solidFill>
                  <a:schemeClr val="tx1"/>
                </a:solidFill>
                <a:effectLst/>
                <a:latin typeface="+mn-lt"/>
                <a:ea typeface="+mn-ea"/>
                <a:cs typeface="+mn-cs"/>
              </a:rPr>
              <a:t>Don’t stop, consistency counts: </a:t>
            </a:r>
            <a:r>
              <a:rPr lang="en-US" sz="1200" kern="1200" dirty="0" smtClean="0">
                <a:solidFill>
                  <a:schemeClr val="tx1"/>
                </a:solidFill>
                <a:effectLst/>
                <a:latin typeface="+mn-lt"/>
                <a:ea typeface="+mn-ea"/>
                <a:cs typeface="+mn-cs"/>
              </a:rPr>
              <a:t>you need to have a regular cadence. Keep posting. At least a couple times a month is recommended.</a:t>
            </a:r>
          </a:p>
          <a:p>
            <a:r>
              <a:rPr lang="en-US" sz="1200" b="1" kern="1200" dirty="0" smtClean="0">
                <a:solidFill>
                  <a:schemeClr val="tx1"/>
                </a:solidFill>
                <a:effectLst/>
                <a:latin typeface="+mn-lt"/>
                <a:ea typeface="+mn-ea"/>
                <a:cs typeface="+mn-cs"/>
              </a:rPr>
              <a:t>7) Video’s Rock and can get you pretty incredible numbers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Video’s have been popular for a pretty long time now. With the economy being in such bad shape, they are even more popular. People are finding it difficult to get away from the office or to get the money to attend live events. They still need to keep up with technology so they turn to the web for this training. Create your video’s using your favorite screencast creation software and post them.  Leverage TechNet.com/edge (see #8)</a:t>
            </a:r>
            <a:r>
              <a:rPr lang="en-US" sz="1200" kern="1200" baseline="0" dirty="0" smtClean="0">
                <a:solidFill>
                  <a:schemeClr val="tx1"/>
                </a:solidFill>
                <a:effectLst/>
                <a:latin typeface="+mn-lt"/>
                <a:ea typeface="+mn-ea"/>
                <a:cs typeface="+mn-cs"/>
              </a:rPr>
              <a:t> Keep your video between 10-20 </a:t>
            </a:r>
            <a:r>
              <a:rPr lang="en-US" sz="1200" kern="1200" baseline="0" dirty="0" err="1" smtClean="0">
                <a:solidFill>
                  <a:schemeClr val="tx1"/>
                </a:solidFill>
                <a:effectLst/>
                <a:latin typeface="+mn-lt"/>
                <a:ea typeface="+mn-ea"/>
                <a:cs typeface="+mn-cs"/>
              </a:rPr>
              <a:t>mins</a:t>
            </a:r>
            <a:r>
              <a:rPr lang="en-US" sz="1200" kern="1200" baseline="0" dirty="0" smtClean="0">
                <a:solidFill>
                  <a:schemeClr val="tx1"/>
                </a:solidFill>
                <a:effectLst/>
                <a:latin typeface="+mn-lt"/>
                <a:ea typeface="+mn-ea"/>
                <a:cs typeface="+mn-cs"/>
              </a:rPr>
              <a:t> if possible.  If you have much more information (like a deployment) break it up into multiple parts see </a:t>
            </a:r>
            <a:r>
              <a:rPr lang="en-US" sz="1200" u="sng" kern="1200" dirty="0" smtClean="0">
                <a:solidFill>
                  <a:schemeClr val="tx1"/>
                </a:solidFill>
                <a:effectLst/>
                <a:latin typeface="+mn-lt"/>
                <a:ea typeface="+mn-ea"/>
                <a:cs typeface="+mn-cs"/>
                <a:hlinkClick r:id="rId8"/>
              </a:rPr>
              <a:t>SCOM Part 1 System Center Operations Manager Overview – Managing and Monitoring SharePoint 2010 using System Center Operations Manager 2007 R2</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8) Take advantage of other marketing mechanisms to spread the word</a:t>
            </a:r>
          </a:p>
          <a:p>
            <a:r>
              <a:rPr lang="en-US" sz="1200" kern="1200" dirty="0" smtClean="0">
                <a:solidFill>
                  <a:schemeClr val="tx1"/>
                </a:solidFill>
                <a:effectLst/>
                <a:latin typeface="+mn-lt"/>
                <a:ea typeface="+mn-ea"/>
                <a:cs typeface="+mn-cs"/>
              </a:rPr>
              <a:t>Do NOT nag your followers. I do not want to do this for all of your posts but for posts you really want to try to spread or posts you are particularly proud of use other outlets to spread the word. Post a link on Twitter, Facebook and other social media sites. Send emails out to any groups you belong to. Send an email to friends and family (as long as it might be of interest to them) and ask them to help you promote it. Ask fellow bloggers if they would mind helping you promote it. Be careful here. Do not do this too often or you will loose the impact and ability to use this avenue.</a:t>
            </a:r>
          </a:p>
          <a:p>
            <a:r>
              <a:rPr lang="en-US" sz="1200" b="1" kern="1200" dirty="0" smtClean="0">
                <a:solidFill>
                  <a:schemeClr val="tx1"/>
                </a:solidFill>
                <a:effectLst/>
                <a:latin typeface="+mn-lt"/>
                <a:ea typeface="+mn-ea"/>
                <a:cs typeface="+mn-cs"/>
              </a:rPr>
              <a:t>9) Choose a good URL / Permalink Structure</a:t>
            </a:r>
          </a:p>
          <a:p>
            <a:r>
              <a:rPr lang="en-US" sz="1200" kern="1200" dirty="0" smtClean="0">
                <a:solidFill>
                  <a:schemeClr val="tx1"/>
                </a:solidFill>
                <a:effectLst/>
                <a:latin typeface="+mn-lt"/>
                <a:ea typeface="+mn-ea"/>
                <a:cs typeface="+mn-cs"/>
              </a:rPr>
              <a:t>The URL of your post is important. Use keywords and avoid characters (like space) that URL encode to multiple characters. I am not a fan of creating posts with words all jumbled up. It is much better to add an underscore character instead of a space. The primary reason for this is it makes it more readable. If you have a bunch of %20′s in your URL it will be hard to read what the post is about if you are looking at just the URL. Often URL’s are forwarded so you want them to be readable. Many blog platforms will automatically generate the URL based on the title. The way around this is just create the post with the words (and underscores) that you want in the URL then go back after the post and change the title if you like to add the spaces or change the words as needed.</a:t>
            </a:r>
          </a:p>
          <a:p>
            <a:r>
              <a:rPr lang="en-US" sz="1200" b="1" kern="1200" dirty="0" smtClean="0">
                <a:solidFill>
                  <a:schemeClr val="tx1"/>
                </a:solidFill>
                <a:effectLst/>
                <a:latin typeface="+mn-lt"/>
                <a:ea typeface="+mn-ea"/>
                <a:cs typeface="+mn-cs"/>
              </a:rPr>
              <a:t>10) Getting Started creating and improving your blog…Just Do It!</a:t>
            </a:r>
          </a:p>
          <a:p>
            <a:r>
              <a:rPr lang="en-US" sz="1200" kern="1200" dirty="0" smtClean="0">
                <a:solidFill>
                  <a:schemeClr val="tx1"/>
                </a:solidFill>
                <a:effectLst/>
                <a:latin typeface="+mn-lt"/>
                <a:ea typeface="+mn-ea"/>
                <a:cs typeface="+mn-cs"/>
              </a:rPr>
              <a:t>If you are just getting started creating a blog just do it! If you are uncomfortable getting started. Just start slow with small posts. Instead of doing a 10 steps to success with something do something really small. Perhaps a topic like “Windows 7 Snipping Tool Rocks” how to use this little tool with a screenshot or two can be done in 5 or 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and can build your confidence to continue on. The more you do it the easier it will get. There is no substitute for experience. Another thing you might want to do is look at other bloggers to see how they started. Most blogs have a list of posts by month. Navigate to the first month of their blog to see what they did. This will give you some ideas of how you might get started.</a:t>
            </a:r>
          </a:p>
          <a:p>
            <a:r>
              <a:rPr lang="en-US" sz="1200" kern="1200" dirty="0" smtClean="0">
                <a:solidFill>
                  <a:schemeClr val="tx1"/>
                </a:solidFill>
                <a:effectLst/>
                <a:latin typeface="+mn-lt"/>
                <a:ea typeface="+mn-ea"/>
                <a:cs typeface="+mn-cs"/>
              </a:rPr>
              <a:t>I have found some success in applying these tips and techniques. Be there no mistake about it, I still have a long way to go. I would really like to see 100 times more traffic on my site. However, I can tell you I have found success deploying these techniques and this year I experienced 400% growth in my online reach over the same period last year. Additionally, I have had much feedback from customers thanking me for “saving their butt” by showing them how to solve a big problem they had. One last point… No better time than the present to get started. If you are starting your blog or just want to improve your blogs performance, you have to start. Put a stake in the ground and start building. Good luck!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Leveraged Blog Post: </a:t>
            </a:r>
            <a:r>
              <a:rPr lang="en-US" sz="1200" b="1" kern="1200" dirty="0" smtClean="0">
                <a:solidFill>
                  <a:schemeClr val="tx1"/>
                </a:solidFill>
                <a:effectLst/>
                <a:latin typeface="+mn-lt"/>
                <a:ea typeface="+mn-ea"/>
                <a:cs typeface="+mn-cs"/>
                <a:hlinkClick r:id="rId9" tooltip="Permalink to Scale Your Message Online Improving Blog Exposure and Increase Reach of Your Message by Driving Traffic to Your Content By Dan Stolts"/>
              </a:rPr>
              <a:t>Scale Your Message Online Improving Blog Exposure and Increase Reach of Your Message by Driving Traffic to Your Content By Dan Stolts</a:t>
            </a:r>
            <a:r>
              <a:rPr lang="en-US" sz="1200" kern="1200" dirty="0" smtClean="0">
                <a:solidFill>
                  <a:schemeClr val="tx1"/>
                </a:solidFill>
                <a:effectLst/>
                <a:latin typeface="+mn-lt"/>
                <a:ea typeface="+mn-ea"/>
                <a:cs typeface="+mn-cs"/>
              </a:rPr>
              <a:t> to create this presentation!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6A665A-4C88-4AD4-9BDD-307679FC62C5}" type="slidenum">
              <a:rPr lang="es-AR" smtClean="0"/>
              <a:pPr/>
              <a:t>6</a:t>
            </a:fld>
            <a:endParaRPr lang="es-AR"/>
          </a:p>
        </p:txBody>
      </p:sp>
    </p:spTree>
    <p:extLst>
      <p:ext uri="{BB962C8B-B14F-4D97-AF65-F5344CB8AC3E}">
        <p14:creationId xmlns:p14="http://schemas.microsoft.com/office/powerpoint/2010/main" val="396808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http://support.microsoft.com/kb/325590 = </a:t>
            </a:r>
          </a:p>
          <a:p>
            <a:r>
              <a:rPr lang="en-US" sz="900" b="1" kern="1200" dirty="0" smtClean="0">
                <a:solidFill>
                  <a:schemeClr val="tx1">
                    <a:alpha val="99000"/>
                  </a:schemeClr>
                </a:solidFill>
                <a:effectLst/>
                <a:latin typeface="Segoe UI" pitchFamily="34" charset="0"/>
                <a:ea typeface="+mn-ea"/>
                <a:cs typeface="+mn-cs"/>
              </a:rPr>
              <a:t>View related content</a:t>
            </a:r>
          </a:p>
          <a:p>
            <a:r>
              <a:rPr lang="en-US" sz="900" kern="1200" dirty="0" smtClean="0">
                <a:solidFill>
                  <a:schemeClr val="tx1">
                    <a:alpha val="99000"/>
                  </a:schemeClr>
                </a:solidFill>
                <a:effectLst/>
                <a:latin typeface="Segoe UI" pitchFamily="34" charset="0"/>
                <a:ea typeface="+mn-ea"/>
                <a:cs typeface="+mn-cs"/>
                <a:hlinkClick r:id="rId3" tooltip="Out of Disk Space on Drive C–How To Increase Space on Drive C of ..."/>
              </a:rPr>
              <a:t>Out of Disk Space on Drive C–How To Increase Space on Drive C of ...</a:t>
            </a:r>
            <a:endParaRPr lang="en-US" sz="900" kern="1200" dirty="0" smtClean="0">
              <a:solidFill>
                <a:schemeClr val="tx1">
                  <a:alpha val="99000"/>
                </a:schemeClr>
              </a:solidFill>
              <a:effectLst/>
              <a:latin typeface="Segoe UI" pitchFamily="34" charset="0"/>
              <a:ea typeface="+mn-ea"/>
              <a:cs typeface="+mn-cs"/>
            </a:endParaRPr>
          </a:p>
          <a:p>
            <a:r>
              <a:rPr lang="en-US" sz="900" kern="1200" dirty="0" smtClean="0">
                <a:solidFill>
                  <a:schemeClr val="tx1">
                    <a:alpha val="99000"/>
                  </a:schemeClr>
                </a:solidFill>
                <a:effectLst/>
                <a:latin typeface="Segoe UI" pitchFamily="34" charset="0"/>
                <a:ea typeface="+mn-ea"/>
                <a:cs typeface="+mn-cs"/>
                <a:hlinkClick r:id="rId4" tooltip="How To Expand and Extend To Increase Capacity On A Virtual Hard ..."/>
              </a:rPr>
              <a:t>How To Expand and Extend To Increase Capacity On A Virtual Hard ...</a:t>
            </a:r>
            <a:endParaRPr lang="en-US" sz="900" kern="1200" dirty="0" smtClean="0">
              <a:solidFill>
                <a:schemeClr val="tx1">
                  <a:alpha val="99000"/>
                </a:schemeClr>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7F6A665A-4C88-4AD4-9BDD-307679FC62C5}" type="slidenum">
              <a:rPr lang="es-AR" smtClean="0"/>
              <a:pPr/>
              <a:t>7</a:t>
            </a:fld>
            <a:endParaRPr lang="es-AR"/>
          </a:p>
        </p:txBody>
      </p:sp>
    </p:spTree>
    <p:extLst>
      <p:ext uri="{BB962C8B-B14F-4D97-AF65-F5344CB8AC3E}">
        <p14:creationId xmlns:p14="http://schemas.microsoft.com/office/powerpoint/2010/main" val="83619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Rachel </a:t>
            </a:r>
            <a:r>
              <a:rPr lang="en-US" dirty="0" err="1" smtClean="0"/>
              <a:t>Appel</a:t>
            </a:r>
            <a:r>
              <a:rPr lang="en-US" dirty="0" smtClean="0"/>
              <a:t> for her help</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a:p>
        </p:txBody>
      </p:sp>
    </p:spTree>
    <p:extLst>
      <p:ext uri="{BB962C8B-B14F-4D97-AF65-F5344CB8AC3E}">
        <p14:creationId xmlns:p14="http://schemas.microsoft.com/office/powerpoint/2010/main" val="78931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alpha val="99000"/>
                  </a:schemeClr>
                </a:solidFill>
                <a:effectLst/>
                <a:latin typeface="Segoe UI" pitchFamily="34" charset="0"/>
                <a:ea typeface="+mn-ea"/>
                <a:cs typeface="+mn-cs"/>
              </a:rPr>
              <a:t>Lisa Toftemark</a:t>
            </a:r>
            <a:r>
              <a:rPr lang="en-US" sz="900" kern="1200" dirty="0" smtClean="0">
                <a:solidFill>
                  <a:schemeClr val="tx1">
                    <a:alpha val="99000"/>
                  </a:schemeClr>
                </a:solidFill>
                <a:effectLst/>
                <a:latin typeface="Segoe UI" pitchFamily="34" charset="0"/>
                <a:ea typeface="+mn-ea"/>
                <a:cs typeface="+mn-cs"/>
              </a:rPr>
              <a:t> | Sr. Managing Editor | Identity, Solutions, and Windows Server Information Experience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a:p>
        </p:txBody>
      </p:sp>
    </p:spTree>
    <p:extLst>
      <p:ext uri="{BB962C8B-B14F-4D97-AF65-F5344CB8AC3E}">
        <p14:creationId xmlns:p14="http://schemas.microsoft.com/office/powerpoint/2010/main" val="106305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The social networking…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use the </a:t>
            </a:r>
            <a:r>
              <a:rPr lang="en-US" sz="1200" u="sng" kern="1200" dirty="0" smtClean="0">
                <a:solidFill>
                  <a:schemeClr val="tx1"/>
                </a:solidFill>
                <a:effectLst/>
                <a:latin typeface="+mn-lt"/>
                <a:ea typeface="+mn-ea"/>
                <a:cs typeface="+mn-cs"/>
                <a:hlinkClick r:id="rId3"/>
              </a:rPr>
              <a:t>http://sharethis.com/</a:t>
            </a:r>
            <a:r>
              <a:rPr lang="en-US" sz="1200" kern="1200" dirty="0" smtClean="0">
                <a:solidFill>
                  <a:schemeClr val="tx1"/>
                </a:solidFill>
                <a:effectLst/>
                <a:latin typeface="+mn-lt"/>
                <a:ea typeface="+mn-ea"/>
                <a:cs typeface="+mn-cs"/>
              </a:rPr>
              <a:t> widget. It’s a snip of HTML you can tell the blog engine to output before or after the content (or both). You can choose the networks you want to use, and there’s a ton of different ones available.  You can also choose the look/feel of the button-bar. I thought I’d go with these, but it may be wise to check out the other networks too. Addthis.com is a similar to </a:t>
            </a:r>
            <a:r>
              <a:rPr lang="en-US" sz="1200" kern="1200" dirty="0" err="1" smtClean="0">
                <a:solidFill>
                  <a:schemeClr val="tx1"/>
                </a:solidFill>
                <a:effectLst/>
                <a:latin typeface="+mn-lt"/>
                <a:ea typeface="+mn-ea"/>
                <a:cs typeface="+mn-cs"/>
              </a:rPr>
              <a:t>ShareThis</a:t>
            </a:r>
            <a:r>
              <a:rPr lang="en-US" sz="1200" kern="1200" dirty="0" smtClean="0">
                <a:solidFill>
                  <a:schemeClr val="tx1"/>
                </a:solidFill>
                <a:effectLst/>
                <a:latin typeface="+mn-lt"/>
                <a:ea typeface="+mn-ea"/>
                <a:cs typeface="+mn-cs"/>
              </a:rPr>
              <a:t>, I just found </a:t>
            </a:r>
            <a:r>
              <a:rPr lang="en-US" sz="1200" kern="1200" dirty="0" err="1" smtClean="0">
                <a:solidFill>
                  <a:schemeClr val="tx1"/>
                </a:solidFill>
                <a:effectLst/>
                <a:latin typeface="+mn-lt"/>
                <a:ea typeface="+mn-ea"/>
                <a:cs typeface="+mn-cs"/>
              </a:rPr>
              <a:t>ShareThis</a:t>
            </a:r>
            <a:r>
              <a:rPr lang="en-US" sz="1200" kern="1200" dirty="0" smtClean="0">
                <a:solidFill>
                  <a:schemeClr val="tx1"/>
                </a:solidFill>
                <a:effectLst/>
                <a:latin typeface="+mn-lt"/>
                <a:ea typeface="+mn-ea"/>
                <a:cs typeface="+mn-cs"/>
              </a:rPr>
              <a:t> easier to use.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Here’s what mine looks like (also at the bottom)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cool thing is that if one of the social networks aren’t driving much traffic, you can swap it out for a different one.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Then…I’d say add in site pinning if you don’t have it.</a:t>
            </a:r>
          </a:p>
          <a:p>
            <a:r>
              <a:rPr lang="en-US" sz="1200" kern="1200" dirty="0" smtClean="0">
                <a:solidFill>
                  <a:schemeClr val="tx1"/>
                </a:solidFill>
                <a:effectLst/>
                <a:latin typeface="+mn-lt"/>
                <a:ea typeface="+mn-ea"/>
                <a:cs typeface="+mn-cs"/>
              </a:rPr>
              <a:t>IE Pinned sites….adds a nice flair to the blog.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had seen some of our stats that say that this drives the return rate of visitors as well as some retention time. I don’t have the numbers on hand though. </a:t>
            </a:r>
          </a:p>
          <a:p>
            <a:r>
              <a:rPr lang="en-US" sz="1200" kern="1200" dirty="0" smtClean="0">
                <a:solidFill>
                  <a:schemeClr val="tx1"/>
                </a:solidFill>
                <a:effectLst/>
                <a:latin typeface="+mn-lt"/>
                <a:ea typeface="+mn-ea"/>
                <a:cs typeface="+mn-cs"/>
              </a:rPr>
              <a:t>This is easy to do, like 5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of work. I can show you how or even write up the HTML for you.</a:t>
            </a:r>
          </a:p>
          <a:p>
            <a:r>
              <a:rPr lang="en-US" sz="1200" kern="1200" dirty="0" smtClean="0">
                <a:solidFill>
                  <a:schemeClr val="tx1"/>
                </a:solidFill>
                <a:effectLst/>
                <a:latin typeface="+mn-lt"/>
                <a:ea typeface="+mn-ea"/>
                <a:cs typeface="+mn-cs"/>
              </a:rPr>
              <a:t>Here’s mine, but I want to update  it with some “greatest hits” links and links to categories like HTML5 or Windows 8 dev and stuff like that. Also, for some odd reason my favicon isn’t showing up on the taskbar (I probably was messing around and did something).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I thought of this. The writing for the web folks said not to use catchy/pun style titles, make them practical. So I begrudgingly do that (because I know it will hurt SEO if I do, nobody searches on catchy phrases, just practical ones). On the flip side though, I do try to make catchy section titles for each section of the blog post, and I can actually see the posts with the catchy titles don’t get the SEO love.</a:t>
            </a:r>
          </a:p>
          <a:p>
            <a:endParaRPr lang="en-US" dirty="0"/>
          </a:p>
        </p:txBody>
      </p:sp>
      <p:sp>
        <p:nvSpPr>
          <p:cNvPr id="4" name="Slide Number Placeholder 3"/>
          <p:cNvSpPr>
            <a:spLocks noGrp="1"/>
          </p:cNvSpPr>
          <p:nvPr>
            <p:ph type="sldNum" sz="quarter" idx="10"/>
          </p:nvPr>
        </p:nvSpPr>
        <p:spPr/>
        <p:txBody>
          <a:bodyPr/>
          <a:lstStyle/>
          <a:p>
            <a:fld id="{6F719FAF-C7FD-4C4A-B8FF-38E2F35D4F6B}" type="slidenum">
              <a:rPr lang="en-US" smtClean="0"/>
              <a:t>11</a:t>
            </a:fld>
            <a:endParaRPr lang="en-US"/>
          </a:p>
        </p:txBody>
      </p:sp>
    </p:spTree>
    <p:extLst>
      <p:ext uri="{BB962C8B-B14F-4D97-AF65-F5344CB8AC3E}">
        <p14:creationId xmlns:p14="http://schemas.microsoft.com/office/powerpoint/2010/main" val="2975802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Rachel </a:t>
            </a:r>
            <a:r>
              <a:rPr lang="en-US" dirty="0" err="1" smtClean="0"/>
              <a:t>Appel</a:t>
            </a:r>
            <a:endParaRPr lang="en-US" dirty="0" smtClean="0"/>
          </a:p>
          <a:p>
            <a:r>
              <a:rPr lang="en-US" dirty="0" smtClean="0"/>
              <a:t>Useit.com shows data from </a:t>
            </a:r>
            <a:r>
              <a:rPr lang="en-US" dirty="0" err="1" smtClean="0"/>
              <a:t>eyetracking</a:t>
            </a:r>
            <a:r>
              <a:rPr lang="en-US" dirty="0" smtClean="0"/>
              <a:t> studies </a:t>
            </a:r>
          </a:p>
          <a:p>
            <a:r>
              <a:rPr lang="en-US" dirty="0" smtClean="0"/>
              <a:t>The data shows the “F” pattern where users look the most for content</a:t>
            </a:r>
          </a:p>
          <a:p>
            <a:r>
              <a:rPr lang="en-US" dirty="0" smtClean="0"/>
              <a:t>An interesting</a:t>
            </a:r>
            <a:r>
              <a:rPr lang="en-US" baseline="0" dirty="0" smtClean="0"/>
              <a:t> point is where Google puts its ads on the right – it’s quite the hotspot in the second two images (middle image is not Google though, but the same spot)</a:t>
            </a:r>
            <a:endParaRPr lang="en-US" dirty="0"/>
          </a:p>
        </p:txBody>
      </p:sp>
      <p:sp>
        <p:nvSpPr>
          <p:cNvPr id="4" name="Slide Number Placeholder 3"/>
          <p:cNvSpPr>
            <a:spLocks noGrp="1"/>
          </p:cNvSpPr>
          <p:nvPr>
            <p:ph type="sldNum" sz="quarter" idx="10"/>
          </p:nvPr>
        </p:nvSpPr>
        <p:spPr/>
        <p:txBody>
          <a:bodyPr/>
          <a:lstStyle/>
          <a:p>
            <a:fld id="{6F719FAF-C7FD-4C4A-B8FF-38E2F35D4F6B}" type="slidenum">
              <a:rPr lang="en-US" smtClean="0"/>
              <a:t>12</a:t>
            </a:fld>
            <a:endParaRPr lang="en-US"/>
          </a:p>
        </p:txBody>
      </p:sp>
    </p:spTree>
    <p:extLst>
      <p:ext uri="{BB962C8B-B14F-4D97-AF65-F5344CB8AC3E}">
        <p14:creationId xmlns:p14="http://schemas.microsoft.com/office/powerpoint/2010/main" val="178826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inbody:itproguru</a:t>
            </a:r>
            <a:r>
              <a:rPr lang="en-US" dirty="0" smtClean="0"/>
              <a:t> AND  NOT </a:t>
            </a:r>
            <a:r>
              <a:rPr lang="en-US" dirty="0" err="1" smtClean="0"/>
              <a:t>site:itproguru.com</a:t>
            </a:r>
            <a:r>
              <a:rPr lang="en-US" dirty="0" smtClean="0"/>
              <a:t> AND NOT </a:t>
            </a:r>
            <a:r>
              <a:rPr lang="en-US" dirty="0" err="1" smtClean="0"/>
              <a:t>site:technet.com</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a:p>
        </p:txBody>
      </p:sp>
    </p:spTree>
    <p:extLst>
      <p:ext uri="{BB962C8B-B14F-4D97-AF65-F5344CB8AC3E}">
        <p14:creationId xmlns:p14="http://schemas.microsoft.com/office/powerpoint/2010/main" val="2252617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auto">
          <a:xfrm>
            <a:off x="1016507" y="3187136"/>
            <a:ext cx="1325880" cy="131372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2" name="Freeform 13"/>
          <p:cNvSpPr>
            <a:spLocks noEditPoints="1"/>
          </p:cNvSpPr>
          <p:nvPr userDrawn="1"/>
        </p:nvSpPr>
        <p:spPr bwMode="black">
          <a:xfrm>
            <a:off x="1160166" y="32840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9" name="Rectangle 8"/>
          <p:cNvSpPr/>
          <p:nvPr userDrawn="1"/>
        </p:nvSpPr>
        <p:spPr bwMode="auto">
          <a:xfrm>
            <a:off x="2514069" y="3187136"/>
            <a:ext cx="1315916" cy="1313722"/>
          </a:xfrm>
          <a:prstGeom prst="rect">
            <a:avLst/>
          </a:prstGeom>
          <a:solidFill>
            <a:schemeClr val="bg2">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userDrawn="1"/>
        </p:nvSpPr>
        <p:spPr bwMode="auto">
          <a:xfrm>
            <a:off x="1029693" y="4682828"/>
            <a:ext cx="1312694"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Rectangle 10"/>
          <p:cNvSpPr/>
          <p:nvPr userDrawn="1"/>
        </p:nvSpPr>
        <p:spPr bwMode="auto">
          <a:xfrm>
            <a:off x="2514069" y="4682828"/>
            <a:ext cx="1315916" cy="1327447"/>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2" name="TextBox 11"/>
          <p:cNvSpPr txBox="1"/>
          <p:nvPr userDrawn="1"/>
        </p:nvSpPr>
        <p:spPr>
          <a:xfrm>
            <a:off x="2514069" y="3135766"/>
            <a:ext cx="1315916" cy="12926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8000" b="1" dirty="0" smtClean="0">
                <a:solidFill>
                  <a:schemeClr val="tx1">
                    <a:alpha val="99000"/>
                  </a:schemeClr>
                </a:solidFill>
              </a:rPr>
              <a:t>f</a:t>
            </a:r>
            <a:endParaRPr lang="en-US" sz="4000" b="1" dirty="0" smtClean="0">
              <a:solidFill>
                <a:schemeClr val="tx1">
                  <a:alpha val="99000"/>
                </a:schemeClr>
              </a:solidFill>
            </a:endParaRPr>
          </a:p>
        </p:txBody>
      </p:sp>
      <p:sp>
        <p:nvSpPr>
          <p:cNvPr id="47" name="TextBox 46"/>
          <p:cNvSpPr txBox="1"/>
          <p:nvPr userDrawn="1"/>
        </p:nvSpPr>
        <p:spPr>
          <a:xfrm>
            <a:off x="2513948" y="4668871"/>
            <a:ext cx="1315916" cy="12926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8000" b="1" dirty="0" smtClean="0">
                <a:solidFill>
                  <a:schemeClr val="tx1">
                    <a:alpha val="99000"/>
                  </a:schemeClr>
                </a:solidFill>
              </a:rPr>
              <a:t>in</a:t>
            </a:r>
            <a:endParaRPr lang="en-US" sz="4000" b="1" dirty="0" smtClean="0">
              <a:solidFill>
                <a:schemeClr val="tx1">
                  <a:alpha val="99000"/>
                </a:schemeClr>
              </a:solidFill>
            </a:endParaRPr>
          </a:p>
        </p:txBody>
      </p:sp>
      <p:sp>
        <p:nvSpPr>
          <p:cNvPr id="51" name="Freeform 30"/>
          <p:cNvSpPr>
            <a:spLocks noEditPoints="1"/>
          </p:cNvSpPr>
          <p:nvPr userDrawn="1"/>
        </p:nvSpPr>
        <p:spPr bwMode="auto">
          <a:xfrm>
            <a:off x="1310596" y="479149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Text Placeholder 16"/>
          <p:cNvSpPr>
            <a:spLocks noGrp="1"/>
          </p:cNvSpPr>
          <p:nvPr userDrawn="1">
            <p:ph type="body" sz="quarter" idx="10" hasCustomPrompt="1"/>
          </p:nvPr>
        </p:nvSpPr>
        <p:spPr>
          <a:xfrm>
            <a:off x="998538" y="4194745"/>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@twitter</a:t>
            </a:r>
            <a:endParaRPr lang="en-US" dirty="0"/>
          </a:p>
        </p:txBody>
      </p:sp>
      <p:sp>
        <p:nvSpPr>
          <p:cNvPr id="55" name="Text Placeholder 16"/>
          <p:cNvSpPr>
            <a:spLocks noGrp="1"/>
          </p:cNvSpPr>
          <p:nvPr userDrawn="1">
            <p:ph type="body" sz="quarter" idx="11" hasCustomPrompt="1"/>
          </p:nvPr>
        </p:nvSpPr>
        <p:spPr>
          <a:xfrm>
            <a:off x="2514069" y="4189403"/>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facebook</a:t>
            </a:r>
            <a:endParaRPr lang="en-US" dirty="0"/>
          </a:p>
        </p:txBody>
      </p:sp>
      <p:sp>
        <p:nvSpPr>
          <p:cNvPr id="56" name="Text Placeholder 16"/>
          <p:cNvSpPr>
            <a:spLocks noGrp="1"/>
          </p:cNvSpPr>
          <p:nvPr userDrawn="1">
            <p:ph type="body" sz="quarter" idx="12" hasCustomPrompt="1"/>
          </p:nvPr>
        </p:nvSpPr>
        <p:spPr>
          <a:xfrm>
            <a:off x="1022073" y="5712234"/>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blog</a:t>
            </a:r>
            <a:endParaRPr lang="en-US" dirty="0"/>
          </a:p>
        </p:txBody>
      </p:sp>
      <p:sp>
        <p:nvSpPr>
          <p:cNvPr id="57" name="Text Placeholder 16"/>
          <p:cNvSpPr>
            <a:spLocks noGrp="1"/>
          </p:cNvSpPr>
          <p:nvPr userDrawn="1">
            <p:ph type="body" sz="quarter" idx="13" hasCustomPrompt="1"/>
          </p:nvPr>
        </p:nvSpPr>
        <p:spPr>
          <a:xfrm>
            <a:off x="2514069" y="5712234"/>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linkedin</a:t>
            </a:r>
            <a:endParaRPr lang="en-US" dirty="0"/>
          </a:p>
        </p:txBody>
      </p:sp>
      <p:sp>
        <p:nvSpPr>
          <p:cNvPr id="18" name="TextBox 17"/>
          <p:cNvSpPr txBox="1"/>
          <p:nvPr userDrawn="1"/>
        </p:nvSpPr>
        <p:spPr>
          <a:xfrm>
            <a:off x="1489753" y="4931596"/>
            <a:ext cx="431514"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B</a:t>
            </a:r>
          </a:p>
        </p:txBody>
      </p:sp>
      <p:grpSp>
        <p:nvGrpSpPr>
          <p:cNvPr id="5" name="Group 4"/>
          <p:cNvGrpSpPr/>
          <p:nvPr userDrawn="1"/>
        </p:nvGrpSpPr>
        <p:grpSpPr>
          <a:xfrm>
            <a:off x="1022073" y="1514475"/>
            <a:ext cx="2834553" cy="1506126"/>
            <a:chOff x="1022073" y="1514475"/>
            <a:chExt cx="2834553" cy="1506126"/>
          </a:xfrm>
        </p:grpSpPr>
        <p:grpSp>
          <p:nvGrpSpPr>
            <p:cNvPr id="31" name="Group 30"/>
            <p:cNvGrpSpPr/>
            <p:nvPr userDrawn="1"/>
          </p:nvGrpSpPr>
          <p:grpSpPr>
            <a:xfrm>
              <a:off x="1022073" y="1514475"/>
              <a:ext cx="2825496" cy="1499616"/>
              <a:chOff x="1022073" y="1514475"/>
              <a:chExt cx="2825496" cy="1499616"/>
            </a:xfrm>
          </p:grpSpPr>
          <p:sp>
            <p:nvSpPr>
              <p:cNvPr id="32"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37942601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05083" y="1219200"/>
            <a:ext cx="11149013" cy="2000548"/>
          </a:xfrm>
        </p:spPr>
        <p:txBody>
          <a:bodyPr/>
          <a:lstStyle/>
          <a:p>
            <a:pPr lvl="0"/>
            <a:r>
              <a:rPr lang="en-US" dirty="0" smtClean="0"/>
              <a:t>Click to edit Master text styles</a:t>
            </a:r>
          </a:p>
          <a:p>
            <a:pPr lvl="1"/>
            <a:r>
              <a:rPr lang="en-US" dirty="0" err="1" smtClean="0"/>
              <a:t>econd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984812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681181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000014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861274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6211188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10642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6198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25453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tro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auto">
          <a:xfrm>
            <a:off x="1016507" y="3048000"/>
            <a:ext cx="1371600" cy="109728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5" name="Title Tile"/>
          <p:cNvSpPr/>
          <p:nvPr userDrawn="1"/>
        </p:nvSpPr>
        <p:spPr bwMode="auto">
          <a:xfrm>
            <a:off x="2527638" y="3048000"/>
            <a:ext cx="8620889" cy="35814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06822" y="1518531"/>
            <a:ext cx="4297390" cy="1371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0" name="Rectangle 9"/>
          <p:cNvSpPr/>
          <p:nvPr userDrawn="1"/>
        </p:nvSpPr>
        <p:spPr bwMode="auto">
          <a:xfrm>
            <a:off x="1029693" y="5532120"/>
            <a:ext cx="1371600" cy="10972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Text Placeholder 16"/>
          <p:cNvSpPr>
            <a:spLocks noGrp="1"/>
          </p:cNvSpPr>
          <p:nvPr userDrawn="1">
            <p:ph type="body" sz="quarter" idx="10"/>
          </p:nvPr>
        </p:nvSpPr>
        <p:spPr>
          <a:xfrm>
            <a:off x="998538" y="3342053"/>
            <a:ext cx="1344612" cy="332399"/>
          </a:xfrm>
        </p:spPr>
        <p:txBody>
          <a:bodyPr/>
          <a:lstStyle>
            <a:lvl1pPr marL="0" indent="0" algn="ctr">
              <a:buFont typeface="Arial" pitchFamily="34" charset="0"/>
              <a:buNone/>
              <a:defRPr sz="2400"/>
            </a:lvl1pPr>
            <a:lvl2pPr marL="460375" indent="0">
              <a:buFont typeface="Arial" pitchFamily="34" charset="0"/>
              <a:buNone/>
              <a:defRPr sz="1800"/>
            </a:lvl2pPr>
          </a:lstStyle>
          <a:p>
            <a:pPr lvl="0"/>
            <a:endParaRPr lang="en-US" dirty="0"/>
          </a:p>
        </p:txBody>
      </p:sp>
      <p:sp>
        <p:nvSpPr>
          <p:cNvPr id="32" name="TechEd Tile"/>
          <p:cNvSpPr/>
          <p:nvPr userDrawn="1"/>
        </p:nvSpPr>
        <p:spPr bwMode="auto">
          <a:xfrm>
            <a:off x="995023" y="1518531"/>
            <a:ext cx="2825496" cy="13716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9" name="TechEd Tile"/>
          <p:cNvSpPr/>
          <p:nvPr userDrawn="1"/>
        </p:nvSpPr>
        <p:spPr bwMode="auto">
          <a:xfrm>
            <a:off x="8490515" y="1496760"/>
            <a:ext cx="2658012" cy="13716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14" name="Title 13"/>
          <p:cNvSpPr>
            <a:spLocks noGrp="1"/>
          </p:cNvSpPr>
          <p:nvPr>
            <p:ph type="title"/>
          </p:nvPr>
        </p:nvSpPr>
        <p:spPr>
          <a:xfrm>
            <a:off x="519112" y="228599"/>
            <a:ext cx="11149013" cy="1237998"/>
          </a:xfrm>
        </p:spPr>
        <p:txBody>
          <a:bodyPr/>
          <a:lstStyle/>
          <a:p>
            <a:r>
              <a:rPr lang="en-US" smtClean="0"/>
              <a:t>Click to edit Master title style</a:t>
            </a:r>
            <a:endParaRPr lang="en-US"/>
          </a:p>
        </p:txBody>
      </p:sp>
      <p:sp>
        <p:nvSpPr>
          <p:cNvPr id="20" name="Content Placeholder 19"/>
          <p:cNvSpPr>
            <a:spLocks noGrp="1"/>
          </p:cNvSpPr>
          <p:nvPr>
            <p:ph sz="quarter" idx="15"/>
          </p:nvPr>
        </p:nvSpPr>
        <p:spPr>
          <a:xfrm>
            <a:off x="4184650" y="1582738"/>
            <a:ext cx="4043363" cy="1849737"/>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1"/>
          <p:cNvSpPr>
            <a:spLocks noGrp="1"/>
          </p:cNvSpPr>
          <p:nvPr>
            <p:ph sz="quarter" idx="16"/>
          </p:nvPr>
        </p:nvSpPr>
        <p:spPr>
          <a:xfrm>
            <a:off x="1030288" y="1582738"/>
            <a:ext cx="2790825" cy="1603516"/>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3"/>
          <p:cNvSpPr>
            <a:spLocks noGrp="1"/>
          </p:cNvSpPr>
          <p:nvPr>
            <p:ph sz="quarter" idx="17"/>
          </p:nvPr>
        </p:nvSpPr>
        <p:spPr>
          <a:xfrm>
            <a:off x="8489950" y="1544638"/>
            <a:ext cx="2606675" cy="1797415"/>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33"/>
          <p:cNvSpPr>
            <a:spLocks noGrp="1"/>
          </p:cNvSpPr>
          <p:nvPr>
            <p:ph sz="quarter" idx="18"/>
          </p:nvPr>
        </p:nvSpPr>
        <p:spPr>
          <a:xfrm>
            <a:off x="2527300" y="3186113"/>
            <a:ext cx="8569325" cy="3350424"/>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7"/>
          <p:cNvSpPr/>
          <p:nvPr userDrawn="1"/>
        </p:nvSpPr>
        <p:spPr bwMode="auto">
          <a:xfrm>
            <a:off x="1023100" y="4312920"/>
            <a:ext cx="1371600" cy="1097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6" name="Text Placeholder 16"/>
          <p:cNvSpPr>
            <a:spLocks noGrp="1"/>
          </p:cNvSpPr>
          <p:nvPr userDrawn="1">
            <p:ph type="body" sz="quarter" idx="12"/>
          </p:nvPr>
        </p:nvSpPr>
        <p:spPr>
          <a:xfrm>
            <a:off x="1022761" y="4375303"/>
            <a:ext cx="1344612" cy="958697"/>
          </a:xfrm>
        </p:spPr>
        <p:txBody>
          <a:bodyPr/>
          <a:lstStyle>
            <a:lvl1pPr marL="0" indent="0" algn="ctr">
              <a:buFont typeface="Arial" pitchFamily="34" charset="0"/>
              <a:buNone/>
              <a:defRPr sz="2400"/>
            </a:lvl1pPr>
            <a:lvl2pPr marL="460375" indent="0">
              <a:buFont typeface="Arial" pitchFamily="34" charset="0"/>
              <a:buNone/>
              <a:defRPr sz="1800"/>
            </a:lvl2pPr>
          </a:lstStyle>
          <a:p>
            <a:pPr lvl="0"/>
            <a:endParaRPr lang="en-US" dirty="0"/>
          </a:p>
        </p:txBody>
      </p:sp>
      <p:sp>
        <p:nvSpPr>
          <p:cNvPr id="19" name="Text Placeholder 16"/>
          <p:cNvSpPr>
            <a:spLocks noGrp="1"/>
          </p:cNvSpPr>
          <p:nvPr>
            <p:ph type="body" sz="quarter" idx="19"/>
          </p:nvPr>
        </p:nvSpPr>
        <p:spPr>
          <a:xfrm>
            <a:off x="1005395" y="5577840"/>
            <a:ext cx="1344612" cy="958697"/>
          </a:xfrm>
        </p:spPr>
        <p:txBody>
          <a:bodyPr/>
          <a:lstStyle>
            <a:lvl1pPr marL="0" indent="0" algn="ctr">
              <a:buFont typeface="Arial" pitchFamily="34" charset="0"/>
              <a:buNone/>
              <a:defRPr sz="2400"/>
            </a:lvl1pPr>
            <a:lvl2pPr marL="460375" indent="0">
              <a:buFont typeface="Arial" pitchFamily="34" charset="0"/>
              <a:buNone/>
              <a:defRPr sz="1800"/>
            </a:lvl2pPr>
          </a:lstStyle>
          <a:p>
            <a:pPr lvl="0"/>
            <a:endParaRPr lang="en-US" dirty="0"/>
          </a:p>
        </p:txBody>
      </p:sp>
    </p:spTree>
    <p:extLst>
      <p:ext uri="{BB962C8B-B14F-4D97-AF65-F5344CB8AC3E}">
        <p14:creationId xmlns:p14="http://schemas.microsoft.com/office/powerpoint/2010/main" val="20747240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28470"/>
          </a:xfrm>
        </p:spPr>
        <p:txBody>
          <a:bodyPr/>
          <a:lstStyle/>
          <a:p>
            <a:r>
              <a:rPr lang="en-US" smtClean="0"/>
              <a:t>Click to edit Master title style</a:t>
            </a:r>
            <a:endParaRPr lang="en-US"/>
          </a:p>
        </p:txBody>
      </p:sp>
      <p:sp>
        <p:nvSpPr>
          <p:cNvPr id="3" name="Rectangle 2"/>
          <p:cNvSpPr/>
          <p:nvPr userDrawn="1"/>
        </p:nvSpPr>
        <p:spPr bwMode="auto">
          <a:xfrm>
            <a:off x="1015998" y="2989077"/>
            <a:ext cx="2743200" cy="164592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Arrow Bar"/>
          <p:cNvSpPr/>
          <p:nvPr userDrawn="1"/>
        </p:nvSpPr>
        <p:spPr bwMode="auto">
          <a:xfrm>
            <a:off x="4010025" y="1188720"/>
            <a:ext cx="7315200" cy="164592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0" name="Arrow Bar"/>
          <p:cNvSpPr/>
          <p:nvPr userDrawn="1"/>
        </p:nvSpPr>
        <p:spPr bwMode="auto">
          <a:xfrm>
            <a:off x="4002593" y="2971800"/>
            <a:ext cx="7315200" cy="164592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1" name="Arrow Bar"/>
          <p:cNvSpPr/>
          <p:nvPr userDrawn="1"/>
        </p:nvSpPr>
        <p:spPr bwMode="auto">
          <a:xfrm>
            <a:off x="4002593" y="4800600"/>
            <a:ext cx="7315200" cy="164592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Arrow Bar"/>
          <p:cNvSpPr/>
          <p:nvPr userDrawn="1"/>
        </p:nvSpPr>
        <p:spPr bwMode="auto">
          <a:xfrm>
            <a:off x="989012" y="4825875"/>
            <a:ext cx="2743200" cy="164592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userDrawn="1"/>
        </p:nvSpPr>
        <p:spPr bwMode="auto">
          <a:xfrm>
            <a:off x="998537" y="1188720"/>
            <a:ext cx="2743200" cy="164592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5" name="Content Placeholder 34"/>
          <p:cNvSpPr>
            <a:spLocks noGrp="1"/>
          </p:cNvSpPr>
          <p:nvPr>
            <p:ph sz="quarter" idx="11"/>
          </p:nvPr>
        </p:nvSpPr>
        <p:spPr>
          <a:xfrm>
            <a:off x="1006475" y="1219200"/>
            <a:ext cx="2725737" cy="157899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34"/>
          <p:cNvSpPr>
            <a:spLocks noGrp="1"/>
          </p:cNvSpPr>
          <p:nvPr>
            <p:ph sz="quarter" idx="12"/>
          </p:nvPr>
        </p:nvSpPr>
        <p:spPr>
          <a:xfrm>
            <a:off x="1006474" y="3025518"/>
            <a:ext cx="2725738" cy="1592202"/>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34"/>
          <p:cNvSpPr>
            <a:spLocks noGrp="1"/>
          </p:cNvSpPr>
          <p:nvPr>
            <p:ph sz="quarter" idx="13"/>
          </p:nvPr>
        </p:nvSpPr>
        <p:spPr>
          <a:xfrm>
            <a:off x="989012" y="4825874"/>
            <a:ext cx="2743199" cy="1746107"/>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34"/>
          <p:cNvSpPr>
            <a:spLocks noGrp="1"/>
          </p:cNvSpPr>
          <p:nvPr>
            <p:ph sz="quarter" idx="14"/>
          </p:nvPr>
        </p:nvSpPr>
        <p:spPr>
          <a:xfrm>
            <a:off x="4094736" y="1246631"/>
            <a:ext cx="7105075" cy="158800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34"/>
          <p:cNvSpPr>
            <a:spLocks noGrp="1"/>
          </p:cNvSpPr>
          <p:nvPr>
            <p:ph sz="quarter" idx="15"/>
          </p:nvPr>
        </p:nvSpPr>
        <p:spPr>
          <a:xfrm>
            <a:off x="4113289" y="3025518"/>
            <a:ext cx="7105075" cy="1592202"/>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4"/>
          <p:cNvSpPr>
            <a:spLocks noGrp="1"/>
          </p:cNvSpPr>
          <p:nvPr>
            <p:ph sz="quarter" idx="16"/>
          </p:nvPr>
        </p:nvSpPr>
        <p:spPr>
          <a:xfrm>
            <a:off x="4113290" y="4825874"/>
            <a:ext cx="7105075" cy="1645921"/>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53803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Ref idx="1001">
        <a:schemeClr val="bg2"/>
      </p:bgRef>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extBox 21"/>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grpSp>
        <p:nvGrpSpPr>
          <p:cNvPr id="23" name="Group 22"/>
          <p:cNvGrpSpPr/>
          <p:nvPr userDrawn="1"/>
        </p:nvGrpSpPr>
        <p:grpSpPr>
          <a:xfrm>
            <a:off x="1022073" y="1514475"/>
            <a:ext cx="2834553" cy="1506126"/>
            <a:chOff x="1022073" y="1514475"/>
            <a:chExt cx="2834553" cy="1506126"/>
          </a:xfrm>
        </p:grpSpPr>
        <p:grpSp>
          <p:nvGrpSpPr>
            <p:cNvPr id="24" name="Group 23"/>
            <p:cNvGrpSpPr/>
            <p:nvPr userDrawn="1"/>
          </p:nvGrpSpPr>
          <p:grpSpPr>
            <a:xfrm>
              <a:off x="1022073" y="1514475"/>
              <a:ext cx="2825496" cy="1499616"/>
              <a:chOff x="1022073" y="1514475"/>
              <a:chExt cx="2825496" cy="1499616"/>
            </a:xfrm>
          </p:grpSpPr>
          <p:sp>
            <p:nvSpPr>
              <p:cNvPr id="3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31808670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Ref idx="1001">
        <a:schemeClr val="bg2"/>
      </p:bgRef>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19" name="TextBox 18"/>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smtClean="0">
                <a:solidFill>
                  <a:schemeClr val="tx1">
                    <a:alpha val="99000"/>
                  </a:schemeClr>
                </a:solidFill>
              </a:rPr>
              <a:t>Want to learn more? Visit </a:t>
            </a:r>
            <a:r>
              <a:rPr lang="en-US" sz="2000" b="1" smtClean="0">
                <a:solidFill>
                  <a:schemeClr val="tx1">
                    <a:alpha val="99000"/>
                  </a:schemeClr>
                </a:solidFill>
              </a:rPr>
              <a:t>http://KeithMayer.com</a:t>
            </a:r>
            <a:endParaRPr lang="en-US" sz="2000" b="1" dirty="0" err="1" smtClean="0">
              <a:solidFill>
                <a:schemeClr val="tx1">
                  <a:alpha val="99000"/>
                </a:schemeClr>
              </a:solidFill>
            </a:endParaRPr>
          </a:p>
        </p:txBody>
      </p:sp>
      <p:grpSp>
        <p:nvGrpSpPr>
          <p:cNvPr id="28" name="Group 27"/>
          <p:cNvGrpSpPr/>
          <p:nvPr userDrawn="1"/>
        </p:nvGrpSpPr>
        <p:grpSpPr>
          <a:xfrm>
            <a:off x="1022073" y="1514475"/>
            <a:ext cx="2834553" cy="1506126"/>
            <a:chOff x="1022073" y="1514475"/>
            <a:chExt cx="2834553" cy="1506126"/>
          </a:xfrm>
        </p:grpSpPr>
        <p:grpSp>
          <p:nvGrpSpPr>
            <p:cNvPr id="29" name="Group 28"/>
            <p:cNvGrpSpPr/>
            <p:nvPr userDrawn="1"/>
          </p:nvGrpSpPr>
          <p:grpSpPr>
            <a:xfrm>
              <a:off x="1022073" y="1514475"/>
              <a:ext cx="2825496" cy="1499616"/>
              <a:chOff x="1022073" y="1514475"/>
              <a:chExt cx="2825496" cy="1499616"/>
            </a:xfrm>
          </p:grpSpPr>
          <p:sp>
            <p:nvSpPr>
              <p:cNvPr id="3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17332448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Ref idx="1001">
        <a:schemeClr val="bg2"/>
      </p:bgRef>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extBox 21"/>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grpSp>
        <p:nvGrpSpPr>
          <p:cNvPr id="23" name="Group 22"/>
          <p:cNvGrpSpPr/>
          <p:nvPr userDrawn="1"/>
        </p:nvGrpSpPr>
        <p:grpSpPr>
          <a:xfrm>
            <a:off x="1022073" y="1514475"/>
            <a:ext cx="2834553" cy="1506126"/>
            <a:chOff x="1022073" y="1514475"/>
            <a:chExt cx="2834553" cy="1506126"/>
          </a:xfrm>
        </p:grpSpPr>
        <p:grpSp>
          <p:nvGrpSpPr>
            <p:cNvPr id="24" name="Group 23"/>
            <p:cNvGrpSpPr/>
            <p:nvPr userDrawn="1"/>
          </p:nvGrpSpPr>
          <p:grpSpPr>
            <a:xfrm>
              <a:off x="1022073" y="1514475"/>
              <a:ext cx="2825496" cy="1499616"/>
              <a:chOff x="1022073" y="1514475"/>
              <a:chExt cx="2825496" cy="1499616"/>
            </a:xfrm>
          </p:grpSpPr>
          <p:sp>
            <p:nvSpPr>
              <p:cNvPr id="3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16807952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grpSp>
        <p:nvGrpSpPr>
          <p:cNvPr id="20" name="Group 19"/>
          <p:cNvGrpSpPr/>
          <p:nvPr userDrawn="1"/>
        </p:nvGrpSpPr>
        <p:grpSpPr>
          <a:xfrm>
            <a:off x="1022073" y="1514475"/>
            <a:ext cx="2834553" cy="1506126"/>
            <a:chOff x="1022073" y="1514475"/>
            <a:chExt cx="2834553" cy="1506126"/>
          </a:xfrm>
        </p:grpSpPr>
        <p:grpSp>
          <p:nvGrpSpPr>
            <p:cNvPr id="21" name="Group 20"/>
            <p:cNvGrpSpPr/>
            <p:nvPr userDrawn="1"/>
          </p:nvGrpSpPr>
          <p:grpSpPr>
            <a:xfrm>
              <a:off x="1022073" y="1514475"/>
              <a:ext cx="2825496" cy="1499616"/>
              <a:chOff x="1022073" y="1514475"/>
              <a:chExt cx="2825496" cy="1499616"/>
            </a:xfrm>
          </p:grpSpPr>
          <p:sp>
            <p:nvSpPr>
              <p:cNvPr id="24"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4657262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Partner, &quot;special&quot; slides">
    <p:bg>
      <p:bgRef idx="1001">
        <a:schemeClr val="bg2"/>
      </p:bgRef>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grpSp>
        <p:nvGrpSpPr>
          <p:cNvPr id="20" name="Group 19"/>
          <p:cNvGrpSpPr/>
          <p:nvPr userDrawn="1"/>
        </p:nvGrpSpPr>
        <p:grpSpPr>
          <a:xfrm>
            <a:off x="1022073" y="1514475"/>
            <a:ext cx="2834553" cy="1506126"/>
            <a:chOff x="1022073" y="1514475"/>
            <a:chExt cx="2834553" cy="1506126"/>
          </a:xfrm>
        </p:grpSpPr>
        <p:grpSp>
          <p:nvGrpSpPr>
            <p:cNvPr id="21" name="Group 20"/>
            <p:cNvGrpSpPr/>
            <p:nvPr userDrawn="1"/>
          </p:nvGrpSpPr>
          <p:grpSpPr>
            <a:xfrm>
              <a:off x="1022073" y="1514475"/>
              <a:ext cx="2825496" cy="1499616"/>
              <a:chOff x="1022073" y="1514475"/>
              <a:chExt cx="2825496" cy="1499616"/>
            </a:xfrm>
          </p:grpSpPr>
          <p:sp>
            <p:nvSpPr>
              <p:cNvPr id="24"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16122497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auto">
          <a:xfrm>
            <a:off x="1016507" y="3187136"/>
            <a:ext cx="1325880" cy="131372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2" name="Freeform 13"/>
          <p:cNvSpPr>
            <a:spLocks noEditPoints="1"/>
          </p:cNvSpPr>
          <p:nvPr userDrawn="1"/>
        </p:nvSpPr>
        <p:spPr bwMode="black">
          <a:xfrm>
            <a:off x="1160166" y="32840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rgbClr val="FFFFFF">
                  <a:lumMod val="50000"/>
                </a:srgbClr>
              </a:solidFill>
              <a:latin typeface="Segoe Light" pitchFamily="34" charset="0"/>
            </a:endParaRPr>
          </a:p>
        </p:txBody>
      </p:sp>
      <p:sp>
        <p:nvSpPr>
          <p:cNvPr id="9" name="Rectangle 8"/>
          <p:cNvSpPr/>
          <p:nvPr userDrawn="1"/>
        </p:nvSpPr>
        <p:spPr bwMode="auto">
          <a:xfrm>
            <a:off x="2514069" y="3187136"/>
            <a:ext cx="1315916" cy="1313722"/>
          </a:xfrm>
          <a:prstGeom prst="rect">
            <a:avLst/>
          </a:prstGeom>
          <a:solidFill>
            <a:schemeClr val="bg2">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userDrawn="1"/>
        </p:nvSpPr>
        <p:spPr bwMode="auto">
          <a:xfrm>
            <a:off x="1029693" y="4682828"/>
            <a:ext cx="1312694"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11" name="Rectangle 10"/>
          <p:cNvSpPr/>
          <p:nvPr userDrawn="1"/>
        </p:nvSpPr>
        <p:spPr bwMode="auto">
          <a:xfrm>
            <a:off x="2514069" y="4682828"/>
            <a:ext cx="1315916" cy="1327447"/>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12" name="TextBox 11"/>
          <p:cNvSpPr txBox="1"/>
          <p:nvPr userDrawn="1"/>
        </p:nvSpPr>
        <p:spPr>
          <a:xfrm>
            <a:off x="2514069" y="3135766"/>
            <a:ext cx="1315916" cy="12926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8000" b="1" smtClean="0">
                <a:solidFill>
                  <a:schemeClr val="tx1">
                    <a:alpha val="99000"/>
                  </a:schemeClr>
                </a:solidFill>
              </a:rPr>
              <a:t>f</a:t>
            </a:r>
            <a:endParaRPr lang="en-US" sz="4000" b="1" smtClean="0">
              <a:solidFill>
                <a:schemeClr val="tx1">
                  <a:alpha val="99000"/>
                </a:schemeClr>
              </a:solidFill>
            </a:endParaRPr>
          </a:p>
        </p:txBody>
      </p:sp>
      <p:sp>
        <p:nvSpPr>
          <p:cNvPr id="47" name="TextBox 46"/>
          <p:cNvSpPr txBox="1"/>
          <p:nvPr userDrawn="1"/>
        </p:nvSpPr>
        <p:spPr>
          <a:xfrm>
            <a:off x="2513948" y="4668871"/>
            <a:ext cx="1315916" cy="12926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8000" b="1" smtClean="0">
                <a:solidFill>
                  <a:schemeClr val="tx1">
                    <a:alpha val="99000"/>
                  </a:schemeClr>
                </a:solidFill>
              </a:rPr>
              <a:t>in</a:t>
            </a:r>
            <a:endParaRPr lang="en-US" sz="4000" b="1" smtClean="0">
              <a:solidFill>
                <a:schemeClr val="tx1">
                  <a:alpha val="99000"/>
                </a:schemeClr>
              </a:solidFill>
            </a:endParaRPr>
          </a:p>
        </p:txBody>
      </p:sp>
      <p:sp>
        <p:nvSpPr>
          <p:cNvPr id="51" name="Freeform 30"/>
          <p:cNvSpPr>
            <a:spLocks noEditPoints="1"/>
          </p:cNvSpPr>
          <p:nvPr userDrawn="1"/>
        </p:nvSpPr>
        <p:spPr bwMode="auto">
          <a:xfrm>
            <a:off x="1310596" y="479149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Text Placeholder 16"/>
          <p:cNvSpPr>
            <a:spLocks noGrp="1"/>
          </p:cNvSpPr>
          <p:nvPr userDrawn="1">
            <p:ph type="body" sz="quarter" idx="10" hasCustomPrompt="1"/>
          </p:nvPr>
        </p:nvSpPr>
        <p:spPr>
          <a:xfrm>
            <a:off x="998538" y="4194745"/>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@twitter</a:t>
            </a:r>
            <a:endParaRPr lang="en-US" dirty="0"/>
          </a:p>
        </p:txBody>
      </p:sp>
      <p:sp>
        <p:nvSpPr>
          <p:cNvPr id="55" name="Text Placeholder 16"/>
          <p:cNvSpPr>
            <a:spLocks noGrp="1"/>
          </p:cNvSpPr>
          <p:nvPr userDrawn="1">
            <p:ph type="body" sz="quarter" idx="11" hasCustomPrompt="1"/>
          </p:nvPr>
        </p:nvSpPr>
        <p:spPr>
          <a:xfrm>
            <a:off x="2514069" y="4189403"/>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facebook</a:t>
            </a:r>
            <a:endParaRPr lang="en-US" dirty="0"/>
          </a:p>
        </p:txBody>
      </p:sp>
      <p:sp>
        <p:nvSpPr>
          <p:cNvPr id="56" name="Text Placeholder 16"/>
          <p:cNvSpPr>
            <a:spLocks noGrp="1"/>
          </p:cNvSpPr>
          <p:nvPr userDrawn="1">
            <p:ph type="body" sz="quarter" idx="12" hasCustomPrompt="1"/>
          </p:nvPr>
        </p:nvSpPr>
        <p:spPr>
          <a:xfrm>
            <a:off x="1022073" y="5712234"/>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blog</a:t>
            </a:r>
            <a:endParaRPr lang="en-US" dirty="0"/>
          </a:p>
        </p:txBody>
      </p:sp>
      <p:sp>
        <p:nvSpPr>
          <p:cNvPr id="57" name="Text Placeholder 16"/>
          <p:cNvSpPr>
            <a:spLocks noGrp="1"/>
          </p:cNvSpPr>
          <p:nvPr userDrawn="1">
            <p:ph type="body" sz="quarter" idx="13" hasCustomPrompt="1"/>
          </p:nvPr>
        </p:nvSpPr>
        <p:spPr>
          <a:xfrm>
            <a:off x="2514069" y="5712234"/>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linkedin</a:t>
            </a:r>
            <a:endParaRPr lang="en-US" dirty="0"/>
          </a:p>
        </p:txBody>
      </p:sp>
      <p:sp>
        <p:nvSpPr>
          <p:cNvPr id="18" name="TextBox 17"/>
          <p:cNvSpPr txBox="1"/>
          <p:nvPr userDrawn="1"/>
        </p:nvSpPr>
        <p:spPr>
          <a:xfrm>
            <a:off x="1489753" y="4931596"/>
            <a:ext cx="431514"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smtClean="0">
                <a:solidFill>
                  <a:schemeClr val="tx1">
                    <a:alpha val="99000"/>
                  </a:schemeClr>
                </a:solidFill>
              </a:rPr>
              <a:t>B</a:t>
            </a: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00000" flipH="1">
            <a:off x="2503196" y="1703560"/>
            <a:ext cx="1148731" cy="1216507"/>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0"/>
            </a:lightRig>
          </a:scene3d>
          <a:sp3d contourW="12700">
            <a:bevelT w="25400" h="19050"/>
            <a:contourClr>
              <a:srgbClr val="969696"/>
            </a:contourClr>
          </a:sp3d>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0166" y="1676400"/>
            <a:ext cx="1082998" cy="11430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0" name="Rectangle 29"/>
          <p:cNvSpPr/>
          <p:nvPr userDrawn="1"/>
        </p:nvSpPr>
        <p:spPr bwMode="auto">
          <a:xfrm>
            <a:off x="2509033" y="3191933"/>
            <a:ext cx="1325880" cy="131372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31" name="Freeform 13"/>
          <p:cNvSpPr>
            <a:spLocks noEditPoints="1"/>
          </p:cNvSpPr>
          <p:nvPr userDrawn="1"/>
        </p:nvSpPr>
        <p:spPr bwMode="black">
          <a:xfrm>
            <a:off x="2652692" y="3288890"/>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rgbClr val="FFFFFF">
                  <a:lumMod val="50000"/>
                </a:srgbClr>
              </a:solidFill>
              <a:latin typeface="Segoe Light" pitchFamily="34" charset="0"/>
            </a:endParaRPr>
          </a:p>
        </p:txBody>
      </p:sp>
      <p:sp>
        <p:nvSpPr>
          <p:cNvPr id="32" name="Rectangle 31"/>
          <p:cNvSpPr/>
          <p:nvPr userDrawn="1"/>
        </p:nvSpPr>
        <p:spPr bwMode="auto">
          <a:xfrm>
            <a:off x="2513012" y="4685453"/>
            <a:ext cx="1312694"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33" name="Freeform 30"/>
          <p:cNvSpPr>
            <a:spLocks noEditPoints="1"/>
          </p:cNvSpPr>
          <p:nvPr userDrawn="1"/>
        </p:nvSpPr>
        <p:spPr bwMode="auto">
          <a:xfrm>
            <a:off x="2803122" y="4796293"/>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Text Placeholder 16"/>
          <p:cNvSpPr>
            <a:spLocks noGrp="1"/>
          </p:cNvSpPr>
          <p:nvPr>
            <p:ph type="body" sz="quarter" idx="14" hasCustomPrompt="1"/>
          </p:nvPr>
        </p:nvSpPr>
        <p:spPr>
          <a:xfrm>
            <a:off x="2491064" y="4199542"/>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@twitter</a:t>
            </a:r>
            <a:endParaRPr lang="en-US" dirty="0"/>
          </a:p>
        </p:txBody>
      </p:sp>
      <p:sp>
        <p:nvSpPr>
          <p:cNvPr id="35" name="Text Placeholder 16"/>
          <p:cNvSpPr>
            <a:spLocks noGrp="1"/>
          </p:cNvSpPr>
          <p:nvPr>
            <p:ph type="body" sz="quarter" idx="15" hasCustomPrompt="1"/>
          </p:nvPr>
        </p:nvSpPr>
        <p:spPr>
          <a:xfrm>
            <a:off x="2514599" y="5717031"/>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blog</a:t>
            </a:r>
            <a:endParaRPr lang="en-US" dirty="0"/>
          </a:p>
        </p:txBody>
      </p:sp>
      <p:sp>
        <p:nvSpPr>
          <p:cNvPr id="36" name="TextBox 35"/>
          <p:cNvSpPr txBox="1"/>
          <p:nvPr userDrawn="1"/>
        </p:nvSpPr>
        <p:spPr>
          <a:xfrm>
            <a:off x="2982279" y="4936393"/>
            <a:ext cx="431514"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smtClean="0">
                <a:solidFill>
                  <a:schemeClr val="tx1">
                    <a:alpha val="99000"/>
                  </a:schemeClr>
                </a:solidFill>
              </a:rPr>
              <a:t>B</a:t>
            </a:r>
          </a:p>
        </p:txBody>
      </p:sp>
    </p:spTree>
    <p:extLst>
      <p:ext uri="{BB962C8B-B14F-4D97-AF65-F5344CB8AC3E}">
        <p14:creationId xmlns:p14="http://schemas.microsoft.com/office/powerpoint/2010/main" val="1997326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spTree>
    <p:extLst>
      <p:ext uri="{BB962C8B-B14F-4D97-AF65-F5344CB8AC3E}">
        <p14:creationId xmlns:p14="http://schemas.microsoft.com/office/powerpoint/2010/main" val="1357909881"/>
      </p:ext>
    </p:extLst>
  </p:cSld>
  <p:clrMap bg1="dk1" tx1="lt1" bg2="dk2" tx2="lt2" accent1="accent1" accent2="accent2" accent3="accent3" accent4="accent4" accent5="accent5" accent6="accent6" hlink="hlink" folHlink="folHlink"/>
  <p:sldLayoutIdLst>
    <p:sldLayoutId id="2147483860" r:id="rId1"/>
    <p:sldLayoutId id="2147483862" r:id="rId2"/>
    <p:sldLayoutId id="2147483863" r:id="rId3"/>
    <p:sldLayoutId id="2147483739" r:id="rId4"/>
    <p:sldLayoutId id="2147483734" r:id="rId5"/>
    <p:sldLayoutId id="2147483735" r:id="rId6"/>
    <p:sldLayoutId id="2147483738" r:id="rId7"/>
    <p:sldLayoutId id="2147483861" r:id="rId8"/>
    <p:sldLayoutId id="2147483750"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hyperlink" Target="http://www.useit.com/alertbox/headlines-bbc.html" TargetMode="External"/><Relationship Id="rId7" Type="http://schemas.openxmlformats.org/officeDocument/2006/relationships/hyperlink" Target="http://msdn.microsoft.com/en-us/library/ff795620"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getclicky.com/" TargetMode="External"/><Relationship Id="rId5" Type="http://schemas.openxmlformats.org/officeDocument/2006/relationships/hyperlink" Target="https://www.google.com/webmasters/tools/home?hl=en" TargetMode="External"/><Relationship Id="rId4" Type="http://schemas.openxmlformats.org/officeDocument/2006/relationships/hyperlink" Target="http://bing.com/webmast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mailto:Nancy@Sys-con.com" TargetMode="External"/><Relationship Id="rId2" Type="http://schemas.openxmlformats.org/officeDocument/2006/relationships/hyperlink" Target="http://www.ulitzer.com/" TargetMode="Externa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ulitzer.com/"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keithmayer.co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http://keithmayer.com/"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itproguru.com/resources/"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theoatmeal.com/comics/facebook_likes" TargetMode="External"/><Relationship Id="rId7" Type="http://schemas.openxmlformats.org/officeDocument/2006/relationships/hyperlink" Target="http://jer979.com/files/media/10%20Ways%20to%20Grow%20Your%20Fans.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pragprog.com/book/actb/technical-blogging" TargetMode="External"/><Relationship Id="rId5" Type="http://schemas.openxmlformats.org/officeDocument/2006/relationships/hyperlink" Target="http://www.brentozar.com/archive/2008/12/how-start-blog" TargetMode="External"/><Relationship Id="rId4" Type="http://schemas.openxmlformats.org/officeDocument/2006/relationships/hyperlink" Target="http://www.problogger.net/blo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keithmayer.com/"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hyperlink" Target="http://rachelappel.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hyperlink" Target="http://itproguru.com/expert/2012/03/part-1-build-a-windows-server-2008-r2-sp1-cloud-foundation-test-lab-in-less-than-an-hour-includes-sysprep-images/" TargetMode="External"/><Relationship Id="rId13" Type="http://schemas.openxmlformats.org/officeDocument/2006/relationships/hyperlink" Target="http://www.techsmith.com/camtasia.html" TargetMode="External"/><Relationship Id="rId3" Type="http://schemas.openxmlformats.org/officeDocument/2006/relationships/hyperlink" Target="http://blogs.technet.com/b/danstolts/archive/2010/03/11/deploy-windows-7-the-easy-way-using-wds-mdt-and-aik-step-by-step-video.aspx" TargetMode="External"/><Relationship Id="rId7" Type="http://schemas.openxmlformats.org/officeDocument/2006/relationships/hyperlink" Target="http://itproguru.com/expert/2012/01/using-powershell-to-get-or-set-networkadapterconfiguration-view-and-change-network-settings-including-dhcp-dns-ip-address-and-more-dynamic-and-static-step-by-step/" TargetMode="External"/><Relationship Id="rId12" Type="http://schemas.openxmlformats.org/officeDocument/2006/relationships/hyperlink" Target="http://www.techsmith.com/snagit.html"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blogs.technet.com/b/danstolts/archive/2011/04/01/how-to-install-sql-2008-r2-on-windows-server-2008-r2-sp1-for-use-with-scvmm-2008-r2-sp1.aspx" TargetMode="External"/><Relationship Id="rId11" Type="http://schemas.openxmlformats.org/officeDocument/2006/relationships/hyperlink" Target="http://itproguru.com/expert/2012/01/share-corporate-calendar-contacts-email-or-whatever-with-external-people-using-outlook-and-publish-to-office-com-cloud-services-2/" TargetMode="External"/><Relationship Id="rId5" Type="http://schemas.openxmlformats.org/officeDocument/2006/relationships/hyperlink" Target="http://itproguru.com/expert/2011/03/install-powershell/" TargetMode="External"/><Relationship Id="rId10" Type="http://schemas.openxmlformats.org/officeDocument/2006/relationships/hyperlink" Target="http://itproguru.com/expert/2012/02/how-to-turn-on-or-off-autoplay-features-in-windows-7change-what-programs-and-media-are-used-in-autoplay/" TargetMode="External"/><Relationship Id="rId4" Type="http://schemas.openxmlformats.org/officeDocument/2006/relationships/hyperlink" Target="http://blogs.technet.com/b/danstolts/archive/2009/09/02/migrate-windows-xp-to-windows-7-using-usmt-user-state-migration-tool-upgrade-xp-or-vista-step-by-step.aspx" TargetMode="External"/><Relationship Id="rId9" Type="http://schemas.openxmlformats.org/officeDocument/2006/relationships/hyperlink" Target="http://itproguru.com/expert/2012/03/how-to-modify-timeout-change-default-or-delete-boot-menu-item-from-windows-7-or-later-using-msconfig-to-modify-boot-configuration-data/" TargetMode="External"/><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7056307" cy="1232464"/>
          </a:xfrm>
        </p:spPr>
        <p:txBody>
          <a:bodyPr/>
          <a:lstStyle/>
          <a:p>
            <a:r>
              <a:rPr lang="en-US" sz="3200" dirty="0" smtClean="0"/>
              <a:t>How To… </a:t>
            </a:r>
            <a:br>
              <a:rPr lang="en-US" sz="3200" dirty="0" smtClean="0"/>
            </a:br>
            <a:r>
              <a:rPr lang="en-US" sz="3200" dirty="0" smtClean="0"/>
              <a:t> - Blog for </a:t>
            </a:r>
            <a:r>
              <a:rPr lang="en-US" sz="3200" dirty="0"/>
              <a:t>Reach and </a:t>
            </a:r>
            <a:r>
              <a:rPr lang="en-US" sz="3200" dirty="0" smtClean="0"/>
              <a:t>Influence</a:t>
            </a:r>
            <a:br>
              <a:rPr lang="en-US" sz="3200" dirty="0" smtClean="0"/>
            </a:br>
            <a:r>
              <a:rPr lang="en-US" sz="3200" dirty="0" smtClean="0"/>
              <a:t> - 25,000++ </a:t>
            </a:r>
            <a:r>
              <a:rPr lang="en-US" sz="3200" smtClean="0"/>
              <a:t>Unique Visitors</a:t>
            </a:r>
            <a:r>
              <a:rPr lang="en-US" sz="2000" smtClean="0"/>
              <a:t>/Month </a:t>
            </a:r>
            <a:r>
              <a:rPr lang="en-US" sz="2000" dirty="0" smtClean="0"/>
              <a:t>This FY</a:t>
            </a:r>
            <a:endParaRPr lang="en-US" sz="2800" dirty="0"/>
          </a:p>
        </p:txBody>
      </p:sp>
      <p:sp>
        <p:nvSpPr>
          <p:cNvPr id="3" name="Subtitle 2"/>
          <p:cNvSpPr>
            <a:spLocks noGrp="1"/>
          </p:cNvSpPr>
          <p:nvPr>
            <p:ph type="subTitle" idx="1"/>
          </p:nvPr>
        </p:nvSpPr>
        <p:spPr>
          <a:xfrm>
            <a:off x="4181452" y="4876800"/>
            <a:ext cx="6870702" cy="1216434"/>
          </a:xfrm>
        </p:spPr>
        <p:txBody>
          <a:bodyPr/>
          <a:lstStyle/>
          <a:p>
            <a:pPr marL="342931" indent="-342931" defTabSz="685955"/>
            <a:r>
              <a:rPr lang="en-US" sz="2400" spc="-50" dirty="0">
                <a:solidFill>
                  <a:schemeClr val="bg1">
                    <a:lumMod val="50000"/>
                  </a:schemeClr>
                </a:solidFill>
              </a:rPr>
              <a:t>Dan </a:t>
            </a:r>
            <a:r>
              <a:rPr lang="en-US" sz="2400" spc="-50" dirty="0" err="1">
                <a:solidFill>
                  <a:schemeClr val="bg1">
                    <a:lumMod val="50000"/>
                  </a:schemeClr>
                </a:solidFill>
              </a:rPr>
              <a:t>Stolts</a:t>
            </a:r>
            <a:r>
              <a:rPr lang="en-US" sz="1400" spc="-50" dirty="0">
                <a:solidFill>
                  <a:schemeClr val="bg1">
                    <a:lumMod val="50000"/>
                  </a:schemeClr>
                </a:solidFill>
              </a:rPr>
              <a:t>, MCT, MCSA, </a:t>
            </a:r>
            <a:r>
              <a:rPr lang="en-US" sz="1400" spc="-50" dirty="0" smtClean="0">
                <a:solidFill>
                  <a:schemeClr val="bg1">
                    <a:lumMod val="50000"/>
                  </a:schemeClr>
                </a:solidFill>
              </a:rPr>
              <a:t>MCITP, …</a:t>
            </a:r>
            <a:endParaRPr lang="en-US" sz="2400" dirty="0">
              <a:solidFill>
                <a:schemeClr val="bg1">
                  <a:lumMod val="50000"/>
                </a:schemeClr>
              </a:solidFill>
            </a:endParaRPr>
          </a:p>
          <a:p>
            <a:pPr marL="342931" indent="-342931" defTabSz="685955"/>
            <a:r>
              <a:rPr lang="en-US" sz="1400" dirty="0" smtClean="0">
                <a:solidFill>
                  <a:schemeClr val="bg1">
                    <a:lumMod val="50000"/>
                  </a:schemeClr>
                </a:solidFill>
              </a:rPr>
              <a:t>CT</a:t>
            </a:r>
            <a:r>
              <a:rPr lang="en-US" dirty="0">
                <a:solidFill>
                  <a:schemeClr val="bg1">
                    <a:lumMod val="50000"/>
                  </a:schemeClr>
                </a:solidFill>
              </a:rPr>
              <a:t>, MA, ME, NH, VT, NY (upstate)</a:t>
            </a:r>
          </a:p>
          <a:p>
            <a:r>
              <a:rPr lang="en-US" dirty="0" smtClean="0">
                <a:solidFill>
                  <a:schemeClr val="bg1">
                    <a:lumMod val="50000"/>
                  </a:schemeClr>
                </a:solidFill>
              </a:rPr>
              <a:t>IT </a:t>
            </a:r>
            <a:r>
              <a:rPr lang="en-US" dirty="0">
                <a:solidFill>
                  <a:schemeClr val="bg1">
                    <a:lumMod val="50000"/>
                  </a:schemeClr>
                </a:solidFill>
              </a:rPr>
              <a:t>Pro </a:t>
            </a:r>
            <a:r>
              <a:rPr lang="en-US" dirty="0"/>
              <a:t>Chief Technology Strategist</a:t>
            </a:r>
          </a:p>
          <a:p>
            <a:r>
              <a:rPr lang="en-US" dirty="0" smtClean="0">
                <a:solidFill>
                  <a:schemeClr val="bg1">
                    <a:lumMod val="50000"/>
                  </a:schemeClr>
                </a:solidFill>
              </a:rPr>
              <a:t>Microsoft </a:t>
            </a:r>
            <a:r>
              <a:rPr lang="en-US" dirty="0">
                <a:solidFill>
                  <a:schemeClr val="bg1">
                    <a:lumMod val="50000"/>
                  </a:schemeClr>
                </a:solidFill>
              </a:rPr>
              <a:t>Corporation</a:t>
            </a:r>
          </a:p>
          <a:p>
            <a:endParaRPr lang="en-US" dirty="0"/>
          </a:p>
        </p:txBody>
      </p:sp>
      <p:sp>
        <p:nvSpPr>
          <p:cNvPr id="6" name="Text Placeholder 5"/>
          <p:cNvSpPr>
            <a:spLocks noGrp="1"/>
          </p:cNvSpPr>
          <p:nvPr>
            <p:ph type="body" sz="quarter" idx="10"/>
          </p:nvPr>
        </p:nvSpPr>
        <p:spPr/>
        <p:txBody>
          <a:bodyPr>
            <a:normAutofit/>
          </a:bodyPr>
          <a:lstStyle/>
          <a:p>
            <a:r>
              <a:rPr lang="en-US" dirty="0" smtClean="0"/>
              <a:t>@</a:t>
            </a:r>
            <a:r>
              <a:rPr lang="en-US" dirty="0" err="1" smtClean="0"/>
              <a:t>ITProGuru</a:t>
            </a:r>
            <a:endParaRPr lang="en-US" dirty="0"/>
          </a:p>
        </p:txBody>
      </p:sp>
      <p:sp>
        <p:nvSpPr>
          <p:cNvPr id="7" name="Text Placeholder 6"/>
          <p:cNvSpPr>
            <a:spLocks noGrp="1"/>
          </p:cNvSpPr>
          <p:nvPr>
            <p:ph type="body" sz="quarter" idx="11"/>
          </p:nvPr>
        </p:nvSpPr>
        <p:spPr/>
        <p:txBody>
          <a:bodyPr>
            <a:normAutofit/>
          </a:bodyPr>
          <a:lstStyle/>
          <a:p>
            <a:r>
              <a:rPr lang="en-US" dirty="0" err="1" smtClean="0"/>
              <a:t>DanStolts</a:t>
            </a:r>
            <a:endParaRPr lang="en-US" dirty="0"/>
          </a:p>
        </p:txBody>
      </p:sp>
      <p:sp>
        <p:nvSpPr>
          <p:cNvPr id="8" name="Text Placeholder 7"/>
          <p:cNvSpPr>
            <a:spLocks noGrp="1"/>
          </p:cNvSpPr>
          <p:nvPr>
            <p:ph type="body" sz="quarter" idx="12"/>
          </p:nvPr>
        </p:nvSpPr>
        <p:spPr>
          <a:xfrm>
            <a:off x="1022073" y="5712234"/>
            <a:ext cx="1344612" cy="166199"/>
          </a:xfrm>
        </p:spPr>
        <p:txBody>
          <a:bodyPr>
            <a:normAutofit/>
          </a:bodyPr>
          <a:lstStyle/>
          <a:p>
            <a:r>
              <a:rPr lang="en-US" sz="1200" dirty="0" smtClean="0"/>
              <a:t>ITProGuru.com</a:t>
            </a:r>
            <a:endParaRPr lang="en-US" sz="1200" dirty="0"/>
          </a:p>
        </p:txBody>
      </p:sp>
      <p:sp>
        <p:nvSpPr>
          <p:cNvPr id="9" name="Text Placeholder 8"/>
          <p:cNvSpPr>
            <a:spLocks noGrp="1"/>
          </p:cNvSpPr>
          <p:nvPr>
            <p:ph type="body" sz="quarter" idx="13"/>
          </p:nvPr>
        </p:nvSpPr>
        <p:spPr/>
        <p:txBody>
          <a:bodyPr>
            <a:normAutofit/>
          </a:bodyPr>
          <a:lstStyle/>
          <a:p>
            <a:r>
              <a:rPr lang="en-US" dirty="0" err="1" smtClean="0"/>
              <a:t>DanStolts</a:t>
            </a:r>
            <a:endParaRPr lang="en-US" dirty="0"/>
          </a:p>
        </p:txBody>
      </p:sp>
      <p:sp>
        <p:nvSpPr>
          <p:cNvPr id="4" name="Rectangle 3"/>
          <p:cNvSpPr/>
          <p:nvPr/>
        </p:nvSpPr>
        <p:spPr>
          <a:xfrm>
            <a:off x="9332759" y="4432770"/>
            <a:ext cx="1905000" cy="1477328"/>
          </a:xfrm>
          <a:prstGeom prst="rect">
            <a:avLst/>
          </a:prstGeom>
        </p:spPr>
        <p:txBody>
          <a:bodyPr wrap="square">
            <a:spAutoFit/>
          </a:bodyPr>
          <a:lstStyle/>
          <a:p>
            <a:pPr defTabSz="914182" fontAlgn="base">
              <a:spcBef>
                <a:spcPct val="0"/>
              </a:spcBef>
              <a:spcAft>
                <a:spcPct val="0"/>
              </a:spcAft>
            </a:pPr>
            <a:r>
              <a:rPr lang="en-US" spc="-50" dirty="0">
                <a:solidFill>
                  <a:schemeClr val="bg1">
                    <a:lumMod val="50000"/>
                  </a:schemeClr>
                </a:solidFill>
                <a:ea typeface="Segoe UI" pitchFamily="34" charset="0"/>
                <a:cs typeface="Segoe UI" pitchFamily="34" charset="0"/>
              </a:rPr>
              <a:t>Cloud</a:t>
            </a:r>
          </a:p>
          <a:p>
            <a:pPr defTabSz="914182" fontAlgn="base">
              <a:spcBef>
                <a:spcPct val="0"/>
              </a:spcBef>
              <a:spcAft>
                <a:spcPct val="0"/>
              </a:spcAft>
            </a:pPr>
            <a:r>
              <a:rPr lang="en-US" spc="-50" dirty="0" smtClean="0">
                <a:solidFill>
                  <a:schemeClr val="bg1">
                    <a:lumMod val="50000"/>
                  </a:schemeClr>
                </a:solidFill>
                <a:ea typeface="Segoe UI" pitchFamily="34" charset="0"/>
                <a:cs typeface="Segoe UI" pitchFamily="34" charset="0"/>
              </a:rPr>
              <a:t>Virtualization</a:t>
            </a:r>
            <a:endParaRPr lang="en-US" spc="-50" dirty="0">
              <a:solidFill>
                <a:schemeClr val="bg1">
                  <a:lumMod val="50000"/>
                </a:schemeClr>
              </a:solidFill>
              <a:ea typeface="Segoe UI" pitchFamily="34" charset="0"/>
              <a:cs typeface="Segoe UI" pitchFamily="34" charset="0"/>
            </a:endParaRPr>
          </a:p>
          <a:p>
            <a:pPr defTabSz="914182" fontAlgn="base">
              <a:spcBef>
                <a:spcPct val="0"/>
              </a:spcBef>
              <a:spcAft>
                <a:spcPct val="0"/>
              </a:spcAft>
            </a:pPr>
            <a:r>
              <a:rPr lang="en-US" spc="-50" dirty="0" smtClean="0">
                <a:solidFill>
                  <a:schemeClr val="bg1">
                    <a:lumMod val="50000"/>
                  </a:schemeClr>
                </a:solidFill>
                <a:ea typeface="Segoe UI" pitchFamily="34" charset="0"/>
                <a:cs typeface="Segoe UI" pitchFamily="34" charset="0"/>
              </a:rPr>
              <a:t>System </a:t>
            </a:r>
            <a:r>
              <a:rPr lang="en-US" spc="-50" dirty="0">
                <a:solidFill>
                  <a:schemeClr val="bg1">
                    <a:lumMod val="50000"/>
                  </a:schemeClr>
                </a:solidFill>
                <a:ea typeface="Segoe UI" pitchFamily="34" charset="0"/>
                <a:cs typeface="Segoe UI" pitchFamily="34" charset="0"/>
              </a:rPr>
              <a:t>Center</a:t>
            </a:r>
          </a:p>
          <a:p>
            <a:pPr defTabSz="914182" fontAlgn="base">
              <a:spcBef>
                <a:spcPct val="0"/>
              </a:spcBef>
              <a:spcAft>
                <a:spcPct val="0"/>
              </a:spcAft>
            </a:pPr>
            <a:r>
              <a:rPr lang="en-US" spc="-50" dirty="0">
                <a:solidFill>
                  <a:schemeClr val="bg1">
                    <a:lumMod val="50000"/>
                  </a:schemeClr>
                </a:solidFill>
                <a:ea typeface="Segoe UI" pitchFamily="34" charset="0"/>
                <a:cs typeface="Segoe UI" pitchFamily="34" charset="0"/>
              </a:rPr>
              <a:t>Management</a:t>
            </a:r>
          </a:p>
          <a:p>
            <a:pPr defTabSz="914182" fontAlgn="base">
              <a:spcBef>
                <a:spcPct val="0"/>
              </a:spcBef>
              <a:spcAft>
                <a:spcPct val="0"/>
              </a:spcAft>
            </a:pPr>
            <a:r>
              <a:rPr lang="en-US" spc="-50" dirty="0" smtClean="0">
                <a:solidFill>
                  <a:schemeClr val="bg1">
                    <a:lumMod val="50000"/>
                  </a:schemeClr>
                </a:solidFill>
                <a:ea typeface="Segoe UI" pitchFamily="34" charset="0"/>
                <a:cs typeface="Segoe UI" pitchFamily="34" charset="0"/>
              </a:rPr>
              <a:t>Infrastructure</a:t>
            </a:r>
            <a:endParaRPr lang="en-US" spc="-50" dirty="0">
              <a:solidFill>
                <a:schemeClr val="bg1">
                  <a:lumMod val="50000"/>
                </a:schemeClr>
              </a:solidFill>
              <a:ea typeface="Segoe UI" pitchFamily="34" charset="0"/>
              <a:cs typeface="Segoe UI" pitchFamily="34" charset="0"/>
            </a:endParaRPr>
          </a:p>
        </p:txBody>
      </p:sp>
    </p:spTree>
    <p:extLst>
      <p:ext uri="{BB962C8B-B14F-4D97-AF65-F5344CB8AC3E}">
        <p14:creationId xmlns:p14="http://schemas.microsoft.com/office/powerpoint/2010/main" val="51552437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85412" y="132155"/>
            <a:ext cx="1702294" cy="1544245"/>
            <a:chOff x="10123142" y="4267200"/>
            <a:chExt cx="1912106" cy="1908353"/>
          </a:xfrm>
        </p:grpSpPr>
        <p:sp>
          <p:nvSpPr>
            <p:cNvPr id="5" name="Rectangle 4"/>
            <p:cNvSpPr/>
            <p:nvPr/>
          </p:nvSpPr>
          <p:spPr bwMode="auto">
            <a:xfrm>
              <a:off x="10123142" y="4267200"/>
              <a:ext cx="1912106" cy="190835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6" name="Picture 5" descr="C:\Users\v-kemaye\AppData\Local\MetroStyleAddIn\Icons\Support.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7104" y="4599467"/>
              <a:ext cx="1636400" cy="124381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Broad Content Syndication &amp; Referral</a:t>
            </a:r>
            <a:endParaRPr lang="en-US" dirty="0"/>
          </a:p>
        </p:txBody>
      </p:sp>
      <p:sp>
        <p:nvSpPr>
          <p:cNvPr id="3" name="Text Placeholder 2"/>
          <p:cNvSpPr>
            <a:spLocks noGrp="1"/>
          </p:cNvSpPr>
          <p:nvPr>
            <p:ph type="body" sz="quarter" idx="10"/>
          </p:nvPr>
        </p:nvSpPr>
        <p:spPr>
          <a:xfrm>
            <a:off x="258761" y="934443"/>
            <a:ext cx="11669713" cy="6069354"/>
          </a:xfrm>
        </p:spPr>
        <p:txBody>
          <a:bodyPr/>
          <a:lstStyle/>
          <a:p>
            <a:r>
              <a:rPr lang="en-US" sz="2800" b="1" dirty="0" smtClean="0"/>
              <a:t>#1 Referral: Search (Google/Bing) </a:t>
            </a:r>
            <a:r>
              <a:rPr lang="en-US" sz="2800" dirty="0" smtClean="0"/>
              <a:t>– Learn to Like it!</a:t>
            </a:r>
          </a:p>
          <a:p>
            <a:pPr lvl="1"/>
            <a:r>
              <a:rPr lang="en-US" sz="2400" dirty="0" smtClean="0"/>
              <a:t>More on this Later (SEO)</a:t>
            </a:r>
          </a:p>
          <a:p>
            <a:r>
              <a:rPr lang="en-US" sz="2800" b="1" dirty="0" smtClean="0"/>
              <a:t>Cross-post</a:t>
            </a:r>
            <a:r>
              <a:rPr lang="en-US" sz="2800" dirty="0" smtClean="0"/>
              <a:t> on other Blogs and existing Forum sites</a:t>
            </a:r>
          </a:p>
          <a:p>
            <a:pPr lvl="1"/>
            <a:r>
              <a:rPr lang="en-US" sz="2400" dirty="0" smtClean="0"/>
              <a:t>TechNet, </a:t>
            </a:r>
            <a:r>
              <a:rPr lang="en-US" sz="2400" dirty="0" err="1" smtClean="0"/>
              <a:t>Spiceworks</a:t>
            </a:r>
            <a:r>
              <a:rPr lang="en-US" sz="2400" dirty="0" smtClean="0"/>
              <a:t>, Technorati, </a:t>
            </a:r>
            <a:r>
              <a:rPr lang="en-US" sz="2400" dirty="0" err="1" smtClean="0"/>
              <a:t>TechRepublic</a:t>
            </a:r>
            <a:r>
              <a:rPr lang="en-US" sz="2400" dirty="0" smtClean="0"/>
              <a:t>, System Center Central, </a:t>
            </a:r>
            <a:r>
              <a:rPr lang="en-US" sz="2400" dirty="0" err="1" smtClean="0"/>
              <a:t>Ulitzer</a:t>
            </a:r>
            <a:r>
              <a:rPr lang="en-US" sz="2400" dirty="0" smtClean="0"/>
              <a:t> / Sys-con Media, Many more…</a:t>
            </a:r>
          </a:p>
          <a:p>
            <a:pPr lvl="2"/>
            <a:r>
              <a:rPr lang="en-US" sz="2000" dirty="0" smtClean="0"/>
              <a:t>Embed Blog Stats Engine where possible (more on that later)</a:t>
            </a:r>
          </a:p>
          <a:p>
            <a:r>
              <a:rPr lang="en-US" b="1" dirty="0" smtClean="0"/>
              <a:t>Leverage </a:t>
            </a:r>
            <a:r>
              <a:rPr lang="en-US" dirty="0" smtClean="0"/>
              <a:t>Relationships </a:t>
            </a:r>
            <a:r>
              <a:rPr lang="en-US" sz="2000" dirty="0" smtClean="0"/>
              <a:t>With Bloggers, Influencers, partners, customers, etc.</a:t>
            </a:r>
          </a:p>
          <a:p>
            <a:pPr lvl="1"/>
            <a:r>
              <a:rPr lang="en-US" sz="2400" dirty="0" smtClean="0"/>
              <a:t>Ok to use Email – Go to the customer!</a:t>
            </a:r>
          </a:p>
          <a:p>
            <a:r>
              <a:rPr lang="en-US" b="1" dirty="0" smtClean="0"/>
              <a:t>Microsoft Business Groups</a:t>
            </a:r>
            <a:r>
              <a:rPr lang="en-US" dirty="0" smtClean="0"/>
              <a:t> </a:t>
            </a:r>
            <a:r>
              <a:rPr lang="en-US" sz="2400" dirty="0" smtClean="0"/>
              <a:t>are responsible for technical content!!! </a:t>
            </a:r>
          </a:p>
          <a:p>
            <a:pPr lvl="2"/>
            <a:r>
              <a:rPr lang="en-US" sz="1600" dirty="0" smtClean="0"/>
              <a:t>Stephen Rose – Client </a:t>
            </a:r>
          </a:p>
          <a:p>
            <a:pPr lvl="2"/>
            <a:r>
              <a:rPr lang="en-US" sz="1600" dirty="0" smtClean="0"/>
              <a:t>Mitch Ratcliff – TechNet </a:t>
            </a:r>
          </a:p>
          <a:p>
            <a:pPr lvl="2"/>
            <a:r>
              <a:rPr lang="en-US" sz="1600" dirty="0" smtClean="0"/>
              <a:t>Lisa Toftemark – Windows Server</a:t>
            </a:r>
          </a:p>
          <a:p>
            <a:r>
              <a:rPr lang="en-US" sz="3600" dirty="0" smtClean="0">
                <a:solidFill>
                  <a:srgbClr val="FFFF00"/>
                </a:solidFill>
              </a:rPr>
              <a:t>ALWAYS LINK BACK TO YOUR BLOG!!! </a:t>
            </a:r>
          </a:p>
          <a:p>
            <a:pPr lvl="2"/>
            <a:r>
              <a:rPr lang="en-US" sz="2000" dirty="0">
                <a:solidFill>
                  <a:srgbClr val="FFFF00"/>
                </a:solidFill>
                <a:sym typeface="Wingdings" panose="05000000000000000000" pitchFamily="2" charset="2"/>
              </a:rPr>
              <a:t>Related Links / More Detail / Ice Cream On Top </a:t>
            </a:r>
            <a:endParaRPr lang="en-US" sz="2000" dirty="0">
              <a:solidFill>
                <a:srgbClr val="FFFF00"/>
              </a:solidFill>
            </a:endParaRPr>
          </a:p>
          <a:p>
            <a:pPr lvl="2"/>
            <a:r>
              <a:rPr lang="en-US" sz="2000" dirty="0" smtClean="0">
                <a:solidFill>
                  <a:srgbClr val="FFFF00"/>
                </a:solidFill>
              </a:rPr>
              <a:t>Hold something back (only available on your blog) if you can </a:t>
            </a:r>
            <a:r>
              <a:rPr lang="en-US" sz="2000" dirty="0" smtClean="0">
                <a:solidFill>
                  <a:srgbClr val="FFFF00"/>
                </a:solidFill>
                <a:sym typeface="Wingdings" panose="05000000000000000000" pitchFamily="2" charset="2"/>
              </a:rPr>
              <a:t></a:t>
            </a:r>
          </a:p>
        </p:txBody>
      </p:sp>
    </p:spTree>
    <p:extLst>
      <p:ext uri="{BB962C8B-B14F-4D97-AF65-F5344CB8AC3E}">
        <p14:creationId xmlns:p14="http://schemas.microsoft.com/office/powerpoint/2010/main" val="6334817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Link, Link, Link &amp; Let Others Link</a:t>
            </a:r>
            <a:br>
              <a:rPr lang="en-US" dirty="0" smtClean="0"/>
            </a:br>
            <a:r>
              <a:rPr lang="en-US" dirty="0"/>
              <a:t> </a:t>
            </a:r>
            <a:r>
              <a:rPr lang="en-US" dirty="0" smtClean="0"/>
              <a:t>  = Increases Traffic</a:t>
            </a:r>
            <a:endParaRPr lang="en-US" dirty="0"/>
          </a:p>
        </p:txBody>
      </p:sp>
      <p:sp>
        <p:nvSpPr>
          <p:cNvPr id="3" name="Content Placeholder 2"/>
          <p:cNvSpPr>
            <a:spLocks noGrp="1"/>
          </p:cNvSpPr>
          <p:nvPr>
            <p:ph idx="1"/>
          </p:nvPr>
        </p:nvSpPr>
        <p:spPr>
          <a:xfrm>
            <a:off x="519112" y="1447799"/>
            <a:ext cx="11149013" cy="4450449"/>
          </a:xfrm>
        </p:spPr>
        <p:txBody>
          <a:bodyPr/>
          <a:lstStyle/>
          <a:p>
            <a:r>
              <a:rPr lang="en-US" sz="2800" dirty="0" smtClean="0"/>
              <a:t>Frequent, regular, content 3 posts per week or more is best</a:t>
            </a:r>
          </a:p>
          <a:p>
            <a:r>
              <a:rPr lang="en-US" sz="2800" b="1" dirty="0"/>
              <a:t>Link </a:t>
            </a:r>
            <a:r>
              <a:rPr lang="en-US" sz="2800" dirty="0"/>
              <a:t>to posts on existing social sites (Not just Twitter)</a:t>
            </a:r>
          </a:p>
          <a:p>
            <a:pPr lvl="1"/>
            <a:r>
              <a:rPr lang="en-US" sz="2000" dirty="0"/>
              <a:t>TechNet, Del.icio.us, </a:t>
            </a:r>
            <a:r>
              <a:rPr lang="en-US" sz="2000" dirty="0" err="1"/>
              <a:t>Digg</a:t>
            </a:r>
            <a:r>
              <a:rPr lang="en-US" sz="2000" dirty="0"/>
              <a:t>, Slashdot, </a:t>
            </a:r>
            <a:r>
              <a:rPr lang="en-US" sz="2000" dirty="0" err="1"/>
              <a:t>StumbleUpon</a:t>
            </a:r>
            <a:r>
              <a:rPr lang="en-US" sz="2000" dirty="0"/>
              <a:t>, Facebook, LinkedIn Groups</a:t>
            </a:r>
          </a:p>
          <a:p>
            <a:r>
              <a:rPr lang="en-US" sz="2800" dirty="0" smtClean="0"/>
              <a:t>Answer Questions on forums</a:t>
            </a:r>
          </a:p>
          <a:p>
            <a:r>
              <a:rPr lang="en-US" sz="2800" dirty="0" smtClean="0"/>
              <a:t>Social Networking (widgets)</a:t>
            </a:r>
          </a:p>
          <a:p>
            <a:pPr lvl="1"/>
            <a:r>
              <a:rPr lang="en-US" sz="2400" dirty="0" smtClean="0"/>
              <a:t>Make it easy for readers to share content</a:t>
            </a:r>
          </a:p>
          <a:p>
            <a:pPr lvl="1"/>
            <a:r>
              <a:rPr lang="en-US" sz="2400" dirty="0" err="1" smtClean="0"/>
              <a:t>ShareThis</a:t>
            </a:r>
            <a:r>
              <a:rPr lang="en-US" sz="2400" dirty="0" smtClean="0"/>
              <a:t>, </a:t>
            </a:r>
            <a:r>
              <a:rPr lang="en-US" sz="2400" dirty="0" err="1" smtClean="0"/>
              <a:t>AddThis</a:t>
            </a:r>
            <a:r>
              <a:rPr lang="en-US" sz="2400" dirty="0" smtClean="0"/>
              <a:t>, custom…</a:t>
            </a:r>
          </a:p>
          <a:p>
            <a:r>
              <a:rPr lang="en-US" sz="2800" dirty="0"/>
              <a:t>Comment on </a:t>
            </a:r>
            <a:r>
              <a:rPr lang="en-US" sz="2800" dirty="0" smtClean="0"/>
              <a:t>Blogs</a:t>
            </a:r>
          </a:p>
          <a:p>
            <a:r>
              <a:rPr lang="en-US" sz="2800" dirty="0" smtClean="0"/>
              <a:t>Co-author with others</a:t>
            </a:r>
            <a:endParaRPr lang="en-US" sz="2800" dirty="0"/>
          </a:p>
          <a:p>
            <a:pPr marL="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525" y="5162716"/>
            <a:ext cx="7286730" cy="162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p:cNvSpPr/>
          <p:nvPr/>
        </p:nvSpPr>
        <p:spPr bwMode="auto">
          <a:xfrm>
            <a:off x="8804890" y="3125030"/>
            <a:ext cx="3352800" cy="2204938"/>
          </a:xfrm>
          <a:prstGeom prst="cloudCallout">
            <a:avLst>
              <a:gd name="adj1" fmla="val -35443"/>
              <a:gd name="adj2" fmla="val 55588"/>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nvSpPr>
        <p:spPr>
          <a:xfrm>
            <a:off x="9386021" y="3628772"/>
            <a:ext cx="2510526" cy="1169551"/>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Thank You</a:t>
            </a:r>
          </a:p>
          <a:p>
            <a:pPr>
              <a:lnSpc>
                <a:spcPct val="90000"/>
              </a:lnSpc>
              <a:spcBef>
                <a:spcPct val="20000"/>
              </a:spcBef>
              <a:buSzPct val="90000"/>
            </a:pPr>
            <a:r>
              <a:rPr lang="en-US" sz="3200" dirty="0" smtClean="0">
                <a:solidFill>
                  <a:schemeClr val="tx1">
                    <a:alpha val="99000"/>
                  </a:schemeClr>
                </a:solidFill>
              </a:rPr>
              <a:t>Rachel!!!</a:t>
            </a:r>
          </a:p>
        </p:txBody>
      </p:sp>
      <p:pic>
        <p:nvPicPr>
          <p:cNvPr id="4" name="Picture 3"/>
          <p:cNvPicPr>
            <a:picLocks noChangeAspect="1"/>
          </p:cNvPicPr>
          <p:nvPr/>
        </p:nvPicPr>
        <p:blipFill>
          <a:blip r:embed="rId4"/>
          <a:stretch>
            <a:fillRect/>
          </a:stretch>
        </p:blipFill>
        <p:spPr>
          <a:xfrm>
            <a:off x="5728843" y="2812251"/>
            <a:ext cx="6127011" cy="525826"/>
          </a:xfrm>
          <a:prstGeom prst="rect">
            <a:avLst/>
          </a:prstGeom>
        </p:spPr>
      </p:pic>
      <p:pic>
        <p:nvPicPr>
          <p:cNvPr id="5" name="Picture 4"/>
          <p:cNvPicPr>
            <a:picLocks noChangeAspect="1"/>
          </p:cNvPicPr>
          <p:nvPr/>
        </p:nvPicPr>
        <p:blipFill>
          <a:blip r:embed="rId5"/>
          <a:stretch>
            <a:fillRect/>
          </a:stretch>
        </p:blipFill>
        <p:spPr>
          <a:xfrm>
            <a:off x="6053541" y="3455372"/>
            <a:ext cx="6104149" cy="259102"/>
          </a:xfrm>
          <a:prstGeom prst="rect">
            <a:avLst/>
          </a:prstGeom>
        </p:spPr>
      </p:pic>
    </p:spTree>
    <p:extLst>
      <p:ext uri="{BB962C8B-B14F-4D97-AF65-F5344CB8AC3E}">
        <p14:creationId xmlns:p14="http://schemas.microsoft.com/office/powerpoint/2010/main" val="4096677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1" y="274638"/>
            <a:ext cx="11593513" cy="715962"/>
          </a:xfrm>
        </p:spPr>
        <p:txBody>
          <a:bodyPr>
            <a:normAutofit/>
          </a:bodyPr>
          <a:lstStyle/>
          <a:p>
            <a:r>
              <a:rPr lang="en-US" dirty="0"/>
              <a:t>Usability </a:t>
            </a:r>
            <a:r>
              <a:rPr lang="en-US" dirty="0" smtClean="0"/>
              <a:t>– </a:t>
            </a:r>
            <a:r>
              <a:rPr lang="en-US" dirty="0" err="1" smtClean="0"/>
              <a:t>Eyetracking</a:t>
            </a:r>
            <a:r>
              <a:rPr lang="en-US" dirty="0" smtClean="0"/>
              <a:t> “F” Pattern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34" y="1786036"/>
            <a:ext cx="9144000" cy="470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4794" y="884772"/>
            <a:ext cx="9906000" cy="830997"/>
          </a:xfrm>
          <a:prstGeom prst="rect">
            <a:avLst/>
          </a:prstGeom>
        </p:spPr>
        <p:txBody>
          <a:bodyPr wrap="square">
            <a:spAutoFit/>
          </a:bodyPr>
          <a:lstStyle/>
          <a:p>
            <a:pPr algn="ctr"/>
            <a:r>
              <a:rPr lang="en-US" sz="2400" dirty="0" err="1"/>
              <a:t>Eyetracking</a:t>
            </a:r>
            <a:r>
              <a:rPr lang="en-US" sz="2400" dirty="0"/>
              <a:t> visualizations show that users often read Web pages in an F-shaped pattern: two horizontal stripes followed by a vertical stripe. </a:t>
            </a:r>
          </a:p>
        </p:txBody>
      </p:sp>
      <p:sp>
        <p:nvSpPr>
          <p:cNvPr id="5" name="Rectangle 4"/>
          <p:cNvSpPr/>
          <p:nvPr/>
        </p:nvSpPr>
        <p:spPr>
          <a:xfrm>
            <a:off x="393457" y="6491053"/>
            <a:ext cx="5477910" cy="369332"/>
          </a:xfrm>
          <a:prstGeom prst="rect">
            <a:avLst/>
          </a:prstGeom>
        </p:spPr>
        <p:txBody>
          <a:bodyPr wrap="none">
            <a:spAutoFit/>
          </a:bodyPr>
          <a:lstStyle/>
          <a:p>
            <a:r>
              <a:rPr lang="en-US" dirty="0"/>
              <a:t>http://www.useit.com/alertbox/reading_pattern.html</a:t>
            </a:r>
          </a:p>
        </p:txBody>
      </p:sp>
      <p:sp>
        <p:nvSpPr>
          <p:cNvPr id="6" name="Explosion 2 5"/>
          <p:cNvSpPr/>
          <p:nvPr/>
        </p:nvSpPr>
        <p:spPr bwMode="auto">
          <a:xfrm>
            <a:off x="10590212" y="4572000"/>
            <a:ext cx="1598613" cy="1914388"/>
          </a:xfrm>
          <a:prstGeom prst="irregularSeal2">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nvSpPr>
        <p:spPr>
          <a:xfrm>
            <a:off x="11008518" y="5319220"/>
            <a:ext cx="762000" cy="572464"/>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chemeClr val="tx1">
                    <a:alpha val="99000"/>
                  </a:schemeClr>
                </a:solidFill>
              </a:rPr>
              <a:t>Thanks Rachel</a:t>
            </a:r>
          </a:p>
        </p:txBody>
      </p:sp>
      <p:pic>
        <p:nvPicPr>
          <p:cNvPr id="11" name="Picture 10"/>
          <p:cNvPicPr>
            <a:picLocks noChangeAspect="1"/>
          </p:cNvPicPr>
          <p:nvPr/>
        </p:nvPicPr>
        <p:blipFill>
          <a:blip r:embed="rId4"/>
          <a:stretch>
            <a:fillRect/>
          </a:stretch>
        </p:blipFill>
        <p:spPr>
          <a:xfrm>
            <a:off x="6777277" y="2133600"/>
            <a:ext cx="5325967" cy="4623830"/>
          </a:xfrm>
          <a:prstGeom prst="rect">
            <a:avLst/>
          </a:prstGeom>
        </p:spPr>
      </p:pic>
      <p:pic>
        <p:nvPicPr>
          <p:cNvPr id="9" name="Picture 8"/>
          <p:cNvPicPr>
            <a:picLocks noChangeAspect="1"/>
          </p:cNvPicPr>
          <p:nvPr/>
        </p:nvPicPr>
        <p:blipFill>
          <a:blip r:embed="rId5"/>
          <a:stretch>
            <a:fillRect/>
          </a:stretch>
        </p:blipFill>
        <p:spPr>
          <a:xfrm>
            <a:off x="2708437" y="3579516"/>
            <a:ext cx="7963590" cy="4320914"/>
          </a:xfrm>
          <a:prstGeom prst="rect">
            <a:avLst/>
          </a:prstGeom>
        </p:spPr>
      </p:pic>
    </p:spTree>
    <p:extLst>
      <p:ext uri="{BB962C8B-B14F-4D97-AF65-F5344CB8AC3E}">
        <p14:creationId xmlns:p14="http://schemas.microsoft.com/office/powerpoint/2010/main" val="138696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179052" y="4479797"/>
            <a:ext cx="6610546" cy="461665"/>
          </a:xfrm>
        </p:spPr>
        <p:txBody>
          <a:bodyPr/>
          <a:lstStyle/>
          <a:p>
            <a:pPr marL="457200" indent="-457200">
              <a:buFont typeface="Arial" panose="020B0604020202020204" pitchFamily="34" charset="0"/>
              <a:buChar char="•"/>
            </a:pPr>
            <a:r>
              <a:rPr lang="en-US" sz="2800" dirty="0" smtClean="0"/>
              <a:t>How I got to 10,000 Unique Visitors</a:t>
            </a:r>
          </a:p>
          <a:p>
            <a:pPr marL="457200" indent="-457200">
              <a:buFont typeface="Arial" panose="020B0604020202020204" pitchFamily="34" charset="0"/>
              <a:buChar char="•"/>
            </a:pPr>
            <a:r>
              <a:rPr lang="en-US" sz="2800" dirty="0" smtClean="0"/>
              <a:t>Large Part of how I got to 30,000 Unique Visitors per month!</a:t>
            </a:r>
            <a:endParaRPr lang="en-US" sz="2800" dirty="0"/>
          </a:p>
        </p:txBody>
      </p:sp>
      <p:sp>
        <p:nvSpPr>
          <p:cNvPr id="4" name="Title 3"/>
          <p:cNvSpPr>
            <a:spLocks noGrp="1"/>
          </p:cNvSpPr>
          <p:nvPr>
            <p:ph type="ctrTitle"/>
          </p:nvPr>
        </p:nvSpPr>
        <p:spPr/>
        <p:txBody>
          <a:bodyPr/>
          <a:lstStyle/>
          <a:p>
            <a:r>
              <a:rPr lang="en-US" smtClean="0"/>
              <a:t>Search Engine Optimization</a:t>
            </a:r>
            <a:endParaRPr lang="en-US"/>
          </a:p>
        </p:txBody>
      </p:sp>
    </p:spTree>
    <p:extLst>
      <p:ext uri="{BB962C8B-B14F-4D97-AF65-F5344CB8AC3E}">
        <p14:creationId xmlns:p14="http://schemas.microsoft.com/office/powerpoint/2010/main" val="24269735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Search Engine Optimization (SEO)</a:t>
            </a:r>
            <a:endParaRPr lang="en-US"/>
          </a:p>
        </p:txBody>
      </p:sp>
      <p:sp>
        <p:nvSpPr>
          <p:cNvPr id="3" name="Text Placeholder 2"/>
          <p:cNvSpPr>
            <a:spLocks noGrp="1"/>
          </p:cNvSpPr>
          <p:nvPr>
            <p:ph type="body" sz="quarter" idx="10"/>
          </p:nvPr>
        </p:nvSpPr>
        <p:spPr>
          <a:xfrm>
            <a:off x="455612" y="862513"/>
            <a:ext cx="11149013" cy="6007799"/>
          </a:xfrm>
        </p:spPr>
        <p:txBody>
          <a:bodyPr/>
          <a:lstStyle/>
          <a:p>
            <a:r>
              <a:rPr lang="en-US" sz="2800" dirty="0" smtClean="0"/>
              <a:t>Tags</a:t>
            </a:r>
          </a:p>
          <a:p>
            <a:pPr lvl="1"/>
            <a:r>
              <a:rPr lang="en-US" sz="2400" dirty="0"/>
              <a:t>Heading Tags</a:t>
            </a:r>
          </a:p>
          <a:p>
            <a:pPr lvl="2"/>
            <a:r>
              <a:rPr lang="en-US" sz="2000" dirty="0"/>
              <a:t>Content within &lt;H1&gt; … &lt;H6&gt; prioritized</a:t>
            </a:r>
          </a:p>
          <a:p>
            <a:pPr lvl="1"/>
            <a:r>
              <a:rPr lang="en-US" sz="2400" dirty="0"/>
              <a:t>Author Tags </a:t>
            </a:r>
          </a:p>
          <a:p>
            <a:pPr lvl="2"/>
            <a:r>
              <a:rPr lang="en-US" sz="2000" dirty="0"/>
              <a:t>&lt;a </a:t>
            </a:r>
            <a:r>
              <a:rPr lang="en-US" sz="2000" dirty="0" err="1"/>
              <a:t>rel</a:t>
            </a:r>
            <a:r>
              <a:rPr lang="en-US" sz="2000" dirty="0"/>
              <a:t>=“author” … &gt; or &lt;a </a:t>
            </a:r>
            <a:r>
              <a:rPr lang="en-US" sz="2000" dirty="0" err="1"/>
              <a:t>rel</a:t>
            </a:r>
            <a:r>
              <a:rPr lang="en-US" sz="2000" dirty="0"/>
              <a:t>=“me” … &gt;</a:t>
            </a:r>
          </a:p>
          <a:p>
            <a:pPr lvl="1"/>
            <a:r>
              <a:rPr lang="en-US" sz="2400" dirty="0" smtClean="0"/>
              <a:t>META tags still useful, but not a silver bullet</a:t>
            </a:r>
          </a:p>
          <a:p>
            <a:pPr lvl="2"/>
            <a:r>
              <a:rPr lang="en-US" sz="2000" dirty="0" smtClean="0"/>
              <a:t>Title - &lt;title&gt;&lt;/title&gt; and &lt;meta name=“title” … &gt;</a:t>
            </a:r>
          </a:p>
          <a:p>
            <a:pPr lvl="2"/>
            <a:r>
              <a:rPr lang="en-US" sz="2000" dirty="0" smtClean="0"/>
              <a:t>Description</a:t>
            </a:r>
            <a:r>
              <a:rPr lang="en-US" sz="2000" dirty="0"/>
              <a:t> </a:t>
            </a:r>
            <a:r>
              <a:rPr lang="en-US" sz="2000" dirty="0" smtClean="0"/>
              <a:t>– Display in Search Results Lists</a:t>
            </a:r>
          </a:p>
          <a:p>
            <a:pPr lvl="2"/>
            <a:r>
              <a:rPr lang="en-US" sz="2000" dirty="0" smtClean="0"/>
              <a:t>Keywords – too many can de-prioritize or blacklist</a:t>
            </a:r>
          </a:p>
          <a:p>
            <a:r>
              <a:rPr lang="en-US" sz="2800" dirty="0" smtClean="0"/>
              <a:t>Post Titles - </a:t>
            </a:r>
            <a:r>
              <a:rPr lang="en-US" sz="2400" dirty="0" smtClean="0"/>
              <a:t>Capture essence in 5 or 6 words then add expected search terms</a:t>
            </a:r>
          </a:p>
          <a:p>
            <a:pPr lvl="2"/>
            <a:r>
              <a:rPr lang="en-US" dirty="0"/>
              <a:t>World’s Best Headlines at </a:t>
            </a:r>
            <a:r>
              <a:rPr lang="en-US" dirty="0" smtClean="0"/>
              <a:t>BBC </a:t>
            </a:r>
            <a:r>
              <a:rPr lang="en-US" sz="1800" dirty="0" smtClean="0">
                <a:hlinkClick r:id="rId3"/>
              </a:rPr>
              <a:t>http</a:t>
            </a:r>
            <a:r>
              <a:rPr lang="en-US" sz="1800" dirty="0">
                <a:hlinkClick r:id="rId3"/>
              </a:rPr>
              <a:t>://</a:t>
            </a:r>
            <a:r>
              <a:rPr lang="en-US" sz="1800" dirty="0" smtClean="0">
                <a:hlinkClick r:id="rId3"/>
              </a:rPr>
              <a:t>www.useit.com/alertbox/headlines-bbc.html</a:t>
            </a:r>
            <a:endParaRPr lang="en-US" sz="2000" dirty="0" smtClean="0"/>
          </a:p>
          <a:p>
            <a:r>
              <a:rPr lang="en-US" sz="2800" dirty="0"/>
              <a:t>Monitor Your Site and Learn as you </a:t>
            </a:r>
            <a:r>
              <a:rPr lang="en-US" sz="2800" dirty="0" smtClean="0"/>
              <a:t>go</a:t>
            </a:r>
          </a:p>
          <a:p>
            <a:pPr lvl="1"/>
            <a:r>
              <a:rPr lang="en-US" sz="2000" b="1" dirty="0"/>
              <a:t>Register </a:t>
            </a:r>
            <a:r>
              <a:rPr lang="en-US" sz="2000" dirty="0"/>
              <a:t>with Major Search Engines and submit Sitemap / </a:t>
            </a:r>
            <a:r>
              <a:rPr lang="en-US" sz="2000" dirty="0" err="1"/>
              <a:t>RSS</a:t>
            </a:r>
            <a:r>
              <a:rPr lang="en-US" sz="2000" dirty="0" err="1" smtClean="0"/>
              <a:t>Web</a:t>
            </a:r>
            <a:r>
              <a:rPr lang="en-US" sz="2000" dirty="0" smtClean="0"/>
              <a:t> </a:t>
            </a:r>
          </a:p>
          <a:p>
            <a:pPr lvl="1"/>
            <a:r>
              <a:rPr lang="en-US" sz="2000" dirty="0" smtClean="0"/>
              <a:t>Analytics </a:t>
            </a:r>
            <a:r>
              <a:rPr lang="en-US" sz="2000" dirty="0" smtClean="0">
                <a:hlinkClick r:id="rId4"/>
              </a:rPr>
              <a:t>Bing Webmaster</a:t>
            </a:r>
            <a:r>
              <a:rPr lang="en-US" sz="2000" dirty="0" smtClean="0"/>
              <a:t>, </a:t>
            </a:r>
            <a:r>
              <a:rPr lang="en-US" sz="2000" dirty="0" smtClean="0">
                <a:hlinkClick r:id="rId5"/>
              </a:rPr>
              <a:t>Google Webmaster</a:t>
            </a:r>
            <a:r>
              <a:rPr lang="en-US" sz="2000" dirty="0" smtClean="0"/>
              <a:t>, </a:t>
            </a:r>
            <a:r>
              <a:rPr lang="en-US" sz="2000" dirty="0" smtClean="0">
                <a:hlinkClick r:id="rId6"/>
              </a:rPr>
              <a:t>Get </a:t>
            </a:r>
            <a:r>
              <a:rPr lang="en-US" sz="2000" dirty="0" err="1" smtClean="0">
                <a:hlinkClick r:id="rId6"/>
              </a:rPr>
              <a:t>Clicky</a:t>
            </a:r>
            <a:r>
              <a:rPr lang="en-US" sz="2000" dirty="0" smtClean="0"/>
              <a:t>, Other…</a:t>
            </a:r>
          </a:p>
          <a:p>
            <a:pPr lvl="1"/>
            <a:r>
              <a:rPr lang="en-US" sz="2000" dirty="0" smtClean="0"/>
              <a:t>Consistency matters – blog at least weekly – Monitor success and tweak as needed</a:t>
            </a:r>
          </a:p>
          <a:p>
            <a:pPr lvl="1"/>
            <a:r>
              <a:rPr lang="en-US" sz="2000" dirty="0"/>
              <a:t>Search </a:t>
            </a:r>
            <a:r>
              <a:rPr lang="en-US" sz="2000" dirty="0">
                <a:hlinkClick r:id="rId7"/>
              </a:rPr>
              <a:t>Syntax</a:t>
            </a:r>
            <a:r>
              <a:rPr lang="en-US" sz="2000" dirty="0"/>
              <a:t>, Read a good book, Search the web for </a:t>
            </a:r>
            <a:r>
              <a:rPr lang="en-US" sz="2000" dirty="0" smtClean="0"/>
              <a:t>tips</a:t>
            </a:r>
            <a:endParaRPr lang="en-US" sz="2000" dirty="0"/>
          </a:p>
        </p:txBody>
      </p:sp>
      <p:grpSp>
        <p:nvGrpSpPr>
          <p:cNvPr id="4" name="Group 3"/>
          <p:cNvGrpSpPr/>
          <p:nvPr/>
        </p:nvGrpSpPr>
        <p:grpSpPr>
          <a:xfrm>
            <a:off x="10049706" y="228600"/>
            <a:ext cx="1912106" cy="1908353"/>
            <a:chOff x="10049706" y="228600"/>
            <a:chExt cx="1912106" cy="1908353"/>
          </a:xfrm>
        </p:grpSpPr>
        <p:sp>
          <p:nvSpPr>
            <p:cNvPr id="5" name="Rectangle 4"/>
            <p:cNvSpPr/>
            <p:nvPr/>
          </p:nvSpPr>
          <p:spPr bwMode="auto">
            <a:xfrm>
              <a:off x="10049706" y="228600"/>
              <a:ext cx="1912106" cy="1908353"/>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6" name="Picture 2" descr="C:\Users\v-kemaye\AppData\Local\MetroStyleAddIn\Icons\Chemistry.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5412" y="468313"/>
              <a:ext cx="1453751" cy="14366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11017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79052" y="3187136"/>
            <a:ext cx="6610546" cy="2832664"/>
          </a:xfrm>
        </p:spPr>
        <p:txBody>
          <a:bodyPr/>
          <a:lstStyle/>
          <a:p>
            <a:r>
              <a:rPr lang="en-US" dirty="0" smtClean="0"/>
              <a:t>Broad Content Syndication via </a:t>
            </a:r>
            <a:r>
              <a:rPr lang="en-US" dirty="0" err="1" smtClean="0"/>
              <a:t>Ulitzer</a:t>
            </a:r>
            <a:r>
              <a:rPr lang="en-US" dirty="0" smtClean="0"/>
              <a:t/>
            </a:r>
            <a:br>
              <a:rPr lang="en-US" dirty="0" smtClean="0"/>
            </a:br>
            <a:r>
              <a:rPr lang="en-US" dirty="0"/>
              <a:t/>
            </a:r>
            <a:br>
              <a:rPr lang="en-US" dirty="0"/>
            </a:br>
            <a:r>
              <a:rPr lang="en-US" dirty="0" smtClean="0"/>
              <a:t>Thanks to John Weston &amp; Keith Mayer</a:t>
            </a:r>
            <a:endParaRPr lang="en-US" dirty="0"/>
          </a:p>
        </p:txBody>
      </p:sp>
      <p:sp>
        <p:nvSpPr>
          <p:cNvPr id="3"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00000" flipH="1">
            <a:off x="2445709" y="1624024"/>
            <a:ext cx="1216690" cy="128847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0"/>
            </a:lightRig>
          </a:scene3d>
          <a:sp3d contourW="12700">
            <a:bevelT w="25400" h="19050"/>
            <a:contourClr>
              <a:srgbClr val="969696"/>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166" y="1676400"/>
            <a:ext cx="1082998" cy="11430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748607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Blog on Ulitzer?</a:t>
            </a:r>
            <a:endParaRPr lang="en-US"/>
          </a:p>
        </p:txBody>
      </p:sp>
      <p:sp>
        <p:nvSpPr>
          <p:cNvPr id="3" name="Text Placeholder 2"/>
          <p:cNvSpPr>
            <a:spLocks noGrp="1"/>
          </p:cNvSpPr>
          <p:nvPr>
            <p:ph type="body" sz="quarter" idx="10"/>
          </p:nvPr>
        </p:nvSpPr>
        <p:spPr>
          <a:xfrm>
            <a:off x="519112" y="1219200"/>
            <a:ext cx="11149013" cy="2068259"/>
          </a:xfrm>
        </p:spPr>
        <p:txBody>
          <a:bodyPr/>
          <a:lstStyle/>
          <a:p>
            <a:r>
              <a:rPr lang="en-US" smtClean="0"/>
              <a:t>Increase Onalytica Influencer Scores &amp; Omniture Reach</a:t>
            </a:r>
          </a:p>
          <a:p>
            <a:r>
              <a:rPr lang="en-US" smtClean="0"/>
              <a:t>8 Twitter Accounts with thousands of followers</a:t>
            </a:r>
          </a:p>
          <a:p>
            <a:r>
              <a:rPr lang="en-US" smtClean="0"/>
              <a:t>Syndication via other Sys-con Media publications</a:t>
            </a:r>
          </a:p>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2971800"/>
            <a:ext cx="5943600" cy="339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195" y="2971800"/>
            <a:ext cx="5996017" cy="339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3737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Apply for a Ulitzer Blog</a:t>
            </a:r>
            <a:endParaRPr lang="en-US"/>
          </a:p>
        </p:txBody>
      </p:sp>
      <p:sp>
        <p:nvSpPr>
          <p:cNvPr id="3" name="Text Placeholder 2"/>
          <p:cNvSpPr>
            <a:spLocks noGrp="1"/>
          </p:cNvSpPr>
          <p:nvPr>
            <p:ph type="body" sz="quarter" idx="10"/>
          </p:nvPr>
        </p:nvSpPr>
        <p:spPr>
          <a:xfrm>
            <a:off x="519112" y="2514600"/>
            <a:ext cx="11149013" cy="2542234"/>
          </a:xfrm>
        </p:spPr>
        <p:txBody>
          <a:bodyPr/>
          <a:lstStyle/>
          <a:p>
            <a:r>
              <a:rPr lang="en-US"/>
              <a:t>Browse to </a:t>
            </a:r>
            <a:r>
              <a:rPr lang="en-US">
                <a:hlinkClick r:id="rId2"/>
              </a:rPr>
              <a:t>www.ulitzer.com</a:t>
            </a:r>
            <a:r>
              <a:rPr lang="en-US"/>
              <a:t> site</a:t>
            </a:r>
          </a:p>
          <a:p>
            <a:r>
              <a:rPr lang="en-US" smtClean="0"/>
              <a:t>Click “Register” and Complete Registration Form</a:t>
            </a:r>
          </a:p>
          <a:p>
            <a:r>
              <a:rPr lang="en-US" smtClean="0"/>
              <a:t>Contact Nancy Valentine @ Sys-Con Media to Approve</a:t>
            </a:r>
          </a:p>
          <a:p>
            <a:pPr lvl="1"/>
            <a:r>
              <a:rPr lang="en-US" smtClean="0"/>
              <a:t>Email: </a:t>
            </a:r>
            <a:r>
              <a:rPr lang="en-US" smtClean="0">
                <a:hlinkClick r:id="rId3"/>
              </a:rPr>
              <a:t>Nancy@Sys-con.com</a:t>
            </a:r>
            <a:endParaRPr lang="en-US" smtClean="0"/>
          </a:p>
          <a:p>
            <a:r>
              <a:rPr lang="en-US" smtClean="0"/>
              <a:t>Setup Your Author Site</a:t>
            </a:r>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 y="901935"/>
            <a:ext cx="9144000" cy="152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703" y="4064000"/>
            <a:ext cx="6310509"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9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Logging In As A Ulitzer Author</a:t>
            </a:r>
            <a:endParaRPr lang="en-US"/>
          </a:p>
        </p:txBody>
      </p:sp>
      <p:sp>
        <p:nvSpPr>
          <p:cNvPr id="3" name="Text Placeholder 2"/>
          <p:cNvSpPr>
            <a:spLocks noGrp="1"/>
          </p:cNvSpPr>
          <p:nvPr>
            <p:ph type="body" sz="quarter" idx="10"/>
          </p:nvPr>
        </p:nvSpPr>
        <p:spPr>
          <a:xfrm>
            <a:off x="455612" y="3105055"/>
            <a:ext cx="11149013" cy="2609945"/>
          </a:xfrm>
        </p:spPr>
        <p:txBody>
          <a:bodyPr/>
          <a:lstStyle/>
          <a:p>
            <a:r>
              <a:rPr lang="en-US" smtClean="0"/>
              <a:t>Browse to </a:t>
            </a:r>
            <a:r>
              <a:rPr lang="en-US" smtClean="0">
                <a:hlinkClick r:id="rId2"/>
              </a:rPr>
              <a:t>www.ulitzer.com</a:t>
            </a:r>
            <a:r>
              <a:rPr lang="en-US" smtClean="0"/>
              <a:t> site</a:t>
            </a:r>
          </a:p>
          <a:p>
            <a:r>
              <a:rPr lang="en-US" smtClean="0"/>
              <a:t>Click “Sign-in” and login with your Ulitzer ID</a:t>
            </a:r>
          </a:p>
          <a:p>
            <a:r>
              <a:rPr lang="en-US" smtClean="0"/>
              <a:t>Set IE to Compatibility Mode</a:t>
            </a:r>
          </a:p>
          <a:p>
            <a:r>
              <a:rPr lang="en-US" smtClean="0"/>
              <a:t>Click “Write An Article” to begin a New Blog Post</a:t>
            </a:r>
          </a:p>
          <a:p>
            <a:pPr marL="0" indent="0">
              <a:buNone/>
            </a:pP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1066800"/>
            <a:ext cx="103060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89480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Writing a New Blog Story – Step 1</a:t>
            </a:r>
            <a:endParaRPr lang="en-US"/>
          </a:p>
        </p:txBody>
      </p:sp>
      <p:sp>
        <p:nvSpPr>
          <p:cNvPr id="3" name="Text Placeholder 2"/>
          <p:cNvSpPr>
            <a:spLocks noGrp="1"/>
          </p:cNvSpPr>
          <p:nvPr>
            <p:ph type="body" sz="quarter" idx="10"/>
          </p:nvPr>
        </p:nvSpPr>
        <p:spPr>
          <a:xfrm>
            <a:off x="519112" y="1244599"/>
            <a:ext cx="11149013" cy="1973561"/>
          </a:xfrm>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907576"/>
            <a:ext cx="11353800" cy="549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bwMode="auto">
          <a:xfrm>
            <a:off x="4265612" y="939800"/>
            <a:ext cx="2819400" cy="914400"/>
          </a:xfrm>
          <a:prstGeom prst="wedgeEllipseCallout">
            <a:avLst>
              <a:gd name="adj1" fmla="val -66779"/>
              <a:gd name="adj2" fmla="val 78241"/>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smtClean="0">
                <a:solidFill>
                  <a:srgbClr val="FFFFFF">
                    <a:alpha val="98824"/>
                  </a:srgbClr>
                </a:solidFill>
                <a:latin typeface="Segoe UI" pitchFamily="34" charset="0"/>
                <a:ea typeface="Segoe UI" pitchFamily="34" charset="0"/>
                <a:cs typeface="Segoe UI" pitchFamily="34" charset="0"/>
              </a:rPr>
              <a:t>Select “Blog Post”</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Right Brace 7"/>
          <p:cNvSpPr/>
          <p:nvPr/>
        </p:nvSpPr>
        <p:spPr>
          <a:xfrm>
            <a:off x="7694612" y="2387600"/>
            <a:ext cx="304800" cy="914400"/>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bwMode="auto">
          <a:xfrm>
            <a:off x="8228012" y="2387600"/>
            <a:ext cx="3124200" cy="914400"/>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smtClean="0">
                <a:solidFill>
                  <a:srgbClr val="FFFFFF">
                    <a:alpha val="98824"/>
                  </a:srgbClr>
                </a:solidFill>
                <a:latin typeface="Segoe UI" pitchFamily="34" charset="0"/>
                <a:ea typeface="Segoe UI" pitchFamily="34" charset="0"/>
                <a:cs typeface="Segoe UI" pitchFamily="34" charset="0"/>
              </a:rPr>
              <a:t>Complete Required Fields</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Oval Callout 10"/>
          <p:cNvSpPr/>
          <p:nvPr/>
        </p:nvSpPr>
        <p:spPr bwMode="auto">
          <a:xfrm>
            <a:off x="5827712" y="3987800"/>
            <a:ext cx="2819400" cy="914400"/>
          </a:xfrm>
          <a:prstGeom prst="wedgeEllipseCallout">
            <a:avLst>
              <a:gd name="adj1" fmla="val -66779"/>
              <a:gd name="adj2" fmla="val 78241"/>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smtClean="0">
                <a:solidFill>
                  <a:srgbClr val="FFFFFF">
                    <a:alpha val="98824"/>
                  </a:srgbClr>
                </a:solidFill>
                <a:latin typeface="Segoe UI" pitchFamily="34" charset="0"/>
                <a:ea typeface="Segoe UI" pitchFamily="34" charset="0"/>
                <a:cs typeface="Segoe UI" pitchFamily="34" charset="0"/>
              </a:rPr>
              <a:t>Provide a Summary</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p:nvSpPr>
        <p:spPr bwMode="auto">
          <a:xfrm>
            <a:off x="2496078" y="6112933"/>
            <a:ext cx="533400" cy="279400"/>
          </a:xfrm>
          <a:prstGeom prst="rect">
            <a:avLst/>
          </a:prstGeom>
          <a:noFill/>
          <a:ln w="22225">
            <a:solidFill>
              <a:schemeClr val="accent1">
                <a:shade val="95000"/>
                <a:satMod val="105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274703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2800" dirty="0" smtClean="0"/>
              <a:t>Give</a:t>
            </a:r>
            <a:endParaRPr lang="en-US" sz="2800" dirty="0"/>
          </a:p>
        </p:txBody>
      </p:sp>
      <p:sp>
        <p:nvSpPr>
          <p:cNvPr id="8" name="Title 7"/>
          <p:cNvSpPr>
            <a:spLocks noGrp="1"/>
          </p:cNvSpPr>
          <p:nvPr>
            <p:ph type="title"/>
          </p:nvPr>
        </p:nvSpPr>
        <p:spPr/>
        <p:txBody>
          <a:bodyPr/>
          <a:lstStyle/>
          <a:p>
            <a:r>
              <a:rPr lang="en-US" dirty="0" smtClean="0"/>
              <a:t>Objectives:</a:t>
            </a:r>
            <a:r>
              <a:rPr lang="en-US" sz="4000" dirty="0" smtClean="0"/>
              <a:t>  How To Deliver RESULTS!</a:t>
            </a:r>
            <a:br>
              <a:rPr lang="en-US" sz="4000" dirty="0" smtClean="0"/>
            </a:br>
            <a:r>
              <a:rPr lang="en-US" sz="4000" dirty="0"/>
              <a:t> </a:t>
            </a:r>
            <a:r>
              <a:rPr lang="en-US" sz="4000" dirty="0" smtClean="0"/>
              <a:t>        - </a:t>
            </a:r>
            <a:r>
              <a:rPr lang="en-US" sz="3200" dirty="0" smtClean="0"/>
              <a:t>Understanding Competing Objectives</a:t>
            </a:r>
            <a:endParaRPr lang="en-US" sz="3600" dirty="0"/>
          </a:p>
        </p:txBody>
      </p:sp>
      <p:sp>
        <p:nvSpPr>
          <p:cNvPr id="11" name="Content Placeholder 10"/>
          <p:cNvSpPr>
            <a:spLocks noGrp="1"/>
          </p:cNvSpPr>
          <p:nvPr>
            <p:ph sz="quarter" idx="15"/>
          </p:nvPr>
        </p:nvSpPr>
        <p:spPr/>
        <p:txBody>
          <a:bodyPr/>
          <a:lstStyle/>
          <a:p>
            <a:pPr marL="0" indent="0" algn="ctr">
              <a:buNone/>
            </a:pPr>
            <a:r>
              <a:rPr lang="en-US" dirty="0" smtClean="0"/>
              <a:t>Incredible Reach</a:t>
            </a:r>
          </a:p>
          <a:p>
            <a:pPr marL="0" indent="0" algn="ctr">
              <a:buNone/>
            </a:pPr>
            <a:r>
              <a:rPr lang="en-US" dirty="0" smtClean="0"/>
              <a:t>----- VS -----</a:t>
            </a:r>
          </a:p>
          <a:p>
            <a:pPr marL="0" indent="0" algn="ctr">
              <a:buNone/>
            </a:pPr>
            <a:r>
              <a:rPr lang="en-US" dirty="0" smtClean="0"/>
              <a:t>Scorecard Metrics</a:t>
            </a:r>
            <a:endParaRPr lang="en-US" dirty="0"/>
          </a:p>
        </p:txBody>
      </p:sp>
      <p:sp>
        <p:nvSpPr>
          <p:cNvPr id="12" name="Content Placeholder 11"/>
          <p:cNvSpPr>
            <a:spLocks noGrp="1"/>
          </p:cNvSpPr>
          <p:nvPr>
            <p:ph sz="quarter" idx="16"/>
          </p:nvPr>
        </p:nvSpPr>
        <p:spPr/>
        <p:txBody>
          <a:bodyPr/>
          <a:lstStyle/>
          <a:p>
            <a:pPr marL="0" indent="0" algn="ctr">
              <a:buNone/>
            </a:pPr>
            <a:r>
              <a:rPr lang="en-US" dirty="0" smtClean="0"/>
              <a:t>Action</a:t>
            </a:r>
            <a:endParaRPr lang="en-US" dirty="0"/>
          </a:p>
        </p:txBody>
      </p:sp>
      <p:sp>
        <p:nvSpPr>
          <p:cNvPr id="14" name="Content Placeholder 13"/>
          <p:cNvSpPr>
            <a:spLocks noGrp="1"/>
          </p:cNvSpPr>
          <p:nvPr>
            <p:ph sz="quarter" idx="18"/>
          </p:nvPr>
        </p:nvSpPr>
        <p:spPr>
          <a:xfrm>
            <a:off x="2527300" y="3032900"/>
            <a:ext cx="8569325" cy="3425553"/>
          </a:xfrm>
        </p:spPr>
        <p:txBody>
          <a:bodyPr/>
          <a:lstStyle/>
          <a:p>
            <a:pPr>
              <a:buFont typeface="Wingdings" panose="05000000000000000000" pitchFamily="2" charset="2"/>
              <a:buChar char="Ø"/>
            </a:pPr>
            <a:r>
              <a:rPr lang="en-US" sz="2000" dirty="0" smtClean="0"/>
              <a:t>Give Customers WHAT THEY WANT!</a:t>
            </a:r>
          </a:p>
          <a:p>
            <a:pPr lvl="1">
              <a:buFont typeface="Wingdings" panose="05000000000000000000" pitchFamily="2" charset="2"/>
              <a:buChar char="Ø"/>
            </a:pPr>
            <a:r>
              <a:rPr lang="en-US" sz="1800" dirty="0" smtClean="0"/>
              <a:t>Go To Them &amp; Inspire </a:t>
            </a:r>
            <a:r>
              <a:rPr lang="en-US" sz="1800" dirty="0"/>
              <a:t>Action</a:t>
            </a:r>
          </a:p>
          <a:p>
            <a:pPr>
              <a:buFont typeface="Wingdings" panose="05000000000000000000" pitchFamily="2" charset="2"/>
              <a:buChar char="Ø"/>
            </a:pPr>
            <a:r>
              <a:rPr lang="en-US" sz="2000" dirty="0" smtClean="0"/>
              <a:t>Reach – Get The Word Out – Broadly</a:t>
            </a:r>
          </a:p>
          <a:p>
            <a:pPr lvl="1">
              <a:buFont typeface="Wingdings" panose="05000000000000000000" pitchFamily="2" charset="2"/>
              <a:buChar char="Ø"/>
            </a:pPr>
            <a:r>
              <a:rPr lang="en-US" sz="1800" dirty="0" smtClean="0"/>
              <a:t>SEO – Search Engine Optimization</a:t>
            </a:r>
          </a:p>
          <a:p>
            <a:pPr lvl="1">
              <a:buFont typeface="Wingdings" panose="05000000000000000000" pitchFamily="2" charset="2"/>
              <a:buChar char="Ø"/>
            </a:pPr>
            <a:r>
              <a:rPr lang="en-US" sz="1800" dirty="0" smtClean="0"/>
              <a:t>Syndication - Broad Distribution (Think Download Links)</a:t>
            </a:r>
          </a:p>
          <a:p>
            <a:pPr lvl="1">
              <a:buFont typeface="Wingdings" panose="05000000000000000000" pitchFamily="2" charset="2"/>
              <a:buChar char="Ø"/>
            </a:pPr>
            <a:r>
              <a:rPr lang="en-US" sz="1800" dirty="0" smtClean="0"/>
              <a:t>Build Online Persona (Think Ranking/Metrics) </a:t>
            </a:r>
          </a:p>
          <a:p>
            <a:pPr>
              <a:buFont typeface="Wingdings" panose="05000000000000000000" pitchFamily="2" charset="2"/>
              <a:buChar char="Ø"/>
            </a:pPr>
            <a:r>
              <a:rPr lang="en-US" sz="2000" dirty="0" smtClean="0"/>
              <a:t>Influence – </a:t>
            </a:r>
            <a:r>
              <a:rPr lang="en-US" sz="2000" dirty="0" err="1" smtClean="0"/>
              <a:t>Onalytica</a:t>
            </a:r>
            <a:r>
              <a:rPr lang="en-US" sz="2000" dirty="0" smtClean="0"/>
              <a:t> Numbers</a:t>
            </a:r>
          </a:p>
          <a:p>
            <a:pPr lvl="1">
              <a:buFont typeface="Wingdings" panose="05000000000000000000" pitchFamily="2" charset="2"/>
              <a:buChar char="Ø"/>
            </a:pPr>
            <a:r>
              <a:rPr lang="en-US" sz="1800" dirty="0" smtClean="0"/>
              <a:t>Smart Syndication – Be Smart OR ELSE!</a:t>
            </a:r>
          </a:p>
          <a:p>
            <a:pPr>
              <a:buFont typeface="Wingdings" panose="05000000000000000000" pitchFamily="2" charset="2"/>
              <a:buChar char="Ø"/>
            </a:pPr>
            <a:r>
              <a:rPr lang="en-US" sz="2000" dirty="0"/>
              <a:t>Blogging Limited Capacity – </a:t>
            </a:r>
            <a:r>
              <a:rPr lang="en-US" sz="2000" dirty="0" smtClean="0"/>
              <a:t>Invest &amp; Optimize Investment</a:t>
            </a:r>
          </a:p>
          <a:p>
            <a:pPr lvl="1">
              <a:buFont typeface="Wingdings" panose="05000000000000000000" pitchFamily="2" charset="2"/>
              <a:buChar char="Ø"/>
            </a:pPr>
            <a:r>
              <a:rPr lang="en-US" sz="1800" dirty="0" smtClean="0"/>
              <a:t>Relationships – BG, TechNet, MSDN, Influencers, Partners</a:t>
            </a:r>
          </a:p>
          <a:p>
            <a:pPr lvl="1">
              <a:buFont typeface="Wingdings" panose="05000000000000000000" pitchFamily="2" charset="2"/>
              <a:buChar char="Ø"/>
            </a:pPr>
            <a:r>
              <a:rPr lang="en-US" sz="1800" dirty="0" smtClean="0"/>
              <a:t>Mega Audience – Not just one or two topics</a:t>
            </a:r>
          </a:p>
        </p:txBody>
      </p:sp>
      <p:sp>
        <p:nvSpPr>
          <p:cNvPr id="10" name="Text Placeholder 9"/>
          <p:cNvSpPr>
            <a:spLocks noGrp="1"/>
          </p:cNvSpPr>
          <p:nvPr>
            <p:ph type="body" sz="quarter" idx="12"/>
          </p:nvPr>
        </p:nvSpPr>
        <p:spPr>
          <a:xfrm>
            <a:off x="1030288" y="4619305"/>
            <a:ext cx="1344612" cy="387798"/>
          </a:xfrm>
        </p:spPr>
        <p:txBody>
          <a:bodyPr/>
          <a:lstStyle/>
          <a:p>
            <a:r>
              <a:rPr lang="en-US" sz="2800" dirty="0" smtClean="0"/>
              <a:t>Reach</a:t>
            </a:r>
            <a:endParaRPr lang="en-US" sz="2800" dirty="0"/>
          </a:p>
        </p:txBody>
      </p:sp>
      <p:sp>
        <p:nvSpPr>
          <p:cNvPr id="2" name="Text Placeholder 1"/>
          <p:cNvSpPr>
            <a:spLocks noGrp="1"/>
          </p:cNvSpPr>
          <p:nvPr>
            <p:ph type="body" sz="quarter" idx="19"/>
          </p:nvPr>
        </p:nvSpPr>
        <p:spPr>
          <a:xfrm>
            <a:off x="1022073" y="5868651"/>
            <a:ext cx="1344612" cy="332399"/>
          </a:xfrm>
        </p:spPr>
        <p:txBody>
          <a:bodyPr/>
          <a:lstStyle/>
          <a:p>
            <a:r>
              <a:rPr lang="en-US" dirty="0" smtClean="0"/>
              <a:t>Influence</a:t>
            </a:r>
            <a:endParaRPr lang="en-US" dirty="0"/>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613" y="1742176"/>
            <a:ext cx="1868488" cy="109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3"/>
          <a:stretch>
            <a:fillRect/>
          </a:stretch>
        </p:blipFill>
        <p:spPr>
          <a:xfrm>
            <a:off x="1126709" y="1899272"/>
            <a:ext cx="2479952" cy="817095"/>
          </a:xfrm>
          <a:prstGeom prst="rect">
            <a:avLst/>
          </a:prstGeom>
        </p:spPr>
      </p:pic>
      <p:sp>
        <p:nvSpPr>
          <p:cNvPr id="13" name="Content Placeholder 12"/>
          <p:cNvSpPr>
            <a:spLocks noGrp="1"/>
          </p:cNvSpPr>
          <p:nvPr>
            <p:ph sz="quarter" idx="17"/>
          </p:nvPr>
        </p:nvSpPr>
        <p:spPr/>
        <p:txBody>
          <a:bodyPr/>
          <a:lstStyle/>
          <a:p>
            <a:pPr marL="0" indent="0" algn="ctr">
              <a:buNone/>
            </a:pPr>
            <a:r>
              <a:rPr lang="en-US" dirty="0" smtClean="0"/>
              <a:t>Ranking</a:t>
            </a:r>
            <a:endParaRPr lang="en-US" dirty="0"/>
          </a:p>
        </p:txBody>
      </p:sp>
      <p:grpSp>
        <p:nvGrpSpPr>
          <p:cNvPr id="5" name="Group 4"/>
          <p:cNvGrpSpPr/>
          <p:nvPr/>
        </p:nvGrpSpPr>
        <p:grpSpPr>
          <a:xfrm>
            <a:off x="8430772" y="2942478"/>
            <a:ext cx="3657154" cy="3610174"/>
            <a:chOff x="8430772" y="2942478"/>
            <a:chExt cx="3657154" cy="3610174"/>
          </a:xfrm>
        </p:grpSpPr>
        <p:sp>
          <p:nvSpPr>
            <p:cNvPr id="3" name="Cloud Callout 2"/>
            <p:cNvSpPr/>
            <p:nvPr/>
          </p:nvSpPr>
          <p:spPr bwMode="auto">
            <a:xfrm rot="774266">
              <a:off x="8430772" y="2942478"/>
              <a:ext cx="3657154" cy="3279940"/>
            </a:xfrm>
            <a:prstGeom prst="cloudCallout">
              <a:avLst>
                <a:gd name="adj1" fmla="val -51903"/>
                <a:gd name="adj2" fmla="val 48406"/>
              </a:avLst>
            </a:prstGeom>
            <a:solidFill>
              <a:schemeClr val="accent1">
                <a:alpha val="9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nvSpPr>
          <p:spPr>
            <a:xfrm>
              <a:off x="8837613" y="3536442"/>
              <a:ext cx="3200399" cy="3016210"/>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dirty="0" smtClean="0">
                  <a:solidFill>
                    <a:srgbClr val="F8F57B">
                      <a:alpha val="99000"/>
                    </a:srgbClr>
                  </a:solidFill>
                </a:rPr>
                <a:t>2,000&gt;10,000 in 3 </a:t>
              </a:r>
              <a:r>
                <a:rPr lang="en-US" sz="2000" dirty="0" err="1" smtClean="0">
                  <a:solidFill>
                    <a:srgbClr val="F8F57B">
                      <a:alpha val="99000"/>
                    </a:srgbClr>
                  </a:solidFill>
                </a:rPr>
                <a:t>mths</a:t>
              </a:r>
              <a:endParaRPr lang="en-US" sz="2000" dirty="0" smtClean="0">
                <a:solidFill>
                  <a:srgbClr val="F8F57B">
                    <a:alpha val="99000"/>
                  </a:srgbClr>
                </a:solidFill>
              </a:endParaRPr>
            </a:p>
            <a:p>
              <a:pPr>
                <a:lnSpc>
                  <a:spcPct val="90000"/>
                </a:lnSpc>
                <a:spcBef>
                  <a:spcPct val="20000"/>
                </a:spcBef>
                <a:buSzPct val="90000"/>
              </a:pPr>
              <a:r>
                <a:rPr lang="en-US" sz="2000" dirty="0" smtClean="0">
                  <a:solidFill>
                    <a:srgbClr val="F8F57B">
                      <a:alpha val="99000"/>
                    </a:srgbClr>
                  </a:solidFill>
                </a:rPr>
                <a:t>10,000&gt;25,000+ in 9 </a:t>
              </a:r>
              <a:r>
                <a:rPr lang="en-US" sz="2000" dirty="0" err="1" smtClean="0">
                  <a:solidFill>
                    <a:srgbClr val="F8F57B">
                      <a:alpha val="99000"/>
                    </a:srgbClr>
                  </a:solidFill>
                </a:rPr>
                <a:t>mths</a:t>
              </a:r>
              <a:endParaRPr lang="en-US" sz="2000" dirty="0" smtClean="0">
                <a:solidFill>
                  <a:srgbClr val="F8F57B">
                    <a:alpha val="99000"/>
                  </a:srgbClr>
                </a:solidFill>
              </a:endParaRPr>
            </a:p>
            <a:p>
              <a:pPr>
                <a:lnSpc>
                  <a:spcPct val="90000"/>
                </a:lnSpc>
                <a:spcBef>
                  <a:spcPct val="20000"/>
                </a:spcBef>
                <a:buSzPct val="90000"/>
              </a:pPr>
              <a:r>
                <a:rPr lang="en-US" sz="2000" dirty="0" smtClean="0">
                  <a:solidFill>
                    <a:srgbClr val="F8F57B">
                      <a:alpha val="99000"/>
                    </a:srgbClr>
                  </a:solidFill>
                </a:rPr>
                <a:t>*Even more is possible</a:t>
              </a:r>
              <a:endParaRPr lang="en-US" sz="2000" dirty="0">
                <a:solidFill>
                  <a:srgbClr val="F8F57B">
                    <a:alpha val="99000"/>
                  </a:srgbClr>
                </a:solidFill>
              </a:endParaRPr>
            </a:p>
            <a:p>
              <a:pPr algn="ctr">
                <a:lnSpc>
                  <a:spcPct val="90000"/>
                </a:lnSpc>
                <a:spcBef>
                  <a:spcPct val="20000"/>
                </a:spcBef>
                <a:buSzPct val="90000"/>
              </a:pPr>
              <a:r>
                <a:rPr lang="en-US" sz="2800" b="1" dirty="0" smtClean="0">
                  <a:solidFill>
                    <a:srgbClr val="FFFF00">
                      <a:alpha val="99000"/>
                    </a:srgbClr>
                  </a:solidFill>
                  <a:latin typeface="Arial Black" panose="020B0A04020102020204" pitchFamily="34" charset="0"/>
                </a:rPr>
                <a:t>Super Star Status </a:t>
              </a:r>
            </a:p>
            <a:p>
              <a:pPr algn="ctr">
                <a:lnSpc>
                  <a:spcPct val="90000"/>
                </a:lnSpc>
                <a:spcBef>
                  <a:spcPct val="20000"/>
                </a:spcBef>
                <a:buSzPct val="90000"/>
              </a:pPr>
              <a:r>
                <a:rPr lang="en-US" sz="2800" b="1" dirty="0" smtClean="0">
                  <a:solidFill>
                    <a:srgbClr val="FFFF00">
                      <a:alpha val="99000"/>
                    </a:srgbClr>
                  </a:solidFill>
                  <a:latin typeface="Arial Black" panose="020B0A04020102020204" pitchFamily="34" charset="0"/>
                </a:rPr>
                <a:t>THIS FY</a:t>
              </a:r>
              <a:endParaRPr lang="en-US" sz="2000" b="1" dirty="0" smtClean="0">
                <a:solidFill>
                  <a:srgbClr val="FFFF00">
                    <a:alpha val="99000"/>
                  </a:srgbClr>
                </a:solidFill>
                <a:latin typeface="Arial Black" panose="020B0A04020102020204" pitchFamily="34" charset="0"/>
              </a:endParaRPr>
            </a:p>
            <a:p>
              <a:pPr>
                <a:lnSpc>
                  <a:spcPct val="90000"/>
                </a:lnSpc>
                <a:spcBef>
                  <a:spcPct val="20000"/>
                </a:spcBef>
                <a:buSzPct val="90000"/>
              </a:pPr>
              <a:endParaRPr lang="en-US" sz="3200" dirty="0" err="1" smtClean="0">
                <a:solidFill>
                  <a:srgbClr val="F8F57B">
                    <a:alpha val="99000"/>
                  </a:srgbClr>
                </a:solidFill>
              </a:endParaRPr>
            </a:p>
          </p:txBody>
        </p:sp>
      </p:grpSp>
    </p:spTree>
    <p:extLst>
      <p:ext uri="{BB962C8B-B14F-4D97-AF65-F5344CB8AC3E}">
        <p14:creationId xmlns:p14="http://schemas.microsoft.com/office/powerpoint/2010/main" val="2901246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60" y="904557"/>
            <a:ext cx="10210800" cy="544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Writing a New Blog Story – Step 2</a:t>
            </a:r>
            <a:endParaRPr lang="en-US"/>
          </a:p>
        </p:txBody>
      </p:sp>
      <p:sp>
        <p:nvSpPr>
          <p:cNvPr id="6" name="Oval Callout 5"/>
          <p:cNvSpPr/>
          <p:nvPr/>
        </p:nvSpPr>
        <p:spPr bwMode="auto">
          <a:xfrm>
            <a:off x="4113212" y="2429933"/>
            <a:ext cx="2514600" cy="1397858"/>
          </a:xfrm>
          <a:prstGeom prst="wedgeEllipseCallout">
            <a:avLst>
              <a:gd name="adj1" fmla="val -92748"/>
              <a:gd name="adj2" fmla="val -124527"/>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For Best Results, use “Paste from Word”</a:t>
            </a:r>
          </a:p>
        </p:txBody>
      </p:sp>
      <p:sp>
        <p:nvSpPr>
          <p:cNvPr id="11" name="Oval Callout 10"/>
          <p:cNvSpPr/>
          <p:nvPr/>
        </p:nvSpPr>
        <p:spPr bwMode="auto">
          <a:xfrm>
            <a:off x="5713412" y="4114800"/>
            <a:ext cx="3581400" cy="1676400"/>
          </a:xfrm>
          <a:prstGeom prst="wedgeEllipseCallout">
            <a:avLst>
              <a:gd name="adj1" fmla="val -85150"/>
              <a:gd name="adj2" fmla="val 42321"/>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Optionally, upload an Image </a:t>
            </a:r>
            <a:r>
              <a:rPr lang="en-US" sz="1400" dirty="0" smtClean="0">
                <a:solidFill>
                  <a:srgbClr val="FFFFFF">
                    <a:alpha val="98824"/>
                  </a:srgbClr>
                </a:solidFill>
                <a:latin typeface="Segoe UI" pitchFamily="34" charset="0"/>
                <a:ea typeface="Segoe UI" pitchFamily="34" charset="0"/>
                <a:cs typeface="Segoe UI" pitchFamily="34" charset="0"/>
              </a:rPr>
              <a:t>(If you do not one will be provided for you)</a:t>
            </a:r>
          </a:p>
        </p:txBody>
      </p:sp>
      <p:sp>
        <p:nvSpPr>
          <p:cNvPr id="10" name="Rectangle 9"/>
          <p:cNvSpPr/>
          <p:nvPr/>
        </p:nvSpPr>
        <p:spPr bwMode="auto">
          <a:xfrm>
            <a:off x="621660" y="6071548"/>
            <a:ext cx="1039091" cy="279400"/>
          </a:xfrm>
          <a:prstGeom prst="rect">
            <a:avLst/>
          </a:prstGeom>
          <a:noFill/>
          <a:ln w="22225">
            <a:solidFill>
              <a:schemeClr val="accent1">
                <a:shade val="95000"/>
                <a:satMod val="105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9693680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977440"/>
            <a:ext cx="8880567" cy="519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Writing a New Blog Story – Step 3</a:t>
            </a:r>
            <a:endParaRPr lang="en-US"/>
          </a:p>
        </p:txBody>
      </p:sp>
      <p:sp>
        <p:nvSpPr>
          <p:cNvPr id="10" name="Rectangle 9"/>
          <p:cNvSpPr/>
          <p:nvPr/>
        </p:nvSpPr>
        <p:spPr bwMode="auto">
          <a:xfrm>
            <a:off x="4646611" y="5808134"/>
            <a:ext cx="1316083" cy="304800"/>
          </a:xfrm>
          <a:prstGeom prst="rect">
            <a:avLst/>
          </a:prstGeom>
          <a:noFill/>
          <a:ln w="22225">
            <a:solidFill>
              <a:schemeClr val="accent1">
                <a:shade val="95000"/>
                <a:satMod val="105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Right Brace 7"/>
          <p:cNvSpPr/>
          <p:nvPr/>
        </p:nvSpPr>
        <p:spPr>
          <a:xfrm>
            <a:off x="8609012" y="2819400"/>
            <a:ext cx="304800" cy="2514600"/>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bwMode="auto">
          <a:xfrm>
            <a:off x="8990012" y="3124200"/>
            <a:ext cx="2971800" cy="1828800"/>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smtClean="0">
                <a:solidFill>
                  <a:srgbClr val="FFFFFF">
                    <a:alpha val="98824"/>
                  </a:srgbClr>
                </a:solidFill>
                <a:latin typeface="Segoe UI" pitchFamily="34" charset="0"/>
                <a:ea typeface="Segoe UI" pitchFamily="34" charset="0"/>
                <a:cs typeface="Segoe UI" pitchFamily="34" charset="0"/>
              </a:rPr>
              <a:t>Select Related Topics for Syndicating on other Topical Ulitzer Sites</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6283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52" y="990600"/>
            <a:ext cx="8219260" cy="53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Writing a New Blog Story – Step 4</a:t>
            </a:r>
            <a:endParaRPr lang="en-US"/>
          </a:p>
        </p:txBody>
      </p:sp>
      <p:sp>
        <p:nvSpPr>
          <p:cNvPr id="10" name="Rectangle 9"/>
          <p:cNvSpPr/>
          <p:nvPr/>
        </p:nvSpPr>
        <p:spPr bwMode="auto">
          <a:xfrm>
            <a:off x="3884612" y="5943600"/>
            <a:ext cx="1253068" cy="287867"/>
          </a:xfrm>
          <a:prstGeom prst="rect">
            <a:avLst/>
          </a:prstGeom>
          <a:noFill/>
          <a:ln w="22225">
            <a:solidFill>
              <a:schemeClr val="accent1">
                <a:shade val="95000"/>
                <a:satMod val="105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Right Brace 7"/>
          <p:cNvSpPr/>
          <p:nvPr/>
        </p:nvSpPr>
        <p:spPr>
          <a:xfrm>
            <a:off x="6704012" y="2748904"/>
            <a:ext cx="304800" cy="2971800"/>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bwMode="auto">
          <a:xfrm>
            <a:off x="7085012" y="3282304"/>
            <a:ext cx="2971800" cy="1828800"/>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smtClean="0">
                <a:solidFill>
                  <a:srgbClr val="FFFFFF">
                    <a:alpha val="98824"/>
                  </a:srgbClr>
                </a:solidFill>
                <a:latin typeface="Segoe UI" pitchFamily="34" charset="0"/>
                <a:ea typeface="Segoe UI" pitchFamily="34" charset="0"/>
                <a:cs typeface="Segoe UI" pitchFamily="34" charset="0"/>
              </a:rPr>
              <a:t>Select Related Tags to Increase Discoverability </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336148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Writing a New Blog Story – Step 5</a:t>
            </a:r>
            <a:endParaRPr lang="en-US"/>
          </a:p>
        </p:txBody>
      </p:sp>
      <p:grpSp>
        <p:nvGrpSpPr>
          <p:cNvPr id="3" name="Group 2"/>
          <p:cNvGrpSpPr/>
          <p:nvPr/>
        </p:nvGrpSpPr>
        <p:grpSpPr>
          <a:xfrm>
            <a:off x="455612" y="990600"/>
            <a:ext cx="11015848" cy="5325919"/>
            <a:chOff x="455612" y="1240895"/>
            <a:chExt cx="11015848" cy="5325919"/>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240895"/>
              <a:ext cx="11015848"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2209799"/>
              <a:ext cx="11015848" cy="435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Oval Callout 3"/>
          <p:cNvSpPr/>
          <p:nvPr/>
        </p:nvSpPr>
        <p:spPr bwMode="auto">
          <a:xfrm>
            <a:off x="6042024" y="1464469"/>
            <a:ext cx="3048000" cy="2209800"/>
          </a:xfrm>
          <a:prstGeom prst="wedgeEllipseCallout">
            <a:avLst>
              <a:gd name="adj1" fmla="val 86629"/>
              <a:gd name="adj2" fmla="val 9328"/>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smtClean="0">
                <a:solidFill>
                  <a:srgbClr val="FFFFFF">
                    <a:alpha val="98824"/>
                  </a:srgbClr>
                </a:solidFill>
                <a:latin typeface="Segoe UI" pitchFamily="34" charset="0"/>
                <a:ea typeface="Segoe UI" pitchFamily="34" charset="0"/>
                <a:cs typeface="Segoe UI" pitchFamily="34" charset="0"/>
              </a:rPr>
              <a:t>Select “Preview” to review New Post Prior to Submitting</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Oval Callout 10"/>
          <p:cNvSpPr/>
          <p:nvPr/>
        </p:nvSpPr>
        <p:spPr bwMode="auto">
          <a:xfrm>
            <a:off x="8913812" y="3674269"/>
            <a:ext cx="3048000" cy="2209800"/>
          </a:xfrm>
          <a:prstGeom prst="wedgeEllipseCallout">
            <a:avLst>
              <a:gd name="adj1" fmla="val 22463"/>
              <a:gd name="adj2" fmla="val -84543"/>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smtClean="0">
                <a:solidFill>
                  <a:srgbClr val="FFFFFF">
                    <a:alpha val="98824"/>
                  </a:srgbClr>
                </a:solidFill>
                <a:latin typeface="Segoe UI" pitchFamily="34" charset="0"/>
                <a:ea typeface="Segoe UI" pitchFamily="34" charset="0"/>
                <a:cs typeface="Segoe UI" pitchFamily="34" charset="0"/>
              </a:rPr>
              <a:t>Click “Submit” to Submit New Post to Ulitzer for Editing &amp; Approval</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74840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7687" y="1676400"/>
            <a:ext cx="6718301" cy="1232464"/>
          </a:xfrm>
        </p:spPr>
        <p:txBody>
          <a:bodyPr/>
          <a:lstStyle/>
          <a:p>
            <a:r>
              <a:rPr lang="en-US" dirty="0">
                <a:solidFill>
                  <a:schemeClr val="tx1">
                    <a:alpha val="99000"/>
                  </a:schemeClr>
                </a:solidFill>
              </a:rPr>
              <a:t>Integrating </a:t>
            </a:r>
            <a:r>
              <a:rPr lang="en-US" dirty="0" err="1">
                <a:solidFill>
                  <a:schemeClr val="tx1">
                    <a:alpha val="99000"/>
                  </a:schemeClr>
                </a:solidFill>
              </a:rPr>
              <a:t>Ulitzer</a:t>
            </a:r>
            <a:r>
              <a:rPr lang="en-US" dirty="0">
                <a:solidFill>
                  <a:schemeClr val="tx1">
                    <a:alpha val="99000"/>
                  </a:schemeClr>
                </a:solidFill>
              </a:rPr>
              <a:t> with Omniture - Overview</a:t>
            </a:r>
          </a:p>
        </p:txBody>
      </p:sp>
      <p:sp>
        <p:nvSpPr>
          <p:cNvPr id="4" name="Subtitle 3"/>
          <p:cNvSpPr>
            <a:spLocks noGrp="1"/>
          </p:cNvSpPr>
          <p:nvPr>
            <p:ph type="subTitle" idx="1"/>
          </p:nvPr>
        </p:nvSpPr>
        <p:spPr>
          <a:xfrm>
            <a:off x="4189162" y="3352800"/>
            <a:ext cx="6870702" cy="463255"/>
          </a:xfrm>
        </p:spPr>
        <p:txBody>
          <a:bodyPr/>
          <a:lstStyle/>
          <a:p>
            <a:r>
              <a:rPr lang="en-US" sz="2400" dirty="0" err="1">
                <a:solidFill>
                  <a:schemeClr val="bg2"/>
                </a:solidFill>
              </a:rPr>
              <a:t>Ulitzer</a:t>
            </a:r>
            <a:r>
              <a:rPr lang="en-US" sz="2400" dirty="0">
                <a:solidFill>
                  <a:schemeClr val="bg2"/>
                </a:solidFill>
              </a:rPr>
              <a:t> platform strips out HTML script tags, but …</a:t>
            </a:r>
          </a:p>
          <a:p>
            <a:pPr lvl="1"/>
            <a:r>
              <a:rPr lang="en-US" sz="2000" dirty="0">
                <a:solidFill>
                  <a:schemeClr val="bg2"/>
                </a:solidFill>
              </a:rPr>
              <a:t>Embedded IFRAME tags that point to  </a:t>
            </a:r>
            <a:r>
              <a:rPr lang="en-US" sz="2000" dirty="0" smtClean="0">
                <a:solidFill>
                  <a:schemeClr val="bg2"/>
                </a:solidFill>
              </a:rPr>
              <a:t>.HTM </a:t>
            </a:r>
            <a:r>
              <a:rPr lang="en-US" sz="2000" dirty="0">
                <a:solidFill>
                  <a:schemeClr val="bg2"/>
                </a:solidFill>
              </a:rPr>
              <a:t>files allowed</a:t>
            </a:r>
          </a:p>
          <a:p>
            <a:endParaRPr lang="en-US" dirty="0" smtClean="0">
              <a:solidFill>
                <a:schemeClr val="bg2"/>
              </a:solidFill>
            </a:endParaRPr>
          </a:p>
          <a:p>
            <a:endParaRPr lang="en-US" dirty="0" smtClean="0">
              <a:solidFill>
                <a:schemeClr val="bg2"/>
              </a:solidFill>
            </a:endParaRPr>
          </a:p>
          <a:p>
            <a:r>
              <a:rPr lang="en-US" dirty="0" smtClean="0">
                <a:solidFill>
                  <a:schemeClr val="bg2"/>
                </a:solidFill>
              </a:rPr>
              <a:t>Example</a:t>
            </a:r>
            <a:r>
              <a:rPr lang="en-US" dirty="0">
                <a:solidFill>
                  <a:schemeClr val="bg2"/>
                </a:solidFill>
              </a:rPr>
              <a:t>:</a:t>
            </a:r>
          </a:p>
          <a:p>
            <a:pPr marL="460375" lvl="1"/>
            <a:r>
              <a:rPr lang="en-US" sz="2000" dirty="0">
                <a:solidFill>
                  <a:srgbClr val="00B050"/>
                </a:solidFill>
              </a:rPr>
              <a:t>&lt;</a:t>
            </a:r>
            <a:r>
              <a:rPr lang="en-US" sz="2000" dirty="0" err="1">
                <a:solidFill>
                  <a:srgbClr val="00B050"/>
                </a:solidFill>
              </a:rPr>
              <a:t>iframe</a:t>
            </a:r>
            <a:r>
              <a:rPr lang="en-US" sz="2000" dirty="0">
                <a:solidFill>
                  <a:srgbClr val="00B050"/>
                </a:solidFill>
              </a:rPr>
              <a:t> </a:t>
            </a:r>
            <a:r>
              <a:rPr lang="en-US" sz="2000" dirty="0" err="1">
                <a:solidFill>
                  <a:srgbClr val="00B050"/>
                </a:solidFill>
              </a:rPr>
              <a:t>src</a:t>
            </a:r>
            <a:r>
              <a:rPr lang="en-US" sz="2000" dirty="0">
                <a:solidFill>
                  <a:srgbClr val="00B050"/>
                </a:solidFill>
              </a:rPr>
              <a:t>="http://host.company.com/path/file.htm"&gt;</a:t>
            </a:r>
            <a:br>
              <a:rPr lang="en-US" sz="2000" dirty="0">
                <a:solidFill>
                  <a:srgbClr val="00B050"/>
                </a:solidFill>
              </a:rPr>
            </a:br>
            <a:r>
              <a:rPr lang="en-US" sz="2000" dirty="0">
                <a:solidFill>
                  <a:srgbClr val="00B050"/>
                </a:solidFill>
              </a:rPr>
              <a:t>&lt;/</a:t>
            </a:r>
            <a:r>
              <a:rPr lang="en-US" sz="2000" dirty="0" err="1">
                <a:solidFill>
                  <a:srgbClr val="00B050"/>
                </a:solidFill>
              </a:rPr>
              <a:t>iframe</a:t>
            </a:r>
            <a:r>
              <a:rPr lang="en-US" sz="2000" dirty="0">
                <a:solidFill>
                  <a:srgbClr val="00B050"/>
                </a:solidFill>
              </a:rPr>
              <a:t>&gt;</a:t>
            </a:r>
          </a:p>
          <a:p>
            <a:endParaRPr lang="en-US" sz="1200" dirty="0">
              <a:solidFill>
                <a:srgbClr val="00B050"/>
              </a:solidFill>
            </a:endParaRPr>
          </a:p>
        </p:txBody>
      </p:sp>
      <p:sp>
        <p:nvSpPr>
          <p:cNvPr id="5" name="Text Placeholder 4"/>
          <p:cNvSpPr>
            <a:spLocks noGrp="1"/>
          </p:cNvSpPr>
          <p:nvPr>
            <p:ph type="body" sz="quarter" idx="11"/>
          </p:nvPr>
        </p:nvSpPr>
        <p:spPr/>
        <p:txBody>
          <a:bodyPr/>
          <a:lstStyle/>
          <a:p>
            <a:r>
              <a:rPr lang="en-US" dirty="0" err="1" smtClean="0"/>
              <a:t>DanStolts</a:t>
            </a:r>
            <a:endParaRPr lang="en-US" dirty="0"/>
          </a:p>
        </p:txBody>
      </p:sp>
      <p:sp>
        <p:nvSpPr>
          <p:cNvPr id="6" name="Text Placeholder 5"/>
          <p:cNvSpPr>
            <a:spLocks noGrp="1"/>
          </p:cNvSpPr>
          <p:nvPr>
            <p:ph type="body" sz="quarter" idx="12"/>
          </p:nvPr>
        </p:nvSpPr>
        <p:spPr/>
        <p:txBody>
          <a:bodyPr/>
          <a:lstStyle/>
          <a:p>
            <a:r>
              <a:rPr lang="en-US" dirty="0" smtClean="0"/>
              <a:t>ITProGuru.com</a:t>
            </a:r>
            <a:endParaRPr lang="en-US" dirty="0"/>
          </a:p>
        </p:txBody>
      </p:sp>
      <p:sp>
        <p:nvSpPr>
          <p:cNvPr id="7" name="Text Placeholder 6"/>
          <p:cNvSpPr>
            <a:spLocks noGrp="1"/>
          </p:cNvSpPr>
          <p:nvPr>
            <p:ph type="body" sz="quarter" idx="13"/>
          </p:nvPr>
        </p:nvSpPr>
        <p:spPr/>
        <p:txBody>
          <a:bodyPr/>
          <a:lstStyle/>
          <a:p>
            <a:r>
              <a:rPr lang="en-US" dirty="0" err="1" smtClean="0"/>
              <a:t>DanStolts</a:t>
            </a:r>
            <a:endParaRPr lang="en-US" dirty="0"/>
          </a:p>
        </p:txBody>
      </p:sp>
      <p:sp>
        <p:nvSpPr>
          <p:cNvPr id="8" name="Text Placeholder 7"/>
          <p:cNvSpPr>
            <a:spLocks noGrp="1"/>
          </p:cNvSpPr>
          <p:nvPr>
            <p:ph type="body" sz="quarter" idx="10"/>
          </p:nvPr>
        </p:nvSpPr>
        <p:spPr/>
        <p:txBody>
          <a:bodyPr/>
          <a:lstStyle/>
          <a:p>
            <a:r>
              <a:rPr lang="en-US" dirty="0" smtClean="0"/>
              <a:t>@</a:t>
            </a:r>
            <a:r>
              <a:rPr lang="en-US" dirty="0" err="1" smtClean="0"/>
              <a:t>ITProGuru</a:t>
            </a:r>
            <a:endParaRPr lang="en-US" dirty="0"/>
          </a:p>
        </p:txBody>
      </p:sp>
    </p:spTree>
    <p:extLst>
      <p:ext uri="{BB962C8B-B14F-4D97-AF65-F5344CB8AC3E}">
        <p14:creationId xmlns:p14="http://schemas.microsoft.com/office/powerpoint/2010/main" val="377142514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Integrating Ulitzer with </a:t>
            </a:r>
            <a:r>
              <a:rPr lang="en-US" smtClean="0"/>
              <a:t>Omniture – Step 1</a:t>
            </a:r>
            <a:endParaRPr lang="en-US"/>
          </a:p>
        </p:txBody>
      </p:sp>
      <p:sp>
        <p:nvSpPr>
          <p:cNvPr id="3" name="Text Placeholder 2"/>
          <p:cNvSpPr>
            <a:spLocks noGrp="1"/>
          </p:cNvSpPr>
          <p:nvPr>
            <p:ph type="body" sz="quarter" idx="10"/>
          </p:nvPr>
        </p:nvSpPr>
        <p:spPr>
          <a:xfrm>
            <a:off x="519112" y="1447798"/>
            <a:ext cx="11149013" cy="4961358"/>
          </a:xfrm>
        </p:spPr>
        <p:txBody>
          <a:bodyPr/>
          <a:lstStyle/>
          <a:p>
            <a:r>
              <a:rPr lang="en-US" dirty="0" smtClean="0"/>
              <a:t>Create .HTM file with Omniture script tags in Notepad</a:t>
            </a:r>
          </a:p>
          <a:p>
            <a:endParaRPr lang="en-US" dirty="0"/>
          </a:p>
          <a:p>
            <a:r>
              <a:rPr lang="en-US" dirty="0" smtClean="0"/>
              <a:t>Example:</a:t>
            </a:r>
          </a:p>
          <a:p>
            <a:pPr marL="395288" lvl="1" indent="0">
              <a:buNone/>
            </a:pPr>
            <a:r>
              <a:rPr lang="en-US" sz="2400" dirty="0" smtClean="0">
                <a:solidFill>
                  <a:srgbClr val="F8F57B"/>
                </a:solidFill>
              </a:rPr>
              <a:t>&lt;meta name="</a:t>
            </a:r>
            <a:r>
              <a:rPr lang="en-US" sz="2400" dirty="0" err="1" smtClean="0">
                <a:solidFill>
                  <a:srgbClr val="F8F57B"/>
                </a:solidFill>
              </a:rPr>
              <a:t>t_omni_extblogid</a:t>
            </a:r>
            <a:r>
              <a:rPr lang="en-US" sz="2400" dirty="0" smtClean="0">
                <a:solidFill>
                  <a:srgbClr val="F8F57B"/>
                </a:solidFill>
              </a:rPr>
              <a:t>" content="msstoextblogs2" /&gt;</a:t>
            </a:r>
          </a:p>
          <a:p>
            <a:pPr marL="395288" lvl="1" indent="0">
              <a:buNone/>
            </a:pPr>
            <a:r>
              <a:rPr lang="en-US" sz="2400" dirty="0" smtClean="0">
                <a:solidFill>
                  <a:srgbClr val="F8F57B"/>
                </a:solidFill>
              </a:rPr>
              <a:t>&lt;meta name="</a:t>
            </a:r>
            <a:r>
              <a:rPr lang="en-US" sz="2400" dirty="0" err="1" smtClean="0">
                <a:solidFill>
                  <a:srgbClr val="F8F57B"/>
                </a:solidFill>
              </a:rPr>
              <a:t>t_omni_blogname</a:t>
            </a:r>
            <a:r>
              <a:rPr lang="en-US" sz="2400" dirty="0" smtClean="0">
                <a:solidFill>
                  <a:srgbClr val="F8F57B"/>
                </a:solidFill>
              </a:rPr>
              <a:t>" content=“</a:t>
            </a:r>
            <a:r>
              <a:rPr lang="en-US" sz="2400" b="1" dirty="0" err="1" smtClean="0">
                <a:solidFill>
                  <a:srgbClr val="F8F57B"/>
                </a:solidFill>
              </a:rPr>
              <a:t>itproguru</a:t>
            </a:r>
            <a:r>
              <a:rPr lang="en-US" sz="2400" dirty="0" smtClean="0">
                <a:solidFill>
                  <a:srgbClr val="F8F57B"/>
                </a:solidFill>
              </a:rPr>
              <a:t>" /&gt;</a:t>
            </a:r>
          </a:p>
          <a:p>
            <a:pPr marL="395288" lvl="1" indent="0">
              <a:buNone/>
            </a:pPr>
            <a:r>
              <a:rPr lang="en-US" sz="2400" dirty="0" smtClean="0">
                <a:solidFill>
                  <a:srgbClr val="F8F57B"/>
                </a:solidFill>
              </a:rPr>
              <a:t>&lt;meta name="</a:t>
            </a:r>
            <a:r>
              <a:rPr lang="en-US" sz="2400" dirty="0" err="1" smtClean="0">
                <a:solidFill>
                  <a:srgbClr val="F8F57B"/>
                </a:solidFill>
              </a:rPr>
              <a:t>t_omni_market</a:t>
            </a:r>
            <a:r>
              <a:rPr lang="en-US" sz="2400" dirty="0" smtClean="0">
                <a:solidFill>
                  <a:srgbClr val="F8F57B"/>
                </a:solidFill>
              </a:rPr>
              <a:t>" content="UNITED STATES" /&gt;</a:t>
            </a:r>
          </a:p>
          <a:p>
            <a:pPr marL="395288" lvl="1" indent="0">
              <a:buNone/>
            </a:pPr>
            <a:r>
              <a:rPr lang="en-US" sz="2400" dirty="0" smtClean="0">
                <a:solidFill>
                  <a:srgbClr val="F8F57B"/>
                </a:solidFill>
              </a:rPr>
              <a:t>&lt;meta name="</a:t>
            </a:r>
            <a:r>
              <a:rPr lang="en-US" sz="2400" dirty="0" err="1" smtClean="0">
                <a:solidFill>
                  <a:srgbClr val="F8F57B"/>
                </a:solidFill>
              </a:rPr>
              <a:t>t_omni_audience</a:t>
            </a:r>
            <a:r>
              <a:rPr lang="en-US" sz="2400" dirty="0" smtClean="0">
                <a:solidFill>
                  <a:srgbClr val="F8F57B"/>
                </a:solidFill>
              </a:rPr>
              <a:t>" content="IT PRO" /&gt;</a:t>
            </a:r>
          </a:p>
          <a:p>
            <a:pPr marL="395288" lvl="1" indent="0">
              <a:buNone/>
            </a:pPr>
            <a:r>
              <a:rPr lang="en-US" sz="2400" dirty="0" smtClean="0">
                <a:solidFill>
                  <a:srgbClr val="F8F57B"/>
                </a:solidFill>
              </a:rPr>
              <a:t>&lt;script type="text/</a:t>
            </a:r>
            <a:r>
              <a:rPr lang="en-US" sz="2400" dirty="0" err="1" smtClean="0">
                <a:solidFill>
                  <a:srgbClr val="F8F57B"/>
                </a:solidFill>
              </a:rPr>
              <a:t>javascript</a:t>
            </a:r>
            <a:r>
              <a:rPr lang="en-US" sz="2400" dirty="0" smtClean="0">
                <a:solidFill>
                  <a:srgbClr val="F8F57B"/>
                </a:solidFill>
              </a:rPr>
              <a:t>" </a:t>
            </a:r>
            <a:r>
              <a:rPr lang="en-US" sz="2400" dirty="0" err="1" smtClean="0">
                <a:solidFill>
                  <a:srgbClr val="F8F57B"/>
                </a:solidFill>
              </a:rPr>
              <a:t>src</a:t>
            </a:r>
            <a:r>
              <a:rPr lang="en-US" sz="2400" dirty="0" smtClean="0">
                <a:solidFill>
                  <a:srgbClr val="F8F57B"/>
                </a:solidFill>
              </a:rPr>
              <a:t>="http://www.microsoft.com/feeds/omni_external_blogs.js"&gt;&lt;/script&gt;</a:t>
            </a:r>
          </a:p>
          <a:p>
            <a:pPr marL="395288" lvl="1" indent="0">
              <a:buNone/>
            </a:pPr>
            <a:r>
              <a:rPr lang="en-US" sz="2400" dirty="0" smtClean="0">
                <a:solidFill>
                  <a:srgbClr val="F8F57B"/>
                </a:solidFill>
              </a:rPr>
              <a:t>&lt;</a:t>
            </a:r>
            <a:r>
              <a:rPr lang="en-US" sz="2400" dirty="0" err="1" smtClean="0">
                <a:solidFill>
                  <a:srgbClr val="F8F57B"/>
                </a:solidFill>
              </a:rPr>
              <a:t>noscript</a:t>
            </a:r>
            <a:r>
              <a:rPr lang="en-US" sz="2400" dirty="0" smtClean="0">
                <a:solidFill>
                  <a:srgbClr val="F8F57B"/>
                </a:solidFill>
              </a:rPr>
              <a:t>&gt;&lt;a </a:t>
            </a:r>
            <a:r>
              <a:rPr lang="en-US" sz="2400" dirty="0" err="1" smtClean="0">
                <a:solidFill>
                  <a:srgbClr val="F8F57B"/>
                </a:solidFill>
              </a:rPr>
              <a:t>href</a:t>
            </a:r>
            <a:r>
              <a:rPr lang="en-US" sz="2400" dirty="0" smtClean="0">
                <a:solidFill>
                  <a:srgbClr val="F8F57B"/>
                </a:solidFill>
              </a:rPr>
              <a:t>='http://www.omniture.com' title='Web Analytics'&gt;</a:t>
            </a:r>
            <a:br>
              <a:rPr lang="en-US" sz="2400" dirty="0" smtClean="0">
                <a:solidFill>
                  <a:srgbClr val="F8F57B"/>
                </a:solidFill>
              </a:rPr>
            </a:br>
            <a:r>
              <a:rPr lang="en-US" sz="2400" dirty="0" smtClean="0">
                <a:solidFill>
                  <a:srgbClr val="F8F57B"/>
                </a:solidFill>
              </a:rPr>
              <a:t>&lt;</a:t>
            </a:r>
            <a:r>
              <a:rPr lang="en-US" sz="2400" dirty="0" err="1" smtClean="0">
                <a:solidFill>
                  <a:srgbClr val="F8F57B"/>
                </a:solidFill>
              </a:rPr>
              <a:t>img</a:t>
            </a:r>
            <a:r>
              <a:rPr lang="en-US" sz="2400" dirty="0" smtClean="0">
                <a:solidFill>
                  <a:srgbClr val="F8F57B"/>
                </a:solidFill>
              </a:rPr>
              <a:t> </a:t>
            </a:r>
            <a:r>
              <a:rPr lang="en-US" sz="2400" dirty="0" err="1" smtClean="0">
                <a:solidFill>
                  <a:srgbClr val="F8F57B"/>
                </a:solidFill>
              </a:rPr>
              <a:t>src</a:t>
            </a:r>
            <a:r>
              <a:rPr lang="en-US" sz="2400" dirty="0" smtClean="0">
                <a:solidFill>
                  <a:srgbClr val="F8F57B"/>
                </a:solidFill>
              </a:rPr>
              <a:t>='http://mssto.112.2o7.net/b/</a:t>
            </a:r>
            <a:r>
              <a:rPr lang="en-US" sz="2400" dirty="0" err="1" smtClean="0">
                <a:solidFill>
                  <a:srgbClr val="F8F57B"/>
                </a:solidFill>
              </a:rPr>
              <a:t>ss</a:t>
            </a:r>
            <a:r>
              <a:rPr lang="en-US" sz="2400" dirty="0" smtClean="0">
                <a:solidFill>
                  <a:srgbClr val="F8F57B"/>
                </a:solidFill>
              </a:rPr>
              <a:t>/</a:t>
            </a:r>
            <a:r>
              <a:rPr lang="en-US" sz="2400" dirty="0" err="1" smtClean="0">
                <a:solidFill>
                  <a:srgbClr val="F8F57B"/>
                </a:solidFill>
              </a:rPr>
              <a:t>msstoextblogsnojs</a:t>
            </a:r>
            <a:r>
              <a:rPr lang="en-US" sz="2400" dirty="0" smtClean="0">
                <a:solidFill>
                  <a:srgbClr val="F8F57B"/>
                </a:solidFill>
              </a:rPr>
              <a:t>/1/H.20.2--NS/0'  height='1' width='1' border='0' alt='' /&gt;&lt;/a&gt;&lt;/</a:t>
            </a:r>
            <a:r>
              <a:rPr lang="en-US" sz="2400" dirty="0" err="1" smtClean="0">
                <a:solidFill>
                  <a:srgbClr val="F8F57B"/>
                </a:solidFill>
              </a:rPr>
              <a:t>noscript</a:t>
            </a:r>
            <a:r>
              <a:rPr lang="en-US" sz="2400" dirty="0" smtClean="0">
                <a:solidFill>
                  <a:srgbClr val="F8F57B"/>
                </a:solidFill>
              </a:rPr>
              <a:t>&gt;</a:t>
            </a:r>
            <a:endParaRPr lang="en-US" sz="2400" dirty="0">
              <a:solidFill>
                <a:srgbClr val="F8F57B"/>
              </a:solidFill>
            </a:endParaRPr>
          </a:p>
        </p:txBody>
      </p:sp>
    </p:spTree>
    <p:extLst>
      <p:ext uri="{BB962C8B-B14F-4D97-AF65-F5344CB8AC3E}">
        <p14:creationId xmlns:p14="http://schemas.microsoft.com/office/powerpoint/2010/main" val="260421550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Integrating Ulitzer with </a:t>
            </a:r>
            <a:r>
              <a:rPr lang="en-US" smtClean="0"/>
              <a:t>Omniture – Step 2</a:t>
            </a:r>
            <a:endParaRPr lang="en-US"/>
          </a:p>
        </p:txBody>
      </p:sp>
      <p:sp>
        <p:nvSpPr>
          <p:cNvPr id="3" name="Text Placeholder 2"/>
          <p:cNvSpPr>
            <a:spLocks noGrp="1"/>
          </p:cNvSpPr>
          <p:nvPr>
            <p:ph type="body" sz="quarter" idx="10"/>
          </p:nvPr>
        </p:nvSpPr>
        <p:spPr>
          <a:xfrm>
            <a:off x="519112" y="1066800"/>
            <a:ext cx="11149013" cy="5016758"/>
          </a:xfrm>
        </p:spPr>
        <p:txBody>
          <a:bodyPr/>
          <a:lstStyle/>
          <a:p>
            <a:r>
              <a:rPr lang="en-US" dirty="0" smtClean="0"/>
              <a:t>Publish .HTM file to an HTTP Internet accessible location</a:t>
            </a:r>
          </a:p>
          <a:p>
            <a:endParaRPr lang="en-US" dirty="0"/>
          </a:p>
          <a:p>
            <a:r>
              <a:rPr lang="en-US" dirty="0" smtClean="0"/>
              <a:t>I use Windows Azure Blob Storage for this, but you may have a 3</a:t>
            </a:r>
            <a:r>
              <a:rPr lang="en-US" baseline="30000" dirty="0" smtClean="0"/>
              <a:t>rd</a:t>
            </a:r>
            <a:r>
              <a:rPr lang="en-US" dirty="0" smtClean="0"/>
              <a:t> party Blog that provides this feature.</a:t>
            </a:r>
          </a:p>
          <a:p>
            <a:endParaRPr lang="en-US" dirty="0"/>
          </a:p>
          <a:p>
            <a:r>
              <a:rPr lang="en-US" dirty="0" smtClean="0"/>
              <a:t>Resulting URL needs to look “normal” or </a:t>
            </a:r>
            <a:r>
              <a:rPr lang="en-US" dirty="0" err="1" smtClean="0"/>
              <a:t>Ulitzer</a:t>
            </a:r>
            <a:r>
              <a:rPr lang="en-US" dirty="0" smtClean="0"/>
              <a:t> will strip</a:t>
            </a:r>
          </a:p>
          <a:p>
            <a:pPr lvl="1"/>
            <a:r>
              <a:rPr lang="en-US" dirty="0" err="1" smtClean="0"/>
              <a:t>Ie</a:t>
            </a:r>
            <a:r>
              <a:rPr lang="en-US" dirty="0" smtClean="0"/>
              <a:t>., no embedded special characters, </a:t>
            </a:r>
            <a:r>
              <a:rPr lang="en-US" dirty="0" err="1" smtClean="0"/>
              <a:t>etc</a:t>
            </a:r>
            <a:endParaRPr lang="en-US" dirty="0" smtClean="0"/>
          </a:p>
          <a:p>
            <a:pPr lvl="1"/>
            <a:r>
              <a:rPr lang="en-US" dirty="0" err="1" smtClean="0"/>
              <a:t>Technet</a:t>
            </a:r>
            <a:r>
              <a:rPr lang="en-US" dirty="0" smtClean="0"/>
              <a:t> Blogs platform cannot be used for this due to URL</a:t>
            </a:r>
          </a:p>
          <a:p>
            <a:pPr lvl="1"/>
            <a:endParaRPr lang="en-US" dirty="0"/>
          </a:p>
          <a:p>
            <a:r>
              <a:rPr lang="en-US" dirty="0" smtClean="0"/>
              <a:t>Example: </a:t>
            </a:r>
            <a:r>
              <a:rPr lang="en-US" sz="2400" dirty="0">
                <a:solidFill>
                  <a:srgbClr val="F8F57B"/>
                </a:solidFill>
              </a:rPr>
              <a:t>http://itproguru.com/wp-content/uploads/2012/08/omniture.htm</a:t>
            </a:r>
          </a:p>
        </p:txBody>
      </p:sp>
    </p:spTree>
    <p:extLst>
      <p:ext uri="{BB962C8B-B14F-4D97-AF65-F5344CB8AC3E}">
        <p14:creationId xmlns:p14="http://schemas.microsoft.com/office/powerpoint/2010/main" val="337270864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Integrating </a:t>
            </a:r>
            <a:r>
              <a:rPr lang="en-US" smtClean="0"/>
              <a:t>Ulitzer with Omniture - Step 3</a:t>
            </a:r>
            <a:endParaRPr lang="en-US"/>
          </a:p>
        </p:txBody>
      </p:sp>
      <p:sp>
        <p:nvSpPr>
          <p:cNvPr id="3" name="Text Placeholder 2"/>
          <p:cNvSpPr>
            <a:spLocks noGrp="1"/>
          </p:cNvSpPr>
          <p:nvPr>
            <p:ph type="body" sz="quarter" idx="10"/>
          </p:nvPr>
        </p:nvSpPr>
        <p:spPr>
          <a:xfrm>
            <a:off x="519112" y="1143000"/>
            <a:ext cx="11149013" cy="6106287"/>
          </a:xfrm>
        </p:spPr>
        <p:txBody>
          <a:bodyPr/>
          <a:lstStyle/>
          <a:p>
            <a:r>
              <a:rPr lang="en-US" dirty="0" smtClean="0"/>
              <a:t>Create new Blog post on </a:t>
            </a:r>
            <a:r>
              <a:rPr lang="en-US" dirty="0" err="1" smtClean="0"/>
              <a:t>Ulitzer</a:t>
            </a:r>
            <a:r>
              <a:rPr lang="en-US" dirty="0" smtClean="0"/>
              <a:t> platform as normal</a:t>
            </a:r>
          </a:p>
          <a:p>
            <a:r>
              <a:rPr lang="en-US" dirty="0" smtClean="0"/>
              <a:t>Don’t submit for review/approval yet!</a:t>
            </a:r>
          </a:p>
          <a:p>
            <a:r>
              <a:rPr lang="en-US" dirty="0" smtClean="0"/>
              <a:t>Edit new Blog Post and open raw HTML view</a:t>
            </a:r>
          </a:p>
          <a:p>
            <a:r>
              <a:rPr lang="en-US" dirty="0" smtClean="0"/>
              <a:t>Embed &lt;IFRAME&gt;&lt;/IFRAME&gt; tags after first &lt;p&gt; tag</a:t>
            </a:r>
          </a:p>
          <a:p>
            <a:r>
              <a:rPr lang="en-US" dirty="0" smtClean="0"/>
              <a:t>Example:</a:t>
            </a:r>
          </a:p>
          <a:p>
            <a:pPr marL="403225" lvl="2" indent="0">
              <a:buNone/>
            </a:pPr>
            <a:r>
              <a:rPr lang="en-US" sz="2800" dirty="0">
                <a:solidFill>
                  <a:srgbClr val="F8F57B"/>
                </a:solidFill>
              </a:rPr>
              <a:t>&lt;</a:t>
            </a:r>
            <a:r>
              <a:rPr lang="en-US" sz="2800" dirty="0" err="1">
                <a:solidFill>
                  <a:srgbClr val="F8F57B"/>
                </a:solidFill>
              </a:rPr>
              <a:t>iframe</a:t>
            </a:r>
            <a:r>
              <a:rPr lang="en-US" sz="2800" dirty="0">
                <a:solidFill>
                  <a:srgbClr val="F8F57B"/>
                </a:solidFill>
              </a:rPr>
              <a:t> </a:t>
            </a:r>
            <a:br>
              <a:rPr lang="en-US" sz="2800" dirty="0">
                <a:solidFill>
                  <a:srgbClr val="F8F57B"/>
                </a:solidFill>
              </a:rPr>
            </a:br>
            <a:r>
              <a:rPr lang="en-US" sz="2800" dirty="0">
                <a:solidFill>
                  <a:srgbClr val="F8F57B"/>
                </a:solidFill>
              </a:rPr>
              <a:t>width="0" </a:t>
            </a:r>
            <a:br>
              <a:rPr lang="en-US" sz="2800" dirty="0">
                <a:solidFill>
                  <a:srgbClr val="F8F57B"/>
                </a:solidFill>
              </a:rPr>
            </a:br>
            <a:r>
              <a:rPr lang="en-US" sz="2800" dirty="0" err="1">
                <a:solidFill>
                  <a:srgbClr val="F8F57B"/>
                </a:solidFill>
              </a:rPr>
              <a:t>frameborder</a:t>
            </a:r>
            <a:r>
              <a:rPr lang="en-US" sz="2800" dirty="0">
                <a:solidFill>
                  <a:srgbClr val="F8F57B"/>
                </a:solidFill>
              </a:rPr>
              <a:t>="0" </a:t>
            </a:r>
            <a:r>
              <a:rPr lang="en-US" sz="2800" dirty="0" err="1">
                <a:solidFill>
                  <a:srgbClr val="F8F57B"/>
                </a:solidFill>
              </a:rPr>
              <a:t>src</a:t>
            </a:r>
            <a:r>
              <a:rPr lang="en-US" sz="2800" dirty="0">
                <a:solidFill>
                  <a:srgbClr val="F8F57B"/>
                </a:solidFill>
              </a:rPr>
              <a:t>="http://itproguru.com/</a:t>
            </a:r>
            <a:r>
              <a:rPr lang="en-US" sz="2800" dirty="0" err="1">
                <a:solidFill>
                  <a:srgbClr val="F8F57B"/>
                </a:solidFill>
              </a:rPr>
              <a:t>wp</a:t>
            </a:r>
            <a:r>
              <a:rPr lang="en-US" sz="2800" dirty="0">
                <a:solidFill>
                  <a:srgbClr val="F8F57B"/>
                </a:solidFill>
              </a:rPr>
              <a:t>-content/uploads/2012/08/omniture.htm" </a:t>
            </a:r>
            <a:br>
              <a:rPr lang="en-US" sz="2800" dirty="0">
                <a:solidFill>
                  <a:srgbClr val="F8F57B"/>
                </a:solidFill>
              </a:rPr>
            </a:br>
            <a:r>
              <a:rPr lang="en-US" sz="2800" dirty="0">
                <a:solidFill>
                  <a:srgbClr val="F8F57B"/>
                </a:solidFill>
              </a:rPr>
              <a:t>height="0"&gt;</a:t>
            </a:r>
            <a:br>
              <a:rPr lang="en-US" sz="2800" dirty="0">
                <a:solidFill>
                  <a:srgbClr val="F8F57B"/>
                </a:solidFill>
              </a:rPr>
            </a:br>
            <a:r>
              <a:rPr lang="en-US" sz="2800" dirty="0">
                <a:solidFill>
                  <a:srgbClr val="F8F57B"/>
                </a:solidFill>
              </a:rPr>
              <a:t>&lt;/</a:t>
            </a:r>
            <a:r>
              <a:rPr lang="en-US" sz="2800" dirty="0" err="1">
                <a:solidFill>
                  <a:srgbClr val="F8F57B"/>
                </a:solidFill>
              </a:rPr>
              <a:t>iframe</a:t>
            </a:r>
            <a:r>
              <a:rPr lang="en-US" sz="2800" dirty="0">
                <a:solidFill>
                  <a:srgbClr val="F8F57B"/>
                </a:solidFill>
              </a:rPr>
              <a:t>&gt;</a:t>
            </a:r>
          </a:p>
          <a:p>
            <a:endParaRPr lang="en-US" dirty="0"/>
          </a:p>
          <a:p>
            <a:endParaRPr lang="en-US" dirty="0" smtClean="0"/>
          </a:p>
        </p:txBody>
      </p:sp>
    </p:spTree>
    <p:extLst>
      <p:ext uri="{BB962C8B-B14F-4D97-AF65-F5344CB8AC3E}">
        <p14:creationId xmlns:p14="http://schemas.microsoft.com/office/powerpoint/2010/main" val="239525971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smtClean="0"/>
              <a:t>Engaging on LinkedIn</a:t>
            </a:r>
            <a:endParaRPr lang="en-US"/>
          </a:p>
        </p:txBody>
      </p:sp>
    </p:spTree>
    <p:extLst>
      <p:ext uri="{BB962C8B-B14F-4D97-AF65-F5344CB8AC3E}">
        <p14:creationId xmlns:p14="http://schemas.microsoft.com/office/powerpoint/2010/main" val="186247493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Improving LinkedIn Engagement – Profile Tips</a:t>
            </a:r>
            <a:endParaRPr lang="en-US"/>
          </a:p>
        </p:txBody>
      </p:sp>
      <p:sp>
        <p:nvSpPr>
          <p:cNvPr id="3" name="Text Placeholder 2"/>
          <p:cNvSpPr>
            <a:spLocks noGrp="1"/>
          </p:cNvSpPr>
          <p:nvPr>
            <p:ph type="body" sz="quarter" idx="10"/>
          </p:nvPr>
        </p:nvSpPr>
        <p:spPr>
          <a:xfrm>
            <a:off x="455612" y="1066800"/>
            <a:ext cx="11430000" cy="4776692"/>
          </a:xfrm>
        </p:spPr>
        <p:txBody>
          <a:bodyPr/>
          <a:lstStyle/>
          <a:p>
            <a:r>
              <a:rPr lang="en-US" smtClean="0"/>
              <a:t>Professional “Headline” </a:t>
            </a:r>
          </a:p>
          <a:p>
            <a:pPr lvl="1"/>
            <a:r>
              <a:rPr lang="en-US" smtClean="0"/>
              <a:t>This gets included </a:t>
            </a:r>
            <a:r>
              <a:rPr lang="en-US" i="1" smtClean="0">
                <a:solidFill>
                  <a:srgbClr val="F8F57B"/>
                </a:solidFill>
              </a:rPr>
              <a:t>everywhere</a:t>
            </a:r>
            <a:r>
              <a:rPr lang="en-US" smtClean="0"/>
              <a:t> on LinkedIn</a:t>
            </a:r>
          </a:p>
          <a:p>
            <a:pPr lvl="1"/>
            <a:r>
              <a:rPr lang="en-US" smtClean="0"/>
              <a:t>Status Updates, Connection requests, </a:t>
            </a:r>
            <a:r>
              <a:rPr lang="en-US" err="1" smtClean="0"/>
              <a:t>InMail</a:t>
            </a:r>
            <a:r>
              <a:rPr lang="en-US" smtClean="0"/>
              <a:t> and Messages</a:t>
            </a:r>
          </a:p>
          <a:p>
            <a:pPr lvl="1"/>
            <a:r>
              <a:rPr lang="en-US" smtClean="0"/>
              <a:t>Group posts, Email summaries</a:t>
            </a:r>
          </a:p>
          <a:p>
            <a:pPr lvl="1"/>
            <a:r>
              <a:rPr lang="en-US" smtClean="0"/>
              <a:t>Include your </a:t>
            </a:r>
            <a:r>
              <a:rPr lang="en-US" smtClean="0">
                <a:solidFill>
                  <a:srgbClr val="F8F57B"/>
                </a:solidFill>
              </a:rPr>
              <a:t>Primary Blog URL </a:t>
            </a:r>
            <a:r>
              <a:rPr lang="en-US" smtClean="0"/>
              <a:t>for </a:t>
            </a:r>
            <a:r>
              <a:rPr lang="en-US" err="1" smtClean="0"/>
              <a:t>Onalytica</a:t>
            </a:r>
            <a:endParaRPr lang="en-US" smtClean="0"/>
          </a:p>
          <a:p>
            <a:pPr lvl="1"/>
            <a:r>
              <a:rPr lang="en-US" smtClean="0"/>
              <a:t>Include info that will make people want to connect with you</a:t>
            </a:r>
          </a:p>
          <a:p>
            <a:pPr marL="460375" lvl="1" indent="0">
              <a:buNone/>
            </a:pPr>
            <a:endParaRPr lang="en-US" smtClean="0"/>
          </a:p>
          <a:p>
            <a:r>
              <a:rPr lang="en-US" smtClean="0"/>
              <a:t>Syndicate your Blog content on your LinkedIn Profile</a:t>
            </a:r>
          </a:p>
          <a:p>
            <a:pPr lvl="1"/>
            <a:r>
              <a:rPr lang="en-US" err="1" smtClean="0">
                <a:solidFill>
                  <a:srgbClr val="F8F57B"/>
                </a:solidFill>
              </a:rPr>
              <a:t>BlogLink</a:t>
            </a:r>
            <a:r>
              <a:rPr lang="en-US" smtClean="0"/>
              <a:t> profile application</a:t>
            </a:r>
          </a:p>
          <a:p>
            <a:pPr lvl="1"/>
            <a:r>
              <a:rPr lang="en-US" smtClean="0"/>
              <a:t>Use </a:t>
            </a:r>
            <a:r>
              <a:rPr lang="en-US" err="1" smtClean="0"/>
              <a:t>Feedburner</a:t>
            </a:r>
            <a:r>
              <a:rPr lang="en-US" smtClean="0"/>
              <a:t> RSS feed syndication from TechNet blog instead</a:t>
            </a:r>
          </a:p>
        </p:txBody>
      </p:sp>
    </p:spTree>
    <p:extLst>
      <p:ext uri="{BB962C8B-B14F-4D97-AF65-F5344CB8AC3E}">
        <p14:creationId xmlns:p14="http://schemas.microsoft.com/office/powerpoint/2010/main" val="28547075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1052596"/>
          </a:xfrm>
        </p:spPr>
        <p:txBody>
          <a:bodyPr/>
          <a:lstStyle/>
          <a:p>
            <a:r>
              <a:rPr lang="en-US" dirty="0" smtClean="0"/>
              <a:t>Give Customers WHAT THEY WANT!</a:t>
            </a:r>
            <a:br>
              <a:rPr lang="en-US" dirty="0" smtClean="0"/>
            </a:br>
            <a:r>
              <a:rPr lang="en-US" sz="3200" b="1" dirty="0"/>
              <a:t> </a:t>
            </a:r>
            <a:r>
              <a:rPr lang="en-US" sz="3200" b="1" dirty="0" smtClean="0"/>
              <a:t>  Do This or Nothing Else Matters</a:t>
            </a:r>
            <a:endParaRPr lang="en-US" b="1" dirty="0"/>
          </a:p>
        </p:txBody>
      </p:sp>
      <p:sp>
        <p:nvSpPr>
          <p:cNvPr id="24" name="Content Placeholder 23"/>
          <p:cNvSpPr>
            <a:spLocks noGrp="1"/>
          </p:cNvSpPr>
          <p:nvPr>
            <p:ph sz="quarter" idx="11"/>
          </p:nvPr>
        </p:nvSpPr>
        <p:spPr/>
        <p:txBody>
          <a:bodyPr/>
          <a:lstStyle/>
          <a:p>
            <a:r>
              <a:rPr lang="en-US" sz="3200" dirty="0" smtClean="0"/>
              <a:t>Deep Technical Content</a:t>
            </a:r>
            <a:endParaRPr lang="en-US" sz="3200" dirty="0"/>
          </a:p>
        </p:txBody>
      </p:sp>
      <p:sp>
        <p:nvSpPr>
          <p:cNvPr id="25" name="Content Placeholder 24"/>
          <p:cNvSpPr>
            <a:spLocks noGrp="1"/>
          </p:cNvSpPr>
          <p:nvPr>
            <p:ph sz="quarter" idx="12"/>
          </p:nvPr>
        </p:nvSpPr>
        <p:spPr/>
        <p:txBody>
          <a:bodyPr/>
          <a:lstStyle/>
          <a:p>
            <a:r>
              <a:rPr lang="en-US" sz="3200" dirty="0" smtClean="0"/>
              <a:t>Free Stuff</a:t>
            </a:r>
            <a:endParaRPr lang="en-US" sz="3200" dirty="0"/>
          </a:p>
        </p:txBody>
      </p:sp>
      <p:sp>
        <p:nvSpPr>
          <p:cNvPr id="26" name="Content Placeholder 25"/>
          <p:cNvSpPr>
            <a:spLocks noGrp="1"/>
          </p:cNvSpPr>
          <p:nvPr>
            <p:ph sz="quarter" idx="13"/>
          </p:nvPr>
        </p:nvSpPr>
        <p:spPr/>
        <p:txBody>
          <a:bodyPr/>
          <a:lstStyle/>
          <a:p>
            <a:r>
              <a:rPr lang="en-US" sz="3200" dirty="0" smtClean="0"/>
              <a:t>Syndication</a:t>
            </a:r>
            <a:endParaRPr lang="en-US" sz="3200" dirty="0"/>
          </a:p>
        </p:txBody>
      </p:sp>
      <p:sp>
        <p:nvSpPr>
          <p:cNvPr id="27" name="Content Placeholder 26"/>
          <p:cNvSpPr>
            <a:spLocks noGrp="1"/>
          </p:cNvSpPr>
          <p:nvPr>
            <p:ph sz="quarter" idx="14"/>
          </p:nvPr>
        </p:nvSpPr>
        <p:spPr>
          <a:xfrm>
            <a:off x="4037012" y="1222379"/>
            <a:ext cx="7105075" cy="1631216"/>
          </a:xfrm>
        </p:spPr>
        <p:txBody>
          <a:bodyPr/>
          <a:lstStyle/>
          <a:p>
            <a:r>
              <a:rPr lang="en-US" dirty="0" smtClean="0"/>
              <a:t>How To…  Step By Step… Video’s</a:t>
            </a:r>
          </a:p>
          <a:p>
            <a:r>
              <a:rPr lang="en-US" dirty="0" smtClean="0"/>
              <a:t>Solve Problems / Complete Solutions / Detailed &amp; Concise</a:t>
            </a:r>
          </a:p>
          <a:p>
            <a:r>
              <a:rPr lang="en-US" dirty="0" smtClean="0"/>
              <a:t>Frequent, Timely, Relevant Information</a:t>
            </a:r>
          </a:p>
          <a:p>
            <a:r>
              <a:rPr lang="en-US" dirty="0" smtClean="0"/>
              <a:t>Bugs </a:t>
            </a:r>
            <a:r>
              <a:rPr lang="en-US" dirty="0"/>
              <a:t>&amp; </a:t>
            </a:r>
            <a:r>
              <a:rPr lang="en-US" dirty="0" smtClean="0"/>
              <a:t>Annoyances, Tips, Tricks, Hints, Secrets</a:t>
            </a:r>
          </a:p>
          <a:p>
            <a:r>
              <a:rPr lang="en-US" b="1" dirty="0" smtClean="0"/>
              <a:t>Easy to Find </a:t>
            </a:r>
            <a:r>
              <a:rPr lang="en-US" dirty="0" smtClean="0"/>
              <a:t>– What will they type in Bing/Google?</a:t>
            </a:r>
            <a:endParaRPr lang="en-US" dirty="0"/>
          </a:p>
        </p:txBody>
      </p:sp>
      <p:sp>
        <p:nvSpPr>
          <p:cNvPr id="28" name="Content Placeholder 27"/>
          <p:cNvSpPr>
            <a:spLocks noGrp="1"/>
          </p:cNvSpPr>
          <p:nvPr>
            <p:ph sz="quarter" idx="15"/>
          </p:nvPr>
        </p:nvSpPr>
        <p:spPr>
          <a:xfrm>
            <a:off x="4037012" y="3017904"/>
            <a:ext cx="7105075" cy="1969770"/>
          </a:xfrm>
        </p:spPr>
        <p:txBody>
          <a:bodyPr/>
          <a:lstStyle/>
          <a:p>
            <a:r>
              <a:rPr lang="en-US" dirty="0" smtClean="0"/>
              <a:t>Books</a:t>
            </a:r>
          </a:p>
          <a:p>
            <a:r>
              <a:rPr lang="en-US" dirty="0" smtClean="0"/>
              <a:t>Posters</a:t>
            </a:r>
          </a:p>
          <a:p>
            <a:r>
              <a:rPr lang="en-US" dirty="0" smtClean="0"/>
              <a:t>Training</a:t>
            </a:r>
          </a:p>
          <a:p>
            <a:r>
              <a:rPr lang="en-US" dirty="0" smtClean="0"/>
              <a:t>Answers</a:t>
            </a:r>
          </a:p>
          <a:p>
            <a:r>
              <a:rPr lang="en-US" dirty="0" smtClean="0"/>
              <a:t>Downloads </a:t>
            </a:r>
            <a:r>
              <a:rPr lang="en-US" dirty="0" smtClean="0">
                <a:sym typeface="Wingdings" panose="05000000000000000000" pitchFamily="2" charset="2"/>
              </a:rPr>
              <a:t></a:t>
            </a:r>
            <a:endParaRPr lang="en-US" dirty="0" smtClean="0"/>
          </a:p>
          <a:p>
            <a:endParaRPr lang="en-US" dirty="0"/>
          </a:p>
        </p:txBody>
      </p:sp>
      <p:sp>
        <p:nvSpPr>
          <p:cNvPr id="29" name="Content Placeholder 28"/>
          <p:cNvSpPr>
            <a:spLocks noGrp="1"/>
          </p:cNvSpPr>
          <p:nvPr>
            <p:ph sz="quarter" idx="16"/>
          </p:nvPr>
        </p:nvSpPr>
        <p:spPr>
          <a:xfrm>
            <a:off x="4037012" y="4825874"/>
            <a:ext cx="7105075" cy="1631216"/>
          </a:xfrm>
        </p:spPr>
        <p:txBody>
          <a:bodyPr/>
          <a:lstStyle/>
          <a:p>
            <a:r>
              <a:rPr lang="en-US" dirty="0" smtClean="0"/>
              <a:t>Promote Influencers Blogs, Events</a:t>
            </a:r>
          </a:p>
          <a:p>
            <a:r>
              <a:rPr lang="en-US" dirty="0" smtClean="0"/>
              <a:t>Give Others Influence </a:t>
            </a:r>
            <a:r>
              <a:rPr lang="en-US" dirty="0" smtClean="0">
                <a:sym typeface="Wingdings" panose="05000000000000000000" pitchFamily="2" charset="2"/>
              </a:rPr>
              <a:t></a:t>
            </a:r>
          </a:p>
          <a:p>
            <a:r>
              <a:rPr lang="en-US" dirty="0"/>
              <a:t>Reader Questions &amp; </a:t>
            </a:r>
            <a:r>
              <a:rPr lang="en-US" dirty="0" smtClean="0"/>
              <a:t>Comments</a:t>
            </a:r>
          </a:p>
          <a:p>
            <a:r>
              <a:rPr lang="en-US" dirty="0" smtClean="0"/>
              <a:t>Easy For Them To Syndicate</a:t>
            </a:r>
          </a:p>
          <a:p>
            <a:r>
              <a:rPr lang="en-US" dirty="0" smtClean="0"/>
              <a:t>Cross Post Self and Others</a:t>
            </a:r>
            <a:endParaRPr lang="en-US" dirty="0"/>
          </a:p>
        </p:txBody>
      </p:sp>
      <p:pic>
        <p:nvPicPr>
          <p:cNvPr id="2" name="Picture 1"/>
          <p:cNvPicPr>
            <a:picLocks noChangeAspect="1"/>
          </p:cNvPicPr>
          <p:nvPr/>
        </p:nvPicPr>
        <p:blipFill>
          <a:blip r:embed="rId2"/>
          <a:stretch>
            <a:fillRect/>
          </a:stretch>
        </p:blipFill>
        <p:spPr>
          <a:xfrm>
            <a:off x="1162384" y="6096342"/>
            <a:ext cx="7005970" cy="490216"/>
          </a:xfrm>
          <a:prstGeom prst="rect">
            <a:avLst/>
          </a:prstGeom>
        </p:spPr>
      </p:pic>
      <p:pic>
        <p:nvPicPr>
          <p:cNvPr id="3" name="Picture 2"/>
          <p:cNvPicPr>
            <a:picLocks noChangeAspect="1"/>
          </p:cNvPicPr>
          <p:nvPr/>
        </p:nvPicPr>
        <p:blipFill>
          <a:blip r:embed="rId3"/>
          <a:stretch>
            <a:fillRect/>
          </a:stretch>
        </p:blipFill>
        <p:spPr>
          <a:xfrm>
            <a:off x="1946184" y="6573501"/>
            <a:ext cx="6104149" cy="259102"/>
          </a:xfrm>
          <a:prstGeom prst="rect">
            <a:avLst/>
          </a:prstGeom>
        </p:spPr>
      </p:pic>
      <p:grpSp>
        <p:nvGrpSpPr>
          <p:cNvPr id="15" name="Group 14"/>
          <p:cNvGrpSpPr/>
          <p:nvPr/>
        </p:nvGrpSpPr>
        <p:grpSpPr>
          <a:xfrm>
            <a:off x="10027058" y="898161"/>
            <a:ext cx="2479676" cy="2283014"/>
            <a:chOff x="10027058" y="898161"/>
            <a:chExt cx="2479676" cy="2283014"/>
          </a:xfrm>
        </p:grpSpPr>
        <p:sp>
          <p:nvSpPr>
            <p:cNvPr id="6" name="Explosion 2 5"/>
            <p:cNvSpPr/>
            <p:nvPr/>
          </p:nvSpPr>
          <p:spPr bwMode="auto">
            <a:xfrm rot="1343585">
              <a:off x="10027058" y="898161"/>
              <a:ext cx="2479676" cy="2283014"/>
            </a:xfrm>
            <a:prstGeom prst="irregularSeal2">
              <a:avLst/>
            </a:prstGeom>
            <a:solidFill>
              <a:srgbClr val="FFC000">
                <a:alpha val="9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nvSpPr>
          <p:spPr>
            <a:xfrm rot="1343585">
              <a:off x="10646585" y="1653172"/>
              <a:ext cx="1544972" cy="1071062"/>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Cross Link</a:t>
              </a:r>
            </a:p>
          </p:txBody>
        </p:sp>
      </p:grpSp>
      <p:grpSp>
        <p:nvGrpSpPr>
          <p:cNvPr id="14" name="Group 13"/>
          <p:cNvGrpSpPr/>
          <p:nvPr/>
        </p:nvGrpSpPr>
        <p:grpSpPr>
          <a:xfrm>
            <a:off x="6828901" y="2162145"/>
            <a:ext cx="5867400" cy="5392568"/>
            <a:chOff x="6828901" y="2162145"/>
            <a:chExt cx="5867400" cy="5392568"/>
          </a:xfrm>
        </p:grpSpPr>
        <p:sp>
          <p:nvSpPr>
            <p:cNvPr id="9" name="Explosion 2 8"/>
            <p:cNvSpPr/>
            <p:nvPr/>
          </p:nvSpPr>
          <p:spPr bwMode="auto">
            <a:xfrm rot="2446323">
              <a:off x="6828901" y="2162145"/>
              <a:ext cx="5867400" cy="5392568"/>
            </a:xfrm>
            <a:prstGeom prst="irregularSeal2">
              <a:avLst/>
            </a:prstGeom>
            <a:solidFill>
              <a:srgbClr val="FFFF00">
                <a:alpha val="9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1" name="TextBox 30"/>
            <p:cNvSpPr txBox="1"/>
            <p:nvPr/>
          </p:nvSpPr>
          <p:spPr>
            <a:xfrm>
              <a:off x="7817897" y="3645789"/>
              <a:ext cx="3889407" cy="2425279"/>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rgbClr val="FF0000"/>
                  </a:solidFill>
                </a:rPr>
                <a:t>Information… Where They Want It!</a:t>
              </a:r>
            </a:p>
            <a:p>
              <a:pPr algn="ctr">
                <a:lnSpc>
                  <a:spcPct val="90000"/>
                </a:lnSpc>
                <a:spcBef>
                  <a:spcPct val="20000"/>
                </a:spcBef>
                <a:buSzPct val="90000"/>
              </a:pPr>
              <a:endParaRPr lang="en-US" sz="1600" dirty="0" smtClean="0">
                <a:solidFill>
                  <a:srgbClr val="FF0000"/>
                </a:solidFill>
              </a:endParaRPr>
            </a:p>
            <a:p>
              <a:pPr algn="ctr">
                <a:lnSpc>
                  <a:spcPct val="90000"/>
                </a:lnSpc>
                <a:spcBef>
                  <a:spcPct val="20000"/>
                </a:spcBef>
                <a:buSzPct val="90000"/>
              </a:pPr>
              <a:r>
                <a:rPr lang="en-US" sz="3200" dirty="0" smtClean="0">
                  <a:solidFill>
                    <a:srgbClr val="FF0000"/>
                  </a:solidFill>
                </a:rPr>
                <a:t>GO TO THEM</a:t>
              </a:r>
            </a:p>
            <a:p>
              <a:pPr algn="ctr">
                <a:lnSpc>
                  <a:spcPct val="90000"/>
                </a:lnSpc>
                <a:spcBef>
                  <a:spcPct val="20000"/>
                </a:spcBef>
                <a:buSzPct val="90000"/>
              </a:pPr>
              <a:r>
                <a:rPr lang="en-US" sz="3200" dirty="0" smtClean="0">
                  <a:solidFill>
                    <a:srgbClr val="FF0000"/>
                  </a:solidFill>
                </a:rPr>
                <a:t>Inspire Action</a:t>
              </a:r>
            </a:p>
          </p:txBody>
        </p:sp>
        <p:cxnSp>
          <p:nvCxnSpPr>
            <p:cNvPr id="13" name="Straight Connector 12"/>
            <p:cNvCxnSpPr/>
            <p:nvPr/>
          </p:nvCxnSpPr>
          <p:spPr>
            <a:xfrm>
              <a:off x="8168354" y="4783546"/>
              <a:ext cx="3098542" cy="1705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135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 calcmode="lin" valueType="num">
                                      <p:cBhvr additive="base">
                                        <p:cTn id="17"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 calcmode="lin" valueType="num">
                                      <p:cBhvr additive="base">
                                        <p:cTn id="22"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 calcmode="lin" valueType="num">
                                      <p:cBhvr additive="base">
                                        <p:cTn id="27"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 calcmode="lin" valueType="num">
                                      <p:cBhvr additive="base">
                                        <p:cTn id="32"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anim calcmode="lin" valueType="num">
                                      <p:cBhvr additive="base">
                                        <p:cTn id="44"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additive="base">
                                        <p:cTn id="4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28">
                                            <p:txEl>
                                              <p:pRg st="1" end="1"/>
                                            </p:txEl>
                                          </p:spTgt>
                                        </p:tgtEl>
                                        <p:attrNameLst>
                                          <p:attrName>style.visibility</p:attrName>
                                        </p:attrNameLst>
                                      </p:cBhvr>
                                      <p:to>
                                        <p:strVal val="visible"/>
                                      </p:to>
                                    </p:set>
                                    <p:anim calcmode="lin" valueType="num">
                                      <p:cBhvr additive="base">
                                        <p:cTn id="54"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grpId="0" nodeType="afterEffect">
                                  <p:stCondLst>
                                    <p:cond delay="0"/>
                                  </p:stCondLst>
                                  <p:childTnLst>
                                    <p:set>
                                      <p:cBhvr>
                                        <p:cTn id="58" dur="1" fill="hold">
                                          <p:stCondLst>
                                            <p:cond delay="0"/>
                                          </p:stCondLst>
                                        </p:cTn>
                                        <p:tgtEl>
                                          <p:spTgt spid="28">
                                            <p:txEl>
                                              <p:pRg st="2" end="2"/>
                                            </p:txEl>
                                          </p:spTgt>
                                        </p:tgtEl>
                                        <p:attrNameLst>
                                          <p:attrName>style.visibility</p:attrName>
                                        </p:attrNameLst>
                                      </p:cBhvr>
                                      <p:to>
                                        <p:strVal val="visible"/>
                                      </p:to>
                                    </p:set>
                                    <p:anim calcmode="lin" valueType="num">
                                      <p:cBhvr additive="base">
                                        <p:cTn id="59"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xEl>
                                              <p:pRg st="3" end="3"/>
                                            </p:txEl>
                                          </p:spTgt>
                                        </p:tgtEl>
                                        <p:attrNameLst>
                                          <p:attrName>style.visibility</p:attrName>
                                        </p:attrNameLst>
                                      </p:cBhvr>
                                      <p:to>
                                        <p:strVal val="visible"/>
                                      </p:to>
                                    </p:set>
                                    <p:anim calcmode="lin" valueType="num">
                                      <p:cBhvr additive="base">
                                        <p:cTn id="65"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8">
                                            <p:txEl>
                                              <p:pRg st="3" end="3"/>
                                            </p:txEl>
                                          </p:spTgt>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 presetClass="entr" presetSubtype="4" fill="hold" grpId="0" nodeType="afterEffect">
                                  <p:stCondLst>
                                    <p:cond delay="0"/>
                                  </p:stCondLst>
                                  <p:childTnLst>
                                    <p:set>
                                      <p:cBhvr>
                                        <p:cTn id="69" dur="1" fill="hold">
                                          <p:stCondLst>
                                            <p:cond delay="0"/>
                                          </p:stCondLst>
                                        </p:cTn>
                                        <p:tgtEl>
                                          <p:spTgt spid="28">
                                            <p:txEl>
                                              <p:pRg st="4" end="4"/>
                                            </p:txEl>
                                          </p:spTgt>
                                        </p:tgtEl>
                                        <p:attrNameLst>
                                          <p:attrName>style.visibility</p:attrName>
                                        </p:attrNameLst>
                                      </p:cBhvr>
                                      <p:to>
                                        <p:strVal val="visible"/>
                                      </p:to>
                                    </p:set>
                                    <p:anim calcmode="lin" valueType="num">
                                      <p:cBhvr additive="base">
                                        <p:cTn id="70"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6">
                                            <p:txEl>
                                              <p:pRg st="0" end="0"/>
                                            </p:txEl>
                                          </p:spTgt>
                                        </p:tgtEl>
                                        <p:attrNameLst>
                                          <p:attrName>style.visibility</p:attrName>
                                        </p:attrNameLst>
                                      </p:cBhvr>
                                      <p:to>
                                        <p:strVal val="visible"/>
                                      </p:to>
                                    </p:set>
                                    <p:anim calcmode="lin" valueType="num">
                                      <p:cBhvr additive="base">
                                        <p:cTn id="7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 presetClass="entr" presetSubtype="4" fill="hold" grpId="0" nodeType="afterEffect">
                                  <p:stCondLst>
                                    <p:cond delay="0"/>
                                  </p:stCondLst>
                                  <p:childTnLst>
                                    <p:set>
                                      <p:cBhvr>
                                        <p:cTn id="80" dur="1" fill="hold">
                                          <p:stCondLst>
                                            <p:cond delay="0"/>
                                          </p:stCondLst>
                                        </p:cTn>
                                        <p:tgtEl>
                                          <p:spTgt spid="29">
                                            <p:txEl>
                                              <p:pRg st="0" end="0"/>
                                            </p:txEl>
                                          </p:spTgt>
                                        </p:tgtEl>
                                        <p:attrNameLst>
                                          <p:attrName>style.visibility</p:attrName>
                                        </p:attrNameLst>
                                      </p:cBhvr>
                                      <p:to>
                                        <p:strVal val="visible"/>
                                      </p:to>
                                    </p:set>
                                    <p:anim calcmode="lin" valueType="num">
                                      <p:cBhvr additive="base">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83" fill="hold">
                            <p:stCondLst>
                              <p:cond delay="1000"/>
                            </p:stCondLst>
                            <p:childTnLst>
                              <p:par>
                                <p:cTn id="84" presetID="2" presetClass="entr" presetSubtype="4" fill="hold" grpId="0" nodeType="afterEffect">
                                  <p:stCondLst>
                                    <p:cond delay="0"/>
                                  </p:stCondLst>
                                  <p:childTnLst>
                                    <p:set>
                                      <p:cBhvr>
                                        <p:cTn id="85" dur="1" fill="hold">
                                          <p:stCondLst>
                                            <p:cond delay="0"/>
                                          </p:stCondLst>
                                        </p:cTn>
                                        <p:tgtEl>
                                          <p:spTgt spid="29">
                                            <p:txEl>
                                              <p:pRg st="1" end="1"/>
                                            </p:txEl>
                                          </p:spTgt>
                                        </p:tgtEl>
                                        <p:attrNameLst>
                                          <p:attrName>style.visibility</p:attrName>
                                        </p:attrNameLst>
                                      </p:cBhvr>
                                      <p:to>
                                        <p:strVal val="visible"/>
                                      </p:to>
                                    </p:set>
                                    <p:anim calcmode="lin" valueType="num">
                                      <p:cBhvr additive="base">
                                        <p:cTn id="86"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par>
                          <p:cTn id="88" fill="hold">
                            <p:stCondLst>
                              <p:cond delay="1500"/>
                            </p:stCondLst>
                            <p:childTnLst>
                              <p:par>
                                <p:cTn id="89" presetID="2" presetClass="entr" presetSubtype="4" fill="hold" grpId="0" nodeType="afterEffect">
                                  <p:stCondLst>
                                    <p:cond delay="0"/>
                                  </p:stCondLst>
                                  <p:childTnLst>
                                    <p:set>
                                      <p:cBhvr>
                                        <p:cTn id="90" dur="1" fill="hold">
                                          <p:stCondLst>
                                            <p:cond delay="0"/>
                                          </p:stCondLst>
                                        </p:cTn>
                                        <p:tgtEl>
                                          <p:spTgt spid="29">
                                            <p:txEl>
                                              <p:pRg st="2" end="2"/>
                                            </p:txEl>
                                          </p:spTgt>
                                        </p:tgtEl>
                                        <p:attrNameLst>
                                          <p:attrName>style.visibility</p:attrName>
                                        </p:attrNameLst>
                                      </p:cBhvr>
                                      <p:to>
                                        <p:strVal val="visible"/>
                                      </p:to>
                                    </p:set>
                                    <p:anim calcmode="lin" valueType="num">
                                      <p:cBhvr additive="base">
                                        <p:cTn id="91"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par>
                          <p:cTn id="93" fill="hold">
                            <p:stCondLst>
                              <p:cond delay="2000"/>
                            </p:stCondLst>
                            <p:childTnLst>
                              <p:par>
                                <p:cTn id="94" presetID="2" presetClass="entr" presetSubtype="4" fill="hold" grpId="0" nodeType="afterEffect">
                                  <p:stCondLst>
                                    <p:cond delay="0"/>
                                  </p:stCondLst>
                                  <p:childTnLst>
                                    <p:set>
                                      <p:cBhvr>
                                        <p:cTn id="95" dur="1" fill="hold">
                                          <p:stCondLst>
                                            <p:cond delay="0"/>
                                          </p:stCondLst>
                                        </p:cTn>
                                        <p:tgtEl>
                                          <p:spTgt spid="29">
                                            <p:txEl>
                                              <p:pRg st="3" end="3"/>
                                            </p:txEl>
                                          </p:spTgt>
                                        </p:tgtEl>
                                        <p:attrNameLst>
                                          <p:attrName>style.visibility</p:attrName>
                                        </p:attrNameLst>
                                      </p:cBhvr>
                                      <p:to>
                                        <p:strVal val="visible"/>
                                      </p:to>
                                    </p:set>
                                    <p:anim calcmode="lin" valueType="num">
                                      <p:cBhvr additive="base">
                                        <p:cTn id="96"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par>
                          <p:cTn id="98" fill="hold">
                            <p:stCondLst>
                              <p:cond delay="2500"/>
                            </p:stCondLst>
                            <p:childTnLst>
                              <p:par>
                                <p:cTn id="99" presetID="2" presetClass="entr" presetSubtype="4" fill="hold" grpId="0" nodeType="afterEffect">
                                  <p:stCondLst>
                                    <p:cond delay="0"/>
                                  </p:stCondLst>
                                  <p:childTnLst>
                                    <p:set>
                                      <p:cBhvr>
                                        <p:cTn id="100" dur="1" fill="hold">
                                          <p:stCondLst>
                                            <p:cond delay="0"/>
                                          </p:stCondLst>
                                        </p:cTn>
                                        <p:tgtEl>
                                          <p:spTgt spid="29">
                                            <p:txEl>
                                              <p:pRg st="4" end="4"/>
                                            </p:txEl>
                                          </p:spTgt>
                                        </p:tgtEl>
                                        <p:attrNameLst>
                                          <p:attrName>style.visibility</p:attrName>
                                        </p:attrNameLst>
                                      </p:cBhvr>
                                      <p:to>
                                        <p:strVal val="visible"/>
                                      </p:to>
                                    </p:set>
                                    <p:anim calcmode="lin" valueType="num">
                                      <p:cBhvr additive="base">
                                        <p:cTn id="101"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1000"/>
                                        <p:tgtEl>
                                          <p:spTgt spid="2"/>
                                        </p:tgtEl>
                                      </p:cBhvr>
                                    </p:animEffect>
                                    <p:anim calcmode="lin" valueType="num">
                                      <p:cBhvr>
                                        <p:cTn id="108" dur="1000" fill="hold"/>
                                        <p:tgtEl>
                                          <p:spTgt spid="2"/>
                                        </p:tgtEl>
                                        <p:attrNameLst>
                                          <p:attrName>ppt_x</p:attrName>
                                        </p:attrNameLst>
                                      </p:cBhvr>
                                      <p:tavLst>
                                        <p:tav tm="0">
                                          <p:val>
                                            <p:strVal val="#ppt_x"/>
                                          </p:val>
                                        </p:tav>
                                        <p:tav tm="100000">
                                          <p:val>
                                            <p:strVal val="#ppt_x"/>
                                          </p:val>
                                        </p:tav>
                                      </p:tavLst>
                                    </p:anim>
                                    <p:anim calcmode="lin" valueType="num">
                                      <p:cBhvr>
                                        <p:cTn id="109" dur="1000" fill="hold"/>
                                        <p:tgtEl>
                                          <p:spTgt spid="2"/>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2" presetClass="entr" presetSubtype="4"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 calcmode="lin" valueType="num">
                                      <p:cBhvr additive="base">
                                        <p:cTn id="113" dur="500" fill="hold"/>
                                        <p:tgtEl>
                                          <p:spTgt spid="3"/>
                                        </p:tgtEl>
                                        <p:attrNameLst>
                                          <p:attrName>ppt_x</p:attrName>
                                        </p:attrNameLst>
                                      </p:cBhvr>
                                      <p:tavLst>
                                        <p:tav tm="0">
                                          <p:val>
                                            <p:strVal val="#ppt_x"/>
                                          </p:val>
                                        </p:tav>
                                        <p:tav tm="100000">
                                          <p:val>
                                            <p:strVal val="#ppt_x"/>
                                          </p:val>
                                        </p:tav>
                                      </p:tavLst>
                                    </p:anim>
                                    <p:anim calcmode="lin" valueType="num">
                                      <p:cBhvr additive="base">
                                        <p:cTn id="1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barn(inVertical)">
                                      <p:cBhvr>
                                        <p:cTn id="1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build="p"/>
      <p:bldP spid="26" grpId="0" build="p"/>
      <p:bldP spid="27" grpId="0" build="p"/>
      <p:bldP spid="28" grpId="0" build="p"/>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Improving LinkedIn Engagement</a:t>
            </a:r>
            <a:endParaRPr lang="en-US"/>
          </a:p>
        </p:txBody>
      </p:sp>
      <p:sp>
        <p:nvSpPr>
          <p:cNvPr id="3" name="Text Placeholder 2"/>
          <p:cNvSpPr>
            <a:spLocks noGrp="1"/>
          </p:cNvSpPr>
          <p:nvPr>
            <p:ph type="body" sz="quarter" idx="10"/>
          </p:nvPr>
        </p:nvSpPr>
        <p:spPr>
          <a:xfrm>
            <a:off x="379412" y="1219200"/>
            <a:ext cx="11430000" cy="4961358"/>
          </a:xfrm>
        </p:spPr>
        <p:txBody>
          <a:bodyPr/>
          <a:lstStyle/>
          <a:p>
            <a:r>
              <a:rPr lang="en-US" smtClean="0"/>
              <a:t>LinkedIn no longer pulls Twitter feed</a:t>
            </a:r>
          </a:p>
          <a:p>
            <a:endParaRPr lang="en-US" smtClean="0"/>
          </a:p>
          <a:p>
            <a:r>
              <a:rPr lang="en-US" smtClean="0"/>
              <a:t>Many LinkedIn Connections don’t use Twitter</a:t>
            </a:r>
          </a:p>
          <a:p>
            <a:endParaRPr lang="en-US" smtClean="0"/>
          </a:p>
          <a:p>
            <a:r>
              <a:rPr lang="en-US" smtClean="0"/>
              <a:t>LinkedIn Connections are not “always on” unlike Twitter</a:t>
            </a:r>
          </a:p>
          <a:p>
            <a:pPr marL="460375" lvl="1" indent="0">
              <a:buNone/>
            </a:pPr>
            <a:endParaRPr lang="en-US" smtClean="0"/>
          </a:p>
          <a:p>
            <a:r>
              <a:rPr lang="en-US" smtClean="0"/>
              <a:t>What I’ve found to work well for me …</a:t>
            </a:r>
            <a:endParaRPr lang="en-US"/>
          </a:p>
          <a:p>
            <a:pPr lvl="1"/>
            <a:r>
              <a:rPr lang="en-US" smtClean="0"/>
              <a:t>Use </a:t>
            </a:r>
            <a:r>
              <a:rPr lang="en-US" err="1"/>
              <a:t>TweetDeck</a:t>
            </a:r>
            <a:r>
              <a:rPr lang="en-US"/>
              <a:t> for ongoing dialogs via </a:t>
            </a:r>
            <a:r>
              <a:rPr lang="en-US" smtClean="0"/>
              <a:t>Twitter</a:t>
            </a:r>
          </a:p>
          <a:p>
            <a:pPr lvl="1"/>
            <a:r>
              <a:rPr lang="en-US" smtClean="0"/>
              <a:t>Cross-posting blog post summaries to LinkedIn Groups and LinkedIn Status</a:t>
            </a:r>
          </a:p>
        </p:txBody>
      </p:sp>
    </p:spTree>
    <p:extLst>
      <p:ext uri="{BB962C8B-B14F-4D97-AF65-F5344CB8AC3E}">
        <p14:creationId xmlns:p14="http://schemas.microsoft.com/office/powerpoint/2010/main" val="15428486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Keith Mayer </a:t>
            </a:r>
            <a:r>
              <a:rPr lang="en-US" dirty="0" smtClean="0">
                <a:hlinkClick r:id="rId3"/>
              </a:rPr>
              <a:t>http://KeithMayer.com</a:t>
            </a:r>
            <a:r>
              <a:rPr lang="en-US" dirty="0" smtClean="0"/>
              <a:t> </a:t>
            </a:r>
            <a:endParaRPr lang="en-US" dirty="0"/>
          </a:p>
        </p:txBody>
      </p:sp>
      <p:sp>
        <p:nvSpPr>
          <p:cNvPr id="4" name="Title 3"/>
          <p:cNvSpPr>
            <a:spLocks noGrp="1"/>
          </p:cNvSpPr>
          <p:nvPr>
            <p:ph type="ctrTitle"/>
          </p:nvPr>
        </p:nvSpPr>
        <p:spPr/>
        <p:txBody>
          <a:bodyPr/>
          <a:lstStyle/>
          <a:p>
            <a:r>
              <a:rPr lang="en-US" smtClean="0"/>
              <a:t>Pay-With-A-Tweet</a:t>
            </a:r>
            <a:endParaRPr lang="en-US"/>
          </a:p>
        </p:txBody>
      </p:sp>
      <p:sp>
        <p:nvSpPr>
          <p:cNvPr id="8"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506" y="1514476"/>
            <a:ext cx="1376571" cy="14996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00000" flipH="1">
            <a:off x="2445709" y="1624024"/>
            <a:ext cx="1216690" cy="128847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0"/>
            </a:lightRig>
          </a:scene3d>
          <a:sp3d contourW="12700">
            <a:bevelT w="25400" h="19050"/>
            <a:contourClr>
              <a:srgbClr val="969696"/>
            </a:contourClr>
          </a:sp3d>
        </p:spPr>
      </p:pic>
    </p:spTree>
    <p:extLst>
      <p:ext uri="{BB962C8B-B14F-4D97-AF65-F5344CB8AC3E}">
        <p14:creationId xmlns:p14="http://schemas.microsoft.com/office/powerpoint/2010/main" val="225661808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Viral Content </a:t>
            </a:r>
            <a:r>
              <a:rPr lang="en-US" dirty="0" err="1" smtClean="0"/>
              <a:t>Resyndication</a:t>
            </a:r>
            <a:r>
              <a:rPr lang="en-US" dirty="0"/>
              <a:t> </a:t>
            </a:r>
            <a:r>
              <a:rPr lang="en-US" sz="2400" dirty="0" smtClean="0"/>
              <a:t>“</a:t>
            </a:r>
            <a:r>
              <a:rPr lang="en-US" sz="2400" dirty="0"/>
              <a:t>Pay-With-A-Tweet</a:t>
            </a:r>
            <a:r>
              <a:rPr lang="en-US" sz="2400" dirty="0" smtClean="0"/>
              <a:t>”</a:t>
            </a:r>
            <a:endParaRPr lang="en-US" dirty="0"/>
          </a:p>
        </p:txBody>
      </p:sp>
      <p:sp>
        <p:nvSpPr>
          <p:cNvPr id="3" name="Text Placeholder 2"/>
          <p:cNvSpPr>
            <a:spLocks noGrp="1"/>
          </p:cNvSpPr>
          <p:nvPr>
            <p:ph type="body" sz="quarter" idx="10"/>
          </p:nvPr>
        </p:nvSpPr>
        <p:spPr>
          <a:xfrm>
            <a:off x="519112" y="990600"/>
            <a:ext cx="11149013" cy="5770811"/>
          </a:xfrm>
        </p:spPr>
        <p:txBody>
          <a:bodyPr/>
          <a:lstStyle/>
          <a:p>
            <a:r>
              <a:rPr lang="en-US" b="1" dirty="0" smtClean="0"/>
              <a:t>Goal: </a:t>
            </a:r>
            <a:r>
              <a:rPr lang="en-US" dirty="0" smtClean="0"/>
              <a:t>Turn every reader into a </a:t>
            </a:r>
            <a:r>
              <a:rPr lang="en-US" dirty="0" err="1" smtClean="0"/>
              <a:t>resyndication</a:t>
            </a:r>
            <a:r>
              <a:rPr lang="en-US" dirty="0" smtClean="0"/>
              <a:t> </a:t>
            </a:r>
            <a:br>
              <a:rPr lang="en-US" dirty="0" smtClean="0"/>
            </a:br>
            <a:r>
              <a:rPr lang="en-US" dirty="0" smtClean="0"/>
              <a:t>opportunity</a:t>
            </a:r>
          </a:p>
          <a:p>
            <a:endParaRPr lang="en-US" dirty="0"/>
          </a:p>
          <a:p>
            <a:r>
              <a:rPr lang="en-US" b="1" dirty="0" smtClean="0"/>
              <a:t>Outcome: </a:t>
            </a:r>
            <a:r>
              <a:rPr lang="en-US" dirty="0" smtClean="0"/>
              <a:t>Readers are asked to share content on their own social network to receive content themselves</a:t>
            </a:r>
          </a:p>
          <a:p>
            <a:endParaRPr lang="en-US" b="1" dirty="0"/>
          </a:p>
          <a:p>
            <a:r>
              <a:rPr lang="en-US" b="1" dirty="0" smtClean="0"/>
              <a:t>Used for: </a:t>
            </a:r>
            <a:r>
              <a:rPr lang="en-US" dirty="0" smtClean="0"/>
              <a:t>Longer content works where reader effort can be justified</a:t>
            </a:r>
          </a:p>
          <a:p>
            <a:endParaRPr lang="en-US" b="1" dirty="0"/>
          </a:p>
          <a:p>
            <a:r>
              <a:rPr lang="en-US" b="1" dirty="0" smtClean="0"/>
              <a:t>Alternatives: </a:t>
            </a:r>
            <a:r>
              <a:rPr lang="en-US" dirty="0" smtClean="0"/>
              <a:t>Need to provide easy alternatives for readers that aren’t “social-aware”</a:t>
            </a:r>
            <a:endParaRPr lang="en-US" b="1" dirty="0" smtClean="0"/>
          </a:p>
          <a:p>
            <a:pPr marL="0" lvl="1" indent="0">
              <a:buNone/>
            </a:pPr>
            <a:r>
              <a:rPr lang="en-US" sz="1800" dirty="0"/>
              <a:t>Thanks to Keith Mayer </a:t>
            </a:r>
            <a:r>
              <a:rPr lang="en-US" sz="1800" dirty="0">
                <a:hlinkClick r:id="rId3"/>
              </a:rPr>
              <a:t>http://</a:t>
            </a:r>
            <a:r>
              <a:rPr lang="en-US" sz="1800" dirty="0" smtClean="0">
                <a:hlinkClick r:id="rId3"/>
              </a:rPr>
              <a:t>KeithMayer.com</a:t>
            </a:r>
            <a:endParaRPr lang="en-US" b="1" dirty="0"/>
          </a:p>
        </p:txBody>
      </p:sp>
      <p:sp>
        <p:nvSpPr>
          <p:cNvPr id="5" name="Rectangle 4"/>
          <p:cNvSpPr/>
          <p:nvPr/>
        </p:nvSpPr>
        <p:spPr bwMode="auto">
          <a:xfrm>
            <a:off x="10056812" y="228600"/>
            <a:ext cx="1912106" cy="1908353"/>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026" name="Picture 2" descr="C:\Users\v-kemaye\AppData\Local\MetroStyleAddIn\Icons\Hubs.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3012" y="326047"/>
            <a:ext cx="1758950" cy="171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2891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Pay-With-A-Tweet Overview</a:t>
            </a:r>
            <a:endParaRPr lang="en-US"/>
          </a:p>
        </p:txBody>
      </p:sp>
      <p:sp>
        <p:nvSpPr>
          <p:cNvPr id="3" name="Text Placeholder 2"/>
          <p:cNvSpPr>
            <a:spLocks noGrp="1"/>
          </p:cNvSpPr>
          <p:nvPr>
            <p:ph type="body" sz="quarter" idx="10"/>
          </p:nvPr>
        </p:nvSpPr>
        <p:spPr>
          <a:xfrm>
            <a:off x="519112" y="1447799"/>
            <a:ext cx="11149013" cy="5392245"/>
          </a:xfrm>
        </p:spPr>
        <p:txBody>
          <a:bodyPr/>
          <a:lstStyle/>
          <a:p>
            <a:r>
              <a:rPr lang="en-US" smtClean="0"/>
              <a:t>Useful for longer content works that are posted to Blogs</a:t>
            </a:r>
          </a:p>
          <a:p>
            <a:pPr lvl="1"/>
            <a:r>
              <a:rPr lang="en-US" smtClean="0"/>
              <a:t>Study Guides</a:t>
            </a:r>
          </a:p>
          <a:p>
            <a:pPr lvl="1"/>
            <a:r>
              <a:rPr lang="en-US" smtClean="0"/>
              <a:t>Lab Guides</a:t>
            </a:r>
          </a:p>
          <a:p>
            <a:pPr lvl="1"/>
            <a:r>
              <a:rPr lang="en-US" smtClean="0"/>
              <a:t>eBooks</a:t>
            </a:r>
          </a:p>
          <a:p>
            <a:pPr marL="460375" lvl="1" indent="0">
              <a:buNone/>
            </a:pPr>
            <a:endParaRPr lang="en-US" smtClean="0"/>
          </a:p>
          <a:p>
            <a:r>
              <a:rPr lang="en-US" smtClean="0"/>
              <a:t>Rather than downloading directly, force users to Tweet or Facebook-share to gain access to resource</a:t>
            </a:r>
          </a:p>
          <a:p>
            <a:endParaRPr lang="en-US"/>
          </a:p>
          <a:p>
            <a:r>
              <a:rPr lang="en-US" smtClean="0"/>
              <a:t>Creates a “viral” demand that drives broad awareness via 3</a:t>
            </a:r>
            <a:r>
              <a:rPr lang="en-US" baseline="30000" smtClean="0"/>
              <a:t>rd</a:t>
            </a:r>
            <a:r>
              <a:rPr lang="en-US" smtClean="0"/>
              <a:t> party social networks</a:t>
            </a:r>
          </a:p>
          <a:p>
            <a:endParaRPr lang="en-US"/>
          </a:p>
        </p:txBody>
      </p:sp>
    </p:spTree>
    <p:extLst>
      <p:ext uri="{BB962C8B-B14F-4D97-AF65-F5344CB8AC3E}">
        <p14:creationId xmlns:p14="http://schemas.microsoft.com/office/powerpoint/2010/main" val="325636176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Pay-With-A-Tweet: Step 1</a:t>
            </a:r>
            <a:endParaRPr lang="en-US"/>
          </a:p>
        </p:txBody>
      </p:sp>
      <p:sp>
        <p:nvSpPr>
          <p:cNvPr id="3" name="Text Placeholder 2"/>
          <p:cNvSpPr>
            <a:spLocks noGrp="1"/>
          </p:cNvSpPr>
          <p:nvPr>
            <p:ph type="body" sz="quarter" idx="10"/>
          </p:nvPr>
        </p:nvSpPr>
        <p:spPr>
          <a:xfrm>
            <a:off x="519112" y="1447799"/>
            <a:ext cx="11149013" cy="5355312"/>
          </a:xfrm>
        </p:spPr>
        <p:txBody>
          <a:bodyPr/>
          <a:lstStyle/>
          <a:p>
            <a:r>
              <a:rPr lang="en-US" smtClean="0"/>
              <a:t>Create a new draft Blog post for the content you wish to syndicate.</a:t>
            </a:r>
          </a:p>
          <a:p>
            <a:endParaRPr lang="en-US"/>
          </a:p>
          <a:p>
            <a:r>
              <a:rPr lang="en-US" smtClean="0"/>
              <a:t>Upload the resource to a publicly accessible HTTP location</a:t>
            </a:r>
          </a:p>
          <a:p>
            <a:pPr lvl="1"/>
            <a:r>
              <a:rPr lang="en-US" smtClean="0"/>
              <a:t>I usually upload to my </a:t>
            </a:r>
            <a:r>
              <a:rPr lang="en-US" err="1" smtClean="0"/>
              <a:t>Technet</a:t>
            </a:r>
            <a:r>
              <a:rPr lang="en-US" smtClean="0"/>
              <a:t> Blog using the File Upload feature</a:t>
            </a:r>
          </a:p>
          <a:p>
            <a:pPr marL="460375" lvl="1" indent="0">
              <a:buNone/>
            </a:pPr>
            <a:endParaRPr lang="en-US" smtClean="0"/>
          </a:p>
          <a:p>
            <a:r>
              <a:rPr lang="en-US" smtClean="0"/>
              <a:t>Create aka.ms short links</a:t>
            </a:r>
          </a:p>
          <a:p>
            <a:pPr lvl="1"/>
            <a:r>
              <a:rPr lang="en-US" smtClean="0"/>
              <a:t>One link for the resource</a:t>
            </a:r>
          </a:p>
          <a:p>
            <a:pPr lvl="1"/>
            <a:r>
              <a:rPr lang="en-US" smtClean="0"/>
              <a:t>Second link for the blog post</a:t>
            </a:r>
          </a:p>
          <a:p>
            <a:pPr lvl="2"/>
            <a:r>
              <a:rPr lang="en-US" smtClean="0"/>
              <a:t>Keep the blog post in Draft mode until completing this entire process</a:t>
            </a:r>
            <a:endParaRPr lang="en-US"/>
          </a:p>
          <a:p>
            <a:endParaRPr lang="en-US"/>
          </a:p>
        </p:txBody>
      </p:sp>
    </p:spTree>
    <p:extLst>
      <p:ext uri="{BB962C8B-B14F-4D97-AF65-F5344CB8AC3E}">
        <p14:creationId xmlns:p14="http://schemas.microsoft.com/office/powerpoint/2010/main" val="378042571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Pay-With-A-Tweet: Step 2</a:t>
            </a:r>
            <a:endParaRPr lang="en-US"/>
          </a:p>
        </p:txBody>
      </p:sp>
      <p:sp>
        <p:nvSpPr>
          <p:cNvPr id="3" name="Text Placeholder 2"/>
          <p:cNvSpPr>
            <a:spLocks noGrp="1"/>
          </p:cNvSpPr>
          <p:nvPr>
            <p:ph type="body" sz="quarter" idx="10"/>
          </p:nvPr>
        </p:nvSpPr>
        <p:spPr>
          <a:xfrm>
            <a:off x="519112" y="1219200"/>
            <a:ext cx="11149013" cy="5700022"/>
          </a:xfrm>
        </p:spPr>
        <p:txBody>
          <a:bodyPr/>
          <a:lstStyle/>
          <a:p>
            <a:r>
              <a:rPr lang="en-US" smtClean="0"/>
              <a:t>Browse to </a:t>
            </a:r>
            <a:r>
              <a:rPr lang="en-US" u="sng" smtClean="0">
                <a:solidFill>
                  <a:srgbClr val="F8F57B"/>
                </a:solidFill>
              </a:rPr>
              <a:t>http://www.paywithatweet.com </a:t>
            </a:r>
          </a:p>
          <a:p>
            <a:endParaRPr lang="en-US"/>
          </a:p>
          <a:p>
            <a:r>
              <a:rPr lang="en-US" smtClean="0"/>
              <a:t>Click the “</a:t>
            </a:r>
            <a:r>
              <a:rPr lang="en-US" smtClean="0">
                <a:solidFill>
                  <a:srgbClr val="F8F57B"/>
                </a:solidFill>
              </a:rPr>
              <a:t>Create a Pay Button</a:t>
            </a:r>
            <a:r>
              <a:rPr lang="en-US" smtClean="0"/>
              <a:t>” link</a:t>
            </a:r>
          </a:p>
          <a:p>
            <a:endParaRPr lang="en-US"/>
          </a:p>
          <a:p>
            <a:r>
              <a:rPr lang="en-US" smtClean="0"/>
              <a:t>Complete and Submit the form</a:t>
            </a:r>
          </a:p>
          <a:p>
            <a:pPr lvl="1">
              <a:buFont typeface="Arial" pitchFamily="34" charset="0"/>
              <a:buChar char="•"/>
            </a:pPr>
            <a:r>
              <a:rPr lang="en-US" smtClean="0"/>
              <a:t>Your download URL: </a:t>
            </a:r>
            <a:r>
              <a:rPr lang="en-US" smtClean="0">
                <a:solidFill>
                  <a:srgbClr val="F8F57B"/>
                </a:solidFill>
              </a:rPr>
              <a:t>aka.ms link to resource</a:t>
            </a:r>
          </a:p>
          <a:p>
            <a:pPr lvl="1">
              <a:buFont typeface="Arial" pitchFamily="34" charset="0"/>
              <a:buChar char="•"/>
            </a:pPr>
            <a:r>
              <a:rPr lang="en-US" smtClean="0"/>
              <a:t>Tweet to be posted: </a:t>
            </a:r>
            <a:r>
              <a:rPr lang="en-US" smtClean="0">
                <a:solidFill>
                  <a:srgbClr val="F8F57B"/>
                </a:solidFill>
              </a:rPr>
              <a:t>include your Twitter account tag and relevant hash tags</a:t>
            </a:r>
          </a:p>
          <a:p>
            <a:pPr lvl="2">
              <a:buFont typeface="Arial" pitchFamily="34" charset="0"/>
              <a:buChar char="•"/>
            </a:pPr>
            <a:r>
              <a:rPr lang="en-US" smtClean="0"/>
              <a:t>Example: </a:t>
            </a:r>
            <a:r>
              <a:rPr lang="en-US" smtClean="0">
                <a:solidFill>
                  <a:srgbClr val="F8F57B"/>
                </a:solidFill>
              </a:rPr>
              <a:t>Get certified on #</a:t>
            </a:r>
            <a:r>
              <a:rPr lang="en-US" err="1" smtClean="0">
                <a:solidFill>
                  <a:srgbClr val="F8F57B"/>
                </a:solidFill>
              </a:rPr>
              <a:t>SysCtr</a:t>
            </a:r>
            <a:r>
              <a:rPr lang="en-US" smtClean="0">
                <a:solidFill>
                  <a:srgbClr val="F8F57B"/>
                </a:solidFill>
              </a:rPr>
              <a:t> 2012 with this FREE study guide! Thanks @KeithMayer!</a:t>
            </a:r>
          </a:p>
          <a:p>
            <a:pPr lvl="1"/>
            <a:r>
              <a:rPr lang="en-US" smtClean="0"/>
              <a:t>URL: </a:t>
            </a:r>
            <a:r>
              <a:rPr lang="en-US" smtClean="0">
                <a:solidFill>
                  <a:srgbClr val="F8F57B"/>
                </a:solidFill>
              </a:rPr>
              <a:t>aka.ms link to your blog post</a:t>
            </a:r>
            <a:endParaRPr lang="en-US"/>
          </a:p>
          <a:p>
            <a:endParaRPr lang="en-US"/>
          </a:p>
        </p:txBody>
      </p:sp>
    </p:spTree>
    <p:extLst>
      <p:ext uri="{BB962C8B-B14F-4D97-AF65-F5344CB8AC3E}">
        <p14:creationId xmlns:p14="http://schemas.microsoft.com/office/powerpoint/2010/main" val="388491305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Pay-With-A-Tweet: Step 3</a:t>
            </a:r>
            <a:endParaRPr lang="en-US"/>
          </a:p>
        </p:txBody>
      </p:sp>
      <p:sp>
        <p:nvSpPr>
          <p:cNvPr id="3" name="Text Placeholder 2"/>
          <p:cNvSpPr>
            <a:spLocks noGrp="1"/>
          </p:cNvSpPr>
          <p:nvPr>
            <p:ph type="body" sz="quarter" idx="10"/>
          </p:nvPr>
        </p:nvSpPr>
        <p:spPr>
          <a:xfrm>
            <a:off x="519112" y="1219200"/>
            <a:ext cx="11149013" cy="5318379"/>
          </a:xfrm>
        </p:spPr>
        <p:txBody>
          <a:bodyPr/>
          <a:lstStyle/>
          <a:p>
            <a:r>
              <a:rPr lang="en-US" smtClean="0"/>
              <a:t>Edit draft blog post</a:t>
            </a:r>
          </a:p>
          <a:p>
            <a:endParaRPr lang="en-US"/>
          </a:p>
          <a:p>
            <a:r>
              <a:rPr lang="en-US" smtClean="0"/>
              <a:t>Open the HTML view in the blog post editor</a:t>
            </a:r>
          </a:p>
          <a:p>
            <a:endParaRPr lang="en-US"/>
          </a:p>
          <a:p>
            <a:r>
              <a:rPr lang="en-US" smtClean="0"/>
              <a:t>Paste the “Pay With a Tweet” button code </a:t>
            </a:r>
          </a:p>
          <a:p>
            <a:endParaRPr lang="en-US"/>
          </a:p>
          <a:p>
            <a:r>
              <a:rPr lang="en-US" smtClean="0"/>
              <a:t>Save &amp; Publish the blog post</a:t>
            </a:r>
          </a:p>
          <a:p>
            <a:endParaRPr lang="en-US"/>
          </a:p>
          <a:p>
            <a:r>
              <a:rPr lang="en-US" smtClean="0"/>
              <a:t>Update the second aka.ms link to point to your post</a:t>
            </a:r>
            <a:endParaRPr lang="en-US"/>
          </a:p>
          <a:p>
            <a:endParaRPr lang="en-US"/>
          </a:p>
        </p:txBody>
      </p:sp>
    </p:spTree>
    <p:extLst>
      <p:ext uri="{BB962C8B-B14F-4D97-AF65-F5344CB8AC3E}">
        <p14:creationId xmlns:p14="http://schemas.microsoft.com/office/powerpoint/2010/main" val="368890100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Your Suggestions</a:t>
            </a:r>
            <a:endParaRPr lang="en-US" dirty="0"/>
          </a:p>
        </p:txBody>
      </p:sp>
      <p:sp>
        <p:nvSpPr>
          <p:cNvPr id="5" name="Subtitle 4"/>
          <p:cNvSpPr>
            <a:spLocks noGrp="1"/>
          </p:cNvSpPr>
          <p:nvPr>
            <p:ph type="subTitle" idx="1"/>
          </p:nvPr>
        </p:nvSpPr>
        <p:spPr/>
        <p:txBody>
          <a:bodyPr/>
          <a:lstStyle/>
          <a:p>
            <a:r>
              <a:rPr lang="en-US" dirty="0" smtClean="0"/>
              <a:t>What has worked for YOU?</a:t>
            </a:r>
            <a:endParaRPr lang="en-US" dirty="0"/>
          </a:p>
        </p:txBody>
      </p:sp>
      <p:sp>
        <p:nvSpPr>
          <p:cNvPr id="4" name="Title 3"/>
          <p:cNvSpPr>
            <a:spLocks noGrp="1"/>
          </p:cNvSpPr>
          <p:nvPr>
            <p:ph type="ctrTitle"/>
          </p:nvPr>
        </p:nvSpPr>
        <p:spPr>
          <a:xfrm>
            <a:off x="4179052" y="3187136"/>
            <a:ext cx="6610546" cy="1994464"/>
          </a:xfrm>
        </p:spPr>
        <p:txBody>
          <a:bodyPr/>
          <a:lstStyle/>
          <a:p>
            <a:r>
              <a:rPr lang="en-US" dirty="0" smtClean="0"/>
              <a:t>Q &amp; A </a:t>
            </a:r>
            <a:br>
              <a:rPr lang="en-US" dirty="0" smtClean="0"/>
            </a:br>
            <a:r>
              <a:rPr lang="en-US" dirty="0" smtClean="0"/>
              <a:t/>
            </a:r>
            <a:br>
              <a:rPr lang="en-US" dirty="0" smtClean="0"/>
            </a:br>
            <a:r>
              <a:rPr lang="en-US" dirty="0" smtClean="0"/>
              <a:t>Audience Suggestions</a:t>
            </a:r>
            <a:endParaRPr lang="en-US" dirty="0"/>
          </a:p>
        </p:txBody>
      </p:sp>
    </p:spTree>
    <p:extLst>
      <p:ext uri="{BB962C8B-B14F-4D97-AF65-F5344CB8AC3E}">
        <p14:creationId xmlns:p14="http://schemas.microsoft.com/office/powerpoint/2010/main" val="422706399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Calls to Action …</a:t>
            </a:r>
            <a:endParaRPr lang="en-US"/>
          </a:p>
        </p:txBody>
      </p:sp>
      <p:sp>
        <p:nvSpPr>
          <p:cNvPr id="5" name="Text Placeholder 3"/>
          <p:cNvSpPr>
            <a:spLocks noGrp="1"/>
          </p:cNvSpPr>
          <p:nvPr>
            <p:ph type="body" sz="quarter" idx="10"/>
          </p:nvPr>
        </p:nvSpPr>
        <p:spPr>
          <a:xfrm>
            <a:off x="531812" y="991814"/>
            <a:ext cx="11149013" cy="4598182"/>
          </a:xfrm>
        </p:spPr>
        <p:txBody>
          <a:bodyPr/>
          <a:lstStyle/>
          <a:p>
            <a:pPr>
              <a:lnSpc>
                <a:spcPct val="150000"/>
              </a:lnSpc>
            </a:pPr>
            <a:r>
              <a:rPr lang="en-US" sz="3600" b="1" dirty="0" smtClean="0"/>
              <a:t>Download </a:t>
            </a:r>
            <a:r>
              <a:rPr lang="en-US" sz="3600" dirty="0" smtClean="0"/>
              <a:t>this deck at: </a:t>
            </a:r>
            <a:r>
              <a:rPr lang="en-US" sz="3600" dirty="0" smtClean="0">
                <a:hlinkClick r:id="rId3"/>
              </a:rPr>
              <a:t>itproguru.com/resources</a:t>
            </a:r>
            <a:r>
              <a:rPr lang="en-US" sz="3600" dirty="0" smtClean="0"/>
              <a:t> </a:t>
            </a:r>
          </a:p>
          <a:p>
            <a:pPr>
              <a:lnSpc>
                <a:spcPct val="150000"/>
              </a:lnSpc>
            </a:pPr>
            <a:r>
              <a:rPr lang="en-US" sz="3600" b="1" dirty="0" smtClean="0"/>
              <a:t>Search Optimize </a:t>
            </a:r>
            <a:r>
              <a:rPr lang="en-US" sz="3600" dirty="0" smtClean="0"/>
              <a:t>your Blog</a:t>
            </a:r>
          </a:p>
          <a:p>
            <a:pPr>
              <a:lnSpc>
                <a:spcPct val="150000"/>
              </a:lnSpc>
            </a:pPr>
            <a:r>
              <a:rPr lang="en-US" sz="3600" b="1" dirty="0" smtClean="0"/>
              <a:t>Register</a:t>
            </a:r>
            <a:r>
              <a:rPr lang="en-US" sz="3600" dirty="0" smtClean="0"/>
              <a:t> for your </a:t>
            </a:r>
            <a:r>
              <a:rPr lang="en-US" sz="3600" dirty="0" err="1" smtClean="0"/>
              <a:t>Ulitzer</a:t>
            </a:r>
            <a:r>
              <a:rPr lang="en-US" sz="3600" dirty="0" smtClean="0"/>
              <a:t> or other third party Blog</a:t>
            </a:r>
          </a:p>
          <a:p>
            <a:pPr>
              <a:lnSpc>
                <a:spcPct val="150000"/>
              </a:lnSpc>
            </a:pPr>
            <a:r>
              <a:rPr lang="en-US" sz="3600" b="1" dirty="0" smtClean="0"/>
              <a:t>Engage </a:t>
            </a:r>
            <a:r>
              <a:rPr lang="en-US" sz="3600" dirty="0" smtClean="0"/>
              <a:t>customers</a:t>
            </a:r>
            <a:r>
              <a:rPr lang="en-US" sz="3600" b="1" dirty="0" smtClean="0"/>
              <a:t> </a:t>
            </a:r>
            <a:r>
              <a:rPr lang="en-US" sz="3600" dirty="0" smtClean="0"/>
              <a:t>on other sites </a:t>
            </a:r>
          </a:p>
          <a:p>
            <a:pPr>
              <a:lnSpc>
                <a:spcPct val="150000"/>
              </a:lnSpc>
            </a:pPr>
            <a:r>
              <a:rPr lang="en-US" sz="3600" b="1" dirty="0" smtClean="0"/>
              <a:t>Leverage </a:t>
            </a:r>
            <a:r>
              <a:rPr lang="en-US" sz="3600" dirty="0" smtClean="0"/>
              <a:t>suggestions to drive </a:t>
            </a:r>
            <a:r>
              <a:rPr lang="en-US" sz="3600" b="1" dirty="0" smtClean="0"/>
              <a:t>IMPACT!</a:t>
            </a:r>
            <a:endParaRPr lang="en-US" sz="3600" dirty="0"/>
          </a:p>
        </p:txBody>
      </p:sp>
    </p:spTree>
    <p:extLst>
      <p:ext uri="{BB962C8B-B14F-4D97-AF65-F5344CB8AC3E}">
        <p14:creationId xmlns:p14="http://schemas.microsoft.com/office/powerpoint/2010/main" val="15958268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Rachel’s Resources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hlinkClick r:id="rId3"/>
              </a:rPr>
              <a:t>http</a:t>
            </a:r>
            <a:r>
              <a:rPr lang="en-US">
                <a:hlinkClick r:id="rId3"/>
              </a:rPr>
              <a:t>://</a:t>
            </a:r>
            <a:r>
              <a:rPr lang="en-US" smtClean="0">
                <a:hlinkClick r:id="rId3"/>
              </a:rPr>
              <a:t>theoatmeal.com/comics/facebook_likes</a:t>
            </a:r>
            <a:r>
              <a:rPr lang="en-US" smtClean="0"/>
              <a:t> </a:t>
            </a:r>
            <a:endParaRPr lang="en-US" dirty="0"/>
          </a:p>
          <a:p>
            <a:r>
              <a:rPr lang="en-US" dirty="0" smtClean="0"/>
              <a:t>Useit.com</a:t>
            </a:r>
          </a:p>
          <a:p>
            <a:r>
              <a:rPr lang="en-US" dirty="0">
                <a:hlinkClick r:id="rId4"/>
              </a:rPr>
              <a:t>http://</a:t>
            </a:r>
            <a:r>
              <a:rPr lang="en-US" dirty="0" smtClean="0">
                <a:hlinkClick r:id="rId4"/>
              </a:rPr>
              <a:t>www.problogger.net/blog</a:t>
            </a:r>
            <a:endParaRPr lang="en-US" dirty="0" smtClean="0"/>
          </a:p>
          <a:p>
            <a:r>
              <a:rPr lang="en-US" dirty="0">
                <a:hlinkClick r:id="rId5"/>
              </a:rPr>
              <a:t>http://</a:t>
            </a:r>
            <a:r>
              <a:rPr lang="en-US" dirty="0" smtClean="0">
                <a:hlinkClick r:id="rId5"/>
              </a:rPr>
              <a:t>www.brentozar.com/archive/2008/12/how-start-blog</a:t>
            </a:r>
            <a:endParaRPr lang="en-US" dirty="0" smtClean="0"/>
          </a:p>
          <a:p>
            <a:r>
              <a:rPr lang="en-US" dirty="0" smtClean="0"/>
              <a:t>eBook: </a:t>
            </a:r>
            <a:r>
              <a:rPr lang="en-US" dirty="0" smtClean="0">
                <a:hlinkClick r:id="rId6"/>
              </a:rPr>
              <a:t>http</a:t>
            </a:r>
            <a:r>
              <a:rPr lang="en-US" dirty="0">
                <a:hlinkClick r:id="rId6"/>
              </a:rPr>
              <a:t>://</a:t>
            </a:r>
            <a:r>
              <a:rPr lang="en-US" dirty="0" smtClean="0">
                <a:hlinkClick r:id="rId6"/>
              </a:rPr>
              <a:t>pragprog.com/book/actb/technical-blogging</a:t>
            </a:r>
            <a:r>
              <a:rPr lang="en-US" dirty="0" smtClean="0"/>
              <a:t> </a:t>
            </a:r>
          </a:p>
          <a:p>
            <a:r>
              <a:rPr lang="en-US" dirty="0">
                <a:hlinkClick r:id="rId7"/>
              </a:rPr>
              <a:t>http://</a:t>
            </a:r>
            <a:r>
              <a:rPr lang="en-US" dirty="0" smtClean="0">
                <a:hlinkClick r:id="rId7"/>
              </a:rPr>
              <a:t>jer979.com/files/media/10%20Ways%20to%20Grow%20Your%20Fans.pdf</a:t>
            </a:r>
            <a:endParaRPr lang="en-US" dirty="0" smtClean="0"/>
          </a:p>
          <a:p>
            <a:endParaRPr lang="en-US" dirty="0" smtClean="0"/>
          </a:p>
          <a:p>
            <a:endParaRPr lang="en-US" dirty="0"/>
          </a:p>
        </p:txBody>
      </p:sp>
    </p:spTree>
    <p:extLst>
      <p:ext uri="{BB962C8B-B14F-4D97-AF65-F5344CB8AC3E}">
        <p14:creationId xmlns:p14="http://schemas.microsoft.com/office/powerpoint/2010/main" val="9871073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04" y="109891"/>
            <a:ext cx="11149013" cy="941796"/>
          </a:xfrm>
        </p:spPr>
        <p:txBody>
          <a:bodyPr/>
          <a:lstStyle/>
          <a:p>
            <a:r>
              <a:rPr lang="en-US" dirty="0" smtClean="0"/>
              <a:t>Content That Inspires Action</a:t>
            </a:r>
            <a:br>
              <a:rPr lang="en-US" dirty="0" smtClean="0"/>
            </a:br>
            <a:r>
              <a:rPr lang="en-US" sz="2400" dirty="0" smtClean="0"/>
              <a:t> Without Great Content; You have Nothing</a:t>
            </a:r>
            <a:endParaRPr lang="en-US" dirty="0"/>
          </a:p>
        </p:txBody>
      </p:sp>
      <p:sp>
        <p:nvSpPr>
          <p:cNvPr id="8" name="Text Placeholder 7"/>
          <p:cNvSpPr>
            <a:spLocks noGrp="1"/>
          </p:cNvSpPr>
          <p:nvPr>
            <p:ph type="body" sz="quarter" idx="10"/>
          </p:nvPr>
        </p:nvSpPr>
        <p:spPr>
          <a:xfrm>
            <a:off x="303212" y="1222211"/>
            <a:ext cx="11149013" cy="5647700"/>
          </a:xfrm>
        </p:spPr>
        <p:txBody>
          <a:bodyPr/>
          <a:lstStyle/>
          <a:p>
            <a:r>
              <a:rPr lang="en-US" sz="2400" dirty="0" smtClean="0"/>
              <a:t>What specific actions do I want to inspire?</a:t>
            </a:r>
          </a:p>
          <a:p>
            <a:pPr lvl="1"/>
            <a:r>
              <a:rPr lang="en-US" sz="2000" b="1" dirty="0" smtClean="0"/>
              <a:t>Read </a:t>
            </a:r>
            <a:r>
              <a:rPr lang="en-US" sz="2000" dirty="0" smtClean="0"/>
              <a:t>my content!</a:t>
            </a:r>
          </a:p>
          <a:p>
            <a:pPr lvl="1"/>
            <a:r>
              <a:rPr lang="en-US" sz="2000" b="1" dirty="0" smtClean="0"/>
              <a:t>Download </a:t>
            </a:r>
            <a:r>
              <a:rPr lang="en-US" sz="2000" dirty="0" smtClean="0"/>
              <a:t>our products! </a:t>
            </a:r>
          </a:p>
          <a:p>
            <a:pPr lvl="1"/>
            <a:r>
              <a:rPr lang="en-US" sz="2000" b="1" dirty="0" smtClean="0"/>
              <a:t>Achieve</a:t>
            </a:r>
            <a:r>
              <a:rPr lang="en-US" sz="2000" dirty="0" smtClean="0"/>
              <a:t> certification!</a:t>
            </a:r>
          </a:p>
          <a:p>
            <a:pPr lvl="1"/>
            <a:r>
              <a:rPr lang="en-US" sz="2000" b="1" dirty="0" smtClean="0"/>
              <a:t>Tell </a:t>
            </a:r>
            <a:r>
              <a:rPr lang="en-US" sz="2000" dirty="0" smtClean="0"/>
              <a:t>their friends!</a:t>
            </a:r>
            <a:endParaRPr lang="en-US" sz="1600" dirty="0" smtClean="0"/>
          </a:p>
          <a:p>
            <a:r>
              <a:rPr lang="en-US" sz="2400" dirty="0" smtClean="0"/>
              <a:t>What does your audience want to do?</a:t>
            </a:r>
          </a:p>
          <a:p>
            <a:pPr lvl="1"/>
            <a:r>
              <a:rPr lang="en-US" sz="2000" b="1" dirty="0" smtClean="0"/>
              <a:t>Solve</a:t>
            </a:r>
            <a:r>
              <a:rPr lang="en-US" sz="2000" dirty="0" smtClean="0"/>
              <a:t> problems!</a:t>
            </a:r>
          </a:p>
          <a:p>
            <a:pPr lvl="1"/>
            <a:r>
              <a:rPr lang="en-US" sz="2000" b="1" dirty="0" smtClean="0"/>
              <a:t>Learn</a:t>
            </a:r>
            <a:r>
              <a:rPr lang="en-US" sz="2000" dirty="0" smtClean="0"/>
              <a:t> quickly!</a:t>
            </a:r>
          </a:p>
          <a:p>
            <a:pPr lvl="1"/>
            <a:r>
              <a:rPr lang="en-US" sz="2000" b="1" dirty="0" smtClean="0"/>
              <a:t>Save </a:t>
            </a:r>
            <a:r>
              <a:rPr lang="en-US" sz="2000" dirty="0" smtClean="0"/>
              <a:t>time!</a:t>
            </a:r>
            <a:endParaRPr lang="en-US" sz="2000" b="1" dirty="0" smtClean="0"/>
          </a:p>
          <a:p>
            <a:pPr lvl="1"/>
            <a:r>
              <a:rPr lang="en-US" sz="2000" b="1" dirty="0" smtClean="0"/>
              <a:t>Achieve </a:t>
            </a:r>
            <a:r>
              <a:rPr lang="en-US" sz="2000" dirty="0" smtClean="0"/>
              <a:t>certification!</a:t>
            </a:r>
          </a:p>
          <a:p>
            <a:r>
              <a:rPr lang="en-US" sz="2400" dirty="0" smtClean="0"/>
              <a:t>Ideas: Tie them together …</a:t>
            </a:r>
          </a:p>
          <a:p>
            <a:pPr lvl="1"/>
            <a:r>
              <a:rPr lang="en-US" sz="2000" dirty="0" smtClean="0"/>
              <a:t>Questions at Events</a:t>
            </a:r>
          </a:p>
          <a:p>
            <a:pPr lvl="1"/>
            <a:r>
              <a:rPr lang="en-US" sz="2000" dirty="0" smtClean="0"/>
              <a:t>What do you want to learn about?</a:t>
            </a:r>
          </a:p>
          <a:p>
            <a:pPr lvl="1"/>
            <a:r>
              <a:rPr lang="en-US" sz="2000" dirty="0" smtClean="0"/>
              <a:t>Session Content</a:t>
            </a:r>
          </a:p>
          <a:p>
            <a:pPr lvl="1"/>
            <a:r>
              <a:rPr lang="en-US" sz="2000" dirty="0" smtClean="0"/>
              <a:t>Endless ideas… Use Forum Questions for post ideas </a:t>
            </a:r>
            <a:r>
              <a:rPr lang="en-US" sz="2000" dirty="0" smtClean="0">
                <a:sym typeface="Wingdings" panose="05000000000000000000" pitchFamily="2" charset="2"/>
              </a:rPr>
              <a:t></a:t>
            </a:r>
            <a:endParaRPr lang="en-US" sz="2000" dirty="0" smtClean="0"/>
          </a:p>
          <a:p>
            <a:pPr marL="460375" lvl="1" indent="0">
              <a:buNone/>
            </a:pPr>
            <a:endParaRPr lang="en-US" sz="1000" dirty="0" smtClean="0"/>
          </a:p>
          <a:p>
            <a:pPr marL="460375" lvl="1" indent="0">
              <a:buNone/>
            </a:pPr>
            <a:r>
              <a:rPr lang="en-US" sz="1600" dirty="0" smtClean="0"/>
              <a:t>Thanks </a:t>
            </a:r>
            <a:r>
              <a:rPr lang="en-US" sz="1600" dirty="0"/>
              <a:t>to Keith Mayer </a:t>
            </a:r>
            <a:r>
              <a:rPr lang="en-US" sz="1600" dirty="0">
                <a:hlinkClick r:id="rId3"/>
              </a:rPr>
              <a:t>http://</a:t>
            </a:r>
            <a:r>
              <a:rPr lang="en-US" sz="1600" dirty="0" smtClean="0">
                <a:hlinkClick r:id="rId3"/>
              </a:rPr>
              <a:t>KeithMayer.com</a:t>
            </a:r>
            <a:r>
              <a:rPr lang="en-US" sz="1600" dirty="0" smtClean="0"/>
              <a:t> and Rachel </a:t>
            </a:r>
            <a:r>
              <a:rPr lang="en-US" sz="1600" dirty="0" err="1" smtClean="0"/>
              <a:t>Appel</a:t>
            </a:r>
            <a:r>
              <a:rPr lang="en-US" sz="1600" dirty="0"/>
              <a:t> </a:t>
            </a:r>
            <a:r>
              <a:rPr lang="en-US" sz="1600" dirty="0">
                <a:hlinkClick r:id="rId4"/>
              </a:rPr>
              <a:t>http</a:t>
            </a:r>
            <a:r>
              <a:rPr lang="en-US" sz="1600" dirty="0" smtClean="0">
                <a:hlinkClick r:id="rId4"/>
              </a:rPr>
              <a:t>://RachelAppel.com</a:t>
            </a:r>
            <a:r>
              <a:rPr lang="en-US" sz="1600" dirty="0" smtClean="0"/>
              <a:t> </a:t>
            </a:r>
          </a:p>
        </p:txBody>
      </p:sp>
      <p:grpSp>
        <p:nvGrpSpPr>
          <p:cNvPr id="3" name="Group 2"/>
          <p:cNvGrpSpPr/>
          <p:nvPr/>
        </p:nvGrpSpPr>
        <p:grpSpPr>
          <a:xfrm>
            <a:off x="8761412" y="3429000"/>
            <a:ext cx="3145327" cy="2743201"/>
            <a:chOff x="10129558" y="4361149"/>
            <a:chExt cx="1929581" cy="1887251"/>
          </a:xfrm>
        </p:grpSpPr>
        <p:sp>
          <p:nvSpPr>
            <p:cNvPr id="17" name="Rectangle 16"/>
            <p:cNvSpPr/>
            <p:nvPr/>
          </p:nvSpPr>
          <p:spPr bwMode="auto">
            <a:xfrm>
              <a:off x="10129558" y="4361149"/>
              <a:ext cx="1929581" cy="188725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030" name="Picture 6" descr="C:\Users\v-kemaye\AppData\Local\MetroStyleAddIn\Icons\Outside The Box.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3849" y="4662596"/>
              <a:ext cx="1185640" cy="13783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8761412" y="335716"/>
            <a:ext cx="3122613" cy="2788484"/>
            <a:chOff x="10147033" y="152400"/>
            <a:chExt cx="1889392" cy="1936725"/>
          </a:xfrm>
        </p:grpSpPr>
        <p:sp>
          <p:nvSpPr>
            <p:cNvPr id="10" name="Rectangle 9"/>
            <p:cNvSpPr/>
            <p:nvPr/>
          </p:nvSpPr>
          <p:spPr bwMode="auto">
            <a:xfrm>
              <a:off x="10147033" y="152400"/>
              <a:ext cx="1889392" cy="193672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031" name="Picture 7" descr="C:\Users\v-kemaye\AppData\Local\MetroStyleAddIn\Icons\Solutions.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206" y="317298"/>
              <a:ext cx="1606928" cy="16069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906037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a:gradFill>
                  <a:gsLst>
                    <a:gs pos="0">
                      <a:schemeClr val="tx1"/>
                    </a:gs>
                    <a:gs pos="100000">
                      <a:schemeClr val="tx1"/>
                    </a:gs>
                  </a:gsLst>
                  <a:lin ang="5400000" scaled="0"/>
                </a:gradFill>
                <a:latin typeface="Segoe UI" pitchFamily="34" charset="0"/>
                <a:cs typeface="Arial" charset="0"/>
              </a:rPr>
              <a:t>© </a:t>
            </a:r>
            <a:r>
              <a:rPr lang="en-US" sz="700" smtClean="0">
                <a:gradFill>
                  <a:gsLst>
                    <a:gs pos="0">
                      <a:schemeClr val="tx1"/>
                    </a:gs>
                    <a:gs pos="100000">
                      <a:schemeClr val="tx1"/>
                    </a:gs>
                  </a:gsLst>
                  <a:lin ang="5400000" scaled="0"/>
                </a:gradFill>
                <a:latin typeface="Segoe UI" pitchFamily="34" charset="0"/>
                <a:cs typeface="Arial" charset="0"/>
              </a:rPr>
              <a:t>2012 Microsoft </a:t>
            </a:r>
            <a:r>
              <a:rPr lang="en-US" sz="70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smtClean="0">
                <a:gradFill>
                  <a:gsLst>
                    <a:gs pos="0">
                      <a:schemeClr val="tx1"/>
                    </a:gs>
                    <a:gs pos="100000">
                      <a:schemeClr val="tx1"/>
                    </a:gs>
                  </a:gsLst>
                  <a:lin ang="5400000" scaled="0"/>
                </a:gradFill>
                <a:latin typeface="Segoe UI" pitchFamily="34" charset="0"/>
                <a:cs typeface="Arial" charset="0"/>
              </a:rPr>
              <a:t/>
            </a:r>
            <a:br>
              <a:rPr lang="en-US" sz="700" smtClean="0">
                <a:gradFill>
                  <a:gsLst>
                    <a:gs pos="0">
                      <a:schemeClr val="tx1"/>
                    </a:gs>
                    <a:gs pos="100000">
                      <a:schemeClr val="tx1"/>
                    </a:gs>
                  </a:gsLst>
                  <a:lin ang="5400000" scaled="0"/>
                </a:gradFill>
                <a:latin typeface="Segoe UI" pitchFamily="34" charset="0"/>
                <a:cs typeface="Arial" charset="0"/>
              </a:rPr>
            </a:br>
            <a:r>
              <a:rPr lang="en-US" sz="700" smtClean="0">
                <a:gradFill>
                  <a:gsLst>
                    <a:gs pos="0">
                      <a:schemeClr val="tx1"/>
                    </a:gs>
                    <a:gs pos="100000">
                      <a:schemeClr val="tx1"/>
                    </a:gs>
                  </a:gsLst>
                  <a:lin ang="5400000" scaled="0"/>
                </a:gradFill>
                <a:latin typeface="Segoe UI" pitchFamily="34" charset="0"/>
                <a:cs typeface="Arial" charset="0"/>
              </a:rPr>
              <a:t>part </a:t>
            </a:r>
            <a:r>
              <a:rPr lang="en-US" sz="70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smtClean="0">
                <a:gradFill>
                  <a:gsLst>
                    <a:gs pos="0">
                      <a:schemeClr val="tx1"/>
                    </a:gs>
                    <a:gs pos="100000">
                      <a:schemeClr val="tx1"/>
                    </a:gs>
                  </a:gsLst>
                  <a:lin ang="5400000" scaled="0"/>
                </a:gradFill>
                <a:latin typeface="Segoe UI" pitchFamily="34" charset="0"/>
                <a:cs typeface="Arial" charset="0"/>
              </a:rPr>
              <a:t>MICROSOFT </a:t>
            </a:r>
            <a:r>
              <a:rPr lang="en-US" sz="70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2977863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Inspire ACTION!!!   - 1/3 visitors Act!</a:t>
            </a:r>
            <a:endParaRPr lang="en-US" dirty="0"/>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684212" y="872268"/>
            <a:ext cx="9391995" cy="6030649"/>
          </a:xfrm>
          <a:prstGeom prst="rect">
            <a:avLst/>
          </a:prstGeom>
        </p:spPr>
      </p:pic>
      <p:pic>
        <p:nvPicPr>
          <p:cNvPr id="6" name="Picture 5"/>
          <p:cNvPicPr>
            <a:picLocks noChangeAspect="1"/>
          </p:cNvPicPr>
          <p:nvPr/>
        </p:nvPicPr>
        <p:blipFill>
          <a:blip r:embed="rId3"/>
          <a:stretch>
            <a:fillRect/>
          </a:stretch>
        </p:blipFill>
        <p:spPr>
          <a:xfrm>
            <a:off x="3579812" y="2280548"/>
            <a:ext cx="7963590" cy="4320914"/>
          </a:xfrm>
          <a:prstGeom prst="rect">
            <a:avLst/>
          </a:prstGeom>
        </p:spPr>
      </p:pic>
    </p:spTree>
    <p:extLst>
      <p:ext uri="{BB962C8B-B14F-4D97-AF65-F5344CB8AC3E}">
        <p14:creationId xmlns:p14="http://schemas.microsoft.com/office/powerpoint/2010/main" val="2731765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9916" y="188641"/>
            <a:ext cx="8589640" cy="609398"/>
          </a:xfrm>
        </p:spPr>
        <p:txBody>
          <a:bodyPr/>
          <a:lstStyle/>
          <a:p>
            <a:pPr algn="l"/>
            <a:r>
              <a:rPr lang="en-US" dirty="0" smtClean="0"/>
              <a:t>Blogging By The Numbers</a:t>
            </a:r>
            <a:endParaRPr lang="en-US" dirty="0"/>
          </a:p>
        </p:txBody>
      </p:sp>
      <p:sp>
        <p:nvSpPr>
          <p:cNvPr id="6" name="Content Placeholder 5"/>
          <p:cNvSpPr>
            <a:spLocks noGrp="1"/>
          </p:cNvSpPr>
          <p:nvPr>
            <p:ph idx="1"/>
          </p:nvPr>
        </p:nvSpPr>
        <p:spPr>
          <a:xfrm>
            <a:off x="1701924" y="926035"/>
            <a:ext cx="4248472" cy="6021288"/>
          </a:xfrm>
        </p:spPr>
        <p:txBody>
          <a:bodyPr>
            <a:noAutofit/>
          </a:bodyPr>
          <a:lstStyle/>
          <a:p>
            <a:pPr>
              <a:buFont typeface="+mj-lt"/>
              <a:buAutoNum type="arabicPeriod"/>
            </a:pPr>
            <a:r>
              <a:rPr lang="en-US" sz="1800" b="1" dirty="0"/>
              <a:t>Pick a relevant theme, topic and title </a:t>
            </a:r>
            <a:r>
              <a:rPr lang="en-US" sz="1400" dirty="0"/>
              <a:t>for your blog and blog posts</a:t>
            </a:r>
          </a:p>
          <a:p>
            <a:pPr lvl="1">
              <a:buFont typeface="Wingdings" pitchFamily="2" charset="2"/>
              <a:buChar char="v"/>
            </a:pPr>
            <a:r>
              <a:rPr lang="en-US" sz="1400" b="1" dirty="0">
                <a:solidFill>
                  <a:schemeClr val="tx1"/>
                </a:solidFill>
              </a:rPr>
              <a:t>Purpose/Theme</a:t>
            </a:r>
            <a:r>
              <a:rPr lang="en-US" sz="1000" dirty="0"/>
              <a:t> – What do you want to be known for?  Develop a theme based on that purpose (personal, technology, mix) </a:t>
            </a:r>
          </a:p>
          <a:p>
            <a:pPr lvl="1">
              <a:buFont typeface="Wingdings" pitchFamily="2" charset="2"/>
              <a:buChar char="v"/>
            </a:pPr>
            <a:r>
              <a:rPr lang="en-US" sz="1400" b="1" dirty="0">
                <a:solidFill>
                  <a:srgbClr val="FFFF00"/>
                </a:solidFill>
              </a:rPr>
              <a:t>Topic</a:t>
            </a:r>
            <a:r>
              <a:rPr lang="en-US" sz="1000" b="1" dirty="0">
                <a:solidFill>
                  <a:srgbClr val="FFFF00"/>
                </a:solidFill>
              </a:rPr>
              <a:t> of posts make a huge difference consider today and tomorrow/next year </a:t>
            </a:r>
          </a:p>
          <a:p>
            <a:pPr lvl="1">
              <a:buFont typeface="Wingdings" pitchFamily="2" charset="2"/>
              <a:buChar char="v"/>
            </a:pPr>
            <a:r>
              <a:rPr lang="en-US" sz="1400" b="1" dirty="0">
                <a:solidFill>
                  <a:srgbClr val="FFFF00"/>
                </a:solidFill>
              </a:rPr>
              <a:t>Longevity and popularity </a:t>
            </a:r>
            <a:r>
              <a:rPr lang="en-US" sz="1000" dirty="0"/>
              <a:t>often determine relevance and ranking</a:t>
            </a:r>
          </a:p>
          <a:p>
            <a:pPr lvl="1">
              <a:buFont typeface="Wingdings" pitchFamily="2" charset="2"/>
              <a:buChar char="v"/>
            </a:pPr>
            <a:r>
              <a:rPr lang="en-US" sz="1400" b="1" dirty="0">
                <a:solidFill>
                  <a:srgbClr val="FFFF00"/>
                </a:solidFill>
              </a:rPr>
              <a:t>Use lots of keywords </a:t>
            </a:r>
            <a:r>
              <a:rPr lang="en-US" sz="1000" dirty="0">
                <a:solidFill>
                  <a:schemeClr val="tx1"/>
                </a:solidFill>
              </a:rPr>
              <a:t>in the title</a:t>
            </a:r>
          </a:p>
          <a:p>
            <a:pPr lvl="1">
              <a:buFont typeface="Wingdings" pitchFamily="2" charset="2"/>
              <a:buChar char="v"/>
            </a:pPr>
            <a:r>
              <a:rPr lang="en-US" sz="1400" b="1" dirty="0">
                <a:solidFill>
                  <a:schemeClr val="tx1"/>
                </a:solidFill>
              </a:rPr>
              <a:t>Understand what you want </a:t>
            </a:r>
            <a:r>
              <a:rPr lang="en-US" sz="1000" dirty="0">
                <a:solidFill>
                  <a:schemeClr val="tx1"/>
                </a:solidFill>
              </a:rPr>
              <a:t>– Make a plan</a:t>
            </a:r>
          </a:p>
          <a:p>
            <a:pPr>
              <a:buFont typeface="+mj-lt"/>
              <a:buAutoNum type="arabicPeriod"/>
            </a:pPr>
            <a:r>
              <a:rPr lang="en-US" sz="1800" b="1" dirty="0"/>
              <a:t>Help Yourself </a:t>
            </a:r>
            <a:r>
              <a:rPr lang="en-US" sz="1400" b="1" dirty="0"/>
              <a:t>- </a:t>
            </a:r>
            <a:r>
              <a:rPr lang="en-US" sz="1200" dirty="0"/>
              <a:t>Cross Post Everything!</a:t>
            </a:r>
          </a:p>
          <a:p>
            <a:pPr>
              <a:buFont typeface="+mj-lt"/>
              <a:buAutoNum type="arabicPeriod"/>
            </a:pPr>
            <a:r>
              <a:rPr lang="en-US" sz="1800" b="1" dirty="0"/>
              <a:t>Help Other People </a:t>
            </a:r>
            <a:r>
              <a:rPr lang="en-US" sz="1200" dirty="0"/>
              <a:t>– Promote others and they will promote you!</a:t>
            </a:r>
          </a:p>
          <a:p>
            <a:pPr>
              <a:buFont typeface="+mj-lt"/>
              <a:buAutoNum type="arabicPeriod"/>
            </a:pPr>
            <a:r>
              <a:rPr lang="en-US" sz="1800" b="1" dirty="0">
                <a:solidFill>
                  <a:srgbClr val="FFFF00"/>
                </a:solidFill>
              </a:rPr>
              <a:t>Syndicate </a:t>
            </a:r>
            <a:r>
              <a:rPr lang="en-US" sz="1400" dirty="0">
                <a:solidFill>
                  <a:srgbClr val="FFFF00"/>
                </a:solidFill>
              </a:rPr>
              <a:t>Cross post and participate on “popular” community sites</a:t>
            </a:r>
          </a:p>
          <a:p>
            <a:pPr lvl="1">
              <a:buFont typeface="Wingdings" pitchFamily="2" charset="2"/>
              <a:buChar char="v"/>
            </a:pPr>
            <a:r>
              <a:rPr lang="en-US" sz="1400" dirty="0"/>
              <a:t> </a:t>
            </a:r>
            <a:r>
              <a:rPr lang="en-US" sz="1400" dirty="0" err="1"/>
              <a:t>Ulitzer</a:t>
            </a:r>
            <a:r>
              <a:rPr lang="en-US" sz="1400" dirty="0"/>
              <a:t>, Petri, Technorati, others</a:t>
            </a:r>
            <a:r>
              <a:rPr lang="en-US" sz="1400" dirty="0" smtClean="0"/>
              <a:t>…</a:t>
            </a:r>
          </a:p>
          <a:p>
            <a:pPr lvl="1">
              <a:buFont typeface="Wingdings" pitchFamily="2" charset="2"/>
              <a:buChar char="v"/>
            </a:pPr>
            <a:r>
              <a:rPr lang="en-US" sz="1400" dirty="0" smtClean="0">
                <a:solidFill>
                  <a:srgbClr val="FFFF00"/>
                </a:solidFill>
              </a:rPr>
              <a:t>Leverage, </a:t>
            </a:r>
            <a:r>
              <a:rPr lang="en-US" sz="1400" b="1" dirty="0" smtClean="0">
                <a:solidFill>
                  <a:srgbClr val="FFFF00"/>
                </a:solidFill>
              </a:rPr>
              <a:t>Don’t Just Copy!</a:t>
            </a:r>
            <a:endParaRPr lang="en-US" sz="1400" b="1" dirty="0">
              <a:solidFill>
                <a:srgbClr val="FFFF00"/>
              </a:solidFill>
            </a:endParaRPr>
          </a:p>
          <a:p>
            <a:pPr marL="457200" indent="-457200">
              <a:buFont typeface="+mj-lt"/>
              <a:buAutoNum type="arabicPeriod"/>
            </a:pPr>
            <a:r>
              <a:rPr lang="en-US" sz="1800" b="1" dirty="0"/>
              <a:t>High performance</a:t>
            </a:r>
            <a:r>
              <a:rPr lang="en-US" sz="1200" b="1" dirty="0"/>
              <a:t> </a:t>
            </a:r>
            <a:r>
              <a:rPr lang="en-US" sz="1400" dirty="0"/>
              <a:t>is a must Not everyone has a 20mb x 20mb fiber optic Internet connection. Shrink your pictures before posting, make sure your platform is robust and fast!  (Hint: </a:t>
            </a:r>
            <a:r>
              <a:rPr lang="en-US" sz="1400" dirty="0" err="1"/>
              <a:t>Blogs.TechNet</a:t>
            </a:r>
            <a:r>
              <a:rPr lang="en-US" sz="1400" dirty="0"/>
              <a:t> is not known for these traits</a:t>
            </a:r>
            <a:r>
              <a:rPr lang="en-US" sz="1400" dirty="0" smtClean="0"/>
              <a:t>)</a:t>
            </a:r>
            <a:endParaRPr lang="en-US" sz="1400" dirty="0"/>
          </a:p>
        </p:txBody>
      </p:sp>
      <p:sp>
        <p:nvSpPr>
          <p:cNvPr id="4" name="Slide Number Placeholder 3"/>
          <p:cNvSpPr>
            <a:spLocks noGrp="1"/>
          </p:cNvSpPr>
          <p:nvPr>
            <p:ph type="sldNum" sz="quarter" idx="4294967295"/>
          </p:nvPr>
        </p:nvSpPr>
        <p:spPr>
          <a:xfrm>
            <a:off x="5034298" y="6363221"/>
            <a:ext cx="2133600" cy="365125"/>
          </a:xfrm>
          <a:prstGeom prst="rect">
            <a:avLst/>
          </a:prstGeom>
        </p:spPr>
        <p:txBody>
          <a:bodyPr/>
          <a:lstStyle/>
          <a:p>
            <a:fld id="{1A0079C0-E3C1-4729-8C5F-A5173379A846}" type="slidenum">
              <a:rPr lang="en-US" smtClean="0"/>
              <a:pPr/>
              <a:t>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517" y="79826"/>
            <a:ext cx="1733333" cy="858085"/>
          </a:xfrm>
          <a:prstGeom prst="rect">
            <a:avLst/>
          </a:prstGeom>
        </p:spPr>
      </p:pic>
      <p:sp>
        <p:nvSpPr>
          <p:cNvPr id="8" name="Content Placeholder 5"/>
          <p:cNvSpPr txBox="1">
            <a:spLocks/>
          </p:cNvSpPr>
          <p:nvPr/>
        </p:nvSpPr>
        <p:spPr>
          <a:xfrm>
            <a:off x="5950396" y="908720"/>
            <a:ext cx="4556453" cy="57938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0" i="0" kern="1200">
                <a:solidFill>
                  <a:schemeClr val="tx1">
                    <a:lumMod val="65000"/>
                    <a:lumOff val="35000"/>
                  </a:schemeClr>
                </a:solidFill>
                <a:latin typeface="Segoe"/>
                <a:ea typeface="+mn-ea"/>
                <a:cs typeface="Segoe"/>
              </a:defRPr>
            </a:lvl1pPr>
            <a:lvl2pPr marL="742950" indent="-285750" algn="l" defTabSz="914400" rtl="0" eaLnBrk="1" latinLnBrk="0" hangingPunct="1">
              <a:spcBef>
                <a:spcPct val="20000"/>
              </a:spcBef>
              <a:buFont typeface="Arial" pitchFamily="34" charset="0"/>
              <a:buChar char="–"/>
              <a:defRPr sz="2800" b="0" i="0" kern="1200">
                <a:solidFill>
                  <a:schemeClr val="tx1">
                    <a:lumMod val="65000"/>
                    <a:lumOff val="35000"/>
                  </a:schemeClr>
                </a:solidFill>
                <a:latin typeface="Segoe"/>
                <a:ea typeface="+mn-ea"/>
                <a:cs typeface="Segoe"/>
              </a:defRPr>
            </a:lvl2pPr>
            <a:lvl3pPr marL="1143000" indent="-228600" algn="l" defTabSz="914400" rtl="0" eaLnBrk="1" latinLnBrk="0" hangingPunct="1">
              <a:spcBef>
                <a:spcPct val="20000"/>
              </a:spcBef>
              <a:buFont typeface="Arial" pitchFamily="34" charset="0"/>
              <a:buChar char="•"/>
              <a:defRPr sz="2400" b="0" i="0" kern="1200">
                <a:solidFill>
                  <a:schemeClr val="tx1">
                    <a:lumMod val="65000"/>
                    <a:lumOff val="35000"/>
                  </a:schemeClr>
                </a:solidFill>
                <a:latin typeface="Segoe"/>
                <a:ea typeface="+mn-ea"/>
                <a:cs typeface="Segoe"/>
              </a:defRPr>
            </a:lvl3pPr>
            <a:lvl4pPr marL="1600200" indent="-228600" algn="l" defTabSz="914400" rtl="0" eaLnBrk="1" latinLnBrk="0" hangingPunct="1">
              <a:spcBef>
                <a:spcPct val="20000"/>
              </a:spcBef>
              <a:buFont typeface="Arial" pitchFamily="34" charset="0"/>
              <a:buChar char="–"/>
              <a:defRPr sz="2000" b="0" i="0" kern="1200">
                <a:solidFill>
                  <a:schemeClr val="tx1">
                    <a:lumMod val="65000"/>
                    <a:lumOff val="35000"/>
                  </a:schemeClr>
                </a:solidFill>
                <a:latin typeface="Segoe"/>
                <a:ea typeface="+mn-ea"/>
                <a:cs typeface="Segoe"/>
              </a:defRPr>
            </a:lvl4pPr>
            <a:lvl5pPr marL="2057400" indent="-228600" algn="l" defTabSz="914400" rtl="0" eaLnBrk="1" latinLnBrk="0" hangingPunct="1">
              <a:spcBef>
                <a:spcPct val="20000"/>
              </a:spcBef>
              <a:buFont typeface="Arial" pitchFamily="34" charset="0"/>
              <a:buChar char="»"/>
              <a:defRPr sz="2000" b="0" i="0" kern="1200">
                <a:solidFill>
                  <a:schemeClr val="tx1">
                    <a:lumMod val="65000"/>
                    <a:lumOff val="35000"/>
                  </a:schemeClr>
                </a:solidFill>
                <a:latin typeface="Segoe"/>
                <a:ea typeface="+mn-ea"/>
                <a:cs typeface="Sego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startAt="6"/>
            </a:pPr>
            <a:r>
              <a:rPr lang="en-US" sz="1800" b="1" dirty="0">
                <a:solidFill>
                  <a:srgbClr val="FFFF00"/>
                </a:solidFill>
              </a:rPr>
              <a:t>Content really is key</a:t>
            </a:r>
          </a:p>
          <a:p>
            <a:pPr lvl="1">
              <a:buFont typeface="Wingdings" pitchFamily="2" charset="2"/>
              <a:buChar char="v"/>
            </a:pPr>
            <a:r>
              <a:rPr lang="en-US" sz="1400" b="1" dirty="0"/>
              <a:t>Audience Value</a:t>
            </a:r>
            <a:r>
              <a:rPr lang="en-US" sz="1400" dirty="0"/>
              <a:t>: It should be detailed enough to have value; Full audience, not just one topic</a:t>
            </a:r>
          </a:p>
          <a:p>
            <a:pPr lvl="1">
              <a:buFont typeface="Wingdings" pitchFamily="2" charset="2"/>
              <a:buChar char="v"/>
            </a:pPr>
            <a:r>
              <a:rPr lang="en-US" sz="1400" b="1" dirty="0"/>
              <a:t>Keywords</a:t>
            </a:r>
            <a:r>
              <a:rPr lang="en-US" sz="1100" b="1" dirty="0"/>
              <a:t> </a:t>
            </a:r>
            <a:r>
              <a:rPr lang="en-US" sz="1200" dirty="0"/>
              <a:t>more keywords &amp; error codes, what will your audience likely type in </a:t>
            </a:r>
            <a:r>
              <a:rPr lang="en-US" sz="1200" dirty="0" err="1"/>
              <a:t>google</a:t>
            </a:r>
            <a:r>
              <a:rPr lang="en-US" sz="1200" dirty="0"/>
              <a:t>/</a:t>
            </a:r>
            <a:r>
              <a:rPr lang="en-US" sz="1200" dirty="0" err="1"/>
              <a:t>bing</a:t>
            </a:r>
            <a:r>
              <a:rPr lang="en-US" sz="1200" dirty="0"/>
              <a:t>?</a:t>
            </a:r>
          </a:p>
          <a:p>
            <a:pPr lvl="1">
              <a:buFont typeface="Wingdings" pitchFamily="2" charset="2"/>
              <a:buChar char="v"/>
            </a:pPr>
            <a:r>
              <a:rPr lang="en-US" sz="1400" b="1" dirty="0"/>
              <a:t>Tell a complete story</a:t>
            </a:r>
            <a:r>
              <a:rPr lang="en-US" sz="1200" dirty="0"/>
              <a:t> or completely solve a problem; </a:t>
            </a:r>
            <a:r>
              <a:rPr lang="en-US" sz="1100" dirty="0"/>
              <a:t>Don’t assume anything</a:t>
            </a:r>
          </a:p>
          <a:p>
            <a:pPr lvl="1">
              <a:buFont typeface="Wingdings" pitchFamily="2" charset="2"/>
              <a:buChar char="v"/>
            </a:pPr>
            <a:r>
              <a:rPr lang="en-US" sz="1400" b="1" dirty="0"/>
              <a:t>Increase the depth of your posts </a:t>
            </a:r>
            <a:r>
              <a:rPr lang="en-US" sz="1100" dirty="0"/>
              <a:t>(new technology overview ok)</a:t>
            </a:r>
          </a:p>
          <a:p>
            <a:pPr lvl="1">
              <a:buFont typeface="Wingdings" pitchFamily="2" charset="2"/>
              <a:buChar char="v"/>
            </a:pPr>
            <a:r>
              <a:rPr lang="en-US" sz="1400" b="1" dirty="0"/>
              <a:t>Be as concise as possible; but detailed</a:t>
            </a:r>
          </a:p>
          <a:p>
            <a:pPr lvl="1">
              <a:buFont typeface="Wingdings" pitchFamily="2" charset="2"/>
              <a:buChar char="v"/>
            </a:pPr>
            <a:r>
              <a:rPr lang="en-US" sz="1200" b="1" dirty="0">
                <a:solidFill>
                  <a:schemeClr val="tx1"/>
                </a:solidFill>
              </a:rPr>
              <a:t>Visual appearance does make a difference </a:t>
            </a:r>
            <a:r>
              <a:rPr lang="en-US" sz="1000" dirty="0">
                <a:solidFill>
                  <a:schemeClr val="tx1"/>
                </a:solidFill>
              </a:rPr>
              <a:t>You </a:t>
            </a:r>
            <a:r>
              <a:rPr lang="en-US" sz="1000" dirty="0" err="1">
                <a:solidFill>
                  <a:schemeClr val="tx1"/>
                </a:solidFill>
              </a:rPr>
              <a:t>got’em</a:t>
            </a:r>
            <a:r>
              <a:rPr lang="en-US" sz="1000" dirty="0">
                <a:solidFill>
                  <a:schemeClr val="tx1"/>
                </a:solidFill>
              </a:rPr>
              <a:t> there now keep them coming back, if it looks like a marketing site, they won’t come back!</a:t>
            </a:r>
          </a:p>
          <a:p>
            <a:pPr lvl="1">
              <a:buFont typeface="Wingdings" pitchFamily="2" charset="2"/>
              <a:buChar char="v"/>
            </a:pPr>
            <a:r>
              <a:rPr lang="en-US" sz="1200" b="1" dirty="0">
                <a:solidFill>
                  <a:schemeClr val="tx1"/>
                </a:solidFill>
              </a:rPr>
              <a:t>Don’t stop, consistency counts </a:t>
            </a:r>
            <a:r>
              <a:rPr lang="en-US" sz="1000" dirty="0">
                <a:solidFill>
                  <a:schemeClr val="tx1"/>
                </a:solidFill>
              </a:rPr>
              <a:t>a post a week minimum, 3 a week is better</a:t>
            </a:r>
          </a:p>
          <a:p>
            <a:pPr>
              <a:buFont typeface="+mj-lt"/>
              <a:buAutoNum type="arabicPeriod" startAt="6"/>
            </a:pPr>
            <a:r>
              <a:rPr lang="en-US" sz="1800" b="1" dirty="0">
                <a:solidFill>
                  <a:srgbClr val="FFFF00"/>
                </a:solidFill>
              </a:rPr>
              <a:t>Video’s Rock </a:t>
            </a:r>
            <a:r>
              <a:rPr lang="en-US" sz="1800" b="1" dirty="0">
                <a:sym typeface="Wingdings" pitchFamily="2" charset="2"/>
              </a:rPr>
              <a:t></a:t>
            </a:r>
            <a:r>
              <a:rPr lang="en-US" sz="1800" b="1" dirty="0"/>
              <a:t> </a:t>
            </a:r>
            <a:r>
              <a:rPr lang="en-US" sz="1200" dirty="0"/>
              <a:t>and can get you pretty incredible numbers – Include transcript or detailed summary of all video’s (so search can find them; see video samples) Also, leverage </a:t>
            </a:r>
            <a:r>
              <a:rPr lang="en-US" sz="1200" dirty="0" err="1"/>
              <a:t>Technet</a:t>
            </a:r>
            <a:r>
              <a:rPr lang="en-US" sz="1200" dirty="0"/>
              <a:t>/Edge for publicity. 10-20 </a:t>
            </a:r>
            <a:r>
              <a:rPr lang="en-US" sz="1200" dirty="0" err="1"/>
              <a:t>mins</a:t>
            </a:r>
            <a:r>
              <a:rPr lang="en-US" sz="1200" dirty="0"/>
              <a:t> max</a:t>
            </a:r>
          </a:p>
          <a:p>
            <a:pPr>
              <a:buFont typeface="+mj-lt"/>
              <a:buAutoNum type="arabicPeriod" startAt="6"/>
            </a:pPr>
            <a:r>
              <a:rPr lang="en-US" sz="1400" b="1" dirty="0"/>
              <a:t>Other marketing mechanisms </a:t>
            </a:r>
            <a:r>
              <a:rPr lang="en-US" sz="1000" b="1" dirty="0"/>
              <a:t>to spread the word </a:t>
            </a:r>
            <a:r>
              <a:rPr lang="en-US" sz="1000" dirty="0"/>
              <a:t>posts you are particularly proud of use other outlets to spread the word</a:t>
            </a:r>
          </a:p>
          <a:p>
            <a:pPr>
              <a:buFont typeface="+mj-lt"/>
              <a:buAutoNum type="arabicPeriod" startAt="6"/>
            </a:pPr>
            <a:r>
              <a:rPr lang="en-US" sz="1400" b="1" dirty="0"/>
              <a:t>Choose a good URL / Permalink Structure</a:t>
            </a:r>
          </a:p>
          <a:p>
            <a:pPr>
              <a:buFont typeface="+mj-lt"/>
              <a:buAutoNum type="arabicPeriod" startAt="6"/>
            </a:pPr>
            <a:r>
              <a:rPr lang="en-US" sz="1800" b="1" dirty="0">
                <a:solidFill>
                  <a:srgbClr val="FFFF00"/>
                </a:solidFill>
              </a:rPr>
              <a:t>Getting Started </a:t>
            </a:r>
            <a:r>
              <a:rPr lang="en-US" sz="1400" b="1" dirty="0"/>
              <a:t>creating and improving your blog…Just Do It!  Start Small, Start Now!</a:t>
            </a:r>
            <a:endParaRPr lang="en-US" sz="1400" dirty="0"/>
          </a:p>
        </p:txBody>
      </p:sp>
      <p:sp>
        <p:nvSpPr>
          <p:cNvPr id="9" name="TextBox 8"/>
          <p:cNvSpPr txBox="1"/>
          <p:nvPr/>
        </p:nvSpPr>
        <p:spPr>
          <a:xfrm>
            <a:off x="2035963" y="6268784"/>
            <a:ext cx="3456384" cy="276999"/>
          </a:xfrm>
          <a:prstGeom prst="rect">
            <a:avLst/>
          </a:prstGeom>
          <a:noFill/>
        </p:spPr>
        <p:txBody>
          <a:bodyPr wrap="square" rtlCol="0">
            <a:spAutoFit/>
          </a:bodyPr>
          <a:lstStyle/>
          <a:p>
            <a:r>
              <a:rPr lang="en-US" sz="1200" b="1" dirty="0" smtClean="0">
                <a:solidFill>
                  <a:srgbClr val="FFFF00"/>
                </a:solidFill>
              </a:rPr>
              <a:t>Yellow </a:t>
            </a:r>
            <a:r>
              <a:rPr lang="en-US" sz="1200" b="1" dirty="0">
                <a:solidFill>
                  <a:srgbClr val="FFFF00"/>
                </a:solidFill>
              </a:rPr>
              <a:t>= most important!</a:t>
            </a:r>
          </a:p>
        </p:txBody>
      </p:sp>
      <p:sp>
        <p:nvSpPr>
          <p:cNvPr id="2" name="Cloud Callout 1"/>
          <p:cNvSpPr/>
          <p:nvPr/>
        </p:nvSpPr>
        <p:spPr bwMode="auto">
          <a:xfrm>
            <a:off x="8228622" y="2357861"/>
            <a:ext cx="3810000" cy="2895600"/>
          </a:xfrm>
          <a:prstGeom prst="cloudCallo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 name="TextBox 2"/>
          <p:cNvSpPr txBox="1"/>
          <p:nvPr/>
        </p:nvSpPr>
        <p:spPr>
          <a:xfrm>
            <a:off x="9066212" y="3270130"/>
            <a:ext cx="2590800" cy="1514261"/>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Read This Slide NOTES!!!</a:t>
            </a:r>
          </a:p>
        </p:txBody>
      </p:sp>
    </p:spTree>
    <p:extLst>
      <p:ext uri="{BB962C8B-B14F-4D97-AF65-F5344CB8AC3E}">
        <p14:creationId xmlns:p14="http://schemas.microsoft.com/office/powerpoint/2010/main" val="37042926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12812" y="1316059"/>
            <a:ext cx="10755312" cy="5047162"/>
          </a:xfrm>
          <a:prstGeom prst="rect">
            <a:avLst/>
          </a:prstGeom>
          <a:solidFill>
            <a:schemeClr val="tx1"/>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Samples…</a:t>
            </a:r>
            <a:endParaRPr lang="en-US" dirty="0"/>
          </a:p>
        </p:txBody>
      </p:sp>
      <p:sp>
        <p:nvSpPr>
          <p:cNvPr id="3" name="Content Placeholder 2"/>
          <p:cNvSpPr>
            <a:spLocks noGrp="1"/>
          </p:cNvSpPr>
          <p:nvPr>
            <p:ph idx="1"/>
          </p:nvPr>
        </p:nvSpPr>
        <p:spPr>
          <a:xfrm>
            <a:off x="1065212" y="1410831"/>
            <a:ext cx="10439400" cy="5066169"/>
          </a:xfrm>
        </p:spPr>
        <p:txBody>
          <a:bodyPr>
            <a:noAutofit/>
          </a:bodyPr>
          <a:lstStyle/>
          <a:p>
            <a:pPr marL="342900" indent="-342900">
              <a:buFont typeface="+mj-lt"/>
              <a:buAutoNum type="arabicPeriod"/>
            </a:pPr>
            <a:r>
              <a:rPr lang="en-US" sz="1600" dirty="0">
                <a:solidFill>
                  <a:schemeClr val="bg1">
                    <a:lumMod val="50000"/>
                  </a:schemeClr>
                </a:solidFill>
                <a:hlinkClick r:id="rId3"/>
              </a:rPr>
              <a:t>Deploy Windows 7 The Easy Way: Using WDS, MDT and AIK - Step-By-Step </a:t>
            </a:r>
            <a:r>
              <a:rPr lang="en-US" sz="1600" dirty="0" smtClean="0">
                <a:solidFill>
                  <a:schemeClr val="bg1">
                    <a:lumMod val="50000"/>
                  </a:schemeClr>
                </a:solidFill>
                <a:hlinkClick r:id="rId3"/>
              </a:rPr>
              <a:t>Video</a:t>
            </a:r>
            <a:r>
              <a:rPr lang="en-US" sz="1600" dirty="0" smtClean="0">
                <a:solidFill>
                  <a:schemeClr val="bg1">
                    <a:lumMod val="50000"/>
                  </a:schemeClr>
                </a:solidFill>
              </a:rPr>
              <a:t> {69,201 3/2010  VIDEO}</a:t>
            </a:r>
          </a:p>
          <a:p>
            <a:pPr marL="342900" indent="-342900">
              <a:buFont typeface="+mj-lt"/>
              <a:buAutoNum type="arabicPeriod"/>
            </a:pPr>
            <a:r>
              <a:rPr lang="en-US" sz="1600" dirty="0" smtClean="0">
                <a:solidFill>
                  <a:schemeClr val="bg1">
                    <a:lumMod val="50000"/>
                  </a:schemeClr>
                </a:solidFill>
                <a:hlinkClick r:id="rId4"/>
              </a:rPr>
              <a:t>Migrate </a:t>
            </a:r>
            <a:r>
              <a:rPr lang="en-US" sz="1600" dirty="0">
                <a:solidFill>
                  <a:schemeClr val="bg1">
                    <a:lumMod val="50000"/>
                  </a:schemeClr>
                </a:solidFill>
                <a:hlinkClick r:id="rId4"/>
              </a:rPr>
              <a:t>Windows XP to Windows 7 Using USMT (User State Migration Tool) [Upgrade XP or Vista] Step By </a:t>
            </a:r>
            <a:r>
              <a:rPr lang="en-US" sz="1600" dirty="0" smtClean="0">
                <a:solidFill>
                  <a:schemeClr val="bg1">
                    <a:lumMod val="50000"/>
                  </a:schemeClr>
                </a:solidFill>
                <a:hlinkClick r:id="rId4"/>
              </a:rPr>
              <a:t>Step</a:t>
            </a:r>
            <a:r>
              <a:rPr lang="en-US" sz="1600" dirty="0" smtClean="0">
                <a:solidFill>
                  <a:schemeClr val="bg1">
                    <a:lumMod val="50000"/>
                  </a:schemeClr>
                </a:solidFill>
              </a:rPr>
              <a:t> {44,377 9/2009  VIDEO}</a:t>
            </a:r>
            <a:endParaRPr lang="en-US" sz="1600" dirty="0" smtClean="0">
              <a:solidFill>
                <a:schemeClr val="bg1">
                  <a:lumMod val="50000"/>
                </a:schemeClr>
              </a:solidFill>
              <a:hlinkClick r:id="rId5" tooltip="Permalink to How to Install PowerShell on Windows Server 2003 and Enable Remote PowerShell Management–All Servers Should Have This Done"/>
            </a:endParaRPr>
          </a:p>
          <a:p>
            <a:pPr marL="342900" indent="-342900">
              <a:buFont typeface="+mj-lt"/>
              <a:buAutoNum type="arabicPeriod"/>
            </a:pPr>
            <a:r>
              <a:rPr lang="en-US" sz="1600" dirty="0">
                <a:solidFill>
                  <a:schemeClr val="bg1">
                    <a:lumMod val="50000"/>
                  </a:schemeClr>
                </a:solidFill>
                <a:hlinkClick r:id="rId6"/>
              </a:rPr>
              <a:t>How To Install SQL 2008 R2 on Windows Server 2008 R2 SP1 For Use With SCVMM 2008 R2 SP1</a:t>
            </a:r>
            <a:r>
              <a:rPr lang="en-US" sz="1600" dirty="0">
                <a:solidFill>
                  <a:schemeClr val="bg1">
                    <a:lumMod val="50000"/>
                  </a:schemeClr>
                </a:solidFill>
              </a:rPr>
              <a:t>  </a:t>
            </a:r>
            <a:r>
              <a:rPr lang="en-US" sz="1600" dirty="0" smtClean="0">
                <a:solidFill>
                  <a:schemeClr val="bg1">
                    <a:lumMod val="50000"/>
                  </a:schemeClr>
                </a:solidFill>
              </a:rPr>
              <a:t>{21,487 4/2011} </a:t>
            </a:r>
            <a:r>
              <a:rPr lang="en-US" sz="1600" dirty="0">
                <a:solidFill>
                  <a:schemeClr val="bg1">
                    <a:lumMod val="50000"/>
                  </a:schemeClr>
                </a:solidFill>
              </a:rPr>
              <a:t>Deep Technical</a:t>
            </a:r>
            <a:endParaRPr lang="en-US" sz="1600" b="1" dirty="0">
              <a:solidFill>
                <a:schemeClr val="bg1">
                  <a:lumMod val="50000"/>
                </a:schemeClr>
              </a:solidFill>
            </a:endParaRPr>
          </a:p>
          <a:p>
            <a:pPr marL="342900" indent="-342900">
              <a:buFont typeface="+mj-lt"/>
              <a:buAutoNum type="arabicPeriod"/>
            </a:pPr>
            <a:r>
              <a:rPr lang="en-US" sz="1600" dirty="0" smtClean="0">
                <a:solidFill>
                  <a:schemeClr val="bg1">
                    <a:lumMod val="50000"/>
                  </a:schemeClr>
                </a:solidFill>
                <a:hlinkClick r:id="rId5" tooltip="Permalink to How to Install PowerShell on Windows Server 2003 and Enable Remote PowerShell Management–All Servers Should Have This Done"/>
              </a:rPr>
              <a:t>How </a:t>
            </a:r>
            <a:r>
              <a:rPr lang="en-US" sz="1600" dirty="0">
                <a:solidFill>
                  <a:schemeClr val="bg1">
                    <a:lumMod val="50000"/>
                  </a:schemeClr>
                </a:solidFill>
                <a:hlinkClick r:id="rId5" tooltip="Permalink to How to Install PowerShell on Windows Server 2003 and Enable Remote PowerShell Management–All Servers Should Have This Done"/>
              </a:rPr>
              <a:t>to Install PowerShell on Windows Server 2003 and Enable Remote PowerShell Management–All Servers Should Have This </a:t>
            </a:r>
            <a:r>
              <a:rPr lang="en-US" sz="1600" dirty="0" smtClean="0">
                <a:solidFill>
                  <a:schemeClr val="bg1">
                    <a:lumMod val="50000"/>
                  </a:schemeClr>
                </a:solidFill>
                <a:hlinkClick r:id="rId5" tooltip="Permalink to How to Install PowerShell on Windows Server 2003 and Enable Remote PowerShell Management–All Servers Should Have This Done"/>
              </a:rPr>
              <a:t>Done</a:t>
            </a:r>
            <a:r>
              <a:rPr lang="en-US" sz="1600" dirty="0" smtClean="0">
                <a:solidFill>
                  <a:schemeClr val="bg1">
                    <a:lumMod val="50000"/>
                  </a:schemeClr>
                </a:solidFill>
              </a:rPr>
              <a:t> {51,706 3/2011} Deep Technical</a:t>
            </a:r>
            <a:endParaRPr lang="en-US" sz="1600" dirty="0" smtClean="0">
              <a:solidFill>
                <a:schemeClr val="bg1">
                  <a:lumMod val="50000"/>
                </a:schemeClr>
              </a:solidFill>
              <a:hlinkClick r:id=""/>
            </a:endParaRPr>
          </a:p>
          <a:p>
            <a:pPr marL="342900" indent="-342900">
              <a:buFont typeface="+mj-lt"/>
              <a:buAutoNum type="arabicPeriod"/>
            </a:pPr>
            <a:r>
              <a:rPr lang="en-US" sz="1600" dirty="0" smtClean="0">
                <a:solidFill>
                  <a:schemeClr val="bg1">
                    <a:lumMod val="50000"/>
                  </a:schemeClr>
                </a:solidFill>
                <a:hlinkClick r:id=""/>
              </a:rPr>
              <a:t>Using </a:t>
            </a:r>
            <a:r>
              <a:rPr lang="en-US" sz="1600" dirty="0">
                <a:solidFill>
                  <a:schemeClr val="bg1">
                    <a:lumMod val="50000"/>
                  </a:schemeClr>
                </a:solidFill>
                <a:hlinkClick r:id="rId7" tooltip="Permalink to Using PowerShell to Get or Set NetworkAdapterConfiguration-View and Change Network Settings Including DHCP, DNS, IP Address and More (Dynamic AND Static) Step-By-Step"/>
              </a:rPr>
              <a:t>PowerShell to Get or Set </a:t>
            </a:r>
            <a:r>
              <a:rPr lang="en-US" sz="1600" dirty="0" err="1">
                <a:solidFill>
                  <a:schemeClr val="bg1">
                    <a:lumMod val="50000"/>
                  </a:schemeClr>
                </a:solidFill>
                <a:hlinkClick r:id="rId7" tooltip="Permalink to Using PowerShell to Get or Set NetworkAdapterConfiguration-View and Change Network Settings Including DHCP, DNS, IP Address and More (Dynamic AND Static) Step-By-Step"/>
              </a:rPr>
              <a:t>NetworkAdapterConfiguration</a:t>
            </a:r>
            <a:r>
              <a:rPr lang="en-US" sz="1600" dirty="0">
                <a:solidFill>
                  <a:schemeClr val="bg1">
                    <a:lumMod val="50000"/>
                  </a:schemeClr>
                </a:solidFill>
                <a:hlinkClick r:id="rId7" tooltip="Permalink to Using PowerShell to Get or Set NetworkAdapterConfiguration-View and Change Network Settings Including DHCP, DNS, IP Address and More (Dynamic AND Static) Step-By-Step"/>
              </a:rPr>
              <a:t>-View and Change Network Settings Including DHCP, DNS, IP Address and More (Dynamic AND Static) </a:t>
            </a:r>
            <a:r>
              <a:rPr lang="en-US" sz="1600" dirty="0" smtClean="0">
                <a:solidFill>
                  <a:schemeClr val="bg1">
                    <a:lumMod val="50000"/>
                  </a:schemeClr>
                </a:solidFill>
                <a:hlinkClick r:id="rId7" tooltip="Permalink to Using PowerShell to Get or Set NetworkAdapterConfiguration-View and Change Network Settings Including DHCP, DNS, IP Address and More (Dynamic AND Static) Step-By-Step"/>
              </a:rPr>
              <a:t>Step-By-Step</a:t>
            </a:r>
            <a:r>
              <a:rPr lang="en-US" sz="1600" dirty="0" smtClean="0">
                <a:solidFill>
                  <a:schemeClr val="bg1">
                    <a:lumMod val="50000"/>
                  </a:schemeClr>
                </a:solidFill>
              </a:rPr>
              <a:t> {14,269 1/2012} </a:t>
            </a:r>
            <a:r>
              <a:rPr lang="en-US" sz="1600" dirty="0">
                <a:solidFill>
                  <a:schemeClr val="bg1">
                    <a:lumMod val="50000"/>
                  </a:schemeClr>
                </a:solidFill>
              </a:rPr>
              <a:t>Deep Technical</a:t>
            </a:r>
            <a:endParaRPr lang="en-US" sz="1600" dirty="0" smtClean="0">
              <a:solidFill>
                <a:schemeClr val="bg1">
                  <a:lumMod val="50000"/>
                </a:schemeClr>
              </a:solidFill>
            </a:endParaRPr>
          </a:p>
          <a:p>
            <a:pPr marL="342900" indent="-342900">
              <a:buFont typeface="+mj-lt"/>
              <a:buAutoNum type="arabicPeriod"/>
            </a:pPr>
            <a:r>
              <a:rPr lang="en-US" sz="1600" dirty="0">
                <a:solidFill>
                  <a:schemeClr val="bg1">
                    <a:lumMod val="50000"/>
                  </a:schemeClr>
                </a:solidFill>
                <a:hlinkClick r:id="rId8" tooltip="Permalink to Part 1 – Build a Windows Server 2008 R2 SP1 Cloud Foundation Test Lab in Less Than an Hour (includes sysprep images)"/>
              </a:rPr>
              <a:t>Part 1 – Build a Windows Server 2008 R2 SP1 Cloud Foundation Test Lab in Less Than an Hour (includes sysprep images</a:t>
            </a:r>
            <a:r>
              <a:rPr lang="en-US" sz="1600" dirty="0" smtClean="0">
                <a:solidFill>
                  <a:schemeClr val="bg1">
                    <a:lumMod val="50000"/>
                  </a:schemeClr>
                </a:solidFill>
                <a:hlinkClick r:id="rId8" tooltip="Permalink to Part 1 – Build a Windows Server 2008 R2 SP1 Cloud Foundation Test Lab in Less Than an Hour (includes sysprep images)"/>
              </a:rPr>
              <a:t>)</a:t>
            </a:r>
            <a:r>
              <a:rPr lang="en-US" sz="1600" dirty="0" smtClean="0">
                <a:solidFill>
                  <a:schemeClr val="bg1">
                    <a:lumMod val="50000"/>
                  </a:schemeClr>
                </a:solidFill>
              </a:rPr>
              <a:t> {Series}</a:t>
            </a:r>
          </a:p>
          <a:p>
            <a:pPr marL="342900" indent="-342900">
              <a:buFont typeface="+mj-lt"/>
              <a:buAutoNum type="arabicPeriod"/>
            </a:pPr>
            <a:r>
              <a:rPr lang="en-US" sz="1600" dirty="0">
                <a:solidFill>
                  <a:schemeClr val="bg1">
                    <a:lumMod val="50000"/>
                  </a:schemeClr>
                </a:solidFill>
                <a:hlinkClick r:id="rId9" tooltip="Permalink to How To Modify Timeout, Change Default or Delete Boot Menu Item From Windows 7 or Later Using MSConfig To Modify Boot Configuration Data"/>
              </a:rPr>
              <a:t>How To Modify Timeout, Change Default or Delete Boot Menu Item From Windows 7 or Later Using </a:t>
            </a:r>
            <a:r>
              <a:rPr lang="en-US" sz="1600" dirty="0" err="1">
                <a:solidFill>
                  <a:schemeClr val="bg1">
                    <a:lumMod val="50000"/>
                  </a:schemeClr>
                </a:solidFill>
                <a:hlinkClick r:id="rId9" tooltip="Permalink to How To Modify Timeout, Change Default or Delete Boot Menu Item From Windows 7 or Later Using MSConfig To Modify Boot Configuration Data"/>
              </a:rPr>
              <a:t>MSConfig</a:t>
            </a:r>
            <a:r>
              <a:rPr lang="en-US" sz="1600" dirty="0">
                <a:solidFill>
                  <a:schemeClr val="bg1">
                    <a:lumMod val="50000"/>
                  </a:schemeClr>
                </a:solidFill>
                <a:hlinkClick r:id="rId9" tooltip="Permalink to How To Modify Timeout, Change Default or Delete Boot Menu Item From Windows 7 or Later Using MSConfig To Modify Boot Configuration Data"/>
              </a:rPr>
              <a:t> To Modify Boot Configuration </a:t>
            </a:r>
            <a:r>
              <a:rPr lang="en-US" sz="1600" dirty="0" smtClean="0">
                <a:solidFill>
                  <a:schemeClr val="bg1">
                    <a:lumMod val="50000"/>
                  </a:schemeClr>
                </a:solidFill>
                <a:hlinkClick r:id="rId9" tooltip="Permalink to How To Modify Timeout, Change Default or Delete Boot Menu Item From Windows 7 or Later Using MSConfig To Modify Boot Configuration Data"/>
              </a:rPr>
              <a:t>Data</a:t>
            </a:r>
            <a:r>
              <a:rPr lang="en-US" sz="1600" dirty="0">
                <a:solidFill>
                  <a:schemeClr val="bg1">
                    <a:lumMod val="50000"/>
                  </a:schemeClr>
                </a:solidFill>
              </a:rPr>
              <a:t> </a:t>
            </a:r>
            <a:r>
              <a:rPr lang="en-US" sz="1600" dirty="0" smtClean="0">
                <a:solidFill>
                  <a:schemeClr val="bg1">
                    <a:lumMod val="50000"/>
                  </a:schemeClr>
                </a:solidFill>
              </a:rPr>
              <a:t>{Simple}</a:t>
            </a:r>
          </a:p>
          <a:p>
            <a:pPr marL="342900" indent="-342900">
              <a:buFont typeface="+mj-lt"/>
              <a:buAutoNum type="arabicPeriod"/>
            </a:pPr>
            <a:r>
              <a:rPr lang="en-US" sz="1600" dirty="0" smtClean="0">
                <a:solidFill>
                  <a:schemeClr val="bg1">
                    <a:lumMod val="50000"/>
                  </a:schemeClr>
                </a:solidFill>
                <a:hlinkClick r:id="rId10" tooltip="Permalink to How To Turn On or Off AutoPlay Features in Windows 7–Change What Programs and Media Are Used In AutoPlay"/>
              </a:rPr>
              <a:t>How </a:t>
            </a:r>
            <a:r>
              <a:rPr lang="en-US" sz="1600" dirty="0">
                <a:solidFill>
                  <a:schemeClr val="bg1">
                    <a:lumMod val="50000"/>
                  </a:schemeClr>
                </a:solidFill>
                <a:hlinkClick r:id="rId10" tooltip="Permalink to How To Turn On or Off AutoPlay Features in Windows 7–Change What Programs and Media Are Used In AutoPlay"/>
              </a:rPr>
              <a:t>To Turn On or Off AutoPlay Features in Windows 7–Change What Programs and Media Are Used In </a:t>
            </a:r>
            <a:r>
              <a:rPr lang="en-US" sz="1600" dirty="0" smtClean="0">
                <a:solidFill>
                  <a:schemeClr val="bg1">
                    <a:lumMod val="50000"/>
                  </a:schemeClr>
                </a:solidFill>
                <a:hlinkClick r:id="rId10" tooltip="Permalink to How To Turn On or Off AutoPlay Features in Windows 7–Change What Programs and Media Are Used In AutoPlay"/>
              </a:rPr>
              <a:t>AutoPlay</a:t>
            </a:r>
            <a:r>
              <a:rPr lang="en-US" sz="1600" dirty="0" smtClean="0">
                <a:solidFill>
                  <a:schemeClr val="bg1">
                    <a:lumMod val="50000"/>
                  </a:schemeClr>
                </a:solidFill>
              </a:rPr>
              <a:t>  {Simple}</a:t>
            </a:r>
          </a:p>
          <a:p>
            <a:pPr marL="342900" indent="-342900">
              <a:buFont typeface="+mj-lt"/>
              <a:buAutoNum type="arabicPeriod"/>
            </a:pPr>
            <a:r>
              <a:rPr lang="en-US" sz="1600" dirty="0" smtClean="0">
                <a:solidFill>
                  <a:schemeClr val="bg1">
                    <a:lumMod val="50000"/>
                  </a:schemeClr>
                </a:solidFill>
                <a:hlinkClick r:id="rId11" tooltip="Permalink to Share Corporate Calendar-Contacts-Email or Whatever With External People Using Outlook and Publish to Office.com Cloud Services"/>
              </a:rPr>
              <a:t>Share </a:t>
            </a:r>
            <a:r>
              <a:rPr lang="en-US" sz="1600" dirty="0">
                <a:solidFill>
                  <a:schemeClr val="bg1">
                    <a:lumMod val="50000"/>
                  </a:schemeClr>
                </a:solidFill>
                <a:hlinkClick r:id="rId11" tooltip="Permalink to Share Corporate Calendar-Contacts-Email or Whatever With External People Using Outlook and Publish to Office.com Cloud Services"/>
              </a:rPr>
              <a:t>Corporate Calendar-Contacts-Email or Whatever With External People Using Outlook and Publish to Office.com Cloud </a:t>
            </a:r>
            <a:r>
              <a:rPr lang="en-US" sz="1600" dirty="0" smtClean="0">
                <a:solidFill>
                  <a:schemeClr val="bg1">
                    <a:lumMod val="50000"/>
                  </a:schemeClr>
                </a:solidFill>
                <a:hlinkClick r:id="rId11" tooltip="Permalink to Share Corporate Calendar-Contacts-Email or Whatever With External People Using Outlook and Publish to Office.com Cloud Services"/>
              </a:rPr>
              <a:t>Services</a:t>
            </a:r>
            <a:r>
              <a:rPr lang="en-US" sz="1600" dirty="0" smtClean="0">
                <a:solidFill>
                  <a:schemeClr val="bg1">
                    <a:lumMod val="50000"/>
                  </a:schemeClr>
                </a:solidFill>
              </a:rPr>
              <a:t> {5,431  1/2012}</a:t>
            </a:r>
          </a:p>
          <a:p>
            <a:pPr marL="342900" indent="-342900">
              <a:buFont typeface="+mj-lt"/>
              <a:buAutoNum type="arabicPeriod"/>
            </a:pPr>
            <a:endParaRPr lang="en-US" sz="1600" b="1" dirty="0">
              <a:solidFill>
                <a:schemeClr val="bg1">
                  <a:lumMod val="50000"/>
                </a:schemeClr>
              </a:solidFill>
            </a:endParaRPr>
          </a:p>
          <a:p>
            <a:pPr marL="342900" indent="-342900">
              <a:buFont typeface="+mj-lt"/>
              <a:buAutoNum type="arabicPeriod"/>
            </a:pPr>
            <a:r>
              <a:rPr lang="en-US" sz="1800" b="1" dirty="0" smtClean="0">
                <a:solidFill>
                  <a:schemeClr val="bg1">
                    <a:lumMod val="50000"/>
                  </a:schemeClr>
                </a:solidFill>
              </a:rPr>
              <a:t>TIP:  Must have Tools of the Blogging Trade:  </a:t>
            </a:r>
            <a:r>
              <a:rPr lang="en-US" sz="1800" b="1" dirty="0" smtClean="0">
                <a:solidFill>
                  <a:schemeClr val="bg1">
                    <a:lumMod val="50000"/>
                  </a:schemeClr>
                </a:solidFill>
                <a:hlinkClick r:id="rId12"/>
              </a:rPr>
              <a:t>SnagIt!</a:t>
            </a:r>
            <a:r>
              <a:rPr lang="en-US" sz="1800" b="1" dirty="0" smtClean="0">
                <a:solidFill>
                  <a:schemeClr val="bg1">
                    <a:lumMod val="50000"/>
                  </a:schemeClr>
                </a:solidFill>
              </a:rPr>
              <a:t> &amp; </a:t>
            </a:r>
            <a:r>
              <a:rPr lang="en-US" sz="1800" b="1" dirty="0" smtClean="0">
                <a:solidFill>
                  <a:schemeClr val="bg1">
                    <a:lumMod val="50000"/>
                  </a:schemeClr>
                </a:solidFill>
                <a:hlinkClick r:id="rId13"/>
              </a:rPr>
              <a:t>Camtasia Studio</a:t>
            </a:r>
            <a:endParaRPr lang="en-US" sz="1800" dirty="0">
              <a:solidFill>
                <a:schemeClr val="bg1">
                  <a:lumMod val="50000"/>
                </a:schemeClr>
              </a:solidFill>
            </a:endParaRPr>
          </a:p>
        </p:txBody>
      </p:sp>
      <p:sp>
        <p:nvSpPr>
          <p:cNvPr id="4" name="Slide Number Placeholder 3"/>
          <p:cNvSpPr>
            <a:spLocks noGrp="1"/>
          </p:cNvSpPr>
          <p:nvPr>
            <p:ph type="sldNum" sz="quarter" idx="4294967295"/>
          </p:nvPr>
        </p:nvSpPr>
        <p:spPr>
          <a:xfrm>
            <a:off x="5034298" y="6363221"/>
            <a:ext cx="2133600" cy="365125"/>
          </a:xfrm>
          <a:prstGeom prst="rect">
            <a:avLst/>
          </a:prstGeom>
        </p:spPr>
        <p:txBody>
          <a:bodyPr/>
          <a:lstStyle/>
          <a:p>
            <a:fld id="{1C24C1D7-E85D-3D41-874A-BD44A6CAB932}" type="slidenum">
              <a:rPr lang="en-US" smtClean="0"/>
              <a:pPr/>
              <a:t>7</a:t>
            </a:fld>
            <a:endParaRPr lang="en-US" dirty="0"/>
          </a:p>
        </p:txBody>
      </p:sp>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28212" y="115670"/>
            <a:ext cx="21336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1713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Syndication</a:t>
            </a:r>
            <a:endParaRPr lang="en-US" dirty="0"/>
          </a:p>
        </p:txBody>
      </p:sp>
      <p:sp>
        <p:nvSpPr>
          <p:cNvPr id="11" name="Content Placeholder 10"/>
          <p:cNvSpPr>
            <a:spLocks noGrp="1"/>
          </p:cNvSpPr>
          <p:nvPr>
            <p:ph idx="1"/>
          </p:nvPr>
        </p:nvSpPr>
        <p:spPr>
          <a:xfrm>
            <a:off x="543650" y="1143000"/>
            <a:ext cx="11149013" cy="443198"/>
          </a:xfrm>
        </p:spPr>
        <p:txBody>
          <a:bodyPr/>
          <a:lstStyle/>
          <a:p>
            <a:pPr marL="0" indent="0">
              <a:buNone/>
            </a:pPr>
            <a:endParaRPr lang="en-US" dirty="0"/>
          </a:p>
        </p:txBody>
      </p:sp>
      <p:graphicFrame>
        <p:nvGraphicFramePr>
          <p:cNvPr id="12" name="Diagram 11"/>
          <p:cNvGraphicFramePr/>
          <p:nvPr>
            <p:extLst>
              <p:ext uri="{D42A27DB-BD31-4B8C-83A1-F6EECF244321}">
                <p14:modId xmlns:p14="http://schemas.microsoft.com/office/powerpoint/2010/main" val="3677521463"/>
              </p:ext>
            </p:extLst>
          </p:nvPr>
        </p:nvGraphicFramePr>
        <p:xfrm>
          <a:off x="631756" y="914400"/>
          <a:ext cx="10972800" cy="5798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0330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20309" y="3103849"/>
            <a:ext cx="1344612" cy="1071062"/>
          </a:xfrm>
        </p:spPr>
        <p:txBody>
          <a:bodyPr/>
          <a:lstStyle/>
          <a:p>
            <a:r>
              <a:rPr lang="en-US" dirty="0" smtClean="0"/>
              <a:t>Blog </a:t>
            </a:r>
          </a:p>
          <a:p>
            <a:r>
              <a:rPr lang="en-US" dirty="0" smtClean="0"/>
              <a:t>= Relevance</a:t>
            </a:r>
            <a:endParaRPr lang="en-US" dirty="0"/>
          </a:p>
        </p:txBody>
      </p:sp>
      <p:sp>
        <p:nvSpPr>
          <p:cNvPr id="8" name="Title 7"/>
          <p:cNvSpPr>
            <a:spLocks noGrp="1"/>
          </p:cNvSpPr>
          <p:nvPr>
            <p:ph type="title"/>
          </p:nvPr>
        </p:nvSpPr>
        <p:spPr>
          <a:xfrm>
            <a:off x="519112" y="228599"/>
            <a:ext cx="11149013" cy="609398"/>
          </a:xfrm>
        </p:spPr>
        <p:txBody>
          <a:bodyPr/>
          <a:lstStyle/>
          <a:p>
            <a:r>
              <a:rPr lang="en-US" dirty="0" smtClean="0"/>
              <a:t>Syndication: Double-Edge Sword</a:t>
            </a:r>
            <a:endParaRPr lang="en-US" sz="3600" dirty="0"/>
          </a:p>
        </p:txBody>
      </p:sp>
      <p:sp>
        <p:nvSpPr>
          <p:cNvPr id="11" name="Content Placeholder 10"/>
          <p:cNvSpPr>
            <a:spLocks noGrp="1"/>
          </p:cNvSpPr>
          <p:nvPr>
            <p:ph sz="quarter" idx="15"/>
          </p:nvPr>
        </p:nvSpPr>
        <p:spPr>
          <a:xfrm>
            <a:off x="4184650" y="1582738"/>
            <a:ext cx="4043363" cy="1144929"/>
          </a:xfrm>
        </p:spPr>
        <p:txBody>
          <a:bodyPr/>
          <a:lstStyle/>
          <a:p>
            <a:pPr marL="0" indent="0" algn="ctr">
              <a:buNone/>
            </a:pPr>
            <a:r>
              <a:rPr lang="en-US" dirty="0" smtClean="0"/>
              <a:t>Incredible Reach</a:t>
            </a:r>
          </a:p>
          <a:p>
            <a:pPr marL="0" indent="0" algn="ctr">
              <a:buNone/>
            </a:pPr>
            <a:r>
              <a:rPr lang="en-US" dirty="0" smtClean="0"/>
              <a:t>----- VS -----</a:t>
            </a:r>
          </a:p>
          <a:p>
            <a:pPr marL="0" indent="0" algn="ctr">
              <a:buNone/>
            </a:pPr>
            <a:r>
              <a:rPr lang="en-US" dirty="0" smtClean="0"/>
              <a:t>Lower Relevance</a:t>
            </a:r>
            <a:endParaRPr lang="en-US" dirty="0"/>
          </a:p>
        </p:txBody>
      </p:sp>
      <p:sp>
        <p:nvSpPr>
          <p:cNvPr id="12" name="Content Placeholder 11"/>
          <p:cNvSpPr>
            <a:spLocks noGrp="1"/>
          </p:cNvSpPr>
          <p:nvPr>
            <p:ph sz="quarter" idx="16"/>
          </p:nvPr>
        </p:nvSpPr>
        <p:spPr/>
        <p:txBody>
          <a:bodyPr/>
          <a:lstStyle/>
          <a:p>
            <a:pPr marL="0" indent="0" algn="ctr">
              <a:buNone/>
            </a:pPr>
            <a:r>
              <a:rPr lang="en-US" dirty="0" smtClean="0"/>
              <a:t>Action</a:t>
            </a:r>
            <a:endParaRPr lang="en-US" dirty="0"/>
          </a:p>
        </p:txBody>
      </p:sp>
      <p:sp>
        <p:nvSpPr>
          <p:cNvPr id="14" name="Content Placeholder 13"/>
          <p:cNvSpPr>
            <a:spLocks noGrp="1"/>
          </p:cNvSpPr>
          <p:nvPr>
            <p:ph sz="quarter" idx="18"/>
          </p:nvPr>
        </p:nvSpPr>
        <p:spPr>
          <a:xfrm>
            <a:off x="2527300" y="3032900"/>
            <a:ext cx="8569325" cy="3871829"/>
          </a:xfrm>
        </p:spPr>
        <p:txBody>
          <a:bodyPr/>
          <a:lstStyle/>
          <a:p>
            <a:pPr>
              <a:buFont typeface="Wingdings" panose="05000000000000000000" pitchFamily="2" charset="2"/>
              <a:buChar char="Ø"/>
            </a:pPr>
            <a:r>
              <a:rPr lang="en-US" sz="1800" dirty="0" smtClean="0"/>
              <a:t>Your Blog is the BEST for Stats for Relevance </a:t>
            </a:r>
          </a:p>
          <a:p>
            <a:pPr lvl="1">
              <a:buFont typeface="Wingdings" panose="05000000000000000000" pitchFamily="2" charset="2"/>
              <a:buChar char="Ø"/>
            </a:pPr>
            <a:r>
              <a:rPr lang="en-US" sz="1400" dirty="0" smtClean="0"/>
              <a:t>Everything you do should revolve around your blog</a:t>
            </a:r>
          </a:p>
          <a:p>
            <a:pPr lvl="1">
              <a:buFont typeface="Wingdings" panose="05000000000000000000" pitchFamily="2" charset="2"/>
              <a:buChar char="Ø"/>
            </a:pPr>
            <a:r>
              <a:rPr lang="en-US" sz="1400" dirty="0" smtClean="0"/>
              <a:t>Any content that references your blog </a:t>
            </a:r>
            <a:r>
              <a:rPr lang="en-US" sz="1400" b="1" dirty="0" smtClean="0">
                <a:solidFill>
                  <a:srgbClr val="00B050"/>
                </a:solidFill>
              </a:rPr>
              <a:t>adds</a:t>
            </a:r>
            <a:r>
              <a:rPr lang="en-US" sz="1400" dirty="0" smtClean="0"/>
              <a:t> “Influence”</a:t>
            </a:r>
          </a:p>
          <a:p>
            <a:pPr lvl="1">
              <a:buFont typeface="Wingdings" panose="05000000000000000000" pitchFamily="2" charset="2"/>
              <a:buChar char="Ø"/>
            </a:pPr>
            <a:r>
              <a:rPr lang="en-US" sz="1400" dirty="0" smtClean="0"/>
              <a:t>Any content that copies your blog </a:t>
            </a:r>
            <a:r>
              <a:rPr lang="en-US" sz="1400" b="1" dirty="0" smtClean="0">
                <a:solidFill>
                  <a:srgbClr val="FF0000"/>
                </a:solidFill>
              </a:rPr>
              <a:t>reduces</a:t>
            </a:r>
            <a:r>
              <a:rPr lang="en-US" sz="1400" dirty="0" smtClean="0"/>
              <a:t> “Influence” and </a:t>
            </a:r>
            <a:r>
              <a:rPr lang="en-US" sz="1400" b="1" dirty="0">
                <a:solidFill>
                  <a:srgbClr val="FF0000"/>
                </a:solidFill>
              </a:rPr>
              <a:t>reduces</a:t>
            </a:r>
            <a:r>
              <a:rPr lang="en-US" sz="1400" dirty="0"/>
              <a:t> </a:t>
            </a:r>
            <a:r>
              <a:rPr lang="en-US" sz="1400" dirty="0" smtClean="0"/>
              <a:t>“relevance” (10% max)</a:t>
            </a:r>
          </a:p>
          <a:p>
            <a:pPr lvl="1">
              <a:buFont typeface="Wingdings" panose="05000000000000000000" pitchFamily="2" charset="2"/>
              <a:buChar char="Ø"/>
            </a:pPr>
            <a:r>
              <a:rPr lang="en-US" sz="1400" dirty="0" smtClean="0"/>
              <a:t>Any content </a:t>
            </a:r>
            <a:r>
              <a:rPr lang="en-US" sz="1400" b="1" dirty="0" smtClean="0"/>
              <a:t>not</a:t>
            </a:r>
            <a:r>
              <a:rPr lang="en-US" sz="1400" dirty="0" smtClean="0"/>
              <a:t> on your blog that YOU Author </a:t>
            </a:r>
            <a:r>
              <a:rPr lang="en-US" sz="1400" b="1" dirty="0">
                <a:solidFill>
                  <a:srgbClr val="00B050"/>
                </a:solidFill>
              </a:rPr>
              <a:t>adds</a:t>
            </a:r>
            <a:r>
              <a:rPr lang="en-US" sz="1400" dirty="0"/>
              <a:t> “Influence</a:t>
            </a:r>
            <a:r>
              <a:rPr lang="en-US" sz="1400" dirty="0" smtClean="0"/>
              <a:t>” to you</a:t>
            </a:r>
          </a:p>
          <a:p>
            <a:pPr lvl="2">
              <a:buFont typeface="Wingdings" panose="05000000000000000000" pitchFamily="2" charset="2"/>
              <a:buChar char="Ø"/>
            </a:pPr>
            <a:r>
              <a:rPr lang="en-US" sz="1200" dirty="0" smtClean="0"/>
              <a:t>But you do not get credit </a:t>
            </a:r>
            <a:r>
              <a:rPr lang="en-US" sz="1200" b="1" dirty="0" smtClean="0">
                <a:solidFill>
                  <a:srgbClr val="FF0000"/>
                </a:solidFill>
              </a:rPr>
              <a:t>relevance</a:t>
            </a:r>
            <a:r>
              <a:rPr lang="en-US" sz="1200" dirty="0" smtClean="0"/>
              <a:t> for the content</a:t>
            </a:r>
          </a:p>
          <a:p>
            <a:pPr lvl="2">
              <a:buFont typeface="Wingdings" panose="05000000000000000000" pitchFamily="2" charset="2"/>
              <a:buChar char="Ø"/>
            </a:pPr>
            <a:r>
              <a:rPr lang="en-US" sz="1200" dirty="0" smtClean="0"/>
              <a:t>If that content is duplicated on your blog – it </a:t>
            </a:r>
            <a:r>
              <a:rPr lang="en-US" sz="1200" b="1" dirty="0">
                <a:solidFill>
                  <a:srgbClr val="FF0000"/>
                </a:solidFill>
              </a:rPr>
              <a:t>reduces</a:t>
            </a:r>
            <a:r>
              <a:rPr lang="en-US" sz="1200" dirty="0"/>
              <a:t> </a:t>
            </a:r>
            <a:r>
              <a:rPr lang="en-US" sz="1200" dirty="0" smtClean="0"/>
              <a:t>“Relevance”</a:t>
            </a:r>
            <a:endParaRPr lang="en-US" sz="1200" dirty="0"/>
          </a:p>
          <a:p>
            <a:pPr>
              <a:buFont typeface="Wingdings" panose="05000000000000000000" pitchFamily="2" charset="2"/>
              <a:buChar char="Ø"/>
            </a:pPr>
            <a:r>
              <a:rPr lang="en-US" sz="1800" dirty="0" err="1" smtClean="0"/>
              <a:t>Onalytica</a:t>
            </a:r>
            <a:r>
              <a:rPr lang="en-US" sz="1800" dirty="0" smtClean="0"/>
              <a:t> Measures Influence</a:t>
            </a:r>
          </a:p>
          <a:p>
            <a:pPr lvl="1">
              <a:buFont typeface="Wingdings" panose="05000000000000000000" pitchFamily="2" charset="2"/>
              <a:buChar char="Ø"/>
            </a:pPr>
            <a:r>
              <a:rPr lang="en-US" sz="1400" dirty="0" smtClean="0"/>
              <a:t>Influence is: Other Sites Linking to YOU! &amp; Where YOU are the author</a:t>
            </a:r>
          </a:p>
          <a:p>
            <a:pPr lvl="1">
              <a:buFont typeface="Wingdings" panose="05000000000000000000" pitchFamily="2" charset="2"/>
              <a:buChar char="Ø"/>
            </a:pPr>
            <a:r>
              <a:rPr lang="en-US" sz="1400" dirty="0" smtClean="0"/>
              <a:t>The higher the “relevance” of the site the higher the “influence” you are given</a:t>
            </a:r>
          </a:p>
          <a:p>
            <a:pPr marL="460375" lvl="1" indent="-460375">
              <a:buFont typeface="Wingdings" panose="05000000000000000000" pitchFamily="2" charset="2"/>
              <a:buChar char="Ø"/>
            </a:pPr>
            <a:r>
              <a:rPr lang="en-US" sz="1800" dirty="0" smtClean="0"/>
              <a:t>Smart Syndication: </a:t>
            </a:r>
            <a:r>
              <a:rPr lang="en-US" sz="1800" b="1" dirty="0">
                <a:solidFill>
                  <a:srgbClr val="00B050"/>
                </a:solidFill>
              </a:rPr>
              <a:t>Be Smart </a:t>
            </a:r>
            <a:r>
              <a:rPr lang="en-US" sz="1800" b="1" dirty="0"/>
              <a:t>OR</a:t>
            </a:r>
            <a:r>
              <a:rPr lang="en-US" sz="1800" dirty="0"/>
              <a:t> </a:t>
            </a:r>
            <a:r>
              <a:rPr lang="en-US" sz="1800" dirty="0" smtClean="0"/>
              <a:t>Risk </a:t>
            </a:r>
            <a:r>
              <a:rPr lang="en-US" sz="1800" dirty="0" smtClean="0">
                <a:solidFill>
                  <a:srgbClr val="FF0000"/>
                </a:solidFill>
              </a:rPr>
              <a:t>Declining Relevance</a:t>
            </a:r>
            <a:r>
              <a:rPr lang="en-US" sz="1800" dirty="0" smtClean="0"/>
              <a:t>!</a:t>
            </a:r>
            <a:endParaRPr lang="en-US" sz="1800" dirty="0"/>
          </a:p>
          <a:p>
            <a:pPr lvl="1">
              <a:buFont typeface="Wingdings" panose="05000000000000000000" pitchFamily="2" charset="2"/>
              <a:buChar char="Ø"/>
            </a:pPr>
            <a:r>
              <a:rPr lang="en-US" sz="1400" dirty="0" smtClean="0"/>
              <a:t>Always refer to your blog as the SOURCE and YOU as the AUTHOR (not always possible)</a:t>
            </a:r>
          </a:p>
          <a:p>
            <a:pPr lvl="1">
              <a:buFont typeface="Wingdings" panose="05000000000000000000" pitchFamily="2" charset="2"/>
              <a:buChar char="Ø"/>
            </a:pPr>
            <a:r>
              <a:rPr lang="en-US" sz="1400" dirty="0"/>
              <a:t>Broad Distribution (Think Download Links</a:t>
            </a:r>
            <a:r>
              <a:rPr lang="en-US" sz="1400" dirty="0" smtClean="0"/>
              <a:t>) or otherwise promoting your content</a:t>
            </a:r>
          </a:p>
          <a:p>
            <a:pPr lvl="1">
              <a:buFont typeface="Wingdings" panose="05000000000000000000" pitchFamily="2" charset="2"/>
              <a:buChar char="Ø"/>
            </a:pPr>
            <a:r>
              <a:rPr lang="en-US" sz="1400" dirty="0" smtClean="0"/>
              <a:t>Always Provide Related Links to your Blog</a:t>
            </a:r>
          </a:p>
          <a:p>
            <a:pPr lvl="1">
              <a:buFont typeface="Wingdings" panose="05000000000000000000" pitchFamily="2" charset="2"/>
              <a:buChar char="Ø"/>
            </a:pPr>
            <a:r>
              <a:rPr lang="en-US" sz="1400" dirty="0" smtClean="0"/>
              <a:t>DO NOT JUST COPY!!!  Complete </a:t>
            </a:r>
            <a:r>
              <a:rPr lang="en-US" sz="1400" dirty="0"/>
              <a:t>article syndication is the nemesis of </a:t>
            </a:r>
            <a:r>
              <a:rPr lang="en-US" sz="1400" dirty="0" smtClean="0"/>
              <a:t>SEO and Blog Relevance</a:t>
            </a:r>
            <a:endParaRPr lang="en-US" sz="1400" dirty="0"/>
          </a:p>
          <a:p>
            <a:pPr lvl="1">
              <a:buFont typeface="Wingdings" panose="05000000000000000000" pitchFamily="2" charset="2"/>
              <a:buChar char="Ø"/>
            </a:pPr>
            <a:endParaRPr lang="en-US" sz="1400" dirty="0"/>
          </a:p>
        </p:txBody>
      </p:sp>
      <p:sp>
        <p:nvSpPr>
          <p:cNvPr id="10" name="Text Placeholder 9"/>
          <p:cNvSpPr>
            <a:spLocks noGrp="1"/>
          </p:cNvSpPr>
          <p:nvPr>
            <p:ph type="body" sz="quarter" idx="12"/>
          </p:nvPr>
        </p:nvSpPr>
        <p:spPr>
          <a:xfrm>
            <a:off x="1030288" y="4337605"/>
            <a:ext cx="1344612" cy="1034129"/>
          </a:xfrm>
        </p:spPr>
        <p:txBody>
          <a:bodyPr/>
          <a:lstStyle/>
          <a:p>
            <a:r>
              <a:rPr lang="en-US" dirty="0" err="1" smtClean="0"/>
              <a:t>Onalytica</a:t>
            </a:r>
            <a:endParaRPr lang="en-US" dirty="0" smtClean="0"/>
          </a:p>
          <a:p>
            <a:pPr>
              <a:lnSpc>
                <a:spcPct val="100000"/>
              </a:lnSpc>
            </a:pPr>
            <a:r>
              <a:rPr lang="en-US" sz="1600" dirty="0" smtClean="0"/>
              <a:t>=</a:t>
            </a:r>
          </a:p>
          <a:p>
            <a:r>
              <a:rPr lang="en-US" dirty="0" smtClean="0"/>
              <a:t>Influence</a:t>
            </a:r>
            <a:endParaRPr lang="en-US" dirty="0"/>
          </a:p>
        </p:txBody>
      </p:sp>
      <p:sp>
        <p:nvSpPr>
          <p:cNvPr id="2" name="Text Placeholder 1"/>
          <p:cNvSpPr>
            <a:spLocks noGrp="1"/>
          </p:cNvSpPr>
          <p:nvPr>
            <p:ph type="body" sz="quarter" idx="19"/>
          </p:nvPr>
        </p:nvSpPr>
        <p:spPr>
          <a:xfrm>
            <a:off x="1030288" y="5534428"/>
            <a:ext cx="1344612" cy="1071062"/>
          </a:xfrm>
        </p:spPr>
        <p:txBody>
          <a:bodyPr/>
          <a:lstStyle/>
          <a:p>
            <a:r>
              <a:rPr lang="en-US" dirty="0" smtClean="0"/>
              <a:t>Other </a:t>
            </a:r>
          </a:p>
          <a:p>
            <a:r>
              <a:rPr lang="en-US" dirty="0" smtClean="0"/>
              <a:t>= Influence</a:t>
            </a:r>
            <a:endParaRPr lang="en-US" dirty="0"/>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7613" y="1742176"/>
            <a:ext cx="1868488" cy="109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4"/>
          <a:stretch>
            <a:fillRect/>
          </a:stretch>
        </p:blipFill>
        <p:spPr>
          <a:xfrm>
            <a:off x="1126709" y="1899272"/>
            <a:ext cx="2479952" cy="817095"/>
          </a:xfrm>
          <a:prstGeom prst="rect">
            <a:avLst/>
          </a:prstGeom>
        </p:spPr>
      </p:pic>
      <p:sp>
        <p:nvSpPr>
          <p:cNvPr id="13" name="Content Placeholder 12"/>
          <p:cNvSpPr>
            <a:spLocks noGrp="1"/>
          </p:cNvSpPr>
          <p:nvPr>
            <p:ph sz="quarter" idx="17"/>
          </p:nvPr>
        </p:nvSpPr>
        <p:spPr/>
        <p:txBody>
          <a:bodyPr/>
          <a:lstStyle/>
          <a:p>
            <a:pPr marL="0" indent="0" algn="ctr">
              <a:buNone/>
            </a:pPr>
            <a:r>
              <a:rPr lang="en-US" dirty="0" smtClean="0"/>
              <a:t>Ranking</a:t>
            </a:r>
            <a:endParaRPr lang="en-US" dirty="0"/>
          </a:p>
        </p:txBody>
      </p:sp>
    </p:spTree>
    <p:extLst>
      <p:ext uri="{BB962C8B-B14F-4D97-AF65-F5344CB8AC3E}">
        <p14:creationId xmlns:p14="http://schemas.microsoft.com/office/powerpoint/2010/main" val="27134876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Greg Cusanza</External_x0020_Speaker>
    <Session_x0020_Code xmlns="2295e2e7-0eeb-498e-8716-217bb2ee6ee3"> MGT320</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2295e2e7-0eeb-498e-8716-217bb2ee6ee3"/>
    <ds:schemaRef ds:uri="http://schemas.microsoft.com/office/infopath/2007/PartnerControls"/>
    <ds:schemaRef ds:uri="http://purl.org/dc/elements/1.1/"/>
    <ds:schemaRef ds:uri="8b529f77-48ab-4581-b468-93f09345b8a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2236</TotalTime>
  <Words>5804</Words>
  <Application>Microsoft Office PowerPoint</Application>
  <PresentationFormat>Custom</PresentationFormat>
  <Paragraphs>479</Paragraphs>
  <Slides>40</Slides>
  <Notes>16</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Calibri</vt:lpstr>
      <vt:lpstr>Segoe</vt:lpstr>
      <vt:lpstr>Segoe Light</vt:lpstr>
      <vt:lpstr>Segoe UI</vt:lpstr>
      <vt:lpstr>Wingdings</vt:lpstr>
      <vt:lpstr>1_TechEd_2012_Template_16x9</vt:lpstr>
      <vt:lpstr>How To…   - Blog for Reach and Influence  - 25,000++ Unique Visitors/Month This FY</vt:lpstr>
      <vt:lpstr>Objectives:  How To Deliver RESULTS!          - Understanding Competing Objectives</vt:lpstr>
      <vt:lpstr>Give Customers WHAT THEY WANT!    Do This or Nothing Else Matters</vt:lpstr>
      <vt:lpstr>Content That Inspires Action  Without Great Content; You have Nothing</vt:lpstr>
      <vt:lpstr>Inspire ACTION!!!   - 1/3 visitors Act!</vt:lpstr>
      <vt:lpstr>Blogging By The Numbers</vt:lpstr>
      <vt:lpstr>Samples…</vt:lpstr>
      <vt:lpstr>Syndication</vt:lpstr>
      <vt:lpstr>Syndication: Double-Edge Sword</vt:lpstr>
      <vt:lpstr>Broad Content Syndication &amp; Referral</vt:lpstr>
      <vt:lpstr>Link, Link, Link &amp; Let Others Link    = Increases Traffic</vt:lpstr>
      <vt:lpstr>Usability – Eyetracking “F” Pattern</vt:lpstr>
      <vt:lpstr>Search Engine Optimization</vt:lpstr>
      <vt:lpstr>Search Engine Optimization (SEO)</vt:lpstr>
      <vt:lpstr>Broad Content Syndication via Ulitzer  Thanks to John Weston &amp; Keith Mayer</vt:lpstr>
      <vt:lpstr>Why Blog on Ulitzer?</vt:lpstr>
      <vt:lpstr>How to Apply for a Ulitzer Blog</vt:lpstr>
      <vt:lpstr>Logging In As A Ulitzer Author</vt:lpstr>
      <vt:lpstr>Writing a New Blog Story – Step 1</vt:lpstr>
      <vt:lpstr>Writing a New Blog Story – Step 2</vt:lpstr>
      <vt:lpstr>Writing a New Blog Story – Step 3</vt:lpstr>
      <vt:lpstr>Writing a New Blog Story – Step 4</vt:lpstr>
      <vt:lpstr>Writing a New Blog Story – Step 5</vt:lpstr>
      <vt:lpstr>Integrating Ulitzer with Omniture - Overview</vt:lpstr>
      <vt:lpstr>Integrating Ulitzer with Omniture – Step 1</vt:lpstr>
      <vt:lpstr>Integrating Ulitzer with Omniture – Step 2</vt:lpstr>
      <vt:lpstr>Integrating Ulitzer with Omniture - Step 3</vt:lpstr>
      <vt:lpstr>Engaging on LinkedIn</vt:lpstr>
      <vt:lpstr>Improving LinkedIn Engagement – Profile Tips</vt:lpstr>
      <vt:lpstr>Improving LinkedIn Engagement</vt:lpstr>
      <vt:lpstr>Pay-With-A-Tweet</vt:lpstr>
      <vt:lpstr>Viral Content Resyndication “Pay-With-A-Tweet”</vt:lpstr>
      <vt:lpstr>Pay-With-A-Tweet Overview</vt:lpstr>
      <vt:lpstr>Pay-With-A-Tweet: Step 1</vt:lpstr>
      <vt:lpstr>Pay-With-A-Tweet: Step 2</vt:lpstr>
      <vt:lpstr>Pay-With-A-Tweet: Step 3</vt:lpstr>
      <vt:lpstr>Q &amp; A   Audience Suggestions</vt:lpstr>
      <vt:lpstr>Calls to Action …</vt:lpstr>
      <vt:lpstr>Rachel’s Resources</vt:lpstr>
      <vt:lpstr>PowerPoint Presentation</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Your Online Reach</dc:title>
  <dc:subject>TechEd 2012</dc:subject>
  <dc:creator>KeithMayer@wrightrobbins.com</dc:creator>
  <cp:keywords>Blogging</cp:keywords>
  <dc:description>Template: Jordan Cayabyab, Artitudes Design
Formatting:
Event Date: June 11-14, 2012
Event Location: Orlando, FL
Audience Type: IT Pros, Developers</dc:description>
  <cp:lastModifiedBy>Kathleen Vieira</cp:lastModifiedBy>
  <cp:revision>170</cp:revision>
  <cp:lastPrinted>2010-05-11T05:02:34Z</cp:lastPrinted>
  <dcterms:created xsi:type="dcterms:W3CDTF">2012-06-05T07:46:28Z</dcterms:created>
  <dcterms:modified xsi:type="dcterms:W3CDTF">2014-03-13T15:08:31Z</dcterms:modified>
  <cp:category>Blogging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